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8" r:id="rId3"/>
    <p:sldId id="509" r:id="rId4"/>
    <p:sldId id="455" r:id="rId5"/>
    <p:sldId id="458" r:id="rId6"/>
    <p:sldId id="457" r:id="rId7"/>
    <p:sldId id="460" r:id="rId8"/>
    <p:sldId id="459" r:id="rId9"/>
    <p:sldId id="461" r:id="rId10"/>
    <p:sldId id="456" r:id="rId11"/>
    <p:sldId id="510" r:id="rId12"/>
    <p:sldId id="462" r:id="rId13"/>
    <p:sldId id="475" r:id="rId14"/>
    <p:sldId id="474" r:id="rId15"/>
    <p:sldId id="438" r:id="rId16"/>
    <p:sldId id="472" r:id="rId17"/>
    <p:sldId id="473" r:id="rId18"/>
    <p:sldId id="476" r:id="rId19"/>
    <p:sldId id="511" r:id="rId20"/>
    <p:sldId id="477" r:id="rId21"/>
    <p:sldId id="391" r:id="rId22"/>
    <p:sldId id="478" r:id="rId23"/>
    <p:sldId id="479" r:id="rId24"/>
    <p:sldId id="481" r:id="rId25"/>
    <p:sldId id="483" r:id="rId26"/>
    <p:sldId id="484" r:id="rId27"/>
    <p:sldId id="485" r:id="rId28"/>
    <p:sldId id="486" r:id="rId29"/>
    <p:sldId id="487" r:id="rId30"/>
    <p:sldId id="488" r:id="rId31"/>
    <p:sldId id="489" r:id="rId32"/>
    <p:sldId id="492" r:id="rId33"/>
    <p:sldId id="512" r:id="rId34"/>
    <p:sldId id="418" r:id="rId35"/>
    <p:sldId id="514" r:id="rId36"/>
    <p:sldId id="493" r:id="rId37"/>
    <p:sldId id="494" r:id="rId38"/>
    <p:sldId id="495" r:id="rId39"/>
    <p:sldId id="496" r:id="rId40"/>
    <p:sldId id="513" r:id="rId41"/>
    <p:sldId id="423" r:id="rId42"/>
    <p:sldId id="424" r:id="rId43"/>
    <p:sldId id="497" r:id="rId44"/>
    <p:sldId id="425" r:id="rId45"/>
    <p:sldId id="426" r:id="rId46"/>
    <p:sldId id="428" r:id="rId47"/>
    <p:sldId id="498" r:id="rId48"/>
    <p:sldId id="500" r:id="rId49"/>
    <p:sldId id="501" r:id="rId50"/>
    <p:sldId id="502" r:id="rId51"/>
    <p:sldId id="505" r:id="rId52"/>
    <p:sldId id="507" r:id="rId53"/>
    <p:sldId id="506" r:id="rId54"/>
    <p:sldId id="508" r:id="rId5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B8"/>
    <a:srgbClr val="41953B"/>
    <a:srgbClr val="50B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76322" autoAdjust="0"/>
  </p:normalViewPr>
  <p:slideViewPr>
    <p:cSldViewPr>
      <p:cViewPr>
        <p:scale>
          <a:sx n="90" d="100"/>
          <a:sy n="90" d="100"/>
        </p:scale>
        <p:origin x="-216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82" y="-108"/>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iNote%20book\Documents\Cursos\Estadistica%20II\Graficos%20clas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Note%20book\Documents\Cursos\Estadistica%20II\Graficos%20cla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dirty="0" smtClean="0"/>
              <a:t>Fecha</a:t>
            </a:r>
            <a:r>
              <a:rPr lang="es-CL" baseline="0" dirty="0" smtClean="0"/>
              <a:t> de nacimiento: </a:t>
            </a:r>
            <a:r>
              <a:rPr lang="es-CL" dirty="0" smtClean="0"/>
              <a:t>frecuencia </a:t>
            </a:r>
            <a:r>
              <a:rPr lang="es-CL" dirty="0"/>
              <a:t>absoluta</a:t>
            </a:r>
          </a:p>
        </c:rich>
      </c:tx>
      <c:overlay val="0"/>
    </c:title>
    <c:autoTitleDeleted val="0"/>
    <c:plotArea>
      <c:layout/>
      <c:barChart>
        <c:barDir val="col"/>
        <c:grouping val="clustered"/>
        <c:varyColors val="0"/>
        <c:ser>
          <c:idx val="0"/>
          <c:order val="0"/>
          <c:tx>
            <c:strRef>
              <c:f>Hoja1!$B$1</c:f>
              <c:strCache>
                <c:ptCount val="1"/>
                <c:pt idx="0">
                  <c:v>frecuencia absoluta</c:v>
                </c:pt>
              </c:strCache>
            </c:strRef>
          </c:tx>
          <c:invertIfNegative val="0"/>
          <c:cat>
            <c:numRef>
              <c:f>Hoja1!$A$2:$A$7</c:f>
              <c:numCache>
                <c:formatCode>0</c:formatCode>
                <c:ptCount val="6"/>
                <c:pt idx="0">
                  <c:v>1993</c:v>
                </c:pt>
                <c:pt idx="1">
                  <c:v>1994</c:v>
                </c:pt>
                <c:pt idx="2">
                  <c:v>1995</c:v>
                </c:pt>
                <c:pt idx="3">
                  <c:v>1996</c:v>
                </c:pt>
                <c:pt idx="4">
                  <c:v>1997</c:v>
                </c:pt>
                <c:pt idx="5">
                  <c:v>1998</c:v>
                </c:pt>
              </c:numCache>
            </c:numRef>
          </c:cat>
          <c:val>
            <c:numRef>
              <c:f>Hoja1!$B$2:$B$7</c:f>
              <c:numCache>
                <c:formatCode>General</c:formatCode>
                <c:ptCount val="6"/>
                <c:pt idx="0">
                  <c:v>3</c:v>
                </c:pt>
                <c:pt idx="1">
                  <c:v>4</c:v>
                </c:pt>
                <c:pt idx="2">
                  <c:v>5</c:v>
                </c:pt>
                <c:pt idx="3">
                  <c:v>5</c:v>
                </c:pt>
                <c:pt idx="4">
                  <c:v>2</c:v>
                </c:pt>
                <c:pt idx="5">
                  <c:v>3</c:v>
                </c:pt>
              </c:numCache>
            </c:numRef>
          </c:val>
        </c:ser>
        <c:dLbls>
          <c:showLegendKey val="0"/>
          <c:showVal val="0"/>
          <c:showCatName val="0"/>
          <c:showSerName val="0"/>
          <c:showPercent val="0"/>
          <c:showBubbleSize val="0"/>
        </c:dLbls>
        <c:gapWidth val="0"/>
        <c:axId val="388769280"/>
        <c:axId val="388770816"/>
      </c:barChart>
      <c:catAx>
        <c:axId val="388769280"/>
        <c:scaling>
          <c:orientation val="minMax"/>
        </c:scaling>
        <c:delete val="0"/>
        <c:axPos val="b"/>
        <c:numFmt formatCode="0" sourceLinked="1"/>
        <c:majorTickMark val="out"/>
        <c:minorTickMark val="none"/>
        <c:tickLblPos val="nextTo"/>
        <c:crossAx val="388770816"/>
        <c:crosses val="autoZero"/>
        <c:auto val="1"/>
        <c:lblAlgn val="ctr"/>
        <c:lblOffset val="100"/>
        <c:noMultiLvlLbl val="0"/>
      </c:catAx>
      <c:valAx>
        <c:axId val="388770816"/>
        <c:scaling>
          <c:orientation val="minMax"/>
        </c:scaling>
        <c:delete val="0"/>
        <c:axPos val="l"/>
        <c:majorGridlines/>
        <c:numFmt formatCode="General" sourceLinked="1"/>
        <c:majorTickMark val="out"/>
        <c:minorTickMark val="none"/>
        <c:tickLblPos val="nextTo"/>
        <c:crossAx val="3887692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sz="1800" b="1" i="0" u="none" strike="noStrike" baseline="0" dirty="0" smtClean="0">
                <a:effectLst/>
              </a:rPr>
              <a:t>Fecha de nacimiento: </a:t>
            </a:r>
            <a:r>
              <a:rPr lang="es-CL" dirty="0" smtClean="0"/>
              <a:t>frecuencia </a:t>
            </a:r>
            <a:r>
              <a:rPr lang="es-CL" dirty="0"/>
              <a:t>relativa</a:t>
            </a:r>
          </a:p>
        </c:rich>
      </c:tx>
      <c:overlay val="0"/>
    </c:title>
    <c:autoTitleDeleted val="0"/>
    <c:plotArea>
      <c:layout/>
      <c:barChart>
        <c:barDir val="col"/>
        <c:grouping val="clustered"/>
        <c:varyColors val="0"/>
        <c:ser>
          <c:idx val="0"/>
          <c:order val="0"/>
          <c:tx>
            <c:strRef>
              <c:f>Hoja1!$C$1</c:f>
              <c:strCache>
                <c:ptCount val="1"/>
                <c:pt idx="0">
                  <c:v>frecuencia relativa</c:v>
                </c:pt>
              </c:strCache>
            </c:strRef>
          </c:tx>
          <c:invertIfNegative val="0"/>
          <c:cat>
            <c:numRef>
              <c:f>Hoja1!$A$2:$A$7</c:f>
              <c:numCache>
                <c:formatCode>0</c:formatCode>
                <c:ptCount val="6"/>
                <c:pt idx="0">
                  <c:v>1993</c:v>
                </c:pt>
                <c:pt idx="1">
                  <c:v>1994</c:v>
                </c:pt>
                <c:pt idx="2">
                  <c:v>1995</c:v>
                </c:pt>
                <c:pt idx="3">
                  <c:v>1996</c:v>
                </c:pt>
                <c:pt idx="4">
                  <c:v>1997</c:v>
                </c:pt>
                <c:pt idx="5">
                  <c:v>1998</c:v>
                </c:pt>
              </c:numCache>
            </c:numRef>
          </c:cat>
          <c:val>
            <c:numRef>
              <c:f>Hoja1!$C$2:$C$7</c:f>
              <c:numCache>
                <c:formatCode>0%</c:formatCode>
                <c:ptCount val="6"/>
                <c:pt idx="0">
                  <c:v>0.13636363636363635</c:v>
                </c:pt>
                <c:pt idx="1">
                  <c:v>0.18181818181818182</c:v>
                </c:pt>
                <c:pt idx="2">
                  <c:v>0.22727272727272727</c:v>
                </c:pt>
                <c:pt idx="3">
                  <c:v>0.22727272727272727</c:v>
                </c:pt>
                <c:pt idx="4">
                  <c:v>9.0909090909090912E-2</c:v>
                </c:pt>
                <c:pt idx="5">
                  <c:v>0.13636363636363635</c:v>
                </c:pt>
              </c:numCache>
            </c:numRef>
          </c:val>
        </c:ser>
        <c:dLbls>
          <c:showLegendKey val="0"/>
          <c:showVal val="0"/>
          <c:showCatName val="0"/>
          <c:showSerName val="0"/>
          <c:showPercent val="0"/>
          <c:showBubbleSize val="0"/>
        </c:dLbls>
        <c:gapWidth val="0"/>
        <c:axId val="388782720"/>
        <c:axId val="388792704"/>
      </c:barChart>
      <c:catAx>
        <c:axId val="388782720"/>
        <c:scaling>
          <c:orientation val="minMax"/>
        </c:scaling>
        <c:delete val="0"/>
        <c:axPos val="b"/>
        <c:numFmt formatCode="0" sourceLinked="1"/>
        <c:majorTickMark val="out"/>
        <c:minorTickMark val="none"/>
        <c:tickLblPos val="nextTo"/>
        <c:crossAx val="388792704"/>
        <c:crosses val="autoZero"/>
        <c:auto val="1"/>
        <c:lblAlgn val="ctr"/>
        <c:lblOffset val="100"/>
        <c:noMultiLvlLbl val="0"/>
      </c:catAx>
      <c:valAx>
        <c:axId val="388792704"/>
        <c:scaling>
          <c:orientation val="minMax"/>
        </c:scaling>
        <c:delete val="0"/>
        <c:axPos val="l"/>
        <c:majorGridlines/>
        <c:numFmt formatCode="0%" sourceLinked="1"/>
        <c:majorTickMark val="out"/>
        <c:minorTickMark val="none"/>
        <c:tickLblPos val="nextTo"/>
        <c:crossAx val="3887827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dirty="0" smtClean="0"/>
              <a:t>Fecha de Nacimiento</a:t>
            </a:r>
            <a:endParaRPr lang="es-CL" dirty="0"/>
          </a:p>
        </c:rich>
      </c:tx>
      <c:overlay val="0"/>
    </c:title>
    <c:autoTitleDeleted val="0"/>
    <c:plotArea>
      <c:layout/>
      <c:barChart>
        <c:barDir val="col"/>
        <c:grouping val="clustered"/>
        <c:varyColors val="0"/>
        <c:ser>
          <c:idx val="0"/>
          <c:order val="0"/>
          <c:tx>
            <c:strRef>
              <c:f>Hoja1!$B$1</c:f>
              <c:strCache>
                <c:ptCount val="1"/>
                <c:pt idx="0">
                  <c:v>frecuencia absoluta</c:v>
                </c:pt>
              </c:strCache>
            </c:strRef>
          </c:tx>
          <c:invertIfNegative val="0"/>
          <c:cat>
            <c:numRef>
              <c:f>Hoja1!$A$13:$A$18</c:f>
              <c:numCache>
                <c:formatCode>0</c:formatCode>
                <c:ptCount val="6"/>
                <c:pt idx="0">
                  <c:v>1993</c:v>
                </c:pt>
                <c:pt idx="1">
                  <c:v>1994</c:v>
                </c:pt>
                <c:pt idx="2">
                  <c:v>1995</c:v>
                </c:pt>
                <c:pt idx="3">
                  <c:v>1996</c:v>
                </c:pt>
                <c:pt idx="4">
                  <c:v>1997</c:v>
                </c:pt>
                <c:pt idx="5">
                  <c:v>1998</c:v>
                </c:pt>
              </c:numCache>
            </c:numRef>
          </c:cat>
          <c:val>
            <c:numRef>
              <c:f>Hoja1!$B$13:$B$18</c:f>
              <c:numCache>
                <c:formatCode>General</c:formatCode>
                <c:ptCount val="6"/>
                <c:pt idx="0">
                  <c:v>1</c:v>
                </c:pt>
                <c:pt idx="1">
                  <c:v>1</c:v>
                </c:pt>
                <c:pt idx="2">
                  <c:v>1</c:v>
                </c:pt>
                <c:pt idx="3">
                  <c:v>5</c:v>
                </c:pt>
                <c:pt idx="4">
                  <c:v>20</c:v>
                </c:pt>
                <c:pt idx="5">
                  <c:v>3</c:v>
                </c:pt>
              </c:numCache>
            </c:numRef>
          </c:val>
        </c:ser>
        <c:dLbls>
          <c:showLegendKey val="0"/>
          <c:showVal val="0"/>
          <c:showCatName val="0"/>
          <c:showSerName val="0"/>
          <c:showPercent val="0"/>
          <c:showBubbleSize val="0"/>
        </c:dLbls>
        <c:gapWidth val="0"/>
        <c:axId val="392828800"/>
        <c:axId val="392830336"/>
      </c:barChart>
      <c:catAx>
        <c:axId val="392828800"/>
        <c:scaling>
          <c:orientation val="minMax"/>
        </c:scaling>
        <c:delete val="0"/>
        <c:axPos val="b"/>
        <c:numFmt formatCode="0" sourceLinked="1"/>
        <c:majorTickMark val="out"/>
        <c:minorTickMark val="none"/>
        <c:tickLblPos val="nextTo"/>
        <c:crossAx val="392830336"/>
        <c:crosses val="autoZero"/>
        <c:auto val="1"/>
        <c:lblAlgn val="ctr"/>
        <c:lblOffset val="100"/>
        <c:noMultiLvlLbl val="0"/>
      </c:catAx>
      <c:valAx>
        <c:axId val="392830336"/>
        <c:scaling>
          <c:orientation val="minMax"/>
        </c:scaling>
        <c:delete val="0"/>
        <c:axPos val="l"/>
        <c:majorGridlines/>
        <c:numFmt formatCode="General" sourceLinked="1"/>
        <c:majorTickMark val="out"/>
        <c:minorTickMark val="none"/>
        <c:tickLblPos val="nextTo"/>
        <c:crossAx val="3928288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ln(x)</c:v>
                </c:pt>
              </c:strCache>
            </c:strRef>
          </c:tx>
          <c:marker>
            <c:symbol val="none"/>
          </c:marker>
          <c:val>
            <c:numRef>
              <c:f>Hoja1!$B$2:$B$40</c:f>
              <c:numCache>
                <c:formatCode>General</c:formatCode>
                <c:ptCount val="39"/>
                <c:pt idx="0">
                  <c:v>0</c:v>
                </c:pt>
                <c:pt idx="1">
                  <c:v>0.69314718055994551</c:v>
                </c:pt>
                <c:pt idx="2">
                  <c:v>1.09861228866811</c:v>
                </c:pt>
                <c:pt idx="3">
                  <c:v>1.3862943611198906</c:v>
                </c:pt>
                <c:pt idx="4">
                  <c:v>1.6094379124340998</c:v>
                </c:pt>
                <c:pt idx="5">
                  <c:v>1.7917594692280558</c:v>
                </c:pt>
                <c:pt idx="6">
                  <c:v>1.9459101490553132</c:v>
                </c:pt>
                <c:pt idx="7">
                  <c:v>2.0794415416798357</c:v>
                </c:pt>
                <c:pt idx="8">
                  <c:v>2.1972245773362205</c:v>
                </c:pt>
                <c:pt idx="9">
                  <c:v>2.302585092994045</c:v>
                </c:pt>
                <c:pt idx="10">
                  <c:v>2.3978952727983711</c:v>
                </c:pt>
                <c:pt idx="11">
                  <c:v>2.4849066497880004</c:v>
                </c:pt>
                <c:pt idx="12">
                  <c:v>2.5649493574615381</c:v>
                </c:pt>
                <c:pt idx="13">
                  <c:v>2.6390573296152575</c:v>
                </c:pt>
                <c:pt idx="14">
                  <c:v>2.708050201102211</c:v>
                </c:pt>
                <c:pt idx="15">
                  <c:v>2.7725887222397807</c:v>
                </c:pt>
                <c:pt idx="16">
                  <c:v>2.8332133440562162</c:v>
                </c:pt>
                <c:pt idx="17">
                  <c:v>2.8903717578961654</c:v>
                </c:pt>
                <c:pt idx="18">
                  <c:v>2.9444389791664403</c:v>
                </c:pt>
                <c:pt idx="19">
                  <c:v>2.9957322735539909</c:v>
                </c:pt>
                <c:pt idx="20">
                  <c:v>3.044522437723423</c:v>
                </c:pt>
                <c:pt idx="21">
                  <c:v>3.0910424533583147</c:v>
                </c:pt>
                <c:pt idx="22">
                  <c:v>3.1354942159291497</c:v>
                </c:pt>
                <c:pt idx="23">
                  <c:v>3.1780538303479458</c:v>
                </c:pt>
                <c:pt idx="24">
                  <c:v>3.2188758248681992</c:v>
                </c:pt>
                <c:pt idx="25">
                  <c:v>3.258096538021483</c:v>
                </c:pt>
                <c:pt idx="26">
                  <c:v>3.2958368660043291</c:v>
                </c:pt>
                <c:pt idx="27">
                  <c:v>3.3322045101752029</c:v>
                </c:pt>
                <c:pt idx="28">
                  <c:v>3.3672958299864741</c:v>
                </c:pt>
                <c:pt idx="29">
                  <c:v>3.4011973816621563</c:v>
                </c:pt>
                <c:pt idx="30">
                  <c:v>3.4339872044851472</c:v>
                </c:pt>
                <c:pt idx="31">
                  <c:v>3.4657359027997265</c:v>
                </c:pt>
                <c:pt idx="32">
                  <c:v>3.4965075614664802</c:v>
                </c:pt>
                <c:pt idx="33">
                  <c:v>3.5263605246161607</c:v>
                </c:pt>
                <c:pt idx="34">
                  <c:v>3.5553480614894135</c:v>
                </c:pt>
                <c:pt idx="35">
                  <c:v>3.5835189384561099</c:v>
                </c:pt>
                <c:pt idx="36">
                  <c:v>3.6109179126442243</c:v>
                </c:pt>
                <c:pt idx="37">
                  <c:v>3.6375861597263865</c:v>
                </c:pt>
                <c:pt idx="38">
                  <c:v>3.6635616461296476</c:v>
                </c:pt>
              </c:numCache>
            </c:numRef>
          </c:val>
          <c:smooth val="0"/>
        </c:ser>
        <c:dLbls>
          <c:showLegendKey val="0"/>
          <c:showVal val="0"/>
          <c:showCatName val="0"/>
          <c:showSerName val="0"/>
          <c:showPercent val="0"/>
          <c:showBubbleSize val="0"/>
        </c:dLbls>
        <c:marker val="1"/>
        <c:smooth val="0"/>
        <c:axId val="393019392"/>
        <c:axId val="393020928"/>
      </c:lineChart>
      <c:catAx>
        <c:axId val="393019392"/>
        <c:scaling>
          <c:orientation val="minMax"/>
        </c:scaling>
        <c:delete val="0"/>
        <c:axPos val="b"/>
        <c:majorTickMark val="none"/>
        <c:minorTickMark val="none"/>
        <c:tickLblPos val="nextTo"/>
        <c:crossAx val="393020928"/>
        <c:crosses val="autoZero"/>
        <c:auto val="1"/>
        <c:lblAlgn val="ctr"/>
        <c:lblOffset val="100"/>
        <c:noMultiLvlLbl val="0"/>
      </c:catAx>
      <c:valAx>
        <c:axId val="393020928"/>
        <c:scaling>
          <c:orientation val="minMax"/>
        </c:scaling>
        <c:delete val="0"/>
        <c:axPos val="l"/>
        <c:numFmt formatCode="General" sourceLinked="1"/>
        <c:majorTickMark val="none"/>
        <c:minorTickMark val="none"/>
        <c:tickLblPos val="nextTo"/>
        <c:crossAx val="393019392"/>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Hoja1!$C$1</c:f>
              <c:strCache>
                <c:ptCount val="1"/>
                <c:pt idx="0">
                  <c:v>exp</c:v>
                </c:pt>
              </c:strCache>
            </c:strRef>
          </c:tx>
          <c:marker>
            <c:symbol val="none"/>
          </c:marker>
          <c:val>
            <c:numRef>
              <c:f>Hoja1!$C$2:$C$40</c:f>
              <c:numCache>
                <c:formatCode>General</c:formatCode>
                <c:ptCount val="39"/>
                <c:pt idx="0">
                  <c:v>2.7182818284590451</c:v>
                </c:pt>
                <c:pt idx="1">
                  <c:v>7.3890560989306504</c:v>
                </c:pt>
                <c:pt idx="2">
                  <c:v>20.085536923187654</c:v>
                </c:pt>
                <c:pt idx="3">
                  <c:v>54.59815003314425</c:v>
                </c:pt>
                <c:pt idx="4">
                  <c:v>148.41315910257654</c:v>
                </c:pt>
                <c:pt idx="5">
                  <c:v>403.428793492735</c:v>
                </c:pt>
                <c:pt idx="6">
                  <c:v>1096.633158428458</c:v>
                </c:pt>
                <c:pt idx="7">
                  <c:v>2980.9579870417292</c:v>
                </c:pt>
                <c:pt idx="8">
                  <c:v>8103.0839275753842</c:v>
                </c:pt>
                <c:pt idx="9">
                  <c:v>22026.465794806725</c:v>
                </c:pt>
                <c:pt idx="10">
                  <c:v>59874.141715197817</c:v>
                </c:pt>
                <c:pt idx="11">
                  <c:v>162754.79141900392</c:v>
                </c:pt>
                <c:pt idx="12">
                  <c:v>442413.39200892061</c:v>
                </c:pt>
                <c:pt idx="13">
                  <c:v>1202604.2841647768</c:v>
                </c:pt>
                <c:pt idx="14">
                  <c:v>3269017.3724721093</c:v>
                </c:pt>
                <c:pt idx="15">
                  <c:v>8886110.5205078684</c:v>
                </c:pt>
                <c:pt idx="16">
                  <c:v>24154952.753575291</c:v>
                </c:pt>
                <c:pt idx="17">
                  <c:v>65659969.13733051</c:v>
                </c:pt>
                <c:pt idx="18">
                  <c:v>178482300.96318725</c:v>
                </c:pt>
                <c:pt idx="19">
                  <c:v>485165195.40979016</c:v>
                </c:pt>
                <c:pt idx="20">
                  <c:v>1318815734.4832151</c:v>
                </c:pt>
                <c:pt idx="21">
                  <c:v>3584912846.1315928</c:v>
                </c:pt>
                <c:pt idx="22">
                  <c:v>9744803446.2489071</c:v>
                </c:pt>
                <c:pt idx="23">
                  <c:v>26489122129.843472</c:v>
                </c:pt>
                <c:pt idx="24">
                  <c:v>72004899337.38588</c:v>
                </c:pt>
                <c:pt idx="25">
                  <c:v>195729609428.83878</c:v>
                </c:pt>
                <c:pt idx="26">
                  <c:v>532048240601.79871</c:v>
                </c:pt>
                <c:pt idx="27">
                  <c:v>1446257064291.4749</c:v>
                </c:pt>
                <c:pt idx="28">
                  <c:v>3931334297144.042</c:v>
                </c:pt>
                <c:pt idx="29">
                  <c:v>10686474581524.467</c:v>
                </c:pt>
                <c:pt idx="30">
                  <c:v>29048849665247.426</c:v>
                </c:pt>
                <c:pt idx="31">
                  <c:v>78962960182680.656</c:v>
                </c:pt>
                <c:pt idx="32">
                  <c:v>214643579785916.06</c:v>
                </c:pt>
                <c:pt idx="33">
                  <c:v>583461742527454.87</c:v>
                </c:pt>
                <c:pt idx="34">
                  <c:v>1586013452313430.7</c:v>
                </c:pt>
                <c:pt idx="35">
                  <c:v>4311231547115195</c:v>
                </c:pt>
                <c:pt idx="36">
                  <c:v>1.1719142372802612E+16</c:v>
                </c:pt>
                <c:pt idx="37">
                  <c:v>3.1855931757113768E+16</c:v>
                </c:pt>
                <c:pt idx="38">
                  <c:v>8.6593400423993712E+16</c:v>
                </c:pt>
              </c:numCache>
            </c:numRef>
          </c:val>
          <c:smooth val="0"/>
        </c:ser>
        <c:dLbls>
          <c:showLegendKey val="0"/>
          <c:showVal val="0"/>
          <c:showCatName val="0"/>
          <c:showSerName val="0"/>
          <c:showPercent val="0"/>
          <c:showBubbleSize val="0"/>
        </c:dLbls>
        <c:marker val="1"/>
        <c:smooth val="0"/>
        <c:axId val="393069696"/>
        <c:axId val="393071232"/>
      </c:lineChart>
      <c:catAx>
        <c:axId val="393069696"/>
        <c:scaling>
          <c:orientation val="minMax"/>
        </c:scaling>
        <c:delete val="0"/>
        <c:axPos val="b"/>
        <c:majorTickMark val="none"/>
        <c:minorTickMark val="none"/>
        <c:tickLblPos val="nextTo"/>
        <c:crossAx val="393071232"/>
        <c:crosses val="autoZero"/>
        <c:auto val="1"/>
        <c:lblAlgn val="ctr"/>
        <c:lblOffset val="100"/>
        <c:noMultiLvlLbl val="0"/>
      </c:catAx>
      <c:valAx>
        <c:axId val="393071232"/>
        <c:scaling>
          <c:orientation val="minMax"/>
        </c:scaling>
        <c:delete val="0"/>
        <c:axPos val="l"/>
        <c:numFmt formatCode="General" sourceLinked="1"/>
        <c:majorTickMark val="none"/>
        <c:minorTickMark val="none"/>
        <c:tickLblPos val="nextTo"/>
        <c:crossAx val="393069696"/>
        <c:crosses val="autoZero"/>
        <c:crossBetween val="between"/>
      </c:val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Hoja2!$B$2:$B$11</c:f>
              <c:numCache>
                <c:formatCode>General</c:formatCode>
                <c:ptCount val="10"/>
                <c:pt idx="0">
                  <c:v>3</c:v>
                </c:pt>
                <c:pt idx="1">
                  <c:v>5</c:v>
                </c:pt>
                <c:pt idx="2">
                  <c:v>8</c:v>
                </c:pt>
                <c:pt idx="3">
                  <c:v>4</c:v>
                </c:pt>
                <c:pt idx="4">
                  <c:v>5</c:v>
                </c:pt>
                <c:pt idx="5">
                  <c:v>5</c:v>
                </c:pt>
                <c:pt idx="6">
                  <c:v>6</c:v>
                </c:pt>
                <c:pt idx="7">
                  <c:v>10</c:v>
                </c:pt>
                <c:pt idx="8">
                  <c:v>4</c:v>
                </c:pt>
                <c:pt idx="9">
                  <c:v>6</c:v>
                </c:pt>
              </c:numCache>
            </c:numRef>
          </c:yVal>
          <c:smooth val="0"/>
        </c:ser>
        <c:dLbls>
          <c:showLegendKey val="0"/>
          <c:showVal val="0"/>
          <c:showCatName val="0"/>
          <c:showSerName val="0"/>
          <c:showPercent val="0"/>
          <c:showBubbleSize val="0"/>
        </c:dLbls>
        <c:axId val="382632704"/>
        <c:axId val="382634240"/>
      </c:scatterChart>
      <c:valAx>
        <c:axId val="382632704"/>
        <c:scaling>
          <c:orientation val="minMax"/>
        </c:scaling>
        <c:delete val="0"/>
        <c:axPos val="b"/>
        <c:majorTickMark val="out"/>
        <c:minorTickMark val="none"/>
        <c:tickLblPos val="nextTo"/>
        <c:txPr>
          <a:bodyPr/>
          <a:lstStyle/>
          <a:p>
            <a:pPr>
              <a:defRPr sz="2000"/>
            </a:pPr>
            <a:endParaRPr lang="es-CL"/>
          </a:p>
        </c:txPr>
        <c:crossAx val="382634240"/>
        <c:crosses val="autoZero"/>
        <c:crossBetween val="midCat"/>
      </c:valAx>
      <c:valAx>
        <c:axId val="382634240"/>
        <c:scaling>
          <c:orientation val="minMax"/>
        </c:scaling>
        <c:delete val="0"/>
        <c:axPos val="l"/>
        <c:majorGridlines/>
        <c:numFmt formatCode="General" sourceLinked="1"/>
        <c:majorTickMark val="out"/>
        <c:minorTickMark val="none"/>
        <c:tickLblPos val="nextTo"/>
        <c:txPr>
          <a:bodyPr/>
          <a:lstStyle/>
          <a:p>
            <a:pPr>
              <a:defRPr sz="2000"/>
            </a:pPr>
            <a:endParaRPr lang="es-CL"/>
          </a:p>
        </c:txPr>
        <c:crossAx val="382632704"/>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87729658792651E-2"/>
          <c:y val="5.1400554097404488E-2"/>
          <c:w val="0.88337270341207352"/>
          <c:h val="0.8326195683872849"/>
        </c:manualLayout>
      </c:layout>
      <c:scatterChart>
        <c:scatterStyle val="lineMarker"/>
        <c:varyColors val="0"/>
        <c:ser>
          <c:idx val="0"/>
          <c:order val="0"/>
          <c:spPr>
            <a:ln w="28575">
              <a:noFill/>
            </a:ln>
          </c:spPr>
          <c:dPt>
            <c:idx val="9"/>
            <c:marker>
              <c:spPr>
                <a:noFill/>
                <a:ln>
                  <a:noFill/>
                </a:ln>
              </c:spPr>
            </c:marker>
            <c:bubble3D val="0"/>
          </c:dPt>
          <c:yVal>
            <c:numRef>
              <c:f>Hoja2!$G$2:$G$11</c:f>
              <c:numCache>
                <c:formatCode>General</c:formatCode>
                <c:ptCount val="10"/>
                <c:pt idx="0">
                  <c:v>1</c:v>
                </c:pt>
                <c:pt idx="1">
                  <c:v>2</c:v>
                </c:pt>
                <c:pt idx="2">
                  <c:v>3</c:v>
                </c:pt>
                <c:pt idx="3">
                  <c:v>4</c:v>
                </c:pt>
                <c:pt idx="4">
                  <c:v>5</c:v>
                </c:pt>
                <c:pt idx="5">
                  <c:v>6</c:v>
                </c:pt>
                <c:pt idx="6">
                  <c:v>7</c:v>
                </c:pt>
                <c:pt idx="7">
                  <c:v>8</c:v>
                </c:pt>
                <c:pt idx="8">
                  <c:v>9</c:v>
                </c:pt>
                <c:pt idx="9">
                  <c:v>0</c:v>
                </c:pt>
              </c:numCache>
            </c:numRef>
          </c:yVal>
          <c:smooth val="0"/>
        </c:ser>
        <c:dLbls>
          <c:showLegendKey val="0"/>
          <c:showVal val="0"/>
          <c:showCatName val="0"/>
          <c:showSerName val="0"/>
          <c:showPercent val="0"/>
          <c:showBubbleSize val="0"/>
        </c:dLbls>
        <c:axId val="382646144"/>
        <c:axId val="382647680"/>
      </c:scatterChart>
      <c:valAx>
        <c:axId val="382646144"/>
        <c:scaling>
          <c:orientation val="minMax"/>
        </c:scaling>
        <c:delete val="0"/>
        <c:axPos val="b"/>
        <c:majorTickMark val="out"/>
        <c:minorTickMark val="none"/>
        <c:tickLblPos val="nextTo"/>
        <c:txPr>
          <a:bodyPr/>
          <a:lstStyle/>
          <a:p>
            <a:pPr>
              <a:defRPr sz="2000"/>
            </a:pPr>
            <a:endParaRPr lang="es-CL"/>
          </a:p>
        </c:txPr>
        <c:crossAx val="382647680"/>
        <c:crosses val="autoZero"/>
        <c:crossBetween val="midCat"/>
      </c:valAx>
      <c:valAx>
        <c:axId val="382647680"/>
        <c:scaling>
          <c:orientation val="minMax"/>
        </c:scaling>
        <c:delete val="0"/>
        <c:axPos val="l"/>
        <c:majorGridlines/>
        <c:numFmt formatCode="General" sourceLinked="1"/>
        <c:majorTickMark val="out"/>
        <c:minorTickMark val="none"/>
        <c:tickLblPos val="nextTo"/>
        <c:txPr>
          <a:bodyPr/>
          <a:lstStyle/>
          <a:p>
            <a:pPr>
              <a:defRPr sz="2000"/>
            </a:pPr>
            <a:endParaRPr lang="es-CL"/>
          </a:p>
        </c:txPr>
        <c:crossAx val="38264614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6677011-DEFC-4391-96DE-04239A2DD009}" type="datetimeFigureOut">
              <a:rPr lang="es-CL" smtClean="0"/>
              <a:pPr/>
              <a:t>19-03-2016</a:t>
            </a:fld>
            <a:endParaRPr lang="es-CL"/>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3C646E9B-08EC-4838-A847-5BB69FE4235A}" type="slidenum">
              <a:rPr lang="es-CL" smtClean="0"/>
              <a:pPr/>
              <a:t>‹Nº›</a:t>
            </a:fld>
            <a:endParaRPr lang="es-CL"/>
          </a:p>
        </p:txBody>
      </p:sp>
    </p:spTree>
    <p:extLst>
      <p:ext uri="{BB962C8B-B14F-4D97-AF65-F5344CB8AC3E}">
        <p14:creationId xmlns:p14="http://schemas.microsoft.com/office/powerpoint/2010/main" val="220220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a:t>
            </a:fld>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28600" indent="-228600">
              <a:buAutoNum type="arabicPeriod"/>
            </a:pPr>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10</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11</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12</a:t>
            </a:fld>
            <a:endParaRPr lang="es-C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13</a:t>
            </a:fld>
            <a:endParaRPr lang="es-C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14</a:t>
            </a:fld>
            <a:endParaRPr lang="es-C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15</a:t>
            </a:fld>
            <a:endParaRPr lang="es-C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16</a:t>
            </a:fld>
            <a:endParaRPr lang="es-C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17</a:t>
            </a:fld>
            <a:endParaRPr lang="es-C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18</a:t>
            </a:fld>
            <a:endParaRPr lang="es-C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19</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20</a:t>
            </a:fld>
            <a:endParaRPr lang="es-C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21</a:t>
            </a:fld>
            <a:endParaRPr lang="es-C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22</a:t>
            </a:fld>
            <a:endParaRPr lang="es-C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23</a:t>
            </a:fld>
            <a:endParaRPr lang="es-C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24</a:t>
            </a:fld>
            <a:endParaRPr lang="es-C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25</a:t>
            </a:fld>
            <a:endParaRPr lang="es-C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26</a:t>
            </a:fld>
            <a:endParaRPr lang="es-C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27</a:t>
            </a:fld>
            <a:endParaRPr lang="es-C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28</a:t>
            </a:fld>
            <a:endParaRPr lang="es-C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29</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30</a:t>
            </a:fld>
            <a:endParaRPr lang="es-C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31</a:t>
            </a:fld>
            <a:endParaRPr lang="es-C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32</a:t>
            </a:fld>
            <a:endParaRPr lang="es-C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34</a:t>
            </a:fld>
            <a:endParaRPr lang="es-C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35</a:t>
            </a:fld>
            <a:endParaRPr lang="es-C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36</a:t>
            </a:fld>
            <a:endParaRPr lang="es-C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37</a:t>
            </a:fld>
            <a:endParaRPr lang="es-C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38</a:t>
            </a:fld>
            <a:endParaRPr lang="es-C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39</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40</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41</a:t>
            </a:fld>
            <a:endParaRPr lang="es-C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42</a:t>
            </a:fld>
            <a:endParaRPr lang="es-C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43</a:t>
            </a:fld>
            <a:endParaRPr lang="es-C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44</a:t>
            </a:fld>
            <a:endParaRPr lang="es-C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45</a:t>
            </a:fld>
            <a:endParaRPr lang="es-C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46</a:t>
            </a:fld>
            <a:endParaRPr lang="es-C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47</a:t>
            </a:fld>
            <a:endParaRPr lang="es-C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48</a:t>
            </a:fld>
            <a:endParaRPr lang="es-C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49</a:t>
            </a:fld>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50</a:t>
            </a:fld>
            <a:endParaRPr lang="es-C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51</a:t>
            </a:fld>
            <a:endParaRPr lang="es-C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52</a:t>
            </a:fld>
            <a:endParaRPr lang="es-C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53</a:t>
            </a:fld>
            <a:endParaRPr lang="es-C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54</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28600" indent="-228600">
              <a:buAutoNum type="arabicPeriod"/>
            </a:pPr>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6</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28600" indent="-228600">
              <a:buAutoNum type="arabicPeriod"/>
            </a:pPr>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7</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8</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Autofit/>
          </a:bodyPr>
          <a:lstStyle/>
          <a:p>
            <a:pPr lvl="1" algn="just"/>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9</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5937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347712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5165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25872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29D84-E45D-417D-BEDD-5EF7D910ADF6}"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196605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829D84-E45D-417D-BEDD-5EF7D910ADF6}" type="datetimeFigureOut">
              <a:rPr lang="en-US" smtClean="0"/>
              <a:pPr/>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10295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829D84-E45D-417D-BEDD-5EF7D910ADF6}" type="datetimeFigureOut">
              <a:rPr lang="en-US" smtClean="0"/>
              <a:pPr/>
              <a:t>3/19/2016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2540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29D84-E45D-417D-BEDD-5EF7D910ADF6}" type="datetimeFigureOut">
              <a:rPr lang="en-US" smtClean="0"/>
              <a:pPr/>
              <a:t>3/19/2016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10305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29D84-E45D-417D-BEDD-5EF7D910ADF6}" type="datetimeFigureOut">
              <a:rPr lang="en-US" smtClean="0"/>
              <a:pPr/>
              <a:t>3/19/2016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37025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29D84-E45D-417D-BEDD-5EF7D910ADF6}" type="datetimeFigureOut">
              <a:rPr lang="en-US" smtClean="0"/>
              <a:pPr/>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397248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29D84-E45D-417D-BEDD-5EF7D910ADF6}" type="datetimeFigureOut">
              <a:rPr lang="en-US" smtClean="0"/>
              <a:pPr/>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81451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29D84-E45D-417D-BEDD-5EF7D910ADF6}" type="datetimeFigureOut">
              <a:rPr lang="en-US" smtClean="0"/>
              <a:pPr/>
              <a:t>3/19/2016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56592-3DCE-480D-A1CC-77EB02905AA1}" type="slidenum">
              <a:rPr lang="en-US" smtClean="0"/>
              <a:pPr/>
              <a:t>‹Nº›</a:t>
            </a:fld>
            <a:endParaRPr lang="en-US"/>
          </a:p>
        </p:txBody>
      </p:sp>
    </p:spTree>
    <p:extLst>
      <p:ext uri="{BB962C8B-B14F-4D97-AF65-F5344CB8AC3E}">
        <p14:creationId xmlns:p14="http://schemas.microsoft.com/office/powerpoint/2010/main" val="337467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hyperlink" Target="file:///E:\tema%203.xls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E:\tema%203.xls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hyperlink" Target="file:///E:\tema%203.xlsx" TargetMode="External"/><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file:///E:\tema%203.xlsx" TargetMode="External"/><Relationship Id="rId7"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gif"/><Relationship Id="rId7"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gif"/><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9952" y="5661248"/>
            <a:ext cx="4773164" cy="830997"/>
          </a:xfrm>
          <a:prstGeom prst="rect">
            <a:avLst/>
          </a:prstGeom>
          <a:noFill/>
        </p:spPr>
        <p:txBody>
          <a:bodyPr wrap="square" rtlCol="0">
            <a:spAutoFit/>
          </a:bodyPr>
          <a:lstStyle/>
          <a:p>
            <a:pPr algn="r"/>
            <a:r>
              <a:rPr lang="es-CL" sz="2400" dirty="0" smtClean="0"/>
              <a:t>Catalina Canals Cifuentes</a:t>
            </a:r>
          </a:p>
          <a:p>
            <a:pPr algn="r"/>
            <a:r>
              <a:rPr lang="es-CL" sz="2400" dirty="0" smtClean="0"/>
              <a:t>7/03/2016</a:t>
            </a:r>
          </a:p>
        </p:txBody>
      </p:sp>
      <p:sp>
        <p:nvSpPr>
          <p:cNvPr id="8" name="Text Box 4"/>
          <p:cNvSpPr txBox="1">
            <a:spLocks noChangeArrowheads="1"/>
          </p:cNvSpPr>
          <p:nvPr/>
        </p:nvSpPr>
        <p:spPr bwMode="auto">
          <a:xfrm>
            <a:off x="395536" y="306896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3600" b="1" dirty="0" smtClean="0">
                <a:solidFill>
                  <a:srgbClr val="0000B8"/>
                </a:solidFill>
              </a:rPr>
              <a:t>Modulo 1. Introducción a la Estadística Inferencial</a:t>
            </a:r>
          </a:p>
        </p:txBody>
      </p:sp>
      <p:sp>
        <p:nvSpPr>
          <p:cNvPr id="11" name="10 CuadroTexto"/>
          <p:cNvSpPr txBox="1"/>
          <p:nvPr/>
        </p:nvSpPr>
        <p:spPr>
          <a:xfrm>
            <a:off x="0" y="476672"/>
            <a:ext cx="7380312" cy="1200329"/>
          </a:xfrm>
          <a:prstGeom prst="rect">
            <a:avLst/>
          </a:prstGeom>
          <a:noFill/>
        </p:spPr>
        <p:txBody>
          <a:bodyPr wrap="square" rtlCol="0">
            <a:spAutoFit/>
          </a:bodyPr>
          <a:lstStyle/>
          <a:p>
            <a:r>
              <a:rPr lang="es-CL" sz="2400" b="1" dirty="0" smtClean="0">
                <a:solidFill>
                  <a:srgbClr val="C00000"/>
                </a:solidFill>
              </a:rPr>
              <a:t>Facultad de Ciencias Sociales</a:t>
            </a:r>
          </a:p>
          <a:p>
            <a:r>
              <a:rPr lang="es-CL" sz="2400" b="1" dirty="0" smtClean="0">
                <a:solidFill>
                  <a:srgbClr val="C00000"/>
                </a:solidFill>
              </a:rPr>
              <a:t>Departamento de Sociología</a:t>
            </a:r>
          </a:p>
          <a:p>
            <a:r>
              <a:rPr lang="es-CL" sz="2400" b="1" dirty="0" smtClean="0">
                <a:solidFill>
                  <a:srgbClr val="C00000"/>
                </a:solidFill>
              </a:rPr>
              <a:t>Estadística II</a:t>
            </a:r>
          </a:p>
        </p:txBody>
      </p:sp>
      <p:pic>
        <p:nvPicPr>
          <p:cNvPr id="25602" name="Picture 2" descr="http://psicologosarica.files.wordpress.com/2008/08/12-universidad_de_chile.gif"/>
          <p:cNvPicPr>
            <a:picLocks noChangeAspect="1" noChangeArrowheads="1"/>
          </p:cNvPicPr>
          <p:nvPr/>
        </p:nvPicPr>
        <p:blipFill>
          <a:blip r:embed="rId3" cstate="print"/>
          <a:srcRect/>
          <a:stretch>
            <a:fillRect/>
          </a:stretch>
        </p:blipFill>
        <p:spPr bwMode="auto">
          <a:xfrm>
            <a:off x="7452320" y="0"/>
            <a:ext cx="1187624" cy="2243290"/>
          </a:xfrm>
          <a:prstGeom prst="rect">
            <a:avLst/>
          </a:prstGeom>
          <a:noFill/>
        </p:spPr>
      </p:pic>
    </p:spTree>
    <p:extLst>
      <p:ext uri="{BB962C8B-B14F-4D97-AF65-F5344CB8AC3E}">
        <p14:creationId xmlns:p14="http://schemas.microsoft.com/office/powerpoint/2010/main" val="2929020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¿Por qué estudiar Estadística?</a:t>
            </a:r>
          </a:p>
        </p:txBody>
      </p:sp>
      <p:sp>
        <p:nvSpPr>
          <p:cNvPr id="5" name="2 Marcador de contenido"/>
          <p:cNvSpPr txBox="1">
            <a:spLocks/>
          </p:cNvSpPr>
          <p:nvPr/>
        </p:nvSpPr>
        <p:spPr>
          <a:xfrm>
            <a:off x="619944" y="1637184"/>
            <a:ext cx="7992888" cy="5040560"/>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71500" algn="just">
              <a:buFont typeface="Arial" pitchFamily="34" charset="0"/>
              <a:buChar char="•"/>
            </a:pPr>
            <a:r>
              <a:rPr lang="es-CL" dirty="0" smtClean="0"/>
              <a:t>La Estadística ayuda a analizar información y con ello a responder preguntas de investigación.</a:t>
            </a:r>
          </a:p>
          <a:p>
            <a:pPr marL="971550" lvl="1" indent="-571500" algn="just">
              <a:buFont typeface="Arial" pitchFamily="34" charset="0"/>
              <a:buChar char="•"/>
            </a:pPr>
            <a:endParaRPr lang="es-CL" dirty="0"/>
          </a:p>
          <a:p>
            <a:pPr marL="971550" lvl="1" indent="-571500" algn="just">
              <a:buFont typeface="Arial" pitchFamily="34" charset="0"/>
              <a:buChar char="•"/>
            </a:pPr>
            <a:r>
              <a:rPr lang="es-CL" dirty="0" smtClean="0"/>
              <a:t>La Estadística permite analizar grandes volúmenes de información contribuyendo a poder estudiar (y comprender) poblaciones grandes. </a:t>
            </a:r>
          </a:p>
          <a:p>
            <a:pPr marL="971550" lvl="1" indent="-571500" algn="just">
              <a:buFont typeface="Arial" pitchFamily="34" charset="0"/>
              <a:buChar char="•"/>
            </a:pPr>
            <a:endParaRPr lang="es-CL" dirty="0" smtClean="0"/>
          </a:p>
        </p:txBody>
      </p:sp>
      <p:sp>
        <p:nvSpPr>
          <p:cNvPr id="7" name="6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Tree>
    <p:extLst>
      <p:ext uri="{BB962C8B-B14F-4D97-AF65-F5344CB8AC3E}">
        <p14:creationId xmlns:p14="http://schemas.microsoft.com/office/powerpoint/2010/main" val="111998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24944"/>
            <a:ext cx="8229600" cy="1143000"/>
          </a:xfrm>
        </p:spPr>
        <p:txBody>
          <a:bodyPr>
            <a:noAutofit/>
          </a:bodyPr>
          <a:lstStyle/>
          <a:p>
            <a:pPr lvl="1" algn="ctr" rtl="0">
              <a:spcBef>
                <a:spcPct val="0"/>
              </a:spcBef>
            </a:pPr>
            <a:r>
              <a:rPr lang="es-ES" sz="4400" b="1" dirty="0" smtClean="0">
                <a:solidFill>
                  <a:schemeClr val="tx1"/>
                </a:solidFill>
                <a:latin typeface="+mj-lt"/>
              </a:rPr>
              <a:t>II. </a:t>
            </a:r>
            <a:r>
              <a:rPr lang="es-CL" sz="4400" b="1" dirty="0" smtClean="0">
                <a:solidFill>
                  <a:schemeClr val="tx1"/>
                </a:solidFill>
                <a:latin typeface="+mj-lt"/>
              </a:rPr>
              <a:t>Propósitos de la Estadística, tipos de Estadística y tipos de variables</a:t>
            </a:r>
            <a:br>
              <a:rPr lang="es-CL" sz="4400" b="1" dirty="0" smtClean="0">
                <a:solidFill>
                  <a:schemeClr val="tx1"/>
                </a:solidFill>
                <a:latin typeface="+mj-lt"/>
              </a:rPr>
            </a:br>
            <a:endParaRPr lang="es-ES" sz="4400" b="1" dirty="0" smtClean="0">
              <a:solidFill>
                <a:schemeClr val="tx1"/>
              </a:solidFill>
              <a:latin typeface="+mj-lt"/>
            </a:endParaRPr>
          </a:p>
        </p:txBody>
      </p:sp>
    </p:spTree>
    <p:extLst>
      <p:ext uri="{BB962C8B-B14F-4D97-AF65-F5344CB8AC3E}">
        <p14:creationId xmlns:p14="http://schemas.microsoft.com/office/powerpoint/2010/main" val="425526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359024"/>
          </a:xfrm>
        </p:spPr>
        <p:txBody>
          <a:bodyPr>
            <a:noAutofit/>
          </a:bodyPr>
          <a:lstStyle/>
          <a:p>
            <a:r>
              <a:rPr lang="es-CL" sz="4000" b="1" dirty="0" smtClean="0">
                <a:solidFill>
                  <a:schemeClr val="accent2"/>
                </a:solidFill>
                <a:latin typeface="Arial" pitchFamily="34" charset="0"/>
                <a:cs typeface="Arial" pitchFamily="34" charset="0"/>
              </a:rPr>
              <a:t>Propósitos de la estadística</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Marcador de contenido"/>
          <p:cNvSpPr>
            <a:spLocks noGrp="1"/>
          </p:cNvSpPr>
          <p:nvPr>
            <p:ph idx="1"/>
          </p:nvPr>
        </p:nvSpPr>
        <p:spPr>
          <a:xfrm>
            <a:off x="457200" y="1844824"/>
            <a:ext cx="8229600" cy="4281339"/>
          </a:xfrm>
        </p:spPr>
        <p:txBody>
          <a:bodyPr>
            <a:normAutofit/>
          </a:bodyPr>
          <a:lstStyle/>
          <a:p>
            <a:r>
              <a:rPr lang="es-ES" dirty="0" smtClean="0"/>
              <a:t>Diseño de investigación: planificar cómo obtener los datos requeridos (muestreo).</a:t>
            </a:r>
          </a:p>
          <a:p>
            <a:endParaRPr lang="es-ES" dirty="0" smtClean="0"/>
          </a:p>
          <a:p>
            <a:r>
              <a:rPr lang="es-ES" dirty="0" smtClean="0"/>
              <a:t>Análisis de datos cuantitativos:</a:t>
            </a:r>
          </a:p>
          <a:p>
            <a:pPr lvl="1"/>
            <a:r>
              <a:rPr lang="es-ES" dirty="0" smtClean="0"/>
              <a:t>Descripción: resumir y explorar los datos (Estadística Descriptiva)</a:t>
            </a:r>
          </a:p>
          <a:p>
            <a:pPr lvl="1"/>
            <a:r>
              <a:rPr lang="es-ES" dirty="0" smtClean="0"/>
              <a:t>Inferencia (Estadística Inferencial)</a:t>
            </a:r>
          </a:p>
        </p:txBody>
      </p:sp>
      <p:sp>
        <p:nvSpPr>
          <p:cNvPr id="9" name="8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Tree>
    <p:extLst>
      <p:ext uri="{BB962C8B-B14F-4D97-AF65-F5344CB8AC3E}">
        <p14:creationId xmlns:p14="http://schemas.microsoft.com/office/powerpoint/2010/main" val="135052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564904"/>
            <a:ext cx="8229600" cy="1359024"/>
          </a:xfrm>
        </p:spPr>
        <p:txBody>
          <a:bodyPr>
            <a:noAutofit/>
          </a:bodyPr>
          <a:lstStyle/>
          <a:p>
            <a:r>
              <a:rPr lang="es-CL" sz="4000" b="1" dirty="0" smtClean="0">
                <a:solidFill>
                  <a:schemeClr val="accent2"/>
                </a:solidFill>
                <a:latin typeface="Arial" pitchFamily="34" charset="0"/>
                <a:cs typeface="Arial" pitchFamily="34" charset="0"/>
              </a:rPr>
              <a:t>Inferencia</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9" name="8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Tree>
    <p:extLst>
      <p:ext uri="{BB962C8B-B14F-4D97-AF65-F5344CB8AC3E}">
        <p14:creationId xmlns:p14="http://schemas.microsoft.com/office/powerpoint/2010/main" val="3555675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359024"/>
          </a:xfrm>
        </p:spPr>
        <p:txBody>
          <a:bodyPr>
            <a:noAutofit/>
          </a:bodyPr>
          <a:lstStyle/>
          <a:p>
            <a:r>
              <a:rPr lang="es-CL" sz="4000" b="1" dirty="0" smtClean="0">
                <a:solidFill>
                  <a:schemeClr val="accent2"/>
                </a:solidFill>
                <a:latin typeface="Arial" pitchFamily="34" charset="0"/>
                <a:cs typeface="Arial" pitchFamily="34" charset="0"/>
              </a:rPr>
              <a:t>Propósitos de la estadística</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Marcador de contenido"/>
          <p:cNvSpPr>
            <a:spLocks noGrp="1"/>
          </p:cNvSpPr>
          <p:nvPr>
            <p:ph idx="1"/>
          </p:nvPr>
        </p:nvSpPr>
        <p:spPr>
          <a:xfrm>
            <a:off x="457200" y="1844824"/>
            <a:ext cx="8229600" cy="4281339"/>
          </a:xfrm>
        </p:spPr>
        <p:txBody>
          <a:bodyPr>
            <a:normAutofit fontScale="92500"/>
          </a:bodyPr>
          <a:lstStyle/>
          <a:p>
            <a:r>
              <a:rPr lang="es-ES" dirty="0" smtClean="0"/>
              <a:t>Diseño de investigación: planificar cómo obtener los datos requeridos (muestreo).</a:t>
            </a:r>
          </a:p>
          <a:p>
            <a:endParaRPr lang="es-ES" dirty="0" smtClean="0"/>
          </a:p>
          <a:p>
            <a:r>
              <a:rPr lang="es-ES" dirty="0" smtClean="0"/>
              <a:t>Análisis de datos cuantitativos:</a:t>
            </a:r>
          </a:p>
          <a:p>
            <a:pPr lvl="1"/>
            <a:r>
              <a:rPr lang="es-ES" dirty="0" smtClean="0"/>
              <a:t>Descripción: resumir y explorar los datos (Estadística Descriptiva)</a:t>
            </a:r>
          </a:p>
          <a:p>
            <a:pPr lvl="1"/>
            <a:r>
              <a:rPr lang="es-ES" b="1" dirty="0" smtClean="0"/>
              <a:t>Inferencia: </a:t>
            </a:r>
            <a:r>
              <a:rPr lang="es-ES" dirty="0" smtClean="0"/>
              <a:t>realizar predicciones sobre características de una población a partir de una muestra de dicha población (Estadística Inferencial)</a:t>
            </a:r>
          </a:p>
        </p:txBody>
      </p:sp>
      <p:sp>
        <p:nvSpPr>
          <p:cNvPr id="9" name="8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Tree>
    <p:extLst>
      <p:ext uri="{BB962C8B-B14F-4D97-AF65-F5344CB8AC3E}">
        <p14:creationId xmlns:p14="http://schemas.microsoft.com/office/powerpoint/2010/main" val="207075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rgbClr val="0000B8"/>
                </a:solidFill>
                <a:latin typeface="Arial" pitchFamily="34" charset="0"/>
                <a:cs typeface="Arial" pitchFamily="34" charset="0"/>
              </a:rPr>
              <a:t>Inferencia</a:t>
            </a:r>
            <a:endParaRPr lang="es-CL" sz="3600" b="1" dirty="0">
              <a:solidFill>
                <a:srgbClr val="0000B8"/>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03426" name="Picture 2" descr="https://scholar.vt.edu/access/content/group/43c8db00-e78f-4dcd-826c-ac236fb59e24/STAT2004/PopulationSample.gif"/>
          <p:cNvPicPr>
            <a:picLocks noChangeAspect="1" noChangeArrowheads="1"/>
          </p:cNvPicPr>
          <p:nvPr/>
        </p:nvPicPr>
        <p:blipFill>
          <a:blip r:embed="rId3" cstate="print"/>
          <a:srcRect/>
          <a:stretch>
            <a:fillRect/>
          </a:stretch>
        </p:blipFill>
        <p:spPr bwMode="auto">
          <a:xfrm>
            <a:off x="323528" y="1556792"/>
            <a:ext cx="8429558" cy="4320480"/>
          </a:xfrm>
          <a:prstGeom prst="rect">
            <a:avLst/>
          </a:prstGeom>
          <a:noFill/>
        </p:spPr>
      </p:pic>
      <p:sp>
        <p:nvSpPr>
          <p:cNvPr id="8" name="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
        <p:nvSpPr>
          <p:cNvPr id="3" name="2 CuadroTexto"/>
          <p:cNvSpPr txBox="1"/>
          <p:nvPr/>
        </p:nvSpPr>
        <p:spPr>
          <a:xfrm>
            <a:off x="2915816" y="1295182"/>
            <a:ext cx="1656184" cy="523220"/>
          </a:xfrm>
          <a:prstGeom prst="rect">
            <a:avLst/>
          </a:prstGeom>
          <a:noFill/>
        </p:spPr>
        <p:txBody>
          <a:bodyPr wrap="square" rtlCol="0">
            <a:spAutoFit/>
          </a:bodyPr>
          <a:lstStyle/>
          <a:p>
            <a:r>
              <a:rPr lang="es-CL" sz="2800" b="1" dirty="0" smtClean="0">
                <a:solidFill>
                  <a:schemeClr val="accent2"/>
                </a:solidFill>
              </a:rPr>
              <a:t>Diseño</a:t>
            </a:r>
            <a:endParaRPr lang="es-CL" b="1" dirty="0">
              <a:solidFill>
                <a:schemeClr val="accent2"/>
              </a:solidFill>
            </a:endParaRPr>
          </a:p>
        </p:txBody>
      </p:sp>
      <p:sp>
        <p:nvSpPr>
          <p:cNvPr id="9" name="8 CuadroTexto"/>
          <p:cNvSpPr txBox="1"/>
          <p:nvPr/>
        </p:nvSpPr>
        <p:spPr>
          <a:xfrm>
            <a:off x="7020272" y="2636912"/>
            <a:ext cx="1944216" cy="523220"/>
          </a:xfrm>
          <a:prstGeom prst="rect">
            <a:avLst/>
          </a:prstGeom>
          <a:noFill/>
        </p:spPr>
        <p:txBody>
          <a:bodyPr wrap="square" rtlCol="0">
            <a:spAutoFit/>
          </a:bodyPr>
          <a:lstStyle/>
          <a:p>
            <a:r>
              <a:rPr lang="es-CL" sz="2800" b="1" dirty="0" smtClean="0">
                <a:solidFill>
                  <a:schemeClr val="accent2"/>
                </a:solidFill>
              </a:rPr>
              <a:t>Descripción</a:t>
            </a:r>
            <a:endParaRPr lang="es-CL" b="1" dirty="0">
              <a:solidFill>
                <a:schemeClr val="accent2"/>
              </a:solidFill>
            </a:endParaRPr>
          </a:p>
        </p:txBody>
      </p:sp>
      <p:sp>
        <p:nvSpPr>
          <p:cNvPr id="10" name="9 CuadroTexto"/>
          <p:cNvSpPr txBox="1"/>
          <p:nvPr/>
        </p:nvSpPr>
        <p:spPr>
          <a:xfrm>
            <a:off x="4283968" y="4941168"/>
            <a:ext cx="1944216" cy="523220"/>
          </a:xfrm>
          <a:prstGeom prst="rect">
            <a:avLst/>
          </a:prstGeom>
          <a:solidFill>
            <a:schemeClr val="bg1"/>
          </a:solidFill>
        </p:spPr>
        <p:txBody>
          <a:bodyPr wrap="square" rtlCol="0">
            <a:spAutoFit/>
          </a:bodyPr>
          <a:lstStyle/>
          <a:p>
            <a:r>
              <a:rPr lang="es-CL" sz="2800" b="1" dirty="0" smtClean="0">
                <a:solidFill>
                  <a:schemeClr val="accent2"/>
                </a:solidFill>
              </a:rPr>
              <a:t>Inferencia</a:t>
            </a:r>
            <a:endParaRPr lang="es-CL" b="1" dirty="0">
              <a:solidFill>
                <a:schemeClr val="accent2"/>
              </a:solidFill>
            </a:endParaRPr>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359024"/>
          </a:xfrm>
        </p:spPr>
        <p:txBody>
          <a:bodyPr>
            <a:noAutofit/>
          </a:bodyPr>
          <a:lstStyle/>
          <a:p>
            <a:r>
              <a:rPr lang="es-CL" sz="4000" b="1" dirty="0" smtClean="0">
                <a:solidFill>
                  <a:schemeClr val="accent2"/>
                </a:solidFill>
                <a:latin typeface="Arial" pitchFamily="34" charset="0"/>
                <a:cs typeface="Arial" pitchFamily="34" charset="0"/>
              </a:rPr>
              <a:t>Tipos de Estadística</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Marcador de contenido"/>
          <p:cNvSpPr>
            <a:spLocks noGrp="1"/>
          </p:cNvSpPr>
          <p:nvPr>
            <p:ph idx="1"/>
          </p:nvPr>
        </p:nvSpPr>
        <p:spPr>
          <a:xfrm>
            <a:off x="459331" y="1844824"/>
            <a:ext cx="8229600" cy="4281339"/>
          </a:xfrm>
        </p:spPr>
        <p:txBody>
          <a:bodyPr>
            <a:normAutofit/>
          </a:bodyPr>
          <a:lstStyle/>
          <a:p>
            <a:r>
              <a:rPr lang="es-ES" dirty="0" err="1" smtClean="0"/>
              <a:t>Univariada</a:t>
            </a:r>
            <a:endParaRPr lang="es-ES" dirty="0" smtClean="0"/>
          </a:p>
          <a:p>
            <a:endParaRPr lang="es-ES" dirty="0"/>
          </a:p>
          <a:p>
            <a:r>
              <a:rPr lang="es-ES" dirty="0" err="1" smtClean="0"/>
              <a:t>Bivariada</a:t>
            </a:r>
            <a:endParaRPr lang="es-ES" dirty="0" smtClean="0"/>
          </a:p>
          <a:p>
            <a:endParaRPr lang="es-ES" dirty="0"/>
          </a:p>
          <a:p>
            <a:pPr lvl="2"/>
            <a:r>
              <a:rPr lang="es-ES" sz="3200" dirty="0" smtClean="0"/>
              <a:t>Multivariada</a:t>
            </a:r>
          </a:p>
        </p:txBody>
      </p:sp>
      <p:sp>
        <p:nvSpPr>
          <p:cNvPr id="9" name="8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
        <p:nvSpPr>
          <p:cNvPr id="7" name="7 Marcador de contenido"/>
          <p:cNvSpPr txBox="1">
            <a:spLocks/>
          </p:cNvSpPr>
          <p:nvPr/>
        </p:nvSpPr>
        <p:spPr>
          <a:xfrm>
            <a:off x="4968044" y="3356992"/>
            <a:ext cx="8229600" cy="298519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effectLst/>
                <a:uLnTx/>
                <a:uFillTx/>
                <a:latin typeface="+mn-lt"/>
                <a:ea typeface="+mn-ea"/>
                <a:cs typeface="+mn-cs"/>
              </a:rPr>
              <a:t>Relaciones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effectLst/>
                <a:uLnTx/>
                <a:uFillTx/>
                <a:latin typeface="+mn-lt"/>
                <a:ea typeface="+mn-ea"/>
                <a:cs typeface="+mn-cs"/>
              </a:rPr>
              <a:t>Predicción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effectLst/>
                <a:uLnTx/>
                <a:uFillTx/>
                <a:latin typeface="+mn-lt"/>
                <a:ea typeface="+mn-ea"/>
                <a:cs typeface="+mn-cs"/>
              </a:rPr>
              <a:t>Clasificación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3200" dirty="0" smtClean="0"/>
          </a:p>
        </p:txBody>
      </p:sp>
      <p:sp>
        <p:nvSpPr>
          <p:cNvPr id="10" name="9 Abrir llave"/>
          <p:cNvSpPr/>
          <p:nvPr/>
        </p:nvSpPr>
        <p:spPr>
          <a:xfrm>
            <a:off x="4319972" y="3140968"/>
            <a:ext cx="792088" cy="3456384"/>
          </a:xfrm>
          <a:prstGeom prst="leftBrace">
            <a:avLst>
              <a:gd name="adj1" fmla="val 8333"/>
              <a:gd name="adj2" fmla="val 413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2 Flecha doblada"/>
          <p:cNvSpPr/>
          <p:nvPr/>
        </p:nvSpPr>
        <p:spPr>
          <a:xfrm rot="10800000" flipH="1">
            <a:off x="611560" y="3471055"/>
            <a:ext cx="720080" cy="8640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348484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359024"/>
          </a:xfrm>
        </p:spPr>
        <p:txBody>
          <a:bodyPr>
            <a:noAutofit/>
          </a:bodyPr>
          <a:lstStyle/>
          <a:p>
            <a:r>
              <a:rPr lang="es-CL" sz="4000" b="1" dirty="0" smtClean="0">
                <a:solidFill>
                  <a:schemeClr val="accent2"/>
                </a:solidFill>
                <a:latin typeface="Arial" pitchFamily="34" charset="0"/>
                <a:cs typeface="Arial" pitchFamily="34" charset="0"/>
              </a:rPr>
              <a:t>Variable</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Marcador de contenido"/>
          <p:cNvSpPr>
            <a:spLocks noGrp="1"/>
          </p:cNvSpPr>
          <p:nvPr>
            <p:ph idx="1"/>
          </p:nvPr>
        </p:nvSpPr>
        <p:spPr>
          <a:xfrm>
            <a:off x="459331" y="2996952"/>
            <a:ext cx="8229600" cy="3129211"/>
          </a:xfrm>
        </p:spPr>
        <p:txBody>
          <a:bodyPr>
            <a:normAutofit/>
          </a:bodyPr>
          <a:lstStyle/>
          <a:p>
            <a:pPr marL="0" indent="0" algn="ctr">
              <a:buNone/>
            </a:pPr>
            <a:r>
              <a:rPr lang="es-ES" sz="3200" dirty="0" smtClean="0"/>
              <a:t>«característica que puede variar su valor entre los sujetos de una muestra o población»</a:t>
            </a:r>
          </a:p>
          <a:p>
            <a:pPr marL="0" indent="0" algn="ctr">
              <a:buNone/>
            </a:pPr>
            <a:endParaRPr lang="es-ES" dirty="0"/>
          </a:p>
          <a:p>
            <a:pPr marL="0" indent="0" algn="ctr">
              <a:buNone/>
            </a:pPr>
            <a:endParaRPr lang="es-ES" sz="3200" dirty="0" smtClean="0"/>
          </a:p>
        </p:txBody>
      </p:sp>
      <p:sp>
        <p:nvSpPr>
          <p:cNvPr id="9" name="8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Tree>
    <p:extLst>
      <p:ext uri="{BB962C8B-B14F-4D97-AF65-F5344CB8AC3E}">
        <p14:creationId xmlns:p14="http://schemas.microsoft.com/office/powerpoint/2010/main" val="3122983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359024"/>
          </a:xfrm>
        </p:spPr>
        <p:txBody>
          <a:bodyPr>
            <a:noAutofit/>
          </a:bodyPr>
          <a:lstStyle/>
          <a:p>
            <a:r>
              <a:rPr lang="es-CL" sz="4000" b="1" dirty="0" smtClean="0">
                <a:solidFill>
                  <a:schemeClr val="accent2"/>
                </a:solidFill>
                <a:latin typeface="Arial" pitchFamily="34" charset="0"/>
                <a:cs typeface="Arial" pitchFamily="34" charset="0"/>
              </a:rPr>
              <a:t>Tipos de Variables</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Marcador de contenido"/>
          <p:cNvSpPr>
            <a:spLocks noGrp="1"/>
          </p:cNvSpPr>
          <p:nvPr>
            <p:ph idx="1"/>
          </p:nvPr>
        </p:nvSpPr>
        <p:spPr>
          <a:xfrm>
            <a:off x="459331" y="1988840"/>
            <a:ext cx="8229600" cy="4137323"/>
          </a:xfrm>
        </p:spPr>
        <p:txBody>
          <a:bodyPr>
            <a:normAutofit/>
          </a:bodyPr>
          <a:lstStyle/>
          <a:p>
            <a:r>
              <a:rPr lang="es-ES" dirty="0" smtClean="0"/>
              <a:t>Cualitativas/ Categóricas</a:t>
            </a:r>
          </a:p>
          <a:p>
            <a:pPr lvl="1"/>
            <a:r>
              <a:rPr lang="es-ES" dirty="0" smtClean="0"/>
              <a:t>Nominales</a:t>
            </a:r>
          </a:p>
          <a:p>
            <a:pPr lvl="2"/>
            <a:r>
              <a:rPr lang="es-ES" dirty="0" err="1" smtClean="0"/>
              <a:t>Dummy</a:t>
            </a:r>
            <a:endParaRPr lang="es-ES" dirty="0" smtClean="0"/>
          </a:p>
          <a:p>
            <a:pPr lvl="1"/>
            <a:r>
              <a:rPr lang="es-ES" dirty="0" smtClean="0"/>
              <a:t>Ordinales</a:t>
            </a:r>
          </a:p>
          <a:p>
            <a:r>
              <a:rPr lang="es-ES" sz="3200" dirty="0" smtClean="0"/>
              <a:t>Cuantitativas</a:t>
            </a:r>
          </a:p>
          <a:p>
            <a:pPr lvl="1"/>
            <a:endParaRPr lang="es-ES" sz="2800" dirty="0" smtClean="0"/>
          </a:p>
          <a:p>
            <a:endParaRPr lang="es-ES" sz="3200" dirty="0" smtClean="0"/>
          </a:p>
          <a:p>
            <a:pPr marL="0" indent="0" algn="ctr">
              <a:buNone/>
            </a:pPr>
            <a:endParaRPr lang="es-ES" dirty="0"/>
          </a:p>
          <a:p>
            <a:pPr marL="0" indent="0" algn="ctr">
              <a:buNone/>
            </a:pPr>
            <a:endParaRPr lang="es-ES" sz="3200" dirty="0" smtClean="0"/>
          </a:p>
        </p:txBody>
      </p:sp>
      <p:sp>
        <p:nvSpPr>
          <p:cNvPr id="9" name="8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 PROPOSITOS DE LA ESTADISTICA, TIPOS DE ESTADÍSTICA Y TIPOS DE VARIABLES</a:t>
            </a:r>
            <a:endParaRPr lang="es-CL" sz="2000" b="1" dirty="0"/>
          </a:p>
        </p:txBody>
      </p:sp>
    </p:spTree>
    <p:extLst>
      <p:ext uri="{BB962C8B-B14F-4D97-AF65-F5344CB8AC3E}">
        <p14:creationId xmlns:p14="http://schemas.microsoft.com/office/powerpoint/2010/main" val="403313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24944"/>
            <a:ext cx="8229600" cy="1143000"/>
          </a:xfrm>
        </p:spPr>
        <p:txBody>
          <a:bodyPr>
            <a:noAutofit/>
          </a:bodyPr>
          <a:lstStyle/>
          <a:p>
            <a:pPr lvl="1" algn="ctr" rtl="0">
              <a:spcBef>
                <a:spcPct val="0"/>
              </a:spcBef>
            </a:pPr>
            <a:r>
              <a:rPr lang="es-ES" sz="4400" b="1" dirty="0" smtClean="0">
                <a:solidFill>
                  <a:schemeClr val="tx1"/>
                </a:solidFill>
                <a:latin typeface="+mj-lt"/>
              </a:rPr>
              <a:t>III. </a:t>
            </a:r>
            <a:r>
              <a:rPr lang="es-CL" sz="4400" b="1" dirty="0" smtClean="0">
                <a:solidFill>
                  <a:schemeClr val="tx1"/>
                </a:solidFill>
                <a:latin typeface="+mj-lt"/>
              </a:rPr>
              <a:t>Conceptos elementales de inferencia estadística</a:t>
            </a:r>
            <a:endParaRPr lang="es-ES" sz="4400" b="1" dirty="0" smtClean="0">
              <a:solidFill>
                <a:schemeClr val="tx1"/>
              </a:solidFill>
              <a:latin typeface="+mj-lt"/>
            </a:endParaRPr>
          </a:p>
        </p:txBody>
      </p:sp>
    </p:spTree>
    <p:extLst>
      <p:ext uri="{BB962C8B-B14F-4D97-AF65-F5344CB8AC3E}">
        <p14:creationId xmlns:p14="http://schemas.microsoft.com/office/powerpoint/2010/main" val="2075235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Contenidos</a:t>
            </a:r>
          </a:p>
        </p:txBody>
      </p:sp>
      <p:sp>
        <p:nvSpPr>
          <p:cNvPr id="3" name="2 Marcador de contenido"/>
          <p:cNvSpPr>
            <a:spLocks noGrp="1"/>
          </p:cNvSpPr>
          <p:nvPr>
            <p:ph idx="1"/>
          </p:nvPr>
        </p:nvSpPr>
        <p:spPr>
          <a:xfrm>
            <a:off x="467544" y="1484784"/>
            <a:ext cx="7992888" cy="5040560"/>
          </a:xfrm>
        </p:spPr>
        <p:txBody>
          <a:bodyPr numCol="1">
            <a:normAutofit lnSpcReduction="10000"/>
          </a:bodyPr>
          <a:lstStyle/>
          <a:p>
            <a:pPr marL="971550" lvl="1" indent="-571500" algn="just">
              <a:buFont typeface="+mj-lt"/>
              <a:buAutoNum type="romanUcPeriod"/>
            </a:pPr>
            <a:r>
              <a:rPr lang="es-CL" dirty="0" smtClean="0"/>
              <a:t>Estadística y Sociología</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Propósitos de la Estadística, tipos de Estadística y tipos </a:t>
            </a:r>
            <a:r>
              <a:rPr lang="es-CL" dirty="0"/>
              <a:t>de </a:t>
            </a:r>
            <a:r>
              <a:rPr lang="es-CL" dirty="0" smtClean="0"/>
              <a:t>variables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Conceptos elementales de inferencia estadística</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Propiedades de un buen estimador</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Distribuciones teóricas y empíricas</a:t>
            </a: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 INTRODUCCIÓN</a:t>
            </a:r>
            <a:endParaRPr lang="es-CL"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1359024"/>
          </a:xfrm>
        </p:spPr>
        <p:txBody>
          <a:bodyPr>
            <a:noAutofit/>
          </a:bodyPr>
          <a:lstStyle/>
          <a:p>
            <a:r>
              <a:rPr lang="es-CL" sz="4000" b="1" dirty="0" smtClean="0">
                <a:solidFill>
                  <a:schemeClr val="accent2"/>
                </a:solidFill>
                <a:latin typeface="Arial" pitchFamily="34" charset="0"/>
                <a:cs typeface="Arial" pitchFamily="34" charset="0"/>
              </a:rPr>
              <a:t>Inferencia</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9" name="1 Título"/>
          <p:cNvSpPr txBox="1">
            <a:spLocks/>
          </p:cNvSpPr>
          <p:nvPr/>
        </p:nvSpPr>
        <p:spPr>
          <a:xfrm>
            <a:off x="323528" y="2852936"/>
            <a:ext cx="822960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4000" b="1"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rPr>
              <a:t>Población (N)</a:t>
            </a:r>
            <a:endParaRPr kumimoji="0" lang="es-CL" sz="4000" b="1" i="0" u="none" strike="noStrike" kern="1200" cap="none" spc="0" normalizeH="0" baseline="0" noProof="0" dirty="0">
              <a:ln>
                <a:noFill/>
              </a:ln>
              <a:solidFill>
                <a:schemeClr val="accent2"/>
              </a:solidFill>
              <a:effectLst/>
              <a:uLnTx/>
              <a:uFillTx/>
              <a:latin typeface="Arial" pitchFamily="34" charset="0"/>
              <a:ea typeface="+mj-ea"/>
              <a:cs typeface="Arial" pitchFamily="34" charset="0"/>
            </a:endParaRPr>
          </a:p>
        </p:txBody>
      </p:sp>
      <p:sp>
        <p:nvSpPr>
          <p:cNvPr id="10" name="1 Título"/>
          <p:cNvSpPr txBox="1">
            <a:spLocks/>
          </p:cNvSpPr>
          <p:nvPr/>
        </p:nvSpPr>
        <p:spPr>
          <a:xfrm>
            <a:off x="395536" y="4725144"/>
            <a:ext cx="8229600" cy="10801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4000" b="1"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rPr>
              <a:t>Muestra (n)</a:t>
            </a:r>
            <a:endParaRPr kumimoji="0" lang="es-CL" sz="4000" b="1" i="0" u="none" strike="noStrike" kern="1200" cap="none" spc="0" normalizeH="0" baseline="0" noProof="0" dirty="0">
              <a:ln>
                <a:noFill/>
              </a:ln>
              <a:solidFill>
                <a:schemeClr val="accent2"/>
              </a:solidFill>
              <a:effectLst/>
              <a:uLnTx/>
              <a:uFillTx/>
              <a:latin typeface="Arial" pitchFamily="34" charset="0"/>
              <a:ea typeface="+mj-ea"/>
              <a:cs typeface="Arial" pitchFamily="34" charset="0"/>
            </a:endParaRPr>
          </a:p>
        </p:txBody>
      </p:sp>
      <p:sp>
        <p:nvSpPr>
          <p:cNvPr id="8" name="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Tree>
    <p:extLst>
      <p:ext uri="{BB962C8B-B14F-4D97-AF65-F5344CB8AC3E}">
        <p14:creationId xmlns:p14="http://schemas.microsoft.com/office/powerpoint/2010/main" val="4498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1359024"/>
          </a:xfrm>
        </p:spPr>
        <p:txBody>
          <a:bodyPr>
            <a:noAutofit/>
          </a:bodyPr>
          <a:lstStyle/>
          <a:p>
            <a:r>
              <a:rPr lang="es-CL" sz="4000" b="1" dirty="0" smtClean="0">
                <a:solidFill>
                  <a:schemeClr val="accent2"/>
                </a:solidFill>
                <a:latin typeface="Arial" pitchFamily="34" charset="0"/>
                <a:cs typeface="Arial" pitchFamily="34" charset="0"/>
              </a:rPr>
              <a:t>Muestra Probabilística</a:t>
            </a:r>
            <a:endParaRPr lang="es-CL" sz="40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9" name="1 Título"/>
          <p:cNvSpPr txBox="1">
            <a:spLocks/>
          </p:cNvSpPr>
          <p:nvPr/>
        </p:nvSpPr>
        <p:spPr>
          <a:xfrm>
            <a:off x="323528" y="2852936"/>
            <a:ext cx="822960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4000" b="1"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rPr>
              <a:t>Parámetro Poblacional</a:t>
            </a:r>
            <a:endParaRPr kumimoji="0" lang="es-CL" sz="4000" b="1" i="0" u="none" strike="noStrike" kern="1200" cap="none" spc="0" normalizeH="0" baseline="0" noProof="0" dirty="0">
              <a:ln>
                <a:noFill/>
              </a:ln>
              <a:solidFill>
                <a:schemeClr val="accent2"/>
              </a:solidFill>
              <a:effectLst/>
              <a:uLnTx/>
              <a:uFillTx/>
              <a:latin typeface="Arial" pitchFamily="34" charset="0"/>
              <a:ea typeface="+mj-ea"/>
              <a:cs typeface="Arial" pitchFamily="34" charset="0"/>
            </a:endParaRPr>
          </a:p>
        </p:txBody>
      </p:sp>
      <p:sp>
        <p:nvSpPr>
          <p:cNvPr id="10" name="1 Título"/>
          <p:cNvSpPr txBox="1">
            <a:spLocks/>
          </p:cNvSpPr>
          <p:nvPr/>
        </p:nvSpPr>
        <p:spPr>
          <a:xfrm>
            <a:off x="395536" y="4725144"/>
            <a:ext cx="8229600" cy="10801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4000" b="1"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rPr>
              <a:t>Estadístico y Estimador</a:t>
            </a:r>
            <a:endParaRPr kumimoji="0" lang="es-CL" sz="4000" b="1" i="0" u="none" strike="noStrike" kern="1200" cap="none" spc="0" normalizeH="0" baseline="0" noProof="0" dirty="0">
              <a:ln>
                <a:noFill/>
              </a:ln>
              <a:solidFill>
                <a:schemeClr val="accent2"/>
              </a:solidFill>
              <a:effectLst/>
              <a:uLnTx/>
              <a:uFillTx/>
              <a:latin typeface="Arial" pitchFamily="34" charset="0"/>
              <a:ea typeface="+mj-ea"/>
              <a:cs typeface="Arial" pitchFamily="34" charset="0"/>
            </a:endParaRPr>
          </a:p>
        </p:txBody>
      </p:sp>
      <p:sp>
        <p:nvSpPr>
          <p:cNvPr id="8" name="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
        <p:nvSpPr>
          <p:cNvPr id="11" name="1 Título"/>
          <p:cNvSpPr txBox="1">
            <a:spLocks/>
          </p:cNvSpPr>
          <p:nvPr/>
        </p:nvSpPr>
        <p:spPr>
          <a:xfrm>
            <a:off x="395536" y="620688"/>
            <a:ext cx="8229600"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4000" b="1" dirty="0" smtClean="0">
                <a:solidFill>
                  <a:schemeClr val="accent2"/>
                </a:solidFill>
                <a:latin typeface="Arial" pitchFamily="34" charset="0"/>
                <a:cs typeface="Arial" pitchFamily="34" charset="0"/>
              </a:rPr>
              <a:t>Parámetros poblacionales de frecuente interés</a:t>
            </a:r>
            <a:endParaRPr lang="es-CL" sz="4000" b="1" dirty="0">
              <a:solidFill>
                <a:schemeClr val="accent2"/>
              </a:solidFill>
              <a:latin typeface="Arial" pitchFamily="34" charset="0"/>
              <a:cs typeface="Arial" pitchFamily="34" charset="0"/>
            </a:endParaRPr>
          </a:p>
        </p:txBody>
      </p:sp>
      <p:sp>
        <p:nvSpPr>
          <p:cNvPr id="12" name="7 Marcador de contenido"/>
          <p:cNvSpPr>
            <a:spLocks noGrp="1"/>
          </p:cNvSpPr>
          <p:nvPr>
            <p:ph idx="1"/>
          </p:nvPr>
        </p:nvSpPr>
        <p:spPr>
          <a:xfrm>
            <a:off x="459331" y="1988840"/>
            <a:ext cx="8229600" cy="4137323"/>
          </a:xfrm>
        </p:spPr>
        <p:txBody>
          <a:bodyPr>
            <a:normAutofit/>
          </a:bodyPr>
          <a:lstStyle/>
          <a:p>
            <a:r>
              <a:rPr lang="es-ES" dirty="0" smtClean="0"/>
              <a:t>Variables cualitativas</a:t>
            </a:r>
          </a:p>
          <a:p>
            <a:pPr lvl="1"/>
            <a:r>
              <a:rPr lang="es-ES" dirty="0" smtClean="0"/>
              <a:t>Proporción</a:t>
            </a:r>
          </a:p>
          <a:p>
            <a:pPr lvl="1"/>
            <a:endParaRPr lang="es-ES" dirty="0" smtClean="0"/>
          </a:p>
          <a:p>
            <a:pPr lvl="1"/>
            <a:r>
              <a:rPr lang="es-ES" dirty="0" smtClean="0"/>
              <a:t>Porcentaje</a:t>
            </a:r>
          </a:p>
          <a:p>
            <a:pPr lvl="1"/>
            <a:endParaRPr lang="es-ES" dirty="0"/>
          </a:p>
          <a:p>
            <a:pPr lvl="1"/>
            <a:endParaRPr lang="es-ES" sz="2800" dirty="0" smtClean="0"/>
          </a:p>
          <a:p>
            <a:endParaRPr lang="es-ES" sz="3200" dirty="0" smtClean="0"/>
          </a:p>
          <a:p>
            <a:pPr marL="0" indent="0" algn="ctr">
              <a:buNone/>
            </a:pPr>
            <a:endParaRPr lang="es-ES" dirty="0"/>
          </a:p>
          <a:p>
            <a:pPr marL="0" indent="0" algn="ctr">
              <a:buNone/>
            </a:pPr>
            <a:endParaRPr lang="es-ES" sz="3200" dirty="0" smtClean="0"/>
          </a:p>
        </p:txBody>
      </p:sp>
      <mc:AlternateContent xmlns:mc="http://schemas.openxmlformats.org/markup-compatibility/2006" xmlns:a14="http://schemas.microsoft.com/office/drawing/2010/main">
        <mc:Choice Requires="a14">
          <p:sp>
            <p:nvSpPr>
              <p:cNvPr id="4" name="3 Rectángulo"/>
              <p:cNvSpPr/>
              <p:nvPr/>
            </p:nvSpPr>
            <p:spPr>
              <a:xfrm>
                <a:off x="3104049" y="2996952"/>
                <a:ext cx="4136517" cy="619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a:rPr>
                          </m:ctrlPr>
                        </m:sSubPr>
                        <m:e>
                          <m:r>
                            <a:rPr lang="es-CL" b="0" i="1" smtClean="0">
                              <a:latin typeface="Cambria Math"/>
                            </a:rPr>
                            <m:t>𝑃</m:t>
                          </m:r>
                        </m:e>
                        <m:sub>
                          <m:r>
                            <a:rPr lang="es-CL" i="1">
                              <a:latin typeface="Cambria Math"/>
                            </a:rPr>
                            <m:t>𝐴</m:t>
                          </m:r>
                        </m:sub>
                      </m:sSub>
                      <m:r>
                        <a:rPr lang="es-CL" i="1">
                          <a:latin typeface="Cambria Math"/>
                        </a:rPr>
                        <m:t>=</m:t>
                      </m:r>
                      <m:f>
                        <m:fPr>
                          <m:ctrlPr>
                            <a:rPr lang="es-CL" i="1">
                              <a:latin typeface="Cambria Math"/>
                            </a:rPr>
                          </m:ctrlPr>
                        </m:fPr>
                        <m:num>
                          <m:r>
                            <a:rPr lang="es-CL" b="0" i="1" smtClean="0">
                              <a:latin typeface="Cambria Math"/>
                            </a:rPr>
                            <m:t>𝑁</m:t>
                          </m:r>
                          <m:r>
                            <a:rPr lang="es-CL" b="0" i="1" smtClean="0">
                              <a:latin typeface="Cambria Math"/>
                            </a:rPr>
                            <m:t>ú</m:t>
                          </m:r>
                          <m:r>
                            <a:rPr lang="es-CL" b="0" i="1" smtClean="0">
                              <a:latin typeface="Cambria Math"/>
                            </a:rPr>
                            <m:t>𝑚𝑒𝑟𝑜</m:t>
                          </m:r>
                          <m:r>
                            <a:rPr lang="es-CL" b="0" i="1" smtClean="0">
                              <a:latin typeface="Cambria Math"/>
                            </a:rPr>
                            <m:t> </m:t>
                          </m:r>
                          <m:r>
                            <a:rPr lang="es-CL" b="0" i="1" smtClean="0">
                              <a:latin typeface="Cambria Math"/>
                            </a:rPr>
                            <m:t>𝑑𝑒</m:t>
                          </m:r>
                          <m:r>
                            <a:rPr lang="es-CL" b="0" i="1" smtClean="0">
                              <a:latin typeface="Cambria Math"/>
                            </a:rPr>
                            <m:t> </m:t>
                          </m:r>
                          <m:r>
                            <a:rPr lang="es-CL" b="0" i="1" smtClean="0">
                              <a:latin typeface="Cambria Math"/>
                            </a:rPr>
                            <m:t>𝑐𝑎𝑠𝑜𝑠</m:t>
                          </m:r>
                          <m:r>
                            <a:rPr lang="es-CL" i="1">
                              <a:latin typeface="Cambria Math"/>
                            </a:rPr>
                            <m:t> </m:t>
                          </m:r>
                          <m:r>
                            <a:rPr lang="es-CL" i="1">
                              <a:latin typeface="Cambria Math"/>
                            </a:rPr>
                            <m:t>𝑑𝑒</m:t>
                          </m:r>
                          <m:r>
                            <a:rPr lang="es-CL" i="1">
                              <a:latin typeface="Cambria Math"/>
                            </a:rPr>
                            <m:t> </m:t>
                          </m:r>
                          <m:r>
                            <a:rPr lang="es-CL" i="1">
                              <a:latin typeface="Cambria Math"/>
                            </a:rPr>
                            <m:t>𝑐𝑎𝑡𝑒𝑔𝑜𝑟</m:t>
                          </m:r>
                          <m:r>
                            <a:rPr lang="es-CL" i="1">
                              <a:latin typeface="Cambria Math"/>
                            </a:rPr>
                            <m:t>í</m:t>
                          </m:r>
                          <m:r>
                            <a:rPr lang="es-CL" i="1">
                              <a:latin typeface="Cambria Math"/>
                            </a:rPr>
                            <m:t>𝑎</m:t>
                          </m:r>
                          <m:r>
                            <a:rPr lang="es-CL" i="1">
                              <a:latin typeface="Cambria Math"/>
                            </a:rPr>
                            <m:t> </m:t>
                          </m:r>
                          <m:r>
                            <a:rPr lang="es-CL" i="1">
                              <a:latin typeface="Cambria Math"/>
                            </a:rPr>
                            <m:t>𝐴</m:t>
                          </m:r>
                        </m:num>
                        <m:den>
                          <m:r>
                            <a:rPr lang="es-CL" b="0" i="1" smtClean="0">
                              <a:latin typeface="Cambria Math"/>
                            </a:rPr>
                            <m:t>𝑁</m:t>
                          </m:r>
                          <m:r>
                            <a:rPr lang="es-CL" b="0" i="1" smtClean="0">
                              <a:latin typeface="Cambria Math"/>
                            </a:rPr>
                            <m:t>ú</m:t>
                          </m:r>
                          <m:r>
                            <a:rPr lang="es-CL" b="0" i="1" smtClean="0">
                              <a:latin typeface="Cambria Math"/>
                            </a:rPr>
                            <m:t>𝑚𝑒𝑟𝑜</m:t>
                          </m:r>
                          <m:r>
                            <a:rPr lang="es-CL" b="0" i="1" smtClean="0">
                              <a:latin typeface="Cambria Math"/>
                            </a:rPr>
                            <m:t> </m:t>
                          </m:r>
                          <m:r>
                            <a:rPr lang="es-CL" b="0" i="1" smtClean="0">
                              <a:latin typeface="Cambria Math"/>
                            </a:rPr>
                            <m:t>𝑡𝑜𝑡𝑎𝑙</m:t>
                          </m:r>
                          <m:r>
                            <a:rPr lang="es-CL" i="1">
                              <a:latin typeface="Cambria Math"/>
                            </a:rPr>
                            <m:t> </m:t>
                          </m:r>
                          <m:r>
                            <a:rPr lang="es-CL" i="1">
                              <a:latin typeface="Cambria Math"/>
                            </a:rPr>
                            <m:t>𝑑𝑒</m:t>
                          </m:r>
                          <m:r>
                            <a:rPr lang="es-CL" i="1">
                              <a:latin typeface="Cambria Math"/>
                            </a:rPr>
                            <m:t> </m:t>
                          </m:r>
                          <m:r>
                            <a:rPr lang="es-CL" i="1">
                              <a:latin typeface="Cambria Math"/>
                            </a:rPr>
                            <m:t>𝑐𝑎𝑠𝑜𝑠</m:t>
                          </m:r>
                        </m:den>
                      </m:f>
                    </m:oMath>
                  </m:oMathPara>
                </a14:m>
                <a:endParaRPr lang="es-CL" dirty="0"/>
              </a:p>
            </p:txBody>
          </p:sp>
        </mc:Choice>
        <mc:Fallback xmlns="">
          <p:sp>
            <p:nvSpPr>
              <p:cNvPr id="4" name="3 Rectángulo"/>
              <p:cNvSpPr>
                <a:spLocks noRot="1" noChangeAspect="1" noMove="1" noResize="1" noEditPoints="1" noAdjustHandles="1" noChangeArrowheads="1" noChangeShapeType="1" noTextEdit="1"/>
              </p:cNvSpPr>
              <p:nvPr/>
            </p:nvSpPr>
            <p:spPr>
              <a:xfrm>
                <a:off x="3104049" y="2996952"/>
                <a:ext cx="4136517" cy="619657"/>
              </a:xfrm>
              <a:prstGeom prst="rect">
                <a:avLst/>
              </a:prstGeom>
              <a:blipFill rotWithShape="1">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555776" y="4258741"/>
                <a:ext cx="4572000" cy="120058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a:rPr>
                          </m:ctrlPr>
                        </m:sSubPr>
                        <m:e>
                          <m:r>
                            <a:rPr lang="es-CL" i="1">
                              <a:latin typeface="Cambria Math"/>
                            </a:rPr>
                            <m:t>%</m:t>
                          </m:r>
                        </m:e>
                        <m:sub>
                          <m:r>
                            <a:rPr lang="es-CL" i="1">
                              <a:latin typeface="Cambria Math"/>
                            </a:rPr>
                            <m:t>𝐴</m:t>
                          </m:r>
                        </m:sub>
                      </m:sSub>
                      <m:r>
                        <a:rPr lang="es-CL" i="1">
                          <a:latin typeface="Cambria Math"/>
                        </a:rPr>
                        <m:t>=100</m:t>
                      </m:r>
                      <m:f>
                        <m:fPr>
                          <m:ctrlPr>
                            <a:rPr lang="es-CL" i="1">
                              <a:latin typeface="Cambria Math"/>
                            </a:rPr>
                          </m:ctrlPr>
                        </m:fPr>
                        <m:num>
                          <m:r>
                            <a:rPr lang="es-CL" i="1">
                              <a:latin typeface="Cambria Math"/>
                            </a:rPr>
                            <m:t>𝐶𝑎𝑠𝑜𝑠</m:t>
                          </m:r>
                          <m:r>
                            <a:rPr lang="es-CL" i="1">
                              <a:latin typeface="Cambria Math"/>
                            </a:rPr>
                            <m:t> </m:t>
                          </m:r>
                          <m:r>
                            <a:rPr lang="es-CL" i="1">
                              <a:latin typeface="Cambria Math"/>
                            </a:rPr>
                            <m:t>𝑑𝑒</m:t>
                          </m:r>
                          <m:r>
                            <a:rPr lang="es-CL" i="1">
                              <a:latin typeface="Cambria Math"/>
                            </a:rPr>
                            <m:t> </m:t>
                          </m:r>
                          <m:r>
                            <a:rPr lang="es-CL" i="1">
                              <a:latin typeface="Cambria Math"/>
                            </a:rPr>
                            <m:t>𝑐𝑎𝑡𝑒𝑔𝑜𝑟</m:t>
                          </m:r>
                          <m:r>
                            <a:rPr lang="es-CL" i="1">
                              <a:latin typeface="Cambria Math"/>
                            </a:rPr>
                            <m:t>í</m:t>
                          </m:r>
                          <m:r>
                            <a:rPr lang="es-CL" i="1">
                              <a:latin typeface="Cambria Math"/>
                            </a:rPr>
                            <m:t>𝑎</m:t>
                          </m:r>
                          <m:r>
                            <a:rPr lang="es-CL" i="1">
                              <a:latin typeface="Cambria Math"/>
                            </a:rPr>
                            <m:t> </m:t>
                          </m:r>
                          <m:r>
                            <a:rPr lang="es-CL" i="1">
                              <a:latin typeface="Cambria Math"/>
                            </a:rPr>
                            <m:t>𝐴</m:t>
                          </m:r>
                        </m:num>
                        <m:den>
                          <m:r>
                            <a:rPr lang="es-CL" i="1">
                              <a:latin typeface="Cambria Math"/>
                            </a:rPr>
                            <m:t>𝑇𝑜𝑡𝑎𝑙</m:t>
                          </m:r>
                          <m:r>
                            <a:rPr lang="es-CL" i="1">
                              <a:latin typeface="Cambria Math"/>
                            </a:rPr>
                            <m:t> </m:t>
                          </m:r>
                          <m:r>
                            <a:rPr lang="es-CL" i="1">
                              <a:latin typeface="Cambria Math"/>
                            </a:rPr>
                            <m:t>𝑑𝑒</m:t>
                          </m:r>
                          <m:r>
                            <a:rPr lang="es-CL" i="1">
                              <a:latin typeface="Cambria Math"/>
                            </a:rPr>
                            <m:t> </m:t>
                          </m:r>
                          <m:r>
                            <a:rPr lang="es-CL" i="1">
                              <a:latin typeface="Cambria Math"/>
                            </a:rPr>
                            <m:t>𝑐𝑎𝑠𝑜𝑠</m:t>
                          </m:r>
                        </m:den>
                      </m:f>
                    </m:oMath>
                  </m:oMathPara>
                </a14:m>
                <a:endParaRPr lang="es-CL" dirty="0" smtClean="0"/>
              </a:p>
              <a:p>
                <a:endParaRPr lang="es-CL" dirty="0"/>
              </a:p>
              <a:p>
                <a:pPr/>
                <a14:m>
                  <m:oMathPara xmlns:m="http://schemas.openxmlformats.org/officeDocument/2006/math">
                    <m:oMathParaPr>
                      <m:jc m:val="centerGroup"/>
                    </m:oMathParaPr>
                    <m:oMath xmlns:m="http://schemas.openxmlformats.org/officeDocument/2006/math">
                      <m:sSub>
                        <m:sSubPr>
                          <m:ctrlPr>
                            <a:rPr lang="es-CL" i="1">
                              <a:latin typeface="Cambria Math"/>
                            </a:rPr>
                          </m:ctrlPr>
                        </m:sSubPr>
                        <m:e>
                          <m:r>
                            <a:rPr lang="es-CL" i="1">
                              <a:latin typeface="Cambria Math"/>
                            </a:rPr>
                            <m:t>%</m:t>
                          </m:r>
                        </m:e>
                        <m:sub>
                          <m:r>
                            <a:rPr lang="es-CL" i="1">
                              <a:latin typeface="Cambria Math"/>
                            </a:rPr>
                            <m:t>𝐴</m:t>
                          </m:r>
                        </m:sub>
                      </m:sSub>
                      <m:r>
                        <a:rPr lang="es-CL" i="1">
                          <a:latin typeface="Cambria Math"/>
                        </a:rPr>
                        <m:t>=100</m:t>
                      </m:r>
                      <m:sSub>
                        <m:sSubPr>
                          <m:ctrlPr>
                            <a:rPr lang="es-CL" i="1">
                              <a:latin typeface="Cambria Math"/>
                            </a:rPr>
                          </m:ctrlPr>
                        </m:sSubPr>
                        <m:e>
                          <m:r>
                            <a:rPr lang="es-CL" b="0" i="1" smtClean="0">
                              <a:latin typeface="Cambria Math"/>
                            </a:rPr>
                            <m:t>𝑃</m:t>
                          </m:r>
                        </m:e>
                        <m:sub>
                          <m:r>
                            <a:rPr lang="es-CL" i="1">
                              <a:latin typeface="Cambria Math"/>
                            </a:rPr>
                            <m:t>𝐴</m:t>
                          </m:r>
                        </m:sub>
                      </m:sSub>
                    </m:oMath>
                  </m:oMathPara>
                </a14:m>
                <a:endParaRPr lang="es-CL" dirty="0"/>
              </a:p>
            </p:txBody>
          </p:sp>
        </mc:Choice>
        <mc:Fallback xmlns="">
          <p:sp>
            <p:nvSpPr>
              <p:cNvPr id="5" name="4 Rectángulo"/>
              <p:cNvSpPr>
                <a:spLocks noRot="1" noChangeAspect="1" noMove="1" noResize="1" noEditPoints="1" noAdjustHandles="1" noChangeArrowheads="1" noChangeShapeType="1" noTextEdit="1"/>
              </p:cNvSpPr>
              <p:nvPr/>
            </p:nvSpPr>
            <p:spPr>
              <a:xfrm>
                <a:off x="2555776" y="4258741"/>
                <a:ext cx="4572000" cy="1200585"/>
              </a:xfrm>
              <a:prstGeom prst="rect">
                <a:avLst/>
              </a:prstGeom>
              <a:blipFill rotWithShape="1">
                <a:blip r:embed="rId4"/>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360271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
        <p:nvSpPr>
          <p:cNvPr id="12" name="7 Marcador de contenido"/>
          <p:cNvSpPr>
            <a:spLocks noGrp="1"/>
          </p:cNvSpPr>
          <p:nvPr>
            <p:ph idx="1"/>
          </p:nvPr>
        </p:nvSpPr>
        <p:spPr>
          <a:xfrm>
            <a:off x="459331" y="1988840"/>
            <a:ext cx="8229600" cy="4137323"/>
          </a:xfrm>
        </p:spPr>
        <p:txBody>
          <a:bodyPr>
            <a:normAutofit/>
          </a:bodyPr>
          <a:lstStyle/>
          <a:p>
            <a:r>
              <a:rPr lang="es-ES" dirty="0" smtClean="0"/>
              <a:t>Variables cuantitativas</a:t>
            </a:r>
          </a:p>
          <a:p>
            <a:pPr lvl="1"/>
            <a:r>
              <a:rPr lang="es-ES" dirty="0" smtClean="0"/>
              <a:t>Media</a:t>
            </a:r>
          </a:p>
          <a:p>
            <a:pPr lvl="1"/>
            <a:endParaRPr lang="es-ES" dirty="0" smtClean="0"/>
          </a:p>
          <a:p>
            <a:pPr lvl="1"/>
            <a:endParaRPr lang="es-ES" sz="2800" dirty="0" smtClean="0"/>
          </a:p>
          <a:p>
            <a:endParaRPr lang="es-ES" sz="3200" dirty="0" smtClean="0"/>
          </a:p>
          <a:p>
            <a:pPr marL="0" indent="0" algn="ctr">
              <a:buNone/>
            </a:pPr>
            <a:endParaRPr lang="es-ES" dirty="0"/>
          </a:p>
          <a:p>
            <a:pPr marL="0" indent="0" algn="ctr">
              <a:buNone/>
            </a:pPr>
            <a:endParaRPr lang="es-ES" sz="3200" dirty="0" smtClean="0"/>
          </a:p>
        </p:txBody>
      </p:sp>
      <mc:AlternateContent xmlns:mc="http://schemas.openxmlformats.org/markup-compatibility/2006" xmlns:a14="http://schemas.microsoft.com/office/drawing/2010/main">
        <mc:Choice Requires="a14">
          <p:sp>
            <p:nvSpPr>
              <p:cNvPr id="4" name="3 Rectángulo"/>
              <p:cNvSpPr/>
              <p:nvPr/>
            </p:nvSpPr>
            <p:spPr>
              <a:xfrm>
                <a:off x="3104049" y="2996952"/>
                <a:ext cx="1369477" cy="6915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b="0" i="1" dirty="0" smtClean="0">
                          <a:latin typeface="Cambria Math"/>
                          <a:ea typeface="Cambria Math"/>
                        </a:rPr>
                        <m:t>𝜇</m:t>
                      </m:r>
                      <m:r>
                        <a:rPr lang="es-CL" i="1">
                          <a:latin typeface="Cambria Math"/>
                        </a:rPr>
                        <m:t>=</m:t>
                      </m:r>
                      <m:f>
                        <m:fPr>
                          <m:ctrlPr>
                            <a:rPr lang="es-CL" i="1">
                              <a:latin typeface="Cambria Math"/>
                            </a:rPr>
                          </m:ctrlPr>
                        </m:fPr>
                        <m:num>
                          <m:nary>
                            <m:naryPr>
                              <m:chr m:val="∑"/>
                              <m:supHide m:val="on"/>
                              <m:ctrlPr>
                                <a:rPr lang="es-CL" i="1" smtClean="0">
                                  <a:latin typeface="Cambria Math"/>
                                </a:rPr>
                              </m:ctrlPr>
                            </m:naryPr>
                            <m:sub>
                              <m:r>
                                <m:rPr>
                                  <m:brk m:alnAt="7"/>
                                </m:rPr>
                                <a:rPr lang="es-CL" b="0" i="1" smtClean="0">
                                  <a:latin typeface="Cambria Math"/>
                                </a:rPr>
                                <m:t>𝑖</m:t>
                              </m:r>
                              <m:r>
                                <a:rPr lang="es-CL" b="0" i="1" smtClean="0">
                                  <a:latin typeface="Cambria Math"/>
                                  <a:ea typeface="Cambria Math"/>
                                </a:rPr>
                                <m:t>∈</m:t>
                              </m:r>
                              <m:r>
                                <a:rPr lang="es-CL" b="0" i="1" smtClean="0">
                                  <a:latin typeface="Cambria Math"/>
                                  <a:ea typeface="Cambria Math"/>
                                </a:rPr>
                                <m:t>𝑁</m:t>
                              </m:r>
                            </m:sub>
                            <m:sup/>
                            <m:e>
                              <m:sSub>
                                <m:sSubPr>
                                  <m:ctrlPr>
                                    <a:rPr lang="es-CL" i="1" smtClean="0">
                                      <a:latin typeface="Cambria Math"/>
                                    </a:rPr>
                                  </m:ctrlPr>
                                </m:sSubPr>
                                <m:e>
                                  <m:r>
                                    <a:rPr lang="es-CL" b="0" i="1" smtClean="0">
                                      <a:latin typeface="Cambria Math"/>
                                    </a:rPr>
                                    <m:t>𝑥</m:t>
                                  </m:r>
                                </m:e>
                                <m:sub>
                                  <m:r>
                                    <a:rPr lang="es-CL" b="0" i="1" smtClean="0">
                                      <a:latin typeface="Cambria Math"/>
                                    </a:rPr>
                                    <m:t>𝑖</m:t>
                                  </m:r>
                                </m:sub>
                              </m:sSub>
                            </m:e>
                          </m:nary>
                        </m:num>
                        <m:den>
                          <m:nary>
                            <m:naryPr>
                              <m:chr m:val="∑"/>
                              <m:supHide m:val="on"/>
                              <m:ctrlPr>
                                <a:rPr lang="es-CL" i="1">
                                  <a:latin typeface="Cambria Math"/>
                                </a:rPr>
                              </m:ctrlPr>
                            </m:naryPr>
                            <m:sub>
                              <m:r>
                                <m:rPr>
                                  <m:brk m:alnAt="7"/>
                                </m:rPr>
                                <a:rPr lang="es-CL" i="1">
                                  <a:latin typeface="Cambria Math"/>
                                </a:rPr>
                                <m:t>𝑖</m:t>
                              </m:r>
                              <m:r>
                                <a:rPr lang="es-CL" i="1">
                                  <a:latin typeface="Cambria Math"/>
                                  <a:ea typeface="Cambria Math"/>
                                </a:rPr>
                                <m:t>∈</m:t>
                              </m:r>
                              <m:r>
                                <a:rPr lang="es-CL" b="0" i="1" smtClean="0">
                                  <a:latin typeface="Cambria Math"/>
                                  <a:ea typeface="Cambria Math"/>
                                </a:rPr>
                                <m:t>𝑁</m:t>
                              </m:r>
                            </m:sub>
                            <m:sup/>
                            <m:e>
                              <m:r>
                                <a:rPr lang="es-CL" b="0" i="1" smtClean="0">
                                  <a:latin typeface="Cambria Math"/>
                                </a:rPr>
                                <m:t>1</m:t>
                              </m:r>
                            </m:e>
                          </m:nary>
                        </m:den>
                      </m:f>
                    </m:oMath>
                  </m:oMathPara>
                </a14:m>
                <a:endParaRPr lang="es-CL" dirty="0"/>
              </a:p>
            </p:txBody>
          </p:sp>
        </mc:Choice>
        <mc:Fallback xmlns="">
          <p:sp>
            <p:nvSpPr>
              <p:cNvPr id="4" name="3 Rectángulo"/>
              <p:cNvSpPr>
                <a:spLocks noRot="1" noChangeAspect="1" noMove="1" noResize="1" noEditPoints="1" noAdjustHandles="1" noChangeArrowheads="1" noChangeShapeType="1" noTextEdit="1"/>
              </p:cNvSpPr>
              <p:nvPr/>
            </p:nvSpPr>
            <p:spPr>
              <a:xfrm>
                <a:off x="3104049" y="2996952"/>
                <a:ext cx="1369477" cy="691536"/>
              </a:xfrm>
              <a:prstGeom prst="rect">
                <a:avLst/>
              </a:prstGeom>
              <a:blipFill rotWithShape="1">
                <a:blip r:embed="rId3"/>
                <a:stretch>
                  <a:fillRect/>
                </a:stretch>
              </a:blipFill>
            </p:spPr>
            <p:txBody>
              <a:bodyPr/>
              <a:lstStyle/>
              <a:p>
                <a:r>
                  <a:rPr lang="es-CL">
                    <a:noFill/>
                  </a:rPr>
                  <a:t> </a:t>
                </a:r>
              </a:p>
            </p:txBody>
          </p:sp>
        </mc:Fallback>
      </mc:AlternateContent>
      <p:sp>
        <p:nvSpPr>
          <p:cNvPr id="9" name="7 Marcador de contenido"/>
          <p:cNvSpPr txBox="1">
            <a:spLocks/>
          </p:cNvSpPr>
          <p:nvPr/>
        </p:nvSpPr>
        <p:spPr>
          <a:xfrm>
            <a:off x="611731" y="5229200"/>
            <a:ext cx="8229600" cy="1049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i="1" dirty="0" smtClean="0"/>
              <a:t>Equivalencia media-proporción en variables cualitativas</a:t>
            </a:r>
          </a:p>
          <a:p>
            <a:pPr lvl="1"/>
            <a:endParaRPr lang="es-ES" dirty="0" smtClean="0"/>
          </a:p>
          <a:p>
            <a:pPr lvl="1"/>
            <a:endParaRPr lang="es-ES" dirty="0" smtClean="0"/>
          </a:p>
          <a:p>
            <a:endParaRPr lang="es-ES" dirty="0" smtClean="0"/>
          </a:p>
          <a:p>
            <a:pPr marL="0" indent="0" algn="ctr">
              <a:buFont typeface="Arial" pitchFamily="34" charset="0"/>
              <a:buNone/>
            </a:pPr>
            <a:endParaRPr lang="es-ES" dirty="0" smtClean="0"/>
          </a:p>
          <a:p>
            <a:pPr marL="0" indent="0" algn="ctr">
              <a:buFont typeface="Arial" pitchFamily="34" charset="0"/>
              <a:buNone/>
            </a:pPr>
            <a:endParaRPr lang="es-ES"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5753881"/>
            <a:ext cx="820509" cy="7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 Título"/>
          <p:cNvSpPr txBox="1">
            <a:spLocks/>
          </p:cNvSpPr>
          <p:nvPr/>
        </p:nvSpPr>
        <p:spPr>
          <a:xfrm>
            <a:off x="395536" y="620688"/>
            <a:ext cx="8229600"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4000" b="1" dirty="0" smtClean="0">
                <a:solidFill>
                  <a:schemeClr val="accent2"/>
                </a:solidFill>
                <a:latin typeface="Arial" pitchFamily="34" charset="0"/>
                <a:cs typeface="Arial" pitchFamily="34" charset="0"/>
              </a:rPr>
              <a:t>Parámetros poblacionales de frecuente interés</a:t>
            </a:r>
            <a:endParaRPr lang="es-CL" sz="4000"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4292998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
        <p:nvSpPr>
          <p:cNvPr id="12" name="7 Marcador de contenido"/>
          <p:cNvSpPr>
            <a:spLocks noGrp="1"/>
          </p:cNvSpPr>
          <p:nvPr>
            <p:ph idx="1"/>
          </p:nvPr>
        </p:nvSpPr>
        <p:spPr>
          <a:xfrm>
            <a:off x="459331" y="1988840"/>
            <a:ext cx="8229600" cy="4137323"/>
          </a:xfrm>
        </p:spPr>
        <p:txBody>
          <a:bodyPr>
            <a:normAutofit/>
          </a:bodyPr>
          <a:lstStyle/>
          <a:p>
            <a:r>
              <a:rPr lang="es-ES" dirty="0" smtClean="0"/>
              <a:t>Variables cuantitativas</a:t>
            </a:r>
          </a:p>
          <a:p>
            <a:pPr lvl="1"/>
            <a:r>
              <a:rPr lang="es-ES" dirty="0" smtClean="0"/>
              <a:t>Varianza</a:t>
            </a:r>
          </a:p>
          <a:p>
            <a:pPr lvl="1"/>
            <a:endParaRPr lang="es-ES" dirty="0" smtClean="0"/>
          </a:p>
          <a:p>
            <a:r>
              <a:rPr lang="es-ES" dirty="0" smtClean="0"/>
              <a:t>Variables </a:t>
            </a:r>
            <a:r>
              <a:rPr lang="es-ES" dirty="0" err="1" smtClean="0"/>
              <a:t>dummy</a:t>
            </a:r>
            <a:endParaRPr lang="es-ES" dirty="0"/>
          </a:p>
          <a:p>
            <a:pPr lvl="1"/>
            <a:r>
              <a:rPr lang="es-ES" dirty="0"/>
              <a:t>Varianza</a:t>
            </a:r>
          </a:p>
          <a:p>
            <a:endParaRPr lang="es-ES" sz="3200" dirty="0" smtClean="0"/>
          </a:p>
          <a:p>
            <a:pPr marL="0" indent="0" algn="ctr">
              <a:buNone/>
            </a:pPr>
            <a:endParaRPr lang="es-ES" dirty="0"/>
          </a:p>
          <a:p>
            <a:pPr marL="0" indent="0" algn="ctr">
              <a:buNone/>
            </a:pPr>
            <a:endParaRPr lang="es-ES" sz="3200" dirty="0" smtClean="0"/>
          </a:p>
        </p:txBody>
      </p:sp>
      <p:sp>
        <p:nvSpPr>
          <p:cNvPr id="9" name="7 Marcador de contenido"/>
          <p:cNvSpPr txBox="1">
            <a:spLocks/>
          </p:cNvSpPr>
          <p:nvPr/>
        </p:nvSpPr>
        <p:spPr>
          <a:xfrm>
            <a:off x="611731" y="5229200"/>
            <a:ext cx="8229600" cy="1049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i="1" dirty="0" smtClean="0"/>
              <a:t>Equivalencia varianza en variables </a:t>
            </a:r>
            <a:r>
              <a:rPr lang="es-ES" i="1" dirty="0" err="1" smtClean="0"/>
              <a:t>dummy</a:t>
            </a:r>
            <a:endParaRPr lang="es-ES" i="1" dirty="0" smtClean="0"/>
          </a:p>
          <a:p>
            <a:pPr lvl="1"/>
            <a:endParaRPr lang="es-ES" dirty="0" smtClean="0"/>
          </a:p>
          <a:p>
            <a:pPr lvl="1"/>
            <a:endParaRPr lang="es-ES" dirty="0" smtClean="0"/>
          </a:p>
          <a:p>
            <a:endParaRPr lang="es-ES" dirty="0" smtClean="0"/>
          </a:p>
          <a:p>
            <a:pPr marL="0" indent="0" algn="ctr">
              <a:buFont typeface="Arial" pitchFamily="34" charset="0"/>
              <a:buNone/>
            </a:pPr>
            <a:endParaRPr lang="es-ES" dirty="0" smtClean="0"/>
          </a:p>
          <a:p>
            <a:pPr marL="0" indent="0" algn="ctr">
              <a:buFont typeface="Arial" pitchFamily="34" charset="0"/>
              <a:buNone/>
            </a:pPr>
            <a:endParaRPr lang="es-E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753881"/>
            <a:ext cx="820509" cy="7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 Título"/>
          <p:cNvSpPr txBox="1">
            <a:spLocks/>
          </p:cNvSpPr>
          <p:nvPr/>
        </p:nvSpPr>
        <p:spPr>
          <a:xfrm>
            <a:off x="395536" y="620688"/>
            <a:ext cx="8229600"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4000" b="1" dirty="0" smtClean="0">
                <a:solidFill>
                  <a:schemeClr val="accent2"/>
                </a:solidFill>
                <a:latin typeface="Arial" pitchFamily="34" charset="0"/>
                <a:cs typeface="Arial" pitchFamily="34" charset="0"/>
              </a:rPr>
              <a:t>Parámetros poblacionales de frecuente interés</a:t>
            </a:r>
            <a:endParaRPr lang="es-CL" sz="4000" b="1" dirty="0">
              <a:solidFill>
                <a:schemeClr val="accent2"/>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12 Rectángulo"/>
              <p:cNvSpPr/>
              <p:nvPr/>
            </p:nvSpPr>
            <p:spPr>
              <a:xfrm>
                <a:off x="3633987" y="4451080"/>
                <a:ext cx="1876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i="1" dirty="0">
                              <a:latin typeface="Cambria Math"/>
                              <a:ea typeface="Cambria Math"/>
                            </a:rPr>
                            <m:t>𝜎</m:t>
                          </m:r>
                        </m:e>
                        <m:sup>
                          <m:r>
                            <a:rPr lang="es-CL" i="1" dirty="0">
                              <a:latin typeface="Cambria Math"/>
                            </a:rPr>
                            <m:t>2</m:t>
                          </m:r>
                        </m:sup>
                      </m:sSup>
                      <m:r>
                        <a:rPr lang="es-CL" i="1">
                          <a:latin typeface="Cambria Math"/>
                        </a:rPr>
                        <m:t>=</m:t>
                      </m:r>
                      <m:sSub>
                        <m:sSubPr>
                          <m:ctrlPr>
                            <a:rPr lang="es-CL" i="1">
                              <a:latin typeface="Cambria Math"/>
                            </a:rPr>
                          </m:ctrlPr>
                        </m:sSubPr>
                        <m:e>
                          <m:r>
                            <a:rPr lang="es-CL" b="0" i="1" smtClean="0">
                              <a:latin typeface="Cambria Math"/>
                            </a:rPr>
                            <m:t>𝑃</m:t>
                          </m:r>
                        </m:e>
                        <m:sub>
                          <m:r>
                            <a:rPr lang="es-CL" i="1">
                              <a:latin typeface="Cambria Math"/>
                            </a:rPr>
                            <m:t>𝐴</m:t>
                          </m:r>
                        </m:sub>
                      </m:sSub>
                      <m:r>
                        <a:rPr lang="es-CL" b="0" i="1" smtClean="0">
                          <a:latin typeface="Cambria Math"/>
                        </a:rPr>
                        <m:t>(1−</m:t>
                      </m:r>
                      <m:sSub>
                        <m:sSubPr>
                          <m:ctrlPr>
                            <a:rPr lang="es-CL" i="1">
                              <a:latin typeface="Cambria Math"/>
                            </a:rPr>
                          </m:ctrlPr>
                        </m:sSubPr>
                        <m:e>
                          <m:r>
                            <a:rPr lang="es-CL" b="0" i="1" smtClean="0">
                              <a:latin typeface="Cambria Math"/>
                            </a:rPr>
                            <m:t>𝑃</m:t>
                          </m:r>
                        </m:e>
                        <m:sub>
                          <m:r>
                            <a:rPr lang="es-CL" i="1">
                              <a:latin typeface="Cambria Math"/>
                            </a:rPr>
                            <m:t>𝐴</m:t>
                          </m:r>
                        </m:sub>
                      </m:sSub>
                      <m:r>
                        <a:rPr lang="es-CL" b="0" i="1" smtClean="0">
                          <a:latin typeface="Cambria Math"/>
                        </a:rPr>
                        <m:t>)</m:t>
                      </m:r>
                    </m:oMath>
                  </m:oMathPara>
                </a14:m>
                <a:endParaRPr lang="es-CL" dirty="0"/>
              </a:p>
            </p:txBody>
          </p:sp>
        </mc:Choice>
        <mc:Fallback xmlns="">
          <p:sp>
            <p:nvSpPr>
              <p:cNvPr id="13" name="12 Rectángulo"/>
              <p:cNvSpPr>
                <a:spLocks noRot="1" noChangeAspect="1" noMove="1" noResize="1" noEditPoints="1" noAdjustHandles="1" noChangeArrowheads="1" noChangeShapeType="1" noTextEdit="1"/>
              </p:cNvSpPr>
              <p:nvPr/>
            </p:nvSpPr>
            <p:spPr>
              <a:xfrm>
                <a:off x="3633987" y="4451080"/>
                <a:ext cx="1876026" cy="369332"/>
              </a:xfrm>
              <a:prstGeom prst="rect">
                <a:avLst/>
              </a:prstGeom>
              <a:blipFill rotWithShape="1">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256528" y="2708920"/>
                <a:ext cx="216193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0" i="1" dirty="0" smtClean="0">
                              <a:latin typeface="Cambria Math"/>
                            </a:rPr>
                          </m:ctrlPr>
                        </m:sSupPr>
                        <m:e>
                          <m:r>
                            <a:rPr lang="es-CL" b="0" i="1" dirty="0" smtClean="0">
                              <a:latin typeface="Cambria Math"/>
                              <a:ea typeface="Cambria Math"/>
                            </a:rPr>
                            <m:t>𝜎</m:t>
                          </m:r>
                        </m:e>
                        <m:sup>
                          <m:r>
                            <a:rPr lang="es-CL" b="0" i="1" dirty="0" smtClean="0">
                              <a:latin typeface="Cambria Math"/>
                            </a:rPr>
                            <m:t>2</m:t>
                          </m:r>
                        </m:sup>
                      </m:sSup>
                      <m:r>
                        <a:rPr lang="es-CL" i="1">
                          <a:latin typeface="Cambria Math"/>
                        </a:rPr>
                        <m:t>=</m:t>
                      </m:r>
                      <m:f>
                        <m:fPr>
                          <m:ctrlPr>
                            <a:rPr lang="es-CL" i="1" smtClean="0">
                              <a:latin typeface="Cambria Math"/>
                            </a:rPr>
                          </m:ctrlPr>
                        </m:fPr>
                        <m:num>
                          <m:nary>
                            <m:naryPr>
                              <m:chr m:val="∑"/>
                              <m:supHide m:val="on"/>
                              <m:ctrlPr>
                                <a:rPr lang="es-CL" i="1" smtClean="0">
                                  <a:latin typeface="Cambria Math"/>
                                </a:rPr>
                              </m:ctrlPr>
                            </m:naryPr>
                            <m:sub>
                              <m:r>
                                <m:rPr>
                                  <m:brk m:alnAt="7"/>
                                </m:rPr>
                                <a:rPr lang="es-CL" b="0" i="1" smtClean="0">
                                  <a:latin typeface="Cambria Math"/>
                                </a:rPr>
                                <m:t>𝑖</m:t>
                              </m:r>
                              <m:r>
                                <a:rPr lang="es-CL" b="0" i="1" smtClean="0">
                                  <a:latin typeface="Cambria Math"/>
                                  <a:ea typeface="Cambria Math"/>
                                </a:rPr>
                                <m:t>∈</m:t>
                              </m:r>
                              <m:r>
                                <a:rPr lang="es-CL" b="0" i="1" smtClean="0">
                                  <a:latin typeface="Cambria Math"/>
                                  <a:ea typeface="Cambria Math"/>
                                </a:rPr>
                                <m:t>𝑁</m:t>
                              </m:r>
                            </m:sub>
                            <m:sup/>
                            <m:e>
                              <m:sSup>
                                <m:sSupPr>
                                  <m:ctrlPr>
                                    <a:rPr lang="es-CL" i="1" smtClean="0">
                                      <a:latin typeface="Cambria Math"/>
                                    </a:rPr>
                                  </m:ctrlPr>
                                </m:sSupPr>
                                <m:e>
                                  <m:r>
                                    <a:rPr lang="es-CL" i="1">
                                      <a:latin typeface="Cambria Math"/>
                                    </a:rPr>
                                    <m:t>(</m:t>
                                  </m:r>
                                  <m:sSub>
                                    <m:sSubPr>
                                      <m:ctrlPr>
                                        <a:rPr lang="es-CL" i="1">
                                          <a:latin typeface="Cambria Math"/>
                                        </a:rPr>
                                      </m:ctrlPr>
                                    </m:sSubPr>
                                    <m:e>
                                      <m:r>
                                        <a:rPr lang="es-CL" i="1">
                                          <a:latin typeface="Cambria Math"/>
                                        </a:rPr>
                                        <m:t>𝑥</m:t>
                                      </m:r>
                                    </m:e>
                                    <m:sub>
                                      <m:r>
                                        <a:rPr lang="es-CL" i="1">
                                          <a:latin typeface="Cambria Math"/>
                                        </a:rPr>
                                        <m:t>𝑖</m:t>
                                      </m:r>
                                    </m:sub>
                                  </m:sSub>
                                  <m:r>
                                    <a:rPr lang="es-CL" b="0" i="1" smtClean="0">
                                      <a:latin typeface="Cambria Math"/>
                                    </a:rPr>
                                    <m:t>−</m:t>
                                  </m:r>
                                  <m:r>
                                    <a:rPr lang="es-CL" i="1">
                                      <a:latin typeface="Cambria Math"/>
                                      <a:ea typeface="Cambria Math"/>
                                    </a:rPr>
                                    <m:t>𝜇</m:t>
                                  </m:r>
                                  <m:r>
                                    <a:rPr lang="es-CL" i="1">
                                      <a:latin typeface="Cambria Math"/>
                                      <a:ea typeface="Cambria Math"/>
                                    </a:rPr>
                                    <m:t>)</m:t>
                                  </m:r>
                                </m:e>
                                <m:sup>
                                  <m:r>
                                    <a:rPr lang="es-CL" b="0" i="1" smtClean="0">
                                      <a:latin typeface="Cambria Math"/>
                                    </a:rPr>
                                    <m:t>2</m:t>
                                  </m:r>
                                </m:sup>
                              </m:sSup>
                            </m:e>
                          </m:nary>
                        </m:num>
                        <m:den>
                          <m:r>
                            <a:rPr lang="es-CL" i="1" smtClean="0">
                              <a:latin typeface="Cambria Math"/>
                            </a:rPr>
                            <m:t>𝑁</m:t>
                          </m:r>
                        </m:den>
                      </m:f>
                    </m:oMath>
                  </m:oMathPara>
                </a14:m>
                <a:endParaRPr lang="es-CL" dirty="0"/>
              </a:p>
            </p:txBody>
          </p:sp>
        </mc:Choice>
        <mc:Fallback xmlns="">
          <p:sp>
            <p:nvSpPr>
              <p:cNvPr id="11" name="10 Rectángulo"/>
              <p:cNvSpPr>
                <a:spLocks noRot="1" noChangeAspect="1" noMove="1" noResize="1" noEditPoints="1" noAdjustHandles="1" noChangeArrowheads="1" noChangeShapeType="1" noTextEdit="1"/>
              </p:cNvSpPr>
              <p:nvPr/>
            </p:nvSpPr>
            <p:spPr>
              <a:xfrm>
                <a:off x="3256528" y="2708920"/>
                <a:ext cx="2161937" cy="646331"/>
              </a:xfrm>
              <a:prstGeom prst="rect">
                <a:avLst/>
              </a:prstGeom>
              <a:blipFill rotWithShape="1">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929584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Frecuencia</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2131"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grpSp>
        <p:nvGrpSpPr>
          <p:cNvPr id="14" name="13 Grupo"/>
          <p:cNvGrpSpPr/>
          <p:nvPr/>
        </p:nvGrpSpPr>
        <p:grpSpPr>
          <a:xfrm>
            <a:off x="939852" y="1457400"/>
            <a:ext cx="7344816" cy="1728192"/>
            <a:chOff x="9396536" y="1196752"/>
            <a:chExt cx="6480720" cy="1512168"/>
          </a:xfrm>
        </p:grpSpPr>
        <p:pic>
          <p:nvPicPr>
            <p:cNvPr id="15" name="Picture 4"/>
            <p:cNvPicPr>
              <a:picLocks noChangeAspect="1" noChangeArrowheads="1"/>
            </p:cNvPicPr>
            <p:nvPr/>
          </p:nvPicPr>
          <p:blipFill>
            <a:blip r:embed="rId3" cstate="print"/>
            <a:srcRect l="33316" t="27662" r="37140" b="66612"/>
            <a:stretch>
              <a:fillRect/>
            </a:stretch>
          </p:blipFill>
          <p:spPr bwMode="auto">
            <a:xfrm>
              <a:off x="9396536" y="1196752"/>
              <a:ext cx="6480720" cy="1008112"/>
            </a:xfrm>
            <a:prstGeom prst="rect">
              <a:avLst/>
            </a:prstGeom>
            <a:noFill/>
            <a:ln w="9525">
              <a:noFill/>
              <a:miter lim="800000"/>
              <a:headEnd/>
              <a:tailEnd/>
            </a:ln>
          </p:spPr>
        </p:pic>
        <p:pic>
          <p:nvPicPr>
            <p:cNvPr id="16" name="Picture 4"/>
            <p:cNvPicPr>
              <a:picLocks noChangeAspect="1" noChangeArrowheads="1"/>
            </p:cNvPicPr>
            <p:nvPr/>
          </p:nvPicPr>
          <p:blipFill>
            <a:blip r:embed="rId3" cstate="print"/>
            <a:srcRect l="33316" t="40752" r="37140" b="56384"/>
            <a:stretch>
              <a:fillRect/>
            </a:stretch>
          </p:blipFill>
          <p:spPr bwMode="auto">
            <a:xfrm>
              <a:off x="9396536" y="2204864"/>
              <a:ext cx="6480720" cy="504056"/>
            </a:xfrm>
            <a:prstGeom prst="rect">
              <a:avLst/>
            </a:prstGeom>
            <a:noFill/>
            <a:ln w="9525">
              <a:noFill/>
              <a:miter lim="800000"/>
              <a:headEnd/>
              <a:tailEnd/>
            </a:ln>
          </p:spPr>
        </p:pic>
      </p:grpSp>
      <p:sp>
        <p:nvSpPr>
          <p:cNvPr id="17" name="16 Rectángulo"/>
          <p:cNvSpPr/>
          <p:nvPr/>
        </p:nvSpPr>
        <p:spPr>
          <a:xfrm>
            <a:off x="881185" y="1556792"/>
            <a:ext cx="7380312" cy="162880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8" name="7 Marcador de contenido"/>
          <p:cNvSpPr>
            <a:spLocks noGrp="1"/>
          </p:cNvSpPr>
          <p:nvPr>
            <p:ph idx="1"/>
          </p:nvPr>
        </p:nvSpPr>
        <p:spPr>
          <a:xfrm>
            <a:off x="459331" y="3429000"/>
            <a:ext cx="8229600" cy="2697163"/>
          </a:xfrm>
        </p:spPr>
        <p:txBody>
          <a:bodyPr>
            <a:normAutofit/>
          </a:bodyPr>
          <a:lstStyle/>
          <a:p>
            <a:r>
              <a:rPr lang="es-ES" dirty="0" smtClean="0"/>
              <a:t>Frecuencia absoluta: número de observaciones en que ocurre un suceso. </a:t>
            </a:r>
          </a:p>
          <a:p>
            <a:pPr lvl="1"/>
            <a:endParaRPr lang="es-ES" dirty="0" smtClean="0"/>
          </a:p>
          <a:p>
            <a:r>
              <a:rPr lang="es-ES" dirty="0" smtClean="0"/>
              <a:t>Frecuencia relativa: proporción de observaciones en que ocurre un suceso.</a:t>
            </a:r>
            <a:endParaRPr lang="es-ES" dirty="0"/>
          </a:p>
          <a:p>
            <a:endParaRPr lang="es-ES" sz="3200" dirty="0" smtClean="0"/>
          </a:p>
          <a:p>
            <a:pPr marL="0" indent="0" algn="ctr">
              <a:buNone/>
            </a:pPr>
            <a:endParaRPr lang="es-ES" dirty="0"/>
          </a:p>
          <a:p>
            <a:pPr marL="0" indent="0" algn="ctr">
              <a:buNone/>
            </a:pPr>
            <a:endParaRPr lang="es-ES" sz="3200" dirty="0" smtClean="0"/>
          </a:p>
        </p:txBody>
      </p:sp>
      <p:pic>
        <p:nvPicPr>
          <p:cNvPr id="19" name="Picture 4"/>
          <p:cNvPicPr>
            <a:picLocks noChangeAspect="1" noChangeArrowheads="1"/>
          </p:cNvPicPr>
          <p:nvPr/>
        </p:nvPicPr>
        <p:blipFill rotWithShape="1">
          <a:blip r:embed="rId3" cstate="print"/>
          <a:srcRect l="33316" t="27662" r="62609" b="70668"/>
          <a:stretch/>
        </p:blipFill>
        <p:spPr bwMode="auto">
          <a:xfrm>
            <a:off x="939852" y="1601309"/>
            <a:ext cx="1012995" cy="335958"/>
          </a:xfrm>
          <a:prstGeom prst="rect">
            <a:avLst/>
          </a:prstGeom>
          <a:noFill/>
          <a:ln w="9525">
            <a:noFill/>
            <a:miter lim="800000"/>
            <a:headEnd/>
            <a:tailEnd/>
          </a:ln>
        </p:spPr>
      </p:pic>
    </p:spTree>
    <p:extLst>
      <p:ext uri="{BB962C8B-B14F-4D97-AF65-F5344CB8AC3E}">
        <p14:creationId xmlns:p14="http://schemas.microsoft.com/office/powerpoint/2010/main" val="24404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Frecuencia</a:t>
            </a:r>
            <a:endParaRPr lang="es-CL" sz="3600" b="1" dirty="0">
              <a:solidFill>
                <a:schemeClr val="accent2"/>
              </a:solidFill>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grpSp>
        <p:nvGrpSpPr>
          <p:cNvPr id="19" name="18 Grupo"/>
          <p:cNvGrpSpPr/>
          <p:nvPr/>
        </p:nvGrpSpPr>
        <p:grpSpPr>
          <a:xfrm>
            <a:off x="2818894" y="1628800"/>
            <a:ext cx="412150" cy="835306"/>
            <a:chOff x="1547664" y="-2259632"/>
            <a:chExt cx="581846" cy="1224136"/>
          </a:xfrm>
        </p:grpSpPr>
        <p:sp>
          <p:nvSpPr>
            <p:cNvPr id="20" name="19 Elipse"/>
            <p:cNvSpPr/>
            <p:nvPr/>
          </p:nvSpPr>
          <p:spPr>
            <a:xfrm>
              <a:off x="1763872" y="-2259632"/>
              <a:ext cx="287848" cy="28803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1" name="20 Conector recto"/>
            <p:cNvCxnSpPr/>
            <p:nvPr/>
          </p:nvCxnSpPr>
          <p:spPr>
            <a:xfrm>
              <a:off x="1763504"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1907520"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1849678" y="-1870802"/>
              <a:ext cx="279832"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1547664" y="-1899592"/>
              <a:ext cx="310398" cy="380447"/>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24 Retraso"/>
            <p:cNvSpPr/>
            <p:nvPr/>
          </p:nvSpPr>
          <p:spPr>
            <a:xfrm rot="16490759">
              <a:off x="1542958" y="-1787338"/>
              <a:ext cx="613441" cy="265121"/>
            </a:xfrm>
            <a:prstGeom prst="flowChartDelay">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26" name="25 Grupo"/>
          <p:cNvGrpSpPr/>
          <p:nvPr/>
        </p:nvGrpSpPr>
        <p:grpSpPr>
          <a:xfrm>
            <a:off x="4347512" y="2169292"/>
            <a:ext cx="412150" cy="835306"/>
            <a:chOff x="1547664" y="-2259632"/>
            <a:chExt cx="581846" cy="1224136"/>
          </a:xfrm>
        </p:grpSpPr>
        <p:sp>
          <p:nvSpPr>
            <p:cNvPr id="27" name="26 Elipse"/>
            <p:cNvSpPr/>
            <p:nvPr/>
          </p:nvSpPr>
          <p:spPr>
            <a:xfrm>
              <a:off x="1763872" y="-2259632"/>
              <a:ext cx="287848" cy="28803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8" name="27 Conector recto"/>
            <p:cNvCxnSpPr/>
            <p:nvPr/>
          </p:nvCxnSpPr>
          <p:spPr>
            <a:xfrm>
              <a:off x="1763504"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1907520"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1849678" y="-1870802"/>
              <a:ext cx="279832"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a:off x="1547664" y="-1899592"/>
              <a:ext cx="310398" cy="380447"/>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31 Retraso"/>
            <p:cNvSpPr/>
            <p:nvPr/>
          </p:nvSpPr>
          <p:spPr>
            <a:xfrm rot="16490759">
              <a:off x="1542958" y="-1787338"/>
              <a:ext cx="613441" cy="265121"/>
            </a:xfrm>
            <a:prstGeom prst="flowChartDelay">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33" name="32 Grupo"/>
          <p:cNvGrpSpPr/>
          <p:nvPr/>
        </p:nvGrpSpPr>
        <p:grpSpPr>
          <a:xfrm>
            <a:off x="2172557" y="3810843"/>
            <a:ext cx="412150" cy="835306"/>
            <a:chOff x="1547664" y="-2259632"/>
            <a:chExt cx="581846" cy="1224136"/>
          </a:xfrm>
        </p:grpSpPr>
        <p:sp>
          <p:nvSpPr>
            <p:cNvPr id="34" name="33 Elipse"/>
            <p:cNvSpPr/>
            <p:nvPr/>
          </p:nvSpPr>
          <p:spPr>
            <a:xfrm>
              <a:off x="1763872" y="-2259632"/>
              <a:ext cx="287848" cy="28803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5" name="34 Conector recto"/>
            <p:cNvCxnSpPr/>
            <p:nvPr/>
          </p:nvCxnSpPr>
          <p:spPr>
            <a:xfrm>
              <a:off x="1763504"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1907520"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1849678" y="-1870802"/>
              <a:ext cx="279832"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H="1">
              <a:off x="1547664" y="-1899592"/>
              <a:ext cx="310398" cy="380447"/>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38 Retraso"/>
            <p:cNvSpPr/>
            <p:nvPr/>
          </p:nvSpPr>
          <p:spPr>
            <a:xfrm rot="16490759">
              <a:off x="1542958" y="-1787338"/>
              <a:ext cx="613441" cy="265121"/>
            </a:xfrm>
            <a:prstGeom prst="flowChartDelay">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40" name="39 Grupo"/>
          <p:cNvGrpSpPr/>
          <p:nvPr/>
        </p:nvGrpSpPr>
        <p:grpSpPr>
          <a:xfrm>
            <a:off x="4178346" y="3941022"/>
            <a:ext cx="412150" cy="835306"/>
            <a:chOff x="1547664" y="-2259632"/>
            <a:chExt cx="581846" cy="1224136"/>
          </a:xfrm>
        </p:grpSpPr>
        <p:sp>
          <p:nvSpPr>
            <p:cNvPr id="41" name="40 Elipse"/>
            <p:cNvSpPr/>
            <p:nvPr/>
          </p:nvSpPr>
          <p:spPr>
            <a:xfrm>
              <a:off x="1763872" y="-2259632"/>
              <a:ext cx="287848" cy="28803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42" name="41 Conector recto"/>
            <p:cNvCxnSpPr/>
            <p:nvPr/>
          </p:nvCxnSpPr>
          <p:spPr>
            <a:xfrm>
              <a:off x="1763504"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1907520"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1849678" y="-1870802"/>
              <a:ext cx="279832"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H="1">
              <a:off x="1547664" y="-1899592"/>
              <a:ext cx="310398" cy="380447"/>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45 Retraso"/>
            <p:cNvSpPr/>
            <p:nvPr/>
          </p:nvSpPr>
          <p:spPr>
            <a:xfrm rot="16490759">
              <a:off x="1542958" y="-1787338"/>
              <a:ext cx="613441" cy="265121"/>
            </a:xfrm>
            <a:prstGeom prst="flowChartDelay">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47" name="46 Grupo"/>
          <p:cNvGrpSpPr/>
          <p:nvPr/>
        </p:nvGrpSpPr>
        <p:grpSpPr>
          <a:xfrm>
            <a:off x="3476769" y="2602874"/>
            <a:ext cx="412150" cy="835306"/>
            <a:chOff x="1547664" y="-2259632"/>
            <a:chExt cx="581846" cy="1224136"/>
          </a:xfrm>
        </p:grpSpPr>
        <p:sp>
          <p:nvSpPr>
            <p:cNvPr id="48" name="47 Elipse"/>
            <p:cNvSpPr/>
            <p:nvPr/>
          </p:nvSpPr>
          <p:spPr>
            <a:xfrm>
              <a:off x="1763872" y="-2259632"/>
              <a:ext cx="287848" cy="28803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49" name="48 Conector recto"/>
            <p:cNvCxnSpPr/>
            <p:nvPr/>
          </p:nvCxnSpPr>
          <p:spPr>
            <a:xfrm>
              <a:off x="1763504"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907520"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1849678" y="-1870802"/>
              <a:ext cx="279832"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H="1">
              <a:off x="1547664" y="-1899592"/>
              <a:ext cx="310398" cy="380447"/>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52 Retraso"/>
            <p:cNvSpPr/>
            <p:nvPr/>
          </p:nvSpPr>
          <p:spPr>
            <a:xfrm rot="16490759">
              <a:off x="1542958" y="-1787338"/>
              <a:ext cx="613441" cy="265121"/>
            </a:xfrm>
            <a:prstGeom prst="flowChartDelay">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54" name="53 Grupo"/>
          <p:cNvGrpSpPr/>
          <p:nvPr/>
        </p:nvGrpSpPr>
        <p:grpSpPr>
          <a:xfrm>
            <a:off x="5751019" y="2046453"/>
            <a:ext cx="412150" cy="835306"/>
            <a:chOff x="1547664" y="-2259632"/>
            <a:chExt cx="581846" cy="1224136"/>
          </a:xfrm>
        </p:grpSpPr>
        <p:sp>
          <p:nvSpPr>
            <p:cNvPr id="55" name="54 Elipse"/>
            <p:cNvSpPr/>
            <p:nvPr/>
          </p:nvSpPr>
          <p:spPr>
            <a:xfrm>
              <a:off x="1763872" y="-2259632"/>
              <a:ext cx="287848" cy="28803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56" name="55 Conector recto"/>
            <p:cNvCxnSpPr/>
            <p:nvPr/>
          </p:nvCxnSpPr>
          <p:spPr>
            <a:xfrm>
              <a:off x="1763504"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1907520" y="-1467544"/>
              <a:ext cx="184"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1849678" y="-1870802"/>
              <a:ext cx="279832" cy="432048"/>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flipH="1">
              <a:off x="1547664" y="-1899592"/>
              <a:ext cx="310398" cy="380447"/>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59 Retraso"/>
            <p:cNvSpPr/>
            <p:nvPr/>
          </p:nvSpPr>
          <p:spPr>
            <a:xfrm rot="16490759">
              <a:off x="1542958" y="-1787338"/>
              <a:ext cx="613441" cy="265121"/>
            </a:xfrm>
            <a:prstGeom prst="flowChartDelay">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61" name="60 Grupo"/>
          <p:cNvGrpSpPr/>
          <p:nvPr/>
        </p:nvGrpSpPr>
        <p:grpSpPr>
          <a:xfrm>
            <a:off x="2123728" y="2460390"/>
            <a:ext cx="412150" cy="835306"/>
            <a:chOff x="1547664" y="-2259632"/>
            <a:chExt cx="581846" cy="1224136"/>
          </a:xfrm>
        </p:grpSpPr>
        <p:sp>
          <p:nvSpPr>
            <p:cNvPr id="62" name="61 Elipse"/>
            <p:cNvSpPr/>
            <p:nvPr/>
          </p:nvSpPr>
          <p:spPr>
            <a:xfrm>
              <a:off x="1763872" y="-2259632"/>
              <a:ext cx="287848" cy="288032"/>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3" name="62 Conector recto"/>
            <p:cNvCxnSpPr/>
            <p:nvPr/>
          </p:nvCxnSpPr>
          <p:spPr>
            <a:xfrm>
              <a:off x="1763504" y="-1467544"/>
              <a:ext cx="184"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1907520" y="-1467544"/>
              <a:ext cx="184"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a:off x="1849678" y="-1870802"/>
              <a:ext cx="279832"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H="1">
              <a:off x="1547664" y="-1899592"/>
              <a:ext cx="310398" cy="380447"/>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7" name="66 Retraso"/>
            <p:cNvSpPr/>
            <p:nvPr/>
          </p:nvSpPr>
          <p:spPr>
            <a:xfrm rot="16490759">
              <a:off x="1542958" y="-1787338"/>
              <a:ext cx="613441" cy="265121"/>
            </a:xfrm>
            <a:prstGeom prst="flowChartDelay">
              <a:avLst/>
            </a:prstGeom>
            <a:solidFill>
              <a:schemeClr val="accent3">
                <a:lumMod val="7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68" name="67 Grupo"/>
          <p:cNvGrpSpPr/>
          <p:nvPr/>
        </p:nvGrpSpPr>
        <p:grpSpPr>
          <a:xfrm>
            <a:off x="3137220" y="4032245"/>
            <a:ext cx="412150" cy="835306"/>
            <a:chOff x="1547664" y="-2259632"/>
            <a:chExt cx="581846" cy="1224136"/>
          </a:xfrm>
        </p:grpSpPr>
        <p:sp>
          <p:nvSpPr>
            <p:cNvPr id="69" name="68 Elipse"/>
            <p:cNvSpPr/>
            <p:nvPr/>
          </p:nvSpPr>
          <p:spPr>
            <a:xfrm>
              <a:off x="1763872" y="-2259632"/>
              <a:ext cx="287848" cy="288032"/>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70" name="69 Conector recto"/>
            <p:cNvCxnSpPr/>
            <p:nvPr/>
          </p:nvCxnSpPr>
          <p:spPr>
            <a:xfrm>
              <a:off x="1763504" y="-1467544"/>
              <a:ext cx="184"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1907520" y="-1467544"/>
              <a:ext cx="184"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1849678" y="-1870802"/>
              <a:ext cx="279832"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flipH="1">
              <a:off x="1547664" y="-1899592"/>
              <a:ext cx="310398" cy="380447"/>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4" name="73 Retraso"/>
            <p:cNvSpPr/>
            <p:nvPr/>
          </p:nvSpPr>
          <p:spPr>
            <a:xfrm rot="16490759">
              <a:off x="1542958" y="-1787338"/>
              <a:ext cx="613441" cy="265121"/>
            </a:xfrm>
            <a:prstGeom prst="flowChartDelay">
              <a:avLst/>
            </a:prstGeom>
            <a:solidFill>
              <a:schemeClr val="accent3">
                <a:lumMod val="7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75" name="74 Grupo"/>
          <p:cNvGrpSpPr/>
          <p:nvPr/>
        </p:nvGrpSpPr>
        <p:grpSpPr>
          <a:xfrm>
            <a:off x="5704805" y="3572418"/>
            <a:ext cx="412150" cy="835306"/>
            <a:chOff x="1547664" y="-2259632"/>
            <a:chExt cx="581846" cy="1224136"/>
          </a:xfrm>
        </p:grpSpPr>
        <p:sp>
          <p:nvSpPr>
            <p:cNvPr id="76" name="75 Elipse"/>
            <p:cNvSpPr/>
            <p:nvPr/>
          </p:nvSpPr>
          <p:spPr>
            <a:xfrm>
              <a:off x="1763872" y="-2259632"/>
              <a:ext cx="287848" cy="288032"/>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77" name="76 Conector recto"/>
            <p:cNvCxnSpPr/>
            <p:nvPr/>
          </p:nvCxnSpPr>
          <p:spPr>
            <a:xfrm>
              <a:off x="1763504" y="-1467544"/>
              <a:ext cx="184"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1907520" y="-1467544"/>
              <a:ext cx="184"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1849678" y="-1870802"/>
              <a:ext cx="279832" cy="432048"/>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flipH="1">
              <a:off x="1547664" y="-1899592"/>
              <a:ext cx="310398" cy="380447"/>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1" name="80 Retraso"/>
            <p:cNvSpPr/>
            <p:nvPr/>
          </p:nvSpPr>
          <p:spPr>
            <a:xfrm rot="16490759">
              <a:off x="1542958" y="-1787338"/>
              <a:ext cx="613441" cy="265121"/>
            </a:xfrm>
            <a:prstGeom prst="flowChartDelay">
              <a:avLst/>
            </a:prstGeom>
            <a:solidFill>
              <a:schemeClr val="accent3">
                <a:lumMod val="7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4283568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Distribución</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1922" name="Picture 2"/>
          <p:cNvPicPr>
            <a:picLocks noChangeAspect="1" noChangeArrowheads="1"/>
          </p:cNvPicPr>
          <p:nvPr/>
        </p:nvPicPr>
        <p:blipFill>
          <a:blip r:embed="rId3" cstate="print"/>
          <a:srcRect l="33316" t="22344" r="37797" b="66788"/>
          <a:stretch>
            <a:fillRect/>
          </a:stretch>
        </p:blipFill>
        <p:spPr bwMode="auto">
          <a:xfrm>
            <a:off x="-108520" y="1340768"/>
            <a:ext cx="9505056" cy="3168352"/>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l="34629" t="27253" r="36156" b="65793"/>
          <a:stretch>
            <a:fillRect/>
          </a:stretch>
        </p:blipFill>
        <p:spPr bwMode="auto">
          <a:xfrm>
            <a:off x="899592" y="2849700"/>
            <a:ext cx="8094546" cy="1546149"/>
          </a:xfrm>
          <a:prstGeom prst="rect">
            <a:avLst/>
          </a:prstGeom>
          <a:noFill/>
          <a:ln w="57150">
            <a:solidFill>
              <a:schemeClr val="accent1"/>
            </a:solidFill>
            <a:miter lim="800000"/>
            <a:headEnd/>
            <a:tailEnd/>
          </a:ln>
        </p:spPr>
      </p:pic>
      <p:sp>
        <p:nvSpPr>
          <p:cNvPr id="16" name="15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Tree>
    <p:extLst>
      <p:ext uri="{BB962C8B-B14F-4D97-AF65-F5344CB8AC3E}">
        <p14:creationId xmlns:p14="http://schemas.microsoft.com/office/powerpoint/2010/main" val="34687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Distribución</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3970" name="Picture 2" descr="http://contenidosdigitales.ulp.edu.ar/exe/matematica3/grafico_de_barras_2.bmp"/>
          <p:cNvPicPr>
            <a:picLocks noChangeAspect="1" noChangeArrowheads="1"/>
          </p:cNvPicPr>
          <p:nvPr/>
        </p:nvPicPr>
        <p:blipFill>
          <a:blip r:embed="rId3" cstate="print"/>
          <a:srcRect/>
          <a:stretch>
            <a:fillRect/>
          </a:stretch>
        </p:blipFill>
        <p:spPr bwMode="auto">
          <a:xfrm>
            <a:off x="755576" y="1988840"/>
            <a:ext cx="7598817" cy="4464496"/>
          </a:xfrm>
          <a:prstGeom prst="rect">
            <a:avLst/>
          </a:prstGeom>
          <a:noFill/>
        </p:spPr>
      </p:pic>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Tree>
    <p:extLst>
      <p:ext uri="{BB962C8B-B14F-4D97-AF65-F5344CB8AC3E}">
        <p14:creationId xmlns:p14="http://schemas.microsoft.com/office/powerpoint/2010/main" val="402398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Distribución</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graphicFrame>
        <p:nvGraphicFramePr>
          <p:cNvPr id="4" name="3 Tabla"/>
          <p:cNvGraphicFramePr>
            <a:graphicFrameLocks noGrp="1"/>
          </p:cNvGraphicFramePr>
          <p:nvPr>
            <p:extLst>
              <p:ext uri="{D42A27DB-BD31-4B8C-83A1-F6EECF244321}">
                <p14:modId xmlns:p14="http://schemas.microsoft.com/office/powerpoint/2010/main" val="1261367727"/>
              </p:ext>
            </p:extLst>
          </p:nvPr>
        </p:nvGraphicFramePr>
        <p:xfrm>
          <a:off x="446370" y="1124744"/>
          <a:ext cx="3909606" cy="2017395"/>
        </p:xfrm>
        <a:graphic>
          <a:graphicData uri="http://schemas.openxmlformats.org/drawingml/2006/table">
            <a:tbl>
              <a:tblPr>
                <a:tableStyleId>{5C22544A-7EE6-4342-B048-85BDC9FD1C3A}</a:tableStyleId>
              </a:tblPr>
              <a:tblGrid>
                <a:gridCol w="898760"/>
                <a:gridCol w="1423037"/>
                <a:gridCol w="1587809"/>
              </a:tblGrid>
              <a:tr h="190500">
                <a:tc>
                  <a:txBody>
                    <a:bodyPr/>
                    <a:lstStyle/>
                    <a:p>
                      <a:pPr algn="l" fontAlgn="b"/>
                      <a:endParaRPr lang="es-CL" sz="1600" b="0" i="0" u="none" strike="noStrike">
                        <a:solidFill>
                          <a:srgbClr val="000000"/>
                        </a:solidFill>
                        <a:effectLst/>
                        <a:latin typeface="Calibri"/>
                      </a:endParaRPr>
                    </a:p>
                  </a:txBody>
                  <a:tcPr marL="9525" marR="9525" marT="9525" marB="0" anchor="b"/>
                </a:tc>
                <a:tc>
                  <a:txBody>
                    <a:bodyPr/>
                    <a:lstStyle/>
                    <a:p>
                      <a:pPr algn="l" fontAlgn="b"/>
                      <a:r>
                        <a:rPr lang="es-CL" sz="1600" u="none" strike="noStrike">
                          <a:effectLst/>
                        </a:rPr>
                        <a:t>frecuencia absoluta</a:t>
                      </a:r>
                      <a:endParaRPr lang="es-CL" sz="1600" b="0" i="0" u="none" strike="noStrike">
                        <a:solidFill>
                          <a:srgbClr val="000000"/>
                        </a:solidFill>
                        <a:effectLst/>
                        <a:latin typeface="Calibri"/>
                      </a:endParaRPr>
                    </a:p>
                  </a:txBody>
                  <a:tcPr marL="9525" marR="9525" marT="9525" marB="0" anchor="b"/>
                </a:tc>
                <a:tc>
                  <a:txBody>
                    <a:bodyPr/>
                    <a:lstStyle/>
                    <a:p>
                      <a:pPr algn="l" fontAlgn="b"/>
                      <a:r>
                        <a:rPr lang="es-CL" sz="1600" u="none" strike="noStrike">
                          <a:effectLst/>
                        </a:rPr>
                        <a:t>frecuencia relativa</a:t>
                      </a:r>
                      <a:endParaRPr lang="es-CL" sz="1600" b="0" i="0" u="none" strike="noStrike">
                        <a:solidFill>
                          <a:srgbClr val="000000"/>
                        </a:solidFill>
                        <a:effectLst/>
                        <a:latin typeface="Calibri"/>
                      </a:endParaRPr>
                    </a:p>
                  </a:txBody>
                  <a:tcPr marL="9525" marR="9525" marT="9525" marB="0" anchor="b"/>
                </a:tc>
              </a:tr>
              <a:tr h="190500">
                <a:tc>
                  <a:txBody>
                    <a:bodyPr/>
                    <a:lstStyle/>
                    <a:p>
                      <a:pPr algn="r" fontAlgn="b"/>
                      <a:r>
                        <a:rPr lang="es-CL" sz="1600" u="none" strike="noStrike">
                          <a:effectLst/>
                        </a:rPr>
                        <a:t>1993</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3</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14%</a:t>
                      </a:r>
                      <a:endParaRPr lang="es-CL" sz="1600" b="0" i="0" u="none" strike="noStrike">
                        <a:solidFill>
                          <a:srgbClr val="000000"/>
                        </a:solidFill>
                        <a:effectLst/>
                        <a:latin typeface="Calibri"/>
                      </a:endParaRPr>
                    </a:p>
                  </a:txBody>
                  <a:tcPr marL="9525" marR="9525" marT="9525" marB="0" anchor="b"/>
                </a:tc>
              </a:tr>
              <a:tr h="190500">
                <a:tc>
                  <a:txBody>
                    <a:bodyPr/>
                    <a:lstStyle/>
                    <a:p>
                      <a:pPr algn="r" fontAlgn="b"/>
                      <a:r>
                        <a:rPr lang="es-CL" sz="1600" u="none" strike="noStrike">
                          <a:effectLst/>
                        </a:rPr>
                        <a:t>1994</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4</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18%</a:t>
                      </a:r>
                      <a:endParaRPr lang="es-CL" sz="1600" b="0" i="0" u="none" strike="noStrike">
                        <a:solidFill>
                          <a:srgbClr val="000000"/>
                        </a:solidFill>
                        <a:effectLst/>
                        <a:latin typeface="Calibri"/>
                      </a:endParaRPr>
                    </a:p>
                  </a:txBody>
                  <a:tcPr marL="9525" marR="9525" marT="9525" marB="0" anchor="b"/>
                </a:tc>
              </a:tr>
              <a:tr h="190500">
                <a:tc>
                  <a:txBody>
                    <a:bodyPr/>
                    <a:lstStyle/>
                    <a:p>
                      <a:pPr algn="r" fontAlgn="b"/>
                      <a:r>
                        <a:rPr lang="es-CL" sz="1600" u="none" strike="noStrike">
                          <a:effectLst/>
                        </a:rPr>
                        <a:t>1995</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5</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23%</a:t>
                      </a:r>
                      <a:endParaRPr lang="es-CL" sz="1600" b="0" i="0" u="none" strike="noStrike">
                        <a:solidFill>
                          <a:srgbClr val="000000"/>
                        </a:solidFill>
                        <a:effectLst/>
                        <a:latin typeface="Calibri"/>
                      </a:endParaRPr>
                    </a:p>
                  </a:txBody>
                  <a:tcPr marL="9525" marR="9525" marT="9525" marB="0" anchor="b"/>
                </a:tc>
              </a:tr>
              <a:tr h="190500">
                <a:tc>
                  <a:txBody>
                    <a:bodyPr/>
                    <a:lstStyle/>
                    <a:p>
                      <a:pPr algn="r" fontAlgn="b"/>
                      <a:r>
                        <a:rPr lang="es-CL" sz="1600" u="none" strike="noStrike">
                          <a:effectLst/>
                        </a:rPr>
                        <a:t>1996</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5</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23%</a:t>
                      </a:r>
                      <a:endParaRPr lang="es-CL" sz="1600" b="0" i="0" u="none" strike="noStrike">
                        <a:solidFill>
                          <a:srgbClr val="000000"/>
                        </a:solidFill>
                        <a:effectLst/>
                        <a:latin typeface="Calibri"/>
                      </a:endParaRPr>
                    </a:p>
                  </a:txBody>
                  <a:tcPr marL="9525" marR="9525" marT="9525" marB="0" anchor="b"/>
                </a:tc>
              </a:tr>
              <a:tr h="190500">
                <a:tc>
                  <a:txBody>
                    <a:bodyPr/>
                    <a:lstStyle/>
                    <a:p>
                      <a:pPr algn="r" fontAlgn="b"/>
                      <a:r>
                        <a:rPr lang="es-CL" sz="1600" u="none" strike="noStrike">
                          <a:effectLst/>
                        </a:rPr>
                        <a:t>1997</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2</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9%</a:t>
                      </a:r>
                      <a:endParaRPr lang="es-CL" sz="1600" b="0" i="0" u="none" strike="noStrike">
                        <a:solidFill>
                          <a:srgbClr val="000000"/>
                        </a:solidFill>
                        <a:effectLst/>
                        <a:latin typeface="Calibri"/>
                      </a:endParaRPr>
                    </a:p>
                  </a:txBody>
                  <a:tcPr marL="9525" marR="9525" marT="9525" marB="0" anchor="b"/>
                </a:tc>
              </a:tr>
              <a:tr h="190500">
                <a:tc>
                  <a:txBody>
                    <a:bodyPr/>
                    <a:lstStyle/>
                    <a:p>
                      <a:pPr algn="r" fontAlgn="b"/>
                      <a:r>
                        <a:rPr lang="es-CL" sz="1600" u="none" strike="noStrike">
                          <a:effectLst/>
                        </a:rPr>
                        <a:t>1998</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a:effectLst/>
                        </a:rPr>
                        <a:t>3</a:t>
                      </a:r>
                      <a:endParaRPr lang="es-CL" sz="1600" b="0" i="0" u="none" strike="noStrike">
                        <a:solidFill>
                          <a:srgbClr val="000000"/>
                        </a:solidFill>
                        <a:effectLst/>
                        <a:latin typeface="Calibri"/>
                      </a:endParaRPr>
                    </a:p>
                  </a:txBody>
                  <a:tcPr marL="9525" marR="9525" marT="9525" marB="0" anchor="b"/>
                </a:tc>
                <a:tc>
                  <a:txBody>
                    <a:bodyPr/>
                    <a:lstStyle/>
                    <a:p>
                      <a:pPr algn="r" fontAlgn="b"/>
                      <a:r>
                        <a:rPr lang="es-CL" sz="1600" u="none" strike="noStrike" dirty="0">
                          <a:effectLst/>
                        </a:rPr>
                        <a:t>14%</a:t>
                      </a:r>
                      <a:endParaRPr lang="es-CL" sz="1600" b="0" i="0" u="none" strike="noStrike" dirty="0">
                        <a:solidFill>
                          <a:srgbClr val="000000"/>
                        </a:solidFill>
                        <a:effectLst/>
                        <a:latin typeface="Calibri"/>
                      </a:endParaRPr>
                    </a:p>
                  </a:txBody>
                  <a:tcPr marL="9525" marR="9525" marT="9525" marB="0" anchor="b"/>
                </a:tc>
              </a:tr>
            </a:tbl>
          </a:graphicData>
        </a:graphic>
      </p:graphicFrame>
      <p:graphicFrame>
        <p:nvGraphicFramePr>
          <p:cNvPr id="15" name="1 Gráfico"/>
          <p:cNvGraphicFramePr>
            <a:graphicFrameLocks/>
          </p:cNvGraphicFramePr>
          <p:nvPr>
            <p:extLst>
              <p:ext uri="{D42A27DB-BD31-4B8C-83A1-F6EECF244321}">
                <p14:modId xmlns:p14="http://schemas.microsoft.com/office/powerpoint/2010/main" val="1017400564"/>
              </p:ext>
            </p:extLst>
          </p:nvPr>
        </p:nvGraphicFramePr>
        <p:xfrm>
          <a:off x="460375" y="35730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2 Gráfico"/>
          <p:cNvGraphicFramePr>
            <a:graphicFrameLocks/>
          </p:cNvGraphicFramePr>
          <p:nvPr>
            <p:extLst>
              <p:ext uri="{D42A27DB-BD31-4B8C-83A1-F6EECF244321}">
                <p14:modId xmlns:p14="http://schemas.microsoft.com/office/powerpoint/2010/main" val="2492140119"/>
              </p:ext>
            </p:extLst>
          </p:nvPr>
        </p:nvGraphicFramePr>
        <p:xfrm>
          <a:off x="4568552" y="112474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817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b="1" dirty="0" smtClean="0"/>
              <a:t>I. Estadística y Sociología</a:t>
            </a:r>
          </a:p>
        </p:txBody>
      </p:sp>
    </p:spTree>
    <p:extLst>
      <p:ext uri="{BB962C8B-B14F-4D97-AF65-F5344CB8AC3E}">
        <p14:creationId xmlns:p14="http://schemas.microsoft.com/office/powerpoint/2010/main" val="4117900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Probabilidad</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graphicFrame>
        <p:nvGraphicFramePr>
          <p:cNvPr id="17" name="3 Gráfico"/>
          <p:cNvGraphicFramePr>
            <a:graphicFrameLocks/>
          </p:cNvGraphicFramePr>
          <p:nvPr>
            <p:extLst>
              <p:ext uri="{D42A27DB-BD31-4B8C-83A1-F6EECF244321}">
                <p14:modId xmlns:p14="http://schemas.microsoft.com/office/powerpoint/2010/main" val="4212480655"/>
              </p:ext>
            </p:extLst>
          </p:nvPr>
        </p:nvGraphicFramePr>
        <p:xfrm>
          <a:off x="1691680" y="1412776"/>
          <a:ext cx="5382344" cy="3603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985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Probabilidad</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III. CONCEPTOS ELEMENTALES DE LA INFERENCIA ESTADÍSTICA</a:t>
            </a:r>
            <a:endParaRPr lang="es-CL" sz="2000" b="1" dirty="0"/>
          </a:p>
        </p:txBody>
      </p:sp>
      <p:sp>
        <p:nvSpPr>
          <p:cNvPr id="14" name="7 Marcador de contenido"/>
          <p:cNvSpPr>
            <a:spLocks noGrp="1"/>
          </p:cNvSpPr>
          <p:nvPr>
            <p:ph idx="1"/>
          </p:nvPr>
        </p:nvSpPr>
        <p:spPr>
          <a:xfrm>
            <a:off x="459331" y="1988840"/>
            <a:ext cx="8229600" cy="4137323"/>
          </a:xfrm>
        </p:spPr>
        <p:txBody>
          <a:bodyPr>
            <a:normAutofit/>
          </a:bodyPr>
          <a:lstStyle/>
          <a:p>
            <a:r>
              <a:rPr lang="es-ES" dirty="0" smtClean="0"/>
              <a:t>Probabilidad: </a:t>
            </a:r>
          </a:p>
          <a:p>
            <a:endParaRPr lang="es-ES" dirty="0"/>
          </a:p>
          <a:p>
            <a:endParaRPr lang="es-ES" sz="3200" dirty="0" smtClean="0"/>
          </a:p>
          <a:p>
            <a:pPr marL="0" indent="0" algn="ctr">
              <a:buNone/>
            </a:pPr>
            <a:endParaRPr lang="es-ES" dirty="0"/>
          </a:p>
          <a:p>
            <a:pPr marL="0" indent="0" algn="ctr">
              <a:buNone/>
            </a:pPr>
            <a:endParaRPr lang="es-ES" sz="3200" dirty="0" smtClean="0"/>
          </a:p>
        </p:txBody>
      </p:sp>
      <mc:AlternateContent xmlns:mc="http://schemas.openxmlformats.org/markup-compatibility/2006" xmlns:a14="http://schemas.microsoft.com/office/drawing/2010/main">
        <mc:Choice Requires="a14">
          <p:sp>
            <p:nvSpPr>
              <p:cNvPr id="15" name="14 Rectángulo"/>
              <p:cNvSpPr/>
              <p:nvPr/>
            </p:nvSpPr>
            <p:spPr>
              <a:xfrm>
                <a:off x="3280652" y="2564904"/>
                <a:ext cx="2686698" cy="8567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a:rPr>
                          </m:ctrlPr>
                        </m:fPr>
                        <m:num>
                          <m:r>
                            <a:rPr lang="es-CL" sz="2400" b="0" i="1" smtClean="0">
                              <a:latin typeface="Cambria Math"/>
                            </a:rPr>
                            <m:t>𝐶𝑎𝑠𝑜𝑠</m:t>
                          </m:r>
                          <m:r>
                            <a:rPr lang="es-CL" sz="2400" b="0" i="1" smtClean="0">
                              <a:latin typeface="Cambria Math"/>
                            </a:rPr>
                            <m:t> </m:t>
                          </m:r>
                          <m:r>
                            <a:rPr lang="es-CL" sz="2400" b="0" i="1" smtClean="0">
                              <a:latin typeface="Cambria Math"/>
                            </a:rPr>
                            <m:t>𝑓𝑎𝑣𝑜𝑟𝑎𝑏𝑙𝑒𝑠</m:t>
                          </m:r>
                        </m:num>
                        <m:den>
                          <m:r>
                            <a:rPr lang="es-CL" sz="2400" b="0" i="1" smtClean="0">
                              <a:latin typeface="Cambria Math"/>
                            </a:rPr>
                            <m:t>𝐶𝑎𝑠𝑜𝑠</m:t>
                          </m:r>
                          <m:r>
                            <a:rPr lang="es-CL" sz="2400" b="0" i="1" smtClean="0">
                              <a:latin typeface="Cambria Math"/>
                            </a:rPr>
                            <m:t> </m:t>
                          </m:r>
                          <m:r>
                            <a:rPr lang="es-CL" sz="2400" b="0" i="1" smtClean="0">
                              <a:latin typeface="Cambria Math"/>
                            </a:rPr>
                            <m:t>𝑝𝑜𝑠𝑖𝑏𝑙𝑒𝑠</m:t>
                          </m:r>
                        </m:den>
                      </m:f>
                    </m:oMath>
                  </m:oMathPara>
                </a14:m>
                <a:endParaRPr lang="es-CL" sz="2400" dirty="0"/>
              </a:p>
            </p:txBody>
          </p:sp>
        </mc:Choice>
        <mc:Fallback xmlns="">
          <p:sp>
            <p:nvSpPr>
              <p:cNvPr id="15" name="14 Rectángulo"/>
              <p:cNvSpPr>
                <a:spLocks noRot="1" noChangeAspect="1" noMove="1" noResize="1" noEditPoints="1" noAdjustHandles="1" noChangeArrowheads="1" noChangeShapeType="1" noTextEdit="1"/>
              </p:cNvSpPr>
              <p:nvPr/>
            </p:nvSpPr>
            <p:spPr>
              <a:xfrm>
                <a:off x="3280652" y="2564904"/>
                <a:ext cx="2686698" cy="856709"/>
              </a:xfrm>
              <a:prstGeom prst="rect">
                <a:avLst/>
              </a:prstGeom>
              <a:blipFill rotWithShape="1">
                <a:blip r:embed="rId3"/>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901180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 name="7 Marcador de contenido"/>
          <p:cNvSpPr>
            <a:spLocks noGrp="1"/>
          </p:cNvSpPr>
          <p:nvPr>
            <p:ph idx="1"/>
          </p:nvPr>
        </p:nvSpPr>
        <p:spPr>
          <a:xfrm>
            <a:off x="135412" y="357921"/>
            <a:ext cx="8901084" cy="6048672"/>
          </a:xfrm>
        </p:spPr>
        <p:txBody>
          <a:bodyPr>
            <a:noAutofit/>
          </a:bodyPr>
          <a:lstStyle/>
          <a:p>
            <a:pPr marL="0" indent="0">
              <a:lnSpc>
                <a:spcPct val="120000"/>
              </a:lnSpc>
              <a:buNone/>
            </a:pPr>
            <a:r>
              <a:rPr lang="es-ES" sz="1600" dirty="0" smtClean="0"/>
              <a:t>1. Explique a partir de un ejemplo cómo la estadística contribuye a las investigaciones en sociología.</a:t>
            </a:r>
          </a:p>
          <a:p>
            <a:pPr marL="0" indent="0">
              <a:lnSpc>
                <a:spcPct val="120000"/>
              </a:lnSpc>
              <a:buNone/>
            </a:pPr>
            <a:r>
              <a:rPr lang="es-ES" sz="1600" dirty="0" smtClean="0"/>
              <a:t>2. Explique la relación entre los conceptos inferencia, población, muestra, estadístico, estimador y parámetro.</a:t>
            </a:r>
          </a:p>
          <a:p>
            <a:pPr marL="0" indent="0">
              <a:lnSpc>
                <a:spcPct val="120000"/>
              </a:lnSpc>
              <a:buNone/>
            </a:pPr>
            <a:r>
              <a:rPr lang="es-ES" sz="1600" dirty="0" smtClean="0"/>
              <a:t>3. De un ejemplo de cada tipo de variable (nominal, ordinal, cuantitativa, </a:t>
            </a:r>
            <a:r>
              <a:rPr lang="es-ES" sz="1600" dirty="0" err="1" smtClean="0"/>
              <a:t>dummy</a:t>
            </a:r>
            <a:r>
              <a:rPr lang="es-ES" sz="1600" dirty="0" smtClean="0"/>
              <a:t>).</a:t>
            </a:r>
          </a:p>
          <a:p>
            <a:pPr marL="0" indent="0">
              <a:lnSpc>
                <a:spcPct val="120000"/>
              </a:lnSpc>
              <a:buNone/>
            </a:pPr>
            <a:r>
              <a:rPr lang="es-ES" sz="1600" dirty="0" smtClean="0"/>
              <a:t>4. Una agencia de protección ambiental utiliza a los autos nuevos de cada año para recolectar información de la emisión de contaminantes del parque de vehículos nacional. Indique cuál sería la población y cuál sería la muestra de ese dicho estudio.</a:t>
            </a:r>
          </a:p>
          <a:p>
            <a:pPr marL="0" indent="0">
              <a:lnSpc>
                <a:spcPct val="120000"/>
              </a:lnSpc>
              <a:buNone/>
            </a:pPr>
            <a:r>
              <a:rPr lang="es-ES" sz="1600" dirty="0" smtClean="0"/>
              <a:t>5. Según la encuesta CASEN 2013 el 14,4% de los chilenos vivía en condición de pobreza. ¿Dicha cifra corresponde a un parámetro o a un estimador?</a:t>
            </a:r>
          </a:p>
          <a:p>
            <a:pPr marL="0" indent="0">
              <a:lnSpc>
                <a:spcPct val="120000"/>
              </a:lnSpc>
              <a:buNone/>
            </a:pPr>
            <a:r>
              <a:rPr lang="es-ES" sz="1600" dirty="0"/>
              <a:t>6</a:t>
            </a:r>
            <a:r>
              <a:rPr lang="es-ES" sz="1600" dirty="0" smtClean="0"/>
              <a:t>. Tras el festival de Viña muchos chilenos comentaron en </a:t>
            </a:r>
            <a:r>
              <a:rPr lang="es-ES" sz="1600" dirty="0" err="1" smtClean="0"/>
              <a:t>twitter</a:t>
            </a:r>
            <a:r>
              <a:rPr lang="es-ES" sz="1600" dirty="0" smtClean="0"/>
              <a:t> sus opiniones. ¿Dichas opiniones son una muestra probabilística de la opinión e los chilenos sobre dicho festival?</a:t>
            </a:r>
          </a:p>
          <a:p>
            <a:pPr marL="0" indent="0">
              <a:lnSpc>
                <a:spcPct val="120000"/>
              </a:lnSpc>
              <a:buNone/>
            </a:pPr>
            <a:r>
              <a:rPr lang="es-ES" sz="1600" dirty="0"/>
              <a:t>7</a:t>
            </a:r>
            <a:r>
              <a:rPr lang="es-ES" sz="1600" dirty="0" smtClean="0"/>
              <a:t>. Un investigador afirma que hay una proporción de 0,3 estudiantes en esta facultad que fuma, mientras que otro señala que el 70% de los estudiantes no fuma. ¿Son contradictorias estas afirmaciones? ¿Ambas afirmaciones entregan la misma información?</a:t>
            </a:r>
          </a:p>
          <a:p>
            <a:pPr marL="0" indent="0">
              <a:lnSpc>
                <a:spcPct val="120000"/>
              </a:lnSpc>
              <a:buNone/>
            </a:pPr>
            <a:r>
              <a:rPr lang="es-ES" sz="1600" dirty="0" smtClean="0"/>
              <a:t>8. La base de datos de la CASEN  una variable indica la condición de actividad de las personas, distinguiendo en activos, inactivos y cesantes. Describa cómo podría transformar dicha variable en variable(s) </a:t>
            </a:r>
            <a:r>
              <a:rPr lang="es-ES" sz="1600" dirty="0" err="1" smtClean="0"/>
              <a:t>dummy</a:t>
            </a:r>
            <a:r>
              <a:rPr lang="es-ES" sz="1600" dirty="0"/>
              <a:t> </a:t>
            </a:r>
            <a:r>
              <a:rPr lang="es-ES" sz="1600" dirty="0" smtClean="0"/>
              <a:t>y mantener la misma información.</a:t>
            </a:r>
          </a:p>
          <a:p>
            <a:pPr marL="0" indent="0">
              <a:lnSpc>
                <a:spcPct val="120000"/>
              </a:lnSpc>
              <a:buNone/>
            </a:pPr>
            <a:r>
              <a:rPr lang="es-ES" sz="1600" dirty="0" smtClean="0"/>
              <a:t>9. Observando el gráfico, y suponiendo que las proyecciones del FMI fueron correctas, si elijo un país al azar ¿Cuál es la probabilidad de que su PIB en el año 2013 haya disminuido? ¿Qué es más probable: elegir uno con un crecimiento superior al 4% en el 2012 o con crecimiento inferior al 4%?</a:t>
            </a:r>
          </a:p>
        </p:txBody>
      </p:sp>
      <p:pic>
        <p:nvPicPr>
          <p:cNvPr id="1026" name="Picture 2" descr="http://latinamericahoy.files.wordpress.com/2012/10/america-latina-proyecciones-crecimiento-2012-2013.png?w=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656"/>
            <a:ext cx="7328141" cy="4402205"/>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PREGUNTAS</a:t>
            </a:r>
            <a:endParaRPr lang="es-CL" sz="2000" b="1" dirty="0"/>
          </a:p>
        </p:txBody>
      </p:sp>
    </p:spTree>
    <p:extLst>
      <p:ext uri="{BB962C8B-B14F-4D97-AF65-F5344CB8AC3E}">
        <p14:creationId xmlns:p14="http://schemas.microsoft.com/office/powerpoint/2010/main" val="18051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852936"/>
            <a:ext cx="8229600" cy="1143000"/>
          </a:xfrm>
        </p:spPr>
        <p:txBody>
          <a:bodyPr>
            <a:noAutofit/>
          </a:bodyPr>
          <a:lstStyle/>
          <a:p>
            <a:pPr lvl="1" algn="ctr" rtl="0">
              <a:spcBef>
                <a:spcPct val="0"/>
              </a:spcBef>
            </a:pPr>
            <a:r>
              <a:rPr lang="es-ES" sz="4400" b="1" dirty="0" smtClean="0">
                <a:solidFill>
                  <a:schemeClr val="tx1"/>
                </a:solidFill>
                <a:latin typeface="+mj-lt"/>
              </a:rPr>
              <a:t>IV. Propiedades de un buen estimador</a:t>
            </a:r>
          </a:p>
        </p:txBody>
      </p:sp>
    </p:spTree>
    <p:extLst>
      <p:ext uri="{BB962C8B-B14F-4D97-AF65-F5344CB8AC3E}">
        <p14:creationId xmlns:p14="http://schemas.microsoft.com/office/powerpoint/2010/main" val="3453812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scholar.vt.edu/access/content/group/43c8db00-e78f-4dcd-826c-ac236fb59e24/STAT2004/PopulationSample.gif"/>
          <p:cNvPicPr>
            <a:picLocks noChangeAspect="1" noChangeArrowheads="1"/>
          </p:cNvPicPr>
          <p:nvPr/>
        </p:nvPicPr>
        <p:blipFill>
          <a:blip r:embed="rId3" cstate="print"/>
          <a:srcRect/>
          <a:stretch>
            <a:fillRect/>
          </a:stretch>
        </p:blipFill>
        <p:spPr bwMode="auto">
          <a:xfrm>
            <a:off x="1403648" y="3914946"/>
            <a:ext cx="6048672" cy="3100182"/>
          </a:xfrm>
          <a:prstGeom prst="rect">
            <a:avLst/>
          </a:prstGeom>
          <a:noFill/>
        </p:spPr>
      </p:pic>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Propiedades de un buen estimador</a:t>
            </a:r>
            <a:endParaRPr lang="es-CL" sz="3600" b="1" dirty="0">
              <a:solidFill>
                <a:schemeClr val="accent2"/>
              </a:solidFill>
              <a:latin typeface="Arial" pitchFamily="34" charset="0"/>
              <a:cs typeface="Arial" pitchFamily="34" charset="0"/>
            </a:endParaRPr>
          </a:p>
        </p:txBody>
      </p:sp>
      <p:sp>
        <p:nvSpPr>
          <p:cNvPr id="3" name="2 Marcador de contenido"/>
          <p:cNvSpPr>
            <a:spLocks noGrp="1"/>
          </p:cNvSpPr>
          <p:nvPr>
            <p:ph idx="1"/>
          </p:nvPr>
        </p:nvSpPr>
        <p:spPr>
          <a:xfrm>
            <a:off x="251520" y="1340768"/>
            <a:ext cx="8640960" cy="5328592"/>
          </a:xfrm>
        </p:spPr>
        <p:txBody>
          <a:bodyPr>
            <a:noAutofit/>
          </a:bodyPr>
          <a:lstStyle/>
          <a:p>
            <a:pPr algn="just"/>
            <a:r>
              <a:rPr lang="en-US" sz="3000" b="1" dirty="0" err="1" smtClean="0">
                <a:solidFill>
                  <a:schemeClr val="tx1">
                    <a:lumMod val="50000"/>
                    <a:lumOff val="50000"/>
                  </a:schemeClr>
                </a:solidFill>
              </a:rPr>
              <a:t>Insesgado</a:t>
            </a:r>
            <a:r>
              <a:rPr lang="en-US" sz="3000" b="1" dirty="0" smtClean="0">
                <a:solidFill>
                  <a:schemeClr val="tx1">
                    <a:lumMod val="50000"/>
                    <a:lumOff val="50000"/>
                  </a:schemeClr>
                </a:solidFill>
              </a:rPr>
              <a:t>: </a:t>
            </a:r>
            <a:r>
              <a:rPr lang="en-US" sz="3000" dirty="0" smtClean="0">
                <a:solidFill>
                  <a:schemeClr val="tx1">
                    <a:lumMod val="50000"/>
                    <a:lumOff val="50000"/>
                  </a:schemeClr>
                </a:solidFill>
              </a:rPr>
              <a:t>el valor </a:t>
            </a:r>
            <a:r>
              <a:rPr lang="en-US" sz="3000" dirty="0" err="1" smtClean="0">
                <a:solidFill>
                  <a:schemeClr val="tx1">
                    <a:lumMod val="50000"/>
                    <a:lumOff val="50000"/>
                  </a:schemeClr>
                </a:solidFill>
              </a:rPr>
              <a:t>esperado</a:t>
            </a:r>
            <a:r>
              <a:rPr lang="en-US" sz="3000" dirty="0" smtClean="0">
                <a:solidFill>
                  <a:schemeClr val="tx1">
                    <a:lumMod val="50000"/>
                    <a:lumOff val="50000"/>
                  </a:schemeClr>
                </a:solidFill>
              </a:rPr>
              <a:t> del </a:t>
            </a:r>
            <a:r>
              <a:rPr lang="en-US" sz="3000" dirty="0" err="1" smtClean="0">
                <a:solidFill>
                  <a:schemeClr val="tx1">
                    <a:lumMod val="50000"/>
                    <a:lumOff val="50000"/>
                  </a:schemeClr>
                </a:solidFill>
              </a:rPr>
              <a:t>estimador</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promedio</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es</a:t>
            </a:r>
            <a:r>
              <a:rPr lang="en-US" sz="3000" dirty="0" smtClean="0">
                <a:solidFill>
                  <a:schemeClr val="tx1">
                    <a:lumMod val="50000"/>
                    <a:lumOff val="50000"/>
                  </a:schemeClr>
                </a:solidFill>
              </a:rPr>
              <a:t> el </a:t>
            </a:r>
            <a:r>
              <a:rPr lang="en-US" sz="3000" dirty="0" err="1" smtClean="0">
                <a:solidFill>
                  <a:schemeClr val="tx1">
                    <a:lumMod val="50000"/>
                    <a:lumOff val="50000"/>
                  </a:schemeClr>
                </a:solidFill>
              </a:rPr>
              <a:t>parámetro</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poblacional</a:t>
            </a:r>
            <a:r>
              <a:rPr lang="en-US" sz="3000" dirty="0" smtClean="0">
                <a:solidFill>
                  <a:schemeClr val="tx1">
                    <a:lumMod val="50000"/>
                    <a:lumOff val="50000"/>
                  </a:schemeClr>
                </a:solidFill>
              </a:rPr>
              <a:t>.</a:t>
            </a:r>
          </a:p>
          <a:p>
            <a:pPr lvl="1" algn="just"/>
            <a:r>
              <a:rPr lang="en-US" sz="2600" b="1" dirty="0" smtClean="0">
                <a:solidFill>
                  <a:schemeClr val="tx1">
                    <a:lumMod val="50000"/>
                    <a:lumOff val="50000"/>
                  </a:schemeClr>
                </a:solidFill>
              </a:rPr>
              <a:t>El </a:t>
            </a:r>
            <a:r>
              <a:rPr lang="en-US" sz="2600" b="1" dirty="0" err="1" smtClean="0">
                <a:solidFill>
                  <a:schemeClr val="tx1">
                    <a:lumMod val="50000"/>
                    <a:lumOff val="50000"/>
                  </a:schemeClr>
                </a:solidFill>
              </a:rPr>
              <a:t>promedio</a:t>
            </a:r>
            <a:r>
              <a:rPr lang="en-US" sz="2600" b="1" dirty="0" smtClean="0">
                <a:solidFill>
                  <a:schemeClr val="tx1">
                    <a:lumMod val="50000"/>
                    <a:lumOff val="50000"/>
                  </a:schemeClr>
                </a:solidFill>
              </a:rPr>
              <a:t> </a:t>
            </a:r>
            <a:r>
              <a:rPr lang="en-US" sz="2600" b="1" dirty="0" err="1" smtClean="0">
                <a:solidFill>
                  <a:schemeClr val="tx1">
                    <a:lumMod val="50000"/>
                    <a:lumOff val="50000"/>
                  </a:schemeClr>
                </a:solidFill>
              </a:rPr>
              <a:t>muestral</a:t>
            </a:r>
            <a:r>
              <a:rPr lang="en-US" sz="2600" b="1" dirty="0">
                <a:solidFill>
                  <a:schemeClr val="tx1">
                    <a:lumMod val="50000"/>
                    <a:lumOff val="50000"/>
                  </a:schemeClr>
                </a:solidFill>
              </a:rPr>
              <a:t> </a:t>
            </a:r>
            <a:r>
              <a:rPr lang="en-US" sz="2600" b="1" dirty="0" err="1" smtClean="0">
                <a:solidFill>
                  <a:schemeClr val="tx1">
                    <a:lumMod val="50000"/>
                    <a:lumOff val="50000"/>
                  </a:schemeClr>
                </a:solidFill>
              </a:rPr>
              <a:t>es</a:t>
            </a:r>
            <a:r>
              <a:rPr lang="en-US" sz="2600" b="1" dirty="0" smtClean="0">
                <a:solidFill>
                  <a:schemeClr val="tx1">
                    <a:lumMod val="50000"/>
                    <a:lumOff val="50000"/>
                  </a:schemeClr>
                </a:solidFill>
              </a:rPr>
              <a:t> un </a:t>
            </a:r>
            <a:r>
              <a:rPr lang="en-US" sz="2600" b="1" dirty="0" err="1" smtClean="0">
                <a:solidFill>
                  <a:schemeClr val="tx1">
                    <a:lumMod val="50000"/>
                    <a:lumOff val="50000"/>
                  </a:schemeClr>
                </a:solidFill>
              </a:rPr>
              <a:t>estimador</a:t>
            </a:r>
            <a:r>
              <a:rPr lang="en-US" sz="2600" b="1" dirty="0" smtClean="0">
                <a:solidFill>
                  <a:schemeClr val="tx1">
                    <a:lumMod val="50000"/>
                    <a:lumOff val="50000"/>
                  </a:schemeClr>
                </a:solidFill>
              </a:rPr>
              <a:t> </a:t>
            </a:r>
            <a:r>
              <a:rPr lang="en-US" sz="2600" b="1" dirty="0" err="1" smtClean="0">
                <a:solidFill>
                  <a:schemeClr val="tx1">
                    <a:lumMod val="50000"/>
                    <a:lumOff val="50000"/>
                  </a:schemeClr>
                </a:solidFill>
              </a:rPr>
              <a:t>insesgado</a:t>
            </a:r>
            <a:r>
              <a:rPr lang="en-US" sz="2600" b="1" dirty="0" smtClean="0">
                <a:solidFill>
                  <a:schemeClr val="tx1">
                    <a:lumMod val="50000"/>
                    <a:lumOff val="50000"/>
                  </a:schemeClr>
                </a:solidFill>
              </a:rPr>
              <a:t> del </a:t>
            </a:r>
            <a:r>
              <a:rPr lang="en-US" sz="2600" b="1" dirty="0" err="1" smtClean="0">
                <a:solidFill>
                  <a:schemeClr val="tx1">
                    <a:lumMod val="50000"/>
                    <a:lumOff val="50000"/>
                  </a:schemeClr>
                </a:solidFill>
              </a:rPr>
              <a:t>promedio</a:t>
            </a:r>
            <a:r>
              <a:rPr lang="en-US" sz="2600" b="1" dirty="0" smtClean="0">
                <a:solidFill>
                  <a:schemeClr val="tx1">
                    <a:lumMod val="50000"/>
                    <a:lumOff val="50000"/>
                  </a:schemeClr>
                </a:solidFill>
              </a:rPr>
              <a:t> </a:t>
            </a:r>
            <a:r>
              <a:rPr lang="en-US" sz="2600" b="1" dirty="0" err="1" smtClean="0">
                <a:solidFill>
                  <a:schemeClr val="tx1">
                    <a:lumMod val="50000"/>
                    <a:lumOff val="50000"/>
                  </a:schemeClr>
                </a:solidFill>
              </a:rPr>
              <a:t>poblacional</a:t>
            </a:r>
            <a:r>
              <a:rPr lang="en-US" sz="2600" b="1" dirty="0" smtClean="0">
                <a:solidFill>
                  <a:schemeClr val="tx1">
                    <a:lumMod val="50000"/>
                    <a:lumOff val="50000"/>
                  </a:schemeClr>
                </a:solidFill>
              </a:rPr>
              <a:t> (</a:t>
            </a:r>
            <a:r>
              <a:rPr lang="en-US" sz="2600" b="1" dirty="0" err="1" smtClean="0">
                <a:solidFill>
                  <a:schemeClr val="tx1">
                    <a:lumMod val="50000"/>
                    <a:lumOff val="50000"/>
                  </a:schemeClr>
                </a:solidFill>
              </a:rPr>
              <a:t>parámetro</a:t>
            </a:r>
            <a:r>
              <a:rPr lang="en-US" sz="2600" b="1" dirty="0" smtClean="0">
                <a:solidFill>
                  <a:schemeClr val="tx1">
                    <a:lumMod val="50000"/>
                    <a:lumOff val="50000"/>
                  </a:schemeClr>
                </a:solidFill>
              </a:rPr>
              <a:t>).</a:t>
            </a: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4" name="Picture 2" descr="http://www.tecnologia.net/wp-content/uploads/2015/04/Pasos-para-inmovilizar-celdas-en-Excel.jpg">
            <a:hlinkClick r:id="rId4" action="ppaction://hlinkfile"/>
          </p:cNvPr>
          <p:cNvPicPr>
            <a:picLocks noChangeAspect="1" noChangeArrowheads="1"/>
          </p:cNvPicPr>
          <p:nvPr/>
        </p:nvPicPr>
        <p:blipFill>
          <a:blip r:embed="rId5" cstate="print"/>
          <a:srcRect/>
          <a:stretch>
            <a:fillRect/>
          </a:stretch>
        </p:blipFill>
        <p:spPr bwMode="auto">
          <a:xfrm>
            <a:off x="7948674" y="5945479"/>
            <a:ext cx="1023516" cy="767980"/>
          </a:xfrm>
          <a:prstGeom prst="rect">
            <a:avLst/>
          </a:prstGeom>
          <a:noFill/>
        </p:spPr>
      </p:pic>
      <p:sp>
        <p:nvSpPr>
          <p:cNvPr id="11" name="10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IV. PROPIEDADES DE UN BUEN ESTIMADOR</a:t>
            </a:r>
            <a:endParaRPr lang="es-CL" sz="2000" b="1" dirty="0"/>
          </a:p>
        </p:txBody>
      </p:sp>
      <mc:AlternateContent xmlns:mc="http://schemas.openxmlformats.org/markup-compatibility/2006" xmlns:a14="http://schemas.microsoft.com/office/drawing/2010/main">
        <mc:Choice Requires="a14">
          <p:sp>
            <p:nvSpPr>
              <p:cNvPr id="12" name="11 Rectángulo"/>
              <p:cNvSpPr/>
              <p:nvPr/>
            </p:nvSpPr>
            <p:spPr>
              <a:xfrm>
                <a:off x="-6671" y="4773501"/>
                <a:ext cx="1519946" cy="6915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L" b="0" i="1" dirty="0" smtClean="0">
                          <a:latin typeface="Cambria Math"/>
                          <a:ea typeface="Cambria Math"/>
                        </a:rPr>
                        <m:t>𝜇</m:t>
                      </m:r>
                      <m:r>
                        <a:rPr lang="es-CL" i="1">
                          <a:latin typeface="Cambria Math"/>
                        </a:rPr>
                        <m:t>=</m:t>
                      </m:r>
                      <m:f>
                        <m:fPr>
                          <m:ctrlPr>
                            <a:rPr lang="es-CL" i="1">
                              <a:latin typeface="Cambria Math"/>
                            </a:rPr>
                          </m:ctrlPr>
                        </m:fPr>
                        <m:num>
                          <m:nary>
                            <m:naryPr>
                              <m:chr m:val="∑"/>
                              <m:supHide m:val="on"/>
                              <m:ctrlPr>
                                <a:rPr lang="es-CL" i="1" smtClean="0">
                                  <a:latin typeface="Cambria Math"/>
                                </a:rPr>
                              </m:ctrlPr>
                            </m:naryPr>
                            <m:sub>
                              <m:r>
                                <m:rPr>
                                  <m:brk m:alnAt="7"/>
                                </m:rPr>
                                <a:rPr lang="es-CL" b="0" i="1" smtClean="0">
                                  <a:latin typeface="Cambria Math"/>
                                </a:rPr>
                                <m:t>𝑖</m:t>
                              </m:r>
                              <m:r>
                                <a:rPr lang="es-CL" b="0" i="1" smtClean="0">
                                  <a:latin typeface="Cambria Math"/>
                                  <a:ea typeface="Cambria Math"/>
                                </a:rPr>
                                <m:t>∈</m:t>
                              </m:r>
                              <m:r>
                                <a:rPr lang="es-CL" b="0" i="1" smtClean="0">
                                  <a:latin typeface="Cambria Math"/>
                                  <a:ea typeface="Cambria Math"/>
                                </a:rPr>
                                <m:t>𝑁</m:t>
                              </m:r>
                            </m:sub>
                            <m:sup/>
                            <m:e>
                              <m:sSub>
                                <m:sSubPr>
                                  <m:ctrlPr>
                                    <a:rPr lang="es-CL" i="1" smtClean="0">
                                      <a:latin typeface="Cambria Math"/>
                                    </a:rPr>
                                  </m:ctrlPr>
                                </m:sSubPr>
                                <m:e>
                                  <m:r>
                                    <a:rPr lang="es-CL" b="0" i="1" smtClean="0">
                                      <a:latin typeface="Cambria Math"/>
                                    </a:rPr>
                                    <m:t>𝑥</m:t>
                                  </m:r>
                                </m:e>
                                <m:sub>
                                  <m:r>
                                    <a:rPr lang="es-CL" b="0" i="1" smtClean="0">
                                      <a:latin typeface="Cambria Math"/>
                                    </a:rPr>
                                    <m:t>𝑖</m:t>
                                  </m:r>
                                </m:sub>
                              </m:sSub>
                            </m:e>
                          </m:nary>
                        </m:num>
                        <m:den>
                          <m:nary>
                            <m:naryPr>
                              <m:chr m:val="∑"/>
                              <m:supHide m:val="on"/>
                              <m:ctrlPr>
                                <a:rPr lang="es-CL" i="1">
                                  <a:latin typeface="Cambria Math"/>
                                </a:rPr>
                              </m:ctrlPr>
                            </m:naryPr>
                            <m:sub>
                              <m:r>
                                <m:rPr>
                                  <m:brk m:alnAt="7"/>
                                </m:rPr>
                                <a:rPr lang="es-CL" i="1">
                                  <a:latin typeface="Cambria Math"/>
                                </a:rPr>
                                <m:t>𝑖</m:t>
                              </m:r>
                              <m:r>
                                <a:rPr lang="es-CL" i="1">
                                  <a:latin typeface="Cambria Math"/>
                                  <a:ea typeface="Cambria Math"/>
                                </a:rPr>
                                <m:t>∈</m:t>
                              </m:r>
                              <m:r>
                                <a:rPr lang="es-CL" b="0" i="1" smtClean="0">
                                  <a:latin typeface="Cambria Math"/>
                                  <a:ea typeface="Cambria Math"/>
                                </a:rPr>
                                <m:t>𝑁</m:t>
                              </m:r>
                            </m:sub>
                            <m:sup/>
                            <m:e>
                              <m:r>
                                <a:rPr lang="es-CL" b="0" i="1" smtClean="0">
                                  <a:latin typeface="Cambria Math"/>
                                </a:rPr>
                                <m:t>1</m:t>
                              </m:r>
                            </m:e>
                          </m:nary>
                        </m:den>
                      </m:f>
                    </m:oMath>
                  </m:oMathPara>
                </a14:m>
                <a:endParaRPr lang="es-CL" dirty="0"/>
              </a:p>
            </p:txBody>
          </p:sp>
        </mc:Choice>
        <mc:Fallback xmlns="">
          <p:sp>
            <p:nvSpPr>
              <p:cNvPr id="12" name="11 Rectángulo"/>
              <p:cNvSpPr>
                <a:spLocks noRot="1" noChangeAspect="1" noMove="1" noResize="1" noEditPoints="1" noAdjustHandles="1" noChangeArrowheads="1" noChangeShapeType="1" noTextEdit="1"/>
              </p:cNvSpPr>
              <p:nvPr/>
            </p:nvSpPr>
            <p:spPr>
              <a:xfrm>
                <a:off x="-6671" y="4773501"/>
                <a:ext cx="1519946" cy="691536"/>
              </a:xfrm>
              <a:prstGeom prst="rect">
                <a:avLst/>
              </a:prstGeom>
              <a:blipFill rotWithShape="1">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876256" y="4941168"/>
                <a:ext cx="1584176" cy="6915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L" b="0" i="1" dirty="0" smtClean="0">
                              <a:latin typeface="Cambria Math"/>
                              <a:ea typeface="Cambria Math"/>
                            </a:rPr>
                          </m:ctrlPr>
                        </m:accPr>
                        <m:e>
                          <m:r>
                            <a:rPr lang="es-CL" b="0" i="1" dirty="0" smtClean="0">
                              <a:latin typeface="Cambria Math"/>
                              <a:ea typeface="Cambria Math"/>
                            </a:rPr>
                            <m:t>𝑥</m:t>
                          </m:r>
                        </m:e>
                      </m:acc>
                      <m:r>
                        <a:rPr lang="es-CL" i="1">
                          <a:latin typeface="Cambria Math"/>
                        </a:rPr>
                        <m:t>=</m:t>
                      </m:r>
                      <m:f>
                        <m:fPr>
                          <m:ctrlPr>
                            <a:rPr lang="es-CL" i="1">
                              <a:latin typeface="Cambria Math"/>
                            </a:rPr>
                          </m:ctrlPr>
                        </m:fPr>
                        <m:num>
                          <m:nary>
                            <m:naryPr>
                              <m:chr m:val="∑"/>
                              <m:supHide m:val="on"/>
                              <m:ctrlPr>
                                <a:rPr lang="es-CL" i="1" smtClean="0">
                                  <a:latin typeface="Cambria Math"/>
                                </a:rPr>
                              </m:ctrlPr>
                            </m:naryPr>
                            <m:sub>
                              <m:r>
                                <m:rPr>
                                  <m:brk m:alnAt="7"/>
                                </m:rPr>
                                <a:rPr lang="es-CL" b="0" i="1" smtClean="0">
                                  <a:latin typeface="Cambria Math"/>
                                </a:rPr>
                                <m:t>𝑖</m:t>
                              </m:r>
                              <m:r>
                                <a:rPr lang="es-CL" b="0" i="1" smtClean="0">
                                  <a:latin typeface="Cambria Math"/>
                                  <a:ea typeface="Cambria Math"/>
                                </a:rPr>
                                <m:t>∈</m:t>
                              </m:r>
                              <m:r>
                                <a:rPr lang="es-CL" b="0" i="1" smtClean="0">
                                  <a:latin typeface="Cambria Math"/>
                                  <a:ea typeface="Cambria Math"/>
                                </a:rPr>
                                <m:t>𝑛</m:t>
                              </m:r>
                            </m:sub>
                            <m:sup/>
                            <m:e>
                              <m:sSub>
                                <m:sSubPr>
                                  <m:ctrlPr>
                                    <a:rPr lang="es-CL" i="1" smtClean="0">
                                      <a:latin typeface="Cambria Math"/>
                                    </a:rPr>
                                  </m:ctrlPr>
                                </m:sSubPr>
                                <m:e>
                                  <m:r>
                                    <a:rPr lang="es-CL" b="0" i="1" smtClean="0">
                                      <a:latin typeface="Cambria Math"/>
                                    </a:rPr>
                                    <m:t>𝑥</m:t>
                                  </m:r>
                                </m:e>
                                <m:sub>
                                  <m:r>
                                    <a:rPr lang="es-CL" b="0" i="1" smtClean="0">
                                      <a:latin typeface="Cambria Math"/>
                                    </a:rPr>
                                    <m:t>𝑖</m:t>
                                  </m:r>
                                </m:sub>
                              </m:sSub>
                            </m:e>
                          </m:nary>
                        </m:num>
                        <m:den>
                          <m:nary>
                            <m:naryPr>
                              <m:chr m:val="∑"/>
                              <m:supHide m:val="on"/>
                              <m:ctrlPr>
                                <a:rPr lang="es-CL" i="1">
                                  <a:latin typeface="Cambria Math"/>
                                </a:rPr>
                              </m:ctrlPr>
                            </m:naryPr>
                            <m:sub>
                              <m:r>
                                <m:rPr>
                                  <m:brk m:alnAt="7"/>
                                </m:rPr>
                                <a:rPr lang="es-CL" i="1">
                                  <a:latin typeface="Cambria Math"/>
                                </a:rPr>
                                <m:t>𝑖</m:t>
                              </m:r>
                              <m:r>
                                <a:rPr lang="es-CL" i="1">
                                  <a:latin typeface="Cambria Math"/>
                                  <a:ea typeface="Cambria Math"/>
                                </a:rPr>
                                <m:t>∈</m:t>
                              </m:r>
                              <m:r>
                                <a:rPr lang="es-CL" b="0" i="1" smtClean="0">
                                  <a:latin typeface="Cambria Math"/>
                                  <a:ea typeface="Cambria Math"/>
                                </a:rPr>
                                <m:t>𝑛</m:t>
                              </m:r>
                            </m:sub>
                            <m:sup/>
                            <m:e>
                              <m:r>
                                <a:rPr lang="es-CL" b="0" i="1" smtClean="0">
                                  <a:latin typeface="Cambria Math"/>
                                </a:rPr>
                                <m:t>1</m:t>
                              </m:r>
                            </m:e>
                          </m:nary>
                        </m:den>
                      </m:f>
                    </m:oMath>
                  </m:oMathPara>
                </a14:m>
                <a:endParaRPr lang="es-CL" dirty="0"/>
              </a:p>
            </p:txBody>
          </p:sp>
        </mc:Choice>
        <mc:Fallback xmlns="">
          <p:sp>
            <p:nvSpPr>
              <p:cNvPr id="13" name="12 Rectángulo"/>
              <p:cNvSpPr>
                <a:spLocks noRot="1" noChangeAspect="1" noMove="1" noResize="1" noEditPoints="1" noAdjustHandles="1" noChangeArrowheads="1" noChangeShapeType="1" noTextEdit="1"/>
              </p:cNvSpPr>
              <p:nvPr/>
            </p:nvSpPr>
            <p:spPr>
              <a:xfrm>
                <a:off x="6876256" y="4941168"/>
                <a:ext cx="1584176" cy="691536"/>
              </a:xfrm>
              <a:prstGeom prst="rect">
                <a:avLst/>
              </a:prstGeom>
              <a:blipFill rotWithShape="1">
                <a:blip r:embed="rId7"/>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6246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Propiedades de un buen estimador</a:t>
            </a:r>
            <a:endParaRPr lang="es-CL" sz="3600" b="1" dirty="0">
              <a:solidFill>
                <a:schemeClr val="accent2"/>
              </a:solidFill>
              <a:latin typeface="Arial" pitchFamily="34" charset="0"/>
              <a:cs typeface="Arial" pitchFamily="34" charset="0"/>
            </a:endParaRPr>
          </a:p>
        </p:txBody>
      </p:sp>
      <p:sp>
        <p:nvSpPr>
          <p:cNvPr id="3" name="2 Marcador de contenido"/>
          <p:cNvSpPr>
            <a:spLocks noGrp="1"/>
          </p:cNvSpPr>
          <p:nvPr>
            <p:ph idx="1"/>
          </p:nvPr>
        </p:nvSpPr>
        <p:spPr>
          <a:xfrm>
            <a:off x="251520" y="1340768"/>
            <a:ext cx="8640960" cy="5328592"/>
          </a:xfrm>
        </p:spPr>
        <p:txBody>
          <a:bodyPr>
            <a:noAutofit/>
          </a:bodyPr>
          <a:lstStyle/>
          <a:p>
            <a:pPr algn="just"/>
            <a:r>
              <a:rPr lang="en-US" sz="3000" b="1" dirty="0" err="1" smtClean="0">
                <a:solidFill>
                  <a:schemeClr val="tx1">
                    <a:lumMod val="50000"/>
                    <a:lumOff val="50000"/>
                  </a:schemeClr>
                </a:solidFill>
              </a:rPr>
              <a:t>Insesgado</a:t>
            </a:r>
            <a:r>
              <a:rPr lang="en-US" sz="3000" b="1" dirty="0" smtClean="0">
                <a:solidFill>
                  <a:schemeClr val="tx1">
                    <a:lumMod val="50000"/>
                    <a:lumOff val="50000"/>
                  </a:schemeClr>
                </a:solidFill>
              </a:rPr>
              <a:t>: </a:t>
            </a:r>
            <a:r>
              <a:rPr lang="en-US" sz="3000" dirty="0" smtClean="0">
                <a:solidFill>
                  <a:schemeClr val="tx1">
                    <a:lumMod val="50000"/>
                    <a:lumOff val="50000"/>
                  </a:schemeClr>
                </a:solidFill>
              </a:rPr>
              <a:t>el valor </a:t>
            </a:r>
            <a:r>
              <a:rPr lang="en-US" sz="3000" dirty="0" err="1" smtClean="0">
                <a:solidFill>
                  <a:schemeClr val="tx1">
                    <a:lumMod val="50000"/>
                    <a:lumOff val="50000"/>
                  </a:schemeClr>
                </a:solidFill>
              </a:rPr>
              <a:t>esperado</a:t>
            </a:r>
            <a:r>
              <a:rPr lang="en-US" sz="3000" dirty="0" smtClean="0">
                <a:solidFill>
                  <a:schemeClr val="tx1">
                    <a:lumMod val="50000"/>
                    <a:lumOff val="50000"/>
                  </a:schemeClr>
                </a:solidFill>
              </a:rPr>
              <a:t> del </a:t>
            </a:r>
            <a:r>
              <a:rPr lang="en-US" sz="3000" dirty="0" err="1" smtClean="0">
                <a:solidFill>
                  <a:schemeClr val="tx1">
                    <a:lumMod val="50000"/>
                    <a:lumOff val="50000"/>
                  </a:schemeClr>
                </a:solidFill>
              </a:rPr>
              <a:t>estimador</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promedio</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es</a:t>
            </a:r>
            <a:r>
              <a:rPr lang="en-US" sz="3000" dirty="0" smtClean="0">
                <a:solidFill>
                  <a:schemeClr val="tx1">
                    <a:lumMod val="50000"/>
                    <a:lumOff val="50000"/>
                  </a:schemeClr>
                </a:solidFill>
              </a:rPr>
              <a:t> el </a:t>
            </a:r>
            <a:r>
              <a:rPr lang="en-US" sz="3000" dirty="0" err="1" smtClean="0">
                <a:solidFill>
                  <a:schemeClr val="tx1">
                    <a:lumMod val="50000"/>
                    <a:lumOff val="50000"/>
                  </a:schemeClr>
                </a:solidFill>
              </a:rPr>
              <a:t>parámetro</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poblacional</a:t>
            </a:r>
            <a:r>
              <a:rPr lang="en-US" sz="3000" dirty="0" smtClean="0">
                <a:solidFill>
                  <a:schemeClr val="tx1">
                    <a:lumMod val="50000"/>
                    <a:lumOff val="50000"/>
                  </a:schemeClr>
                </a:solidFill>
              </a:rPr>
              <a:t>.</a:t>
            </a: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IV. PROPIEDADES DE UN BUEN ESTIMADOR</a:t>
            </a:r>
            <a:endParaRPr lang="es-CL" sz="20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83" t="73256" r="50778" b="6476"/>
          <a:stretch/>
        </p:blipFill>
        <p:spPr bwMode="auto">
          <a:xfrm>
            <a:off x="1331640" y="2636912"/>
            <a:ext cx="6889897" cy="356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821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Propiedades de un buen estimador</a:t>
            </a:r>
            <a:endParaRPr lang="es-CL" sz="3600" b="1" dirty="0">
              <a:solidFill>
                <a:schemeClr val="accent2"/>
              </a:solidFill>
              <a:latin typeface="Arial" pitchFamily="34" charset="0"/>
              <a:cs typeface="Arial" pitchFamily="34" charset="0"/>
            </a:endParaRPr>
          </a:p>
        </p:txBody>
      </p:sp>
      <p:sp>
        <p:nvSpPr>
          <p:cNvPr id="3" name="2 Marcador de contenido"/>
          <p:cNvSpPr>
            <a:spLocks noGrp="1"/>
          </p:cNvSpPr>
          <p:nvPr>
            <p:ph idx="1"/>
          </p:nvPr>
        </p:nvSpPr>
        <p:spPr>
          <a:xfrm>
            <a:off x="251520" y="1340768"/>
            <a:ext cx="8640960" cy="5328592"/>
          </a:xfrm>
        </p:spPr>
        <p:txBody>
          <a:bodyPr>
            <a:noAutofit/>
          </a:bodyPr>
          <a:lstStyle/>
          <a:p>
            <a:pPr algn="just"/>
            <a:r>
              <a:rPr lang="en-US" sz="3000" b="1" dirty="0" err="1" smtClean="0">
                <a:solidFill>
                  <a:schemeClr val="tx1">
                    <a:lumMod val="50000"/>
                    <a:lumOff val="50000"/>
                  </a:schemeClr>
                </a:solidFill>
              </a:rPr>
              <a:t>Eficiente</a:t>
            </a:r>
            <a:r>
              <a:rPr lang="en-US" sz="3000" b="1" dirty="0" smtClean="0">
                <a:solidFill>
                  <a:schemeClr val="tx1">
                    <a:lumMod val="50000"/>
                    <a:lumOff val="50000"/>
                  </a:schemeClr>
                </a:solidFill>
              </a:rPr>
              <a:t>: </a:t>
            </a:r>
            <a:r>
              <a:rPr lang="en-US" sz="3000" dirty="0" err="1" smtClean="0">
                <a:solidFill>
                  <a:schemeClr val="tx1">
                    <a:lumMod val="50000"/>
                    <a:lumOff val="50000"/>
                  </a:schemeClr>
                </a:solidFill>
              </a:rPr>
              <a:t>Bajo</a:t>
            </a:r>
            <a:r>
              <a:rPr lang="en-US" sz="3000" dirty="0" smtClean="0">
                <a:solidFill>
                  <a:schemeClr val="tx1">
                    <a:lumMod val="50000"/>
                    <a:lumOff val="50000"/>
                  </a:schemeClr>
                </a:solidFill>
              </a:rPr>
              <a:t> error </a:t>
            </a:r>
            <a:r>
              <a:rPr lang="en-US" sz="3000" dirty="0" err="1" smtClean="0">
                <a:solidFill>
                  <a:schemeClr val="tx1">
                    <a:lumMod val="50000"/>
                    <a:lumOff val="50000"/>
                  </a:schemeClr>
                </a:solidFill>
              </a:rPr>
              <a:t>estándar</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desviación</a:t>
            </a:r>
            <a:r>
              <a:rPr lang="en-US" sz="3000" dirty="0" smtClean="0">
                <a:solidFill>
                  <a:schemeClr val="tx1">
                    <a:lumMod val="50000"/>
                    <a:lumOff val="50000"/>
                  </a:schemeClr>
                </a:solidFill>
              </a:rPr>
              <a:t> </a:t>
            </a:r>
            <a:r>
              <a:rPr lang="en-US" sz="3000" dirty="0" err="1" smtClean="0">
                <a:solidFill>
                  <a:schemeClr val="tx1">
                    <a:lumMod val="50000"/>
                    <a:lumOff val="50000"/>
                  </a:schemeClr>
                </a:solidFill>
              </a:rPr>
              <a:t>estándar</a:t>
            </a:r>
            <a:r>
              <a:rPr lang="en-US" sz="3000" dirty="0" smtClean="0">
                <a:solidFill>
                  <a:schemeClr val="tx1">
                    <a:lumMod val="50000"/>
                    <a:lumOff val="50000"/>
                  </a:schemeClr>
                </a:solidFill>
              </a:rPr>
              <a:t> del </a:t>
            </a:r>
            <a:r>
              <a:rPr lang="en-US" sz="3000" dirty="0" err="1" smtClean="0">
                <a:solidFill>
                  <a:schemeClr val="tx1">
                    <a:lumMod val="50000"/>
                    <a:lumOff val="50000"/>
                  </a:schemeClr>
                </a:solidFill>
              </a:rPr>
              <a:t>estimador</a:t>
            </a:r>
            <a:r>
              <a:rPr lang="en-US" sz="3000" dirty="0" smtClean="0">
                <a:solidFill>
                  <a:schemeClr val="tx1">
                    <a:lumMod val="50000"/>
                    <a:lumOff val="50000"/>
                  </a:schemeClr>
                </a:solidFill>
              </a:rPr>
              <a:t>).</a:t>
            </a:r>
          </a:p>
          <a:p>
            <a:pPr lvl="1" algn="just"/>
            <a:r>
              <a:rPr lang="en-US" sz="2200" b="1" dirty="0" smtClean="0">
                <a:solidFill>
                  <a:schemeClr val="tx1">
                    <a:lumMod val="50000"/>
                    <a:lumOff val="50000"/>
                  </a:schemeClr>
                </a:solidFill>
              </a:rPr>
              <a:t>El </a:t>
            </a:r>
            <a:r>
              <a:rPr lang="en-US" sz="2200" b="1" dirty="0" err="1">
                <a:solidFill>
                  <a:schemeClr val="tx1">
                    <a:lumMod val="50000"/>
                    <a:lumOff val="50000"/>
                  </a:schemeClr>
                </a:solidFill>
              </a:rPr>
              <a:t>promedio</a:t>
            </a:r>
            <a:r>
              <a:rPr lang="en-US" sz="2200" b="1" dirty="0">
                <a:solidFill>
                  <a:schemeClr val="tx1">
                    <a:lumMod val="50000"/>
                    <a:lumOff val="50000"/>
                  </a:schemeClr>
                </a:solidFill>
              </a:rPr>
              <a:t> </a:t>
            </a:r>
            <a:r>
              <a:rPr lang="en-US" sz="2200" b="1" dirty="0" err="1">
                <a:solidFill>
                  <a:schemeClr val="tx1">
                    <a:lumMod val="50000"/>
                    <a:lumOff val="50000"/>
                  </a:schemeClr>
                </a:solidFill>
              </a:rPr>
              <a:t>muestral</a:t>
            </a:r>
            <a:r>
              <a:rPr lang="en-US" sz="2200" b="1" dirty="0">
                <a:solidFill>
                  <a:schemeClr val="tx1">
                    <a:lumMod val="50000"/>
                    <a:lumOff val="50000"/>
                  </a:schemeClr>
                </a:solidFill>
              </a:rPr>
              <a:t> </a:t>
            </a:r>
            <a:r>
              <a:rPr lang="en-US" sz="2200" b="1" dirty="0" err="1">
                <a:solidFill>
                  <a:schemeClr val="tx1">
                    <a:lumMod val="50000"/>
                    <a:lumOff val="50000"/>
                  </a:schemeClr>
                </a:solidFill>
              </a:rPr>
              <a:t>es</a:t>
            </a:r>
            <a:r>
              <a:rPr lang="en-US" sz="2200" b="1" dirty="0">
                <a:solidFill>
                  <a:schemeClr val="tx1">
                    <a:lumMod val="50000"/>
                    <a:lumOff val="50000"/>
                  </a:schemeClr>
                </a:solidFill>
              </a:rPr>
              <a:t> un </a:t>
            </a:r>
            <a:r>
              <a:rPr lang="en-US" sz="2200" b="1" dirty="0" err="1">
                <a:solidFill>
                  <a:schemeClr val="tx1">
                    <a:lumMod val="50000"/>
                    <a:lumOff val="50000"/>
                  </a:schemeClr>
                </a:solidFill>
              </a:rPr>
              <a:t>estimador</a:t>
            </a:r>
            <a:r>
              <a:rPr lang="en-US" sz="2200" b="1" dirty="0">
                <a:solidFill>
                  <a:schemeClr val="tx1">
                    <a:lumMod val="50000"/>
                    <a:lumOff val="50000"/>
                  </a:schemeClr>
                </a:solidFill>
              </a:rPr>
              <a:t> </a:t>
            </a:r>
            <a:r>
              <a:rPr lang="en-US" sz="2200" b="1" dirty="0" smtClean="0">
                <a:solidFill>
                  <a:schemeClr val="tx1">
                    <a:lumMod val="50000"/>
                    <a:lumOff val="50000"/>
                  </a:schemeClr>
                </a:solidFill>
              </a:rPr>
              <a:t>con </a:t>
            </a:r>
            <a:r>
              <a:rPr lang="en-US" sz="2200" b="1" dirty="0" err="1" smtClean="0">
                <a:solidFill>
                  <a:schemeClr val="tx1">
                    <a:lumMod val="50000"/>
                    <a:lumOff val="50000"/>
                  </a:schemeClr>
                </a:solidFill>
              </a:rPr>
              <a:t>bajo</a:t>
            </a:r>
            <a:r>
              <a:rPr lang="en-US" sz="2200" b="1" dirty="0" smtClean="0">
                <a:solidFill>
                  <a:schemeClr val="tx1">
                    <a:lumMod val="50000"/>
                    <a:lumOff val="50000"/>
                  </a:schemeClr>
                </a:solidFill>
              </a:rPr>
              <a:t> error </a:t>
            </a:r>
            <a:r>
              <a:rPr lang="en-US" sz="2200" b="1" dirty="0" err="1" smtClean="0">
                <a:solidFill>
                  <a:schemeClr val="tx1">
                    <a:lumMod val="50000"/>
                    <a:lumOff val="50000"/>
                  </a:schemeClr>
                </a:solidFill>
              </a:rPr>
              <a:t>estándar</a:t>
            </a:r>
            <a:r>
              <a:rPr lang="en-US" sz="2200" b="1" dirty="0" smtClean="0">
                <a:solidFill>
                  <a:schemeClr val="tx1">
                    <a:lumMod val="50000"/>
                    <a:lumOff val="50000"/>
                  </a:schemeClr>
                </a:solidFill>
              </a:rPr>
              <a:t>.</a:t>
            </a:r>
          </a:p>
          <a:p>
            <a:pPr lvl="1" algn="just"/>
            <a:endParaRPr lang="en-US" sz="2200" b="1" dirty="0">
              <a:solidFill>
                <a:schemeClr val="tx1">
                  <a:lumMod val="50000"/>
                  <a:lumOff val="50000"/>
                </a:schemeClr>
              </a:solidFill>
            </a:endParaRPr>
          </a:p>
          <a:p>
            <a:pPr lvl="1" algn="just"/>
            <a:endParaRPr lang="en-US" sz="2200" b="1" dirty="0" smtClean="0">
              <a:solidFill>
                <a:schemeClr val="tx1">
                  <a:lumMod val="50000"/>
                  <a:lumOff val="50000"/>
                </a:schemeClr>
              </a:solidFill>
            </a:endParaRPr>
          </a:p>
          <a:p>
            <a:pPr lvl="1" algn="just"/>
            <a:endParaRPr lang="en-US" sz="2200" b="1" dirty="0">
              <a:solidFill>
                <a:schemeClr val="tx1">
                  <a:lumMod val="50000"/>
                  <a:lumOff val="50000"/>
                </a:schemeClr>
              </a:solidFill>
            </a:endParaRPr>
          </a:p>
          <a:p>
            <a:pPr lvl="1" algn="just"/>
            <a:endParaRPr lang="en-US" sz="2200" b="1" dirty="0" smtClean="0">
              <a:solidFill>
                <a:schemeClr val="tx1">
                  <a:lumMod val="50000"/>
                  <a:lumOff val="50000"/>
                </a:schemeClr>
              </a:solidFill>
            </a:endParaRPr>
          </a:p>
          <a:p>
            <a:pPr lvl="1" algn="just"/>
            <a:r>
              <a:rPr lang="en-US" sz="2200" b="1" dirty="0" smtClean="0">
                <a:solidFill>
                  <a:schemeClr val="tx1">
                    <a:lumMod val="50000"/>
                    <a:lumOff val="50000"/>
                  </a:schemeClr>
                </a:solidFill>
              </a:rPr>
              <a:t>La </a:t>
            </a:r>
            <a:r>
              <a:rPr lang="en-US" sz="2200" b="1" dirty="0" err="1" smtClean="0">
                <a:solidFill>
                  <a:schemeClr val="tx1">
                    <a:lumMod val="50000"/>
                    <a:lumOff val="50000"/>
                  </a:schemeClr>
                </a:solidFill>
              </a:rPr>
              <a:t>proporción</a:t>
            </a:r>
            <a:r>
              <a:rPr lang="en-US" sz="2200" b="1" dirty="0" smtClean="0">
                <a:solidFill>
                  <a:schemeClr val="tx1">
                    <a:lumMod val="50000"/>
                    <a:lumOff val="50000"/>
                  </a:schemeClr>
                </a:solidFill>
              </a:rPr>
              <a:t> (el </a:t>
            </a:r>
            <a:r>
              <a:rPr lang="en-US" sz="2200" b="1" dirty="0" err="1" smtClean="0">
                <a:solidFill>
                  <a:schemeClr val="tx1">
                    <a:lumMod val="50000"/>
                    <a:lumOff val="50000"/>
                  </a:schemeClr>
                </a:solidFill>
              </a:rPr>
              <a:t>porcentaje</a:t>
            </a:r>
            <a:r>
              <a:rPr lang="en-US" sz="2200" b="1" dirty="0" smtClean="0">
                <a:solidFill>
                  <a:schemeClr val="tx1">
                    <a:lumMod val="50000"/>
                    <a:lumOff val="50000"/>
                  </a:schemeClr>
                </a:solidFill>
              </a:rPr>
              <a:t>) </a:t>
            </a:r>
            <a:r>
              <a:rPr lang="en-US" sz="2200" b="1" dirty="0" err="1" smtClean="0">
                <a:solidFill>
                  <a:schemeClr val="tx1">
                    <a:lumMod val="50000"/>
                    <a:lumOff val="50000"/>
                  </a:schemeClr>
                </a:solidFill>
              </a:rPr>
              <a:t>muestral</a:t>
            </a:r>
            <a:r>
              <a:rPr lang="en-US" sz="2200" b="1" dirty="0" smtClean="0">
                <a:solidFill>
                  <a:schemeClr val="tx1">
                    <a:lumMod val="50000"/>
                    <a:lumOff val="50000"/>
                  </a:schemeClr>
                </a:solidFill>
              </a:rPr>
              <a:t> </a:t>
            </a:r>
            <a:r>
              <a:rPr lang="en-US" sz="2200" b="1" dirty="0" err="1" smtClean="0">
                <a:solidFill>
                  <a:schemeClr val="tx1">
                    <a:lumMod val="50000"/>
                    <a:lumOff val="50000"/>
                  </a:schemeClr>
                </a:solidFill>
              </a:rPr>
              <a:t>es</a:t>
            </a:r>
            <a:r>
              <a:rPr lang="en-US" sz="2200" b="1" dirty="0" smtClean="0">
                <a:solidFill>
                  <a:schemeClr val="tx1">
                    <a:lumMod val="50000"/>
                    <a:lumOff val="50000"/>
                  </a:schemeClr>
                </a:solidFill>
              </a:rPr>
              <a:t> un </a:t>
            </a:r>
            <a:r>
              <a:rPr lang="en-US" sz="2200" b="1" dirty="0" err="1" smtClean="0">
                <a:solidFill>
                  <a:schemeClr val="tx1">
                    <a:lumMod val="50000"/>
                    <a:lumOff val="50000"/>
                  </a:schemeClr>
                </a:solidFill>
              </a:rPr>
              <a:t>estimador</a:t>
            </a:r>
            <a:r>
              <a:rPr lang="en-US" sz="2200" b="1" dirty="0" smtClean="0">
                <a:solidFill>
                  <a:schemeClr val="tx1">
                    <a:lumMod val="50000"/>
                    <a:lumOff val="50000"/>
                  </a:schemeClr>
                </a:solidFill>
              </a:rPr>
              <a:t> </a:t>
            </a:r>
            <a:r>
              <a:rPr lang="en-US" sz="2200" b="1" dirty="0" err="1" smtClean="0">
                <a:solidFill>
                  <a:schemeClr val="tx1">
                    <a:lumMod val="50000"/>
                    <a:lumOff val="50000"/>
                  </a:schemeClr>
                </a:solidFill>
              </a:rPr>
              <a:t>insesgado</a:t>
            </a:r>
            <a:r>
              <a:rPr lang="en-US" sz="2200" b="1" dirty="0" smtClean="0">
                <a:solidFill>
                  <a:schemeClr val="tx1">
                    <a:lumMod val="50000"/>
                    <a:lumOff val="50000"/>
                  </a:schemeClr>
                </a:solidFill>
              </a:rPr>
              <a:t> de la </a:t>
            </a:r>
            <a:r>
              <a:rPr lang="en-US" sz="2200" b="1" dirty="0" err="1" smtClean="0">
                <a:solidFill>
                  <a:schemeClr val="tx1">
                    <a:lumMod val="50000"/>
                    <a:lumOff val="50000"/>
                  </a:schemeClr>
                </a:solidFill>
              </a:rPr>
              <a:t>proporción</a:t>
            </a:r>
            <a:r>
              <a:rPr lang="en-US" sz="2200" b="1" dirty="0">
                <a:solidFill>
                  <a:schemeClr val="tx1">
                    <a:lumMod val="50000"/>
                    <a:lumOff val="50000"/>
                  </a:schemeClr>
                </a:solidFill>
              </a:rPr>
              <a:t> (el </a:t>
            </a:r>
            <a:r>
              <a:rPr lang="en-US" sz="2200" b="1" dirty="0" err="1">
                <a:solidFill>
                  <a:schemeClr val="tx1">
                    <a:lumMod val="50000"/>
                    <a:lumOff val="50000"/>
                  </a:schemeClr>
                </a:solidFill>
              </a:rPr>
              <a:t>porcentaje</a:t>
            </a:r>
            <a:r>
              <a:rPr lang="en-US" sz="2200" b="1" dirty="0">
                <a:solidFill>
                  <a:schemeClr val="tx1">
                    <a:lumMod val="50000"/>
                    <a:lumOff val="50000"/>
                  </a:schemeClr>
                </a:solidFill>
              </a:rPr>
              <a:t>)</a:t>
            </a:r>
            <a:r>
              <a:rPr lang="en-US" sz="2200" b="1" dirty="0" smtClean="0">
                <a:solidFill>
                  <a:schemeClr val="tx1">
                    <a:lumMod val="50000"/>
                    <a:lumOff val="50000"/>
                  </a:schemeClr>
                </a:solidFill>
              </a:rPr>
              <a:t> </a:t>
            </a:r>
            <a:r>
              <a:rPr lang="en-US" sz="2200" b="1" dirty="0" err="1" smtClean="0">
                <a:solidFill>
                  <a:schemeClr val="tx1">
                    <a:lumMod val="50000"/>
                    <a:lumOff val="50000"/>
                  </a:schemeClr>
                </a:solidFill>
              </a:rPr>
              <a:t>poblacional</a:t>
            </a:r>
            <a:r>
              <a:rPr lang="en-US" sz="2200" b="1" dirty="0" smtClean="0">
                <a:solidFill>
                  <a:schemeClr val="tx1">
                    <a:lumMod val="50000"/>
                    <a:lumOff val="50000"/>
                  </a:schemeClr>
                </a:solidFill>
              </a:rPr>
              <a:t> y con </a:t>
            </a:r>
            <a:r>
              <a:rPr lang="en-US" sz="2200" b="1" dirty="0" err="1" smtClean="0">
                <a:solidFill>
                  <a:schemeClr val="tx1">
                    <a:lumMod val="50000"/>
                    <a:lumOff val="50000"/>
                  </a:schemeClr>
                </a:solidFill>
              </a:rPr>
              <a:t>bajo</a:t>
            </a:r>
            <a:r>
              <a:rPr lang="en-US" sz="2200" b="1" dirty="0" smtClean="0">
                <a:solidFill>
                  <a:schemeClr val="tx1">
                    <a:lumMod val="50000"/>
                    <a:lumOff val="50000"/>
                  </a:schemeClr>
                </a:solidFill>
              </a:rPr>
              <a:t> error </a:t>
            </a:r>
            <a:r>
              <a:rPr lang="en-US" sz="2200" b="1" dirty="0" err="1" smtClean="0">
                <a:solidFill>
                  <a:schemeClr val="tx1">
                    <a:lumMod val="50000"/>
                    <a:lumOff val="50000"/>
                  </a:schemeClr>
                </a:solidFill>
              </a:rPr>
              <a:t>estándar</a:t>
            </a:r>
            <a:r>
              <a:rPr lang="en-US" sz="2200" b="1" dirty="0" smtClean="0">
                <a:solidFill>
                  <a:schemeClr val="tx1">
                    <a:lumMod val="50000"/>
                    <a:lumOff val="50000"/>
                  </a:schemeClr>
                </a:solidFill>
              </a:rPr>
              <a:t>.</a:t>
            </a:r>
            <a:endParaRPr lang="en-US" sz="2200" b="1" dirty="0">
              <a:solidFill>
                <a:schemeClr val="tx1">
                  <a:lumMod val="50000"/>
                  <a:lumOff val="50000"/>
                </a:schemeClr>
              </a:solidFill>
            </a:endParaRPr>
          </a:p>
          <a:p>
            <a:pPr marL="0" indent="0" algn="just">
              <a:buNone/>
            </a:pPr>
            <a:endParaRPr lang="en-US" sz="3000" dirty="0" smtClean="0">
              <a:solidFill>
                <a:schemeClr val="tx1">
                  <a:lumMod val="50000"/>
                  <a:lumOff val="50000"/>
                </a:schemeClr>
              </a:solidFill>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4" name="Picture 2" descr="http://www.tecnologia.net/wp-content/uploads/2015/04/Pasos-para-inmovilizar-celdas-en-Excel.jpg">
            <a:hlinkClick r:id="rId3" action="ppaction://hlinkfile"/>
          </p:cNvPr>
          <p:cNvPicPr>
            <a:picLocks noChangeAspect="1" noChangeArrowheads="1"/>
          </p:cNvPicPr>
          <p:nvPr/>
        </p:nvPicPr>
        <p:blipFill>
          <a:blip r:embed="rId4" cstate="print"/>
          <a:srcRect/>
          <a:stretch>
            <a:fillRect/>
          </a:stretch>
        </p:blipFill>
        <p:spPr bwMode="auto">
          <a:xfrm>
            <a:off x="7668344" y="5563069"/>
            <a:ext cx="1023516" cy="767980"/>
          </a:xfrm>
          <a:prstGeom prst="rect">
            <a:avLst/>
          </a:prstGeom>
          <a:noFill/>
        </p:spPr>
      </p:pic>
      <p:sp>
        <p:nvSpPr>
          <p:cNvPr id="11" name="10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IV. PROPIEDADES DE BUEN ESTIMADOR</a:t>
            </a:r>
            <a:endParaRPr lang="es-CL" sz="2000" b="1" dirty="0"/>
          </a:p>
        </p:txBody>
      </p:sp>
    </p:spTree>
    <p:extLst>
      <p:ext uri="{BB962C8B-B14F-4D97-AF65-F5344CB8AC3E}">
        <p14:creationId xmlns:p14="http://schemas.microsoft.com/office/powerpoint/2010/main" val="2732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fontScale="90000"/>
          </a:bodyPr>
          <a:lstStyle/>
          <a:p>
            <a:r>
              <a:rPr lang="es-CL" sz="3600" b="1" dirty="0" smtClean="0">
                <a:solidFill>
                  <a:schemeClr val="accent2"/>
                </a:solidFill>
                <a:latin typeface="Arial" pitchFamily="34" charset="0"/>
                <a:cs typeface="Arial" pitchFamily="34" charset="0"/>
              </a:rPr>
              <a:t>Encontrando un buen estimador para la varianza</a:t>
            </a:r>
            <a:endParaRPr lang="es-CL" sz="3600" b="1" dirty="0">
              <a:solidFill>
                <a:schemeClr val="accent2"/>
              </a:solidFill>
              <a:latin typeface="Arial" pitchFamily="34" charset="0"/>
              <a:cs typeface="Arial" pitchFamily="34" charset="0"/>
            </a:endParaRPr>
          </a:p>
        </p:txBody>
      </p:sp>
      <p:sp>
        <p:nvSpPr>
          <p:cNvPr id="3" name="2 Marcador de contenido"/>
          <p:cNvSpPr>
            <a:spLocks noGrp="1"/>
          </p:cNvSpPr>
          <p:nvPr>
            <p:ph idx="1"/>
          </p:nvPr>
        </p:nvSpPr>
        <p:spPr>
          <a:xfrm>
            <a:off x="166761" y="1412776"/>
            <a:ext cx="8640960" cy="3096344"/>
          </a:xfrm>
        </p:spPr>
        <p:txBody>
          <a:bodyPr>
            <a:noAutofit/>
          </a:bodyPr>
          <a:lstStyle/>
          <a:p>
            <a:pPr marL="0" indent="0" algn="ctr">
              <a:buNone/>
            </a:pPr>
            <a:r>
              <a:rPr lang="en-US" sz="3000" b="1" dirty="0" smtClean="0">
                <a:solidFill>
                  <a:schemeClr val="tx1">
                    <a:lumMod val="50000"/>
                    <a:lumOff val="50000"/>
                  </a:schemeClr>
                </a:solidFill>
              </a:rPr>
              <a:t>¿</a:t>
            </a:r>
            <a:r>
              <a:rPr lang="en-US" sz="3000" b="1" dirty="0" err="1" smtClean="0">
                <a:solidFill>
                  <a:schemeClr val="tx1">
                    <a:lumMod val="50000"/>
                    <a:lumOff val="50000"/>
                  </a:schemeClr>
                </a:solidFill>
              </a:rPr>
              <a:t>Será</a:t>
            </a:r>
            <a:r>
              <a:rPr lang="en-US" sz="3000" b="1" dirty="0" smtClean="0">
                <a:solidFill>
                  <a:schemeClr val="tx1">
                    <a:lumMod val="50000"/>
                    <a:lumOff val="50000"/>
                  </a:schemeClr>
                </a:solidFill>
              </a:rPr>
              <a:t>                             un </a:t>
            </a:r>
            <a:r>
              <a:rPr lang="en-US" sz="3000" b="1" dirty="0" err="1" smtClean="0">
                <a:solidFill>
                  <a:schemeClr val="tx1">
                    <a:lumMod val="50000"/>
                    <a:lumOff val="50000"/>
                  </a:schemeClr>
                </a:solidFill>
              </a:rPr>
              <a:t>buen</a:t>
            </a:r>
            <a:r>
              <a:rPr lang="en-US" sz="3000" b="1" dirty="0" smtClean="0">
                <a:solidFill>
                  <a:schemeClr val="tx1">
                    <a:lumMod val="50000"/>
                    <a:lumOff val="50000"/>
                  </a:schemeClr>
                </a:solidFill>
              </a:rPr>
              <a:t> </a:t>
            </a:r>
            <a:r>
              <a:rPr lang="en-US" sz="3000" b="1" dirty="0" err="1" smtClean="0">
                <a:solidFill>
                  <a:schemeClr val="tx1">
                    <a:lumMod val="50000"/>
                    <a:lumOff val="50000"/>
                  </a:schemeClr>
                </a:solidFill>
              </a:rPr>
              <a:t>estimador</a:t>
            </a:r>
            <a:r>
              <a:rPr lang="en-US" sz="3000" b="1" dirty="0" smtClean="0">
                <a:solidFill>
                  <a:schemeClr val="tx1">
                    <a:lumMod val="50000"/>
                    <a:lumOff val="50000"/>
                  </a:schemeClr>
                </a:solidFill>
              </a:rPr>
              <a:t> de                                                           			?</a:t>
            </a:r>
          </a:p>
          <a:p>
            <a:pPr marL="0" indent="0" algn="ctr">
              <a:buNone/>
            </a:pPr>
            <a:endParaRPr lang="en-US" sz="3000" b="1" dirty="0">
              <a:solidFill>
                <a:schemeClr val="tx1">
                  <a:lumMod val="50000"/>
                  <a:lumOff val="50000"/>
                </a:schemeClr>
              </a:solidFill>
            </a:endParaRPr>
          </a:p>
          <a:p>
            <a:pPr algn="ctr"/>
            <a:r>
              <a:rPr lang="en-US" sz="3000" b="1" dirty="0" err="1" smtClean="0">
                <a:solidFill>
                  <a:schemeClr val="tx1">
                    <a:lumMod val="50000"/>
                    <a:lumOff val="50000"/>
                  </a:schemeClr>
                </a:solidFill>
              </a:rPr>
              <a:t>Eficiente</a:t>
            </a:r>
            <a:endParaRPr lang="en-US" sz="3000" b="1" dirty="0" smtClean="0">
              <a:solidFill>
                <a:schemeClr val="tx1">
                  <a:lumMod val="50000"/>
                  <a:lumOff val="50000"/>
                </a:schemeClr>
              </a:solidFill>
            </a:endParaRPr>
          </a:p>
          <a:p>
            <a:pPr algn="ctr"/>
            <a:r>
              <a:rPr lang="en-US" sz="3000" b="1" dirty="0" err="1" smtClean="0">
                <a:solidFill>
                  <a:schemeClr val="tx1">
                    <a:lumMod val="50000"/>
                    <a:lumOff val="50000"/>
                  </a:schemeClr>
                </a:solidFill>
              </a:rPr>
              <a:t>Sesgado</a:t>
            </a:r>
            <a:endParaRPr lang="en-US" sz="3000" b="1" dirty="0" smtClean="0">
              <a:solidFill>
                <a:schemeClr val="tx1">
                  <a:lumMod val="50000"/>
                  <a:lumOff val="50000"/>
                </a:schemeClr>
              </a:solidFill>
            </a:endParaRPr>
          </a:p>
          <a:p>
            <a:pPr marL="0" indent="0" algn="ctr">
              <a:buNone/>
            </a:pPr>
            <a:r>
              <a:rPr lang="en-US" sz="3000" b="1" dirty="0">
                <a:solidFill>
                  <a:schemeClr val="tx1">
                    <a:lumMod val="50000"/>
                    <a:lumOff val="50000"/>
                  </a:schemeClr>
                </a:solidFill>
              </a:rPr>
              <a:t>¿</a:t>
            </a:r>
            <a:r>
              <a:rPr lang="en-US" sz="3000" b="1" dirty="0" err="1">
                <a:solidFill>
                  <a:schemeClr val="tx1">
                    <a:lumMod val="50000"/>
                    <a:lumOff val="50000"/>
                  </a:schemeClr>
                </a:solidFill>
              </a:rPr>
              <a:t>Será</a:t>
            </a:r>
            <a:r>
              <a:rPr lang="en-US" sz="3000" b="1" dirty="0">
                <a:solidFill>
                  <a:schemeClr val="tx1">
                    <a:lumMod val="50000"/>
                    <a:lumOff val="50000"/>
                  </a:schemeClr>
                </a:solidFill>
              </a:rPr>
              <a:t>                             un </a:t>
            </a:r>
            <a:r>
              <a:rPr lang="en-US" sz="3000" b="1" dirty="0" err="1">
                <a:solidFill>
                  <a:schemeClr val="tx1">
                    <a:lumMod val="50000"/>
                    <a:lumOff val="50000"/>
                  </a:schemeClr>
                </a:solidFill>
              </a:rPr>
              <a:t>buen</a:t>
            </a:r>
            <a:r>
              <a:rPr lang="en-US" sz="3000" b="1" dirty="0">
                <a:solidFill>
                  <a:schemeClr val="tx1">
                    <a:lumMod val="50000"/>
                    <a:lumOff val="50000"/>
                  </a:schemeClr>
                </a:solidFill>
              </a:rPr>
              <a:t> </a:t>
            </a:r>
            <a:r>
              <a:rPr lang="en-US" sz="3000" b="1" dirty="0" err="1">
                <a:solidFill>
                  <a:schemeClr val="tx1">
                    <a:lumMod val="50000"/>
                    <a:lumOff val="50000"/>
                  </a:schemeClr>
                </a:solidFill>
              </a:rPr>
              <a:t>estimador</a:t>
            </a:r>
            <a:r>
              <a:rPr lang="en-US" sz="3000" b="1" dirty="0">
                <a:solidFill>
                  <a:schemeClr val="tx1">
                    <a:lumMod val="50000"/>
                    <a:lumOff val="50000"/>
                  </a:schemeClr>
                </a:solidFill>
              </a:rPr>
              <a:t> de                                                           			?</a:t>
            </a:r>
          </a:p>
          <a:p>
            <a:pPr marL="0" indent="0" algn="ctr">
              <a:buNone/>
            </a:pPr>
            <a:endParaRPr lang="en-US" sz="3000" b="1" dirty="0">
              <a:solidFill>
                <a:schemeClr val="tx1">
                  <a:lumMod val="50000"/>
                  <a:lumOff val="50000"/>
                </a:schemeClr>
              </a:solidFill>
            </a:endParaRPr>
          </a:p>
          <a:p>
            <a:pPr algn="ctr"/>
            <a:r>
              <a:rPr lang="en-US" sz="3000" b="1" dirty="0" err="1" smtClean="0">
                <a:solidFill>
                  <a:schemeClr val="tx1">
                    <a:lumMod val="50000"/>
                    <a:lumOff val="50000"/>
                  </a:schemeClr>
                </a:solidFill>
              </a:rPr>
              <a:t>Eficiente</a:t>
            </a:r>
            <a:endParaRPr lang="en-US" sz="3000" b="1" dirty="0">
              <a:solidFill>
                <a:schemeClr val="tx1">
                  <a:lumMod val="50000"/>
                  <a:lumOff val="50000"/>
                </a:schemeClr>
              </a:solidFill>
            </a:endParaRPr>
          </a:p>
          <a:p>
            <a:pPr algn="ctr"/>
            <a:r>
              <a:rPr lang="en-US" sz="3000" b="1" dirty="0" err="1">
                <a:solidFill>
                  <a:schemeClr val="tx1">
                    <a:lumMod val="50000"/>
                    <a:lumOff val="50000"/>
                  </a:schemeClr>
                </a:solidFill>
              </a:rPr>
              <a:t>Sesgado</a:t>
            </a:r>
            <a:endParaRPr lang="en-US" sz="3000" dirty="0">
              <a:solidFill>
                <a:schemeClr val="tx1">
                  <a:lumMod val="50000"/>
                  <a:lumOff val="50000"/>
                </a:schemeClr>
              </a:solidFill>
            </a:endParaRPr>
          </a:p>
          <a:p>
            <a:pPr marL="0" indent="0" algn="ctr">
              <a:buNone/>
            </a:pPr>
            <a:endParaRPr lang="en-US" sz="3000" dirty="0" smtClean="0">
              <a:solidFill>
                <a:schemeClr val="tx1">
                  <a:lumMod val="50000"/>
                  <a:lumOff val="50000"/>
                </a:schemeClr>
              </a:solidFill>
            </a:endParaRPr>
          </a:p>
        </p:txBody>
      </p:sp>
      <p:sp>
        <p:nvSpPr>
          <p:cNvPr id="40975" name="Rectangle 15"/>
          <p:cNvSpPr>
            <a:spLocks noChangeArrowheads="1"/>
          </p:cNvSpPr>
          <p:nvPr/>
        </p:nvSpPr>
        <p:spPr bwMode="auto">
          <a:xfrm>
            <a:off x="-357105"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4" name="Picture 2" descr="http://www.tecnologia.net/wp-content/uploads/2015/04/Pasos-para-inmovilizar-celdas-en-Excel.jpg">
            <a:hlinkClick r:id="rId3" action="ppaction://hlinkfile"/>
          </p:cNvPr>
          <p:cNvPicPr>
            <a:picLocks noChangeAspect="1" noChangeArrowheads="1"/>
          </p:cNvPicPr>
          <p:nvPr/>
        </p:nvPicPr>
        <p:blipFill>
          <a:blip r:embed="rId4" cstate="print"/>
          <a:srcRect/>
          <a:stretch>
            <a:fillRect/>
          </a:stretch>
        </p:blipFill>
        <p:spPr bwMode="auto">
          <a:xfrm>
            <a:off x="7668344" y="5563069"/>
            <a:ext cx="1023516" cy="767980"/>
          </a:xfrm>
          <a:prstGeom prst="rect">
            <a:avLst/>
          </a:prstGeom>
          <a:noFill/>
        </p:spPr>
      </p:pic>
      <p:sp>
        <p:nvSpPr>
          <p:cNvPr id="11" name="10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IV. PROPIEDADES DE BUEN ESTIMADOR</a:t>
            </a:r>
            <a:endParaRPr lang="es-CL" sz="2000" b="1" dirty="0"/>
          </a:p>
        </p:txBody>
      </p:sp>
      <mc:AlternateContent xmlns:mc="http://schemas.openxmlformats.org/markup-compatibility/2006" xmlns:a14="http://schemas.microsoft.com/office/drawing/2010/main">
        <mc:Choice Requires="a14">
          <p:sp>
            <p:nvSpPr>
              <p:cNvPr id="10" name="9 Rectángulo"/>
              <p:cNvSpPr/>
              <p:nvPr/>
            </p:nvSpPr>
            <p:spPr>
              <a:xfrm>
                <a:off x="3419872" y="2010914"/>
                <a:ext cx="216193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0" i="1" dirty="0" smtClean="0">
                              <a:latin typeface="Cambria Math"/>
                            </a:rPr>
                          </m:ctrlPr>
                        </m:sSupPr>
                        <m:e>
                          <m:r>
                            <a:rPr lang="es-CL" b="0" i="1" dirty="0" smtClean="0">
                              <a:latin typeface="Cambria Math"/>
                              <a:ea typeface="Cambria Math"/>
                            </a:rPr>
                            <m:t>𝜎</m:t>
                          </m:r>
                        </m:e>
                        <m:sup>
                          <m:r>
                            <a:rPr lang="es-CL" b="0" i="1" dirty="0" smtClean="0">
                              <a:latin typeface="Cambria Math"/>
                            </a:rPr>
                            <m:t>2</m:t>
                          </m:r>
                        </m:sup>
                      </m:sSup>
                      <m:r>
                        <a:rPr lang="es-CL" i="1">
                          <a:latin typeface="Cambria Math"/>
                        </a:rPr>
                        <m:t>=</m:t>
                      </m:r>
                      <m:f>
                        <m:fPr>
                          <m:ctrlPr>
                            <a:rPr lang="es-CL" i="1" smtClean="0">
                              <a:latin typeface="Cambria Math"/>
                            </a:rPr>
                          </m:ctrlPr>
                        </m:fPr>
                        <m:num>
                          <m:nary>
                            <m:naryPr>
                              <m:chr m:val="∑"/>
                              <m:supHide m:val="on"/>
                              <m:ctrlPr>
                                <a:rPr lang="es-CL" i="1" smtClean="0">
                                  <a:latin typeface="Cambria Math"/>
                                </a:rPr>
                              </m:ctrlPr>
                            </m:naryPr>
                            <m:sub>
                              <m:r>
                                <m:rPr>
                                  <m:brk m:alnAt="7"/>
                                </m:rPr>
                                <a:rPr lang="es-CL" b="0" i="1" smtClean="0">
                                  <a:latin typeface="Cambria Math"/>
                                </a:rPr>
                                <m:t>𝑖</m:t>
                              </m:r>
                              <m:r>
                                <a:rPr lang="es-CL" b="0" i="1" smtClean="0">
                                  <a:latin typeface="Cambria Math"/>
                                  <a:ea typeface="Cambria Math"/>
                                </a:rPr>
                                <m:t>∈</m:t>
                              </m:r>
                              <m:r>
                                <a:rPr lang="es-CL" b="0" i="1" smtClean="0">
                                  <a:latin typeface="Cambria Math"/>
                                  <a:ea typeface="Cambria Math"/>
                                </a:rPr>
                                <m:t>𝑁</m:t>
                              </m:r>
                            </m:sub>
                            <m:sup/>
                            <m:e>
                              <m:sSup>
                                <m:sSupPr>
                                  <m:ctrlPr>
                                    <a:rPr lang="es-CL" i="1" smtClean="0">
                                      <a:latin typeface="Cambria Math"/>
                                    </a:rPr>
                                  </m:ctrlPr>
                                </m:sSupPr>
                                <m:e>
                                  <m:r>
                                    <a:rPr lang="es-CL" i="1">
                                      <a:latin typeface="Cambria Math"/>
                                    </a:rPr>
                                    <m:t>(</m:t>
                                  </m:r>
                                  <m:sSub>
                                    <m:sSubPr>
                                      <m:ctrlPr>
                                        <a:rPr lang="es-CL" i="1">
                                          <a:latin typeface="Cambria Math"/>
                                        </a:rPr>
                                      </m:ctrlPr>
                                    </m:sSubPr>
                                    <m:e>
                                      <m:r>
                                        <a:rPr lang="es-CL" i="1">
                                          <a:latin typeface="Cambria Math"/>
                                        </a:rPr>
                                        <m:t>𝑥</m:t>
                                      </m:r>
                                    </m:e>
                                    <m:sub>
                                      <m:r>
                                        <a:rPr lang="es-CL" i="1">
                                          <a:latin typeface="Cambria Math"/>
                                        </a:rPr>
                                        <m:t>𝑖</m:t>
                                      </m:r>
                                    </m:sub>
                                  </m:sSub>
                                  <m:r>
                                    <a:rPr lang="es-CL" b="0" i="1" smtClean="0">
                                      <a:latin typeface="Cambria Math"/>
                                    </a:rPr>
                                    <m:t>−</m:t>
                                  </m:r>
                                  <m:r>
                                    <a:rPr lang="es-CL" i="1">
                                      <a:latin typeface="Cambria Math"/>
                                      <a:ea typeface="Cambria Math"/>
                                    </a:rPr>
                                    <m:t>𝜇</m:t>
                                  </m:r>
                                  <m:r>
                                    <a:rPr lang="es-CL" i="1">
                                      <a:latin typeface="Cambria Math"/>
                                      <a:ea typeface="Cambria Math"/>
                                    </a:rPr>
                                    <m:t>)</m:t>
                                  </m:r>
                                </m:e>
                                <m:sup>
                                  <m:r>
                                    <a:rPr lang="es-CL" b="0" i="1" smtClean="0">
                                      <a:latin typeface="Cambria Math"/>
                                    </a:rPr>
                                    <m:t>2</m:t>
                                  </m:r>
                                </m:sup>
                              </m:sSup>
                            </m:e>
                          </m:nary>
                        </m:num>
                        <m:den>
                          <m:r>
                            <a:rPr lang="es-CL" i="1" smtClean="0">
                              <a:latin typeface="Cambria Math"/>
                            </a:rPr>
                            <m:t>𝑁</m:t>
                          </m:r>
                        </m:den>
                      </m:f>
                    </m:oMath>
                  </m:oMathPara>
                </a14:m>
                <a:endParaRPr lang="es-CL" dirty="0"/>
              </a:p>
            </p:txBody>
          </p:sp>
        </mc:Choice>
        <mc:Fallback xmlns="">
          <p:sp>
            <p:nvSpPr>
              <p:cNvPr id="10" name="9 Rectángulo"/>
              <p:cNvSpPr>
                <a:spLocks noRot="1" noChangeAspect="1" noMove="1" noResize="1" noEditPoints="1" noAdjustHandles="1" noChangeArrowheads="1" noChangeShapeType="1" noTextEdit="1"/>
              </p:cNvSpPr>
              <p:nvPr/>
            </p:nvSpPr>
            <p:spPr>
              <a:xfrm>
                <a:off x="3419872" y="2010914"/>
                <a:ext cx="2161937" cy="646331"/>
              </a:xfrm>
              <a:prstGeom prst="rect">
                <a:avLst/>
              </a:prstGeom>
              <a:blipFill rotWithShape="1">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2082510" y="1353234"/>
                <a:ext cx="21619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b="0" i="1" dirty="0" smtClean="0">
                              <a:latin typeface="Cambria Math"/>
                              <a:ea typeface="Cambria Math"/>
                            </a:rPr>
                            <m:t>𝑆</m:t>
                          </m:r>
                        </m:e>
                        <m:sup>
                          <m:r>
                            <a:rPr lang="es-CL" i="1" dirty="0">
                              <a:latin typeface="Cambria Math"/>
                            </a:rPr>
                            <m:t>2</m:t>
                          </m:r>
                        </m:sup>
                      </m:sSup>
                      <m:r>
                        <a:rPr lang="es-CL" i="1">
                          <a:latin typeface="Cambria Math"/>
                        </a:rPr>
                        <m:t>=</m:t>
                      </m:r>
                      <m:f>
                        <m:fPr>
                          <m:ctrlPr>
                            <a:rPr lang="es-CL" i="1">
                              <a:latin typeface="Cambria Math"/>
                            </a:rPr>
                          </m:ctrlPr>
                        </m:fPr>
                        <m:num>
                          <m:nary>
                            <m:naryPr>
                              <m:chr m:val="∑"/>
                              <m:supHide m:val="on"/>
                              <m:ctrlPr>
                                <a:rPr lang="es-CL" i="1">
                                  <a:latin typeface="Cambria Math"/>
                                </a:rPr>
                              </m:ctrlPr>
                            </m:naryPr>
                            <m:sub>
                              <m:r>
                                <m:rPr>
                                  <m:brk m:alnAt="7"/>
                                </m:rPr>
                                <a:rPr lang="es-CL" i="1">
                                  <a:latin typeface="Cambria Math"/>
                                </a:rPr>
                                <m:t>𝑖</m:t>
                              </m:r>
                              <m:r>
                                <a:rPr lang="es-CL" i="1">
                                  <a:latin typeface="Cambria Math"/>
                                  <a:ea typeface="Cambria Math"/>
                                </a:rPr>
                                <m:t>∈</m:t>
                              </m:r>
                              <m:r>
                                <a:rPr lang="es-CL" b="0" i="1" smtClean="0">
                                  <a:latin typeface="Cambria Math"/>
                                  <a:ea typeface="Cambria Math"/>
                                </a:rPr>
                                <m:t>𝑛</m:t>
                              </m:r>
                            </m:sub>
                            <m:sup/>
                            <m:e>
                              <m:sSup>
                                <m:sSupPr>
                                  <m:ctrlPr>
                                    <a:rPr lang="es-CL" i="1">
                                      <a:latin typeface="Cambria Math"/>
                                    </a:rPr>
                                  </m:ctrlPr>
                                </m:sSupPr>
                                <m:e>
                                  <m:r>
                                    <a:rPr lang="es-CL" i="1">
                                      <a:latin typeface="Cambria Math"/>
                                    </a:rPr>
                                    <m:t>(</m:t>
                                  </m:r>
                                  <m:sSub>
                                    <m:sSubPr>
                                      <m:ctrlPr>
                                        <a:rPr lang="es-CL" i="1">
                                          <a:latin typeface="Cambria Math"/>
                                        </a:rPr>
                                      </m:ctrlPr>
                                    </m:sSubPr>
                                    <m:e>
                                      <m:r>
                                        <a:rPr lang="es-CL" i="1">
                                          <a:latin typeface="Cambria Math"/>
                                        </a:rPr>
                                        <m:t>𝑥</m:t>
                                      </m:r>
                                    </m:e>
                                    <m:sub>
                                      <m:r>
                                        <a:rPr lang="es-CL" i="1">
                                          <a:latin typeface="Cambria Math"/>
                                        </a:rPr>
                                        <m:t>𝑖</m:t>
                                      </m:r>
                                    </m:sub>
                                  </m:sSub>
                                  <m:r>
                                    <a:rPr lang="es-CL" i="1">
                                      <a:latin typeface="Cambria Math"/>
                                    </a:rPr>
                                    <m:t>−</m:t>
                                  </m:r>
                                  <m:acc>
                                    <m:accPr>
                                      <m:chr m:val="̅"/>
                                      <m:ctrlPr>
                                        <a:rPr lang="es-CL" i="1" dirty="0">
                                          <a:latin typeface="Cambria Math"/>
                                          <a:ea typeface="Cambria Math"/>
                                        </a:rPr>
                                      </m:ctrlPr>
                                    </m:accPr>
                                    <m:e>
                                      <m:r>
                                        <a:rPr lang="es-CL" i="1" dirty="0">
                                          <a:latin typeface="Cambria Math"/>
                                          <a:ea typeface="Cambria Math"/>
                                        </a:rPr>
                                        <m:t>𝑥</m:t>
                                      </m:r>
                                    </m:e>
                                  </m:acc>
                                  <m:r>
                                    <a:rPr lang="es-CL" i="1">
                                      <a:latin typeface="Cambria Math"/>
                                      <a:ea typeface="Cambria Math"/>
                                    </a:rPr>
                                    <m:t>)</m:t>
                                  </m:r>
                                </m:e>
                                <m:sup>
                                  <m:r>
                                    <a:rPr lang="es-CL" i="1">
                                      <a:latin typeface="Cambria Math"/>
                                    </a:rPr>
                                    <m:t>2</m:t>
                                  </m:r>
                                </m:sup>
                              </m:sSup>
                            </m:e>
                          </m:nary>
                        </m:num>
                        <m:den>
                          <m:r>
                            <a:rPr lang="es-CL" b="0" i="1" smtClean="0">
                              <a:latin typeface="Cambria Math"/>
                            </a:rPr>
                            <m:t>𝑛</m:t>
                          </m:r>
                        </m:den>
                      </m:f>
                    </m:oMath>
                  </m:oMathPara>
                </a14:m>
                <a:endParaRPr lang="es-CL" dirty="0"/>
              </a:p>
            </p:txBody>
          </p:sp>
        </mc:Choice>
        <mc:Fallback xmlns="">
          <p:sp>
            <p:nvSpPr>
              <p:cNvPr id="4" name="3 Rectángulo"/>
              <p:cNvSpPr>
                <a:spLocks noRot="1" noChangeAspect="1" noMove="1" noResize="1" noEditPoints="1" noAdjustHandles="1" noChangeArrowheads="1" noChangeShapeType="1" noTextEdit="1"/>
              </p:cNvSpPr>
              <p:nvPr/>
            </p:nvSpPr>
            <p:spPr>
              <a:xfrm>
                <a:off x="2082510" y="1353234"/>
                <a:ext cx="2161938" cy="646331"/>
              </a:xfrm>
              <a:prstGeom prst="rect">
                <a:avLst/>
              </a:prstGeom>
              <a:blipFill rotWithShape="1">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3779912" y="4653049"/>
                <a:ext cx="1876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i="1" dirty="0">
                              <a:latin typeface="Cambria Math"/>
                              <a:ea typeface="Cambria Math"/>
                            </a:rPr>
                            <m:t>𝜎</m:t>
                          </m:r>
                        </m:e>
                        <m:sup>
                          <m:r>
                            <a:rPr lang="es-CL" i="1" dirty="0">
                              <a:latin typeface="Cambria Math"/>
                            </a:rPr>
                            <m:t>2</m:t>
                          </m:r>
                        </m:sup>
                      </m:sSup>
                      <m:r>
                        <a:rPr lang="es-CL" i="1">
                          <a:latin typeface="Cambria Math"/>
                        </a:rPr>
                        <m:t>=</m:t>
                      </m:r>
                      <m:sSub>
                        <m:sSubPr>
                          <m:ctrlPr>
                            <a:rPr lang="es-CL" i="1">
                              <a:latin typeface="Cambria Math"/>
                            </a:rPr>
                          </m:ctrlPr>
                        </m:sSubPr>
                        <m:e>
                          <m:r>
                            <a:rPr lang="es-CL" b="0" i="1" smtClean="0">
                              <a:latin typeface="Cambria Math"/>
                            </a:rPr>
                            <m:t>𝑃</m:t>
                          </m:r>
                        </m:e>
                        <m:sub>
                          <m:r>
                            <a:rPr lang="es-CL" i="1">
                              <a:latin typeface="Cambria Math"/>
                            </a:rPr>
                            <m:t>𝐴</m:t>
                          </m:r>
                        </m:sub>
                      </m:sSub>
                      <m:r>
                        <a:rPr lang="es-CL" b="0" i="1" smtClean="0">
                          <a:latin typeface="Cambria Math"/>
                        </a:rPr>
                        <m:t>(1−</m:t>
                      </m:r>
                      <m:sSub>
                        <m:sSubPr>
                          <m:ctrlPr>
                            <a:rPr lang="es-CL" i="1">
                              <a:latin typeface="Cambria Math"/>
                            </a:rPr>
                          </m:ctrlPr>
                        </m:sSubPr>
                        <m:e>
                          <m:r>
                            <a:rPr lang="es-CL" b="0" i="1" smtClean="0">
                              <a:latin typeface="Cambria Math"/>
                            </a:rPr>
                            <m:t>𝑃</m:t>
                          </m:r>
                        </m:e>
                        <m:sub>
                          <m:r>
                            <a:rPr lang="es-CL" i="1">
                              <a:latin typeface="Cambria Math"/>
                            </a:rPr>
                            <m:t>𝐴</m:t>
                          </m:r>
                        </m:sub>
                      </m:sSub>
                      <m:r>
                        <a:rPr lang="es-CL" b="0" i="1" smtClean="0">
                          <a:latin typeface="Cambria Math"/>
                        </a:rPr>
                        <m:t>)</m:t>
                      </m:r>
                    </m:oMath>
                  </m:oMathPara>
                </a14:m>
                <a:endParaRPr lang="es-CL" dirty="0"/>
              </a:p>
            </p:txBody>
          </p:sp>
        </mc:Choice>
        <mc:Fallback xmlns="">
          <p:sp>
            <p:nvSpPr>
              <p:cNvPr id="13" name="12 Rectángulo"/>
              <p:cNvSpPr>
                <a:spLocks noRot="1" noChangeAspect="1" noMove="1" noResize="1" noEditPoints="1" noAdjustHandles="1" noChangeArrowheads="1" noChangeShapeType="1" noTextEdit="1"/>
              </p:cNvSpPr>
              <p:nvPr/>
            </p:nvSpPr>
            <p:spPr>
              <a:xfrm>
                <a:off x="3779912" y="4653049"/>
                <a:ext cx="1876026" cy="369332"/>
              </a:xfrm>
              <a:prstGeom prst="rect">
                <a:avLst/>
              </a:prstGeom>
              <a:blipFill rotWithShape="1">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2338869" y="4149080"/>
                <a:ext cx="1876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b="0" i="1" dirty="0" smtClean="0">
                              <a:latin typeface="Cambria Math"/>
                              <a:ea typeface="Cambria Math"/>
                            </a:rPr>
                            <m:t>𝑆</m:t>
                          </m:r>
                        </m:e>
                        <m:sup>
                          <m:r>
                            <a:rPr lang="es-CL" i="1" dirty="0">
                              <a:latin typeface="Cambria Math"/>
                            </a:rPr>
                            <m:t>2</m:t>
                          </m:r>
                        </m:sup>
                      </m:sSup>
                      <m:r>
                        <a:rPr lang="es-CL" i="1">
                          <a:latin typeface="Cambria Math"/>
                        </a:rPr>
                        <m:t>=</m:t>
                      </m:r>
                      <m:acc>
                        <m:accPr>
                          <m:chr m:val="̂"/>
                          <m:ctrlPr>
                            <a:rPr lang="es-CL" i="1">
                              <a:latin typeface="Cambria Math"/>
                            </a:rPr>
                          </m:ctrlPr>
                        </m:accPr>
                        <m:e>
                          <m:sSub>
                            <m:sSubPr>
                              <m:ctrlPr>
                                <a:rPr lang="es-CL" i="1">
                                  <a:latin typeface="Cambria Math"/>
                                </a:rPr>
                              </m:ctrlPr>
                            </m:sSubPr>
                            <m:e>
                              <m:r>
                                <a:rPr lang="es-CL" i="1">
                                  <a:latin typeface="Cambria Math"/>
                                </a:rPr>
                                <m:t>𝑝</m:t>
                              </m:r>
                            </m:e>
                            <m:sub>
                              <m:r>
                                <a:rPr lang="es-CL" i="1">
                                  <a:latin typeface="Cambria Math"/>
                                </a:rPr>
                                <m:t>𝐴</m:t>
                              </m:r>
                            </m:sub>
                          </m:sSub>
                        </m:e>
                      </m:acc>
                      <m:r>
                        <a:rPr lang="es-CL" b="0" i="1" smtClean="0">
                          <a:latin typeface="Cambria Math"/>
                        </a:rPr>
                        <m:t>(1−</m:t>
                      </m:r>
                      <m:acc>
                        <m:accPr>
                          <m:chr m:val="̂"/>
                          <m:ctrlPr>
                            <a:rPr lang="es-CL" i="1">
                              <a:latin typeface="Cambria Math"/>
                            </a:rPr>
                          </m:ctrlPr>
                        </m:accPr>
                        <m:e>
                          <m:sSub>
                            <m:sSubPr>
                              <m:ctrlPr>
                                <a:rPr lang="es-CL" i="1">
                                  <a:latin typeface="Cambria Math"/>
                                </a:rPr>
                              </m:ctrlPr>
                            </m:sSubPr>
                            <m:e>
                              <m:r>
                                <a:rPr lang="es-CL" i="1">
                                  <a:latin typeface="Cambria Math"/>
                                </a:rPr>
                                <m:t>𝑝</m:t>
                              </m:r>
                            </m:e>
                            <m:sub>
                              <m:r>
                                <a:rPr lang="es-CL" i="1">
                                  <a:latin typeface="Cambria Math"/>
                                </a:rPr>
                                <m:t>𝐴</m:t>
                              </m:r>
                            </m:sub>
                          </m:sSub>
                        </m:e>
                      </m:acc>
                      <m:r>
                        <a:rPr lang="es-CL" b="0" i="1" smtClean="0">
                          <a:latin typeface="Cambria Math"/>
                        </a:rPr>
                        <m:t>)</m:t>
                      </m:r>
                    </m:oMath>
                  </m:oMathPara>
                </a14:m>
                <a:endParaRPr lang="es-CL" dirty="0"/>
              </a:p>
            </p:txBody>
          </p:sp>
        </mc:Choice>
        <mc:Fallback xmlns="">
          <p:sp>
            <p:nvSpPr>
              <p:cNvPr id="14" name="13 Rectángulo"/>
              <p:cNvSpPr>
                <a:spLocks noRot="1" noChangeAspect="1" noMove="1" noResize="1" noEditPoints="1" noAdjustHandles="1" noChangeArrowheads="1" noChangeShapeType="1" noTextEdit="1"/>
              </p:cNvSpPr>
              <p:nvPr/>
            </p:nvSpPr>
            <p:spPr>
              <a:xfrm>
                <a:off x="2338869" y="4149080"/>
                <a:ext cx="1876026" cy="369332"/>
              </a:xfrm>
              <a:prstGeom prst="rect">
                <a:avLst/>
              </a:prstGeom>
              <a:blipFill rotWithShape="1">
                <a:blip r:embed="rId8"/>
                <a:stretch>
                  <a:fillRect t="-6667" r="-27362" b="-13333"/>
                </a:stretch>
              </a:blipFill>
            </p:spPr>
            <p:txBody>
              <a:bodyPr/>
              <a:lstStyle/>
              <a:p>
                <a:r>
                  <a:rPr lang="es-CL">
                    <a:noFill/>
                  </a:rPr>
                  <a:t> </a:t>
                </a:r>
              </a:p>
            </p:txBody>
          </p:sp>
        </mc:Fallback>
      </mc:AlternateContent>
    </p:spTree>
    <p:extLst>
      <p:ext uri="{BB962C8B-B14F-4D97-AF65-F5344CB8AC3E}">
        <p14:creationId xmlns:p14="http://schemas.microsoft.com/office/powerpoint/2010/main" val="1469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fontScale="90000"/>
          </a:bodyPr>
          <a:lstStyle/>
          <a:p>
            <a:r>
              <a:rPr lang="es-CL" sz="3600" b="1" dirty="0" smtClean="0">
                <a:solidFill>
                  <a:schemeClr val="accent2"/>
                </a:solidFill>
                <a:latin typeface="Arial" pitchFamily="34" charset="0"/>
                <a:cs typeface="Arial" pitchFamily="34" charset="0"/>
              </a:rPr>
              <a:t>Encontrando un buen estimador para la varianza</a:t>
            </a:r>
            <a:endParaRPr lang="es-CL" sz="3600" b="1" dirty="0">
              <a:solidFill>
                <a:schemeClr val="accent2"/>
              </a:solidFill>
              <a:latin typeface="Arial" pitchFamily="34" charset="0"/>
              <a:cs typeface="Arial" pitchFamily="34" charset="0"/>
            </a:endParaRPr>
          </a:p>
        </p:txBody>
      </p:sp>
      <p:sp>
        <p:nvSpPr>
          <p:cNvPr id="3" name="2 Marcador de contenido"/>
          <p:cNvSpPr>
            <a:spLocks noGrp="1"/>
          </p:cNvSpPr>
          <p:nvPr>
            <p:ph idx="1"/>
          </p:nvPr>
        </p:nvSpPr>
        <p:spPr>
          <a:xfrm>
            <a:off x="166761" y="1412776"/>
            <a:ext cx="8640960" cy="3096344"/>
          </a:xfrm>
        </p:spPr>
        <p:txBody>
          <a:bodyPr>
            <a:noAutofit/>
          </a:bodyPr>
          <a:lstStyle/>
          <a:p>
            <a:pPr marL="0" indent="0" algn="ctr">
              <a:buNone/>
            </a:pPr>
            <a:r>
              <a:rPr lang="en-US" sz="3000" b="1" dirty="0" smtClean="0">
                <a:solidFill>
                  <a:schemeClr val="tx1">
                    <a:lumMod val="50000"/>
                    <a:lumOff val="50000"/>
                  </a:schemeClr>
                </a:solidFill>
              </a:rPr>
              <a:t>¿</a:t>
            </a:r>
            <a:r>
              <a:rPr lang="en-US" sz="3000" b="1" dirty="0" err="1" smtClean="0">
                <a:solidFill>
                  <a:schemeClr val="tx1">
                    <a:lumMod val="50000"/>
                    <a:lumOff val="50000"/>
                  </a:schemeClr>
                </a:solidFill>
              </a:rPr>
              <a:t>Será</a:t>
            </a:r>
            <a:r>
              <a:rPr lang="en-US" sz="3000" b="1" dirty="0" smtClean="0">
                <a:solidFill>
                  <a:schemeClr val="tx1">
                    <a:lumMod val="50000"/>
                    <a:lumOff val="50000"/>
                  </a:schemeClr>
                </a:solidFill>
              </a:rPr>
              <a:t>                             un </a:t>
            </a:r>
            <a:r>
              <a:rPr lang="en-US" sz="3000" b="1" dirty="0" err="1" smtClean="0">
                <a:solidFill>
                  <a:schemeClr val="tx1">
                    <a:lumMod val="50000"/>
                    <a:lumOff val="50000"/>
                  </a:schemeClr>
                </a:solidFill>
              </a:rPr>
              <a:t>buen</a:t>
            </a:r>
            <a:r>
              <a:rPr lang="en-US" sz="3000" b="1" dirty="0" smtClean="0">
                <a:solidFill>
                  <a:schemeClr val="tx1">
                    <a:lumMod val="50000"/>
                    <a:lumOff val="50000"/>
                  </a:schemeClr>
                </a:solidFill>
              </a:rPr>
              <a:t> </a:t>
            </a:r>
            <a:r>
              <a:rPr lang="en-US" sz="3000" b="1" dirty="0" err="1" smtClean="0">
                <a:solidFill>
                  <a:schemeClr val="tx1">
                    <a:lumMod val="50000"/>
                    <a:lumOff val="50000"/>
                  </a:schemeClr>
                </a:solidFill>
              </a:rPr>
              <a:t>estimador</a:t>
            </a:r>
            <a:r>
              <a:rPr lang="en-US" sz="3000" b="1" dirty="0" smtClean="0">
                <a:solidFill>
                  <a:schemeClr val="tx1">
                    <a:lumMod val="50000"/>
                    <a:lumOff val="50000"/>
                  </a:schemeClr>
                </a:solidFill>
              </a:rPr>
              <a:t> de                                                           			?</a:t>
            </a:r>
          </a:p>
          <a:p>
            <a:pPr marL="0" indent="0" algn="ctr">
              <a:buNone/>
            </a:pPr>
            <a:endParaRPr lang="en-US" sz="3000" b="1" dirty="0">
              <a:solidFill>
                <a:schemeClr val="tx1">
                  <a:lumMod val="50000"/>
                  <a:lumOff val="50000"/>
                </a:schemeClr>
              </a:solidFill>
            </a:endParaRPr>
          </a:p>
          <a:p>
            <a:pPr algn="ctr"/>
            <a:r>
              <a:rPr lang="en-US" sz="3000" b="1" dirty="0" err="1" smtClean="0">
                <a:solidFill>
                  <a:schemeClr val="tx1">
                    <a:lumMod val="50000"/>
                    <a:lumOff val="50000"/>
                  </a:schemeClr>
                </a:solidFill>
              </a:rPr>
              <a:t>Eficiente</a:t>
            </a:r>
            <a:endParaRPr lang="en-US" sz="3000" b="1" dirty="0" smtClean="0">
              <a:solidFill>
                <a:schemeClr val="tx1">
                  <a:lumMod val="50000"/>
                  <a:lumOff val="50000"/>
                </a:schemeClr>
              </a:solidFill>
            </a:endParaRPr>
          </a:p>
          <a:p>
            <a:pPr algn="ctr"/>
            <a:r>
              <a:rPr lang="en-US" sz="3000" b="1" dirty="0" err="1" smtClean="0">
                <a:solidFill>
                  <a:schemeClr val="tx1">
                    <a:lumMod val="50000"/>
                    <a:lumOff val="50000"/>
                  </a:schemeClr>
                </a:solidFill>
              </a:rPr>
              <a:t>Insesgado</a:t>
            </a:r>
            <a:endParaRPr lang="en-US" sz="3000" b="1" dirty="0" smtClean="0">
              <a:solidFill>
                <a:schemeClr val="tx1">
                  <a:lumMod val="50000"/>
                  <a:lumOff val="50000"/>
                </a:schemeClr>
              </a:solidFill>
            </a:endParaRPr>
          </a:p>
          <a:p>
            <a:pPr marL="0" indent="0" algn="ctr">
              <a:buNone/>
            </a:pPr>
            <a:r>
              <a:rPr lang="en-US" sz="3000" b="1" dirty="0">
                <a:solidFill>
                  <a:schemeClr val="tx1">
                    <a:lumMod val="50000"/>
                    <a:lumOff val="50000"/>
                  </a:schemeClr>
                </a:solidFill>
              </a:rPr>
              <a:t>¿</a:t>
            </a:r>
            <a:r>
              <a:rPr lang="en-US" sz="3000" b="1" dirty="0" err="1">
                <a:solidFill>
                  <a:schemeClr val="tx1">
                    <a:lumMod val="50000"/>
                    <a:lumOff val="50000"/>
                  </a:schemeClr>
                </a:solidFill>
              </a:rPr>
              <a:t>Será</a:t>
            </a:r>
            <a:r>
              <a:rPr lang="en-US" sz="3000" b="1" dirty="0">
                <a:solidFill>
                  <a:schemeClr val="tx1">
                    <a:lumMod val="50000"/>
                    <a:lumOff val="50000"/>
                  </a:schemeClr>
                </a:solidFill>
              </a:rPr>
              <a:t>                             un </a:t>
            </a:r>
            <a:r>
              <a:rPr lang="en-US" sz="3000" b="1" dirty="0" err="1">
                <a:solidFill>
                  <a:schemeClr val="tx1">
                    <a:lumMod val="50000"/>
                    <a:lumOff val="50000"/>
                  </a:schemeClr>
                </a:solidFill>
              </a:rPr>
              <a:t>buen</a:t>
            </a:r>
            <a:r>
              <a:rPr lang="en-US" sz="3000" b="1" dirty="0">
                <a:solidFill>
                  <a:schemeClr val="tx1">
                    <a:lumMod val="50000"/>
                    <a:lumOff val="50000"/>
                  </a:schemeClr>
                </a:solidFill>
              </a:rPr>
              <a:t> </a:t>
            </a:r>
            <a:r>
              <a:rPr lang="en-US" sz="3000" b="1" dirty="0" err="1">
                <a:solidFill>
                  <a:schemeClr val="tx1">
                    <a:lumMod val="50000"/>
                    <a:lumOff val="50000"/>
                  </a:schemeClr>
                </a:solidFill>
              </a:rPr>
              <a:t>estimador</a:t>
            </a:r>
            <a:r>
              <a:rPr lang="en-US" sz="3000" b="1" dirty="0">
                <a:solidFill>
                  <a:schemeClr val="tx1">
                    <a:lumMod val="50000"/>
                    <a:lumOff val="50000"/>
                  </a:schemeClr>
                </a:solidFill>
              </a:rPr>
              <a:t> de                                                           			?</a:t>
            </a:r>
          </a:p>
          <a:p>
            <a:pPr marL="0" indent="0" algn="ctr">
              <a:buNone/>
            </a:pPr>
            <a:endParaRPr lang="en-US" sz="3000" b="1" dirty="0">
              <a:solidFill>
                <a:schemeClr val="tx1">
                  <a:lumMod val="50000"/>
                  <a:lumOff val="50000"/>
                </a:schemeClr>
              </a:solidFill>
            </a:endParaRPr>
          </a:p>
          <a:p>
            <a:pPr algn="ctr"/>
            <a:r>
              <a:rPr lang="en-US" sz="3000" b="1" dirty="0" err="1" smtClean="0">
                <a:solidFill>
                  <a:schemeClr val="tx1">
                    <a:lumMod val="50000"/>
                    <a:lumOff val="50000"/>
                  </a:schemeClr>
                </a:solidFill>
              </a:rPr>
              <a:t>Eficiente</a:t>
            </a:r>
            <a:endParaRPr lang="en-US" sz="3000" b="1" dirty="0">
              <a:solidFill>
                <a:schemeClr val="tx1">
                  <a:lumMod val="50000"/>
                  <a:lumOff val="50000"/>
                </a:schemeClr>
              </a:solidFill>
            </a:endParaRPr>
          </a:p>
          <a:p>
            <a:pPr algn="ctr"/>
            <a:r>
              <a:rPr lang="en-US" sz="3000" b="1" dirty="0" err="1" smtClean="0">
                <a:solidFill>
                  <a:schemeClr val="tx1">
                    <a:lumMod val="50000"/>
                    <a:lumOff val="50000"/>
                  </a:schemeClr>
                </a:solidFill>
              </a:rPr>
              <a:t>Insesgado</a:t>
            </a:r>
            <a:endParaRPr lang="en-US" sz="3000" dirty="0">
              <a:solidFill>
                <a:schemeClr val="tx1">
                  <a:lumMod val="50000"/>
                  <a:lumOff val="50000"/>
                </a:schemeClr>
              </a:solidFill>
            </a:endParaRPr>
          </a:p>
          <a:p>
            <a:pPr algn="ctr"/>
            <a:endParaRPr lang="en-US" sz="3000" dirty="0" smtClean="0">
              <a:solidFill>
                <a:schemeClr val="tx1">
                  <a:lumMod val="50000"/>
                  <a:lumOff val="50000"/>
                </a:schemeClr>
              </a:solidFill>
            </a:endParaRPr>
          </a:p>
        </p:txBody>
      </p:sp>
      <p:sp>
        <p:nvSpPr>
          <p:cNvPr id="40975" name="Rectangle 15"/>
          <p:cNvSpPr>
            <a:spLocks noChangeArrowheads="1"/>
          </p:cNvSpPr>
          <p:nvPr/>
        </p:nvSpPr>
        <p:spPr bwMode="auto">
          <a:xfrm>
            <a:off x="-357105"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4" name="Picture 2" descr="http://www.tecnologia.net/wp-content/uploads/2015/04/Pasos-para-inmovilizar-celdas-en-Excel.jpg">
            <a:hlinkClick r:id="rId3" action="ppaction://hlinkfile"/>
          </p:cNvPr>
          <p:cNvPicPr>
            <a:picLocks noChangeAspect="1" noChangeArrowheads="1"/>
          </p:cNvPicPr>
          <p:nvPr/>
        </p:nvPicPr>
        <p:blipFill>
          <a:blip r:embed="rId4" cstate="print"/>
          <a:srcRect/>
          <a:stretch>
            <a:fillRect/>
          </a:stretch>
        </p:blipFill>
        <p:spPr bwMode="auto">
          <a:xfrm>
            <a:off x="7668344" y="5563069"/>
            <a:ext cx="1023516" cy="767980"/>
          </a:xfrm>
          <a:prstGeom prst="rect">
            <a:avLst/>
          </a:prstGeom>
          <a:noFill/>
        </p:spPr>
      </p:pic>
      <p:sp>
        <p:nvSpPr>
          <p:cNvPr id="11" name="10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IV. PROPIEDADES DE BUEN ESTIMADOR</a:t>
            </a:r>
            <a:endParaRPr lang="es-CL" sz="2000" b="1" dirty="0"/>
          </a:p>
        </p:txBody>
      </p:sp>
      <mc:AlternateContent xmlns:mc="http://schemas.openxmlformats.org/markup-compatibility/2006" xmlns:a14="http://schemas.microsoft.com/office/drawing/2010/main">
        <mc:Choice Requires="a14">
          <p:sp>
            <p:nvSpPr>
              <p:cNvPr id="10" name="9 Rectángulo"/>
              <p:cNvSpPr/>
              <p:nvPr/>
            </p:nvSpPr>
            <p:spPr>
              <a:xfrm>
                <a:off x="3419872" y="2010914"/>
                <a:ext cx="216193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0" i="1" dirty="0" smtClean="0">
                              <a:latin typeface="Cambria Math"/>
                            </a:rPr>
                          </m:ctrlPr>
                        </m:sSupPr>
                        <m:e>
                          <m:r>
                            <a:rPr lang="es-CL" b="0" i="1" dirty="0" smtClean="0">
                              <a:latin typeface="Cambria Math"/>
                              <a:ea typeface="Cambria Math"/>
                            </a:rPr>
                            <m:t>𝜎</m:t>
                          </m:r>
                        </m:e>
                        <m:sup>
                          <m:r>
                            <a:rPr lang="es-CL" b="0" i="1" dirty="0" smtClean="0">
                              <a:latin typeface="Cambria Math"/>
                            </a:rPr>
                            <m:t>2</m:t>
                          </m:r>
                        </m:sup>
                      </m:sSup>
                      <m:r>
                        <a:rPr lang="es-CL" i="1">
                          <a:latin typeface="Cambria Math"/>
                        </a:rPr>
                        <m:t>=</m:t>
                      </m:r>
                      <m:f>
                        <m:fPr>
                          <m:ctrlPr>
                            <a:rPr lang="es-CL" i="1" smtClean="0">
                              <a:latin typeface="Cambria Math"/>
                            </a:rPr>
                          </m:ctrlPr>
                        </m:fPr>
                        <m:num>
                          <m:nary>
                            <m:naryPr>
                              <m:chr m:val="∑"/>
                              <m:supHide m:val="on"/>
                              <m:ctrlPr>
                                <a:rPr lang="es-CL" i="1" smtClean="0">
                                  <a:latin typeface="Cambria Math"/>
                                </a:rPr>
                              </m:ctrlPr>
                            </m:naryPr>
                            <m:sub>
                              <m:r>
                                <m:rPr>
                                  <m:brk m:alnAt="7"/>
                                </m:rPr>
                                <a:rPr lang="es-CL" b="0" i="1" smtClean="0">
                                  <a:latin typeface="Cambria Math"/>
                                </a:rPr>
                                <m:t>𝑖</m:t>
                              </m:r>
                              <m:r>
                                <a:rPr lang="es-CL" b="0" i="1" smtClean="0">
                                  <a:latin typeface="Cambria Math"/>
                                  <a:ea typeface="Cambria Math"/>
                                </a:rPr>
                                <m:t>∈</m:t>
                              </m:r>
                              <m:r>
                                <a:rPr lang="es-CL" b="0" i="1" smtClean="0">
                                  <a:latin typeface="Cambria Math"/>
                                  <a:ea typeface="Cambria Math"/>
                                </a:rPr>
                                <m:t>𝑁</m:t>
                              </m:r>
                            </m:sub>
                            <m:sup/>
                            <m:e>
                              <m:sSup>
                                <m:sSupPr>
                                  <m:ctrlPr>
                                    <a:rPr lang="es-CL" i="1" smtClean="0">
                                      <a:latin typeface="Cambria Math"/>
                                    </a:rPr>
                                  </m:ctrlPr>
                                </m:sSupPr>
                                <m:e>
                                  <m:r>
                                    <a:rPr lang="es-CL" i="1">
                                      <a:latin typeface="Cambria Math"/>
                                    </a:rPr>
                                    <m:t>(</m:t>
                                  </m:r>
                                  <m:sSub>
                                    <m:sSubPr>
                                      <m:ctrlPr>
                                        <a:rPr lang="es-CL" i="1">
                                          <a:latin typeface="Cambria Math"/>
                                        </a:rPr>
                                      </m:ctrlPr>
                                    </m:sSubPr>
                                    <m:e>
                                      <m:r>
                                        <a:rPr lang="es-CL" i="1">
                                          <a:latin typeface="Cambria Math"/>
                                        </a:rPr>
                                        <m:t>𝑥</m:t>
                                      </m:r>
                                    </m:e>
                                    <m:sub>
                                      <m:r>
                                        <a:rPr lang="es-CL" i="1">
                                          <a:latin typeface="Cambria Math"/>
                                        </a:rPr>
                                        <m:t>𝑖</m:t>
                                      </m:r>
                                    </m:sub>
                                  </m:sSub>
                                  <m:r>
                                    <a:rPr lang="es-CL" b="0" i="1" smtClean="0">
                                      <a:latin typeface="Cambria Math"/>
                                    </a:rPr>
                                    <m:t>−</m:t>
                                  </m:r>
                                  <m:r>
                                    <a:rPr lang="es-CL" i="1">
                                      <a:latin typeface="Cambria Math"/>
                                      <a:ea typeface="Cambria Math"/>
                                    </a:rPr>
                                    <m:t>𝜇</m:t>
                                  </m:r>
                                  <m:r>
                                    <a:rPr lang="es-CL" i="1">
                                      <a:latin typeface="Cambria Math"/>
                                      <a:ea typeface="Cambria Math"/>
                                    </a:rPr>
                                    <m:t>)</m:t>
                                  </m:r>
                                </m:e>
                                <m:sup>
                                  <m:r>
                                    <a:rPr lang="es-CL" b="0" i="1" smtClean="0">
                                      <a:latin typeface="Cambria Math"/>
                                    </a:rPr>
                                    <m:t>2</m:t>
                                  </m:r>
                                </m:sup>
                              </m:sSup>
                            </m:e>
                          </m:nary>
                        </m:num>
                        <m:den>
                          <m:r>
                            <a:rPr lang="es-CL" i="1" smtClean="0">
                              <a:latin typeface="Cambria Math"/>
                            </a:rPr>
                            <m:t>𝑁</m:t>
                          </m:r>
                        </m:den>
                      </m:f>
                    </m:oMath>
                  </m:oMathPara>
                </a14:m>
                <a:endParaRPr lang="es-CL" dirty="0"/>
              </a:p>
            </p:txBody>
          </p:sp>
        </mc:Choice>
        <mc:Fallback xmlns="">
          <p:sp>
            <p:nvSpPr>
              <p:cNvPr id="10" name="9 Rectángulo"/>
              <p:cNvSpPr>
                <a:spLocks noRot="1" noChangeAspect="1" noMove="1" noResize="1" noEditPoints="1" noAdjustHandles="1" noChangeArrowheads="1" noChangeShapeType="1" noTextEdit="1"/>
              </p:cNvSpPr>
              <p:nvPr/>
            </p:nvSpPr>
            <p:spPr>
              <a:xfrm>
                <a:off x="3419872" y="2010914"/>
                <a:ext cx="2161937" cy="646331"/>
              </a:xfrm>
              <a:prstGeom prst="rect">
                <a:avLst/>
              </a:prstGeom>
              <a:blipFill rotWithShape="1">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2082510" y="1353234"/>
                <a:ext cx="21619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b="0" i="1" dirty="0" smtClean="0">
                              <a:latin typeface="Cambria Math"/>
                              <a:ea typeface="Cambria Math"/>
                            </a:rPr>
                            <m:t>𝑆</m:t>
                          </m:r>
                        </m:e>
                        <m:sup>
                          <m:r>
                            <a:rPr lang="es-CL" i="1" dirty="0">
                              <a:latin typeface="Cambria Math"/>
                            </a:rPr>
                            <m:t>2</m:t>
                          </m:r>
                        </m:sup>
                      </m:sSup>
                      <m:r>
                        <a:rPr lang="es-CL" i="1">
                          <a:latin typeface="Cambria Math"/>
                        </a:rPr>
                        <m:t>=</m:t>
                      </m:r>
                      <m:f>
                        <m:fPr>
                          <m:ctrlPr>
                            <a:rPr lang="es-CL" i="1">
                              <a:latin typeface="Cambria Math"/>
                            </a:rPr>
                          </m:ctrlPr>
                        </m:fPr>
                        <m:num>
                          <m:nary>
                            <m:naryPr>
                              <m:chr m:val="∑"/>
                              <m:supHide m:val="on"/>
                              <m:ctrlPr>
                                <a:rPr lang="es-CL" i="1">
                                  <a:latin typeface="Cambria Math"/>
                                </a:rPr>
                              </m:ctrlPr>
                            </m:naryPr>
                            <m:sub>
                              <m:r>
                                <m:rPr>
                                  <m:brk m:alnAt="7"/>
                                </m:rPr>
                                <a:rPr lang="es-CL" i="1">
                                  <a:latin typeface="Cambria Math"/>
                                </a:rPr>
                                <m:t>𝑖</m:t>
                              </m:r>
                              <m:r>
                                <a:rPr lang="es-CL" i="1">
                                  <a:latin typeface="Cambria Math"/>
                                  <a:ea typeface="Cambria Math"/>
                                </a:rPr>
                                <m:t>∈</m:t>
                              </m:r>
                              <m:r>
                                <a:rPr lang="es-CL" b="0" i="1" smtClean="0">
                                  <a:latin typeface="Cambria Math"/>
                                  <a:ea typeface="Cambria Math"/>
                                </a:rPr>
                                <m:t>𝑛</m:t>
                              </m:r>
                            </m:sub>
                            <m:sup/>
                            <m:e>
                              <m:sSup>
                                <m:sSupPr>
                                  <m:ctrlPr>
                                    <a:rPr lang="es-CL" i="1">
                                      <a:latin typeface="Cambria Math"/>
                                    </a:rPr>
                                  </m:ctrlPr>
                                </m:sSupPr>
                                <m:e>
                                  <m:r>
                                    <a:rPr lang="es-CL" i="1">
                                      <a:latin typeface="Cambria Math"/>
                                    </a:rPr>
                                    <m:t>(</m:t>
                                  </m:r>
                                  <m:sSub>
                                    <m:sSubPr>
                                      <m:ctrlPr>
                                        <a:rPr lang="es-CL" i="1">
                                          <a:latin typeface="Cambria Math"/>
                                        </a:rPr>
                                      </m:ctrlPr>
                                    </m:sSubPr>
                                    <m:e>
                                      <m:r>
                                        <a:rPr lang="es-CL" i="1">
                                          <a:latin typeface="Cambria Math"/>
                                        </a:rPr>
                                        <m:t>𝑥</m:t>
                                      </m:r>
                                    </m:e>
                                    <m:sub>
                                      <m:r>
                                        <a:rPr lang="es-CL" i="1">
                                          <a:latin typeface="Cambria Math"/>
                                        </a:rPr>
                                        <m:t>𝑖</m:t>
                                      </m:r>
                                    </m:sub>
                                  </m:sSub>
                                  <m:r>
                                    <a:rPr lang="es-CL" i="1">
                                      <a:latin typeface="Cambria Math"/>
                                    </a:rPr>
                                    <m:t>−</m:t>
                                  </m:r>
                                  <m:acc>
                                    <m:accPr>
                                      <m:chr m:val="̅"/>
                                      <m:ctrlPr>
                                        <a:rPr lang="es-CL" i="1" dirty="0">
                                          <a:latin typeface="Cambria Math"/>
                                          <a:ea typeface="Cambria Math"/>
                                        </a:rPr>
                                      </m:ctrlPr>
                                    </m:accPr>
                                    <m:e>
                                      <m:r>
                                        <a:rPr lang="es-CL" i="1" dirty="0">
                                          <a:latin typeface="Cambria Math"/>
                                          <a:ea typeface="Cambria Math"/>
                                        </a:rPr>
                                        <m:t>𝑥</m:t>
                                      </m:r>
                                    </m:e>
                                  </m:acc>
                                  <m:r>
                                    <a:rPr lang="es-CL" i="1">
                                      <a:latin typeface="Cambria Math"/>
                                      <a:ea typeface="Cambria Math"/>
                                    </a:rPr>
                                    <m:t>)</m:t>
                                  </m:r>
                                </m:e>
                                <m:sup>
                                  <m:r>
                                    <a:rPr lang="es-CL" i="1">
                                      <a:latin typeface="Cambria Math"/>
                                    </a:rPr>
                                    <m:t>2</m:t>
                                  </m:r>
                                </m:sup>
                              </m:sSup>
                            </m:e>
                          </m:nary>
                        </m:num>
                        <m:den>
                          <m:r>
                            <a:rPr lang="es-CL" b="0" i="1" smtClean="0">
                              <a:latin typeface="Cambria Math"/>
                            </a:rPr>
                            <m:t>𝑛</m:t>
                          </m:r>
                          <m:r>
                            <a:rPr lang="es-CL" b="0" i="1" smtClean="0">
                              <a:latin typeface="Cambria Math"/>
                            </a:rPr>
                            <m:t>−</m:t>
                          </m:r>
                          <m:r>
                            <a:rPr lang="es-CL" b="0" i="1" smtClean="0">
                              <a:latin typeface="Cambria Math"/>
                            </a:rPr>
                            <m:t>1</m:t>
                          </m:r>
                        </m:den>
                      </m:f>
                    </m:oMath>
                  </m:oMathPara>
                </a14:m>
                <a:endParaRPr lang="es-CL" dirty="0"/>
              </a:p>
            </p:txBody>
          </p:sp>
        </mc:Choice>
        <mc:Fallback xmlns="">
          <p:sp>
            <p:nvSpPr>
              <p:cNvPr id="4" name="3 Rectángulo"/>
              <p:cNvSpPr>
                <a:spLocks noRot="1" noChangeAspect="1" noMove="1" noResize="1" noEditPoints="1" noAdjustHandles="1" noChangeArrowheads="1" noChangeShapeType="1" noTextEdit="1"/>
              </p:cNvSpPr>
              <p:nvPr/>
            </p:nvSpPr>
            <p:spPr>
              <a:xfrm>
                <a:off x="2082510" y="1353234"/>
                <a:ext cx="2161938" cy="646331"/>
              </a:xfrm>
              <a:prstGeom prst="rect">
                <a:avLst/>
              </a:prstGeom>
              <a:blipFill rotWithShape="1">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3779912" y="4653049"/>
                <a:ext cx="1876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i="1" dirty="0">
                              <a:latin typeface="Cambria Math"/>
                              <a:ea typeface="Cambria Math"/>
                            </a:rPr>
                            <m:t>𝜎</m:t>
                          </m:r>
                        </m:e>
                        <m:sup>
                          <m:r>
                            <a:rPr lang="es-CL" i="1" dirty="0">
                              <a:latin typeface="Cambria Math"/>
                            </a:rPr>
                            <m:t>2</m:t>
                          </m:r>
                        </m:sup>
                      </m:sSup>
                      <m:r>
                        <a:rPr lang="es-CL" i="1">
                          <a:latin typeface="Cambria Math"/>
                        </a:rPr>
                        <m:t>=</m:t>
                      </m:r>
                      <m:sSub>
                        <m:sSubPr>
                          <m:ctrlPr>
                            <a:rPr lang="es-CL" i="1">
                              <a:latin typeface="Cambria Math"/>
                            </a:rPr>
                          </m:ctrlPr>
                        </m:sSubPr>
                        <m:e>
                          <m:r>
                            <a:rPr lang="es-CL" b="0" i="1" smtClean="0">
                              <a:latin typeface="Cambria Math"/>
                            </a:rPr>
                            <m:t>𝑃</m:t>
                          </m:r>
                        </m:e>
                        <m:sub>
                          <m:r>
                            <a:rPr lang="es-CL" i="1">
                              <a:latin typeface="Cambria Math"/>
                            </a:rPr>
                            <m:t>𝐴</m:t>
                          </m:r>
                        </m:sub>
                      </m:sSub>
                      <m:r>
                        <a:rPr lang="es-CL" b="0" i="1" smtClean="0">
                          <a:latin typeface="Cambria Math"/>
                        </a:rPr>
                        <m:t>(</m:t>
                      </m:r>
                      <m:r>
                        <a:rPr lang="es-CL" b="0" i="1" smtClean="0">
                          <a:latin typeface="Cambria Math"/>
                        </a:rPr>
                        <m:t>1</m:t>
                      </m:r>
                      <m:r>
                        <a:rPr lang="es-CL" b="0" i="1" smtClean="0">
                          <a:latin typeface="Cambria Math"/>
                        </a:rPr>
                        <m:t>−</m:t>
                      </m:r>
                      <m:sSub>
                        <m:sSubPr>
                          <m:ctrlPr>
                            <a:rPr lang="es-CL" i="1">
                              <a:latin typeface="Cambria Math"/>
                            </a:rPr>
                          </m:ctrlPr>
                        </m:sSubPr>
                        <m:e>
                          <m:r>
                            <a:rPr lang="es-CL" b="0" i="1" smtClean="0">
                              <a:latin typeface="Cambria Math"/>
                            </a:rPr>
                            <m:t>𝑃</m:t>
                          </m:r>
                        </m:e>
                        <m:sub>
                          <m:r>
                            <a:rPr lang="es-CL" i="1">
                              <a:latin typeface="Cambria Math"/>
                            </a:rPr>
                            <m:t>𝐴</m:t>
                          </m:r>
                        </m:sub>
                      </m:sSub>
                      <m:r>
                        <a:rPr lang="es-CL" b="0" i="1" smtClean="0">
                          <a:latin typeface="Cambria Math"/>
                        </a:rPr>
                        <m:t>)</m:t>
                      </m:r>
                    </m:oMath>
                  </m:oMathPara>
                </a14:m>
                <a:endParaRPr lang="es-CL" dirty="0"/>
              </a:p>
            </p:txBody>
          </p:sp>
        </mc:Choice>
        <mc:Fallback xmlns="">
          <p:sp>
            <p:nvSpPr>
              <p:cNvPr id="12" name="11 Rectángulo"/>
              <p:cNvSpPr>
                <a:spLocks noRot="1" noChangeAspect="1" noMove="1" noResize="1" noEditPoints="1" noAdjustHandles="1" noChangeArrowheads="1" noChangeShapeType="1" noTextEdit="1"/>
              </p:cNvSpPr>
              <p:nvPr/>
            </p:nvSpPr>
            <p:spPr>
              <a:xfrm>
                <a:off x="3779912" y="4653049"/>
                <a:ext cx="1876026" cy="369332"/>
              </a:xfrm>
              <a:prstGeom prst="rect">
                <a:avLst/>
              </a:prstGeom>
              <a:blipFill rotWithShape="1">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2338869" y="4149080"/>
                <a:ext cx="2051395" cy="618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i="1" dirty="0" smtClean="0">
                              <a:latin typeface="Cambria Math"/>
                            </a:rPr>
                          </m:ctrlPr>
                        </m:sSupPr>
                        <m:e>
                          <m:r>
                            <a:rPr lang="es-CL" b="0" i="1" dirty="0" smtClean="0">
                              <a:latin typeface="Cambria Math"/>
                              <a:ea typeface="Cambria Math"/>
                            </a:rPr>
                            <m:t>𝑆</m:t>
                          </m:r>
                        </m:e>
                        <m:sup>
                          <m:r>
                            <a:rPr lang="es-CL" i="1" dirty="0">
                              <a:latin typeface="Cambria Math"/>
                            </a:rPr>
                            <m:t>2</m:t>
                          </m:r>
                        </m:sup>
                      </m:sSup>
                      <m:r>
                        <a:rPr lang="es-CL" i="1">
                          <a:latin typeface="Cambria Math"/>
                        </a:rPr>
                        <m:t>=</m:t>
                      </m:r>
                      <m:f>
                        <m:fPr>
                          <m:ctrlPr>
                            <a:rPr lang="es-CL" i="1" smtClean="0">
                              <a:latin typeface="Cambria Math"/>
                            </a:rPr>
                          </m:ctrlPr>
                        </m:fPr>
                        <m:num>
                          <m:r>
                            <a:rPr lang="es-CL" i="1">
                              <a:latin typeface="Cambria Math"/>
                            </a:rPr>
                            <m:t>𝑛</m:t>
                          </m:r>
                          <m:acc>
                            <m:accPr>
                              <m:chr m:val="̂"/>
                              <m:ctrlPr>
                                <a:rPr lang="es-CL" i="1">
                                  <a:latin typeface="Cambria Math"/>
                                </a:rPr>
                              </m:ctrlPr>
                            </m:accPr>
                            <m:e>
                              <m:sSub>
                                <m:sSubPr>
                                  <m:ctrlPr>
                                    <a:rPr lang="es-CL" i="1">
                                      <a:latin typeface="Cambria Math"/>
                                    </a:rPr>
                                  </m:ctrlPr>
                                </m:sSubPr>
                                <m:e>
                                  <m:r>
                                    <a:rPr lang="es-CL" i="1">
                                      <a:latin typeface="Cambria Math"/>
                                    </a:rPr>
                                    <m:t>𝑝</m:t>
                                  </m:r>
                                </m:e>
                                <m:sub>
                                  <m:r>
                                    <a:rPr lang="es-CL" i="1">
                                      <a:latin typeface="Cambria Math"/>
                                    </a:rPr>
                                    <m:t>𝐴</m:t>
                                  </m:r>
                                </m:sub>
                              </m:sSub>
                            </m:e>
                          </m:acc>
                          <m:r>
                            <a:rPr lang="es-CL" i="1">
                              <a:latin typeface="Cambria Math"/>
                            </a:rPr>
                            <m:t>(</m:t>
                          </m:r>
                          <m:r>
                            <a:rPr lang="es-CL" i="1">
                              <a:latin typeface="Cambria Math"/>
                            </a:rPr>
                            <m:t>1</m:t>
                          </m:r>
                          <m:r>
                            <a:rPr lang="es-CL" i="1">
                              <a:latin typeface="Cambria Math"/>
                            </a:rPr>
                            <m:t>−</m:t>
                          </m:r>
                          <m:acc>
                            <m:accPr>
                              <m:chr m:val="̂"/>
                              <m:ctrlPr>
                                <a:rPr lang="es-CL" i="1">
                                  <a:latin typeface="Cambria Math"/>
                                </a:rPr>
                              </m:ctrlPr>
                            </m:accPr>
                            <m:e>
                              <m:sSub>
                                <m:sSubPr>
                                  <m:ctrlPr>
                                    <a:rPr lang="es-CL" i="1">
                                      <a:latin typeface="Cambria Math"/>
                                    </a:rPr>
                                  </m:ctrlPr>
                                </m:sSubPr>
                                <m:e>
                                  <m:r>
                                    <a:rPr lang="es-CL" i="1">
                                      <a:latin typeface="Cambria Math"/>
                                    </a:rPr>
                                    <m:t>𝑝</m:t>
                                  </m:r>
                                </m:e>
                                <m:sub>
                                  <m:r>
                                    <a:rPr lang="es-CL" i="1">
                                      <a:latin typeface="Cambria Math"/>
                                    </a:rPr>
                                    <m:t>𝐴</m:t>
                                  </m:r>
                                </m:sub>
                              </m:sSub>
                            </m:e>
                          </m:acc>
                          <m:r>
                            <a:rPr lang="es-CL" i="1">
                              <a:latin typeface="Cambria Math"/>
                            </a:rPr>
                            <m:t>)</m:t>
                          </m:r>
                          <m:r>
                            <m:rPr>
                              <m:nor/>
                            </m:rPr>
                            <a:rPr lang="es-CL" dirty="0"/>
                            <m:t> </m:t>
                          </m:r>
                        </m:num>
                        <m:den>
                          <m:r>
                            <a:rPr lang="es-CL" b="0" i="1" smtClean="0">
                              <a:latin typeface="Cambria Math"/>
                            </a:rPr>
                            <m:t>𝑛</m:t>
                          </m:r>
                          <m:r>
                            <a:rPr lang="es-CL" b="0" i="1" smtClean="0">
                              <a:latin typeface="Cambria Math"/>
                            </a:rPr>
                            <m:t>−</m:t>
                          </m:r>
                          <m:r>
                            <a:rPr lang="es-CL" b="0" i="1" smtClean="0">
                              <a:latin typeface="Cambria Math"/>
                            </a:rPr>
                            <m:t>1</m:t>
                          </m:r>
                        </m:den>
                      </m:f>
                    </m:oMath>
                  </m:oMathPara>
                </a14:m>
                <a:endParaRPr lang="es-CL" dirty="0"/>
              </a:p>
            </p:txBody>
          </p:sp>
        </mc:Choice>
        <mc:Fallback xmlns="">
          <p:sp>
            <p:nvSpPr>
              <p:cNvPr id="13" name="12 Rectángulo"/>
              <p:cNvSpPr>
                <a:spLocks noRot="1" noChangeAspect="1" noMove="1" noResize="1" noEditPoints="1" noAdjustHandles="1" noChangeArrowheads="1" noChangeShapeType="1" noTextEdit="1"/>
              </p:cNvSpPr>
              <p:nvPr/>
            </p:nvSpPr>
            <p:spPr>
              <a:xfrm>
                <a:off x="2338869" y="4149080"/>
                <a:ext cx="2051395" cy="618118"/>
              </a:xfrm>
              <a:prstGeom prst="rect">
                <a:avLst/>
              </a:prstGeom>
              <a:blipFill rotWithShape="1">
                <a:blip r:embed="rId8"/>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40192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scholar.vt.edu/access/content/group/43c8db00-e78f-4dcd-826c-ac236fb59e24/STAT2004/PopulationSample.gif"/>
          <p:cNvPicPr>
            <a:picLocks noChangeAspect="1" noChangeArrowheads="1"/>
          </p:cNvPicPr>
          <p:nvPr/>
        </p:nvPicPr>
        <p:blipFill>
          <a:blip r:embed="rId3" cstate="print"/>
          <a:srcRect/>
          <a:stretch>
            <a:fillRect/>
          </a:stretch>
        </p:blipFill>
        <p:spPr bwMode="auto">
          <a:xfrm>
            <a:off x="1331640" y="3429000"/>
            <a:ext cx="6048672" cy="3100182"/>
          </a:xfrm>
          <a:prstGeom prst="rect">
            <a:avLst/>
          </a:prstGeom>
          <a:noFill/>
        </p:spPr>
      </p:pic>
      <p:sp>
        <p:nvSpPr>
          <p:cNvPr id="2" name="1 Título"/>
          <p:cNvSpPr>
            <a:spLocks noGrp="1"/>
          </p:cNvSpPr>
          <p:nvPr>
            <p:ph type="title"/>
          </p:nvPr>
        </p:nvSpPr>
        <p:spPr>
          <a:xfrm>
            <a:off x="457200" y="197768"/>
            <a:ext cx="8229600" cy="1143000"/>
          </a:xfrm>
        </p:spPr>
        <p:txBody>
          <a:bodyPr>
            <a:normAutofit fontScale="90000"/>
          </a:bodyPr>
          <a:lstStyle/>
          <a:p>
            <a:r>
              <a:rPr lang="es-CL" sz="3600" b="1" dirty="0" smtClean="0">
                <a:solidFill>
                  <a:schemeClr val="accent3"/>
                </a:solidFill>
                <a:latin typeface="Arial" pitchFamily="34" charset="0"/>
                <a:cs typeface="Arial" pitchFamily="34" charset="0"/>
              </a:rPr>
              <a:t>Parámetros</a:t>
            </a:r>
            <a:r>
              <a:rPr lang="es-CL" sz="3600" b="1" dirty="0" smtClean="0">
                <a:solidFill>
                  <a:schemeClr val="accent2"/>
                </a:solidFill>
                <a:latin typeface="Arial" pitchFamily="34" charset="0"/>
                <a:cs typeface="Arial" pitchFamily="34" charset="0"/>
              </a:rPr>
              <a:t> y </a:t>
            </a:r>
            <a:r>
              <a:rPr lang="es-CL" sz="3600" b="1" dirty="0" smtClean="0">
                <a:solidFill>
                  <a:schemeClr val="accent1"/>
                </a:solidFill>
                <a:latin typeface="Arial" pitchFamily="34" charset="0"/>
                <a:cs typeface="Arial" pitchFamily="34" charset="0"/>
              </a:rPr>
              <a:t>estimadores</a:t>
            </a:r>
            <a:r>
              <a:rPr lang="es-CL" sz="3600" b="1" dirty="0" smtClean="0">
                <a:solidFill>
                  <a:schemeClr val="accent2"/>
                </a:solidFill>
                <a:latin typeface="Arial" pitchFamily="34" charset="0"/>
                <a:cs typeface="Arial" pitchFamily="34" charset="0"/>
              </a:rPr>
              <a:t> de frecuente interés</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357105"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IV. PROPIEDADES DE BUEN ESTIMADOR</a:t>
            </a:r>
            <a:endParaRPr lang="es-CL" sz="2000" b="1" dirty="0"/>
          </a:p>
        </p:txBody>
      </p:sp>
      <mc:AlternateContent xmlns:mc="http://schemas.openxmlformats.org/markup-compatibility/2006" xmlns:a14="http://schemas.microsoft.com/office/drawing/2010/main">
        <mc:Choice Requires="a14">
          <p:sp>
            <p:nvSpPr>
              <p:cNvPr id="10" name="9 Rectángulo"/>
              <p:cNvSpPr/>
              <p:nvPr/>
            </p:nvSpPr>
            <p:spPr>
              <a:xfrm>
                <a:off x="617724" y="2606638"/>
                <a:ext cx="2185085"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1" i="1" dirty="0" smtClean="0">
                              <a:solidFill>
                                <a:schemeClr val="accent3"/>
                              </a:solidFill>
                              <a:latin typeface="Cambria Math"/>
                            </a:rPr>
                          </m:ctrlPr>
                        </m:sSupPr>
                        <m:e>
                          <m:r>
                            <a:rPr lang="es-CL" b="1" i="1" dirty="0" smtClean="0">
                              <a:solidFill>
                                <a:schemeClr val="accent3"/>
                              </a:solidFill>
                              <a:latin typeface="Cambria Math"/>
                              <a:ea typeface="Cambria Math"/>
                            </a:rPr>
                            <m:t>𝝈</m:t>
                          </m:r>
                        </m:e>
                        <m:sup>
                          <m:r>
                            <a:rPr lang="es-CL" b="1" i="1" dirty="0" smtClean="0">
                              <a:solidFill>
                                <a:schemeClr val="accent3"/>
                              </a:solidFill>
                              <a:latin typeface="Cambria Math"/>
                            </a:rPr>
                            <m:t>𝟐</m:t>
                          </m:r>
                        </m:sup>
                      </m:sSup>
                      <m:r>
                        <a:rPr lang="es-CL" b="1" i="1">
                          <a:solidFill>
                            <a:schemeClr val="accent3"/>
                          </a:solidFill>
                          <a:latin typeface="Cambria Math"/>
                        </a:rPr>
                        <m:t>=</m:t>
                      </m:r>
                      <m:f>
                        <m:fPr>
                          <m:ctrlPr>
                            <a:rPr lang="es-CL" b="1" i="1" smtClean="0">
                              <a:solidFill>
                                <a:schemeClr val="accent3"/>
                              </a:solidFill>
                              <a:latin typeface="Cambria Math"/>
                            </a:rPr>
                          </m:ctrlPr>
                        </m:fPr>
                        <m:num>
                          <m:nary>
                            <m:naryPr>
                              <m:chr m:val="∑"/>
                              <m:supHide m:val="on"/>
                              <m:ctrlPr>
                                <a:rPr lang="es-CL" b="1" i="1" smtClean="0">
                                  <a:solidFill>
                                    <a:schemeClr val="accent3"/>
                                  </a:solidFill>
                                  <a:latin typeface="Cambria Math"/>
                                </a:rPr>
                              </m:ctrlPr>
                            </m:naryPr>
                            <m:sub>
                              <m:r>
                                <m:rPr>
                                  <m:brk m:alnAt="7"/>
                                </m:rPr>
                                <a:rPr lang="es-CL" b="1" i="1" smtClean="0">
                                  <a:solidFill>
                                    <a:schemeClr val="accent3"/>
                                  </a:solidFill>
                                  <a:latin typeface="Cambria Math"/>
                                </a:rPr>
                                <m:t>𝒊</m:t>
                              </m:r>
                              <m:r>
                                <a:rPr lang="es-CL" b="1" i="1" smtClean="0">
                                  <a:solidFill>
                                    <a:schemeClr val="accent3"/>
                                  </a:solidFill>
                                  <a:latin typeface="Cambria Math"/>
                                  <a:ea typeface="Cambria Math"/>
                                </a:rPr>
                                <m:t>∈</m:t>
                              </m:r>
                              <m:r>
                                <a:rPr lang="es-CL" b="1" i="1" smtClean="0">
                                  <a:solidFill>
                                    <a:schemeClr val="accent3"/>
                                  </a:solidFill>
                                  <a:latin typeface="Cambria Math"/>
                                  <a:ea typeface="Cambria Math"/>
                                </a:rPr>
                                <m:t>𝑵</m:t>
                              </m:r>
                            </m:sub>
                            <m:sup/>
                            <m:e>
                              <m:sSup>
                                <m:sSupPr>
                                  <m:ctrlPr>
                                    <a:rPr lang="es-CL" b="1" i="1" smtClean="0">
                                      <a:solidFill>
                                        <a:schemeClr val="accent3"/>
                                      </a:solidFill>
                                      <a:latin typeface="Cambria Math"/>
                                    </a:rPr>
                                  </m:ctrlPr>
                                </m:sSupPr>
                                <m:e>
                                  <m:r>
                                    <a:rPr lang="es-CL" b="1" i="1">
                                      <a:solidFill>
                                        <a:schemeClr val="accent3"/>
                                      </a:solidFill>
                                      <a:latin typeface="Cambria Math"/>
                                    </a:rPr>
                                    <m:t>(</m:t>
                                  </m:r>
                                  <m:sSub>
                                    <m:sSubPr>
                                      <m:ctrlPr>
                                        <a:rPr lang="es-CL" b="1" i="1">
                                          <a:solidFill>
                                            <a:schemeClr val="accent3"/>
                                          </a:solidFill>
                                          <a:latin typeface="Cambria Math"/>
                                        </a:rPr>
                                      </m:ctrlPr>
                                    </m:sSubPr>
                                    <m:e>
                                      <m:r>
                                        <a:rPr lang="es-CL" b="1" i="1">
                                          <a:solidFill>
                                            <a:schemeClr val="accent3"/>
                                          </a:solidFill>
                                          <a:latin typeface="Cambria Math"/>
                                        </a:rPr>
                                        <m:t>𝒙</m:t>
                                      </m:r>
                                    </m:e>
                                    <m:sub>
                                      <m:r>
                                        <a:rPr lang="es-CL" b="1" i="1">
                                          <a:solidFill>
                                            <a:schemeClr val="accent3"/>
                                          </a:solidFill>
                                          <a:latin typeface="Cambria Math"/>
                                        </a:rPr>
                                        <m:t>𝒊</m:t>
                                      </m:r>
                                    </m:sub>
                                  </m:sSub>
                                  <m:r>
                                    <a:rPr lang="es-CL" b="1" i="1" smtClean="0">
                                      <a:solidFill>
                                        <a:schemeClr val="accent3"/>
                                      </a:solidFill>
                                      <a:latin typeface="Cambria Math"/>
                                    </a:rPr>
                                    <m:t>−</m:t>
                                  </m:r>
                                  <m:r>
                                    <a:rPr lang="es-CL" b="1" i="1">
                                      <a:solidFill>
                                        <a:schemeClr val="accent3"/>
                                      </a:solidFill>
                                      <a:latin typeface="Cambria Math"/>
                                      <a:ea typeface="Cambria Math"/>
                                    </a:rPr>
                                    <m:t>𝝁</m:t>
                                  </m:r>
                                  <m:r>
                                    <a:rPr lang="es-CL" b="1" i="1">
                                      <a:solidFill>
                                        <a:schemeClr val="accent3"/>
                                      </a:solidFill>
                                      <a:latin typeface="Cambria Math"/>
                                      <a:ea typeface="Cambria Math"/>
                                    </a:rPr>
                                    <m:t>)</m:t>
                                  </m:r>
                                </m:e>
                                <m:sup>
                                  <m:r>
                                    <a:rPr lang="es-CL" b="1" i="1" smtClean="0">
                                      <a:solidFill>
                                        <a:schemeClr val="accent3"/>
                                      </a:solidFill>
                                      <a:latin typeface="Cambria Math"/>
                                    </a:rPr>
                                    <m:t>𝟐</m:t>
                                  </m:r>
                                </m:sup>
                              </m:sSup>
                            </m:e>
                          </m:nary>
                        </m:num>
                        <m:den>
                          <m:r>
                            <a:rPr lang="es-CL" b="1" i="1" smtClean="0">
                              <a:solidFill>
                                <a:schemeClr val="accent3"/>
                              </a:solidFill>
                              <a:latin typeface="Cambria Math"/>
                            </a:rPr>
                            <m:t>𝑵</m:t>
                          </m:r>
                        </m:den>
                      </m:f>
                    </m:oMath>
                  </m:oMathPara>
                </a14:m>
                <a:endParaRPr lang="es-CL" b="1" dirty="0">
                  <a:solidFill>
                    <a:schemeClr val="accent3"/>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617724" y="2606638"/>
                <a:ext cx="2185085" cy="653384"/>
              </a:xfrm>
              <a:prstGeom prst="rect">
                <a:avLst/>
              </a:prstGeom>
              <a:blipFill rotWithShape="1">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6299343" y="2606637"/>
                <a:ext cx="2136995"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1" i="1" dirty="0" smtClean="0">
                              <a:solidFill>
                                <a:schemeClr val="accent1"/>
                              </a:solidFill>
                              <a:latin typeface="Cambria Math"/>
                            </a:rPr>
                          </m:ctrlPr>
                        </m:sSupPr>
                        <m:e>
                          <m:r>
                            <a:rPr lang="es-CL" b="1" i="1" dirty="0" smtClean="0">
                              <a:solidFill>
                                <a:schemeClr val="accent1"/>
                              </a:solidFill>
                              <a:latin typeface="Cambria Math"/>
                              <a:ea typeface="Cambria Math"/>
                            </a:rPr>
                            <m:t>𝑺</m:t>
                          </m:r>
                        </m:e>
                        <m:sup>
                          <m:r>
                            <a:rPr lang="es-CL" b="1" i="1" dirty="0">
                              <a:solidFill>
                                <a:schemeClr val="accent1"/>
                              </a:solidFill>
                              <a:latin typeface="Cambria Math"/>
                            </a:rPr>
                            <m:t>𝟐</m:t>
                          </m:r>
                        </m:sup>
                      </m:sSup>
                      <m:r>
                        <a:rPr lang="es-CL" b="1" i="1">
                          <a:solidFill>
                            <a:schemeClr val="accent1"/>
                          </a:solidFill>
                          <a:latin typeface="Cambria Math"/>
                        </a:rPr>
                        <m:t>=</m:t>
                      </m:r>
                      <m:f>
                        <m:fPr>
                          <m:ctrlPr>
                            <a:rPr lang="es-CL" b="1" i="1">
                              <a:solidFill>
                                <a:schemeClr val="accent1"/>
                              </a:solidFill>
                              <a:latin typeface="Cambria Math"/>
                            </a:rPr>
                          </m:ctrlPr>
                        </m:fPr>
                        <m:num>
                          <m:nary>
                            <m:naryPr>
                              <m:chr m:val="∑"/>
                              <m:supHide m:val="on"/>
                              <m:ctrlPr>
                                <a:rPr lang="es-CL" b="1" i="1">
                                  <a:solidFill>
                                    <a:schemeClr val="accent1"/>
                                  </a:solidFill>
                                  <a:latin typeface="Cambria Math"/>
                                </a:rPr>
                              </m:ctrlPr>
                            </m:naryPr>
                            <m:sub>
                              <m:r>
                                <m:rPr>
                                  <m:brk m:alnAt="7"/>
                                </m:rPr>
                                <a:rPr lang="es-CL" b="1" i="1">
                                  <a:solidFill>
                                    <a:schemeClr val="accent1"/>
                                  </a:solidFill>
                                  <a:latin typeface="Cambria Math"/>
                                </a:rPr>
                                <m:t>𝒊</m:t>
                              </m:r>
                              <m:r>
                                <a:rPr lang="es-CL" b="1" i="1">
                                  <a:solidFill>
                                    <a:schemeClr val="accent1"/>
                                  </a:solidFill>
                                  <a:latin typeface="Cambria Math"/>
                                  <a:ea typeface="Cambria Math"/>
                                </a:rPr>
                                <m:t>∈</m:t>
                              </m:r>
                              <m:r>
                                <a:rPr lang="es-CL" b="1" i="1" smtClean="0">
                                  <a:solidFill>
                                    <a:schemeClr val="accent1"/>
                                  </a:solidFill>
                                  <a:latin typeface="Cambria Math"/>
                                  <a:ea typeface="Cambria Math"/>
                                </a:rPr>
                                <m:t>𝒏</m:t>
                              </m:r>
                            </m:sub>
                            <m:sup/>
                            <m:e>
                              <m:sSup>
                                <m:sSupPr>
                                  <m:ctrlPr>
                                    <a:rPr lang="es-CL" b="1" i="1">
                                      <a:solidFill>
                                        <a:schemeClr val="accent1"/>
                                      </a:solidFill>
                                      <a:latin typeface="Cambria Math"/>
                                    </a:rPr>
                                  </m:ctrlPr>
                                </m:sSupPr>
                                <m:e>
                                  <m:r>
                                    <a:rPr lang="es-CL" b="1" i="1">
                                      <a:solidFill>
                                        <a:schemeClr val="accent1"/>
                                      </a:solidFill>
                                      <a:latin typeface="Cambria Math"/>
                                    </a:rPr>
                                    <m:t>(</m:t>
                                  </m:r>
                                  <m:sSub>
                                    <m:sSubPr>
                                      <m:ctrlPr>
                                        <a:rPr lang="es-CL" b="1" i="1">
                                          <a:solidFill>
                                            <a:schemeClr val="accent1"/>
                                          </a:solidFill>
                                          <a:latin typeface="Cambria Math"/>
                                        </a:rPr>
                                      </m:ctrlPr>
                                    </m:sSubPr>
                                    <m:e>
                                      <m:r>
                                        <a:rPr lang="es-CL" b="1" i="1">
                                          <a:solidFill>
                                            <a:schemeClr val="accent1"/>
                                          </a:solidFill>
                                          <a:latin typeface="Cambria Math"/>
                                        </a:rPr>
                                        <m:t>𝒙</m:t>
                                      </m:r>
                                    </m:e>
                                    <m:sub>
                                      <m:r>
                                        <a:rPr lang="es-CL" b="1" i="1">
                                          <a:solidFill>
                                            <a:schemeClr val="accent1"/>
                                          </a:solidFill>
                                          <a:latin typeface="Cambria Math"/>
                                        </a:rPr>
                                        <m:t>𝒊</m:t>
                                      </m:r>
                                    </m:sub>
                                  </m:sSub>
                                  <m:r>
                                    <a:rPr lang="es-CL" b="1" i="1">
                                      <a:solidFill>
                                        <a:schemeClr val="accent1"/>
                                      </a:solidFill>
                                      <a:latin typeface="Cambria Math"/>
                                    </a:rPr>
                                    <m:t>−</m:t>
                                  </m:r>
                                  <m:acc>
                                    <m:accPr>
                                      <m:chr m:val="̅"/>
                                      <m:ctrlPr>
                                        <a:rPr lang="es-CL" b="1" i="1" dirty="0">
                                          <a:solidFill>
                                            <a:schemeClr val="accent1"/>
                                          </a:solidFill>
                                          <a:latin typeface="Cambria Math"/>
                                          <a:ea typeface="Cambria Math"/>
                                        </a:rPr>
                                      </m:ctrlPr>
                                    </m:accPr>
                                    <m:e>
                                      <m:r>
                                        <a:rPr lang="es-CL" b="1" i="1" dirty="0">
                                          <a:solidFill>
                                            <a:schemeClr val="accent1"/>
                                          </a:solidFill>
                                          <a:latin typeface="Cambria Math"/>
                                          <a:ea typeface="Cambria Math"/>
                                        </a:rPr>
                                        <m:t>𝒙</m:t>
                                      </m:r>
                                    </m:e>
                                  </m:acc>
                                  <m:r>
                                    <a:rPr lang="es-CL" b="1" i="1">
                                      <a:solidFill>
                                        <a:schemeClr val="accent1"/>
                                      </a:solidFill>
                                      <a:latin typeface="Cambria Math"/>
                                      <a:ea typeface="Cambria Math"/>
                                    </a:rPr>
                                    <m:t>)</m:t>
                                  </m:r>
                                </m:e>
                                <m:sup>
                                  <m:r>
                                    <a:rPr lang="es-CL" b="1" i="1">
                                      <a:solidFill>
                                        <a:schemeClr val="accent1"/>
                                      </a:solidFill>
                                      <a:latin typeface="Cambria Math"/>
                                    </a:rPr>
                                    <m:t>𝟐</m:t>
                                  </m:r>
                                </m:sup>
                              </m:sSup>
                            </m:e>
                          </m:nary>
                        </m:num>
                        <m:den>
                          <m:r>
                            <a:rPr lang="es-CL" b="1" i="1" smtClean="0">
                              <a:solidFill>
                                <a:schemeClr val="accent1"/>
                              </a:solidFill>
                              <a:latin typeface="Cambria Math"/>
                            </a:rPr>
                            <m:t>𝒏</m:t>
                          </m:r>
                          <m:r>
                            <a:rPr lang="es-CL" b="1" i="1" smtClean="0">
                              <a:solidFill>
                                <a:schemeClr val="accent1"/>
                              </a:solidFill>
                              <a:latin typeface="Cambria Math"/>
                            </a:rPr>
                            <m:t>−</m:t>
                          </m:r>
                          <m:r>
                            <a:rPr lang="es-CL" b="1" i="1" smtClean="0">
                              <a:solidFill>
                                <a:schemeClr val="accent1"/>
                              </a:solidFill>
                              <a:latin typeface="Cambria Math"/>
                            </a:rPr>
                            <m:t>𝟏</m:t>
                          </m:r>
                        </m:den>
                      </m:f>
                    </m:oMath>
                  </m:oMathPara>
                </a14:m>
                <a:endParaRPr lang="es-CL" b="1" dirty="0">
                  <a:solidFill>
                    <a:schemeClr val="accent1"/>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6299343" y="2606637"/>
                <a:ext cx="2136995" cy="655179"/>
              </a:xfrm>
              <a:prstGeom prst="rect">
                <a:avLst/>
              </a:prstGeom>
              <a:blipFill rotWithShape="1">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78378" y="1988840"/>
                <a:ext cx="3679149" cy="617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b="1" i="1" smtClean="0">
                              <a:solidFill>
                                <a:schemeClr val="accent3"/>
                              </a:solidFill>
                              <a:latin typeface="Cambria Math"/>
                            </a:rPr>
                          </m:ctrlPr>
                        </m:sSubPr>
                        <m:e>
                          <m:r>
                            <a:rPr lang="es-CL" b="1" i="1" smtClean="0">
                              <a:solidFill>
                                <a:schemeClr val="accent3"/>
                              </a:solidFill>
                              <a:latin typeface="Cambria Math"/>
                            </a:rPr>
                            <m:t>𝑷</m:t>
                          </m:r>
                        </m:e>
                        <m:sub>
                          <m:r>
                            <a:rPr lang="es-CL" b="1" i="1">
                              <a:solidFill>
                                <a:schemeClr val="accent3"/>
                              </a:solidFill>
                              <a:latin typeface="Cambria Math"/>
                            </a:rPr>
                            <m:t>𝑨</m:t>
                          </m:r>
                        </m:sub>
                      </m:sSub>
                      <m:r>
                        <a:rPr lang="es-CL" b="1" i="1">
                          <a:solidFill>
                            <a:schemeClr val="accent3"/>
                          </a:solidFill>
                          <a:latin typeface="Cambria Math"/>
                        </a:rPr>
                        <m:t>=</m:t>
                      </m:r>
                      <m:f>
                        <m:fPr>
                          <m:ctrlPr>
                            <a:rPr lang="es-CL" b="1" i="1">
                              <a:solidFill>
                                <a:schemeClr val="accent3"/>
                              </a:solidFill>
                              <a:latin typeface="Cambria Math"/>
                            </a:rPr>
                          </m:ctrlPr>
                        </m:fPr>
                        <m:num>
                          <m:r>
                            <a:rPr lang="es-CL" b="1" i="1" smtClean="0">
                              <a:solidFill>
                                <a:schemeClr val="accent3"/>
                              </a:solidFill>
                              <a:latin typeface="Cambria Math"/>
                            </a:rPr>
                            <m:t>𝒄</m:t>
                          </m:r>
                          <m:r>
                            <a:rPr lang="es-CL" b="1" i="1">
                              <a:solidFill>
                                <a:schemeClr val="accent3"/>
                              </a:solidFill>
                              <a:latin typeface="Cambria Math"/>
                            </a:rPr>
                            <m:t>𝒂𝒔𝒐𝒔</m:t>
                          </m:r>
                          <m:r>
                            <a:rPr lang="es-CL" b="1" i="1">
                              <a:solidFill>
                                <a:schemeClr val="accent3"/>
                              </a:solidFill>
                              <a:latin typeface="Cambria Math"/>
                            </a:rPr>
                            <m:t> </m:t>
                          </m:r>
                          <m:r>
                            <a:rPr lang="es-CL" b="1" i="1">
                              <a:solidFill>
                                <a:schemeClr val="accent3"/>
                              </a:solidFill>
                              <a:latin typeface="Cambria Math"/>
                            </a:rPr>
                            <m:t>𝒅𝒆</m:t>
                          </m:r>
                          <m:r>
                            <a:rPr lang="es-CL" b="1" i="1">
                              <a:solidFill>
                                <a:schemeClr val="accent3"/>
                              </a:solidFill>
                              <a:latin typeface="Cambria Math"/>
                            </a:rPr>
                            <m:t> </m:t>
                          </m:r>
                          <m:r>
                            <a:rPr lang="es-CL" b="1" i="1">
                              <a:solidFill>
                                <a:schemeClr val="accent3"/>
                              </a:solidFill>
                              <a:latin typeface="Cambria Math"/>
                            </a:rPr>
                            <m:t>𝒄𝒂𝒕𝒆𝒈𝒐𝒓</m:t>
                          </m:r>
                          <m:r>
                            <a:rPr lang="es-CL" b="1" i="1">
                              <a:solidFill>
                                <a:schemeClr val="accent3"/>
                              </a:solidFill>
                              <a:latin typeface="Cambria Math"/>
                            </a:rPr>
                            <m:t>í</m:t>
                          </m:r>
                          <m:r>
                            <a:rPr lang="es-CL" b="1" i="1">
                              <a:solidFill>
                                <a:schemeClr val="accent3"/>
                              </a:solidFill>
                              <a:latin typeface="Cambria Math"/>
                            </a:rPr>
                            <m:t>𝒂</m:t>
                          </m:r>
                          <m:r>
                            <a:rPr lang="es-CL" b="1" i="1">
                              <a:solidFill>
                                <a:schemeClr val="accent3"/>
                              </a:solidFill>
                              <a:latin typeface="Cambria Math"/>
                            </a:rPr>
                            <m:t> </m:t>
                          </m:r>
                          <m:r>
                            <a:rPr lang="es-CL" b="1" i="1">
                              <a:solidFill>
                                <a:schemeClr val="accent3"/>
                              </a:solidFill>
                              <a:latin typeface="Cambria Math"/>
                            </a:rPr>
                            <m:t>𝑨</m:t>
                          </m:r>
                          <m:r>
                            <a:rPr lang="es-CL" b="1" i="1" smtClean="0">
                              <a:solidFill>
                                <a:schemeClr val="accent3"/>
                              </a:solidFill>
                              <a:latin typeface="Cambria Math"/>
                            </a:rPr>
                            <m:t> </m:t>
                          </m:r>
                          <m:r>
                            <a:rPr lang="es-CL" b="1" i="1" smtClean="0">
                              <a:solidFill>
                                <a:schemeClr val="accent3"/>
                              </a:solidFill>
                              <a:latin typeface="Cambria Math"/>
                            </a:rPr>
                            <m:t>𝒆𝒏</m:t>
                          </m:r>
                          <m:r>
                            <a:rPr lang="es-CL" b="1" i="1" smtClean="0">
                              <a:solidFill>
                                <a:schemeClr val="accent3"/>
                              </a:solidFill>
                              <a:latin typeface="Cambria Math"/>
                            </a:rPr>
                            <m:t> </m:t>
                          </m:r>
                          <m:r>
                            <a:rPr lang="es-CL" b="1" i="1" smtClean="0">
                              <a:solidFill>
                                <a:schemeClr val="accent3"/>
                              </a:solidFill>
                              <a:latin typeface="Cambria Math"/>
                            </a:rPr>
                            <m:t>𝑵</m:t>
                          </m:r>
                        </m:num>
                        <m:den>
                          <m:r>
                            <a:rPr lang="es-CL" b="1" i="1" smtClean="0">
                              <a:solidFill>
                                <a:schemeClr val="accent3"/>
                              </a:solidFill>
                              <a:latin typeface="Cambria Math"/>
                            </a:rPr>
                            <m:t>𝑵</m:t>
                          </m:r>
                        </m:den>
                      </m:f>
                    </m:oMath>
                  </m:oMathPara>
                </a14:m>
                <a:endParaRPr lang="es-CL" b="1" dirty="0">
                  <a:solidFill>
                    <a:schemeClr val="accent3"/>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78378" y="1988840"/>
                <a:ext cx="3679149" cy="617798"/>
              </a:xfrm>
              <a:prstGeom prst="rect">
                <a:avLst/>
              </a:prstGeom>
              <a:blipFill rotWithShape="1">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5508104" y="2022168"/>
                <a:ext cx="3637471" cy="619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b="1" i="1" smtClean="0">
                              <a:solidFill>
                                <a:schemeClr val="accent1"/>
                              </a:solidFill>
                              <a:latin typeface="Cambria Math"/>
                            </a:rPr>
                          </m:ctrlPr>
                        </m:sSubPr>
                        <m:e>
                          <m:r>
                            <a:rPr lang="es-CL" b="1" i="1" smtClean="0">
                              <a:solidFill>
                                <a:schemeClr val="accent1"/>
                              </a:solidFill>
                              <a:latin typeface="Cambria Math"/>
                            </a:rPr>
                            <m:t>𝒑</m:t>
                          </m:r>
                        </m:e>
                        <m:sub>
                          <m:r>
                            <a:rPr lang="es-CL" b="1" i="1">
                              <a:solidFill>
                                <a:schemeClr val="accent1"/>
                              </a:solidFill>
                              <a:latin typeface="Cambria Math"/>
                            </a:rPr>
                            <m:t>𝑨</m:t>
                          </m:r>
                        </m:sub>
                      </m:sSub>
                      <m:r>
                        <a:rPr lang="es-CL" b="1" i="1">
                          <a:solidFill>
                            <a:schemeClr val="accent1"/>
                          </a:solidFill>
                          <a:latin typeface="Cambria Math"/>
                        </a:rPr>
                        <m:t>=</m:t>
                      </m:r>
                      <m:f>
                        <m:fPr>
                          <m:ctrlPr>
                            <a:rPr lang="es-CL" b="1" i="1">
                              <a:solidFill>
                                <a:schemeClr val="accent1"/>
                              </a:solidFill>
                              <a:latin typeface="Cambria Math"/>
                            </a:rPr>
                          </m:ctrlPr>
                        </m:fPr>
                        <m:num>
                          <m:r>
                            <a:rPr lang="es-CL" b="1" i="1" smtClean="0">
                              <a:solidFill>
                                <a:schemeClr val="accent1"/>
                              </a:solidFill>
                              <a:latin typeface="Cambria Math"/>
                            </a:rPr>
                            <m:t>𝒄</m:t>
                          </m:r>
                          <m:r>
                            <a:rPr lang="es-CL" b="1" i="1">
                              <a:solidFill>
                                <a:schemeClr val="accent1"/>
                              </a:solidFill>
                              <a:latin typeface="Cambria Math"/>
                            </a:rPr>
                            <m:t>𝒂𝒔𝒐𝒔</m:t>
                          </m:r>
                          <m:r>
                            <a:rPr lang="es-CL" b="1" i="1">
                              <a:solidFill>
                                <a:schemeClr val="accent1"/>
                              </a:solidFill>
                              <a:latin typeface="Cambria Math"/>
                            </a:rPr>
                            <m:t> </m:t>
                          </m:r>
                          <m:r>
                            <a:rPr lang="es-CL" b="1" i="1">
                              <a:solidFill>
                                <a:schemeClr val="accent1"/>
                              </a:solidFill>
                              <a:latin typeface="Cambria Math"/>
                            </a:rPr>
                            <m:t>𝒅𝒆</m:t>
                          </m:r>
                          <m:r>
                            <a:rPr lang="es-CL" b="1" i="1">
                              <a:solidFill>
                                <a:schemeClr val="accent1"/>
                              </a:solidFill>
                              <a:latin typeface="Cambria Math"/>
                            </a:rPr>
                            <m:t> </m:t>
                          </m:r>
                          <m:r>
                            <a:rPr lang="es-CL" b="1" i="1">
                              <a:solidFill>
                                <a:schemeClr val="accent1"/>
                              </a:solidFill>
                              <a:latin typeface="Cambria Math"/>
                            </a:rPr>
                            <m:t>𝒄𝒂𝒕𝒆𝒈𝒐𝒓</m:t>
                          </m:r>
                          <m:r>
                            <a:rPr lang="es-CL" b="1" i="1">
                              <a:solidFill>
                                <a:schemeClr val="accent1"/>
                              </a:solidFill>
                              <a:latin typeface="Cambria Math"/>
                            </a:rPr>
                            <m:t>í</m:t>
                          </m:r>
                          <m:r>
                            <a:rPr lang="es-CL" b="1" i="1">
                              <a:solidFill>
                                <a:schemeClr val="accent1"/>
                              </a:solidFill>
                              <a:latin typeface="Cambria Math"/>
                            </a:rPr>
                            <m:t>𝒂</m:t>
                          </m:r>
                          <m:r>
                            <a:rPr lang="es-CL" b="1" i="1">
                              <a:solidFill>
                                <a:schemeClr val="accent1"/>
                              </a:solidFill>
                              <a:latin typeface="Cambria Math"/>
                            </a:rPr>
                            <m:t> </m:t>
                          </m:r>
                          <m:r>
                            <a:rPr lang="es-CL" b="1" i="1">
                              <a:solidFill>
                                <a:schemeClr val="accent1"/>
                              </a:solidFill>
                              <a:latin typeface="Cambria Math"/>
                            </a:rPr>
                            <m:t>𝑨</m:t>
                          </m:r>
                          <m:r>
                            <a:rPr lang="es-CL" b="1" i="1" smtClean="0">
                              <a:solidFill>
                                <a:schemeClr val="accent1"/>
                              </a:solidFill>
                              <a:latin typeface="Cambria Math"/>
                            </a:rPr>
                            <m:t> </m:t>
                          </m:r>
                          <m:r>
                            <a:rPr lang="es-CL" b="1" i="1" smtClean="0">
                              <a:solidFill>
                                <a:schemeClr val="accent1"/>
                              </a:solidFill>
                              <a:latin typeface="Cambria Math"/>
                            </a:rPr>
                            <m:t>𝒆𝒏</m:t>
                          </m:r>
                          <m:r>
                            <a:rPr lang="es-CL" b="1" i="1" smtClean="0">
                              <a:solidFill>
                                <a:schemeClr val="accent1"/>
                              </a:solidFill>
                              <a:latin typeface="Cambria Math"/>
                            </a:rPr>
                            <m:t> </m:t>
                          </m:r>
                          <m:r>
                            <a:rPr lang="es-CL" b="1" i="1" smtClean="0">
                              <a:solidFill>
                                <a:schemeClr val="accent1"/>
                              </a:solidFill>
                              <a:latin typeface="Cambria Math"/>
                            </a:rPr>
                            <m:t>𝒏</m:t>
                          </m:r>
                        </m:num>
                        <m:den>
                          <m:r>
                            <a:rPr lang="es-CL" b="1" i="1" smtClean="0">
                              <a:solidFill>
                                <a:schemeClr val="accent1"/>
                              </a:solidFill>
                              <a:latin typeface="Cambria Math"/>
                            </a:rPr>
                            <m:t>𝒏</m:t>
                          </m:r>
                        </m:den>
                      </m:f>
                    </m:oMath>
                  </m:oMathPara>
                </a14:m>
                <a:endParaRPr lang="es-CL" b="1" dirty="0">
                  <a:solidFill>
                    <a:schemeClr val="accent1"/>
                  </a:solidFill>
                </a:endParaRPr>
              </a:p>
            </p:txBody>
          </p:sp>
        </mc:Choice>
        <mc:Fallback xmlns="">
          <p:sp>
            <p:nvSpPr>
              <p:cNvPr id="15" name="14 Rectángulo"/>
              <p:cNvSpPr>
                <a:spLocks noRot="1" noChangeAspect="1" noMove="1" noResize="1" noEditPoints="1" noAdjustHandles="1" noChangeArrowheads="1" noChangeShapeType="1" noTextEdit="1"/>
              </p:cNvSpPr>
              <p:nvPr/>
            </p:nvSpPr>
            <p:spPr>
              <a:xfrm>
                <a:off x="5508104" y="2022168"/>
                <a:ext cx="3637471" cy="619593"/>
              </a:xfrm>
              <a:prstGeom prst="rect">
                <a:avLst/>
              </a:prstGeom>
              <a:blipFill rotWithShape="1">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1081675" y="1297304"/>
                <a:ext cx="1519946" cy="6915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L" b="1" i="1" dirty="0" smtClean="0">
                          <a:solidFill>
                            <a:schemeClr val="accent3"/>
                          </a:solidFill>
                          <a:latin typeface="Cambria Math"/>
                          <a:ea typeface="Cambria Math"/>
                        </a:rPr>
                        <m:t>𝝁</m:t>
                      </m:r>
                      <m:r>
                        <a:rPr lang="es-CL" b="1" i="1">
                          <a:solidFill>
                            <a:schemeClr val="accent3"/>
                          </a:solidFill>
                          <a:latin typeface="Cambria Math"/>
                        </a:rPr>
                        <m:t>=</m:t>
                      </m:r>
                      <m:f>
                        <m:fPr>
                          <m:ctrlPr>
                            <a:rPr lang="es-CL" b="1" i="1">
                              <a:solidFill>
                                <a:schemeClr val="accent3"/>
                              </a:solidFill>
                              <a:latin typeface="Cambria Math"/>
                            </a:rPr>
                          </m:ctrlPr>
                        </m:fPr>
                        <m:num>
                          <m:nary>
                            <m:naryPr>
                              <m:chr m:val="∑"/>
                              <m:supHide m:val="on"/>
                              <m:ctrlPr>
                                <a:rPr lang="es-CL" b="1" i="1" smtClean="0">
                                  <a:solidFill>
                                    <a:schemeClr val="accent3"/>
                                  </a:solidFill>
                                  <a:latin typeface="Cambria Math"/>
                                </a:rPr>
                              </m:ctrlPr>
                            </m:naryPr>
                            <m:sub>
                              <m:r>
                                <m:rPr>
                                  <m:brk m:alnAt="7"/>
                                </m:rPr>
                                <a:rPr lang="es-CL" b="1" i="1" smtClean="0">
                                  <a:solidFill>
                                    <a:schemeClr val="accent3"/>
                                  </a:solidFill>
                                  <a:latin typeface="Cambria Math"/>
                                </a:rPr>
                                <m:t>𝒊</m:t>
                              </m:r>
                              <m:r>
                                <a:rPr lang="es-CL" b="1" i="1" smtClean="0">
                                  <a:solidFill>
                                    <a:schemeClr val="accent3"/>
                                  </a:solidFill>
                                  <a:latin typeface="Cambria Math"/>
                                  <a:ea typeface="Cambria Math"/>
                                </a:rPr>
                                <m:t>∈</m:t>
                              </m:r>
                              <m:r>
                                <a:rPr lang="es-CL" b="1" i="1" smtClean="0">
                                  <a:solidFill>
                                    <a:schemeClr val="accent3"/>
                                  </a:solidFill>
                                  <a:latin typeface="Cambria Math"/>
                                  <a:ea typeface="Cambria Math"/>
                                </a:rPr>
                                <m:t>𝑵</m:t>
                              </m:r>
                            </m:sub>
                            <m:sup/>
                            <m:e>
                              <m:sSub>
                                <m:sSubPr>
                                  <m:ctrlPr>
                                    <a:rPr lang="es-CL" b="1" i="1" smtClean="0">
                                      <a:solidFill>
                                        <a:schemeClr val="accent3"/>
                                      </a:solidFill>
                                      <a:latin typeface="Cambria Math"/>
                                    </a:rPr>
                                  </m:ctrlPr>
                                </m:sSubPr>
                                <m:e>
                                  <m:r>
                                    <a:rPr lang="es-CL" b="1" i="1" smtClean="0">
                                      <a:solidFill>
                                        <a:schemeClr val="accent3"/>
                                      </a:solidFill>
                                      <a:latin typeface="Cambria Math"/>
                                    </a:rPr>
                                    <m:t>𝒙</m:t>
                                  </m:r>
                                </m:e>
                                <m:sub>
                                  <m:r>
                                    <a:rPr lang="es-CL" b="1" i="1" smtClean="0">
                                      <a:solidFill>
                                        <a:schemeClr val="accent3"/>
                                      </a:solidFill>
                                      <a:latin typeface="Cambria Math"/>
                                    </a:rPr>
                                    <m:t>𝒊</m:t>
                                  </m:r>
                                </m:sub>
                              </m:sSub>
                            </m:e>
                          </m:nary>
                        </m:num>
                        <m:den>
                          <m:nary>
                            <m:naryPr>
                              <m:chr m:val="∑"/>
                              <m:supHide m:val="on"/>
                              <m:ctrlPr>
                                <a:rPr lang="es-CL" b="1" i="1">
                                  <a:solidFill>
                                    <a:schemeClr val="accent3"/>
                                  </a:solidFill>
                                  <a:latin typeface="Cambria Math"/>
                                </a:rPr>
                              </m:ctrlPr>
                            </m:naryPr>
                            <m:sub>
                              <m:r>
                                <m:rPr>
                                  <m:brk m:alnAt="7"/>
                                </m:rPr>
                                <a:rPr lang="es-CL" b="1" i="1">
                                  <a:solidFill>
                                    <a:schemeClr val="accent3"/>
                                  </a:solidFill>
                                  <a:latin typeface="Cambria Math"/>
                                </a:rPr>
                                <m:t>𝒊</m:t>
                              </m:r>
                              <m:r>
                                <a:rPr lang="es-CL" b="1" i="1">
                                  <a:solidFill>
                                    <a:schemeClr val="accent3"/>
                                  </a:solidFill>
                                  <a:latin typeface="Cambria Math"/>
                                  <a:ea typeface="Cambria Math"/>
                                </a:rPr>
                                <m:t>∈</m:t>
                              </m:r>
                              <m:r>
                                <a:rPr lang="es-CL" b="1" i="1" smtClean="0">
                                  <a:solidFill>
                                    <a:schemeClr val="accent3"/>
                                  </a:solidFill>
                                  <a:latin typeface="Cambria Math"/>
                                  <a:ea typeface="Cambria Math"/>
                                </a:rPr>
                                <m:t>𝑵</m:t>
                              </m:r>
                            </m:sub>
                            <m:sup/>
                            <m:e>
                              <m:r>
                                <a:rPr lang="es-CL" b="1" i="1" smtClean="0">
                                  <a:solidFill>
                                    <a:schemeClr val="accent3"/>
                                  </a:solidFill>
                                  <a:latin typeface="Cambria Math"/>
                                </a:rPr>
                                <m:t>𝟏</m:t>
                              </m:r>
                            </m:e>
                          </m:nary>
                        </m:den>
                      </m:f>
                    </m:oMath>
                  </m:oMathPara>
                </a14:m>
                <a:endParaRPr lang="es-CL" b="1" dirty="0">
                  <a:solidFill>
                    <a:schemeClr val="accent3"/>
                  </a:solidFill>
                </a:endParaRPr>
              </a:p>
            </p:txBody>
          </p:sp>
        </mc:Choice>
        <mc:Fallback xmlns="">
          <p:sp>
            <p:nvSpPr>
              <p:cNvPr id="16" name="15 Rectángulo"/>
              <p:cNvSpPr>
                <a:spLocks noRot="1" noChangeAspect="1" noMove="1" noResize="1" noEditPoints="1" noAdjustHandles="1" noChangeArrowheads="1" noChangeShapeType="1" noTextEdit="1"/>
              </p:cNvSpPr>
              <p:nvPr/>
            </p:nvSpPr>
            <p:spPr>
              <a:xfrm>
                <a:off x="1081675" y="1297304"/>
                <a:ext cx="1519946" cy="691536"/>
              </a:xfrm>
              <a:prstGeom prst="rect">
                <a:avLst/>
              </a:prstGeom>
              <a:blipFill rotWithShape="1">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6588224" y="1330632"/>
                <a:ext cx="1584176" cy="6915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L" b="1" i="1" dirty="0" smtClean="0">
                              <a:solidFill>
                                <a:schemeClr val="accent1"/>
                              </a:solidFill>
                              <a:latin typeface="Cambria Math"/>
                              <a:ea typeface="Cambria Math"/>
                            </a:rPr>
                          </m:ctrlPr>
                        </m:accPr>
                        <m:e>
                          <m:r>
                            <a:rPr lang="es-CL" b="1" i="1" dirty="0" smtClean="0">
                              <a:solidFill>
                                <a:schemeClr val="accent1"/>
                              </a:solidFill>
                              <a:latin typeface="Cambria Math"/>
                              <a:ea typeface="Cambria Math"/>
                            </a:rPr>
                            <m:t>𝒙</m:t>
                          </m:r>
                        </m:e>
                      </m:acc>
                      <m:r>
                        <a:rPr lang="es-CL" b="1" i="1">
                          <a:solidFill>
                            <a:schemeClr val="accent1"/>
                          </a:solidFill>
                          <a:latin typeface="Cambria Math"/>
                        </a:rPr>
                        <m:t>=</m:t>
                      </m:r>
                      <m:f>
                        <m:fPr>
                          <m:ctrlPr>
                            <a:rPr lang="es-CL" b="1" i="1">
                              <a:solidFill>
                                <a:schemeClr val="accent1"/>
                              </a:solidFill>
                              <a:latin typeface="Cambria Math"/>
                            </a:rPr>
                          </m:ctrlPr>
                        </m:fPr>
                        <m:num>
                          <m:nary>
                            <m:naryPr>
                              <m:chr m:val="∑"/>
                              <m:supHide m:val="on"/>
                              <m:ctrlPr>
                                <a:rPr lang="es-CL" b="1" i="1" smtClean="0">
                                  <a:solidFill>
                                    <a:schemeClr val="accent1"/>
                                  </a:solidFill>
                                  <a:latin typeface="Cambria Math"/>
                                </a:rPr>
                              </m:ctrlPr>
                            </m:naryPr>
                            <m:sub>
                              <m:r>
                                <m:rPr>
                                  <m:brk m:alnAt="7"/>
                                </m:rPr>
                                <a:rPr lang="es-CL" b="1" i="1" smtClean="0">
                                  <a:solidFill>
                                    <a:schemeClr val="accent1"/>
                                  </a:solidFill>
                                  <a:latin typeface="Cambria Math"/>
                                </a:rPr>
                                <m:t>𝒊</m:t>
                              </m:r>
                              <m:r>
                                <a:rPr lang="es-CL" b="1" i="1" smtClean="0">
                                  <a:solidFill>
                                    <a:schemeClr val="accent1"/>
                                  </a:solidFill>
                                  <a:latin typeface="Cambria Math"/>
                                  <a:ea typeface="Cambria Math"/>
                                </a:rPr>
                                <m:t>∈</m:t>
                              </m:r>
                              <m:r>
                                <a:rPr lang="es-CL" b="1" i="1" smtClean="0">
                                  <a:solidFill>
                                    <a:schemeClr val="accent1"/>
                                  </a:solidFill>
                                  <a:latin typeface="Cambria Math"/>
                                  <a:ea typeface="Cambria Math"/>
                                </a:rPr>
                                <m:t>𝒏</m:t>
                              </m:r>
                            </m:sub>
                            <m:sup/>
                            <m:e>
                              <m:sSub>
                                <m:sSubPr>
                                  <m:ctrlPr>
                                    <a:rPr lang="es-CL" b="1" i="1" smtClean="0">
                                      <a:solidFill>
                                        <a:schemeClr val="accent1"/>
                                      </a:solidFill>
                                      <a:latin typeface="Cambria Math"/>
                                    </a:rPr>
                                  </m:ctrlPr>
                                </m:sSubPr>
                                <m:e>
                                  <m:r>
                                    <a:rPr lang="es-CL" b="1" i="1" smtClean="0">
                                      <a:solidFill>
                                        <a:schemeClr val="accent1"/>
                                      </a:solidFill>
                                      <a:latin typeface="Cambria Math"/>
                                    </a:rPr>
                                    <m:t>𝒙</m:t>
                                  </m:r>
                                </m:e>
                                <m:sub>
                                  <m:r>
                                    <a:rPr lang="es-CL" b="1" i="1" smtClean="0">
                                      <a:solidFill>
                                        <a:schemeClr val="accent1"/>
                                      </a:solidFill>
                                      <a:latin typeface="Cambria Math"/>
                                    </a:rPr>
                                    <m:t>𝒊</m:t>
                                  </m:r>
                                </m:sub>
                              </m:sSub>
                            </m:e>
                          </m:nary>
                        </m:num>
                        <m:den>
                          <m:nary>
                            <m:naryPr>
                              <m:chr m:val="∑"/>
                              <m:supHide m:val="on"/>
                              <m:ctrlPr>
                                <a:rPr lang="es-CL" b="1" i="1">
                                  <a:solidFill>
                                    <a:schemeClr val="accent1"/>
                                  </a:solidFill>
                                  <a:latin typeface="Cambria Math"/>
                                </a:rPr>
                              </m:ctrlPr>
                            </m:naryPr>
                            <m:sub>
                              <m:r>
                                <m:rPr>
                                  <m:brk m:alnAt="7"/>
                                </m:rPr>
                                <a:rPr lang="es-CL" b="1" i="1">
                                  <a:solidFill>
                                    <a:schemeClr val="accent1"/>
                                  </a:solidFill>
                                  <a:latin typeface="Cambria Math"/>
                                </a:rPr>
                                <m:t>𝒊</m:t>
                              </m:r>
                              <m:r>
                                <a:rPr lang="es-CL" b="1" i="1">
                                  <a:solidFill>
                                    <a:schemeClr val="accent1"/>
                                  </a:solidFill>
                                  <a:latin typeface="Cambria Math"/>
                                  <a:ea typeface="Cambria Math"/>
                                </a:rPr>
                                <m:t>∈</m:t>
                              </m:r>
                              <m:r>
                                <a:rPr lang="es-CL" b="1" i="1" smtClean="0">
                                  <a:solidFill>
                                    <a:schemeClr val="accent1"/>
                                  </a:solidFill>
                                  <a:latin typeface="Cambria Math"/>
                                  <a:ea typeface="Cambria Math"/>
                                </a:rPr>
                                <m:t>𝒏</m:t>
                              </m:r>
                            </m:sub>
                            <m:sup/>
                            <m:e>
                              <m:r>
                                <a:rPr lang="es-CL" b="1" i="1" smtClean="0">
                                  <a:solidFill>
                                    <a:schemeClr val="accent1"/>
                                  </a:solidFill>
                                  <a:latin typeface="Cambria Math"/>
                                </a:rPr>
                                <m:t>𝟏</m:t>
                              </m:r>
                            </m:e>
                          </m:nary>
                        </m:den>
                      </m:f>
                    </m:oMath>
                  </m:oMathPara>
                </a14:m>
                <a:endParaRPr lang="es-CL" b="1" dirty="0">
                  <a:solidFill>
                    <a:schemeClr val="accent1"/>
                  </a:solidFill>
                </a:endParaRPr>
              </a:p>
            </p:txBody>
          </p:sp>
        </mc:Choice>
        <mc:Fallback xmlns="">
          <p:sp>
            <p:nvSpPr>
              <p:cNvPr id="17" name="16 Rectángulo"/>
              <p:cNvSpPr>
                <a:spLocks noRot="1" noChangeAspect="1" noMove="1" noResize="1" noEditPoints="1" noAdjustHandles="1" noChangeArrowheads="1" noChangeShapeType="1" noTextEdit="1"/>
              </p:cNvSpPr>
              <p:nvPr/>
            </p:nvSpPr>
            <p:spPr>
              <a:xfrm>
                <a:off x="6588224" y="1330632"/>
                <a:ext cx="1584176" cy="691536"/>
              </a:xfrm>
              <a:prstGeom prst="rect">
                <a:avLst/>
              </a:prstGeom>
              <a:blipFill rotWithShape="1">
                <a:blip r:embed="rId9"/>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6409886" y="3252968"/>
                <a:ext cx="2117695"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1" i="1" dirty="0" smtClean="0">
                              <a:solidFill>
                                <a:schemeClr val="accent1"/>
                              </a:solidFill>
                              <a:latin typeface="Cambria Math"/>
                            </a:rPr>
                          </m:ctrlPr>
                        </m:sSupPr>
                        <m:e>
                          <m:r>
                            <a:rPr lang="es-CL" b="1" i="1" dirty="0" smtClean="0">
                              <a:solidFill>
                                <a:schemeClr val="accent1"/>
                              </a:solidFill>
                              <a:latin typeface="Cambria Math"/>
                              <a:ea typeface="Cambria Math"/>
                            </a:rPr>
                            <m:t>𝑺</m:t>
                          </m:r>
                        </m:e>
                        <m:sup>
                          <m:r>
                            <a:rPr lang="es-CL" b="1" i="1" dirty="0">
                              <a:solidFill>
                                <a:schemeClr val="accent1"/>
                              </a:solidFill>
                              <a:latin typeface="Cambria Math"/>
                            </a:rPr>
                            <m:t>𝟐</m:t>
                          </m:r>
                        </m:sup>
                      </m:sSup>
                      <m:r>
                        <a:rPr lang="es-CL" b="1" i="1">
                          <a:solidFill>
                            <a:schemeClr val="accent1"/>
                          </a:solidFill>
                          <a:latin typeface="Cambria Math"/>
                        </a:rPr>
                        <m:t>=</m:t>
                      </m:r>
                      <m:f>
                        <m:fPr>
                          <m:ctrlPr>
                            <a:rPr lang="es-CL" b="1" i="1" smtClean="0">
                              <a:solidFill>
                                <a:schemeClr val="accent1"/>
                              </a:solidFill>
                              <a:latin typeface="Cambria Math"/>
                            </a:rPr>
                          </m:ctrlPr>
                        </m:fPr>
                        <m:num>
                          <m:r>
                            <a:rPr lang="es-CL" b="1" i="1">
                              <a:solidFill>
                                <a:schemeClr val="accent1"/>
                              </a:solidFill>
                              <a:latin typeface="Cambria Math"/>
                            </a:rPr>
                            <m:t>𝒏</m:t>
                          </m:r>
                          <m:acc>
                            <m:accPr>
                              <m:chr m:val="̂"/>
                              <m:ctrlPr>
                                <a:rPr lang="es-CL" b="1" i="1">
                                  <a:solidFill>
                                    <a:schemeClr val="accent1"/>
                                  </a:solidFill>
                                  <a:latin typeface="Cambria Math"/>
                                </a:rPr>
                              </m:ctrlPr>
                            </m:accPr>
                            <m:e>
                              <m:sSub>
                                <m:sSubPr>
                                  <m:ctrlPr>
                                    <a:rPr lang="es-CL" b="1" i="1">
                                      <a:solidFill>
                                        <a:schemeClr val="accent1"/>
                                      </a:solidFill>
                                      <a:latin typeface="Cambria Math"/>
                                    </a:rPr>
                                  </m:ctrlPr>
                                </m:sSubPr>
                                <m:e>
                                  <m:r>
                                    <a:rPr lang="es-CL" b="1" i="1">
                                      <a:solidFill>
                                        <a:schemeClr val="accent1"/>
                                      </a:solidFill>
                                      <a:latin typeface="Cambria Math"/>
                                    </a:rPr>
                                    <m:t>𝒑</m:t>
                                  </m:r>
                                </m:e>
                                <m:sub>
                                  <m:r>
                                    <a:rPr lang="es-CL" b="1" i="1">
                                      <a:solidFill>
                                        <a:schemeClr val="accent1"/>
                                      </a:solidFill>
                                      <a:latin typeface="Cambria Math"/>
                                    </a:rPr>
                                    <m:t>𝑨</m:t>
                                  </m:r>
                                </m:sub>
                              </m:sSub>
                            </m:e>
                          </m:acc>
                          <m:r>
                            <a:rPr lang="es-CL" b="1" i="1">
                              <a:solidFill>
                                <a:schemeClr val="accent1"/>
                              </a:solidFill>
                              <a:latin typeface="Cambria Math"/>
                            </a:rPr>
                            <m:t>(</m:t>
                          </m:r>
                          <m:r>
                            <a:rPr lang="es-CL" b="1" i="1">
                              <a:solidFill>
                                <a:schemeClr val="accent1"/>
                              </a:solidFill>
                              <a:latin typeface="Cambria Math"/>
                            </a:rPr>
                            <m:t>𝟏</m:t>
                          </m:r>
                          <m:r>
                            <a:rPr lang="es-CL" b="1" i="1">
                              <a:solidFill>
                                <a:schemeClr val="accent1"/>
                              </a:solidFill>
                              <a:latin typeface="Cambria Math"/>
                            </a:rPr>
                            <m:t>−</m:t>
                          </m:r>
                          <m:acc>
                            <m:accPr>
                              <m:chr m:val="̂"/>
                              <m:ctrlPr>
                                <a:rPr lang="es-CL" b="1" i="1">
                                  <a:solidFill>
                                    <a:schemeClr val="accent1"/>
                                  </a:solidFill>
                                  <a:latin typeface="Cambria Math"/>
                                </a:rPr>
                              </m:ctrlPr>
                            </m:accPr>
                            <m:e>
                              <m:sSub>
                                <m:sSubPr>
                                  <m:ctrlPr>
                                    <a:rPr lang="es-CL" b="1" i="1">
                                      <a:solidFill>
                                        <a:schemeClr val="accent1"/>
                                      </a:solidFill>
                                      <a:latin typeface="Cambria Math"/>
                                    </a:rPr>
                                  </m:ctrlPr>
                                </m:sSubPr>
                                <m:e>
                                  <m:r>
                                    <a:rPr lang="es-CL" b="1" i="1">
                                      <a:solidFill>
                                        <a:schemeClr val="accent1"/>
                                      </a:solidFill>
                                      <a:latin typeface="Cambria Math"/>
                                    </a:rPr>
                                    <m:t>𝒑</m:t>
                                  </m:r>
                                </m:e>
                                <m:sub>
                                  <m:r>
                                    <a:rPr lang="es-CL" b="1" i="1">
                                      <a:solidFill>
                                        <a:schemeClr val="accent1"/>
                                      </a:solidFill>
                                      <a:latin typeface="Cambria Math"/>
                                    </a:rPr>
                                    <m:t>𝑨</m:t>
                                  </m:r>
                                </m:sub>
                              </m:sSub>
                            </m:e>
                          </m:acc>
                          <m:r>
                            <a:rPr lang="es-CL" b="1" i="1">
                              <a:solidFill>
                                <a:schemeClr val="accent1"/>
                              </a:solidFill>
                              <a:latin typeface="Cambria Math"/>
                            </a:rPr>
                            <m:t>)</m:t>
                          </m:r>
                          <m:r>
                            <m:rPr>
                              <m:nor/>
                            </m:rPr>
                            <a:rPr lang="es-CL" b="1" dirty="0">
                              <a:solidFill>
                                <a:schemeClr val="accent1"/>
                              </a:solidFill>
                            </a:rPr>
                            <m:t> </m:t>
                          </m:r>
                        </m:num>
                        <m:den>
                          <m:r>
                            <a:rPr lang="es-CL" b="1" i="1" smtClean="0">
                              <a:solidFill>
                                <a:schemeClr val="accent1"/>
                              </a:solidFill>
                              <a:latin typeface="Cambria Math"/>
                            </a:rPr>
                            <m:t>𝒏</m:t>
                          </m:r>
                          <m:r>
                            <a:rPr lang="es-CL" b="1" i="1" smtClean="0">
                              <a:solidFill>
                                <a:schemeClr val="accent1"/>
                              </a:solidFill>
                              <a:latin typeface="Cambria Math"/>
                            </a:rPr>
                            <m:t>−</m:t>
                          </m:r>
                          <m:r>
                            <a:rPr lang="es-CL" b="1" i="1" smtClean="0">
                              <a:solidFill>
                                <a:schemeClr val="accent1"/>
                              </a:solidFill>
                              <a:latin typeface="Cambria Math"/>
                            </a:rPr>
                            <m:t>𝟏</m:t>
                          </m:r>
                        </m:den>
                      </m:f>
                    </m:oMath>
                  </m:oMathPara>
                </a14:m>
                <a:endParaRPr lang="es-CL" b="1" dirty="0">
                  <a:solidFill>
                    <a:schemeClr val="accent1"/>
                  </a:solidFill>
                </a:endParaRPr>
              </a:p>
            </p:txBody>
          </p:sp>
        </mc:Choice>
        <mc:Fallback xmlns="">
          <p:sp>
            <p:nvSpPr>
              <p:cNvPr id="18" name="17 Rectángulo"/>
              <p:cNvSpPr>
                <a:spLocks noRot="1" noChangeAspect="1" noMove="1" noResize="1" noEditPoints="1" noAdjustHandles="1" noChangeArrowheads="1" noChangeShapeType="1" noTextEdit="1"/>
              </p:cNvSpPr>
              <p:nvPr/>
            </p:nvSpPr>
            <p:spPr>
              <a:xfrm>
                <a:off x="6409886" y="3252968"/>
                <a:ext cx="2117695" cy="619913"/>
              </a:xfrm>
              <a:prstGeom prst="rect">
                <a:avLst/>
              </a:prstGeom>
              <a:blipFill rotWithShape="1">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18 Rectángulo"/>
              <p:cNvSpPr/>
              <p:nvPr/>
            </p:nvSpPr>
            <p:spPr>
              <a:xfrm>
                <a:off x="896012" y="3406706"/>
                <a:ext cx="1962204"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L" b="1" i="1" dirty="0" smtClean="0">
                              <a:solidFill>
                                <a:schemeClr val="accent3"/>
                              </a:solidFill>
                              <a:latin typeface="Cambria Math"/>
                            </a:rPr>
                          </m:ctrlPr>
                        </m:sSupPr>
                        <m:e>
                          <m:r>
                            <a:rPr lang="es-CL" b="1" i="1" dirty="0">
                              <a:solidFill>
                                <a:schemeClr val="accent3"/>
                              </a:solidFill>
                              <a:latin typeface="Cambria Math"/>
                              <a:ea typeface="Cambria Math"/>
                            </a:rPr>
                            <m:t>𝝈</m:t>
                          </m:r>
                        </m:e>
                        <m:sup>
                          <m:r>
                            <a:rPr lang="es-CL" b="1" i="1" dirty="0">
                              <a:solidFill>
                                <a:schemeClr val="accent3"/>
                              </a:solidFill>
                              <a:latin typeface="Cambria Math"/>
                            </a:rPr>
                            <m:t>𝟐</m:t>
                          </m:r>
                        </m:sup>
                      </m:sSup>
                      <m:r>
                        <a:rPr lang="es-CL" b="1" i="1">
                          <a:solidFill>
                            <a:schemeClr val="accent3"/>
                          </a:solidFill>
                          <a:latin typeface="Cambria Math"/>
                        </a:rPr>
                        <m:t>=</m:t>
                      </m:r>
                      <m:sSub>
                        <m:sSubPr>
                          <m:ctrlPr>
                            <a:rPr lang="es-CL" b="1" i="1">
                              <a:solidFill>
                                <a:schemeClr val="accent3"/>
                              </a:solidFill>
                              <a:latin typeface="Cambria Math"/>
                            </a:rPr>
                          </m:ctrlPr>
                        </m:sSubPr>
                        <m:e>
                          <m:r>
                            <a:rPr lang="es-CL" b="1" i="1" smtClean="0">
                              <a:solidFill>
                                <a:schemeClr val="accent3"/>
                              </a:solidFill>
                              <a:latin typeface="Cambria Math"/>
                            </a:rPr>
                            <m:t>𝑷</m:t>
                          </m:r>
                        </m:e>
                        <m:sub>
                          <m:r>
                            <a:rPr lang="es-CL" b="1" i="1">
                              <a:solidFill>
                                <a:schemeClr val="accent3"/>
                              </a:solidFill>
                              <a:latin typeface="Cambria Math"/>
                            </a:rPr>
                            <m:t>𝑨</m:t>
                          </m:r>
                        </m:sub>
                      </m:sSub>
                      <m:r>
                        <a:rPr lang="es-CL" b="1" i="1" smtClean="0">
                          <a:solidFill>
                            <a:schemeClr val="accent3"/>
                          </a:solidFill>
                          <a:latin typeface="Cambria Math"/>
                        </a:rPr>
                        <m:t>(</m:t>
                      </m:r>
                      <m:r>
                        <a:rPr lang="es-CL" b="1" i="1" smtClean="0">
                          <a:solidFill>
                            <a:schemeClr val="accent3"/>
                          </a:solidFill>
                          <a:latin typeface="Cambria Math"/>
                        </a:rPr>
                        <m:t>𝟏</m:t>
                      </m:r>
                      <m:r>
                        <a:rPr lang="es-CL" b="1" i="1" smtClean="0">
                          <a:solidFill>
                            <a:schemeClr val="accent3"/>
                          </a:solidFill>
                          <a:latin typeface="Cambria Math"/>
                        </a:rPr>
                        <m:t>−</m:t>
                      </m:r>
                      <m:sSub>
                        <m:sSubPr>
                          <m:ctrlPr>
                            <a:rPr lang="es-CL" b="1" i="1">
                              <a:solidFill>
                                <a:schemeClr val="accent3"/>
                              </a:solidFill>
                              <a:latin typeface="Cambria Math"/>
                            </a:rPr>
                          </m:ctrlPr>
                        </m:sSubPr>
                        <m:e>
                          <m:r>
                            <a:rPr lang="es-CL" b="1" i="1" smtClean="0">
                              <a:solidFill>
                                <a:schemeClr val="accent3"/>
                              </a:solidFill>
                              <a:latin typeface="Cambria Math"/>
                            </a:rPr>
                            <m:t>𝑷</m:t>
                          </m:r>
                        </m:e>
                        <m:sub>
                          <m:r>
                            <a:rPr lang="es-CL" b="1" i="1">
                              <a:solidFill>
                                <a:schemeClr val="accent3"/>
                              </a:solidFill>
                              <a:latin typeface="Cambria Math"/>
                            </a:rPr>
                            <m:t>𝑨</m:t>
                          </m:r>
                        </m:sub>
                      </m:sSub>
                      <m:r>
                        <a:rPr lang="es-CL" b="1" i="1" smtClean="0">
                          <a:solidFill>
                            <a:schemeClr val="accent3"/>
                          </a:solidFill>
                          <a:latin typeface="Cambria Math"/>
                        </a:rPr>
                        <m:t>)</m:t>
                      </m:r>
                    </m:oMath>
                  </m:oMathPara>
                </a14:m>
                <a:endParaRPr lang="es-CL" b="1" dirty="0">
                  <a:solidFill>
                    <a:schemeClr val="accent3"/>
                  </a:solidFill>
                </a:endParaRPr>
              </a:p>
            </p:txBody>
          </p:sp>
        </mc:Choice>
        <mc:Fallback xmlns="">
          <p:sp>
            <p:nvSpPr>
              <p:cNvPr id="19" name="18 Rectángulo"/>
              <p:cNvSpPr>
                <a:spLocks noRot="1" noChangeAspect="1" noMove="1" noResize="1" noEditPoints="1" noAdjustHandles="1" noChangeArrowheads="1" noChangeShapeType="1" noTextEdit="1"/>
              </p:cNvSpPr>
              <p:nvPr/>
            </p:nvSpPr>
            <p:spPr>
              <a:xfrm>
                <a:off x="896012" y="3406706"/>
                <a:ext cx="1962204" cy="375552"/>
              </a:xfrm>
              <a:prstGeom prst="rect">
                <a:avLst/>
              </a:prstGeom>
              <a:blipFill rotWithShape="1">
                <a:blip r:embed="rId11"/>
                <a:stretch>
                  <a:fillRect b="-13115"/>
                </a:stretch>
              </a:blipFill>
            </p:spPr>
            <p:txBody>
              <a:bodyPr/>
              <a:lstStyle/>
              <a:p>
                <a:r>
                  <a:rPr lang="es-CL">
                    <a:noFill/>
                  </a:rPr>
                  <a:t> </a:t>
                </a:r>
              </a:p>
            </p:txBody>
          </p:sp>
        </mc:Fallback>
      </mc:AlternateContent>
    </p:spTree>
    <p:extLst>
      <p:ext uri="{BB962C8B-B14F-4D97-AF65-F5344CB8AC3E}">
        <p14:creationId xmlns:p14="http://schemas.microsoft.com/office/powerpoint/2010/main" val="241009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sz="3600" b="1" dirty="0" smtClean="0">
                <a:solidFill>
                  <a:srgbClr val="0000B8"/>
                </a:solidFill>
              </a:rPr>
              <a:t>Estadística</a:t>
            </a: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Tree>
    <p:extLst>
      <p:ext uri="{BB962C8B-B14F-4D97-AF65-F5344CB8AC3E}">
        <p14:creationId xmlns:p14="http://schemas.microsoft.com/office/powerpoint/2010/main" val="2342304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24944"/>
            <a:ext cx="8229600" cy="1143000"/>
          </a:xfrm>
        </p:spPr>
        <p:txBody>
          <a:bodyPr>
            <a:noAutofit/>
          </a:bodyPr>
          <a:lstStyle/>
          <a:p>
            <a:pPr lvl="1" algn="ctr" rtl="0">
              <a:spcBef>
                <a:spcPct val="0"/>
              </a:spcBef>
            </a:pPr>
            <a:r>
              <a:rPr lang="es-ES" sz="4400" b="1" dirty="0" smtClean="0">
                <a:solidFill>
                  <a:schemeClr val="tx1"/>
                </a:solidFill>
                <a:latin typeface="+mj-lt"/>
              </a:rPr>
              <a:t>V. Distribuciones teóricas y empíricas</a:t>
            </a:r>
          </a:p>
        </p:txBody>
      </p:sp>
    </p:spTree>
    <p:extLst>
      <p:ext uri="{BB962C8B-B14F-4D97-AF65-F5344CB8AC3E}">
        <p14:creationId xmlns:p14="http://schemas.microsoft.com/office/powerpoint/2010/main" val="2515960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Características de las distribuciones</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7042" name="Picture 2" descr="http://www.tuveras.com/estadistica/apuntamieto.gif"/>
          <p:cNvPicPr>
            <a:picLocks noChangeAspect="1" noChangeArrowheads="1"/>
          </p:cNvPicPr>
          <p:nvPr/>
        </p:nvPicPr>
        <p:blipFill>
          <a:blip r:embed="rId3" cstate="print"/>
          <a:srcRect/>
          <a:stretch>
            <a:fillRect/>
          </a:stretch>
        </p:blipFill>
        <p:spPr bwMode="auto">
          <a:xfrm>
            <a:off x="539551" y="3573016"/>
            <a:ext cx="7754251" cy="3284984"/>
          </a:xfrm>
          <a:prstGeom prst="rect">
            <a:avLst/>
          </a:prstGeom>
          <a:noFill/>
        </p:spPr>
      </p:pic>
      <p:pic>
        <p:nvPicPr>
          <p:cNvPr id="87044" name="Picture 4" descr="http://eae0213.wikispaces.com/file/view/curvas_simetricas.jpg/121499113/curvas_simetricas.jpg"/>
          <p:cNvPicPr>
            <a:picLocks noChangeAspect="1" noChangeArrowheads="1"/>
          </p:cNvPicPr>
          <p:nvPr/>
        </p:nvPicPr>
        <p:blipFill>
          <a:blip r:embed="rId4" cstate="print"/>
          <a:srcRect/>
          <a:stretch>
            <a:fillRect/>
          </a:stretch>
        </p:blipFill>
        <p:spPr bwMode="auto">
          <a:xfrm>
            <a:off x="1331640" y="1268760"/>
            <a:ext cx="6403229" cy="2736304"/>
          </a:xfrm>
          <a:prstGeom prst="rect">
            <a:avLst/>
          </a:prstGeom>
          <a:noFill/>
        </p:spPr>
      </p:pic>
      <p:sp>
        <p:nvSpPr>
          <p:cNvPr id="14" name="13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Distribuciones teóricas conocidas</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3" name="2 Grupo"/>
          <p:cNvGrpSpPr/>
          <p:nvPr/>
        </p:nvGrpSpPr>
        <p:grpSpPr>
          <a:xfrm>
            <a:off x="141206" y="1556792"/>
            <a:ext cx="8895290" cy="4736966"/>
            <a:chOff x="141206" y="1037654"/>
            <a:chExt cx="9975410" cy="5256104"/>
          </a:xfrm>
        </p:grpSpPr>
        <p:pic>
          <p:nvPicPr>
            <p:cNvPr id="2050" name="Picture 2" descr="http://www.wolfram.com/mathematica/new-in-8/parametric-probability-distributions/HTMLImages.es/univariate-continuous-distributions/O_1.png"/>
            <p:cNvPicPr>
              <a:picLocks noChangeAspect="1" noChangeArrowheads="1"/>
            </p:cNvPicPr>
            <p:nvPr/>
          </p:nvPicPr>
          <p:blipFill rotWithShape="1">
            <a:blip r:embed="rId3">
              <a:extLst>
                <a:ext uri="{28A0092B-C50C-407E-A947-70E740481C1C}">
                  <a14:useLocalDpi xmlns:a14="http://schemas.microsoft.com/office/drawing/2010/main" val="0"/>
                </a:ext>
              </a:extLst>
            </a:blip>
            <a:srcRect t="38383"/>
            <a:stretch/>
          </p:blipFill>
          <p:spPr bwMode="auto">
            <a:xfrm>
              <a:off x="141206" y="1040989"/>
              <a:ext cx="4953000" cy="52527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wolfram.com/mathematica/new-in-8/parametric-probability-distributions/HTMLImages.es/univariate-continuous-distributions/O_1.png"/>
            <p:cNvPicPr>
              <a:picLocks noChangeAspect="1" noChangeArrowheads="1"/>
            </p:cNvPicPr>
            <p:nvPr/>
          </p:nvPicPr>
          <p:blipFill rotWithShape="1">
            <a:blip r:embed="rId3">
              <a:extLst>
                <a:ext uri="{28A0092B-C50C-407E-A947-70E740481C1C}">
                  <a14:useLocalDpi xmlns:a14="http://schemas.microsoft.com/office/drawing/2010/main" val="0"/>
                </a:ext>
              </a:extLst>
            </a:blip>
            <a:srcRect b="59594"/>
            <a:stretch/>
          </p:blipFill>
          <p:spPr bwMode="auto">
            <a:xfrm>
              <a:off x="5163616" y="1037654"/>
              <a:ext cx="4953000" cy="344459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15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Distribuciones teóricas conocidas</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9090" name="Picture 2" descr="http://hotmath.com/hotmath_help/topics/normal-distribution-of-data/normal-distribution-of-data-image001.gif"/>
          <p:cNvPicPr>
            <a:picLocks noChangeAspect="1" noChangeArrowheads="1"/>
          </p:cNvPicPr>
          <p:nvPr/>
        </p:nvPicPr>
        <p:blipFill>
          <a:blip r:embed="rId3" cstate="print"/>
          <a:srcRect/>
          <a:stretch>
            <a:fillRect/>
          </a:stretch>
        </p:blipFill>
        <p:spPr bwMode="auto">
          <a:xfrm>
            <a:off x="179511" y="1196752"/>
            <a:ext cx="4547871" cy="2880320"/>
          </a:xfrm>
          <a:prstGeom prst="rect">
            <a:avLst/>
          </a:prstGeom>
          <a:noFill/>
        </p:spPr>
      </p:pic>
      <p:pic>
        <p:nvPicPr>
          <p:cNvPr id="89092" name="Picture 4" descr="https://upload.wikimedia.org/wikipedia/commons/thumb/9/9c/Uniform_distribution_PDF.png/350px-Uniform_distribution_PDF.png"/>
          <p:cNvPicPr>
            <a:picLocks noChangeAspect="1" noChangeArrowheads="1"/>
          </p:cNvPicPr>
          <p:nvPr/>
        </p:nvPicPr>
        <p:blipFill>
          <a:blip r:embed="rId4" cstate="print"/>
          <a:srcRect/>
          <a:stretch>
            <a:fillRect/>
          </a:stretch>
        </p:blipFill>
        <p:spPr bwMode="auto">
          <a:xfrm>
            <a:off x="4932040" y="1196752"/>
            <a:ext cx="3600400" cy="2705445"/>
          </a:xfrm>
          <a:prstGeom prst="rect">
            <a:avLst/>
          </a:prstGeom>
          <a:noFill/>
        </p:spPr>
      </p:pic>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18" name="3 Gráfico"/>
          <p:cNvGraphicFramePr/>
          <p:nvPr/>
        </p:nvGraphicFramePr>
        <p:xfrm>
          <a:off x="4716016" y="4114800"/>
          <a:ext cx="4427984"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4 Gráfico"/>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19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4315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Distribuciones empíricas</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1138" name="Picture 2" descr="http://epidemiologiamolecular.com/wp-content/uploads/2012/12/clip_image026.gif"/>
          <p:cNvPicPr>
            <a:picLocks noChangeAspect="1" noChangeArrowheads="1"/>
          </p:cNvPicPr>
          <p:nvPr/>
        </p:nvPicPr>
        <p:blipFill>
          <a:blip r:embed="rId3" cstate="print"/>
          <a:srcRect/>
          <a:stretch>
            <a:fillRect/>
          </a:stretch>
        </p:blipFill>
        <p:spPr bwMode="auto">
          <a:xfrm>
            <a:off x="179512" y="1052735"/>
            <a:ext cx="4752528" cy="3275391"/>
          </a:xfrm>
          <a:prstGeom prst="rect">
            <a:avLst/>
          </a:prstGeom>
          <a:noFill/>
        </p:spPr>
      </p:pic>
      <p:pic>
        <p:nvPicPr>
          <p:cNvPr id="91142" name="Picture 6" descr="http://fpfn24.wikidot.com/local--files/demostraciond/dist_teo_1dado.PNG"/>
          <p:cNvPicPr>
            <a:picLocks noChangeAspect="1" noChangeArrowheads="1"/>
          </p:cNvPicPr>
          <p:nvPr/>
        </p:nvPicPr>
        <p:blipFill>
          <a:blip r:embed="rId4" cstate="print"/>
          <a:srcRect/>
          <a:stretch>
            <a:fillRect/>
          </a:stretch>
        </p:blipFill>
        <p:spPr bwMode="auto">
          <a:xfrm>
            <a:off x="4211960" y="1196752"/>
            <a:ext cx="4324350" cy="2971801"/>
          </a:xfrm>
          <a:prstGeom prst="rect">
            <a:avLst/>
          </a:prstGeom>
          <a:noFill/>
        </p:spPr>
      </p:pic>
      <p:pic>
        <p:nvPicPr>
          <p:cNvPr id="91146" name="Picture 10" descr="http://ww2.educarchile.cl/portal.herramientas/sitios_educativos/Estadistica/dibujos/cpo_ej1.gif"/>
          <p:cNvPicPr>
            <a:picLocks noChangeAspect="1" noChangeArrowheads="1"/>
          </p:cNvPicPr>
          <p:nvPr/>
        </p:nvPicPr>
        <p:blipFill>
          <a:blip r:embed="rId5" cstate="print"/>
          <a:srcRect/>
          <a:stretch>
            <a:fillRect/>
          </a:stretch>
        </p:blipFill>
        <p:spPr bwMode="auto">
          <a:xfrm>
            <a:off x="5549542" y="4725145"/>
            <a:ext cx="3594458" cy="2132856"/>
          </a:xfrm>
          <a:prstGeom prst="rect">
            <a:avLst/>
          </a:prstGeom>
          <a:noFill/>
        </p:spPr>
      </p:pic>
      <p:pic>
        <p:nvPicPr>
          <p:cNvPr id="22" name="Picture 2"/>
          <p:cNvPicPr>
            <a:picLocks noChangeAspect="1" noChangeArrowheads="1"/>
          </p:cNvPicPr>
          <p:nvPr/>
        </p:nvPicPr>
        <p:blipFill>
          <a:blip r:embed="rId6" cstate="print"/>
          <a:srcRect/>
          <a:stretch>
            <a:fillRect/>
          </a:stretch>
        </p:blipFill>
        <p:spPr bwMode="auto">
          <a:xfrm>
            <a:off x="899591" y="4221089"/>
            <a:ext cx="3544669" cy="2593338"/>
          </a:xfrm>
          <a:prstGeom prst="rect">
            <a:avLst/>
          </a:prstGeom>
          <a:noFill/>
          <a:ln w="9525">
            <a:noFill/>
            <a:miter lim="800000"/>
            <a:headEnd/>
            <a:tailEnd/>
          </a:ln>
          <a:effectLst/>
        </p:spPr>
      </p:pic>
      <p:sp>
        <p:nvSpPr>
          <p:cNvPr id="18" name="1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2162" name="Picture 2"/>
          <p:cNvPicPr>
            <a:picLocks noChangeAspect="1" noChangeArrowheads="1"/>
          </p:cNvPicPr>
          <p:nvPr/>
        </p:nvPicPr>
        <p:blipFill>
          <a:blip r:embed="rId3" cstate="print"/>
          <a:srcRect/>
          <a:stretch>
            <a:fillRect/>
          </a:stretch>
        </p:blipFill>
        <p:spPr bwMode="auto">
          <a:xfrm>
            <a:off x="755576" y="1277145"/>
            <a:ext cx="7632848" cy="5580855"/>
          </a:xfrm>
          <a:prstGeom prst="rect">
            <a:avLst/>
          </a:prstGeom>
          <a:noFill/>
          <a:ln w="9525">
            <a:noFill/>
            <a:miter lim="800000"/>
            <a:headEnd/>
            <a:tailEnd/>
          </a:ln>
          <a:effectLst/>
        </p:spPr>
      </p:pic>
      <p:sp>
        <p:nvSpPr>
          <p:cNvPr id="3" name="2 Título"/>
          <p:cNvSpPr>
            <a:spLocks noGrp="1"/>
          </p:cNvSpPr>
          <p:nvPr>
            <p:ph type="title"/>
          </p:nvPr>
        </p:nvSpPr>
        <p:spPr/>
        <p:txBody>
          <a:bodyPr/>
          <a:lstStyle/>
          <a:p>
            <a:endParaRPr lang="es-CL"/>
          </a:p>
        </p:txBody>
      </p:sp>
      <p:sp>
        <p:nvSpPr>
          <p:cNvPr id="15" name="1 Título"/>
          <p:cNvSpPr txBox="1">
            <a:spLocks/>
          </p:cNvSpPr>
          <p:nvPr/>
        </p:nvSpPr>
        <p:spPr>
          <a:xfrm>
            <a:off x="457200"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3600" b="1" smtClean="0">
                <a:solidFill>
                  <a:schemeClr val="accent2"/>
                </a:solidFill>
                <a:latin typeface="Arial" pitchFamily="34" charset="0"/>
                <a:cs typeface="Arial" pitchFamily="34" charset="0"/>
              </a:rPr>
              <a:t>Distribuciones empíricas</a:t>
            </a:r>
            <a:endParaRPr lang="es-CL" sz="3600" b="1" dirty="0">
              <a:solidFill>
                <a:schemeClr val="accent2"/>
              </a:solidFill>
              <a:latin typeface="Arial" pitchFamily="34" charset="0"/>
              <a:cs typeface="Arial" pitchFamily="34" charset="0"/>
            </a:endParaRPr>
          </a:p>
        </p:txBody>
      </p:sp>
      <p:sp>
        <p:nvSpPr>
          <p:cNvPr id="16" name="15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4210" name="Picture 2"/>
          <p:cNvPicPr>
            <a:picLocks noChangeAspect="1" noChangeArrowheads="1"/>
          </p:cNvPicPr>
          <p:nvPr/>
        </p:nvPicPr>
        <p:blipFill>
          <a:blip r:embed="rId3" cstate="print"/>
          <a:srcRect/>
          <a:stretch>
            <a:fillRect/>
          </a:stretch>
        </p:blipFill>
        <p:spPr bwMode="auto">
          <a:xfrm>
            <a:off x="1187624" y="1340768"/>
            <a:ext cx="7200800" cy="5268224"/>
          </a:xfrm>
          <a:prstGeom prst="rect">
            <a:avLst/>
          </a:prstGeom>
          <a:noFill/>
          <a:ln w="9525">
            <a:noFill/>
            <a:miter lim="800000"/>
            <a:headEnd/>
            <a:tailEnd/>
          </a:ln>
          <a:effectLst/>
        </p:spPr>
      </p:pic>
      <p:sp>
        <p:nvSpPr>
          <p:cNvPr id="3" name="2 Título"/>
          <p:cNvSpPr>
            <a:spLocks noGrp="1"/>
          </p:cNvSpPr>
          <p:nvPr>
            <p:ph type="title"/>
          </p:nvPr>
        </p:nvSpPr>
        <p:spPr/>
        <p:txBody>
          <a:bodyPr/>
          <a:lstStyle/>
          <a:p>
            <a:endParaRPr lang="es-CL"/>
          </a:p>
        </p:txBody>
      </p:sp>
      <p:sp>
        <p:nvSpPr>
          <p:cNvPr id="15" name="1 Título"/>
          <p:cNvSpPr txBox="1">
            <a:spLocks/>
          </p:cNvSpPr>
          <p:nvPr/>
        </p:nvSpPr>
        <p:spPr>
          <a:xfrm>
            <a:off x="457200"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3600" b="1" smtClean="0">
                <a:solidFill>
                  <a:schemeClr val="accent2"/>
                </a:solidFill>
                <a:latin typeface="Arial" pitchFamily="34" charset="0"/>
                <a:cs typeface="Arial" pitchFamily="34" charset="0"/>
              </a:rPr>
              <a:t>Distribuciones empíricas</a:t>
            </a:r>
            <a:endParaRPr lang="es-CL" sz="3600" b="1" dirty="0">
              <a:solidFill>
                <a:schemeClr val="accent2"/>
              </a:solidFill>
              <a:latin typeface="Arial" pitchFamily="34" charset="0"/>
              <a:cs typeface="Arial" pitchFamily="34" charset="0"/>
            </a:endParaRPr>
          </a:p>
        </p:txBody>
      </p:sp>
      <p:sp>
        <p:nvSpPr>
          <p:cNvPr id="16" name="15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624636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Distribución normal</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2" descr="http://hotmath.com/hotmath_help/topics/normal-distribution-of-data/normal-distribution-of-data-image001.gif"/>
          <p:cNvPicPr>
            <a:picLocks noChangeAspect="1" noChangeArrowheads="1"/>
          </p:cNvPicPr>
          <p:nvPr/>
        </p:nvPicPr>
        <p:blipFill>
          <a:blip r:embed="rId3" cstate="print"/>
          <a:srcRect/>
          <a:stretch>
            <a:fillRect/>
          </a:stretch>
        </p:blipFill>
        <p:spPr bwMode="auto">
          <a:xfrm>
            <a:off x="179511" y="1196752"/>
            <a:ext cx="4547871" cy="2880320"/>
          </a:xfrm>
          <a:prstGeom prst="rect">
            <a:avLst/>
          </a:prstGeom>
          <a:noFill/>
        </p:spPr>
      </p:pic>
      <p:pic>
        <p:nvPicPr>
          <p:cNvPr id="9218" name="Picture 2" descr="http://www.ditutor.com/distribucion_normal/images/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671598"/>
            <a:ext cx="3089284" cy="984499"/>
          </a:xfrm>
          <a:prstGeom prst="rect">
            <a:avLst/>
          </a:prstGeom>
          <a:noFill/>
          <a:extLst>
            <a:ext uri="{909E8E84-426E-40DD-AFC4-6F175D3DCCD1}">
              <a14:hiddenFill xmlns:a14="http://schemas.microsoft.com/office/drawing/2010/main">
                <a:solidFill>
                  <a:srgbClr val="FFFFFF"/>
                </a:solidFill>
              </a14:hiddenFill>
            </a:ext>
          </a:extLst>
        </p:spPr>
      </p:pic>
      <p:sp>
        <p:nvSpPr>
          <p:cNvPr id="16" name="2 Marcador de contenido"/>
          <p:cNvSpPr>
            <a:spLocks noGrp="1"/>
          </p:cNvSpPr>
          <p:nvPr>
            <p:ph idx="1"/>
          </p:nvPr>
        </p:nvSpPr>
        <p:spPr>
          <a:xfrm>
            <a:off x="467544" y="4149080"/>
            <a:ext cx="7992888" cy="2376264"/>
          </a:xfrm>
        </p:spPr>
        <p:txBody>
          <a:bodyPr numCol="1">
            <a:normAutofit/>
          </a:bodyPr>
          <a:lstStyle/>
          <a:p>
            <a:pPr marL="971550" lvl="1" indent="-571500" algn="just"/>
            <a:r>
              <a:rPr lang="es-CL" dirty="0" smtClean="0">
                <a:solidFill>
                  <a:srgbClr val="0000B8"/>
                </a:solidFill>
              </a:rPr>
              <a:t>Simétrica</a:t>
            </a:r>
            <a:endParaRPr lang="es-CL" dirty="0">
              <a:solidFill>
                <a:srgbClr val="0000B8"/>
              </a:solidFill>
            </a:endParaRPr>
          </a:p>
          <a:p>
            <a:pPr marL="971550" lvl="1" indent="-571500" algn="just"/>
            <a:r>
              <a:rPr lang="es-CL" dirty="0" err="1" smtClean="0">
                <a:solidFill>
                  <a:srgbClr val="0000B8"/>
                </a:solidFill>
              </a:rPr>
              <a:t>Mesocúrtica</a:t>
            </a:r>
            <a:endParaRPr lang="es-CL" dirty="0" smtClean="0">
              <a:solidFill>
                <a:srgbClr val="0000B8"/>
              </a:solidFill>
            </a:endParaRPr>
          </a:p>
          <a:p>
            <a:pPr marL="971550" lvl="1" indent="-571500" algn="just"/>
            <a:r>
              <a:rPr lang="es-CL" dirty="0" smtClean="0">
                <a:solidFill>
                  <a:srgbClr val="0000B8"/>
                </a:solidFill>
              </a:rPr>
              <a:t>Media, Moda y Mediana coinciden.</a:t>
            </a:r>
          </a:p>
        </p:txBody>
      </p:sp>
      <p:sp>
        <p:nvSpPr>
          <p:cNvPr id="17" name="2 Marcador de contenido"/>
          <p:cNvSpPr txBox="1">
            <a:spLocks/>
          </p:cNvSpPr>
          <p:nvPr/>
        </p:nvSpPr>
        <p:spPr>
          <a:xfrm>
            <a:off x="676508" y="5476424"/>
            <a:ext cx="7992888" cy="703301"/>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71500" algn="ctr"/>
            <a:r>
              <a:rPr lang="es-CL" smtClean="0">
                <a:solidFill>
                  <a:srgbClr val="0000B8"/>
                </a:solidFill>
              </a:rPr>
              <a:t>Distribución muestral estándar: N(0,1)</a:t>
            </a:r>
            <a:endParaRPr lang="es-CL" dirty="0" smtClean="0">
              <a:solidFill>
                <a:srgbClr val="0000B8"/>
              </a:solidFill>
            </a:endParaRPr>
          </a:p>
        </p:txBody>
      </p:sp>
      <p:sp>
        <p:nvSpPr>
          <p:cNvPr id="18" name="1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1890097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r>
              <a:rPr lang="es-CL" sz="3600" b="1" dirty="0" smtClean="0">
                <a:solidFill>
                  <a:schemeClr val="accent2"/>
                </a:solidFill>
                <a:latin typeface="Arial" pitchFamily="34" charset="0"/>
                <a:cs typeface="Arial" pitchFamily="34" charset="0"/>
              </a:rPr>
              <a:t>Distribución normal estándar</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42" name="Picture 2" descr="http://img.sparknotes.com/content/testprep/bookimgs/gre/0010/MR-66_new_fm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6768752" cy="4337259"/>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59638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fontScale="90000"/>
          </a:bodyPr>
          <a:lstStyle/>
          <a:p>
            <a:r>
              <a:rPr lang="es-CL" sz="3600" b="1" dirty="0" smtClean="0">
                <a:solidFill>
                  <a:schemeClr val="accent2"/>
                </a:solidFill>
                <a:latin typeface="Arial" pitchFamily="34" charset="0"/>
                <a:cs typeface="Arial" pitchFamily="34" charset="0"/>
              </a:rPr>
              <a:t>Identificación gráfica de una distribución normal</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2131"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2 Marcador de contenido"/>
          <p:cNvSpPr>
            <a:spLocks noGrp="1"/>
          </p:cNvSpPr>
          <p:nvPr>
            <p:ph idx="1"/>
          </p:nvPr>
        </p:nvSpPr>
        <p:spPr>
          <a:xfrm>
            <a:off x="460375" y="1412776"/>
            <a:ext cx="7992888" cy="703301"/>
          </a:xfrm>
        </p:spPr>
        <p:txBody>
          <a:bodyPr numCol="1">
            <a:normAutofit/>
          </a:bodyPr>
          <a:lstStyle/>
          <a:p>
            <a:pPr marL="971550" lvl="1" indent="-571500" algn="just"/>
            <a:r>
              <a:rPr lang="es-CL" dirty="0" smtClean="0"/>
              <a:t>Histograma</a:t>
            </a:r>
          </a:p>
        </p:txBody>
      </p:sp>
      <p:sp>
        <p:nvSpPr>
          <p:cNvPr id="3" name="2 Rectángulo"/>
          <p:cNvSpPr/>
          <p:nvPr/>
        </p:nvSpPr>
        <p:spPr>
          <a:xfrm>
            <a:off x="3915672" y="5229200"/>
            <a:ext cx="65020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314" name="Picture 2" descr="https://encrypted-tbn0.gstatic.com/images?q=tbn:ANd9GcQZiV5Fn74CHd3dILpKkOyqkq7LVxoEejq8Z9u9lwi-QQBtbgK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204864"/>
            <a:ext cx="5669774" cy="2429903"/>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239387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Estadística</a:t>
            </a: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
        <p:nvSpPr>
          <p:cNvPr id="7" name="2 Marcador de contenido"/>
          <p:cNvSpPr>
            <a:spLocks noGrp="1"/>
          </p:cNvSpPr>
          <p:nvPr>
            <p:ph idx="1"/>
          </p:nvPr>
        </p:nvSpPr>
        <p:spPr>
          <a:xfrm>
            <a:off x="467544" y="1484784"/>
            <a:ext cx="7992888" cy="5040560"/>
          </a:xfrm>
        </p:spPr>
        <p:txBody>
          <a:bodyPr numCol="1">
            <a:normAutofit fontScale="92500"/>
          </a:bodyPr>
          <a:lstStyle/>
          <a:p>
            <a:pPr marL="400050" lvl="1" indent="0" algn="ctr">
              <a:buNone/>
            </a:pPr>
            <a:r>
              <a:rPr lang="es-CL" dirty="0" smtClean="0"/>
              <a:t>«</a:t>
            </a:r>
            <a:r>
              <a:rPr lang="es-CL" b="1" dirty="0" smtClean="0"/>
              <a:t>Ciencia</a:t>
            </a:r>
            <a:r>
              <a:rPr lang="es-CL" dirty="0" smtClean="0"/>
              <a:t> formada por el conjunto de </a:t>
            </a:r>
            <a:r>
              <a:rPr lang="es-CL" b="1" dirty="0" smtClean="0"/>
              <a:t>teorías y técnicas</a:t>
            </a:r>
            <a:r>
              <a:rPr lang="es-CL" dirty="0" smtClean="0"/>
              <a:t> cuantitativas que tienen por objeto la </a:t>
            </a:r>
            <a:r>
              <a:rPr lang="es-CL" b="1" dirty="0" smtClean="0"/>
              <a:t>organización, descripción, resumen y comparación</a:t>
            </a:r>
            <a:r>
              <a:rPr lang="es-CL" dirty="0" smtClean="0"/>
              <a:t> de un conjunto </a:t>
            </a:r>
            <a:r>
              <a:rPr lang="es-CL" b="1" dirty="0" smtClean="0"/>
              <a:t>de datos numéricos</a:t>
            </a:r>
            <a:r>
              <a:rPr lang="es-CL" dirty="0" smtClean="0"/>
              <a:t>» (Sierra Bravo, 1991)</a:t>
            </a:r>
          </a:p>
          <a:p>
            <a:pPr marL="400050" lvl="1" indent="0" algn="ctr">
              <a:buNone/>
            </a:pPr>
            <a:endParaRPr lang="es-CL" dirty="0"/>
          </a:p>
          <a:p>
            <a:pPr marL="400050" lvl="1" indent="0" algn="ctr">
              <a:buNone/>
            </a:pPr>
            <a:r>
              <a:rPr lang="es-CL" dirty="0"/>
              <a:t>«Ciencia </a:t>
            </a:r>
            <a:r>
              <a:rPr lang="es-CL" dirty="0" smtClean="0"/>
              <a:t>de </a:t>
            </a:r>
            <a:r>
              <a:rPr lang="es-CL" b="1" dirty="0" smtClean="0"/>
              <a:t>recogida, análisis e interpretación de datos</a:t>
            </a:r>
            <a:r>
              <a:rPr lang="es-CL" dirty="0" smtClean="0"/>
              <a:t>» (Kendall y </a:t>
            </a:r>
            <a:r>
              <a:rPr lang="es-CL" dirty="0" err="1" smtClean="0"/>
              <a:t>Buckland</a:t>
            </a:r>
            <a:r>
              <a:rPr lang="es-CL" dirty="0" smtClean="0"/>
              <a:t>, 1980)</a:t>
            </a:r>
            <a:endParaRPr lang="es-CL" dirty="0"/>
          </a:p>
          <a:p>
            <a:pPr marL="400050" lvl="1" indent="0" algn="ctr">
              <a:buNone/>
            </a:pPr>
            <a:endParaRPr lang="es-CL" dirty="0"/>
          </a:p>
          <a:p>
            <a:pPr marL="400050" lvl="1" indent="0" algn="ctr">
              <a:buNone/>
            </a:pPr>
            <a:r>
              <a:rPr lang="es-CL" dirty="0" smtClean="0"/>
              <a:t>«Disciplina </a:t>
            </a:r>
            <a:r>
              <a:rPr lang="es-CL" b="1" dirty="0" smtClean="0"/>
              <a:t>instrumental</a:t>
            </a:r>
            <a:r>
              <a:rPr lang="es-CL" dirty="0" smtClean="0"/>
              <a:t> orientada a otorgar procedimientos que posibiliten el desarrollo de </a:t>
            </a:r>
            <a:r>
              <a:rPr lang="es-CL" b="1" dirty="0" smtClean="0"/>
              <a:t>investigaciones empíricas</a:t>
            </a:r>
            <a:r>
              <a:rPr lang="es-CL" dirty="0" smtClean="0"/>
              <a:t>» (Vivanco, 1999)</a:t>
            </a:r>
            <a:endParaRPr lang="es-CL" dirty="0"/>
          </a:p>
          <a:p>
            <a:pPr marL="400050" lvl="1" indent="0" algn="just">
              <a:buNone/>
            </a:pPr>
            <a:endParaRPr lang="es-CL" dirty="0" smtClean="0"/>
          </a:p>
        </p:txBody>
      </p:sp>
    </p:spTree>
    <p:extLst>
      <p:ext uri="{BB962C8B-B14F-4D97-AF65-F5344CB8AC3E}">
        <p14:creationId xmlns:p14="http://schemas.microsoft.com/office/powerpoint/2010/main" val="4255507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fontScale="90000"/>
          </a:bodyPr>
          <a:lstStyle/>
          <a:p>
            <a:r>
              <a:rPr lang="es-CL" sz="3600" b="1" dirty="0" smtClean="0">
                <a:solidFill>
                  <a:schemeClr val="accent2"/>
                </a:solidFill>
                <a:latin typeface="Arial" pitchFamily="34" charset="0"/>
                <a:cs typeface="Arial" pitchFamily="34" charset="0"/>
              </a:rPr>
              <a:t>Identificación gráfica de una distribución normal</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2131"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2 Marcador de contenido"/>
          <p:cNvSpPr>
            <a:spLocks noGrp="1"/>
          </p:cNvSpPr>
          <p:nvPr>
            <p:ph idx="1"/>
          </p:nvPr>
        </p:nvSpPr>
        <p:spPr>
          <a:xfrm>
            <a:off x="460375" y="1412776"/>
            <a:ext cx="7992888" cy="3384376"/>
          </a:xfrm>
        </p:spPr>
        <p:txBody>
          <a:bodyPr numCol="1">
            <a:normAutofit/>
          </a:bodyPr>
          <a:lstStyle/>
          <a:p>
            <a:pPr marL="971550" lvl="1" indent="-571500" algn="just"/>
            <a:r>
              <a:rPr lang="es-CL" dirty="0" smtClean="0"/>
              <a:t>Gráfico </a:t>
            </a:r>
            <a:r>
              <a:rPr lang="es-CL" dirty="0" err="1" smtClean="0"/>
              <a:t>Cuantil-Cuantil</a:t>
            </a:r>
            <a:endParaRPr lang="es-CL" dirty="0" smtClean="0"/>
          </a:p>
          <a:p>
            <a:pPr marL="1371600" lvl="2" indent="-571500" algn="just"/>
            <a:r>
              <a:rPr lang="es-CL" dirty="0" err="1" smtClean="0"/>
              <a:t>Cuantil</a:t>
            </a:r>
            <a:r>
              <a:rPr lang="es-CL" dirty="0" smtClean="0"/>
              <a:t>: puntos que dividen la distribución de una variable. El </a:t>
            </a:r>
            <a:r>
              <a:rPr lang="es-CL" dirty="0" err="1" smtClean="0"/>
              <a:t>cuantil</a:t>
            </a:r>
            <a:r>
              <a:rPr lang="es-CL" dirty="0" smtClean="0"/>
              <a:t> x, con </a:t>
            </a:r>
            <a:r>
              <a:rPr lang="es-CL" dirty="0" smtClean="0"/>
              <a:t>0&lt;x&lt;100, </a:t>
            </a:r>
            <a:r>
              <a:rPr lang="es-CL" dirty="0" smtClean="0"/>
              <a:t>es aquel valor bajo el cual está el x% de los datos, y sobre el cual está el (100-x)% de los datos.</a:t>
            </a:r>
          </a:p>
          <a:p>
            <a:pPr marL="1371600" lvl="2" indent="-571500" algn="just"/>
            <a:r>
              <a:rPr lang="es-CL" dirty="0" smtClean="0"/>
              <a:t>Gráfico X-Y</a:t>
            </a:r>
          </a:p>
          <a:p>
            <a:pPr marL="1828800" lvl="3" indent="-571500" algn="just"/>
            <a:endParaRPr lang="es-CL" dirty="0" smtClean="0"/>
          </a:p>
        </p:txBody>
      </p:sp>
      <p:sp>
        <p:nvSpPr>
          <p:cNvPr id="3" name="2 Rectángulo"/>
          <p:cNvSpPr/>
          <p:nvPr/>
        </p:nvSpPr>
        <p:spPr>
          <a:xfrm>
            <a:off x="3915672" y="5229200"/>
            <a:ext cx="65020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3 Gráfico"/>
          <p:cNvGraphicFramePr>
            <a:graphicFrameLocks/>
          </p:cNvGraphicFramePr>
          <p:nvPr>
            <p:extLst>
              <p:ext uri="{D42A27DB-BD31-4B8C-83A1-F6EECF244321}">
                <p14:modId xmlns:p14="http://schemas.microsoft.com/office/powerpoint/2010/main" val="1553186069"/>
              </p:ext>
            </p:extLst>
          </p:nvPr>
        </p:nvGraphicFramePr>
        <p:xfrm>
          <a:off x="2195736" y="3789040"/>
          <a:ext cx="561662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4 Gráfico"/>
          <p:cNvGraphicFramePr>
            <a:graphicFrameLocks/>
          </p:cNvGraphicFramePr>
          <p:nvPr>
            <p:extLst>
              <p:ext uri="{D42A27DB-BD31-4B8C-83A1-F6EECF244321}">
                <p14:modId xmlns:p14="http://schemas.microsoft.com/office/powerpoint/2010/main" val="1813807321"/>
              </p:ext>
            </p:extLst>
          </p:nvPr>
        </p:nvGraphicFramePr>
        <p:xfrm>
          <a:off x="2123728" y="3857600"/>
          <a:ext cx="583264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17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7819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fontScale="90000"/>
          </a:bodyPr>
          <a:lstStyle/>
          <a:p>
            <a:r>
              <a:rPr lang="es-CL" sz="3600" b="1" dirty="0" smtClean="0">
                <a:solidFill>
                  <a:schemeClr val="accent2"/>
                </a:solidFill>
                <a:latin typeface="Arial" pitchFamily="34" charset="0"/>
                <a:cs typeface="Arial" pitchFamily="34" charset="0"/>
              </a:rPr>
              <a:t>Identificación gráfica de una distribución normal</a:t>
            </a:r>
            <a:endParaRPr lang="es-CL" sz="3600" b="1" dirty="0">
              <a:solidFill>
                <a:schemeClr val="accent2"/>
              </a:solidFill>
              <a:latin typeface="Arial" pitchFamily="34" charset="0"/>
              <a:cs typeface="Arial" pitchFamily="34" charset="0"/>
            </a:endParaRPr>
          </a:p>
        </p:txBody>
      </p:sp>
      <p:sp>
        <p:nvSpPr>
          <p:cNvPr id="40975" name="Rectangle 15"/>
          <p:cNvSpPr>
            <a:spLocks noChangeArrowheads="1"/>
          </p:cNvSpPr>
          <p:nvPr/>
        </p:nvSpPr>
        <p:spPr bwMode="auto">
          <a:xfrm>
            <a:off x="2131"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4" name="AutoShape 6" descr="data:image/png;base64,iVBORw0KGgoAAAANSUhEUgAAARkAAACzCAMAAACKPpgZAAAAe1BMVEX///8AAADp6eng4OBwcHDj4+P5+fnQ0ND8/Pz09PTu7u7c3NykpKTx8fFvb2/KyspqamrExMSXl5e6urqMjIx4eHhiYmKvr6+VlZXLy8s2NjZPT097e3uJiYnX19ceHh5CQkKpqalbW1suLi5JSUkLCwsXFxclJSU8PDwcDWEhAAAFy0lEQVR4nO2daZeiOhBAKZQdlEVAu9XeZt6b//8LB2SURVYJEFJ1v8zQcOj0PSFrJZGkDuLz+eJ1PYSSnSQ5oC6diiWwv9rvh/Mkg0PevxW9+a6uRIqFMsck6GA031QgYTNfYjhjV7qqiMD7NSVsS1egtNxExg8Ur8Au3cRsRo4+5UIhC1HpLuKvSU1aK6Dl13As3HQub8eLOXua+ECLDMkN8mv4Kdw0o3AXYTVzq5nc/Br+LJUSzsgq6eDr0aiBa1sDBxFvWfMFHp8MaDi7Sd3ANY6XTgOfJJ/XrvspjJCZJhIzNn1OdSRmLOh+DCGJGfPLl5dOBofcGjhwXToZHJKZsZZOBofczJyDzufwkXUXqOJ+JjODecCqiczM0WqZUUBKZkYHZ+mEcEdmRt3ul04Id9xnVdz2xxByN0NlcJW7mYPS/hw+7mYU6lZWuJvZkJkKZKaJfMafaqcyuZkLDdKUyM2c6HsqkUeJeGSmBDyaeM4+os5TATgU/k8lTYFCzJX+QYOeBUpxelRxFyiZoUHPAiUzHmWanJIZmSrunIoZijJ6UImUps/pQcXMgSruOxUzGpU0dypmqFv5oGLGsH5RFyHjadEO0FB5xpOZT632OXw8L/SiijuDzDTxbEZ7p7iIlGczJpCZlBozb1Q7pdQttaWSJqXOjE/BNFK9mSt1EaR6M/KBWnv1ZijOKKXejG3X/RQX9WYCKmkazJhehH51ZcPWIQatO20wo8uH2p8jonG7GfTzlY1DeEfsq8GgafcQ9Ksr4dJwQz4jzzQtA+Jx1HgLAy0bfiEP3Gsxo0Wo14O1bRKHez1Ymxk1xDyE1b6xIOZxz3YzMeLRiHYzmFc9tZsxArw7sHRtYHpAWwh3mdmj/Z66zCho+9zd2wHbSLtP3WbitznSwR/dZvZnnJvZ99lce4+yvddr23GUnYReZryf7meEo5cZ8wthUdNzE3+EFVRfM/9PnA7+6Gnmeug4dkQ8eh+JscE2ndv/sBBsVXd/M9iWPvU3Y3i4RrGGHL1zRNWqGWIGV4zakF0yNjam+gk+hzxtIDqRBoYVqwEeNQOXTSKKNxp4LJxq+RMlhDsGH5h3xDLAN9iMbiFRM/yQRQdJ1f3C8ZM2jlGsF8yY3q8JEsIdrxxZ6qAIA3jtMNcAwWTCa2ZkBJMJrx4AbAufa141Y3qR4O2alw+NNi6+2NMJI47T1sXuQ406aNwXWc24I9hF7kONM6MLnGvGmRF5D4mxZlTlTdAIx7Fm0p0SxNxfY7yZpIr6Hv8O/mBhRhFyxSULMwkCqmFkJv4U7khLRmYU3xctUoKRmaTRJ1p8DTMzkhGEZ1bv4gF2ZhJ0kdQwNSPFrifM4nfWp8xc3tm+bzmA8dyR6v1m+8LFANZDlmYcHhm/chmm2HZcBhE6UmxL4AxdC9z1t/umMJMSwNoHQqcyo5r2f+ue/Z7KjCRZsX9Zc6jNdGYSdAdgtX3wSc1I0l7zdysNlJ3YTPY7Vrmgbg4zivbTtGsfx8xhRjK+7MvqAm5mMZOgxgDrWlU3lxlJ9vbrahnPZuZGAPA55+8bw7xmjI1ycm3DXMMOhvOaueEBrCHWegEzuqFa8Bt4jy9ZwIyUzjN4nr3dujyf+rOMmTsuAPA6cLysGdmyLG+33W6PqpGwZFKeWNbMg02SeTgrlzkxozuOY1zh4+ODm2ELTszcMIIUPwzDLQdhXDyZKXBMvy7Wc2HD4NSMfE25Fc5J5X7V1X/MODfMqZky33BnxrGMVZhxzH84dpaLUnxZeWLDsOJfhZlaTlADw2GO9Zqp5ZBLer1I0hNuZvR1UvtHKdqDMP/wGnFl6flV+7rMiJSyGVVOMeEkE7XZT7ByhiFkpgnUZuxdGLpX6bgN6dDWKj9pA0ils9afkW1FN32eB12XA05ThCqKgBt8Mw6JFgb0R5I2Qmbq0beeay2dCC656EIudRyLsnlPo09PoFG2KZNOkSZ55j355y/XeC9gv8od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3915672" y="5229200"/>
            <a:ext cx="65020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8" name="Picture 4" descr="https://upload.wikimedia.org/wikipedia/commons/thumb/f/fa/Qqnormexp.png/350px-Qqnormex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84984"/>
            <a:ext cx="333375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ariellalimn.files.wordpress.com/2014/05/grc3a1fica-cuantil.jpg"/>
          <p:cNvPicPr>
            <a:picLocks noChangeAspect="1" noChangeArrowheads="1"/>
          </p:cNvPicPr>
          <p:nvPr/>
        </p:nvPicPr>
        <p:blipFill rotWithShape="1">
          <a:blip r:embed="rId4">
            <a:extLst>
              <a:ext uri="{28A0092B-C50C-407E-A947-70E740481C1C}">
                <a14:useLocalDpi xmlns:a14="http://schemas.microsoft.com/office/drawing/2010/main" val="0"/>
              </a:ext>
            </a:extLst>
          </a:blip>
          <a:srcRect l="2610" t="9670" r="4367" b="5005"/>
          <a:stretch/>
        </p:blipFill>
        <p:spPr bwMode="auto">
          <a:xfrm>
            <a:off x="747244" y="3316330"/>
            <a:ext cx="3680740" cy="331890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45739" y="6381328"/>
            <a:ext cx="3528392" cy="307777"/>
          </a:xfrm>
          <a:prstGeom prst="rect">
            <a:avLst/>
          </a:prstGeom>
          <a:solidFill>
            <a:schemeClr val="bg1"/>
          </a:solidFill>
        </p:spPr>
        <p:txBody>
          <a:bodyPr wrap="square" rtlCol="0">
            <a:spAutoFit/>
          </a:bodyPr>
          <a:lstStyle/>
          <a:p>
            <a:r>
              <a:rPr lang="es-CL" sz="1400" dirty="0" err="1" smtClean="0"/>
              <a:t>Cuantiles</a:t>
            </a:r>
            <a:r>
              <a:rPr lang="es-CL" sz="1400" dirty="0" smtClean="0"/>
              <a:t> distribución normal</a:t>
            </a:r>
            <a:endParaRPr lang="es-CL" sz="1400" dirty="0"/>
          </a:p>
        </p:txBody>
      </p:sp>
      <p:sp>
        <p:nvSpPr>
          <p:cNvPr id="21" name="20 CuadroTexto"/>
          <p:cNvSpPr txBox="1"/>
          <p:nvPr/>
        </p:nvSpPr>
        <p:spPr>
          <a:xfrm>
            <a:off x="5076056" y="6354768"/>
            <a:ext cx="3528392" cy="307777"/>
          </a:xfrm>
          <a:prstGeom prst="rect">
            <a:avLst/>
          </a:prstGeom>
          <a:solidFill>
            <a:schemeClr val="bg1"/>
          </a:solidFill>
        </p:spPr>
        <p:txBody>
          <a:bodyPr wrap="square" rtlCol="0">
            <a:spAutoFit/>
          </a:bodyPr>
          <a:lstStyle/>
          <a:p>
            <a:r>
              <a:rPr lang="es-CL" sz="1400" dirty="0" err="1" smtClean="0"/>
              <a:t>Cuantiles</a:t>
            </a:r>
            <a:r>
              <a:rPr lang="es-CL" sz="1400" dirty="0" smtClean="0"/>
              <a:t> distribución normal</a:t>
            </a:r>
            <a:endParaRPr lang="es-CL" sz="1400" dirty="0"/>
          </a:p>
        </p:txBody>
      </p:sp>
      <p:sp>
        <p:nvSpPr>
          <p:cNvPr id="22" name="21 CuadroTexto"/>
          <p:cNvSpPr txBox="1"/>
          <p:nvPr/>
        </p:nvSpPr>
        <p:spPr>
          <a:xfrm rot="16200000">
            <a:off x="-898255" y="4175212"/>
            <a:ext cx="3528392" cy="307777"/>
          </a:xfrm>
          <a:prstGeom prst="rect">
            <a:avLst/>
          </a:prstGeom>
          <a:solidFill>
            <a:schemeClr val="bg1"/>
          </a:solidFill>
        </p:spPr>
        <p:txBody>
          <a:bodyPr wrap="square" rtlCol="0">
            <a:spAutoFit/>
          </a:bodyPr>
          <a:lstStyle/>
          <a:p>
            <a:r>
              <a:rPr lang="es-CL" sz="1400" dirty="0" err="1" smtClean="0"/>
              <a:t>Cuantiles</a:t>
            </a:r>
            <a:r>
              <a:rPr lang="es-CL" sz="1400" dirty="0" smtClean="0"/>
              <a:t> distribución observada</a:t>
            </a:r>
            <a:endParaRPr lang="es-CL" sz="1400" dirty="0"/>
          </a:p>
        </p:txBody>
      </p:sp>
      <p:sp>
        <p:nvSpPr>
          <p:cNvPr id="23" name="22 CuadroTexto"/>
          <p:cNvSpPr txBox="1"/>
          <p:nvPr/>
        </p:nvSpPr>
        <p:spPr>
          <a:xfrm rot="16200000">
            <a:off x="3229979" y="4391236"/>
            <a:ext cx="3528392" cy="307777"/>
          </a:xfrm>
          <a:prstGeom prst="rect">
            <a:avLst/>
          </a:prstGeom>
          <a:solidFill>
            <a:schemeClr val="bg1"/>
          </a:solidFill>
        </p:spPr>
        <p:txBody>
          <a:bodyPr wrap="square" rtlCol="0">
            <a:spAutoFit/>
          </a:bodyPr>
          <a:lstStyle/>
          <a:p>
            <a:r>
              <a:rPr lang="es-CL" sz="1400" dirty="0" err="1" smtClean="0"/>
              <a:t>Cuantiles</a:t>
            </a:r>
            <a:r>
              <a:rPr lang="es-CL" sz="1400" dirty="0" smtClean="0"/>
              <a:t> distribución observada</a:t>
            </a:r>
            <a:endParaRPr lang="es-CL" sz="1400" dirty="0"/>
          </a:p>
        </p:txBody>
      </p:sp>
      <p:sp>
        <p:nvSpPr>
          <p:cNvPr id="15" name="2 Marcador de contenido"/>
          <p:cNvSpPr>
            <a:spLocks noGrp="1"/>
          </p:cNvSpPr>
          <p:nvPr>
            <p:ph idx="1"/>
          </p:nvPr>
        </p:nvSpPr>
        <p:spPr>
          <a:xfrm>
            <a:off x="460375" y="1412776"/>
            <a:ext cx="7992888" cy="3384376"/>
          </a:xfrm>
        </p:spPr>
        <p:txBody>
          <a:bodyPr numCol="1">
            <a:normAutofit/>
          </a:bodyPr>
          <a:lstStyle/>
          <a:p>
            <a:pPr marL="971550" lvl="1" indent="-571500" algn="just"/>
            <a:r>
              <a:rPr lang="es-CL" dirty="0" smtClean="0"/>
              <a:t>Gráfico </a:t>
            </a:r>
            <a:r>
              <a:rPr lang="es-CL" dirty="0" err="1" smtClean="0"/>
              <a:t>Cuantil-Cuantil</a:t>
            </a:r>
            <a:r>
              <a:rPr lang="es-CL" dirty="0" smtClean="0"/>
              <a:t>: Gráfico XY donde en un eje están los </a:t>
            </a:r>
            <a:r>
              <a:rPr lang="es-CL" dirty="0" err="1" smtClean="0"/>
              <a:t>cuantiles</a:t>
            </a:r>
            <a:r>
              <a:rPr lang="es-CL" dirty="0" smtClean="0"/>
              <a:t> de la distribución de una variable, y en el otro los cuartiles que tendría dicha variable si fuese normal.</a:t>
            </a:r>
          </a:p>
          <a:p>
            <a:pPr marL="1828800" lvl="3" indent="-571500" algn="just"/>
            <a:endParaRPr lang="es-CL" dirty="0" smtClean="0"/>
          </a:p>
        </p:txBody>
      </p:sp>
      <p:sp>
        <p:nvSpPr>
          <p:cNvPr id="5" name="4 Rectángulo"/>
          <p:cNvSpPr/>
          <p:nvPr/>
        </p:nvSpPr>
        <p:spPr>
          <a:xfrm>
            <a:off x="6670923" y="3316330"/>
            <a:ext cx="1357461" cy="3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2051720" y="3316330"/>
            <a:ext cx="2189053" cy="369332"/>
          </a:xfrm>
          <a:prstGeom prst="rect">
            <a:avLst/>
          </a:prstGeom>
          <a:solidFill>
            <a:schemeClr val="bg1"/>
          </a:solidFill>
          <a:ln>
            <a:solidFill>
              <a:schemeClr val="bg1"/>
            </a:solidFill>
          </a:ln>
        </p:spPr>
        <p:txBody>
          <a:bodyPr wrap="square" rtlCol="0">
            <a:spAutoFit/>
          </a:bodyPr>
          <a:lstStyle/>
          <a:p>
            <a:r>
              <a:rPr lang="es-CL" dirty="0" smtClean="0"/>
              <a:t>Normal</a:t>
            </a:r>
            <a:endParaRPr lang="es-CL" dirty="0"/>
          </a:p>
        </p:txBody>
      </p:sp>
      <p:sp>
        <p:nvSpPr>
          <p:cNvPr id="26" name="25 CuadroTexto"/>
          <p:cNvSpPr txBox="1"/>
          <p:nvPr/>
        </p:nvSpPr>
        <p:spPr>
          <a:xfrm>
            <a:off x="5576396" y="3329479"/>
            <a:ext cx="2189053" cy="369332"/>
          </a:xfrm>
          <a:prstGeom prst="rect">
            <a:avLst/>
          </a:prstGeom>
          <a:solidFill>
            <a:schemeClr val="bg1"/>
          </a:solidFill>
          <a:ln>
            <a:solidFill>
              <a:schemeClr val="bg1"/>
            </a:solidFill>
          </a:ln>
        </p:spPr>
        <p:txBody>
          <a:bodyPr wrap="square" rtlCol="0">
            <a:spAutoFit/>
          </a:bodyPr>
          <a:lstStyle/>
          <a:p>
            <a:r>
              <a:rPr lang="es-CL" dirty="0" smtClean="0"/>
              <a:t>No normal</a:t>
            </a:r>
            <a:endParaRPr lang="es-CL" dirty="0"/>
          </a:p>
        </p:txBody>
      </p:sp>
      <p:sp>
        <p:nvSpPr>
          <p:cNvPr id="24" name="23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V. DISTRIBUCIONES TEÓRICAS Y EMPIRICAS</a:t>
            </a:r>
            <a:endParaRPr lang="es-CL" sz="2000" b="1" dirty="0"/>
          </a:p>
        </p:txBody>
      </p:sp>
    </p:spTree>
    <p:extLst>
      <p:ext uri="{BB962C8B-B14F-4D97-AF65-F5344CB8AC3E}">
        <p14:creationId xmlns:p14="http://schemas.microsoft.com/office/powerpoint/2010/main" val="1533256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 name="7 Marcador de contenido"/>
          <p:cNvSpPr>
            <a:spLocks noGrp="1"/>
          </p:cNvSpPr>
          <p:nvPr>
            <p:ph idx="1"/>
          </p:nvPr>
        </p:nvSpPr>
        <p:spPr>
          <a:xfrm>
            <a:off x="135412" y="357921"/>
            <a:ext cx="8901084" cy="6048672"/>
          </a:xfrm>
        </p:spPr>
        <p:txBody>
          <a:bodyPr>
            <a:noAutofit/>
          </a:bodyPr>
          <a:lstStyle/>
          <a:p>
            <a:pPr marL="0" indent="0">
              <a:lnSpc>
                <a:spcPct val="120000"/>
              </a:lnSpc>
              <a:buNone/>
            </a:pPr>
            <a:r>
              <a:rPr lang="es-ES" sz="1600" dirty="0" smtClean="0"/>
              <a:t>1. Explique por qué la media </a:t>
            </a:r>
            <a:r>
              <a:rPr lang="es-ES" sz="1600" dirty="0" err="1" smtClean="0"/>
              <a:t>muestral</a:t>
            </a:r>
            <a:r>
              <a:rPr lang="es-ES" sz="1600" dirty="0" smtClean="0"/>
              <a:t> es un buen estimador de la media poblacional.</a:t>
            </a:r>
          </a:p>
          <a:p>
            <a:pPr marL="0" indent="0">
              <a:lnSpc>
                <a:spcPct val="120000"/>
              </a:lnSpc>
              <a:buNone/>
            </a:pPr>
            <a:r>
              <a:rPr lang="es-ES" sz="1600" dirty="0" smtClean="0"/>
              <a:t>2. Si usted tuviese información de toda una población, ¿como evaluaría si un estadístico es un buen estimador de un parámetro poblacional?</a:t>
            </a:r>
          </a:p>
          <a:p>
            <a:pPr marL="0" indent="0">
              <a:lnSpc>
                <a:spcPct val="120000"/>
              </a:lnSpc>
              <a:buNone/>
            </a:pPr>
            <a:r>
              <a:rPr lang="es-ES" sz="1600" dirty="0" smtClean="0"/>
              <a:t>				3. ¿Cómo clasificaría la siguiente gráfica a partir de su 					simetría y </a:t>
            </a:r>
            <a:r>
              <a:rPr lang="es-ES" sz="1600" dirty="0" err="1" smtClean="0"/>
              <a:t>curtosis</a:t>
            </a:r>
            <a:r>
              <a:rPr lang="es-ES" sz="1600" dirty="0" smtClean="0"/>
              <a:t>?</a:t>
            </a:r>
          </a:p>
          <a:p>
            <a:pPr marL="0" indent="0">
              <a:lnSpc>
                <a:spcPct val="120000"/>
              </a:lnSpc>
              <a:buNone/>
            </a:pPr>
            <a:r>
              <a:rPr lang="es-ES" sz="1600" dirty="0" smtClean="0"/>
              <a:t>				4. ¿Cómo podrías evaluar si la distribución de una variable en 				cierta población tiene la forma de una distribución teórica 				particular?</a:t>
            </a:r>
          </a:p>
          <a:p>
            <a:pPr marL="0" indent="0">
              <a:lnSpc>
                <a:spcPct val="120000"/>
              </a:lnSpc>
              <a:buNone/>
            </a:pPr>
            <a:r>
              <a:rPr lang="es-ES" sz="1600" dirty="0"/>
              <a:t>	</a:t>
            </a:r>
            <a:r>
              <a:rPr lang="es-ES" sz="1600" dirty="0" smtClean="0"/>
              <a:t>			5. ¿Qué caracteriza a la distribución normal?</a:t>
            </a:r>
          </a:p>
          <a:p>
            <a:pPr marL="0" indent="0">
              <a:lnSpc>
                <a:spcPct val="120000"/>
              </a:lnSpc>
              <a:buNone/>
            </a:pPr>
            <a:r>
              <a:rPr lang="es-ES" sz="1600" dirty="0"/>
              <a:t>	</a:t>
            </a:r>
            <a:r>
              <a:rPr lang="es-ES" sz="1600" dirty="0" smtClean="0"/>
              <a:t>			6. ¿Qué quiere decir que una variable distribuye N(3,7)?</a:t>
            </a:r>
          </a:p>
          <a:p>
            <a:pPr marL="0" indent="0">
              <a:lnSpc>
                <a:spcPct val="120000"/>
              </a:lnSpc>
              <a:buNone/>
            </a:pPr>
            <a:r>
              <a:rPr lang="es-ES" sz="1600" dirty="0" smtClean="0"/>
              <a:t>7. ¿Qué es una distribución normal estándar?</a:t>
            </a:r>
          </a:p>
          <a:p>
            <a:pPr marL="0" indent="0">
              <a:lnSpc>
                <a:spcPct val="120000"/>
              </a:lnSpc>
              <a:buNone/>
            </a:pPr>
            <a:r>
              <a:rPr lang="es-ES" sz="1600" dirty="0" smtClean="0"/>
              <a:t>8. Observando la gráfica, ¿cree usted que dicha variable es normal?</a:t>
            </a:r>
          </a:p>
        </p:txBody>
      </p:sp>
      <p:sp>
        <p:nvSpPr>
          <p:cNvPr id="15" name="14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PREGUNTAS</a:t>
            </a:r>
            <a:endParaRPr lang="es-CL" sz="2000" b="1" dirty="0"/>
          </a:p>
        </p:txBody>
      </p:sp>
      <p:pic>
        <p:nvPicPr>
          <p:cNvPr id="1026" name="Picture 2" descr="http://images.slideplayer.es/14/4259304/slides/slide_5.jpg"/>
          <p:cNvPicPr>
            <a:picLocks noChangeAspect="1" noChangeArrowheads="1"/>
          </p:cNvPicPr>
          <p:nvPr/>
        </p:nvPicPr>
        <p:blipFill rotWithShape="1">
          <a:blip r:embed="rId3">
            <a:extLst>
              <a:ext uri="{28A0092B-C50C-407E-A947-70E740481C1C}">
                <a14:useLocalDpi xmlns:a14="http://schemas.microsoft.com/office/drawing/2010/main" val="0"/>
              </a:ext>
            </a:extLst>
          </a:blip>
          <a:srcRect l="20363" t="45880" r="17891" b="8205"/>
          <a:stretch/>
        </p:blipFill>
        <p:spPr bwMode="auto">
          <a:xfrm>
            <a:off x="4385" y="1340768"/>
            <a:ext cx="3634635" cy="2027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istas.uexternado.edu.co/index.php/odeon/article/viewFile/4017/4406/16461"/>
          <p:cNvPicPr>
            <a:picLocks noChangeAspect="1" noChangeArrowheads="1"/>
          </p:cNvPicPr>
          <p:nvPr/>
        </p:nvPicPr>
        <p:blipFill rotWithShape="1">
          <a:blip r:embed="rId4">
            <a:extLst>
              <a:ext uri="{28A0092B-C50C-407E-A947-70E740481C1C}">
                <a14:useLocalDpi xmlns:a14="http://schemas.microsoft.com/office/drawing/2010/main" val="0"/>
              </a:ext>
            </a:extLst>
          </a:blip>
          <a:srcRect t="8522" r="50000"/>
          <a:stretch/>
        </p:blipFill>
        <p:spPr bwMode="auto">
          <a:xfrm>
            <a:off x="6300192" y="3599338"/>
            <a:ext cx="2695376" cy="299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58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CONCEPTOS FUNDAMENTALES</a:t>
            </a:r>
            <a:endParaRPr lang="es-CL" sz="2000" b="1" dirty="0"/>
          </a:p>
        </p:txBody>
      </p:sp>
      <p:sp>
        <p:nvSpPr>
          <p:cNvPr id="16" name="7 Marcador de contenido"/>
          <p:cNvSpPr>
            <a:spLocks noGrp="1"/>
          </p:cNvSpPr>
          <p:nvPr>
            <p:ph idx="1"/>
          </p:nvPr>
        </p:nvSpPr>
        <p:spPr>
          <a:xfrm>
            <a:off x="137244" y="620687"/>
            <a:ext cx="2888533" cy="5505475"/>
          </a:xfrm>
        </p:spPr>
        <p:txBody>
          <a:bodyPr>
            <a:normAutofit/>
          </a:bodyPr>
          <a:lstStyle/>
          <a:p>
            <a:r>
              <a:rPr lang="es-ES" sz="2700" dirty="0" smtClean="0"/>
              <a:t>Inferencia</a:t>
            </a:r>
          </a:p>
          <a:p>
            <a:r>
              <a:rPr lang="es-ES" sz="2700" dirty="0" smtClean="0"/>
              <a:t>Población</a:t>
            </a:r>
          </a:p>
          <a:p>
            <a:r>
              <a:rPr lang="es-ES" sz="2700" dirty="0" smtClean="0"/>
              <a:t>Muestra</a:t>
            </a:r>
          </a:p>
          <a:p>
            <a:r>
              <a:rPr lang="es-ES" sz="2700" dirty="0" smtClean="0"/>
              <a:t>Muestra probabilística</a:t>
            </a:r>
          </a:p>
          <a:p>
            <a:r>
              <a:rPr lang="es-ES" sz="2700" dirty="0" smtClean="0"/>
              <a:t>Estadístico</a:t>
            </a:r>
          </a:p>
          <a:p>
            <a:r>
              <a:rPr lang="es-ES" sz="2700" dirty="0" smtClean="0"/>
              <a:t>Estimador </a:t>
            </a:r>
          </a:p>
          <a:p>
            <a:r>
              <a:rPr lang="es-ES" sz="2700" dirty="0" smtClean="0"/>
              <a:t>Parámetro</a:t>
            </a:r>
          </a:p>
          <a:p>
            <a:r>
              <a:rPr lang="es-ES" sz="2700" dirty="0" smtClean="0"/>
              <a:t>Variable cuantitativa</a:t>
            </a:r>
          </a:p>
          <a:p>
            <a:r>
              <a:rPr lang="es-ES" sz="2700" dirty="0" smtClean="0"/>
              <a:t>Variable nominal</a:t>
            </a:r>
          </a:p>
          <a:p>
            <a:pPr marL="0" indent="0" algn="ctr">
              <a:buNone/>
            </a:pPr>
            <a:endParaRPr lang="es-ES" sz="2700" dirty="0"/>
          </a:p>
          <a:p>
            <a:pPr marL="0" indent="0" algn="ctr">
              <a:buNone/>
            </a:pPr>
            <a:endParaRPr lang="es-ES" sz="2700" dirty="0" smtClean="0"/>
          </a:p>
        </p:txBody>
      </p:sp>
      <p:sp>
        <p:nvSpPr>
          <p:cNvPr id="12" name="7 Marcador de contenido"/>
          <p:cNvSpPr txBox="1">
            <a:spLocks/>
          </p:cNvSpPr>
          <p:nvPr/>
        </p:nvSpPr>
        <p:spPr>
          <a:xfrm>
            <a:off x="3059832" y="667218"/>
            <a:ext cx="2888533" cy="550547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700" dirty="0" smtClean="0"/>
              <a:t>Variable Ordinal</a:t>
            </a:r>
          </a:p>
          <a:p>
            <a:r>
              <a:rPr lang="es-ES" sz="2700" dirty="0" smtClean="0"/>
              <a:t>Variable </a:t>
            </a:r>
            <a:r>
              <a:rPr lang="es-ES" sz="2700" dirty="0" err="1" smtClean="0"/>
              <a:t>Dummy</a:t>
            </a:r>
            <a:endParaRPr lang="es-ES" sz="2700" dirty="0" smtClean="0"/>
          </a:p>
          <a:p>
            <a:r>
              <a:rPr lang="es-ES" sz="2700" dirty="0" smtClean="0"/>
              <a:t>Proporción</a:t>
            </a:r>
          </a:p>
          <a:p>
            <a:r>
              <a:rPr lang="es-ES" sz="2700" dirty="0" smtClean="0"/>
              <a:t>Porcentaje</a:t>
            </a:r>
          </a:p>
          <a:p>
            <a:r>
              <a:rPr lang="es-ES" sz="2700" dirty="0" smtClean="0"/>
              <a:t>Media</a:t>
            </a:r>
          </a:p>
          <a:p>
            <a:r>
              <a:rPr lang="es-ES" sz="2700" dirty="0" smtClean="0"/>
              <a:t>Varianza</a:t>
            </a:r>
          </a:p>
          <a:p>
            <a:r>
              <a:rPr lang="es-ES" sz="2700" dirty="0" smtClean="0"/>
              <a:t>Frecuencia absoluta</a:t>
            </a:r>
          </a:p>
          <a:p>
            <a:r>
              <a:rPr lang="es-ES" sz="2700" dirty="0" smtClean="0"/>
              <a:t>Frecuencia relativa</a:t>
            </a:r>
          </a:p>
          <a:p>
            <a:r>
              <a:rPr lang="es-ES" sz="2700" dirty="0" smtClean="0"/>
              <a:t>Distribución</a:t>
            </a:r>
          </a:p>
          <a:p>
            <a:r>
              <a:rPr lang="es-ES" sz="2700" dirty="0" smtClean="0"/>
              <a:t>Probabilidad</a:t>
            </a:r>
          </a:p>
          <a:p>
            <a:pPr marL="0" indent="0" algn="ctr">
              <a:buFont typeface="Arial" pitchFamily="34" charset="0"/>
              <a:buNone/>
            </a:pPr>
            <a:endParaRPr lang="es-ES" sz="2700" dirty="0" smtClean="0"/>
          </a:p>
          <a:p>
            <a:pPr marL="0" indent="0" algn="ctr">
              <a:buFont typeface="Arial" pitchFamily="34" charset="0"/>
              <a:buNone/>
            </a:pPr>
            <a:endParaRPr lang="es-ES" sz="2700" dirty="0" smtClean="0"/>
          </a:p>
        </p:txBody>
      </p:sp>
      <p:sp>
        <p:nvSpPr>
          <p:cNvPr id="14" name="7 Marcador de contenido"/>
          <p:cNvSpPr txBox="1">
            <a:spLocks/>
          </p:cNvSpPr>
          <p:nvPr/>
        </p:nvSpPr>
        <p:spPr>
          <a:xfrm>
            <a:off x="6084168" y="667217"/>
            <a:ext cx="2888533" cy="5505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700" dirty="0" smtClean="0"/>
              <a:t>Estimador </a:t>
            </a:r>
            <a:r>
              <a:rPr lang="es-ES" sz="2700" dirty="0" err="1" smtClean="0"/>
              <a:t>Insesgado</a:t>
            </a:r>
            <a:endParaRPr lang="es-ES" sz="2700" dirty="0" smtClean="0"/>
          </a:p>
          <a:p>
            <a:r>
              <a:rPr lang="es-ES" sz="2700" dirty="0" smtClean="0"/>
              <a:t>Error estándar</a:t>
            </a:r>
          </a:p>
          <a:p>
            <a:r>
              <a:rPr lang="es-ES" sz="2700" smtClean="0"/>
              <a:t>Eficiente</a:t>
            </a:r>
            <a:endParaRPr lang="es-ES" sz="2700" dirty="0" smtClean="0"/>
          </a:p>
          <a:p>
            <a:r>
              <a:rPr lang="es-ES" sz="2700" dirty="0" smtClean="0"/>
              <a:t>Mediana</a:t>
            </a:r>
          </a:p>
          <a:p>
            <a:r>
              <a:rPr lang="es-ES" sz="2700" dirty="0" smtClean="0"/>
              <a:t>Moda</a:t>
            </a:r>
          </a:p>
          <a:p>
            <a:r>
              <a:rPr lang="es-ES" sz="2700" dirty="0" smtClean="0"/>
              <a:t>Cuartil</a:t>
            </a:r>
          </a:p>
          <a:p>
            <a:pPr marL="0" indent="0" algn="ctr">
              <a:buFont typeface="Arial" pitchFamily="34" charset="0"/>
              <a:buNone/>
            </a:pPr>
            <a:endParaRPr lang="es-ES" sz="2700" dirty="0" smtClean="0"/>
          </a:p>
          <a:p>
            <a:pPr marL="0" indent="0" algn="ctr">
              <a:buFont typeface="Arial" pitchFamily="34" charset="0"/>
              <a:buNone/>
            </a:pPr>
            <a:endParaRPr lang="es-ES" sz="2700" dirty="0" smtClean="0"/>
          </a:p>
        </p:txBody>
      </p:sp>
    </p:spTree>
    <p:extLst>
      <p:ext uri="{BB962C8B-B14F-4D97-AF65-F5344CB8AC3E}">
        <p14:creationId xmlns:p14="http://schemas.microsoft.com/office/powerpoint/2010/main" val="24303851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Contenidos</a:t>
            </a:r>
          </a:p>
        </p:txBody>
      </p:sp>
      <p:sp>
        <p:nvSpPr>
          <p:cNvPr id="3" name="2 Marcador de contenido"/>
          <p:cNvSpPr>
            <a:spLocks noGrp="1"/>
          </p:cNvSpPr>
          <p:nvPr>
            <p:ph idx="1"/>
          </p:nvPr>
        </p:nvSpPr>
        <p:spPr>
          <a:xfrm>
            <a:off x="467544" y="1484784"/>
            <a:ext cx="7992888" cy="5040560"/>
          </a:xfrm>
        </p:spPr>
        <p:txBody>
          <a:bodyPr numCol="1">
            <a:normAutofit lnSpcReduction="10000"/>
          </a:bodyPr>
          <a:lstStyle/>
          <a:p>
            <a:pPr marL="971550" lvl="1" indent="-571500" algn="just">
              <a:buFont typeface="+mj-lt"/>
              <a:buAutoNum type="romanUcPeriod"/>
            </a:pPr>
            <a:r>
              <a:rPr lang="es-CL" dirty="0" smtClean="0"/>
              <a:t>Estadística y Sociología</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Propósitos de la Estadística, tipos de Estadística y tipos </a:t>
            </a:r>
            <a:r>
              <a:rPr lang="es-CL" dirty="0"/>
              <a:t>de </a:t>
            </a:r>
            <a:r>
              <a:rPr lang="es-CL" dirty="0" smtClean="0"/>
              <a:t>variables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Conceptos elementales de inferencia estadística</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Propiedades de un buen estimador</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Distribuciones teóricas y empíricas</a:t>
            </a: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 INTRODUCCIÓN</a:t>
            </a:r>
            <a:endParaRPr lang="es-CL" sz="2800" b="1" dirty="0"/>
          </a:p>
        </p:txBody>
      </p:sp>
    </p:spTree>
    <p:extLst>
      <p:ext uri="{BB962C8B-B14F-4D97-AF65-F5344CB8AC3E}">
        <p14:creationId xmlns:p14="http://schemas.microsoft.com/office/powerpoint/2010/main" val="31822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Relación histórica de la Estadística y Sociología</a:t>
            </a:r>
          </a:p>
        </p:txBody>
      </p:sp>
      <p:sp>
        <p:nvSpPr>
          <p:cNvPr id="3" name="2 Marcador de contenido"/>
          <p:cNvSpPr>
            <a:spLocks noGrp="1"/>
          </p:cNvSpPr>
          <p:nvPr>
            <p:ph idx="1"/>
          </p:nvPr>
        </p:nvSpPr>
        <p:spPr>
          <a:xfrm>
            <a:off x="467544" y="1484784"/>
            <a:ext cx="7992888" cy="5040560"/>
          </a:xfrm>
        </p:spPr>
        <p:txBody>
          <a:bodyPr numCol="1">
            <a:normAutofit/>
          </a:bodyPr>
          <a:lstStyle/>
          <a:p>
            <a:pPr marL="971550" lvl="1" indent="-571500" algn="just">
              <a:buFont typeface="Arial" pitchFamily="34" charset="0"/>
              <a:buChar char="•"/>
            </a:pPr>
            <a:r>
              <a:rPr lang="es-CL" dirty="0" smtClean="0"/>
              <a:t>Imperio Egipcio e Imperio Chino (A.C.): Intentos sistemáticos de recopilar información de la población</a:t>
            </a:r>
          </a:p>
          <a:p>
            <a:pPr marL="971550" lvl="1" indent="-571500" algn="just">
              <a:buFont typeface="Arial" pitchFamily="34" charset="0"/>
              <a:buChar char="•"/>
            </a:pPr>
            <a:r>
              <a:rPr lang="es-CL" dirty="0" smtClean="0"/>
              <a:t>S.XVII-S.XVIII: desarrollo de ciencias físicas y naturales; desarrollo de teoría de probabilidades; Escuela de Aritmética Política.</a:t>
            </a:r>
          </a:p>
          <a:p>
            <a:pPr marL="971550" lvl="1" indent="-571500" algn="just">
              <a:buFont typeface="Arial" pitchFamily="34" charset="0"/>
              <a:buChar char="•"/>
            </a:pPr>
            <a:r>
              <a:rPr lang="es-CL" dirty="0" smtClean="0"/>
              <a:t>S.XVIII-S.XIX: Sociedades estadísticas de la Escuela de Reformadores Sociales; Generalización de censos poblacionales;  Durkheim.</a:t>
            </a:r>
          </a:p>
          <a:p>
            <a:pPr marL="971550" lvl="1" indent="-571500" algn="just">
              <a:buFont typeface="Arial" pitchFamily="34" charset="0"/>
              <a:buChar char="•"/>
            </a:pPr>
            <a:endParaRPr lang="es-CL" dirty="0" smtClean="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Tree>
    <p:extLst>
      <p:ext uri="{BB962C8B-B14F-4D97-AF65-F5344CB8AC3E}">
        <p14:creationId xmlns:p14="http://schemas.microsoft.com/office/powerpoint/2010/main" val="2995228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a:solidFill>
                  <a:srgbClr val="C00000"/>
                </a:solidFill>
              </a:rPr>
              <a:t>Relación histórica de la Estadística y Sociología</a:t>
            </a:r>
            <a:endParaRPr lang="es-ES" sz="3600" b="1" dirty="0" smtClean="0">
              <a:solidFill>
                <a:srgbClr val="C00000"/>
              </a:solidFill>
            </a:endParaRPr>
          </a:p>
        </p:txBody>
      </p:sp>
      <p:sp>
        <p:nvSpPr>
          <p:cNvPr id="3" name="2 Marcador de contenido"/>
          <p:cNvSpPr>
            <a:spLocks noGrp="1"/>
          </p:cNvSpPr>
          <p:nvPr>
            <p:ph idx="1"/>
          </p:nvPr>
        </p:nvSpPr>
        <p:spPr>
          <a:xfrm>
            <a:off x="467544" y="1484784"/>
            <a:ext cx="7992888" cy="5040560"/>
          </a:xfrm>
        </p:spPr>
        <p:txBody>
          <a:bodyPr numCol="1">
            <a:normAutofit/>
          </a:bodyPr>
          <a:lstStyle/>
          <a:p>
            <a:pPr marL="971550" lvl="1" indent="-571500" algn="just">
              <a:buFont typeface="Arial" pitchFamily="34" charset="0"/>
              <a:buChar char="•"/>
            </a:pPr>
            <a:r>
              <a:rPr lang="es-CL" dirty="0" smtClean="0"/>
              <a:t>S.XX: estancamiento inicial de la sociología cuantitativa; </a:t>
            </a:r>
            <a:r>
              <a:rPr lang="es-CL" dirty="0" err="1" smtClean="0"/>
              <a:t>Applied</a:t>
            </a:r>
            <a:r>
              <a:rPr lang="es-CL" dirty="0" smtClean="0"/>
              <a:t> Social </a:t>
            </a:r>
            <a:r>
              <a:rPr lang="es-CL" dirty="0" err="1" smtClean="0"/>
              <a:t>Research</a:t>
            </a:r>
            <a:r>
              <a:rPr lang="es-CL" dirty="0" smtClean="0"/>
              <a:t> de la Universidad de Columbia profundiza en el estudio de encuestas a través de análisis </a:t>
            </a:r>
            <a:r>
              <a:rPr lang="es-CL" dirty="0" err="1" smtClean="0"/>
              <a:t>estadisticos</a:t>
            </a:r>
            <a:r>
              <a:rPr lang="es-CL" dirty="0" smtClean="0"/>
              <a:t>.</a:t>
            </a:r>
          </a:p>
          <a:p>
            <a:pPr marL="971550" lvl="1" indent="-571500" algn="just"/>
            <a:r>
              <a:rPr lang="es-CL" dirty="0"/>
              <a:t>Incremento del uso de la estadística en las Ciencias Sociales:</a:t>
            </a:r>
          </a:p>
          <a:p>
            <a:pPr marL="1371600" lvl="2" indent="-571500" algn="just"/>
            <a:r>
              <a:rPr lang="es-CL" dirty="0"/>
              <a:t>Información disponible.</a:t>
            </a:r>
          </a:p>
          <a:p>
            <a:pPr marL="1371600" lvl="2" indent="-571500" algn="just"/>
            <a:r>
              <a:rPr lang="es-CL" dirty="0"/>
              <a:t>Avances computaciones.</a:t>
            </a:r>
          </a:p>
          <a:p>
            <a:pPr marL="971550" lvl="1" indent="-571500" algn="just">
              <a:buFont typeface="Arial" pitchFamily="34" charset="0"/>
              <a:buChar char="•"/>
            </a:pPr>
            <a:endParaRPr lang="es-CL" dirty="0" smtClean="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Tree>
    <p:extLst>
      <p:ext uri="{BB962C8B-B14F-4D97-AF65-F5344CB8AC3E}">
        <p14:creationId xmlns:p14="http://schemas.microsoft.com/office/powerpoint/2010/main" val="528790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Relación disciplinar de la Estadística y Sociología</a:t>
            </a: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
        <p:nvSpPr>
          <p:cNvPr id="5" name="4 Rectángulo"/>
          <p:cNvSpPr/>
          <p:nvPr/>
        </p:nvSpPr>
        <p:spPr>
          <a:xfrm>
            <a:off x="611560" y="2708920"/>
            <a:ext cx="252028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smtClean="0"/>
              <a:t>Sociología</a:t>
            </a:r>
            <a:endParaRPr lang="es-CL" dirty="0"/>
          </a:p>
        </p:txBody>
      </p:sp>
      <p:sp>
        <p:nvSpPr>
          <p:cNvPr id="7" name="6 Rectángulo"/>
          <p:cNvSpPr/>
          <p:nvPr/>
        </p:nvSpPr>
        <p:spPr>
          <a:xfrm>
            <a:off x="6156176" y="2708920"/>
            <a:ext cx="252028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smtClean="0"/>
              <a:t>Estadística</a:t>
            </a:r>
            <a:endParaRPr lang="es-CL" dirty="0"/>
          </a:p>
        </p:txBody>
      </p:sp>
      <p:sp>
        <p:nvSpPr>
          <p:cNvPr id="8" name="7 Flecha curvada hacia abajo"/>
          <p:cNvSpPr/>
          <p:nvPr/>
        </p:nvSpPr>
        <p:spPr>
          <a:xfrm>
            <a:off x="2105726" y="1600622"/>
            <a:ext cx="4932548" cy="10801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9" name="8 Flecha curvada hacia abajo"/>
          <p:cNvSpPr/>
          <p:nvPr/>
        </p:nvSpPr>
        <p:spPr>
          <a:xfrm rot="10800000">
            <a:off x="2105726" y="3861048"/>
            <a:ext cx="4932548" cy="10801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0" name="9 CuadroTexto"/>
          <p:cNvSpPr txBox="1"/>
          <p:nvPr/>
        </p:nvSpPr>
        <p:spPr>
          <a:xfrm>
            <a:off x="3923928" y="1772816"/>
            <a:ext cx="1512168" cy="461665"/>
          </a:xfrm>
          <a:prstGeom prst="rect">
            <a:avLst/>
          </a:prstGeom>
          <a:noFill/>
        </p:spPr>
        <p:txBody>
          <a:bodyPr wrap="square" rtlCol="0">
            <a:spAutoFit/>
          </a:bodyPr>
          <a:lstStyle/>
          <a:p>
            <a:r>
              <a:rPr lang="es-CL" sz="2400" dirty="0" smtClean="0"/>
              <a:t>preguntas</a:t>
            </a:r>
            <a:endParaRPr lang="es-CL" sz="2400" dirty="0"/>
          </a:p>
        </p:txBody>
      </p:sp>
      <p:sp>
        <p:nvSpPr>
          <p:cNvPr id="11" name="10 CuadroTexto"/>
          <p:cNvSpPr txBox="1"/>
          <p:nvPr/>
        </p:nvSpPr>
        <p:spPr>
          <a:xfrm>
            <a:off x="3949824" y="4941169"/>
            <a:ext cx="1846312" cy="461665"/>
          </a:xfrm>
          <a:prstGeom prst="rect">
            <a:avLst/>
          </a:prstGeom>
          <a:noFill/>
        </p:spPr>
        <p:txBody>
          <a:bodyPr wrap="square" rtlCol="0">
            <a:spAutoFit/>
          </a:bodyPr>
          <a:lstStyle/>
          <a:p>
            <a:r>
              <a:rPr lang="es-CL" sz="2400" dirty="0" smtClean="0"/>
              <a:t>respuestas</a:t>
            </a:r>
            <a:endParaRPr lang="es-CL" sz="2400" dirty="0"/>
          </a:p>
        </p:txBody>
      </p:sp>
    </p:spTree>
    <p:extLst>
      <p:ext uri="{BB962C8B-B14F-4D97-AF65-F5344CB8AC3E}">
        <p14:creationId xmlns:p14="http://schemas.microsoft.com/office/powerpoint/2010/main" val="241410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359024"/>
          </a:xfrm>
        </p:spPr>
        <p:txBody>
          <a:bodyPr>
            <a:noAutofit/>
          </a:bodyPr>
          <a:lstStyle/>
          <a:p>
            <a:r>
              <a:rPr lang="es-CL" sz="4000" b="1" dirty="0" smtClean="0">
                <a:solidFill>
                  <a:srgbClr val="C00000"/>
                </a:solidFill>
                <a:latin typeface="Arial" pitchFamily="34" charset="0"/>
                <a:cs typeface="Arial" pitchFamily="34" charset="0"/>
              </a:rPr>
              <a:t>Análisis</a:t>
            </a:r>
            <a:endParaRPr lang="es-CL" sz="4000" b="1" dirty="0">
              <a:solidFill>
                <a:srgbClr val="C00000"/>
              </a:solidFill>
              <a:latin typeface="Arial" pitchFamily="34" charset="0"/>
              <a:cs typeface="Arial" pitchFamily="34" charset="0"/>
            </a:endParaRPr>
          </a:p>
        </p:txBody>
      </p:sp>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8" name="7 Marcador de contenido"/>
          <p:cNvSpPr>
            <a:spLocks noGrp="1"/>
          </p:cNvSpPr>
          <p:nvPr>
            <p:ph idx="1"/>
          </p:nvPr>
        </p:nvSpPr>
        <p:spPr>
          <a:xfrm>
            <a:off x="457200" y="1844824"/>
            <a:ext cx="8229600" cy="4281339"/>
          </a:xfrm>
        </p:spPr>
        <p:txBody>
          <a:bodyPr>
            <a:normAutofit fontScale="92500" lnSpcReduction="10000"/>
          </a:bodyPr>
          <a:lstStyle/>
          <a:p>
            <a:r>
              <a:rPr lang="es-ES" dirty="0" smtClean="0"/>
              <a:t>Responder la pregunta de investigación</a:t>
            </a:r>
          </a:p>
          <a:p>
            <a:endParaRPr lang="es-ES" dirty="0" smtClean="0"/>
          </a:p>
          <a:p>
            <a:r>
              <a:rPr lang="es-ES" dirty="0" smtClean="0"/>
              <a:t>Abordajes:</a:t>
            </a:r>
          </a:p>
          <a:p>
            <a:pPr lvl="1"/>
            <a:r>
              <a:rPr lang="es-ES" dirty="0" smtClean="0"/>
              <a:t>Estadístico: técnica.</a:t>
            </a:r>
          </a:p>
          <a:p>
            <a:pPr lvl="1"/>
            <a:r>
              <a:rPr lang="es-ES" dirty="0" smtClean="0"/>
              <a:t>Sociológico: interpretativa.</a:t>
            </a:r>
          </a:p>
          <a:p>
            <a:pPr lvl="1"/>
            <a:endParaRPr lang="es-ES" dirty="0" smtClean="0"/>
          </a:p>
          <a:p>
            <a:r>
              <a:rPr lang="es-ES" dirty="0" smtClean="0"/>
              <a:t>Ejemplo:</a:t>
            </a:r>
          </a:p>
          <a:p>
            <a:pPr lvl="1"/>
            <a:r>
              <a:rPr lang="es-ES" dirty="0" smtClean="0"/>
              <a:t>“Chilenos de ojos rubios”</a:t>
            </a:r>
          </a:p>
          <a:p>
            <a:pPr lvl="1"/>
            <a:r>
              <a:rPr lang="es-ES" dirty="0" smtClean="0"/>
              <a:t>Elección de escuelas de similar NSE</a:t>
            </a:r>
          </a:p>
          <a:p>
            <a:pPr lvl="1"/>
            <a:endParaRPr lang="es-ES" dirty="0" smtClean="0"/>
          </a:p>
          <a:p>
            <a:pPr lvl="1">
              <a:buNone/>
            </a:pPr>
            <a:endParaRPr lang="es-ES" dirty="0" smtClean="0"/>
          </a:p>
        </p:txBody>
      </p:sp>
      <p:sp>
        <p:nvSpPr>
          <p:cNvPr id="9" name="8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ESTADÍSTICA Y SOCIOLOGÍA</a:t>
            </a:r>
            <a:endParaRPr lang="es-CL" sz="2800" b="1" dirty="0"/>
          </a:p>
        </p:txBody>
      </p:sp>
    </p:spTree>
    <p:extLst>
      <p:ext uri="{BB962C8B-B14F-4D97-AF65-F5344CB8AC3E}">
        <p14:creationId xmlns:p14="http://schemas.microsoft.com/office/powerpoint/2010/main" val="1155377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7639</TotalTime>
  <Words>2213</Words>
  <Application>Microsoft Office PowerPoint</Application>
  <PresentationFormat>Presentación en pantalla (4:3)</PresentationFormat>
  <Paragraphs>443</Paragraphs>
  <Slides>54</Slides>
  <Notes>54</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Office Theme</vt:lpstr>
      <vt:lpstr>Presentación de PowerPoint</vt:lpstr>
      <vt:lpstr>Contenidos</vt:lpstr>
      <vt:lpstr>I. Estadística y Sociología</vt:lpstr>
      <vt:lpstr>Estadística</vt:lpstr>
      <vt:lpstr>Estadística</vt:lpstr>
      <vt:lpstr>Relación histórica de la Estadística y Sociología</vt:lpstr>
      <vt:lpstr>Relación histórica de la Estadística y Sociología</vt:lpstr>
      <vt:lpstr>Relación disciplinar de la Estadística y Sociología</vt:lpstr>
      <vt:lpstr>Análisis</vt:lpstr>
      <vt:lpstr>¿Por qué estudiar Estadística?</vt:lpstr>
      <vt:lpstr>II. Propósitos de la Estadística, tipos de Estadística y tipos de variables </vt:lpstr>
      <vt:lpstr>Propósitos de la estadística</vt:lpstr>
      <vt:lpstr>Inferencia</vt:lpstr>
      <vt:lpstr>Propósitos de la estadística</vt:lpstr>
      <vt:lpstr>Inferencia</vt:lpstr>
      <vt:lpstr>Tipos de Estadística</vt:lpstr>
      <vt:lpstr>Variable</vt:lpstr>
      <vt:lpstr>Tipos de Variables</vt:lpstr>
      <vt:lpstr>III. Conceptos elementales de inferencia estadística</vt:lpstr>
      <vt:lpstr>Inferencia</vt:lpstr>
      <vt:lpstr>Muestra Probabilística</vt:lpstr>
      <vt:lpstr>Presentación de PowerPoint</vt:lpstr>
      <vt:lpstr>Presentación de PowerPoint</vt:lpstr>
      <vt:lpstr>Presentación de PowerPoint</vt:lpstr>
      <vt:lpstr>Frecuencia</vt:lpstr>
      <vt:lpstr>Frecuencia</vt:lpstr>
      <vt:lpstr>Distribución</vt:lpstr>
      <vt:lpstr>Distribución</vt:lpstr>
      <vt:lpstr>Distribución</vt:lpstr>
      <vt:lpstr>Probabilidad</vt:lpstr>
      <vt:lpstr>Probabilidad</vt:lpstr>
      <vt:lpstr>Presentación de PowerPoint</vt:lpstr>
      <vt:lpstr>IV. Propiedades de un buen estimador</vt:lpstr>
      <vt:lpstr>Propiedades de un buen estimador</vt:lpstr>
      <vt:lpstr>Propiedades de un buen estimador</vt:lpstr>
      <vt:lpstr>Propiedades de un buen estimador</vt:lpstr>
      <vt:lpstr>Encontrando un buen estimador para la varianza</vt:lpstr>
      <vt:lpstr>Encontrando un buen estimador para la varianza</vt:lpstr>
      <vt:lpstr>Parámetros y estimadores de frecuente interés</vt:lpstr>
      <vt:lpstr>V. Distribuciones teóricas y empíricas</vt:lpstr>
      <vt:lpstr>Características de las distribuciones</vt:lpstr>
      <vt:lpstr>Distribuciones teóricas conocidas</vt:lpstr>
      <vt:lpstr>Distribuciones teóricas conocidas</vt:lpstr>
      <vt:lpstr>Distribuciones empíricas</vt:lpstr>
      <vt:lpstr>Presentación de PowerPoint</vt:lpstr>
      <vt:lpstr>Presentación de PowerPoint</vt:lpstr>
      <vt:lpstr>Distribución normal</vt:lpstr>
      <vt:lpstr>Distribución normal estándar</vt:lpstr>
      <vt:lpstr>Identificación gráfica de una distribución normal</vt:lpstr>
      <vt:lpstr>Identificación gráfica de una distribución normal</vt:lpstr>
      <vt:lpstr>Identificación gráfica de una distribución normal</vt:lpstr>
      <vt:lpstr>Presentación de PowerPoint</vt:lpstr>
      <vt:lpstr>Presentación de PowerPoint</vt:lpstr>
      <vt:lpstr>Contenidos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ificc</dc:creator>
  <cp:lastModifiedBy>Catalina Canals</cp:lastModifiedBy>
  <cp:revision>613</cp:revision>
  <dcterms:created xsi:type="dcterms:W3CDTF">2012-11-29T18:38:36Z</dcterms:created>
  <dcterms:modified xsi:type="dcterms:W3CDTF">2016-03-20T00:21:53Z</dcterms:modified>
</cp:coreProperties>
</file>