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1" r:id="rId1"/>
  </p:sldMasterIdLst>
  <p:sldIdLst>
    <p:sldId id="256" r:id="rId2"/>
    <p:sldId id="257" r:id="rId3"/>
    <p:sldId id="260" r:id="rId4"/>
    <p:sldId id="258" r:id="rId5"/>
    <p:sldId id="261" r:id="rId6"/>
    <p:sldId id="259" r:id="rId7"/>
    <p:sldId id="262" r:id="rId8"/>
    <p:sldId id="263" r:id="rId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68" d="100"/>
          <a:sy n="68"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DB5F065-942A-4181-BD6B-6DF8C895E28C}" type="datetimeFigureOut">
              <a:rPr lang="es-CL" smtClean="0"/>
              <a:t>22-04-2016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CF5B353-30A2-4DB9-BBA2-B6F3EA7BB27B}"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23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B5F065-942A-4181-BD6B-6DF8C895E28C}" type="datetimeFigureOut">
              <a:rPr lang="es-CL" smtClean="0"/>
              <a:t>22-04-2016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107711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B5F065-942A-4181-BD6B-6DF8C895E28C}" type="datetimeFigureOut">
              <a:rPr lang="es-CL" smtClean="0"/>
              <a:t>22-04-2016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1903528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B5F065-942A-4181-BD6B-6DF8C895E28C}" type="datetimeFigureOut">
              <a:rPr lang="es-CL" smtClean="0"/>
              <a:t>22-04-2016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276938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B5F065-942A-4181-BD6B-6DF8C895E28C}" type="datetimeFigureOut">
              <a:rPr lang="es-CL" smtClean="0"/>
              <a:t>22-04-2016</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1CF5B353-30A2-4DB9-BBA2-B6F3EA7BB27B}"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50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DB5F065-942A-4181-BD6B-6DF8C895E28C}" type="datetimeFigureOut">
              <a:rPr lang="es-CL" smtClean="0"/>
              <a:t>22-04-2016</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2620149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DB5F065-942A-4181-BD6B-6DF8C895E28C}" type="datetimeFigureOut">
              <a:rPr lang="es-CL" smtClean="0"/>
              <a:t>22-04-2016</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3309547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DB5F065-942A-4181-BD6B-6DF8C895E28C}" type="datetimeFigureOut">
              <a:rPr lang="es-CL" smtClean="0"/>
              <a:t>22-04-2016</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44700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DB5F065-942A-4181-BD6B-6DF8C895E28C}" type="datetimeFigureOut">
              <a:rPr lang="es-CL" smtClean="0"/>
              <a:t>22-04-2016</a:t>
            </a:fld>
            <a:endParaRPr lang="es-C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L"/>
          </a:p>
        </p:txBody>
      </p:sp>
      <p:sp>
        <p:nvSpPr>
          <p:cNvPr id="9" name="Slide Number Placeholder 8"/>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3398317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DB5F065-942A-4181-BD6B-6DF8C895E28C}" type="datetimeFigureOut">
              <a:rPr lang="es-CL" smtClean="0"/>
              <a:t>22-04-2016</a:t>
            </a:fld>
            <a:endParaRPr lang="es-C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CF5B353-30A2-4DB9-BBA2-B6F3EA7BB27B}" type="slidenum">
              <a:rPr lang="es-CL" smtClean="0"/>
              <a:t>‹Nº›</a:t>
            </a:fld>
            <a:endParaRPr lang="es-CL"/>
          </a:p>
        </p:txBody>
      </p:sp>
    </p:spTree>
    <p:extLst>
      <p:ext uri="{BB962C8B-B14F-4D97-AF65-F5344CB8AC3E}">
        <p14:creationId xmlns:p14="http://schemas.microsoft.com/office/powerpoint/2010/main" val="677605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B5F065-942A-4181-BD6B-6DF8C895E28C}" type="datetimeFigureOut">
              <a:rPr lang="es-CL" smtClean="0"/>
              <a:t>22-04-2016</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1CF5B353-30A2-4DB9-BBA2-B6F3EA7BB27B}" type="slidenum">
              <a:rPr lang="es-CL" smtClean="0"/>
              <a:t>‹Nº›</a:t>
            </a:fld>
            <a:endParaRPr lang="es-CL"/>
          </a:p>
        </p:txBody>
      </p:sp>
    </p:spTree>
    <p:extLst>
      <p:ext uri="{BB962C8B-B14F-4D97-AF65-F5344CB8AC3E}">
        <p14:creationId xmlns:p14="http://schemas.microsoft.com/office/powerpoint/2010/main" val="3310071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DB5F065-942A-4181-BD6B-6DF8C895E28C}" type="datetimeFigureOut">
              <a:rPr lang="es-CL" smtClean="0"/>
              <a:t>22-04-2016</a:t>
            </a:fld>
            <a:endParaRPr lang="es-C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CF5B353-30A2-4DB9-BBA2-B6F3EA7BB27B}" type="slidenum">
              <a:rPr lang="es-CL" smtClean="0"/>
              <a:t>‹Nº›</a:t>
            </a:fld>
            <a:endParaRPr lang="es-C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99230"/>
      </p:ext>
    </p:extLst>
  </p:cSld>
  <p:clrMap bg1="lt1" tx1="dk1" bg2="lt2" tx2="dk2" accent1="accent1" accent2="accent2" accent3="accent3" accent4="accent4" accent5="accent5" accent6="accent6" hlink="hlink" folHlink="folHlink"/>
  <p:sldLayoutIdLst>
    <p:sldLayoutId id="2147484312" r:id="rId1"/>
    <p:sldLayoutId id="2147484313" r:id="rId2"/>
    <p:sldLayoutId id="2147484314" r:id="rId3"/>
    <p:sldLayoutId id="2147484315" r:id="rId4"/>
    <p:sldLayoutId id="2147484316" r:id="rId5"/>
    <p:sldLayoutId id="2147484317" r:id="rId6"/>
    <p:sldLayoutId id="2147484318" r:id="rId7"/>
    <p:sldLayoutId id="2147484319" r:id="rId8"/>
    <p:sldLayoutId id="2147484320" r:id="rId9"/>
    <p:sldLayoutId id="2147484321" r:id="rId10"/>
    <p:sldLayoutId id="214748432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CL" dirty="0" smtClean="0"/>
              <a:t>El capital</a:t>
            </a:r>
            <a:br>
              <a:rPr lang="es-CL" dirty="0" smtClean="0"/>
            </a:br>
            <a:r>
              <a:rPr lang="es-CL" dirty="0" smtClean="0"/>
              <a:t>Cap. IV La transformación del dinero en capital</a:t>
            </a:r>
            <a:endParaRPr lang="es-CL" dirty="0"/>
          </a:p>
        </p:txBody>
      </p:sp>
      <p:sp>
        <p:nvSpPr>
          <p:cNvPr id="3" name="Subtítulo 2"/>
          <p:cNvSpPr>
            <a:spLocks noGrp="1"/>
          </p:cNvSpPr>
          <p:nvPr>
            <p:ph type="subTitle" idx="1"/>
          </p:nvPr>
        </p:nvSpPr>
        <p:spPr/>
        <p:txBody>
          <a:bodyPr/>
          <a:lstStyle/>
          <a:p>
            <a:r>
              <a:rPr lang="es-CL" dirty="0" smtClean="0"/>
              <a:t>GABRIEL Sotomayor</a:t>
            </a:r>
            <a:endParaRPr lang="es-CL" dirty="0"/>
          </a:p>
        </p:txBody>
      </p:sp>
    </p:spTree>
    <p:extLst>
      <p:ext uri="{BB962C8B-B14F-4D97-AF65-F5344CB8AC3E}">
        <p14:creationId xmlns:p14="http://schemas.microsoft.com/office/powerpoint/2010/main" val="2313620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1</a:t>
            </a:r>
            <a:r>
              <a:rPr lang="es-CL" dirty="0" smtClean="0"/>
              <a:t>. La formula general del capital</a:t>
            </a:r>
            <a:endParaRPr lang="es-CL" dirty="0"/>
          </a:p>
        </p:txBody>
      </p:sp>
      <p:sp>
        <p:nvSpPr>
          <p:cNvPr id="3" name="Marcador de contenido 2"/>
          <p:cNvSpPr>
            <a:spLocks noGrp="1"/>
          </p:cNvSpPr>
          <p:nvPr>
            <p:ph idx="1"/>
          </p:nvPr>
        </p:nvSpPr>
        <p:spPr>
          <a:xfrm>
            <a:off x="1097280" y="1845734"/>
            <a:ext cx="7781249" cy="4023360"/>
          </a:xfrm>
        </p:spPr>
        <p:txBody>
          <a:bodyPr>
            <a:normAutofit fontScale="92500" lnSpcReduction="10000"/>
          </a:bodyPr>
          <a:lstStyle/>
          <a:p>
            <a:pPr algn="just"/>
            <a:r>
              <a:rPr lang="es-CL" dirty="0" smtClean="0"/>
              <a:t>El comercio, la producción de mercancías y la circulación mercantil desarrollada, constituye un supuesto histórico del capital.</a:t>
            </a:r>
          </a:p>
          <a:p>
            <a:pPr algn="just"/>
            <a:r>
              <a:rPr lang="es-CL" dirty="0" smtClean="0"/>
              <a:t>El producto de la circulación mercantil es el dinero, la primera forma de aparición del capital, en términos históricos y del proceso de circulación.</a:t>
            </a:r>
          </a:p>
          <a:p>
            <a:pPr algn="just"/>
            <a:r>
              <a:rPr lang="es-CL" dirty="0" smtClean="0"/>
              <a:t>El dinero en tanto capital y el dinero en tanto tal se distinguen por su forma de circulación.</a:t>
            </a:r>
          </a:p>
          <a:p>
            <a:pPr algn="just"/>
            <a:r>
              <a:rPr lang="es-CL" b="1" dirty="0" smtClean="0"/>
              <a:t>Distinguir Producción, circulación e intercambio y consumo. Proceso de producción y realización del valor.</a:t>
            </a:r>
          </a:p>
          <a:p>
            <a:pPr algn="just"/>
            <a:r>
              <a:rPr lang="es-CL" dirty="0" smtClean="0"/>
              <a:t>Circulación simple M-D-M, vender para comprar. El proceso se agota en el </a:t>
            </a:r>
            <a:r>
              <a:rPr lang="es-CL" b="1" dirty="0" smtClean="0"/>
              <a:t>valor de uso</a:t>
            </a:r>
            <a:r>
              <a:rPr lang="es-CL" dirty="0" smtClean="0"/>
              <a:t>, sale de la circulación al consumo.</a:t>
            </a:r>
          </a:p>
          <a:p>
            <a:pPr algn="just"/>
            <a:r>
              <a:rPr lang="es-CL" dirty="0" smtClean="0"/>
              <a:t>Circulación ampliada D-M-D, comprar para vender. El proceso se reproduce, el dinero vuelve a su posición inicial su fin es el </a:t>
            </a:r>
            <a:r>
              <a:rPr lang="es-CL" b="1" dirty="0" smtClean="0"/>
              <a:t>valor de cambio</a:t>
            </a:r>
            <a:r>
              <a:rPr lang="es-CL" dirty="0" smtClean="0"/>
              <a:t>.</a:t>
            </a:r>
            <a:endParaRPr lang="es-CL" dirty="0"/>
          </a:p>
        </p:txBody>
      </p:sp>
      <p:pic>
        <p:nvPicPr>
          <p:cNvPr id="1026" name="Picture 2" descr="http://www.ecobook.com/static/img/portadas/_visd_0000JPG00PK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93718" y="2016884"/>
            <a:ext cx="2496837" cy="3960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3475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1. La formula general del capital</a:t>
            </a:r>
          </a:p>
        </p:txBody>
      </p:sp>
      <p:sp>
        <p:nvSpPr>
          <p:cNvPr id="3" name="Marcador de contenido 2"/>
          <p:cNvSpPr>
            <a:spLocks noGrp="1"/>
          </p:cNvSpPr>
          <p:nvPr>
            <p:ph idx="1"/>
          </p:nvPr>
        </p:nvSpPr>
        <p:spPr/>
        <p:txBody>
          <a:bodyPr/>
          <a:lstStyle/>
          <a:p>
            <a:r>
              <a:rPr lang="es-CL" dirty="0" smtClean="0"/>
              <a:t>D-M-D adquiere sentido (por el riesgo) cuando el D-M-D’ donde </a:t>
            </a:r>
            <a:r>
              <a:rPr lang="es-CL" dirty="0"/>
              <a:t>D</a:t>
            </a:r>
            <a:r>
              <a:rPr lang="es-CL" dirty="0" smtClean="0"/>
              <a:t>’</a:t>
            </a:r>
            <a:r>
              <a:rPr lang="en-US" dirty="0" smtClean="0"/>
              <a:t>=</a:t>
            </a:r>
            <a:r>
              <a:rPr lang="el-GR" dirty="0"/>
              <a:t> </a:t>
            </a:r>
            <a:r>
              <a:rPr lang="en-US" dirty="0" smtClean="0"/>
              <a:t>D+D</a:t>
            </a:r>
            <a:r>
              <a:rPr lang="el-GR" dirty="0" smtClean="0"/>
              <a:t>Δ</a:t>
            </a:r>
            <a:r>
              <a:rPr lang="en-US" dirty="0" smtClean="0"/>
              <a:t>. Esta variación es denominada </a:t>
            </a:r>
            <a:r>
              <a:rPr lang="es-CL" dirty="0" smtClean="0"/>
              <a:t>por</a:t>
            </a:r>
            <a:r>
              <a:rPr lang="en-US" dirty="0" smtClean="0"/>
              <a:t> Marx </a:t>
            </a:r>
            <a:r>
              <a:rPr lang="es-CL" b="1" dirty="0" smtClean="0"/>
              <a:t>plusvalor. </a:t>
            </a:r>
            <a:r>
              <a:rPr lang="es-CL" dirty="0" smtClean="0"/>
              <a:t>Es en este movimiento que el poseedor de dinero se transforma en </a:t>
            </a:r>
            <a:r>
              <a:rPr lang="es-CL" b="1" dirty="0" smtClean="0"/>
              <a:t>capitalista</a:t>
            </a:r>
            <a:r>
              <a:rPr lang="es-CL" dirty="0" smtClean="0"/>
              <a:t>. El fin del capitalista es l movimiento infatigable de obtención de ganancia (cf. Weber). El </a:t>
            </a:r>
            <a:r>
              <a:rPr lang="es-CL" dirty="0" err="1" smtClean="0"/>
              <a:t>atesorador</a:t>
            </a:r>
            <a:r>
              <a:rPr lang="es-CL" dirty="0"/>
              <a:t> </a:t>
            </a:r>
            <a:r>
              <a:rPr lang="es-CL" dirty="0" smtClean="0"/>
              <a:t>saca el dinero de la circulación, el capitalista lo lanza una y otra vez.</a:t>
            </a:r>
          </a:p>
          <a:p>
            <a:r>
              <a:rPr lang="es-CL" dirty="0" smtClean="0"/>
              <a:t>El valor se expresa en el proceso tanto como mercancía que como dinero, ambos son capital. Va modificando su propia cantidad, se </a:t>
            </a:r>
            <a:r>
              <a:rPr lang="es-CL" dirty="0" err="1" smtClean="0"/>
              <a:t>autovaloriza</a:t>
            </a:r>
            <a:r>
              <a:rPr lang="es-CL" dirty="0" smtClean="0"/>
              <a:t>.</a:t>
            </a:r>
          </a:p>
          <a:p>
            <a:r>
              <a:rPr lang="es-CL" dirty="0" smtClean="0"/>
              <a:t>El dinero no esta en contradicción con la mercancía, el capitalista sabe que toda mercancía es dinero. El capital es sustancia en proceso, sujeto. Valor en proceso, dinero en proceso, es decir capital.</a:t>
            </a:r>
          </a:p>
          <a:p>
            <a:r>
              <a:rPr lang="es-CL" dirty="0" smtClean="0"/>
              <a:t>Comprar para vender más caro es la formula que corresponde al capital en general, comercial, industrial y capital que rinde interés, donde la formula se abrevia D-D’.</a:t>
            </a:r>
            <a:endParaRPr lang="es-CL" dirty="0"/>
          </a:p>
        </p:txBody>
      </p:sp>
    </p:spTree>
    <p:extLst>
      <p:ext uri="{BB962C8B-B14F-4D97-AF65-F5344CB8AC3E}">
        <p14:creationId xmlns:p14="http://schemas.microsoft.com/office/powerpoint/2010/main" val="875509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2. Contradicciones de la formula general</a:t>
            </a:r>
            <a:endParaRPr lang="es-CL" dirty="0"/>
          </a:p>
        </p:txBody>
      </p:sp>
      <p:sp>
        <p:nvSpPr>
          <p:cNvPr id="3" name="Marcador de contenido 2"/>
          <p:cNvSpPr>
            <a:spLocks noGrp="1"/>
          </p:cNvSpPr>
          <p:nvPr>
            <p:ph idx="1"/>
          </p:nvPr>
        </p:nvSpPr>
        <p:spPr>
          <a:xfrm>
            <a:off x="429065" y="1863317"/>
            <a:ext cx="8644597" cy="4590235"/>
          </a:xfrm>
        </p:spPr>
        <p:txBody>
          <a:bodyPr>
            <a:normAutofit/>
          </a:bodyPr>
          <a:lstStyle/>
          <a:p>
            <a:r>
              <a:rPr lang="es-CL" dirty="0" smtClean="0"/>
              <a:t>Marx advierte que en la compra y venta se da intercambio de equivalentes, el valor, en </a:t>
            </a:r>
            <a:r>
              <a:rPr lang="es-CL" dirty="0" err="1" smtClean="0"/>
              <a:t>tnato</a:t>
            </a:r>
            <a:r>
              <a:rPr lang="es-CL" dirty="0" smtClean="0"/>
              <a:t> trabajo humano objetivado, es un supuesto del intercambio y o un resultado (cf. Liberales). No hay guanacia de valor de cambio en la pura circulación, a lo sumo de valor se uso. No se produce plusvalor en la mera circulación.</a:t>
            </a:r>
          </a:p>
          <a:p>
            <a:pPr algn="just"/>
            <a:r>
              <a:rPr lang="es-CL" dirty="0" smtClean="0"/>
              <a:t>Supongamos que no hay intercambio de equivalentes, si todos se venden 10% más caro esto generara un alza en el nivel general de precios, y todo queda igual, no hay plusvalor. Lo mismo a la inversa. No hay vendedores y compradores separados en la sociedad, por lo cual no puede haber un grupo particular que se enriquece solo a costa de vender más caro, además no  habría crecimiento porque todo plusvalor implicaría un </a:t>
            </a:r>
            <a:r>
              <a:rPr lang="es-CL" dirty="0" err="1" smtClean="0"/>
              <a:t>minusvalor</a:t>
            </a:r>
            <a:r>
              <a:rPr lang="es-CL" dirty="0" smtClean="0"/>
              <a:t>.</a:t>
            </a:r>
          </a:p>
          <a:p>
            <a:r>
              <a:rPr lang="es-CL" dirty="0" smtClean="0"/>
              <a:t>La conclusión general es que si solo hay intercambio de equivalentes no existirá plusvalor. Así el capital comercial que solo opera en la esfera de la circulación se ve como imposible, a no ser que exista una doble defraudación. En el capital usuario (D-D’) resulta inexplicable desde el punto de vista del intercambio de mercancías.</a:t>
            </a:r>
          </a:p>
        </p:txBody>
      </p:sp>
      <p:pic>
        <p:nvPicPr>
          <p:cNvPr id="2050" name="Picture 2" descr="https://upload.wikimedia.org/wikipedia/commons/thumb/a/a2/Marx_old.jpg/185px-Marx_ol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6261" y="2373419"/>
            <a:ext cx="2265732" cy="3025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442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2. Contradicciones de la formula general</a:t>
            </a:r>
          </a:p>
        </p:txBody>
      </p:sp>
      <p:sp>
        <p:nvSpPr>
          <p:cNvPr id="3" name="Marcador de contenido 2"/>
          <p:cNvSpPr>
            <a:spLocks noGrp="1"/>
          </p:cNvSpPr>
          <p:nvPr>
            <p:ph idx="1"/>
          </p:nvPr>
        </p:nvSpPr>
        <p:spPr/>
        <p:txBody>
          <a:bodyPr/>
          <a:lstStyle/>
          <a:p>
            <a:r>
              <a:rPr lang="es-CL" dirty="0" smtClean="0"/>
              <a:t>Capital comercial y usuario son formas puramente derivadas </a:t>
            </a:r>
          </a:p>
          <a:p>
            <a:pPr algn="just"/>
            <a:r>
              <a:rPr lang="es-CL" dirty="0" smtClean="0"/>
              <a:t>El productor puede hacer unas botas con cuero y su valor será mayor porque tiene más trabajo se valoriza, pero no puede producir valores que se auto valoricen. El plusvalor deberá producirse por tanto fuera de la circulación, aunque también dentro, en tanto es su punto de partida.</a:t>
            </a:r>
            <a:endParaRPr lang="es-CL" dirty="0"/>
          </a:p>
        </p:txBody>
      </p:sp>
    </p:spTree>
    <p:extLst>
      <p:ext uri="{BB962C8B-B14F-4D97-AF65-F5344CB8AC3E}">
        <p14:creationId xmlns:p14="http://schemas.microsoft.com/office/powerpoint/2010/main" val="3560558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3. Compra y venta de la fuerza de trabajo</a:t>
            </a:r>
            <a:endParaRPr lang="es-CL" dirty="0"/>
          </a:p>
        </p:txBody>
      </p:sp>
      <p:sp>
        <p:nvSpPr>
          <p:cNvPr id="3" name="Marcador de contenido 2"/>
          <p:cNvSpPr>
            <a:spLocks noGrp="1"/>
          </p:cNvSpPr>
          <p:nvPr>
            <p:ph idx="1"/>
          </p:nvPr>
        </p:nvSpPr>
        <p:spPr>
          <a:xfrm>
            <a:off x="552157" y="1907957"/>
            <a:ext cx="7044397" cy="4023360"/>
          </a:xfrm>
        </p:spPr>
        <p:txBody>
          <a:bodyPr>
            <a:normAutofit fontScale="85000" lnSpcReduction="10000"/>
          </a:bodyPr>
          <a:lstStyle/>
          <a:p>
            <a:pPr algn="just"/>
            <a:r>
              <a:rPr lang="es-CL" dirty="0" smtClean="0"/>
              <a:t>Se debe buscar una mercancía cuyo valor de uso en cuanto tal produzca valor, esta mercancía es la fuerza de trabajo, cuyo consumo es fuente de valor.</a:t>
            </a:r>
          </a:p>
          <a:p>
            <a:pPr algn="just"/>
            <a:r>
              <a:rPr lang="es-CL" dirty="0"/>
              <a:t>“</a:t>
            </a:r>
            <a:r>
              <a:rPr lang="es-CL" i="1" dirty="0"/>
              <a:t>Entendemos por capacidad o fuerza de trabajo el conjunto de las condiciones físicas y espirituales que se dan en la corporeidad, en la personalidad viviente de un hombre y que éste pone en acción al producir valores de uso de cualquier clase.” </a:t>
            </a:r>
            <a:r>
              <a:rPr lang="es-CL" dirty="0"/>
              <a:t>(Marx, pág. </a:t>
            </a:r>
            <a:r>
              <a:rPr lang="es-CL" dirty="0" smtClean="0"/>
              <a:t>203)</a:t>
            </a:r>
            <a:endParaRPr lang="es-CL" dirty="0"/>
          </a:p>
          <a:p>
            <a:pPr algn="just"/>
            <a:r>
              <a:rPr lang="es-CL" dirty="0" smtClean="0"/>
              <a:t>Para que esto sea posible deben existir vendedores de fuerza de trabajo, deben ser propietarios libres de su fuerza de trabajo. Además debe venderla solo por un tiempo, o pasará a ser un esclavo, de poseedor de mercancía a mera mercancía.</a:t>
            </a:r>
          </a:p>
          <a:p>
            <a:pPr algn="just"/>
            <a:r>
              <a:rPr lang="es-CL" dirty="0" smtClean="0"/>
              <a:t>Por otro lado debe haber vendedores desposeídos de medios de producción, de modo que no vendan los productos de su trabajo, sino la fuerza de trabajo misma.</a:t>
            </a:r>
          </a:p>
          <a:p>
            <a:pPr algn="just"/>
            <a:r>
              <a:rPr lang="es-CL" dirty="0" smtClean="0"/>
              <a:t>Obreros libres de medios de producción y de vender su fuerza de trabajo. Este estado no es natural, se explica por la acumulación originaria.</a:t>
            </a:r>
          </a:p>
        </p:txBody>
      </p:sp>
      <p:pic>
        <p:nvPicPr>
          <p:cNvPr id="4" name="Picture 2" descr="http://bogota.gov.co/sites/default/files/styles/large/public/field/image/Empleo%20asalariado.jpg?itok=eccElm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9202" y="2312050"/>
            <a:ext cx="4814736" cy="3215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586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3. Compra y venta de la fuerza de trabajo</a:t>
            </a:r>
          </a:p>
        </p:txBody>
      </p:sp>
      <p:sp>
        <p:nvSpPr>
          <p:cNvPr id="3" name="Marcador de contenido 2"/>
          <p:cNvSpPr>
            <a:spLocks noGrp="1"/>
          </p:cNvSpPr>
          <p:nvPr>
            <p:ph idx="1"/>
          </p:nvPr>
        </p:nvSpPr>
        <p:spPr>
          <a:xfrm>
            <a:off x="1097280" y="1845734"/>
            <a:ext cx="10058400" cy="4431974"/>
          </a:xfrm>
        </p:spPr>
        <p:txBody>
          <a:bodyPr>
            <a:normAutofit fontScale="92500" lnSpcReduction="20000"/>
          </a:bodyPr>
          <a:lstStyle/>
          <a:p>
            <a:pPr algn="just"/>
            <a:r>
              <a:rPr lang="es-CL" dirty="0"/>
              <a:t>Los productos del trabajo son mercancías solo a propósito del modo de producción </a:t>
            </a:r>
            <a:r>
              <a:rPr lang="es-CL" dirty="0" smtClean="0"/>
              <a:t>capitalista. La condición de posibilidad del capitalismo no es el mero intercambio, sino el trabajo asalariado.</a:t>
            </a:r>
          </a:p>
          <a:p>
            <a:pPr algn="just"/>
            <a:r>
              <a:rPr lang="es-CL" dirty="0" smtClean="0"/>
              <a:t>El valor de la fuerza de trabajo como cualquier mercancía es el tiempo de trabajo necesario para su producción, es el valor de los medios de subsistencia necesarios para la producción y reproducción del poseedor de aquella (definición del salario). Estas necesidades varían por factores climáticos y, esto es muy importante, históricas. </a:t>
            </a:r>
          </a:p>
          <a:p>
            <a:pPr algn="just"/>
            <a:r>
              <a:rPr lang="es-CL" dirty="0" smtClean="0"/>
              <a:t>De esta manera, si la reproducción de un día de la fuerza de trabajo cuesta 4 horas de trabajo, el consumo de la fuerza de trabajo generará ese mismo valor. </a:t>
            </a:r>
          </a:p>
          <a:p>
            <a:pPr algn="just"/>
            <a:r>
              <a:rPr lang="es-CL" dirty="0" smtClean="0"/>
              <a:t>La fuerza de trabajo suele pagarse después de la realización del valor de uso de la fuerza de trabajo, el obrero adelante al capitalista el valor de su fuerza de trabajo. </a:t>
            </a:r>
          </a:p>
          <a:p>
            <a:pPr algn="just"/>
            <a:r>
              <a:rPr lang="es-CL" dirty="0" smtClean="0"/>
              <a:t>El capitalista compra los medios de producción y en la realización de la fuerza de trabajo se genera el plusvalor y la mercancía. El valor de uso de la fuerza de trabajo se realiza como todo calor de uso fuera de la esfera del mercado, en este caso en la producción.</a:t>
            </a:r>
          </a:p>
          <a:p>
            <a:pPr algn="just"/>
            <a:r>
              <a:rPr lang="es-CL" dirty="0" smtClean="0"/>
              <a:t>El vendedor de fuerza de trabajo se hace obrero y el poseedor de dinero capitalista. En esta relación esta el origen de las clases.</a:t>
            </a:r>
            <a:endParaRPr lang="es-CL" dirty="0"/>
          </a:p>
        </p:txBody>
      </p:sp>
    </p:spTree>
    <p:extLst>
      <p:ext uri="{BB962C8B-B14F-4D97-AF65-F5344CB8AC3E}">
        <p14:creationId xmlns:p14="http://schemas.microsoft.com/office/powerpoint/2010/main" val="1926148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CL"/>
          </a:p>
        </p:txBody>
      </p:sp>
      <p:pic>
        <p:nvPicPr>
          <p:cNvPr id="7" name="Marcador de contenido 6"/>
          <p:cNvPicPr>
            <a:picLocks noGrp="1" noChangeAspect="1"/>
          </p:cNvPicPr>
          <p:nvPr>
            <p:ph idx="1"/>
          </p:nvPr>
        </p:nvPicPr>
        <p:blipFill>
          <a:blip r:embed="rId2"/>
          <a:stretch>
            <a:fillRect/>
          </a:stretch>
        </p:blipFill>
        <p:spPr>
          <a:xfrm>
            <a:off x="-40275" y="463639"/>
            <a:ext cx="12232275" cy="5344733"/>
          </a:xfrm>
          <a:prstGeom prst="rect">
            <a:avLst/>
          </a:prstGeom>
        </p:spPr>
      </p:pic>
    </p:spTree>
    <p:extLst>
      <p:ext uri="{BB962C8B-B14F-4D97-AF65-F5344CB8AC3E}">
        <p14:creationId xmlns:p14="http://schemas.microsoft.com/office/powerpoint/2010/main" val="2786200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163</TotalTime>
  <Words>896</Words>
  <Application>Microsoft Office PowerPoint</Application>
  <PresentationFormat>Panorámica</PresentationFormat>
  <Paragraphs>34</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Calibri</vt:lpstr>
      <vt:lpstr>Calibri Light</vt:lpstr>
      <vt:lpstr>Retrospección</vt:lpstr>
      <vt:lpstr>El capital Cap. IV La transformación del dinero en capital</vt:lpstr>
      <vt:lpstr>1. La formula general del capital</vt:lpstr>
      <vt:lpstr>1. La formula general del capital</vt:lpstr>
      <vt:lpstr>2. Contradicciones de la formula general</vt:lpstr>
      <vt:lpstr>2. Contradicciones de la formula general</vt:lpstr>
      <vt:lpstr>3. Compra y venta de la fuerza de trabajo</vt:lpstr>
      <vt:lpstr>3. Compra y venta de la fuerza de trabajo</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transformación del dinero en capital</dc:title>
  <dc:creator>Gabriel Sotomayor</dc:creator>
  <cp:lastModifiedBy>Gabriel Sotomayor</cp:lastModifiedBy>
  <cp:revision>19</cp:revision>
  <dcterms:created xsi:type="dcterms:W3CDTF">2015-10-01T14:15:12Z</dcterms:created>
  <dcterms:modified xsi:type="dcterms:W3CDTF">2016-04-22T20:37:36Z</dcterms:modified>
</cp:coreProperties>
</file>