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gif" ContentType="image/gif"/>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riana Kaulino" initials="A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50" d="100"/>
          <a:sy n="150" d="100"/>
        </p:scale>
        <p:origin x="-192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commentAuthors" Target="commentAuthors.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comments/comment1.xml><?xml version="1.0" encoding="utf-8"?>
<p:cmLst xmlns:a="http://schemas.openxmlformats.org/drawingml/2006/main" xmlns:r="http://schemas.openxmlformats.org/officeDocument/2006/relationships" xmlns:p="http://schemas.openxmlformats.org/presentationml/2006/main">
  <p:cm authorId="0" dt="2003-12-31T12:36:24.431" idx="1">
    <p:pos x="2862" y="3115"/>
    <p:text>El término epistemology fue introducido en Inglaterra en 1854, para referirse a la teoría del conocimieto. Lo mismo con el término gnoseología en Francia. Paulatinamente, los franceses han adoptado en término epistemología para designar el estudio acerca de los saberes/ciencias mientras que el término Filosofía de la Ciencia se ha desarrollado con más fuerza en la Inglaterra y EUA.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C91D24-B898-AD42-BF3A-1155A800D31E}" type="datetimeFigureOut">
              <a:rPr lang="es-ES" smtClean="0"/>
              <a:t>16-08-15</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6C6D85-A05C-BB4C-AA46-3F1EB8CC50BF}" type="slidenum">
              <a:rPr lang="es-ES" smtClean="0"/>
              <a:t>‹Nr.›</a:t>
            </a:fld>
            <a:endParaRPr lang="es-ES"/>
          </a:p>
        </p:txBody>
      </p:sp>
    </p:spTree>
    <p:extLst>
      <p:ext uri="{BB962C8B-B14F-4D97-AF65-F5344CB8AC3E}">
        <p14:creationId xmlns:p14="http://schemas.microsoft.com/office/powerpoint/2010/main" val="1247192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75BB91-384B-D442-B2AA-722F077C5E48}" type="slidenum">
              <a:rPr lang="es-ES"/>
              <a:pPr/>
              <a:t>4</a:t>
            </a:fld>
            <a:endParaRPr lang="es-ES"/>
          </a:p>
        </p:txBody>
      </p:sp>
      <p:sp>
        <p:nvSpPr>
          <p:cNvPr id="80898"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80899" name="Rectangle 3"/>
          <p:cNvSpPr>
            <a:spLocks noGrp="1" noChangeArrowheads="1"/>
          </p:cNvSpPr>
          <p:nvPr>
            <p:ph type="body" idx="1"/>
          </p:nvPr>
        </p:nvSpPr>
        <p:spPr/>
        <p:txBody>
          <a:bodyPr/>
          <a:lstStyle/>
          <a:p>
            <a:r>
              <a:rPr lang="es-ES"/>
              <a:t>epistemology Inglaterra 1854 ... gnoseología Francia = T.C.</a:t>
            </a:r>
          </a:p>
          <a:p>
            <a:r>
              <a:rPr lang="es-ES"/>
              <a:t>Francia pasa a adoptar el término epistemologia para el estudio del desarrollo y historia del conocimiento/ciencia/saberes. Los países anglo-saxonicos usan más el término Filosofía de la Ciencia.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C07CC6ED-1DCA-8E47-96EB-9D901E035DD5}" type="datetimeFigureOut">
              <a:rPr lang="es-ES" smtClean="0"/>
              <a:t>16-08-15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4131199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C07CC6ED-1DCA-8E47-96EB-9D901E035DD5}" type="datetimeFigureOut">
              <a:rPr lang="es-ES" smtClean="0"/>
              <a:t>16-08-15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314000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C07CC6ED-1DCA-8E47-96EB-9D901E035DD5}" type="datetimeFigureOut">
              <a:rPr lang="es-ES" smtClean="0"/>
              <a:t>16-08-15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792844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p>
            <a:r>
              <a:rPr lang="es-ES_tradnl" smtClean="0"/>
              <a:t>Clic para editar título</a:t>
            </a:r>
            <a:endParaRPr lang="es-ES"/>
          </a:p>
        </p:txBody>
      </p:sp>
      <p:sp>
        <p:nvSpPr>
          <p:cNvPr id="3" name="Marcador de texto 2"/>
          <p:cNvSpPr>
            <a:spLocks noGrp="1"/>
          </p:cNvSpPr>
          <p:nvPr>
            <p:ph type="body" sz="half" idx="1"/>
          </p:nvPr>
        </p:nvSpPr>
        <p:spPr>
          <a:xfrm>
            <a:off x="457200" y="1600200"/>
            <a:ext cx="4038600" cy="4525963"/>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a:xfrm>
            <a:off x="457200" y="6245225"/>
            <a:ext cx="2133600" cy="476250"/>
          </a:xfrm>
        </p:spPr>
        <p:txBody>
          <a:bodyPr/>
          <a:lstStyle>
            <a:lvl1pPr>
              <a:defRPr/>
            </a:lvl1pPr>
          </a:lstStyle>
          <a:p>
            <a:endParaRPr lang="es-ES"/>
          </a:p>
        </p:txBody>
      </p:sp>
      <p:sp>
        <p:nvSpPr>
          <p:cNvPr id="6" name="Marcador de pie de página 5"/>
          <p:cNvSpPr>
            <a:spLocks noGrp="1"/>
          </p:cNvSpPr>
          <p:nvPr>
            <p:ph type="ftr" sz="quarter" idx="11"/>
          </p:nvPr>
        </p:nvSpPr>
        <p:spPr>
          <a:xfrm>
            <a:off x="3124200" y="6245225"/>
            <a:ext cx="2895600" cy="476250"/>
          </a:xfrm>
        </p:spPr>
        <p:txBody>
          <a:bodyPr/>
          <a:lstStyle>
            <a:lvl1pPr>
              <a:defRPr/>
            </a:lvl1pPr>
          </a:lstStyle>
          <a:p>
            <a:endParaRPr lang="es-ES"/>
          </a:p>
        </p:txBody>
      </p:sp>
      <p:sp>
        <p:nvSpPr>
          <p:cNvPr id="7" name="Marcador de número de diapositiva 6"/>
          <p:cNvSpPr>
            <a:spLocks noGrp="1"/>
          </p:cNvSpPr>
          <p:nvPr>
            <p:ph type="sldNum" sz="quarter" idx="12"/>
          </p:nvPr>
        </p:nvSpPr>
        <p:spPr>
          <a:xfrm>
            <a:off x="6553200" y="6245225"/>
            <a:ext cx="2133600" cy="476250"/>
          </a:xfrm>
        </p:spPr>
        <p:txBody>
          <a:bodyPr/>
          <a:lstStyle>
            <a:lvl1pPr>
              <a:defRPr/>
            </a:lvl1pPr>
          </a:lstStyle>
          <a:p>
            <a:fld id="{AF361538-2DB6-8C4B-85C8-A68D17A7FF43}" type="slidenum">
              <a:rPr lang="es-ES"/>
              <a:pPr/>
              <a:t>‹Nr.›</a:t>
            </a:fld>
            <a:endParaRPr lang="es-ES"/>
          </a:p>
        </p:txBody>
      </p:sp>
    </p:spTree>
    <p:extLst>
      <p:ext uri="{BB962C8B-B14F-4D97-AF65-F5344CB8AC3E}">
        <p14:creationId xmlns:p14="http://schemas.microsoft.com/office/powerpoint/2010/main" val="26363197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p>
            <a:r>
              <a:rPr lang="es-ES_tradnl" smtClean="0"/>
              <a:t>Clic para editar título</a:t>
            </a:r>
            <a:endParaRPr lang="es-ES"/>
          </a:p>
        </p:txBody>
      </p:sp>
      <p:sp>
        <p:nvSpPr>
          <p:cNvPr id="3" name="Marcador de tabla 2"/>
          <p:cNvSpPr>
            <a:spLocks noGrp="1"/>
          </p:cNvSpPr>
          <p:nvPr>
            <p:ph type="tbl" idx="1"/>
          </p:nvPr>
        </p:nvSpPr>
        <p:spPr>
          <a:xfrm>
            <a:off x="457200" y="1600200"/>
            <a:ext cx="8229600" cy="4525963"/>
          </a:xfrm>
        </p:spPr>
        <p:txBody>
          <a:bodyPr/>
          <a:lstStyle/>
          <a:p>
            <a:endParaRPr lang="es-ES"/>
          </a:p>
        </p:txBody>
      </p:sp>
      <p:sp>
        <p:nvSpPr>
          <p:cNvPr id="4" name="Marcador de fecha 3"/>
          <p:cNvSpPr>
            <a:spLocks noGrp="1"/>
          </p:cNvSpPr>
          <p:nvPr>
            <p:ph type="dt" sz="half" idx="10"/>
          </p:nvPr>
        </p:nvSpPr>
        <p:spPr>
          <a:xfrm>
            <a:off x="457200" y="6245225"/>
            <a:ext cx="2133600" cy="476250"/>
          </a:xfrm>
        </p:spPr>
        <p:txBody>
          <a:bodyPr/>
          <a:lstStyle>
            <a:lvl1pPr>
              <a:defRPr/>
            </a:lvl1pPr>
          </a:lstStyle>
          <a:p>
            <a:endParaRPr lang="es-ES"/>
          </a:p>
        </p:txBody>
      </p:sp>
      <p:sp>
        <p:nvSpPr>
          <p:cNvPr id="5" name="Marcador de pie de página 4"/>
          <p:cNvSpPr>
            <a:spLocks noGrp="1"/>
          </p:cNvSpPr>
          <p:nvPr>
            <p:ph type="ftr" sz="quarter" idx="11"/>
          </p:nvPr>
        </p:nvSpPr>
        <p:spPr>
          <a:xfrm>
            <a:off x="3124200" y="6245225"/>
            <a:ext cx="2895600" cy="476250"/>
          </a:xfrm>
        </p:spPr>
        <p:txBody>
          <a:bodyPr/>
          <a:lstStyle>
            <a:lvl1pPr>
              <a:defRPr/>
            </a:lvl1pPr>
          </a:lstStyle>
          <a:p>
            <a:endParaRPr lang="es-ES"/>
          </a:p>
        </p:txBody>
      </p:sp>
      <p:sp>
        <p:nvSpPr>
          <p:cNvPr id="6" name="Marcador de número de diapositiva 5"/>
          <p:cNvSpPr>
            <a:spLocks noGrp="1"/>
          </p:cNvSpPr>
          <p:nvPr>
            <p:ph type="sldNum" sz="quarter" idx="12"/>
          </p:nvPr>
        </p:nvSpPr>
        <p:spPr>
          <a:xfrm>
            <a:off x="6553200" y="6245225"/>
            <a:ext cx="2133600" cy="476250"/>
          </a:xfrm>
        </p:spPr>
        <p:txBody>
          <a:bodyPr/>
          <a:lstStyle>
            <a:lvl1pPr>
              <a:defRPr/>
            </a:lvl1pPr>
          </a:lstStyle>
          <a:p>
            <a:fld id="{8113B2F1-2319-6843-ACB2-15AE64E7C0E8}" type="slidenum">
              <a:rPr lang="es-ES"/>
              <a:pPr/>
              <a:t>‹Nr.›</a:t>
            </a:fld>
            <a:endParaRPr lang="es-ES"/>
          </a:p>
        </p:txBody>
      </p:sp>
    </p:spTree>
    <p:extLst>
      <p:ext uri="{BB962C8B-B14F-4D97-AF65-F5344CB8AC3E}">
        <p14:creationId xmlns:p14="http://schemas.microsoft.com/office/powerpoint/2010/main" val="2776169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C07CC6ED-1DCA-8E47-96EB-9D901E035DD5}" type="datetimeFigureOut">
              <a:rPr lang="es-ES" smtClean="0"/>
              <a:t>16-08-15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302188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C07CC6ED-1DCA-8E47-96EB-9D901E035DD5}" type="datetimeFigureOut">
              <a:rPr lang="es-ES" smtClean="0"/>
              <a:t>16-08-15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1651087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C07CC6ED-1DCA-8E47-96EB-9D901E035DD5}" type="datetimeFigureOut">
              <a:rPr lang="es-ES" smtClean="0"/>
              <a:t>16-08-15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4034588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C07CC6ED-1DCA-8E47-96EB-9D901E035DD5}" type="datetimeFigureOut">
              <a:rPr lang="es-ES" smtClean="0"/>
              <a:t>16-08-15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624760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C07CC6ED-1DCA-8E47-96EB-9D901E035DD5}" type="datetimeFigureOut">
              <a:rPr lang="es-ES" smtClean="0"/>
              <a:t>16-08-15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891803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07CC6ED-1DCA-8E47-96EB-9D901E035DD5}" type="datetimeFigureOut">
              <a:rPr lang="es-ES" smtClean="0"/>
              <a:t>16-08-15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4045954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C07CC6ED-1DCA-8E47-96EB-9D901E035DD5}" type="datetimeFigureOut">
              <a:rPr lang="es-ES" smtClean="0"/>
              <a:t>16-08-15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102027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C07CC6ED-1DCA-8E47-96EB-9D901E035DD5}" type="datetimeFigureOut">
              <a:rPr lang="es-ES" smtClean="0"/>
              <a:t>16-08-15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1A01671-840C-AE41-ACB3-D71561609473}" type="slidenum">
              <a:rPr lang="es-ES" smtClean="0"/>
              <a:t>‹Nr.›</a:t>
            </a:fld>
            <a:endParaRPr lang="es-ES"/>
          </a:p>
        </p:txBody>
      </p:sp>
    </p:spTree>
    <p:extLst>
      <p:ext uri="{BB962C8B-B14F-4D97-AF65-F5344CB8AC3E}">
        <p14:creationId xmlns:p14="http://schemas.microsoft.com/office/powerpoint/2010/main" val="71250608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CC6ED-1DCA-8E47-96EB-9D901E035DD5}" type="datetimeFigureOut">
              <a:rPr lang="es-ES" smtClean="0"/>
              <a:t>16-08-15</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A01671-840C-AE41-ACB3-D71561609473}" type="slidenum">
              <a:rPr lang="es-ES" smtClean="0"/>
              <a:t>‹Nr.›</a:t>
            </a:fld>
            <a:endParaRPr lang="es-ES"/>
          </a:p>
        </p:txBody>
      </p:sp>
    </p:spTree>
    <p:extLst>
      <p:ext uri="{BB962C8B-B14F-4D97-AF65-F5344CB8AC3E}">
        <p14:creationId xmlns:p14="http://schemas.microsoft.com/office/powerpoint/2010/main" val="2479908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comments" Target="../comments/commen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s-MX" sz="2800" b="1" dirty="0" smtClean="0">
                <a:solidFill>
                  <a:srgbClr val="0000FF"/>
                </a:solidFill>
                <a:effectLst>
                  <a:outerShdw blurRad="38100" dist="38100" dir="2700000" algn="tl">
                    <a:srgbClr val="000000"/>
                  </a:outerShdw>
                </a:effectLst>
              </a:rPr>
              <a:t>Matrices </a:t>
            </a:r>
            <a:r>
              <a:rPr lang="es-MX" sz="2800" b="1" dirty="0">
                <a:solidFill>
                  <a:srgbClr val="0000FF"/>
                </a:solidFill>
                <a:effectLst>
                  <a:outerShdw blurRad="38100" dist="38100" dir="2700000" algn="tl">
                    <a:srgbClr val="000000"/>
                  </a:outerShdw>
                </a:effectLst>
              </a:rPr>
              <a:t>epistemológicas contemporáneas</a:t>
            </a:r>
            <a:endParaRPr lang="es-ES" sz="2800" b="1" dirty="0">
              <a:solidFill>
                <a:srgbClr val="0000FF"/>
              </a:solidFill>
              <a:effectLst>
                <a:outerShdw blurRad="38100" dist="38100" dir="2700000" algn="tl">
                  <a:srgbClr val="000000"/>
                </a:outerShdw>
              </a:effectLst>
            </a:endParaRPr>
          </a:p>
        </p:txBody>
      </p:sp>
      <p:sp>
        <p:nvSpPr>
          <p:cNvPr id="31747" name="Rectangle 3"/>
          <p:cNvSpPr>
            <a:spLocks noGrp="1" noChangeArrowheads="1"/>
          </p:cNvSpPr>
          <p:nvPr>
            <p:ph type="body" sz="half" idx="1"/>
          </p:nvPr>
        </p:nvSpPr>
        <p:spPr/>
        <p:txBody>
          <a:bodyPr/>
          <a:lstStyle/>
          <a:p>
            <a:pPr algn="just">
              <a:lnSpc>
                <a:spcPct val="90000"/>
              </a:lnSpc>
            </a:pPr>
            <a:r>
              <a:rPr lang="es-MX" sz="1800"/>
              <a:t>Una </a:t>
            </a:r>
            <a:r>
              <a:rPr lang="es-MX" sz="1800" b="1"/>
              <a:t>matriz</a:t>
            </a:r>
            <a:r>
              <a:rPr lang="es-MX" sz="1800"/>
              <a:t> </a:t>
            </a:r>
            <a:r>
              <a:rPr lang="es-MX" sz="1800" b="1"/>
              <a:t>epistemológica</a:t>
            </a:r>
            <a:r>
              <a:rPr lang="es-MX" sz="1800"/>
              <a:t> es un movimiento filosófico que contiene una forma de abordar el conocimiento, desplegada en maneras específicas de entender una serie de supuestos epistemológicos. Así cada matriz puede ser entendida, metafóricamente, como una rama del árbol del conocimiento.</a:t>
            </a:r>
          </a:p>
          <a:p>
            <a:pPr>
              <a:lnSpc>
                <a:spcPct val="90000"/>
              </a:lnSpc>
            </a:pPr>
            <a:endParaRPr lang="es-MX" sz="1800"/>
          </a:p>
          <a:p>
            <a:pPr algn="just">
              <a:lnSpc>
                <a:spcPct val="90000"/>
              </a:lnSpc>
            </a:pPr>
            <a:r>
              <a:rPr lang="es-MX" sz="1800"/>
              <a:t>Un </a:t>
            </a:r>
            <a:r>
              <a:rPr lang="es-MX" sz="1800" b="1"/>
              <a:t>principio</a:t>
            </a:r>
            <a:r>
              <a:rPr lang="es-MX" sz="1800"/>
              <a:t> </a:t>
            </a:r>
            <a:r>
              <a:rPr lang="es-MX" sz="1800" b="1"/>
              <a:t>explicativo</a:t>
            </a:r>
            <a:r>
              <a:rPr lang="es-MX" sz="1800"/>
              <a:t> es un supuesto epistemológico que hace las veces de clave, de puerta de acceso privilegiada y específica de esa matriz de conocimiento.</a:t>
            </a:r>
            <a:endParaRPr lang="es-ES" sz="1800"/>
          </a:p>
        </p:txBody>
      </p:sp>
      <p:pic>
        <p:nvPicPr>
          <p:cNvPr id="31750" name="Picture 6" descr="j0198215"/>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970588" y="1093788"/>
            <a:ext cx="2767012" cy="5002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spTree>
    <p:extLst>
      <p:ext uri="{BB962C8B-B14F-4D97-AF65-F5344CB8AC3E}">
        <p14:creationId xmlns:p14="http://schemas.microsoft.com/office/powerpoint/2010/main" val="1769161949"/>
      </p:ext>
    </p:extLst>
  </p:cSld>
  <p:clrMapOvr>
    <a:masterClrMapping/>
  </p:clrMapOvr>
  <p:transition xmlns:p14="http://schemas.microsoft.com/office/powerpoint/2010/main">
    <p:wipe dir="d"/>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898" decel="100000" fill="hold"/>
                                        <p:tgtEl>
                                          <p:spTgt spid="3174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1746"/>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1747">
                                            <p:txEl>
                                              <p:pRg st="0" end="0"/>
                                            </p:txEl>
                                          </p:spTgt>
                                        </p:tgtEl>
                                        <p:attrNameLst>
                                          <p:attrName>style.visibility</p:attrName>
                                        </p:attrNameLst>
                                      </p:cBhvr>
                                      <p:to>
                                        <p:strVal val="visible"/>
                                      </p:to>
                                    </p:set>
                                    <p:animEffect transition="in" filter="fade">
                                      <p:cBhvr>
                                        <p:cTn id="15" dur="1000"/>
                                        <p:tgtEl>
                                          <p:spTgt spid="31747">
                                            <p:txEl>
                                              <p:pRg st="0" end="0"/>
                                            </p:txEl>
                                          </p:spTgt>
                                        </p:tgtEl>
                                      </p:cBhvr>
                                    </p:animEffect>
                                    <p:anim calcmode="lin" valueType="num">
                                      <p:cBhvr>
                                        <p:cTn id="16" dur="10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1747">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174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1747">
                                            <p:txEl>
                                              <p:pRg st="2" end="2"/>
                                            </p:txEl>
                                          </p:spTgt>
                                        </p:tgtEl>
                                        <p:attrNameLst>
                                          <p:attrName>style.visibility</p:attrName>
                                        </p:attrNameLst>
                                      </p:cBhvr>
                                      <p:to>
                                        <p:strVal val="visible"/>
                                      </p:to>
                                    </p:set>
                                    <p:animEffect transition="in" filter="fade">
                                      <p:cBhvr>
                                        <p:cTn id="23" dur="1000"/>
                                        <p:tgtEl>
                                          <p:spTgt spid="31747">
                                            <p:txEl>
                                              <p:pRg st="2" end="2"/>
                                            </p:txEl>
                                          </p:spTgt>
                                        </p:tgtEl>
                                      </p:cBhvr>
                                    </p:animEffect>
                                    <p:anim calcmode="lin" valueType="num">
                                      <p:cBhvr>
                                        <p:cTn id="24" dur="10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31747">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31747">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65" name="Group 49"/>
          <p:cNvGraphicFramePr>
            <a:graphicFrameLocks noGrp="1"/>
          </p:cNvGraphicFramePr>
          <p:nvPr/>
        </p:nvGraphicFramePr>
        <p:xfrm>
          <a:off x="1547813" y="1412875"/>
          <a:ext cx="6072187" cy="4486149"/>
        </p:xfrm>
        <a:graphic>
          <a:graphicData uri="http://schemas.openxmlformats.org/drawingml/2006/table">
            <a:tbl>
              <a:tblPr/>
              <a:tblGrid>
                <a:gridCol w="1214437"/>
                <a:gridCol w="1214438"/>
                <a:gridCol w="1214437"/>
                <a:gridCol w="1214438"/>
                <a:gridCol w="1214437"/>
              </a:tblGrid>
              <a:tr h="1012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2000" b="0" i="0" u="none" strike="noStrike" cap="none" normalizeH="0" baseline="0">
                          <a:ln>
                            <a:noFill/>
                          </a:ln>
                          <a:solidFill>
                            <a:schemeClr val="tx1"/>
                          </a:solidFill>
                          <a:effectLst/>
                          <a:latin typeface="Arial" charset="0"/>
                          <a:ea typeface="ＭＳ Ｐゴシック" charset="0"/>
                        </a:rPr>
                        <a:t>Matrices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2000" b="0" i="0" u="none" strike="noStrike" cap="none" normalizeH="0" baseline="0">
                          <a:ln>
                            <a:noFill/>
                          </a:ln>
                          <a:solidFill>
                            <a:schemeClr val="tx1"/>
                          </a:solidFill>
                          <a:effectLst/>
                          <a:latin typeface="Arial" charset="0"/>
                          <a:ea typeface="ＭＳ Ｐゴシック" charset="0"/>
                        </a:rPr>
                        <a:t>--------------Supuestos</a:t>
                      </a:r>
                      <a:endParaRPr kumimoji="0" lang="es-ES" sz="20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a:ln>
                            <a:noFill/>
                          </a:ln>
                          <a:solidFill>
                            <a:schemeClr val="tx1"/>
                          </a:solidFill>
                          <a:effectLst/>
                          <a:latin typeface="Arial" charset="0"/>
                          <a:ea typeface="ＭＳ Ｐゴシック" charset="0"/>
                        </a:rPr>
                        <a:t>Fenomeno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a:ln>
                            <a:noFill/>
                          </a:ln>
                          <a:solidFill>
                            <a:schemeClr val="tx1"/>
                          </a:solidFill>
                          <a:effectLst/>
                          <a:latin typeface="Arial" charset="0"/>
                          <a:ea typeface="ＭＳ Ｐゴシック" charset="0"/>
                        </a:rPr>
                        <a:t>logía/Her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a:ln>
                            <a:noFill/>
                          </a:ln>
                          <a:solidFill>
                            <a:schemeClr val="tx1"/>
                          </a:solidFill>
                          <a:effectLst/>
                          <a:latin typeface="Arial" charset="0"/>
                          <a:ea typeface="ＭＳ Ｐゴシック" charset="0"/>
                        </a:rPr>
                        <a:t>menéutica</a:t>
                      </a:r>
                      <a:endParaRPr kumimoji="0" lang="es-ES" sz="1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a:ln>
                            <a:noFill/>
                          </a:ln>
                          <a:solidFill>
                            <a:schemeClr val="tx1"/>
                          </a:solidFill>
                          <a:effectLst/>
                          <a:latin typeface="Arial" charset="0"/>
                          <a:ea typeface="ＭＳ Ｐゴシック" charset="0"/>
                        </a:rPr>
                        <a:t>Filosofía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a:ln>
                            <a:noFill/>
                          </a:ln>
                          <a:solidFill>
                            <a:schemeClr val="tx1"/>
                          </a:solidFill>
                          <a:effectLst/>
                          <a:latin typeface="Arial" charset="0"/>
                          <a:ea typeface="ＭＳ Ｐゴシック" charset="0"/>
                        </a:rPr>
                        <a:t>analítica</a:t>
                      </a:r>
                      <a:endParaRPr kumimoji="0" lang="es-ES" sz="1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a:ln>
                            <a:noFill/>
                          </a:ln>
                          <a:solidFill>
                            <a:schemeClr val="tx1"/>
                          </a:solidFill>
                          <a:effectLst/>
                          <a:latin typeface="Arial" charset="0"/>
                          <a:ea typeface="ＭＳ Ｐゴシック" charset="0"/>
                        </a:rPr>
                        <a:t>Dialéctica</a:t>
                      </a:r>
                      <a:endParaRPr kumimoji="0" lang="es-ES" sz="1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a:ln>
                            <a:noFill/>
                          </a:ln>
                          <a:solidFill>
                            <a:schemeClr val="tx1"/>
                          </a:solidFill>
                          <a:effectLst/>
                          <a:latin typeface="Arial" charset="0"/>
                          <a:ea typeface="ＭＳ Ｐゴシック" charset="0"/>
                        </a:rPr>
                        <a:t>  Otros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0" i="0" u="none" strike="noStrike" cap="none" normalizeH="0" baseline="0">
                          <a:ln>
                            <a:noFill/>
                          </a:ln>
                          <a:solidFill>
                            <a:schemeClr val="tx1"/>
                          </a:solidFill>
                          <a:effectLst/>
                          <a:latin typeface="Arial" charset="0"/>
                          <a:ea typeface="ＭＳ Ｐゴシック" charset="0"/>
                        </a:rPr>
                        <a:t>  enfoques</a:t>
                      </a:r>
                      <a:endParaRPr kumimoji="0" lang="es-ES" sz="1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1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MX" sz="2800" b="0" i="0" u="none" strike="noStrike" cap="none" normalizeH="0" baseline="0">
                        <a:ln>
                          <a:noFill/>
                        </a:ln>
                        <a:solidFill>
                          <a:schemeClr val="tx1"/>
                        </a:solidFill>
                        <a:effectLst/>
                        <a:latin typeface="Arial" charset="0"/>
                        <a:ea typeface="ＭＳ Ｐゴシック"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2800" b="0" i="0" u="none" strike="noStrike" cap="none" normalizeH="0" baseline="0">
                          <a:ln>
                            <a:noFill/>
                          </a:ln>
                          <a:solidFill>
                            <a:schemeClr val="tx1"/>
                          </a:solidFill>
                          <a:effectLst/>
                          <a:latin typeface="Arial" charset="0"/>
                          <a:ea typeface="ＭＳ Ｐゴシック" charset="0"/>
                        </a:rPr>
                        <a:t>Real</a:t>
                      </a:r>
                      <a:endParaRPr kumimoji="0" lang="es-ES"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2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MX" sz="2800" b="0" i="0" u="none" strike="noStrike" cap="none" normalizeH="0" baseline="0">
                        <a:ln>
                          <a:noFill/>
                        </a:ln>
                        <a:solidFill>
                          <a:schemeClr val="tx1"/>
                        </a:solidFill>
                        <a:effectLst/>
                        <a:latin typeface="Arial" charset="0"/>
                        <a:ea typeface="ＭＳ Ｐゴシック"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2800" b="0" i="0" u="none" strike="noStrike" cap="none" normalizeH="0" baseline="0">
                          <a:ln>
                            <a:noFill/>
                          </a:ln>
                          <a:solidFill>
                            <a:schemeClr val="tx1"/>
                          </a:solidFill>
                          <a:effectLst/>
                          <a:latin typeface="Arial" charset="0"/>
                          <a:ea typeface="ＭＳ Ｐゴシック" charset="0"/>
                        </a:rPr>
                        <a:t>Verdad</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1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2800" b="0" i="0" u="sng" strike="noStrike" cap="none" normalizeH="0" baseline="0">
                          <a:ln>
                            <a:noFill/>
                          </a:ln>
                          <a:solidFill>
                            <a:schemeClr val="tx1"/>
                          </a:solidFill>
                          <a:effectLst/>
                          <a:latin typeface="Arial" charset="0"/>
                          <a:ea typeface="ＭＳ Ｐゴシック" charset="0"/>
                        </a:rPr>
                        <a:t>sujeto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2800" b="0" i="0" u="none" strike="noStrike" cap="none" normalizeH="0" baseline="0">
                          <a:ln>
                            <a:noFill/>
                          </a:ln>
                          <a:solidFill>
                            <a:schemeClr val="tx1"/>
                          </a:solidFill>
                          <a:effectLst/>
                          <a:latin typeface="Arial" charset="0"/>
                          <a:ea typeface="ＭＳ Ｐゴシック" charset="0"/>
                        </a:rPr>
                        <a:t>objeto</a:t>
                      </a:r>
                      <a:endParaRPr kumimoji="0" lang="es-ES"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34867" name="Picture 51" descr="j0236466"/>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2819400"/>
            <a:ext cx="12192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896477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55" name="Group 67"/>
          <p:cNvGraphicFramePr>
            <a:graphicFrameLocks noGrp="1"/>
          </p:cNvGraphicFramePr>
          <p:nvPr/>
        </p:nvGraphicFramePr>
        <p:xfrm>
          <a:off x="1524000" y="1397000"/>
          <a:ext cx="6096000" cy="4064000"/>
        </p:xfrm>
        <a:graphic>
          <a:graphicData uri="http://schemas.openxmlformats.org/drawingml/2006/table">
            <a:tbl>
              <a:tblPr/>
              <a:tblGrid>
                <a:gridCol w="1968500"/>
                <a:gridCol w="935038"/>
                <a:gridCol w="1296987"/>
                <a:gridCol w="935038"/>
                <a:gridCol w="960437"/>
              </a:tblGrid>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tx1"/>
                          </a:solidFill>
                          <a:effectLst/>
                          <a:latin typeface="Arial" charset="0"/>
                          <a:ea typeface="ＭＳ Ｐゴシック" charset="0"/>
                        </a:rPr>
                        <a:t>TIEMPO/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tx1"/>
                          </a:solidFill>
                          <a:effectLst/>
                          <a:latin typeface="Arial" charset="0"/>
                          <a:ea typeface="ＭＳ Ｐゴシック" charset="0"/>
                        </a:rPr>
                        <a:t>ESPACIO</a:t>
                      </a:r>
                      <a:endParaRPr kumimoji="0" lang="es-ES" sz="1800" b="1" i="0" u="none" strike="noStrike" cap="none" normalizeH="0" baseline="0">
                        <a:ln>
                          <a:noFill/>
                        </a:ln>
                        <a:solidFill>
                          <a:schemeClr val="tx1"/>
                        </a:solidFill>
                        <a:effectLst/>
                        <a:latin typeface="Arial"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tx1"/>
                          </a:solidFill>
                          <a:effectLst/>
                          <a:latin typeface="Arial" charset="0"/>
                          <a:ea typeface="ＭＳ Ｐゴシック" charset="0"/>
                        </a:rPr>
                        <a:t>PARTE/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tx1"/>
                          </a:solidFill>
                          <a:effectLst/>
                          <a:latin typeface="Arial" charset="0"/>
                          <a:ea typeface="ＭＳ Ｐゴシック" charset="0"/>
                        </a:rPr>
                        <a:t>TODO</a:t>
                      </a:r>
                      <a:endParaRPr kumimoji="0" lang="es-ES" sz="1800" b="1" i="0" u="none" strike="noStrike" cap="none" normalizeH="0" baseline="0">
                        <a:ln>
                          <a:noFill/>
                        </a:ln>
                        <a:solidFill>
                          <a:schemeClr val="tx1"/>
                        </a:solidFill>
                        <a:effectLst/>
                        <a:latin typeface="Arial"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tx1"/>
                          </a:solidFill>
                          <a:effectLst/>
                          <a:latin typeface="Arial" charset="0"/>
                          <a:ea typeface="ＭＳ Ｐゴシック" charset="0"/>
                        </a:rPr>
                        <a:t>METODOLOGÍA</a:t>
                      </a:r>
                      <a:endParaRPr kumimoji="0" lang="es-ES" sz="1800" b="1" i="0" u="none" strike="noStrike" cap="none" normalizeH="0" baseline="0">
                        <a:ln>
                          <a:noFill/>
                        </a:ln>
                        <a:solidFill>
                          <a:schemeClr val="tx1"/>
                        </a:solidFill>
                        <a:effectLst/>
                        <a:latin typeface="Arial"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tx1"/>
                          </a:solidFill>
                          <a:effectLst/>
                          <a:latin typeface="Arial" charset="0"/>
                          <a:ea typeface="ＭＳ Ｐゴシック" charset="0"/>
                        </a:rPr>
                        <a:t>PRINCIPIOS HEURÍSTICOS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800" b="1" i="0" u="none" strike="noStrike" cap="none" normalizeH="0" baseline="0">
                        <a:ln>
                          <a:noFill/>
                        </a:ln>
                        <a:solidFill>
                          <a:schemeClr val="tx1"/>
                        </a:solidFill>
                        <a:effectLst/>
                        <a:latin typeface="Arial"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a:ln>
                          <a:noFill/>
                        </a:ln>
                        <a:solidFill>
                          <a:schemeClr val="tx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37926" name="Picture 38" descr="j0236466"/>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500563" y="2781300"/>
            <a:ext cx="12192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913133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normAutofit fontScale="90000"/>
          </a:bodyPr>
          <a:lstStyle/>
          <a:p>
            <a:r>
              <a:rPr lang="es-MX" sz="4000" b="1">
                <a:solidFill>
                  <a:srgbClr val="663300"/>
                </a:solidFill>
                <a:effectLst>
                  <a:outerShdw blurRad="38100" dist="38100" dir="2700000" algn="tl">
                    <a:srgbClr val="000000"/>
                  </a:outerShdw>
                </a:effectLst>
              </a:rPr>
              <a:t>EPISTEMOLOGÍA</a:t>
            </a:r>
            <a:br>
              <a:rPr lang="es-MX" sz="4000" b="1">
                <a:solidFill>
                  <a:srgbClr val="663300"/>
                </a:solidFill>
                <a:effectLst>
                  <a:outerShdw blurRad="38100" dist="38100" dir="2700000" algn="tl">
                    <a:srgbClr val="000000"/>
                  </a:outerShdw>
                </a:effectLst>
              </a:rPr>
            </a:br>
            <a:r>
              <a:rPr lang="es-MX" sz="3200" b="1">
                <a:solidFill>
                  <a:srgbClr val="663300"/>
                </a:solidFill>
                <a:effectLst>
                  <a:outerShdw blurRad="38100" dist="38100" dir="2700000" algn="tl">
                    <a:srgbClr val="000000"/>
                  </a:outerShdw>
                </a:effectLst>
              </a:rPr>
              <a:t>consideraciones acerca del término</a:t>
            </a:r>
            <a:endParaRPr lang="es-ES" sz="3200" b="1">
              <a:solidFill>
                <a:srgbClr val="663300"/>
              </a:solidFill>
              <a:effectLst>
                <a:outerShdw blurRad="38100" dist="38100" dir="2700000" algn="tl">
                  <a:srgbClr val="000000"/>
                </a:outerShdw>
              </a:effectLst>
            </a:endParaRPr>
          </a:p>
        </p:txBody>
      </p:sp>
      <p:sp>
        <p:nvSpPr>
          <p:cNvPr id="73731" name="Rectangle 3"/>
          <p:cNvSpPr>
            <a:spLocks noGrp="1" noChangeArrowheads="1"/>
          </p:cNvSpPr>
          <p:nvPr>
            <p:ph type="body" sz="half" idx="1"/>
          </p:nvPr>
        </p:nvSpPr>
        <p:spPr/>
        <p:txBody>
          <a:bodyPr/>
          <a:lstStyle/>
          <a:p>
            <a:pPr algn="just">
              <a:lnSpc>
                <a:spcPct val="80000"/>
              </a:lnSpc>
            </a:pPr>
            <a:r>
              <a:rPr lang="es-MX" sz="2000">
                <a:solidFill>
                  <a:srgbClr val="333300"/>
                </a:solidFill>
              </a:rPr>
              <a:t>Como </a:t>
            </a:r>
            <a:r>
              <a:rPr lang="es-MX" sz="2000" i="1">
                <a:solidFill>
                  <a:srgbClr val="333300"/>
                </a:solidFill>
              </a:rPr>
              <a:t>Teoría  del  Conocimiento :</a:t>
            </a:r>
            <a:r>
              <a:rPr lang="es-MX" sz="2000">
                <a:solidFill>
                  <a:srgbClr val="333300"/>
                </a:solidFill>
              </a:rPr>
              <a:t> nace en el ámbito del </a:t>
            </a:r>
            <a:r>
              <a:rPr lang="es-MX" sz="2000" b="1">
                <a:solidFill>
                  <a:srgbClr val="333300"/>
                </a:solidFill>
              </a:rPr>
              <a:t>Idealismo</a:t>
            </a:r>
            <a:r>
              <a:rPr lang="es-MX" sz="2000">
                <a:solidFill>
                  <a:srgbClr val="333300"/>
                </a:solidFill>
              </a:rPr>
              <a:t> y se centra en el problema de la </a:t>
            </a:r>
            <a:r>
              <a:rPr lang="es-MX" sz="2000" b="1">
                <a:solidFill>
                  <a:srgbClr val="333300"/>
                </a:solidFill>
              </a:rPr>
              <a:t>realidad de las cosas o del mundo exterior</a:t>
            </a:r>
            <a:r>
              <a:rPr lang="es-MX" sz="2000">
                <a:solidFill>
                  <a:srgbClr val="333300"/>
                </a:solidFill>
              </a:rPr>
              <a:t>.</a:t>
            </a:r>
          </a:p>
          <a:p>
            <a:pPr algn="just">
              <a:lnSpc>
                <a:spcPct val="80000"/>
              </a:lnSpc>
            </a:pPr>
            <a:r>
              <a:rPr lang="es-MX" sz="2000">
                <a:solidFill>
                  <a:srgbClr val="333300"/>
                </a:solidFill>
              </a:rPr>
              <a:t>2 Supuestos: a) el C. es una categoría interna y universal del sujeto y b) el objeto inmediato del C. es la representación o la idea (dentro de la CS).</a:t>
            </a:r>
          </a:p>
          <a:p>
            <a:pPr algn="just">
              <a:lnSpc>
                <a:spcPct val="80000"/>
              </a:lnSpc>
            </a:pPr>
            <a:r>
              <a:rPr lang="es-MX" sz="2000">
                <a:solidFill>
                  <a:srgbClr val="333300"/>
                </a:solidFill>
              </a:rPr>
              <a:t>Desde esta perspectiva, </a:t>
            </a:r>
            <a:r>
              <a:rPr lang="es-MX" sz="2000" i="1">
                <a:solidFill>
                  <a:srgbClr val="333300"/>
                </a:solidFill>
              </a:rPr>
              <a:t>epistemología, gnoseología y teoría del conocimiento, </a:t>
            </a:r>
            <a:r>
              <a:rPr lang="es-MX" sz="2000">
                <a:solidFill>
                  <a:srgbClr val="333300"/>
                </a:solidFill>
              </a:rPr>
              <a:t>son términos equivalentes y se reducen a la T. del C. </a:t>
            </a:r>
          </a:p>
          <a:p>
            <a:pPr algn="just">
              <a:lnSpc>
                <a:spcPct val="80000"/>
              </a:lnSpc>
            </a:pPr>
            <a:endParaRPr lang="es-ES" sz="2000">
              <a:solidFill>
                <a:srgbClr val="333300"/>
              </a:solidFill>
            </a:endParaRPr>
          </a:p>
        </p:txBody>
      </p:sp>
      <p:sp>
        <p:nvSpPr>
          <p:cNvPr id="73732" name="Rectangle 4"/>
          <p:cNvSpPr>
            <a:spLocks noGrp="1" noChangeArrowheads="1"/>
          </p:cNvSpPr>
          <p:nvPr>
            <p:ph type="body" sz="half" idx="2"/>
          </p:nvPr>
        </p:nvSpPr>
        <p:spPr/>
        <p:txBody>
          <a:bodyPr/>
          <a:lstStyle/>
          <a:p>
            <a:pPr algn="just">
              <a:lnSpc>
                <a:spcPct val="80000"/>
              </a:lnSpc>
            </a:pPr>
            <a:r>
              <a:rPr lang="es-MX" sz="2000">
                <a:solidFill>
                  <a:srgbClr val="333300"/>
                </a:solidFill>
              </a:rPr>
              <a:t>Las críticas al idealismo tradicional provocan constantes crisis a estos supuestos que terminan perdiendo su vigencia. En este sentido, la T. del C. es sustituida por la Metodología.</a:t>
            </a:r>
          </a:p>
          <a:p>
            <a:pPr algn="just">
              <a:lnSpc>
                <a:spcPct val="80000"/>
              </a:lnSpc>
            </a:pPr>
            <a:r>
              <a:rPr lang="es-MX" sz="2000">
                <a:solidFill>
                  <a:srgbClr val="333300"/>
                </a:solidFill>
              </a:rPr>
              <a:t>Sin embargo, se puede considerar epistemología a toda reflexión filosófica acerca del Conocimiento.</a:t>
            </a:r>
          </a:p>
          <a:p>
            <a:pPr algn="just">
              <a:lnSpc>
                <a:spcPct val="80000"/>
              </a:lnSpc>
            </a:pPr>
            <a:r>
              <a:rPr lang="es-MX" sz="2000">
                <a:solidFill>
                  <a:srgbClr val="333300"/>
                </a:solidFill>
              </a:rPr>
              <a:t>En este sentido, el término indica la proliferación de concepciones de los supuestos del conocimiento que ha caracterizado a la </a:t>
            </a:r>
            <a:r>
              <a:rPr lang="es-MX" sz="2000" b="1">
                <a:solidFill>
                  <a:srgbClr val="333300"/>
                </a:solidFill>
              </a:rPr>
              <a:t>Modernidad</a:t>
            </a:r>
            <a:r>
              <a:rPr lang="es-MX" sz="2000">
                <a:solidFill>
                  <a:srgbClr val="333300"/>
                </a:solidFill>
              </a:rPr>
              <a:t>.</a:t>
            </a:r>
            <a:endParaRPr lang="es-ES" sz="2000">
              <a:solidFill>
                <a:srgbClr val="333300"/>
              </a:solidFill>
            </a:endParaRPr>
          </a:p>
        </p:txBody>
      </p:sp>
    </p:spTree>
    <p:extLst>
      <p:ext uri="{BB962C8B-B14F-4D97-AF65-F5344CB8AC3E}">
        <p14:creationId xmlns:p14="http://schemas.microsoft.com/office/powerpoint/2010/main" val="4404190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3730"/>
                                        </p:tgtEl>
                                        <p:attrNameLst>
                                          <p:attrName>style.visibility</p:attrName>
                                        </p:attrNameLst>
                                      </p:cBhvr>
                                      <p:to>
                                        <p:strVal val="visible"/>
                                      </p:to>
                                    </p:set>
                                    <p:animEffect transition="in" filter="fade">
                                      <p:cBhvr>
                                        <p:cTn id="7" dur="2000"/>
                                        <p:tgtEl>
                                          <p:spTgt spid="737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3731">
                                            <p:txEl>
                                              <p:pRg st="0" end="0"/>
                                            </p:txEl>
                                          </p:spTgt>
                                        </p:tgtEl>
                                        <p:attrNameLst>
                                          <p:attrName>style.visibility</p:attrName>
                                        </p:attrNameLst>
                                      </p:cBhvr>
                                      <p:to>
                                        <p:strVal val="visible"/>
                                      </p:to>
                                    </p:set>
                                    <p:animEffect transition="in" filter="wipe(left)">
                                      <p:cBhvr>
                                        <p:cTn id="12" dur="500"/>
                                        <p:tgtEl>
                                          <p:spTgt spid="737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3731">
                                            <p:txEl>
                                              <p:pRg st="1" end="1"/>
                                            </p:txEl>
                                          </p:spTgt>
                                        </p:tgtEl>
                                        <p:attrNameLst>
                                          <p:attrName>style.visibility</p:attrName>
                                        </p:attrNameLst>
                                      </p:cBhvr>
                                      <p:to>
                                        <p:strVal val="visible"/>
                                      </p:to>
                                    </p:set>
                                    <p:animEffect transition="in" filter="wipe(left)">
                                      <p:cBhvr>
                                        <p:cTn id="17" dur="500"/>
                                        <p:tgtEl>
                                          <p:spTgt spid="7373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3731">
                                            <p:txEl>
                                              <p:pRg st="2" end="2"/>
                                            </p:txEl>
                                          </p:spTgt>
                                        </p:tgtEl>
                                        <p:attrNameLst>
                                          <p:attrName>style.visibility</p:attrName>
                                        </p:attrNameLst>
                                      </p:cBhvr>
                                      <p:to>
                                        <p:strVal val="visible"/>
                                      </p:to>
                                    </p:set>
                                    <p:animEffect transition="in" filter="wipe(left)">
                                      <p:cBhvr>
                                        <p:cTn id="22" dur="500"/>
                                        <p:tgtEl>
                                          <p:spTgt spid="7373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3732">
                                            <p:txEl>
                                              <p:pRg st="0" end="0"/>
                                            </p:txEl>
                                          </p:spTgt>
                                        </p:tgtEl>
                                        <p:attrNameLst>
                                          <p:attrName>style.visibility</p:attrName>
                                        </p:attrNameLst>
                                      </p:cBhvr>
                                      <p:to>
                                        <p:strVal val="visible"/>
                                      </p:to>
                                    </p:set>
                                    <p:animEffect transition="in" filter="wipe(left)">
                                      <p:cBhvr>
                                        <p:cTn id="27" dur="500"/>
                                        <p:tgtEl>
                                          <p:spTgt spid="73732">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3732">
                                            <p:txEl>
                                              <p:pRg st="1" end="1"/>
                                            </p:txEl>
                                          </p:spTgt>
                                        </p:tgtEl>
                                        <p:attrNameLst>
                                          <p:attrName>style.visibility</p:attrName>
                                        </p:attrNameLst>
                                      </p:cBhvr>
                                      <p:to>
                                        <p:strVal val="visible"/>
                                      </p:to>
                                    </p:set>
                                    <p:animEffect transition="in" filter="wipe(left)">
                                      <p:cBhvr>
                                        <p:cTn id="32" dur="500"/>
                                        <p:tgtEl>
                                          <p:spTgt spid="73732">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3732">
                                            <p:txEl>
                                              <p:pRg st="2" end="2"/>
                                            </p:txEl>
                                          </p:spTgt>
                                        </p:tgtEl>
                                        <p:attrNameLst>
                                          <p:attrName>style.visibility</p:attrName>
                                        </p:attrNameLst>
                                      </p:cBhvr>
                                      <p:to>
                                        <p:strVal val="visible"/>
                                      </p:to>
                                    </p:set>
                                    <p:animEffect transition="in" filter="wipe(left)">
                                      <p:cBhvr>
                                        <p:cTn id="37" dur="500"/>
                                        <p:tgtEl>
                                          <p:spTgt spid="7373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p:bldP spid="73731" grpId="0" build="p"/>
      <p:bldP spid="73732"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s-MX" b="1" dirty="0">
                <a:solidFill>
                  <a:srgbClr val="0000FF"/>
                </a:solidFill>
                <a:effectLst>
                  <a:outerShdw blurRad="38100" dist="38100" dir="2700000" algn="tl">
                    <a:srgbClr val="000000"/>
                  </a:outerShdw>
                </a:effectLst>
              </a:rPr>
              <a:t>LA MODERNIDAD</a:t>
            </a:r>
            <a:endParaRPr lang="es-ES" b="1" dirty="0">
              <a:solidFill>
                <a:srgbClr val="0000FF"/>
              </a:solidFill>
              <a:effectLst>
                <a:outerShdw blurRad="38100" dist="38100" dir="2700000" algn="tl">
                  <a:srgbClr val="000000"/>
                </a:outerShdw>
              </a:effectLst>
            </a:endParaRPr>
          </a:p>
        </p:txBody>
      </p:sp>
      <p:sp>
        <p:nvSpPr>
          <p:cNvPr id="75780" name="Rectangle 4"/>
          <p:cNvSpPr>
            <a:spLocks noGrp="1" noChangeArrowheads="1"/>
          </p:cNvSpPr>
          <p:nvPr>
            <p:ph type="body" sz="half" idx="1"/>
          </p:nvPr>
        </p:nvSpPr>
        <p:spPr/>
        <p:txBody>
          <a:bodyPr/>
          <a:lstStyle/>
          <a:p>
            <a:r>
              <a:rPr lang="es-MX" dirty="0">
                <a:solidFill>
                  <a:srgbClr val="FF0000"/>
                </a:solidFill>
              </a:rPr>
              <a:t>El paso de un orden dado a un orden PRODUCIDO.</a:t>
            </a:r>
          </a:p>
          <a:p>
            <a:r>
              <a:rPr lang="es-MX" dirty="0">
                <a:solidFill>
                  <a:srgbClr val="FF0000"/>
                </a:solidFill>
              </a:rPr>
              <a:t>Autonomización del conocimiento </a:t>
            </a:r>
            <a:r>
              <a:rPr lang="es-MX" dirty="0">
                <a:solidFill>
                  <a:srgbClr val="FF0000"/>
                </a:solidFill>
                <a:cs typeface="Arial" charset="0"/>
              </a:rPr>
              <a:t>≠  subordinación del conocimiento a la metafísica.</a:t>
            </a:r>
          </a:p>
        </p:txBody>
      </p:sp>
      <p:sp>
        <p:nvSpPr>
          <p:cNvPr id="75781" name="Rectangle 5"/>
          <p:cNvSpPr>
            <a:spLocks noGrp="1" noChangeArrowheads="1"/>
          </p:cNvSpPr>
          <p:nvPr>
            <p:ph type="body" sz="half" idx="2"/>
          </p:nvPr>
        </p:nvSpPr>
        <p:spPr/>
        <p:txBody>
          <a:bodyPr/>
          <a:lstStyle/>
          <a:p>
            <a:r>
              <a:rPr lang="es-MX" dirty="0">
                <a:solidFill>
                  <a:schemeClr val="tx1">
                    <a:lumMod val="75000"/>
                    <a:lumOff val="25000"/>
                  </a:schemeClr>
                </a:solidFill>
                <a:cs typeface="Arial" charset="0"/>
              </a:rPr>
              <a:t>Física → giro copernicano; método experimental y modelo galileano: el objetivismo y la matemátización del mundo.</a:t>
            </a:r>
          </a:p>
          <a:p>
            <a:r>
              <a:rPr lang="es-MX" dirty="0">
                <a:solidFill>
                  <a:schemeClr val="tx1">
                    <a:lumMod val="75000"/>
                    <a:lumOff val="25000"/>
                  </a:schemeClr>
                </a:solidFill>
                <a:cs typeface="Arial" charset="0"/>
              </a:rPr>
              <a:t>Filosofía → fundamentos del conocimiento.</a:t>
            </a:r>
          </a:p>
          <a:p>
            <a:endParaRPr lang="es-MX" dirty="0">
              <a:solidFill>
                <a:srgbClr val="FFFFFF"/>
              </a:solidFill>
              <a:cs typeface="Arial" charset="0"/>
            </a:endParaRPr>
          </a:p>
        </p:txBody>
      </p:sp>
    </p:spTree>
    <p:extLst>
      <p:ext uri="{BB962C8B-B14F-4D97-AF65-F5344CB8AC3E}">
        <p14:creationId xmlns:p14="http://schemas.microsoft.com/office/powerpoint/2010/main" val="3431871675"/>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5778"/>
                                        </p:tgtEl>
                                        <p:attrNameLst>
                                          <p:attrName>style.visibility</p:attrName>
                                        </p:attrNameLst>
                                      </p:cBhvr>
                                      <p:to>
                                        <p:strVal val="visible"/>
                                      </p:to>
                                    </p:set>
                                    <p:anim calcmode="lin" valueType="num">
                                      <p:cBhvr>
                                        <p:cTn id="7" dur="1000" fill="hold"/>
                                        <p:tgtEl>
                                          <p:spTgt spid="75778"/>
                                        </p:tgtEl>
                                        <p:attrNameLst>
                                          <p:attrName>ppt_x</p:attrName>
                                        </p:attrNameLst>
                                      </p:cBhvr>
                                      <p:tavLst>
                                        <p:tav tm="0">
                                          <p:val>
                                            <p:strVal val="#ppt_x-.2"/>
                                          </p:val>
                                        </p:tav>
                                        <p:tav tm="100000">
                                          <p:val>
                                            <p:strVal val="#ppt_x"/>
                                          </p:val>
                                        </p:tav>
                                      </p:tavLst>
                                    </p:anim>
                                    <p:anim calcmode="lin" valueType="num">
                                      <p:cBhvr>
                                        <p:cTn id="8" dur="1000" fill="hold"/>
                                        <p:tgtEl>
                                          <p:spTgt spid="75778"/>
                                        </p:tgtEl>
                                        <p:attrNameLst>
                                          <p:attrName>ppt_y</p:attrName>
                                        </p:attrNameLst>
                                      </p:cBhvr>
                                      <p:tavLst>
                                        <p:tav tm="0">
                                          <p:val>
                                            <p:strVal val="#ppt_y"/>
                                          </p:val>
                                        </p:tav>
                                        <p:tav tm="100000">
                                          <p:val>
                                            <p:strVal val="#ppt_y"/>
                                          </p:val>
                                        </p:tav>
                                      </p:tavLst>
                                    </p:anim>
                                    <p:animEffect transition="in" filter="wipe(right)" prLst="gradientSize: 0.1">
                                      <p:cBhvr>
                                        <p:cTn id="9" dur="1000"/>
                                        <p:tgtEl>
                                          <p:spTgt spid="7577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75780">
                                            <p:txEl>
                                              <p:pRg st="0" end="0"/>
                                            </p:txEl>
                                          </p:spTgt>
                                        </p:tgtEl>
                                        <p:attrNameLst>
                                          <p:attrName>style.visibility</p:attrName>
                                        </p:attrNameLst>
                                      </p:cBhvr>
                                      <p:to>
                                        <p:strVal val="visible"/>
                                      </p:to>
                                    </p:set>
                                    <p:animEffect transition="in" filter="fade">
                                      <p:cBhvr>
                                        <p:cTn id="14" dur="500"/>
                                        <p:tgtEl>
                                          <p:spTgt spid="75780">
                                            <p:txEl>
                                              <p:pRg st="0" end="0"/>
                                            </p:txEl>
                                          </p:spTgt>
                                        </p:tgtEl>
                                      </p:cBhvr>
                                    </p:animEffect>
                                    <p:anim calcmode="lin" valueType="num">
                                      <p:cBhvr>
                                        <p:cTn id="15" dur="500" fill="hold"/>
                                        <p:tgtEl>
                                          <p:spTgt spid="75780">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75780">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75780">
                                            <p:txEl>
                                              <p:pRg st="1" end="1"/>
                                            </p:txEl>
                                          </p:spTgt>
                                        </p:tgtEl>
                                        <p:attrNameLst>
                                          <p:attrName>style.visibility</p:attrName>
                                        </p:attrNameLst>
                                      </p:cBhvr>
                                      <p:to>
                                        <p:strVal val="visible"/>
                                      </p:to>
                                    </p:set>
                                    <p:animEffect transition="in" filter="fade">
                                      <p:cBhvr>
                                        <p:cTn id="21" dur="500"/>
                                        <p:tgtEl>
                                          <p:spTgt spid="75780">
                                            <p:txEl>
                                              <p:pRg st="1" end="1"/>
                                            </p:txEl>
                                          </p:spTgt>
                                        </p:tgtEl>
                                      </p:cBhvr>
                                    </p:animEffect>
                                    <p:anim calcmode="lin" valueType="num">
                                      <p:cBhvr>
                                        <p:cTn id="22" dur="500" fill="hold"/>
                                        <p:tgtEl>
                                          <p:spTgt spid="75780">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75780">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75781">
                                            <p:txEl>
                                              <p:pRg st="0" end="0"/>
                                            </p:txEl>
                                          </p:spTgt>
                                        </p:tgtEl>
                                        <p:attrNameLst>
                                          <p:attrName>style.visibility</p:attrName>
                                        </p:attrNameLst>
                                      </p:cBhvr>
                                      <p:to>
                                        <p:strVal val="visible"/>
                                      </p:to>
                                    </p:set>
                                    <p:animEffect transition="in" filter="fade">
                                      <p:cBhvr>
                                        <p:cTn id="28" dur="500"/>
                                        <p:tgtEl>
                                          <p:spTgt spid="75781">
                                            <p:txEl>
                                              <p:pRg st="0" end="0"/>
                                            </p:txEl>
                                          </p:spTgt>
                                        </p:tgtEl>
                                      </p:cBhvr>
                                    </p:animEffect>
                                    <p:anim calcmode="lin" valueType="num">
                                      <p:cBhvr>
                                        <p:cTn id="29" dur="500" fill="hold"/>
                                        <p:tgtEl>
                                          <p:spTgt spid="75781">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5781">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75781">
                                            <p:txEl>
                                              <p:pRg st="1" end="1"/>
                                            </p:txEl>
                                          </p:spTgt>
                                        </p:tgtEl>
                                        <p:attrNameLst>
                                          <p:attrName>style.visibility</p:attrName>
                                        </p:attrNameLst>
                                      </p:cBhvr>
                                      <p:to>
                                        <p:strVal val="visible"/>
                                      </p:to>
                                    </p:set>
                                    <p:animEffect transition="in" filter="fade">
                                      <p:cBhvr>
                                        <p:cTn id="35" dur="500"/>
                                        <p:tgtEl>
                                          <p:spTgt spid="75781">
                                            <p:txEl>
                                              <p:pRg st="1" end="1"/>
                                            </p:txEl>
                                          </p:spTgt>
                                        </p:tgtEl>
                                      </p:cBhvr>
                                    </p:animEffect>
                                    <p:anim calcmode="lin" valueType="num">
                                      <p:cBhvr>
                                        <p:cTn id="36" dur="500" fill="hold"/>
                                        <p:tgtEl>
                                          <p:spTgt spid="75781">
                                            <p:txEl>
                                              <p:pRg st="1" end="1"/>
                                            </p:txEl>
                                          </p:spTgt>
                                        </p:tgtEl>
                                        <p:attrNameLst>
                                          <p:attrName>ppt_x</p:attrName>
                                        </p:attrNameLst>
                                      </p:cBhvr>
                                      <p:tavLst>
                                        <p:tav tm="0">
                                          <p:val>
                                            <p:strVal val="#ppt_x"/>
                                          </p:val>
                                        </p:tav>
                                        <p:tav tm="100000">
                                          <p:val>
                                            <p:strVal val="#ppt_x"/>
                                          </p:val>
                                        </p:tav>
                                      </p:tavLst>
                                    </p:anim>
                                    <p:anim calcmode="lin" valueType="num">
                                      <p:cBhvr>
                                        <p:cTn id="37" dur="500" fill="hold"/>
                                        <p:tgtEl>
                                          <p:spTgt spid="75781">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75780" grpId="0" build="p"/>
      <p:bldP spid="75781"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s-MX" b="1" dirty="0">
                <a:solidFill>
                  <a:srgbClr val="0000FF"/>
                </a:solidFill>
                <a:effectLst>
                  <a:outerShdw blurRad="38100" dist="38100" dir="2700000" algn="tl">
                    <a:srgbClr val="000000"/>
                  </a:outerShdw>
                </a:effectLst>
              </a:rPr>
              <a:t>EL PASO A LA MODERNIDAD</a:t>
            </a:r>
            <a:endParaRPr lang="es-ES" b="1" dirty="0">
              <a:solidFill>
                <a:srgbClr val="0000FF"/>
              </a:solidFill>
              <a:effectLst>
                <a:outerShdw blurRad="38100" dist="38100" dir="2700000" algn="tl">
                  <a:srgbClr val="000000"/>
                </a:outerShdw>
              </a:effectLst>
            </a:endParaRPr>
          </a:p>
        </p:txBody>
      </p:sp>
      <p:sp>
        <p:nvSpPr>
          <p:cNvPr id="77828" name="Rectangle 4"/>
          <p:cNvSpPr>
            <a:spLocks noGrp="1" noChangeArrowheads="1"/>
          </p:cNvSpPr>
          <p:nvPr>
            <p:ph type="body" sz="half" idx="1"/>
          </p:nvPr>
        </p:nvSpPr>
        <p:spPr/>
        <p:txBody>
          <a:bodyPr/>
          <a:lstStyle/>
          <a:p>
            <a:pPr>
              <a:lnSpc>
                <a:spcPct val="80000"/>
              </a:lnSpc>
            </a:pPr>
            <a:r>
              <a:rPr lang="es-MX" sz="2400" b="1" dirty="0">
                <a:solidFill>
                  <a:srgbClr val="FF0000"/>
                </a:solidFill>
              </a:rPr>
              <a:t>La necesidad de autolegitimación</a:t>
            </a:r>
          </a:p>
          <a:p>
            <a:pPr>
              <a:lnSpc>
                <a:spcPct val="80000"/>
              </a:lnSpc>
            </a:pPr>
            <a:r>
              <a:rPr lang="es-MX" sz="2400" b="1" dirty="0">
                <a:solidFill>
                  <a:srgbClr val="FF0000"/>
                </a:solidFill>
              </a:rPr>
              <a:t>El carácter secular de los principios de legitimidad de la verdad</a:t>
            </a:r>
          </a:p>
          <a:p>
            <a:pPr>
              <a:lnSpc>
                <a:spcPct val="80000"/>
              </a:lnSpc>
            </a:pPr>
            <a:r>
              <a:rPr lang="es-MX" sz="2400" b="1" dirty="0">
                <a:solidFill>
                  <a:srgbClr val="FF0000"/>
                </a:solidFill>
              </a:rPr>
              <a:t>Duda como fundamento del C.</a:t>
            </a:r>
          </a:p>
          <a:p>
            <a:pPr>
              <a:lnSpc>
                <a:spcPct val="80000"/>
              </a:lnSpc>
            </a:pPr>
            <a:r>
              <a:rPr lang="es-MX" sz="2400" b="1" dirty="0">
                <a:solidFill>
                  <a:srgbClr val="FF0000"/>
                </a:solidFill>
              </a:rPr>
              <a:t>El carácter crítico del pensamiento moderno</a:t>
            </a:r>
          </a:p>
          <a:p>
            <a:pPr>
              <a:lnSpc>
                <a:spcPct val="80000"/>
              </a:lnSpc>
            </a:pPr>
            <a:r>
              <a:rPr lang="es-MX" sz="2400" b="1" dirty="0">
                <a:solidFill>
                  <a:srgbClr val="FF0000"/>
                </a:solidFill>
              </a:rPr>
              <a:t>Epistemología (T.C.)  </a:t>
            </a:r>
            <a:r>
              <a:rPr lang="en-US" sz="2400" b="1" dirty="0">
                <a:solidFill>
                  <a:srgbClr val="FF0000"/>
                </a:solidFill>
                <a:cs typeface="Arial" charset="0"/>
              </a:rPr>
              <a:t>&gt; </a:t>
            </a:r>
            <a:r>
              <a:rPr lang="en-US" sz="2400" b="1" dirty="0" err="1">
                <a:solidFill>
                  <a:srgbClr val="FF0000"/>
                </a:solidFill>
                <a:cs typeface="Arial" charset="0"/>
              </a:rPr>
              <a:t>Metafísica</a:t>
            </a:r>
            <a:r>
              <a:rPr lang="en-US" sz="2400" b="1" dirty="0">
                <a:solidFill>
                  <a:srgbClr val="FF0000"/>
                </a:solidFill>
                <a:cs typeface="Arial" charset="0"/>
              </a:rPr>
              <a:t>  </a:t>
            </a:r>
          </a:p>
        </p:txBody>
      </p:sp>
      <p:sp>
        <p:nvSpPr>
          <p:cNvPr id="77829" name="Rectangle 5"/>
          <p:cNvSpPr>
            <a:spLocks noGrp="1" noChangeArrowheads="1"/>
          </p:cNvSpPr>
          <p:nvPr>
            <p:ph type="body" sz="half" idx="2"/>
          </p:nvPr>
        </p:nvSpPr>
        <p:spPr/>
        <p:txBody>
          <a:bodyPr/>
          <a:lstStyle/>
          <a:p>
            <a:pPr>
              <a:lnSpc>
                <a:spcPct val="80000"/>
              </a:lnSpc>
            </a:pPr>
            <a:r>
              <a:rPr lang="es-MX" sz="2400" b="1" dirty="0">
                <a:solidFill>
                  <a:srgbClr val="FFFFFF"/>
                </a:solidFill>
              </a:rPr>
              <a:t>Separación de las esferas </a:t>
            </a:r>
            <a:r>
              <a:rPr lang="es-ES" sz="2400" b="1" dirty="0">
                <a:solidFill>
                  <a:srgbClr val="FFFFFF"/>
                </a:solidFill>
              </a:rPr>
              <a:t>→ Bello/Estética; Verdad/Conocimiento; Bueno/Ética.</a:t>
            </a:r>
          </a:p>
          <a:p>
            <a:pPr>
              <a:lnSpc>
                <a:spcPct val="80000"/>
              </a:lnSpc>
            </a:pPr>
            <a:r>
              <a:rPr lang="es-MX" sz="2400" b="1" dirty="0">
                <a:solidFill>
                  <a:schemeClr val="tx2">
                    <a:lumMod val="60000"/>
                    <a:lumOff val="40000"/>
                  </a:schemeClr>
                </a:solidFill>
              </a:rPr>
              <a:t>Cambio nociones de Tiempo y Espacio </a:t>
            </a:r>
            <a:r>
              <a:rPr lang="es-ES" sz="2400" b="1" dirty="0">
                <a:solidFill>
                  <a:schemeClr val="tx2">
                    <a:lumMod val="60000"/>
                    <a:lumOff val="40000"/>
                  </a:schemeClr>
                </a:solidFill>
              </a:rPr>
              <a:t>→ control y linealidad </a:t>
            </a:r>
          </a:p>
          <a:p>
            <a:pPr>
              <a:lnSpc>
                <a:spcPct val="80000"/>
              </a:lnSpc>
            </a:pPr>
            <a:r>
              <a:rPr lang="es-MX" sz="2400" b="1" i="1" dirty="0">
                <a:solidFill>
                  <a:schemeClr val="tx2">
                    <a:lumMod val="60000"/>
                    <a:lumOff val="40000"/>
                  </a:schemeClr>
                </a:solidFill>
              </a:rPr>
              <a:t>Pluralismo en las 3 esferas (ética, estética y epistemológica)</a:t>
            </a:r>
          </a:p>
          <a:p>
            <a:pPr>
              <a:lnSpc>
                <a:spcPct val="80000"/>
              </a:lnSpc>
            </a:pPr>
            <a:r>
              <a:rPr lang="es-MX" sz="2400" b="1" dirty="0">
                <a:solidFill>
                  <a:schemeClr val="tx2">
                    <a:lumMod val="60000"/>
                    <a:lumOff val="40000"/>
                  </a:schemeClr>
                </a:solidFill>
              </a:rPr>
              <a:t>Progreso/tecnología/in formación</a:t>
            </a:r>
            <a:endParaRPr lang="es-ES" sz="2400" b="1" dirty="0">
              <a:solidFill>
                <a:schemeClr val="tx2">
                  <a:lumMod val="60000"/>
                  <a:lumOff val="40000"/>
                </a:schemeClr>
              </a:solidFill>
            </a:endParaRPr>
          </a:p>
        </p:txBody>
      </p:sp>
    </p:spTree>
    <p:extLst>
      <p:ext uri="{BB962C8B-B14F-4D97-AF65-F5344CB8AC3E}">
        <p14:creationId xmlns:p14="http://schemas.microsoft.com/office/powerpoint/2010/main" val="891260580"/>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7826"/>
                                        </p:tgtEl>
                                        <p:attrNameLst>
                                          <p:attrName>style.visibility</p:attrName>
                                        </p:attrNameLst>
                                      </p:cBhvr>
                                      <p:to>
                                        <p:strVal val="visible"/>
                                      </p:to>
                                    </p:set>
                                    <p:anim calcmode="lin" valueType="num">
                                      <p:cBhvr>
                                        <p:cTn id="7" dur="1000" fill="hold"/>
                                        <p:tgtEl>
                                          <p:spTgt spid="77826"/>
                                        </p:tgtEl>
                                        <p:attrNameLst>
                                          <p:attrName>ppt_x</p:attrName>
                                        </p:attrNameLst>
                                      </p:cBhvr>
                                      <p:tavLst>
                                        <p:tav tm="0">
                                          <p:val>
                                            <p:strVal val="#ppt_x-.2"/>
                                          </p:val>
                                        </p:tav>
                                        <p:tav tm="100000">
                                          <p:val>
                                            <p:strVal val="#ppt_x"/>
                                          </p:val>
                                        </p:tav>
                                      </p:tavLst>
                                    </p:anim>
                                    <p:anim calcmode="lin" valueType="num">
                                      <p:cBhvr>
                                        <p:cTn id="8" dur="1000" fill="hold"/>
                                        <p:tgtEl>
                                          <p:spTgt spid="778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7782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77828">
                                            <p:txEl>
                                              <p:pRg st="0" end="0"/>
                                            </p:txEl>
                                          </p:spTgt>
                                        </p:tgtEl>
                                        <p:attrNameLst>
                                          <p:attrName>style.visibility</p:attrName>
                                        </p:attrNameLst>
                                      </p:cBhvr>
                                      <p:to>
                                        <p:strVal val="visible"/>
                                      </p:to>
                                    </p:set>
                                    <p:animEffect transition="in" filter="fade">
                                      <p:cBhvr>
                                        <p:cTn id="14" dur="500"/>
                                        <p:tgtEl>
                                          <p:spTgt spid="77828">
                                            <p:txEl>
                                              <p:pRg st="0" end="0"/>
                                            </p:txEl>
                                          </p:spTgt>
                                        </p:tgtEl>
                                      </p:cBhvr>
                                    </p:animEffect>
                                    <p:anim calcmode="lin" valueType="num">
                                      <p:cBhvr>
                                        <p:cTn id="15" dur="500" fill="hold"/>
                                        <p:tgtEl>
                                          <p:spTgt spid="77828">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77828">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77828">
                                            <p:txEl>
                                              <p:pRg st="1" end="1"/>
                                            </p:txEl>
                                          </p:spTgt>
                                        </p:tgtEl>
                                        <p:attrNameLst>
                                          <p:attrName>style.visibility</p:attrName>
                                        </p:attrNameLst>
                                      </p:cBhvr>
                                      <p:to>
                                        <p:strVal val="visible"/>
                                      </p:to>
                                    </p:set>
                                    <p:animEffect transition="in" filter="fade">
                                      <p:cBhvr>
                                        <p:cTn id="21" dur="500"/>
                                        <p:tgtEl>
                                          <p:spTgt spid="77828">
                                            <p:txEl>
                                              <p:pRg st="1" end="1"/>
                                            </p:txEl>
                                          </p:spTgt>
                                        </p:tgtEl>
                                      </p:cBhvr>
                                    </p:animEffect>
                                    <p:anim calcmode="lin" valueType="num">
                                      <p:cBhvr>
                                        <p:cTn id="22" dur="500" fill="hold"/>
                                        <p:tgtEl>
                                          <p:spTgt spid="77828">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77828">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77828">
                                            <p:txEl>
                                              <p:pRg st="2" end="2"/>
                                            </p:txEl>
                                          </p:spTgt>
                                        </p:tgtEl>
                                        <p:attrNameLst>
                                          <p:attrName>style.visibility</p:attrName>
                                        </p:attrNameLst>
                                      </p:cBhvr>
                                      <p:to>
                                        <p:strVal val="visible"/>
                                      </p:to>
                                    </p:set>
                                    <p:animEffect transition="in" filter="fade">
                                      <p:cBhvr>
                                        <p:cTn id="28" dur="500"/>
                                        <p:tgtEl>
                                          <p:spTgt spid="77828">
                                            <p:txEl>
                                              <p:pRg st="2" end="2"/>
                                            </p:txEl>
                                          </p:spTgt>
                                        </p:tgtEl>
                                      </p:cBhvr>
                                    </p:animEffect>
                                    <p:anim calcmode="lin" valueType="num">
                                      <p:cBhvr>
                                        <p:cTn id="29" dur="500" fill="hold"/>
                                        <p:tgtEl>
                                          <p:spTgt spid="77828">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77828">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77828">
                                            <p:txEl>
                                              <p:pRg st="3" end="3"/>
                                            </p:txEl>
                                          </p:spTgt>
                                        </p:tgtEl>
                                        <p:attrNameLst>
                                          <p:attrName>style.visibility</p:attrName>
                                        </p:attrNameLst>
                                      </p:cBhvr>
                                      <p:to>
                                        <p:strVal val="visible"/>
                                      </p:to>
                                    </p:set>
                                    <p:animEffect transition="in" filter="fade">
                                      <p:cBhvr>
                                        <p:cTn id="35" dur="500"/>
                                        <p:tgtEl>
                                          <p:spTgt spid="77828">
                                            <p:txEl>
                                              <p:pRg st="3" end="3"/>
                                            </p:txEl>
                                          </p:spTgt>
                                        </p:tgtEl>
                                      </p:cBhvr>
                                    </p:animEffect>
                                    <p:anim calcmode="lin" valueType="num">
                                      <p:cBhvr>
                                        <p:cTn id="36" dur="500" fill="hold"/>
                                        <p:tgtEl>
                                          <p:spTgt spid="77828">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77828">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77828">
                                            <p:txEl>
                                              <p:pRg st="4" end="4"/>
                                            </p:txEl>
                                          </p:spTgt>
                                        </p:tgtEl>
                                        <p:attrNameLst>
                                          <p:attrName>style.visibility</p:attrName>
                                        </p:attrNameLst>
                                      </p:cBhvr>
                                      <p:to>
                                        <p:strVal val="visible"/>
                                      </p:to>
                                    </p:set>
                                    <p:animEffect transition="in" filter="fade">
                                      <p:cBhvr>
                                        <p:cTn id="42" dur="500"/>
                                        <p:tgtEl>
                                          <p:spTgt spid="77828">
                                            <p:txEl>
                                              <p:pRg st="4" end="4"/>
                                            </p:txEl>
                                          </p:spTgt>
                                        </p:tgtEl>
                                      </p:cBhvr>
                                    </p:animEffect>
                                    <p:anim calcmode="lin" valueType="num">
                                      <p:cBhvr>
                                        <p:cTn id="43" dur="500" fill="hold"/>
                                        <p:tgtEl>
                                          <p:spTgt spid="77828">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77828">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77829">
                                            <p:txEl>
                                              <p:pRg st="0" end="0"/>
                                            </p:txEl>
                                          </p:spTgt>
                                        </p:tgtEl>
                                        <p:attrNameLst>
                                          <p:attrName>style.visibility</p:attrName>
                                        </p:attrNameLst>
                                      </p:cBhvr>
                                      <p:to>
                                        <p:strVal val="visible"/>
                                      </p:to>
                                    </p:set>
                                    <p:animEffect transition="in" filter="fade">
                                      <p:cBhvr>
                                        <p:cTn id="49" dur="500"/>
                                        <p:tgtEl>
                                          <p:spTgt spid="77829">
                                            <p:txEl>
                                              <p:pRg st="0" end="0"/>
                                            </p:txEl>
                                          </p:spTgt>
                                        </p:tgtEl>
                                      </p:cBhvr>
                                    </p:animEffect>
                                    <p:anim calcmode="lin" valueType="num">
                                      <p:cBhvr>
                                        <p:cTn id="50" dur="500" fill="hold"/>
                                        <p:tgtEl>
                                          <p:spTgt spid="77829">
                                            <p:txEl>
                                              <p:pRg st="0" end="0"/>
                                            </p:txEl>
                                          </p:spTgt>
                                        </p:tgtEl>
                                        <p:attrNameLst>
                                          <p:attrName>ppt_x</p:attrName>
                                        </p:attrNameLst>
                                      </p:cBhvr>
                                      <p:tavLst>
                                        <p:tav tm="0">
                                          <p:val>
                                            <p:strVal val="#ppt_x"/>
                                          </p:val>
                                        </p:tav>
                                        <p:tav tm="100000">
                                          <p:val>
                                            <p:strVal val="#ppt_x"/>
                                          </p:val>
                                        </p:tav>
                                      </p:tavLst>
                                    </p:anim>
                                    <p:anim calcmode="lin" valueType="num">
                                      <p:cBhvr>
                                        <p:cTn id="51" dur="500" fill="hold"/>
                                        <p:tgtEl>
                                          <p:spTgt spid="7782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4" presetClass="entr" presetSubtype="0" fill="hold" grpId="0" nodeType="clickEffect">
                                  <p:stCondLst>
                                    <p:cond delay="0"/>
                                  </p:stCondLst>
                                  <p:childTnLst>
                                    <p:set>
                                      <p:cBhvr>
                                        <p:cTn id="55" dur="1" fill="hold">
                                          <p:stCondLst>
                                            <p:cond delay="0"/>
                                          </p:stCondLst>
                                        </p:cTn>
                                        <p:tgtEl>
                                          <p:spTgt spid="77829">
                                            <p:txEl>
                                              <p:pRg st="1" end="1"/>
                                            </p:txEl>
                                          </p:spTgt>
                                        </p:tgtEl>
                                        <p:attrNameLst>
                                          <p:attrName>style.visibility</p:attrName>
                                        </p:attrNameLst>
                                      </p:cBhvr>
                                      <p:to>
                                        <p:strVal val="visible"/>
                                      </p:to>
                                    </p:set>
                                    <p:animEffect transition="in" filter="fade">
                                      <p:cBhvr>
                                        <p:cTn id="56" dur="500"/>
                                        <p:tgtEl>
                                          <p:spTgt spid="77829">
                                            <p:txEl>
                                              <p:pRg st="1" end="1"/>
                                            </p:txEl>
                                          </p:spTgt>
                                        </p:tgtEl>
                                      </p:cBhvr>
                                    </p:animEffect>
                                    <p:anim calcmode="lin" valueType="num">
                                      <p:cBhvr>
                                        <p:cTn id="57" dur="500" fill="hold"/>
                                        <p:tgtEl>
                                          <p:spTgt spid="77829">
                                            <p:txEl>
                                              <p:pRg st="1" end="1"/>
                                            </p:txEl>
                                          </p:spTgt>
                                        </p:tgtEl>
                                        <p:attrNameLst>
                                          <p:attrName>ppt_x</p:attrName>
                                        </p:attrNameLst>
                                      </p:cBhvr>
                                      <p:tavLst>
                                        <p:tav tm="0">
                                          <p:val>
                                            <p:strVal val="#ppt_x"/>
                                          </p:val>
                                        </p:tav>
                                        <p:tav tm="100000">
                                          <p:val>
                                            <p:strVal val="#ppt_x"/>
                                          </p:val>
                                        </p:tav>
                                      </p:tavLst>
                                    </p:anim>
                                    <p:anim calcmode="lin" valueType="num">
                                      <p:cBhvr>
                                        <p:cTn id="58" dur="500" fill="hold"/>
                                        <p:tgtEl>
                                          <p:spTgt spid="77829">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4" presetClass="entr" presetSubtype="0" fill="hold" grpId="0" nodeType="clickEffect">
                                  <p:stCondLst>
                                    <p:cond delay="0"/>
                                  </p:stCondLst>
                                  <p:childTnLst>
                                    <p:set>
                                      <p:cBhvr>
                                        <p:cTn id="62" dur="1" fill="hold">
                                          <p:stCondLst>
                                            <p:cond delay="0"/>
                                          </p:stCondLst>
                                        </p:cTn>
                                        <p:tgtEl>
                                          <p:spTgt spid="77829">
                                            <p:txEl>
                                              <p:pRg st="2" end="2"/>
                                            </p:txEl>
                                          </p:spTgt>
                                        </p:tgtEl>
                                        <p:attrNameLst>
                                          <p:attrName>style.visibility</p:attrName>
                                        </p:attrNameLst>
                                      </p:cBhvr>
                                      <p:to>
                                        <p:strVal val="visible"/>
                                      </p:to>
                                    </p:set>
                                    <p:animEffect transition="in" filter="fade">
                                      <p:cBhvr>
                                        <p:cTn id="63" dur="500"/>
                                        <p:tgtEl>
                                          <p:spTgt spid="77829">
                                            <p:txEl>
                                              <p:pRg st="2" end="2"/>
                                            </p:txEl>
                                          </p:spTgt>
                                        </p:tgtEl>
                                      </p:cBhvr>
                                    </p:animEffect>
                                    <p:anim calcmode="lin" valueType="num">
                                      <p:cBhvr>
                                        <p:cTn id="64" dur="500" fill="hold"/>
                                        <p:tgtEl>
                                          <p:spTgt spid="77829">
                                            <p:txEl>
                                              <p:pRg st="2" end="2"/>
                                            </p:txEl>
                                          </p:spTgt>
                                        </p:tgtEl>
                                        <p:attrNameLst>
                                          <p:attrName>ppt_x</p:attrName>
                                        </p:attrNameLst>
                                      </p:cBhvr>
                                      <p:tavLst>
                                        <p:tav tm="0">
                                          <p:val>
                                            <p:strVal val="#ppt_x"/>
                                          </p:val>
                                        </p:tav>
                                        <p:tav tm="100000">
                                          <p:val>
                                            <p:strVal val="#ppt_x"/>
                                          </p:val>
                                        </p:tav>
                                      </p:tavLst>
                                    </p:anim>
                                    <p:anim calcmode="lin" valueType="num">
                                      <p:cBhvr>
                                        <p:cTn id="65" dur="500" fill="hold"/>
                                        <p:tgtEl>
                                          <p:spTgt spid="77829">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4" presetClass="entr" presetSubtype="0" fill="hold" grpId="0" nodeType="clickEffect">
                                  <p:stCondLst>
                                    <p:cond delay="0"/>
                                  </p:stCondLst>
                                  <p:childTnLst>
                                    <p:set>
                                      <p:cBhvr>
                                        <p:cTn id="69" dur="1" fill="hold">
                                          <p:stCondLst>
                                            <p:cond delay="0"/>
                                          </p:stCondLst>
                                        </p:cTn>
                                        <p:tgtEl>
                                          <p:spTgt spid="77829">
                                            <p:txEl>
                                              <p:pRg st="3" end="3"/>
                                            </p:txEl>
                                          </p:spTgt>
                                        </p:tgtEl>
                                        <p:attrNameLst>
                                          <p:attrName>style.visibility</p:attrName>
                                        </p:attrNameLst>
                                      </p:cBhvr>
                                      <p:to>
                                        <p:strVal val="visible"/>
                                      </p:to>
                                    </p:set>
                                    <p:animEffect transition="in" filter="fade">
                                      <p:cBhvr>
                                        <p:cTn id="70" dur="500"/>
                                        <p:tgtEl>
                                          <p:spTgt spid="77829">
                                            <p:txEl>
                                              <p:pRg st="3" end="3"/>
                                            </p:txEl>
                                          </p:spTgt>
                                        </p:tgtEl>
                                      </p:cBhvr>
                                    </p:animEffect>
                                    <p:anim calcmode="lin" valueType="num">
                                      <p:cBhvr>
                                        <p:cTn id="71" dur="500" fill="hold"/>
                                        <p:tgtEl>
                                          <p:spTgt spid="77829">
                                            <p:txEl>
                                              <p:pRg st="3" end="3"/>
                                            </p:txEl>
                                          </p:spTgt>
                                        </p:tgtEl>
                                        <p:attrNameLst>
                                          <p:attrName>ppt_x</p:attrName>
                                        </p:attrNameLst>
                                      </p:cBhvr>
                                      <p:tavLst>
                                        <p:tav tm="0">
                                          <p:val>
                                            <p:strVal val="#ppt_x"/>
                                          </p:val>
                                        </p:tav>
                                        <p:tav tm="100000">
                                          <p:val>
                                            <p:strVal val="#ppt_x"/>
                                          </p:val>
                                        </p:tav>
                                      </p:tavLst>
                                    </p:anim>
                                    <p:anim calcmode="lin" valueType="num">
                                      <p:cBhvr>
                                        <p:cTn id="72" dur="500" fill="hold"/>
                                        <p:tgtEl>
                                          <p:spTgt spid="77829">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P spid="77828" grpId="0" build="p"/>
      <p:bldP spid="7782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normAutofit fontScale="90000"/>
          </a:bodyPr>
          <a:lstStyle/>
          <a:p>
            <a:r>
              <a:rPr lang="es-MX" sz="4000" b="1">
                <a:solidFill>
                  <a:schemeClr val="hlink"/>
                </a:solidFill>
                <a:effectLst>
                  <a:outerShdw blurRad="38100" dist="38100" dir="2700000" algn="tl">
                    <a:srgbClr val="000000"/>
                  </a:outerShdw>
                </a:effectLst>
              </a:rPr>
              <a:t>CIENCIA Y FILOSOFÍA </a:t>
            </a:r>
            <a:br>
              <a:rPr lang="es-MX" sz="4000" b="1">
                <a:solidFill>
                  <a:schemeClr val="hlink"/>
                </a:solidFill>
                <a:effectLst>
                  <a:outerShdw blurRad="38100" dist="38100" dir="2700000" algn="tl">
                    <a:srgbClr val="000000"/>
                  </a:outerShdw>
                </a:effectLst>
              </a:rPr>
            </a:br>
            <a:r>
              <a:rPr lang="es-MX" sz="4000" b="1">
                <a:solidFill>
                  <a:schemeClr val="hlink"/>
                </a:solidFill>
                <a:effectLst>
                  <a:outerShdw blurRad="38100" dist="38100" dir="2700000" algn="tl">
                    <a:srgbClr val="000000"/>
                  </a:outerShdw>
                </a:effectLst>
              </a:rPr>
              <a:t>XV – XVIII </a:t>
            </a:r>
            <a:endParaRPr lang="es-ES" sz="4000" b="1">
              <a:solidFill>
                <a:schemeClr val="hlink"/>
              </a:solidFill>
              <a:effectLst>
                <a:outerShdw blurRad="38100" dist="38100" dir="2700000" algn="tl">
                  <a:srgbClr val="000000"/>
                </a:outerShdw>
              </a:effectLst>
            </a:endParaRPr>
          </a:p>
        </p:txBody>
      </p:sp>
      <p:graphicFrame>
        <p:nvGraphicFramePr>
          <p:cNvPr id="81979" name="Group 59"/>
          <p:cNvGraphicFramePr>
            <a:graphicFrameLocks noGrp="1"/>
          </p:cNvGraphicFramePr>
          <p:nvPr>
            <p:ph idx="1"/>
            <p:extLst>
              <p:ext uri="{D42A27DB-BD31-4B8C-83A1-F6EECF244321}">
                <p14:modId xmlns:p14="http://schemas.microsoft.com/office/powerpoint/2010/main" val="3095132517"/>
              </p:ext>
            </p:extLst>
          </p:nvPr>
        </p:nvGraphicFramePr>
        <p:xfrm>
          <a:off x="457200" y="1600200"/>
          <a:ext cx="8229600" cy="4682300"/>
        </p:xfrm>
        <a:graphic>
          <a:graphicData uri="http://schemas.openxmlformats.org/drawingml/2006/table">
            <a:tbl>
              <a:tblPr/>
              <a:tblGrid>
                <a:gridCol w="2057400"/>
                <a:gridCol w="2057400"/>
                <a:gridCol w="2160588"/>
                <a:gridCol w="1954212"/>
              </a:tblGrid>
              <a:tr h="22637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chemeClr val="hlink"/>
                          </a:solidFill>
                          <a:effectLst/>
                          <a:latin typeface="Arial" charset="0"/>
                          <a:ea typeface="ＭＳ Ｐゴシック" charset="0"/>
                        </a:rPr>
                        <a:t>CIENCIA</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0" i="0" u="none" strike="noStrike" cap="none" normalizeH="0" baseline="0">
                          <a:ln>
                            <a:noFill/>
                          </a:ln>
                          <a:solidFill>
                            <a:schemeClr val="tx1"/>
                          </a:solidFill>
                          <a:effectLst/>
                          <a:latin typeface="Arial" charset="0"/>
                          <a:ea typeface="ＭＳ Ｐゴシック" charset="0"/>
                        </a:rPr>
                        <a:t>Heliocent.; Mét.Exp.; Modelo matemático /objetivista</a:t>
                      </a:r>
                      <a:endParaRPr kumimoji="0" lang="es-ES" sz="2400" b="0" i="0" u="none" strike="noStrike" cap="none" normalizeH="0" baseline="0">
                        <a:ln>
                          <a:noFill/>
                        </a:ln>
                        <a:solidFill>
                          <a:schemeClr val="tx1"/>
                        </a:solidFill>
                        <a:effectLst/>
                        <a:latin typeface="Arial"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dirty="0">
                          <a:ln>
                            <a:noFill/>
                          </a:ln>
                          <a:solidFill>
                            <a:srgbClr val="FF0000"/>
                          </a:solidFill>
                          <a:effectLst/>
                          <a:latin typeface="Arial" charset="0"/>
                          <a:ea typeface="ＭＳ Ｐゴシック" charset="0"/>
                        </a:rPr>
                        <a:t>COPERNICO</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0" i="0" u="none" strike="noStrike" cap="none" normalizeH="0" baseline="0" dirty="0">
                          <a:ln>
                            <a:noFill/>
                          </a:ln>
                          <a:solidFill>
                            <a:srgbClr val="FF0000"/>
                          </a:solidFill>
                          <a:effectLst/>
                          <a:latin typeface="Arial" charset="0"/>
                          <a:ea typeface="ＭＳ Ｐゴシック" charset="0"/>
                        </a:rPr>
                        <a:t>1473 – 1543</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2400" b="0" i="0" u="none" strike="noStrike" cap="none" normalizeH="0" baseline="0" dirty="0">
                        <a:ln>
                          <a:noFill/>
                        </a:ln>
                        <a:solidFill>
                          <a:srgbClr val="FF0000"/>
                        </a:solidFill>
                        <a:effectLst/>
                        <a:latin typeface="Arial" charset="0"/>
                        <a:ea typeface="ＭＳ Ｐゴシック"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2400" b="0" i="0" u="none" strike="noStrike" cap="none" normalizeH="0" baseline="0" dirty="0">
                        <a:ln>
                          <a:noFill/>
                        </a:ln>
                        <a:solidFill>
                          <a:srgbClr val="FF0000"/>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rgbClr val="FF0000"/>
                          </a:solidFill>
                          <a:effectLst/>
                          <a:latin typeface="Arial" charset="0"/>
                          <a:ea typeface="ＭＳ Ｐゴシック" charset="0"/>
                        </a:rPr>
                        <a:t>GALILEO</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0" i="0" u="none" strike="noStrike" cap="none" normalizeH="0" baseline="0">
                          <a:ln>
                            <a:noFill/>
                          </a:ln>
                          <a:solidFill>
                            <a:srgbClr val="FF0000"/>
                          </a:solidFill>
                          <a:effectLst/>
                          <a:latin typeface="Arial" charset="0"/>
                          <a:ea typeface="ＭＳ Ｐゴシック" charset="0"/>
                        </a:rPr>
                        <a:t>1564 - 1642</a:t>
                      </a:r>
                      <a:endParaRPr kumimoji="0" lang="es-ES" sz="2400" b="0" i="0" u="none" strike="noStrike" cap="none" normalizeH="0" baseline="0">
                        <a:ln>
                          <a:noFill/>
                        </a:ln>
                        <a:solidFill>
                          <a:srgbClr val="FF0000"/>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rgbClr val="FF0000"/>
                          </a:solidFill>
                          <a:effectLst/>
                          <a:latin typeface="Arial" charset="0"/>
                          <a:ea typeface="ＭＳ Ｐゴシック" charset="0"/>
                        </a:rPr>
                        <a:t>NEWTON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0" i="0" u="none" strike="noStrike" cap="none" normalizeH="0" baseline="0">
                          <a:ln>
                            <a:noFill/>
                          </a:ln>
                          <a:solidFill>
                            <a:srgbClr val="FF0000"/>
                          </a:solidFill>
                          <a:effectLst/>
                          <a:latin typeface="Arial" charset="0"/>
                          <a:ea typeface="ＭＳ Ｐゴシック" charset="0"/>
                        </a:rPr>
                        <a:t>1642 - 1727</a:t>
                      </a:r>
                      <a:endParaRPr kumimoji="0" lang="es-ES" sz="2400" b="0" i="0" u="none" strike="noStrike" cap="none" normalizeH="0" baseline="0">
                        <a:ln>
                          <a:noFill/>
                        </a:ln>
                        <a:solidFill>
                          <a:srgbClr val="FF0000"/>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621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dirty="0">
                          <a:ln>
                            <a:noFill/>
                          </a:ln>
                          <a:solidFill>
                            <a:schemeClr val="hlink"/>
                          </a:solidFill>
                          <a:effectLst/>
                          <a:latin typeface="Arial" charset="0"/>
                          <a:ea typeface="ＭＳ Ｐゴシック" charset="0"/>
                        </a:rPr>
                        <a:t>FILOSOFÍA</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0" i="0" u="none" strike="noStrike" cap="none" normalizeH="0" baseline="0" dirty="0">
                          <a:ln>
                            <a:noFill/>
                          </a:ln>
                          <a:solidFill>
                            <a:schemeClr val="tx1"/>
                          </a:solidFill>
                          <a:effectLst/>
                          <a:latin typeface="Arial" charset="0"/>
                          <a:ea typeface="ＭＳ Ｐゴシック" charset="0"/>
                        </a:rPr>
                        <a:t>F. Conoc.</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0" i="0" u="none" strike="noStrike" cap="none" normalizeH="0" baseline="0" dirty="0">
                          <a:ln>
                            <a:noFill/>
                          </a:ln>
                          <a:solidFill>
                            <a:schemeClr val="tx1"/>
                          </a:solidFill>
                          <a:effectLst/>
                          <a:latin typeface="Arial" charset="0"/>
                          <a:ea typeface="ＭＳ Ｐゴシック" charset="0"/>
                        </a:rPr>
                        <a:t>Racionalismo</a:t>
                      </a:r>
                      <a:r>
                        <a:rPr kumimoji="0" lang="es-MX" sz="2800" b="0" i="0" u="none" strike="noStrike" cap="none" normalizeH="0" baseline="0" dirty="0">
                          <a:ln>
                            <a:noFill/>
                          </a:ln>
                          <a:solidFill>
                            <a:schemeClr val="tx1"/>
                          </a:solidFill>
                          <a:effectLst/>
                          <a:latin typeface="Arial" charset="0"/>
                          <a:ea typeface="ＭＳ Ｐゴシック" charset="0"/>
                        </a:rPr>
                        <a:t> vs </a:t>
                      </a:r>
                      <a:r>
                        <a:rPr kumimoji="0" lang="es-MX" sz="2400" b="0" i="0" u="none" strike="noStrike" cap="none" normalizeH="0" baseline="0" dirty="0">
                          <a:ln>
                            <a:noFill/>
                          </a:ln>
                          <a:solidFill>
                            <a:schemeClr val="tx1"/>
                          </a:solidFill>
                          <a:effectLst/>
                          <a:latin typeface="Arial" charset="0"/>
                          <a:ea typeface="ＭＳ Ｐゴシック" charset="0"/>
                        </a:rPr>
                        <a:t>Empirismo</a:t>
                      </a:r>
                      <a:endParaRPr kumimoji="0" lang="es-ES" sz="2400" b="0" i="0" u="none" strike="noStrike" cap="none" normalizeH="0" baseline="0" dirty="0">
                        <a:ln>
                          <a:noFill/>
                        </a:ln>
                        <a:solidFill>
                          <a:schemeClr val="tx1"/>
                        </a:solidFill>
                        <a:effectLst/>
                        <a:latin typeface="Arial"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rgbClr val="FF0000"/>
                          </a:solidFill>
                          <a:effectLst/>
                          <a:latin typeface="Arial" charset="0"/>
                          <a:ea typeface="ＭＳ Ｐゴシック" charset="0"/>
                        </a:rPr>
                        <a:t>BACON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0" i="0" u="none" strike="noStrike" cap="none" normalizeH="0" baseline="0">
                          <a:ln>
                            <a:noFill/>
                          </a:ln>
                          <a:solidFill>
                            <a:srgbClr val="FF0000"/>
                          </a:solidFill>
                          <a:effectLst/>
                          <a:latin typeface="Arial" charset="0"/>
                          <a:ea typeface="ＭＳ Ｐゴシック" charset="0"/>
                        </a:rPr>
                        <a:t>1561 - 1626</a:t>
                      </a:r>
                      <a:endParaRPr kumimoji="0" lang="es-ES" sz="2400" b="0" i="0" u="none" strike="noStrike" cap="none" normalizeH="0" baseline="0">
                        <a:ln>
                          <a:noFill/>
                        </a:ln>
                        <a:solidFill>
                          <a:srgbClr val="FF0000"/>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rgbClr val="FF0000"/>
                          </a:solidFill>
                          <a:effectLst/>
                          <a:latin typeface="Arial" charset="0"/>
                          <a:ea typeface="ＭＳ Ｐゴシック" charset="0"/>
                        </a:rPr>
                        <a:t>DESCARTES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0" i="0" u="none" strike="noStrike" cap="none" normalizeH="0" baseline="0">
                          <a:ln>
                            <a:noFill/>
                          </a:ln>
                          <a:solidFill>
                            <a:srgbClr val="FF0000"/>
                          </a:solidFill>
                          <a:effectLst/>
                          <a:latin typeface="Arial" charset="0"/>
                          <a:ea typeface="ＭＳ Ｐゴシック" charset="0"/>
                        </a:rPr>
                        <a:t>1596 – 1650</a:t>
                      </a:r>
                      <a:endParaRPr kumimoji="0" lang="es-ES" sz="2400" b="0" i="0" u="none" strike="noStrike" cap="none" normalizeH="0" baseline="0">
                        <a:ln>
                          <a:noFill/>
                        </a:ln>
                        <a:solidFill>
                          <a:srgbClr val="FF0000"/>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dirty="0">
                          <a:ln>
                            <a:noFill/>
                          </a:ln>
                          <a:solidFill>
                            <a:srgbClr val="FF0000"/>
                          </a:solidFill>
                          <a:effectLst/>
                          <a:latin typeface="Arial" charset="0"/>
                          <a:ea typeface="ＭＳ Ｐゴシック" charset="0"/>
                        </a:rPr>
                        <a:t>HUME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0" i="0" u="none" strike="noStrike" cap="none" normalizeH="0" baseline="0" dirty="0">
                          <a:ln>
                            <a:noFill/>
                          </a:ln>
                          <a:solidFill>
                            <a:srgbClr val="FF0000"/>
                          </a:solidFill>
                          <a:effectLst/>
                          <a:latin typeface="Arial" charset="0"/>
                          <a:ea typeface="ＭＳ Ｐゴシック" charset="0"/>
                        </a:rPr>
                        <a:t>1711 - 1776</a:t>
                      </a:r>
                      <a:endParaRPr kumimoji="0" lang="es-ES" sz="2400" b="0" i="0" u="none" strike="noStrike" cap="none" normalizeH="0" baseline="0" dirty="0">
                        <a:ln>
                          <a:noFill/>
                        </a:ln>
                        <a:solidFill>
                          <a:srgbClr val="FF0000"/>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42306194"/>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1922"/>
                                        </p:tgtEl>
                                        <p:attrNameLst>
                                          <p:attrName>style.visibility</p:attrName>
                                        </p:attrNameLst>
                                      </p:cBhvr>
                                      <p:to>
                                        <p:strVal val="visible"/>
                                      </p:to>
                                    </p:set>
                                    <p:anim calcmode="lin" valueType="num">
                                      <p:cBhvr>
                                        <p:cTn id="7" dur="1000" fill="hold"/>
                                        <p:tgtEl>
                                          <p:spTgt spid="81922"/>
                                        </p:tgtEl>
                                        <p:attrNameLst>
                                          <p:attrName>ppt_x</p:attrName>
                                        </p:attrNameLst>
                                      </p:cBhvr>
                                      <p:tavLst>
                                        <p:tav tm="0">
                                          <p:val>
                                            <p:strVal val="#ppt_x-.2"/>
                                          </p:val>
                                        </p:tav>
                                        <p:tav tm="100000">
                                          <p:val>
                                            <p:strVal val="#ppt_x"/>
                                          </p:val>
                                        </p:tav>
                                      </p:tavLst>
                                    </p:anim>
                                    <p:anim calcmode="lin" valueType="num">
                                      <p:cBhvr>
                                        <p:cTn id="8" dur="1000" fill="hold"/>
                                        <p:tgtEl>
                                          <p:spTgt spid="819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81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505</Words>
  <Application>Microsoft Macintosh PowerPoint</Application>
  <PresentationFormat>Presentación en pantalla (4:3)</PresentationFormat>
  <Paragraphs>69</Paragraphs>
  <Slides>7</Slides>
  <Notes>1</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Matrices epistemológicas contemporáneas</vt:lpstr>
      <vt:lpstr>Presentación de PowerPoint</vt:lpstr>
      <vt:lpstr>Presentación de PowerPoint</vt:lpstr>
      <vt:lpstr>EPISTEMOLOGÍA consideraciones acerca del término</vt:lpstr>
      <vt:lpstr>LA MODERNIDAD</vt:lpstr>
      <vt:lpstr>EL PASO A LA MODERNIDAD</vt:lpstr>
      <vt:lpstr>CIENCIA Y FILOSOFÍA  XV – XVIII </vt:lpstr>
    </vt:vector>
  </TitlesOfParts>
  <Company>Universidad Catolica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Matrices epistemológicas contemporáneas</dc:title>
  <dc:creator>Teresa Matus</dc:creator>
  <cp:lastModifiedBy>Teresa Matus</cp:lastModifiedBy>
  <cp:revision>1</cp:revision>
  <dcterms:created xsi:type="dcterms:W3CDTF">2015-08-16T09:37:20Z</dcterms:created>
  <dcterms:modified xsi:type="dcterms:W3CDTF">2015-08-16T09:41:22Z</dcterms:modified>
</cp:coreProperties>
</file>