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58" r:id="rId5"/>
    <p:sldId id="259" r:id="rId6"/>
    <p:sldId id="260" r:id="rId7"/>
    <p:sldId id="261" r:id="rId8"/>
    <p:sldId id="262" r:id="rId9"/>
    <p:sldId id="263" r:id="rId10"/>
    <p:sldId id="264"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9/28/2015</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9/28/2015</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9/28/2015</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9/28/2015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9/28/2015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9/28/2015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9/28/2015</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9/28/2015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9/28/2015</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‹Nº›</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CL" dirty="0" smtClean="0"/>
              <a:t>Interaccionismo simbólico</a:t>
            </a:r>
            <a:endParaRPr lang="es-CL" dirty="0"/>
          </a:p>
        </p:txBody>
      </p:sp>
      <p:sp>
        <p:nvSpPr>
          <p:cNvPr id="3" name="Subtítulo 2"/>
          <p:cNvSpPr>
            <a:spLocks noGrp="1"/>
          </p:cNvSpPr>
          <p:nvPr>
            <p:ph type="subTitle" idx="1"/>
          </p:nvPr>
        </p:nvSpPr>
        <p:spPr/>
        <p:txBody>
          <a:bodyPr/>
          <a:lstStyle/>
          <a:p>
            <a:r>
              <a:rPr lang="es-CL" dirty="0" smtClean="0"/>
              <a:t>Ayudantía teoría sociológica II – Pablo Bivort </a:t>
            </a:r>
            <a:endParaRPr lang="es-CL" dirty="0"/>
          </a:p>
        </p:txBody>
      </p:sp>
    </p:spTree>
    <p:extLst>
      <p:ext uri="{BB962C8B-B14F-4D97-AF65-F5344CB8AC3E}">
        <p14:creationId xmlns:p14="http://schemas.microsoft.com/office/powerpoint/2010/main" val="32774554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desarrollo de la escuela de chicago: Park</a:t>
            </a:r>
            <a:endParaRPr lang="es-CL" dirty="0"/>
          </a:p>
        </p:txBody>
      </p:sp>
      <p:sp>
        <p:nvSpPr>
          <p:cNvPr id="3" name="Marcador de contenido 2"/>
          <p:cNvSpPr>
            <a:spLocks noGrp="1"/>
          </p:cNvSpPr>
          <p:nvPr>
            <p:ph idx="1"/>
          </p:nvPr>
        </p:nvSpPr>
        <p:spPr/>
        <p:txBody>
          <a:bodyPr>
            <a:normAutofit fontScale="92500" lnSpcReduction="20000"/>
          </a:bodyPr>
          <a:lstStyle/>
          <a:p>
            <a:r>
              <a:rPr lang="es-CL" dirty="0"/>
              <a:t>Robert Park fue la figura más influyente de la escuela hasta los años treinta. Interesado en la democracia como orden social y en la comunicación pública como prerrequisito de la democracia, tuvo además una especial sensibilidad con los negros americanos y los inmigrantes. Tenía una preocupación especial por la democracia en condiciones de heterogeneidad cultural</a:t>
            </a:r>
          </a:p>
          <a:p>
            <a:r>
              <a:rPr lang="es-CL" dirty="0"/>
              <a:t>Para Park la sociedad no se enfrenta al individuo como un mero agente de represión, también se experimenta como fuente de inspiración, de expansión del yo, y de liberación y fortalecimiento de energías personales ocultas. La condición para la acción colectiva es la existencia de representaciones colectivas que se constituyen en la comunicación, tal enfoque tiene que centrarse por tanto en las diferentes formas de constitución de estas representaciones colectivas, que van desde los sistemas de símbolos religiosos hasta la opinión pública. Park introduce en su reflexión además una noción de un orden moral un orden ecológico, con una preocupación por la relación entre los procesos sociales con su entorno físico. Este fue el punto de partida para su reflexión sobre los barrios que profundizará la siguiente exposición. </a:t>
            </a:r>
            <a:endParaRPr lang="es-CL" dirty="0" smtClean="0"/>
          </a:p>
          <a:p>
            <a:r>
              <a:rPr lang="es-CL" dirty="0"/>
              <a:t>Otro sociólogo que se puede señalar es Ernest Burguess, colaborador de Park que propuso la famosa teoría de círculos concéntricos de desarrollo urbano. Así mismo Wirth que desarrolla un estudio sobre los ghettos judíos en base a los planteamientos de Park.</a:t>
            </a:r>
          </a:p>
          <a:p>
            <a:endParaRPr lang="es-CL" dirty="0"/>
          </a:p>
          <a:p>
            <a:endParaRPr lang="es-CL" dirty="0"/>
          </a:p>
        </p:txBody>
      </p:sp>
    </p:spTree>
    <p:extLst>
      <p:ext uri="{BB962C8B-B14F-4D97-AF65-F5344CB8AC3E}">
        <p14:creationId xmlns:p14="http://schemas.microsoft.com/office/powerpoint/2010/main" val="2331389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desarrollo de la escuela de chicago: Blumer</a:t>
            </a:r>
            <a:endParaRPr lang="es-CL" dirty="0"/>
          </a:p>
        </p:txBody>
      </p:sp>
      <p:sp>
        <p:nvSpPr>
          <p:cNvPr id="3" name="Marcador de contenido 2"/>
          <p:cNvSpPr>
            <a:spLocks noGrp="1"/>
          </p:cNvSpPr>
          <p:nvPr>
            <p:ph idx="1"/>
          </p:nvPr>
        </p:nvSpPr>
        <p:spPr/>
        <p:txBody>
          <a:bodyPr/>
          <a:lstStyle/>
          <a:p>
            <a:r>
              <a:rPr lang="es-CL" dirty="0"/>
              <a:t>La principal continuación de esta forma de pensamiento estuvo en Herbert Blumer que como se señaló fue quien acuñó el concepto de interaccionismo simbólico. Blumer desarrolló la idea del carácter procesual de toda acción, con modelos de acción de fases que consideraban la continua readaptación a condiciones ambientales. Blumer no profundizó tanto en la discusión respecto al dualismo entre el orden moral y el orden biótico o ecológico, se limitó a plantear problemas que caen en el orden moral.</a:t>
            </a:r>
          </a:p>
          <a:p>
            <a:endParaRPr lang="es-CL" dirty="0"/>
          </a:p>
        </p:txBody>
      </p:sp>
    </p:spTree>
    <p:extLst>
      <p:ext uri="{BB962C8B-B14F-4D97-AF65-F5344CB8AC3E}">
        <p14:creationId xmlns:p14="http://schemas.microsoft.com/office/powerpoint/2010/main" val="37637513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desarrollo de la escuela de chicago: el ocaso</a:t>
            </a:r>
            <a:endParaRPr lang="es-CL" dirty="0"/>
          </a:p>
        </p:txBody>
      </p:sp>
      <p:sp>
        <p:nvSpPr>
          <p:cNvPr id="3" name="Marcador de contenido 2"/>
          <p:cNvSpPr>
            <a:spLocks noGrp="1"/>
          </p:cNvSpPr>
          <p:nvPr>
            <p:ph idx="1"/>
          </p:nvPr>
        </p:nvSpPr>
        <p:spPr/>
        <p:txBody>
          <a:bodyPr>
            <a:normAutofit/>
          </a:bodyPr>
          <a:lstStyle/>
          <a:p>
            <a:r>
              <a:rPr lang="es-CL" dirty="0"/>
              <a:t>A comienzos de los años cincuenta, la escuela de Chicago, cuya predominancia había terminado a finales de la década de los treinta perdió sus representantes más </a:t>
            </a:r>
            <a:r>
              <a:rPr lang="es-CL" dirty="0" smtClean="0"/>
              <a:t>importantes. Aquí </a:t>
            </a:r>
            <a:r>
              <a:rPr lang="es-CL" dirty="0"/>
              <a:t>sin embargo aparecen trabajos sobre los marginados y la conducta desviada en Becker y el desarrollo de Erving Goffman, autor que no se desarrolla en el marco de esta escuela pero se encuentra vinculado a este tipo de reflexiones. </a:t>
            </a:r>
          </a:p>
          <a:p>
            <a:r>
              <a:rPr lang="es-CL" dirty="0"/>
              <a:t>Otro tema relevante desarrollado en el marco de esta escuela y que Joas releva tiene que ver con una sociología de las organizaciones que entiende estas últimas como sistemas de </a:t>
            </a:r>
            <a:r>
              <a:rPr lang="es-CL" dirty="0" smtClean="0"/>
              <a:t>negociación.</a:t>
            </a:r>
          </a:p>
          <a:p>
            <a:r>
              <a:rPr lang="es-CL" dirty="0" smtClean="0"/>
              <a:t> En </a:t>
            </a:r>
            <a:r>
              <a:rPr lang="es-CL" dirty="0"/>
              <a:t>el contexto de posguerra, bajo el predominio del funcionalismo en norteamérica esta fue una tradición postergada e invisibilizada, sin embargo siguió teniendo una importancia para la investigación sobre la sociología criminal, la sociología ocupacional y principalmente la sociología urbana. Muchos representantes de esta tradición quedaron en soledad o debieron adoptar el papel de </a:t>
            </a:r>
            <a:r>
              <a:rPr lang="es-CL" i="1" dirty="0"/>
              <a:t>oposición </a:t>
            </a:r>
            <a:r>
              <a:rPr lang="es-CL" dirty="0"/>
              <a:t>frente a la corriente sociológica principal. </a:t>
            </a:r>
            <a:endParaRPr lang="es-CL" dirty="0"/>
          </a:p>
        </p:txBody>
      </p:sp>
    </p:spTree>
    <p:extLst>
      <p:ext uri="{BB962C8B-B14F-4D97-AF65-F5344CB8AC3E}">
        <p14:creationId xmlns:p14="http://schemas.microsoft.com/office/powerpoint/2010/main" val="1358603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críticas</a:t>
            </a:r>
            <a:endParaRPr lang="es-CL" dirty="0"/>
          </a:p>
        </p:txBody>
      </p:sp>
      <p:sp>
        <p:nvSpPr>
          <p:cNvPr id="3" name="Marcador de contenido 2"/>
          <p:cNvSpPr>
            <a:spLocks noGrp="1"/>
          </p:cNvSpPr>
          <p:nvPr>
            <p:ph idx="1"/>
          </p:nvPr>
        </p:nvSpPr>
        <p:spPr/>
        <p:txBody>
          <a:bodyPr/>
          <a:lstStyle/>
          <a:p>
            <a:r>
              <a:rPr lang="es-CL" dirty="0"/>
              <a:t>Se acusa al interaccionismo simbólico de limitarse a los fenómenos de la inmediatez interpersonal</a:t>
            </a:r>
            <a:r>
              <a:rPr lang="es-CL" dirty="0" smtClean="0"/>
              <a:t>.</a:t>
            </a:r>
          </a:p>
          <a:p>
            <a:r>
              <a:rPr lang="es-CL" dirty="0" smtClean="0"/>
              <a:t> </a:t>
            </a:r>
            <a:r>
              <a:rPr lang="es-CL" dirty="0"/>
              <a:t>También que ignore cuestiones relativas al poder y dominación, y se le imputa que ve el complejo de las relaciones macro-sociales como el simple horizonte de la socialidad del universo vital, que ignora la dominación de la naturaleza por la sociedad o el hecho de que las condiciones sociales pueden llegar a ser autónomas respecto a las acciones sociales</a:t>
            </a:r>
            <a:r>
              <a:rPr lang="es-CL" dirty="0" smtClean="0"/>
              <a:t>.</a:t>
            </a:r>
          </a:p>
          <a:p>
            <a:r>
              <a:rPr lang="es-CL" dirty="0" smtClean="0"/>
              <a:t> </a:t>
            </a:r>
            <a:r>
              <a:rPr lang="es-CL" dirty="0"/>
              <a:t>Estas críticas pueden ser válidas para el programa de Herbert Blumer y los sociólogos que siguen este programa pero no necesariamente cuando se considera el conjunto de la obra teórica y empírica producida por esta línea de investigación.</a:t>
            </a:r>
          </a:p>
          <a:p>
            <a:endParaRPr lang="es-CL" dirty="0"/>
          </a:p>
        </p:txBody>
      </p:sp>
    </p:spTree>
    <p:extLst>
      <p:ext uri="{BB962C8B-B14F-4D97-AF65-F5344CB8AC3E}">
        <p14:creationId xmlns:p14="http://schemas.microsoft.com/office/powerpoint/2010/main" val="3702881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81192" y="547608"/>
            <a:ext cx="11029616" cy="1013800"/>
          </a:xfrm>
        </p:spPr>
        <p:txBody>
          <a:bodyPr/>
          <a:lstStyle/>
          <a:p>
            <a:r>
              <a:rPr lang="es-CL" dirty="0" smtClean="0"/>
              <a:t>Presentación</a:t>
            </a:r>
            <a:endParaRPr lang="es-CL" dirty="0"/>
          </a:p>
        </p:txBody>
      </p:sp>
      <p:sp>
        <p:nvSpPr>
          <p:cNvPr id="3" name="Marcador de contenido 2"/>
          <p:cNvSpPr>
            <a:spLocks noGrp="1"/>
          </p:cNvSpPr>
          <p:nvPr>
            <p:ph idx="1"/>
          </p:nvPr>
        </p:nvSpPr>
        <p:spPr/>
        <p:txBody>
          <a:bodyPr>
            <a:normAutofit/>
          </a:bodyPr>
          <a:lstStyle/>
          <a:p>
            <a:r>
              <a:rPr lang="es-CL" dirty="0"/>
              <a:t>El Interaccionismo Simbólico </a:t>
            </a:r>
            <a:r>
              <a:rPr lang="es-CL" dirty="0" smtClean="0"/>
              <a:t>tiene </a:t>
            </a:r>
            <a:r>
              <a:rPr lang="es-CL" dirty="0"/>
              <a:t>sus raíces en la escuela de Chicago. </a:t>
            </a:r>
            <a:r>
              <a:rPr lang="es-CL" dirty="0" smtClean="0"/>
              <a:t>Se </a:t>
            </a:r>
            <a:r>
              <a:rPr lang="es-CL" dirty="0"/>
              <a:t>trata de una teoría </a:t>
            </a:r>
            <a:r>
              <a:rPr lang="es-CL" b="1" dirty="0"/>
              <a:t>empíricamente fundamentada.</a:t>
            </a:r>
            <a:endParaRPr lang="es-CL" dirty="0"/>
          </a:p>
          <a:p>
            <a:r>
              <a:rPr lang="es-CL" dirty="0"/>
              <a:t>El concepto </a:t>
            </a:r>
            <a:r>
              <a:rPr lang="es-CL" b="1" dirty="0"/>
              <a:t>interaccionismo simbólico</a:t>
            </a:r>
            <a:r>
              <a:rPr lang="es-CL" dirty="0"/>
              <a:t> fue acuñado por Herbert Blumer en </a:t>
            </a:r>
            <a:r>
              <a:rPr lang="es-CL" dirty="0" smtClean="0"/>
              <a:t>1938. </a:t>
            </a:r>
            <a:r>
              <a:rPr lang="es-CL" dirty="0"/>
              <a:t>Su principal objeto de estudio son los procesos de interacción – acción social que se caracteriza por una orientación inmediatamente recíproca. </a:t>
            </a:r>
            <a:endParaRPr lang="es-CL" dirty="0" smtClean="0"/>
          </a:p>
          <a:p>
            <a:r>
              <a:rPr lang="es-CL" dirty="0" smtClean="0"/>
              <a:t>Pone el acento en </a:t>
            </a:r>
            <a:r>
              <a:rPr lang="es-CL" dirty="0"/>
              <a:t>el </a:t>
            </a:r>
            <a:r>
              <a:rPr lang="es-CL" b="1" dirty="0"/>
              <a:t>carácter simbólico de la acción social</a:t>
            </a:r>
            <a:r>
              <a:rPr lang="es-CL" dirty="0"/>
              <a:t>. </a:t>
            </a:r>
            <a:endParaRPr lang="es-CL" dirty="0" smtClean="0"/>
          </a:p>
          <a:p>
            <a:r>
              <a:rPr lang="es-CL" dirty="0" smtClean="0"/>
              <a:t>Entiende </a:t>
            </a:r>
            <a:r>
              <a:rPr lang="es-CL" dirty="0"/>
              <a:t>las relaciones sociales </a:t>
            </a:r>
            <a:r>
              <a:rPr lang="es-CL" dirty="0" smtClean="0"/>
              <a:t>como algo </a:t>
            </a:r>
            <a:r>
              <a:rPr lang="es-CL" dirty="0"/>
              <a:t>abierto y sometido al continuo reconocimiento por parte de los miembros de la comunidad. </a:t>
            </a:r>
            <a:r>
              <a:rPr lang="es-CL" dirty="0" smtClean="0"/>
              <a:t> </a:t>
            </a:r>
          </a:p>
          <a:p>
            <a:r>
              <a:rPr lang="es-CL" dirty="0" smtClean="0"/>
              <a:t>La </a:t>
            </a:r>
            <a:r>
              <a:rPr lang="es-CL" dirty="0"/>
              <a:t>escuela de Chicago </a:t>
            </a:r>
            <a:r>
              <a:rPr lang="es-CL" dirty="0" smtClean="0"/>
              <a:t>combina </a:t>
            </a:r>
            <a:r>
              <a:rPr lang="es-CL" dirty="0"/>
              <a:t>una filosofía pragmática, el intento de dar una orientación política reformista en el contexto de industrialización y urbanización y el esfuerzo por convertir la sociología en una ciencia empírica. </a:t>
            </a:r>
          </a:p>
        </p:txBody>
      </p:sp>
    </p:spTree>
    <p:extLst>
      <p:ext uri="{BB962C8B-B14F-4D97-AF65-F5344CB8AC3E}">
        <p14:creationId xmlns:p14="http://schemas.microsoft.com/office/powerpoint/2010/main" val="14371798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Interaccionismo simbólico: principios básicos</a:t>
            </a:r>
            <a:endParaRPr lang="es-CL" dirty="0"/>
          </a:p>
        </p:txBody>
      </p:sp>
      <p:sp>
        <p:nvSpPr>
          <p:cNvPr id="3" name="Marcador de contenido 2"/>
          <p:cNvSpPr>
            <a:spLocks noGrp="1"/>
          </p:cNvSpPr>
          <p:nvPr>
            <p:ph idx="1"/>
          </p:nvPr>
        </p:nvSpPr>
        <p:spPr/>
        <p:txBody>
          <a:bodyPr/>
          <a:lstStyle/>
          <a:p>
            <a:r>
              <a:rPr lang="es-CL" dirty="0" smtClean="0"/>
              <a:t> A diferencia de los animales inferiores, los seres humanos están dotados de capacidad de pensamiento</a:t>
            </a:r>
          </a:p>
          <a:p>
            <a:r>
              <a:rPr lang="es-CL" dirty="0" smtClean="0"/>
              <a:t>La capacidad de pensamiento está modelada por la interacción social</a:t>
            </a:r>
          </a:p>
          <a:p>
            <a:r>
              <a:rPr lang="es-CL" dirty="0" smtClean="0"/>
              <a:t>En la interacción social las personas aprenden los significados y los símbolos que les permiten ejercer su capacidad de pensamiento distintivamente humana</a:t>
            </a:r>
          </a:p>
          <a:p>
            <a:r>
              <a:rPr lang="es-CL" dirty="0" smtClean="0"/>
              <a:t>Las personas son capaces de modificar o alterar los significados y los símbolos que usan en la acción y la interacción sobre la base de su interpretación de la situación</a:t>
            </a:r>
          </a:p>
          <a:p>
            <a:r>
              <a:rPr lang="es-CL" dirty="0" smtClean="0"/>
              <a:t>Las personas son capaces de introducir estas modificaciones y alteraciones debido, en parte, a su capacidad para interactuar consigo mismas, lo que les permite examinar los posibles cursos de acción, y valorar sus ventajas y desventajas relativas para luego elegir uno</a:t>
            </a:r>
          </a:p>
          <a:p>
            <a:r>
              <a:rPr lang="es-CL" dirty="0" smtClean="0"/>
              <a:t>Las pautas entretejidas de acción e interacción constituyen los grupos y las sociedades.</a:t>
            </a:r>
          </a:p>
        </p:txBody>
      </p:sp>
    </p:spTree>
    <p:extLst>
      <p:ext uri="{BB962C8B-B14F-4D97-AF65-F5344CB8AC3E}">
        <p14:creationId xmlns:p14="http://schemas.microsoft.com/office/powerpoint/2010/main" val="29110822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lvl="0"/>
            <a:r>
              <a:rPr lang="es-CL" dirty="0" smtClean="0"/>
              <a:t>Influencias (1) Pragmatismo</a:t>
            </a:r>
            <a:r>
              <a:rPr lang="es-CL" dirty="0"/>
              <a:t/>
            </a:r>
            <a:br>
              <a:rPr lang="es-CL" dirty="0"/>
            </a:br>
            <a:endParaRPr lang="es-CL" dirty="0"/>
          </a:p>
        </p:txBody>
      </p:sp>
      <p:sp>
        <p:nvSpPr>
          <p:cNvPr id="3" name="Marcador de contenido 2"/>
          <p:cNvSpPr>
            <a:spLocks noGrp="1"/>
          </p:cNvSpPr>
          <p:nvPr>
            <p:ph idx="1"/>
          </p:nvPr>
        </p:nvSpPr>
        <p:spPr/>
        <p:txBody>
          <a:bodyPr>
            <a:normAutofit fontScale="92500" lnSpcReduction="20000"/>
          </a:bodyPr>
          <a:lstStyle/>
          <a:p>
            <a:r>
              <a:rPr lang="es-CL" dirty="0" smtClean="0"/>
              <a:t>Filosofía Social Pragmática como principal influencia de la Escuela de Chicago</a:t>
            </a:r>
          </a:p>
          <a:p>
            <a:r>
              <a:rPr lang="es-CL" dirty="0" smtClean="0"/>
              <a:t>El pragmatismo es una filosofía de la acción, cuestionamiento a modelos de acción utilitarios y a dualismos cartesianos</a:t>
            </a:r>
          </a:p>
          <a:p>
            <a:r>
              <a:rPr lang="es-CL" dirty="0" smtClean="0"/>
              <a:t>Crítica al cogito cartesiano y alegato a favor de la duda auténtica, búsqueda cooperativa de la verdad.</a:t>
            </a:r>
          </a:p>
          <a:p>
            <a:r>
              <a:rPr lang="es-CL" dirty="0" smtClean="0"/>
              <a:t>Concepto de verdad como </a:t>
            </a:r>
            <a:r>
              <a:rPr lang="es-CL" dirty="0"/>
              <a:t>un aumento del poder para actuar en relación con un entorno.</a:t>
            </a:r>
          </a:p>
          <a:p>
            <a:r>
              <a:rPr lang="es-CL" dirty="0" smtClean="0"/>
              <a:t>John </a:t>
            </a:r>
            <a:r>
              <a:rPr lang="es-CL" dirty="0"/>
              <a:t>Dewey y George Herbert Mead </a:t>
            </a:r>
            <a:r>
              <a:rPr lang="es-CL" dirty="0" smtClean="0"/>
              <a:t> plantearon una reflexión que adquirió </a:t>
            </a:r>
            <a:r>
              <a:rPr lang="es-CL" dirty="0"/>
              <a:t>al principio la forma de una psicología funcionalista, interpretando los procesos psíquicos desde el punto de vista de su funcionalidad con respecto a la solución de los problemas. </a:t>
            </a:r>
            <a:endParaRPr lang="es-CL" dirty="0" smtClean="0"/>
          </a:p>
          <a:p>
            <a:r>
              <a:rPr lang="es-CL" dirty="0" smtClean="0"/>
              <a:t>Dewey </a:t>
            </a:r>
            <a:r>
              <a:rPr lang="es-CL" dirty="0"/>
              <a:t>cuestiona aquella </a:t>
            </a:r>
            <a:r>
              <a:rPr lang="es-CL" dirty="0" smtClean="0"/>
              <a:t>psicología </a:t>
            </a:r>
            <a:r>
              <a:rPr lang="es-CL" dirty="0"/>
              <a:t>que establece relaciones causales entre estímulos ambientales y reacciones del organismo</a:t>
            </a:r>
            <a:r>
              <a:rPr lang="es-CL" dirty="0" smtClean="0"/>
              <a:t>, funcionalismo, </a:t>
            </a:r>
            <a:r>
              <a:rPr lang="es-CL" dirty="0"/>
              <a:t>a este modelo que denomina </a:t>
            </a:r>
            <a:r>
              <a:rPr lang="es-CL" i="1" dirty="0"/>
              <a:t>arco reflejo</a:t>
            </a:r>
            <a:r>
              <a:rPr lang="es-CL" dirty="0"/>
              <a:t> opone la totalidad de la acción: es la acción lo que determina qué estímulos son relevantes dentro del contexto definido por la acción, planteamiento pragmático. Se cuestiona por tanto aquellas teorías que reducen la acción a una conducta determinada por el ambiente, así mismo se cuestiona aquellas teorías que consideran que la acción es la realización de fines ya establecidos. </a:t>
            </a:r>
            <a:r>
              <a:rPr lang="es-CL" dirty="0" smtClean="0"/>
              <a:t> </a:t>
            </a:r>
            <a:r>
              <a:rPr lang="es-CL" dirty="0"/>
              <a:t>L</a:t>
            </a:r>
            <a:r>
              <a:rPr lang="es-CL" dirty="0" smtClean="0"/>
              <a:t>a </a:t>
            </a:r>
            <a:r>
              <a:rPr lang="es-CL" dirty="0"/>
              <a:t>acción es solo </a:t>
            </a:r>
            <a:r>
              <a:rPr lang="es-CL" b="1" dirty="0"/>
              <a:t>difusamente </a:t>
            </a:r>
            <a:r>
              <a:rPr lang="es-CL" b="1" dirty="0" smtClean="0"/>
              <a:t>teleológica.</a:t>
            </a:r>
            <a:r>
              <a:rPr lang="es-CL" dirty="0"/>
              <a:t> </a:t>
            </a:r>
          </a:p>
          <a:p>
            <a:endParaRPr lang="es-CL" dirty="0"/>
          </a:p>
        </p:txBody>
      </p:sp>
    </p:spTree>
    <p:extLst>
      <p:ext uri="{BB962C8B-B14F-4D97-AF65-F5344CB8AC3E}">
        <p14:creationId xmlns:p14="http://schemas.microsoft.com/office/powerpoint/2010/main" val="3675908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Influencias (1) Pragmatismo</a:t>
            </a:r>
          </a:p>
        </p:txBody>
      </p:sp>
      <p:sp>
        <p:nvSpPr>
          <p:cNvPr id="3" name="Marcador de contenido 2"/>
          <p:cNvSpPr>
            <a:spLocks noGrp="1"/>
          </p:cNvSpPr>
          <p:nvPr>
            <p:ph idx="1"/>
          </p:nvPr>
        </p:nvSpPr>
        <p:spPr/>
        <p:txBody>
          <a:bodyPr>
            <a:normAutofit/>
          </a:bodyPr>
          <a:lstStyle/>
          <a:p>
            <a:pPr marL="0" indent="0">
              <a:buNone/>
            </a:pPr>
            <a:r>
              <a:rPr lang="es-CL" dirty="0" smtClean="0"/>
              <a:t>Joas plantea tres </a:t>
            </a:r>
            <a:r>
              <a:rPr lang="es-CL" dirty="0"/>
              <a:t>objeciones que se pueden realizar al modelo pragmático de la </a:t>
            </a:r>
            <a:r>
              <a:rPr lang="es-CL" dirty="0" smtClean="0"/>
              <a:t>acción y las comenta</a:t>
            </a:r>
          </a:p>
          <a:p>
            <a:r>
              <a:rPr lang="es-CL" dirty="0" smtClean="0"/>
              <a:t>Una primera objeción sería </a:t>
            </a:r>
            <a:r>
              <a:rPr lang="es-CL" dirty="0"/>
              <a:t>que limita el concepto de acción de modo </a:t>
            </a:r>
            <a:r>
              <a:rPr lang="es-CL" dirty="0" smtClean="0"/>
              <a:t>instrumentalista.  Esto </a:t>
            </a:r>
            <a:r>
              <a:rPr lang="es-CL" dirty="0"/>
              <a:t>puede ser rebatido considerando la importancia que el juego y la creatividad tienen para el pragmatismo. </a:t>
            </a:r>
            <a:endParaRPr lang="es-CL" dirty="0" smtClean="0"/>
          </a:p>
          <a:p>
            <a:r>
              <a:rPr lang="es-CL" dirty="0" smtClean="0"/>
              <a:t>Una segunda </a:t>
            </a:r>
            <a:r>
              <a:rPr lang="es-CL" dirty="0"/>
              <a:t>objeción tiene que ver con que en el modelo de acción pragmático la conciencia se encuentra orientada al momento presente. Esta acusación puede rebatirse señalando la importancia que tienen los “hábitos” en estos modelos. </a:t>
            </a:r>
            <a:endParaRPr lang="es-CL" dirty="0" smtClean="0"/>
          </a:p>
          <a:p>
            <a:r>
              <a:rPr lang="es-CL" dirty="0" smtClean="0"/>
              <a:t>Una tercera objeción </a:t>
            </a:r>
            <a:r>
              <a:rPr lang="es-CL" dirty="0"/>
              <a:t>tiene que ver con que el modelo de acción descrito es tan general que ni siquiera distingue la relación del actor con los </a:t>
            </a:r>
            <a:r>
              <a:rPr lang="es-CL" dirty="0" smtClean="0"/>
              <a:t>objetos, </a:t>
            </a:r>
            <a:r>
              <a:rPr lang="es-CL" dirty="0"/>
              <a:t>de la relación del actor con sus semejantes, </a:t>
            </a:r>
            <a:r>
              <a:rPr lang="es-CL" dirty="0" smtClean="0"/>
              <a:t>donde la </a:t>
            </a:r>
            <a:r>
              <a:rPr lang="es-CL" dirty="0"/>
              <a:t>transformación del yo cartesiano en una comunidad constituida por la solución colectiva a los problemas no pasó de ser una simple declaración. </a:t>
            </a:r>
            <a:r>
              <a:rPr lang="es-CL" dirty="0" smtClean="0"/>
              <a:t>Para poder comentar esta objeción es necesario hacer referencia a los planteamientos de Mead.</a:t>
            </a:r>
            <a:endParaRPr lang="es-CL" dirty="0"/>
          </a:p>
        </p:txBody>
      </p:sp>
    </p:spTree>
    <p:extLst>
      <p:ext uri="{BB962C8B-B14F-4D97-AF65-F5344CB8AC3E}">
        <p14:creationId xmlns:p14="http://schemas.microsoft.com/office/powerpoint/2010/main" val="721662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Influencias (1) </a:t>
            </a:r>
            <a:r>
              <a:rPr lang="es-CL" dirty="0" smtClean="0"/>
              <a:t>Pragmatismo: George Herbert Mead</a:t>
            </a:r>
            <a:endParaRPr lang="es-CL" dirty="0"/>
          </a:p>
        </p:txBody>
      </p:sp>
      <p:sp>
        <p:nvSpPr>
          <p:cNvPr id="3" name="Marcador de contenido 2"/>
          <p:cNvSpPr>
            <a:spLocks noGrp="1"/>
          </p:cNvSpPr>
          <p:nvPr>
            <p:ph idx="1"/>
          </p:nvPr>
        </p:nvSpPr>
        <p:spPr/>
        <p:txBody>
          <a:bodyPr>
            <a:normAutofit/>
          </a:bodyPr>
          <a:lstStyle/>
          <a:p>
            <a:r>
              <a:rPr lang="es-CL" dirty="0"/>
              <a:t>Mead desarrolló las condiciones de posibilidad de la autorreflexión a partir de una teoría sobre los orígenes de la comunicación y socialidad específicamente humana. </a:t>
            </a:r>
            <a:endParaRPr lang="es-CL" dirty="0" smtClean="0"/>
          </a:p>
          <a:p>
            <a:r>
              <a:rPr lang="es-CL" dirty="0" smtClean="0"/>
              <a:t>Sentó </a:t>
            </a:r>
            <a:r>
              <a:rPr lang="es-CL" dirty="0"/>
              <a:t>los fundamentos para una teoría de la interacción simbólicamente mediada. Sostiene que el comportamiento humano se orienta a las posibles reacciones de los demás: mediante símbolos se forman modelos de expectativas recíprocas de conducta, modelos que siempre están integrados en el curso de la interacción, de la verificación de anticipaciones. </a:t>
            </a:r>
          </a:p>
          <a:p>
            <a:r>
              <a:rPr lang="es-CL" dirty="0" smtClean="0"/>
              <a:t>Plantea </a:t>
            </a:r>
            <a:r>
              <a:rPr lang="es-CL" dirty="0"/>
              <a:t>bajo estas nociones un concepto de acción como conducta autocontrolada, desde un concepto que no está restringido instrumentalistamente, como el concepto pragmático de racionalidad.</a:t>
            </a:r>
          </a:p>
          <a:p>
            <a:r>
              <a:rPr lang="es-CL" dirty="0"/>
              <a:t>En Mead, la conciencia está “primariamente” referida a otros, tanto en el plano ontogenético (desarrollo del bebé), como en el filogenético (desarrollo de la especie). Tiene por tanto una concepción social de la conciencia. La primacía de la conciencia de otros constituye el </a:t>
            </a:r>
            <a:r>
              <a:rPr lang="es-CL" i="1" dirty="0"/>
              <a:t>Self</a:t>
            </a:r>
            <a:r>
              <a:rPr lang="es-CL" dirty="0"/>
              <a:t>. </a:t>
            </a:r>
            <a:endParaRPr lang="es-CL" dirty="0" smtClean="0"/>
          </a:p>
          <a:p>
            <a:endParaRPr lang="es-CL" dirty="0"/>
          </a:p>
        </p:txBody>
      </p:sp>
    </p:spTree>
    <p:extLst>
      <p:ext uri="{BB962C8B-B14F-4D97-AF65-F5344CB8AC3E}">
        <p14:creationId xmlns:p14="http://schemas.microsoft.com/office/powerpoint/2010/main" val="7584792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a:t>Influencias (</a:t>
            </a:r>
            <a:r>
              <a:rPr lang="es-CL" dirty="0" smtClean="0"/>
              <a:t>1I) Conductismo</a:t>
            </a:r>
            <a:endParaRPr lang="es-CL" dirty="0"/>
          </a:p>
        </p:txBody>
      </p:sp>
      <p:sp>
        <p:nvSpPr>
          <p:cNvPr id="3" name="Marcador de contenido 2"/>
          <p:cNvSpPr>
            <a:spLocks noGrp="1"/>
          </p:cNvSpPr>
          <p:nvPr>
            <p:ph idx="1"/>
          </p:nvPr>
        </p:nvSpPr>
        <p:spPr/>
        <p:txBody>
          <a:bodyPr/>
          <a:lstStyle/>
          <a:p>
            <a:r>
              <a:rPr lang="es-CL" dirty="0"/>
              <a:t>Mead recibió influencia del conductismo psicológico, lo que le condujo en una dirección realista y empírica. </a:t>
            </a:r>
            <a:endParaRPr lang="es-CL" dirty="0" smtClean="0"/>
          </a:p>
          <a:p>
            <a:r>
              <a:rPr lang="es-CL" dirty="0" smtClean="0"/>
              <a:t>Mead </a:t>
            </a:r>
            <a:r>
              <a:rPr lang="es-CL" dirty="0"/>
              <a:t>distinguió claramente su conductismo social del conductismo radical de </a:t>
            </a:r>
            <a:r>
              <a:rPr lang="es-CL" dirty="0" smtClean="0"/>
              <a:t>Watson.</a:t>
            </a:r>
          </a:p>
          <a:p>
            <a:r>
              <a:rPr lang="es-CL" dirty="0" smtClean="0"/>
              <a:t> </a:t>
            </a:r>
            <a:r>
              <a:rPr lang="es-CL" dirty="0"/>
              <a:t>A los conductistas radicales les preocupan las conductas observables de los individuos, Mead no se conforma con eso sino que tiene además una preocupación por lo que ocurre entre el estímulo y la respuesta. </a:t>
            </a:r>
          </a:p>
          <a:p>
            <a:endParaRPr lang="es-CL" dirty="0"/>
          </a:p>
        </p:txBody>
      </p:sp>
    </p:spTree>
    <p:extLst>
      <p:ext uri="{BB962C8B-B14F-4D97-AF65-F5344CB8AC3E}">
        <p14:creationId xmlns:p14="http://schemas.microsoft.com/office/powerpoint/2010/main" val="2168884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desarrollo de la Escuela de chicago</a:t>
            </a:r>
            <a:endParaRPr lang="es-CL" dirty="0"/>
          </a:p>
        </p:txBody>
      </p:sp>
      <p:sp>
        <p:nvSpPr>
          <p:cNvPr id="3" name="Marcador de contenido 2"/>
          <p:cNvSpPr>
            <a:spLocks noGrp="1"/>
          </p:cNvSpPr>
          <p:nvPr>
            <p:ph idx="1"/>
          </p:nvPr>
        </p:nvSpPr>
        <p:spPr/>
        <p:txBody>
          <a:bodyPr>
            <a:normAutofit/>
          </a:bodyPr>
          <a:lstStyle/>
          <a:p>
            <a:r>
              <a:rPr lang="es-CL" dirty="0" smtClean="0"/>
              <a:t>Es un error pensar </a:t>
            </a:r>
            <a:r>
              <a:rPr lang="es-CL" dirty="0"/>
              <a:t>que esta escuela tenía una orientación exclusivamente </a:t>
            </a:r>
            <a:r>
              <a:rPr lang="es-CL" dirty="0" smtClean="0"/>
              <a:t>empírica</a:t>
            </a:r>
            <a:r>
              <a:rPr lang="es-CL" dirty="0"/>
              <a:t>.</a:t>
            </a:r>
            <a:r>
              <a:rPr lang="es-CL" dirty="0" smtClean="0"/>
              <a:t> Una </a:t>
            </a:r>
            <a:r>
              <a:rPr lang="es-CL" dirty="0"/>
              <a:t>lectura profunda da cuenta de un marco teórico al menos implícito en este desarrollo. Un marco de carácter pragmático </a:t>
            </a:r>
            <a:r>
              <a:rPr lang="es-CL" dirty="0" smtClean="0"/>
              <a:t>presente </a:t>
            </a:r>
            <a:r>
              <a:rPr lang="es-CL" dirty="0"/>
              <a:t>en los teoremas individuales sustantivos de la escuela de chicago. </a:t>
            </a:r>
            <a:endParaRPr lang="es-CL" dirty="0" smtClean="0"/>
          </a:p>
          <a:p>
            <a:r>
              <a:rPr lang="es-CL" dirty="0" smtClean="0"/>
              <a:t>Conexión entre la </a:t>
            </a:r>
            <a:r>
              <a:rPr lang="es-CL" dirty="0"/>
              <a:t>Escuela de Chicago </a:t>
            </a:r>
            <a:r>
              <a:rPr lang="es-CL" dirty="0" smtClean="0"/>
              <a:t>y la </a:t>
            </a:r>
            <a:r>
              <a:rPr lang="es-CL" dirty="0"/>
              <a:t>sociedad norteamericana, </a:t>
            </a:r>
            <a:r>
              <a:rPr lang="es-CL" dirty="0" smtClean="0"/>
              <a:t>en </a:t>
            </a:r>
            <a:r>
              <a:rPr lang="es-CL" dirty="0"/>
              <a:t>un periodo caracterizado por una rápida industrialización y urbanización, con gran afluencia de inmigrantes y el surgimiento de una nueva clase media </a:t>
            </a:r>
            <a:r>
              <a:rPr lang="es-CL" i="1" dirty="0"/>
              <a:t>profesional</a:t>
            </a:r>
            <a:r>
              <a:rPr lang="es-CL" dirty="0"/>
              <a:t>. </a:t>
            </a:r>
            <a:endParaRPr lang="es-CL" dirty="0" smtClean="0"/>
          </a:p>
          <a:p>
            <a:r>
              <a:rPr lang="es-CL" dirty="0" smtClean="0"/>
              <a:t>Otra </a:t>
            </a:r>
            <a:r>
              <a:rPr lang="es-CL" dirty="0"/>
              <a:t>cosa que favoreció el surgimiento de la Escuela de Chicago fueron las condiciones institucionales de la Universidad de </a:t>
            </a:r>
            <a:r>
              <a:rPr lang="es-CL" dirty="0" smtClean="0"/>
              <a:t>Chicago.</a:t>
            </a:r>
          </a:p>
          <a:p>
            <a:r>
              <a:rPr lang="es-CL" dirty="0"/>
              <a:t>Los fundadores de la Universidad de Chicago a excepción de Small han quedado </a:t>
            </a:r>
            <a:r>
              <a:rPr lang="es-CL" dirty="0" smtClean="0"/>
              <a:t>olvidados.</a:t>
            </a:r>
            <a:endParaRPr lang="es-CL" dirty="0"/>
          </a:p>
          <a:p>
            <a:endParaRPr lang="es-CL" dirty="0"/>
          </a:p>
          <a:p>
            <a:endParaRPr lang="es-CL" dirty="0"/>
          </a:p>
        </p:txBody>
      </p:sp>
    </p:spTree>
    <p:extLst>
      <p:ext uri="{BB962C8B-B14F-4D97-AF65-F5344CB8AC3E}">
        <p14:creationId xmlns:p14="http://schemas.microsoft.com/office/powerpoint/2010/main" val="2875802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L" dirty="0" smtClean="0"/>
              <a:t>El desarrollo de la escuela de chicago: Thomas</a:t>
            </a:r>
            <a:endParaRPr lang="es-CL" dirty="0"/>
          </a:p>
        </p:txBody>
      </p:sp>
      <p:sp>
        <p:nvSpPr>
          <p:cNvPr id="3" name="Marcador de contenido 2"/>
          <p:cNvSpPr>
            <a:spLocks noGrp="1"/>
          </p:cNvSpPr>
          <p:nvPr>
            <p:ph idx="1"/>
          </p:nvPr>
        </p:nvSpPr>
        <p:spPr/>
        <p:txBody>
          <a:bodyPr>
            <a:normAutofit fontScale="92500" lnSpcReduction="10000"/>
          </a:bodyPr>
          <a:lstStyle/>
          <a:p>
            <a:r>
              <a:rPr lang="es-CL" dirty="0"/>
              <a:t>Fue con Thomas, uno de los primeros graduados de la escuela donde aparece este vínculo entre pragmatismo e investigación sociológica.</a:t>
            </a:r>
          </a:p>
          <a:p>
            <a:r>
              <a:rPr lang="es-CL" dirty="0"/>
              <a:t>A diferencia de lo planteado por Durkheim en </a:t>
            </a:r>
            <a:r>
              <a:rPr lang="es-CL" i="1" dirty="0"/>
              <a:t>las reglas del método sociológico </a:t>
            </a:r>
            <a:r>
              <a:rPr lang="es-CL" dirty="0"/>
              <a:t>de que los hechos sociales han de ser explicados únicamente por otros hechos sociales, en Chicago las percepciones individuales y las nuevas creaciones de los individuos son el nexo que media entre los hechos  sociales. Por eso se recurre a otro tipo de herramientas metodológicas como la narración autobiográfica. Así mismo, su demarcación respecto a la psicología no es tan central como en Durkheim.</a:t>
            </a:r>
          </a:p>
          <a:p>
            <a:r>
              <a:rPr lang="es-CL" dirty="0"/>
              <a:t>Thomas formula un modelo teórico ampliando el modelo de acción pragmática haciéndolo más concreto desde un punto sociológico e incluyendo la acción colectiva. Thomas afirma que es posible dividir los motivos de la acción en cuatro tipos: el deseo de nuevas experiencias, el deseo de dominar una situación, el deseo de reconocimiento social y el deseo de tener certeza de la identidad. Thomas fue durante mucho tiempo el sociólogo más importante de la escuela de Chicago, en 1918 es expulsado por razones políticas y sucedido como líder de la escuela por un hombre que el propio Thomas había llevado unos años antes y con quien tenía afinidad: Robert Park.</a:t>
            </a:r>
          </a:p>
          <a:p>
            <a:endParaRPr lang="es-CL" dirty="0"/>
          </a:p>
        </p:txBody>
      </p:sp>
    </p:spTree>
    <p:extLst>
      <p:ext uri="{BB962C8B-B14F-4D97-AF65-F5344CB8AC3E}">
        <p14:creationId xmlns:p14="http://schemas.microsoft.com/office/powerpoint/2010/main" val="966516648"/>
      </p:ext>
    </p:extLst>
  </p:cSld>
  <p:clrMapOvr>
    <a:masterClrMapping/>
  </p:clrMapOvr>
</p:sld>
</file>

<file path=ppt/theme/theme1.xml><?xml version="1.0" encoding="utf-8"?>
<a:theme xmlns:a="http://schemas.openxmlformats.org/drawingml/2006/main" name="Dividendo">
  <a:themeElements>
    <a:clrScheme name="Dividend">
      <a:dk1>
        <a:sysClr val="windowText" lastClr="000000"/>
      </a:dk1>
      <a:lt1>
        <a:sysClr val="window" lastClr="FFFFFF"/>
      </a:lt1>
      <a:dk2>
        <a:srgbClr val="3D3D3D"/>
      </a:dk2>
      <a:lt2>
        <a:srgbClr val="EBEBEB"/>
      </a:lt2>
      <a:accent1>
        <a:srgbClr val="366658"/>
      </a:accent1>
      <a:accent2>
        <a:srgbClr val="8CB64A"/>
      </a:accent2>
      <a:accent3>
        <a:srgbClr val="88D5A9"/>
      </a:accent3>
      <a:accent4>
        <a:srgbClr val="969FA7"/>
      </a:accent4>
      <a:accent5>
        <a:srgbClr val="E8A844"/>
      </a:accent5>
      <a:accent6>
        <a:srgbClr val="A1561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4BEC0EAF-CF86-4D49-B83B-56CC62D3CFF1}"/>
    </a:ext>
  </a:extLst>
</a:theme>
</file>

<file path=docProps/app.xml><?xml version="1.0" encoding="utf-8"?>
<Properties xmlns="http://schemas.openxmlformats.org/officeDocument/2006/extended-properties" xmlns:vt="http://schemas.openxmlformats.org/officeDocument/2006/docPropsVTypes">
  <Template>TM03457464[[fn=Dividendo]]</Template>
  <TotalTime>345</TotalTime>
  <Words>1897</Words>
  <Application>Microsoft Office PowerPoint</Application>
  <PresentationFormat>Panorámica</PresentationFormat>
  <Paragraphs>59</Paragraphs>
  <Slides>13</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13</vt:i4>
      </vt:variant>
    </vt:vector>
  </HeadingPairs>
  <TitlesOfParts>
    <vt:vector size="16" baseType="lpstr">
      <vt:lpstr>Gill Sans MT</vt:lpstr>
      <vt:lpstr>Wingdings 2</vt:lpstr>
      <vt:lpstr>Dividendo</vt:lpstr>
      <vt:lpstr>Interaccionismo simbólico</vt:lpstr>
      <vt:lpstr>Presentación</vt:lpstr>
      <vt:lpstr>Interaccionismo simbólico: principios básicos</vt:lpstr>
      <vt:lpstr>Influencias (1) Pragmatismo </vt:lpstr>
      <vt:lpstr>Influencias (1) Pragmatismo</vt:lpstr>
      <vt:lpstr>Influencias (1) Pragmatismo: George Herbert Mead</vt:lpstr>
      <vt:lpstr>Influencias (1I) Conductismo</vt:lpstr>
      <vt:lpstr>El desarrollo de la Escuela de chicago</vt:lpstr>
      <vt:lpstr>El desarrollo de la escuela de chicago: Thomas</vt:lpstr>
      <vt:lpstr>El desarrollo de la escuela de chicago: Park</vt:lpstr>
      <vt:lpstr>El desarrollo de la escuela de chicago: Blumer</vt:lpstr>
      <vt:lpstr>El desarrollo de la escuela de chicago: el ocaso</vt:lpstr>
      <vt:lpstr>críticas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Interaccionismo simbólico</dc:title>
  <dc:creator>Pablo Alberto Bivort Salinas (pablo.bivort)</dc:creator>
  <cp:lastModifiedBy>Pablo Alberto Bivort Salinas (pablo.bivort)</cp:lastModifiedBy>
  <cp:revision>8</cp:revision>
  <dcterms:created xsi:type="dcterms:W3CDTF">2015-09-22T21:15:31Z</dcterms:created>
  <dcterms:modified xsi:type="dcterms:W3CDTF">2015-09-28T18:59:26Z</dcterms:modified>
</cp:coreProperties>
</file>