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0" autoAdjust="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t>30/11/2015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t>30/11/2015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t>30/11/2015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t>30/11/2015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t>30/11/2015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t>30/11/2015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t>30/11/2015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t>30/11/2015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t>30/11/2015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t>30/11/2015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t>30/11/2015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t>30/11/2015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Dialéctica de la Ilustración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 smtClean="0"/>
              <a:t>Segunda Ayudantía Escuela de Frankfurt Teoría Sociológica II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5822627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72008"/>
          </a:xfrm>
        </p:spPr>
        <p:txBody>
          <a:bodyPr>
            <a:normAutofit/>
          </a:bodyPr>
          <a:lstStyle/>
          <a:p>
            <a:r>
              <a:rPr lang="es-CL" dirty="0" smtClean="0"/>
              <a:t>Las figuras míticas tienen una base antropomórfica, son una proyección de la subjetividad sobre la </a:t>
            </a:r>
            <a:r>
              <a:rPr lang="es-CL" b="1" dirty="0" smtClean="0"/>
              <a:t>naturaleza a dominar</a:t>
            </a:r>
            <a:r>
              <a:rPr lang="es-CL" dirty="0" smtClean="0"/>
              <a:t>.</a:t>
            </a:r>
          </a:p>
          <a:p>
            <a:endParaRPr lang="es-CL" dirty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/>
          </a:p>
          <a:p>
            <a:endParaRPr lang="es-CL" dirty="0" smtClean="0"/>
          </a:p>
          <a:p>
            <a:r>
              <a:rPr lang="es-CL" dirty="0" smtClean="0"/>
              <a:t>Por tanto, el anhelo de dominio está en el origen, es la base común que produce el entrelazamiento de mito e Ilustración</a:t>
            </a:r>
          </a:p>
          <a:p>
            <a:endParaRPr lang="es-CL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El mito y la Ilustración</a:t>
            </a:r>
            <a:endParaRPr lang="es-CL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2828530"/>
            <a:ext cx="2090539" cy="2103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6645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27992"/>
          </a:xfrm>
        </p:spPr>
        <p:txBody>
          <a:bodyPr>
            <a:normAutofit lnSpcReduction="10000"/>
          </a:bodyPr>
          <a:lstStyle/>
          <a:p>
            <a:r>
              <a:rPr lang="es-CL" dirty="0" smtClean="0"/>
              <a:t>Los mitos que caen víctimas de la Ilustración son ya un producto de esta, el resultado de un mismo empeño.</a:t>
            </a:r>
          </a:p>
          <a:p>
            <a:r>
              <a:rPr lang="es-CL" dirty="0" smtClean="0"/>
              <a:t>La diferencia está en el modo de ejercer el dominio:</a:t>
            </a:r>
          </a:p>
          <a:p>
            <a:r>
              <a:rPr lang="es-CL" dirty="0" smtClean="0"/>
              <a:t>- los mitos querían contar el origen de los hechos, explicarlos y someterlos, mediante sus narraciones basadas en imágenes.</a:t>
            </a:r>
          </a:p>
          <a:p>
            <a:r>
              <a:rPr lang="es-CL" dirty="0" smtClean="0"/>
              <a:t>- la Ilustración utiliza como medio la explotación y control de un saber que ya no opera con imágenes, sino con </a:t>
            </a:r>
            <a:r>
              <a:rPr lang="es-CL" b="1" dirty="0" smtClean="0"/>
              <a:t>categorías o conceptos</a:t>
            </a:r>
            <a:endParaRPr lang="es-CL" b="1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El mito y la Ilustración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7319825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55984"/>
          </a:xfrm>
        </p:spPr>
        <p:txBody>
          <a:bodyPr>
            <a:normAutofit lnSpcReduction="10000"/>
          </a:bodyPr>
          <a:lstStyle/>
          <a:p>
            <a:r>
              <a:rPr lang="es-CL" dirty="0" smtClean="0"/>
              <a:t>La racionalidad propia de la Ilustración no es solo la de un conocimiento técnico-instrumental y positivista, sino también la de un </a:t>
            </a:r>
            <a:r>
              <a:rPr lang="es-CL" b="1" dirty="0" smtClean="0"/>
              <a:t>conocimiento conceptual e identificante</a:t>
            </a:r>
            <a:r>
              <a:rPr lang="es-CL" dirty="0" smtClean="0"/>
              <a:t>, que a partir de la generalización y la abstracción </a:t>
            </a:r>
            <a:r>
              <a:rPr lang="es-CL" b="1" dirty="0" smtClean="0"/>
              <a:t>elimina lo diferente unificándolo</a:t>
            </a:r>
            <a:r>
              <a:rPr lang="es-CL" dirty="0" smtClean="0"/>
              <a:t>.</a:t>
            </a:r>
          </a:p>
          <a:p>
            <a:r>
              <a:rPr lang="es-CL" dirty="0" smtClean="0"/>
              <a:t>Los autores critican al pensamiento conceptual identificante como saber de dominio, como un saber que regido por el principio de identidad </a:t>
            </a:r>
            <a:r>
              <a:rPr lang="es-CL" b="1" dirty="0" smtClean="0"/>
              <a:t>acaba con lo heterogéneo</a:t>
            </a:r>
            <a:r>
              <a:rPr lang="es-CL" dirty="0" smtClean="0"/>
              <a:t> destinando a muerte todo aquello que no se le somete.</a:t>
            </a:r>
            <a:endParaRPr lang="es-CL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Ilustración como medio generalizante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7373520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00000"/>
          </a:xfrm>
        </p:spPr>
        <p:txBody>
          <a:bodyPr>
            <a:normAutofit lnSpcReduction="10000"/>
          </a:bodyPr>
          <a:lstStyle/>
          <a:p>
            <a:r>
              <a:rPr lang="es-CL" dirty="0" smtClean="0"/>
              <a:t>La identificación lo que verdaderamente significa es una </a:t>
            </a:r>
            <a:r>
              <a:rPr lang="es-CL" b="1" dirty="0" smtClean="0"/>
              <a:t>anulación de las diferencias individuales</a:t>
            </a:r>
            <a:r>
              <a:rPr lang="es-CL" dirty="0" smtClean="0"/>
              <a:t>.</a:t>
            </a:r>
          </a:p>
          <a:p>
            <a:r>
              <a:rPr lang="es-CL" dirty="0" smtClean="0"/>
              <a:t>Para el conocimiento abstracto el concepto es lo auténtico, las diferencias lo irreal, lo que carece de significado. Sin embargo los autores piensan lo contrario: </a:t>
            </a:r>
            <a:r>
              <a:rPr lang="es-CL" b="1" dirty="0" smtClean="0"/>
              <a:t>lo real son los objetos, lo ideal los conceptos</a:t>
            </a:r>
            <a:r>
              <a:rPr lang="es-CL" dirty="0" smtClean="0"/>
              <a:t>.</a:t>
            </a:r>
          </a:p>
          <a:p>
            <a:r>
              <a:rPr lang="es-CL" dirty="0" smtClean="0"/>
              <a:t>Existe un abismo entre lo que las cosas son y el concepto que las representa, y este abismo es el que provoca «</a:t>
            </a:r>
            <a:r>
              <a:rPr lang="es-CL" b="1" dirty="0" smtClean="0"/>
              <a:t>la negación de la identidad</a:t>
            </a:r>
            <a:r>
              <a:rPr lang="es-CL" dirty="0" smtClean="0"/>
              <a:t>»</a:t>
            </a:r>
            <a:endParaRPr lang="es-CL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Ilustración como medio generalizante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8192450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88032"/>
          </a:xfrm>
        </p:spPr>
        <p:txBody>
          <a:bodyPr>
            <a:normAutofit lnSpcReduction="10000"/>
          </a:bodyPr>
          <a:lstStyle/>
          <a:p>
            <a:r>
              <a:rPr lang="es-CL" dirty="0" smtClean="0"/>
              <a:t>Lo que permite el dominio de las cosas es la </a:t>
            </a:r>
            <a:r>
              <a:rPr lang="es-CL" b="1" dirty="0" smtClean="0"/>
              <a:t>negación de sus diferencias</a:t>
            </a:r>
            <a:r>
              <a:rPr lang="es-CL" dirty="0" smtClean="0"/>
              <a:t>, la homogeneización de estas. El pensamiento identificador es el instrumento idóneo para la dominación.</a:t>
            </a:r>
          </a:p>
          <a:p>
            <a:r>
              <a:rPr lang="es-CL" dirty="0" smtClean="0"/>
              <a:t>La heterogeneidad individual queda superada en la identidad del concepto.</a:t>
            </a:r>
          </a:p>
          <a:p>
            <a:r>
              <a:rPr lang="es-CL" dirty="0" smtClean="0"/>
              <a:t>La negación de lo diferenciador se convierte en una amenaza cuando se deja el plano gnoseológico y se pasa a una operatividad practica, cuando se hace condición de posibilidad de una racionalidad técnica e instrumental</a:t>
            </a:r>
            <a:endParaRPr lang="es-CL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Ilustración como medio generalizante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7447427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481328"/>
            <a:ext cx="8291264" cy="4972008"/>
          </a:xfrm>
        </p:spPr>
        <p:txBody>
          <a:bodyPr>
            <a:normAutofit lnSpcReduction="10000"/>
          </a:bodyPr>
          <a:lstStyle/>
          <a:p>
            <a:r>
              <a:rPr lang="es-CL" dirty="0" smtClean="0"/>
              <a:t>Con el pensar positivista y acrítico se produce el retorno de la Ilustración a la mitología – «la Ilustración recae en mitología» - , se regresa a la necesidad y coacción míticas de las que se había pretendido escapar. Además, la filosofía positivista defiende una investigación objetiva cuando en verdad está pragmáticamente subordinada a los intereses de subyugación de la naturaleza y de los hombres.</a:t>
            </a:r>
          </a:p>
          <a:p>
            <a:r>
              <a:rPr lang="es-CL" dirty="0" smtClean="0"/>
              <a:t>Por otro lado, el sujeto pierde su individualidad más especifica y finalmente se reifica.</a:t>
            </a:r>
            <a:endParaRPr lang="es-CL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La Ilustración como medio generalizante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7934099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16024"/>
          </a:xfrm>
        </p:spPr>
        <p:txBody>
          <a:bodyPr>
            <a:normAutofit fontScale="92500" lnSpcReduction="10000"/>
          </a:bodyPr>
          <a:lstStyle/>
          <a:p>
            <a:r>
              <a:rPr lang="es-CL" dirty="0" smtClean="0"/>
              <a:t>La dominación en la esfera social supone el control sobre el conjunto de los hombres y de sus relaciones, un control que se impone a través de la cultura y del poder político-económico.</a:t>
            </a:r>
          </a:p>
          <a:p>
            <a:r>
              <a:rPr lang="es-CL" dirty="0" smtClean="0"/>
              <a:t>Por medio de la </a:t>
            </a:r>
            <a:r>
              <a:rPr lang="es-CL" b="1" dirty="0" smtClean="0"/>
              <a:t>industria cultural </a:t>
            </a:r>
            <a:r>
              <a:rPr lang="es-CL" dirty="0" smtClean="0"/>
              <a:t>se posibilita el </a:t>
            </a:r>
            <a:r>
              <a:rPr lang="es-CL" b="1" dirty="0" smtClean="0"/>
              <a:t>conformismo de las masas</a:t>
            </a:r>
            <a:r>
              <a:rPr lang="es-CL" dirty="0" smtClean="0"/>
              <a:t>, se ejerce su represión y su consiguiente manipulación política (Fascismo).</a:t>
            </a:r>
          </a:p>
          <a:p>
            <a:r>
              <a:rPr lang="es-CL" dirty="0" smtClean="0"/>
              <a:t>La sociedad en su totalidad se </a:t>
            </a:r>
            <a:r>
              <a:rPr lang="es-CL" b="1" dirty="0" smtClean="0"/>
              <a:t>cosifica</a:t>
            </a:r>
            <a:r>
              <a:rPr lang="es-CL" dirty="0" smtClean="0"/>
              <a:t> y se impone la ideología y la alienación generalizada en la realidad.</a:t>
            </a:r>
          </a:p>
          <a:p>
            <a:r>
              <a:rPr lang="es-CL" dirty="0" smtClean="0"/>
              <a:t>Esto es el proceso por el cual la razón de dominio se ha legitimado y hecho global.</a:t>
            </a:r>
            <a:endParaRPr lang="es-CL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La Ilustración como medio generalizante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4065211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El mito es el primer modelo de dominio donde se da la racionalidad ilustrada y la Odisea es el texto clave que confirma sus premisas.</a:t>
            </a:r>
          </a:p>
          <a:p>
            <a:endParaRPr lang="es-CL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La racionalidad mítica o el origen de la subjetividad</a:t>
            </a:r>
            <a:endParaRPr lang="es-CL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3356992"/>
            <a:ext cx="4104456" cy="3004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46255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16024"/>
          </a:xfrm>
        </p:spPr>
        <p:txBody>
          <a:bodyPr>
            <a:normAutofit fontScale="92500" lnSpcReduction="20000"/>
          </a:bodyPr>
          <a:lstStyle/>
          <a:p>
            <a:r>
              <a:rPr lang="es-CL" dirty="0" smtClean="0"/>
              <a:t>La Odisea representa el poema épico a partir del cual se origina nuestra civilización, un poema donde los mitos se expresan ya de forma organizada.</a:t>
            </a:r>
          </a:p>
          <a:p>
            <a:r>
              <a:rPr lang="es-CL" dirty="0" smtClean="0"/>
              <a:t>El poema ejemplifica la lucha por crear el «sí mismo» y las aventuras son las tentaciones que intentan impedirlo, desviándole de su senda. Únicamente a través del sacrificio constante y la renuncia de los instintos puede sobrevivir Odiseo a los peligros que amenazan su viaje.</a:t>
            </a:r>
          </a:p>
          <a:p>
            <a:r>
              <a:rPr lang="es-CL" dirty="0" smtClean="0"/>
              <a:t>Cuando el impulso gobierna la acción el desarrollo del sujeto se ve amenazado con su destrucción: solo mediante la </a:t>
            </a:r>
            <a:r>
              <a:rPr lang="es-CL" b="1" dirty="0" smtClean="0"/>
              <a:t>negación de la naturaleza interna</a:t>
            </a:r>
            <a:r>
              <a:rPr lang="es-CL" dirty="0" smtClean="0"/>
              <a:t> se pueden controlar las fuerzas míticas de la naturaleza exterior.</a:t>
            </a:r>
            <a:endParaRPr lang="es-CL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La racionalidad mítica o el origen de la subjetividad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2231436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16024"/>
          </a:xfrm>
        </p:spPr>
        <p:txBody>
          <a:bodyPr>
            <a:normAutofit fontScale="92500" lnSpcReduction="10000"/>
          </a:bodyPr>
          <a:lstStyle/>
          <a:p>
            <a:r>
              <a:rPr lang="es-CL" dirty="0" smtClean="0"/>
              <a:t>El sacrificio es el ardid con el cual se disuelve el poder de aquellos y se les intenta dominar. Los hombres destronan a los dioses mediante el homenaje que les tributan.</a:t>
            </a:r>
          </a:p>
          <a:p>
            <a:r>
              <a:rPr lang="es-CL" dirty="0" smtClean="0"/>
              <a:t>En la Odisea </a:t>
            </a:r>
            <a:r>
              <a:rPr lang="es-CL" b="1" dirty="0" smtClean="0"/>
              <a:t>el sacrificio se seculariza </a:t>
            </a:r>
            <a:r>
              <a:rPr lang="es-CL" dirty="0" smtClean="0"/>
              <a:t>y se convierte en el modelo del intercambio racional de toda la sociedad posterior.</a:t>
            </a:r>
          </a:p>
          <a:p>
            <a:r>
              <a:rPr lang="es-CL" dirty="0" smtClean="0"/>
              <a:t>En definitiva, la internalización del sacrificio y la astucia de la razón son los métodos por los que se conquista el «yo» y se impone el </a:t>
            </a:r>
            <a:r>
              <a:rPr lang="es-CL" b="1" dirty="0" smtClean="0"/>
              <a:t>control sobre uno mismo y la naturaleza exterior</a:t>
            </a:r>
            <a:r>
              <a:rPr lang="es-CL" dirty="0" smtClean="0"/>
              <a:t>.</a:t>
            </a:r>
          </a:p>
          <a:p>
            <a:r>
              <a:rPr lang="es-CL" dirty="0" smtClean="0"/>
              <a:t>Por tanto, en la Odisea ya está presente la </a:t>
            </a:r>
            <a:r>
              <a:rPr lang="es-CL" b="1" dirty="0" smtClean="0"/>
              <a:t>racionalidad de dominio</a:t>
            </a:r>
            <a:r>
              <a:rPr lang="es-CL" dirty="0" smtClean="0"/>
              <a:t>.</a:t>
            </a:r>
            <a:endParaRPr lang="es-CL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La racionalidad mítica o el origen de la subjetividad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51566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Colaboración mutua de Horkheimer y Adorno</a:t>
            </a:r>
          </a:p>
          <a:p>
            <a:r>
              <a:rPr lang="es-CL" dirty="0" smtClean="0"/>
              <a:t>Enmarcada dentro de la «Teoría Crítica»</a:t>
            </a:r>
          </a:p>
          <a:p>
            <a:r>
              <a:rPr lang="es-CL" dirty="0" smtClean="0"/>
              <a:t>Primera edición es en 1944. En principio no se considera un libro.</a:t>
            </a:r>
          </a:p>
          <a:p>
            <a:endParaRPr lang="es-CL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Antecedentes</a:t>
            </a:r>
            <a:endParaRPr lang="es-CL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3429000"/>
            <a:ext cx="3995936" cy="254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2305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La conversión del pensamiento en dominio irracional que produce la aniquilación de los individuos y de la sociedad se manifiesta principalmente en dos hechos:</a:t>
            </a:r>
          </a:p>
          <a:p>
            <a:pPr marL="109728" indent="0">
              <a:buNone/>
            </a:pPr>
            <a:r>
              <a:rPr lang="es-CL" dirty="0" smtClean="0"/>
              <a:t>- la cultura de masas</a:t>
            </a:r>
          </a:p>
          <a:p>
            <a:pPr marL="109728" indent="0">
              <a:buNone/>
            </a:pPr>
            <a:r>
              <a:rPr lang="es-CL" dirty="0" smtClean="0"/>
              <a:t>- el antisemitismo</a:t>
            </a:r>
          </a:p>
          <a:p>
            <a:r>
              <a:rPr lang="es-CL" dirty="0" smtClean="0"/>
              <a:t>En la sociedad contemporánea la razón de dominio se ha hecho realidad en forma de pesadilla bajo el poder de la «cultura» y la «barbarie»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Irracionalidad de la razón: cultura y barbarie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2150811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CL" dirty="0" smtClean="0"/>
              <a:t>El objetivo de la industria cultural no es otro que el encubrimiento de una realidad falsa fundada en la opresión.</a:t>
            </a:r>
          </a:p>
          <a:p>
            <a:r>
              <a:rPr lang="es-CL" dirty="0" smtClean="0"/>
              <a:t>La cultura actual se va a manifestar como el medio más idóneo de reproducción y fetichización de lo existente, de la autoridad, de sus mitos y prejuicios. La cultura industrial es la </a:t>
            </a:r>
            <a:r>
              <a:rPr lang="es-CL" b="1" dirty="0" smtClean="0"/>
              <a:t>cosificación e ideologización de las relaciones humanas</a:t>
            </a:r>
            <a:r>
              <a:rPr lang="es-CL" dirty="0" smtClean="0"/>
              <a:t>.</a:t>
            </a:r>
          </a:p>
          <a:p>
            <a:r>
              <a:rPr lang="es-CL" dirty="0" smtClean="0"/>
              <a:t>La industria cultural es la ideología que refuerza el sistema imperante de la razón de dominio, reificando el espíritu del hombre y el conjunto de sus relaciones sociales.</a:t>
            </a:r>
            <a:endParaRPr lang="es-CL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Irracionalidad de la razón:: cultura y barbarie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9971004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00000"/>
          </a:xfrm>
        </p:spPr>
        <p:txBody>
          <a:bodyPr>
            <a:normAutofit lnSpcReduction="10000"/>
          </a:bodyPr>
          <a:lstStyle/>
          <a:p>
            <a:r>
              <a:rPr lang="es-CL" dirty="0" smtClean="0"/>
              <a:t>Es la </a:t>
            </a:r>
            <a:r>
              <a:rPr lang="es-CL" b="1" dirty="0" smtClean="0"/>
              <a:t>manipulación generalizada de las conciencias a través de la cultura </a:t>
            </a:r>
            <a:r>
              <a:rPr lang="es-CL" dirty="0" smtClean="0"/>
              <a:t>lo que posibilita en parte el totalitarismo político y la barbarie del exterminio judío.</a:t>
            </a:r>
          </a:p>
          <a:p>
            <a:r>
              <a:rPr lang="es-CL" dirty="0" smtClean="0"/>
              <a:t>El fenómeno antisemita es una </a:t>
            </a:r>
            <a:r>
              <a:rPr lang="es-CL" b="1" dirty="0" smtClean="0"/>
              <a:t>falsa proyectividad de la razón</a:t>
            </a:r>
            <a:r>
              <a:rPr lang="es-CL" dirty="0" smtClean="0"/>
              <a:t>. Los sentimientos de impotencia e incapacidad de las masas son proyectados sobre aquellos que parecen potentes o capaces, los judíos. Estos, al ser una minoría diferente van a cuestionar y comprometer la validez del orden social vigente, de ahí su persecución.</a:t>
            </a:r>
            <a:endParaRPr lang="es-CL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CL" dirty="0"/>
              <a:t>Irracionalidad de la razón:: cultura y barbarie</a:t>
            </a:r>
          </a:p>
        </p:txBody>
      </p:sp>
    </p:spTree>
    <p:extLst>
      <p:ext uri="{BB962C8B-B14F-4D97-AF65-F5344CB8AC3E}">
        <p14:creationId xmlns:p14="http://schemas.microsoft.com/office/powerpoint/2010/main" val="39478139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CL" dirty="0" smtClean="0"/>
              <a:t>El propósito último de la </a:t>
            </a:r>
            <a:r>
              <a:rPr lang="es-CL" i="1" dirty="0" smtClean="0"/>
              <a:t>Dialéctica de la Ilustración</a:t>
            </a:r>
            <a:r>
              <a:rPr lang="es-CL" dirty="0" smtClean="0"/>
              <a:t> ha consistido en mostrar las </a:t>
            </a:r>
            <a:r>
              <a:rPr lang="es-CL" b="1" dirty="0" smtClean="0"/>
              <a:t>contradicciones y antinomias propias del pensamiento ilustrado </a:t>
            </a:r>
            <a:r>
              <a:rPr lang="es-CL" dirty="0" smtClean="0"/>
              <a:t>que no ha liberado al genero humano, por el contrario, lo ha hundido en la opresión irracional.</a:t>
            </a:r>
          </a:p>
          <a:p>
            <a:r>
              <a:rPr lang="es-CL" dirty="0" smtClean="0"/>
              <a:t>La causa de este hecho es el propio </a:t>
            </a:r>
            <a:r>
              <a:rPr lang="es-CL" b="1" dirty="0" smtClean="0"/>
              <a:t>concepto de razón</a:t>
            </a:r>
            <a:r>
              <a:rPr lang="es-CL" dirty="0" smtClean="0"/>
              <a:t> que emerge con el proceso civilizatorio y que se desarrolla de modo pleno en la Ilustración.</a:t>
            </a:r>
          </a:p>
          <a:p>
            <a:r>
              <a:rPr lang="es-CL" dirty="0" smtClean="0"/>
              <a:t>La razón instrumental identificante es una razón entendida como «</a:t>
            </a:r>
            <a:r>
              <a:rPr lang="es-CL" b="1" dirty="0" smtClean="0"/>
              <a:t>voluntad de dominio</a:t>
            </a:r>
            <a:r>
              <a:rPr lang="es-CL" dirty="0" smtClean="0"/>
              <a:t>» y no como «voluntad de verdad»</a:t>
            </a:r>
            <a:endParaRPr lang="es-CL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Verdad y crítica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2724793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Construir una sociedad libre y justa, verdadera, solo es posible mediante una </a:t>
            </a:r>
            <a:r>
              <a:rPr lang="es-CL" i="1" dirty="0" smtClean="0"/>
              <a:t>reflexión critica </a:t>
            </a:r>
            <a:r>
              <a:rPr lang="es-CL" dirty="0" smtClean="0"/>
              <a:t>que denuncia la falsedad del sistema y el desarrollo de su razón (dominio) viciada desde el origen.</a:t>
            </a:r>
          </a:p>
          <a:p>
            <a:r>
              <a:rPr lang="es-CL" dirty="0" smtClean="0"/>
              <a:t>En definitiva, la reflexión critica es el único camino para llegar a la </a:t>
            </a:r>
            <a:r>
              <a:rPr lang="es-CL" b="1" dirty="0" smtClean="0"/>
              <a:t>verdad</a:t>
            </a:r>
            <a:r>
              <a:rPr lang="es-CL" dirty="0" smtClean="0"/>
              <a:t> y configurar otro tipo de sociedad.</a:t>
            </a:r>
            <a:endParaRPr lang="es-CL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Verdad y crítica</a:t>
            </a:r>
          </a:p>
        </p:txBody>
      </p:sp>
    </p:spTree>
    <p:extLst>
      <p:ext uri="{BB962C8B-B14F-4D97-AF65-F5344CB8AC3E}">
        <p14:creationId xmlns:p14="http://schemas.microsoft.com/office/powerpoint/2010/main" val="563127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72008"/>
          </a:xfrm>
        </p:spPr>
        <p:txBody>
          <a:bodyPr>
            <a:normAutofit fontScale="92500" lnSpcReduction="10000"/>
          </a:bodyPr>
          <a:lstStyle/>
          <a:p>
            <a:r>
              <a:rPr lang="es-CL" dirty="0" smtClean="0"/>
              <a:t>Busca poner de manifiesto la </a:t>
            </a:r>
            <a:r>
              <a:rPr lang="es-CL" b="1" dirty="0" smtClean="0"/>
              <a:t>irracionalidad de un mundo opresor</a:t>
            </a:r>
            <a:r>
              <a:rPr lang="es-CL" dirty="0" smtClean="0"/>
              <a:t> de una sociedad que ha devenido en lo contrario de su propósito inicial.</a:t>
            </a:r>
          </a:p>
          <a:p>
            <a:r>
              <a:rPr lang="es-CL" dirty="0" smtClean="0"/>
              <a:t>Se presenta un análisis de las causas que han motivado el fracaso de la civilización.</a:t>
            </a:r>
          </a:p>
          <a:p>
            <a:r>
              <a:rPr lang="es-CL" dirty="0" smtClean="0"/>
              <a:t>Se propone una reflexión sobre el desarrollo de la historia y sobre el concepto de razón que ha tenido lugar en ella.</a:t>
            </a:r>
          </a:p>
          <a:p>
            <a:r>
              <a:rPr lang="es-CL" dirty="0" smtClean="0"/>
              <a:t>El tema, por tanto, es una filosofía crítica centrada en una teoría de la racionalidad, en su evolución y ejercicio actual.</a:t>
            </a:r>
          </a:p>
          <a:p>
            <a:r>
              <a:rPr lang="es-CL" dirty="0" smtClean="0"/>
              <a:t>Es un examen de la sociedad y de las causas de su falsedad a través de una teoría de la razón</a:t>
            </a:r>
            <a:endParaRPr lang="es-CL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Dialéctica de la Ilustración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976596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La sociedad humana se dirige hacia su propia aniquilación, en oposición al proyecto ilustrado de emancipación.</a:t>
            </a:r>
          </a:p>
          <a:p>
            <a:r>
              <a:rPr lang="es-CL" dirty="0" smtClean="0"/>
              <a:t>El objetivo de los autores es comprender cómo se ha originado este problema, saber por qué cada ves hay menos libertad en el mundo y más destrucción.</a:t>
            </a:r>
          </a:p>
          <a:p>
            <a:r>
              <a:rPr lang="es-CL" dirty="0" smtClean="0"/>
              <a:t>El proceso ilustrado ha devenido en lo contrario, la ilustración se ha destruido a sí misma: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El concepto de la razón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654133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1328"/>
            <a:ext cx="8291264" cy="4900000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es-CL" i="1" dirty="0" smtClean="0"/>
              <a:t>«No albergamos la menor duda de que la </a:t>
            </a:r>
            <a:r>
              <a:rPr lang="es-CL" b="1" i="1" dirty="0" smtClean="0"/>
              <a:t>libertad</a:t>
            </a:r>
            <a:r>
              <a:rPr lang="es-CL" i="1" dirty="0" smtClean="0"/>
              <a:t> en la sociedad es inseparable del </a:t>
            </a:r>
            <a:r>
              <a:rPr lang="es-CL" b="1" i="1" dirty="0" smtClean="0"/>
              <a:t>pensamiento ilustrado</a:t>
            </a:r>
            <a:r>
              <a:rPr lang="es-CL" i="1" dirty="0" smtClean="0"/>
              <a:t>. Pero creemos haber descubierto con igual claridad que el concepto de este mismo pensamiento, no menos que las formas históricas concretas y las instituciones sociales en que se halla inmerso, contiene ya el </a:t>
            </a:r>
            <a:r>
              <a:rPr lang="es-CL" b="1" i="1" dirty="0" smtClean="0"/>
              <a:t>germen</a:t>
            </a:r>
            <a:r>
              <a:rPr lang="es-CL" i="1" dirty="0" smtClean="0"/>
              <a:t> de aquella </a:t>
            </a:r>
            <a:r>
              <a:rPr lang="es-CL" b="1" i="1" dirty="0" smtClean="0"/>
              <a:t>regresión</a:t>
            </a:r>
            <a:r>
              <a:rPr lang="es-CL" i="1" dirty="0" smtClean="0"/>
              <a:t> que hoy se verifica por doquier. Si la Ilustración no asume en sí misma la </a:t>
            </a:r>
            <a:r>
              <a:rPr lang="es-CL" b="1" i="1" dirty="0" smtClean="0"/>
              <a:t>reflexión</a:t>
            </a:r>
            <a:r>
              <a:rPr lang="es-CL" i="1" dirty="0" smtClean="0"/>
              <a:t> sobre este momento regresivo, firma su propia </a:t>
            </a:r>
            <a:r>
              <a:rPr lang="es-CL" b="1" i="1" dirty="0" smtClean="0"/>
              <a:t>condena</a:t>
            </a:r>
            <a:r>
              <a:rPr lang="es-CL" i="1" dirty="0" smtClean="0"/>
              <a:t>»</a:t>
            </a:r>
            <a:endParaRPr lang="es-CL" i="1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El concepto de la razón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409208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CL" dirty="0" smtClean="0"/>
              <a:t>La causa de esta aporía es la propia </a:t>
            </a:r>
            <a:r>
              <a:rPr lang="es-CL" b="1" dirty="0" smtClean="0"/>
              <a:t>historia de la razón humana</a:t>
            </a:r>
            <a:r>
              <a:rPr lang="es-CL" dirty="0" smtClean="0"/>
              <a:t>, el desarrollo de la razón a través de las civilizaciones.</a:t>
            </a:r>
          </a:p>
          <a:p>
            <a:r>
              <a:rPr lang="es-CL" dirty="0" smtClean="0"/>
              <a:t>La razón nació desde un principio mutilada por el interés del hombre de </a:t>
            </a:r>
            <a:r>
              <a:rPr lang="es-CL" b="1" dirty="0" smtClean="0"/>
              <a:t>dominar la naturaleza</a:t>
            </a:r>
            <a:r>
              <a:rPr lang="es-CL" dirty="0" smtClean="0"/>
              <a:t>.</a:t>
            </a:r>
          </a:p>
          <a:p>
            <a:r>
              <a:rPr lang="es-CL" dirty="0" smtClean="0"/>
              <a:t>La razón ilustrada es, de este modo, </a:t>
            </a:r>
            <a:r>
              <a:rPr lang="es-CL" b="1" dirty="0" smtClean="0"/>
              <a:t>razón de dominio</a:t>
            </a:r>
            <a:r>
              <a:rPr lang="es-CL" dirty="0" smtClean="0"/>
              <a:t>, pero un dominio que se retrotrae al inicio de la racionalidad, al </a:t>
            </a:r>
            <a:r>
              <a:rPr lang="es-CL" b="1" dirty="0" smtClean="0"/>
              <a:t>mito</a:t>
            </a:r>
            <a:r>
              <a:rPr lang="es-CL" dirty="0" smtClean="0"/>
              <a:t>.</a:t>
            </a:r>
          </a:p>
          <a:p>
            <a:r>
              <a:rPr lang="es-CL" dirty="0" smtClean="0"/>
              <a:t>Tesis: </a:t>
            </a:r>
            <a:r>
              <a:rPr lang="es-CL" i="1" dirty="0" smtClean="0"/>
              <a:t>«el mito es ya Ilustración; la Ilustración recae en mitología»</a:t>
            </a:r>
            <a:endParaRPr lang="es-CL" i="1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El concepto de la razón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55787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Aparece bajo dos acepciones o significados complementarios:</a:t>
            </a:r>
          </a:p>
          <a:p>
            <a:endParaRPr lang="es-CL" dirty="0" smtClean="0"/>
          </a:p>
          <a:p>
            <a:pPr marL="624078" indent="-514350">
              <a:buAutoNum type="arabicParenR"/>
            </a:pPr>
            <a:r>
              <a:rPr lang="es-CL" dirty="0" smtClean="0"/>
              <a:t>Como la forma histórica de la razón a la que antes se aludía, de una razón que se alza como </a:t>
            </a:r>
            <a:r>
              <a:rPr lang="es-CL" b="1" dirty="0" smtClean="0"/>
              <a:t>dominio en la relación hombre-naturaleza</a:t>
            </a:r>
          </a:p>
          <a:p>
            <a:pPr marL="624078" indent="-514350">
              <a:buAutoNum type="arabicParenR"/>
            </a:pPr>
            <a:r>
              <a:rPr lang="es-CL" dirty="0"/>
              <a:t>Como </a:t>
            </a:r>
            <a:r>
              <a:rPr lang="es-CL" b="1" dirty="0"/>
              <a:t>«desencantamiento del mundo» </a:t>
            </a:r>
            <a:r>
              <a:rPr lang="es-CL" dirty="0"/>
              <a:t>que sustituye el mito por conocimiento</a:t>
            </a:r>
            <a:r>
              <a:rPr lang="es-CL" dirty="0" smtClean="0"/>
              <a:t> 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Concepto de Ilustración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119540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CL" dirty="0" smtClean="0"/>
              <a:t>Para los autores «la racionalidad propia de la Ilustración es la de un conocimiento técnico-instrumental»</a:t>
            </a:r>
          </a:p>
          <a:p>
            <a:r>
              <a:rPr lang="es-CL" dirty="0" smtClean="0"/>
              <a:t>La razón científica-técnica es una razón de naturaleza instrumental, funcional, aunque una razón en último término pervertida, pues ha conducido a la irracionalidad.</a:t>
            </a:r>
          </a:p>
          <a:p>
            <a:r>
              <a:rPr lang="es-CL" dirty="0" smtClean="0"/>
              <a:t>En la Ilustración la razón instrumental y subjetiva se erige como agente crítico contra la autoridad política divina, contra la religión como noción objetiva sobrenatural.</a:t>
            </a:r>
          </a:p>
          <a:p>
            <a:r>
              <a:rPr lang="es-CL" dirty="0" smtClean="0"/>
              <a:t>Es el pleno triunfo de la razón instrumental, que no sabe encontrar una nueva base racional para la verdad objetiva, dejando a ésta sin significado.</a:t>
            </a:r>
            <a:endParaRPr lang="es-CL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El concepto de la razón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3088161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72008"/>
          </a:xfrm>
        </p:spPr>
        <p:txBody>
          <a:bodyPr>
            <a:normAutofit lnSpcReduction="10000"/>
          </a:bodyPr>
          <a:lstStyle/>
          <a:p>
            <a:r>
              <a:rPr lang="es-CL" dirty="0" smtClean="0"/>
              <a:t>La razón deja de tener sentido por sí misma, su contenido depende únicamente de decisiones arbitrarias, que incluso carecen de justificación racional.</a:t>
            </a:r>
          </a:p>
          <a:p>
            <a:r>
              <a:rPr lang="es-CL" dirty="0" smtClean="0"/>
              <a:t>En definitiva, la Ilustración es ante todo un </a:t>
            </a:r>
            <a:r>
              <a:rPr lang="es-CL" b="1" dirty="0" smtClean="0"/>
              <a:t>proceso racional de abuso y sometimiento</a:t>
            </a:r>
            <a:r>
              <a:rPr lang="es-CL" dirty="0" smtClean="0"/>
              <a:t>, de un sometimiento que se impone a través de un razón subjetiva instrumentalizada que derroca al mito, pero a un mito que para los autores es sinónimo de la Ilustración dominadora. Tanto el uno como la otra están impulsados por una inclinación al poder.</a:t>
            </a:r>
            <a:endParaRPr lang="es-CL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El concepto de la razón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8685428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133</TotalTime>
  <Words>1923</Words>
  <Application>Microsoft Office PowerPoint</Application>
  <PresentationFormat>Presentación en pantalla (4:3)</PresentationFormat>
  <Paragraphs>98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5" baseType="lpstr">
      <vt:lpstr>Concurrencia</vt:lpstr>
      <vt:lpstr>Dialéctica de la Ilustración</vt:lpstr>
      <vt:lpstr>Antecedentes</vt:lpstr>
      <vt:lpstr>Dialéctica de la Ilustración</vt:lpstr>
      <vt:lpstr>El concepto de la razón</vt:lpstr>
      <vt:lpstr>El concepto de la razón</vt:lpstr>
      <vt:lpstr>El concepto de la razón</vt:lpstr>
      <vt:lpstr>Concepto de Ilustración</vt:lpstr>
      <vt:lpstr>El concepto de la razón</vt:lpstr>
      <vt:lpstr>El concepto de la razón</vt:lpstr>
      <vt:lpstr>El mito y la Ilustración</vt:lpstr>
      <vt:lpstr>El mito y la Ilustración</vt:lpstr>
      <vt:lpstr>Ilustración como medio generalizante</vt:lpstr>
      <vt:lpstr>Ilustración como medio generalizante</vt:lpstr>
      <vt:lpstr>Ilustración como medio generalizante</vt:lpstr>
      <vt:lpstr>La Ilustración como medio generalizante</vt:lpstr>
      <vt:lpstr>La Ilustración como medio generalizante</vt:lpstr>
      <vt:lpstr>La racionalidad mítica o el origen de la subjetividad</vt:lpstr>
      <vt:lpstr>La racionalidad mítica o el origen de la subjetividad</vt:lpstr>
      <vt:lpstr>La racionalidad mítica o el origen de la subjetividad</vt:lpstr>
      <vt:lpstr>Irracionalidad de la razón: cultura y barbarie</vt:lpstr>
      <vt:lpstr>Irracionalidad de la razón:: cultura y barbarie</vt:lpstr>
      <vt:lpstr>Irracionalidad de la razón:: cultura y barbarie</vt:lpstr>
      <vt:lpstr>Verdad y crítica</vt:lpstr>
      <vt:lpstr>Verdad y crítica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Dialéctica de la Ilustración</dc:title>
  <dc:creator>Tita</dc:creator>
  <cp:lastModifiedBy>Tita</cp:lastModifiedBy>
  <cp:revision>12</cp:revision>
  <dcterms:created xsi:type="dcterms:W3CDTF">2015-11-30T11:39:16Z</dcterms:created>
  <dcterms:modified xsi:type="dcterms:W3CDTF">2015-11-30T14:03:32Z</dcterms:modified>
</cp:coreProperties>
</file>