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7A847CFC-816F-41D0-AAC0-9BF4FEBC753E}" type="datetimeFigureOut">
              <a:rPr lang="es-ES" smtClean="0"/>
              <a:t>04/09/2015</a:t>
            </a:fld>
            <a:endParaRPr lang="es-ES"/>
          </a:p>
        </p:txBody>
      </p:sp>
      <p:sp>
        <p:nvSpPr>
          <p:cNvPr id="2" name="1 Marcador de pie de página"/>
          <p:cNvSpPr>
            <a:spLocks noGrp="1"/>
          </p:cNvSpPr>
          <p:nvPr>
            <p:ph type="ftr" sz="quarter" idx="11"/>
          </p:nvPr>
        </p:nvSpPr>
        <p:spPr/>
        <p:txBody>
          <a:bodyPr/>
          <a:lstStyle/>
          <a:p>
            <a:endParaRPr lang="es-ES"/>
          </a:p>
        </p:txBody>
      </p:sp>
      <p:sp>
        <p:nvSpPr>
          <p:cNvPr id="15" name="14 Marcador de número de diapositiva"/>
          <p:cNvSpPr>
            <a:spLocks noGrp="1"/>
          </p:cNvSpPr>
          <p:nvPr>
            <p:ph type="sldNum" sz="quarter" idx="12"/>
          </p:nvPr>
        </p:nvSpPr>
        <p:spPr>
          <a:xfrm>
            <a:off x="8229600" y="6473952"/>
            <a:ext cx="758952" cy="246888"/>
          </a:xfrm>
        </p:spPr>
        <p:txBody>
          <a:bodyPr/>
          <a:lstStyle/>
          <a:p>
            <a:fld id="{132FADFE-3B8F-471C-ABF0-DBC7717ECBB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04/09/2015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04/09/2015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7A847CFC-816F-41D0-AAC0-9BF4FEBC753E}" type="datetimeFigureOut">
              <a:rPr lang="es-ES" smtClean="0"/>
              <a:t>04/09/2015</a:t>
            </a:fld>
            <a:endParaRPr lang="es-ES"/>
          </a:p>
        </p:txBody>
      </p:sp>
      <p:sp>
        <p:nvSpPr>
          <p:cNvPr id="19" name="18 Marcador de pie de página"/>
          <p:cNvSpPr>
            <a:spLocks noGrp="1"/>
          </p:cNvSpPr>
          <p:nvPr>
            <p:ph type="ftr" sz="quarter" idx="11"/>
          </p:nvPr>
        </p:nvSpPr>
        <p:spPr>
          <a:xfrm>
            <a:off x="3581400" y="76200"/>
            <a:ext cx="2895600" cy="288925"/>
          </a:xfrm>
        </p:spPr>
        <p:txBody>
          <a:bodyPr/>
          <a:lstStyle/>
          <a:p>
            <a:endParaRPr lang="es-ES"/>
          </a:p>
        </p:txBody>
      </p:sp>
      <p:sp>
        <p:nvSpPr>
          <p:cNvPr id="16" name="15 Marcador de número de diapositiva"/>
          <p:cNvSpPr>
            <a:spLocks noGrp="1"/>
          </p:cNvSpPr>
          <p:nvPr>
            <p:ph type="sldNum" sz="quarter" idx="12"/>
          </p:nvPr>
        </p:nvSpPr>
        <p:spPr>
          <a:xfrm>
            <a:off x="8229600" y="6473952"/>
            <a:ext cx="758952" cy="246888"/>
          </a:xfrm>
        </p:spPr>
        <p:txBody>
          <a:bodyPr/>
          <a:lstStyle/>
          <a:p>
            <a:fld id="{132FADFE-3B8F-471C-ABF0-DBC7717ECBB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7A847CFC-816F-41D0-AAC0-9BF4FEBC753E}" type="datetimeFigureOut">
              <a:rPr lang="es-ES" smtClean="0"/>
              <a:t>04/09/2015</a:t>
            </a:fld>
            <a:endParaRPr lang="es-ES"/>
          </a:p>
        </p:txBody>
      </p:sp>
      <p:sp>
        <p:nvSpPr>
          <p:cNvPr id="11" name="10 Marcador de pie de página"/>
          <p:cNvSpPr>
            <a:spLocks noGrp="1"/>
          </p:cNvSpPr>
          <p:nvPr>
            <p:ph type="ftr" sz="quarter" idx="11"/>
          </p:nvPr>
        </p:nvSpPr>
        <p:spPr/>
        <p:txBody>
          <a:bodyPr/>
          <a:lstStyle/>
          <a:p>
            <a:endParaRPr lang="es-ES"/>
          </a:p>
        </p:txBody>
      </p:sp>
      <p:sp>
        <p:nvSpPr>
          <p:cNvPr id="16" name="1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7A847CFC-816F-41D0-AAC0-9BF4FEBC753E}" type="datetimeFigureOut">
              <a:rPr lang="es-ES" smtClean="0"/>
              <a:t>04/09/2015</a:t>
            </a:fld>
            <a:endParaRPr lang="es-ES"/>
          </a:p>
        </p:txBody>
      </p:sp>
      <p:sp>
        <p:nvSpPr>
          <p:cNvPr id="10" name="9 Marcador de pie de página"/>
          <p:cNvSpPr>
            <a:spLocks noGrp="1"/>
          </p:cNvSpPr>
          <p:nvPr>
            <p:ph type="ftr" sz="quarter" idx="11"/>
          </p:nvPr>
        </p:nvSpPr>
        <p:spPr/>
        <p:txBody>
          <a:bodyPr/>
          <a:lstStyle/>
          <a:p>
            <a:endParaRPr lang="es-ES"/>
          </a:p>
        </p:txBody>
      </p:sp>
      <p:sp>
        <p:nvSpPr>
          <p:cNvPr id="31" name="30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7A847CFC-816F-41D0-AAC0-9BF4FEBC753E}" type="datetimeFigureOut">
              <a:rPr lang="es-ES" smtClean="0"/>
              <a:t>04/09/2015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229600" y="6477000"/>
            <a:ext cx="762000" cy="246888"/>
          </a:xfrm>
        </p:spPr>
        <p:txBody>
          <a:bodyPr/>
          <a:lstStyle/>
          <a:p>
            <a:fld id="{132FADFE-3B8F-471C-ABF0-DBC7717ECBBC}" type="slidenum">
              <a:rPr lang="es-ES" smtClean="0"/>
              <a:t>‹Nº›</a:t>
            </a:fld>
            <a:endParaRPr lang="es-ES"/>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7A847CFC-816F-41D0-AAC0-9BF4FEBC753E}" type="datetimeFigureOut">
              <a:rPr lang="es-ES" smtClean="0"/>
              <a:t>04/09/2015</a:t>
            </a:fld>
            <a:endParaRPr lang="es-ES"/>
          </a:p>
        </p:txBody>
      </p:sp>
      <p:sp>
        <p:nvSpPr>
          <p:cNvPr id="21" name="20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7A847CFC-816F-41D0-AAC0-9BF4FEBC753E}" type="datetimeFigureOut">
              <a:rPr lang="es-ES" smtClean="0"/>
              <a:t>04/09/2015</a:t>
            </a:fld>
            <a:endParaRPr lang="es-ES"/>
          </a:p>
        </p:txBody>
      </p:sp>
      <p:sp>
        <p:nvSpPr>
          <p:cNvPr id="24" name="23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7A847CFC-816F-41D0-AAC0-9BF4FEBC753E}" type="datetimeFigureOut">
              <a:rPr lang="es-ES" smtClean="0"/>
              <a:t>04/09/2015</a:t>
            </a:fld>
            <a:endParaRPr lang="es-ES"/>
          </a:p>
        </p:txBody>
      </p:sp>
      <p:sp>
        <p:nvSpPr>
          <p:cNvPr id="29" name="28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7A847CFC-816F-41D0-AAC0-9BF4FEBC753E}" type="datetimeFigureOut">
              <a:rPr lang="es-ES" smtClean="0"/>
              <a:t>04/09/2015</a:t>
            </a:fld>
            <a:endParaRPr lang="es-ES"/>
          </a:p>
        </p:txBody>
      </p:sp>
      <p:sp>
        <p:nvSpPr>
          <p:cNvPr id="5" name="4 Marcador de pie de página"/>
          <p:cNvSpPr>
            <a:spLocks noGrp="1"/>
          </p:cNvSpPr>
          <p:nvPr>
            <p:ph type="ftr" sz="quarter" idx="11"/>
          </p:nvPr>
        </p:nvSpPr>
        <p:spPr/>
        <p:txBody>
          <a:bodyPr/>
          <a:lstStyle/>
          <a:p>
            <a:endParaRPr lang="es-ES"/>
          </a:p>
        </p:txBody>
      </p:sp>
      <p:sp>
        <p:nvSpPr>
          <p:cNvPr id="31" name="30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A847CFC-816F-41D0-AAC0-9BF4FEBC753E}" type="datetimeFigureOut">
              <a:rPr lang="es-ES" smtClean="0"/>
              <a:t>04/09/2015</a:t>
            </a:fld>
            <a:endParaRPr lang="es-ES"/>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ES"/>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32FADFE-3B8F-471C-ABF0-DBC7717ECBBC}" type="slidenum">
              <a:rPr lang="es-ES" smtClean="0"/>
              <a:t>‹Nº›</a:t>
            </a:fld>
            <a:endParaRPr lang="es-ES"/>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Sobre el tiempo</a:t>
            </a:r>
            <a:endParaRPr lang="es-MX" dirty="0"/>
          </a:p>
        </p:txBody>
      </p:sp>
      <p:sp>
        <p:nvSpPr>
          <p:cNvPr id="3" name="2 Subtítulo"/>
          <p:cNvSpPr>
            <a:spLocks noGrp="1"/>
          </p:cNvSpPr>
          <p:nvPr>
            <p:ph type="subTitle" idx="1"/>
          </p:nvPr>
        </p:nvSpPr>
        <p:spPr/>
        <p:txBody>
          <a:bodyPr/>
          <a:lstStyle/>
          <a:p>
            <a:r>
              <a:rPr lang="es-MX" dirty="0" err="1" smtClean="0"/>
              <a:t>Norbert</a:t>
            </a:r>
            <a:r>
              <a:rPr lang="es-MX" dirty="0" smtClean="0"/>
              <a:t> Elias	</a:t>
            </a:r>
            <a:endParaRPr lang="es-MX" dirty="0"/>
          </a:p>
        </p:txBody>
      </p:sp>
    </p:spTree>
    <p:extLst>
      <p:ext uri="{BB962C8B-B14F-4D97-AF65-F5344CB8AC3E}">
        <p14:creationId xmlns:p14="http://schemas.microsoft.com/office/powerpoint/2010/main" val="23123675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Sobre el tiempo</a:t>
            </a:r>
            <a:endParaRPr lang="es-MX" dirty="0"/>
          </a:p>
        </p:txBody>
      </p:sp>
      <p:sp>
        <p:nvSpPr>
          <p:cNvPr id="3" name="2 Marcador de contenido"/>
          <p:cNvSpPr>
            <a:spLocks noGrp="1"/>
          </p:cNvSpPr>
          <p:nvPr>
            <p:ph idx="1"/>
          </p:nvPr>
        </p:nvSpPr>
        <p:spPr>
          <a:xfrm>
            <a:off x="304800" y="1554162"/>
            <a:ext cx="8686800" cy="4827166"/>
          </a:xfrm>
        </p:spPr>
        <p:txBody>
          <a:bodyPr>
            <a:normAutofit fontScale="85000" lnSpcReduction="10000"/>
          </a:bodyPr>
          <a:lstStyle/>
          <a:p>
            <a:r>
              <a:rPr lang="es-MX" dirty="0" smtClean="0"/>
              <a:t>Principales características de su Sociología del desarrollo:</a:t>
            </a:r>
          </a:p>
          <a:p>
            <a:pPr marL="0" indent="0">
              <a:buNone/>
            </a:pPr>
            <a:r>
              <a:rPr lang="es-MX" dirty="0" smtClean="0"/>
              <a:t>- Mirada de largo alcance</a:t>
            </a:r>
          </a:p>
          <a:p>
            <a:pPr marL="0" indent="0">
              <a:buNone/>
            </a:pPr>
            <a:r>
              <a:rPr lang="es-MX" dirty="0" smtClean="0"/>
              <a:t>- Ruptura con las dicotomías</a:t>
            </a:r>
          </a:p>
          <a:p>
            <a:pPr marL="0" indent="0">
              <a:buNone/>
            </a:pPr>
            <a:r>
              <a:rPr lang="es-MX" dirty="0" smtClean="0"/>
              <a:t>- Influencia de los cambios sociogenéticos en las estructuras psicogenéticas</a:t>
            </a:r>
          </a:p>
          <a:p>
            <a:r>
              <a:rPr lang="es-MX" dirty="0" smtClean="0"/>
              <a:t>Sociología del desarrollo como una especie de historiografía narrativa, recorrido de larga duración.</a:t>
            </a:r>
          </a:p>
          <a:p>
            <a:r>
              <a:rPr lang="es-MX" dirty="0" smtClean="0"/>
              <a:t>Tiempo que pasa de ser una determinación pasiva y puntual a una determinación activa, exhaustiva y continua en la actualidad.</a:t>
            </a:r>
          </a:p>
          <a:p>
            <a:endParaRPr lang="es-MX" dirty="0"/>
          </a:p>
        </p:txBody>
      </p:sp>
    </p:spTree>
    <p:extLst>
      <p:ext uri="{BB962C8B-B14F-4D97-AF65-F5344CB8AC3E}">
        <p14:creationId xmlns:p14="http://schemas.microsoft.com/office/powerpoint/2010/main" val="1203432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Sobre el tiempo</a:t>
            </a:r>
            <a:endParaRPr lang="es-MX" dirty="0"/>
          </a:p>
        </p:txBody>
      </p:sp>
      <p:sp>
        <p:nvSpPr>
          <p:cNvPr id="3" name="2 Marcador de contenido"/>
          <p:cNvSpPr>
            <a:spLocks noGrp="1"/>
          </p:cNvSpPr>
          <p:nvPr>
            <p:ph idx="1"/>
          </p:nvPr>
        </p:nvSpPr>
        <p:spPr/>
        <p:txBody>
          <a:bodyPr>
            <a:normAutofit fontScale="85000" lnSpcReduction="10000"/>
          </a:bodyPr>
          <a:lstStyle/>
          <a:p>
            <a:r>
              <a:rPr lang="es-MX" dirty="0" smtClean="0"/>
              <a:t>Posibilidad tanto de procesos civilizatorios como de procesos descivilizatorios.</a:t>
            </a:r>
          </a:p>
          <a:p>
            <a:r>
              <a:rPr lang="es-MX" dirty="0" smtClean="0"/>
              <a:t>Relación entre individuo y sociedad como entrelazamiento indisoluble entre los individuos en el seno de la estructura social, haciéndose patente la interrelación final de las personas – red de interdependencias.</a:t>
            </a:r>
          </a:p>
          <a:p>
            <a:r>
              <a:rPr lang="es-MX" dirty="0" smtClean="0"/>
              <a:t>Lo que vincula a los individuos con la sociedad es la propia predisposición natural de los individuos, en tanto los elementos básicos de nuestra naturaleza solo se despliegan cabalmente en la sociedad.</a:t>
            </a:r>
            <a:endParaRPr lang="es-MX" dirty="0"/>
          </a:p>
        </p:txBody>
      </p:sp>
    </p:spTree>
    <p:extLst>
      <p:ext uri="{BB962C8B-B14F-4D97-AF65-F5344CB8AC3E}">
        <p14:creationId xmlns:p14="http://schemas.microsoft.com/office/powerpoint/2010/main" val="21451393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Sobre el tiempo</a:t>
            </a:r>
            <a:endParaRPr lang="es-MX" dirty="0"/>
          </a:p>
        </p:txBody>
      </p:sp>
      <p:sp>
        <p:nvSpPr>
          <p:cNvPr id="3" name="2 Marcador de contenido"/>
          <p:cNvSpPr>
            <a:spLocks noGrp="1"/>
          </p:cNvSpPr>
          <p:nvPr>
            <p:ph idx="1"/>
          </p:nvPr>
        </p:nvSpPr>
        <p:spPr/>
        <p:txBody>
          <a:bodyPr>
            <a:normAutofit fontScale="92500" lnSpcReduction="20000"/>
          </a:bodyPr>
          <a:lstStyle/>
          <a:p>
            <a:r>
              <a:rPr lang="es-MX" dirty="0" smtClean="0"/>
              <a:t>Por tanto, no es posible la comprensión de los procesos psicogenéticos del individuo sin considerar los procesos sociogenéticos civilizatorios, y por lo mismo, tampoco se puede entender la psicogénesis de nuestra sensibilidad respecto al tiempo sin considerar las estructuras sociales.</a:t>
            </a:r>
          </a:p>
          <a:p>
            <a:r>
              <a:rPr lang="es-MX" dirty="0" smtClean="0"/>
              <a:t>La sensibilidad especial que tienen los individuos según la estructura cultural (</a:t>
            </a:r>
            <a:r>
              <a:rPr lang="es-MX" i="1" dirty="0" smtClean="0"/>
              <a:t>coacción social</a:t>
            </a:r>
            <a:r>
              <a:rPr lang="es-MX" dirty="0" smtClean="0"/>
              <a:t>) se convierte en parte de su personalidad (</a:t>
            </a:r>
            <a:r>
              <a:rPr lang="es-MX" i="1" dirty="0" smtClean="0"/>
              <a:t>autocoacción</a:t>
            </a:r>
            <a:r>
              <a:rPr lang="es-MX" dirty="0" smtClean="0"/>
              <a:t>)</a:t>
            </a:r>
            <a:endParaRPr lang="es-MX" dirty="0"/>
          </a:p>
        </p:txBody>
      </p:sp>
    </p:spTree>
    <p:extLst>
      <p:ext uri="{BB962C8B-B14F-4D97-AF65-F5344CB8AC3E}">
        <p14:creationId xmlns:p14="http://schemas.microsoft.com/office/powerpoint/2010/main" val="33292626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Sobre el tiempo</a:t>
            </a:r>
            <a:endParaRPr lang="es-MX" dirty="0"/>
          </a:p>
        </p:txBody>
      </p:sp>
      <p:sp>
        <p:nvSpPr>
          <p:cNvPr id="3" name="2 Marcador de contenido"/>
          <p:cNvSpPr>
            <a:spLocks noGrp="1"/>
          </p:cNvSpPr>
          <p:nvPr>
            <p:ph idx="1"/>
          </p:nvPr>
        </p:nvSpPr>
        <p:spPr>
          <a:xfrm>
            <a:off x="304800" y="1554162"/>
            <a:ext cx="8686800" cy="5115198"/>
          </a:xfrm>
        </p:spPr>
        <p:txBody>
          <a:bodyPr>
            <a:normAutofit fontScale="92500" lnSpcReduction="20000"/>
          </a:bodyPr>
          <a:lstStyle/>
          <a:p>
            <a:pPr marL="0" indent="0">
              <a:buNone/>
            </a:pPr>
            <a:r>
              <a:rPr lang="es-MX" sz="3000" b="1" i="1" dirty="0" smtClean="0"/>
              <a:t>Ideas principales</a:t>
            </a:r>
          </a:p>
          <a:p>
            <a:r>
              <a:rPr lang="es-MX" dirty="0" smtClean="0"/>
              <a:t>Tiempo como síntesis humana de alto nivel y como instrumento simbólico social humano que sirve como medio de orientación en el continuo del devenir referido a los procesos sociales y fruto del acervo cultural del saber.</a:t>
            </a:r>
          </a:p>
          <a:p>
            <a:r>
              <a:rPr lang="es-MX" dirty="0" smtClean="0"/>
              <a:t>La determinación del tiempo como instrumento de comunicación humana se lleva a cabo a través de continuos en devenir normalizados que sirven como marco de referencia para medir y definir otros procesos. El tiempo, por tanto, es un marco de referencia que sirve a los individuos para orientarse en el devenir físico y social del mundo.</a:t>
            </a:r>
            <a:endParaRPr lang="es-MX" dirty="0"/>
          </a:p>
        </p:txBody>
      </p:sp>
    </p:spTree>
    <p:extLst>
      <p:ext uri="{BB962C8B-B14F-4D97-AF65-F5344CB8AC3E}">
        <p14:creationId xmlns:p14="http://schemas.microsoft.com/office/powerpoint/2010/main" val="23464208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Sobre el tiempo</a:t>
            </a:r>
            <a:endParaRPr lang="es-MX" dirty="0"/>
          </a:p>
        </p:txBody>
      </p:sp>
      <p:sp>
        <p:nvSpPr>
          <p:cNvPr id="3" name="2 Marcador de contenido"/>
          <p:cNvSpPr>
            <a:spLocks noGrp="1"/>
          </p:cNvSpPr>
          <p:nvPr>
            <p:ph idx="1"/>
          </p:nvPr>
        </p:nvSpPr>
        <p:spPr/>
        <p:txBody>
          <a:bodyPr>
            <a:normAutofit fontScale="92500" lnSpcReduction="10000"/>
          </a:bodyPr>
          <a:lstStyle/>
          <a:p>
            <a:r>
              <a:rPr lang="es-MX" dirty="0" smtClean="0"/>
              <a:t>Hay una evolución del proceso de determinación y sentimiento del tiempo que no existía en estadios anteriores y que se dirige a una mayor disciplina y coacción del tiempo que se refleja en la estructura de nuestra personalidad.</a:t>
            </a:r>
          </a:p>
          <a:p>
            <a:r>
              <a:rPr lang="es-MX" dirty="0" smtClean="0"/>
              <a:t>La “hambruna” del tiempo actual tiene que ver con el hecho de que la estructura de la personalidad de los individuos se conforman de acuerdo a los estadios de desarrollo de las sociedades en que crecen y aprenden.</a:t>
            </a:r>
            <a:endParaRPr lang="es-MX" dirty="0"/>
          </a:p>
        </p:txBody>
      </p:sp>
    </p:spTree>
    <p:extLst>
      <p:ext uri="{BB962C8B-B14F-4D97-AF65-F5344CB8AC3E}">
        <p14:creationId xmlns:p14="http://schemas.microsoft.com/office/powerpoint/2010/main" val="13741943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Sobre el tiempo</a:t>
            </a:r>
            <a:endParaRPr lang="es-MX" dirty="0"/>
          </a:p>
        </p:txBody>
      </p:sp>
      <p:sp>
        <p:nvSpPr>
          <p:cNvPr id="3" name="2 Marcador de contenido"/>
          <p:cNvSpPr>
            <a:spLocks noGrp="1"/>
          </p:cNvSpPr>
          <p:nvPr>
            <p:ph idx="1"/>
          </p:nvPr>
        </p:nvSpPr>
        <p:spPr/>
        <p:txBody>
          <a:bodyPr>
            <a:normAutofit fontScale="92500" lnSpcReduction="20000"/>
          </a:bodyPr>
          <a:lstStyle/>
          <a:p>
            <a:pPr marL="0" indent="0" algn="ctr">
              <a:buNone/>
            </a:pPr>
            <a:r>
              <a:rPr lang="es-MX" i="1" dirty="0" smtClean="0"/>
              <a:t>“Como muchas otras habilidades sociales, la determinación del tiempo se desarrolló hasta su nivel actual, a través de los siglos, en estrecha relación con el crecimiento de exigencias sociales muy concretas (…) en las grandes sociedades estatales y urbanizadas se vuelve inexorable la necesidad social de determinar el tiempo y los medios para su satisfacción, así como se hace también inevitable el sentido del tiempo de los individuos que integran dichas sociedades” </a:t>
            </a:r>
            <a:r>
              <a:rPr lang="es-MX" dirty="0" smtClean="0"/>
              <a:t>(Elias, 1989)</a:t>
            </a:r>
            <a:endParaRPr lang="es-MX" dirty="0"/>
          </a:p>
        </p:txBody>
      </p:sp>
    </p:spTree>
    <p:extLst>
      <p:ext uri="{BB962C8B-B14F-4D97-AF65-F5344CB8AC3E}">
        <p14:creationId xmlns:p14="http://schemas.microsoft.com/office/powerpoint/2010/main" val="14275870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normAutofit/>
          </a:bodyPr>
          <a:lstStyle/>
          <a:p>
            <a:endParaRPr lang="es-MX"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5736" y="548680"/>
            <a:ext cx="4536392" cy="5833800"/>
          </a:xfrm>
          <a:prstGeom prst="rect">
            <a:avLst/>
          </a:prstGeom>
        </p:spPr>
      </p:pic>
    </p:spTree>
    <p:extLst>
      <p:ext uri="{BB962C8B-B14F-4D97-AF65-F5344CB8AC3E}">
        <p14:creationId xmlns:p14="http://schemas.microsoft.com/office/powerpoint/2010/main" val="27440081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biografía</a:t>
            </a:r>
            <a:endParaRPr lang="es-MX" dirty="0"/>
          </a:p>
        </p:txBody>
      </p:sp>
      <p:sp>
        <p:nvSpPr>
          <p:cNvPr id="3" name="2 Marcador de contenido"/>
          <p:cNvSpPr>
            <a:spLocks noGrp="1"/>
          </p:cNvSpPr>
          <p:nvPr>
            <p:ph idx="1"/>
          </p:nvPr>
        </p:nvSpPr>
        <p:spPr/>
        <p:txBody>
          <a:bodyPr>
            <a:normAutofit fontScale="92500" lnSpcReduction="10000"/>
          </a:bodyPr>
          <a:lstStyle/>
          <a:p>
            <a:r>
              <a:rPr lang="es-MX" dirty="0" smtClean="0"/>
              <a:t>Sociólogo judío-alemán</a:t>
            </a:r>
            <a:r>
              <a:rPr lang="es-MX" dirty="0"/>
              <a:t>. Su trabajo  se concentró en la relación entre poder, </a:t>
            </a:r>
            <a:r>
              <a:rPr lang="es-MX" dirty="0" smtClean="0"/>
              <a:t>comportamiento, emoción </a:t>
            </a:r>
            <a:r>
              <a:rPr lang="es-MX" dirty="0"/>
              <a:t>y conocimiento.</a:t>
            </a:r>
          </a:p>
          <a:p>
            <a:r>
              <a:rPr lang="es-MX" dirty="0"/>
              <a:t>Nace en </a:t>
            </a:r>
            <a:r>
              <a:rPr lang="es-MX" dirty="0" err="1" smtClean="0"/>
              <a:t>Breslau</a:t>
            </a:r>
            <a:r>
              <a:rPr lang="es-MX" dirty="0" smtClean="0"/>
              <a:t> </a:t>
            </a:r>
            <a:r>
              <a:rPr lang="es-MX" dirty="0"/>
              <a:t>en 1897 y muere en </a:t>
            </a:r>
            <a:r>
              <a:rPr lang="es-MX" dirty="0" smtClean="0"/>
              <a:t>Ámsterdam </a:t>
            </a:r>
            <a:r>
              <a:rPr lang="es-MX" dirty="0"/>
              <a:t>en 1990</a:t>
            </a:r>
            <a:r>
              <a:rPr lang="es-MX" dirty="0" smtClean="0"/>
              <a:t>.</a:t>
            </a:r>
          </a:p>
          <a:p>
            <a:r>
              <a:rPr lang="es-MX" dirty="0" smtClean="0"/>
              <a:t>Cursa estudios de medicina, filosofía y sociología</a:t>
            </a:r>
            <a:endParaRPr lang="es-MX" dirty="0"/>
          </a:p>
          <a:p>
            <a:r>
              <a:rPr lang="es-MX" dirty="0"/>
              <a:t>En 1933 huye a Francia para posteriormente emanciparse en </a:t>
            </a:r>
            <a:r>
              <a:rPr lang="es-MX" dirty="0" smtClean="0"/>
              <a:t>Inglaterra </a:t>
            </a:r>
            <a:r>
              <a:rPr lang="es-MX" dirty="0"/>
              <a:t>dónde redactó su obra más conocida “El proceso </a:t>
            </a:r>
            <a:r>
              <a:rPr lang="es-MX" dirty="0" smtClean="0"/>
              <a:t>de la civilización” (1939)</a:t>
            </a:r>
            <a:endParaRPr lang="es-MX" dirty="0"/>
          </a:p>
          <a:p>
            <a:endParaRPr lang="es-MX" dirty="0"/>
          </a:p>
        </p:txBody>
      </p:sp>
    </p:spTree>
    <p:extLst>
      <p:ext uri="{BB962C8B-B14F-4D97-AF65-F5344CB8AC3E}">
        <p14:creationId xmlns:p14="http://schemas.microsoft.com/office/powerpoint/2010/main" val="546906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normAutofit fontScale="92500" lnSpcReduction="10000"/>
          </a:bodyPr>
          <a:lstStyle/>
          <a:p>
            <a:r>
              <a:rPr lang="es-MX" dirty="0" smtClean="0"/>
              <a:t>Se desarrolla principalmente en el ámbito de la sociología histórica con su teoría de la evolución.</a:t>
            </a:r>
          </a:p>
          <a:p>
            <a:r>
              <a:rPr lang="es-MX" dirty="0" smtClean="0"/>
              <a:t>Logra explicar estructuras sociales complejas sin menoscabar las agencias individuales.</a:t>
            </a:r>
          </a:p>
          <a:p>
            <a:r>
              <a:rPr lang="es-MX" dirty="0" smtClean="0"/>
              <a:t>Su principal objeto de estudio es el proceso civilizatorio. No obstante sus ideas son de carácter multidimensional y atañen a varias ciencias sociales.</a:t>
            </a:r>
          </a:p>
          <a:p>
            <a:r>
              <a:rPr lang="es-MX" dirty="0" smtClean="0"/>
              <a:t>Elias es un gran referente en estudios relacionados a la transición y modernidad</a:t>
            </a:r>
            <a:endParaRPr lang="es-MX" dirty="0"/>
          </a:p>
        </p:txBody>
      </p:sp>
    </p:spTree>
    <p:extLst>
      <p:ext uri="{BB962C8B-B14F-4D97-AF65-F5344CB8AC3E}">
        <p14:creationId xmlns:p14="http://schemas.microsoft.com/office/powerpoint/2010/main" val="275272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Principales obras</a:t>
            </a:r>
            <a:endParaRPr lang="es-MX" dirty="0"/>
          </a:p>
        </p:txBody>
      </p:sp>
      <p:sp>
        <p:nvSpPr>
          <p:cNvPr id="3" name="2 Marcador de contenido"/>
          <p:cNvSpPr>
            <a:spLocks noGrp="1"/>
          </p:cNvSpPr>
          <p:nvPr>
            <p:ph idx="1"/>
          </p:nvPr>
        </p:nvSpPr>
        <p:spPr/>
        <p:txBody>
          <a:bodyPr>
            <a:normAutofit lnSpcReduction="10000"/>
          </a:bodyPr>
          <a:lstStyle/>
          <a:p>
            <a:r>
              <a:rPr lang="es-MX" dirty="0" smtClean="0"/>
              <a:t>El proceso de la civilización</a:t>
            </a:r>
          </a:p>
          <a:p>
            <a:r>
              <a:rPr lang="es-MX" dirty="0" smtClean="0"/>
              <a:t>La sociedad cortesana</a:t>
            </a:r>
          </a:p>
          <a:p>
            <a:r>
              <a:rPr lang="es-MX" dirty="0" smtClean="0"/>
              <a:t>La soledad de los moribundos</a:t>
            </a:r>
          </a:p>
          <a:p>
            <a:r>
              <a:rPr lang="es-MX" dirty="0" smtClean="0"/>
              <a:t>Sobre el tiempo</a:t>
            </a:r>
          </a:p>
          <a:p>
            <a:r>
              <a:rPr lang="es-MX" dirty="0" smtClean="0"/>
              <a:t>La sociedad de los individuos</a:t>
            </a:r>
          </a:p>
          <a:p>
            <a:r>
              <a:rPr lang="es-MX" dirty="0" smtClean="0"/>
              <a:t>Teoría del símbolo: un ensayo de antropología cultural</a:t>
            </a:r>
          </a:p>
          <a:p>
            <a:r>
              <a:rPr lang="es-MX" dirty="0" smtClean="0"/>
              <a:t>Conocimiento y poder</a:t>
            </a:r>
            <a:endParaRPr lang="es-MX" dirty="0"/>
          </a:p>
        </p:txBody>
      </p:sp>
    </p:spTree>
    <p:extLst>
      <p:ext uri="{BB962C8B-B14F-4D97-AF65-F5344CB8AC3E}">
        <p14:creationId xmlns:p14="http://schemas.microsoft.com/office/powerpoint/2010/main" val="3433721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Sobre el tiempo</a:t>
            </a:r>
            <a:endParaRPr lang="es-MX" dirty="0"/>
          </a:p>
        </p:txBody>
      </p:sp>
      <p:sp>
        <p:nvSpPr>
          <p:cNvPr id="3" name="2 Marcador de contenido"/>
          <p:cNvSpPr>
            <a:spLocks noGrp="1"/>
          </p:cNvSpPr>
          <p:nvPr>
            <p:ph idx="1"/>
          </p:nvPr>
        </p:nvSpPr>
        <p:spPr/>
        <p:txBody>
          <a:bodyPr/>
          <a:lstStyle/>
          <a:p>
            <a:pPr marL="0" indent="0">
              <a:buNone/>
            </a:pPr>
            <a:r>
              <a:rPr lang="es-MX" sz="2400" b="1" i="1" dirty="0" smtClean="0"/>
              <a:t>Tiempo como dato social</a:t>
            </a:r>
          </a:p>
          <a:p>
            <a:r>
              <a:rPr lang="es-MX" sz="2400" dirty="0" smtClean="0"/>
              <a:t>Sociología del tiempo como intento de superar los esquemas objetivistas y subjetivistas de la gnoseología tradicional.</a:t>
            </a:r>
          </a:p>
          <a:p>
            <a:r>
              <a:rPr lang="es-MX" sz="2400" dirty="0" smtClean="0"/>
              <a:t>Rechaza la teoría del saber que parte de un sujeto aislado del mundo y que estudia su relación con este.</a:t>
            </a:r>
          </a:p>
          <a:p>
            <a:r>
              <a:rPr lang="es-MX" sz="2400" dirty="0" smtClean="0"/>
              <a:t>El tiempo no es un dato natural, por tanto, no puede ser observado como sujeto exterior (objetivista) ni en su forma de representación subjetiva (subjetivista).</a:t>
            </a:r>
          </a:p>
          <a:p>
            <a:r>
              <a:rPr lang="es-MX" sz="2400" dirty="0" smtClean="0"/>
              <a:t>El tiempo, entonces, es un </a:t>
            </a:r>
            <a:r>
              <a:rPr lang="es-MX" sz="2400" b="1" dirty="0" smtClean="0"/>
              <a:t>dato social</a:t>
            </a:r>
            <a:r>
              <a:rPr lang="es-MX" sz="2400" dirty="0" smtClean="0"/>
              <a:t>, síntesis simbólica de alto nivel desarrollada por la acumulación de acervo cultural de generación en generación.</a:t>
            </a:r>
          </a:p>
          <a:p>
            <a:endParaRPr lang="es-MX" dirty="0"/>
          </a:p>
        </p:txBody>
      </p:sp>
    </p:spTree>
    <p:extLst>
      <p:ext uri="{BB962C8B-B14F-4D97-AF65-F5344CB8AC3E}">
        <p14:creationId xmlns:p14="http://schemas.microsoft.com/office/powerpoint/2010/main" val="4116310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Sobre el tiempo</a:t>
            </a:r>
            <a:endParaRPr lang="es-MX" dirty="0"/>
          </a:p>
        </p:txBody>
      </p:sp>
      <p:sp>
        <p:nvSpPr>
          <p:cNvPr id="3" name="2 Marcador de contenido"/>
          <p:cNvSpPr>
            <a:spLocks noGrp="1"/>
          </p:cNvSpPr>
          <p:nvPr>
            <p:ph idx="1"/>
          </p:nvPr>
        </p:nvSpPr>
        <p:spPr/>
        <p:txBody>
          <a:bodyPr>
            <a:normAutofit/>
          </a:bodyPr>
          <a:lstStyle/>
          <a:p>
            <a:r>
              <a:rPr lang="es-MX" sz="2400" dirty="0" smtClean="0"/>
              <a:t>El saber humano visto como resultado de un aprendizaje acumulado</a:t>
            </a:r>
          </a:p>
          <a:p>
            <a:endParaRPr lang="es-MX" dirty="0"/>
          </a:p>
          <a:p>
            <a:pPr marL="0" indent="0" algn="ctr">
              <a:buNone/>
            </a:pPr>
            <a:r>
              <a:rPr lang="es-MX" sz="2800" i="1" dirty="0" smtClean="0"/>
              <a:t>“El presente libro parte de la idea de que el saber humano es el resultado de un largo proceso de aprendizaje de la humanidad, que no conoce principio. Sea cual fuera su aportación innovadora, el individuo se apoya en un saber ya existente y lo prolonga; no otra cosa sucede en el saber sobre el tiempo” </a:t>
            </a:r>
            <a:r>
              <a:rPr lang="es-MX" sz="2800" dirty="0" smtClean="0"/>
              <a:t>(Elias, 1989)</a:t>
            </a:r>
            <a:endParaRPr lang="es-MX" sz="2800" i="1" dirty="0"/>
          </a:p>
        </p:txBody>
      </p:sp>
    </p:spTree>
    <p:extLst>
      <p:ext uri="{BB962C8B-B14F-4D97-AF65-F5344CB8AC3E}">
        <p14:creationId xmlns:p14="http://schemas.microsoft.com/office/powerpoint/2010/main" val="7195907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Sobre el tiempo</a:t>
            </a:r>
            <a:endParaRPr lang="es-MX" dirty="0"/>
          </a:p>
        </p:txBody>
      </p:sp>
      <p:sp>
        <p:nvSpPr>
          <p:cNvPr id="3" name="2 Marcador de contenido"/>
          <p:cNvSpPr>
            <a:spLocks noGrp="1"/>
          </p:cNvSpPr>
          <p:nvPr>
            <p:ph idx="1"/>
          </p:nvPr>
        </p:nvSpPr>
        <p:spPr/>
        <p:txBody>
          <a:bodyPr>
            <a:normAutofit/>
          </a:bodyPr>
          <a:lstStyle/>
          <a:p>
            <a:r>
              <a:rPr lang="es-MX" sz="2800" dirty="0" smtClean="0"/>
              <a:t>Las visiones dicotómicas de mundo/individuo, sujeto/objeto, naturaleza/cultura, entre otros, son en la actualidad ingenuas y ya no sirven para acercarse a los problemas de estudio. Por tanto, la pregunta acerca de la naturaleza del tiempo (externa o interna) ya no tendría cabida en la actualidad. </a:t>
            </a:r>
            <a:endParaRPr lang="es-MX" sz="2800" dirty="0"/>
          </a:p>
        </p:txBody>
      </p:sp>
    </p:spTree>
    <p:extLst>
      <p:ext uri="{BB962C8B-B14F-4D97-AF65-F5344CB8AC3E}">
        <p14:creationId xmlns:p14="http://schemas.microsoft.com/office/powerpoint/2010/main" val="14684389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Sobre el tiempo</a:t>
            </a:r>
            <a:endParaRPr lang="es-MX" dirty="0"/>
          </a:p>
        </p:txBody>
      </p:sp>
      <p:sp>
        <p:nvSpPr>
          <p:cNvPr id="3" name="2 Marcador de contenido"/>
          <p:cNvSpPr>
            <a:spLocks noGrp="1"/>
          </p:cNvSpPr>
          <p:nvPr>
            <p:ph idx="1"/>
          </p:nvPr>
        </p:nvSpPr>
        <p:spPr/>
        <p:txBody>
          <a:bodyPr>
            <a:normAutofit fontScale="85000" lnSpcReduction="10000"/>
          </a:bodyPr>
          <a:lstStyle/>
          <a:p>
            <a:pPr marL="0" indent="0">
              <a:buNone/>
            </a:pPr>
            <a:r>
              <a:rPr lang="es-MX" sz="2800" b="1" i="1" dirty="0" smtClean="0"/>
              <a:t>Sociología del tiempo enmarcada en su sociología de la evolución</a:t>
            </a:r>
          </a:p>
          <a:p>
            <a:endParaRPr lang="es-MX" dirty="0"/>
          </a:p>
          <a:p>
            <a:pPr marL="0" indent="0" algn="ctr">
              <a:buNone/>
            </a:pPr>
            <a:r>
              <a:rPr lang="es-MX" i="1" dirty="0" smtClean="0"/>
              <a:t>“Espero que el lector se de cuenta que esta investigación sobre el tiempo prosigue con el desarrollo de una teoría sociológica bastante amplia, partiendo de diversos y cruciales puntos; entre otros, uno que resulta de la reflexión sobre el tiempo: una teoría sociológica del saber y conocer que no representa al individuo como sujeto del saber, sino a las generaciones humanas o, si se prefiere, a la humanidad que va desarrollándose”   </a:t>
            </a:r>
            <a:r>
              <a:rPr lang="es-MX" dirty="0" smtClean="0"/>
              <a:t>(Elias, 1989)</a:t>
            </a:r>
            <a:endParaRPr lang="es-MX" dirty="0"/>
          </a:p>
        </p:txBody>
      </p:sp>
    </p:spTree>
    <p:extLst>
      <p:ext uri="{BB962C8B-B14F-4D97-AF65-F5344CB8AC3E}">
        <p14:creationId xmlns:p14="http://schemas.microsoft.com/office/powerpoint/2010/main" val="13716684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133</TotalTime>
  <Words>1000</Words>
  <Application>Microsoft Office PowerPoint</Application>
  <PresentationFormat>Presentación en pantalla (4:3)</PresentationFormat>
  <Paragraphs>58</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Viajes</vt:lpstr>
      <vt:lpstr>Sobre el tiempo</vt:lpstr>
      <vt:lpstr>Presentación de PowerPoint</vt:lpstr>
      <vt:lpstr>biografía</vt:lpstr>
      <vt:lpstr>Presentación de PowerPoint</vt:lpstr>
      <vt:lpstr>Principales obras</vt:lpstr>
      <vt:lpstr>Sobre el tiempo</vt:lpstr>
      <vt:lpstr>Sobre el tiempo</vt:lpstr>
      <vt:lpstr>Sobre el tiempo</vt:lpstr>
      <vt:lpstr>Sobre el tiempo</vt:lpstr>
      <vt:lpstr>Sobre el tiempo</vt:lpstr>
      <vt:lpstr>Sobre el tiempo</vt:lpstr>
      <vt:lpstr>Sobre el tiempo</vt:lpstr>
      <vt:lpstr>Sobre el tiempo</vt:lpstr>
      <vt:lpstr>Sobre el tiempo</vt:lpstr>
      <vt:lpstr>Sobre el tiempo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Sobre el tiempo</dc:title>
  <dc:creator>Tita</dc:creator>
  <cp:lastModifiedBy>Tita</cp:lastModifiedBy>
  <cp:revision>11</cp:revision>
  <dcterms:created xsi:type="dcterms:W3CDTF">2015-09-04T11:17:28Z</dcterms:created>
  <dcterms:modified xsi:type="dcterms:W3CDTF">2015-09-04T13:42:05Z</dcterms:modified>
</cp:coreProperties>
</file>