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738"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11/30/2015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11/30/2015</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11/30/2015</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11/30/2015</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11/30/2015</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dirty="0" smtClean="0"/>
              <a:t>Herbert Marcuse: El hombre unidimensional</a:t>
            </a:r>
            <a:endParaRPr lang="es-CL" dirty="0"/>
          </a:p>
        </p:txBody>
      </p:sp>
      <p:sp>
        <p:nvSpPr>
          <p:cNvPr id="3" name="Subtítulo 2"/>
          <p:cNvSpPr>
            <a:spLocks noGrp="1"/>
          </p:cNvSpPr>
          <p:nvPr>
            <p:ph type="subTitle" idx="1"/>
          </p:nvPr>
        </p:nvSpPr>
        <p:spPr/>
        <p:txBody>
          <a:bodyPr/>
          <a:lstStyle/>
          <a:p>
            <a:r>
              <a:rPr lang="es-CL" b="1" dirty="0" smtClean="0"/>
              <a:t>Ayudante:</a:t>
            </a:r>
            <a:r>
              <a:rPr lang="es-CL" dirty="0" smtClean="0"/>
              <a:t> Pablo Bivort </a:t>
            </a:r>
            <a:r>
              <a:rPr lang="es-CL" b="1" dirty="0" smtClean="0"/>
              <a:t>Profesora:</a:t>
            </a:r>
            <a:r>
              <a:rPr lang="es-CL" dirty="0" smtClean="0"/>
              <a:t> María Emilia Tijoux </a:t>
            </a:r>
            <a:r>
              <a:rPr lang="es-CL" b="1" dirty="0" smtClean="0"/>
              <a:t>Curso:</a:t>
            </a:r>
            <a:r>
              <a:rPr lang="es-CL" dirty="0" smtClean="0"/>
              <a:t> Teoría sociológica II</a:t>
            </a:r>
            <a:br>
              <a:rPr lang="es-CL" dirty="0" smtClean="0"/>
            </a:br>
            <a:r>
              <a:rPr lang="es-CL" dirty="0" smtClean="0"/>
              <a:t>30 de noviembre del 2015.</a:t>
            </a:r>
            <a:endParaRPr lang="es-CL" b="1" dirty="0"/>
          </a:p>
        </p:txBody>
      </p:sp>
    </p:spTree>
    <p:extLst>
      <p:ext uri="{BB962C8B-B14F-4D97-AF65-F5344CB8AC3E}">
        <p14:creationId xmlns:p14="http://schemas.microsoft.com/office/powerpoint/2010/main" val="1517599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Del pensamiento negativo al positivo: la racionalidad tecnológica y la lógica de la dominación</a:t>
            </a:r>
            <a:endParaRPr lang="es-CL" dirty="0"/>
          </a:p>
        </p:txBody>
      </p:sp>
      <p:sp>
        <p:nvSpPr>
          <p:cNvPr id="3" name="Marcador de contenido 2"/>
          <p:cNvSpPr>
            <a:spLocks noGrp="1"/>
          </p:cNvSpPr>
          <p:nvPr>
            <p:ph idx="1"/>
          </p:nvPr>
        </p:nvSpPr>
        <p:spPr/>
        <p:txBody>
          <a:bodyPr>
            <a:normAutofit/>
          </a:bodyPr>
          <a:lstStyle/>
          <a:p>
            <a:endParaRPr lang="es-CL" dirty="0" smtClean="0"/>
          </a:p>
          <a:p>
            <a:r>
              <a:rPr lang="es-CL" dirty="0" smtClean="0"/>
              <a:t>Continuidad de la dominación/explotación del hombre por el hombre en la sociedad industrial avanzada</a:t>
            </a:r>
            <a:endParaRPr lang="es-CL" dirty="0"/>
          </a:p>
          <a:p>
            <a:r>
              <a:rPr lang="es-CL" dirty="0" smtClean="0"/>
              <a:t>La </a:t>
            </a:r>
            <a:r>
              <a:rPr lang="es-CL" dirty="0"/>
              <a:t>sociedad que proyecta y realiza la transformación tecnológica altera la base de la dominación, reemplazando gradualmente la dependencia personal por la dependencia al orden objetivo de las cosas, </a:t>
            </a:r>
            <a:r>
              <a:rPr lang="es-CL" dirty="0" smtClean="0"/>
              <a:t>ósea </a:t>
            </a:r>
            <a:r>
              <a:rPr lang="es-CL" dirty="0"/>
              <a:t>el paso de la dependencia del esclavo con su </a:t>
            </a:r>
            <a:r>
              <a:rPr lang="es-CL" dirty="0" smtClean="0"/>
              <a:t>dueño, </a:t>
            </a:r>
            <a:r>
              <a:rPr lang="es-CL" dirty="0"/>
              <a:t>a la dependencia de leyes económicas, mercados y etc. </a:t>
            </a:r>
          </a:p>
          <a:p>
            <a:r>
              <a:rPr lang="es-CL" dirty="0" smtClean="0"/>
              <a:t>La dominación </a:t>
            </a:r>
            <a:r>
              <a:rPr lang="es-CL" dirty="0"/>
              <a:t>genera ahora una racionalidad mas alta, una sociedad que mantiene su estructura jerárquica mientras explota cada vez mas eficazmente los recursos mentales y naturales y distribuye en una escala mas amplia los beneficios de la </a:t>
            </a:r>
            <a:r>
              <a:rPr lang="es-CL" dirty="0" smtClean="0"/>
              <a:t>explotación. </a:t>
            </a:r>
          </a:p>
          <a:p>
            <a:r>
              <a:rPr lang="es-CL" dirty="0" smtClean="0"/>
              <a:t>Lo </a:t>
            </a:r>
            <a:r>
              <a:rPr lang="es-CL" dirty="0"/>
              <a:t>que está mal es la forma que se ha organizado el trabajo. </a:t>
            </a:r>
            <a:endParaRPr lang="es-CL" dirty="0" smtClean="0"/>
          </a:p>
          <a:p>
            <a:r>
              <a:rPr lang="es-CL" dirty="0" smtClean="0"/>
              <a:t>Sacrificios de la empresa privada y la libre competencia</a:t>
            </a:r>
            <a:endParaRPr lang="es-CL" dirty="0"/>
          </a:p>
          <a:p>
            <a:endParaRPr lang="es-CL" dirty="0"/>
          </a:p>
        </p:txBody>
      </p:sp>
    </p:spTree>
    <p:extLst>
      <p:ext uri="{BB962C8B-B14F-4D97-AF65-F5344CB8AC3E}">
        <p14:creationId xmlns:p14="http://schemas.microsoft.com/office/powerpoint/2010/main" val="1097264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La racionalidad técnico-científica y la sociedad unidimensional</a:t>
            </a:r>
            <a:endParaRPr lang="es-CL" dirty="0"/>
          </a:p>
        </p:txBody>
      </p:sp>
      <p:sp>
        <p:nvSpPr>
          <p:cNvPr id="3" name="Marcador de contenido 2"/>
          <p:cNvSpPr>
            <a:spLocks noGrp="1"/>
          </p:cNvSpPr>
          <p:nvPr>
            <p:ph idx="1"/>
          </p:nvPr>
        </p:nvSpPr>
        <p:spPr>
          <a:xfrm>
            <a:off x="581192" y="2180496"/>
            <a:ext cx="11029615" cy="4493259"/>
          </a:xfrm>
        </p:spPr>
        <p:txBody>
          <a:bodyPr>
            <a:normAutofit fontScale="92500" lnSpcReduction="10000"/>
          </a:bodyPr>
          <a:lstStyle/>
          <a:p>
            <a:r>
              <a:rPr lang="es-CL" dirty="0"/>
              <a:t>Hay que buscar una explicación </a:t>
            </a:r>
            <a:r>
              <a:rPr lang="es-CL" dirty="0" smtClean="0"/>
              <a:t>más </a:t>
            </a:r>
            <a:r>
              <a:rPr lang="es-CL" dirty="0"/>
              <a:t>extensa a esta lógica en que se da la integración de fueras sociales anteriormente negativas y trascendentes con el sistema establecido para crear una nueva estructura social. </a:t>
            </a:r>
            <a:endParaRPr lang="es-CL" dirty="0" smtClean="0"/>
          </a:p>
          <a:p>
            <a:r>
              <a:rPr lang="es-CL" dirty="0" smtClean="0"/>
              <a:t>Esta transformación </a:t>
            </a:r>
            <a:r>
              <a:rPr lang="es-CL" dirty="0"/>
              <a:t>de la </a:t>
            </a:r>
            <a:r>
              <a:rPr lang="es-CL" dirty="0" smtClean="0"/>
              <a:t>oposición </a:t>
            </a:r>
            <a:r>
              <a:rPr lang="es-CL" dirty="0"/>
              <a:t>negativa en positiva señala el problema: la organización equivocada, al convertirse totalitaria en sus bases internas rechaza las alternativas. Esta falsa conciencia además </a:t>
            </a:r>
            <a:r>
              <a:rPr lang="es-CL" dirty="0" smtClean="0"/>
              <a:t>ha </a:t>
            </a:r>
            <a:r>
              <a:rPr lang="es-CL" dirty="0"/>
              <a:t>llegado a estar incorporada en el aparato técnico dominante que a su vez la reproduce.</a:t>
            </a:r>
          </a:p>
          <a:p>
            <a:r>
              <a:rPr lang="es-CL" dirty="0"/>
              <a:t>La racionalidad técnica y </a:t>
            </a:r>
            <a:r>
              <a:rPr lang="es-CL" dirty="0" smtClean="0"/>
              <a:t>científica </a:t>
            </a:r>
            <a:r>
              <a:rPr lang="es-CL" dirty="0"/>
              <a:t>y la </a:t>
            </a:r>
            <a:r>
              <a:rPr lang="es-CL" dirty="0" smtClean="0"/>
              <a:t>manipulación están </a:t>
            </a:r>
            <a:r>
              <a:rPr lang="es-CL" dirty="0"/>
              <a:t>soldadas en nuevas formas de control social. </a:t>
            </a:r>
          </a:p>
          <a:p>
            <a:r>
              <a:rPr lang="es-CL" dirty="0"/>
              <a:t>La cuantificación de la naturaleza ha llevado a una separación de lo verdadero y bueno, de la ciencia y la </a:t>
            </a:r>
            <a:r>
              <a:rPr lang="es-CL" dirty="0" err="1"/>
              <a:t>etica</a:t>
            </a:r>
            <a:r>
              <a:rPr lang="es-CL" dirty="0"/>
              <a:t>.</a:t>
            </a:r>
          </a:p>
          <a:p>
            <a:r>
              <a:rPr lang="es-CL" dirty="0" smtClean="0"/>
              <a:t>El </a:t>
            </a:r>
            <a:r>
              <a:rPr lang="es-CL" dirty="0"/>
              <a:t>positivismo al </a:t>
            </a:r>
            <a:r>
              <a:rPr lang="es-CL" dirty="0" smtClean="0"/>
              <a:t>descartar </a:t>
            </a:r>
            <a:r>
              <a:rPr lang="es-CL" dirty="0"/>
              <a:t>el juicio por la realidad acepta los límites objetivos que se le imponen </a:t>
            </a:r>
            <a:r>
              <a:rPr lang="es-CL" i="1" dirty="0"/>
              <a:t>operacionalmente</a:t>
            </a:r>
            <a:r>
              <a:rPr lang="es-CL" dirty="0"/>
              <a:t> a la transformación del hombre y la naturaleza. </a:t>
            </a:r>
            <a:endParaRPr lang="es-CL" dirty="0" smtClean="0"/>
          </a:p>
          <a:p>
            <a:r>
              <a:rPr lang="es-CL" dirty="0" smtClean="0"/>
              <a:t>La </a:t>
            </a:r>
            <a:r>
              <a:rPr lang="es-CL" dirty="0"/>
              <a:t>evolución del método científico refleja la </a:t>
            </a:r>
            <a:r>
              <a:rPr lang="es-CL" dirty="0" smtClean="0"/>
              <a:t>transformación </a:t>
            </a:r>
            <a:r>
              <a:rPr lang="es-CL" dirty="0"/>
              <a:t>de la realidad natural en realidad técnica.</a:t>
            </a:r>
          </a:p>
          <a:p>
            <a:r>
              <a:rPr lang="es-CL" dirty="0" smtClean="0"/>
              <a:t>La visión </a:t>
            </a:r>
            <a:r>
              <a:rPr lang="es-CL" dirty="0"/>
              <a:t>de la naturaleza como instrumento </a:t>
            </a:r>
            <a:r>
              <a:rPr lang="es-CL" dirty="0" smtClean="0"/>
              <a:t>dado precede </a:t>
            </a:r>
            <a:r>
              <a:rPr lang="es-CL" dirty="0"/>
              <a:t>al desarrollo de toda organización técnica particular. Este a priori tecnológico es un a priori político, en la medida en que la transformación de la naturaleza implica la del hombre. </a:t>
            </a:r>
          </a:p>
          <a:p>
            <a:r>
              <a:rPr lang="es-CL" dirty="0" smtClean="0"/>
              <a:t>En Marx </a:t>
            </a:r>
            <a:r>
              <a:rPr lang="es-CL" dirty="0"/>
              <a:t>el centro está en el modo de producción y no en la </a:t>
            </a:r>
            <a:r>
              <a:rPr lang="es-CL" dirty="0" smtClean="0"/>
              <a:t>técnica. Sin </a:t>
            </a:r>
            <a:r>
              <a:rPr lang="es-CL" dirty="0"/>
              <a:t>embargo cuando la técnica llega a ser la forma universal de la producción material, circunscribe toda una cultura, proyecta una totalidad histórica: un </a:t>
            </a:r>
            <a:r>
              <a:rPr lang="es-CL" i="1" dirty="0"/>
              <a:t>mundo.</a:t>
            </a:r>
            <a:endParaRPr lang="es-CL" dirty="0"/>
          </a:p>
          <a:p>
            <a:endParaRPr lang="es-CL" dirty="0"/>
          </a:p>
        </p:txBody>
      </p:sp>
    </p:spTree>
    <p:extLst>
      <p:ext uri="{BB962C8B-B14F-4D97-AF65-F5344CB8AC3E}">
        <p14:creationId xmlns:p14="http://schemas.microsoft.com/office/powerpoint/2010/main" val="631247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La ciencia y la sociedad industrial avanzada</a:t>
            </a:r>
            <a:endParaRPr lang="es-CL" dirty="0"/>
          </a:p>
        </p:txBody>
      </p:sp>
      <p:sp>
        <p:nvSpPr>
          <p:cNvPr id="3" name="Marcador de contenido 2"/>
          <p:cNvSpPr>
            <a:spLocks noGrp="1"/>
          </p:cNvSpPr>
          <p:nvPr>
            <p:ph idx="1"/>
          </p:nvPr>
        </p:nvSpPr>
        <p:spPr>
          <a:xfrm>
            <a:off x="581192" y="1951630"/>
            <a:ext cx="11029615" cy="5145206"/>
          </a:xfrm>
        </p:spPr>
        <p:txBody>
          <a:bodyPr>
            <a:normAutofit fontScale="92500" lnSpcReduction="10000"/>
          </a:bodyPr>
          <a:lstStyle/>
          <a:p>
            <a:r>
              <a:rPr lang="es-CL" dirty="0"/>
              <a:t>Critica la separación que se hace entre ciencia pura y ciencia aplicada, sobre todo si esta visión de neutralidad esencial se extiende a la técnica, pensando que la máquina es indiferente a los usos que se hagan de ella. Hay una vinculación intima entre lo científico y su aplicación.</a:t>
            </a:r>
          </a:p>
          <a:p>
            <a:r>
              <a:rPr lang="es-CL" dirty="0" smtClean="0"/>
              <a:t>Neutralidad de la ciencia </a:t>
            </a:r>
            <a:r>
              <a:rPr lang="es-CL" dirty="0"/>
              <a:t>tiene un carácter </a:t>
            </a:r>
            <a:r>
              <a:rPr lang="es-CL" dirty="0" smtClean="0"/>
              <a:t>“positivo”. </a:t>
            </a:r>
            <a:r>
              <a:rPr lang="es-CL" dirty="0"/>
              <a:t>La racionalidad </a:t>
            </a:r>
            <a:r>
              <a:rPr lang="es-CL" dirty="0" smtClean="0"/>
              <a:t>científica </a:t>
            </a:r>
            <a:r>
              <a:rPr lang="es-CL" dirty="0"/>
              <a:t>requiere una </a:t>
            </a:r>
            <a:r>
              <a:rPr lang="es-CL" dirty="0" smtClean="0"/>
              <a:t>organización </a:t>
            </a:r>
            <a:r>
              <a:rPr lang="es-CL" dirty="0"/>
              <a:t>social específica precisamente porque proyecta meras formas que pueden llevarse a fines </a:t>
            </a:r>
            <a:r>
              <a:rPr lang="es-CL" dirty="0" smtClean="0"/>
              <a:t>prácticos. </a:t>
            </a:r>
            <a:r>
              <a:rPr lang="es-CL" dirty="0"/>
              <a:t>Son antes que toda aplicación la </a:t>
            </a:r>
            <a:r>
              <a:rPr lang="es-CL" i="1" dirty="0"/>
              <a:t>forma pura</a:t>
            </a:r>
            <a:r>
              <a:rPr lang="es-CL" dirty="0"/>
              <a:t> de una práctica social concreta.</a:t>
            </a:r>
          </a:p>
          <a:p>
            <a:r>
              <a:rPr lang="es-CL" dirty="0" smtClean="0"/>
              <a:t>La </a:t>
            </a:r>
            <a:r>
              <a:rPr lang="es-CL" dirty="0"/>
              <a:t>ciencia tendría una </a:t>
            </a:r>
            <a:r>
              <a:rPr lang="es-CL" dirty="0" smtClean="0"/>
              <a:t>función </a:t>
            </a:r>
            <a:r>
              <a:rPr lang="es-CL" dirty="0"/>
              <a:t>estabilizadora, conservadora. Gracias a su propio método y sus conceptos ha proyectado y promovido un universo en el que la </a:t>
            </a:r>
            <a:r>
              <a:rPr lang="es-CL" dirty="0" smtClean="0"/>
              <a:t>dominación </a:t>
            </a:r>
            <a:r>
              <a:rPr lang="es-CL" dirty="0"/>
              <a:t>de la naturaleza ha permanecido ligada a la </a:t>
            </a:r>
            <a:r>
              <a:rPr lang="es-CL" dirty="0" smtClean="0"/>
              <a:t>dominación </a:t>
            </a:r>
            <a:r>
              <a:rPr lang="es-CL" dirty="0"/>
              <a:t>del hombre. </a:t>
            </a:r>
            <a:endParaRPr lang="es-CL" dirty="0" smtClean="0"/>
          </a:p>
          <a:p>
            <a:r>
              <a:rPr lang="es-CL" dirty="0" smtClean="0"/>
              <a:t>La </a:t>
            </a:r>
            <a:r>
              <a:rPr lang="es-CL" dirty="0"/>
              <a:t>naturaleza comprendida y dominada </a:t>
            </a:r>
            <a:r>
              <a:rPr lang="es-CL" dirty="0" smtClean="0"/>
              <a:t>científicamente </a:t>
            </a:r>
            <a:r>
              <a:rPr lang="es-CL" dirty="0"/>
              <a:t>reaparece en el aparato </a:t>
            </a:r>
            <a:r>
              <a:rPr lang="es-CL" dirty="0" smtClean="0"/>
              <a:t>técnico </a:t>
            </a:r>
            <a:r>
              <a:rPr lang="es-CL" dirty="0"/>
              <a:t>de </a:t>
            </a:r>
            <a:r>
              <a:rPr lang="es-CL" dirty="0" smtClean="0"/>
              <a:t>producción </a:t>
            </a:r>
            <a:r>
              <a:rPr lang="es-CL" dirty="0"/>
              <a:t>y destrucción que sostiene y mejora la vida de los individuos al tiempo que los subordina a los dueños del aparato, </a:t>
            </a:r>
            <a:r>
              <a:rPr lang="es-CL" dirty="0" smtClean="0"/>
              <a:t>así </a:t>
            </a:r>
            <a:r>
              <a:rPr lang="es-CL" dirty="0"/>
              <a:t>la </a:t>
            </a:r>
            <a:r>
              <a:rPr lang="es-CL" dirty="0" smtClean="0"/>
              <a:t>jerarquía </a:t>
            </a:r>
            <a:r>
              <a:rPr lang="es-CL" dirty="0"/>
              <a:t>racional se mezcla con la social.</a:t>
            </a:r>
          </a:p>
          <a:p>
            <a:r>
              <a:rPr lang="es-CL" dirty="0" smtClean="0"/>
              <a:t>Solo en el medio de la tecnología el hombre y la naturaleza se hacen objetos fungibles de la organización, la efectividad y productividad universal del aparato al que están sometidos vela por los intereses particulares que organizan al aparato. Es decir, la tecnología se ha convertido en el gran vehículo de la </a:t>
            </a:r>
            <a:r>
              <a:rPr lang="es-CL" i="1" dirty="0" smtClean="0"/>
              <a:t>reificación</a:t>
            </a:r>
            <a:r>
              <a:rPr lang="es-CL" dirty="0" smtClean="0"/>
              <a:t>. Es la reificación en su forma más madura y efectiva.</a:t>
            </a:r>
          </a:p>
          <a:p>
            <a:r>
              <a:rPr lang="es-CL" dirty="0" smtClean="0"/>
              <a:t>La posición social del individuo y su relación con los demás parece estar determinada no solo por cualidades y leyes objetivas, sino que estas cualidades y leyes parecen perder su carácter misterioso e incontrolable, son manifestaciones calculables de la racionalidad. </a:t>
            </a:r>
          </a:p>
          <a:p>
            <a:endParaRPr lang="es-CL" dirty="0"/>
          </a:p>
        </p:txBody>
      </p:sp>
    </p:spTree>
    <p:extLst>
      <p:ext uri="{BB962C8B-B14F-4D97-AF65-F5344CB8AC3E}">
        <p14:creationId xmlns:p14="http://schemas.microsoft.com/office/powerpoint/2010/main" val="1761086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Conclusión (i) imaginación y sociedad industrial avanzada</a:t>
            </a:r>
            <a:endParaRPr lang="es-CL" dirty="0"/>
          </a:p>
        </p:txBody>
      </p:sp>
      <p:sp>
        <p:nvSpPr>
          <p:cNvPr id="3" name="Marcador de contenido 2"/>
          <p:cNvSpPr>
            <a:spLocks noGrp="1"/>
          </p:cNvSpPr>
          <p:nvPr>
            <p:ph idx="1"/>
          </p:nvPr>
        </p:nvSpPr>
        <p:spPr/>
        <p:txBody>
          <a:bodyPr>
            <a:normAutofit lnSpcReduction="10000"/>
          </a:bodyPr>
          <a:lstStyle/>
          <a:p>
            <a:r>
              <a:rPr lang="es-CL" dirty="0" smtClean="0"/>
              <a:t>La sociedad </a:t>
            </a:r>
            <a:r>
              <a:rPr lang="es-CL" dirty="0"/>
              <a:t>unidimensional avanzada altera la relación entre lo racional y lo irracional. Contrastado con los aspectos fantásticos y enajenados de su racionalidad, el reino de lo irracional se convierte en el ámbito de lo realmente racional. </a:t>
            </a:r>
          </a:p>
          <a:p>
            <a:r>
              <a:rPr lang="es-CL" dirty="0"/>
              <a:t>El hecho de que la sociedad establecida administre toda comunicación normal, puede implicar que los valores ajenos a esas exigencias puedan no tener otro medio de comunicación que el </a:t>
            </a:r>
            <a:r>
              <a:rPr lang="es-CL" dirty="0" smtClean="0"/>
              <a:t>medio anormal </a:t>
            </a:r>
            <a:r>
              <a:rPr lang="es-CL" dirty="0"/>
              <a:t>de la ficción. </a:t>
            </a:r>
            <a:endParaRPr lang="es-CL" dirty="0" smtClean="0"/>
          </a:p>
          <a:p>
            <a:r>
              <a:rPr lang="es-CL" dirty="0" smtClean="0"/>
              <a:t>La </a:t>
            </a:r>
            <a:r>
              <a:rPr lang="es-CL" dirty="0"/>
              <a:t>dimensión estética conserva todavía una libertad de expresión que permite al artista llamar las cosas por su nombre, lo que de otra manera es innombrable</a:t>
            </a:r>
            <a:r>
              <a:rPr lang="es-CL" dirty="0" smtClean="0"/>
              <a:t>. Pero se encuentra imbricada en la sociedad y ha perdido su vocación crítica</a:t>
            </a:r>
            <a:endParaRPr lang="es-CL" dirty="0"/>
          </a:p>
          <a:p>
            <a:r>
              <a:rPr lang="es-CL" dirty="0" smtClean="0"/>
              <a:t>La </a:t>
            </a:r>
            <a:r>
              <a:rPr lang="es-CL" dirty="0"/>
              <a:t>liberación de la imaginación </a:t>
            </a:r>
            <a:r>
              <a:rPr lang="es-CL" dirty="0" smtClean="0"/>
              <a:t>en este contexto puede suponer </a:t>
            </a:r>
            <a:r>
              <a:rPr lang="es-CL" dirty="0"/>
              <a:t>una regresión y una perpetuación de la sociedad </a:t>
            </a:r>
            <a:r>
              <a:rPr lang="es-CL" dirty="0" smtClean="0"/>
              <a:t>represiva. </a:t>
            </a:r>
          </a:p>
          <a:p>
            <a:r>
              <a:rPr lang="es-CL" dirty="0" smtClean="0"/>
              <a:t>La </a:t>
            </a:r>
            <a:r>
              <a:rPr lang="es-CL" dirty="0"/>
              <a:t>imaginación no ha permanecido inmune al proceso de reificación, somos poseídos por nuestras imágenes y sufrimos por ellas.</a:t>
            </a:r>
          </a:p>
          <a:p>
            <a:endParaRPr lang="es-CL" dirty="0"/>
          </a:p>
        </p:txBody>
      </p:sp>
    </p:spTree>
    <p:extLst>
      <p:ext uri="{BB962C8B-B14F-4D97-AF65-F5344CB8AC3E}">
        <p14:creationId xmlns:p14="http://schemas.microsoft.com/office/powerpoint/2010/main" val="838489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Conclusión (II) la necesidad de un sujeto histórico</a:t>
            </a:r>
            <a:endParaRPr lang="es-CL" dirty="0"/>
          </a:p>
        </p:txBody>
      </p:sp>
      <p:sp>
        <p:nvSpPr>
          <p:cNvPr id="3" name="Marcador de contenido 2"/>
          <p:cNvSpPr>
            <a:spLocks noGrp="1"/>
          </p:cNvSpPr>
          <p:nvPr>
            <p:ph idx="1"/>
          </p:nvPr>
        </p:nvSpPr>
        <p:spPr/>
        <p:txBody>
          <a:bodyPr>
            <a:normAutofit/>
          </a:bodyPr>
          <a:lstStyle/>
          <a:p>
            <a:r>
              <a:rPr lang="es-CL" dirty="0" smtClean="0"/>
              <a:t>Dificultad del individuo administrado para emprender la liberación de si mismo y de sus amos.</a:t>
            </a:r>
            <a:endParaRPr lang="es-CL" dirty="0"/>
          </a:p>
          <a:p>
            <a:r>
              <a:rPr lang="es-CL" dirty="0" smtClean="0"/>
              <a:t>La autodeterminación y autonomía, pese a los cambios en el mundo del trabajo, </a:t>
            </a:r>
            <a:r>
              <a:rPr lang="es-CL" dirty="0"/>
              <a:t>solo será real en </a:t>
            </a:r>
            <a:r>
              <a:rPr lang="es-CL" dirty="0" smtClean="0"/>
              <a:t>la medida </a:t>
            </a:r>
            <a:r>
              <a:rPr lang="es-CL" dirty="0"/>
              <a:t>en que las masas hayan sido disueltas en individuos liberados de toda propaganda o manipulación</a:t>
            </a:r>
            <a:r>
              <a:rPr lang="es-CL" dirty="0" smtClean="0"/>
              <a:t>.</a:t>
            </a:r>
          </a:p>
          <a:p>
            <a:r>
              <a:rPr lang="es-CL" dirty="0" smtClean="0"/>
              <a:t> </a:t>
            </a:r>
            <a:r>
              <a:rPr lang="es-CL" dirty="0"/>
              <a:t>La sociedad será racional y libre en la medida en que esté organizada, sostenida y reproducida por un Sujeto Histórico esencialmente nuevo</a:t>
            </a:r>
          </a:p>
          <a:p>
            <a:r>
              <a:rPr lang="es-CL" dirty="0" smtClean="0"/>
              <a:t>Una emancipación “desde abajo” puede </a:t>
            </a:r>
            <a:r>
              <a:rPr lang="es-CL" dirty="0"/>
              <a:t>parecer vigente </a:t>
            </a:r>
            <a:r>
              <a:rPr lang="es-CL" dirty="0" smtClean="0"/>
              <a:t>en </a:t>
            </a:r>
            <a:r>
              <a:rPr lang="es-CL" dirty="0"/>
              <a:t>lugares donde las trabajadores siguen siendo la </a:t>
            </a:r>
            <a:r>
              <a:rPr lang="es-CL" dirty="0" smtClean="0"/>
              <a:t>negación </a:t>
            </a:r>
            <a:r>
              <a:rPr lang="es-CL" dirty="0"/>
              <a:t>vigente, sin embargo donde han llegado a ser parte de </a:t>
            </a:r>
            <a:r>
              <a:rPr lang="es-CL" dirty="0" smtClean="0"/>
              <a:t>la forma </a:t>
            </a:r>
            <a:r>
              <a:rPr lang="es-CL" dirty="0"/>
              <a:t>de vida establecida, su ascenso </a:t>
            </a:r>
            <a:r>
              <a:rPr lang="es-CL" dirty="0" smtClean="0"/>
              <a:t>al </a:t>
            </a:r>
            <a:r>
              <a:rPr lang="es-CL" dirty="0"/>
              <a:t>control </a:t>
            </a:r>
            <a:r>
              <a:rPr lang="es-CL" dirty="0" smtClean="0"/>
              <a:t>prolongaría dominación.</a:t>
            </a:r>
            <a:endParaRPr lang="es-CL" dirty="0"/>
          </a:p>
          <a:p>
            <a:r>
              <a:rPr lang="es-CL" dirty="0"/>
              <a:t>Una transformación implicaría la utilización planificada de los recursos para satisfacer necesidades vitales con un </a:t>
            </a:r>
            <a:r>
              <a:rPr lang="es-CL" dirty="0" smtClean="0"/>
              <a:t>mínimo </a:t>
            </a:r>
            <a:r>
              <a:rPr lang="es-CL" dirty="0"/>
              <a:t>esfuerzo, la transformación del ocio en tiempo libre y la pacificación de la lucha por la existencia.</a:t>
            </a:r>
          </a:p>
          <a:p>
            <a:endParaRPr lang="es-CL" dirty="0"/>
          </a:p>
        </p:txBody>
      </p:sp>
    </p:spTree>
    <p:extLst>
      <p:ext uri="{BB962C8B-B14F-4D97-AF65-F5344CB8AC3E}">
        <p14:creationId xmlns:p14="http://schemas.microsoft.com/office/powerpoint/2010/main" val="1041849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Conclusión (III) la teoría crítica en el nuevo escenario</a:t>
            </a:r>
            <a:endParaRPr lang="es-CL" dirty="0"/>
          </a:p>
        </p:txBody>
      </p:sp>
      <p:sp>
        <p:nvSpPr>
          <p:cNvPr id="3" name="Marcador de contenido 2"/>
          <p:cNvSpPr>
            <a:spLocks noGrp="1"/>
          </p:cNvSpPr>
          <p:nvPr>
            <p:ph idx="1"/>
          </p:nvPr>
        </p:nvSpPr>
        <p:spPr/>
        <p:txBody>
          <a:bodyPr/>
          <a:lstStyle/>
          <a:p>
            <a:r>
              <a:rPr lang="es-CL" dirty="0" smtClean="0"/>
              <a:t>Dificultad de la teoría crítica para situarse en este escenario de plena positividad</a:t>
            </a:r>
          </a:p>
          <a:p>
            <a:r>
              <a:rPr lang="es-CL" dirty="0" smtClean="0"/>
              <a:t>No </a:t>
            </a:r>
            <a:r>
              <a:rPr lang="es-CL" dirty="0"/>
              <a:t>se puede abdicar sin embargo a la teoría crítica y dejar el campo libre a una sociología empírica libre de toda </a:t>
            </a:r>
            <a:r>
              <a:rPr lang="es-CL" dirty="0" smtClean="0"/>
              <a:t>guía </a:t>
            </a:r>
            <a:r>
              <a:rPr lang="es-CL" dirty="0"/>
              <a:t>teórica que sirve </a:t>
            </a:r>
            <a:r>
              <a:rPr lang="es-CL" dirty="0" smtClean="0"/>
              <a:t>ideológicamente </a:t>
            </a:r>
            <a:r>
              <a:rPr lang="es-CL" dirty="0"/>
              <a:t>con un manto de objetivismo. </a:t>
            </a:r>
          </a:p>
          <a:p>
            <a:r>
              <a:rPr lang="es-CL" dirty="0"/>
              <a:t>Una de la debilidades de la teoría crítica ha sido la dificultad para demostrar la existencia de tendencias liberadoras dentro de la sociedad establecida. </a:t>
            </a:r>
            <a:endParaRPr lang="es-CL" dirty="0" smtClean="0"/>
          </a:p>
          <a:p>
            <a:r>
              <a:rPr lang="es-CL" dirty="0"/>
              <a:t>L</a:t>
            </a:r>
            <a:r>
              <a:rPr lang="es-CL" dirty="0" smtClean="0"/>
              <a:t>a </a:t>
            </a:r>
            <a:r>
              <a:rPr lang="es-CL" dirty="0"/>
              <a:t>crítica sigue siendo igual de valida y racional pero es incapaz de traducir su racionalidad a términos de practica histórica.</a:t>
            </a:r>
          </a:p>
          <a:p>
            <a:r>
              <a:rPr lang="es-CL" dirty="0"/>
              <a:t>Las posibilidades de la sociedad industrial como el desarrollo de fuerzas productiva en una escala ampliada, </a:t>
            </a:r>
            <a:r>
              <a:rPr lang="es-CL" dirty="0" smtClean="0"/>
              <a:t>extensión </a:t>
            </a:r>
            <a:r>
              <a:rPr lang="es-CL" dirty="0"/>
              <a:t>de la </a:t>
            </a:r>
            <a:r>
              <a:rPr lang="es-CL" dirty="0" smtClean="0"/>
              <a:t>conquista </a:t>
            </a:r>
            <a:r>
              <a:rPr lang="es-CL" dirty="0"/>
              <a:t>de la naturaleza y la creciente satisfacción de las necesidades están siendo realizadas a partir de instituciones y medios que anulan su potencial liberador.</a:t>
            </a:r>
          </a:p>
          <a:p>
            <a:endParaRPr lang="es-CL" dirty="0"/>
          </a:p>
        </p:txBody>
      </p:sp>
    </p:spTree>
    <p:extLst>
      <p:ext uri="{BB962C8B-B14F-4D97-AF65-F5344CB8AC3E}">
        <p14:creationId xmlns:p14="http://schemas.microsoft.com/office/powerpoint/2010/main" val="426709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Conclusión (IV) la negación  absoluta y el nuevo sujeto</a:t>
            </a:r>
            <a:endParaRPr lang="es-CL" dirty="0"/>
          </a:p>
        </p:txBody>
      </p:sp>
      <p:sp>
        <p:nvSpPr>
          <p:cNvPr id="3" name="Marcador de contenido 2"/>
          <p:cNvSpPr>
            <a:spLocks noGrp="1"/>
          </p:cNvSpPr>
          <p:nvPr>
            <p:ph idx="1"/>
          </p:nvPr>
        </p:nvSpPr>
        <p:spPr/>
        <p:txBody>
          <a:bodyPr>
            <a:normAutofit fontScale="92500" lnSpcReduction="20000"/>
          </a:bodyPr>
          <a:lstStyle/>
          <a:p>
            <a:r>
              <a:rPr lang="es-CL" dirty="0"/>
              <a:t>La </a:t>
            </a:r>
            <a:r>
              <a:rPr lang="es-CL" dirty="0" smtClean="0"/>
              <a:t>única </a:t>
            </a:r>
            <a:r>
              <a:rPr lang="es-CL" dirty="0"/>
              <a:t>exigencia verdaderamente revolucionaria, que niega la forma pura de la dominación y que da validez a los logro es de la sociedad industrial es la </a:t>
            </a:r>
            <a:r>
              <a:rPr lang="es-CL" i="1" dirty="0"/>
              <a:t>negación absoluta</a:t>
            </a:r>
            <a:r>
              <a:rPr lang="es-CL" dirty="0" smtClean="0"/>
              <a:t>.</a:t>
            </a:r>
          </a:p>
          <a:p>
            <a:r>
              <a:rPr lang="es-CL" dirty="0" smtClean="0"/>
              <a:t> Esta forma de </a:t>
            </a:r>
            <a:r>
              <a:rPr lang="es-CL" dirty="0"/>
              <a:t>negación es abstracta. Las tendencias totalitarias de la sociedad unidimensional hacen ineficaces la formas y los medios de protesta tradicionales, </a:t>
            </a:r>
            <a:r>
              <a:rPr lang="es-CL" dirty="0" smtClean="0"/>
              <a:t>quizás </a:t>
            </a:r>
            <a:r>
              <a:rPr lang="es-CL" dirty="0"/>
              <a:t>incluso peligrosos porque preservan la </a:t>
            </a:r>
            <a:r>
              <a:rPr lang="es-CL" dirty="0" smtClean="0"/>
              <a:t>ilusión </a:t>
            </a:r>
            <a:r>
              <a:rPr lang="es-CL" dirty="0"/>
              <a:t>de </a:t>
            </a:r>
            <a:r>
              <a:rPr lang="es-CL" dirty="0" smtClean="0"/>
              <a:t>soberanía </a:t>
            </a:r>
            <a:r>
              <a:rPr lang="es-CL" dirty="0"/>
              <a:t>popular. </a:t>
            </a:r>
            <a:endParaRPr lang="es-CL" dirty="0" smtClean="0"/>
          </a:p>
          <a:p>
            <a:r>
              <a:rPr lang="es-CL" dirty="0" smtClean="0"/>
              <a:t>El </a:t>
            </a:r>
            <a:r>
              <a:rPr lang="es-CL" dirty="0"/>
              <a:t>pueblo que antes era el fermento de cambio social se ha elevado para </a:t>
            </a:r>
            <a:r>
              <a:rPr lang="es-CL" dirty="0" smtClean="0"/>
              <a:t>convertirse </a:t>
            </a:r>
            <a:r>
              <a:rPr lang="es-CL" dirty="0"/>
              <a:t>en el fermento de la </a:t>
            </a:r>
            <a:r>
              <a:rPr lang="es-CL" dirty="0" smtClean="0"/>
              <a:t>cohesión </a:t>
            </a:r>
            <a:r>
              <a:rPr lang="es-CL" dirty="0"/>
              <a:t>social.</a:t>
            </a:r>
          </a:p>
          <a:p>
            <a:r>
              <a:rPr lang="es-CL" dirty="0"/>
              <a:t>Sin embargo bajo la base popular </a:t>
            </a:r>
            <a:r>
              <a:rPr lang="es-CL" dirty="0" smtClean="0"/>
              <a:t>conservadora </a:t>
            </a:r>
            <a:r>
              <a:rPr lang="es-CL" dirty="0"/>
              <a:t>se encuentra el sustrato de los proscritos y los “extraños” los explotados y los perseguidos de otras razas y otros colores, los parados y los que no pueden ser empleados. </a:t>
            </a:r>
            <a:r>
              <a:rPr lang="es-CL" dirty="0" smtClean="0"/>
              <a:t>Sujetos que </a:t>
            </a:r>
            <a:r>
              <a:rPr lang="es-CL" dirty="0"/>
              <a:t>existen fuera del proceso </a:t>
            </a:r>
            <a:r>
              <a:rPr lang="es-CL" dirty="0" smtClean="0"/>
              <a:t>democrático, </a:t>
            </a:r>
            <a:r>
              <a:rPr lang="es-CL" dirty="0"/>
              <a:t>su vida es la necesidad mas inmediata y la mas real para poner fin a instituciones y </a:t>
            </a:r>
            <a:r>
              <a:rPr lang="es-CL" dirty="0" smtClean="0"/>
              <a:t>condiciones </a:t>
            </a:r>
            <a:r>
              <a:rPr lang="es-CL" dirty="0"/>
              <a:t>intolerables. </a:t>
            </a:r>
            <a:endParaRPr lang="es-CL" dirty="0" smtClean="0"/>
          </a:p>
          <a:p>
            <a:r>
              <a:rPr lang="es-CL" dirty="0" smtClean="0"/>
              <a:t>La oposición de estos sujetos es </a:t>
            </a:r>
            <a:r>
              <a:rPr lang="es-CL" dirty="0"/>
              <a:t>revolucionaria incluso si su conciencia no lo es, golpea al sistema desde el exterior, pueden dar lugar al </a:t>
            </a:r>
            <a:r>
              <a:rPr lang="es-CL" i="1" dirty="0"/>
              <a:t>gran rechazo</a:t>
            </a:r>
            <a:r>
              <a:rPr lang="es-CL" dirty="0"/>
              <a:t>.</a:t>
            </a:r>
          </a:p>
          <a:p>
            <a:r>
              <a:rPr lang="es-CL" dirty="0"/>
              <a:t>“solo gracias a aquellos sin esperanza nos es dada la esperanza” Walter Benjamin.</a:t>
            </a:r>
          </a:p>
          <a:p>
            <a:endParaRPr lang="es-CL" dirty="0"/>
          </a:p>
        </p:txBody>
      </p:sp>
    </p:spTree>
    <p:extLst>
      <p:ext uri="{BB962C8B-B14F-4D97-AF65-F5344CB8AC3E}">
        <p14:creationId xmlns:p14="http://schemas.microsoft.com/office/powerpoint/2010/main" val="2195801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¿Quién es Marcuse?</a:t>
            </a:r>
            <a:endParaRPr lang="es-CL" dirty="0"/>
          </a:p>
        </p:txBody>
      </p:sp>
      <p:sp>
        <p:nvSpPr>
          <p:cNvPr id="3" name="Marcador de contenido 2"/>
          <p:cNvSpPr>
            <a:spLocks noGrp="1"/>
          </p:cNvSpPr>
          <p:nvPr>
            <p:ph sz="half" idx="1"/>
          </p:nvPr>
        </p:nvSpPr>
        <p:spPr>
          <a:xfrm>
            <a:off x="436729" y="2305050"/>
            <a:ext cx="8411996" cy="4152900"/>
          </a:xfrm>
        </p:spPr>
        <p:txBody>
          <a:bodyPr>
            <a:normAutofit/>
          </a:bodyPr>
          <a:lstStyle/>
          <a:p>
            <a:pPr marL="0" indent="0">
              <a:buNone/>
            </a:pPr>
            <a:endParaRPr lang="es-CL" dirty="0" smtClean="0"/>
          </a:p>
          <a:p>
            <a:r>
              <a:rPr lang="es-CL" dirty="0" smtClean="0"/>
              <a:t>Marcuse, la guerra y la fallida revolución de 1919</a:t>
            </a:r>
          </a:p>
          <a:p>
            <a:r>
              <a:rPr lang="es-CL" dirty="0" smtClean="0"/>
              <a:t>Marcuse y la Escuela de Frankfurt.</a:t>
            </a:r>
          </a:p>
          <a:p>
            <a:r>
              <a:rPr lang="es-CL" dirty="0" smtClean="0"/>
              <a:t>Influencia de Marcuse en el movimiento estudiantil y la izquierda radical.</a:t>
            </a:r>
          </a:p>
          <a:p>
            <a:r>
              <a:rPr lang="es-CL" dirty="0" smtClean="0"/>
              <a:t>Crítico del marxismo ortodoxo y rescate de las obras de juventud.</a:t>
            </a:r>
          </a:p>
          <a:p>
            <a:r>
              <a:rPr lang="es-CL" dirty="0" smtClean="0"/>
              <a:t>Interés por vincular el psicoanálisis freudiano con el marxismo </a:t>
            </a:r>
            <a:r>
              <a:rPr lang="es-CL" i="1" dirty="0" smtClean="0"/>
              <a:t>“Eros y Civilización” </a:t>
            </a:r>
          </a:p>
          <a:p>
            <a:r>
              <a:rPr lang="es-CL" dirty="0" smtClean="0"/>
              <a:t>Planteamiento de una crítica radical de la sociedad industrial avanzada</a:t>
            </a:r>
            <a:endParaRPr lang="es-CL" dirty="0"/>
          </a:p>
          <a:p>
            <a:endParaRPr lang="es-CL" dirty="0"/>
          </a:p>
        </p:txBody>
      </p:sp>
      <p:pic>
        <p:nvPicPr>
          <p:cNvPr id="1026" name="Picture 2" descr="http://www.marcuse.org/herbert/images/HerbUpFistTh.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9128914" y="2305050"/>
            <a:ext cx="2614009" cy="4152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0101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El hombre unidimensional (1964)</a:t>
            </a:r>
            <a:endParaRPr lang="es-CL" dirty="0"/>
          </a:p>
        </p:txBody>
      </p:sp>
      <p:sp>
        <p:nvSpPr>
          <p:cNvPr id="3" name="Marcador de contenido 2"/>
          <p:cNvSpPr>
            <a:spLocks noGrp="1"/>
          </p:cNvSpPr>
          <p:nvPr>
            <p:ph sz="half" idx="1"/>
          </p:nvPr>
        </p:nvSpPr>
        <p:spPr/>
        <p:txBody>
          <a:bodyPr>
            <a:normAutofit fontScale="70000" lnSpcReduction="20000"/>
          </a:bodyPr>
          <a:lstStyle/>
          <a:p>
            <a:r>
              <a:rPr lang="es-CL" dirty="0" smtClean="0"/>
              <a:t>Ensayo sobre la sociedad industrial avanzada</a:t>
            </a:r>
          </a:p>
          <a:p>
            <a:r>
              <a:rPr lang="es-CL" dirty="0"/>
              <a:t>E</a:t>
            </a:r>
            <a:r>
              <a:rPr lang="es-CL" dirty="0" smtClean="0"/>
              <a:t>l </a:t>
            </a:r>
            <a:r>
              <a:rPr lang="es-CL" dirty="0"/>
              <a:t>aparato técnico de producción y distribución funciona y llega a hacerse </a:t>
            </a:r>
            <a:r>
              <a:rPr lang="es-CL" dirty="0" smtClean="0"/>
              <a:t>totalitario, </a:t>
            </a:r>
            <a:r>
              <a:rPr lang="es-CL" dirty="0"/>
              <a:t>dado que no solo </a:t>
            </a:r>
            <a:r>
              <a:rPr lang="es-CL" dirty="0" smtClean="0"/>
              <a:t>determina posición del individuo en la sociedad </a:t>
            </a:r>
            <a:r>
              <a:rPr lang="es-CL" dirty="0"/>
              <a:t>sino además las necesidades y aspiraciones individuales</a:t>
            </a:r>
            <a:r>
              <a:rPr lang="es-CL" dirty="0" smtClean="0"/>
              <a:t>.</a:t>
            </a:r>
            <a:endParaRPr lang="es-CL" dirty="0"/>
          </a:p>
          <a:p>
            <a:r>
              <a:rPr lang="es-CL" dirty="0"/>
              <a:t>La tecnología sirve para instituir formas de control social y de cohesión social más efectivas y </a:t>
            </a:r>
            <a:r>
              <a:rPr lang="es-CL" dirty="0" smtClean="0"/>
              <a:t>agradables.</a:t>
            </a:r>
          </a:p>
          <a:p>
            <a:r>
              <a:rPr lang="es-CL" dirty="0" smtClean="0"/>
              <a:t>Naturalización de esta realidad y ausencia de crítica, similitudes en el desarrollo de países capitalistas y socialismos reales.</a:t>
            </a:r>
            <a:endParaRPr lang="es-CL" dirty="0"/>
          </a:p>
          <a:p>
            <a:r>
              <a:rPr lang="es-CL" dirty="0" smtClean="0"/>
              <a:t>Cuestionamiento a la tesis de la neutralidad de la tecnología.</a:t>
            </a:r>
          </a:p>
          <a:p>
            <a:r>
              <a:rPr lang="es-CL" dirty="0"/>
              <a:t>E</a:t>
            </a:r>
            <a:r>
              <a:rPr lang="es-CL" dirty="0" smtClean="0"/>
              <a:t>xperimentación </a:t>
            </a:r>
            <a:r>
              <a:rPr lang="es-CL" dirty="0"/>
              <a:t>de la naturaleza como simple material de dominación. </a:t>
            </a:r>
            <a:endParaRPr lang="es-CL" dirty="0" smtClean="0"/>
          </a:p>
          <a:p>
            <a:r>
              <a:rPr lang="es-CL" dirty="0" smtClean="0"/>
              <a:t>la </a:t>
            </a:r>
            <a:r>
              <a:rPr lang="es-CL" dirty="0"/>
              <a:t>cultura, la política y la economía se unen en un sistema omnipresente que devora o rechaza todas las alternativas. </a:t>
            </a:r>
            <a:endParaRPr lang="es-CL" dirty="0" smtClean="0"/>
          </a:p>
          <a:p>
            <a:r>
              <a:rPr lang="es-CL" dirty="0" smtClean="0"/>
              <a:t>La </a:t>
            </a:r>
            <a:r>
              <a:rPr lang="es-CL" dirty="0"/>
              <a:t>productividad y crecimiento potencial de este sistema </a:t>
            </a:r>
            <a:r>
              <a:rPr lang="es-CL" dirty="0" smtClean="0"/>
              <a:t>estabilizan </a:t>
            </a:r>
            <a:r>
              <a:rPr lang="es-CL" dirty="0"/>
              <a:t>la </a:t>
            </a:r>
            <a:r>
              <a:rPr lang="es-CL" dirty="0" smtClean="0"/>
              <a:t>sociedad</a:t>
            </a:r>
          </a:p>
          <a:p>
            <a:r>
              <a:rPr lang="es-CL" dirty="0" smtClean="0"/>
              <a:t>Contextualización: Transformaciones productivas, Taylorismo y Fordismo.</a:t>
            </a:r>
          </a:p>
          <a:p>
            <a:endParaRPr lang="es-CL" dirty="0"/>
          </a:p>
        </p:txBody>
      </p:sp>
      <p:sp>
        <p:nvSpPr>
          <p:cNvPr id="4" name="Marcador de contenido 3"/>
          <p:cNvSpPr>
            <a:spLocks noGrp="1"/>
          </p:cNvSpPr>
          <p:nvPr>
            <p:ph sz="half" idx="2"/>
          </p:nvPr>
        </p:nvSpPr>
        <p:spPr>
          <a:xfrm>
            <a:off x="6188417" y="1199946"/>
            <a:ext cx="5422392" cy="3633047"/>
          </a:xfrm>
        </p:spPr>
        <p:txBody>
          <a:bodyPr>
            <a:normAutofit fontScale="70000" lnSpcReduction="20000"/>
          </a:bodyPr>
          <a:lstStyle/>
          <a:p>
            <a:pPr marL="0" indent="0">
              <a:buNone/>
            </a:pPr>
            <a:r>
              <a:rPr lang="es-CL" i="1" dirty="0"/>
              <a:t>El hombre unidimensional </a:t>
            </a:r>
            <a:r>
              <a:rPr lang="es-CL" dirty="0"/>
              <a:t>oscila entre dos hipótesis contradictorias:</a:t>
            </a:r>
          </a:p>
          <a:p>
            <a:r>
              <a:rPr lang="es-CL" dirty="0" smtClean="0"/>
              <a:t>Que </a:t>
            </a:r>
            <a:r>
              <a:rPr lang="es-CL" dirty="0"/>
              <a:t>la sociedad industrial avanzada es capaz de contener la posibilidad de un cambio cualitativo para el futuro previsible</a:t>
            </a:r>
          </a:p>
          <a:p>
            <a:pPr lvl="0"/>
            <a:r>
              <a:rPr lang="es-CL" dirty="0" smtClean="0"/>
              <a:t>Que </a:t>
            </a:r>
            <a:r>
              <a:rPr lang="es-CL" dirty="0"/>
              <a:t>existen fuerzas y tendencias que pueden romper esa contención y hacer estallar la sociedad.</a:t>
            </a:r>
          </a:p>
          <a:p>
            <a:endParaRPr lang="es-CL" dirty="0"/>
          </a:p>
        </p:txBody>
      </p:sp>
      <p:pic>
        <p:nvPicPr>
          <p:cNvPr id="2050" name="Picture 2" descr="http://www.fronterad.com/img/nro269/foto3.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3583" y="3912524"/>
            <a:ext cx="5557367" cy="2318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5613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Las nuevas formas de control</a:t>
            </a:r>
            <a:endParaRPr lang="es-CL" dirty="0"/>
          </a:p>
        </p:txBody>
      </p:sp>
      <p:sp>
        <p:nvSpPr>
          <p:cNvPr id="3" name="Marcador de contenido 2"/>
          <p:cNvSpPr>
            <a:spLocks noGrp="1"/>
          </p:cNvSpPr>
          <p:nvPr>
            <p:ph idx="1"/>
          </p:nvPr>
        </p:nvSpPr>
        <p:spPr/>
        <p:txBody>
          <a:bodyPr>
            <a:normAutofit fontScale="92500" lnSpcReduction="20000"/>
          </a:bodyPr>
          <a:lstStyle/>
          <a:p>
            <a:r>
              <a:rPr lang="es-CL" dirty="0" smtClean="0"/>
              <a:t>Sacrificio de la libertad tolerable en función del progreso técnico. Proceso ligado a la mecanización de relaciones sociales.</a:t>
            </a:r>
          </a:p>
          <a:p>
            <a:r>
              <a:rPr lang="es-CL" dirty="0" smtClean="0"/>
              <a:t>Ideales emancipatorios que tuvieron centralidad a inicios de la sociedad industrial se institucionalizan y son absorbidos por el sistema.</a:t>
            </a:r>
            <a:endParaRPr lang="es-CL" dirty="0"/>
          </a:p>
          <a:p>
            <a:r>
              <a:rPr lang="es-CL" dirty="0"/>
              <a:t>En la medida en que en esta sociedad parecen satisfacerse las necesidades de los individuos se reduce el espacio para la </a:t>
            </a:r>
            <a:r>
              <a:rPr lang="es-CL" dirty="0" smtClean="0"/>
              <a:t>crítica.</a:t>
            </a:r>
          </a:p>
          <a:p>
            <a:r>
              <a:rPr lang="es-CL" dirty="0" smtClean="0"/>
              <a:t>La discusión se reduce a discutir alternativas dentro del statu quo.</a:t>
            </a:r>
          </a:p>
          <a:p>
            <a:r>
              <a:rPr lang="es-CL" dirty="0" smtClean="0"/>
              <a:t>La </a:t>
            </a:r>
            <a:r>
              <a:rPr lang="es-CL" dirty="0"/>
              <a:t>disconformidad con el sistema aparece como socialmente </a:t>
            </a:r>
            <a:r>
              <a:rPr lang="es-CL" dirty="0" smtClean="0"/>
              <a:t>inútil.</a:t>
            </a:r>
          </a:p>
          <a:p>
            <a:r>
              <a:rPr lang="es-CL" dirty="0" smtClean="0"/>
              <a:t>Carácter totalitario de la Sociedad Industrial Avanzada</a:t>
            </a:r>
          </a:p>
          <a:p>
            <a:r>
              <a:rPr lang="es-CL" dirty="0" smtClean="0"/>
              <a:t>La sociedad industrial contemporánea funciona por la manipulación de necesidades e impidiendo el surgimiento de alternativas que se opongan a la totalidad. </a:t>
            </a:r>
          </a:p>
          <a:p>
            <a:r>
              <a:rPr lang="es-CL" dirty="0" smtClean="0"/>
              <a:t>Esta </a:t>
            </a:r>
            <a:r>
              <a:rPr lang="es-CL" dirty="0"/>
              <a:t>forma de totalitarismo puede ser compatible con </a:t>
            </a:r>
            <a:r>
              <a:rPr lang="es-CL" dirty="0" smtClean="0"/>
              <a:t>una sociedad aparentemente libre.</a:t>
            </a:r>
            <a:endParaRPr lang="es-CL" dirty="0"/>
          </a:p>
        </p:txBody>
      </p:sp>
    </p:spTree>
    <p:extLst>
      <p:ext uri="{BB962C8B-B14F-4D97-AF65-F5344CB8AC3E}">
        <p14:creationId xmlns:p14="http://schemas.microsoft.com/office/powerpoint/2010/main" val="1522218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Las nuevas formas de control</a:t>
            </a:r>
            <a:endParaRPr lang="es-CL" dirty="0"/>
          </a:p>
        </p:txBody>
      </p:sp>
      <p:sp>
        <p:nvSpPr>
          <p:cNvPr id="3" name="Marcador de texto 2"/>
          <p:cNvSpPr>
            <a:spLocks noGrp="1"/>
          </p:cNvSpPr>
          <p:nvPr>
            <p:ph type="body" idx="1"/>
          </p:nvPr>
        </p:nvSpPr>
        <p:spPr/>
        <p:txBody>
          <a:bodyPr/>
          <a:lstStyle/>
          <a:p>
            <a:r>
              <a:rPr lang="es-CL" dirty="0" smtClean="0"/>
              <a:t>Libertad</a:t>
            </a:r>
            <a:endParaRPr lang="es-CL" dirty="0"/>
          </a:p>
        </p:txBody>
      </p:sp>
      <p:sp>
        <p:nvSpPr>
          <p:cNvPr id="4" name="Marcador de contenido 3"/>
          <p:cNvSpPr>
            <a:spLocks noGrp="1"/>
          </p:cNvSpPr>
          <p:nvPr>
            <p:ph sz="half" idx="2"/>
          </p:nvPr>
        </p:nvSpPr>
        <p:spPr/>
        <p:txBody>
          <a:bodyPr>
            <a:normAutofit fontScale="70000" lnSpcReduction="20000"/>
          </a:bodyPr>
          <a:lstStyle/>
          <a:p>
            <a:r>
              <a:rPr lang="es-CL" dirty="0"/>
              <a:t>E</a:t>
            </a:r>
            <a:r>
              <a:rPr lang="es-CL" dirty="0" smtClean="0"/>
              <a:t>n </a:t>
            </a:r>
            <a:r>
              <a:rPr lang="es-CL" dirty="0"/>
              <a:t>esta sociedad </a:t>
            </a:r>
            <a:r>
              <a:rPr lang="es-CL" dirty="0" smtClean="0"/>
              <a:t> formalmente libre </a:t>
            </a:r>
            <a:r>
              <a:rPr lang="es-CL" dirty="0"/>
              <a:t>pueden prevalecer ciertas libertades económicas, políticas e intelectuales. Sin embargo la libertad económica es la libertad </a:t>
            </a:r>
            <a:r>
              <a:rPr lang="es-CL" i="1" dirty="0"/>
              <a:t>de</a:t>
            </a:r>
            <a:r>
              <a:rPr lang="es-CL" dirty="0"/>
              <a:t> la economía de estar controlados por fuerzas y relaciones económicas, la libertad política es la liberación de los individuos de una política sobre la que no ejercen ningún control efectivo y la libertad intelectual significa la restauración del pensamiento individual absorbido por la comunicación y adoctrinamiento de masas. </a:t>
            </a:r>
            <a:endParaRPr lang="es-CL" dirty="0" smtClean="0"/>
          </a:p>
          <a:p>
            <a:r>
              <a:rPr lang="es-CL" dirty="0" smtClean="0"/>
              <a:t>Este </a:t>
            </a:r>
            <a:r>
              <a:rPr lang="es-CL" dirty="0"/>
              <a:t>orden parece consagrarse en base a justificación de necesidades que representan formas anticuadas de la lucha por la existencia</a:t>
            </a:r>
            <a:r>
              <a:rPr lang="es-CL" dirty="0" smtClean="0"/>
              <a:t>.</a:t>
            </a:r>
          </a:p>
          <a:p>
            <a:r>
              <a:rPr lang="es-CL" dirty="0" smtClean="0"/>
              <a:t>La lucha por ciertas formas de libertad que en determinado momento tuvo un carácter emancipador hoy puede por tanto ser conservadora.</a:t>
            </a:r>
          </a:p>
          <a:p>
            <a:r>
              <a:rPr lang="es-CL" dirty="0" smtClean="0"/>
              <a:t>Idea de </a:t>
            </a:r>
            <a:r>
              <a:rPr lang="es-CL" i="1" dirty="0" smtClean="0"/>
              <a:t>La tolerancia represiva</a:t>
            </a:r>
            <a:r>
              <a:rPr lang="es-CL" dirty="0" smtClean="0"/>
              <a:t> en el trabajo de Marcuse</a:t>
            </a:r>
            <a:endParaRPr lang="es-CL" dirty="0"/>
          </a:p>
          <a:p>
            <a:endParaRPr lang="es-CL" dirty="0"/>
          </a:p>
        </p:txBody>
      </p:sp>
      <p:sp>
        <p:nvSpPr>
          <p:cNvPr id="5" name="Marcador de texto 4"/>
          <p:cNvSpPr>
            <a:spLocks noGrp="1"/>
          </p:cNvSpPr>
          <p:nvPr>
            <p:ph type="body" sz="quarter" idx="3"/>
          </p:nvPr>
        </p:nvSpPr>
        <p:spPr/>
        <p:txBody>
          <a:bodyPr/>
          <a:lstStyle/>
          <a:p>
            <a:r>
              <a:rPr lang="es-CL" dirty="0" smtClean="0"/>
              <a:t>Necesidad</a:t>
            </a:r>
            <a:endParaRPr lang="es-CL" dirty="0"/>
          </a:p>
        </p:txBody>
      </p:sp>
      <p:sp>
        <p:nvSpPr>
          <p:cNvPr id="6" name="Marcador de contenido 5"/>
          <p:cNvSpPr>
            <a:spLocks noGrp="1"/>
          </p:cNvSpPr>
          <p:nvPr>
            <p:ph sz="quarter" idx="4"/>
          </p:nvPr>
        </p:nvSpPr>
        <p:spPr>
          <a:xfrm>
            <a:off x="6217709" y="2926052"/>
            <a:ext cx="5393100" cy="3583930"/>
          </a:xfrm>
        </p:spPr>
        <p:txBody>
          <a:bodyPr>
            <a:normAutofit fontScale="70000" lnSpcReduction="20000"/>
          </a:bodyPr>
          <a:lstStyle/>
          <a:p>
            <a:r>
              <a:rPr lang="es-CL" dirty="0" smtClean="0"/>
              <a:t>las </a:t>
            </a:r>
            <a:r>
              <a:rPr lang="es-CL" dirty="0"/>
              <a:t>necesidades humanas son siempre necesidades </a:t>
            </a:r>
            <a:r>
              <a:rPr lang="es-CL" dirty="0" smtClean="0"/>
              <a:t>históricas</a:t>
            </a:r>
          </a:p>
          <a:p>
            <a:r>
              <a:rPr lang="es-CL" dirty="0" smtClean="0"/>
              <a:t>Se </a:t>
            </a:r>
            <a:r>
              <a:rPr lang="es-CL" dirty="0"/>
              <a:t>puede distinguir entre necesidades verdaderas y falsas, siendo estas últimas aquellas que “intereses particulares imponen al individuo para su </a:t>
            </a:r>
            <a:r>
              <a:rPr lang="es-CL" dirty="0" smtClean="0"/>
              <a:t>represión</a:t>
            </a:r>
          </a:p>
          <a:p>
            <a:r>
              <a:rPr lang="es-CL" dirty="0" smtClean="0"/>
              <a:t>Las </a:t>
            </a:r>
            <a:r>
              <a:rPr lang="es-CL" dirty="0"/>
              <a:t>únicas necesidades que pueden inequívocamente reclamar satisfacción son las vitales: alimento, vestido y habitación en el nivel de cultura que esté al alcance. La satisfacción de estas necesidades es el requisito para la realización de todas las necesidades.</a:t>
            </a:r>
          </a:p>
          <a:p>
            <a:r>
              <a:rPr lang="es-CL" i="1" dirty="0"/>
              <a:t>“La </a:t>
            </a:r>
            <a:r>
              <a:rPr lang="es-CL" i="1" dirty="0" smtClean="0"/>
              <a:t>lucha de clases, que no puede escapársele de vista a un historiador educado en Marx, es una lucha por las cosas ásperas y materiales sin las que no existen las  finas y espirituales”</a:t>
            </a:r>
            <a:r>
              <a:rPr lang="es-CL" dirty="0" smtClean="0"/>
              <a:t> </a:t>
            </a:r>
            <a:br>
              <a:rPr lang="es-CL" dirty="0" smtClean="0"/>
            </a:br>
            <a:r>
              <a:rPr lang="es-CL" dirty="0" smtClean="0"/>
              <a:t>Walter Benjamin.</a:t>
            </a:r>
            <a:endParaRPr lang="es-CL" dirty="0"/>
          </a:p>
          <a:p>
            <a:r>
              <a:rPr lang="es-CL" dirty="0"/>
              <a:t>L</a:t>
            </a:r>
            <a:r>
              <a:rPr lang="es-CL" dirty="0" smtClean="0"/>
              <a:t>a </a:t>
            </a:r>
            <a:r>
              <a:rPr lang="es-CL" dirty="0"/>
              <a:t>pregunta por </a:t>
            </a:r>
            <a:r>
              <a:rPr lang="es-CL" dirty="0" smtClean="0"/>
              <a:t>las </a:t>
            </a:r>
            <a:r>
              <a:rPr lang="es-CL" dirty="0"/>
              <a:t>necesidades </a:t>
            </a:r>
            <a:r>
              <a:rPr lang="es-CL" dirty="0" smtClean="0"/>
              <a:t>verdaderas </a:t>
            </a:r>
            <a:r>
              <a:rPr lang="es-CL" dirty="0"/>
              <a:t>o falsas solo puede ser respondida por los individuos, pero siempre y cuando tengan libertad de dar su propia respuesta. </a:t>
            </a:r>
            <a:endParaRPr lang="es-CL" dirty="0" smtClean="0"/>
          </a:p>
          <a:p>
            <a:r>
              <a:rPr lang="es-CL" dirty="0" smtClean="0"/>
              <a:t>Mientras </a:t>
            </a:r>
            <a:r>
              <a:rPr lang="es-CL" dirty="0"/>
              <a:t>se les mantenga manipulados, hasta en sus mismos instintos su respuesta no se puede considerar propia de ellos.</a:t>
            </a:r>
          </a:p>
          <a:p>
            <a:endParaRPr lang="es-CL" dirty="0"/>
          </a:p>
        </p:txBody>
      </p:sp>
    </p:spTree>
    <p:extLst>
      <p:ext uri="{BB962C8B-B14F-4D97-AF65-F5344CB8AC3E}">
        <p14:creationId xmlns:p14="http://schemas.microsoft.com/office/powerpoint/2010/main" val="2446575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txBody>
          <a:bodyPr/>
          <a:lstStyle/>
          <a:p>
            <a:r>
              <a:rPr lang="es-CL" dirty="0" smtClean="0"/>
              <a:t>Sociedad industrial avanzada e ideología</a:t>
            </a:r>
            <a:endParaRPr lang="es-CL" dirty="0"/>
          </a:p>
        </p:txBody>
      </p:sp>
      <p:sp>
        <p:nvSpPr>
          <p:cNvPr id="8" name="Marcador de contenido 7"/>
          <p:cNvSpPr>
            <a:spLocks noGrp="1"/>
          </p:cNvSpPr>
          <p:nvPr>
            <p:ph idx="1"/>
          </p:nvPr>
        </p:nvSpPr>
        <p:spPr/>
        <p:txBody>
          <a:bodyPr>
            <a:normAutofit fontScale="85000" lnSpcReduction="10000"/>
          </a:bodyPr>
          <a:lstStyle/>
          <a:p>
            <a:r>
              <a:rPr lang="es-CL" dirty="0" smtClean="0"/>
              <a:t>La </a:t>
            </a:r>
            <a:r>
              <a:rPr lang="es-CL" dirty="0"/>
              <a:t>diferencia </a:t>
            </a:r>
            <a:r>
              <a:rPr lang="es-CL" dirty="0" smtClean="0"/>
              <a:t>en la Sociedad Industrial avanzada reside </a:t>
            </a:r>
            <a:r>
              <a:rPr lang="es-CL" dirty="0"/>
              <a:t>en la disminución del contraste entre lo dado y lo posible, entre las necesidades satisfechas y las necesidades por satisfacer. </a:t>
            </a:r>
            <a:endParaRPr lang="es-CL" dirty="0" smtClean="0"/>
          </a:p>
          <a:p>
            <a:r>
              <a:rPr lang="es-CL" dirty="0" smtClean="0"/>
              <a:t>Se </a:t>
            </a:r>
            <a:r>
              <a:rPr lang="es-CL" dirty="0"/>
              <a:t>habla en el contexto de la sociedad industrial avanzada de una nivelación de las distinciones de clase, con un igual acceso al </a:t>
            </a:r>
            <a:r>
              <a:rPr lang="es-CL" dirty="0" smtClean="0"/>
              <a:t>consumo</a:t>
            </a:r>
          </a:p>
          <a:p>
            <a:r>
              <a:rPr lang="es-CL" dirty="0" smtClean="0"/>
              <a:t> </a:t>
            </a:r>
            <a:r>
              <a:rPr lang="es-CL" dirty="0"/>
              <a:t>El mecanismo que une al individuo con la sociedad ha cambiado, y el control social se ha incrustado en las nuevas necesidades </a:t>
            </a:r>
            <a:r>
              <a:rPr lang="es-CL" dirty="0" smtClean="0"/>
              <a:t>producidas</a:t>
            </a:r>
          </a:p>
          <a:p>
            <a:r>
              <a:rPr lang="es-CL" dirty="0" smtClean="0"/>
              <a:t>En </a:t>
            </a:r>
            <a:r>
              <a:rPr lang="es-CL" dirty="0"/>
              <a:t>la época contemporánea los controles tecnológicos parecen ser la misma encarnación de la razón en beneficio de todos los grupos e intereses sociales, hasta hacer parecer irracional e imposible toda oposición. </a:t>
            </a:r>
            <a:endParaRPr lang="es-CL" dirty="0" smtClean="0"/>
          </a:p>
          <a:p>
            <a:r>
              <a:rPr lang="es-CL" dirty="0" smtClean="0"/>
              <a:t>Si </a:t>
            </a:r>
            <a:r>
              <a:rPr lang="es-CL" dirty="0"/>
              <a:t>algo caracteriza la sociedad industrial avanzada es la desaparición de aquellas fuerzas históricas que en la época precedente a la sociedad industrial parecían representar la posibilidad de nuevas formas de existencia.</a:t>
            </a:r>
          </a:p>
          <a:p>
            <a:r>
              <a:rPr lang="es-CL" i="1" dirty="0"/>
              <a:t>Introyección</a:t>
            </a:r>
            <a:r>
              <a:rPr lang="es-CL" dirty="0"/>
              <a:t> como el proceso en que se internaliza y se naturaliza este tipo de relaciones, el resultado no es la adaptación sino la mímesis, una identificación del individuo con su sociedad, y a través de esta, con la sociedad como un todo. La eficacia del sistema impide que los individuos reconozcan que el sistema no contiene hechos que no comuniquen poder represivo de la totalidad, los individuos no dan sino que aceptan las leyes de su sociedad.</a:t>
            </a:r>
          </a:p>
          <a:p>
            <a:endParaRPr lang="es-CL" dirty="0"/>
          </a:p>
        </p:txBody>
      </p:sp>
    </p:spTree>
    <p:extLst>
      <p:ext uri="{BB962C8B-B14F-4D97-AF65-F5344CB8AC3E}">
        <p14:creationId xmlns:p14="http://schemas.microsoft.com/office/powerpoint/2010/main" val="533188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Carácter ideológico de la sociedad industrial</a:t>
            </a:r>
            <a:endParaRPr lang="es-CL" dirty="0"/>
          </a:p>
        </p:txBody>
      </p:sp>
      <p:sp>
        <p:nvSpPr>
          <p:cNvPr id="3" name="Marcador de contenido 2"/>
          <p:cNvSpPr>
            <a:spLocks noGrp="1"/>
          </p:cNvSpPr>
          <p:nvPr>
            <p:ph idx="1"/>
          </p:nvPr>
        </p:nvSpPr>
        <p:spPr/>
        <p:txBody>
          <a:bodyPr>
            <a:normAutofit/>
          </a:bodyPr>
          <a:lstStyle/>
          <a:p>
            <a:r>
              <a:rPr lang="es-CL" dirty="0"/>
              <a:t>Esta identificación parece sugerir que el concepto de alienación parece cuestionable </a:t>
            </a:r>
            <a:r>
              <a:rPr lang="es-CL" dirty="0" smtClean="0"/>
              <a:t>cuando </a:t>
            </a:r>
            <a:r>
              <a:rPr lang="es-CL" dirty="0"/>
              <a:t>los individuos se identifican con la existencia que les es impuesta y en la que encuentran su propio desarrollo y satisfacción. Esta identificación no es ilusión sino realidad</a:t>
            </a:r>
            <a:r>
              <a:rPr lang="es-CL" dirty="0" smtClean="0"/>
              <a:t>.</a:t>
            </a:r>
          </a:p>
          <a:p>
            <a:r>
              <a:rPr lang="es-CL" dirty="0" smtClean="0"/>
              <a:t>la </a:t>
            </a:r>
            <a:r>
              <a:rPr lang="es-CL" dirty="0"/>
              <a:t>realidad constituye un estadio más avanzado de la alienación. El sujeto alienado es devorado por su existencia alienada. Hay una sola dimensión que esta por todas partes y en todas las formas. </a:t>
            </a:r>
            <a:endParaRPr lang="es-CL" dirty="0" smtClean="0"/>
          </a:p>
          <a:p>
            <a:r>
              <a:rPr lang="es-CL" dirty="0" smtClean="0"/>
              <a:t>Esta </a:t>
            </a:r>
            <a:r>
              <a:rPr lang="es-CL" dirty="0"/>
              <a:t>absorción de la ideología por la realidad no significa sin embargo el fin de la ideología, es por el contrario la cultura industrial avanzada más ideológica que su predecesora, en tanto que la ideología se encuentra hoy en el propio proceso de producción</a:t>
            </a:r>
            <a:r>
              <a:rPr lang="es-CL" dirty="0" smtClean="0"/>
              <a:t>.</a:t>
            </a:r>
            <a:endParaRPr lang="es-CL" dirty="0"/>
          </a:p>
        </p:txBody>
      </p:sp>
    </p:spTree>
    <p:extLst>
      <p:ext uri="{BB962C8B-B14F-4D97-AF65-F5344CB8AC3E}">
        <p14:creationId xmlns:p14="http://schemas.microsoft.com/office/powerpoint/2010/main" val="3513074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El pensamiento unidimensional</a:t>
            </a:r>
            <a:endParaRPr lang="es-CL" dirty="0"/>
          </a:p>
        </p:txBody>
      </p:sp>
      <p:sp>
        <p:nvSpPr>
          <p:cNvPr id="3" name="Marcador de contenido 2"/>
          <p:cNvSpPr>
            <a:spLocks noGrp="1"/>
          </p:cNvSpPr>
          <p:nvPr>
            <p:ph idx="1"/>
          </p:nvPr>
        </p:nvSpPr>
        <p:spPr/>
        <p:txBody>
          <a:bodyPr>
            <a:normAutofit fontScale="85000" lnSpcReduction="10000"/>
          </a:bodyPr>
          <a:lstStyle/>
          <a:p>
            <a:r>
              <a:rPr lang="es-CL" dirty="0"/>
              <a:t>El modelo de pensamiento y conducta unidimensional es producto de esta operación, en la que ideas, aspiraciones y objetivos que trasciendan por su contenido el universo establecido son rechazados o reducidos a los términos de este universo. </a:t>
            </a:r>
            <a:endParaRPr lang="es-CL" dirty="0" smtClean="0"/>
          </a:p>
          <a:p>
            <a:r>
              <a:rPr lang="es-CL" dirty="0" smtClean="0"/>
              <a:t>Se </a:t>
            </a:r>
            <a:r>
              <a:rPr lang="es-CL" dirty="0"/>
              <a:t>puede ligar esto al desarrollo de las ciencias con el operacionalismo en las ciencias físicas o behaviorismo en las ciencias sociales, lo común es un empirismo total en el tratamiento de los conceptos</a:t>
            </a:r>
            <a:r>
              <a:rPr lang="es-CL" dirty="0" smtClean="0"/>
              <a:t>.</a:t>
            </a:r>
          </a:p>
          <a:p>
            <a:r>
              <a:rPr lang="es-CL" dirty="0" smtClean="0"/>
              <a:t> </a:t>
            </a:r>
            <a:r>
              <a:rPr lang="es-CL" dirty="0"/>
              <a:t>En las ciencias sociales por lo tanto ha tendido a predominar un pensamiento operacional, donde se han abandonado muchos conceptos por la dificultad que representa </a:t>
            </a:r>
            <a:r>
              <a:rPr lang="es-CL" dirty="0" smtClean="0"/>
              <a:t>operacionalizarlos. </a:t>
            </a:r>
          </a:p>
          <a:p>
            <a:r>
              <a:rPr lang="es-CL" dirty="0"/>
              <a:t>C</a:t>
            </a:r>
            <a:r>
              <a:rPr lang="es-CL" dirty="0" smtClean="0"/>
              <a:t>rítica </a:t>
            </a:r>
            <a:r>
              <a:rPr lang="es-CL" dirty="0"/>
              <a:t>al empirismo </a:t>
            </a:r>
            <a:r>
              <a:rPr lang="es-CL" dirty="0" smtClean="0"/>
              <a:t>que </a:t>
            </a:r>
            <a:r>
              <a:rPr lang="es-CL" dirty="0"/>
              <a:t>en su negación de los elementos trascendentes de la razón forman la réplica académica de la conducta socialmente requerida.</a:t>
            </a:r>
          </a:p>
          <a:p>
            <a:r>
              <a:rPr lang="es-CL" dirty="0"/>
              <a:t>Este empirismo no se traduce en un materialismo sino en una revitalización de ciertas formas de existencialismo y espiritismo, modos de protesta y trascendencia que ya no son contradictorios del statu quo y que no son negativos</a:t>
            </a:r>
            <a:r>
              <a:rPr lang="es-CL" dirty="0" smtClean="0"/>
              <a:t>.</a:t>
            </a:r>
            <a:endParaRPr lang="es-CL" dirty="0"/>
          </a:p>
          <a:p>
            <a:r>
              <a:rPr lang="es-CL" dirty="0"/>
              <a:t>Se produce en este contexto por tanto una unidimensionalidad del pensamiento en el sentido de que razón teórica y práctica, el </a:t>
            </a:r>
            <a:r>
              <a:rPr lang="es-CL" i="1" dirty="0"/>
              <a:t>behaviorismo</a:t>
            </a:r>
            <a:r>
              <a:rPr lang="es-CL" dirty="0"/>
              <a:t> académico y social se encuentran en un punto común: el de la sociedad avanzada que convierte el progreso científico y técnico en instrumento de dominación.</a:t>
            </a:r>
          </a:p>
          <a:p>
            <a:endParaRPr lang="es-CL" dirty="0"/>
          </a:p>
          <a:p>
            <a:endParaRPr lang="es-CL" dirty="0"/>
          </a:p>
        </p:txBody>
      </p:sp>
    </p:spTree>
    <p:extLst>
      <p:ext uri="{BB962C8B-B14F-4D97-AF65-F5344CB8AC3E}">
        <p14:creationId xmlns:p14="http://schemas.microsoft.com/office/powerpoint/2010/main" val="2136343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La pacificación de la existencia</a:t>
            </a:r>
            <a:endParaRPr lang="es-CL" dirty="0"/>
          </a:p>
        </p:txBody>
      </p:sp>
      <p:sp>
        <p:nvSpPr>
          <p:cNvPr id="3" name="Marcador de contenido 2"/>
          <p:cNvSpPr>
            <a:spLocks noGrp="1"/>
          </p:cNvSpPr>
          <p:nvPr>
            <p:ph idx="1"/>
          </p:nvPr>
        </p:nvSpPr>
        <p:spPr/>
        <p:txBody>
          <a:bodyPr>
            <a:normAutofit fontScale="92500" lnSpcReduction="20000"/>
          </a:bodyPr>
          <a:lstStyle/>
          <a:p>
            <a:r>
              <a:rPr lang="es-CL" dirty="0"/>
              <a:t>Progreso no es un término neutral, se mueve hacia fines específicos y estos fines son definidos por la posibilidad de mejorar la condición humana. </a:t>
            </a:r>
            <a:endParaRPr lang="es-CL" dirty="0" smtClean="0"/>
          </a:p>
          <a:p>
            <a:r>
              <a:rPr lang="es-CL" dirty="0" smtClean="0"/>
              <a:t>La </a:t>
            </a:r>
            <a:r>
              <a:rPr lang="es-CL" dirty="0"/>
              <a:t>sociedad se acerca al estado en que el progreso exigirá una subversión radical de la organización y dirección predominante del progreso. Esto ocurrirá cuando todas las necesidades puedan ser satisfechas mientras que el tiempo de trabajo necesario se reduzca a tiempo marginal, reduciéndose el progreso técnico al reino de la necesidad, siendo la tecnología sujeta al libre juego de las facultades en la lucha por la pacificación de la naturaleza y la sociedad. </a:t>
            </a:r>
            <a:endParaRPr lang="es-CL" dirty="0" smtClean="0"/>
          </a:p>
          <a:p>
            <a:r>
              <a:rPr lang="es-CL" dirty="0" smtClean="0"/>
              <a:t>Esta idea de progreso </a:t>
            </a:r>
            <a:r>
              <a:rPr lang="es-CL" dirty="0"/>
              <a:t>se asemeja al ideal marxista de la abolición del trabajo, que en este contexto parece apropiado sustituir por la idea de </a:t>
            </a:r>
            <a:r>
              <a:rPr lang="es-CL" i="1" dirty="0"/>
              <a:t>pacificación de la existencia. </a:t>
            </a:r>
            <a:endParaRPr lang="es-CL" i="1" dirty="0" smtClean="0"/>
          </a:p>
          <a:p>
            <a:r>
              <a:rPr lang="es-CL" dirty="0" smtClean="0"/>
              <a:t>La </a:t>
            </a:r>
            <a:r>
              <a:rPr lang="es-CL" dirty="0"/>
              <a:t>pacificación de la existencia quiere decir el desarrollo de la lucha del hombre con el hombre y con la naturaleza, bajo condiciones en que las necesidades, los deseos y aspiraciones competitivas no estén ya organizados por intereses creados de dominación y escasez, en una organización que perpetúa las formas destructivas de esta lucha.</a:t>
            </a:r>
          </a:p>
          <a:p>
            <a:r>
              <a:rPr lang="es-CL" dirty="0" smtClean="0"/>
              <a:t>La </a:t>
            </a:r>
            <a:r>
              <a:rPr lang="es-CL" dirty="0"/>
              <a:t>transformación no puede derivar solo de cambios políticos y económicos, el cambio implica también un cambio en la base técnica sobre la que reposa esta sociedad.</a:t>
            </a:r>
          </a:p>
          <a:p>
            <a:endParaRPr lang="es-CL" dirty="0"/>
          </a:p>
        </p:txBody>
      </p:sp>
    </p:spTree>
    <p:extLst>
      <p:ext uri="{BB962C8B-B14F-4D97-AF65-F5344CB8AC3E}">
        <p14:creationId xmlns:p14="http://schemas.microsoft.com/office/powerpoint/2010/main" val="766057454"/>
      </p:ext>
    </p:extLst>
  </p:cSld>
  <p:clrMapOvr>
    <a:masterClrMapping/>
  </p:clrMapOvr>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TM03457464[[fn=Dividendo]]</Template>
  <TotalTime>518</TotalTime>
  <Words>2875</Words>
  <Application>Microsoft Office PowerPoint</Application>
  <PresentationFormat>Panorámica</PresentationFormat>
  <Paragraphs>117</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Gill Sans MT</vt:lpstr>
      <vt:lpstr>Wingdings 2</vt:lpstr>
      <vt:lpstr>Dividendo</vt:lpstr>
      <vt:lpstr>Herbert Marcuse: El hombre unidimensional</vt:lpstr>
      <vt:lpstr>¿Quién es Marcuse?</vt:lpstr>
      <vt:lpstr>El hombre unidimensional (1964)</vt:lpstr>
      <vt:lpstr>Las nuevas formas de control</vt:lpstr>
      <vt:lpstr>Las nuevas formas de control</vt:lpstr>
      <vt:lpstr>Sociedad industrial avanzada e ideología</vt:lpstr>
      <vt:lpstr>Carácter ideológico de la sociedad industrial</vt:lpstr>
      <vt:lpstr>El pensamiento unidimensional</vt:lpstr>
      <vt:lpstr>La pacificación de la existencia</vt:lpstr>
      <vt:lpstr>Del pensamiento negativo al positivo: la racionalidad tecnológica y la lógica de la dominación</vt:lpstr>
      <vt:lpstr>La racionalidad técnico-científica y la sociedad unidimensional</vt:lpstr>
      <vt:lpstr>La ciencia y la sociedad industrial avanzada</vt:lpstr>
      <vt:lpstr>Conclusión (i) imaginación y sociedad industrial avanzada</vt:lpstr>
      <vt:lpstr>Conclusión (II) la necesidad de un sujeto histórico</vt:lpstr>
      <vt:lpstr>Conclusión (III) la teoría crítica en el nuevo escenario</vt:lpstr>
      <vt:lpstr>Conclusión (IV) la negación  absoluta y el nuevo sujeto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Herbert Marcuse: El hombre unidimensional</dc:title>
  <dc:creator>Pablo Alberto Bivort Salinas (pablo.bivort)</dc:creator>
  <cp:lastModifiedBy>Pablo Alberto Bivort Salinas (pablo.bivort)</cp:lastModifiedBy>
  <cp:revision>19</cp:revision>
  <dcterms:created xsi:type="dcterms:W3CDTF">2015-11-30T03:54:03Z</dcterms:created>
  <dcterms:modified xsi:type="dcterms:W3CDTF">2015-11-30T12:32:55Z</dcterms:modified>
</cp:coreProperties>
</file>