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lvl1pPr algn="l">
              <a:defRPr/>
            </a:lvl1pPr>
          </a:lstStyle>
          <a:p>
            <a:fld id="{3BFA1C13-8FD3-4F3A-A674-A7175035A0D0}" type="datetimeFigureOut">
              <a:rPr lang="es-CL" smtClean="0"/>
              <a:t>05-11-2015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9091C11D-37B7-4096-A596-D56A42FF0AF0}" type="slidenum">
              <a:rPr lang="es-CL" smtClean="0"/>
              <a:t>‹Nº›</a:t>
            </a:fld>
            <a:endParaRPr lang="es-C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6009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BFA1C13-8FD3-4F3A-A674-A7175035A0D0}" type="datetimeFigureOut">
              <a:rPr lang="es-CL" smtClean="0"/>
              <a:t>05-11-2015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9091C11D-37B7-4096-A596-D56A42FF0AF0}" type="slidenum">
              <a:rPr lang="es-CL" smtClean="0"/>
              <a:t>‹Nº›</a:t>
            </a:fld>
            <a:endParaRPr lang="es-CL"/>
          </a:p>
        </p:txBody>
      </p:sp>
    </p:spTree>
    <p:extLst>
      <p:ext uri="{BB962C8B-B14F-4D97-AF65-F5344CB8AC3E}">
        <p14:creationId xmlns:p14="http://schemas.microsoft.com/office/powerpoint/2010/main" val="2648243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BFA1C13-8FD3-4F3A-A674-A7175035A0D0}" type="datetimeFigureOut">
              <a:rPr lang="es-CL" smtClean="0"/>
              <a:t>05-11-2015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9091C11D-37B7-4096-A596-D56A42FF0AF0}" type="slidenum">
              <a:rPr lang="es-CL" smtClean="0"/>
              <a:t>‹Nº›</a:t>
            </a:fld>
            <a:endParaRPr lang="es-CL"/>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0827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3BFA1C13-8FD3-4F3A-A674-A7175035A0D0}" type="datetimeFigureOut">
              <a:rPr lang="es-CL" smtClean="0"/>
              <a:t>05-11-2015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9091C11D-37B7-4096-A596-D56A42FF0AF0}" type="slidenum">
              <a:rPr lang="es-CL" smtClean="0"/>
              <a:t>‹Nº›</a:t>
            </a:fld>
            <a:endParaRPr lang="es-CL"/>
          </a:p>
        </p:txBody>
      </p:sp>
    </p:spTree>
    <p:extLst>
      <p:ext uri="{BB962C8B-B14F-4D97-AF65-F5344CB8AC3E}">
        <p14:creationId xmlns:p14="http://schemas.microsoft.com/office/powerpoint/2010/main" val="2979615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3BFA1C13-8FD3-4F3A-A674-A7175035A0D0}" type="datetimeFigureOut">
              <a:rPr lang="es-CL" smtClean="0"/>
              <a:t>05-11-2015</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9091C11D-37B7-4096-A596-D56A42FF0AF0}" type="slidenum">
              <a:rPr lang="es-CL" smtClean="0"/>
              <a:t>‹Nº›</a:t>
            </a:fld>
            <a:endParaRPr lang="es-CL"/>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821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3BFA1C13-8FD3-4F3A-A674-A7175035A0D0}" type="datetimeFigureOut">
              <a:rPr lang="es-CL" smtClean="0"/>
              <a:t>05-11-2015</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9091C11D-37B7-4096-A596-D56A42FF0AF0}" type="slidenum">
              <a:rPr lang="es-CL" smtClean="0"/>
              <a:t>‹Nº›</a:t>
            </a:fld>
            <a:endParaRPr lang="es-CL"/>
          </a:p>
        </p:txBody>
      </p:sp>
    </p:spTree>
    <p:extLst>
      <p:ext uri="{BB962C8B-B14F-4D97-AF65-F5344CB8AC3E}">
        <p14:creationId xmlns:p14="http://schemas.microsoft.com/office/powerpoint/2010/main" val="3009968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24128" y="2967788"/>
            <a:ext cx="4754880" cy="33415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s-ES" smtClean="0"/>
              <a:t>Haga clic para modificar el estilo de texto del patrón</a:t>
            </a:r>
          </a:p>
        </p:txBody>
      </p:sp>
      <p:sp>
        <p:nvSpPr>
          <p:cNvPr id="6" name="Content Placeholder 5"/>
          <p:cNvSpPr>
            <a:spLocks noGrp="1"/>
          </p:cNvSpPr>
          <p:nvPr>
            <p:ph sz="quarter" idx="4"/>
          </p:nvPr>
        </p:nvSpPr>
        <p:spPr>
          <a:xfrm>
            <a:off x="5990888" y="2967788"/>
            <a:ext cx="4754880" cy="33415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3BFA1C13-8FD3-4F3A-A674-A7175035A0D0}" type="datetimeFigureOut">
              <a:rPr lang="es-CL" smtClean="0"/>
              <a:t>05-11-2015</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9091C11D-37B7-4096-A596-D56A42FF0AF0}" type="slidenum">
              <a:rPr lang="es-CL" smtClean="0"/>
              <a:t>‹Nº›</a:t>
            </a:fld>
            <a:endParaRPr lang="es-CL"/>
          </a:p>
        </p:txBody>
      </p:sp>
    </p:spTree>
    <p:extLst>
      <p:ext uri="{BB962C8B-B14F-4D97-AF65-F5344CB8AC3E}">
        <p14:creationId xmlns:p14="http://schemas.microsoft.com/office/powerpoint/2010/main" val="2329779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3BFA1C13-8FD3-4F3A-A674-A7175035A0D0}" type="datetimeFigureOut">
              <a:rPr lang="es-CL" smtClean="0"/>
              <a:t>05-11-2015</a:t>
            </a:fld>
            <a:endParaRPr lang="es-CL"/>
          </a:p>
        </p:txBody>
      </p:sp>
      <p:sp>
        <p:nvSpPr>
          <p:cNvPr id="4" name="Footer Placeholder 3"/>
          <p:cNvSpPr>
            <a:spLocks noGrp="1"/>
          </p:cNvSpPr>
          <p:nvPr>
            <p:ph type="ftr" sz="quarter" idx="11"/>
          </p:nvPr>
        </p:nvSpPr>
        <p:spPr/>
        <p:txBody>
          <a:bodyPr/>
          <a:lstStyle/>
          <a:p>
            <a:endParaRPr lang="es-CL"/>
          </a:p>
        </p:txBody>
      </p:sp>
      <p:sp>
        <p:nvSpPr>
          <p:cNvPr id="5" name="Slide Number Placeholder 4"/>
          <p:cNvSpPr>
            <a:spLocks noGrp="1"/>
          </p:cNvSpPr>
          <p:nvPr>
            <p:ph type="sldNum" sz="quarter" idx="12"/>
          </p:nvPr>
        </p:nvSpPr>
        <p:spPr/>
        <p:txBody>
          <a:bodyPr/>
          <a:lstStyle/>
          <a:p>
            <a:fld id="{9091C11D-37B7-4096-A596-D56A42FF0AF0}" type="slidenum">
              <a:rPr lang="es-CL" smtClean="0"/>
              <a:t>‹Nº›</a:t>
            </a:fld>
            <a:endParaRPr lang="es-CL"/>
          </a:p>
        </p:txBody>
      </p:sp>
    </p:spTree>
    <p:extLst>
      <p:ext uri="{BB962C8B-B14F-4D97-AF65-F5344CB8AC3E}">
        <p14:creationId xmlns:p14="http://schemas.microsoft.com/office/powerpoint/2010/main" val="134443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FA1C13-8FD3-4F3A-A674-A7175035A0D0}" type="datetimeFigureOut">
              <a:rPr lang="es-CL" smtClean="0"/>
              <a:t>05-11-2015</a:t>
            </a:fld>
            <a:endParaRPr lang="es-CL"/>
          </a:p>
        </p:txBody>
      </p:sp>
      <p:sp>
        <p:nvSpPr>
          <p:cNvPr id="3" name="Footer Placeholder 2"/>
          <p:cNvSpPr>
            <a:spLocks noGrp="1"/>
          </p:cNvSpPr>
          <p:nvPr>
            <p:ph type="ftr" sz="quarter" idx="11"/>
          </p:nvPr>
        </p:nvSpPr>
        <p:spPr/>
        <p:txBody>
          <a:bodyPr/>
          <a:lstStyle/>
          <a:p>
            <a:endParaRPr lang="es-CL"/>
          </a:p>
        </p:txBody>
      </p:sp>
      <p:sp>
        <p:nvSpPr>
          <p:cNvPr id="4" name="Slide Number Placeholder 3"/>
          <p:cNvSpPr>
            <a:spLocks noGrp="1"/>
          </p:cNvSpPr>
          <p:nvPr>
            <p:ph type="sldNum" sz="quarter" idx="12"/>
          </p:nvPr>
        </p:nvSpPr>
        <p:spPr/>
        <p:txBody>
          <a:bodyPr/>
          <a:lstStyle/>
          <a:p>
            <a:fld id="{9091C11D-37B7-4096-A596-D56A42FF0AF0}" type="slidenum">
              <a:rPr lang="es-CL" smtClean="0"/>
              <a:t>‹Nº›</a:t>
            </a:fld>
            <a:endParaRPr lang="es-CL"/>
          </a:p>
        </p:txBody>
      </p:sp>
    </p:spTree>
    <p:extLst>
      <p:ext uri="{BB962C8B-B14F-4D97-AF65-F5344CB8AC3E}">
        <p14:creationId xmlns:p14="http://schemas.microsoft.com/office/powerpoint/2010/main" val="1897153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BFA1C13-8FD3-4F3A-A674-A7175035A0D0}" type="datetimeFigureOut">
              <a:rPr lang="es-CL" smtClean="0"/>
              <a:t>05-11-2015</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9091C11D-37B7-4096-A596-D56A42FF0AF0}" type="slidenum">
              <a:rPr lang="es-CL" smtClean="0"/>
              <a:t>‹Nº›</a:t>
            </a:fld>
            <a:endParaRPr lang="es-CL"/>
          </a:p>
        </p:txBody>
      </p:sp>
    </p:spTree>
    <p:extLst>
      <p:ext uri="{BB962C8B-B14F-4D97-AF65-F5344CB8AC3E}">
        <p14:creationId xmlns:p14="http://schemas.microsoft.com/office/powerpoint/2010/main" val="1503248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BFA1C13-8FD3-4F3A-A674-A7175035A0D0}" type="datetimeFigureOut">
              <a:rPr lang="es-CL" smtClean="0"/>
              <a:t>05-11-2015</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9091C11D-37B7-4096-A596-D56A42FF0AF0}" type="slidenum">
              <a:rPr lang="es-CL" smtClean="0"/>
              <a:t>‹Nº›</a:t>
            </a:fld>
            <a:endParaRPr lang="es-CL"/>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1162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BFA1C13-8FD3-4F3A-A674-A7175035A0D0}" type="datetimeFigureOut">
              <a:rPr lang="es-CL" smtClean="0"/>
              <a:t>05-11-2015</a:t>
            </a:fld>
            <a:endParaRPr lang="es-CL"/>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s-CL"/>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91C11D-37B7-4096-A596-D56A42FF0AF0}" type="slidenum">
              <a:rPr lang="es-CL" smtClean="0"/>
              <a:t>‹Nº›</a:t>
            </a:fld>
            <a:endParaRPr lang="es-CL"/>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799398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CL" dirty="0" smtClean="0"/>
              <a:t>Conceptos sociológicos fundamentales – Max WEBER</a:t>
            </a:r>
            <a:endParaRPr lang="es-CL" dirty="0"/>
          </a:p>
        </p:txBody>
      </p:sp>
      <p:sp>
        <p:nvSpPr>
          <p:cNvPr id="3" name="Subtítulo 2"/>
          <p:cNvSpPr>
            <a:spLocks noGrp="1"/>
          </p:cNvSpPr>
          <p:nvPr>
            <p:ph type="subTitle" idx="1"/>
          </p:nvPr>
        </p:nvSpPr>
        <p:spPr/>
        <p:txBody>
          <a:bodyPr/>
          <a:lstStyle/>
          <a:p>
            <a:r>
              <a:rPr lang="es-CL" dirty="0" smtClean="0"/>
              <a:t>Gabriel Sotomayor.</a:t>
            </a:r>
            <a:endParaRPr lang="es-CL" dirty="0"/>
          </a:p>
        </p:txBody>
      </p:sp>
    </p:spTree>
    <p:extLst>
      <p:ext uri="{BB962C8B-B14F-4D97-AF65-F5344CB8AC3E}">
        <p14:creationId xmlns:p14="http://schemas.microsoft.com/office/powerpoint/2010/main" val="15042576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Concepto de la acción social</a:t>
            </a:r>
          </a:p>
        </p:txBody>
      </p:sp>
      <p:sp>
        <p:nvSpPr>
          <p:cNvPr id="3" name="Marcador de contenido 2"/>
          <p:cNvSpPr>
            <a:spLocks noGrp="1"/>
          </p:cNvSpPr>
          <p:nvPr>
            <p:ph idx="1"/>
          </p:nvPr>
        </p:nvSpPr>
        <p:spPr/>
        <p:txBody>
          <a:bodyPr>
            <a:normAutofit fontScale="92500" lnSpcReduction="10000"/>
          </a:bodyPr>
          <a:lstStyle/>
          <a:p>
            <a:r>
              <a:rPr lang="es-CL" dirty="0" smtClean="0"/>
              <a:t>14. El orden administrativo es el que regula ala acción de asociación.</a:t>
            </a:r>
          </a:p>
          <a:p>
            <a:r>
              <a:rPr lang="es-CL" dirty="0" smtClean="0"/>
              <a:t>15. Empresa: acción que persigue fines de determinada clase de modo continuo, por asociación de empresa se entenderá una sociedad con un cuadro administrativos que persigue fines.</a:t>
            </a:r>
          </a:p>
          <a:p>
            <a:r>
              <a:rPr lang="es-CL" dirty="0" smtClean="0"/>
              <a:t>16. Poder: posibilidad de imponer la propia voluntad dentro de una relación social contra oposición.</a:t>
            </a:r>
          </a:p>
          <a:p>
            <a:r>
              <a:rPr lang="es-CL" dirty="0" smtClean="0"/>
              <a:t>Dominación: probabilidad de encontrar obediencia a un mandato pronta simple y automática.</a:t>
            </a:r>
          </a:p>
          <a:p>
            <a:r>
              <a:rPr lang="es-CL" dirty="0" smtClean="0"/>
              <a:t>17. Una asociación de dominación es política en tanto este garantizada por la violencia por parte de un cuadro administrativo</a:t>
            </a:r>
          </a:p>
          <a:p>
            <a:r>
              <a:rPr lang="es-CL" dirty="0" smtClean="0"/>
              <a:t>Definición de Estado.</a:t>
            </a:r>
          </a:p>
          <a:p>
            <a:r>
              <a:rPr lang="es-CL" dirty="0" smtClean="0"/>
              <a:t>Acción políticamente orientada como aquella que </a:t>
            </a:r>
            <a:r>
              <a:rPr lang="es-CL" dirty="0" err="1" smtClean="0"/>
              <a:t>asira</a:t>
            </a:r>
            <a:r>
              <a:rPr lang="es-CL" dirty="0" smtClean="0"/>
              <a:t> al gobierno.</a:t>
            </a:r>
          </a:p>
          <a:p>
            <a:endParaRPr lang="es-CL" dirty="0"/>
          </a:p>
        </p:txBody>
      </p:sp>
    </p:spTree>
    <p:extLst>
      <p:ext uri="{BB962C8B-B14F-4D97-AF65-F5344CB8AC3E}">
        <p14:creationId xmlns:p14="http://schemas.microsoft.com/office/powerpoint/2010/main" val="1985248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1. Definición de sociología</a:t>
            </a:r>
            <a:endParaRPr lang="es-CL" dirty="0"/>
          </a:p>
        </p:txBody>
      </p:sp>
      <p:sp>
        <p:nvSpPr>
          <p:cNvPr id="3" name="Marcador de contenido 2"/>
          <p:cNvSpPr>
            <a:spLocks noGrp="1"/>
          </p:cNvSpPr>
          <p:nvPr>
            <p:ph idx="1"/>
          </p:nvPr>
        </p:nvSpPr>
        <p:spPr>
          <a:xfrm>
            <a:off x="1024129" y="2286000"/>
            <a:ext cx="6226678" cy="4023360"/>
          </a:xfrm>
        </p:spPr>
        <p:txBody>
          <a:bodyPr/>
          <a:lstStyle/>
          <a:p>
            <a:pPr marL="0" indent="0" algn="just">
              <a:buNone/>
            </a:pPr>
            <a:r>
              <a:rPr lang="es-CL" dirty="0" smtClean="0"/>
              <a:t>“Ciencia que pretende entender, interpretándola, la acción social para de esta manera explicarla causalmente en su desarrollo y efectos.</a:t>
            </a:r>
          </a:p>
          <a:p>
            <a:pPr algn="just"/>
            <a:r>
              <a:rPr lang="es-CL" dirty="0" smtClean="0"/>
              <a:t>Por acción debe entenderse una conducta humana (bien consista en un hacer externo o interno, ya en un omitir o permitir) siempre que el sujeto o los sujetos de la acción enlacen a ella un sentido subjetivo. La acción “social” por tanto es una acción en donde el sentido mentado por u sujeto o sujetos está referido a la conducta de otros, orientándose por ésta en su desarrollo.”</a:t>
            </a:r>
            <a:endParaRPr lang="es-CL" dirty="0"/>
          </a:p>
        </p:txBody>
      </p:sp>
      <p:pic>
        <p:nvPicPr>
          <p:cNvPr id="1026" name="Picture 2" descr="http://image.casadellibro.com/a/l/t0/72/978607161867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70251" y="1461980"/>
            <a:ext cx="3601124" cy="49942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9162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FUNDAMENTOS MEOTDOLÓGICOS</a:t>
            </a:r>
            <a:endParaRPr lang="es-CL" dirty="0"/>
          </a:p>
        </p:txBody>
      </p:sp>
      <p:sp>
        <p:nvSpPr>
          <p:cNvPr id="3" name="Marcador de contenido 2"/>
          <p:cNvSpPr>
            <a:spLocks noGrp="1"/>
          </p:cNvSpPr>
          <p:nvPr>
            <p:ph idx="1"/>
          </p:nvPr>
        </p:nvSpPr>
        <p:spPr/>
        <p:txBody>
          <a:bodyPr>
            <a:normAutofit/>
          </a:bodyPr>
          <a:lstStyle/>
          <a:p>
            <a:r>
              <a:rPr lang="es-CL" dirty="0" smtClean="0"/>
              <a:t>1.- Sentido: Mentado y subjetivo de los sujetos de la acción, existente de hecho, construido como promedio o a partir de un tipo ideal.</a:t>
            </a:r>
          </a:p>
          <a:p>
            <a:r>
              <a:rPr lang="es-CL" dirty="0" smtClean="0"/>
              <a:t>2.- El limite entre sentido mentado y acción reactiva es elástico. Ej. Acción tradicional.</a:t>
            </a:r>
          </a:p>
          <a:p>
            <a:r>
              <a:rPr lang="es-CL" dirty="0" smtClean="0"/>
              <a:t>3.- </a:t>
            </a:r>
            <a:r>
              <a:rPr lang="es-CL" dirty="0" smtClean="0"/>
              <a:t>Toda interpretación tiende a la evidencia, ya sea de carácter racional, es decir que su conexión de sentido es claramente identificable, o </a:t>
            </a:r>
            <a:r>
              <a:rPr lang="es-CL" dirty="0" err="1" smtClean="0"/>
              <a:t>endopática</a:t>
            </a:r>
            <a:r>
              <a:rPr lang="es-CL" dirty="0" smtClean="0"/>
              <a:t>.</a:t>
            </a:r>
          </a:p>
          <a:p>
            <a:r>
              <a:rPr lang="es-CL" dirty="0" smtClean="0"/>
              <a:t>La sociología comprensiva es metodológicamente racionalista, busca hacer reconstrucciones racionales, pero no se asume racionalidad de las acciones.</a:t>
            </a:r>
          </a:p>
          <a:p>
            <a:r>
              <a:rPr lang="es-CL" dirty="0" smtClean="0"/>
              <a:t>4.- Los procesos y objetos ajenos al sentido entran en el ámbito de las ciencias de la acción como ocasión, resultado, estímulo u obstáculo de la acción humana. Significación de las maquinas o raza.</a:t>
            </a:r>
          </a:p>
        </p:txBody>
      </p:sp>
    </p:spTree>
    <p:extLst>
      <p:ext uri="{BB962C8B-B14F-4D97-AF65-F5344CB8AC3E}">
        <p14:creationId xmlns:p14="http://schemas.microsoft.com/office/powerpoint/2010/main" val="2466718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FUNDAMENTOS MEOTDOLÓGICOS</a:t>
            </a:r>
          </a:p>
        </p:txBody>
      </p:sp>
      <p:sp>
        <p:nvSpPr>
          <p:cNvPr id="3" name="Marcador de contenido 2"/>
          <p:cNvSpPr>
            <a:spLocks noGrp="1"/>
          </p:cNvSpPr>
          <p:nvPr>
            <p:ph idx="1"/>
          </p:nvPr>
        </p:nvSpPr>
        <p:spPr>
          <a:xfrm>
            <a:off x="1024127" y="2084832"/>
            <a:ext cx="9720073" cy="4023360"/>
          </a:xfrm>
        </p:spPr>
        <p:txBody>
          <a:bodyPr>
            <a:normAutofit fontScale="92500" lnSpcReduction="20000"/>
          </a:bodyPr>
          <a:lstStyle/>
          <a:p>
            <a:r>
              <a:rPr lang="es-CL" dirty="0"/>
              <a:t>5.- Se </a:t>
            </a:r>
            <a:r>
              <a:rPr lang="es-CL" dirty="0" err="1"/>
              <a:t>peude</a:t>
            </a:r>
            <a:r>
              <a:rPr lang="es-CL" dirty="0"/>
              <a:t> distinguir entre:</a:t>
            </a:r>
          </a:p>
          <a:p>
            <a:r>
              <a:rPr lang="es-CL" dirty="0" smtClean="0"/>
              <a:t>a) </a:t>
            </a:r>
            <a:r>
              <a:rPr lang="es-CL" dirty="0"/>
              <a:t>Comprensión actual: comprender el sentido presente de la acción.</a:t>
            </a:r>
          </a:p>
          <a:p>
            <a:r>
              <a:rPr lang="es-CL" dirty="0" smtClean="0"/>
              <a:t>b) </a:t>
            </a:r>
            <a:r>
              <a:rPr lang="es-CL" dirty="0"/>
              <a:t>Comprensión explicativa: Implica poner en claro un vínculo de motivos que se interpone entre la actividad observada y su sentido para el agente.</a:t>
            </a:r>
          </a:p>
          <a:p>
            <a:r>
              <a:rPr lang="es-CL" dirty="0" smtClean="0"/>
              <a:t>6.- Comprensión equivale a captación interpretativa del sentido o conexión de sentido mentado realmente, mentado promedio o mediante un tipo ideal. Se debe apuntar a la evidencia, pero no se puede pretender causalidad.</a:t>
            </a:r>
          </a:p>
          <a:p>
            <a:r>
              <a:rPr lang="es-CL" dirty="0" smtClean="0"/>
              <a:t>La misma acción externa puede tener conexiones de sentido muy diverso. Pueden existir motivos contradictorios.</a:t>
            </a:r>
          </a:p>
          <a:p>
            <a:r>
              <a:rPr lang="es-CL" dirty="0" smtClean="0"/>
              <a:t>7.- Motivo, la conexión de sentido que para el observador aparece como el fundamento con sentido de una conducta. Una conducta es adecuada por le sentido si es coherente, mientras que es causalmente adecuada solo si hay posibilidad de que siempre ocurra de igual manera. Debe comprenderse la conexión, no basta con constatarla.</a:t>
            </a:r>
          </a:p>
          <a:p>
            <a:endParaRPr lang="es-CL" dirty="0"/>
          </a:p>
        </p:txBody>
      </p:sp>
    </p:spTree>
    <p:extLst>
      <p:ext uri="{BB962C8B-B14F-4D97-AF65-F5344CB8AC3E}">
        <p14:creationId xmlns:p14="http://schemas.microsoft.com/office/powerpoint/2010/main" val="4263575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 </a:t>
            </a:r>
            <a:r>
              <a:rPr lang="es-CL" dirty="0"/>
              <a:t>FUNDAMENTOS MEOTDOLÓGICOS</a:t>
            </a:r>
          </a:p>
        </p:txBody>
      </p:sp>
      <p:sp>
        <p:nvSpPr>
          <p:cNvPr id="3" name="Marcador de contenido 2"/>
          <p:cNvSpPr>
            <a:spLocks noGrp="1"/>
          </p:cNvSpPr>
          <p:nvPr>
            <p:ph idx="1"/>
          </p:nvPr>
        </p:nvSpPr>
        <p:spPr/>
        <p:txBody>
          <a:bodyPr>
            <a:normAutofit fontScale="92500" lnSpcReduction="10000"/>
          </a:bodyPr>
          <a:lstStyle/>
          <a:p>
            <a:r>
              <a:rPr lang="es-CL" dirty="0" smtClean="0"/>
              <a:t>8.- Las regularidades no comprensibles por el sentido no son irrelevantes, son </a:t>
            </a:r>
            <a:r>
              <a:rPr lang="es-CL" dirty="0"/>
              <a:t>ocasión, resultado, estímulo u </a:t>
            </a:r>
            <a:r>
              <a:rPr lang="es-CL" dirty="0" smtClean="0"/>
              <a:t>obstáculo de la acción.</a:t>
            </a:r>
          </a:p>
          <a:p>
            <a:pPr algn="just"/>
            <a:r>
              <a:rPr lang="es-CL" dirty="0" smtClean="0"/>
              <a:t>9.- La acción solo existe como conducta de una a varias personas </a:t>
            </a:r>
            <a:r>
              <a:rPr lang="es-CL" dirty="0" err="1" smtClean="0"/>
              <a:t>individuale</a:t>
            </a:r>
            <a:r>
              <a:rPr lang="es-CL" dirty="0" smtClean="0"/>
              <a:t>. Niega </a:t>
            </a:r>
            <a:r>
              <a:rPr lang="es-CL" dirty="0" err="1" smtClean="0"/>
              <a:t>detrminantes</a:t>
            </a:r>
            <a:r>
              <a:rPr lang="es-CL" dirty="0" smtClean="0"/>
              <a:t> biológicos y señala que solo los individuos pueden dar sentido a su acción.</a:t>
            </a:r>
          </a:p>
          <a:p>
            <a:pPr algn="just"/>
            <a:r>
              <a:rPr lang="es-CL" dirty="0" smtClean="0"/>
              <a:t>Niega nociones organicistas y de totalidad de la sociedad. Cf. Marx y Weber.</a:t>
            </a:r>
          </a:p>
          <a:p>
            <a:pPr algn="just"/>
            <a:r>
              <a:rPr lang="es-CL" dirty="0" smtClean="0"/>
              <a:t>No niega la importancia de considerar la función social de un individuo, </a:t>
            </a:r>
            <a:r>
              <a:rPr lang="es-CL" dirty="0" err="1" smtClean="0"/>
              <a:t>nega</a:t>
            </a:r>
            <a:r>
              <a:rPr lang="es-CL" dirty="0" smtClean="0"/>
              <a:t> el individualismo de la economía, aunque esto es solo la tarea previa al método individualista.</a:t>
            </a:r>
          </a:p>
          <a:p>
            <a:pPr algn="just"/>
            <a:r>
              <a:rPr lang="es-CL" dirty="0" smtClean="0"/>
              <a:t>10.- </a:t>
            </a:r>
            <a:r>
              <a:rPr lang="es-CL" dirty="0"/>
              <a:t>“Leyes” en sociología:  </a:t>
            </a:r>
            <a:r>
              <a:rPr lang="es-CL" i="1" dirty="0"/>
              <a:t>“Las "leyes'', como se acostumbra a llamar a muchas proposiciones de la sociología comprensiva -por ejemplo, la "ley" de </a:t>
            </a:r>
            <a:r>
              <a:rPr lang="es-CL" i="1" dirty="0" err="1"/>
              <a:t>Gresham</a:t>
            </a:r>
            <a:r>
              <a:rPr lang="es-CL" i="1" dirty="0"/>
              <a:t>-, son determinadas probabilidades típicas, confirmadas por la observación, de que, dadas determinadas situaciones de hecho, transcurran en la forma esperada ciertas acciones sociales que son comprensibles por sus motivos típicos y por el sentido típico </a:t>
            </a:r>
            <a:r>
              <a:rPr lang="es-CL" i="1" dirty="0" smtClean="0"/>
              <a:t>mentado</a:t>
            </a:r>
            <a:r>
              <a:rPr lang="es-CL" dirty="0"/>
              <a:t> </a:t>
            </a:r>
            <a:r>
              <a:rPr lang="es-CL" i="1" dirty="0" smtClean="0"/>
              <a:t>por </a:t>
            </a:r>
            <a:r>
              <a:rPr lang="es-CL" i="1" dirty="0"/>
              <a:t>los sujetos de la acción</a:t>
            </a:r>
            <a:r>
              <a:rPr lang="es-CL" i="1" dirty="0" smtClean="0"/>
              <a:t>.”</a:t>
            </a:r>
            <a:endParaRPr lang="es-CL" dirty="0"/>
          </a:p>
        </p:txBody>
      </p:sp>
    </p:spTree>
    <p:extLst>
      <p:ext uri="{BB962C8B-B14F-4D97-AF65-F5344CB8AC3E}">
        <p14:creationId xmlns:p14="http://schemas.microsoft.com/office/powerpoint/2010/main" val="1767899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FUNDAMENTOS MEOTDOLÓGICOS</a:t>
            </a:r>
          </a:p>
        </p:txBody>
      </p:sp>
      <p:sp>
        <p:nvSpPr>
          <p:cNvPr id="3" name="Marcador de contenido 2"/>
          <p:cNvSpPr>
            <a:spLocks noGrp="1"/>
          </p:cNvSpPr>
          <p:nvPr>
            <p:ph idx="1"/>
          </p:nvPr>
        </p:nvSpPr>
        <p:spPr/>
        <p:txBody>
          <a:bodyPr/>
          <a:lstStyle/>
          <a:p>
            <a:r>
              <a:rPr lang="es-CL" dirty="0" smtClean="0"/>
              <a:t>11.- La sociología construye conceptos tipos y se afana por encontrar leyes generales del acaecer. Sus conceptos tendrán un carácter abstracto, por lo cual tenderán a estar vacíos.</a:t>
            </a:r>
          </a:p>
          <a:p>
            <a:r>
              <a:rPr lang="es-CL" dirty="0" smtClean="0"/>
              <a:t>Cuando hay diferencias de grado de sentidos cualitativamente semejantes se puede realizar un tipo promedio.</a:t>
            </a:r>
          </a:p>
          <a:p>
            <a:r>
              <a:rPr lang="es-CL" dirty="0" smtClean="0"/>
              <a:t>Para las diferencias cualitativas corresponden tipos ideales diferentes. Ejemplo homo </a:t>
            </a:r>
            <a:r>
              <a:rPr lang="es-CL" dirty="0" err="1" smtClean="0"/>
              <a:t>economicus</a:t>
            </a:r>
            <a:r>
              <a:rPr lang="es-CL" dirty="0" smtClean="0"/>
              <a:t>.</a:t>
            </a:r>
          </a:p>
          <a:p>
            <a:r>
              <a:rPr lang="es-CL" dirty="0" smtClean="0"/>
              <a:t>La acción es internamente típico ideal, solo en casos limites se actúa conscientemente de forma mentada.</a:t>
            </a:r>
            <a:endParaRPr lang="es-CL" dirty="0"/>
          </a:p>
        </p:txBody>
      </p:sp>
    </p:spTree>
    <p:extLst>
      <p:ext uri="{BB962C8B-B14F-4D97-AF65-F5344CB8AC3E}">
        <p14:creationId xmlns:p14="http://schemas.microsoft.com/office/powerpoint/2010/main" val="426921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Concepto de la acción social</a:t>
            </a:r>
            <a:endParaRPr lang="es-CL" dirty="0"/>
          </a:p>
        </p:txBody>
      </p:sp>
      <p:sp>
        <p:nvSpPr>
          <p:cNvPr id="3" name="Marcador de contenido 2"/>
          <p:cNvSpPr>
            <a:spLocks noGrp="1"/>
          </p:cNvSpPr>
          <p:nvPr>
            <p:ph idx="1"/>
          </p:nvPr>
        </p:nvSpPr>
        <p:spPr>
          <a:xfrm>
            <a:off x="1024128" y="1957589"/>
            <a:ext cx="9720073" cy="4351771"/>
          </a:xfrm>
        </p:spPr>
        <p:txBody>
          <a:bodyPr>
            <a:normAutofit lnSpcReduction="10000"/>
          </a:bodyPr>
          <a:lstStyle/>
          <a:p>
            <a:pPr algn="just"/>
            <a:r>
              <a:rPr lang="es-CL" dirty="0" smtClean="0"/>
              <a:t>1. La acción social se orienta por las acciones de otros, que pueden ser individuos o una colectividad indeterminada. No toda acción es social. No todo contacto con otros es social. Si muchos hacen lo mismo, o alguien imita a otros sin poner su sentido en ellos no hay acción social.</a:t>
            </a:r>
          </a:p>
          <a:p>
            <a:pPr algn="just"/>
            <a:r>
              <a:rPr lang="es-CL" dirty="0" smtClean="0"/>
              <a:t>2. Puede ser racional con arreglo a fines, a valores, afectiva o tradicional.</a:t>
            </a:r>
          </a:p>
          <a:p>
            <a:pPr algn="just"/>
            <a:r>
              <a:rPr lang="es-CL" dirty="0" smtClean="0"/>
              <a:t>3. Una relación social es tal cuando la orientación de la acción es reciproca.</a:t>
            </a:r>
          </a:p>
          <a:p>
            <a:pPr algn="just"/>
            <a:r>
              <a:rPr lang="es-CL" dirty="0" smtClean="0"/>
              <a:t>4. Acción social con regularidades, se repite entre agentes o es hecho por muchos y el sentido es relativamente homogéneo. Puede ser de hecho, por costumbre o por un sistema de intereses.</a:t>
            </a:r>
          </a:p>
          <a:p>
            <a:pPr algn="just"/>
            <a:r>
              <a:rPr lang="es-CL" dirty="0" smtClean="0"/>
              <a:t>5. La acción social y las relaciones se puede orientar en la representación de un orden legítimo. Orden en tanto se rige por máximas y validez en cuanto se concibe las máximas como obligatorias.</a:t>
            </a:r>
            <a:endParaRPr lang="es-CL" dirty="0"/>
          </a:p>
        </p:txBody>
      </p:sp>
    </p:spTree>
    <p:extLst>
      <p:ext uri="{BB962C8B-B14F-4D97-AF65-F5344CB8AC3E}">
        <p14:creationId xmlns:p14="http://schemas.microsoft.com/office/powerpoint/2010/main" val="2242891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Concepto de la acción social</a:t>
            </a:r>
          </a:p>
        </p:txBody>
      </p:sp>
      <p:sp>
        <p:nvSpPr>
          <p:cNvPr id="3" name="Marcador de contenido 2"/>
          <p:cNvSpPr>
            <a:spLocks noGrp="1"/>
          </p:cNvSpPr>
          <p:nvPr>
            <p:ph idx="1"/>
          </p:nvPr>
        </p:nvSpPr>
        <p:spPr/>
        <p:txBody>
          <a:bodyPr>
            <a:normAutofit fontScale="92500" lnSpcReduction="20000"/>
          </a:bodyPr>
          <a:lstStyle/>
          <a:p>
            <a:r>
              <a:rPr lang="es-CL" dirty="0" smtClean="0"/>
              <a:t>6. La legitimidad de un orden puede ser intima (afectiva, racional con arreglo a valores, religiosa) o por determinada confianza en consecuencias externas.</a:t>
            </a:r>
          </a:p>
          <a:p>
            <a:r>
              <a:rPr lang="es-CL" dirty="0" smtClean="0"/>
              <a:t>Convención: cuando existe la posibilidad de una reprobación grupal.</a:t>
            </a:r>
          </a:p>
          <a:p>
            <a:r>
              <a:rPr lang="es-CL" dirty="0" smtClean="0"/>
              <a:t>Derecho: Cunado existe la posibilidad de coacción por un cuadro organizado.</a:t>
            </a:r>
            <a:endParaRPr lang="es-CL" dirty="0"/>
          </a:p>
          <a:p>
            <a:r>
              <a:rPr lang="es-CL" dirty="0" smtClean="0"/>
              <a:t>7. Se puede otorgar validez legitima a un orden en función de la tradición, creencia afectiva, creencia racional, o por lo estatuido por el derecho.</a:t>
            </a:r>
          </a:p>
          <a:p>
            <a:r>
              <a:rPr lang="es-CL" dirty="0" smtClean="0"/>
              <a:t>8. Una relación de lucha es aquella que busca imponer su voluntad en contra de a resistencia de las otras partes. Los medios pacíficos son aquellos en </a:t>
            </a:r>
            <a:r>
              <a:rPr lang="es-CL" dirty="0" err="1" smtClean="0"/>
              <a:t>lso</a:t>
            </a:r>
            <a:r>
              <a:rPr lang="es-CL" dirty="0" smtClean="0"/>
              <a:t> que no existe violencia física.</a:t>
            </a:r>
          </a:p>
          <a:p>
            <a:r>
              <a:rPr lang="es-CL" dirty="0" smtClean="0"/>
              <a:t>9. La comunidad es aquella </a:t>
            </a:r>
            <a:r>
              <a:rPr lang="es-CL" dirty="0" err="1" smtClean="0"/>
              <a:t>relacón</a:t>
            </a:r>
            <a:r>
              <a:rPr lang="es-CL" dirty="0" smtClean="0"/>
              <a:t> social en que existe el sentimiento subjetivo de pertenecer a un todo.</a:t>
            </a:r>
          </a:p>
          <a:p>
            <a:r>
              <a:rPr lang="es-CL" dirty="0" smtClean="0"/>
              <a:t>Sociedad se inspira en una compensación de intereses por motivos racionales o unión de intereses de igual motivación.</a:t>
            </a:r>
          </a:p>
        </p:txBody>
      </p:sp>
    </p:spTree>
    <p:extLst>
      <p:ext uri="{BB962C8B-B14F-4D97-AF65-F5344CB8AC3E}">
        <p14:creationId xmlns:p14="http://schemas.microsoft.com/office/powerpoint/2010/main" val="974637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Concepto de la acción social</a:t>
            </a:r>
          </a:p>
        </p:txBody>
      </p:sp>
      <p:sp>
        <p:nvSpPr>
          <p:cNvPr id="3" name="Marcador de contenido 2"/>
          <p:cNvSpPr>
            <a:spLocks noGrp="1"/>
          </p:cNvSpPr>
          <p:nvPr>
            <p:ph idx="1"/>
          </p:nvPr>
        </p:nvSpPr>
        <p:spPr/>
        <p:txBody>
          <a:bodyPr>
            <a:normAutofit/>
          </a:bodyPr>
          <a:lstStyle/>
          <a:p>
            <a:r>
              <a:rPr lang="es-CL" dirty="0" smtClean="0"/>
              <a:t>10. Una relación social (comunidad o sociedad) es abierta cuando nadie le prohíbe a nadie formar parte de ella. Se puede abrir o cerrar por afectos, arreglo a fines valores o tradición.</a:t>
            </a:r>
          </a:p>
          <a:p>
            <a:r>
              <a:rPr lang="es-CL" dirty="0" smtClean="0"/>
              <a:t>11. Una relación social puede tener para sus participes en virtud de un orden las </a:t>
            </a:r>
            <a:r>
              <a:rPr lang="es-CL" dirty="0" err="1" smtClean="0"/>
              <a:t>sgtes</a:t>
            </a:r>
            <a:r>
              <a:rPr lang="es-CL" dirty="0" smtClean="0"/>
              <a:t>. Consecuencias a) La acción de cada participante se imputa a todos b) la acción de un miembro especifico se imputa a todos (representación)</a:t>
            </a:r>
          </a:p>
          <a:p>
            <a:r>
              <a:rPr lang="es-CL" dirty="0" smtClean="0"/>
              <a:t>12. Por asociación se entenderá una relación cerrada que tiene miembros encargados de mantener su orden, dirigente y cuerpo administrativo. Lo fundamental es la existencia de dirigente.</a:t>
            </a:r>
          </a:p>
          <a:p>
            <a:r>
              <a:rPr lang="es-CL" dirty="0" smtClean="0"/>
              <a:t>13. Los ordenes estatuidos de una sociedad puede nacer por a) pacto libre o b) imposición.</a:t>
            </a:r>
          </a:p>
          <a:p>
            <a:pPr marL="0" indent="0">
              <a:buNone/>
            </a:pPr>
            <a:endParaRPr lang="es-CL" dirty="0"/>
          </a:p>
        </p:txBody>
      </p:sp>
    </p:spTree>
    <p:extLst>
      <p:ext uri="{BB962C8B-B14F-4D97-AF65-F5344CB8AC3E}">
        <p14:creationId xmlns:p14="http://schemas.microsoft.com/office/powerpoint/2010/main" val="4871242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778</TotalTime>
  <Words>1274</Words>
  <Application>Microsoft Office PowerPoint</Application>
  <PresentationFormat>Panorámica</PresentationFormat>
  <Paragraphs>56</Paragraphs>
  <Slides>10</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10</vt:i4>
      </vt:variant>
    </vt:vector>
  </HeadingPairs>
  <TitlesOfParts>
    <vt:vector size="15" baseType="lpstr">
      <vt:lpstr>Arial</vt:lpstr>
      <vt:lpstr>Tw Cen MT</vt:lpstr>
      <vt:lpstr>Tw Cen MT Condensed</vt:lpstr>
      <vt:lpstr>Wingdings 3</vt:lpstr>
      <vt:lpstr>Integral</vt:lpstr>
      <vt:lpstr>Conceptos sociológicos fundamentales – Max WEBER</vt:lpstr>
      <vt:lpstr>1. Definición de sociología</vt:lpstr>
      <vt:lpstr>FUNDAMENTOS MEOTDOLÓGICOS</vt:lpstr>
      <vt:lpstr>FUNDAMENTOS MEOTDOLÓGICOS</vt:lpstr>
      <vt:lpstr> FUNDAMENTOS MEOTDOLÓGICOS</vt:lpstr>
      <vt:lpstr>FUNDAMENTOS MEOTDOLÓGICOS</vt:lpstr>
      <vt:lpstr>Concepto de la acción social</vt:lpstr>
      <vt:lpstr>Concepto de la acción social</vt:lpstr>
      <vt:lpstr>Concepto de la acción social</vt:lpstr>
      <vt:lpstr>Concepto de la acción social</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Conceptos sociológicos fundamentales – Max WEBER</dc:title>
  <dc:creator>Gabriel Sotomayor</dc:creator>
  <cp:lastModifiedBy>Gabriel Sotomayor</cp:lastModifiedBy>
  <cp:revision>21</cp:revision>
  <dcterms:created xsi:type="dcterms:W3CDTF">2015-11-05T01:08:52Z</dcterms:created>
  <dcterms:modified xsi:type="dcterms:W3CDTF">2015-11-05T16:38:48Z</dcterms:modified>
</cp:coreProperties>
</file>