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5" r:id="rId8"/>
    <p:sldId id="268" r:id="rId9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ulina  Lizama Farías" initials="PL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C70A7998-14CA-C544-AAAD-A08F56A26917}" type="datetimeFigureOut">
              <a:rPr lang="es-ES_tradnl" smtClean="0"/>
              <a:pPr/>
              <a:t>27/07/2014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1A037252-72F3-474F-8582-32D765D3064E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766613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7998-14CA-C544-AAAD-A08F56A26917}" type="datetimeFigureOut">
              <a:rPr lang="es-ES_tradnl" smtClean="0"/>
              <a:pPr/>
              <a:t>27/07/2014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266-C186-DB45-8EC2-FC3B35273FD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12155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7998-14CA-C544-AAAD-A08F56A26917}" type="datetimeFigureOut">
              <a:rPr lang="es-ES_tradnl" smtClean="0"/>
              <a:pPr/>
              <a:t>27/07/2014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266-C186-DB45-8EC2-FC3B35273FD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77220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7998-14CA-C544-AAAD-A08F56A26917}" type="datetimeFigureOut">
              <a:rPr lang="es-ES_tradnl" smtClean="0"/>
              <a:pPr/>
              <a:t>27/07/2014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266-C186-DB45-8EC2-FC3B35273FD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97246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7998-14CA-C544-AAAD-A08F56A26917}" type="datetimeFigureOut">
              <a:rPr lang="es-ES_tradnl" smtClean="0"/>
              <a:pPr/>
              <a:t>27/07/2014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266-C186-DB45-8EC2-FC3B35273FD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574120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7998-14CA-C544-AAAD-A08F56A26917}" type="datetimeFigureOut">
              <a:rPr lang="es-ES_tradnl" smtClean="0"/>
              <a:pPr/>
              <a:t>27/07/2014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266-C186-DB45-8EC2-FC3B35273FD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56031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7998-14CA-C544-AAAD-A08F56A26917}" type="datetimeFigureOut">
              <a:rPr lang="es-ES_tradnl" smtClean="0"/>
              <a:pPr/>
              <a:t>27/07/2014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266-C186-DB45-8EC2-FC3B35273FD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31010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7998-14CA-C544-AAAD-A08F56A26917}" type="datetimeFigureOut">
              <a:rPr lang="es-ES_tradnl" smtClean="0"/>
              <a:pPr/>
              <a:t>27/07/2014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266-C186-DB45-8EC2-FC3B35273FD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832985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7998-14CA-C544-AAAD-A08F56A26917}" type="datetimeFigureOut">
              <a:rPr lang="es-ES_tradnl" smtClean="0"/>
              <a:pPr/>
              <a:t>27/07/2014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266-C186-DB45-8EC2-FC3B35273FD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72808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C70A7998-14CA-C544-AAAD-A08F56A26917}" type="datetimeFigureOut">
              <a:rPr lang="es-ES_tradnl" smtClean="0"/>
              <a:pPr/>
              <a:t>27/07/2014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9589E266-C186-DB45-8EC2-FC3B35273FD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14960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7998-14CA-C544-AAAD-A08F56A26917}" type="datetimeFigureOut">
              <a:rPr lang="es-ES_tradnl" smtClean="0"/>
              <a:pPr/>
              <a:t>27/07/2014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9589E266-C186-DB45-8EC2-FC3B35273FD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71691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7998-14CA-C544-AAAD-A08F56A26917}" type="datetimeFigureOut">
              <a:rPr lang="es-ES_tradnl" smtClean="0"/>
              <a:pPr/>
              <a:t>27/07/2014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266-C186-DB45-8EC2-FC3B35273FD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50000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7998-14CA-C544-AAAD-A08F56A26917}" type="datetimeFigureOut">
              <a:rPr lang="es-ES_tradnl" smtClean="0"/>
              <a:pPr/>
              <a:t>27/07/2014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266-C186-DB45-8EC2-FC3B35273FD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28190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7998-14CA-C544-AAAD-A08F56A26917}" type="datetimeFigureOut">
              <a:rPr lang="es-ES_tradnl" smtClean="0"/>
              <a:pPr/>
              <a:t>27/07/2014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266-C186-DB45-8EC2-FC3B35273FD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10901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7998-14CA-C544-AAAD-A08F56A26917}" type="datetimeFigureOut">
              <a:rPr lang="es-ES_tradnl" smtClean="0"/>
              <a:pPr/>
              <a:t>27/07/2014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266-C186-DB45-8EC2-FC3B35273FD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47957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7998-14CA-C544-AAAD-A08F56A26917}" type="datetimeFigureOut">
              <a:rPr lang="es-ES_tradnl" smtClean="0"/>
              <a:pPr/>
              <a:t>27/07/2014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266-C186-DB45-8EC2-FC3B35273FD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82556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7998-14CA-C544-AAAD-A08F56A26917}" type="datetimeFigureOut">
              <a:rPr lang="es-ES_tradnl" smtClean="0"/>
              <a:pPr/>
              <a:t>27/07/2014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266-C186-DB45-8EC2-FC3B35273FD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04378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70A7998-14CA-C544-AAAD-A08F56A26917}" type="datetimeFigureOut">
              <a:rPr lang="es-ES_tradnl" smtClean="0"/>
              <a:pPr/>
              <a:t>27/07/2014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589E266-C186-DB45-8EC2-FC3B35273FD9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64627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2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paulina.lizama@mail.udp.c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Estadística I</a:t>
            </a:r>
            <a:br>
              <a:rPr lang="es-CL" dirty="0" smtClean="0"/>
            </a:br>
            <a:r>
              <a:rPr lang="es-CL" sz="3200" dirty="0" smtClean="0"/>
              <a:t>Paulina Lizama, Socióloga</a:t>
            </a:r>
            <a:endParaRPr lang="es-CL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51248" y="4396901"/>
            <a:ext cx="3273552" cy="530352"/>
          </a:xfrm>
        </p:spPr>
        <p:txBody>
          <a:bodyPr/>
          <a:lstStyle/>
          <a:p>
            <a:r>
              <a:rPr lang="es-ES_tradnl" dirty="0" smtClean="0"/>
              <a:t>Programa</a:t>
            </a:r>
            <a:endParaRPr lang="es-ES_tradnl" dirty="0"/>
          </a:p>
        </p:txBody>
      </p:sp>
      <p:pic>
        <p:nvPicPr>
          <p:cNvPr id="4" name="3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588"/>
          <a:stretch>
            <a:fillRect/>
          </a:stretch>
        </p:blipFill>
        <p:spPr bwMode="auto">
          <a:xfrm>
            <a:off x="2826744" y="635221"/>
            <a:ext cx="2884678" cy="3454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¿De qué se trata el curso?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82133" y="2189329"/>
            <a:ext cx="7704667" cy="333281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s-CL" dirty="0" smtClean="0"/>
              <a:t>Descripción de datos (distribuciones) provenientes de fuentes propias o secundarias.</a:t>
            </a:r>
          </a:p>
          <a:p>
            <a:pPr>
              <a:lnSpc>
                <a:spcPct val="150000"/>
              </a:lnSpc>
            </a:pPr>
            <a:r>
              <a:rPr lang="es-CL" dirty="0" smtClean="0"/>
              <a:t>Análisis </a:t>
            </a:r>
            <a:r>
              <a:rPr lang="es-CL" dirty="0" err="1" smtClean="0"/>
              <a:t>uni</a:t>
            </a:r>
            <a:r>
              <a:rPr lang="es-CL" dirty="0" smtClean="0"/>
              <a:t> y </a:t>
            </a:r>
            <a:r>
              <a:rPr lang="es-CL" dirty="0" err="1" smtClean="0"/>
              <a:t>bivariado</a:t>
            </a:r>
            <a:r>
              <a:rPr lang="es-CL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s-CL" dirty="0" smtClean="0"/>
              <a:t>Asociación entre variables.</a:t>
            </a:r>
          </a:p>
          <a:p>
            <a:pPr>
              <a:lnSpc>
                <a:spcPct val="150000"/>
              </a:lnSpc>
            </a:pPr>
            <a:r>
              <a:rPr lang="es-CL" dirty="0" smtClean="0"/>
              <a:t>Análisis e interpretación.</a:t>
            </a:r>
            <a:endParaRPr lang="es-ES_tradnl" dirty="0" smtClean="0"/>
          </a:p>
          <a:p>
            <a:pPr>
              <a:lnSpc>
                <a:spcPct val="150000"/>
              </a:lnSpc>
            </a:pPr>
            <a:r>
              <a:rPr lang="es-ES_tradnl" dirty="0" smtClean="0"/>
              <a:t>Uso de software: SPSS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Objetivo General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82133" y="2134738"/>
            <a:ext cx="7704667" cy="3332816"/>
          </a:xfrm>
        </p:spPr>
        <p:txBody>
          <a:bodyPr>
            <a:normAutofit/>
          </a:bodyPr>
          <a:lstStyle/>
          <a:p>
            <a:r>
              <a:rPr lang="es-CL" dirty="0"/>
              <a:t>Conocer, comprender y utilizar técnicas de estadística en sociología relativas a la descripción de distribuciones tanto </a:t>
            </a:r>
            <a:r>
              <a:rPr lang="es-CL" dirty="0" err="1"/>
              <a:t>univariadas</a:t>
            </a:r>
            <a:r>
              <a:rPr lang="es-CL" dirty="0"/>
              <a:t> como </a:t>
            </a:r>
            <a:r>
              <a:rPr lang="es-CL" dirty="0" err="1"/>
              <a:t>bivariadas</a:t>
            </a:r>
            <a:r>
              <a:rPr lang="es-CL" dirty="0"/>
              <a:t>, así como también respecto a la identificación e interpretación de la asociación entre </a:t>
            </a:r>
            <a:r>
              <a:rPr lang="es-CL" dirty="0" smtClean="0"/>
              <a:t>variables.</a:t>
            </a:r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4192" y="102362"/>
            <a:ext cx="8229600" cy="1143000"/>
          </a:xfrm>
        </p:spPr>
        <p:txBody>
          <a:bodyPr/>
          <a:lstStyle/>
          <a:p>
            <a:r>
              <a:rPr lang="es-ES_tradnl" dirty="0" smtClean="0"/>
              <a:t>Objetivos Específicos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37230" y="1163280"/>
            <a:ext cx="7792871" cy="4760442"/>
          </a:xfrm>
        </p:spPr>
        <p:txBody>
          <a:bodyPr>
            <a:noAutofit/>
          </a:bodyPr>
          <a:lstStyle/>
          <a:p>
            <a:r>
              <a:rPr lang="es-CL" dirty="0" smtClean="0"/>
              <a:t>Relacionar </a:t>
            </a:r>
            <a:r>
              <a:rPr lang="es-CL" dirty="0"/>
              <a:t>la estadística y sus funciones con la investigación sociológica. </a:t>
            </a:r>
          </a:p>
          <a:p>
            <a:r>
              <a:rPr lang="es-CL" dirty="0" smtClean="0"/>
              <a:t>Conocer </a:t>
            </a:r>
            <a:r>
              <a:rPr lang="es-CL" dirty="0"/>
              <a:t>los conceptos elementales para el </a:t>
            </a:r>
            <a:r>
              <a:rPr lang="es-CL" dirty="0" smtClean="0"/>
              <a:t>desarrollo </a:t>
            </a:r>
            <a:r>
              <a:rPr lang="es-CL" dirty="0"/>
              <a:t>de trabajos estadísticos. </a:t>
            </a:r>
          </a:p>
          <a:p>
            <a:r>
              <a:rPr lang="es-CL" dirty="0" smtClean="0"/>
              <a:t>Describir </a:t>
            </a:r>
            <a:r>
              <a:rPr lang="es-CL" dirty="0"/>
              <a:t>e interpretar datos cuantitativos de variables de cualquier nivel de medición. </a:t>
            </a:r>
          </a:p>
          <a:p>
            <a:r>
              <a:rPr lang="es-CL" dirty="0" smtClean="0"/>
              <a:t>Comprender </a:t>
            </a:r>
            <a:r>
              <a:rPr lang="es-CL" dirty="0"/>
              <a:t>el uso del análisis estadístico de datos en la disciplina sociológica. </a:t>
            </a:r>
          </a:p>
          <a:p>
            <a:r>
              <a:rPr lang="es-CL" dirty="0" smtClean="0"/>
              <a:t>Utilizar </a:t>
            </a:r>
            <a:r>
              <a:rPr lang="es-CL" dirty="0"/>
              <a:t>en nivel básico el programa estadístico SPSS, Excel u otros que permitan el procesamiento y análisis de datos cuantitativos.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Metodología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82133" y="2052851"/>
            <a:ext cx="7704667" cy="3332816"/>
          </a:xfrm>
        </p:spPr>
        <p:txBody>
          <a:bodyPr>
            <a:normAutofit/>
          </a:bodyPr>
          <a:lstStyle/>
          <a:p>
            <a:r>
              <a:rPr lang="es-ES_tradnl" dirty="0" smtClean="0"/>
              <a:t>Clases Expositivas.</a:t>
            </a:r>
          </a:p>
          <a:p>
            <a:r>
              <a:rPr lang="es-ES_tradnl" dirty="0" smtClean="0"/>
              <a:t>Actividades prácticas en clases.</a:t>
            </a:r>
          </a:p>
          <a:p>
            <a:r>
              <a:rPr lang="es-ES_tradnl" dirty="0" smtClean="0"/>
              <a:t>Trabajos en grupos.</a:t>
            </a:r>
          </a:p>
          <a:p>
            <a:pPr>
              <a:buNone/>
            </a:pPr>
            <a:r>
              <a:rPr lang="es-ES_tradnl" dirty="0" smtClean="0"/>
              <a:t>	Comunicaciones: </a:t>
            </a:r>
            <a:r>
              <a:rPr lang="es-ES_tradnl" dirty="0" smtClean="0">
                <a:hlinkClick r:id="rId2"/>
              </a:rPr>
              <a:t>paulina.lizama@mail.udp.cl</a:t>
            </a:r>
            <a:r>
              <a:rPr lang="es-ES_tradnl" dirty="0" smtClean="0"/>
              <a:t> </a:t>
            </a:r>
          </a:p>
          <a:p>
            <a:r>
              <a:rPr lang="es-ES_tradnl" dirty="0" smtClean="0"/>
              <a:t>Sólo aceptarán consultas por este correo y desde correos personales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38161"/>
            <a:ext cx="8229600" cy="1143000"/>
          </a:xfrm>
        </p:spPr>
        <p:txBody>
          <a:bodyPr>
            <a:normAutofit/>
          </a:bodyPr>
          <a:lstStyle/>
          <a:p>
            <a:r>
              <a:rPr lang="es-ES_tradnl" sz="3200" dirty="0" smtClean="0"/>
              <a:t>Evaluaciones</a:t>
            </a:r>
            <a:endParaRPr lang="es-ES_tradnl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78172" y="986650"/>
            <a:ext cx="7608627" cy="529131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ES_tradnl" sz="2200" dirty="0" smtClean="0">
                <a:sym typeface="Wingdings"/>
              </a:rPr>
              <a:t>Prueba I: Análisis Descriptivo </a:t>
            </a:r>
            <a:r>
              <a:rPr lang="es-ES_tradnl" sz="2200" dirty="0" err="1" smtClean="0">
                <a:sym typeface="Wingdings"/>
              </a:rPr>
              <a:t>Univariado</a:t>
            </a:r>
            <a:r>
              <a:rPr lang="es-ES_tradnl" sz="2200" dirty="0" smtClean="0">
                <a:sym typeface="Wingdings"/>
              </a:rPr>
              <a:t>. 30</a:t>
            </a:r>
            <a:r>
              <a:rPr lang="es-ES_tradnl" sz="2200" dirty="0" smtClean="0">
                <a:sym typeface="Wingdings"/>
              </a:rPr>
              <a:t>%</a:t>
            </a:r>
          </a:p>
          <a:p>
            <a:pPr>
              <a:lnSpc>
                <a:spcPct val="150000"/>
              </a:lnSpc>
            </a:pPr>
            <a:r>
              <a:rPr lang="es-ES_tradnl" sz="2200" dirty="0" smtClean="0">
                <a:sym typeface="Wingdings"/>
              </a:rPr>
              <a:t>Prueba II: Análisis Descriptivo </a:t>
            </a:r>
            <a:r>
              <a:rPr lang="es-ES_tradnl" sz="2200" dirty="0" err="1" smtClean="0">
                <a:sym typeface="Wingdings"/>
              </a:rPr>
              <a:t>Bivariado</a:t>
            </a:r>
            <a:r>
              <a:rPr lang="es-ES_tradnl" sz="2200" dirty="0" smtClean="0">
                <a:sym typeface="Wingdings"/>
              </a:rPr>
              <a:t>. 30</a:t>
            </a:r>
            <a:r>
              <a:rPr lang="es-ES_tradnl" sz="2200" dirty="0" smtClean="0">
                <a:sym typeface="Wingdings"/>
              </a:rPr>
              <a:t>%</a:t>
            </a:r>
          </a:p>
          <a:p>
            <a:pPr>
              <a:lnSpc>
                <a:spcPct val="150000"/>
              </a:lnSpc>
            </a:pPr>
            <a:r>
              <a:rPr lang="es-ES_tradnl" sz="2200" dirty="0" smtClean="0">
                <a:sym typeface="Wingdings"/>
              </a:rPr>
              <a:t>Trabajo I: Uso SPSS y Análisis Descriptivo </a:t>
            </a:r>
            <a:r>
              <a:rPr lang="es-ES_tradnl" sz="2200" dirty="0" err="1">
                <a:sym typeface="Wingdings"/>
              </a:rPr>
              <a:t>Univariado</a:t>
            </a:r>
            <a:r>
              <a:rPr lang="es-ES_tradnl" sz="2200" dirty="0">
                <a:sym typeface="Wingdings"/>
              </a:rPr>
              <a:t>. </a:t>
            </a:r>
            <a:r>
              <a:rPr lang="es-ES_tradnl" sz="2200" dirty="0" smtClean="0">
                <a:sym typeface="Wingdings"/>
              </a:rPr>
              <a:t>20</a:t>
            </a:r>
            <a:r>
              <a:rPr lang="es-ES_tradnl" sz="2200" dirty="0">
                <a:sym typeface="Wingdings"/>
              </a:rPr>
              <a:t>%</a:t>
            </a:r>
          </a:p>
          <a:p>
            <a:pPr>
              <a:lnSpc>
                <a:spcPct val="150000"/>
              </a:lnSpc>
            </a:pPr>
            <a:r>
              <a:rPr lang="es-ES_tradnl" sz="2200" dirty="0" smtClean="0">
                <a:sym typeface="Wingdings"/>
              </a:rPr>
              <a:t>Trabajo </a:t>
            </a:r>
            <a:r>
              <a:rPr lang="es-ES_tradnl" sz="2200" dirty="0">
                <a:sym typeface="Wingdings"/>
              </a:rPr>
              <a:t>II: Uso SPSS </a:t>
            </a:r>
            <a:r>
              <a:rPr lang="es-ES_tradnl" sz="2200" dirty="0" smtClean="0">
                <a:sym typeface="Wingdings"/>
              </a:rPr>
              <a:t>y Análisis </a:t>
            </a:r>
            <a:r>
              <a:rPr lang="es-ES_tradnl" sz="2200" dirty="0">
                <a:sym typeface="Wingdings"/>
              </a:rPr>
              <a:t>Descriptivo </a:t>
            </a:r>
            <a:r>
              <a:rPr lang="es-ES_tradnl" sz="2200" dirty="0" err="1">
                <a:sym typeface="Wingdings"/>
              </a:rPr>
              <a:t>Bivariado</a:t>
            </a:r>
            <a:r>
              <a:rPr lang="es-ES_tradnl" sz="2200" dirty="0">
                <a:sym typeface="Wingdings"/>
              </a:rPr>
              <a:t>. 2</a:t>
            </a:r>
            <a:r>
              <a:rPr lang="es-ES_tradnl" sz="2200" dirty="0" smtClean="0">
                <a:sym typeface="Wingdings"/>
              </a:rPr>
              <a:t>0</a:t>
            </a:r>
            <a:r>
              <a:rPr lang="es-ES_tradnl" sz="2200" dirty="0">
                <a:sym typeface="Wingdings"/>
              </a:rPr>
              <a:t>%</a:t>
            </a:r>
          </a:p>
          <a:p>
            <a:pPr>
              <a:lnSpc>
                <a:spcPct val="150000"/>
              </a:lnSpc>
            </a:pPr>
            <a:r>
              <a:rPr lang="es-ES_tradnl" sz="2200" dirty="0" smtClean="0">
                <a:sym typeface="Wingdings"/>
              </a:rPr>
              <a:t>Asistencia</a:t>
            </a:r>
            <a:r>
              <a:rPr lang="es-ES_tradnl" sz="2200" dirty="0" smtClean="0">
                <a:sym typeface="Wingdings"/>
              </a:rPr>
              <a:t>: </a:t>
            </a:r>
            <a:r>
              <a:rPr lang="es-ES_tradnl" sz="2200" dirty="0" smtClean="0">
                <a:sym typeface="Wingdings"/>
              </a:rPr>
              <a:t>50%</a:t>
            </a:r>
            <a:endParaRPr lang="es-ES_tradnl" sz="2200" dirty="0" smtClean="0"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es-ES_tradnl" sz="2200" dirty="0" smtClean="0">
                <a:sym typeface="Wingdings"/>
              </a:rPr>
              <a:t>Nota Presentación  </a:t>
            </a:r>
            <a:r>
              <a:rPr lang="es-ES_tradnl" sz="2200" dirty="0" smtClean="0">
                <a:sym typeface="Wingdings"/>
              </a:rPr>
              <a:t>60%</a:t>
            </a:r>
            <a:endParaRPr lang="es-ES_tradnl" sz="2200" dirty="0" smtClean="0">
              <a:sym typeface="Wingdings"/>
            </a:endParaRPr>
          </a:p>
          <a:p>
            <a:pPr>
              <a:lnSpc>
                <a:spcPct val="150000"/>
              </a:lnSpc>
            </a:pPr>
            <a:r>
              <a:rPr lang="es-ES_tradnl" sz="2200" dirty="0" smtClean="0">
                <a:sym typeface="Wingdings"/>
              </a:rPr>
              <a:t>Examen  </a:t>
            </a:r>
            <a:r>
              <a:rPr lang="es-ES_tradnl" sz="2200" dirty="0" smtClean="0">
                <a:sym typeface="Wingdings"/>
              </a:rPr>
              <a:t>40%</a:t>
            </a:r>
            <a:endParaRPr lang="es-ES_tradnl" sz="2200" dirty="0" smtClean="0">
              <a:sym typeface="Wingdings"/>
            </a:endParaRPr>
          </a:p>
          <a:p>
            <a:r>
              <a:rPr lang="es-ES_tradnl" sz="2200" dirty="0" smtClean="0">
                <a:sym typeface="Wingdings"/>
              </a:rPr>
              <a:t>Nota Eximición: 5,5 (no debe tener rojo en ninguna de las pruebas)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Algunas reglas</a:t>
            </a:r>
            <a:endParaRPr lang="es-ES_tradnl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982133" y="2438401"/>
            <a:ext cx="7704667" cy="3332816"/>
          </a:xfrm>
        </p:spPr>
        <p:txBody>
          <a:bodyPr>
            <a:noAutofit/>
          </a:bodyPr>
          <a:lstStyle/>
          <a:p>
            <a:r>
              <a:rPr lang="es-ES_tradnl" sz="2400" dirty="0" smtClean="0"/>
              <a:t>Tiempo máximo de atraso 20 min.</a:t>
            </a:r>
          </a:p>
          <a:p>
            <a:r>
              <a:rPr lang="es-ES_tradnl" sz="2400" dirty="0" smtClean="0"/>
              <a:t>Celulares deben estar apagados o en silencio.</a:t>
            </a:r>
          </a:p>
          <a:p>
            <a:r>
              <a:rPr lang="es-ES_tradnl" sz="2400" dirty="0" smtClean="0"/>
              <a:t>No se contestan celulares en clase, en caso de que lo haga se le va a pedir que salga de la sala y no vuelva a entrar.</a:t>
            </a:r>
          </a:p>
          <a:p>
            <a:r>
              <a:rPr lang="es-ES_tradnl" sz="2400" dirty="0" smtClean="0"/>
              <a:t>La asistencia a clases SI es obligatoria, se tomará asistencia al final de la clase. </a:t>
            </a:r>
          </a:p>
          <a:p>
            <a:r>
              <a:rPr lang="es-ES_tradnl" sz="2400" dirty="0" smtClean="0"/>
              <a:t>Cualquier duda planteada por correo electrónico será respondida en el menor tiempo posible. La profesora no siempre va a poder contestar de manera inmediata. ¡Tenga Paciencia!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982133" y="130742"/>
            <a:ext cx="7704667" cy="672743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Mapa del curso</a:t>
            </a:r>
            <a:endParaRPr lang="es-ES_tradnl" dirty="0"/>
          </a:p>
        </p:txBody>
      </p:sp>
      <p:sp>
        <p:nvSpPr>
          <p:cNvPr id="6" name="5 CuadroTexto"/>
          <p:cNvSpPr txBox="1"/>
          <p:nvPr/>
        </p:nvSpPr>
        <p:spPr>
          <a:xfrm>
            <a:off x="165656" y="803485"/>
            <a:ext cx="1875183" cy="13849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Introducción: Estadísticas en la Ciencias Sociales </a:t>
            </a:r>
          </a:p>
          <a:p>
            <a:r>
              <a:rPr lang="es-CL" sz="1400" dirty="0" smtClean="0"/>
              <a:t>¿Por qué tenemos que estudiar estadística</a:t>
            </a:r>
            <a:endParaRPr lang="es-CL" sz="1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4833682" y="915219"/>
            <a:ext cx="1875183" cy="11695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La medición en Ciencias Sociales: Proceso de construcción de datos</a:t>
            </a:r>
            <a:endParaRPr lang="es-CL" sz="1400" dirty="0"/>
          </a:p>
        </p:txBody>
      </p:sp>
      <p:sp>
        <p:nvSpPr>
          <p:cNvPr id="8" name="7 CuadroTexto"/>
          <p:cNvSpPr txBox="1"/>
          <p:nvPr/>
        </p:nvSpPr>
        <p:spPr>
          <a:xfrm>
            <a:off x="2551028" y="1017219"/>
            <a:ext cx="1875183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Introducción al muestreo: Principales conceptos</a:t>
            </a:r>
            <a:endParaRPr lang="es-CL" sz="14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116336" y="1022941"/>
            <a:ext cx="1875183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Construcción de la Matriz de datos y Transformación de Variables: SPSS</a:t>
            </a:r>
            <a:endParaRPr lang="es-CL" sz="14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6155564" y="2612391"/>
            <a:ext cx="1921544" cy="13849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Análisis descriptivo </a:t>
            </a:r>
            <a:r>
              <a:rPr lang="es-CL" sz="1400" dirty="0" err="1" smtClean="0"/>
              <a:t>univariado</a:t>
            </a:r>
            <a:r>
              <a:rPr lang="es-CL" sz="1400" dirty="0" smtClean="0"/>
              <a:t>: Representaciones gráficas, distribuciones de frecuencias</a:t>
            </a:r>
            <a:endParaRPr lang="es-CL" sz="14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253408" y="2837677"/>
            <a:ext cx="1921544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Análisis descriptivo </a:t>
            </a:r>
            <a:r>
              <a:rPr lang="es-CL" sz="1400" dirty="0" err="1" smtClean="0"/>
              <a:t>univariado</a:t>
            </a:r>
            <a:r>
              <a:rPr lang="es-CL" sz="1400" dirty="0" smtClean="0"/>
              <a:t> II: Medidas de tendencia central</a:t>
            </a:r>
            <a:endParaRPr lang="es-CL" sz="1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57200" y="2837677"/>
            <a:ext cx="1921544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Análisis descriptivo </a:t>
            </a:r>
            <a:r>
              <a:rPr lang="es-CL" sz="1400" dirty="0" err="1" smtClean="0"/>
              <a:t>univariado</a:t>
            </a:r>
            <a:r>
              <a:rPr lang="es-CL" sz="1400" dirty="0" smtClean="0"/>
              <a:t> II: Medidas de dispersión</a:t>
            </a:r>
            <a:endParaRPr lang="es-CL" sz="14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463856" y="4303806"/>
            <a:ext cx="1921544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Análisis descriptivo </a:t>
            </a:r>
            <a:r>
              <a:rPr lang="es-CL" sz="1400" dirty="0" err="1" smtClean="0"/>
              <a:t>univariado</a:t>
            </a:r>
            <a:r>
              <a:rPr lang="es-CL" sz="1400" dirty="0" smtClean="0"/>
              <a:t> III: Otras medidas </a:t>
            </a:r>
            <a:r>
              <a:rPr lang="es-CL" sz="1400" dirty="0" err="1" smtClean="0"/>
              <a:t>univariadas</a:t>
            </a:r>
            <a:endParaRPr lang="es-CL" sz="14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3253408" y="4303806"/>
            <a:ext cx="1921544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Análisis descriptivo </a:t>
            </a:r>
            <a:r>
              <a:rPr lang="es-CL" sz="1400" dirty="0" err="1" smtClean="0"/>
              <a:t>bivariado</a:t>
            </a:r>
            <a:r>
              <a:rPr lang="es-CL" sz="1400" dirty="0" smtClean="0"/>
              <a:t> I: Variables Cualitativas</a:t>
            </a:r>
            <a:endParaRPr lang="es-CL" sz="14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5771274" y="4303806"/>
            <a:ext cx="1921544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Análisis descriptivo </a:t>
            </a:r>
            <a:r>
              <a:rPr lang="es-CL" sz="1400" dirty="0" err="1" smtClean="0"/>
              <a:t>bivariado</a:t>
            </a:r>
            <a:r>
              <a:rPr lang="es-CL" sz="1400" dirty="0" smtClean="0"/>
              <a:t> II: Variables Cuantitativas</a:t>
            </a:r>
            <a:endParaRPr lang="es-CL" sz="1400" dirty="0"/>
          </a:p>
        </p:txBody>
      </p:sp>
      <p:cxnSp>
        <p:nvCxnSpPr>
          <p:cNvPr id="17" name="16 Conector recto de flecha"/>
          <p:cNvCxnSpPr>
            <a:stCxn id="6" idx="3"/>
            <a:endCxn id="8" idx="1"/>
          </p:cNvCxnSpPr>
          <p:nvPr/>
        </p:nvCxnSpPr>
        <p:spPr>
          <a:xfrm flipV="1">
            <a:off x="2040839" y="1494273"/>
            <a:ext cx="510189" cy="17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>
            <a:stCxn id="7" idx="3"/>
            <a:endCxn id="9" idx="1"/>
          </p:cNvCxnSpPr>
          <p:nvPr/>
        </p:nvCxnSpPr>
        <p:spPr>
          <a:xfrm>
            <a:off x="6708865" y="1499995"/>
            <a:ext cx="40747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>
            <a:stCxn id="8" idx="3"/>
            <a:endCxn id="7" idx="1"/>
          </p:cNvCxnSpPr>
          <p:nvPr/>
        </p:nvCxnSpPr>
        <p:spPr>
          <a:xfrm>
            <a:off x="4426211" y="1494273"/>
            <a:ext cx="407471" cy="57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angular"/>
          <p:cNvCxnSpPr>
            <a:stCxn id="9" idx="2"/>
            <a:endCxn id="10" idx="0"/>
          </p:cNvCxnSpPr>
          <p:nvPr/>
        </p:nvCxnSpPr>
        <p:spPr>
          <a:xfrm rot="5400000">
            <a:off x="7267461" y="1825923"/>
            <a:ext cx="635343" cy="93759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>
            <a:stCxn id="10" idx="1"/>
            <a:endCxn id="11" idx="3"/>
          </p:cNvCxnSpPr>
          <p:nvPr/>
        </p:nvCxnSpPr>
        <p:spPr>
          <a:xfrm flipH="1">
            <a:off x="5174952" y="3304889"/>
            <a:ext cx="980612" cy="98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>
            <a:stCxn id="11" idx="1"/>
            <a:endCxn id="12" idx="3"/>
          </p:cNvCxnSpPr>
          <p:nvPr/>
        </p:nvCxnSpPr>
        <p:spPr>
          <a:xfrm flipH="1">
            <a:off x="2378744" y="3314731"/>
            <a:ext cx="8746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>
            <a:stCxn id="12" idx="2"/>
            <a:endCxn id="13" idx="0"/>
          </p:cNvCxnSpPr>
          <p:nvPr/>
        </p:nvCxnSpPr>
        <p:spPr>
          <a:xfrm>
            <a:off x="1417972" y="3791784"/>
            <a:ext cx="6656" cy="5120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>
            <a:stCxn id="13" idx="3"/>
            <a:endCxn id="14" idx="1"/>
          </p:cNvCxnSpPr>
          <p:nvPr/>
        </p:nvCxnSpPr>
        <p:spPr>
          <a:xfrm>
            <a:off x="2385400" y="4780860"/>
            <a:ext cx="86800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>
            <a:stCxn id="14" idx="3"/>
            <a:endCxn id="15" idx="1"/>
          </p:cNvCxnSpPr>
          <p:nvPr/>
        </p:nvCxnSpPr>
        <p:spPr>
          <a:xfrm>
            <a:off x="5174952" y="4780860"/>
            <a:ext cx="59632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12 CuadroTexto"/>
          <p:cNvSpPr txBox="1"/>
          <p:nvPr/>
        </p:nvSpPr>
        <p:spPr>
          <a:xfrm>
            <a:off x="1120928" y="5940123"/>
            <a:ext cx="1921544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PROBABILIDADES</a:t>
            </a:r>
            <a:endParaRPr lang="es-CL" sz="1400" dirty="0"/>
          </a:p>
        </p:txBody>
      </p:sp>
      <p:sp>
        <p:nvSpPr>
          <p:cNvPr id="37" name="13 CuadroTexto"/>
          <p:cNvSpPr txBox="1"/>
          <p:nvPr/>
        </p:nvSpPr>
        <p:spPr>
          <a:xfrm>
            <a:off x="4991056" y="5875866"/>
            <a:ext cx="1921544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DISTRIBUCIÓN DE PROBABILIDADES</a:t>
            </a:r>
            <a:endParaRPr lang="es-CL" sz="1400" dirty="0"/>
          </a:p>
        </p:txBody>
      </p:sp>
      <p:cxnSp>
        <p:nvCxnSpPr>
          <p:cNvPr id="39" name="33 Conector recto de flecha"/>
          <p:cNvCxnSpPr>
            <a:stCxn id="35" idx="3"/>
            <a:endCxn id="37" idx="1"/>
          </p:cNvCxnSpPr>
          <p:nvPr/>
        </p:nvCxnSpPr>
        <p:spPr>
          <a:xfrm>
            <a:off x="3042472" y="6094012"/>
            <a:ext cx="1948584" cy="434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35" grpId="0" animBg="1"/>
      <p:bldP spid="3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Paralaje</Template>
  <TotalTime>402</TotalTime>
  <Words>428</Words>
  <Application>Microsoft Office PowerPoint</Application>
  <PresentationFormat>Presentación en pantalla (4:3)</PresentationFormat>
  <Paragraphs>51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Corbel</vt:lpstr>
      <vt:lpstr>Wingdings</vt:lpstr>
      <vt:lpstr>Parallax</vt:lpstr>
      <vt:lpstr>Estadística I Paulina Lizama, Socióloga</vt:lpstr>
      <vt:lpstr>¿De qué se trata el curso?</vt:lpstr>
      <vt:lpstr>Objetivo General</vt:lpstr>
      <vt:lpstr>Objetivos Específicos</vt:lpstr>
      <vt:lpstr>Metodología</vt:lpstr>
      <vt:lpstr>Evaluaciones</vt:lpstr>
      <vt:lpstr>Algunas reglas</vt:lpstr>
      <vt:lpstr>Mapa del curso</vt:lpstr>
    </vt:vector>
  </TitlesOfParts>
  <Company>DIREXIONA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Estadística II</dc:title>
  <dc:creator>Paulina  Lizama Farías</dc:creator>
  <cp:lastModifiedBy>Paulina Lizama Farías</cp:lastModifiedBy>
  <cp:revision>12</cp:revision>
  <cp:lastPrinted>2013-03-12T13:22:17Z</cp:lastPrinted>
  <dcterms:created xsi:type="dcterms:W3CDTF">2013-03-18T12:26:07Z</dcterms:created>
  <dcterms:modified xsi:type="dcterms:W3CDTF">2014-07-28T01:50:42Z</dcterms:modified>
</cp:coreProperties>
</file>