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239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63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265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974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075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141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661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706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076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88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910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D4E0-D8CE-4890-9C69-6B1ED9DAFEB3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B9DE6-E128-4366-99F5-4BB8509447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2041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Participación Política de las mujeres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608469"/>
            <a:ext cx="2736304" cy="190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175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 y Contras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effectLst/>
              </a:rPr>
              <a:t>Pros</a:t>
            </a:r>
          </a:p>
          <a:p>
            <a:pPr lvl="1"/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no </a:t>
            </a:r>
            <a:r>
              <a:rPr lang="en-US" dirty="0" err="1" smtClean="0"/>
              <a:t>discriminan</a:t>
            </a:r>
            <a:r>
              <a:rPr lang="en-US" dirty="0" smtClean="0"/>
              <a:t>, </a:t>
            </a:r>
            <a:r>
              <a:rPr lang="en-US" dirty="0" err="1" smtClean="0"/>
              <a:t>sino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equilibran</a:t>
            </a:r>
            <a:r>
              <a:rPr lang="en-US" dirty="0" smtClean="0"/>
              <a:t> </a:t>
            </a:r>
            <a:r>
              <a:rPr lang="en-US" dirty="0" err="1" smtClean="0"/>
              <a:t>debido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actuales</a:t>
            </a:r>
            <a:r>
              <a:rPr lang="en-US" dirty="0" smtClean="0"/>
              <a:t> 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impiden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 err="1" smtClean="0"/>
              <a:t>alcancen</a:t>
            </a:r>
            <a:r>
              <a:rPr lang="en-US" dirty="0" smtClean="0"/>
              <a:t> </a:t>
            </a:r>
            <a:r>
              <a:rPr lang="en-US" dirty="0" err="1" smtClean="0"/>
              <a:t>puestos</a:t>
            </a:r>
            <a:r>
              <a:rPr lang="en-US" dirty="0" smtClean="0"/>
              <a:t> </a:t>
            </a:r>
            <a:r>
              <a:rPr lang="en-US" dirty="0" err="1" smtClean="0"/>
              <a:t>políticos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implican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varias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componen</a:t>
            </a:r>
            <a:r>
              <a:rPr lang="en-US" dirty="0" smtClean="0"/>
              <a:t> los </a:t>
            </a:r>
            <a:r>
              <a:rPr lang="en-US" dirty="0" err="1" smtClean="0"/>
              <a:t>cuerpos</a:t>
            </a:r>
            <a:r>
              <a:rPr lang="en-US" dirty="0" smtClean="0"/>
              <a:t> </a:t>
            </a:r>
            <a:r>
              <a:rPr lang="en-US" dirty="0" err="1" smtClean="0"/>
              <a:t>políticos</a:t>
            </a:r>
            <a:r>
              <a:rPr lang="en-US" dirty="0" smtClean="0"/>
              <a:t> </a:t>
            </a:r>
            <a:r>
              <a:rPr lang="en-US" dirty="0" err="1" smtClean="0"/>
              <a:t>minimizando</a:t>
            </a:r>
            <a:r>
              <a:rPr lang="en-US" dirty="0" smtClean="0"/>
              <a:t> el </a:t>
            </a:r>
            <a:r>
              <a:rPr lang="en-US" dirty="0" err="1" smtClean="0"/>
              <a:t>estress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significar</a:t>
            </a:r>
            <a:endParaRPr lang="en-US" dirty="0" smtClean="0"/>
          </a:p>
          <a:p>
            <a:pPr lvl="1"/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 err="1" smtClean="0"/>
              <a:t>tienen</a:t>
            </a:r>
            <a:r>
              <a:rPr lang="en-US" dirty="0" smtClean="0"/>
              <a:t> el </a:t>
            </a:r>
            <a:r>
              <a:rPr lang="en-US" dirty="0" err="1" smtClean="0"/>
              <a:t>derecho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equitativa</a:t>
            </a:r>
            <a:r>
              <a:rPr lang="en-US" dirty="0" smtClean="0"/>
              <a:t> en </a:t>
            </a:r>
            <a:r>
              <a:rPr lang="en-US" dirty="0" err="1" smtClean="0"/>
              <a:t>tanto</a:t>
            </a:r>
            <a:r>
              <a:rPr lang="en-US" dirty="0" smtClean="0"/>
              <a:t> </a:t>
            </a:r>
            <a:r>
              <a:rPr lang="en-US" dirty="0" err="1" smtClean="0"/>
              <a:t>ciudadana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La </a:t>
            </a:r>
            <a:r>
              <a:rPr lang="en-US" dirty="0" err="1" smtClean="0"/>
              <a:t>experiencia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necesaria</a:t>
            </a:r>
            <a:r>
              <a:rPr lang="en-US" dirty="0" smtClean="0"/>
              <a:t> en la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..</a:t>
            </a:r>
          </a:p>
          <a:p>
            <a:pPr lvl="1"/>
            <a:r>
              <a:rPr lang="en-US" dirty="0" smtClean="0"/>
              <a:t>Las </a:t>
            </a:r>
            <a:r>
              <a:rPr lang="en-US" dirty="0" err="1" smtClean="0"/>
              <a:t>mujeres</a:t>
            </a:r>
            <a:r>
              <a:rPr lang="en-US" dirty="0" smtClean="0"/>
              <a:t> son tan </a:t>
            </a:r>
            <a:r>
              <a:rPr lang="en-US" dirty="0" err="1" smtClean="0"/>
              <a:t>calificadas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los hombres,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estas</a:t>
            </a:r>
            <a:r>
              <a:rPr lang="en-US" dirty="0" smtClean="0"/>
              <a:t> son </a:t>
            </a:r>
            <a:r>
              <a:rPr lang="en-US" dirty="0" err="1" smtClean="0"/>
              <a:t>minimizadas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de un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político</a:t>
            </a:r>
            <a:r>
              <a:rPr lang="en-US" dirty="0" smtClean="0"/>
              <a:t> </a:t>
            </a:r>
            <a:r>
              <a:rPr lang="en-US" dirty="0" err="1" smtClean="0"/>
              <a:t>dominado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los hombres. </a:t>
            </a:r>
          </a:p>
          <a:p>
            <a:pPr lvl="1"/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hecho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son los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r>
              <a:rPr lang="en-US" dirty="0" err="1" smtClean="0"/>
              <a:t>políticos</a:t>
            </a:r>
            <a:r>
              <a:rPr lang="en-US" dirty="0" smtClean="0"/>
              <a:t> el primer </a:t>
            </a:r>
            <a:r>
              <a:rPr lang="en-US" dirty="0" err="1" smtClean="0"/>
              <a:t>obstáculo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participación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, y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ellos</a:t>
            </a:r>
            <a:r>
              <a:rPr lang="en-US" dirty="0" smtClean="0"/>
              <a:t> </a:t>
            </a:r>
            <a:r>
              <a:rPr lang="en-US" dirty="0" err="1" smtClean="0"/>
              <a:t>deciden</a:t>
            </a:r>
            <a:r>
              <a:rPr lang="en-US" dirty="0" smtClean="0"/>
              <a:t> </a:t>
            </a:r>
            <a:r>
              <a:rPr lang="en-US" dirty="0" err="1" smtClean="0"/>
              <a:t>acerca</a:t>
            </a:r>
            <a:r>
              <a:rPr lang="en-US" dirty="0" smtClean="0"/>
              <a:t> </a:t>
            </a:r>
            <a:r>
              <a:rPr lang="en-US" dirty="0" smtClean="0"/>
              <a:t>de la </a:t>
            </a:r>
            <a:r>
              <a:rPr lang="en-US" dirty="0" err="1" smtClean="0"/>
              <a:t>electibilidad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y no los </a:t>
            </a:r>
            <a:r>
              <a:rPr lang="en-US" dirty="0" err="1" smtClean="0"/>
              <a:t>votantes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Los </a:t>
            </a:r>
            <a:r>
              <a:rPr lang="en-US" dirty="0" err="1" smtClean="0"/>
              <a:t>conflictos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producen</a:t>
            </a:r>
            <a:r>
              <a:rPr lang="en-US" dirty="0" smtClean="0"/>
              <a:t> con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implementación</a:t>
            </a:r>
            <a:r>
              <a:rPr lang="en-US" dirty="0" smtClean="0"/>
              <a:t> son solo </a:t>
            </a:r>
            <a:r>
              <a:rPr lang="en-US" dirty="0" err="1" smtClean="0"/>
              <a:t>temporales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contribuir</a:t>
            </a:r>
            <a:r>
              <a:rPr lang="en-US" dirty="0" smtClean="0"/>
              <a:t> a los </a:t>
            </a:r>
            <a:r>
              <a:rPr lang="en-US" dirty="0" err="1" smtClean="0"/>
              <a:t>procesos</a:t>
            </a:r>
            <a:r>
              <a:rPr lang="en-US" dirty="0" smtClean="0"/>
              <a:t> de </a:t>
            </a:r>
            <a:r>
              <a:rPr lang="en-US" dirty="0" err="1" smtClean="0"/>
              <a:t>democratización</a:t>
            </a:r>
            <a:r>
              <a:rPr lang="en-US" dirty="0" smtClean="0"/>
              <a:t> </a:t>
            </a:r>
            <a:r>
              <a:rPr lang="en-US" dirty="0" err="1" smtClean="0"/>
              <a:t>haciendo</a:t>
            </a:r>
            <a:r>
              <a:rPr lang="en-US" dirty="0" smtClean="0"/>
              <a:t> el </a:t>
            </a:r>
            <a:r>
              <a:rPr lang="en-US" dirty="0" err="1" smtClean="0"/>
              <a:t>proceso</a:t>
            </a:r>
            <a:r>
              <a:rPr lang="en-US" dirty="0" smtClean="0"/>
              <a:t> de </a:t>
            </a:r>
            <a:r>
              <a:rPr lang="en-US" dirty="0" err="1" smtClean="0"/>
              <a:t>nominación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transparente</a:t>
            </a:r>
            <a:r>
              <a:rPr lang="en-US" dirty="0" smtClean="0"/>
              <a:t>. </a:t>
            </a:r>
            <a:endParaRPr lang="es-CL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b="1" dirty="0" smtClean="0">
              <a:effectLst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844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Concepto de igualdad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 Eliminación de barreras o impedimentos</a:t>
            </a:r>
          </a:p>
          <a:p>
            <a:pPr lvl="3"/>
            <a:r>
              <a:rPr lang="es-CL" dirty="0" smtClean="0"/>
              <a:t>Eliminación del impedimento legal para votar</a:t>
            </a:r>
          </a:p>
          <a:p>
            <a:pPr marL="1371600" lvl="3" indent="0">
              <a:buNone/>
            </a:pPr>
            <a:r>
              <a:rPr lang="es-CL" dirty="0" smtClean="0">
                <a:solidFill>
                  <a:srgbClr val="FF0000"/>
                </a:solidFill>
              </a:rPr>
              <a:t>¿Suficiente?</a:t>
            </a:r>
          </a:p>
          <a:p>
            <a:pPr marL="1371600" lvl="3" indent="0">
              <a:buNone/>
            </a:pPr>
            <a:endParaRPr lang="es-CL" dirty="0">
              <a:solidFill>
                <a:srgbClr val="FF0000"/>
              </a:solidFill>
            </a:endParaRPr>
          </a:p>
          <a:p>
            <a:pPr marL="571500" indent="-457200"/>
            <a:r>
              <a:rPr lang="es-CL" dirty="0" smtClean="0">
                <a:solidFill>
                  <a:srgbClr val="FF0000"/>
                </a:solidFill>
              </a:rPr>
              <a:t>Equidad en los resultados (Plataforma de Acción de la Conferencia Internacional de la Mujer 1995)</a:t>
            </a:r>
          </a:p>
          <a:p>
            <a:pPr marL="1371600" lvl="3" indent="0">
              <a:buNone/>
            </a:pPr>
            <a:endParaRPr lang="es-CL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60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Argumento</a:t>
            </a:r>
            <a:r>
              <a:rPr lang="en-US" dirty="0" smtClean="0"/>
              <a:t>: la </a:t>
            </a:r>
            <a:r>
              <a:rPr lang="en-US" dirty="0" err="1" smtClean="0"/>
              <a:t>igualdad</a:t>
            </a:r>
            <a:r>
              <a:rPr lang="en-US" dirty="0" smtClean="0"/>
              <a:t> de </a:t>
            </a:r>
            <a:r>
              <a:rPr lang="en-US" dirty="0" err="1" smtClean="0"/>
              <a:t>oportunidades</a:t>
            </a:r>
            <a:r>
              <a:rPr lang="en-US" dirty="0" smtClean="0"/>
              <a:t> no opera solo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eliminación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formales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La </a:t>
            </a:r>
            <a:r>
              <a:rPr lang="en-US" dirty="0" err="1" smtClean="0"/>
              <a:t>discriminación</a:t>
            </a:r>
            <a:r>
              <a:rPr lang="en-US" dirty="0" smtClean="0"/>
              <a:t> </a:t>
            </a:r>
            <a:r>
              <a:rPr lang="en-US" dirty="0" err="1" smtClean="0"/>
              <a:t>directa</a:t>
            </a:r>
            <a:r>
              <a:rPr lang="en-US" dirty="0" smtClean="0"/>
              <a:t> y </a:t>
            </a:r>
            <a:r>
              <a:rPr lang="en-US" dirty="0" err="1" smtClean="0"/>
              <a:t>complejas</a:t>
            </a:r>
            <a:r>
              <a:rPr lang="en-US" dirty="0" smtClean="0"/>
              <a:t> </a:t>
            </a:r>
            <a:r>
              <a:rPr lang="en-US" dirty="0" err="1" smtClean="0"/>
              <a:t>configuraciones</a:t>
            </a:r>
            <a:r>
              <a:rPr lang="en-US" dirty="0" smtClean="0"/>
              <a:t> </a:t>
            </a:r>
            <a:r>
              <a:rPr lang="en-US" dirty="0" err="1" smtClean="0"/>
              <a:t>culturales</a:t>
            </a:r>
            <a:r>
              <a:rPr lang="en-US" dirty="0" smtClean="0"/>
              <a:t> </a:t>
            </a:r>
            <a:r>
              <a:rPr lang="en-US" dirty="0" err="1" smtClean="0"/>
              <a:t>impiden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 err="1" smtClean="0"/>
              <a:t>sean</a:t>
            </a:r>
            <a:r>
              <a:rPr lang="en-US" dirty="0" smtClean="0"/>
              <a:t> </a:t>
            </a:r>
            <a:r>
              <a:rPr lang="en-US" dirty="0" err="1" smtClean="0"/>
              <a:t>seleccionadas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candidatas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971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2376488"/>
            <a:ext cx="6113250" cy="249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4622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113" y="1785938"/>
            <a:ext cx="5057775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651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1609725"/>
            <a:ext cx="516255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78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933575"/>
            <a:ext cx="5114925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0709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8" y="2200275"/>
            <a:ext cx="52292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532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1"/>
          <a:stretch/>
        </p:blipFill>
        <p:spPr bwMode="auto">
          <a:xfrm>
            <a:off x="1912620" y="1376363"/>
            <a:ext cx="5440680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040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2533650"/>
            <a:ext cx="492442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527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Cifras a nivel mundial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 smtClean="0">
                <a:solidFill>
                  <a:srgbClr val="FF0000"/>
                </a:solidFill>
                <a:effectLst/>
              </a:rPr>
              <a:t>20,9%</a:t>
            </a:r>
            <a:r>
              <a:rPr lang="es-CL" dirty="0" smtClean="0">
                <a:effectLst/>
              </a:rPr>
              <a:t> de las y los parlamentarios nacionales son mujeres (al 1 de julio de 2014)</a:t>
            </a:r>
          </a:p>
          <a:p>
            <a:r>
              <a:rPr lang="es-CL" dirty="0" smtClean="0"/>
              <a:t>Entre el año 1995 y 2014 esta cifra a aumentado un 9%</a:t>
            </a:r>
          </a:p>
          <a:p>
            <a:r>
              <a:rPr lang="es-CL" dirty="0" smtClean="0">
                <a:effectLst/>
              </a:rPr>
              <a:t>En junio de 2013, 8 mujeres eran Jefas de Estado y habían 14 Jefas de Gobierno.</a:t>
            </a:r>
          </a:p>
          <a:p>
            <a:r>
              <a:rPr lang="es-CL" dirty="0" smtClean="0">
                <a:effectLst/>
              </a:rPr>
              <a:t>En mayo de 2012, </a:t>
            </a:r>
            <a:r>
              <a:rPr lang="es-CL" dirty="0" err="1" smtClean="0">
                <a:effectLst/>
              </a:rPr>
              <a:t>Rwanda</a:t>
            </a:r>
            <a:r>
              <a:rPr lang="es-CL" dirty="0" smtClean="0">
                <a:effectLst/>
              </a:rPr>
              <a:t> era el país del mundo con mayor número de parlamentarias (un 56,3 por ciento de los escaños de la cámara baja).</a:t>
            </a:r>
          </a:p>
          <a:p>
            <a:r>
              <a:rPr lang="es-CL" dirty="0" smtClean="0">
                <a:effectLst/>
              </a:rPr>
              <a:t>A escala mundial, en julio de 2013 habían 37 Estados donde las mujeres representaban menos de 10 por ciento del total de las y los parlamentarios en cámaras individuales o cámaras bajas 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2863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Diferencias entre regiones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>
                <a:effectLst/>
              </a:rPr>
              <a:t>Mujeres en los parlamentos (Mayo de 2012)</a:t>
            </a:r>
          </a:p>
          <a:p>
            <a:pPr marL="0" indent="0">
              <a:buNone/>
            </a:pPr>
            <a:endParaRPr lang="es-CL" dirty="0" smtClean="0">
              <a:effectLst/>
            </a:endParaRPr>
          </a:p>
          <a:p>
            <a:pPr lvl="2"/>
            <a:r>
              <a:rPr lang="es-CL" dirty="0" smtClean="0">
                <a:effectLst/>
              </a:rPr>
              <a:t>África subsahariana, 19,7 por ciento;</a:t>
            </a:r>
          </a:p>
          <a:p>
            <a:pPr lvl="2"/>
            <a:r>
              <a:rPr lang="es-CL" dirty="0" smtClean="0">
                <a:effectLst/>
              </a:rPr>
              <a:t> Oriente Medio y África del Norte, 13 por ciento; Asia, 17,9 por ciento; </a:t>
            </a:r>
          </a:p>
          <a:p>
            <a:pPr lvl="2"/>
            <a:r>
              <a:rPr lang="es-CL" dirty="0" smtClean="0">
                <a:effectLst/>
              </a:rPr>
              <a:t>Región del Pacífico, 14,9 por ciento;</a:t>
            </a:r>
          </a:p>
          <a:p>
            <a:pPr lvl="2"/>
            <a:r>
              <a:rPr lang="es-CL" dirty="0" smtClean="0">
                <a:effectLst/>
              </a:rPr>
              <a:t> Américas, 22,8 por ciento; </a:t>
            </a:r>
          </a:p>
          <a:p>
            <a:pPr lvl="2"/>
            <a:r>
              <a:rPr lang="es-CL" dirty="0" smtClean="0">
                <a:effectLst/>
              </a:rPr>
              <a:t>Países nórdicos, 42 por ciento; </a:t>
            </a:r>
          </a:p>
          <a:p>
            <a:pPr lvl="2"/>
            <a:r>
              <a:rPr lang="es-CL" dirty="0" smtClean="0">
                <a:effectLst/>
              </a:rPr>
              <a:t>Europa (excluidos los países nórdicos), 21,1 por ciento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9921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Otras Esferas de Gobierno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>
                <a:effectLst/>
              </a:rPr>
              <a:t>En enero de 2012, sólo un 17 por ciento de los cargos ministeriales estaban ocupados por mujeres; la mayoría de ellas se ocupaba de los sectores sociales, como la educación y la salud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4597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Aumento de la Participación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>
                <a:effectLst/>
              </a:rPr>
              <a:t>“Masa crítica” con respecto a la representación de las mujeres se sitúa en el 30 por ciento.</a:t>
            </a:r>
          </a:p>
          <a:p>
            <a:r>
              <a:rPr lang="es-CL" dirty="0" smtClean="0">
                <a:effectLst/>
              </a:rPr>
              <a:t> En julio de 2013, 35 países, de los cuales 9 se encuentran en el continente africano, habían alcanzado dicho porcentaje de referencia.</a:t>
            </a:r>
          </a:p>
          <a:p>
            <a:r>
              <a:rPr lang="es-CL" dirty="0" smtClean="0">
                <a:effectLst/>
              </a:rPr>
              <a:t> De esos 35 países, 29 habían aplicado algún tipo de cuota, lo que incentivó el aumento de la participación política de las mujeres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89545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Cuotas de Género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66849"/>
            <a:ext cx="7488832" cy="4740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49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Cuotas de Género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Lento </a:t>
            </a:r>
            <a:r>
              <a:rPr lang="en-US" dirty="0" err="1" smtClean="0"/>
              <a:t>aumento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en </a:t>
            </a:r>
            <a:r>
              <a:rPr lang="en-US" dirty="0" err="1" smtClean="0"/>
              <a:t>política</a:t>
            </a:r>
            <a:endParaRPr lang="en-US" dirty="0" smtClean="0"/>
          </a:p>
          <a:p>
            <a:r>
              <a:rPr lang="en-US" dirty="0" err="1" smtClean="0"/>
              <a:t>Necesidad</a:t>
            </a:r>
            <a:r>
              <a:rPr lang="en-US" dirty="0" smtClean="0"/>
              <a:t> de </a:t>
            </a:r>
            <a:r>
              <a:rPr lang="en-US" dirty="0" err="1" smtClean="0"/>
              <a:t>crear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eficientes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alcanzar</a:t>
            </a:r>
            <a:r>
              <a:rPr lang="en-US" dirty="0" smtClean="0"/>
              <a:t> un balance de </a:t>
            </a:r>
            <a:r>
              <a:rPr lang="en-US" dirty="0" err="1" smtClean="0"/>
              <a:t>género</a:t>
            </a:r>
            <a:r>
              <a:rPr lang="en-US" dirty="0" smtClean="0"/>
              <a:t>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instituciones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Cuotas</a:t>
            </a:r>
            <a:r>
              <a:rPr lang="en-US" dirty="0" smtClean="0"/>
              <a:t> de </a:t>
            </a:r>
            <a:r>
              <a:rPr lang="en-US" dirty="0" err="1" smtClean="0"/>
              <a:t>género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de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mecanismos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Debate:</a:t>
            </a:r>
          </a:p>
          <a:p>
            <a:pPr lvl="1"/>
            <a:r>
              <a:rPr lang="en-US" dirty="0"/>
              <a:t>¿</a:t>
            </a:r>
            <a:r>
              <a:rPr lang="en-US" dirty="0" smtClean="0"/>
              <a:t>De </a:t>
            </a:r>
            <a:r>
              <a:rPr lang="en-US" dirty="0" err="1" smtClean="0"/>
              <a:t>qué</a:t>
            </a:r>
            <a:r>
              <a:rPr lang="en-US" dirty="0" smtClean="0"/>
              <a:t> forma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contribuyen</a:t>
            </a:r>
            <a:r>
              <a:rPr lang="en-US" dirty="0" smtClean="0"/>
              <a:t> al </a:t>
            </a:r>
            <a:r>
              <a:rPr lang="en-US" dirty="0" err="1" smtClean="0"/>
              <a:t>empoderamiento</a:t>
            </a:r>
            <a:r>
              <a:rPr lang="en-US" dirty="0" smtClean="0"/>
              <a:t> </a:t>
            </a:r>
            <a:r>
              <a:rPr lang="en-US" dirty="0" err="1" smtClean="0"/>
              <a:t>político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¿Son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violacipon</a:t>
            </a:r>
            <a:r>
              <a:rPr lang="en-US" dirty="0" smtClean="0"/>
              <a:t> a los </a:t>
            </a:r>
            <a:r>
              <a:rPr lang="en-US" dirty="0" err="1" smtClean="0"/>
              <a:t>principios</a:t>
            </a:r>
            <a:r>
              <a:rPr lang="en-US" dirty="0" smtClean="0"/>
              <a:t> </a:t>
            </a:r>
            <a:r>
              <a:rPr lang="en-US" dirty="0" err="1" smtClean="0"/>
              <a:t>liberales</a:t>
            </a:r>
            <a:r>
              <a:rPr lang="en-US" dirty="0" smtClean="0"/>
              <a:t> de la </a:t>
            </a:r>
            <a:r>
              <a:rPr lang="en-US" dirty="0" err="1" smtClean="0"/>
              <a:t>democracia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contrario</a:t>
            </a:r>
            <a:r>
              <a:rPr lang="en-US" dirty="0" smtClean="0"/>
              <a:t> ¿son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cuotas</a:t>
            </a:r>
            <a:r>
              <a:rPr lang="en-US" dirty="0" smtClean="0"/>
              <a:t> de </a:t>
            </a:r>
            <a:r>
              <a:rPr lang="en-US" dirty="0" err="1" smtClean="0"/>
              <a:t>género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contribución</a:t>
            </a:r>
            <a:r>
              <a:rPr lang="en-US" dirty="0" smtClean="0"/>
              <a:t> a los </a:t>
            </a:r>
            <a:r>
              <a:rPr lang="en-US" dirty="0" err="1" smtClean="0"/>
              <a:t>procesos</a:t>
            </a:r>
            <a:r>
              <a:rPr lang="en-US" dirty="0" smtClean="0"/>
              <a:t> de </a:t>
            </a:r>
            <a:r>
              <a:rPr lang="en-US" dirty="0" err="1" smtClean="0"/>
              <a:t>democrtización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62626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Tipos de cuotas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Asientos</a:t>
            </a:r>
            <a:r>
              <a:rPr lang="en-US" dirty="0" smtClean="0"/>
              <a:t> </a:t>
            </a:r>
            <a:r>
              <a:rPr lang="en-US" dirty="0" err="1" smtClean="0"/>
              <a:t>reservados</a:t>
            </a:r>
            <a:r>
              <a:rPr lang="en-US" dirty="0" smtClean="0"/>
              <a:t> (</a:t>
            </a:r>
            <a:r>
              <a:rPr lang="en-US" dirty="0" err="1" smtClean="0"/>
              <a:t>Constituciones</a:t>
            </a:r>
            <a:r>
              <a:rPr lang="en-US" dirty="0" smtClean="0"/>
              <a:t> o </a:t>
            </a:r>
            <a:r>
              <a:rPr lang="en-US" dirty="0" err="1" smtClean="0"/>
              <a:t>leyes</a:t>
            </a:r>
            <a:r>
              <a:rPr lang="en-US" dirty="0" smtClean="0"/>
              <a:t> </a:t>
            </a:r>
            <a:r>
              <a:rPr lang="en-US" dirty="0" err="1" smtClean="0"/>
              <a:t>electorales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legales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los </a:t>
            </a:r>
            <a:r>
              <a:rPr lang="en-US" dirty="0" err="1" smtClean="0"/>
              <a:t>candidatos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Constituciones</a:t>
            </a:r>
            <a:r>
              <a:rPr lang="en-US" dirty="0" smtClean="0"/>
              <a:t> o </a:t>
            </a:r>
            <a:r>
              <a:rPr lang="en-US" dirty="0" err="1" smtClean="0"/>
              <a:t>leyes</a:t>
            </a:r>
            <a:r>
              <a:rPr lang="en-US" dirty="0" smtClean="0"/>
              <a:t> </a:t>
            </a:r>
            <a:r>
              <a:rPr lang="en-US" dirty="0" err="1" smtClean="0"/>
              <a:t>electorales</a:t>
            </a:r>
            <a:r>
              <a:rPr lang="en-US" dirty="0" smtClean="0"/>
              <a:t>)</a:t>
            </a:r>
          </a:p>
          <a:p>
            <a:r>
              <a:rPr lang="es-CL" dirty="0" smtClean="0"/>
              <a:t>Cuotas de los partidos políticos (voluntarios)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68085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 y Contras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>
                <a:effectLst/>
              </a:rPr>
              <a:t>Contras</a:t>
            </a:r>
          </a:p>
          <a:p>
            <a:pPr lvl="1"/>
            <a:r>
              <a:rPr lang="en-US" dirty="0" smtClean="0"/>
              <a:t>Las </a:t>
            </a:r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impiden</a:t>
            </a:r>
            <a:r>
              <a:rPr lang="en-US" dirty="0" smtClean="0"/>
              <a:t> la </a:t>
            </a:r>
            <a:r>
              <a:rPr lang="en-US" dirty="0" err="1" smtClean="0"/>
              <a:t>igualdad</a:t>
            </a:r>
            <a:r>
              <a:rPr lang="en-US" dirty="0" smtClean="0"/>
              <a:t> de </a:t>
            </a:r>
            <a:r>
              <a:rPr lang="en-US" dirty="0" err="1" smtClean="0"/>
              <a:t>oportunidades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(as),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preferencia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los hombres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Las </a:t>
            </a:r>
            <a:r>
              <a:rPr lang="en-US" dirty="0" err="1" smtClean="0"/>
              <a:t>cuotas</a:t>
            </a:r>
            <a:r>
              <a:rPr lang="en-US" dirty="0" smtClean="0"/>
              <a:t> no son </a:t>
            </a:r>
            <a:r>
              <a:rPr lang="en-US" dirty="0" err="1" smtClean="0"/>
              <a:t>democráticas</a:t>
            </a:r>
            <a:r>
              <a:rPr lang="en-US" dirty="0" smtClean="0"/>
              <a:t>, </a:t>
            </a:r>
            <a:r>
              <a:rPr lang="en-US" dirty="0" err="1" smtClean="0"/>
              <a:t>porque</a:t>
            </a:r>
            <a:r>
              <a:rPr lang="en-US" dirty="0" smtClean="0"/>
              <a:t> los </a:t>
            </a:r>
            <a:r>
              <a:rPr lang="en-US" dirty="0" err="1" smtClean="0"/>
              <a:t>votantes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capaces</a:t>
            </a:r>
            <a:r>
              <a:rPr lang="en-US" dirty="0" smtClean="0"/>
              <a:t> de </a:t>
            </a:r>
            <a:r>
              <a:rPr lang="en-US" dirty="0" err="1" smtClean="0"/>
              <a:t>decidir</a:t>
            </a:r>
            <a:r>
              <a:rPr lang="en-US" dirty="0" smtClean="0"/>
              <a:t> </a:t>
            </a:r>
            <a:r>
              <a:rPr lang="en-US" dirty="0" err="1" smtClean="0"/>
              <a:t>quien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electo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implican</a:t>
            </a:r>
            <a:r>
              <a:rPr lang="en-US" dirty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los </a:t>
            </a:r>
            <a:r>
              <a:rPr lang="en-US" dirty="0" err="1" smtClean="0"/>
              <a:t>políticos</a:t>
            </a:r>
            <a:r>
              <a:rPr lang="en-US" dirty="0" smtClean="0"/>
              <a:t> son </a:t>
            </a:r>
            <a:r>
              <a:rPr lang="en-US" dirty="0" err="1" smtClean="0"/>
              <a:t>electos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género</a:t>
            </a:r>
            <a:r>
              <a:rPr lang="en-US" dirty="0" smtClean="0"/>
              <a:t> y no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calificaciones</a:t>
            </a:r>
            <a:r>
              <a:rPr lang="en-US" dirty="0" smtClean="0"/>
              <a:t> o </a:t>
            </a:r>
            <a:r>
              <a:rPr lang="en-US" dirty="0" err="1" smtClean="0"/>
              <a:t>sus</a:t>
            </a:r>
            <a:r>
              <a:rPr lang="en-US" dirty="0" smtClean="0"/>
              <a:t> ideas </a:t>
            </a:r>
            <a:r>
              <a:rPr lang="en-US" dirty="0" err="1" smtClean="0"/>
              <a:t>políticas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Muchas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r>
              <a:rPr lang="en-US" dirty="0" smtClean="0"/>
              <a:t> </a:t>
            </a:r>
            <a:r>
              <a:rPr lang="en-US" dirty="0" err="1" smtClean="0"/>
              <a:t>nio</a:t>
            </a:r>
            <a:r>
              <a:rPr lang="en-US" dirty="0" smtClean="0"/>
              <a:t> </a:t>
            </a:r>
            <a:r>
              <a:rPr lang="en-US" dirty="0" err="1" smtClean="0"/>
              <a:t>quierewn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electas</a:t>
            </a:r>
            <a:r>
              <a:rPr lang="en-US" dirty="0" smtClean="0"/>
              <a:t> solo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hecho</a:t>
            </a:r>
            <a:r>
              <a:rPr lang="en-US" dirty="0" smtClean="0"/>
              <a:t> de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mujeres</a:t>
            </a:r>
            <a:endParaRPr lang="en-US" dirty="0" smtClean="0"/>
          </a:p>
          <a:p>
            <a:pPr lvl="1"/>
            <a:r>
              <a:rPr lang="en-US" dirty="0" err="1" smtClean="0"/>
              <a:t>Introducir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cuotas</a:t>
            </a:r>
            <a:r>
              <a:rPr lang="en-US" dirty="0" smtClean="0"/>
              <a:t> </a:t>
            </a:r>
            <a:r>
              <a:rPr lang="en-US" dirty="0" err="1" smtClean="0"/>
              <a:t>conlleva</a:t>
            </a:r>
            <a:r>
              <a:rPr lang="en-US" dirty="0" smtClean="0"/>
              <a:t> </a:t>
            </a:r>
            <a:r>
              <a:rPr lang="en-US" dirty="0" err="1" smtClean="0"/>
              <a:t>conflictos</a:t>
            </a:r>
            <a:r>
              <a:rPr lang="en-US" dirty="0" smtClean="0"/>
              <a:t>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organizaciones</a:t>
            </a:r>
            <a:r>
              <a:rPr lang="en-US" dirty="0" smtClean="0"/>
              <a:t> </a:t>
            </a:r>
            <a:r>
              <a:rPr lang="en-US" dirty="0" err="1" smtClean="0"/>
              <a:t>políticas</a:t>
            </a:r>
            <a:r>
              <a:rPr lang="en-US" dirty="0" smtClean="0"/>
              <a:t>.</a:t>
            </a:r>
          </a:p>
          <a:p>
            <a:endParaRPr lang="en-US" b="1" dirty="0" smtClean="0">
              <a:effectLst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993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658</Words>
  <Application>Microsoft Office PowerPoint</Application>
  <PresentationFormat>Presentación en pantalla (4:3)</PresentationFormat>
  <Paragraphs>63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Participación Política de las mujeres</vt:lpstr>
      <vt:lpstr>Cifras a nivel mundial</vt:lpstr>
      <vt:lpstr>Diferencias entre regiones</vt:lpstr>
      <vt:lpstr>Otras Esferas de Gobierno</vt:lpstr>
      <vt:lpstr>Aumento de la Participación</vt:lpstr>
      <vt:lpstr>Cuotas de Género</vt:lpstr>
      <vt:lpstr>Cuotas de Género</vt:lpstr>
      <vt:lpstr>Tipos de cuotas</vt:lpstr>
      <vt:lpstr>Pro y Contras</vt:lpstr>
      <vt:lpstr>Pro y Contras</vt:lpstr>
      <vt:lpstr>Concepto de igualdad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Participación Política de las mujeres</dc:title>
  <dc:creator>Invitado</dc:creator>
  <cp:lastModifiedBy>Invitado</cp:lastModifiedBy>
  <cp:revision>8</cp:revision>
  <dcterms:created xsi:type="dcterms:W3CDTF">2014-09-04T01:28:21Z</dcterms:created>
  <dcterms:modified xsi:type="dcterms:W3CDTF">2014-09-04T02:56:04Z</dcterms:modified>
</cp:coreProperties>
</file>