
<file path=[Content_Types].xml><?xml version="1.0" encoding="utf-8"?>
<Types xmlns="http://schemas.openxmlformats.org/package/2006/content-types">
  <Default Extension="gif" ContentType="image/gi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5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5" r:id="rId50"/>
    <p:sldId id="306" r:id="rId51"/>
    <p:sldId id="307" r:id="rId52"/>
    <p:sldId id="308" r:id="rId53"/>
    <p:sldId id="309" r:id="rId54"/>
    <p:sldId id="310" r:id="rId55"/>
    <p:sldId id="312" r:id="rId56"/>
    <p:sldId id="311" r:id="rId57"/>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Gloria Martínez B."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97" autoAdjust="0"/>
    <p:restoredTop sz="94660"/>
  </p:normalViewPr>
  <p:slideViewPr>
    <p:cSldViewPr snapToGrid="0">
      <p:cViewPr varScale="1">
        <p:scale>
          <a:sx n="106" d="100"/>
          <a:sy n="106" d="100"/>
        </p:scale>
        <p:origin x="62" y="6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g9cb683577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 name="Google Shape;111;g9cb683577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9cb6835771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 name="Google Shape;117;g9cb6835771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g9cb6835771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 name="Google Shape;124;g9cb6835771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9cb6835771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 name="Google Shape;130;g9cb6835771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g9cb6835771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5" name="Google Shape;135;g9cb6835771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g9cb9cb3cf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2" name="Google Shape;142;g9cb9cb3cf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9cb9cb3cfc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8" name="Google Shape;148;g9cb9cb3cfc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9cb9cb3cfc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4" name="Google Shape;154;g9cb9cb3cfc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9cb9cb3cfc_0_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9" name="Google Shape;159;g9cb9cb3cfc_0_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1600"/>
              </a:spcAft>
              <a:buClr>
                <a:schemeClr val="dk1"/>
              </a:buClr>
              <a:buSzPts val="1100"/>
              <a:buFont typeface="Arial"/>
              <a:buNone/>
            </a:pPr>
            <a:r>
              <a:rPr lang="es-419" sz="1500">
                <a:solidFill>
                  <a:srgbClr val="595959"/>
                </a:solidFill>
                <a:latin typeface="Calibri"/>
                <a:ea typeface="Calibri"/>
                <a:cs typeface="Calibri"/>
                <a:sym typeface="Calibri"/>
              </a:rPr>
              <a:t>Es importante entonces definir acidez titulable como el número de milílitros de solución 0,1 N de hidróxido de sodio necesarios para neutralizar 100 mL de muestra. En cambio, el grado de acidez significa la suma de todas las sustancias de reacción ácida contenidas en la leche, para cuya neutralización se requiere 1 mL de hidróxido de sodio 0,1 N por 100 mL de leche.</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9cb9cb3cfc_0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g9cb9cb3cfc_0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s-419"/>
              <a:t>En esta, se realiza con un potenciómetro una medición de la diferencia de potencial o</a:t>
            </a:r>
            <a:endParaRPr/>
          </a:p>
          <a:p>
            <a:pPr marL="0" lvl="0" indent="0" algn="l" rtl="0">
              <a:spcBef>
                <a:spcPts val="0"/>
              </a:spcBef>
              <a:spcAft>
                <a:spcPts val="0"/>
              </a:spcAft>
              <a:buClr>
                <a:schemeClr val="dk1"/>
              </a:buClr>
              <a:buSzPts val="1100"/>
              <a:buFont typeface="Arial"/>
              <a:buNone/>
            </a:pPr>
            <a:r>
              <a:rPr lang="es-419"/>
              <a:t>voltaje de dos electrodos sumergidos en una solución de la muestra. Uno es de</a:t>
            </a:r>
            <a:endParaRPr/>
          </a:p>
          <a:p>
            <a:pPr marL="0" lvl="0" indent="0" algn="l" rtl="0">
              <a:spcBef>
                <a:spcPts val="0"/>
              </a:spcBef>
              <a:spcAft>
                <a:spcPts val="0"/>
              </a:spcAft>
              <a:buClr>
                <a:schemeClr val="dk1"/>
              </a:buClr>
              <a:buSzPts val="1100"/>
              <a:buFont typeface="Arial"/>
              <a:buNone/>
            </a:pPr>
            <a:r>
              <a:rPr lang="es-419"/>
              <a:t>referencia y el otro es sensible a la concentración molar de iones hidrógeno de la</a:t>
            </a:r>
            <a:endParaRPr/>
          </a:p>
          <a:p>
            <a:pPr marL="0" lvl="0" indent="0" algn="l" rtl="0">
              <a:spcBef>
                <a:spcPts val="0"/>
              </a:spcBef>
              <a:spcAft>
                <a:spcPts val="0"/>
              </a:spcAft>
              <a:buClr>
                <a:schemeClr val="dk1"/>
              </a:buClr>
              <a:buSzPts val="1100"/>
              <a:buFont typeface="Arial"/>
              <a:buNone/>
            </a:pPr>
            <a:r>
              <a:rPr lang="es-419"/>
              <a:t>solución.</a:t>
            </a:r>
            <a:endParaRPr/>
          </a:p>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g9c682a66ad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 name="Google Shape;62;g9c682a66ad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53938c5f35_1_1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 name="Google Shape;171;g53938c5f35_1_1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53938c5f35_1_1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53938c5f35_1_1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9c682a66ad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9c682a66ad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9afe2244b7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3" name="Google Shape;193;g9afe2244b7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9afe2244b7_0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9" name="Google Shape;199;g9afe2244b7_0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9afe2244b7_0_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6" name="Google Shape;206;g9afe2244b7_0_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9afe2244b7_0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3" name="Google Shape;213;g9afe2244b7_0_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500">
              <a:solidFill>
                <a:srgbClr val="595959"/>
              </a:solidFill>
              <a:latin typeface="Calibri"/>
              <a:ea typeface="Calibri"/>
              <a:cs typeface="Calibri"/>
              <a:sym typeface="Calibri"/>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53938c5f35_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0" name="Google Shape;220;g53938c5f35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9afe2244b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6" name="Google Shape;226;g9afe2244b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53938c5f35_1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53938c5f35_1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g53938c5f35_3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 name="Google Shape;68;g53938c5f35_3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53938c5f35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8" name="Google Shape;238;g53938c5f35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g53938c5f35_1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4" name="Google Shape;244;g53938c5f35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53938c5f35_1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0" name="Google Shape;250;g53938c5f35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53938c5f35_1_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7" name="Google Shape;257;g53938c5f35_1_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g53938c5f35_1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3" name="Google Shape;263;g53938c5f35_1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53938c5f35_1_1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9" name="Google Shape;269;g53938c5f35_1_1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g9afe2244b7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5" name="Google Shape;275;g9afe2244b7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g9afe2244b7_0_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2" name="Google Shape;282;g9afe2244b7_0_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9afe2244b7_0_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9" name="Google Shape;289;g9afe2244b7_0_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g53938c5f35_3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6" name="Google Shape;296;g53938c5f35_3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g53938c5f35_3_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 name="Google Shape;74;g53938c5f35_3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53938c5f35_2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53938c5f35_2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g9afe2244b7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9" name="Google Shape;309;g9afe2244b7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g53938c5f35_1_1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6" name="Google Shape;316;g53938c5f35_1_1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g53938c5f35_1_1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2" name="Google Shape;322;g53938c5f35_1_1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g53938c5f35_1_1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8" name="Google Shape;328;g53938c5f35_1_1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g53938c5f35_1_1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4" name="Google Shape;334;g53938c5f35_1_1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g53938c5f35_1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0" name="Google Shape;340;g53938c5f35_1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g53938c5f35_1_2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6" name="Google Shape;346;g53938c5f35_1_2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Google Shape;351;g53938c5f35_1_1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2" name="Google Shape;352;g53938c5f35_1_1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g9afe2244b7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5" name="Google Shape;365;g9afe2244b7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g53938c5f35_3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 name="Google Shape;80;g53938c5f35_3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g9afe2244b7_0_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2" name="Google Shape;372;g9afe2244b7_0_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7"/>
        <p:cNvGrpSpPr/>
        <p:nvPr/>
      </p:nvGrpSpPr>
      <p:grpSpPr>
        <a:xfrm>
          <a:off x="0" y="0"/>
          <a:ext cx="0" cy="0"/>
          <a:chOff x="0" y="0"/>
          <a:chExt cx="0" cy="0"/>
        </a:xfrm>
      </p:grpSpPr>
      <p:sp>
        <p:nvSpPr>
          <p:cNvPr id="378" name="Google Shape;378;g9afe2244b7_0_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9" name="Google Shape;379;g9afe2244b7_0_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g5398dea7a2_3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6" name="Google Shape;386;g5398dea7a2_3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g9afe2244b7_0_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2" name="Google Shape;392;g9afe2244b7_0_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g53938c5f35_2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9" name="Google Shape;399;g53938c5f35_2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g9afe2244b7_0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5" name="Google Shape;405;g9afe2244b7_0_1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53938c5f35_3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 name="Google Shape;86;g53938c5f35_3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g9c682a66ad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 name="Google Shape;94;g9c682a66ad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g9cb9cb3cfc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0" name="Google Shape;100;g9cb9cb3cfc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9cb9cb3cfc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9cb9cb3cfc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s-419"/>
              <a:t>‹Nº›</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s-419"/>
              <a:t>‹Nº›</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s-419"/>
              <a:t>‹Nº›</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s-419"/>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s-419"/>
              <a:t>‹Nº›</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s-419"/>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s-419"/>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s-419"/>
              <a:t>‹Nº›</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s-419"/>
              <a:t>‹Nº›</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s-419"/>
              <a:t>‹Nº›</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s-419"/>
              <a:t>‹Nº›</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s-419"/>
              <a:t>‹Nº›</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3.xml"/><Relationship Id="rId5" Type="http://schemas.openxmlformats.org/officeDocument/2006/relationships/image" Target="../media/image13.png"/><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32.xml"/><Relationship Id="rId1" Type="http://schemas.openxmlformats.org/officeDocument/2006/relationships/slideLayout" Target="../slideLayouts/slideLayout3.xml"/><Relationship Id="rId4" Type="http://schemas.openxmlformats.org/officeDocument/2006/relationships/image" Target="../media/image22.gif"/></Relationships>
</file>

<file path=ppt/slides/_rels/slide33.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33.gif"/><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34.gif"/><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35.gif"/><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8.xml"/><Relationship Id="rId1" Type="http://schemas.openxmlformats.org/officeDocument/2006/relationships/slideLayout" Target="../slideLayouts/slideLayout3.xml"/><Relationship Id="rId4" Type="http://schemas.openxmlformats.org/officeDocument/2006/relationships/image" Target="../media/image37.png"/></Relationships>
</file>

<file path=ppt/slides/_rels/slide4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39.gif"/><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40.gif"/><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hyperlink" Target="http://www.dinta.cl/wp-content/uploads/2019/03/RSA-DECRETO_977_96_act_enero-2019_DINTA_.pdf" TargetMode="External"/><Relationship Id="rId2" Type="http://schemas.openxmlformats.org/officeDocument/2006/relationships/notesSlide" Target="../notesSlides/notesSlide55.xml"/><Relationship Id="rId1" Type="http://schemas.openxmlformats.org/officeDocument/2006/relationships/slideLayout" Target="../slideLayouts/slideLayout3.xml"/><Relationship Id="rId4" Type="http://schemas.openxmlformats.org/officeDocument/2006/relationships/hyperlink" Target="https://www.sernac.cl/portal/607/articles-4472_archivo_01.pdf"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a:spLocks noGrp="1"/>
          </p:cNvSpPr>
          <p:nvPr>
            <p:ph type="ctrTitle"/>
          </p:nvPr>
        </p:nvSpPr>
        <p:spPr>
          <a:xfrm>
            <a:off x="297650" y="1568850"/>
            <a:ext cx="8520600" cy="6342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s-419" sz="2700" b="1"/>
              <a:t>Análisis de Calidad de la leche y productos lácteos</a:t>
            </a:r>
            <a:endParaRPr sz="2700" b="1"/>
          </a:p>
        </p:txBody>
      </p:sp>
      <p:sp>
        <p:nvSpPr>
          <p:cNvPr id="55" name="Google Shape;55;p13"/>
          <p:cNvSpPr txBox="1">
            <a:spLocks noGrp="1"/>
          </p:cNvSpPr>
          <p:nvPr>
            <p:ph type="subTitle" idx="1"/>
          </p:nvPr>
        </p:nvSpPr>
        <p:spPr>
          <a:xfrm>
            <a:off x="311700" y="1996550"/>
            <a:ext cx="8520600" cy="493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419" sz="2000"/>
              <a:t>Considerando ensayos acreditados por la normativa vigente</a:t>
            </a:r>
            <a:r>
              <a:rPr lang="es-419" sz="2400"/>
              <a:t> </a:t>
            </a:r>
            <a:endParaRPr sz="2400"/>
          </a:p>
        </p:txBody>
      </p:sp>
      <p:pic>
        <p:nvPicPr>
          <p:cNvPr id="56" name="Google Shape;56;p13"/>
          <p:cNvPicPr preferRelativeResize="0"/>
          <p:nvPr/>
        </p:nvPicPr>
        <p:blipFill rotWithShape="1">
          <a:blip r:embed="rId3">
            <a:alphaModFix amt="67000"/>
          </a:blip>
          <a:srcRect/>
          <a:stretch/>
        </p:blipFill>
        <p:spPr>
          <a:xfrm>
            <a:off x="0" y="2571750"/>
            <a:ext cx="9143999" cy="1909437"/>
          </a:xfrm>
          <a:prstGeom prst="rect">
            <a:avLst/>
          </a:prstGeom>
          <a:noFill/>
          <a:ln>
            <a:noFill/>
          </a:ln>
        </p:spPr>
      </p:pic>
      <p:pic>
        <p:nvPicPr>
          <p:cNvPr id="57" name="Google Shape;57;p13"/>
          <p:cNvPicPr preferRelativeResize="0"/>
          <p:nvPr/>
        </p:nvPicPr>
        <p:blipFill>
          <a:blip r:embed="rId4">
            <a:alphaModFix/>
          </a:blip>
          <a:stretch>
            <a:fillRect/>
          </a:stretch>
        </p:blipFill>
        <p:spPr>
          <a:xfrm>
            <a:off x="126450" y="0"/>
            <a:ext cx="632425" cy="1252623"/>
          </a:xfrm>
          <a:prstGeom prst="rect">
            <a:avLst/>
          </a:prstGeom>
          <a:noFill/>
          <a:ln>
            <a:noFill/>
          </a:ln>
        </p:spPr>
      </p:pic>
      <p:sp>
        <p:nvSpPr>
          <p:cNvPr id="58" name="Google Shape;58;p13"/>
          <p:cNvSpPr txBox="1"/>
          <p:nvPr/>
        </p:nvSpPr>
        <p:spPr>
          <a:xfrm>
            <a:off x="758875" y="337275"/>
            <a:ext cx="5612700" cy="106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419" sz="1100" dirty="0"/>
              <a:t>Universidad de Chile </a:t>
            </a:r>
            <a:endParaRPr sz="1100" dirty="0"/>
          </a:p>
          <a:p>
            <a:pPr marL="0" lvl="0" indent="0" algn="l" rtl="0">
              <a:spcBef>
                <a:spcPts val="0"/>
              </a:spcBef>
              <a:spcAft>
                <a:spcPts val="0"/>
              </a:spcAft>
              <a:buNone/>
            </a:pPr>
            <a:r>
              <a:rPr lang="es-419" sz="1100" dirty="0"/>
              <a:t>Facultad de Ciencias Químicas y Farmacéuticas</a:t>
            </a:r>
            <a:endParaRPr sz="1100" dirty="0"/>
          </a:p>
          <a:p>
            <a:pPr marL="0" lvl="0" indent="0" algn="l" rtl="0">
              <a:spcBef>
                <a:spcPts val="0"/>
              </a:spcBef>
              <a:spcAft>
                <a:spcPts val="0"/>
              </a:spcAft>
              <a:buNone/>
            </a:pPr>
            <a:r>
              <a:rPr lang="es-419" sz="1100" dirty="0" err="1"/>
              <a:t>Depto</a:t>
            </a:r>
            <a:r>
              <a:rPr lang="es-419" sz="1100" dirty="0"/>
              <a:t> de Ciencias de los Alimentos y Tecnología Química</a:t>
            </a:r>
            <a:endParaRPr sz="1100" dirty="0"/>
          </a:p>
          <a:p>
            <a:pPr marL="0" lvl="0" indent="0" algn="l" rtl="0">
              <a:spcBef>
                <a:spcPts val="0"/>
              </a:spcBef>
              <a:spcAft>
                <a:spcPts val="0"/>
              </a:spcAft>
              <a:buNone/>
            </a:pPr>
            <a:r>
              <a:rPr lang="es-419" sz="1100" dirty="0"/>
              <a:t>Ingeniería de Productos Lácteos</a:t>
            </a:r>
            <a:endParaRPr sz="1100" dirty="0"/>
          </a:p>
          <a:p>
            <a:pPr marL="0" lvl="0" indent="0" algn="l" rtl="0">
              <a:spcBef>
                <a:spcPts val="0"/>
              </a:spcBef>
              <a:spcAft>
                <a:spcPts val="0"/>
              </a:spcAft>
              <a:buNone/>
            </a:pPr>
            <a:r>
              <a:rPr lang="es-419" sz="1100" dirty="0"/>
              <a:t>Semestre Primavera 2020</a:t>
            </a:r>
            <a:endParaRPr sz="1100" dirty="0"/>
          </a:p>
        </p:txBody>
      </p:sp>
      <p:sp>
        <p:nvSpPr>
          <p:cNvPr id="59" name="Google Shape;59;p13"/>
          <p:cNvSpPr txBox="1"/>
          <p:nvPr/>
        </p:nvSpPr>
        <p:spPr>
          <a:xfrm>
            <a:off x="297650" y="4314350"/>
            <a:ext cx="8520600" cy="885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419" dirty="0"/>
              <a:t>Integrantes: 					</a:t>
            </a:r>
            <a:endParaRPr dirty="0"/>
          </a:p>
          <a:p>
            <a:pPr marL="914400" lvl="0" indent="-317500" algn="l" rtl="0">
              <a:spcBef>
                <a:spcPts val="0"/>
              </a:spcBef>
              <a:spcAft>
                <a:spcPts val="0"/>
              </a:spcAft>
              <a:buSzPts val="1400"/>
              <a:buChar char="-"/>
            </a:pPr>
            <a:r>
              <a:rPr lang="es-419" dirty="0"/>
              <a:t>Gloria Martínez		Profesora: Alicia Rodríguez</a:t>
            </a:r>
          </a:p>
          <a:p>
            <a:pPr marL="596900" lvl="0" algn="l" rtl="0">
              <a:spcBef>
                <a:spcPts val="0"/>
              </a:spcBef>
              <a:spcAft>
                <a:spcPts val="0"/>
              </a:spcAft>
              <a:buSzPts val="1400"/>
            </a:pPr>
            <a:r>
              <a:rPr lang="es-419" dirty="0"/>
              <a:t>-      </a:t>
            </a:r>
            <a:r>
              <a:rPr lang="es-419" dirty="0" err="1"/>
              <a:t>Siu-Heng</a:t>
            </a:r>
            <a:r>
              <a:rPr lang="es-419" dirty="0"/>
              <a:t> Wong	                   Ayudantes: Constanza Barrera, Ignacio Esparza</a:t>
            </a:r>
          </a:p>
          <a:p>
            <a:pPr marL="596900" lvl="0" algn="l" rtl="0">
              <a:spcBef>
                <a:spcPts val="0"/>
              </a:spcBef>
              <a:spcAft>
                <a:spcPts val="0"/>
              </a:spcAft>
              <a:buSzPts val="1400"/>
            </a:pPr>
            <a:endParaRPr lang="es-419"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419">
                <a:latin typeface="Calibri"/>
                <a:ea typeface="Calibri"/>
                <a:cs typeface="Calibri"/>
                <a:sym typeface="Calibri"/>
              </a:rPr>
              <a:t>Control de calidad de la leche</a:t>
            </a:r>
            <a:endParaRPr>
              <a:latin typeface="Calibri"/>
              <a:ea typeface="Calibri"/>
              <a:cs typeface="Calibri"/>
              <a:sym typeface="Calibri"/>
            </a:endParaRPr>
          </a:p>
        </p:txBody>
      </p:sp>
      <p:sp>
        <p:nvSpPr>
          <p:cNvPr id="114" name="Google Shape;114;p22"/>
          <p:cNvSpPr txBox="1">
            <a:spLocks noGrp="1"/>
          </p:cNvSpPr>
          <p:nvPr>
            <p:ph type="body" idx="1"/>
          </p:nvPr>
        </p:nvSpPr>
        <p:spPr>
          <a:xfrm>
            <a:off x="311700" y="1152475"/>
            <a:ext cx="8520600" cy="3416400"/>
          </a:xfrm>
          <a:prstGeom prst="rect">
            <a:avLst/>
          </a:prstGeom>
        </p:spPr>
        <p:txBody>
          <a:bodyPr spcFirstLastPara="1" wrap="square" lIns="91425" tIns="91425" rIns="91425" bIns="91425" anchor="ctr" anchorCtr="0">
            <a:noAutofit/>
          </a:bodyPr>
          <a:lstStyle/>
          <a:p>
            <a:pPr marL="457200" lvl="0" indent="-342900" algn="l" rtl="0">
              <a:lnSpc>
                <a:spcPct val="150000"/>
              </a:lnSpc>
              <a:spcBef>
                <a:spcPts val="0"/>
              </a:spcBef>
              <a:spcAft>
                <a:spcPts val="0"/>
              </a:spcAft>
              <a:buSzPts val="1800"/>
              <a:buFont typeface="Calibri"/>
              <a:buAutoNum type="arabicPeriod"/>
            </a:pPr>
            <a:r>
              <a:rPr lang="es-419">
                <a:latin typeface="Calibri"/>
                <a:ea typeface="Calibri"/>
                <a:cs typeface="Calibri"/>
                <a:sym typeface="Calibri"/>
              </a:rPr>
              <a:t>Controles en plataforma de recepción</a:t>
            </a:r>
            <a:endParaRPr>
              <a:latin typeface="Calibri"/>
              <a:ea typeface="Calibri"/>
              <a:cs typeface="Calibri"/>
              <a:sym typeface="Calibri"/>
            </a:endParaRPr>
          </a:p>
          <a:p>
            <a:pPr marL="457200" lvl="0" indent="-342900" algn="l" rtl="0">
              <a:lnSpc>
                <a:spcPct val="150000"/>
              </a:lnSpc>
              <a:spcBef>
                <a:spcPts val="0"/>
              </a:spcBef>
              <a:spcAft>
                <a:spcPts val="0"/>
              </a:spcAft>
              <a:buSzPts val="1800"/>
              <a:buFont typeface="Calibri"/>
              <a:buAutoNum type="arabicPeriod"/>
            </a:pPr>
            <a:r>
              <a:rPr lang="es-419">
                <a:latin typeface="Calibri"/>
                <a:ea typeface="Calibri"/>
                <a:cs typeface="Calibri"/>
                <a:sym typeface="Calibri"/>
              </a:rPr>
              <a:t>Controles en planta</a:t>
            </a:r>
            <a:endParaRPr>
              <a:latin typeface="Calibri"/>
              <a:ea typeface="Calibri"/>
              <a:cs typeface="Calibri"/>
              <a:sym typeface="Calibri"/>
            </a:endParaRPr>
          </a:p>
          <a:p>
            <a:pPr marL="457200" lvl="0" indent="-342900" algn="l" rtl="0">
              <a:lnSpc>
                <a:spcPct val="150000"/>
              </a:lnSpc>
              <a:spcBef>
                <a:spcPts val="0"/>
              </a:spcBef>
              <a:spcAft>
                <a:spcPts val="0"/>
              </a:spcAft>
              <a:buSzPts val="1800"/>
              <a:buFont typeface="Calibri"/>
              <a:buAutoNum type="arabicPeriod"/>
            </a:pPr>
            <a:r>
              <a:rPr lang="es-419">
                <a:latin typeface="Calibri"/>
                <a:ea typeface="Calibri"/>
                <a:cs typeface="Calibri"/>
                <a:sym typeface="Calibri"/>
              </a:rPr>
              <a:t>Análisis del producto terminado</a:t>
            </a:r>
            <a:endParaRPr>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Google Shape;119;p23"/>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457200" lvl="0" indent="-406400" algn="l" rtl="0">
              <a:spcBef>
                <a:spcPts val="0"/>
              </a:spcBef>
              <a:spcAft>
                <a:spcPts val="0"/>
              </a:spcAft>
              <a:buSzPts val="2800"/>
              <a:buFont typeface="Calibri"/>
              <a:buAutoNum type="arabicPeriod"/>
            </a:pPr>
            <a:r>
              <a:rPr lang="es-419">
                <a:latin typeface="Calibri"/>
                <a:ea typeface="Calibri"/>
                <a:cs typeface="Calibri"/>
                <a:sym typeface="Calibri"/>
              </a:rPr>
              <a:t>Controles en plataforma de recepción</a:t>
            </a:r>
            <a:endParaRPr>
              <a:latin typeface="Calibri"/>
              <a:ea typeface="Calibri"/>
              <a:cs typeface="Calibri"/>
              <a:sym typeface="Calibri"/>
            </a:endParaRPr>
          </a:p>
        </p:txBody>
      </p:sp>
      <p:sp>
        <p:nvSpPr>
          <p:cNvPr id="120" name="Google Shape;120;p2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lnSpc>
                <a:spcPct val="100000"/>
              </a:lnSpc>
              <a:spcBef>
                <a:spcPts val="1600"/>
              </a:spcBef>
              <a:spcAft>
                <a:spcPts val="0"/>
              </a:spcAft>
              <a:buNone/>
            </a:pPr>
            <a:r>
              <a:rPr lang="es-419" dirty="0">
                <a:solidFill>
                  <a:schemeClr val="accent5"/>
                </a:solidFill>
                <a:latin typeface="Calibri"/>
                <a:ea typeface="Calibri"/>
                <a:cs typeface="Calibri"/>
                <a:sym typeface="Calibri"/>
              </a:rPr>
              <a:t>a) Pruebas organolépticas</a:t>
            </a:r>
          </a:p>
          <a:p>
            <a:pPr marL="0" lvl="0" indent="0" algn="l" rtl="0">
              <a:lnSpc>
                <a:spcPct val="100000"/>
              </a:lnSpc>
              <a:spcBef>
                <a:spcPts val="1600"/>
              </a:spcBef>
              <a:spcAft>
                <a:spcPts val="0"/>
              </a:spcAft>
              <a:buNone/>
            </a:pPr>
            <a:r>
              <a:rPr lang="es-419" sz="1500" b="1" dirty="0">
                <a:latin typeface="Calibri"/>
                <a:ea typeface="Calibri"/>
                <a:cs typeface="Calibri"/>
                <a:sym typeface="Calibri"/>
              </a:rPr>
              <a:t>Fase visual</a:t>
            </a:r>
            <a:r>
              <a:rPr lang="es-419" sz="1500" dirty="0">
                <a:latin typeface="Calibri"/>
                <a:ea typeface="Calibri"/>
                <a:cs typeface="Calibri"/>
                <a:sym typeface="Calibri"/>
              </a:rPr>
              <a:t>: Se observa su aspecto (viscosidad, limpidez, brillantez) y color</a:t>
            </a:r>
            <a:endParaRPr sz="1500" dirty="0">
              <a:latin typeface="Calibri"/>
              <a:ea typeface="Calibri"/>
              <a:cs typeface="Calibri"/>
              <a:sym typeface="Calibri"/>
            </a:endParaRPr>
          </a:p>
          <a:p>
            <a:pPr marL="0" lvl="0" indent="0" algn="l" rtl="0">
              <a:lnSpc>
                <a:spcPct val="100000"/>
              </a:lnSpc>
              <a:spcBef>
                <a:spcPts val="100"/>
              </a:spcBef>
              <a:spcAft>
                <a:spcPts val="0"/>
              </a:spcAft>
              <a:buNone/>
            </a:pPr>
            <a:r>
              <a:rPr lang="es-419" sz="1500" dirty="0">
                <a:latin typeface="Calibri"/>
                <a:ea typeface="Calibri"/>
                <a:cs typeface="Calibri"/>
                <a:sym typeface="Calibri"/>
              </a:rPr>
              <a:t>“Es un líquido blanco viscoso, opaco, mate, más o menos amarillento según el contenido de B-carotenos de la materia grasa”</a:t>
            </a:r>
            <a:endParaRPr sz="1500" dirty="0">
              <a:latin typeface="Calibri"/>
              <a:ea typeface="Calibri"/>
              <a:cs typeface="Calibri"/>
              <a:sym typeface="Calibri"/>
            </a:endParaRPr>
          </a:p>
          <a:p>
            <a:pPr marL="0" lvl="0" indent="0" algn="l" rtl="0">
              <a:lnSpc>
                <a:spcPct val="100000"/>
              </a:lnSpc>
              <a:spcBef>
                <a:spcPts val="100"/>
              </a:spcBef>
              <a:spcAft>
                <a:spcPts val="0"/>
              </a:spcAft>
              <a:buNone/>
            </a:pPr>
            <a:endParaRPr sz="1500" dirty="0">
              <a:latin typeface="Calibri"/>
              <a:ea typeface="Calibri"/>
              <a:cs typeface="Calibri"/>
              <a:sym typeface="Calibri"/>
            </a:endParaRPr>
          </a:p>
          <a:p>
            <a:pPr marL="0" lvl="0" indent="0" algn="l" rtl="0">
              <a:spcBef>
                <a:spcPts val="100"/>
              </a:spcBef>
              <a:spcAft>
                <a:spcPts val="0"/>
              </a:spcAft>
              <a:buNone/>
            </a:pPr>
            <a:r>
              <a:rPr lang="es-419" sz="1500" b="1" dirty="0">
                <a:latin typeface="Calibri"/>
                <a:ea typeface="Calibri"/>
                <a:cs typeface="Calibri"/>
                <a:sym typeface="Calibri"/>
              </a:rPr>
              <a:t>Fase olfativa</a:t>
            </a:r>
            <a:r>
              <a:rPr lang="es-419" sz="1500" dirty="0">
                <a:latin typeface="Calibri"/>
                <a:ea typeface="Calibri"/>
                <a:cs typeface="Calibri"/>
                <a:sym typeface="Calibri"/>
              </a:rPr>
              <a:t>: Se expresa la sensación olfativa presente en la leche que nos entrega información sobre las sustancias aromáticas del producto</a:t>
            </a:r>
            <a:endParaRPr sz="1500" dirty="0">
              <a:latin typeface="Calibri"/>
              <a:ea typeface="Calibri"/>
              <a:cs typeface="Calibri"/>
              <a:sym typeface="Calibri"/>
            </a:endParaRPr>
          </a:p>
          <a:p>
            <a:pPr marL="0" lvl="0" indent="0" algn="l" rtl="0">
              <a:spcBef>
                <a:spcPts val="100"/>
              </a:spcBef>
              <a:spcAft>
                <a:spcPts val="0"/>
              </a:spcAft>
              <a:buNone/>
            </a:pPr>
            <a:r>
              <a:rPr lang="es-419" sz="1500" dirty="0">
                <a:latin typeface="Calibri"/>
                <a:ea typeface="Calibri"/>
                <a:cs typeface="Calibri"/>
                <a:sym typeface="Calibri"/>
              </a:rPr>
              <a:t>“Olor poco acentuado, pero característico, perteneciente a la familia animal, olor y aroma vaca”</a:t>
            </a:r>
            <a:endParaRPr sz="1500" dirty="0">
              <a:latin typeface="Calibri"/>
              <a:ea typeface="Calibri"/>
              <a:cs typeface="Calibri"/>
              <a:sym typeface="Calibri"/>
            </a:endParaRPr>
          </a:p>
          <a:p>
            <a:pPr marL="0" lvl="0" indent="0" algn="l" rtl="0">
              <a:spcBef>
                <a:spcPts val="100"/>
              </a:spcBef>
              <a:spcAft>
                <a:spcPts val="0"/>
              </a:spcAft>
              <a:buNone/>
            </a:pPr>
            <a:endParaRPr sz="1500" dirty="0">
              <a:latin typeface="Calibri"/>
              <a:ea typeface="Calibri"/>
              <a:cs typeface="Calibri"/>
              <a:sym typeface="Calibri"/>
            </a:endParaRPr>
          </a:p>
          <a:p>
            <a:pPr marL="0" lvl="0" indent="0" algn="l" rtl="0">
              <a:spcBef>
                <a:spcPts val="100"/>
              </a:spcBef>
              <a:spcAft>
                <a:spcPts val="0"/>
              </a:spcAft>
              <a:buNone/>
            </a:pPr>
            <a:r>
              <a:rPr lang="es-419" sz="1500" b="1" dirty="0">
                <a:latin typeface="Calibri"/>
                <a:ea typeface="Calibri"/>
                <a:cs typeface="Calibri"/>
                <a:sym typeface="Calibri"/>
              </a:rPr>
              <a:t>Fase gustativa</a:t>
            </a:r>
            <a:r>
              <a:rPr lang="es-419" sz="1500" dirty="0">
                <a:latin typeface="Calibri"/>
                <a:ea typeface="Calibri"/>
                <a:cs typeface="Calibri"/>
                <a:sym typeface="Calibri"/>
              </a:rPr>
              <a:t>: Se contempla la sensación producida en mediante la degustación de la leche sobre la base de sabores dulces, ácidos, salado y amargo</a:t>
            </a:r>
            <a:endParaRPr sz="1500" dirty="0">
              <a:latin typeface="Calibri"/>
              <a:ea typeface="Calibri"/>
              <a:cs typeface="Calibri"/>
              <a:sym typeface="Calibri"/>
            </a:endParaRPr>
          </a:p>
          <a:p>
            <a:pPr marL="0" lvl="0" indent="0" algn="l" rtl="0">
              <a:spcBef>
                <a:spcPts val="100"/>
              </a:spcBef>
              <a:spcAft>
                <a:spcPts val="0"/>
              </a:spcAft>
              <a:buNone/>
            </a:pPr>
            <a:r>
              <a:rPr lang="es-419" sz="1500" dirty="0">
                <a:latin typeface="Calibri"/>
                <a:ea typeface="Calibri"/>
                <a:cs typeface="Calibri"/>
                <a:sym typeface="Calibri"/>
              </a:rPr>
              <a:t>“Sabor ligeramente dulce”</a:t>
            </a:r>
            <a:endParaRPr sz="1500" dirty="0">
              <a:latin typeface="Calibri"/>
              <a:ea typeface="Calibri"/>
              <a:cs typeface="Calibri"/>
              <a:sym typeface="Calibri"/>
            </a:endParaRPr>
          </a:p>
          <a:p>
            <a:pPr marL="0" lvl="0" indent="0" algn="l" rtl="0">
              <a:spcBef>
                <a:spcPts val="100"/>
              </a:spcBef>
              <a:spcAft>
                <a:spcPts val="0"/>
              </a:spcAft>
              <a:buNone/>
            </a:pPr>
            <a:endParaRPr dirty="0">
              <a:latin typeface="Calibri"/>
              <a:ea typeface="Calibri"/>
              <a:cs typeface="Calibri"/>
              <a:sym typeface="Calibri"/>
            </a:endParaRPr>
          </a:p>
          <a:p>
            <a:pPr marL="0" lvl="0" indent="0" algn="l" rtl="0">
              <a:spcBef>
                <a:spcPts val="1600"/>
              </a:spcBef>
              <a:spcAft>
                <a:spcPts val="1600"/>
              </a:spcAft>
              <a:buNone/>
            </a:pPr>
            <a:endParaRPr dirty="0"/>
          </a:p>
        </p:txBody>
      </p:sp>
      <p:sp>
        <p:nvSpPr>
          <p:cNvPr id="121" name="Google Shape;121;p23"/>
          <p:cNvSpPr txBox="1"/>
          <p:nvPr/>
        </p:nvSpPr>
        <p:spPr>
          <a:xfrm>
            <a:off x="7073300" y="4754425"/>
            <a:ext cx="1992000" cy="342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419" sz="1200">
                <a:latin typeface="Calibri"/>
                <a:ea typeface="Calibri"/>
                <a:cs typeface="Calibri"/>
                <a:sym typeface="Calibri"/>
              </a:rPr>
              <a:t>(Artica, 2011)</a:t>
            </a:r>
            <a:endParaRPr sz="1200">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p24"/>
          <p:cNvSpPr txBox="1">
            <a:spLocks noGrp="1"/>
          </p:cNvSpPr>
          <p:nvPr>
            <p:ph type="body" idx="1"/>
          </p:nvPr>
        </p:nvSpPr>
        <p:spPr>
          <a:xfrm>
            <a:off x="311700" y="2180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419" dirty="0">
                <a:solidFill>
                  <a:schemeClr val="accent5"/>
                </a:solidFill>
                <a:latin typeface="Calibri"/>
                <a:ea typeface="Calibri"/>
                <a:cs typeface="Calibri"/>
                <a:sym typeface="Calibri"/>
              </a:rPr>
              <a:t>b) Prueba del alcohol</a:t>
            </a:r>
            <a:endParaRPr dirty="0">
              <a:solidFill>
                <a:schemeClr val="accent5"/>
              </a:solidFill>
              <a:latin typeface="Calibri"/>
              <a:ea typeface="Calibri"/>
              <a:cs typeface="Calibri"/>
              <a:sym typeface="Calibri"/>
            </a:endParaRPr>
          </a:p>
          <a:p>
            <a:pPr marL="0" lvl="0" indent="0" algn="l" rtl="0">
              <a:spcBef>
                <a:spcPts val="1600"/>
              </a:spcBef>
              <a:spcAft>
                <a:spcPts val="0"/>
              </a:spcAft>
              <a:buNone/>
            </a:pPr>
            <a:r>
              <a:rPr lang="es-419" sz="1500" dirty="0">
                <a:latin typeface="Calibri"/>
                <a:ea typeface="Calibri"/>
                <a:cs typeface="Calibri"/>
                <a:sym typeface="Calibri"/>
              </a:rPr>
              <a:t>En esta prueba se mide </a:t>
            </a:r>
            <a:r>
              <a:rPr lang="es-419" sz="1500" dirty="0" err="1">
                <a:latin typeface="Calibri"/>
                <a:ea typeface="Calibri"/>
                <a:cs typeface="Calibri"/>
                <a:sym typeface="Calibri"/>
              </a:rPr>
              <a:t>termoestabilidad</a:t>
            </a:r>
            <a:r>
              <a:rPr lang="es-419" sz="1500" dirty="0">
                <a:latin typeface="Calibri"/>
                <a:ea typeface="Calibri"/>
                <a:cs typeface="Calibri"/>
                <a:sym typeface="Calibri"/>
              </a:rPr>
              <a:t> de la leche cruda. El fundamento es observar si la leche coagula en presencia del alcohol. Si la muestra de leche coagula, esto demuestra que no se encuentra apta para la comercialización. (Molina, González, Brito, Camillo y Pino, 2001)</a:t>
            </a:r>
            <a:endParaRPr sz="1500" dirty="0">
              <a:latin typeface="Calibri"/>
              <a:ea typeface="Calibri"/>
              <a:cs typeface="Calibri"/>
              <a:sym typeface="Calibri"/>
            </a:endParaRPr>
          </a:p>
          <a:p>
            <a:pPr marL="0" lvl="0" indent="0" algn="l" rtl="0">
              <a:spcBef>
                <a:spcPts val="1600"/>
              </a:spcBef>
              <a:spcAft>
                <a:spcPts val="0"/>
              </a:spcAft>
              <a:buNone/>
            </a:pPr>
            <a:r>
              <a:rPr lang="es-419" sz="1500" dirty="0">
                <a:latin typeface="Calibri"/>
                <a:ea typeface="Calibri"/>
                <a:cs typeface="Calibri"/>
                <a:sym typeface="Calibri"/>
              </a:rPr>
              <a:t>En el artículo 206 del RSA se señala que para la prueba del alcohol, la concentración de etanol debe ser de 68% v/v para su aceptación o rechazo.</a:t>
            </a:r>
            <a:endParaRPr sz="1500" dirty="0">
              <a:latin typeface="Calibri"/>
              <a:ea typeface="Calibri"/>
              <a:cs typeface="Calibri"/>
              <a:sym typeface="Calibri"/>
            </a:endParaRPr>
          </a:p>
          <a:p>
            <a:pPr marL="0" lvl="0" indent="0" algn="l" rtl="0">
              <a:spcBef>
                <a:spcPts val="1600"/>
              </a:spcBef>
              <a:spcAft>
                <a:spcPts val="0"/>
              </a:spcAft>
              <a:buNone/>
            </a:pPr>
            <a:endParaRPr u="sng" dirty="0"/>
          </a:p>
          <a:p>
            <a:pPr marL="0" lvl="0" indent="0" algn="l" rtl="0">
              <a:spcBef>
                <a:spcPts val="1600"/>
              </a:spcBef>
              <a:spcAft>
                <a:spcPts val="1600"/>
              </a:spcAft>
              <a:buNone/>
            </a:pPr>
            <a:endParaRPr u="sng" dirty="0"/>
          </a:p>
        </p:txBody>
      </p:sp>
      <p:pic>
        <p:nvPicPr>
          <p:cNvPr id="127" name="Google Shape;127;p24"/>
          <p:cNvPicPr preferRelativeResize="0"/>
          <p:nvPr/>
        </p:nvPicPr>
        <p:blipFill>
          <a:blip r:embed="rId3">
            <a:alphaModFix/>
          </a:blip>
          <a:stretch>
            <a:fillRect/>
          </a:stretch>
        </p:blipFill>
        <p:spPr>
          <a:xfrm>
            <a:off x="5118750" y="2386025"/>
            <a:ext cx="2527925" cy="25279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Google Shape;132;p25"/>
          <p:cNvSpPr txBox="1">
            <a:spLocks noGrp="1"/>
          </p:cNvSpPr>
          <p:nvPr>
            <p:ph type="body" idx="1"/>
          </p:nvPr>
        </p:nvSpPr>
        <p:spPr>
          <a:xfrm>
            <a:off x="311700" y="621000"/>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419" dirty="0">
                <a:solidFill>
                  <a:schemeClr val="accent5"/>
                </a:solidFill>
                <a:latin typeface="Calibri"/>
                <a:ea typeface="Calibri"/>
                <a:cs typeface="Calibri"/>
                <a:sym typeface="Calibri"/>
              </a:rPr>
              <a:t>c) Prueba de fosfatasa alcalina *** </a:t>
            </a:r>
            <a:endParaRPr dirty="0">
              <a:solidFill>
                <a:schemeClr val="accent5"/>
              </a:solidFill>
              <a:latin typeface="Calibri"/>
              <a:ea typeface="Calibri"/>
              <a:cs typeface="Calibri"/>
              <a:sym typeface="Calibri"/>
            </a:endParaRPr>
          </a:p>
          <a:p>
            <a:pPr marL="0" lvl="0" indent="0" algn="l" rtl="0">
              <a:spcBef>
                <a:spcPts val="1600"/>
              </a:spcBef>
              <a:spcAft>
                <a:spcPts val="0"/>
              </a:spcAft>
              <a:buNone/>
            </a:pPr>
            <a:r>
              <a:rPr lang="es-419" sz="1500" dirty="0">
                <a:latin typeface="Calibri"/>
                <a:ea typeface="Calibri"/>
                <a:cs typeface="Calibri"/>
                <a:sym typeface="Calibri"/>
              </a:rPr>
              <a:t>La enzima fosfatasa alcalina se encuentra en la leche cruda y se inactiva a una temperatura mayor a 60°C con un mínimo de tiempo determinado. </a:t>
            </a:r>
            <a:endParaRPr sz="1500" dirty="0">
              <a:latin typeface="Calibri"/>
              <a:ea typeface="Calibri"/>
              <a:cs typeface="Calibri"/>
              <a:sym typeface="Calibri"/>
            </a:endParaRPr>
          </a:p>
          <a:p>
            <a:pPr marL="0" lvl="0" indent="0" algn="l" rtl="0">
              <a:spcBef>
                <a:spcPts val="1600"/>
              </a:spcBef>
              <a:spcAft>
                <a:spcPts val="0"/>
              </a:spcAft>
              <a:buNone/>
            </a:pPr>
            <a:r>
              <a:rPr lang="es-419" sz="1500" dirty="0">
                <a:latin typeface="Calibri"/>
                <a:ea typeface="Calibri"/>
                <a:cs typeface="Calibri"/>
                <a:sym typeface="Calibri"/>
              </a:rPr>
              <a:t>Esta prueba nos ayuda a determinar la efectividad de la pasteurización de la leche. Una leche fosfatasa negativa es señal de que ha sido correctamente pasteurizada. (</a:t>
            </a:r>
            <a:r>
              <a:rPr lang="es-419" sz="1500" dirty="0" err="1">
                <a:latin typeface="Calibri"/>
                <a:ea typeface="Calibri"/>
                <a:cs typeface="Calibri"/>
                <a:sym typeface="Calibri"/>
              </a:rPr>
              <a:t>Alais</a:t>
            </a:r>
            <a:r>
              <a:rPr lang="es-419" sz="1500" dirty="0">
                <a:latin typeface="Calibri"/>
                <a:ea typeface="Calibri"/>
                <a:cs typeface="Calibri"/>
                <a:sym typeface="Calibri"/>
              </a:rPr>
              <a:t>, 1985)</a:t>
            </a:r>
            <a:endParaRPr sz="1500" dirty="0">
              <a:latin typeface="Calibri"/>
              <a:ea typeface="Calibri"/>
              <a:cs typeface="Calibri"/>
              <a:sym typeface="Calibri"/>
            </a:endParaRPr>
          </a:p>
          <a:p>
            <a:pPr marL="0" lvl="0" indent="0" algn="l" rtl="0">
              <a:spcBef>
                <a:spcPts val="1600"/>
              </a:spcBef>
              <a:spcAft>
                <a:spcPts val="0"/>
              </a:spcAft>
              <a:buNone/>
            </a:pPr>
            <a:r>
              <a:rPr lang="es-419" dirty="0">
                <a:solidFill>
                  <a:schemeClr val="accent5"/>
                </a:solidFill>
                <a:latin typeface="Calibri"/>
                <a:ea typeface="Calibri"/>
                <a:cs typeface="Calibri"/>
                <a:sym typeface="Calibri"/>
              </a:rPr>
              <a:t>d) Prueba de la enzima peroxidasa</a:t>
            </a:r>
            <a:endParaRPr dirty="0">
              <a:solidFill>
                <a:schemeClr val="accent5"/>
              </a:solidFill>
              <a:latin typeface="Calibri"/>
              <a:ea typeface="Calibri"/>
              <a:cs typeface="Calibri"/>
              <a:sym typeface="Calibri"/>
            </a:endParaRPr>
          </a:p>
          <a:p>
            <a:pPr marL="0" lvl="0" indent="0" algn="l" rtl="0">
              <a:spcBef>
                <a:spcPts val="1600"/>
              </a:spcBef>
              <a:spcAft>
                <a:spcPts val="0"/>
              </a:spcAft>
              <a:buNone/>
            </a:pPr>
            <a:r>
              <a:rPr lang="es-419" sz="1500" dirty="0">
                <a:latin typeface="Calibri"/>
                <a:ea typeface="Calibri"/>
                <a:cs typeface="Calibri"/>
                <a:sym typeface="Calibri"/>
              </a:rPr>
              <a:t>Un métodos más antiguo que la prueba F.A, que ayuda a controlar la pasteurización correcta de la leche. Es un método cualitativo.</a:t>
            </a:r>
            <a:endParaRPr sz="1500" dirty="0">
              <a:latin typeface="Calibri"/>
              <a:ea typeface="Calibri"/>
              <a:cs typeface="Calibri"/>
              <a:sym typeface="Calibri"/>
            </a:endParaRPr>
          </a:p>
          <a:p>
            <a:pPr marL="0" lvl="0" indent="0" algn="l" rtl="0">
              <a:spcBef>
                <a:spcPts val="1600"/>
              </a:spcBef>
              <a:spcAft>
                <a:spcPts val="0"/>
              </a:spcAft>
              <a:buNone/>
            </a:pPr>
            <a:endParaRPr dirty="0">
              <a:latin typeface="Calibri"/>
              <a:ea typeface="Calibri"/>
              <a:cs typeface="Calibri"/>
              <a:sym typeface="Calibri"/>
            </a:endParaRPr>
          </a:p>
          <a:p>
            <a:pPr marL="0" lvl="0" indent="0" algn="l" rtl="0">
              <a:spcBef>
                <a:spcPts val="1600"/>
              </a:spcBef>
              <a:spcAft>
                <a:spcPts val="0"/>
              </a:spcAft>
              <a:buNone/>
            </a:pPr>
            <a:endParaRPr dirty="0">
              <a:latin typeface="Calibri"/>
              <a:ea typeface="Calibri"/>
              <a:cs typeface="Calibri"/>
              <a:sym typeface="Calibri"/>
            </a:endParaRPr>
          </a:p>
          <a:p>
            <a:pPr marL="0" lvl="0" indent="0" algn="l" rtl="0">
              <a:spcBef>
                <a:spcPts val="1600"/>
              </a:spcBef>
              <a:spcAft>
                <a:spcPts val="1600"/>
              </a:spcAft>
              <a:buNone/>
            </a:pPr>
            <a:endParaRPr dirty="0">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6"/>
          <p:cNvSpPr txBox="1">
            <a:spLocks noGrp="1"/>
          </p:cNvSpPr>
          <p:nvPr>
            <p:ph type="title"/>
          </p:nvPr>
        </p:nvSpPr>
        <p:spPr>
          <a:xfrm>
            <a:off x="311700" y="187850"/>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419"/>
              <a:t>2. Controles en planta</a:t>
            </a:r>
            <a:endParaRPr/>
          </a:p>
        </p:txBody>
      </p:sp>
      <p:sp>
        <p:nvSpPr>
          <p:cNvPr id="138" name="Google Shape;138;p26"/>
          <p:cNvSpPr txBox="1">
            <a:spLocks noGrp="1"/>
          </p:cNvSpPr>
          <p:nvPr>
            <p:ph type="body" idx="1"/>
          </p:nvPr>
        </p:nvSpPr>
        <p:spPr>
          <a:xfrm>
            <a:off x="311700" y="863550"/>
            <a:ext cx="8520600" cy="3416400"/>
          </a:xfrm>
          <a:prstGeom prst="rect">
            <a:avLst/>
          </a:prstGeom>
        </p:spPr>
        <p:txBody>
          <a:bodyPr spcFirstLastPara="1" wrap="square" lIns="91425" tIns="91425" rIns="91425" bIns="91425" anchor="t" anchorCtr="0">
            <a:noAutofit/>
          </a:bodyPr>
          <a:lstStyle/>
          <a:p>
            <a:pPr marL="457200" lvl="0" indent="-342900" algn="l" rtl="0">
              <a:spcBef>
                <a:spcPts val="0"/>
              </a:spcBef>
              <a:spcAft>
                <a:spcPts val="0"/>
              </a:spcAft>
              <a:buSzPts val="1800"/>
              <a:buFont typeface="Calibri"/>
              <a:buAutoNum type="alphaLcParenR"/>
            </a:pPr>
            <a:r>
              <a:rPr lang="es-419" dirty="0">
                <a:solidFill>
                  <a:schemeClr val="accent5"/>
                </a:solidFill>
                <a:latin typeface="Calibri"/>
                <a:ea typeface="Calibri"/>
                <a:cs typeface="Calibri"/>
                <a:sym typeface="Calibri"/>
              </a:rPr>
              <a:t>Densidad</a:t>
            </a:r>
            <a:endParaRPr dirty="0">
              <a:solidFill>
                <a:schemeClr val="accent5"/>
              </a:solidFill>
              <a:latin typeface="Calibri"/>
              <a:ea typeface="Calibri"/>
              <a:cs typeface="Calibri"/>
              <a:sym typeface="Calibri"/>
            </a:endParaRPr>
          </a:p>
          <a:p>
            <a:pPr marL="0" lvl="0" indent="0" algn="l" rtl="0">
              <a:spcBef>
                <a:spcPts val="1600"/>
              </a:spcBef>
              <a:spcAft>
                <a:spcPts val="0"/>
              </a:spcAft>
              <a:buNone/>
            </a:pPr>
            <a:r>
              <a:rPr lang="es-419" sz="1500" dirty="0">
                <a:latin typeface="Calibri"/>
                <a:ea typeface="Calibri"/>
                <a:cs typeface="Calibri"/>
                <a:sym typeface="Calibri"/>
              </a:rPr>
              <a:t>Los valores de densidad de la leche oscilan entre 1027 y 1033 Kg/m3 a 20°C. El valor de la densidad puede disminuir a medida que se agregue: agua, materia grasa o se aumente la temperatura. Por otra parte, al descremar la leche, la densidad puede aumentar (Pinto y </a:t>
            </a:r>
            <a:r>
              <a:rPr lang="es-419" sz="1500" dirty="0" err="1">
                <a:latin typeface="Calibri"/>
                <a:ea typeface="Calibri"/>
                <a:cs typeface="Calibri"/>
                <a:sym typeface="Calibri"/>
              </a:rPr>
              <a:t>Houbraken</a:t>
            </a:r>
            <a:r>
              <a:rPr lang="es-419" sz="1500" dirty="0">
                <a:latin typeface="Calibri"/>
                <a:ea typeface="Calibri"/>
                <a:cs typeface="Calibri"/>
                <a:sym typeface="Calibri"/>
              </a:rPr>
              <a:t>, 1976)</a:t>
            </a:r>
            <a:endParaRPr sz="1500" dirty="0">
              <a:latin typeface="Calibri"/>
              <a:ea typeface="Calibri"/>
              <a:cs typeface="Calibri"/>
              <a:sym typeface="Calibri"/>
            </a:endParaRPr>
          </a:p>
          <a:p>
            <a:pPr marL="0" lvl="0" indent="0" algn="l" rtl="0">
              <a:spcBef>
                <a:spcPts val="1600"/>
              </a:spcBef>
              <a:spcAft>
                <a:spcPts val="0"/>
              </a:spcAft>
              <a:buNone/>
            </a:pPr>
            <a:r>
              <a:rPr lang="es-419" sz="1500" dirty="0">
                <a:latin typeface="Calibri"/>
                <a:ea typeface="Calibri"/>
                <a:cs typeface="Calibri"/>
                <a:sym typeface="Calibri"/>
              </a:rPr>
              <a:t>Según la norma NCh1672:1979, la densidad de la leche debe ser medida con un lactodensímetro</a:t>
            </a:r>
            <a:endParaRPr sz="1500" dirty="0">
              <a:latin typeface="Calibri"/>
              <a:ea typeface="Calibri"/>
              <a:cs typeface="Calibri"/>
              <a:sym typeface="Calibri"/>
            </a:endParaRPr>
          </a:p>
          <a:p>
            <a:pPr marL="0" lvl="0" indent="0" algn="l" rtl="0">
              <a:spcBef>
                <a:spcPts val="1600"/>
              </a:spcBef>
              <a:spcAft>
                <a:spcPts val="1600"/>
              </a:spcAft>
              <a:buNone/>
            </a:pPr>
            <a:endParaRPr dirty="0"/>
          </a:p>
        </p:txBody>
      </p:sp>
      <p:pic>
        <p:nvPicPr>
          <p:cNvPr id="139" name="Google Shape;139;p26"/>
          <p:cNvPicPr preferRelativeResize="0"/>
          <p:nvPr/>
        </p:nvPicPr>
        <p:blipFill>
          <a:blip r:embed="rId3">
            <a:alphaModFix/>
          </a:blip>
          <a:stretch>
            <a:fillRect/>
          </a:stretch>
        </p:blipFill>
        <p:spPr>
          <a:xfrm>
            <a:off x="3557575" y="2911750"/>
            <a:ext cx="2111700" cy="21117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7"/>
          <p:cNvSpPr txBox="1">
            <a:spLocks noGrp="1"/>
          </p:cNvSpPr>
          <p:nvPr>
            <p:ph type="body" idx="1"/>
          </p:nvPr>
        </p:nvSpPr>
        <p:spPr>
          <a:xfrm>
            <a:off x="311700" y="380950"/>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419" dirty="0">
                <a:solidFill>
                  <a:schemeClr val="accent5"/>
                </a:solidFill>
                <a:latin typeface="Calibri"/>
                <a:ea typeface="Calibri"/>
                <a:cs typeface="Calibri"/>
                <a:sym typeface="Calibri"/>
              </a:rPr>
              <a:t>b) Porcentaje de sólidos totales por método gravimétrico</a:t>
            </a:r>
            <a:endParaRPr dirty="0">
              <a:solidFill>
                <a:schemeClr val="accent5"/>
              </a:solidFill>
              <a:latin typeface="Calibri"/>
              <a:ea typeface="Calibri"/>
              <a:cs typeface="Calibri"/>
              <a:sym typeface="Calibri"/>
            </a:endParaRPr>
          </a:p>
          <a:p>
            <a:pPr marL="0" lvl="0" indent="0" algn="l" rtl="0">
              <a:spcBef>
                <a:spcPts val="1600"/>
              </a:spcBef>
              <a:spcAft>
                <a:spcPts val="0"/>
              </a:spcAft>
              <a:buNone/>
            </a:pPr>
            <a:r>
              <a:rPr lang="es-419" sz="1500" dirty="0">
                <a:latin typeface="Calibri"/>
                <a:ea typeface="Calibri"/>
                <a:cs typeface="Calibri"/>
                <a:sym typeface="Calibri"/>
              </a:rPr>
              <a:t>Recordemos que la leche está constituida por un 87% de agua y un 13% de sólidos lácteos.</a:t>
            </a:r>
            <a:endParaRPr sz="1500" dirty="0">
              <a:latin typeface="Calibri"/>
              <a:ea typeface="Calibri"/>
              <a:cs typeface="Calibri"/>
              <a:sym typeface="Calibri"/>
            </a:endParaRPr>
          </a:p>
          <a:p>
            <a:pPr marL="0" lvl="0" indent="0" algn="l" rtl="0">
              <a:spcBef>
                <a:spcPts val="1600"/>
              </a:spcBef>
              <a:spcAft>
                <a:spcPts val="0"/>
              </a:spcAft>
              <a:buNone/>
            </a:pPr>
            <a:r>
              <a:rPr lang="es-419" sz="1500" dirty="0">
                <a:latin typeface="Calibri"/>
                <a:ea typeface="Calibri"/>
                <a:cs typeface="Calibri"/>
                <a:sym typeface="Calibri"/>
              </a:rPr>
              <a:t>Medir la cantidad de sólidos totales de la leche es esencial para el cumplimiento de los requerimientos del reglamento vigente. Verificar si la leche ha sido adulterada o no.  Además, determinar estos valores son de importancia para la producción de derivados lácteos. </a:t>
            </a:r>
            <a:endParaRPr sz="1500" dirty="0">
              <a:latin typeface="Calibri"/>
              <a:ea typeface="Calibri"/>
              <a:cs typeface="Calibri"/>
              <a:sym typeface="Calibri"/>
            </a:endParaRPr>
          </a:p>
          <a:p>
            <a:pPr marL="0" lvl="0" indent="0" algn="l" rtl="0">
              <a:spcBef>
                <a:spcPts val="1600"/>
              </a:spcBef>
              <a:spcAft>
                <a:spcPts val="0"/>
              </a:spcAft>
              <a:buNone/>
            </a:pPr>
            <a:endParaRPr sz="1500" dirty="0">
              <a:latin typeface="Calibri"/>
              <a:ea typeface="Calibri"/>
              <a:cs typeface="Calibri"/>
              <a:sym typeface="Calibri"/>
            </a:endParaRPr>
          </a:p>
          <a:p>
            <a:pPr marL="0" lvl="0" indent="0" algn="l" rtl="0">
              <a:spcBef>
                <a:spcPts val="1600"/>
              </a:spcBef>
              <a:spcAft>
                <a:spcPts val="1600"/>
              </a:spcAft>
              <a:buNone/>
            </a:pPr>
            <a:endParaRPr dirty="0"/>
          </a:p>
        </p:txBody>
      </p:sp>
      <p:pic>
        <p:nvPicPr>
          <p:cNvPr id="145" name="Google Shape;145;p27"/>
          <p:cNvPicPr preferRelativeResize="0"/>
          <p:nvPr/>
        </p:nvPicPr>
        <p:blipFill>
          <a:blip r:embed="rId3">
            <a:alphaModFix/>
          </a:blip>
          <a:stretch>
            <a:fillRect/>
          </a:stretch>
        </p:blipFill>
        <p:spPr>
          <a:xfrm>
            <a:off x="5187300" y="2180300"/>
            <a:ext cx="2819400" cy="28194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8"/>
          <p:cNvSpPr txBox="1">
            <a:spLocks noGrp="1"/>
          </p:cNvSpPr>
          <p:nvPr>
            <p:ph type="body" idx="1"/>
          </p:nvPr>
        </p:nvSpPr>
        <p:spPr>
          <a:xfrm>
            <a:off x="350600" y="405475"/>
            <a:ext cx="5590200" cy="3416400"/>
          </a:xfrm>
          <a:prstGeom prst="rect">
            <a:avLst/>
          </a:prstGeom>
        </p:spPr>
        <p:txBody>
          <a:bodyPr spcFirstLastPara="1" wrap="square" lIns="91425" tIns="91425" rIns="91425" bIns="91425" anchor="t" anchorCtr="0">
            <a:noAutofit/>
          </a:bodyPr>
          <a:lstStyle/>
          <a:p>
            <a:pPr marL="0" lvl="0" indent="0" algn="just" rtl="0">
              <a:spcBef>
                <a:spcPts val="0"/>
              </a:spcBef>
              <a:spcAft>
                <a:spcPts val="0"/>
              </a:spcAft>
              <a:buNone/>
            </a:pPr>
            <a:r>
              <a:rPr lang="es-419" dirty="0">
                <a:solidFill>
                  <a:schemeClr val="accent5"/>
                </a:solidFill>
                <a:latin typeface="Calibri"/>
                <a:ea typeface="Calibri"/>
                <a:cs typeface="Calibri"/>
                <a:sym typeface="Calibri"/>
              </a:rPr>
              <a:t>c) Determinación de la materia grasa mediante el método de Gerber (</a:t>
            </a:r>
            <a:r>
              <a:rPr lang="es-419" dirty="0" err="1">
                <a:solidFill>
                  <a:schemeClr val="accent5"/>
                </a:solidFill>
                <a:latin typeface="Calibri"/>
                <a:ea typeface="Calibri"/>
                <a:cs typeface="Calibri"/>
                <a:sym typeface="Calibri"/>
              </a:rPr>
              <a:t>Nch</a:t>
            </a:r>
            <a:r>
              <a:rPr lang="es-419" dirty="0">
                <a:solidFill>
                  <a:schemeClr val="accent5"/>
                </a:solidFill>
                <a:latin typeface="Calibri"/>
                <a:ea typeface="Calibri"/>
                <a:cs typeface="Calibri"/>
                <a:sym typeface="Calibri"/>
              </a:rPr>
              <a:t> 1016/1:1998)</a:t>
            </a:r>
            <a:endParaRPr dirty="0">
              <a:solidFill>
                <a:schemeClr val="accent5"/>
              </a:solidFill>
              <a:latin typeface="Calibri"/>
              <a:ea typeface="Calibri"/>
              <a:cs typeface="Calibri"/>
              <a:sym typeface="Calibri"/>
            </a:endParaRPr>
          </a:p>
          <a:p>
            <a:pPr marL="0" lvl="0" indent="0" algn="just" rtl="0">
              <a:spcBef>
                <a:spcPts val="1600"/>
              </a:spcBef>
              <a:spcAft>
                <a:spcPts val="0"/>
              </a:spcAft>
              <a:buNone/>
            </a:pPr>
            <a:r>
              <a:rPr lang="es-419" sz="1500" dirty="0">
                <a:latin typeface="Calibri"/>
                <a:ea typeface="Calibri"/>
                <a:cs typeface="Calibri"/>
                <a:sym typeface="Calibri"/>
              </a:rPr>
              <a:t>Determinar la cantidad de materia grasa es de suma importancia para clasificar la leche (ver Art. 205 del RSA). </a:t>
            </a:r>
            <a:endParaRPr sz="1500" dirty="0">
              <a:latin typeface="Calibri"/>
              <a:ea typeface="Calibri"/>
              <a:cs typeface="Calibri"/>
              <a:sym typeface="Calibri"/>
            </a:endParaRPr>
          </a:p>
          <a:p>
            <a:pPr marL="0" lvl="0" indent="0" algn="just" rtl="0">
              <a:spcBef>
                <a:spcPts val="1600"/>
              </a:spcBef>
              <a:spcAft>
                <a:spcPts val="0"/>
              </a:spcAft>
              <a:buNone/>
            </a:pPr>
            <a:r>
              <a:rPr lang="es-419" sz="1500" dirty="0">
                <a:latin typeface="Calibri"/>
                <a:ea typeface="Calibri"/>
                <a:cs typeface="Calibri"/>
                <a:sym typeface="Calibri"/>
              </a:rPr>
              <a:t>“Químicamente la grasa de la leche es una mezcla de triglicéridos (compuestos de glicerol y una cantidad de ácidos grasos). La determinación de la grasa, tiene gran importancia, ya que interviene directamente en la economía, nutrición, sabor y otras propiedades físicas de la leche y derivados” (Artica, 2011)</a:t>
            </a:r>
            <a:endParaRPr sz="1500" dirty="0">
              <a:latin typeface="Calibri"/>
              <a:ea typeface="Calibri"/>
              <a:cs typeface="Calibri"/>
              <a:sym typeface="Calibri"/>
            </a:endParaRPr>
          </a:p>
          <a:p>
            <a:pPr marL="0" lvl="0" indent="0" algn="just" rtl="0">
              <a:spcBef>
                <a:spcPts val="1600"/>
              </a:spcBef>
              <a:spcAft>
                <a:spcPts val="0"/>
              </a:spcAft>
              <a:buNone/>
            </a:pPr>
            <a:r>
              <a:rPr lang="es-419" sz="1500" dirty="0">
                <a:latin typeface="Calibri"/>
                <a:ea typeface="Calibri"/>
                <a:cs typeface="Calibri"/>
                <a:sym typeface="Calibri"/>
              </a:rPr>
              <a:t>La grasa es separada y medida con un Butirómetro, junto con la adición de ácido sulfúrico (ayuda a oxidar e hidrolizar los componentes de la envoltura de la grasa dispersa en la leche) y alcohol amílico (facilitador de la separación de la grasa) (</a:t>
            </a:r>
            <a:r>
              <a:rPr lang="es-419" sz="1500" dirty="0">
                <a:solidFill>
                  <a:schemeClr val="dk1"/>
                </a:solidFill>
                <a:highlight>
                  <a:srgbClr val="FFFFFF"/>
                </a:highlight>
                <a:latin typeface="Calibri"/>
                <a:ea typeface="Calibri"/>
                <a:cs typeface="Calibri"/>
                <a:sym typeface="Calibri"/>
              </a:rPr>
              <a:t>García, Fernández y Fuentes, </a:t>
            </a:r>
            <a:r>
              <a:rPr lang="es-419" sz="1500" dirty="0" err="1">
                <a:solidFill>
                  <a:schemeClr val="dk1"/>
                </a:solidFill>
                <a:highlight>
                  <a:srgbClr val="FFFFFF"/>
                </a:highlight>
                <a:latin typeface="Calibri"/>
                <a:ea typeface="Calibri"/>
                <a:cs typeface="Calibri"/>
                <a:sym typeface="Calibri"/>
              </a:rPr>
              <a:t>n.d</a:t>
            </a:r>
            <a:r>
              <a:rPr lang="es-419" sz="1500" dirty="0">
                <a:solidFill>
                  <a:schemeClr val="dk1"/>
                </a:solidFill>
                <a:highlight>
                  <a:srgbClr val="FFFFFF"/>
                </a:highlight>
                <a:latin typeface="Calibri"/>
                <a:ea typeface="Calibri"/>
                <a:cs typeface="Calibri"/>
                <a:sym typeface="Calibri"/>
              </a:rPr>
              <a:t>.)</a:t>
            </a:r>
            <a:endParaRPr sz="1500" dirty="0">
              <a:latin typeface="Calibri"/>
              <a:ea typeface="Calibri"/>
              <a:cs typeface="Calibri"/>
              <a:sym typeface="Calibri"/>
            </a:endParaRPr>
          </a:p>
          <a:p>
            <a:pPr marL="0" lvl="0" indent="0" algn="just" rtl="0">
              <a:spcBef>
                <a:spcPts val="1600"/>
              </a:spcBef>
              <a:spcAft>
                <a:spcPts val="1600"/>
              </a:spcAft>
              <a:buNone/>
            </a:pPr>
            <a:endParaRPr dirty="0">
              <a:latin typeface="Calibri"/>
              <a:ea typeface="Calibri"/>
              <a:cs typeface="Calibri"/>
              <a:sym typeface="Calibri"/>
            </a:endParaRPr>
          </a:p>
        </p:txBody>
      </p:sp>
      <p:pic>
        <p:nvPicPr>
          <p:cNvPr id="151" name="Google Shape;151;p28"/>
          <p:cNvPicPr preferRelativeResize="0"/>
          <p:nvPr/>
        </p:nvPicPr>
        <p:blipFill>
          <a:blip r:embed="rId3">
            <a:alphaModFix/>
          </a:blip>
          <a:stretch>
            <a:fillRect/>
          </a:stretch>
        </p:blipFill>
        <p:spPr>
          <a:xfrm>
            <a:off x="6447450" y="1021150"/>
            <a:ext cx="2510800" cy="25108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2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419" dirty="0">
                <a:solidFill>
                  <a:schemeClr val="accent5"/>
                </a:solidFill>
                <a:latin typeface="Calibri"/>
                <a:ea typeface="Calibri"/>
                <a:cs typeface="Calibri"/>
                <a:sym typeface="Calibri"/>
              </a:rPr>
              <a:t>d) Determinación de la materia grasa de la leche homogenizada y la leche esterilizada según el método de Gerber.</a:t>
            </a:r>
            <a:endParaRPr dirty="0">
              <a:solidFill>
                <a:schemeClr val="accent5"/>
              </a:solidFill>
              <a:latin typeface="Calibri"/>
              <a:ea typeface="Calibri"/>
              <a:cs typeface="Calibri"/>
              <a:sym typeface="Calibri"/>
            </a:endParaRPr>
          </a:p>
          <a:p>
            <a:pPr marL="0" lvl="0" indent="0" algn="l" rtl="0">
              <a:spcBef>
                <a:spcPts val="1600"/>
              </a:spcBef>
              <a:spcAft>
                <a:spcPts val="0"/>
              </a:spcAft>
              <a:buNone/>
            </a:pPr>
            <a:r>
              <a:rPr lang="es-419" sz="1500" dirty="0">
                <a:latin typeface="Calibri"/>
                <a:ea typeface="Calibri"/>
                <a:cs typeface="Calibri"/>
                <a:sym typeface="Calibri"/>
              </a:rPr>
              <a:t>El fundamento es el mismo que el anterior, sin embargo, la muestra debe ser centrifugada dos veces más. </a:t>
            </a:r>
            <a:endParaRPr sz="1500" dirty="0">
              <a:latin typeface="Calibri"/>
              <a:ea typeface="Calibri"/>
              <a:cs typeface="Calibri"/>
              <a:sym typeface="Calibri"/>
            </a:endParaRPr>
          </a:p>
          <a:p>
            <a:pPr marL="0" lvl="0" indent="0" algn="l" rtl="0">
              <a:spcBef>
                <a:spcPts val="1600"/>
              </a:spcBef>
              <a:spcAft>
                <a:spcPts val="0"/>
              </a:spcAft>
              <a:buClr>
                <a:schemeClr val="dk1"/>
              </a:buClr>
              <a:buSzPts val="1100"/>
              <a:buFont typeface="Arial"/>
              <a:buNone/>
            </a:pPr>
            <a:r>
              <a:rPr lang="es-419" sz="1500" dirty="0">
                <a:latin typeface="Calibri"/>
                <a:ea typeface="Calibri"/>
                <a:cs typeface="Calibri"/>
                <a:sym typeface="Calibri"/>
              </a:rPr>
              <a:t>Se debe expresar el contenido de grasa en % de materia grasa según método de cálculo especificado en </a:t>
            </a:r>
            <a:r>
              <a:rPr lang="es-419" sz="1500" dirty="0" err="1">
                <a:latin typeface="Calibri"/>
                <a:ea typeface="Calibri"/>
                <a:cs typeface="Calibri"/>
                <a:sym typeface="Calibri"/>
              </a:rPr>
              <a:t>NCh</a:t>
            </a:r>
            <a:r>
              <a:rPr lang="es-419" sz="1500" dirty="0">
                <a:latin typeface="Calibri"/>
                <a:ea typeface="Calibri"/>
                <a:cs typeface="Calibri"/>
                <a:sym typeface="Calibri"/>
              </a:rPr>
              <a:t> 1016/I Of1998.</a:t>
            </a:r>
            <a:endParaRPr sz="1500" dirty="0">
              <a:latin typeface="Calibri"/>
              <a:ea typeface="Calibri"/>
              <a:cs typeface="Calibri"/>
              <a:sym typeface="Calibri"/>
            </a:endParaRPr>
          </a:p>
          <a:p>
            <a:pPr marL="0" lvl="0" indent="0" algn="l" rtl="0">
              <a:spcBef>
                <a:spcPts val="1600"/>
              </a:spcBef>
              <a:spcAft>
                <a:spcPts val="1600"/>
              </a:spcAft>
              <a:buNone/>
            </a:pPr>
            <a:endParaRP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p30"/>
          <p:cNvSpPr txBox="1">
            <a:spLocks noGrp="1"/>
          </p:cNvSpPr>
          <p:nvPr>
            <p:ph type="body" idx="1"/>
          </p:nvPr>
        </p:nvSpPr>
        <p:spPr>
          <a:xfrm>
            <a:off x="311700" y="471500"/>
            <a:ext cx="4206000" cy="3282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419" dirty="0">
                <a:solidFill>
                  <a:schemeClr val="accent5"/>
                </a:solidFill>
                <a:latin typeface="Calibri"/>
                <a:ea typeface="Calibri"/>
                <a:cs typeface="Calibri"/>
                <a:sym typeface="Calibri"/>
              </a:rPr>
              <a:t>e) Determinación de la acidez titulable</a:t>
            </a:r>
            <a:endParaRPr dirty="0">
              <a:solidFill>
                <a:schemeClr val="accent5"/>
              </a:solidFill>
              <a:latin typeface="Calibri"/>
              <a:ea typeface="Calibri"/>
              <a:cs typeface="Calibri"/>
              <a:sym typeface="Calibri"/>
            </a:endParaRPr>
          </a:p>
          <a:p>
            <a:pPr marL="0" lvl="0" indent="0" algn="l" rtl="0">
              <a:spcBef>
                <a:spcPts val="1600"/>
              </a:spcBef>
              <a:spcAft>
                <a:spcPts val="0"/>
              </a:spcAft>
              <a:buNone/>
            </a:pPr>
            <a:r>
              <a:rPr lang="es-419" sz="1500" dirty="0">
                <a:latin typeface="Calibri"/>
                <a:ea typeface="Calibri"/>
                <a:cs typeface="Calibri"/>
                <a:sym typeface="Calibri"/>
              </a:rPr>
              <a:t>La leche que sale de la ordeña está compuesta principalmente de fosfatos, caseínas y CO2. Estos valores se modifican cuando comienza un proceso de fermentación, donde se transforma la lactosa en ácido láctico. El valor de la acidez es importante porque nos indica el nivel de fermentación de la leche. Este valor puede indicarnos un nivel de contaminación microbiana, dependiendo del proceso en el que se encuentra la leche. (Chacón, 2006) </a:t>
            </a:r>
            <a:endParaRPr sz="1500" dirty="0">
              <a:latin typeface="Calibri"/>
              <a:ea typeface="Calibri"/>
              <a:cs typeface="Calibri"/>
              <a:sym typeface="Calibri"/>
            </a:endParaRPr>
          </a:p>
          <a:p>
            <a:pPr marL="0" lvl="0" indent="0" algn="l" rtl="0">
              <a:spcBef>
                <a:spcPts val="1600"/>
              </a:spcBef>
              <a:spcAft>
                <a:spcPts val="0"/>
              </a:spcAft>
              <a:buClr>
                <a:schemeClr val="dk1"/>
              </a:buClr>
              <a:buSzPts val="1100"/>
              <a:buFont typeface="Arial"/>
              <a:buNone/>
            </a:pPr>
            <a:r>
              <a:rPr lang="es-419" sz="1500" dirty="0">
                <a:latin typeface="Calibri"/>
                <a:ea typeface="Calibri"/>
                <a:cs typeface="Calibri"/>
                <a:sym typeface="Calibri"/>
              </a:rPr>
              <a:t>En el artículo 203 del RSA, se señala  “(...) i) acidez: 12 a 21 ml de hidróxido de sodio 0,1 N/100 ml de leche”</a:t>
            </a:r>
            <a:endParaRPr sz="1500" dirty="0">
              <a:latin typeface="Calibri"/>
              <a:ea typeface="Calibri"/>
              <a:cs typeface="Calibri"/>
              <a:sym typeface="Calibri"/>
            </a:endParaRPr>
          </a:p>
          <a:p>
            <a:pPr marL="0" lvl="0" indent="0" algn="l" rtl="0">
              <a:spcBef>
                <a:spcPts val="1600"/>
              </a:spcBef>
              <a:spcAft>
                <a:spcPts val="0"/>
              </a:spcAft>
              <a:buNone/>
            </a:pPr>
            <a:endParaRPr sz="1500" dirty="0">
              <a:latin typeface="Calibri"/>
              <a:ea typeface="Calibri"/>
              <a:cs typeface="Calibri"/>
              <a:sym typeface="Calibri"/>
            </a:endParaRPr>
          </a:p>
          <a:p>
            <a:pPr marL="0" lvl="0" indent="0" algn="l" rtl="0">
              <a:spcBef>
                <a:spcPts val="1600"/>
              </a:spcBef>
              <a:spcAft>
                <a:spcPts val="0"/>
              </a:spcAft>
              <a:buNone/>
            </a:pPr>
            <a:endParaRPr sz="1500" dirty="0">
              <a:latin typeface="Calibri"/>
              <a:ea typeface="Calibri"/>
              <a:cs typeface="Calibri"/>
              <a:sym typeface="Calibri"/>
            </a:endParaRPr>
          </a:p>
          <a:p>
            <a:pPr marL="0" lvl="0" indent="0" algn="l" rtl="0">
              <a:spcBef>
                <a:spcPts val="1600"/>
              </a:spcBef>
              <a:spcAft>
                <a:spcPts val="1600"/>
              </a:spcAft>
              <a:buNone/>
            </a:pPr>
            <a:endParaRPr dirty="0"/>
          </a:p>
        </p:txBody>
      </p:sp>
      <p:pic>
        <p:nvPicPr>
          <p:cNvPr id="162" name="Google Shape;162;p30"/>
          <p:cNvPicPr preferRelativeResize="0"/>
          <p:nvPr/>
        </p:nvPicPr>
        <p:blipFill>
          <a:blip r:embed="rId3">
            <a:alphaModFix/>
          </a:blip>
          <a:stretch>
            <a:fillRect/>
          </a:stretch>
        </p:blipFill>
        <p:spPr>
          <a:xfrm>
            <a:off x="5384475" y="1095375"/>
            <a:ext cx="3068000" cy="30680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31"/>
          <p:cNvSpPr txBox="1">
            <a:spLocks noGrp="1"/>
          </p:cNvSpPr>
          <p:nvPr>
            <p:ph type="body" idx="1"/>
          </p:nvPr>
        </p:nvSpPr>
        <p:spPr>
          <a:xfrm>
            <a:off x="354550" y="3380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419" dirty="0">
                <a:solidFill>
                  <a:schemeClr val="accent5"/>
                </a:solidFill>
                <a:latin typeface="Calibri"/>
                <a:ea typeface="Calibri"/>
                <a:cs typeface="Calibri"/>
                <a:sym typeface="Calibri"/>
              </a:rPr>
              <a:t>f) Determinación del pH (</a:t>
            </a:r>
            <a:r>
              <a:rPr lang="es-419" dirty="0" err="1">
                <a:solidFill>
                  <a:schemeClr val="accent5"/>
                </a:solidFill>
                <a:latin typeface="Calibri"/>
                <a:ea typeface="Calibri"/>
                <a:cs typeface="Calibri"/>
                <a:sym typeface="Calibri"/>
              </a:rPr>
              <a:t>NCh</a:t>
            </a:r>
            <a:r>
              <a:rPr lang="es-419" dirty="0">
                <a:solidFill>
                  <a:schemeClr val="accent5"/>
                </a:solidFill>
                <a:latin typeface="Calibri"/>
                <a:ea typeface="Calibri"/>
                <a:cs typeface="Calibri"/>
                <a:sym typeface="Calibri"/>
              </a:rPr>
              <a:t> 1671 Of79)</a:t>
            </a:r>
            <a:endParaRPr dirty="0">
              <a:solidFill>
                <a:schemeClr val="accent5"/>
              </a:solidFill>
              <a:latin typeface="Calibri"/>
              <a:ea typeface="Calibri"/>
              <a:cs typeface="Calibri"/>
              <a:sym typeface="Calibri"/>
            </a:endParaRPr>
          </a:p>
          <a:p>
            <a:pPr marL="0" lvl="0" indent="0" algn="l" rtl="0">
              <a:spcBef>
                <a:spcPts val="1600"/>
              </a:spcBef>
              <a:spcAft>
                <a:spcPts val="0"/>
              </a:spcAft>
              <a:buNone/>
            </a:pPr>
            <a:r>
              <a:rPr lang="es-419" sz="1500" dirty="0">
                <a:latin typeface="Calibri"/>
                <a:ea typeface="Calibri"/>
                <a:cs typeface="Calibri"/>
                <a:sym typeface="Calibri"/>
              </a:rPr>
              <a:t>En el artículo 203 del RSA, se señala que el pH de la leche debe ser de 6,6 a 6,8.</a:t>
            </a:r>
            <a:endParaRPr sz="1500" dirty="0">
              <a:latin typeface="Calibri"/>
              <a:ea typeface="Calibri"/>
              <a:cs typeface="Calibri"/>
              <a:sym typeface="Calibri"/>
            </a:endParaRPr>
          </a:p>
          <a:p>
            <a:pPr marL="0" lvl="0" indent="0" algn="l" rtl="0">
              <a:spcBef>
                <a:spcPts val="1600"/>
              </a:spcBef>
              <a:spcAft>
                <a:spcPts val="0"/>
              </a:spcAft>
              <a:buNone/>
            </a:pPr>
            <a:r>
              <a:rPr lang="es-419" sz="1500" dirty="0">
                <a:latin typeface="Calibri"/>
                <a:ea typeface="Calibri"/>
                <a:cs typeface="Calibri"/>
                <a:sym typeface="Calibri"/>
              </a:rPr>
              <a:t>La medición del pH, se puede hacer a la leche cruda, fluida, al queso y queso procesado.</a:t>
            </a:r>
            <a:endParaRPr sz="1500" dirty="0">
              <a:latin typeface="Calibri"/>
              <a:ea typeface="Calibri"/>
              <a:cs typeface="Calibri"/>
              <a:sym typeface="Calibri"/>
            </a:endParaRPr>
          </a:p>
          <a:p>
            <a:pPr marL="0" lvl="0" indent="0" algn="l" rtl="0">
              <a:spcBef>
                <a:spcPts val="1600"/>
              </a:spcBef>
              <a:spcAft>
                <a:spcPts val="1600"/>
              </a:spcAft>
              <a:buNone/>
            </a:pPr>
            <a:r>
              <a:rPr lang="es-419" sz="1500" dirty="0">
                <a:latin typeface="Calibri"/>
                <a:ea typeface="Calibri"/>
                <a:cs typeface="Calibri"/>
                <a:sym typeface="Calibri"/>
              </a:rPr>
              <a:t>Se mide con un potenciómetro mediante la diferencia de potencial entre dos electrodos sumergidos una muestra.</a:t>
            </a:r>
            <a:endParaRPr sz="1500" dirty="0">
              <a:latin typeface="Calibri"/>
              <a:ea typeface="Calibri"/>
              <a:cs typeface="Calibri"/>
              <a:sym typeface="Calibri"/>
            </a:endParaRPr>
          </a:p>
        </p:txBody>
      </p:sp>
      <p:pic>
        <p:nvPicPr>
          <p:cNvPr id="168" name="Google Shape;168;p31"/>
          <p:cNvPicPr preferRelativeResize="0"/>
          <p:nvPr/>
        </p:nvPicPr>
        <p:blipFill>
          <a:blip r:embed="rId3">
            <a:alphaModFix/>
          </a:blip>
          <a:stretch>
            <a:fillRect/>
          </a:stretch>
        </p:blipFill>
        <p:spPr>
          <a:xfrm>
            <a:off x="5795975" y="2463175"/>
            <a:ext cx="2262200" cy="22622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1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419"/>
              <a:t>Índice</a:t>
            </a:r>
            <a:endParaRPr/>
          </a:p>
        </p:txBody>
      </p:sp>
      <p:sp>
        <p:nvSpPr>
          <p:cNvPr id="65" name="Google Shape;65;p14"/>
          <p:cNvSpPr txBox="1">
            <a:spLocks noGrp="1"/>
          </p:cNvSpPr>
          <p:nvPr>
            <p:ph type="body" idx="1"/>
          </p:nvPr>
        </p:nvSpPr>
        <p:spPr>
          <a:xfrm>
            <a:off x="1124100" y="1017725"/>
            <a:ext cx="7708200" cy="4257600"/>
          </a:xfrm>
          <a:prstGeom prst="rect">
            <a:avLst/>
          </a:prstGeom>
        </p:spPr>
        <p:txBody>
          <a:bodyPr spcFirstLastPara="1" wrap="square" lIns="91425" tIns="91425" rIns="91425" bIns="91425" anchor="t" anchorCtr="0">
            <a:noAutofit/>
          </a:bodyPr>
          <a:lstStyle/>
          <a:p>
            <a:pPr marL="0" lvl="0" indent="0" algn="l" rtl="0">
              <a:lnSpc>
                <a:spcPct val="80000"/>
              </a:lnSpc>
              <a:spcBef>
                <a:spcPts val="1200"/>
              </a:spcBef>
              <a:spcAft>
                <a:spcPts val="0"/>
              </a:spcAft>
              <a:buNone/>
            </a:pPr>
            <a:r>
              <a:rPr lang="es-419" dirty="0">
                <a:solidFill>
                  <a:schemeClr val="dk1"/>
                </a:solidFill>
                <a:latin typeface="Calibri"/>
                <a:ea typeface="Calibri"/>
                <a:cs typeface="Calibri"/>
                <a:sym typeface="Calibri"/>
              </a:rPr>
              <a:t>Resumen							3</a:t>
            </a:r>
            <a:endParaRPr dirty="0">
              <a:solidFill>
                <a:schemeClr val="dk1"/>
              </a:solidFill>
              <a:latin typeface="Calibri"/>
              <a:ea typeface="Calibri"/>
              <a:cs typeface="Calibri"/>
              <a:sym typeface="Calibri"/>
            </a:endParaRPr>
          </a:p>
          <a:p>
            <a:pPr marL="0" lvl="0" indent="0" algn="l" rtl="0">
              <a:lnSpc>
                <a:spcPct val="80000"/>
              </a:lnSpc>
              <a:spcBef>
                <a:spcPts val="1200"/>
              </a:spcBef>
              <a:spcAft>
                <a:spcPts val="0"/>
              </a:spcAft>
              <a:buNone/>
            </a:pPr>
            <a:r>
              <a:rPr lang="es-419" dirty="0">
                <a:solidFill>
                  <a:schemeClr val="dk1"/>
                </a:solidFill>
                <a:latin typeface="Calibri"/>
                <a:ea typeface="Calibri"/>
                <a:cs typeface="Calibri"/>
                <a:sym typeface="Calibri"/>
              </a:rPr>
              <a:t>Introducción						4</a:t>
            </a:r>
            <a:endParaRPr dirty="0">
              <a:solidFill>
                <a:schemeClr val="dk1"/>
              </a:solidFill>
              <a:latin typeface="Calibri"/>
              <a:ea typeface="Calibri"/>
              <a:cs typeface="Calibri"/>
              <a:sym typeface="Calibri"/>
            </a:endParaRPr>
          </a:p>
          <a:p>
            <a:pPr marL="0" lvl="0" indent="0" algn="l" rtl="0">
              <a:lnSpc>
                <a:spcPct val="80000"/>
              </a:lnSpc>
              <a:spcBef>
                <a:spcPts val="1200"/>
              </a:spcBef>
              <a:spcAft>
                <a:spcPts val="0"/>
              </a:spcAft>
              <a:buNone/>
            </a:pPr>
            <a:r>
              <a:rPr lang="es-419" dirty="0">
                <a:solidFill>
                  <a:schemeClr val="dk1"/>
                </a:solidFill>
                <a:latin typeface="Calibri"/>
                <a:ea typeface="Calibri"/>
                <a:cs typeface="Calibri"/>
                <a:sym typeface="Calibri"/>
              </a:rPr>
              <a:t>Objetivos							5</a:t>
            </a:r>
            <a:endParaRPr dirty="0">
              <a:solidFill>
                <a:schemeClr val="dk1"/>
              </a:solidFill>
              <a:latin typeface="Calibri"/>
              <a:ea typeface="Calibri"/>
              <a:cs typeface="Calibri"/>
              <a:sym typeface="Calibri"/>
            </a:endParaRPr>
          </a:p>
          <a:p>
            <a:pPr marL="0" lvl="0" indent="0" algn="l" rtl="0">
              <a:lnSpc>
                <a:spcPct val="80000"/>
              </a:lnSpc>
              <a:spcBef>
                <a:spcPts val="1200"/>
              </a:spcBef>
              <a:spcAft>
                <a:spcPts val="0"/>
              </a:spcAft>
              <a:buNone/>
            </a:pPr>
            <a:r>
              <a:rPr lang="es-419" dirty="0">
                <a:solidFill>
                  <a:schemeClr val="dk1"/>
                </a:solidFill>
                <a:latin typeface="Calibri"/>
                <a:ea typeface="Calibri"/>
                <a:cs typeface="Calibri"/>
                <a:sym typeface="Calibri"/>
              </a:rPr>
              <a:t>Análisis</a:t>
            </a:r>
            <a:endParaRPr dirty="0">
              <a:solidFill>
                <a:schemeClr val="dk1"/>
              </a:solidFill>
              <a:latin typeface="Calibri"/>
              <a:ea typeface="Calibri"/>
              <a:cs typeface="Calibri"/>
              <a:sym typeface="Calibri"/>
            </a:endParaRPr>
          </a:p>
          <a:p>
            <a:pPr marL="0" lvl="0" indent="457200" algn="l" rtl="0">
              <a:lnSpc>
                <a:spcPct val="80000"/>
              </a:lnSpc>
              <a:spcBef>
                <a:spcPts val="1200"/>
              </a:spcBef>
              <a:spcAft>
                <a:spcPts val="0"/>
              </a:spcAft>
              <a:buNone/>
            </a:pPr>
            <a:r>
              <a:rPr lang="es-419" dirty="0">
                <a:solidFill>
                  <a:schemeClr val="dk1"/>
                </a:solidFill>
                <a:latin typeface="Calibri"/>
                <a:ea typeface="Calibri"/>
                <a:cs typeface="Calibri"/>
                <a:sym typeface="Calibri"/>
              </a:rPr>
              <a:t>Leche						7</a:t>
            </a:r>
            <a:endParaRPr dirty="0">
              <a:solidFill>
                <a:schemeClr val="dk1"/>
              </a:solidFill>
              <a:latin typeface="Calibri"/>
              <a:ea typeface="Calibri"/>
              <a:cs typeface="Calibri"/>
              <a:sym typeface="Calibri"/>
            </a:endParaRPr>
          </a:p>
          <a:p>
            <a:pPr marL="0" lvl="0" indent="457200" algn="l" rtl="0">
              <a:lnSpc>
                <a:spcPct val="80000"/>
              </a:lnSpc>
              <a:spcBef>
                <a:spcPts val="1200"/>
              </a:spcBef>
              <a:spcAft>
                <a:spcPts val="0"/>
              </a:spcAft>
              <a:buNone/>
            </a:pPr>
            <a:r>
              <a:rPr lang="es-419" dirty="0">
                <a:solidFill>
                  <a:schemeClr val="dk1"/>
                </a:solidFill>
                <a:latin typeface="Calibri"/>
                <a:ea typeface="Calibri"/>
                <a:cs typeface="Calibri"/>
                <a:sym typeface="Calibri"/>
              </a:rPr>
              <a:t>Queso						23</a:t>
            </a:r>
            <a:endParaRPr dirty="0">
              <a:solidFill>
                <a:schemeClr val="dk1"/>
              </a:solidFill>
              <a:latin typeface="Calibri"/>
              <a:ea typeface="Calibri"/>
              <a:cs typeface="Calibri"/>
              <a:sym typeface="Calibri"/>
            </a:endParaRPr>
          </a:p>
          <a:p>
            <a:pPr marL="0" lvl="0" indent="457200" algn="l" rtl="0">
              <a:lnSpc>
                <a:spcPct val="80000"/>
              </a:lnSpc>
              <a:spcBef>
                <a:spcPts val="1200"/>
              </a:spcBef>
              <a:spcAft>
                <a:spcPts val="0"/>
              </a:spcAft>
              <a:buNone/>
            </a:pPr>
            <a:r>
              <a:rPr lang="es-419" dirty="0">
                <a:solidFill>
                  <a:schemeClr val="dk1"/>
                </a:solidFill>
                <a:latin typeface="Calibri"/>
                <a:ea typeface="Calibri"/>
                <a:cs typeface="Calibri"/>
                <a:sym typeface="Calibri"/>
              </a:rPr>
              <a:t>Mantequilla					                 29</a:t>
            </a:r>
            <a:endParaRPr dirty="0">
              <a:solidFill>
                <a:schemeClr val="dk1"/>
              </a:solidFill>
              <a:latin typeface="Calibri"/>
              <a:ea typeface="Calibri"/>
              <a:cs typeface="Calibri"/>
              <a:sym typeface="Calibri"/>
            </a:endParaRPr>
          </a:p>
          <a:p>
            <a:pPr marL="0" lvl="0" indent="457200" algn="l" rtl="0">
              <a:lnSpc>
                <a:spcPct val="80000"/>
              </a:lnSpc>
              <a:spcBef>
                <a:spcPts val="1200"/>
              </a:spcBef>
              <a:spcAft>
                <a:spcPts val="0"/>
              </a:spcAft>
              <a:buNone/>
            </a:pPr>
            <a:r>
              <a:rPr lang="es-419" dirty="0">
                <a:solidFill>
                  <a:schemeClr val="dk1"/>
                </a:solidFill>
                <a:latin typeface="Calibri"/>
                <a:ea typeface="Calibri"/>
                <a:cs typeface="Calibri"/>
                <a:sym typeface="Calibri"/>
              </a:rPr>
              <a:t>Crema						37	</a:t>
            </a:r>
            <a:endParaRPr dirty="0">
              <a:solidFill>
                <a:schemeClr val="dk1"/>
              </a:solidFill>
              <a:latin typeface="Calibri"/>
              <a:ea typeface="Calibri"/>
              <a:cs typeface="Calibri"/>
              <a:sym typeface="Calibri"/>
            </a:endParaRPr>
          </a:p>
          <a:p>
            <a:pPr marL="0" lvl="0" indent="457200" algn="l" rtl="0">
              <a:lnSpc>
                <a:spcPct val="80000"/>
              </a:lnSpc>
              <a:spcBef>
                <a:spcPts val="1200"/>
              </a:spcBef>
              <a:spcAft>
                <a:spcPts val="0"/>
              </a:spcAft>
              <a:buNone/>
            </a:pPr>
            <a:r>
              <a:rPr lang="es-419" dirty="0">
                <a:solidFill>
                  <a:schemeClr val="dk1"/>
                </a:solidFill>
                <a:latin typeface="Calibri"/>
                <a:ea typeface="Calibri"/>
                <a:cs typeface="Calibri"/>
                <a:sym typeface="Calibri"/>
              </a:rPr>
              <a:t>Yogurt						42</a:t>
            </a:r>
            <a:endParaRPr dirty="0">
              <a:solidFill>
                <a:schemeClr val="dk1"/>
              </a:solidFill>
              <a:latin typeface="Calibri"/>
              <a:ea typeface="Calibri"/>
              <a:cs typeface="Calibri"/>
              <a:sym typeface="Calibri"/>
            </a:endParaRPr>
          </a:p>
          <a:p>
            <a:pPr marL="0" lvl="0" indent="457200" algn="l" rtl="0">
              <a:lnSpc>
                <a:spcPct val="80000"/>
              </a:lnSpc>
              <a:spcBef>
                <a:spcPts val="1200"/>
              </a:spcBef>
              <a:spcAft>
                <a:spcPts val="0"/>
              </a:spcAft>
              <a:buNone/>
            </a:pPr>
            <a:r>
              <a:rPr lang="es-419" dirty="0">
                <a:solidFill>
                  <a:schemeClr val="dk1"/>
                </a:solidFill>
                <a:latin typeface="Calibri"/>
                <a:ea typeface="Calibri"/>
                <a:cs typeface="Calibri"/>
                <a:sym typeface="Calibri"/>
              </a:rPr>
              <a:t>Helado						47				</a:t>
            </a:r>
            <a:endParaRPr dirty="0">
              <a:solidFill>
                <a:schemeClr val="dk1"/>
              </a:solidFill>
              <a:latin typeface="Calibri"/>
              <a:ea typeface="Calibri"/>
              <a:cs typeface="Calibri"/>
              <a:sym typeface="Calibri"/>
            </a:endParaRPr>
          </a:p>
          <a:p>
            <a:pPr marL="0" lvl="0" indent="0" algn="l" rtl="0">
              <a:spcBef>
                <a:spcPts val="1200"/>
              </a:spcBef>
              <a:spcAft>
                <a:spcPts val="1200"/>
              </a:spcAft>
              <a:buNone/>
            </a:pPr>
            <a:endParaRPr dirty="0">
              <a:solidFill>
                <a:schemeClr val="dk1"/>
              </a:solidFill>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32"/>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419">
                <a:latin typeface="Calibri"/>
                <a:ea typeface="Calibri"/>
                <a:cs typeface="Calibri"/>
                <a:sym typeface="Calibri"/>
              </a:rPr>
              <a:t>3. Análisis de producto terminado</a:t>
            </a:r>
            <a:endParaRPr>
              <a:latin typeface="Calibri"/>
              <a:ea typeface="Calibri"/>
              <a:cs typeface="Calibri"/>
              <a:sym typeface="Calibri"/>
            </a:endParaRPr>
          </a:p>
        </p:txBody>
      </p:sp>
      <p:sp>
        <p:nvSpPr>
          <p:cNvPr id="174" name="Google Shape;174;p32"/>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42900" algn="l" rtl="0">
              <a:spcBef>
                <a:spcPts val="0"/>
              </a:spcBef>
              <a:spcAft>
                <a:spcPts val="0"/>
              </a:spcAft>
              <a:buSzPts val="1800"/>
              <a:buFont typeface="Calibri"/>
              <a:buChar char="●"/>
            </a:pPr>
            <a:r>
              <a:rPr lang="es-419">
                <a:latin typeface="Calibri"/>
                <a:ea typeface="Calibri"/>
                <a:cs typeface="Calibri"/>
                <a:sym typeface="Calibri"/>
              </a:rPr>
              <a:t>Determinación de materia grasa</a:t>
            </a:r>
            <a:endParaRPr>
              <a:latin typeface="Calibri"/>
              <a:ea typeface="Calibri"/>
              <a:cs typeface="Calibri"/>
              <a:sym typeface="Calibri"/>
            </a:endParaRPr>
          </a:p>
          <a:p>
            <a:pPr marL="0" lvl="0" indent="0" algn="l" rtl="0">
              <a:spcBef>
                <a:spcPts val="1600"/>
              </a:spcBef>
              <a:spcAft>
                <a:spcPts val="0"/>
              </a:spcAft>
              <a:buNone/>
            </a:pPr>
            <a:endParaRPr>
              <a:latin typeface="Calibri"/>
              <a:ea typeface="Calibri"/>
              <a:cs typeface="Calibri"/>
              <a:sym typeface="Calibri"/>
            </a:endParaRPr>
          </a:p>
          <a:p>
            <a:pPr marL="457200" lvl="0" indent="-342900" algn="l" rtl="0">
              <a:spcBef>
                <a:spcPts val="1600"/>
              </a:spcBef>
              <a:spcAft>
                <a:spcPts val="0"/>
              </a:spcAft>
              <a:buSzPts val="1800"/>
              <a:buFont typeface="Calibri"/>
              <a:buChar char="●"/>
            </a:pPr>
            <a:r>
              <a:rPr lang="es-419">
                <a:latin typeface="Calibri"/>
                <a:ea typeface="Calibri"/>
                <a:cs typeface="Calibri"/>
                <a:sym typeface="Calibri"/>
              </a:rPr>
              <a:t>Determinación de pH</a:t>
            </a:r>
            <a:endParaRPr>
              <a:latin typeface="Calibri"/>
              <a:ea typeface="Calibri"/>
              <a:cs typeface="Calibri"/>
              <a:sym typeface="Calibri"/>
            </a:endParaRPr>
          </a:p>
          <a:p>
            <a:pPr marL="0" lvl="0" indent="0" algn="l" rtl="0">
              <a:spcBef>
                <a:spcPts val="1600"/>
              </a:spcBef>
              <a:spcAft>
                <a:spcPts val="0"/>
              </a:spcAft>
              <a:buNone/>
            </a:pPr>
            <a:endParaRPr>
              <a:latin typeface="Calibri"/>
              <a:ea typeface="Calibri"/>
              <a:cs typeface="Calibri"/>
              <a:sym typeface="Calibri"/>
            </a:endParaRPr>
          </a:p>
          <a:p>
            <a:pPr marL="457200" lvl="0" indent="-342900" algn="l" rtl="0">
              <a:spcBef>
                <a:spcPts val="1600"/>
              </a:spcBef>
              <a:spcAft>
                <a:spcPts val="0"/>
              </a:spcAft>
              <a:buSzPts val="1800"/>
              <a:buFont typeface="Calibri"/>
              <a:buChar char="●"/>
            </a:pPr>
            <a:r>
              <a:rPr lang="es-419">
                <a:latin typeface="Calibri"/>
                <a:ea typeface="Calibri"/>
                <a:cs typeface="Calibri"/>
                <a:sym typeface="Calibri"/>
              </a:rPr>
              <a:t>Determinación de la acidez titulable</a:t>
            </a:r>
            <a:endParaRPr>
              <a:latin typeface="Calibri"/>
              <a:ea typeface="Calibri"/>
              <a:cs typeface="Calibri"/>
              <a:sym typeface="Calibri"/>
            </a:endParaRPr>
          </a:p>
          <a:p>
            <a:pPr marL="0" lvl="0" indent="0" algn="l" rtl="0">
              <a:spcBef>
                <a:spcPts val="1600"/>
              </a:spcBef>
              <a:spcAft>
                <a:spcPts val="0"/>
              </a:spcAft>
              <a:buNone/>
            </a:pPr>
            <a:endParaRPr>
              <a:latin typeface="Calibri"/>
              <a:ea typeface="Calibri"/>
              <a:cs typeface="Calibri"/>
              <a:sym typeface="Calibri"/>
            </a:endParaRPr>
          </a:p>
          <a:p>
            <a:pPr marL="457200" lvl="0" indent="-342900" algn="l" rtl="0">
              <a:spcBef>
                <a:spcPts val="1600"/>
              </a:spcBef>
              <a:spcAft>
                <a:spcPts val="0"/>
              </a:spcAft>
              <a:buSzPts val="1800"/>
              <a:buFont typeface="Calibri"/>
              <a:buChar char="●"/>
            </a:pPr>
            <a:r>
              <a:rPr lang="es-419">
                <a:latin typeface="Calibri"/>
                <a:ea typeface="Calibri"/>
                <a:cs typeface="Calibri"/>
                <a:sym typeface="Calibri"/>
              </a:rPr>
              <a:t>Determinación de densidad</a:t>
            </a:r>
            <a:endParaRPr>
              <a:latin typeface="Calibri"/>
              <a:ea typeface="Calibri"/>
              <a:cs typeface="Calibri"/>
              <a:sym typeface="Calibri"/>
            </a:endParaRPr>
          </a:p>
        </p:txBody>
      </p:sp>
      <p:pic>
        <p:nvPicPr>
          <p:cNvPr id="175" name="Google Shape;175;p32"/>
          <p:cNvPicPr preferRelativeResize="0"/>
          <p:nvPr/>
        </p:nvPicPr>
        <p:blipFill>
          <a:blip r:embed="rId3">
            <a:alphaModFix/>
          </a:blip>
          <a:stretch>
            <a:fillRect/>
          </a:stretch>
        </p:blipFill>
        <p:spPr>
          <a:xfrm>
            <a:off x="4831075" y="1655438"/>
            <a:ext cx="4076700" cy="2295525"/>
          </a:xfrm>
          <a:prstGeom prst="rect">
            <a:avLst/>
          </a:prstGeom>
          <a:noFill/>
          <a:ln>
            <a:noFill/>
          </a:ln>
          <a:effectLst>
            <a:outerShdw blurRad="57150" dist="19050" dir="5400000" algn="bl" rotWithShape="0">
              <a:srgbClr val="000000">
                <a:alpha val="50000"/>
              </a:srgbClr>
            </a:outerShdw>
          </a:effec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3"/>
          <p:cNvSpPr txBox="1">
            <a:spLocks noGrp="1"/>
          </p:cNvSpPr>
          <p:nvPr>
            <p:ph type="title"/>
          </p:nvPr>
        </p:nvSpPr>
        <p:spPr>
          <a:xfrm>
            <a:off x="311700" y="230700"/>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419">
                <a:latin typeface="Calibri"/>
                <a:ea typeface="Calibri"/>
                <a:cs typeface="Calibri"/>
                <a:sym typeface="Calibri"/>
              </a:rPr>
              <a:t>Especificaciones microbiológicas</a:t>
            </a:r>
            <a:endParaRPr>
              <a:latin typeface="Calibri"/>
              <a:ea typeface="Calibri"/>
              <a:cs typeface="Calibri"/>
              <a:sym typeface="Calibri"/>
            </a:endParaRPr>
          </a:p>
        </p:txBody>
      </p:sp>
      <p:pic>
        <p:nvPicPr>
          <p:cNvPr id="181" name="Google Shape;181;p33"/>
          <p:cNvPicPr preferRelativeResize="0"/>
          <p:nvPr/>
        </p:nvPicPr>
        <p:blipFill>
          <a:blip r:embed="rId3">
            <a:alphaModFix/>
          </a:blip>
          <a:stretch>
            <a:fillRect/>
          </a:stretch>
        </p:blipFill>
        <p:spPr>
          <a:xfrm>
            <a:off x="152400" y="861525"/>
            <a:ext cx="8839201" cy="1178725"/>
          </a:xfrm>
          <a:prstGeom prst="rect">
            <a:avLst/>
          </a:prstGeom>
          <a:noFill/>
          <a:ln>
            <a:noFill/>
          </a:ln>
        </p:spPr>
      </p:pic>
      <p:pic>
        <p:nvPicPr>
          <p:cNvPr id="182" name="Google Shape;182;p33"/>
          <p:cNvPicPr preferRelativeResize="0"/>
          <p:nvPr/>
        </p:nvPicPr>
        <p:blipFill>
          <a:blip r:embed="rId4">
            <a:alphaModFix/>
          </a:blip>
          <a:stretch>
            <a:fillRect/>
          </a:stretch>
        </p:blipFill>
        <p:spPr>
          <a:xfrm>
            <a:off x="152400" y="2098375"/>
            <a:ext cx="8839200" cy="265750"/>
          </a:xfrm>
          <a:prstGeom prst="rect">
            <a:avLst/>
          </a:prstGeom>
          <a:noFill/>
          <a:ln>
            <a:noFill/>
          </a:ln>
        </p:spPr>
      </p:pic>
      <p:pic>
        <p:nvPicPr>
          <p:cNvPr id="183" name="Google Shape;183;p33"/>
          <p:cNvPicPr preferRelativeResize="0"/>
          <p:nvPr/>
        </p:nvPicPr>
        <p:blipFill>
          <a:blip r:embed="rId5">
            <a:alphaModFix/>
          </a:blip>
          <a:stretch>
            <a:fillRect/>
          </a:stretch>
        </p:blipFill>
        <p:spPr>
          <a:xfrm>
            <a:off x="152400" y="2477450"/>
            <a:ext cx="8728699" cy="266605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3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419"/>
              <a:t>Quesos</a:t>
            </a:r>
            <a:endParaRPr/>
          </a:p>
        </p:txBody>
      </p:sp>
      <p:sp>
        <p:nvSpPr>
          <p:cNvPr id="189" name="Google Shape;189;p3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ctr" rtl="0">
              <a:spcBef>
                <a:spcPts val="1200"/>
              </a:spcBef>
              <a:spcAft>
                <a:spcPts val="0"/>
              </a:spcAft>
              <a:buNone/>
            </a:pPr>
            <a:r>
              <a:rPr lang="es-419" dirty="0">
                <a:solidFill>
                  <a:schemeClr val="dk1"/>
                </a:solidFill>
                <a:latin typeface="Calibri"/>
                <a:ea typeface="Calibri"/>
                <a:cs typeface="Calibri"/>
                <a:sym typeface="Calibri"/>
              </a:rPr>
              <a:t>Título VIII. De los quesos</a:t>
            </a:r>
            <a:endParaRPr dirty="0">
              <a:solidFill>
                <a:schemeClr val="dk1"/>
              </a:solidFill>
              <a:latin typeface="Calibri"/>
              <a:ea typeface="Calibri"/>
              <a:cs typeface="Calibri"/>
              <a:sym typeface="Calibri"/>
            </a:endParaRPr>
          </a:p>
          <a:p>
            <a:pPr marL="0" lvl="0" indent="0" algn="l" rtl="0">
              <a:spcBef>
                <a:spcPts val="1200"/>
              </a:spcBef>
              <a:spcAft>
                <a:spcPts val="0"/>
              </a:spcAft>
              <a:buClr>
                <a:schemeClr val="dk1"/>
              </a:buClr>
              <a:buSzPts val="1100"/>
              <a:buFont typeface="Arial"/>
              <a:buNone/>
            </a:pPr>
            <a:r>
              <a:rPr lang="es-419" dirty="0">
                <a:solidFill>
                  <a:schemeClr val="accent1">
                    <a:lumMod val="75000"/>
                  </a:schemeClr>
                </a:solidFill>
                <a:latin typeface="Calibri"/>
                <a:ea typeface="Calibri"/>
                <a:cs typeface="Calibri"/>
                <a:sym typeface="Calibri"/>
              </a:rPr>
              <a:t>Artículo 234.-​</a:t>
            </a:r>
            <a:endParaRPr dirty="0">
              <a:solidFill>
                <a:schemeClr val="accent1">
                  <a:lumMod val="75000"/>
                </a:schemeClr>
              </a:solidFill>
              <a:latin typeface="Calibri"/>
              <a:ea typeface="Calibri"/>
              <a:cs typeface="Calibri"/>
              <a:sym typeface="Calibri"/>
            </a:endParaRPr>
          </a:p>
          <a:p>
            <a:pPr marL="0" lvl="0" indent="0" algn="l" rtl="0">
              <a:spcBef>
                <a:spcPts val="1200"/>
              </a:spcBef>
              <a:spcAft>
                <a:spcPts val="0"/>
              </a:spcAft>
              <a:buClr>
                <a:schemeClr val="dk1"/>
              </a:buClr>
              <a:buSzPts val="1100"/>
              <a:buFont typeface="Arial"/>
              <a:buNone/>
            </a:pPr>
            <a:r>
              <a:rPr lang="es-419" sz="1500" dirty="0">
                <a:solidFill>
                  <a:schemeClr val="dk1"/>
                </a:solidFill>
                <a:latin typeface="Calibri"/>
                <a:ea typeface="Calibri"/>
                <a:cs typeface="Calibri"/>
                <a:sym typeface="Calibri"/>
              </a:rPr>
              <a:t>Queso es el producto madurado o sin madurar, sólido o semisólido, obtenidos coagulando leches, leches descremadas, leches parcialmente descremadas, crema, crema de suero, suero de queso o suero de mantequilla debidamente pasteurizado o una combinación de estas materias, por la acción de cuajo u otros coagulantes apropiados y separando parcialmente el suero que se produce como consecuencia de tal coagulación.</a:t>
            </a:r>
            <a:endParaRPr sz="1500" dirty="0">
              <a:solidFill>
                <a:schemeClr val="dk1"/>
              </a:solidFill>
              <a:latin typeface="Calibri"/>
              <a:ea typeface="Calibri"/>
              <a:cs typeface="Calibri"/>
              <a:sym typeface="Calibri"/>
            </a:endParaRPr>
          </a:p>
          <a:p>
            <a:pPr marL="0" lvl="0" indent="0" algn="l" rtl="0">
              <a:spcBef>
                <a:spcPts val="1200"/>
              </a:spcBef>
              <a:spcAft>
                <a:spcPts val="1600"/>
              </a:spcAft>
              <a:buNone/>
            </a:pPr>
            <a:endParaRPr dirty="0"/>
          </a:p>
        </p:txBody>
      </p:sp>
      <p:pic>
        <p:nvPicPr>
          <p:cNvPr id="190" name="Google Shape;190;p34"/>
          <p:cNvPicPr preferRelativeResize="0"/>
          <p:nvPr/>
        </p:nvPicPr>
        <p:blipFill>
          <a:blip r:embed="rId3">
            <a:alphaModFix/>
          </a:blip>
          <a:stretch>
            <a:fillRect/>
          </a:stretch>
        </p:blipFill>
        <p:spPr>
          <a:xfrm>
            <a:off x="5403950" y="274175"/>
            <a:ext cx="971550" cy="9144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35"/>
          <p:cNvSpPr txBox="1">
            <a:spLocks noGrp="1"/>
          </p:cNvSpPr>
          <p:nvPr>
            <p:ph type="body" idx="1"/>
          </p:nvPr>
        </p:nvSpPr>
        <p:spPr>
          <a:xfrm>
            <a:off x="311700" y="340925"/>
            <a:ext cx="8520600" cy="480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419" dirty="0">
                <a:solidFill>
                  <a:schemeClr val="accent1">
                    <a:lumMod val="75000"/>
                  </a:schemeClr>
                </a:solidFill>
                <a:latin typeface="Calibri"/>
                <a:ea typeface="Calibri"/>
                <a:cs typeface="Calibri"/>
                <a:sym typeface="Calibri"/>
              </a:rPr>
              <a:t>Artículo 236.-</a:t>
            </a:r>
            <a:endParaRPr dirty="0">
              <a:solidFill>
                <a:schemeClr val="accent1">
                  <a:lumMod val="75000"/>
                </a:schemeClr>
              </a:solidFill>
              <a:latin typeface="Calibri"/>
              <a:ea typeface="Calibri"/>
              <a:cs typeface="Calibri"/>
              <a:sym typeface="Calibri"/>
            </a:endParaRPr>
          </a:p>
          <a:p>
            <a:pPr marL="0" lvl="0" indent="0" algn="l" rtl="0">
              <a:lnSpc>
                <a:spcPct val="100000"/>
              </a:lnSpc>
              <a:spcBef>
                <a:spcPts val="1600"/>
              </a:spcBef>
              <a:spcAft>
                <a:spcPts val="0"/>
              </a:spcAft>
              <a:buClr>
                <a:schemeClr val="dk1"/>
              </a:buClr>
              <a:buSzPts val="1100"/>
              <a:buFont typeface="Arial"/>
              <a:buNone/>
            </a:pPr>
            <a:r>
              <a:rPr lang="es-419" sz="1500" dirty="0">
                <a:latin typeface="Calibri"/>
                <a:ea typeface="Calibri"/>
                <a:cs typeface="Calibri"/>
                <a:sym typeface="Calibri"/>
              </a:rPr>
              <a:t>Para su elaboración a los quesos se les podrá adicionar:</a:t>
            </a:r>
            <a:endParaRPr sz="1500" dirty="0">
              <a:latin typeface="Calibri"/>
              <a:ea typeface="Calibri"/>
              <a:cs typeface="Calibri"/>
              <a:sym typeface="Calibri"/>
            </a:endParaRPr>
          </a:p>
          <a:p>
            <a:pPr marL="457200" lvl="0" indent="-323850" algn="l" rtl="0">
              <a:lnSpc>
                <a:spcPct val="100000"/>
              </a:lnSpc>
              <a:spcBef>
                <a:spcPts val="0"/>
              </a:spcBef>
              <a:spcAft>
                <a:spcPts val="0"/>
              </a:spcAft>
              <a:buSzPts val="1500"/>
              <a:buFont typeface="Calibri"/>
              <a:buAutoNum type="alphaLcParenR"/>
            </a:pPr>
            <a:r>
              <a:rPr lang="es-419" sz="1500" dirty="0">
                <a:latin typeface="Calibri"/>
                <a:ea typeface="Calibri"/>
                <a:cs typeface="Calibri"/>
                <a:sym typeface="Calibri"/>
              </a:rPr>
              <a:t>cultivos de bacterias productoras d ácido láctico</a:t>
            </a:r>
            <a:endParaRPr sz="1500" dirty="0">
              <a:latin typeface="Calibri"/>
              <a:ea typeface="Calibri"/>
              <a:cs typeface="Calibri"/>
              <a:sym typeface="Calibri"/>
            </a:endParaRPr>
          </a:p>
          <a:p>
            <a:pPr marL="457200" lvl="0" indent="-323850" algn="l" rtl="0">
              <a:lnSpc>
                <a:spcPct val="100000"/>
              </a:lnSpc>
              <a:spcBef>
                <a:spcPts val="0"/>
              </a:spcBef>
              <a:spcAft>
                <a:spcPts val="0"/>
              </a:spcAft>
              <a:buSzPts val="1500"/>
              <a:buFont typeface="Calibri"/>
              <a:buAutoNum type="alphaLcParenR"/>
            </a:pPr>
            <a:r>
              <a:rPr lang="es-419" sz="1500" dirty="0">
                <a:latin typeface="Calibri"/>
                <a:ea typeface="Calibri"/>
                <a:cs typeface="Calibri"/>
                <a:sym typeface="Calibri"/>
              </a:rPr>
              <a:t>cultivos de hongos o bacterias específicas para quesos de características especiales</a:t>
            </a:r>
            <a:endParaRPr sz="1500" dirty="0">
              <a:latin typeface="Calibri"/>
              <a:ea typeface="Calibri"/>
              <a:cs typeface="Calibri"/>
              <a:sym typeface="Calibri"/>
            </a:endParaRPr>
          </a:p>
          <a:p>
            <a:pPr marL="457200" lvl="0" indent="-323850" algn="l" rtl="0">
              <a:lnSpc>
                <a:spcPct val="100000"/>
              </a:lnSpc>
              <a:spcBef>
                <a:spcPts val="0"/>
              </a:spcBef>
              <a:spcAft>
                <a:spcPts val="0"/>
              </a:spcAft>
              <a:buSzPts val="1500"/>
              <a:buFont typeface="Calibri"/>
              <a:buAutoNum type="alphaLcParenR"/>
            </a:pPr>
            <a:r>
              <a:rPr lang="es-419" sz="1500" dirty="0">
                <a:latin typeface="Calibri"/>
                <a:ea typeface="Calibri"/>
                <a:cs typeface="Calibri"/>
                <a:sym typeface="Calibri"/>
              </a:rPr>
              <a:t>cuajo u otras enzimas apropiadas para la coagulación</a:t>
            </a:r>
            <a:endParaRPr sz="1500" dirty="0">
              <a:latin typeface="Calibri"/>
              <a:ea typeface="Calibri"/>
              <a:cs typeface="Calibri"/>
              <a:sym typeface="Calibri"/>
            </a:endParaRPr>
          </a:p>
          <a:p>
            <a:pPr marL="457200" lvl="0" indent="-323850" algn="l" rtl="0">
              <a:lnSpc>
                <a:spcPct val="100000"/>
              </a:lnSpc>
              <a:spcBef>
                <a:spcPts val="0"/>
              </a:spcBef>
              <a:spcAft>
                <a:spcPts val="0"/>
              </a:spcAft>
              <a:buSzPts val="1500"/>
              <a:buFont typeface="Calibri"/>
              <a:buAutoNum type="alphaLcParenR"/>
            </a:pPr>
            <a:r>
              <a:rPr lang="es-419" sz="1500" dirty="0">
                <a:latin typeface="Calibri"/>
                <a:ea typeface="Calibri"/>
                <a:cs typeface="Calibri"/>
                <a:sym typeface="Calibri"/>
              </a:rPr>
              <a:t>cloruro de sodio</a:t>
            </a:r>
            <a:endParaRPr sz="1500" dirty="0">
              <a:latin typeface="Calibri"/>
              <a:ea typeface="Calibri"/>
              <a:cs typeface="Calibri"/>
              <a:sym typeface="Calibri"/>
            </a:endParaRPr>
          </a:p>
          <a:p>
            <a:pPr marL="457200" lvl="0" indent="-323850" algn="l" rtl="0">
              <a:lnSpc>
                <a:spcPct val="100000"/>
              </a:lnSpc>
              <a:spcBef>
                <a:spcPts val="0"/>
              </a:spcBef>
              <a:spcAft>
                <a:spcPts val="0"/>
              </a:spcAft>
              <a:buSzPts val="1500"/>
              <a:buFont typeface="Calibri"/>
              <a:buAutoNum type="alphaLcParenR"/>
            </a:pPr>
            <a:r>
              <a:rPr lang="es-419" sz="1500" dirty="0">
                <a:latin typeface="Calibri"/>
                <a:ea typeface="Calibri"/>
                <a:cs typeface="Calibri"/>
                <a:sym typeface="Calibri"/>
              </a:rPr>
              <a:t>agua</a:t>
            </a:r>
            <a:endParaRPr sz="1500" dirty="0">
              <a:latin typeface="Calibri"/>
              <a:ea typeface="Calibri"/>
              <a:cs typeface="Calibri"/>
              <a:sym typeface="Calibri"/>
            </a:endParaRPr>
          </a:p>
          <a:p>
            <a:pPr marL="457200" lvl="0" indent="-323850" algn="l" rtl="0">
              <a:lnSpc>
                <a:spcPct val="100000"/>
              </a:lnSpc>
              <a:spcBef>
                <a:spcPts val="0"/>
              </a:spcBef>
              <a:spcAft>
                <a:spcPts val="0"/>
              </a:spcAft>
              <a:buSzPts val="1500"/>
              <a:buFont typeface="Calibri"/>
              <a:buAutoNum type="alphaLcParenR"/>
            </a:pPr>
            <a:r>
              <a:rPr lang="es-419" sz="1500" dirty="0">
                <a:latin typeface="Calibri"/>
                <a:ea typeface="Calibri"/>
                <a:cs typeface="Calibri"/>
                <a:sym typeface="Calibri"/>
              </a:rPr>
              <a:t>cloruro de calcio</a:t>
            </a:r>
            <a:endParaRPr sz="1500" dirty="0">
              <a:latin typeface="Calibri"/>
              <a:ea typeface="Calibri"/>
              <a:cs typeface="Calibri"/>
              <a:sym typeface="Calibri"/>
            </a:endParaRPr>
          </a:p>
          <a:p>
            <a:pPr marL="457200" lvl="0" indent="-323850" algn="l" rtl="0">
              <a:lnSpc>
                <a:spcPct val="100000"/>
              </a:lnSpc>
              <a:spcBef>
                <a:spcPts val="0"/>
              </a:spcBef>
              <a:spcAft>
                <a:spcPts val="0"/>
              </a:spcAft>
              <a:buSzPts val="1500"/>
              <a:buFont typeface="Calibri"/>
              <a:buAutoNum type="alphaLcParenR"/>
            </a:pPr>
            <a:r>
              <a:rPr lang="es-419" sz="1500" dirty="0">
                <a:latin typeface="Calibri"/>
                <a:ea typeface="Calibri"/>
                <a:cs typeface="Calibri"/>
                <a:sym typeface="Calibri"/>
              </a:rPr>
              <a:t>nitrato de sodio o potasio: máximo 50 mg/kg de queso</a:t>
            </a:r>
            <a:endParaRPr sz="1500" dirty="0">
              <a:latin typeface="Calibri"/>
              <a:ea typeface="Calibri"/>
              <a:cs typeface="Calibri"/>
              <a:sym typeface="Calibri"/>
            </a:endParaRPr>
          </a:p>
          <a:p>
            <a:pPr marL="457200" lvl="0" indent="-323850" algn="l" rtl="0">
              <a:lnSpc>
                <a:spcPct val="100000"/>
              </a:lnSpc>
              <a:spcBef>
                <a:spcPts val="0"/>
              </a:spcBef>
              <a:spcAft>
                <a:spcPts val="0"/>
              </a:spcAft>
              <a:buSzPts val="1500"/>
              <a:buFont typeface="Calibri"/>
              <a:buAutoNum type="alphaLcParenR"/>
            </a:pPr>
            <a:r>
              <a:rPr lang="es-419" sz="1500" dirty="0">
                <a:latin typeface="Calibri"/>
                <a:ea typeface="Calibri"/>
                <a:cs typeface="Calibri"/>
                <a:sym typeface="Calibri"/>
              </a:rPr>
              <a:t>caroteno, carotenoides, </a:t>
            </a:r>
            <a:r>
              <a:rPr lang="es-419" sz="1500" dirty="0" err="1">
                <a:latin typeface="Calibri"/>
                <a:ea typeface="Calibri"/>
                <a:cs typeface="Calibri"/>
                <a:sym typeface="Calibri"/>
              </a:rPr>
              <a:t>rocú</a:t>
            </a:r>
            <a:r>
              <a:rPr lang="es-419" sz="1500" dirty="0">
                <a:latin typeface="Calibri"/>
                <a:ea typeface="Calibri"/>
                <a:cs typeface="Calibri"/>
                <a:sym typeface="Calibri"/>
              </a:rPr>
              <a:t> o </a:t>
            </a:r>
            <a:r>
              <a:rPr lang="es-419" sz="1500" dirty="0" err="1">
                <a:latin typeface="Calibri"/>
                <a:ea typeface="Calibri"/>
                <a:cs typeface="Calibri"/>
                <a:sym typeface="Calibri"/>
              </a:rPr>
              <a:t>anato</a:t>
            </a:r>
            <a:r>
              <a:rPr lang="es-419" sz="1500" dirty="0">
                <a:latin typeface="Calibri"/>
                <a:ea typeface="Calibri"/>
                <a:cs typeface="Calibri"/>
                <a:sym typeface="Calibri"/>
              </a:rPr>
              <a:t> y riboflavina, solos o mezclados</a:t>
            </a:r>
            <a:endParaRPr sz="1500" dirty="0">
              <a:latin typeface="Calibri"/>
              <a:ea typeface="Calibri"/>
              <a:cs typeface="Calibri"/>
              <a:sym typeface="Calibri"/>
            </a:endParaRPr>
          </a:p>
          <a:p>
            <a:pPr marL="457200" lvl="0" indent="-323850" algn="l" rtl="0">
              <a:lnSpc>
                <a:spcPct val="100000"/>
              </a:lnSpc>
              <a:spcBef>
                <a:spcPts val="0"/>
              </a:spcBef>
              <a:spcAft>
                <a:spcPts val="0"/>
              </a:spcAft>
              <a:buSzPts val="1500"/>
              <a:buFont typeface="Calibri"/>
              <a:buAutoNum type="alphaLcParenR"/>
            </a:pPr>
            <a:r>
              <a:rPr lang="es-419" sz="1500" dirty="0">
                <a:latin typeface="Calibri"/>
                <a:ea typeface="Calibri"/>
                <a:cs typeface="Calibri"/>
                <a:sym typeface="Calibri"/>
              </a:rPr>
              <a:t>sustancias aromatizantes o saborizantes naturales autorizadas</a:t>
            </a:r>
            <a:endParaRPr sz="1500" dirty="0">
              <a:latin typeface="Calibri"/>
              <a:ea typeface="Calibri"/>
              <a:cs typeface="Calibri"/>
              <a:sym typeface="Calibri"/>
            </a:endParaRPr>
          </a:p>
          <a:p>
            <a:pPr marL="457200" lvl="0" indent="-323850" algn="l" rtl="0">
              <a:lnSpc>
                <a:spcPct val="100000"/>
              </a:lnSpc>
              <a:spcBef>
                <a:spcPts val="0"/>
              </a:spcBef>
              <a:spcAft>
                <a:spcPts val="0"/>
              </a:spcAft>
              <a:buSzPts val="1500"/>
              <a:buFont typeface="Calibri"/>
              <a:buAutoNum type="alphaLcParenR"/>
            </a:pPr>
            <a:r>
              <a:rPr lang="es-419" sz="1500" dirty="0">
                <a:latin typeface="Calibri"/>
                <a:ea typeface="Calibri"/>
                <a:cs typeface="Calibri"/>
                <a:sym typeface="Calibri"/>
              </a:rPr>
              <a:t>ácido cítrico y/o láctico</a:t>
            </a:r>
            <a:endParaRPr sz="1500" dirty="0">
              <a:latin typeface="Calibri"/>
              <a:ea typeface="Calibri"/>
              <a:cs typeface="Calibri"/>
              <a:sym typeface="Calibri"/>
            </a:endParaRPr>
          </a:p>
          <a:p>
            <a:pPr marL="457200" lvl="0" indent="-323850" algn="l" rtl="0">
              <a:lnSpc>
                <a:spcPct val="100000"/>
              </a:lnSpc>
              <a:spcBef>
                <a:spcPts val="0"/>
              </a:spcBef>
              <a:spcAft>
                <a:spcPts val="0"/>
              </a:spcAft>
              <a:buSzPts val="1500"/>
              <a:buFont typeface="Calibri"/>
              <a:buAutoNum type="alphaLcParenR"/>
            </a:pPr>
            <a:r>
              <a:rPr lang="es-419" sz="1500" dirty="0">
                <a:latin typeface="Calibri"/>
                <a:ea typeface="Calibri"/>
                <a:cs typeface="Calibri"/>
                <a:sym typeface="Calibri"/>
              </a:rPr>
              <a:t>frutos, semillas y especias.</a:t>
            </a:r>
            <a:endParaRPr sz="1500" dirty="0">
              <a:latin typeface="Calibri"/>
              <a:ea typeface="Calibri"/>
              <a:cs typeface="Calibri"/>
              <a:sym typeface="Calibri"/>
            </a:endParaRPr>
          </a:p>
          <a:p>
            <a:pPr marL="0" lvl="0" indent="0" algn="l" rtl="0">
              <a:lnSpc>
                <a:spcPct val="100000"/>
              </a:lnSpc>
              <a:spcBef>
                <a:spcPts val="0"/>
              </a:spcBef>
              <a:spcAft>
                <a:spcPts val="0"/>
              </a:spcAft>
              <a:buNone/>
            </a:pPr>
            <a:endParaRPr sz="1500" dirty="0"/>
          </a:p>
        </p:txBody>
      </p:sp>
      <p:sp>
        <p:nvSpPr>
          <p:cNvPr id="196" name="Google Shape;196;p35"/>
          <p:cNvSpPr txBox="1"/>
          <p:nvPr/>
        </p:nvSpPr>
        <p:spPr>
          <a:xfrm>
            <a:off x="7223750" y="4709150"/>
            <a:ext cx="3000000" cy="3000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419" sz="1200">
                <a:solidFill>
                  <a:schemeClr val="dk1"/>
                </a:solidFill>
                <a:latin typeface="Calibri"/>
                <a:ea typeface="Calibri"/>
                <a:cs typeface="Calibri"/>
                <a:sym typeface="Calibri"/>
              </a:rPr>
              <a:t>Fuente: RSA, 2019</a:t>
            </a:r>
            <a:endParaRPr>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3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419" dirty="0"/>
              <a:t>Análisis de Calidad</a:t>
            </a:r>
            <a:endParaRPr dirty="0"/>
          </a:p>
        </p:txBody>
      </p:sp>
      <p:sp>
        <p:nvSpPr>
          <p:cNvPr id="202" name="Google Shape;202;p36"/>
          <p:cNvSpPr txBox="1">
            <a:spLocks noGrp="1"/>
          </p:cNvSpPr>
          <p:nvPr>
            <p:ph type="body" idx="1"/>
          </p:nvPr>
        </p:nvSpPr>
        <p:spPr>
          <a:xfrm>
            <a:off x="311700" y="1017725"/>
            <a:ext cx="5548500" cy="40116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s-419" sz="1500" dirty="0">
                <a:latin typeface="Calibri"/>
                <a:ea typeface="Calibri"/>
                <a:cs typeface="Calibri"/>
                <a:sym typeface="Calibri"/>
              </a:rPr>
              <a:t>Para el muestreo, se utilizan sondas para queso de forma y dimensiones apropiadas a los tipos de quesos. Se usan cuchillos de hoja aguzada y un compuesto para sellar. Muestreo de un número suficiente para que la muestra total sea de al menos 50 g</a:t>
            </a:r>
            <a:endParaRPr dirty="0">
              <a:solidFill>
                <a:schemeClr val="dk1"/>
              </a:solidFill>
              <a:latin typeface="Calibri"/>
              <a:ea typeface="Calibri"/>
              <a:cs typeface="Calibri"/>
              <a:sym typeface="Calibri"/>
            </a:endParaRPr>
          </a:p>
          <a:p>
            <a:pPr marL="0" lvl="0" indent="0" algn="l" rtl="0">
              <a:spcBef>
                <a:spcPts val="1200"/>
              </a:spcBef>
              <a:spcAft>
                <a:spcPts val="0"/>
              </a:spcAft>
              <a:buNone/>
            </a:pPr>
            <a:r>
              <a:rPr lang="es-419" dirty="0">
                <a:solidFill>
                  <a:schemeClr val="accent5"/>
                </a:solidFill>
                <a:latin typeface="Calibri"/>
                <a:ea typeface="Calibri"/>
                <a:cs typeface="Calibri"/>
                <a:sym typeface="Calibri"/>
              </a:rPr>
              <a:t>Determinación de Materia Grasa (Método Gerber)</a:t>
            </a:r>
            <a:endParaRPr dirty="0">
              <a:solidFill>
                <a:schemeClr val="accent5"/>
              </a:solidFill>
              <a:latin typeface="Calibri"/>
              <a:ea typeface="Calibri"/>
              <a:cs typeface="Calibri"/>
              <a:sym typeface="Calibri"/>
            </a:endParaRPr>
          </a:p>
          <a:p>
            <a:pPr marL="0" lvl="0" indent="0" algn="l" rtl="0">
              <a:lnSpc>
                <a:spcPct val="100000"/>
              </a:lnSpc>
              <a:spcBef>
                <a:spcPts val="1200"/>
              </a:spcBef>
              <a:spcAft>
                <a:spcPts val="0"/>
              </a:spcAft>
              <a:buNone/>
            </a:pPr>
            <a:r>
              <a:rPr lang="es-419" sz="1500" dirty="0">
                <a:latin typeface="Calibri"/>
                <a:ea typeface="Calibri"/>
                <a:cs typeface="Calibri"/>
                <a:sym typeface="Calibri"/>
              </a:rPr>
              <a:t>El contenido de materia grasa de un queso se determina volumétricamente mediante el método </a:t>
            </a:r>
            <a:r>
              <a:rPr lang="es-419" sz="1500" dirty="0" err="1">
                <a:latin typeface="Calibri"/>
                <a:ea typeface="Calibri"/>
                <a:cs typeface="Calibri"/>
                <a:sym typeface="Calibri"/>
              </a:rPr>
              <a:t>acidobutirométrico</a:t>
            </a:r>
            <a:r>
              <a:rPr lang="es-419" sz="1500" dirty="0">
                <a:latin typeface="Calibri"/>
                <a:ea typeface="Calibri"/>
                <a:cs typeface="Calibri"/>
                <a:sym typeface="Calibri"/>
              </a:rPr>
              <a:t> según VAN-GULIK. Es una adaptación del método de GERBER. El principio del método consiste en que una cantidad pesada de queso es agregada a ácido sulfúrico y mezclado alcohol amílico. Por centrifugación, la grasa es separada de la fase acuosa en una columna calibrada</a:t>
            </a:r>
            <a:endParaRPr sz="1500" dirty="0">
              <a:latin typeface="Calibri"/>
              <a:ea typeface="Calibri"/>
              <a:cs typeface="Calibri"/>
              <a:sym typeface="Calibri"/>
            </a:endParaRPr>
          </a:p>
          <a:p>
            <a:pPr marL="0" lvl="0" indent="0" algn="l" rtl="0">
              <a:lnSpc>
                <a:spcPct val="100000"/>
              </a:lnSpc>
              <a:spcBef>
                <a:spcPts val="0"/>
              </a:spcBef>
              <a:spcAft>
                <a:spcPts val="0"/>
              </a:spcAft>
              <a:buNone/>
            </a:pPr>
            <a:endParaRPr sz="1500" dirty="0">
              <a:latin typeface="Calibri"/>
              <a:ea typeface="Calibri"/>
              <a:cs typeface="Calibri"/>
              <a:sym typeface="Calibri"/>
            </a:endParaRPr>
          </a:p>
          <a:p>
            <a:pPr marL="0" lvl="0" indent="0" algn="l" rtl="0">
              <a:lnSpc>
                <a:spcPct val="100000"/>
              </a:lnSpc>
              <a:spcBef>
                <a:spcPts val="0"/>
              </a:spcBef>
              <a:spcAft>
                <a:spcPts val="0"/>
              </a:spcAft>
              <a:buNone/>
            </a:pPr>
            <a:r>
              <a:rPr lang="es-419" sz="1500" dirty="0">
                <a:latin typeface="Calibri"/>
                <a:ea typeface="Calibri"/>
                <a:cs typeface="Calibri"/>
                <a:sym typeface="Calibri"/>
              </a:rPr>
              <a:t>Según la Norma Chilena </a:t>
            </a:r>
            <a:r>
              <a:rPr lang="es-419" sz="1500" b="1" dirty="0">
                <a:latin typeface="Calibri"/>
                <a:ea typeface="Calibri"/>
                <a:cs typeface="Calibri"/>
                <a:sym typeface="Calibri"/>
              </a:rPr>
              <a:t>Nch2090.Of1999</a:t>
            </a:r>
            <a:r>
              <a:rPr lang="es-419" sz="1500" dirty="0">
                <a:latin typeface="Calibri"/>
                <a:ea typeface="Calibri"/>
                <a:cs typeface="Calibri"/>
                <a:sym typeface="Calibri"/>
              </a:rPr>
              <a:t> establece que para quesos chancos la materia grasa debe ser entre el 25- 28%</a:t>
            </a:r>
            <a:endParaRPr sz="1500" dirty="0">
              <a:latin typeface="Calibri"/>
              <a:ea typeface="Calibri"/>
              <a:cs typeface="Calibri"/>
              <a:sym typeface="Calibri"/>
            </a:endParaRPr>
          </a:p>
          <a:p>
            <a:pPr marL="0" lvl="0" indent="0" algn="ctr" rtl="0">
              <a:spcBef>
                <a:spcPts val="1200"/>
              </a:spcBef>
              <a:spcAft>
                <a:spcPts val="0"/>
              </a:spcAft>
              <a:buNone/>
            </a:pPr>
            <a:endParaRPr dirty="0">
              <a:solidFill>
                <a:schemeClr val="dk1"/>
              </a:solidFill>
              <a:latin typeface="Calibri"/>
              <a:ea typeface="Calibri"/>
              <a:cs typeface="Calibri"/>
              <a:sym typeface="Calibri"/>
            </a:endParaRPr>
          </a:p>
          <a:p>
            <a:pPr marL="0" lvl="0" indent="0" algn="l" rtl="0">
              <a:spcBef>
                <a:spcPts val="1200"/>
              </a:spcBef>
              <a:spcAft>
                <a:spcPts val="0"/>
              </a:spcAft>
              <a:buNone/>
            </a:pPr>
            <a:endParaRPr dirty="0">
              <a:solidFill>
                <a:schemeClr val="dk1"/>
              </a:solidFill>
              <a:latin typeface="Calibri"/>
              <a:ea typeface="Calibri"/>
              <a:cs typeface="Calibri"/>
              <a:sym typeface="Calibri"/>
            </a:endParaRPr>
          </a:p>
          <a:p>
            <a:pPr marL="0" lvl="0" indent="0" algn="l" rtl="0">
              <a:spcBef>
                <a:spcPts val="1200"/>
              </a:spcBef>
              <a:spcAft>
                <a:spcPts val="0"/>
              </a:spcAft>
              <a:buClr>
                <a:schemeClr val="dk1"/>
              </a:buClr>
              <a:buSzPts val="1100"/>
              <a:buFont typeface="Arial"/>
              <a:buNone/>
            </a:pPr>
            <a:endParaRPr dirty="0">
              <a:solidFill>
                <a:schemeClr val="dk1"/>
              </a:solidFill>
              <a:latin typeface="Calibri"/>
              <a:ea typeface="Calibri"/>
              <a:cs typeface="Calibri"/>
              <a:sym typeface="Calibri"/>
            </a:endParaRPr>
          </a:p>
          <a:p>
            <a:pPr marL="0" lvl="0" indent="0" algn="l" rtl="0">
              <a:spcBef>
                <a:spcPts val="1200"/>
              </a:spcBef>
              <a:spcAft>
                <a:spcPts val="0"/>
              </a:spcAft>
              <a:buClr>
                <a:schemeClr val="dk1"/>
              </a:buClr>
              <a:buSzPts val="1100"/>
              <a:buFont typeface="Arial"/>
              <a:buNone/>
            </a:pPr>
            <a:r>
              <a:rPr lang="es-419" dirty="0">
                <a:solidFill>
                  <a:schemeClr val="dk1"/>
                </a:solidFill>
                <a:latin typeface="Calibri"/>
                <a:ea typeface="Calibri"/>
                <a:cs typeface="Calibri"/>
                <a:sym typeface="Calibri"/>
              </a:rPr>
              <a:t>​</a:t>
            </a:r>
            <a:endParaRPr dirty="0">
              <a:solidFill>
                <a:schemeClr val="dk1"/>
              </a:solidFill>
              <a:latin typeface="Calibri"/>
              <a:ea typeface="Calibri"/>
              <a:cs typeface="Calibri"/>
              <a:sym typeface="Calibri"/>
            </a:endParaRPr>
          </a:p>
          <a:p>
            <a:pPr marL="0" lvl="0" indent="0" algn="l" rtl="0">
              <a:spcBef>
                <a:spcPts val="1200"/>
              </a:spcBef>
              <a:spcAft>
                <a:spcPts val="1200"/>
              </a:spcAft>
              <a:buClr>
                <a:schemeClr val="dk1"/>
              </a:buClr>
              <a:buSzPts val="1100"/>
              <a:buFont typeface="Arial"/>
              <a:buNone/>
            </a:pPr>
            <a:endParaRPr dirty="0"/>
          </a:p>
        </p:txBody>
      </p:sp>
      <p:pic>
        <p:nvPicPr>
          <p:cNvPr id="203" name="Google Shape;203;p36"/>
          <p:cNvPicPr preferRelativeResize="0"/>
          <p:nvPr/>
        </p:nvPicPr>
        <p:blipFill>
          <a:blip r:embed="rId3">
            <a:alphaModFix/>
          </a:blip>
          <a:stretch>
            <a:fillRect/>
          </a:stretch>
        </p:blipFill>
        <p:spPr>
          <a:xfrm>
            <a:off x="6032300" y="1415213"/>
            <a:ext cx="2890925" cy="2890925"/>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37"/>
          <p:cNvSpPr txBox="1">
            <a:spLocks noGrp="1"/>
          </p:cNvSpPr>
          <p:nvPr>
            <p:ph type="body" idx="1"/>
          </p:nvPr>
        </p:nvSpPr>
        <p:spPr>
          <a:xfrm>
            <a:off x="311700" y="340925"/>
            <a:ext cx="5675100" cy="4802700"/>
          </a:xfrm>
          <a:prstGeom prst="rect">
            <a:avLst/>
          </a:prstGeom>
        </p:spPr>
        <p:txBody>
          <a:bodyPr spcFirstLastPara="1" wrap="square" lIns="91425" tIns="91425" rIns="91425" bIns="91425" anchor="t" anchorCtr="0">
            <a:noAutofit/>
          </a:bodyPr>
          <a:lstStyle/>
          <a:p>
            <a:pPr marL="0" lvl="0" indent="0" algn="ctr" rtl="0">
              <a:spcBef>
                <a:spcPts val="1200"/>
              </a:spcBef>
              <a:spcAft>
                <a:spcPts val="0"/>
              </a:spcAft>
              <a:buClr>
                <a:schemeClr val="dk1"/>
              </a:buClr>
              <a:buSzPts val="1100"/>
              <a:buFont typeface="Arial"/>
              <a:buNone/>
            </a:pPr>
            <a:r>
              <a:rPr lang="es-419" dirty="0">
                <a:solidFill>
                  <a:schemeClr val="accent5"/>
                </a:solidFill>
                <a:latin typeface="Calibri"/>
                <a:ea typeface="Calibri"/>
                <a:cs typeface="Calibri"/>
                <a:sym typeface="Calibri"/>
              </a:rPr>
              <a:t>Determinación de Humedad </a:t>
            </a:r>
            <a:endParaRPr dirty="0">
              <a:solidFill>
                <a:schemeClr val="accent5"/>
              </a:solidFill>
              <a:latin typeface="Calibri"/>
              <a:ea typeface="Calibri"/>
              <a:cs typeface="Calibri"/>
              <a:sym typeface="Calibri"/>
            </a:endParaRPr>
          </a:p>
          <a:p>
            <a:pPr marL="0" lvl="0" indent="0" algn="l" rtl="0">
              <a:spcBef>
                <a:spcPts val="1200"/>
              </a:spcBef>
              <a:spcAft>
                <a:spcPts val="0"/>
              </a:spcAft>
              <a:buNone/>
            </a:pPr>
            <a:r>
              <a:rPr lang="es-419" dirty="0">
                <a:solidFill>
                  <a:schemeClr val="accent5"/>
                </a:solidFill>
                <a:latin typeface="Calibri"/>
                <a:ea typeface="Calibri"/>
                <a:cs typeface="Calibri"/>
                <a:sym typeface="Calibri"/>
              </a:rPr>
              <a:t>Materia Seca.-</a:t>
            </a:r>
            <a:endParaRPr dirty="0">
              <a:solidFill>
                <a:schemeClr val="accent5"/>
              </a:solidFill>
              <a:latin typeface="Calibri"/>
              <a:ea typeface="Calibri"/>
              <a:cs typeface="Calibri"/>
              <a:sym typeface="Calibri"/>
            </a:endParaRPr>
          </a:p>
          <a:p>
            <a:pPr marL="0" lvl="0" indent="0" algn="l" rtl="0">
              <a:lnSpc>
                <a:spcPct val="100000"/>
              </a:lnSpc>
              <a:spcBef>
                <a:spcPts val="1200"/>
              </a:spcBef>
              <a:spcAft>
                <a:spcPts val="0"/>
              </a:spcAft>
              <a:buClr>
                <a:schemeClr val="dk1"/>
              </a:buClr>
              <a:buSzPts val="1100"/>
              <a:buFont typeface="Arial"/>
              <a:buNone/>
            </a:pPr>
            <a:r>
              <a:rPr lang="es-419" sz="1500" dirty="0">
                <a:latin typeface="Calibri"/>
                <a:ea typeface="Calibri"/>
                <a:cs typeface="Calibri"/>
                <a:sym typeface="Calibri"/>
              </a:rPr>
              <a:t>El extracto seco del queso es la masa expresada en porcentaje, que se queda después de un proceso de desecación. El método empleado es el de desecación en estufa. Este método consiste en someter una cantidad conocida de queso a una temperatura de 102°C hasta obtener un peso constante. El peso obtenido después del proceso de desecación representa la materia seca del queso </a:t>
            </a:r>
            <a:endParaRPr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500" dirty="0"/>
          </a:p>
          <a:p>
            <a:pPr marL="0" lvl="0" indent="0" algn="l" rtl="0">
              <a:lnSpc>
                <a:spcPct val="100000"/>
              </a:lnSpc>
              <a:spcBef>
                <a:spcPts val="0"/>
              </a:spcBef>
              <a:spcAft>
                <a:spcPts val="0"/>
              </a:spcAft>
              <a:buClr>
                <a:schemeClr val="dk1"/>
              </a:buClr>
              <a:buSzPts val="1100"/>
              <a:buFont typeface="Arial"/>
              <a:buNone/>
            </a:pPr>
            <a:r>
              <a:rPr lang="es-419" sz="1500" dirty="0">
                <a:latin typeface="Calibri"/>
                <a:ea typeface="Calibri"/>
                <a:cs typeface="Calibri"/>
                <a:sym typeface="Calibri"/>
              </a:rPr>
              <a:t>Según la Norma Chilena </a:t>
            </a:r>
            <a:r>
              <a:rPr lang="es-419" sz="1500" b="1" dirty="0">
                <a:latin typeface="Calibri"/>
                <a:ea typeface="Calibri"/>
                <a:cs typeface="Calibri"/>
                <a:sym typeface="Calibri"/>
              </a:rPr>
              <a:t>Nch2090.Of1999</a:t>
            </a:r>
            <a:r>
              <a:rPr lang="es-419" sz="1500" dirty="0">
                <a:latin typeface="Calibri"/>
                <a:ea typeface="Calibri"/>
                <a:cs typeface="Calibri"/>
                <a:sym typeface="Calibri"/>
              </a:rPr>
              <a:t> establece que para quesos la humedad debe ser entre 44-50%</a:t>
            </a:r>
            <a:endParaRPr sz="1500" dirty="0"/>
          </a:p>
        </p:txBody>
      </p:sp>
      <p:sp>
        <p:nvSpPr>
          <p:cNvPr id="209" name="Google Shape;209;p37"/>
          <p:cNvSpPr txBox="1"/>
          <p:nvPr/>
        </p:nvSpPr>
        <p:spPr>
          <a:xfrm>
            <a:off x="8705850" y="5257800"/>
            <a:ext cx="7261500" cy="84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pic>
        <p:nvPicPr>
          <p:cNvPr id="210" name="Google Shape;210;p37"/>
          <p:cNvPicPr preferRelativeResize="0"/>
          <p:nvPr/>
        </p:nvPicPr>
        <p:blipFill>
          <a:blip r:embed="rId3">
            <a:alphaModFix/>
          </a:blip>
          <a:stretch>
            <a:fillRect/>
          </a:stretch>
        </p:blipFill>
        <p:spPr>
          <a:xfrm>
            <a:off x="6044325" y="1210325"/>
            <a:ext cx="2851100" cy="285110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38"/>
          <p:cNvSpPr txBox="1">
            <a:spLocks noGrp="1"/>
          </p:cNvSpPr>
          <p:nvPr>
            <p:ph type="body" idx="1"/>
          </p:nvPr>
        </p:nvSpPr>
        <p:spPr>
          <a:xfrm>
            <a:off x="311700" y="340925"/>
            <a:ext cx="5745300" cy="4802700"/>
          </a:xfrm>
          <a:prstGeom prst="rect">
            <a:avLst/>
          </a:prstGeom>
        </p:spPr>
        <p:txBody>
          <a:bodyPr spcFirstLastPara="1" wrap="square" lIns="91425" tIns="91425" rIns="91425" bIns="91425" anchor="t" anchorCtr="0">
            <a:noAutofit/>
          </a:bodyPr>
          <a:lstStyle/>
          <a:p>
            <a:pPr marL="0" lvl="0" indent="0" algn="ctr" rtl="0">
              <a:spcBef>
                <a:spcPts val="1200"/>
              </a:spcBef>
              <a:spcAft>
                <a:spcPts val="0"/>
              </a:spcAft>
              <a:buNone/>
            </a:pPr>
            <a:r>
              <a:rPr lang="es-419" dirty="0">
                <a:solidFill>
                  <a:schemeClr val="accent5"/>
                </a:solidFill>
                <a:latin typeface="Calibri"/>
                <a:ea typeface="Calibri"/>
                <a:cs typeface="Calibri"/>
                <a:sym typeface="Calibri"/>
              </a:rPr>
              <a:t>Determinación del pH</a:t>
            </a:r>
            <a:endParaRPr dirty="0">
              <a:solidFill>
                <a:schemeClr val="accent5"/>
              </a:solidFill>
              <a:latin typeface="Calibri"/>
              <a:ea typeface="Calibri"/>
              <a:cs typeface="Calibri"/>
              <a:sym typeface="Calibri"/>
            </a:endParaRPr>
          </a:p>
          <a:p>
            <a:pPr marL="0" lvl="0" indent="0" algn="l" rtl="0">
              <a:lnSpc>
                <a:spcPct val="100000"/>
              </a:lnSpc>
              <a:spcBef>
                <a:spcPts val="1200"/>
              </a:spcBef>
              <a:spcAft>
                <a:spcPts val="0"/>
              </a:spcAft>
              <a:buNone/>
            </a:pPr>
            <a:r>
              <a:rPr lang="es-419" sz="1500" dirty="0">
                <a:latin typeface="Calibri"/>
                <a:ea typeface="Calibri"/>
                <a:cs typeface="Calibri"/>
                <a:sym typeface="Calibri"/>
              </a:rPr>
              <a:t>En los alimentos es pH un factor importante para la estabilidad, ya que es determinante en el crecimiento de grupos de microorganismos deseados. La determinación se realiza directamente sobre el queso mismo y si no fuese posible realizar la medida directamente, se hace una dispersión previa del queso en agua destilada. La calidad del sabor y la textura del queso es el resultado de una temperatura y un pH bien llevado. La mayoría de los quesos tienen un pH entre 5.1 a 5.9. </a:t>
            </a:r>
            <a:endParaRPr sz="1500" dirty="0">
              <a:latin typeface="Calibri"/>
              <a:ea typeface="Calibri"/>
              <a:cs typeface="Calibri"/>
              <a:sym typeface="Calibri"/>
            </a:endParaRPr>
          </a:p>
          <a:p>
            <a:pPr marL="0" lvl="0" indent="0" algn="l" rtl="0">
              <a:lnSpc>
                <a:spcPct val="100000"/>
              </a:lnSpc>
              <a:spcBef>
                <a:spcPts val="0"/>
              </a:spcBef>
              <a:spcAft>
                <a:spcPts val="0"/>
              </a:spcAft>
              <a:buNone/>
            </a:pPr>
            <a:endParaRPr sz="15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s-419" sz="1500" dirty="0">
                <a:latin typeface="Calibri"/>
                <a:ea typeface="Calibri"/>
                <a:cs typeface="Calibri"/>
                <a:sym typeface="Calibri"/>
              </a:rPr>
              <a:t>Según la Norma Chilena </a:t>
            </a:r>
            <a:r>
              <a:rPr lang="es-419" sz="1500" b="1" dirty="0">
                <a:latin typeface="Calibri"/>
                <a:ea typeface="Calibri"/>
                <a:cs typeface="Calibri"/>
                <a:sym typeface="Calibri"/>
              </a:rPr>
              <a:t>Nch2090.Of1999</a:t>
            </a:r>
            <a:r>
              <a:rPr lang="es-419" sz="1500" dirty="0">
                <a:latin typeface="Calibri"/>
                <a:ea typeface="Calibri"/>
                <a:cs typeface="Calibri"/>
                <a:sym typeface="Calibri"/>
              </a:rPr>
              <a:t> establece que para quesos el pH debe ser de 5.2-5.4</a:t>
            </a:r>
            <a:endParaRPr sz="1500" dirty="0">
              <a:latin typeface="Calibri"/>
              <a:ea typeface="Calibri"/>
              <a:cs typeface="Calibri"/>
              <a:sym typeface="Calibri"/>
            </a:endParaRPr>
          </a:p>
        </p:txBody>
      </p:sp>
      <p:sp>
        <p:nvSpPr>
          <p:cNvPr id="216" name="Google Shape;216;p38"/>
          <p:cNvSpPr txBox="1"/>
          <p:nvPr/>
        </p:nvSpPr>
        <p:spPr>
          <a:xfrm>
            <a:off x="8705850" y="5257800"/>
            <a:ext cx="7261500" cy="84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pic>
        <p:nvPicPr>
          <p:cNvPr id="217" name="Google Shape;217;p38"/>
          <p:cNvPicPr preferRelativeResize="0"/>
          <p:nvPr/>
        </p:nvPicPr>
        <p:blipFill>
          <a:blip r:embed="rId3">
            <a:alphaModFix/>
          </a:blip>
          <a:stretch>
            <a:fillRect/>
          </a:stretch>
        </p:blipFill>
        <p:spPr>
          <a:xfrm>
            <a:off x="6160325" y="1264875"/>
            <a:ext cx="2613750" cy="261375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9"/>
          <p:cNvSpPr txBox="1">
            <a:spLocks noGrp="1"/>
          </p:cNvSpPr>
          <p:nvPr>
            <p:ph type="body" idx="1"/>
          </p:nvPr>
        </p:nvSpPr>
        <p:spPr>
          <a:xfrm>
            <a:off x="311700" y="323225"/>
            <a:ext cx="8520600" cy="1250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419" b="1"/>
              <a:t>Especificaciones </a:t>
            </a:r>
            <a:endParaRPr b="1"/>
          </a:p>
          <a:p>
            <a:pPr marL="0" lvl="0" indent="0" algn="l" rtl="0">
              <a:spcBef>
                <a:spcPts val="1600"/>
              </a:spcBef>
              <a:spcAft>
                <a:spcPts val="1600"/>
              </a:spcAft>
              <a:buNone/>
            </a:pPr>
            <a:r>
              <a:rPr lang="es-419" b="1"/>
              <a:t>Microbiológicas</a:t>
            </a:r>
            <a:endParaRPr b="1"/>
          </a:p>
        </p:txBody>
      </p:sp>
      <p:pic>
        <p:nvPicPr>
          <p:cNvPr id="223" name="Google Shape;223;p39"/>
          <p:cNvPicPr preferRelativeResize="0"/>
          <p:nvPr/>
        </p:nvPicPr>
        <p:blipFill>
          <a:blip r:embed="rId3">
            <a:alphaModFix/>
          </a:blip>
          <a:stretch>
            <a:fillRect/>
          </a:stretch>
        </p:blipFill>
        <p:spPr>
          <a:xfrm>
            <a:off x="2869375" y="376238"/>
            <a:ext cx="5029200" cy="4391025"/>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p40"/>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419">
                <a:latin typeface="Calibri"/>
                <a:ea typeface="Calibri"/>
                <a:cs typeface="Calibri"/>
                <a:sym typeface="Calibri"/>
              </a:rPr>
              <a:t>Mantequilla</a:t>
            </a:r>
            <a:endParaRPr>
              <a:latin typeface="Calibri"/>
              <a:ea typeface="Calibri"/>
              <a:cs typeface="Calibri"/>
              <a:sym typeface="Calibri"/>
            </a:endParaRPr>
          </a:p>
        </p:txBody>
      </p:sp>
      <p:sp>
        <p:nvSpPr>
          <p:cNvPr id="229" name="Google Shape;229;p40"/>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419" dirty="0">
                <a:latin typeface="Calibri"/>
                <a:ea typeface="Calibri"/>
                <a:cs typeface="Calibri"/>
                <a:sym typeface="Calibri"/>
              </a:rPr>
              <a:t> Título VII / Párrafo VI De las mantequillas</a:t>
            </a:r>
            <a:endParaRPr dirty="0">
              <a:latin typeface="Calibri"/>
              <a:ea typeface="Calibri"/>
              <a:cs typeface="Calibri"/>
              <a:sym typeface="Calibri"/>
            </a:endParaRPr>
          </a:p>
          <a:p>
            <a:pPr marL="0" lvl="0" indent="0" algn="l" rtl="0">
              <a:spcBef>
                <a:spcPts val="1600"/>
              </a:spcBef>
              <a:spcAft>
                <a:spcPts val="0"/>
              </a:spcAft>
              <a:buNone/>
            </a:pPr>
            <a:r>
              <a:rPr lang="es-419" dirty="0">
                <a:solidFill>
                  <a:schemeClr val="accent1">
                    <a:lumMod val="75000"/>
                  </a:schemeClr>
                </a:solidFill>
                <a:latin typeface="Calibri"/>
                <a:ea typeface="Calibri"/>
                <a:cs typeface="Calibri"/>
                <a:sym typeface="Calibri"/>
              </a:rPr>
              <a:t>Artículo 225.-</a:t>
            </a:r>
            <a:endParaRPr dirty="0">
              <a:solidFill>
                <a:schemeClr val="accent1">
                  <a:lumMod val="75000"/>
                </a:schemeClr>
              </a:solidFill>
              <a:latin typeface="Calibri"/>
              <a:ea typeface="Calibri"/>
              <a:cs typeface="Calibri"/>
              <a:sym typeface="Calibri"/>
            </a:endParaRPr>
          </a:p>
          <a:p>
            <a:pPr marL="0" lvl="0" indent="0" algn="l" rtl="0">
              <a:spcBef>
                <a:spcPts val="1600"/>
              </a:spcBef>
              <a:spcAft>
                <a:spcPts val="0"/>
              </a:spcAft>
              <a:buNone/>
            </a:pPr>
            <a:r>
              <a:rPr lang="es-419" sz="1500" dirty="0">
                <a:latin typeface="Calibri"/>
                <a:ea typeface="Calibri"/>
                <a:cs typeface="Calibri"/>
                <a:sym typeface="Calibri"/>
              </a:rPr>
              <a:t>Mantequilla, sin otra denominación, es el producto lácteo derivado exclusivamente de la crema pasteurizada de leches.</a:t>
            </a:r>
            <a:endParaRPr sz="1500" dirty="0">
              <a:latin typeface="Calibri"/>
              <a:ea typeface="Calibri"/>
              <a:cs typeface="Calibri"/>
              <a:sym typeface="Calibri"/>
            </a:endParaRPr>
          </a:p>
          <a:p>
            <a:pPr marL="0" lvl="0" indent="0" algn="l" rtl="0">
              <a:spcBef>
                <a:spcPts val="1600"/>
              </a:spcBef>
              <a:spcAft>
                <a:spcPts val="0"/>
              </a:spcAft>
              <a:buClr>
                <a:schemeClr val="dk1"/>
              </a:buClr>
              <a:buSzPts val="1100"/>
              <a:buFont typeface="Arial"/>
              <a:buNone/>
            </a:pPr>
            <a:r>
              <a:rPr lang="es-419" sz="1500" dirty="0">
                <a:latin typeface="Calibri"/>
                <a:ea typeface="Calibri"/>
                <a:cs typeface="Calibri"/>
                <a:sym typeface="Calibri"/>
              </a:rPr>
              <a:t>Los productos que usen la expresión de fantasía “mantequilla de.”, sin tratarse de un producto lácteo, deberán rotular, además, el nombre del alimento de que se trate, en los términos exigidos por la letra a) del artículo 107 del presente reglamento, informando la verdadera naturaleza del producto en forma específica</a:t>
            </a:r>
            <a:endParaRPr sz="1500" dirty="0">
              <a:latin typeface="Calibri"/>
              <a:ea typeface="Calibri"/>
              <a:cs typeface="Calibri"/>
              <a:sym typeface="Calibri"/>
            </a:endParaRPr>
          </a:p>
          <a:p>
            <a:pPr marL="0" lvl="0" indent="0" algn="l" rtl="0">
              <a:spcBef>
                <a:spcPts val="1600"/>
              </a:spcBef>
              <a:spcAft>
                <a:spcPts val="0"/>
              </a:spcAft>
              <a:buNone/>
            </a:pPr>
            <a:endParaRPr dirty="0"/>
          </a:p>
          <a:p>
            <a:pPr marL="0" lvl="0" indent="0" algn="l" rtl="0">
              <a:spcBef>
                <a:spcPts val="1600"/>
              </a:spcBef>
              <a:spcAft>
                <a:spcPts val="1600"/>
              </a:spcAft>
              <a:buNone/>
            </a:pPr>
            <a:endParaRPr dirty="0"/>
          </a:p>
        </p:txBody>
      </p:sp>
      <p:pic>
        <p:nvPicPr>
          <p:cNvPr id="230" name="Google Shape;230;p40"/>
          <p:cNvPicPr preferRelativeResize="0"/>
          <p:nvPr/>
        </p:nvPicPr>
        <p:blipFill>
          <a:blip r:embed="rId3">
            <a:alphaModFix/>
          </a:blip>
          <a:stretch>
            <a:fillRect/>
          </a:stretch>
        </p:blipFill>
        <p:spPr>
          <a:xfrm>
            <a:off x="5568363" y="297975"/>
            <a:ext cx="1228725" cy="866775"/>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1"/>
          <p:cNvSpPr txBox="1">
            <a:spLocks noGrp="1"/>
          </p:cNvSpPr>
          <p:nvPr>
            <p:ph type="body" idx="1"/>
          </p:nvPr>
        </p:nvSpPr>
        <p:spPr>
          <a:xfrm>
            <a:off x="311700" y="319850"/>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419" dirty="0">
                <a:solidFill>
                  <a:schemeClr val="accent1">
                    <a:lumMod val="75000"/>
                  </a:schemeClr>
                </a:solidFill>
                <a:latin typeface="Calibri"/>
                <a:ea typeface="Calibri"/>
                <a:cs typeface="Calibri"/>
                <a:sym typeface="Calibri"/>
              </a:rPr>
              <a:t>Artículo 227.-</a:t>
            </a:r>
            <a:endParaRPr dirty="0">
              <a:solidFill>
                <a:schemeClr val="accent1">
                  <a:lumMod val="75000"/>
                </a:schemeClr>
              </a:solidFill>
              <a:latin typeface="Calibri"/>
              <a:ea typeface="Calibri"/>
              <a:cs typeface="Calibri"/>
              <a:sym typeface="Calibri"/>
            </a:endParaRPr>
          </a:p>
          <a:p>
            <a:pPr marL="0" lvl="0" indent="0" algn="l" rtl="0">
              <a:spcBef>
                <a:spcPts val="1600"/>
              </a:spcBef>
              <a:spcAft>
                <a:spcPts val="0"/>
              </a:spcAft>
              <a:buNone/>
            </a:pPr>
            <a:r>
              <a:rPr lang="es-419" sz="1500" dirty="0">
                <a:latin typeface="Calibri"/>
                <a:ea typeface="Calibri"/>
                <a:cs typeface="Calibri"/>
                <a:sym typeface="Calibri"/>
              </a:rPr>
              <a:t>La mantequilla deberá responder a las siguientes características:</a:t>
            </a:r>
            <a:endParaRPr sz="1500" dirty="0">
              <a:latin typeface="Calibri"/>
              <a:ea typeface="Calibri"/>
              <a:cs typeface="Calibri"/>
              <a:sym typeface="Calibri"/>
            </a:endParaRPr>
          </a:p>
          <a:p>
            <a:pPr marL="0" lvl="0" indent="0" algn="l" rtl="0">
              <a:spcBef>
                <a:spcPts val="100"/>
              </a:spcBef>
              <a:spcAft>
                <a:spcPts val="0"/>
              </a:spcAft>
              <a:buNone/>
            </a:pPr>
            <a:endParaRPr sz="1500" dirty="0">
              <a:latin typeface="Calibri"/>
              <a:ea typeface="Calibri"/>
              <a:cs typeface="Calibri"/>
              <a:sym typeface="Calibri"/>
            </a:endParaRPr>
          </a:p>
          <a:p>
            <a:pPr marL="0" lvl="0" indent="0" algn="l" rtl="0">
              <a:spcBef>
                <a:spcPts val="100"/>
              </a:spcBef>
              <a:spcAft>
                <a:spcPts val="0"/>
              </a:spcAft>
              <a:buNone/>
            </a:pPr>
            <a:r>
              <a:rPr lang="es-419" sz="1500" dirty="0">
                <a:latin typeface="Calibri"/>
                <a:ea typeface="Calibri"/>
                <a:cs typeface="Calibri"/>
                <a:sym typeface="Calibri"/>
              </a:rPr>
              <a:t>a) caracteres organolépticos normales;</a:t>
            </a:r>
            <a:endParaRPr sz="1500" dirty="0">
              <a:latin typeface="Calibri"/>
              <a:ea typeface="Calibri"/>
              <a:cs typeface="Calibri"/>
              <a:sym typeface="Calibri"/>
            </a:endParaRPr>
          </a:p>
          <a:p>
            <a:pPr marL="0" lvl="0" indent="0" algn="l" rtl="0">
              <a:spcBef>
                <a:spcPts val="100"/>
              </a:spcBef>
              <a:spcAft>
                <a:spcPts val="0"/>
              </a:spcAft>
              <a:buNone/>
            </a:pPr>
            <a:r>
              <a:rPr lang="es-419" sz="1500" dirty="0">
                <a:latin typeface="Calibri"/>
                <a:ea typeface="Calibri"/>
                <a:cs typeface="Calibri"/>
                <a:sym typeface="Calibri"/>
              </a:rPr>
              <a:t>b) materia grasa de leche: mínimo 80%;</a:t>
            </a:r>
            <a:endParaRPr sz="1500" dirty="0">
              <a:latin typeface="Calibri"/>
              <a:ea typeface="Calibri"/>
              <a:cs typeface="Calibri"/>
              <a:sym typeface="Calibri"/>
            </a:endParaRPr>
          </a:p>
          <a:p>
            <a:pPr marL="0" lvl="0" indent="0" algn="l" rtl="0">
              <a:spcBef>
                <a:spcPts val="100"/>
              </a:spcBef>
              <a:spcAft>
                <a:spcPts val="0"/>
              </a:spcAft>
              <a:buNone/>
            </a:pPr>
            <a:r>
              <a:rPr lang="es-419" sz="1500" dirty="0">
                <a:latin typeface="Calibri"/>
                <a:ea typeface="Calibri"/>
                <a:cs typeface="Calibri"/>
                <a:sym typeface="Calibri"/>
              </a:rPr>
              <a:t>c) sólidos no grasos de leche: máximo 2%;</a:t>
            </a:r>
            <a:endParaRPr sz="1500" dirty="0">
              <a:latin typeface="Calibri"/>
              <a:ea typeface="Calibri"/>
              <a:cs typeface="Calibri"/>
              <a:sym typeface="Calibri"/>
            </a:endParaRPr>
          </a:p>
          <a:p>
            <a:pPr marL="0" lvl="0" indent="0" algn="l" rtl="0">
              <a:spcBef>
                <a:spcPts val="100"/>
              </a:spcBef>
              <a:spcAft>
                <a:spcPts val="0"/>
              </a:spcAft>
              <a:buNone/>
            </a:pPr>
            <a:r>
              <a:rPr lang="es-419" sz="1500" dirty="0">
                <a:latin typeface="Calibri"/>
                <a:ea typeface="Calibri"/>
                <a:cs typeface="Calibri"/>
                <a:sym typeface="Calibri"/>
              </a:rPr>
              <a:t>d) humedad: máximo 16%;</a:t>
            </a:r>
            <a:endParaRPr sz="1500" dirty="0">
              <a:latin typeface="Calibri"/>
              <a:ea typeface="Calibri"/>
              <a:cs typeface="Calibri"/>
              <a:sym typeface="Calibri"/>
            </a:endParaRPr>
          </a:p>
          <a:p>
            <a:pPr marL="0" lvl="0" indent="0" algn="l" rtl="0">
              <a:spcBef>
                <a:spcPts val="100"/>
              </a:spcBef>
              <a:spcAft>
                <a:spcPts val="0"/>
              </a:spcAft>
              <a:buNone/>
            </a:pPr>
            <a:r>
              <a:rPr lang="es-419" sz="1500" dirty="0">
                <a:latin typeface="Calibri"/>
                <a:ea typeface="Calibri"/>
                <a:cs typeface="Calibri"/>
                <a:sym typeface="Calibri"/>
              </a:rPr>
              <a:t>e) acidez de la materia grasa: máximo 18 ml de hidróxido de sodio 0.1 N/100 g;</a:t>
            </a:r>
            <a:endParaRPr sz="1500" dirty="0">
              <a:latin typeface="Calibri"/>
              <a:ea typeface="Calibri"/>
              <a:cs typeface="Calibri"/>
              <a:sym typeface="Calibri"/>
            </a:endParaRPr>
          </a:p>
          <a:p>
            <a:pPr marL="0" lvl="0" indent="0" algn="l" rtl="0">
              <a:spcBef>
                <a:spcPts val="100"/>
              </a:spcBef>
              <a:spcAft>
                <a:spcPts val="0"/>
              </a:spcAft>
              <a:buNone/>
            </a:pPr>
            <a:r>
              <a:rPr lang="es-419" sz="1500" dirty="0">
                <a:latin typeface="Calibri"/>
                <a:ea typeface="Calibri"/>
                <a:cs typeface="Calibri"/>
                <a:sym typeface="Calibri"/>
              </a:rPr>
              <a:t>f) índice de peróxidos de la materia grasa en la planta: máximo 0,3 </a:t>
            </a:r>
            <a:r>
              <a:rPr lang="es-419" sz="1500" dirty="0" err="1">
                <a:latin typeface="Calibri"/>
                <a:ea typeface="Calibri"/>
                <a:cs typeface="Calibri"/>
                <a:sym typeface="Calibri"/>
              </a:rPr>
              <a:t>meq</a:t>
            </a:r>
            <a:r>
              <a:rPr lang="es-419" sz="1500" dirty="0">
                <a:latin typeface="Calibri"/>
                <a:ea typeface="Calibri"/>
                <a:cs typeface="Calibri"/>
                <a:sym typeface="Calibri"/>
              </a:rPr>
              <a:t> O 2/kg de grasa;</a:t>
            </a:r>
            <a:endParaRPr sz="1500" dirty="0">
              <a:latin typeface="Calibri"/>
              <a:ea typeface="Calibri"/>
              <a:cs typeface="Calibri"/>
              <a:sym typeface="Calibri"/>
            </a:endParaRPr>
          </a:p>
          <a:p>
            <a:pPr marL="0" lvl="0" indent="0" algn="l" rtl="0">
              <a:spcBef>
                <a:spcPts val="100"/>
              </a:spcBef>
              <a:spcAft>
                <a:spcPts val="0"/>
              </a:spcAft>
              <a:buNone/>
            </a:pPr>
            <a:r>
              <a:rPr lang="es-419" sz="1500" dirty="0">
                <a:latin typeface="Calibri"/>
                <a:ea typeface="Calibri"/>
                <a:cs typeface="Calibri"/>
                <a:sym typeface="Calibri"/>
              </a:rPr>
              <a:t>g) punto de fusión: 28 - 37ºC;</a:t>
            </a:r>
            <a:endParaRPr sz="1500" dirty="0">
              <a:latin typeface="Calibri"/>
              <a:ea typeface="Calibri"/>
              <a:cs typeface="Calibri"/>
              <a:sym typeface="Calibri"/>
            </a:endParaRPr>
          </a:p>
          <a:p>
            <a:pPr marL="0" lvl="0" indent="0" algn="l" rtl="0">
              <a:spcBef>
                <a:spcPts val="100"/>
              </a:spcBef>
              <a:spcAft>
                <a:spcPts val="0"/>
              </a:spcAft>
              <a:buNone/>
            </a:pPr>
            <a:r>
              <a:rPr lang="es-419" sz="1500" dirty="0">
                <a:latin typeface="Calibri"/>
                <a:ea typeface="Calibri"/>
                <a:cs typeface="Calibri"/>
                <a:sym typeface="Calibri"/>
              </a:rPr>
              <a:t>h) índice de refracción a 40ºC: 1,4546 - 1,4569;</a:t>
            </a:r>
            <a:endParaRPr sz="1500" dirty="0">
              <a:latin typeface="Calibri"/>
              <a:ea typeface="Calibri"/>
              <a:cs typeface="Calibri"/>
              <a:sym typeface="Calibri"/>
            </a:endParaRPr>
          </a:p>
          <a:p>
            <a:pPr marL="0" lvl="0" indent="0" algn="l" rtl="0">
              <a:spcBef>
                <a:spcPts val="100"/>
              </a:spcBef>
              <a:spcAft>
                <a:spcPts val="0"/>
              </a:spcAft>
              <a:buNone/>
            </a:pPr>
            <a:r>
              <a:rPr lang="es-419" sz="1500" dirty="0">
                <a:latin typeface="Calibri"/>
                <a:ea typeface="Calibri"/>
                <a:cs typeface="Calibri"/>
                <a:sym typeface="Calibri"/>
              </a:rPr>
              <a:t>i) grado de refracción a 40ºC: 40 - 45;</a:t>
            </a:r>
            <a:endParaRPr sz="1500" dirty="0">
              <a:latin typeface="Calibri"/>
              <a:ea typeface="Calibri"/>
              <a:cs typeface="Calibri"/>
              <a:sym typeface="Calibri"/>
            </a:endParaRPr>
          </a:p>
          <a:p>
            <a:pPr marL="0" lvl="0" indent="0" algn="l" rtl="0">
              <a:spcBef>
                <a:spcPts val="100"/>
              </a:spcBef>
              <a:spcAft>
                <a:spcPts val="0"/>
              </a:spcAft>
              <a:buNone/>
            </a:pPr>
            <a:r>
              <a:rPr lang="es-419" sz="1500" dirty="0">
                <a:latin typeface="Calibri"/>
                <a:ea typeface="Calibri"/>
                <a:cs typeface="Calibri"/>
                <a:sym typeface="Calibri"/>
              </a:rPr>
              <a:t>j) índice de yodo: 32 - 45;</a:t>
            </a:r>
            <a:endParaRPr sz="1500" dirty="0">
              <a:latin typeface="Calibri"/>
              <a:ea typeface="Calibri"/>
              <a:cs typeface="Calibri"/>
              <a:sym typeface="Calibri"/>
            </a:endParaRPr>
          </a:p>
          <a:p>
            <a:pPr marL="0" lvl="0" indent="0" algn="l" rtl="0">
              <a:spcBef>
                <a:spcPts val="100"/>
              </a:spcBef>
              <a:spcAft>
                <a:spcPts val="0"/>
              </a:spcAft>
              <a:buNone/>
            </a:pPr>
            <a:r>
              <a:rPr lang="es-419" sz="1500" dirty="0">
                <a:latin typeface="Calibri"/>
                <a:ea typeface="Calibri"/>
                <a:cs typeface="Calibri"/>
                <a:sym typeface="Calibri"/>
              </a:rPr>
              <a:t>k) índice de saponificación: 211 - 237;</a:t>
            </a:r>
            <a:endParaRPr sz="1500" dirty="0">
              <a:latin typeface="Calibri"/>
              <a:ea typeface="Calibri"/>
              <a:cs typeface="Calibri"/>
              <a:sym typeface="Calibri"/>
            </a:endParaRPr>
          </a:p>
          <a:p>
            <a:pPr marL="0" lvl="0" indent="0" algn="l" rtl="0">
              <a:spcBef>
                <a:spcPts val="100"/>
              </a:spcBef>
              <a:spcAft>
                <a:spcPts val="0"/>
              </a:spcAft>
              <a:buNone/>
            </a:pPr>
            <a:r>
              <a:rPr lang="es-419" sz="1500" dirty="0">
                <a:latin typeface="Calibri"/>
                <a:ea typeface="Calibri"/>
                <a:cs typeface="Calibri"/>
                <a:sym typeface="Calibri"/>
              </a:rPr>
              <a:t>l) su composición en ácidos grasos y triglicéridos serán los de la grasa láctea.</a:t>
            </a:r>
            <a:endParaRPr sz="1500" dirty="0">
              <a:latin typeface="Calibri"/>
              <a:ea typeface="Calibri"/>
              <a:cs typeface="Calibri"/>
              <a:sym typeface="Calibri"/>
            </a:endParaRPr>
          </a:p>
          <a:p>
            <a:pPr marL="0" lvl="0" indent="0" algn="l" rtl="0">
              <a:spcBef>
                <a:spcPts val="100"/>
              </a:spcBef>
              <a:spcAft>
                <a:spcPts val="100"/>
              </a:spcAft>
              <a:buNone/>
            </a:pPr>
            <a:endParaRPr sz="15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sp>
        <p:nvSpPr>
          <p:cNvPr id="70" name="Google Shape;70;p1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419" dirty="0">
                <a:latin typeface="Calibri" panose="020F0502020204030204" pitchFamily="34" charset="0"/>
                <a:cs typeface="Calibri" panose="020F0502020204030204" pitchFamily="34" charset="0"/>
              </a:rPr>
              <a:t>Resumen</a:t>
            </a:r>
            <a:endParaRPr dirty="0">
              <a:latin typeface="Calibri" panose="020F0502020204030204" pitchFamily="34" charset="0"/>
              <a:cs typeface="Calibri" panose="020F0502020204030204" pitchFamily="34" charset="0"/>
            </a:endParaRPr>
          </a:p>
        </p:txBody>
      </p:sp>
      <p:sp>
        <p:nvSpPr>
          <p:cNvPr id="71" name="Google Shape;71;p15"/>
          <p:cNvSpPr txBox="1">
            <a:spLocks noGrp="1"/>
          </p:cNvSpPr>
          <p:nvPr>
            <p:ph type="body" idx="1"/>
          </p:nvPr>
        </p:nvSpPr>
        <p:spPr>
          <a:xfrm>
            <a:off x="311700" y="1017725"/>
            <a:ext cx="8520600" cy="4674000"/>
          </a:xfrm>
          <a:prstGeom prst="rect">
            <a:avLst/>
          </a:prstGeom>
        </p:spPr>
        <p:txBody>
          <a:bodyPr spcFirstLastPara="1" wrap="square" lIns="91425" tIns="91425" rIns="91425" bIns="91425" anchor="t" anchorCtr="0">
            <a:noAutofit/>
          </a:bodyPr>
          <a:lstStyle/>
          <a:p>
            <a:pPr marL="0" lvl="0" indent="0" algn="l" rtl="0">
              <a:spcBef>
                <a:spcPts val="1200"/>
              </a:spcBef>
              <a:spcAft>
                <a:spcPts val="0"/>
              </a:spcAft>
              <a:buNone/>
            </a:pPr>
            <a:r>
              <a:rPr lang="es-419" dirty="0">
                <a:solidFill>
                  <a:schemeClr val="dk1"/>
                </a:solidFill>
                <a:latin typeface="Calibri"/>
                <a:ea typeface="Calibri"/>
                <a:cs typeface="Calibri"/>
                <a:sym typeface="Calibri"/>
              </a:rPr>
              <a:t>En el siguiente presentación se explicará el control de calidad de laboratorio de los siguientes productos lácteos:</a:t>
            </a:r>
            <a:endParaRPr dirty="0">
              <a:solidFill>
                <a:schemeClr val="dk1"/>
              </a:solidFill>
              <a:latin typeface="Calibri"/>
              <a:ea typeface="Calibri"/>
              <a:cs typeface="Calibri"/>
              <a:sym typeface="Calibri"/>
            </a:endParaRPr>
          </a:p>
          <a:p>
            <a:pPr marL="457200" lvl="0" indent="-342900" algn="l" rtl="0">
              <a:spcBef>
                <a:spcPts val="1200"/>
              </a:spcBef>
              <a:spcAft>
                <a:spcPts val="0"/>
              </a:spcAft>
              <a:buClr>
                <a:schemeClr val="dk1"/>
              </a:buClr>
              <a:buSzPts val="1800"/>
              <a:buFont typeface="Calibri"/>
              <a:buChar char="❖"/>
            </a:pPr>
            <a:r>
              <a:rPr lang="es-419" b="1" dirty="0">
                <a:solidFill>
                  <a:schemeClr val="dk1"/>
                </a:solidFill>
                <a:latin typeface="Calibri"/>
                <a:ea typeface="Calibri"/>
                <a:cs typeface="Calibri"/>
                <a:sym typeface="Calibri"/>
              </a:rPr>
              <a:t>Leche cruda</a:t>
            </a:r>
            <a:r>
              <a:rPr lang="es-419" dirty="0">
                <a:solidFill>
                  <a:schemeClr val="dk1"/>
                </a:solidFill>
                <a:latin typeface="Calibri"/>
                <a:ea typeface="Calibri"/>
                <a:cs typeface="Calibri"/>
                <a:sym typeface="Calibri"/>
              </a:rPr>
              <a:t>: Prueba organolépticas, de alcohol, de fosfatasa alcalina y de enzima peroxidasa.</a:t>
            </a:r>
            <a:endParaRPr dirty="0">
              <a:solidFill>
                <a:schemeClr val="dk1"/>
              </a:solidFill>
              <a:latin typeface="Calibri"/>
              <a:ea typeface="Calibri"/>
              <a:cs typeface="Calibri"/>
              <a:sym typeface="Calibri"/>
            </a:endParaRPr>
          </a:p>
          <a:p>
            <a:pPr marL="457200" lvl="0" indent="-342900" algn="l" rtl="0">
              <a:spcBef>
                <a:spcPts val="0"/>
              </a:spcBef>
              <a:spcAft>
                <a:spcPts val="0"/>
              </a:spcAft>
              <a:buClr>
                <a:schemeClr val="dk1"/>
              </a:buClr>
              <a:buSzPts val="1800"/>
              <a:buFont typeface="Calibri"/>
              <a:buChar char="❖"/>
            </a:pPr>
            <a:r>
              <a:rPr lang="es-419" b="1" dirty="0">
                <a:solidFill>
                  <a:schemeClr val="dk1"/>
                </a:solidFill>
                <a:latin typeface="Calibri"/>
                <a:ea typeface="Calibri"/>
                <a:cs typeface="Calibri"/>
                <a:sym typeface="Calibri"/>
              </a:rPr>
              <a:t>Leche fluida:</a:t>
            </a:r>
            <a:r>
              <a:rPr lang="es-419" dirty="0">
                <a:solidFill>
                  <a:schemeClr val="dk1"/>
                </a:solidFill>
                <a:latin typeface="Calibri"/>
                <a:ea typeface="Calibri"/>
                <a:cs typeface="Calibri"/>
                <a:sym typeface="Calibri"/>
              </a:rPr>
              <a:t> Densidad, sólidos totales, contenidos de materia grasa, acidez titulable y pH</a:t>
            </a:r>
            <a:endParaRPr dirty="0">
              <a:solidFill>
                <a:schemeClr val="dk1"/>
              </a:solidFill>
              <a:latin typeface="Calibri"/>
              <a:ea typeface="Calibri"/>
              <a:cs typeface="Calibri"/>
              <a:sym typeface="Calibri"/>
            </a:endParaRPr>
          </a:p>
          <a:p>
            <a:pPr marL="457200" lvl="0" indent="-342900" algn="l" rtl="0">
              <a:spcBef>
                <a:spcPts val="0"/>
              </a:spcBef>
              <a:spcAft>
                <a:spcPts val="0"/>
              </a:spcAft>
              <a:buClr>
                <a:schemeClr val="dk1"/>
              </a:buClr>
              <a:buSzPts val="1800"/>
              <a:buFont typeface="Calibri"/>
              <a:buChar char="❖"/>
            </a:pPr>
            <a:r>
              <a:rPr lang="es-419" b="1" dirty="0">
                <a:solidFill>
                  <a:schemeClr val="dk1"/>
                </a:solidFill>
                <a:latin typeface="Calibri"/>
                <a:ea typeface="Calibri"/>
                <a:cs typeface="Calibri"/>
                <a:sym typeface="Calibri"/>
              </a:rPr>
              <a:t>Quesos:</a:t>
            </a:r>
            <a:r>
              <a:rPr lang="es-419" dirty="0">
                <a:solidFill>
                  <a:schemeClr val="dk1"/>
                </a:solidFill>
                <a:latin typeface="Calibri"/>
                <a:ea typeface="Calibri"/>
                <a:cs typeface="Calibri"/>
                <a:sym typeface="Calibri"/>
              </a:rPr>
              <a:t> Materia grasa, humedad y pH</a:t>
            </a:r>
            <a:endParaRPr dirty="0">
              <a:solidFill>
                <a:schemeClr val="dk1"/>
              </a:solidFill>
              <a:latin typeface="Calibri"/>
              <a:ea typeface="Calibri"/>
              <a:cs typeface="Calibri"/>
              <a:sym typeface="Calibri"/>
            </a:endParaRPr>
          </a:p>
          <a:p>
            <a:pPr marL="457200" lvl="0" indent="-342900" algn="l" rtl="0">
              <a:spcBef>
                <a:spcPts val="0"/>
              </a:spcBef>
              <a:spcAft>
                <a:spcPts val="0"/>
              </a:spcAft>
              <a:buClr>
                <a:schemeClr val="dk1"/>
              </a:buClr>
              <a:buSzPts val="1800"/>
              <a:buFont typeface="Calibri"/>
              <a:buChar char="❖"/>
            </a:pPr>
            <a:r>
              <a:rPr lang="es-419" b="1" dirty="0">
                <a:solidFill>
                  <a:schemeClr val="dk1"/>
                </a:solidFill>
                <a:latin typeface="Calibri"/>
                <a:ea typeface="Calibri"/>
                <a:cs typeface="Calibri"/>
                <a:sym typeface="Calibri"/>
              </a:rPr>
              <a:t>Mantequilla: </a:t>
            </a:r>
            <a:r>
              <a:rPr lang="es-419" dirty="0">
                <a:solidFill>
                  <a:schemeClr val="dk1"/>
                </a:solidFill>
                <a:latin typeface="Calibri"/>
                <a:ea typeface="Calibri"/>
                <a:cs typeface="Calibri"/>
                <a:sym typeface="Calibri"/>
              </a:rPr>
              <a:t>pH, densidad, materia grasa e índice de yodo</a:t>
            </a:r>
            <a:endParaRPr dirty="0">
              <a:solidFill>
                <a:schemeClr val="dk1"/>
              </a:solidFill>
              <a:latin typeface="Calibri"/>
              <a:ea typeface="Calibri"/>
              <a:cs typeface="Calibri"/>
              <a:sym typeface="Calibri"/>
            </a:endParaRPr>
          </a:p>
          <a:p>
            <a:pPr marL="457200" lvl="0" indent="-342900" algn="l" rtl="0">
              <a:spcBef>
                <a:spcPts val="0"/>
              </a:spcBef>
              <a:spcAft>
                <a:spcPts val="0"/>
              </a:spcAft>
              <a:buClr>
                <a:schemeClr val="dk1"/>
              </a:buClr>
              <a:buSzPts val="1800"/>
              <a:buFont typeface="Calibri"/>
              <a:buChar char="❖"/>
            </a:pPr>
            <a:r>
              <a:rPr lang="es-419" b="1" dirty="0">
                <a:solidFill>
                  <a:schemeClr val="dk1"/>
                </a:solidFill>
                <a:latin typeface="Calibri"/>
                <a:ea typeface="Calibri"/>
                <a:cs typeface="Calibri"/>
                <a:sym typeface="Calibri"/>
              </a:rPr>
              <a:t>Crema:</a:t>
            </a:r>
            <a:r>
              <a:rPr lang="es-419" dirty="0">
                <a:solidFill>
                  <a:schemeClr val="dk1"/>
                </a:solidFill>
                <a:latin typeface="Calibri"/>
                <a:ea typeface="Calibri"/>
                <a:cs typeface="Calibri"/>
                <a:sym typeface="Calibri"/>
              </a:rPr>
              <a:t> materia grasa, acidez titulable y sólidos totales</a:t>
            </a:r>
            <a:endParaRPr dirty="0">
              <a:solidFill>
                <a:schemeClr val="dk1"/>
              </a:solidFill>
              <a:latin typeface="Calibri"/>
              <a:ea typeface="Calibri"/>
              <a:cs typeface="Calibri"/>
              <a:sym typeface="Calibri"/>
            </a:endParaRPr>
          </a:p>
          <a:p>
            <a:pPr marL="457200" lvl="0" indent="-342900" algn="l" rtl="0">
              <a:spcBef>
                <a:spcPts val="0"/>
              </a:spcBef>
              <a:spcAft>
                <a:spcPts val="0"/>
              </a:spcAft>
              <a:buClr>
                <a:schemeClr val="dk1"/>
              </a:buClr>
              <a:buSzPts val="1800"/>
              <a:buFont typeface="Calibri"/>
              <a:buChar char="❖"/>
            </a:pPr>
            <a:r>
              <a:rPr lang="es-419" b="1" dirty="0">
                <a:solidFill>
                  <a:schemeClr val="dk1"/>
                </a:solidFill>
                <a:latin typeface="Calibri"/>
                <a:ea typeface="Calibri"/>
                <a:cs typeface="Calibri"/>
                <a:sym typeface="Calibri"/>
              </a:rPr>
              <a:t>Yogurt:</a:t>
            </a:r>
            <a:r>
              <a:rPr lang="es-419" dirty="0">
                <a:solidFill>
                  <a:schemeClr val="dk1"/>
                </a:solidFill>
                <a:latin typeface="Calibri"/>
                <a:ea typeface="Calibri"/>
                <a:cs typeface="Calibri"/>
                <a:sym typeface="Calibri"/>
              </a:rPr>
              <a:t> materia seca, contenido de grasa, acidez y pH</a:t>
            </a:r>
            <a:endParaRPr dirty="0">
              <a:solidFill>
                <a:schemeClr val="dk1"/>
              </a:solidFill>
              <a:latin typeface="Calibri"/>
              <a:ea typeface="Calibri"/>
              <a:cs typeface="Calibri"/>
              <a:sym typeface="Calibri"/>
            </a:endParaRPr>
          </a:p>
          <a:p>
            <a:pPr marL="457200" lvl="0" indent="-342900" algn="l" rtl="0">
              <a:spcBef>
                <a:spcPts val="0"/>
              </a:spcBef>
              <a:spcAft>
                <a:spcPts val="0"/>
              </a:spcAft>
              <a:buClr>
                <a:schemeClr val="dk1"/>
              </a:buClr>
              <a:buSzPts val="1800"/>
              <a:buFont typeface="Calibri"/>
              <a:buChar char="❖"/>
            </a:pPr>
            <a:r>
              <a:rPr lang="es-419" b="1" dirty="0">
                <a:solidFill>
                  <a:schemeClr val="dk1"/>
                </a:solidFill>
                <a:latin typeface="Calibri"/>
                <a:ea typeface="Calibri"/>
                <a:cs typeface="Calibri"/>
                <a:sym typeface="Calibri"/>
              </a:rPr>
              <a:t>Helado:</a:t>
            </a:r>
            <a:r>
              <a:rPr lang="es-419" dirty="0">
                <a:solidFill>
                  <a:schemeClr val="dk1"/>
                </a:solidFill>
                <a:latin typeface="Calibri"/>
                <a:ea typeface="Calibri"/>
                <a:cs typeface="Calibri"/>
                <a:sym typeface="Calibri"/>
              </a:rPr>
              <a:t> Materia grasa, sólidos totales y control cálculo </a:t>
            </a:r>
            <a:r>
              <a:rPr lang="es-419" dirty="0" err="1">
                <a:solidFill>
                  <a:schemeClr val="dk1"/>
                </a:solidFill>
                <a:latin typeface="Calibri"/>
                <a:ea typeface="Calibri"/>
                <a:cs typeface="Calibri"/>
                <a:sym typeface="Calibri"/>
              </a:rPr>
              <a:t>Overrun</a:t>
            </a:r>
            <a:r>
              <a:rPr lang="es-419" dirty="0">
                <a:solidFill>
                  <a:schemeClr val="dk1"/>
                </a:solidFill>
                <a:latin typeface="Calibri"/>
                <a:ea typeface="Calibri"/>
                <a:cs typeface="Calibri"/>
                <a:sym typeface="Calibri"/>
              </a:rPr>
              <a:t> </a:t>
            </a:r>
            <a:endParaRPr dirty="0">
              <a:solidFill>
                <a:schemeClr val="dk1"/>
              </a:solidFill>
              <a:latin typeface="Calibri"/>
              <a:ea typeface="Calibri"/>
              <a:cs typeface="Calibri"/>
              <a:sym typeface="Calibri"/>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42"/>
          <p:cNvSpPr txBox="1">
            <a:spLocks noGrp="1"/>
          </p:cNvSpPr>
          <p:nvPr>
            <p:ph type="body" idx="1"/>
          </p:nvPr>
        </p:nvSpPr>
        <p:spPr>
          <a:xfrm>
            <a:off x="311700" y="257600"/>
            <a:ext cx="8520600" cy="3416400"/>
          </a:xfrm>
          <a:prstGeom prst="rect">
            <a:avLst/>
          </a:prstGeom>
        </p:spPr>
        <p:txBody>
          <a:bodyPr spcFirstLastPara="1" wrap="square" lIns="91425" tIns="91425" rIns="91425" bIns="91425" anchor="t" anchorCtr="0">
            <a:noAutofit/>
          </a:bodyPr>
          <a:lstStyle/>
          <a:p>
            <a:pPr marL="457200" lvl="0" indent="-323850" algn="l" rtl="0">
              <a:spcBef>
                <a:spcPts val="0"/>
              </a:spcBef>
              <a:spcAft>
                <a:spcPts val="0"/>
              </a:spcAft>
              <a:buSzPts val="1500"/>
              <a:buFont typeface="Calibri"/>
              <a:buAutoNum type="alphaLcParenR"/>
            </a:pPr>
            <a:r>
              <a:rPr lang="es-419" sz="1500">
                <a:latin typeface="Calibri"/>
                <a:ea typeface="Calibri"/>
                <a:cs typeface="Calibri"/>
                <a:sym typeface="Calibri"/>
              </a:rPr>
              <a:t>Características organolépticas</a:t>
            </a:r>
            <a:endParaRPr sz="1500">
              <a:latin typeface="Calibri"/>
              <a:ea typeface="Calibri"/>
              <a:cs typeface="Calibri"/>
              <a:sym typeface="Calibri"/>
            </a:endParaRPr>
          </a:p>
          <a:p>
            <a:pPr marL="0" lvl="0" indent="0" algn="l" rtl="0">
              <a:lnSpc>
                <a:spcPct val="100000"/>
              </a:lnSpc>
              <a:spcBef>
                <a:spcPts val="1600"/>
              </a:spcBef>
              <a:spcAft>
                <a:spcPts val="0"/>
              </a:spcAft>
              <a:buNone/>
            </a:pPr>
            <a:r>
              <a:rPr lang="es-419" sz="1500">
                <a:latin typeface="Calibri"/>
                <a:ea typeface="Calibri"/>
                <a:cs typeface="Calibri"/>
                <a:sym typeface="Calibri"/>
              </a:rPr>
              <a:t>“Características se aprecian mediante los sentidos:</a:t>
            </a:r>
            <a:endParaRPr sz="1500">
              <a:latin typeface="Calibri"/>
              <a:ea typeface="Calibri"/>
              <a:cs typeface="Calibri"/>
              <a:sym typeface="Calibri"/>
            </a:endParaRPr>
          </a:p>
          <a:p>
            <a:pPr marL="0" lvl="0" indent="0" algn="l" rtl="0">
              <a:lnSpc>
                <a:spcPct val="100000"/>
              </a:lnSpc>
              <a:spcBef>
                <a:spcPts val="200"/>
              </a:spcBef>
              <a:spcAft>
                <a:spcPts val="0"/>
              </a:spcAft>
              <a:buNone/>
            </a:pPr>
            <a:r>
              <a:rPr lang="es-419" sz="1500">
                <a:latin typeface="Calibri"/>
                <a:ea typeface="Calibri"/>
                <a:cs typeface="Calibri"/>
                <a:sym typeface="Calibri"/>
              </a:rPr>
              <a:t>❖ Sabor: El sabor es puro, aromático, ligeramente ácido. En la mantequilla con sal, se percibe el sabor</a:t>
            </a:r>
            <a:endParaRPr sz="1500">
              <a:latin typeface="Calibri"/>
              <a:ea typeface="Calibri"/>
              <a:cs typeface="Calibri"/>
              <a:sym typeface="Calibri"/>
            </a:endParaRPr>
          </a:p>
          <a:p>
            <a:pPr marL="0" lvl="0" indent="0" algn="l" rtl="0">
              <a:lnSpc>
                <a:spcPct val="100000"/>
              </a:lnSpc>
              <a:spcBef>
                <a:spcPts val="200"/>
              </a:spcBef>
              <a:spcAft>
                <a:spcPts val="0"/>
              </a:spcAft>
              <a:buNone/>
            </a:pPr>
            <a:r>
              <a:rPr lang="es-419" sz="1500">
                <a:latin typeface="Calibri"/>
                <a:ea typeface="Calibri"/>
                <a:cs typeface="Calibri"/>
                <a:sym typeface="Calibri"/>
              </a:rPr>
              <a:t>salado. No debe presentar sabores ácidos, a cocido, metálicos y oxidados ni amargos.</a:t>
            </a:r>
            <a:endParaRPr sz="1500">
              <a:latin typeface="Calibri"/>
              <a:ea typeface="Calibri"/>
              <a:cs typeface="Calibri"/>
              <a:sym typeface="Calibri"/>
            </a:endParaRPr>
          </a:p>
          <a:p>
            <a:pPr marL="0" lvl="0" indent="0" algn="l" rtl="0">
              <a:lnSpc>
                <a:spcPct val="100000"/>
              </a:lnSpc>
              <a:spcBef>
                <a:spcPts val="200"/>
              </a:spcBef>
              <a:spcAft>
                <a:spcPts val="0"/>
              </a:spcAft>
              <a:buNone/>
            </a:pPr>
            <a:r>
              <a:rPr lang="es-419" sz="1500">
                <a:latin typeface="Calibri"/>
                <a:ea typeface="Calibri"/>
                <a:cs typeface="Calibri"/>
                <a:sym typeface="Calibri"/>
              </a:rPr>
              <a:t>❖ Olor: Puro y aromático. No debe presentar olores a cocido, quemado, ácido ni rancio.</a:t>
            </a:r>
            <a:endParaRPr sz="1500">
              <a:latin typeface="Calibri"/>
              <a:ea typeface="Calibri"/>
              <a:cs typeface="Calibri"/>
              <a:sym typeface="Calibri"/>
            </a:endParaRPr>
          </a:p>
          <a:p>
            <a:pPr marL="0" lvl="0" indent="0" algn="l" rtl="0">
              <a:lnSpc>
                <a:spcPct val="100000"/>
              </a:lnSpc>
              <a:spcBef>
                <a:spcPts val="200"/>
              </a:spcBef>
              <a:spcAft>
                <a:spcPts val="0"/>
              </a:spcAft>
              <a:buNone/>
            </a:pPr>
            <a:r>
              <a:rPr lang="es-419" sz="1500">
                <a:latin typeface="Calibri"/>
                <a:ea typeface="Calibri"/>
                <a:cs typeface="Calibri"/>
                <a:sym typeface="Calibri"/>
              </a:rPr>
              <a:t>❖ Desprendimiento de agua: En la superficie de corte de la mantequilla no se aprecia gotas de agua o</a:t>
            </a:r>
            <a:endParaRPr sz="1500">
              <a:latin typeface="Calibri"/>
              <a:ea typeface="Calibri"/>
              <a:cs typeface="Calibri"/>
              <a:sym typeface="Calibri"/>
            </a:endParaRPr>
          </a:p>
          <a:p>
            <a:pPr marL="0" lvl="0" indent="0" algn="l" rtl="0">
              <a:lnSpc>
                <a:spcPct val="100000"/>
              </a:lnSpc>
              <a:spcBef>
                <a:spcPts val="200"/>
              </a:spcBef>
              <a:spcAft>
                <a:spcPts val="0"/>
              </a:spcAft>
              <a:buNone/>
            </a:pPr>
            <a:r>
              <a:rPr lang="es-419" sz="1500">
                <a:latin typeface="Calibri"/>
                <a:ea typeface="Calibri"/>
                <a:cs typeface="Calibri"/>
                <a:sym typeface="Calibri"/>
              </a:rPr>
              <a:t>suero.</a:t>
            </a:r>
            <a:endParaRPr sz="1500">
              <a:latin typeface="Calibri"/>
              <a:ea typeface="Calibri"/>
              <a:cs typeface="Calibri"/>
              <a:sym typeface="Calibri"/>
            </a:endParaRPr>
          </a:p>
          <a:p>
            <a:pPr marL="0" lvl="0" indent="0" algn="l" rtl="0">
              <a:lnSpc>
                <a:spcPct val="100000"/>
              </a:lnSpc>
              <a:spcBef>
                <a:spcPts val="200"/>
              </a:spcBef>
              <a:spcAft>
                <a:spcPts val="0"/>
              </a:spcAft>
              <a:buNone/>
            </a:pPr>
            <a:r>
              <a:rPr lang="es-419" sz="1500">
                <a:latin typeface="Calibri"/>
                <a:ea typeface="Calibri"/>
                <a:cs typeface="Calibri"/>
                <a:sym typeface="Calibri"/>
              </a:rPr>
              <a:t>❖ Color: Amarillo brillante.</a:t>
            </a:r>
            <a:endParaRPr sz="1500">
              <a:latin typeface="Calibri"/>
              <a:ea typeface="Calibri"/>
              <a:cs typeface="Calibri"/>
              <a:sym typeface="Calibri"/>
            </a:endParaRPr>
          </a:p>
          <a:p>
            <a:pPr marL="0" lvl="0" indent="0" algn="l" rtl="0">
              <a:lnSpc>
                <a:spcPct val="100000"/>
              </a:lnSpc>
              <a:spcBef>
                <a:spcPts val="200"/>
              </a:spcBef>
              <a:spcAft>
                <a:spcPts val="0"/>
              </a:spcAft>
              <a:buNone/>
            </a:pPr>
            <a:r>
              <a:rPr lang="es-419" sz="1500">
                <a:latin typeface="Calibri"/>
                <a:ea typeface="Calibri"/>
                <a:cs typeface="Calibri"/>
                <a:sym typeface="Calibri"/>
              </a:rPr>
              <a:t>❖ Consistencia: Fácilmente untable y elástica. No debe presentar porosidad ni apariencia quebradiza.”</a:t>
            </a:r>
            <a:endParaRPr sz="1500">
              <a:latin typeface="Calibri"/>
              <a:ea typeface="Calibri"/>
              <a:cs typeface="Calibri"/>
              <a:sym typeface="Calibri"/>
            </a:endParaRPr>
          </a:p>
          <a:p>
            <a:pPr marL="0" lvl="0" indent="0" algn="r" rtl="0">
              <a:lnSpc>
                <a:spcPct val="100000"/>
              </a:lnSpc>
              <a:spcBef>
                <a:spcPts val="200"/>
              </a:spcBef>
              <a:spcAft>
                <a:spcPts val="0"/>
              </a:spcAft>
              <a:buNone/>
            </a:pPr>
            <a:endParaRPr sz="1500">
              <a:latin typeface="Calibri"/>
              <a:ea typeface="Calibri"/>
              <a:cs typeface="Calibri"/>
              <a:sym typeface="Calibri"/>
            </a:endParaRPr>
          </a:p>
          <a:p>
            <a:pPr marL="0" lvl="0" indent="0" algn="r" rtl="0">
              <a:lnSpc>
                <a:spcPct val="100000"/>
              </a:lnSpc>
              <a:spcBef>
                <a:spcPts val="200"/>
              </a:spcBef>
              <a:spcAft>
                <a:spcPts val="0"/>
              </a:spcAft>
              <a:buNone/>
            </a:pPr>
            <a:r>
              <a:rPr lang="es-419" sz="1500">
                <a:latin typeface="Calibri"/>
                <a:ea typeface="Calibri"/>
                <a:cs typeface="Calibri"/>
                <a:sym typeface="Calibri"/>
              </a:rPr>
              <a:t>(Taylor y Salgado, 2019)</a:t>
            </a:r>
            <a:endParaRPr sz="1500">
              <a:latin typeface="Calibri"/>
              <a:ea typeface="Calibri"/>
              <a:cs typeface="Calibri"/>
              <a:sym typeface="Calibri"/>
            </a:endParaRPr>
          </a:p>
          <a:p>
            <a:pPr marL="0" lvl="0" indent="0" algn="l" rtl="0">
              <a:lnSpc>
                <a:spcPct val="100000"/>
              </a:lnSpc>
              <a:spcBef>
                <a:spcPts val="200"/>
              </a:spcBef>
              <a:spcAft>
                <a:spcPts val="200"/>
              </a:spcAft>
              <a:buNone/>
            </a:pPr>
            <a:endParaRPr/>
          </a:p>
        </p:txBody>
      </p:sp>
      <p:pic>
        <p:nvPicPr>
          <p:cNvPr id="241" name="Google Shape;241;p42"/>
          <p:cNvPicPr preferRelativeResize="0"/>
          <p:nvPr/>
        </p:nvPicPr>
        <p:blipFill>
          <a:blip r:embed="rId3">
            <a:alphaModFix/>
          </a:blip>
          <a:stretch>
            <a:fillRect/>
          </a:stretch>
        </p:blipFill>
        <p:spPr>
          <a:xfrm>
            <a:off x="797250" y="3188925"/>
            <a:ext cx="4037649" cy="1861301"/>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p43"/>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419">
                <a:latin typeface="Calibri"/>
                <a:ea typeface="Calibri"/>
                <a:cs typeface="Calibri"/>
                <a:sym typeface="Calibri"/>
              </a:rPr>
              <a:t>Control de calidad</a:t>
            </a:r>
            <a:endParaRPr>
              <a:latin typeface="Calibri"/>
              <a:ea typeface="Calibri"/>
              <a:cs typeface="Calibri"/>
              <a:sym typeface="Calibri"/>
            </a:endParaRPr>
          </a:p>
        </p:txBody>
      </p:sp>
      <p:sp>
        <p:nvSpPr>
          <p:cNvPr id="247" name="Google Shape;247;p4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419" u="sng" dirty="0">
                <a:latin typeface="Calibri"/>
                <a:ea typeface="Calibri"/>
                <a:cs typeface="Calibri"/>
                <a:sym typeface="Calibri"/>
              </a:rPr>
              <a:t>Metodología de toma de muestra</a:t>
            </a:r>
            <a:endParaRPr u="sng" dirty="0">
              <a:latin typeface="Calibri"/>
              <a:ea typeface="Calibri"/>
              <a:cs typeface="Calibri"/>
              <a:sym typeface="Calibri"/>
            </a:endParaRPr>
          </a:p>
          <a:p>
            <a:pPr marL="0" lvl="0" indent="0" algn="l" rtl="0">
              <a:spcBef>
                <a:spcPts val="1600"/>
              </a:spcBef>
              <a:spcAft>
                <a:spcPts val="0"/>
              </a:spcAft>
              <a:buNone/>
            </a:pPr>
            <a:r>
              <a:rPr lang="es-419" sz="1500" dirty="0">
                <a:latin typeface="Calibri"/>
                <a:ea typeface="Calibri"/>
                <a:cs typeface="Calibri"/>
                <a:sym typeface="Calibri"/>
              </a:rPr>
              <a:t>Se utilizan sondas para mantequillas de una extensión mínima de que pueda ser expuesta de manera diagonal sobre la base del recipiente.</a:t>
            </a:r>
            <a:endParaRPr sz="1500" dirty="0">
              <a:latin typeface="Calibri"/>
              <a:ea typeface="Calibri"/>
              <a:cs typeface="Calibri"/>
              <a:sym typeface="Calibri"/>
            </a:endParaRPr>
          </a:p>
          <a:p>
            <a:pPr marL="0" lvl="0" indent="0" algn="l" rtl="0">
              <a:spcBef>
                <a:spcPts val="1600"/>
              </a:spcBef>
              <a:spcAft>
                <a:spcPts val="0"/>
              </a:spcAft>
              <a:buNone/>
            </a:pPr>
            <a:r>
              <a:rPr lang="es-419" sz="1500" dirty="0">
                <a:latin typeface="Calibri"/>
                <a:ea typeface="Calibri"/>
                <a:cs typeface="Calibri"/>
                <a:sym typeface="Calibri"/>
              </a:rPr>
              <a:t>Las muestras deben ser de al menos 200 g. En el caso de panes o rollos pequeños se deben dividir las muestras en cuatro porciones. Las unidades menor a 250 g deben ser tomadas enteras.</a:t>
            </a:r>
            <a:endParaRPr sz="1500" dirty="0">
              <a:latin typeface="Calibri"/>
              <a:ea typeface="Calibri"/>
              <a:cs typeface="Calibri"/>
              <a:sym typeface="Calibri"/>
            </a:endParaRPr>
          </a:p>
          <a:p>
            <a:pPr marL="0" lvl="0" indent="0" algn="l" rtl="0">
              <a:spcBef>
                <a:spcPts val="1600"/>
              </a:spcBef>
              <a:spcAft>
                <a:spcPts val="1600"/>
              </a:spcAft>
              <a:buNone/>
            </a:pPr>
            <a:endParaRPr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44"/>
          <p:cNvSpPr txBox="1">
            <a:spLocks noGrp="1"/>
          </p:cNvSpPr>
          <p:nvPr>
            <p:ph type="body" idx="1"/>
          </p:nvPr>
        </p:nvSpPr>
        <p:spPr>
          <a:xfrm>
            <a:off x="311700" y="243775"/>
            <a:ext cx="8520600" cy="3416400"/>
          </a:xfrm>
          <a:prstGeom prst="rect">
            <a:avLst/>
          </a:prstGeom>
        </p:spPr>
        <p:txBody>
          <a:bodyPr spcFirstLastPara="1" wrap="square" lIns="91425" tIns="91425" rIns="91425" bIns="91425" anchor="t" anchorCtr="0">
            <a:noAutofit/>
          </a:bodyPr>
          <a:lstStyle/>
          <a:p>
            <a:pPr marL="457200" lvl="0" indent="-323850" algn="l" rtl="0">
              <a:spcBef>
                <a:spcPts val="0"/>
              </a:spcBef>
              <a:spcAft>
                <a:spcPts val="0"/>
              </a:spcAft>
              <a:buSzPts val="1500"/>
              <a:buFont typeface="Calibri"/>
              <a:buAutoNum type="alphaLcParenR"/>
            </a:pPr>
            <a:r>
              <a:rPr lang="es-419" dirty="0">
                <a:solidFill>
                  <a:schemeClr val="accent5"/>
                </a:solidFill>
                <a:latin typeface="Calibri"/>
                <a:ea typeface="Calibri"/>
                <a:cs typeface="Calibri"/>
                <a:sym typeface="Calibri"/>
              </a:rPr>
              <a:t>Determinación del pH (</a:t>
            </a:r>
            <a:r>
              <a:rPr lang="es-419" dirty="0" err="1">
                <a:solidFill>
                  <a:schemeClr val="accent5"/>
                </a:solidFill>
                <a:latin typeface="Calibri"/>
                <a:ea typeface="Calibri"/>
                <a:cs typeface="Calibri"/>
                <a:sym typeface="Calibri"/>
              </a:rPr>
              <a:t>NCh</a:t>
            </a:r>
            <a:r>
              <a:rPr lang="es-419" dirty="0">
                <a:solidFill>
                  <a:schemeClr val="accent5"/>
                </a:solidFill>
                <a:latin typeface="Calibri"/>
                <a:ea typeface="Calibri"/>
                <a:cs typeface="Calibri"/>
                <a:sym typeface="Calibri"/>
              </a:rPr>
              <a:t> 1671 Of79)</a:t>
            </a:r>
            <a:endParaRPr dirty="0">
              <a:solidFill>
                <a:schemeClr val="accent5"/>
              </a:solidFill>
              <a:latin typeface="Calibri"/>
              <a:ea typeface="Calibri"/>
              <a:cs typeface="Calibri"/>
              <a:sym typeface="Calibri"/>
            </a:endParaRPr>
          </a:p>
          <a:p>
            <a:pPr marL="0" lvl="0" indent="0" algn="l" rtl="0">
              <a:spcBef>
                <a:spcPts val="1600"/>
              </a:spcBef>
              <a:spcAft>
                <a:spcPts val="0"/>
              </a:spcAft>
              <a:buNone/>
            </a:pPr>
            <a:r>
              <a:rPr lang="es-419" sz="1500" dirty="0">
                <a:latin typeface="Calibri"/>
                <a:ea typeface="Calibri"/>
                <a:cs typeface="Calibri"/>
                <a:sym typeface="Calibri"/>
              </a:rPr>
              <a:t>El pH se mide con un potenciómetro, de igual manera que la leche.</a:t>
            </a:r>
            <a:endParaRPr sz="1500" dirty="0">
              <a:latin typeface="Calibri"/>
              <a:ea typeface="Calibri"/>
              <a:cs typeface="Calibri"/>
              <a:sym typeface="Calibri"/>
            </a:endParaRPr>
          </a:p>
          <a:p>
            <a:pPr marL="0" lvl="0" indent="0" algn="l" rtl="0">
              <a:spcBef>
                <a:spcPts val="1600"/>
              </a:spcBef>
              <a:spcAft>
                <a:spcPts val="0"/>
              </a:spcAft>
              <a:buNone/>
            </a:pPr>
            <a:endParaRPr sz="1500" dirty="0">
              <a:latin typeface="Calibri"/>
              <a:ea typeface="Calibri"/>
              <a:cs typeface="Calibri"/>
              <a:sym typeface="Calibri"/>
            </a:endParaRPr>
          </a:p>
          <a:p>
            <a:pPr marL="0" lvl="0" indent="0" algn="l" rtl="0">
              <a:spcBef>
                <a:spcPts val="1600"/>
              </a:spcBef>
              <a:spcAft>
                <a:spcPts val="0"/>
              </a:spcAft>
              <a:buNone/>
            </a:pPr>
            <a:endParaRPr sz="1500" dirty="0">
              <a:latin typeface="Calibri"/>
              <a:ea typeface="Calibri"/>
              <a:cs typeface="Calibri"/>
              <a:sym typeface="Calibri"/>
            </a:endParaRPr>
          </a:p>
          <a:p>
            <a:pPr marL="457200" lvl="0" indent="-323850" algn="l" rtl="0">
              <a:spcBef>
                <a:spcPts val="1600"/>
              </a:spcBef>
              <a:spcAft>
                <a:spcPts val="0"/>
              </a:spcAft>
              <a:buSzPts val="1500"/>
              <a:buFont typeface="Calibri"/>
              <a:buAutoNum type="alphaLcParenR"/>
            </a:pPr>
            <a:r>
              <a:rPr lang="es-419" dirty="0">
                <a:solidFill>
                  <a:schemeClr val="accent5"/>
                </a:solidFill>
                <a:latin typeface="Calibri"/>
                <a:ea typeface="Calibri"/>
                <a:cs typeface="Calibri"/>
                <a:sym typeface="Calibri"/>
              </a:rPr>
              <a:t>Determinación de la densidad</a:t>
            </a:r>
            <a:endParaRPr dirty="0">
              <a:solidFill>
                <a:schemeClr val="accent5"/>
              </a:solidFill>
              <a:latin typeface="Calibri"/>
              <a:ea typeface="Calibri"/>
              <a:cs typeface="Calibri"/>
              <a:sym typeface="Calibri"/>
            </a:endParaRPr>
          </a:p>
          <a:p>
            <a:pPr marL="0" lvl="0" indent="0" algn="l" rtl="0">
              <a:spcBef>
                <a:spcPts val="1600"/>
              </a:spcBef>
              <a:spcAft>
                <a:spcPts val="0"/>
              </a:spcAft>
              <a:buClr>
                <a:schemeClr val="dk1"/>
              </a:buClr>
              <a:buSzPts val="1100"/>
              <a:buFont typeface="Arial"/>
              <a:buNone/>
            </a:pPr>
            <a:r>
              <a:rPr lang="es-419" sz="1500" dirty="0">
                <a:latin typeface="Calibri"/>
                <a:ea typeface="Calibri"/>
                <a:cs typeface="Calibri"/>
                <a:sym typeface="Calibri"/>
              </a:rPr>
              <a:t>La densidad de mide con un picnómetro. </a:t>
            </a:r>
            <a:endParaRPr sz="1500" dirty="0">
              <a:latin typeface="Calibri"/>
              <a:ea typeface="Calibri"/>
              <a:cs typeface="Calibri"/>
              <a:sym typeface="Calibri"/>
            </a:endParaRPr>
          </a:p>
          <a:p>
            <a:pPr marL="0" lvl="0" indent="0" algn="l" rtl="0">
              <a:spcBef>
                <a:spcPts val="1600"/>
              </a:spcBef>
              <a:spcAft>
                <a:spcPts val="0"/>
              </a:spcAft>
              <a:buNone/>
            </a:pPr>
            <a:endParaRPr sz="1500" dirty="0">
              <a:latin typeface="Calibri"/>
              <a:ea typeface="Calibri"/>
              <a:cs typeface="Calibri"/>
              <a:sym typeface="Calibri"/>
            </a:endParaRPr>
          </a:p>
          <a:p>
            <a:pPr marL="0" lvl="0" indent="0" algn="l" rtl="0">
              <a:spcBef>
                <a:spcPts val="1600"/>
              </a:spcBef>
              <a:spcAft>
                <a:spcPts val="1600"/>
              </a:spcAft>
              <a:buNone/>
            </a:pPr>
            <a:r>
              <a:rPr lang="es-419" sz="1500" dirty="0">
                <a:latin typeface="Calibri"/>
                <a:ea typeface="Calibri"/>
                <a:cs typeface="Calibri"/>
                <a:sym typeface="Calibri"/>
              </a:rPr>
              <a:t> </a:t>
            </a:r>
            <a:endParaRPr sz="1500" dirty="0">
              <a:latin typeface="Calibri"/>
              <a:ea typeface="Calibri"/>
              <a:cs typeface="Calibri"/>
              <a:sym typeface="Calibri"/>
            </a:endParaRPr>
          </a:p>
        </p:txBody>
      </p:sp>
      <p:pic>
        <p:nvPicPr>
          <p:cNvPr id="253" name="Google Shape;253;p44"/>
          <p:cNvPicPr preferRelativeResize="0"/>
          <p:nvPr/>
        </p:nvPicPr>
        <p:blipFill>
          <a:blip r:embed="rId3">
            <a:alphaModFix/>
          </a:blip>
          <a:stretch>
            <a:fillRect/>
          </a:stretch>
        </p:blipFill>
        <p:spPr>
          <a:xfrm>
            <a:off x="6695850" y="343525"/>
            <a:ext cx="2076450" cy="2076450"/>
          </a:xfrm>
          <a:prstGeom prst="rect">
            <a:avLst/>
          </a:prstGeom>
          <a:noFill/>
          <a:ln>
            <a:noFill/>
          </a:ln>
        </p:spPr>
      </p:pic>
      <p:pic>
        <p:nvPicPr>
          <p:cNvPr id="254" name="Google Shape;254;p44"/>
          <p:cNvPicPr preferRelativeResize="0"/>
          <p:nvPr/>
        </p:nvPicPr>
        <p:blipFill>
          <a:blip r:embed="rId4">
            <a:alphaModFix/>
          </a:blip>
          <a:stretch>
            <a:fillRect/>
          </a:stretch>
        </p:blipFill>
        <p:spPr>
          <a:xfrm>
            <a:off x="4184325" y="2571750"/>
            <a:ext cx="2076450" cy="207645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45"/>
          <p:cNvSpPr txBox="1">
            <a:spLocks noGrp="1"/>
          </p:cNvSpPr>
          <p:nvPr>
            <p:ph type="body" idx="1"/>
          </p:nvPr>
        </p:nvSpPr>
        <p:spPr>
          <a:xfrm>
            <a:off x="311700" y="3723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419" dirty="0">
                <a:solidFill>
                  <a:schemeClr val="accent5"/>
                </a:solidFill>
                <a:latin typeface="Calibri"/>
                <a:ea typeface="Calibri"/>
                <a:cs typeface="Calibri"/>
                <a:sym typeface="Calibri"/>
              </a:rPr>
              <a:t>c) Método </a:t>
            </a:r>
            <a:r>
              <a:rPr lang="es-419" dirty="0" err="1">
                <a:solidFill>
                  <a:schemeClr val="accent5"/>
                </a:solidFill>
                <a:latin typeface="Calibri"/>
                <a:ea typeface="Calibri"/>
                <a:cs typeface="Calibri"/>
                <a:sym typeface="Calibri"/>
              </a:rPr>
              <a:t>butirométrico</a:t>
            </a:r>
            <a:r>
              <a:rPr lang="es-419" dirty="0">
                <a:solidFill>
                  <a:schemeClr val="accent5"/>
                </a:solidFill>
                <a:latin typeface="Calibri"/>
                <a:ea typeface="Calibri"/>
                <a:cs typeface="Calibri"/>
                <a:sym typeface="Calibri"/>
              </a:rPr>
              <a:t> de Gerber para mantequilla según Roeder </a:t>
            </a:r>
            <a:endParaRPr dirty="0">
              <a:solidFill>
                <a:schemeClr val="accent5"/>
              </a:solidFill>
              <a:latin typeface="Calibri"/>
              <a:ea typeface="Calibri"/>
              <a:cs typeface="Calibri"/>
              <a:sym typeface="Calibri"/>
            </a:endParaRPr>
          </a:p>
          <a:p>
            <a:pPr marL="0" lvl="0" indent="0" algn="l" rtl="0">
              <a:spcBef>
                <a:spcPts val="1600"/>
              </a:spcBef>
              <a:spcAft>
                <a:spcPts val="1600"/>
              </a:spcAft>
              <a:buNone/>
            </a:pPr>
            <a:r>
              <a:rPr lang="es-419" sz="1500" dirty="0">
                <a:solidFill>
                  <a:schemeClr val="dk1"/>
                </a:solidFill>
                <a:latin typeface="Calibri"/>
                <a:ea typeface="Calibri"/>
                <a:cs typeface="Calibri"/>
                <a:sym typeface="Calibri"/>
              </a:rPr>
              <a:t>En el artículo 227 del RSA, se señala que la mantequilla debe tener al menos un 80% de materia grasa de leche. Así, se utilizará el mismo método porque la grasa se mide en la leche y no la mantequilla.</a:t>
            </a:r>
            <a:endParaRPr sz="1500" dirty="0">
              <a:solidFill>
                <a:schemeClr val="dk1"/>
              </a:solidFill>
              <a:latin typeface="Calibri"/>
              <a:ea typeface="Calibri"/>
              <a:cs typeface="Calibri"/>
              <a:sym typeface="Calibri"/>
            </a:endParaRPr>
          </a:p>
        </p:txBody>
      </p:sp>
      <p:pic>
        <p:nvPicPr>
          <p:cNvPr id="260" name="Google Shape;260;p45"/>
          <p:cNvPicPr preferRelativeResize="0"/>
          <p:nvPr/>
        </p:nvPicPr>
        <p:blipFill>
          <a:blip r:embed="rId3">
            <a:alphaModFix/>
          </a:blip>
          <a:stretch>
            <a:fillRect/>
          </a:stretch>
        </p:blipFill>
        <p:spPr>
          <a:xfrm>
            <a:off x="2641275" y="1757350"/>
            <a:ext cx="3010850" cy="3010850"/>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46"/>
          <p:cNvSpPr txBox="1">
            <a:spLocks noGrp="1"/>
          </p:cNvSpPr>
          <p:nvPr>
            <p:ph type="body" idx="1"/>
          </p:nvPr>
        </p:nvSpPr>
        <p:spPr>
          <a:xfrm>
            <a:off x="311700" y="829250"/>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419" dirty="0">
                <a:solidFill>
                  <a:schemeClr val="accent5"/>
                </a:solidFill>
                <a:latin typeface="Calibri"/>
                <a:ea typeface="Calibri"/>
                <a:cs typeface="Calibri"/>
                <a:sym typeface="Calibri"/>
              </a:rPr>
              <a:t>d) Índice de yodo:</a:t>
            </a:r>
            <a:endParaRPr dirty="0">
              <a:solidFill>
                <a:schemeClr val="accent5"/>
              </a:solidFill>
              <a:latin typeface="Calibri"/>
              <a:ea typeface="Calibri"/>
              <a:cs typeface="Calibri"/>
              <a:sym typeface="Calibri"/>
            </a:endParaRPr>
          </a:p>
          <a:p>
            <a:pPr marL="0" lvl="0" indent="0" algn="l" rtl="0">
              <a:spcBef>
                <a:spcPts val="1600"/>
              </a:spcBef>
              <a:spcAft>
                <a:spcPts val="0"/>
              </a:spcAft>
              <a:buClr>
                <a:schemeClr val="dk1"/>
              </a:buClr>
              <a:buSzPts val="1100"/>
              <a:buFont typeface="Arial"/>
              <a:buNone/>
            </a:pPr>
            <a:r>
              <a:rPr lang="es-419" sz="1500" dirty="0">
                <a:latin typeface="Calibri"/>
                <a:ea typeface="Calibri"/>
                <a:cs typeface="Calibri"/>
                <a:sym typeface="Calibri"/>
              </a:rPr>
              <a:t>Es el número de gramos de yodo</a:t>
            </a:r>
            <a:endParaRPr sz="1500" dirty="0">
              <a:latin typeface="Calibri"/>
              <a:ea typeface="Calibri"/>
              <a:cs typeface="Calibri"/>
              <a:sym typeface="Calibri"/>
            </a:endParaRPr>
          </a:p>
          <a:p>
            <a:pPr marL="0" lvl="0" indent="0" algn="l" rtl="0">
              <a:spcBef>
                <a:spcPts val="100"/>
              </a:spcBef>
              <a:spcAft>
                <a:spcPts val="0"/>
              </a:spcAft>
              <a:buClr>
                <a:schemeClr val="dk1"/>
              </a:buClr>
              <a:buSzPts val="1100"/>
              <a:buFont typeface="Arial"/>
              <a:buNone/>
            </a:pPr>
            <a:r>
              <a:rPr lang="es-419" sz="1500" dirty="0">
                <a:latin typeface="Calibri"/>
                <a:ea typeface="Calibri"/>
                <a:cs typeface="Calibri"/>
                <a:sym typeface="Calibri"/>
              </a:rPr>
              <a:t>que reaccionan con 100 gramos de lípidos, y es una</a:t>
            </a:r>
            <a:endParaRPr sz="1500" dirty="0">
              <a:latin typeface="Calibri"/>
              <a:ea typeface="Calibri"/>
              <a:cs typeface="Calibri"/>
              <a:sym typeface="Calibri"/>
            </a:endParaRPr>
          </a:p>
          <a:p>
            <a:pPr marL="0" lvl="0" indent="0" algn="l" rtl="0">
              <a:spcBef>
                <a:spcPts val="100"/>
              </a:spcBef>
              <a:spcAft>
                <a:spcPts val="0"/>
              </a:spcAft>
              <a:buClr>
                <a:schemeClr val="dk1"/>
              </a:buClr>
              <a:buSzPts val="1100"/>
              <a:buFont typeface="Arial"/>
              <a:buNone/>
            </a:pPr>
            <a:r>
              <a:rPr lang="es-419" sz="1500" dirty="0">
                <a:latin typeface="Calibri"/>
                <a:ea typeface="Calibri"/>
                <a:cs typeface="Calibri"/>
                <a:sym typeface="Calibri"/>
              </a:rPr>
              <a:t>medida del promedio de insaturaciones que contienen</a:t>
            </a:r>
            <a:endParaRPr sz="1500" dirty="0">
              <a:latin typeface="Calibri"/>
              <a:ea typeface="Calibri"/>
              <a:cs typeface="Calibri"/>
              <a:sym typeface="Calibri"/>
            </a:endParaRPr>
          </a:p>
          <a:p>
            <a:pPr marL="0" lvl="0" indent="0" algn="l" rtl="0">
              <a:spcBef>
                <a:spcPts val="100"/>
              </a:spcBef>
              <a:spcAft>
                <a:spcPts val="0"/>
              </a:spcAft>
              <a:buClr>
                <a:schemeClr val="dk1"/>
              </a:buClr>
              <a:buSzPts val="1100"/>
              <a:buFont typeface="Arial"/>
              <a:buNone/>
            </a:pPr>
            <a:r>
              <a:rPr lang="es-419" sz="1500" dirty="0">
                <a:latin typeface="Calibri"/>
                <a:ea typeface="Calibri"/>
                <a:cs typeface="Calibri"/>
                <a:sym typeface="Calibri"/>
              </a:rPr>
              <a:t>los aceites y las grasas. Por tratarse de un análisis</a:t>
            </a:r>
            <a:endParaRPr sz="1500" dirty="0">
              <a:latin typeface="Calibri"/>
              <a:ea typeface="Calibri"/>
              <a:cs typeface="Calibri"/>
              <a:sym typeface="Calibri"/>
            </a:endParaRPr>
          </a:p>
          <a:p>
            <a:pPr marL="0" lvl="0" indent="0" algn="l" rtl="0">
              <a:spcBef>
                <a:spcPts val="100"/>
              </a:spcBef>
              <a:spcAft>
                <a:spcPts val="0"/>
              </a:spcAft>
              <a:buClr>
                <a:schemeClr val="dk1"/>
              </a:buClr>
              <a:buSzPts val="1100"/>
              <a:buFont typeface="Arial"/>
              <a:buNone/>
            </a:pPr>
            <a:r>
              <a:rPr lang="es-419" sz="1500" dirty="0">
                <a:latin typeface="Calibri"/>
                <a:ea typeface="Calibri"/>
                <a:cs typeface="Calibri"/>
                <a:sym typeface="Calibri"/>
              </a:rPr>
              <a:t>complejo, debe hacerse en condiciones muy precisas</a:t>
            </a:r>
            <a:endParaRPr sz="1500" dirty="0">
              <a:latin typeface="Calibri"/>
              <a:ea typeface="Calibri"/>
              <a:cs typeface="Calibri"/>
              <a:sym typeface="Calibri"/>
            </a:endParaRPr>
          </a:p>
          <a:p>
            <a:pPr marL="0" lvl="0" indent="0" algn="l" rtl="0">
              <a:spcBef>
                <a:spcPts val="100"/>
              </a:spcBef>
              <a:spcAft>
                <a:spcPts val="0"/>
              </a:spcAft>
              <a:buClr>
                <a:schemeClr val="dk1"/>
              </a:buClr>
              <a:buSzPts val="1100"/>
              <a:buFont typeface="Arial"/>
              <a:buNone/>
            </a:pPr>
            <a:r>
              <a:rPr lang="es-419" sz="1500" dirty="0">
                <a:latin typeface="Calibri"/>
                <a:ea typeface="Calibri"/>
                <a:cs typeface="Calibri"/>
                <a:sym typeface="Calibri"/>
              </a:rPr>
              <a:t>para obtener resultados reproducibles; no ofrece</a:t>
            </a:r>
            <a:endParaRPr sz="1500" dirty="0">
              <a:latin typeface="Calibri"/>
              <a:ea typeface="Calibri"/>
              <a:cs typeface="Calibri"/>
              <a:sym typeface="Calibri"/>
            </a:endParaRPr>
          </a:p>
          <a:p>
            <a:pPr marL="0" lvl="0" indent="0" algn="l" rtl="0">
              <a:spcBef>
                <a:spcPts val="100"/>
              </a:spcBef>
              <a:spcAft>
                <a:spcPts val="0"/>
              </a:spcAft>
              <a:buClr>
                <a:schemeClr val="dk1"/>
              </a:buClr>
              <a:buSzPts val="1100"/>
              <a:buFont typeface="Arial"/>
              <a:buNone/>
            </a:pPr>
            <a:r>
              <a:rPr lang="es-419" sz="1500" dirty="0">
                <a:latin typeface="Calibri"/>
                <a:ea typeface="Calibri"/>
                <a:cs typeface="Calibri"/>
                <a:sym typeface="Calibri"/>
              </a:rPr>
              <a:t>información respecto de la distribución y localización de</a:t>
            </a:r>
            <a:endParaRPr sz="1500" dirty="0">
              <a:latin typeface="Calibri"/>
              <a:ea typeface="Calibri"/>
              <a:cs typeface="Calibri"/>
              <a:sym typeface="Calibri"/>
            </a:endParaRPr>
          </a:p>
          <a:p>
            <a:pPr marL="0" lvl="0" indent="0" algn="l" rtl="0">
              <a:spcBef>
                <a:spcPts val="100"/>
              </a:spcBef>
              <a:spcAft>
                <a:spcPts val="0"/>
              </a:spcAft>
              <a:buClr>
                <a:schemeClr val="dk1"/>
              </a:buClr>
              <a:buSzPts val="1100"/>
              <a:buFont typeface="Arial"/>
              <a:buNone/>
            </a:pPr>
            <a:r>
              <a:rPr lang="es-419" sz="1500" dirty="0">
                <a:latin typeface="Calibri"/>
                <a:ea typeface="Calibri"/>
                <a:cs typeface="Calibri"/>
                <a:sym typeface="Calibri"/>
              </a:rPr>
              <a:t>los dobles enlaces, por lo que no se usa para determinar</a:t>
            </a:r>
            <a:endParaRPr sz="1500" dirty="0">
              <a:latin typeface="Calibri"/>
              <a:ea typeface="Calibri"/>
              <a:cs typeface="Calibri"/>
              <a:sym typeface="Calibri"/>
            </a:endParaRPr>
          </a:p>
          <a:p>
            <a:pPr marL="0" lvl="0" indent="0" algn="l" rtl="0">
              <a:spcBef>
                <a:spcPts val="100"/>
              </a:spcBef>
              <a:spcAft>
                <a:spcPts val="0"/>
              </a:spcAft>
              <a:buClr>
                <a:schemeClr val="dk1"/>
              </a:buClr>
              <a:buSzPts val="1100"/>
              <a:buFont typeface="Arial"/>
              <a:buNone/>
            </a:pPr>
            <a:r>
              <a:rPr lang="es-419" sz="1500" dirty="0">
                <a:latin typeface="Calibri"/>
                <a:ea typeface="Calibri"/>
                <a:cs typeface="Calibri"/>
                <a:sym typeface="Calibri"/>
              </a:rPr>
              <a:t>la composición y la naturaleza de la grasa</a:t>
            </a:r>
            <a:endParaRPr sz="1500" dirty="0">
              <a:latin typeface="Calibri"/>
              <a:ea typeface="Calibri"/>
              <a:cs typeface="Calibri"/>
              <a:sym typeface="Calibri"/>
            </a:endParaRPr>
          </a:p>
          <a:p>
            <a:pPr marL="0" lvl="0" indent="0" algn="l" rtl="0">
              <a:spcBef>
                <a:spcPts val="100"/>
              </a:spcBef>
              <a:spcAft>
                <a:spcPts val="100"/>
              </a:spcAft>
              <a:buNone/>
            </a:pPr>
            <a:endParaRPr sz="1500" dirty="0">
              <a:latin typeface="Calibri"/>
              <a:ea typeface="Calibri"/>
              <a:cs typeface="Calibri"/>
              <a:sym typeface="Calibri"/>
            </a:endParaRPr>
          </a:p>
        </p:txBody>
      </p:sp>
      <p:pic>
        <p:nvPicPr>
          <p:cNvPr id="266" name="Google Shape;266;p46"/>
          <p:cNvPicPr preferRelativeResize="0"/>
          <p:nvPr/>
        </p:nvPicPr>
        <p:blipFill>
          <a:blip r:embed="rId3">
            <a:alphaModFix/>
          </a:blip>
          <a:stretch>
            <a:fillRect/>
          </a:stretch>
        </p:blipFill>
        <p:spPr>
          <a:xfrm>
            <a:off x="4938725" y="632450"/>
            <a:ext cx="3810000" cy="3810000"/>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4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419" dirty="0">
                <a:latin typeface="Calibri"/>
                <a:ea typeface="Calibri"/>
                <a:cs typeface="Calibri"/>
                <a:sym typeface="Calibri"/>
              </a:rPr>
              <a:t>Especificaciones microbiológicas</a:t>
            </a:r>
            <a:endParaRPr dirty="0">
              <a:latin typeface="Calibri"/>
              <a:ea typeface="Calibri"/>
              <a:cs typeface="Calibri"/>
              <a:sym typeface="Calibri"/>
            </a:endParaRPr>
          </a:p>
        </p:txBody>
      </p:sp>
      <p:pic>
        <p:nvPicPr>
          <p:cNvPr id="272" name="Google Shape;272;p47"/>
          <p:cNvPicPr preferRelativeResize="0"/>
          <p:nvPr/>
        </p:nvPicPr>
        <p:blipFill>
          <a:blip r:embed="rId3">
            <a:alphaModFix/>
          </a:blip>
          <a:stretch>
            <a:fillRect/>
          </a:stretch>
        </p:blipFill>
        <p:spPr>
          <a:xfrm>
            <a:off x="85725" y="1362075"/>
            <a:ext cx="8972550" cy="241935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p4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419"/>
              <a:t>Crema</a:t>
            </a:r>
            <a:endParaRPr/>
          </a:p>
        </p:txBody>
      </p:sp>
      <p:sp>
        <p:nvSpPr>
          <p:cNvPr id="278" name="Google Shape;278;p4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1200"/>
              </a:spcBef>
              <a:spcAft>
                <a:spcPts val="0"/>
              </a:spcAft>
              <a:buClr>
                <a:schemeClr val="dk1"/>
              </a:buClr>
              <a:buSzPts val="1100"/>
              <a:buFont typeface="Arial"/>
              <a:buNone/>
            </a:pPr>
            <a:r>
              <a:rPr lang="es-419" dirty="0">
                <a:solidFill>
                  <a:schemeClr val="accent1">
                    <a:lumMod val="75000"/>
                  </a:schemeClr>
                </a:solidFill>
                <a:latin typeface="Calibri"/>
                <a:ea typeface="Calibri"/>
                <a:cs typeface="Calibri"/>
                <a:sym typeface="Calibri"/>
              </a:rPr>
              <a:t>Artículo 221.-​</a:t>
            </a:r>
            <a:endParaRPr dirty="0">
              <a:solidFill>
                <a:schemeClr val="accent1">
                  <a:lumMod val="75000"/>
                </a:schemeClr>
              </a:solidFill>
              <a:latin typeface="Calibri"/>
              <a:ea typeface="Calibri"/>
              <a:cs typeface="Calibri"/>
              <a:sym typeface="Calibri"/>
            </a:endParaRPr>
          </a:p>
          <a:p>
            <a:pPr marL="0" lvl="0" indent="0" algn="l" rtl="0">
              <a:spcBef>
                <a:spcPts val="1200"/>
              </a:spcBef>
              <a:spcAft>
                <a:spcPts val="0"/>
              </a:spcAft>
              <a:buNone/>
            </a:pPr>
            <a:r>
              <a:rPr lang="es-419" sz="1500" dirty="0">
                <a:solidFill>
                  <a:schemeClr val="dk1"/>
                </a:solidFill>
                <a:latin typeface="Calibri"/>
                <a:ea typeface="Calibri"/>
                <a:cs typeface="Calibri"/>
                <a:sym typeface="Calibri"/>
              </a:rPr>
              <a:t>Crema de leche es el producto lácteo relativamente rico en grasa separada de las leches que adoptan la forma de emulsión tipos de leche descremadas con grasa. Su contenido de materia grasa deberá rotularse en forma destacada</a:t>
            </a:r>
            <a:endParaRPr sz="1500" dirty="0">
              <a:solidFill>
                <a:schemeClr val="dk1"/>
              </a:solidFill>
              <a:latin typeface="Calibri"/>
              <a:ea typeface="Calibri"/>
              <a:cs typeface="Calibri"/>
              <a:sym typeface="Calibri"/>
            </a:endParaRPr>
          </a:p>
          <a:p>
            <a:pPr marL="0" lvl="0" indent="0" algn="l" rtl="0">
              <a:spcBef>
                <a:spcPts val="1200"/>
              </a:spcBef>
              <a:spcAft>
                <a:spcPts val="0"/>
              </a:spcAft>
              <a:buNone/>
            </a:pPr>
            <a:r>
              <a:rPr lang="es-419" dirty="0">
                <a:solidFill>
                  <a:schemeClr val="accent1">
                    <a:lumMod val="75000"/>
                  </a:schemeClr>
                </a:solidFill>
                <a:latin typeface="Calibri"/>
                <a:ea typeface="Calibri"/>
                <a:cs typeface="Calibri"/>
                <a:sym typeface="Calibri"/>
              </a:rPr>
              <a:t>Artículo 223.-​</a:t>
            </a:r>
            <a:endParaRPr dirty="0">
              <a:solidFill>
                <a:schemeClr val="accent1">
                  <a:lumMod val="75000"/>
                </a:schemeClr>
              </a:solidFill>
              <a:latin typeface="Calibri"/>
              <a:ea typeface="Calibri"/>
              <a:cs typeface="Calibri"/>
              <a:sym typeface="Calibri"/>
            </a:endParaRPr>
          </a:p>
          <a:p>
            <a:pPr marL="0" lvl="0" indent="0" algn="l" rtl="0">
              <a:spcBef>
                <a:spcPts val="1200"/>
              </a:spcBef>
              <a:spcAft>
                <a:spcPts val="1200"/>
              </a:spcAft>
              <a:buClr>
                <a:schemeClr val="dk1"/>
              </a:buClr>
              <a:buSzPts val="1100"/>
              <a:buFont typeface="Arial"/>
              <a:buNone/>
            </a:pPr>
            <a:r>
              <a:rPr lang="es-419" sz="1500" dirty="0">
                <a:solidFill>
                  <a:schemeClr val="dk1"/>
                </a:solidFill>
                <a:latin typeface="Calibri"/>
                <a:ea typeface="Calibri"/>
                <a:cs typeface="Calibri"/>
                <a:sym typeface="Calibri"/>
              </a:rPr>
              <a:t>La acidez de la crema de leche no excederá de 20 ml de NaOH 0.1N/100g. El expendio de las cremas de leche se hará, exclusivamente, en los envases originales. En la crema de leche pasteurizada deberá indicarse claramente el </a:t>
            </a:r>
            <a:r>
              <a:rPr lang="es-419" sz="1500" dirty="0" err="1">
                <a:solidFill>
                  <a:schemeClr val="dk1"/>
                </a:solidFill>
                <a:latin typeface="Calibri"/>
                <a:ea typeface="Calibri"/>
                <a:cs typeface="Calibri"/>
                <a:sym typeface="Calibri"/>
              </a:rPr>
              <a:t>codigo</a:t>
            </a:r>
            <a:r>
              <a:rPr lang="es-419" sz="1500" dirty="0">
                <a:solidFill>
                  <a:schemeClr val="dk1"/>
                </a:solidFill>
                <a:latin typeface="Calibri"/>
                <a:ea typeface="Calibri"/>
                <a:cs typeface="Calibri"/>
                <a:sym typeface="Calibri"/>
              </a:rPr>
              <a:t> de lote y la fecha de vencimiento y además, que se debe mantener a una temperatura inferior a 4°C. Se prohíbe el expendio de crema cruda.</a:t>
            </a:r>
            <a:endParaRPr sz="1500" dirty="0">
              <a:solidFill>
                <a:schemeClr val="dk1"/>
              </a:solidFill>
              <a:latin typeface="Calibri"/>
              <a:ea typeface="Calibri"/>
              <a:cs typeface="Calibri"/>
              <a:sym typeface="Calibri"/>
            </a:endParaRPr>
          </a:p>
        </p:txBody>
      </p:sp>
      <p:pic>
        <p:nvPicPr>
          <p:cNvPr id="279" name="Google Shape;279;p48"/>
          <p:cNvPicPr preferRelativeResize="0"/>
          <p:nvPr/>
        </p:nvPicPr>
        <p:blipFill>
          <a:blip r:embed="rId3">
            <a:alphaModFix/>
          </a:blip>
          <a:stretch>
            <a:fillRect/>
          </a:stretch>
        </p:blipFill>
        <p:spPr>
          <a:xfrm>
            <a:off x="5216425" y="226550"/>
            <a:ext cx="819150" cy="1009650"/>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49"/>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419">
                <a:latin typeface="Calibri"/>
                <a:ea typeface="Calibri"/>
                <a:cs typeface="Calibri"/>
                <a:sym typeface="Calibri"/>
              </a:rPr>
              <a:t>Análisis de Calidad</a:t>
            </a:r>
            <a:endParaRPr>
              <a:latin typeface="Calibri"/>
              <a:ea typeface="Calibri"/>
              <a:cs typeface="Calibri"/>
              <a:sym typeface="Calibri"/>
            </a:endParaRPr>
          </a:p>
        </p:txBody>
      </p:sp>
      <p:sp>
        <p:nvSpPr>
          <p:cNvPr id="285" name="Google Shape;285;p49"/>
          <p:cNvSpPr txBox="1">
            <a:spLocks noGrp="1"/>
          </p:cNvSpPr>
          <p:nvPr>
            <p:ph type="body" idx="1"/>
          </p:nvPr>
        </p:nvSpPr>
        <p:spPr>
          <a:xfrm>
            <a:off x="311700" y="1152475"/>
            <a:ext cx="5295600" cy="34164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endParaRPr dirty="0">
              <a:solidFill>
                <a:schemeClr val="dk1"/>
              </a:solidFill>
              <a:latin typeface="Calibri"/>
              <a:ea typeface="Calibri"/>
              <a:cs typeface="Calibri"/>
              <a:sym typeface="Calibri"/>
            </a:endParaRPr>
          </a:p>
          <a:p>
            <a:pPr marL="0" lvl="0" indent="0" algn="l" rtl="0">
              <a:spcBef>
                <a:spcPts val="1200"/>
              </a:spcBef>
              <a:spcAft>
                <a:spcPts val="0"/>
              </a:spcAft>
              <a:buNone/>
            </a:pPr>
            <a:r>
              <a:rPr lang="es-419" dirty="0">
                <a:solidFill>
                  <a:schemeClr val="accent5"/>
                </a:solidFill>
                <a:latin typeface="Calibri"/>
                <a:ea typeface="Calibri"/>
                <a:cs typeface="Calibri"/>
                <a:sym typeface="Calibri"/>
              </a:rPr>
              <a:t>Determinación de Materia Grasa (Método Gerber con butirómetro de crema)</a:t>
            </a:r>
            <a:endParaRPr dirty="0">
              <a:solidFill>
                <a:schemeClr val="accent5"/>
              </a:solidFill>
              <a:latin typeface="Calibri"/>
              <a:ea typeface="Calibri"/>
              <a:cs typeface="Calibri"/>
              <a:sym typeface="Calibri"/>
            </a:endParaRPr>
          </a:p>
          <a:p>
            <a:pPr marL="0" lvl="0" indent="0" algn="l" rtl="0">
              <a:lnSpc>
                <a:spcPct val="100000"/>
              </a:lnSpc>
              <a:spcBef>
                <a:spcPts val="1200"/>
              </a:spcBef>
              <a:spcAft>
                <a:spcPts val="0"/>
              </a:spcAft>
              <a:buNone/>
            </a:pPr>
            <a:r>
              <a:rPr lang="es-419" sz="1500" dirty="0">
                <a:latin typeface="Calibri"/>
                <a:ea typeface="Calibri"/>
                <a:cs typeface="Calibri"/>
                <a:sym typeface="Calibri"/>
              </a:rPr>
              <a:t>El método consiste en separar la grasa dentro de un recipiente medidor (butirómetro) de dimensiones estandarizadas, medir el volumen e indicarlo en un porcentaje de masa</a:t>
            </a:r>
            <a:endParaRPr sz="1500" dirty="0">
              <a:latin typeface="Calibri"/>
              <a:ea typeface="Calibri"/>
              <a:cs typeface="Calibri"/>
              <a:sym typeface="Calibri"/>
            </a:endParaRPr>
          </a:p>
          <a:p>
            <a:pPr marL="0" lvl="0" indent="0" algn="l" rtl="0">
              <a:lnSpc>
                <a:spcPct val="100000"/>
              </a:lnSpc>
              <a:spcBef>
                <a:spcPts val="0"/>
              </a:spcBef>
              <a:spcAft>
                <a:spcPts val="0"/>
              </a:spcAft>
              <a:buNone/>
            </a:pPr>
            <a:endParaRPr sz="1500" dirty="0">
              <a:latin typeface="Calibri"/>
              <a:ea typeface="Calibri"/>
              <a:cs typeface="Calibri"/>
              <a:sym typeface="Calibri"/>
            </a:endParaRPr>
          </a:p>
          <a:p>
            <a:pPr marL="0" lvl="0" indent="0" algn="ctr" rtl="0">
              <a:spcBef>
                <a:spcPts val="1200"/>
              </a:spcBef>
              <a:spcAft>
                <a:spcPts val="0"/>
              </a:spcAft>
              <a:buNone/>
            </a:pPr>
            <a:endParaRPr dirty="0">
              <a:solidFill>
                <a:schemeClr val="dk1"/>
              </a:solidFill>
              <a:latin typeface="Calibri"/>
              <a:ea typeface="Calibri"/>
              <a:cs typeface="Calibri"/>
              <a:sym typeface="Calibri"/>
            </a:endParaRPr>
          </a:p>
          <a:p>
            <a:pPr marL="0" lvl="0" indent="0" algn="l" rtl="0">
              <a:spcBef>
                <a:spcPts val="1200"/>
              </a:spcBef>
              <a:spcAft>
                <a:spcPts val="0"/>
              </a:spcAft>
              <a:buNone/>
            </a:pPr>
            <a:endParaRPr dirty="0">
              <a:solidFill>
                <a:schemeClr val="dk1"/>
              </a:solidFill>
              <a:latin typeface="Calibri"/>
              <a:ea typeface="Calibri"/>
              <a:cs typeface="Calibri"/>
              <a:sym typeface="Calibri"/>
            </a:endParaRPr>
          </a:p>
          <a:p>
            <a:pPr marL="0" lvl="0" indent="0" algn="l" rtl="0">
              <a:spcBef>
                <a:spcPts val="1200"/>
              </a:spcBef>
              <a:spcAft>
                <a:spcPts val="0"/>
              </a:spcAft>
              <a:buNone/>
            </a:pPr>
            <a:endParaRPr dirty="0">
              <a:solidFill>
                <a:schemeClr val="dk1"/>
              </a:solidFill>
              <a:latin typeface="Calibri"/>
              <a:ea typeface="Calibri"/>
              <a:cs typeface="Calibri"/>
              <a:sym typeface="Calibri"/>
            </a:endParaRPr>
          </a:p>
          <a:p>
            <a:pPr marL="0" lvl="0" indent="0" algn="l" rtl="0">
              <a:spcBef>
                <a:spcPts val="1200"/>
              </a:spcBef>
              <a:spcAft>
                <a:spcPts val="0"/>
              </a:spcAft>
              <a:buNone/>
            </a:pPr>
            <a:r>
              <a:rPr lang="es-419" dirty="0">
                <a:solidFill>
                  <a:schemeClr val="dk1"/>
                </a:solidFill>
                <a:latin typeface="Calibri"/>
                <a:ea typeface="Calibri"/>
                <a:cs typeface="Calibri"/>
                <a:sym typeface="Calibri"/>
              </a:rPr>
              <a:t>​</a:t>
            </a:r>
            <a:endParaRPr dirty="0">
              <a:solidFill>
                <a:schemeClr val="dk1"/>
              </a:solidFill>
              <a:latin typeface="Calibri"/>
              <a:ea typeface="Calibri"/>
              <a:cs typeface="Calibri"/>
              <a:sym typeface="Calibri"/>
            </a:endParaRPr>
          </a:p>
          <a:p>
            <a:pPr marL="0" lvl="0" indent="0" algn="l" rtl="0">
              <a:spcBef>
                <a:spcPts val="1200"/>
              </a:spcBef>
              <a:spcAft>
                <a:spcPts val="1200"/>
              </a:spcAft>
              <a:buNone/>
            </a:pPr>
            <a:endParaRPr dirty="0"/>
          </a:p>
        </p:txBody>
      </p:sp>
      <p:pic>
        <p:nvPicPr>
          <p:cNvPr id="286" name="Google Shape;286;p49"/>
          <p:cNvPicPr preferRelativeResize="0"/>
          <p:nvPr/>
        </p:nvPicPr>
        <p:blipFill>
          <a:blip r:embed="rId3">
            <a:alphaModFix/>
          </a:blip>
          <a:stretch>
            <a:fillRect/>
          </a:stretch>
        </p:blipFill>
        <p:spPr>
          <a:xfrm>
            <a:off x="6071025" y="1290875"/>
            <a:ext cx="2561750" cy="2561750"/>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p50"/>
          <p:cNvSpPr txBox="1">
            <a:spLocks noGrp="1"/>
          </p:cNvSpPr>
          <p:nvPr>
            <p:ph type="body" idx="1"/>
          </p:nvPr>
        </p:nvSpPr>
        <p:spPr>
          <a:xfrm>
            <a:off x="311700" y="666750"/>
            <a:ext cx="5183100" cy="4476900"/>
          </a:xfrm>
          <a:prstGeom prst="rect">
            <a:avLst/>
          </a:prstGeom>
        </p:spPr>
        <p:txBody>
          <a:bodyPr spcFirstLastPara="1" wrap="square" lIns="91425" tIns="91425" rIns="91425" bIns="91425" anchor="t" anchorCtr="0">
            <a:noAutofit/>
          </a:bodyPr>
          <a:lstStyle/>
          <a:p>
            <a:pPr marL="0" lvl="0" indent="0" algn="ctr" rtl="0">
              <a:spcBef>
                <a:spcPts val="1200"/>
              </a:spcBef>
              <a:spcAft>
                <a:spcPts val="0"/>
              </a:spcAft>
              <a:buNone/>
            </a:pPr>
            <a:r>
              <a:rPr lang="es-419" dirty="0">
                <a:solidFill>
                  <a:schemeClr val="accent5"/>
                </a:solidFill>
                <a:latin typeface="Calibri"/>
                <a:ea typeface="Calibri"/>
                <a:cs typeface="Calibri"/>
                <a:sym typeface="Calibri"/>
              </a:rPr>
              <a:t>Determinación de Acidez Titulable </a:t>
            </a:r>
            <a:endParaRPr dirty="0">
              <a:solidFill>
                <a:schemeClr val="accent5"/>
              </a:solidFill>
              <a:latin typeface="Calibri"/>
              <a:ea typeface="Calibri"/>
              <a:cs typeface="Calibri"/>
              <a:sym typeface="Calibri"/>
            </a:endParaRPr>
          </a:p>
          <a:p>
            <a:pPr marL="0" lvl="0" indent="0" algn="l" rtl="0">
              <a:spcBef>
                <a:spcPts val="1200"/>
              </a:spcBef>
              <a:spcAft>
                <a:spcPts val="0"/>
              </a:spcAft>
              <a:buNone/>
            </a:pPr>
            <a:r>
              <a:rPr lang="es-ES" sz="1500" b="0" i="0" u="none" strike="noStrike" dirty="0">
                <a:solidFill>
                  <a:srgbClr val="595959"/>
                </a:solidFill>
                <a:effectLst/>
                <a:latin typeface="Calibri" panose="020F0502020204030204" pitchFamily="34" charset="0"/>
              </a:rPr>
              <a:t>El análisis es indispensable para control de calidad del producto industrial o como medio para comprobar si cumple con los requisitos exigidos por reglamento. El acidez de la crema se debe a la transformación de la lactosa por acción microbiana en ácido láctico.</a:t>
            </a:r>
            <a:endParaRPr lang="es-419" sz="1500" dirty="0">
              <a:latin typeface="Calibri"/>
              <a:ea typeface="Calibri"/>
              <a:cs typeface="Calibri"/>
              <a:sym typeface="Calibri"/>
            </a:endParaRPr>
          </a:p>
          <a:p>
            <a:pPr marL="0" lvl="0" indent="0" algn="l" rtl="0">
              <a:spcBef>
                <a:spcPts val="1200"/>
              </a:spcBef>
              <a:spcAft>
                <a:spcPts val="0"/>
              </a:spcAft>
              <a:buNone/>
            </a:pPr>
            <a:r>
              <a:rPr lang="es-419" sz="1500" dirty="0">
                <a:latin typeface="Calibri"/>
                <a:ea typeface="Calibri"/>
                <a:cs typeface="Calibri"/>
                <a:sym typeface="Calibri"/>
              </a:rPr>
              <a:t>Según el </a:t>
            </a:r>
            <a:r>
              <a:rPr lang="es-419" sz="1500" b="1" dirty="0">
                <a:latin typeface="Calibri"/>
                <a:ea typeface="Calibri"/>
                <a:cs typeface="Calibri"/>
                <a:sym typeface="Calibri"/>
              </a:rPr>
              <a:t>Artículo 223 del RSA</a:t>
            </a:r>
            <a:r>
              <a:rPr lang="es-419" sz="1500" dirty="0">
                <a:latin typeface="Calibri"/>
                <a:ea typeface="Calibri"/>
                <a:cs typeface="Calibri"/>
                <a:sym typeface="Calibri"/>
              </a:rPr>
              <a:t>: La acidez de la crema de leche no excederá de 20 ml de NaOH 0.1N/100 g</a:t>
            </a:r>
            <a:endParaRPr sz="1500" dirty="0">
              <a:latin typeface="Calibri"/>
              <a:ea typeface="Calibri"/>
              <a:cs typeface="Calibri"/>
              <a:sym typeface="Calibri"/>
            </a:endParaRPr>
          </a:p>
          <a:p>
            <a:pPr marL="0" lvl="0" indent="0" algn="l" rtl="0">
              <a:lnSpc>
                <a:spcPct val="100000"/>
              </a:lnSpc>
              <a:spcBef>
                <a:spcPts val="1200"/>
              </a:spcBef>
              <a:spcAft>
                <a:spcPts val="0"/>
              </a:spcAft>
              <a:buNone/>
            </a:pPr>
            <a:endParaRPr sz="1500" dirty="0"/>
          </a:p>
        </p:txBody>
      </p:sp>
      <p:sp>
        <p:nvSpPr>
          <p:cNvPr id="292" name="Google Shape;292;p50"/>
          <p:cNvSpPr txBox="1"/>
          <p:nvPr/>
        </p:nvSpPr>
        <p:spPr>
          <a:xfrm>
            <a:off x="8705850" y="5257800"/>
            <a:ext cx="7261500" cy="84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pic>
        <p:nvPicPr>
          <p:cNvPr id="293" name="Google Shape;293;p50"/>
          <p:cNvPicPr preferRelativeResize="0"/>
          <p:nvPr/>
        </p:nvPicPr>
        <p:blipFill>
          <a:blip r:embed="rId3">
            <a:alphaModFix/>
          </a:blip>
          <a:stretch>
            <a:fillRect/>
          </a:stretch>
        </p:blipFill>
        <p:spPr>
          <a:xfrm>
            <a:off x="5701875" y="1134413"/>
            <a:ext cx="2874675" cy="2874675"/>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p51"/>
          <p:cNvSpPr txBox="1">
            <a:spLocks noGrp="1"/>
          </p:cNvSpPr>
          <p:nvPr>
            <p:ph type="body" idx="1"/>
          </p:nvPr>
        </p:nvSpPr>
        <p:spPr>
          <a:xfrm>
            <a:off x="311700" y="666750"/>
            <a:ext cx="5183100" cy="4476900"/>
          </a:xfrm>
          <a:prstGeom prst="rect">
            <a:avLst/>
          </a:prstGeom>
        </p:spPr>
        <p:txBody>
          <a:bodyPr spcFirstLastPara="1" wrap="square" lIns="91425" tIns="91425" rIns="91425" bIns="91425" anchor="t" anchorCtr="0">
            <a:noAutofit/>
          </a:bodyPr>
          <a:lstStyle/>
          <a:p>
            <a:pPr marL="0" lvl="0" indent="0" algn="ctr" rtl="0">
              <a:spcBef>
                <a:spcPts val="1200"/>
              </a:spcBef>
              <a:spcAft>
                <a:spcPts val="0"/>
              </a:spcAft>
              <a:buNone/>
            </a:pPr>
            <a:r>
              <a:rPr lang="es-419" dirty="0">
                <a:solidFill>
                  <a:schemeClr val="accent5"/>
                </a:solidFill>
                <a:latin typeface="Calibri"/>
                <a:ea typeface="Calibri"/>
                <a:cs typeface="Calibri"/>
                <a:sym typeface="Calibri"/>
              </a:rPr>
              <a:t>Determinación de Sólidos Totales </a:t>
            </a:r>
            <a:endParaRPr dirty="0">
              <a:solidFill>
                <a:schemeClr val="accent5"/>
              </a:solidFill>
              <a:latin typeface="Calibri"/>
              <a:ea typeface="Calibri"/>
              <a:cs typeface="Calibri"/>
              <a:sym typeface="Calibri"/>
            </a:endParaRPr>
          </a:p>
          <a:p>
            <a:pPr marL="0" lvl="0" indent="0" algn="l" rtl="0">
              <a:spcBef>
                <a:spcPts val="1200"/>
              </a:spcBef>
              <a:spcAft>
                <a:spcPts val="0"/>
              </a:spcAft>
              <a:buNone/>
            </a:pPr>
            <a:r>
              <a:rPr lang="es-419" sz="1500" dirty="0">
                <a:latin typeface="Calibri"/>
                <a:ea typeface="Calibri"/>
                <a:cs typeface="Calibri"/>
                <a:sym typeface="Calibri"/>
              </a:rPr>
              <a:t>El análisis de la crema es indispensable para el control de calidad del producto a nivel de la planta industrial o como medio de comprobar si llena los requisitos exigidos por los reglamentos sanitarios. Ese análisis incluye determinaciones de sólidos totales en donde se evapora la humedad de un peso conocido de muestra, hasta peso constante. Se expresa el peso del residuo seco como porcentaje del peso de la muestra original.</a:t>
            </a:r>
            <a:endParaRPr sz="1500" dirty="0">
              <a:latin typeface="Calibri"/>
              <a:ea typeface="Calibri"/>
              <a:cs typeface="Calibri"/>
              <a:sym typeface="Calibri"/>
            </a:endParaRPr>
          </a:p>
          <a:p>
            <a:pPr marL="0" lvl="0" indent="0" algn="l" rtl="0">
              <a:spcBef>
                <a:spcPts val="1200"/>
              </a:spcBef>
              <a:spcAft>
                <a:spcPts val="0"/>
              </a:spcAft>
              <a:buNone/>
            </a:pPr>
            <a:endParaRPr sz="1500" dirty="0">
              <a:latin typeface="Calibri"/>
              <a:ea typeface="Calibri"/>
              <a:cs typeface="Calibri"/>
              <a:sym typeface="Calibri"/>
            </a:endParaRPr>
          </a:p>
          <a:p>
            <a:pPr marL="0" lvl="0" indent="0" algn="l" rtl="0">
              <a:lnSpc>
                <a:spcPct val="100000"/>
              </a:lnSpc>
              <a:spcBef>
                <a:spcPts val="1200"/>
              </a:spcBef>
              <a:spcAft>
                <a:spcPts val="0"/>
              </a:spcAft>
              <a:buNone/>
            </a:pPr>
            <a:endParaRPr sz="1500" dirty="0"/>
          </a:p>
        </p:txBody>
      </p:sp>
      <p:sp>
        <p:nvSpPr>
          <p:cNvPr id="299" name="Google Shape;299;p51"/>
          <p:cNvSpPr txBox="1"/>
          <p:nvPr/>
        </p:nvSpPr>
        <p:spPr>
          <a:xfrm>
            <a:off x="8705850" y="5257800"/>
            <a:ext cx="7261500" cy="84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pic>
        <p:nvPicPr>
          <p:cNvPr id="300" name="Google Shape;300;p51"/>
          <p:cNvPicPr preferRelativeResize="0"/>
          <p:nvPr/>
        </p:nvPicPr>
        <p:blipFill>
          <a:blip r:embed="rId3">
            <a:alphaModFix/>
          </a:blip>
          <a:stretch>
            <a:fillRect/>
          </a:stretch>
        </p:blipFill>
        <p:spPr>
          <a:xfrm>
            <a:off x="5494800" y="899550"/>
            <a:ext cx="3344400" cy="33444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5"/>
        <p:cNvGrpSpPr/>
        <p:nvPr/>
      </p:nvGrpSpPr>
      <p:grpSpPr>
        <a:xfrm>
          <a:off x="0" y="0"/>
          <a:ext cx="0" cy="0"/>
          <a:chOff x="0" y="0"/>
          <a:chExt cx="0" cy="0"/>
        </a:xfrm>
      </p:grpSpPr>
      <p:sp>
        <p:nvSpPr>
          <p:cNvPr id="76" name="Google Shape;76;p1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419" dirty="0">
                <a:latin typeface="Calibri" panose="020F0502020204030204" pitchFamily="34" charset="0"/>
                <a:cs typeface="Calibri" panose="020F0502020204030204" pitchFamily="34" charset="0"/>
              </a:rPr>
              <a:t>Introducción</a:t>
            </a:r>
            <a:endParaRPr dirty="0">
              <a:latin typeface="Calibri" panose="020F0502020204030204" pitchFamily="34" charset="0"/>
              <a:cs typeface="Calibri" panose="020F0502020204030204" pitchFamily="34" charset="0"/>
            </a:endParaRPr>
          </a:p>
        </p:txBody>
      </p:sp>
      <p:sp>
        <p:nvSpPr>
          <p:cNvPr id="77" name="Google Shape;77;p1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1200"/>
              </a:spcBef>
              <a:spcAft>
                <a:spcPts val="0"/>
              </a:spcAft>
              <a:buNone/>
            </a:pPr>
            <a:r>
              <a:rPr lang="es-419" dirty="0">
                <a:solidFill>
                  <a:schemeClr val="dk1"/>
                </a:solidFill>
                <a:latin typeface="Calibri" panose="020F0502020204030204" pitchFamily="34" charset="0"/>
                <a:ea typeface="Calibri"/>
                <a:cs typeface="Calibri" panose="020F0502020204030204" pitchFamily="34" charset="0"/>
                <a:sym typeface="Calibri"/>
              </a:rPr>
              <a:t>Los productos lácteos  se analizan con el objeto de determinar la calidad de las propiedades de los mismos, éstos se puede analizar por métodos químicos, físicos, microbiológicos y sensoriales. </a:t>
            </a:r>
            <a:endParaRPr dirty="0">
              <a:solidFill>
                <a:schemeClr val="dk1"/>
              </a:solidFill>
              <a:latin typeface="Calibri" panose="020F0502020204030204" pitchFamily="34" charset="0"/>
              <a:ea typeface="Calibri"/>
              <a:cs typeface="Calibri" panose="020F0502020204030204" pitchFamily="34" charset="0"/>
              <a:sym typeface="Calibri"/>
            </a:endParaRPr>
          </a:p>
          <a:p>
            <a:pPr marL="0" lvl="0" indent="0" algn="l" rtl="0">
              <a:spcBef>
                <a:spcPts val="1200"/>
              </a:spcBef>
              <a:spcAft>
                <a:spcPts val="0"/>
              </a:spcAft>
              <a:buNone/>
            </a:pPr>
            <a:r>
              <a:rPr lang="es-419" dirty="0">
                <a:solidFill>
                  <a:schemeClr val="dk1"/>
                </a:solidFill>
                <a:latin typeface="Calibri" panose="020F0502020204030204" pitchFamily="34" charset="0"/>
                <a:ea typeface="Calibri"/>
                <a:cs typeface="Calibri" panose="020F0502020204030204" pitchFamily="34" charset="0"/>
                <a:sym typeface="Calibri"/>
              </a:rPr>
              <a:t>Las técnicas físicas y químicas se utilizar para determinar composición y calidad, investigando la presencia o ausencia de adulterantes, los métodos microbiológicos se emplean para indagar solo calidad y las técnicas sensoriales son para determinar la calidad y aceptabilidad de los productos. </a:t>
            </a:r>
            <a:endParaRPr dirty="0">
              <a:solidFill>
                <a:schemeClr val="dk1"/>
              </a:solidFill>
              <a:latin typeface="Calibri" panose="020F0502020204030204" pitchFamily="34" charset="0"/>
              <a:ea typeface="Calibri"/>
              <a:cs typeface="Calibri" panose="020F0502020204030204" pitchFamily="34" charset="0"/>
              <a:sym typeface="Calibri"/>
            </a:endParaRPr>
          </a:p>
          <a:p>
            <a:pPr marL="0" lvl="0" indent="0" algn="l" rtl="0">
              <a:spcBef>
                <a:spcPts val="1200"/>
              </a:spcBef>
              <a:spcAft>
                <a:spcPts val="1200"/>
              </a:spcAft>
              <a:buNone/>
            </a:pPr>
            <a:r>
              <a:rPr lang="es-419" dirty="0">
                <a:solidFill>
                  <a:schemeClr val="dk1"/>
                </a:solidFill>
                <a:latin typeface="Calibri" panose="020F0502020204030204" pitchFamily="34" charset="0"/>
                <a:ea typeface="Calibri"/>
                <a:cs typeface="Calibri" panose="020F0502020204030204" pitchFamily="34" charset="0"/>
                <a:sym typeface="Calibri"/>
              </a:rPr>
              <a:t>El análisis de calidad es importante pues hay numerosos variantes que pueden arruinar tanto la higiene, como las propiedades organolépticas del producto. </a:t>
            </a:r>
            <a:endParaRPr dirty="0">
              <a:solidFill>
                <a:schemeClr val="dk1"/>
              </a:solidFill>
              <a:latin typeface="Calibri" panose="020F0502020204030204" pitchFamily="34" charset="0"/>
              <a:ea typeface="Calibri"/>
              <a:cs typeface="Calibri" panose="020F0502020204030204" pitchFamily="34" charset="0"/>
              <a:sym typeface="Calibri"/>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52"/>
          <p:cNvSpPr txBox="1">
            <a:spLocks noGrp="1"/>
          </p:cNvSpPr>
          <p:nvPr>
            <p:ph type="body" idx="1"/>
          </p:nvPr>
        </p:nvSpPr>
        <p:spPr>
          <a:xfrm>
            <a:off x="311700" y="1152475"/>
            <a:ext cx="25272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419" b="1"/>
              <a:t>Especificaciones</a:t>
            </a:r>
            <a:endParaRPr b="1"/>
          </a:p>
          <a:p>
            <a:pPr marL="0" lvl="0" indent="0" algn="l" rtl="0">
              <a:spcBef>
                <a:spcPts val="1600"/>
              </a:spcBef>
              <a:spcAft>
                <a:spcPts val="1600"/>
              </a:spcAft>
              <a:buNone/>
            </a:pPr>
            <a:r>
              <a:rPr lang="es-419" b="1"/>
              <a:t>Microbiológicas</a:t>
            </a:r>
            <a:endParaRPr b="1"/>
          </a:p>
        </p:txBody>
      </p:sp>
      <p:pic>
        <p:nvPicPr>
          <p:cNvPr id="306" name="Google Shape;306;p52"/>
          <p:cNvPicPr preferRelativeResize="0"/>
          <p:nvPr/>
        </p:nvPicPr>
        <p:blipFill>
          <a:blip r:embed="rId3">
            <a:alphaModFix/>
          </a:blip>
          <a:stretch>
            <a:fillRect/>
          </a:stretch>
        </p:blipFill>
        <p:spPr>
          <a:xfrm>
            <a:off x="2838900" y="1631950"/>
            <a:ext cx="5210175" cy="2457450"/>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p53"/>
          <p:cNvSpPr txBox="1">
            <a:spLocks noGrp="1"/>
          </p:cNvSpPr>
          <p:nvPr>
            <p:ph type="title"/>
          </p:nvPr>
        </p:nvSpPr>
        <p:spPr>
          <a:xfrm>
            <a:off x="346000" y="585650"/>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419">
                <a:latin typeface="Calibri"/>
                <a:ea typeface="Calibri"/>
                <a:cs typeface="Calibri"/>
                <a:sym typeface="Calibri"/>
              </a:rPr>
              <a:t>Yogurt</a:t>
            </a:r>
            <a:endParaRPr>
              <a:latin typeface="Calibri"/>
              <a:ea typeface="Calibri"/>
              <a:cs typeface="Calibri"/>
              <a:sym typeface="Calibri"/>
            </a:endParaRPr>
          </a:p>
        </p:txBody>
      </p:sp>
      <p:sp>
        <p:nvSpPr>
          <p:cNvPr id="312" name="Google Shape;312;p53"/>
          <p:cNvSpPr txBox="1">
            <a:spLocks noGrp="1"/>
          </p:cNvSpPr>
          <p:nvPr>
            <p:ph type="body" idx="1"/>
          </p:nvPr>
        </p:nvSpPr>
        <p:spPr>
          <a:xfrm>
            <a:off x="311700" y="1480775"/>
            <a:ext cx="8520600" cy="3416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419" dirty="0">
                <a:latin typeface="Calibri"/>
                <a:ea typeface="Calibri"/>
                <a:cs typeface="Calibri"/>
                <a:sym typeface="Calibri"/>
              </a:rPr>
              <a:t> Título VII / Párrafo V De los productos lácteos</a:t>
            </a:r>
            <a:endParaRPr dirty="0">
              <a:latin typeface="Calibri"/>
              <a:ea typeface="Calibri"/>
              <a:cs typeface="Calibri"/>
              <a:sym typeface="Calibri"/>
            </a:endParaRPr>
          </a:p>
          <a:p>
            <a:pPr marL="0" lvl="0" indent="0" algn="l" rtl="0">
              <a:spcBef>
                <a:spcPts val="1600"/>
              </a:spcBef>
              <a:spcAft>
                <a:spcPts val="0"/>
              </a:spcAft>
              <a:buNone/>
            </a:pPr>
            <a:r>
              <a:rPr lang="es-419" sz="1500" dirty="0">
                <a:solidFill>
                  <a:schemeClr val="accent1">
                    <a:lumMod val="75000"/>
                  </a:schemeClr>
                </a:solidFill>
                <a:latin typeface="Calibri"/>
                <a:ea typeface="Calibri"/>
                <a:cs typeface="Calibri"/>
                <a:sym typeface="Calibri"/>
              </a:rPr>
              <a:t>Artículo 220.-</a:t>
            </a:r>
            <a:endParaRPr sz="1500" dirty="0">
              <a:solidFill>
                <a:schemeClr val="accent1">
                  <a:lumMod val="75000"/>
                </a:schemeClr>
              </a:solidFill>
              <a:latin typeface="Calibri"/>
              <a:ea typeface="Calibri"/>
              <a:cs typeface="Calibri"/>
              <a:sym typeface="Calibri"/>
            </a:endParaRPr>
          </a:p>
          <a:p>
            <a:pPr marL="0" lvl="0" indent="0" algn="l" rtl="0">
              <a:spcBef>
                <a:spcPts val="100"/>
              </a:spcBef>
              <a:spcAft>
                <a:spcPts val="0"/>
              </a:spcAft>
              <a:buNone/>
            </a:pPr>
            <a:r>
              <a:rPr lang="es-419" sz="1500" dirty="0">
                <a:latin typeface="Calibri"/>
                <a:ea typeface="Calibri"/>
                <a:cs typeface="Calibri"/>
                <a:sym typeface="Calibri"/>
              </a:rPr>
              <a:t>Yogur es el producto lácteo coagulado obtenido por fermentación láctica mediante la acción de Lactobacillus </a:t>
            </a:r>
            <a:r>
              <a:rPr lang="es-419" sz="1500" dirty="0" err="1">
                <a:latin typeface="Calibri"/>
                <a:ea typeface="Calibri"/>
                <a:cs typeface="Calibri"/>
                <a:sym typeface="Calibri"/>
              </a:rPr>
              <a:t>bulgaricus</a:t>
            </a:r>
            <a:r>
              <a:rPr lang="es-419" sz="1500" dirty="0">
                <a:latin typeface="Calibri"/>
                <a:ea typeface="Calibri"/>
                <a:cs typeface="Calibri"/>
                <a:sym typeface="Calibri"/>
              </a:rPr>
              <a:t> y </a:t>
            </a:r>
            <a:r>
              <a:rPr lang="es-419" sz="1500" dirty="0" err="1">
                <a:latin typeface="Calibri"/>
                <a:ea typeface="Calibri"/>
                <a:cs typeface="Calibri"/>
                <a:sym typeface="Calibri"/>
              </a:rPr>
              <a:t>Streptococcus</a:t>
            </a:r>
            <a:r>
              <a:rPr lang="es-419" sz="1500" dirty="0">
                <a:latin typeface="Calibri"/>
                <a:ea typeface="Calibri"/>
                <a:cs typeface="Calibri"/>
                <a:sym typeface="Calibri"/>
              </a:rPr>
              <a:t> </a:t>
            </a:r>
            <a:r>
              <a:rPr lang="es-419" sz="1500" dirty="0" err="1">
                <a:latin typeface="Calibri"/>
                <a:ea typeface="Calibri"/>
                <a:cs typeface="Calibri"/>
                <a:sym typeface="Calibri"/>
              </a:rPr>
              <a:t>thermophilus</a:t>
            </a:r>
            <a:r>
              <a:rPr lang="es-419" sz="1500" dirty="0">
                <a:latin typeface="Calibri"/>
                <a:ea typeface="Calibri"/>
                <a:cs typeface="Calibri"/>
                <a:sym typeface="Calibri"/>
              </a:rPr>
              <a:t>, a partir de leches pasteurizadas enteras, parcialmente descremadas o descremadas, leches en polvo enteras, parcialmente descremadas o descremadas o una mezcla de estos productos.</a:t>
            </a:r>
            <a:endParaRPr sz="1500" dirty="0">
              <a:latin typeface="Calibri"/>
              <a:ea typeface="Calibri"/>
              <a:cs typeface="Calibri"/>
              <a:sym typeface="Calibri"/>
            </a:endParaRPr>
          </a:p>
          <a:p>
            <a:pPr marL="0" lvl="0" indent="0" algn="l" rtl="0">
              <a:spcBef>
                <a:spcPts val="100"/>
              </a:spcBef>
              <a:spcAft>
                <a:spcPts val="100"/>
              </a:spcAft>
              <a:buClr>
                <a:schemeClr val="dk1"/>
              </a:buClr>
              <a:buSzPts val="1100"/>
              <a:buFont typeface="Arial"/>
              <a:buNone/>
            </a:pPr>
            <a:endParaRPr sz="1500" dirty="0">
              <a:latin typeface="Calibri"/>
              <a:ea typeface="Calibri"/>
              <a:cs typeface="Calibri"/>
              <a:sym typeface="Calibri"/>
            </a:endParaRPr>
          </a:p>
        </p:txBody>
      </p:sp>
      <p:pic>
        <p:nvPicPr>
          <p:cNvPr id="313" name="Google Shape;313;p53"/>
          <p:cNvPicPr preferRelativeResize="0"/>
          <p:nvPr/>
        </p:nvPicPr>
        <p:blipFill>
          <a:blip r:embed="rId3">
            <a:alphaModFix/>
          </a:blip>
          <a:stretch>
            <a:fillRect/>
          </a:stretch>
        </p:blipFill>
        <p:spPr>
          <a:xfrm>
            <a:off x="5479638" y="443375"/>
            <a:ext cx="1419225" cy="857250"/>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p54"/>
          <p:cNvSpPr txBox="1">
            <a:spLocks noGrp="1"/>
          </p:cNvSpPr>
          <p:nvPr>
            <p:ph type="title"/>
          </p:nvPr>
        </p:nvSpPr>
        <p:spPr>
          <a:xfrm>
            <a:off x="380275" y="3507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419">
                <a:latin typeface="Calibri"/>
                <a:ea typeface="Calibri"/>
                <a:cs typeface="Calibri"/>
                <a:sym typeface="Calibri"/>
              </a:rPr>
              <a:t>Continuación</a:t>
            </a:r>
            <a:endParaRPr>
              <a:latin typeface="Calibri"/>
              <a:ea typeface="Calibri"/>
              <a:cs typeface="Calibri"/>
              <a:sym typeface="Calibri"/>
            </a:endParaRPr>
          </a:p>
        </p:txBody>
      </p:sp>
      <p:sp>
        <p:nvSpPr>
          <p:cNvPr id="319" name="Google Shape;319;p5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s-419" sz="1500">
                <a:latin typeface="Calibri"/>
                <a:ea typeface="Calibri"/>
                <a:cs typeface="Calibri"/>
                <a:sym typeface="Calibri"/>
              </a:rPr>
              <a:t>En su elaboración se podrá adicionar:</a:t>
            </a:r>
            <a:endParaRPr sz="1500">
              <a:latin typeface="Calibri"/>
              <a:ea typeface="Calibri"/>
              <a:cs typeface="Calibri"/>
              <a:sym typeface="Calibri"/>
            </a:endParaRPr>
          </a:p>
          <a:p>
            <a:pPr marL="0" lvl="0" indent="0" algn="l" rtl="0">
              <a:spcBef>
                <a:spcPts val="100"/>
              </a:spcBef>
              <a:spcAft>
                <a:spcPts val="0"/>
              </a:spcAft>
              <a:buClr>
                <a:schemeClr val="dk1"/>
              </a:buClr>
              <a:buSzPts val="1100"/>
              <a:buFont typeface="Arial"/>
              <a:buNone/>
            </a:pPr>
            <a:r>
              <a:rPr lang="es-419" sz="1500">
                <a:latin typeface="Calibri"/>
                <a:ea typeface="Calibri"/>
                <a:cs typeface="Calibri"/>
                <a:sym typeface="Calibri"/>
              </a:rPr>
              <a:t>a) ingredientes aromatizantes naturales : frutas (fresca, en conserva, congelada, en polvo, puré, pulpa, jugo), cereales, miel, chocolate, cacao, nueces, café, especias y otros aromatizantes autorizados;</a:t>
            </a:r>
            <a:endParaRPr sz="1500">
              <a:latin typeface="Calibri"/>
              <a:ea typeface="Calibri"/>
              <a:cs typeface="Calibri"/>
              <a:sym typeface="Calibri"/>
            </a:endParaRPr>
          </a:p>
          <a:p>
            <a:pPr marL="0" lvl="0" indent="0" algn="l" rtl="0">
              <a:spcBef>
                <a:spcPts val="100"/>
              </a:spcBef>
              <a:spcAft>
                <a:spcPts val="0"/>
              </a:spcAft>
              <a:buClr>
                <a:schemeClr val="dk1"/>
              </a:buClr>
              <a:buSzPts val="1100"/>
              <a:buFont typeface="Arial"/>
              <a:buNone/>
            </a:pPr>
            <a:r>
              <a:rPr lang="es-419" sz="1500">
                <a:latin typeface="Calibri"/>
                <a:ea typeface="Calibri"/>
                <a:cs typeface="Calibri"/>
                <a:sym typeface="Calibri"/>
              </a:rPr>
              <a:t>b) azúcares y/o edulcorantes autorizados de acuerdo a lo señalado en el artículo 146 del presente reglamento; 245</a:t>
            </a:r>
            <a:endParaRPr sz="1500">
              <a:latin typeface="Calibri"/>
              <a:ea typeface="Calibri"/>
              <a:cs typeface="Calibri"/>
              <a:sym typeface="Calibri"/>
            </a:endParaRPr>
          </a:p>
          <a:p>
            <a:pPr marL="0" lvl="0" indent="0" algn="l" rtl="0">
              <a:spcBef>
                <a:spcPts val="100"/>
              </a:spcBef>
              <a:spcAft>
                <a:spcPts val="0"/>
              </a:spcAft>
              <a:buClr>
                <a:schemeClr val="dk1"/>
              </a:buClr>
              <a:buSzPts val="1100"/>
              <a:buFont typeface="Arial"/>
              <a:buNone/>
            </a:pPr>
            <a:r>
              <a:rPr lang="es-419" sz="1500">
                <a:latin typeface="Calibri"/>
                <a:ea typeface="Calibri"/>
                <a:cs typeface="Calibri"/>
                <a:sym typeface="Calibri"/>
              </a:rPr>
              <a:t>c) aditivos alimentarios autorizados: aromatizantes, colorantes, estabilizantes y como preservante ácido sórbico y sus sales de sodio y potasio, cuya dosis máxima será de 5OO mg/kg expresada como ácido sórbico.</a:t>
            </a:r>
            <a:endParaRPr sz="1500">
              <a:latin typeface="Calibri"/>
              <a:ea typeface="Calibri"/>
              <a:cs typeface="Calibri"/>
              <a:sym typeface="Calibri"/>
            </a:endParaRPr>
          </a:p>
          <a:p>
            <a:pPr marL="0" lvl="0" indent="0" algn="l" rtl="0">
              <a:spcBef>
                <a:spcPts val="100"/>
              </a:spcBef>
              <a:spcAft>
                <a:spcPts val="0"/>
              </a:spcAft>
              <a:buClr>
                <a:schemeClr val="dk1"/>
              </a:buClr>
              <a:buSzPts val="1100"/>
              <a:buFont typeface="Arial"/>
              <a:buNone/>
            </a:pPr>
            <a:r>
              <a:rPr lang="es-419" sz="1500">
                <a:latin typeface="Calibri"/>
                <a:ea typeface="Calibri"/>
                <a:cs typeface="Calibri"/>
                <a:sym typeface="Calibri"/>
              </a:rPr>
              <a:t>d) cultivos de bacterias adecuadas productoras de ácido láctico.</a:t>
            </a:r>
            <a:endParaRPr sz="1500">
              <a:latin typeface="Calibri"/>
              <a:ea typeface="Calibri"/>
              <a:cs typeface="Calibri"/>
              <a:sym typeface="Calibri"/>
            </a:endParaRPr>
          </a:p>
          <a:p>
            <a:pPr marL="0" lvl="0" indent="0" algn="l" rtl="0">
              <a:spcBef>
                <a:spcPts val="100"/>
              </a:spcBef>
              <a:spcAft>
                <a:spcPts val="0"/>
              </a:spcAft>
              <a:buClr>
                <a:schemeClr val="dk1"/>
              </a:buClr>
              <a:buSzPts val="1100"/>
              <a:buFont typeface="Arial"/>
              <a:buNone/>
            </a:pPr>
            <a:r>
              <a:rPr lang="es-419" sz="1500">
                <a:latin typeface="Calibri"/>
                <a:ea typeface="Calibri"/>
                <a:cs typeface="Calibri"/>
                <a:sym typeface="Calibri"/>
              </a:rPr>
              <a:t>Los microorganismos lácticos presentes en el producto final deberán ser viables y en cantidad superior a 106 UFC/g.</a:t>
            </a:r>
            <a:endParaRPr sz="1500">
              <a:latin typeface="Calibri"/>
              <a:ea typeface="Calibri"/>
              <a:cs typeface="Calibri"/>
              <a:sym typeface="Calibri"/>
            </a:endParaRPr>
          </a:p>
          <a:p>
            <a:pPr marL="0" lvl="0" indent="0" algn="l" rtl="0">
              <a:spcBef>
                <a:spcPts val="100"/>
              </a:spcBef>
              <a:spcAft>
                <a:spcPts val="0"/>
              </a:spcAft>
              <a:buClr>
                <a:schemeClr val="dk1"/>
              </a:buClr>
              <a:buSzPts val="1100"/>
              <a:buFont typeface="Arial"/>
              <a:buNone/>
            </a:pPr>
            <a:endParaRPr sz="1500">
              <a:latin typeface="Calibri"/>
              <a:ea typeface="Calibri"/>
              <a:cs typeface="Calibri"/>
              <a:sym typeface="Calibri"/>
            </a:endParaRPr>
          </a:p>
          <a:p>
            <a:pPr marL="0" lvl="0" indent="0" algn="l" rtl="0">
              <a:spcBef>
                <a:spcPts val="100"/>
              </a:spcBef>
              <a:spcAft>
                <a:spcPts val="1600"/>
              </a:spcAft>
              <a:buNone/>
            </a:pPr>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sp>
        <p:nvSpPr>
          <p:cNvPr id="324" name="Google Shape;324;p5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419">
                <a:latin typeface="Calibri"/>
                <a:ea typeface="Calibri"/>
                <a:cs typeface="Calibri"/>
                <a:sym typeface="Calibri"/>
              </a:rPr>
              <a:t>Control de calidad</a:t>
            </a:r>
            <a:endParaRPr>
              <a:latin typeface="Calibri"/>
              <a:ea typeface="Calibri"/>
              <a:cs typeface="Calibri"/>
              <a:sym typeface="Calibri"/>
            </a:endParaRPr>
          </a:p>
        </p:txBody>
      </p:sp>
      <p:sp>
        <p:nvSpPr>
          <p:cNvPr id="325" name="Google Shape;325;p55"/>
          <p:cNvSpPr txBox="1">
            <a:spLocks noGrp="1"/>
          </p:cNvSpPr>
          <p:nvPr>
            <p:ph type="body" idx="1"/>
          </p:nvPr>
        </p:nvSpPr>
        <p:spPr>
          <a:xfrm>
            <a:off x="311700" y="1152475"/>
            <a:ext cx="8520600" cy="34164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s-419" u="sng" dirty="0">
                <a:latin typeface="Calibri"/>
                <a:ea typeface="Calibri"/>
                <a:cs typeface="Calibri"/>
                <a:sym typeface="Calibri"/>
              </a:rPr>
              <a:t>Preparación de las muestras</a:t>
            </a:r>
            <a:endParaRPr u="sng" dirty="0">
              <a:latin typeface="Calibri"/>
              <a:ea typeface="Calibri"/>
              <a:cs typeface="Calibri"/>
              <a:sym typeface="Calibri"/>
            </a:endParaRPr>
          </a:p>
          <a:p>
            <a:pPr marL="0" lvl="0" indent="0" algn="l" rtl="0">
              <a:spcBef>
                <a:spcPts val="1600"/>
              </a:spcBef>
              <a:spcAft>
                <a:spcPts val="0"/>
              </a:spcAft>
              <a:buNone/>
            </a:pPr>
            <a:r>
              <a:rPr lang="es-419" sz="1500" dirty="0">
                <a:latin typeface="Calibri"/>
                <a:ea typeface="Calibri"/>
                <a:cs typeface="Calibri"/>
                <a:sym typeface="Calibri"/>
              </a:rPr>
              <a:t>La muestra debe ser vaciada en un vaso </a:t>
            </a:r>
            <a:r>
              <a:rPr lang="es-419" sz="1500" dirty="0" err="1">
                <a:latin typeface="Calibri"/>
                <a:ea typeface="Calibri"/>
                <a:cs typeface="Calibri"/>
                <a:sym typeface="Calibri"/>
              </a:rPr>
              <a:t>pp</a:t>
            </a:r>
            <a:r>
              <a:rPr lang="es-419" sz="1500" dirty="0">
                <a:latin typeface="Calibri"/>
                <a:ea typeface="Calibri"/>
                <a:cs typeface="Calibri"/>
                <a:sym typeface="Calibri"/>
              </a:rPr>
              <a:t>, luego ser batida y llevada a 20°C. Bajo esas condiciones debe ser extraídas las muestras, en constante revoltura</a:t>
            </a:r>
            <a:endParaRPr sz="1500" dirty="0">
              <a:latin typeface="Calibri"/>
              <a:ea typeface="Calibri"/>
              <a:cs typeface="Calibri"/>
              <a:sym typeface="Calibri"/>
            </a:endParaRPr>
          </a:p>
          <a:p>
            <a:pPr marL="0" lvl="0" indent="0" algn="l" rtl="0">
              <a:spcBef>
                <a:spcPts val="1600"/>
              </a:spcBef>
              <a:spcAft>
                <a:spcPts val="1600"/>
              </a:spcAft>
              <a:buNone/>
            </a:pPr>
            <a:r>
              <a:rPr lang="es-419" sz="1500" dirty="0">
                <a:latin typeface="Calibri"/>
                <a:ea typeface="Calibri"/>
                <a:cs typeface="Calibri"/>
                <a:sym typeface="Calibri"/>
              </a:rPr>
              <a:t>La muestra debe ser lo menos expuesta al ambiente posible.</a:t>
            </a:r>
            <a:endParaRPr sz="1500" dirty="0">
              <a:latin typeface="Calibri"/>
              <a:ea typeface="Calibri"/>
              <a:cs typeface="Calibri"/>
              <a:sym typeface="Calibri"/>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p56"/>
          <p:cNvSpPr txBox="1">
            <a:spLocks noGrp="1"/>
          </p:cNvSpPr>
          <p:nvPr>
            <p:ph type="body" idx="1"/>
          </p:nvPr>
        </p:nvSpPr>
        <p:spPr>
          <a:xfrm>
            <a:off x="311700" y="509550"/>
            <a:ext cx="8520600" cy="3416400"/>
          </a:xfrm>
          <a:prstGeom prst="rect">
            <a:avLst/>
          </a:prstGeom>
        </p:spPr>
        <p:txBody>
          <a:bodyPr spcFirstLastPara="1" wrap="square" lIns="91425" tIns="91425" rIns="91425" bIns="91425" anchor="t" anchorCtr="0">
            <a:noAutofit/>
          </a:bodyPr>
          <a:lstStyle/>
          <a:p>
            <a:pPr marL="457200" lvl="0" indent="-342900" algn="l" rtl="0">
              <a:spcBef>
                <a:spcPts val="0"/>
              </a:spcBef>
              <a:spcAft>
                <a:spcPts val="0"/>
              </a:spcAft>
              <a:buSzPts val="1800"/>
              <a:buFont typeface="Calibri"/>
              <a:buAutoNum type="alphaLcParenR"/>
            </a:pPr>
            <a:r>
              <a:rPr lang="es-419" dirty="0">
                <a:solidFill>
                  <a:schemeClr val="accent5"/>
                </a:solidFill>
                <a:latin typeface="Calibri"/>
                <a:ea typeface="Calibri"/>
                <a:cs typeface="Calibri"/>
                <a:sym typeface="Calibri"/>
              </a:rPr>
              <a:t>Determinación de la materia seca</a:t>
            </a:r>
            <a:endParaRPr dirty="0">
              <a:solidFill>
                <a:schemeClr val="accent5"/>
              </a:solidFill>
              <a:latin typeface="Calibri"/>
              <a:ea typeface="Calibri"/>
              <a:cs typeface="Calibri"/>
              <a:sym typeface="Calibri"/>
            </a:endParaRPr>
          </a:p>
          <a:p>
            <a:pPr marL="0" lvl="0" indent="0" algn="l" rtl="0">
              <a:spcBef>
                <a:spcPts val="1600"/>
              </a:spcBef>
              <a:spcAft>
                <a:spcPts val="0"/>
              </a:spcAft>
              <a:buNone/>
            </a:pPr>
            <a:r>
              <a:rPr lang="es-419" sz="1500" dirty="0">
                <a:latin typeface="Calibri"/>
                <a:ea typeface="Calibri"/>
                <a:cs typeface="Calibri"/>
                <a:sym typeface="Calibri"/>
              </a:rPr>
              <a:t>La presente técnica de determinación de materia seca en las leches fermentadas se basa en el método de secado de la muestra. Esta desecación se realiza a una temperatura de 103 ± 2 </a:t>
            </a:r>
            <a:r>
              <a:rPr lang="es-419" sz="1500" dirty="0" err="1">
                <a:latin typeface="Calibri"/>
                <a:ea typeface="Calibri"/>
                <a:cs typeface="Calibri"/>
                <a:sym typeface="Calibri"/>
              </a:rPr>
              <a:t>ºC</a:t>
            </a:r>
            <a:r>
              <a:rPr lang="es-419" sz="1500" dirty="0">
                <a:latin typeface="Calibri"/>
                <a:ea typeface="Calibri"/>
                <a:cs typeface="Calibri"/>
                <a:sym typeface="Calibri"/>
              </a:rPr>
              <a:t> y seguidamente se realiza el pesaje del residuo. (Taylor y Salgado, 2019)</a:t>
            </a:r>
            <a:endParaRPr sz="1500" dirty="0">
              <a:latin typeface="Calibri"/>
              <a:ea typeface="Calibri"/>
              <a:cs typeface="Calibri"/>
              <a:sym typeface="Calibri"/>
            </a:endParaRPr>
          </a:p>
          <a:p>
            <a:pPr marL="0" lvl="0" indent="0" algn="l" rtl="0">
              <a:spcBef>
                <a:spcPts val="1600"/>
              </a:spcBef>
              <a:spcAft>
                <a:spcPts val="0"/>
              </a:spcAft>
              <a:buNone/>
            </a:pPr>
            <a:endParaRPr dirty="0">
              <a:latin typeface="Calibri"/>
              <a:ea typeface="Calibri"/>
              <a:cs typeface="Calibri"/>
              <a:sym typeface="Calibri"/>
            </a:endParaRPr>
          </a:p>
          <a:p>
            <a:pPr marL="0" lvl="0" indent="0" algn="l" rtl="0">
              <a:spcBef>
                <a:spcPts val="1600"/>
              </a:spcBef>
              <a:spcAft>
                <a:spcPts val="0"/>
              </a:spcAft>
              <a:buNone/>
            </a:pPr>
            <a:endParaRPr dirty="0">
              <a:latin typeface="Calibri"/>
              <a:ea typeface="Calibri"/>
              <a:cs typeface="Calibri"/>
              <a:sym typeface="Calibri"/>
            </a:endParaRPr>
          </a:p>
          <a:p>
            <a:pPr marL="0" lvl="0" indent="0" algn="l" rtl="0">
              <a:spcBef>
                <a:spcPts val="1600"/>
              </a:spcBef>
              <a:spcAft>
                <a:spcPts val="1600"/>
              </a:spcAft>
              <a:buNone/>
            </a:pPr>
            <a:endParaRPr dirty="0">
              <a:latin typeface="Calibri"/>
              <a:ea typeface="Calibri"/>
              <a:cs typeface="Calibri"/>
              <a:sym typeface="Calibri"/>
            </a:endParaRPr>
          </a:p>
        </p:txBody>
      </p:sp>
      <p:pic>
        <p:nvPicPr>
          <p:cNvPr id="331" name="Google Shape;331;p56"/>
          <p:cNvPicPr preferRelativeResize="0"/>
          <p:nvPr/>
        </p:nvPicPr>
        <p:blipFill>
          <a:blip r:embed="rId3">
            <a:alphaModFix/>
          </a:blip>
          <a:stretch>
            <a:fillRect/>
          </a:stretch>
        </p:blipFill>
        <p:spPr>
          <a:xfrm>
            <a:off x="5890200" y="2005013"/>
            <a:ext cx="2350775" cy="2350775"/>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Google Shape;336;p57"/>
          <p:cNvSpPr txBox="1">
            <a:spLocks noGrp="1"/>
          </p:cNvSpPr>
          <p:nvPr>
            <p:ph type="body" idx="1"/>
          </p:nvPr>
        </p:nvSpPr>
        <p:spPr>
          <a:xfrm>
            <a:off x="311700" y="780100"/>
            <a:ext cx="5106000" cy="3788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419" dirty="0">
                <a:solidFill>
                  <a:schemeClr val="accent5"/>
                </a:solidFill>
                <a:latin typeface="Calibri"/>
                <a:ea typeface="Calibri"/>
                <a:cs typeface="Calibri"/>
                <a:sym typeface="Calibri"/>
              </a:rPr>
              <a:t>b) Determinar la cantidad de materia grasa mediante el método de Gerber</a:t>
            </a:r>
            <a:endParaRPr dirty="0">
              <a:solidFill>
                <a:schemeClr val="accent5"/>
              </a:solidFill>
              <a:latin typeface="Calibri"/>
              <a:ea typeface="Calibri"/>
              <a:cs typeface="Calibri"/>
              <a:sym typeface="Calibri"/>
            </a:endParaRPr>
          </a:p>
          <a:p>
            <a:pPr marL="0" lvl="0" indent="0" algn="l" rtl="0">
              <a:spcBef>
                <a:spcPts val="1600"/>
              </a:spcBef>
              <a:spcAft>
                <a:spcPts val="0"/>
              </a:spcAft>
              <a:buClr>
                <a:schemeClr val="dk1"/>
              </a:buClr>
              <a:buSzPts val="1100"/>
              <a:buFont typeface="Arial"/>
              <a:buNone/>
            </a:pPr>
            <a:r>
              <a:rPr lang="es-419" sz="1500" dirty="0">
                <a:latin typeface="Calibri"/>
                <a:ea typeface="Calibri"/>
                <a:cs typeface="Calibri"/>
                <a:sym typeface="Calibri"/>
              </a:rPr>
              <a:t>Este método describe la técnica de determinación del contenido de materia grasa de las leches fermentadas.</a:t>
            </a:r>
            <a:endParaRPr sz="1500" dirty="0">
              <a:latin typeface="Calibri"/>
              <a:ea typeface="Calibri"/>
              <a:cs typeface="Calibri"/>
              <a:sym typeface="Calibri"/>
            </a:endParaRPr>
          </a:p>
          <a:p>
            <a:pPr marL="0" lvl="0" indent="0" algn="l" rtl="0">
              <a:spcBef>
                <a:spcPts val="1600"/>
              </a:spcBef>
              <a:spcAft>
                <a:spcPts val="0"/>
              </a:spcAft>
              <a:buClr>
                <a:schemeClr val="dk1"/>
              </a:buClr>
              <a:buSzPts val="1100"/>
              <a:buFont typeface="Arial"/>
              <a:buNone/>
            </a:pPr>
            <a:r>
              <a:rPr lang="es-419" sz="1500" dirty="0">
                <a:latin typeface="Calibri"/>
                <a:ea typeface="Calibri"/>
                <a:cs typeface="Calibri"/>
                <a:sym typeface="Calibri"/>
              </a:rPr>
              <a:t>La muestra es diluida en las condiciones precisas que permitan expresar los resultados en porcentaje ponderal.</a:t>
            </a:r>
            <a:endParaRPr sz="1500" dirty="0">
              <a:latin typeface="Calibri"/>
              <a:ea typeface="Calibri"/>
              <a:cs typeface="Calibri"/>
              <a:sym typeface="Calibri"/>
            </a:endParaRPr>
          </a:p>
          <a:p>
            <a:pPr marL="0" lvl="0" indent="0" algn="l" rtl="0">
              <a:spcBef>
                <a:spcPts val="1600"/>
              </a:spcBef>
              <a:spcAft>
                <a:spcPts val="0"/>
              </a:spcAft>
              <a:buClr>
                <a:schemeClr val="dk1"/>
              </a:buClr>
              <a:buSzPts val="1100"/>
              <a:buFont typeface="Arial"/>
              <a:buNone/>
            </a:pPr>
            <a:r>
              <a:rPr lang="es-419" sz="1500" dirty="0">
                <a:latin typeface="Calibri"/>
                <a:ea typeface="Calibri"/>
                <a:cs typeface="Calibri"/>
                <a:sym typeface="Calibri"/>
              </a:rPr>
              <a:t>Separación de la materia grasa de la muestra diluida, por centrifugación en un butirómetro, después del ataque a los elementos de la leche, exceptuada la materia grasa, por el ácido sulfúrico. La separación de la materia grasa es favorecida por la adición de una pequeña cantidad de alcohol isoamílico. (Taylor y Salgado, 2019)</a:t>
            </a:r>
            <a:endParaRPr sz="1500" dirty="0">
              <a:latin typeface="Calibri"/>
              <a:ea typeface="Calibri"/>
              <a:cs typeface="Calibri"/>
              <a:sym typeface="Calibri"/>
            </a:endParaRPr>
          </a:p>
          <a:p>
            <a:pPr marL="0" lvl="0" indent="0" algn="l" rtl="0">
              <a:spcBef>
                <a:spcPts val="1600"/>
              </a:spcBef>
              <a:spcAft>
                <a:spcPts val="1600"/>
              </a:spcAft>
              <a:buNone/>
            </a:pPr>
            <a:r>
              <a:rPr lang="es-419" sz="1500" dirty="0">
                <a:latin typeface="Calibri"/>
                <a:ea typeface="Calibri"/>
                <a:cs typeface="Calibri"/>
                <a:sym typeface="Calibri"/>
              </a:rPr>
              <a:t> </a:t>
            </a:r>
            <a:endParaRPr sz="1500" dirty="0">
              <a:latin typeface="Calibri"/>
              <a:ea typeface="Calibri"/>
              <a:cs typeface="Calibri"/>
              <a:sym typeface="Calibri"/>
            </a:endParaRPr>
          </a:p>
        </p:txBody>
      </p:sp>
      <p:pic>
        <p:nvPicPr>
          <p:cNvPr id="337" name="Google Shape;337;p57"/>
          <p:cNvPicPr preferRelativeResize="0"/>
          <p:nvPr/>
        </p:nvPicPr>
        <p:blipFill>
          <a:blip r:embed="rId3">
            <a:alphaModFix/>
          </a:blip>
          <a:stretch>
            <a:fillRect/>
          </a:stretch>
        </p:blipFill>
        <p:spPr>
          <a:xfrm>
            <a:off x="5752025" y="1123000"/>
            <a:ext cx="3233750" cy="3233750"/>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sp>
        <p:nvSpPr>
          <p:cNvPr id="342" name="Google Shape;342;p58"/>
          <p:cNvSpPr txBox="1">
            <a:spLocks noGrp="1"/>
          </p:cNvSpPr>
          <p:nvPr>
            <p:ph type="body" idx="1"/>
          </p:nvPr>
        </p:nvSpPr>
        <p:spPr>
          <a:xfrm>
            <a:off x="311700" y="351475"/>
            <a:ext cx="8520600" cy="4217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419" dirty="0">
                <a:solidFill>
                  <a:schemeClr val="accent5"/>
                </a:solidFill>
                <a:latin typeface="Calibri"/>
                <a:ea typeface="Calibri"/>
                <a:cs typeface="Calibri"/>
                <a:sym typeface="Calibri"/>
              </a:rPr>
              <a:t>c) Determinación de acidez</a:t>
            </a:r>
            <a:endParaRPr dirty="0">
              <a:solidFill>
                <a:schemeClr val="accent5"/>
              </a:solidFill>
              <a:latin typeface="Calibri"/>
              <a:ea typeface="Calibri"/>
              <a:cs typeface="Calibri"/>
              <a:sym typeface="Calibri"/>
            </a:endParaRPr>
          </a:p>
          <a:p>
            <a:pPr marL="0" lvl="0" indent="0" algn="l" rtl="0">
              <a:spcBef>
                <a:spcPts val="1600"/>
              </a:spcBef>
              <a:spcAft>
                <a:spcPts val="0"/>
              </a:spcAft>
              <a:buNone/>
            </a:pPr>
            <a:r>
              <a:rPr lang="es-419" sz="1500" dirty="0">
                <a:solidFill>
                  <a:srgbClr val="444444"/>
                </a:solidFill>
                <a:highlight>
                  <a:srgbClr val="FFFFFF"/>
                </a:highlight>
                <a:latin typeface="Calibri"/>
                <a:ea typeface="Calibri"/>
                <a:cs typeface="Calibri"/>
                <a:sym typeface="Calibri"/>
              </a:rPr>
              <a:t>El grado de acidez de la leche determina su comportamiento y las propiedades de sus derivados. Algunas personas adulteran la leche para disimular la falta de higiene o para sacar mayor provecho económico. Es necesario conocer el grado de acidez y determinar si se ha realizado algún tipo de adulteración de la leche para la producción del yogurt.</a:t>
            </a:r>
            <a:endParaRPr sz="1500" dirty="0">
              <a:solidFill>
                <a:srgbClr val="444444"/>
              </a:solidFill>
              <a:highlight>
                <a:srgbClr val="FFFFFF"/>
              </a:highlight>
              <a:latin typeface="Calibri"/>
              <a:ea typeface="Calibri"/>
              <a:cs typeface="Calibri"/>
              <a:sym typeface="Calibri"/>
            </a:endParaRPr>
          </a:p>
          <a:p>
            <a:pPr marL="0" lvl="0" indent="0" algn="l" rtl="0">
              <a:spcBef>
                <a:spcPts val="1600"/>
              </a:spcBef>
              <a:spcAft>
                <a:spcPts val="0"/>
              </a:spcAft>
              <a:buNone/>
            </a:pPr>
            <a:endParaRPr sz="1200" dirty="0">
              <a:solidFill>
                <a:srgbClr val="444444"/>
              </a:solidFill>
              <a:highlight>
                <a:srgbClr val="FFFFFF"/>
              </a:highlight>
              <a:latin typeface="Calibri"/>
              <a:ea typeface="Calibri"/>
              <a:cs typeface="Calibri"/>
              <a:sym typeface="Calibri"/>
            </a:endParaRPr>
          </a:p>
          <a:p>
            <a:pPr marL="0" lvl="0" indent="0" algn="l" rtl="0">
              <a:spcBef>
                <a:spcPts val="1600"/>
              </a:spcBef>
              <a:spcAft>
                <a:spcPts val="0"/>
              </a:spcAft>
              <a:buNone/>
            </a:pPr>
            <a:endParaRPr dirty="0">
              <a:latin typeface="Calibri"/>
              <a:ea typeface="Calibri"/>
              <a:cs typeface="Calibri"/>
              <a:sym typeface="Calibri"/>
            </a:endParaRPr>
          </a:p>
          <a:p>
            <a:pPr marL="0" lvl="0" indent="0" algn="l" rtl="0">
              <a:spcBef>
                <a:spcPts val="1600"/>
              </a:spcBef>
              <a:spcAft>
                <a:spcPts val="0"/>
              </a:spcAft>
              <a:buNone/>
            </a:pPr>
            <a:endParaRPr dirty="0">
              <a:latin typeface="Calibri"/>
              <a:ea typeface="Calibri"/>
              <a:cs typeface="Calibri"/>
              <a:sym typeface="Calibri"/>
            </a:endParaRPr>
          </a:p>
          <a:p>
            <a:pPr marL="0" lvl="0" indent="0" algn="l" rtl="0">
              <a:spcBef>
                <a:spcPts val="1600"/>
              </a:spcBef>
              <a:spcAft>
                <a:spcPts val="0"/>
              </a:spcAft>
              <a:buNone/>
            </a:pPr>
            <a:endParaRPr dirty="0">
              <a:latin typeface="Calibri"/>
              <a:ea typeface="Calibri"/>
              <a:cs typeface="Calibri"/>
              <a:sym typeface="Calibri"/>
            </a:endParaRPr>
          </a:p>
          <a:p>
            <a:pPr marL="0" lvl="0" indent="0" algn="l" rtl="0">
              <a:spcBef>
                <a:spcPts val="1600"/>
              </a:spcBef>
              <a:spcAft>
                <a:spcPts val="0"/>
              </a:spcAft>
              <a:buNone/>
            </a:pPr>
            <a:endParaRPr dirty="0">
              <a:latin typeface="Calibri"/>
              <a:ea typeface="Calibri"/>
              <a:cs typeface="Calibri"/>
              <a:sym typeface="Calibri"/>
            </a:endParaRPr>
          </a:p>
          <a:p>
            <a:pPr marL="0" lvl="0" indent="0" algn="l" rtl="0">
              <a:spcBef>
                <a:spcPts val="1600"/>
              </a:spcBef>
              <a:spcAft>
                <a:spcPts val="1600"/>
              </a:spcAft>
              <a:buNone/>
            </a:pPr>
            <a:endParaRPr dirty="0">
              <a:latin typeface="Calibri"/>
              <a:ea typeface="Calibri"/>
              <a:cs typeface="Calibri"/>
              <a:sym typeface="Calibri"/>
            </a:endParaRPr>
          </a:p>
        </p:txBody>
      </p:sp>
      <p:pic>
        <p:nvPicPr>
          <p:cNvPr id="343" name="Google Shape;343;p58"/>
          <p:cNvPicPr preferRelativeResize="0"/>
          <p:nvPr/>
        </p:nvPicPr>
        <p:blipFill>
          <a:blip r:embed="rId3">
            <a:alphaModFix/>
          </a:blip>
          <a:stretch>
            <a:fillRect/>
          </a:stretch>
        </p:blipFill>
        <p:spPr>
          <a:xfrm>
            <a:off x="5706203" y="2460175"/>
            <a:ext cx="1559250" cy="1559250"/>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348" name="Google Shape;348;p59"/>
          <p:cNvSpPr txBox="1"/>
          <p:nvPr/>
        </p:nvSpPr>
        <p:spPr>
          <a:xfrm>
            <a:off x="660075" y="437200"/>
            <a:ext cx="3000000" cy="3000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s-419" sz="1800" dirty="0">
                <a:solidFill>
                  <a:schemeClr val="accent5"/>
                </a:solidFill>
                <a:latin typeface="Calibri"/>
                <a:ea typeface="Calibri"/>
                <a:cs typeface="Calibri"/>
                <a:sym typeface="Calibri"/>
              </a:rPr>
              <a:t>d) Determinación de pH</a:t>
            </a:r>
            <a:endParaRPr sz="1800" dirty="0">
              <a:solidFill>
                <a:schemeClr val="accent5"/>
              </a:solidFill>
              <a:latin typeface="Calibri"/>
              <a:ea typeface="Calibri"/>
              <a:cs typeface="Calibri"/>
              <a:sym typeface="Calibri"/>
            </a:endParaRPr>
          </a:p>
          <a:p>
            <a:pPr marL="0" lvl="0" indent="0" algn="just" rtl="0">
              <a:lnSpc>
                <a:spcPct val="115000"/>
              </a:lnSpc>
              <a:spcBef>
                <a:spcPts val="1600"/>
              </a:spcBef>
              <a:spcAft>
                <a:spcPts val="0"/>
              </a:spcAft>
              <a:buNone/>
            </a:pPr>
            <a:r>
              <a:rPr lang="es-419" sz="1500" dirty="0">
                <a:solidFill>
                  <a:schemeClr val="dk2"/>
                </a:solidFill>
                <a:latin typeface="Calibri"/>
                <a:ea typeface="Calibri"/>
                <a:cs typeface="Calibri"/>
                <a:sym typeface="Calibri"/>
              </a:rPr>
              <a:t>El pH es un buen indicador del estado general del producto ya que tiene influencia en múltiples procesos de</a:t>
            </a:r>
            <a:endParaRPr sz="1500" dirty="0">
              <a:solidFill>
                <a:schemeClr val="dk2"/>
              </a:solidFill>
              <a:latin typeface="Calibri"/>
              <a:ea typeface="Calibri"/>
              <a:cs typeface="Calibri"/>
              <a:sym typeface="Calibri"/>
            </a:endParaRPr>
          </a:p>
          <a:p>
            <a:pPr marL="0" lvl="0" indent="0" algn="just" rtl="0">
              <a:lnSpc>
                <a:spcPct val="115000"/>
              </a:lnSpc>
              <a:spcBef>
                <a:spcPts val="100"/>
              </a:spcBef>
              <a:spcAft>
                <a:spcPts val="0"/>
              </a:spcAft>
              <a:buNone/>
            </a:pPr>
            <a:r>
              <a:rPr lang="es-419" sz="1500" dirty="0">
                <a:solidFill>
                  <a:schemeClr val="dk2"/>
                </a:solidFill>
                <a:latin typeface="Calibri"/>
                <a:ea typeface="Calibri"/>
                <a:cs typeface="Calibri"/>
                <a:sym typeface="Calibri"/>
              </a:rPr>
              <a:t>alteración y estabilidad de los alimentos, así como en la proliferación de microorganismos.</a:t>
            </a:r>
            <a:endParaRPr sz="1500" dirty="0">
              <a:solidFill>
                <a:schemeClr val="dk2"/>
              </a:solidFill>
              <a:latin typeface="Calibri"/>
              <a:ea typeface="Calibri"/>
              <a:cs typeface="Calibri"/>
              <a:sym typeface="Calibri"/>
            </a:endParaRPr>
          </a:p>
          <a:p>
            <a:pPr marL="0" lvl="0" indent="0" algn="just" rtl="0">
              <a:lnSpc>
                <a:spcPct val="115000"/>
              </a:lnSpc>
              <a:spcBef>
                <a:spcPts val="100"/>
              </a:spcBef>
              <a:spcAft>
                <a:spcPts val="0"/>
              </a:spcAft>
              <a:buNone/>
            </a:pPr>
            <a:r>
              <a:rPr lang="es-419" sz="1500" dirty="0">
                <a:solidFill>
                  <a:schemeClr val="dk2"/>
                </a:solidFill>
                <a:latin typeface="Calibri"/>
                <a:ea typeface="Calibri"/>
                <a:cs typeface="Calibri"/>
                <a:sym typeface="Calibri"/>
              </a:rPr>
              <a:t>Se puede determinar colorimétricamente mediante indicadores adecuados, pero, para su mayor exactitud, se</a:t>
            </a:r>
            <a:endParaRPr sz="1500" dirty="0">
              <a:solidFill>
                <a:schemeClr val="dk2"/>
              </a:solidFill>
              <a:latin typeface="Calibri"/>
              <a:ea typeface="Calibri"/>
              <a:cs typeface="Calibri"/>
              <a:sym typeface="Calibri"/>
            </a:endParaRPr>
          </a:p>
          <a:p>
            <a:pPr marL="0" lvl="0" indent="0" algn="just" rtl="0">
              <a:lnSpc>
                <a:spcPct val="115000"/>
              </a:lnSpc>
              <a:spcBef>
                <a:spcPts val="100"/>
              </a:spcBef>
              <a:spcAft>
                <a:spcPts val="0"/>
              </a:spcAft>
              <a:buNone/>
            </a:pPr>
            <a:r>
              <a:rPr lang="es-419" sz="1500" dirty="0">
                <a:solidFill>
                  <a:schemeClr val="dk2"/>
                </a:solidFill>
                <a:latin typeface="Calibri"/>
                <a:ea typeface="Calibri"/>
                <a:cs typeface="Calibri"/>
                <a:sym typeface="Calibri"/>
              </a:rPr>
              <a:t>ha de recurrir a métodos eléctricos mediante el uso de pH- metros.</a:t>
            </a:r>
            <a:endParaRPr sz="1500" dirty="0">
              <a:solidFill>
                <a:schemeClr val="dk2"/>
              </a:solidFill>
              <a:latin typeface="Calibri"/>
              <a:ea typeface="Calibri"/>
              <a:cs typeface="Calibri"/>
              <a:sym typeface="Calibri"/>
            </a:endParaRPr>
          </a:p>
          <a:p>
            <a:pPr marL="0" lvl="0" indent="0" algn="just" rtl="0">
              <a:lnSpc>
                <a:spcPct val="115000"/>
              </a:lnSpc>
              <a:spcBef>
                <a:spcPts val="100"/>
              </a:spcBef>
              <a:spcAft>
                <a:spcPts val="0"/>
              </a:spcAft>
              <a:buNone/>
            </a:pPr>
            <a:r>
              <a:rPr lang="es-419" sz="1500" dirty="0">
                <a:solidFill>
                  <a:schemeClr val="dk2"/>
                </a:solidFill>
                <a:latin typeface="Calibri"/>
                <a:ea typeface="Calibri"/>
                <a:cs typeface="Calibri"/>
                <a:sym typeface="Calibri"/>
              </a:rPr>
              <a:t>pH: 4,2-4,8</a:t>
            </a:r>
            <a:endParaRPr sz="1500" dirty="0">
              <a:solidFill>
                <a:schemeClr val="dk2"/>
              </a:solidFill>
              <a:latin typeface="Calibri"/>
              <a:ea typeface="Calibri"/>
              <a:cs typeface="Calibri"/>
              <a:sym typeface="Calibri"/>
            </a:endParaRPr>
          </a:p>
          <a:p>
            <a:pPr marL="0" lvl="0" indent="0" algn="l" rtl="0">
              <a:lnSpc>
                <a:spcPct val="115000"/>
              </a:lnSpc>
              <a:spcBef>
                <a:spcPts val="100"/>
              </a:spcBef>
              <a:spcAft>
                <a:spcPts val="1600"/>
              </a:spcAft>
              <a:buNone/>
            </a:pPr>
            <a:endParaRPr sz="1800" dirty="0">
              <a:solidFill>
                <a:schemeClr val="dk2"/>
              </a:solidFill>
              <a:latin typeface="Calibri"/>
              <a:ea typeface="Calibri"/>
              <a:cs typeface="Calibri"/>
              <a:sym typeface="Calibri"/>
            </a:endParaRPr>
          </a:p>
        </p:txBody>
      </p:sp>
      <p:pic>
        <p:nvPicPr>
          <p:cNvPr id="349" name="Google Shape;349;p59"/>
          <p:cNvPicPr preferRelativeResize="0"/>
          <p:nvPr/>
        </p:nvPicPr>
        <p:blipFill>
          <a:blip r:embed="rId3">
            <a:alphaModFix/>
          </a:blip>
          <a:stretch>
            <a:fillRect/>
          </a:stretch>
        </p:blipFill>
        <p:spPr>
          <a:xfrm>
            <a:off x="5424125" y="1283975"/>
            <a:ext cx="2736925" cy="2736925"/>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Google Shape;354;p60"/>
          <p:cNvSpPr txBox="1">
            <a:spLocks noGrp="1"/>
          </p:cNvSpPr>
          <p:nvPr>
            <p:ph type="title"/>
          </p:nvPr>
        </p:nvSpPr>
        <p:spPr>
          <a:xfrm>
            <a:off x="311700" y="136400"/>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419">
                <a:latin typeface="Calibri"/>
                <a:ea typeface="Calibri"/>
                <a:cs typeface="Calibri"/>
                <a:sym typeface="Calibri"/>
              </a:rPr>
              <a:t>Especificaciones microbiológicas</a:t>
            </a:r>
            <a:endParaRPr>
              <a:latin typeface="Calibri"/>
              <a:ea typeface="Calibri"/>
              <a:cs typeface="Calibri"/>
              <a:sym typeface="Calibri"/>
            </a:endParaRPr>
          </a:p>
        </p:txBody>
      </p:sp>
      <p:pic>
        <p:nvPicPr>
          <p:cNvPr id="355" name="Google Shape;355;p60"/>
          <p:cNvPicPr preferRelativeResize="0"/>
          <p:nvPr/>
        </p:nvPicPr>
        <p:blipFill>
          <a:blip r:embed="rId3">
            <a:alphaModFix/>
          </a:blip>
          <a:stretch>
            <a:fillRect/>
          </a:stretch>
        </p:blipFill>
        <p:spPr>
          <a:xfrm>
            <a:off x="57150" y="709088"/>
            <a:ext cx="9029700" cy="1362075"/>
          </a:xfrm>
          <a:prstGeom prst="rect">
            <a:avLst/>
          </a:prstGeom>
          <a:noFill/>
          <a:ln>
            <a:noFill/>
          </a:ln>
        </p:spPr>
      </p:pic>
      <p:pic>
        <p:nvPicPr>
          <p:cNvPr id="356" name="Google Shape;356;p60"/>
          <p:cNvPicPr preferRelativeResize="0"/>
          <p:nvPr/>
        </p:nvPicPr>
        <p:blipFill>
          <a:blip r:embed="rId4">
            <a:alphaModFix/>
          </a:blip>
          <a:stretch>
            <a:fillRect/>
          </a:stretch>
        </p:blipFill>
        <p:spPr>
          <a:xfrm>
            <a:off x="23813" y="1863075"/>
            <a:ext cx="9096375" cy="3486150"/>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sp>
        <p:nvSpPr>
          <p:cNvPr id="367" name="Google Shape;367;p62"/>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419"/>
              <a:t>Helado</a:t>
            </a:r>
            <a:endParaRPr/>
          </a:p>
        </p:txBody>
      </p:sp>
      <p:sp>
        <p:nvSpPr>
          <p:cNvPr id="368" name="Google Shape;368;p62"/>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ctr" rtl="0">
              <a:spcBef>
                <a:spcPts val="1200"/>
              </a:spcBef>
              <a:spcAft>
                <a:spcPts val="0"/>
              </a:spcAft>
              <a:buClr>
                <a:schemeClr val="dk1"/>
              </a:buClr>
              <a:buSzPts val="1100"/>
              <a:buFont typeface="Arial"/>
              <a:buNone/>
            </a:pPr>
            <a:r>
              <a:rPr lang="es-419" dirty="0">
                <a:solidFill>
                  <a:schemeClr val="dk1"/>
                </a:solidFill>
                <a:latin typeface="Calibri"/>
                <a:ea typeface="Calibri"/>
                <a:cs typeface="Calibri"/>
                <a:sym typeface="Calibri"/>
              </a:rPr>
              <a:t>Título IX. De los Helados y Mezclas de Helado</a:t>
            </a:r>
            <a:endParaRPr dirty="0">
              <a:solidFill>
                <a:schemeClr val="dk1"/>
              </a:solidFill>
              <a:latin typeface="Calibri"/>
              <a:ea typeface="Calibri"/>
              <a:cs typeface="Calibri"/>
              <a:sym typeface="Calibri"/>
            </a:endParaRPr>
          </a:p>
          <a:p>
            <a:pPr marL="0" lvl="0" indent="0" algn="l" rtl="0">
              <a:spcBef>
                <a:spcPts val="1200"/>
              </a:spcBef>
              <a:spcAft>
                <a:spcPts val="0"/>
              </a:spcAft>
              <a:buClr>
                <a:schemeClr val="dk1"/>
              </a:buClr>
              <a:buSzPts val="1100"/>
              <a:buFont typeface="Arial"/>
              <a:buNone/>
            </a:pPr>
            <a:r>
              <a:rPr lang="es-419" dirty="0">
                <a:solidFill>
                  <a:schemeClr val="accent1">
                    <a:lumMod val="75000"/>
                  </a:schemeClr>
                </a:solidFill>
                <a:latin typeface="Calibri"/>
                <a:ea typeface="Calibri"/>
                <a:cs typeface="Calibri"/>
                <a:sym typeface="Calibri"/>
              </a:rPr>
              <a:t>Artículo 243.-​</a:t>
            </a:r>
            <a:endParaRPr dirty="0">
              <a:solidFill>
                <a:schemeClr val="accent1">
                  <a:lumMod val="75000"/>
                </a:schemeClr>
              </a:solidFill>
              <a:latin typeface="Calibri"/>
              <a:ea typeface="Calibri"/>
              <a:cs typeface="Calibri"/>
              <a:sym typeface="Calibri"/>
            </a:endParaRPr>
          </a:p>
          <a:p>
            <a:pPr marL="0" lvl="0" indent="0" algn="l" rtl="0">
              <a:spcBef>
                <a:spcPts val="1200"/>
              </a:spcBef>
              <a:spcAft>
                <a:spcPts val="0"/>
              </a:spcAft>
              <a:buNone/>
            </a:pPr>
            <a:r>
              <a:rPr lang="es-419" sz="1500" dirty="0">
                <a:solidFill>
                  <a:schemeClr val="dk1"/>
                </a:solidFill>
                <a:latin typeface="Calibri"/>
                <a:ea typeface="Calibri"/>
                <a:cs typeface="Calibri"/>
                <a:sym typeface="Calibri"/>
              </a:rPr>
              <a:t>Helados comestibles son los productos obtenidos de una emulsión de grasa y proteínas, con la adición de otros ingredientes o de una mezcla de agua, azúcares y otro ingredientes, que han sido tratados por congelación y mantenidos en este estado. </a:t>
            </a:r>
            <a:endParaRPr dirty="0">
              <a:solidFill>
                <a:schemeClr val="dk1"/>
              </a:solidFill>
              <a:latin typeface="Calibri"/>
              <a:ea typeface="Calibri"/>
              <a:cs typeface="Calibri"/>
              <a:sym typeface="Calibri"/>
            </a:endParaRPr>
          </a:p>
          <a:p>
            <a:pPr marL="0" lvl="0" indent="0" algn="l" rtl="0">
              <a:spcBef>
                <a:spcPts val="1200"/>
              </a:spcBef>
              <a:spcAft>
                <a:spcPts val="0"/>
              </a:spcAft>
              <a:buNone/>
            </a:pPr>
            <a:r>
              <a:rPr lang="es-419" dirty="0">
                <a:solidFill>
                  <a:schemeClr val="accent1">
                    <a:lumMod val="75000"/>
                  </a:schemeClr>
                </a:solidFill>
                <a:latin typeface="Calibri"/>
                <a:ea typeface="Calibri"/>
                <a:cs typeface="Calibri"/>
                <a:sym typeface="Calibri"/>
              </a:rPr>
              <a:t>Artículo 244.-​</a:t>
            </a:r>
            <a:endParaRPr dirty="0">
              <a:solidFill>
                <a:schemeClr val="accent1">
                  <a:lumMod val="75000"/>
                </a:schemeClr>
              </a:solidFill>
              <a:latin typeface="Calibri"/>
              <a:ea typeface="Calibri"/>
              <a:cs typeface="Calibri"/>
              <a:sym typeface="Calibri"/>
            </a:endParaRPr>
          </a:p>
          <a:p>
            <a:pPr marL="0" lvl="0" indent="0" algn="l" rtl="0">
              <a:spcBef>
                <a:spcPts val="1200"/>
              </a:spcBef>
              <a:spcAft>
                <a:spcPts val="0"/>
              </a:spcAft>
              <a:buNone/>
            </a:pPr>
            <a:r>
              <a:rPr lang="es-419" sz="1500" dirty="0">
                <a:solidFill>
                  <a:schemeClr val="dk1"/>
                </a:solidFill>
                <a:latin typeface="Calibri"/>
                <a:ea typeface="Calibri"/>
                <a:cs typeface="Calibri"/>
                <a:sym typeface="Calibri"/>
              </a:rPr>
              <a:t>Los ingredientes de leches que se empleen en los helados y sus mezclas deberán haber sido pasteurizadas o sometidas a un tratamiento térmico equivalente comprobado por la ausencia de fosfatasa. </a:t>
            </a:r>
            <a:endParaRPr sz="1500" dirty="0">
              <a:solidFill>
                <a:schemeClr val="dk1"/>
              </a:solidFill>
              <a:latin typeface="Calibri"/>
              <a:ea typeface="Calibri"/>
              <a:cs typeface="Calibri"/>
              <a:sym typeface="Calibri"/>
            </a:endParaRPr>
          </a:p>
          <a:p>
            <a:pPr marL="0" lvl="0" indent="0" algn="l" rtl="0">
              <a:spcBef>
                <a:spcPts val="1200"/>
              </a:spcBef>
              <a:spcAft>
                <a:spcPts val="1200"/>
              </a:spcAft>
              <a:buClr>
                <a:schemeClr val="dk1"/>
              </a:buClr>
              <a:buSzPts val="1100"/>
              <a:buFont typeface="Arial"/>
              <a:buNone/>
            </a:pPr>
            <a:endParaRPr sz="1500" dirty="0">
              <a:solidFill>
                <a:schemeClr val="dk1"/>
              </a:solidFill>
              <a:latin typeface="Calibri"/>
              <a:ea typeface="Calibri"/>
              <a:cs typeface="Calibri"/>
              <a:sym typeface="Calibri"/>
            </a:endParaRPr>
          </a:p>
        </p:txBody>
      </p:sp>
      <p:pic>
        <p:nvPicPr>
          <p:cNvPr id="369" name="Google Shape;369;p62"/>
          <p:cNvPicPr preferRelativeResize="0"/>
          <p:nvPr/>
        </p:nvPicPr>
        <p:blipFill>
          <a:blip r:embed="rId3">
            <a:alphaModFix/>
          </a:blip>
          <a:stretch>
            <a:fillRect/>
          </a:stretch>
        </p:blipFill>
        <p:spPr>
          <a:xfrm>
            <a:off x="5244763" y="193200"/>
            <a:ext cx="790575" cy="10763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
        <p:nvSpPr>
          <p:cNvPr id="82" name="Google Shape;82;p1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457200" lvl="0" indent="-457200" algn="l" rtl="0">
              <a:spcBef>
                <a:spcPts val="0"/>
              </a:spcBef>
              <a:spcAft>
                <a:spcPts val="0"/>
              </a:spcAft>
              <a:buFont typeface="Wingdings" panose="05000000000000000000" pitchFamily="2" charset="2"/>
              <a:buChar char="ü"/>
            </a:pPr>
            <a:r>
              <a:rPr lang="es-419" dirty="0">
                <a:latin typeface="Calibri" panose="020F0502020204030204" pitchFamily="34" charset="0"/>
                <a:cs typeface="Calibri" panose="020F0502020204030204" pitchFamily="34" charset="0"/>
              </a:rPr>
              <a:t>Objetivo General</a:t>
            </a:r>
            <a:endParaRPr dirty="0">
              <a:latin typeface="Calibri" panose="020F0502020204030204" pitchFamily="34" charset="0"/>
              <a:cs typeface="Calibri" panose="020F0502020204030204" pitchFamily="34" charset="0"/>
            </a:endParaRPr>
          </a:p>
        </p:txBody>
      </p:sp>
      <p:sp>
        <p:nvSpPr>
          <p:cNvPr id="83" name="Google Shape;83;p1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1600"/>
              </a:spcBef>
              <a:spcAft>
                <a:spcPts val="1600"/>
              </a:spcAft>
              <a:buNone/>
            </a:pPr>
            <a:r>
              <a:rPr lang="es-419" b="1" dirty="0">
                <a:latin typeface="Calibri" panose="020F0502020204030204" pitchFamily="34" charset="0"/>
                <a:cs typeface="Calibri" panose="020F0502020204030204" pitchFamily="34" charset="0"/>
              </a:rPr>
              <a:t>Conocer las técnicas de análisis de calidad  los productos lácteos que se utilizan en la Industria y que están bajo la normativa aceptada por la RSA </a:t>
            </a:r>
          </a:p>
          <a:p>
            <a:pPr lvl="0" indent="-457200" algn="l" rtl="0">
              <a:spcBef>
                <a:spcPts val="1600"/>
              </a:spcBef>
              <a:spcAft>
                <a:spcPts val="1600"/>
              </a:spcAft>
              <a:buFont typeface="Wingdings" panose="05000000000000000000" pitchFamily="2" charset="2"/>
              <a:buChar char="ü"/>
            </a:pPr>
            <a:r>
              <a:rPr lang="es-419" sz="2800" dirty="0">
                <a:latin typeface="Calibri" panose="020F0502020204030204" pitchFamily="34" charset="0"/>
                <a:cs typeface="Calibri" panose="020F0502020204030204" pitchFamily="34" charset="0"/>
              </a:rPr>
              <a:t>Objetivo específicos</a:t>
            </a:r>
          </a:p>
          <a:p>
            <a:pPr marL="0" lvl="0" indent="0" algn="l" rtl="0">
              <a:spcBef>
                <a:spcPts val="1600"/>
              </a:spcBef>
              <a:spcAft>
                <a:spcPts val="1600"/>
              </a:spcAft>
              <a:buNone/>
            </a:pPr>
            <a:r>
              <a:rPr lang="es-419" b="1" dirty="0">
                <a:latin typeface="Calibri" panose="020F0502020204030204" pitchFamily="34" charset="0"/>
                <a:cs typeface="Calibri" panose="020F0502020204030204" pitchFamily="34" charset="0"/>
              </a:rPr>
              <a:t>Estudiar los mecanismo de control de calidad de la leche y de los productos lácteos como: mantequilla, queso, yogurt, crema, helado</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sp>
        <p:nvSpPr>
          <p:cNvPr id="374" name="Google Shape;374;p63"/>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419"/>
              <a:t>Análisis de Calidad</a:t>
            </a:r>
            <a:endParaRPr/>
          </a:p>
        </p:txBody>
      </p:sp>
      <p:sp>
        <p:nvSpPr>
          <p:cNvPr id="375" name="Google Shape;375;p63"/>
          <p:cNvSpPr txBox="1">
            <a:spLocks noGrp="1"/>
          </p:cNvSpPr>
          <p:nvPr>
            <p:ph type="body" idx="1"/>
          </p:nvPr>
        </p:nvSpPr>
        <p:spPr>
          <a:xfrm>
            <a:off x="311700" y="1152475"/>
            <a:ext cx="5717100" cy="34164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s-419" sz="1500" dirty="0">
                <a:latin typeface="Calibri"/>
                <a:ea typeface="Calibri"/>
                <a:cs typeface="Calibri"/>
                <a:sym typeface="Calibri"/>
              </a:rPr>
              <a:t>.</a:t>
            </a:r>
            <a:endParaRPr sz="1500" dirty="0">
              <a:latin typeface="Calibri"/>
              <a:ea typeface="Calibri"/>
              <a:cs typeface="Calibri"/>
              <a:sym typeface="Calibri"/>
            </a:endParaRPr>
          </a:p>
          <a:p>
            <a:pPr marL="0" lvl="0" indent="0" algn="l" rtl="0">
              <a:spcBef>
                <a:spcPts val="1200"/>
              </a:spcBef>
              <a:spcAft>
                <a:spcPts val="0"/>
              </a:spcAft>
              <a:buNone/>
            </a:pPr>
            <a:r>
              <a:rPr lang="es-419" dirty="0">
                <a:solidFill>
                  <a:schemeClr val="accent5"/>
                </a:solidFill>
                <a:latin typeface="Calibri"/>
                <a:ea typeface="Calibri"/>
                <a:cs typeface="Calibri"/>
                <a:sym typeface="Calibri"/>
              </a:rPr>
              <a:t>Determinación de Materia Grasa (Método </a:t>
            </a:r>
            <a:r>
              <a:rPr lang="es-419" dirty="0" err="1">
                <a:solidFill>
                  <a:schemeClr val="accent5"/>
                </a:solidFill>
                <a:latin typeface="Calibri"/>
                <a:ea typeface="Calibri"/>
                <a:cs typeface="Calibri"/>
                <a:sym typeface="Calibri"/>
              </a:rPr>
              <a:t>Mojonnier</a:t>
            </a:r>
            <a:r>
              <a:rPr lang="es-419" dirty="0">
                <a:solidFill>
                  <a:schemeClr val="accent5"/>
                </a:solidFill>
                <a:latin typeface="Calibri"/>
                <a:ea typeface="Calibri"/>
                <a:cs typeface="Calibri"/>
                <a:sym typeface="Calibri"/>
              </a:rPr>
              <a:t>)</a:t>
            </a:r>
            <a:endParaRPr dirty="0">
              <a:solidFill>
                <a:schemeClr val="accent5"/>
              </a:solidFill>
              <a:latin typeface="Calibri"/>
              <a:ea typeface="Calibri"/>
              <a:cs typeface="Calibri"/>
              <a:sym typeface="Calibri"/>
            </a:endParaRPr>
          </a:p>
          <a:p>
            <a:pPr marL="0" lvl="0" indent="0" algn="l" rtl="0">
              <a:lnSpc>
                <a:spcPct val="100000"/>
              </a:lnSpc>
              <a:spcBef>
                <a:spcPts val="1200"/>
              </a:spcBef>
              <a:spcAft>
                <a:spcPts val="0"/>
              </a:spcAft>
              <a:buNone/>
            </a:pPr>
            <a:r>
              <a:rPr lang="es-419" sz="1500" dirty="0">
                <a:latin typeface="Calibri"/>
                <a:ea typeface="Calibri"/>
                <a:cs typeface="Calibri"/>
                <a:sym typeface="Calibri"/>
              </a:rPr>
              <a:t>Es un ingrediente importante en la elaboración de helado, esta puede variar del 8 al 12% en base al volumen total de le mezcla. Es vital tanto por costo por las características que imparte el producto final. Puede ser de origen lácteo como de origen vegetal.  </a:t>
            </a:r>
            <a:endParaRPr sz="1500" dirty="0">
              <a:latin typeface="Calibri"/>
              <a:ea typeface="Calibri"/>
              <a:cs typeface="Calibri"/>
              <a:sym typeface="Calibri"/>
            </a:endParaRPr>
          </a:p>
          <a:p>
            <a:pPr marL="0" lvl="0" indent="0" algn="l" rtl="0">
              <a:lnSpc>
                <a:spcPct val="100000"/>
              </a:lnSpc>
              <a:spcBef>
                <a:spcPts val="0"/>
              </a:spcBef>
              <a:spcAft>
                <a:spcPts val="0"/>
              </a:spcAft>
              <a:buNone/>
            </a:pPr>
            <a:endParaRPr sz="1500" dirty="0">
              <a:latin typeface="Calibri"/>
              <a:ea typeface="Calibri"/>
              <a:cs typeface="Calibri"/>
              <a:sym typeface="Calibri"/>
            </a:endParaRPr>
          </a:p>
          <a:p>
            <a:pPr marL="0" lvl="0" indent="0" algn="ctr" rtl="0">
              <a:spcBef>
                <a:spcPts val="1200"/>
              </a:spcBef>
              <a:spcAft>
                <a:spcPts val="0"/>
              </a:spcAft>
              <a:buNone/>
            </a:pPr>
            <a:endParaRPr dirty="0">
              <a:solidFill>
                <a:schemeClr val="dk1"/>
              </a:solidFill>
              <a:latin typeface="Calibri"/>
              <a:ea typeface="Calibri"/>
              <a:cs typeface="Calibri"/>
              <a:sym typeface="Calibri"/>
            </a:endParaRPr>
          </a:p>
          <a:p>
            <a:pPr marL="0" lvl="0" indent="0" algn="l" rtl="0">
              <a:spcBef>
                <a:spcPts val="1200"/>
              </a:spcBef>
              <a:spcAft>
                <a:spcPts val="0"/>
              </a:spcAft>
              <a:buNone/>
            </a:pPr>
            <a:endParaRPr dirty="0">
              <a:solidFill>
                <a:schemeClr val="dk1"/>
              </a:solidFill>
              <a:latin typeface="Calibri"/>
              <a:ea typeface="Calibri"/>
              <a:cs typeface="Calibri"/>
              <a:sym typeface="Calibri"/>
            </a:endParaRPr>
          </a:p>
          <a:p>
            <a:pPr marL="0" lvl="0" indent="0" algn="l" rtl="0">
              <a:spcBef>
                <a:spcPts val="1200"/>
              </a:spcBef>
              <a:spcAft>
                <a:spcPts val="0"/>
              </a:spcAft>
              <a:buNone/>
            </a:pPr>
            <a:endParaRPr dirty="0">
              <a:solidFill>
                <a:schemeClr val="dk1"/>
              </a:solidFill>
              <a:latin typeface="Calibri"/>
              <a:ea typeface="Calibri"/>
              <a:cs typeface="Calibri"/>
              <a:sym typeface="Calibri"/>
            </a:endParaRPr>
          </a:p>
          <a:p>
            <a:pPr marL="0" lvl="0" indent="0" algn="l" rtl="0">
              <a:spcBef>
                <a:spcPts val="1200"/>
              </a:spcBef>
              <a:spcAft>
                <a:spcPts val="0"/>
              </a:spcAft>
              <a:buNone/>
            </a:pPr>
            <a:r>
              <a:rPr lang="es-419" dirty="0">
                <a:solidFill>
                  <a:schemeClr val="dk1"/>
                </a:solidFill>
                <a:latin typeface="Calibri"/>
                <a:ea typeface="Calibri"/>
                <a:cs typeface="Calibri"/>
                <a:sym typeface="Calibri"/>
              </a:rPr>
              <a:t>​</a:t>
            </a:r>
            <a:endParaRPr dirty="0">
              <a:solidFill>
                <a:schemeClr val="dk1"/>
              </a:solidFill>
              <a:latin typeface="Calibri"/>
              <a:ea typeface="Calibri"/>
              <a:cs typeface="Calibri"/>
              <a:sym typeface="Calibri"/>
            </a:endParaRPr>
          </a:p>
          <a:p>
            <a:pPr marL="0" lvl="0" indent="0" algn="l" rtl="0">
              <a:spcBef>
                <a:spcPts val="1200"/>
              </a:spcBef>
              <a:spcAft>
                <a:spcPts val="1200"/>
              </a:spcAft>
              <a:buNone/>
            </a:pPr>
            <a:endParaRPr dirty="0"/>
          </a:p>
        </p:txBody>
      </p:sp>
      <p:pic>
        <p:nvPicPr>
          <p:cNvPr id="376" name="Google Shape;376;p63"/>
          <p:cNvPicPr preferRelativeResize="0"/>
          <p:nvPr/>
        </p:nvPicPr>
        <p:blipFill>
          <a:blip r:embed="rId3">
            <a:alphaModFix/>
          </a:blip>
          <a:stretch>
            <a:fillRect/>
          </a:stretch>
        </p:blipFill>
        <p:spPr>
          <a:xfrm>
            <a:off x="6181200" y="1170125"/>
            <a:ext cx="2810400" cy="2810400"/>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380"/>
        <p:cNvGrpSpPr/>
        <p:nvPr/>
      </p:nvGrpSpPr>
      <p:grpSpPr>
        <a:xfrm>
          <a:off x="0" y="0"/>
          <a:ext cx="0" cy="0"/>
          <a:chOff x="0" y="0"/>
          <a:chExt cx="0" cy="0"/>
        </a:xfrm>
      </p:grpSpPr>
      <p:sp>
        <p:nvSpPr>
          <p:cNvPr id="381" name="Google Shape;381;p64"/>
          <p:cNvSpPr txBox="1">
            <a:spLocks noGrp="1"/>
          </p:cNvSpPr>
          <p:nvPr>
            <p:ph type="body" idx="1"/>
          </p:nvPr>
        </p:nvSpPr>
        <p:spPr>
          <a:xfrm>
            <a:off x="311700" y="340925"/>
            <a:ext cx="5534400" cy="4802700"/>
          </a:xfrm>
          <a:prstGeom prst="rect">
            <a:avLst/>
          </a:prstGeom>
        </p:spPr>
        <p:txBody>
          <a:bodyPr spcFirstLastPara="1" wrap="square" lIns="91425" tIns="91425" rIns="91425" bIns="91425" anchor="t" anchorCtr="0">
            <a:noAutofit/>
          </a:bodyPr>
          <a:lstStyle/>
          <a:p>
            <a:pPr marL="0" lvl="0" indent="0" algn="ctr" rtl="0">
              <a:spcBef>
                <a:spcPts val="1200"/>
              </a:spcBef>
              <a:spcAft>
                <a:spcPts val="0"/>
              </a:spcAft>
              <a:buNone/>
            </a:pPr>
            <a:r>
              <a:rPr lang="es-419" dirty="0">
                <a:solidFill>
                  <a:schemeClr val="accent5"/>
                </a:solidFill>
                <a:latin typeface="Calibri"/>
                <a:ea typeface="Calibri"/>
                <a:cs typeface="Calibri"/>
                <a:sym typeface="Calibri"/>
              </a:rPr>
              <a:t>Determinación de Sólidos Totales </a:t>
            </a:r>
            <a:endParaRPr dirty="0">
              <a:solidFill>
                <a:schemeClr val="accent5"/>
              </a:solidFill>
              <a:latin typeface="Calibri"/>
              <a:ea typeface="Calibri"/>
              <a:cs typeface="Calibri"/>
              <a:sym typeface="Calibri"/>
            </a:endParaRPr>
          </a:p>
          <a:p>
            <a:pPr marL="0" lvl="0" indent="0" algn="l" rtl="0">
              <a:spcBef>
                <a:spcPts val="1200"/>
              </a:spcBef>
              <a:spcAft>
                <a:spcPts val="0"/>
              </a:spcAft>
              <a:buNone/>
            </a:pPr>
            <a:r>
              <a:rPr lang="es-419" sz="1500" dirty="0">
                <a:latin typeface="Calibri"/>
                <a:ea typeface="Calibri"/>
                <a:cs typeface="Calibri"/>
                <a:sym typeface="Calibri"/>
              </a:rPr>
              <a:t>Es muy fácil agregar agua a muchos de los productos lácteos. Se toma una cantidad conocida de la muestra se seca a temperatura constante, extrayendo toda el agua de la leche, hasta alcanzar un peso constante. El peso después del secado representa el peso de la materia grasa. </a:t>
            </a:r>
            <a:endParaRPr sz="1500" dirty="0">
              <a:latin typeface="Calibri"/>
              <a:ea typeface="Calibri"/>
              <a:cs typeface="Calibri"/>
              <a:sym typeface="Calibri"/>
            </a:endParaRPr>
          </a:p>
          <a:p>
            <a:pPr marL="0" lvl="0" indent="0" algn="l" rtl="0">
              <a:lnSpc>
                <a:spcPct val="100000"/>
              </a:lnSpc>
              <a:spcBef>
                <a:spcPts val="1200"/>
              </a:spcBef>
              <a:spcAft>
                <a:spcPts val="0"/>
              </a:spcAft>
              <a:buNone/>
            </a:pPr>
            <a:endParaRPr sz="1500" dirty="0"/>
          </a:p>
        </p:txBody>
      </p:sp>
      <p:sp>
        <p:nvSpPr>
          <p:cNvPr id="382" name="Google Shape;382;p64"/>
          <p:cNvSpPr txBox="1"/>
          <p:nvPr/>
        </p:nvSpPr>
        <p:spPr>
          <a:xfrm>
            <a:off x="8705850" y="5257800"/>
            <a:ext cx="7261500" cy="84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pic>
        <p:nvPicPr>
          <p:cNvPr id="383" name="Google Shape;383;p64"/>
          <p:cNvPicPr preferRelativeResize="0"/>
          <p:nvPr/>
        </p:nvPicPr>
        <p:blipFill>
          <a:blip r:embed="rId3">
            <a:alphaModFix/>
          </a:blip>
          <a:stretch>
            <a:fillRect/>
          </a:stretch>
        </p:blipFill>
        <p:spPr>
          <a:xfrm>
            <a:off x="5998500" y="1075200"/>
            <a:ext cx="2993100" cy="2993100"/>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sp>
        <p:nvSpPr>
          <p:cNvPr id="388" name="Google Shape;388;p65"/>
          <p:cNvSpPr txBox="1">
            <a:spLocks noGrp="1"/>
          </p:cNvSpPr>
          <p:nvPr>
            <p:ph type="body" idx="1"/>
          </p:nvPr>
        </p:nvSpPr>
        <p:spPr>
          <a:xfrm>
            <a:off x="311700" y="340925"/>
            <a:ext cx="8520600" cy="4802700"/>
          </a:xfrm>
          <a:prstGeom prst="rect">
            <a:avLst/>
          </a:prstGeom>
        </p:spPr>
        <p:txBody>
          <a:bodyPr spcFirstLastPara="1" wrap="square" lIns="91425" tIns="91425" rIns="91425" bIns="91425" anchor="t" anchorCtr="0">
            <a:noAutofit/>
          </a:bodyPr>
          <a:lstStyle/>
          <a:p>
            <a:pPr marL="0" lvl="0" indent="0" algn="ctr" rtl="0">
              <a:spcBef>
                <a:spcPts val="1200"/>
              </a:spcBef>
              <a:spcAft>
                <a:spcPts val="0"/>
              </a:spcAft>
              <a:buNone/>
            </a:pPr>
            <a:r>
              <a:rPr lang="es-419" dirty="0">
                <a:solidFill>
                  <a:schemeClr val="accent5"/>
                </a:solidFill>
                <a:latin typeface="Calibri"/>
                <a:ea typeface="Calibri"/>
                <a:cs typeface="Calibri"/>
                <a:sym typeface="Calibri"/>
              </a:rPr>
              <a:t>Control y Cálculo del % de </a:t>
            </a:r>
            <a:r>
              <a:rPr lang="es-419" dirty="0" err="1">
                <a:solidFill>
                  <a:schemeClr val="accent5"/>
                </a:solidFill>
                <a:latin typeface="Calibri"/>
                <a:ea typeface="Calibri"/>
                <a:cs typeface="Calibri"/>
                <a:sym typeface="Calibri"/>
              </a:rPr>
              <a:t>Overrun</a:t>
            </a:r>
            <a:r>
              <a:rPr lang="es-419" dirty="0">
                <a:solidFill>
                  <a:schemeClr val="accent5"/>
                </a:solidFill>
                <a:latin typeface="Calibri"/>
                <a:ea typeface="Calibri"/>
                <a:cs typeface="Calibri"/>
                <a:sym typeface="Calibri"/>
              </a:rPr>
              <a:t> </a:t>
            </a:r>
            <a:endParaRPr dirty="0">
              <a:solidFill>
                <a:schemeClr val="accent5"/>
              </a:solidFill>
              <a:latin typeface="Calibri"/>
              <a:ea typeface="Calibri"/>
              <a:cs typeface="Calibri"/>
              <a:sym typeface="Calibri"/>
            </a:endParaRPr>
          </a:p>
          <a:p>
            <a:pPr marL="0" lvl="0" indent="0" algn="l" rtl="0">
              <a:spcBef>
                <a:spcPts val="1200"/>
              </a:spcBef>
              <a:spcAft>
                <a:spcPts val="0"/>
              </a:spcAft>
              <a:buNone/>
            </a:pPr>
            <a:r>
              <a:rPr lang="es-419" sz="1500" dirty="0">
                <a:latin typeface="Calibri"/>
                <a:ea typeface="Calibri"/>
                <a:cs typeface="Calibri"/>
                <a:sym typeface="Calibri"/>
              </a:rPr>
              <a:t>El </a:t>
            </a:r>
            <a:r>
              <a:rPr lang="es-419" sz="1500" dirty="0" err="1">
                <a:latin typeface="Calibri"/>
                <a:ea typeface="Calibri"/>
                <a:cs typeface="Calibri"/>
                <a:sym typeface="Calibri"/>
              </a:rPr>
              <a:t>Overrun</a:t>
            </a:r>
            <a:r>
              <a:rPr lang="es-419" sz="1500" dirty="0">
                <a:latin typeface="Calibri"/>
                <a:ea typeface="Calibri"/>
                <a:cs typeface="Calibri"/>
                <a:sym typeface="Calibri"/>
              </a:rPr>
              <a:t> es el volumen de helado en el exceso que se obtiene en relación al volumen de la mezcla. Este volumen aumentado se compone principalmente por aire incorporado durante el proceso de congelamiento. La calidad de aire que debe ser incorporada depende de la composición de la mezcla y del modo de procesamiento, y se regula para que este porcentaje de </a:t>
            </a:r>
            <a:r>
              <a:rPr lang="es-419" sz="1500" dirty="0" err="1">
                <a:latin typeface="Calibri"/>
                <a:ea typeface="Calibri"/>
                <a:cs typeface="Calibri"/>
                <a:sym typeface="Calibri"/>
              </a:rPr>
              <a:t>overrun</a:t>
            </a:r>
            <a:r>
              <a:rPr lang="es-419" sz="1500" dirty="0">
                <a:latin typeface="Calibri"/>
                <a:ea typeface="Calibri"/>
                <a:cs typeface="Calibri"/>
                <a:sym typeface="Calibri"/>
              </a:rPr>
              <a:t>, textura, sabor agradable necesarios para un helado de buena calidad</a:t>
            </a:r>
            <a:endParaRPr sz="1500" dirty="0">
              <a:latin typeface="Calibri"/>
              <a:ea typeface="Calibri"/>
              <a:cs typeface="Calibri"/>
              <a:sym typeface="Calibri"/>
            </a:endParaRPr>
          </a:p>
          <a:p>
            <a:pPr marL="0" lvl="0" indent="0" algn="l" rtl="0">
              <a:spcBef>
                <a:spcPts val="1200"/>
              </a:spcBef>
              <a:spcAft>
                <a:spcPts val="0"/>
              </a:spcAft>
              <a:buNone/>
            </a:pPr>
            <a:r>
              <a:rPr lang="es-419" sz="1500" dirty="0">
                <a:latin typeface="Calibri"/>
                <a:ea typeface="Calibri"/>
                <a:cs typeface="Calibri"/>
                <a:sym typeface="Calibri"/>
              </a:rPr>
              <a:t>Mucho aire -&gt; helado nevoso, esponjoso y desagradable al paladar</a:t>
            </a:r>
            <a:endParaRPr sz="1500" dirty="0">
              <a:latin typeface="Calibri"/>
              <a:ea typeface="Calibri"/>
              <a:cs typeface="Calibri"/>
              <a:sym typeface="Calibri"/>
            </a:endParaRPr>
          </a:p>
          <a:p>
            <a:pPr marL="0" lvl="0" indent="0" algn="l" rtl="0">
              <a:spcBef>
                <a:spcPts val="1200"/>
              </a:spcBef>
              <a:spcAft>
                <a:spcPts val="0"/>
              </a:spcAft>
              <a:buNone/>
            </a:pPr>
            <a:r>
              <a:rPr lang="es-419" sz="1500" dirty="0">
                <a:latin typeface="Calibri"/>
                <a:ea typeface="Calibri"/>
                <a:cs typeface="Calibri"/>
                <a:sym typeface="Calibri"/>
              </a:rPr>
              <a:t>Poco aire -&gt; producto saturado de humedad y pesado</a:t>
            </a:r>
            <a:endParaRPr sz="1500" dirty="0">
              <a:latin typeface="Calibri"/>
              <a:ea typeface="Calibri"/>
              <a:cs typeface="Calibri"/>
              <a:sym typeface="Calibri"/>
            </a:endParaRPr>
          </a:p>
          <a:p>
            <a:pPr marL="0" lvl="0" indent="0" algn="l" rtl="0">
              <a:spcBef>
                <a:spcPts val="1200"/>
              </a:spcBef>
              <a:spcAft>
                <a:spcPts val="0"/>
              </a:spcAft>
              <a:buNone/>
            </a:pPr>
            <a:r>
              <a:rPr lang="es-419" sz="1500" dirty="0">
                <a:latin typeface="Calibri"/>
                <a:ea typeface="Calibri"/>
                <a:cs typeface="Calibri"/>
                <a:sym typeface="Calibri"/>
              </a:rPr>
              <a:t>En mezclas con alto contenido de sólidos totales se justifica la incorporación de un % de aire mas alto, aunque no se puede fijar un porcentaje definitivo, en general un % de </a:t>
            </a:r>
            <a:r>
              <a:rPr lang="es-419" sz="1500" dirty="0" err="1">
                <a:latin typeface="Calibri"/>
                <a:ea typeface="Calibri"/>
                <a:cs typeface="Calibri"/>
                <a:sym typeface="Calibri"/>
              </a:rPr>
              <a:t>Overrun</a:t>
            </a:r>
            <a:r>
              <a:rPr lang="es-419" sz="1500" dirty="0">
                <a:latin typeface="Calibri"/>
                <a:ea typeface="Calibri"/>
                <a:cs typeface="Calibri"/>
                <a:sym typeface="Calibri"/>
              </a:rPr>
              <a:t> deseables entre 2 y 3 veces más del porcentaje del contenido de sólidos totales de la mezcla</a:t>
            </a:r>
            <a:endParaRPr sz="1500" dirty="0">
              <a:latin typeface="Calibri"/>
              <a:ea typeface="Calibri"/>
              <a:cs typeface="Calibri"/>
              <a:sym typeface="Calibri"/>
            </a:endParaRPr>
          </a:p>
          <a:p>
            <a:pPr marL="0" lvl="0" indent="0" algn="l" rtl="0">
              <a:lnSpc>
                <a:spcPct val="100000"/>
              </a:lnSpc>
              <a:spcBef>
                <a:spcPts val="1200"/>
              </a:spcBef>
              <a:spcAft>
                <a:spcPts val="0"/>
              </a:spcAft>
              <a:buNone/>
            </a:pPr>
            <a:endParaRPr sz="1500" dirty="0"/>
          </a:p>
        </p:txBody>
      </p:sp>
      <p:sp>
        <p:nvSpPr>
          <p:cNvPr id="389" name="Google Shape;389;p65"/>
          <p:cNvSpPr txBox="1"/>
          <p:nvPr/>
        </p:nvSpPr>
        <p:spPr>
          <a:xfrm>
            <a:off x="8705850" y="5257800"/>
            <a:ext cx="7261500" cy="84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sp>
        <p:nvSpPr>
          <p:cNvPr id="394" name="Google Shape;394;p66"/>
          <p:cNvSpPr txBox="1">
            <a:spLocks noGrp="1"/>
          </p:cNvSpPr>
          <p:nvPr>
            <p:ph type="body" idx="1"/>
          </p:nvPr>
        </p:nvSpPr>
        <p:spPr>
          <a:xfrm>
            <a:off x="311700" y="340925"/>
            <a:ext cx="8520600" cy="4802700"/>
          </a:xfrm>
          <a:prstGeom prst="rect">
            <a:avLst/>
          </a:prstGeom>
        </p:spPr>
        <p:txBody>
          <a:bodyPr spcFirstLastPara="1" wrap="square" lIns="91425" tIns="91425" rIns="91425" bIns="91425" anchor="t" anchorCtr="0">
            <a:noAutofit/>
          </a:bodyPr>
          <a:lstStyle/>
          <a:p>
            <a:pPr marL="0" lvl="0" indent="0" algn="ctr" rtl="0">
              <a:spcBef>
                <a:spcPts val="1200"/>
              </a:spcBef>
              <a:spcAft>
                <a:spcPts val="0"/>
              </a:spcAft>
              <a:buNone/>
            </a:pPr>
            <a:r>
              <a:rPr lang="es-419">
                <a:solidFill>
                  <a:schemeClr val="dk1"/>
                </a:solidFill>
                <a:latin typeface="Calibri"/>
                <a:ea typeface="Calibri"/>
                <a:cs typeface="Calibri"/>
                <a:sym typeface="Calibri"/>
              </a:rPr>
              <a:t>Control y Cálculo del % de Overrun </a:t>
            </a:r>
            <a:endParaRPr>
              <a:solidFill>
                <a:schemeClr val="dk1"/>
              </a:solidFill>
              <a:latin typeface="Calibri"/>
              <a:ea typeface="Calibri"/>
              <a:cs typeface="Calibri"/>
              <a:sym typeface="Calibri"/>
            </a:endParaRPr>
          </a:p>
          <a:p>
            <a:pPr marL="0" lvl="0" indent="0" algn="l" rtl="0">
              <a:spcBef>
                <a:spcPts val="1200"/>
              </a:spcBef>
              <a:spcAft>
                <a:spcPts val="0"/>
              </a:spcAft>
              <a:buNone/>
            </a:pPr>
            <a:r>
              <a:rPr lang="es-419" sz="1500">
                <a:latin typeface="Calibri"/>
                <a:ea typeface="Calibri"/>
                <a:cs typeface="Calibri"/>
                <a:sym typeface="Calibri"/>
              </a:rPr>
              <a:t>2 métodos básicos : por volumen o por peso. Cada uno tiene 3 modificaciones:</a:t>
            </a:r>
            <a:endParaRPr sz="1500">
              <a:latin typeface="Calibri"/>
              <a:ea typeface="Calibri"/>
              <a:cs typeface="Calibri"/>
              <a:sym typeface="Calibri"/>
            </a:endParaRPr>
          </a:p>
          <a:p>
            <a:pPr marL="0" lvl="0" indent="0" algn="l" rtl="0">
              <a:spcBef>
                <a:spcPts val="1200"/>
              </a:spcBef>
              <a:spcAft>
                <a:spcPts val="0"/>
              </a:spcAft>
              <a:buNone/>
            </a:pPr>
            <a:endParaRPr sz="1500">
              <a:latin typeface="Calibri"/>
              <a:ea typeface="Calibri"/>
              <a:cs typeface="Calibri"/>
              <a:sym typeface="Calibri"/>
            </a:endParaRPr>
          </a:p>
          <a:p>
            <a:pPr marL="0" lvl="0" indent="0" algn="l" rtl="0">
              <a:lnSpc>
                <a:spcPct val="100000"/>
              </a:lnSpc>
              <a:spcBef>
                <a:spcPts val="1200"/>
              </a:spcBef>
              <a:spcAft>
                <a:spcPts val="0"/>
              </a:spcAft>
              <a:buNone/>
            </a:pPr>
            <a:endParaRPr sz="1500"/>
          </a:p>
        </p:txBody>
      </p:sp>
      <p:sp>
        <p:nvSpPr>
          <p:cNvPr id="395" name="Google Shape;395;p66"/>
          <p:cNvSpPr txBox="1"/>
          <p:nvPr/>
        </p:nvSpPr>
        <p:spPr>
          <a:xfrm>
            <a:off x="8705850" y="5257800"/>
            <a:ext cx="7261500" cy="84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pic>
        <p:nvPicPr>
          <p:cNvPr id="396" name="Google Shape;396;p66"/>
          <p:cNvPicPr preferRelativeResize="0"/>
          <p:nvPr/>
        </p:nvPicPr>
        <p:blipFill>
          <a:blip r:embed="rId3">
            <a:alphaModFix/>
          </a:blip>
          <a:stretch>
            <a:fillRect/>
          </a:stretch>
        </p:blipFill>
        <p:spPr>
          <a:xfrm>
            <a:off x="557200" y="1543175"/>
            <a:ext cx="8029575" cy="3295650"/>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401" name="Google Shape;401;p67"/>
          <p:cNvSpPr txBox="1">
            <a:spLocks noGrp="1"/>
          </p:cNvSpPr>
          <p:nvPr>
            <p:ph type="body" idx="1"/>
          </p:nvPr>
        </p:nvSpPr>
        <p:spPr>
          <a:xfrm>
            <a:off x="311700" y="1152475"/>
            <a:ext cx="24567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419" b="1"/>
              <a:t>Especificaciones </a:t>
            </a:r>
            <a:endParaRPr b="1"/>
          </a:p>
          <a:p>
            <a:pPr marL="0" lvl="0" indent="0" algn="l" rtl="0">
              <a:spcBef>
                <a:spcPts val="1600"/>
              </a:spcBef>
              <a:spcAft>
                <a:spcPts val="1600"/>
              </a:spcAft>
              <a:buNone/>
            </a:pPr>
            <a:r>
              <a:rPr lang="es-419" b="1"/>
              <a:t>Microbiológicas</a:t>
            </a:r>
            <a:endParaRPr b="1"/>
          </a:p>
        </p:txBody>
      </p:sp>
      <p:pic>
        <p:nvPicPr>
          <p:cNvPr id="402" name="Google Shape;402;p67"/>
          <p:cNvPicPr preferRelativeResize="0"/>
          <p:nvPr/>
        </p:nvPicPr>
        <p:blipFill>
          <a:blip r:embed="rId3">
            <a:alphaModFix/>
          </a:blip>
          <a:stretch>
            <a:fillRect/>
          </a:stretch>
        </p:blipFill>
        <p:spPr>
          <a:xfrm>
            <a:off x="2991050" y="1470025"/>
            <a:ext cx="5191125" cy="2781300"/>
          </a:xfrm>
          <a:prstGeom prst="rect">
            <a:avLst/>
          </a:prstGeom>
          <a:noFill/>
          <a:ln>
            <a:noFill/>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1C409B2-CE85-4EE5-84DA-E9C765A14C66}"/>
              </a:ext>
            </a:extLst>
          </p:cNvPr>
          <p:cNvSpPr>
            <a:spLocks noGrp="1"/>
          </p:cNvSpPr>
          <p:nvPr>
            <p:ph type="title"/>
          </p:nvPr>
        </p:nvSpPr>
        <p:spPr/>
        <p:txBody>
          <a:bodyPr/>
          <a:lstStyle/>
          <a:p>
            <a:pPr algn="ctr"/>
            <a:r>
              <a:rPr lang="es-CL" dirty="0">
                <a:latin typeface="Calibri" panose="020F0502020204030204" pitchFamily="34" charset="0"/>
                <a:cs typeface="Calibri" panose="020F0502020204030204" pitchFamily="34" charset="0"/>
              </a:rPr>
              <a:t>Conclusiones</a:t>
            </a:r>
            <a:r>
              <a:rPr lang="es-CL" dirty="0"/>
              <a:t>	</a:t>
            </a:r>
          </a:p>
        </p:txBody>
      </p:sp>
      <p:sp>
        <p:nvSpPr>
          <p:cNvPr id="3" name="Marcador de texto 2">
            <a:extLst>
              <a:ext uri="{FF2B5EF4-FFF2-40B4-BE49-F238E27FC236}">
                <a16:creationId xmlns:a16="http://schemas.microsoft.com/office/drawing/2014/main" id="{189399FC-13E2-49D5-BE47-0A7BCC950DA2}"/>
              </a:ext>
            </a:extLst>
          </p:cNvPr>
          <p:cNvSpPr>
            <a:spLocks noGrp="1"/>
          </p:cNvSpPr>
          <p:nvPr>
            <p:ph type="body" idx="1"/>
          </p:nvPr>
        </p:nvSpPr>
        <p:spPr/>
        <p:txBody>
          <a:bodyPr/>
          <a:lstStyle/>
          <a:p>
            <a:r>
              <a:rPr lang="es-CL" dirty="0">
                <a:latin typeface="Calibri" panose="020F0502020204030204" pitchFamily="34" charset="0"/>
                <a:cs typeface="Calibri" panose="020F0502020204030204" pitchFamily="34" charset="0"/>
              </a:rPr>
              <a:t>El análisis de calidad de la leche y sus productos lácteos es de vital importancia para poder controlar todas las variables que pueden aparecer a la hora de elaborarlos. </a:t>
            </a:r>
          </a:p>
          <a:p>
            <a:r>
              <a:rPr lang="es-CL" dirty="0">
                <a:latin typeface="Calibri" panose="020F0502020204030204" pitchFamily="34" charset="0"/>
                <a:cs typeface="Calibri" panose="020F0502020204030204" pitchFamily="34" charset="0"/>
              </a:rPr>
              <a:t>Cada producto lácteo tiene sus especificaciones en el RSA, sin embargo, hay algunas normativas que no son tan exigentes como otras frente a ese aspecto. Todo depende del producto.</a:t>
            </a:r>
          </a:p>
          <a:p>
            <a:r>
              <a:rPr lang="es-CL" dirty="0">
                <a:latin typeface="Calibri" panose="020F0502020204030204" pitchFamily="34" charset="0"/>
                <a:cs typeface="Calibri" panose="020F0502020204030204" pitchFamily="34" charset="0"/>
              </a:rPr>
              <a:t>Un control de calidad que sale exitoso, ayudará a mantener el producto deseado para los consumidores.</a:t>
            </a:r>
          </a:p>
        </p:txBody>
      </p:sp>
    </p:spTree>
    <p:extLst>
      <p:ext uri="{BB962C8B-B14F-4D97-AF65-F5344CB8AC3E}">
        <p14:creationId xmlns:p14="http://schemas.microsoft.com/office/powerpoint/2010/main" val="129863571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406"/>
        <p:cNvGrpSpPr/>
        <p:nvPr/>
      </p:nvGrpSpPr>
      <p:grpSpPr>
        <a:xfrm>
          <a:off x="0" y="0"/>
          <a:ext cx="0" cy="0"/>
          <a:chOff x="0" y="0"/>
          <a:chExt cx="0" cy="0"/>
        </a:xfrm>
      </p:grpSpPr>
      <p:sp>
        <p:nvSpPr>
          <p:cNvPr id="407" name="Google Shape;407;p6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419"/>
              <a:t>Referencias</a:t>
            </a:r>
            <a:endParaRPr/>
          </a:p>
        </p:txBody>
      </p:sp>
      <p:sp>
        <p:nvSpPr>
          <p:cNvPr id="408" name="Google Shape;408;p6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292100" algn="l" rtl="0">
              <a:spcBef>
                <a:spcPts val="0"/>
              </a:spcBef>
              <a:spcAft>
                <a:spcPts val="0"/>
              </a:spcAft>
              <a:buClr>
                <a:srgbClr val="000000"/>
              </a:buClr>
              <a:buSzPts val="1000"/>
              <a:buFont typeface="Calibri"/>
              <a:buChar char="❖"/>
            </a:pPr>
            <a:r>
              <a:rPr lang="es-419" sz="1000">
                <a:solidFill>
                  <a:srgbClr val="000000"/>
                </a:solidFill>
                <a:highlight>
                  <a:srgbClr val="FFFFFF"/>
                </a:highlight>
                <a:latin typeface="Calibri"/>
                <a:ea typeface="Calibri"/>
                <a:cs typeface="Calibri"/>
                <a:sym typeface="Calibri"/>
              </a:rPr>
              <a:t>Alais, CH. (1985). Ciencia de la leche. Editorial Reverté, Barcelona, España. </a:t>
            </a:r>
            <a:endParaRPr sz="1000">
              <a:solidFill>
                <a:srgbClr val="000000"/>
              </a:solidFill>
              <a:highlight>
                <a:srgbClr val="FFFFFF"/>
              </a:highlight>
              <a:latin typeface="Calibri"/>
              <a:ea typeface="Calibri"/>
              <a:cs typeface="Calibri"/>
              <a:sym typeface="Calibri"/>
            </a:endParaRPr>
          </a:p>
          <a:p>
            <a:pPr marL="457200" lvl="0" indent="-292100" algn="l" rtl="0">
              <a:spcBef>
                <a:spcPts val="0"/>
              </a:spcBef>
              <a:spcAft>
                <a:spcPts val="0"/>
              </a:spcAft>
              <a:buClr>
                <a:srgbClr val="000000"/>
              </a:buClr>
              <a:buSzPts val="1000"/>
              <a:buFont typeface="Calibri"/>
              <a:buChar char="❖"/>
            </a:pPr>
            <a:r>
              <a:rPr lang="es-419" sz="1000">
                <a:solidFill>
                  <a:srgbClr val="000000"/>
                </a:solidFill>
                <a:highlight>
                  <a:srgbClr val="FFFFFF"/>
                </a:highlight>
                <a:latin typeface="Calibri"/>
                <a:ea typeface="Calibri"/>
                <a:cs typeface="Calibri"/>
                <a:sym typeface="Calibri"/>
              </a:rPr>
              <a:t>Artica Mallqui, L. (2011).</a:t>
            </a:r>
            <a:r>
              <a:rPr lang="es-419" sz="1000" i="1">
                <a:solidFill>
                  <a:srgbClr val="000000"/>
                </a:solidFill>
                <a:highlight>
                  <a:srgbClr val="FFFFFF"/>
                </a:highlight>
                <a:latin typeface="Calibri"/>
                <a:ea typeface="Calibri"/>
                <a:cs typeface="Calibri"/>
                <a:sym typeface="Calibri"/>
              </a:rPr>
              <a:t> </a:t>
            </a:r>
            <a:r>
              <a:rPr lang="es-419" sz="1000">
                <a:solidFill>
                  <a:srgbClr val="000000"/>
                </a:solidFill>
                <a:highlight>
                  <a:srgbClr val="FFFFFF"/>
                </a:highlight>
                <a:latin typeface="Calibri"/>
                <a:ea typeface="Calibri"/>
                <a:cs typeface="Calibri"/>
                <a:sym typeface="Calibri"/>
              </a:rPr>
              <a:t>Método para el análisis fisicoquímico de la leche y derivados lácteos (2nd </a:t>
            </a:r>
            <a:endParaRPr sz="1000">
              <a:solidFill>
                <a:srgbClr val="000000"/>
              </a:solidFill>
              <a:highlight>
                <a:srgbClr val="FFFFFF"/>
              </a:highlight>
              <a:latin typeface="Calibri"/>
              <a:ea typeface="Calibri"/>
              <a:cs typeface="Calibri"/>
              <a:sym typeface="Calibri"/>
            </a:endParaRPr>
          </a:p>
          <a:p>
            <a:pPr marL="457200" lvl="0" indent="-292100" algn="l" rtl="0">
              <a:spcBef>
                <a:spcPts val="0"/>
              </a:spcBef>
              <a:spcAft>
                <a:spcPts val="0"/>
              </a:spcAft>
              <a:buClr>
                <a:srgbClr val="000000"/>
              </a:buClr>
              <a:buSzPts val="1000"/>
              <a:buFont typeface="Calibri"/>
              <a:buChar char="❖"/>
            </a:pPr>
            <a:r>
              <a:rPr lang="es-419" sz="1000">
                <a:solidFill>
                  <a:srgbClr val="000000"/>
                </a:solidFill>
                <a:highlight>
                  <a:srgbClr val="FFFFFF"/>
                </a:highlight>
                <a:latin typeface="Calibri"/>
                <a:ea typeface="Calibri"/>
                <a:cs typeface="Calibri"/>
                <a:sym typeface="Calibri"/>
              </a:rPr>
              <a:t>ed., p. 34).</a:t>
            </a:r>
            <a:endParaRPr sz="1000">
              <a:solidFill>
                <a:srgbClr val="000000"/>
              </a:solidFill>
              <a:highlight>
                <a:srgbClr val="FFFFFF"/>
              </a:highlight>
              <a:latin typeface="Calibri"/>
              <a:ea typeface="Calibri"/>
              <a:cs typeface="Calibri"/>
              <a:sym typeface="Calibri"/>
            </a:endParaRPr>
          </a:p>
          <a:p>
            <a:pPr marL="457200" lvl="0" indent="-292100" algn="l" rtl="0">
              <a:spcBef>
                <a:spcPts val="0"/>
              </a:spcBef>
              <a:spcAft>
                <a:spcPts val="0"/>
              </a:spcAft>
              <a:buClr>
                <a:srgbClr val="000000"/>
              </a:buClr>
              <a:buSzPts val="1000"/>
              <a:buFont typeface="Calibri"/>
              <a:buChar char="❖"/>
            </a:pPr>
            <a:r>
              <a:rPr lang="es-419" sz="1000">
                <a:solidFill>
                  <a:srgbClr val="000000"/>
                </a:solidFill>
                <a:highlight>
                  <a:srgbClr val="FFFFFF"/>
                </a:highlight>
                <a:latin typeface="Calibri"/>
                <a:ea typeface="Calibri"/>
                <a:cs typeface="Calibri"/>
                <a:sym typeface="Calibri"/>
              </a:rPr>
              <a:t>Chacón Villalobos, Alejandro. COMPARACIÓN DE LA TITULACIÓN DE LA ACIDEZ DE LECHE CAPRINA Y BOVINA CON HIDRÓXIDO DE SODIO Y CAL COMÚN SATURADA. Agronomía mesoamericana 17(1): 55-61:, 2006</a:t>
            </a:r>
            <a:endParaRPr sz="1000">
              <a:solidFill>
                <a:srgbClr val="000000"/>
              </a:solidFill>
              <a:highlight>
                <a:srgbClr val="FFFFFF"/>
              </a:highlight>
              <a:latin typeface="Calibri"/>
              <a:ea typeface="Calibri"/>
              <a:cs typeface="Calibri"/>
              <a:sym typeface="Calibri"/>
            </a:endParaRPr>
          </a:p>
          <a:p>
            <a:pPr marL="457200" lvl="0" indent="-292100" algn="l" rtl="0">
              <a:spcBef>
                <a:spcPts val="0"/>
              </a:spcBef>
              <a:spcAft>
                <a:spcPts val="0"/>
              </a:spcAft>
              <a:buClr>
                <a:srgbClr val="000000"/>
              </a:buClr>
              <a:buSzPts val="1000"/>
              <a:buFont typeface="Calibri"/>
              <a:buChar char="❖"/>
            </a:pPr>
            <a:r>
              <a:rPr lang="es-419" sz="1000">
                <a:solidFill>
                  <a:schemeClr val="dk1"/>
                </a:solidFill>
                <a:highlight>
                  <a:srgbClr val="FFFFFF"/>
                </a:highlight>
                <a:latin typeface="Calibri"/>
                <a:ea typeface="Calibri"/>
                <a:cs typeface="Calibri"/>
                <a:sym typeface="Calibri"/>
              </a:rPr>
              <a:t>García Martínez, E., Fernández Segovia, I. and Fuentes López, A., n.d. Determinación Del Contenido En Grasa De La Leche Por Método Gerber. Valencia: Universitat Politécnica de Valencia.</a:t>
            </a:r>
            <a:endParaRPr sz="1500">
              <a:solidFill>
                <a:srgbClr val="000000"/>
              </a:solidFill>
              <a:latin typeface="Calibri"/>
              <a:ea typeface="Calibri"/>
              <a:cs typeface="Calibri"/>
              <a:sym typeface="Calibri"/>
            </a:endParaRPr>
          </a:p>
          <a:p>
            <a:pPr marL="457200" lvl="0" indent="-292100" algn="l" rtl="0">
              <a:spcBef>
                <a:spcPts val="0"/>
              </a:spcBef>
              <a:spcAft>
                <a:spcPts val="0"/>
              </a:spcAft>
              <a:buClr>
                <a:srgbClr val="000000"/>
              </a:buClr>
              <a:buSzPts val="1000"/>
              <a:buFont typeface="Calibri"/>
              <a:buChar char="❖"/>
            </a:pPr>
            <a:r>
              <a:rPr lang="es-419" sz="1000">
                <a:solidFill>
                  <a:srgbClr val="000000"/>
                </a:solidFill>
                <a:latin typeface="Calibri"/>
                <a:ea typeface="Calibri"/>
                <a:cs typeface="Calibri"/>
                <a:sym typeface="Calibri"/>
              </a:rPr>
              <a:t>Molina, L.H., González, R., Brito, C., Carrillo, B., &amp; Pinto, M.. (2001). Correlación entre la termoestabilidad y prueba de alcohol de la leche a nivel de un centro de acopio lechero. Archivos de medicina veterinaria, 33(2), 233-240. https://dx.doi.org/10.4067/S0301-732X2001000200012</a:t>
            </a:r>
            <a:endParaRPr sz="1000">
              <a:solidFill>
                <a:srgbClr val="000000"/>
              </a:solidFill>
              <a:latin typeface="Calibri"/>
              <a:ea typeface="Calibri"/>
              <a:cs typeface="Calibri"/>
              <a:sym typeface="Calibri"/>
            </a:endParaRPr>
          </a:p>
          <a:p>
            <a:pPr marL="457200" lvl="0" indent="-292100" algn="l" rtl="0">
              <a:spcBef>
                <a:spcPts val="0"/>
              </a:spcBef>
              <a:spcAft>
                <a:spcPts val="0"/>
              </a:spcAft>
              <a:buClr>
                <a:srgbClr val="000000"/>
              </a:buClr>
              <a:buSzPts val="1000"/>
              <a:buFont typeface="Calibri"/>
              <a:buChar char="❖"/>
            </a:pPr>
            <a:r>
              <a:rPr lang="es-419" sz="1000">
                <a:solidFill>
                  <a:srgbClr val="000000"/>
                </a:solidFill>
                <a:latin typeface="Calibri"/>
                <a:ea typeface="Calibri"/>
                <a:cs typeface="Calibri"/>
                <a:sym typeface="Calibri"/>
              </a:rPr>
              <a:t>Pinto, M &amp; Houbraken, A. (1976). Métodos de análisis químico de la leche y productos lácteos. Centro Regional de Capacitación en Lechería. FAO, Santiago, Chile. 345p. </a:t>
            </a:r>
            <a:endParaRPr sz="1000">
              <a:solidFill>
                <a:srgbClr val="000000"/>
              </a:solidFill>
              <a:latin typeface="Calibri"/>
              <a:ea typeface="Calibri"/>
              <a:cs typeface="Calibri"/>
              <a:sym typeface="Calibri"/>
            </a:endParaRPr>
          </a:p>
          <a:p>
            <a:pPr marL="457200" lvl="0" indent="-292100" algn="l" rtl="0">
              <a:spcBef>
                <a:spcPts val="0"/>
              </a:spcBef>
              <a:spcAft>
                <a:spcPts val="0"/>
              </a:spcAft>
              <a:buSzPts val="1000"/>
              <a:buFont typeface="Calibri"/>
              <a:buChar char="❖"/>
            </a:pPr>
            <a:r>
              <a:rPr lang="es-419" sz="1000">
                <a:solidFill>
                  <a:srgbClr val="000000"/>
                </a:solidFill>
                <a:latin typeface="Calibri"/>
                <a:ea typeface="Calibri"/>
                <a:cs typeface="Calibri"/>
                <a:sym typeface="Calibri"/>
              </a:rPr>
              <a:t>RSA (2019). Sernac. Recuperado el 27 de Septiembre de 2020, de </a:t>
            </a:r>
            <a:r>
              <a:rPr lang="es-419" sz="1000">
                <a:latin typeface="Calibri"/>
                <a:ea typeface="Calibri"/>
                <a:cs typeface="Calibri"/>
                <a:sym typeface="Calibri"/>
              </a:rPr>
              <a:t>&lt;</a:t>
            </a:r>
            <a:r>
              <a:rPr lang="es-419" sz="1000" u="sng">
                <a:solidFill>
                  <a:schemeClr val="hlink"/>
                </a:solidFill>
                <a:latin typeface="Calibri"/>
                <a:ea typeface="Calibri"/>
                <a:cs typeface="Calibri"/>
                <a:sym typeface="Calibri"/>
                <a:hlinkClick r:id="rId3"/>
              </a:rPr>
              <a:t>http://www.dinta.cl/wp-content/uploads/2019/03/RSA-DECRETO_977_96_act_enero-2019_DINTA_.pdf</a:t>
            </a:r>
            <a:r>
              <a:rPr lang="es-419" sz="1000">
                <a:latin typeface="Calibri"/>
                <a:ea typeface="Calibri"/>
                <a:cs typeface="Calibri"/>
                <a:sym typeface="Calibri"/>
              </a:rPr>
              <a:t>&gt;</a:t>
            </a:r>
            <a:endParaRPr sz="1000">
              <a:latin typeface="Calibri"/>
              <a:ea typeface="Calibri"/>
              <a:cs typeface="Calibri"/>
              <a:sym typeface="Calibri"/>
            </a:endParaRPr>
          </a:p>
          <a:p>
            <a:pPr marL="457200" lvl="0" indent="-292100" algn="l" rtl="0">
              <a:spcBef>
                <a:spcPts val="0"/>
              </a:spcBef>
              <a:spcAft>
                <a:spcPts val="0"/>
              </a:spcAft>
              <a:buSzPts val="1000"/>
              <a:buFont typeface="Calibri"/>
              <a:buChar char="❖"/>
            </a:pPr>
            <a:r>
              <a:rPr lang="es-419" sz="1000">
                <a:latin typeface="Calibri"/>
                <a:ea typeface="Calibri"/>
                <a:cs typeface="Calibri"/>
                <a:sym typeface="Calibri"/>
              </a:rPr>
              <a:t>Determinación de la composición nutricional en quesos gouda, mantecoso y chanco y su contenido  de sodio. Sernac. Recuperado el 27 de Septiembre de 2020, de &lt;</a:t>
            </a:r>
            <a:r>
              <a:rPr lang="es-419" sz="1000" u="sng">
                <a:solidFill>
                  <a:schemeClr val="hlink"/>
                </a:solidFill>
                <a:latin typeface="Calibri"/>
                <a:ea typeface="Calibri"/>
                <a:cs typeface="Calibri"/>
                <a:sym typeface="Calibri"/>
                <a:hlinkClick r:id="rId4"/>
              </a:rPr>
              <a:t>https://www.sernac.cl/portal/607/articles-4472_archivo_01.pdf</a:t>
            </a:r>
            <a:r>
              <a:rPr lang="es-419" sz="1000">
                <a:latin typeface="Calibri"/>
                <a:ea typeface="Calibri"/>
                <a:cs typeface="Calibri"/>
                <a:sym typeface="Calibri"/>
              </a:rPr>
              <a:t>&gt;</a:t>
            </a:r>
            <a:endParaRPr sz="1000">
              <a:latin typeface="Calibri"/>
              <a:ea typeface="Calibri"/>
              <a:cs typeface="Calibri"/>
              <a:sym typeface="Calibri"/>
            </a:endParaRPr>
          </a:p>
          <a:p>
            <a:pPr marL="457200" lvl="0" indent="-292100" algn="l" rtl="0">
              <a:spcBef>
                <a:spcPts val="0"/>
              </a:spcBef>
              <a:spcAft>
                <a:spcPts val="0"/>
              </a:spcAft>
              <a:buSzPts val="1000"/>
              <a:buFont typeface="Calibri"/>
              <a:buChar char="❖"/>
            </a:pPr>
            <a:r>
              <a:rPr lang="es-419" sz="1000">
                <a:latin typeface="Calibri"/>
                <a:ea typeface="Calibri"/>
                <a:cs typeface="Calibri"/>
                <a:sym typeface="Calibri"/>
              </a:rPr>
              <a:t>Taylor C. Salgado N..(2019) Seminario de Control de Calidad de Leche y Productos Lácteos </a:t>
            </a:r>
            <a:endParaRPr sz="1000">
              <a:latin typeface="Calibri"/>
              <a:ea typeface="Calibri"/>
              <a:cs typeface="Calibri"/>
              <a:sym typeface="Calibri"/>
            </a:endParaRPr>
          </a:p>
          <a:p>
            <a:pPr marL="0" lvl="0" indent="0" algn="l" rtl="0">
              <a:spcBef>
                <a:spcPts val="1600"/>
              </a:spcBef>
              <a:spcAft>
                <a:spcPts val="0"/>
              </a:spcAft>
              <a:buNone/>
            </a:pPr>
            <a:endParaRPr sz="1000">
              <a:latin typeface="Calibri"/>
              <a:ea typeface="Calibri"/>
              <a:cs typeface="Calibri"/>
              <a:sym typeface="Calibri"/>
            </a:endParaRPr>
          </a:p>
          <a:p>
            <a:pPr marL="0" lvl="0" indent="0" algn="l" rtl="0">
              <a:spcBef>
                <a:spcPts val="1600"/>
              </a:spcBef>
              <a:spcAft>
                <a:spcPts val="1600"/>
              </a:spcAft>
              <a:buNone/>
            </a:pPr>
            <a:endParaRPr sz="1300">
              <a:solidFill>
                <a:srgbClr val="00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419" dirty="0">
                <a:latin typeface="Calibri" panose="020F0502020204030204" pitchFamily="34" charset="0"/>
                <a:cs typeface="Calibri" panose="020F0502020204030204" pitchFamily="34" charset="0"/>
              </a:rPr>
              <a:t>Leche</a:t>
            </a:r>
            <a:endParaRPr dirty="0">
              <a:latin typeface="Calibri" panose="020F0502020204030204" pitchFamily="34" charset="0"/>
              <a:cs typeface="Calibri" panose="020F0502020204030204" pitchFamily="34" charset="0"/>
            </a:endParaRPr>
          </a:p>
        </p:txBody>
      </p:sp>
      <p:sp>
        <p:nvSpPr>
          <p:cNvPr id="89" name="Google Shape;89;p1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ctr" rtl="0">
              <a:spcBef>
                <a:spcPts val="1200"/>
              </a:spcBef>
              <a:spcAft>
                <a:spcPts val="0"/>
              </a:spcAft>
              <a:buNone/>
            </a:pPr>
            <a:r>
              <a:rPr lang="es-419" dirty="0">
                <a:solidFill>
                  <a:schemeClr val="dk1"/>
                </a:solidFill>
                <a:latin typeface="Calibri"/>
                <a:ea typeface="Calibri"/>
                <a:cs typeface="Calibri"/>
                <a:sym typeface="Calibri"/>
              </a:rPr>
              <a:t>Título VII. De las leches y productos lácteos</a:t>
            </a:r>
            <a:endParaRPr dirty="0">
              <a:solidFill>
                <a:schemeClr val="dk1"/>
              </a:solidFill>
              <a:latin typeface="Calibri"/>
              <a:ea typeface="Calibri"/>
              <a:cs typeface="Calibri"/>
              <a:sym typeface="Calibri"/>
            </a:endParaRPr>
          </a:p>
          <a:p>
            <a:pPr marL="0" lvl="0" indent="0" algn="l" rtl="0">
              <a:spcBef>
                <a:spcPts val="1200"/>
              </a:spcBef>
              <a:spcAft>
                <a:spcPts val="0"/>
              </a:spcAft>
              <a:buNone/>
            </a:pPr>
            <a:r>
              <a:rPr lang="es-419" dirty="0">
                <a:solidFill>
                  <a:schemeClr val="accent1">
                    <a:lumMod val="75000"/>
                  </a:schemeClr>
                </a:solidFill>
                <a:latin typeface="Calibri"/>
                <a:ea typeface="Calibri"/>
                <a:cs typeface="Calibri"/>
                <a:sym typeface="Calibri"/>
              </a:rPr>
              <a:t>Artículo 198.-​</a:t>
            </a:r>
            <a:endParaRPr dirty="0">
              <a:solidFill>
                <a:schemeClr val="accent1">
                  <a:lumMod val="75000"/>
                </a:schemeClr>
              </a:solidFill>
              <a:latin typeface="Calibri"/>
              <a:ea typeface="Calibri"/>
              <a:cs typeface="Calibri"/>
              <a:sym typeface="Calibri"/>
            </a:endParaRPr>
          </a:p>
          <a:p>
            <a:pPr marL="0" lvl="0" indent="0" algn="l" rtl="0">
              <a:spcBef>
                <a:spcPts val="1200"/>
              </a:spcBef>
              <a:spcAft>
                <a:spcPts val="0"/>
              </a:spcAft>
              <a:buClr>
                <a:schemeClr val="dk1"/>
              </a:buClr>
              <a:buSzPts val="1100"/>
              <a:buFont typeface="Arial"/>
              <a:buNone/>
            </a:pPr>
            <a:r>
              <a:rPr lang="es-419" sz="1500" dirty="0">
                <a:solidFill>
                  <a:schemeClr val="dk1"/>
                </a:solidFill>
                <a:latin typeface="Calibri"/>
                <a:ea typeface="Calibri"/>
                <a:cs typeface="Calibri"/>
                <a:sym typeface="Calibri"/>
              </a:rPr>
              <a:t>“Leche es la secreción mamaria normal exenta de calostro, de animales lecheros, obtenida mediante uno o más ordeños, sin ningún tipo de adición o extracción, destinada al consumo en forma de leche líquida o a su elaboración ulterior.​</a:t>
            </a:r>
            <a:endParaRPr sz="1500" dirty="0">
              <a:solidFill>
                <a:schemeClr val="dk1"/>
              </a:solidFill>
              <a:latin typeface="Calibri"/>
              <a:ea typeface="Calibri"/>
              <a:cs typeface="Calibri"/>
              <a:sym typeface="Calibri"/>
            </a:endParaRPr>
          </a:p>
          <a:p>
            <a:pPr marL="0" lvl="0" indent="0" algn="l" rtl="0">
              <a:spcBef>
                <a:spcPts val="1200"/>
              </a:spcBef>
              <a:spcAft>
                <a:spcPts val="1600"/>
              </a:spcAft>
              <a:buNone/>
            </a:pPr>
            <a:r>
              <a:rPr lang="es-419" sz="1500" dirty="0">
                <a:solidFill>
                  <a:schemeClr val="dk1"/>
                </a:solidFill>
                <a:latin typeface="Calibri"/>
                <a:ea typeface="Calibri"/>
                <a:cs typeface="Calibri"/>
                <a:sym typeface="Calibri"/>
              </a:rPr>
              <a:t>Para efectos de etiquetado, leche sin otra denominación, es el producto de la vaca. Las leches provenientes de otros animales se denominarán según la especie de la que proceden, como también los productos que de ella se deriven”</a:t>
            </a:r>
            <a:endParaRPr sz="2000" dirty="0"/>
          </a:p>
        </p:txBody>
      </p:sp>
      <p:sp>
        <p:nvSpPr>
          <p:cNvPr id="90" name="Google Shape;90;p18"/>
          <p:cNvSpPr txBox="1"/>
          <p:nvPr/>
        </p:nvSpPr>
        <p:spPr>
          <a:xfrm>
            <a:off x="7083600" y="4703625"/>
            <a:ext cx="1748700" cy="308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419" sz="1200">
                <a:latin typeface="Calibri"/>
                <a:ea typeface="Calibri"/>
                <a:cs typeface="Calibri"/>
                <a:sym typeface="Calibri"/>
              </a:rPr>
              <a:t>Fuente: RSA, 2019</a:t>
            </a:r>
            <a:endParaRPr sz="1200">
              <a:latin typeface="Calibri"/>
              <a:ea typeface="Calibri"/>
              <a:cs typeface="Calibri"/>
              <a:sym typeface="Calibri"/>
            </a:endParaRPr>
          </a:p>
        </p:txBody>
      </p:sp>
      <p:pic>
        <p:nvPicPr>
          <p:cNvPr id="91" name="Google Shape;91;p18"/>
          <p:cNvPicPr preferRelativeResize="0"/>
          <p:nvPr/>
        </p:nvPicPr>
        <p:blipFill>
          <a:blip r:embed="rId3">
            <a:alphaModFix/>
          </a:blip>
          <a:stretch>
            <a:fillRect/>
          </a:stretch>
        </p:blipFill>
        <p:spPr>
          <a:xfrm>
            <a:off x="5285738" y="155100"/>
            <a:ext cx="752475" cy="11525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19"/>
          <p:cNvSpPr txBox="1">
            <a:spLocks noGrp="1"/>
          </p:cNvSpPr>
          <p:nvPr>
            <p:ph type="body" idx="1"/>
          </p:nvPr>
        </p:nvSpPr>
        <p:spPr>
          <a:xfrm>
            <a:off x="311700" y="34092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419" i="1" dirty="0">
                <a:latin typeface="Calibri"/>
                <a:ea typeface="Calibri"/>
                <a:cs typeface="Calibri"/>
                <a:sym typeface="Calibri"/>
              </a:rPr>
              <a:t>De los requisitos de la leche</a:t>
            </a:r>
            <a:endParaRPr i="1" dirty="0">
              <a:latin typeface="Calibri"/>
              <a:ea typeface="Calibri"/>
              <a:cs typeface="Calibri"/>
              <a:sym typeface="Calibri"/>
            </a:endParaRPr>
          </a:p>
          <a:p>
            <a:pPr marL="0" lvl="0" indent="0" algn="l" rtl="0">
              <a:spcBef>
                <a:spcPts val="1600"/>
              </a:spcBef>
              <a:spcAft>
                <a:spcPts val="0"/>
              </a:spcAft>
              <a:buNone/>
            </a:pPr>
            <a:r>
              <a:rPr lang="es-419" dirty="0">
                <a:solidFill>
                  <a:schemeClr val="accent1">
                    <a:lumMod val="75000"/>
                  </a:schemeClr>
                </a:solidFill>
                <a:latin typeface="Calibri"/>
                <a:ea typeface="Calibri"/>
                <a:cs typeface="Calibri"/>
                <a:sym typeface="Calibri"/>
              </a:rPr>
              <a:t>Artículo 203.-</a:t>
            </a:r>
            <a:endParaRPr dirty="0">
              <a:solidFill>
                <a:schemeClr val="accent1">
                  <a:lumMod val="75000"/>
                </a:schemeClr>
              </a:solidFill>
              <a:latin typeface="Calibri"/>
              <a:ea typeface="Calibri"/>
              <a:cs typeface="Calibri"/>
              <a:sym typeface="Calibri"/>
            </a:endParaRPr>
          </a:p>
          <a:p>
            <a:pPr marL="0" lvl="0" indent="0" algn="l" rtl="0">
              <a:lnSpc>
                <a:spcPct val="100000"/>
              </a:lnSpc>
              <a:spcBef>
                <a:spcPts val="1600"/>
              </a:spcBef>
              <a:spcAft>
                <a:spcPts val="0"/>
              </a:spcAft>
              <a:buClr>
                <a:schemeClr val="dk1"/>
              </a:buClr>
              <a:buSzPts val="1100"/>
              <a:buFont typeface="Arial"/>
              <a:buNone/>
            </a:pPr>
            <a:r>
              <a:rPr lang="es-419" sz="1500" dirty="0">
                <a:latin typeface="Calibri"/>
                <a:ea typeface="Calibri"/>
                <a:cs typeface="Calibri"/>
                <a:sym typeface="Calibri"/>
              </a:rPr>
              <a:t>“Las características de las leches, serán las siguientes:</a:t>
            </a:r>
            <a:endParaRPr sz="15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s-419" sz="1500" dirty="0">
                <a:latin typeface="Calibri"/>
                <a:ea typeface="Calibri"/>
                <a:cs typeface="Calibri"/>
                <a:sym typeface="Calibri"/>
              </a:rPr>
              <a:t>a) caracteres organolépticos normales;</a:t>
            </a:r>
            <a:endParaRPr sz="15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s-419" sz="1500" dirty="0">
                <a:latin typeface="Calibri"/>
                <a:ea typeface="Calibri"/>
                <a:cs typeface="Calibri"/>
                <a:sym typeface="Calibri"/>
              </a:rPr>
              <a:t>b) exenta de materias extrañas;</a:t>
            </a:r>
            <a:endParaRPr sz="15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s-419" sz="1500" dirty="0">
                <a:latin typeface="Calibri"/>
                <a:ea typeface="Calibri"/>
                <a:cs typeface="Calibri"/>
                <a:sym typeface="Calibri"/>
              </a:rPr>
              <a:t>c) exenta de sangre y pus;</a:t>
            </a:r>
            <a:endParaRPr sz="15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s-419" sz="1500" dirty="0">
                <a:latin typeface="Calibri"/>
                <a:ea typeface="Calibri"/>
                <a:cs typeface="Calibri"/>
                <a:sym typeface="Calibri"/>
              </a:rPr>
              <a:t>d) exenta de antisépticos, antibióticos y neutralizantes;</a:t>
            </a:r>
            <a:endParaRPr sz="15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s-419" sz="1500" dirty="0">
                <a:latin typeface="Calibri"/>
                <a:ea typeface="Calibri"/>
                <a:cs typeface="Calibri"/>
                <a:sym typeface="Calibri"/>
              </a:rPr>
              <a:t>Los residuos de plaguicidas y otras sustancias nocivas para la salud no deberán exceder los límites establecidos por el Ministerio de Salud;</a:t>
            </a:r>
            <a:endParaRPr sz="1500" dirty="0">
              <a:latin typeface="Calibri"/>
              <a:ea typeface="Calibri"/>
              <a:cs typeface="Calibri"/>
              <a:sym typeface="Calibri"/>
            </a:endParaRPr>
          </a:p>
          <a:p>
            <a:pPr marL="0" lvl="0" indent="0" algn="l" rtl="0">
              <a:lnSpc>
                <a:spcPct val="100000"/>
              </a:lnSpc>
              <a:spcBef>
                <a:spcPts val="0"/>
              </a:spcBef>
              <a:spcAft>
                <a:spcPts val="0"/>
              </a:spcAft>
              <a:buNone/>
            </a:pPr>
            <a:r>
              <a:rPr lang="es-419" sz="1500" dirty="0">
                <a:latin typeface="Calibri"/>
                <a:ea typeface="Calibri"/>
                <a:cs typeface="Calibri"/>
                <a:sym typeface="Calibri"/>
              </a:rPr>
              <a:t>e) sus requisitos microbiológicos y su contenido de materia grasa, serán los que determina este reglamento en cada caso;</a:t>
            </a:r>
            <a:endParaRPr sz="15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s-419" sz="1500" dirty="0">
                <a:latin typeface="Calibri"/>
                <a:ea typeface="Calibri"/>
                <a:cs typeface="Calibri"/>
                <a:sym typeface="Calibri"/>
              </a:rPr>
              <a:t>Además, en el caso específico de la leche de vaca, las siguientes características:</a:t>
            </a:r>
            <a:endParaRPr sz="15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s-419" sz="1500" dirty="0">
                <a:latin typeface="Calibri"/>
                <a:ea typeface="Calibri"/>
                <a:cs typeface="Calibri"/>
                <a:sym typeface="Calibri"/>
              </a:rPr>
              <a:t>f) peso específico: 1.028 a 1.034 a 20°C;</a:t>
            </a:r>
            <a:endParaRPr sz="15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s-419" sz="1500" dirty="0">
                <a:latin typeface="Calibri"/>
                <a:ea typeface="Calibri"/>
                <a:cs typeface="Calibri"/>
                <a:sym typeface="Calibri"/>
              </a:rPr>
              <a:t>g) Índice crioscópico: -0,53 a -0,57 "</a:t>
            </a:r>
            <a:r>
              <a:rPr lang="es-419" sz="1500" dirty="0" err="1">
                <a:latin typeface="Calibri"/>
                <a:ea typeface="Calibri"/>
                <a:cs typeface="Calibri"/>
                <a:sym typeface="Calibri"/>
              </a:rPr>
              <a:t>Horvet</a:t>
            </a:r>
            <a:r>
              <a:rPr lang="es-419" sz="1500" dirty="0">
                <a:latin typeface="Calibri"/>
                <a:ea typeface="Calibri"/>
                <a:cs typeface="Calibri"/>
                <a:sym typeface="Calibri"/>
              </a:rPr>
              <a:t>" o -0,512 a -0,550 °C; 225</a:t>
            </a:r>
            <a:endParaRPr sz="15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s-419" sz="1500" dirty="0">
                <a:latin typeface="Calibri"/>
                <a:ea typeface="Calibri"/>
                <a:cs typeface="Calibri"/>
                <a:sym typeface="Calibri"/>
              </a:rPr>
              <a:t>h) pH: 6,6 a 6,8;</a:t>
            </a:r>
            <a:endParaRPr sz="15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s-419" sz="1500" dirty="0">
                <a:latin typeface="Calibri"/>
                <a:ea typeface="Calibri"/>
                <a:cs typeface="Calibri"/>
                <a:sym typeface="Calibri"/>
              </a:rPr>
              <a:t>i) acidez: 12 a 21 ml de hidróxido de sodio 0,1 N/100 ml de leche;</a:t>
            </a:r>
            <a:endParaRPr sz="1500" dirty="0">
              <a:latin typeface="Calibri"/>
              <a:ea typeface="Calibri"/>
              <a:cs typeface="Calibri"/>
              <a:sym typeface="Calibri"/>
            </a:endParaRPr>
          </a:p>
          <a:p>
            <a:pPr marL="0" lvl="0" indent="0" algn="l" rtl="0">
              <a:lnSpc>
                <a:spcPct val="100000"/>
              </a:lnSpc>
              <a:spcBef>
                <a:spcPts val="0"/>
              </a:spcBef>
              <a:spcAft>
                <a:spcPts val="0"/>
              </a:spcAft>
              <a:buNone/>
            </a:pPr>
            <a:r>
              <a:rPr lang="es-419" sz="1500" dirty="0">
                <a:latin typeface="Calibri"/>
                <a:ea typeface="Calibri"/>
                <a:cs typeface="Calibri"/>
                <a:sym typeface="Calibri"/>
              </a:rPr>
              <a:t>j) sólidos no grasos: 82,5 gramos por litro, como mínimo.</a:t>
            </a:r>
            <a:endParaRPr sz="1500" dirty="0">
              <a:latin typeface="Calibri"/>
              <a:ea typeface="Calibri"/>
              <a:cs typeface="Calibri"/>
              <a:sym typeface="Calibri"/>
            </a:endParaRPr>
          </a:p>
          <a:p>
            <a:pPr marL="0" lvl="0" indent="0" algn="l" rtl="0">
              <a:lnSpc>
                <a:spcPct val="100000"/>
              </a:lnSpc>
              <a:spcBef>
                <a:spcPts val="0"/>
              </a:spcBef>
              <a:spcAft>
                <a:spcPts val="0"/>
              </a:spcAft>
              <a:buNone/>
            </a:pPr>
            <a:endParaRPr sz="1500" dirty="0"/>
          </a:p>
        </p:txBody>
      </p:sp>
      <p:sp>
        <p:nvSpPr>
          <p:cNvPr id="97" name="Google Shape;97;p19"/>
          <p:cNvSpPr txBox="1"/>
          <p:nvPr/>
        </p:nvSpPr>
        <p:spPr>
          <a:xfrm>
            <a:off x="7223750" y="4709150"/>
            <a:ext cx="3000000" cy="3000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419" sz="1200">
                <a:solidFill>
                  <a:schemeClr val="dk1"/>
                </a:solidFill>
                <a:latin typeface="Calibri"/>
                <a:ea typeface="Calibri"/>
                <a:cs typeface="Calibri"/>
                <a:sym typeface="Calibri"/>
              </a:rPr>
              <a:t>Fuente: RSA, 2019</a:t>
            </a:r>
            <a:endParaRPr>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20"/>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419" dirty="0">
                <a:solidFill>
                  <a:schemeClr val="accent1">
                    <a:lumMod val="75000"/>
                  </a:schemeClr>
                </a:solidFill>
                <a:latin typeface="Calibri"/>
                <a:ea typeface="Calibri"/>
                <a:cs typeface="Calibri"/>
                <a:sym typeface="Calibri"/>
              </a:rPr>
              <a:t>Artículo 205.-</a:t>
            </a:r>
            <a:endParaRPr dirty="0">
              <a:solidFill>
                <a:schemeClr val="accent1">
                  <a:lumMod val="75000"/>
                </a:schemeClr>
              </a:solidFill>
              <a:latin typeface="Calibri"/>
              <a:ea typeface="Calibri"/>
              <a:cs typeface="Calibri"/>
              <a:sym typeface="Calibri"/>
            </a:endParaRPr>
          </a:p>
          <a:p>
            <a:pPr marL="0" lvl="0" indent="0" algn="l" rtl="0">
              <a:spcBef>
                <a:spcPts val="1600"/>
              </a:spcBef>
              <a:spcAft>
                <a:spcPts val="0"/>
              </a:spcAft>
              <a:buClr>
                <a:schemeClr val="dk1"/>
              </a:buClr>
              <a:buSzPts val="1100"/>
              <a:buFont typeface="Arial"/>
              <a:buNone/>
            </a:pPr>
            <a:r>
              <a:rPr lang="es-419" sz="1500" dirty="0">
                <a:latin typeface="Calibri"/>
                <a:ea typeface="Calibri"/>
                <a:cs typeface="Calibri"/>
                <a:sym typeface="Calibri"/>
              </a:rPr>
              <a:t>De acuerdo a su contenido de materia grasa láctea la leche se clasificará en:</a:t>
            </a:r>
            <a:endParaRPr sz="1500" dirty="0">
              <a:latin typeface="Calibri"/>
              <a:ea typeface="Calibri"/>
              <a:cs typeface="Calibri"/>
              <a:sym typeface="Calibri"/>
            </a:endParaRPr>
          </a:p>
          <a:p>
            <a:pPr marL="457200" lvl="0" indent="-323850" algn="l" rtl="0">
              <a:spcBef>
                <a:spcPts val="1600"/>
              </a:spcBef>
              <a:spcAft>
                <a:spcPts val="0"/>
              </a:spcAft>
              <a:buSzPts val="1500"/>
              <a:buFont typeface="Calibri"/>
              <a:buAutoNum type="arabicParenR"/>
            </a:pPr>
            <a:r>
              <a:rPr lang="es-419" sz="1500" dirty="0">
                <a:latin typeface="Calibri"/>
                <a:ea typeface="Calibri"/>
                <a:cs typeface="Calibri"/>
                <a:sym typeface="Calibri"/>
              </a:rPr>
              <a:t>Leche entera es aquella con un contenido superior a 30 g de materia grasa por litro.</a:t>
            </a:r>
            <a:endParaRPr sz="1500" dirty="0">
              <a:latin typeface="Calibri"/>
              <a:ea typeface="Calibri"/>
              <a:cs typeface="Calibri"/>
              <a:sym typeface="Calibri"/>
            </a:endParaRPr>
          </a:p>
          <a:p>
            <a:pPr marL="457200" lvl="0" indent="-323850" algn="l" rtl="0">
              <a:spcBef>
                <a:spcPts val="0"/>
              </a:spcBef>
              <a:spcAft>
                <a:spcPts val="0"/>
              </a:spcAft>
              <a:buSzPts val="1500"/>
              <a:buFont typeface="Calibri"/>
              <a:buAutoNum type="arabicParenR"/>
            </a:pPr>
            <a:r>
              <a:rPr lang="es-419" sz="1500" dirty="0">
                <a:latin typeface="Calibri"/>
                <a:ea typeface="Calibri"/>
                <a:cs typeface="Calibri"/>
                <a:sym typeface="Calibri"/>
              </a:rPr>
              <a:t>Leche parcialmente descremada es aquella con un contenido máximo de 30 g de materia grasa y un mínimo superior a 5 gramos por litro.</a:t>
            </a:r>
            <a:endParaRPr sz="1500" dirty="0">
              <a:latin typeface="Calibri"/>
              <a:ea typeface="Calibri"/>
              <a:cs typeface="Calibri"/>
              <a:sym typeface="Calibri"/>
            </a:endParaRPr>
          </a:p>
          <a:p>
            <a:pPr marL="457200" lvl="0" indent="-323850" algn="l" rtl="0">
              <a:spcBef>
                <a:spcPts val="0"/>
              </a:spcBef>
              <a:spcAft>
                <a:spcPts val="0"/>
              </a:spcAft>
              <a:buSzPts val="1500"/>
              <a:buFont typeface="Calibri"/>
              <a:buAutoNum type="arabicParenR"/>
            </a:pPr>
            <a:r>
              <a:rPr lang="es-419" sz="1500" dirty="0">
                <a:latin typeface="Calibri"/>
                <a:ea typeface="Calibri"/>
                <a:cs typeface="Calibri"/>
                <a:sym typeface="Calibri"/>
              </a:rPr>
              <a:t>Leche descremada es aquella con un contenido máximo de hasta 5 gramos por litro de materia grasa.</a:t>
            </a:r>
            <a:endParaRPr sz="1500" dirty="0">
              <a:latin typeface="Calibri"/>
              <a:ea typeface="Calibri"/>
              <a:cs typeface="Calibri"/>
              <a:sym typeface="Calibri"/>
            </a:endParaRPr>
          </a:p>
          <a:p>
            <a:pPr marL="0" lvl="0" indent="0" algn="l" rtl="0">
              <a:spcBef>
                <a:spcPts val="1600"/>
              </a:spcBef>
              <a:spcAft>
                <a:spcPts val="1600"/>
              </a:spcAft>
              <a:buNone/>
            </a:pPr>
            <a:r>
              <a:rPr lang="es-419" dirty="0"/>
              <a:t> </a:t>
            </a: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21"/>
          <p:cNvSpPr txBox="1">
            <a:spLocks noGrp="1"/>
          </p:cNvSpPr>
          <p:nvPr>
            <p:ph type="body" idx="1"/>
          </p:nvPr>
        </p:nvSpPr>
        <p:spPr>
          <a:xfrm>
            <a:off x="311700" y="42882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419" dirty="0">
                <a:solidFill>
                  <a:schemeClr val="accent1">
                    <a:lumMod val="75000"/>
                  </a:schemeClr>
                </a:solidFill>
                <a:latin typeface="Calibri"/>
                <a:ea typeface="Calibri"/>
                <a:cs typeface="Calibri"/>
                <a:sym typeface="Calibri"/>
              </a:rPr>
              <a:t>Artículo 206.-</a:t>
            </a:r>
            <a:endParaRPr dirty="0">
              <a:solidFill>
                <a:schemeClr val="accent1">
                  <a:lumMod val="75000"/>
                </a:schemeClr>
              </a:solidFill>
              <a:latin typeface="Calibri"/>
              <a:ea typeface="Calibri"/>
              <a:cs typeface="Calibri"/>
              <a:sym typeface="Calibri"/>
            </a:endParaRPr>
          </a:p>
          <a:p>
            <a:pPr marL="0" lvl="0" indent="0" algn="l" rtl="0">
              <a:lnSpc>
                <a:spcPct val="100000"/>
              </a:lnSpc>
              <a:spcBef>
                <a:spcPts val="1600"/>
              </a:spcBef>
              <a:spcAft>
                <a:spcPts val="0"/>
              </a:spcAft>
              <a:buNone/>
            </a:pPr>
            <a:r>
              <a:rPr lang="es-419" sz="1500" dirty="0">
                <a:latin typeface="Calibri"/>
                <a:ea typeface="Calibri"/>
                <a:cs typeface="Calibri"/>
                <a:sym typeface="Calibri"/>
              </a:rPr>
              <a:t>La leche cruda enviada a la planta por el productor será sometida a lo menos a las siguientes pruebas de control:</a:t>
            </a:r>
            <a:endParaRPr sz="1500" dirty="0">
              <a:latin typeface="Calibri"/>
              <a:ea typeface="Calibri"/>
              <a:cs typeface="Calibri"/>
              <a:sym typeface="Calibri"/>
            </a:endParaRPr>
          </a:p>
          <a:p>
            <a:pPr marL="0" lvl="0" indent="0" algn="l" rtl="0">
              <a:lnSpc>
                <a:spcPct val="100000"/>
              </a:lnSpc>
              <a:spcBef>
                <a:spcPts val="100"/>
              </a:spcBef>
              <a:spcAft>
                <a:spcPts val="0"/>
              </a:spcAft>
              <a:buNone/>
            </a:pPr>
            <a:endParaRPr sz="1500" dirty="0">
              <a:latin typeface="Calibri"/>
              <a:ea typeface="Calibri"/>
              <a:cs typeface="Calibri"/>
              <a:sym typeface="Calibri"/>
            </a:endParaRPr>
          </a:p>
          <a:p>
            <a:pPr marL="0" lvl="0" indent="0" algn="l" rtl="0">
              <a:lnSpc>
                <a:spcPct val="100000"/>
              </a:lnSpc>
              <a:spcBef>
                <a:spcPts val="100"/>
              </a:spcBef>
              <a:spcAft>
                <a:spcPts val="0"/>
              </a:spcAft>
              <a:buNone/>
            </a:pPr>
            <a:r>
              <a:rPr lang="es-419" sz="1500" dirty="0">
                <a:latin typeface="Calibri"/>
                <a:ea typeface="Calibri"/>
                <a:cs typeface="Calibri"/>
                <a:sym typeface="Calibri"/>
              </a:rPr>
              <a:t>Pruebas de aceptación o rechazo:</a:t>
            </a:r>
            <a:endParaRPr sz="1500" dirty="0">
              <a:latin typeface="Calibri"/>
              <a:ea typeface="Calibri"/>
              <a:cs typeface="Calibri"/>
              <a:sym typeface="Calibri"/>
            </a:endParaRPr>
          </a:p>
          <a:p>
            <a:pPr marL="0" lvl="0" indent="0" algn="l" rtl="0">
              <a:lnSpc>
                <a:spcPct val="100000"/>
              </a:lnSpc>
              <a:spcBef>
                <a:spcPts val="100"/>
              </a:spcBef>
              <a:spcAft>
                <a:spcPts val="0"/>
              </a:spcAft>
              <a:buNone/>
            </a:pPr>
            <a:r>
              <a:rPr lang="es-419" sz="1500" dirty="0">
                <a:latin typeface="Calibri"/>
                <a:ea typeface="Calibri"/>
                <a:cs typeface="Calibri"/>
                <a:sym typeface="Calibri"/>
              </a:rPr>
              <a:t>a) deberán corresponder a las características estipuladas en el artículo 203;</a:t>
            </a:r>
            <a:endParaRPr sz="1500" dirty="0">
              <a:latin typeface="Calibri"/>
              <a:ea typeface="Calibri"/>
              <a:cs typeface="Calibri"/>
              <a:sym typeface="Calibri"/>
            </a:endParaRPr>
          </a:p>
          <a:p>
            <a:pPr marL="0" lvl="0" indent="0" algn="l" rtl="0">
              <a:lnSpc>
                <a:spcPct val="100000"/>
              </a:lnSpc>
              <a:spcBef>
                <a:spcPts val="100"/>
              </a:spcBef>
              <a:spcAft>
                <a:spcPts val="0"/>
              </a:spcAft>
              <a:buNone/>
            </a:pPr>
            <a:r>
              <a:rPr lang="es-419" sz="1500" dirty="0">
                <a:latin typeface="Calibri"/>
                <a:ea typeface="Calibri"/>
                <a:cs typeface="Calibri"/>
                <a:sym typeface="Calibri"/>
              </a:rPr>
              <a:t>b) alcohol 68% v/v;</a:t>
            </a:r>
            <a:endParaRPr sz="1500" dirty="0">
              <a:latin typeface="Calibri"/>
              <a:ea typeface="Calibri"/>
              <a:cs typeface="Calibri"/>
              <a:sym typeface="Calibri"/>
            </a:endParaRPr>
          </a:p>
          <a:p>
            <a:pPr marL="0" lvl="0" indent="0" algn="l" rtl="0">
              <a:lnSpc>
                <a:spcPct val="100000"/>
              </a:lnSpc>
              <a:spcBef>
                <a:spcPts val="100"/>
              </a:spcBef>
              <a:spcAft>
                <a:spcPts val="0"/>
              </a:spcAft>
              <a:buNone/>
            </a:pPr>
            <a:endParaRPr sz="1500" dirty="0">
              <a:latin typeface="Calibri"/>
              <a:ea typeface="Calibri"/>
              <a:cs typeface="Calibri"/>
              <a:sym typeface="Calibri"/>
            </a:endParaRPr>
          </a:p>
          <a:p>
            <a:pPr marL="0" lvl="0" indent="0" algn="l" rtl="0">
              <a:lnSpc>
                <a:spcPct val="100000"/>
              </a:lnSpc>
              <a:spcBef>
                <a:spcPts val="100"/>
              </a:spcBef>
              <a:spcAft>
                <a:spcPts val="0"/>
              </a:spcAft>
              <a:buNone/>
            </a:pPr>
            <a:r>
              <a:rPr lang="es-419" sz="1500" dirty="0">
                <a:latin typeface="Calibri"/>
                <a:ea typeface="Calibri"/>
                <a:cs typeface="Calibri"/>
                <a:sym typeface="Calibri"/>
              </a:rPr>
              <a:t>En el caso de que la leche sea aceptada por la planta y deba ser sometida a clasificación, podrán efectuarse las siguientes pruebas:</a:t>
            </a:r>
            <a:endParaRPr sz="1500" dirty="0">
              <a:latin typeface="Calibri"/>
              <a:ea typeface="Calibri"/>
              <a:cs typeface="Calibri"/>
              <a:sym typeface="Calibri"/>
            </a:endParaRPr>
          </a:p>
          <a:p>
            <a:pPr marL="0" lvl="0" indent="0" algn="l" rtl="0">
              <a:lnSpc>
                <a:spcPct val="100000"/>
              </a:lnSpc>
              <a:spcBef>
                <a:spcPts val="100"/>
              </a:spcBef>
              <a:spcAft>
                <a:spcPts val="0"/>
              </a:spcAft>
              <a:buNone/>
            </a:pPr>
            <a:r>
              <a:rPr lang="es-419" sz="1500" dirty="0">
                <a:latin typeface="Calibri"/>
                <a:ea typeface="Calibri"/>
                <a:cs typeface="Calibri"/>
                <a:sym typeface="Calibri"/>
              </a:rPr>
              <a:t>a) reductasa (azul de metileno) o recuento de microorganismos totales en leches no refrigeradas;</a:t>
            </a:r>
            <a:endParaRPr sz="1500" dirty="0">
              <a:latin typeface="Calibri"/>
              <a:ea typeface="Calibri"/>
              <a:cs typeface="Calibri"/>
              <a:sym typeface="Calibri"/>
            </a:endParaRPr>
          </a:p>
          <a:p>
            <a:pPr marL="0" lvl="0" indent="0" algn="l" rtl="0">
              <a:lnSpc>
                <a:spcPct val="100000"/>
              </a:lnSpc>
              <a:spcBef>
                <a:spcPts val="100"/>
              </a:spcBef>
              <a:spcAft>
                <a:spcPts val="0"/>
              </a:spcAft>
              <a:buNone/>
            </a:pPr>
            <a:r>
              <a:rPr lang="es-419" sz="1500" dirty="0">
                <a:latin typeface="Calibri"/>
                <a:ea typeface="Calibri"/>
                <a:cs typeface="Calibri"/>
                <a:sym typeface="Calibri"/>
              </a:rPr>
              <a:t>b) recuento de microorganismos aerobios mesófilos y psicrófilos en leches refrigeradas;</a:t>
            </a:r>
            <a:endParaRPr sz="1500" dirty="0">
              <a:latin typeface="Calibri"/>
              <a:ea typeface="Calibri"/>
              <a:cs typeface="Calibri"/>
              <a:sym typeface="Calibri"/>
            </a:endParaRPr>
          </a:p>
          <a:p>
            <a:pPr marL="0" lvl="0" indent="0" algn="l" rtl="0">
              <a:lnSpc>
                <a:spcPct val="100000"/>
              </a:lnSpc>
              <a:spcBef>
                <a:spcPts val="100"/>
              </a:spcBef>
              <a:spcAft>
                <a:spcPts val="0"/>
              </a:spcAft>
              <a:buNone/>
            </a:pPr>
            <a:r>
              <a:rPr lang="es-419" sz="1500" dirty="0">
                <a:latin typeface="Calibri"/>
                <a:ea typeface="Calibri"/>
                <a:cs typeface="Calibri"/>
                <a:sym typeface="Calibri"/>
              </a:rPr>
              <a:t>c) detección de inhibidores;</a:t>
            </a:r>
            <a:endParaRPr sz="1500" dirty="0">
              <a:latin typeface="Calibri"/>
              <a:ea typeface="Calibri"/>
              <a:cs typeface="Calibri"/>
              <a:sym typeface="Calibri"/>
            </a:endParaRPr>
          </a:p>
          <a:p>
            <a:pPr marL="0" lvl="0" indent="0" algn="l" rtl="0">
              <a:lnSpc>
                <a:spcPct val="100000"/>
              </a:lnSpc>
              <a:spcBef>
                <a:spcPts val="100"/>
              </a:spcBef>
              <a:spcAft>
                <a:spcPts val="0"/>
              </a:spcAft>
              <a:buNone/>
            </a:pPr>
            <a:r>
              <a:rPr lang="es-419" sz="1500" dirty="0">
                <a:latin typeface="Calibri"/>
                <a:ea typeface="Calibri"/>
                <a:cs typeface="Calibri"/>
                <a:sym typeface="Calibri"/>
              </a:rPr>
              <a:t>d) células somáticas</a:t>
            </a:r>
            <a:endParaRPr sz="1500" dirty="0">
              <a:latin typeface="Calibri"/>
              <a:ea typeface="Calibri"/>
              <a:cs typeface="Calibri"/>
              <a:sym typeface="Calibri"/>
            </a:endParaRPr>
          </a:p>
          <a:p>
            <a:pPr marL="0" lvl="0" indent="0" algn="l" rtl="0">
              <a:lnSpc>
                <a:spcPct val="100000"/>
              </a:lnSpc>
              <a:spcBef>
                <a:spcPts val="100"/>
              </a:spcBef>
              <a:spcAft>
                <a:spcPts val="100"/>
              </a:spcAft>
              <a:buNone/>
            </a:pPr>
            <a:endParaRPr dirty="0">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Personalizado 2">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198</TotalTime>
  <Words>4802</Words>
  <Application>Microsoft Office PowerPoint</Application>
  <PresentationFormat>Presentación en pantalla (16:9)</PresentationFormat>
  <Paragraphs>331</Paragraphs>
  <Slides>56</Slides>
  <Notes>55</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56</vt:i4>
      </vt:variant>
    </vt:vector>
  </HeadingPairs>
  <TitlesOfParts>
    <vt:vector size="60" baseType="lpstr">
      <vt:lpstr>Arial</vt:lpstr>
      <vt:lpstr>Calibri</vt:lpstr>
      <vt:lpstr>Wingdings</vt:lpstr>
      <vt:lpstr>Simple Light</vt:lpstr>
      <vt:lpstr>Análisis de Calidad de la leche y productos lácteos</vt:lpstr>
      <vt:lpstr>Índice</vt:lpstr>
      <vt:lpstr>Resumen</vt:lpstr>
      <vt:lpstr>Introducción</vt:lpstr>
      <vt:lpstr>Objetivo General</vt:lpstr>
      <vt:lpstr>Leche</vt:lpstr>
      <vt:lpstr>Presentación de PowerPoint</vt:lpstr>
      <vt:lpstr>Presentación de PowerPoint</vt:lpstr>
      <vt:lpstr>Presentación de PowerPoint</vt:lpstr>
      <vt:lpstr>Control de calidad de la leche</vt:lpstr>
      <vt:lpstr>Controles en plataforma de recepción</vt:lpstr>
      <vt:lpstr>Presentación de PowerPoint</vt:lpstr>
      <vt:lpstr>Presentación de PowerPoint</vt:lpstr>
      <vt:lpstr>2. Controles en planta</vt:lpstr>
      <vt:lpstr>Presentación de PowerPoint</vt:lpstr>
      <vt:lpstr>Presentación de PowerPoint</vt:lpstr>
      <vt:lpstr>Presentación de PowerPoint</vt:lpstr>
      <vt:lpstr>Presentación de PowerPoint</vt:lpstr>
      <vt:lpstr>Presentación de PowerPoint</vt:lpstr>
      <vt:lpstr>3. Análisis de producto terminado</vt:lpstr>
      <vt:lpstr>Especificaciones microbiológicas</vt:lpstr>
      <vt:lpstr>Quesos</vt:lpstr>
      <vt:lpstr>Presentación de PowerPoint</vt:lpstr>
      <vt:lpstr>Análisis de Calidad</vt:lpstr>
      <vt:lpstr>Presentación de PowerPoint</vt:lpstr>
      <vt:lpstr>Presentación de PowerPoint</vt:lpstr>
      <vt:lpstr>Presentación de PowerPoint</vt:lpstr>
      <vt:lpstr>Mantequilla</vt:lpstr>
      <vt:lpstr>Presentación de PowerPoint</vt:lpstr>
      <vt:lpstr>Presentación de PowerPoint</vt:lpstr>
      <vt:lpstr>Control de calidad</vt:lpstr>
      <vt:lpstr>Presentación de PowerPoint</vt:lpstr>
      <vt:lpstr>Presentación de PowerPoint</vt:lpstr>
      <vt:lpstr>Presentación de PowerPoint</vt:lpstr>
      <vt:lpstr>Especificaciones microbiológicas</vt:lpstr>
      <vt:lpstr>Crema</vt:lpstr>
      <vt:lpstr>Análisis de Calidad</vt:lpstr>
      <vt:lpstr>Presentación de PowerPoint</vt:lpstr>
      <vt:lpstr>Presentación de PowerPoint</vt:lpstr>
      <vt:lpstr>Presentación de PowerPoint</vt:lpstr>
      <vt:lpstr>Yogurt</vt:lpstr>
      <vt:lpstr>Continuación</vt:lpstr>
      <vt:lpstr>Control de calidad</vt:lpstr>
      <vt:lpstr>Presentación de PowerPoint</vt:lpstr>
      <vt:lpstr>Presentación de PowerPoint</vt:lpstr>
      <vt:lpstr>Presentación de PowerPoint</vt:lpstr>
      <vt:lpstr>Presentación de PowerPoint</vt:lpstr>
      <vt:lpstr>Especificaciones microbiológicas</vt:lpstr>
      <vt:lpstr>Helado</vt:lpstr>
      <vt:lpstr>Análisis de Calidad</vt:lpstr>
      <vt:lpstr>Presentación de PowerPoint</vt:lpstr>
      <vt:lpstr>Presentación de PowerPoint</vt:lpstr>
      <vt:lpstr>Presentación de PowerPoint</vt:lpstr>
      <vt:lpstr>Presentación de PowerPoint</vt:lpstr>
      <vt:lpstr>Conclusiones </vt:lpstr>
      <vt:lpstr>Referencias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Análisis de Calidad de la leche y productos lácteos</dc:title>
  <dc:creator>Gloria Martínez Berríos</dc:creator>
  <cp:lastModifiedBy>Gloria Alejandra Martinez Berrios (gloria.martinez)</cp:lastModifiedBy>
  <cp:revision>6</cp:revision>
  <dcterms:modified xsi:type="dcterms:W3CDTF">2020-09-30T16:18:03Z</dcterms:modified>
</cp:coreProperties>
</file>