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8" r:id="rId3"/>
    <p:sldId id="286" r:id="rId4"/>
    <p:sldId id="261" r:id="rId5"/>
    <p:sldId id="289" r:id="rId6"/>
    <p:sldId id="263" r:id="rId7"/>
    <p:sldId id="260" r:id="rId8"/>
    <p:sldId id="288" r:id="rId9"/>
    <p:sldId id="290" r:id="rId10"/>
    <p:sldId id="262" r:id="rId11"/>
    <p:sldId id="259" r:id="rId12"/>
    <p:sldId id="265" r:id="rId13"/>
    <p:sldId id="266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103" autoAdjust="0"/>
  </p:normalViewPr>
  <p:slideViewPr>
    <p:cSldViewPr snapToGrid="0">
      <p:cViewPr varScale="1">
        <p:scale>
          <a:sx n="88" d="100"/>
          <a:sy n="88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85229-4BD0-49A1-90BF-156684B2E5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53DFFCE-8303-47A7-A7E8-3A7418617B5F}">
      <dgm:prSet/>
      <dgm:spPr/>
      <dgm:t>
        <a:bodyPr/>
        <a:lstStyle/>
        <a:p>
          <a:r>
            <a:rPr lang="en-US"/>
            <a:t>La/s ciencia/s es un </a:t>
          </a:r>
          <a:r>
            <a:rPr lang="en-US" b="1"/>
            <a:t>sistema de conocimiento humano</a:t>
          </a:r>
          <a:r>
            <a:rPr lang="en-US"/>
            <a:t> basado en evidencia, ordenado, robusto, y que ha ido cambiando a través del tiempo. </a:t>
          </a:r>
        </a:p>
      </dgm:t>
    </dgm:pt>
    <dgm:pt modelId="{3588FDCE-4445-4FAE-AD0D-48FC9098F5FC}" type="parTrans" cxnId="{4FD41992-0CF2-4B1F-A7BC-CA0A60BB1044}">
      <dgm:prSet/>
      <dgm:spPr/>
      <dgm:t>
        <a:bodyPr/>
        <a:lstStyle/>
        <a:p>
          <a:endParaRPr lang="en-US"/>
        </a:p>
      </dgm:t>
    </dgm:pt>
    <dgm:pt modelId="{88F6D800-C6BD-43F4-B75F-3E63AF7A19FA}" type="sibTrans" cxnId="{4FD41992-0CF2-4B1F-A7BC-CA0A60BB1044}">
      <dgm:prSet/>
      <dgm:spPr/>
      <dgm:t>
        <a:bodyPr/>
        <a:lstStyle/>
        <a:p>
          <a:endParaRPr lang="en-US"/>
        </a:p>
      </dgm:t>
    </dgm:pt>
    <dgm:pt modelId="{39B1E100-BAE6-44D2-BCA5-665FCA40C0A5}">
      <dgm:prSet/>
      <dgm:spPr/>
      <dgm:t>
        <a:bodyPr/>
        <a:lstStyle/>
        <a:p>
          <a:r>
            <a:rPr lang="en-US"/>
            <a:t>Las ciencias nos permiten </a:t>
          </a:r>
          <a:r>
            <a:rPr lang="en-US" i="1"/>
            <a:t>ciertos </a:t>
          </a:r>
          <a:r>
            <a:rPr lang="en-US"/>
            <a:t>entendimientos del mundo/naturaleza.</a:t>
          </a:r>
        </a:p>
      </dgm:t>
    </dgm:pt>
    <dgm:pt modelId="{3895A78C-B61E-4635-A04C-1A722F19C0EA}" type="parTrans" cxnId="{42F34607-9EAE-4B76-B47B-7DB026B3DDD3}">
      <dgm:prSet/>
      <dgm:spPr/>
      <dgm:t>
        <a:bodyPr/>
        <a:lstStyle/>
        <a:p>
          <a:endParaRPr lang="en-US"/>
        </a:p>
      </dgm:t>
    </dgm:pt>
    <dgm:pt modelId="{B58D168B-8D16-42AE-8164-B68D1A008A88}" type="sibTrans" cxnId="{42F34607-9EAE-4B76-B47B-7DB026B3DDD3}">
      <dgm:prSet/>
      <dgm:spPr/>
      <dgm:t>
        <a:bodyPr/>
        <a:lstStyle/>
        <a:p>
          <a:endParaRPr lang="en-US"/>
        </a:p>
      </dgm:t>
    </dgm:pt>
    <dgm:pt modelId="{FAFFF470-B313-4ECB-88DA-5929D3FF630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Las </a:t>
          </a:r>
          <a:r>
            <a:rPr lang="en-US" b="1" dirty="0" err="1">
              <a:solidFill>
                <a:schemeClr val="tx1"/>
              </a:solidFill>
            </a:rPr>
            <a:t>formas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conocimiento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están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moldeadas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los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contextos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producción</a:t>
          </a:r>
          <a:r>
            <a:rPr lang="en-US" dirty="0">
              <a:solidFill>
                <a:schemeClr val="tx1"/>
              </a:solidFill>
            </a:rPr>
            <a:t>. Las personas al </a:t>
          </a:r>
          <a:r>
            <a:rPr lang="en-US" dirty="0" err="1">
              <a:solidFill>
                <a:schemeClr val="tx1"/>
              </a:solidFill>
            </a:rPr>
            <a:t>investigar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tienen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posicionalidad </a:t>
          </a:r>
          <a:r>
            <a:rPr lang="en-US" dirty="0">
              <a:solidFill>
                <a:schemeClr val="tx1"/>
              </a:solidFill>
            </a:rPr>
            <a:t>la </a:t>
          </a:r>
          <a:r>
            <a:rPr lang="en-US" dirty="0" err="1">
              <a:solidFill>
                <a:schemeClr val="tx1"/>
              </a:solidFill>
            </a:rPr>
            <a:t>cual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afecta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</a:t>
          </a:r>
          <a:r>
            <a:rPr lang="en-US" dirty="0">
              <a:solidFill>
                <a:schemeClr val="tx1"/>
              </a:solidFill>
            </a:rPr>
            <a:t> forma de </a:t>
          </a:r>
          <a:r>
            <a:rPr lang="en-US" dirty="0" err="1">
              <a:solidFill>
                <a:schemeClr val="tx1"/>
              </a:solidFill>
            </a:rPr>
            <a:t>ver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el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mundo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0E475AF6-5230-4797-8311-F9278FC7E630}" type="parTrans" cxnId="{5CC3CA70-F1B8-4B7C-BDEE-FD445BB6E519}">
      <dgm:prSet/>
      <dgm:spPr/>
      <dgm:t>
        <a:bodyPr/>
        <a:lstStyle/>
        <a:p>
          <a:endParaRPr lang="en-US"/>
        </a:p>
      </dgm:t>
    </dgm:pt>
    <dgm:pt modelId="{20A36E4A-AEAA-43DC-829E-B9D00785894F}" type="sibTrans" cxnId="{5CC3CA70-F1B8-4B7C-BDEE-FD445BB6E519}">
      <dgm:prSet/>
      <dgm:spPr/>
      <dgm:t>
        <a:bodyPr/>
        <a:lstStyle/>
        <a:p>
          <a:endParaRPr lang="en-US"/>
        </a:p>
      </dgm:t>
    </dgm:pt>
    <dgm:pt modelId="{CAC3D9ED-FFA4-4FD6-B9BF-CC0C741F7160}">
      <dgm:prSet/>
      <dgm:spPr/>
      <dgm:t>
        <a:bodyPr/>
        <a:lstStyle/>
        <a:p>
          <a:r>
            <a:rPr lang="en-US" dirty="0" err="1"/>
            <a:t>Diversas</a:t>
          </a:r>
          <a:r>
            <a:rPr lang="en-US" dirty="0"/>
            <a:t> </a:t>
          </a:r>
          <a:r>
            <a:rPr lang="en-US" dirty="0" err="1"/>
            <a:t>estrategias</a:t>
          </a:r>
          <a:r>
            <a:rPr lang="en-US" dirty="0"/>
            <a:t> </a:t>
          </a:r>
          <a:r>
            <a:rPr lang="en-US" dirty="0" err="1"/>
            <a:t>permiten</a:t>
          </a:r>
          <a:r>
            <a:rPr lang="en-US" dirty="0"/>
            <a:t> </a:t>
          </a:r>
          <a:r>
            <a:rPr lang="en-US" dirty="0" err="1"/>
            <a:t>interactuar</a:t>
          </a:r>
          <a:r>
            <a:rPr lang="en-US" dirty="0"/>
            <a:t> a las </a:t>
          </a:r>
          <a:r>
            <a:rPr lang="en-US" dirty="0" err="1"/>
            <a:t>formas</a:t>
          </a:r>
          <a:r>
            <a:rPr lang="en-US" dirty="0"/>
            <a:t> de </a:t>
          </a:r>
          <a:r>
            <a:rPr lang="en-US" dirty="0" err="1"/>
            <a:t>conocimiento</a:t>
          </a:r>
          <a:r>
            <a:rPr lang="en-US" dirty="0"/>
            <a:t>, </a:t>
          </a:r>
          <a:r>
            <a:rPr lang="en-US" dirty="0" err="1"/>
            <a:t>permitiéndonos</a:t>
          </a:r>
          <a:r>
            <a:rPr lang="en-US" dirty="0"/>
            <a:t> </a:t>
          </a:r>
          <a:r>
            <a:rPr lang="en-US" dirty="0" err="1"/>
            <a:t>acercarnos</a:t>
          </a:r>
          <a:r>
            <a:rPr lang="en-US" dirty="0"/>
            <a:t> a </a:t>
          </a:r>
          <a:r>
            <a:rPr lang="en-US" dirty="0" err="1"/>
            <a:t>problemas</a:t>
          </a:r>
          <a:r>
            <a:rPr lang="en-US" dirty="0"/>
            <a:t> </a:t>
          </a:r>
          <a:r>
            <a:rPr lang="en-US" i="1" dirty="0" err="1"/>
            <a:t>más</a:t>
          </a:r>
          <a:r>
            <a:rPr lang="en-US" i="1" dirty="0"/>
            <a:t> </a:t>
          </a:r>
          <a:r>
            <a:rPr lang="en-US" i="1" dirty="0" err="1"/>
            <a:t>complejos</a:t>
          </a:r>
          <a:r>
            <a:rPr lang="en-US" dirty="0"/>
            <a:t>,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tiempos</a:t>
          </a:r>
          <a:r>
            <a:rPr lang="en-US" dirty="0"/>
            <a:t> de </a:t>
          </a:r>
          <a:r>
            <a:rPr lang="en-US" b="1" dirty="0" err="1"/>
            <a:t>diversidad</a:t>
          </a:r>
          <a:r>
            <a:rPr lang="en-US" b="1" dirty="0"/>
            <a:t> </a:t>
          </a:r>
          <a:r>
            <a:rPr lang="en-US" b="1" dirty="0" err="1"/>
            <a:t>epistémica</a:t>
          </a:r>
          <a:r>
            <a:rPr lang="en-US" b="1" dirty="0"/>
            <a:t> </a:t>
          </a:r>
          <a:r>
            <a:rPr lang="en-US" dirty="0"/>
            <a:t>y </a:t>
          </a:r>
          <a:r>
            <a:rPr lang="en-US" b="1" dirty="0" err="1"/>
            <a:t>ciencia</a:t>
          </a:r>
          <a:r>
            <a:rPr lang="en-US" b="1" dirty="0"/>
            <a:t> post-normal.</a:t>
          </a:r>
          <a:endParaRPr lang="en-US" dirty="0"/>
        </a:p>
      </dgm:t>
    </dgm:pt>
    <dgm:pt modelId="{8B0F4A60-40A3-40D9-8975-1D89103715CB}" type="parTrans" cxnId="{27790439-7AFB-4919-B5CA-4FA5EBCE2002}">
      <dgm:prSet/>
      <dgm:spPr/>
      <dgm:t>
        <a:bodyPr/>
        <a:lstStyle/>
        <a:p>
          <a:endParaRPr lang="en-US"/>
        </a:p>
      </dgm:t>
    </dgm:pt>
    <dgm:pt modelId="{22F6325F-AD75-4A51-AFB7-B090A1132769}" type="sibTrans" cxnId="{27790439-7AFB-4919-B5CA-4FA5EBCE2002}">
      <dgm:prSet/>
      <dgm:spPr/>
      <dgm:t>
        <a:bodyPr/>
        <a:lstStyle/>
        <a:p>
          <a:endParaRPr lang="en-US"/>
        </a:p>
      </dgm:t>
    </dgm:pt>
    <dgm:pt modelId="{DE2BEEA1-0BE4-42AF-8B6D-C2A86065F54F}" type="pres">
      <dgm:prSet presAssocID="{6CC85229-4BD0-49A1-90BF-156684B2E594}" presName="root" presStyleCnt="0">
        <dgm:presLayoutVars>
          <dgm:dir/>
          <dgm:resizeHandles val="exact"/>
        </dgm:presLayoutVars>
      </dgm:prSet>
      <dgm:spPr/>
    </dgm:pt>
    <dgm:pt modelId="{BC2A03B2-0D06-431F-85C5-B70FD024A5D8}" type="pres">
      <dgm:prSet presAssocID="{053DFFCE-8303-47A7-A7E8-3A7418617B5F}" presName="compNode" presStyleCnt="0"/>
      <dgm:spPr/>
    </dgm:pt>
    <dgm:pt modelId="{0BD6CA5F-925F-4EC2-87CD-3DE3163C799B}" type="pres">
      <dgm:prSet presAssocID="{053DFFCE-8303-47A7-A7E8-3A7418617B5F}" presName="bgRect" presStyleLbl="bgShp" presStyleIdx="0" presStyleCnt="4"/>
      <dgm:spPr/>
    </dgm:pt>
    <dgm:pt modelId="{0DADF803-7758-46DE-AA9C-F52546641F28}" type="pres">
      <dgm:prSet presAssocID="{053DFFCE-8303-47A7-A7E8-3A7418617B5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3054B915-FABE-4C71-8DE2-1312340453C3}" type="pres">
      <dgm:prSet presAssocID="{053DFFCE-8303-47A7-A7E8-3A7418617B5F}" presName="spaceRect" presStyleCnt="0"/>
      <dgm:spPr/>
    </dgm:pt>
    <dgm:pt modelId="{F947E016-B0E4-42B6-8280-613C53EEC89D}" type="pres">
      <dgm:prSet presAssocID="{053DFFCE-8303-47A7-A7E8-3A7418617B5F}" presName="parTx" presStyleLbl="revTx" presStyleIdx="0" presStyleCnt="4">
        <dgm:presLayoutVars>
          <dgm:chMax val="0"/>
          <dgm:chPref val="0"/>
        </dgm:presLayoutVars>
      </dgm:prSet>
      <dgm:spPr/>
    </dgm:pt>
    <dgm:pt modelId="{2EC6B45C-8E65-4190-B95C-B31C6C2C114F}" type="pres">
      <dgm:prSet presAssocID="{88F6D800-C6BD-43F4-B75F-3E63AF7A19FA}" presName="sibTrans" presStyleCnt="0"/>
      <dgm:spPr/>
    </dgm:pt>
    <dgm:pt modelId="{169B81E4-52B6-4358-91B5-5777ED68F62B}" type="pres">
      <dgm:prSet presAssocID="{39B1E100-BAE6-44D2-BCA5-665FCA40C0A5}" presName="compNode" presStyleCnt="0"/>
      <dgm:spPr/>
    </dgm:pt>
    <dgm:pt modelId="{150F6F80-CE85-4DE2-87A2-70454E0C468F}" type="pres">
      <dgm:prSet presAssocID="{39B1E100-BAE6-44D2-BCA5-665FCA40C0A5}" presName="bgRect" presStyleLbl="bgShp" presStyleIdx="1" presStyleCnt="4"/>
      <dgm:spPr/>
    </dgm:pt>
    <dgm:pt modelId="{4184DC73-6450-437B-93FA-CABB0CFE83C9}" type="pres">
      <dgm:prSet presAssocID="{39B1E100-BAE6-44D2-BCA5-665FCA40C0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1304E53-839C-402D-A4CD-3F72D8D97862}" type="pres">
      <dgm:prSet presAssocID="{39B1E100-BAE6-44D2-BCA5-665FCA40C0A5}" presName="spaceRect" presStyleCnt="0"/>
      <dgm:spPr/>
    </dgm:pt>
    <dgm:pt modelId="{E78794B6-7E21-4F5C-94E6-A97A4F581A49}" type="pres">
      <dgm:prSet presAssocID="{39B1E100-BAE6-44D2-BCA5-665FCA40C0A5}" presName="parTx" presStyleLbl="revTx" presStyleIdx="1" presStyleCnt="4">
        <dgm:presLayoutVars>
          <dgm:chMax val="0"/>
          <dgm:chPref val="0"/>
        </dgm:presLayoutVars>
      </dgm:prSet>
      <dgm:spPr/>
    </dgm:pt>
    <dgm:pt modelId="{29549AF1-1D72-48A9-BCA4-0E76CBF10CEC}" type="pres">
      <dgm:prSet presAssocID="{B58D168B-8D16-42AE-8164-B68D1A008A88}" presName="sibTrans" presStyleCnt="0"/>
      <dgm:spPr/>
    </dgm:pt>
    <dgm:pt modelId="{3C39AC6B-CE3B-4729-8583-7E6749C1B8C2}" type="pres">
      <dgm:prSet presAssocID="{FAFFF470-B313-4ECB-88DA-5929D3FF630B}" presName="compNode" presStyleCnt="0"/>
      <dgm:spPr/>
    </dgm:pt>
    <dgm:pt modelId="{6E3AB2C9-5869-4DAA-A232-7C6209107335}" type="pres">
      <dgm:prSet presAssocID="{FAFFF470-B313-4ECB-88DA-5929D3FF630B}" presName="bgRect" presStyleLbl="bgShp" presStyleIdx="2" presStyleCnt="4"/>
      <dgm:spPr/>
    </dgm:pt>
    <dgm:pt modelId="{2D196575-5FEA-4C0E-9E11-202FA4519929}" type="pres">
      <dgm:prSet presAssocID="{FAFFF470-B313-4ECB-88DA-5929D3FF63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F3F4564C-7774-49F3-B089-B2E2D4792F30}" type="pres">
      <dgm:prSet presAssocID="{FAFFF470-B313-4ECB-88DA-5929D3FF630B}" presName="spaceRect" presStyleCnt="0"/>
      <dgm:spPr/>
    </dgm:pt>
    <dgm:pt modelId="{B02F06F4-5412-4024-87A6-E5AAAF9470CA}" type="pres">
      <dgm:prSet presAssocID="{FAFFF470-B313-4ECB-88DA-5929D3FF630B}" presName="parTx" presStyleLbl="revTx" presStyleIdx="2" presStyleCnt="4">
        <dgm:presLayoutVars>
          <dgm:chMax val="0"/>
          <dgm:chPref val="0"/>
        </dgm:presLayoutVars>
      </dgm:prSet>
      <dgm:spPr/>
    </dgm:pt>
    <dgm:pt modelId="{8F390BBF-A2C3-4F14-91C1-2AD638DA81C1}" type="pres">
      <dgm:prSet presAssocID="{20A36E4A-AEAA-43DC-829E-B9D00785894F}" presName="sibTrans" presStyleCnt="0"/>
      <dgm:spPr/>
    </dgm:pt>
    <dgm:pt modelId="{C8BB2A86-889A-4416-8BFC-449CA500F094}" type="pres">
      <dgm:prSet presAssocID="{CAC3D9ED-FFA4-4FD6-B9BF-CC0C741F7160}" presName="compNode" presStyleCnt="0"/>
      <dgm:spPr/>
    </dgm:pt>
    <dgm:pt modelId="{D8DF913F-ACE9-4F67-AA21-53C7B8FFECC2}" type="pres">
      <dgm:prSet presAssocID="{CAC3D9ED-FFA4-4FD6-B9BF-CC0C741F7160}" presName="bgRect" presStyleLbl="bgShp" presStyleIdx="3" presStyleCnt="4"/>
      <dgm:spPr/>
    </dgm:pt>
    <dgm:pt modelId="{D33ACEF8-65F3-4286-9ABA-736FBB7CC079}" type="pres">
      <dgm:prSet presAssocID="{CAC3D9ED-FFA4-4FD6-B9BF-CC0C741F71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F3E60A8-A0C2-453E-8001-9D2268D6A5EE}" type="pres">
      <dgm:prSet presAssocID="{CAC3D9ED-FFA4-4FD6-B9BF-CC0C741F7160}" presName="spaceRect" presStyleCnt="0"/>
      <dgm:spPr/>
    </dgm:pt>
    <dgm:pt modelId="{3C87FEF5-5189-4306-81E0-B0215B7A073A}" type="pres">
      <dgm:prSet presAssocID="{CAC3D9ED-FFA4-4FD6-B9BF-CC0C741F716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2F34607-9EAE-4B76-B47B-7DB026B3DDD3}" srcId="{6CC85229-4BD0-49A1-90BF-156684B2E594}" destId="{39B1E100-BAE6-44D2-BCA5-665FCA40C0A5}" srcOrd="1" destOrd="0" parTransId="{3895A78C-B61E-4635-A04C-1A722F19C0EA}" sibTransId="{B58D168B-8D16-42AE-8164-B68D1A008A88}"/>
    <dgm:cxn modelId="{5C366C2B-EE6D-4F6E-BF57-7475F1D537FE}" type="presOf" srcId="{CAC3D9ED-FFA4-4FD6-B9BF-CC0C741F7160}" destId="{3C87FEF5-5189-4306-81E0-B0215B7A073A}" srcOrd="0" destOrd="0" presId="urn:microsoft.com/office/officeart/2018/2/layout/IconVerticalSolidList"/>
    <dgm:cxn modelId="{27790439-7AFB-4919-B5CA-4FA5EBCE2002}" srcId="{6CC85229-4BD0-49A1-90BF-156684B2E594}" destId="{CAC3D9ED-FFA4-4FD6-B9BF-CC0C741F7160}" srcOrd="3" destOrd="0" parTransId="{8B0F4A60-40A3-40D9-8975-1D89103715CB}" sibTransId="{22F6325F-AD75-4A51-AFB7-B090A1132769}"/>
    <dgm:cxn modelId="{86EB4448-1A08-4838-A692-B55255DEE3CE}" type="presOf" srcId="{FAFFF470-B313-4ECB-88DA-5929D3FF630B}" destId="{B02F06F4-5412-4024-87A6-E5AAAF9470CA}" srcOrd="0" destOrd="0" presId="urn:microsoft.com/office/officeart/2018/2/layout/IconVerticalSolidList"/>
    <dgm:cxn modelId="{5CC3CA70-F1B8-4B7C-BDEE-FD445BB6E519}" srcId="{6CC85229-4BD0-49A1-90BF-156684B2E594}" destId="{FAFFF470-B313-4ECB-88DA-5929D3FF630B}" srcOrd="2" destOrd="0" parTransId="{0E475AF6-5230-4797-8311-F9278FC7E630}" sibTransId="{20A36E4A-AEAA-43DC-829E-B9D00785894F}"/>
    <dgm:cxn modelId="{A7FCDE8B-4662-406F-891C-8E971A1A5794}" type="presOf" srcId="{053DFFCE-8303-47A7-A7E8-3A7418617B5F}" destId="{F947E016-B0E4-42B6-8280-613C53EEC89D}" srcOrd="0" destOrd="0" presId="urn:microsoft.com/office/officeart/2018/2/layout/IconVerticalSolidList"/>
    <dgm:cxn modelId="{4FD41992-0CF2-4B1F-A7BC-CA0A60BB1044}" srcId="{6CC85229-4BD0-49A1-90BF-156684B2E594}" destId="{053DFFCE-8303-47A7-A7E8-3A7418617B5F}" srcOrd="0" destOrd="0" parTransId="{3588FDCE-4445-4FAE-AD0D-48FC9098F5FC}" sibTransId="{88F6D800-C6BD-43F4-B75F-3E63AF7A19FA}"/>
    <dgm:cxn modelId="{8C9DCEA5-9437-4CB3-B12F-50024E40123A}" type="presOf" srcId="{6CC85229-4BD0-49A1-90BF-156684B2E594}" destId="{DE2BEEA1-0BE4-42AF-8B6D-C2A86065F54F}" srcOrd="0" destOrd="0" presId="urn:microsoft.com/office/officeart/2018/2/layout/IconVerticalSolidList"/>
    <dgm:cxn modelId="{65CF30CE-BE30-4B5F-A928-8E4008C282FD}" type="presOf" srcId="{39B1E100-BAE6-44D2-BCA5-665FCA40C0A5}" destId="{E78794B6-7E21-4F5C-94E6-A97A4F581A49}" srcOrd="0" destOrd="0" presId="urn:microsoft.com/office/officeart/2018/2/layout/IconVerticalSolidList"/>
    <dgm:cxn modelId="{026FFA20-1918-4F7A-8630-EC1EDDE71DD9}" type="presParOf" srcId="{DE2BEEA1-0BE4-42AF-8B6D-C2A86065F54F}" destId="{BC2A03B2-0D06-431F-85C5-B70FD024A5D8}" srcOrd="0" destOrd="0" presId="urn:microsoft.com/office/officeart/2018/2/layout/IconVerticalSolidList"/>
    <dgm:cxn modelId="{F320D1A1-107C-4630-B92B-5B362C61FABC}" type="presParOf" srcId="{BC2A03B2-0D06-431F-85C5-B70FD024A5D8}" destId="{0BD6CA5F-925F-4EC2-87CD-3DE3163C799B}" srcOrd="0" destOrd="0" presId="urn:microsoft.com/office/officeart/2018/2/layout/IconVerticalSolidList"/>
    <dgm:cxn modelId="{88C38DCA-645B-4A1C-9FFB-F5939F8E1FDD}" type="presParOf" srcId="{BC2A03B2-0D06-431F-85C5-B70FD024A5D8}" destId="{0DADF803-7758-46DE-AA9C-F52546641F28}" srcOrd="1" destOrd="0" presId="urn:microsoft.com/office/officeart/2018/2/layout/IconVerticalSolidList"/>
    <dgm:cxn modelId="{C73EFC48-5A52-413C-8535-4EB360AE46B9}" type="presParOf" srcId="{BC2A03B2-0D06-431F-85C5-B70FD024A5D8}" destId="{3054B915-FABE-4C71-8DE2-1312340453C3}" srcOrd="2" destOrd="0" presId="urn:microsoft.com/office/officeart/2018/2/layout/IconVerticalSolidList"/>
    <dgm:cxn modelId="{5E5E0E2B-1A3D-4CF8-9497-3C338560B6A9}" type="presParOf" srcId="{BC2A03B2-0D06-431F-85C5-B70FD024A5D8}" destId="{F947E016-B0E4-42B6-8280-613C53EEC89D}" srcOrd="3" destOrd="0" presId="urn:microsoft.com/office/officeart/2018/2/layout/IconVerticalSolidList"/>
    <dgm:cxn modelId="{43619262-97D4-4A4A-9BFE-82D39673224A}" type="presParOf" srcId="{DE2BEEA1-0BE4-42AF-8B6D-C2A86065F54F}" destId="{2EC6B45C-8E65-4190-B95C-B31C6C2C114F}" srcOrd="1" destOrd="0" presId="urn:microsoft.com/office/officeart/2018/2/layout/IconVerticalSolidList"/>
    <dgm:cxn modelId="{CF9F7AE4-081C-425A-A7EA-F1FEA067AF29}" type="presParOf" srcId="{DE2BEEA1-0BE4-42AF-8B6D-C2A86065F54F}" destId="{169B81E4-52B6-4358-91B5-5777ED68F62B}" srcOrd="2" destOrd="0" presId="urn:microsoft.com/office/officeart/2018/2/layout/IconVerticalSolidList"/>
    <dgm:cxn modelId="{BAF6E11E-6F10-464D-85D2-96D48866C3A4}" type="presParOf" srcId="{169B81E4-52B6-4358-91B5-5777ED68F62B}" destId="{150F6F80-CE85-4DE2-87A2-70454E0C468F}" srcOrd="0" destOrd="0" presId="urn:microsoft.com/office/officeart/2018/2/layout/IconVerticalSolidList"/>
    <dgm:cxn modelId="{A65026FB-1559-4B93-A1B4-7F469597AF5D}" type="presParOf" srcId="{169B81E4-52B6-4358-91B5-5777ED68F62B}" destId="{4184DC73-6450-437B-93FA-CABB0CFE83C9}" srcOrd="1" destOrd="0" presId="urn:microsoft.com/office/officeart/2018/2/layout/IconVerticalSolidList"/>
    <dgm:cxn modelId="{BD71A759-1F32-402C-B723-4AD71B62044D}" type="presParOf" srcId="{169B81E4-52B6-4358-91B5-5777ED68F62B}" destId="{F1304E53-839C-402D-A4CD-3F72D8D97862}" srcOrd="2" destOrd="0" presId="urn:microsoft.com/office/officeart/2018/2/layout/IconVerticalSolidList"/>
    <dgm:cxn modelId="{9BB53343-335B-4343-BEF0-6787F1FF5F3B}" type="presParOf" srcId="{169B81E4-52B6-4358-91B5-5777ED68F62B}" destId="{E78794B6-7E21-4F5C-94E6-A97A4F581A49}" srcOrd="3" destOrd="0" presId="urn:microsoft.com/office/officeart/2018/2/layout/IconVerticalSolidList"/>
    <dgm:cxn modelId="{320BC0D1-4587-4BC1-BA7A-BD200348F460}" type="presParOf" srcId="{DE2BEEA1-0BE4-42AF-8B6D-C2A86065F54F}" destId="{29549AF1-1D72-48A9-BCA4-0E76CBF10CEC}" srcOrd="3" destOrd="0" presId="urn:microsoft.com/office/officeart/2018/2/layout/IconVerticalSolidList"/>
    <dgm:cxn modelId="{42130F4E-A99E-4917-A506-E32BCA91EC62}" type="presParOf" srcId="{DE2BEEA1-0BE4-42AF-8B6D-C2A86065F54F}" destId="{3C39AC6B-CE3B-4729-8583-7E6749C1B8C2}" srcOrd="4" destOrd="0" presId="urn:microsoft.com/office/officeart/2018/2/layout/IconVerticalSolidList"/>
    <dgm:cxn modelId="{CA3935B7-7A14-4CB8-9378-997302FAFA6E}" type="presParOf" srcId="{3C39AC6B-CE3B-4729-8583-7E6749C1B8C2}" destId="{6E3AB2C9-5869-4DAA-A232-7C6209107335}" srcOrd="0" destOrd="0" presId="urn:microsoft.com/office/officeart/2018/2/layout/IconVerticalSolidList"/>
    <dgm:cxn modelId="{C18D95CE-D6FC-4A8B-BF90-DD9BBF48EEE8}" type="presParOf" srcId="{3C39AC6B-CE3B-4729-8583-7E6749C1B8C2}" destId="{2D196575-5FEA-4C0E-9E11-202FA4519929}" srcOrd="1" destOrd="0" presId="urn:microsoft.com/office/officeart/2018/2/layout/IconVerticalSolidList"/>
    <dgm:cxn modelId="{132A3491-3A05-4E67-92B9-FA1AED56224A}" type="presParOf" srcId="{3C39AC6B-CE3B-4729-8583-7E6749C1B8C2}" destId="{F3F4564C-7774-49F3-B089-B2E2D4792F30}" srcOrd="2" destOrd="0" presId="urn:microsoft.com/office/officeart/2018/2/layout/IconVerticalSolidList"/>
    <dgm:cxn modelId="{B2F74470-C801-4256-B08D-CCF49E6D16BC}" type="presParOf" srcId="{3C39AC6B-CE3B-4729-8583-7E6749C1B8C2}" destId="{B02F06F4-5412-4024-87A6-E5AAAF9470CA}" srcOrd="3" destOrd="0" presId="urn:microsoft.com/office/officeart/2018/2/layout/IconVerticalSolidList"/>
    <dgm:cxn modelId="{BC34FDE4-D356-4347-8791-1E7BD3ED5F08}" type="presParOf" srcId="{DE2BEEA1-0BE4-42AF-8B6D-C2A86065F54F}" destId="{8F390BBF-A2C3-4F14-91C1-2AD638DA81C1}" srcOrd="5" destOrd="0" presId="urn:microsoft.com/office/officeart/2018/2/layout/IconVerticalSolidList"/>
    <dgm:cxn modelId="{3DC3CBD0-F20D-4FED-8F77-75920D55060D}" type="presParOf" srcId="{DE2BEEA1-0BE4-42AF-8B6D-C2A86065F54F}" destId="{C8BB2A86-889A-4416-8BFC-449CA500F094}" srcOrd="6" destOrd="0" presId="urn:microsoft.com/office/officeart/2018/2/layout/IconVerticalSolidList"/>
    <dgm:cxn modelId="{67632F2F-8FB5-46E8-86E4-986DE58DD188}" type="presParOf" srcId="{C8BB2A86-889A-4416-8BFC-449CA500F094}" destId="{D8DF913F-ACE9-4F67-AA21-53C7B8FFECC2}" srcOrd="0" destOrd="0" presId="urn:microsoft.com/office/officeart/2018/2/layout/IconVerticalSolidList"/>
    <dgm:cxn modelId="{B45480EF-9825-4AF0-A71A-2FC54ED97A4A}" type="presParOf" srcId="{C8BB2A86-889A-4416-8BFC-449CA500F094}" destId="{D33ACEF8-65F3-4286-9ABA-736FBB7CC079}" srcOrd="1" destOrd="0" presId="urn:microsoft.com/office/officeart/2018/2/layout/IconVerticalSolidList"/>
    <dgm:cxn modelId="{0E12D3A7-60F4-4FB9-92C7-012766DB247D}" type="presParOf" srcId="{C8BB2A86-889A-4416-8BFC-449CA500F094}" destId="{7F3E60A8-A0C2-453E-8001-9D2268D6A5EE}" srcOrd="2" destOrd="0" presId="urn:microsoft.com/office/officeart/2018/2/layout/IconVerticalSolidList"/>
    <dgm:cxn modelId="{EBCD5576-C8EC-47D4-B632-A8B3B553F5FE}" type="presParOf" srcId="{C8BB2A86-889A-4416-8BFC-449CA500F094}" destId="{3C87FEF5-5189-4306-81E0-B0215B7A07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6CA5F-925F-4EC2-87CD-3DE3163C799B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DF803-7758-46DE-AA9C-F52546641F28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7E016-B0E4-42B6-8280-613C53EEC89D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La/s ciencia/s es un </a:t>
          </a:r>
          <a:r>
            <a:rPr lang="en-US" sz="1800" b="1" kern="1200"/>
            <a:t>sistema de conocimiento humano</a:t>
          </a:r>
          <a:r>
            <a:rPr lang="en-US" sz="1800" kern="1200"/>
            <a:t> basado en evidencia, ordenado, robusto, y que ha ido cambiando a través del tiempo. </a:t>
          </a:r>
        </a:p>
      </dsp:txBody>
      <dsp:txXfrm>
        <a:off x="1058686" y="1808"/>
        <a:ext cx="9456913" cy="916611"/>
      </dsp:txXfrm>
    </dsp:sp>
    <dsp:sp modelId="{150F6F80-CE85-4DE2-87A2-70454E0C468F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4DC73-6450-437B-93FA-CABB0CFE83C9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794B6-7E21-4F5C-94E6-A97A4F581A49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Las ciencias nos permiten </a:t>
          </a:r>
          <a:r>
            <a:rPr lang="en-US" sz="1800" i="1" kern="1200"/>
            <a:t>ciertos </a:t>
          </a:r>
          <a:r>
            <a:rPr lang="en-US" sz="1800" kern="1200"/>
            <a:t>entendimientos del mundo/naturaleza.</a:t>
          </a:r>
        </a:p>
      </dsp:txBody>
      <dsp:txXfrm>
        <a:off x="1058686" y="1147573"/>
        <a:ext cx="9456913" cy="916611"/>
      </dsp:txXfrm>
    </dsp:sp>
    <dsp:sp modelId="{6E3AB2C9-5869-4DAA-A232-7C6209107335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96575-5FEA-4C0E-9E11-202FA4519929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F06F4-5412-4024-87A6-E5AAAF9470CA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Las </a:t>
          </a:r>
          <a:r>
            <a:rPr lang="en-US" sz="1800" b="1" kern="1200" dirty="0" err="1">
              <a:solidFill>
                <a:schemeClr val="tx1"/>
              </a:solidFill>
            </a:rPr>
            <a:t>formas</a:t>
          </a:r>
          <a:r>
            <a:rPr lang="en-US" sz="1800" b="1" kern="1200" dirty="0">
              <a:solidFill>
                <a:schemeClr val="tx1"/>
              </a:solidFill>
            </a:rPr>
            <a:t> de </a:t>
          </a:r>
          <a:r>
            <a:rPr lang="en-US" sz="1800" b="1" kern="1200" dirty="0" err="1">
              <a:solidFill>
                <a:schemeClr val="tx1"/>
              </a:solidFill>
            </a:rPr>
            <a:t>conocimiento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están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moldeadas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los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contextos</a:t>
          </a:r>
          <a:r>
            <a:rPr lang="en-US" sz="1800" kern="1200" dirty="0">
              <a:solidFill>
                <a:schemeClr val="tx1"/>
              </a:solidFill>
            </a:rPr>
            <a:t> de </a:t>
          </a:r>
          <a:r>
            <a:rPr lang="en-US" sz="1800" kern="1200" dirty="0" err="1">
              <a:solidFill>
                <a:schemeClr val="tx1"/>
              </a:solidFill>
            </a:rPr>
            <a:t>producción</a:t>
          </a:r>
          <a:r>
            <a:rPr lang="en-US" sz="1800" kern="1200" dirty="0">
              <a:solidFill>
                <a:schemeClr val="tx1"/>
              </a:solidFill>
            </a:rPr>
            <a:t>. Las personas al </a:t>
          </a:r>
          <a:r>
            <a:rPr lang="en-US" sz="1800" kern="1200" dirty="0" err="1">
              <a:solidFill>
                <a:schemeClr val="tx1"/>
              </a:solidFill>
            </a:rPr>
            <a:t>investigar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tienen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una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b="1" kern="1200" dirty="0">
              <a:solidFill>
                <a:schemeClr val="tx1"/>
              </a:solidFill>
            </a:rPr>
            <a:t>posicionalidad </a:t>
          </a:r>
          <a:r>
            <a:rPr lang="en-US" sz="1800" kern="1200" dirty="0">
              <a:solidFill>
                <a:schemeClr val="tx1"/>
              </a:solidFill>
            </a:rPr>
            <a:t>la </a:t>
          </a:r>
          <a:r>
            <a:rPr lang="en-US" sz="1800" kern="1200" dirty="0" err="1">
              <a:solidFill>
                <a:schemeClr val="tx1"/>
              </a:solidFill>
            </a:rPr>
            <a:t>cual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afecta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su</a:t>
          </a:r>
          <a:r>
            <a:rPr lang="en-US" sz="1800" kern="1200" dirty="0">
              <a:solidFill>
                <a:schemeClr val="tx1"/>
              </a:solidFill>
            </a:rPr>
            <a:t> forma de </a:t>
          </a:r>
          <a:r>
            <a:rPr lang="en-US" sz="1800" kern="1200" dirty="0" err="1">
              <a:solidFill>
                <a:schemeClr val="tx1"/>
              </a:solidFill>
            </a:rPr>
            <a:t>ver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el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mundo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1058686" y="2293338"/>
        <a:ext cx="9456913" cy="916611"/>
      </dsp:txXfrm>
    </dsp:sp>
    <dsp:sp modelId="{D8DF913F-ACE9-4F67-AA21-53C7B8FFECC2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ACEF8-65F3-4286-9ABA-736FBB7CC079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7FEF5-5189-4306-81E0-B0215B7A073A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Diversas</a:t>
          </a:r>
          <a:r>
            <a:rPr lang="en-US" sz="1800" kern="1200" dirty="0"/>
            <a:t> </a:t>
          </a:r>
          <a:r>
            <a:rPr lang="en-US" sz="1800" kern="1200" dirty="0" err="1"/>
            <a:t>estrategias</a:t>
          </a:r>
          <a:r>
            <a:rPr lang="en-US" sz="1800" kern="1200" dirty="0"/>
            <a:t> </a:t>
          </a:r>
          <a:r>
            <a:rPr lang="en-US" sz="1800" kern="1200" dirty="0" err="1"/>
            <a:t>permiten</a:t>
          </a:r>
          <a:r>
            <a:rPr lang="en-US" sz="1800" kern="1200" dirty="0"/>
            <a:t> </a:t>
          </a:r>
          <a:r>
            <a:rPr lang="en-US" sz="1800" kern="1200" dirty="0" err="1"/>
            <a:t>interactuar</a:t>
          </a:r>
          <a:r>
            <a:rPr lang="en-US" sz="1800" kern="1200" dirty="0"/>
            <a:t> a las </a:t>
          </a:r>
          <a:r>
            <a:rPr lang="en-US" sz="1800" kern="1200" dirty="0" err="1"/>
            <a:t>formas</a:t>
          </a:r>
          <a:r>
            <a:rPr lang="en-US" sz="1800" kern="1200" dirty="0"/>
            <a:t> de </a:t>
          </a:r>
          <a:r>
            <a:rPr lang="en-US" sz="1800" kern="1200" dirty="0" err="1"/>
            <a:t>conocimiento</a:t>
          </a:r>
          <a:r>
            <a:rPr lang="en-US" sz="1800" kern="1200" dirty="0"/>
            <a:t>, </a:t>
          </a:r>
          <a:r>
            <a:rPr lang="en-US" sz="1800" kern="1200" dirty="0" err="1"/>
            <a:t>permitiéndonos</a:t>
          </a:r>
          <a:r>
            <a:rPr lang="en-US" sz="1800" kern="1200" dirty="0"/>
            <a:t> </a:t>
          </a:r>
          <a:r>
            <a:rPr lang="en-US" sz="1800" kern="1200" dirty="0" err="1"/>
            <a:t>acercarnos</a:t>
          </a:r>
          <a:r>
            <a:rPr lang="en-US" sz="1800" kern="1200" dirty="0"/>
            <a:t> a </a:t>
          </a:r>
          <a:r>
            <a:rPr lang="en-US" sz="1800" kern="1200" dirty="0" err="1"/>
            <a:t>problemas</a:t>
          </a:r>
          <a:r>
            <a:rPr lang="en-US" sz="1800" kern="1200" dirty="0"/>
            <a:t> </a:t>
          </a:r>
          <a:r>
            <a:rPr lang="en-US" sz="1800" i="1" kern="1200" dirty="0" err="1"/>
            <a:t>más</a:t>
          </a:r>
          <a:r>
            <a:rPr lang="en-US" sz="1800" i="1" kern="1200" dirty="0"/>
            <a:t> </a:t>
          </a:r>
          <a:r>
            <a:rPr lang="en-US" sz="1800" i="1" kern="1200" dirty="0" err="1"/>
            <a:t>complejos</a:t>
          </a:r>
          <a:r>
            <a:rPr lang="en-US" sz="1800" kern="1200" dirty="0"/>
            <a:t>,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tiempos</a:t>
          </a:r>
          <a:r>
            <a:rPr lang="en-US" sz="1800" kern="1200" dirty="0"/>
            <a:t> de </a:t>
          </a:r>
          <a:r>
            <a:rPr lang="en-US" sz="1800" b="1" kern="1200" dirty="0" err="1"/>
            <a:t>diversidad</a:t>
          </a:r>
          <a:r>
            <a:rPr lang="en-US" sz="1800" b="1" kern="1200" dirty="0"/>
            <a:t> </a:t>
          </a:r>
          <a:r>
            <a:rPr lang="en-US" sz="1800" b="1" kern="1200" dirty="0" err="1"/>
            <a:t>epistémica</a:t>
          </a:r>
          <a:r>
            <a:rPr lang="en-US" sz="1800" b="1" kern="1200" dirty="0"/>
            <a:t> </a:t>
          </a:r>
          <a:r>
            <a:rPr lang="en-US" sz="1800" kern="1200" dirty="0"/>
            <a:t>y </a:t>
          </a:r>
          <a:r>
            <a:rPr lang="en-US" sz="1800" b="1" kern="1200" dirty="0" err="1"/>
            <a:t>ciencia</a:t>
          </a:r>
          <a:r>
            <a:rPr lang="en-US" sz="1800" b="1" kern="1200" dirty="0"/>
            <a:t> post-normal.</a:t>
          </a:r>
          <a:endParaRPr lang="en-US" sz="1800" kern="1200" dirty="0"/>
        </a:p>
      </dsp:txBody>
      <dsp:txXfrm>
        <a:off x="1058686" y="3439103"/>
        <a:ext cx="9456913" cy="91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E639A-3867-4A90-AB31-5D9BEFF80177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7CCB2-1A98-45A3-978E-31710F12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8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https://www.stockholmresilience.org/research/planetary-boundaries.html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"Azote for Stockholm Resilience Centre, based on analysis in Persson et al 2022 and Steffen et al 2015"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7CCB2-1A98-45A3-978E-31710F127B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8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CR2 – Gonzalo Orellana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7CCB2-1A98-45A3-978E-31710F127B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7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https://www.linkedin.com/pulse/wicked-problems-c%C3%B3mo-identificar-este-tipo-de-problemas-/?originalSubdomain=es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7CCB2-1A98-45A3-978E-31710F127B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99E1-F17D-CE3F-9ED5-041EEFC53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9A6CD-2C79-03F0-C821-8DC54557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95B13-46CA-BB0F-3183-904E6346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77388-095C-7AF3-7A2C-5B1F009D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4099E-F5E3-CBF0-A38F-2D798BE2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2FAC-C7A9-A553-CE08-A084C8B1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5A937-381B-C195-2E54-EDDF10950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354E-583E-9B4A-8502-07D26E2E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F1DEF-7F5A-DB0E-4527-A4C0FA89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DCAA7-45B5-06D9-8E73-549A37E3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A4734-57ED-025E-6F48-0ADF10440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72727-DC2F-664B-3C69-524D1F6A6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2190-33AC-1047-C38C-EBFE47B4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364F5-8274-9C0D-9E74-D2894809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2B3E7-F356-7BD2-F829-96ADC3B4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635F-EBA9-ADB8-4F6A-0333803C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9DA81-73D1-C58D-8CD5-7F3551996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101EE-A47D-34AB-9341-27680B26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97BF0-361F-A755-F824-B735397E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A2F5A-2D7E-C378-C8C7-0F0E7E45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6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197E-19C6-5FE2-F5A8-6091BFC9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B7EBC-276A-1B7B-CF30-0B11E2FC2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E05AF-7BC8-2BD2-41EE-4F21D64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43612-2336-A33C-1A7D-D03B384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CCDE3-5D73-B327-77A9-632D95EB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C73D-0980-2D8B-82D9-AFB73098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E9D4-9A7B-08F1-C485-AACBC363C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323AC-3121-D99A-BE44-34DD5FFDA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C0ADC-F1C6-B7B9-3129-8146B080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0398-4A2E-FD09-4452-3ED4DCCE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E33E5-6B4B-B697-207E-569AA225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8622-A18D-4575-5290-8ED293CC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70D3-E249-CA3E-FFAA-9A6D6A0FD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58CD2-B4B9-FDC0-1F23-7EE39F8E2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BB8D4-F68A-57A3-AB23-19E6CE0EB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617D5-C7E0-5BCA-222D-4364B32D2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2346B7-1D09-9B17-272C-7C22C7C8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142E1-9BBC-F2B4-3E13-43C30E46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97B56-2944-0D57-525E-0E8BA3F3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56E1-42A8-BFDE-D027-CD074FA8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9861-7A99-CBFC-9D18-9FCDD9F9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FA720-B043-13FF-9EF2-83F7E7FE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6938D-B5AF-EA06-E226-838AA894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A7731-87FB-4F1C-C93F-ADA76133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3C422-375E-6237-202F-E996A6BA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0FE67-08C9-CB2B-1B74-F5CA00DD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AC92-0C5E-F217-0D92-0A80B5D3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C372-09B8-0EAB-E2DD-FEBFF41E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799E7-C7FC-A1BC-EA47-A1ACA854E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B7D29-6234-713D-7550-EC05BA2A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1F1C3-B44E-4236-ADC2-0F709D0E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73465-6EEE-14D9-F71B-CA33CEE6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4733-9E3E-DC08-D6AC-FD616E38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E88F0-CFEB-6907-50BC-00ED557ED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7BEAA-BB2E-7221-1BC6-B792B082D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C54F2-A173-EE2F-D63C-7E60C22D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FFFB5-5491-1213-1C4D-E8C48D18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0369-25E4-A7E2-9805-ABC3472C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E6F71-FA42-3238-F0A8-9EFDCE3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539A-0A9B-5AB2-199E-873D0B55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EE876-576C-F8DA-04DB-3AE27C92A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6B262-9216-4262-94D9-2E960639C82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92117-6E6F-69AB-EB6E-90CEDE3F4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DE24A-0122-EE67-22A5-03E3DCB57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D6B4-7FD5-468F-B60D-0E1788DC0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2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CE1B-A290-0400-DFB1-D9BCC53D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5300" y="1562669"/>
            <a:ext cx="3389515" cy="2380681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Química Transformadora: </a:t>
            </a:r>
            <a:b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uniendo ciencia y sociedad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F78D4-2ACC-FD30-49D3-C1BF69EDD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951" y="4216344"/>
            <a:ext cx="2895600" cy="1289676"/>
          </a:xfrm>
        </p:spPr>
        <p:txBody>
          <a:bodyPr anchor="t">
            <a:normAutofit/>
          </a:bodyPr>
          <a:lstStyle/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Sesión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2 -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Problemas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Naturaleza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Martín Pérez Comisso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 Agosto, 2023</a:t>
            </a:r>
          </a:p>
        </p:txBody>
      </p:sp>
      <p:pic>
        <p:nvPicPr>
          <p:cNvPr id="21508" name="Picture 4" descr="Carreras - Facultad de Ciencias Químicas y Farmacéuticas - Universidad de  Chile">
            <a:extLst>
              <a:ext uri="{FF2B5EF4-FFF2-40B4-BE49-F238E27FC236}">
                <a16:creationId xmlns:a16="http://schemas.microsoft.com/office/drawing/2014/main" id="{4EBEDED2-BED5-5F6E-5FA8-6BF56FF5B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r="3674"/>
          <a:stretch/>
        </p:blipFill>
        <p:spPr bwMode="auto"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Química - Facultad de Ciencias Químicas y Farmacéuticas - Universidad de  Chile">
            <a:extLst>
              <a:ext uri="{FF2B5EF4-FFF2-40B4-BE49-F238E27FC236}">
                <a16:creationId xmlns:a16="http://schemas.microsoft.com/office/drawing/2014/main" id="{C242A36F-6F14-6A51-4E8C-808181BF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75798"/>
            <a:ext cx="3657600" cy="11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erra desde el espacio">
            <a:extLst>
              <a:ext uri="{FF2B5EF4-FFF2-40B4-BE49-F238E27FC236}">
                <a16:creationId xmlns:a16="http://schemas.microsoft.com/office/drawing/2014/main" id="{58F2C25E-B307-571D-4841-ABFA53880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712B-C394-A889-CBD2-E26D004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24375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¿</a:t>
            </a:r>
            <a:r>
              <a:rPr lang="en-US" sz="5200" dirty="0" err="1">
                <a:solidFill>
                  <a:srgbClr val="FFFFFF"/>
                </a:solidFill>
              </a:rPr>
              <a:t>Qué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hacer</a:t>
            </a:r>
            <a:r>
              <a:rPr lang="en-US" sz="5200" dirty="0">
                <a:solidFill>
                  <a:srgbClr val="FFFFFF"/>
                </a:solidFill>
              </a:rPr>
              <a:t> con </a:t>
            </a:r>
            <a:r>
              <a:rPr lang="en-US" sz="5200" dirty="0" err="1">
                <a:solidFill>
                  <a:srgbClr val="FFFFFF"/>
                </a:solidFill>
              </a:rPr>
              <a:t>nuestro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planeta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88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712B-C394-A889-CBD2-E26D004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Wicked Problem</a:t>
            </a:r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6154" name="Straight Connector 615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What is a Wicked Problem | Sarkar &amp; Kotler | The Wicked7 Project">
            <a:extLst>
              <a:ext uri="{FF2B5EF4-FFF2-40B4-BE49-F238E27FC236}">
                <a16:creationId xmlns:a16="http://schemas.microsoft.com/office/drawing/2014/main" id="{BEF09F96-C059-2239-D2BB-BDED3063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99" y="612553"/>
            <a:ext cx="5210426" cy="56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7" name="Rectangle 819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8" name="Title 1">
            <a:extLst>
              <a:ext uri="{FF2B5EF4-FFF2-40B4-BE49-F238E27FC236}">
                <a16:creationId xmlns:a16="http://schemas.microsoft.com/office/drawing/2014/main" id="{3683712B-C394-A889-CBD2-E26D004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dirty="0" err="1"/>
              <a:t>Sostenible</a:t>
            </a:r>
            <a:r>
              <a:rPr lang="en-US" sz="4000" dirty="0"/>
              <a:t>/</a:t>
            </a:r>
            <a:br>
              <a:rPr lang="en-US" sz="4000" dirty="0"/>
            </a:br>
            <a:r>
              <a:rPr lang="en-US" sz="4000" dirty="0" err="1"/>
              <a:t>Sustentable</a:t>
            </a:r>
            <a:endParaRPr lang="en-US" sz="4000" dirty="0"/>
          </a:p>
        </p:txBody>
      </p:sp>
      <p:pic>
        <p:nvPicPr>
          <p:cNvPr id="8194" name="Picture 2" descr="Desarrollo sustentable y sostenible: Conceptos ¿Diferencias?">
            <a:extLst>
              <a:ext uri="{FF2B5EF4-FFF2-40B4-BE49-F238E27FC236}">
                <a16:creationId xmlns:a16="http://schemas.microsoft.com/office/drawing/2014/main" id="{1B2B75B5-9034-48A8-EA75-48163E35F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984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0" name="Rectangle 820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1" name="Rectangle 820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7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omunicación Sostenible | Certificación de Sustentabilidad">
            <a:extLst>
              <a:ext uri="{FF2B5EF4-FFF2-40B4-BE49-F238E27FC236}">
                <a16:creationId xmlns:a16="http://schemas.microsoft.com/office/drawing/2014/main" id="{05FFB835-0505-61E8-1D47-1D57C430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678" y="643467"/>
            <a:ext cx="940264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Oval 205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A4259B-A917-9ACC-969D-0CBE36B67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b="11087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D30B5-C972-5DA6-3609-739F3250F250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Prof. Roxana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Bórquez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Ingeniera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Recursos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Naturales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Renovables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Académica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Facultad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Ciencias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Agronómicas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Doctora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Geografía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y Política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pública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Parte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del Centro del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Clima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y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Investigación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Resiliencia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(CR2)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6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65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8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765F-02F9-D341-27B1-5EA9048F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 err="1"/>
              <a:t>Actividades</a:t>
            </a:r>
            <a:r>
              <a:rPr lang="en-US" sz="4200" dirty="0"/>
              <a:t> </a:t>
            </a:r>
            <a:r>
              <a:rPr lang="en-US" sz="4200" dirty="0" err="1"/>
              <a:t>durante</a:t>
            </a:r>
            <a:r>
              <a:rPr lang="en-US" sz="4200" dirty="0"/>
              <a:t> la </a:t>
            </a:r>
            <a:r>
              <a:rPr lang="en-US" sz="4200" dirty="0" err="1"/>
              <a:t>semana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A9B8-CB9F-279C-C906-0AF2654D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Respuestas</a:t>
            </a:r>
            <a:r>
              <a:rPr lang="en-US" sz="2200" dirty="0"/>
              <a:t> del </a:t>
            </a:r>
            <a:r>
              <a:rPr lang="en-US" sz="2200" dirty="0" err="1"/>
              <a:t>Foro</a:t>
            </a:r>
            <a:r>
              <a:rPr lang="en-US" sz="2200" dirty="0"/>
              <a:t> 1: </a:t>
            </a:r>
            <a:r>
              <a:rPr lang="en-US" sz="2200" dirty="0" err="1"/>
              <a:t>Aspectos</a:t>
            </a:r>
            <a:r>
              <a:rPr lang="en-US" sz="2200" dirty="0"/>
              <a:t> de </a:t>
            </a:r>
            <a:r>
              <a:rPr lang="en-US" sz="2200" dirty="0" err="1"/>
              <a:t>formas</a:t>
            </a:r>
            <a:r>
              <a:rPr lang="en-US" sz="2200" dirty="0"/>
              <a:t> de </a:t>
            </a:r>
            <a:r>
              <a:rPr lang="en-US" sz="2200" dirty="0" err="1"/>
              <a:t>conocimiento</a:t>
            </a:r>
            <a:endParaRPr lang="en-US" sz="2200" dirty="0"/>
          </a:p>
          <a:p>
            <a:r>
              <a:rPr lang="en-US" sz="2200" dirty="0" err="1"/>
              <a:t>Ejercicio</a:t>
            </a:r>
            <a:r>
              <a:rPr lang="en-US" sz="2200" dirty="0"/>
              <a:t> Personal 2: </a:t>
            </a:r>
            <a:r>
              <a:rPr lang="en-US" sz="2200" dirty="0" err="1"/>
              <a:t>Límites</a:t>
            </a:r>
            <a:r>
              <a:rPr lang="en-US" sz="2200" dirty="0"/>
              <a:t> de la </a:t>
            </a:r>
            <a:r>
              <a:rPr lang="en-US" sz="2200" dirty="0" err="1"/>
              <a:t>biósfera</a:t>
            </a:r>
            <a:r>
              <a:rPr lang="en-US" sz="2200" dirty="0"/>
              <a:t>.</a:t>
            </a:r>
          </a:p>
        </p:txBody>
      </p:sp>
      <p:pic>
        <p:nvPicPr>
          <p:cNvPr id="5" name="Picture 4" descr="Uno entre la multitud">
            <a:extLst>
              <a:ext uri="{FF2B5EF4-FFF2-40B4-BE49-F238E27FC236}">
                <a16:creationId xmlns:a16="http://schemas.microsoft.com/office/drawing/2014/main" id="{9E656756-7FDB-2092-5710-E58D00346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2" r="82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186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712B-C394-A889-CBD2-E26D004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 err="1"/>
              <a:t>Recapitulemos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FDAB58-ACBC-8A3C-8EB1-E5208596A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3293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88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claración de la Real Sociedad Española de Química sobre el cambio  climático y por un desarrollo sostenible – Foro Química y Sociedad">
            <a:extLst>
              <a:ext uri="{FF2B5EF4-FFF2-40B4-BE49-F238E27FC236}">
                <a16:creationId xmlns:a16="http://schemas.microsoft.com/office/drawing/2014/main" id="{31267321-A8BF-4002-EA69-72EDA1C9A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1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0" name="Rectangle 51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iosfera | Frases de la tierra, Enseñanza de la geografía, Clases de  ciencias">
            <a:extLst>
              <a:ext uri="{FF2B5EF4-FFF2-40B4-BE49-F238E27FC236}">
                <a16:creationId xmlns:a16="http://schemas.microsoft.com/office/drawing/2014/main" id="{F5512CE9-D3FE-153D-9171-F0653386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470" y="456344"/>
            <a:ext cx="822643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66C7AB-A65F-01E3-9006-E1D50E1C1175}"/>
              </a:ext>
            </a:extLst>
          </p:cNvPr>
          <p:cNvSpPr txBox="1"/>
          <p:nvPr/>
        </p:nvSpPr>
        <p:spPr>
          <a:xfrm>
            <a:off x="5677988" y="1018903"/>
            <a:ext cx="41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´</a:t>
            </a:r>
          </a:p>
        </p:txBody>
      </p:sp>
    </p:spTree>
    <p:extLst>
      <p:ext uri="{BB962C8B-B14F-4D97-AF65-F5344CB8AC3E}">
        <p14:creationId xmlns:p14="http://schemas.microsoft.com/office/powerpoint/2010/main" val="209467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281D4-6784-3AEC-1C4E-4F23A3EB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02"/>
            <a:ext cx="692402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Crisis</a:t>
            </a:r>
          </a:p>
        </p:txBody>
      </p:sp>
      <p:pic>
        <p:nvPicPr>
          <p:cNvPr id="5" name="Picture 4" descr="Fumes from a powerplant chimney">
            <a:extLst>
              <a:ext uri="{FF2B5EF4-FFF2-40B4-BE49-F238E27FC236}">
                <a16:creationId xmlns:a16="http://schemas.microsoft.com/office/drawing/2014/main" id="{44423D5D-393F-9B82-6E4F-A35715104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57" b="8507"/>
          <a:stretch/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Graphical History of Atmospheric CO2 Levels Over Time | Earth.Org">
            <a:extLst>
              <a:ext uri="{FF2B5EF4-FFF2-40B4-BE49-F238E27FC236}">
                <a16:creationId xmlns:a16="http://schemas.microsoft.com/office/drawing/2014/main" id="{446A066D-2100-5262-33AB-F9770552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70558"/>
            <a:ext cx="10905066" cy="35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712B-C394-A889-CBD2-E26D004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Cambio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Climático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The trajectory of the Anthropocene: The Great Acceleration. Source:... |  Download Scientific Diagram">
            <a:extLst>
              <a:ext uri="{FF2B5EF4-FFF2-40B4-BE49-F238E27FC236}">
                <a16:creationId xmlns:a16="http://schemas.microsoft.com/office/drawing/2014/main" id="{066243F6-AD7C-EE58-FCAC-83289B59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916" y="467208"/>
            <a:ext cx="5972771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4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7B74D-5548-4B51-0617-643BF665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Límites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Planetarios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diagram of the earth&#10;&#10;Description automatically generated">
            <a:extLst>
              <a:ext uri="{FF2B5EF4-FFF2-40B4-BE49-F238E27FC236}">
                <a16:creationId xmlns:a16="http://schemas.microsoft.com/office/drawing/2014/main" id="{997D7AC2-A70A-D4AE-957F-1FB446DD8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783863"/>
            <a:ext cx="5536001" cy="52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4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6739C-B0E0-BB3D-C856-9B945A78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5" y="1338613"/>
            <a:ext cx="5129784" cy="41807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52DC1-F6B6-78CA-B199-29E1ADCA9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80" y="1622091"/>
            <a:ext cx="5129784" cy="36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259</Words>
  <Application>Microsoft Office PowerPoint</Application>
  <PresentationFormat>Widescreen</PresentationFormat>
  <Paragraphs>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Office Theme</vt:lpstr>
      <vt:lpstr>Química Transformadora:  uniendo ciencia y sociedad</vt:lpstr>
      <vt:lpstr>Recapitulemos</vt:lpstr>
      <vt:lpstr>PowerPoint Presentation</vt:lpstr>
      <vt:lpstr>PowerPoint Presentation</vt:lpstr>
      <vt:lpstr>Crisis</vt:lpstr>
      <vt:lpstr>PowerPoint Presentation</vt:lpstr>
      <vt:lpstr>Cambio Climático</vt:lpstr>
      <vt:lpstr>Límites Planetarios</vt:lpstr>
      <vt:lpstr>PowerPoint Presentation</vt:lpstr>
      <vt:lpstr>¿Qué hacer con nuestro planeta?</vt:lpstr>
      <vt:lpstr>Wicked Problem</vt:lpstr>
      <vt:lpstr>Sostenible/ Sustentable</vt:lpstr>
      <vt:lpstr>PowerPoint Presentation</vt:lpstr>
      <vt:lpstr>PowerPoint Presentation</vt:lpstr>
      <vt:lpstr>Actividades durante la semana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 Transformadora:  uniendo ciencia y sociedad</dc:title>
  <dc:creator>Martin Perez Comisso</dc:creator>
  <cp:lastModifiedBy>Martin Perez Comisso</cp:lastModifiedBy>
  <cp:revision>4</cp:revision>
  <dcterms:created xsi:type="dcterms:W3CDTF">2023-08-28T02:38:15Z</dcterms:created>
  <dcterms:modified xsi:type="dcterms:W3CDTF">2023-08-29T12:59:40Z</dcterms:modified>
</cp:coreProperties>
</file>