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24" r:id="rId2"/>
    <p:sldId id="425" r:id="rId3"/>
    <p:sldId id="447" r:id="rId4"/>
    <p:sldId id="426" r:id="rId5"/>
    <p:sldId id="428" r:id="rId6"/>
    <p:sldId id="429" r:id="rId7"/>
    <p:sldId id="430" r:id="rId8"/>
    <p:sldId id="431" r:id="rId9"/>
    <p:sldId id="432" r:id="rId10"/>
    <p:sldId id="433" r:id="rId11"/>
    <p:sldId id="448" r:id="rId12"/>
    <p:sldId id="416" r:id="rId13"/>
    <p:sldId id="436" r:id="rId14"/>
    <p:sldId id="444" r:id="rId15"/>
    <p:sldId id="449" r:id="rId16"/>
    <p:sldId id="450" r:id="rId17"/>
    <p:sldId id="451" r:id="rId18"/>
    <p:sldId id="452" r:id="rId19"/>
    <p:sldId id="454" r:id="rId20"/>
    <p:sldId id="456" r:id="rId21"/>
    <p:sldId id="457" r:id="rId22"/>
    <p:sldId id="453" r:id="rId23"/>
    <p:sldId id="458" r:id="rId24"/>
    <p:sldId id="455" r:id="rId25"/>
    <p:sldId id="459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o Rodriguez Lavado (juliorodriguez)" initials="JRL(" lastIdx="1" clrIdx="0">
    <p:extLst>
      <p:ext uri="{19B8F6BF-5375-455C-9EA6-DF929625EA0E}">
        <p15:presenceInfo xmlns:p15="http://schemas.microsoft.com/office/powerpoint/2012/main" userId="Julio Rodriguez Lavado (juliorodriguez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78266" autoAdjust="0"/>
  </p:normalViewPr>
  <p:slideViewPr>
    <p:cSldViewPr>
      <p:cViewPr varScale="1">
        <p:scale>
          <a:sx n="67" d="100"/>
          <a:sy n="67" d="100"/>
        </p:scale>
        <p:origin x="1243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A2E3A-D8CA-43A8-82EC-79FA8A99F282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E44B3-2F8D-4C2C-9260-2491FA7855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667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118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083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936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421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5651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213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44B3-2F8D-4C2C-9260-2491FA7855AE}" type="slidenum">
              <a:rPr lang="es-CL" smtClean="0"/>
              <a:pPr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757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9743-21B5-4AEC-9A99-91A45E6C9590}" type="datetimeFigureOut">
              <a:rPr lang="es-CL" smtClean="0"/>
              <a:pPr/>
              <a:t>02-10-2020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AEA4B-53D1-4EF8-AAE9-10D2D0615B3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video" Target="../media/media1.webm"/><Relationship Id="rId7" Type="http://schemas.openxmlformats.org/officeDocument/2006/relationships/image" Target="../media/image51.png"/><Relationship Id="rId2" Type="http://schemas.microsoft.com/office/2007/relationships/media" Target="../media/media1.webm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E0EDEDD-F1F0-41E6-A95C-C7283A969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" b="14825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53278EF-7501-46E0-BC6F-CA63EF673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20" y="839535"/>
            <a:ext cx="6781602" cy="5027349"/>
          </a:xfrm>
          <a:custGeom>
            <a:avLst/>
            <a:gdLst>
              <a:gd name="connsiteX0" fmla="*/ 5796655 w 6781602"/>
              <a:gd name="connsiteY0" fmla="*/ 1003496 h 5027349"/>
              <a:gd name="connsiteX1" fmla="*/ 6383378 w 6781602"/>
              <a:gd name="connsiteY1" fmla="*/ 1003496 h 5027349"/>
              <a:gd name="connsiteX2" fmla="*/ 6474618 w 6781602"/>
              <a:gd name="connsiteY2" fmla="*/ 1056522 h 5027349"/>
              <a:gd name="connsiteX3" fmla="*/ 6767346 w 6781602"/>
              <a:gd name="connsiteY3" fmla="*/ 1562802 h 5027349"/>
              <a:gd name="connsiteX4" fmla="*/ 6767346 w 6781602"/>
              <a:gd name="connsiteY4" fmla="*/ 1666330 h 5027349"/>
              <a:gd name="connsiteX5" fmla="*/ 6474618 w 6781602"/>
              <a:gd name="connsiteY5" fmla="*/ 2172610 h 5027349"/>
              <a:gd name="connsiteX6" fmla="*/ 6383378 w 6781602"/>
              <a:gd name="connsiteY6" fmla="*/ 2225637 h 5027349"/>
              <a:gd name="connsiteX7" fmla="*/ 5796655 w 6781602"/>
              <a:gd name="connsiteY7" fmla="*/ 2225637 h 5027349"/>
              <a:gd name="connsiteX8" fmla="*/ 5706680 w 6781602"/>
              <a:gd name="connsiteY8" fmla="*/ 2172610 h 5027349"/>
              <a:gd name="connsiteX9" fmla="*/ 5412686 w 6781602"/>
              <a:gd name="connsiteY9" fmla="*/ 1666330 h 5027349"/>
              <a:gd name="connsiteX10" fmla="*/ 5412686 w 6781602"/>
              <a:gd name="connsiteY10" fmla="*/ 1562802 h 5027349"/>
              <a:gd name="connsiteX11" fmla="*/ 5706680 w 6781602"/>
              <a:gd name="connsiteY11" fmla="*/ 1056522 h 5027349"/>
              <a:gd name="connsiteX12" fmla="*/ 5796655 w 6781602"/>
              <a:gd name="connsiteY12" fmla="*/ 1003496 h 5027349"/>
              <a:gd name="connsiteX13" fmla="*/ 1638118 w 6781602"/>
              <a:gd name="connsiteY13" fmla="*/ 0 h 5027349"/>
              <a:gd name="connsiteX14" fmla="*/ 4051638 w 6781602"/>
              <a:gd name="connsiteY14" fmla="*/ 0 h 5027349"/>
              <a:gd name="connsiteX15" fmla="*/ 4426960 w 6781602"/>
              <a:gd name="connsiteY15" fmla="*/ 218128 h 5027349"/>
              <a:gd name="connsiteX16" fmla="*/ 5631113 w 6781602"/>
              <a:gd name="connsiteY16" fmla="*/ 2300740 h 5027349"/>
              <a:gd name="connsiteX17" fmla="*/ 5631113 w 6781602"/>
              <a:gd name="connsiteY17" fmla="*/ 2726611 h 5027349"/>
              <a:gd name="connsiteX18" fmla="*/ 5184003 w 6781602"/>
              <a:gd name="connsiteY18" fmla="*/ 3499898 h 5027349"/>
              <a:gd name="connsiteX19" fmla="*/ 5179849 w 6781602"/>
              <a:gd name="connsiteY19" fmla="*/ 3507081 h 5027349"/>
              <a:gd name="connsiteX20" fmla="*/ 5161054 w 6781602"/>
              <a:gd name="connsiteY20" fmla="*/ 3493907 h 5027349"/>
              <a:gd name="connsiteX21" fmla="*/ 5074850 w 6781602"/>
              <a:gd name="connsiteY21" fmla="*/ 3469060 h 5027349"/>
              <a:gd name="connsiteX22" fmla="*/ 4002084 w 6781602"/>
              <a:gd name="connsiteY22" fmla="*/ 3469060 h 5027349"/>
              <a:gd name="connsiteX23" fmla="*/ 3848833 w 6781602"/>
              <a:gd name="connsiteY23" fmla="*/ 3554248 h 5027349"/>
              <a:gd name="connsiteX24" fmla="*/ 3312449 w 6781602"/>
              <a:gd name="connsiteY24" fmla="*/ 4472382 h 5027349"/>
              <a:gd name="connsiteX25" fmla="*/ 3312449 w 6781602"/>
              <a:gd name="connsiteY25" fmla="*/ 4649068 h 5027349"/>
              <a:gd name="connsiteX26" fmla="*/ 3486748 w 6781602"/>
              <a:gd name="connsiteY26" fmla="*/ 4947416 h 5027349"/>
              <a:gd name="connsiteX27" fmla="*/ 3533445 w 6781602"/>
              <a:gd name="connsiteY27" fmla="*/ 5027349 h 5027349"/>
              <a:gd name="connsiteX28" fmla="*/ 3462401 w 6781602"/>
              <a:gd name="connsiteY28" fmla="*/ 5027349 h 5027349"/>
              <a:gd name="connsiteX29" fmla="*/ 1638118 w 6781602"/>
              <a:gd name="connsiteY29" fmla="*/ 5027349 h 5027349"/>
              <a:gd name="connsiteX30" fmla="*/ 1268010 w 6781602"/>
              <a:gd name="connsiteY30" fmla="*/ 4809219 h 5027349"/>
              <a:gd name="connsiteX31" fmla="*/ 58645 w 6781602"/>
              <a:gd name="connsiteY31" fmla="*/ 2726611 h 5027349"/>
              <a:gd name="connsiteX32" fmla="*/ 58645 w 6781602"/>
              <a:gd name="connsiteY32" fmla="*/ 2300740 h 5027349"/>
              <a:gd name="connsiteX33" fmla="*/ 1268010 w 6781602"/>
              <a:gd name="connsiteY33" fmla="*/ 218128 h 5027349"/>
              <a:gd name="connsiteX34" fmla="*/ 1638118 w 6781602"/>
              <a:gd name="connsiteY34" fmla="*/ 0 h 5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602" h="5027349">
                <a:moveTo>
                  <a:pt x="5796655" y="1003496"/>
                </a:moveTo>
                <a:cubicBezTo>
                  <a:pt x="5796655" y="1003496"/>
                  <a:pt x="5796655" y="1003496"/>
                  <a:pt x="6383378" y="1003496"/>
                </a:cubicBezTo>
                <a:cubicBezTo>
                  <a:pt x="6421395" y="1003496"/>
                  <a:pt x="6455609" y="1023697"/>
                  <a:pt x="6474618" y="1056522"/>
                </a:cubicBezTo>
                <a:cubicBezTo>
                  <a:pt x="6474618" y="1056522"/>
                  <a:pt x="6474618" y="1056522"/>
                  <a:pt x="6767346" y="1562802"/>
                </a:cubicBezTo>
                <a:cubicBezTo>
                  <a:pt x="6786354" y="1594366"/>
                  <a:pt x="6786354" y="1634767"/>
                  <a:pt x="6767346" y="1666330"/>
                </a:cubicBezTo>
                <a:cubicBezTo>
                  <a:pt x="6767346" y="1666330"/>
                  <a:pt x="6767346" y="1666330"/>
                  <a:pt x="6474618" y="2172610"/>
                </a:cubicBezTo>
                <a:cubicBezTo>
                  <a:pt x="6455609" y="2205437"/>
                  <a:pt x="6421395" y="2225637"/>
                  <a:pt x="6383378" y="2225637"/>
                </a:cubicBezTo>
                <a:cubicBezTo>
                  <a:pt x="6383378" y="2225637"/>
                  <a:pt x="6383378" y="2225637"/>
                  <a:pt x="5796655" y="2225637"/>
                </a:cubicBezTo>
                <a:cubicBezTo>
                  <a:pt x="5759904" y="2225637"/>
                  <a:pt x="5724423" y="2205437"/>
                  <a:pt x="5706680" y="2172610"/>
                </a:cubicBezTo>
                <a:cubicBezTo>
                  <a:pt x="5706680" y="2172610"/>
                  <a:pt x="5706680" y="2172610"/>
                  <a:pt x="5412686" y="1666330"/>
                </a:cubicBezTo>
                <a:cubicBezTo>
                  <a:pt x="5393677" y="1634767"/>
                  <a:pt x="5393677" y="1594366"/>
                  <a:pt x="5412686" y="1562802"/>
                </a:cubicBezTo>
                <a:cubicBezTo>
                  <a:pt x="5412686" y="1562802"/>
                  <a:pt x="5412686" y="1562802"/>
                  <a:pt x="5706680" y="1056522"/>
                </a:cubicBezTo>
                <a:cubicBezTo>
                  <a:pt x="5724423" y="1023697"/>
                  <a:pt x="5759904" y="1003496"/>
                  <a:pt x="5796655" y="1003496"/>
                </a:cubicBezTo>
                <a:close/>
                <a:moveTo>
                  <a:pt x="1638118" y="0"/>
                </a:moveTo>
                <a:cubicBezTo>
                  <a:pt x="1638118" y="0"/>
                  <a:pt x="1638118" y="0"/>
                  <a:pt x="4051638" y="0"/>
                </a:cubicBezTo>
                <a:cubicBezTo>
                  <a:pt x="4208022" y="0"/>
                  <a:pt x="4348769" y="83096"/>
                  <a:pt x="4426960" y="218128"/>
                </a:cubicBezTo>
                <a:cubicBezTo>
                  <a:pt x="4426960" y="218128"/>
                  <a:pt x="4426960" y="218128"/>
                  <a:pt x="5631113" y="2300740"/>
                </a:cubicBezTo>
                <a:cubicBezTo>
                  <a:pt x="5709306" y="2430577"/>
                  <a:pt x="5709306" y="2596771"/>
                  <a:pt x="5631113" y="2726611"/>
                </a:cubicBezTo>
                <a:cubicBezTo>
                  <a:pt x="5631113" y="2726611"/>
                  <a:pt x="5631113" y="2726611"/>
                  <a:pt x="5184003" y="3499898"/>
                </a:cubicBezTo>
                <a:lnTo>
                  <a:pt x="5179849" y="3507081"/>
                </a:lnTo>
                <a:lnTo>
                  <a:pt x="5161054" y="3493907"/>
                </a:lnTo>
                <a:cubicBezTo>
                  <a:pt x="5133118" y="3478526"/>
                  <a:pt x="5101988" y="3469060"/>
                  <a:pt x="5074850" y="3469060"/>
                </a:cubicBezTo>
                <a:cubicBezTo>
                  <a:pt x="5074850" y="3469060"/>
                  <a:pt x="5074850" y="3469060"/>
                  <a:pt x="4002084" y="3469060"/>
                </a:cubicBezTo>
                <a:cubicBezTo>
                  <a:pt x="3944615" y="3469060"/>
                  <a:pt x="3874374" y="3506922"/>
                  <a:pt x="3848833" y="3554248"/>
                </a:cubicBezTo>
                <a:cubicBezTo>
                  <a:pt x="3848833" y="3554248"/>
                  <a:pt x="3848833" y="3554248"/>
                  <a:pt x="3312449" y="4472382"/>
                </a:cubicBezTo>
                <a:cubicBezTo>
                  <a:pt x="3283714" y="4522863"/>
                  <a:pt x="3283714" y="4598585"/>
                  <a:pt x="3312449" y="4649068"/>
                </a:cubicBezTo>
                <a:cubicBezTo>
                  <a:pt x="3312449" y="4649068"/>
                  <a:pt x="3312449" y="4649068"/>
                  <a:pt x="3486748" y="4947416"/>
                </a:cubicBezTo>
                <a:lnTo>
                  <a:pt x="3533445" y="5027349"/>
                </a:lnTo>
                <a:lnTo>
                  <a:pt x="3462401" y="5027349"/>
                </a:lnTo>
                <a:cubicBezTo>
                  <a:pt x="3108857" y="5027349"/>
                  <a:pt x="2543189" y="5027349"/>
                  <a:pt x="1638118" y="5027349"/>
                </a:cubicBezTo>
                <a:cubicBezTo>
                  <a:pt x="1486947" y="5027349"/>
                  <a:pt x="1340989" y="4944252"/>
                  <a:pt x="1268010" y="4809219"/>
                </a:cubicBezTo>
                <a:cubicBezTo>
                  <a:pt x="1268010" y="4809219"/>
                  <a:pt x="1268010" y="4809219"/>
                  <a:pt x="58645" y="2726611"/>
                </a:cubicBezTo>
                <a:cubicBezTo>
                  <a:pt x="-19548" y="2596771"/>
                  <a:pt x="-19548" y="2430577"/>
                  <a:pt x="58645" y="2300740"/>
                </a:cubicBezTo>
                <a:cubicBezTo>
                  <a:pt x="58645" y="2300740"/>
                  <a:pt x="58645" y="2300740"/>
                  <a:pt x="1268010" y="218128"/>
                </a:cubicBezTo>
                <a:cubicBezTo>
                  <a:pt x="1340989" y="83096"/>
                  <a:pt x="1486947" y="0"/>
                  <a:pt x="16381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7F7E6C-97EC-4EF2-A6F9-26CB81D87FA0}"/>
              </a:ext>
            </a:extLst>
          </p:cNvPr>
          <p:cNvSpPr txBox="1"/>
          <p:nvPr/>
        </p:nvSpPr>
        <p:spPr>
          <a:xfrm>
            <a:off x="1773858" y="1002244"/>
            <a:ext cx="3573440" cy="1180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QUÍMICA MEDICINAL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446B4F-8C74-4689-8A6F-69BFBC7D52BB}"/>
              </a:ext>
            </a:extLst>
          </p:cNvPr>
          <p:cNvSpPr txBox="1"/>
          <p:nvPr/>
        </p:nvSpPr>
        <p:spPr>
          <a:xfrm>
            <a:off x="1613498" y="2345485"/>
            <a:ext cx="3894161" cy="1943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gency FB" panose="020B0503020202020204" pitchFamily="34" charset="0"/>
              </a:rPr>
              <a:t>INTERACCIÓN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gency FB" panose="020B0503020202020204" pitchFamily="34" charset="0"/>
              </a:rPr>
              <a:t>FÁRMACO-RECEPTOR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5326998-025B-4685-A6F0-C8F498C3B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018" y="4308594"/>
            <a:ext cx="2492744" cy="2183328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47DF55A-4FC8-4A5B-967B-A234BB642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97" y="4702067"/>
            <a:ext cx="1599185" cy="132079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5B70883E-F87A-4E66-9790-02FC19E248F4}"/>
              </a:ext>
            </a:extLst>
          </p:cNvPr>
          <p:cNvSpPr txBox="1"/>
          <p:nvPr/>
        </p:nvSpPr>
        <p:spPr>
          <a:xfrm>
            <a:off x="6551393" y="1981200"/>
            <a:ext cx="54213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5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0411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2B34D76-6B03-41DD-9C60-4BE89D78F8BB}"/>
              </a:ext>
            </a:extLst>
          </p:cNvPr>
          <p:cNvSpPr txBox="1"/>
          <p:nvPr/>
        </p:nvSpPr>
        <p:spPr>
          <a:xfrm>
            <a:off x="262120" y="1674673"/>
            <a:ext cx="5194307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Ionic</a:t>
            </a:r>
            <a:r>
              <a:rPr lang="es-CL" sz="2400" b="1" dirty="0"/>
              <a:t> 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5 kcal/mol</a:t>
            </a:r>
          </a:p>
          <a:p>
            <a:endParaRPr lang="es-CL" dirty="0"/>
          </a:p>
          <a:p>
            <a:r>
              <a:rPr lang="es-CL" dirty="0"/>
              <a:t>-     At </a:t>
            </a:r>
            <a:r>
              <a:rPr lang="es-CL" dirty="0" err="1"/>
              <a:t>physiological</a:t>
            </a:r>
            <a:r>
              <a:rPr lang="es-CL" dirty="0"/>
              <a:t> pH, </a:t>
            </a:r>
            <a:r>
              <a:rPr lang="es-CL" dirty="0" err="1"/>
              <a:t>many</a:t>
            </a:r>
            <a:r>
              <a:rPr lang="es-CL" dirty="0"/>
              <a:t> </a:t>
            </a:r>
            <a:r>
              <a:rPr lang="es-CL" dirty="0" err="1"/>
              <a:t>groups</a:t>
            </a:r>
            <a:r>
              <a:rPr lang="es-CL" dirty="0"/>
              <a:t> </a:t>
            </a:r>
            <a:r>
              <a:rPr lang="es-CL" dirty="0" err="1"/>
              <a:t>will</a:t>
            </a:r>
            <a:r>
              <a:rPr lang="es-CL" dirty="0"/>
              <a:t> be </a:t>
            </a:r>
            <a:r>
              <a:rPr lang="es-CL" dirty="0" err="1"/>
              <a:t>ionizated</a:t>
            </a:r>
            <a:endParaRPr lang="es-CL" dirty="0"/>
          </a:p>
          <a:p>
            <a:endParaRPr lang="es-CL" dirty="0"/>
          </a:p>
          <a:p>
            <a:r>
              <a:rPr lang="es-CL" dirty="0"/>
              <a:t>-    </a:t>
            </a:r>
            <a:r>
              <a:rPr lang="es-CL" dirty="0" err="1"/>
              <a:t>Many</a:t>
            </a:r>
            <a:r>
              <a:rPr lang="es-CL" dirty="0"/>
              <a:t> </a:t>
            </a:r>
            <a:r>
              <a:rPr lang="es-CL" dirty="0" err="1"/>
              <a:t>drugs</a:t>
            </a:r>
            <a:r>
              <a:rPr lang="es-CL" dirty="0"/>
              <a:t> are </a:t>
            </a:r>
            <a:r>
              <a:rPr lang="es-CL" dirty="0" err="1"/>
              <a:t>ionic</a:t>
            </a:r>
            <a:r>
              <a:rPr lang="es-CL" dirty="0"/>
              <a:t> at </a:t>
            </a:r>
            <a:r>
              <a:rPr lang="es-CL" dirty="0" err="1"/>
              <a:t>physiological</a:t>
            </a:r>
            <a:r>
              <a:rPr lang="es-CL" dirty="0"/>
              <a:t> pH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Ionic</a:t>
            </a:r>
            <a:r>
              <a:rPr lang="es-CL" dirty="0"/>
              <a:t> bond can </a:t>
            </a:r>
            <a:r>
              <a:rPr lang="es-CL" dirty="0" err="1"/>
              <a:t>happen</a:t>
            </a:r>
            <a:r>
              <a:rPr lang="es-CL" dirty="0"/>
              <a:t> at </a:t>
            </a:r>
            <a:r>
              <a:rPr lang="es-CL" dirty="0" err="1"/>
              <a:t>higher</a:t>
            </a:r>
            <a:r>
              <a:rPr lang="es-CL" dirty="0"/>
              <a:t> </a:t>
            </a:r>
            <a:r>
              <a:rPr lang="es-CL" dirty="0" err="1"/>
              <a:t>distances</a:t>
            </a:r>
            <a:r>
              <a:rPr lang="es-CL" dirty="0"/>
              <a:t> </a:t>
            </a:r>
            <a:r>
              <a:rPr lang="es-CL" dirty="0" err="1"/>
              <a:t>but</a:t>
            </a:r>
            <a:r>
              <a:rPr lang="es-CL" dirty="0"/>
              <a:t>…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…</a:t>
            </a:r>
            <a:r>
              <a:rPr lang="es-CL" dirty="0" err="1"/>
              <a:t>their</a:t>
            </a:r>
            <a:r>
              <a:rPr lang="es-CL" dirty="0"/>
              <a:t> </a:t>
            </a:r>
            <a:r>
              <a:rPr lang="es-CL" dirty="0" err="1"/>
              <a:t>strengh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inversely</a:t>
            </a:r>
            <a:r>
              <a:rPr lang="es-CL" dirty="0"/>
              <a:t> </a:t>
            </a:r>
            <a:r>
              <a:rPr lang="es-CL" dirty="0" err="1"/>
              <a:t>proportional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d</a:t>
            </a:r>
            <a:r>
              <a:rPr lang="es-CL" baseline="30000" dirty="0"/>
              <a:t>2</a:t>
            </a:r>
          </a:p>
          <a:p>
            <a:endParaRPr lang="es-CL" dirty="0"/>
          </a:p>
        </p:txBody>
      </p:sp>
      <p:pic>
        <p:nvPicPr>
          <p:cNvPr id="4" name="Imagen 3" descr="Pantalla negra con letras blancas&#10;&#10;Descripción generada automáticamente">
            <a:extLst>
              <a:ext uri="{FF2B5EF4-FFF2-40B4-BE49-F238E27FC236}">
                <a16:creationId xmlns:a16="http://schemas.microsoft.com/office/drawing/2014/main" id="{A4C0382C-0D2A-429E-8F45-2653EBACF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19200"/>
            <a:ext cx="5086009" cy="1943985"/>
          </a:xfrm>
          <a:prstGeom prst="rect">
            <a:avLst/>
          </a:prstGeom>
        </p:spPr>
      </p:pic>
      <p:pic>
        <p:nvPicPr>
          <p:cNvPr id="12" name="Imagen 11" descr="Imagen que contiene monitor, pantalla, oscuro, foto&#10;&#10;Descripción generada automáticamente">
            <a:extLst>
              <a:ext uri="{FF2B5EF4-FFF2-40B4-BE49-F238E27FC236}">
                <a16:creationId xmlns:a16="http://schemas.microsoft.com/office/drawing/2014/main" id="{04096BF8-36DD-4351-ABAF-6B79D119B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27" y="3193665"/>
            <a:ext cx="6626429" cy="1789135"/>
          </a:xfrm>
          <a:prstGeom prst="rect">
            <a:avLst/>
          </a:prstGeom>
        </p:spPr>
      </p:pic>
      <p:pic>
        <p:nvPicPr>
          <p:cNvPr id="14" name="Imagen 13" descr="Imagen que contiene Forma&#10;&#10;Descripción generada automáticamente">
            <a:extLst>
              <a:ext uri="{FF2B5EF4-FFF2-40B4-BE49-F238E27FC236}">
                <a16:creationId xmlns:a16="http://schemas.microsoft.com/office/drawing/2014/main" id="{1C748636-B469-44B0-8D17-1DB29E3C2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61231"/>
            <a:ext cx="3108960" cy="1088136"/>
          </a:xfrm>
          <a:prstGeom prst="rect">
            <a:avLst/>
          </a:prstGeom>
        </p:spPr>
      </p:pic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2E5D0AF1-E79F-4829-84F8-926E2A79C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06110"/>
              </p:ext>
            </p:extLst>
          </p:nvPr>
        </p:nvGraphicFramePr>
        <p:xfrm>
          <a:off x="6837505" y="5215607"/>
          <a:ext cx="4059095" cy="156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4" name="CS ChemDraw Drawing" r:id="rId6" imgW="3040486" imgH="1172082" progId="ChemDraw.Document.6.0">
                  <p:embed/>
                </p:oleObj>
              </mc:Choice>
              <mc:Fallback>
                <p:oleObj name="CS ChemDraw Drawing" r:id="rId6" imgW="3040486" imgH="11720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7505" y="5215607"/>
                        <a:ext cx="4059095" cy="1564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CBB157E-7AE9-4B6F-8597-C79A99EFFAE1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</p:spTree>
    <p:extLst>
      <p:ext uri="{BB962C8B-B14F-4D97-AF65-F5344CB8AC3E}">
        <p14:creationId xmlns:p14="http://schemas.microsoft.com/office/powerpoint/2010/main" val="4142728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2B34D76-6B03-41DD-9C60-4BE89D78F8BB}"/>
              </a:ext>
            </a:extLst>
          </p:cNvPr>
          <p:cNvSpPr txBox="1"/>
          <p:nvPr/>
        </p:nvSpPr>
        <p:spPr>
          <a:xfrm>
            <a:off x="262120" y="1674673"/>
            <a:ext cx="5651099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/>
              <a:t>Ion-</a:t>
            </a:r>
            <a:r>
              <a:rPr lang="es-CL" sz="2400" b="1" dirty="0" err="1"/>
              <a:t>dipole</a:t>
            </a:r>
            <a:r>
              <a:rPr lang="es-CL" sz="2400" b="1" dirty="0"/>
              <a:t> and </a:t>
            </a:r>
            <a:r>
              <a:rPr lang="es-CL" sz="2400" b="1" dirty="0" err="1"/>
              <a:t>dipole-dipole</a:t>
            </a:r>
            <a:r>
              <a:rPr lang="es-CL" sz="2400" b="1" dirty="0"/>
              <a:t> 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1-7 kcal mol</a:t>
            </a:r>
          </a:p>
          <a:p>
            <a:endParaRPr lang="es-CL" dirty="0"/>
          </a:p>
          <a:p>
            <a:r>
              <a:rPr lang="es-CL" dirty="0"/>
              <a:t>-    C-X bond </a:t>
            </a:r>
            <a:r>
              <a:rPr lang="es-CL" dirty="0" err="1"/>
              <a:t>displays</a:t>
            </a:r>
            <a:r>
              <a:rPr lang="es-CL" dirty="0"/>
              <a:t> </a:t>
            </a:r>
            <a:r>
              <a:rPr lang="es-CL" i="1" dirty="0" err="1"/>
              <a:t>unsymmetrica</a:t>
            </a:r>
            <a:r>
              <a:rPr lang="es-CL" dirty="0" err="1"/>
              <a:t>l</a:t>
            </a:r>
            <a:r>
              <a:rPr lang="es-CL" dirty="0"/>
              <a:t> </a:t>
            </a:r>
            <a:r>
              <a:rPr lang="es-CL" dirty="0" err="1"/>
              <a:t>electron</a:t>
            </a:r>
            <a:r>
              <a:rPr lang="es-CL" dirty="0"/>
              <a:t> </a:t>
            </a:r>
            <a:r>
              <a:rPr lang="es-CL" dirty="0" err="1"/>
              <a:t>distribution</a:t>
            </a:r>
            <a:endParaRPr lang="es-CL" dirty="0"/>
          </a:p>
          <a:p>
            <a:endParaRPr lang="es-CL" dirty="0"/>
          </a:p>
          <a:p>
            <a:r>
              <a:rPr lang="es-CL" dirty="0"/>
              <a:t>-    </a:t>
            </a:r>
            <a:r>
              <a:rPr lang="es-CL" dirty="0" err="1"/>
              <a:t>Requires</a:t>
            </a:r>
            <a:r>
              <a:rPr lang="es-CL" dirty="0"/>
              <a:t> </a:t>
            </a:r>
            <a:r>
              <a:rPr lang="es-CL" dirty="0" err="1"/>
              <a:t>effective</a:t>
            </a:r>
            <a:r>
              <a:rPr lang="es-CL" dirty="0"/>
              <a:t> </a:t>
            </a:r>
            <a:r>
              <a:rPr lang="es-CL" dirty="0" err="1"/>
              <a:t>alignement</a:t>
            </a: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Ion-</a:t>
            </a:r>
            <a:r>
              <a:rPr lang="es-CL" dirty="0" err="1"/>
              <a:t>dipole</a:t>
            </a:r>
            <a:r>
              <a:rPr lang="es-CL" dirty="0"/>
              <a:t> &gt; </a:t>
            </a:r>
            <a:r>
              <a:rPr lang="es-CL" dirty="0" err="1"/>
              <a:t>dipole-dipole</a:t>
            </a: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Also</a:t>
            </a:r>
            <a:r>
              <a:rPr lang="es-CL" dirty="0"/>
              <a:t> </a:t>
            </a:r>
            <a:r>
              <a:rPr lang="es-CL" dirty="0" err="1"/>
              <a:t>electrostatic</a:t>
            </a:r>
            <a:endParaRPr lang="es-CL" baseline="30000" dirty="0"/>
          </a:p>
          <a:p>
            <a:endParaRPr lang="es-CL" dirty="0"/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A8D88196-56DA-4E85-BFD4-173CC579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2516326"/>
            <a:ext cx="2667000" cy="2667000"/>
          </a:xfrm>
          <a:prstGeom prst="rect">
            <a:avLst/>
          </a:prstGeom>
        </p:spPr>
      </p:pic>
      <p:pic>
        <p:nvPicPr>
          <p:cNvPr id="6" name="Imagen 5" descr="Imagen que contiene objeto, reloj, luz, oscuro&#10;&#10;Descripción generada automáticamente">
            <a:extLst>
              <a:ext uri="{FF2B5EF4-FFF2-40B4-BE49-F238E27FC236}">
                <a16:creationId xmlns:a16="http://schemas.microsoft.com/office/drawing/2014/main" id="{EFD29143-0E5C-4074-A547-FB65AD2EA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19" y="1424083"/>
            <a:ext cx="5670591" cy="1479993"/>
          </a:xfrm>
          <a:prstGeom prst="rect">
            <a:avLst/>
          </a:prstGeom>
        </p:spPr>
      </p:pic>
      <p:pic>
        <p:nvPicPr>
          <p:cNvPr id="8" name="Imagen 7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CF3C27D4-F12B-4E6A-9ECA-D00B3E279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908" y="5433917"/>
            <a:ext cx="4883704" cy="11720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D2E1516-9802-4F5D-9F35-08CB2F8C39DE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7CB092-B299-45BA-BA9B-F3BC56A4D9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25" t="47556" r="36875" b="26666"/>
          <a:stretch/>
        </p:blipFill>
        <p:spPr>
          <a:xfrm>
            <a:off x="2621183" y="4937758"/>
            <a:ext cx="3657600" cy="176784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D5015-B929-41DB-BF03-A5F5A2E74658}"/>
              </a:ext>
            </a:extLst>
          </p:cNvPr>
          <p:cNvSpPr txBox="1"/>
          <p:nvPr/>
        </p:nvSpPr>
        <p:spPr>
          <a:xfrm>
            <a:off x="1477921" y="542186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Ion-</a:t>
            </a:r>
            <a:r>
              <a:rPr lang="es-CL" dirty="0" err="1"/>
              <a:t>dipole</a:t>
            </a:r>
            <a:endParaRPr lang="en-GB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4AE694B-4E64-4E34-B2BC-53601727ACF3}"/>
              </a:ext>
            </a:extLst>
          </p:cNvPr>
          <p:cNvSpPr txBox="1"/>
          <p:nvPr/>
        </p:nvSpPr>
        <p:spPr>
          <a:xfrm>
            <a:off x="6193058" y="545234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Ion-</a:t>
            </a:r>
            <a:r>
              <a:rPr lang="es-CL" dirty="0" err="1"/>
              <a:t>dipole</a:t>
            </a:r>
            <a:endParaRPr lang="en-GB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40247A0-421B-4A69-93C3-50F42B5C1AA7}"/>
              </a:ext>
            </a:extLst>
          </p:cNvPr>
          <p:cNvSpPr txBox="1"/>
          <p:nvPr/>
        </p:nvSpPr>
        <p:spPr>
          <a:xfrm>
            <a:off x="6278783" y="6349721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Dipole-dipole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63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8FA598-5F65-4AB2-BDA0-182DA18E6274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09AD7260-DB6A-4922-B3A9-D949CD4FE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066800"/>
            <a:ext cx="3695700" cy="2583568"/>
          </a:xfrm>
          <a:prstGeom prst="rect">
            <a:avLst/>
          </a:prstGeom>
        </p:spPr>
      </p:pic>
      <p:pic>
        <p:nvPicPr>
          <p:cNvPr id="7" name="Imagen 6" descr="Imagen que contiene pastel, interior, decorado, alimentos&#10;&#10;Descripción generada automáticamente">
            <a:extLst>
              <a:ext uri="{FF2B5EF4-FFF2-40B4-BE49-F238E27FC236}">
                <a16:creationId xmlns:a16="http://schemas.microsoft.com/office/drawing/2014/main" id="{AD93E141-A5A9-437B-9BE2-7E61281E0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7" b="16887"/>
          <a:stretch/>
        </p:blipFill>
        <p:spPr>
          <a:xfrm>
            <a:off x="7894320" y="4038600"/>
            <a:ext cx="3695700" cy="25835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67AB28-9AD1-4210-8279-6D5E12AA7486}"/>
              </a:ext>
            </a:extLst>
          </p:cNvPr>
          <p:cNvSpPr txBox="1"/>
          <p:nvPr/>
        </p:nvSpPr>
        <p:spPr>
          <a:xfrm>
            <a:off x="228600" y="1451804"/>
            <a:ext cx="435465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Hydrogen</a:t>
            </a:r>
            <a:r>
              <a:rPr lang="es-CL" sz="2400" b="1" dirty="0"/>
              <a:t> </a:t>
            </a:r>
            <a:r>
              <a:rPr lang="es-CL" sz="2400" b="1" dirty="0" err="1"/>
              <a:t>bonding</a:t>
            </a:r>
            <a:endParaRPr lang="es-CL" sz="2400" b="1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3-5 kcal/mol</a:t>
            </a:r>
          </a:p>
          <a:p>
            <a:endParaRPr lang="es-CL" dirty="0"/>
          </a:p>
          <a:p>
            <a:r>
              <a:rPr lang="es-CL" dirty="0"/>
              <a:t>-    Intra </a:t>
            </a:r>
            <a:r>
              <a:rPr lang="es-CL" dirty="0" err="1"/>
              <a:t>or</a:t>
            </a:r>
            <a:r>
              <a:rPr lang="es-CL" dirty="0"/>
              <a:t> intermolecular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Widespread</a:t>
            </a:r>
            <a:r>
              <a:rPr lang="es-CL" dirty="0"/>
              <a:t> in </a:t>
            </a:r>
            <a:r>
              <a:rPr lang="es-CL" dirty="0" err="1"/>
              <a:t>drug</a:t>
            </a:r>
            <a:r>
              <a:rPr lang="es-CL" dirty="0"/>
              <a:t>-receptor </a:t>
            </a:r>
            <a:r>
              <a:rPr lang="es-CL" dirty="0" err="1"/>
              <a:t>interactions</a:t>
            </a: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Weak</a:t>
            </a:r>
            <a:r>
              <a:rPr lang="es-CL" dirty="0"/>
              <a:t> </a:t>
            </a:r>
            <a:r>
              <a:rPr lang="es-CL" dirty="0" err="1"/>
              <a:t>but</a:t>
            </a:r>
            <a:r>
              <a:rPr lang="es-CL" dirty="0"/>
              <a:t> </a:t>
            </a:r>
            <a:r>
              <a:rPr lang="es-CL" dirty="0" err="1"/>
              <a:t>decisive</a:t>
            </a:r>
            <a:r>
              <a:rPr lang="es-CL" dirty="0"/>
              <a:t> </a:t>
            </a:r>
          </a:p>
          <a:p>
            <a:endParaRPr lang="es-CL" dirty="0"/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B11260A0-E02C-4057-8530-16DB66CC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06459"/>
            <a:ext cx="5064181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83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439F55-E968-4E04-8BB5-1769BDBED060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D4546A3-6F69-415D-B9A0-815D29A61FDD}"/>
              </a:ext>
            </a:extLst>
          </p:cNvPr>
          <p:cNvSpPr txBox="1"/>
          <p:nvPr/>
        </p:nvSpPr>
        <p:spPr>
          <a:xfrm>
            <a:off x="228600" y="1451804"/>
            <a:ext cx="53107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Charge</a:t>
            </a:r>
            <a:r>
              <a:rPr lang="es-CL" sz="2400" b="1" dirty="0"/>
              <a:t> transfer </a:t>
            </a:r>
            <a:r>
              <a:rPr lang="es-CL" sz="2400" b="1" dirty="0" err="1"/>
              <a:t>complex</a:t>
            </a:r>
            <a:endParaRPr lang="es-CL" sz="2400" b="1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&lt;1 kcal/mol</a:t>
            </a:r>
          </a:p>
          <a:p>
            <a:endParaRPr lang="es-CL" dirty="0"/>
          </a:p>
          <a:p>
            <a:r>
              <a:rPr lang="es-CL" dirty="0"/>
              <a:t>-    </a:t>
            </a:r>
            <a:r>
              <a:rPr lang="es-CL" dirty="0" err="1"/>
              <a:t>An</a:t>
            </a:r>
            <a:r>
              <a:rPr lang="es-CL" dirty="0"/>
              <a:t> </a:t>
            </a:r>
            <a:r>
              <a:rPr lang="es-CL" dirty="0" err="1"/>
              <a:t>electron-donor</a:t>
            </a:r>
            <a:r>
              <a:rPr lang="es-CL" dirty="0"/>
              <a:t> </a:t>
            </a:r>
            <a:r>
              <a:rPr lang="es-CL" dirty="0" err="1"/>
              <a:t>molecule</a:t>
            </a:r>
            <a:r>
              <a:rPr lang="es-CL" dirty="0"/>
              <a:t> (</a:t>
            </a:r>
            <a:r>
              <a:rPr lang="es-CL" dirty="0" err="1"/>
              <a:t>or</a:t>
            </a:r>
            <a:r>
              <a:rPr lang="es-CL" dirty="0"/>
              <a:t> </a:t>
            </a:r>
            <a:r>
              <a:rPr lang="es-CL" dirty="0" err="1"/>
              <a:t>group</a:t>
            </a:r>
            <a:r>
              <a:rPr lang="es-CL" dirty="0"/>
              <a:t>) </a:t>
            </a:r>
            <a:r>
              <a:rPr lang="es-CL" dirty="0" err="1"/>
              <a:t>gives</a:t>
            </a:r>
            <a:r>
              <a:rPr lang="es-CL" dirty="0"/>
              <a:t> </a:t>
            </a:r>
            <a:r>
              <a:rPr lang="es-CL" dirty="0" err="1"/>
              <a:t>charge</a:t>
            </a:r>
            <a:br>
              <a:rPr lang="es-CL" dirty="0"/>
            </a:b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an</a:t>
            </a:r>
            <a:r>
              <a:rPr lang="es-CL" dirty="0"/>
              <a:t> </a:t>
            </a:r>
            <a:r>
              <a:rPr lang="es-CL" dirty="0" err="1"/>
              <a:t>electron</a:t>
            </a:r>
            <a:br>
              <a:rPr lang="es-CL" dirty="0"/>
            </a:br>
            <a:r>
              <a:rPr lang="es-CL" dirty="0"/>
              <a:t>     </a:t>
            </a:r>
          </a:p>
          <a:p>
            <a:pPr marL="285750" indent="-285750">
              <a:buFontTx/>
              <a:buChar char="-"/>
            </a:pPr>
            <a:r>
              <a:rPr lang="es-CL" dirty="0" err="1"/>
              <a:t>It’s</a:t>
            </a:r>
            <a:r>
              <a:rPr lang="es-CL" dirty="0"/>
              <a:t> </a:t>
            </a:r>
            <a:r>
              <a:rPr lang="es-CL" dirty="0" err="1"/>
              <a:t>all</a:t>
            </a:r>
            <a:r>
              <a:rPr lang="es-CL" dirty="0"/>
              <a:t> </a:t>
            </a:r>
            <a:r>
              <a:rPr lang="es-CL" dirty="0" err="1"/>
              <a:t>about</a:t>
            </a:r>
            <a:r>
              <a:rPr lang="es-CL" dirty="0"/>
              <a:t> </a:t>
            </a:r>
            <a:r>
              <a:rPr lang="es-CL" i="1" dirty="0" err="1"/>
              <a:t>orbitals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 err="1"/>
              <a:t>alkenes</a:t>
            </a:r>
            <a:r>
              <a:rPr lang="es-CL" dirty="0"/>
              <a:t>, </a:t>
            </a:r>
            <a:r>
              <a:rPr lang="es-CL" dirty="0" err="1"/>
              <a:t>alkynes</a:t>
            </a:r>
            <a:r>
              <a:rPr lang="es-CL" dirty="0"/>
              <a:t>, </a:t>
            </a:r>
            <a:r>
              <a:rPr lang="es-CL" dirty="0" err="1"/>
              <a:t>aromatics</a:t>
            </a:r>
            <a:r>
              <a:rPr lang="es-CL" dirty="0"/>
              <a:t>)</a:t>
            </a:r>
            <a:endParaRPr lang="es-CL" i="1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Substituents</a:t>
            </a:r>
            <a:r>
              <a:rPr lang="es-CL" dirty="0"/>
              <a:t> </a:t>
            </a:r>
            <a:r>
              <a:rPr lang="es-CL" dirty="0" err="1"/>
              <a:t>makes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difference</a:t>
            </a:r>
            <a:endParaRPr lang="es-CL" dirty="0"/>
          </a:p>
          <a:p>
            <a:endParaRPr lang="es-CL" dirty="0"/>
          </a:p>
          <a:p>
            <a:r>
              <a:rPr lang="es-CL" dirty="0"/>
              <a:t>-     </a:t>
            </a:r>
            <a:r>
              <a:rPr lang="es-CL" dirty="0" err="1"/>
              <a:t>Donors</a:t>
            </a:r>
            <a:r>
              <a:rPr lang="es-CL" dirty="0"/>
              <a:t>: Tyr,  </a:t>
            </a:r>
            <a:r>
              <a:rPr lang="es-CL" dirty="0" err="1"/>
              <a:t>Asp</a:t>
            </a:r>
            <a:r>
              <a:rPr lang="es-CL" dirty="0"/>
              <a:t>. </a:t>
            </a:r>
            <a:r>
              <a:rPr lang="es-CL" dirty="0" err="1"/>
              <a:t>Acceptors</a:t>
            </a:r>
            <a:r>
              <a:rPr lang="es-CL" dirty="0"/>
              <a:t>: </a:t>
            </a:r>
            <a:r>
              <a:rPr lang="es-CL" dirty="0" err="1"/>
              <a:t>Cys</a:t>
            </a:r>
            <a:r>
              <a:rPr lang="es-CL" dirty="0"/>
              <a:t>, </a:t>
            </a:r>
            <a:r>
              <a:rPr lang="es-CL" dirty="0" err="1"/>
              <a:t>Trp</a:t>
            </a:r>
            <a:r>
              <a:rPr lang="es-CL" dirty="0"/>
              <a:t>…</a:t>
            </a:r>
          </a:p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E55309-4FA8-49A0-A422-DD2FC0C7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451804"/>
            <a:ext cx="6127033" cy="2752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BE0973-E787-42A5-9756-C647BE263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25" t="40000" r="21875" b="35556"/>
          <a:stretch/>
        </p:blipFill>
        <p:spPr>
          <a:xfrm>
            <a:off x="5089145" y="4784260"/>
            <a:ext cx="5791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41FEC4-A7B1-42ED-952A-0A105020B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5" t="27778" r="30000" b="35556"/>
          <a:stretch/>
        </p:blipFill>
        <p:spPr>
          <a:xfrm>
            <a:off x="6705600" y="1371600"/>
            <a:ext cx="4953000" cy="2514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D0419DF-5DB9-4816-8617-B46ECBA0BC82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8E19416-2F1D-4F4D-A22E-44225CE6839E}"/>
              </a:ext>
            </a:extLst>
          </p:cNvPr>
          <p:cNvSpPr txBox="1"/>
          <p:nvPr/>
        </p:nvSpPr>
        <p:spPr>
          <a:xfrm>
            <a:off x="228600" y="1451804"/>
            <a:ext cx="66005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Hydrophobic</a:t>
            </a:r>
            <a:r>
              <a:rPr lang="es-CL" sz="2400" b="1" dirty="0"/>
              <a:t> </a:t>
            </a:r>
            <a:r>
              <a:rPr lang="es-CL" sz="2400" b="1" dirty="0" err="1"/>
              <a:t>interactions</a:t>
            </a:r>
            <a:endParaRPr lang="es-CL" sz="2400" b="1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Very</a:t>
            </a:r>
            <a:r>
              <a:rPr lang="es-CL" dirty="0"/>
              <a:t> </a:t>
            </a:r>
            <a:r>
              <a:rPr lang="es-CL" dirty="0" err="1"/>
              <a:t>weak</a:t>
            </a:r>
            <a:r>
              <a:rPr lang="es-CL" dirty="0"/>
              <a:t> </a:t>
            </a:r>
            <a:r>
              <a:rPr lang="es-CL" dirty="0" err="1"/>
              <a:t>interactions</a:t>
            </a:r>
            <a:endParaRPr lang="es-CL" dirty="0"/>
          </a:p>
          <a:p>
            <a:endParaRPr lang="es-CL" dirty="0"/>
          </a:p>
          <a:p>
            <a:r>
              <a:rPr lang="es-CL" dirty="0"/>
              <a:t>-    </a:t>
            </a:r>
            <a:r>
              <a:rPr lang="es-CL" dirty="0" err="1"/>
              <a:t>Entropy-driven</a:t>
            </a:r>
            <a:r>
              <a:rPr lang="es-CL" dirty="0"/>
              <a:t> </a:t>
            </a:r>
            <a:r>
              <a:rPr lang="es-CL" dirty="0" err="1"/>
              <a:t>event</a:t>
            </a:r>
            <a:br>
              <a:rPr lang="es-CL" dirty="0"/>
            </a:br>
            <a:r>
              <a:rPr lang="es-CL" dirty="0"/>
              <a:t>     </a:t>
            </a:r>
          </a:p>
          <a:p>
            <a:pPr marL="285750" indent="-285750">
              <a:buFontTx/>
              <a:buChar char="-"/>
            </a:pPr>
            <a:r>
              <a:rPr lang="es-CL" dirty="0"/>
              <a:t>Free </a:t>
            </a:r>
            <a:r>
              <a:rPr lang="es-CL" dirty="0" err="1"/>
              <a:t>energy</a:t>
            </a:r>
            <a:r>
              <a:rPr lang="es-CL" dirty="0"/>
              <a:t> </a:t>
            </a:r>
            <a:r>
              <a:rPr lang="es-CL" dirty="0" err="1"/>
              <a:t>release</a:t>
            </a: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Usually</a:t>
            </a:r>
            <a:r>
              <a:rPr lang="es-CL" dirty="0"/>
              <a:t> </a:t>
            </a:r>
            <a:r>
              <a:rPr lang="es-CL" dirty="0" err="1"/>
              <a:t>about</a:t>
            </a:r>
            <a:r>
              <a:rPr lang="es-CL" dirty="0"/>
              <a:t> </a:t>
            </a:r>
            <a:r>
              <a:rPr lang="es-CL" i="1" dirty="0" err="1"/>
              <a:t>sites</a:t>
            </a:r>
            <a:r>
              <a:rPr lang="es-CL" dirty="0"/>
              <a:t> </a:t>
            </a:r>
            <a:r>
              <a:rPr lang="es-CL" dirty="0" err="1"/>
              <a:t>not</a:t>
            </a:r>
            <a:r>
              <a:rPr lang="es-CL" dirty="0"/>
              <a:t> </a:t>
            </a:r>
            <a:r>
              <a:rPr lang="es-CL" dirty="0" err="1"/>
              <a:t>entire</a:t>
            </a:r>
            <a:r>
              <a:rPr lang="es-CL" dirty="0"/>
              <a:t> </a:t>
            </a:r>
            <a:r>
              <a:rPr lang="es-CL" dirty="0" err="1"/>
              <a:t>molecules</a:t>
            </a: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Many</a:t>
            </a:r>
            <a:r>
              <a:rPr lang="es-CL" dirty="0"/>
              <a:t> </a:t>
            </a:r>
            <a:r>
              <a:rPr lang="es-CL" dirty="0" err="1"/>
              <a:t>authors</a:t>
            </a:r>
            <a:r>
              <a:rPr lang="es-CL" dirty="0"/>
              <a:t> </a:t>
            </a:r>
            <a:r>
              <a:rPr lang="es-CL" dirty="0" err="1"/>
              <a:t>suggest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hydrophobic</a:t>
            </a:r>
            <a:r>
              <a:rPr lang="es-CL" dirty="0"/>
              <a:t> </a:t>
            </a:r>
            <a:r>
              <a:rPr lang="es-CL" dirty="0" err="1"/>
              <a:t>effect</a:t>
            </a:r>
            <a:r>
              <a:rPr lang="es-CL" dirty="0"/>
              <a:t> </a:t>
            </a:r>
            <a:r>
              <a:rPr lang="es-CL" dirty="0" err="1"/>
              <a:t>does</a:t>
            </a:r>
            <a:r>
              <a:rPr lang="es-CL" dirty="0"/>
              <a:t> </a:t>
            </a:r>
            <a:r>
              <a:rPr lang="es-CL" dirty="0" err="1"/>
              <a:t>not</a:t>
            </a:r>
            <a:r>
              <a:rPr lang="es-CL" dirty="0"/>
              <a:t> </a:t>
            </a:r>
            <a:r>
              <a:rPr lang="es-CL" dirty="0" err="1"/>
              <a:t>even</a:t>
            </a:r>
            <a:r>
              <a:rPr lang="es-CL" dirty="0"/>
              <a:t> </a:t>
            </a:r>
            <a:r>
              <a:rPr lang="es-CL" b="1" dirty="0" err="1"/>
              <a:t>exist</a:t>
            </a:r>
            <a:endParaRPr lang="es-CL" b="1" dirty="0"/>
          </a:p>
          <a:p>
            <a:pPr marL="285750" indent="-285750">
              <a:buFontTx/>
              <a:buChar char="-"/>
            </a:pPr>
            <a:endParaRPr lang="es-CL" b="1" dirty="0"/>
          </a:p>
          <a:p>
            <a:pPr marL="285750" indent="-285750">
              <a:buFontTx/>
              <a:buChar char="-"/>
            </a:pPr>
            <a:r>
              <a:rPr lang="es-CL" dirty="0" err="1"/>
              <a:t>Many</a:t>
            </a:r>
            <a:r>
              <a:rPr lang="es-CL" dirty="0"/>
              <a:t> </a:t>
            </a:r>
            <a:r>
              <a:rPr lang="es-CL" dirty="0" err="1"/>
              <a:t>others</a:t>
            </a:r>
            <a:r>
              <a:rPr lang="es-CL" dirty="0"/>
              <a:t> </a:t>
            </a:r>
            <a:r>
              <a:rPr lang="es-CL" dirty="0" err="1"/>
              <a:t>think</a:t>
            </a:r>
            <a:r>
              <a:rPr lang="es-CL" dirty="0"/>
              <a:t> </a:t>
            </a:r>
            <a:r>
              <a:rPr lang="es-CL" dirty="0" err="1"/>
              <a:t>they</a:t>
            </a:r>
            <a:r>
              <a:rPr lang="es-CL" dirty="0"/>
              <a:t> are </a:t>
            </a:r>
            <a:r>
              <a:rPr lang="es-CL" dirty="0" err="1"/>
              <a:t>one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most</a:t>
            </a:r>
            <a:r>
              <a:rPr lang="es-CL" dirty="0"/>
              <a:t> </a:t>
            </a:r>
            <a:r>
              <a:rPr lang="es-CL" dirty="0" err="1"/>
              <a:t>important</a:t>
            </a:r>
            <a:r>
              <a:rPr lang="es-CL" dirty="0"/>
              <a:t> </a:t>
            </a:r>
            <a:r>
              <a:rPr lang="es-CL" dirty="0" err="1"/>
              <a:t>factors</a:t>
            </a:r>
            <a:r>
              <a:rPr lang="es-CL" dirty="0"/>
              <a:t>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B0E4F3-839F-4875-AD0E-8564838F6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5" t="47778" r="38750" b="31111"/>
          <a:stretch/>
        </p:blipFill>
        <p:spPr>
          <a:xfrm>
            <a:off x="7114071" y="4216926"/>
            <a:ext cx="4834089" cy="20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2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D163A555-E2D1-4B91-AE17-C080C6A9E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007" y="3193397"/>
            <a:ext cx="6096000" cy="374904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D0419DF-5DB9-4816-8617-B46ECBA0BC82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8E19416-2F1D-4F4D-A22E-44225CE6839E}"/>
              </a:ext>
            </a:extLst>
          </p:cNvPr>
          <p:cNvSpPr txBox="1"/>
          <p:nvPr/>
        </p:nvSpPr>
        <p:spPr>
          <a:xfrm>
            <a:off x="457200" y="1674673"/>
            <a:ext cx="5294847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/>
              <a:t>Van </a:t>
            </a:r>
            <a:r>
              <a:rPr lang="es-CL" sz="2400" b="1" dirty="0" err="1"/>
              <a:t>der</a:t>
            </a:r>
            <a:r>
              <a:rPr lang="es-CL" sz="2400" b="1" dirty="0"/>
              <a:t> Waals - London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Asymmetric</a:t>
            </a:r>
            <a:r>
              <a:rPr lang="es-CL" dirty="0"/>
              <a:t> </a:t>
            </a:r>
            <a:r>
              <a:rPr lang="es-CL" dirty="0" err="1"/>
              <a:t>charge</a:t>
            </a:r>
            <a:r>
              <a:rPr lang="es-CL" dirty="0"/>
              <a:t> </a:t>
            </a:r>
            <a:r>
              <a:rPr lang="es-CL" dirty="0" err="1"/>
              <a:t>distribution</a:t>
            </a:r>
            <a:r>
              <a:rPr lang="es-CL" dirty="0"/>
              <a:t> in apolar </a:t>
            </a:r>
            <a:r>
              <a:rPr lang="es-CL" dirty="0" err="1"/>
              <a:t>molecules</a:t>
            </a:r>
            <a:endParaRPr lang="es-CL" dirty="0"/>
          </a:p>
          <a:p>
            <a:endParaRPr lang="es-CL" dirty="0"/>
          </a:p>
          <a:p>
            <a:r>
              <a:rPr lang="es-CL" dirty="0"/>
              <a:t>-    </a:t>
            </a:r>
            <a:r>
              <a:rPr lang="es-CL" dirty="0" err="1"/>
              <a:t>Instant</a:t>
            </a:r>
            <a:r>
              <a:rPr lang="es-CL" dirty="0"/>
              <a:t> </a:t>
            </a:r>
            <a:r>
              <a:rPr lang="es-CL" dirty="0" err="1"/>
              <a:t>dipoles</a:t>
            </a:r>
            <a:r>
              <a:rPr lang="es-CL" dirty="0"/>
              <a:t> – </a:t>
            </a:r>
            <a:r>
              <a:rPr lang="es-CL" dirty="0" err="1"/>
              <a:t>Instant</a:t>
            </a:r>
            <a:r>
              <a:rPr lang="es-CL" dirty="0"/>
              <a:t> </a:t>
            </a:r>
            <a:r>
              <a:rPr lang="es-CL" dirty="0" err="1"/>
              <a:t>dipoles</a:t>
            </a:r>
            <a:br>
              <a:rPr lang="es-CL" dirty="0"/>
            </a:br>
            <a:r>
              <a:rPr lang="es-CL" dirty="0"/>
              <a:t>     </a:t>
            </a:r>
          </a:p>
          <a:p>
            <a:pPr marL="285750" indent="-285750">
              <a:buFontTx/>
              <a:buChar char="-"/>
            </a:pPr>
            <a:r>
              <a:rPr lang="es-CL" dirty="0" err="1"/>
              <a:t>Only</a:t>
            </a:r>
            <a:r>
              <a:rPr lang="es-CL" dirty="0"/>
              <a:t> </a:t>
            </a:r>
            <a:r>
              <a:rPr lang="es-CL" dirty="0" err="1"/>
              <a:t>significant</a:t>
            </a:r>
            <a:r>
              <a:rPr lang="es-CL" dirty="0"/>
              <a:t> at short </a:t>
            </a:r>
            <a:r>
              <a:rPr lang="es-CL" dirty="0" err="1"/>
              <a:t>distances</a:t>
            </a:r>
            <a:r>
              <a:rPr lang="es-CL" dirty="0"/>
              <a:t> </a:t>
            </a:r>
            <a:r>
              <a:rPr lang="es-CL" dirty="0" err="1"/>
              <a:t>but</a:t>
            </a:r>
            <a:r>
              <a:rPr lang="es-CL" dirty="0"/>
              <a:t>…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…</a:t>
            </a:r>
            <a:r>
              <a:rPr lang="es-CL" dirty="0" err="1"/>
              <a:t>drug</a:t>
            </a:r>
            <a:r>
              <a:rPr lang="es-CL" dirty="0"/>
              <a:t>-receptor </a:t>
            </a:r>
            <a:r>
              <a:rPr lang="es-CL" dirty="0" err="1"/>
              <a:t>interactions</a:t>
            </a:r>
            <a:r>
              <a:rPr lang="es-CL" dirty="0"/>
              <a:t> </a:t>
            </a:r>
            <a:r>
              <a:rPr lang="es-CL" dirty="0" err="1"/>
              <a:t>imply</a:t>
            </a:r>
            <a:r>
              <a:rPr lang="es-CL" dirty="0"/>
              <a:t> molecular </a:t>
            </a:r>
            <a:r>
              <a:rPr lang="es-CL" dirty="0" err="1"/>
              <a:t>fit</a:t>
            </a: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0.5 kcal/mol </a:t>
            </a:r>
            <a:endParaRPr lang="es-CL" b="1" dirty="0"/>
          </a:p>
          <a:p>
            <a:endParaRPr lang="es-CL" b="1" dirty="0"/>
          </a:p>
        </p:txBody>
      </p:sp>
      <p:pic>
        <p:nvPicPr>
          <p:cNvPr id="6" name="Imagen 5" descr="Diagrama, Esquemático&#10;&#10;Descripción generada automáticamente">
            <a:extLst>
              <a:ext uri="{FF2B5EF4-FFF2-40B4-BE49-F238E27FC236}">
                <a16:creationId xmlns:a16="http://schemas.microsoft.com/office/drawing/2014/main" id="{3E72C0BB-F956-421F-B7FC-ADA3F1DEF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451804"/>
            <a:ext cx="2900007" cy="17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81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CD916F-42A6-4A17-ABD4-F794ED434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5" t="46667" r="53750" b="34444"/>
          <a:stretch/>
        </p:blipFill>
        <p:spPr>
          <a:xfrm>
            <a:off x="7367938" y="1143000"/>
            <a:ext cx="4173071" cy="1447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E83CA3-C177-4B56-A6DC-D2F36F32EF1C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F0D10-F9A3-49BD-B68D-C592727C8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89"/>
          <a:stretch/>
        </p:blipFill>
        <p:spPr>
          <a:xfrm>
            <a:off x="-457200" y="-266700"/>
            <a:ext cx="2379833" cy="2133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AA4655-827A-463A-8CFB-42B39A36CF40}"/>
              </a:ext>
            </a:extLst>
          </p:cNvPr>
          <p:cNvSpPr txBox="1"/>
          <p:nvPr/>
        </p:nvSpPr>
        <p:spPr>
          <a:xfrm>
            <a:off x="457200" y="2200591"/>
            <a:ext cx="68722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Halogen</a:t>
            </a:r>
            <a:r>
              <a:rPr lang="es-CL" sz="2400" b="1" dirty="0"/>
              <a:t> </a:t>
            </a:r>
            <a:r>
              <a:rPr lang="es-CL" sz="2400" b="1" dirty="0" err="1"/>
              <a:t>bonding</a:t>
            </a:r>
            <a:endParaRPr lang="es-CL" sz="2400" b="1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Known</a:t>
            </a:r>
            <a:r>
              <a:rPr lang="es-CL" dirty="0"/>
              <a:t> </a:t>
            </a:r>
            <a:r>
              <a:rPr lang="es-CL" dirty="0" err="1"/>
              <a:t>for</a:t>
            </a:r>
            <a:r>
              <a:rPr lang="es-CL" dirty="0"/>
              <a:t> </a:t>
            </a:r>
            <a:r>
              <a:rPr lang="es-CL" dirty="0" err="1"/>
              <a:t>decades</a:t>
            </a:r>
            <a:r>
              <a:rPr lang="es-CL" dirty="0"/>
              <a:t> </a:t>
            </a:r>
            <a:r>
              <a:rPr lang="es-CL" dirty="0" err="1"/>
              <a:t>but</a:t>
            </a:r>
            <a:r>
              <a:rPr lang="es-CL" dirty="0"/>
              <a:t> </a:t>
            </a:r>
            <a:r>
              <a:rPr lang="es-CL" dirty="0" err="1"/>
              <a:t>recently</a:t>
            </a:r>
            <a:r>
              <a:rPr lang="es-CL" dirty="0"/>
              <a:t> </a:t>
            </a:r>
            <a:r>
              <a:rPr lang="es-CL" dirty="0" err="1"/>
              <a:t>applied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rational</a:t>
            </a:r>
            <a:r>
              <a:rPr lang="es-CL" dirty="0"/>
              <a:t> </a:t>
            </a:r>
            <a:r>
              <a:rPr lang="es-CL" dirty="0" err="1"/>
              <a:t>drug</a:t>
            </a:r>
            <a:r>
              <a:rPr lang="es-CL" dirty="0"/>
              <a:t> </a:t>
            </a:r>
            <a:r>
              <a:rPr lang="es-CL" dirty="0" err="1"/>
              <a:t>design</a:t>
            </a:r>
            <a:endParaRPr lang="es-CL" dirty="0"/>
          </a:p>
          <a:p>
            <a:endParaRPr lang="es-CL" dirty="0"/>
          </a:p>
          <a:p>
            <a:r>
              <a:rPr lang="es-CL" dirty="0"/>
              <a:t>-    </a:t>
            </a:r>
            <a:r>
              <a:rPr lang="en-GB" sz="200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R−X···Y−R′   </a:t>
            </a:r>
            <a:r>
              <a:rPr lang="en-GB" dirty="0">
                <a:effectLst/>
                <a:latin typeface="+mj-lt"/>
                <a:cs typeface="Arial" panose="020B0604020202020204" pitchFamily="34" charset="0"/>
              </a:rPr>
              <a:t>(X = Lewis acid, Y = donor atom)</a:t>
            </a:r>
            <a:br>
              <a:rPr lang="es-CL" dirty="0"/>
            </a:br>
            <a:r>
              <a:rPr lang="es-CL" dirty="0"/>
              <a:t>     </a:t>
            </a:r>
          </a:p>
          <a:p>
            <a:pPr marL="285750" indent="-285750">
              <a:buFontTx/>
              <a:buChar char="-"/>
            </a:pPr>
            <a:r>
              <a:rPr lang="es-CL" dirty="0" err="1"/>
              <a:t>Halogens</a:t>
            </a:r>
            <a:r>
              <a:rPr lang="es-CL" dirty="0"/>
              <a:t> are </a:t>
            </a:r>
            <a:r>
              <a:rPr lang="es-CL" dirty="0" err="1"/>
              <a:t>very</a:t>
            </a:r>
            <a:r>
              <a:rPr lang="es-CL" dirty="0"/>
              <a:t> </a:t>
            </a:r>
            <a:r>
              <a:rPr lang="es-CL" dirty="0" err="1"/>
              <a:t>common</a:t>
            </a:r>
            <a:r>
              <a:rPr lang="es-CL" dirty="0"/>
              <a:t> in medicinal </a:t>
            </a:r>
            <a:r>
              <a:rPr lang="es-CL" dirty="0" err="1"/>
              <a:t>chemistry</a:t>
            </a:r>
            <a:r>
              <a:rPr lang="es-CL" dirty="0"/>
              <a:t> (F, Cl, Br, CF</a:t>
            </a:r>
            <a:r>
              <a:rPr lang="es-CL" baseline="-25000" dirty="0"/>
              <a:t>3</a:t>
            </a:r>
            <a:r>
              <a:rPr lang="es-CL" dirty="0"/>
              <a:t>, </a:t>
            </a:r>
            <a:r>
              <a:rPr lang="es-CL" dirty="0" err="1"/>
              <a:t>etc</a:t>
            </a:r>
            <a:r>
              <a:rPr lang="es-CL" dirty="0"/>
              <a:t>)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b="1" i="1" dirty="0" err="1"/>
              <a:t>Halogen</a:t>
            </a:r>
            <a:r>
              <a:rPr lang="es-CL" b="1" i="1" dirty="0"/>
              <a:t> </a:t>
            </a:r>
            <a:r>
              <a:rPr lang="es-CL" b="1" i="1" dirty="0" err="1"/>
              <a:t>acts</a:t>
            </a:r>
            <a:r>
              <a:rPr lang="es-CL" b="1" i="1" dirty="0"/>
              <a:t> as Lewis </a:t>
            </a:r>
            <a:r>
              <a:rPr lang="es-CL" b="1" i="1" dirty="0" err="1"/>
              <a:t>acids</a:t>
            </a:r>
            <a:r>
              <a:rPr lang="es-CL" b="1" i="1" dirty="0"/>
              <a:t> and </a:t>
            </a:r>
            <a:r>
              <a:rPr lang="es-CL" b="1" i="1" dirty="0" err="1"/>
              <a:t>they</a:t>
            </a:r>
            <a:r>
              <a:rPr lang="es-CL" b="1" i="1" dirty="0"/>
              <a:t> </a:t>
            </a:r>
            <a:r>
              <a:rPr lang="es-CL" b="1" i="1" dirty="0" err="1"/>
              <a:t>interact</a:t>
            </a:r>
            <a:r>
              <a:rPr lang="es-CL" b="1" i="1" dirty="0"/>
              <a:t> </a:t>
            </a:r>
            <a:r>
              <a:rPr lang="es-CL" b="1" i="1" dirty="0" err="1"/>
              <a:t>with</a:t>
            </a:r>
            <a:r>
              <a:rPr lang="es-CL" b="1" i="1" dirty="0"/>
              <a:t> </a:t>
            </a:r>
            <a:r>
              <a:rPr lang="es-CL" b="1" i="1" dirty="0" err="1"/>
              <a:t>donors</a:t>
            </a:r>
            <a:r>
              <a:rPr lang="es-CL" b="1" i="1" dirty="0"/>
              <a:t>!!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1-2 kcal/mol</a:t>
            </a:r>
          </a:p>
          <a:p>
            <a:pPr marL="285750" indent="-285750">
              <a:buFontTx/>
              <a:buChar char="-"/>
            </a:pPr>
            <a:endParaRPr lang="es-CL" b="1" dirty="0"/>
          </a:p>
          <a:p>
            <a:pPr marL="285750" indent="-285750">
              <a:buFontTx/>
              <a:buChar char="-"/>
            </a:pPr>
            <a:r>
              <a:rPr lang="es-CL" b="1" dirty="0" err="1"/>
              <a:t>Weak</a:t>
            </a:r>
            <a:r>
              <a:rPr lang="es-CL" b="1" dirty="0"/>
              <a:t> </a:t>
            </a:r>
            <a:r>
              <a:rPr lang="es-CL" b="1" dirty="0" err="1"/>
              <a:t>but</a:t>
            </a:r>
            <a:r>
              <a:rPr lang="es-CL" b="1" dirty="0"/>
              <a:t> </a:t>
            </a:r>
            <a:r>
              <a:rPr lang="es-CL" b="1" dirty="0" err="1"/>
              <a:t>decisive</a:t>
            </a:r>
            <a:endParaRPr lang="es-CL" b="1" dirty="0"/>
          </a:p>
          <a:p>
            <a:endParaRPr lang="es-CL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714DB8-F54A-43E2-99D5-0E73A5775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75" t="19444" r="51250" b="37778"/>
          <a:stretch/>
        </p:blipFill>
        <p:spPr>
          <a:xfrm>
            <a:off x="7367938" y="2895600"/>
            <a:ext cx="4173071" cy="37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4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natación, tabla, luz, pastel&#10;&#10;Descripción generada automáticamente">
            <a:extLst>
              <a:ext uri="{FF2B5EF4-FFF2-40B4-BE49-F238E27FC236}">
                <a16:creationId xmlns:a16="http://schemas.microsoft.com/office/drawing/2014/main" id="{5910E235-79D3-4E5A-BF45-9346493E4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2" y="1371600"/>
            <a:ext cx="11921876" cy="51958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A28627A-7B96-4865-92C2-6922FC261059}"/>
              </a:ext>
            </a:extLst>
          </p:cNvPr>
          <p:cNvSpPr txBox="1"/>
          <p:nvPr/>
        </p:nvSpPr>
        <p:spPr>
          <a:xfrm>
            <a:off x="2286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COMPUTER-AIDED DRUG DESIGN</a:t>
            </a:r>
          </a:p>
        </p:txBody>
      </p:sp>
    </p:spTree>
    <p:extLst>
      <p:ext uri="{BB962C8B-B14F-4D97-AF65-F5344CB8AC3E}">
        <p14:creationId xmlns:p14="http://schemas.microsoft.com/office/powerpoint/2010/main" val="2347938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D6BB5DF-79B0-4AEF-9EF0-6B9106F55299}"/>
              </a:ext>
            </a:extLst>
          </p:cNvPr>
          <p:cNvSpPr txBox="1"/>
          <p:nvPr/>
        </p:nvSpPr>
        <p:spPr>
          <a:xfrm>
            <a:off x="3048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MOLECULAR DOCKING</a:t>
            </a:r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F5E7A61A-46F0-4D44-A4C3-629F7431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914400"/>
            <a:ext cx="6609857" cy="3983946"/>
          </a:xfrm>
          <a:prstGeom prst="rect">
            <a:avLst/>
          </a:prstGeom>
        </p:spPr>
      </p:pic>
      <p:pic>
        <p:nvPicPr>
          <p:cNvPr id="9" name="Imagen 8" descr="Foto en blanco y negro de un hombre con traje y corbata&#10;&#10;Descripción generada automáticamente">
            <a:extLst>
              <a:ext uri="{FF2B5EF4-FFF2-40B4-BE49-F238E27FC236}">
                <a16:creationId xmlns:a16="http://schemas.microsoft.com/office/drawing/2014/main" id="{54F56365-EC94-4882-9BA1-C61E17A2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94960"/>
            <a:ext cx="4614863" cy="4343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F523C99-FC3D-45F2-9951-1E352A3EF503}"/>
              </a:ext>
            </a:extLst>
          </p:cNvPr>
          <p:cNvSpPr txBox="1"/>
          <p:nvPr/>
        </p:nvSpPr>
        <p:spPr>
          <a:xfrm>
            <a:off x="279340" y="2251098"/>
            <a:ext cx="5486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-In silico structure-based method widely used in drug discovery. 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-I</a:t>
            </a:r>
            <a:r>
              <a:rPr lang="en-GB" dirty="0">
                <a:effectLst/>
                <a:latin typeface="Arial" panose="020B0604020202020204" pitchFamily="34" charset="0"/>
              </a:rPr>
              <a:t>dentification of novel compounds of therapeutic interest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r>
              <a:rPr lang="en-GB" dirty="0">
                <a:effectLst/>
                <a:latin typeface="Arial" panose="020B0604020202020204" pitchFamily="34" charset="0"/>
              </a:rPr>
              <a:t>-Predicting ligand-target interactions at a molecular level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effectLst/>
                <a:latin typeface="Arial" panose="020B0604020202020204" pitchFamily="34" charset="0"/>
              </a:rPr>
              <a:t> -Delineating structure-activity relationships (SAR)</a:t>
            </a:r>
          </a:p>
          <a:p>
            <a:r>
              <a:rPr lang="en-GB" dirty="0">
                <a:latin typeface="Arial" panose="020B0604020202020204" pitchFamily="34" charset="0"/>
              </a:rPr>
              <a:t>-Evolution of computational chemistry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13" name="Imagen 12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B23BE974-B99C-4507-AF8A-7BB05A9AC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63" y="1342560"/>
            <a:ext cx="6696811" cy="44958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2ACB774-32C1-4C3C-8E35-9CA92334F3EF}"/>
              </a:ext>
            </a:extLst>
          </p:cNvPr>
          <p:cNvSpPr txBox="1"/>
          <p:nvPr/>
        </p:nvSpPr>
        <p:spPr>
          <a:xfrm>
            <a:off x="7626306" y="113532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err="1"/>
              <a:t>Moore’s</a:t>
            </a:r>
            <a:r>
              <a:rPr lang="es-CL" sz="2800" b="1" dirty="0"/>
              <a:t> </a:t>
            </a:r>
            <a:r>
              <a:rPr lang="es-CL" sz="2800" b="1" dirty="0" err="1"/>
              <a:t>Law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08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C6727670-F0F4-4A3F-8104-4F24B94E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8472588" cy="521064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B030E6-0664-4313-8C0E-9CA13070F69B}"/>
              </a:ext>
            </a:extLst>
          </p:cNvPr>
          <p:cNvSpPr txBox="1"/>
          <p:nvPr/>
        </p:nvSpPr>
        <p:spPr>
          <a:xfrm>
            <a:off x="3048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MOLECULAR DOCKING</a:t>
            </a:r>
          </a:p>
        </p:txBody>
      </p:sp>
    </p:spTree>
    <p:extLst>
      <p:ext uri="{BB962C8B-B14F-4D97-AF65-F5344CB8AC3E}">
        <p14:creationId xmlns:p14="http://schemas.microsoft.com/office/powerpoint/2010/main" val="397233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422AB6D-58A4-46AA-9E26-E9FDF0B57A19}"/>
              </a:ext>
            </a:extLst>
          </p:cNvPr>
          <p:cNvSpPr txBox="1"/>
          <p:nvPr/>
        </p:nvSpPr>
        <p:spPr>
          <a:xfrm>
            <a:off x="77215" y="0"/>
            <a:ext cx="11428985" cy="1943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atin typeface="Agency FB" panose="020B0503020202020204" pitchFamily="34" charset="0"/>
              </a:rPr>
              <a:t>INTRODUCTION</a:t>
            </a:r>
          </a:p>
        </p:txBody>
      </p: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D2300F2-3DA9-44AD-B8B7-04EB89461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-152400" y="5105400"/>
            <a:ext cx="7511452" cy="194398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EA7754-74AD-436F-A7AD-C69BA56BC059}"/>
              </a:ext>
            </a:extLst>
          </p:cNvPr>
          <p:cNvSpPr txBox="1"/>
          <p:nvPr/>
        </p:nvSpPr>
        <p:spPr>
          <a:xfrm>
            <a:off x="685800" y="1524000"/>
            <a:ext cx="11168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“Drug is any substance or product that is used or is intended to be used to modify or explore physiological systems or</a:t>
            </a:r>
          </a:p>
          <a:p>
            <a:r>
              <a:rPr lang="en-US" dirty="0"/>
              <a:t>pathological states for the benefit of the recipient” </a:t>
            </a:r>
            <a:r>
              <a:rPr lang="en-US" b="1" dirty="0"/>
              <a:t>WHO 1966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C6AAE64-7FA9-4189-BC78-9612C8247DA7}"/>
              </a:ext>
            </a:extLst>
          </p:cNvPr>
          <p:cNvSpPr txBox="1"/>
          <p:nvPr/>
        </p:nvSpPr>
        <p:spPr>
          <a:xfrm>
            <a:off x="685800" y="2924528"/>
            <a:ext cx="1127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“Receptor is a </a:t>
            </a:r>
            <a:r>
              <a:rPr lang="en-GB" b="1" dirty="0"/>
              <a:t>macromolecule</a:t>
            </a:r>
            <a:r>
              <a:rPr lang="en-GB" dirty="0"/>
              <a:t> in the membrane or inside the cell that specifically (chemically) bind a </a:t>
            </a:r>
            <a:r>
              <a:rPr lang="en-GB" b="1" dirty="0"/>
              <a:t>ligand (drug). </a:t>
            </a:r>
            <a:r>
              <a:rPr lang="en-GB" dirty="0"/>
              <a:t>The binding of a drug to receptor depends on types of </a:t>
            </a:r>
            <a:r>
              <a:rPr lang="en-GB" b="1" dirty="0"/>
              <a:t>chemical bonds </a:t>
            </a:r>
            <a:r>
              <a:rPr lang="en-GB" dirty="0"/>
              <a:t>that can be established between drug and receptor. The strength of this chemical bonds (covalent, ionic, hydrogen, hydrophobic) determine the degree of affinity of ligand to receptor.”</a:t>
            </a:r>
          </a:p>
        </p:txBody>
      </p:sp>
    </p:spTree>
    <p:extLst>
      <p:ext uri="{BB962C8B-B14F-4D97-AF65-F5344CB8AC3E}">
        <p14:creationId xmlns:p14="http://schemas.microsoft.com/office/powerpoint/2010/main" val="3501385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9CC4944-73E9-45BF-AD46-25058F5328F3}"/>
              </a:ext>
            </a:extLst>
          </p:cNvPr>
          <p:cNvSpPr/>
          <p:nvPr/>
        </p:nvSpPr>
        <p:spPr>
          <a:xfrm>
            <a:off x="152400" y="1280160"/>
            <a:ext cx="32766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7D3C4E-1D97-4822-8E57-08180201B979}"/>
              </a:ext>
            </a:extLst>
          </p:cNvPr>
          <p:cNvSpPr txBox="1"/>
          <p:nvPr/>
        </p:nvSpPr>
        <p:spPr>
          <a:xfrm>
            <a:off x="281056" y="1410474"/>
            <a:ext cx="3019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>
                <a:solidFill>
                  <a:schemeClr val="bg2"/>
                </a:solidFill>
              </a:rPr>
              <a:t>HTS</a:t>
            </a:r>
          </a:p>
          <a:p>
            <a:pPr algn="ctr"/>
            <a:r>
              <a:rPr lang="es-CL" sz="2000" dirty="0">
                <a:solidFill>
                  <a:schemeClr val="bg2"/>
                </a:solidFill>
              </a:rPr>
              <a:t>High </a:t>
            </a:r>
            <a:r>
              <a:rPr lang="es-CL" sz="2000" dirty="0" err="1">
                <a:solidFill>
                  <a:schemeClr val="bg2"/>
                </a:solidFill>
              </a:rPr>
              <a:t>Throughput</a:t>
            </a:r>
            <a:r>
              <a:rPr lang="es-CL" sz="2000" dirty="0">
                <a:solidFill>
                  <a:schemeClr val="bg2"/>
                </a:solidFill>
              </a:rPr>
              <a:t> Screening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71F74610-F4E0-46E7-97F8-95AFB2D148AA}"/>
              </a:ext>
            </a:extLst>
          </p:cNvPr>
          <p:cNvSpPr/>
          <p:nvPr/>
        </p:nvSpPr>
        <p:spPr>
          <a:xfrm>
            <a:off x="3429000" y="1623060"/>
            <a:ext cx="3352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n 7" descr="Imagen que contiene interior, tabla, cocina, computadora&#10;&#10;Descripción generada automáticamente">
            <a:extLst>
              <a:ext uri="{FF2B5EF4-FFF2-40B4-BE49-F238E27FC236}">
                <a16:creationId xmlns:a16="http://schemas.microsoft.com/office/drawing/2014/main" id="{52D2EF6C-5002-40A2-A762-A92110130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21" y="1009888"/>
            <a:ext cx="2420471" cy="1607344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6E22412-A6A4-47A1-BE60-CB27BF643F43}"/>
              </a:ext>
            </a:extLst>
          </p:cNvPr>
          <p:cNvSpPr/>
          <p:nvPr/>
        </p:nvSpPr>
        <p:spPr>
          <a:xfrm>
            <a:off x="6781800" y="1371600"/>
            <a:ext cx="26670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1E20B91-7B4C-4B64-A8BF-723935F0E129}"/>
              </a:ext>
            </a:extLst>
          </p:cNvPr>
          <p:cNvSpPr txBox="1"/>
          <p:nvPr/>
        </p:nvSpPr>
        <p:spPr>
          <a:xfrm>
            <a:off x="7206628" y="1619488"/>
            <a:ext cx="1901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err="1">
                <a:solidFill>
                  <a:schemeClr val="bg2"/>
                </a:solidFill>
              </a:rPr>
              <a:t>Drug</a:t>
            </a:r>
            <a:r>
              <a:rPr lang="es-CL" sz="2000" dirty="0">
                <a:solidFill>
                  <a:schemeClr val="bg2"/>
                </a:solidFill>
              </a:rPr>
              <a:t> Candidates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37F5DA7-3384-4905-A7AC-C8CD6B38EFCF}"/>
              </a:ext>
            </a:extLst>
          </p:cNvPr>
          <p:cNvSpPr/>
          <p:nvPr/>
        </p:nvSpPr>
        <p:spPr>
          <a:xfrm>
            <a:off x="9448800" y="1600051"/>
            <a:ext cx="622599" cy="365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1ECC659-AA0C-42B4-BE6D-1D0569BA33E1}"/>
              </a:ext>
            </a:extLst>
          </p:cNvPr>
          <p:cNvSpPr txBox="1"/>
          <p:nvPr/>
        </p:nvSpPr>
        <p:spPr>
          <a:xfrm>
            <a:off x="10007338" y="1161871"/>
            <a:ext cx="210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Medicinal </a:t>
            </a:r>
            <a:r>
              <a:rPr lang="es-CL" dirty="0" err="1"/>
              <a:t>Chemistry</a:t>
            </a:r>
            <a:endParaRPr lang="es-CL" dirty="0"/>
          </a:p>
          <a:p>
            <a:r>
              <a:rPr lang="es-CL" dirty="0"/>
              <a:t>In vitro</a:t>
            </a:r>
          </a:p>
          <a:p>
            <a:r>
              <a:rPr lang="es-CL" dirty="0"/>
              <a:t>In vivo</a:t>
            </a:r>
          </a:p>
          <a:p>
            <a:r>
              <a:rPr lang="es-CL" dirty="0" err="1"/>
              <a:t>Drug</a:t>
            </a:r>
            <a:r>
              <a:rPr lang="es-CL" dirty="0"/>
              <a:t> </a:t>
            </a:r>
            <a:r>
              <a:rPr lang="es-CL" dirty="0" err="1"/>
              <a:t>development</a:t>
            </a:r>
            <a:r>
              <a:rPr lang="es-CL" dirty="0"/>
              <a:t>…</a:t>
            </a:r>
            <a:endParaRPr lang="en-GB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A3B50B5A-272F-4D70-9C1E-DE72066F2F48}"/>
              </a:ext>
            </a:extLst>
          </p:cNvPr>
          <p:cNvSpPr/>
          <p:nvPr/>
        </p:nvSpPr>
        <p:spPr>
          <a:xfrm>
            <a:off x="6338224" y="4320140"/>
            <a:ext cx="2819400" cy="506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DB8593-B396-4481-B79A-8AD082CC31A0}"/>
              </a:ext>
            </a:extLst>
          </p:cNvPr>
          <p:cNvSpPr txBox="1"/>
          <p:nvPr/>
        </p:nvSpPr>
        <p:spPr>
          <a:xfrm>
            <a:off x="6422229" y="4320141"/>
            <a:ext cx="2462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err="1">
                <a:solidFill>
                  <a:schemeClr val="bg2"/>
                </a:solidFill>
              </a:rPr>
              <a:t>Computer</a:t>
            </a:r>
            <a:r>
              <a:rPr lang="es-CL" sz="2000" dirty="0">
                <a:solidFill>
                  <a:schemeClr val="bg2"/>
                </a:solidFill>
              </a:rPr>
              <a:t> </a:t>
            </a:r>
            <a:r>
              <a:rPr lang="es-CL" sz="2000" dirty="0" err="1">
                <a:solidFill>
                  <a:schemeClr val="bg2"/>
                </a:solidFill>
              </a:rPr>
              <a:t>Technology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4C801E1-9436-40B1-9A03-46CF70B6496F}"/>
              </a:ext>
            </a:extLst>
          </p:cNvPr>
          <p:cNvSpPr/>
          <p:nvPr/>
        </p:nvSpPr>
        <p:spPr>
          <a:xfrm>
            <a:off x="5685869" y="6069368"/>
            <a:ext cx="2819400" cy="506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59F278E-8B52-47A9-ABA1-C9E4253E1979}"/>
              </a:ext>
            </a:extLst>
          </p:cNvPr>
          <p:cNvSpPr txBox="1"/>
          <p:nvPr/>
        </p:nvSpPr>
        <p:spPr>
          <a:xfrm>
            <a:off x="5889974" y="6069369"/>
            <a:ext cx="2222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err="1">
                <a:solidFill>
                  <a:schemeClr val="bg2"/>
                </a:solidFill>
              </a:rPr>
              <a:t>Huge</a:t>
            </a:r>
            <a:r>
              <a:rPr lang="es-CL" sz="2000" dirty="0">
                <a:solidFill>
                  <a:schemeClr val="bg2"/>
                </a:solidFill>
              </a:rPr>
              <a:t> data </a:t>
            </a:r>
            <a:r>
              <a:rPr lang="es-CL" sz="2000" dirty="0" err="1">
                <a:solidFill>
                  <a:schemeClr val="bg2"/>
                </a:solidFill>
              </a:rPr>
              <a:t>available</a:t>
            </a:r>
            <a:endParaRPr lang="es-CL" sz="2000" dirty="0">
              <a:solidFill>
                <a:schemeClr val="bg2"/>
              </a:solidFill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67999605-51E1-44C6-A422-98EE40FE0DDF}"/>
              </a:ext>
            </a:extLst>
          </p:cNvPr>
          <p:cNvSpPr/>
          <p:nvPr/>
        </p:nvSpPr>
        <p:spPr>
          <a:xfrm>
            <a:off x="3358288" y="2975373"/>
            <a:ext cx="2819400" cy="506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Chemical </a:t>
            </a:r>
            <a:r>
              <a:rPr lang="es-CL" dirty="0" err="1"/>
              <a:t>structures</a:t>
            </a:r>
            <a:endParaRPr lang="en-GB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0265095A-A4F4-4276-8F4F-EA012C050EDD}"/>
              </a:ext>
            </a:extLst>
          </p:cNvPr>
          <p:cNvSpPr/>
          <p:nvPr/>
        </p:nvSpPr>
        <p:spPr>
          <a:xfrm>
            <a:off x="163830" y="4320141"/>
            <a:ext cx="2819400" cy="506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Biological</a:t>
            </a:r>
            <a:r>
              <a:rPr lang="es-CL" dirty="0"/>
              <a:t> data </a:t>
            </a:r>
            <a:endParaRPr lang="en-GB" dirty="0"/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6FFF94E9-8244-4A74-92AF-62CB84552B9C}"/>
              </a:ext>
            </a:extLst>
          </p:cNvPr>
          <p:cNvSpPr/>
          <p:nvPr/>
        </p:nvSpPr>
        <p:spPr>
          <a:xfrm>
            <a:off x="807477" y="5893831"/>
            <a:ext cx="2819400" cy="506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Therapeutic</a:t>
            </a:r>
            <a:r>
              <a:rPr lang="es-CL" dirty="0"/>
              <a:t> targets</a:t>
            </a:r>
            <a:endParaRPr lang="en-GB" dirty="0"/>
          </a:p>
        </p:txBody>
      </p:sp>
      <p:sp>
        <p:nvSpPr>
          <p:cNvPr id="2" name="Estrella: 5 puntas 1">
            <a:extLst>
              <a:ext uri="{FF2B5EF4-FFF2-40B4-BE49-F238E27FC236}">
                <a16:creationId xmlns:a16="http://schemas.microsoft.com/office/drawing/2014/main" id="{1096AD59-342B-481A-98B6-800A5DF54F26}"/>
              </a:ext>
            </a:extLst>
          </p:cNvPr>
          <p:cNvSpPr/>
          <p:nvPr/>
        </p:nvSpPr>
        <p:spPr>
          <a:xfrm>
            <a:off x="2976169" y="3481716"/>
            <a:ext cx="3389011" cy="26670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8C310ADD-AD5C-4DC9-A31A-F096674FF35F}"/>
              </a:ext>
            </a:extLst>
          </p:cNvPr>
          <p:cNvSpPr/>
          <p:nvPr/>
        </p:nvSpPr>
        <p:spPr>
          <a:xfrm>
            <a:off x="9227581" y="5074994"/>
            <a:ext cx="622599" cy="365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76D6B2-D1EF-4B3C-B753-4FD7452E67A0}"/>
              </a:ext>
            </a:extLst>
          </p:cNvPr>
          <p:cNvSpPr txBox="1"/>
          <p:nvPr/>
        </p:nvSpPr>
        <p:spPr>
          <a:xfrm>
            <a:off x="10071399" y="4495801"/>
            <a:ext cx="210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Medicinal </a:t>
            </a:r>
            <a:r>
              <a:rPr lang="es-CL" dirty="0" err="1"/>
              <a:t>Chemistry</a:t>
            </a:r>
            <a:endParaRPr lang="es-CL" dirty="0"/>
          </a:p>
          <a:p>
            <a:r>
              <a:rPr lang="es-CL" dirty="0"/>
              <a:t>In vitro</a:t>
            </a:r>
          </a:p>
          <a:p>
            <a:r>
              <a:rPr lang="es-CL" dirty="0"/>
              <a:t>In vivo</a:t>
            </a:r>
          </a:p>
          <a:p>
            <a:r>
              <a:rPr lang="es-CL" dirty="0" err="1"/>
              <a:t>Drug</a:t>
            </a:r>
            <a:r>
              <a:rPr lang="es-CL" dirty="0"/>
              <a:t> </a:t>
            </a:r>
            <a:r>
              <a:rPr lang="es-CL" dirty="0" err="1"/>
              <a:t>development</a:t>
            </a:r>
            <a:r>
              <a:rPr lang="es-CL" dirty="0"/>
              <a:t>…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22D83E-6138-4725-87AB-BD95874A4102}"/>
              </a:ext>
            </a:extLst>
          </p:cNvPr>
          <p:cNvSpPr txBox="1"/>
          <p:nvPr/>
        </p:nvSpPr>
        <p:spPr>
          <a:xfrm>
            <a:off x="306245" y="-125879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MOLECULAR DOCKING</a:t>
            </a:r>
          </a:p>
        </p:txBody>
      </p:sp>
    </p:spTree>
    <p:extLst>
      <p:ext uri="{BB962C8B-B14F-4D97-AF65-F5344CB8AC3E}">
        <p14:creationId xmlns:p14="http://schemas.microsoft.com/office/powerpoint/2010/main" val="4575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112F3F4-95CA-44CD-B388-98B1842DF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7" t="19999" r="31876" b="27778"/>
          <a:stretch/>
        </p:blipFill>
        <p:spPr>
          <a:xfrm>
            <a:off x="228600" y="1295400"/>
            <a:ext cx="6294239" cy="52635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7FA42D-87CC-4457-B567-9940074A0B73}"/>
              </a:ext>
            </a:extLst>
          </p:cNvPr>
          <p:cNvSpPr txBox="1"/>
          <p:nvPr/>
        </p:nvSpPr>
        <p:spPr>
          <a:xfrm>
            <a:off x="7475220" y="2971800"/>
            <a:ext cx="41414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Virtual screening </a:t>
            </a:r>
            <a:r>
              <a:rPr lang="en-GB" dirty="0"/>
              <a:t>of small molecule databases of candidate ligands to identify novel small molecules that bind to a protein target of interest and therefore are useful starting points for drug discovery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De novo design</a:t>
            </a:r>
            <a:r>
              <a:rPr lang="en-GB" dirty="0"/>
              <a:t> (design "from scratch") of novel small molecules that bind to a protein target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Lead optimization </a:t>
            </a:r>
            <a:r>
              <a:rPr lang="en-GB" dirty="0"/>
              <a:t>of screening hits to optimize their affinity and selectivity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4BFE0E-5E5D-43BE-B376-4CD70AFEAD77}"/>
              </a:ext>
            </a:extLst>
          </p:cNvPr>
          <p:cNvSpPr txBox="1"/>
          <p:nvPr/>
        </p:nvSpPr>
        <p:spPr>
          <a:xfrm>
            <a:off x="7475220" y="1600200"/>
            <a:ext cx="372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SCORING FUNCTION: </a:t>
            </a:r>
            <a:r>
              <a:rPr lang="es-CL" dirty="0">
                <a:solidFill>
                  <a:srgbClr val="FF0000"/>
                </a:solidFill>
              </a:rPr>
              <a:t>MATHEMATICAL</a:t>
            </a:r>
          </a:p>
          <a:p>
            <a:r>
              <a:rPr lang="es-CL" dirty="0">
                <a:solidFill>
                  <a:srgbClr val="FF0000"/>
                </a:solidFill>
              </a:rPr>
              <a:t>FUNCTIONS THAT PREDICT AFFINITY </a:t>
            </a:r>
          </a:p>
          <a:p>
            <a:r>
              <a:rPr lang="es-CL" dirty="0">
                <a:solidFill>
                  <a:srgbClr val="FF0000"/>
                </a:solidFill>
              </a:rPr>
              <a:t>BETWEEN TWO MOLECULES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E45826-829C-4B5B-83EA-AC1B3620E116}"/>
              </a:ext>
            </a:extLst>
          </p:cNvPr>
          <p:cNvSpPr txBox="1"/>
          <p:nvPr/>
        </p:nvSpPr>
        <p:spPr>
          <a:xfrm>
            <a:off x="381000" y="416658"/>
            <a:ext cx="1173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‘’</a:t>
            </a:r>
            <a:r>
              <a:rPr lang="en-GB" b="1" dirty="0"/>
              <a:t>Docking</a:t>
            </a:r>
            <a:r>
              <a:rPr lang="en-GB" dirty="0"/>
              <a:t> is a method which predicts the </a:t>
            </a:r>
            <a:r>
              <a:rPr lang="en-GB" b="1" dirty="0"/>
              <a:t>preferred orientation </a:t>
            </a:r>
            <a:r>
              <a:rPr lang="en-GB" dirty="0"/>
              <a:t>of one molecule to a second when bound to each other to form a stable complex.’’</a:t>
            </a:r>
          </a:p>
        </p:txBody>
      </p:sp>
    </p:spTree>
    <p:extLst>
      <p:ext uri="{BB962C8B-B14F-4D97-AF65-F5344CB8AC3E}">
        <p14:creationId xmlns:p14="http://schemas.microsoft.com/office/powerpoint/2010/main" val="196024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BCEC51-FB79-4027-A4DE-D5DC4F101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46" t="44585" r="26249" b="33376"/>
          <a:stretch/>
        </p:blipFill>
        <p:spPr>
          <a:xfrm>
            <a:off x="7828165" y="2555388"/>
            <a:ext cx="2743200" cy="1905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74BDDB-8780-4E52-967B-4A48FBE6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0" t="17725" r="64635" b="62881"/>
          <a:stretch/>
        </p:blipFill>
        <p:spPr>
          <a:xfrm>
            <a:off x="2286000" y="307041"/>
            <a:ext cx="2438400" cy="167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70457B-96F7-448F-BA77-92FC9282A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42822" r="73089" b="36021"/>
          <a:stretch/>
        </p:blipFill>
        <p:spPr>
          <a:xfrm>
            <a:off x="990601" y="2590799"/>
            <a:ext cx="2590800" cy="18288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9310BF-C784-461D-982A-A0AA14083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67505" r="72095" b="9160"/>
          <a:stretch/>
        </p:blipFill>
        <p:spPr>
          <a:xfrm>
            <a:off x="990601" y="4724399"/>
            <a:ext cx="2743200" cy="201705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097BF06-B4E3-4A86-B7BE-246E080CE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4" t="69268" r="26249" b="9160"/>
          <a:stretch/>
        </p:blipFill>
        <p:spPr>
          <a:xfrm>
            <a:off x="7620000" y="4724399"/>
            <a:ext cx="2985655" cy="186466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6102D4A-DADF-4C50-9313-DE8D59F54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9" t="37559" r="43250" b="19272"/>
          <a:stretch/>
        </p:blipFill>
        <p:spPr>
          <a:xfrm>
            <a:off x="3428999" y="1983441"/>
            <a:ext cx="4572001" cy="373155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2C322C90-9C78-4C6A-9DA5-83E44EE1EC0A}"/>
              </a:ext>
            </a:extLst>
          </p:cNvPr>
          <p:cNvSpPr/>
          <p:nvPr/>
        </p:nvSpPr>
        <p:spPr>
          <a:xfrm>
            <a:off x="6858000" y="1956770"/>
            <a:ext cx="1143000" cy="339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0DDECD7-6CDA-4BF1-88E2-3659DDEF0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02" t="17725" r="34297" b="58941"/>
          <a:stretch/>
        </p:blipFill>
        <p:spPr>
          <a:xfrm>
            <a:off x="6545580" y="272751"/>
            <a:ext cx="2819400" cy="20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B8CCBE8-33E0-4B61-B450-558DC26F5D72}"/>
              </a:ext>
            </a:extLst>
          </p:cNvPr>
          <p:cNvSpPr txBox="1"/>
          <p:nvPr/>
        </p:nvSpPr>
        <p:spPr>
          <a:xfrm>
            <a:off x="306245" y="-125879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MOLECULAR DOCKING</a:t>
            </a:r>
          </a:p>
        </p:txBody>
      </p:sp>
      <p:pic>
        <p:nvPicPr>
          <p:cNvPr id="6" name="Docking_GPCR_example.webm.480p.vp9">
            <a:hlinkClick r:id="" action="ppaction://media"/>
            <a:extLst>
              <a:ext uri="{FF2B5EF4-FFF2-40B4-BE49-F238E27FC236}">
                <a16:creationId xmlns:a16="http://schemas.microsoft.com/office/drawing/2014/main" id="{BCB8ABBA-B9F8-4E94-B8C8-EC754F2327F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7400" y="1295400"/>
            <a:ext cx="4965899" cy="5029200"/>
          </a:xfrm>
          <a:prstGeom prst="rect">
            <a:avLst/>
          </a:prstGeom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3AC61842-3CE9-4815-A12A-914DDC374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33500"/>
            <a:ext cx="5064953" cy="4191000"/>
          </a:xfrm>
          <a:prstGeom prst="rect">
            <a:avLst/>
          </a:prstGeom>
        </p:spPr>
      </p:pic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009DCC14-F9DF-46B7-8FF9-8320946B27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176814"/>
              </p:ext>
            </p:extLst>
          </p:nvPr>
        </p:nvGraphicFramePr>
        <p:xfrm>
          <a:off x="435078" y="4760912"/>
          <a:ext cx="530225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4" name="CS ChemDraw Drawing" r:id="rId8" imgW="3970197" imgH="1172082" progId="ChemDraw.Document.6.0">
                  <p:embed/>
                </p:oleObj>
              </mc:Choice>
              <mc:Fallback>
                <p:oleObj name="CS ChemDraw Drawing" r:id="rId8" imgW="3970197" imgH="1172082" progId="ChemDraw.Document.6.0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2E5D0AF1-E79F-4829-84F8-926E2A79C9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5078" y="4760912"/>
                        <a:ext cx="5302250" cy="156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6BA03BED-B835-4F1B-8B10-5F324A6CC2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500" t="25555" r="53457" b="24444"/>
          <a:stretch/>
        </p:blipFill>
        <p:spPr>
          <a:xfrm>
            <a:off x="1358701" y="1038164"/>
            <a:ext cx="3733801" cy="36157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FF1AC81-198E-475F-8168-317089CC4596}"/>
              </a:ext>
            </a:extLst>
          </p:cNvPr>
          <p:cNvSpPr txBox="1"/>
          <p:nvPr/>
        </p:nvSpPr>
        <p:spPr>
          <a:xfrm>
            <a:off x="2221965" y="5862935"/>
            <a:ext cx="6097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FF"/>
                </a:solidFill>
              </a:rPr>
              <a:t>Magenta dashed lines represent hydrogen bonds</a:t>
            </a:r>
          </a:p>
          <a:p>
            <a:r>
              <a:rPr lang="en-GB" b="1" dirty="0">
                <a:solidFill>
                  <a:srgbClr val="00B050"/>
                </a:solidFill>
              </a:rPr>
              <a:t>green dashed lines represent aromatic interactions</a:t>
            </a:r>
          </a:p>
          <a:p>
            <a:r>
              <a:rPr lang="en-GB" b="1" dirty="0">
                <a:solidFill>
                  <a:srgbClr val="6600CC"/>
                </a:solidFill>
              </a:rPr>
              <a:t>p-cation interactions are denoted by purple dashed lines</a:t>
            </a:r>
          </a:p>
        </p:txBody>
      </p:sp>
    </p:spTree>
    <p:extLst>
      <p:ext uri="{BB962C8B-B14F-4D97-AF65-F5344CB8AC3E}">
        <p14:creationId xmlns:p14="http://schemas.microsoft.com/office/powerpoint/2010/main" val="2180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ED641327-BEE4-4952-BC5B-BF8DC746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82" y="990600"/>
            <a:ext cx="8884236" cy="56522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E3F09CE-1236-4AA1-BA5C-054BD3238D1E}"/>
              </a:ext>
            </a:extLst>
          </p:cNvPr>
          <p:cNvSpPr txBox="1"/>
          <p:nvPr/>
        </p:nvSpPr>
        <p:spPr>
          <a:xfrm>
            <a:off x="685800" y="1028700"/>
            <a:ext cx="660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err="1"/>
              <a:t>Evolution</a:t>
            </a:r>
            <a:r>
              <a:rPr lang="es-CL" sz="2800" b="1" dirty="0"/>
              <a:t> </a:t>
            </a:r>
            <a:r>
              <a:rPr lang="es-CL" sz="2800" b="1" dirty="0" err="1"/>
              <a:t>of</a:t>
            </a:r>
            <a:r>
              <a:rPr lang="es-CL" sz="2800" b="1" dirty="0"/>
              <a:t> </a:t>
            </a:r>
            <a:r>
              <a:rPr lang="es-CL" sz="2800" b="1" dirty="0" err="1"/>
              <a:t>experiments</a:t>
            </a:r>
            <a:r>
              <a:rPr lang="es-CL" sz="2800" b="1" dirty="0"/>
              <a:t> in </a:t>
            </a:r>
            <a:r>
              <a:rPr lang="es-CL" sz="2800" b="1" dirty="0" err="1"/>
              <a:t>Drug</a:t>
            </a:r>
            <a:r>
              <a:rPr lang="es-CL" sz="2800" b="1" dirty="0"/>
              <a:t> Discovery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18338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D1B1FC8-1D8D-4A96-A362-F5BA6497A9BF}"/>
              </a:ext>
            </a:extLst>
          </p:cNvPr>
          <p:cNvSpPr txBox="1"/>
          <p:nvPr/>
        </p:nvSpPr>
        <p:spPr>
          <a:xfrm>
            <a:off x="3048953" y="2690336"/>
            <a:ext cx="6097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HIV 1 Integrase—a new binding site for drugs treating AIDS was discovered by </a:t>
            </a:r>
            <a:r>
              <a:rPr lang="en-GB" dirty="0" err="1"/>
              <a:t>Schames</a:t>
            </a:r>
            <a:r>
              <a:rPr lang="en-GB" dirty="0"/>
              <a:t> et al. using docking while considering the flexibility of the receptor through molecular dynamics. The group used </a:t>
            </a:r>
            <a:r>
              <a:rPr lang="en-GB" dirty="0" err="1"/>
              <a:t>AutoDock</a:t>
            </a:r>
            <a:r>
              <a:rPr lang="en-GB" dirty="0"/>
              <a:t> in conjunction with the relaxed-complex method to discover novel mode of inhibition of HIV integrase</a:t>
            </a:r>
          </a:p>
        </p:txBody>
      </p:sp>
    </p:spTree>
    <p:extLst>
      <p:ext uri="{BB962C8B-B14F-4D97-AF65-F5344CB8AC3E}">
        <p14:creationId xmlns:p14="http://schemas.microsoft.com/office/powerpoint/2010/main" val="52312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FD1E6B04-5583-4CB0-AEE8-9B7317F39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2133600" cy="17710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6C669A-6853-4927-A94A-73C80354D657}"/>
              </a:ext>
            </a:extLst>
          </p:cNvPr>
          <p:cNvSpPr txBox="1"/>
          <p:nvPr/>
        </p:nvSpPr>
        <p:spPr>
          <a:xfrm>
            <a:off x="1371600" y="3124200"/>
            <a:ext cx="1719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Aspirin</a:t>
            </a:r>
            <a:r>
              <a:rPr lang="es-CL" dirty="0"/>
              <a:t>® / ASA </a:t>
            </a:r>
          </a:p>
          <a:p>
            <a:r>
              <a:rPr lang="es-CL" dirty="0"/>
              <a:t>COX </a:t>
            </a:r>
            <a:r>
              <a:rPr lang="es-CL" dirty="0" err="1"/>
              <a:t>inactivation</a:t>
            </a:r>
            <a:endParaRPr lang="en-GB" dirty="0"/>
          </a:p>
        </p:txBody>
      </p:sp>
      <p:pic>
        <p:nvPicPr>
          <p:cNvPr id="8" name="Imagen 7" descr="Imagen que contiene Forma&#10;&#10;Descripción generada automáticamente">
            <a:extLst>
              <a:ext uri="{FF2B5EF4-FFF2-40B4-BE49-F238E27FC236}">
                <a16:creationId xmlns:a16="http://schemas.microsoft.com/office/drawing/2014/main" id="{B083A81B-34E0-4322-AC62-67B01632D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58083"/>
            <a:ext cx="3505200" cy="158099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39EB491-05FA-4E3B-A860-AD5E00EF7FF4}"/>
              </a:ext>
            </a:extLst>
          </p:cNvPr>
          <p:cNvSpPr txBox="1"/>
          <p:nvPr/>
        </p:nvSpPr>
        <p:spPr>
          <a:xfrm>
            <a:off x="4495800" y="2496919"/>
            <a:ext cx="3032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Omeprazole</a:t>
            </a:r>
            <a:endParaRPr lang="es-CL" dirty="0"/>
          </a:p>
          <a:p>
            <a:r>
              <a:rPr lang="es-CL" dirty="0"/>
              <a:t>S</a:t>
            </a:r>
            <a:r>
              <a:rPr lang="en-GB" dirty="0" err="1"/>
              <a:t>pecific</a:t>
            </a:r>
            <a:r>
              <a:rPr lang="en-GB" dirty="0"/>
              <a:t> H+/</a:t>
            </a:r>
            <a:r>
              <a:rPr lang="en-GB" dirty="0" err="1"/>
              <a:t>K+ATPase</a:t>
            </a:r>
            <a:r>
              <a:rPr lang="en-GB" dirty="0"/>
              <a:t> inhibitor</a:t>
            </a:r>
          </a:p>
        </p:txBody>
      </p:sp>
      <p:pic>
        <p:nvPicPr>
          <p:cNvPr id="12" name="Imagen 11" descr="Imagen que contiene Forma&#10;&#10;Descripción generada automáticamente">
            <a:extLst>
              <a:ext uri="{FF2B5EF4-FFF2-40B4-BE49-F238E27FC236}">
                <a16:creationId xmlns:a16="http://schemas.microsoft.com/office/drawing/2014/main" id="{3243697B-9FB8-4233-BACF-A468F9E76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1039544"/>
            <a:ext cx="3446632" cy="178435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9C3C15B-FD67-4005-A692-08597303207B}"/>
              </a:ext>
            </a:extLst>
          </p:cNvPr>
          <p:cNvSpPr txBox="1"/>
          <p:nvPr/>
        </p:nvSpPr>
        <p:spPr>
          <a:xfrm>
            <a:off x="8823248" y="2971800"/>
            <a:ext cx="1964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Prozac® / </a:t>
            </a:r>
            <a:r>
              <a:rPr lang="es-CL" dirty="0" err="1"/>
              <a:t>Fluoxetin</a:t>
            </a:r>
            <a:endParaRPr lang="es-CL" dirty="0"/>
          </a:p>
          <a:p>
            <a:r>
              <a:rPr lang="es-CL" dirty="0"/>
              <a:t>SSRI</a:t>
            </a:r>
            <a:endParaRPr lang="en-GB" dirty="0"/>
          </a:p>
        </p:txBody>
      </p:sp>
      <p:pic>
        <p:nvPicPr>
          <p:cNvPr id="16" name="Imagen 15" descr="Imagen que contiene Forma&#10;&#10;Descripción generada automáticamente">
            <a:extLst>
              <a:ext uri="{FF2B5EF4-FFF2-40B4-BE49-F238E27FC236}">
                <a16:creationId xmlns:a16="http://schemas.microsoft.com/office/drawing/2014/main" id="{A9EF7AC1-930E-4DD2-9A82-4F3286BAB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096347"/>
            <a:ext cx="2392486" cy="191398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BE0F50B-41ED-4C67-9CD6-242859535FFB}"/>
              </a:ext>
            </a:extLst>
          </p:cNvPr>
          <p:cNvSpPr txBox="1"/>
          <p:nvPr/>
        </p:nvSpPr>
        <p:spPr>
          <a:xfrm>
            <a:off x="762000" y="6012986"/>
            <a:ext cx="384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Gabapentin</a:t>
            </a:r>
            <a:endParaRPr lang="es-CL" dirty="0"/>
          </a:p>
          <a:p>
            <a:r>
              <a:rPr lang="en-GB" dirty="0"/>
              <a:t>α</a:t>
            </a:r>
            <a:r>
              <a:rPr lang="en-GB" baseline="-25000" dirty="0"/>
              <a:t>2</a:t>
            </a:r>
            <a:r>
              <a:rPr lang="en-GB" dirty="0"/>
              <a:t>δ subunit-containing VDCCs inhibitor</a:t>
            </a:r>
          </a:p>
        </p:txBody>
      </p:sp>
      <p:pic>
        <p:nvPicPr>
          <p:cNvPr id="20" name="Imagen 19" descr="Diagrama&#10;&#10;Descripción generada automáticamente">
            <a:extLst>
              <a:ext uri="{FF2B5EF4-FFF2-40B4-BE49-F238E27FC236}">
                <a16:creationId xmlns:a16="http://schemas.microsoft.com/office/drawing/2014/main" id="{3658EE9C-D836-4C63-86B6-0DA68E1DEF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53246"/>
            <a:ext cx="3619500" cy="176639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DDAF28D-4FA3-4BBD-B3EF-470CD933F157}"/>
              </a:ext>
            </a:extLst>
          </p:cNvPr>
          <p:cNvSpPr txBox="1"/>
          <p:nvPr/>
        </p:nvSpPr>
        <p:spPr>
          <a:xfrm>
            <a:off x="6934200" y="6026958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 err="1"/>
              <a:t>Loperamide</a:t>
            </a:r>
            <a:endParaRPr lang="es-CL" dirty="0"/>
          </a:p>
          <a:p>
            <a:r>
              <a:rPr lang="es-CL" dirty="0" err="1"/>
              <a:t>Opioid</a:t>
            </a:r>
            <a:r>
              <a:rPr lang="es-CL" dirty="0"/>
              <a:t> receptor </a:t>
            </a:r>
            <a:r>
              <a:rPr lang="es-CL" dirty="0" err="1"/>
              <a:t>agonist</a:t>
            </a:r>
            <a:endParaRPr lang="en-GB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7DE48B2-012B-444C-8358-26D02B223E96}"/>
              </a:ext>
            </a:extLst>
          </p:cNvPr>
          <p:cNvSpPr txBox="1"/>
          <p:nvPr/>
        </p:nvSpPr>
        <p:spPr>
          <a:xfrm>
            <a:off x="3091558" y="340845"/>
            <a:ext cx="6515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Times New Roman" panose="02020603050405020304" pitchFamily="18" charset="0"/>
              </a:rPr>
              <a:t>Most drugs are molecules, but most molecules are not drugs.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0694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C673F31-3034-4B1F-BB4B-3360FFD68D27}"/>
              </a:ext>
            </a:extLst>
          </p:cNvPr>
          <p:cNvSpPr txBox="1"/>
          <p:nvPr/>
        </p:nvSpPr>
        <p:spPr>
          <a:xfrm>
            <a:off x="77215" y="0"/>
            <a:ext cx="10819385" cy="1943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Also drugs…</a:t>
            </a:r>
          </a:p>
        </p:txBody>
      </p:sp>
      <p:pic>
        <p:nvPicPr>
          <p:cNvPr id="3" name="Imagen 2" descr="Imagen que contiene alimentos, flor&#10;&#10;Descripción generada automáticamente">
            <a:extLst>
              <a:ext uri="{FF2B5EF4-FFF2-40B4-BE49-F238E27FC236}">
                <a16:creationId xmlns:a16="http://schemas.microsoft.com/office/drawing/2014/main" id="{7E9953DE-848E-45E0-B99C-FB3C874C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0" y="971992"/>
            <a:ext cx="2590800" cy="25908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85B499E-FD74-408C-902D-07BFC5E3166E}"/>
              </a:ext>
            </a:extLst>
          </p:cNvPr>
          <p:cNvSpPr txBox="1"/>
          <p:nvPr/>
        </p:nvSpPr>
        <p:spPr>
          <a:xfrm>
            <a:off x="982022" y="3702597"/>
            <a:ext cx="2454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err="1"/>
              <a:t>Adalimumab</a:t>
            </a:r>
            <a:endParaRPr lang="es-CL" dirty="0"/>
          </a:p>
          <a:p>
            <a:pPr algn="ctr"/>
            <a:r>
              <a:rPr lang="es-CL" dirty="0"/>
              <a:t>TNF </a:t>
            </a:r>
            <a:r>
              <a:rPr lang="es-CL" dirty="0" err="1"/>
              <a:t>inhibitor</a:t>
            </a:r>
            <a:endParaRPr lang="es-CL" dirty="0"/>
          </a:p>
          <a:p>
            <a:pPr algn="ctr"/>
            <a:r>
              <a:rPr lang="es-CL" dirty="0"/>
              <a:t>(</a:t>
            </a:r>
            <a:r>
              <a:rPr lang="es-CL" dirty="0" err="1"/>
              <a:t>autoimmune</a:t>
            </a:r>
            <a:r>
              <a:rPr lang="es-CL" dirty="0"/>
              <a:t> </a:t>
            </a:r>
            <a:r>
              <a:rPr lang="es-CL" dirty="0" err="1"/>
              <a:t>disorders</a:t>
            </a:r>
            <a:r>
              <a:rPr lang="es-CL" dirty="0"/>
              <a:t>)</a:t>
            </a:r>
            <a:endParaRPr lang="en-GB" dirty="0"/>
          </a:p>
        </p:txBody>
      </p:sp>
      <p:pic>
        <p:nvPicPr>
          <p:cNvPr id="14" name="Imagen 13" descr="Imagen que contiene texto&#10;&#10;Descripción generada automáticamente">
            <a:extLst>
              <a:ext uri="{FF2B5EF4-FFF2-40B4-BE49-F238E27FC236}">
                <a16:creationId xmlns:a16="http://schemas.microsoft.com/office/drawing/2014/main" id="{652F3741-91B1-469F-9DEF-602731C2A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32" y="1362832"/>
            <a:ext cx="2233613" cy="238481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7D6E50A-919A-41C2-8254-90B65DA72104}"/>
              </a:ext>
            </a:extLst>
          </p:cNvPr>
          <p:cNvSpPr txBox="1"/>
          <p:nvPr/>
        </p:nvSpPr>
        <p:spPr>
          <a:xfrm>
            <a:off x="5200432" y="3841096"/>
            <a:ext cx="1451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err="1"/>
              <a:t>Herceptin</a:t>
            </a:r>
            <a:endParaRPr lang="es-CL" dirty="0"/>
          </a:p>
          <a:p>
            <a:pPr algn="ctr"/>
            <a:r>
              <a:rPr lang="es-CL" dirty="0" err="1"/>
              <a:t>Breast</a:t>
            </a:r>
            <a:r>
              <a:rPr lang="es-CL" dirty="0"/>
              <a:t> </a:t>
            </a:r>
            <a:r>
              <a:rPr lang="es-CL" dirty="0" err="1"/>
              <a:t>cancer</a:t>
            </a:r>
            <a:endParaRPr lang="en-GB" dirty="0"/>
          </a:p>
        </p:txBody>
      </p:sp>
      <p:pic>
        <p:nvPicPr>
          <p:cNvPr id="18" name="Imagen 1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7333C919-AC6B-485F-8558-977EB9AA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0" y="0"/>
            <a:ext cx="3788275" cy="378827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9A001FF-6572-4FD6-BAA1-BAA8A3292E74}"/>
              </a:ext>
            </a:extLst>
          </p:cNvPr>
          <p:cNvSpPr txBox="1"/>
          <p:nvPr/>
        </p:nvSpPr>
        <p:spPr>
          <a:xfrm>
            <a:off x="8681565" y="4025762"/>
            <a:ext cx="1908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err="1"/>
              <a:t>Interferon</a:t>
            </a:r>
            <a:r>
              <a:rPr lang="es-CL" dirty="0"/>
              <a:t> beta A1</a:t>
            </a:r>
          </a:p>
          <a:p>
            <a:pPr algn="ctr"/>
            <a:r>
              <a:rPr lang="en-GB" dirty="0"/>
              <a:t>Anti-inflammatory</a:t>
            </a:r>
          </a:p>
          <a:p>
            <a:pPr algn="ctr"/>
            <a:r>
              <a:rPr lang="en-GB" dirty="0"/>
              <a:t>(MS)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88CCCD2-F814-4083-A273-A8CE64544617}"/>
              </a:ext>
            </a:extLst>
          </p:cNvPr>
          <p:cNvSpPr txBox="1"/>
          <p:nvPr/>
        </p:nvSpPr>
        <p:spPr>
          <a:xfrm>
            <a:off x="2209409" y="5791200"/>
            <a:ext cx="6009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Drug</a:t>
            </a:r>
            <a:r>
              <a:rPr lang="es-CL" sz="2400" b="1" dirty="0"/>
              <a:t> </a:t>
            </a:r>
            <a:r>
              <a:rPr lang="es-CL" sz="2400" b="1" dirty="0" err="1"/>
              <a:t>activity</a:t>
            </a:r>
            <a:r>
              <a:rPr lang="es-CL" sz="2400" b="1" dirty="0"/>
              <a:t> </a:t>
            </a:r>
            <a:r>
              <a:rPr lang="es-CL" sz="2400" b="1" dirty="0" err="1"/>
              <a:t>is</a:t>
            </a:r>
            <a:r>
              <a:rPr lang="es-CL" sz="2400" b="1" dirty="0"/>
              <a:t> </a:t>
            </a:r>
            <a:r>
              <a:rPr lang="es-CL" sz="2400" b="1" dirty="0" err="1"/>
              <a:t>given</a:t>
            </a:r>
            <a:r>
              <a:rPr lang="es-CL" sz="2400" b="1" dirty="0"/>
              <a:t> </a:t>
            </a:r>
            <a:r>
              <a:rPr lang="es-CL" sz="2400" b="1" dirty="0" err="1"/>
              <a:t>by</a:t>
            </a:r>
            <a:r>
              <a:rPr lang="es-CL" sz="2400" b="1" dirty="0"/>
              <a:t> </a:t>
            </a:r>
            <a:r>
              <a:rPr lang="es-CL" sz="2400" b="1" dirty="0" err="1"/>
              <a:t>its</a:t>
            </a:r>
            <a:r>
              <a:rPr lang="es-CL" sz="2400" b="1" dirty="0"/>
              <a:t> </a:t>
            </a:r>
            <a:r>
              <a:rPr lang="es-CL" sz="2400" b="1" dirty="0" err="1"/>
              <a:t>chemical</a:t>
            </a:r>
            <a:r>
              <a:rPr lang="es-CL" sz="2400" b="1" dirty="0"/>
              <a:t> </a:t>
            </a:r>
            <a:r>
              <a:rPr lang="es-CL" sz="2400" b="1" dirty="0" err="1"/>
              <a:t>structure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019920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>
            <a:extLst>
              <a:ext uri="{FF2B5EF4-FFF2-40B4-BE49-F238E27FC236}">
                <a16:creationId xmlns:a16="http://schemas.microsoft.com/office/drawing/2014/main" id="{B1F2EE44-DA76-4C66-B437-81DA34DD232C}"/>
              </a:ext>
            </a:extLst>
          </p:cNvPr>
          <p:cNvSpPr txBox="1"/>
          <p:nvPr/>
        </p:nvSpPr>
        <p:spPr>
          <a:xfrm>
            <a:off x="77215" y="0"/>
            <a:ext cx="11428985" cy="1943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atin typeface="Agency FB" panose="020B0503020202020204" pitchFamily="34" charset="0"/>
              </a:rPr>
              <a:t>MAIN TARGETS FOR DRUG BINDING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4311FD4-3FCF-4278-AD60-1EFA35145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9696450" cy="535244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C8963593-C2BA-4DDF-AFC5-EED61A106FB5}"/>
              </a:ext>
            </a:extLst>
          </p:cNvPr>
          <p:cNvSpPr txBox="1"/>
          <p:nvPr/>
        </p:nvSpPr>
        <p:spPr>
          <a:xfrm>
            <a:off x="77215" y="-1"/>
            <a:ext cx="11428985" cy="1943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atin typeface="Agency FB" panose="020B0503020202020204" pitchFamily="34" charset="0"/>
              </a:rPr>
              <a:t>MAIN TARGETS FOR DRUG BINDING</a:t>
            </a:r>
          </a:p>
        </p:txBody>
      </p:sp>
    </p:spTree>
    <p:extLst>
      <p:ext uri="{BB962C8B-B14F-4D97-AF65-F5344CB8AC3E}">
        <p14:creationId xmlns:p14="http://schemas.microsoft.com/office/powerpoint/2010/main" val="2060318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E7270468-FDAC-4D07-A857-7C1C6DB6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t="5310" r="-55" b="18704"/>
          <a:stretch/>
        </p:blipFill>
        <p:spPr>
          <a:xfrm>
            <a:off x="1219200" y="1121514"/>
            <a:ext cx="9921827" cy="566028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E5E3F5-A8C2-484D-BFCC-737EEFE10183}"/>
              </a:ext>
            </a:extLst>
          </p:cNvPr>
          <p:cNvSpPr txBox="1"/>
          <p:nvPr/>
        </p:nvSpPr>
        <p:spPr>
          <a:xfrm>
            <a:off x="77215" y="-1"/>
            <a:ext cx="11428985" cy="1943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atin typeface="Agency FB" panose="020B0503020202020204" pitchFamily="34" charset="0"/>
              </a:rPr>
              <a:t>MAJOR RECEPTOR FAMILIES</a:t>
            </a:r>
          </a:p>
        </p:txBody>
      </p:sp>
    </p:spTree>
    <p:extLst>
      <p:ext uri="{BB962C8B-B14F-4D97-AF65-F5344CB8AC3E}">
        <p14:creationId xmlns:p14="http://schemas.microsoft.com/office/powerpoint/2010/main" val="407940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5E07A78-285D-46AA-9651-BACD93097306}"/>
              </a:ext>
            </a:extLst>
          </p:cNvPr>
          <p:cNvSpPr txBox="1"/>
          <p:nvPr/>
        </p:nvSpPr>
        <p:spPr>
          <a:xfrm>
            <a:off x="444717" y="76201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THE CHEMICAL NATURE OF THE DRUG-RECEPTOR BINDING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3DD8FF-E2B5-486D-99B9-5CB74089E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5" t="23333" r="15000" b="37778"/>
          <a:stretch/>
        </p:blipFill>
        <p:spPr>
          <a:xfrm>
            <a:off x="813236" y="1798321"/>
            <a:ext cx="10082349" cy="40561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B30C7F1-9A26-4395-A071-89CC62E0761F}"/>
              </a:ext>
            </a:extLst>
          </p:cNvPr>
          <p:cNvSpPr txBox="1"/>
          <p:nvPr/>
        </p:nvSpPr>
        <p:spPr>
          <a:xfrm>
            <a:off x="914400" y="4724400"/>
            <a:ext cx="148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π</a:t>
            </a:r>
            <a:r>
              <a:rPr lang="es-CL" sz="2000" b="1" dirty="0"/>
              <a:t>-</a:t>
            </a:r>
            <a:r>
              <a:rPr lang="el-GR" sz="2000" b="1" dirty="0"/>
              <a:t>π</a:t>
            </a:r>
            <a:r>
              <a:rPr lang="es-CL" sz="2000" b="1" dirty="0"/>
              <a:t> </a:t>
            </a:r>
            <a:r>
              <a:rPr lang="es-CL" sz="2000" b="1" dirty="0" err="1"/>
              <a:t>stacking</a:t>
            </a:r>
            <a:endParaRPr lang="en-GB" sz="2000" b="1" dirty="0"/>
          </a:p>
        </p:txBody>
      </p:sp>
      <p:pic>
        <p:nvPicPr>
          <p:cNvPr id="4" name="Imagen 3" descr="Diagrama, Forma, Flecha&#10;&#10;Descripción generada automáticamente">
            <a:extLst>
              <a:ext uri="{FF2B5EF4-FFF2-40B4-BE49-F238E27FC236}">
                <a16:creationId xmlns:a16="http://schemas.microsoft.com/office/drawing/2014/main" id="{0FFC0A44-B7E0-4933-8918-A97ABD9A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7" y="2057400"/>
            <a:ext cx="10497887" cy="403859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AF6023D-B50D-43A3-A04B-D8C71B8B8867}"/>
              </a:ext>
            </a:extLst>
          </p:cNvPr>
          <p:cNvSpPr txBox="1"/>
          <p:nvPr/>
        </p:nvSpPr>
        <p:spPr>
          <a:xfrm>
            <a:off x="1253020" y="6391393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effectLst/>
              </a:rPr>
              <a:t>bonds are formed spontaneously when the ligand reaches the appropriate distance from its receptor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84C2A966-3F6F-4B02-80F0-C82B84768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/>
          <a:stretch/>
        </p:blipFill>
        <p:spPr>
          <a:xfrm>
            <a:off x="0" y="275082"/>
            <a:ext cx="7751064" cy="6613398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C12F75A-CF8E-4F69-BAA0-57345DA21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5"/>
          <a:stretch/>
        </p:blipFill>
        <p:spPr>
          <a:xfrm>
            <a:off x="7086600" y="4099179"/>
            <a:ext cx="4681728" cy="1175766"/>
          </a:xfrm>
          <a:prstGeom prst="rect">
            <a:avLst/>
          </a:prstGeom>
        </p:spPr>
      </p:pic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08A7F62-E25F-4941-AA18-C7262B49A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2" b="37197"/>
          <a:stretch/>
        </p:blipFill>
        <p:spPr>
          <a:xfrm>
            <a:off x="7086600" y="2667381"/>
            <a:ext cx="4681728" cy="914400"/>
          </a:xfrm>
          <a:prstGeom prst="rect">
            <a:avLst/>
          </a:prstGeom>
        </p:spPr>
      </p:pic>
      <p:pic>
        <p:nvPicPr>
          <p:cNvPr id="10" name="Imagen 9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BE8016F-B567-42E6-92F6-9F83ECBCB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 b="65191"/>
          <a:stretch/>
        </p:blipFill>
        <p:spPr>
          <a:xfrm>
            <a:off x="7086600" y="647129"/>
            <a:ext cx="4681728" cy="5334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E7FD1F7-C6DC-4223-9FE4-A91214F066B4}"/>
              </a:ext>
            </a:extLst>
          </p:cNvPr>
          <p:cNvSpPr txBox="1"/>
          <p:nvPr/>
        </p:nvSpPr>
        <p:spPr>
          <a:xfrm rot="1946257">
            <a:off x="4498253" y="3397116"/>
            <a:ext cx="221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REVERSIBLE BINDING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6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348D64B-1EDD-4CC4-BB57-7FDCDE5E7DA8}"/>
              </a:ext>
            </a:extLst>
          </p:cNvPr>
          <p:cNvSpPr txBox="1"/>
          <p:nvPr/>
        </p:nvSpPr>
        <p:spPr>
          <a:xfrm>
            <a:off x="76200" y="0"/>
            <a:ext cx="10819385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latin typeface="Agency FB" panose="020B0503020202020204" pitchFamily="34" charset="0"/>
              </a:rPr>
              <a:t>DRUG – RECEPTOR INTERACTIONS</a:t>
            </a:r>
          </a:p>
        </p:txBody>
      </p:sp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3E3A3654-7F1A-4FEA-8213-20ADD3CF0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5" y="1082040"/>
            <a:ext cx="7938371" cy="5308785"/>
          </a:xfrm>
          <a:prstGeom prst="rect">
            <a:avLst/>
          </a:prstGeom>
        </p:spPr>
      </p:pic>
      <p:pic>
        <p:nvPicPr>
          <p:cNvPr id="8" name="Imagen 7" descr="Diagrama, Texto&#10;&#10;Descripción generada automáticamente">
            <a:extLst>
              <a:ext uri="{FF2B5EF4-FFF2-40B4-BE49-F238E27FC236}">
                <a16:creationId xmlns:a16="http://schemas.microsoft.com/office/drawing/2014/main" id="{C7471E9B-DB86-4575-A479-AAC2052D37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 r="53877"/>
          <a:stretch/>
        </p:blipFill>
        <p:spPr>
          <a:xfrm>
            <a:off x="7924800" y="963074"/>
            <a:ext cx="3788810" cy="2505503"/>
          </a:xfrm>
          <a:prstGeom prst="rect">
            <a:avLst/>
          </a:prstGeom>
        </p:spPr>
      </p:pic>
      <p:pic>
        <p:nvPicPr>
          <p:cNvPr id="12" name="Imagen 11" descr="Diagrama, Texto&#10;&#10;Descripción generada automáticamente">
            <a:extLst>
              <a:ext uri="{FF2B5EF4-FFF2-40B4-BE49-F238E27FC236}">
                <a16:creationId xmlns:a16="http://schemas.microsoft.com/office/drawing/2014/main" id="{8D13C73B-FFF2-43C3-BC45-8D843ED29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3" t="54444"/>
          <a:stretch/>
        </p:blipFill>
        <p:spPr>
          <a:xfrm>
            <a:off x="7848600" y="3962400"/>
            <a:ext cx="4129878" cy="233802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A466089-B79F-43D6-8B8E-B8E9A76B8350}"/>
              </a:ext>
            </a:extLst>
          </p:cNvPr>
          <p:cNvSpPr txBox="1"/>
          <p:nvPr/>
        </p:nvSpPr>
        <p:spPr>
          <a:xfrm>
            <a:off x="1275567" y="1436310"/>
            <a:ext cx="5052281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Covalent</a:t>
            </a:r>
            <a:r>
              <a:rPr lang="es-CL" sz="2400" b="1" dirty="0"/>
              <a:t>: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40-140 kcal/mol</a:t>
            </a:r>
          </a:p>
          <a:p>
            <a:endParaRPr lang="es-CL" dirty="0"/>
          </a:p>
          <a:p>
            <a:r>
              <a:rPr lang="es-CL" dirty="0"/>
              <a:t>-    TCI (</a:t>
            </a:r>
            <a:r>
              <a:rPr lang="es-CL" dirty="0" err="1"/>
              <a:t>Targeted</a:t>
            </a:r>
            <a:r>
              <a:rPr lang="es-CL" dirty="0"/>
              <a:t> </a:t>
            </a:r>
            <a:r>
              <a:rPr lang="es-CL" dirty="0" err="1"/>
              <a:t>covalent</a:t>
            </a:r>
            <a:r>
              <a:rPr lang="es-CL" dirty="0"/>
              <a:t> </a:t>
            </a:r>
            <a:r>
              <a:rPr lang="es-CL" dirty="0" err="1"/>
              <a:t>inhibitors</a:t>
            </a:r>
            <a:r>
              <a:rPr lang="es-CL" dirty="0"/>
              <a:t>)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Not</a:t>
            </a:r>
            <a:r>
              <a:rPr lang="es-CL" dirty="0"/>
              <a:t> </a:t>
            </a:r>
            <a:r>
              <a:rPr lang="es-CL" dirty="0" err="1"/>
              <a:t>common</a:t>
            </a:r>
            <a:r>
              <a:rPr lang="es-CL" dirty="0"/>
              <a:t> </a:t>
            </a:r>
            <a:r>
              <a:rPr lang="es-CL" dirty="0" err="1"/>
              <a:t>except</a:t>
            </a:r>
            <a:r>
              <a:rPr lang="es-CL" dirty="0"/>
              <a:t> </a:t>
            </a:r>
            <a:r>
              <a:rPr lang="es-CL" dirty="0" err="1"/>
              <a:t>for</a:t>
            </a:r>
            <a:r>
              <a:rPr lang="es-CL" dirty="0"/>
              <a:t> </a:t>
            </a:r>
            <a:r>
              <a:rPr lang="es-CL" dirty="0" err="1"/>
              <a:t>enzymes</a:t>
            </a:r>
            <a:r>
              <a:rPr lang="es-CL" dirty="0"/>
              <a:t> and DNA </a:t>
            </a:r>
            <a:r>
              <a:rPr lang="es-CL" dirty="0" err="1"/>
              <a:t>drugs</a:t>
            </a: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High </a:t>
            </a:r>
            <a:r>
              <a:rPr lang="es-CL" dirty="0" err="1"/>
              <a:t>or</a:t>
            </a:r>
            <a:r>
              <a:rPr lang="es-CL" dirty="0"/>
              <a:t> </a:t>
            </a:r>
            <a:r>
              <a:rPr lang="es-CL" i="1" dirty="0"/>
              <a:t>‘’</a:t>
            </a:r>
            <a:r>
              <a:rPr lang="es-CL" i="1" dirty="0" err="1"/>
              <a:t>essencially</a:t>
            </a:r>
            <a:r>
              <a:rPr lang="es-CL" i="1" dirty="0"/>
              <a:t> </a:t>
            </a:r>
            <a:r>
              <a:rPr lang="es-CL" i="1" dirty="0" err="1"/>
              <a:t>infinite</a:t>
            </a:r>
            <a:r>
              <a:rPr lang="es-CL" i="1" dirty="0"/>
              <a:t>’’ </a:t>
            </a:r>
            <a:r>
              <a:rPr lang="es-CL" dirty="0" err="1"/>
              <a:t>potency</a:t>
            </a:r>
            <a:endParaRPr lang="es-CL" dirty="0"/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Very</a:t>
            </a:r>
            <a:r>
              <a:rPr lang="es-CL" dirty="0"/>
              <a:t> </a:t>
            </a:r>
            <a:r>
              <a:rPr lang="es-CL" dirty="0" err="1"/>
              <a:t>high</a:t>
            </a:r>
            <a:r>
              <a:rPr lang="es-CL" dirty="0"/>
              <a:t> </a:t>
            </a:r>
            <a:r>
              <a:rPr lang="es-CL" dirty="0" err="1"/>
              <a:t>selectivity</a:t>
            </a:r>
            <a:r>
              <a:rPr lang="es-CL" dirty="0"/>
              <a:t> (</a:t>
            </a:r>
            <a:r>
              <a:rPr lang="es-CL" dirty="0" err="1"/>
              <a:t>much</a:t>
            </a:r>
            <a:r>
              <a:rPr lang="es-CL" dirty="0"/>
              <a:t> les </a:t>
            </a:r>
            <a:r>
              <a:rPr lang="es-CL" dirty="0" err="1"/>
              <a:t>action</a:t>
            </a:r>
            <a:r>
              <a:rPr lang="es-CL" dirty="0"/>
              <a:t> </a:t>
            </a:r>
            <a:r>
              <a:rPr lang="es-CL" dirty="0" err="1"/>
              <a:t>sites</a:t>
            </a:r>
            <a:r>
              <a:rPr lang="es-CL" dirty="0"/>
              <a:t>)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 err="1"/>
              <a:t>Function</a:t>
            </a:r>
            <a:r>
              <a:rPr lang="es-CL" dirty="0"/>
              <a:t> </a:t>
            </a:r>
            <a:r>
              <a:rPr lang="es-CL" dirty="0" err="1"/>
              <a:t>restoring</a:t>
            </a:r>
            <a:r>
              <a:rPr lang="es-CL" dirty="0"/>
              <a:t> </a:t>
            </a:r>
            <a:r>
              <a:rPr lang="es-CL" dirty="0" err="1"/>
              <a:t>recquires</a:t>
            </a:r>
            <a:r>
              <a:rPr lang="es-CL" dirty="0"/>
              <a:t> </a:t>
            </a:r>
            <a:r>
              <a:rPr lang="es-CL" dirty="0" err="1"/>
              <a:t>protein</a:t>
            </a:r>
            <a:r>
              <a:rPr lang="es-CL" dirty="0"/>
              <a:t> </a:t>
            </a:r>
            <a:r>
              <a:rPr lang="es-CL" dirty="0" err="1"/>
              <a:t>biosynthesis</a:t>
            </a:r>
            <a:endParaRPr lang="es-CL" dirty="0"/>
          </a:p>
          <a:p>
            <a:endParaRPr lang="es-CL" dirty="0"/>
          </a:p>
          <a:p>
            <a:r>
              <a:rPr lang="es-CL" dirty="0"/>
              <a:t>-    </a:t>
            </a:r>
            <a:r>
              <a:rPr lang="es-CL" dirty="0" err="1"/>
              <a:t>Very</a:t>
            </a:r>
            <a:r>
              <a:rPr lang="es-CL" dirty="0"/>
              <a:t> desiderable in </a:t>
            </a:r>
            <a:r>
              <a:rPr lang="es-CL" b="1" dirty="0" err="1"/>
              <a:t>anti-cancer</a:t>
            </a:r>
            <a:r>
              <a:rPr lang="es-CL" b="1" dirty="0"/>
              <a:t> </a:t>
            </a:r>
            <a:r>
              <a:rPr lang="es-CL" b="1" dirty="0" err="1"/>
              <a:t>drugs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836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852</Words>
  <Application>Microsoft Office PowerPoint</Application>
  <PresentationFormat>Panorámica</PresentationFormat>
  <Paragraphs>209</Paragraphs>
  <Slides>25</Slides>
  <Notes>8</Notes>
  <HiddenSlides>0</HiddenSlides>
  <MMClips>1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Agency FB</vt:lpstr>
      <vt:lpstr>Arial</vt:lpstr>
      <vt:lpstr>Calibri</vt:lpstr>
      <vt:lpstr>Times New Roman</vt:lpstr>
      <vt:lpstr>Tema de Office</vt:lpstr>
      <vt:lpstr>CS ChemDraw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 Rodriguez Lavado (juliorodriguez)</dc:creator>
  <cp:lastModifiedBy>Julio Rodriguez Lavado (juliorodriguez)</cp:lastModifiedBy>
  <cp:revision>71</cp:revision>
  <dcterms:created xsi:type="dcterms:W3CDTF">2020-09-21T17:37:34Z</dcterms:created>
  <dcterms:modified xsi:type="dcterms:W3CDTF">2020-10-02T16:58:35Z</dcterms:modified>
</cp:coreProperties>
</file>