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</p:sldMasterIdLst>
  <p:sldIdLst>
    <p:sldId id="316" r:id="rId2"/>
    <p:sldId id="317" r:id="rId3"/>
    <p:sldId id="325" r:id="rId4"/>
    <p:sldId id="326" r:id="rId5"/>
    <p:sldId id="327" r:id="rId6"/>
    <p:sldId id="318" r:id="rId7"/>
    <p:sldId id="371" r:id="rId8"/>
    <p:sldId id="372" r:id="rId9"/>
    <p:sldId id="373" r:id="rId10"/>
    <p:sldId id="322" r:id="rId11"/>
    <p:sldId id="365" r:id="rId12"/>
    <p:sldId id="366" r:id="rId13"/>
    <p:sldId id="368" r:id="rId14"/>
    <p:sldId id="364" r:id="rId15"/>
    <p:sldId id="323" r:id="rId16"/>
    <p:sldId id="291" r:id="rId17"/>
    <p:sldId id="374" r:id="rId18"/>
    <p:sldId id="375" r:id="rId19"/>
    <p:sldId id="290" r:id="rId20"/>
    <p:sldId id="292" r:id="rId21"/>
    <p:sldId id="306" r:id="rId22"/>
    <p:sldId id="307" r:id="rId23"/>
    <p:sldId id="376" r:id="rId24"/>
    <p:sldId id="377" r:id="rId25"/>
    <p:sldId id="282" r:id="rId26"/>
    <p:sldId id="284" r:id="rId27"/>
    <p:sldId id="280" r:id="rId28"/>
    <p:sldId id="285" r:id="rId29"/>
    <p:sldId id="308" r:id="rId30"/>
    <p:sldId id="281" r:id="rId31"/>
    <p:sldId id="286" r:id="rId32"/>
    <p:sldId id="256" r:id="rId33"/>
    <p:sldId id="363" r:id="rId34"/>
    <p:sldId id="262" r:id="rId35"/>
    <p:sldId id="299" r:id="rId36"/>
    <p:sldId id="301" r:id="rId37"/>
    <p:sldId id="300" r:id="rId38"/>
    <p:sldId id="324" r:id="rId39"/>
    <p:sldId id="258" r:id="rId40"/>
    <p:sldId id="259" r:id="rId41"/>
    <p:sldId id="263" r:id="rId42"/>
    <p:sldId id="260" r:id="rId43"/>
    <p:sldId id="264" r:id="rId44"/>
    <p:sldId id="261" r:id="rId45"/>
    <p:sldId id="298" r:id="rId46"/>
    <p:sldId id="278" r:id="rId47"/>
    <p:sldId id="267" r:id="rId48"/>
    <p:sldId id="303" r:id="rId49"/>
    <p:sldId id="305" r:id="rId50"/>
    <p:sldId id="311" r:id="rId51"/>
    <p:sldId id="328" r:id="rId52"/>
    <p:sldId id="329" r:id="rId53"/>
    <p:sldId id="330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351" r:id="rId74"/>
    <p:sldId id="352" r:id="rId75"/>
    <p:sldId id="353" r:id="rId76"/>
    <p:sldId id="354" r:id="rId77"/>
    <p:sldId id="355" r:id="rId78"/>
    <p:sldId id="356" r:id="rId79"/>
    <p:sldId id="357" r:id="rId80"/>
    <p:sldId id="358" r:id="rId81"/>
    <p:sldId id="359" r:id="rId82"/>
    <p:sldId id="360" r:id="rId83"/>
    <p:sldId id="361" r:id="rId84"/>
    <p:sldId id="362" r:id="rId85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614"/>
    <a:srgbClr val="735227"/>
    <a:srgbClr val="FF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s-ES" altLang="en-US" noProof="0" smtClean="0"/>
              <a:t>Haga clic para cambiar el estilo de título	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s-ES" altLang="en-US" noProof="0" smtClean="0"/>
              <a:t>Haga clic para modificar el estilo de subtítulo del patrón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EE61DE1-7FC5-4A4C-B86E-5A83E33B239D}" type="slidenum">
              <a:rPr lang="es-ES" altLang="en-US"/>
              <a:pPr/>
              <a:t>‹Nº›</a:t>
            </a:fld>
            <a:endParaRPr lang="es-ES" altLang="en-US"/>
          </a:p>
        </p:txBody>
      </p:sp>
      <p:sp>
        <p:nvSpPr>
          <p:cNvPr id="6861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53A7E-738F-460B-963E-EAF0D61697A4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9882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A1A84-59FD-41E9-971B-64324E8E85B7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3420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71E4B13-ED16-4FF8-B2E4-0F642FCE7380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43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83AEF0-8946-4887-B83B-0DF16F81A4D7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934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27C956F-D195-4E58-AADE-34D7956B9BF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3325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F68B75-015D-43EC-9BE4-247FCD966C5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2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76E2A-C547-4D14-BC7B-D7092CE049E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4538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F437D-5EB5-4DBD-9F69-154E2FFDC7B1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1426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A6E8A-877F-4EF7-9A81-A61566A2CCC9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2560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2A1B9-FFBE-4CCE-94AE-E6C90D1593BE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6949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394CB-8A78-4B38-B224-40E29A1E1E73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610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946D-B804-4C90-AF2F-E088771ED7DF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999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357FF-0D2A-4E71-95AB-3B8017B9D5D1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7235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28862-8A2F-4837-A4EE-33F506048D66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8486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s-ES" alt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s-ES" alt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43B10876-5918-4FCE-9B57-5F028E4B6E0F}" type="slidenum">
              <a:rPr lang="es-ES" altLang="en-US"/>
              <a:pPr/>
              <a:t>‹Nº›</a:t>
            </a:fld>
            <a:endParaRPr lang="es-ES" altLang="en-US"/>
          </a:p>
        </p:txBody>
      </p:sp>
      <p:sp>
        <p:nvSpPr>
          <p:cNvPr id="6759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3.wmf"/><Relationship Id="rId4" Type="http://schemas.openxmlformats.org/officeDocument/2006/relationships/image" Target="../media/image39.png"/><Relationship Id="rId9" Type="http://schemas.openxmlformats.org/officeDocument/2006/relationships/image" Target="../media/image4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panten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412776"/>
            <a:ext cx="6985000" cy="5243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619672" y="476672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/>
              <a:t>PELO</a:t>
            </a:r>
            <a:endParaRPr lang="es-CL" sz="4400" b="1" dirty="0"/>
          </a:p>
        </p:txBody>
      </p:sp>
    </p:spTree>
    <p:extLst>
      <p:ext uri="{BB962C8B-B14F-4D97-AF65-F5344CB8AC3E}">
        <p14:creationId xmlns:p14="http://schemas.microsoft.com/office/powerpoint/2010/main" val="42626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6372225" y="2276475"/>
            <a:ext cx="2952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PUENTES DE HIDROGENO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6191250" y="393382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UNIONES SAL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6911975" y="5229225"/>
            <a:ext cx="2232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PUENTES DISULFURO</a:t>
            </a:r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H="1" flipV="1">
            <a:off x="4427538" y="4437063"/>
            <a:ext cx="2017712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 flipV="1">
            <a:off x="3995738" y="3789363"/>
            <a:ext cx="295275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 flipH="1">
            <a:off x="4211638" y="2636838"/>
            <a:ext cx="223361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pic>
        <p:nvPicPr>
          <p:cNvPr id="6044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875"/>
            <a:ext cx="32797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308930" y="431562"/>
            <a:ext cx="5271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ENLACES DE LA QUERATINA</a:t>
            </a:r>
            <a:endParaRPr lang="es-C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/>
              <a:t> </a:t>
            </a:r>
            <a:endParaRPr lang="es-ES" sz="3200" b="1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50975"/>
            <a:ext cx="9144000" cy="4530725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s-ES" sz="2800" b="1" u="sng" dirty="0"/>
              <a:t>PROPIEDADES</a:t>
            </a:r>
            <a:endParaRPr lang="es-ES" sz="2800" dirty="0"/>
          </a:p>
          <a:p>
            <a:pPr>
              <a:buClr>
                <a:schemeClr val="accent2"/>
              </a:buClr>
            </a:pPr>
            <a:r>
              <a:rPr lang="es-ES" sz="2800" dirty="0"/>
              <a:t>FACILITAR EL PEINADO EN HUMEDO</a:t>
            </a:r>
          </a:p>
          <a:p>
            <a:pPr>
              <a:buClr>
                <a:schemeClr val="accent2"/>
              </a:buClr>
            </a:pPr>
            <a:r>
              <a:rPr lang="es-ES" sz="2800" dirty="0"/>
              <a:t>FACILITAR EL PEINADO EN SECO</a:t>
            </a:r>
          </a:p>
          <a:p>
            <a:pPr>
              <a:buClr>
                <a:schemeClr val="accent2"/>
              </a:buClr>
            </a:pPr>
            <a:r>
              <a:rPr lang="es-ES" sz="2800" dirty="0"/>
              <a:t> </a:t>
            </a:r>
            <a:r>
              <a:rPr lang="es-ES" sz="2800" dirty="0" smtClean="0"/>
              <a:t>ANTIESTATICO ( </a:t>
            </a:r>
            <a:r>
              <a:rPr lang="es-ES" sz="2800" dirty="0" err="1" smtClean="0"/>
              <a:t>reduce“flyaway</a:t>
            </a:r>
            <a:r>
              <a:rPr lang="es-ES" sz="2800" dirty="0"/>
              <a:t>”, </a:t>
            </a:r>
            <a:r>
              <a:rPr lang="es-ES" sz="2000" dirty="0"/>
              <a:t>ANTI “FRIZZ</a:t>
            </a:r>
            <a:r>
              <a:rPr lang="es-ES" sz="2000" dirty="0" smtClean="0"/>
              <a:t>”)</a:t>
            </a:r>
            <a:endParaRPr lang="es-ES" sz="2000" dirty="0"/>
          </a:p>
          <a:p>
            <a:pPr>
              <a:buClr>
                <a:schemeClr val="accent2"/>
              </a:buClr>
            </a:pPr>
            <a:r>
              <a:rPr lang="es-ES" sz="2800" dirty="0"/>
              <a:t>AUMENTAR EL BRILLO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s-ES" sz="2800" u="sng" dirty="0"/>
              <a:t>OTROS</a:t>
            </a:r>
          </a:p>
          <a:p>
            <a:pPr>
              <a:buClr>
                <a:schemeClr val="accent2"/>
              </a:buClr>
            </a:pPr>
            <a:r>
              <a:rPr lang="es-ES" sz="2800" dirty="0"/>
              <a:t>RETENCION DEL RULO</a:t>
            </a:r>
          </a:p>
          <a:p>
            <a:pPr>
              <a:buClr>
                <a:schemeClr val="accent2"/>
              </a:buClr>
            </a:pPr>
            <a:r>
              <a:rPr lang="es-ES" sz="2800" dirty="0"/>
              <a:t>ALISADO</a:t>
            </a:r>
          </a:p>
          <a:p>
            <a:pPr>
              <a:buClr>
                <a:schemeClr val="accent2"/>
              </a:buClr>
            </a:pPr>
            <a:r>
              <a:rPr lang="es-ES" sz="2800" dirty="0"/>
              <a:t>REPARACION DE CABELLO DAÑADO</a:t>
            </a:r>
          </a:p>
          <a:p>
            <a:pPr>
              <a:buClr>
                <a:schemeClr val="accent2"/>
              </a:buClr>
            </a:pPr>
            <a:endParaRPr lang="es-ES" sz="2800" dirty="0"/>
          </a:p>
          <a:p>
            <a:pPr>
              <a:buClr>
                <a:schemeClr val="accent2"/>
              </a:buClr>
            </a:pPr>
            <a:endParaRPr lang="es-ES" sz="2800" dirty="0"/>
          </a:p>
        </p:txBody>
      </p:sp>
      <p:pic>
        <p:nvPicPr>
          <p:cNvPr id="200708" name="Picture 4" descr="CrodausaHome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659563" y="3716338"/>
            <a:ext cx="20288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95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67268" name="Picture 4" descr="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267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cu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5181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23728" y="404664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s-ES" b="1" dirty="0"/>
              <a:t>BÁLSAMOS ACONDICIONADORES</a:t>
            </a:r>
            <a:br>
              <a:rPr lang="es-ES" b="1" dirty="0"/>
            </a:br>
            <a:r>
              <a:rPr lang="es-ES" b="1" dirty="0"/>
              <a:t>(EMULSIONES)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562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484784"/>
            <a:ext cx="5544616" cy="648072"/>
          </a:xfrm>
        </p:spPr>
        <p:txBody>
          <a:bodyPr/>
          <a:lstStyle/>
          <a:p>
            <a:r>
              <a:rPr lang="es-ES" sz="2400" dirty="0" smtClean="0"/>
              <a:t>1. SURFACTANTES CATIÓNICOS</a:t>
            </a:r>
            <a:endParaRPr lang="es-ES" sz="2400" dirty="0"/>
          </a:p>
        </p:txBody>
      </p:sp>
      <p:pic>
        <p:nvPicPr>
          <p:cNvPr id="20378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31" y="2017713"/>
            <a:ext cx="3140314" cy="1981200"/>
          </a:xfrm>
          <a:noFill/>
          <a:ln/>
        </p:spPr>
      </p:pic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6994525" y="2684463"/>
            <a:ext cx="1404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s-ES" sz="2800" b="1"/>
              <a:t>QUATS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15616" y="54868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SUSTANTIVIDAD</a:t>
            </a:r>
            <a:endParaRPr lang="es-CL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971600" y="465313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accent6">
                    <a:lumMod val="75000"/>
                  </a:schemeClr>
                </a:solidFill>
              </a:rPr>
              <a:t>2. Sustancias oleosas Aceites o Siliconas</a:t>
            </a:r>
            <a:endParaRPr lang="es-C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38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b="1"/>
              <a:t>PRODUCTOS DE</a:t>
            </a:r>
            <a:br>
              <a:rPr lang="es-ES" b="1"/>
            </a:br>
            <a:r>
              <a:rPr lang="es-ES" b="1"/>
              <a:t> FIJACIÓN CAPILAR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331640" y="4509120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 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Su objetivo es mantener la forma del 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peinado, fijando el cabello en una posición determinada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83768" y="3212976"/>
            <a:ext cx="4059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dirty="0" smtClean="0">
                <a:solidFill>
                  <a:srgbClr val="505050"/>
                </a:solidFill>
                <a:latin typeface="NexusSansPro"/>
              </a:rPr>
              <a:t>PRODUCTOS DE </a:t>
            </a:r>
            <a:r>
              <a:rPr lang="es-CL" sz="2400" i="1" dirty="0" smtClean="0">
                <a:solidFill>
                  <a:srgbClr val="505050"/>
                </a:solidFill>
                <a:latin typeface="NexusSansPro"/>
              </a:rPr>
              <a:t>STYLING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1759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biker%20calvo-from%20S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89363"/>
            <a:ext cx="21209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 descr="robertogiordano5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92588"/>
            <a:ext cx="224948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cleopa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17494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Maria%20Antonie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0350"/>
            <a:ext cx="21653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old-hipp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2668588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1" name="Picture 11" descr="roussea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12875"/>
            <a:ext cx="18573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2" name="Picture 12" descr="ima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76250"/>
            <a:ext cx="1352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Picture 13" descr="Christina%20Aguilera%20-%20Pun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2588"/>
            <a:ext cx="21367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4" name="Picture 14" descr="a22edbd30131f258i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23304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7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UTILIZACIÓN DE POLÍMEROS</a:t>
            </a:r>
            <a:br>
              <a:rPr lang="es-ES" dirty="0" smtClean="0"/>
            </a:br>
            <a:r>
              <a:rPr lang="es-ES" dirty="0" smtClean="0"/>
              <a:t>FIJADORES</a:t>
            </a:r>
            <a:endParaRPr lang="es-E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229600" cy="4530725"/>
          </a:xfrm>
        </p:spPr>
        <p:txBody>
          <a:bodyPr/>
          <a:lstStyle/>
          <a:p>
            <a:r>
              <a:rPr lang="es-ES" b="1" dirty="0" err="1"/>
              <a:t>Carbomer</a:t>
            </a:r>
            <a:r>
              <a:rPr lang="es-ES" b="1" dirty="0"/>
              <a:t> (INCI)</a:t>
            </a:r>
          </a:p>
          <a:p>
            <a:r>
              <a:rPr lang="es-ES" dirty="0"/>
              <a:t> </a:t>
            </a:r>
            <a:r>
              <a:rPr lang="es-ES" b="1" dirty="0"/>
              <a:t>Denominación química:</a:t>
            </a:r>
            <a:r>
              <a:rPr lang="es-ES" dirty="0"/>
              <a:t> Polímero de ácido acrílico </a:t>
            </a:r>
            <a:endParaRPr lang="es-ES" dirty="0" smtClean="0"/>
          </a:p>
          <a:p>
            <a:r>
              <a:rPr lang="es-ES" dirty="0" smtClean="0"/>
              <a:t>Viscosidad dependiente de pH</a:t>
            </a:r>
          </a:p>
          <a:p>
            <a:r>
              <a:rPr lang="es-ES" dirty="0" smtClean="0"/>
              <a:t>Forma película muy frágil :Fijación débil</a:t>
            </a:r>
          </a:p>
          <a:p>
            <a:r>
              <a:rPr lang="es-ES" dirty="0" smtClean="0"/>
              <a:t>Diferentes tipos:</a:t>
            </a:r>
          </a:p>
          <a:p>
            <a:r>
              <a:rPr lang="es-ES" dirty="0" err="1" smtClean="0"/>
              <a:t>Ejs</a:t>
            </a:r>
            <a:r>
              <a:rPr lang="es-ES" dirty="0" smtClean="0"/>
              <a:t>. CARBOPOL ULTREZ 20, ULTREZ 21, EDT 2020……………………</a:t>
            </a:r>
          </a:p>
          <a:p>
            <a:r>
              <a:rPr lang="es-ES" dirty="0" smtClean="0"/>
              <a:t>FIJACIÓN REGULAR SOBRE EL CABELLO</a:t>
            </a:r>
          </a:p>
          <a:p>
            <a:pPr marL="0" indent="0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0648"/>
            <a:ext cx="3924300" cy="25050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04049" y="67481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CARBOPOL ES DERIVADO DEL ACIDO ACRÍLICO (DISPERSION DE BAJA VISCOSIDAD pH ácido)</a:t>
            </a:r>
            <a:endParaRPr lang="es-CL" dirty="0"/>
          </a:p>
        </p:txBody>
      </p:sp>
      <p:cxnSp>
        <p:nvCxnSpPr>
          <p:cNvPr id="7" name="Conector recto de flecha 6"/>
          <p:cNvCxnSpPr>
            <a:stCxn id="4" idx="2"/>
          </p:cNvCxnSpPr>
          <p:nvPr/>
        </p:nvCxnSpPr>
        <p:spPr>
          <a:xfrm>
            <a:off x="3293790" y="2765723"/>
            <a:ext cx="0" cy="951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563888" y="30689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ÁLCALI: </a:t>
            </a:r>
            <a:r>
              <a:rPr lang="es-CL" dirty="0" err="1" smtClean="0"/>
              <a:t>Na</a:t>
            </a:r>
            <a:r>
              <a:rPr lang="es-CL" dirty="0" smtClean="0"/>
              <a:t> OH, KOH </a:t>
            </a:r>
            <a:r>
              <a:rPr lang="es-CL" dirty="0" err="1" smtClean="0"/>
              <a:t>ó</a:t>
            </a:r>
            <a:r>
              <a:rPr lang="es-CL" dirty="0" smtClean="0"/>
              <a:t> TEA</a:t>
            </a:r>
            <a:endParaRPr lang="es-CL" dirty="0"/>
          </a:p>
        </p:txBody>
      </p:sp>
      <p:pic>
        <p:nvPicPr>
          <p:cNvPr id="1028" name="Picture 4" descr="http://irisindia.co.in/images/physical-and-chem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51318"/>
            <a:ext cx="4923517" cy="25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6732240" y="3717032"/>
            <a:ext cx="1773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CARBOPOL  (DISPERSION DE </a:t>
            </a:r>
            <a:r>
              <a:rPr lang="es-CL" b="1" dirty="0" smtClean="0"/>
              <a:t>ALTA</a:t>
            </a:r>
            <a:r>
              <a:rPr lang="es-CL" dirty="0" smtClean="0"/>
              <a:t> VISCOSIDAD pH &gt;6)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9264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187624" y="188640"/>
            <a:ext cx="6064319" cy="5772063"/>
            <a:chOff x="1187624" y="188640"/>
            <a:chExt cx="6064319" cy="577206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188640"/>
              <a:ext cx="6064319" cy="5772063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1259632" y="4365104"/>
              <a:ext cx="259228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s-CL" dirty="0" smtClean="0"/>
                <a:t>DISPERSION OPACA Y DE BAJA VISCOSIDAD</a:t>
              </a:r>
              <a:endParaRPr lang="es-CL" dirty="0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3851920" y="2636912"/>
              <a:ext cx="1872208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CL" sz="1600" b="1" dirty="0" smtClean="0"/>
                <a:t>DISPERSION TRANSPARENTE Y DE ALTA VISCOSIDAD</a:t>
              </a:r>
              <a:endParaRPr lang="es-CL" sz="1600" b="1" dirty="0"/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3419872" y="18864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Conector recto 7"/>
          <p:cNvCxnSpPr/>
          <p:nvPr/>
        </p:nvCxnSpPr>
        <p:spPr>
          <a:xfrm>
            <a:off x="3843040" y="0"/>
            <a:ext cx="0" cy="659735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55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/>
              <a:t>Polivinilpirrolidona</a:t>
            </a:r>
            <a:r>
              <a:rPr lang="es-ES" b="1" dirty="0"/>
              <a:t> (PVP)</a:t>
            </a:r>
            <a:r>
              <a:rPr lang="es-ES" dirty="0"/>
              <a:t>  </a:t>
            </a:r>
          </a:p>
          <a:p>
            <a:r>
              <a:rPr lang="es-ES" dirty="0" smtClean="0"/>
              <a:t>Soluble </a:t>
            </a:r>
            <a:r>
              <a:rPr lang="es-ES" dirty="0"/>
              <a:t>en alcohol etílico y en agua, e insoluble en hidrocarburos.</a:t>
            </a:r>
          </a:p>
          <a:p>
            <a:r>
              <a:rPr lang="es-ES" dirty="0"/>
              <a:t>Se fija sobre las superficies formando películas rígidas. </a:t>
            </a:r>
            <a:endParaRPr lang="es-ES" dirty="0" smtClean="0"/>
          </a:p>
          <a:p>
            <a:r>
              <a:rPr lang="es-ES" dirty="0" smtClean="0"/>
              <a:t>Pero se quiebra fácilmente dando aspecto opaco</a:t>
            </a:r>
            <a:endParaRPr lang="es-ES" dirty="0"/>
          </a:p>
          <a:p>
            <a:pPr>
              <a:buFont typeface="Wingdings" pitchFamily="2" charset="2"/>
              <a:buNone/>
            </a:pPr>
            <a:endParaRPr lang="es-ES" dirty="0"/>
          </a:p>
          <a:p>
            <a:pPr>
              <a:buFont typeface="Wingdings" pitchFamily="2" charset="2"/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779962" cy="59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284663" y="51577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CUTICULA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 flipV="1">
            <a:off x="2555875" y="4652963"/>
            <a:ext cx="21605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3813175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2636838"/>
            <a:ext cx="8948737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s-ES" sz="3200" b="1"/>
          </a:p>
          <a:p>
            <a:pPr>
              <a:lnSpc>
                <a:spcPct val="80000"/>
              </a:lnSpc>
            </a:pPr>
            <a:endParaRPr lang="es-ES" sz="3200" b="1"/>
          </a:p>
          <a:p>
            <a:pPr>
              <a:lnSpc>
                <a:spcPct val="80000"/>
              </a:lnSpc>
            </a:pPr>
            <a:r>
              <a:rPr lang="es-ES" sz="3200"/>
              <a:t> </a:t>
            </a:r>
            <a:r>
              <a:rPr lang="es-ES" sz="3200" b="1"/>
              <a:t>PVP/VA Copolymer</a:t>
            </a:r>
            <a:r>
              <a:rPr lang="es-ES" sz="3200"/>
              <a:t>  </a:t>
            </a:r>
          </a:p>
          <a:p>
            <a:pPr>
              <a:lnSpc>
                <a:spcPct val="80000"/>
              </a:lnSpc>
            </a:pPr>
            <a:r>
              <a:rPr lang="es-ES" sz="3200" b="1"/>
              <a:t>Denominación química:</a:t>
            </a:r>
            <a:r>
              <a:rPr lang="es-ES" sz="3200"/>
              <a:t> Poli (Vinilpirrilidona-co-vinilacetato)</a:t>
            </a:r>
          </a:p>
          <a:p>
            <a:pPr>
              <a:lnSpc>
                <a:spcPct val="80000"/>
              </a:lnSpc>
            </a:pPr>
            <a:r>
              <a:rPr lang="es-ES" sz="3200"/>
              <a:t>Cuanto más VA menos soluble en agua; todos son solubles en etanol e insolubles en hidrocarburos.</a:t>
            </a:r>
          </a:p>
        </p:txBody>
      </p:sp>
      <p:pic>
        <p:nvPicPr>
          <p:cNvPr id="88069" name="Picture 5" descr="pvpva"/>
          <p:cNvPicPr>
            <a:picLocks noChangeAspect="1" noChangeArrowheads="1"/>
          </p:cNvPicPr>
          <p:nvPr/>
        </p:nvPicPr>
        <p:blipFill>
          <a:blip r:embed="rId2">
            <a:lum bright="-2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20713"/>
            <a:ext cx="4392613" cy="21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"/>
          <a:stretch>
            <a:fillRect/>
          </a:stretch>
        </p:blipFill>
        <p:spPr bwMode="auto">
          <a:xfrm>
            <a:off x="539750" y="565150"/>
            <a:ext cx="8064500" cy="629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331913" y="0"/>
            <a:ext cx="662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/>
              <a:t>PVP/VA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8486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GELES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4997" name="Picture 5" descr="may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248285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9" name="Picture 7" descr="259271041_125850b2f8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05038"/>
            <a:ext cx="4211637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/>
              <a:t>Geles fijadores</a:t>
            </a:r>
          </a:p>
        </p:txBody>
      </p:sp>
      <p:graphicFrame>
        <p:nvGraphicFramePr>
          <p:cNvPr id="83114" name="Group 170"/>
          <p:cNvGraphicFramePr>
            <a:graphicFrameLocks noGrp="1"/>
          </p:cNvGraphicFramePr>
          <p:nvPr>
            <p:ph type="tbl" idx="1"/>
          </p:nvPr>
        </p:nvGraphicFramePr>
        <p:xfrm>
          <a:off x="468313" y="1196975"/>
          <a:ext cx="8229600" cy="5394960"/>
        </p:xfrm>
        <a:graphic>
          <a:graphicData uri="http://schemas.openxmlformats.org/drawingml/2006/table">
            <a:tbl>
              <a:tblPr/>
              <a:tblGrid>
                <a:gridCol w="6207125"/>
                <a:gridCol w="2022475"/>
              </a:tblGrid>
              <a:tr h="32067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A4186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Firm Control Styling Gel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Ingredients: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% WT. 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Deionized water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93.21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Carbopol Ultrez 21 Polymer </a:t>
                      </a:r>
                      <a:b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(Acrylates/C10-30 alkyl acrylate crosspolymer)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Fixate G-100 Polymer </a:t>
                      </a:r>
                      <a:b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(AMP- acrylates/allyl methacrylate copolymer [26%])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2.88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Fixate PLUS Polymer </a:t>
                      </a:r>
                      <a:b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(Polyacrylate-14 [30%])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2.50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Propylene glycol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0.20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 Glycerin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0.20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Versene 100XL </a:t>
                      </a:r>
                      <a:b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(Tetrasodium EDTA, liquid [38%])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8. Glydant Plus Liquid </a:t>
                      </a:r>
                      <a:b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(DMDM hydantoin [and] iodopropynyl butylcarbamate)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0.30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9. Triethanolamine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q.s. to pH 6.8-7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3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s-ES" b="1"/>
              <a:t>Lacas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341438"/>
            <a:ext cx="4967288" cy="4530725"/>
          </a:xfrm>
        </p:spPr>
        <p:txBody>
          <a:bodyPr/>
          <a:lstStyle/>
          <a:p>
            <a:r>
              <a:rPr lang="es-ES" sz="2400"/>
              <a:t>Se usan sobre el pelo húmedo o seco. Son ideales para el cabello fino y rebelde</a:t>
            </a:r>
          </a:p>
          <a:p>
            <a:pPr>
              <a:lnSpc>
                <a:spcPct val="80000"/>
              </a:lnSpc>
            </a:pPr>
            <a:r>
              <a:rPr lang="es-ES" sz="2400"/>
              <a:t>Su acción de </a:t>
            </a:r>
            <a:r>
              <a:rPr lang="es-ES" sz="2400" i="1"/>
              <a:t>spray</a:t>
            </a:r>
            <a:r>
              <a:rPr lang="es-ES" sz="2400"/>
              <a:t> implica que se puede aplicar para dar estilo al pelo </a:t>
            </a:r>
          </a:p>
          <a:p>
            <a:pPr>
              <a:lnSpc>
                <a:spcPct val="80000"/>
              </a:lnSpc>
            </a:pPr>
            <a:r>
              <a:rPr lang="es-ES" sz="2400"/>
              <a:t>Dan volumen en los estilos cortos y de media melena, y mantienen la fijación de puntas en estilos largos. </a:t>
            </a:r>
            <a:endParaRPr lang="es-CL" sz="2400" b="1"/>
          </a:p>
          <a:p>
            <a:endParaRPr lang="es-ES" sz="2400"/>
          </a:p>
        </p:txBody>
      </p:sp>
      <p:graphicFrame>
        <p:nvGraphicFramePr>
          <p:cNvPr id="73738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6372225" y="2060575"/>
          <a:ext cx="2376488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5" name="Imagen de mapa de bits" r:id="rId3" imgW="3715269" imgH="2095793" progId="Paint.Picture">
                  <p:embed/>
                </p:oleObj>
              </mc:Choice>
              <mc:Fallback>
                <p:oleObj name="Imagen de mapa de bits" r:id="rId3" imgW="3715269" imgH="2095793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214" r="10811"/>
                      <a:stretch>
                        <a:fillRect/>
                      </a:stretch>
                    </p:blipFill>
                    <p:spPr bwMode="auto">
                      <a:xfrm>
                        <a:off x="6372225" y="2060575"/>
                        <a:ext cx="2376488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77830" name="Group 6"/>
          <p:cNvGrpSpPr>
            <a:grpSpLocks noChangeAspect="1"/>
          </p:cNvGrpSpPr>
          <p:nvPr/>
        </p:nvGrpSpPr>
        <p:grpSpPr bwMode="auto">
          <a:xfrm>
            <a:off x="1116013" y="333375"/>
            <a:ext cx="6985000" cy="5127625"/>
            <a:chOff x="476" y="754"/>
            <a:chExt cx="4575" cy="3358"/>
          </a:xfrm>
        </p:grpSpPr>
        <p:sp>
          <p:nvSpPr>
            <p:cNvPr id="778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476" y="754"/>
              <a:ext cx="4575" cy="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4356" y="3742"/>
              <a:ext cx="682" cy="35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4602" y="3864"/>
              <a:ext cx="1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---</a:t>
              </a:r>
              <a:endParaRPr lang="es-ES"/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3459" y="3742"/>
              <a:ext cx="897" cy="35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34" name="Rectangle 10"/>
            <p:cNvSpPr>
              <a:spLocks noChangeArrowheads="1"/>
            </p:cNvSpPr>
            <p:nvPr/>
          </p:nvSpPr>
          <p:spPr bwMode="auto">
            <a:xfrm>
              <a:off x="3776" y="3864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0,2</a:t>
              </a:r>
              <a:endParaRPr lang="es-ES"/>
            </a:p>
          </p:txBody>
        </p:sp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2740" y="3742"/>
              <a:ext cx="719" cy="35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2969" y="3864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0,2</a:t>
              </a:r>
              <a:endParaRPr lang="es-ES"/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479" y="3742"/>
              <a:ext cx="2261" cy="35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38" name="Rectangle 14"/>
            <p:cNvSpPr>
              <a:spLocks noChangeArrowheads="1"/>
            </p:cNvSpPr>
            <p:nvPr/>
          </p:nvSpPr>
          <p:spPr bwMode="auto">
            <a:xfrm>
              <a:off x="703" y="3864"/>
              <a:ext cx="42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PEG</a:t>
              </a:r>
              <a:endParaRPr lang="es-ES"/>
            </a:p>
          </p:txBody>
        </p:sp>
        <p:sp>
          <p:nvSpPr>
            <p:cNvPr id="77839" name="Rectangle 15"/>
            <p:cNvSpPr>
              <a:spLocks noChangeArrowheads="1"/>
            </p:cNvSpPr>
            <p:nvPr/>
          </p:nvSpPr>
          <p:spPr bwMode="auto">
            <a:xfrm>
              <a:off x="1100" y="3864"/>
              <a:ext cx="6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-</a:t>
              </a:r>
              <a:endParaRPr lang="es-ES"/>
            </a:p>
          </p:txBody>
        </p:sp>
        <p:sp>
          <p:nvSpPr>
            <p:cNvPr id="77840" name="Rectangle 16"/>
            <p:cNvSpPr>
              <a:spLocks noChangeArrowheads="1"/>
            </p:cNvSpPr>
            <p:nvPr/>
          </p:nvSpPr>
          <p:spPr bwMode="auto">
            <a:xfrm>
              <a:off x="1163" y="3864"/>
              <a:ext cx="33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12  </a:t>
              </a:r>
              <a:endParaRPr lang="es-ES"/>
            </a:p>
          </p:txBody>
        </p:sp>
        <p:sp>
          <p:nvSpPr>
            <p:cNvPr id="77841" name="Rectangle 17"/>
            <p:cNvSpPr>
              <a:spLocks noChangeArrowheads="1"/>
            </p:cNvSpPr>
            <p:nvPr/>
          </p:nvSpPr>
          <p:spPr bwMode="auto">
            <a:xfrm>
              <a:off x="1476" y="3864"/>
              <a:ext cx="111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Dimethicone</a:t>
              </a:r>
              <a:endParaRPr lang="es-ES"/>
            </a:p>
          </p:txBody>
        </p:sp>
        <p:sp>
          <p:nvSpPr>
            <p:cNvPr id="77842" name="Rectangle 18"/>
            <p:cNvSpPr>
              <a:spLocks noChangeArrowheads="1"/>
            </p:cNvSpPr>
            <p:nvPr/>
          </p:nvSpPr>
          <p:spPr bwMode="auto">
            <a:xfrm>
              <a:off x="4356" y="3384"/>
              <a:ext cx="682" cy="35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43" name="Rectangle 19"/>
            <p:cNvSpPr>
              <a:spLocks noChangeArrowheads="1"/>
            </p:cNvSpPr>
            <p:nvPr/>
          </p:nvSpPr>
          <p:spPr bwMode="auto">
            <a:xfrm>
              <a:off x="4565" y="3507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0,4</a:t>
              </a:r>
              <a:endParaRPr lang="es-ES"/>
            </a:p>
          </p:txBody>
        </p:sp>
        <p:sp>
          <p:nvSpPr>
            <p:cNvPr id="77844" name="Rectangle 20"/>
            <p:cNvSpPr>
              <a:spLocks noChangeArrowheads="1"/>
            </p:cNvSpPr>
            <p:nvPr/>
          </p:nvSpPr>
          <p:spPr bwMode="auto">
            <a:xfrm>
              <a:off x="3459" y="3384"/>
              <a:ext cx="897" cy="35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3776" y="3507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0,4</a:t>
              </a:r>
              <a:endParaRPr lang="es-ES"/>
            </a:p>
          </p:txBody>
        </p:sp>
        <p:sp>
          <p:nvSpPr>
            <p:cNvPr id="77846" name="Rectangle 22"/>
            <p:cNvSpPr>
              <a:spLocks noChangeArrowheads="1"/>
            </p:cNvSpPr>
            <p:nvPr/>
          </p:nvSpPr>
          <p:spPr bwMode="auto">
            <a:xfrm>
              <a:off x="2740" y="3384"/>
              <a:ext cx="717" cy="35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47" name="Rectangle 23"/>
            <p:cNvSpPr>
              <a:spLocks noChangeArrowheads="1"/>
            </p:cNvSpPr>
            <p:nvPr/>
          </p:nvSpPr>
          <p:spPr bwMode="auto">
            <a:xfrm>
              <a:off x="2969" y="3507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0,4</a:t>
              </a:r>
              <a:endParaRPr lang="es-ES"/>
            </a:p>
          </p:txBody>
        </p:sp>
        <p:sp>
          <p:nvSpPr>
            <p:cNvPr id="77848" name="Rectangle 24"/>
            <p:cNvSpPr>
              <a:spLocks noChangeArrowheads="1"/>
            </p:cNvSpPr>
            <p:nvPr/>
          </p:nvSpPr>
          <p:spPr bwMode="auto">
            <a:xfrm>
              <a:off x="479" y="3384"/>
              <a:ext cx="2261" cy="35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49" name="Rectangle 25"/>
            <p:cNvSpPr>
              <a:spLocks noChangeArrowheads="1"/>
            </p:cNvSpPr>
            <p:nvPr/>
          </p:nvSpPr>
          <p:spPr bwMode="auto">
            <a:xfrm>
              <a:off x="1307" y="3507"/>
              <a:ext cx="64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Parfum</a:t>
              </a:r>
              <a:endParaRPr lang="es-ES"/>
            </a:p>
          </p:txBody>
        </p:sp>
        <p:sp>
          <p:nvSpPr>
            <p:cNvPr id="77850" name="Rectangle 26"/>
            <p:cNvSpPr>
              <a:spLocks noChangeArrowheads="1"/>
            </p:cNvSpPr>
            <p:nvPr/>
          </p:nvSpPr>
          <p:spPr bwMode="auto">
            <a:xfrm>
              <a:off x="4356" y="2985"/>
              <a:ext cx="682" cy="399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51" name="Rectangle 27"/>
            <p:cNvSpPr>
              <a:spLocks noChangeArrowheads="1"/>
            </p:cNvSpPr>
            <p:nvPr/>
          </p:nvSpPr>
          <p:spPr bwMode="auto">
            <a:xfrm>
              <a:off x="4565" y="3149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0,3</a:t>
              </a:r>
              <a:endParaRPr lang="es-ES"/>
            </a:p>
          </p:txBody>
        </p:sp>
        <p:sp>
          <p:nvSpPr>
            <p:cNvPr id="77852" name="Rectangle 28"/>
            <p:cNvSpPr>
              <a:spLocks noChangeArrowheads="1"/>
            </p:cNvSpPr>
            <p:nvPr/>
          </p:nvSpPr>
          <p:spPr bwMode="auto">
            <a:xfrm>
              <a:off x="3459" y="2985"/>
              <a:ext cx="897" cy="399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53" name="Rectangle 29"/>
            <p:cNvSpPr>
              <a:spLocks noChangeArrowheads="1"/>
            </p:cNvSpPr>
            <p:nvPr/>
          </p:nvSpPr>
          <p:spPr bwMode="auto">
            <a:xfrm>
              <a:off x="3776" y="3149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2,5</a:t>
              </a:r>
              <a:endParaRPr lang="es-ES"/>
            </a:p>
          </p:txBody>
        </p:sp>
        <p:sp>
          <p:nvSpPr>
            <p:cNvPr id="77854" name="Rectangle 30"/>
            <p:cNvSpPr>
              <a:spLocks noChangeArrowheads="1"/>
            </p:cNvSpPr>
            <p:nvPr/>
          </p:nvSpPr>
          <p:spPr bwMode="auto">
            <a:xfrm>
              <a:off x="2740" y="2985"/>
              <a:ext cx="717" cy="399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55" name="Rectangle 31"/>
            <p:cNvSpPr>
              <a:spLocks noChangeArrowheads="1"/>
            </p:cNvSpPr>
            <p:nvPr/>
          </p:nvSpPr>
          <p:spPr bwMode="auto">
            <a:xfrm>
              <a:off x="2969" y="3149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2,2</a:t>
              </a:r>
              <a:endParaRPr lang="es-ES"/>
            </a:p>
          </p:txBody>
        </p:sp>
        <p:sp>
          <p:nvSpPr>
            <p:cNvPr id="77856" name="Rectangle 32"/>
            <p:cNvSpPr>
              <a:spLocks noChangeArrowheads="1"/>
            </p:cNvSpPr>
            <p:nvPr/>
          </p:nvSpPr>
          <p:spPr bwMode="auto">
            <a:xfrm>
              <a:off x="479" y="2985"/>
              <a:ext cx="2261" cy="399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57" name="Rectangle 33"/>
            <p:cNvSpPr>
              <a:spLocks noChangeArrowheads="1"/>
            </p:cNvSpPr>
            <p:nvPr/>
          </p:nvSpPr>
          <p:spPr bwMode="auto">
            <a:xfrm>
              <a:off x="675" y="3149"/>
              <a:ext cx="115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Aminomethyl</a:t>
              </a:r>
              <a:endParaRPr lang="es-ES"/>
            </a:p>
          </p:txBody>
        </p:sp>
        <p:sp>
          <p:nvSpPr>
            <p:cNvPr id="77858" name="Rectangle 34"/>
            <p:cNvSpPr>
              <a:spLocks noChangeArrowheads="1"/>
            </p:cNvSpPr>
            <p:nvPr/>
          </p:nvSpPr>
          <p:spPr bwMode="auto">
            <a:xfrm>
              <a:off x="1814" y="3149"/>
              <a:ext cx="77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propanol</a:t>
              </a:r>
              <a:endParaRPr lang="es-ES"/>
            </a:p>
          </p:txBody>
        </p:sp>
        <p:sp>
          <p:nvSpPr>
            <p:cNvPr id="77859" name="Rectangle 35"/>
            <p:cNvSpPr>
              <a:spLocks noChangeArrowheads="1"/>
            </p:cNvSpPr>
            <p:nvPr/>
          </p:nvSpPr>
          <p:spPr bwMode="auto">
            <a:xfrm>
              <a:off x="4356" y="2588"/>
              <a:ext cx="682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60" name="Rectangle 36"/>
            <p:cNvSpPr>
              <a:spLocks noChangeArrowheads="1"/>
            </p:cNvSpPr>
            <p:nvPr/>
          </p:nvSpPr>
          <p:spPr bwMode="auto">
            <a:xfrm>
              <a:off x="4602" y="2750"/>
              <a:ext cx="1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---</a:t>
              </a:r>
              <a:endParaRPr lang="es-ES"/>
            </a:p>
          </p:txBody>
        </p:sp>
        <p:sp>
          <p:nvSpPr>
            <p:cNvPr id="77861" name="Rectangle 37"/>
            <p:cNvSpPr>
              <a:spLocks noChangeArrowheads="1"/>
            </p:cNvSpPr>
            <p:nvPr/>
          </p:nvSpPr>
          <p:spPr bwMode="auto">
            <a:xfrm>
              <a:off x="3459" y="2588"/>
              <a:ext cx="897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62" name="Rectangle 38"/>
            <p:cNvSpPr>
              <a:spLocks noChangeArrowheads="1"/>
            </p:cNvSpPr>
            <p:nvPr/>
          </p:nvSpPr>
          <p:spPr bwMode="auto">
            <a:xfrm>
              <a:off x="3776" y="2750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3,1</a:t>
              </a:r>
              <a:endParaRPr lang="es-ES"/>
            </a:p>
          </p:txBody>
        </p:sp>
        <p:sp>
          <p:nvSpPr>
            <p:cNvPr id="77863" name="Rectangle 39"/>
            <p:cNvSpPr>
              <a:spLocks noChangeArrowheads="1"/>
            </p:cNvSpPr>
            <p:nvPr/>
          </p:nvSpPr>
          <p:spPr bwMode="auto">
            <a:xfrm>
              <a:off x="2740" y="2588"/>
              <a:ext cx="717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64" name="Rectangle 40"/>
            <p:cNvSpPr>
              <a:spLocks noChangeArrowheads="1"/>
            </p:cNvSpPr>
            <p:nvPr/>
          </p:nvSpPr>
          <p:spPr bwMode="auto">
            <a:xfrm>
              <a:off x="2969" y="2750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3,1</a:t>
              </a:r>
              <a:endParaRPr lang="es-ES"/>
            </a:p>
          </p:txBody>
        </p:sp>
        <p:sp>
          <p:nvSpPr>
            <p:cNvPr id="77865" name="Rectangle 41"/>
            <p:cNvSpPr>
              <a:spLocks noChangeArrowheads="1"/>
            </p:cNvSpPr>
            <p:nvPr/>
          </p:nvSpPr>
          <p:spPr bwMode="auto">
            <a:xfrm>
              <a:off x="479" y="2588"/>
              <a:ext cx="2261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66" name="Rectangle 42"/>
            <p:cNvSpPr>
              <a:spLocks noChangeArrowheads="1"/>
            </p:cNvSpPr>
            <p:nvPr/>
          </p:nvSpPr>
          <p:spPr bwMode="auto">
            <a:xfrm>
              <a:off x="1391" y="2750"/>
              <a:ext cx="46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Aqua</a:t>
              </a:r>
              <a:endParaRPr lang="es-ES"/>
            </a:p>
          </p:txBody>
        </p:sp>
        <p:sp>
          <p:nvSpPr>
            <p:cNvPr id="77867" name="Rectangle 43"/>
            <p:cNvSpPr>
              <a:spLocks noChangeArrowheads="1"/>
            </p:cNvSpPr>
            <p:nvPr/>
          </p:nvSpPr>
          <p:spPr bwMode="auto">
            <a:xfrm>
              <a:off x="4356" y="2046"/>
              <a:ext cx="682" cy="54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68" name="Rectangle 44"/>
            <p:cNvSpPr>
              <a:spLocks noChangeArrowheads="1"/>
            </p:cNvSpPr>
            <p:nvPr/>
          </p:nvSpPr>
          <p:spPr bwMode="auto">
            <a:xfrm>
              <a:off x="4565" y="2353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3,5</a:t>
              </a:r>
              <a:endParaRPr lang="es-ES"/>
            </a:p>
          </p:txBody>
        </p:sp>
        <p:sp>
          <p:nvSpPr>
            <p:cNvPr id="77869" name="Rectangle 45"/>
            <p:cNvSpPr>
              <a:spLocks noChangeArrowheads="1"/>
            </p:cNvSpPr>
            <p:nvPr/>
          </p:nvSpPr>
          <p:spPr bwMode="auto">
            <a:xfrm>
              <a:off x="3459" y="2046"/>
              <a:ext cx="897" cy="54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70" name="Rectangle 46"/>
            <p:cNvSpPr>
              <a:spLocks noChangeArrowheads="1"/>
            </p:cNvSpPr>
            <p:nvPr/>
          </p:nvSpPr>
          <p:spPr bwMode="auto">
            <a:xfrm>
              <a:off x="3855" y="2353"/>
              <a:ext cx="11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5</a:t>
              </a:r>
              <a:endParaRPr lang="es-ES"/>
            </a:p>
          </p:txBody>
        </p:sp>
        <p:sp>
          <p:nvSpPr>
            <p:cNvPr id="77871" name="Rectangle 47"/>
            <p:cNvSpPr>
              <a:spLocks noChangeArrowheads="1"/>
            </p:cNvSpPr>
            <p:nvPr/>
          </p:nvSpPr>
          <p:spPr bwMode="auto">
            <a:xfrm>
              <a:off x="2740" y="2046"/>
              <a:ext cx="717" cy="54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72" name="Rectangle 48"/>
            <p:cNvSpPr>
              <a:spLocks noChangeArrowheads="1"/>
            </p:cNvSpPr>
            <p:nvPr/>
          </p:nvSpPr>
          <p:spPr bwMode="auto">
            <a:xfrm>
              <a:off x="3047" y="2353"/>
              <a:ext cx="11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4</a:t>
              </a:r>
              <a:endParaRPr lang="es-ES"/>
            </a:p>
          </p:txBody>
        </p:sp>
        <p:sp>
          <p:nvSpPr>
            <p:cNvPr id="77873" name="Rectangle 49"/>
            <p:cNvSpPr>
              <a:spLocks noChangeArrowheads="1"/>
            </p:cNvSpPr>
            <p:nvPr/>
          </p:nvSpPr>
          <p:spPr bwMode="auto">
            <a:xfrm>
              <a:off x="479" y="2046"/>
              <a:ext cx="2261" cy="54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74" name="Rectangle 50"/>
            <p:cNvSpPr>
              <a:spLocks noChangeArrowheads="1"/>
            </p:cNvSpPr>
            <p:nvPr/>
          </p:nvSpPr>
          <p:spPr bwMode="auto">
            <a:xfrm>
              <a:off x="786" y="2127"/>
              <a:ext cx="32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VA/</a:t>
              </a:r>
              <a:endParaRPr lang="es-ES"/>
            </a:p>
          </p:txBody>
        </p:sp>
        <p:sp>
          <p:nvSpPr>
            <p:cNvPr id="77875" name="Rectangle 51"/>
            <p:cNvSpPr>
              <a:spLocks noChangeArrowheads="1"/>
            </p:cNvSpPr>
            <p:nvPr/>
          </p:nvSpPr>
          <p:spPr bwMode="auto">
            <a:xfrm>
              <a:off x="1091" y="2127"/>
              <a:ext cx="97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Crotonates</a:t>
              </a:r>
              <a:endParaRPr lang="es-ES"/>
            </a:p>
          </p:txBody>
        </p:sp>
        <p:sp>
          <p:nvSpPr>
            <p:cNvPr id="77876" name="Rectangle 52"/>
            <p:cNvSpPr>
              <a:spLocks noChangeArrowheads="1"/>
            </p:cNvSpPr>
            <p:nvPr/>
          </p:nvSpPr>
          <p:spPr bwMode="auto">
            <a:xfrm>
              <a:off x="2062" y="2127"/>
              <a:ext cx="4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vinyl</a:t>
              </a:r>
              <a:endParaRPr lang="es-ES"/>
            </a:p>
          </p:txBody>
        </p:sp>
        <p:sp>
          <p:nvSpPr>
            <p:cNvPr id="77877" name="Rectangle 53"/>
            <p:cNvSpPr>
              <a:spLocks noChangeArrowheads="1"/>
            </p:cNvSpPr>
            <p:nvPr/>
          </p:nvSpPr>
          <p:spPr bwMode="auto">
            <a:xfrm>
              <a:off x="555" y="2353"/>
              <a:ext cx="126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neodecanoate</a:t>
              </a:r>
              <a:endParaRPr lang="es-ES"/>
            </a:p>
          </p:txBody>
        </p:sp>
        <p:sp>
          <p:nvSpPr>
            <p:cNvPr id="77878" name="Rectangle 54"/>
            <p:cNvSpPr>
              <a:spLocks noChangeArrowheads="1"/>
            </p:cNvSpPr>
            <p:nvPr/>
          </p:nvSpPr>
          <p:spPr bwMode="auto">
            <a:xfrm>
              <a:off x="1799" y="2353"/>
              <a:ext cx="92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copolymer</a:t>
              </a:r>
              <a:endParaRPr lang="es-ES"/>
            </a:p>
          </p:txBody>
        </p:sp>
        <p:sp>
          <p:nvSpPr>
            <p:cNvPr id="77879" name="Rectangle 55"/>
            <p:cNvSpPr>
              <a:spLocks noChangeArrowheads="1"/>
            </p:cNvSpPr>
            <p:nvPr/>
          </p:nvSpPr>
          <p:spPr bwMode="auto">
            <a:xfrm>
              <a:off x="4356" y="1690"/>
              <a:ext cx="682" cy="35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80" name="Rectangle 56"/>
            <p:cNvSpPr>
              <a:spLocks noChangeArrowheads="1"/>
            </p:cNvSpPr>
            <p:nvPr/>
          </p:nvSpPr>
          <p:spPr bwMode="auto">
            <a:xfrm>
              <a:off x="4514" y="1811"/>
              <a:ext cx="38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95,8</a:t>
              </a:r>
              <a:endParaRPr lang="es-ES"/>
            </a:p>
          </p:txBody>
        </p:sp>
        <p:sp>
          <p:nvSpPr>
            <p:cNvPr id="77881" name="Rectangle 57"/>
            <p:cNvSpPr>
              <a:spLocks noChangeArrowheads="1"/>
            </p:cNvSpPr>
            <p:nvPr/>
          </p:nvSpPr>
          <p:spPr bwMode="auto">
            <a:xfrm>
              <a:off x="3459" y="1690"/>
              <a:ext cx="897" cy="35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82" name="Rectangle 58"/>
            <p:cNvSpPr>
              <a:spLocks noChangeArrowheads="1"/>
            </p:cNvSpPr>
            <p:nvPr/>
          </p:nvSpPr>
          <p:spPr bwMode="auto">
            <a:xfrm>
              <a:off x="3724" y="1811"/>
              <a:ext cx="38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88,8</a:t>
              </a:r>
              <a:endParaRPr lang="es-ES"/>
            </a:p>
          </p:txBody>
        </p:sp>
        <p:sp>
          <p:nvSpPr>
            <p:cNvPr id="77883" name="Rectangle 59"/>
            <p:cNvSpPr>
              <a:spLocks noChangeArrowheads="1"/>
            </p:cNvSpPr>
            <p:nvPr/>
          </p:nvSpPr>
          <p:spPr bwMode="auto">
            <a:xfrm>
              <a:off x="2740" y="1690"/>
              <a:ext cx="717" cy="35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84" name="Rectangle 60"/>
            <p:cNvSpPr>
              <a:spLocks noChangeArrowheads="1"/>
            </p:cNvSpPr>
            <p:nvPr/>
          </p:nvSpPr>
          <p:spPr bwMode="auto">
            <a:xfrm>
              <a:off x="2917" y="1811"/>
              <a:ext cx="38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90,1</a:t>
              </a:r>
              <a:endParaRPr lang="es-ES"/>
            </a:p>
          </p:txBody>
        </p:sp>
        <p:sp>
          <p:nvSpPr>
            <p:cNvPr id="77885" name="Rectangle 61"/>
            <p:cNvSpPr>
              <a:spLocks noChangeArrowheads="1"/>
            </p:cNvSpPr>
            <p:nvPr/>
          </p:nvSpPr>
          <p:spPr bwMode="auto">
            <a:xfrm>
              <a:off x="479" y="1690"/>
              <a:ext cx="2261" cy="35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86" name="Rectangle 62"/>
            <p:cNvSpPr>
              <a:spLocks noChangeArrowheads="1"/>
            </p:cNvSpPr>
            <p:nvPr/>
          </p:nvSpPr>
          <p:spPr bwMode="auto">
            <a:xfrm>
              <a:off x="1303" y="1811"/>
              <a:ext cx="65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Alcohol</a:t>
              </a:r>
              <a:endParaRPr lang="es-ES"/>
            </a:p>
          </p:txBody>
        </p:sp>
        <p:sp>
          <p:nvSpPr>
            <p:cNvPr id="77887" name="Rectangle 63"/>
            <p:cNvSpPr>
              <a:spLocks noChangeArrowheads="1"/>
            </p:cNvSpPr>
            <p:nvPr/>
          </p:nvSpPr>
          <p:spPr bwMode="auto">
            <a:xfrm>
              <a:off x="4356" y="1154"/>
              <a:ext cx="682" cy="53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88" name="Rectangle 64"/>
            <p:cNvSpPr>
              <a:spLocks noChangeArrowheads="1"/>
            </p:cNvSpPr>
            <p:nvPr/>
          </p:nvSpPr>
          <p:spPr bwMode="auto">
            <a:xfrm>
              <a:off x="4551" y="1223"/>
              <a:ext cx="36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Sin </a:t>
              </a:r>
              <a:endParaRPr lang="es-ES"/>
            </a:p>
          </p:txBody>
        </p:sp>
        <p:sp>
          <p:nvSpPr>
            <p:cNvPr id="77889" name="Rectangle 65"/>
            <p:cNvSpPr>
              <a:spLocks noChangeArrowheads="1"/>
            </p:cNvSpPr>
            <p:nvPr/>
          </p:nvSpPr>
          <p:spPr bwMode="auto">
            <a:xfrm>
              <a:off x="4479" y="1451"/>
              <a:ext cx="46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agua</a:t>
              </a:r>
              <a:endParaRPr lang="es-ES"/>
            </a:p>
          </p:txBody>
        </p:sp>
        <p:sp>
          <p:nvSpPr>
            <p:cNvPr id="77890" name="Rectangle 66"/>
            <p:cNvSpPr>
              <a:spLocks noChangeArrowheads="1"/>
            </p:cNvSpPr>
            <p:nvPr/>
          </p:nvSpPr>
          <p:spPr bwMode="auto">
            <a:xfrm>
              <a:off x="3459" y="1154"/>
              <a:ext cx="897" cy="53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91" name="Rectangle 67"/>
            <p:cNvSpPr>
              <a:spLocks noChangeArrowheads="1"/>
            </p:cNvSpPr>
            <p:nvPr/>
          </p:nvSpPr>
          <p:spPr bwMode="auto">
            <a:xfrm>
              <a:off x="3673" y="1223"/>
              <a:ext cx="55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Extra </a:t>
              </a:r>
              <a:endParaRPr lang="es-ES"/>
            </a:p>
          </p:txBody>
        </p:sp>
        <p:sp>
          <p:nvSpPr>
            <p:cNvPr id="77892" name="Rectangle 68"/>
            <p:cNvSpPr>
              <a:spLocks noChangeArrowheads="1"/>
            </p:cNvSpPr>
            <p:nvPr/>
          </p:nvSpPr>
          <p:spPr bwMode="auto">
            <a:xfrm>
              <a:off x="3646" y="1451"/>
              <a:ext cx="55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fuerte</a:t>
              </a:r>
              <a:endParaRPr lang="es-ES"/>
            </a:p>
          </p:txBody>
        </p:sp>
        <p:sp>
          <p:nvSpPr>
            <p:cNvPr id="77893" name="Rectangle 69"/>
            <p:cNvSpPr>
              <a:spLocks noChangeArrowheads="1"/>
            </p:cNvSpPr>
            <p:nvPr/>
          </p:nvSpPr>
          <p:spPr bwMode="auto">
            <a:xfrm>
              <a:off x="2740" y="1154"/>
              <a:ext cx="717" cy="53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94" name="Rectangle 70"/>
            <p:cNvSpPr>
              <a:spLocks noChangeArrowheads="1"/>
            </p:cNvSpPr>
            <p:nvPr/>
          </p:nvSpPr>
          <p:spPr bwMode="auto">
            <a:xfrm>
              <a:off x="2813" y="1451"/>
              <a:ext cx="6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Fuerte</a:t>
              </a:r>
              <a:endParaRPr lang="es-ES"/>
            </a:p>
          </p:txBody>
        </p:sp>
        <p:sp>
          <p:nvSpPr>
            <p:cNvPr id="77895" name="Rectangle 71"/>
            <p:cNvSpPr>
              <a:spLocks noChangeArrowheads="1"/>
            </p:cNvSpPr>
            <p:nvPr/>
          </p:nvSpPr>
          <p:spPr bwMode="auto">
            <a:xfrm>
              <a:off x="479" y="1154"/>
              <a:ext cx="2261" cy="53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96" name="Rectangle 72"/>
            <p:cNvSpPr>
              <a:spLocks noChangeArrowheads="1"/>
            </p:cNvSpPr>
            <p:nvPr/>
          </p:nvSpPr>
          <p:spPr bwMode="auto">
            <a:xfrm>
              <a:off x="4356" y="757"/>
              <a:ext cx="682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97" name="Rectangle 73"/>
            <p:cNvSpPr>
              <a:spLocks noChangeArrowheads="1"/>
            </p:cNvSpPr>
            <p:nvPr/>
          </p:nvSpPr>
          <p:spPr bwMode="auto">
            <a:xfrm>
              <a:off x="4479" y="916"/>
              <a:ext cx="46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F1 %</a:t>
              </a:r>
              <a:endParaRPr lang="es-ES"/>
            </a:p>
          </p:txBody>
        </p:sp>
        <p:sp>
          <p:nvSpPr>
            <p:cNvPr id="77898" name="Rectangle 74"/>
            <p:cNvSpPr>
              <a:spLocks noChangeArrowheads="1"/>
            </p:cNvSpPr>
            <p:nvPr/>
          </p:nvSpPr>
          <p:spPr bwMode="auto">
            <a:xfrm>
              <a:off x="3459" y="757"/>
              <a:ext cx="897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899" name="Rectangle 75"/>
            <p:cNvSpPr>
              <a:spLocks noChangeArrowheads="1"/>
            </p:cNvSpPr>
            <p:nvPr/>
          </p:nvSpPr>
          <p:spPr bwMode="auto">
            <a:xfrm>
              <a:off x="3689" y="916"/>
              <a:ext cx="46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F1 %</a:t>
              </a:r>
              <a:endParaRPr lang="es-ES"/>
            </a:p>
          </p:txBody>
        </p:sp>
        <p:sp>
          <p:nvSpPr>
            <p:cNvPr id="77900" name="Rectangle 76"/>
            <p:cNvSpPr>
              <a:spLocks noChangeArrowheads="1"/>
            </p:cNvSpPr>
            <p:nvPr/>
          </p:nvSpPr>
          <p:spPr bwMode="auto">
            <a:xfrm>
              <a:off x="2740" y="757"/>
              <a:ext cx="717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01" name="Rectangle 77"/>
            <p:cNvSpPr>
              <a:spLocks noChangeArrowheads="1"/>
            </p:cNvSpPr>
            <p:nvPr/>
          </p:nvSpPr>
          <p:spPr bwMode="auto">
            <a:xfrm>
              <a:off x="2909" y="916"/>
              <a:ext cx="4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F1%</a:t>
              </a:r>
              <a:endParaRPr lang="es-ES"/>
            </a:p>
          </p:txBody>
        </p:sp>
        <p:sp>
          <p:nvSpPr>
            <p:cNvPr id="77902" name="Rectangle 78"/>
            <p:cNvSpPr>
              <a:spLocks noChangeArrowheads="1"/>
            </p:cNvSpPr>
            <p:nvPr/>
          </p:nvSpPr>
          <p:spPr bwMode="auto">
            <a:xfrm>
              <a:off x="479" y="757"/>
              <a:ext cx="2261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03" name="Rectangle 79"/>
            <p:cNvSpPr>
              <a:spLocks noChangeArrowheads="1"/>
            </p:cNvSpPr>
            <p:nvPr/>
          </p:nvSpPr>
          <p:spPr bwMode="auto">
            <a:xfrm>
              <a:off x="770" y="916"/>
              <a:ext cx="184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Nomenclatura INCI </a:t>
              </a:r>
              <a:endParaRPr lang="es-ES"/>
            </a:p>
          </p:txBody>
        </p:sp>
        <p:sp>
          <p:nvSpPr>
            <p:cNvPr id="77904" name="Line 80"/>
            <p:cNvSpPr>
              <a:spLocks noChangeShapeType="1"/>
            </p:cNvSpPr>
            <p:nvPr/>
          </p:nvSpPr>
          <p:spPr bwMode="auto">
            <a:xfrm>
              <a:off x="479" y="757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05" name="Line 81"/>
            <p:cNvSpPr>
              <a:spLocks noChangeShapeType="1"/>
            </p:cNvSpPr>
            <p:nvPr/>
          </p:nvSpPr>
          <p:spPr bwMode="auto">
            <a:xfrm>
              <a:off x="479" y="4099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06" name="Line 82"/>
            <p:cNvSpPr>
              <a:spLocks noChangeShapeType="1"/>
            </p:cNvSpPr>
            <p:nvPr/>
          </p:nvSpPr>
          <p:spPr bwMode="auto">
            <a:xfrm>
              <a:off x="479" y="757"/>
              <a:ext cx="1" cy="3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07" name="Line 83"/>
            <p:cNvSpPr>
              <a:spLocks noChangeShapeType="1"/>
            </p:cNvSpPr>
            <p:nvPr/>
          </p:nvSpPr>
          <p:spPr bwMode="auto">
            <a:xfrm>
              <a:off x="5038" y="757"/>
              <a:ext cx="1" cy="3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08" name="Line 84"/>
            <p:cNvSpPr>
              <a:spLocks noChangeShapeType="1"/>
            </p:cNvSpPr>
            <p:nvPr/>
          </p:nvSpPr>
          <p:spPr bwMode="auto">
            <a:xfrm>
              <a:off x="479" y="1154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09" name="Line 85"/>
            <p:cNvSpPr>
              <a:spLocks noChangeShapeType="1"/>
            </p:cNvSpPr>
            <p:nvPr/>
          </p:nvSpPr>
          <p:spPr bwMode="auto">
            <a:xfrm>
              <a:off x="2740" y="757"/>
              <a:ext cx="1" cy="3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10" name="Line 86"/>
            <p:cNvSpPr>
              <a:spLocks noChangeShapeType="1"/>
            </p:cNvSpPr>
            <p:nvPr/>
          </p:nvSpPr>
          <p:spPr bwMode="auto">
            <a:xfrm>
              <a:off x="3459" y="757"/>
              <a:ext cx="1" cy="3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11" name="Line 87"/>
            <p:cNvSpPr>
              <a:spLocks noChangeShapeType="1"/>
            </p:cNvSpPr>
            <p:nvPr/>
          </p:nvSpPr>
          <p:spPr bwMode="auto">
            <a:xfrm>
              <a:off x="4356" y="757"/>
              <a:ext cx="1" cy="3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12" name="Line 88"/>
            <p:cNvSpPr>
              <a:spLocks noChangeShapeType="1"/>
            </p:cNvSpPr>
            <p:nvPr/>
          </p:nvSpPr>
          <p:spPr bwMode="auto">
            <a:xfrm>
              <a:off x="479" y="1690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13" name="Line 89"/>
            <p:cNvSpPr>
              <a:spLocks noChangeShapeType="1"/>
            </p:cNvSpPr>
            <p:nvPr/>
          </p:nvSpPr>
          <p:spPr bwMode="auto">
            <a:xfrm>
              <a:off x="479" y="2046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14" name="Line 90"/>
            <p:cNvSpPr>
              <a:spLocks noChangeShapeType="1"/>
            </p:cNvSpPr>
            <p:nvPr/>
          </p:nvSpPr>
          <p:spPr bwMode="auto">
            <a:xfrm>
              <a:off x="479" y="2588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15" name="Line 91"/>
            <p:cNvSpPr>
              <a:spLocks noChangeShapeType="1"/>
            </p:cNvSpPr>
            <p:nvPr/>
          </p:nvSpPr>
          <p:spPr bwMode="auto">
            <a:xfrm>
              <a:off x="479" y="2985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16" name="Line 92"/>
            <p:cNvSpPr>
              <a:spLocks noChangeShapeType="1"/>
            </p:cNvSpPr>
            <p:nvPr/>
          </p:nvSpPr>
          <p:spPr bwMode="auto">
            <a:xfrm>
              <a:off x="479" y="3384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17" name="Line 93"/>
            <p:cNvSpPr>
              <a:spLocks noChangeShapeType="1"/>
            </p:cNvSpPr>
            <p:nvPr/>
          </p:nvSpPr>
          <p:spPr bwMode="auto">
            <a:xfrm>
              <a:off x="479" y="3742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18" name="Rectangle 94"/>
            <p:cNvSpPr>
              <a:spLocks noChangeArrowheads="1"/>
            </p:cNvSpPr>
            <p:nvPr/>
          </p:nvSpPr>
          <p:spPr bwMode="auto">
            <a:xfrm>
              <a:off x="4356" y="3742"/>
              <a:ext cx="682" cy="35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19" name="Rectangle 95"/>
            <p:cNvSpPr>
              <a:spLocks noChangeArrowheads="1"/>
            </p:cNvSpPr>
            <p:nvPr/>
          </p:nvSpPr>
          <p:spPr bwMode="auto">
            <a:xfrm>
              <a:off x="4602" y="3864"/>
              <a:ext cx="1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---</a:t>
              </a:r>
              <a:endParaRPr lang="es-ES"/>
            </a:p>
          </p:txBody>
        </p:sp>
        <p:sp>
          <p:nvSpPr>
            <p:cNvPr id="77920" name="Rectangle 96"/>
            <p:cNvSpPr>
              <a:spLocks noChangeArrowheads="1"/>
            </p:cNvSpPr>
            <p:nvPr/>
          </p:nvSpPr>
          <p:spPr bwMode="auto">
            <a:xfrm>
              <a:off x="3459" y="3742"/>
              <a:ext cx="897" cy="35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21" name="Rectangle 97"/>
            <p:cNvSpPr>
              <a:spLocks noChangeArrowheads="1"/>
            </p:cNvSpPr>
            <p:nvPr/>
          </p:nvSpPr>
          <p:spPr bwMode="auto">
            <a:xfrm>
              <a:off x="3776" y="3864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0,2</a:t>
              </a:r>
              <a:endParaRPr lang="es-ES"/>
            </a:p>
          </p:txBody>
        </p:sp>
        <p:sp>
          <p:nvSpPr>
            <p:cNvPr id="77922" name="Rectangle 98"/>
            <p:cNvSpPr>
              <a:spLocks noChangeArrowheads="1"/>
            </p:cNvSpPr>
            <p:nvPr/>
          </p:nvSpPr>
          <p:spPr bwMode="auto">
            <a:xfrm>
              <a:off x="2740" y="3742"/>
              <a:ext cx="719" cy="35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23" name="Rectangle 99"/>
            <p:cNvSpPr>
              <a:spLocks noChangeArrowheads="1"/>
            </p:cNvSpPr>
            <p:nvPr/>
          </p:nvSpPr>
          <p:spPr bwMode="auto">
            <a:xfrm>
              <a:off x="2969" y="3864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0,2</a:t>
              </a:r>
              <a:endParaRPr lang="es-ES"/>
            </a:p>
          </p:txBody>
        </p:sp>
        <p:sp>
          <p:nvSpPr>
            <p:cNvPr id="77924" name="Rectangle 100"/>
            <p:cNvSpPr>
              <a:spLocks noChangeArrowheads="1"/>
            </p:cNvSpPr>
            <p:nvPr/>
          </p:nvSpPr>
          <p:spPr bwMode="auto">
            <a:xfrm>
              <a:off x="479" y="3742"/>
              <a:ext cx="2261" cy="35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25" name="Rectangle 101"/>
            <p:cNvSpPr>
              <a:spLocks noChangeArrowheads="1"/>
            </p:cNvSpPr>
            <p:nvPr/>
          </p:nvSpPr>
          <p:spPr bwMode="auto">
            <a:xfrm>
              <a:off x="703" y="3864"/>
              <a:ext cx="42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PEG</a:t>
              </a:r>
              <a:endParaRPr lang="es-ES"/>
            </a:p>
          </p:txBody>
        </p:sp>
        <p:sp>
          <p:nvSpPr>
            <p:cNvPr id="77926" name="Rectangle 102"/>
            <p:cNvSpPr>
              <a:spLocks noChangeArrowheads="1"/>
            </p:cNvSpPr>
            <p:nvPr/>
          </p:nvSpPr>
          <p:spPr bwMode="auto">
            <a:xfrm>
              <a:off x="1100" y="3864"/>
              <a:ext cx="6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-</a:t>
              </a:r>
              <a:endParaRPr lang="es-ES"/>
            </a:p>
          </p:txBody>
        </p:sp>
        <p:sp>
          <p:nvSpPr>
            <p:cNvPr id="77927" name="Rectangle 103"/>
            <p:cNvSpPr>
              <a:spLocks noChangeArrowheads="1"/>
            </p:cNvSpPr>
            <p:nvPr/>
          </p:nvSpPr>
          <p:spPr bwMode="auto">
            <a:xfrm>
              <a:off x="1163" y="3864"/>
              <a:ext cx="33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12  </a:t>
              </a:r>
              <a:endParaRPr lang="es-ES"/>
            </a:p>
          </p:txBody>
        </p:sp>
        <p:sp>
          <p:nvSpPr>
            <p:cNvPr id="77928" name="Rectangle 104"/>
            <p:cNvSpPr>
              <a:spLocks noChangeArrowheads="1"/>
            </p:cNvSpPr>
            <p:nvPr/>
          </p:nvSpPr>
          <p:spPr bwMode="auto">
            <a:xfrm>
              <a:off x="1476" y="3864"/>
              <a:ext cx="111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Dimethicone</a:t>
              </a:r>
              <a:endParaRPr lang="es-ES"/>
            </a:p>
          </p:txBody>
        </p:sp>
        <p:sp>
          <p:nvSpPr>
            <p:cNvPr id="77929" name="Rectangle 105"/>
            <p:cNvSpPr>
              <a:spLocks noChangeArrowheads="1"/>
            </p:cNvSpPr>
            <p:nvPr/>
          </p:nvSpPr>
          <p:spPr bwMode="auto">
            <a:xfrm>
              <a:off x="4356" y="3384"/>
              <a:ext cx="682" cy="35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30" name="Rectangle 106"/>
            <p:cNvSpPr>
              <a:spLocks noChangeArrowheads="1"/>
            </p:cNvSpPr>
            <p:nvPr/>
          </p:nvSpPr>
          <p:spPr bwMode="auto">
            <a:xfrm>
              <a:off x="4565" y="3507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0,4</a:t>
              </a:r>
              <a:endParaRPr lang="es-ES"/>
            </a:p>
          </p:txBody>
        </p:sp>
        <p:sp>
          <p:nvSpPr>
            <p:cNvPr id="77931" name="Rectangle 107"/>
            <p:cNvSpPr>
              <a:spLocks noChangeArrowheads="1"/>
            </p:cNvSpPr>
            <p:nvPr/>
          </p:nvSpPr>
          <p:spPr bwMode="auto">
            <a:xfrm>
              <a:off x="3459" y="3384"/>
              <a:ext cx="897" cy="35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32" name="Rectangle 108"/>
            <p:cNvSpPr>
              <a:spLocks noChangeArrowheads="1"/>
            </p:cNvSpPr>
            <p:nvPr/>
          </p:nvSpPr>
          <p:spPr bwMode="auto">
            <a:xfrm>
              <a:off x="3776" y="3507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0,4</a:t>
              </a:r>
              <a:endParaRPr lang="es-ES"/>
            </a:p>
          </p:txBody>
        </p:sp>
        <p:sp>
          <p:nvSpPr>
            <p:cNvPr id="77933" name="Rectangle 109"/>
            <p:cNvSpPr>
              <a:spLocks noChangeArrowheads="1"/>
            </p:cNvSpPr>
            <p:nvPr/>
          </p:nvSpPr>
          <p:spPr bwMode="auto">
            <a:xfrm>
              <a:off x="2740" y="3384"/>
              <a:ext cx="717" cy="35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34" name="Rectangle 110"/>
            <p:cNvSpPr>
              <a:spLocks noChangeArrowheads="1"/>
            </p:cNvSpPr>
            <p:nvPr/>
          </p:nvSpPr>
          <p:spPr bwMode="auto">
            <a:xfrm>
              <a:off x="2969" y="3507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0,4</a:t>
              </a:r>
              <a:endParaRPr lang="es-ES"/>
            </a:p>
          </p:txBody>
        </p:sp>
        <p:sp>
          <p:nvSpPr>
            <p:cNvPr id="77935" name="Rectangle 111"/>
            <p:cNvSpPr>
              <a:spLocks noChangeArrowheads="1"/>
            </p:cNvSpPr>
            <p:nvPr/>
          </p:nvSpPr>
          <p:spPr bwMode="auto">
            <a:xfrm>
              <a:off x="479" y="3384"/>
              <a:ext cx="2261" cy="35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36" name="Rectangle 112"/>
            <p:cNvSpPr>
              <a:spLocks noChangeArrowheads="1"/>
            </p:cNvSpPr>
            <p:nvPr/>
          </p:nvSpPr>
          <p:spPr bwMode="auto">
            <a:xfrm>
              <a:off x="1307" y="3507"/>
              <a:ext cx="64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Parfum</a:t>
              </a:r>
              <a:endParaRPr lang="es-ES"/>
            </a:p>
          </p:txBody>
        </p:sp>
        <p:sp>
          <p:nvSpPr>
            <p:cNvPr id="77937" name="Rectangle 113"/>
            <p:cNvSpPr>
              <a:spLocks noChangeArrowheads="1"/>
            </p:cNvSpPr>
            <p:nvPr/>
          </p:nvSpPr>
          <p:spPr bwMode="auto">
            <a:xfrm>
              <a:off x="4356" y="2985"/>
              <a:ext cx="682" cy="399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38" name="Rectangle 114"/>
            <p:cNvSpPr>
              <a:spLocks noChangeArrowheads="1"/>
            </p:cNvSpPr>
            <p:nvPr/>
          </p:nvSpPr>
          <p:spPr bwMode="auto">
            <a:xfrm>
              <a:off x="4565" y="3149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0,3</a:t>
              </a:r>
              <a:endParaRPr lang="es-ES"/>
            </a:p>
          </p:txBody>
        </p:sp>
        <p:sp>
          <p:nvSpPr>
            <p:cNvPr id="77939" name="Rectangle 115"/>
            <p:cNvSpPr>
              <a:spLocks noChangeArrowheads="1"/>
            </p:cNvSpPr>
            <p:nvPr/>
          </p:nvSpPr>
          <p:spPr bwMode="auto">
            <a:xfrm>
              <a:off x="3459" y="2985"/>
              <a:ext cx="897" cy="399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40" name="Rectangle 116"/>
            <p:cNvSpPr>
              <a:spLocks noChangeArrowheads="1"/>
            </p:cNvSpPr>
            <p:nvPr/>
          </p:nvSpPr>
          <p:spPr bwMode="auto">
            <a:xfrm>
              <a:off x="3776" y="3149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2,5</a:t>
              </a:r>
              <a:endParaRPr lang="es-ES"/>
            </a:p>
          </p:txBody>
        </p:sp>
        <p:sp>
          <p:nvSpPr>
            <p:cNvPr id="77941" name="Rectangle 117"/>
            <p:cNvSpPr>
              <a:spLocks noChangeArrowheads="1"/>
            </p:cNvSpPr>
            <p:nvPr/>
          </p:nvSpPr>
          <p:spPr bwMode="auto">
            <a:xfrm>
              <a:off x="2740" y="2985"/>
              <a:ext cx="717" cy="399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42" name="Rectangle 118"/>
            <p:cNvSpPr>
              <a:spLocks noChangeArrowheads="1"/>
            </p:cNvSpPr>
            <p:nvPr/>
          </p:nvSpPr>
          <p:spPr bwMode="auto">
            <a:xfrm>
              <a:off x="2969" y="3149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2,2</a:t>
              </a:r>
              <a:endParaRPr lang="es-ES"/>
            </a:p>
          </p:txBody>
        </p:sp>
        <p:sp>
          <p:nvSpPr>
            <p:cNvPr id="77943" name="Rectangle 119"/>
            <p:cNvSpPr>
              <a:spLocks noChangeArrowheads="1"/>
            </p:cNvSpPr>
            <p:nvPr/>
          </p:nvSpPr>
          <p:spPr bwMode="auto">
            <a:xfrm>
              <a:off x="479" y="2985"/>
              <a:ext cx="2261" cy="399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44" name="Rectangle 120"/>
            <p:cNvSpPr>
              <a:spLocks noChangeArrowheads="1"/>
            </p:cNvSpPr>
            <p:nvPr/>
          </p:nvSpPr>
          <p:spPr bwMode="auto">
            <a:xfrm>
              <a:off x="675" y="3149"/>
              <a:ext cx="115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Aminomethyl</a:t>
              </a:r>
              <a:endParaRPr lang="es-ES"/>
            </a:p>
          </p:txBody>
        </p:sp>
        <p:sp>
          <p:nvSpPr>
            <p:cNvPr id="77945" name="Rectangle 121"/>
            <p:cNvSpPr>
              <a:spLocks noChangeArrowheads="1"/>
            </p:cNvSpPr>
            <p:nvPr/>
          </p:nvSpPr>
          <p:spPr bwMode="auto">
            <a:xfrm>
              <a:off x="1814" y="3149"/>
              <a:ext cx="77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propanol</a:t>
              </a:r>
              <a:endParaRPr lang="es-ES"/>
            </a:p>
          </p:txBody>
        </p:sp>
        <p:sp>
          <p:nvSpPr>
            <p:cNvPr id="77946" name="Rectangle 122"/>
            <p:cNvSpPr>
              <a:spLocks noChangeArrowheads="1"/>
            </p:cNvSpPr>
            <p:nvPr/>
          </p:nvSpPr>
          <p:spPr bwMode="auto">
            <a:xfrm>
              <a:off x="4356" y="2588"/>
              <a:ext cx="682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47" name="Rectangle 123"/>
            <p:cNvSpPr>
              <a:spLocks noChangeArrowheads="1"/>
            </p:cNvSpPr>
            <p:nvPr/>
          </p:nvSpPr>
          <p:spPr bwMode="auto">
            <a:xfrm>
              <a:off x="4602" y="2750"/>
              <a:ext cx="1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---</a:t>
              </a:r>
              <a:endParaRPr lang="es-ES"/>
            </a:p>
          </p:txBody>
        </p:sp>
        <p:sp>
          <p:nvSpPr>
            <p:cNvPr id="77948" name="Rectangle 124"/>
            <p:cNvSpPr>
              <a:spLocks noChangeArrowheads="1"/>
            </p:cNvSpPr>
            <p:nvPr/>
          </p:nvSpPr>
          <p:spPr bwMode="auto">
            <a:xfrm>
              <a:off x="3459" y="2588"/>
              <a:ext cx="897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49" name="Rectangle 125"/>
            <p:cNvSpPr>
              <a:spLocks noChangeArrowheads="1"/>
            </p:cNvSpPr>
            <p:nvPr/>
          </p:nvSpPr>
          <p:spPr bwMode="auto">
            <a:xfrm>
              <a:off x="3776" y="2750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3,1</a:t>
              </a:r>
              <a:endParaRPr lang="es-ES"/>
            </a:p>
          </p:txBody>
        </p:sp>
        <p:sp>
          <p:nvSpPr>
            <p:cNvPr id="77950" name="Rectangle 126"/>
            <p:cNvSpPr>
              <a:spLocks noChangeArrowheads="1"/>
            </p:cNvSpPr>
            <p:nvPr/>
          </p:nvSpPr>
          <p:spPr bwMode="auto">
            <a:xfrm>
              <a:off x="2740" y="2588"/>
              <a:ext cx="717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51" name="Rectangle 127"/>
            <p:cNvSpPr>
              <a:spLocks noChangeArrowheads="1"/>
            </p:cNvSpPr>
            <p:nvPr/>
          </p:nvSpPr>
          <p:spPr bwMode="auto">
            <a:xfrm>
              <a:off x="2969" y="2750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3,1</a:t>
              </a:r>
              <a:endParaRPr lang="es-ES"/>
            </a:p>
          </p:txBody>
        </p:sp>
        <p:sp>
          <p:nvSpPr>
            <p:cNvPr id="77952" name="Rectangle 128"/>
            <p:cNvSpPr>
              <a:spLocks noChangeArrowheads="1"/>
            </p:cNvSpPr>
            <p:nvPr/>
          </p:nvSpPr>
          <p:spPr bwMode="auto">
            <a:xfrm>
              <a:off x="479" y="2588"/>
              <a:ext cx="2261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53" name="Rectangle 129"/>
            <p:cNvSpPr>
              <a:spLocks noChangeArrowheads="1"/>
            </p:cNvSpPr>
            <p:nvPr/>
          </p:nvSpPr>
          <p:spPr bwMode="auto">
            <a:xfrm>
              <a:off x="1391" y="2750"/>
              <a:ext cx="46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Aqua</a:t>
              </a:r>
              <a:endParaRPr lang="es-ES"/>
            </a:p>
          </p:txBody>
        </p:sp>
        <p:sp>
          <p:nvSpPr>
            <p:cNvPr id="77954" name="Rectangle 130"/>
            <p:cNvSpPr>
              <a:spLocks noChangeArrowheads="1"/>
            </p:cNvSpPr>
            <p:nvPr/>
          </p:nvSpPr>
          <p:spPr bwMode="auto">
            <a:xfrm>
              <a:off x="4356" y="2046"/>
              <a:ext cx="682" cy="54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55" name="Rectangle 131"/>
            <p:cNvSpPr>
              <a:spLocks noChangeArrowheads="1"/>
            </p:cNvSpPr>
            <p:nvPr/>
          </p:nvSpPr>
          <p:spPr bwMode="auto">
            <a:xfrm>
              <a:off x="4565" y="2353"/>
              <a:ext cx="2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3,5</a:t>
              </a:r>
              <a:endParaRPr lang="es-ES"/>
            </a:p>
          </p:txBody>
        </p:sp>
        <p:sp>
          <p:nvSpPr>
            <p:cNvPr id="77956" name="Rectangle 132"/>
            <p:cNvSpPr>
              <a:spLocks noChangeArrowheads="1"/>
            </p:cNvSpPr>
            <p:nvPr/>
          </p:nvSpPr>
          <p:spPr bwMode="auto">
            <a:xfrm>
              <a:off x="3459" y="2046"/>
              <a:ext cx="897" cy="54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57" name="Rectangle 133"/>
            <p:cNvSpPr>
              <a:spLocks noChangeArrowheads="1"/>
            </p:cNvSpPr>
            <p:nvPr/>
          </p:nvSpPr>
          <p:spPr bwMode="auto">
            <a:xfrm>
              <a:off x="3855" y="2353"/>
              <a:ext cx="11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5</a:t>
              </a:r>
              <a:endParaRPr lang="es-ES"/>
            </a:p>
          </p:txBody>
        </p:sp>
        <p:sp>
          <p:nvSpPr>
            <p:cNvPr id="77958" name="Rectangle 134"/>
            <p:cNvSpPr>
              <a:spLocks noChangeArrowheads="1"/>
            </p:cNvSpPr>
            <p:nvPr/>
          </p:nvSpPr>
          <p:spPr bwMode="auto">
            <a:xfrm>
              <a:off x="2740" y="2046"/>
              <a:ext cx="717" cy="54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59" name="Rectangle 135"/>
            <p:cNvSpPr>
              <a:spLocks noChangeArrowheads="1"/>
            </p:cNvSpPr>
            <p:nvPr/>
          </p:nvSpPr>
          <p:spPr bwMode="auto">
            <a:xfrm>
              <a:off x="3047" y="2353"/>
              <a:ext cx="11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4</a:t>
              </a:r>
              <a:endParaRPr lang="es-ES"/>
            </a:p>
          </p:txBody>
        </p:sp>
        <p:sp>
          <p:nvSpPr>
            <p:cNvPr id="77960" name="Rectangle 136"/>
            <p:cNvSpPr>
              <a:spLocks noChangeArrowheads="1"/>
            </p:cNvSpPr>
            <p:nvPr/>
          </p:nvSpPr>
          <p:spPr bwMode="auto">
            <a:xfrm>
              <a:off x="479" y="2046"/>
              <a:ext cx="2261" cy="54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61" name="Rectangle 137"/>
            <p:cNvSpPr>
              <a:spLocks noChangeArrowheads="1"/>
            </p:cNvSpPr>
            <p:nvPr/>
          </p:nvSpPr>
          <p:spPr bwMode="auto">
            <a:xfrm>
              <a:off x="786" y="2127"/>
              <a:ext cx="1462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PVP/ VA (30/70)</a:t>
              </a:r>
              <a:endParaRPr lang="es-ES"/>
            </a:p>
          </p:txBody>
        </p:sp>
        <p:sp>
          <p:nvSpPr>
            <p:cNvPr id="77962" name="Rectangle 138"/>
            <p:cNvSpPr>
              <a:spLocks noChangeArrowheads="1"/>
            </p:cNvSpPr>
            <p:nvPr/>
          </p:nvSpPr>
          <p:spPr bwMode="auto">
            <a:xfrm>
              <a:off x="1091" y="2127"/>
              <a:ext cx="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77963" name="Rectangle 139"/>
            <p:cNvSpPr>
              <a:spLocks noChangeArrowheads="1"/>
            </p:cNvSpPr>
            <p:nvPr/>
          </p:nvSpPr>
          <p:spPr bwMode="auto">
            <a:xfrm>
              <a:off x="2062" y="2127"/>
              <a:ext cx="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77964" name="Rectangle 140"/>
            <p:cNvSpPr>
              <a:spLocks noChangeArrowheads="1"/>
            </p:cNvSpPr>
            <p:nvPr/>
          </p:nvSpPr>
          <p:spPr bwMode="auto">
            <a:xfrm>
              <a:off x="555" y="2353"/>
              <a:ext cx="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77965" name="Rectangle 141"/>
            <p:cNvSpPr>
              <a:spLocks noChangeArrowheads="1"/>
            </p:cNvSpPr>
            <p:nvPr/>
          </p:nvSpPr>
          <p:spPr bwMode="auto">
            <a:xfrm>
              <a:off x="1799" y="2353"/>
              <a:ext cx="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s-ES"/>
            </a:p>
          </p:txBody>
        </p:sp>
        <p:sp>
          <p:nvSpPr>
            <p:cNvPr id="77966" name="Rectangle 142"/>
            <p:cNvSpPr>
              <a:spLocks noChangeArrowheads="1"/>
            </p:cNvSpPr>
            <p:nvPr/>
          </p:nvSpPr>
          <p:spPr bwMode="auto">
            <a:xfrm>
              <a:off x="4356" y="1690"/>
              <a:ext cx="682" cy="35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67" name="Rectangle 143"/>
            <p:cNvSpPr>
              <a:spLocks noChangeArrowheads="1"/>
            </p:cNvSpPr>
            <p:nvPr/>
          </p:nvSpPr>
          <p:spPr bwMode="auto">
            <a:xfrm>
              <a:off x="4514" y="1811"/>
              <a:ext cx="38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95,8</a:t>
              </a:r>
              <a:endParaRPr lang="es-ES"/>
            </a:p>
          </p:txBody>
        </p:sp>
        <p:sp>
          <p:nvSpPr>
            <p:cNvPr id="77968" name="Rectangle 144"/>
            <p:cNvSpPr>
              <a:spLocks noChangeArrowheads="1"/>
            </p:cNvSpPr>
            <p:nvPr/>
          </p:nvSpPr>
          <p:spPr bwMode="auto">
            <a:xfrm>
              <a:off x="3459" y="1690"/>
              <a:ext cx="897" cy="35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69" name="Rectangle 145"/>
            <p:cNvSpPr>
              <a:spLocks noChangeArrowheads="1"/>
            </p:cNvSpPr>
            <p:nvPr/>
          </p:nvSpPr>
          <p:spPr bwMode="auto">
            <a:xfrm>
              <a:off x="3724" y="1811"/>
              <a:ext cx="38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88,8</a:t>
              </a:r>
              <a:endParaRPr lang="es-ES"/>
            </a:p>
          </p:txBody>
        </p:sp>
        <p:sp>
          <p:nvSpPr>
            <p:cNvPr id="77970" name="Rectangle 146"/>
            <p:cNvSpPr>
              <a:spLocks noChangeArrowheads="1"/>
            </p:cNvSpPr>
            <p:nvPr/>
          </p:nvSpPr>
          <p:spPr bwMode="auto">
            <a:xfrm>
              <a:off x="2740" y="1690"/>
              <a:ext cx="717" cy="35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71" name="Rectangle 147"/>
            <p:cNvSpPr>
              <a:spLocks noChangeArrowheads="1"/>
            </p:cNvSpPr>
            <p:nvPr/>
          </p:nvSpPr>
          <p:spPr bwMode="auto">
            <a:xfrm>
              <a:off x="2917" y="1811"/>
              <a:ext cx="38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90,1</a:t>
              </a:r>
              <a:endParaRPr lang="es-ES"/>
            </a:p>
          </p:txBody>
        </p:sp>
        <p:sp>
          <p:nvSpPr>
            <p:cNvPr id="77972" name="Rectangle 148"/>
            <p:cNvSpPr>
              <a:spLocks noChangeArrowheads="1"/>
            </p:cNvSpPr>
            <p:nvPr/>
          </p:nvSpPr>
          <p:spPr bwMode="auto">
            <a:xfrm>
              <a:off x="479" y="1690"/>
              <a:ext cx="2261" cy="35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73" name="Rectangle 149"/>
            <p:cNvSpPr>
              <a:spLocks noChangeArrowheads="1"/>
            </p:cNvSpPr>
            <p:nvPr/>
          </p:nvSpPr>
          <p:spPr bwMode="auto">
            <a:xfrm>
              <a:off x="1303" y="1811"/>
              <a:ext cx="65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>
                  <a:solidFill>
                    <a:srgbClr val="000000"/>
                  </a:solidFill>
                </a:rPr>
                <a:t>Alcohol</a:t>
              </a:r>
              <a:endParaRPr lang="es-ES"/>
            </a:p>
          </p:txBody>
        </p:sp>
        <p:sp>
          <p:nvSpPr>
            <p:cNvPr id="77974" name="Rectangle 150"/>
            <p:cNvSpPr>
              <a:spLocks noChangeArrowheads="1"/>
            </p:cNvSpPr>
            <p:nvPr/>
          </p:nvSpPr>
          <p:spPr bwMode="auto">
            <a:xfrm>
              <a:off x="4356" y="1154"/>
              <a:ext cx="682" cy="53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75" name="Rectangle 151"/>
            <p:cNvSpPr>
              <a:spLocks noChangeArrowheads="1"/>
            </p:cNvSpPr>
            <p:nvPr/>
          </p:nvSpPr>
          <p:spPr bwMode="auto">
            <a:xfrm>
              <a:off x="4551" y="1223"/>
              <a:ext cx="36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Sin </a:t>
              </a:r>
              <a:endParaRPr lang="es-ES"/>
            </a:p>
          </p:txBody>
        </p:sp>
        <p:sp>
          <p:nvSpPr>
            <p:cNvPr id="77976" name="Rectangle 152"/>
            <p:cNvSpPr>
              <a:spLocks noChangeArrowheads="1"/>
            </p:cNvSpPr>
            <p:nvPr/>
          </p:nvSpPr>
          <p:spPr bwMode="auto">
            <a:xfrm>
              <a:off x="4479" y="1451"/>
              <a:ext cx="46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agua</a:t>
              </a:r>
              <a:endParaRPr lang="es-ES"/>
            </a:p>
          </p:txBody>
        </p:sp>
        <p:sp>
          <p:nvSpPr>
            <p:cNvPr id="77977" name="Rectangle 153"/>
            <p:cNvSpPr>
              <a:spLocks noChangeArrowheads="1"/>
            </p:cNvSpPr>
            <p:nvPr/>
          </p:nvSpPr>
          <p:spPr bwMode="auto">
            <a:xfrm>
              <a:off x="3459" y="1154"/>
              <a:ext cx="897" cy="53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78" name="Rectangle 154"/>
            <p:cNvSpPr>
              <a:spLocks noChangeArrowheads="1"/>
            </p:cNvSpPr>
            <p:nvPr/>
          </p:nvSpPr>
          <p:spPr bwMode="auto">
            <a:xfrm>
              <a:off x="3673" y="1223"/>
              <a:ext cx="55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Extra </a:t>
              </a:r>
              <a:endParaRPr lang="es-ES"/>
            </a:p>
          </p:txBody>
        </p:sp>
        <p:sp>
          <p:nvSpPr>
            <p:cNvPr id="77979" name="Rectangle 155"/>
            <p:cNvSpPr>
              <a:spLocks noChangeArrowheads="1"/>
            </p:cNvSpPr>
            <p:nvPr/>
          </p:nvSpPr>
          <p:spPr bwMode="auto">
            <a:xfrm>
              <a:off x="3646" y="1451"/>
              <a:ext cx="55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fuerte</a:t>
              </a:r>
              <a:endParaRPr lang="es-ES"/>
            </a:p>
          </p:txBody>
        </p:sp>
        <p:sp>
          <p:nvSpPr>
            <p:cNvPr id="77980" name="Rectangle 156"/>
            <p:cNvSpPr>
              <a:spLocks noChangeArrowheads="1"/>
            </p:cNvSpPr>
            <p:nvPr/>
          </p:nvSpPr>
          <p:spPr bwMode="auto">
            <a:xfrm>
              <a:off x="2740" y="1154"/>
              <a:ext cx="717" cy="53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81" name="Rectangle 157"/>
            <p:cNvSpPr>
              <a:spLocks noChangeArrowheads="1"/>
            </p:cNvSpPr>
            <p:nvPr/>
          </p:nvSpPr>
          <p:spPr bwMode="auto">
            <a:xfrm>
              <a:off x="2813" y="1451"/>
              <a:ext cx="6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Fuerte</a:t>
              </a:r>
              <a:endParaRPr lang="es-ES"/>
            </a:p>
          </p:txBody>
        </p:sp>
        <p:sp>
          <p:nvSpPr>
            <p:cNvPr id="77982" name="Rectangle 158"/>
            <p:cNvSpPr>
              <a:spLocks noChangeArrowheads="1"/>
            </p:cNvSpPr>
            <p:nvPr/>
          </p:nvSpPr>
          <p:spPr bwMode="auto">
            <a:xfrm>
              <a:off x="479" y="1154"/>
              <a:ext cx="2261" cy="53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83" name="Rectangle 159"/>
            <p:cNvSpPr>
              <a:spLocks noChangeArrowheads="1"/>
            </p:cNvSpPr>
            <p:nvPr/>
          </p:nvSpPr>
          <p:spPr bwMode="auto">
            <a:xfrm>
              <a:off x="4356" y="757"/>
              <a:ext cx="682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84" name="Rectangle 160"/>
            <p:cNvSpPr>
              <a:spLocks noChangeArrowheads="1"/>
            </p:cNvSpPr>
            <p:nvPr/>
          </p:nvSpPr>
          <p:spPr bwMode="auto">
            <a:xfrm>
              <a:off x="4479" y="916"/>
              <a:ext cx="1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%</a:t>
              </a:r>
              <a:endParaRPr lang="es-ES"/>
            </a:p>
          </p:txBody>
        </p:sp>
        <p:sp>
          <p:nvSpPr>
            <p:cNvPr id="77985" name="Rectangle 161"/>
            <p:cNvSpPr>
              <a:spLocks noChangeArrowheads="1"/>
            </p:cNvSpPr>
            <p:nvPr/>
          </p:nvSpPr>
          <p:spPr bwMode="auto">
            <a:xfrm>
              <a:off x="3459" y="757"/>
              <a:ext cx="897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86" name="Rectangle 162"/>
            <p:cNvSpPr>
              <a:spLocks noChangeArrowheads="1"/>
            </p:cNvSpPr>
            <p:nvPr/>
          </p:nvSpPr>
          <p:spPr bwMode="auto">
            <a:xfrm>
              <a:off x="3689" y="916"/>
              <a:ext cx="1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%</a:t>
              </a:r>
              <a:endParaRPr lang="es-ES"/>
            </a:p>
          </p:txBody>
        </p:sp>
        <p:sp>
          <p:nvSpPr>
            <p:cNvPr id="77987" name="Rectangle 163"/>
            <p:cNvSpPr>
              <a:spLocks noChangeArrowheads="1"/>
            </p:cNvSpPr>
            <p:nvPr/>
          </p:nvSpPr>
          <p:spPr bwMode="auto">
            <a:xfrm>
              <a:off x="2740" y="757"/>
              <a:ext cx="717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88" name="Rectangle 164"/>
            <p:cNvSpPr>
              <a:spLocks noChangeArrowheads="1"/>
            </p:cNvSpPr>
            <p:nvPr/>
          </p:nvSpPr>
          <p:spPr bwMode="auto">
            <a:xfrm>
              <a:off x="2909" y="916"/>
              <a:ext cx="17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%</a:t>
              </a:r>
              <a:endParaRPr lang="es-ES"/>
            </a:p>
          </p:txBody>
        </p:sp>
        <p:sp>
          <p:nvSpPr>
            <p:cNvPr id="77989" name="Rectangle 165"/>
            <p:cNvSpPr>
              <a:spLocks noChangeArrowheads="1"/>
            </p:cNvSpPr>
            <p:nvPr/>
          </p:nvSpPr>
          <p:spPr bwMode="auto">
            <a:xfrm>
              <a:off x="479" y="757"/>
              <a:ext cx="2261" cy="39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90" name="Rectangle 166"/>
            <p:cNvSpPr>
              <a:spLocks noChangeArrowheads="1"/>
            </p:cNvSpPr>
            <p:nvPr/>
          </p:nvSpPr>
          <p:spPr bwMode="auto">
            <a:xfrm>
              <a:off x="770" y="916"/>
              <a:ext cx="184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2400" b="1">
                  <a:solidFill>
                    <a:srgbClr val="000000"/>
                  </a:solidFill>
                </a:rPr>
                <a:t>Nomenclatura INCI </a:t>
              </a:r>
              <a:endParaRPr lang="es-ES"/>
            </a:p>
          </p:txBody>
        </p:sp>
        <p:sp>
          <p:nvSpPr>
            <p:cNvPr id="77991" name="Line 167"/>
            <p:cNvSpPr>
              <a:spLocks noChangeShapeType="1"/>
            </p:cNvSpPr>
            <p:nvPr/>
          </p:nvSpPr>
          <p:spPr bwMode="auto">
            <a:xfrm>
              <a:off x="479" y="757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92" name="Line 168"/>
            <p:cNvSpPr>
              <a:spLocks noChangeShapeType="1"/>
            </p:cNvSpPr>
            <p:nvPr/>
          </p:nvSpPr>
          <p:spPr bwMode="auto">
            <a:xfrm>
              <a:off x="479" y="4099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93" name="Line 169"/>
            <p:cNvSpPr>
              <a:spLocks noChangeShapeType="1"/>
            </p:cNvSpPr>
            <p:nvPr/>
          </p:nvSpPr>
          <p:spPr bwMode="auto">
            <a:xfrm>
              <a:off x="479" y="757"/>
              <a:ext cx="1" cy="3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94" name="Line 170"/>
            <p:cNvSpPr>
              <a:spLocks noChangeShapeType="1"/>
            </p:cNvSpPr>
            <p:nvPr/>
          </p:nvSpPr>
          <p:spPr bwMode="auto">
            <a:xfrm>
              <a:off x="5038" y="757"/>
              <a:ext cx="1" cy="3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95" name="Line 171"/>
            <p:cNvSpPr>
              <a:spLocks noChangeShapeType="1"/>
            </p:cNvSpPr>
            <p:nvPr/>
          </p:nvSpPr>
          <p:spPr bwMode="auto">
            <a:xfrm>
              <a:off x="479" y="1154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96" name="Line 172"/>
            <p:cNvSpPr>
              <a:spLocks noChangeShapeType="1"/>
            </p:cNvSpPr>
            <p:nvPr/>
          </p:nvSpPr>
          <p:spPr bwMode="auto">
            <a:xfrm>
              <a:off x="2740" y="757"/>
              <a:ext cx="1" cy="3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97" name="Line 173"/>
            <p:cNvSpPr>
              <a:spLocks noChangeShapeType="1"/>
            </p:cNvSpPr>
            <p:nvPr/>
          </p:nvSpPr>
          <p:spPr bwMode="auto">
            <a:xfrm>
              <a:off x="3459" y="757"/>
              <a:ext cx="1" cy="3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98" name="Line 174"/>
            <p:cNvSpPr>
              <a:spLocks noChangeShapeType="1"/>
            </p:cNvSpPr>
            <p:nvPr/>
          </p:nvSpPr>
          <p:spPr bwMode="auto">
            <a:xfrm>
              <a:off x="4356" y="757"/>
              <a:ext cx="1" cy="3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7999" name="Line 175"/>
            <p:cNvSpPr>
              <a:spLocks noChangeShapeType="1"/>
            </p:cNvSpPr>
            <p:nvPr/>
          </p:nvSpPr>
          <p:spPr bwMode="auto">
            <a:xfrm>
              <a:off x="479" y="1690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8000" name="Line 176"/>
            <p:cNvSpPr>
              <a:spLocks noChangeShapeType="1"/>
            </p:cNvSpPr>
            <p:nvPr/>
          </p:nvSpPr>
          <p:spPr bwMode="auto">
            <a:xfrm>
              <a:off x="479" y="2046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8001" name="Line 177"/>
            <p:cNvSpPr>
              <a:spLocks noChangeShapeType="1"/>
            </p:cNvSpPr>
            <p:nvPr/>
          </p:nvSpPr>
          <p:spPr bwMode="auto">
            <a:xfrm>
              <a:off x="479" y="2588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8002" name="Line 178"/>
            <p:cNvSpPr>
              <a:spLocks noChangeShapeType="1"/>
            </p:cNvSpPr>
            <p:nvPr/>
          </p:nvSpPr>
          <p:spPr bwMode="auto">
            <a:xfrm>
              <a:off x="479" y="2985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8003" name="Line 179"/>
            <p:cNvSpPr>
              <a:spLocks noChangeShapeType="1"/>
            </p:cNvSpPr>
            <p:nvPr/>
          </p:nvSpPr>
          <p:spPr bwMode="auto">
            <a:xfrm>
              <a:off x="479" y="3384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8004" name="Line 180"/>
            <p:cNvSpPr>
              <a:spLocks noChangeShapeType="1"/>
            </p:cNvSpPr>
            <p:nvPr/>
          </p:nvSpPr>
          <p:spPr bwMode="auto">
            <a:xfrm>
              <a:off x="479" y="3742"/>
              <a:ext cx="4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78005" name="Text Box 181"/>
          <p:cNvSpPr txBox="1">
            <a:spLocks noChangeArrowheads="1"/>
          </p:cNvSpPr>
          <p:nvPr/>
        </p:nvSpPr>
        <p:spPr bwMode="auto">
          <a:xfrm>
            <a:off x="1187450" y="5805488"/>
            <a:ext cx="6985000" cy="7889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CONCENTRADO 70%</a:t>
            </a:r>
          </a:p>
          <a:p>
            <a:pPr>
              <a:spcBef>
                <a:spcPct val="50000"/>
              </a:spcBef>
            </a:pPr>
            <a:r>
              <a:rPr lang="es-ES" b="1"/>
              <a:t>MEZCLA PROPANO /BUTANO (3.5 BAR)    30%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3" name="Rectangle 1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s-ES"/>
              <a:t>Mousse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699125" cy="45307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2400"/>
              <a:t>Son espumas en aerosol que se expanden; favorecen el deslizamiento del peine o cepillo durante el modelado y suman docilidad, fijación y volumen al pelo porque contienen polímeros activos que se adhieren electrostáticamente.</a:t>
            </a:r>
          </a:p>
          <a:p>
            <a:pPr algn="just">
              <a:lnSpc>
                <a:spcPct val="90000"/>
              </a:lnSpc>
            </a:pPr>
            <a:r>
              <a:rPr lang="es-ES" sz="2400"/>
              <a:t>Se puede usar sobre el pelo húmedo, después del champú. Así el peine y el secador fijarán el producto. Se aplican en las raíces para que el estilo se mantenga. </a:t>
            </a:r>
            <a:endParaRPr lang="es-CL" sz="2400" b="1"/>
          </a:p>
          <a:p>
            <a:pPr algn="just">
              <a:lnSpc>
                <a:spcPct val="80000"/>
              </a:lnSpc>
            </a:pPr>
            <a:endParaRPr lang="es-ES" sz="2400"/>
          </a:p>
          <a:p>
            <a:pPr algn="just">
              <a:lnSpc>
                <a:spcPct val="80000"/>
              </a:lnSpc>
            </a:pPr>
            <a:endParaRPr lang="es-CL" sz="2400" b="1"/>
          </a:p>
          <a:p>
            <a:pPr>
              <a:lnSpc>
                <a:spcPct val="80000"/>
              </a:lnSpc>
            </a:pPr>
            <a:endParaRPr lang="es-ES" sz="2400"/>
          </a:p>
        </p:txBody>
      </p:sp>
      <p:pic>
        <p:nvPicPr>
          <p:cNvPr id="70658" name="Picture 2" descr="resize?sq=160&amp;uid=333435434&amp;mid=2497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1700213"/>
            <a:ext cx="2700337" cy="2700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8886" name="Picture 3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33375"/>
            <a:ext cx="7069138" cy="515143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87" name="Text Box 39"/>
          <p:cNvSpPr txBox="1">
            <a:spLocks noChangeArrowheads="1"/>
          </p:cNvSpPr>
          <p:nvPr/>
        </p:nvSpPr>
        <p:spPr bwMode="auto">
          <a:xfrm>
            <a:off x="1042988" y="5805488"/>
            <a:ext cx="6481762" cy="7889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CONCENTRADO  90%</a:t>
            </a:r>
          </a:p>
          <a:p>
            <a:pPr>
              <a:spcBef>
                <a:spcPct val="50000"/>
              </a:spcBef>
            </a:pPr>
            <a:r>
              <a:rPr lang="es-ES" b="1"/>
              <a:t>MEZCLA PROPANO BUTANO (3.5 BAR) 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9" r="78337" b="75000"/>
          <a:stretch>
            <a:fillRect/>
          </a:stretch>
        </p:blipFill>
        <p:spPr bwMode="auto">
          <a:xfrm>
            <a:off x="1258888" y="333375"/>
            <a:ext cx="64087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3" t="27611" r="2263" b="3973"/>
          <a:stretch>
            <a:fillRect/>
          </a:stretch>
        </p:blipFill>
        <p:spPr bwMode="auto">
          <a:xfrm>
            <a:off x="0" y="1773238"/>
            <a:ext cx="9001125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FOLICULO PILOSEBÁCEO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 smtClean="0"/>
              <a:t>F. PILOSO VELLOSO: pequeños y poco profundos. cejas pestañas, cara y tronco, excepto varones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/>
              <a:t>F. INTERMEDIO: brazos y piernas y zonas de transición.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 smtClean="0"/>
              <a:t>F. TERMINAL: son grandes y se asocian a pelos y vellos gruesos y pigmentados. cuero cabelludo, región pubiana y axilar , cara </a:t>
            </a:r>
            <a:r>
              <a:rPr lang="es-CL" smtClean="0"/>
              <a:t>y tórax </a:t>
            </a:r>
            <a:r>
              <a:rPr lang="es-CL" dirty="0" smtClean="0"/>
              <a:t>(varones)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13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%7BEC516507-7F8B-410E-B381-7D16D0EBE24F%7D_stt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133600"/>
            <a:ext cx="1927225" cy="192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400" y="1981200"/>
            <a:ext cx="4886325" cy="2167880"/>
          </a:xfrm>
        </p:spPr>
        <p:txBody>
          <a:bodyPr/>
          <a:lstStyle/>
          <a:p>
            <a:pPr algn="just"/>
            <a:r>
              <a:rPr lang="es-CL" sz="2400" dirty="0"/>
              <a:t>Realizada a base de lanolina principalmente. </a:t>
            </a:r>
          </a:p>
          <a:p>
            <a:pPr algn="just"/>
            <a:r>
              <a:rPr lang="es-CL" sz="2400" dirty="0"/>
              <a:t>Son ideales para lograr mechas disparadas, peinados tipo </a:t>
            </a:r>
            <a:r>
              <a:rPr lang="es-CL" sz="2400" i="1" dirty="0"/>
              <a:t>punk</a:t>
            </a:r>
            <a:r>
              <a:rPr lang="es-CL" sz="2400" dirty="0"/>
              <a:t> en cabellos cortos</a:t>
            </a:r>
            <a:r>
              <a:rPr lang="es-CL" sz="2400" dirty="0" smtClean="0"/>
              <a:t>.. Bigotes</a:t>
            </a:r>
            <a:endParaRPr lang="es-ES" sz="2400" dirty="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116013" y="7651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CL" sz="4400" dirty="0"/>
              <a:t>Fijación por grasas o </a:t>
            </a:r>
            <a:r>
              <a:rPr lang="es-CL" sz="4400" dirty="0" smtClean="0"/>
              <a:t>ceras</a:t>
            </a:r>
            <a:endParaRPr lang="es-ES" sz="4400" b="1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077072"/>
            <a:ext cx="2520280" cy="25202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20832" r="6824" b="22672"/>
          <a:stretch/>
        </p:blipFill>
        <p:spPr>
          <a:xfrm>
            <a:off x="4860032" y="4221088"/>
            <a:ext cx="3816424" cy="2314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09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628775"/>
            <a:ext cx="6142038" cy="453072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sz="4200"/>
              <a:t>ONDULACION y ALISADO PERMANENTE DEL CABELLO</a:t>
            </a:r>
            <a:endParaRPr lang="es-ES_trad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213100"/>
            <a:ext cx="6248400" cy="2362200"/>
          </a:xfrm>
        </p:spPr>
        <p:txBody>
          <a:bodyPr/>
          <a:lstStyle/>
          <a:p>
            <a:pPr algn="ctr"/>
            <a:r>
              <a:rPr lang="es-ES_tradnl" b="1"/>
              <a:t>OLOSMIRA CORREA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536" y="1340768"/>
            <a:ext cx="874846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s-ES" b="1" dirty="0"/>
              <a:t>‘‘</a:t>
            </a:r>
            <a:r>
              <a:rPr lang="es-ES" sz="2400" b="1" dirty="0"/>
              <a:t>k) Cosméticos Especiales: aquellos que conllevan un riesgo en su uso por su formulación, concentración de ingredientes activos o su finalidad, requiriendo de </a:t>
            </a:r>
            <a:r>
              <a:rPr lang="es-ES" sz="2400" b="1" dirty="0" smtClean="0"/>
              <a:t>una indicación </a:t>
            </a:r>
            <a:r>
              <a:rPr lang="es-ES" sz="2400" b="1" dirty="0"/>
              <a:t>especial de uso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s-ES" sz="2400" b="1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s-ES" sz="2400" dirty="0"/>
              <a:t>a) </a:t>
            </a:r>
            <a:r>
              <a:rPr lang="es-ES" sz="2400" b="1" dirty="0"/>
              <a:t>Tratándose de Productos Cosméticos Especiales,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s-ES" sz="2400" b="1" dirty="0"/>
              <a:t>	tales como: protectores solares, </a:t>
            </a:r>
            <a:r>
              <a:rPr lang="es-ES" sz="2400" b="1" dirty="0" smtClean="0">
                <a:solidFill>
                  <a:srgbClr val="FF0000"/>
                </a:solidFill>
              </a:rPr>
              <a:t>TINTURAS PARA EL CABELLO, DECOLORANTES, ACTIVADORES DE COLOR, ALISADORES Y ONDULANTES DE CABELLO, </a:t>
            </a:r>
            <a:r>
              <a:rPr lang="es-ES" sz="2400" b="1" u="sng" dirty="0" smtClean="0"/>
              <a:t>pastas dentales y enjuagatorios bucales con flúor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epilatorios</a:t>
            </a:r>
            <a:r>
              <a:rPr lang="es-ES" sz="2400" b="1" dirty="0" smtClean="0"/>
              <a:t> </a:t>
            </a:r>
            <a:r>
              <a:rPr lang="es-ES" sz="2400" b="1" dirty="0"/>
              <a:t>y depilatorios exceptuando las ceras y otros que determine el Ministerio mediante resolución fundada</a:t>
            </a:r>
          </a:p>
        </p:txBody>
      </p:sp>
    </p:spTree>
    <p:extLst>
      <p:ext uri="{BB962C8B-B14F-4D97-AF65-F5344CB8AC3E}">
        <p14:creationId xmlns:p14="http://schemas.microsoft.com/office/powerpoint/2010/main" val="2422102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UN PROCESO QUE CONSTA DE TRES ETAPAS:</a:t>
            </a:r>
            <a:endParaRPr lang="es-E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144000" cy="4411662"/>
          </a:xfrm>
        </p:spPr>
        <p:txBody>
          <a:bodyPr/>
          <a:lstStyle/>
          <a:p>
            <a:r>
              <a:rPr lang="es-ES_tradnl" sz="3200" dirty="0"/>
              <a:t>1. ACCION </a:t>
            </a:r>
            <a:r>
              <a:rPr lang="es-ES_tradnl" sz="3200" dirty="0" smtClean="0"/>
              <a:t>QUÍMICA</a:t>
            </a:r>
            <a:r>
              <a:rPr lang="es-ES_tradnl" sz="3200" dirty="0"/>
              <a:t>: Aplicación de </a:t>
            </a:r>
            <a:r>
              <a:rPr lang="es-ES_tradnl" sz="3200" dirty="0" smtClean="0"/>
              <a:t>solución </a:t>
            </a:r>
            <a:r>
              <a:rPr lang="es-ES_tradnl" sz="3200" dirty="0"/>
              <a:t>reductora.</a:t>
            </a:r>
          </a:p>
          <a:p>
            <a:r>
              <a:rPr lang="es-ES_tradnl" sz="3200" dirty="0"/>
              <a:t>2. ACCION </a:t>
            </a:r>
            <a:r>
              <a:rPr lang="es-ES_tradnl" sz="3200" dirty="0" smtClean="0"/>
              <a:t>FÍSICA </a:t>
            </a:r>
            <a:r>
              <a:rPr lang="es-ES_tradnl" sz="3200" dirty="0"/>
              <a:t>O </a:t>
            </a:r>
            <a:r>
              <a:rPr lang="es-ES_tradnl" sz="3200" dirty="0" smtClean="0"/>
              <a:t>MECÁNICA</a:t>
            </a:r>
            <a:r>
              <a:rPr lang="es-ES_tradnl" sz="3200" dirty="0"/>
              <a:t>: Enrollar los mechones de cabello en </a:t>
            </a:r>
            <a:r>
              <a:rPr lang="es-ES_tradnl" sz="3200" dirty="0" err="1"/>
              <a:t>bigudies</a:t>
            </a:r>
            <a:r>
              <a:rPr lang="es-ES_tradnl" sz="3200" dirty="0" smtClean="0"/>
              <a:t>, palitos</a:t>
            </a:r>
            <a:r>
              <a:rPr lang="es-ES_tradnl" sz="3200" dirty="0"/>
              <a:t>, etc.</a:t>
            </a:r>
          </a:p>
          <a:p>
            <a:r>
              <a:rPr lang="es-ES_tradnl" sz="3200" dirty="0"/>
              <a:t>3. ACCION </a:t>
            </a:r>
            <a:r>
              <a:rPr lang="es-ES_tradnl" sz="3200" dirty="0" smtClean="0"/>
              <a:t>QUÍMICA</a:t>
            </a:r>
            <a:r>
              <a:rPr lang="es-ES_tradnl" sz="3200" dirty="0"/>
              <a:t>: </a:t>
            </a:r>
            <a:r>
              <a:rPr lang="es-ES_tradnl" sz="3200" dirty="0" smtClean="0"/>
              <a:t>Aplicación </a:t>
            </a:r>
            <a:r>
              <a:rPr lang="es-ES_tradnl" sz="3200" dirty="0"/>
              <a:t>de producto oxidante (neutralizador)</a:t>
            </a:r>
          </a:p>
          <a:p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ACCION </a:t>
            </a:r>
            <a:r>
              <a:rPr lang="es-ES" dirty="0" smtClean="0"/>
              <a:t>MECÁNICA</a:t>
            </a:r>
            <a:endParaRPr lang="es-ES" dirty="0"/>
          </a:p>
        </p:txBody>
      </p:sp>
      <p:pic>
        <p:nvPicPr>
          <p:cNvPr id="97285" name="Picture 5" descr="perm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28775"/>
            <a:ext cx="4608513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1028" r="23541" b="9666"/>
          <a:stretch>
            <a:fillRect/>
          </a:stretch>
        </p:blipFill>
        <p:spPr bwMode="auto">
          <a:xfrm>
            <a:off x="0" y="112713"/>
            <a:ext cx="8532813" cy="626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8" r="21646" b="12195"/>
          <a:stretch>
            <a:fillRect/>
          </a:stretch>
        </p:blipFill>
        <p:spPr bwMode="auto">
          <a:xfrm>
            <a:off x="0" y="836613"/>
            <a:ext cx="88201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6372225" y="2276475"/>
            <a:ext cx="2952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/>
              <a:t>PUENTES DE </a:t>
            </a:r>
            <a:r>
              <a:rPr lang="es-ES" sz="2400" b="1" dirty="0" smtClean="0"/>
              <a:t>HIDRÓGENO</a:t>
            </a:r>
            <a:endParaRPr lang="es-ES" sz="2400" b="1" dirty="0"/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6191250" y="393382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UNIONES SAL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6911975" y="5229225"/>
            <a:ext cx="2232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PUENTES DISULFURO</a:t>
            </a:r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H="1" flipV="1">
            <a:off x="4427538" y="4437063"/>
            <a:ext cx="2017712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 flipV="1">
            <a:off x="3995738" y="3789363"/>
            <a:ext cx="295275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 flipH="1">
            <a:off x="4211638" y="2636838"/>
            <a:ext cx="223361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pic>
        <p:nvPicPr>
          <p:cNvPr id="6044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875"/>
            <a:ext cx="32797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691680" y="548680"/>
            <a:ext cx="4680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u="sng" dirty="0" smtClean="0"/>
              <a:t>Acción química</a:t>
            </a:r>
            <a:endParaRPr lang="es-CL" sz="4000" b="1" u="sng" dirty="0"/>
          </a:p>
        </p:txBody>
      </p:sp>
    </p:spTree>
    <p:extLst>
      <p:ext uri="{BB962C8B-B14F-4D97-AF65-F5344CB8AC3E}">
        <p14:creationId xmlns:p14="http://schemas.microsoft.com/office/powerpoint/2010/main" val="29390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5580063" y="3068638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5219700" y="1484313"/>
            <a:ext cx="19446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400" dirty="0" smtClean="0">
                <a:latin typeface="Times New Roman" pitchFamily="18" charset="0"/>
              </a:rPr>
              <a:t>ACCIÓN MECÁNICA</a:t>
            </a:r>
            <a:endParaRPr lang="es-ES_tradnl" sz="24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ES_tradnl" sz="2400" dirty="0">
                <a:latin typeface="Times New Roman" pitchFamily="18" charset="0"/>
              </a:rPr>
              <a:t>BIGUDIE</a:t>
            </a:r>
          </a:p>
        </p:txBody>
      </p:sp>
      <p:graphicFrame>
        <p:nvGraphicFramePr>
          <p:cNvPr id="4131" name="Object 35"/>
          <p:cNvGraphicFramePr>
            <a:graphicFrameLocks noChangeAspect="1"/>
          </p:cNvGraphicFramePr>
          <p:nvPr/>
        </p:nvGraphicFramePr>
        <p:xfrm>
          <a:off x="7308850" y="1628775"/>
          <a:ext cx="1609725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" name="Imagen de mapa de bits" r:id="rId3" imgW="1609716" imgH="2200273" progId="Paint.Picture">
                  <p:embed/>
                </p:oleObj>
              </mc:Choice>
              <mc:Fallback>
                <p:oleObj name="Imagen de mapa de bits" r:id="rId3" imgW="1609716" imgH="2200273" progId="Paint.Picture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628775"/>
                        <a:ext cx="1609725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3" name="Object 37"/>
          <p:cNvGraphicFramePr>
            <a:graphicFrameLocks noChangeAspect="1"/>
          </p:cNvGraphicFramePr>
          <p:nvPr/>
        </p:nvGraphicFramePr>
        <p:xfrm>
          <a:off x="5580063" y="3860800"/>
          <a:ext cx="16573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" name="Imagen de mapa de bits" r:id="rId5" imgW="1657568" imgH="2286182" progId="Paint.Picture">
                  <p:embed/>
                </p:oleObj>
              </mc:Choice>
              <mc:Fallback>
                <p:oleObj name="Imagen de mapa de bits" r:id="rId5" imgW="1657568" imgH="2286182" progId="Paint.Picture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860800"/>
                        <a:ext cx="16573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5" name="Object 39"/>
          <p:cNvGraphicFramePr>
            <a:graphicFrameLocks noChangeAspect="1"/>
          </p:cNvGraphicFramePr>
          <p:nvPr/>
        </p:nvGraphicFramePr>
        <p:xfrm>
          <a:off x="1258888" y="3860800"/>
          <a:ext cx="1609725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" name="Imagen de mapa de bits" r:id="rId7" imgW="1609716" imgH="2200273" progId="Paint.Picture">
                  <p:embed/>
                </p:oleObj>
              </mc:Choice>
              <mc:Fallback>
                <p:oleObj name="Imagen de mapa de bits" r:id="rId7" imgW="1609716" imgH="2200273" progId="Paint.Picture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860800"/>
                        <a:ext cx="1609725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6" name="Line 40"/>
          <p:cNvSpPr>
            <a:spLocks noChangeShapeType="1"/>
          </p:cNvSpPr>
          <p:nvPr/>
        </p:nvSpPr>
        <p:spPr bwMode="auto">
          <a:xfrm>
            <a:off x="3581400" y="487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2987675" y="4149725"/>
            <a:ext cx="185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2400">
                <a:latin typeface="Times New Roman" pitchFamily="18" charset="0"/>
              </a:rPr>
              <a:t>Neutralizador</a:t>
            </a: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1965325" y="193675"/>
            <a:ext cx="4719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 u="sng">
                <a:latin typeface="Times New Roman" pitchFamily="18" charset="0"/>
              </a:rPr>
              <a:t>Proceso de Ondulación del Cabello</a:t>
            </a:r>
          </a:p>
        </p:txBody>
      </p:sp>
      <p:pic>
        <p:nvPicPr>
          <p:cNvPr id="4139" name="Picture 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15763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0" name="Picture 4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05038"/>
            <a:ext cx="1312863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1" name="Picture 4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15763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8" grpId="0" animBg="1"/>
      <p:bldP spid="4130" grpId="0"/>
      <p:bldP spid="4136" grpId="0" animBg="1"/>
      <p:bldP spid="41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olopiel.files.wordpress.com/2011/05/fases-del-vello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0648"/>
            <a:ext cx="8601370" cy="61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64996" y="6184058"/>
            <a:ext cx="1728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90%</a:t>
            </a:r>
          </a:p>
          <a:p>
            <a:r>
              <a:rPr lang="es-CL" dirty="0" smtClean="0"/>
              <a:t>Cabello 3 años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2411760" y="6184058"/>
            <a:ext cx="156966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CL" dirty="0"/>
              <a:t>tres </a:t>
            </a:r>
            <a:r>
              <a:rPr lang="es-CL" dirty="0" smtClean="0"/>
              <a:t>semanas</a:t>
            </a:r>
          </a:p>
          <a:p>
            <a:r>
              <a:rPr lang="es-CL" dirty="0" smtClean="0"/>
              <a:t>1%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4499992" y="6184058"/>
            <a:ext cx="142859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CL" dirty="0"/>
              <a:t>2 y 3 </a:t>
            </a:r>
            <a:r>
              <a:rPr lang="es-CL" dirty="0" smtClean="0"/>
              <a:t>meses</a:t>
            </a:r>
          </a:p>
          <a:p>
            <a:r>
              <a:rPr lang="es-CL" dirty="0" smtClean="0"/>
              <a:t>9%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26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576263"/>
          </a:xfrm>
        </p:spPr>
        <p:txBody>
          <a:bodyPr/>
          <a:lstStyle/>
          <a:p>
            <a:pPr algn="ctr"/>
            <a:r>
              <a:rPr lang="es-ES_tradnl" sz="3500" b="1" u="sng"/>
              <a:t>Componentes de los productos para ondulación permanente</a:t>
            </a:r>
            <a:endParaRPr lang="es-ES_tradnl" sz="3500" b="1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77724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3200" b="1" dirty="0"/>
              <a:t>Soluciones Reductoras:</a:t>
            </a:r>
          </a:p>
          <a:p>
            <a:pPr>
              <a:buFont typeface="Wingdings" pitchFamily="2" charset="2"/>
              <a:buNone/>
            </a:pPr>
            <a:r>
              <a:rPr lang="es-ES_tradnl" sz="2600" dirty="0"/>
              <a:t> </a:t>
            </a:r>
            <a:r>
              <a:rPr lang="es-ES_tradnl" sz="2800" dirty="0"/>
              <a:t>El compuesto reductor </a:t>
            </a:r>
            <a:r>
              <a:rPr lang="es-ES_tradnl" sz="2800" dirty="0" smtClean="0"/>
              <a:t>más </a:t>
            </a:r>
            <a:r>
              <a:rPr lang="es-ES_tradnl" sz="2800" dirty="0"/>
              <a:t>usado es el </a:t>
            </a:r>
            <a:r>
              <a:rPr lang="es-ES_tradnl" sz="2800" b="1" dirty="0"/>
              <a:t>ÁCIDO TIOGLICÓLICO </a:t>
            </a:r>
            <a:r>
              <a:rPr lang="es-ES_tradnl" sz="2800" dirty="0"/>
              <a:t>(HS-CH2-COOH).</a:t>
            </a:r>
          </a:p>
          <a:p>
            <a:r>
              <a:rPr lang="es-ES_tradnl" sz="2800" dirty="0"/>
              <a:t>Es poco irritante</a:t>
            </a:r>
          </a:p>
          <a:p>
            <a:r>
              <a:rPr lang="es-ES_tradnl" sz="2800" dirty="0"/>
              <a:t>Tiene bajo potencial </a:t>
            </a:r>
            <a:r>
              <a:rPr lang="es-ES_tradnl" sz="2800" dirty="0" err="1"/>
              <a:t>sensibilizante</a:t>
            </a:r>
            <a:endParaRPr lang="es-ES_tradnl" sz="2800" dirty="0"/>
          </a:p>
          <a:p>
            <a:r>
              <a:rPr lang="es-ES_tradnl" sz="2800" dirty="0"/>
              <a:t>Su olor no es muy pronunciado</a:t>
            </a:r>
          </a:p>
          <a:p>
            <a:r>
              <a:rPr lang="es-ES_tradnl" sz="2800" dirty="0"/>
              <a:t>Tiene buena acción </a:t>
            </a:r>
            <a:r>
              <a:rPr lang="es-ES_tradnl" sz="2800" dirty="0" smtClean="0"/>
              <a:t>reductora</a:t>
            </a:r>
          </a:p>
          <a:p>
            <a:r>
              <a:rPr lang="es-ES_tradnl" sz="2800" dirty="0" smtClean="0"/>
              <a:t>Se utiliza neutralizado con bicarbonato de amonio como </a:t>
            </a:r>
            <a:r>
              <a:rPr lang="es-ES_tradnl" sz="2800" b="1" dirty="0" smtClean="0"/>
              <a:t>TIOGLICOLATO DE AMONIO</a:t>
            </a:r>
            <a:endParaRPr lang="es-ES_tradnl" sz="2800" b="1" dirty="0"/>
          </a:p>
          <a:p>
            <a:pPr>
              <a:buFont typeface="Wingdings" pitchFamily="2" charset="2"/>
              <a:buNone/>
            </a:pP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OTROS REDUCTORES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dirty="0"/>
              <a:t>	También se emplean como reductores  </a:t>
            </a:r>
            <a:r>
              <a:rPr lang="es-ES_tradnl" b="1" dirty="0"/>
              <a:t>ácido </a:t>
            </a:r>
            <a:r>
              <a:rPr lang="es-ES_tradnl" b="1" dirty="0" err="1"/>
              <a:t>tioláctico</a:t>
            </a:r>
            <a:r>
              <a:rPr lang="es-ES_tradnl" b="1" dirty="0"/>
              <a:t>, cisteína y </a:t>
            </a:r>
            <a:r>
              <a:rPr lang="es-ES_tradnl" b="1" dirty="0" err="1"/>
              <a:t>tioglicerol</a:t>
            </a:r>
            <a:r>
              <a:rPr lang="es-ES_tradnl" b="1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s-ES_tradnl" b="1" dirty="0"/>
              <a:t>	Las soluciones reductoras se tamponan a pH 7-8 con bicarbonato de </a:t>
            </a:r>
            <a:r>
              <a:rPr lang="es-ES_tradnl" b="1" dirty="0" smtClean="0"/>
              <a:t>amonio</a:t>
            </a:r>
          </a:p>
          <a:p>
            <a:pPr>
              <a:buFont typeface="Wingdings" pitchFamily="2" charset="2"/>
              <a:buNone/>
            </a:pPr>
            <a:endParaRPr lang="es-ES_tradnl" b="1" dirty="0"/>
          </a:p>
          <a:p>
            <a:pPr algn="ctr">
              <a:buFont typeface="Wingdings" pitchFamily="2" charset="2"/>
              <a:buNone/>
            </a:pPr>
            <a:r>
              <a:rPr lang="es-ES" b="1" dirty="0" smtClean="0"/>
              <a:t>EL ACTIVO MÁS IMPORTANTE ES TIOGLICOLATO DE AMONIO</a:t>
            </a:r>
            <a:endParaRPr lang="es-ES_tradn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458200" cy="457200"/>
          </a:xfrm>
        </p:spPr>
        <p:txBody>
          <a:bodyPr/>
          <a:lstStyle/>
          <a:p>
            <a:pPr algn="ctr"/>
            <a:r>
              <a:rPr lang="es-ES_tradnl" sz="3500" u="sng"/>
              <a:t>Otros componentes de la solución reductora</a:t>
            </a:r>
            <a:r>
              <a:rPr lang="es-ES_tradnl" sz="3500"/>
              <a:t>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7344816" cy="54864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ES_tradnl" sz="3200" b="1" dirty="0" err="1"/>
              <a:t>Tensoactivos</a:t>
            </a:r>
            <a:r>
              <a:rPr lang="es-ES_tradnl" sz="3200" b="1" dirty="0"/>
              <a:t> </a:t>
            </a:r>
            <a:r>
              <a:rPr lang="es-ES_tradnl" sz="3200" b="1" dirty="0" err="1" smtClean="0"/>
              <a:t>noiónicos</a:t>
            </a:r>
            <a:r>
              <a:rPr lang="es-ES_tradnl" sz="3200" b="1" dirty="0" smtClean="0"/>
              <a:t> </a:t>
            </a:r>
            <a:r>
              <a:rPr lang="es-ES_tradnl" sz="3200" b="1" dirty="0"/>
              <a:t>o </a:t>
            </a:r>
            <a:r>
              <a:rPr lang="es-ES_tradnl" sz="3200" b="1" dirty="0" err="1"/>
              <a:t>aniónicos</a:t>
            </a:r>
            <a:r>
              <a:rPr lang="es-ES_tradnl" sz="3200" b="1" dirty="0"/>
              <a:t>: espumantes  (ayudan  a la difusión  del </a:t>
            </a:r>
            <a:r>
              <a:rPr lang="es-ES_tradnl" sz="3200" b="1" dirty="0" err="1"/>
              <a:t>tiol</a:t>
            </a:r>
            <a:r>
              <a:rPr lang="es-ES_tradnl" sz="3200" b="1" dirty="0"/>
              <a:t> en el cabello).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ES_tradnl" sz="3200" b="1" dirty="0" err="1"/>
              <a:t>Opacificantes</a:t>
            </a:r>
            <a:r>
              <a:rPr lang="es-ES_tradnl" sz="3200" b="1" dirty="0"/>
              <a:t>: dan aspecto de emulsión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ES_tradnl" b="1" dirty="0"/>
              <a:t>Emolientes: aceites vegetales, derivados de lanolina, hidrolizados de proteína entre otros.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ES_tradnl" b="1" dirty="0" err="1"/>
              <a:t>Quelantes</a:t>
            </a:r>
            <a:r>
              <a:rPr lang="es-ES_tradnl" b="1" dirty="0"/>
              <a:t> de Fe ( color rosado indica </a:t>
            </a:r>
            <a:r>
              <a:rPr lang="es-ES_tradnl" b="1" dirty="0" smtClean="0"/>
              <a:t>problemas de oxidación )</a:t>
            </a:r>
            <a:endParaRPr lang="es-ES_tradnl" b="1" dirty="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s-ES_tradnl" b="1" dirty="0"/>
              <a:t>Perfumes y colorantes: Inestabilidad por encontrarse en medio reductor.</a:t>
            </a:r>
          </a:p>
          <a:p>
            <a:pPr>
              <a:buClr>
                <a:schemeClr val="tx1"/>
              </a:buClr>
              <a:buFontTx/>
              <a:buChar char="•"/>
            </a:pPr>
            <a:endParaRPr lang="es-ES_tradnl" b="1" dirty="0"/>
          </a:p>
          <a:p>
            <a:pPr>
              <a:buClr>
                <a:schemeClr val="tx1"/>
              </a:buClr>
              <a:buFontTx/>
              <a:buChar char="•"/>
            </a:pPr>
            <a:endParaRPr lang="es-ES_tradnl" sz="2500" b="1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4000" b="1" u="sng"/>
              <a:t>Formulación del neutralizante o fijador</a:t>
            </a:r>
            <a:endParaRPr lang="es-ES_tradnl" sz="4000" b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114800"/>
          </a:xfrm>
        </p:spPr>
        <p:txBody>
          <a:bodyPr/>
          <a:lstStyle/>
          <a:p>
            <a:r>
              <a:rPr lang="es-ES_tradnl"/>
              <a:t>Es un preparado oxidante, cuyo componente primordial es H</a:t>
            </a:r>
            <a:r>
              <a:rPr lang="es-ES_tradnl" baseline="-25000"/>
              <a:t>2</a:t>
            </a:r>
            <a:r>
              <a:rPr lang="es-ES_tradnl"/>
              <a:t>O</a:t>
            </a:r>
            <a:r>
              <a:rPr lang="es-ES_tradnl" baseline="-25000"/>
              <a:t>2.</a:t>
            </a:r>
            <a:r>
              <a:rPr lang="es-ES_tradnl"/>
              <a:t>. </a:t>
            </a:r>
          </a:p>
          <a:p>
            <a:r>
              <a:rPr lang="es-ES_tradnl"/>
              <a:t>Debe ser ácido.</a:t>
            </a:r>
          </a:p>
          <a:p>
            <a:r>
              <a:rPr lang="es-ES_tradnl"/>
              <a:t>Debe contener humidificantes y espumantes para ayudar a la penetración en las mechas:ej.. alcoholes grasos etoxilados, sulfatos de alcoholes grasos.</a:t>
            </a:r>
          </a:p>
          <a:p>
            <a:r>
              <a:rPr lang="es-ES_tradnl"/>
              <a:t>Ojo: Los peróxidos son inestables  frente a sust.orgánicas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5237" name="Picture 5" descr="permanent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484313"/>
            <a:ext cx="438943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600"/>
              <a:t>RCH2S-SCH2R + 2 HSCH2COOH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600"/>
              <a:t>        cistina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600"/>
              <a:t>2 RCH2SH+  COOHCH2S- S- CH2COOH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600"/>
              <a:t>		cisteina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600"/>
              <a:t>+H</a:t>
            </a:r>
            <a:r>
              <a:rPr lang="es-ES" sz="2600" baseline="-25000"/>
              <a:t>2</a:t>
            </a:r>
            <a:r>
              <a:rPr lang="es-ES" sz="2600"/>
              <a:t>O</a:t>
            </a:r>
            <a:r>
              <a:rPr lang="es-ES" sz="2600" baseline="-25000"/>
              <a:t>2</a:t>
            </a:r>
            <a:r>
              <a:rPr lang="es-ES" sz="2600"/>
              <a:t> (medio ácido)----------RSSR + H2O </a:t>
            </a: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6877050" y="1196975"/>
            <a:ext cx="2016125" cy="358775"/>
          </a:xfrm>
          <a:prstGeom prst="rightArrow">
            <a:avLst>
              <a:gd name="adj1" fmla="val 50000"/>
              <a:gd name="adj2" fmla="val 1404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 rot="5400000">
            <a:off x="1006475" y="3970338"/>
            <a:ext cx="2016125" cy="358775"/>
          </a:xfrm>
          <a:prstGeom prst="rightArrow">
            <a:avLst>
              <a:gd name="adj1" fmla="val 50000"/>
              <a:gd name="adj2" fmla="val 1404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  <p:bldP spid="6144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/>
              <a:t>ALISADO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Relajantes químicos del cabello (</a:t>
            </a:r>
            <a:r>
              <a:rPr lang="es-ES" dirty="0" err="1"/>
              <a:t>Tioglicolato</a:t>
            </a:r>
            <a:r>
              <a:rPr lang="es-ES" dirty="0"/>
              <a:t> de amonio) </a:t>
            </a:r>
          </a:p>
          <a:p>
            <a:r>
              <a:rPr lang="es-ES" dirty="0"/>
              <a:t>Estirar peinando el cabello.</a:t>
            </a:r>
          </a:p>
          <a:p>
            <a:r>
              <a:rPr lang="es-ES" dirty="0"/>
              <a:t> Neutralizador</a:t>
            </a:r>
          </a:p>
          <a:p>
            <a:r>
              <a:rPr lang="es-ES" dirty="0"/>
              <a:t> Petrolato </a:t>
            </a:r>
          </a:p>
          <a:p>
            <a:r>
              <a:rPr lang="es-ES" dirty="0"/>
              <a:t> Champús diseñados específicamente para alisado </a:t>
            </a:r>
            <a:r>
              <a:rPr lang="es-ES" dirty="0" smtClean="0"/>
              <a:t>SIN SAL</a:t>
            </a:r>
            <a:endParaRPr lang="es-ES" dirty="0"/>
          </a:p>
          <a:p>
            <a:r>
              <a:rPr lang="es-ES" dirty="0"/>
              <a:t> Acondicionadores para cabello alisado </a:t>
            </a:r>
          </a:p>
        </p:txBody>
      </p:sp>
      <p:pic>
        <p:nvPicPr>
          <p:cNvPr id="46092" name="Picture 12" descr="HairBenders_1179_250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1446213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>
                <a:solidFill>
                  <a:schemeClr val="tx1"/>
                </a:solidFill>
                <a:latin typeface="Times" pitchFamily="18" charset="0"/>
              </a:rPr>
              <a:t>Factores que afectan la eficacia de los productos para permanente</a:t>
            </a:r>
            <a:endParaRPr lang="es-ES" sz="38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812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>
                <a:latin typeface="Times" pitchFamily="18" charset="0"/>
              </a:rPr>
              <a:t>Tiempo</a:t>
            </a:r>
            <a:r>
              <a:rPr lang="en-US" b="1" dirty="0">
                <a:latin typeface="Times" pitchFamily="18" charset="0"/>
              </a:rPr>
              <a:t> del </a:t>
            </a:r>
            <a:r>
              <a:rPr lang="en-US" b="1" dirty="0" err="1">
                <a:latin typeface="Times" pitchFamily="18" charset="0"/>
              </a:rPr>
              <a:t>Proceso</a:t>
            </a:r>
            <a:endParaRPr lang="en-US" b="1" dirty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err="1">
                <a:latin typeface="Times" pitchFamily="18" charset="0"/>
              </a:rPr>
              <a:t>Temperatura</a:t>
            </a:r>
            <a:r>
              <a:rPr lang="en-US" b="1" dirty="0">
                <a:latin typeface="Times" pitchFamily="18" charset="0"/>
              </a:rPr>
              <a:t> del </a:t>
            </a:r>
            <a:r>
              <a:rPr lang="en-US" b="1" dirty="0" err="1">
                <a:latin typeface="Times" pitchFamily="18" charset="0"/>
              </a:rPr>
              <a:t>proceso</a:t>
            </a:r>
            <a:endParaRPr lang="en-US" b="1" dirty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err="1" smtClean="0">
                <a:latin typeface="Times" pitchFamily="18" charset="0"/>
              </a:rPr>
              <a:t>Concentración</a:t>
            </a:r>
            <a:r>
              <a:rPr lang="en-US" b="1" dirty="0" smtClean="0">
                <a:latin typeface="Times" pitchFamily="18" charset="0"/>
              </a:rPr>
              <a:t> </a:t>
            </a:r>
            <a:r>
              <a:rPr lang="en-US" b="1" dirty="0">
                <a:latin typeface="Times" pitchFamily="18" charset="0"/>
              </a:rPr>
              <a:t>del </a:t>
            </a:r>
            <a:r>
              <a:rPr lang="en-US" b="1" dirty="0" err="1">
                <a:latin typeface="Times" pitchFamily="18" charset="0"/>
              </a:rPr>
              <a:t>agente</a:t>
            </a:r>
            <a:r>
              <a:rPr lang="en-US" b="1" dirty="0">
                <a:latin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</a:rPr>
              <a:t>reductor</a:t>
            </a:r>
            <a:r>
              <a:rPr lang="en-US" b="1" dirty="0">
                <a:latin typeface="Times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latin typeface="Times" pitchFamily="18" charset="0"/>
              </a:rPr>
              <a:t>Penetración</a:t>
            </a:r>
            <a:r>
              <a:rPr lang="en-US" b="1" dirty="0" smtClean="0">
                <a:latin typeface="Times" pitchFamily="18" charset="0"/>
              </a:rPr>
              <a:t> </a:t>
            </a:r>
            <a:r>
              <a:rPr lang="en-US" b="1" dirty="0">
                <a:latin typeface="Times" pitchFamily="18" charset="0"/>
              </a:rPr>
              <a:t>del </a:t>
            </a:r>
            <a:r>
              <a:rPr lang="en-US" b="1" dirty="0" err="1">
                <a:latin typeface="Times" pitchFamily="18" charset="0"/>
              </a:rPr>
              <a:t>producto</a:t>
            </a:r>
            <a:endParaRPr lang="en-US" b="1" dirty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Times" pitchFamily="18" charset="0"/>
              </a:rPr>
              <a:t>pH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latin typeface="Times" pitchFamily="18" charset="0"/>
              </a:rPr>
              <a:t>Tipo</a:t>
            </a:r>
            <a:r>
              <a:rPr lang="en-US" b="1" dirty="0">
                <a:latin typeface="Times" pitchFamily="18" charset="0"/>
              </a:rPr>
              <a:t> y </a:t>
            </a:r>
            <a:r>
              <a:rPr lang="en-US" b="1" dirty="0" err="1">
                <a:latin typeface="Times" pitchFamily="18" charset="0"/>
              </a:rPr>
              <a:t>condición</a:t>
            </a:r>
            <a:r>
              <a:rPr lang="en-US" b="1" dirty="0">
                <a:latin typeface="Times" pitchFamily="18" charset="0"/>
              </a:rPr>
              <a:t> del </a:t>
            </a:r>
            <a:r>
              <a:rPr lang="en-US" b="1" dirty="0" err="1">
                <a:latin typeface="Times" pitchFamily="18" charset="0"/>
              </a:rPr>
              <a:t>cabello</a:t>
            </a:r>
            <a:endParaRPr lang="th-TH" b="1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6737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700" b="1">
                <a:latin typeface="Times" pitchFamily="18" charset="0"/>
              </a:rPr>
              <a:t>Precauciones durante el Proceso de Elaboración</a:t>
            </a:r>
            <a:endParaRPr lang="en-US" sz="2600" b="1">
              <a:latin typeface="Times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b="1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b="1">
                <a:latin typeface="Times" pitchFamily="18" charset="0"/>
              </a:rPr>
              <a:t>Usar agua desmineralizada  </a:t>
            </a:r>
          </a:p>
          <a:p>
            <a:pPr>
              <a:lnSpc>
                <a:spcPct val="90000"/>
              </a:lnSpc>
            </a:pPr>
            <a:r>
              <a:rPr lang="en-US" sz="2600" b="1">
                <a:latin typeface="Times" pitchFamily="18" charset="0"/>
              </a:rPr>
              <a:t>Usar equipamiento de acero inoxidable 316  o polipropileno para todas las partes en contacto con el producto</a:t>
            </a:r>
          </a:p>
          <a:p>
            <a:pPr>
              <a:lnSpc>
                <a:spcPct val="90000"/>
              </a:lnSpc>
            </a:pPr>
            <a:r>
              <a:rPr lang="en-US" sz="2600" b="1">
                <a:latin typeface="Times" pitchFamily="18" charset="0"/>
              </a:rPr>
              <a:t>Evitar metales pesados que inestabilizan el producto (se colorea por oxidación)</a:t>
            </a:r>
          </a:p>
          <a:p>
            <a:pPr>
              <a:lnSpc>
                <a:spcPct val="90000"/>
              </a:lnSpc>
            </a:pPr>
            <a:r>
              <a:rPr lang="en-US" sz="2600" b="1">
                <a:latin typeface="Times" pitchFamily="18" charset="0"/>
              </a:rPr>
              <a:t>Adicionar secuestrantes como EDTA</a:t>
            </a:r>
          </a:p>
          <a:p>
            <a:pPr>
              <a:lnSpc>
                <a:spcPct val="90000"/>
              </a:lnSpc>
            </a:pPr>
            <a:r>
              <a:rPr lang="en-US" sz="2600" b="1">
                <a:latin typeface="Times" pitchFamily="18" charset="0"/>
              </a:rPr>
              <a:t>El tioglicolato debe agregarse al final y a temperatura ambiente.</a:t>
            </a:r>
            <a:endParaRPr lang="th-TH" sz="2600" b="1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389437"/>
          </a:xfrm>
        </p:spPr>
        <p:txBody>
          <a:bodyPr/>
          <a:lstStyle/>
          <a:p>
            <a:r>
              <a:rPr lang="es-CL" sz="2400" dirty="0" smtClean="0"/>
              <a:t>FASES DE CRECIMIENTO </a:t>
            </a:r>
            <a:r>
              <a:rPr lang="es-CL" sz="2400" dirty="0"/>
              <a:t/>
            </a:r>
            <a:br>
              <a:rPr lang="es-CL" sz="2400" dirty="0"/>
            </a:br>
            <a:r>
              <a:rPr lang="es-CL" sz="2400" dirty="0"/>
              <a:t>✓</a:t>
            </a:r>
            <a:r>
              <a:rPr lang="es-CL" sz="2400" b="1" dirty="0"/>
              <a:t>Fase anágena:</a:t>
            </a:r>
            <a:r>
              <a:rPr lang="es-CL" sz="2400" dirty="0"/>
              <a:t> fase del crecimiento de cabello que puede durar </a:t>
            </a:r>
            <a:r>
              <a:rPr lang="es-CL" sz="2400" dirty="0" smtClean="0"/>
              <a:t>alrededor de 3 años y para el vello facial 4 meses. Aprox. </a:t>
            </a:r>
            <a:r>
              <a:rPr lang="es-CL" sz="2400" dirty="0"/>
              <a:t>90% del nuestro cabello se encuentra en esta fase. La velocidad de crecimiento de un pelo es, aproximadamente, unos dos centímetros y medio al mes</a:t>
            </a:r>
            <a:r>
              <a:rPr lang="es-CL" sz="2400" dirty="0" smtClean="0"/>
              <a:t>.</a:t>
            </a:r>
            <a:r>
              <a:rPr lang="es-CL" sz="2400" dirty="0"/>
              <a:t/>
            </a:r>
            <a:br>
              <a:rPr lang="es-CL" sz="2400" dirty="0"/>
            </a:br>
            <a:r>
              <a:rPr lang="es-CL" sz="2400" dirty="0"/>
              <a:t>✓</a:t>
            </a:r>
            <a:r>
              <a:rPr lang="es-CL" sz="2400" b="1" dirty="0"/>
              <a:t>Fase catágena:</a:t>
            </a:r>
            <a:r>
              <a:rPr lang="es-CL" sz="2400" dirty="0"/>
              <a:t> es una fase de transición donde el crecimiento del cabello se detiene. </a:t>
            </a:r>
            <a:r>
              <a:rPr lang="es-CL" sz="2400" dirty="0" smtClean="0"/>
              <a:t>Uno por </a:t>
            </a:r>
            <a:r>
              <a:rPr lang="es-CL" sz="2400" dirty="0"/>
              <a:t>ciento del cabello se encuentra en esta fase y dura </a:t>
            </a:r>
            <a:r>
              <a:rPr lang="es-CL" sz="2400" dirty="0" smtClean="0"/>
              <a:t>aproximadamente </a:t>
            </a:r>
            <a:r>
              <a:rPr lang="es-CL" sz="2400" dirty="0"/>
              <a:t>unas tres semanas.</a:t>
            </a:r>
            <a:br>
              <a:rPr lang="es-CL" sz="2400" dirty="0"/>
            </a:br>
            <a:r>
              <a:rPr lang="es-CL" sz="2400" dirty="0"/>
              <a:t/>
            </a:r>
            <a:br>
              <a:rPr lang="es-CL" sz="2400" dirty="0"/>
            </a:br>
            <a:r>
              <a:rPr lang="es-CL" sz="2400" dirty="0"/>
              <a:t>✓</a:t>
            </a:r>
            <a:r>
              <a:rPr lang="es-CL" sz="2400" b="1" dirty="0"/>
              <a:t>Fase telógena:</a:t>
            </a:r>
            <a:r>
              <a:rPr lang="es-CL" sz="2400" dirty="0"/>
              <a:t> es la fase de reposo. </a:t>
            </a:r>
            <a:r>
              <a:rPr lang="es-CL" sz="2400" dirty="0" smtClean="0"/>
              <a:t>Aprox. </a:t>
            </a:r>
            <a:r>
              <a:rPr lang="es-CL" sz="2400" dirty="0"/>
              <a:t>el </a:t>
            </a:r>
            <a:r>
              <a:rPr lang="es-CL" sz="2400" dirty="0" smtClean="0"/>
              <a:t>9% </a:t>
            </a:r>
            <a:r>
              <a:rPr lang="es-CL" sz="2400" dirty="0"/>
              <a:t>del cabello se encuentra en esta fase y durante su etapa es cuando perdemos cabello (unos cien cabellos al día si consideramos que tenemos de media unos cien mil cabellos). Dura aproximadamente entre 2 y 3 meses.</a:t>
            </a:r>
          </a:p>
        </p:txBody>
      </p:sp>
    </p:spTree>
    <p:extLst>
      <p:ext uri="{BB962C8B-B14F-4D97-AF65-F5344CB8AC3E}">
        <p14:creationId xmlns:p14="http://schemas.microsoft.com/office/powerpoint/2010/main" val="9237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Recordar Depilatorios</a:t>
            </a:r>
            <a:r>
              <a:rPr lang="es-CL" dirty="0" smtClean="0"/>
              <a:t> </a:t>
            </a:r>
            <a:r>
              <a:rPr lang="es-CL" b="1" dirty="0" smtClean="0"/>
              <a:t>químicos 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30725"/>
          </a:xfrm>
        </p:spPr>
        <p:txBody>
          <a:bodyPr/>
          <a:lstStyle/>
          <a:p>
            <a:r>
              <a:rPr lang="es-ES" dirty="0" smtClean="0">
                <a:effectLst/>
              </a:rPr>
              <a:t>Descomponen la queratina (queratolítico)</a:t>
            </a:r>
          </a:p>
          <a:p>
            <a:r>
              <a:rPr lang="es-ES" dirty="0" smtClean="0">
                <a:effectLst/>
              </a:rPr>
              <a:t>Rompen los puentes </a:t>
            </a:r>
            <a:r>
              <a:rPr lang="es-ES" dirty="0" err="1" smtClean="0">
                <a:effectLst/>
              </a:rPr>
              <a:t>disulfuro</a:t>
            </a:r>
            <a:r>
              <a:rPr lang="es-ES" dirty="0" smtClean="0">
                <a:effectLst/>
              </a:rPr>
              <a:t> </a:t>
            </a:r>
          </a:p>
          <a:p>
            <a:r>
              <a:rPr lang="es-ES" dirty="0" smtClean="0">
                <a:effectLst/>
              </a:rPr>
              <a:t>Se usan los mismos productos que en ondulación permanente pero a mayor concentración, con bases más potentes y pH más alcalino (pH 10 a 12)</a:t>
            </a:r>
          </a:p>
          <a:p>
            <a:r>
              <a:rPr lang="es-CL" dirty="0" smtClean="0">
                <a:effectLst/>
              </a:rPr>
              <a:t>Activos : </a:t>
            </a:r>
            <a:r>
              <a:rPr lang="es-CL" dirty="0" err="1" smtClean="0">
                <a:effectLst/>
              </a:rPr>
              <a:t>tioglicolato</a:t>
            </a:r>
            <a:r>
              <a:rPr lang="es-CL" dirty="0" smtClean="0">
                <a:effectLst/>
              </a:rPr>
              <a:t> cálcico, </a:t>
            </a:r>
            <a:r>
              <a:rPr lang="es-CL" dirty="0" err="1" smtClean="0">
                <a:effectLst/>
              </a:rPr>
              <a:t>tioglicerol</a:t>
            </a:r>
            <a:r>
              <a:rPr lang="es-CL" dirty="0" smtClean="0">
                <a:effectLst/>
              </a:rPr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034382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u="sng"/>
              <a:t>COLORACIÓN DE CABELLO</a:t>
            </a:r>
            <a:endParaRPr lang="es-ES" u="sng"/>
          </a:p>
        </p:txBody>
      </p:sp>
      <p:pic>
        <p:nvPicPr>
          <p:cNvPr id="76806" name="Picture 6" descr="3792433998a5974283942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28775"/>
            <a:ext cx="338455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5500" y="2016125"/>
            <a:ext cx="7770813" cy="4116388"/>
          </a:xfrm>
          <a:noFill/>
          <a:ln/>
        </p:spPr>
        <p:txBody>
          <a:bodyPr/>
          <a:lstStyle/>
          <a:p>
            <a:pPr algn="just"/>
            <a:r>
              <a:rPr lang="es-ES_tradnl"/>
              <a:t>EL COLOR DEL CABELLO ES DETERMINADO GENETICAMENTE Y DEPENDE DEL TIPO DE MELANINA, COLOR Y LOCALIZACION DE LOS GRANULOS DEL CABELLO EN EL CORTEX</a:t>
            </a:r>
          </a:p>
        </p:txBody>
      </p:sp>
    </p:spTree>
    <p:extLst>
      <p:ext uri="{BB962C8B-B14F-4D97-AF65-F5344CB8AC3E}">
        <p14:creationId xmlns:p14="http://schemas.microsoft.com/office/powerpoint/2010/main" val="34648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TIPOS DE PIGMENTO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8388350" cy="3657600"/>
          </a:xfrm>
        </p:spPr>
        <p:txBody>
          <a:bodyPr/>
          <a:lstStyle/>
          <a:p>
            <a:r>
              <a:rPr lang="es-ES_tradnl" sz="3200" b="1" u="sng" dirty="0"/>
              <a:t>EUMELANINA : NEGRO- </a:t>
            </a:r>
            <a:r>
              <a:rPr lang="es-ES_tradnl" sz="3200" b="1" u="sng" dirty="0" smtClean="0"/>
              <a:t>MARRÓN</a:t>
            </a:r>
            <a:endParaRPr lang="es-ES_tradnl" sz="3200" b="1" u="sng" dirty="0"/>
          </a:p>
          <a:p>
            <a:pPr>
              <a:buFont typeface="Wingdings" pitchFamily="2" charset="2"/>
              <a:buNone/>
            </a:pPr>
            <a:endParaRPr lang="es-ES_tradnl" sz="3200" b="1" u="sng" dirty="0"/>
          </a:p>
          <a:p>
            <a:r>
              <a:rPr lang="es-ES_tradnl" sz="3200" b="1" u="sng" dirty="0"/>
              <a:t>FEOMELANINA: AMARILLO-ROJIZO</a:t>
            </a:r>
            <a:endParaRPr lang="es-ES_tradnl" sz="32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75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 b="1" u="sng" dirty="0"/>
              <a:t>COLORACION </a:t>
            </a:r>
            <a:r>
              <a:rPr lang="es-ES_tradnl" sz="3600" b="1" u="sng" dirty="0" smtClean="0"/>
              <a:t>DIRECTA</a:t>
            </a:r>
            <a:endParaRPr lang="es-ES_tradnl" sz="4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7704856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_tradnl" sz="2800" b="1" dirty="0"/>
              <a:t>PROVOCA UN CAMBIO DE </a:t>
            </a:r>
            <a:r>
              <a:rPr lang="es-ES_tradnl" sz="2800" b="1" dirty="0" smtClean="0"/>
              <a:t>COLORACIÓN </a:t>
            </a:r>
            <a:r>
              <a:rPr lang="es-ES_tradnl" sz="2800" b="1" dirty="0"/>
              <a:t>TEMPORAL QUE SE ELIMINA CON LOS LAVADOS.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ES_tradnl" sz="2800" b="1" dirty="0"/>
              <a:t>	MEC. </a:t>
            </a:r>
            <a:r>
              <a:rPr lang="es-ES_tradnl" sz="2800" b="1" dirty="0" smtClean="0"/>
              <a:t>ACCIÓN :DEPÓSITO </a:t>
            </a:r>
            <a:r>
              <a:rPr lang="es-ES_tradnl" sz="2800" b="1" dirty="0"/>
              <a:t>DE </a:t>
            </a:r>
            <a:r>
              <a:rPr lang="es-ES_tradnl" sz="2800" b="1" dirty="0" smtClean="0"/>
              <a:t>MOLÉCULAS </a:t>
            </a:r>
            <a:r>
              <a:rPr lang="es-ES_tradnl" sz="2800" b="1" dirty="0"/>
              <a:t>COLOREADAS </a:t>
            </a:r>
            <a:r>
              <a:rPr lang="es-ES_tradnl" sz="2800" b="1" dirty="0" smtClean="0"/>
              <a:t>SIN TRANSFORMACIÓN QUÍMICA</a:t>
            </a:r>
            <a:r>
              <a:rPr lang="es-ES_tradnl" sz="2800" b="1" dirty="0"/>
              <a:t>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ES_tradnl" sz="2800" b="1" dirty="0"/>
              <a:t>		ES UN PROCESO REVERSIBLE.</a:t>
            </a:r>
          </a:p>
          <a:p>
            <a:pPr algn="just">
              <a:lnSpc>
                <a:spcPct val="90000"/>
              </a:lnSpc>
            </a:pPr>
            <a:r>
              <a:rPr lang="es-ES_tradnl" sz="2800" b="1" dirty="0" err="1"/>
              <a:t>Ej</a:t>
            </a:r>
            <a:r>
              <a:rPr lang="es-ES_tradnl" sz="2800" b="1" dirty="0"/>
              <a:t>: HENNA, EXTRACTO DE NOGAL, </a:t>
            </a:r>
            <a:r>
              <a:rPr lang="es-ES_tradnl" sz="2800" b="1" dirty="0" smtClean="0"/>
              <a:t>MANZANILLA.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34852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35025"/>
            <a:ext cx="6913563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419475" y="6278563"/>
            <a:ext cx="5184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latin typeface="Arial" charset="0"/>
              </a:rPr>
              <a:t>henna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932040" y="6368226"/>
            <a:ext cx="410445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2000" b="1" i="1" dirty="0" smtClean="0">
                <a:solidFill>
                  <a:srgbClr val="231F20"/>
                </a:solidFill>
                <a:latin typeface="GaramondThree-Italic"/>
              </a:rPr>
              <a:t>activo colorante e</a:t>
            </a:r>
            <a:r>
              <a:rPr lang="es-CL" sz="2000" b="1" dirty="0" smtClean="0">
                <a:solidFill>
                  <a:srgbClr val="231F20"/>
                </a:solidFill>
                <a:latin typeface="GaramondThree"/>
              </a:rPr>
              <a:t>s </a:t>
            </a:r>
            <a:r>
              <a:rPr lang="es-CL" sz="2000" b="1" dirty="0">
                <a:solidFill>
                  <a:srgbClr val="231F20"/>
                </a:solidFill>
                <a:latin typeface="GaramondThree"/>
              </a:rPr>
              <a:t>la </a:t>
            </a:r>
            <a:r>
              <a:rPr lang="es-CL" sz="2000" b="1" dirty="0" err="1">
                <a:solidFill>
                  <a:srgbClr val="231F20"/>
                </a:solidFill>
                <a:latin typeface="GaramondThree"/>
              </a:rPr>
              <a:t>lawsona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5211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2930525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572000" y="2349500"/>
            <a:ext cx="4572000" cy="15621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400" b="1">
                <a:latin typeface="Arial" charset="0"/>
              </a:rPr>
              <a:t>HENNA NO ES NEGRA </a:t>
            </a:r>
            <a:endParaRPr lang="es-ES" sz="2400">
              <a:latin typeface="Arial" charset="0"/>
            </a:endParaRPr>
          </a:p>
          <a:p>
            <a:r>
              <a:rPr lang="es-ES" sz="2400" b="1">
                <a:latin typeface="Arial" charset="0"/>
              </a:rPr>
              <a:t>TATUAJE CON  "Black Henna" HENNA +para-phenylendiamine</a:t>
            </a:r>
            <a:endParaRPr lang="es-E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268697" y="332656"/>
            <a:ext cx="9684568" cy="1139825"/>
          </a:xfrm>
        </p:spPr>
        <p:txBody>
          <a:bodyPr/>
          <a:lstStyle/>
          <a:p>
            <a:pPr algn="ctr"/>
            <a:r>
              <a:rPr lang="es-ES" sz="3200" b="1" dirty="0"/>
              <a:t>Coloración </a:t>
            </a:r>
            <a:r>
              <a:rPr lang="es-ES" sz="3200" b="1" dirty="0" smtClean="0"/>
              <a:t>progresiva : </a:t>
            </a:r>
            <a:br>
              <a:rPr lang="es-ES" sz="3200" b="1" dirty="0" smtClean="0"/>
            </a:br>
            <a:r>
              <a:rPr lang="es-ES" sz="3200" b="1" dirty="0" smtClean="0"/>
              <a:t>mediante </a:t>
            </a:r>
            <a:r>
              <a:rPr lang="es-ES" sz="3200" b="1" dirty="0"/>
              <a:t>pigmentos metálicos </a:t>
            </a:r>
            <a:br>
              <a:rPr lang="es-ES" sz="3200" b="1" dirty="0"/>
            </a:br>
            <a:endParaRPr lang="es-ES" sz="28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78025"/>
            <a:ext cx="7775575" cy="4116388"/>
          </a:xfrm>
        </p:spPr>
        <p:txBody>
          <a:bodyPr/>
          <a:lstStyle/>
          <a:p>
            <a:pPr algn="just"/>
            <a:r>
              <a:rPr lang="es-ES" dirty="0"/>
              <a:t>Sales de Ag</a:t>
            </a:r>
          </a:p>
          <a:p>
            <a:pPr algn="just"/>
            <a:r>
              <a:rPr lang="es-ES" dirty="0"/>
              <a:t>Sales de Pb</a:t>
            </a:r>
          </a:p>
          <a:p>
            <a:pPr algn="just"/>
            <a:r>
              <a:rPr lang="es-ES" dirty="0"/>
              <a:t>Sales de Bi</a:t>
            </a:r>
          </a:p>
          <a:p>
            <a:pPr algn="just"/>
            <a:r>
              <a:rPr lang="es-ES" dirty="0" err="1"/>
              <a:t>Ej</a:t>
            </a:r>
            <a:r>
              <a:rPr lang="es-ES" dirty="0"/>
              <a:t> acetato de Pb provoca un oscurecimiento gradual del cabello debido a la formación de sulfuro de Pb </a:t>
            </a:r>
            <a:r>
              <a:rPr lang="es-ES" i="1" dirty="0"/>
              <a:t>in situ </a:t>
            </a:r>
            <a:r>
              <a:rPr lang="es-ES" b="1" i="1" dirty="0"/>
              <a:t>(CUESTIONADO SU USO)</a:t>
            </a:r>
          </a:p>
        </p:txBody>
      </p:sp>
    </p:spTree>
    <p:extLst>
      <p:ext uri="{BB962C8B-B14F-4D97-AF65-F5344CB8AC3E}">
        <p14:creationId xmlns:p14="http://schemas.microsoft.com/office/powerpoint/2010/main" val="11758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Se estima que se absorben 0,35g de plomo por aplicación, siempre y cuando la piel esté sana. </a:t>
            </a:r>
            <a:r>
              <a:rPr lang="es-ES" b="1"/>
              <a:t>PROHIBIDO EN ARGENTINA</a:t>
            </a:r>
            <a:endParaRPr lang="es-ES"/>
          </a:p>
          <a:p>
            <a:r>
              <a:rPr lang="es-ES" sz="3200" b="1" i="1"/>
              <a:t>FDA e ISP</a:t>
            </a:r>
            <a:r>
              <a:rPr lang="es-ES" b="1"/>
              <a:t>:</a:t>
            </a:r>
          </a:p>
          <a:p>
            <a:pPr>
              <a:buFont typeface="Wingdings" pitchFamily="2" charset="2"/>
              <a:buNone/>
            </a:pPr>
            <a:r>
              <a:rPr lang="es-ES" b="1"/>
              <a:t>   ACETATO DE PLOMO </a:t>
            </a:r>
            <a:r>
              <a:rPr lang="es-ES"/>
              <a:t>– </a:t>
            </a:r>
            <a:r>
              <a:rPr lang="es-ES" b="1"/>
              <a:t>SOLO</a:t>
            </a:r>
            <a:r>
              <a:rPr lang="es-ES"/>
              <a:t> Para colorear cabello, no para bigotes, pestañas, cejas ni otra zonas pilosas del cuerpo. Limite  ≤ 0.6% como Pb (P/V)</a:t>
            </a:r>
          </a:p>
        </p:txBody>
      </p:sp>
    </p:spTree>
    <p:extLst>
      <p:ext uri="{BB962C8B-B14F-4D97-AF65-F5344CB8AC3E}">
        <p14:creationId xmlns:p14="http://schemas.microsoft.com/office/powerpoint/2010/main" val="40189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/>
              <a:t>Grecian Formula 16 Liquid with Conditioner</a:t>
            </a:r>
            <a:r>
              <a:rPr lang="es-ES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/>
              <a:t>Ingredients:</a:t>
            </a:r>
            <a:r>
              <a:rPr lang="es-ES"/>
              <a:t>  Water, Propylene Glycol, SD Alcohol 40, Ammonium Chloride, Sulfur, Panthenol, </a:t>
            </a:r>
            <a:r>
              <a:rPr lang="es-ES" sz="3200" b="1" i="1"/>
              <a:t>Lead Acetate</a:t>
            </a:r>
            <a:r>
              <a:rPr lang="es-ES" sz="3200" b="1"/>
              <a:t>,</a:t>
            </a:r>
            <a:r>
              <a:rPr lang="es-ES"/>
              <a:t> Acetic Acid, Fragrance, Octoxynol-9, Denatonium Benzoate</a:t>
            </a:r>
          </a:p>
        </p:txBody>
      </p:sp>
    </p:spTree>
    <p:extLst>
      <p:ext uri="{BB962C8B-B14F-4D97-AF65-F5344CB8AC3E}">
        <p14:creationId xmlns:p14="http://schemas.microsoft.com/office/powerpoint/2010/main" val="19337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411163"/>
            <a:ext cx="4330700" cy="5970587"/>
          </a:xfrm>
        </p:spPr>
        <p:txBody>
          <a:bodyPr/>
          <a:lstStyle/>
          <a:p>
            <a:r>
              <a:rPr lang="es-ES" sz="2600" dirty="0"/>
              <a:t>La queratina del pelo consiste en muchas alfa-hélices. </a:t>
            </a:r>
          </a:p>
          <a:p>
            <a:r>
              <a:rPr lang="es-ES" sz="2600" dirty="0"/>
              <a:t>Tres alfa-hélices son entretejidas en un rollo  llamada un </a:t>
            </a:r>
            <a:r>
              <a:rPr lang="es-ES" sz="2600" dirty="0" err="1"/>
              <a:t>protofibrilla</a:t>
            </a:r>
            <a:r>
              <a:rPr lang="es-ES" sz="2600" dirty="0"/>
              <a:t>.</a:t>
            </a:r>
          </a:p>
          <a:p>
            <a:r>
              <a:rPr lang="es-ES" sz="2600" dirty="0"/>
              <a:t>11 </a:t>
            </a:r>
            <a:r>
              <a:rPr lang="es-ES" sz="2600" dirty="0" err="1"/>
              <a:t>protofibrillas</a:t>
            </a:r>
            <a:r>
              <a:rPr lang="es-ES" sz="2600" dirty="0"/>
              <a:t> forman una </a:t>
            </a:r>
            <a:r>
              <a:rPr lang="es-ES" sz="2600" dirty="0" err="1"/>
              <a:t>microfibrilla</a:t>
            </a:r>
            <a:endParaRPr lang="es-ES" sz="2600" dirty="0"/>
          </a:p>
          <a:p>
            <a:r>
              <a:rPr lang="es-ES" sz="2600" dirty="0"/>
              <a:t>Cientos de </a:t>
            </a:r>
            <a:r>
              <a:rPr lang="es-ES" sz="2600" dirty="0" err="1"/>
              <a:t>microfibrillas</a:t>
            </a:r>
            <a:r>
              <a:rPr lang="es-ES" sz="2600" dirty="0"/>
              <a:t> forman una </a:t>
            </a:r>
            <a:r>
              <a:rPr lang="es-ES" sz="2600" dirty="0" err="1"/>
              <a:t>macrofibrilla</a:t>
            </a:r>
            <a:r>
              <a:rPr lang="es-ES" sz="2600" dirty="0"/>
              <a:t>.</a:t>
            </a:r>
          </a:p>
          <a:p>
            <a:r>
              <a:rPr lang="es-ES" sz="2600" dirty="0"/>
              <a:t>Las </a:t>
            </a:r>
            <a:r>
              <a:rPr lang="es-ES" sz="2600" dirty="0" err="1"/>
              <a:t>macrofibrillas</a:t>
            </a:r>
            <a:r>
              <a:rPr lang="es-ES" sz="2600" dirty="0"/>
              <a:t> se combinan con </a:t>
            </a:r>
            <a:r>
              <a:rPr lang="es-ES" sz="2600" dirty="0" smtClean="0"/>
              <a:t>células </a:t>
            </a:r>
            <a:r>
              <a:rPr lang="es-ES" sz="2600" dirty="0"/>
              <a:t>y forman 1 pelo</a:t>
            </a:r>
          </a:p>
        </p:txBody>
      </p:sp>
      <p:pic>
        <p:nvPicPr>
          <p:cNvPr id="92164" name="Picture 4" descr="estructura pelo 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7" y="337155"/>
            <a:ext cx="3436027" cy="5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COLORACION TEMPORAL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</a:t>
            </a:r>
            <a:r>
              <a:rPr lang="es-CL" dirty="0" smtClean="0"/>
              <a:t>roporcionan </a:t>
            </a:r>
            <a:r>
              <a:rPr lang="es-CL" dirty="0"/>
              <a:t>una </a:t>
            </a:r>
            <a:r>
              <a:rPr lang="es-CL" dirty="0" smtClean="0"/>
              <a:t>modificación del </a:t>
            </a:r>
            <a:r>
              <a:rPr lang="es-CL" dirty="0"/>
              <a:t>color del cabello </a:t>
            </a:r>
            <a:r>
              <a:rPr lang="es-CL" dirty="0" smtClean="0"/>
              <a:t>que </a:t>
            </a:r>
            <a:r>
              <a:rPr lang="es-CL" dirty="0"/>
              <a:t>se </a:t>
            </a:r>
            <a:r>
              <a:rPr lang="es-CL" dirty="0" smtClean="0"/>
              <a:t>puede eliminar </a:t>
            </a:r>
            <a:r>
              <a:rPr lang="es-CL" dirty="0"/>
              <a:t>con un simple cepillado o </a:t>
            </a:r>
            <a:r>
              <a:rPr lang="es-CL" dirty="0" smtClean="0"/>
              <a:t> </a:t>
            </a:r>
            <a:r>
              <a:rPr lang="es-CL" dirty="0"/>
              <a:t>lavado</a:t>
            </a:r>
          </a:p>
        </p:txBody>
      </p:sp>
      <p:sp>
        <p:nvSpPr>
          <p:cNvPr id="9" name="Elipse 8"/>
          <p:cNvSpPr/>
          <p:nvPr/>
        </p:nvSpPr>
        <p:spPr>
          <a:xfrm>
            <a:off x="3491880" y="3501008"/>
            <a:ext cx="144016" cy="144016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/>
          <p:cNvSpPr/>
          <p:nvPr/>
        </p:nvSpPr>
        <p:spPr>
          <a:xfrm>
            <a:off x="3707904" y="3429000"/>
            <a:ext cx="144016" cy="144016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/>
          <p:cNvSpPr/>
          <p:nvPr/>
        </p:nvSpPr>
        <p:spPr>
          <a:xfrm>
            <a:off x="3923928" y="3429000"/>
            <a:ext cx="144016" cy="144016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Elipse 34"/>
          <p:cNvSpPr/>
          <p:nvPr/>
        </p:nvSpPr>
        <p:spPr>
          <a:xfrm rot="10426196">
            <a:off x="4098140" y="3493108"/>
            <a:ext cx="144016" cy="144016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7" name="Grupo 46"/>
          <p:cNvGrpSpPr/>
          <p:nvPr/>
        </p:nvGrpSpPr>
        <p:grpSpPr>
          <a:xfrm>
            <a:off x="2339752" y="3068960"/>
            <a:ext cx="5693804" cy="2263574"/>
            <a:chOff x="2627784" y="3567970"/>
            <a:chExt cx="5693804" cy="2263574"/>
          </a:xfrm>
        </p:grpSpPr>
        <p:sp>
          <p:nvSpPr>
            <p:cNvPr id="7" name="Elipse 6"/>
            <p:cNvSpPr/>
            <p:nvPr/>
          </p:nvSpPr>
          <p:spPr>
            <a:xfrm>
              <a:off x="3059832" y="371703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Elipse 7"/>
            <p:cNvSpPr/>
            <p:nvPr/>
          </p:nvSpPr>
          <p:spPr>
            <a:xfrm>
              <a:off x="3275856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Elipse 11"/>
            <p:cNvSpPr/>
            <p:nvPr/>
          </p:nvSpPr>
          <p:spPr>
            <a:xfrm>
              <a:off x="2627784" y="4595569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Elipse 12"/>
            <p:cNvSpPr/>
            <p:nvPr/>
          </p:nvSpPr>
          <p:spPr>
            <a:xfrm>
              <a:off x="2627784" y="42882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Elipse 13"/>
            <p:cNvSpPr/>
            <p:nvPr/>
          </p:nvSpPr>
          <p:spPr>
            <a:xfrm>
              <a:off x="2735796" y="403369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Elipse 14"/>
            <p:cNvSpPr/>
            <p:nvPr/>
          </p:nvSpPr>
          <p:spPr>
            <a:xfrm>
              <a:off x="2879812" y="384945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Elipse 15"/>
            <p:cNvSpPr/>
            <p:nvPr/>
          </p:nvSpPr>
          <p:spPr>
            <a:xfrm>
              <a:off x="2627784" y="482215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Elipse 16"/>
            <p:cNvSpPr/>
            <p:nvPr/>
          </p:nvSpPr>
          <p:spPr>
            <a:xfrm>
              <a:off x="2699792" y="5055821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Elipse 17"/>
            <p:cNvSpPr/>
            <p:nvPr/>
          </p:nvSpPr>
          <p:spPr>
            <a:xfrm>
              <a:off x="2804315" y="521748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Elipse 18"/>
            <p:cNvSpPr/>
            <p:nvPr/>
          </p:nvSpPr>
          <p:spPr>
            <a:xfrm>
              <a:off x="3419872" y="56284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Elipse 19"/>
            <p:cNvSpPr/>
            <p:nvPr/>
          </p:nvSpPr>
          <p:spPr>
            <a:xfrm>
              <a:off x="3221850" y="554202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1" name="Elipse 20"/>
            <p:cNvSpPr/>
            <p:nvPr/>
          </p:nvSpPr>
          <p:spPr>
            <a:xfrm>
              <a:off x="3052729" y="5457621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Elipse 21"/>
            <p:cNvSpPr/>
            <p:nvPr/>
          </p:nvSpPr>
          <p:spPr>
            <a:xfrm>
              <a:off x="2876984" y="536068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Elipse 22"/>
            <p:cNvSpPr/>
            <p:nvPr/>
          </p:nvSpPr>
          <p:spPr>
            <a:xfrm rot="10426196">
              <a:off x="4617532" y="5364603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Elipse 23"/>
            <p:cNvSpPr/>
            <p:nvPr/>
          </p:nvSpPr>
          <p:spPr>
            <a:xfrm rot="10426196">
              <a:off x="4418413" y="55312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5" name="Elipse 24"/>
            <p:cNvSpPr/>
            <p:nvPr/>
          </p:nvSpPr>
          <p:spPr>
            <a:xfrm rot="10426196">
              <a:off x="4211479" y="5626237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6" name="Elipse 25"/>
            <p:cNvSpPr/>
            <p:nvPr/>
          </p:nvSpPr>
          <p:spPr>
            <a:xfrm rot="10426196">
              <a:off x="3975543" y="5687527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7" name="Elipse 26"/>
            <p:cNvSpPr/>
            <p:nvPr/>
          </p:nvSpPr>
          <p:spPr>
            <a:xfrm rot="10426196">
              <a:off x="3678942" y="568752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8" name="Elipse 27"/>
            <p:cNvSpPr/>
            <p:nvPr/>
          </p:nvSpPr>
          <p:spPr>
            <a:xfrm rot="10426196">
              <a:off x="4951689" y="44443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9" name="Elipse 28"/>
            <p:cNvSpPr/>
            <p:nvPr/>
          </p:nvSpPr>
          <p:spPr>
            <a:xfrm rot="10426196">
              <a:off x="4985038" y="474985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0" name="Elipse 29"/>
            <p:cNvSpPr/>
            <p:nvPr/>
          </p:nvSpPr>
          <p:spPr>
            <a:xfrm rot="10426196">
              <a:off x="4905290" y="501464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1" name="Elipse 30"/>
            <p:cNvSpPr/>
            <p:nvPr/>
          </p:nvSpPr>
          <p:spPr>
            <a:xfrm rot="10426196">
              <a:off x="4782119" y="5213431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2" name="Elipse 31"/>
            <p:cNvSpPr/>
            <p:nvPr/>
          </p:nvSpPr>
          <p:spPr>
            <a:xfrm rot="10426196">
              <a:off x="4927099" y="4219121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3" name="Elipse 32"/>
            <p:cNvSpPr/>
            <p:nvPr/>
          </p:nvSpPr>
          <p:spPr>
            <a:xfrm rot="10426196">
              <a:off x="4830159" y="3994649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4" name="Elipse 33"/>
            <p:cNvSpPr/>
            <p:nvPr/>
          </p:nvSpPr>
          <p:spPr>
            <a:xfrm rot="10426196">
              <a:off x="4708710" y="3845287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6" name="Elipse 35"/>
            <p:cNvSpPr/>
            <p:nvPr/>
          </p:nvSpPr>
          <p:spPr>
            <a:xfrm rot="10426196">
              <a:off x="4258421" y="356797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7" name="Elipse 36"/>
            <p:cNvSpPr/>
            <p:nvPr/>
          </p:nvSpPr>
          <p:spPr>
            <a:xfrm rot="10426196">
              <a:off x="4435703" y="3633523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8" name="Elipse 37"/>
            <p:cNvSpPr/>
            <p:nvPr/>
          </p:nvSpPr>
          <p:spPr>
            <a:xfrm rot="10426196">
              <a:off x="4620930" y="3710817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0" name="Elipse 39"/>
            <p:cNvSpPr/>
            <p:nvPr/>
          </p:nvSpPr>
          <p:spPr>
            <a:xfrm>
              <a:off x="2771801" y="3599356"/>
              <a:ext cx="2170584" cy="20904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Elipse 40"/>
            <p:cNvSpPr/>
            <p:nvPr/>
          </p:nvSpPr>
          <p:spPr>
            <a:xfrm>
              <a:off x="2931856" y="3827076"/>
              <a:ext cx="1763674" cy="167040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Elipse 41"/>
            <p:cNvSpPr/>
            <p:nvPr/>
          </p:nvSpPr>
          <p:spPr>
            <a:xfrm>
              <a:off x="3643460" y="4465384"/>
              <a:ext cx="360949" cy="322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44" name="Conector curvado 43"/>
            <p:cNvCxnSpPr/>
            <p:nvPr/>
          </p:nvCxnSpPr>
          <p:spPr>
            <a:xfrm flipV="1">
              <a:off x="4933525" y="3861048"/>
              <a:ext cx="1366667" cy="571232"/>
            </a:xfrm>
            <a:prstGeom prst="curvedConnector3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uadroTexto 44"/>
            <p:cNvSpPr txBox="1"/>
            <p:nvPr/>
          </p:nvSpPr>
          <p:spPr>
            <a:xfrm>
              <a:off x="6233356" y="3585101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 smtClean="0"/>
                <a:t>CUTÍCULA</a:t>
              </a:r>
              <a:endParaRPr lang="es-CL" b="1" dirty="0"/>
            </a:p>
          </p:txBody>
        </p:sp>
      </p:grpSp>
      <p:sp>
        <p:nvSpPr>
          <p:cNvPr id="46" name="Rectángulo 45"/>
          <p:cNvSpPr/>
          <p:nvPr/>
        </p:nvSpPr>
        <p:spPr>
          <a:xfrm>
            <a:off x="395536" y="5716187"/>
            <a:ext cx="806489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L" sz="2000" b="1" i="1" dirty="0" smtClean="0">
                <a:latin typeface="Times New Roman" panose="02020603050405020304" pitchFamily="18" charset="0"/>
              </a:rPr>
              <a:t>LOS PRODUCTOS PARA LA COLORACIÓN TEMPORAL DEL CABELLO NO CONTIENEN NI AGUA OXIGENADA</a:t>
            </a:r>
          </a:p>
          <a:p>
            <a:pPr algn="ctr"/>
            <a:r>
              <a:rPr lang="es-CL" sz="2000" b="1" i="1" dirty="0" smtClean="0">
                <a:latin typeface="Times New Roman" panose="02020603050405020304" pitchFamily="18" charset="0"/>
              </a:rPr>
              <a:t>NI AMONÍACO.</a:t>
            </a:r>
            <a:endParaRPr lang="es-CL" sz="2000" b="1" i="1" dirty="0"/>
          </a:p>
        </p:txBody>
      </p:sp>
    </p:spTree>
    <p:extLst>
      <p:ext uri="{BB962C8B-B14F-4D97-AF65-F5344CB8AC3E}">
        <p14:creationId xmlns:p14="http://schemas.microsoft.com/office/powerpoint/2010/main" val="13606306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COLORANTES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sz="2400" dirty="0"/>
              <a:t>Se </a:t>
            </a:r>
            <a:r>
              <a:rPr lang="es-CL" sz="2400" dirty="0" smtClean="0"/>
              <a:t>emplean colorantes </a:t>
            </a:r>
            <a:r>
              <a:rPr lang="es-CL" sz="2400" dirty="0"/>
              <a:t>de peso molecular elevado, </a:t>
            </a:r>
            <a:r>
              <a:rPr lang="es-CL" sz="2400" dirty="0" smtClean="0"/>
              <a:t>entre otros</a:t>
            </a:r>
            <a:r>
              <a:rPr lang="es-CL" sz="2400" dirty="0"/>
              <a:t>:</a:t>
            </a:r>
          </a:p>
          <a:p>
            <a:r>
              <a:rPr lang="es-CL" sz="2400" dirty="0" smtClean="0"/>
              <a:t>Colorantes </a:t>
            </a:r>
            <a:r>
              <a:rPr lang="es-CL" sz="2400" dirty="0"/>
              <a:t>azoicos (ácidos, </a:t>
            </a:r>
            <a:r>
              <a:rPr lang="es-CL" sz="2400" dirty="0" smtClean="0"/>
              <a:t>básicos), </a:t>
            </a:r>
            <a:r>
              <a:rPr lang="es-CL" sz="2400" dirty="0"/>
              <a:t>como CI 19140 (amarillo).</a:t>
            </a:r>
          </a:p>
          <a:p>
            <a:r>
              <a:rPr lang="es-CL" sz="2400" dirty="0" smtClean="0"/>
              <a:t>Colorantes </a:t>
            </a:r>
            <a:r>
              <a:rPr lang="es-CL" sz="2400" dirty="0"/>
              <a:t>básicos derivados del trifenilmetano,</a:t>
            </a:r>
          </a:p>
          <a:p>
            <a:pPr marL="0" indent="0">
              <a:buNone/>
            </a:pPr>
            <a:r>
              <a:rPr lang="es-CL" sz="2400" dirty="0"/>
              <a:t>como el violeta de metilo.</a:t>
            </a:r>
          </a:p>
          <a:p>
            <a:r>
              <a:rPr lang="es-CL" sz="2400" dirty="0" smtClean="0"/>
              <a:t>Colorantes </a:t>
            </a:r>
            <a:r>
              <a:rPr lang="es-CL" sz="2400" dirty="0" err="1"/>
              <a:t>tiacínicos</a:t>
            </a:r>
            <a:r>
              <a:rPr lang="es-CL" sz="2400" dirty="0"/>
              <a:t>, como el azul de metileno.</a:t>
            </a:r>
          </a:p>
          <a:p>
            <a:r>
              <a:rPr lang="es-CL" sz="2400" dirty="0" err="1" smtClean="0"/>
              <a:t>Indoaminas</a:t>
            </a:r>
            <a:r>
              <a:rPr lang="es-CL" sz="2400" dirty="0"/>
              <a:t>.</a:t>
            </a:r>
          </a:p>
          <a:p>
            <a:r>
              <a:rPr lang="es-CL" sz="2400" dirty="0" smtClean="0"/>
              <a:t>Otros</a:t>
            </a:r>
            <a:r>
              <a:rPr lang="es-CL" sz="2400" dirty="0"/>
              <a:t>: </a:t>
            </a:r>
            <a:r>
              <a:rPr lang="es-CL" sz="2400" dirty="0" err="1"/>
              <a:t>nitroderivados</a:t>
            </a:r>
            <a:r>
              <a:rPr lang="es-CL" sz="2400" dirty="0"/>
              <a:t> y derivados de antraquinona.</a:t>
            </a:r>
          </a:p>
        </p:txBody>
      </p:sp>
    </p:spTree>
    <p:extLst>
      <p:ext uri="{BB962C8B-B14F-4D97-AF65-F5344CB8AC3E}">
        <p14:creationId xmlns:p14="http://schemas.microsoft.com/office/powerpoint/2010/main" val="42880518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llezapura.com/wp-content/uploads/2012/10/colour-ch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/>
          <a:stretch/>
        </p:blipFill>
        <p:spPr bwMode="auto">
          <a:xfrm>
            <a:off x="66055" y="476672"/>
            <a:ext cx="9048141" cy="61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680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COLORANTES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sz="2000" dirty="0" err="1"/>
              <a:t>Acid</a:t>
            </a:r>
            <a:r>
              <a:rPr lang="es-CL" sz="2000" dirty="0"/>
              <a:t> </a:t>
            </a:r>
            <a:r>
              <a:rPr lang="es-CL" sz="2000" dirty="0" err="1"/>
              <a:t>yellow</a:t>
            </a:r>
            <a:r>
              <a:rPr lang="es-CL" sz="2000" dirty="0"/>
              <a:t> 1</a:t>
            </a:r>
          </a:p>
          <a:p>
            <a:r>
              <a:rPr lang="es-CL" sz="2000" dirty="0" err="1"/>
              <a:t>Acid</a:t>
            </a:r>
            <a:r>
              <a:rPr lang="es-CL" sz="2000" dirty="0"/>
              <a:t> </a:t>
            </a:r>
            <a:r>
              <a:rPr lang="es-CL" sz="2000" dirty="0" err="1"/>
              <a:t>yellow</a:t>
            </a:r>
            <a:r>
              <a:rPr lang="es-CL" sz="2000" dirty="0"/>
              <a:t> 3</a:t>
            </a:r>
          </a:p>
          <a:p>
            <a:r>
              <a:rPr lang="es-CL" sz="2000" dirty="0" err="1"/>
              <a:t>Acid</a:t>
            </a:r>
            <a:r>
              <a:rPr lang="es-CL" sz="2000" dirty="0"/>
              <a:t> </a:t>
            </a:r>
            <a:r>
              <a:rPr lang="es-CL" sz="2000" dirty="0" err="1"/>
              <a:t>orange</a:t>
            </a:r>
            <a:r>
              <a:rPr lang="es-CL" sz="2000" dirty="0"/>
              <a:t> 7</a:t>
            </a:r>
          </a:p>
          <a:p>
            <a:r>
              <a:rPr lang="es-CL" sz="2000" dirty="0" err="1"/>
              <a:t>Acid</a:t>
            </a:r>
            <a:r>
              <a:rPr lang="es-CL" sz="2000" dirty="0"/>
              <a:t> </a:t>
            </a:r>
            <a:r>
              <a:rPr lang="es-CL" sz="2000" dirty="0" err="1"/>
              <a:t>orange</a:t>
            </a:r>
            <a:r>
              <a:rPr lang="es-CL" sz="2000" dirty="0"/>
              <a:t> 87</a:t>
            </a:r>
          </a:p>
          <a:p>
            <a:r>
              <a:rPr lang="es-CL" sz="2000" dirty="0" err="1"/>
              <a:t>Acid</a:t>
            </a:r>
            <a:r>
              <a:rPr lang="es-CL" sz="2000" dirty="0"/>
              <a:t> red 33</a:t>
            </a:r>
          </a:p>
          <a:p>
            <a:r>
              <a:rPr lang="es-CL" sz="2000" dirty="0" err="1"/>
              <a:t>Acid</a:t>
            </a:r>
            <a:r>
              <a:rPr lang="es-CL" sz="2000" dirty="0"/>
              <a:t> red 211</a:t>
            </a:r>
          </a:p>
          <a:p>
            <a:r>
              <a:rPr lang="es-CL" sz="2000" dirty="0" err="1"/>
              <a:t>Acid</a:t>
            </a:r>
            <a:r>
              <a:rPr lang="es-CL" sz="2000" dirty="0"/>
              <a:t> </a:t>
            </a:r>
            <a:r>
              <a:rPr lang="es-CL" sz="2000" dirty="0" err="1"/>
              <a:t>violet</a:t>
            </a:r>
            <a:r>
              <a:rPr lang="es-CL" sz="2000" dirty="0"/>
              <a:t> 43</a:t>
            </a:r>
          </a:p>
          <a:p>
            <a:r>
              <a:rPr lang="es-CL" sz="2000" dirty="0" err="1"/>
              <a:t>Acid</a:t>
            </a:r>
            <a:r>
              <a:rPr lang="es-CL" sz="2000" dirty="0"/>
              <a:t> </a:t>
            </a:r>
            <a:r>
              <a:rPr lang="es-CL" sz="2000" dirty="0" err="1"/>
              <a:t>violet</a:t>
            </a:r>
            <a:r>
              <a:rPr lang="es-CL" sz="2000" dirty="0"/>
              <a:t> 73</a:t>
            </a:r>
          </a:p>
          <a:p>
            <a:r>
              <a:rPr lang="es-CL" sz="2000" dirty="0" err="1"/>
              <a:t>Acid</a:t>
            </a:r>
            <a:r>
              <a:rPr lang="es-CL" sz="2000" dirty="0"/>
              <a:t> blue 9</a:t>
            </a:r>
          </a:p>
          <a:p>
            <a:r>
              <a:rPr lang="es-CL" sz="2000" dirty="0" err="1"/>
              <a:t>Acid</a:t>
            </a:r>
            <a:r>
              <a:rPr lang="es-CL" sz="2000" dirty="0"/>
              <a:t> blue 168</a:t>
            </a:r>
          </a:p>
          <a:p>
            <a:r>
              <a:rPr lang="es-CL" sz="2000" dirty="0" err="1"/>
              <a:t>Acid</a:t>
            </a:r>
            <a:r>
              <a:rPr lang="es-CL" sz="2000" dirty="0"/>
              <a:t> </a:t>
            </a:r>
            <a:r>
              <a:rPr lang="es-CL" sz="2000" dirty="0" err="1"/>
              <a:t>green</a:t>
            </a:r>
            <a:r>
              <a:rPr lang="es-CL" sz="2000" dirty="0"/>
              <a:t> </a:t>
            </a:r>
            <a:r>
              <a:rPr lang="es-CL" sz="2000" dirty="0" smtClean="0"/>
              <a:t>25</a:t>
            </a:r>
            <a:endParaRPr lang="es-CL" sz="200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CL" sz="2000" dirty="0" err="1"/>
              <a:t>Acid</a:t>
            </a:r>
            <a:r>
              <a:rPr lang="es-CL" sz="2000" dirty="0"/>
              <a:t> </a:t>
            </a:r>
            <a:r>
              <a:rPr lang="es-CL" sz="2000" dirty="0" err="1"/>
              <a:t>brown</a:t>
            </a:r>
            <a:r>
              <a:rPr lang="es-CL" sz="2000" dirty="0"/>
              <a:t> 19</a:t>
            </a:r>
          </a:p>
          <a:p>
            <a:r>
              <a:rPr lang="es-CL" sz="2000" dirty="0" err="1"/>
              <a:t>Acid</a:t>
            </a:r>
            <a:r>
              <a:rPr lang="es-CL" sz="2000" dirty="0"/>
              <a:t> </a:t>
            </a:r>
            <a:r>
              <a:rPr lang="es-CL" sz="2000" dirty="0" err="1"/>
              <a:t>brown</a:t>
            </a:r>
            <a:r>
              <a:rPr lang="es-CL" sz="2000" dirty="0"/>
              <a:t> 45</a:t>
            </a:r>
          </a:p>
          <a:p>
            <a:r>
              <a:rPr lang="es-CL" sz="2000" dirty="0" err="1"/>
              <a:t>Acid</a:t>
            </a:r>
            <a:r>
              <a:rPr lang="es-CL" sz="2000" dirty="0"/>
              <a:t> </a:t>
            </a:r>
            <a:r>
              <a:rPr lang="es-CL" sz="2000" dirty="0" err="1"/>
              <a:t>black</a:t>
            </a:r>
            <a:r>
              <a:rPr lang="es-CL" sz="2000" dirty="0"/>
              <a:t> 107</a:t>
            </a:r>
          </a:p>
          <a:p>
            <a:r>
              <a:rPr lang="es-CL" sz="2000" dirty="0"/>
              <a:t>Basic </a:t>
            </a:r>
            <a:r>
              <a:rPr lang="es-CL" sz="2000" dirty="0" err="1"/>
              <a:t>yellow</a:t>
            </a:r>
            <a:r>
              <a:rPr lang="es-CL" sz="2000" dirty="0"/>
              <a:t> 57</a:t>
            </a:r>
          </a:p>
          <a:p>
            <a:r>
              <a:rPr lang="es-CL" sz="2000" dirty="0"/>
              <a:t>Basic red 76</a:t>
            </a:r>
          </a:p>
          <a:p>
            <a:r>
              <a:rPr lang="es-CL" sz="2000" dirty="0"/>
              <a:t>Basic blue 99</a:t>
            </a:r>
          </a:p>
          <a:p>
            <a:r>
              <a:rPr lang="es-CL" sz="2000" dirty="0"/>
              <a:t>Basic </a:t>
            </a:r>
            <a:r>
              <a:rPr lang="es-CL" sz="2000" dirty="0" err="1"/>
              <a:t>brown</a:t>
            </a:r>
            <a:r>
              <a:rPr lang="es-CL" sz="2000" dirty="0"/>
              <a:t> 16</a:t>
            </a:r>
          </a:p>
          <a:p>
            <a:r>
              <a:rPr lang="es-CL" sz="2000" dirty="0"/>
              <a:t>Basic </a:t>
            </a:r>
            <a:r>
              <a:rPr lang="es-CL" sz="2000" dirty="0" err="1"/>
              <a:t>brown</a:t>
            </a:r>
            <a:r>
              <a:rPr lang="es-CL" sz="2000" dirty="0"/>
              <a:t> 17</a:t>
            </a:r>
          </a:p>
          <a:p>
            <a:r>
              <a:rPr lang="es-CL" sz="2000" dirty="0" err="1"/>
              <a:t>Sunset</a:t>
            </a:r>
            <a:r>
              <a:rPr lang="es-CL" sz="2000" dirty="0"/>
              <a:t> </a:t>
            </a:r>
            <a:r>
              <a:rPr lang="es-CL" sz="2000" dirty="0" err="1"/>
              <a:t>yellow</a:t>
            </a:r>
            <a:endParaRPr lang="es-CL" sz="2000" dirty="0"/>
          </a:p>
          <a:p>
            <a:r>
              <a:rPr lang="es-CL" sz="2000" dirty="0" err="1"/>
              <a:t>Ponceau</a:t>
            </a:r>
            <a:r>
              <a:rPr lang="es-CL" sz="2000" dirty="0"/>
              <a:t> SX</a:t>
            </a:r>
          </a:p>
          <a:p>
            <a:r>
              <a:rPr lang="es-CL" sz="2000" dirty="0" err="1"/>
              <a:t>Solvent</a:t>
            </a:r>
            <a:r>
              <a:rPr lang="es-CL" sz="2000" dirty="0"/>
              <a:t> </a:t>
            </a:r>
            <a:r>
              <a:rPr lang="es-CL" sz="2000" dirty="0" err="1"/>
              <a:t>brown</a:t>
            </a:r>
            <a:r>
              <a:rPr lang="es-CL" sz="2000" dirty="0"/>
              <a:t> 44</a:t>
            </a:r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5909054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467544" y="188640"/>
            <a:ext cx="8496944" cy="6480720"/>
          </a:xfrm>
          <a:solidFill>
            <a:schemeClr val="bg1"/>
          </a:solidFill>
        </p:spPr>
        <p:txBody>
          <a:bodyPr/>
          <a:lstStyle/>
          <a:p>
            <a:endParaRPr lang="es-CL" sz="1800" i="1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CL" sz="1800" i="1" dirty="0"/>
              <a:t>Productos para aplicar sobre el cabello recién </a:t>
            </a:r>
            <a:r>
              <a:rPr lang="es-CL" sz="1800" i="1" dirty="0" smtClean="0"/>
              <a:t>lavado y </a:t>
            </a:r>
            <a:r>
              <a:rPr lang="es-CL" sz="1800" i="1" dirty="0"/>
              <a:t>ligeramente </a:t>
            </a:r>
            <a:r>
              <a:rPr lang="es-CL" sz="1800" i="1" dirty="0" smtClean="0"/>
              <a:t>húmedo</a:t>
            </a:r>
          </a:p>
          <a:p>
            <a:r>
              <a:rPr lang="es-CL" sz="2000" i="1" dirty="0" smtClean="0">
                <a:latin typeface="Times New Roman" panose="02020603050405020304" pitchFamily="18" charset="0"/>
              </a:rPr>
              <a:t>Polvos </a:t>
            </a:r>
            <a:r>
              <a:rPr lang="es-CL" sz="2000" i="1" dirty="0">
                <a:latin typeface="Times New Roman" panose="02020603050405020304" pitchFamily="18" charset="0"/>
              </a:rPr>
              <a:t>para diluir</a:t>
            </a:r>
            <a:r>
              <a:rPr lang="es-CL" sz="2000" dirty="0">
                <a:latin typeface="Times New Roman" panose="02020603050405020304" pitchFamily="18" charset="0"/>
              </a:rPr>
              <a:t>. deben disolverse en agua</a:t>
            </a:r>
            <a:r>
              <a:rPr lang="es-CL" sz="2000" dirty="0" smtClean="0">
                <a:latin typeface="Times New Roman" panose="02020603050405020304" pitchFamily="18" charset="0"/>
              </a:rPr>
              <a:t>.</a:t>
            </a:r>
            <a:endParaRPr lang="es-CL" sz="2000" dirty="0">
              <a:latin typeface="Times New Roman" panose="02020603050405020304" pitchFamily="18" charset="0"/>
            </a:endParaRPr>
          </a:p>
          <a:p>
            <a:r>
              <a:rPr lang="es-CL" sz="2000" i="1" dirty="0" smtClean="0">
                <a:latin typeface="Times New Roman" panose="02020603050405020304" pitchFamily="18" charset="0"/>
              </a:rPr>
              <a:t>Soluciones </a:t>
            </a:r>
            <a:r>
              <a:rPr lang="es-CL" sz="2000" i="1" dirty="0">
                <a:latin typeface="Times New Roman" panose="02020603050405020304" pitchFamily="18" charset="0"/>
              </a:rPr>
              <a:t>acuosas o </a:t>
            </a:r>
            <a:r>
              <a:rPr lang="es-CL" sz="2000" i="1" dirty="0" err="1">
                <a:latin typeface="Times New Roman" panose="02020603050405020304" pitchFamily="18" charset="0"/>
              </a:rPr>
              <a:t>hidroalcohólicas</a:t>
            </a:r>
            <a:r>
              <a:rPr lang="es-CL" sz="2000" dirty="0" smtClean="0">
                <a:latin typeface="Times New Roman" panose="02020603050405020304" pitchFamily="18" charset="0"/>
              </a:rPr>
              <a:t>. </a:t>
            </a:r>
            <a:r>
              <a:rPr lang="es-CL" sz="2000" dirty="0">
                <a:latin typeface="Times New Roman" panose="02020603050405020304" pitchFamily="18" charset="0"/>
              </a:rPr>
              <a:t>Su formulación </a:t>
            </a:r>
            <a:r>
              <a:rPr lang="es-CL" sz="2000" dirty="0" smtClean="0">
                <a:latin typeface="Times New Roman" panose="02020603050405020304" pitchFamily="18" charset="0"/>
              </a:rPr>
              <a:t>es sencilla</a:t>
            </a:r>
            <a:r>
              <a:rPr lang="es-CL" sz="2000" dirty="0">
                <a:latin typeface="Times New Roman" panose="02020603050405020304" pitchFamily="18" charset="0"/>
              </a:rPr>
              <a:t>, pues constan de agua (80-90%) y de </a:t>
            </a:r>
            <a:r>
              <a:rPr lang="es-CL" sz="2000" dirty="0" smtClean="0">
                <a:latin typeface="Times New Roman" panose="02020603050405020304" pitchFamily="18" charset="0"/>
              </a:rPr>
              <a:t>pequeñas cantidades </a:t>
            </a:r>
            <a:r>
              <a:rPr lang="es-CL" sz="2000" dirty="0">
                <a:latin typeface="Times New Roman" panose="02020603050405020304" pitchFamily="18" charset="0"/>
              </a:rPr>
              <a:t>de </a:t>
            </a:r>
            <a:r>
              <a:rPr lang="es-CL" sz="2000" dirty="0" smtClean="0">
                <a:latin typeface="Times New Roman" panose="02020603050405020304" pitchFamily="18" charset="0"/>
              </a:rPr>
              <a:t>solventes, </a:t>
            </a:r>
            <a:r>
              <a:rPr lang="es-CL" sz="2000" dirty="0" err="1" smtClean="0">
                <a:latin typeface="Times New Roman" panose="02020603050405020304" pitchFamily="18" charset="0"/>
              </a:rPr>
              <a:t>tensioactivos</a:t>
            </a:r>
            <a:r>
              <a:rPr lang="es-CL" sz="2000" dirty="0" smtClean="0">
                <a:latin typeface="Times New Roman" panose="02020603050405020304" pitchFamily="18" charset="0"/>
              </a:rPr>
              <a:t>  </a:t>
            </a:r>
            <a:r>
              <a:rPr lang="es-CL" sz="2000" dirty="0">
                <a:latin typeface="Times New Roman" panose="02020603050405020304" pitchFamily="18" charset="0"/>
              </a:rPr>
              <a:t>y espesantes</a:t>
            </a:r>
          </a:p>
          <a:p>
            <a:r>
              <a:rPr lang="es-CL" sz="2000" i="1" dirty="0" smtClean="0">
                <a:latin typeface="Times New Roman" panose="02020603050405020304" pitchFamily="18" charset="0"/>
              </a:rPr>
              <a:t>Champús</a:t>
            </a:r>
            <a:r>
              <a:rPr lang="es-CL" sz="2000" dirty="0">
                <a:latin typeface="Times New Roman" panose="02020603050405020304" pitchFamily="18" charset="0"/>
              </a:rPr>
              <a:t>. </a:t>
            </a:r>
            <a:r>
              <a:rPr lang="es-CL" sz="2000" dirty="0" smtClean="0">
                <a:latin typeface="Times New Roman" panose="02020603050405020304" pitchFamily="18" charset="0"/>
              </a:rPr>
              <a:t>incorporan </a:t>
            </a:r>
            <a:r>
              <a:rPr lang="es-CL" sz="2000" dirty="0">
                <a:latin typeface="Times New Roman" panose="02020603050405020304" pitchFamily="18" charset="0"/>
              </a:rPr>
              <a:t>colorantes violeta </a:t>
            </a:r>
            <a:r>
              <a:rPr lang="es-CL" sz="2000" dirty="0" smtClean="0">
                <a:latin typeface="Times New Roman" panose="02020603050405020304" pitchFamily="18" charset="0"/>
              </a:rPr>
              <a:t>a la </a:t>
            </a:r>
            <a:r>
              <a:rPr lang="es-CL" sz="2000" dirty="0">
                <a:latin typeface="Times New Roman" panose="02020603050405020304" pitchFamily="18" charset="0"/>
              </a:rPr>
              <a:t>mezcla </a:t>
            </a:r>
            <a:r>
              <a:rPr lang="es-CL" sz="2000" dirty="0" err="1">
                <a:latin typeface="Times New Roman" panose="02020603050405020304" pitchFamily="18" charset="0"/>
              </a:rPr>
              <a:t>tensioactiva</a:t>
            </a:r>
            <a:r>
              <a:rPr lang="es-CL" sz="2000" dirty="0">
                <a:latin typeface="Times New Roman" panose="02020603050405020304" pitchFamily="18" charset="0"/>
              </a:rPr>
              <a:t>.</a:t>
            </a:r>
          </a:p>
          <a:p>
            <a:r>
              <a:rPr lang="es-CL" sz="2000" i="1" dirty="0" smtClean="0">
                <a:latin typeface="Times New Roman" panose="02020603050405020304" pitchFamily="18" charset="0"/>
              </a:rPr>
              <a:t>Lociones </a:t>
            </a:r>
            <a:r>
              <a:rPr lang="es-CL" sz="2000" i="1" dirty="0">
                <a:latin typeface="Times New Roman" panose="02020603050405020304" pitchFamily="18" charset="0"/>
              </a:rPr>
              <a:t>con plastificantes (</a:t>
            </a:r>
            <a:r>
              <a:rPr lang="es-CL" sz="2000" i="1" dirty="0" err="1">
                <a:latin typeface="Times New Roman" panose="02020603050405020304" pitchFamily="18" charset="0"/>
              </a:rPr>
              <a:t>plis</a:t>
            </a:r>
            <a:r>
              <a:rPr lang="es-CL" sz="2000" i="1" dirty="0">
                <a:latin typeface="Times New Roman" panose="02020603050405020304" pitchFamily="18" charset="0"/>
              </a:rPr>
              <a:t>-color)</a:t>
            </a:r>
            <a:r>
              <a:rPr lang="es-CL" sz="2000" dirty="0">
                <a:latin typeface="Times New Roman" panose="02020603050405020304" pitchFamily="18" charset="0"/>
              </a:rPr>
              <a:t>. </a:t>
            </a:r>
            <a:r>
              <a:rPr lang="es-CL" sz="2000" dirty="0" smtClean="0">
                <a:latin typeface="Times New Roman" panose="02020603050405020304" pitchFamily="18" charset="0"/>
              </a:rPr>
              <a:t>Son soluciones </a:t>
            </a:r>
            <a:r>
              <a:rPr lang="es-CL" sz="2000" dirty="0" err="1">
                <a:latin typeface="Times New Roman" panose="02020603050405020304" pitchFamily="18" charset="0"/>
              </a:rPr>
              <a:t>hidroalcohólicas</a:t>
            </a:r>
            <a:r>
              <a:rPr lang="es-CL" sz="2000" dirty="0">
                <a:latin typeface="Times New Roman" panose="02020603050405020304" pitchFamily="18" charset="0"/>
              </a:rPr>
              <a:t> que incluyen </a:t>
            </a:r>
            <a:r>
              <a:rPr lang="es-CL" sz="2000" dirty="0" smtClean="0">
                <a:latin typeface="Times New Roman" panose="02020603050405020304" pitchFamily="18" charset="0"/>
              </a:rPr>
              <a:t>resinas de </a:t>
            </a:r>
            <a:r>
              <a:rPr lang="es-CL" sz="2000" dirty="0">
                <a:latin typeface="Times New Roman" panose="02020603050405020304" pitchFamily="18" charset="0"/>
              </a:rPr>
              <a:t>polímeros o </a:t>
            </a:r>
            <a:r>
              <a:rPr lang="es-CL" sz="2000" dirty="0" err="1">
                <a:latin typeface="Times New Roman" panose="02020603050405020304" pitchFamily="18" charset="0"/>
              </a:rPr>
              <a:t>copolímeros</a:t>
            </a:r>
            <a:r>
              <a:rPr lang="es-CL" sz="2000" dirty="0">
                <a:latin typeface="Times New Roman" panose="02020603050405020304" pitchFamily="18" charset="0"/>
              </a:rPr>
              <a:t>, como </a:t>
            </a:r>
            <a:r>
              <a:rPr lang="es-CL" sz="2000" dirty="0" err="1" smtClean="0">
                <a:latin typeface="Times New Roman" panose="02020603050405020304" pitchFamily="18" charset="0"/>
              </a:rPr>
              <a:t>polivinilpirrolidona</a:t>
            </a:r>
            <a:r>
              <a:rPr lang="es-CL" sz="2000" dirty="0" smtClean="0">
                <a:latin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</a:rPr>
              <a:t>(PVP</a:t>
            </a:r>
            <a:r>
              <a:rPr lang="pt-BR" sz="2000" dirty="0">
                <a:latin typeface="Times New Roman" panose="02020603050405020304" pitchFamily="18" charset="0"/>
              </a:rPr>
              <a:t>) o copolímeros de acetato </a:t>
            </a:r>
            <a:r>
              <a:rPr lang="pt-BR" sz="2000" dirty="0" err="1" smtClean="0">
                <a:latin typeface="Times New Roman" panose="02020603050405020304" pitchFamily="18" charset="0"/>
              </a:rPr>
              <a:t>vinílico</a:t>
            </a:r>
            <a:r>
              <a:rPr lang="pt-BR" sz="2000" dirty="0" smtClean="0">
                <a:latin typeface="Times New Roman" panose="02020603050405020304" pitchFamily="18" charset="0"/>
              </a:rPr>
              <a:t> </a:t>
            </a:r>
            <a:r>
              <a:rPr lang="es-CL" sz="2000" dirty="0" smtClean="0">
                <a:latin typeface="Times New Roman" panose="02020603050405020304" pitchFamily="18" charset="0"/>
              </a:rPr>
              <a:t>(VA</a:t>
            </a:r>
            <a:r>
              <a:rPr lang="es-CL" sz="2000" dirty="0">
                <a:latin typeface="Times New Roman" panose="02020603050405020304" pitchFamily="18" charset="0"/>
              </a:rPr>
              <a:t>) y ácido </a:t>
            </a:r>
            <a:r>
              <a:rPr lang="es-CL" sz="2000" dirty="0" err="1">
                <a:latin typeface="Times New Roman" panose="02020603050405020304" pitchFamily="18" charset="0"/>
              </a:rPr>
              <a:t>crotónico</a:t>
            </a:r>
            <a:r>
              <a:rPr lang="es-CL" sz="2000" dirty="0">
                <a:latin typeface="Times New Roman" panose="02020603050405020304" pitchFamily="18" charset="0"/>
              </a:rPr>
              <a:t>.</a:t>
            </a:r>
          </a:p>
          <a:p>
            <a:r>
              <a:rPr lang="es-CL" sz="2000" i="1" dirty="0" smtClean="0">
                <a:latin typeface="Times New Roman" panose="02020603050405020304" pitchFamily="18" charset="0"/>
              </a:rPr>
              <a:t> </a:t>
            </a:r>
            <a:r>
              <a:rPr lang="es-CL" sz="2000" i="1" dirty="0">
                <a:latin typeface="Times New Roman" panose="02020603050405020304" pitchFamily="18" charset="0"/>
              </a:rPr>
              <a:t>Espumas colorantes</a:t>
            </a:r>
            <a:r>
              <a:rPr lang="es-CL" sz="2000" dirty="0">
                <a:latin typeface="Times New Roman" panose="02020603050405020304" pitchFamily="18" charset="0"/>
              </a:rPr>
              <a:t>. También contienen activos</a:t>
            </a:r>
          </a:p>
          <a:p>
            <a:pPr marL="0" indent="0">
              <a:buNone/>
            </a:pPr>
            <a:r>
              <a:rPr lang="es-CL" sz="2000" dirty="0">
                <a:latin typeface="Times New Roman" panose="02020603050405020304" pitchFamily="18" charset="0"/>
              </a:rPr>
              <a:t>acondicionadores y fijadores.</a:t>
            </a:r>
          </a:p>
          <a:p>
            <a:r>
              <a:rPr lang="es-CL" sz="2000" i="1" dirty="0" smtClean="0">
                <a:latin typeface="Times New Roman" panose="02020603050405020304" pitchFamily="18" charset="0"/>
              </a:rPr>
              <a:t>Otras</a:t>
            </a:r>
            <a:r>
              <a:rPr lang="es-CL" sz="2000" dirty="0">
                <a:latin typeface="Times New Roman" panose="02020603050405020304" pitchFamily="18" charset="0"/>
              </a:rPr>
              <a:t>. Son menos frecuentes, como barras, </a:t>
            </a:r>
            <a:r>
              <a:rPr lang="es-CL" sz="2000" dirty="0" smtClean="0">
                <a:latin typeface="Times New Roman" panose="02020603050405020304" pitchFamily="18" charset="0"/>
              </a:rPr>
              <a:t>cremas, etc</a:t>
            </a:r>
            <a:r>
              <a:rPr lang="es-CL" sz="2000" dirty="0"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CL" sz="2000" b="1" i="1" dirty="0">
                <a:latin typeface="Times New Roman" panose="02020603050405020304" pitchFamily="18" charset="0"/>
              </a:rPr>
              <a:t>Productos para aplicar sobre el cabello seco</a:t>
            </a:r>
          </a:p>
          <a:p>
            <a:r>
              <a:rPr lang="es-CL" sz="2000" i="1" dirty="0" smtClean="0">
                <a:latin typeface="Times New Roman" panose="02020603050405020304" pitchFamily="18" charset="0"/>
              </a:rPr>
              <a:t> </a:t>
            </a:r>
            <a:r>
              <a:rPr lang="es-CL" sz="2000" i="1" dirty="0">
                <a:latin typeface="Times New Roman" panose="02020603050405020304" pitchFamily="18" charset="0"/>
              </a:rPr>
              <a:t>Lacas coloreadas en aerosol </a:t>
            </a:r>
            <a:r>
              <a:rPr lang="es-CL" sz="2000" dirty="0">
                <a:latin typeface="Times New Roman" panose="02020603050405020304" pitchFamily="18" charset="0"/>
              </a:rPr>
              <a:t>(</a:t>
            </a:r>
            <a:r>
              <a:rPr lang="es-CL" sz="2000" i="1" dirty="0">
                <a:latin typeface="Times New Roman" panose="02020603050405020304" pitchFamily="18" charset="0"/>
              </a:rPr>
              <a:t>lacas-fantasía</a:t>
            </a:r>
            <a:r>
              <a:rPr lang="es-CL" sz="2000" dirty="0">
                <a:latin typeface="Times New Roman" panose="02020603050405020304" pitchFamily="18" charset="0"/>
              </a:rPr>
              <a:t>). Se </a:t>
            </a:r>
            <a:r>
              <a:rPr lang="es-CL" sz="2000" dirty="0" err="1" smtClean="0">
                <a:latin typeface="Times New Roman" panose="02020603050405020304" pitchFamily="18" charset="0"/>
              </a:rPr>
              <a:t>formulanen</a:t>
            </a:r>
            <a:r>
              <a:rPr lang="es-CL" sz="2000" dirty="0" smtClean="0">
                <a:latin typeface="Times New Roman" panose="02020603050405020304" pitchFamily="18" charset="0"/>
              </a:rPr>
              <a:t> </a:t>
            </a:r>
            <a:r>
              <a:rPr lang="es-CL" sz="2000" dirty="0">
                <a:latin typeface="Times New Roman" panose="02020603050405020304" pitchFamily="18" charset="0"/>
              </a:rPr>
              <a:t>una base </a:t>
            </a:r>
            <a:r>
              <a:rPr lang="es-CL" sz="2000" dirty="0" err="1">
                <a:latin typeface="Times New Roman" panose="02020603050405020304" pitchFamily="18" charset="0"/>
              </a:rPr>
              <a:t>hidroalcohólica</a:t>
            </a:r>
            <a:r>
              <a:rPr lang="es-CL" sz="2000" dirty="0">
                <a:latin typeface="Times New Roman" panose="02020603050405020304" pitchFamily="18" charset="0"/>
              </a:rPr>
              <a:t> a la que se añaden resinas del tipo PVP/VA.</a:t>
            </a:r>
          </a:p>
          <a:p>
            <a:r>
              <a:rPr lang="es-CL" sz="2000" i="1" dirty="0">
                <a:latin typeface="Times New Roman" panose="02020603050405020304" pitchFamily="18" charset="0"/>
              </a:rPr>
              <a:t>– Máscaras</a:t>
            </a:r>
            <a:r>
              <a:rPr lang="es-CL" sz="2000" dirty="0">
                <a:latin typeface="Times New Roman" panose="02020603050405020304" pitchFamily="18" charset="0"/>
              </a:rPr>
              <a:t>. Estas emulsiones se presentan </a:t>
            </a:r>
            <a:r>
              <a:rPr lang="es-CL" sz="2000" dirty="0" smtClean="0">
                <a:latin typeface="Times New Roman" panose="02020603050405020304" pitchFamily="18" charset="0"/>
              </a:rPr>
              <a:t>como una </a:t>
            </a:r>
            <a:r>
              <a:rPr lang="es-CL" sz="2000" dirty="0">
                <a:latin typeface="Times New Roman" panose="02020603050405020304" pitchFamily="18" charset="0"/>
              </a:rPr>
              <a:t>máscara para pestañas. Sirven para </a:t>
            </a:r>
            <a:r>
              <a:rPr lang="es-CL" sz="2000" dirty="0" smtClean="0">
                <a:latin typeface="Times New Roman" panose="02020603050405020304" pitchFamily="18" charset="0"/>
              </a:rPr>
              <a:t>colorear mechones</a:t>
            </a:r>
            <a:r>
              <a:rPr lang="es-CL" sz="2000" dirty="0">
                <a:latin typeface="Times New Roman" panose="02020603050405020304" pitchFamily="18" charset="0"/>
              </a:rPr>
              <a:t>, generalmente en colores fantasía.</a:t>
            </a:r>
            <a:endParaRPr lang="es-CL" sz="2000" dirty="0"/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7182379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2113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ISSUE </a:t>
            </a:r>
            <a:r>
              <a:rPr lang="en-US" dirty="0"/>
              <a:t>CRAZY COLORS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275857" y="2174875"/>
            <a:ext cx="5410944" cy="3951288"/>
          </a:xfrm>
        </p:spPr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Blue 99, basic blue, 16 basic orange 31, </a:t>
            </a:r>
            <a:r>
              <a:rPr lang="en-US" dirty="0" err="1"/>
              <a:t>hc</a:t>
            </a:r>
            <a:r>
              <a:rPr lang="en-US" dirty="0"/>
              <a:t> blue 15, </a:t>
            </a:r>
            <a:r>
              <a:rPr lang="en-US" dirty="0" err="1"/>
              <a:t>hc</a:t>
            </a:r>
            <a:r>
              <a:rPr lang="en-US" dirty="0"/>
              <a:t> yellow 4</a:t>
            </a:r>
            <a:endParaRPr lang="es-CL" dirty="0"/>
          </a:p>
          <a:p>
            <a:endParaRPr lang="es-CL" dirty="0"/>
          </a:p>
        </p:txBody>
      </p:sp>
      <p:pic>
        <p:nvPicPr>
          <p:cNvPr id="7" name="Marcador de contenido 6" descr="http://www.issuecolor.com.ar/uploads/files/231_Crazy_Blue_extended_2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26" y="2880678"/>
            <a:ext cx="2107936" cy="2539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5326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14388"/>
            <a:ext cx="7793037" cy="1462087"/>
          </a:xfrm>
        </p:spPr>
        <p:txBody>
          <a:bodyPr/>
          <a:lstStyle/>
          <a:p>
            <a:pPr algn="ctr"/>
            <a:r>
              <a:rPr lang="es-ES_tradnl" sz="3200" b="1" u="sng" dirty="0"/>
              <a:t>COLORACION </a:t>
            </a:r>
            <a:r>
              <a:rPr lang="es-ES_tradnl" sz="3200" b="1" u="sng" dirty="0" smtClean="0"/>
              <a:t>PERMANENTE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9144000" cy="4876800"/>
          </a:xfrm>
        </p:spPr>
        <p:txBody>
          <a:bodyPr/>
          <a:lstStyle/>
          <a:p>
            <a:pPr marL="609600" indent="-609600" algn="just">
              <a:buFont typeface="Wingdings" pitchFamily="2" charset="2"/>
              <a:buNone/>
            </a:pPr>
            <a:r>
              <a:rPr lang="es-ES_tradnl" sz="2000" b="1" dirty="0"/>
              <a:t>MECANISMO  DE ACCION: </a:t>
            </a:r>
          </a:p>
          <a:p>
            <a:pPr marL="609600" indent="-609600" algn="just"/>
            <a:r>
              <a:rPr lang="es-ES_tradnl" sz="2000" b="1" dirty="0"/>
              <a:t>ACLARA Y RECOLORA SIMULTANEAMENTE.</a:t>
            </a:r>
          </a:p>
          <a:p>
            <a:pPr marL="609600" indent="-609600" algn="just">
              <a:buFont typeface="Wingdings" pitchFamily="2" charset="2"/>
              <a:buNone/>
            </a:pPr>
            <a:endParaRPr lang="es-ES_tradnl" sz="2000" b="1" dirty="0"/>
          </a:p>
          <a:p>
            <a:pPr marL="609600" indent="-609600" algn="just">
              <a:buFont typeface="Wingdings" pitchFamily="2" charset="2"/>
              <a:buNone/>
            </a:pPr>
            <a:r>
              <a:rPr lang="es-ES_tradnl" sz="2000" b="1" i="1" u="sng" dirty="0">
                <a:solidFill>
                  <a:schemeClr val="hlink"/>
                </a:solidFill>
              </a:rPr>
              <a:t>COMPONENTES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s-ES_tradnl" sz="2000" b="1" dirty="0"/>
              <a:t>ACLARANTE: PRODUCTO OXIDANTE 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es-ES_tradnl" sz="2000" b="1" dirty="0"/>
              <a:t>(SUST. ACTIVA PEROXIDO DE HIDROGENO)</a:t>
            </a:r>
          </a:p>
          <a:p>
            <a:pPr marL="0" indent="0">
              <a:buNone/>
            </a:pPr>
            <a:r>
              <a:rPr lang="es-ES_tradnl" b="1" dirty="0" smtClean="0"/>
              <a:t> </a:t>
            </a:r>
            <a:r>
              <a:rPr lang="es-CL" sz="2000" dirty="0"/>
              <a:t>Es importante conocer la relación entre</a:t>
            </a:r>
            <a:br>
              <a:rPr lang="es-CL" sz="2000" dirty="0"/>
            </a:br>
            <a:r>
              <a:rPr lang="es-CL" sz="2000" dirty="0"/>
              <a:t>volumen y el porcentaje cuando se habla de </a:t>
            </a:r>
            <a:r>
              <a:rPr lang="es-CL" sz="2000" dirty="0" smtClean="0"/>
              <a:t>peróxido de H.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dirty="0"/>
              <a:t>3% - 10 volúmenes </a:t>
            </a:r>
          </a:p>
          <a:p>
            <a:pPr marL="0" indent="0">
              <a:buNone/>
            </a:pPr>
            <a:r>
              <a:rPr lang="es-CL" sz="2000" dirty="0"/>
              <a:t>6% - 20 volúmenes </a:t>
            </a:r>
          </a:p>
          <a:p>
            <a:pPr marL="0" indent="0">
              <a:buNone/>
            </a:pPr>
            <a:r>
              <a:rPr lang="es-CL" sz="2000" dirty="0"/>
              <a:t>9% - 30 volúmenes </a:t>
            </a:r>
          </a:p>
          <a:p>
            <a:pPr marL="0" indent="0">
              <a:buNone/>
            </a:pPr>
            <a:r>
              <a:rPr lang="es-CL" sz="2000" dirty="0"/>
              <a:t>12% - 40 volúmenes </a:t>
            </a:r>
          </a:p>
          <a:p>
            <a:pPr marL="609600" indent="-609600">
              <a:buFont typeface="Wingdings" pitchFamily="2" charset="2"/>
              <a:buNone/>
            </a:pP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2069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PERÓXIDO </a:t>
            </a:r>
            <a:r>
              <a:rPr lang="es-ES_tradnl" b="1" dirty="0"/>
              <a:t>DE HIDROGENO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i="1" dirty="0"/>
              <a:t>Acción </a:t>
            </a:r>
            <a:r>
              <a:rPr lang="es-CL" i="1" dirty="0" smtClean="0"/>
              <a:t>de </a:t>
            </a:r>
            <a:r>
              <a:rPr lang="es-CL" dirty="0" smtClean="0"/>
              <a:t>apertura </a:t>
            </a:r>
            <a:r>
              <a:rPr lang="es-CL" dirty="0"/>
              <a:t>de </a:t>
            </a:r>
            <a:r>
              <a:rPr lang="es-CL" dirty="0" smtClean="0"/>
              <a:t>las células (“escamas”) </a:t>
            </a:r>
            <a:r>
              <a:rPr lang="es-CL" dirty="0"/>
              <a:t>de la cutícula, que facilita la </a:t>
            </a:r>
            <a:r>
              <a:rPr lang="es-CL" dirty="0" smtClean="0"/>
              <a:t>penetración de </a:t>
            </a:r>
            <a:r>
              <a:rPr lang="es-CL" dirty="0"/>
              <a:t>los colorantes hasta el córtex.</a:t>
            </a:r>
          </a:p>
          <a:p>
            <a:r>
              <a:rPr lang="es-CL" i="1" dirty="0" smtClean="0"/>
              <a:t>Acción </a:t>
            </a:r>
            <a:r>
              <a:rPr lang="es-CL" i="1" dirty="0"/>
              <a:t>decolorante</a:t>
            </a:r>
            <a:r>
              <a:rPr lang="es-CL" dirty="0"/>
              <a:t>. Oxida </a:t>
            </a:r>
            <a:r>
              <a:rPr lang="es-CL" dirty="0" smtClean="0"/>
              <a:t>la melanina, aclarándola.</a:t>
            </a:r>
            <a:endParaRPr lang="es-CL" dirty="0"/>
          </a:p>
          <a:p>
            <a:r>
              <a:rPr lang="es-CL" i="1" dirty="0" smtClean="0"/>
              <a:t>Acción </a:t>
            </a:r>
            <a:r>
              <a:rPr lang="es-CL" i="1" dirty="0"/>
              <a:t>activadora de los </a:t>
            </a:r>
            <a:r>
              <a:rPr lang="es-CL" i="1" dirty="0" err="1"/>
              <a:t>precolorantes</a:t>
            </a:r>
            <a:r>
              <a:rPr lang="es-CL" dirty="0"/>
              <a:t>. Activa </a:t>
            </a:r>
            <a:r>
              <a:rPr lang="es-CL" dirty="0" smtClean="0"/>
              <a:t>los precursores </a:t>
            </a:r>
            <a:r>
              <a:rPr lang="es-CL" dirty="0"/>
              <a:t>del color para formar los </a:t>
            </a:r>
            <a:r>
              <a:rPr lang="es-CL" dirty="0" smtClean="0"/>
              <a:t>polímeros que </a:t>
            </a:r>
            <a:r>
              <a:rPr lang="es-CL" dirty="0"/>
              <a:t>constituyen el colorante definitivo.</a:t>
            </a:r>
          </a:p>
        </p:txBody>
      </p:sp>
    </p:spTree>
    <p:extLst>
      <p:ext uri="{BB962C8B-B14F-4D97-AF65-F5344CB8AC3E}">
        <p14:creationId xmlns:p14="http://schemas.microsoft.com/office/powerpoint/2010/main" val="14395144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415536" cy="5770587"/>
          </a:xfrm>
          <a:solidFill>
            <a:schemeClr val="bg1"/>
          </a:solidFill>
        </p:spPr>
        <p:txBody>
          <a:bodyPr/>
          <a:lstStyle/>
          <a:p>
            <a:pPr marL="609600" indent="-609600" algn="just">
              <a:buFont typeface="Wingdings" pitchFamily="2" charset="2"/>
              <a:buAutoNum type="arabicPeriod" startAt="2"/>
            </a:pPr>
            <a:r>
              <a:rPr lang="es-ES_tradnl" sz="2400" u="sng" dirty="0"/>
              <a:t>PRODUCTO COLORANTE</a:t>
            </a:r>
            <a:r>
              <a:rPr lang="es-ES_tradnl" sz="2400" dirty="0"/>
              <a:t>: CONTIENE SUSTANCIAS QUIMICAS DEL TIPO DIAMINAS AROMATICAS, AMINO FENOLES Y/O NAFTOLES ( SON MONOMEROS) Y ADEMAS CONTIENE AMONIACO</a:t>
            </a:r>
            <a:r>
              <a:rPr lang="es-ES_tradnl" sz="2400" dirty="0" smtClean="0"/>
              <a:t>.</a:t>
            </a:r>
          </a:p>
          <a:p>
            <a:pPr marL="609600" indent="-609600" algn="just">
              <a:buFont typeface="Wingdings" pitchFamily="2" charset="2"/>
              <a:buAutoNum type="arabicPeriod" startAt="2"/>
            </a:pPr>
            <a:endParaRPr lang="es-ES_tradnl" sz="2400" dirty="0" smtClean="0"/>
          </a:p>
          <a:p>
            <a:pPr marL="609600" indent="-609600" algn="just">
              <a:buFont typeface="Wingdings" pitchFamily="2" charset="2"/>
              <a:buAutoNum type="arabicPeriod" startAt="2"/>
            </a:pPr>
            <a:r>
              <a:rPr lang="es-ES_tradnl" sz="2400" dirty="0" smtClean="0"/>
              <a:t>LOS COLORANTES SE FORMAN </a:t>
            </a:r>
            <a:r>
              <a:rPr lang="es-ES_tradnl" sz="2400" i="1" dirty="0" smtClean="0"/>
              <a:t>IN SITU </a:t>
            </a:r>
            <a:r>
              <a:rPr lang="es-ES_tradnl" sz="2400" dirty="0" smtClean="0"/>
              <a:t>POR UNA OXIDACION QUE GENERA UNA POLIMERIZACION DE ELLOS. EL AMONIACO AUMENTA PENETRACION DE LOS MONOMEROS Y CATALIZA LA REACCION.</a:t>
            </a:r>
          </a:p>
          <a:p>
            <a:pPr marL="609600" indent="-609600" algn="just">
              <a:buFont typeface="Wingdings" pitchFamily="2" charset="2"/>
              <a:buAutoNum type="arabicPeriod" startAt="2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76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 descr="coloracion p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49263"/>
            <a:ext cx="6329363" cy="64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ENLACES DE LA QUERATINA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600" b="1" dirty="0"/>
              <a:t>PELO ESTÁ EN ESTADO SECO (QUERATINA EN SU FORMA ALFA).</a:t>
            </a:r>
          </a:p>
          <a:p>
            <a:pPr>
              <a:lnSpc>
                <a:spcPct val="90000"/>
              </a:lnSpc>
            </a:pPr>
            <a:r>
              <a:rPr lang="es-ES" sz="2600" b="1" dirty="0"/>
              <a:t>PELO  </a:t>
            </a:r>
            <a:r>
              <a:rPr lang="es-ES" sz="2600" b="1" dirty="0" smtClean="0"/>
              <a:t>HÚMEDO </a:t>
            </a:r>
            <a:r>
              <a:rPr lang="es-ES" sz="2600" b="1" dirty="0"/>
              <a:t>(FORMA BETA)</a:t>
            </a:r>
          </a:p>
          <a:p>
            <a:pPr>
              <a:lnSpc>
                <a:spcPct val="90000"/>
              </a:lnSpc>
            </a:pPr>
            <a:r>
              <a:rPr lang="es-ES" sz="2600" b="1" dirty="0"/>
              <a:t>Los enlaces en el pelo se localizan dentro de cada  hélice alfa.</a:t>
            </a:r>
          </a:p>
          <a:p>
            <a:pPr>
              <a:lnSpc>
                <a:spcPct val="90000"/>
              </a:lnSpc>
            </a:pPr>
            <a:r>
              <a:rPr lang="es-ES" sz="2600" b="1" dirty="0"/>
              <a:t>El enlace de Hidrógeno es responsable de la elasticidad del pelo (capacidad para ser estirado)</a:t>
            </a:r>
          </a:p>
          <a:p>
            <a:pPr>
              <a:lnSpc>
                <a:spcPct val="90000"/>
              </a:lnSpc>
            </a:pPr>
            <a:r>
              <a:rPr lang="es-ES" sz="2600" b="1" dirty="0"/>
              <a:t>Los puentes de hidrógeno nos permiten cambiar la forma del pelo temporalmente con la ayuda de agua. </a:t>
            </a:r>
          </a:p>
        </p:txBody>
      </p:sp>
    </p:spTree>
    <p:extLst>
      <p:ext uri="{BB962C8B-B14F-4D97-AF65-F5344CB8AC3E}">
        <p14:creationId xmlns:p14="http://schemas.microsoft.com/office/powerpoint/2010/main" val="37145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Componentes principales o Intermediarios primarios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17713"/>
            <a:ext cx="8559800" cy="4114800"/>
          </a:xfrm>
        </p:spPr>
        <p:txBody>
          <a:bodyPr/>
          <a:lstStyle/>
          <a:p>
            <a:r>
              <a:rPr lang="es-ES" dirty="0" smtClean="0"/>
              <a:t>p-</a:t>
            </a:r>
            <a:r>
              <a:rPr lang="es-ES" dirty="0" err="1" smtClean="0"/>
              <a:t>fenilendiamina</a:t>
            </a:r>
            <a:r>
              <a:rPr lang="es-ES" dirty="0"/>
              <a:t>… negro</a:t>
            </a:r>
          </a:p>
          <a:p>
            <a:r>
              <a:rPr lang="es-ES" dirty="0"/>
              <a:t>p-</a:t>
            </a:r>
            <a:r>
              <a:rPr lang="es-ES" dirty="0" err="1"/>
              <a:t>toluilendiamina</a:t>
            </a:r>
            <a:r>
              <a:rPr lang="es-ES" dirty="0"/>
              <a:t>…café (castaño-rojizo)</a:t>
            </a:r>
          </a:p>
          <a:p>
            <a:r>
              <a:rPr lang="es-ES" dirty="0"/>
              <a:t>2-metoxi p-</a:t>
            </a:r>
            <a:r>
              <a:rPr lang="es-ES" dirty="0" err="1"/>
              <a:t>fenilendiamina</a:t>
            </a:r>
            <a:r>
              <a:rPr lang="es-ES" dirty="0"/>
              <a:t>.. Rubio-cenizo</a:t>
            </a:r>
          </a:p>
          <a:p>
            <a:r>
              <a:rPr lang="es-ES" dirty="0"/>
              <a:t>o-</a:t>
            </a:r>
            <a:r>
              <a:rPr lang="es-ES" dirty="0" err="1"/>
              <a:t>fenilendiamina</a:t>
            </a:r>
            <a:r>
              <a:rPr lang="es-ES" dirty="0"/>
              <a:t>….dorado- bronce</a:t>
            </a:r>
          </a:p>
          <a:p>
            <a:r>
              <a:rPr lang="es-ES" dirty="0"/>
              <a:t>O-</a:t>
            </a:r>
            <a:r>
              <a:rPr lang="es-ES" dirty="0" err="1"/>
              <a:t>toluilendiamina</a:t>
            </a:r>
            <a:r>
              <a:rPr lang="es-ES" dirty="0"/>
              <a:t>…castaño dorado</a:t>
            </a:r>
          </a:p>
        </p:txBody>
      </p:sp>
    </p:spTree>
    <p:extLst>
      <p:ext uri="{BB962C8B-B14F-4D97-AF65-F5344CB8AC3E}">
        <p14:creationId xmlns:p14="http://schemas.microsoft.com/office/powerpoint/2010/main" val="24965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Componentes 2arios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dirty="0" smtClean="0"/>
              <a:t>m-</a:t>
            </a:r>
            <a:r>
              <a:rPr lang="es-ES" dirty="0" err="1" smtClean="0"/>
              <a:t>toluilendiamina</a:t>
            </a:r>
            <a:endParaRPr lang="es-ES" dirty="0"/>
          </a:p>
          <a:p>
            <a:pPr>
              <a:lnSpc>
                <a:spcPct val="90000"/>
              </a:lnSpc>
            </a:pPr>
            <a:r>
              <a:rPr lang="es-ES" dirty="0"/>
              <a:t>Ac. </a:t>
            </a:r>
            <a:r>
              <a:rPr lang="es-ES" dirty="0" err="1" smtClean="0"/>
              <a:t>Picramínico</a:t>
            </a:r>
            <a:endParaRPr lang="es-ES" dirty="0"/>
          </a:p>
          <a:p>
            <a:pPr>
              <a:lnSpc>
                <a:spcPct val="90000"/>
              </a:lnSpc>
            </a:pPr>
            <a:r>
              <a:rPr lang="es-ES" dirty="0"/>
              <a:t>2-nitro-p-felinendiamina</a:t>
            </a:r>
          </a:p>
          <a:p>
            <a:pPr>
              <a:lnSpc>
                <a:spcPct val="90000"/>
              </a:lnSpc>
            </a:pPr>
            <a:r>
              <a:rPr lang="es-ES" dirty="0"/>
              <a:t>P-</a:t>
            </a:r>
            <a:r>
              <a:rPr lang="es-ES" dirty="0" err="1"/>
              <a:t>aminofenol</a:t>
            </a:r>
            <a:endParaRPr lang="es-ES" dirty="0"/>
          </a:p>
          <a:p>
            <a:pPr>
              <a:lnSpc>
                <a:spcPct val="90000"/>
              </a:lnSpc>
            </a:pPr>
            <a:r>
              <a:rPr lang="es-ES" dirty="0"/>
              <a:t>Estos sirven para dar tonalidades sobre el color obtenido con los colorantes principales (intermediarios 1ario) </a:t>
            </a:r>
          </a:p>
          <a:p>
            <a:pPr>
              <a:lnSpc>
                <a:spcPct val="9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86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MODIFICADORES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endParaRPr lang="es-ES"/>
          </a:p>
          <a:p>
            <a:pPr algn="just">
              <a:lnSpc>
                <a:spcPct val="90000"/>
              </a:lnSpc>
            </a:pPr>
            <a:r>
              <a:rPr lang="es-ES"/>
              <a:t>Resorcina</a:t>
            </a:r>
          </a:p>
          <a:p>
            <a:pPr algn="just">
              <a:lnSpc>
                <a:spcPct val="90000"/>
              </a:lnSpc>
            </a:pPr>
            <a:r>
              <a:rPr lang="es-ES"/>
              <a:t>Base azul VB</a:t>
            </a:r>
          </a:p>
          <a:p>
            <a:pPr algn="just">
              <a:lnSpc>
                <a:spcPct val="90000"/>
              </a:lnSpc>
            </a:pPr>
            <a:r>
              <a:rPr lang="es-ES"/>
              <a:t>Son compuestos fenólicos que aumentan el efecto de color producido por los intermediarios 1arios. También se usan como estabilizantes y antioxidantes .</a:t>
            </a:r>
          </a:p>
        </p:txBody>
      </p:sp>
    </p:spTree>
    <p:extLst>
      <p:ext uri="{BB962C8B-B14F-4D97-AF65-F5344CB8AC3E}">
        <p14:creationId xmlns:p14="http://schemas.microsoft.com/office/powerpoint/2010/main" val="10266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RESUMEN COMPONENTES </a:t>
            </a:r>
            <a:endParaRPr lang="es-E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COLORANTES:</a:t>
            </a:r>
          </a:p>
          <a:p>
            <a:pPr lvl="1"/>
            <a:r>
              <a:rPr lang="es-ES" dirty="0" smtClean="0"/>
              <a:t>Son </a:t>
            </a:r>
            <a:r>
              <a:rPr lang="es-ES" dirty="0"/>
              <a:t>monómeros de bajo PM.</a:t>
            </a:r>
          </a:p>
          <a:p>
            <a:pPr lvl="1"/>
            <a:r>
              <a:rPr lang="es-ES" dirty="0"/>
              <a:t>Se introducen en la corteza y se polimerizan.</a:t>
            </a:r>
          </a:p>
          <a:p>
            <a:pPr lvl="1"/>
            <a:r>
              <a:rPr lang="es-ES" dirty="0" smtClean="0"/>
              <a:t>Son </a:t>
            </a:r>
            <a:r>
              <a:rPr lang="es-ES" dirty="0"/>
              <a:t>muy oxidables.</a:t>
            </a:r>
          </a:p>
          <a:p>
            <a:r>
              <a:rPr lang="es-ES" dirty="0"/>
              <a:t>Antioxidantes: sulfitos</a:t>
            </a:r>
          </a:p>
          <a:p>
            <a:r>
              <a:rPr lang="es-ES" dirty="0" err="1"/>
              <a:t>Alcalinizantes</a:t>
            </a:r>
            <a:r>
              <a:rPr lang="es-ES" dirty="0"/>
              <a:t> pH 10</a:t>
            </a:r>
          </a:p>
          <a:p>
            <a:r>
              <a:rPr lang="es-ES" dirty="0"/>
              <a:t>Revelador u oxidante: peróxido de </a:t>
            </a:r>
            <a:r>
              <a:rPr lang="es-ES" dirty="0" smtClean="0"/>
              <a:t>hidrógeno</a:t>
            </a:r>
          </a:p>
          <a:p>
            <a:r>
              <a:rPr lang="es-ES" dirty="0" smtClean="0"/>
              <a:t>La base puede ser emulsión o solución compatible con el resto de los componentes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09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Oval 4" descr="Esferas"/>
          <p:cNvSpPr>
            <a:spLocks noChangeArrowheads="1"/>
          </p:cNvSpPr>
          <p:nvPr/>
        </p:nvSpPr>
        <p:spPr bwMode="auto">
          <a:xfrm>
            <a:off x="0" y="2636838"/>
            <a:ext cx="2627313" cy="2376487"/>
          </a:xfrm>
          <a:prstGeom prst="ellipse">
            <a:avLst/>
          </a:prstGeom>
          <a:pattFill prst="sphere">
            <a:fgClr>
              <a:srgbClr val="735227"/>
            </a:fgClr>
            <a:bgClr>
              <a:schemeClr val="accent5">
                <a:lumMod val="75000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s-CL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3097213" y="2565400"/>
            <a:ext cx="2627312" cy="2376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24582" name="Oval 6" descr="Esferas"/>
          <p:cNvSpPr>
            <a:spLocks noChangeArrowheads="1"/>
          </p:cNvSpPr>
          <p:nvPr/>
        </p:nvSpPr>
        <p:spPr bwMode="auto">
          <a:xfrm>
            <a:off x="6121400" y="2565400"/>
            <a:ext cx="2627313" cy="2376488"/>
          </a:xfrm>
          <a:prstGeom prst="ellipse">
            <a:avLst/>
          </a:prstGeom>
          <a:pattFill prst="sphere">
            <a:fgClr>
              <a:srgbClr val="735227"/>
            </a:fgClr>
            <a:bgClr>
              <a:srgbClr val="FF0000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s-CL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2771775" y="45815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5508625" y="45815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835150" y="836613"/>
            <a:ext cx="5832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latin typeface="Tahoma" pitchFamily="34" charset="0"/>
              </a:rPr>
              <a:t>COLORACION PERMANENTE</a:t>
            </a:r>
          </a:p>
        </p:txBody>
      </p:sp>
    </p:spTree>
    <p:extLst>
      <p:ext uri="{BB962C8B-B14F-4D97-AF65-F5344CB8AC3E}">
        <p14:creationId xmlns:p14="http://schemas.microsoft.com/office/powerpoint/2010/main" val="1088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/>
              <a:t>L'Oreal Preference Haircolor</a:t>
            </a:r>
            <a:r>
              <a:rPr lang="es-ES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000" b="1"/>
              <a:t>Ingredients:</a:t>
            </a:r>
            <a:endParaRPr lang="es-ES" sz="2000" i="1"/>
          </a:p>
          <a:p>
            <a:pPr>
              <a:lnSpc>
                <a:spcPct val="90000"/>
              </a:lnSpc>
            </a:pPr>
            <a:r>
              <a:rPr lang="es-ES" sz="2000" i="1"/>
              <a:t>Color Gel:</a:t>
            </a:r>
            <a:r>
              <a:rPr lang="es-ES" sz="2000"/>
              <a:t> Water, Trideceth-2 Carboxamide MEA, Butoxydiglycol, Propylene Glycol, PEG-2 Tallow Amine, Alcohol Denat., Oleyl Alcohol, Polyglyceryl-2 Oleyl Ether, Polyglyceryl-4 Oleyl Ether, Ammonium Hydroxide, Oleic Acid, Sodium Diethylaminopropyl Cocoaspartamide, Pentasodium Pentetate, Ammonium Acetate, Fragrance, Sodium Metabisulfite, Phenyl Methyl Pyrazolone, Erythorbic Acid, P-Phenylenediamine, Resorcinol, P-Aminophenol, M-Aminophenol, Hydroxypropyl BIS (N-Hydroxyethyl-P-Phenylenediamine) HCI, 2,4-Diaminophenoxyethanol HCI.</a:t>
            </a:r>
            <a:endParaRPr lang="es-ES" sz="2000" i="1"/>
          </a:p>
          <a:p>
            <a:pPr>
              <a:lnSpc>
                <a:spcPct val="90000"/>
              </a:lnSpc>
            </a:pPr>
            <a:r>
              <a:rPr lang="es-ES" sz="2000" i="1"/>
              <a:t>Color Optimizing Creme:</a:t>
            </a:r>
            <a:r>
              <a:rPr lang="es-ES" sz="2000"/>
              <a:t> Water, Hydrogen Peroxide, Cetearyl Alcohol, Trideceth-2 Carboxamide MEA, Ceteareth-30, Glycerin, Pentasodium Pentetate, Sodium Stannate, Tetrasodium Pyrophosphate</a:t>
            </a:r>
          </a:p>
        </p:txBody>
      </p:sp>
    </p:spTree>
    <p:extLst>
      <p:ext uri="{BB962C8B-B14F-4D97-AF65-F5344CB8AC3E}">
        <p14:creationId xmlns:p14="http://schemas.microsoft.com/office/powerpoint/2010/main" val="36965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EFECTO DEL PEROXIDO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7807"/>
            <a:ext cx="6696744" cy="491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6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/>
              <a:t>Clairol Natural Instincts Haircolor</a:t>
            </a:r>
            <a:r>
              <a:rPr lang="es-ES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2000" b="1" dirty="0"/>
              <a:t>No </a:t>
            </a:r>
            <a:r>
              <a:rPr lang="es-ES" sz="2000" b="1" dirty="0" err="1"/>
              <a:t>Ammonia</a:t>
            </a:r>
            <a:r>
              <a:rPr lang="es-ES" sz="2000" b="1" dirty="0"/>
              <a:t> </a:t>
            </a:r>
            <a:r>
              <a:rPr lang="es-ES" sz="2000" b="1" dirty="0" err="1"/>
              <a:t>Colorant</a:t>
            </a:r>
            <a:r>
              <a:rPr lang="es-ES" sz="2000" b="1" dirty="0"/>
              <a:t> </a:t>
            </a:r>
            <a:r>
              <a:rPr lang="es-ES" sz="2000" b="1" dirty="0" err="1"/>
              <a:t>Ingredients</a:t>
            </a:r>
            <a:r>
              <a:rPr lang="es-ES" sz="2000" b="1" dirty="0"/>
              <a:t>:</a:t>
            </a:r>
            <a:r>
              <a:rPr lang="es-ES" sz="2000" dirty="0"/>
              <a:t> </a:t>
            </a:r>
            <a:r>
              <a:rPr lang="es-ES" sz="2000" dirty="0" err="1"/>
              <a:t>Water</a:t>
            </a:r>
            <a:r>
              <a:rPr lang="es-ES" sz="2000" dirty="0"/>
              <a:t>, </a:t>
            </a:r>
            <a:r>
              <a:rPr lang="es-ES" sz="2000" dirty="0" err="1"/>
              <a:t>Hexylene</a:t>
            </a:r>
            <a:r>
              <a:rPr lang="es-ES" sz="2000" dirty="0"/>
              <a:t> </a:t>
            </a:r>
            <a:r>
              <a:rPr lang="es-ES" sz="2000" dirty="0" err="1"/>
              <a:t>Glycol</a:t>
            </a:r>
            <a:r>
              <a:rPr lang="es-ES" sz="2000" dirty="0"/>
              <a:t>, </a:t>
            </a:r>
            <a:r>
              <a:rPr lang="es-ES" sz="2000" dirty="0" err="1">
                <a:solidFill>
                  <a:srgbClr val="0070C0"/>
                </a:solidFill>
              </a:rPr>
              <a:t>Ethanolamine</a:t>
            </a:r>
            <a:r>
              <a:rPr lang="es-ES" sz="2000" dirty="0"/>
              <a:t>, </a:t>
            </a:r>
            <a:r>
              <a:rPr lang="es-ES" sz="2000" dirty="0" err="1"/>
              <a:t>Propylene</a:t>
            </a:r>
            <a:r>
              <a:rPr lang="es-ES" sz="2000" dirty="0"/>
              <a:t> </a:t>
            </a:r>
            <a:r>
              <a:rPr lang="es-ES" sz="2000" dirty="0" err="1"/>
              <a:t>Glycol</a:t>
            </a:r>
            <a:r>
              <a:rPr lang="es-ES" sz="2000" dirty="0"/>
              <a:t>, </a:t>
            </a:r>
            <a:r>
              <a:rPr lang="es-ES" sz="2000" dirty="0" err="1"/>
              <a:t>Soytrimonium</a:t>
            </a:r>
            <a:r>
              <a:rPr lang="es-ES" sz="2000" dirty="0"/>
              <a:t> </a:t>
            </a:r>
            <a:r>
              <a:rPr lang="es-ES" sz="2000" dirty="0" err="1"/>
              <a:t>Chloride</a:t>
            </a:r>
            <a:r>
              <a:rPr lang="es-ES" sz="2000" dirty="0"/>
              <a:t>, </a:t>
            </a:r>
            <a:r>
              <a:rPr lang="es-ES" sz="2000" dirty="0" err="1">
                <a:solidFill>
                  <a:srgbClr val="0070C0"/>
                </a:solidFill>
              </a:rPr>
              <a:t>Trisodium</a:t>
            </a: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err="1">
                <a:solidFill>
                  <a:srgbClr val="0070C0"/>
                </a:solidFill>
              </a:rPr>
              <a:t>Ethylenediamine</a:t>
            </a: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err="1">
                <a:solidFill>
                  <a:srgbClr val="0070C0"/>
                </a:solidFill>
              </a:rPr>
              <a:t>Discucinate</a:t>
            </a:r>
            <a:r>
              <a:rPr lang="es-ES" sz="2000" dirty="0"/>
              <a:t>, </a:t>
            </a:r>
            <a:r>
              <a:rPr lang="es-ES" sz="2000" dirty="0" err="1"/>
              <a:t>Fragrance</a:t>
            </a:r>
            <a:r>
              <a:rPr lang="es-ES" sz="2000" dirty="0"/>
              <a:t>, </a:t>
            </a:r>
            <a:r>
              <a:rPr lang="es-ES" sz="2000" dirty="0" err="1"/>
              <a:t>Ethoxydiglycol</a:t>
            </a:r>
            <a:r>
              <a:rPr lang="es-ES" sz="2000" dirty="0"/>
              <a:t>, Oleth-15, C11-15 Pareth-9, Aloe Barbadensis </a:t>
            </a:r>
            <a:r>
              <a:rPr lang="es-ES" sz="2000" dirty="0" err="1"/>
              <a:t>Flower</a:t>
            </a:r>
            <a:r>
              <a:rPr lang="es-ES" sz="2000" dirty="0"/>
              <a:t> </a:t>
            </a:r>
            <a:r>
              <a:rPr lang="es-ES" sz="2000" dirty="0" err="1"/>
              <a:t>Extract</a:t>
            </a:r>
            <a:r>
              <a:rPr lang="es-ES" sz="2000" dirty="0"/>
              <a:t>, </a:t>
            </a:r>
            <a:r>
              <a:rPr lang="es-ES" sz="2000" dirty="0" err="1"/>
              <a:t>Panax</a:t>
            </a:r>
            <a:r>
              <a:rPr lang="es-ES" sz="2000" dirty="0"/>
              <a:t> </a:t>
            </a:r>
            <a:r>
              <a:rPr lang="es-ES" sz="2000" dirty="0" err="1"/>
              <a:t>Ginseng</a:t>
            </a:r>
            <a:r>
              <a:rPr lang="es-ES" sz="2000" dirty="0"/>
              <a:t> </a:t>
            </a:r>
            <a:r>
              <a:rPr lang="es-ES" sz="2000" dirty="0" err="1"/>
              <a:t>Root</a:t>
            </a:r>
            <a:r>
              <a:rPr lang="es-ES" sz="2000" dirty="0"/>
              <a:t> </a:t>
            </a:r>
            <a:r>
              <a:rPr lang="es-ES" sz="2000" dirty="0" err="1"/>
              <a:t>Extract</a:t>
            </a:r>
            <a:r>
              <a:rPr lang="es-ES" sz="2000" dirty="0"/>
              <a:t>, </a:t>
            </a:r>
            <a:r>
              <a:rPr lang="es-ES" sz="2000" dirty="0" err="1"/>
              <a:t>Simmondisa</a:t>
            </a:r>
            <a:r>
              <a:rPr lang="es-ES" sz="2000" dirty="0"/>
              <a:t> </a:t>
            </a:r>
            <a:r>
              <a:rPr lang="es-ES" sz="2000" dirty="0" err="1"/>
              <a:t>Chinesis</a:t>
            </a:r>
            <a:r>
              <a:rPr lang="es-ES" sz="2000" dirty="0"/>
              <a:t> (Jojoba) </a:t>
            </a:r>
            <a:r>
              <a:rPr lang="es-ES" sz="2000" dirty="0" err="1"/>
              <a:t>Seed</a:t>
            </a:r>
            <a:r>
              <a:rPr lang="es-ES" sz="2000" dirty="0"/>
              <a:t> </a:t>
            </a:r>
            <a:r>
              <a:rPr lang="es-ES" sz="2000" dirty="0" err="1"/>
              <a:t>Extract</a:t>
            </a:r>
            <a:r>
              <a:rPr lang="es-ES" sz="2000" dirty="0"/>
              <a:t>, </a:t>
            </a:r>
            <a:r>
              <a:rPr lang="es-ES" sz="2000" dirty="0" err="1"/>
              <a:t>Anthemis</a:t>
            </a:r>
            <a:r>
              <a:rPr lang="es-ES" sz="2000" dirty="0"/>
              <a:t> </a:t>
            </a:r>
            <a:r>
              <a:rPr lang="es-ES" sz="2000" dirty="0" err="1"/>
              <a:t>Nobilis</a:t>
            </a:r>
            <a:r>
              <a:rPr lang="es-ES" sz="2000" dirty="0"/>
              <a:t> </a:t>
            </a:r>
            <a:r>
              <a:rPr lang="es-ES" sz="2000" dirty="0" err="1"/>
              <a:t>Flower</a:t>
            </a:r>
            <a:r>
              <a:rPr lang="es-ES" sz="2000" dirty="0"/>
              <a:t> </a:t>
            </a:r>
            <a:r>
              <a:rPr lang="es-ES" sz="2000" dirty="0" err="1"/>
              <a:t>Extract</a:t>
            </a:r>
            <a:r>
              <a:rPr lang="es-ES" sz="2000" dirty="0"/>
              <a:t>, Oleth-2, </a:t>
            </a:r>
            <a:r>
              <a:rPr lang="es-ES" sz="2000" dirty="0" err="1"/>
              <a:t>Dilinoleic</a:t>
            </a:r>
            <a:r>
              <a:rPr lang="es-ES" sz="2000" dirty="0"/>
              <a:t> </a:t>
            </a:r>
            <a:r>
              <a:rPr lang="es-ES" sz="2000" dirty="0" err="1"/>
              <a:t>Acid</a:t>
            </a:r>
            <a:r>
              <a:rPr lang="es-ES" sz="2000" dirty="0"/>
              <a:t>, </a:t>
            </a:r>
            <a:r>
              <a:rPr lang="es-ES" sz="2000" dirty="0" err="1"/>
              <a:t>Cocamidopropyl</a:t>
            </a:r>
            <a:r>
              <a:rPr lang="es-ES" sz="2000" dirty="0"/>
              <a:t> </a:t>
            </a:r>
            <a:r>
              <a:rPr lang="es-ES" sz="2000" dirty="0" err="1"/>
              <a:t>Betaine</a:t>
            </a:r>
            <a:r>
              <a:rPr lang="es-ES" sz="2000" dirty="0"/>
              <a:t>, </a:t>
            </a:r>
            <a:r>
              <a:rPr lang="es-ES" sz="2000" dirty="0" err="1"/>
              <a:t>Oleic</a:t>
            </a:r>
            <a:r>
              <a:rPr lang="es-ES" sz="2000" dirty="0"/>
              <a:t> </a:t>
            </a:r>
            <a:r>
              <a:rPr lang="es-ES" sz="2000" dirty="0" err="1"/>
              <a:t>Acid</a:t>
            </a:r>
            <a:r>
              <a:rPr lang="es-ES" sz="2000" dirty="0"/>
              <a:t>, </a:t>
            </a:r>
            <a:r>
              <a:rPr lang="es-ES" sz="2000" dirty="0" err="1"/>
              <a:t>Erythorbic</a:t>
            </a:r>
            <a:r>
              <a:rPr lang="es-ES" sz="2000" dirty="0"/>
              <a:t> </a:t>
            </a:r>
            <a:r>
              <a:rPr lang="es-ES" sz="2000" dirty="0" err="1"/>
              <a:t>Acid</a:t>
            </a:r>
            <a:r>
              <a:rPr lang="es-ES" sz="2000" dirty="0"/>
              <a:t>, </a:t>
            </a:r>
            <a:r>
              <a:rPr lang="es-ES" sz="2000" dirty="0" err="1"/>
              <a:t>Sodium</a:t>
            </a:r>
            <a:r>
              <a:rPr lang="es-ES" sz="2000" dirty="0"/>
              <a:t> </a:t>
            </a:r>
            <a:r>
              <a:rPr lang="es-ES" sz="2000" dirty="0" err="1"/>
              <a:t>Sulfite</a:t>
            </a:r>
            <a:r>
              <a:rPr lang="es-ES" sz="2000" dirty="0"/>
              <a:t>, </a:t>
            </a:r>
            <a:r>
              <a:rPr lang="es-ES" sz="2000" dirty="0" err="1"/>
              <a:t>Oleamide</a:t>
            </a:r>
            <a:r>
              <a:rPr lang="es-ES" sz="2000" dirty="0"/>
              <a:t> </a:t>
            </a:r>
            <a:r>
              <a:rPr lang="es-ES" sz="2000" dirty="0" err="1"/>
              <a:t>Mipa</a:t>
            </a:r>
            <a:r>
              <a:rPr lang="es-ES" sz="2000" dirty="0"/>
              <a:t>, C12-15 Pareth-3, </a:t>
            </a:r>
            <a:r>
              <a:rPr lang="es-ES" sz="2000" dirty="0">
                <a:solidFill>
                  <a:srgbClr val="FF0000"/>
                </a:solidFill>
              </a:rPr>
              <a:t>2-Methylresorcinol, </a:t>
            </a:r>
            <a:r>
              <a:rPr lang="es-ES" sz="2000" dirty="0" err="1"/>
              <a:t>Citric</a:t>
            </a:r>
            <a:r>
              <a:rPr lang="es-ES" sz="2000" dirty="0"/>
              <a:t> </a:t>
            </a:r>
            <a:r>
              <a:rPr lang="es-ES" sz="2000" dirty="0" err="1"/>
              <a:t>Acid</a:t>
            </a:r>
            <a:r>
              <a:rPr lang="es-ES" sz="2000" dirty="0"/>
              <a:t>, Oleth-10, </a:t>
            </a:r>
            <a:r>
              <a:rPr lang="es-ES" sz="2000" dirty="0" err="1"/>
              <a:t>Panthenol</a:t>
            </a:r>
            <a:r>
              <a:rPr lang="es-ES" sz="2000" dirty="0"/>
              <a:t>, EDTA</a:t>
            </a:r>
            <a:r>
              <a:rPr lang="es-ES" sz="2000" dirty="0">
                <a:solidFill>
                  <a:srgbClr val="FF0000"/>
                </a:solidFill>
              </a:rPr>
              <a:t>, M-</a:t>
            </a:r>
            <a:r>
              <a:rPr lang="es-ES" sz="2000" dirty="0" err="1">
                <a:solidFill>
                  <a:srgbClr val="FF0000"/>
                </a:solidFill>
              </a:rPr>
              <a:t>Aminophenol</a:t>
            </a:r>
            <a:r>
              <a:rPr lang="es-ES" sz="2000" dirty="0">
                <a:solidFill>
                  <a:srgbClr val="FF0000"/>
                </a:solidFill>
              </a:rPr>
              <a:t>, P-</a:t>
            </a:r>
            <a:r>
              <a:rPr lang="es-ES" sz="2000" dirty="0" err="1">
                <a:solidFill>
                  <a:srgbClr val="FF0000"/>
                </a:solidFill>
              </a:rPr>
              <a:t>Aminophenol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s-ES" sz="2000" b="1" dirty="0" err="1"/>
              <a:t>Developing</a:t>
            </a:r>
            <a:r>
              <a:rPr lang="es-ES" sz="2000" b="1" dirty="0"/>
              <a:t> </a:t>
            </a:r>
            <a:r>
              <a:rPr lang="es-ES" sz="2000" b="1" dirty="0" err="1"/>
              <a:t>Lotion</a:t>
            </a:r>
            <a:r>
              <a:rPr lang="es-ES" sz="2000" b="1" dirty="0"/>
              <a:t> </a:t>
            </a:r>
            <a:r>
              <a:rPr lang="es-ES" sz="2000" b="1" dirty="0" err="1"/>
              <a:t>Ingredients</a:t>
            </a:r>
            <a:r>
              <a:rPr lang="es-ES" sz="2000" dirty="0"/>
              <a:t>: </a:t>
            </a:r>
            <a:r>
              <a:rPr lang="es-ES" sz="2000" dirty="0" err="1"/>
              <a:t>Water</a:t>
            </a:r>
            <a:r>
              <a:rPr lang="es-ES" sz="2000" dirty="0">
                <a:solidFill>
                  <a:srgbClr val="FF0000"/>
                </a:solidFill>
              </a:rPr>
              <a:t>, </a:t>
            </a:r>
            <a:r>
              <a:rPr lang="es-ES" sz="2000" dirty="0" err="1">
                <a:solidFill>
                  <a:srgbClr val="FF0000"/>
                </a:solidFill>
              </a:rPr>
              <a:t>Hydrogen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 err="1">
                <a:solidFill>
                  <a:srgbClr val="FF0000"/>
                </a:solidFill>
              </a:rPr>
              <a:t>Peroxide</a:t>
            </a:r>
            <a:r>
              <a:rPr lang="es-ES" sz="2000" dirty="0"/>
              <a:t>, </a:t>
            </a:r>
            <a:r>
              <a:rPr lang="es-ES" sz="2000" dirty="0" err="1"/>
              <a:t>Acrylates</a:t>
            </a:r>
            <a:r>
              <a:rPr lang="es-ES" sz="2000" dirty="0"/>
              <a:t> </a:t>
            </a:r>
            <a:r>
              <a:rPr lang="es-ES" sz="2000" dirty="0" err="1"/>
              <a:t>Copolymer</a:t>
            </a:r>
            <a:r>
              <a:rPr lang="es-ES" sz="2000" dirty="0"/>
              <a:t>, Steareth-21, Oleth-2, Oleth-5, Peg-50 </a:t>
            </a:r>
            <a:r>
              <a:rPr lang="es-ES" sz="2000" dirty="0" err="1"/>
              <a:t>Hydrogenated</a:t>
            </a:r>
            <a:r>
              <a:rPr lang="es-ES" sz="2000" dirty="0"/>
              <a:t> </a:t>
            </a:r>
            <a:r>
              <a:rPr lang="es-ES" sz="2000" dirty="0" err="1"/>
              <a:t>Palmamide</a:t>
            </a:r>
            <a:r>
              <a:rPr lang="es-ES" sz="2000" dirty="0"/>
              <a:t>, </a:t>
            </a:r>
            <a:r>
              <a:rPr lang="es-ES" sz="2000" dirty="0" err="1"/>
              <a:t>Acrylates</a:t>
            </a:r>
            <a:r>
              <a:rPr lang="es-ES" sz="2000" dirty="0"/>
              <a:t>/Steareth-20 </a:t>
            </a:r>
            <a:r>
              <a:rPr lang="es-ES" sz="2000" dirty="0" err="1"/>
              <a:t>Methacrylate</a:t>
            </a:r>
            <a:r>
              <a:rPr lang="es-ES" sz="2000" dirty="0"/>
              <a:t> </a:t>
            </a:r>
            <a:r>
              <a:rPr lang="es-ES" sz="2000" dirty="0" err="1"/>
              <a:t>Copolymer</a:t>
            </a:r>
            <a:r>
              <a:rPr lang="es-ES" sz="2000" dirty="0"/>
              <a:t>, </a:t>
            </a:r>
            <a:r>
              <a:rPr lang="es-ES" sz="2000" dirty="0" err="1"/>
              <a:t>Oleyl</a:t>
            </a:r>
            <a:r>
              <a:rPr lang="es-ES" sz="2000" dirty="0"/>
              <a:t> Alcohol, </a:t>
            </a:r>
            <a:r>
              <a:rPr lang="es-ES" sz="2000" dirty="0" err="1"/>
              <a:t>Etidronic</a:t>
            </a:r>
            <a:r>
              <a:rPr lang="es-ES" sz="2000" dirty="0"/>
              <a:t> </a:t>
            </a:r>
            <a:r>
              <a:rPr lang="es-ES" sz="2000" dirty="0" err="1"/>
              <a:t>Acid</a:t>
            </a:r>
            <a:r>
              <a:rPr lang="es-ES" sz="2000" dirty="0"/>
              <a:t>, </a:t>
            </a:r>
            <a:r>
              <a:rPr lang="es-ES" sz="2000" dirty="0" err="1"/>
              <a:t>Disodium</a:t>
            </a:r>
            <a:r>
              <a:rPr lang="es-ES" sz="2000" dirty="0"/>
              <a:t> EDTA, </a:t>
            </a:r>
            <a:r>
              <a:rPr lang="es-ES" sz="2000" dirty="0" err="1"/>
              <a:t>Simethicone</a:t>
            </a:r>
            <a:r>
              <a:rPr lang="es-E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1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821" name="Group 381"/>
          <p:cNvGraphicFramePr>
            <a:graphicFrameLocks noGrp="1"/>
          </p:cNvGraphicFramePr>
          <p:nvPr>
            <p:ph type="tbl" idx="1"/>
          </p:nvPr>
        </p:nvGraphicFramePr>
        <p:xfrm>
          <a:off x="303213" y="1268413"/>
          <a:ext cx="8229600" cy="4023360"/>
        </p:xfrm>
        <a:graphic>
          <a:graphicData uri="http://schemas.openxmlformats.org/drawingml/2006/table">
            <a:tbl>
              <a:tblPr/>
              <a:tblGrid>
                <a:gridCol w="7208837"/>
                <a:gridCol w="1020763"/>
              </a:tblGrid>
              <a:tr h="1381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A418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High Aqueous Hair Color Cream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Ingredients: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 WT. 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81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A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Crodacol CS-50 (Croda) cetearyl alcohol)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8.50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Crodamazon Cupuacu (Croda) </a:t>
                      </a:r>
                      <a:b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(Theobroma grandiflorum seed butter)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4.00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Crodafos HCE (Croda) </a:t>
                      </a:r>
                      <a:b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(oleth-5 phosphate (and) dioleyl alcohol)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2.50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Novol (Croda) </a:t>
                      </a:r>
                      <a:b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(oleyl alcohol)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1.00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017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2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84" name="Group 224"/>
          <p:cNvGraphicFramePr>
            <a:graphicFrameLocks noGrp="1"/>
          </p:cNvGraphicFramePr>
          <p:nvPr>
            <p:ph type="tbl" idx="1"/>
          </p:nvPr>
        </p:nvGraphicFramePr>
        <p:xfrm>
          <a:off x="0" y="255588"/>
          <a:ext cx="9144000" cy="6095048"/>
        </p:xfrm>
        <a:graphic>
          <a:graphicData uri="http://schemas.openxmlformats.org/drawingml/2006/table">
            <a:tbl>
              <a:tblPr/>
              <a:tblGrid>
                <a:gridCol w="8008938"/>
                <a:gridCol w="1135062"/>
              </a:tblGrid>
              <a:tr h="2159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B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Deionized water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68.40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p-Aminophenol (Keystone)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1.02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4-Amino-2-hydroxytoluene (Keystone)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0.82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1-Napthol (Keystone)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0.56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p-Phenylenediamine (Keystone)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0.16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Resorcinol (Keystone)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0.04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Sodium sulfite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0.80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Tetrasodium EDTA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0.60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Sodium erythorbate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0.60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Monoethanolamine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3.00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C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Hydrotriticum WAA (wheat amino acids)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0.50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Keravis (hydrolyzed vegetable protein-PG-propyl silanetriol)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0.50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D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Ammonia 35%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7.00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0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/>
              <a:t>Lo enlaces  Sal iónico (electrolíticamente controlado) vincula el electrón de la cadena del lado de un grupo COO- a la cadena del lado con un grupo NH</a:t>
            </a:r>
            <a:r>
              <a:rPr lang="es-ES" baseline="-25000"/>
              <a:t>3</a:t>
            </a:r>
            <a:r>
              <a:rPr lang="es-ES"/>
              <a:t>+. </a:t>
            </a:r>
          </a:p>
          <a:p>
            <a:pPr algn="just"/>
            <a:r>
              <a:rPr lang="es-ES"/>
              <a:t>El enlace sal es responsable de aproximadamente 35% de la fuerza del pelo y 50% de la elasticidad de pelo. </a:t>
            </a:r>
          </a:p>
        </p:txBody>
      </p:sp>
    </p:spTree>
    <p:extLst>
      <p:ext uri="{BB962C8B-B14F-4D97-AF65-F5344CB8AC3E}">
        <p14:creationId xmlns:p14="http://schemas.microsoft.com/office/powerpoint/2010/main" val="29347181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1800" b="1"/>
              <a:t>Procedure:</a:t>
            </a:r>
            <a:r>
              <a:rPr lang="es-ES" sz="1800"/>
              <a:t/>
            </a:r>
            <a:br>
              <a:rPr lang="es-ES" sz="1800"/>
            </a:br>
            <a:r>
              <a:rPr lang="es-ES" sz="1800"/>
              <a:t>Combine phase A and B ingredients separately and heat each to 75-80°C. Add phase B to phase A with mixing and cool to 35°C. Add phase C ingredients individually with mixing. Cool to room temperature and add phase D, mixing well. Mix 1:1 with hydrogen peroxide developer (BW-37).</a:t>
            </a:r>
            <a:br>
              <a:rPr lang="es-ES" sz="1800"/>
            </a:br>
            <a:r>
              <a:rPr lang="es-ES" sz="1800"/>
              <a:t/>
            </a:r>
            <a:br>
              <a:rPr lang="es-ES" sz="1800"/>
            </a:br>
            <a:r>
              <a:rPr lang="es-ES" sz="1800" b="1"/>
              <a:t>Properties:</a:t>
            </a:r>
            <a:r>
              <a:rPr lang="es-ES" sz="1800"/>
              <a:t/>
            </a:r>
            <a:br>
              <a:rPr lang="es-ES" sz="1800"/>
            </a:br>
            <a:r>
              <a:rPr lang="es-ES" sz="1800"/>
              <a:t>Mixed viscosity: 18,400 cps +/- 10% (RVT spindle TC @10rpm, room temperature)</a:t>
            </a:r>
            <a:br>
              <a:rPr lang="es-ES" sz="1800"/>
            </a:br>
            <a:r>
              <a:rPr lang="es-ES" sz="1800"/>
              <a:t/>
            </a:r>
            <a:br>
              <a:rPr lang="es-ES" sz="1800"/>
            </a:b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9377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04813"/>
            <a:ext cx="7772400" cy="949325"/>
          </a:xfrm>
        </p:spPr>
        <p:txBody>
          <a:bodyPr/>
          <a:lstStyle/>
          <a:p>
            <a:pPr algn="ctr"/>
            <a:r>
              <a:rPr lang="es-ES_tradnl" sz="3200" b="1" u="sng"/>
              <a:t>COLORACION TONO SOBRE TONO</a:t>
            </a:r>
            <a:br>
              <a:rPr lang="es-ES_tradnl" sz="3200" b="1" u="sng"/>
            </a:br>
            <a:r>
              <a:rPr lang="es-ES_tradnl" sz="3200" b="1" u="sng"/>
              <a:t>O SEMIPERMANENTE</a:t>
            </a:r>
            <a:endParaRPr lang="es-ES_trad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_tradnl" sz="2400" dirty="0">
                <a:solidFill>
                  <a:schemeClr val="hlink"/>
                </a:solidFill>
              </a:rPr>
              <a:t>DEFINICION</a:t>
            </a:r>
            <a:r>
              <a:rPr lang="es-ES_tradnl" sz="2400" dirty="0"/>
              <a:t>: PROVOCA UNA COLORACION DURABLE CERCANA AL TONO NATURAL. NO ES ACLARANTE.</a:t>
            </a:r>
          </a:p>
          <a:p>
            <a:pPr algn="just"/>
            <a:endParaRPr lang="es-ES_tradnl" sz="2400" dirty="0"/>
          </a:p>
          <a:p>
            <a:pPr algn="just"/>
            <a:r>
              <a:rPr lang="es-ES_tradnl" sz="2400" dirty="0">
                <a:solidFill>
                  <a:schemeClr val="hlink"/>
                </a:solidFill>
              </a:rPr>
              <a:t>MEC.ACCION</a:t>
            </a:r>
            <a:r>
              <a:rPr lang="es-ES_tradnl" sz="2400" dirty="0"/>
              <a:t>: SIMILAR A LA PERMANENTE, </a:t>
            </a:r>
            <a:r>
              <a:rPr lang="es-ES_tradnl" sz="2400" dirty="0" smtClean="0"/>
              <a:t>USA </a:t>
            </a:r>
            <a:r>
              <a:rPr lang="es-ES_tradnl" sz="2400" dirty="0"/>
              <a:t>UNA </a:t>
            </a:r>
            <a:r>
              <a:rPr lang="es-ES_tradnl" sz="2400" dirty="0" smtClean="0"/>
              <a:t>AMIDA (NO AMONIACO) </a:t>
            </a:r>
            <a:r>
              <a:rPr lang="es-ES_tradnl" sz="2400" dirty="0"/>
              <a:t>Y EL </a:t>
            </a:r>
            <a:r>
              <a:rPr lang="es-ES_tradnl" sz="2400" dirty="0" smtClean="0"/>
              <a:t>PEROXIDO de H </a:t>
            </a:r>
            <a:r>
              <a:rPr lang="es-ES_tradnl" sz="2400" dirty="0"/>
              <a:t>NO ES SUFICIENTE PARA ACLARAR LOS PIGMENTOS NATURALES.</a:t>
            </a:r>
          </a:p>
        </p:txBody>
      </p:sp>
    </p:spTree>
    <p:extLst>
      <p:ext uri="{BB962C8B-B14F-4D97-AF65-F5344CB8AC3E}">
        <p14:creationId xmlns:p14="http://schemas.microsoft.com/office/powerpoint/2010/main" val="19387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 descr="Esferas"/>
          <p:cNvSpPr>
            <a:spLocks noChangeArrowheads="1"/>
          </p:cNvSpPr>
          <p:nvPr/>
        </p:nvSpPr>
        <p:spPr bwMode="auto">
          <a:xfrm>
            <a:off x="393700" y="2349500"/>
            <a:ext cx="2809875" cy="2663825"/>
          </a:xfrm>
          <a:prstGeom prst="ellipse">
            <a:avLst/>
          </a:prstGeom>
          <a:pattFill prst="sphere">
            <a:fgClr>
              <a:srgbClr val="735227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s-CL"/>
          </a:p>
        </p:txBody>
      </p:sp>
      <p:sp>
        <p:nvSpPr>
          <p:cNvPr id="25603" name="Oval 3" descr="Esferas"/>
          <p:cNvSpPr>
            <a:spLocks noChangeArrowheads="1"/>
          </p:cNvSpPr>
          <p:nvPr/>
        </p:nvSpPr>
        <p:spPr bwMode="auto">
          <a:xfrm>
            <a:off x="5940425" y="2349500"/>
            <a:ext cx="2809875" cy="2663825"/>
          </a:xfrm>
          <a:prstGeom prst="ellipse">
            <a:avLst/>
          </a:prstGeom>
          <a:pattFill prst="sphere">
            <a:fgClr>
              <a:srgbClr val="EC6614"/>
            </a:fgClr>
            <a:bgClr>
              <a:schemeClr val="bg2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s-CL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492500" y="3644900"/>
            <a:ext cx="22320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331913" y="668338"/>
            <a:ext cx="648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latin typeface="Tahoma" pitchFamily="34" charset="0"/>
              </a:rPr>
              <a:t>COLORACIÓN TONO SOBRE TONO</a:t>
            </a:r>
          </a:p>
        </p:txBody>
      </p:sp>
    </p:spTree>
    <p:extLst>
      <p:ext uri="{BB962C8B-B14F-4D97-AF65-F5344CB8AC3E}">
        <p14:creationId xmlns:p14="http://schemas.microsoft.com/office/powerpoint/2010/main" val="39976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334104"/>
            <a:ext cx="8229600" cy="4530725"/>
          </a:xfrm>
        </p:spPr>
        <p:txBody>
          <a:bodyPr/>
          <a:lstStyle/>
          <a:p>
            <a:r>
              <a:rPr lang="es-CL" sz="1400" dirty="0" smtClean="0"/>
              <a:t>INGREDIENTES DE LA CREMA COLORANTE: </a:t>
            </a:r>
          </a:p>
          <a:p>
            <a:r>
              <a:rPr lang="es-CL" sz="1400" dirty="0" smtClean="0"/>
              <a:t>- AQUA/WATER, CETEARYL ALCOHOL, PROPYLENE GLYCOL, DECETH-3, LAURETH-12, </a:t>
            </a:r>
            <a:r>
              <a:rPr lang="es-CL" sz="1400" b="1" dirty="0" smtClean="0"/>
              <a:t>ETHANOLAMINE, </a:t>
            </a:r>
            <a:r>
              <a:rPr lang="es-CL" sz="1400" dirty="0" smtClean="0"/>
              <a:t>OLETH-30, LAURIC ACID, POLYQUATERNIUM-6, GLYCOL DISTEARATE, HEXADIMETHRINE CHLORIDE, SILICA DIMETHYL SILYLATE, CI77491/IRON OXIDES, CI 77891/TITANIUM DIOXIDE, 2,4-DIAMINOPHENOXYETHANOL HCI, P-AMINOPHENOL, 2-AMINO-3-HYDROXYPYRIDINE, ASCORBIC ACID, MICA, THIOLACTIC ACID, TOLUENE-2,5-DIAMINE, 2-METHYLRESOLRCINOL, 2-METHYL-5-HYDROXYETHYLAMINOPHENOL, PENTASODIUM PENTETATE, CARBOMER, RESOLRCINOL, PARFUM/FRAGANCE. (F.I.L. C22093/1). </a:t>
            </a:r>
          </a:p>
          <a:p>
            <a:endParaRPr lang="es-CL" sz="1400" dirty="0" smtClean="0"/>
          </a:p>
          <a:p>
            <a:pPr marL="0" indent="0">
              <a:buNone/>
            </a:pPr>
            <a:endParaRPr lang="es-CL" sz="1400" dirty="0" smtClean="0"/>
          </a:p>
          <a:p>
            <a:r>
              <a:rPr lang="es-CL" sz="1400" dirty="0" smtClean="0"/>
              <a:t>La Leche Reveladora, está compuesta por: </a:t>
            </a:r>
          </a:p>
          <a:p>
            <a:r>
              <a:rPr lang="es-CL" sz="1400" dirty="0" smtClean="0"/>
              <a:t>AQUA/WATER, HYDROGEN PEROXIDE, CETEARYL ALCOHOL, SODIUM STANNATE, TRIDECETH-2 CARBOXAMIDE MEA, PENTASODIUM PENTETATE, CETEARETH-30, TETRASODIUM PYROPHOSPHATE, GLYCERIN. (F.I.L. C11321/8). </a:t>
            </a:r>
          </a:p>
          <a:p>
            <a:endParaRPr lang="es-CL" dirty="0"/>
          </a:p>
        </p:txBody>
      </p:sp>
      <p:pic>
        <p:nvPicPr>
          <p:cNvPr id="1112" name="Picture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16" y="277813"/>
            <a:ext cx="1656184" cy="209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1" t="30245" r="31116" b="28404"/>
          <a:stretch/>
        </p:blipFill>
        <p:spPr bwMode="auto">
          <a:xfrm>
            <a:off x="595950" y="2636912"/>
            <a:ext cx="8152514" cy="40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7" t="30246" r="59241" b="41462"/>
          <a:stretch/>
        </p:blipFill>
        <p:spPr bwMode="auto">
          <a:xfrm>
            <a:off x="899592" y="332656"/>
            <a:ext cx="1944216" cy="247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7" t="35100" r="52009" b="40123"/>
          <a:stretch/>
        </p:blipFill>
        <p:spPr bwMode="auto">
          <a:xfrm>
            <a:off x="4672206" y="70022"/>
            <a:ext cx="3572201" cy="28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411662"/>
          </a:xfrm>
        </p:spPr>
        <p:txBody>
          <a:bodyPr/>
          <a:lstStyle/>
          <a:p>
            <a:pPr algn="just"/>
            <a:r>
              <a:rPr lang="es-ES" sz="2600" b="1"/>
              <a:t>La Cistina conocido como el enlace disulfuro, es un enlace fuerte. </a:t>
            </a:r>
          </a:p>
          <a:p>
            <a:pPr algn="just"/>
            <a:r>
              <a:rPr lang="es-ES" sz="2600" b="1"/>
              <a:t>Es responsable de la dureza de pelo o resistencia de abrasión. </a:t>
            </a:r>
          </a:p>
          <a:p>
            <a:pPr algn="just"/>
            <a:r>
              <a:rPr lang="es-ES" sz="2600" b="1"/>
              <a:t>La modificación de este enlace permite realizar la ondulación o alisado  permanente del pelo. </a:t>
            </a:r>
          </a:p>
        </p:txBody>
      </p:sp>
    </p:spTree>
    <p:extLst>
      <p:ext uri="{BB962C8B-B14F-4D97-AF65-F5344CB8AC3E}">
        <p14:creationId xmlns:p14="http://schemas.microsoft.com/office/powerpoint/2010/main" val="2655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3421</TotalTime>
  <Words>2549</Words>
  <Application>Microsoft Office PowerPoint</Application>
  <PresentationFormat>Presentación en pantalla (4:3)</PresentationFormat>
  <Paragraphs>454</Paragraphs>
  <Slides>84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84</vt:i4>
      </vt:variant>
    </vt:vector>
  </HeadingPairs>
  <TitlesOfParts>
    <vt:vector size="96" baseType="lpstr">
      <vt:lpstr>Arial</vt:lpstr>
      <vt:lpstr>Garamond</vt:lpstr>
      <vt:lpstr>GaramondThree</vt:lpstr>
      <vt:lpstr>GaramondThree-Italic</vt:lpstr>
      <vt:lpstr>NexusSansPro</vt:lpstr>
      <vt:lpstr>Tahoma</vt:lpstr>
      <vt:lpstr>Times</vt:lpstr>
      <vt:lpstr>Times New Roman</vt:lpstr>
      <vt:lpstr>Verdana</vt:lpstr>
      <vt:lpstr>Wingdings</vt:lpstr>
      <vt:lpstr>Borde</vt:lpstr>
      <vt:lpstr>Imagen de mapa de bits</vt:lpstr>
      <vt:lpstr>Presentación de PowerPoint</vt:lpstr>
      <vt:lpstr>Presentación de PowerPoint</vt:lpstr>
      <vt:lpstr>FOLICULO PILOSEBÁCEO</vt:lpstr>
      <vt:lpstr>Presentación de PowerPoint</vt:lpstr>
      <vt:lpstr>Presentación de PowerPoint</vt:lpstr>
      <vt:lpstr>Presentación de PowerPoint</vt:lpstr>
      <vt:lpstr>ENLACES DE LA QUERATINA</vt:lpstr>
      <vt:lpstr>Presentación de PowerPoint</vt:lpstr>
      <vt:lpstr>Presentación de PowerPoint</vt:lpstr>
      <vt:lpstr>Presentación de PowerPoint</vt:lpstr>
      <vt:lpstr> </vt:lpstr>
      <vt:lpstr>Presentación de PowerPoint</vt:lpstr>
      <vt:lpstr>1. SURFACTANTES CATIÓNICOS</vt:lpstr>
      <vt:lpstr>PRODUCTOS DE  FIJACIÓN CAPILAR</vt:lpstr>
      <vt:lpstr>Presentación de PowerPoint</vt:lpstr>
      <vt:lpstr>UTILIZACIÓN DE POLÍMEROS FIJADORES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GELES</vt:lpstr>
      <vt:lpstr>Geles fijadores</vt:lpstr>
      <vt:lpstr>Lacas</vt:lpstr>
      <vt:lpstr>Presentación de PowerPoint</vt:lpstr>
      <vt:lpstr>Mousse</vt:lpstr>
      <vt:lpstr>Presentación de PowerPoint</vt:lpstr>
      <vt:lpstr>Presentación de PowerPoint</vt:lpstr>
      <vt:lpstr>Presentación de PowerPoint</vt:lpstr>
      <vt:lpstr>Presentación de PowerPoint</vt:lpstr>
      <vt:lpstr>ONDULACION y ALISADO PERMANENTE DEL CABELLO</vt:lpstr>
      <vt:lpstr>Presentación de PowerPoint</vt:lpstr>
      <vt:lpstr>UN PROCESO QUE CONSTA DE TRES ETAPAS:</vt:lpstr>
      <vt:lpstr>ACCION MECÁNICA</vt:lpstr>
      <vt:lpstr>Presentación de PowerPoint</vt:lpstr>
      <vt:lpstr>Presentación de PowerPoint</vt:lpstr>
      <vt:lpstr>Presentación de PowerPoint</vt:lpstr>
      <vt:lpstr>Presentación de PowerPoint</vt:lpstr>
      <vt:lpstr>Componentes de los productos para ondulación permanente</vt:lpstr>
      <vt:lpstr>OTROS REDUCTORES</vt:lpstr>
      <vt:lpstr>Otros componentes de la solución reductora.</vt:lpstr>
      <vt:lpstr>Presentación de PowerPoint</vt:lpstr>
      <vt:lpstr>Formulación del neutralizante o fijador</vt:lpstr>
      <vt:lpstr>Presentación de PowerPoint</vt:lpstr>
      <vt:lpstr>Presentación de PowerPoint</vt:lpstr>
      <vt:lpstr>ALISADO</vt:lpstr>
      <vt:lpstr>Factores que afectan la eficacia de los productos para permanente</vt:lpstr>
      <vt:lpstr>Presentación de PowerPoint</vt:lpstr>
      <vt:lpstr>Recordar Depilatorios químicos </vt:lpstr>
      <vt:lpstr>COLORACIÓN DE CABELLO</vt:lpstr>
      <vt:lpstr>Presentación de PowerPoint</vt:lpstr>
      <vt:lpstr>TIPOS DE PIGMENTO</vt:lpstr>
      <vt:lpstr>COLORACION DIRECTA</vt:lpstr>
      <vt:lpstr>Presentación de PowerPoint</vt:lpstr>
      <vt:lpstr>Presentación de PowerPoint</vt:lpstr>
      <vt:lpstr>Coloración progresiva :  mediante pigmentos metálicos  </vt:lpstr>
      <vt:lpstr>Presentación de PowerPoint</vt:lpstr>
      <vt:lpstr>Grecian Formula 16 Liquid with Conditioner </vt:lpstr>
      <vt:lpstr>COLORACION TEMPORAL</vt:lpstr>
      <vt:lpstr>COLORANTES</vt:lpstr>
      <vt:lpstr>Presentación de PowerPoint</vt:lpstr>
      <vt:lpstr>COLORANTES </vt:lpstr>
      <vt:lpstr>Presentación de PowerPoint</vt:lpstr>
      <vt:lpstr>                    ISSUE CRAZY COLORS </vt:lpstr>
      <vt:lpstr>COLORACION PERMANENTE </vt:lpstr>
      <vt:lpstr>PERÓXIDO DE HIDROGENO</vt:lpstr>
      <vt:lpstr>Presentación de PowerPoint</vt:lpstr>
      <vt:lpstr>Presentación de PowerPoint</vt:lpstr>
      <vt:lpstr>Componentes principales o Intermediarios primarios</vt:lpstr>
      <vt:lpstr>Componentes 2arios</vt:lpstr>
      <vt:lpstr>MODIFICADORES</vt:lpstr>
      <vt:lpstr>RESUMEN COMPONENTES </vt:lpstr>
      <vt:lpstr>Presentación de PowerPoint</vt:lpstr>
      <vt:lpstr>L'Oreal Preference Haircolor </vt:lpstr>
      <vt:lpstr>EFECTO DEL PEROXIDO</vt:lpstr>
      <vt:lpstr>Clairol Natural Instincts Haircolor </vt:lpstr>
      <vt:lpstr>Presentación de PowerPoint</vt:lpstr>
      <vt:lpstr>Presentación de PowerPoint</vt:lpstr>
      <vt:lpstr>Presentación de PowerPoint</vt:lpstr>
      <vt:lpstr>COLORACION TONO SOBRE TONO O SEMIPERMANENTE</vt:lpstr>
      <vt:lpstr>Presentación de PowerPoint</vt:lpstr>
      <vt:lpstr>Presentación de PowerPoint</vt:lpstr>
      <vt:lpstr>Presentación de PowerPoint</vt:lpstr>
    </vt:vector>
  </TitlesOfParts>
  <Company>U de Chile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ONDULACION PERMANENTE DEL CABELLO</dc:title>
  <dc:creator>Olosmira Correa</dc:creator>
  <cp:lastModifiedBy>Chris Moore</cp:lastModifiedBy>
  <cp:revision>152</cp:revision>
  <dcterms:created xsi:type="dcterms:W3CDTF">2000-06-06T15:13:23Z</dcterms:created>
  <dcterms:modified xsi:type="dcterms:W3CDTF">2020-08-13T16:30:08Z</dcterms:modified>
</cp:coreProperties>
</file>