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71" r:id="rId4"/>
    <p:sldId id="272" r:id="rId5"/>
    <p:sldId id="273" r:id="rId6"/>
    <p:sldId id="258" r:id="rId7"/>
    <p:sldId id="259" r:id="rId8"/>
    <p:sldId id="260" r:id="rId9"/>
    <p:sldId id="261" r:id="rId10"/>
    <p:sldId id="262" r:id="rId11"/>
    <p:sldId id="264" r:id="rId12"/>
    <p:sldId id="265" r:id="rId13"/>
    <p:sldId id="269" r:id="rId14"/>
    <p:sldId id="268" r:id="rId15"/>
    <p:sldId id="285" r:id="rId16"/>
    <p:sldId id="274" r:id="rId17"/>
    <p:sldId id="275" r:id="rId18"/>
    <p:sldId id="278" r:id="rId19"/>
    <p:sldId id="277" r:id="rId20"/>
    <p:sldId id="270" r:id="rId21"/>
    <p:sldId id="279" r:id="rId22"/>
    <p:sldId id="280" r:id="rId23"/>
    <p:sldId id="281" r:id="rId24"/>
    <p:sldId id="282" r:id="rId25"/>
    <p:sldId id="283" r:id="rId26"/>
    <p:sldId id="263" r:id="rId27"/>
    <p:sldId id="284" r:id="rId2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889" autoAdjust="0"/>
  </p:normalViewPr>
  <p:slideViewPr>
    <p:cSldViewPr showGuides="1">
      <p:cViewPr varScale="1">
        <p:scale>
          <a:sx n="62" d="100"/>
          <a:sy n="62" d="100"/>
        </p:scale>
        <p:origin x="-64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5BF3FF-FACF-48FA-A276-7284388686AE}" type="datetimeFigureOut">
              <a:rPr lang="es-CL" smtClean="0"/>
              <a:pPr/>
              <a:t>28-10-2015</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70C178-E3E1-49CA-9ED1-C2CDDA852211}" type="slidenum">
              <a:rPr lang="es-CL" smtClean="0"/>
              <a:pPr/>
              <a:t>‹Nº›</a:t>
            </a:fld>
            <a:endParaRPr lang="es-C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Manejo de libros en farmacia comunitaria</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1</a:t>
            </a:fld>
            <a:endParaRPr lang="es-C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Éste debe ser llenado completamente y debe adjuntársele la fotocopia del carnet de identidad, del título del</a:t>
            </a:r>
            <a:r>
              <a:rPr lang="es-CL" baseline="0" dirty="0" smtClean="0"/>
              <a:t> director técnico y una copia de sus últimas 12 cotizaciones previsionales, o bien, de sus movimientos vía boletas de honorarios.</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10</a:t>
            </a:fld>
            <a:endParaRPr lang="es-C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REGISTRO DE ESTUPEFACIENTES</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11</a:t>
            </a:fld>
            <a:endParaRPr lang="es-C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En este libro se llevará el control de los estupefacientes. Si bien</a:t>
            </a:r>
            <a:r>
              <a:rPr lang="es-CL" baseline="0" dirty="0" smtClean="0"/>
              <a:t> el formato no está establecido en ninguna norma, se acostumbra llevarlo como se indica en la tabla. Es muy importante que estén todos los datos implicados en la legislación.</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12</a:t>
            </a:fld>
            <a:endParaRPr lang="es-C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Se acostumbra combinar las columnas de Resolución</a:t>
            </a:r>
            <a:r>
              <a:rPr lang="es-CL" baseline="0" dirty="0" smtClean="0"/>
              <a:t> y Guía, puesto que las primeras no son para nada comunes, pero ocurren.</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13</a:t>
            </a:fld>
            <a:endParaRPr lang="es-C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Para los egresos, se debe anotar toda la información solicitada. Los nombre y </a:t>
            </a:r>
            <a:r>
              <a:rPr lang="es-CL" dirty="0" err="1" smtClean="0"/>
              <a:t>RUN</a:t>
            </a:r>
            <a:r>
              <a:rPr lang="es-CL" dirty="0" smtClean="0"/>
              <a:t> deben</a:t>
            </a:r>
            <a:r>
              <a:rPr lang="es-CL" baseline="0" dirty="0" smtClean="0"/>
              <a:t> estar completos, así como las direcciones, que deben incluir nombre de la vía, numeración y comuna. Cuando el paciente y el adquirente corresponden a la misma persona, debe quedar esto consignado, pero puede ser mediante un “Ídem”.</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14</a:t>
            </a:fld>
            <a:endParaRPr lang="es-C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Tabla ejemplo de cómo debe llevarse un libro de estupefacientes.</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15</a:t>
            </a:fld>
            <a:endParaRPr lang="es-C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LIBRO DE PSICOTRÓPICOS</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16</a:t>
            </a:fld>
            <a:endParaRPr lang="es-C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L" dirty="0" smtClean="0"/>
              <a:t>En este libro se llevará el control de los psicotrópicos. Si bien</a:t>
            </a:r>
            <a:r>
              <a:rPr lang="es-CL" baseline="0" dirty="0" smtClean="0"/>
              <a:t> el formato no está establecido en ninguna norma, se acostumbra llevarlo como se indica en la tabla. Es muy importante que estén todos los datos implicados en la legislación.</a:t>
            </a:r>
            <a:endParaRPr lang="es-CL" dirty="0" smtClean="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17</a:t>
            </a:fld>
            <a:endParaRPr lang="es-C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L" dirty="0" smtClean="0"/>
              <a:t>Se acostumbra combinar las columnas de Resolución</a:t>
            </a:r>
            <a:r>
              <a:rPr lang="es-CL" baseline="0" dirty="0" smtClean="0"/>
              <a:t> y Guía, puesto que las primeras no son para nada comunes, pero ocurren.</a:t>
            </a:r>
            <a:endParaRPr lang="es-CL" dirty="0" smtClean="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18</a:t>
            </a:fld>
            <a:endParaRPr lang="es-C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L" dirty="0" smtClean="0"/>
              <a:t>Para los egresos, se debe anotar toda la información solicitada. Los nombre y </a:t>
            </a:r>
            <a:r>
              <a:rPr lang="es-CL" dirty="0" err="1" smtClean="0"/>
              <a:t>RUN</a:t>
            </a:r>
            <a:r>
              <a:rPr lang="es-CL" dirty="0" smtClean="0"/>
              <a:t> deben</a:t>
            </a:r>
            <a:r>
              <a:rPr lang="es-CL" baseline="0" dirty="0" smtClean="0"/>
              <a:t> estar completos, así como las direcciones, que deben incluir nombre de la vía, numeración y comuna. Cuando el paciente y el adquirente corresponden a la misma persona, debe quedar esto consignado, pero puede ser mediante un “Ídem”.</a:t>
            </a:r>
            <a:endParaRPr lang="es-CL" dirty="0" smtClean="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19</a:t>
            </a:fld>
            <a:endParaRPr 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Por reglamentación, cada farmacia debe tener 4 registros. Estos pueden llevarse en cualquier libro foliado, por lo que se sugiere los Libros</a:t>
            </a:r>
            <a:r>
              <a:rPr lang="es-CL" baseline="0" dirty="0" smtClean="0"/>
              <a:t> de Acta, que vienen prefabricados.</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2</a:t>
            </a:fld>
            <a:endParaRPr lang="es-C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L" dirty="0" smtClean="0"/>
              <a:t>Tabla ejemplo de cómo debe llevarse un libro de psicotrópicos.</a:t>
            </a:r>
          </a:p>
          <a:p>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20</a:t>
            </a:fld>
            <a:endParaRPr lang="es-C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Existe una situación particular para las Benzodiacepinas. Éstas pueden llevarse EN EL MISMO LIBRO de psicotrópicos, pero de una manera abreviada, que permite unir las dispensaciones por períodos.</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21</a:t>
            </a:fld>
            <a:endParaRPr lang="es-C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Los egresos podrán no consignar datos del paciente, sino solo de las</a:t>
            </a:r>
            <a:r>
              <a:rPr lang="es-CL" baseline="0" dirty="0" smtClean="0"/>
              <a:t> prescripciones acumuladas. Es importante que, si bien esto permite no pasar las recetas al libro al instante, el tiempo en que no se haga no sea extendido, pues el control debe mantenerse. La periodicidad de esto depende del flujo de expendio.</a:t>
            </a:r>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22</a:t>
            </a:fld>
            <a:endParaRPr lang="es-C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La principal</a:t>
            </a:r>
            <a:r>
              <a:rPr lang="es-CL" baseline="0" dirty="0" smtClean="0"/>
              <a:t> ventaja es que así se optimiza tiempo y espacio, de manera de no necesitar un libro de 9 columnas, sino solo uno de actas.</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23</a:t>
            </a:fld>
            <a:endParaRPr lang="es-C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LIBRO DE RECLAMOS</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24</a:t>
            </a:fld>
            <a:endParaRPr lang="es-CL"/>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En el libro de reclamos se registra</a:t>
            </a:r>
            <a:r>
              <a:rPr lang="es-CL" baseline="0" dirty="0" smtClean="0"/>
              <a:t> todo problema que haya tenido el usuario en la farmacia. Cuando estos tienen relación con la </a:t>
            </a:r>
            <a:r>
              <a:rPr lang="es-ES" b="0" u="none" dirty="0" smtClean="0"/>
              <a:t>calidad, seguridad y eficacia </a:t>
            </a:r>
            <a:r>
              <a:rPr lang="es-ES" dirty="0" smtClean="0"/>
              <a:t>de los productos farmacéuticos que se expenden en la farmacia, se debe responder al usuario, con copia al ISP (en la </a:t>
            </a:r>
            <a:r>
              <a:rPr lang="es-ES" dirty="0" err="1" smtClean="0"/>
              <a:t>RM</a:t>
            </a:r>
            <a:r>
              <a:rPr lang="es-ES" dirty="0" smtClean="0"/>
              <a:t>) en máximo</a:t>
            </a:r>
            <a:r>
              <a:rPr lang="es-ES" baseline="0" dirty="0" smtClean="0"/>
              <a:t> 3 días. Para esto, cada farmacia deberá tener un Protocolo de Atención de Reclamos a la Calidad , Seguridad o Eficacia, el que debe ser respetado cuando sea necesario.</a:t>
            </a:r>
          </a:p>
          <a:p>
            <a:r>
              <a:rPr lang="es-ES" baseline="0" dirty="0" smtClean="0"/>
              <a:t>Para otro tipo de reclamos, depende de lo que establezcan las Políticas de calidad de cada farmacia.</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25</a:t>
            </a:fld>
            <a:endParaRPr lang="es-CL"/>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L"/>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27</a:t>
            </a:fld>
            <a:endParaRPr 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Estos deben ser autorizados por el ISP (en la región metropolitana) y deben estar disponibles siempre que un funcionario de la autoridad sanitaria lo solicite.</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3</a:t>
            </a:fld>
            <a:endParaRPr 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A través del</a:t>
            </a:r>
            <a:r>
              <a:rPr lang="es-CL" baseline="0" dirty="0" smtClean="0"/>
              <a:t> formulario </a:t>
            </a:r>
            <a:r>
              <a:rPr lang="es-CL" baseline="0" dirty="0" err="1" smtClean="0"/>
              <a:t>FARMA</a:t>
            </a:r>
            <a:r>
              <a:rPr lang="es-CL" baseline="0" dirty="0" smtClean="0"/>
              <a:t> F-10 se solicita el </a:t>
            </a:r>
            <a:r>
              <a:rPr lang="es-CL" baseline="0" dirty="0" err="1" smtClean="0"/>
              <a:t>timbraje</a:t>
            </a:r>
            <a:r>
              <a:rPr lang="es-CL" baseline="0" dirty="0" smtClean="0"/>
              <a:t> de los libros al ISP en la región metropolitana. Éste se llena COMPLETO y se entrega físicamente junto a los libros por timbrar, además de pagar el arancel asociado.</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4</a:t>
            </a:fld>
            <a:endParaRPr lang="es-C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REGISTRO</a:t>
            </a:r>
            <a:r>
              <a:rPr lang="es-CL" baseline="0" dirty="0" smtClean="0"/>
              <a:t> DE RECETAS</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5</a:t>
            </a:fld>
            <a:endParaRPr lang="es-C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Se le llama</a:t>
            </a:r>
            <a:r>
              <a:rPr lang="es-CL" baseline="0" dirty="0" smtClean="0"/>
              <a:t> así por lo que decía en el Art 19°a, ya que en éste se escriben las recetas magistrales preparadas. Hoy, si bien el 19°a fue derogado, esta obligación quedó establecida en el </a:t>
            </a:r>
            <a:r>
              <a:rPr lang="es-CL" baseline="0" dirty="0" err="1" smtClean="0"/>
              <a:t>DS</a:t>
            </a:r>
            <a:r>
              <a:rPr lang="es-CL" baseline="0" dirty="0" smtClean="0"/>
              <a:t> 79/10, reglamento de preparados magistrales.</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6</a:t>
            </a:fld>
            <a:endParaRPr lang="es-C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Cuando ocurre una inspección sanitaria, el inspector debe anotar la fecha y hora de ésta en aquel libro, de manera de dejar registro.</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7</a:t>
            </a:fld>
            <a:endParaRPr lang="es-C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También en este libro se anotan los inicios y términos de dirección técnica, así como cualquier</a:t>
            </a:r>
            <a:r>
              <a:rPr lang="es-CL" baseline="0" dirty="0" smtClean="0"/>
              <a:t> eventualidad que ocurra en la farmacia y sea de interés dejar respaldo.</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8</a:t>
            </a:fld>
            <a:endParaRPr lang="es-C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dirty="0" smtClean="0"/>
              <a:t>El asumo de dirección</a:t>
            </a:r>
            <a:r>
              <a:rPr lang="es-CL" baseline="0" dirty="0" smtClean="0"/>
              <a:t> técnica, así como la renuncia, debe ser notificada a la autoridad sanitaria. El ISP en la región metropolitana dispone del formulario </a:t>
            </a:r>
            <a:r>
              <a:rPr lang="es-CL" baseline="0" dirty="0" err="1" smtClean="0"/>
              <a:t>FARMA</a:t>
            </a:r>
            <a:r>
              <a:rPr lang="es-CL" baseline="0" dirty="0" smtClean="0"/>
              <a:t> F-16 para esta notificación.</a:t>
            </a:r>
            <a:endParaRPr lang="es-CL" dirty="0"/>
          </a:p>
        </p:txBody>
      </p:sp>
      <p:sp>
        <p:nvSpPr>
          <p:cNvPr id="4" name="3 Marcador de número de diapositiva"/>
          <p:cNvSpPr>
            <a:spLocks noGrp="1"/>
          </p:cNvSpPr>
          <p:nvPr>
            <p:ph type="sldNum" sz="quarter" idx="10"/>
          </p:nvPr>
        </p:nvSpPr>
        <p:spPr/>
        <p:txBody>
          <a:bodyPr/>
          <a:lstStyle/>
          <a:p>
            <a:fld id="{6070C178-E3E1-49CA-9ED1-C2CDDA852211}" type="slidenum">
              <a:rPr lang="es-CL" smtClean="0"/>
              <a:pPr/>
              <a:t>9</a:t>
            </a:fld>
            <a:endParaRPr lang="es-C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r>
              <a:rPr lang="es-ES" smtClean="0"/>
              <a:t>27 - Oct - 2015</a:t>
            </a:r>
            <a:endParaRPr lang="es-CL"/>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r>
              <a:rPr lang="es-ES" smtClean="0"/>
              <a:t>27 - Oct - 2015</a:t>
            </a:r>
            <a:endParaRPr lang="es-CL"/>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r>
              <a:rPr lang="es-ES" smtClean="0"/>
              <a:t>27 - Oct - 2015</a:t>
            </a:r>
            <a:endParaRPr lang="es-CL"/>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r>
              <a:rPr lang="es-ES" smtClean="0"/>
              <a:t>27 - Oct - 2015</a:t>
            </a:r>
            <a:endParaRPr lang="es-CL"/>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r>
              <a:rPr lang="es-ES" smtClean="0"/>
              <a:t>27 - Oct - 2015</a:t>
            </a:r>
            <a:endParaRPr lang="es-CL"/>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r>
              <a:rPr lang="es-ES" smtClean="0"/>
              <a:t>27 - Oct - 2015</a:t>
            </a:r>
            <a:endParaRPr lang="es-CL"/>
          </a:p>
        </p:txBody>
      </p:sp>
      <p:sp>
        <p:nvSpPr>
          <p:cNvPr id="6" name="5 Marcador de pie de página"/>
          <p:cNvSpPr>
            <a:spLocks noGrp="1"/>
          </p:cNvSpPr>
          <p:nvPr>
            <p:ph type="ftr" sz="quarter" idx="11"/>
          </p:nvPr>
        </p:nvSpPr>
        <p:spPr/>
        <p:txBody>
          <a:bodyPr/>
          <a:lstStyle/>
          <a:p>
            <a:r>
              <a:rPr lang="pt-BR" smtClean="0"/>
              <a:t>Fcia Comunitaria 2015 - Fernando Becerra</a:t>
            </a:r>
            <a:endParaRPr lang="es-CL"/>
          </a:p>
        </p:txBody>
      </p:sp>
      <p:sp>
        <p:nvSpPr>
          <p:cNvPr id="7" name="6 Marcador de número de diapositiva"/>
          <p:cNvSpPr>
            <a:spLocks noGrp="1"/>
          </p:cNvSpPr>
          <p:nvPr>
            <p:ph type="sldNum" sz="quarter" idx="12"/>
          </p:nvPr>
        </p:nvSpPr>
        <p:spPr/>
        <p:txBody>
          <a:bodyPr/>
          <a:lstStyle/>
          <a:p>
            <a:fld id="{2B66484F-FA3B-46D1-BEAA-1C1C083C2C6D}"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r>
              <a:rPr lang="es-ES" smtClean="0"/>
              <a:t>27 - Oct - 2015</a:t>
            </a:r>
            <a:endParaRPr lang="es-CL"/>
          </a:p>
        </p:txBody>
      </p:sp>
      <p:sp>
        <p:nvSpPr>
          <p:cNvPr id="8" name="7 Marcador de pie de página"/>
          <p:cNvSpPr>
            <a:spLocks noGrp="1"/>
          </p:cNvSpPr>
          <p:nvPr>
            <p:ph type="ftr" sz="quarter" idx="11"/>
          </p:nvPr>
        </p:nvSpPr>
        <p:spPr/>
        <p:txBody>
          <a:bodyPr/>
          <a:lstStyle/>
          <a:p>
            <a:r>
              <a:rPr lang="pt-BR" smtClean="0"/>
              <a:t>Fcia Comunitaria 2015 - Fernando Becerra</a:t>
            </a:r>
            <a:endParaRPr lang="es-CL"/>
          </a:p>
        </p:txBody>
      </p:sp>
      <p:sp>
        <p:nvSpPr>
          <p:cNvPr id="9" name="8 Marcador de número de diapositiva"/>
          <p:cNvSpPr>
            <a:spLocks noGrp="1"/>
          </p:cNvSpPr>
          <p:nvPr>
            <p:ph type="sldNum" sz="quarter" idx="12"/>
          </p:nvPr>
        </p:nvSpPr>
        <p:spPr/>
        <p:txBody>
          <a:bodyPr/>
          <a:lstStyle/>
          <a:p>
            <a:fld id="{2B66484F-FA3B-46D1-BEAA-1C1C083C2C6D}"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r>
              <a:rPr lang="es-ES" smtClean="0"/>
              <a:t>27 - Oct - 2015</a:t>
            </a:r>
            <a:endParaRPr lang="es-CL"/>
          </a:p>
        </p:txBody>
      </p:sp>
      <p:sp>
        <p:nvSpPr>
          <p:cNvPr id="4" name="3 Marcador de pie de página"/>
          <p:cNvSpPr>
            <a:spLocks noGrp="1"/>
          </p:cNvSpPr>
          <p:nvPr>
            <p:ph type="ftr" sz="quarter" idx="11"/>
          </p:nvPr>
        </p:nvSpPr>
        <p:spPr/>
        <p:txBody>
          <a:bodyPr/>
          <a:lstStyle/>
          <a:p>
            <a:r>
              <a:rPr lang="pt-BR" smtClean="0"/>
              <a:t>Fcia Comunitaria 2015 - Fernando Becerra</a:t>
            </a:r>
            <a:endParaRPr lang="es-CL"/>
          </a:p>
        </p:txBody>
      </p:sp>
      <p:sp>
        <p:nvSpPr>
          <p:cNvPr id="5" name="4 Marcador de número de diapositiva"/>
          <p:cNvSpPr>
            <a:spLocks noGrp="1"/>
          </p:cNvSpPr>
          <p:nvPr>
            <p:ph type="sldNum" sz="quarter" idx="12"/>
          </p:nvPr>
        </p:nvSpPr>
        <p:spPr/>
        <p:txBody>
          <a:bodyPr/>
          <a:lstStyle/>
          <a:p>
            <a:fld id="{2B66484F-FA3B-46D1-BEAA-1C1C083C2C6D}"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r>
              <a:rPr lang="es-ES" smtClean="0"/>
              <a:t>27 - Oct - 2015</a:t>
            </a:r>
            <a:endParaRPr lang="es-CL"/>
          </a:p>
        </p:txBody>
      </p:sp>
      <p:sp>
        <p:nvSpPr>
          <p:cNvPr id="3" name="2 Marcador de pie de página"/>
          <p:cNvSpPr>
            <a:spLocks noGrp="1"/>
          </p:cNvSpPr>
          <p:nvPr>
            <p:ph type="ftr" sz="quarter" idx="11"/>
          </p:nvPr>
        </p:nvSpPr>
        <p:spPr/>
        <p:txBody>
          <a:bodyPr/>
          <a:lstStyle/>
          <a:p>
            <a:r>
              <a:rPr lang="pt-BR" smtClean="0"/>
              <a:t>Fcia Comunitaria 2015 - Fernando Becerra</a:t>
            </a:r>
            <a:endParaRPr lang="es-CL"/>
          </a:p>
        </p:txBody>
      </p:sp>
      <p:sp>
        <p:nvSpPr>
          <p:cNvPr id="4" name="3 Marcador de número de diapositiva"/>
          <p:cNvSpPr>
            <a:spLocks noGrp="1"/>
          </p:cNvSpPr>
          <p:nvPr>
            <p:ph type="sldNum" sz="quarter" idx="12"/>
          </p:nvPr>
        </p:nvSpPr>
        <p:spPr/>
        <p:txBody>
          <a:bodyPr/>
          <a:lstStyle/>
          <a:p>
            <a:fld id="{2B66484F-FA3B-46D1-BEAA-1C1C083C2C6D}"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r>
              <a:rPr lang="es-ES" smtClean="0"/>
              <a:t>27 - Oct - 2015</a:t>
            </a:r>
            <a:endParaRPr lang="es-CL"/>
          </a:p>
        </p:txBody>
      </p:sp>
      <p:sp>
        <p:nvSpPr>
          <p:cNvPr id="6" name="5 Marcador de pie de página"/>
          <p:cNvSpPr>
            <a:spLocks noGrp="1"/>
          </p:cNvSpPr>
          <p:nvPr>
            <p:ph type="ftr" sz="quarter" idx="11"/>
          </p:nvPr>
        </p:nvSpPr>
        <p:spPr/>
        <p:txBody>
          <a:bodyPr/>
          <a:lstStyle/>
          <a:p>
            <a:r>
              <a:rPr lang="pt-BR" smtClean="0"/>
              <a:t>Fcia Comunitaria 2015 - Fernando Becerra</a:t>
            </a:r>
            <a:endParaRPr lang="es-CL"/>
          </a:p>
        </p:txBody>
      </p:sp>
      <p:sp>
        <p:nvSpPr>
          <p:cNvPr id="7" name="6 Marcador de número de diapositiva"/>
          <p:cNvSpPr>
            <a:spLocks noGrp="1"/>
          </p:cNvSpPr>
          <p:nvPr>
            <p:ph type="sldNum" sz="quarter" idx="12"/>
          </p:nvPr>
        </p:nvSpPr>
        <p:spPr/>
        <p:txBody>
          <a:bodyPr/>
          <a:lstStyle/>
          <a:p>
            <a:fld id="{2B66484F-FA3B-46D1-BEAA-1C1C083C2C6D}"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r>
              <a:rPr lang="es-ES" smtClean="0"/>
              <a:t>27 - Oct - 2015</a:t>
            </a:r>
            <a:endParaRPr lang="es-CL"/>
          </a:p>
        </p:txBody>
      </p:sp>
      <p:sp>
        <p:nvSpPr>
          <p:cNvPr id="6" name="5 Marcador de pie de página"/>
          <p:cNvSpPr>
            <a:spLocks noGrp="1"/>
          </p:cNvSpPr>
          <p:nvPr>
            <p:ph type="ftr" sz="quarter" idx="11"/>
          </p:nvPr>
        </p:nvSpPr>
        <p:spPr/>
        <p:txBody>
          <a:bodyPr/>
          <a:lstStyle/>
          <a:p>
            <a:r>
              <a:rPr lang="pt-BR" smtClean="0"/>
              <a:t>Fcia Comunitaria 2015 - Fernando Becerra</a:t>
            </a:r>
            <a:endParaRPr lang="es-CL"/>
          </a:p>
        </p:txBody>
      </p:sp>
      <p:sp>
        <p:nvSpPr>
          <p:cNvPr id="7" name="6 Marcador de número de diapositiva"/>
          <p:cNvSpPr>
            <a:spLocks noGrp="1"/>
          </p:cNvSpPr>
          <p:nvPr>
            <p:ph type="sldNum" sz="quarter" idx="12"/>
          </p:nvPr>
        </p:nvSpPr>
        <p:spPr/>
        <p:txBody>
          <a:bodyPr/>
          <a:lstStyle/>
          <a:p>
            <a:fld id="{2B66484F-FA3B-46D1-BEAA-1C1C083C2C6D}" type="slidenum">
              <a:rPr lang="es-CL" smtClean="0"/>
              <a:pPr/>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s-ES" smtClean="0"/>
              <a:t>27 - Oct - 2015</a:t>
            </a:r>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t-BR" smtClean="0"/>
              <a:t>Fcia Comunitaria 2015 - Fernando Becerra</a:t>
            </a:r>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66484F-FA3B-46D1-BEAA-1C1C083C2C6D}"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hyperlink" Target="http://www.ispch.cl/anamed/subdeptofarmacia/formularios"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L" dirty="0" smtClean="0"/>
              <a:t>Manejo de libros en farmacia comunitaria</a:t>
            </a:r>
            <a:endParaRPr lang="es-CL" dirty="0"/>
          </a:p>
        </p:txBody>
      </p:sp>
      <p:sp>
        <p:nvSpPr>
          <p:cNvPr id="3" name="2 Subtítulo"/>
          <p:cNvSpPr>
            <a:spLocks noGrp="1"/>
          </p:cNvSpPr>
          <p:nvPr>
            <p:ph type="subTitle" idx="1"/>
          </p:nvPr>
        </p:nvSpPr>
        <p:spPr/>
        <p:txBody>
          <a:bodyPr/>
          <a:lstStyle/>
          <a:p>
            <a:endParaRPr lang="es-CL" dirty="0"/>
          </a:p>
        </p:txBody>
      </p:sp>
      <p:sp>
        <p:nvSpPr>
          <p:cNvPr id="4" name="3 Marcador de fecha"/>
          <p:cNvSpPr>
            <a:spLocks noGrp="1"/>
          </p:cNvSpPr>
          <p:nvPr>
            <p:ph type="dt" sz="half" idx="10"/>
          </p:nvPr>
        </p:nvSpPr>
        <p:spPr/>
        <p:txBody>
          <a:bodyPr/>
          <a:lstStyle/>
          <a:p>
            <a:r>
              <a:rPr lang="es-ES" smtClean="0"/>
              <a:t>27 - Oct - 2015</a:t>
            </a:r>
            <a:endParaRPr lang="es-CL"/>
          </a:p>
        </p:txBody>
      </p:sp>
      <p:sp>
        <p:nvSpPr>
          <p:cNvPr id="5" name="4 Marcador de número de diapositiva"/>
          <p:cNvSpPr>
            <a:spLocks noGrp="1"/>
          </p:cNvSpPr>
          <p:nvPr>
            <p:ph type="sldNum" sz="quarter" idx="12"/>
          </p:nvPr>
        </p:nvSpPr>
        <p:spPr/>
        <p:txBody>
          <a:bodyPr/>
          <a:lstStyle/>
          <a:p>
            <a:fld id="{2B66484F-FA3B-46D1-BEAA-1C1C083C2C6D}" type="slidenum">
              <a:rPr lang="es-CL" smtClean="0"/>
              <a:pPr/>
              <a:t>1</a:t>
            </a:fld>
            <a:endParaRPr lang="es-CL"/>
          </a:p>
        </p:txBody>
      </p:sp>
      <p:sp>
        <p:nvSpPr>
          <p:cNvPr id="6" name="5 Marcador de pie de página"/>
          <p:cNvSpPr>
            <a:spLocks noGrp="1"/>
          </p:cNvSpPr>
          <p:nvPr>
            <p:ph type="ftr" sz="quarter" idx="11"/>
          </p:nvPr>
        </p:nvSpPr>
        <p:spPr/>
        <p:txBody>
          <a:bodyPr/>
          <a:lstStyle/>
          <a:p>
            <a:r>
              <a:rPr lang="pt-BR" smtClean="0"/>
              <a:t>Fcia Comunitaria 2015 - Fernando Becerra</a:t>
            </a:r>
            <a:endParaRPr lang="es-CL"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3600" dirty="0" smtClean="0"/>
              <a:t>Reglamentación – Asumo de D.T. (b)</a:t>
            </a:r>
            <a:endParaRPr lang="es-CL" sz="3600" dirty="0"/>
          </a:p>
        </p:txBody>
      </p:sp>
      <p:pic>
        <p:nvPicPr>
          <p:cNvPr id="19458" name="Picture 2"/>
          <p:cNvPicPr>
            <a:picLocks noGrp="1" noChangeAspect="1" noChangeArrowheads="1"/>
          </p:cNvPicPr>
          <p:nvPr>
            <p:ph sz="half" idx="1"/>
          </p:nvPr>
        </p:nvPicPr>
        <p:blipFill>
          <a:blip r:embed="rId3" cstate="print"/>
          <a:srcRect/>
          <a:stretch>
            <a:fillRect/>
          </a:stretch>
        </p:blipFill>
        <p:spPr bwMode="auto">
          <a:xfrm>
            <a:off x="539552" y="1053332"/>
            <a:ext cx="3900728" cy="5355094"/>
          </a:xfrm>
          <a:prstGeom prst="rect">
            <a:avLst/>
          </a:prstGeom>
          <a:noFill/>
          <a:ln w="9525">
            <a:noFill/>
            <a:miter lim="800000"/>
            <a:headEnd/>
            <a:tailEnd/>
          </a:ln>
        </p:spPr>
      </p:pic>
      <p:pic>
        <p:nvPicPr>
          <p:cNvPr id="19459" name="Picture 3"/>
          <p:cNvPicPr>
            <a:picLocks noGrp="1" noChangeAspect="1" noChangeArrowheads="1"/>
          </p:cNvPicPr>
          <p:nvPr>
            <p:ph sz="half" idx="2"/>
          </p:nvPr>
        </p:nvPicPr>
        <p:blipFill>
          <a:blip r:embed="rId4" cstate="print"/>
          <a:srcRect/>
          <a:stretch>
            <a:fillRect/>
          </a:stretch>
        </p:blipFill>
        <p:spPr bwMode="auto">
          <a:xfrm>
            <a:off x="4762749" y="1053332"/>
            <a:ext cx="3841699" cy="5355094"/>
          </a:xfrm>
          <a:prstGeom prst="rect">
            <a:avLst/>
          </a:prstGeom>
          <a:noFill/>
          <a:ln w="9525">
            <a:noFill/>
            <a:miter lim="800000"/>
            <a:headEnd/>
            <a:tailEnd/>
          </a:ln>
        </p:spPr>
      </p:pic>
      <p:pic>
        <p:nvPicPr>
          <p:cNvPr id="19460" name="Picture 4"/>
          <p:cNvPicPr>
            <a:picLocks noChangeAspect="1" noChangeArrowheads="1"/>
          </p:cNvPicPr>
          <p:nvPr/>
        </p:nvPicPr>
        <p:blipFill>
          <a:blip r:embed="rId5" cstate="print"/>
          <a:srcRect/>
          <a:stretch>
            <a:fillRect/>
          </a:stretch>
        </p:blipFill>
        <p:spPr bwMode="auto">
          <a:xfrm>
            <a:off x="539551" y="6439426"/>
            <a:ext cx="3915632" cy="229934"/>
          </a:xfrm>
          <a:prstGeom prst="rect">
            <a:avLst/>
          </a:prstGeom>
          <a:noFill/>
          <a:ln w="9525">
            <a:noFill/>
            <a:miter lim="800000"/>
            <a:headEnd/>
            <a:tailEnd/>
          </a:ln>
        </p:spPr>
      </p:pic>
      <p:pic>
        <p:nvPicPr>
          <p:cNvPr id="12" name="Picture 4"/>
          <p:cNvPicPr>
            <a:picLocks noChangeAspect="1" noChangeArrowheads="1"/>
          </p:cNvPicPr>
          <p:nvPr/>
        </p:nvPicPr>
        <p:blipFill>
          <a:blip r:embed="rId5" cstate="print"/>
          <a:srcRect/>
          <a:stretch>
            <a:fillRect/>
          </a:stretch>
        </p:blipFill>
        <p:spPr bwMode="auto">
          <a:xfrm>
            <a:off x="4716016" y="6453336"/>
            <a:ext cx="3915632" cy="229934"/>
          </a:xfrm>
          <a:prstGeom prst="rect">
            <a:avLst/>
          </a:prstGeom>
          <a:noFill/>
          <a:ln w="9525">
            <a:noFill/>
            <a:miter lim="800000"/>
            <a:headEnd/>
            <a:tailEnd/>
          </a:ln>
        </p:spPr>
      </p:pic>
      <p:pic>
        <p:nvPicPr>
          <p:cNvPr id="7" name="Picture 3"/>
          <p:cNvPicPr>
            <a:picLocks noChangeAspect="1" noChangeArrowheads="1"/>
          </p:cNvPicPr>
          <p:nvPr/>
        </p:nvPicPr>
        <p:blipFill>
          <a:blip r:embed="rId4" cstate="print"/>
          <a:srcRect t="37651" b="40835"/>
          <a:stretch>
            <a:fillRect/>
          </a:stretch>
        </p:blipFill>
        <p:spPr bwMode="auto">
          <a:xfrm>
            <a:off x="368830" y="2492896"/>
            <a:ext cx="8163610" cy="2448272"/>
          </a:xfrm>
          <a:prstGeom prst="rect">
            <a:avLst/>
          </a:prstGeom>
          <a:noFill/>
          <a:ln w="9525">
            <a:noFill/>
            <a:miter lim="800000"/>
            <a:headEnd/>
            <a:tailEnd/>
          </a:ln>
        </p:spPr>
      </p:pic>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xit" presetSubtype="0" fill="hold" nodeType="clickEffect">
                                  <p:stCondLst>
                                    <p:cond delay="0"/>
                                  </p:stCondLst>
                                  <p:childTnLst>
                                    <p:anim calcmode="lin" valueType="num">
                                      <p:cBhvr>
                                        <p:cTn id="6" dur="500"/>
                                        <p:tgtEl>
                                          <p:spTgt spid="19458"/>
                                        </p:tgtEl>
                                        <p:attrNameLst>
                                          <p:attrName>ppt_x</p:attrName>
                                        </p:attrNameLst>
                                      </p:cBhvr>
                                      <p:tavLst>
                                        <p:tav tm="0">
                                          <p:val>
                                            <p:strVal val="ppt_x"/>
                                          </p:val>
                                        </p:tav>
                                        <p:tav tm="100000">
                                          <p:val>
                                            <p:strVal val="ppt_x-.2"/>
                                          </p:val>
                                        </p:tav>
                                      </p:tavLst>
                                    </p:anim>
                                    <p:anim calcmode="lin" valueType="num">
                                      <p:cBhvr>
                                        <p:cTn id="7" dur="500"/>
                                        <p:tgtEl>
                                          <p:spTgt spid="19458"/>
                                        </p:tgtEl>
                                        <p:attrNameLst>
                                          <p:attrName>ppt_y</p:attrName>
                                        </p:attrNameLst>
                                      </p:cBhvr>
                                      <p:tavLst>
                                        <p:tav tm="0">
                                          <p:val>
                                            <p:strVal val="ppt_y"/>
                                          </p:val>
                                        </p:tav>
                                        <p:tav tm="100000">
                                          <p:val>
                                            <p:strVal val="ppt_y"/>
                                          </p:val>
                                        </p:tav>
                                      </p:tavLst>
                                    </p:anim>
                                    <p:animEffect transition="out" filter="fade">
                                      <p:cBhvr>
                                        <p:cTn id="8" dur="500"/>
                                        <p:tgtEl>
                                          <p:spTgt spid="19458"/>
                                        </p:tgtEl>
                                      </p:cBhvr>
                                    </p:animEffect>
                                    <p:set>
                                      <p:cBhvr>
                                        <p:cTn id="9" dur="1" fill="hold">
                                          <p:stCondLst>
                                            <p:cond delay="499"/>
                                          </p:stCondLst>
                                        </p:cTn>
                                        <p:tgtEl>
                                          <p:spTgt spid="19458"/>
                                        </p:tgtEl>
                                        <p:attrNameLst>
                                          <p:attrName>style.visibility</p:attrName>
                                        </p:attrNameLst>
                                      </p:cBhvr>
                                      <p:to>
                                        <p:strVal val="hidden"/>
                                      </p:to>
                                    </p:set>
                                  </p:childTnLst>
                                </p:cTn>
                              </p:par>
                              <p:par>
                                <p:cTn id="10" presetID="29" presetClass="exit" presetSubtype="0" fill="hold" nodeType="withEffect">
                                  <p:stCondLst>
                                    <p:cond delay="0"/>
                                  </p:stCondLst>
                                  <p:childTnLst>
                                    <p:anim calcmode="lin" valueType="num">
                                      <p:cBhvr>
                                        <p:cTn id="11" dur="500"/>
                                        <p:tgtEl>
                                          <p:spTgt spid="19459"/>
                                        </p:tgtEl>
                                        <p:attrNameLst>
                                          <p:attrName>ppt_x</p:attrName>
                                        </p:attrNameLst>
                                      </p:cBhvr>
                                      <p:tavLst>
                                        <p:tav tm="0">
                                          <p:val>
                                            <p:strVal val="ppt_x"/>
                                          </p:val>
                                        </p:tav>
                                        <p:tav tm="100000">
                                          <p:val>
                                            <p:strVal val="ppt_x-.2"/>
                                          </p:val>
                                        </p:tav>
                                      </p:tavLst>
                                    </p:anim>
                                    <p:anim calcmode="lin" valueType="num">
                                      <p:cBhvr>
                                        <p:cTn id="12" dur="500"/>
                                        <p:tgtEl>
                                          <p:spTgt spid="19459"/>
                                        </p:tgtEl>
                                        <p:attrNameLst>
                                          <p:attrName>ppt_y</p:attrName>
                                        </p:attrNameLst>
                                      </p:cBhvr>
                                      <p:tavLst>
                                        <p:tav tm="0">
                                          <p:val>
                                            <p:strVal val="ppt_y"/>
                                          </p:val>
                                        </p:tav>
                                        <p:tav tm="100000">
                                          <p:val>
                                            <p:strVal val="ppt_y"/>
                                          </p:val>
                                        </p:tav>
                                      </p:tavLst>
                                    </p:anim>
                                    <p:animEffect transition="out" filter="fade">
                                      <p:cBhvr>
                                        <p:cTn id="13" dur="500"/>
                                        <p:tgtEl>
                                          <p:spTgt spid="19459"/>
                                        </p:tgtEl>
                                      </p:cBhvr>
                                    </p:animEffect>
                                    <p:set>
                                      <p:cBhvr>
                                        <p:cTn id="14" dur="1" fill="hold">
                                          <p:stCondLst>
                                            <p:cond delay="499"/>
                                          </p:stCondLst>
                                        </p:cTn>
                                        <p:tgtEl>
                                          <p:spTgt spid="19459"/>
                                        </p:tgtEl>
                                        <p:attrNameLst>
                                          <p:attrName>style.visibility</p:attrName>
                                        </p:attrNameLst>
                                      </p:cBhvr>
                                      <p:to>
                                        <p:strVal val="hidden"/>
                                      </p:to>
                                    </p:set>
                                  </p:childTnLst>
                                </p:cTn>
                              </p:par>
                              <p:par>
                                <p:cTn id="15" presetID="7" presetClass="entr" presetSubtype="2"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1+#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Reglamentación – Registro Oficiales</a:t>
            </a:r>
            <a:endParaRPr lang="es-CL" dirty="0"/>
          </a:p>
        </p:txBody>
      </p:sp>
      <p:sp>
        <p:nvSpPr>
          <p:cNvPr id="7" name="6 Marcador de contenido"/>
          <p:cNvSpPr>
            <a:spLocks noGrp="1"/>
          </p:cNvSpPr>
          <p:nvPr>
            <p:ph sz="half" idx="1"/>
          </p:nvPr>
        </p:nvSpPr>
        <p:spPr/>
        <p:txBody>
          <a:bodyPr>
            <a:normAutofit fontScale="92500"/>
          </a:bodyPr>
          <a:lstStyle/>
          <a:p>
            <a:r>
              <a:rPr lang="es-ES" dirty="0"/>
              <a:t>Las farmacias deberán poseer los siguientes Registros Oficiales:</a:t>
            </a:r>
          </a:p>
          <a:p>
            <a:pPr lvl="1"/>
            <a:r>
              <a:rPr lang="es-ES" dirty="0" smtClean="0"/>
              <a:t>De </a:t>
            </a:r>
            <a:r>
              <a:rPr lang="es-ES" dirty="0"/>
              <a:t>recetas;</a:t>
            </a:r>
          </a:p>
          <a:p>
            <a:pPr lvl="1"/>
            <a:r>
              <a:rPr lang="es-ES" dirty="0" smtClean="0">
                <a:solidFill>
                  <a:srgbClr val="FF0000"/>
                </a:solidFill>
              </a:rPr>
              <a:t>De </a:t>
            </a:r>
            <a:r>
              <a:rPr lang="es-ES" dirty="0">
                <a:solidFill>
                  <a:srgbClr val="FF0000"/>
                </a:solidFill>
              </a:rPr>
              <a:t>control de Estupefacientes</a:t>
            </a:r>
            <a:r>
              <a:rPr lang="es-ES" dirty="0"/>
              <a:t>;</a:t>
            </a:r>
          </a:p>
          <a:p>
            <a:pPr lvl="1"/>
            <a:r>
              <a:rPr lang="es-ES" dirty="0" smtClean="0"/>
              <a:t>De </a:t>
            </a:r>
            <a:r>
              <a:rPr lang="es-ES" dirty="0"/>
              <a:t>control de Productos Psicotrópicos, y</a:t>
            </a:r>
          </a:p>
          <a:p>
            <a:pPr lvl="1"/>
            <a:r>
              <a:rPr lang="es-ES" dirty="0" smtClean="0"/>
              <a:t>De </a:t>
            </a:r>
            <a:r>
              <a:rPr lang="es-ES" dirty="0"/>
              <a:t>reclamos</a:t>
            </a:r>
            <a:r>
              <a:rPr lang="es-ES" dirty="0" smtClean="0"/>
              <a:t>.</a:t>
            </a:r>
          </a:p>
          <a:p>
            <a:pPr lvl="1"/>
            <a:endParaRPr lang="es-ES" dirty="0"/>
          </a:p>
          <a:p>
            <a:pPr lvl="1" algn="r">
              <a:buNone/>
            </a:pPr>
            <a:r>
              <a:rPr lang="es-ES" sz="1100" dirty="0" smtClean="0"/>
              <a:t>Inciso primero, Art 18° del </a:t>
            </a:r>
            <a:r>
              <a:rPr lang="es-ES" sz="1100" dirty="0" err="1" smtClean="0"/>
              <a:t>DS</a:t>
            </a:r>
            <a:r>
              <a:rPr lang="es-ES" sz="1100" dirty="0" smtClean="0"/>
              <a:t> 466/84 del Ministerio de Salud, que </a:t>
            </a:r>
            <a:r>
              <a:rPr lang="es-ES" sz="1100" dirty="0"/>
              <a:t>Aprueba reglamento de farmacias, droguerías, almacenes farmacéuticos, botiquines y depósitos autorizados</a:t>
            </a:r>
          </a:p>
          <a:p>
            <a:pPr lvl="1" algn="r">
              <a:buNone/>
            </a:pPr>
            <a:endParaRPr lang="es-ES" dirty="0"/>
          </a:p>
          <a:p>
            <a:endParaRPr lang="es-CL" dirty="0"/>
          </a:p>
        </p:txBody>
      </p:sp>
      <p:sp>
        <p:nvSpPr>
          <p:cNvPr id="4" name="3 Marcador de fecha"/>
          <p:cNvSpPr>
            <a:spLocks noGrp="1"/>
          </p:cNvSpPr>
          <p:nvPr>
            <p:ph type="dt" sz="half" idx="10"/>
          </p:nvPr>
        </p:nvSpPr>
        <p:spPr/>
        <p:txBody>
          <a:bodyPr/>
          <a:lstStyle/>
          <a:p>
            <a:r>
              <a:rPr lang="es-ES" smtClean="0"/>
              <a:t>27 - Oct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11</a:t>
            </a:fld>
            <a:endParaRPr lang="es-CL"/>
          </a:p>
        </p:txBody>
      </p:sp>
      <p:pic>
        <p:nvPicPr>
          <p:cNvPr id="3076" name="Picture 4" descr="http://ceii.cl/wp-content/uploads/2011/06/libro-actas_JPG.jpg"/>
          <p:cNvPicPr>
            <a:picLocks noGrp="1" noChangeAspect="1" noChangeArrowheads="1"/>
          </p:cNvPicPr>
          <p:nvPr>
            <p:ph sz="half" idx="2"/>
          </p:nvPr>
        </p:nvPicPr>
        <p:blipFill>
          <a:blip r:embed="rId3" cstate="print"/>
          <a:srcRect/>
          <a:stretch>
            <a:fillRect/>
          </a:stretch>
        </p:blipFill>
        <p:spPr bwMode="auto">
          <a:xfrm>
            <a:off x="5220072" y="1539030"/>
            <a:ext cx="2808312" cy="2178002"/>
          </a:xfrm>
          <a:prstGeom prst="rect">
            <a:avLst/>
          </a:prstGeom>
          <a:noFill/>
        </p:spPr>
      </p:pic>
      <p:pic>
        <p:nvPicPr>
          <p:cNvPr id="3077" name="Picture 5"/>
          <p:cNvPicPr>
            <a:picLocks noChangeAspect="1" noChangeArrowheads="1"/>
          </p:cNvPicPr>
          <p:nvPr/>
        </p:nvPicPr>
        <p:blipFill>
          <a:blip r:embed="rId4" cstate="print"/>
          <a:srcRect/>
          <a:stretch>
            <a:fillRect/>
          </a:stretch>
        </p:blipFill>
        <p:spPr bwMode="auto">
          <a:xfrm>
            <a:off x="4467373" y="3717032"/>
            <a:ext cx="4203056" cy="1944216"/>
          </a:xfrm>
          <a:prstGeom prst="rect">
            <a:avLst/>
          </a:prstGeom>
          <a:noFill/>
          <a:ln w="9525">
            <a:noFill/>
            <a:miter lim="800000"/>
            <a:headEnd/>
            <a:tailEnd/>
          </a:ln>
        </p:spPr>
      </p:pic>
    </p:spTree>
  </p:cSld>
  <p:clrMapOvr>
    <a:masterClrMapping/>
  </p:clrMapOvr>
  <p:transition>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2800" dirty="0" smtClean="0"/>
              <a:t>Reglamentación – Registro de Estupefacientes (a)</a:t>
            </a:r>
            <a:endParaRPr lang="es-CL" sz="2800" dirty="0"/>
          </a:p>
        </p:txBody>
      </p:sp>
      <p:sp>
        <p:nvSpPr>
          <p:cNvPr id="7" name="6 Marcador de contenido"/>
          <p:cNvSpPr>
            <a:spLocks noGrp="1"/>
          </p:cNvSpPr>
          <p:nvPr>
            <p:ph sz="half" idx="1"/>
          </p:nvPr>
        </p:nvSpPr>
        <p:spPr>
          <a:xfrm>
            <a:off x="457200" y="1196752"/>
            <a:ext cx="4038600" cy="4525963"/>
          </a:xfrm>
        </p:spPr>
        <p:txBody>
          <a:bodyPr>
            <a:noAutofit/>
          </a:bodyPr>
          <a:lstStyle/>
          <a:p>
            <a:pPr marL="174625" indent="-174625"/>
            <a:r>
              <a:rPr lang="es-ES" sz="1500" dirty="0" smtClean="0"/>
              <a:t>Los referidos establecimientos deberán llevar actualizado un Libro de Control de Estupefacientes, visado por el Instituto de Salud Pública de Chile o por el Servicio de Salud a quien se asigne esta función, en el que se registrarán en forma separada los siguientes datos, respecto de cada droga o producto estupefaciente, indicando su denominación comercial si ello procediera:</a:t>
            </a:r>
          </a:p>
          <a:p>
            <a:pPr marL="228600" lvl="1">
              <a:buFont typeface="+mj-lt"/>
              <a:buAutoNum type="alphaLcParenR"/>
            </a:pPr>
            <a:r>
              <a:rPr lang="es-ES" sz="1500" dirty="0" smtClean="0"/>
              <a:t>Ingresos:</a:t>
            </a:r>
          </a:p>
          <a:p>
            <a:pPr marL="574675" lvl="1" indent="-174625"/>
            <a:r>
              <a:rPr lang="es-ES" sz="1100" dirty="0" smtClean="0"/>
              <a:t>Fecha;</a:t>
            </a:r>
          </a:p>
          <a:p>
            <a:pPr marL="574675" lvl="1" indent="-174625"/>
            <a:r>
              <a:rPr lang="es-ES" sz="1100" dirty="0" smtClean="0"/>
              <a:t>Cantidad;</a:t>
            </a:r>
          </a:p>
          <a:p>
            <a:pPr marL="574675" lvl="1" indent="-174625"/>
            <a:r>
              <a:rPr lang="es-ES" sz="1100" dirty="0" smtClean="0"/>
              <a:t>Número y fecha de la resolución que haya autorizado la internación, distribución o transferencia en su caso;</a:t>
            </a:r>
          </a:p>
          <a:p>
            <a:pPr marL="574675" lvl="1" indent="-174625"/>
            <a:r>
              <a:rPr lang="es-ES" sz="1100" dirty="0" smtClean="0"/>
              <a:t>Proveedor, número y fecha de la factura, guía u otro documento, según corresponda, y</a:t>
            </a:r>
          </a:p>
          <a:p>
            <a:pPr marL="574675" lvl="1" indent="-174625"/>
            <a:r>
              <a:rPr lang="es-ES" sz="1100" dirty="0" smtClean="0"/>
              <a:t>Número de serie, cuando corresponda.</a:t>
            </a:r>
          </a:p>
          <a:p>
            <a:pPr marL="174625" lvl="1" indent="-174625"/>
            <a:endParaRPr lang="es-ES" sz="1500" dirty="0" smtClean="0"/>
          </a:p>
          <a:p>
            <a:pPr marL="174625" lvl="1" indent="-174625" algn="r"/>
            <a:r>
              <a:rPr lang="es-ES" sz="1200" dirty="0" smtClean="0"/>
              <a:t>Art 18°a) del </a:t>
            </a:r>
            <a:r>
              <a:rPr lang="es-ES" sz="1200" dirty="0" err="1" smtClean="0"/>
              <a:t>DS</a:t>
            </a:r>
            <a:r>
              <a:rPr lang="es-ES" sz="1200" dirty="0" smtClean="0"/>
              <a:t>  404/83 del Ministerio de Salud, que </a:t>
            </a:r>
            <a:r>
              <a:rPr lang="es-ES" sz="1200" dirty="0"/>
              <a:t>Aprueba reglamento de </a:t>
            </a:r>
            <a:r>
              <a:rPr lang="es-ES" sz="1200" dirty="0" smtClean="0"/>
              <a:t>estupefacientes</a:t>
            </a:r>
            <a:endParaRPr lang="es-CL" sz="1200" b="1" dirty="0"/>
          </a:p>
        </p:txBody>
      </p:sp>
      <p:sp>
        <p:nvSpPr>
          <p:cNvPr id="4" name="3 Marcador de fecha"/>
          <p:cNvSpPr>
            <a:spLocks noGrp="1"/>
          </p:cNvSpPr>
          <p:nvPr>
            <p:ph type="dt" sz="half" idx="10"/>
          </p:nvPr>
        </p:nvSpPr>
        <p:spPr/>
        <p:txBody>
          <a:bodyPr/>
          <a:lstStyle/>
          <a:p>
            <a:r>
              <a:rPr lang="es-ES" dirty="0" smtClean="0"/>
              <a:t>27 - </a:t>
            </a:r>
            <a:r>
              <a:rPr lang="es-ES" dirty="0" err="1" smtClean="0"/>
              <a:t>Oct</a:t>
            </a:r>
            <a:r>
              <a:rPr lang="es-ES" dirty="0" smtClean="0"/>
              <a: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12</a:t>
            </a:fld>
            <a:endParaRPr lang="es-CL" dirty="0"/>
          </a:p>
        </p:txBody>
      </p:sp>
      <p:graphicFrame>
        <p:nvGraphicFramePr>
          <p:cNvPr id="11" name="10 Marcador de contenido"/>
          <p:cNvGraphicFramePr>
            <a:graphicFrameLocks noGrp="1"/>
          </p:cNvGraphicFramePr>
          <p:nvPr>
            <p:ph sz="half" idx="2"/>
          </p:nvPr>
        </p:nvGraphicFramePr>
        <p:xfrm>
          <a:off x="4648200" y="1556792"/>
          <a:ext cx="4038601" cy="4450080"/>
        </p:xfrm>
        <a:graphic>
          <a:graphicData uri="http://schemas.openxmlformats.org/drawingml/2006/table">
            <a:tbl>
              <a:tblPr firstRow="1" bandRow="1">
                <a:tableStyleId>{5940675A-B579-460E-94D1-54222C63F5DA}</a:tableStyleId>
              </a:tblPr>
              <a:tblGrid>
                <a:gridCol w="576943"/>
                <a:gridCol w="576943"/>
                <a:gridCol w="576943"/>
                <a:gridCol w="576943"/>
                <a:gridCol w="576943"/>
                <a:gridCol w="576943"/>
                <a:gridCol w="576943"/>
              </a:tblGrid>
              <a:tr h="370840">
                <a:tc gridSpan="7">
                  <a:txBody>
                    <a:bodyPr/>
                    <a:lstStyle/>
                    <a:p>
                      <a:pPr algn="ctr"/>
                      <a:r>
                        <a:rPr lang="es-CL" dirty="0" smtClean="0"/>
                        <a:t>Morfina Clorhidrato </a:t>
                      </a:r>
                      <a:r>
                        <a:rPr lang="es-CL" dirty="0" err="1" smtClean="0"/>
                        <a:t>amp</a:t>
                      </a:r>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a:p>
                  </a:txBody>
                  <a:tcPr/>
                </a:tc>
                <a:tc hMerge="1">
                  <a:txBody>
                    <a:bodyPr/>
                    <a:lstStyle/>
                    <a:p>
                      <a:endParaRPr lang="es-CL"/>
                    </a:p>
                  </a:txBody>
                  <a:tcPr/>
                </a:tc>
                <a:tc hMerge="1">
                  <a:txBody>
                    <a:bodyPr/>
                    <a:lstStyle/>
                    <a:p>
                      <a:endParaRPr lang="es-CL" dirty="0"/>
                    </a:p>
                  </a:txBody>
                  <a:tcPr/>
                </a:tc>
              </a:tr>
              <a:tr h="370840">
                <a:tc>
                  <a:txBody>
                    <a:bodyPr/>
                    <a:lstStyle/>
                    <a:p>
                      <a:pPr algn="ctr"/>
                      <a:r>
                        <a:rPr lang="es-CL" sz="1200" dirty="0" smtClean="0"/>
                        <a:t>Fecha</a:t>
                      </a:r>
                      <a:endParaRPr lang="es-CL" sz="1200" dirty="0"/>
                    </a:p>
                  </a:txBody>
                  <a:tcPr anchor="ctr"/>
                </a:tc>
                <a:tc>
                  <a:txBody>
                    <a:bodyPr/>
                    <a:lstStyle/>
                    <a:p>
                      <a:pPr algn="ctr"/>
                      <a:r>
                        <a:rPr lang="es-CL" sz="1200" dirty="0" err="1" smtClean="0"/>
                        <a:t>Cant</a:t>
                      </a:r>
                      <a:endParaRPr lang="es-CL" sz="1200" dirty="0"/>
                    </a:p>
                  </a:txBody>
                  <a:tcPr anchor="ctr"/>
                </a:tc>
                <a:tc>
                  <a:txBody>
                    <a:bodyPr/>
                    <a:lstStyle/>
                    <a:p>
                      <a:pPr algn="ctr"/>
                      <a:r>
                        <a:rPr lang="es-CL" sz="1200" dirty="0" smtClean="0"/>
                        <a:t>Res</a:t>
                      </a:r>
                      <a:endParaRPr lang="es-CL" sz="1200" dirty="0"/>
                    </a:p>
                  </a:txBody>
                  <a:tcPr anchor="ctr"/>
                </a:tc>
                <a:tc>
                  <a:txBody>
                    <a:bodyPr/>
                    <a:lstStyle/>
                    <a:p>
                      <a:pPr algn="ctr"/>
                      <a:r>
                        <a:rPr lang="es-CL" sz="1200" dirty="0" err="1" smtClean="0"/>
                        <a:t>Prov</a:t>
                      </a:r>
                      <a:endParaRPr lang="es-CL" sz="1200" dirty="0"/>
                    </a:p>
                  </a:txBody>
                  <a:tcPr anchor="ctr"/>
                </a:tc>
                <a:tc>
                  <a:txBody>
                    <a:bodyPr/>
                    <a:lstStyle/>
                    <a:p>
                      <a:pPr algn="ctr"/>
                      <a:r>
                        <a:rPr lang="es-CL" sz="1200" dirty="0" smtClean="0"/>
                        <a:t>Guía</a:t>
                      </a:r>
                      <a:endParaRPr lang="es-CL" sz="1200" dirty="0"/>
                    </a:p>
                  </a:txBody>
                  <a:tcPr anchor="ctr"/>
                </a:tc>
                <a:tc>
                  <a:txBody>
                    <a:bodyPr/>
                    <a:lstStyle/>
                    <a:p>
                      <a:pPr algn="ctr"/>
                      <a:r>
                        <a:rPr lang="es-CL" sz="1200" dirty="0" smtClean="0"/>
                        <a:t>Fecha</a:t>
                      </a:r>
                      <a:endParaRPr lang="es-CL" sz="1200" dirty="0"/>
                    </a:p>
                  </a:txBody>
                  <a:tcPr anchor="ctr"/>
                </a:tc>
                <a:tc>
                  <a:txBody>
                    <a:bodyPr/>
                    <a:lstStyle/>
                    <a:p>
                      <a:pPr algn="ctr"/>
                      <a:r>
                        <a:rPr lang="es-CL" sz="1200" dirty="0" smtClean="0"/>
                        <a:t>Serie</a:t>
                      </a:r>
                      <a:endParaRPr lang="es-CL" sz="1200" dirty="0"/>
                    </a:p>
                  </a:txBody>
                  <a:tcPr anchor="ctr"/>
                </a:tc>
              </a:tr>
              <a:tr h="370840">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15</a:t>
                      </a: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r>
                        <a:rPr lang="es-CL" sz="1100" dirty="0" err="1" smtClean="0">
                          <a:solidFill>
                            <a:srgbClr val="FF0000"/>
                          </a:solidFill>
                        </a:rPr>
                        <a:t>UCH</a:t>
                      </a:r>
                      <a:endParaRPr lang="es-CL" sz="1100" dirty="0">
                        <a:solidFill>
                          <a:srgbClr val="FF0000"/>
                        </a:solidFill>
                      </a:endParaRPr>
                    </a:p>
                  </a:txBody>
                  <a:tcPr anchor="ctr"/>
                </a:tc>
                <a:tc>
                  <a:txBody>
                    <a:bodyPr/>
                    <a:lstStyle/>
                    <a:p>
                      <a:pPr algn="ctr"/>
                      <a:r>
                        <a:rPr lang="es-CL" sz="1100" dirty="0" smtClean="0">
                          <a:solidFill>
                            <a:srgbClr val="FF0000"/>
                          </a:solidFill>
                        </a:rPr>
                        <a:t>74902</a:t>
                      </a:r>
                      <a:endParaRPr lang="es-CL" sz="1100" dirty="0">
                        <a:solidFill>
                          <a:srgbClr val="FF0000"/>
                        </a:solidFill>
                      </a:endParaRPr>
                    </a:p>
                  </a:txBody>
                  <a:tcPr anchor="ctr"/>
                </a:tc>
                <a:tc>
                  <a:txBody>
                    <a:bodyPr/>
                    <a:lstStyle/>
                    <a:p>
                      <a:pPr algn="ctr"/>
                      <a:r>
                        <a:rPr lang="es-CL" sz="1100" dirty="0" smtClean="0">
                          <a:solidFill>
                            <a:srgbClr val="FF0000"/>
                          </a:solidFill>
                        </a:rPr>
                        <a:t>04/06</a:t>
                      </a:r>
                      <a:endParaRPr lang="es-CL" sz="1100" dirty="0">
                        <a:solidFill>
                          <a:srgbClr val="FF0000"/>
                        </a:solidFill>
                      </a:endParaRPr>
                    </a:p>
                  </a:txBody>
                  <a:tcPr anchor="ctr"/>
                </a:tc>
                <a:tc>
                  <a:txBody>
                    <a:bodyPr/>
                    <a:lstStyle/>
                    <a:p>
                      <a:pPr algn="ctr"/>
                      <a:r>
                        <a:rPr lang="es-CL" sz="1100" dirty="0" smtClean="0">
                          <a:solidFill>
                            <a:srgbClr val="FF0000"/>
                          </a:solidFill>
                        </a:rPr>
                        <a:t>S384</a:t>
                      </a:r>
                      <a:endParaRPr lang="es-CL" sz="1100" dirty="0">
                        <a:solidFill>
                          <a:srgbClr val="FF0000"/>
                        </a:solidFill>
                      </a:endParaRPr>
                    </a:p>
                  </a:txBody>
                  <a:tcPr anchor="ctr"/>
                </a:tc>
              </a:tr>
              <a:tr h="370840">
                <a:tc>
                  <a:txBody>
                    <a:bodyPr/>
                    <a:lstStyle/>
                    <a:p>
                      <a:endParaRPr lang="es-CL"/>
                    </a:p>
                  </a:txBody>
                  <a:tcPr anchor="ctr"/>
                </a:tc>
                <a:tc>
                  <a:txBody>
                    <a:bodyPr/>
                    <a:lstStyle/>
                    <a:p>
                      <a:endParaRPr lang="es-CL"/>
                    </a:p>
                  </a:txBody>
                  <a:tcPr anchor="ctr"/>
                </a:tc>
                <a:tc>
                  <a:txBody>
                    <a:bodyPr/>
                    <a:lstStyle/>
                    <a:p>
                      <a:endParaRPr lang="es-CL" dirty="0"/>
                    </a:p>
                  </a:txBody>
                  <a:tcPr anchor="ctr"/>
                </a:tc>
                <a:tc>
                  <a:txBody>
                    <a:bodyPr/>
                    <a:lstStyle/>
                    <a:p>
                      <a:endParaRPr lang="es-CL"/>
                    </a:p>
                  </a:txBody>
                  <a:tcPr anchor="ctr"/>
                </a:tc>
                <a:tc>
                  <a:txBody>
                    <a:bodyPr/>
                    <a:lstStyle/>
                    <a:p>
                      <a:endParaRPr lang="es-CL"/>
                    </a:p>
                  </a:txBody>
                  <a:tcPr anchor="ctr"/>
                </a:tc>
                <a:tc>
                  <a:txBody>
                    <a:bodyPr/>
                    <a:lstStyle/>
                    <a:p>
                      <a:endParaRPr lang="es-CL"/>
                    </a:p>
                  </a:txBody>
                  <a:tcPr anchor="ctr"/>
                </a:tc>
                <a:tc>
                  <a:txBody>
                    <a:bodyPr/>
                    <a:lstStyle/>
                    <a:p>
                      <a:endParaRPr lang="es-CL"/>
                    </a:p>
                  </a:txBody>
                  <a:tcPr anchor="ctr"/>
                </a:tc>
              </a:tr>
              <a:tr h="370840">
                <a:tc>
                  <a:txBody>
                    <a:bodyPr/>
                    <a:lstStyle/>
                    <a:p>
                      <a:endParaRPr lang="es-CL"/>
                    </a:p>
                  </a:txBody>
                  <a:tcPr anchor="ctr"/>
                </a:tc>
                <a:tc>
                  <a:txBody>
                    <a:bodyPr/>
                    <a:lstStyle/>
                    <a:p>
                      <a:endParaRPr lang="es-CL" dirty="0"/>
                    </a:p>
                  </a:txBody>
                  <a:tcPr anchor="ctr"/>
                </a:tc>
                <a:tc>
                  <a:txBody>
                    <a:bodyPr/>
                    <a:lstStyle/>
                    <a:p>
                      <a:endParaRPr lang="es-CL" dirty="0"/>
                    </a:p>
                  </a:txBody>
                  <a:tcPr anchor="ctr"/>
                </a:tc>
                <a:tc>
                  <a:txBody>
                    <a:bodyPr/>
                    <a:lstStyle/>
                    <a:p>
                      <a:endParaRPr lang="es-CL"/>
                    </a:p>
                  </a:txBody>
                  <a:tcPr anchor="ctr"/>
                </a:tc>
                <a:tc>
                  <a:txBody>
                    <a:bodyPr/>
                    <a:lstStyle/>
                    <a:p>
                      <a:endParaRPr lang="es-CL"/>
                    </a:p>
                  </a:txBody>
                  <a:tcPr anchor="ctr"/>
                </a:tc>
                <a:tc>
                  <a:txBody>
                    <a:bodyPr/>
                    <a:lstStyle/>
                    <a:p>
                      <a:endParaRPr lang="es-CL"/>
                    </a:p>
                  </a:txBody>
                  <a:tcPr anchor="ctr"/>
                </a:tc>
                <a:tc>
                  <a:txBody>
                    <a:bodyPr/>
                    <a:lstStyle/>
                    <a:p>
                      <a:endParaRPr lang="es-CL" dirty="0"/>
                    </a:p>
                  </a:txBody>
                  <a:tcPr anchor="ctr"/>
                </a:tc>
              </a:tr>
              <a:tr h="370840">
                <a:tc>
                  <a:txBody>
                    <a:bodyPr/>
                    <a:lstStyle/>
                    <a:p>
                      <a:pPr algn="ctr"/>
                      <a:r>
                        <a:rPr lang="es-CL" sz="1100" dirty="0" smtClean="0">
                          <a:solidFill>
                            <a:srgbClr val="FF0000"/>
                          </a:solidFill>
                        </a:rPr>
                        <a:t>07/01</a:t>
                      </a:r>
                      <a:endParaRPr lang="es-CL" sz="1100" dirty="0">
                        <a:solidFill>
                          <a:srgbClr val="FF0000"/>
                        </a:solidFill>
                      </a:endParaRPr>
                    </a:p>
                  </a:txBody>
                  <a:tcPr anchor="ctr"/>
                </a:tc>
                <a:tc>
                  <a:txBody>
                    <a:bodyPr/>
                    <a:lstStyle/>
                    <a:p>
                      <a:pPr algn="ctr"/>
                      <a:r>
                        <a:rPr lang="es-CL" sz="1100" dirty="0" smtClean="0">
                          <a:solidFill>
                            <a:srgbClr val="FF0000"/>
                          </a:solidFill>
                        </a:rPr>
                        <a:t>2</a:t>
                      </a:r>
                      <a:endParaRPr lang="es-CL" sz="1100" dirty="0">
                        <a:solidFill>
                          <a:srgbClr val="FF0000"/>
                        </a:solidFill>
                      </a:endParaRPr>
                    </a:p>
                  </a:txBody>
                  <a:tcPr anchor="ctr"/>
                </a:tc>
                <a:tc>
                  <a:txBody>
                    <a:bodyPr/>
                    <a:lstStyle/>
                    <a:p>
                      <a:pPr algn="ctr"/>
                      <a:r>
                        <a:rPr lang="es-CL" sz="1100" dirty="0" smtClean="0">
                          <a:solidFill>
                            <a:srgbClr val="FF0000"/>
                          </a:solidFill>
                        </a:rPr>
                        <a:t>21</a:t>
                      </a:r>
                      <a:endParaRPr lang="es-CL" sz="1100" dirty="0">
                        <a:solidFill>
                          <a:srgbClr val="FF0000"/>
                        </a:solidFill>
                      </a:endParaRPr>
                    </a:p>
                  </a:txBody>
                  <a:tcPr anchor="ctr"/>
                </a:tc>
                <a:tc>
                  <a:txBody>
                    <a:bodyPr/>
                    <a:lstStyle/>
                    <a:p>
                      <a:pPr algn="ctr"/>
                      <a:r>
                        <a:rPr lang="es-CL" sz="1100" dirty="0" smtClean="0">
                          <a:solidFill>
                            <a:srgbClr val="FF0000"/>
                          </a:solidFill>
                        </a:rPr>
                        <a:t>L-3</a:t>
                      </a: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G172</a:t>
                      </a:r>
                      <a:endParaRPr lang="es-CL" sz="1100" dirty="0">
                        <a:solidFill>
                          <a:srgbClr val="FF0000"/>
                        </a:solidFill>
                      </a:endParaRPr>
                    </a:p>
                  </a:txBody>
                  <a:tcPr anchor="ctr"/>
                </a:tc>
              </a:tr>
              <a:tr h="370840">
                <a:tc>
                  <a:txBody>
                    <a:bodyPr/>
                    <a:lstStyle/>
                    <a:p>
                      <a:pPr algn="ctr"/>
                      <a:r>
                        <a:rPr lang="es-CL" sz="1100" dirty="0" smtClean="0">
                          <a:solidFill>
                            <a:srgbClr val="FF0000"/>
                          </a:solidFill>
                        </a:rPr>
                        <a:t>07/01</a:t>
                      </a:r>
                      <a:endParaRPr lang="es-CL" sz="1100" dirty="0">
                        <a:solidFill>
                          <a:srgbClr val="FF0000"/>
                        </a:solidFill>
                      </a:endParaRPr>
                    </a:p>
                  </a:txBody>
                  <a:tcPr anchor="ctr"/>
                </a:tc>
                <a:tc>
                  <a:txBody>
                    <a:bodyPr/>
                    <a:lstStyle/>
                    <a:p>
                      <a:pPr algn="ctr"/>
                      <a:r>
                        <a:rPr lang="es-CL" sz="1100" dirty="0" smtClean="0">
                          <a:solidFill>
                            <a:srgbClr val="FF0000"/>
                          </a:solidFill>
                        </a:rPr>
                        <a:t>1</a:t>
                      </a:r>
                      <a:endParaRPr lang="es-CL" sz="1100" dirty="0">
                        <a:solidFill>
                          <a:srgbClr val="FF0000"/>
                        </a:solidFill>
                      </a:endParaRPr>
                    </a:p>
                  </a:txBody>
                  <a:tcPr anchor="ctr"/>
                </a:tc>
                <a:tc>
                  <a:txBody>
                    <a:bodyPr/>
                    <a:lstStyle/>
                    <a:p>
                      <a:pPr algn="ctr"/>
                      <a:r>
                        <a:rPr lang="es-CL" sz="1100" dirty="0" smtClean="0">
                          <a:solidFill>
                            <a:srgbClr val="FF0000"/>
                          </a:solidFill>
                        </a:rPr>
                        <a:t>21</a:t>
                      </a:r>
                      <a:endParaRPr lang="es-CL" sz="1100" dirty="0">
                        <a:solidFill>
                          <a:srgbClr val="FF0000"/>
                        </a:solidFill>
                      </a:endParaRPr>
                    </a:p>
                  </a:txBody>
                  <a:tcPr anchor="ctr"/>
                </a:tc>
                <a:tc>
                  <a:txBody>
                    <a:bodyPr/>
                    <a:lstStyle/>
                    <a:p>
                      <a:pPr algn="ctr"/>
                      <a:r>
                        <a:rPr lang="es-CL" sz="1100" dirty="0" smtClean="0">
                          <a:solidFill>
                            <a:srgbClr val="FF0000"/>
                          </a:solidFill>
                        </a:rPr>
                        <a:t>L-3</a:t>
                      </a: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G173</a:t>
                      </a: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bl>
          </a:graphicData>
        </a:graphic>
      </p:graphicFrame>
    </p:spTree>
  </p:cSld>
  <p:clrMapOvr>
    <a:masterClrMapping/>
  </p:clrMapOvr>
  <p:transition>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2800" dirty="0" smtClean="0"/>
              <a:t>Reglamentación – Registro de Estupefacientes (a)</a:t>
            </a:r>
            <a:endParaRPr lang="es-CL" sz="2800" dirty="0"/>
          </a:p>
        </p:txBody>
      </p:sp>
      <p:sp>
        <p:nvSpPr>
          <p:cNvPr id="7" name="6 Marcador de contenido"/>
          <p:cNvSpPr>
            <a:spLocks noGrp="1"/>
          </p:cNvSpPr>
          <p:nvPr>
            <p:ph sz="half" idx="1"/>
          </p:nvPr>
        </p:nvSpPr>
        <p:spPr>
          <a:xfrm>
            <a:off x="457200" y="1196752"/>
            <a:ext cx="4038600" cy="4525963"/>
          </a:xfrm>
        </p:spPr>
        <p:txBody>
          <a:bodyPr>
            <a:noAutofit/>
          </a:bodyPr>
          <a:lstStyle/>
          <a:p>
            <a:pPr marL="174625" indent="-174625"/>
            <a:r>
              <a:rPr lang="es-ES" sz="1500" dirty="0" smtClean="0"/>
              <a:t>Los referidos establecimientos deberán llevar actualizado un Libro de Control de Estupefacientes, visado por el Instituto de Salud Pública de Chile o por el Servicio de Salud a quien se asigne esta función, en el que se registrarán en forma separada los siguientes datos, respecto de cada droga o producto estupefaciente, indicando su denominación comercial si ello procediera:</a:t>
            </a:r>
          </a:p>
          <a:p>
            <a:pPr marL="228600" lvl="1">
              <a:buFont typeface="+mj-lt"/>
              <a:buAutoNum type="alphaLcParenR"/>
            </a:pPr>
            <a:r>
              <a:rPr lang="es-ES" sz="1500" dirty="0" smtClean="0"/>
              <a:t>Ingresos:</a:t>
            </a:r>
          </a:p>
          <a:p>
            <a:pPr marL="574675" lvl="1" indent="-174625"/>
            <a:r>
              <a:rPr lang="es-ES" sz="1100" dirty="0" smtClean="0"/>
              <a:t>Fecha;</a:t>
            </a:r>
          </a:p>
          <a:p>
            <a:pPr marL="574675" lvl="1" indent="-174625"/>
            <a:r>
              <a:rPr lang="es-ES" sz="1100" dirty="0" smtClean="0"/>
              <a:t>Cantidad;</a:t>
            </a:r>
          </a:p>
          <a:p>
            <a:pPr marL="574675" lvl="1" indent="-174625"/>
            <a:r>
              <a:rPr lang="es-ES" sz="1100" dirty="0" smtClean="0"/>
              <a:t>Número y fecha de la resolución que haya autorizado la internación, distribución o transferencia en su caso;</a:t>
            </a:r>
          </a:p>
          <a:p>
            <a:pPr marL="574675" lvl="1" indent="-174625"/>
            <a:r>
              <a:rPr lang="es-ES" sz="1100" dirty="0" smtClean="0"/>
              <a:t>Proveedor, número y fecha de la factura, guía u otro documento, según corresponda, y</a:t>
            </a:r>
          </a:p>
          <a:p>
            <a:pPr marL="574675" lvl="1" indent="-174625"/>
            <a:r>
              <a:rPr lang="es-ES" sz="1100" dirty="0" smtClean="0"/>
              <a:t>Número de serie, cuando corresponda.</a:t>
            </a:r>
          </a:p>
          <a:p>
            <a:pPr marL="174625" lvl="1" indent="-174625"/>
            <a:endParaRPr lang="es-ES" sz="1500" dirty="0" smtClean="0"/>
          </a:p>
          <a:p>
            <a:pPr marL="174625" lvl="1" indent="-174625" algn="r"/>
            <a:r>
              <a:rPr lang="es-ES" sz="1200" dirty="0" smtClean="0"/>
              <a:t>Art 18°a) del </a:t>
            </a:r>
            <a:r>
              <a:rPr lang="es-ES" sz="1200" dirty="0" err="1" smtClean="0"/>
              <a:t>DS</a:t>
            </a:r>
            <a:r>
              <a:rPr lang="es-ES" sz="1200" dirty="0" smtClean="0"/>
              <a:t>  404/83 del Ministerio de Salud, que </a:t>
            </a:r>
            <a:r>
              <a:rPr lang="es-ES" sz="1200" dirty="0"/>
              <a:t>Aprueba reglamento de </a:t>
            </a:r>
            <a:r>
              <a:rPr lang="es-ES" sz="1200" dirty="0" smtClean="0"/>
              <a:t>estupefacientes</a:t>
            </a:r>
            <a:endParaRPr lang="es-CL" sz="1200" b="1" dirty="0"/>
          </a:p>
        </p:txBody>
      </p:sp>
      <p:sp>
        <p:nvSpPr>
          <p:cNvPr id="4" name="3 Marcador de fecha"/>
          <p:cNvSpPr>
            <a:spLocks noGrp="1"/>
          </p:cNvSpPr>
          <p:nvPr>
            <p:ph type="dt" sz="half" idx="10"/>
          </p:nvPr>
        </p:nvSpPr>
        <p:spPr/>
        <p:txBody>
          <a:bodyPr/>
          <a:lstStyle/>
          <a:p>
            <a:r>
              <a:rPr lang="es-ES" dirty="0" smtClean="0"/>
              <a:t>27 - </a:t>
            </a:r>
            <a:r>
              <a:rPr lang="es-ES" dirty="0" err="1" smtClean="0"/>
              <a:t>Oct</a:t>
            </a:r>
            <a:r>
              <a:rPr lang="es-ES" dirty="0" smtClean="0"/>
              <a: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13</a:t>
            </a:fld>
            <a:endParaRPr lang="es-CL" dirty="0"/>
          </a:p>
        </p:txBody>
      </p:sp>
      <p:graphicFrame>
        <p:nvGraphicFramePr>
          <p:cNvPr id="11" name="10 Marcador de contenido"/>
          <p:cNvGraphicFramePr>
            <a:graphicFrameLocks noGrp="1"/>
          </p:cNvGraphicFramePr>
          <p:nvPr>
            <p:ph sz="half" idx="2"/>
          </p:nvPr>
        </p:nvGraphicFramePr>
        <p:xfrm>
          <a:off x="4648200" y="1556792"/>
          <a:ext cx="4038601" cy="4450080"/>
        </p:xfrm>
        <a:graphic>
          <a:graphicData uri="http://schemas.openxmlformats.org/drawingml/2006/table">
            <a:tbl>
              <a:tblPr firstRow="1" bandRow="1">
                <a:tableStyleId>{5940675A-B579-460E-94D1-54222C63F5DA}</a:tableStyleId>
              </a:tblPr>
              <a:tblGrid>
                <a:gridCol w="576943"/>
                <a:gridCol w="576943"/>
                <a:gridCol w="576943"/>
                <a:gridCol w="1153886"/>
                <a:gridCol w="576943"/>
                <a:gridCol w="576943"/>
              </a:tblGrid>
              <a:tr h="370840">
                <a:tc gridSpan="6">
                  <a:txBody>
                    <a:bodyPr/>
                    <a:lstStyle/>
                    <a:p>
                      <a:pPr algn="ctr"/>
                      <a:r>
                        <a:rPr lang="es-CL" dirty="0" smtClean="0"/>
                        <a:t>Morfina Clorhidrato </a:t>
                      </a:r>
                      <a:r>
                        <a:rPr lang="es-CL" dirty="0" err="1" smtClean="0"/>
                        <a:t>amp</a:t>
                      </a:r>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a:p>
                  </a:txBody>
                  <a:tcPr/>
                </a:tc>
                <a:tc hMerge="1">
                  <a:txBody>
                    <a:bodyPr/>
                    <a:lstStyle/>
                    <a:p>
                      <a:endParaRPr lang="es-CL" dirty="0"/>
                    </a:p>
                  </a:txBody>
                  <a:tcPr/>
                </a:tc>
              </a:tr>
              <a:tr h="370840">
                <a:tc>
                  <a:txBody>
                    <a:bodyPr/>
                    <a:lstStyle/>
                    <a:p>
                      <a:pPr algn="ctr"/>
                      <a:r>
                        <a:rPr lang="es-CL" sz="1200" dirty="0" smtClean="0"/>
                        <a:t>Fecha</a:t>
                      </a:r>
                      <a:endParaRPr lang="es-CL" sz="1200" dirty="0"/>
                    </a:p>
                  </a:txBody>
                  <a:tcPr anchor="ctr"/>
                </a:tc>
                <a:tc>
                  <a:txBody>
                    <a:bodyPr/>
                    <a:lstStyle/>
                    <a:p>
                      <a:pPr algn="ctr"/>
                      <a:r>
                        <a:rPr lang="es-CL" sz="1200" dirty="0" err="1" smtClean="0"/>
                        <a:t>Cant</a:t>
                      </a:r>
                      <a:endParaRPr lang="es-CL" sz="1200" dirty="0"/>
                    </a:p>
                  </a:txBody>
                  <a:tcPr anchor="ctr"/>
                </a:tc>
                <a:tc>
                  <a:txBody>
                    <a:bodyPr/>
                    <a:lstStyle/>
                    <a:p>
                      <a:pPr algn="ctr"/>
                      <a:r>
                        <a:rPr lang="es-CL" sz="1200" dirty="0" err="1" smtClean="0"/>
                        <a:t>Prov</a:t>
                      </a:r>
                      <a:endParaRPr lang="es-CL" sz="1200" dirty="0"/>
                    </a:p>
                  </a:txBody>
                  <a:tcPr anchor="ctr"/>
                </a:tc>
                <a:tc>
                  <a:txBody>
                    <a:bodyPr/>
                    <a:lstStyle/>
                    <a:p>
                      <a:pPr algn="ctr"/>
                      <a:r>
                        <a:rPr lang="es-CL" sz="1200" dirty="0" smtClean="0"/>
                        <a:t>Guía o Res</a:t>
                      </a:r>
                      <a:endParaRPr lang="es-CL" sz="1200" dirty="0"/>
                    </a:p>
                  </a:txBody>
                  <a:tcPr anchor="ctr"/>
                </a:tc>
                <a:tc>
                  <a:txBody>
                    <a:bodyPr/>
                    <a:lstStyle/>
                    <a:p>
                      <a:pPr algn="ctr"/>
                      <a:r>
                        <a:rPr lang="es-CL" sz="1200" dirty="0" smtClean="0"/>
                        <a:t>Fecha</a:t>
                      </a:r>
                      <a:endParaRPr lang="es-CL" sz="1200" dirty="0"/>
                    </a:p>
                  </a:txBody>
                  <a:tcPr anchor="ctr"/>
                </a:tc>
                <a:tc>
                  <a:txBody>
                    <a:bodyPr/>
                    <a:lstStyle/>
                    <a:p>
                      <a:pPr algn="ctr"/>
                      <a:r>
                        <a:rPr lang="es-CL" sz="1200" dirty="0" smtClean="0"/>
                        <a:t>Serie</a:t>
                      </a:r>
                      <a:endParaRPr lang="es-CL" sz="1200" dirty="0"/>
                    </a:p>
                  </a:txBody>
                  <a:tcPr anchor="ctr"/>
                </a:tc>
              </a:tr>
              <a:tr h="370840">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15</a:t>
                      </a:r>
                      <a:endParaRPr lang="es-CL" sz="1100" dirty="0">
                        <a:solidFill>
                          <a:srgbClr val="FF0000"/>
                        </a:solidFill>
                      </a:endParaRPr>
                    </a:p>
                  </a:txBody>
                  <a:tcPr anchor="ctr"/>
                </a:tc>
                <a:tc>
                  <a:txBody>
                    <a:bodyPr/>
                    <a:lstStyle/>
                    <a:p>
                      <a:pPr algn="ctr"/>
                      <a:r>
                        <a:rPr lang="es-CL" sz="1100" dirty="0" err="1" smtClean="0">
                          <a:solidFill>
                            <a:srgbClr val="FF0000"/>
                          </a:solidFill>
                        </a:rPr>
                        <a:t>UCH</a:t>
                      </a:r>
                      <a:endParaRPr lang="es-CL" sz="1100" dirty="0">
                        <a:solidFill>
                          <a:srgbClr val="FF0000"/>
                        </a:solidFill>
                      </a:endParaRPr>
                    </a:p>
                  </a:txBody>
                  <a:tcPr anchor="ctr"/>
                </a:tc>
                <a:tc>
                  <a:txBody>
                    <a:bodyPr/>
                    <a:lstStyle/>
                    <a:p>
                      <a:pPr algn="ctr"/>
                      <a:r>
                        <a:rPr lang="es-CL" sz="1100" dirty="0" smtClean="0">
                          <a:solidFill>
                            <a:srgbClr val="FF0000"/>
                          </a:solidFill>
                        </a:rPr>
                        <a:t>G 74902</a:t>
                      </a:r>
                      <a:endParaRPr lang="es-CL" sz="1100" dirty="0">
                        <a:solidFill>
                          <a:srgbClr val="FF0000"/>
                        </a:solidFill>
                      </a:endParaRPr>
                    </a:p>
                  </a:txBody>
                  <a:tcPr anchor="ctr"/>
                </a:tc>
                <a:tc>
                  <a:txBody>
                    <a:bodyPr/>
                    <a:lstStyle/>
                    <a:p>
                      <a:pPr algn="ctr"/>
                      <a:r>
                        <a:rPr lang="es-CL" sz="1100" dirty="0" smtClean="0">
                          <a:solidFill>
                            <a:srgbClr val="FF0000"/>
                          </a:solidFill>
                        </a:rPr>
                        <a:t>04/06</a:t>
                      </a:r>
                      <a:endParaRPr lang="es-CL" sz="1100" dirty="0">
                        <a:solidFill>
                          <a:srgbClr val="FF0000"/>
                        </a:solidFill>
                      </a:endParaRPr>
                    </a:p>
                  </a:txBody>
                  <a:tcPr anchor="ctr"/>
                </a:tc>
                <a:tc>
                  <a:txBody>
                    <a:bodyPr/>
                    <a:lstStyle/>
                    <a:p>
                      <a:pPr algn="ctr"/>
                      <a:r>
                        <a:rPr lang="es-CL" sz="1100" dirty="0" smtClean="0">
                          <a:solidFill>
                            <a:srgbClr val="FF0000"/>
                          </a:solidFill>
                        </a:rPr>
                        <a:t>S384</a:t>
                      </a:r>
                      <a:endParaRPr lang="es-CL" sz="1100" dirty="0">
                        <a:solidFill>
                          <a:srgbClr val="FF0000"/>
                        </a:solidFill>
                      </a:endParaRPr>
                    </a:p>
                  </a:txBody>
                  <a:tcPr anchor="ctr"/>
                </a:tc>
              </a:tr>
              <a:tr h="370840">
                <a:tc>
                  <a:txBody>
                    <a:bodyPr/>
                    <a:lstStyle/>
                    <a:p>
                      <a:endParaRPr lang="es-CL"/>
                    </a:p>
                  </a:txBody>
                  <a:tcPr anchor="ctr"/>
                </a:tc>
                <a:tc>
                  <a:txBody>
                    <a:bodyPr/>
                    <a:lstStyle/>
                    <a:p>
                      <a:endParaRPr lang="es-CL"/>
                    </a:p>
                  </a:txBody>
                  <a:tcPr anchor="ctr"/>
                </a:tc>
                <a:tc>
                  <a:txBody>
                    <a:bodyPr/>
                    <a:lstStyle/>
                    <a:p>
                      <a:endParaRPr lang="es-CL" dirty="0"/>
                    </a:p>
                  </a:txBody>
                  <a:tcPr anchor="ctr"/>
                </a:tc>
                <a:tc>
                  <a:txBody>
                    <a:bodyPr/>
                    <a:lstStyle/>
                    <a:p>
                      <a:pPr algn="ctr"/>
                      <a:endParaRPr lang="es-CL" sz="1100" dirty="0">
                        <a:solidFill>
                          <a:srgbClr val="FF0000"/>
                        </a:solidFill>
                      </a:endParaRPr>
                    </a:p>
                  </a:txBody>
                  <a:tcPr anchor="ctr"/>
                </a:tc>
                <a:tc>
                  <a:txBody>
                    <a:bodyPr/>
                    <a:lstStyle/>
                    <a:p>
                      <a:endParaRPr lang="es-CL"/>
                    </a:p>
                  </a:txBody>
                  <a:tcPr anchor="ctr"/>
                </a:tc>
                <a:tc>
                  <a:txBody>
                    <a:bodyPr/>
                    <a:lstStyle/>
                    <a:p>
                      <a:endParaRPr lang="es-CL"/>
                    </a:p>
                  </a:txBody>
                  <a:tcPr anchor="ctr"/>
                </a:tc>
              </a:tr>
              <a:tr h="370840">
                <a:tc>
                  <a:txBody>
                    <a:bodyPr/>
                    <a:lstStyle/>
                    <a:p>
                      <a:endParaRPr lang="es-CL"/>
                    </a:p>
                  </a:txBody>
                  <a:tcPr anchor="ctr"/>
                </a:tc>
                <a:tc>
                  <a:txBody>
                    <a:bodyPr/>
                    <a:lstStyle/>
                    <a:p>
                      <a:endParaRPr lang="es-CL" dirty="0"/>
                    </a:p>
                  </a:txBody>
                  <a:tcPr anchor="ctr"/>
                </a:tc>
                <a:tc>
                  <a:txBody>
                    <a:bodyPr/>
                    <a:lstStyle/>
                    <a:p>
                      <a:endParaRPr lang="es-CL" dirty="0"/>
                    </a:p>
                  </a:txBody>
                  <a:tcPr anchor="ctr"/>
                </a:tc>
                <a:tc>
                  <a:txBody>
                    <a:bodyPr/>
                    <a:lstStyle/>
                    <a:p>
                      <a:pPr algn="ctr"/>
                      <a:endParaRPr lang="es-CL" sz="1100" dirty="0">
                        <a:solidFill>
                          <a:srgbClr val="FF0000"/>
                        </a:solidFill>
                      </a:endParaRPr>
                    </a:p>
                  </a:txBody>
                  <a:tcPr anchor="ctr"/>
                </a:tc>
                <a:tc>
                  <a:txBody>
                    <a:bodyPr/>
                    <a:lstStyle/>
                    <a:p>
                      <a:endParaRPr lang="es-CL"/>
                    </a:p>
                  </a:txBody>
                  <a:tcPr anchor="ctr"/>
                </a:tc>
                <a:tc>
                  <a:txBody>
                    <a:bodyPr/>
                    <a:lstStyle/>
                    <a:p>
                      <a:endParaRPr lang="es-CL" dirty="0"/>
                    </a:p>
                  </a:txBody>
                  <a:tcPr anchor="ctr"/>
                </a:tc>
              </a:tr>
              <a:tr h="370840">
                <a:tc>
                  <a:txBody>
                    <a:bodyPr/>
                    <a:lstStyle/>
                    <a:p>
                      <a:pPr algn="ctr"/>
                      <a:r>
                        <a:rPr lang="es-CL" sz="1100" dirty="0" smtClean="0">
                          <a:solidFill>
                            <a:srgbClr val="FF0000"/>
                          </a:solidFill>
                        </a:rPr>
                        <a:t>07/01</a:t>
                      </a:r>
                      <a:endParaRPr lang="es-CL" sz="1100" dirty="0">
                        <a:solidFill>
                          <a:srgbClr val="FF0000"/>
                        </a:solidFill>
                      </a:endParaRPr>
                    </a:p>
                  </a:txBody>
                  <a:tcPr anchor="ctr"/>
                </a:tc>
                <a:tc>
                  <a:txBody>
                    <a:bodyPr/>
                    <a:lstStyle/>
                    <a:p>
                      <a:pPr algn="ctr"/>
                      <a:r>
                        <a:rPr lang="es-CL" sz="1100" dirty="0" smtClean="0">
                          <a:solidFill>
                            <a:srgbClr val="FF0000"/>
                          </a:solidFill>
                        </a:rPr>
                        <a:t>2</a:t>
                      </a:r>
                      <a:endParaRPr lang="es-CL" sz="1100" dirty="0">
                        <a:solidFill>
                          <a:srgbClr val="FF0000"/>
                        </a:solidFill>
                      </a:endParaRPr>
                    </a:p>
                  </a:txBody>
                  <a:tcPr anchor="ctr"/>
                </a:tc>
                <a:tc>
                  <a:txBody>
                    <a:bodyPr/>
                    <a:lstStyle/>
                    <a:p>
                      <a:pPr algn="ctr"/>
                      <a:r>
                        <a:rPr lang="es-CL" sz="1100" dirty="0" smtClean="0">
                          <a:solidFill>
                            <a:srgbClr val="FF0000"/>
                          </a:solidFill>
                        </a:rPr>
                        <a:t>L-3</a:t>
                      </a:r>
                      <a:endParaRPr lang="es-CL" sz="1100" dirty="0">
                        <a:solidFill>
                          <a:srgbClr val="FF0000"/>
                        </a:solidFill>
                      </a:endParaRPr>
                    </a:p>
                  </a:txBody>
                  <a:tcPr anchor="ctr"/>
                </a:tc>
                <a:tc>
                  <a:txBody>
                    <a:bodyPr/>
                    <a:lstStyle/>
                    <a:p>
                      <a:pPr algn="ctr"/>
                      <a:r>
                        <a:rPr lang="es-CL" sz="1100" dirty="0" smtClean="0">
                          <a:solidFill>
                            <a:srgbClr val="FF0000"/>
                          </a:solidFill>
                        </a:rPr>
                        <a:t>R 21</a:t>
                      </a:r>
                      <a:endParaRPr lang="es-CL" sz="1100" dirty="0">
                        <a:solidFill>
                          <a:srgbClr val="FF0000"/>
                        </a:solidFill>
                      </a:endParaRPr>
                    </a:p>
                  </a:txBody>
                  <a:tcPr anchor="ctr"/>
                </a:tc>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G172</a:t>
                      </a:r>
                      <a:endParaRPr lang="es-CL" sz="1100" dirty="0">
                        <a:solidFill>
                          <a:srgbClr val="FF0000"/>
                        </a:solidFill>
                      </a:endParaRPr>
                    </a:p>
                  </a:txBody>
                  <a:tcPr anchor="ctr"/>
                </a:tc>
              </a:tr>
              <a:tr h="370840">
                <a:tc>
                  <a:txBody>
                    <a:bodyPr/>
                    <a:lstStyle/>
                    <a:p>
                      <a:pPr algn="ctr"/>
                      <a:r>
                        <a:rPr lang="es-CL" sz="1100" dirty="0" smtClean="0">
                          <a:solidFill>
                            <a:srgbClr val="FF0000"/>
                          </a:solidFill>
                        </a:rPr>
                        <a:t>07/01</a:t>
                      </a:r>
                      <a:endParaRPr lang="es-CL" sz="1100" dirty="0">
                        <a:solidFill>
                          <a:srgbClr val="FF0000"/>
                        </a:solidFill>
                      </a:endParaRPr>
                    </a:p>
                  </a:txBody>
                  <a:tcPr anchor="ctr"/>
                </a:tc>
                <a:tc>
                  <a:txBody>
                    <a:bodyPr/>
                    <a:lstStyle/>
                    <a:p>
                      <a:pPr algn="ctr"/>
                      <a:r>
                        <a:rPr lang="es-CL" sz="1100" dirty="0" smtClean="0">
                          <a:solidFill>
                            <a:srgbClr val="FF0000"/>
                          </a:solidFill>
                        </a:rPr>
                        <a:t>1</a:t>
                      </a:r>
                      <a:endParaRPr lang="es-CL" sz="1100" dirty="0">
                        <a:solidFill>
                          <a:srgbClr val="FF0000"/>
                        </a:solidFill>
                      </a:endParaRPr>
                    </a:p>
                  </a:txBody>
                  <a:tcPr anchor="ctr"/>
                </a:tc>
                <a:tc>
                  <a:txBody>
                    <a:bodyPr/>
                    <a:lstStyle/>
                    <a:p>
                      <a:pPr algn="ctr"/>
                      <a:r>
                        <a:rPr lang="es-CL" sz="1100" dirty="0" smtClean="0">
                          <a:solidFill>
                            <a:srgbClr val="FF0000"/>
                          </a:solidFill>
                        </a:rPr>
                        <a:t>L-3</a:t>
                      </a:r>
                      <a:endParaRPr lang="es-CL" sz="1100" dirty="0">
                        <a:solidFill>
                          <a:srgbClr val="FF0000"/>
                        </a:solidFill>
                      </a:endParaRPr>
                    </a:p>
                  </a:txBody>
                  <a:tcPr anchor="ctr"/>
                </a:tc>
                <a:tc>
                  <a:txBody>
                    <a:bodyPr/>
                    <a:lstStyle/>
                    <a:p>
                      <a:pPr algn="ctr"/>
                      <a:r>
                        <a:rPr lang="es-CL" sz="1100" dirty="0" smtClean="0">
                          <a:solidFill>
                            <a:srgbClr val="FF0000"/>
                          </a:solidFill>
                        </a:rPr>
                        <a:t>R 21</a:t>
                      </a:r>
                      <a:endParaRPr lang="es-CL" sz="1100" dirty="0">
                        <a:solidFill>
                          <a:srgbClr val="FF0000"/>
                        </a:solidFill>
                      </a:endParaRPr>
                    </a:p>
                  </a:txBody>
                  <a:tcPr anchor="ctr"/>
                </a:tc>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G173</a:t>
                      </a: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bl>
          </a:graphicData>
        </a:graphic>
      </p:graphicFrame>
      <p:sp>
        <p:nvSpPr>
          <p:cNvPr id="8" name="7 CuadroTexto"/>
          <p:cNvSpPr txBox="1"/>
          <p:nvPr/>
        </p:nvSpPr>
        <p:spPr>
          <a:xfrm>
            <a:off x="6300192" y="6093296"/>
            <a:ext cx="2252540" cy="246221"/>
          </a:xfrm>
          <a:prstGeom prst="rect">
            <a:avLst/>
          </a:prstGeom>
          <a:noFill/>
        </p:spPr>
        <p:txBody>
          <a:bodyPr wrap="none" rtlCol="0">
            <a:spAutoFit/>
          </a:bodyPr>
          <a:lstStyle/>
          <a:p>
            <a:r>
              <a:rPr lang="es-CL" sz="1000" dirty="0" smtClean="0"/>
              <a:t>* Normalmente, “Res” y “Guía” se unen</a:t>
            </a:r>
            <a:endParaRPr lang="es-CL" sz="1000"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2800" dirty="0" smtClean="0"/>
              <a:t>Reglamentación – Registro de Estupefacientes (b)</a:t>
            </a:r>
            <a:endParaRPr lang="es-CL" sz="2800" dirty="0"/>
          </a:p>
        </p:txBody>
      </p:sp>
      <p:sp>
        <p:nvSpPr>
          <p:cNvPr id="7" name="6 Marcador de contenido"/>
          <p:cNvSpPr>
            <a:spLocks noGrp="1"/>
          </p:cNvSpPr>
          <p:nvPr>
            <p:ph sz="half" idx="1"/>
          </p:nvPr>
        </p:nvSpPr>
        <p:spPr>
          <a:xfrm>
            <a:off x="457200" y="1196752"/>
            <a:ext cx="4038600" cy="4525963"/>
          </a:xfrm>
        </p:spPr>
        <p:txBody>
          <a:bodyPr>
            <a:noAutofit/>
          </a:bodyPr>
          <a:lstStyle/>
          <a:p>
            <a:pPr marL="174625" indent="-174625"/>
            <a:r>
              <a:rPr lang="es-ES" sz="1500" dirty="0" smtClean="0"/>
              <a:t>Los referidos establecimientos deberán llevar actualizado un Libro de Control de Estupefacientes, visado por el Instituto de Salud Pública de Chile o por el Servicio de Salud a quien se asigne esta función, en el que se registrarán en forma separada los siguientes datos, respecto de cada droga o producto estupefaciente, indicando su denominación comercial si ello procediera:</a:t>
            </a:r>
          </a:p>
        </p:txBody>
      </p:sp>
      <p:sp>
        <p:nvSpPr>
          <p:cNvPr id="4" name="3 Marcador de fecha"/>
          <p:cNvSpPr>
            <a:spLocks noGrp="1"/>
          </p:cNvSpPr>
          <p:nvPr>
            <p:ph type="dt" sz="half" idx="10"/>
          </p:nvPr>
        </p:nvSpPr>
        <p:spPr/>
        <p:txBody>
          <a:bodyPr/>
          <a:lstStyle/>
          <a:p>
            <a:r>
              <a:rPr lang="es-ES" dirty="0" smtClean="0"/>
              <a:t>27 - </a:t>
            </a:r>
            <a:r>
              <a:rPr lang="es-ES" dirty="0" err="1" smtClean="0"/>
              <a:t>Oct</a:t>
            </a:r>
            <a:r>
              <a:rPr lang="es-ES" dirty="0" smtClean="0"/>
              <a: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14</a:t>
            </a:fld>
            <a:endParaRPr lang="es-CL" dirty="0"/>
          </a:p>
        </p:txBody>
      </p:sp>
      <p:sp>
        <p:nvSpPr>
          <p:cNvPr id="10" name="6 Marcador de contenido"/>
          <p:cNvSpPr txBox="1">
            <a:spLocks/>
          </p:cNvSpPr>
          <p:nvPr/>
        </p:nvSpPr>
        <p:spPr>
          <a:xfrm>
            <a:off x="4572000" y="1166018"/>
            <a:ext cx="4038600" cy="5287318"/>
          </a:xfrm>
          <a:prstGeom prst="rect">
            <a:avLst/>
          </a:prstGeom>
        </p:spPr>
        <p:txBody>
          <a:bodyPr vert="horz" lIns="91440" tIns="45720" rIns="91440" bIns="45720" rtlCol="0">
            <a:noAutofit/>
          </a:bodyPr>
          <a:lstStyle/>
          <a:p>
            <a:pPr marL="174625" marR="0" lvl="0" indent="-174625"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1200" b="0" i="0" u="none" strike="noStrike" kern="1200" cap="none" spc="0" normalizeH="0" baseline="0" noProof="0" dirty="0" smtClean="0">
                <a:ln>
                  <a:noFill/>
                </a:ln>
                <a:solidFill>
                  <a:schemeClr val="tx1"/>
                </a:solidFill>
                <a:effectLst/>
                <a:uLnTx/>
                <a:uFillTx/>
                <a:latin typeface="+mn-lt"/>
                <a:ea typeface="+mn-ea"/>
                <a:cs typeface="+mn-cs"/>
              </a:rPr>
              <a:t>b) Egresos:</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Fecha</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Cantidad</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Nombre de la droga, medicamento que la contenga o producto estupefaciente y número de serie, cuando proceda.</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Número y fecha de la factura, guía u otro documento de control interno del establecimiento.</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Número de la receta cheque, número de registro de la receta si es preparado magistral.</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Nombre del médico cirujano o profesional que haya extendido la receta en su caso, y cédula de identidad.</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Nombre y domicilio del destinatario o paciente; y</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Nombre y cédula de identidad del adquirente; y</a:t>
            </a:r>
          </a:p>
          <a:p>
            <a:pPr marL="174625" marR="0" lvl="1" indent="-174625" defTabSz="914400" rtl="0" eaLnBrk="1" fontAlgn="auto" latinLnBrk="0" hangingPunct="1">
              <a:lnSpc>
                <a:spcPct val="100000"/>
              </a:lnSpc>
              <a:spcBef>
                <a:spcPct val="20000"/>
              </a:spcBef>
              <a:spcAft>
                <a:spcPts val="0"/>
              </a:spcAft>
              <a:buClrTx/>
              <a:buSzTx/>
              <a:tabLst/>
              <a:defRPr/>
            </a:pPr>
            <a:r>
              <a:rPr kumimoji="0" lang="es-ES" sz="1200" b="0" i="0" u="none" strike="noStrike" kern="1200" cap="none" spc="0" normalizeH="0" baseline="0" noProof="0" dirty="0" smtClean="0">
                <a:ln>
                  <a:noFill/>
                </a:ln>
                <a:solidFill>
                  <a:schemeClr val="tx1"/>
                </a:solidFill>
                <a:effectLst/>
                <a:uLnTx/>
                <a:uFillTx/>
                <a:latin typeface="+mn-lt"/>
                <a:ea typeface="+mn-ea"/>
                <a:cs typeface="+mn-cs"/>
              </a:rPr>
              <a:t>c) Saldos</a:t>
            </a:r>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1050" b="0" i="0" u="none" strike="noStrike" kern="1200" cap="none" spc="0" normalizeH="0" baseline="0" noProof="0" dirty="0" smtClean="0">
              <a:ln>
                <a:noFill/>
              </a:ln>
              <a:solidFill>
                <a:schemeClr val="tx1"/>
              </a:solidFill>
              <a:effectLst/>
              <a:uLnTx/>
              <a:uFillTx/>
              <a:latin typeface="+mn-lt"/>
              <a:ea typeface="+mn-ea"/>
              <a:cs typeface="+mn-cs"/>
            </a:endParaRPr>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1050" b="0" i="0" u="none" strike="noStrike" kern="1200" cap="none" spc="0" normalizeH="0" baseline="0" noProof="0" dirty="0" smtClean="0">
              <a:ln>
                <a:noFill/>
              </a:ln>
              <a:solidFill>
                <a:schemeClr val="tx1"/>
              </a:solidFill>
              <a:effectLst/>
              <a:uLnTx/>
              <a:uFillTx/>
              <a:latin typeface="+mn-lt"/>
              <a:ea typeface="+mn-ea"/>
              <a:cs typeface="+mn-cs"/>
            </a:endParaRPr>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1050" b="0" i="0" u="none" strike="noStrike" kern="1200" cap="none" spc="0" normalizeH="0" baseline="0" noProof="0" dirty="0" smtClean="0">
              <a:ln>
                <a:noFill/>
              </a:ln>
              <a:solidFill>
                <a:schemeClr val="tx1"/>
              </a:solidFill>
              <a:effectLst/>
              <a:uLnTx/>
              <a:uFillTx/>
              <a:latin typeface="+mn-lt"/>
              <a:ea typeface="+mn-ea"/>
              <a:cs typeface="+mn-cs"/>
            </a:endParaRPr>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smtClean="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smtClean="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smtClean="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50" b="0" i="0" u="none" strike="noStrike" kern="1200" cap="none" spc="0" normalizeH="0" baseline="0" noProof="0" dirty="0" smtClean="0">
                <a:ln>
                  <a:noFill/>
                </a:ln>
                <a:solidFill>
                  <a:schemeClr val="tx1"/>
                </a:solidFill>
                <a:effectLst/>
                <a:uLnTx/>
                <a:uFillTx/>
                <a:latin typeface="+mn-lt"/>
                <a:ea typeface="+mn-ea"/>
                <a:cs typeface="+mn-cs"/>
              </a:rPr>
              <a:t>Art 18°b) y c) del </a:t>
            </a:r>
            <a:r>
              <a:rPr kumimoji="0" lang="es-ES" sz="1050" b="0" i="0" u="none" strike="noStrike" kern="1200" cap="none" spc="0" normalizeH="0" baseline="0" noProof="0" dirty="0" err="1" smtClean="0">
                <a:ln>
                  <a:noFill/>
                </a:ln>
                <a:solidFill>
                  <a:schemeClr val="tx1"/>
                </a:solidFill>
                <a:effectLst/>
                <a:uLnTx/>
                <a:uFillTx/>
                <a:latin typeface="+mn-lt"/>
                <a:ea typeface="+mn-ea"/>
                <a:cs typeface="+mn-cs"/>
              </a:rPr>
              <a:t>DS</a:t>
            </a:r>
            <a:r>
              <a:rPr kumimoji="0" lang="es-ES" sz="1050" b="0" i="0" u="none" strike="noStrike" kern="1200" cap="none" spc="0" normalizeH="0" baseline="0" noProof="0" dirty="0" smtClean="0">
                <a:ln>
                  <a:noFill/>
                </a:ln>
                <a:solidFill>
                  <a:schemeClr val="tx1"/>
                </a:solidFill>
                <a:effectLst/>
                <a:uLnTx/>
                <a:uFillTx/>
                <a:latin typeface="+mn-lt"/>
                <a:ea typeface="+mn-ea"/>
                <a:cs typeface="+mn-cs"/>
              </a:rPr>
              <a:t>  404/83 del Ministerio de Salud, que Aprueba reglamento de estupefacientes</a:t>
            </a:r>
            <a:endParaRPr kumimoji="0" lang="es-CL" sz="1050" b="1"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9" name="8 Marcador de contenido"/>
          <p:cNvGraphicFramePr>
            <a:graphicFrameLocks noGrp="1"/>
          </p:cNvGraphicFramePr>
          <p:nvPr>
            <p:ph sz="half" idx="2"/>
          </p:nvPr>
        </p:nvGraphicFramePr>
        <p:xfrm>
          <a:off x="107504" y="3835734"/>
          <a:ext cx="8851962" cy="1661160"/>
        </p:xfrm>
        <a:graphic>
          <a:graphicData uri="http://schemas.openxmlformats.org/drawingml/2006/table">
            <a:tbl>
              <a:tblPr firstRow="1" bandRow="1">
                <a:tableStyleId>{5940675A-B579-460E-94D1-54222C63F5DA}</a:tableStyleId>
              </a:tblPr>
              <a:tblGrid>
                <a:gridCol w="554355"/>
                <a:gridCol w="474980"/>
                <a:gridCol w="838517"/>
                <a:gridCol w="975043"/>
                <a:gridCol w="970280"/>
                <a:gridCol w="913130"/>
                <a:gridCol w="1992630"/>
                <a:gridCol w="971867"/>
                <a:gridCol w="1161160"/>
              </a:tblGrid>
              <a:tr h="176206">
                <a:tc gridSpan="9">
                  <a:txBody>
                    <a:bodyPr/>
                    <a:lstStyle/>
                    <a:p>
                      <a:pPr algn="ctr"/>
                      <a:r>
                        <a:rPr lang="es-CL" dirty="0" smtClean="0"/>
                        <a:t>Morfina Clorhidrato </a:t>
                      </a:r>
                      <a:r>
                        <a:rPr lang="es-CL" dirty="0" err="1" smtClean="0"/>
                        <a:t>amp</a:t>
                      </a:r>
                      <a:endParaRPr lang="es-CL" dirty="0"/>
                    </a:p>
                  </a:txBody>
                  <a:tcPr anchor="ct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r>
              <a:tr h="163610">
                <a:tc>
                  <a:txBody>
                    <a:bodyPr/>
                    <a:lstStyle/>
                    <a:p>
                      <a:pPr algn="ctr"/>
                      <a:r>
                        <a:rPr lang="es-CL" sz="1100" dirty="0" smtClean="0"/>
                        <a:t>Fecha</a:t>
                      </a:r>
                      <a:endParaRPr lang="es-CL" sz="1100" dirty="0"/>
                    </a:p>
                  </a:txBody>
                  <a:tcPr anchor="ctr"/>
                </a:tc>
                <a:tc>
                  <a:txBody>
                    <a:bodyPr/>
                    <a:lstStyle/>
                    <a:p>
                      <a:pPr algn="ctr"/>
                      <a:r>
                        <a:rPr lang="es-CL" sz="1100" dirty="0" err="1" smtClean="0"/>
                        <a:t>Cant</a:t>
                      </a:r>
                      <a:endParaRPr lang="es-CL" sz="1100" dirty="0"/>
                    </a:p>
                  </a:txBody>
                  <a:tcPr anchor="ctr"/>
                </a:tc>
                <a:tc>
                  <a:txBody>
                    <a:bodyPr/>
                    <a:lstStyle/>
                    <a:p>
                      <a:pPr algn="ctr"/>
                      <a:r>
                        <a:rPr lang="es-CL" sz="1100" dirty="0" smtClean="0"/>
                        <a:t>N°</a:t>
                      </a:r>
                      <a:r>
                        <a:rPr lang="es-CL" sz="1100" baseline="0" dirty="0" smtClean="0"/>
                        <a:t> </a:t>
                      </a:r>
                      <a:r>
                        <a:rPr lang="es-CL" sz="1100" baseline="0" dirty="0" err="1" smtClean="0"/>
                        <a:t>Rp</a:t>
                      </a:r>
                      <a:endParaRPr lang="es-CL" sz="1100" dirty="0"/>
                    </a:p>
                  </a:txBody>
                  <a:tcPr anchor="ctr"/>
                </a:tc>
                <a:tc>
                  <a:txBody>
                    <a:bodyPr/>
                    <a:lstStyle/>
                    <a:p>
                      <a:pPr algn="ctr"/>
                      <a:r>
                        <a:rPr lang="es-CL" sz="1100" dirty="0" smtClean="0"/>
                        <a:t>Nombre </a:t>
                      </a:r>
                      <a:r>
                        <a:rPr lang="es-CL" sz="1100" dirty="0" err="1" smtClean="0"/>
                        <a:t>Méd</a:t>
                      </a:r>
                      <a:endParaRPr lang="es-CL" sz="1100" dirty="0"/>
                    </a:p>
                  </a:txBody>
                  <a:tcPr anchor="ctr"/>
                </a:tc>
                <a:tc>
                  <a:txBody>
                    <a:bodyPr/>
                    <a:lstStyle/>
                    <a:p>
                      <a:pPr algn="ctr"/>
                      <a:r>
                        <a:rPr lang="es-CL" sz="1100" dirty="0" smtClean="0"/>
                        <a:t>R.U.N.</a:t>
                      </a:r>
                      <a:endParaRPr lang="es-CL" sz="1100" dirty="0"/>
                    </a:p>
                  </a:txBody>
                  <a:tcPr anchor="ctr"/>
                </a:tc>
                <a:tc>
                  <a:txBody>
                    <a:bodyPr/>
                    <a:lstStyle/>
                    <a:p>
                      <a:pPr algn="ctr"/>
                      <a:r>
                        <a:rPr lang="es-CL" sz="1100" dirty="0" err="1" smtClean="0"/>
                        <a:t>Pcte</a:t>
                      </a:r>
                      <a:endParaRPr lang="es-CL" sz="1100" dirty="0"/>
                    </a:p>
                  </a:txBody>
                  <a:tcPr anchor="ctr"/>
                </a:tc>
                <a:tc>
                  <a:txBody>
                    <a:bodyPr/>
                    <a:lstStyle/>
                    <a:p>
                      <a:pPr algn="ctr"/>
                      <a:r>
                        <a:rPr lang="es-CL" sz="1100" dirty="0" smtClean="0"/>
                        <a:t>Domicilio</a:t>
                      </a:r>
                      <a:endParaRPr lang="es-CL" sz="1100" dirty="0"/>
                    </a:p>
                  </a:txBody>
                  <a:tcPr anchor="ctr"/>
                </a:tc>
                <a:tc>
                  <a:txBody>
                    <a:bodyPr/>
                    <a:lstStyle/>
                    <a:p>
                      <a:pPr algn="ctr"/>
                      <a:r>
                        <a:rPr lang="es-CL" sz="1100" dirty="0" err="1" smtClean="0"/>
                        <a:t>Adq</a:t>
                      </a:r>
                      <a:endParaRPr lang="es-CL" sz="1100" dirty="0"/>
                    </a:p>
                  </a:txBody>
                  <a:tcPr anchor="ctr"/>
                </a:tc>
                <a:tc>
                  <a:txBody>
                    <a:bodyPr/>
                    <a:lstStyle/>
                    <a:p>
                      <a:pPr algn="ctr"/>
                      <a:r>
                        <a:rPr lang="es-CL" sz="1100" dirty="0" smtClean="0"/>
                        <a:t>R.U.N.</a:t>
                      </a:r>
                      <a:endParaRPr lang="es-CL" sz="1100" dirty="0"/>
                    </a:p>
                  </a:txBody>
                  <a:tcPr anchor="ctr"/>
                </a:tc>
              </a:tr>
              <a:tr h="176206">
                <a:tc>
                  <a:txBody>
                    <a:bodyPr/>
                    <a:lstStyle/>
                    <a:p>
                      <a:pPr algn="ctr"/>
                      <a:endParaRPr lang="es-CL" sz="1100" dirty="0"/>
                    </a:p>
                  </a:txBody>
                  <a:tcPr anchor="ctr"/>
                </a:tc>
                <a:tc>
                  <a:txBody>
                    <a:bodyPr/>
                    <a:lstStyle/>
                    <a:p>
                      <a:pPr algn="ctr"/>
                      <a:endParaRPr lang="es-CL" sz="1100"/>
                    </a:p>
                  </a:txBody>
                  <a:tcPr anchor="ctr"/>
                </a:tc>
                <a:tc>
                  <a:txBody>
                    <a:bodyPr/>
                    <a:lstStyle/>
                    <a:p>
                      <a:pPr algn="ctr"/>
                      <a:endParaRPr lang="es-CL" sz="1100" dirty="0"/>
                    </a:p>
                  </a:txBody>
                  <a:tcPr anchor="ctr"/>
                </a:tc>
                <a:tc>
                  <a:txBody>
                    <a:bodyPr/>
                    <a:lstStyle/>
                    <a:p>
                      <a:pPr algn="ctr"/>
                      <a:endParaRPr lang="es-CL" sz="1100" dirty="0"/>
                    </a:p>
                  </a:txBody>
                  <a:tcPr anchor="ctr"/>
                </a:tc>
                <a:tc>
                  <a:txBody>
                    <a:bodyPr/>
                    <a:lstStyle/>
                    <a:p>
                      <a:pPr algn="ctr"/>
                      <a:endParaRPr lang="es-CL" sz="1100" dirty="0"/>
                    </a:p>
                  </a:txBody>
                  <a:tcPr anchor="ctr"/>
                </a:tc>
                <a:tc>
                  <a:txBody>
                    <a:bodyPr/>
                    <a:lstStyle/>
                    <a:p>
                      <a:pPr algn="ctr"/>
                      <a:endParaRPr lang="es-CL" sz="1100" dirty="0"/>
                    </a:p>
                  </a:txBody>
                  <a:tcPr anchor="ctr"/>
                </a:tc>
                <a:tc>
                  <a:txBody>
                    <a:bodyPr/>
                    <a:lstStyle/>
                    <a:p>
                      <a:pPr algn="ctr"/>
                      <a:endParaRPr lang="es-CL" sz="1100" dirty="0"/>
                    </a:p>
                  </a:txBody>
                  <a:tcPr anchor="ctr"/>
                </a:tc>
                <a:tc>
                  <a:txBody>
                    <a:bodyPr/>
                    <a:lstStyle/>
                    <a:p>
                      <a:pPr algn="ctr"/>
                      <a:endParaRPr lang="es-CL" sz="1100" dirty="0"/>
                    </a:p>
                  </a:txBody>
                  <a:tcPr anchor="ctr"/>
                </a:tc>
                <a:tc>
                  <a:txBody>
                    <a:bodyPr/>
                    <a:lstStyle/>
                    <a:p>
                      <a:pPr algn="ctr"/>
                      <a:endParaRPr lang="es-CL" sz="1100" dirty="0"/>
                    </a:p>
                  </a:txBody>
                  <a:tcPr anchor="ctr"/>
                </a:tc>
              </a:tr>
              <a:tr h="176206">
                <a:tc>
                  <a:txBody>
                    <a:bodyPr/>
                    <a:lstStyle/>
                    <a:p>
                      <a:pPr algn="ctr"/>
                      <a:r>
                        <a:rPr lang="es-CL" sz="1100" dirty="0" smtClean="0">
                          <a:solidFill>
                            <a:srgbClr val="0070C0"/>
                          </a:solidFill>
                        </a:rPr>
                        <a:t>06/01</a:t>
                      </a:r>
                      <a:endParaRPr lang="es-CL" sz="1100" dirty="0">
                        <a:solidFill>
                          <a:srgbClr val="0070C0"/>
                        </a:solidFill>
                      </a:endParaRPr>
                    </a:p>
                  </a:txBody>
                  <a:tcPr anchor="ctr"/>
                </a:tc>
                <a:tc>
                  <a:txBody>
                    <a:bodyPr/>
                    <a:lstStyle/>
                    <a:p>
                      <a:pPr algn="ctr"/>
                      <a:r>
                        <a:rPr lang="es-CL" sz="1100" dirty="0" smtClean="0">
                          <a:solidFill>
                            <a:srgbClr val="0070C0"/>
                          </a:solidFill>
                        </a:rPr>
                        <a:t>6</a:t>
                      </a:r>
                      <a:endParaRPr lang="es-CL" sz="1100" dirty="0">
                        <a:solidFill>
                          <a:srgbClr val="0070C0"/>
                        </a:solidFill>
                      </a:endParaRPr>
                    </a:p>
                  </a:txBody>
                  <a:tcPr anchor="ctr"/>
                </a:tc>
                <a:tc>
                  <a:txBody>
                    <a:bodyPr/>
                    <a:lstStyle/>
                    <a:p>
                      <a:pPr algn="ctr"/>
                      <a:r>
                        <a:rPr lang="es-CL" sz="1100" dirty="0" smtClean="0">
                          <a:solidFill>
                            <a:srgbClr val="0070C0"/>
                          </a:solidFill>
                        </a:rPr>
                        <a:t>W0803805</a:t>
                      </a:r>
                      <a:endParaRPr lang="es-CL" sz="1100" dirty="0">
                        <a:solidFill>
                          <a:srgbClr val="0070C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sz="1100" dirty="0" smtClean="0">
                          <a:solidFill>
                            <a:srgbClr val="0070C0"/>
                          </a:solidFill>
                        </a:rPr>
                        <a:t>Ana</a:t>
                      </a:r>
                      <a:r>
                        <a:rPr lang="es-CL" sz="1100" baseline="0" dirty="0" smtClean="0">
                          <a:solidFill>
                            <a:srgbClr val="0070C0"/>
                          </a:solidFill>
                        </a:rPr>
                        <a:t> Pérez</a:t>
                      </a:r>
                      <a:endParaRPr lang="es-CL" sz="1100" dirty="0" smtClean="0">
                        <a:solidFill>
                          <a:srgbClr val="0070C0"/>
                        </a:solidFill>
                      </a:endParaRPr>
                    </a:p>
                  </a:txBody>
                  <a:tcPr anchor="ctr"/>
                </a:tc>
                <a:tc>
                  <a:txBody>
                    <a:bodyPr/>
                    <a:lstStyle/>
                    <a:p>
                      <a:pPr algn="ctr"/>
                      <a:r>
                        <a:rPr lang="es-CL" sz="1100" dirty="0" smtClean="0">
                          <a:solidFill>
                            <a:srgbClr val="0070C0"/>
                          </a:solidFill>
                        </a:rPr>
                        <a:t>12.409.551-8</a:t>
                      </a:r>
                      <a:endParaRPr lang="es-CL" sz="1100" dirty="0">
                        <a:solidFill>
                          <a:srgbClr val="0070C0"/>
                        </a:solidFill>
                      </a:endParaRPr>
                    </a:p>
                  </a:txBody>
                  <a:tcPr anchor="ctr"/>
                </a:tc>
                <a:tc>
                  <a:txBody>
                    <a:bodyPr/>
                    <a:lstStyle/>
                    <a:p>
                      <a:pPr algn="ctr"/>
                      <a:r>
                        <a:rPr lang="es-CL" sz="1100" dirty="0" smtClean="0">
                          <a:solidFill>
                            <a:srgbClr val="0070C0"/>
                          </a:solidFill>
                        </a:rPr>
                        <a:t>Carlos Sáez</a:t>
                      </a:r>
                      <a:endParaRPr lang="es-CL" sz="1100" dirty="0">
                        <a:solidFill>
                          <a:srgbClr val="0070C0"/>
                        </a:solidFill>
                      </a:endParaRPr>
                    </a:p>
                  </a:txBody>
                  <a:tcPr anchor="ctr"/>
                </a:tc>
                <a:tc>
                  <a:txBody>
                    <a:bodyPr/>
                    <a:lstStyle/>
                    <a:p>
                      <a:pPr algn="ctr"/>
                      <a:r>
                        <a:rPr lang="es-CL" sz="1100" dirty="0" err="1" smtClean="0">
                          <a:solidFill>
                            <a:srgbClr val="0070C0"/>
                          </a:solidFill>
                        </a:rPr>
                        <a:t>Av</a:t>
                      </a:r>
                      <a:r>
                        <a:rPr lang="es-CL" sz="1100" dirty="0" smtClean="0">
                          <a:solidFill>
                            <a:srgbClr val="0070C0"/>
                          </a:solidFill>
                        </a:rPr>
                        <a:t> El Pecado #6667, </a:t>
                      </a:r>
                      <a:r>
                        <a:rPr lang="es-CL" sz="1100" dirty="0" err="1" smtClean="0">
                          <a:solidFill>
                            <a:srgbClr val="0070C0"/>
                          </a:solidFill>
                        </a:rPr>
                        <a:t>Stgo</a:t>
                      </a:r>
                      <a:endParaRPr lang="es-CL" sz="1100" dirty="0">
                        <a:solidFill>
                          <a:srgbClr val="0070C0"/>
                        </a:solidFill>
                      </a:endParaRPr>
                    </a:p>
                  </a:txBody>
                  <a:tcPr anchor="ctr"/>
                </a:tc>
                <a:tc>
                  <a:txBody>
                    <a:bodyPr/>
                    <a:lstStyle/>
                    <a:p>
                      <a:pPr algn="ctr"/>
                      <a:r>
                        <a:rPr lang="es-CL" sz="1100" dirty="0" smtClean="0">
                          <a:solidFill>
                            <a:srgbClr val="0070C0"/>
                          </a:solidFill>
                        </a:rPr>
                        <a:t>Patricia Rojas</a:t>
                      </a:r>
                      <a:endParaRPr lang="es-CL" sz="1100" dirty="0">
                        <a:solidFill>
                          <a:srgbClr val="0070C0"/>
                        </a:solidFill>
                      </a:endParaRPr>
                    </a:p>
                  </a:txBody>
                  <a:tcPr anchor="ctr"/>
                </a:tc>
                <a:tc>
                  <a:txBody>
                    <a:bodyPr/>
                    <a:lstStyle/>
                    <a:p>
                      <a:pPr algn="ctr"/>
                      <a:r>
                        <a:rPr lang="es-CL" sz="1100" dirty="0" smtClean="0">
                          <a:solidFill>
                            <a:srgbClr val="0070C0"/>
                          </a:solidFill>
                        </a:rPr>
                        <a:t>16.822.910-9</a:t>
                      </a:r>
                      <a:endParaRPr lang="es-CL" sz="1100" dirty="0">
                        <a:solidFill>
                          <a:srgbClr val="0070C0"/>
                        </a:solidFill>
                      </a:endParaRPr>
                    </a:p>
                  </a:txBody>
                  <a:tcPr anchor="ctr"/>
                </a:tc>
              </a:tr>
              <a:tr h="176206">
                <a:tc>
                  <a:txBody>
                    <a:bodyPr/>
                    <a:lstStyle/>
                    <a:p>
                      <a:pPr algn="ctr"/>
                      <a:r>
                        <a:rPr lang="es-CL" sz="1100" dirty="0" smtClean="0">
                          <a:solidFill>
                            <a:srgbClr val="0070C0"/>
                          </a:solidFill>
                        </a:rPr>
                        <a:t>06/01</a:t>
                      </a:r>
                      <a:endParaRPr lang="es-CL" sz="1100" dirty="0">
                        <a:solidFill>
                          <a:srgbClr val="0070C0"/>
                        </a:solidFill>
                      </a:endParaRPr>
                    </a:p>
                  </a:txBody>
                  <a:tcPr anchor="ctr"/>
                </a:tc>
                <a:tc>
                  <a:txBody>
                    <a:bodyPr/>
                    <a:lstStyle/>
                    <a:p>
                      <a:pPr algn="ctr"/>
                      <a:r>
                        <a:rPr lang="es-CL" sz="1100" dirty="0" smtClean="0">
                          <a:solidFill>
                            <a:srgbClr val="0070C0"/>
                          </a:solidFill>
                        </a:rPr>
                        <a:t>4</a:t>
                      </a:r>
                      <a:endParaRPr lang="es-CL" sz="1100" dirty="0">
                        <a:solidFill>
                          <a:srgbClr val="0070C0"/>
                        </a:solidFill>
                      </a:endParaRPr>
                    </a:p>
                  </a:txBody>
                  <a:tcPr anchor="ctr"/>
                </a:tc>
                <a:tc>
                  <a:txBody>
                    <a:bodyPr/>
                    <a:lstStyle/>
                    <a:p>
                      <a:pPr algn="ctr"/>
                      <a:r>
                        <a:rPr lang="es-CL" sz="1100" dirty="0" smtClean="0">
                          <a:solidFill>
                            <a:srgbClr val="0070C0"/>
                          </a:solidFill>
                        </a:rPr>
                        <a:t>W0813554</a:t>
                      </a:r>
                      <a:endParaRPr lang="es-CL" sz="1100" dirty="0">
                        <a:solidFill>
                          <a:srgbClr val="0070C0"/>
                        </a:solidFill>
                      </a:endParaRPr>
                    </a:p>
                  </a:txBody>
                  <a:tcPr anchor="ctr"/>
                </a:tc>
                <a:tc>
                  <a:txBody>
                    <a:bodyPr/>
                    <a:lstStyle/>
                    <a:p>
                      <a:pPr algn="ctr"/>
                      <a:r>
                        <a:rPr lang="es-CL" sz="1100" dirty="0" smtClean="0">
                          <a:solidFill>
                            <a:srgbClr val="0070C0"/>
                          </a:solidFill>
                        </a:rPr>
                        <a:t>Ana</a:t>
                      </a:r>
                      <a:r>
                        <a:rPr lang="es-CL" sz="1100" baseline="0" dirty="0" smtClean="0">
                          <a:solidFill>
                            <a:srgbClr val="0070C0"/>
                          </a:solidFill>
                        </a:rPr>
                        <a:t> Pérez</a:t>
                      </a:r>
                      <a:endParaRPr lang="es-CL" sz="1100" dirty="0">
                        <a:solidFill>
                          <a:srgbClr val="0070C0"/>
                        </a:solidFill>
                      </a:endParaRPr>
                    </a:p>
                  </a:txBody>
                  <a:tcPr anchor="ctr"/>
                </a:tc>
                <a:tc>
                  <a:txBody>
                    <a:bodyPr/>
                    <a:lstStyle/>
                    <a:p>
                      <a:pPr algn="ctr"/>
                      <a:r>
                        <a:rPr lang="es-CL" sz="1100" dirty="0" smtClean="0">
                          <a:solidFill>
                            <a:srgbClr val="0070C0"/>
                          </a:solidFill>
                        </a:rPr>
                        <a:t>12.409.551-8</a:t>
                      </a:r>
                      <a:endParaRPr lang="es-CL" sz="1100" dirty="0">
                        <a:solidFill>
                          <a:srgbClr val="0070C0"/>
                        </a:solidFill>
                      </a:endParaRPr>
                    </a:p>
                  </a:txBody>
                  <a:tcPr anchor="ctr"/>
                </a:tc>
                <a:tc>
                  <a:txBody>
                    <a:bodyPr/>
                    <a:lstStyle/>
                    <a:p>
                      <a:pPr algn="ctr"/>
                      <a:r>
                        <a:rPr lang="es-CL" sz="1100" dirty="0" smtClean="0">
                          <a:solidFill>
                            <a:srgbClr val="0070C0"/>
                          </a:solidFill>
                        </a:rPr>
                        <a:t>Pedro López</a:t>
                      </a:r>
                      <a:endParaRPr lang="es-CL" sz="1100" dirty="0">
                        <a:solidFill>
                          <a:srgbClr val="0070C0"/>
                        </a:solidFill>
                      </a:endParaRPr>
                    </a:p>
                  </a:txBody>
                  <a:tcPr anchor="ctr"/>
                </a:tc>
                <a:tc>
                  <a:txBody>
                    <a:bodyPr/>
                    <a:lstStyle/>
                    <a:p>
                      <a:pPr algn="ctr"/>
                      <a:r>
                        <a:rPr lang="es-CL" sz="1100" dirty="0" err="1" smtClean="0">
                          <a:solidFill>
                            <a:srgbClr val="0070C0"/>
                          </a:solidFill>
                        </a:rPr>
                        <a:t>Av</a:t>
                      </a:r>
                      <a:r>
                        <a:rPr lang="es-CL" sz="1100" dirty="0" smtClean="0">
                          <a:solidFill>
                            <a:srgbClr val="0070C0"/>
                          </a:solidFill>
                        </a:rPr>
                        <a:t> Olivos 1007, Independencia</a:t>
                      </a:r>
                      <a:endParaRPr lang="es-CL" sz="1100" dirty="0">
                        <a:solidFill>
                          <a:srgbClr val="0070C0"/>
                        </a:solidFill>
                      </a:endParaRPr>
                    </a:p>
                  </a:txBody>
                  <a:tcPr anchor="ctr"/>
                </a:tc>
                <a:tc>
                  <a:txBody>
                    <a:bodyPr/>
                    <a:lstStyle/>
                    <a:p>
                      <a:pPr algn="ctr"/>
                      <a:r>
                        <a:rPr lang="es-CL" sz="1100" dirty="0" smtClean="0">
                          <a:solidFill>
                            <a:srgbClr val="0070C0"/>
                          </a:solidFill>
                        </a:rPr>
                        <a:t>Ídem</a:t>
                      </a:r>
                      <a:endParaRPr lang="es-CL" sz="1100" dirty="0">
                        <a:solidFill>
                          <a:srgbClr val="0070C0"/>
                        </a:solidFill>
                      </a:endParaRPr>
                    </a:p>
                  </a:txBody>
                  <a:tcPr anchor="ctr"/>
                </a:tc>
                <a:tc>
                  <a:txBody>
                    <a:bodyPr/>
                    <a:lstStyle/>
                    <a:p>
                      <a:pPr algn="ctr"/>
                      <a:r>
                        <a:rPr lang="es-CL" sz="1100" dirty="0" smtClean="0">
                          <a:solidFill>
                            <a:srgbClr val="0070C0"/>
                          </a:solidFill>
                        </a:rPr>
                        <a:t>Ídem</a:t>
                      </a:r>
                      <a:endParaRPr lang="es-CL" sz="1100" dirty="0">
                        <a:solidFill>
                          <a:srgbClr val="0070C0"/>
                        </a:solidFill>
                      </a:endParaRPr>
                    </a:p>
                  </a:txBody>
                  <a:tcPr anchor="ctr"/>
                </a:tc>
              </a:tr>
              <a:tr h="176206">
                <a:tc>
                  <a:txBody>
                    <a:bodyPr/>
                    <a:lstStyle/>
                    <a:p>
                      <a:pPr algn="ctr"/>
                      <a:endParaRPr lang="es-CL" sz="1100"/>
                    </a:p>
                  </a:txBody>
                  <a:tcPr anchor="ctr"/>
                </a:tc>
                <a:tc>
                  <a:txBody>
                    <a:bodyPr/>
                    <a:lstStyle/>
                    <a:p>
                      <a:pPr algn="ctr"/>
                      <a:endParaRPr lang="es-CL" sz="1100" dirty="0"/>
                    </a:p>
                  </a:txBody>
                  <a:tcPr anchor="ctr"/>
                </a:tc>
                <a:tc>
                  <a:txBody>
                    <a:bodyPr/>
                    <a:lstStyle/>
                    <a:p>
                      <a:pPr algn="ctr"/>
                      <a:endParaRPr lang="es-CL" sz="1100"/>
                    </a:p>
                  </a:txBody>
                  <a:tcPr anchor="ctr"/>
                </a:tc>
                <a:tc>
                  <a:txBody>
                    <a:bodyPr/>
                    <a:lstStyle/>
                    <a:p>
                      <a:pPr algn="ctr"/>
                      <a:endParaRPr lang="es-CL" sz="1100"/>
                    </a:p>
                  </a:txBody>
                  <a:tcPr anchor="ctr"/>
                </a:tc>
                <a:tc>
                  <a:txBody>
                    <a:bodyPr/>
                    <a:lstStyle/>
                    <a:p>
                      <a:pPr algn="ctr"/>
                      <a:endParaRPr lang="es-CL" sz="1100" dirty="0"/>
                    </a:p>
                  </a:txBody>
                  <a:tcPr anchor="ctr"/>
                </a:tc>
                <a:tc>
                  <a:txBody>
                    <a:bodyPr/>
                    <a:lstStyle/>
                    <a:p>
                      <a:pPr algn="ctr"/>
                      <a:endParaRPr lang="es-CL" sz="1100"/>
                    </a:p>
                  </a:txBody>
                  <a:tcPr anchor="ctr"/>
                </a:tc>
                <a:tc>
                  <a:txBody>
                    <a:bodyPr/>
                    <a:lstStyle/>
                    <a:p>
                      <a:pPr algn="ctr"/>
                      <a:endParaRPr lang="es-CL" sz="1100" dirty="0"/>
                    </a:p>
                  </a:txBody>
                  <a:tcPr anchor="ctr"/>
                </a:tc>
                <a:tc>
                  <a:txBody>
                    <a:bodyPr/>
                    <a:lstStyle/>
                    <a:p>
                      <a:pPr algn="ctr"/>
                      <a:endParaRPr lang="es-CL" sz="1100" dirty="0"/>
                    </a:p>
                  </a:txBody>
                  <a:tcPr anchor="ctr"/>
                </a:tc>
                <a:tc>
                  <a:txBody>
                    <a:bodyPr/>
                    <a:lstStyle/>
                    <a:p>
                      <a:pPr algn="ctr"/>
                      <a:endParaRPr lang="es-CL" sz="1100" dirty="0"/>
                    </a:p>
                  </a:txBody>
                  <a:tcPr anchor="ctr"/>
                </a:tc>
              </a:tr>
            </a:tbl>
          </a:graphicData>
        </a:graphic>
      </p:graphicFrame>
    </p:spTree>
  </p:cSld>
  <p:clrMapOvr>
    <a:masterClrMapping/>
  </p:clrMapOvr>
  <p:transition>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noAutofit/>
          </a:bodyPr>
          <a:lstStyle/>
          <a:p>
            <a:r>
              <a:rPr lang="es-CL" sz="2800" dirty="0" smtClean="0"/>
              <a:t>Reglamentación – Registro de Estupefacientes (c)</a:t>
            </a:r>
            <a:endParaRPr lang="es-CL" sz="2800" dirty="0"/>
          </a:p>
        </p:txBody>
      </p:sp>
      <p:graphicFrame>
        <p:nvGraphicFramePr>
          <p:cNvPr id="10" name="9 Marcador de contenido"/>
          <p:cNvGraphicFramePr>
            <a:graphicFrameLocks noGrp="1"/>
          </p:cNvGraphicFramePr>
          <p:nvPr>
            <p:ph idx="1"/>
          </p:nvPr>
        </p:nvGraphicFramePr>
        <p:xfrm>
          <a:off x="226218" y="1484784"/>
          <a:ext cx="8691564" cy="2966720"/>
        </p:xfrm>
        <a:graphic>
          <a:graphicData uri="http://schemas.openxmlformats.org/drawingml/2006/table">
            <a:tbl>
              <a:tblPr firstRow="1" bandRow="1">
                <a:tableStyleId>{5940675A-B579-460E-94D1-54222C63F5DA}</a:tableStyleId>
              </a:tblPr>
              <a:tblGrid>
                <a:gridCol w="521018"/>
                <a:gridCol w="449580"/>
                <a:gridCol w="444818"/>
                <a:gridCol w="705168"/>
                <a:gridCol w="521018"/>
                <a:gridCol w="521018"/>
                <a:gridCol w="449580"/>
                <a:gridCol w="649605"/>
                <a:gridCol w="449580"/>
                <a:gridCol w="835342"/>
                <a:gridCol w="528955"/>
                <a:gridCol w="692468"/>
                <a:gridCol w="595630"/>
                <a:gridCol w="835342"/>
                <a:gridCol w="492442"/>
              </a:tblGrid>
              <a:tr h="370840">
                <a:tc gridSpan="15">
                  <a:txBody>
                    <a:bodyPr/>
                    <a:lstStyle/>
                    <a:p>
                      <a:pPr algn="ctr"/>
                      <a:r>
                        <a:rPr lang="es-CL" sz="1400" dirty="0" smtClean="0"/>
                        <a:t>Morfina Clorhidrato </a:t>
                      </a:r>
                      <a:r>
                        <a:rPr lang="es-CL" sz="1400" dirty="0" err="1" smtClean="0"/>
                        <a:t>amp</a:t>
                      </a:r>
                      <a:endParaRPr lang="es-CL" sz="1400"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r>
              <a:tr h="370840">
                <a:tc>
                  <a:txBody>
                    <a:bodyPr/>
                    <a:lstStyle/>
                    <a:p>
                      <a:pPr algn="ctr"/>
                      <a:r>
                        <a:rPr lang="es-CL" sz="1000" dirty="0" smtClean="0"/>
                        <a:t>Fecha</a:t>
                      </a:r>
                      <a:endParaRPr lang="es-CL" sz="1000" dirty="0"/>
                    </a:p>
                  </a:txBody>
                  <a:tcPr anchor="ctr"/>
                </a:tc>
                <a:tc>
                  <a:txBody>
                    <a:bodyPr/>
                    <a:lstStyle/>
                    <a:p>
                      <a:pPr algn="ctr"/>
                      <a:r>
                        <a:rPr lang="es-CL" sz="1000" dirty="0" err="1" smtClean="0"/>
                        <a:t>Cant</a:t>
                      </a:r>
                      <a:endParaRPr lang="es-CL" sz="1000" dirty="0"/>
                    </a:p>
                  </a:txBody>
                  <a:tcPr anchor="ctr"/>
                </a:tc>
                <a:tc>
                  <a:txBody>
                    <a:bodyPr/>
                    <a:lstStyle/>
                    <a:p>
                      <a:pPr algn="ctr"/>
                      <a:r>
                        <a:rPr lang="es-CL" sz="1000" dirty="0" err="1" smtClean="0"/>
                        <a:t>Prov</a:t>
                      </a:r>
                      <a:endParaRPr lang="es-CL" sz="1000" dirty="0"/>
                    </a:p>
                  </a:txBody>
                  <a:tcPr anchor="ctr"/>
                </a:tc>
                <a:tc>
                  <a:txBody>
                    <a:bodyPr/>
                    <a:lstStyle/>
                    <a:p>
                      <a:pPr algn="ctr"/>
                      <a:r>
                        <a:rPr lang="es-CL" sz="1000" dirty="0" smtClean="0"/>
                        <a:t>Guía /Res</a:t>
                      </a:r>
                      <a:endParaRPr lang="es-CL" sz="1000" dirty="0"/>
                    </a:p>
                  </a:txBody>
                  <a:tcPr anchor="ctr"/>
                </a:tc>
                <a:tc>
                  <a:txBody>
                    <a:bodyPr/>
                    <a:lstStyle/>
                    <a:p>
                      <a:pPr algn="ctr"/>
                      <a:r>
                        <a:rPr lang="es-CL" sz="1000" dirty="0" smtClean="0"/>
                        <a:t>Fecha</a:t>
                      </a:r>
                      <a:endParaRPr lang="es-CL" sz="1000" dirty="0"/>
                    </a:p>
                  </a:txBody>
                  <a:tcPr anchor="ctr"/>
                </a:tc>
                <a:tc>
                  <a:txBody>
                    <a:bodyPr/>
                    <a:lstStyle/>
                    <a:p>
                      <a:pPr algn="ctr"/>
                      <a:r>
                        <a:rPr lang="es-CL" sz="1000" dirty="0" smtClean="0"/>
                        <a:t>Fecha</a:t>
                      </a:r>
                      <a:endParaRPr lang="es-CL" sz="1000" dirty="0"/>
                    </a:p>
                  </a:txBody>
                  <a:tcPr anchor="ctr"/>
                </a:tc>
                <a:tc>
                  <a:txBody>
                    <a:bodyPr/>
                    <a:lstStyle/>
                    <a:p>
                      <a:pPr algn="ctr"/>
                      <a:r>
                        <a:rPr lang="es-CL" sz="1000" dirty="0" err="1" smtClean="0"/>
                        <a:t>Cant</a:t>
                      </a:r>
                      <a:endParaRPr lang="es-CL" sz="1000" dirty="0"/>
                    </a:p>
                  </a:txBody>
                  <a:tcPr anchor="ctr"/>
                </a:tc>
                <a:tc>
                  <a:txBody>
                    <a:bodyPr/>
                    <a:lstStyle/>
                    <a:p>
                      <a:pPr algn="ctr"/>
                      <a:r>
                        <a:rPr lang="es-CL" sz="1000" dirty="0" smtClean="0"/>
                        <a:t>N°</a:t>
                      </a:r>
                      <a:r>
                        <a:rPr lang="es-CL" sz="1000" baseline="0" dirty="0" smtClean="0"/>
                        <a:t> </a:t>
                      </a:r>
                      <a:r>
                        <a:rPr lang="es-CL" sz="1000" baseline="0" dirty="0" err="1" smtClean="0"/>
                        <a:t>Rp</a:t>
                      </a:r>
                      <a:endParaRPr lang="es-CL" sz="1000" dirty="0"/>
                    </a:p>
                  </a:txBody>
                  <a:tcPr anchor="ctr"/>
                </a:tc>
                <a:tc>
                  <a:txBody>
                    <a:bodyPr/>
                    <a:lstStyle/>
                    <a:p>
                      <a:pPr algn="ctr"/>
                      <a:r>
                        <a:rPr lang="es-CL" sz="1000" dirty="0" err="1" smtClean="0"/>
                        <a:t>Méd</a:t>
                      </a:r>
                      <a:endParaRPr lang="es-CL" sz="1000" dirty="0"/>
                    </a:p>
                  </a:txBody>
                  <a:tcPr anchor="ctr"/>
                </a:tc>
                <a:tc>
                  <a:txBody>
                    <a:bodyPr/>
                    <a:lstStyle/>
                    <a:p>
                      <a:pPr algn="ctr"/>
                      <a:r>
                        <a:rPr lang="es-CL" sz="1000" dirty="0" smtClean="0"/>
                        <a:t>R.U.N.</a:t>
                      </a:r>
                      <a:endParaRPr lang="es-CL" sz="1000" dirty="0"/>
                    </a:p>
                  </a:txBody>
                  <a:tcPr anchor="ctr"/>
                </a:tc>
                <a:tc>
                  <a:txBody>
                    <a:bodyPr/>
                    <a:lstStyle/>
                    <a:p>
                      <a:pPr algn="ctr"/>
                      <a:r>
                        <a:rPr lang="es-CL" sz="1000" dirty="0" err="1" smtClean="0"/>
                        <a:t>Pcte</a:t>
                      </a:r>
                      <a:endParaRPr lang="es-CL" sz="1000" dirty="0"/>
                    </a:p>
                  </a:txBody>
                  <a:tcPr anchor="ctr"/>
                </a:tc>
                <a:tc>
                  <a:txBody>
                    <a:bodyPr/>
                    <a:lstStyle/>
                    <a:p>
                      <a:pPr algn="ctr"/>
                      <a:r>
                        <a:rPr lang="es-CL" sz="1000" dirty="0" smtClean="0"/>
                        <a:t>Domicilio</a:t>
                      </a:r>
                      <a:endParaRPr lang="es-CL" sz="1000" dirty="0"/>
                    </a:p>
                  </a:txBody>
                  <a:tcPr anchor="ctr"/>
                </a:tc>
                <a:tc>
                  <a:txBody>
                    <a:bodyPr/>
                    <a:lstStyle/>
                    <a:p>
                      <a:pPr algn="ctr"/>
                      <a:r>
                        <a:rPr lang="es-CL" sz="1000" dirty="0" err="1" smtClean="0"/>
                        <a:t>Adq</a:t>
                      </a:r>
                      <a:endParaRPr lang="es-CL" sz="1000" dirty="0"/>
                    </a:p>
                  </a:txBody>
                  <a:tcPr anchor="ctr"/>
                </a:tc>
                <a:tc>
                  <a:txBody>
                    <a:bodyPr/>
                    <a:lstStyle/>
                    <a:p>
                      <a:pPr algn="ctr"/>
                      <a:r>
                        <a:rPr lang="es-CL" sz="1000" dirty="0" smtClean="0"/>
                        <a:t>R.U.N.</a:t>
                      </a:r>
                      <a:endParaRPr lang="es-CL" sz="1000" dirty="0"/>
                    </a:p>
                  </a:txBody>
                  <a:tcPr anchor="ctr"/>
                </a:tc>
                <a:tc>
                  <a:txBody>
                    <a:bodyPr/>
                    <a:lstStyle/>
                    <a:p>
                      <a:pPr algn="ctr"/>
                      <a:r>
                        <a:rPr lang="es-CL" sz="1000" dirty="0" smtClean="0"/>
                        <a:t>Saldo</a:t>
                      </a:r>
                      <a:endParaRPr lang="es-CL" sz="1000" dirty="0"/>
                    </a:p>
                  </a:txBody>
                  <a:tcPr anchor="ctr"/>
                </a:tc>
              </a:tr>
              <a:tr h="370840">
                <a:tc>
                  <a:txBody>
                    <a:bodyPr/>
                    <a:lstStyle/>
                    <a:p>
                      <a:pPr algn="ctr"/>
                      <a:r>
                        <a:rPr lang="es-CL" sz="1000" dirty="0" smtClean="0">
                          <a:solidFill>
                            <a:srgbClr val="FF0000"/>
                          </a:solidFill>
                        </a:rPr>
                        <a:t>05/01</a:t>
                      </a:r>
                      <a:endParaRPr lang="es-CL" sz="1000" dirty="0">
                        <a:solidFill>
                          <a:srgbClr val="FF0000"/>
                        </a:solidFill>
                      </a:endParaRPr>
                    </a:p>
                  </a:txBody>
                  <a:tcPr anchor="ctr"/>
                </a:tc>
                <a:tc>
                  <a:txBody>
                    <a:bodyPr/>
                    <a:lstStyle/>
                    <a:p>
                      <a:pPr algn="ctr"/>
                      <a:r>
                        <a:rPr lang="es-CL" sz="1000" dirty="0" smtClean="0">
                          <a:solidFill>
                            <a:srgbClr val="FF0000"/>
                          </a:solidFill>
                        </a:rPr>
                        <a:t>15</a:t>
                      </a:r>
                      <a:endParaRPr lang="es-CL" sz="1000" dirty="0">
                        <a:solidFill>
                          <a:srgbClr val="FF0000"/>
                        </a:solidFill>
                      </a:endParaRPr>
                    </a:p>
                  </a:txBody>
                  <a:tcPr anchor="ctr"/>
                </a:tc>
                <a:tc>
                  <a:txBody>
                    <a:bodyPr/>
                    <a:lstStyle/>
                    <a:p>
                      <a:pPr algn="ctr"/>
                      <a:r>
                        <a:rPr lang="es-CL" sz="1000" dirty="0" err="1" smtClean="0">
                          <a:solidFill>
                            <a:srgbClr val="FF0000"/>
                          </a:solidFill>
                        </a:rPr>
                        <a:t>UCH</a:t>
                      </a:r>
                      <a:endParaRPr lang="es-CL" sz="1000" dirty="0">
                        <a:solidFill>
                          <a:srgbClr val="FF0000"/>
                        </a:solidFill>
                      </a:endParaRPr>
                    </a:p>
                  </a:txBody>
                  <a:tcPr anchor="ctr"/>
                </a:tc>
                <a:tc>
                  <a:txBody>
                    <a:bodyPr/>
                    <a:lstStyle/>
                    <a:p>
                      <a:pPr algn="ctr"/>
                      <a:r>
                        <a:rPr lang="es-CL" sz="1000" dirty="0" smtClean="0">
                          <a:solidFill>
                            <a:srgbClr val="FF0000"/>
                          </a:solidFill>
                        </a:rPr>
                        <a:t>G 74902</a:t>
                      </a:r>
                      <a:endParaRPr lang="es-CL" sz="1000" dirty="0">
                        <a:solidFill>
                          <a:srgbClr val="FF0000"/>
                        </a:solidFill>
                      </a:endParaRPr>
                    </a:p>
                  </a:txBody>
                  <a:tcPr anchor="ctr"/>
                </a:tc>
                <a:tc>
                  <a:txBody>
                    <a:bodyPr/>
                    <a:lstStyle/>
                    <a:p>
                      <a:pPr algn="ctr"/>
                      <a:r>
                        <a:rPr lang="es-CL" sz="1000" dirty="0" smtClean="0">
                          <a:solidFill>
                            <a:srgbClr val="FF0000"/>
                          </a:solidFill>
                        </a:rPr>
                        <a:t>04/06</a:t>
                      </a:r>
                      <a:endParaRPr lang="es-CL" sz="1000" dirty="0">
                        <a:solidFill>
                          <a:srgbClr val="FF0000"/>
                        </a:solidFill>
                      </a:endParaRPr>
                    </a:p>
                  </a:txBody>
                  <a:tcPr anchor="ctr"/>
                </a:tc>
                <a:tc>
                  <a:txBody>
                    <a:bodyPr/>
                    <a:lstStyle/>
                    <a:p>
                      <a:pPr algn="ctr"/>
                      <a:endParaRPr lang="es-CL" sz="1000" dirty="0">
                        <a:solidFill>
                          <a:srgbClr val="FF0000"/>
                        </a:solidFill>
                      </a:endParaRPr>
                    </a:p>
                  </a:txBody>
                  <a:tcPr anchor="ctr"/>
                </a:tc>
                <a:tc>
                  <a:txBody>
                    <a:bodyPr/>
                    <a:lstStyle/>
                    <a:p>
                      <a:pPr algn="ctr"/>
                      <a:endParaRPr lang="es-CL" sz="1000" dirty="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r>
                        <a:rPr lang="es-CL" sz="1000" dirty="0" smtClean="0"/>
                        <a:t>15</a:t>
                      </a:r>
                      <a:endParaRPr lang="es-CL" sz="1000" dirty="0"/>
                    </a:p>
                  </a:txBody>
                  <a:tcPr anchor="ctr"/>
                </a:tc>
              </a:tr>
              <a:tr h="370840">
                <a:tc>
                  <a:txBody>
                    <a:bodyPr/>
                    <a:lstStyle/>
                    <a:p>
                      <a:endParaRPr lang="es-CL" sz="1400"/>
                    </a:p>
                  </a:txBody>
                  <a:tcPr anchor="ctr"/>
                </a:tc>
                <a:tc>
                  <a:txBody>
                    <a:bodyPr/>
                    <a:lstStyle/>
                    <a:p>
                      <a:endParaRPr lang="es-CL" sz="1400"/>
                    </a:p>
                  </a:txBody>
                  <a:tcPr anchor="ctr"/>
                </a:tc>
                <a:tc>
                  <a:txBody>
                    <a:bodyPr/>
                    <a:lstStyle/>
                    <a:p>
                      <a:endParaRPr lang="es-CL" sz="1400" dirty="0"/>
                    </a:p>
                  </a:txBody>
                  <a:tcPr anchor="ctr"/>
                </a:tc>
                <a:tc>
                  <a:txBody>
                    <a:bodyPr/>
                    <a:lstStyle/>
                    <a:p>
                      <a:pPr algn="ctr"/>
                      <a:endParaRPr lang="es-CL" sz="1000" dirty="0">
                        <a:solidFill>
                          <a:srgbClr val="FF0000"/>
                        </a:solidFill>
                      </a:endParaRPr>
                    </a:p>
                  </a:txBody>
                  <a:tcPr anchor="ctr"/>
                </a:tc>
                <a:tc>
                  <a:txBody>
                    <a:bodyPr/>
                    <a:lstStyle/>
                    <a:p>
                      <a:endParaRPr lang="es-CL" sz="1400"/>
                    </a:p>
                  </a:txBody>
                  <a:tcPr anchor="ctr"/>
                </a:tc>
                <a:tc>
                  <a:txBody>
                    <a:bodyPr/>
                    <a:lstStyle/>
                    <a:p>
                      <a:pPr algn="ctr"/>
                      <a:r>
                        <a:rPr lang="es-CL" sz="1000" dirty="0" smtClean="0">
                          <a:solidFill>
                            <a:srgbClr val="0070C0"/>
                          </a:solidFill>
                        </a:rPr>
                        <a:t>06/01</a:t>
                      </a:r>
                      <a:endParaRPr lang="es-CL" sz="1000" dirty="0">
                        <a:solidFill>
                          <a:srgbClr val="0070C0"/>
                        </a:solidFill>
                      </a:endParaRPr>
                    </a:p>
                  </a:txBody>
                  <a:tcPr anchor="ctr"/>
                </a:tc>
                <a:tc>
                  <a:txBody>
                    <a:bodyPr/>
                    <a:lstStyle/>
                    <a:p>
                      <a:pPr algn="ctr"/>
                      <a:r>
                        <a:rPr lang="es-CL" sz="1000" dirty="0" smtClean="0">
                          <a:solidFill>
                            <a:srgbClr val="0070C0"/>
                          </a:solidFill>
                        </a:rPr>
                        <a:t>6</a:t>
                      </a:r>
                      <a:endParaRPr lang="es-CL" sz="1000" dirty="0">
                        <a:solidFill>
                          <a:srgbClr val="0070C0"/>
                        </a:solidFill>
                      </a:endParaRPr>
                    </a:p>
                  </a:txBody>
                  <a:tcPr anchor="ctr"/>
                </a:tc>
                <a:tc>
                  <a:txBody>
                    <a:bodyPr/>
                    <a:lstStyle/>
                    <a:p>
                      <a:pPr algn="ctr"/>
                      <a:r>
                        <a:rPr lang="es-CL" sz="1000" dirty="0" smtClean="0">
                          <a:solidFill>
                            <a:srgbClr val="0070C0"/>
                          </a:solidFill>
                        </a:rPr>
                        <a:t>6548</a:t>
                      </a:r>
                      <a:endParaRPr lang="es-CL" sz="1000" dirty="0">
                        <a:solidFill>
                          <a:srgbClr val="0070C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sz="1000" dirty="0" smtClean="0">
                          <a:solidFill>
                            <a:srgbClr val="0070C0"/>
                          </a:solidFill>
                        </a:rPr>
                        <a:t>Ana</a:t>
                      </a:r>
                      <a:r>
                        <a:rPr lang="es-CL" sz="1000" baseline="0" dirty="0" smtClean="0">
                          <a:solidFill>
                            <a:srgbClr val="0070C0"/>
                          </a:solidFill>
                        </a:rPr>
                        <a:t> </a:t>
                      </a:r>
                      <a:endParaRPr lang="es-CL" sz="1000" dirty="0" smtClean="0">
                        <a:solidFill>
                          <a:srgbClr val="0070C0"/>
                        </a:solidFill>
                      </a:endParaRPr>
                    </a:p>
                  </a:txBody>
                  <a:tcPr anchor="ctr"/>
                </a:tc>
                <a:tc>
                  <a:txBody>
                    <a:bodyPr/>
                    <a:lstStyle/>
                    <a:p>
                      <a:pPr algn="ctr"/>
                      <a:r>
                        <a:rPr lang="es-CL" sz="1000" dirty="0" smtClean="0">
                          <a:solidFill>
                            <a:srgbClr val="0070C0"/>
                          </a:solidFill>
                        </a:rPr>
                        <a:t>12409551-8</a:t>
                      </a:r>
                      <a:endParaRPr lang="es-CL" sz="1000" dirty="0">
                        <a:solidFill>
                          <a:srgbClr val="0070C0"/>
                        </a:solidFill>
                      </a:endParaRPr>
                    </a:p>
                  </a:txBody>
                  <a:tcPr anchor="ctr"/>
                </a:tc>
                <a:tc>
                  <a:txBody>
                    <a:bodyPr/>
                    <a:lstStyle/>
                    <a:p>
                      <a:pPr algn="ctr"/>
                      <a:r>
                        <a:rPr lang="es-CL" sz="1000" dirty="0" smtClean="0">
                          <a:solidFill>
                            <a:srgbClr val="0070C0"/>
                          </a:solidFill>
                        </a:rPr>
                        <a:t>Carlos</a:t>
                      </a:r>
                      <a:endParaRPr lang="es-CL" sz="1000" dirty="0">
                        <a:solidFill>
                          <a:srgbClr val="0070C0"/>
                        </a:solidFill>
                      </a:endParaRPr>
                    </a:p>
                  </a:txBody>
                  <a:tcPr anchor="ctr"/>
                </a:tc>
                <a:tc>
                  <a:txBody>
                    <a:bodyPr/>
                    <a:lstStyle/>
                    <a:p>
                      <a:pPr algn="ctr"/>
                      <a:r>
                        <a:rPr lang="es-CL" sz="1000" dirty="0" smtClean="0">
                          <a:solidFill>
                            <a:srgbClr val="0070C0"/>
                          </a:solidFill>
                        </a:rPr>
                        <a:t>XX</a:t>
                      </a:r>
                      <a:endParaRPr lang="es-CL" sz="1000" dirty="0">
                        <a:solidFill>
                          <a:srgbClr val="0070C0"/>
                        </a:solidFill>
                      </a:endParaRPr>
                    </a:p>
                  </a:txBody>
                  <a:tcPr anchor="ctr"/>
                </a:tc>
                <a:tc>
                  <a:txBody>
                    <a:bodyPr/>
                    <a:lstStyle/>
                    <a:p>
                      <a:pPr algn="ctr"/>
                      <a:r>
                        <a:rPr lang="es-CL" sz="1000" dirty="0" smtClean="0">
                          <a:solidFill>
                            <a:srgbClr val="0070C0"/>
                          </a:solidFill>
                        </a:rPr>
                        <a:t>Patricia</a:t>
                      </a:r>
                      <a:endParaRPr lang="es-CL" sz="1000" dirty="0">
                        <a:solidFill>
                          <a:srgbClr val="0070C0"/>
                        </a:solidFill>
                      </a:endParaRPr>
                    </a:p>
                  </a:txBody>
                  <a:tcPr anchor="ctr"/>
                </a:tc>
                <a:tc>
                  <a:txBody>
                    <a:bodyPr/>
                    <a:lstStyle/>
                    <a:p>
                      <a:pPr algn="ctr"/>
                      <a:r>
                        <a:rPr lang="es-CL" sz="1000" dirty="0" smtClean="0">
                          <a:solidFill>
                            <a:srgbClr val="0070C0"/>
                          </a:solidFill>
                        </a:rPr>
                        <a:t>16822610-9</a:t>
                      </a:r>
                      <a:endParaRPr lang="es-CL" sz="1000" dirty="0">
                        <a:solidFill>
                          <a:srgbClr val="0070C0"/>
                        </a:solidFill>
                      </a:endParaRPr>
                    </a:p>
                  </a:txBody>
                  <a:tcPr anchor="ctr"/>
                </a:tc>
                <a:tc>
                  <a:txBody>
                    <a:bodyPr/>
                    <a:lstStyle/>
                    <a:p>
                      <a:pPr algn="ctr"/>
                      <a:r>
                        <a:rPr lang="es-CL" sz="1000" dirty="0" smtClean="0"/>
                        <a:t>9</a:t>
                      </a:r>
                      <a:endParaRPr lang="es-CL" sz="1000" dirty="0"/>
                    </a:p>
                  </a:txBody>
                  <a:tcPr anchor="ctr"/>
                </a:tc>
              </a:tr>
              <a:tr h="370840">
                <a:tc>
                  <a:txBody>
                    <a:bodyPr/>
                    <a:lstStyle/>
                    <a:p>
                      <a:endParaRPr lang="es-CL" sz="1400"/>
                    </a:p>
                  </a:txBody>
                  <a:tcPr anchor="ctr"/>
                </a:tc>
                <a:tc>
                  <a:txBody>
                    <a:bodyPr/>
                    <a:lstStyle/>
                    <a:p>
                      <a:endParaRPr lang="es-CL" sz="1400" dirty="0"/>
                    </a:p>
                  </a:txBody>
                  <a:tcPr anchor="ctr"/>
                </a:tc>
                <a:tc>
                  <a:txBody>
                    <a:bodyPr/>
                    <a:lstStyle/>
                    <a:p>
                      <a:endParaRPr lang="es-CL" sz="1400" dirty="0"/>
                    </a:p>
                  </a:txBody>
                  <a:tcPr anchor="ctr"/>
                </a:tc>
                <a:tc>
                  <a:txBody>
                    <a:bodyPr/>
                    <a:lstStyle/>
                    <a:p>
                      <a:pPr algn="ctr"/>
                      <a:endParaRPr lang="es-CL" sz="1000" dirty="0">
                        <a:solidFill>
                          <a:srgbClr val="FF0000"/>
                        </a:solidFill>
                      </a:endParaRPr>
                    </a:p>
                  </a:txBody>
                  <a:tcPr anchor="ctr"/>
                </a:tc>
                <a:tc>
                  <a:txBody>
                    <a:bodyPr/>
                    <a:lstStyle/>
                    <a:p>
                      <a:endParaRPr lang="es-CL" sz="1400"/>
                    </a:p>
                  </a:txBody>
                  <a:tcPr anchor="ctr"/>
                </a:tc>
                <a:tc>
                  <a:txBody>
                    <a:bodyPr/>
                    <a:lstStyle/>
                    <a:p>
                      <a:pPr algn="ctr"/>
                      <a:r>
                        <a:rPr lang="es-CL" sz="1000" dirty="0" smtClean="0">
                          <a:solidFill>
                            <a:srgbClr val="0070C0"/>
                          </a:solidFill>
                        </a:rPr>
                        <a:t>06/01</a:t>
                      </a:r>
                      <a:endParaRPr lang="es-CL" sz="1000" dirty="0">
                        <a:solidFill>
                          <a:srgbClr val="0070C0"/>
                        </a:solidFill>
                      </a:endParaRPr>
                    </a:p>
                  </a:txBody>
                  <a:tcPr anchor="ctr"/>
                </a:tc>
                <a:tc>
                  <a:txBody>
                    <a:bodyPr/>
                    <a:lstStyle/>
                    <a:p>
                      <a:pPr algn="ctr"/>
                      <a:r>
                        <a:rPr lang="es-CL" sz="1000" dirty="0" smtClean="0">
                          <a:solidFill>
                            <a:srgbClr val="0070C0"/>
                          </a:solidFill>
                        </a:rPr>
                        <a:t>4</a:t>
                      </a:r>
                      <a:endParaRPr lang="es-CL" sz="1000" dirty="0">
                        <a:solidFill>
                          <a:srgbClr val="0070C0"/>
                        </a:solidFill>
                      </a:endParaRPr>
                    </a:p>
                  </a:txBody>
                  <a:tcPr anchor="ctr"/>
                </a:tc>
                <a:tc>
                  <a:txBody>
                    <a:bodyPr/>
                    <a:lstStyle/>
                    <a:p>
                      <a:pPr algn="ctr"/>
                      <a:r>
                        <a:rPr lang="es-CL" sz="1000" dirty="0" smtClean="0">
                          <a:solidFill>
                            <a:srgbClr val="0070C0"/>
                          </a:solidFill>
                        </a:rPr>
                        <a:t>6549</a:t>
                      </a:r>
                      <a:endParaRPr lang="es-CL" sz="1000" dirty="0">
                        <a:solidFill>
                          <a:srgbClr val="0070C0"/>
                        </a:solidFill>
                      </a:endParaRPr>
                    </a:p>
                  </a:txBody>
                  <a:tcPr anchor="ctr"/>
                </a:tc>
                <a:tc>
                  <a:txBody>
                    <a:bodyPr/>
                    <a:lstStyle/>
                    <a:p>
                      <a:pPr algn="ctr"/>
                      <a:r>
                        <a:rPr lang="es-CL" sz="1000" dirty="0" smtClean="0">
                          <a:solidFill>
                            <a:srgbClr val="0070C0"/>
                          </a:solidFill>
                        </a:rPr>
                        <a:t>Ana</a:t>
                      </a:r>
                      <a:r>
                        <a:rPr lang="es-CL" sz="1000" baseline="0" dirty="0" smtClean="0">
                          <a:solidFill>
                            <a:srgbClr val="0070C0"/>
                          </a:solidFill>
                        </a:rPr>
                        <a:t> </a:t>
                      </a:r>
                      <a:endParaRPr lang="es-CL" sz="1000" dirty="0">
                        <a:solidFill>
                          <a:srgbClr val="0070C0"/>
                        </a:solidFill>
                      </a:endParaRPr>
                    </a:p>
                  </a:txBody>
                  <a:tcPr anchor="ctr"/>
                </a:tc>
                <a:tc>
                  <a:txBody>
                    <a:bodyPr/>
                    <a:lstStyle/>
                    <a:p>
                      <a:pPr algn="ctr"/>
                      <a:r>
                        <a:rPr lang="es-CL" sz="1000" dirty="0" smtClean="0">
                          <a:solidFill>
                            <a:srgbClr val="0070C0"/>
                          </a:solidFill>
                        </a:rPr>
                        <a:t>12409551-8</a:t>
                      </a:r>
                      <a:endParaRPr lang="es-CL" sz="1000" dirty="0">
                        <a:solidFill>
                          <a:srgbClr val="0070C0"/>
                        </a:solidFill>
                      </a:endParaRPr>
                    </a:p>
                  </a:txBody>
                  <a:tcPr anchor="ctr"/>
                </a:tc>
                <a:tc>
                  <a:txBody>
                    <a:bodyPr/>
                    <a:lstStyle/>
                    <a:p>
                      <a:pPr algn="ctr"/>
                      <a:r>
                        <a:rPr lang="es-CL" sz="1000" dirty="0" smtClean="0">
                          <a:solidFill>
                            <a:srgbClr val="0070C0"/>
                          </a:solidFill>
                        </a:rPr>
                        <a:t>Pedro</a:t>
                      </a:r>
                      <a:endParaRPr lang="es-CL" sz="1000" dirty="0">
                        <a:solidFill>
                          <a:srgbClr val="0070C0"/>
                        </a:solidFill>
                      </a:endParaRPr>
                    </a:p>
                  </a:txBody>
                  <a:tcPr anchor="ctr"/>
                </a:tc>
                <a:tc>
                  <a:txBody>
                    <a:bodyPr/>
                    <a:lstStyle/>
                    <a:p>
                      <a:pPr algn="ctr"/>
                      <a:r>
                        <a:rPr lang="es-CL" sz="1000" dirty="0" smtClean="0">
                          <a:solidFill>
                            <a:srgbClr val="0070C0"/>
                          </a:solidFill>
                        </a:rPr>
                        <a:t>XX</a:t>
                      </a:r>
                      <a:endParaRPr lang="es-CL" sz="1000" dirty="0">
                        <a:solidFill>
                          <a:srgbClr val="0070C0"/>
                        </a:solidFill>
                      </a:endParaRPr>
                    </a:p>
                  </a:txBody>
                  <a:tcPr anchor="ctr"/>
                </a:tc>
                <a:tc>
                  <a:txBody>
                    <a:bodyPr/>
                    <a:lstStyle/>
                    <a:p>
                      <a:pPr algn="ctr"/>
                      <a:r>
                        <a:rPr lang="es-CL" sz="1000" dirty="0" smtClean="0">
                          <a:solidFill>
                            <a:srgbClr val="0070C0"/>
                          </a:solidFill>
                        </a:rPr>
                        <a:t>Ídem</a:t>
                      </a:r>
                      <a:endParaRPr lang="es-CL" sz="1000" dirty="0">
                        <a:solidFill>
                          <a:srgbClr val="0070C0"/>
                        </a:solidFill>
                      </a:endParaRPr>
                    </a:p>
                  </a:txBody>
                  <a:tcPr anchor="ctr"/>
                </a:tc>
                <a:tc>
                  <a:txBody>
                    <a:bodyPr/>
                    <a:lstStyle/>
                    <a:p>
                      <a:pPr algn="ctr"/>
                      <a:r>
                        <a:rPr lang="es-CL" sz="1000" dirty="0" smtClean="0">
                          <a:solidFill>
                            <a:srgbClr val="0070C0"/>
                          </a:solidFill>
                        </a:rPr>
                        <a:t>Ídem</a:t>
                      </a:r>
                      <a:endParaRPr lang="es-CL" sz="1000" dirty="0">
                        <a:solidFill>
                          <a:srgbClr val="0070C0"/>
                        </a:solidFill>
                      </a:endParaRPr>
                    </a:p>
                  </a:txBody>
                  <a:tcPr anchor="ctr"/>
                </a:tc>
                <a:tc>
                  <a:txBody>
                    <a:bodyPr/>
                    <a:lstStyle/>
                    <a:p>
                      <a:pPr algn="ctr"/>
                      <a:r>
                        <a:rPr lang="es-CL" sz="1000" dirty="0" smtClean="0"/>
                        <a:t>5</a:t>
                      </a:r>
                      <a:endParaRPr lang="es-CL" sz="1000" dirty="0"/>
                    </a:p>
                  </a:txBody>
                  <a:tcPr anchor="ctr"/>
                </a:tc>
              </a:tr>
              <a:tr h="370840">
                <a:tc>
                  <a:txBody>
                    <a:bodyPr/>
                    <a:lstStyle/>
                    <a:p>
                      <a:endParaRPr lang="es-CL" sz="1400"/>
                    </a:p>
                  </a:txBody>
                  <a:tcPr anchor="ctr"/>
                </a:tc>
                <a:tc>
                  <a:txBody>
                    <a:bodyPr/>
                    <a:lstStyle/>
                    <a:p>
                      <a:endParaRPr lang="es-CL" sz="1400" dirty="0"/>
                    </a:p>
                  </a:txBody>
                  <a:tcPr anchor="ctr"/>
                </a:tc>
                <a:tc>
                  <a:txBody>
                    <a:bodyPr/>
                    <a:lstStyle/>
                    <a:p>
                      <a:endParaRPr lang="es-CL" sz="1400" dirty="0"/>
                    </a:p>
                  </a:txBody>
                  <a:tcPr anchor="ctr"/>
                </a:tc>
                <a:tc>
                  <a:txBody>
                    <a:bodyPr/>
                    <a:lstStyle/>
                    <a:p>
                      <a:pPr algn="ctr"/>
                      <a:endParaRPr lang="es-CL" sz="1000" dirty="0">
                        <a:solidFill>
                          <a:srgbClr val="FF0000"/>
                        </a:solidFill>
                      </a:endParaRPr>
                    </a:p>
                  </a:txBody>
                  <a:tcPr anchor="ctr"/>
                </a:tc>
                <a:tc>
                  <a:txBody>
                    <a:bodyPr/>
                    <a:lstStyle/>
                    <a:p>
                      <a:endParaRPr lang="es-CL" sz="1400"/>
                    </a:p>
                  </a:txBody>
                  <a:tcPr anchor="ctr"/>
                </a:tc>
                <a:tc>
                  <a:txBody>
                    <a:bodyPr/>
                    <a:lstStyle/>
                    <a:p>
                      <a:pPr algn="ctr"/>
                      <a:r>
                        <a:rPr lang="es-CL" sz="1000" dirty="0" smtClean="0">
                          <a:solidFill>
                            <a:srgbClr val="0070C0"/>
                          </a:solidFill>
                        </a:rPr>
                        <a:t>06/01</a:t>
                      </a:r>
                      <a:endParaRPr lang="es-CL" sz="1000" dirty="0">
                        <a:solidFill>
                          <a:srgbClr val="0070C0"/>
                        </a:solidFill>
                      </a:endParaRPr>
                    </a:p>
                  </a:txBody>
                  <a:tcPr anchor="ctr"/>
                </a:tc>
                <a:tc>
                  <a:txBody>
                    <a:bodyPr/>
                    <a:lstStyle/>
                    <a:p>
                      <a:pPr algn="ctr"/>
                      <a:r>
                        <a:rPr lang="es-CL" sz="1000" dirty="0" smtClean="0">
                          <a:solidFill>
                            <a:srgbClr val="0070C0"/>
                          </a:solidFill>
                        </a:rPr>
                        <a:t>4</a:t>
                      </a:r>
                      <a:endParaRPr lang="es-CL" sz="1000" dirty="0">
                        <a:solidFill>
                          <a:srgbClr val="0070C0"/>
                        </a:solidFill>
                      </a:endParaRPr>
                    </a:p>
                  </a:txBody>
                  <a:tcPr anchor="ctr"/>
                </a:tc>
                <a:tc>
                  <a:txBody>
                    <a:bodyPr/>
                    <a:lstStyle/>
                    <a:p>
                      <a:pPr algn="ctr"/>
                      <a:r>
                        <a:rPr lang="es-CL" sz="1000" dirty="0" smtClean="0">
                          <a:solidFill>
                            <a:srgbClr val="0070C0"/>
                          </a:solidFill>
                        </a:rPr>
                        <a:t>6550</a:t>
                      </a:r>
                      <a:endParaRPr lang="es-CL" sz="1000" dirty="0">
                        <a:solidFill>
                          <a:srgbClr val="0070C0"/>
                        </a:solidFill>
                      </a:endParaRPr>
                    </a:p>
                  </a:txBody>
                  <a:tcPr anchor="ctr"/>
                </a:tc>
                <a:tc>
                  <a:txBody>
                    <a:bodyPr/>
                    <a:lstStyle/>
                    <a:p>
                      <a:pPr algn="ctr"/>
                      <a:r>
                        <a:rPr lang="es-CL" sz="1000" dirty="0" smtClean="0">
                          <a:solidFill>
                            <a:srgbClr val="0070C0"/>
                          </a:solidFill>
                        </a:rPr>
                        <a:t>Ana</a:t>
                      </a:r>
                      <a:r>
                        <a:rPr lang="es-CL" sz="1000" baseline="0" dirty="0" smtClean="0">
                          <a:solidFill>
                            <a:srgbClr val="0070C0"/>
                          </a:solidFill>
                        </a:rPr>
                        <a:t> </a:t>
                      </a:r>
                      <a:endParaRPr lang="es-CL" sz="1000" dirty="0">
                        <a:solidFill>
                          <a:srgbClr val="0070C0"/>
                        </a:solidFill>
                      </a:endParaRPr>
                    </a:p>
                  </a:txBody>
                  <a:tcPr anchor="ctr"/>
                </a:tc>
                <a:tc>
                  <a:txBody>
                    <a:bodyPr/>
                    <a:lstStyle/>
                    <a:p>
                      <a:pPr algn="ctr"/>
                      <a:r>
                        <a:rPr lang="es-CL" sz="1000" dirty="0" smtClean="0">
                          <a:solidFill>
                            <a:srgbClr val="0070C0"/>
                          </a:solidFill>
                        </a:rPr>
                        <a:t>12409551-8</a:t>
                      </a:r>
                      <a:endParaRPr lang="es-CL" sz="1000" dirty="0">
                        <a:solidFill>
                          <a:srgbClr val="0070C0"/>
                        </a:solidFill>
                      </a:endParaRPr>
                    </a:p>
                  </a:txBody>
                  <a:tcPr anchor="ctr"/>
                </a:tc>
                <a:tc>
                  <a:txBody>
                    <a:bodyPr/>
                    <a:lstStyle/>
                    <a:p>
                      <a:pPr algn="ctr"/>
                      <a:r>
                        <a:rPr lang="es-CL" sz="1000" dirty="0" smtClean="0">
                          <a:solidFill>
                            <a:srgbClr val="0070C0"/>
                          </a:solidFill>
                        </a:rPr>
                        <a:t>Juan</a:t>
                      </a:r>
                      <a:endParaRPr lang="es-CL" sz="1000" dirty="0">
                        <a:solidFill>
                          <a:srgbClr val="0070C0"/>
                        </a:solidFill>
                      </a:endParaRPr>
                    </a:p>
                  </a:txBody>
                  <a:tcPr anchor="ctr"/>
                </a:tc>
                <a:tc>
                  <a:txBody>
                    <a:bodyPr/>
                    <a:lstStyle/>
                    <a:p>
                      <a:pPr algn="ctr"/>
                      <a:r>
                        <a:rPr lang="es-CL" sz="1000" dirty="0" smtClean="0">
                          <a:solidFill>
                            <a:srgbClr val="0070C0"/>
                          </a:solidFill>
                        </a:rPr>
                        <a:t>XX</a:t>
                      </a:r>
                      <a:endParaRPr lang="es-CL" sz="1000" dirty="0">
                        <a:solidFill>
                          <a:srgbClr val="0070C0"/>
                        </a:solidFill>
                      </a:endParaRPr>
                    </a:p>
                  </a:txBody>
                  <a:tcPr anchor="ctr"/>
                </a:tc>
                <a:tc>
                  <a:txBody>
                    <a:bodyPr/>
                    <a:lstStyle/>
                    <a:p>
                      <a:pPr algn="ctr"/>
                      <a:r>
                        <a:rPr lang="es-CL" sz="1000" dirty="0" smtClean="0">
                          <a:solidFill>
                            <a:srgbClr val="0070C0"/>
                          </a:solidFill>
                        </a:rPr>
                        <a:t>Ídem</a:t>
                      </a:r>
                      <a:endParaRPr lang="es-CL" sz="1000" dirty="0">
                        <a:solidFill>
                          <a:srgbClr val="0070C0"/>
                        </a:solidFill>
                      </a:endParaRPr>
                    </a:p>
                  </a:txBody>
                  <a:tcPr anchor="ctr"/>
                </a:tc>
                <a:tc>
                  <a:txBody>
                    <a:bodyPr/>
                    <a:lstStyle/>
                    <a:p>
                      <a:pPr algn="ctr"/>
                      <a:r>
                        <a:rPr lang="es-CL" sz="1000" dirty="0" smtClean="0">
                          <a:solidFill>
                            <a:srgbClr val="0070C0"/>
                          </a:solidFill>
                        </a:rPr>
                        <a:t>Ídem</a:t>
                      </a:r>
                      <a:endParaRPr lang="es-CL" sz="1000" dirty="0">
                        <a:solidFill>
                          <a:srgbClr val="0070C0"/>
                        </a:solidFill>
                      </a:endParaRPr>
                    </a:p>
                  </a:txBody>
                  <a:tcPr anchor="ctr"/>
                </a:tc>
                <a:tc>
                  <a:txBody>
                    <a:bodyPr/>
                    <a:lstStyle/>
                    <a:p>
                      <a:pPr algn="ctr"/>
                      <a:r>
                        <a:rPr lang="es-CL" sz="1000" dirty="0" smtClean="0"/>
                        <a:t>1</a:t>
                      </a:r>
                      <a:endParaRPr lang="es-CL" sz="1000" dirty="0"/>
                    </a:p>
                  </a:txBody>
                  <a:tcPr anchor="ctr"/>
                </a:tc>
              </a:tr>
              <a:tr h="370840">
                <a:tc>
                  <a:txBody>
                    <a:bodyPr/>
                    <a:lstStyle/>
                    <a:p>
                      <a:pPr algn="ctr"/>
                      <a:r>
                        <a:rPr lang="es-CL" sz="1000" dirty="0" smtClean="0">
                          <a:solidFill>
                            <a:srgbClr val="FF0000"/>
                          </a:solidFill>
                        </a:rPr>
                        <a:t>07/01</a:t>
                      </a:r>
                      <a:endParaRPr lang="es-CL" sz="1000" dirty="0">
                        <a:solidFill>
                          <a:srgbClr val="FF0000"/>
                        </a:solidFill>
                      </a:endParaRPr>
                    </a:p>
                  </a:txBody>
                  <a:tcPr anchor="ctr"/>
                </a:tc>
                <a:tc>
                  <a:txBody>
                    <a:bodyPr/>
                    <a:lstStyle/>
                    <a:p>
                      <a:pPr algn="ctr"/>
                      <a:r>
                        <a:rPr lang="es-CL" sz="1000" dirty="0" smtClean="0">
                          <a:solidFill>
                            <a:srgbClr val="FF0000"/>
                          </a:solidFill>
                        </a:rPr>
                        <a:t>2</a:t>
                      </a:r>
                      <a:endParaRPr lang="es-CL" sz="1000" dirty="0">
                        <a:solidFill>
                          <a:srgbClr val="FF0000"/>
                        </a:solidFill>
                      </a:endParaRPr>
                    </a:p>
                  </a:txBody>
                  <a:tcPr anchor="ctr"/>
                </a:tc>
                <a:tc>
                  <a:txBody>
                    <a:bodyPr/>
                    <a:lstStyle/>
                    <a:p>
                      <a:pPr algn="ctr"/>
                      <a:r>
                        <a:rPr lang="es-CL" sz="1000" dirty="0" smtClean="0">
                          <a:solidFill>
                            <a:srgbClr val="FF0000"/>
                          </a:solidFill>
                        </a:rPr>
                        <a:t>L-3</a:t>
                      </a:r>
                      <a:endParaRPr lang="es-CL" sz="1000" dirty="0">
                        <a:solidFill>
                          <a:srgbClr val="FF0000"/>
                        </a:solidFill>
                      </a:endParaRPr>
                    </a:p>
                  </a:txBody>
                  <a:tcPr anchor="ctr"/>
                </a:tc>
                <a:tc>
                  <a:txBody>
                    <a:bodyPr/>
                    <a:lstStyle/>
                    <a:p>
                      <a:pPr algn="ctr"/>
                      <a:r>
                        <a:rPr lang="es-CL" sz="1000" dirty="0" smtClean="0">
                          <a:solidFill>
                            <a:srgbClr val="FF0000"/>
                          </a:solidFill>
                        </a:rPr>
                        <a:t>R 21</a:t>
                      </a:r>
                      <a:endParaRPr lang="es-CL" sz="1000" dirty="0">
                        <a:solidFill>
                          <a:srgbClr val="FF0000"/>
                        </a:solidFill>
                      </a:endParaRPr>
                    </a:p>
                  </a:txBody>
                  <a:tcPr anchor="ctr"/>
                </a:tc>
                <a:tc>
                  <a:txBody>
                    <a:bodyPr/>
                    <a:lstStyle/>
                    <a:p>
                      <a:pPr algn="ctr"/>
                      <a:r>
                        <a:rPr lang="es-CL" sz="1000" dirty="0" smtClean="0">
                          <a:solidFill>
                            <a:srgbClr val="FF0000"/>
                          </a:solidFill>
                        </a:rPr>
                        <a:t>05/01</a:t>
                      </a:r>
                      <a:endParaRPr lang="es-CL" sz="1000" dirty="0">
                        <a:solidFill>
                          <a:srgbClr val="FF0000"/>
                        </a:solidFill>
                      </a:endParaRPr>
                    </a:p>
                  </a:txBody>
                  <a:tcPr anchor="ctr"/>
                </a:tc>
                <a:tc>
                  <a:txBody>
                    <a:bodyPr/>
                    <a:lstStyle/>
                    <a:p>
                      <a:pPr algn="ctr"/>
                      <a:endParaRPr lang="es-CL" sz="1000" dirty="0">
                        <a:solidFill>
                          <a:srgbClr val="FF0000"/>
                        </a:solidFill>
                      </a:endParaRPr>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dirty="0"/>
                    </a:p>
                  </a:txBody>
                  <a:tcPr anchor="ctr"/>
                </a:tc>
                <a:tc>
                  <a:txBody>
                    <a:bodyPr/>
                    <a:lstStyle/>
                    <a:p>
                      <a:pPr algn="ctr"/>
                      <a:endParaRPr lang="es-CL" sz="1000" dirty="0"/>
                    </a:p>
                  </a:txBody>
                  <a:tcPr anchor="ctr"/>
                </a:tc>
                <a:tc>
                  <a:txBody>
                    <a:bodyPr/>
                    <a:lstStyle/>
                    <a:p>
                      <a:pPr algn="ctr"/>
                      <a:endParaRPr lang="es-CL" sz="1000" dirty="0"/>
                    </a:p>
                  </a:txBody>
                  <a:tcPr anchor="ctr"/>
                </a:tc>
                <a:tc>
                  <a:txBody>
                    <a:bodyPr/>
                    <a:lstStyle/>
                    <a:p>
                      <a:pPr algn="ctr"/>
                      <a:endParaRPr lang="es-CL" sz="1000"/>
                    </a:p>
                  </a:txBody>
                  <a:tcPr anchor="ctr"/>
                </a:tc>
                <a:tc>
                  <a:txBody>
                    <a:bodyPr/>
                    <a:lstStyle/>
                    <a:p>
                      <a:pPr algn="ctr"/>
                      <a:r>
                        <a:rPr lang="es-CL" sz="1000" dirty="0" smtClean="0"/>
                        <a:t>3</a:t>
                      </a:r>
                      <a:endParaRPr lang="es-CL" sz="1000" dirty="0"/>
                    </a:p>
                  </a:txBody>
                  <a:tcPr anchor="ctr"/>
                </a:tc>
              </a:tr>
              <a:tr h="370840">
                <a:tc>
                  <a:txBody>
                    <a:bodyPr/>
                    <a:lstStyle/>
                    <a:p>
                      <a:pPr algn="ctr"/>
                      <a:r>
                        <a:rPr lang="es-CL" sz="1000" dirty="0" smtClean="0">
                          <a:solidFill>
                            <a:srgbClr val="FF0000"/>
                          </a:solidFill>
                        </a:rPr>
                        <a:t>07/01</a:t>
                      </a:r>
                      <a:endParaRPr lang="es-CL" sz="1000" dirty="0">
                        <a:solidFill>
                          <a:srgbClr val="FF0000"/>
                        </a:solidFill>
                      </a:endParaRPr>
                    </a:p>
                  </a:txBody>
                  <a:tcPr anchor="ctr"/>
                </a:tc>
                <a:tc>
                  <a:txBody>
                    <a:bodyPr/>
                    <a:lstStyle/>
                    <a:p>
                      <a:pPr algn="ctr"/>
                      <a:r>
                        <a:rPr lang="es-CL" sz="1000" dirty="0" smtClean="0">
                          <a:solidFill>
                            <a:srgbClr val="FF0000"/>
                          </a:solidFill>
                        </a:rPr>
                        <a:t>1</a:t>
                      </a:r>
                      <a:endParaRPr lang="es-CL" sz="1000" dirty="0">
                        <a:solidFill>
                          <a:srgbClr val="FF0000"/>
                        </a:solidFill>
                      </a:endParaRPr>
                    </a:p>
                  </a:txBody>
                  <a:tcPr anchor="ctr"/>
                </a:tc>
                <a:tc>
                  <a:txBody>
                    <a:bodyPr/>
                    <a:lstStyle/>
                    <a:p>
                      <a:pPr algn="ctr"/>
                      <a:r>
                        <a:rPr lang="es-CL" sz="1000" dirty="0" smtClean="0">
                          <a:solidFill>
                            <a:srgbClr val="FF0000"/>
                          </a:solidFill>
                        </a:rPr>
                        <a:t>L-3</a:t>
                      </a:r>
                      <a:endParaRPr lang="es-CL" sz="1000" dirty="0">
                        <a:solidFill>
                          <a:srgbClr val="FF0000"/>
                        </a:solidFill>
                      </a:endParaRPr>
                    </a:p>
                  </a:txBody>
                  <a:tcPr anchor="ctr"/>
                </a:tc>
                <a:tc>
                  <a:txBody>
                    <a:bodyPr/>
                    <a:lstStyle/>
                    <a:p>
                      <a:pPr algn="ctr"/>
                      <a:r>
                        <a:rPr lang="es-CL" sz="1000" dirty="0" smtClean="0">
                          <a:solidFill>
                            <a:srgbClr val="FF0000"/>
                          </a:solidFill>
                        </a:rPr>
                        <a:t>R 21</a:t>
                      </a:r>
                      <a:endParaRPr lang="es-CL" sz="1000" dirty="0">
                        <a:solidFill>
                          <a:srgbClr val="FF0000"/>
                        </a:solidFill>
                      </a:endParaRPr>
                    </a:p>
                  </a:txBody>
                  <a:tcPr anchor="ctr"/>
                </a:tc>
                <a:tc>
                  <a:txBody>
                    <a:bodyPr/>
                    <a:lstStyle/>
                    <a:p>
                      <a:pPr algn="ctr"/>
                      <a:r>
                        <a:rPr lang="es-CL" sz="1000" dirty="0" smtClean="0">
                          <a:solidFill>
                            <a:srgbClr val="FF0000"/>
                          </a:solidFill>
                        </a:rPr>
                        <a:t>05/01</a:t>
                      </a:r>
                      <a:endParaRPr lang="es-CL" sz="1000" dirty="0">
                        <a:solidFill>
                          <a:srgbClr val="FF0000"/>
                        </a:solidFill>
                      </a:endParaRPr>
                    </a:p>
                  </a:txBody>
                  <a:tcPr anchor="ctr"/>
                </a:tc>
                <a:tc>
                  <a:txBody>
                    <a:bodyPr/>
                    <a:lstStyle/>
                    <a:p>
                      <a:pPr algn="ctr"/>
                      <a:endParaRPr lang="es-CL" sz="1000" dirty="0">
                        <a:solidFill>
                          <a:srgbClr val="FF0000"/>
                        </a:solidFill>
                      </a:endParaRPr>
                    </a:p>
                  </a:txBody>
                  <a:tcPr anchor="ctr"/>
                </a:tc>
                <a:tc>
                  <a:txBody>
                    <a:bodyPr/>
                    <a:lstStyle/>
                    <a:p>
                      <a:pPr algn="ctr"/>
                      <a:endParaRPr lang="es-CL" sz="1000" dirty="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dirty="0"/>
                    </a:p>
                  </a:txBody>
                  <a:tcPr anchor="ctr"/>
                </a:tc>
                <a:tc>
                  <a:txBody>
                    <a:bodyPr/>
                    <a:lstStyle/>
                    <a:p>
                      <a:pPr algn="ctr"/>
                      <a:endParaRPr lang="es-CL" sz="1000" dirty="0"/>
                    </a:p>
                  </a:txBody>
                  <a:tcPr anchor="ctr"/>
                </a:tc>
                <a:tc>
                  <a:txBody>
                    <a:bodyPr/>
                    <a:lstStyle/>
                    <a:p>
                      <a:pPr algn="ctr"/>
                      <a:r>
                        <a:rPr lang="es-CL" sz="1000" dirty="0" smtClean="0"/>
                        <a:t>4</a:t>
                      </a:r>
                      <a:endParaRPr lang="es-CL" sz="1000" dirty="0"/>
                    </a:p>
                  </a:txBody>
                  <a:tcPr anchor="ctr"/>
                </a:tc>
              </a:tr>
            </a:tbl>
          </a:graphicData>
        </a:graphic>
      </p:graphicFrame>
      <p:sp>
        <p:nvSpPr>
          <p:cNvPr id="5" name="4 Marcador de fecha"/>
          <p:cNvSpPr>
            <a:spLocks noGrp="1"/>
          </p:cNvSpPr>
          <p:nvPr>
            <p:ph type="dt" sz="half" idx="10"/>
          </p:nvPr>
        </p:nvSpPr>
        <p:spPr/>
        <p:txBody>
          <a:bodyPr/>
          <a:lstStyle/>
          <a:p>
            <a:r>
              <a:rPr lang="es-ES" smtClean="0"/>
              <a:t>27 - Oct - 2015</a:t>
            </a:r>
            <a:endParaRPr lang="es-CL"/>
          </a:p>
        </p:txBody>
      </p:sp>
      <p:sp>
        <p:nvSpPr>
          <p:cNvPr id="6" name="5 Marcador de pie de página"/>
          <p:cNvSpPr>
            <a:spLocks noGrp="1"/>
          </p:cNvSpPr>
          <p:nvPr>
            <p:ph type="ftr" sz="quarter" idx="11"/>
          </p:nvPr>
        </p:nvSpPr>
        <p:spPr/>
        <p:txBody>
          <a:bodyPr/>
          <a:lstStyle/>
          <a:p>
            <a:r>
              <a:rPr lang="pt-BR" smtClean="0"/>
              <a:t>Fcia Comunitaria 2015 - Fernando Becerra</a:t>
            </a:r>
            <a:endParaRPr lang="es-CL"/>
          </a:p>
        </p:txBody>
      </p:sp>
      <p:sp>
        <p:nvSpPr>
          <p:cNvPr id="7" name="6 Marcador de número de diapositiva"/>
          <p:cNvSpPr>
            <a:spLocks noGrp="1"/>
          </p:cNvSpPr>
          <p:nvPr>
            <p:ph type="sldNum" sz="quarter" idx="12"/>
          </p:nvPr>
        </p:nvSpPr>
        <p:spPr/>
        <p:txBody>
          <a:bodyPr/>
          <a:lstStyle/>
          <a:p>
            <a:fld id="{2B66484F-FA3B-46D1-BEAA-1C1C083C2C6D}" type="slidenum">
              <a:rPr lang="es-CL" smtClean="0"/>
              <a:pPr/>
              <a:t>15</a:t>
            </a:fld>
            <a:endParaRPr lang="es-CL"/>
          </a:p>
        </p:txBody>
      </p:sp>
    </p:spTree>
  </p:cSld>
  <p:clrMapOvr>
    <a:masterClrMapping/>
  </p:clrMapOvr>
  <p:transition>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Reglamentación – Registro Oficiales</a:t>
            </a:r>
            <a:endParaRPr lang="es-CL" dirty="0"/>
          </a:p>
        </p:txBody>
      </p:sp>
      <p:sp>
        <p:nvSpPr>
          <p:cNvPr id="7" name="6 Marcador de contenido"/>
          <p:cNvSpPr>
            <a:spLocks noGrp="1"/>
          </p:cNvSpPr>
          <p:nvPr>
            <p:ph sz="half" idx="1"/>
          </p:nvPr>
        </p:nvSpPr>
        <p:spPr/>
        <p:txBody>
          <a:bodyPr>
            <a:normAutofit fontScale="92500"/>
          </a:bodyPr>
          <a:lstStyle/>
          <a:p>
            <a:r>
              <a:rPr lang="es-ES" dirty="0"/>
              <a:t>Las farmacias deberán poseer los siguientes Registros Oficiales:</a:t>
            </a:r>
          </a:p>
          <a:p>
            <a:pPr lvl="1"/>
            <a:r>
              <a:rPr lang="es-ES" dirty="0" smtClean="0"/>
              <a:t>De </a:t>
            </a:r>
            <a:r>
              <a:rPr lang="es-ES" dirty="0"/>
              <a:t>recetas;</a:t>
            </a:r>
          </a:p>
          <a:p>
            <a:pPr lvl="1"/>
            <a:r>
              <a:rPr lang="es-ES" dirty="0" smtClean="0"/>
              <a:t>De </a:t>
            </a:r>
            <a:r>
              <a:rPr lang="es-ES" dirty="0"/>
              <a:t>control de Estupefacientes;</a:t>
            </a:r>
          </a:p>
          <a:p>
            <a:pPr lvl="1"/>
            <a:r>
              <a:rPr lang="es-ES" dirty="0" smtClean="0">
                <a:solidFill>
                  <a:srgbClr val="FF0000"/>
                </a:solidFill>
              </a:rPr>
              <a:t>De </a:t>
            </a:r>
            <a:r>
              <a:rPr lang="es-ES" dirty="0">
                <a:solidFill>
                  <a:srgbClr val="FF0000"/>
                </a:solidFill>
              </a:rPr>
              <a:t>control de Productos Psicotrópicos</a:t>
            </a:r>
            <a:r>
              <a:rPr lang="es-ES" dirty="0"/>
              <a:t>, y</a:t>
            </a:r>
          </a:p>
          <a:p>
            <a:pPr lvl="1"/>
            <a:r>
              <a:rPr lang="es-ES" dirty="0" smtClean="0"/>
              <a:t>De </a:t>
            </a:r>
            <a:r>
              <a:rPr lang="es-ES" dirty="0"/>
              <a:t>reclamos</a:t>
            </a:r>
            <a:r>
              <a:rPr lang="es-ES" dirty="0" smtClean="0"/>
              <a:t>.</a:t>
            </a:r>
          </a:p>
          <a:p>
            <a:pPr lvl="1"/>
            <a:endParaRPr lang="es-ES" dirty="0"/>
          </a:p>
          <a:p>
            <a:pPr lvl="1" algn="r">
              <a:buNone/>
            </a:pPr>
            <a:r>
              <a:rPr lang="es-ES" sz="1100" dirty="0" smtClean="0"/>
              <a:t>Inciso primero, Art 18° del </a:t>
            </a:r>
            <a:r>
              <a:rPr lang="es-ES" sz="1100" dirty="0" err="1" smtClean="0"/>
              <a:t>DS</a:t>
            </a:r>
            <a:r>
              <a:rPr lang="es-ES" sz="1100" dirty="0" smtClean="0"/>
              <a:t> 466/84 del Ministerio de Salud, que </a:t>
            </a:r>
            <a:r>
              <a:rPr lang="es-ES" sz="1100" dirty="0"/>
              <a:t>Aprueba reglamento de farmacias, droguerías, almacenes farmacéuticos, botiquines y depósitos autorizados</a:t>
            </a:r>
          </a:p>
          <a:p>
            <a:pPr lvl="1" algn="r">
              <a:buNone/>
            </a:pPr>
            <a:endParaRPr lang="es-ES" dirty="0"/>
          </a:p>
          <a:p>
            <a:endParaRPr lang="es-CL" dirty="0"/>
          </a:p>
        </p:txBody>
      </p:sp>
      <p:sp>
        <p:nvSpPr>
          <p:cNvPr id="4" name="3 Marcador de fecha"/>
          <p:cNvSpPr>
            <a:spLocks noGrp="1"/>
          </p:cNvSpPr>
          <p:nvPr>
            <p:ph type="dt" sz="half" idx="10"/>
          </p:nvPr>
        </p:nvSpPr>
        <p:spPr/>
        <p:txBody>
          <a:bodyPr/>
          <a:lstStyle/>
          <a:p>
            <a:r>
              <a:rPr lang="es-ES" smtClean="0"/>
              <a:t>27 - Oct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16</a:t>
            </a:fld>
            <a:endParaRPr lang="es-CL"/>
          </a:p>
        </p:txBody>
      </p:sp>
      <p:pic>
        <p:nvPicPr>
          <p:cNvPr id="3076" name="Picture 4" descr="http://ceii.cl/wp-content/uploads/2011/06/libro-actas_JPG.jpg"/>
          <p:cNvPicPr>
            <a:picLocks noGrp="1" noChangeAspect="1" noChangeArrowheads="1"/>
          </p:cNvPicPr>
          <p:nvPr>
            <p:ph sz="half" idx="2"/>
          </p:nvPr>
        </p:nvPicPr>
        <p:blipFill>
          <a:blip r:embed="rId3" cstate="print"/>
          <a:srcRect/>
          <a:stretch>
            <a:fillRect/>
          </a:stretch>
        </p:blipFill>
        <p:spPr bwMode="auto">
          <a:xfrm>
            <a:off x="5220072" y="1539030"/>
            <a:ext cx="2808312" cy="2178002"/>
          </a:xfrm>
          <a:prstGeom prst="rect">
            <a:avLst/>
          </a:prstGeom>
          <a:noFill/>
        </p:spPr>
      </p:pic>
      <p:pic>
        <p:nvPicPr>
          <p:cNvPr id="3077" name="Picture 5"/>
          <p:cNvPicPr>
            <a:picLocks noChangeAspect="1" noChangeArrowheads="1"/>
          </p:cNvPicPr>
          <p:nvPr/>
        </p:nvPicPr>
        <p:blipFill>
          <a:blip r:embed="rId4" cstate="print"/>
          <a:srcRect/>
          <a:stretch>
            <a:fillRect/>
          </a:stretch>
        </p:blipFill>
        <p:spPr bwMode="auto">
          <a:xfrm>
            <a:off x="4467373" y="3717032"/>
            <a:ext cx="4203056" cy="1944216"/>
          </a:xfrm>
          <a:prstGeom prst="rect">
            <a:avLst/>
          </a:prstGeom>
          <a:noFill/>
          <a:ln w="9525">
            <a:noFill/>
            <a:miter lim="800000"/>
            <a:headEnd/>
            <a:tailEnd/>
          </a:ln>
        </p:spPr>
      </p:pic>
    </p:spTree>
  </p:cSld>
  <p:clrMapOvr>
    <a:masterClrMapping/>
  </p:clrMapOvr>
  <p:transition>
    <p:cove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2800" dirty="0" smtClean="0"/>
              <a:t>Reglamentación – Registro de Psicotrópicos (a)</a:t>
            </a:r>
            <a:endParaRPr lang="es-CL" sz="2800" dirty="0"/>
          </a:p>
        </p:txBody>
      </p:sp>
      <p:sp>
        <p:nvSpPr>
          <p:cNvPr id="7" name="6 Marcador de contenido"/>
          <p:cNvSpPr>
            <a:spLocks noGrp="1"/>
          </p:cNvSpPr>
          <p:nvPr>
            <p:ph sz="half" idx="1"/>
          </p:nvPr>
        </p:nvSpPr>
        <p:spPr>
          <a:xfrm>
            <a:off x="457200" y="1196752"/>
            <a:ext cx="4038600" cy="4525963"/>
          </a:xfrm>
        </p:spPr>
        <p:txBody>
          <a:bodyPr>
            <a:noAutofit/>
          </a:bodyPr>
          <a:lstStyle/>
          <a:p>
            <a:pPr marL="174625" indent="-174625"/>
            <a:r>
              <a:rPr lang="es-ES" sz="1500" dirty="0" smtClean="0"/>
              <a:t>Los referidos establecimientos deberán llevar actualizado un Libro de Control de Productos Psicotrópicos, visado por el Instituto de Salud Pública de Chile o por el Servicio de Salud a quien se asigne esta función, en el que se registrarán en forma separada los siguientes datos, respecto de cada droga o producto estupefaciente, indicando su denominación comercial si ello procediera:</a:t>
            </a:r>
          </a:p>
          <a:p>
            <a:pPr marL="228600" lvl="1">
              <a:buFont typeface="+mj-lt"/>
              <a:buAutoNum type="alphaLcParenR"/>
            </a:pPr>
            <a:r>
              <a:rPr lang="es-ES" sz="1500" dirty="0" smtClean="0"/>
              <a:t>Ingresos:</a:t>
            </a:r>
          </a:p>
          <a:p>
            <a:pPr marL="574675" lvl="1" indent="-174625"/>
            <a:r>
              <a:rPr lang="es-ES" sz="1100" dirty="0" smtClean="0"/>
              <a:t>Fecha;</a:t>
            </a:r>
          </a:p>
          <a:p>
            <a:pPr marL="574675" lvl="1" indent="-174625"/>
            <a:r>
              <a:rPr lang="es-ES" sz="1100" dirty="0" smtClean="0"/>
              <a:t>Cantidad;</a:t>
            </a:r>
          </a:p>
          <a:p>
            <a:pPr marL="574675" lvl="1" indent="-174625"/>
            <a:r>
              <a:rPr lang="es-ES" sz="1100" dirty="0" smtClean="0"/>
              <a:t>Número y fecha de la resolución que haya autorizado la internación, distribución o transferencia en su caso;</a:t>
            </a:r>
          </a:p>
          <a:p>
            <a:pPr marL="574675" lvl="1" indent="-174625"/>
            <a:r>
              <a:rPr lang="es-ES" sz="1100" dirty="0" smtClean="0"/>
              <a:t>Proveedor, número y fecha de la factura, guía u otro documento, según corresponda, y</a:t>
            </a:r>
          </a:p>
          <a:p>
            <a:pPr marL="574675" lvl="1" indent="-174625"/>
            <a:r>
              <a:rPr lang="es-ES" sz="1100" dirty="0" smtClean="0"/>
              <a:t>Número de serie, cuando corresponda.</a:t>
            </a:r>
          </a:p>
          <a:p>
            <a:pPr marL="174625" lvl="1" indent="-174625"/>
            <a:endParaRPr lang="es-ES" sz="1500" dirty="0" smtClean="0"/>
          </a:p>
          <a:p>
            <a:pPr marL="174625" lvl="1" indent="-174625" algn="r"/>
            <a:r>
              <a:rPr lang="es-ES" sz="1200" dirty="0" smtClean="0"/>
              <a:t>Art 18°a) del </a:t>
            </a:r>
            <a:r>
              <a:rPr lang="es-ES" sz="1200" dirty="0" err="1" smtClean="0"/>
              <a:t>DS</a:t>
            </a:r>
            <a:r>
              <a:rPr lang="es-ES" sz="1200" dirty="0" smtClean="0"/>
              <a:t>  405/83 del Ministerio de Salud, que </a:t>
            </a:r>
            <a:r>
              <a:rPr lang="es-ES" sz="1200" dirty="0"/>
              <a:t>Aprueba reglamento de </a:t>
            </a:r>
            <a:r>
              <a:rPr lang="es-ES" sz="1200" dirty="0" smtClean="0"/>
              <a:t>productos psicotrópicos</a:t>
            </a:r>
            <a:endParaRPr lang="es-CL" sz="1200" b="1" dirty="0"/>
          </a:p>
        </p:txBody>
      </p:sp>
      <p:sp>
        <p:nvSpPr>
          <p:cNvPr id="4" name="3 Marcador de fecha"/>
          <p:cNvSpPr>
            <a:spLocks noGrp="1"/>
          </p:cNvSpPr>
          <p:nvPr>
            <p:ph type="dt" sz="half" idx="10"/>
          </p:nvPr>
        </p:nvSpPr>
        <p:spPr/>
        <p:txBody>
          <a:bodyPr/>
          <a:lstStyle/>
          <a:p>
            <a:r>
              <a:rPr lang="es-ES" dirty="0" smtClean="0"/>
              <a:t>27 - </a:t>
            </a:r>
            <a:r>
              <a:rPr lang="es-ES" dirty="0" err="1" smtClean="0"/>
              <a:t>Oct</a:t>
            </a:r>
            <a:r>
              <a:rPr lang="es-ES" dirty="0" smtClean="0"/>
              <a: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17</a:t>
            </a:fld>
            <a:endParaRPr lang="es-CL" dirty="0"/>
          </a:p>
        </p:txBody>
      </p:sp>
      <p:graphicFrame>
        <p:nvGraphicFramePr>
          <p:cNvPr id="11" name="10 Marcador de contenido"/>
          <p:cNvGraphicFramePr>
            <a:graphicFrameLocks noGrp="1"/>
          </p:cNvGraphicFramePr>
          <p:nvPr>
            <p:ph sz="half" idx="2"/>
          </p:nvPr>
        </p:nvGraphicFramePr>
        <p:xfrm>
          <a:off x="4648200" y="1556792"/>
          <a:ext cx="4038601" cy="4450080"/>
        </p:xfrm>
        <a:graphic>
          <a:graphicData uri="http://schemas.openxmlformats.org/drawingml/2006/table">
            <a:tbl>
              <a:tblPr firstRow="1" bandRow="1">
                <a:tableStyleId>{5940675A-B579-460E-94D1-54222C63F5DA}</a:tableStyleId>
              </a:tblPr>
              <a:tblGrid>
                <a:gridCol w="576943"/>
                <a:gridCol w="576943"/>
                <a:gridCol w="576943"/>
                <a:gridCol w="576943"/>
                <a:gridCol w="576943"/>
                <a:gridCol w="576943"/>
                <a:gridCol w="576943"/>
              </a:tblGrid>
              <a:tr h="370840">
                <a:tc gridSpan="7">
                  <a:txBody>
                    <a:bodyPr/>
                    <a:lstStyle/>
                    <a:p>
                      <a:pPr algn="ctr"/>
                      <a:r>
                        <a:rPr lang="es-CL" dirty="0" err="1" smtClean="0"/>
                        <a:t>Clonazepam</a:t>
                      </a:r>
                      <a:r>
                        <a:rPr lang="es-CL" dirty="0" smtClean="0"/>
                        <a:t> 2</a:t>
                      </a:r>
                      <a:r>
                        <a:rPr lang="es-CL" baseline="0" dirty="0" smtClean="0"/>
                        <a:t> mg x 30 </a:t>
                      </a:r>
                      <a:r>
                        <a:rPr lang="es-CL" baseline="0" dirty="0" err="1" smtClean="0"/>
                        <a:t>comp</a:t>
                      </a:r>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a:p>
                  </a:txBody>
                  <a:tcPr/>
                </a:tc>
                <a:tc hMerge="1">
                  <a:txBody>
                    <a:bodyPr/>
                    <a:lstStyle/>
                    <a:p>
                      <a:endParaRPr lang="es-CL"/>
                    </a:p>
                  </a:txBody>
                  <a:tcPr/>
                </a:tc>
                <a:tc hMerge="1">
                  <a:txBody>
                    <a:bodyPr/>
                    <a:lstStyle/>
                    <a:p>
                      <a:endParaRPr lang="es-CL" dirty="0"/>
                    </a:p>
                  </a:txBody>
                  <a:tcPr/>
                </a:tc>
              </a:tr>
              <a:tr h="370840">
                <a:tc>
                  <a:txBody>
                    <a:bodyPr/>
                    <a:lstStyle/>
                    <a:p>
                      <a:pPr algn="ctr"/>
                      <a:r>
                        <a:rPr lang="es-CL" sz="1200" dirty="0" smtClean="0"/>
                        <a:t>Fecha</a:t>
                      </a:r>
                      <a:endParaRPr lang="es-CL" sz="1200" dirty="0"/>
                    </a:p>
                  </a:txBody>
                  <a:tcPr anchor="ctr"/>
                </a:tc>
                <a:tc>
                  <a:txBody>
                    <a:bodyPr/>
                    <a:lstStyle/>
                    <a:p>
                      <a:pPr algn="ctr"/>
                      <a:r>
                        <a:rPr lang="es-CL" sz="1200" dirty="0" err="1" smtClean="0"/>
                        <a:t>Cant</a:t>
                      </a:r>
                      <a:endParaRPr lang="es-CL" sz="1200" dirty="0"/>
                    </a:p>
                  </a:txBody>
                  <a:tcPr anchor="ctr"/>
                </a:tc>
                <a:tc>
                  <a:txBody>
                    <a:bodyPr/>
                    <a:lstStyle/>
                    <a:p>
                      <a:pPr algn="ctr"/>
                      <a:r>
                        <a:rPr lang="es-CL" sz="1200" dirty="0" smtClean="0"/>
                        <a:t>Res</a:t>
                      </a:r>
                      <a:endParaRPr lang="es-CL" sz="1200" dirty="0"/>
                    </a:p>
                  </a:txBody>
                  <a:tcPr anchor="ctr"/>
                </a:tc>
                <a:tc>
                  <a:txBody>
                    <a:bodyPr/>
                    <a:lstStyle/>
                    <a:p>
                      <a:pPr algn="ctr"/>
                      <a:r>
                        <a:rPr lang="es-CL" sz="1200" dirty="0" err="1" smtClean="0"/>
                        <a:t>Prov</a:t>
                      </a:r>
                      <a:endParaRPr lang="es-CL" sz="1200" dirty="0"/>
                    </a:p>
                  </a:txBody>
                  <a:tcPr anchor="ctr"/>
                </a:tc>
                <a:tc>
                  <a:txBody>
                    <a:bodyPr/>
                    <a:lstStyle/>
                    <a:p>
                      <a:pPr algn="ctr"/>
                      <a:r>
                        <a:rPr lang="es-CL" sz="1200" dirty="0" smtClean="0"/>
                        <a:t>Guía</a:t>
                      </a:r>
                      <a:endParaRPr lang="es-CL" sz="1200" dirty="0"/>
                    </a:p>
                  </a:txBody>
                  <a:tcPr anchor="ctr"/>
                </a:tc>
                <a:tc>
                  <a:txBody>
                    <a:bodyPr/>
                    <a:lstStyle/>
                    <a:p>
                      <a:pPr algn="ctr"/>
                      <a:r>
                        <a:rPr lang="es-CL" sz="1200" dirty="0" smtClean="0"/>
                        <a:t>Fecha</a:t>
                      </a:r>
                      <a:endParaRPr lang="es-CL" sz="1200" dirty="0"/>
                    </a:p>
                  </a:txBody>
                  <a:tcPr anchor="ctr"/>
                </a:tc>
                <a:tc>
                  <a:txBody>
                    <a:bodyPr/>
                    <a:lstStyle/>
                    <a:p>
                      <a:pPr algn="ctr"/>
                      <a:r>
                        <a:rPr lang="es-CL" sz="1200" dirty="0" smtClean="0"/>
                        <a:t>Serie</a:t>
                      </a:r>
                      <a:endParaRPr lang="es-CL" sz="1200" dirty="0"/>
                    </a:p>
                  </a:txBody>
                  <a:tcPr anchor="ctr"/>
                </a:tc>
              </a:tr>
              <a:tr h="370840">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15</a:t>
                      </a: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r>
                        <a:rPr lang="es-CL" sz="1100" dirty="0" err="1" smtClean="0">
                          <a:solidFill>
                            <a:srgbClr val="FF0000"/>
                          </a:solidFill>
                        </a:rPr>
                        <a:t>UCH</a:t>
                      </a:r>
                      <a:endParaRPr lang="es-CL" sz="1100" dirty="0">
                        <a:solidFill>
                          <a:srgbClr val="FF0000"/>
                        </a:solidFill>
                      </a:endParaRPr>
                    </a:p>
                  </a:txBody>
                  <a:tcPr anchor="ctr"/>
                </a:tc>
                <a:tc>
                  <a:txBody>
                    <a:bodyPr/>
                    <a:lstStyle/>
                    <a:p>
                      <a:pPr algn="ctr"/>
                      <a:r>
                        <a:rPr lang="es-CL" sz="1100" dirty="0" smtClean="0">
                          <a:solidFill>
                            <a:srgbClr val="FF0000"/>
                          </a:solidFill>
                        </a:rPr>
                        <a:t>74902</a:t>
                      </a:r>
                      <a:endParaRPr lang="es-CL" sz="1100" dirty="0">
                        <a:solidFill>
                          <a:srgbClr val="FF0000"/>
                        </a:solidFill>
                      </a:endParaRPr>
                    </a:p>
                  </a:txBody>
                  <a:tcPr anchor="ctr"/>
                </a:tc>
                <a:tc>
                  <a:txBody>
                    <a:bodyPr/>
                    <a:lstStyle/>
                    <a:p>
                      <a:pPr algn="ctr"/>
                      <a:r>
                        <a:rPr lang="es-CL" sz="1100" dirty="0" smtClean="0">
                          <a:solidFill>
                            <a:srgbClr val="FF0000"/>
                          </a:solidFill>
                        </a:rPr>
                        <a:t>04/06</a:t>
                      </a:r>
                      <a:endParaRPr lang="es-CL" sz="1100" dirty="0">
                        <a:solidFill>
                          <a:srgbClr val="FF0000"/>
                        </a:solidFill>
                      </a:endParaRPr>
                    </a:p>
                  </a:txBody>
                  <a:tcPr anchor="ctr"/>
                </a:tc>
                <a:tc>
                  <a:txBody>
                    <a:bodyPr/>
                    <a:lstStyle/>
                    <a:p>
                      <a:pPr algn="ctr"/>
                      <a:r>
                        <a:rPr lang="es-CL" sz="1100" dirty="0" smtClean="0">
                          <a:solidFill>
                            <a:srgbClr val="FF0000"/>
                          </a:solidFill>
                        </a:rPr>
                        <a:t>S384</a:t>
                      </a:r>
                      <a:endParaRPr lang="es-CL" sz="1100" dirty="0">
                        <a:solidFill>
                          <a:srgbClr val="FF0000"/>
                        </a:solidFill>
                      </a:endParaRPr>
                    </a:p>
                  </a:txBody>
                  <a:tcPr anchor="ctr"/>
                </a:tc>
              </a:tr>
              <a:tr h="370840">
                <a:tc>
                  <a:txBody>
                    <a:bodyPr/>
                    <a:lstStyle/>
                    <a:p>
                      <a:endParaRPr lang="es-CL"/>
                    </a:p>
                  </a:txBody>
                  <a:tcPr anchor="ctr"/>
                </a:tc>
                <a:tc>
                  <a:txBody>
                    <a:bodyPr/>
                    <a:lstStyle/>
                    <a:p>
                      <a:endParaRPr lang="es-CL"/>
                    </a:p>
                  </a:txBody>
                  <a:tcPr anchor="ctr"/>
                </a:tc>
                <a:tc>
                  <a:txBody>
                    <a:bodyPr/>
                    <a:lstStyle/>
                    <a:p>
                      <a:endParaRPr lang="es-CL" dirty="0"/>
                    </a:p>
                  </a:txBody>
                  <a:tcPr anchor="ctr"/>
                </a:tc>
                <a:tc>
                  <a:txBody>
                    <a:bodyPr/>
                    <a:lstStyle/>
                    <a:p>
                      <a:endParaRPr lang="es-CL"/>
                    </a:p>
                  </a:txBody>
                  <a:tcPr anchor="ctr"/>
                </a:tc>
                <a:tc>
                  <a:txBody>
                    <a:bodyPr/>
                    <a:lstStyle/>
                    <a:p>
                      <a:endParaRPr lang="es-CL"/>
                    </a:p>
                  </a:txBody>
                  <a:tcPr anchor="ctr"/>
                </a:tc>
                <a:tc>
                  <a:txBody>
                    <a:bodyPr/>
                    <a:lstStyle/>
                    <a:p>
                      <a:endParaRPr lang="es-CL"/>
                    </a:p>
                  </a:txBody>
                  <a:tcPr anchor="ctr"/>
                </a:tc>
                <a:tc>
                  <a:txBody>
                    <a:bodyPr/>
                    <a:lstStyle/>
                    <a:p>
                      <a:endParaRPr lang="es-CL"/>
                    </a:p>
                  </a:txBody>
                  <a:tcPr anchor="ctr"/>
                </a:tc>
              </a:tr>
              <a:tr h="370840">
                <a:tc>
                  <a:txBody>
                    <a:bodyPr/>
                    <a:lstStyle/>
                    <a:p>
                      <a:endParaRPr lang="es-CL"/>
                    </a:p>
                  </a:txBody>
                  <a:tcPr anchor="ctr"/>
                </a:tc>
                <a:tc>
                  <a:txBody>
                    <a:bodyPr/>
                    <a:lstStyle/>
                    <a:p>
                      <a:endParaRPr lang="es-CL" dirty="0"/>
                    </a:p>
                  </a:txBody>
                  <a:tcPr anchor="ctr"/>
                </a:tc>
                <a:tc>
                  <a:txBody>
                    <a:bodyPr/>
                    <a:lstStyle/>
                    <a:p>
                      <a:endParaRPr lang="es-CL" dirty="0"/>
                    </a:p>
                  </a:txBody>
                  <a:tcPr anchor="ctr"/>
                </a:tc>
                <a:tc>
                  <a:txBody>
                    <a:bodyPr/>
                    <a:lstStyle/>
                    <a:p>
                      <a:endParaRPr lang="es-CL"/>
                    </a:p>
                  </a:txBody>
                  <a:tcPr anchor="ctr"/>
                </a:tc>
                <a:tc>
                  <a:txBody>
                    <a:bodyPr/>
                    <a:lstStyle/>
                    <a:p>
                      <a:endParaRPr lang="es-CL"/>
                    </a:p>
                  </a:txBody>
                  <a:tcPr anchor="ctr"/>
                </a:tc>
                <a:tc>
                  <a:txBody>
                    <a:bodyPr/>
                    <a:lstStyle/>
                    <a:p>
                      <a:endParaRPr lang="es-CL"/>
                    </a:p>
                  </a:txBody>
                  <a:tcPr anchor="ctr"/>
                </a:tc>
                <a:tc>
                  <a:txBody>
                    <a:bodyPr/>
                    <a:lstStyle/>
                    <a:p>
                      <a:endParaRPr lang="es-CL" dirty="0"/>
                    </a:p>
                  </a:txBody>
                  <a:tcPr anchor="ctr"/>
                </a:tc>
              </a:tr>
              <a:tr h="370840">
                <a:tc>
                  <a:txBody>
                    <a:bodyPr/>
                    <a:lstStyle/>
                    <a:p>
                      <a:pPr algn="ctr"/>
                      <a:r>
                        <a:rPr lang="es-CL" sz="1100" dirty="0" smtClean="0">
                          <a:solidFill>
                            <a:srgbClr val="FF0000"/>
                          </a:solidFill>
                        </a:rPr>
                        <a:t>07/01</a:t>
                      </a:r>
                      <a:endParaRPr lang="es-CL" sz="1100" dirty="0">
                        <a:solidFill>
                          <a:srgbClr val="FF0000"/>
                        </a:solidFill>
                      </a:endParaRPr>
                    </a:p>
                  </a:txBody>
                  <a:tcPr anchor="ctr"/>
                </a:tc>
                <a:tc>
                  <a:txBody>
                    <a:bodyPr/>
                    <a:lstStyle/>
                    <a:p>
                      <a:pPr algn="ctr"/>
                      <a:r>
                        <a:rPr lang="es-CL" sz="1100" dirty="0" smtClean="0">
                          <a:solidFill>
                            <a:srgbClr val="FF0000"/>
                          </a:solidFill>
                        </a:rPr>
                        <a:t>2</a:t>
                      </a:r>
                      <a:endParaRPr lang="es-CL" sz="1100" dirty="0">
                        <a:solidFill>
                          <a:srgbClr val="FF0000"/>
                        </a:solidFill>
                      </a:endParaRPr>
                    </a:p>
                  </a:txBody>
                  <a:tcPr anchor="ctr"/>
                </a:tc>
                <a:tc>
                  <a:txBody>
                    <a:bodyPr/>
                    <a:lstStyle/>
                    <a:p>
                      <a:pPr algn="ctr"/>
                      <a:r>
                        <a:rPr lang="es-CL" sz="1100" dirty="0" smtClean="0">
                          <a:solidFill>
                            <a:srgbClr val="FF0000"/>
                          </a:solidFill>
                        </a:rPr>
                        <a:t>21</a:t>
                      </a:r>
                      <a:endParaRPr lang="es-CL" sz="1100" dirty="0">
                        <a:solidFill>
                          <a:srgbClr val="FF0000"/>
                        </a:solidFill>
                      </a:endParaRPr>
                    </a:p>
                  </a:txBody>
                  <a:tcPr anchor="ctr"/>
                </a:tc>
                <a:tc>
                  <a:txBody>
                    <a:bodyPr/>
                    <a:lstStyle/>
                    <a:p>
                      <a:pPr algn="ctr"/>
                      <a:r>
                        <a:rPr lang="es-CL" sz="1100" dirty="0" smtClean="0">
                          <a:solidFill>
                            <a:srgbClr val="FF0000"/>
                          </a:solidFill>
                        </a:rPr>
                        <a:t>L-3</a:t>
                      </a: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G172</a:t>
                      </a:r>
                      <a:endParaRPr lang="es-CL" sz="1100" dirty="0">
                        <a:solidFill>
                          <a:srgbClr val="FF0000"/>
                        </a:solidFill>
                      </a:endParaRPr>
                    </a:p>
                  </a:txBody>
                  <a:tcPr anchor="ctr"/>
                </a:tc>
              </a:tr>
              <a:tr h="370840">
                <a:tc>
                  <a:txBody>
                    <a:bodyPr/>
                    <a:lstStyle/>
                    <a:p>
                      <a:pPr algn="ctr"/>
                      <a:r>
                        <a:rPr lang="es-CL" sz="1100" dirty="0" smtClean="0">
                          <a:solidFill>
                            <a:srgbClr val="FF0000"/>
                          </a:solidFill>
                        </a:rPr>
                        <a:t>07/01</a:t>
                      </a:r>
                      <a:endParaRPr lang="es-CL" sz="1100" dirty="0">
                        <a:solidFill>
                          <a:srgbClr val="FF0000"/>
                        </a:solidFill>
                      </a:endParaRPr>
                    </a:p>
                  </a:txBody>
                  <a:tcPr anchor="ctr"/>
                </a:tc>
                <a:tc>
                  <a:txBody>
                    <a:bodyPr/>
                    <a:lstStyle/>
                    <a:p>
                      <a:pPr algn="ctr"/>
                      <a:r>
                        <a:rPr lang="es-CL" sz="1100" dirty="0" smtClean="0">
                          <a:solidFill>
                            <a:srgbClr val="FF0000"/>
                          </a:solidFill>
                        </a:rPr>
                        <a:t>1</a:t>
                      </a:r>
                      <a:endParaRPr lang="es-CL" sz="1100" dirty="0">
                        <a:solidFill>
                          <a:srgbClr val="FF0000"/>
                        </a:solidFill>
                      </a:endParaRPr>
                    </a:p>
                  </a:txBody>
                  <a:tcPr anchor="ctr"/>
                </a:tc>
                <a:tc>
                  <a:txBody>
                    <a:bodyPr/>
                    <a:lstStyle/>
                    <a:p>
                      <a:pPr algn="ctr"/>
                      <a:r>
                        <a:rPr lang="es-CL" sz="1100" dirty="0" smtClean="0">
                          <a:solidFill>
                            <a:srgbClr val="FF0000"/>
                          </a:solidFill>
                        </a:rPr>
                        <a:t>21</a:t>
                      </a:r>
                      <a:endParaRPr lang="es-CL" sz="1100" dirty="0">
                        <a:solidFill>
                          <a:srgbClr val="FF0000"/>
                        </a:solidFill>
                      </a:endParaRPr>
                    </a:p>
                  </a:txBody>
                  <a:tcPr anchor="ctr"/>
                </a:tc>
                <a:tc>
                  <a:txBody>
                    <a:bodyPr/>
                    <a:lstStyle/>
                    <a:p>
                      <a:pPr algn="ctr"/>
                      <a:r>
                        <a:rPr lang="es-CL" sz="1100" dirty="0" smtClean="0">
                          <a:solidFill>
                            <a:srgbClr val="FF0000"/>
                          </a:solidFill>
                        </a:rPr>
                        <a:t>L-3</a:t>
                      </a: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G173</a:t>
                      </a: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bl>
          </a:graphicData>
        </a:graphic>
      </p:graphicFrame>
    </p:spTree>
  </p:cSld>
  <p:clrMapOvr>
    <a:masterClrMapping/>
  </p:clrMapOvr>
  <p:transition>
    <p:cove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2800" dirty="0" smtClean="0"/>
              <a:t>Reglamentación – Registro de Psicotrópicos (a)</a:t>
            </a:r>
            <a:endParaRPr lang="es-CL" sz="2800" dirty="0"/>
          </a:p>
        </p:txBody>
      </p:sp>
      <p:sp>
        <p:nvSpPr>
          <p:cNvPr id="7" name="6 Marcador de contenido"/>
          <p:cNvSpPr>
            <a:spLocks noGrp="1"/>
          </p:cNvSpPr>
          <p:nvPr>
            <p:ph sz="half" idx="1"/>
          </p:nvPr>
        </p:nvSpPr>
        <p:spPr>
          <a:xfrm>
            <a:off x="457200" y="1196752"/>
            <a:ext cx="4038600" cy="4525963"/>
          </a:xfrm>
        </p:spPr>
        <p:txBody>
          <a:bodyPr>
            <a:noAutofit/>
          </a:bodyPr>
          <a:lstStyle/>
          <a:p>
            <a:pPr marL="174625" indent="-174625"/>
            <a:r>
              <a:rPr lang="es-ES" sz="1500" dirty="0" smtClean="0"/>
              <a:t>Los referidos establecimientos deberán llevar actualizado un Libro de Control de Productos Psicotrópicos, visado por el Instituto de Salud Pública de Chile o por el Servicio de Salud a quien se asigne esta función, en el que se registrarán en forma separada los siguientes datos, respecto de cada droga o producto estupefaciente, indicando su denominación comercial si ello procediera:</a:t>
            </a:r>
          </a:p>
          <a:p>
            <a:pPr marL="228600" lvl="1">
              <a:buFont typeface="+mj-lt"/>
              <a:buAutoNum type="alphaLcParenR"/>
            </a:pPr>
            <a:r>
              <a:rPr lang="es-ES" sz="1500" dirty="0" smtClean="0"/>
              <a:t>Ingresos:</a:t>
            </a:r>
          </a:p>
          <a:p>
            <a:pPr marL="574675" lvl="1" indent="-174625"/>
            <a:r>
              <a:rPr lang="es-ES" sz="1100" dirty="0" smtClean="0"/>
              <a:t>Fecha;</a:t>
            </a:r>
          </a:p>
          <a:p>
            <a:pPr marL="574675" lvl="1" indent="-174625"/>
            <a:r>
              <a:rPr lang="es-ES" sz="1100" dirty="0" smtClean="0"/>
              <a:t>Cantidad;</a:t>
            </a:r>
          </a:p>
          <a:p>
            <a:pPr marL="574675" lvl="1" indent="-174625"/>
            <a:r>
              <a:rPr lang="es-ES" sz="1100" dirty="0" smtClean="0"/>
              <a:t>Número y fecha de la resolución que haya autorizado la internación, distribución o transferencia en su caso;</a:t>
            </a:r>
          </a:p>
          <a:p>
            <a:pPr marL="574675" lvl="1" indent="-174625"/>
            <a:r>
              <a:rPr lang="es-ES" sz="1100" dirty="0" smtClean="0"/>
              <a:t>Proveedor, número y fecha de la factura, guía u otro documento, según corresponda, y</a:t>
            </a:r>
          </a:p>
          <a:p>
            <a:pPr marL="574675" lvl="1" indent="-174625"/>
            <a:r>
              <a:rPr lang="es-ES" sz="1100" dirty="0" smtClean="0"/>
              <a:t>Número de serie, cuando corresponda.</a:t>
            </a:r>
          </a:p>
          <a:p>
            <a:pPr marL="174625" lvl="1" indent="-174625"/>
            <a:endParaRPr lang="es-ES" sz="1500" dirty="0" smtClean="0"/>
          </a:p>
          <a:p>
            <a:pPr marL="174625" lvl="1" indent="-174625" algn="r"/>
            <a:r>
              <a:rPr lang="es-ES" sz="1200" dirty="0" smtClean="0"/>
              <a:t>Art 18°a) del </a:t>
            </a:r>
            <a:r>
              <a:rPr lang="es-ES" sz="1200" dirty="0" err="1" smtClean="0"/>
              <a:t>DS</a:t>
            </a:r>
            <a:r>
              <a:rPr lang="es-ES" sz="1200" dirty="0" smtClean="0"/>
              <a:t>  405/83 del Ministerio de Salud, que </a:t>
            </a:r>
            <a:r>
              <a:rPr lang="es-ES" sz="1200" dirty="0"/>
              <a:t>Aprueba reglamento de </a:t>
            </a:r>
            <a:r>
              <a:rPr lang="es-ES" sz="1200" dirty="0" smtClean="0"/>
              <a:t>productos psicotrópicos</a:t>
            </a:r>
            <a:endParaRPr lang="es-CL" sz="1200" b="1" dirty="0"/>
          </a:p>
        </p:txBody>
      </p:sp>
      <p:sp>
        <p:nvSpPr>
          <p:cNvPr id="4" name="3 Marcador de fecha"/>
          <p:cNvSpPr>
            <a:spLocks noGrp="1"/>
          </p:cNvSpPr>
          <p:nvPr>
            <p:ph type="dt" sz="half" idx="10"/>
          </p:nvPr>
        </p:nvSpPr>
        <p:spPr/>
        <p:txBody>
          <a:bodyPr/>
          <a:lstStyle/>
          <a:p>
            <a:r>
              <a:rPr lang="es-ES" dirty="0" smtClean="0"/>
              <a:t>27 - </a:t>
            </a:r>
            <a:r>
              <a:rPr lang="es-ES" dirty="0" err="1" smtClean="0"/>
              <a:t>Oct</a:t>
            </a:r>
            <a:r>
              <a:rPr lang="es-ES" dirty="0" smtClean="0"/>
              <a: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18</a:t>
            </a:fld>
            <a:endParaRPr lang="es-CL" dirty="0"/>
          </a:p>
        </p:txBody>
      </p:sp>
      <p:graphicFrame>
        <p:nvGraphicFramePr>
          <p:cNvPr id="9" name="10 Marcador de contenido"/>
          <p:cNvGraphicFramePr>
            <a:graphicFrameLocks noGrp="1"/>
          </p:cNvGraphicFramePr>
          <p:nvPr>
            <p:ph sz="half" idx="2"/>
          </p:nvPr>
        </p:nvGraphicFramePr>
        <p:xfrm>
          <a:off x="4648200" y="1556792"/>
          <a:ext cx="4038601" cy="4450080"/>
        </p:xfrm>
        <a:graphic>
          <a:graphicData uri="http://schemas.openxmlformats.org/drawingml/2006/table">
            <a:tbl>
              <a:tblPr firstRow="1" bandRow="1">
                <a:tableStyleId>{5940675A-B579-460E-94D1-54222C63F5DA}</a:tableStyleId>
              </a:tblPr>
              <a:tblGrid>
                <a:gridCol w="576943"/>
                <a:gridCol w="576943"/>
                <a:gridCol w="576943"/>
                <a:gridCol w="1153886"/>
                <a:gridCol w="576943"/>
                <a:gridCol w="576943"/>
              </a:tblGrid>
              <a:tr h="370840">
                <a:tc gridSpan="6">
                  <a:txBody>
                    <a:bodyPr/>
                    <a:lstStyle/>
                    <a:p>
                      <a:pPr algn="ctr"/>
                      <a:r>
                        <a:rPr lang="es-CL" dirty="0" err="1" smtClean="0"/>
                        <a:t>Clonazepam</a:t>
                      </a:r>
                      <a:r>
                        <a:rPr lang="es-CL" dirty="0" smtClean="0"/>
                        <a:t> 2</a:t>
                      </a:r>
                      <a:r>
                        <a:rPr lang="es-CL" baseline="0" dirty="0" smtClean="0"/>
                        <a:t> mg x 30 </a:t>
                      </a:r>
                      <a:r>
                        <a:rPr lang="es-CL" baseline="0" dirty="0" err="1" smtClean="0"/>
                        <a:t>comp</a:t>
                      </a:r>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a:p>
                  </a:txBody>
                  <a:tcPr/>
                </a:tc>
                <a:tc hMerge="1">
                  <a:txBody>
                    <a:bodyPr/>
                    <a:lstStyle/>
                    <a:p>
                      <a:endParaRPr lang="es-CL" dirty="0"/>
                    </a:p>
                  </a:txBody>
                  <a:tcPr/>
                </a:tc>
              </a:tr>
              <a:tr h="370840">
                <a:tc>
                  <a:txBody>
                    <a:bodyPr/>
                    <a:lstStyle/>
                    <a:p>
                      <a:pPr algn="ctr"/>
                      <a:r>
                        <a:rPr lang="es-CL" sz="1200" dirty="0" smtClean="0"/>
                        <a:t>Fecha</a:t>
                      </a:r>
                      <a:endParaRPr lang="es-CL" sz="1200" dirty="0"/>
                    </a:p>
                  </a:txBody>
                  <a:tcPr anchor="ctr"/>
                </a:tc>
                <a:tc>
                  <a:txBody>
                    <a:bodyPr/>
                    <a:lstStyle/>
                    <a:p>
                      <a:pPr algn="ctr"/>
                      <a:r>
                        <a:rPr lang="es-CL" sz="1200" dirty="0" err="1" smtClean="0"/>
                        <a:t>Cant</a:t>
                      </a:r>
                      <a:endParaRPr lang="es-CL" sz="1200" dirty="0"/>
                    </a:p>
                  </a:txBody>
                  <a:tcPr anchor="ctr"/>
                </a:tc>
                <a:tc>
                  <a:txBody>
                    <a:bodyPr/>
                    <a:lstStyle/>
                    <a:p>
                      <a:pPr algn="ctr"/>
                      <a:r>
                        <a:rPr lang="es-CL" sz="1200" dirty="0" err="1" smtClean="0"/>
                        <a:t>Prov</a:t>
                      </a:r>
                      <a:endParaRPr lang="es-CL" sz="1200" dirty="0"/>
                    </a:p>
                  </a:txBody>
                  <a:tcPr anchor="ctr"/>
                </a:tc>
                <a:tc>
                  <a:txBody>
                    <a:bodyPr/>
                    <a:lstStyle/>
                    <a:p>
                      <a:pPr algn="ctr"/>
                      <a:r>
                        <a:rPr lang="es-CL" sz="1200" dirty="0" smtClean="0"/>
                        <a:t>Guía o Res</a:t>
                      </a:r>
                      <a:endParaRPr lang="es-CL" sz="1200" dirty="0"/>
                    </a:p>
                  </a:txBody>
                  <a:tcPr anchor="ctr"/>
                </a:tc>
                <a:tc>
                  <a:txBody>
                    <a:bodyPr/>
                    <a:lstStyle/>
                    <a:p>
                      <a:pPr algn="ctr"/>
                      <a:r>
                        <a:rPr lang="es-CL" sz="1200" dirty="0" smtClean="0"/>
                        <a:t>Fecha</a:t>
                      </a:r>
                      <a:endParaRPr lang="es-CL" sz="1200" dirty="0"/>
                    </a:p>
                  </a:txBody>
                  <a:tcPr anchor="ctr"/>
                </a:tc>
                <a:tc>
                  <a:txBody>
                    <a:bodyPr/>
                    <a:lstStyle/>
                    <a:p>
                      <a:pPr algn="ctr"/>
                      <a:r>
                        <a:rPr lang="es-CL" sz="1200" dirty="0" smtClean="0"/>
                        <a:t>Serie</a:t>
                      </a:r>
                      <a:endParaRPr lang="es-CL" sz="1200" dirty="0"/>
                    </a:p>
                  </a:txBody>
                  <a:tcPr anchor="ctr"/>
                </a:tc>
              </a:tr>
              <a:tr h="370840">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15</a:t>
                      </a:r>
                      <a:endParaRPr lang="es-CL" sz="1100" dirty="0">
                        <a:solidFill>
                          <a:srgbClr val="FF0000"/>
                        </a:solidFill>
                      </a:endParaRPr>
                    </a:p>
                  </a:txBody>
                  <a:tcPr anchor="ctr"/>
                </a:tc>
                <a:tc>
                  <a:txBody>
                    <a:bodyPr/>
                    <a:lstStyle/>
                    <a:p>
                      <a:pPr algn="ctr"/>
                      <a:r>
                        <a:rPr lang="es-CL" sz="1100" dirty="0" err="1" smtClean="0">
                          <a:solidFill>
                            <a:srgbClr val="FF0000"/>
                          </a:solidFill>
                        </a:rPr>
                        <a:t>UCH</a:t>
                      </a:r>
                      <a:endParaRPr lang="es-CL" sz="1100" dirty="0">
                        <a:solidFill>
                          <a:srgbClr val="FF0000"/>
                        </a:solidFill>
                      </a:endParaRPr>
                    </a:p>
                  </a:txBody>
                  <a:tcPr anchor="ctr"/>
                </a:tc>
                <a:tc>
                  <a:txBody>
                    <a:bodyPr/>
                    <a:lstStyle/>
                    <a:p>
                      <a:pPr algn="ctr"/>
                      <a:r>
                        <a:rPr lang="es-CL" sz="1100" dirty="0" smtClean="0">
                          <a:solidFill>
                            <a:srgbClr val="FF0000"/>
                          </a:solidFill>
                        </a:rPr>
                        <a:t>G 74902</a:t>
                      </a:r>
                      <a:endParaRPr lang="es-CL" sz="1100" dirty="0">
                        <a:solidFill>
                          <a:srgbClr val="FF0000"/>
                        </a:solidFill>
                      </a:endParaRPr>
                    </a:p>
                  </a:txBody>
                  <a:tcPr anchor="ctr"/>
                </a:tc>
                <a:tc>
                  <a:txBody>
                    <a:bodyPr/>
                    <a:lstStyle/>
                    <a:p>
                      <a:pPr algn="ctr"/>
                      <a:r>
                        <a:rPr lang="es-CL" sz="1100" dirty="0" smtClean="0">
                          <a:solidFill>
                            <a:srgbClr val="FF0000"/>
                          </a:solidFill>
                        </a:rPr>
                        <a:t>04/06</a:t>
                      </a:r>
                      <a:endParaRPr lang="es-CL" sz="1100" dirty="0">
                        <a:solidFill>
                          <a:srgbClr val="FF0000"/>
                        </a:solidFill>
                      </a:endParaRPr>
                    </a:p>
                  </a:txBody>
                  <a:tcPr anchor="ctr"/>
                </a:tc>
                <a:tc>
                  <a:txBody>
                    <a:bodyPr/>
                    <a:lstStyle/>
                    <a:p>
                      <a:pPr algn="ctr"/>
                      <a:r>
                        <a:rPr lang="es-CL" sz="1100" dirty="0" smtClean="0">
                          <a:solidFill>
                            <a:srgbClr val="FF0000"/>
                          </a:solidFill>
                        </a:rPr>
                        <a:t>S384</a:t>
                      </a:r>
                      <a:endParaRPr lang="es-CL" sz="1100" dirty="0">
                        <a:solidFill>
                          <a:srgbClr val="FF0000"/>
                        </a:solidFill>
                      </a:endParaRPr>
                    </a:p>
                  </a:txBody>
                  <a:tcPr anchor="ctr"/>
                </a:tc>
              </a:tr>
              <a:tr h="370840">
                <a:tc>
                  <a:txBody>
                    <a:bodyPr/>
                    <a:lstStyle/>
                    <a:p>
                      <a:endParaRPr lang="es-CL"/>
                    </a:p>
                  </a:txBody>
                  <a:tcPr anchor="ctr"/>
                </a:tc>
                <a:tc>
                  <a:txBody>
                    <a:bodyPr/>
                    <a:lstStyle/>
                    <a:p>
                      <a:endParaRPr lang="es-CL"/>
                    </a:p>
                  </a:txBody>
                  <a:tcPr anchor="ctr"/>
                </a:tc>
                <a:tc>
                  <a:txBody>
                    <a:bodyPr/>
                    <a:lstStyle/>
                    <a:p>
                      <a:endParaRPr lang="es-CL" dirty="0"/>
                    </a:p>
                  </a:txBody>
                  <a:tcPr anchor="ctr"/>
                </a:tc>
                <a:tc>
                  <a:txBody>
                    <a:bodyPr/>
                    <a:lstStyle/>
                    <a:p>
                      <a:pPr algn="ctr"/>
                      <a:endParaRPr lang="es-CL" sz="1100" dirty="0">
                        <a:solidFill>
                          <a:srgbClr val="FF0000"/>
                        </a:solidFill>
                      </a:endParaRPr>
                    </a:p>
                  </a:txBody>
                  <a:tcPr anchor="ctr"/>
                </a:tc>
                <a:tc>
                  <a:txBody>
                    <a:bodyPr/>
                    <a:lstStyle/>
                    <a:p>
                      <a:endParaRPr lang="es-CL"/>
                    </a:p>
                  </a:txBody>
                  <a:tcPr anchor="ctr"/>
                </a:tc>
                <a:tc>
                  <a:txBody>
                    <a:bodyPr/>
                    <a:lstStyle/>
                    <a:p>
                      <a:endParaRPr lang="es-CL"/>
                    </a:p>
                  </a:txBody>
                  <a:tcPr anchor="ctr"/>
                </a:tc>
              </a:tr>
              <a:tr h="370840">
                <a:tc>
                  <a:txBody>
                    <a:bodyPr/>
                    <a:lstStyle/>
                    <a:p>
                      <a:endParaRPr lang="es-CL"/>
                    </a:p>
                  </a:txBody>
                  <a:tcPr anchor="ctr"/>
                </a:tc>
                <a:tc>
                  <a:txBody>
                    <a:bodyPr/>
                    <a:lstStyle/>
                    <a:p>
                      <a:endParaRPr lang="es-CL" dirty="0"/>
                    </a:p>
                  </a:txBody>
                  <a:tcPr anchor="ctr"/>
                </a:tc>
                <a:tc>
                  <a:txBody>
                    <a:bodyPr/>
                    <a:lstStyle/>
                    <a:p>
                      <a:endParaRPr lang="es-CL" dirty="0"/>
                    </a:p>
                  </a:txBody>
                  <a:tcPr anchor="ctr"/>
                </a:tc>
                <a:tc>
                  <a:txBody>
                    <a:bodyPr/>
                    <a:lstStyle/>
                    <a:p>
                      <a:pPr algn="ctr"/>
                      <a:endParaRPr lang="es-CL" sz="1100" dirty="0">
                        <a:solidFill>
                          <a:srgbClr val="FF0000"/>
                        </a:solidFill>
                      </a:endParaRPr>
                    </a:p>
                  </a:txBody>
                  <a:tcPr anchor="ctr"/>
                </a:tc>
                <a:tc>
                  <a:txBody>
                    <a:bodyPr/>
                    <a:lstStyle/>
                    <a:p>
                      <a:endParaRPr lang="es-CL"/>
                    </a:p>
                  </a:txBody>
                  <a:tcPr anchor="ctr"/>
                </a:tc>
                <a:tc>
                  <a:txBody>
                    <a:bodyPr/>
                    <a:lstStyle/>
                    <a:p>
                      <a:endParaRPr lang="es-CL" dirty="0"/>
                    </a:p>
                  </a:txBody>
                  <a:tcPr anchor="ctr"/>
                </a:tc>
              </a:tr>
              <a:tr h="370840">
                <a:tc>
                  <a:txBody>
                    <a:bodyPr/>
                    <a:lstStyle/>
                    <a:p>
                      <a:pPr algn="ctr"/>
                      <a:r>
                        <a:rPr lang="es-CL" sz="1100" dirty="0" smtClean="0">
                          <a:solidFill>
                            <a:srgbClr val="FF0000"/>
                          </a:solidFill>
                        </a:rPr>
                        <a:t>07/01</a:t>
                      </a:r>
                      <a:endParaRPr lang="es-CL" sz="1100" dirty="0">
                        <a:solidFill>
                          <a:srgbClr val="FF0000"/>
                        </a:solidFill>
                      </a:endParaRPr>
                    </a:p>
                  </a:txBody>
                  <a:tcPr anchor="ctr"/>
                </a:tc>
                <a:tc>
                  <a:txBody>
                    <a:bodyPr/>
                    <a:lstStyle/>
                    <a:p>
                      <a:pPr algn="ctr"/>
                      <a:r>
                        <a:rPr lang="es-CL" sz="1100" dirty="0" smtClean="0">
                          <a:solidFill>
                            <a:srgbClr val="FF0000"/>
                          </a:solidFill>
                        </a:rPr>
                        <a:t>2</a:t>
                      </a:r>
                      <a:endParaRPr lang="es-CL" sz="1100" dirty="0">
                        <a:solidFill>
                          <a:srgbClr val="FF0000"/>
                        </a:solidFill>
                      </a:endParaRPr>
                    </a:p>
                  </a:txBody>
                  <a:tcPr anchor="ctr"/>
                </a:tc>
                <a:tc>
                  <a:txBody>
                    <a:bodyPr/>
                    <a:lstStyle/>
                    <a:p>
                      <a:pPr algn="ctr"/>
                      <a:r>
                        <a:rPr lang="es-CL" sz="1100" dirty="0" smtClean="0">
                          <a:solidFill>
                            <a:srgbClr val="FF0000"/>
                          </a:solidFill>
                        </a:rPr>
                        <a:t>L-3</a:t>
                      </a:r>
                      <a:endParaRPr lang="es-CL" sz="1100" dirty="0">
                        <a:solidFill>
                          <a:srgbClr val="FF0000"/>
                        </a:solidFill>
                      </a:endParaRPr>
                    </a:p>
                  </a:txBody>
                  <a:tcPr anchor="ctr"/>
                </a:tc>
                <a:tc>
                  <a:txBody>
                    <a:bodyPr/>
                    <a:lstStyle/>
                    <a:p>
                      <a:pPr algn="ctr"/>
                      <a:r>
                        <a:rPr lang="es-CL" sz="1100" dirty="0" smtClean="0">
                          <a:solidFill>
                            <a:srgbClr val="FF0000"/>
                          </a:solidFill>
                        </a:rPr>
                        <a:t>R 21</a:t>
                      </a:r>
                      <a:endParaRPr lang="es-CL" sz="1100" dirty="0">
                        <a:solidFill>
                          <a:srgbClr val="FF0000"/>
                        </a:solidFill>
                      </a:endParaRPr>
                    </a:p>
                  </a:txBody>
                  <a:tcPr anchor="ctr"/>
                </a:tc>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G172</a:t>
                      </a:r>
                      <a:endParaRPr lang="es-CL" sz="1100" dirty="0">
                        <a:solidFill>
                          <a:srgbClr val="FF0000"/>
                        </a:solidFill>
                      </a:endParaRPr>
                    </a:p>
                  </a:txBody>
                  <a:tcPr anchor="ctr"/>
                </a:tc>
              </a:tr>
              <a:tr h="370840">
                <a:tc>
                  <a:txBody>
                    <a:bodyPr/>
                    <a:lstStyle/>
                    <a:p>
                      <a:pPr algn="ctr"/>
                      <a:r>
                        <a:rPr lang="es-CL" sz="1100" dirty="0" smtClean="0">
                          <a:solidFill>
                            <a:srgbClr val="FF0000"/>
                          </a:solidFill>
                        </a:rPr>
                        <a:t>07/01</a:t>
                      </a:r>
                      <a:endParaRPr lang="es-CL" sz="1100" dirty="0">
                        <a:solidFill>
                          <a:srgbClr val="FF0000"/>
                        </a:solidFill>
                      </a:endParaRPr>
                    </a:p>
                  </a:txBody>
                  <a:tcPr anchor="ctr"/>
                </a:tc>
                <a:tc>
                  <a:txBody>
                    <a:bodyPr/>
                    <a:lstStyle/>
                    <a:p>
                      <a:pPr algn="ctr"/>
                      <a:r>
                        <a:rPr lang="es-CL" sz="1100" dirty="0" smtClean="0">
                          <a:solidFill>
                            <a:srgbClr val="FF0000"/>
                          </a:solidFill>
                        </a:rPr>
                        <a:t>1</a:t>
                      </a:r>
                      <a:endParaRPr lang="es-CL" sz="1100" dirty="0">
                        <a:solidFill>
                          <a:srgbClr val="FF0000"/>
                        </a:solidFill>
                      </a:endParaRPr>
                    </a:p>
                  </a:txBody>
                  <a:tcPr anchor="ctr"/>
                </a:tc>
                <a:tc>
                  <a:txBody>
                    <a:bodyPr/>
                    <a:lstStyle/>
                    <a:p>
                      <a:pPr algn="ctr"/>
                      <a:r>
                        <a:rPr lang="es-CL" sz="1100" dirty="0" smtClean="0">
                          <a:solidFill>
                            <a:srgbClr val="FF0000"/>
                          </a:solidFill>
                        </a:rPr>
                        <a:t>L-3</a:t>
                      </a:r>
                      <a:endParaRPr lang="es-CL" sz="1100" dirty="0">
                        <a:solidFill>
                          <a:srgbClr val="FF0000"/>
                        </a:solidFill>
                      </a:endParaRPr>
                    </a:p>
                  </a:txBody>
                  <a:tcPr anchor="ctr"/>
                </a:tc>
                <a:tc>
                  <a:txBody>
                    <a:bodyPr/>
                    <a:lstStyle/>
                    <a:p>
                      <a:pPr algn="ctr"/>
                      <a:r>
                        <a:rPr lang="es-CL" sz="1100" dirty="0" smtClean="0">
                          <a:solidFill>
                            <a:srgbClr val="FF0000"/>
                          </a:solidFill>
                        </a:rPr>
                        <a:t>R 21</a:t>
                      </a:r>
                      <a:endParaRPr lang="es-CL" sz="1100" dirty="0">
                        <a:solidFill>
                          <a:srgbClr val="FF0000"/>
                        </a:solidFill>
                      </a:endParaRPr>
                    </a:p>
                  </a:txBody>
                  <a:tcPr anchor="ctr"/>
                </a:tc>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G173</a:t>
                      </a: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bl>
          </a:graphicData>
        </a:graphic>
      </p:graphicFrame>
      <p:sp>
        <p:nvSpPr>
          <p:cNvPr id="10" name="9 CuadroTexto"/>
          <p:cNvSpPr txBox="1"/>
          <p:nvPr/>
        </p:nvSpPr>
        <p:spPr>
          <a:xfrm>
            <a:off x="6300192" y="6093296"/>
            <a:ext cx="2252540" cy="246221"/>
          </a:xfrm>
          <a:prstGeom prst="rect">
            <a:avLst/>
          </a:prstGeom>
          <a:noFill/>
        </p:spPr>
        <p:txBody>
          <a:bodyPr wrap="none" rtlCol="0">
            <a:spAutoFit/>
          </a:bodyPr>
          <a:lstStyle/>
          <a:p>
            <a:r>
              <a:rPr lang="es-CL" sz="1000" dirty="0" smtClean="0"/>
              <a:t>* Normalmente, “Res” y “Guía” se unen</a:t>
            </a:r>
            <a:endParaRPr lang="es-CL" sz="1000"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2800" dirty="0" smtClean="0"/>
              <a:t>Reglamentación – Registro de Psicotrópicos (b)</a:t>
            </a:r>
            <a:endParaRPr lang="es-CL" sz="2800" dirty="0"/>
          </a:p>
        </p:txBody>
      </p:sp>
      <p:sp>
        <p:nvSpPr>
          <p:cNvPr id="7" name="6 Marcador de contenido"/>
          <p:cNvSpPr>
            <a:spLocks noGrp="1"/>
          </p:cNvSpPr>
          <p:nvPr>
            <p:ph sz="half" idx="1"/>
          </p:nvPr>
        </p:nvSpPr>
        <p:spPr>
          <a:xfrm>
            <a:off x="457200" y="1196752"/>
            <a:ext cx="4038600" cy="4525963"/>
          </a:xfrm>
        </p:spPr>
        <p:txBody>
          <a:bodyPr>
            <a:noAutofit/>
          </a:bodyPr>
          <a:lstStyle/>
          <a:p>
            <a:pPr marL="174625" indent="-174625"/>
            <a:r>
              <a:rPr lang="es-ES" sz="1500" dirty="0" smtClean="0"/>
              <a:t>Los referidos establecimientos deberán llevar actualizado un Libro de Control de Productos Psicotrópicos, visado por el Instituto de Salud Pública de Chile o por el Servicio de Salud a quien se asigne esta función, en el que se registrarán en forma separada los siguientes datos, respecto de cada droga o producto estupefaciente, indicando su denominación comercial si ello procediera:</a:t>
            </a:r>
          </a:p>
        </p:txBody>
      </p:sp>
      <p:sp>
        <p:nvSpPr>
          <p:cNvPr id="4" name="3 Marcador de fecha"/>
          <p:cNvSpPr>
            <a:spLocks noGrp="1"/>
          </p:cNvSpPr>
          <p:nvPr>
            <p:ph type="dt" sz="half" idx="10"/>
          </p:nvPr>
        </p:nvSpPr>
        <p:spPr/>
        <p:txBody>
          <a:bodyPr/>
          <a:lstStyle/>
          <a:p>
            <a:r>
              <a:rPr lang="es-ES" dirty="0" smtClean="0"/>
              <a:t>27 - </a:t>
            </a:r>
            <a:r>
              <a:rPr lang="es-ES" dirty="0" err="1" smtClean="0"/>
              <a:t>Oct</a:t>
            </a:r>
            <a:r>
              <a:rPr lang="es-ES" dirty="0" smtClean="0"/>
              <a: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19</a:t>
            </a:fld>
            <a:endParaRPr lang="es-CL" dirty="0"/>
          </a:p>
        </p:txBody>
      </p:sp>
      <p:sp>
        <p:nvSpPr>
          <p:cNvPr id="10" name="6 Marcador de contenido"/>
          <p:cNvSpPr txBox="1">
            <a:spLocks/>
          </p:cNvSpPr>
          <p:nvPr/>
        </p:nvSpPr>
        <p:spPr>
          <a:xfrm>
            <a:off x="4572000" y="1166018"/>
            <a:ext cx="4038600" cy="5287318"/>
          </a:xfrm>
          <a:prstGeom prst="rect">
            <a:avLst/>
          </a:prstGeom>
        </p:spPr>
        <p:txBody>
          <a:bodyPr vert="horz" lIns="91440" tIns="45720" rIns="91440" bIns="45720" rtlCol="0">
            <a:noAutofit/>
          </a:bodyPr>
          <a:lstStyle/>
          <a:p>
            <a:pPr marL="174625" marR="0" lvl="0" indent="-174625"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1200" b="0" i="0" u="none" strike="noStrike" kern="1200" cap="none" spc="0" normalizeH="0" baseline="0" noProof="0" dirty="0" smtClean="0">
                <a:ln>
                  <a:noFill/>
                </a:ln>
                <a:solidFill>
                  <a:schemeClr val="tx1"/>
                </a:solidFill>
                <a:effectLst/>
                <a:uLnTx/>
                <a:uFillTx/>
                <a:latin typeface="+mn-lt"/>
                <a:ea typeface="+mn-ea"/>
                <a:cs typeface="+mn-cs"/>
              </a:rPr>
              <a:t>b) Egresos:</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Fecha</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Cantidad</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Nombre de la droga, medicamento que la contenga o producto psicotrópico y número de serie, cuando proceda.</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Número y fecha de la factura, guía u otro documento de control interno del establecimiento.</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Número de la receta cheque, número de registro de la receta si es preparado magistral.</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Nombre del médico cirujano o profesional que haya extendido la receta en su caso, y cédula de identidad.</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Nombre y domicilio del destinatario o paciente; y</a:t>
            </a:r>
          </a:p>
          <a:p>
            <a:pPr marL="574675" marR="0" lvl="1" indent="-17462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00" b="0" i="0" u="none" strike="noStrike" kern="1200" cap="none" spc="0" normalizeH="0" baseline="0" noProof="0" dirty="0" smtClean="0">
                <a:ln>
                  <a:noFill/>
                </a:ln>
                <a:solidFill>
                  <a:schemeClr val="tx1"/>
                </a:solidFill>
                <a:effectLst/>
                <a:uLnTx/>
                <a:uFillTx/>
                <a:latin typeface="+mn-lt"/>
                <a:ea typeface="+mn-ea"/>
                <a:cs typeface="+mn-cs"/>
              </a:rPr>
              <a:t>Nombre y cédula de identidad del adquirente; y</a:t>
            </a:r>
          </a:p>
          <a:p>
            <a:pPr marL="174625" marR="0" lvl="1" indent="-174625" defTabSz="914400" rtl="0" eaLnBrk="1" fontAlgn="auto" latinLnBrk="0" hangingPunct="1">
              <a:lnSpc>
                <a:spcPct val="100000"/>
              </a:lnSpc>
              <a:spcBef>
                <a:spcPct val="20000"/>
              </a:spcBef>
              <a:spcAft>
                <a:spcPts val="0"/>
              </a:spcAft>
              <a:buClrTx/>
              <a:buSzTx/>
              <a:tabLst/>
              <a:defRPr/>
            </a:pPr>
            <a:r>
              <a:rPr kumimoji="0" lang="es-ES" sz="1200" b="0" i="0" u="none" strike="noStrike" kern="1200" cap="none" spc="0" normalizeH="0" baseline="0" noProof="0" dirty="0" smtClean="0">
                <a:ln>
                  <a:noFill/>
                </a:ln>
                <a:solidFill>
                  <a:schemeClr val="tx1"/>
                </a:solidFill>
                <a:effectLst/>
                <a:uLnTx/>
                <a:uFillTx/>
                <a:latin typeface="+mn-lt"/>
                <a:ea typeface="+mn-ea"/>
                <a:cs typeface="+mn-cs"/>
              </a:rPr>
              <a:t>c) Saldos</a:t>
            </a:r>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1050" b="0" i="0" u="none" strike="noStrike" kern="1200" cap="none" spc="0" normalizeH="0" baseline="0" noProof="0" dirty="0" smtClean="0">
              <a:ln>
                <a:noFill/>
              </a:ln>
              <a:solidFill>
                <a:schemeClr val="tx1"/>
              </a:solidFill>
              <a:effectLst/>
              <a:uLnTx/>
              <a:uFillTx/>
              <a:latin typeface="+mn-lt"/>
              <a:ea typeface="+mn-ea"/>
              <a:cs typeface="+mn-cs"/>
            </a:endParaRPr>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1050" b="0" i="0" u="none" strike="noStrike" kern="1200" cap="none" spc="0" normalizeH="0" baseline="0" noProof="0" dirty="0" smtClean="0">
              <a:ln>
                <a:noFill/>
              </a:ln>
              <a:solidFill>
                <a:schemeClr val="tx1"/>
              </a:solidFill>
              <a:effectLst/>
              <a:uLnTx/>
              <a:uFillTx/>
              <a:latin typeface="+mn-lt"/>
              <a:ea typeface="+mn-ea"/>
              <a:cs typeface="+mn-cs"/>
            </a:endParaRPr>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1050" b="0" i="0" u="none" strike="noStrike" kern="1200" cap="none" spc="0" normalizeH="0" baseline="0" noProof="0" dirty="0" smtClean="0">
              <a:ln>
                <a:noFill/>
              </a:ln>
              <a:solidFill>
                <a:schemeClr val="tx1"/>
              </a:solidFill>
              <a:effectLst/>
              <a:uLnTx/>
              <a:uFillTx/>
              <a:latin typeface="+mn-lt"/>
              <a:ea typeface="+mn-ea"/>
              <a:cs typeface="+mn-cs"/>
            </a:endParaRPr>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smtClean="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smtClean="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endParaRPr lang="es-ES" sz="1050" dirty="0" smtClean="0"/>
          </a:p>
          <a:p>
            <a:pPr marL="174625" marR="0" lvl="1" indent="-174625" algn="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050" b="0" i="0" u="none" strike="noStrike" kern="1200" cap="none" spc="0" normalizeH="0" baseline="0" noProof="0" dirty="0" smtClean="0">
                <a:ln>
                  <a:noFill/>
                </a:ln>
                <a:solidFill>
                  <a:schemeClr val="tx1"/>
                </a:solidFill>
                <a:effectLst/>
                <a:uLnTx/>
                <a:uFillTx/>
                <a:latin typeface="+mn-lt"/>
                <a:ea typeface="+mn-ea"/>
                <a:cs typeface="+mn-cs"/>
              </a:rPr>
              <a:t>Art 18°b) y c) del </a:t>
            </a:r>
            <a:r>
              <a:rPr kumimoji="0" lang="es-ES" sz="1050" b="0" i="0" u="none" strike="noStrike" kern="1200" cap="none" spc="0" normalizeH="0" baseline="0" noProof="0" dirty="0" err="1" smtClean="0">
                <a:ln>
                  <a:noFill/>
                </a:ln>
                <a:solidFill>
                  <a:schemeClr val="tx1"/>
                </a:solidFill>
                <a:effectLst/>
                <a:uLnTx/>
                <a:uFillTx/>
                <a:latin typeface="+mn-lt"/>
                <a:ea typeface="+mn-ea"/>
                <a:cs typeface="+mn-cs"/>
              </a:rPr>
              <a:t>DS</a:t>
            </a:r>
            <a:r>
              <a:rPr kumimoji="0" lang="es-ES" sz="1050" b="0" i="0" u="none" strike="noStrike" kern="1200" cap="none" spc="0" normalizeH="0" baseline="0" noProof="0" dirty="0" smtClean="0">
                <a:ln>
                  <a:noFill/>
                </a:ln>
                <a:solidFill>
                  <a:schemeClr val="tx1"/>
                </a:solidFill>
                <a:effectLst/>
                <a:uLnTx/>
                <a:uFillTx/>
                <a:latin typeface="+mn-lt"/>
                <a:ea typeface="+mn-ea"/>
                <a:cs typeface="+mn-cs"/>
              </a:rPr>
              <a:t>  405/83 del Ministerio de Salud, que Aprueba reglamento de productos</a:t>
            </a:r>
            <a:r>
              <a:rPr kumimoji="0" lang="es-ES" sz="1050" b="0" i="0" u="none" strike="noStrike" kern="1200" cap="none" spc="0" normalizeH="0" noProof="0" dirty="0" smtClean="0">
                <a:ln>
                  <a:noFill/>
                </a:ln>
                <a:solidFill>
                  <a:schemeClr val="tx1"/>
                </a:solidFill>
                <a:effectLst/>
                <a:uLnTx/>
                <a:uFillTx/>
                <a:latin typeface="+mn-lt"/>
                <a:ea typeface="+mn-ea"/>
                <a:cs typeface="+mn-cs"/>
              </a:rPr>
              <a:t> psicotrópicos</a:t>
            </a:r>
            <a:endParaRPr kumimoji="0" lang="es-CL" sz="1050" b="1"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9" name="8 Marcador de contenido"/>
          <p:cNvGraphicFramePr>
            <a:graphicFrameLocks noGrp="1"/>
          </p:cNvGraphicFramePr>
          <p:nvPr>
            <p:ph sz="half" idx="2"/>
          </p:nvPr>
        </p:nvGraphicFramePr>
        <p:xfrm>
          <a:off x="107504" y="3835734"/>
          <a:ext cx="8851962" cy="1661160"/>
        </p:xfrm>
        <a:graphic>
          <a:graphicData uri="http://schemas.openxmlformats.org/drawingml/2006/table">
            <a:tbl>
              <a:tblPr firstRow="1" bandRow="1">
                <a:tableStyleId>{5940675A-B579-460E-94D1-54222C63F5DA}</a:tableStyleId>
              </a:tblPr>
              <a:tblGrid>
                <a:gridCol w="554355"/>
                <a:gridCol w="474980"/>
                <a:gridCol w="838517"/>
                <a:gridCol w="975043"/>
                <a:gridCol w="970280"/>
                <a:gridCol w="913130"/>
                <a:gridCol w="1992630"/>
                <a:gridCol w="971867"/>
                <a:gridCol w="1161160"/>
              </a:tblGrid>
              <a:tr h="176206">
                <a:tc gridSpan="9">
                  <a:txBody>
                    <a:bodyPr/>
                    <a:lstStyle/>
                    <a:p>
                      <a:pPr algn="ctr"/>
                      <a:r>
                        <a:rPr lang="es-CL" dirty="0" err="1" smtClean="0"/>
                        <a:t>Clonazepam</a:t>
                      </a:r>
                      <a:r>
                        <a:rPr lang="es-CL" dirty="0" smtClean="0"/>
                        <a:t>  2 mg x 30 </a:t>
                      </a:r>
                      <a:r>
                        <a:rPr lang="es-CL" dirty="0" err="1" smtClean="0"/>
                        <a:t>comp</a:t>
                      </a:r>
                      <a:endParaRPr lang="es-CL" dirty="0"/>
                    </a:p>
                  </a:txBody>
                  <a:tcPr anchor="ct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r>
              <a:tr h="163610">
                <a:tc>
                  <a:txBody>
                    <a:bodyPr/>
                    <a:lstStyle/>
                    <a:p>
                      <a:pPr algn="ctr"/>
                      <a:r>
                        <a:rPr lang="es-CL" sz="1100" dirty="0" smtClean="0"/>
                        <a:t>Fecha</a:t>
                      </a:r>
                      <a:endParaRPr lang="es-CL" sz="1100" dirty="0"/>
                    </a:p>
                  </a:txBody>
                  <a:tcPr anchor="ctr"/>
                </a:tc>
                <a:tc>
                  <a:txBody>
                    <a:bodyPr/>
                    <a:lstStyle/>
                    <a:p>
                      <a:pPr algn="ctr"/>
                      <a:r>
                        <a:rPr lang="es-CL" sz="1100" dirty="0" err="1" smtClean="0"/>
                        <a:t>Cant</a:t>
                      </a:r>
                      <a:endParaRPr lang="es-CL" sz="1100" dirty="0"/>
                    </a:p>
                  </a:txBody>
                  <a:tcPr anchor="ctr"/>
                </a:tc>
                <a:tc>
                  <a:txBody>
                    <a:bodyPr/>
                    <a:lstStyle/>
                    <a:p>
                      <a:pPr algn="ctr"/>
                      <a:r>
                        <a:rPr lang="es-CL" sz="1100" dirty="0" smtClean="0"/>
                        <a:t>N°</a:t>
                      </a:r>
                      <a:r>
                        <a:rPr lang="es-CL" sz="1100" baseline="0" dirty="0" smtClean="0"/>
                        <a:t> </a:t>
                      </a:r>
                      <a:r>
                        <a:rPr lang="es-CL" sz="1100" baseline="0" dirty="0" err="1" smtClean="0"/>
                        <a:t>Rp</a:t>
                      </a:r>
                      <a:endParaRPr lang="es-CL" sz="1100" dirty="0"/>
                    </a:p>
                  </a:txBody>
                  <a:tcPr anchor="ctr"/>
                </a:tc>
                <a:tc>
                  <a:txBody>
                    <a:bodyPr/>
                    <a:lstStyle/>
                    <a:p>
                      <a:pPr algn="ctr"/>
                      <a:r>
                        <a:rPr lang="es-CL" sz="1100" dirty="0" smtClean="0"/>
                        <a:t>Nombre </a:t>
                      </a:r>
                      <a:r>
                        <a:rPr lang="es-CL" sz="1100" dirty="0" err="1" smtClean="0"/>
                        <a:t>Méd</a:t>
                      </a:r>
                      <a:endParaRPr lang="es-CL" sz="1100" dirty="0"/>
                    </a:p>
                  </a:txBody>
                  <a:tcPr anchor="ctr"/>
                </a:tc>
                <a:tc>
                  <a:txBody>
                    <a:bodyPr/>
                    <a:lstStyle/>
                    <a:p>
                      <a:pPr algn="ctr"/>
                      <a:r>
                        <a:rPr lang="es-CL" sz="1100" dirty="0" smtClean="0"/>
                        <a:t>R.U.N.</a:t>
                      </a:r>
                      <a:endParaRPr lang="es-CL" sz="1100" dirty="0"/>
                    </a:p>
                  </a:txBody>
                  <a:tcPr anchor="ctr"/>
                </a:tc>
                <a:tc>
                  <a:txBody>
                    <a:bodyPr/>
                    <a:lstStyle/>
                    <a:p>
                      <a:pPr algn="ctr"/>
                      <a:r>
                        <a:rPr lang="es-CL" sz="1100" dirty="0" err="1" smtClean="0"/>
                        <a:t>Pcte</a:t>
                      </a:r>
                      <a:endParaRPr lang="es-CL" sz="1100" dirty="0"/>
                    </a:p>
                  </a:txBody>
                  <a:tcPr anchor="ctr"/>
                </a:tc>
                <a:tc>
                  <a:txBody>
                    <a:bodyPr/>
                    <a:lstStyle/>
                    <a:p>
                      <a:pPr algn="ctr"/>
                      <a:r>
                        <a:rPr lang="es-CL" sz="1100" dirty="0" smtClean="0"/>
                        <a:t>Domicilio</a:t>
                      </a:r>
                      <a:endParaRPr lang="es-CL" sz="1100" dirty="0"/>
                    </a:p>
                  </a:txBody>
                  <a:tcPr anchor="ctr"/>
                </a:tc>
                <a:tc>
                  <a:txBody>
                    <a:bodyPr/>
                    <a:lstStyle/>
                    <a:p>
                      <a:pPr algn="ctr"/>
                      <a:r>
                        <a:rPr lang="es-CL" sz="1100" dirty="0" err="1" smtClean="0"/>
                        <a:t>Adq</a:t>
                      </a:r>
                      <a:endParaRPr lang="es-CL" sz="1100" dirty="0"/>
                    </a:p>
                  </a:txBody>
                  <a:tcPr anchor="ctr"/>
                </a:tc>
                <a:tc>
                  <a:txBody>
                    <a:bodyPr/>
                    <a:lstStyle/>
                    <a:p>
                      <a:pPr algn="ctr"/>
                      <a:r>
                        <a:rPr lang="es-CL" sz="1100" dirty="0" smtClean="0"/>
                        <a:t>R.U.N.</a:t>
                      </a:r>
                      <a:endParaRPr lang="es-CL" sz="1100" dirty="0"/>
                    </a:p>
                  </a:txBody>
                  <a:tcPr anchor="ctr"/>
                </a:tc>
              </a:tr>
              <a:tr h="176206">
                <a:tc>
                  <a:txBody>
                    <a:bodyPr/>
                    <a:lstStyle/>
                    <a:p>
                      <a:pPr algn="ctr"/>
                      <a:endParaRPr lang="es-CL" sz="1100" dirty="0"/>
                    </a:p>
                  </a:txBody>
                  <a:tcPr anchor="ctr"/>
                </a:tc>
                <a:tc>
                  <a:txBody>
                    <a:bodyPr/>
                    <a:lstStyle/>
                    <a:p>
                      <a:pPr algn="ctr"/>
                      <a:endParaRPr lang="es-CL" sz="1100"/>
                    </a:p>
                  </a:txBody>
                  <a:tcPr anchor="ctr"/>
                </a:tc>
                <a:tc>
                  <a:txBody>
                    <a:bodyPr/>
                    <a:lstStyle/>
                    <a:p>
                      <a:pPr algn="ctr"/>
                      <a:endParaRPr lang="es-CL" sz="1100" dirty="0"/>
                    </a:p>
                  </a:txBody>
                  <a:tcPr anchor="ctr"/>
                </a:tc>
                <a:tc>
                  <a:txBody>
                    <a:bodyPr/>
                    <a:lstStyle/>
                    <a:p>
                      <a:pPr algn="ctr"/>
                      <a:endParaRPr lang="es-CL" sz="1100" dirty="0"/>
                    </a:p>
                  </a:txBody>
                  <a:tcPr anchor="ctr"/>
                </a:tc>
                <a:tc>
                  <a:txBody>
                    <a:bodyPr/>
                    <a:lstStyle/>
                    <a:p>
                      <a:pPr algn="ctr"/>
                      <a:endParaRPr lang="es-CL" sz="1100" dirty="0"/>
                    </a:p>
                  </a:txBody>
                  <a:tcPr anchor="ctr"/>
                </a:tc>
                <a:tc>
                  <a:txBody>
                    <a:bodyPr/>
                    <a:lstStyle/>
                    <a:p>
                      <a:pPr algn="ctr"/>
                      <a:endParaRPr lang="es-CL" sz="1100" dirty="0"/>
                    </a:p>
                  </a:txBody>
                  <a:tcPr anchor="ctr"/>
                </a:tc>
                <a:tc>
                  <a:txBody>
                    <a:bodyPr/>
                    <a:lstStyle/>
                    <a:p>
                      <a:pPr algn="ctr"/>
                      <a:endParaRPr lang="es-CL" sz="1100" dirty="0"/>
                    </a:p>
                  </a:txBody>
                  <a:tcPr anchor="ctr"/>
                </a:tc>
                <a:tc>
                  <a:txBody>
                    <a:bodyPr/>
                    <a:lstStyle/>
                    <a:p>
                      <a:pPr algn="ctr"/>
                      <a:endParaRPr lang="es-CL" sz="1100" dirty="0"/>
                    </a:p>
                  </a:txBody>
                  <a:tcPr anchor="ctr"/>
                </a:tc>
                <a:tc>
                  <a:txBody>
                    <a:bodyPr/>
                    <a:lstStyle/>
                    <a:p>
                      <a:pPr algn="ctr"/>
                      <a:endParaRPr lang="es-CL" sz="1100" dirty="0"/>
                    </a:p>
                  </a:txBody>
                  <a:tcPr anchor="ctr"/>
                </a:tc>
              </a:tr>
              <a:tr h="176206">
                <a:tc>
                  <a:txBody>
                    <a:bodyPr/>
                    <a:lstStyle/>
                    <a:p>
                      <a:pPr algn="ctr"/>
                      <a:r>
                        <a:rPr lang="es-CL" sz="1100" dirty="0" smtClean="0">
                          <a:solidFill>
                            <a:srgbClr val="0070C0"/>
                          </a:solidFill>
                        </a:rPr>
                        <a:t>06/01</a:t>
                      </a:r>
                      <a:endParaRPr lang="es-CL" sz="1100" dirty="0">
                        <a:solidFill>
                          <a:srgbClr val="0070C0"/>
                        </a:solidFill>
                      </a:endParaRPr>
                    </a:p>
                  </a:txBody>
                  <a:tcPr anchor="ctr"/>
                </a:tc>
                <a:tc>
                  <a:txBody>
                    <a:bodyPr/>
                    <a:lstStyle/>
                    <a:p>
                      <a:pPr algn="ctr"/>
                      <a:r>
                        <a:rPr lang="es-CL" sz="1100" dirty="0" smtClean="0">
                          <a:solidFill>
                            <a:srgbClr val="0070C0"/>
                          </a:solidFill>
                        </a:rPr>
                        <a:t>6</a:t>
                      </a:r>
                      <a:endParaRPr lang="es-CL" sz="1100" dirty="0">
                        <a:solidFill>
                          <a:srgbClr val="0070C0"/>
                        </a:solidFill>
                      </a:endParaRPr>
                    </a:p>
                  </a:txBody>
                  <a:tcPr anchor="ctr"/>
                </a:tc>
                <a:tc>
                  <a:txBody>
                    <a:bodyPr/>
                    <a:lstStyle/>
                    <a:p>
                      <a:pPr algn="ctr"/>
                      <a:r>
                        <a:rPr lang="es-CL" sz="1100" dirty="0" smtClean="0">
                          <a:solidFill>
                            <a:srgbClr val="0070C0"/>
                          </a:solidFill>
                        </a:rPr>
                        <a:t>6548</a:t>
                      </a:r>
                      <a:endParaRPr lang="es-CL" sz="1100" dirty="0">
                        <a:solidFill>
                          <a:srgbClr val="0070C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sz="1100" dirty="0" smtClean="0">
                          <a:solidFill>
                            <a:srgbClr val="0070C0"/>
                          </a:solidFill>
                        </a:rPr>
                        <a:t>Ana</a:t>
                      </a:r>
                      <a:r>
                        <a:rPr lang="es-CL" sz="1100" baseline="0" dirty="0" smtClean="0">
                          <a:solidFill>
                            <a:srgbClr val="0070C0"/>
                          </a:solidFill>
                        </a:rPr>
                        <a:t> Pérez</a:t>
                      </a:r>
                      <a:endParaRPr lang="es-CL" sz="1100" dirty="0" smtClean="0">
                        <a:solidFill>
                          <a:srgbClr val="0070C0"/>
                        </a:solidFill>
                      </a:endParaRPr>
                    </a:p>
                  </a:txBody>
                  <a:tcPr anchor="ctr"/>
                </a:tc>
                <a:tc>
                  <a:txBody>
                    <a:bodyPr/>
                    <a:lstStyle/>
                    <a:p>
                      <a:pPr algn="ctr"/>
                      <a:r>
                        <a:rPr lang="es-CL" sz="1100" dirty="0" smtClean="0">
                          <a:solidFill>
                            <a:srgbClr val="0070C0"/>
                          </a:solidFill>
                        </a:rPr>
                        <a:t>12.409.551-8</a:t>
                      </a:r>
                      <a:endParaRPr lang="es-CL" sz="1100" dirty="0">
                        <a:solidFill>
                          <a:srgbClr val="0070C0"/>
                        </a:solidFill>
                      </a:endParaRPr>
                    </a:p>
                  </a:txBody>
                  <a:tcPr anchor="ctr"/>
                </a:tc>
                <a:tc>
                  <a:txBody>
                    <a:bodyPr/>
                    <a:lstStyle/>
                    <a:p>
                      <a:pPr algn="ctr"/>
                      <a:r>
                        <a:rPr lang="es-CL" sz="1100" dirty="0" smtClean="0">
                          <a:solidFill>
                            <a:srgbClr val="0070C0"/>
                          </a:solidFill>
                        </a:rPr>
                        <a:t>Carlos Sáez</a:t>
                      </a:r>
                      <a:endParaRPr lang="es-CL" sz="1100" dirty="0">
                        <a:solidFill>
                          <a:srgbClr val="0070C0"/>
                        </a:solidFill>
                      </a:endParaRPr>
                    </a:p>
                  </a:txBody>
                  <a:tcPr anchor="ctr"/>
                </a:tc>
                <a:tc>
                  <a:txBody>
                    <a:bodyPr/>
                    <a:lstStyle/>
                    <a:p>
                      <a:pPr algn="ctr"/>
                      <a:r>
                        <a:rPr lang="es-CL" sz="1100" dirty="0" err="1" smtClean="0">
                          <a:solidFill>
                            <a:srgbClr val="0070C0"/>
                          </a:solidFill>
                        </a:rPr>
                        <a:t>Av</a:t>
                      </a:r>
                      <a:r>
                        <a:rPr lang="es-CL" sz="1100" dirty="0" smtClean="0">
                          <a:solidFill>
                            <a:srgbClr val="0070C0"/>
                          </a:solidFill>
                        </a:rPr>
                        <a:t> El Pecado #6667, </a:t>
                      </a:r>
                      <a:r>
                        <a:rPr lang="es-CL" sz="1100" dirty="0" err="1" smtClean="0">
                          <a:solidFill>
                            <a:srgbClr val="0070C0"/>
                          </a:solidFill>
                        </a:rPr>
                        <a:t>Stgo</a:t>
                      </a:r>
                      <a:endParaRPr lang="es-CL" sz="1100" dirty="0">
                        <a:solidFill>
                          <a:srgbClr val="0070C0"/>
                        </a:solidFill>
                      </a:endParaRPr>
                    </a:p>
                  </a:txBody>
                  <a:tcPr anchor="ctr"/>
                </a:tc>
                <a:tc>
                  <a:txBody>
                    <a:bodyPr/>
                    <a:lstStyle/>
                    <a:p>
                      <a:pPr algn="ctr"/>
                      <a:r>
                        <a:rPr lang="es-CL" sz="1100" dirty="0" smtClean="0">
                          <a:solidFill>
                            <a:srgbClr val="0070C0"/>
                          </a:solidFill>
                        </a:rPr>
                        <a:t>Patricia Rojas</a:t>
                      </a:r>
                      <a:endParaRPr lang="es-CL" sz="1100" dirty="0">
                        <a:solidFill>
                          <a:srgbClr val="0070C0"/>
                        </a:solidFill>
                      </a:endParaRPr>
                    </a:p>
                  </a:txBody>
                  <a:tcPr anchor="ctr"/>
                </a:tc>
                <a:tc>
                  <a:txBody>
                    <a:bodyPr/>
                    <a:lstStyle/>
                    <a:p>
                      <a:pPr algn="ctr"/>
                      <a:r>
                        <a:rPr lang="es-CL" sz="1100" dirty="0" smtClean="0">
                          <a:solidFill>
                            <a:srgbClr val="0070C0"/>
                          </a:solidFill>
                        </a:rPr>
                        <a:t>16.822.910-9</a:t>
                      </a:r>
                      <a:endParaRPr lang="es-CL" sz="1100" dirty="0">
                        <a:solidFill>
                          <a:srgbClr val="0070C0"/>
                        </a:solidFill>
                      </a:endParaRPr>
                    </a:p>
                  </a:txBody>
                  <a:tcPr anchor="ctr"/>
                </a:tc>
              </a:tr>
              <a:tr h="176206">
                <a:tc>
                  <a:txBody>
                    <a:bodyPr/>
                    <a:lstStyle/>
                    <a:p>
                      <a:pPr algn="ctr"/>
                      <a:r>
                        <a:rPr lang="es-CL" sz="1100" dirty="0" smtClean="0">
                          <a:solidFill>
                            <a:srgbClr val="0070C0"/>
                          </a:solidFill>
                        </a:rPr>
                        <a:t>06/01</a:t>
                      </a:r>
                      <a:endParaRPr lang="es-CL" sz="1100" dirty="0">
                        <a:solidFill>
                          <a:srgbClr val="0070C0"/>
                        </a:solidFill>
                      </a:endParaRPr>
                    </a:p>
                  </a:txBody>
                  <a:tcPr anchor="ctr"/>
                </a:tc>
                <a:tc>
                  <a:txBody>
                    <a:bodyPr/>
                    <a:lstStyle/>
                    <a:p>
                      <a:pPr algn="ctr"/>
                      <a:r>
                        <a:rPr lang="es-CL" sz="1100" dirty="0" smtClean="0">
                          <a:solidFill>
                            <a:srgbClr val="0070C0"/>
                          </a:solidFill>
                        </a:rPr>
                        <a:t>4</a:t>
                      </a:r>
                      <a:endParaRPr lang="es-CL" sz="1100" dirty="0">
                        <a:solidFill>
                          <a:srgbClr val="0070C0"/>
                        </a:solidFill>
                      </a:endParaRPr>
                    </a:p>
                  </a:txBody>
                  <a:tcPr anchor="ctr"/>
                </a:tc>
                <a:tc>
                  <a:txBody>
                    <a:bodyPr/>
                    <a:lstStyle/>
                    <a:p>
                      <a:pPr algn="ctr"/>
                      <a:r>
                        <a:rPr lang="es-CL" sz="1100" smtClean="0">
                          <a:solidFill>
                            <a:srgbClr val="0070C0"/>
                          </a:solidFill>
                        </a:rPr>
                        <a:t>6549</a:t>
                      </a:r>
                      <a:endParaRPr lang="es-CL" sz="1100" dirty="0">
                        <a:solidFill>
                          <a:srgbClr val="0070C0"/>
                        </a:solidFill>
                      </a:endParaRPr>
                    </a:p>
                  </a:txBody>
                  <a:tcPr anchor="ctr"/>
                </a:tc>
                <a:tc>
                  <a:txBody>
                    <a:bodyPr/>
                    <a:lstStyle/>
                    <a:p>
                      <a:pPr algn="ctr"/>
                      <a:r>
                        <a:rPr lang="es-CL" sz="1100" dirty="0" smtClean="0">
                          <a:solidFill>
                            <a:srgbClr val="0070C0"/>
                          </a:solidFill>
                        </a:rPr>
                        <a:t>Ana</a:t>
                      </a:r>
                      <a:r>
                        <a:rPr lang="es-CL" sz="1100" baseline="0" dirty="0" smtClean="0">
                          <a:solidFill>
                            <a:srgbClr val="0070C0"/>
                          </a:solidFill>
                        </a:rPr>
                        <a:t> Pérez</a:t>
                      </a:r>
                      <a:endParaRPr lang="es-CL" sz="1100" dirty="0">
                        <a:solidFill>
                          <a:srgbClr val="0070C0"/>
                        </a:solidFill>
                      </a:endParaRPr>
                    </a:p>
                  </a:txBody>
                  <a:tcPr anchor="ctr"/>
                </a:tc>
                <a:tc>
                  <a:txBody>
                    <a:bodyPr/>
                    <a:lstStyle/>
                    <a:p>
                      <a:pPr algn="ctr"/>
                      <a:r>
                        <a:rPr lang="es-CL" sz="1100" dirty="0" smtClean="0">
                          <a:solidFill>
                            <a:srgbClr val="0070C0"/>
                          </a:solidFill>
                        </a:rPr>
                        <a:t>12.409.551-8</a:t>
                      </a:r>
                      <a:endParaRPr lang="es-CL" sz="1100" dirty="0">
                        <a:solidFill>
                          <a:srgbClr val="0070C0"/>
                        </a:solidFill>
                      </a:endParaRPr>
                    </a:p>
                  </a:txBody>
                  <a:tcPr anchor="ctr"/>
                </a:tc>
                <a:tc>
                  <a:txBody>
                    <a:bodyPr/>
                    <a:lstStyle/>
                    <a:p>
                      <a:pPr algn="ctr"/>
                      <a:r>
                        <a:rPr lang="es-CL" sz="1100" dirty="0" smtClean="0">
                          <a:solidFill>
                            <a:srgbClr val="0070C0"/>
                          </a:solidFill>
                        </a:rPr>
                        <a:t>Pedro López</a:t>
                      </a:r>
                      <a:endParaRPr lang="es-CL" sz="1100" dirty="0">
                        <a:solidFill>
                          <a:srgbClr val="0070C0"/>
                        </a:solidFill>
                      </a:endParaRPr>
                    </a:p>
                  </a:txBody>
                  <a:tcPr anchor="ctr"/>
                </a:tc>
                <a:tc>
                  <a:txBody>
                    <a:bodyPr/>
                    <a:lstStyle/>
                    <a:p>
                      <a:pPr algn="ctr"/>
                      <a:r>
                        <a:rPr lang="es-CL" sz="1100" dirty="0" err="1" smtClean="0">
                          <a:solidFill>
                            <a:srgbClr val="0070C0"/>
                          </a:solidFill>
                        </a:rPr>
                        <a:t>Av</a:t>
                      </a:r>
                      <a:r>
                        <a:rPr lang="es-CL" sz="1100" dirty="0" smtClean="0">
                          <a:solidFill>
                            <a:srgbClr val="0070C0"/>
                          </a:solidFill>
                        </a:rPr>
                        <a:t> Olivos 1007, Independencia</a:t>
                      </a:r>
                      <a:endParaRPr lang="es-CL" sz="1100" dirty="0">
                        <a:solidFill>
                          <a:srgbClr val="0070C0"/>
                        </a:solidFill>
                      </a:endParaRPr>
                    </a:p>
                  </a:txBody>
                  <a:tcPr anchor="ctr"/>
                </a:tc>
                <a:tc>
                  <a:txBody>
                    <a:bodyPr/>
                    <a:lstStyle/>
                    <a:p>
                      <a:pPr algn="ctr"/>
                      <a:r>
                        <a:rPr lang="es-CL" sz="1100" dirty="0" smtClean="0">
                          <a:solidFill>
                            <a:srgbClr val="0070C0"/>
                          </a:solidFill>
                        </a:rPr>
                        <a:t>Ídem</a:t>
                      </a:r>
                      <a:endParaRPr lang="es-CL" sz="1100" dirty="0">
                        <a:solidFill>
                          <a:srgbClr val="0070C0"/>
                        </a:solidFill>
                      </a:endParaRPr>
                    </a:p>
                  </a:txBody>
                  <a:tcPr anchor="ctr"/>
                </a:tc>
                <a:tc>
                  <a:txBody>
                    <a:bodyPr/>
                    <a:lstStyle/>
                    <a:p>
                      <a:pPr algn="ctr"/>
                      <a:r>
                        <a:rPr lang="es-CL" sz="1100" dirty="0" smtClean="0">
                          <a:solidFill>
                            <a:srgbClr val="0070C0"/>
                          </a:solidFill>
                        </a:rPr>
                        <a:t>Ídem</a:t>
                      </a:r>
                      <a:endParaRPr lang="es-CL" sz="1100" dirty="0">
                        <a:solidFill>
                          <a:srgbClr val="0070C0"/>
                        </a:solidFill>
                      </a:endParaRPr>
                    </a:p>
                  </a:txBody>
                  <a:tcPr anchor="ctr"/>
                </a:tc>
              </a:tr>
              <a:tr h="176206">
                <a:tc>
                  <a:txBody>
                    <a:bodyPr/>
                    <a:lstStyle/>
                    <a:p>
                      <a:pPr algn="ctr"/>
                      <a:endParaRPr lang="es-CL" sz="1100"/>
                    </a:p>
                  </a:txBody>
                  <a:tcPr anchor="ctr"/>
                </a:tc>
                <a:tc>
                  <a:txBody>
                    <a:bodyPr/>
                    <a:lstStyle/>
                    <a:p>
                      <a:pPr algn="ctr"/>
                      <a:endParaRPr lang="es-CL" sz="1100" dirty="0"/>
                    </a:p>
                  </a:txBody>
                  <a:tcPr anchor="ctr"/>
                </a:tc>
                <a:tc>
                  <a:txBody>
                    <a:bodyPr/>
                    <a:lstStyle/>
                    <a:p>
                      <a:pPr algn="ctr"/>
                      <a:endParaRPr lang="es-CL" sz="1100"/>
                    </a:p>
                  </a:txBody>
                  <a:tcPr anchor="ctr"/>
                </a:tc>
                <a:tc>
                  <a:txBody>
                    <a:bodyPr/>
                    <a:lstStyle/>
                    <a:p>
                      <a:pPr algn="ctr"/>
                      <a:endParaRPr lang="es-CL" sz="1100"/>
                    </a:p>
                  </a:txBody>
                  <a:tcPr anchor="ctr"/>
                </a:tc>
                <a:tc>
                  <a:txBody>
                    <a:bodyPr/>
                    <a:lstStyle/>
                    <a:p>
                      <a:pPr algn="ctr"/>
                      <a:endParaRPr lang="es-CL" sz="1100" dirty="0"/>
                    </a:p>
                  </a:txBody>
                  <a:tcPr anchor="ctr"/>
                </a:tc>
                <a:tc>
                  <a:txBody>
                    <a:bodyPr/>
                    <a:lstStyle/>
                    <a:p>
                      <a:pPr algn="ctr"/>
                      <a:endParaRPr lang="es-CL" sz="1100"/>
                    </a:p>
                  </a:txBody>
                  <a:tcPr anchor="ctr"/>
                </a:tc>
                <a:tc>
                  <a:txBody>
                    <a:bodyPr/>
                    <a:lstStyle/>
                    <a:p>
                      <a:pPr algn="ctr"/>
                      <a:endParaRPr lang="es-CL" sz="1100" dirty="0"/>
                    </a:p>
                  </a:txBody>
                  <a:tcPr anchor="ctr"/>
                </a:tc>
                <a:tc>
                  <a:txBody>
                    <a:bodyPr/>
                    <a:lstStyle/>
                    <a:p>
                      <a:pPr algn="ctr"/>
                      <a:endParaRPr lang="es-CL" sz="1100" dirty="0"/>
                    </a:p>
                  </a:txBody>
                  <a:tcPr anchor="ctr"/>
                </a:tc>
                <a:tc>
                  <a:txBody>
                    <a:bodyPr/>
                    <a:lstStyle/>
                    <a:p>
                      <a:pPr algn="ctr"/>
                      <a:endParaRPr lang="es-CL" sz="1100" dirty="0"/>
                    </a:p>
                  </a:txBody>
                  <a:tcPr anchor="ctr"/>
                </a:tc>
              </a:tr>
            </a:tbl>
          </a:graphicData>
        </a:graphic>
      </p:graphicFrame>
    </p:spTree>
  </p:cSld>
  <p:clrMapOvr>
    <a:masterClrMapping/>
  </p:clrMapOvr>
  <p:transition>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3600" dirty="0" smtClean="0"/>
              <a:t>Reglamentación – Registros Oficiales (a)</a:t>
            </a:r>
            <a:endParaRPr lang="es-CL" sz="3600" dirty="0"/>
          </a:p>
        </p:txBody>
      </p:sp>
      <p:sp>
        <p:nvSpPr>
          <p:cNvPr id="7" name="6 Marcador de contenido"/>
          <p:cNvSpPr>
            <a:spLocks noGrp="1"/>
          </p:cNvSpPr>
          <p:nvPr>
            <p:ph sz="half" idx="1"/>
          </p:nvPr>
        </p:nvSpPr>
        <p:spPr/>
        <p:txBody>
          <a:bodyPr>
            <a:normAutofit fontScale="92500"/>
          </a:bodyPr>
          <a:lstStyle/>
          <a:p>
            <a:r>
              <a:rPr lang="es-ES" dirty="0"/>
              <a:t>Las farmacias deberán poseer los siguientes Registros Oficiales:</a:t>
            </a:r>
          </a:p>
          <a:p>
            <a:pPr lvl="1"/>
            <a:r>
              <a:rPr lang="es-ES" dirty="0" smtClean="0"/>
              <a:t>De </a:t>
            </a:r>
            <a:r>
              <a:rPr lang="es-ES" dirty="0"/>
              <a:t>recetas;</a:t>
            </a:r>
          </a:p>
          <a:p>
            <a:pPr lvl="1"/>
            <a:r>
              <a:rPr lang="es-ES" dirty="0" smtClean="0"/>
              <a:t>De </a:t>
            </a:r>
            <a:r>
              <a:rPr lang="es-ES" dirty="0"/>
              <a:t>control de Estupefacientes;</a:t>
            </a:r>
          </a:p>
          <a:p>
            <a:pPr lvl="1"/>
            <a:r>
              <a:rPr lang="es-ES" dirty="0" smtClean="0"/>
              <a:t>De </a:t>
            </a:r>
            <a:r>
              <a:rPr lang="es-ES" dirty="0"/>
              <a:t>control de Productos Psicotrópicos, y</a:t>
            </a:r>
          </a:p>
          <a:p>
            <a:pPr lvl="1"/>
            <a:r>
              <a:rPr lang="es-ES" dirty="0" smtClean="0"/>
              <a:t>De </a:t>
            </a:r>
            <a:r>
              <a:rPr lang="es-ES" dirty="0"/>
              <a:t>reclamos</a:t>
            </a:r>
            <a:r>
              <a:rPr lang="es-ES" dirty="0" smtClean="0"/>
              <a:t>.</a:t>
            </a:r>
          </a:p>
          <a:p>
            <a:pPr lvl="1"/>
            <a:endParaRPr lang="es-ES" dirty="0"/>
          </a:p>
          <a:p>
            <a:pPr lvl="1" algn="r">
              <a:buNone/>
            </a:pPr>
            <a:r>
              <a:rPr lang="es-ES" sz="1100" dirty="0" smtClean="0"/>
              <a:t>Inciso primero, Art 18° del </a:t>
            </a:r>
            <a:r>
              <a:rPr lang="es-ES" sz="1100" dirty="0" err="1" smtClean="0"/>
              <a:t>DS</a:t>
            </a:r>
            <a:r>
              <a:rPr lang="es-ES" sz="1100" dirty="0" smtClean="0"/>
              <a:t> 466/84 del Ministerio de Salud, que </a:t>
            </a:r>
            <a:r>
              <a:rPr lang="es-ES" sz="1100" dirty="0"/>
              <a:t>Aprueba reglamento de farmacias, droguerías, almacenes farmacéuticos, botiquines y depósitos autorizados</a:t>
            </a:r>
          </a:p>
          <a:p>
            <a:pPr lvl="1" algn="r">
              <a:buNone/>
            </a:pPr>
            <a:endParaRPr lang="es-ES" dirty="0"/>
          </a:p>
          <a:p>
            <a:endParaRPr lang="es-CL" dirty="0"/>
          </a:p>
        </p:txBody>
      </p:sp>
      <p:sp>
        <p:nvSpPr>
          <p:cNvPr id="4" name="3 Marcador de fecha"/>
          <p:cNvSpPr>
            <a:spLocks noGrp="1"/>
          </p:cNvSpPr>
          <p:nvPr>
            <p:ph type="dt" sz="half" idx="10"/>
          </p:nvPr>
        </p:nvSpPr>
        <p:spPr/>
        <p:txBody>
          <a:bodyPr/>
          <a:lstStyle/>
          <a:p>
            <a:r>
              <a:rPr lang="es-ES" smtClean="0"/>
              <a:t>27 - Oct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2</a:t>
            </a:fld>
            <a:endParaRPr lang="es-CL"/>
          </a:p>
        </p:txBody>
      </p:sp>
      <p:pic>
        <p:nvPicPr>
          <p:cNvPr id="3076" name="Picture 4" descr="http://ceii.cl/wp-content/uploads/2011/06/libro-actas_JPG.jpg"/>
          <p:cNvPicPr>
            <a:picLocks noGrp="1" noChangeAspect="1" noChangeArrowheads="1"/>
          </p:cNvPicPr>
          <p:nvPr>
            <p:ph sz="half" idx="2"/>
          </p:nvPr>
        </p:nvPicPr>
        <p:blipFill>
          <a:blip r:embed="rId3" cstate="print"/>
          <a:srcRect/>
          <a:stretch>
            <a:fillRect/>
          </a:stretch>
        </p:blipFill>
        <p:spPr bwMode="auto">
          <a:xfrm>
            <a:off x="5220072" y="1539030"/>
            <a:ext cx="2808312" cy="2178002"/>
          </a:xfrm>
          <a:prstGeom prst="rect">
            <a:avLst/>
          </a:prstGeom>
          <a:noFill/>
        </p:spPr>
      </p:pic>
      <p:pic>
        <p:nvPicPr>
          <p:cNvPr id="3077" name="Picture 5"/>
          <p:cNvPicPr>
            <a:picLocks noChangeAspect="1" noChangeArrowheads="1"/>
          </p:cNvPicPr>
          <p:nvPr/>
        </p:nvPicPr>
        <p:blipFill>
          <a:blip r:embed="rId4" cstate="print"/>
          <a:srcRect/>
          <a:stretch>
            <a:fillRect/>
          </a:stretch>
        </p:blipFill>
        <p:spPr bwMode="auto">
          <a:xfrm>
            <a:off x="4467373" y="3717032"/>
            <a:ext cx="4203056" cy="1944216"/>
          </a:xfrm>
          <a:prstGeom prst="rect">
            <a:avLst/>
          </a:prstGeom>
          <a:noFill/>
          <a:ln w="9525">
            <a:noFill/>
            <a:miter lim="800000"/>
            <a:headEnd/>
            <a:tailEnd/>
          </a:ln>
        </p:spPr>
      </p:pic>
    </p:spTree>
  </p:cSld>
  <p:clrMapOvr>
    <a:masterClrMapping/>
  </p:clrMapOvr>
  <p:transition>
    <p:cove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noAutofit/>
          </a:bodyPr>
          <a:lstStyle/>
          <a:p>
            <a:r>
              <a:rPr lang="es-CL" sz="2800" dirty="0" smtClean="0"/>
              <a:t>Reglamentación – Registro de Psicotrópicos (c)</a:t>
            </a:r>
            <a:endParaRPr lang="es-CL" sz="2800" dirty="0"/>
          </a:p>
        </p:txBody>
      </p:sp>
      <p:graphicFrame>
        <p:nvGraphicFramePr>
          <p:cNvPr id="10" name="9 Marcador de contenido"/>
          <p:cNvGraphicFramePr>
            <a:graphicFrameLocks noGrp="1"/>
          </p:cNvGraphicFramePr>
          <p:nvPr>
            <p:ph idx="1"/>
          </p:nvPr>
        </p:nvGraphicFramePr>
        <p:xfrm>
          <a:off x="226218" y="1484784"/>
          <a:ext cx="8691564" cy="2966720"/>
        </p:xfrm>
        <a:graphic>
          <a:graphicData uri="http://schemas.openxmlformats.org/drawingml/2006/table">
            <a:tbl>
              <a:tblPr firstRow="1" bandRow="1">
                <a:tableStyleId>{5940675A-B579-460E-94D1-54222C63F5DA}</a:tableStyleId>
              </a:tblPr>
              <a:tblGrid>
                <a:gridCol w="521018"/>
                <a:gridCol w="449580"/>
                <a:gridCol w="444818"/>
                <a:gridCol w="705168"/>
                <a:gridCol w="521018"/>
                <a:gridCol w="521018"/>
                <a:gridCol w="449580"/>
                <a:gridCol w="649605"/>
                <a:gridCol w="449580"/>
                <a:gridCol w="835342"/>
                <a:gridCol w="528955"/>
                <a:gridCol w="692468"/>
                <a:gridCol w="595630"/>
                <a:gridCol w="835342"/>
                <a:gridCol w="492442"/>
              </a:tblGrid>
              <a:tr h="370840">
                <a:tc gridSpan="15">
                  <a:txBody>
                    <a:bodyPr/>
                    <a:lstStyle/>
                    <a:p>
                      <a:pPr algn="ctr"/>
                      <a:r>
                        <a:rPr lang="es-CL" sz="1400" dirty="0" err="1" smtClean="0"/>
                        <a:t>Clonazepam</a:t>
                      </a:r>
                      <a:r>
                        <a:rPr lang="es-CL" sz="1400" dirty="0" smtClean="0"/>
                        <a:t> 2</a:t>
                      </a:r>
                      <a:r>
                        <a:rPr lang="es-CL" sz="1400" baseline="0" dirty="0" smtClean="0"/>
                        <a:t> mg x 30 </a:t>
                      </a:r>
                      <a:r>
                        <a:rPr lang="es-CL" sz="1400" baseline="0" dirty="0" err="1" smtClean="0"/>
                        <a:t>comp</a:t>
                      </a:r>
                      <a:endParaRPr lang="es-CL" sz="1400"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r>
              <a:tr h="370840">
                <a:tc>
                  <a:txBody>
                    <a:bodyPr/>
                    <a:lstStyle/>
                    <a:p>
                      <a:pPr algn="ctr"/>
                      <a:r>
                        <a:rPr lang="es-CL" sz="1000" dirty="0" smtClean="0"/>
                        <a:t>Fecha</a:t>
                      </a:r>
                      <a:endParaRPr lang="es-CL" sz="1000" dirty="0"/>
                    </a:p>
                  </a:txBody>
                  <a:tcPr anchor="ctr"/>
                </a:tc>
                <a:tc>
                  <a:txBody>
                    <a:bodyPr/>
                    <a:lstStyle/>
                    <a:p>
                      <a:pPr algn="ctr"/>
                      <a:r>
                        <a:rPr lang="es-CL" sz="1000" dirty="0" err="1" smtClean="0"/>
                        <a:t>Cant</a:t>
                      </a:r>
                      <a:endParaRPr lang="es-CL" sz="1000" dirty="0"/>
                    </a:p>
                  </a:txBody>
                  <a:tcPr anchor="ctr"/>
                </a:tc>
                <a:tc>
                  <a:txBody>
                    <a:bodyPr/>
                    <a:lstStyle/>
                    <a:p>
                      <a:pPr algn="ctr"/>
                      <a:r>
                        <a:rPr lang="es-CL" sz="1000" dirty="0" err="1" smtClean="0"/>
                        <a:t>Prov</a:t>
                      </a:r>
                      <a:endParaRPr lang="es-CL" sz="1000" dirty="0"/>
                    </a:p>
                  </a:txBody>
                  <a:tcPr anchor="ctr"/>
                </a:tc>
                <a:tc>
                  <a:txBody>
                    <a:bodyPr/>
                    <a:lstStyle/>
                    <a:p>
                      <a:pPr algn="ctr"/>
                      <a:r>
                        <a:rPr lang="es-CL" sz="1000" dirty="0" smtClean="0"/>
                        <a:t>Guía /Res</a:t>
                      </a:r>
                      <a:endParaRPr lang="es-CL" sz="1000" dirty="0"/>
                    </a:p>
                  </a:txBody>
                  <a:tcPr anchor="ctr"/>
                </a:tc>
                <a:tc>
                  <a:txBody>
                    <a:bodyPr/>
                    <a:lstStyle/>
                    <a:p>
                      <a:pPr algn="ctr"/>
                      <a:r>
                        <a:rPr lang="es-CL" sz="1000" dirty="0" smtClean="0"/>
                        <a:t>Fecha</a:t>
                      </a:r>
                      <a:endParaRPr lang="es-CL" sz="1000" dirty="0"/>
                    </a:p>
                  </a:txBody>
                  <a:tcPr anchor="ctr"/>
                </a:tc>
                <a:tc>
                  <a:txBody>
                    <a:bodyPr/>
                    <a:lstStyle/>
                    <a:p>
                      <a:pPr algn="ctr"/>
                      <a:r>
                        <a:rPr lang="es-CL" sz="1000" dirty="0" smtClean="0"/>
                        <a:t>Fecha</a:t>
                      </a:r>
                      <a:endParaRPr lang="es-CL" sz="1000" dirty="0"/>
                    </a:p>
                  </a:txBody>
                  <a:tcPr anchor="ctr"/>
                </a:tc>
                <a:tc>
                  <a:txBody>
                    <a:bodyPr/>
                    <a:lstStyle/>
                    <a:p>
                      <a:pPr algn="ctr"/>
                      <a:r>
                        <a:rPr lang="es-CL" sz="1000" dirty="0" err="1" smtClean="0"/>
                        <a:t>Cant</a:t>
                      </a:r>
                      <a:endParaRPr lang="es-CL" sz="1000" dirty="0"/>
                    </a:p>
                  </a:txBody>
                  <a:tcPr anchor="ctr"/>
                </a:tc>
                <a:tc>
                  <a:txBody>
                    <a:bodyPr/>
                    <a:lstStyle/>
                    <a:p>
                      <a:pPr algn="ctr"/>
                      <a:r>
                        <a:rPr lang="es-CL" sz="1000" dirty="0" smtClean="0"/>
                        <a:t>N°</a:t>
                      </a:r>
                      <a:r>
                        <a:rPr lang="es-CL" sz="1000" baseline="0" dirty="0" smtClean="0"/>
                        <a:t> </a:t>
                      </a:r>
                      <a:r>
                        <a:rPr lang="es-CL" sz="1000" baseline="0" dirty="0" err="1" smtClean="0"/>
                        <a:t>Rp</a:t>
                      </a:r>
                      <a:endParaRPr lang="es-CL" sz="1000" dirty="0"/>
                    </a:p>
                  </a:txBody>
                  <a:tcPr anchor="ctr"/>
                </a:tc>
                <a:tc>
                  <a:txBody>
                    <a:bodyPr/>
                    <a:lstStyle/>
                    <a:p>
                      <a:pPr algn="ctr"/>
                      <a:r>
                        <a:rPr lang="es-CL" sz="1000" dirty="0" err="1" smtClean="0"/>
                        <a:t>Méd</a:t>
                      </a:r>
                      <a:endParaRPr lang="es-CL" sz="1000" dirty="0"/>
                    </a:p>
                  </a:txBody>
                  <a:tcPr anchor="ctr"/>
                </a:tc>
                <a:tc>
                  <a:txBody>
                    <a:bodyPr/>
                    <a:lstStyle/>
                    <a:p>
                      <a:pPr algn="ctr"/>
                      <a:r>
                        <a:rPr lang="es-CL" sz="1000" dirty="0" smtClean="0"/>
                        <a:t>R.U.N.</a:t>
                      </a:r>
                      <a:endParaRPr lang="es-CL" sz="1000" dirty="0"/>
                    </a:p>
                  </a:txBody>
                  <a:tcPr anchor="ctr"/>
                </a:tc>
                <a:tc>
                  <a:txBody>
                    <a:bodyPr/>
                    <a:lstStyle/>
                    <a:p>
                      <a:pPr algn="ctr"/>
                      <a:r>
                        <a:rPr lang="es-CL" sz="1000" dirty="0" err="1" smtClean="0"/>
                        <a:t>Pcte</a:t>
                      </a:r>
                      <a:endParaRPr lang="es-CL" sz="1000" dirty="0"/>
                    </a:p>
                  </a:txBody>
                  <a:tcPr anchor="ctr"/>
                </a:tc>
                <a:tc>
                  <a:txBody>
                    <a:bodyPr/>
                    <a:lstStyle/>
                    <a:p>
                      <a:pPr algn="ctr"/>
                      <a:r>
                        <a:rPr lang="es-CL" sz="1000" dirty="0" smtClean="0"/>
                        <a:t>Domicilio</a:t>
                      </a:r>
                      <a:endParaRPr lang="es-CL" sz="1000" dirty="0"/>
                    </a:p>
                  </a:txBody>
                  <a:tcPr anchor="ctr"/>
                </a:tc>
                <a:tc>
                  <a:txBody>
                    <a:bodyPr/>
                    <a:lstStyle/>
                    <a:p>
                      <a:pPr algn="ctr"/>
                      <a:r>
                        <a:rPr lang="es-CL" sz="1000" dirty="0" err="1" smtClean="0"/>
                        <a:t>Adq</a:t>
                      </a:r>
                      <a:endParaRPr lang="es-CL" sz="1000" dirty="0"/>
                    </a:p>
                  </a:txBody>
                  <a:tcPr anchor="ctr"/>
                </a:tc>
                <a:tc>
                  <a:txBody>
                    <a:bodyPr/>
                    <a:lstStyle/>
                    <a:p>
                      <a:pPr algn="ctr"/>
                      <a:r>
                        <a:rPr lang="es-CL" sz="1000" dirty="0" smtClean="0"/>
                        <a:t>R.U.N.</a:t>
                      </a:r>
                      <a:endParaRPr lang="es-CL" sz="1000" dirty="0"/>
                    </a:p>
                  </a:txBody>
                  <a:tcPr anchor="ctr"/>
                </a:tc>
                <a:tc>
                  <a:txBody>
                    <a:bodyPr/>
                    <a:lstStyle/>
                    <a:p>
                      <a:pPr algn="ctr"/>
                      <a:r>
                        <a:rPr lang="es-CL" sz="1000" dirty="0" smtClean="0"/>
                        <a:t>Saldo</a:t>
                      </a:r>
                      <a:endParaRPr lang="es-CL" sz="1000" dirty="0"/>
                    </a:p>
                  </a:txBody>
                  <a:tcPr anchor="ctr"/>
                </a:tc>
              </a:tr>
              <a:tr h="370840">
                <a:tc>
                  <a:txBody>
                    <a:bodyPr/>
                    <a:lstStyle/>
                    <a:p>
                      <a:pPr algn="ctr"/>
                      <a:r>
                        <a:rPr lang="es-CL" sz="1000" dirty="0" smtClean="0">
                          <a:solidFill>
                            <a:srgbClr val="FF0000"/>
                          </a:solidFill>
                        </a:rPr>
                        <a:t>05/01</a:t>
                      </a:r>
                      <a:endParaRPr lang="es-CL" sz="1000" dirty="0">
                        <a:solidFill>
                          <a:srgbClr val="FF0000"/>
                        </a:solidFill>
                      </a:endParaRPr>
                    </a:p>
                  </a:txBody>
                  <a:tcPr anchor="ctr"/>
                </a:tc>
                <a:tc>
                  <a:txBody>
                    <a:bodyPr/>
                    <a:lstStyle/>
                    <a:p>
                      <a:pPr algn="ctr"/>
                      <a:r>
                        <a:rPr lang="es-CL" sz="1000" dirty="0" smtClean="0">
                          <a:solidFill>
                            <a:srgbClr val="FF0000"/>
                          </a:solidFill>
                        </a:rPr>
                        <a:t>15</a:t>
                      </a:r>
                      <a:endParaRPr lang="es-CL" sz="1000" dirty="0">
                        <a:solidFill>
                          <a:srgbClr val="FF0000"/>
                        </a:solidFill>
                      </a:endParaRPr>
                    </a:p>
                  </a:txBody>
                  <a:tcPr anchor="ctr"/>
                </a:tc>
                <a:tc>
                  <a:txBody>
                    <a:bodyPr/>
                    <a:lstStyle/>
                    <a:p>
                      <a:pPr algn="ctr"/>
                      <a:r>
                        <a:rPr lang="es-CL" sz="1000" dirty="0" err="1" smtClean="0">
                          <a:solidFill>
                            <a:srgbClr val="FF0000"/>
                          </a:solidFill>
                        </a:rPr>
                        <a:t>UCH</a:t>
                      </a:r>
                      <a:endParaRPr lang="es-CL" sz="1000" dirty="0">
                        <a:solidFill>
                          <a:srgbClr val="FF0000"/>
                        </a:solidFill>
                      </a:endParaRPr>
                    </a:p>
                  </a:txBody>
                  <a:tcPr anchor="ctr"/>
                </a:tc>
                <a:tc>
                  <a:txBody>
                    <a:bodyPr/>
                    <a:lstStyle/>
                    <a:p>
                      <a:pPr algn="ctr"/>
                      <a:r>
                        <a:rPr lang="es-CL" sz="1000" dirty="0" smtClean="0">
                          <a:solidFill>
                            <a:srgbClr val="FF0000"/>
                          </a:solidFill>
                        </a:rPr>
                        <a:t>G 74902</a:t>
                      </a:r>
                      <a:endParaRPr lang="es-CL" sz="1000" dirty="0">
                        <a:solidFill>
                          <a:srgbClr val="FF0000"/>
                        </a:solidFill>
                      </a:endParaRPr>
                    </a:p>
                  </a:txBody>
                  <a:tcPr anchor="ctr"/>
                </a:tc>
                <a:tc>
                  <a:txBody>
                    <a:bodyPr/>
                    <a:lstStyle/>
                    <a:p>
                      <a:pPr algn="ctr"/>
                      <a:r>
                        <a:rPr lang="es-CL" sz="1000" dirty="0" smtClean="0">
                          <a:solidFill>
                            <a:srgbClr val="FF0000"/>
                          </a:solidFill>
                        </a:rPr>
                        <a:t>04/06</a:t>
                      </a:r>
                      <a:endParaRPr lang="es-CL" sz="1000" dirty="0">
                        <a:solidFill>
                          <a:srgbClr val="FF0000"/>
                        </a:solidFill>
                      </a:endParaRPr>
                    </a:p>
                  </a:txBody>
                  <a:tcPr anchor="ctr"/>
                </a:tc>
                <a:tc>
                  <a:txBody>
                    <a:bodyPr/>
                    <a:lstStyle/>
                    <a:p>
                      <a:pPr algn="ctr"/>
                      <a:endParaRPr lang="es-CL" sz="1000" dirty="0">
                        <a:solidFill>
                          <a:srgbClr val="FF0000"/>
                        </a:solidFill>
                      </a:endParaRPr>
                    </a:p>
                  </a:txBody>
                  <a:tcPr anchor="ctr"/>
                </a:tc>
                <a:tc>
                  <a:txBody>
                    <a:bodyPr/>
                    <a:lstStyle/>
                    <a:p>
                      <a:pPr algn="ctr"/>
                      <a:endParaRPr lang="es-CL" sz="1000" dirty="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r>
                        <a:rPr lang="es-CL" sz="1000" dirty="0" smtClean="0"/>
                        <a:t>15</a:t>
                      </a:r>
                      <a:endParaRPr lang="es-CL" sz="1000" dirty="0"/>
                    </a:p>
                  </a:txBody>
                  <a:tcPr anchor="ctr"/>
                </a:tc>
              </a:tr>
              <a:tr h="370840">
                <a:tc>
                  <a:txBody>
                    <a:bodyPr/>
                    <a:lstStyle/>
                    <a:p>
                      <a:endParaRPr lang="es-CL" sz="1400"/>
                    </a:p>
                  </a:txBody>
                  <a:tcPr anchor="ctr"/>
                </a:tc>
                <a:tc>
                  <a:txBody>
                    <a:bodyPr/>
                    <a:lstStyle/>
                    <a:p>
                      <a:endParaRPr lang="es-CL" sz="1400"/>
                    </a:p>
                  </a:txBody>
                  <a:tcPr anchor="ctr"/>
                </a:tc>
                <a:tc>
                  <a:txBody>
                    <a:bodyPr/>
                    <a:lstStyle/>
                    <a:p>
                      <a:endParaRPr lang="es-CL" sz="1400" dirty="0"/>
                    </a:p>
                  </a:txBody>
                  <a:tcPr anchor="ctr"/>
                </a:tc>
                <a:tc>
                  <a:txBody>
                    <a:bodyPr/>
                    <a:lstStyle/>
                    <a:p>
                      <a:pPr algn="ctr"/>
                      <a:endParaRPr lang="es-CL" sz="1000" dirty="0">
                        <a:solidFill>
                          <a:srgbClr val="FF0000"/>
                        </a:solidFill>
                      </a:endParaRPr>
                    </a:p>
                  </a:txBody>
                  <a:tcPr anchor="ctr"/>
                </a:tc>
                <a:tc>
                  <a:txBody>
                    <a:bodyPr/>
                    <a:lstStyle/>
                    <a:p>
                      <a:endParaRPr lang="es-CL" sz="1400"/>
                    </a:p>
                  </a:txBody>
                  <a:tcPr anchor="ctr"/>
                </a:tc>
                <a:tc>
                  <a:txBody>
                    <a:bodyPr/>
                    <a:lstStyle/>
                    <a:p>
                      <a:pPr algn="ctr"/>
                      <a:r>
                        <a:rPr lang="es-CL" sz="1000" dirty="0" smtClean="0">
                          <a:solidFill>
                            <a:srgbClr val="0070C0"/>
                          </a:solidFill>
                        </a:rPr>
                        <a:t>06/01</a:t>
                      </a:r>
                      <a:endParaRPr lang="es-CL" sz="1000" dirty="0">
                        <a:solidFill>
                          <a:srgbClr val="0070C0"/>
                        </a:solidFill>
                      </a:endParaRPr>
                    </a:p>
                  </a:txBody>
                  <a:tcPr anchor="ctr"/>
                </a:tc>
                <a:tc>
                  <a:txBody>
                    <a:bodyPr/>
                    <a:lstStyle/>
                    <a:p>
                      <a:pPr algn="ctr"/>
                      <a:r>
                        <a:rPr lang="es-CL" sz="1000" dirty="0" smtClean="0">
                          <a:solidFill>
                            <a:srgbClr val="0070C0"/>
                          </a:solidFill>
                        </a:rPr>
                        <a:t>6</a:t>
                      </a:r>
                      <a:endParaRPr lang="es-CL" sz="1000" dirty="0">
                        <a:solidFill>
                          <a:srgbClr val="0070C0"/>
                        </a:solidFill>
                      </a:endParaRPr>
                    </a:p>
                  </a:txBody>
                  <a:tcPr anchor="ctr"/>
                </a:tc>
                <a:tc>
                  <a:txBody>
                    <a:bodyPr/>
                    <a:lstStyle/>
                    <a:p>
                      <a:pPr algn="ctr"/>
                      <a:r>
                        <a:rPr lang="es-CL" sz="1000" dirty="0" smtClean="0">
                          <a:solidFill>
                            <a:srgbClr val="0070C0"/>
                          </a:solidFill>
                        </a:rPr>
                        <a:t>6548</a:t>
                      </a:r>
                      <a:endParaRPr lang="es-CL" sz="1000" dirty="0">
                        <a:solidFill>
                          <a:srgbClr val="0070C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sz="1000" dirty="0" smtClean="0">
                          <a:solidFill>
                            <a:srgbClr val="0070C0"/>
                          </a:solidFill>
                        </a:rPr>
                        <a:t>Ana</a:t>
                      </a:r>
                      <a:r>
                        <a:rPr lang="es-CL" sz="1000" baseline="0" dirty="0" smtClean="0">
                          <a:solidFill>
                            <a:srgbClr val="0070C0"/>
                          </a:solidFill>
                        </a:rPr>
                        <a:t> </a:t>
                      </a:r>
                      <a:endParaRPr lang="es-CL" sz="1000" dirty="0" smtClean="0">
                        <a:solidFill>
                          <a:srgbClr val="0070C0"/>
                        </a:solidFill>
                      </a:endParaRPr>
                    </a:p>
                  </a:txBody>
                  <a:tcPr anchor="ctr"/>
                </a:tc>
                <a:tc>
                  <a:txBody>
                    <a:bodyPr/>
                    <a:lstStyle/>
                    <a:p>
                      <a:pPr algn="ctr"/>
                      <a:r>
                        <a:rPr lang="es-CL" sz="1000" dirty="0" smtClean="0">
                          <a:solidFill>
                            <a:srgbClr val="0070C0"/>
                          </a:solidFill>
                        </a:rPr>
                        <a:t>12409551-8</a:t>
                      </a:r>
                      <a:endParaRPr lang="es-CL" sz="1000" dirty="0">
                        <a:solidFill>
                          <a:srgbClr val="0070C0"/>
                        </a:solidFill>
                      </a:endParaRPr>
                    </a:p>
                  </a:txBody>
                  <a:tcPr anchor="ctr"/>
                </a:tc>
                <a:tc>
                  <a:txBody>
                    <a:bodyPr/>
                    <a:lstStyle/>
                    <a:p>
                      <a:pPr algn="ctr"/>
                      <a:r>
                        <a:rPr lang="es-CL" sz="1000" dirty="0" smtClean="0">
                          <a:solidFill>
                            <a:srgbClr val="0070C0"/>
                          </a:solidFill>
                        </a:rPr>
                        <a:t>Carlos</a:t>
                      </a:r>
                      <a:endParaRPr lang="es-CL" sz="1000" dirty="0">
                        <a:solidFill>
                          <a:srgbClr val="0070C0"/>
                        </a:solidFill>
                      </a:endParaRPr>
                    </a:p>
                  </a:txBody>
                  <a:tcPr anchor="ctr"/>
                </a:tc>
                <a:tc>
                  <a:txBody>
                    <a:bodyPr/>
                    <a:lstStyle/>
                    <a:p>
                      <a:pPr algn="ctr"/>
                      <a:r>
                        <a:rPr lang="es-CL" sz="1000" dirty="0" smtClean="0">
                          <a:solidFill>
                            <a:srgbClr val="0070C0"/>
                          </a:solidFill>
                        </a:rPr>
                        <a:t>XX</a:t>
                      </a:r>
                      <a:endParaRPr lang="es-CL" sz="1000" dirty="0">
                        <a:solidFill>
                          <a:srgbClr val="0070C0"/>
                        </a:solidFill>
                      </a:endParaRPr>
                    </a:p>
                  </a:txBody>
                  <a:tcPr anchor="ctr"/>
                </a:tc>
                <a:tc>
                  <a:txBody>
                    <a:bodyPr/>
                    <a:lstStyle/>
                    <a:p>
                      <a:pPr algn="ctr"/>
                      <a:r>
                        <a:rPr lang="es-CL" sz="1000" dirty="0" smtClean="0">
                          <a:solidFill>
                            <a:srgbClr val="0070C0"/>
                          </a:solidFill>
                        </a:rPr>
                        <a:t>Patricia</a:t>
                      </a:r>
                      <a:endParaRPr lang="es-CL" sz="1000" dirty="0">
                        <a:solidFill>
                          <a:srgbClr val="0070C0"/>
                        </a:solidFill>
                      </a:endParaRPr>
                    </a:p>
                  </a:txBody>
                  <a:tcPr anchor="ctr"/>
                </a:tc>
                <a:tc>
                  <a:txBody>
                    <a:bodyPr/>
                    <a:lstStyle/>
                    <a:p>
                      <a:pPr algn="ctr"/>
                      <a:r>
                        <a:rPr lang="es-CL" sz="1000" dirty="0" smtClean="0">
                          <a:solidFill>
                            <a:srgbClr val="0070C0"/>
                          </a:solidFill>
                        </a:rPr>
                        <a:t>16822610-9</a:t>
                      </a:r>
                      <a:endParaRPr lang="es-CL" sz="1000" dirty="0">
                        <a:solidFill>
                          <a:srgbClr val="0070C0"/>
                        </a:solidFill>
                      </a:endParaRPr>
                    </a:p>
                  </a:txBody>
                  <a:tcPr anchor="ctr"/>
                </a:tc>
                <a:tc>
                  <a:txBody>
                    <a:bodyPr/>
                    <a:lstStyle/>
                    <a:p>
                      <a:pPr algn="ctr"/>
                      <a:r>
                        <a:rPr lang="es-CL" sz="1000" dirty="0" smtClean="0"/>
                        <a:t>9</a:t>
                      </a:r>
                      <a:endParaRPr lang="es-CL" sz="1000" dirty="0"/>
                    </a:p>
                  </a:txBody>
                  <a:tcPr anchor="ctr"/>
                </a:tc>
              </a:tr>
              <a:tr h="370840">
                <a:tc>
                  <a:txBody>
                    <a:bodyPr/>
                    <a:lstStyle/>
                    <a:p>
                      <a:endParaRPr lang="es-CL" sz="1400"/>
                    </a:p>
                  </a:txBody>
                  <a:tcPr anchor="ctr"/>
                </a:tc>
                <a:tc>
                  <a:txBody>
                    <a:bodyPr/>
                    <a:lstStyle/>
                    <a:p>
                      <a:endParaRPr lang="es-CL" sz="1400" dirty="0"/>
                    </a:p>
                  </a:txBody>
                  <a:tcPr anchor="ctr"/>
                </a:tc>
                <a:tc>
                  <a:txBody>
                    <a:bodyPr/>
                    <a:lstStyle/>
                    <a:p>
                      <a:endParaRPr lang="es-CL" sz="1400" dirty="0"/>
                    </a:p>
                  </a:txBody>
                  <a:tcPr anchor="ctr"/>
                </a:tc>
                <a:tc>
                  <a:txBody>
                    <a:bodyPr/>
                    <a:lstStyle/>
                    <a:p>
                      <a:pPr algn="ctr"/>
                      <a:endParaRPr lang="es-CL" sz="1000" dirty="0">
                        <a:solidFill>
                          <a:srgbClr val="FF0000"/>
                        </a:solidFill>
                      </a:endParaRPr>
                    </a:p>
                  </a:txBody>
                  <a:tcPr anchor="ctr"/>
                </a:tc>
                <a:tc>
                  <a:txBody>
                    <a:bodyPr/>
                    <a:lstStyle/>
                    <a:p>
                      <a:endParaRPr lang="es-CL" sz="1400"/>
                    </a:p>
                  </a:txBody>
                  <a:tcPr anchor="ctr"/>
                </a:tc>
                <a:tc>
                  <a:txBody>
                    <a:bodyPr/>
                    <a:lstStyle/>
                    <a:p>
                      <a:pPr algn="ctr"/>
                      <a:r>
                        <a:rPr lang="es-CL" sz="1000" dirty="0" smtClean="0">
                          <a:solidFill>
                            <a:srgbClr val="0070C0"/>
                          </a:solidFill>
                        </a:rPr>
                        <a:t>06/01</a:t>
                      </a:r>
                      <a:endParaRPr lang="es-CL" sz="1000" dirty="0">
                        <a:solidFill>
                          <a:srgbClr val="0070C0"/>
                        </a:solidFill>
                      </a:endParaRPr>
                    </a:p>
                  </a:txBody>
                  <a:tcPr anchor="ctr"/>
                </a:tc>
                <a:tc>
                  <a:txBody>
                    <a:bodyPr/>
                    <a:lstStyle/>
                    <a:p>
                      <a:pPr algn="ctr"/>
                      <a:r>
                        <a:rPr lang="es-CL" sz="1000" dirty="0" smtClean="0">
                          <a:solidFill>
                            <a:srgbClr val="0070C0"/>
                          </a:solidFill>
                        </a:rPr>
                        <a:t>4</a:t>
                      </a:r>
                      <a:endParaRPr lang="es-CL" sz="1000" dirty="0">
                        <a:solidFill>
                          <a:srgbClr val="0070C0"/>
                        </a:solidFill>
                      </a:endParaRPr>
                    </a:p>
                  </a:txBody>
                  <a:tcPr anchor="ctr"/>
                </a:tc>
                <a:tc>
                  <a:txBody>
                    <a:bodyPr/>
                    <a:lstStyle/>
                    <a:p>
                      <a:pPr algn="ctr"/>
                      <a:r>
                        <a:rPr lang="es-CL" sz="1000" dirty="0" smtClean="0">
                          <a:solidFill>
                            <a:srgbClr val="0070C0"/>
                          </a:solidFill>
                        </a:rPr>
                        <a:t>6549</a:t>
                      </a:r>
                      <a:endParaRPr lang="es-CL" sz="1000" dirty="0">
                        <a:solidFill>
                          <a:srgbClr val="0070C0"/>
                        </a:solidFill>
                      </a:endParaRPr>
                    </a:p>
                  </a:txBody>
                  <a:tcPr anchor="ctr"/>
                </a:tc>
                <a:tc>
                  <a:txBody>
                    <a:bodyPr/>
                    <a:lstStyle/>
                    <a:p>
                      <a:pPr algn="ctr"/>
                      <a:r>
                        <a:rPr lang="es-CL" sz="1000" dirty="0" smtClean="0">
                          <a:solidFill>
                            <a:srgbClr val="0070C0"/>
                          </a:solidFill>
                        </a:rPr>
                        <a:t>Ana</a:t>
                      </a:r>
                      <a:r>
                        <a:rPr lang="es-CL" sz="1000" baseline="0" dirty="0" smtClean="0">
                          <a:solidFill>
                            <a:srgbClr val="0070C0"/>
                          </a:solidFill>
                        </a:rPr>
                        <a:t> </a:t>
                      </a:r>
                      <a:endParaRPr lang="es-CL" sz="1000" dirty="0">
                        <a:solidFill>
                          <a:srgbClr val="0070C0"/>
                        </a:solidFill>
                      </a:endParaRPr>
                    </a:p>
                  </a:txBody>
                  <a:tcPr anchor="ctr"/>
                </a:tc>
                <a:tc>
                  <a:txBody>
                    <a:bodyPr/>
                    <a:lstStyle/>
                    <a:p>
                      <a:pPr algn="ctr"/>
                      <a:r>
                        <a:rPr lang="es-CL" sz="1000" dirty="0" smtClean="0">
                          <a:solidFill>
                            <a:srgbClr val="0070C0"/>
                          </a:solidFill>
                        </a:rPr>
                        <a:t>12409551-8</a:t>
                      </a:r>
                      <a:endParaRPr lang="es-CL" sz="1000" dirty="0">
                        <a:solidFill>
                          <a:srgbClr val="0070C0"/>
                        </a:solidFill>
                      </a:endParaRPr>
                    </a:p>
                  </a:txBody>
                  <a:tcPr anchor="ctr"/>
                </a:tc>
                <a:tc>
                  <a:txBody>
                    <a:bodyPr/>
                    <a:lstStyle/>
                    <a:p>
                      <a:pPr algn="ctr"/>
                      <a:r>
                        <a:rPr lang="es-CL" sz="1000" dirty="0" smtClean="0">
                          <a:solidFill>
                            <a:srgbClr val="0070C0"/>
                          </a:solidFill>
                        </a:rPr>
                        <a:t>Pedro</a:t>
                      </a:r>
                      <a:endParaRPr lang="es-CL" sz="1000" dirty="0">
                        <a:solidFill>
                          <a:srgbClr val="0070C0"/>
                        </a:solidFill>
                      </a:endParaRPr>
                    </a:p>
                  </a:txBody>
                  <a:tcPr anchor="ctr"/>
                </a:tc>
                <a:tc>
                  <a:txBody>
                    <a:bodyPr/>
                    <a:lstStyle/>
                    <a:p>
                      <a:pPr algn="ctr"/>
                      <a:r>
                        <a:rPr lang="es-CL" sz="1000" dirty="0" smtClean="0">
                          <a:solidFill>
                            <a:srgbClr val="0070C0"/>
                          </a:solidFill>
                        </a:rPr>
                        <a:t>XX</a:t>
                      </a:r>
                      <a:endParaRPr lang="es-CL" sz="1000" dirty="0">
                        <a:solidFill>
                          <a:srgbClr val="0070C0"/>
                        </a:solidFill>
                      </a:endParaRPr>
                    </a:p>
                  </a:txBody>
                  <a:tcPr anchor="ctr"/>
                </a:tc>
                <a:tc>
                  <a:txBody>
                    <a:bodyPr/>
                    <a:lstStyle/>
                    <a:p>
                      <a:pPr algn="ctr"/>
                      <a:r>
                        <a:rPr lang="es-CL" sz="1000" dirty="0" smtClean="0">
                          <a:solidFill>
                            <a:srgbClr val="0070C0"/>
                          </a:solidFill>
                        </a:rPr>
                        <a:t>Ídem</a:t>
                      </a:r>
                      <a:endParaRPr lang="es-CL" sz="1000" dirty="0">
                        <a:solidFill>
                          <a:srgbClr val="0070C0"/>
                        </a:solidFill>
                      </a:endParaRPr>
                    </a:p>
                  </a:txBody>
                  <a:tcPr anchor="ctr"/>
                </a:tc>
                <a:tc>
                  <a:txBody>
                    <a:bodyPr/>
                    <a:lstStyle/>
                    <a:p>
                      <a:pPr algn="ctr"/>
                      <a:r>
                        <a:rPr lang="es-CL" sz="1000" dirty="0" smtClean="0">
                          <a:solidFill>
                            <a:srgbClr val="0070C0"/>
                          </a:solidFill>
                        </a:rPr>
                        <a:t>Ídem</a:t>
                      </a:r>
                      <a:endParaRPr lang="es-CL" sz="1000" dirty="0">
                        <a:solidFill>
                          <a:srgbClr val="0070C0"/>
                        </a:solidFill>
                      </a:endParaRPr>
                    </a:p>
                  </a:txBody>
                  <a:tcPr anchor="ctr"/>
                </a:tc>
                <a:tc>
                  <a:txBody>
                    <a:bodyPr/>
                    <a:lstStyle/>
                    <a:p>
                      <a:pPr algn="ctr"/>
                      <a:r>
                        <a:rPr lang="es-CL" sz="1000" dirty="0" smtClean="0"/>
                        <a:t>5</a:t>
                      </a:r>
                      <a:endParaRPr lang="es-CL" sz="1000" dirty="0"/>
                    </a:p>
                  </a:txBody>
                  <a:tcPr anchor="ctr"/>
                </a:tc>
              </a:tr>
              <a:tr h="370840">
                <a:tc>
                  <a:txBody>
                    <a:bodyPr/>
                    <a:lstStyle/>
                    <a:p>
                      <a:endParaRPr lang="es-CL" sz="1400"/>
                    </a:p>
                  </a:txBody>
                  <a:tcPr anchor="ctr"/>
                </a:tc>
                <a:tc>
                  <a:txBody>
                    <a:bodyPr/>
                    <a:lstStyle/>
                    <a:p>
                      <a:endParaRPr lang="es-CL" sz="1400" dirty="0"/>
                    </a:p>
                  </a:txBody>
                  <a:tcPr anchor="ctr"/>
                </a:tc>
                <a:tc>
                  <a:txBody>
                    <a:bodyPr/>
                    <a:lstStyle/>
                    <a:p>
                      <a:endParaRPr lang="es-CL" sz="1400" dirty="0"/>
                    </a:p>
                  </a:txBody>
                  <a:tcPr anchor="ctr"/>
                </a:tc>
                <a:tc>
                  <a:txBody>
                    <a:bodyPr/>
                    <a:lstStyle/>
                    <a:p>
                      <a:pPr algn="ctr"/>
                      <a:endParaRPr lang="es-CL" sz="1000" dirty="0">
                        <a:solidFill>
                          <a:srgbClr val="FF0000"/>
                        </a:solidFill>
                      </a:endParaRPr>
                    </a:p>
                  </a:txBody>
                  <a:tcPr anchor="ctr"/>
                </a:tc>
                <a:tc>
                  <a:txBody>
                    <a:bodyPr/>
                    <a:lstStyle/>
                    <a:p>
                      <a:endParaRPr lang="es-CL" sz="1400"/>
                    </a:p>
                  </a:txBody>
                  <a:tcPr anchor="ctr"/>
                </a:tc>
                <a:tc>
                  <a:txBody>
                    <a:bodyPr/>
                    <a:lstStyle/>
                    <a:p>
                      <a:pPr algn="ctr"/>
                      <a:r>
                        <a:rPr lang="es-CL" sz="1000" dirty="0" smtClean="0">
                          <a:solidFill>
                            <a:srgbClr val="0070C0"/>
                          </a:solidFill>
                        </a:rPr>
                        <a:t>06/01</a:t>
                      </a:r>
                      <a:endParaRPr lang="es-CL" sz="1000" dirty="0">
                        <a:solidFill>
                          <a:srgbClr val="0070C0"/>
                        </a:solidFill>
                      </a:endParaRPr>
                    </a:p>
                  </a:txBody>
                  <a:tcPr anchor="ctr"/>
                </a:tc>
                <a:tc>
                  <a:txBody>
                    <a:bodyPr/>
                    <a:lstStyle/>
                    <a:p>
                      <a:pPr algn="ctr"/>
                      <a:r>
                        <a:rPr lang="es-CL" sz="1000" dirty="0" smtClean="0">
                          <a:solidFill>
                            <a:srgbClr val="0070C0"/>
                          </a:solidFill>
                        </a:rPr>
                        <a:t>4</a:t>
                      </a:r>
                      <a:endParaRPr lang="es-CL" sz="1000" dirty="0">
                        <a:solidFill>
                          <a:srgbClr val="0070C0"/>
                        </a:solidFill>
                      </a:endParaRPr>
                    </a:p>
                  </a:txBody>
                  <a:tcPr anchor="ctr"/>
                </a:tc>
                <a:tc>
                  <a:txBody>
                    <a:bodyPr/>
                    <a:lstStyle/>
                    <a:p>
                      <a:pPr algn="ctr"/>
                      <a:r>
                        <a:rPr lang="es-CL" sz="1000" dirty="0" smtClean="0">
                          <a:solidFill>
                            <a:srgbClr val="0070C0"/>
                          </a:solidFill>
                        </a:rPr>
                        <a:t>6550</a:t>
                      </a:r>
                      <a:endParaRPr lang="es-CL" sz="1000" dirty="0">
                        <a:solidFill>
                          <a:srgbClr val="0070C0"/>
                        </a:solidFill>
                      </a:endParaRPr>
                    </a:p>
                  </a:txBody>
                  <a:tcPr anchor="ctr"/>
                </a:tc>
                <a:tc>
                  <a:txBody>
                    <a:bodyPr/>
                    <a:lstStyle/>
                    <a:p>
                      <a:pPr algn="ctr"/>
                      <a:r>
                        <a:rPr lang="es-CL" sz="1000" dirty="0" smtClean="0">
                          <a:solidFill>
                            <a:srgbClr val="0070C0"/>
                          </a:solidFill>
                        </a:rPr>
                        <a:t>Ana</a:t>
                      </a:r>
                      <a:r>
                        <a:rPr lang="es-CL" sz="1000" baseline="0" dirty="0" smtClean="0">
                          <a:solidFill>
                            <a:srgbClr val="0070C0"/>
                          </a:solidFill>
                        </a:rPr>
                        <a:t> </a:t>
                      </a:r>
                      <a:endParaRPr lang="es-CL" sz="1000" dirty="0">
                        <a:solidFill>
                          <a:srgbClr val="0070C0"/>
                        </a:solidFill>
                      </a:endParaRPr>
                    </a:p>
                  </a:txBody>
                  <a:tcPr anchor="ctr"/>
                </a:tc>
                <a:tc>
                  <a:txBody>
                    <a:bodyPr/>
                    <a:lstStyle/>
                    <a:p>
                      <a:pPr algn="ctr"/>
                      <a:r>
                        <a:rPr lang="es-CL" sz="1000" dirty="0" smtClean="0">
                          <a:solidFill>
                            <a:srgbClr val="0070C0"/>
                          </a:solidFill>
                        </a:rPr>
                        <a:t>12409551-8</a:t>
                      </a:r>
                      <a:endParaRPr lang="es-CL" sz="1000" dirty="0">
                        <a:solidFill>
                          <a:srgbClr val="0070C0"/>
                        </a:solidFill>
                      </a:endParaRPr>
                    </a:p>
                  </a:txBody>
                  <a:tcPr anchor="ctr"/>
                </a:tc>
                <a:tc>
                  <a:txBody>
                    <a:bodyPr/>
                    <a:lstStyle/>
                    <a:p>
                      <a:pPr algn="ctr"/>
                      <a:r>
                        <a:rPr lang="es-CL" sz="1000" dirty="0" smtClean="0">
                          <a:solidFill>
                            <a:srgbClr val="0070C0"/>
                          </a:solidFill>
                        </a:rPr>
                        <a:t>Juan</a:t>
                      </a:r>
                      <a:endParaRPr lang="es-CL" sz="1000" dirty="0">
                        <a:solidFill>
                          <a:srgbClr val="0070C0"/>
                        </a:solidFill>
                      </a:endParaRPr>
                    </a:p>
                  </a:txBody>
                  <a:tcPr anchor="ctr"/>
                </a:tc>
                <a:tc>
                  <a:txBody>
                    <a:bodyPr/>
                    <a:lstStyle/>
                    <a:p>
                      <a:pPr algn="ctr"/>
                      <a:r>
                        <a:rPr lang="es-CL" sz="1000" dirty="0" smtClean="0">
                          <a:solidFill>
                            <a:srgbClr val="0070C0"/>
                          </a:solidFill>
                        </a:rPr>
                        <a:t>XX</a:t>
                      </a:r>
                      <a:endParaRPr lang="es-CL" sz="1000" dirty="0">
                        <a:solidFill>
                          <a:srgbClr val="0070C0"/>
                        </a:solidFill>
                      </a:endParaRPr>
                    </a:p>
                  </a:txBody>
                  <a:tcPr anchor="ctr"/>
                </a:tc>
                <a:tc>
                  <a:txBody>
                    <a:bodyPr/>
                    <a:lstStyle/>
                    <a:p>
                      <a:pPr algn="ctr"/>
                      <a:r>
                        <a:rPr lang="es-CL" sz="1000" dirty="0" smtClean="0">
                          <a:solidFill>
                            <a:srgbClr val="0070C0"/>
                          </a:solidFill>
                        </a:rPr>
                        <a:t>Ídem</a:t>
                      </a:r>
                      <a:endParaRPr lang="es-CL" sz="1000" dirty="0">
                        <a:solidFill>
                          <a:srgbClr val="0070C0"/>
                        </a:solidFill>
                      </a:endParaRPr>
                    </a:p>
                  </a:txBody>
                  <a:tcPr anchor="ctr"/>
                </a:tc>
                <a:tc>
                  <a:txBody>
                    <a:bodyPr/>
                    <a:lstStyle/>
                    <a:p>
                      <a:pPr algn="ctr"/>
                      <a:r>
                        <a:rPr lang="es-CL" sz="1000" dirty="0" smtClean="0">
                          <a:solidFill>
                            <a:srgbClr val="0070C0"/>
                          </a:solidFill>
                        </a:rPr>
                        <a:t>Ídem</a:t>
                      </a:r>
                      <a:endParaRPr lang="es-CL" sz="1000" dirty="0">
                        <a:solidFill>
                          <a:srgbClr val="0070C0"/>
                        </a:solidFill>
                      </a:endParaRPr>
                    </a:p>
                  </a:txBody>
                  <a:tcPr anchor="ctr"/>
                </a:tc>
                <a:tc>
                  <a:txBody>
                    <a:bodyPr/>
                    <a:lstStyle/>
                    <a:p>
                      <a:pPr algn="ctr"/>
                      <a:r>
                        <a:rPr lang="es-CL" sz="1000" dirty="0" smtClean="0"/>
                        <a:t>1</a:t>
                      </a:r>
                      <a:endParaRPr lang="es-CL" sz="1000" dirty="0"/>
                    </a:p>
                  </a:txBody>
                  <a:tcPr anchor="ctr"/>
                </a:tc>
              </a:tr>
              <a:tr h="370840">
                <a:tc>
                  <a:txBody>
                    <a:bodyPr/>
                    <a:lstStyle/>
                    <a:p>
                      <a:pPr algn="ctr"/>
                      <a:r>
                        <a:rPr lang="es-CL" sz="1000" dirty="0" smtClean="0">
                          <a:solidFill>
                            <a:srgbClr val="FF0000"/>
                          </a:solidFill>
                        </a:rPr>
                        <a:t>07/01</a:t>
                      </a:r>
                      <a:endParaRPr lang="es-CL" sz="1000" dirty="0">
                        <a:solidFill>
                          <a:srgbClr val="FF0000"/>
                        </a:solidFill>
                      </a:endParaRPr>
                    </a:p>
                  </a:txBody>
                  <a:tcPr anchor="ctr"/>
                </a:tc>
                <a:tc>
                  <a:txBody>
                    <a:bodyPr/>
                    <a:lstStyle/>
                    <a:p>
                      <a:pPr algn="ctr"/>
                      <a:r>
                        <a:rPr lang="es-CL" sz="1000" dirty="0" smtClean="0">
                          <a:solidFill>
                            <a:srgbClr val="FF0000"/>
                          </a:solidFill>
                        </a:rPr>
                        <a:t>2</a:t>
                      </a:r>
                      <a:endParaRPr lang="es-CL" sz="1000" dirty="0">
                        <a:solidFill>
                          <a:srgbClr val="FF0000"/>
                        </a:solidFill>
                      </a:endParaRPr>
                    </a:p>
                  </a:txBody>
                  <a:tcPr anchor="ctr"/>
                </a:tc>
                <a:tc>
                  <a:txBody>
                    <a:bodyPr/>
                    <a:lstStyle/>
                    <a:p>
                      <a:pPr algn="ctr"/>
                      <a:r>
                        <a:rPr lang="es-CL" sz="1000" dirty="0" smtClean="0">
                          <a:solidFill>
                            <a:srgbClr val="FF0000"/>
                          </a:solidFill>
                        </a:rPr>
                        <a:t>L-3</a:t>
                      </a:r>
                      <a:endParaRPr lang="es-CL" sz="1000" dirty="0">
                        <a:solidFill>
                          <a:srgbClr val="FF0000"/>
                        </a:solidFill>
                      </a:endParaRPr>
                    </a:p>
                  </a:txBody>
                  <a:tcPr anchor="ctr"/>
                </a:tc>
                <a:tc>
                  <a:txBody>
                    <a:bodyPr/>
                    <a:lstStyle/>
                    <a:p>
                      <a:pPr algn="ctr"/>
                      <a:r>
                        <a:rPr lang="es-CL" sz="1000" dirty="0" smtClean="0">
                          <a:solidFill>
                            <a:srgbClr val="FF0000"/>
                          </a:solidFill>
                        </a:rPr>
                        <a:t>R 21</a:t>
                      </a:r>
                      <a:endParaRPr lang="es-CL" sz="1000" dirty="0">
                        <a:solidFill>
                          <a:srgbClr val="FF0000"/>
                        </a:solidFill>
                      </a:endParaRPr>
                    </a:p>
                  </a:txBody>
                  <a:tcPr anchor="ctr"/>
                </a:tc>
                <a:tc>
                  <a:txBody>
                    <a:bodyPr/>
                    <a:lstStyle/>
                    <a:p>
                      <a:pPr algn="ctr"/>
                      <a:r>
                        <a:rPr lang="es-CL" sz="1000" dirty="0" smtClean="0">
                          <a:solidFill>
                            <a:srgbClr val="FF0000"/>
                          </a:solidFill>
                        </a:rPr>
                        <a:t>05/01</a:t>
                      </a:r>
                      <a:endParaRPr lang="es-CL" sz="1000" dirty="0">
                        <a:solidFill>
                          <a:srgbClr val="FF0000"/>
                        </a:solidFill>
                      </a:endParaRPr>
                    </a:p>
                  </a:txBody>
                  <a:tcPr anchor="ctr"/>
                </a:tc>
                <a:tc>
                  <a:txBody>
                    <a:bodyPr/>
                    <a:lstStyle/>
                    <a:p>
                      <a:pPr algn="ctr"/>
                      <a:endParaRPr lang="es-CL" sz="1000" dirty="0">
                        <a:solidFill>
                          <a:srgbClr val="FF0000"/>
                        </a:solidFill>
                      </a:endParaRPr>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dirty="0"/>
                    </a:p>
                  </a:txBody>
                  <a:tcPr anchor="ctr"/>
                </a:tc>
                <a:tc>
                  <a:txBody>
                    <a:bodyPr/>
                    <a:lstStyle/>
                    <a:p>
                      <a:pPr algn="ctr"/>
                      <a:endParaRPr lang="es-CL" sz="1000" dirty="0"/>
                    </a:p>
                  </a:txBody>
                  <a:tcPr anchor="ctr"/>
                </a:tc>
                <a:tc>
                  <a:txBody>
                    <a:bodyPr/>
                    <a:lstStyle/>
                    <a:p>
                      <a:pPr algn="ctr"/>
                      <a:endParaRPr lang="es-CL" sz="1000" dirty="0"/>
                    </a:p>
                  </a:txBody>
                  <a:tcPr anchor="ctr"/>
                </a:tc>
                <a:tc>
                  <a:txBody>
                    <a:bodyPr/>
                    <a:lstStyle/>
                    <a:p>
                      <a:pPr algn="ctr"/>
                      <a:endParaRPr lang="es-CL" sz="1000"/>
                    </a:p>
                  </a:txBody>
                  <a:tcPr anchor="ctr"/>
                </a:tc>
                <a:tc>
                  <a:txBody>
                    <a:bodyPr/>
                    <a:lstStyle/>
                    <a:p>
                      <a:pPr algn="ctr"/>
                      <a:r>
                        <a:rPr lang="es-CL" sz="1000" dirty="0" smtClean="0"/>
                        <a:t>3</a:t>
                      </a:r>
                      <a:endParaRPr lang="es-CL" sz="1000" dirty="0"/>
                    </a:p>
                  </a:txBody>
                  <a:tcPr anchor="ctr"/>
                </a:tc>
              </a:tr>
              <a:tr h="370840">
                <a:tc>
                  <a:txBody>
                    <a:bodyPr/>
                    <a:lstStyle/>
                    <a:p>
                      <a:pPr algn="ctr"/>
                      <a:r>
                        <a:rPr lang="es-CL" sz="1000" dirty="0" smtClean="0">
                          <a:solidFill>
                            <a:srgbClr val="FF0000"/>
                          </a:solidFill>
                        </a:rPr>
                        <a:t>07/01</a:t>
                      </a:r>
                      <a:endParaRPr lang="es-CL" sz="1000" dirty="0">
                        <a:solidFill>
                          <a:srgbClr val="FF0000"/>
                        </a:solidFill>
                      </a:endParaRPr>
                    </a:p>
                  </a:txBody>
                  <a:tcPr anchor="ctr"/>
                </a:tc>
                <a:tc>
                  <a:txBody>
                    <a:bodyPr/>
                    <a:lstStyle/>
                    <a:p>
                      <a:pPr algn="ctr"/>
                      <a:r>
                        <a:rPr lang="es-CL" sz="1000" dirty="0" smtClean="0">
                          <a:solidFill>
                            <a:srgbClr val="FF0000"/>
                          </a:solidFill>
                        </a:rPr>
                        <a:t>1</a:t>
                      </a:r>
                      <a:endParaRPr lang="es-CL" sz="1000" dirty="0">
                        <a:solidFill>
                          <a:srgbClr val="FF0000"/>
                        </a:solidFill>
                      </a:endParaRPr>
                    </a:p>
                  </a:txBody>
                  <a:tcPr anchor="ctr"/>
                </a:tc>
                <a:tc>
                  <a:txBody>
                    <a:bodyPr/>
                    <a:lstStyle/>
                    <a:p>
                      <a:pPr algn="ctr"/>
                      <a:r>
                        <a:rPr lang="es-CL" sz="1000" dirty="0" smtClean="0">
                          <a:solidFill>
                            <a:srgbClr val="FF0000"/>
                          </a:solidFill>
                        </a:rPr>
                        <a:t>L-3</a:t>
                      </a:r>
                      <a:endParaRPr lang="es-CL" sz="1000" dirty="0">
                        <a:solidFill>
                          <a:srgbClr val="FF0000"/>
                        </a:solidFill>
                      </a:endParaRPr>
                    </a:p>
                  </a:txBody>
                  <a:tcPr anchor="ctr"/>
                </a:tc>
                <a:tc>
                  <a:txBody>
                    <a:bodyPr/>
                    <a:lstStyle/>
                    <a:p>
                      <a:pPr algn="ctr"/>
                      <a:r>
                        <a:rPr lang="es-CL" sz="1000" dirty="0" smtClean="0">
                          <a:solidFill>
                            <a:srgbClr val="FF0000"/>
                          </a:solidFill>
                        </a:rPr>
                        <a:t>R 21</a:t>
                      </a:r>
                      <a:endParaRPr lang="es-CL" sz="1000" dirty="0">
                        <a:solidFill>
                          <a:srgbClr val="FF0000"/>
                        </a:solidFill>
                      </a:endParaRPr>
                    </a:p>
                  </a:txBody>
                  <a:tcPr anchor="ctr"/>
                </a:tc>
                <a:tc>
                  <a:txBody>
                    <a:bodyPr/>
                    <a:lstStyle/>
                    <a:p>
                      <a:pPr algn="ctr"/>
                      <a:r>
                        <a:rPr lang="es-CL" sz="1000" dirty="0" smtClean="0">
                          <a:solidFill>
                            <a:srgbClr val="FF0000"/>
                          </a:solidFill>
                        </a:rPr>
                        <a:t>05/01</a:t>
                      </a:r>
                      <a:endParaRPr lang="es-CL" sz="1000" dirty="0">
                        <a:solidFill>
                          <a:srgbClr val="FF0000"/>
                        </a:solidFill>
                      </a:endParaRPr>
                    </a:p>
                  </a:txBody>
                  <a:tcPr anchor="ctr"/>
                </a:tc>
                <a:tc>
                  <a:txBody>
                    <a:bodyPr/>
                    <a:lstStyle/>
                    <a:p>
                      <a:pPr algn="ctr"/>
                      <a:endParaRPr lang="es-CL" sz="1000" dirty="0">
                        <a:solidFill>
                          <a:srgbClr val="FF0000"/>
                        </a:solidFill>
                      </a:endParaRPr>
                    </a:p>
                  </a:txBody>
                  <a:tcPr anchor="ctr"/>
                </a:tc>
                <a:tc>
                  <a:txBody>
                    <a:bodyPr/>
                    <a:lstStyle/>
                    <a:p>
                      <a:pPr algn="ctr"/>
                      <a:endParaRPr lang="es-CL" sz="1000" dirty="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dirty="0"/>
                    </a:p>
                  </a:txBody>
                  <a:tcPr anchor="ctr"/>
                </a:tc>
                <a:tc>
                  <a:txBody>
                    <a:bodyPr/>
                    <a:lstStyle/>
                    <a:p>
                      <a:pPr algn="ctr"/>
                      <a:endParaRPr lang="es-CL" sz="1000" dirty="0"/>
                    </a:p>
                  </a:txBody>
                  <a:tcPr anchor="ctr"/>
                </a:tc>
                <a:tc>
                  <a:txBody>
                    <a:bodyPr/>
                    <a:lstStyle/>
                    <a:p>
                      <a:pPr algn="ctr"/>
                      <a:r>
                        <a:rPr lang="es-CL" sz="1000" dirty="0" smtClean="0"/>
                        <a:t>4</a:t>
                      </a:r>
                      <a:endParaRPr lang="es-CL" sz="1000" dirty="0"/>
                    </a:p>
                  </a:txBody>
                  <a:tcPr anchor="ctr"/>
                </a:tc>
              </a:tr>
            </a:tbl>
          </a:graphicData>
        </a:graphic>
      </p:graphicFrame>
      <p:sp>
        <p:nvSpPr>
          <p:cNvPr id="5" name="4 Marcador de fecha"/>
          <p:cNvSpPr>
            <a:spLocks noGrp="1"/>
          </p:cNvSpPr>
          <p:nvPr>
            <p:ph type="dt" sz="half" idx="10"/>
          </p:nvPr>
        </p:nvSpPr>
        <p:spPr/>
        <p:txBody>
          <a:bodyPr/>
          <a:lstStyle/>
          <a:p>
            <a:r>
              <a:rPr lang="es-ES" smtClean="0"/>
              <a:t>27 - Oct - 2015</a:t>
            </a:r>
            <a:endParaRPr lang="es-CL"/>
          </a:p>
        </p:txBody>
      </p:sp>
      <p:sp>
        <p:nvSpPr>
          <p:cNvPr id="6" name="5 Marcador de pie de página"/>
          <p:cNvSpPr>
            <a:spLocks noGrp="1"/>
          </p:cNvSpPr>
          <p:nvPr>
            <p:ph type="ftr" sz="quarter" idx="11"/>
          </p:nvPr>
        </p:nvSpPr>
        <p:spPr/>
        <p:txBody>
          <a:bodyPr/>
          <a:lstStyle/>
          <a:p>
            <a:r>
              <a:rPr lang="pt-BR" smtClean="0"/>
              <a:t>Fcia Comunitaria 2015 - Fernando Becerra</a:t>
            </a:r>
            <a:endParaRPr lang="es-CL"/>
          </a:p>
        </p:txBody>
      </p:sp>
      <p:sp>
        <p:nvSpPr>
          <p:cNvPr id="7" name="6 Marcador de número de diapositiva"/>
          <p:cNvSpPr>
            <a:spLocks noGrp="1"/>
          </p:cNvSpPr>
          <p:nvPr>
            <p:ph type="sldNum" sz="quarter" idx="12"/>
          </p:nvPr>
        </p:nvSpPr>
        <p:spPr/>
        <p:txBody>
          <a:bodyPr/>
          <a:lstStyle/>
          <a:p>
            <a:fld id="{2B66484F-FA3B-46D1-BEAA-1C1C083C2C6D}" type="slidenum">
              <a:rPr lang="es-CL" smtClean="0"/>
              <a:pPr/>
              <a:t>20</a:t>
            </a:fld>
            <a:endParaRPr lang="es-CL"/>
          </a:p>
        </p:txBody>
      </p:sp>
    </p:spTree>
  </p:cSld>
  <p:clrMapOvr>
    <a:masterClrMapping/>
  </p:clrMapOvr>
  <p:transition>
    <p:cov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2800" dirty="0" smtClean="0"/>
              <a:t>Reglamentación – Registro de Psicotrópicos (d)</a:t>
            </a:r>
            <a:endParaRPr lang="es-CL" sz="2800" dirty="0"/>
          </a:p>
        </p:txBody>
      </p:sp>
      <p:sp>
        <p:nvSpPr>
          <p:cNvPr id="7" name="6 Marcador de contenido"/>
          <p:cNvSpPr>
            <a:spLocks noGrp="1"/>
          </p:cNvSpPr>
          <p:nvPr>
            <p:ph sz="half" idx="1"/>
          </p:nvPr>
        </p:nvSpPr>
        <p:spPr>
          <a:xfrm>
            <a:off x="457200" y="1423317"/>
            <a:ext cx="4038600" cy="4525963"/>
          </a:xfrm>
        </p:spPr>
        <p:txBody>
          <a:bodyPr>
            <a:noAutofit/>
          </a:bodyPr>
          <a:lstStyle/>
          <a:p>
            <a:r>
              <a:rPr lang="es-ES" sz="1400" dirty="0" smtClean="0"/>
              <a:t>Para el control de las </a:t>
            </a:r>
            <a:r>
              <a:rPr lang="es-ES" sz="1400" dirty="0" err="1" smtClean="0"/>
              <a:t>benzodiazepinas</a:t>
            </a:r>
            <a:r>
              <a:rPr lang="es-ES" sz="1400" dirty="0" smtClean="0"/>
              <a:t> incluidas en la lista IV de este Reglamento por los decretos supremos </a:t>
            </a:r>
            <a:r>
              <a:rPr lang="es-ES" sz="1400" dirty="0" err="1" smtClean="0"/>
              <a:t>N°s</a:t>
            </a:r>
            <a:r>
              <a:rPr lang="es-ES" sz="1400" dirty="0" smtClean="0"/>
              <a:t>. 1506, de 1993 y 1186, de 1994, ambos del Ministerio de Salud, </a:t>
            </a:r>
            <a:r>
              <a:rPr lang="es-ES" sz="1400" b="1" u="sng" dirty="0" smtClean="0"/>
              <a:t>con excepción del </a:t>
            </a:r>
            <a:r>
              <a:rPr lang="es-ES" sz="1400" b="1" u="sng" dirty="0" err="1" smtClean="0"/>
              <a:t>Flunitrazepam</a:t>
            </a:r>
            <a:r>
              <a:rPr lang="es-ES" sz="1400" b="1" u="sng" dirty="0" smtClean="0"/>
              <a:t>, </a:t>
            </a:r>
            <a:r>
              <a:rPr lang="es-ES" sz="1400" b="1" u="sng" dirty="0" err="1" smtClean="0"/>
              <a:t>Lorazepam</a:t>
            </a:r>
            <a:r>
              <a:rPr lang="es-ES" sz="1400" b="1" u="sng" dirty="0" smtClean="0"/>
              <a:t> y </a:t>
            </a:r>
            <a:r>
              <a:rPr lang="es-ES" sz="1400" b="1" u="sng" dirty="0" err="1" smtClean="0"/>
              <a:t>Triazolam</a:t>
            </a:r>
            <a:r>
              <a:rPr lang="es-ES" sz="1400" dirty="0" smtClean="0"/>
              <a:t>, las farmacias </a:t>
            </a:r>
            <a:r>
              <a:rPr lang="es-ES" sz="1400" b="1" u="sng" dirty="0" smtClean="0"/>
              <a:t>podrán optar </a:t>
            </a:r>
            <a:r>
              <a:rPr lang="es-ES" sz="1400" dirty="0" smtClean="0"/>
              <a:t>por el mecanismo previsto en el artículo anterior, o bien, llevar actualizado </a:t>
            </a:r>
            <a:r>
              <a:rPr lang="es-ES" sz="1400" b="1" u="sng" dirty="0" smtClean="0"/>
              <a:t>en el mismo Libro de Control de Productos Psicotrópicos</a:t>
            </a:r>
            <a:r>
              <a:rPr lang="es-ES" sz="1400" dirty="0" smtClean="0"/>
              <a:t>, visado por el Servicio de Salud e indicado en el artículo precedente, en forma separada respecto de cada producto psicotrópico que corresponda a la misma forma farmacéutica, e igual dosis y cantidad de unidades posológicas por envase, los siguientes datos:</a:t>
            </a:r>
          </a:p>
          <a:p>
            <a:pPr>
              <a:buFont typeface="+mj-lt"/>
              <a:buAutoNum type="alphaLcParenR"/>
            </a:pPr>
            <a:r>
              <a:rPr lang="es-ES" sz="1400" dirty="0" smtClean="0"/>
              <a:t>Ingresos; fecha; cantidad; número y fecha de la resolución que haya autorizado la internación, distribución o transferencia en su caso; y proveedor, número y fecha de la factura, guía u otro documento, según corresponda.</a:t>
            </a:r>
          </a:p>
          <a:p>
            <a:pPr algn="r">
              <a:buNone/>
            </a:pPr>
            <a:r>
              <a:rPr lang="es-ES" sz="1000" dirty="0" smtClean="0"/>
              <a:t>Art 18°bis a) del </a:t>
            </a:r>
            <a:r>
              <a:rPr lang="es-ES" sz="1000" dirty="0" err="1" smtClean="0"/>
              <a:t>DS</a:t>
            </a:r>
            <a:r>
              <a:rPr lang="es-ES" sz="1000" dirty="0" smtClean="0"/>
              <a:t>  405/83 del Ministerio de Salud, que Aprueba reglamento de productos psicotrópicos</a:t>
            </a:r>
            <a:endParaRPr lang="es-CL" sz="1000" b="1" dirty="0" smtClean="0"/>
          </a:p>
        </p:txBody>
      </p:sp>
      <p:sp>
        <p:nvSpPr>
          <p:cNvPr id="4" name="3 Marcador de fecha"/>
          <p:cNvSpPr>
            <a:spLocks noGrp="1"/>
          </p:cNvSpPr>
          <p:nvPr>
            <p:ph type="dt" sz="half" idx="10"/>
          </p:nvPr>
        </p:nvSpPr>
        <p:spPr/>
        <p:txBody>
          <a:bodyPr/>
          <a:lstStyle/>
          <a:p>
            <a:r>
              <a:rPr lang="es-ES" dirty="0" smtClean="0"/>
              <a:t>27 - </a:t>
            </a:r>
            <a:r>
              <a:rPr lang="es-ES" dirty="0" err="1" smtClean="0"/>
              <a:t>Oct</a:t>
            </a:r>
            <a:r>
              <a:rPr lang="es-ES" dirty="0" smtClean="0"/>
              <a: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21</a:t>
            </a:fld>
            <a:endParaRPr lang="es-CL" dirty="0"/>
          </a:p>
        </p:txBody>
      </p:sp>
      <p:graphicFrame>
        <p:nvGraphicFramePr>
          <p:cNvPr id="11" name="10 Marcador de contenido"/>
          <p:cNvGraphicFramePr>
            <a:graphicFrameLocks noGrp="1"/>
          </p:cNvGraphicFramePr>
          <p:nvPr>
            <p:ph sz="half" idx="2"/>
          </p:nvPr>
        </p:nvGraphicFramePr>
        <p:xfrm>
          <a:off x="4648200" y="1556792"/>
          <a:ext cx="4038601" cy="4450080"/>
        </p:xfrm>
        <a:graphic>
          <a:graphicData uri="http://schemas.openxmlformats.org/drawingml/2006/table">
            <a:tbl>
              <a:tblPr firstRow="1" bandRow="1">
                <a:tableStyleId>{5940675A-B579-460E-94D1-54222C63F5DA}</a:tableStyleId>
              </a:tblPr>
              <a:tblGrid>
                <a:gridCol w="576943"/>
                <a:gridCol w="576943"/>
                <a:gridCol w="576943"/>
                <a:gridCol w="576943"/>
                <a:gridCol w="576943"/>
                <a:gridCol w="576943"/>
                <a:gridCol w="576943"/>
              </a:tblGrid>
              <a:tr h="370840">
                <a:tc gridSpan="7">
                  <a:txBody>
                    <a:bodyPr/>
                    <a:lstStyle/>
                    <a:p>
                      <a:pPr algn="ctr"/>
                      <a:r>
                        <a:rPr lang="es-CL" dirty="0" err="1" smtClean="0"/>
                        <a:t>Clonazepam</a:t>
                      </a:r>
                      <a:r>
                        <a:rPr lang="es-CL" dirty="0" smtClean="0"/>
                        <a:t> 2</a:t>
                      </a:r>
                      <a:r>
                        <a:rPr lang="es-CL" baseline="0" dirty="0" smtClean="0"/>
                        <a:t> mg x 30 </a:t>
                      </a:r>
                      <a:r>
                        <a:rPr lang="es-CL" baseline="0" dirty="0" err="1" smtClean="0"/>
                        <a:t>comp</a:t>
                      </a:r>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a:p>
                  </a:txBody>
                  <a:tcPr/>
                </a:tc>
                <a:tc hMerge="1">
                  <a:txBody>
                    <a:bodyPr/>
                    <a:lstStyle/>
                    <a:p>
                      <a:endParaRPr lang="es-CL"/>
                    </a:p>
                  </a:txBody>
                  <a:tcPr/>
                </a:tc>
                <a:tc hMerge="1">
                  <a:txBody>
                    <a:bodyPr/>
                    <a:lstStyle/>
                    <a:p>
                      <a:endParaRPr lang="es-CL" dirty="0"/>
                    </a:p>
                  </a:txBody>
                  <a:tcPr/>
                </a:tc>
              </a:tr>
              <a:tr h="370840">
                <a:tc>
                  <a:txBody>
                    <a:bodyPr/>
                    <a:lstStyle/>
                    <a:p>
                      <a:pPr algn="ctr"/>
                      <a:r>
                        <a:rPr lang="es-CL" sz="1200" dirty="0" smtClean="0"/>
                        <a:t>Fecha</a:t>
                      </a:r>
                      <a:endParaRPr lang="es-CL" sz="1200" dirty="0"/>
                    </a:p>
                  </a:txBody>
                  <a:tcPr anchor="ctr"/>
                </a:tc>
                <a:tc>
                  <a:txBody>
                    <a:bodyPr/>
                    <a:lstStyle/>
                    <a:p>
                      <a:pPr algn="ctr"/>
                      <a:r>
                        <a:rPr lang="es-CL" sz="1200" dirty="0" err="1" smtClean="0"/>
                        <a:t>Cant</a:t>
                      </a:r>
                      <a:endParaRPr lang="es-CL" sz="1200" dirty="0"/>
                    </a:p>
                  </a:txBody>
                  <a:tcPr anchor="ctr"/>
                </a:tc>
                <a:tc>
                  <a:txBody>
                    <a:bodyPr/>
                    <a:lstStyle/>
                    <a:p>
                      <a:pPr algn="ctr"/>
                      <a:r>
                        <a:rPr lang="es-CL" sz="1200" dirty="0" smtClean="0"/>
                        <a:t>Res</a:t>
                      </a:r>
                      <a:endParaRPr lang="es-CL" sz="1200" dirty="0"/>
                    </a:p>
                  </a:txBody>
                  <a:tcPr anchor="ctr"/>
                </a:tc>
                <a:tc>
                  <a:txBody>
                    <a:bodyPr/>
                    <a:lstStyle/>
                    <a:p>
                      <a:pPr algn="ctr"/>
                      <a:r>
                        <a:rPr lang="es-CL" sz="1200" dirty="0" err="1" smtClean="0"/>
                        <a:t>Prov</a:t>
                      </a:r>
                      <a:endParaRPr lang="es-CL" sz="1200" dirty="0"/>
                    </a:p>
                  </a:txBody>
                  <a:tcPr anchor="ctr"/>
                </a:tc>
                <a:tc>
                  <a:txBody>
                    <a:bodyPr/>
                    <a:lstStyle/>
                    <a:p>
                      <a:pPr algn="ctr"/>
                      <a:r>
                        <a:rPr lang="es-CL" sz="1200" dirty="0" smtClean="0"/>
                        <a:t>Guía</a:t>
                      </a:r>
                      <a:endParaRPr lang="es-CL" sz="1200" dirty="0"/>
                    </a:p>
                  </a:txBody>
                  <a:tcPr anchor="ctr"/>
                </a:tc>
                <a:tc>
                  <a:txBody>
                    <a:bodyPr/>
                    <a:lstStyle/>
                    <a:p>
                      <a:pPr algn="ctr"/>
                      <a:r>
                        <a:rPr lang="es-CL" sz="1200" dirty="0" smtClean="0"/>
                        <a:t>Fecha</a:t>
                      </a:r>
                      <a:endParaRPr lang="es-CL" sz="1200" dirty="0"/>
                    </a:p>
                  </a:txBody>
                  <a:tcPr anchor="ctr"/>
                </a:tc>
                <a:tc>
                  <a:txBody>
                    <a:bodyPr/>
                    <a:lstStyle/>
                    <a:p>
                      <a:pPr algn="ctr"/>
                      <a:r>
                        <a:rPr lang="es-CL" sz="1200" dirty="0" smtClean="0"/>
                        <a:t>Serie</a:t>
                      </a:r>
                      <a:endParaRPr lang="es-CL" sz="1200" dirty="0"/>
                    </a:p>
                  </a:txBody>
                  <a:tcPr anchor="ctr"/>
                </a:tc>
              </a:tr>
              <a:tr h="370840">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15</a:t>
                      </a: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r>
                        <a:rPr lang="es-CL" sz="1100" dirty="0" err="1" smtClean="0">
                          <a:solidFill>
                            <a:srgbClr val="FF0000"/>
                          </a:solidFill>
                        </a:rPr>
                        <a:t>UCH</a:t>
                      </a:r>
                      <a:endParaRPr lang="es-CL" sz="1100" dirty="0">
                        <a:solidFill>
                          <a:srgbClr val="FF0000"/>
                        </a:solidFill>
                      </a:endParaRPr>
                    </a:p>
                  </a:txBody>
                  <a:tcPr anchor="ctr"/>
                </a:tc>
                <a:tc>
                  <a:txBody>
                    <a:bodyPr/>
                    <a:lstStyle/>
                    <a:p>
                      <a:pPr algn="ctr"/>
                      <a:r>
                        <a:rPr lang="es-CL" sz="1100" dirty="0" smtClean="0">
                          <a:solidFill>
                            <a:srgbClr val="FF0000"/>
                          </a:solidFill>
                        </a:rPr>
                        <a:t>74902</a:t>
                      </a:r>
                      <a:endParaRPr lang="es-CL" sz="1100" dirty="0">
                        <a:solidFill>
                          <a:srgbClr val="FF0000"/>
                        </a:solidFill>
                      </a:endParaRPr>
                    </a:p>
                  </a:txBody>
                  <a:tcPr anchor="ctr"/>
                </a:tc>
                <a:tc>
                  <a:txBody>
                    <a:bodyPr/>
                    <a:lstStyle/>
                    <a:p>
                      <a:pPr algn="ctr"/>
                      <a:r>
                        <a:rPr lang="es-CL" sz="1100" dirty="0" smtClean="0">
                          <a:solidFill>
                            <a:srgbClr val="FF0000"/>
                          </a:solidFill>
                        </a:rPr>
                        <a:t>04/06</a:t>
                      </a:r>
                      <a:endParaRPr lang="es-CL" sz="1100" dirty="0">
                        <a:solidFill>
                          <a:srgbClr val="FF0000"/>
                        </a:solidFill>
                      </a:endParaRPr>
                    </a:p>
                  </a:txBody>
                  <a:tcPr anchor="ctr"/>
                </a:tc>
                <a:tc>
                  <a:txBody>
                    <a:bodyPr/>
                    <a:lstStyle/>
                    <a:p>
                      <a:pPr algn="ctr"/>
                      <a:r>
                        <a:rPr lang="es-CL" sz="1100" dirty="0" smtClean="0">
                          <a:solidFill>
                            <a:srgbClr val="FF0000"/>
                          </a:solidFill>
                        </a:rPr>
                        <a:t>S384</a:t>
                      </a:r>
                      <a:endParaRPr lang="es-CL" sz="1100" dirty="0">
                        <a:solidFill>
                          <a:srgbClr val="FF0000"/>
                        </a:solidFill>
                      </a:endParaRPr>
                    </a:p>
                  </a:txBody>
                  <a:tcPr anchor="ctr"/>
                </a:tc>
              </a:tr>
              <a:tr h="370840">
                <a:tc>
                  <a:txBody>
                    <a:bodyPr/>
                    <a:lstStyle/>
                    <a:p>
                      <a:endParaRPr lang="es-CL"/>
                    </a:p>
                  </a:txBody>
                  <a:tcPr anchor="ctr"/>
                </a:tc>
                <a:tc>
                  <a:txBody>
                    <a:bodyPr/>
                    <a:lstStyle/>
                    <a:p>
                      <a:endParaRPr lang="es-CL"/>
                    </a:p>
                  </a:txBody>
                  <a:tcPr anchor="ctr"/>
                </a:tc>
                <a:tc>
                  <a:txBody>
                    <a:bodyPr/>
                    <a:lstStyle/>
                    <a:p>
                      <a:endParaRPr lang="es-CL" dirty="0"/>
                    </a:p>
                  </a:txBody>
                  <a:tcPr anchor="ctr"/>
                </a:tc>
                <a:tc>
                  <a:txBody>
                    <a:bodyPr/>
                    <a:lstStyle/>
                    <a:p>
                      <a:endParaRPr lang="es-CL"/>
                    </a:p>
                  </a:txBody>
                  <a:tcPr anchor="ctr"/>
                </a:tc>
                <a:tc>
                  <a:txBody>
                    <a:bodyPr/>
                    <a:lstStyle/>
                    <a:p>
                      <a:endParaRPr lang="es-CL"/>
                    </a:p>
                  </a:txBody>
                  <a:tcPr anchor="ctr"/>
                </a:tc>
                <a:tc>
                  <a:txBody>
                    <a:bodyPr/>
                    <a:lstStyle/>
                    <a:p>
                      <a:endParaRPr lang="es-CL"/>
                    </a:p>
                  </a:txBody>
                  <a:tcPr anchor="ctr"/>
                </a:tc>
                <a:tc>
                  <a:txBody>
                    <a:bodyPr/>
                    <a:lstStyle/>
                    <a:p>
                      <a:endParaRPr lang="es-CL"/>
                    </a:p>
                  </a:txBody>
                  <a:tcPr anchor="ctr"/>
                </a:tc>
              </a:tr>
              <a:tr h="370840">
                <a:tc>
                  <a:txBody>
                    <a:bodyPr/>
                    <a:lstStyle/>
                    <a:p>
                      <a:endParaRPr lang="es-CL"/>
                    </a:p>
                  </a:txBody>
                  <a:tcPr anchor="ctr"/>
                </a:tc>
                <a:tc>
                  <a:txBody>
                    <a:bodyPr/>
                    <a:lstStyle/>
                    <a:p>
                      <a:endParaRPr lang="es-CL" dirty="0"/>
                    </a:p>
                  </a:txBody>
                  <a:tcPr anchor="ctr"/>
                </a:tc>
                <a:tc>
                  <a:txBody>
                    <a:bodyPr/>
                    <a:lstStyle/>
                    <a:p>
                      <a:endParaRPr lang="es-CL" dirty="0"/>
                    </a:p>
                  </a:txBody>
                  <a:tcPr anchor="ctr"/>
                </a:tc>
                <a:tc>
                  <a:txBody>
                    <a:bodyPr/>
                    <a:lstStyle/>
                    <a:p>
                      <a:endParaRPr lang="es-CL"/>
                    </a:p>
                  </a:txBody>
                  <a:tcPr anchor="ctr"/>
                </a:tc>
                <a:tc>
                  <a:txBody>
                    <a:bodyPr/>
                    <a:lstStyle/>
                    <a:p>
                      <a:endParaRPr lang="es-CL"/>
                    </a:p>
                  </a:txBody>
                  <a:tcPr anchor="ctr"/>
                </a:tc>
                <a:tc>
                  <a:txBody>
                    <a:bodyPr/>
                    <a:lstStyle/>
                    <a:p>
                      <a:endParaRPr lang="es-CL"/>
                    </a:p>
                  </a:txBody>
                  <a:tcPr anchor="ctr"/>
                </a:tc>
                <a:tc>
                  <a:txBody>
                    <a:bodyPr/>
                    <a:lstStyle/>
                    <a:p>
                      <a:endParaRPr lang="es-CL" dirty="0"/>
                    </a:p>
                  </a:txBody>
                  <a:tcPr anchor="ctr"/>
                </a:tc>
              </a:tr>
              <a:tr h="370840">
                <a:tc>
                  <a:txBody>
                    <a:bodyPr/>
                    <a:lstStyle/>
                    <a:p>
                      <a:pPr algn="ctr"/>
                      <a:r>
                        <a:rPr lang="es-CL" sz="1100" dirty="0" smtClean="0">
                          <a:solidFill>
                            <a:srgbClr val="FF0000"/>
                          </a:solidFill>
                        </a:rPr>
                        <a:t>07/01</a:t>
                      </a:r>
                      <a:endParaRPr lang="es-CL" sz="1100" dirty="0">
                        <a:solidFill>
                          <a:srgbClr val="FF0000"/>
                        </a:solidFill>
                      </a:endParaRPr>
                    </a:p>
                  </a:txBody>
                  <a:tcPr anchor="ctr"/>
                </a:tc>
                <a:tc>
                  <a:txBody>
                    <a:bodyPr/>
                    <a:lstStyle/>
                    <a:p>
                      <a:pPr algn="ctr"/>
                      <a:r>
                        <a:rPr lang="es-CL" sz="1100" dirty="0" smtClean="0">
                          <a:solidFill>
                            <a:srgbClr val="FF0000"/>
                          </a:solidFill>
                        </a:rPr>
                        <a:t>2</a:t>
                      </a:r>
                      <a:endParaRPr lang="es-CL" sz="1100" dirty="0">
                        <a:solidFill>
                          <a:srgbClr val="FF0000"/>
                        </a:solidFill>
                      </a:endParaRPr>
                    </a:p>
                  </a:txBody>
                  <a:tcPr anchor="ctr"/>
                </a:tc>
                <a:tc>
                  <a:txBody>
                    <a:bodyPr/>
                    <a:lstStyle/>
                    <a:p>
                      <a:pPr algn="ctr"/>
                      <a:r>
                        <a:rPr lang="es-CL" sz="1100" dirty="0" smtClean="0">
                          <a:solidFill>
                            <a:srgbClr val="FF0000"/>
                          </a:solidFill>
                        </a:rPr>
                        <a:t>21</a:t>
                      </a:r>
                      <a:endParaRPr lang="es-CL" sz="1100" dirty="0">
                        <a:solidFill>
                          <a:srgbClr val="FF0000"/>
                        </a:solidFill>
                      </a:endParaRPr>
                    </a:p>
                  </a:txBody>
                  <a:tcPr anchor="ctr"/>
                </a:tc>
                <a:tc>
                  <a:txBody>
                    <a:bodyPr/>
                    <a:lstStyle/>
                    <a:p>
                      <a:pPr algn="ctr"/>
                      <a:r>
                        <a:rPr lang="es-CL" sz="1100" dirty="0" smtClean="0">
                          <a:solidFill>
                            <a:srgbClr val="FF0000"/>
                          </a:solidFill>
                        </a:rPr>
                        <a:t>L-3</a:t>
                      </a: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G172</a:t>
                      </a:r>
                      <a:endParaRPr lang="es-CL" sz="1100" dirty="0">
                        <a:solidFill>
                          <a:srgbClr val="FF0000"/>
                        </a:solidFill>
                      </a:endParaRPr>
                    </a:p>
                  </a:txBody>
                  <a:tcPr anchor="ctr"/>
                </a:tc>
              </a:tr>
              <a:tr h="370840">
                <a:tc>
                  <a:txBody>
                    <a:bodyPr/>
                    <a:lstStyle/>
                    <a:p>
                      <a:pPr algn="ctr"/>
                      <a:r>
                        <a:rPr lang="es-CL" sz="1100" dirty="0" smtClean="0">
                          <a:solidFill>
                            <a:srgbClr val="FF0000"/>
                          </a:solidFill>
                        </a:rPr>
                        <a:t>07/01</a:t>
                      </a:r>
                      <a:endParaRPr lang="es-CL" sz="1100" dirty="0">
                        <a:solidFill>
                          <a:srgbClr val="FF0000"/>
                        </a:solidFill>
                      </a:endParaRPr>
                    </a:p>
                  </a:txBody>
                  <a:tcPr anchor="ctr"/>
                </a:tc>
                <a:tc>
                  <a:txBody>
                    <a:bodyPr/>
                    <a:lstStyle/>
                    <a:p>
                      <a:pPr algn="ctr"/>
                      <a:r>
                        <a:rPr lang="es-CL" sz="1100" dirty="0" smtClean="0">
                          <a:solidFill>
                            <a:srgbClr val="FF0000"/>
                          </a:solidFill>
                        </a:rPr>
                        <a:t>1</a:t>
                      </a:r>
                      <a:endParaRPr lang="es-CL" sz="1100" dirty="0">
                        <a:solidFill>
                          <a:srgbClr val="FF0000"/>
                        </a:solidFill>
                      </a:endParaRPr>
                    </a:p>
                  </a:txBody>
                  <a:tcPr anchor="ctr"/>
                </a:tc>
                <a:tc>
                  <a:txBody>
                    <a:bodyPr/>
                    <a:lstStyle/>
                    <a:p>
                      <a:pPr algn="ctr"/>
                      <a:r>
                        <a:rPr lang="es-CL" sz="1100" dirty="0" smtClean="0">
                          <a:solidFill>
                            <a:srgbClr val="FF0000"/>
                          </a:solidFill>
                        </a:rPr>
                        <a:t>21</a:t>
                      </a:r>
                      <a:endParaRPr lang="es-CL" sz="1100" dirty="0">
                        <a:solidFill>
                          <a:srgbClr val="FF0000"/>
                        </a:solidFill>
                      </a:endParaRPr>
                    </a:p>
                  </a:txBody>
                  <a:tcPr anchor="ctr"/>
                </a:tc>
                <a:tc>
                  <a:txBody>
                    <a:bodyPr/>
                    <a:lstStyle/>
                    <a:p>
                      <a:pPr algn="ctr"/>
                      <a:r>
                        <a:rPr lang="es-CL" sz="1100" dirty="0" smtClean="0">
                          <a:solidFill>
                            <a:srgbClr val="FF0000"/>
                          </a:solidFill>
                        </a:rPr>
                        <a:t>L-3</a:t>
                      </a: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r>
                        <a:rPr lang="es-CL" sz="1100" dirty="0" smtClean="0">
                          <a:solidFill>
                            <a:srgbClr val="FF0000"/>
                          </a:solidFill>
                        </a:rPr>
                        <a:t>05/01</a:t>
                      </a:r>
                      <a:endParaRPr lang="es-CL" sz="1100" dirty="0">
                        <a:solidFill>
                          <a:srgbClr val="FF0000"/>
                        </a:solidFill>
                      </a:endParaRPr>
                    </a:p>
                  </a:txBody>
                  <a:tcPr anchor="ctr"/>
                </a:tc>
                <a:tc>
                  <a:txBody>
                    <a:bodyPr/>
                    <a:lstStyle/>
                    <a:p>
                      <a:pPr algn="ctr"/>
                      <a:r>
                        <a:rPr lang="es-CL" sz="1100" dirty="0" smtClean="0">
                          <a:solidFill>
                            <a:srgbClr val="FF0000"/>
                          </a:solidFill>
                        </a:rPr>
                        <a:t>G173</a:t>
                      </a: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bl>
          </a:graphicData>
        </a:graphic>
      </p:graphicFrame>
    </p:spTree>
  </p:cSld>
  <p:clrMapOvr>
    <a:masterClrMapping/>
  </p:clrMapOvr>
  <p:transition>
    <p:cove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2800" dirty="0" smtClean="0"/>
              <a:t>Reglamentación – Registro de Psicotrópicos (d)</a:t>
            </a:r>
            <a:endParaRPr lang="es-CL" sz="2800" dirty="0"/>
          </a:p>
        </p:txBody>
      </p:sp>
      <p:sp>
        <p:nvSpPr>
          <p:cNvPr id="7" name="6 Marcador de contenido"/>
          <p:cNvSpPr>
            <a:spLocks noGrp="1"/>
          </p:cNvSpPr>
          <p:nvPr>
            <p:ph sz="half" idx="1"/>
          </p:nvPr>
        </p:nvSpPr>
        <p:spPr>
          <a:xfrm>
            <a:off x="457200" y="1423317"/>
            <a:ext cx="4038600" cy="4525963"/>
          </a:xfrm>
        </p:spPr>
        <p:txBody>
          <a:bodyPr>
            <a:noAutofit/>
          </a:bodyPr>
          <a:lstStyle/>
          <a:p>
            <a:r>
              <a:rPr lang="es-ES" sz="1400" dirty="0" smtClean="0"/>
              <a:t>Para el control de las </a:t>
            </a:r>
            <a:r>
              <a:rPr lang="es-ES" sz="1400" dirty="0" err="1" smtClean="0"/>
              <a:t>benzodiazepinas</a:t>
            </a:r>
            <a:r>
              <a:rPr lang="es-ES" sz="1400" dirty="0" smtClean="0"/>
              <a:t> incluidas en la lista IV de este Reglamento por los decretos supremos </a:t>
            </a:r>
            <a:r>
              <a:rPr lang="es-ES" sz="1400" dirty="0" err="1" smtClean="0"/>
              <a:t>N°s</a:t>
            </a:r>
            <a:r>
              <a:rPr lang="es-ES" sz="1400" dirty="0" smtClean="0"/>
              <a:t>. 1506, de 1993 y 1186, de 1994, ambos del Ministerio de Salud, </a:t>
            </a:r>
            <a:r>
              <a:rPr lang="es-ES" sz="1400" b="1" u="sng" dirty="0" smtClean="0"/>
              <a:t>con excepción del </a:t>
            </a:r>
            <a:r>
              <a:rPr lang="es-ES" sz="1400" b="1" u="sng" dirty="0" err="1" smtClean="0"/>
              <a:t>Flunitrazepam</a:t>
            </a:r>
            <a:r>
              <a:rPr lang="es-ES" sz="1400" b="1" u="sng" dirty="0" smtClean="0"/>
              <a:t>, </a:t>
            </a:r>
            <a:r>
              <a:rPr lang="es-ES" sz="1400" b="1" u="sng" dirty="0" err="1" smtClean="0"/>
              <a:t>Lorazepam</a:t>
            </a:r>
            <a:r>
              <a:rPr lang="es-ES" sz="1400" b="1" u="sng" dirty="0" smtClean="0"/>
              <a:t> y </a:t>
            </a:r>
            <a:r>
              <a:rPr lang="es-ES" sz="1400" b="1" u="sng" dirty="0" err="1" smtClean="0"/>
              <a:t>Triazolam</a:t>
            </a:r>
            <a:r>
              <a:rPr lang="es-ES" sz="1400" dirty="0" smtClean="0"/>
              <a:t>, las farmacias </a:t>
            </a:r>
            <a:r>
              <a:rPr lang="es-ES" sz="1400" b="1" u="sng" dirty="0" smtClean="0"/>
              <a:t>podrán optar </a:t>
            </a:r>
            <a:r>
              <a:rPr lang="es-ES" sz="1400" dirty="0" smtClean="0"/>
              <a:t>por el mecanismo previsto en el artículo anterior, o bien, llevar actualizado </a:t>
            </a:r>
            <a:r>
              <a:rPr lang="es-ES" sz="1400" b="1" u="sng" dirty="0" smtClean="0"/>
              <a:t>en el mismo Libro de Control de Productos Psicotrópicos</a:t>
            </a:r>
            <a:r>
              <a:rPr lang="es-ES" sz="1400" dirty="0" smtClean="0"/>
              <a:t>, visado por el Servicio de Salud e indicado en el artículo precedente, en forma separada respecto de cada producto psicotrópico que corresponda a la misma forma farmacéutica, e igual dosis y cantidad de unidades posológicas por envase, los siguientes datos:</a:t>
            </a:r>
          </a:p>
          <a:p>
            <a:pPr lvl="0">
              <a:buNone/>
            </a:pPr>
            <a:r>
              <a:rPr lang="es-ES" sz="1400" dirty="0" smtClean="0"/>
              <a:t>b)     Egresos: fecha del día en que se efectúa el registro; cantidad total despachada en el período respectivo; y cantidad total de recetas correspondientes al total despachado en el mismo período.</a:t>
            </a:r>
          </a:p>
          <a:p>
            <a:pPr lvl="0">
              <a:buNone/>
            </a:pPr>
            <a:r>
              <a:rPr lang="es-ES" sz="1400" dirty="0" smtClean="0"/>
              <a:t>c)      Saldos.</a:t>
            </a:r>
          </a:p>
          <a:p>
            <a:pPr algn="r">
              <a:buNone/>
            </a:pPr>
            <a:r>
              <a:rPr lang="es-ES" sz="1000" dirty="0" smtClean="0"/>
              <a:t>Art 18°bis a) del </a:t>
            </a:r>
            <a:r>
              <a:rPr lang="es-ES" sz="1000" dirty="0" err="1" smtClean="0"/>
              <a:t>DS</a:t>
            </a:r>
            <a:r>
              <a:rPr lang="es-ES" sz="1000" dirty="0" smtClean="0"/>
              <a:t>  405/83 del Ministerio de Salud, que Aprueba reglamento de productos psicotrópicos</a:t>
            </a:r>
            <a:endParaRPr lang="es-CL" sz="1000" b="1" dirty="0" smtClean="0"/>
          </a:p>
        </p:txBody>
      </p:sp>
      <p:sp>
        <p:nvSpPr>
          <p:cNvPr id="4" name="3 Marcador de fecha"/>
          <p:cNvSpPr>
            <a:spLocks noGrp="1"/>
          </p:cNvSpPr>
          <p:nvPr>
            <p:ph type="dt" sz="half" idx="10"/>
          </p:nvPr>
        </p:nvSpPr>
        <p:spPr/>
        <p:txBody>
          <a:bodyPr/>
          <a:lstStyle/>
          <a:p>
            <a:r>
              <a:rPr lang="es-ES" dirty="0" smtClean="0"/>
              <a:t>27 - </a:t>
            </a:r>
            <a:r>
              <a:rPr lang="es-ES" dirty="0" err="1" smtClean="0"/>
              <a:t>Oct</a:t>
            </a:r>
            <a:r>
              <a:rPr lang="es-ES" dirty="0" smtClean="0"/>
              <a: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22</a:t>
            </a:fld>
            <a:endParaRPr lang="es-CL" dirty="0"/>
          </a:p>
        </p:txBody>
      </p:sp>
      <p:graphicFrame>
        <p:nvGraphicFramePr>
          <p:cNvPr id="11" name="10 Marcador de contenido"/>
          <p:cNvGraphicFramePr>
            <a:graphicFrameLocks noGrp="1"/>
          </p:cNvGraphicFramePr>
          <p:nvPr>
            <p:ph sz="half" idx="2"/>
          </p:nvPr>
        </p:nvGraphicFramePr>
        <p:xfrm>
          <a:off x="4648200" y="1556792"/>
          <a:ext cx="3956250" cy="4536440"/>
        </p:xfrm>
        <a:graphic>
          <a:graphicData uri="http://schemas.openxmlformats.org/drawingml/2006/table">
            <a:tbl>
              <a:tblPr firstRow="1" bandRow="1">
                <a:tableStyleId>{5940675A-B579-460E-94D1-54222C63F5DA}</a:tableStyleId>
              </a:tblPr>
              <a:tblGrid>
                <a:gridCol w="791250"/>
                <a:gridCol w="791250"/>
                <a:gridCol w="791250"/>
                <a:gridCol w="791250"/>
                <a:gridCol w="791250"/>
              </a:tblGrid>
              <a:tr h="370840">
                <a:tc gridSpan="5">
                  <a:txBody>
                    <a:bodyPr/>
                    <a:lstStyle/>
                    <a:p>
                      <a:pPr algn="ctr"/>
                      <a:r>
                        <a:rPr lang="es-CL" dirty="0" err="1" smtClean="0"/>
                        <a:t>Clonazepam</a:t>
                      </a:r>
                      <a:r>
                        <a:rPr lang="es-CL" dirty="0" smtClean="0"/>
                        <a:t> 2</a:t>
                      </a:r>
                      <a:r>
                        <a:rPr lang="es-CL" baseline="0" dirty="0" smtClean="0"/>
                        <a:t> mg x 30 </a:t>
                      </a:r>
                      <a:r>
                        <a:rPr lang="es-CL" baseline="0" dirty="0" err="1" smtClean="0"/>
                        <a:t>comp</a:t>
                      </a:r>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a:p>
                  </a:txBody>
                  <a:tcPr/>
                </a:tc>
              </a:tr>
              <a:tr h="370840">
                <a:tc>
                  <a:txBody>
                    <a:bodyPr/>
                    <a:lstStyle/>
                    <a:p>
                      <a:pPr algn="ctr"/>
                      <a:r>
                        <a:rPr lang="es-CL" sz="1200" dirty="0" smtClean="0"/>
                        <a:t>Fecha</a:t>
                      </a:r>
                      <a:endParaRPr lang="es-CL" sz="1200" dirty="0"/>
                    </a:p>
                  </a:txBody>
                  <a:tcPr anchor="ctr"/>
                </a:tc>
                <a:tc>
                  <a:txBody>
                    <a:bodyPr/>
                    <a:lstStyle/>
                    <a:p>
                      <a:pPr algn="ctr"/>
                      <a:r>
                        <a:rPr lang="es-CL" sz="1200" dirty="0" err="1" smtClean="0"/>
                        <a:t>Cant</a:t>
                      </a:r>
                      <a:r>
                        <a:rPr lang="es-CL" sz="1200" dirty="0" smtClean="0"/>
                        <a:t> </a:t>
                      </a:r>
                      <a:r>
                        <a:rPr lang="es-CL" sz="1200" dirty="0" err="1" smtClean="0"/>
                        <a:t>Rps</a:t>
                      </a:r>
                      <a:endParaRPr lang="es-CL" sz="1200" dirty="0"/>
                    </a:p>
                  </a:txBody>
                  <a:tcPr anchor="ctr"/>
                </a:tc>
                <a:tc>
                  <a:txBody>
                    <a:bodyPr/>
                    <a:lstStyle/>
                    <a:p>
                      <a:pPr algn="ctr"/>
                      <a:r>
                        <a:rPr lang="es-CL" sz="1200" dirty="0" err="1" smtClean="0"/>
                        <a:t>Cant</a:t>
                      </a:r>
                      <a:r>
                        <a:rPr lang="es-CL" sz="1200" dirty="0" smtClean="0"/>
                        <a:t> </a:t>
                      </a:r>
                      <a:r>
                        <a:rPr lang="es-CL" sz="1200" dirty="0" err="1" smtClean="0"/>
                        <a:t>Desp</a:t>
                      </a:r>
                      <a:endParaRPr lang="es-CL" sz="1200" dirty="0"/>
                    </a:p>
                  </a:txBody>
                  <a:tcPr anchor="ctr"/>
                </a:tc>
                <a:tc>
                  <a:txBody>
                    <a:bodyPr/>
                    <a:lstStyle/>
                    <a:p>
                      <a:pPr algn="ctr"/>
                      <a:r>
                        <a:rPr lang="es-CL" sz="1200" dirty="0" err="1" smtClean="0"/>
                        <a:t>Rp</a:t>
                      </a:r>
                      <a:r>
                        <a:rPr lang="es-CL" sz="1200" dirty="0" smtClean="0"/>
                        <a:t> Desde</a:t>
                      </a:r>
                      <a:endParaRPr lang="es-CL" sz="1200" dirty="0"/>
                    </a:p>
                  </a:txBody>
                  <a:tcPr anchor="ctr"/>
                </a:tc>
                <a:tc>
                  <a:txBody>
                    <a:bodyPr/>
                    <a:lstStyle/>
                    <a:p>
                      <a:pPr algn="ctr"/>
                      <a:r>
                        <a:rPr lang="es-CL" sz="1200" dirty="0" err="1" smtClean="0"/>
                        <a:t>Rp</a:t>
                      </a:r>
                      <a:r>
                        <a:rPr lang="es-CL" sz="1200" dirty="0" smtClean="0"/>
                        <a:t> Hasta</a:t>
                      </a:r>
                      <a:endParaRPr lang="es-CL" sz="1200" dirty="0"/>
                    </a:p>
                  </a:txBody>
                  <a:tcPr anchor="ctr"/>
                </a:tc>
              </a:tr>
              <a:tr h="370840">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r>
                        <a:rPr lang="es-CL" sz="1100" dirty="0" smtClean="0">
                          <a:solidFill>
                            <a:srgbClr val="0070C0"/>
                          </a:solidFill>
                        </a:rPr>
                        <a:t>06/01</a:t>
                      </a:r>
                      <a:endParaRPr lang="es-CL" sz="1100" dirty="0">
                        <a:solidFill>
                          <a:srgbClr val="0070C0"/>
                        </a:solidFill>
                      </a:endParaRPr>
                    </a:p>
                  </a:txBody>
                  <a:tcPr anchor="ctr"/>
                </a:tc>
                <a:tc>
                  <a:txBody>
                    <a:bodyPr/>
                    <a:lstStyle/>
                    <a:p>
                      <a:pPr algn="ctr"/>
                      <a:r>
                        <a:rPr lang="es-CL" sz="1100" dirty="0" smtClean="0">
                          <a:solidFill>
                            <a:srgbClr val="0070C0"/>
                          </a:solidFill>
                        </a:rPr>
                        <a:t>3</a:t>
                      </a:r>
                      <a:endParaRPr lang="es-CL" sz="1100" dirty="0">
                        <a:solidFill>
                          <a:srgbClr val="0070C0"/>
                        </a:solidFill>
                      </a:endParaRPr>
                    </a:p>
                  </a:txBody>
                  <a:tcPr anchor="ctr"/>
                </a:tc>
                <a:tc>
                  <a:txBody>
                    <a:bodyPr/>
                    <a:lstStyle/>
                    <a:p>
                      <a:pPr algn="ctr"/>
                      <a:r>
                        <a:rPr lang="es-CL" sz="1100" dirty="0" smtClean="0">
                          <a:solidFill>
                            <a:srgbClr val="0070C0"/>
                          </a:solidFill>
                        </a:rPr>
                        <a:t>14</a:t>
                      </a:r>
                      <a:endParaRPr lang="es-CL" sz="1100" dirty="0">
                        <a:solidFill>
                          <a:srgbClr val="0070C0"/>
                        </a:solidFill>
                      </a:endParaRPr>
                    </a:p>
                  </a:txBody>
                  <a:tcPr anchor="ctr"/>
                </a:tc>
                <a:tc>
                  <a:txBody>
                    <a:bodyPr/>
                    <a:lstStyle/>
                    <a:p>
                      <a:pPr algn="ctr"/>
                      <a:r>
                        <a:rPr lang="es-CL" sz="1100" dirty="0" smtClean="0">
                          <a:solidFill>
                            <a:srgbClr val="0070C0"/>
                          </a:solidFill>
                        </a:rPr>
                        <a:t>6548</a:t>
                      </a:r>
                      <a:endParaRPr lang="es-CL" sz="1100" dirty="0">
                        <a:solidFill>
                          <a:srgbClr val="0070C0"/>
                        </a:solidFill>
                      </a:endParaRPr>
                    </a:p>
                  </a:txBody>
                  <a:tcPr anchor="ctr"/>
                </a:tc>
                <a:tc>
                  <a:txBody>
                    <a:bodyPr/>
                    <a:lstStyle/>
                    <a:p>
                      <a:pPr algn="ctr"/>
                      <a:r>
                        <a:rPr lang="es-CL" sz="1100" dirty="0" smtClean="0">
                          <a:solidFill>
                            <a:srgbClr val="0070C0"/>
                          </a:solidFill>
                        </a:rPr>
                        <a:t>6550</a:t>
                      </a:r>
                      <a:endParaRPr lang="es-CL" sz="1100" dirty="0">
                        <a:solidFill>
                          <a:srgbClr val="0070C0"/>
                        </a:solidFill>
                      </a:endParaRPr>
                    </a:p>
                  </a:txBody>
                  <a:tcPr anchor="ctr"/>
                </a:tc>
              </a:tr>
              <a:tr h="370840">
                <a:tc>
                  <a:txBody>
                    <a:bodyPr/>
                    <a:lstStyle/>
                    <a:p>
                      <a:pPr algn="ctr"/>
                      <a:endParaRPr lang="es-CL" sz="110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r>
              <a:tr h="370840">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c>
                  <a:txBody>
                    <a:bodyPr/>
                    <a:lstStyle/>
                    <a:p>
                      <a:pPr algn="ctr"/>
                      <a:endParaRPr lang="es-CL" sz="1100" dirty="0">
                        <a:solidFill>
                          <a:srgbClr val="FF0000"/>
                        </a:solidFill>
                      </a:endParaRPr>
                    </a:p>
                  </a:txBody>
                  <a:tcPr anchor="ctr"/>
                </a:tc>
              </a:tr>
              <a:tr h="370840">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r>
              <a:tr h="370840">
                <a:tc>
                  <a:txBody>
                    <a:bodyPr/>
                    <a:lstStyle/>
                    <a:p>
                      <a:pPr algn="ctr"/>
                      <a:endParaRPr lang="es-CL" sz="110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r>
              <a:tr h="370840">
                <a:tc>
                  <a:txBody>
                    <a:bodyPr/>
                    <a:lstStyle/>
                    <a:p>
                      <a:pPr algn="ctr"/>
                      <a:endParaRPr lang="es-CL" sz="1100">
                        <a:solidFill>
                          <a:srgbClr val="0070C0"/>
                        </a:solidFill>
                      </a:endParaRPr>
                    </a:p>
                  </a:txBody>
                  <a:tcPr anchor="ctr"/>
                </a:tc>
                <a:tc>
                  <a:txBody>
                    <a:bodyPr/>
                    <a:lstStyle/>
                    <a:p>
                      <a:pPr algn="ctr"/>
                      <a:endParaRPr lang="es-CL" sz="110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r>
              <a:tr h="370840">
                <a:tc>
                  <a:txBody>
                    <a:bodyPr/>
                    <a:lstStyle/>
                    <a:p>
                      <a:pPr algn="ctr"/>
                      <a:endParaRPr lang="es-CL" sz="1100">
                        <a:solidFill>
                          <a:srgbClr val="0070C0"/>
                        </a:solidFill>
                      </a:endParaRPr>
                    </a:p>
                  </a:txBody>
                  <a:tcPr anchor="ctr"/>
                </a:tc>
                <a:tc>
                  <a:txBody>
                    <a:bodyPr/>
                    <a:lstStyle/>
                    <a:p>
                      <a:pPr algn="ctr"/>
                      <a:endParaRPr lang="es-CL" sz="110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dirty="0">
                        <a:solidFill>
                          <a:srgbClr val="0070C0"/>
                        </a:solidFill>
                      </a:endParaRPr>
                    </a:p>
                  </a:txBody>
                  <a:tcPr anchor="ctr"/>
                </a:tc>
              </a:tr>
              <a:tr h="370840">
                <a:tc>
                  <a:txBody>
                    <a:bodyPr/>
                    <a:lstStyle/>
                    <a:p>
                      <a:pPr algn="ctr"/>
                      <a:endParaRPr lang="es-CL" sz="1100">
                        <a:solidFill>
                          <a:srgbClr val="0070C0"/>
                        </a:solidFill>
                      </a:endParaRPr>
                    </a:p>
                  </a:txBody>
                  <a:tcPr anchor="ctr"/>
                </a:tc>
                <a:tc>
                  <a:txBody>
                    <a:bodyPr/>
                    <a:lstStyle/>
                    <a:p>
                      <a:pPr algn="ctr"/>
                      <a:endParaRPr lang="es-CL" sz="1100">
                        <a:solidFill>
                          <a:srgbClr val="0070C0"/>
                        </a:solidFill>
                      </a:endParaRPr>
                    </a:p>
                  </a:txBody>
                  <a:tcPr anchor="ctr"/>
                </a:tc>
                <a:tc>
                  <a:txBody>
                    <a:bodyPr/>
                    <a:lstStyle/>
                    <a:p>
                      <a:pPr algn="ctr"/>
                      <a:endParaRPr lang="es-CL" sz="1100" dirty="0">
                        <a:solidFill>
                          <a:srgbClr val="0070C0"/>
                        </a:solidFill>
                      </a:endParaRPr>
                    </a:p>
                  </a:txBody>
                  <a:tcPr anchor="ctr"/>
                </a:tc>
                <a:tc>
                  <a:txBody>
                    <a:bodyPr/>
                    <a:lstStyle/>
                    <a:p>
                      <a:pPr algn="ctr"/>
                      <a:endParaRPr lang="es-CL" sz="1100">
                        <a:solidFill>
                          <a:srgbClr val="0070C0"/>
                        </a:solidFill>
                      </a:endParaRPr>
                    </a:p>
                  </a:txBody>
                  <a:tcPr anchor="ctr"/>
                </a:tc>
                <a:tc>
                  <a:txBody>
                    <a:bodyPr/>
                    <a:lstStyle/>
                    <a:p>
                      <a:pPr algn="ctr"/>
                      <a:endParaRPr lang="es-CL" sz="1100" dirty="0">
                        <a:solidFill>
                          <a:srgbClr val="0070C0"/>
                        </a:solidFill>
                      </a:endParaRPr>
                    </a:p>
                  </a:txBody>
                  <a:tcPr anchor="ctr"/>
                </a:tc>
              </a:tr>
            </a:tbl>
          </a:graphicData>
        </a:graphic>
      </p:graphicFrame>
    </p:spTree>
  </p:cSld>
  <p:clrMapOvr>
    <a:masterClrMapping/>
  </p:clrMapOvr>
  <p:transition>
    <p:cov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noAutofit/>
          </a:bodyPr>
          <a:lstStyle/>
          <a:p>
            <a:r>
              <a:rPr lang="es-CL" sz="2800" dirty="0" smtClean="0"/>
              <a:t>Reglamentación – Registro de Psicotrópicos (e)</a:t>
            </a:r>
            <a:endParaRPr lang="es-CL" sz="2800" dirty="0"/>
          </a:p>
        </p:txBody>
      </p:sp>
      <p:graphicFrame>
        <p:nvGraphicFramePr>
          <p:cNvPr id="10" name="9 Marcador de contenido"/>
          <p:cNvGraphicFramePr>
            <a:graphicFrameLocks noGrp="1"/>
          </p:cNvGraphicFramePr>
          <p:nvPr>
            <p:ph idx="1"/>
          </p:nvPr>
        </p:nvGraphicFramePr>
        <p:xfrm>
          <a:off x="251520" y="1110352"/>
          <a:ext cx="6583681" cy="2225040"/>
        </p:xfrm>
        <a:graphic>
          <a:graphicData uri="http://schemas.openxmlformats.org/drawingml/2006/table">
            <a:tbl>
              <a:tblPr firstRow="1" bandRow="1">
                <a:tableStyleId>{5940675A-B579-460E-94D1-54222C63F5DA}</a:tableStyleId>
              </a:tblPr>
              <a:tblGrid>
                <a:gridCol w="521018"/>
                <a:gridCol w="449580"/>
                <a:gridCol w="444818"/>
                <a:gridCol w="705168"/>
                <a:gridCol w="521018"/>
                <a:gridCol w="521018"/>
                <a:gridCol w="662305"/>
                <a:gridCol w="735330"/>
                <a:gridCol w="695642"/>
                <a:gridCol w="835342"/>
                <a:gridCol w="492442"/>
              </a:tblGrid>
              <a:tr h="370840">
                <a:tc gridSpan="11">
                  <a:txBody>
                    <a:bodyPr/>
                    <a:lstStyle/>
                    <a:p>
                      <a:pPr algn="ctr"/>
                      <a:r>
                        <a:rPr lang="es-CL" sz="1400" dirty="0" err="1" smtClean="0"/>
                        <a:t>Clonazepam</a:t>
                      </a:r>
                      <a:r>
                        <a:rPr lang="es-CL" sz="1400" dirty="0" smtClean="0"/>
                        <a:t> 2</a:t>
                      </a:r>
                      <a:r>
                        <a:rPr lang="es-CL" sz="1400" baseline="0" dirty="0" smtClean="0"/>
                        <a:t> mg x 30 </a:t>
                      </a:r>
                      <a:r>
                        <a:rPr lang="es-CL" sz="1400" baseline="0" dirty="0" err="1" smtClean="0"/>
                        <a:t>comp</a:t>
                      </a:r>
                      <a:endParaRPr lang="es-CL" sz="1400"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r>
              <a:tr h="370840">
                <a:tc>
                  <a:txBody>
                    <a:bodyPr/>
                    <a:lstStyle/>
                    <a:p>
                      <a:pPr algn="ctr"/>
                      <a:r>
                        <a:rPr lang="es-CL" sz="1000" dirty="0" smtClean="0"/>
                        <a:t>Fecha</a:t>
                      </a:r>
                      <a:endParaRPr lang="es-CL" sz="1000" dirty="0"/>
                    </a:p>
                  </a:txBody>
                  <a:tcPr anchor="ctr"/>
                </a:tc>
                <a:tc>
                  <a:txBody>
                    <a:bodyPr/>
                    <a:lstStyle/>
                    <a:p>
                      <a:pPr algn="ctr"/>
                      <a:r>
                        <a:rPr lang="es-CL" sz="1000" dirty="0" err="1" smtClean="0"/>
                        <a:t>Cant</a:t>
                      </a:r>
                      <a:endParaRPr lang="es-CL" sz="1000" dirty="0"/>
                    </a:p>
                  </a:txBody>
                  <a:tcPr anchor="ctr"/>
                </a:tc>
                <a:tc>
                  <a:txBody>
                    <a:bodyPr/>
                    <a:lstStyle/>
                    <a:p>
                      <a:pPr algn="ctr"/>
                      <a:r>
                        <a:rPr lang="es-CL" sz="1000" dirty="0" err="1" smtClean="0"/>
                        <a:t>Prov</a:t>
                      </a:r>
                      <a:endParaRPr lang="es-CL" sz="1000" dirty="0"/>
                    </a:p>
                  </a:txBody>
                  <a:tcPr anchor="ctr"/>
                </a:tc>
                <a:tc>
                  <a:txBody>
                    <a:bodyPr/>
                    <a:lstStyle/>
                    <a:p>
                      <a:pPr algn="ctr"/>
                      <a:r>
                        <a:rPr lang="es-CL" sz="1000" dirty="0" smtClean="0"/>
                        <a:t>Guía /Res</a:t>
                      </a:r>
                      <a:endParaRPr lang="es-CL" sz="1000" dirty="0"/>
                    </a:p>
                  </a:txBody>
                  <a:tcPr anchor="ctr"/>
                </a:tc>
                <a:tc>
                  <a:txBody>
                    <a:bodyPr/>
                    <a:lstStyle/>
                    <a:p>
                      <a:pPr algn="ctr"/>
                      <a:r>
                        <a:rPr lang="es-CL" sz="1000" dirty="0" smtClean="0"/>
                        <a:t>Fecha</a:t>
                      </a:r>
                      <a:endParaRPr lang="es-CL" sz="1000" dirty="0"/>
                    </a:p>
                  </a:txBody>
                  <a:tcPr anchor="ctr"/>
                </a:tc>
                <a:tc>
                  <a:txBody>
                    <a:bodyPr/>
                    <a:lstStyle/>
                    <a:p>
                      <a:pPr algn="ctr"/>
                      <a:r>
                        <a:rPr lang="es-CL" sz="1000" dirty="0" smtClean="0"/>
                        <a:t>Fecha</a:t>
                      </a:r>
                      <a:endParaRPr lang="es-CL" sz="1000" dirty="0"/>
                    </a:p>
                  </a:txBody>
                  <a:tcPr anchor="ctr"/>
                </a:tc>
                <a:tc>
                  <a:txBody>
                    <a:bodyPr/>
                    <a:lstStyle/>
                    <a:p>
                      <a:pPr algn="ctr"/>
                      <a:r>
                        <a:rPr lang="es-CL" sz="1000" dirty="0" err="1" smtClean="0"/>
                        <a:t>Cant</a:t>
                      </a:r>
                      <a:r>
                        <a:rPr lang="es-CL" sz="1000" dirty="0" smtClean="0"/>
                        <a:t> </a:t>
                      </a:r>
                      <a:r>
                        <a:rPr lang="es-CL" sz="1000" dirty="0" err="1" smtClean="0"/>
                        <a:t>Rps</a:t>
                      </a:r>
                      <a:endParaRPr lang="es-CL" sz="1000" dirty="0"/>
                    </a:p>
                  </a:txBody>
                  <a:tcPr anchor="ctr"/>
                </a:tc>
                <a:tc>
                  <a:txBody>
                    <a:bodyPr/>
                    <a:lstStyle/>
                    <a:p>
                      <a:pPr algn="ctr"/>
                      <a:r>
                        <a:rPr lang="es-CL" sz="1000" dirty="0" err="1" smtClean="0"/>
                        <a:t>Cant</a:t>
                      </a:r>
                      <a:r>
                        <a:rPr lang="es-CL" sz="1000" dirty="0" smtClean="0"/>
                        <a:t> </a:t>
                      </a:r>
                      <a:r>
                        <a:rPr lang="es-CL" sz="1000" dirty="0" err="1" smtClean="0"/>
                        <a:t>Desp</a:t>
                      </a:r>
                      <a:endParaRPr lang="es-CL" sz="1000" dirty="0"/>
                    </a:p>
                  </a:txBody>
                  <a:tcPr anchor="ctr"/>
                </a:tc>
                <a:tc>
                  <a:txBody>
                    <a:bodyPr/>
                    <a:lstStyle/>
                    <a:p>
                      <a:pPr algn="ctr"/>
                      <a:r>
                        <a:rPr lang="es-CL" sz="1000" dirty="0" err="1" smtClean="0"/>
                        <a:t>Rp</a:t>
                      </a:r>
                      <a:r>
                        <a:rPr lang="es-CL" sz="1000" dirty="0" smtClean="0"/>
                        <a:t> Desde</a:t>
                      </a:r>
                      <a:endParaRPr lang="es-CL" sz="1000" dirty="0"/>
                    </a:p>
                  </a:txBody>
                  <a:tcPr anchor="ctr"/>
                </a:tc>
                <a:tc>
                  <a:txBody>
                    <a:bodyPr/>
                    <a:lstStyle/>
                    <a:p>
                      <a:pPr algn="ctr"/>
                      <a:r>
                        <a:rPr lang="es-CL" sz="1000" dirty="0" err="1" smtClean="0"/>
                        <a:t>Rp</a:t>
                      </a:r>
                      <a:r>
                        <a:rPr lang="es-CL" sz="1000" dirty="0" smtClean="0"/>
                        <a:t> Hasta</a:t>
                      </a:r>
                      <a:endParaRPr lang="es-CL" sz="1000" dirty="0"/>
                    </a:p>
                  </a:txBody>
                  <a:tcPr anchor="ctr"/>
                </a:tc>
                <a:tc>
                  <a:txBody>
                    <a:bodyPr/>
                    <a:lstStyle/>
                    <a:p>
                      <a:pPr algn="ctr"/>
                      <a:r>
                        <a:rPr lang="es-CL" sz="1000" dirty="0" smtClean="0"/>
                        <a:t>Saldo</a:t>
                      </a:r>
                      <a:endParaRPr lang="es-CL" sz="1000" dirty="0"/>
                    </a:p>
                  </a:txBody>
                  <a:tcPr anchor="ctr"/>
                </a:tc>
              </a:tr>
              <a:tr h="370840">
                <a:tc>
                  <a:txBody>
                    <a:bodyPr/>
                    <a:lstStyle/>
                    <a:p>
                      <a:pPr algn="ctr"/>
                      <a:r>
                        <a:rPr lang="es-CL" sz="1000" dirty="0" smtClean="0">
                          <a:solidFill>
                            <a:srgbClr val="FF0000"/>
                          </a:solidFill>
                        </a:rPr>
                        <a:t>05/01</a:t>
                      </a:r>
                      <a:endParaRPr lang="es-CL" sz="1000" dirty="0">
                        <a:solidFill>
                          <a:srgbClr val="FF0000"/>
                        </a:solidFill>
                      </a:endParaRPr>
                    </a:p>
                  </a:txBody>
                  <a:tcPr anchor="ctr"/>
                </a:tc>
                <a:tc>
                  <a:txBody>
                    <a:bodyPr/>
                    <a:lstStyle/>
                    <a:p>
                      <a:pPr algn="ctr"/>
                      <a:r>
                        <a:rPr lang="es-CL" sz="1000" dirty="0" smtClean="0">
                          <a:solidFill>
                            <a:srgbClr val="FF0000"/>
                          </a:solidFill>
                        </a:rPr>
                        <a:t>15</a:t>
                      </a:r>
                      <a:endParaRPr lang="es-CL" sz="1000" dirty="0">
                        <a:solidFill>
                          <a:srgbClr val="FF0000"/>
                        </a:solidFill>
                      </a:endParaRPr>
                    </a:p>
                  </a:txBody>
                  <a:tcPr anchor="ctr"/>
                </a:tc>
                <a:tc>
                  <a:txBody>
                    <a:bodyPr/>
                    <a:lstStyle/>
                    <a:p>
                      <a:pPr algn="ctr"/>
                      <a:r>
                        <a:rPr lang="es-CL" sz="1000" dirty="0" err="1" smtClean="0">
                          <a:solidFill>
                            <a:srgbClr val="FF0000"/>
                          </a:solidFill>
                        </a:rPr>
                        <a:t>UCH</a:t>
                      </a:r>
                      <a:endParaRPr lang="es-CL" sz="1000" dirty="0">
                        <a:solidFill>
                          <a:srgbClr val="FF0000"/>
                        </a:solidFill>
                      </a:endParaRPr>
                    </a:p>
                  </a:txBody>
                  <a:tcPr anchor="ctr"/>
                </a:tc>
                <a:tc>
                  <a:txBody>
                    <a:bodyPr/>
                    <a:lstStyle/>
                    <a:p>
                      <a:pPr algn="ctr"/>
                      <a:r>
                        <a:rPr lang="es-CL" sz="1000" dirty="0" smtClean="0">
                          <a:solidFill>
                            <a:srgbClr val="FF0000"/>
                          </a:solidFill>
                        </a:rPr>
                        <a:t>G 74902</a:t>
                      </a:r>
                      <a:endParaRPr lang="es-CL" sz="1000" dirty="0">
                        <a:solidFill>
                          <a:srgbClr val="FF0000"/>
                        </a:solidFill>
                      </a:endParaRPr>
                    </a:p>
                  </a:txBody>
                  <a:tcPr anchor="ctr"/>
                </a:tc>
                <a:tc>
                  <a:txBody>
                    <a:bodyPr/>
                    <a:lstStyle/>
                    <a:p>
                      <a:pPr algn="ctr"/>
                      <a:r>
                        <a:rPr lang="es-CL" sz="1000" dirty="0" smtClean="0">
                          <a:solidFill>
                            <a:srgbClr val="FF0000"/>
                          </a:solidFill>
                        </a:rPr>
                        <a:t>04/06</a:t>
                      </a:r>
                      <a:endParaRPr lang="es-CL" sz="1000" dirty="0">
                        <a:solidFill>
                          <a:srgbClr val="FF0000"/>
                        </a:solidFill>
                      </a:endParaRPr>
                    </a:p>
                  </a:txBody>
                  <a:tcPr anchor="ctr"/>
                </a:tc>
                <a:tc>
                  <a:txBody>
                    <a:bodyPr/>
                    <a:lstStyle/>
                    <a:p>
                      <a:pPr algn="ctr"/>
                      <a:endParaRPr lang="es-CL" sz="1000" dirty="0">
                        <a:solidFill>
                          <a:srgbClr val="FF0000"/>
                        </a:solidFill>
                      </a:endParaRPr>
                    </a:p>
                  </a:txBody>
                  <a:tcPr anchor="ctr"/>
                </a:tc>
                <a:tc>
                  <a:txBody>
                    <a:bodyPr/>
                    <a:lstStyle/>
                    <a:p>
                      <a:pPr algn="ctr"/>
                      <a:endParaRPr lang="es-CL" sz="1000" dirty="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r>
                        <a:rPr lang="es-CL" sz="1000" dirty="0" smtClean="0"/>
                        <a:t>15</a:t>
                      </a:r>
                      <a:endParaRPr lang="es-CL" sz="1000" dirty="0"/>
                    </a:p>
                  </a:txBody>
                  <a:tcPr anchor="ctr"/>
                </a:tc>
              </a:tr>
              <a:tr h="370840">
                <a:tc>
                  <a:txBody>
                    <a:bodyPr/>
                    <a:lstStyle/>
                    <a:p>
                      <a:endParaRPr lang="es-CL" sz="1400"/>
                    </a:p>
                  </a:txBody>
                  <a:tcPr anchor="ctr"/>
                </a:tc>
                <a:tc>
                  <a:txBody>
                    <a:bodyPr/>
                    <a:lstStyle/>
                    <a:p>
                      <a:endParaRPr lang="es-CL" sz="1400"/>
                    </a:p>
                  </a:txBody>
                  <a:tcPr anchor="ctr"/>
                </a:tc>
                <a:tc>
                  <a:txBody>
                    <a:bodyPr/>
                    <a:lstStyle/>
                    <a:p>
                      <a:endParaRPr lang="es-CL" sz="1400" dirty="0"/>
                    </a:p>
                  </a:txBody>
                  <a:tcPr anchor="ctr"/>
                </a:tc>
                <a:tc>
                  <a:txBody>
                    <a:bodyPr/>
                    <a:lstStyle/>
                    <a:p>
                      <a:pPr algn="ctr"/>
                      <a:endParaRPr lang="es-CL" sz="1000" dirty="0">
                        <a:solidFill>
                          <a:srgbClr val="FF0000"/>
                        </a:solidFill>
                      </a:endParaRPr>
                    </a:p>
                  </a:txBody>
                  <a:tcPr anchor="ctr"/>
                </a:tc>
                <a:tc>
                  <a:txBody>
                    <a:bodyPr/>
                    <a:lstStyle/>
                    <a:p>
                      <a:endParaRPr lang="es-CL" sz="1400"/>
                    </a:p>
                  </a:txBody>
                  <a:tcPr anchor="ctr"/>
                </a:tc>
                <a:tc>
                  <a:txBody>
                    <a:bodyPr/>
                    <a:lstStyle/>
                    <a:p>
                      <a:pPr algn="ctr"/>
                      <a:r>
                        <a:rPr lang="es-CL" sz="1000" dirty="0" smtClean="0">
                          <a:solidFill>
                            <a:srgbClr val="0070C0"/>
                          </a:solidFill>
                        </a:rPr>
                        <a:t>06/01</a:t>
                      </a:r>
                      <a:endParaRPr lang="es-CL" sz="1000" dirty="0">
                        <a:solidFill>
                          <a:srgbClr val="0070C0"/>
                        </a:solidFill>
                      </a:endParaRPr>
                    </a:p>
                  </a:txBody>
                  <a:tcPr anchor="ctr"/>
                </a:tc>
                <a:tc>
                  <a:txBody>
                    <a:bodyPr/>
                    <a:lstStyle/>
                    <a:p>
                      <a:pPr algn="ctr"/>
                      <a:r>
                        <a:rPr lang="es-CL" sz="1000" dirty="0" smtClean="0">
                          <a:solidFill>
                            <a:srgbClr val="0070C0"/>
                          </a:solidFill>
                        </a:rPr>
                        <a:t>3</a:t>
                      </a:r>
                      <a:endParaRPr lang="es-CL" sz="1000" dirty="0">
                        <a:solidFill>
                          <a:srgbClr val="0070C0"/>
                        </a:solidFill>
                      </a:endParaRPr>
                    </a:p>
                  </a:txBody>
                  <a:tcPr anchor="ctr"/>
                </a:tc>
                <a:tc>
                  <a:txBody>
                    <a:bodyPr/>
                    <a:lstStyle/>
                    <a:p>
                      <a:pPr algn="ctr"/>
                      <a:r>
                        <a:rPr lang="es-CL" sz="1000" dirty="0" smtClean="0">
                          <a:solidFill>
                            <a:srgbClr val="0070C0"/>
                          </a:solidFill>
                        </a:rPr>
                        <a:t>14</a:t>
                      </a:r>
                      <a:endParaRPr lang="es-CL" sz="1000" dirty="0">
                        <a:solidFill>
                          <a:srgbClr val="0070C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sz="1000" dirty="0" smtClean="0">
                          <a:solidFill>
                            <a:srgbClr val="0070C0"/>
                          </a:solidFill>
                        </a:rPr>
                        <a:t>6548</a:t>
                      </a:r>
                    </a:p>
                  </a:txBody>
                  <a:tcPr anchor="ctr"/>
                </a:tc>
                <a:tc>
                  <a:txBody>
                    <a:bodyPr/>
                    <a:lstStyle/>
                    <a:p>
                      <a:pPr algn="ctr"/>
                      <a:r>
                        <a:rPr lang="es-CL" sz="1000" dirty="0" smtClean="0">
                          <a:solidFill>
                            <a:srgbClr val="0070C0"/>
                          </a:solidFill>
                        </a:rPr>
                        <a:t>6550</a:t>
                      </a:r>
                      <a:endParaRPr lang="es-CL" sz="1000" dirty="0">
                        <a:solidFill>
                          <a:srgbClr val="0070C0"/>
                        </a:solidFill>
                      </a:endParaRPr>
                    </a:p>
                  </a:txBody>
                  <a:tcPr anchor="ctr"/>
                </a:tc>
                <a:tc>
                  <a:txBody>
                    <a:bodyPr/>
                    <a:lstStyle/>
                    <a:p>
                      <a:pPr algn="ctr"/>
                      <a:r>
                        <a:rPr lang="es-CL" sz="1000" dirty="0" smtClean="0"/>
                        <a:t>1</a:t>
                      </a:r>
                      <a:endParaRPr lang="es-CL" sz="1000" dirty="0"/>
                    </a:p>
                  </a:txBody>
                  <a:tcPr anchor="ctr"/>
                </a:tc>
              </a:tr>
              <a:tr h="370840">
                <a:tc>
                  <a:txBody>
                    <a:bodyPr/>
                    <a:lstStyle/>
                    <a:p>
                      <a:pPr algn="ctr"/>
                      <a:r>
                        <a:rPr lang="es-CL" sz="1000" dirty="0" smtClean="0">
                          <a:solidFill>
                            <a:srgbClr val="FF0000"/>
                          </a:solidFill>
                        </a:rPr>
                        <a:t>07/01</a:t>
                      </a:r>
                      <a:endParaRPr lang="es-CL" sz="1000" dirty="0">
                        <a:solidFill>
                          <a:srgbClr val="FF0000"/>
                        </a:solidFill>
                      </a:endParaRPr>
                    </a:p>
                  </a:txBody>
                  <a:tcPr anchor="ctr"/>
                </a:tc>
                <a:tc>
                  <a:txBody>
                    <a:bodyPr/>
                    <a:lstStyle/>
                    <a:p>
                      <a:pPr algn="ctr"/>
                      <a:r>
                        <a:rPr lang="es-CL" sz="1000" dirty="0" smtClean="0">
                          <a:solidFill>
                            <a:srgbClr val="FF0000"/>
                          </a:solidFill>
                        </a:rPr>
                        <a:t>2</a:t>
                      </a:r>
                      <a:endParaRPr lang="es-CL" sz="1000" dirty="0">
                        <a:solidFill>
                          <a:srgbClr val="FF0000"/>
                        </a:solidFill>
                      </a:endParaRPr>
                    </a:p>
                  </a:txBody>
                  <a:tcPr anchor="ctr"/>
                </a:tc>
                <a:tc>
                  <a:txBody>
                    <a:bodyPr/>
                    <a:lstStyle/>
                    <a:p>
                      <a:pPr algn="ctr"/>
                      <a:r>
                        <a:rPr lang="es-CL" sz="1000" dirty="0" smtClean="0">
                          <a:solidFill>
                            <a:srgbClr val="FF0000"/>
                          </a:solidFill>
                        </a:rPr>
                        <a:t>L-3</a:t>
                      </a:r>
                      <a:endParaRPr lang="es-CL" sz="1000" dirty="0">
                        <a:solidFill>
                          <a:srgbClr val="FF0000"/>
                        </a:solidFill>
                      </a:endParaRPr>
                    </a:p>
                  </a:txBody>
                  <a:tcPr anchor="ctr"/>
                </a:tc>
                <a:tc>
                  <a:txBody>
                    <a:bodyPr/>
                    <a:lstStyle/>
                    <a:p>
                      <a:pPr algn="ctr"/>
                      <a:r>
                        <a:rPr lang="es-CL" sz="1000" dirty="0" smtClean="0">
                          <a:solidFill>
                            <a:srgbClr val="FF0000"/>
                          </a:solidFill>
                        </a:rPr>
                        <a:t>R 21</a:t>
                      </a:r>
                      <a:endParaRPr lang="es-CL" sz="1000" dirty="0">
                        <a:solidFill>
                          <a:srgbClr val="FF0000"/>
                        </a:solidFill>
                      </a:endParaRPr>
                    </a:p>
                  </a:txBody>
                  <a:tcPr anchor="ctr"/>
                </a:tc>
                <a:tc>
                  <a:txBody>
                    <a:bodyPr/>
                    <a:lstStyle/>
                    <a:p>
                      <a:pPr algn="ctr"/>
                      <a:r>
                        <a:rPr lang="es-CL" sz="1000" dirty="0" smtClean="0">
                          <a:solidFill>
                            <a:srgbClr val="FF0000"/>
                          </a:solidFill>
                        </a:rPr>
                        <a:t>05/01</a:t>
                      </a:r>
                      <a:endParaRPr lang="es-CL" sz="1000" dirty="0">
                        <a:solidFill>
                          <a:srgbClr val="FF0000"/>
                        </a:solidFill>
                      </a:endParaRPr>
                    </a:p>
                  </a:txBody>
                  <a:tcPr anchor="ctr"/>
                </a:tc>
                <a:tc>
                  <a:txBody>
                    <a:bodyPr/>
                    <a:lstStyle/>
                    <a:p>
                      <a:pPr algn="ctr"/>
                      <a:endParaRPr lang="es-CL" sz="1000" dirty="0">
                        <a:solidFill>
                          <a:srgbClr val="FF0000"/>
                        </a:solidFill>
                      </a:endParaRPr>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r>
                        <a:rPr lang="es-CL" sz="1000" dirty="0" smtClean="0"/>
                        <a:t>3</a:t>
                      </a:r>
                      <a:endParaRPr lang="es-CL" sz="1000" dirty="0"/>
                    </a:p>
                  </a:txBody>
                  <a:tcPr anchor="ctr"/>
                </a:tc>
              </a:tr>
              <a:tr h="370840">
                <a:tc>
                  <a:txBody>
                    <a:bodyPr/>
                    <a:lstStyle/>
                    <a:p>
                      <a:pPr algn="ctr"/>
                      <a:r>
                        <a:rPr lang="es-CL" sz="1000" dirty="0" smtClean="0">
                          <a:solidFill>
                            <a:srgbClr val="FF0000"/>
                          </a:solidFill>
                        </a:rPr>
                        <a:t>07/01</a:t>
                      </a:r>
                      <a:endParaRPr lang="es-CL" sz="1000" dirty="0">
                        <a:solidFill>
                          <a:srgbClr val="FF0000"/>
                        </a:solidFill>
                      </a:endParaRPr>
                    </a:p>
                  </a:txBody>
                  <a:tcPr anchor="ctr"/>
                </a:tc>
                <a:tc>
                  <a:txBody>
                    <a:bodyPr/>
                    <a:lstStyle/>
                    <a:p>
                      <a:pPr algn="ctr"/>
                      <a:r>
                        <a:rPr lang="es-CL" sz="1000" dirty="0" smtClean="0">
                          <a:solidFill>
                            <a:srgbClr val="FF0000"/>
                          </a:solidFill>
                        </a:rPr>
                        <a:t>1</a:t>
                      </a:r>
                      <a:endParaRPr lang="es-CL" sz="1000" dirty="0">
                        <a:solidFill>
                          <a:srgbClr val="FF0000"/>
                        </a:solidFill>
                      </a:endParaRPr>
                    </a:p>
                  </a:txBody>
                  <a:tcPr anchor="ctr"/>
                </a:tc>
                <a:tc>
                  <a:txBody>
                    <a:bodyPr/>
                    <a:lstStyle/>
                    <a:p>
                      <a:pPr algn="ctr"/>
                      <a:r>
                        <a:rPr lang="es-CL" sz="1000" dirty="0" smtClean="0">
                          <a:solidFill>
                            <a:srgbClr val="FF0000"/>
                          </a:solidFill>
                        </a:rPr>
                        <a:t>L-3</a:t>
                      </a:r>
                      <a:endParaRPr lang="es-CL" sz="1000" dirty="0">
                        <a:solidFill>
                          <a:srgbClr val="FF0000"/>
                        </a:solidFill>
                      </a:endParaRPr>
                    </a:p>
                  </a:txBody>
                  <a:tcPr anchor="ctr"/>
                </a:tc>
                <a:tc>
                  <a:txBody>
                    <a:bodyPr/>
                    <a:lstStyle/>
                    <a:p>
                      <a:pPr algn="ctr"/>
                      <a:r>
                        <a:rPr lang="es-CL" sz="1000" dirty="0" smtClean="0">
                          <a:solidFill>
                            <a:srgbClr val="FF0000"/>
                          </a:solidFill>
                        </a:rPr>
                        <a:t>R 21</a:t>
                      </a:r>
                      <a:endParaRPr lang="es-CL" sz="1000" dirty="0">
                        <a:solidFill>
                          <a:srgbClr val="FF0000"/>
                        </a:solidFill>
                      </a:endParaRPr>
                    </a:p>
                  </a:txBody>
                  <a:tcPr anchor="ctr"/>
                </a:tc>
                <a:tc>
                  <a:txBody>
                    <a:bodyPr/>
                    <a:lstStyle/>
                    <a:p>
                      <a:pPr algn="ctr"/>
                      <a:r>
                        <a:rPr lang="es-CL" sz="1000" dirty="0" smtClean="0">
                          <a:solidFill>
                            <a:srgbClr val="FF0000"/>
                          </a:solidFill>
                        </a:rPr>
                        <a:t>05/01</a:t>
                      </a:r>
                      <a:endParaRPr lang="es-CL" sz="1000" dirty="0">
                        <a:solidFill>
                          <a:srgbClr val="FF0000"/>
                        </a:solidFill>
                      </a:endParaRPr>
                    </a:p>
                  </a:txBody>
                  <a:tcPr anchor="ctr"/>
                </a:tc>
                <a:tc>
                  <a:txBody>
                    <a:bodyPr/>
                    <a:lstStyle/>
                    <a:p>
                      <a:pPr algn="ctr"/>
                      <a:endParaRPr lang="es-CL" sz="1000" dirty="0">
                        <a:solidFill>
                          <a:srgbClr val="FF0000"/>
                        </a:solidFill>
                      </a:endParaRPr>
                    </a:p>
                  </a:txBody>
                  <a:tcPr anchor="ctr"/>
                </a:tc>
                <a:tc>
                  <a:txBody>
                    <a:bodyPr/>
                    <a:lstStyle/>
                    <a:p>
                      <a:pPr algn="ctr"/>
                      <a:endParaRPr lang="es-CL" sz="1000" dirty="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r>
                        <a:rPr lang="es-CL" sz="1000" dirty="0" smtClean="0"/>
                        <a:t>4</a:t>
                      </a:r>
                      <a:endParaRPr lang="es-CL" sz="1000" dirty="0"/>
                    </a:p>
                  </a:txBody>
                  <a:tcPr anchor="ctr"/>
                </a:tc>
              </a:tr>
            </a:tbl>
          </a:graphicData>
        </a:graphic>
      </p:graphicFrame>
      <p:sp>
        <p:nvSpPr>
          <p:cNvPr id="5" name="4 Marcador de fecha"/>
          <p:cNvSpPr>
            <a:spLocks noGrp="1"/>
          </p:cNvSpPr>
          <p:nvPr>
            <p:ph type="dt" sz="half" idx="10"/>
          </p:nvPr>
        </p:nvSpPr>
        <p:spPr/>
        <p:txBody>
          <a:bodyPr/>
          <a:lstStyle/>
          <a:p>
            <a:r>
              <a:rPr lang="es-ES" smtClean="0"/>
              <a:t>27 - Oct - 2015</a:t>
            </a:r>
            <a:endParaRPr lang="es-CL"/>
          </a:p>
        </p:txBody>
      </p:sp>
      <p:sp>
        <p:nvSpPr>
          <p:cNvPr id="6" name="5 Marcador de pie de página"/>
          <p:cNvSpPr>
            <a:spLocks noGrp="1"/>
          </p:cNvSpPr>
          <p:nvPr>
            <p:ph type="ftr" sz="quarter" idx="11"/>
          </p:nvPr>
        </p:nvSpPr>
        <p:spPr/>
        <p:txBody>
          <a:bodyPr/>
          <a:lstStyle/>
          <a:p>
            <a:r>
              <a:rPr lang="pt-BR" smtClean="0"/>
              <a:t>Fcia Comunitaria 2015 - Fernando Becerra</a:t>
            </a:r>
            <a:endParaRPr lang="es-CL"/>
          </a:p>
        </p:txBody>
      </p:sp>
      <p:sp>
        <p:nvSpPr>
          <p:cNvPr id="7" name="6 Marcador de número de diapositiva"/>
          <p:cNvSpPr>
            <a:spLocks noGrp="1"/>
          </p:cNvSpPr>
          <p:nvPr>
            <p:ph type="sldNum" sz="quarter" idx="12"/>
          </p:nvPr>
        </p:nvSpPr>
        <p:spPr/>
        <p:txBody>
          <a:bodyPr/>
          <a:lstStyle/>
          <a:p>
            <a:fld id="{2B66484F-FA3B-46D1-BEAA-1C1C083C2C6D}" type="slidenum">
              <a:rPr lang="es-CL" smtClean="0"/>
              <a:pPr/>
              <a:t>23</a:t>
            </a:fld>
            <a:endParaRPr lang="es-CL"/>
          </a:p>
        </p:txBody>
      </p:sp>
      <p:graphicFrame>
        <p:nvGraphicFramePr>
          <p:cNvPr id="9" name="9 Marcador de contenido"/>
          <p:cNvGraphicFramePr>
            <a:graphicFrameLocks noGrp="1"/>
          </p:cNvGraphicFramePr>
          <p:nvPr>
            <p:ph idx="1"/>
          </p:nvPr>
        </p:nvGraphicFramePr>
        <p:xfrm>
          <a:off x="226218" y="3429000"/>
          <a:ext cx="8691564" cy="2966720"/>
        </p:xfrm>
        <a:graphic>
          <a:graphicData uri="http://schemas.openxmlformats.org/drawingml/2006/table">
            <a:tbl>
              <a:tblPr firstRow="1" bandRow="1">
                <a:tableStyleId>{5940675A-B579-460E-94D1-54222C63F5DA}</a:tableStyleId>
              </a:tblPr>
              <a:tblGrid>
                <a:gridCol w="521018"/>
                <a:gridCol w="449580"/>
                <a:gridCol w="444818"/>
                <a:gridCol w="705168"/>
                <a:gridCol w="521018"/>
                <a:gridCol w="521018"/>
                <a:gridCol w="449580"/>
                <a:gridCol w="649605"/>
                <a:gridCol w="449580"/>
                <a:gridCol w="835342"/>
                <a:gridCol w="528955"/>
                <a:gridCol w="692468"/>
                <a:gridCol w="595630"/>
                <a:gridCol w="835342"/>
                <a:gridCol w="492442"/>
              </a:tblGrid>
              <a:tr h="370840">
                <a:tc gridSpan="15">
                  <a:txBody>
                    <a:bodyPr/>
                    <a:lstStyle/>
                    <a:p>
                      <a:pPr algn="ctr"/>
                      <a:r>
                        <a:rPr lang="es-CL" sz="1400" dirty="0" err="1" smtClean="0"/>
                        <a:t>Clonazepam</a:t>
                      </a:r>
                      <a:r>
                        <a:rPr lang="es-CL" sz="1400" dirty="0" smtClean="0"/>
                        <a:t> 2</a:t>
                      </a:r>
                      <a:r>
                        <a:rPr lang="es-CL" sz="1400" baseline="0" dirty="0" smtClean="0"/>
                        <a:t> mg x 30 </a:t>
                      </a:r>
                      <a:r>
                        <a:rPr lang="es-CL" sz="1400" baseline="0" dirty="0" err="1" smtClean="0"/>
                        <a:t>comp</a:t>
                      </a:r>
                      <a:endParaRPr lang="es-CL" sz="1400"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c hMerge="1">
                  <a:txBody>
                    <a:bodyPr/>
                    <a:lstStyle/>
                    <a:p>
                      <a:endParaRPr lang="es-CL" dirty="0"/>
                    </a:p>
                  </a:txBody>
                  <a:tcPr/>
                </a:tc>
              </a:tr>
              <a:tr h="370840">
                <a:tc>
                  <a:txBody>
                    <a:bodyPr/>
                    <a:lstStyle/>
                    <a:p>
                      <a:pPr algn="ctr"/>
                      <a:r>
                        <a:rPr lang="es-CL" sz="1000" dirty="0" smtClean="0"/>
                        <a:t>Fecha</a:t>
                      </a:r>
                      <a:endParaRPr lang="es-CL" sz="1000" dirty="0"/>
                    </a:p>
                  </a:txBody>
                  <a:tcPr anchor="ctr"/>
                </a:tc>
                <a:tc>
                  <a:txBody>
                    <a:bodyPr/>
                    <a:lstStyle/>
                    <a:p>
                      <a:pPr algn="ctr"/>
                      <a:r>
                        <a:rPr lang="es-CL" sz="1000" dirty="0" err="1" smtClean="0"/>
                        <a:t>Cant</a:t>
                      </a:r>
                      <a:endParaRPr lang="es-CL" sz="1000" dirty="0"/>
                    </a:p>
                  </a:txBody>
                  <a:tcPr anchor="ctr"/>
                </a:tc>
                <a:tc>
                  <a:txBody>
                    <a:bodyPr/>
                    <a:lstStyle/>
                    <a:p>
                      <a:pPr algn="ctr"/>
                      <a:r>
                        <a:rPr lang="es-CL" sz="1000" dirty="0" err="1" smtClean="0"/>
                        <a:t>Prov</a:t>
                      </a:r>
                      <a:endParaRPr lang="es-CL" sz="1000" dirty="0"/>
                    </a:p>
                  </a:txBody>
                  <a:tcPr anchor="ctr"/>
                </a:tc>
                <a:tc>
                  <a:txBody>
                    <a:bodyPr/>
                    <a:lstStyle/>
                    <a:p>
                      <a:pPr algn="ctr"/>
                      <a:r>
                        <a:rPr lang="es-CL" sz="1000" dirty="0" smtClean="0"/>
                        <a:t>Guía /Res</a:t>
                      </a:r>
                      <a:endParaRPr lang="es-CL" sz="1000" dirty="0"/>
                    </a:p>
                  </a:txBody>
                  <a:tcPr anchor="ctr"/>
                </a:tc>
                <a:tc>
                  <a:txBody>
                    <a:bodyPr/>
                    <a:lstStyle/>
                    <a:p>
                      <a:pPr algn="ctr"/>
                      <a:r>
                        <a:rPr lang="es-CL" sz="1000" dirty="0" smtClean="0"/>
                        <a:t>Fecha</a:t>
                      </a:r>
                      <a:endParaRPr lang="es-CL" sz="1000" dirty="0"/>
                    </a:p>
                  </a:txBody>
                  <a:tcPr anchor="ctr"/>
                </a:tc>
                <a:tc>
                  <a:txBody>
                    <a:bodyPr/>
                    <a:lstStyle/>
                    <a:p>
                      <a:pPr algn="ctr"/>
                      <a:r>
                        <a:rPr lang="es-CL" sz="1000" dirty="0" smtClean="0"/>
                        <a:t>Fecha</a:t>
                      </a:r>
                      <a:endParaRPr lang="es-CL" sz="1000" dirty="0"/>
                    </a:p>
                  </a:txBody>
                  <a:tcPr anchor="ctr"/>
                </a:tc>
                <a:tc>
                  <a:txBody>
                    <a:bodyPr/>
                    <a:lstStyle/>
                    <a:p>
                      <a:pPr algn="ctr"/>
                      <a:r>
                        <a:rPr lang="es-CL" sz="1000" dirty="0" err="1" smtClean="0"/>
                        <a:t>Cant</a:t>
                      </a:r>
                      <a:endParaRPr lang="es-CL" sz="1000" dirty="0"/>
                    </a:p>
                  </a:txBody>
                  <a:tcPr anchor="ctr"/>
                </a:tc>
                <a:tc>
                  <a:txBody>
                    <a:bodyPr/>
                    <a:lstStyle/>
                    <a:p>
                      <a:pPr algn="ctr"/>
                      <a:r>
                        <a:rPr lang="es-CL" sz="1000" dirty="0" smtClean="0"/>
                        <a:t>N°</a:t>
                      </a:r>
                      <a:r>
                        <a:rPr lang="es-CL" sz="1000" baseline="0" dirty="0" smtClean="0"/>
                        <a:t> </a:t>
                      </a:r>
                      <a:r>
                        <a:rPr lang="es-CL" sz="1000" baseline="0" dirty="0" err="1" smtClean="0"/>
                        <a:t>Rp</a:t>
                      </a:r>
                      <a:endParaRPr lang="es-CL" sz="1000" dirty="0"/>
                    </a:p>
                  </a:txBody>
                  <a:tcPr anchor="ctr"/>
                </a:tc>
                <a:tc>
                  <a:txBody>
                    <a:bodyPr/>
                    <a:lstStyle/>
                    <a:p>
                      <a:pPr algn="ctr"/>
                      <a:r>
                        <a:rPr lang="es-CL" sz="1000" dirty="0" err="1" smtClean="0"/>
                        <a:t>Méd</a:t>
                      </a:r>
                      <a:endParaRPr lang="es-CL" sz="1000" dirty="0"/>
                    </a:p>
                  </a:txBody>
                  <a:tcPr anchor="ctr"/>
                </a:tc>
                <a:tc>
                  <a:txBody>
                    <a:bodyPr/>
                    <a:lstStyle/>
                    <a:p>
                      <a:pPr algn="ctr"/>
                      <a:r>
                        <a:rPr lang="es-CL" sz="1000" dirty="0" smtClean="0"/>
                        <a:t>R.U.N.</a:t>
                      </a:r>
                      <a:endParaRPr lang="es-CL" sz="1000" dirty="0"/>
                    </a:p>
                  </a:txBody>
                  <a:tcPr anchor="ctr"/>
                </a:tc>
                <a:tc>
                  <a:txBody>
                    <a:bodyPr/>
                    <a:lstStyle/>
                    <a:p>
                      <a:pPr algn="ctr"/>
                      <a:r>
                        <a:rPr lang="es-CL" sz="1000" dirty="0" err="1" smtClean="0"/>
                        <a:t>Pcte</a:t>
                      </a:r>
                      <a:endParaRPr lang="es-CL" sz="1000" dirty="0"/>
                    </a:p>
                  </a:txBody>
                  <a:tcPr anchor="ctr"/>
                </a:tc>
                <a:tc>
                  <a:txBody>
                    <a:bodyPr/>
                    <a:lstStyle/>
                    <a:p>
                      <a:pPr algn="ctr"/>
                      <a:r>
                        <a:rPr lang="es-CL" sz="1000" dirty="0" smtClean="0"/>
                        <a:t>Domicilio</a:t>
                      </a:r>
                      <a:endParaRPr lang="es-CL" sz="1000" dirty="0"/>
                    </a:p>
                  </a:txBody>
                  <a:tcPr anchor="ctr"/>
                </a:tc>
                <a:tc>
                  <a:txBody>
                    <a:bodyPr/>
                    <a:lstStyle/>
                    <a:p>
                      <a:pPr algn="ctr"/>
                      <a:r>
                        <a:rPr lang="es-CL" sz="1000" dirty="0" err="1" smtClean="0"/>
                        <a:t>Adq</a:t>
                      </a:r>
                      <a:endParaRPr lang="es-CL" sz="1000" dirty="0"/>
                    </a:p>
                  </a:txBody>
                  <a:tcPr anchor="ctr"/>
                </a:tc>
                <a:tc>
                  <a:txBody>
                    <a:bodyPr/>
                    <a:lstStyle/>
                    <a:p>
                      <a:pPr algn="ctr"/>
                      <a:r>
                        <a:rPr lang="es-CL" sz="1000" dirty="0" smtClean="0"/>
                        <a:t>R.U.N.</a:t>
                      </a:r>
                      <a:endParaRPr lang="es-CL" sz="1000" dirty="0"/>
                    </a:p>
                  </a:txBody>
                  <a:tcPr anchor="ctr"/>
                </a:tc>
                <a:tc>
                  <a:txBody>
                    <a:bodyPr/>
                    <a:lstStyle/>
                    <a:p>
                      <a:pPr algn="ctr"/>
                      <a:r>
                        <a:rPr lang="es-CL" sz="1000" dirty="0" smtClean="0"/>
                        <a:t>Saldo</a:t>
                      </a:r>
                      <a:endParaRPr lang="es-CL" sz="1000" dirty="0"/>
                    </a:p>
                  </a:txBody>
                  <a:tcPr anchor="ctr"/>
                </a:tc>
              </a:tr>
              <a:tr h="370840">
                <a:tc>
                  <a:txBody>
                    <a:bodyPr/>
                    <a:lstStyle/>
                    <a:p>
                      <a:pPr algn="ctr"/>
                      <a:r>
                        <a:rPr lang="es-CL" sz="1000" dirty="0" smtClean="0">
                          <a:solidFill>
                            <a:srgbClr val="FF0000"/>
                          </a:solidFill>
                        </a:rPr>
                        <a:t>05/01</a:t>
                      </a:r>
                      <a:endParaRPr lang="es-CL" sz="1000" dirty="0">
                        <a:solidFill>
                          <a:srgbClr val="FF0000"/>
                        </a:solidFill>
                      </a:endParaRPr>
                    </a:p>
                  </a:txBody>
                  <a:tcPr anchor="ctr"/>
                </a:tc>
                <a:tc>
                  <a:txBody>
                    <a:bodyPr/>
                    <a:lstStyle/>
                    <a:p>
                      <a:pPr algn="ctr"/>
                      <a:r>
                        <a:rPr lang="es-CL" sz="1000" dirty="0" smtClean="0">
                          <a:solidFill>
                            <a:srgbClr val="FF0000"/>
                          </a:solidFill>
                        </a:rPr>
                        <a:t>15</a:t>
                      </a:r>
                      <a:endParaRPr lang="es-CL" sz="1000" dirty="0">
                        <a:solidFill>
                          <a:srgbClr val="FF0000"/>
                        </a:solidFill>
                      </a:endParaRPr>
                    </a:p>
                  </a:txBody>
                  <a:tcPr anchor="ctr"/>
                </a:tc>
                <a:tc>
                  <a:txBody>
                    <a:bodyPr/>
                    <a:lstStyle/>
                    <a:p>
                      <a:pPr algn="ctr"/>
                      <a:r>
                        <a:rPr lang="es-CL" sz="1000" dirty="0" err="1" smtClean="0">
                          <a:solidFill>
                            <a:srgbClr val="FF0000"/>
                          </a:solidFill>
                        </a:rPr>
                        <a:t>UCH</a:t>
                      </a:r>
                      <a:endParaRPr lang="es-CL" sz="1000" dirty="0">
                        <a:solidFill>
                          <a:srgbClr val="FF0000"/>
                        </a:solidFill>
                      </a:endParaRPr>
                    </a:p>
                  </a:txBody>
                  <a:tcPr anchor="ctr"/>
                </a:tc>
                <a:tc>
                  <a:txBody>
                    <a:bodyPr/>
                    <a:lstStyle/>
                    <a:p>
                      <a:pPr algn="ctr"/>
                      <a:r>
                        <a:rPr lang="es-CL" sz="1000" dirty="0" smtClean="0">
                          <a:solidFill>
                            <a:srgbClr val="FF0000"/>
                          </a:solidFill>
                        </a:rPr>
                        <a:t>G 74902</a:t>
                      </a:r>
                      <a:endParaRPr lang="es-CL" sz="1000" dirty="0">
                        <a:solidFill>
                          <a:srgbClr val="FF0000"/>
                        </a:solidFill>
                      </a:endParaRPr>
                    </a:p>
                  </a:txBody>
                  <a:tcPr anchor="ctr"/>
                </a:tc>
                <a:tc>
                  <a:txBody>
                    <a:bodyPr/>
                    <a:lstStyle/>
                    <a:p>
                      <a:pPr algn="ctr"/>
                      <a:r>
                        <a:rPr lang="es-CL" sz="1000" dirty="0" smtClean="0">
                          <a:solidFill>
                            <a:srgbClr val="FF0000"/>
                          </a:solidFill>
                        </a:rPr>
                        <a:t>04/06</a:t>
                      </a:r>
                      <a:endParaRPr lang="es-CL" sz="1000" dirty="0">
                        <a:solidFill>
                          <a:srgbClr val="FF0000"/>
                        </a:solidFill>
                      </a:endParaRPr>
                    </a:p>
                  </a:txBody>
                  <a:tcPr anchor="ctr"/>
                </a:tc>
                <a:tc>
                  <a:txBody>
                    <a:bodyPr/>
                    <a:lstStyle/>
                    <a:p>
                      <a:pPr algn="ctr"/>
                      <a:endParaRPr lang="es-CL" sz="1000" dirty="0">
                        <a:solidFill>
                          <a:srgbClr val="FF0000"/>
                        </a:solidFill>
                      </a:endParaRPr>
                    </a:p>
                  </a:txBody>
                  <a:tcPr anchor="ctr"/>
                </a:tc>
                <a:tc>
                  <a:txBody>
                    <a:bodyPr/>
                    <a:lstStyle/>
                    <a:p>
                      <a:pPr algn="ctr"/>
                      <a:endParaRPr lang="es-CL" sz="1000" dirty="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r>
                        <a:rPr lang="es-CL" sz="1000" dirty="0" smtClean="0"/>
                        <a:t>15</a:t>
                      </a:r>
                      <a:endParaRPr lang="es-CL" sz="1000" dirty="0"/>
                    </a:p>
                  </a:txBody>
                  <a:tcPr anchor="ctr"/>
                </a:tc>
              </a:tr>
              <a:tr h="370840">
                <a:tc>
                  <a:txBody>
                    <a:bodyPr/>
                    <a:lstStyle/>
                    <a:p>
                      <a:endParaRPr lang="es-CL" sz="1400"/>
                    </a:p>
                  </a:txBody>
                  <a:tcPr anchor="ctr"/>
                </a:tc>
                <a:tc>
                  <a:txBody>
                    <a:bodyPr/>
                    <a:lstStyle/>
                    <a:p>
                      <a:endParaRPr lang="es-CL" sz="1400"/>
                    </a:p>
                  </a:txBody>
                  <a:tcPr anchor="ctr"/>
                </a:tc>
                <a:tc>
                  <a:txBody>
                    <a:bodyPr/>
                    <a:lstStyle/>
                    <a:p>
                      <a:endParaRPr lang="es-CL" sz="1400" dirty="0"/>
                    </a:p>
                  </a:txBody>
                  <a:tcPr anchor="ctr"/>
                </a:tc>
                <a:tc>
                  <a:txBody>
                    <a:bodyPr/>
                    <a:lstStyle/>
                    <a:p>
                      <a:pPr algn="ctr"/>
                      <a:endParaRPr lang="es-CL" sz="1000" dirty="0">
                        <a:solidFill>
                          <a:srgbClr val="FF0000"/>
                        </a:solidFill>
                      </a:endParaRPr>
                    </a:p>
                  </a:txBody>
                  <a:tcPr anchor="ctr"/>
                </a:tc>
                <a:tc>
                  <a:txBody>
                    <a:bodyPr/>
                    <a:lstStyle/>
                    <a:p>
                      <a:endParaRPr lang="es-CL" sz="1400"/>
                    </a:p>
                  </a:txBody>
                  <a:tcPr anchor="ctr"/>
                </a:tc>
                <a:tc>
                  <a:txBody>
                    <a:bodyPr/>
                    <a:lstStyle/>
                    <a:p>
                      <a:pPr algn="ctr"/>
                      <a:r>
                        <a:rPr lang="es-CL" sz="1000" dirty="0" smtClean="0">
                          <a:solidFill>
                            <a:srgbClr val="0070C0"/>
                          </a:solidFill>
                        </a:rPr>
                        <a:t>06/01</a:t>
                      </a:r>
                      <a:endParaRPr lang="es-CL" sz="1000" dirty="0">
                        <a:solidFill>
                          <a:srgbClr val="0070C0"/>
                        </a:solidFill>
                      </a:endParaRPr>
                    </a:p>
                  </a:txBody>
                  <a:tcPr anchor="ctr"/>
                </a:tc>
                <a:tc>
                  <a:txBody>
                    <a:bodyPr/>
                    <a:lstStyle/>
                    <a:p>
                      <a:pPr algn="ctr"/>
                      <a:r>
                        <a:rPr lang="es-CL" sz="1000" dirty="0" smtClean="0">
                          <a:solidFill>
                            <a:srgbClr val="0070C0"/>
                          </a:solidFill>
                        </a:rPr>
                        <a:t>6</a:t>
                      </a:r>
                      <a:endParaRPr lang="es-CL" sz="1000" dirty="0">
                        <a:solidFill>
                          <a:srgbClr val="0070C0"/>
                        </a:solidFill>
                      </a:endParaRPr>
                    </a:p>
                  </a:txBody>
                  <a:tcPr anchor="ctr"/>
                </a:tc>
                <a:tc>
                  <a:txBody>
                    <a:bodyPr/>
                    <a:lstStyle/>
                    <a:p>
                      <a:pPr algn="ctr"/>
                      <a:r>
                        <a:rPr lang="es-CL" sz="1000" dirty="0" smtClean="0">
                          <a:solidFill>
                            <a:srgbClr val="0070C0"/>
                          </a:solidFill>
                        </a:rPr>
                        <a:t>6548</a:t>
                      </a:r>
                      <a:endParaRPr lang="es-CL" sz="1000" dirty="0">
                        <a:solidFill>
                          <a:srgbClr val="0070C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sz="1000" dirty="0" smtClean="0">
                          <a:solidFill>
                            <a:srgbClr val="0070C0"/>
                          </a:solidFill>
                        </a:rPr>
                        <a:t>Ana</a:t>
                      </a:r>
                      <a:r>
                        <a:rPr lang="es-CL" sz="1000" baseline="0" dirty="0" smtClean="0">
                          <a:solidFill>
                            <a:srgbClr val="0070C0"/>
                          </a:solidFill>
                        </a:rPr>
                        <a:t> </a:t>
                      </a:r>
                      <a:endParaRPr lang="es-CL" sz="1000" dirty="0" smtClean="0">
                        <a:solidFill>
                          <a:srgbClr val="0070C0"/>
                        </a:solidFill>
                      </a:endParaRPr>
                    </a:p>
                  </a:txBody>
                  <a:tcPr anchor="ctr"/>
                </a:tc>
                <a:tc>
                  <a:txBody>
                    <a:bodyPr/>
                    <a:lstStyle/>
                    <a:p>
                      <a:pPr algn="ctr"/>
                      <a:r>
                        <a:rPr lang="es-CL" sz="1000" dirty="0" smtClean="0">
                          <a:solidFill>
                            <a:srgbClr val="0070C0"/>
                          </a:solidFill>
                        </a:rPr>
                        <a:t>12409551-8</a:t>
                      </a:r>
                      <a:endParaRPr lang="es-CL" sz="1000" dirty="0">
                        <a:solidFill>
                          <a:srgbClr val="0070C0"/>
                        </a:solidFill>
                      </a:endParaRPr>
                    </a:p>
                  </a:txBody>
                  <a:tcPr anchor="ctr"/>
                </a:tc>
                <a:tc>
                  <a:txBody>
                    <a:bodyPr/>
                    <a:lstStyle/>
                    <a:p>
                      <a:pPr algn="ctr"/>
                      <a:r>
                        <a:rPr lang="es-CL" sz="1000" dirty="0" smtClean="0">
                          <a:solidFill>
                            <a:srgbClr val="0070C0"/>
                          </a:solidFill>
                        </a:rPr>
                        <a:t>Carlos</a:t>
                      </a:r>
                      <a:endParaRPr lang="es-CL" sz="1000" dirty="0">
                        <a:solidFill>
                          <a:srgbClr val="0070C0"/>
                        </a:solidFill>
                      </a:endParaRPr>
                    </a:p>
                  </a:txBody>
                  <a:tcPr anchor="ctr"/>
                </a:tc>
                <a:tc>
                  <a:txBody>
                    <a:bodyPr/>
                    <a:lstStyle/>
                    <a:p>
                      <a:pPr algn="ctr"/>
                      <a:r>
                        <a:rPr lang="es-CL" sz="1000" dirty="0" smtClean="0">
                          <a:solidFill>
                            <a:srgbClr val="0070C0"/>
                          </a:solidFill>
                        </a:rPr>
                        <a:t>XX</a:t>
                      </a:r>
                      <a:endParaRPr lang="es-CL" sz="1000" dirty="0">
                        <a:solidFill>
                          <a:srgbClr val="0070C0"/>
                        </a:solidFill>
                      </a:endParaRPr>
                    </a:p>
                  </a:txBody>
                  <a:tcPr anchor="ctr"/>
                </a:tc>
                <a:tc>
                  <a:txBody>
                    <a:bodyPr/>
                    <a:lstStyle/>
                    <a:p>
                      <a:pPr algn="ctr"/>
                      <a:r>
                        <a:rPr lang="es-CL" sz="1000" dirty="0" smtClean="0">
                          <a:solidFill>
                            <a:srgbClr val="0070C0"/>
                          </a:solidFill>
                        </a:rPr>
                        <a:t>Patricia</a:t>
                      </a:r>
                      <a:endParaRPr lang="es-CL" sz="1000" dirty="0">
                        <a:solidFill>
                          <a:srgbClr val="0070C0"/>
                        </a:solidFill>
                      </a:endParaRPr>
                    </a:p>
                  </a:txBody>
                  <a:tcPr anchor="ctr"/>
                </a:tc>
                <a:tc>
                  <a:txBody>
                    <a:bodyPr/>
                    <a:lstStyle/>
                    <a:p>
                      <a:pPr algn="ctr"/>
                      <a:r>
                        <a:rPr lang="es-CL" sz="1000" dirty="0" smtClean="0">
                          <a:solidFill>
                            <a:srgbClr val="0070C0"/>
                          </a:solidFill>
                        </a:rPr>
                        <a:t>16822610-9</a:t>
                      </a:r>
                      <a:endParaRPr lang="es-CL" sz="1000" dirty="0">
                        <a:solidFill>
                          <a:srgbClr val="0070C0"/>
                        </a:solidFill>
                      </a:endParaRPr>
                    </a:p>
                  </a:txBody>
                  <a:tcPr anchor="ctr"/>
                </a:tc>
                <a:tc>
                  <a:txBody>
                    <a:bodyPr/>
                    <a:lstStyle/>
                    <a:p>
                      <a:pPr algn="ctr"/>
                      <a:r>
                        <a:rPr lang="es-CL" sz="1000" dirty="0" smtClean="0"/>
                        <a:t>9</a:t>
                      </a:r>
                      <a:endParaRPr lang="es-CL" sz="1000" dirty="0"/>
                    </a:p>
                  </a:txBody>
                  <a:tcPr anchor="ctr"/>
                </a:tc>
              </a:tr>
              <a:tr h="370840">
                <a:tc>
                  <a:txBody>
                    <a:bodyPr/>
                    <a:lstStyle/>
                    <a:p>
                      <a:endParaRPr lang="es-CL" sz="1400"/>
                    </a:p>
                  </a:txBody>
                  <a:tcPr anchor="ctr"/>
                </a:tc>
                <a:tc>
                  <a:txBody>
                    <a:bodyPr/>
                    <a:lstStyle/>
                    <a:p>
                      <a:endParaRPr lang="es-CL" sz="1400" dirty="0"/>
                    </a:p>
                  </a:txBody>
                  <a:tcPr anchor="ctr"/>
                </a:tc>
                <a:tc>
                  <a:txBody>
                    <a:bodyPr/>
                    <a:lstStyle/>
                    <a:p>
                      <a:endParaRPr lang="es-CL" sz="1400" dirty="0"/>
                    </a:p>
                  </a:txBody>
                  <a:tcPr anchor="ctr"/>
                </a:tc>
                <a:tc>
                  <a:txBody>
                    <a:bodyPr/>
                    <a:lstStyle/>
                    <a:p>
                      <a:pPr algn="ctr"/>
                      <a:endParaRPr lang="es-CL" sz="1000" dirty="0">
                        <a:solidFill>
                          <a:srgbClr val="FF0000"/>
                        </a:solidFill>
                      </a:endParaRPr>
                    </a:p>
                  </a:txBody>
                  <a:tcPr anchor="ctr"/>
                </a:tc>
                <a:tc>
                  <a:txBody>
                    <a:bodyPr/>
                    <a:lstStyle/>
                    <a:p>
                      <a:endParaRPr lang="es-CL" sz="1400"/>
                    </a:p>
                  </a:txBody>
                  <a:tcPr anchor="ctr"/>
                </a:tc>
                <a:tc>
                  <a:txBody>
                    <a:bodyPr/>
                    <a:lstStyle/>
                    <a:p>
                      <a:pPr algn="ctr"/>
                      <a:r>
                        <a:rPr lang="es-CL" sz="1000" dirty="0" smtClean="0">
                          <a:solidFill>
                            <a:srgbClr val="0070C0"/>
                          </a:solidFill>
                        </a:rPr>
                        <a:t>06/01</a:t>
                      </a:r>
                      <a:endParaRPr lang="es-CL" sz="1000" dirty="0">
                        <a:solidFill>
                          <a:srgbClr val="0070C0"/>
                        </a:solidFill>
                      </a:endParaRPr>
                    </a:p>
                  </a:txBody>
                  <a:tcPr anchor="ctr"/>
                </a:tc>
                <a:tc>
                  <a:txBody>
                    <a:bodyPr/>
                    <a:lstStyle/>
                    <a:p>
                      <a:pPr algn="ctr"/>
                      <a:r>
                        <a:rPr lang="es-CL" sz="1000" dirty="0" smtClean="0">
                          <a:solidFill>
                            <a:srgbClr val="0070C0"/>
                          </a:solidFill>
                        </a:rPr>
                        <a:t>4</a:t>
                      </a:r>
                      <a:endParaRPr lang="es-CL" sz="1000" dirty="0">
                        <a:solidFill>
                          <a:srgbClr val="0070C0"/>
                        </a:solidFill>
                      </a:endParaRPr>
                    </a:p>
                  </a:txBody>
                  <a:tcPr anchor="ctr"/>
                </a:tc>
                <a:tc>
                  <a:txBody>
                    <a:bodyPr/>
                    <a:lstStyle/>
                    <a:p>
                      <a:pPr algn="ctr"/>
                      <a:r>
                        <a:rPr lang="es-CL" sz="1000" dirty="0" smtClean="0">
                          <a:solidFill>
                            <a:srgbClr val="0070C0"/>
                          </a:solidFill>
                        </a:rPr>
                        <a:t>6549</a:t>
                      </a:r>
                      <a:endParaRPr lang="es-CL" sz="1000" dirty="0">
                        <a:solidFill>
                          <a:srgbClr val="0070C0"/>
                        </a:solidFill>
                      </a:endParaRPr>
                    </a:p>
                  </a:txBody>
                  <a:tcPr anchor="ctr"/>
                </a:tc>
                <a:tc>
                  <a:txBody>
                    <a:bodyPr/>
                    <a:lstStyle/>
                    <a:p>
                      <a:pPr algn="ctr"/>
                      <a:r>
                        <a:rPr lang="es-CL" sz="1000" dirty="0" smtClean="0">
                          <a:solidFill>
                            <a:srgbClr val="0070C0"/>
                          </a:solidFill>
                        </a:rPr>
                        <a:t>Ana</a:t>
                      </a:r>
                      <a:r>
                        <a:rPr lang="es-CL" sz="1000" baseline="0" dirty="0" smtClean="0">
                          <a:solidFill>
                            <a:srgbClr val="0070C0"/>
                          </a:solidFill>
                        </a:rPr>
                        <a:t> </a:t>
                      </a:r>
                      <a:endParaRPr lang="es-CL" sz="1000" dirty="0">
                        <a:solidFill>
                          <a:srgbClr val="0070C0"/>
                        </a:solidFill>
                      </a:endParaRPr>
                    </a:p>
                  </a:txBody>
                  <a:tcPr anchor="ctr"/>
                </a:tc>
                <a:tc>
                  <a:txBody>
                    <a:bodyPr/>
                    <a:lstStyle/>
                    <a:p>
                      <a:pPr algn="ctr"/>
                      <a:r>
                        <a:rPr lang="es-CL" sz="1000" dirty="0" smtClean="0">
                          <a:solidFill>
                            <a:srgbClr val="0070C0"/>
                          </a:solidFill>
                        </a:rPr>
                        <a:t>12409551-8</a:t>
                      </a:r>
                      <a:endParaRPr lang="es-CL" sz="1000" dirty="0">
                        <a:solidFill>
                          <a:srgbClr val="0070C0"/>
                        </a:solidFill>
                      </a:endParaRPr>
                    </a:p>
                  </a:txBody>
                  <a:tcPr anchor="ctr"/>
                </a:tc>
                <a:tc>
                  <a:txBody>
                    <a:bodyPr/>
                    <a:lstStyle/>
                    <a:p>
                      <a:pPr algn="ctr"/>
                      <a:r>
                        <a:rPr lang="es-CL" sz="1000" dirty="0" smtClean="0">
                          <a:solidFill>
                            <a:srgbClr val="0070C0"/>
                          </a:solidFill>
                        </a:rPr>
                        <a:t>Pedro</a:t>
                      </a:r>
                      <a:endParaRPr lang="es-CL" sz="1000" dirty="0">
                        <a:solidFill>
                          <a:srgbClr val="0070C0"/>
                        </a:solidFill>
                      </a:endParaRPr>
                    </a:p>
                  </a:txBody>
                  <a:tcPr anchor="ctr"/>
                </a:tc>
                <a:tc>
                  <a:txBody>
                    <a:bodyPr/>
                    <a:lstStyle/>
                    <a:p>
                      <a:pPr algn="ctr"/>
                      <a:r>
                        <a:rPr lang="es-CL" sz="1000" dirty="0" smtClean="0">
                          <a:solidFill>
                            <a:srgbClr val="0070C0"/>
                          </a:solidFill>
                        </a:rPr>
                        <a:t>XX</a:t>
                      </a:r>
                      <a:endParaRPr lang="es-CL" sz="1000" dirty="0">
                        <a:solidFill>
                          <a:srgbClr val="0070C0"/>
                        </a:solidFill>
                      </a:endParaRPr>
                    </a:p>
                  </a:txBody>
                  <a:tcPr anchor="ctr"/>
                </a:tc>
                <a:tc>
                  <a:txBody>
                    <a:bodyPr/>
                    <a:lstStyle/>
                    <a:p>
                      <a:pPr algn="ctr"/>
                      <a:r>
                        <a:rPr lang="es-CL" sz="1000" dirty="0" smtClean="0">
                          <a:solidFill>
                            <a:srgbClr val="0070C0"/>
                          </a:solidFill>
                        </a:rPr>
                        <a:t>Ídem</a:t>
                      </a:r>
                      <a:endParaRPr lang="es-CL" sz="1000" dirty="0">
                        <a:solidFill>
                          <a:srgbClr val="0070C0"/>
                        </a:solidFill>
                      </a:endParaRPr>
                    </a:p>
                  </a:txBody>
                  <a:tcPr anchor="ctr"/>
                </a:tc>
                <a:tc>
                  <a:txBody>
                    <a:bodyPr/>
                    <a:lstStyle/>
                    <a:p>
                      <a:pPr algn="ctr"/>
                      <a:r>
                        <a:rPr lang="es-CL" sz="1000" dirty="0" smtClean="0">
                          <a:solidFill>
                            <a:srgbClr val="0070C0"/>
                          </a:solidFill>
                        </a:rPr>
                        <a:t>Ídem</a:t>
                      </a:r>
                      <a:endParaRPr lang="es-CL" sz="1000" dirty="0">
                        <a:solidFill>
                          <a:srgbClr val="0070C0"/>
                        </a:solidFill>
                      </a:endParaRPr>
                    </a:p>
                  </a:txBody>
                  <a:tcPr anchor="ctr"/>
                </a:tc>
                <a:tc>
                  <a:txBody>
                    <a:bodyPr/>
                    <a:lstStyle/>
                    <a:p>
                      <a:pPr algn="ctr"/>
                      <a:r>
                        <a:rPr lang="es-CL" sz="1000" dirty="0" smtClean="0"/>
                        <a:t>5</a:t>
                      </a:r>
                      <a:endParaRPr lang="es-CL" sz="1000" dirty="0"/>
                    </a:p>
                  </a:txBody>
                  <a:tcPr anchor="ctr"/>
                </a:tc>
              </a:tr>
              <a:tr h="370840">
                <a:tc>
                  <a:txBody>
                    <a:bodyPr/>
                    <a:lstStyle/>
                    <a:p>
                      <a:endParaRPr lang="es-CL" sz="1400"/>
                    </a:p>
                  </a:txBody>
                  <a:tcPr anchor="ctr"/>
                </a:tc>
                <a:tc>
                  <a:txBody>
                    <a:bodyPr/>
                    <a:lstStyle/>
                    <a:p>
                      <a:endParaRPr lang="es-CL" sz="1400" dirty="0"/>
                    </a:p>
                  </a:txBody>
                  <a:tcPr anchor="ctr"/>
                </a:tc>
                <a:tc>
                  <a:txBody>
                    <a:bodyPr/>
                    <a:lstStyle/>
                    <a:p>
                      <a:endParaRPr lang="es-CL" sz="1400" dirty="0"/>
                    </a:p>
                  </a:txBody>
                  <a:tcPr anchor="ctr"/>
                </a:tc>
                <a:tc>
                  <a:txBody>
                    <a:bodyPr/>
                    <a:lstStyle/>
                    <a:p>
                      <a:pPr algn="ctr"/>
                      <a:endParaRPr lang="es-CL" sz="1000" dirty="0">
                        <a:solidFill>
                          <a:srgbClr val="FF0000"/>
                        </a:solidFill>
                      </a:endParaRPr>
                    </a:p>
                  </a:txBody>
                  <a:tcPr anchor="ctr"/>
                </a:tc>
                <a:tc>
                  <a:txBody>
                    <a:bodyPr/>
                    <a:lstStyle/>
                    <a:p>
                      <a:endParaRPr lang="es-CL" sz="1400"/>
                    </a:p>
                  </a:txBody>
                  <a:tcPr anchor="ctr"/>
                </a:tc>
                <a:tc>
                  <a:txBody>
                    <a:bodyPr/>
                    <a:lstStyle/>
                    <a:p>
                      <a:pPr algn="ctr"/>
                      <a:r>
                        <a:rPr lang="es-CL" sz="1000" dirty="0" smtClean="0">
                          <a:solidFill>
                            <a:srgbClr val="0070C0"/>
                          </a:solidFill>
                        </a:rPr>
                        <a:t>06/01</a:t>
                      </a:r>
                      <a:endParaRPr lang="es-CL" sz="1000" dirty="0">
                        <a:solidFill>
                          <a:srgbClr val="0070C0"/>
                        </a:solidFill>
                      </a:endParaRPr>
                    </a:p>
                  </a:txBody>
                  <a:tcPr anchor="ctr"/>
                </a:tc>
                <a:tc>
                  <a:txBody>
                    <a:bodyPr/>
                    <a:lstStyle/>
                    <a:p>
                      <a:pPr algn="ctr"/>
                      <a:r>
                        <a:rPr lang="es-CL" sz="1000" dirty="0" smtClean="0">
                          <a:solidFill>
                            <a:srgbClr val="0070C0"/>
                          </a:solidFill>
                        </a:rPr>
                        <a:t>4</a:t>
                      </a:r>
                      <a:endParaRPr lang="es-CL" sz="1000" dirty="0">
                        <a:solidFill>
                          <a:srgbClr val="0070C0"/>
                        </a:solidFill>
                      </a:endParaRPr>
                    </a:p>
                  </a:txBody>
                  <a:tcPr anchor="ctr"/>
                </a:tc>
                <a:tc>
                  <a:txBody>
                    <a:bodyPr/>
                    <a:lstStyle/>
                    <a:p>
                      <a:pPr algn="ctr"/>
                      <a:r>
                        <a:rPr lang="es-CL" sz="1000" dirty="0" smtClean="0">
                          <a:solidFill>
                            <a:srgbClr val="0070C0"/>
                          </a:solidFill>
                        </a:rPr>
                        <a:t>6550</a:t>
                      </a:r>
                      <a:endParaRPr lang="es-CL" sz="1000" dirty="0">
                        <a:solidFill>
                          <a:srgbClr val="0070C0"/>
                        </a:solidFill>
                      </a:endParaRPr>
                    </a:p>
                  </a:txBody>
                  <a:tcPr anchor="ctr"/>
                </a:tc>
                <a:tc>
                  <a:txBody>
                    <a:bodyPr/>
                    <a:lstStyle/>
                    <a:p>
                      <a:pPr algn="ctr"/>
                      <a:r>
                        <a:rPr lang="es-CL" sz="1000" dirty="0" smtClean="0">
                          <a:solidFill>
                            <a:srgbClr val="0070C0"/>
                          </a:solidFill>
                        </a:rPr>
                        <a:t>Ana</a:t>
                      </a:r>
                      <a:r>
                        <a:rPr lang="es-CL" sz="1000" baseline="0" dirty="0" smtClean="0">
                          <a:solidFill>
                            <a:srgbClr val="0070C0"/>
                          </a:solidFill>
                        </a:rPr>
                        <a:t> </a:t>
                      </a:r>
                      <a:endParaRPr lang="es-CL" sz="1000" dirty="0">
                        <a:solidFill>
                          <a:srgbClr val="0070C0"/>
                        </a:solidFill>
                      </a:endParaRPr>
                    </a:p>
                  </a:txBody>
                  <a:tcPr anchor="ctr"/>
                </a:tc>
                <a:tc>
                  <a:txBody>
                    <a:bodyPr/>
                    <a:lstStyle/>
                    <a:p>
                      <a:pPr algn="ctr"/>
                      <a:r>
                        <a:rPr lang="es-CL" sz="1000" dirty="0" smtClean="0">
                          <a:solidFill>
                            <a:srgbClr val="0070C0"/>
                          </a:solidFill>
                        </a:rPr>
                        <a:t>12409551-8</a:t>
                      </a:r>
                      <a:endParaRPr lang="es-CL" sz="1000" dirty="0">
                        <a:solidFill>
                          <a:srgbClr val="0070C0"/>
                        </a:solidFill>
                      </a:endParaRPr>
                    </a:p>
                  </a:txBody>
                  <a:tcPr anchor="ctr"/>
                </a:tc>
                <a:tc>
                  <a:txBody>
                    <a:bodyPr/>
                    <a:lstStyle/>
                    <a:p>
                      <a:pPr algn="ctr"/>
                      <a:r>
                        <a:rPr lang="es-CL" sz="1000" dirty="0" smtClean="0">
                          <a:solidFill>
                            <a:srgbClr val="0070C0"/>
                          </a:solidFill>
                        </a:rPr>
                        <a:t>Juan</a:t>
                      </a:r>
                      <a:endParaRPr lang="es-CL" sz="1000" dirty="0">
                        <a:solidFill>
                          <a:srgbClr val="0070C0"/>
                        </a:solidFill>
                      </a:endParaRPr>
                    </a:p>
                  </a:txBody>
                  <a:tcPr anchor="ctr"/>
                </a:tc>
                <a:tc>
                  <a:txBody>
                    <a:bodyPr/>
                    <a:lstStyle/>
                    <a:p>
                      <a:pPr algn="ctr"/>
                      <a:r>
                        <a:rPr lang="es-CL" sz="1000" dirty="0" smtClean="0">
                          <a:solidFill>
                            <a:srgbClr val="0070C0"/>
                          </a:solidFill>
                        </a:rPr>
                        <a:t>XX</a:t>
                      </a:r>
                      <a:endParaRPr lang="es-CL" sz="1000" dirty="0">
                        <a:solidFill>
                          <a:srgbClr val="0070C0"/>
                        </a:solidFill>
                      </a:endParaRPr>
                    </a:p>
                  </a:txBody>
                  <a:tcPr anchor="ctr"/>
                </a:tc>
                <a:tc>
                  <a:txBody>
                    <a:bodyPr/>
                    <a:lstStyle/>
                    <a:p>
                      <a:pPr algn="ctr"/>
                      <a:r>
                        <a:rPr lang="es-CL" sz="1000" dirty="0" smtClean="0">
                          <a:solidFill>
                            <a:srgbClr val="0070C0"/>
                          </a:solidFill>
                        </a:rPr>
                        <a:t>Ídem</a:t>
                      </a:r>
                      <a:endParaRPr lang="es-CL" sz="1000" dirty="0">
                        <a:solidFill>
                          <a:srgbClr val="0070C0"/>
                        </a:solidFill>
                      </a:endParaRPr>
                    </a:p>
                  </a:txBody>
                  <a:tcPr anchor="ctr"/>
                </a:tc>
                <a:tc>
                  <a:txBody>
                    <a:bodyPr/>
                    <a:lstStyle/>
                    <a:p>
                      <a:pPr algn="ctr"/>
                      <a:r>
                        <a:rPr lang="es-CL" sz="1000" dirty="0" smtClean="0">
                          <a:solidFill>
                            <a:srgbClr val="0070C0"/>
                          </a:solidFill>
                        </a:rPr>
                        <a:t>Ídem</a:t>
                      </a:r>
                      <a:endParaRPr lang="es-CL" sz="1000" dirty="0">
                        <a:solidFill>
                          <a:srgbClr val="0070C0"/>
                        </a:solidFill>
                      </a:endParaRPr>
                    </a:p>
                  </a:txBody>
                  <a:tcPr anchor="ctr"/>
                </a:tc>
                <a:tc>
                  <a:txBody>
                    <a:bodyPr/>
                    <a:lstStyle/>
                    <a:p>
                      <a:pPr algn="ctr"/>
                      <a:r>
                        <a:rPr lang="es-CL" sz="1000" dirty="0" smtClean="0"/>
                        <a:t>1</a:t>
                      </a:r>
                      <a:endParaRPr lang="es-CL" sz="1000" dirty="0"/>
                    </a:p>
                  </a:txBody>
                  <a:tcPr anchor="ctr"/>
                </a:tc>
              </a:tr>
              <a:tr h="370840">
                <a:tc>
                  <a:txBody>
                    <a:bodyPr/>
                    <a:lstStyle/>
                    <a:p>
                      <a:pPr algn="ctr"/>
                      <a:r>
                        <a:rPr lang="es-CL" sz="1000" dirty="0" smtClean="0">
                          <a:solidFill>
                            <a:srgbClr val="FF0000"/>
                          </a:solidFill>
                        </a:rPr>
                        <a:t>07/01</a:t>
                      </a:r>
                      <a:endParaRPr lang="es-CL" sz="1000" dirty="0">
                        <a:solidFill>
                          <a:srgbClr val="FF0000"/>
                        </a:solidFill>
                      </a:endParaRPr>
                    </a:p>
                  </a:txBody>
                  <a:tcPr anchor="ctr"/>
                </a:tc>
                <a:tc>
                  <a:txBody>
                    <a:bodyPr/>
                    <a:lstStyle/>
                    <a:p>
                      <a:pPr algn="ctr"/>
                      <a:r>
                        <a:rPr lang="es-CL" sz="1000" dirty="0" smtClean="0">
                          <a:solidFill>
                            <a:srgbClr val="FF0000"/>
                          </a:solidFill>
                        </a:rPr>
                        <a:t>2</a:t>
                      </a:r>
                      <a:endParaRPr lang="es-CL" sz="1000" dirty="0">
                        <a:solidFill>
                          <a:srgbClr val="FF0000"/>
                        </a:solidFill>
                      </a:endParaRPr>
                    </a:p>
                  </a:txBody>
                  <a:tcPr anchor="ctr"/>
                </a:tc>
                <a:tc>
                  <a:txBody>
                    <a:bodyPr/>
                    <a:lstStyle/>
                    <a:p>
                      <a:pPr algn="ctr"/>
                      <a:r>
                        <a:rPr lang="es-CL" sz="1000" dirty="0" smtClean="0">
                          <a:solidFill>
                            <a:srgbClr val="FF0000"/>
                          </a:solidFill>
                        </a:rPr>
                        <a:t>L-3</a:t>
                      </a:r>
                      <a:endParaRPr lang="es-CL" sz="1000" dirty="0">
                        <a:solidFill>
                          <a:srgbClr val="FF0000"/>
                        </a:solidFill>
                      </a:endParaRPr>
                    </a:p>
                  </a:txBody>
                  <a:tcPr anchor="ctr"/>
                </a:tc>
                <a:tc>
                  <a:txBody>
                    <a:bodyPr/>
                    <a:lstStyle/>
                    <a:p>
                      <a:pPr algn="ctr"/>
                      <a:r>
                        <a:rPr lang="es-CL" sz="1000" dirty="0" smtClean="0">
                          <a:solidFill>
                            <a:srgbClr val="FF0000"/>
                          </a:solidFill>
                        </a:rPr>
                        <a:t>R 21</a:t>
                      </a:r>
                      <a:endParaRPr lang="es-CL" sz="1000" dirty="0">
                        <a:solidFill>
                          <a:srgbClr val="FF0000"/>
                        </a:solidFill>
                      </a:endParaRPr>
                    </a:p>
                  </a:txBody>
                  <a:tcPr anchor="ctr"/>
                </a:tc>
                <a:tc>
                  <a:txBody>
                    <a:bodyPr/>
                    <a:lstStyle/>
                    <a:p>
                      <a:pPr algn="ctr"/>
                      <a:r>
                        <a:rPr lang="es-CL" sz="1000" dirty="0" smtClean="0">
                          <a:solidFill>
                            <a:srgbClr val="FF0000"/>
                          </a:solidFill>
                        </a:rPr>
                        <a:t>05/01</a:t>
                      </a:r>
                      <a:endParaRPr lang="es-CL" sz="1000" dirty="0">
                        <a:solidFill>
                          <a:srgbClr val="FF0000"/>
                        </a:solidFill>
                      </a:endParaRPr>
                    </a:p>
                  </a:txBody>
                  <a:tcPr anchor="ctr"/>
                </a:tc>
                <a:tc>
                  <a:txBody>
                    <a:bodyPr/>
                    <a:lstStyle/>
                    <a:p>
                      <a:pPr algn="ctr"/>
                      <a:endParaRPr lang="es-CL" sz="1000" dirty="0">
                        <a:solidFill>
                          <a:srgbClr val="FF0000"/>
                        </a:solidFill>
                      </a:endParaRPr>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dirty="0"/>
                    </a:p>
                  </a:txBody>
                  <a:tcPr anchor="ctr"/>
                </a:tc>
                <a:tc>
                  <a:txBody>
                    <a:bodyPr/>
                    <a:lstStyle/>
                    <a:p>
                      <a:pPr algn="ctr"/>
                      <a:endParaRPr lang="es-CL" sz="1000" dirty="0"/>
                    </a:p>
                  </a:txBody>
                  <a:tcPr anchor="ctr"/>
                </a:tc>
                <a:tc>
                  <a:txBody>
                    <a:bodyPr/>
                    <a:lstStyle/>
                    <a:p>
                      <a:pPr algn="ctr"/>
                      <a:endParaRPr lang="es-CL" sz="1000" dirty="0"/>
                    </a:p>
                  </a:txBody>
                  <a:tcPr anchor="ctr"/>
                </a:tc>
                <a:tc>
                  <a:txBody>
                    <a:bodyPr/>
                    <a:lstStyle/>
                    <a:p>
                      <a:pPr algn="ctr"/>
                      <a:endParaRPr lang="es-CL" sz="1000"/>
                    </a:p>
                  </a:txBody>
                  <a:tcPr anchor="ctr"/>
                </a:tc>
                <a:tc>
                  <a:txBody>
                    <a:bodyPr/>
                    <a:lstStyle/>
                    <a:p>
                      <a:pPr algn="ctr"/>
                      <a:r>
                        <a:rPr lang="es-CL" sz="1000" dirty="0" smtClean="0"/>
                        <a:t>3</a:t>
                      </a:r>
                      <a:endParaRPr lang="es-CL" sz="1000" dirty="0"/>
                    </a:p>
                  </a:txBody>
                  <a:tcPr anchor="ctr"/>
                </a:tc>
              </a:tr>
              <a:tr h="370840">
                <a:tc>
                  <a:txBody>
                    <a:bodyPr/>
                    <a:lstStyle/>
                    <a:p>
                      <a:pPr algn="ctr"/>
                      <a:r>
                        <a:rPr lang="es-CL" sz="1000" dirty="0" smtClean="0">
                          <a:solidFill>
                            <a:srgbClr val="FF0000"/>
                          </a:solidFill>
                        </a:rPr>
                        <a:t>07/01</a:t>
                      </a:r>
                      <a:endParaRPr lang="es-CL" sz="1000" dirty="0">
                        <a:solidFill>
                          <a:srgbClr val="FF0000"/>
                        </a:solidFill>
                      </a:endParaRPr>
                    </a:p>
                  </a:txBody>
                  <a:tcPr anchor="ctr"/>
                </a:tc>
                <a:tc>
                  <a:txBody>
                    <a:bodyPr/>
                    <a:lstStyle/>
                    <a:p>
                      <a:pPr algn="ctr"/>
                      <a:r>
                        <a:rPr lang="es-CL" sz="1000" dirty="0" smtClean="0">
                          <a:solidFill>
                            <a:srgbClr val="FF0000"/>
                          </a:solidFill>
                        </a:rPr>
                        <a:t>1</a:t>
                      </a:r>
                      <a:endParaRPr lang="es-CL" sz="1000" dirty="0">
                        <a:solidFill>
                          <a:srgbClr val="FF0000"/>
                        </a:solidFill>
                      </a:endParaRPr>
                    </a:p>
                  </a:txBody>
                  <a:tcPr anchor="ctr"/>
                </a:tc>
                <a:tc>
                  <a:txBody>
                    <a:bodyPr/>
                    <a:lstStyle/>
                    <a:p>
                      <a:pPr algn="ctr"/>
                      <a:r>
                        <a:rPr lang="es-CL" sz="1000" dirty="0" smtClean="0">
                          <a:solidFill>
                            <a:srgbClr val="FF0000"/>
                          </a:solidFill>
                        </a:rPr>
                        <a:t>L-3</a:t>
                      </a:r>
                      <a:endParaRPr lang="es-CL" sz="1000" dirty="0">
                        <a:solidFill>
                          <a:srgbClr val="FF0000"/>
                        </a:solidFill>
                      </a:endParaRPr>
                    </a:p>
                  </a:txBody>
                  <a:tcPr anchor="ctr"/>
                </a:tc>
                <a:tc>
                  <a:txBody>
                    <a:bodyPr/>
                    <a:lstStyle/>
                    <a:p>
                      <a:pPr algn="ctr"/>
                      <a:r>
                        <a:rPr lang="es-CL" sz="1000" dirty="0" smtClean="0">
                          <a:solidFill>
                            <a:srgbClr val="FF0000"/>
                          </a:solidFill>
                        </a:rPr>
                        <a:t>R 21</a:t>
                      </a:r>
                      <a:endParaRPr lang="es-CL" sz="1000" dirty="0">
                        <a:solidFill>
                          <a:srgbClr val="FF0000"/>
                        </a:solidFill>
                      </a:endParaRPr>
                    </a:p>
                  </a:txBody>
                  <a:tcPr anchor="ctr"/>
                </a:tc>
                <a:tc>
                  <a:txBody>
                    <a:bodyPr/>
                    <a:lstStyle/>
                    <a:p>
                      <a:pPr algn="ctr"/>
                      <a:r>
                        <a:rPr lang="es-CL" sz="1000" dirty="0" smtClean="0">
                          <a:solidFill>
                            <a:srgbClr val="FF0000"/>
                          </a:solidFill>
                        </a:rPr>
                        <a:t>05/01</a:t>
                      </a:r>
                      <a:endParaRPr lang="es-CL" sz="1000" dirty="0">
                        <a:solidFill>
                          <a:srgbClr val="FF0000"/>
                        </a:solidFill>
                      </a:endParaRPr>
                    </a:p>
                  </a:txBody>
                  <a:tcPr anchor="ctr"/>
                </a:tc>
                <a:tc>
                  <a:txBody>
                    <a:bodyPr/>
                    <a:lstStyle/>
                    <a:p>
                      <a:pPr algn="ctr"/>
                      <a:endParaRPr lang="es-CL" sz="1000" dirty="0">
                        <a:solidFill>
                          <a:srgbClr val="FF0000"/>
                        </a:solidFill>
                      </a:endParaRPr>
                    </a:p>
                  </a:txBody>
                  <a:tcPr anchor="ctr"/>
                </a:tc>
                <a:tc>
                  <a:txBody>
                    <a:bodyPr/>
                    <a:lstStyle/>
                    <a:p>
                      <a:pPr algn="ctr"/>
                      <a:endParaRPr lang="es-CL" sz="1000" dirty="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dirty="0"/>
                    </a:p>
                  </a:txBody>
                  <a:tcPr anchor="ctr"/>
                </a:tc>
                <a:tc>
                  <a:txBody>
                    <a:bodyPr/>
                    <a:lstStyle/>
                    <a:p>
                      <a:pPr algn="ctr"/>
                      <a:endParaRPr lang="es-CL" sz="1000"/>
                    </a:p>
                  </a:txBody>
                  <a:tcPr anchor="ctr"/>
                </a:tc>
                <a:tc>
                  <a:txBody>
                    <a:bodyPr/>
                    <a:lstStyle/>
                    <a:p>
                      <a:pPr algn="ctr"/>
                      <a:endParaRPr lang="es-CL" sz="1000"/>
                    </a:p>
                  </a:txBody>
                  <a:tcPr anchor="ctr"/>
                </a:tc>
                <a:tc>
                  <a:txBody>
                    <a:bodyPr/>
                    <a:lstStyle/>
                    <a:p>
                      <a:pPr algn="ctr"/>
                      <a:endParaRPr lang="es-CL" sz="1000" dirty="0"/>
                    </a:p>
                  </a:txBody>
                  <a:tcPr anchor="ctr"/>
                </a:tc>
                <a:tc>
                  <a:txBody>
                    <a:bodyPr/>
                    <a:lstStyle/>
                    <a:p>
                      <a:pPr algn="ctr"/>
                      <a:endParaRPr lang="es-CL" sz="1000" dirty="0"/>
                    </a:p>
                  </a:txBody>
                  <a:tcPr anchor="ctr"/>
                </a:tc>
                <a:tc>
                  <a:txBody>
                    <a:bodyPr/>
                    <a:lstStyle/>
                    <a:p>
                      <a:pPr algn="ctr"/>
                      <a:r>
                        <a:rPr lang="es-CL" sz="1000" dirty="0" smtClean="0"/>
                        <a:t>4</a:t>
                      </a:r>
                      <a:endParaRPr lang="es-CL" sz="1000" dirty="0"/>
                    </a:p>
                  </a:txBody>
                  <a:tcPr anchor="ctr"/>
                </a:tc>
              </a:tr>
            </a:tbl>
          </a:graphicData>
        </a:graphic>
      </p:graphicFrame>
      <p:pic>
        <p:nvPicPr>
          <p:cNvPr id="2050" name="Picture 2"/>
          <p:cNvPicPr>
            <a:picLocks noChangeAspect="1" noChangeArrowheads="1"/>
          </p:cNvPicPr>
          <p:nvPr/>
        </p:nvPicPr>
        <p:blipFill>
          <a:blip r:embed="rId3" cstate="print"/>
          <a:srcRect/>
          <a:stretch>
            <a:fillRect/>
          </a:stretch>
        </p:blipFill>
        <p:spPr bwMode="auto">
          <a:xfrm>
            <a:off x="6948264" y="1493899"/>
            <a:ext cx="2081733" cy="1157257"/>
          </a:xfrm>
          <a:prstGeom prst="rect">
            <a:avLst/>
          </a:prstGeom>
          <a:noFill/>
          <a:ln w="9525">
            <a:noFill/>
            <a:miter lim="800000"/>
            <a:headEnd/>
            <a:tailEnd/>
          </a:ln>
        </p:spPr>
      </p:pic>
      <p:pic>
        <p:nvPicPr>
          <p:cNvPr id="12" name="Picture 4" descr="http://ceii.cl/wp-content/uploads/2011/06/libro-actas_JPG.jpg"/>
          <p:cNvPicPr>
            <a:picLocks noChangeAspect="1" noChangeArrowheads="1"/>
          </p:cNvPicPr>
          <p:nvPr/>
        </p:nvPicPr>
        <p:blipFill>
          <a:blip r:embed="rId4" cstate="print"/>
          <a:srcRect/>
          <a:stretch>
            <a:fillRect/>
          </a:stretch>
        </p:blipFill>
        <p:spPr bwMode="auto">
          <a:xfrm>
            <a:off x="6948264" y="1493899"/>
            <a:ext cx="2123728" cy="1647069"/>
          </a:xfrm>
          <a:prstGeom prst="rect">
            <a:avLst/>
          </a:prstGeom>
          <a:noFill/>
        </p:spPr>
      </p:pic>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2000"/>
                                        <p:tgtEl>
                                          <p:spTgt spid="2050"/>
                                        </p:tgtEl>
                                      </p:cBhvr>
                                    </p:animEffect>
                                    <p:set>
                                      <p:cBhvr>
                                        <p:cTn id="15" dur="1" fill="hold">
                                          <p:stCondLst>
                                            <p:cond delay="1999"/>
                                          </p:stCondLst>
                                        </p:cTn>
                                        <p:tgtEl>
                                          <p:spTgt spid="2050"/>
                                        </p:tgtEl>
                                        <p:attrNameLst>
                                          <p:attrName>style.visibility</p:attrName>
                                        </p:attrNameLst>
                                      </p:cBhvr>
                                      <p:to>
                                        <p:strVal val="hidden"/>
                                      </p:to>
                                    </p:set>
                                  </p:childTnLst>
                                </p:cTn>
                              </p:par>
                              <p:par>
                                <p:cTn id="16" presetID="10" presetClass="entr" presetSubtype="0"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Reglamentación – Registro Oficiales</a:t>
            </a:r>
            <a:endParaRPr lang="es-CL" dirty="0"/>
          </a:p>
        </p:txBody>
      </p:sp>
      <p:sp>
        <p:nvSpPr>
          <p:cNvPr id="7" name="6 Marcador de contenido"/>
          <p:cNvSpPr>
            <a:spLocks noGrp="1"/>
          </p:cNvSpPr>
          <p:nvPr>
            <p:ph sz="half" idx="1"/>
          </p:nvPr>
        </p:nvSpPr>
        <p:spPr/>
        <p:txBody>
          <a:bodyPr>
            <a:normAutofit fontScale="92500"/>
          </a:bodyPr>
          <a:lstStyle/>
          <a:p>
            <a:r>
              <a:rPr lang="es-ES" dirty="0"/>
              <a:t>Las farmacias deberán poseer los siguientes Registros Oficiales:</a:t>
            </a:r>
          </a:p>
          <a:p>
            <a:pPr lvl="1"/>
            <a:r>
              <a:rPr lang="es-ES" dirty="0" smtClean="0"/>
              <a:t>De </a:t>
            </a:r>
            <a:r>
              <a:rPr lang="es-ES" dirty="0"/>
              <a:t>recetas;</a:t>
            </a:r>
          </a:p>
          <a:p>
            <a:pPr lvl="1"/>
            <a:r>
              <a:rPr lang="es-ES" dirty="0" smtClean="0"/>
              <a:t>De </a:t>
            </a:r>
            <a:r>
              <a:rPr lang="es-ES" dirty="0"/>
              <a:t>control de Estupefacientes;</a:t>
            </a:r>
          </a:p>
          <a:p>
            <a:pPr lvl="1"/>
            <a:r>
              <a:rPr lang="es-ES" dirty="0" smtClean="0"/>
              <a:t>De </a:t>
            </a:r>
            <a:r>
              <a:rPr lang="es-ES" dirty="0"/>
              <a:t>control de Productos Psicotrópicos, y</a:t>
            </a:r>
          </a:p>
          <a:p>
            <a:pPr lvl="1"/>
            <a:r>
              <a:rPr lang="es-ES" dirty="0" smtClean="0">
                <a:solidFill>
                  <a:srgbClr val="FF0000"/>
                </a:solidFill>
              </a:rPr>
              <a:t>De </a:t>
            </a:r>
            <a:r>
              <a:rPr lang="es-ES" dirty="0">
                <a:solidFill>
                  <a:srgbClr val="FF0000"/>
                </a:solidFill>
              </a:rPr>
              <a:t>reclamos</a:t>
            </a:r>
            <a:r>
              <a:rPr lang="es-ES" dirty="0" smtClean="0"/>
              <a:t>.</a:t>
            </a:r>
          </a:p>
          <a:p>
            <a:pPr lvl="1"/>
            <a:endParaRPr lang="es-ES" dirty="0"/>
          </a:p>
          <a:p>
            <a:pPr lvl="1" algn="r">
              <a:buNone/>
            </a:pPr>
            <a:r>
              <a:rPr lang="es-ES" sz="1100" dirty="0" smtClean="0"/>
              <a:t>Inciso primero, Art 18° del </a:t>
            </a:r>
            <a:r>
              <a:rPr lang="es-ES" sz="1100" dirty="0" err="1" smtClean="0"/>
              <a:t>DS</a:t>
            </a:r>
            <a:r>
              <a:rPr lang="es-ES" sz="1100" dirty="0" smtClean="0"/>
              <a:t> 466/84 del Ministerio de Salud, que </a:t>
            </a:r>
            <a:r>
              <a:rPr lang="es-ES" sz="1100" dirty="0"/>
              <a:t>Aprueba reglamento de farmacias, droguerías, almacenes farmacéuticos, botiquines y depósitos autorizados</a:t>
            </a:r>
          </a:p>
          <a:p>
            <a:pPr lvl="1" algn="r">
              <a:buNone/>
            </a:pPr>
            <a:endParaRPr lang="es-ES" dirty="0"/>
          </a:p>
          <a:p>
            <a:endParaRPr lang="es-CL" dirty="0"/>
          </a:p>
        </p:txBody>
      </p:sp>
      <p:sp>
        <p:nvSpPr>
          <p:cNvPr id="4" name="3 Marcador de fecha"/>
          <p:cNvSpPr>
            <a:spLocks noGrp="1"/>
          </p:cNvSpPr>
          <p:nvPr>
            <p:ph type="dt" sz="half" idx="10"/>
          </p:nvPr>
        </p:nvSpPr>
        <p:spPr/>
        <p:txBody>
          <a:bodyPr/>
          <a:lstStyle/>
          <a:p>
            <a:r>
              <a:rPr lang="es-ES" smtClean="0"/>
              <a:t>27 - Oct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24</a:t>
            </a:fld>
            <a:endParaRPr lang="es-CL"/>
          </a:p>
        </p:txBody>
      </p:sp>
      <p:pic>
        <p:nvPicPr>
          <p:cNvPr id="3076" name="Picture 4" descr="http://ceii.cl/wp-content/uploads/2011/06/libro-actas_JPG.jpg"/>
          <p:cNvPicPr>
            <a:picLocks noGrp="1" noChangeAspect="1" noChangeArrowheads="1"/>
          </p:cNvPicPr>
          <p:nvPr>
            <p:ph sz="half" idx="2"/>
          </p:nvPr>
        </p:nvPicPr>
        <p:blipFill>
          <a:blip r:embed="rId3" cstate="print"/>
          <a:srcRect/>
          <a:stretch>
            <a:fillRect/>
          </a:stretch>
        </p:blipFill>
        <p:spPr bwMode="auto">
          <a:xfrm>
            <a:off x="5220072" y="1539030"/>
            <a:ext cx="2808312" cy="2178002"/>
          </a:xfrm>
          <a:prstGeom prst="rect">
            <a:avLst/>
          </a:prstGeom>
          <a:noFill/>
        </p:spPr>
      </p:pic>
      <p:pic>
        <p:nvPicPr>
          <p:cNvPr id="3077" name="Picture 5"/>
          <p:cNvPicPr>
            <a:picLocks noChangeAspect="1" noChangeArrowheads="1"/>
          </p:cNvPicPr>
          <p:nvPr/>
        </p:nvPicPr>
        <p:blipFill>
          <a:blip r:embed="rId4" cstate="print"/>
          <a:srcRect/>
          <a:stretch>
            <a:fillRect/>
          </a:stretch>
        </p:blipFill>
        <p:spPr bwMode="auto">
          <a:xfrm>
            <a:off x="4467373" y="3717032"/>
            <a:ext cx="4203056" cy="1944216"/>
          </a:xfrm>
          <a:prstGeom prst="rect">
            <a:avLst/>
          </a:prstGeom>
          <a:noFill/>
          <a:ln w="9525">
            <a:noFill/>
            <a:miter lim="800000"/>
            <a:headEnd/>
            <a:tailEnd/>
          </a:ln>
        </p:spPr>
      </p:pic>
    </p:spTree>
  </p:cSld>
  <p:clrMapOvr>
    <a:masterClrMapping/>
  </p:clrMapOvr>
  <p:transition>
    <p:cove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3600" dirty="0" smtClean="0"/>
              <a:t>Reglamentación – Registro de Reclamos</a:t>
            </a:r>
            <a:endParaRPr lang="es-CL" sz="3600" dirty="0"/>
          </a:p>
        </p:txBody>
      </p:sp>
      <p:sp>
        <p:nvSpPr>
          <p:cNvPr id="7" name="6 Marcador de contenido"/>
          <p:cNvSpPr>
            <a:spLocks noGrp="1"/>
          </p:cNvSpPr>
          <p:nvPr>
            <p:ph sz="half" idx="1"/>
          </p:nvPr>
        </p:nvSpPr>
        <p:spPr/>
        <p:txBody>
          <a:bodyPr>
            <a:normAutofit fontScale="70000" lnSpcReduction="20000"/>
          </a:bodyPr>
          <a:lstStyle/>
          <a:p>
            <a:r>
              <a:rPr lang="es-ES" dirty="0" smtClean="0"/>
              <a:t>Las denuncias estampadas en el Libro de Reclamos que digan relación con </a:t>
            </a:r>
            <a:r>
              <a:rPr lang="es-ES" b="1" u="sng" dirty="0" smtClean="0"/>
              <a:t>calidad</a:t>
            </a:r>
            <a:r>
              <a:rPr lang="es-ES" dirty="0" smtClean="0"/>
              <a:t>, </a:t>
            </a:r>
            <a:r>
              <a:rPr lang="es-ES" b="1" u="sng" dirty="0" smtClean="0"/>
              <a:t>seguridad</a:t>
            </a:r>
            <a:r>
              <a:rPr lang="es-ES" dirty="0" smtClean="0"/>
              <a:t> y </a:t>
            </a:r>
            <a:r>
              <a:rPr lang="es-ES" b="1" u="sng" dirty="0" smtClean="0"/>
              <a:t>eficacia</a:t>
            </a:r>
            <a:r>
              <a:rPr lang="es-ES" dirty="0" smtClean="0"/>
              <a:t> de los productos farmacéuticos que se expenden en la farmacia, así como la disponibilidad de aquellos considerados en el </a:t>
            </a:r>
            <a:r>
              <a:rPr lang="es-ES" b="1" u="sng" dirty="0" smtClean="0"/>
              <a:t>Petitorio Farmacéutico</a:t>
            </a:r>
            <a:r>
              <a:rPr lang="es-ES" dirty="0" smtClean="0"/>
              <a:t>, en la forma como establece el artículo 93, deberán ser </a:t>
            </a:r>
            <a:r>
              <a:rPr lang="es-ES" b="1" u="sng" dirty="0" smtClean="0"/>
              <a:t>contestadas dentro de plazo máximo de 3 días por el Director Técnico del establecimiento con copia a la SEREMI de Salud correspondiente</a:t>
            </a:r>
            <a:r>
              <a:rPr lang="es-ES" dirty="0" smtClean="0"/>
              <a:t>.</a:t>
            </a:r>
          </a:p>
          <a:p>
            <a:endParaRPr lang="es-ES" dirty="0" smtClean="0"/>
          </a:p>
          <a:p>
            <a:pPr lvl="1" algn="r">
              <a:buNone/>
            </a:pPr>
            <a:r>
              <a:rPr lang="es-ES" sz="1300" dirty="0" smtClean="0"/>
              <a:t>Inciso tercero, Art 18° del </a:t>
            </a:r>
            <a:r>
              <a:rPr lang="es-ES" sz="1300" dirty="0" err="1" smtClean="0"/>
              <a:t>DS</a:t>
            </a:r>
            <a:r>
              <a:rPr lang="es-ES" sz="1300" dirty="0" smtClean="0"/>
              <a:t> 466/84 del Ministerio de Salud, que Aprueba reglamento de farmacias, droguerías, almacenes farmacéuticos, botiquines y depósitos autorizados</a:t>
            </a:r>
          </a:p>
        </p:txBody>
      </p:sp>
      <p:sp>
        <p:nvSpPr>
          <p:cNvPr id="4" name="3 Marcador de fecha"/>
          <p:cNvSpPr>
            <a:spLocks noGrp="1"/>
          </p:cNvSpPr>
          <p:nvPr>
            <p:ph type="dt" sz="half" idx="10"/>
          </p:nvPr>
        </p:nvSpPr>
        <p:spPr/>
        <p:txBody>
          <a:bodyPr/>
          <a:lstStyle/>
          <a:p>
            <a:r>
              <a:rPr lang="es-ES" smtClean="0"/>
              <a:t>27 - Oct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25</a:t>
            </a:fld>
            <a:endParaRPr lang="es-CL"/>
          </a:p>
        </p:txBody>
      </p:sp>
      <p:pic>
        <p:nvPicPr>
          <p:cNvPr id="3076" name="Picture 4" descr="http://ceii.cl/wp-content/uploads/2011/06/libro-actas_JPG.jpg"/>
          <p:cNvPicPr>
            <a:picLocks noGrp="1" noChangeAspect="1" noChangeArrowheads="1"/>
          </p:cNvPicPr>
          <p:nvPr>
            <p:ph sz="half" idx="2"/>
          </p:nvPr>
        </p:nvPicPr>
        <p:blipFill>
          <a:blip r:embed="rId3" cstate="print"/>
          <a:srcRect/>
          <a:stretch>
            <a:fillRect/>
          </a:stretch>
        </p:blipFill>
        <p:spPr bwMode="auto">
          <a:xfrm>
            <a:off x="5220072" y="1539030"/>
            <a:ext cx="2808312" cy="2178002"/>
          </a:xfrm>
          <a:prstGeom prst="rect">
            <a:avLst/>
          </a:prstGeom>
          <a:noFill/>
        </p:spPr>
      </p:pic>
      <p:sp>
        <p:nvSpPr>
          <p:cNvPr id="9" name="8 CuadroTexto"/>
          <p:cNvSpPr txBox="1"/>
          <p:nvPr/>
        </p:nvSpPr>
        <p:spPr>
          <a:xfrm>
            <a:off x="5220072" y="4365104"/>
            <a:ext cx="3093989" cy="646331"/>
          </a:xfrm>
          <a:prstGeom prst="rect">
            <a:avLst/>
          </a:prstGeom>
          <a:noFill/>
        </p:spPr>
        <p:txBody>
          <a:bodyPr wrap="none" rtlCol="0">
            <a:spAutoFit/>
          </a:bodyPr>
          <a:lstStyle/>
          <a:p>
            <a:r>
              <a:rPr lang="es-CL" dirty="0" smtClean="0"/>
              <a:t>¿Otros reclamos?</a:t>
            </a:r>
          </a:p>
          <a:p>
            <a:pPr>
              <a:buFont typeface="Arial" pitchFamily="34" charset="0"/>
              <a:buChar char="•"/>
            </a:pPr>
            <a:r>
              <a:rPr lang="es-CL" dirty="0" smtClean="0"/>
              <a:t> Según políticas de la empresa</a:t>
            </a:r>
            <a:endParaRPr lang="es-CL" dirty="0"/>
          </a:p>
        </p:txBody>
      </p:sp>
    </p:spTree>
  </p:cSld>
  <p:clrMapOvr>
    <a:masterClrMapping/>
  </p:clrMapOvr>
  <p:transition>
    <p:cove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Formularios</a:t>
            </a:r>
            <a:endParaRPr lang="es-CL" dirty="0"/>
          </a:p>
        </p:txBody>
      </p:sp>
      <p:sp>
        <p:nvSpPr>
          <p:cNvPr id="3" name="2 Marcador de contenido"/>
          <p:cNvSpPr>
            <a:spLocks noGrp="1"/>
          </p:cNvSpPr>
          <p:nvPr>
            <p:ph idx="1"/>
          </p:nvPr>
        </p:nvSpPr>
        <p:spPr/>
        <p:txBody>
          <a:bodyPr/>
          <a:lstStyle/>
          <a:p>
            <a:r>
              <a:rPr lang="es-CL" dirty="0" smtClean="0"/>
              <a:t>Los formularios usados aquí, y otros de interés, están disponibles en </a:t>
            </a:r>
            <a:r>
              <a:rPr lang="es-CL" u="sng" dirty="0" smtClean="0">
                <a:hlinkClick r:id="rId2"/>
              </a:rPr>
              <a:t>http://www.ispch.cl/anamed/subdeptofarmacia/formularios</a:t>
            </a:r>
            <a:endParaRPr lang="es-CL" u="sng" dirty="0" smtClean="0"/>
          </a:p>
          <a:p>
            <a:endParaRPr lang="es-CL" u="sng" dirty="0" smtClean="0"/>
          </a:p>
          <a:p>
            <a:endParaRPr lang="es-CL" dirty="0"/>
          </a:p>
        </p:txBody>
      </p:sp>
      <p:sp>
        <p:nvSpPr>
          <p:cNvPr id="5" name="4 Marcador de fecha"/>
          <p:cNvSpPr>
            <a:spLocks noGrp="1"/>
          </p:cNvSpPr>
          <p:nvPr>
            <p:ph type="dt" sz="half" idx="10"/>
          </p:nvPr>
        </p:nvSpPr>
        <p:spPr/>
        <p:txBody>
          <a:bodyPr/>
          <a:lstStyle/>
          <a:p>
            <a:r>
              <a:rPr lang="es-ES" smtClean="0"/>
              <a:t>27 - Oct - 2015</a:t>
            </a:r>
            <a:endParaRPr lang="es-CL"/>
          </a:p>
        </p:txBody>
      </p:sp>
      <p:sp>
        <p:nvSpPr>
          <p:cNvPr id="6" name="5 Marcador de pie de página"/>
          <p:cNvSpPr>
            <a:spLocks noGrp="1"/>
          </p:cNvSpPr>
          <p:nvPr>
            <p:ph type="ftr" sz="quarter" idx="11"/>
          </p:nvPr>
        </p:nvSpPr>
        <p:spPr/>
        <p:txBody>
          <a:bodyPr/>
          <a:lstStyle/>
          <a:p>
            <a:r>
              <a:rPr lang="pt-BR" smtClean="0"/>
              <a:t>Fcia Comunitaria 2015 - Fernando Becerra</a:t>
            </a:r>
            <a:endParaRPr lang="es-CL"/>
          </a:p>
        </p:txBody>
      </p:sp>
      <p:sp>
        <p:nvSpPr>
          <p:cNvPr id="7" name="6 Marcador de número de diapositiva"/>
          <p:cNvSpPr>
            <a:spLocks noGrp="1"/>
          </p:cNvSpPr>
          <p:nvPr>
            <p:ph type="sldNum" sz="quarter" idx="12"/>
          </p:nvPr>
        </p:nvSpPr>
        <p:spPr/>
        <p:txBody>
          <a:bodyPr/>
          <a:lstStyle/>
          <a:p>
            <a:fld id="{2B66484F-FA3B-46D1-BEAA-1C1C083C2C6D}" type="slidenum">
              <a:rPr lang="es-CL" smtClean="0"/>
              <a:pPr/>
              <a:t>26</a:t>
            </a:fld>
            <a:endParaRPr lang="es-CL"/>
          </a:p>
        </p:txBody>
      </p:sp>
    </p:spTree>
  </p:cSld>
  <p:clrMapOvr>
    <a:masterClrMapping/>
  </p:clrMapOvr>
  <p:transition>
    <p:cove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L" dirty="0" smtClean="0"/>
              <a:t>Manejo de libros en farmacia comunitaria</a:t>
            </a:r>
            <a:endParaRPr lang="es-CL" dirty="0"/>
          </a:p>
        </p:txBody>
      </p:sp>
      <p:sp>
        <p:nvSpPr>
          <p:cNvPr id="3" name="2 Subtítulo"/>
          <p:cNvSpPr>
            <a:spLocks noGrp="1"/>
          </p:cNvSpPr>
          <p:nvPr>
            <p:ph type="subTitle" idx="1"/>
          </p:nvPr>
        </p:nvSpPr>
        <p:spPr/>
        <p:txBody>
          <a:bodyPr/>
          <a:lstStyle/>
          <a:p>
            <a:r>
              <a:rPr lang="es-CL" dirty="0" smtClean="0"/>
              <a:t>GRACIAS</a:t>
            </a:r>
            <a:endParaRPr lang="es-CL" dirty="0"/>
          </a:p>
        </p:txBody>
      </p:sp>
      <p:sp>
        <p:nvSpPr>
          <p:cNvPr id="4" name="3 Marcador de fecha"/>
          <p:cNvSpPr>
            <a:spLocks noGrp="1"/>
          </p:cNvSpPr>
          <p:nvPr>
            <p:ph type="dt" sz="half" idx="10"/>
          </p:nvPr>
        </p:nvSpPr>
        <p:spPr/>
        <p:txBody>
          <a:bodyPr/>
          <a:lstStyle/>
          <a:p>
            <a:r>
              <a:rPr lang="es-ES" smtClean="0"/>
              <a:t>27 - Oct - 2015</a:t>
            </a:r>
            <a:endParaRPr lang="es-CL"/>
          </a:p>
        </p:txBody>
      </p:sp>
      <p:sp>
        <p:nvSpPr>
          <p:cNvPr id="5" name="4 Marcador de número de diapositiva"/>
          <p:cNvSpPr>
            <a:spLocks noGrp="1"/>
          </p:cNvSpPr>
          <p:nvPr>
            <p:ph type="sldNum" sz="quarter" idx="12"/>
          </p:nvPr>
        </p:nvSpPr>
        <p:spPr/>
        <p:txBody>
          <a:bodyPr/>
          <a:lstStyle/>
          <a:p>
            <a:fld id="{2B66484F-FA3B-46D1-BEAA-1C1C083C2C6D}" type="slidenum">
              <a:rPr lang="es-CL" smtClean="0"/>
              <a:pPr/>
              <a:t>27</a:t>
            </a:fld>
            <a:endParaRPr lang="es-CL"/>
          </a:p>
        </p:txBody>
      </p:sp>
      <p:sp>
        <p:nvSpPr>
          <p:cNvPr id="6" name="5 Marcador de pie de página"/>
          <p:cNvSpPr>
            <a:spLocks noGrp="1"/>
          </p:cNvSpPr>
          <p:nvPr>
            <p:ph type="ftr" sz="quarter" idx="11"/>
          </p:nvPr>
        </p:nvSpPr>
        <p:spPr/>
        <p:txBody>
          <a:bodyPr/>
          <a:lstStyle/>
          <a:p>
            <a:r>
              <a:rPr lang="pt-BR" smtClean="0"/>
              <a:t>Fcia Comunitaria 2015 - Fernando Becerra</a:t>
            </a:r>
            <a:endParaRPr lang="es-CL" dirty="0"/>
          </a:p>
        </p:txBody>
      </p:sp>
    </p:spTree>
  </p:cSld>
  <p:clrMapOvr>
    <a:masterClrMapping/>
  </p:clrMapOvr>
  <p:transition>
    <p:cover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3600" dirty="0" smtClean="0"/>
              <a:t>Reglamentación – Registros Oficiales (b)</a:t>
            </a:r>
            <a:endParaRPr lang="es-CL" sz="3600" dirty="0"/>
          </a:p>
        </p:txBody>
      </p:sp>
      <p:sp>
        <p:nvSpPr>
          <p:cNvPr id="7" name="6 Marcador de contenido"/>
          <p:cNvSpPr>
            <a:spLocks noGrp="1"/>
          </p:cNvSpPr>
          <p:nvPr>
            <p:ph sz="half" idx="1"/>
          </p:nvPr>
        </p:nvSpPr>
        <p:spPr/>
        <p:txBody>
          <a:bodyPr>
            <a:normAutofit fontScale="77500" lnSpcReduction="20000"/>
          </a:bodyPr>
          <a:lstStyle/>
          <a:p>
            <a:r>
              <a:rPr lang="es-ES" dirty="0" smtClean="0"/>
              <a:t>Estos registros serán foliados y deberán ser autorizados por la Secretaría Regional Ministerial de Salud, o visados por el Instituto de Salud Pública de Chile, según corresponda, debiendo mantenerse y estar a disposición de los funcionarios del Secretaría Regional Ministerial de Salud o Instituto de Salud Pública de Chile en todo momento y circunstancia.</a:t>
            </a:r>
          </a:p>
          <a:p>
            <a:endParaRPr lang="es-ES" dirty="0"/>
          </a:p>
          <a:p>
            <a:pPr lvl="1" algn="r">
              <a:buNone/>
            </a:pPr>
            <a:r>
              <a:rPr lang="es-ES" sz="1300" dirty="0" smtClean="0"/>
              <a:t>Inciso segundo, Art 18° del </a:t>
            </a:r>
            <a:r>
              <a:rPr lang="es-ES" sz="1300" dirty="0" err="1" smtClean="0"/>
              <a:t>DS</a:t>
            </a:r>
            <a:r>
              <a:rPr lang="es-ES" sz="1300" dirty="0" smtClean="0"/>
              <a:t> 466/84 del Ministerio de Salud, que </a:t>
            </a:r>
            <a:r>
              <a:rPr lang="es-ES" sz="1300" dirty="0"/>
              <a:t>Aprueba reglamento de farmacias, droguerías, almacenes farmacéuticos, botiquines y depósitos autorizados</a:t>
            </a:r>
          </a:p>
          <a:p>
            <a:pPr lvl="1" algn="r">
              <a:buNone/>
            </a:pPr>
            <a:endParaRPr lang="es-ES" dirty="0"/>
          </a:p>
          <a:p>
            <a:endParaRPr lang="es-CL" dirty="0"/>
          </a:p>
        </p:txBody>
      </p:sp>
      <p:sp>
        <p:nvSpPr>
          <p:cNvPr id="4" name="3 Marcador de fecha"/>
          <p:cNvSpPr>
            <a:spLocks noGrp="1"/>
          </p:cNvSpPr>
          <p:nvPr>
            <p:ph type="dt" sz="half" idx="10"/>
          </p:nvPr>
        </p:nvSpPr>
        <p:spPr/>
        <p:txBody>
          <a:bodyPr/>
          <a:lstStyle/>
          <a:p>
            <a:r>
              <a:rPr lang="es-ES" smtClean="0"/>
              <a:t>27 - Oct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3</a:t>
            </a:fld>
            <a:endParaRPr lang="es-CL"/>
          </a:p>
        </p:txBody>
      </p:sp>
      <p:sp>
        <p:nvSpPr>
          <p:cNvPr id="9" name="8 Marcador de contenido"/>
          <p:cNvSpPr>
            <a:spLocks noGrp="1"/>
          </p:cNvSpPr>
          <p:nvPr>
            <p:ph sz="half" idx="2"/>
          </p:nvPr>
        </p:nvSpPr>
        <p:spPr/>
        <p:txBody>
          <a:bodyPr>
            <a:noAutofit/>
          </a:bodyPr>
          <a:lstStyle/>
          <a:p>
            <a:r>
              <a:rPr lang="es-CL" sz="2400" dirty="0" smtClean="0"/>
              <a:t>Para el timbrado se usa el Formulario </a:t>
            </a:r>
            <a:r>
              <a:rPr lang="es-CL" sz="2400" u="sng" dirty="0" err="1" smtClean="0"/>
              <a:t>FARMA</a:t>
            </a:r>
            <a:r>
              <a:rPr lang="es-CL" sz="2400" u="sng" dirty="0" smtClean="0"/>
              <a:t> F-10</a:t>
            </a:r>
          </a:p>
          <a:p>
            <a:r>
              <a:rPr lang="es-CL" sz="2400" dirty="0" smtClean="0"/>
              <a:t>Los libros se compran en cualquier librería</a:t>
            </a:r>
          </a:p>
          <a:p>
            <a:r>
              <a:rPr lang="es-CL" sz="2400" dirty="0" smtClean="0"/>
              <a:t>Una vez autorizados, deben estar disponibles, por tanto </a:t>
            </a:r>
            <a:r>
              <a:rPr lang="es-CL" sz="2400" u="sng" dirty="0" smtClean="0"/>
              <a:t>fuera del mueble de controlados</a:t>
            </a:r>
            <a:r>
              <a:rPr lang="es-CL" sz="2400" dirty="0" smtClean="0"/>
              <a:t>, o bien dentro pero que puedan sacarse cuando sea necesario</a:t>
            </a:r>
            <a:endParaRPr lang="es-CL" sz="2400" dirty="0"/>
          </a:p>
        </p:txBody>
      </p:sp>
    </p:spTree>
  </p:cSld>
  <p:clrMapOvr>
    <a:masterClrMapping/>
  </p:clrMapOvr>
  <p:transition>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3600" dirty="0" smtClean="0"/>
              <a:t>Reglamentación – Registros Oficiales (c)</a:t>
            </a:r>
            <a:endParaRPr lang="es-CL" sz="3600" dirty="0"/>
          </a:p>
        </p:txBody>
      </p:sp>
      <p:sp>
        <p:nvSpPr>
          <p:cNvPr id="5" name="4 Marcador de fecha"/>
          <p:cNvSpPr>
            <a:spLocks noGrp="1"/>
          </p:cNvSpPr>
          <p:nvPr>
            <p:ph type="dt" sz="half" idx="10"/>
          </p:nvPr>
        </p:nvSpPr>
        <p:spPr/>
        <p:txBody>
          <a:bodyPr/>
          <a:lstStyle/>
          <a:p>
            <a:r>
              <a:rPr lang="es-ES" smtClean="0"/>
              <a:t>27 - Oct - 2015</a:t>
            </a:r>
            <a:endParaRPr lang="es-CL"/>
          </a:p>
        </p:txBody>
      </p:sp>
      <p:sp>
        <p:nvSpPr>
          <p:cNvPr id="6" name="5 Marcador de pie de página"/>
          <p:cNvSpPr>
            <a:spLocks noGrp="1"/>
          </p:cNvSpPr>
          <p:nvPr>
            <p:ph type="ftr" sz="quarter" idx="11"/>
          </p:nvPr>
        </p:nvSpPr>
        <p:spPr/>
        <p:txBody>
          <a:bodyPr/>
          <a:lstStyle/>
          <a:p>
            <a:r>
              <a:rPr lang="pt-BR" smtClean="0"/>
              <a:t>Fcia Comunitaria 2015 - Fernando Becerra</a:t>
            </a:r>
            <a:endParaRPr lang="es-CL"/>
          </a:p>
        </p:txBody>
      </p:sp>
      <p:sp>
        <p:nvSpPr>
          <p:cNvPr id="7" name="6 Marcador de número de diapositiva"/>
          <p:cNvSpPr>
            <a:spLocks noGrp="1"/>
          </p:cNvSpPr>
          <p:nvPr>
            <p:ph type="sldNum" sz="quarter" idx="12"/>
          </p:nvPr>
        </p:nvSpPr>
        <p:spPr/>
        <p:txBody>
          <a:bodyPr/>
          <a:lstStyle/>
          <a:p>
            <a:fld id="{2B66484F-FA3B-46D1-BEAA-1C1C083C2C6D}" type="slidenum">
              <a:rPr lang="es-CL" smtClean="0"/>
              <a:pPr/>
              <a:t>4</a:t>
            </a:fld>
            <a:endParaRPr lang="es-CL"/>
          </a:p>
        </p:txBody>
      </p:sp>
      <p:pic>
        <p:nvPicPr>
          <p:cNvPr id="1026" name="Picture 2"/>
          <p:cNvPicPr>
            <a:picLocks noGrp="1" noChangeAspect="1" noChangeArrowheads="1"/>
          </p:cNvPicPr>
          <p:nvPr>
            <p:ph sz="half" idx="1"/>
          </p:nvPr>
        </p:nvPicPr>
        <p:blipFill>
          <a:blip r:embed="rId3" cstate="print"/>
          <a:srcRect/>
          <a:stretch>
            <a:fillRect/>
          </a:stretch>
        </p:blipFill>
        <p:spPr bwMode="auto">
          <a:xfrm>
            <a:off x="539552" y="1199191"/>
            <a:ext cx="3903817" cy="5304099"/>
          </a:xfrm>
          <a:prstGeom prst="rect">
            <a:avLst/>
          </a:prstGeom>
          <a:noFill/>
          <a:ln w="9525">
            <a:noFill/>
            <a:miter lim="800000"/>
            <a:headEnd/>
            <a:tailEnd/>
          </a:ln>
        </p:spPr>
      </p:pic>
      <p:pic>
        <p:nvPicPr>
          <p:cNvPr id="1027" name="Picture 3"/>
          <p:cNvPicPr>
            <a:picLocks noGrp="1" noChangeAspect="1" noChangeArrowheads="1"/>
          </p:cNvPicPr>
          <p:nvPr>
            <p:ph sz="half" idx="2"/>
          </p:nvPr>
        </p:nvPicPr>
        <p:blipFill>
          <a:blip r:embed="rId4" cstate="print"/>
          <a:srcRect/>
          <a:stretch>
            <a:fillRect/>
          </a:stretch>
        </p:blipFill>
        <p:spPr bwMode="auto">
          <a:xfrm>
            <a:off x="4666336" y="1225818"/>
            <a:ext cx="3938112" cy="4219406"/>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t="20479" b="41976"/>
          <a:stretch>
            <a:fillRect/>
          </a:stretch>
        </p:blipFill>
        <p:spPr bwMode="auto">
          <a:xfrm>
            <a:off x="539552" y="1988840"/>
            <a:ext cx="8055229" cy="3240360"/>
          </a:xfrm>
          <a:prstGeom prst="rect">
            <a:avLst/>
          </a:prstGeom>
          <a:noFill/>
          <a:ln w="9525">
            <a:noFill/>
            <a:miter lim="800000"/>
            <a:headEnd/>
            <a:tailEnd/>
          </a:ln>
        </p:spPr>
      </p:pic>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xit" presetSubtype="0" fill="hold" nodeType="clickEffect">
                                  <p:stCondLst>
                                    <p:cond delay="0"/>
                                  </p:stCondLst>
                                  <p:childTnLst>
                                    <p:anim calcmode="lin" valueType="num">
                                      <p:cBhvr>
                                        <p:cTn id="6" dur="500"/>
                                        <p:tgtEl>
                                          <p:spTgt spid="1026"/>
                                        </p:tgtEl>
                                        <p:attrNameLst>
                                          <p:attrName>ppt_x</p:attrName>
                                        </p:attrNameLst>
                                      </p:cBhvr>
                                      <p:tavLst>
                                        <p:tav tm="0">
                                          <p:val>
                                            <p:strVal val="ppt_x"/>
                                          </p:val>
                                        </p:tav>
                                        <p:tav tm="100000">
                                          <p:val>
                                            <p:strVal val="ppt_x-.2"/>
                                          </p:val>
                                        </p:tav>
                                      </p:tavLst>
                                    </p:anim>
                                    <p:anim calcmode="lin" valueType="num">
                                      <p:cBhvr>
                                        <p:cTn id="7" dur="500"/>
                                        <p:tgtEl>
                                          <p:spTgt spid="1026"/>
                                        </p:tgtEl>
                                        <p:attrNameLst>
                                          <p:attrName>ppt_y</p:attrName>
                                        </p:attrNameLst>
                                      </p:cBhvr>
                                      <p:tavLst>
                                        <p:tav tm="0">
                                          <p:val>
                                            <p:strVal val="ppt_y"/>
                                          </p:val>
                                        </p:tav>
                                        <p:tav tm="100000">
                                          <p:val>
                                            <p:strVal val="ppt_y"/>
                                          </p:val>
                                        </p:tav>
                                      </p:tavLst>
                                    </p:anim>
                                    <p:animEffect transition="out" filter="fade">
                                      <p:cBhvr>
                                        <p:cTn id="8" dur="500"/>
                                        <p:tgtEl>
                                          <p:spTgt spid="1026"/>
                                        </p:tgtEl>
                                      </p:cBhvr>
                                    </p:animEffect>
                                    <p:set>
                                      <p:cBhvr>
                                        <p:cTn id="9" dur="1" fill="hold">
                                          <p:stCondLst>
                                            <p:cond delay="499"/>
                                          </p:stCondLst>
                                        </p:cTn>
                                        <p:tgtEl>
                                          <p:spTgt spid="1026"/>
                                        </p:tgtEl>
                                        <p:attrNameLst>
                                          <p:attrName>style.visibility</p:attrName>
                                        </p:attrNameLst>
                                      </p:cBhvr>
                                      <p:to>
                                        <p:strVal val="hidden"/>
                                      </p:to>
                                    </p:set>
                                  </p:childTnLst>
                                </p:cTn>
                              </p:par>
                              <p:par>
                                <p:cTn id="10" presetID="29" presetClass="exit" presetSubtype="0" fill="hold" nodeType="withEffect">
                                  <p:stCondLst>
                                    <p:cond delay="0"/>
                                  </p:stCondLst>
                                  <p:childTnLst>
                                    <p:anim calcmode="lin" valueType="num">
                                      <p:cBhvr>
                                        <p:cTn id="11" dur="500"/>
                                        <p:tgtEl>
                                          <p:spTgt spid="1027"/>
                                        </p:tgtEl>
                                        <p:attrNameLst>
                                          <p:attrName>ppt_x</p:attrName>
                                        </p:attrNameLst>
                                      </p:cBhvr>
                                      <p:tavLst>
                                        <p:tav tm="0">
                                          <p:val>
                                            <p:strVal val="ppt_x"/>
                                          </p:val>
                                        </p:tav>
                                        <p:tav tm="100000">
                                          <p:val>
                                            <p:strVal val="ppt_x-.2"/>
                                          </p:val>
                                        </p:tav>
                                      </p:tavLst>
                                    </p:anim>
                                    <p:anim calcmode="lin" valueType="num">
                                      <p:cBhvr>
                                        <p:cTn id="12" dur="500"/>
                                        <p:tgtEl>
                                          <p:spTgt spid="1027"/>
                                        </p:tgtEl>
                                        <p:attrNameLst>
                                          <p:attrName>ppt_y</p:attrName>
                                        </p:attrNameLst>
                                      </p:cBhvr>
                                      <p:tavLst>
                                        <p:tav tm="0">
                                          <p:val>
                                            <p:strVal val="ppt_y"/>
                                          </p:val>
                                        </p:tav>
                                        <p:tav tm="100000">
                                          <p:val>
                                            <p:strVal val="ppt_y"/>
                                          </p:val>
                                        </p:tav>
                                      </p:tavLst>
                                    </p:anim>
                                    <p:animEffect transition="out" filter="fade">
                                      <p:cBhvr>
                                        <p:cTn id="13" dur="500"/>
                                        <p:tgtEl>
                                          <p:spTgt spid="1027"/>
                                        </p:tgtEl>
                                      </p:cBhvr>
                                    </p:animEffect>
                                    <p:set>
                                      <p:cBhvr>
                                        <p:cTn id="14" dur="1" fill="hold">
                                          <p:stCondLst>
                                            <p:cond delay="499"/>
                                          </p:stCondLst>
                                        </p:cTn>
                                        <p:tgtEl>
                                          <p:spTgt spid="1027"/>
                                        </p:tgtEl>
                                        <p:attrNameLst>
                                          <p:attrName>style.visibility</p:attrName>
                                        </p:attrNameLst>
                                      </p:cBhvr>
                                      <p:to>
                                        <p:strVal val="hidden"/>
                                      </p:to>
                                    </p:set>
                                  </p:childTnLst>
                                </p:cTn>
                              </p:par>
                              <p:par>
                                <p:cTn id="15" presetID="7" presetClass="entr" presetSubtype="2"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1+#ppt_w/2"/>
                                          </p:val>
                                        </p:tav>
                                        <p:tav tm="100000">
                                          <p:val>
                                            <p:strVal val="#ppt_x"/>
                                          </p:val>
                                        </p:tav>
                                      </p:tavLst>
                                    </p:anim>
                                    <p:anim calcmode="lin" valueType="num">
                                      <p:cBhvr additive="base">
                                        <p:cTn id="18"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3600" dirty="0" smtClean="0"/>
              <a:t>Reglamentación – Registros Oficiales (a)</a:t>
            </a:r>
            <a:endParaRPr lang="es-CL" sz="3600" dirty="0"/>
          </a:p>
        </p:txBody>
      </p:sp>
      <p:sp>
        <p:nvSpPr>
          <p:cNvPr id="7" name="6 Marcador de contenido"/>
          <p:cNvSpPr>
            <a:spLocks noGrp="1"/>
          </p:cNvSpPr>
          <p:nvPr>
            <p:ph sz="half" idx="1"/>
          </p:nvPr>
        </p:nvSpPr>
        <p:spPr/>
        <p:txBody>
          <a:bodyPr>
            <a:normAutofit fontScale="92500"/>
          </a:bodyPr>
          <a:lstStyle/>
          <a:p>
            <a:r>
              <a:rPr lang="es-ES" dirty="0"/>
              <a:t>Las farmacias deberán poseer los siguientes Registros Oficiales:</a:t>
            </a:r>
          </a:p>
          <a:p>
            <a:pPr lvl="1"/>
            <a:r>
              <a:rPr lang="es-ES" dirty="0" smtClean="0">
                <a:solidFill>
                  <a:srgbClr val="FF0000"/>
                </a:solidFill>
              </a:rPr>
              <a:t>De </a:t>
            </a:r>
            <a:r>
              <a:rPr lang="es-ES" dirty="0">
                <a:solidFill>
                  <a:srgbClr val="FF0000"/>
                </a:solidFill>
              </a:rPr>
              <a:t>recetas</a:t>
            </a:r>
            <a:r>
              <a:rPr lang="es-ES" dirty="0"/>
              <a:t>;</a:t>
            </a:r>
          </a:p>
          <a:p>
            <a:pPr lvl="1"/>
            <a:r>
              <a:rPr lang="es-ES" dirty="0" smtClean="0"/>
              <a:t>De </a:t>
            </a:r>
            <a:r>
              <a:rPr lang="es-ES" dirty="0"/>
              <a:t>control de Estupefacientes;</a:t>
            </a:r>
          </a:p>
          <a:p>
            <a:pPr lvl="1"/>
            <a:r>
              <a:rPr lang="es-ES" dirty="0" smtClean="0"/>
              <a:t>De </a:t>
            </a:r>
            <a:r>
              <a:rPr lang="es-ES" dirty="0"/>
              <a:t>control de Productos Psicotrópicos, y</a:t>
            </a:r>
          </a:p>
          <a:p>
            <a:pPr lvl="1"/>
            <a:r>
              <a:rPr lang="es-ES" dirty="0" smtClean="0"/>
              <a:t>De </a:t>
            </a:r>
            <a:r>
              <a:rPr lang="es-ES" dirty="0"/>
              <a:t>reclamos</a:t>
            </a:r>
            <a:r>
              <a:rPr lang="es-ES" dirty="0" smtClean="0"/>
              <a:t>.</a:t>
            </a:r>
          </a:p>
          <a:p>
            <a:pPr lvl="1"/>
            <a:endParaRPr lang="es-ES" dirty="0"/>
          </a:p>
          <a:p>
            <a:pPr lvl="1" algn="r">
              <a:buNone/>
            </a:pPr>
            <a:r>
              <a:rPr lang="es-ES" sz="1100" dirty="0" smtClean="0"/>
              <a:t>Inciso primero, Art 18° del </a:t>
            </a:r>
            <a:r>
              <a:rPr lang="es-ES" sz="1100" dirty="0" err="1" smtClean="0"/>
              <a:t>DS</a:t>
            </a:r>
            <a:r>
              <a:rPr lang="es-ES" sz="1100" dirty="0" smtClean="0"/>
              <a:t> 466/84 del Ministerio de Salud, que </a:t>
            </a:r>
            <a:r>
              <a:rPr lang="es-ES" sz="1100" dirty="0"/>
              <a:t>Aprueba reglamento de farmacias, droguerías, almacenes farmacéuticos, botiquines y depósitos autorizados</a:t>
            </a:r>
          </a:p>
          <a:p>
            <a:pPr lvl="1" algn="r">
              <a:buNone/>
            </a:pPr>
            <a:endParaRPr lang="es-ES" dirty="0"/>
          </a:p>
          <a:p>
            <a:endParaRPr lang="es-CL" dirty="0"/>
          </a:p>
        </p:txBody>
      </p:sp>
      <p:sp>
        <p:nvSpPr>
          <p:cNvPr id="4" name="3 Marcador de fecha"/>
          <p:cNvSpPr>
            <a:spLocks noGrp="1"/>
          </p:cNvSpPr>
          <p:nvPr>
            <p:ph type="dt" sz="half" idx="10"/>
          </p:nvPr>
        </p:nvSpPr>
        <p:spPr/>
        <p:txBody>
          <a:bodyPr/>
          <a:lstStyle/>
          <a:p>
            <a:r>
              <a:rPr lang="es-ES" smtClean="0"/>
              <a:t>27 - Oct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5</a:t>
            </a:fld>
            <a:endParaRPr lang="es-CL"/>
          </a:p>
        </p:txBody>
      </p:sp>
      <p:pic>
        <p:nvPicPr>
          <p:cNvPr id="3076" name="Picture 4" descr="http://ceii.cl/wp-content/uploads/2011/06/libro-actas_JPG.jpg"/>
          <p:cNvPicPr>
            <a:picLocks noGrp="1" noChangeAspect="1" noChangeArrowheads="1"/>
          </p:cNvPicPr>
          <p:nvPr>
            <p:ph sz="half" idx="2"/>
          </p:nvPr>
        </p:nvPicPr>
        <p:blipFill>
          <a:blip r:embed="rId3" cstate="print"/>
          <a:srcRect/>
          <a:stretch>
            <a:fillRect/>
          </a:stretch>
        </p:blipFill>
        <p:spPr bwMode="auto">
          <a:xfrm>
            <a:off x="5220072" y="1539030"/>
            <a:ext cx="2808312" cy="2178002"/>
          </a:xfrm>
          <a:prstGeom prst="rect">
            <a:avLst/>
          </a:prstGeom>
          <a:noFill/>
        </p:spPr>
      </p:pic>
      <p:pic>
        <p:nvPicPr>
          <p:cNvPr id="3077" name="Picture 5"/>
          <p:cNvPicPr>
            <a:picLocks noChangeAspect="1" noChangeArrowheads="1"/>
          </p:cNvPicPr>
          <p:nvPr/>
        </p:nvPicPr>
        <p:blipFill>
          <a:blip r:embed="rId4" cstate="print"/>
          <a:srcRect/>
          <a:stretch>
            <a:fillRect/>
          </a:stretch>
        </p:blipFill>
        <p:spPr bwMode="auto">
          <a:xfrm>
            <a:off x="4467373" y="3717032"/>
            <a:ext cx="4203056" cy="1944216"/>
          </a:xfrm>
          <a:prstGeom prst="rect">
            <a:avLst/>
          </a:prstGeom>
          <a:noFill/>
          <a:ln w="9525">
            <a:noFill/>
            <a:miter lim="800000"/>
            <a:headEnd/>
            <a:tailEnd/>
          </a:ln>
        </p:spPr>
      </p:pic>
    </p:spTree>
  </p:cSld>
  <p:clrMapOvr>
    <a:masterClrMapping/>
  </p:clrMapOvr>
  <p:transition>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3600" dirty="0" smtClean="0"/>
              <a:t>Reglamentación – Registro de recetas (a)</a:t>
            </a:r>
            <a:endParaRPr lang="es-CL" sz="3600" dirty="0"/>
          </a:p>
        </p:txBody>
      </p:sp>
      <p:sp>
        <p:nvSpPr>
          <p:cNvPr id="7" name="6 Marcador de contenido"/>
          <p:cNvSpPr>
            <a:spLocks noGrp="1"/>
          </p:cNvSpPr>
          <p:nvPr>
            <p:ph sz="half" idx="1"/>
          </p:nvPr>
        </p:nvSpPr>
        <p:spPr/>
        <p:txBody>
          <a:bodyPr>
            <a:noAutofit/>
          </a:bodyPr>
          <a:lstStyle/>
          <a:p>
            <a:pPr marL="514350" indent="-514350">
              <a:lnSpc>
                <a:spcPct val="80000"/>
              </a:lnSpc>
              <a:buNone/>
            </a:pPr>
            <a:r>
              <a:rPr lang="es-ES" sz="1500" dirty="0"/>
              <a:t>El Registro de recetas estará destinado a:</a:t>
            </a:r>
          </a:p>
          <a:p>
            <a:pPr marL="514350" indent="-514350">
              <a:lnSpc>
                <a:spcPct val="80000"/>
              </a:lnSpc>
              <a:buNone/>
            </a:pPr>
            <a:r>
              <a:rPr lang="es-ES" sz="1500" dirty="0"/>
              <a:t> </a:t>
            </a:r>
          </a:p>
          <a:p>
            <a:pPr marL="514350" indent="-514350">
              <a:lnSpc>
                <a:spcPct val="80000"/>
              </a:lnSpc>
              <a:buFont typeface="+mj-lt"/>
              <a:buAutoNum type="alphaLcParenR"/>
            </a:pPr>
            <a:r>
              <a:rPr lang="es-ES" sz="1500" dirty="0"/>
              <a:t>DEROGADA;</a:t>
            </a:r>
          </a:p>
          <a:p>
            <a:pPr marL="514350" indent="-514350">
              <a:lnSpc>
                <a:spcPct val="80000"/>
              </a:lnSpc>
              <a:buFont typeface="+mj-lt"/>
              <a:buAutoNum type="alphaLcParenR"/>
            </a:pPr>
            <a:r>
              <a:rPr lang="es-ES" sz="1500" dirty="0"/>
              <a:t>Registrar las visitas inspectivas que practiquen funcionarios del Secretaría Regional Ministerial de Salud y las anotaciones y observaciones, si las hubiere, y</a:t>
            </a:r>
          </a:p>
          <a:p>
            <a:pPr marL="514350" indent="-514350">
              <a:lnSpc>
                <a:spcPct val="80000"/>
              </a:lnSpc>
              <a:buFont typeface="+mj-lt"/>
              <a:buAutoNum type="alphaLcParenR"/>
            </a:pPr>
            <a:r>
              <a:rPr lang="es-ES" sz="1500" dirty="0"/>
              <a:t>Anotar por el Químico-Farmacéutico o Farmacéutico la fecha en que asume la Dirección Técnica del establecimiento y la de su término. Las mismas anotaciones hará el profesional que lo reemplace. Además, deberán dejar constancia de su horario de atención profesional y las ausencias transitorias que deba realizar.</a:t>
            </a:r>
          </a:p>
          <a:p>
            <a:pPr marL="914400" lvl="1" indent="-457200" algn="r">
              <a:lnSpc>
                <a:spcPct val="80000"/>
              </a:lnSpc>
              <a:buFont typeface="+mj-lt"/>
              <a:buAutoNum type="alphaLcParenR"/>
            </a:pPr>
            <a:endParaRPr lang="es-ES" sz="1500" dirty="0"/>
          </a:p>
          <a:p>
            <a:pPr marL="800100" lvl="1" indent="-342900" algn="r">
              <a:lnSpc>
                <a:spcPct val="80000"/>
              </a:lnSpc>
              <a:buNone/>
            </a:pPr>
            <a:r>
              <a:rPr lang="es-ES" sz="1200" dirty="0"/>
              <a:t>Art 19° del </a:t>
            </a:r>
            <a:r>
              <a:rPr lang="es-ES" sz="1200" dirty="0" err="1"/>
              <a:t>DS</a:t>
            </a:r>
            <a:r>
              <a:rPr lang="es-ES" sz="1200" dirty="0"/>
              <a:t> 466/84 del Ministerio de Salud, que Aprueba reglamento de farmacias, droguerías, almacenes farmacéuticos, botiquines y depósitos autorizados</a:t>
            </a:r>
            <a:endParaRPr lang="es-CL" sz="1200" dirty="0"/>
          </a:p>
        </p:txBody>
      </p:sp>
      <p:sp>
        <p:nvSpPr>
          <p:cNvPr id="4" name="3 Marcador de fecha"/>
          <p:cNvSpPr>
            <a:spLocks noGrp="1"/>
          </p:cNvSpPr>
          <p:nvPr>
            <p:ph type="dt" sz="half" idx="10"/>
          </p:nvPr>
        </p:nvSpPr>
        <p:spPr/>
        <p:txBody>
          <a:bodyPr/>
          <a:lstStyle/>
          <a:p>
            <a:r>
              <a:rPr lang="es-ES" smtClean="0"/>
              <a:t>27 - Oct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6</a:t>
            </a:fld>
            <a:endParaRPr lang="es-CL" dirty="0"/>
          </a:p>
        </p:txBody>
      </p:sp>
      <p:sp>
        <p:nvSpPr>
          <p:cNvPr id="9" name="8 Marcador de contenido"/>
          <p:cNvSpPr>
            <a:spLocks noGrp="1"/>
          </p:cNvSpPr>
          <p:nvPr>
            <p:ph sz="half" idx="2"/>
          </p:nvPr>
        </p:nvSpPr>
        <p:spPr/>
        <p:txBody>
          <a:bodyPr>
            <a:normAutofit fontScale="47500" lnSpcReduction="20000"/>
          </a:bodyPr>
          <a:lstStyle/>
          <a:p>
            <a:pPr lvl="0"/>
            <a:r>
              <a:rPr lang="es-ES" dirty="0" smtClean="0"/>
              <a:t>Toda farmacia que capte recetas de preparados magistrales para ser elaboradas en recetarios contratados al efecto o de otra farmacia perteneciente al mismo propietario, deberá mantener un libro de registro de recetas, foliado y autorizado por la SEREMI, en el que se deberá anotar el contenido de cada receta que reciba, la fecha de su recepción y de envío al recetario, con indicación de la denominación de éste y la fecha de su dispensación. En el caso que la Farmacia con recetario rechace la elaboración de la prescripción, se anotará las razones que lo fundamenten, fecha de devolución a quién la presentó y fecha y medio por el cual se notificó, por parte de la Farmacia con Recetario al profesional que la prescribiera.</a:t>
            </a:r>
          </a:p>
          <a:p>
            <a:pPr lvl="0"/>
            <a:r>
              <a:rPr lang="es-ES" dirty="0" smtClean="0"/>
              <a:t>En dicho libro deberá anotarse, además, la ausencia del profesional químico farmacéutico que ejerce como Supervisor del Recetario, si lo hubiere, así como la identificación de quién lo reemplaza.</a:t>
            </a:r>
          </a:p>
          <a:p>
            <a:pPr lvl="0"/>
            <a:r>
              <a:rPr lang="es-ES" dirty="0" smtClean="0"/>
              <a:t>Los registros deberán mantenerse actualizados y no podrán ser alterados con enmiendas, ni dejar espacios en blanco entre las anotaciones.</a:t>
            </a:r>
          </a:p>
          <a:p>
            <a:endParaRPr lang="es-ES" dirty="0" smtClean="0"/>
          </a:p>
          <a:p>
            <a:pPr lvl="1" algn="r"/>
            <a:r>
              <a:rPr lang="es-ES" sz="2100" dirty="0" smtClean="0"/>
              <a:t>Art 18° del </a:t>
            </a:r>
            <a:r>
              <a:rPr lang="es-ES" sz="2100" dirty="0" err="1" smtClean="0"/>
              <a:t>DS</a:t>
            </a:r>
            <a:r>
              <a:rPr lang="es-ES" sz="2100" dirty="0" smtClean="0"/>
              <a:t> 79/10 del Ministerio de Salud, reglamento aplicable a la elaboración de preparados farmacéuticos en recetarios de farmacia</a:t>
            </a:r>
          </a:p>
        </p:txBody>
      </p:sp>
    </p:spTree>
  </p:cSld>
  <p:clrMapOvr>
    <a:masterClrMapping/>
  </p:clrMapOvr>
  <p:transition>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3600" dirty="0" smtClean="0"/>
              <a:t>Reglamentación – Registro de recetas (b)</a:t>
            </a:r>
            <a:endParaRPr lang="es-CL" sz="3600" dirty="0"/>
          </a:p>
        </p:txBody>
      </p:sp>
      <p:sp>
        <p:nvSpPr>
          <p:cNvPr id="7" name="6 Marcador de contenido"/>
          <p:cNvSpPr>
            <a:spLocks noGrp="1"/>
          </p:cNvSpPr>
          <p:nvPr>
            <p:ph sz="half" idx="1"/>
          </p:nvPr>
        </p:nvSpPr>
        <p:spPr/>
        <p:txBody>
          <a:bodyPr>
            <a:normAutofit fontScale="55000" lnSpcReduction="20000"/>
          </a:bodyPr>
          <a:lstStyle/>
          <a:p>
            <a:pPr marL="514350" indent="-514350">
              <a:buNone/>
            </a:pPr>
            <a:r>
              <a:rPr lang="es-ES" dirty="0"/>
              <a:t>El Registro de recetas estará destinado a:</a:t>
            </a:r>
          </a:p>
          <a:p>
            <a:pPr marL="514350" indent="-514350">
              <a:buNone/>
            </a:pPr>
            <a:r>
              <a:rPr lang="es-ES" dirty="0"/>
              <a:t> </a:t>
            </a:r>
          </a:p>
          <a:p>
            <a:pPr marL="514350" indent="-514350">
              <a:buFont typeface="+mj-lt"/>
              <a:buAutoNum type="alphaLcParenR"/>
            </a:pPr>
            <a:r>
              <a:rPr lang="es-ES" dirty="0"/>
              <a:t>DEROGADA;</a:t>
            </a:r>
          </a:p>
          <a:p>
            <a:pPr marL="514350" indent="-514350">
              <a:buFont typeface="+mj-lt"/>
              <a:buAutoNum type="alphaLcParenR"/>
            </a:pPr>
            <a:r>
              <a:rPr lang="es-ES" dirty="0"/>
              <a:t>Registrar las visitas inspectivas que practiquen funcionarios del Secretaría Regional Ministerial de Salud y las anotaciones y observaciones, si las hubiere, y</a:t>
            </a:r>
          </a:p>
          <a:p>
            <a:pPr marL="514350" indent="-514350">
              <a:buFont typeface="+mj-lt"/>
              <a:buAutoNum type="alphaLcParenR"/>
            </a:pPr>
            <a:r>
              <a:rPr lang="es-ES" dirty="0"/>
              <a:t>Anotar por el Químico-Farmacéutico o Farmacéutico la fecha en que asume la Dirección Técnica del establecimiento y la de su término. Las mismas anotaciones hará el profesional que lo reemplace. Además, deberán dejar constancia de su horario de atención profesional y las ausencias transitorias que deba realizar.</a:t>
            </a:r>
          </a:p>
          <a:p>
            <a:pPr marL="914400" lvl="1" indent="-457200" algn="r">
              <a:buFont typeface="+mj-lt"/>
              <a:buAutoNum type="alphaLcParenR"/>
            </a:pPr>
            <a:endParaRPr lang="es-ES" dirty="0" smtClean="0"/>
          </a:p>
          <a:p>
            <a:pPr marL="800100" lvl="1" indent="-342900" algn="r">
              <a:buNone/>
            </a:pPr>
            <a:r>
              <a:rPr lang="es-ES" sz="2100" dirty="0" smtClean="0"/>
              <a:t>Art 19° del </a:t>
            </a:r>
            <a:r>
              <a:rPr lang="es-ES" sz="2100" dirty="0" err="1" smtClean="0"/>
              <a:t>DS</a:t>
            </a:r>
            <a:r>
              <a:rPr lang="es-ES" sz="2100" dirty="0" smtClean="0"/>
              <a:t> 466/84 del Ministerio de Salud, que </a:t>
            </a:r>
            <a:r>
              <a:rPr lang="es-ES" sz="2100" dirty="0"/>
              <a:t>Aprueba reglamento de farmacias, droguerías, almacenes farmacéuticos, botiquines y depósitos </a:t>
            </a:r>
            <a:r>
              <a:rPr lang="es-ES" sz="2100" dirty="0" smtClean="0"/>
              <a:t>autorizados</a:t>
            </a:r>
            <a:endParaRPr lang="es-CL" sz="2500" b="1" dirty="0"/>
          </a:p>
        </p:txBody>
      </p:sp>
      <p:sp>
        <p:nvSpPr>
          <p:cNvPr id="4" name="3 Marcador de fecha"/>
          <p:cNvSpPr>
            <a:spLocks noGrp="1"/>
          </p:cNvSpPr>
          <p:nvPr>
            <p:ph type="dt" sz="half" idx="10"/>
          </p:nvPr>
        </p:nvSpPr>
        <p:spPr/>
        <p:txBody>
          <a:bodyPr/>
          <a:lstStyle/>
          <a:p>
            <a:r>
              <a:rPr lang="es-ES" smtClean="0"/>
              <a:t>27 - Oct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7</a:t>
            </a:fld>
            <a:endParaRPr lang="es-CL" dirty="0"/>
          </a:p>
        </p:txBody>
      </p:sp>
      <p:sp>
        <p:nvSpPr>
          <p:cNvPr id="8" name="7 Marcador de contenido"/>
          <p:cNvSpPr>
            <a:spLocks noGrp="1"/>
          </p:cNvSpPr>
          <p:nvPr>
            <p:ph sz="half" idx="2"/>
          </p:nvPr>
        </p:nvSpPr>
        <p:spPr/>
        <p:txBody>
          <a:bodyPr/>
          <a:lstStyle/>
          <a:p>
            <a:r>
              <a:rPr lang="es-CL" dirty="0" smtClean="0"/>
              <a:t>Al momento de una visita por parte de un inspector, éste debe anotar cuando se realizó la visita, para dejar registro de ésta.</a:t>
            </a:r>
          </a:p>
          <a:p>
            <a:r>
              <a:rPr lang="es-CL" dirty="0" smtClean="0"/>
              <a:t>En el libro solo puede escribir el/los </a:t>
            </a:r>
            <a:r>
              <a:rPr lang="es-CL" dirty="0" err="1" smtClean="0"/>
              <a:t>QFs</a:t>
            </a:r>
            <a:r>
              <a:rPr lang="es-CL" dirty="0" smtClean="0"/>
              <a:t> de la farmacia y los inspectores.</a:t>
            </a:r>
            <a:endParaRPr lang="es-CL" dirty="0"/>
          </a:p>
        </p:txBody>
      </p:sp>
    </p:spTree>
  </p:cSld>
  <p:clrMapOvr>
    <a:masterClrMapping/>
  </p:clrMapOvr>
  <p:transition>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3600" dirty="0" smtClean="0"/>
              <a:t>Reglamentación – Registro de recetas (c)</a:t>
            </a:r>
            <a:endParaRPr lang="es-CL" sz="3600" dirty="0"/>
          </a:p>
        </p:txBody>
      </p:sp>
      <p:sp>
        <p:nvSpPr>
          <p:cNvPr id="7" name="6 Marcador de contenido"/>
          <p:cNvSpPr>
            <a:spLocks noGrp="1"/>
          </p:cNvSpPr>
          <p:nvPr>
            <p:ph sz="half" idx="1"/>
          </p:nvPr>
        </p:nvSpPr>
        <p:spPr/>
        <p:txBody>
          <a:bodyPr>
            <a:normAutofit fontScale="55000" lnSpcReduction="20000"/>
          </a:bodyPr>
          <a:lstStyle/>
          <a:p>
            <a:pPr marL="514350" indent="-514350">
              <a:buNone/>
            </a:pPr>
            <a:r>
              <a:rPr lang="es-ES" dirty="0"/>
              <a:t>El Registro de recetas estará destinado a:</a:t>
            </a:r>
          </a:p>
          <a:p>
            <a:pPr marL="514350" indent="-514350">
              <a:buNone/>
            </a:pPr>
            <a:r>
              <a:rPr lang="es-ES" dirty="0"/>
              <a:t> </a:t>
            </a:r>
          </a:p>
          <a:p>
            <a:pPr marL="514350" indent="-514350">
              <a:buFont typeface="+mj-lt"/>
              <a:buAutoNum type="alphaLcParenR"/>
            </a:pPr>
            <a:r>
              <a:rPr lang="es-ES" dirty="0"/>
              <a:t>DEROGADA;</a:t>
            </a:r>
          </a:p>
          <a:p>
            <a:pPr marL="514350" indent="-514350">
              <a:buFont typeface="+mj-lt"/>
              <a:buAutoNum type="alphaLcParenR"/>
            </a:pPr>
            <a:r>
              <a:rPr lang="es-ES" dirty="0"/>
              <a:t>Registrar las visitas inspectivas que practiquen funcionarios del Secretaría Regional Ministerial de Salud y las anotaciones y observaciones, si las hubiere, y</a:t>
            </a:r>
          </a:p>
          <a:p>
            <a:pPr marL="514350" indent="-514350">
              <a:buFont typeface="+mj-lt"/>
              <a:buAutoNum type="alphaLcParenR"/>
            </a:pPr>
            <a:r>
              <a:rPr lang="es-ES" dirty="0"/>
              <a:t>Anotar por el Químico-Farmacéutico o Farmacéutico la fecha en que asume la Dirección Técnica del establecimiento y la de su término. Las mismas anotaciones hará el profesional que lo reemplace. Además, deberán dejar constancia de su horario de atención profesional y las ausencias transitorias que deba realizar.</a:t>
            </a:r>
          </a:p>
          <a:p>
            <a:pPr marL="914400" lvl="1" indent="-457200" algn="r">
              <a:buFont typeface="+mj-lt"/>
              <a:buAutoNum type="alphaLcParenR"/>
            </a:pPr>
            <a:endParaRPr lang="es-ES" dirty="0" smtClean="0"/>
          </a:p>
          <a:p>
            <a:pPr marL="800100" lvl="1" indent="-342900" algn="r">
              <a:buNone/>
            </a:pPr>
            <a:r>
              <a:rPr lang="es-ES" sz="2100" dirty="0" smtClean="0"/>
              <a:t>Art 19° del </a:t>
            </a:r>
            <a:r>
              <a:rPr lang="es-ES" sz="2100" dirty="0" err="1" smtClean="0"/>
              <a:t>DS</a:t>
            </a:r>
            <a:r>
              <a:rPr lang="es-ES" sz="2100" dirty="0" smtClean="0"/>
              <a:t> 466/84 del Ministerio de Salud, que </a:t>
            </a:r>
            <a:r>
              <a:rPr lang="es-ES" sz="2100" dirty="0"/>
              <a:t>Aprueba reglamento de farmacias, droguerías, almacenes farmacéuticos, botiquines y depósitos </a:t>
            </a:r>
            <a:r>
              <a:rPr lang="es-ES" sz="2100" dirty="0" smtClean="0"/>
              <a:t>autorizados</a:t>
            </a:r>
            <a:endParaRPr lang="es-CL" sz="2500" b="1" dirty="0"/>
          </a:p>
        </p:txBody>
      </p:sp>
      <p:sp>
        <p:nvSpPr>
          <p:cNvPr id="4" name="3 Marcador de fecha"/>
          <p:cNvSpPr>
            <a:spLocks noGrp="1"/>
          </p:cNvSpPr>
          <p:nvPr>
            <p:ph type="dt" sz="half" idx="10"/>
          </p:nvPr>
        </p:nvSpPr>
        <p:spPr/>
        <p:txBody>
          <a:bodyPr/>
          <a:lstStyle/>
          <a:p>
            <a:r>
              <a:rPr lang="es-ES" smtClean="0"/>
              <a:t>27 - Oct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8</a:t>
            </a:fld>
            <a:endParaRPr lang="es-CL" dirty="0"/>
          </a:p>
        </p:txBody>
      </p:sp>
      <p:sp>
        <p:nvSpPr>
          <p:cNvPr id="8" name="7 Marcador de contenido"/>
          <p:cNvSpPr>
            <a:spLocks noGrp="1"/>
          </p:cNvSpPr>
          <p:nvPr>
            <p:ph sz="half" idx="2"/>
          </p:nvPr>
        </p:nvSpPr>
        <p:spPr/>
        <p:txBody>
          <a:bodyPr>
            <a:noAutofit/>
          </a:bodyPr>
          <a:lstStyle/>
          <a:p>
            <a:r>
              <a:rPr lang="es-CL" sz="1600" dirty="0" smtClean="0"/>
              <a:t>Asumo de D.T.</a:t>
            </a:r>
          </a:p>
          <a:p>
            <a:pPr lvl="1"/>
            <a:r>
              <a:rPr lang="es-CL" sz="1600" dirty="0" smtClean="0"/>
              <a:t>Todos los </a:t>
            </a:r>
            <a:r>
              <a:rPr lang="es-CL" sz="1600" dirty="0" err="1" smtClean="0"/>
              <a:t>QFs</a:t>
            </a:r>
            <a:r>
              <a:rPr lang="es-CL" sz="1600" dirty="0" smtClean="0"/>
              <a:t> de la farmacia deben hacerlo (aunque trabajen solo un día)</a:t>
            </a:r>
          </a:p>
          <a:p>
            <a:pPr lvl="1"/>
            <a:r>
              <a:rPr lang="es-CL" sz="1600" dirty="0" smtClean="0"/>
              <a:t>Deben anotar como mínimo el </a:t>
            </a:r>
            <a:r>
              <a:rPr lang="es-CL" sz="1600" b="1" u="sng" dirty="0" smtClean="0"/>
              <a:t>Nombre</a:t>
            </a:r>
            <a:r>
              <a:rPr lang="es-CL" sz="1600" dirty="0" smtClean="0"/>
              <a:t>, </a:t>
            </a:r>
            <a:r>
              <a:rPr lang="es-CL" sz="1600" b="1" u="sng" dirty="0" smtClean="0"/>
              <a:t>R.U.N.</a:t>
            </a:r>
            <a:r>
              <a:rPr lang="es-CL" sz="1600" dirty="0" smtClean="0"/>
              <a:t>, </a:t>
            </a:r>
            <a:r>
              <a:rPr lang="es-CL" sz="1600" b="1" u="sng" dirty="0" smtClean="0"/>
              <a:t>fecha de inicio</a:t>
            </a:r>
            <a:r>
              <a:rPr lang="es-CL" sz="1600" b="1" dirty="0" smtClean="0"/>
              <a:t> </a:t>
            </a:r>
            <a:r>
              <a:rPr lang="es-CL" sz="1600" dirty="0" smtClean="0"/>
              <a:t>y  </a:t>
            </a:r>
            <a:r>
              <a:rPr lang="es-CL" sz="1600" b="1" u="sng" dirty="0" smtClean="0"/>
              <a:t>horario de ejercicio profesional</a:t>
            </a:r>
            <a:r>
              <a:rPr lang="es-CL" sz="1600" dirty="0" smtClean="0"/>
              <a:t>.</a:t>
            </a:r>
          </a:p>
          <a:p>
            <a:r>
              <a:rPr lang="es-CL" sz="1600" dirty="0" smtClean="0"/>
              <a:t>Término de D.T.</a:t>
            </a:r>
          </a:p>
          <a:p>
            <a:pPr lvl="1"/>
            <a:r>
              <a:rPr lang="es-CL" sz="1600" dirty="0" smtClean="0"/>
              <a:t>Deben anotar como mínimo el </a:t>
            </a:r>
            <a:r>
              <a:rPr lang="es-CL" sz="1600" b="1" u="sng" dirty="0" smtClean="0"/>
              <a:t>Nombre</a:t>
            </a:r>
            <a:r>
              <a:rPr lang="es-CL" sz="1600" dirty="0" smtClean="0"/>
              <a:t>, </a:t>
            </a:r>
            <a:r>
              <a:rPr lang="es-CL" sz="1600" b="1" u="sng" dirty="0" smtClean="0"/>
              <a:t>R.U.N.</a:t>
            </a:r>
            <a:r>
              <a:rPr lang="es-CL" sz="1600" b="1" dirty="0" smtClean="0"/>
              <a:t> </a:t>
            </a:r>
            <a:r>
              <a:rPr lang="es-CL" sz="1600" dirty="0" smtClean="0"/>
              <a:t>y </a:t>
            </a:r>
            <a:r>
              <a:rPr lang="es-CL" sz="1600" b="1" u="sng" dirty="0" smtClean="0"/>
              <a:t>fecha de término</a:t>
            </a:r>
            <a:r>
              <a:rPr lang="es-CL" sz="1600" dirty="0" smtClean="0"/>
              <a:t>. Se sugiere, el motivo del término.</a:t>
            </a:r>
          </a:p>
          <a:p>
            <a:r>
              <a:rPr lang="es-CL" sz="1800" dirty="0" smtClean="0"/>
              <a:t>Otros</a:t>
            </a:r>
            <a:endParaRPr lang="es-CL" sz="2000" dirty="0" smtClean="0"/>
          </a:p>
          <a:p>
            <a:pPr lvl="1"/>
            <a:r>
              <a:rPr lang="es-CL" sz="1600" dirty="0" smtClean="0"/>
              <a:t>Si se necesita salir de la farmacia por una situación </a:t>
            </a:r>
            <a:r>
              <a:rPr lang="es-CL" sz="1600" b="1" u="sng" dirty="0" smtClean="0"/>
              <a:t>extraordinaria</a:t>
            </a:r>
            <a:r>
              <a:rPr lang="es-CL" sz="1600" dirty="0" smtClean="0"/>
              <a:t> e </a:t>
            </a:r>
            <a:r>
              <a:rPr lang="es-CL" sz="1600" b="1" u="sng" dirty="0" smtClean="0"/>
              <a:t>inevitable</a:t>
            </a:r>
            <a:r>
              <a:rPr lang="es-CL" sz="1600" dirty="0" smtClean="0"/>
              <a:t>, se debe anotar el día y hora de salida y </a:t>
            </a:r>
            <a:r>
              <a:rPr lang="es-CL" sz="1600" b="1" u="sng" dirty="0" smtClean="0"/>
              <a:t>de regreso</a:t>
            </a:r>
          </a:p>
          <a:p>
            <a:pPr lvl="1"/>
            <a:r>
              <a:rPr lang="es-CL" sz="1600" dirty="0" smtClean="0"/>
              <a:t>Cualquier situación anómala, debe quedar en el libro, como respaldo.</a:t>
            </a:r>
          </a:p>
        </p:txBody>
      </p:sp>
    </p:spTree>
  </p:cSld>
  <p:clrMapOvr>
    <a:masterClrMapping/>
  </p:clrMapOvr>
  <p:transition>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3600" dirty="0" smtClean="0"/>
              <a:t>Reglamentación – Asumo de D.T. (a)</a:t>
            </a:r>
            <a:endParaRPr lang="es-CL" sz="3600" dirty="0"/>
          </a:p>
        </p:txBody>
      </p:sp>
      <p:sp>
        <p:nvSpPr>
          <p:cNvPr id="7" name="6 Marcador de contenido"/>
          <p:cNvSpPr>
            <a:spLocks noGrp="1"/>
          </p:cNvSpPr>
          <p:nvPr>
            <p:ph sz="half" idx="1"/>
          </p:nvPr>
        </p:nvSpPr>
        <p:spPr/>
        <p:txBody>
          <a:bodyPr>
            <a:normAutofit/>
          </a:bodyPr>
          <a:lstStyle/>
          <a:p>
            <a:pPr marL="514350" indent="-514350"/>
            <a:r>
              <a:rPr lang="es-ES" sz="1500" dirty="0" smtClean="0"/>
              <a:t>El Director Técnico o su reemplazante, cuando procediere, será responsable de:</a:t>
            </a:r>
          </a:p>
          <a:p>
            <a:pPr marL="514350" indent="-514350"/>
            <a:r>
              <a:rPr lang="es-ES" sz="1500" dirty="0" smtClean="0"/>
              <a:t>Comunicar por escrito al Director del Servicio de Salud respectivo el horario en que ejercerá sus funciones.</a:t>
            </a:r>
            <a:endParaRPr lang="es-ES" sz="1500" dirty="0"/>
          </a:p>
          <a:p>
            <a:pPr marL="914400" lvl="1" indent="-457200" algn="r"/>
            <a:endParaRPr lang="es-ES" sz="1500" dirty="0" smtClean="0"/>
          </a:p>
          <a:p>
            <a:pPr marL="800100" lvl="1" indent="-342900" algn="r"/>
            <a:r>
              <a:rPr lang="es-ES" sz="1200" dirty="0" smtClean="0"/>
              <a:t>Art 24°m) del </a:t>
            </a:r>
            <a:r>
              <a:rPr lang="es-ES" sz="1200" dirty="0" err="1" smtClean="0"/>
              <a:t>DS</a:t>
            </a:r>
            <a:r>
              <a:rPr lang="es-ES" sz="1200" dirty="0" smtClean="0"/>
              <a:t> 466/84 del Ministerio de Salud, que </a:t>
            </a:r>
            <a:r>
              <a:rPr lang="es-ES" sz="1200" dirty="0"/>
              <a:t>Aprueba reglamento de farmacias, droguerías, almacenes farmacéuticos, botiquines y depósitos </a:t>
            </a:r>
            <a:r>
              <a:rPr lang="es-ES" sz="1200" dirty="0" smtClean="0"/>
              <a:t>autorizados</a:t>
            </a:r>
            <a:endParaRPr lang="es-CL" sz="1200" b="1" dirty="0"/>
          </a:p>
        </p:txBody>
      </p:sp>
      <p:sp>
        <p:nvSpPr>
          <p:cNvPr id="4" name="3 Marcador de fecha"/>
          <p:cNvSpPr>
            <a:spLocks noGrp="1"/>
          </p:cNvSpPr>
          <p:nvPr>
            <p:ph type="dt" sz="half" idx="10"/>
          </p:nvPr>
        </p:nvSpPr>
        <p:spPr/>
        <p:txBody>
          <a:bodyPr/>
          <a:lstStyle/>
          <a:p>
            <a:r>
              <a:rPr lang="es-ES" smtClean="0"/>
              <a:t>27 - Oct - 2015</a:t>
            </a:r>
            <a:endParaRPr lang="es-CL" dirty="0"/>
          </a:p>
        </p:txBody>
      </p:sp>
      <p:sp>
        <p:nvSpPr>
          <p:cNvPr id="5" name="4 Marcador de pie de página"/>
          <p:cNvSpPr>
            <a:spLocks noGrp="1"/>
          </p:cNvSpPr>
          <p:nvPr>
            <p:ph type="ftr" sz="quarter" idx="11"/>
          </p:nvPr>
        </p:nvSpPr>
        <p:spPr/>
        <p:txBody>
          <a:bodyPr/>
          <a:lstStyle/>
          <a:p>
            <a:r>
              <a:rPr lang="pt-BR" smtClean="0"/>
              <a:t>Fcia Comunitaria 2015 - Fernando Becerra</a:t>
            </a:r>
            <a:endParaRPr lang="es-CL" dirty="0"/>
          </a:p>
        </p:txBody>
      </p:sp>
      <p:sp>
        <p:nvSpPr>
          <p:cNvPr id="6" name="5 Marcador de número de diapositiva"/>
          <p:cNvSpPr>
            <a:spLocks noGrp="1"/>
          </p:cNvSpPr>
          <p:nvPr>
            <p:ph type="sldNum" sz="quarter" idx="12"/>
          </p:nvPr>
        </p:nvSpPr>
        <p:spPr/>
        <p:txBody>
          <a:bodyPr/>
          <a:lstStyle/>
          <a:p>
            <a:fld id="{2B66484F-FA3B-46D1-BEAA-1C1C083C2C6D}" type="slidenum">
              <a:rPr lang="es-CL" smtClean="0"/>
              <a:pPr/>
              <a:t>9</a:t>
            </a:fld>
            <a:endParaRPr lang="es-CL" dirty="0"/>
          </a:p>
        </p:txBody>
      </p:sp>
      <p:sp>
        <p:nvSpPr>
          <p:cNvPr id="9" name="8 Marcador de contenido"/>
          <p:cNvSpPr>
            <a:spLocks noGrp="1"/>
          </p:cNvSpPr>
          <p:nvPr>
            <p:ph sz="half" idx="2"/>
          </p:nvPr>
        </p:nvSpPr>
        <p:spPr/>
        <p:txBody>
          <a:bodyPr>
            <a:normAutofit/>
          </a:bodyPr>
          <a:lstStyle/>
          <a:p>
            <a:r>
              <a:rPr lang="es-CL" dirty="0" smtClean="0"/>
              <a:t>En la Región Metropolitana, se debe comunicar al Instituto de Salud Pública.</a:t>
            </a:r>
          </a:p>
          <a:p>
            <a:r>
              <a:rPr lang="es-CL" dirty="0" smtClean="0"/>
              <a:t>Esto, hoy en día, se hace a través del Formulario </a:t>
            </a:r>
            <a:r>
              <a:rPr lang="es-CL" u="sng" dirty="0" err="1" smtClean="0"/>
              <a:t>FARMA</a:t>
            </a:r>
            <a:r>
              <a:rPr lang="es-CL" u="sng" dirty="0" smtClean="0"/>
              <a:t> F-16</a:t>
            </a:r>
          </a:p>
        </p:txBody>
      </p:sp>
    </p:spTree>
  </p:cSld>
  <p:clrMapOvr>
    <a:masterClrMapping/>
  </p:clrMapOvr>
  <p:transition>
    <p:cover/>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TotalTime>
  <Words>4167</Words>
  <Application>Microsoft Office PowerPoint</Application>
  <PresentationFormat>Presentación en pantalla (4:3)</PresentationFormat>
  <Paragraphs>761</Paragraphs>
  <Slides>27</Slides>
  <Notes>26</Notes>
  <HiddenSlides>4</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Tema de Office</vt:lpstr>
      <vt:lpstr>Manejo de libros en farmacia comunitaria</vt:lpstr>
      <vt:lpstr>Reglamentación – Registros Oficiales (a)</vt:lpstr>
      <vt:lpstr>Reglamentación – Registros Oficiales (b)</vt:lpstr>
      <vt:lpstr>Reglamentación – Registros Oficiales (c)</vt:lpstr>
      <vt:lpstr>Reglamentación – Registros Oficiales (a)</vt:lpstr>
      <vt:lpstr>Reglamentación – Registro de recetas (a)</vt:lpstr>
      <vt:lpstr>Reglamentación – Registro de recetas (b)</vt:lpstr>
      <vt:lpstr>Reglamentación – Registro de recetas (c)</vt:lpstr>
      <vt:lpstr>Reglamentación – Asumo de D.T. (a)</vt:lpstr>
      <vt:lpstr>Reglamentación – Asumo de D.T. (b)</vt:lpstr>
      <vt:lpstr>Reglamentación – Registro Oficiales</vt:lpstr>
      <vt:lpstr>Reglamentación – Registro de Estupefacientes (a)</vt:lpstr>
      <vt:lpstr>Reglamentación – Registro de Estupefacientes (a)</vt:lpstr>
      <vt:lpstr>Reglamentación – Registro de Estupefacientes (b)</vt:lpstr>
      <vt:lpstr>Reglamentación – Registro de Estupefacientes (c)</vt:lpstr>
      <vt:lpstr>Reglamentación – Registro Oficiales</vt:lpstr>
      <vt:lpstr>Reglamentación – Registro de Psicotrópicos (a)</vt:lpstr>
      <vt:lpstr>Reglamentación – Registro de Psicotrópicos (a)</vt:lpstr>
      <vt:lpstr>Reglamentación – Registro de Psicotrópicos (b)</vt:lpstr>
      <vt:lpstr>Reglamentación – Registro de Psicotrópicos (c)</vt:lpstr>
      <vt:lpstr>Reglamentación – Registro de Psicotrópicos (d)</vt:lpstr>
      <vt:lpstr>Reglamentación – Registro de Psicotrópicos (d)</vt:lpstr>
      <vt:lpstr>Reglamentación – Registro de Psicotrópicos (e)</vt:lpstr>
      <vt:lpstr>Reglamentación – Registro Oficiales</vt:lpstr>
      <vt:lpstr>Reglamentación – Registro de Reclamos</vt:lpstr>
      <vt:lpstr>Formularios</vt:lpstr>
      <vt:lpstr>Manejo de libros en farmacia comunitaria</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Manejo de libros en farmacia comunitaria</dc:title>
  <dc:creator>Fernando</dc:creator>
  <cp:lastModifiedBy>Fernando</cp:lastModifiedBy>
  <cp:revision>33</cp:revision>
  <dcterms:created xsi:type="dcterms:W3CDTF">2015-10-26T15:33:10Z</dcterms:created>
  <dcterms:modified xsi:type="dcterms:W3CDTF">2015-10-28T19:08:56Z</dcterms:modified>
</cp:coreProperties>
</file>