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9" r:id="rId2"/>
    <p:sldId id="310" r:id="rId3"/>
    <p:sldId id="311" r:id="rId4"/>
    <p:sldId id="312" r:id="rId5"/>
    <p:sldId id="258" r:id="rId6"/>
    <p:sldId id="259" r:id="rId7"/>
    <p:sldId id="281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9" r:id="rId17"/>
    <p:sldId id="270" r:id="rId18"/>
    <p:sldId id="276" r:id="rId19"/>
    <p:sldId id="295" r:id="rId20"/>
    <p:sldId id="275" r:id="rId21"/>
    <p:sldId id="297" r:id="rId22"/>
    <p:sldId id="278" r:id="rId23"/>
    <p:sldId id="279" r:id="rId24"/>
    <p:sldId id="280" r:id="rId25"/>
    <p:sldId id="304" r:id="rId26"/>
    <p:sldId id="305" r:id="rId27"/>
    <p:sldId id="306" r:id="rId28"/>
    <p:sldId id="307" r:id="rId29"/>
    <p:sldId id="308" r:id="rId30"/>
    <p:sldId id="313" r:id="rId31"/>
    <p:sldId id="314" r:id="rId32"/>
    <p:sldId id="316" r:id="rId33"/>
    <p:sldId id="315" r:id="rId34"/>
    <p:sldId id="317" r:id="rId35"/>
    <p:sldId id="319" r:id="rId36"/>
    <p:sldId id="320" r:id="rId37"/>
    <p:sldId id="321" r:id="rId38"/>
    <p:sldId id="282" r:id="rId39"/>
    <p:sldId id="299" r:id="rId40"/>
    <p:sldId id="300" r:id="rId41"/>
    <p:sldId id="286" r:id="rId42"/>
    <p:sldId id="301" r:id="rId43"/>
    <p:sldId id="288" r:id="rId44"/>
    <p:sldId id="322" r:id="rId45"/>
    <p:sldId id="289" r:id="rId46"/>
    <p:sldId id="290" r:id="rId47"/>
    <p:sldId id="291" r:id="rId48"/>
    <p:sldId id="302" r:id="rId49"/>
    <p:sldId id="303" r:id="rId50"/>
  </p:sldIdLst>
  <p:sldSz cx="9144000" cy="6858000" type="screen4x3"/>
  <p:notesSz cx="7086600" cy="102235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00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69" autoAdjust="0"/>
  </p:normalViewPr>
  <p:slideViewPr>
    <p:cSldViewPr>
      <p:cViewPr>
        <p:scale>
          <a:sx n="75" d="100"/>
          <a:sy n="75" d="100"/>
        </p:scale>
        <p:origin x="-1014" y="15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media/image1.wmf>
</file>

<file path=ppt/media/image2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S_trad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EBC741-A126-4328-B879-0F3EC559208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_trad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0AD96A-2BE0-4B66-8FC0-DD2E11696D67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_trad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226CE0-4A19-4FF5-AAA5-5829DB687BD8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_trad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1D9BC4-4FAA-45AC-8614-FBCE9D31FFD9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41CD4D-9443-42FE-A527-679B97EA3097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_tradn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_trad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12D1E7-A865-47D9-B47C-22F2601CF4A8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_tradn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_tradnl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0BA45C-981A-43B0-8D93-AAE72FE2B48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5EB09B1-277D-4856-B974-AE3928F54064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DB2EA6-BA0E-4A9C-9C62-D8ADED54067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_tradn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3D1832-AFFE-4F91-9BAD-33A94A917A40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_tradn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_tradnl" noProof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5F217B-CFB8-40F7-84CB-27433A44D676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6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título del patrón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A49F3632-A009-4609-88B0-7CD455A7AE9A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S_trad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4"/>
          <p:cNvSpPr txBox="1">
            <a:spLocks noChangeArrowheads="1"/>
          </p:cNvSpPr>
          <p:nvPr/>
        </p:nvSpPr>
        <p:spPr bwMode="auto">
          <a:xfrm>
            <a:off x="0" y="476250"/>
            <a:ext cx="91440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609600" indent="-609600"/>
            <a:r>
              <a:rPr lang="es-ES">
                <a:solidFill>
                  <a:schemeClr val="bg1"/>
                </a:solidFill>
              </a:rPr>
              <a:t> </a:t>
            </a:r>
            <a:r>
              <a:rPr lang="es-ES" b="1" i="1">
                <a:solidFill>
                  <a:srgbClr val="FF6600"/>
                </a:solidFill>
              </a:rPr>
              <a:t>A</a:t>
            </a:r>
            <a:r>
              <a:rPr lang="es-ES" b="1" i="1">
                <a:solidFill>
                  <a:srgbClr val="FF6600"/>
                </a:solidFill>
                <a:cs typeface="Times New Roman" pitchFamily="18" charset="0"/>
              </a:rPr>
              <a:t>NFOLITO</a:t>
            </a:r>
            <a:r>
              <a:rPr lang="es-ES" i="1"/>
              <a:t>: </a:t>
            </a:r>
            <a:r>
              <a:rPr lang="es-ES">
                <a:solidFill>
                  <a:srgbClr val="FFFF00"/>
                </a:solidFill>
              </a:rPr>
              <a:t> Son especies que se comportan simultáneamente como ácido y como base frente al agua (HCO</a:t>
            </a:r>
            <a:r>
              <a:rPr lang="es-ES" baseline="-25000">
                <a:solidFill>
                  <a:srgbClr val="FFFF00"/>
                </a:solidFill>
              </a:rPr>
              <a:t>3</a:t>
            </a:r>
            <a:r>
              <a:rPr lang="es-ES" baseline="30000">
                <a:solidFill>
                  <a:srgbClr val="FFFF00"/>
                </a:solidFill>
              </a:rPr>
              <a:t>-</a:t>
            </a:r>
            <a:r>
              <a:rPr lang="es-ES">
                <a:solidFill>
                  <a:srgbClr val="FFFF00"/>
                </a:solidFill>
              </a:rPr>
              <a:t>, KHPO</a:t>
            </a:r>
            <a:r>
              <a:rPr lang="es-ES" baseline="-25000">
                <a:solidFill>
                  <a:srgbClr val="FFFF00"/>
                </a:solidFill>
              </a:rPr>
              <a:t>4</a:t>
            </a:r>
            <a:r>
              <a:rPr lang="es-ES" baseline="30000">
                <a:solidFill>
                  <a:srgbClr val="FFFF00"/>
                </a:solidFill>
              </a:rPr>
              <a:t>-</a:t>
            </a:r>
            <a:r>
              <a:rPr lang="es-ES">
                <a:solidFill>
                  <a:srgbClr val="FFFF00"/>
                </a:solidFill>
              </a:rPr>
              <a:t>,..)..</a:t>
            </a:r>
            <a:endParaRPr lang="en-US">
              <a:solidFill>
                <a:srgbClr val="FFFF00"/>
              </a:solidFill>
            </a:endParaRPr>
          </a:p>
        </p:txBody>
      </p:sp>
      <p:sp>
        <p:nvSpPr>
          <p:cNvPr id="64517" name="Text Box 5"/>
          <p:cNvSpPr txBox="1">
            <a:spLocks noChangeArrowheads="1"/>
          </p:cNvSpPr>
          <p:nvPr/>
        </p:nvSpPr>
        <p:spPr bwMode="auto">
          <a:xfrm>
            <a:off x="0" y="1773238"/>
            <a:ext cx="8839200" cy="3074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609600" indent="-609600"/>
            <a:r>
              <a:rPr lang="es-ES" b="1">
                <a:solidFill>
                  <a:schemeClr val="bg1"/>
                </a:solidFill>
              </a:rPr>
              <a:t>  </a:t>
            </a:r>
            <a:r>
              <a:rPr lang="es-ES">
                <a:solidFill>
                  <a:schemeClr val="bg1"/>
                </a:solidFill>
              </a:rPr>
              <a:t> </a:t>
            </a:r>
            <a:r>
              <a:rPr lang="es-ES" sz="2800"/>
              <a:t>Ejemplo: </a:t>
            </a:r>
          </a:p>
          <a:p>
            <a:pPr marL="609600" indent="-609600"/>
            <a:r>
              <a:rPr lang="es-ES">
                <a:solidFill>
                  <a:srgbClr val="CCFF33"/>
                </a:solidFill>
              </a:rPr>
              <a:t>			                      </a:t>
            </a:r>
            <a:r>
              <a:rPr lang="es-ES">
                <a:solidFill>
                  <a:srgbClr val="FFFF00"/>
                </a:solidFill>
              </a:rPr>
              <a:t>H</a:t>
            </a:r>
            <a:r>
              <a:rPr lang="es-ES" baseline="-25000">
                <a:solidFill>
                  <a:srgbClr val="FFFF00"/>
                </a:solidFill>
              </a:rPr>
              <a:t>2</a:t>
            </a:r>
            <a:r>
              <a:rPr lang="es-ES">
                <a:solidFill>
                  <a:srgbClr val="FFFF00"/>
                </a:solidFill>
              </a:rPr>
              <a:t>O</a:t>
            </a:r>
          </a:p>
          <a:p>
            <a:pPr marL="609600" indent="-609600"/>
            <a:r>
              <a:rPr lang="es-ES">
                <a:solidFill>
                  <a:srgbClr val="FFFF00"/>
                </a:solidFill>
              </a:rPr>
              <a:t> 			NaHCO</a:t>
            </a:r>
            <a:r>
              <a:rPr lang="es-ES" baseline="-25000">
                <a:solidFill>
                  <a:srgbClr val="FFFF00"/>
                </a:solidFill>
              </a:rPr>
              <a:t>3</a:t>
            </a:r>
            <a:r>
              <a:rPr lang="es-ES">
                <a:solidFill>
                  <a:srgbClr val="FFFF00"/>
                </a:solidFill>
              </a:rPr>
              <a:t>         </a:t>
            </a:r>
            <a:r>
              <a:rPr lang="es-ES">
                <a:solidFill>
                  <a:srgbClr val="FFFF00"/>
                </a:solidFill>
                <a:sym typeface="Symbol" pitchFamily="18" charset="2"/>
              </a:rPr>
              <a:t></a:t>
            </a:r>
            <a:r>
              <a:rPr lang="es-ES">
                <a:solidFill>
                  <a:srgbClr val="FFFF00"/>
                </a:solidFill>
              </a:rPr>
              <a:t> 	       Na</a:t>
            </a:r>
            <a:r>
              <a:rPr lang="es-ES" baseline="30000">
                <a:solidFill>
                  <a:srgbClr val="FFFF00"/>
                </a:solidFill>
              </a:rPr>
              <a:t>+</a:t>
            </a:r>
            <a:r>
              <a:rPr lang="es-ES">
                <a:solidFill>
                  <a:srgbClr val="FFFF00"/>
                </a:solidFill>
              </a:rPr>
              <a:t>(</a:t>
            </a:r>
            <a:r>
              <a:rPr lang="es-ES" baseline="-25000">
                <a:solidFill>
                  <a:srgbClr val="FFFF00"/>
                </a:solidFill>
              </a:rPr>
              <a:t>ac</a:t>
            </a:r>
            <a:r>
              <a:rPr lang="es-ES">
                <a:solidFill>
                  <a:srgbClr val="FFFF00"/>
                </a:solidFill>
              </a:rPr>
              <a:t>)	 + 	HCO</a:t>
            </a:r>
            <a:r>
              <a:rPr lang="es-ES" baseline="-25000">
                <a:solidFill>
                  <a:srgbClr val="FFFF00"/>
                </a:solidFill>
              </a:rPr>
              <a:t>3</a:t>
            </a:r>
            <a:r>
              <a:rPr lang="es-ES" baseline="30000">
                <a:solidFill>
                  <a:srgbClr val="FFFF00"/>
                </a:solidFill>
              </a:rPr>
              <a:t>-</a:t>
            </a:r>
            <a:r>
              <a:rPr lang="es-ES">
                <a:solidFill>
                  <a:srgbClr val="FFFF00"/>
                </a:solidFill>
              </a:rPr>
              <a:t>(</a:t>
            </a:r>
            <a:r>
              <a:rPr lang="es-ES" baseline="-25000">
                <a:solidFill>
                  <a:srgbClr val="FFFF00"/>
                </a:solidFill>
              </a:rPr>
              <a:t>ac</a:t>
            </a:r>
            <a:r>
              <a:rPr lang="es-ES">
                <a:solidFill>
                  <a:srgbClr val="FFFF00"/>
                </a:solidFill>
              </a:rPr>
              <a:t>)</a:t>
            </a:r>
          </a:p>
          <a:p>
            <a:pPr marL="609600" indent="-609600"/>
            <a:r>
              <a:rPr lang="es-ES">
                <a:solidFill>
                  <a:srgbClr val="FFFF00"/>
                </a:solidFill>
              </a:rPr>
              <a:t>     </a:t>
            </a:r>
          </a:p>
          <a:p>
            <a:pPr marL="609600" indent="-609600"/>
            <a:r>
              <a:rPr lang="es-ES">
                <a:solidFill>
                  <a:srgbClr val="FFFF00"/>
                </a:solidFill>
              </a:rPr>
              <a:t>Equilibrios: </a:t>
            </a:r>
          </a:p>
          <a:p>
            <a:pPr marL="609600" indent="-609600"/>
            <a:r>
              <a:rPr lang="pt-BR">
                <a:solidFill>
                  <a:srgbClr val="FFFF00"/>
                </a:solidFill>
              </a:rPr>
              <a:t>       	HCO</a:t>
            </a:r>
            <a:r>
              <a:rPr lang="pt-BR" baseline="-25000">
                <a:solidFill>
                  <a:srgbClr val="FFFF00"/>
                </a:solidFill>
              </a:rPr>
              <a:t>3</a:t>
            </a:r>
            <a:r>
              <a:rPr lang="pt-BR" baseline="30000">
                <a:solidFill>
                  <a:srgbClr val="FFFF00"/>
                </a:solidFill>
              </a:rPr>
              <a:t>-</a:t>
            </a:r>
            <a:r>
              <a:rPr lang="pt-BR">
                <a:solidFill>
                  <a:srgbClr val="FFFF00"/>
                </a:solidFill>
              </a:rPr>
              <a:t>(ac) + H</a:t>
            </a:r>
            <a:r>
              <a:rPr lang="pt-BR" baseline="-25000">
                <a:solidFill>
                  <a:srgbClr val="FFFF00"/>
                </a:solidFill>
              </a:rPr>
              <a:t>2</a:t>
            </a:r>
            <a:r>
              <a:rPr lang="pt-BR">
                <a:solidFill>
                  <a:srgbClr val="FFFF00"/>
                </a:solidFill>
              </a:rPr>
              <a:t>O 	</a:t>
            </a:r>
            <a:r>
              <a:rPr lang="es-ES">
                <a:solidFill>
                  <a:srgbClr val="FFFF00"/>
                </a:solidFill>
                <a:sym typeface="Wingdings 3" pitchFamily="18" charset="2"/>
              </a:rPr>
              <a:t></a:t>
            </a:r>
            <a:r>
              <a:rPr lang="pt-BR">
                <a:solidFill>
                  <a:srgbClr val="FFFF00"/>
                </a:solidFill>
              </a:rPr>
              <a:t>  H</a:t>
            </a:r>
            <a:r>
              <a:rPr lang="pt-BR" baseline="-25000">
                <a:solidFill>
                  <a:srgbClr val="FFFF00"/>
                </a:solidFill>
              </a:rPr>
              <a:t>2</a:t>
            </a:r>
            <a:r>
              <a:rPr lang="pt-BR">
                <a:solidFill>
                  <a:srgbClr val="FFFF00"/>
                </a:solidFill>
              </a:rPr>
              <a:t>CO</a:t>
            </a:r>
            <a:r>
              <a:rPr lang="pt-BR" baseline="-25000">
                <a:solidFill>
                  <a:srgbClr val="FFFF00"/>
                </a:solidFill>
              </a:rPr>
              <a:t>3</a:t>
            </a:r>
            <a:r>
              <a:rPr lang="pt-BR">
                <a:solidFill>
                  <a:srgbClr val="FFFF00"/>
                </a:solidFill>
              </a:rPr>
              <a:t>(ac)	+ OH</a:t>
            </a:r>
            <a:r>
              <a:rPr lang="pt-BR" baseline="30000">
                <a:solidFill>
                  <a:srgbClr val="FFFF00"/>
                </a:solidFill>
              </a:rPr>
              <a:t>-</a:t>
            </a:r>
            <a:r>
              <a:rPr lang="pt-BR">
                <a:solidFill>
                  <a:srgbClr val="FFFF00"/>
                </a:solidFill>
              </a:rPr>
              <a:t>(ac)      (hidroliza)            </a:t>
            </a:r>
          </a:p>
          <a:p>
            <a:pPr marL="609600" indent="-609600"/>
            <a:r>
              <a:rPr lang="pt-BR">
                <a:solidFill>
                  <a:srgbClr val="FFFF00"/>
                </a:solidFill>
              </a:rPr>
              <a:t>     	HCO</a:t>
            </a:r>
            <a:r>
              <a:rPr lang="pt-BR" baseline="-25000">
                <a:solidFill>
                  <a:srgbClr val="FFFF00"/>
                </a:solidFill>
              </a:rPr>
              <a:t>3</a:t>
            </a:r>
            <a:r>
              <a:rPr lang="pt-BR" baseline="30000">
                <a:solidFill>
                  <a:srgbClr val="FFFF00"/>
                </a:solidFill>
              </a:rPr>
              <a:t>-</a:t>
            </a:r>
            <a:r>
              <a:rPr lang="pt-BR">
                <a:solidFill>
                  <a:srgbClr val="FFFF00"/>
                </a:solidFill>
              </a:rPr>
              <a:t>(ac) + H</a:t>
            </a:r>
            <a:r>
              <a:rPr lang="pt-BR" baseline="-25000">
                <a:solidFill>
                  <a:srgbClr val="FFFF00"/>
                </a:solidFill>
              </a:rPr>
              <a:t>2</a:t>
            </a:r>
            <a:r>
              <a:rPr lang="pt-BR">
                <a:solidFill>
                  <a:srgbClr val="FFFF00"/>
                </a:solidFill>
              </a:rPr>
              <a:t>O 	</a:t>
            </a:r>
            <a:r>
              <a:rPr lang="es-ES">
                <a:solidFill>
                  <a:srgbClr val="FFFF00"/>
                </a:solidFill>
                <a:sym typeface="Wingdings 3" pitchFamily="18" charset="2"/>
              </a:rPr>
              <a:t></a:t>
            </a:r>
            <a:r>
              <a:rPr lang="pt-BR">
                <a:solidFill>
                  <a:srgbClr val="FFFF00"/>
                </a:solidFill>
              </a:rPr>
              <a:t>  CO</a:t>
            </a:r>
            <a:r>
              <a:rPr lang="pt-BR" baseline="-25000">
                <a:solidFill>
                  <a:srgbClr val="FFFF00"/>
                </a:solidFill>
              </a:rPr>
              <a:t>3</a:t>
            </a:r>
            <a:r>
              <a:rPr lang="pt-BR" baseline="30000">
                <a:solidFill>
                  <a:srgbClr val="FFFF00"/>
                </a:solidFill>
              </a:rPr>
              <a:t>2-</a:t>
            </a:r>
            <a:r>
              <a:rPr lang="pt-BR">
                <a:solidFill>
                  <a:srgbClr val="FFFF00"/>
                </a:solidFill>
              </a:rPr>
              <a:t>(ac)	+ H</a:t>
            </a:r>
            <a:r>
              <a:rPr lang="pt-BR" baseline="30000">
                <a:solidFill>
                  <a:srgbClr val="FFFF00"/>
                </a:solidFill>
              </a:rPr>
              <a:t>+</a:t>
            </a:r>
            <a:r>
              <a:rPr lang="pt-BR">
                <a:solidFill>
                  <a:srgbClr val="FFFF00"/>
                </a:solidFill>
              </a:rPr>
              <a:t>(ac)         (ácido)</a:t>
            </a:r>
          </a:p>
          <a:p>
            <a:pPr marL="609600" indent="-609600"/>
            <a:r>
              <a:rPr lang="pt-BR">
                <a:solidFill>
                  <a:srgbClr val="FFFF00"/>
                </a:solidFill>
              </a:rPr>
              <a:t>         _________________________________________</a:t>
            </a:r>
            <a:endParaRPr lang="en-US">
              <a:solidFill>
                <a:srgbClr val="FFFF00"/>
              </a:solidFill>
            </a:endParaRPr>
          </a:p>
        </p:txBody>
      </p:sp>
      <p:sp>
        <p:nvSpPr>
          <p:cNvPr id="64518" name="Text Box 6"/>
          <p:cNvSpPr txBox="1">
            <a:spLocks noChangeArrowheads="1"/>
          </p:cNvSpPr>
          <p:nvPr/>
        </p:nvSpPr>
        <p:spPr bwMode="auto">
          <a:xfrm>
            <a:off x="755650" y="5300663"/>
            <a:ext cx="8964613" cy="83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pt-BR"/>
              <a:t> </a:t>
            </a:r>
            <a:r>
              <a:rPr lang="pt-BR">
                <a:solidFill>
                  <a:srgbClr val="FFFF00"/>
                </a:solidFill>
              </a:rPr>
              <a:t>2HCO</a:t>
            </a:r>
            <a:r>
              <a:rPr lang="pt-BR" baseline="-25000">
                <a:solidFill>
                  <a:srgbClr val="FFFF00"/>
                </a:solidFill>
              </a:rPr>
              <a:t>3</a:t>
            </a:r>
            <a:r>
              <a:rPr lang="pt-BR" baseline="30000">
                <a:solidFill>
                  <a:srgbClr val="FFFF00"/>
                </a:solidFill>
              </a:rPr>
              <a:t>-</a:t>
            </a:r>
            <a:r>
              <a:rPr lang="pt-BR">
                <a:solidFill>
                  <a:srgbClr val="FFFF00"/>
                </a:solidFill>
              </a:rPr>
              <a:t>(ac) + H</a:t>
            </a:r>
            <a:r>
              <a:rPr lang="pt-BR" baseline="-25000">
                <a:solidFill>
                  <a:srgbClr val="FFFF00"/>
                </a:solidFill>
              </a:rPr>
              <a:t>2</a:t>
            </a:r>
            <a:r>
              <a:rPr lang="pt-BR">
                <a:solidFill>
                  <a:srgbClr val="FFFF00"/>
                </a:solidFill>
              </a:rPr>
              <a:t>O 	</a:t>
            </a:r>
            <a:r>
              <a:rPr lang="es-ES">
                <a:solidFill>
                  <a:srgbClr val="FFFF00"/>
                </a:solidFill>
                <a:sym typeface="Wingdings 3" pitchFamily="18" charset="2"/>
              </a:rPr>
              <a:t></a:t>
            </a:r>
            <a:r>
              <a:rPr lang="pt-BR">
                <a:solidFill>
                  <a:srgbClr val="FFFF00"/>
                </a:solidFill>
              </a:rPr>
              <a:t>  H</a:t>
            </a:r>
            <a:r>
              <a:rPr lang="pt-BR" baseline="-25000">
                <a:solidFill>
                  <a:srgbClr val="FFFF00"/>
                </a:solidFill>
              </a:rPr>
              <a:t>2</a:t>
            </a:r>
            <a:r>
              <a:rPr lang="pt-BR">
                <a:solidFill>
                  <a:srgbClr val="FFFF00"/>
                </a:solidFill>
              </a:rPr>
              <a:t>CO</a:t>
            </a:r>
            <a:r>
              <a:rPr lang="pt-BR" baseline="-25000">
                <a:solidFill>
                  <a:srgbClr val="FFFF00"/>
                </a:solidFill>
              </a:rPr>
              <a:t>3</a:t>
            </a:r>
            <a:r>
              <a:rPr lang="pt-BR">
                <a:solidFill>
                  <a:srgbClr val="FFFF00"/>
                </a:solidFill>
              </a:rPr>
              <a:t>(ac)  + CO</a:t>
            </a:r>
            <a:r>
              <a:rPr lang="pt-BR" baseline="-25000">
                <a:solidFill>
                  <a:srgbClr val="FFFF00"/>
                </a:solidFill>
              </a:rPr>
              <a:t>3</a:t>
            </a:r>
            <a:r>
              <a:rPr lang="pt-BR" baseline="30000">
                <a:solidFill>
                  <a:srgbClr val="FFFF00"/>
                </a:solidFill>
              </a:rPr>
              <a:t>2-</a:t>
            </a:r>
            <a:r>
              <a:rPr lang="pt-BR">
                <a:solidFill>
                  <a:srgbClr val="FFFF00"/>
                </a:solidFill>
              </a:rPr>
              <a:t>(ac)          (total)</a:t>
            </a:r>
          </a:p>
          <a:p>
            <a:r>
              <a:rPr lang="pt-BR">
                <a:solidFill>
                  <a:srgbClr val="FFFF00"/>
                </a:solidFill>
              </a:rPr>
              <a:t> </a:t>
            </a:r>
            <a:r>
              <a:rPr lang="en-US">
                <a:solidFill>
                  <a:srgbClr val="FFFF00"/>
                </a:solidFill>
              </a:rPr>
              <a:t>0,05 –2X                              X                X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45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5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645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4517" grpId="0" autoUpdateAnimBg="0"/>
      <p:bldP spid="64518" grpId="0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381000" y="0"/>
            <a:ext cx="8382000" cy="173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Ejercicio 2)</a:t>
            </a:r>
            <a:r>
              <a:rPr lang="es-ES" b="1">
                <a:cs typeface="Times New Roman" pitchFamily="18" charset="0"/>
              </a:rPr>
              <a:t> </a:t>
            </a:r>
            <a:r>
              <a:rPr lang="es-ES">
                <a:cs typeface="Times New Roman" pitchFamily="18" charset="0"/>
              </a:rPr>
              <a:t>¿como prepararía 1L una solución amortiguadora de fosfatos que tengan un 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pH aproximado de 7,4</a:t>
            </a:r>
            <a:r>
              <a:rPr lang="es-ES">
                <a:cs typeface="Times New Roman" pitchFamily="18" charset="0"/>
              </a:rPr>
              <a:t>? Si dispone de H</a:t>
            </a:r>
            <a:r>
              <a:rPr lang="es-ES" baseline="-30000">
                <a:cs typeface="Times New Roman" pitchFamily="18" charset="0"/>
              </a:rPr>
              <a:t>3</a:t>
            </a:r>
            <a:r>
              <a:rPr lang="es-ES">
                <a:cs typeface="Times New Roman" pitchFamily="18" charset="0"/>
              </a:rPr>
              <a:t>PO</a:t>
            </a:r>
            <a:r>
              <a:rPr lang="es-ES" baseline="-30000">
                <a:cs typeface="Times New Roman" pitchFamily="18" charset="0"/>
              </a:rPr>
              <a:t>4</a:t>
            </a:r>
            <a:r>
              <a:rPr lang="es-ES">
                <a:cs typeface="Times New Roman" pitchFamily="18" charset="0"/>
              </a:rPr>
              <a:t>, NaH</a:t>
            </a:r>
            <a:r>
              <a:rPr lang="es-ES" baseline="-30000">
                <a:cs typeface="Times New Roman" pitchFamily="18" charset="0"/>
              </a:rPr>
              <a:t>2</a:t>
            </a:r>
            <a:r>
              <a:rPr lang="es-ES">
                <a:cs typeface="Times New Roman" pitchFamily="18" charset="0"/>
              </a:rPr>
              <a:t>PO</a:t>
            </a:r>
            <a:r>
              <a:rPr lang="es-ES" baseline="-30000">
                <a:cs typeface="Times New Roman" pitchFamily="18" charset="0"/>
              </a:rPr>
              <a:t>4</a:t>
            </a:r>
            <a:r>
              <a:rPr lang="es-ES">
                <a:cs typeface="Times New Roman" pitchFamily="18" charset="0"/>
              </a:rPr>
              <a:t>, Na</a:t>
            </a:r>
            <a:r>
              <a:rPr lang="es-ES" baseline="-30000">
                <a:cs typeface="Times New Roman" pitchFamily="18" charset="0"/>
              </a:rPr>
              <a:t>2</a:t>
            </a:r>
            <a:r>
              <a:rPr lang="es-ES">
                <a:cs typeface="Times New Roman" pitchFamily="18" charset="0"/>
              </a:rPr>
              <a:t>HPO</a:t>
            </a:r>
            <a:r>
              <a:rPr lang="es-ES" baseline="-30000">
                <a:cs typeface="Times New Roman" pitchFamily="18" charset="0"/>
              </a:rPr>
              <a:t>4</a:t>
            </a:r>
            <a:r>
              <a:rPr lang="es-ES">
                <a:cs typeface="Times New Roman" pitchFamily="18" charset="0"/>
              </a:rPr>
              <a:t> y Na</a:t>
            </a:r>
            <a:r>
              <a:rPr lang="es-ES" baseline="-30000">
                <a:cs typeface="Times New Roman" pitchFamily="18" charset="0"/>
              </a:rPr>
              <a:t>3</a:t>
            </a:r>
            <a:r>
              <a:rPr lang="es-ES">
                <a:cs typeface="Times New Roman" pitchFamily="18" charset="0"/>
              </a:rPr>
              <a:t>PO</a:t>
            </a:r>
            <a:r>
              <a:rPr lang="es-ES" baseline="-30000">
                <a:cs typeface="Times New Roman" pitchFamily="18" charset="0"/>
              </a:rPr>
              <a:t>4</a:t>
            </a:r>
            <a:r>
              <a:rPr lang="es-ES">
                <a:cs typeface="Times New Roman" pitchFamily="18" charset="0"/>
              </a:rPr>
              <a:t> sólidos. </a:t>
            </a: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Ka</a:t>
            </a:r>
            <a:r>
              <a:rPr lang="en-US" baseline="-30000">
                <a:cs typeface="Times New Roman" pitchFamily="18" charset="0"/>
              </a:rPr>
              <a:t>1</a:t>
            </a:r>
            <a:r>
              <a:rPr lang="en-US">
                <a:cs typeface="Times New Roman" pitchFamily="18" charset="0"/>
              </a:rPr>
              <a:t>=7,5x10</a:t>
            </a:r>
            <a:r>
              <a:rPr lang="en-US" baseline="30000">
                <a:cs typeface="Times New Roman" pitchFamily="18" charset="0"/>
              </a:rPr>
              <a:t>-3</a:t>
            </a:r>
            <a:r>
              <a:rPr lang="en-US">
                <a:cs typeface="Times New Roman" pitchFamily="18" charset="0"/>
              </a:rPr>
              <a:t>;       K</a:t>
            </a:r>
            <a:r>
              <a:rPr lang="en-US" baseline="-30000">
                <a:cs typeface="Times New Roman" pitchFamily="18" charset="0"/>
              </a:rPr>
              <a:t>a2</a:t>
            </a:r>
            <a:r>
              <a:rPr lang="en-US">
                <a:cs typeface="Times New Roman" pitchFamily="18" charset="0"/>
              </a:rPr>
              <a:t>= 6,2x10</a:t>
            </a:r>
            <a:r>
              <a:rPr lang="en-US" baseline="30000">
                <a:cs typeface="Times New Roman" pitchFamily="18" charset="0"/>
              </a:rPr>
              <a:t>-8</a:t>
            </a:r>
            <a:r>
              <a:rPr lang="en-US">
                <a:cs typeface="Times New Roman" pitchFamily="18" charset="0"/>
              </a:rPr>
              <a:t>;  K</a:t>
            </a:r>
            <a:r>
              <a:rPr lang="en-US" baseline="-30000">
                <a:cs typeface="Times New Roman" pitchFamily="18" charset="0"/>
              </a:rPr>
              <a:t>a3 </a:t>
            </a:r>
            <a:r>
              <a:rPr lang="en-US">
                <a:cs typeface="Times New Roman" pitchFamily="18" charset="0"/>
              </a:rPr>
              <a:t>=4,8x10</a:t>
            </a:r>
            <a:r>
              <a:rPr lang="en-US" baseline="30000">
                <a:cs typeface="Times New Roman" pitchFamily="18" charset="0"/>
              </a:rPr>
              <a:t>-13</a:t>
            </a:r>
            <a:r>
              <a:rPr lang="en-US" b="1">
                <a:cs typeface="Times New Roman" pitchFamily="18" charset="0"/>
              </a:rPr>
              <a:t>.</a:t>
            </a:r>
            <a:endParaRPr lang="es-ES">
              <a:cs typeface="Times New Roman" pitchFamily="18" charset="0"/>
            </a:endParaRP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228600" y="2133600"/>
            <a:ext cx="8534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b="1">
                <a:cs typeface="Times New Roman" pitchFamily="18" charset="0"/>
              </a:rPr>
              <a:t>R:  pK</a:t>
            </a:r>
            <a:r>
              <a:rPr lang="en-US" b="1" baseline="-30000">
                <a:cs typeface="Times New Roman" pitchFamily="18" charset="0"/>
              </a:rPr>
              <a:t>a1</a:t>
            </a:r>
            <a:r>
              <a:rPr lang="en-US" b="1">
                <a:cs typeface="Times New Roman" pitchFamily="18" charset="0"/>
              </a:rPr>
              <a:t>=2,12;  </a:t>
            </a:r>
            <a:r>
              <a:rPr lang="en-US" b="1" i="1" u="sng">
                <a:solidFill>
                  <a:schemeClr val="tx2"/>
                </a:solidFill>
                <a:cs typeface="Times New Roman" pitchFamily="18" charset="0"/>
              </a:rPr>
              <a:t>pK</a:t>
            </a:r>
            <a:r>
              <a:rPr lang="en-US" b="1" i="1" u="sng" baseline="-30000">
                <a:solidFill>
                  <a:schemeClr val="tx2"/>
                </a:solidFill>
                <a:cs typeface="Times New Roman" pitchFamily="18" charset="0"/>
              </a:rPr>
              <a:t>a2</a:t>
            </a:r>
            <a:r>
              <a:rPr lang="en-US" b="1" i="1" u="sng">
                <a:solidFill>
                  <a:schemeClr val="tx2"/>
                </a:solidFill>
                <a:cs typeface="Times New Roman" pitchFamily="18" charset="0"/>
              </a:rPr>
              <a:t>=7,21</a:t>
            </a:r>
            <a:r>
              <a:rPr lang="en-US" b="1">
                <a:cs typeface="Times New Roman" pitchFamily="18" charset="0"/>
              </a:rPr>
              <a:t>;  pK</a:t>
            </a:r>
            <a:r>
              <a:rPr lang="en-US" b="1" baseline="-25000">
                <a:cs typeface="Times New Roman" pitchFamily="18" charset="0"/>
              </a:rPr>
              <a:t>a3</a:t>
            </a:r>
            <a:r>
              <a:rPr lang="en-US" b="1">
                <a:cs typeface="Times New Roman" pitchFamily="18" charset="0"/>
              </a:rPr>
              <a:t>=12,3</a:t>
            </a:r>
            <a:endParaRPr lang="es-ES"/>
          </a:p>
        </p:txBody>
      </p:sp>
      <p:sp>
        <p:nvSpPr>
          <p:cNvPr id="8196" name="Text Box 4"/>
          <p:cNvSpPr txBox="1">
            <a:spLocks noChangeArrowheads="1"/>
          </p:cNvSpPr>
          <p:nvPr/>
        </p:nvSpPr>
        <p:spPr bwMode="auto">
          <a:xfrm>
            <a:off x="381000" y="2971800"/>
            <a:ext cx="815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  <a:sym typeface="Symbol" pitchFamily="18" charset="2"/>
              </a:rPr>
              <a:t>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Se elige</a:t>
            </a:r>
            <a:r>
              <a:rPr lang="es-ES_tradnl" b="1">
                <a:solidFill>
                  <a:schemeClr val="tx2"/>
                </a:solidFill>
                <a:cs typeface="Times New Roman" pitchFamily="18" charset="0"/>
              </a:rPr>
              <a:t> el par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NaH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2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PO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4 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/ Na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2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H PO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4</a:t>
            </a:r>
            <a:endParaRPr lang="es-ES" b="1">
              <a:solidFill>
                <a:schemeClr val="tx2"/>
              </a:solidFill>
            </a:endParaRPr>
          </a:p>
        </p:txBody>
      </p:sp>
      <p:sp>
        <p:nvSpPr>
          <p:cNvPr id="8197" name="Text Box 5"/>
          <p:cNvSpPr txBox="1">
            <a:spLocks noChangeArrowheads="1"/>
          </p:cNvSpPr>
          <p:nvPr/>
        </p:nvSpPr>
        <p:spPr bwMode="auto">
          <a:xfrm>
            <a:off x="468313" y="3644900"/>
            <a:ext cx="8382000" cy="210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7,4 =  7,21-log[ H</a:t>
            </a:r>
            <a:r>
              <a:rPr lang="en-US" b="1" baseline="-30000">
                <a:solidFill>
                  <a:schemeClr val="tx2"/>
                </a:solidFill>
                <a:cs typeface="Times New Roman" pitchFamily="18" charset="0"/>
              </a:rPr>
              <a:t>2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PO</a:t>
            </a:r>
            <a:r>
              <a:rPr lang="en-US" b="1" baseline="-30000">
                <a:solidFill>
                  <a:schemeClr val="tx2"/>
                </a:solidFill>
                <a:cs typeface="Times New Roman" pitchFamily="18" charset="0"/>
              </a:rPr>
              <a:t>4</a:t>
            </a:r>
            <a:r>
              <a:rPr lang="en-US" b="1" baseline="30000">
                <a:solidFill>
                  <a:schemeClr val="tx2"/>
                </a:solidFill>
                <a:cs typeface="Times New Roman" pitchFamily="18" charset="0"/>
              </a:rPr>
              <a:t>-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] / [H PO</a:t>
            </a:r>
            <a:r>
              <a:rPr lang="en-US" b="1" baseline="-30000">
                <a:solidFill>
                  <a:schemeClr val="tx2"/>
                </a:solidFill>
                <a:cs typeface="Times New Roman" pitchFamily="18" charset="0"/>
              </a:rPr>
              <a:t>4</a:t>
            </a:r>
            <a:r>
              <a:rPr lang="en-US" b="1" baseline="30000">
                <a:solidFill>
                  <a:schemeClr val="tx2"/>
                </a:solidFill>
                <a:cs typeface="Times New Roman" pitchFamily="18" charset="0"/>
              </a:rPr>
              <a:t>2-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]</a:t>
            </a:r>
            <a:endParaRPr lang="es-ES" b="1">
              <a:solidFill>
                <a:schemeClr val="tx2"/>
              </a:solidFill>
              <a:cs typeface="Times New Roman" pitchFamily="18" charset="0"/>
            </a:endParaRPr>
          </a:p>
          <a:p>
            <a:pPr algn="ctr"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[ H</a:t>
            </a:r>
            <a:r>
              <a:rPr lang="en-US" baseline="-30000">
                <a:cs typeface="Times New Roman" pitchFamily="18" charset="0"/>
              </a:rPr>
              <a:t>2</a:t>
            </a:r>
            <a:r>
              <a:rPr lang="en-US">
                <a:cs typeface="Times New Roman" pitchFamily="18" charset="0"/>
              </a:rPr>
              <a:t>PO</a:t>
            </a:r>
            <a:r>
              <a:rPr lang="en-US" baseline="-30000">
                <a:cs typeface="Times New Roman" pitchFamily="18" charset="0"/>
              </a:rPr>
              <a:t>4</a:t>
            </a:r>
            <a:r>
              <a:rPr lang="en-US" baseline="30000">
                <a:cs typeface="Times New Roman" pitchFamily="18" charset="0"/>
              </a:rPr>
              <a:t>-</a:t>
            </a:r>
            <a:r>
              <a:rPr lang="en-US">
                <a:cs typeface="Times New Roman" pitchFamily="18" charset="0"/>
              </a:rPr>
              <a:t>] / [H PO</a:t>
            </a:r>
            <a:r>
              <a:rPr lang="en-US" baseline="-30000">
                <a:cs typeface="Times New Roman" pitchFamily="18" charset="0"/>
              </a:rPr>
              <a:t>4</a:t>
            </a:r>
            <a:r>
              <a:rPr lang="en-US" baseline="30000">
                <a:cs typeface="Times New Roman" pitchFamily="18" charset="0"/>
              </a:rPr>
              <a:t>2-</a:t>
            </a:r>
            <a:r>
              <a:rPr lang="en-US">
                <a:cs typeface="Times New Roman" pitchFamily="18" charset="0"/>
              </a:rPr>
              <a:t>] = 0,646 </a:t>
            </a:r>
            <a:endParaRPr lang="es-ES">
              <a:cs typeface="Times New Roman" pitchFamily="18" charset="0"/>
            </a:endParaRPr>
          </a:p>
          <a:p>
            <a:pPr algn="ctr"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(moles deH</a:t>
            </a:r>
            <a:r>
              <a:rPr lang="es-ES" baseline="-30000">
                <a:cs typeface="Times New Roman" pitchFamily="18" charset="0"/>
              </a:rPr>
              <a:t>2</a:t>
            </a:r>
            <a:r>
              <a:rPr lang="es-ES">
                <a:cs typeface="Times New Roman" pitchFamily="18" charset="0"/>
              </a:rPr>
              <a:t>PO</a:t>
            </a:r>
            <a:r>
              <a:rPr lang="es-ES" baseline="-30000">
                <a:cs typeface="Times New Roman" pitchFamily="18" charset="0"/>
              </a:rPr>
              <a:t>4</a:t>
            </a:r>
            <a:r>
              <a:rPr lang="es-ES" baseline="30000">
                <a:cs typeface="Times New Roman" pitchFamily="18" charset="0"/>
              </a:rPr>
              <a:t>-</a:t>
            </a:r>
            <a:r>
              <a:rPr lang="es-ES">
                <a:cs typeface="Times New Roman" pitchFamily="18" charset="0"/>
              </a:rPr>
              <a:t> )/Vt  / (moles de H PO</a:t>
            </a:r>
            <a:r>
              <a:rPr lang="es-ES" baseline="-30000">
                <a:cs typeface="Times New Roman" pitchFamily="18" charset="0"/>
              </a:rPr>
              <a:t>4</a:t>
            </a:r>
            <a:r>
              <a:rPr lang="es-ES" baseline="30000">
                <a:cs typeface="Times New Roman" pitchFamily="18" charset="0"/>
              </a:rPr>
              <a:t>2-</a:t>
            </a:r>
            <a:r>
              <a:rPr lang="es-ES">
                <a:cs typeface="Times New Roman" pitchFamily="18" charset="0"/>
              </a:rPr>
              <a:t> )/Vt = 0,646 </a:t>
            </a:r>
          </a:p>
          <a:p>
            <a:pPr algn="ctr"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(moles de H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2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PO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4</a:t>
            </a:r>
            <a:r>
              <a:rPr lang="es-ES" b="1" baseline="30000">
                <a:solidFill>
                  <a:schemeClr val="tx2"/>
                </a:solidFill>
                <a:cs typeface="Times New Roman" pitchFamily="18" charset="0"/>
              </a:rPr>
              <a:t>-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) / (moles de H PO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4</a:t>
            </a:r>
            <a:r>
              <a:rPr lang="es-ES" b="1" baseline="30000">
                <a:solidFill>
                  <a:schemeClr val="tx2"/>
                </a:solidFill>
                <a:cs typeface="Times New Roman" pitchFamily="18" charset="0"/>
              </a:rPr>
              <a:t>2-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)= 0,646 / 1</a:t>
            </a:r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81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81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81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5" grpId="0" autoUpdateAnimBg="0"/>
      <p:bldP spid="8196" grpId="0" autoUpdateAnimBg="0"/>
      <p:bldP spid="8197" grpId="0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468313" y="1700213"/>
            <a:ext cx="8001000" cy="13700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Resp.: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Se deben mezclar 0,646 moles de NaH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2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PO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4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 con un mol de Na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2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HPO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4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en un litro de agua.</a:t>
            </a:r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381000" y="762000"/>
            <a:ext cx="8305800" cy="1370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2. TITULACIONES ÁCIDO-BASE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Procedimiento para determinar la</a:t>
            </a:r>
            <a:r>
              <a:rPr lang="es-ES" b="1">
                <a:cs typeface="Times New Roman" pitchFamily="18" charset="0"/>
              </a:rPr>
              <a:t> </a:t>
            </a:r>
            <a:r>
              <a:rPr lang="es-ES" b="1" i="1">
                <a:cs typeface="Times New Roman" pitchFamily="18" charset="0"/>
              </a:rPr>
              <a:t>concentración</a:t>
            </a:r>
            <a:r>
              <a:rPr lang="es-ES" b="1">
                <a:cs typeface="Times New Roman" pitchFamily="18" charset="0"/>
              </a:rPr>
              <a:t> </a:t>
            </a:r>
            <a:r>
              <a:rPr lang="es-ES">
                <a:cs typeface="Times New Roman" pitchFamily="18" charset="0"/>
              </a:rPr>
              <a:t>de una disolución ácida o básica mediante otra conocida. </a:t>
            </a:r>
            <a:endParaRPr lang="es-ES"/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381000" y="2636838"/>
            <a:ext cx="8763000" cy="210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2.1 TITULACIONES ÁCIDO FUERTE –BASE FUERTE</a:t>
            </a:r>
          </a:p>
          <a:p>
            <a:pPr algn="ctr">
              <a:spcBef>
                <a:spcPct val="50000"/>
              </a:spcBef>
            </a:pPr>
            <a:r>
              <a:rPr lang="es-ES" b="1">
                <a:cs typeface="Times New Roman" pitchFamily="18" charset="0"/>
              </a:rPr>
              <a:t>Reacción de </a:t>
            </a:r>
            <a:r>
              <a:rPr lang="es-ES" b="1" i="1">
                <a:cs typeface="Times New Roman" pitchFamily="18" charset="0"/>
              </a:rPr>
              <a:t>neutralización</a:t>
            </a:r>
            <a:r>
              <a:rPr lang="es-ES" b="1">
                <a:cs typeface="Times New Roman" pitchFamily="18" charset="0"/>
              </a:rPr>
              <a:t> 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	NaOH</a:t>
            </a:r>
            <a:r>
              <a:rPr lang="es-ES" baseline="-30000">
                <a:cs typeface="Times New Roman" pitchFamily="18" charset="0"/>
              </a:rPr>
              <a:t>(ac)</a:t>
            </a:r>
            <a:r>
              <a:rPr lang="es-ES">
                <a:cs typeface="Times New Roman" pitchFamily="18" charset="0"/>
              </a:rPr>
              <a:t> + HCl</a:t>
            </a:r>
            <a:r>
              <a:rPr lang="es-ES" baseline="-30000">
                <a:cs typeface="Times New Roman" pitchFamily="18" charset="0"/>
              </a:rPr>
              <a:t>(ac)</a:t>
            </a:r>
            <a:r>
              <a:rPr lang="es-ES">
                <a:cs typeface="Times New Roman" pitchFamily="18" charset="0"/>
              </a:rPr>
              <a:t> </a:t>
            </a:r>
            <a:r>
              <a:rPr lang="es-ES">
                <a:cs typeface="Times New Roman" pitchFamily="18" charset="0"/>
                <a:sym typeface="Symbol" pitchFamily="18" charset="2"/>
              </a:rPr>
              <a:t></a:t>
            </a:r>
            <a:r>
              <a:rPr lang="es-ES">
                <a:cs typeface="Times New Roman" pitchFamily="18" charset="0"/>
              </a:rPr>
              <a:t> H</a:t>
            </a:r>
            <a:r>
              <a:rPr lang="es-ES" baseline="-30000">
                <a:cs typeface="Times New Roman" pitchFamily="18" charset="0"/>
              </a:rPr>
              <a:t>2</a:t>
            </a:r>
            <a:r>
              <a:rPr lang="es-ES">
                <a:cs typeface="Times New Roman" pitchFamily="18" charset="0"/>
              </a:rPr>
              <a:t>O</a:t>
            </a:r>
            <a:r>
              <a:rPr lang="es-ES" baseline="-30000">
                <a:cs typeface="Times New Roman" pitchFamily="18" charset="0"/>
              </a:rPr>
              <a:t>(l)</a:t>
            </a:r>
            <a:r>
              <a:rPr lang="es-ES">
                <a:cs typeface="Times New Roman" pitchFamily="18" charset="0"/>
              </a:rPr>
              <a:t> + NaCl</a:t>
            </a:r>
            <a:r>
              <a:rPr lang="es-ES" baseline="-30000">
                <a:cs typeface="Times New Roman" pitchFamily="18" charset="0"/>
              </a:rPr>
              <a:t>(ac)</a:t>
            </a:r>
            <a:endParaRPr lang="es-ES">
              <a:cs typeface="Times New Roman" pitchFamily="18" charset="0"/>
            </a:endParaRPr>
          </a:p>
          <a:p>
            <a:pPr algn="ctr"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  <a:r>
              <a:rPr lang="es-ES_tradnl">
                <a:cs typeface="Times New Roman" pitchFamily="18" charset="0"/>
              </a:rPr>
              <a:t>	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OH</a:t>
            </a:r>
            <a:r>
              <a:rPr lang="es-ES" baseline="30000">
                <a:solidFill>
                  <a:schemeClr val="tx2"/>
                </a:solidFill>
                <a:cs typeface="Times New Roman" pitchFamily="18" charset="0"/>
              </a:rPr>
              <a:t>-</a:t>
            </a:r>
            <a:r>
              <a:rPr lang="es-ES" baseline="-30000">
                <a:solidFill>
                  <a:schemeClr val="tx2"/>
                </a:solidFill>
                <a:cs typeface="Times New Roman" pitchFamily="18" charset="0"/>
              </a:rPr>
              <a:t>(ac)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+ H</a:t>
            </a:r>
            <a:r>
              <a:rPr lang="es-ES" baseline="30000">
                <a:solidFill>
                  <a:schemeClr val="tx2"/>
                </a:solidFill>
                <a:cs typeface="Times New Roman" pitchFamily="18" charset="0"/>
              </a:rPr>
              <a:t>+</a:t>
            </a:r>
            <a:r>
              <a:rPr lang="es-ES" baseline="-30000">
                <a:solidFill>
                  <a:schemeClr val="tx2"/>
                </a:solidFill>
                <a:cs typeface="Times New Roman" pitchFamily="18" charset="0"/>
              </a:rPr>
              <a:t>(ac)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</a:t>
            </a:r>
            <a:r>
              <a:rPr lang="es-ES">
                <a:solidFill>
                  <a:schemeClr val="tx2"/>
                </a:solidFill>
                <a:cs typeface="Times New Roman" pitchFamily="18" charset="0"/>
                <a:sym typeface="Symbol" pitchFamily="18" charset="2"/>
              </a:rPr>
              <a:t>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H</a:t>
            </a:r>
            <a:r>
              <a:rPr lang="es-ES" baseline="-30000">
                <a:solidFill>
                  <a:schemeClr val="tx2"/>
                </a:solidFill>
                <a:cs typeface="Times New Roman" pitchFamily="18" charset="0"/>
              </a:rPr>
              <a:t>2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O (l)</a:t>
            </a:r>
            <a:r>
              <a:rPr lang="es-ES">
                <a:cs typeface="Times New Roman" pitchFamily="18" charset="0"/>
              </a:rPr>
              <a:t>    		 “ecuación iónica neta”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02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3" grpId="0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304800" y="914400"/>
            <a:ext cx="8534400" cy="228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2.2 CURVA DE TITULACIÓN  pH v/s volumen (mL) de valorante.</a:t>
            </a:r>
            <a:endParaRPr lang="es-ES">
              <a:solidFill>
                <a:schemeClr val="tx2"/>
              </a:solidFill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Es posible </a:t>
            </a:r>
            <a:r>
              <a:rPr lang="es-ES" b="1" i="1">
                <a:cs typeface="Times New Roman" pitchFamily="18" charset="0"/>
              </a:rPr>
              <a:t>calcular</a:t>
            </a:r>
            <a:r>
              <a:rPr lang="es-ES">
                <a:cs typeface="Times New Roman" pitchFamily="18" charset="0"/>
              </a:rPr>
              <a:t> el 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pH </a:t>
            </a:r>
            <a:r>
              <a:rPr lang="es-ES">
                <a:cs typeface="Times New Roman" pitchFamily="18" charset="0"/>
              </a:rPr>
              <a:t>de la disolución en cada punto de la titulación. El pH se puede calcular por las 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4 regiones</a:t>
            </a:r>
            <a:r>
              <a:rPr lang="es-ES">
                <a:cs typeface="Times New Roman" pitchFamily="18" charset="0"/>
              </a:rPr>
              <a:t> siguientes: 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228600" y="3124200"/>
            <a:ext cx="8534400" cy="210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	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1 inicial antes de agregar titulante.</a:t>
            </a:r>
            <a:r>
              <a:rPr lang="es-ES">
                <a:cs typeface="Times New Roman" pitchFamily="18" charset="0"/>
              </a:rPr>
              <a:t> </a:t>
            </a:r>
          </a:p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	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2 Antes del punto de equivalencia.</a:t>
            </a:r>
          </a:p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	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3 En el punto de equivalencia.</a:t>
            </a:r>
          </a:p>
          <a:p>
            <a:pPr>
              <a:spcBef>
                <a:spcPct val="50000"/>
              </a:spcBef>
            </a:pPr>
            <a:r>
              <a:rPr lang="es-ES_tradnl" b="1">
                <a:solidFill>
                  <a:schemeClr val="tx2"/>
                </a:solidFill>
                <a:cs typeface="Times New Roman" pitchFamily="18" charset="0"/>
              </a:rPr>
              <a:t>	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4 Después del punto de equivalencia. </a:t>
            </a:r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12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7" grpId="0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228600" y="685800"/>
            <a:ext cx="8610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Ejemplo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</a:t>
            </a:r>
            <a:r>
              <a:rPr lang="es-ES">
                <a:cs typeface="Times New Roman" pitchFamily="18" charset="0"/>
              </a:rPr>
              <a:t>titulación de ácido 50 ml de HCl 0,1 M con NaOH 0,1 M. 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533400" y="1844675"/>
            <a:ext cx="86106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cs typeface="Times New Roman" pitchFamily="18" charset="0"/>
              </a:rPr>
              <a:t>1 inicial antes de agregar titulante: </a:t>
            </a:r>
          </a:p>
          <a:p>
            <a:pPr>
              <a:spcBef>
                <a:spcPct val="50000"/>
              </a:spcBef>
            </a:pPr>
            <a:r>
              <a:rPr lang="es-ES" b="1"/>
              <a:t>			pH=-log[H</a:t>
            </a:r>
            <a:r>
              <a:rPr lang="es-ES" b="1" baseline="30000"/>
              <a:t>+</a:t>
            </a:r>
            <a:r>
              <a:rPr lang="es-ES" b="1"/>
              <a:t>] =-log[HCl]</a:t>
            </a:r>
          </a:p>
          <a:p>
            <a:pPr>
              <a:spcBef>
                <a:spcPct val="50000"/>
              </a:spcBef>
            </a:pPr>
            <a:r>
              <a:rPr lang="es-ES" b="1"/>
              <a:t>			</a:t>
            </a:r>
            <a:endParaRPr lang="es-ES" b="1">
              <a:cs typeface="Times New Roman" pitchFamily="18" charset="0"/>
            </a:endParaRPr>
          </a:p>
        </p:txBody>
      </p:sp>
      <p:sp>
        <p:nvSpPr>
          <p:cNvPr id="12292" name="Text Box 4"/>
          <p:cNvSpPr txBox="1">
            <a:spLocks noChangeArrowheads="1"/>
          </p:cNvSpPr>
          <p:nvPr/>
        </p:nvSpPr>
        <p:spPr bwMode="auto">
          <a:xfrm>
            <a:off x="684213" y="4005263"/>
            <a:ext cx="8001000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" sz="2800" b="1">
                <a:solidFill>
                  <a:schemeClr val="tx2"/>
                </a:solidFill>
              </a:rPr>
              <a:t>pH = -log</a:t>
            </a:r>
            <a:r>
              <a:rPr lang="en-US" sz="2800" b="1">
                <a:solidFill>
                  <a:schemeClr val="tx2"/>
                </a:solidFill>
                <a:cs typeface="Times New Roman" pitchFamily="18" charset="0"/>
              </a:rPr>
              <a:t> 0,1   </a:t>
            </a:r>
            <a:r>
              <a:rPr lang="es-ES" sz="2800" b="1">
                <a:solidFill>
                  <a:schemeClr val="tx2"/>
                </a:solidFill>
                <a:cs typeface="Times New Roman" pitchFamily="18" charset="0"/>
                <a:sym typeface="Symbol" pitchFamily="18" charset="2"/>
              </a:rPr>
              <a:t></a:t>
            </a:r>
            <a:r>
              <a:rPr lang="en-US" sz="2800" b="1">
                <a:solidFill>
                  <a:schemeClr val="tx2"/>
                </a:solidFill>
                <a:cs typeface="Times New Roman" pitchFamily="18" charset="0"/>
              </a:rPr>
              <a:t>       pH=1</a:t>
            </a:r>
            <a:endParaRPr lang="es-ES" sz="2800" b="1">
              <a:solidFill>
                <a:schemeClr val="tx2"/>
              </a:solidFill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22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2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1" grpId="0" autoUpdateAnimBg="0"/>
      <p:bldP spid="12292" grpId="0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2"/>
          <p:cNvSpPr txBox="1">
            <a:spLocks noChangeArrowheads="1"/>
          </p:cNvSpPr>
          <p:nvPr/>
        </p:nvSpPr>
        <p:spPr bwMode="auto">
          <a:xfrm>
            <a:off x="304800" y="457200"/>
            <a:ext cx="8443913" cy="210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cs typeface="Times New Roman" pitchFamily="18" charset="0"/>
              </a:rPr>
              <a:t>2 Antes del punto de equivalencia: pH= -log[H</a:t>
            </a:r>
            <a:r>
              <a:rPr lang="es-ES" b="1" baseline="30000">
                <a:cs typeface="Times New Roman" pitchFamily="18" charset="0"/>
              </a:rPr>
              <a:t>+</a:t>
            </a:r>
            <a:r>
              <a:rPr lang="es-ES" b="1">
                <a:cs typeface="Times New Roman" pitchFamily="18" charset="0"/>
              </a:rPr>
              <a:t>]</a:t>
            </a:r>
          </a:p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	</a:t>
            </a:r>
            <a:r>
              <a:rPr lang="es-ES">
                <a:cs typeface="Times New Roman" pitchFamily="18" charset="0"/>
              </a:rPr>
              <a:t>El pH en forma aproximada:</a:t>
            </a:r>
          </a:p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	</a:t>
            </a:r>
            <a:r>
              <a:rPr lang="es-ES">
                <a:cs typeface="Times New Roman" pitchFamily="18" charset="0"/>
              </a:rPr>
              <a:t>[H</a:t>
            </a:r>
            <a:r>
              <a:rPr lang="es-ES" baseline="30000">
                <a:cs typeface="Times New Roman" pitchFamily="18" charset="0"/>
              </a:rPr>
              <a:t>+</a:t>
            </a:r>
            <a:r>
              <a:rPr lang="es-ES">
                <a:cs typeface="Times New Roman" pitchFamily="18" charset="0"/>
              </a:rPr>
              <a:t>] = ([HA]xVa –[BOH]xVb) / (Va+Vb) 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  <a:r>
              <a:rPr lang="es-ES_tradnl">
                <a:cs typeface="Times New Roman" pitchFamily="18" charset="0"/>
              </a:rPr>
              <a:t>	</a:t>
            </a:r>
            <a:r>
              <a:rPr lang="en-US">
                <a:solidFill>
                  <a:schemeClr val="tx2"/>
                </a:solidFill>
                <a:cs typeface="Times New Roman" pitchFamily="18" charset="0"/>
              </a:rPr>
              <a:t>[H</a:t>
            </a:r>
            <a:r>
              <a:rPr lang="en-US" baseline="30000">
                <a:solidFill>
                  <a:schemeClr val="tx2"/>
                </a:solidFill>
                <a:cs typeface="Times New Roman" pitchFamily="18" charset="0"/>
              </a:rPr>
              <a:t>+</a:t>
            </a:r>
            <a:r>
              <a:rPr lang="en-US">
                <a:solidFill>
                  <a:schemeClr val="tx2"/>
                </a:solidFill>
                <a:cs typeface="Times New Roman" pitchFamily="18" charset="0"/>
              </a:rPr>
              <a:t>] = (0,1x50 –0,1xVb) / (50 + Vb)         </a:t>
            </a:r>
            <a:r>
              <a:rPr lang="en-US" sz="2000">
                <a:solidFill>
                  <a:schemeClr val="tx2"/>
                </a:solidFill>
                <a:cs typeface="Times New Roman" pitchFamily="18" charset="0"/>
              </a:rPr>
              <a:t> “H</a:t>
            </a:r>
            <a:r>
              <a:rPr lang="en-US" sz="2000" baseline="30000">
                <a:cs typeface="Times New Roman" pitchFamily="18" charset="0"/>
              </a:rPr>
              <a:t>+</a:t>
            </a:r>
            <a:r>
              <a:rPr lang="en-US" sz="2000">
                <a:solidFill>
                  <a:schemeClr val="tx2"/>
                </a:solidFill>
                <a:cs typeface="Times New Roman" pitchFamily="18" charset="0"/>
              </a:rPr>
              <a:t> sin reaccionar”</a:t>
            </a:r>
            <a:endParaRPr lang="es-ES" sz="2000">
              <a:solidFill>
                <a:schemeClr val="tx2"/>
              </a:solidFill>
            </a:endParaRP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533400" y="3284538"/>
            <a:ext cx="8610600" cy="1004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pH cuando Vb = 5 ml</a:t>
            </a: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[H</a:t>
            </a:r>
            <a:r>
              <a:rPr lang="en-US" baseline="30000">
                <a:cs typeface="Times New Roman" pitchFamily="18" charset="0"/>
              </a:rPr>
              <a:t>+</a:t>
            </a:r>
            <a:r>
              <a:rPr lang="en-US">
                <a:cs typeface="Times New Roman" pitchFamily="18" charset="0"/>
              </a:rPr>
              <a:t>] = 4,5 / (55) = 8x10</a:t>
            </a:r>
            <a:r>
              <a:rPr lang="en-US" baseline="30000">
                <a:cs typeface="Times New Roman" pitchFamily="18" charset="0"/>
              </a:rPr>
              <a:t>-2</a:t>
            </a:r>
            <a:r>
              <a:rPr lang="en-US">
                <a:cs typeface="Times New Roman" pitchFamily="18" charset="0"/>
              </a:rPr>
              <a:t> M    </a:t>
            </a:r>
            <a:r>
              <a:rPr lang="en-US">
                <a:cs typeface="Times New Roman" pitchFamily="18" charset="0"/>
                <a:sym typeface="Symbol" pitchFamily="18" charset="2"/>
              </a:rPr>
              <a:t></a:t>
            </a:r>
            <a:r>
              <a:rPr lang="en-US">
                <a:cs typeface="Times New Roman" pitchFamily="18" charset="0"/>
              </a:rPr>
              <a:t>    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pH = 1,1</a:t>
            </a:r>
            <a:endParaRPr lang="es-ES" b="1">
              <a:solidFill>
                <a:schemeClr val="tx2"/>
              </a:solidFill>
              <a:cs typeface="Times New Roman" pitchFamily="18" charset="0"/>
            </a:endParaRPr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685800" y="4581525"/>
            <a:ext cx="84582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pH cuando Vb = 49 ml</a:t>
            </a:r>
          </a:p>
          <a:p>
            <a:r>
              <a:rPr lang="en-US"/>
              <a:t>[H+] = 0,1 / (99) = 1x10</a:t>
            </a:r>
            <a:r>
              <a:rPr lang="en-US" baseline="30000"/>
              <a:t>-3</a:t>
            </a:r>
            <a:r>
              <a:rPr lang="en-US"/>
              <a:t> M    </a:t>
            </a:r>
            <a:r>
              <a:rPr lang="en-US">
                <a:sym typeface="Symbol" pitchFamily="18" charset="2"/>
              </a:rPr>
              <a:t></a:t>
            </a:r>
            <a:r>
              <a:rPr lang="en-US"/>
              <a:t>    </a:t>
            </a:r>
            <a:r>
              <a:rPr lang="en-US" b="1">
                <a:solidFill>
                  <a:schemeClr val="tx2"/>
                </a:solidFill>
              </a:rPr>
              <a:t>pH = 3</a:t>
            </a:r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33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3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5" grpId="0" autoUpdateAnimBg="0"/>
      <p:bldP spid="13316" grpId="0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ext Box 2"/>
          <p:cNvSpPr txBox="1">
            <a:spLocks noChangeArrowheads="1"/>
          </p:cNvSpPr>
          <p:nvPr/>
        </p:nvSpPr>
        <p:spPr bwMode="auto">
          <a:xfrm>
            <a:off x="685800" y="609600"/>
            <a:ext cx="7696200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3 En el punto de equivalencia </a:t>
            </a:r>
          </a:p>
          <a:p>
            <a:pPr algn="ctr"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N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a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V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a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=N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b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V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b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,       pH=7,     no hay hidrólisis</a:t>
            </a:r>
          </a:p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	</a:t>
            </a:r>
            <a:r>
              <a:rPr lang="es-ES">
                <a:cs typeface="Times New Roman" pitchFamily="18" charset="0"/>
              </a:rPr>
              <a:t>0,1x50 ml = 0,1xVb </a:t>
            </a:r>
            <a:r>
              <a:rPr lang="es-ES">
                <a:cs typeface="Times New Roman" pitchFamily="18" charset="0"/>
                <a:sym typeface="Symbol" pitchFamily="18" charset="2"/>
              </a:rPr>
              <a:t></a:t>
            </a:r>
            <a:r>
              <a:rPr lang="es-ES">
                <a:cs typeface="Times New Roman" pitchFamily="18" charset="0"/>
              </a:rPr>
              <a:t>   Vb = 50 ml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</a:p>
          <a:p>
            <a:pPr algn="ctr">
              <a:spcBef>
                <a:spcPct val="50000"/>
              </a:spcBef>
            </a:pPr>
            <a:r>
              <a:rPr lang="es-ES_tradnl">
                <a:solidFill>
                  <a:schemeClr val="tx2"/>
                </a:solidFill>
                <a:cs typeface="Times New Roman" pitchFamily="18" charset="0"/>
              </a:rPr>
              <a:t>	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[H</a:t>
            </a:r>
            <a:r>
              <a:rPr lang="es-ES" b="1" baseline="30000">
                <a:solidFill>
                  <a:schemeClr val="tx2"/>
                </a:solidFill>
                <a:cs typeface="Times New Roman" pitchFamily="18" charset="0"/>
              </a:rPr>
              <a:t>+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] =  10</a:t>
            </a:r>
            <a:r>
              <a:rPr lang="es-ES" b="1" baseline="30000">
                <a:solidFill>
                  <a:schemeClr val="tx2"/>
                </a:solidFill>
                <a:cs typeface="Times New Roman" pitchFamily="18" charset="0"/>
              </a:rPr>
              <a:t>-7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  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M 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  <a:sym typeface="Symbol" pitchFamily="18" charset="2"/>
              </a:rPr>
              <a:t>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pH = 7</a:t>
            </a:r>
            <a:endParaRPr lang="es-ES" b="1">
              <a:solidFill>
                <a:schemeClr val="tx2"/>
              </a:solidFill>
            </a:endParaRPr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381000" y="4191000"/>
            <a:ext cx="8305800" cy="1938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 dirty="0">
                <a:solidFill>
                  <a:schemeClr val="tx2"/>
                </a:solidFill>
                <a:cs typeface="Times New Roman" pitchFamily="18" charset="0"/>
              </a:rPr>
              <a:t>4 Después del punto de equivalencia: el pH esta d</a:t>
            </a:r>
            <a:r>
              <a:rPr lang="es-ES" b="1" i="1" dirty="0">
                <a:solidFill>
                  <a:schemeClr val="tx2"/>
                </a:solidFill>
                <a:cs typeface="Times New Roman" pitchFamily="18" charset="0"/>
              </a:rPr>
              <a:t>ado por el exceso de OH</a:t>
            </a:r>
            <a:r>
              <a:rPr lang="es-ES" b="1" i="1" baseline="30000" dirty="0">
                <a:solidFill>
                  <a:schemeClr val="tx2"/>
                </a:solidFill>
                <a:cs typeface="Times New Roman" pitchFamily="18" charset="0"/>
              </a:rPr>
              <a:t>-</a:t>
            </a:r>
            <a:endParaRPr lang="es-ES" i="1" dirty="0">
              <a:solidFill>
                <a:schemeClr val="tx2"/>
              </a:solidFill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 dirty="0">
                <a:cs typeface="Times New Roman" pitchFamily="18" charset="0"/>
              </a:rPr>
              <a:t>  </a:t>
            </a:r>
            <a:r>
              <a:rPr lang="es-ES_tradnl" dirty="0">
                <a:cs typeface="Times New Roman" pitchFamily="18" charset="0"/>
              </a:rPr>
              <a:t>	</a:t>
            </a:r>
            <a:r>
              <a:rPr lang="en-US" dirty="0">
                <a:cs typeface="Times New Roman" pitchFamily="18" charset="0"/>
              </a:rPr>
              <a:t>[OH</a:t>
            </a:r>
            <a:r>
              <a:rPr lang="en-US" baseline="30000" dirty="0">
                <a:cs typeface="Times New Roman" pitchFamily="18" charset="0"/>
              </a:rPr>
              <a:t>-</a:t>
            </a:r>
            <a:r>
              <a:rPr lang="en-US" dirty="0">
                <a:cs typeface="Times New Roman" pitchFamily="18" charset="0"/>
              </a:rPr>
              <a:t>]</a:t>
            </a:r>
            <a:r>
              <a:rPr lang="en-US" b="1" baseline="-30000" dirty="0" err="1">
                <a:solidFill>
                  <a:schemeClr val="tx2"/>
                </a:solidFill>
                <a:cs typeface="Times New Roman" pitchFamily="18" charset="0"/>
              </a:rPr>
              <a:t>exceso</a:t>
            </a:r>
            <a:r>
              <a:rPr lang="en-US" dirty="0">
                <a:cs typeface="Times New Roman" pitchFamily="18" charset="0"/>
              </a:rPr>
              <a:t> = [</a:t>
            </a:r>
            <a:r>
              <a:rPr lang="en-US" dirty="0" err="1">
                <a:cs typeface="Times New Roman" pitchFamily="18" charset="0"/>
              </a:rPr>
              <a:t>NaOH</a:t>
            </a:r>
            <a:r>
              <a:rPr lang="en-US" dirty="0">
                <a:cs typeface="Times New Roman" pitchFamily="18" charset="0"/>
              </a:rPr>
              <a:t>]x(</a:t>
            </a:r>
            <a:r>
              <a:rPr lang="en-US" dirty="0" err="1">
                <a:cs typeface="Times New Roman" pitchFamily="18" charset="0"/>
              </a:rPr>
              <a:t>Vb</a:t>
            </a:r>
            <a:r>
              <a:rPr lang="en-US" dirty="0">
                <a:cs typeface="Times New Roman" pitchFamily="18" charset="0"/>
              </a:rPr>
              <a:t> </a:t>
            </a:r>
            <a:r>
              <a:rPr lang="en-US" dirty="0" smtClean="0">
                <a:cs typeface="Times New Roman" pitchFamily="18" charset="0"/>
              </a:rPr>
              <a:t>–</a:t>
            </a:r>
            <a:r>
              <a:rPr lang="en-US" dirty="0" err="1" smtClean="0">
                <a:cs typeface="Times New Roman" pitchFamily="18" charset="0"/>
              </a:rPr>
              <a:t>Va</a:t>
            </a:r>
            <a:r>
              <a:rPr lang="en-US" dirty="0" smtClean="0">
                <a:cs typeface="Times New Roman" pitchFamily="18" charset="0"/>
              </a:rPr>
              <a:t>) </a:t>
            </a:r>
            <a:r>
              <a:rPr lang="en-US" dirty="0">
                <a:cs typeface="Times New Roman" pitchFamily="18" charset="0"/>
              </a:rPr>
              <a:t>/ (</a:t>
            </a:r>
            <a:r>
              <a:rPr lang="en-US" dirty="0" err="1">
                <a:cs typeface="Times New Roman" pitchFamily="18" charset="0"/>
              </a:rPr>
              <a:t>Va</a:t>
            </a:r>
            <a:r>
              <a:rPr lang="en-US" dirty="0">
                <a:cs typeface="Times New Roman" pitchFamily="18" charset="0"/>
              </a:rPr>
              <a:t> + </a:t>
            </a:r>
            <a:r>
              <a:rPr lang="en-US" dirty="0" err="1">
                <a:cs typeface="Times New Roman" pitchFamily="18" charset="0"/>
              </a:rPr>
              <a:t>Vb</a:t>
            </a:r>
            <a:r>
              <a:rPr lang="en-US" dirty="0">
                <a:cs typeface="Times New Roman" pitchFamily="18" charset="0"/>
              </a:rPr>
              <a:t>) </a:t>
            </a:r>
            <a:endParaRPr lang="es-ES" dirty="0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dirty="0">
                <a:cs typeface="Times New Roman" pitchFamily="18" charset="0"/>
              </a:rPr>
              <a:t> 			</a:t>
            </a:r>
            <a:r>
              <a:rPr lang="es-ES" b="1" dirty="0">
                <a:solidFill>
                  <a:schemeClr val="tx2"/>
                </a:solidFill>
                <a:cs typeface="Times New Roman" pitchFamily="18" charset="0"/>
              </a:rPr>
              <a:t>pH =14 - </a:t>
            </a:r>
            <a:r>
              <a:rPr lang="es-ES" b="1" dirty="0" err="1">
                <a:solidFill>
                  <a:schemeClr val="tx2"/>
                </a:solidFill>
                <a:cs typeface="Times New Roman" pitchFamily="18" charset="0"/>
              </a:rPr>
              <a:t>pOH</a:t>
            </a:r>
            <a:endParaRPr lang="es-ES" b="1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53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3" grpId="0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Text Box 3"/>
          <p:cNvSpPr txBox="1">
            <a:spLocks noChangeArrowheads="1"/>
          </p:cNvSpPr>
          <p:nvPr/>
        </p:nvSpPr>
        <p:spPr bwMode="auto">
          <a:xfrm>
            <a:off x="685800" y="762000"/>
            <a:ext cx="7086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s-ES_tradnl"/>
          </a:p>
        </p:txBody>
      </p:sp>
      <p:sp>
        <p:nvSpPr>
          <p:cNvPr id="1028" name="Rectangle 5"/>
          <p:cNvSpPr>
            <a:spLocks noChangeArrowheads="1"/>
          </p:cNvSpPr>
          <p:nvPr/>
        </p:nvSpPr>
        <p:spPr bwMode="auto">
          <a:xfrm>
            <a:off x="0" y="13716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bIns="0">
            <a:spAutoFit/>
          </a:bodyPr>
          <a:lstStyle/>
          <a:p>
            <a:endParaRPr lang="es-ES_tradnl"/>
          </a:p>
        </p:txBody>
      </p:sp>
      <p:graphicFrame>
        <p:nvGraphicFramePr>
          <p:cNvPr id="1026" name="Object 4"/>
          <p:cNvGraphicFramePr>
            <a:graphicFrameLocks noChangeAspect="1"/>
          </p:cNvGraphicFramePr>
          <p:nvPr/>
        </p:nvGraphicFramePr>
        <p:xfrm>
          <a:off x="1524000" y="1066800"/>
          <a:ext cx="6486525" cy="4114800"/>
        </p:xfrm>
        <a:graphic>
          <a:graphicData uri="http://schemas.openxmlformats.org/presentationml/2006/ole">
            <p:oleObj spid="_x0000_s1026" r:id="rId3" imgW="3375965" imgH="3073603" progId="Origin50.Graph">
              <p:embed/>
            </p:oleObj>
          </a:graphicData>
        </a:graphic>
      </p:graphicFrame>
      <p:sp>
        <p:nvSpPr>
          <p:cNvPr id="1029" name="Rectangle 6"/>
          <p:cNvSpPr>
            <a:spLocks noChangeArrowheads="1"/>
          </p:cNvSpPr>
          <p:nvPr/>
        </p:nvSpPr>
        <p:spPr bwMode="auto">
          <a:xfrm>
            <a:off x="0" y="1371600"/>
            <a:ext cx="9144000" cy="7318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endParaRPr lang="es-ES" sz="1800">
              <a:cs typeface="Times New Roman" pitchFamily="18" charset="0"/>
            </a:endParaRPr>
          </a:p>
          <a:p>
            <a:pPr eaLnBrk="0" hangingPunct="0"/>
            <a:endParaRPr lang="es-E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ext Box 4"/>
          <p:cNvSpPr txBox="1">
            <a:spLocks noChangeArrowheads="1"/>
          </p:cNvSpPr>
          <p:nvPr/>
        </p:nvSpPr>
        <p:spPr bwMode="auto">
          <a:xfrm>
            <a:off x="457200" y="685800"/>
            <a:ext cx="80772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3 TITULACIONES ÁCIDO DÉBIL –BASE FUERTE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Curva de titulación pH v/s volumen (ml) de titulante.</a:t>
            </a:r>
          </a:p>
          <a:p>
            <a:pPr>
              <a:spcBef>
                <a:spcPct val="50000"/>
              </a:spcBef>
            </a:pPr>
            <a:endParaRPr lang="es-ES" b="1">
              <a:solidFill>
                <a:schemeClr val="tx2"/>
              </a:solidFill>
            </a:endParaRPr>
          </a:p>
        </p:txBody>
      </p:sp>
      <p:sp>
        <p:nvSpPr>
          <p:cNvPr id="23557" name="Text Box 5"/>
          <p:cNvSpPr txBox="1">
            <a:spLocks noChangeArrowheads="1"/>
          </p:cNvSpPr>
          <p:nvPr/>
        </p:nvSpPr>
        <p:spPr bwMode="auto">
          <a:xfrm>
            <a:off x="533400" y="2209800"/>
            <a:ext cx="8077200" cy="3195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El pH se puede calcular por las regiones siguientes: 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1 inicial antes de agregar titulante. 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2 Antes del punto de equivalencia.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3 En el punto de equivalencia.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4 Después del punto de equivalencia</a:t>
            </a:r>
            <a:r>
              <a:rPr lang="es-ES">
                <a:cs typeface="Times New Roman" pitchFamily="18" charset="0"/>
              </a:rPr>
              <a:t>.   </a:t>
            </a:r>
          </a:p>
          <a:p>
            <a:pPr>
              <a:spcBef>
                <a:spcPct val="50000"/>
              </a:spcBef>
            </a:pPr>
            <a:endParaRPr lang="es-E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35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7" grpId="0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1004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</a:rPr>
              <a:t>Ejemplo</a:t>
            </a:r>
            <a:r>
              <a:rPr lang="es-ES">
                <a:solidFill>
                  <a:schemeClr val="tx2"/>
                </a:solidFill>
              </a:rPr>
              <a:t> titulación de 50 mL de ácido fórmico HCOOH 0,1 M </a:t>
            </a:r>
          </a:p>
          <a:p>
            <a:pPr>
              <a:spcBef>
                <a:spcPct val="50000"/>
              </a:spcBef>
            </a:pPr>
            <a:r>
              <a:rPr lang="es-ES">
                <a:solidFill>
                  <a:schemeClr val="tx2"/>
                </a:solidFill>
              </a:rPr>
              <a:t>(K</a:t>
            </a:r>
            <a:r>
              <a:rPr lang="es-ES" baseline="-25000">
                <a:solidFill>
                  <a:schemeClr val="tx2"/>
                </a:solidFill>
              </a:rPr>
              <a:t>a</a:t>
            </a:r>
            <a:r>
              <a:rPr lang="es-ES">
                <a:solidFill>
                  <a:schemeClr val="tx2"/>
                </a:solidFill>
              </a:rPr>
              <a:t> =1,7x10</a:t>
            </a:r>
            <a:r>
              <a:rPr lang="es-ES" baseline="30000">
                <a:solidFill>
                  <a:schemeClr val="tx2"/>
                </a:solidFill>
              </a:rPr>
              <a:t>-4</a:t>
            </a:r>
            <a:r>
              <a:rPr lang="es-ES">
                <a:solidFill>
                  <a:schemeClr val="tx2"/>
                </a:solidFill>
              </a:rPr>
              <a:t>) con NaOH 0,1 M.</a:t>
            </a:r>
            <a:r>
              <a:rPr lang="es-ES"/>
              <a:t>   </a:t>
            </a:r>
          </a:p>
        </p:txBody>
      </p:sp>
      <p:sp>
        <p:nvSpPr>
          <p:cNvPr id="43013" name="Text Box 5"/>
          <p:cNvSpPr txBox="1">
            <a:spLocks noChangeArrowheads="1"/>
          </p:cNvSpPr>
          <p:nvPr/>
        </p:nvSpPr>
        <p:spPr bwMode="auto">
          <a:xfrm>
            <a:off x="323850" y="1773238"/>
            <a:ext cx="8610600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/>
              <a:t>1 inicial antes de agregar titulante:</a:t>
            </a:r>
            <a:r>
              <a:rPr lang="es-ES"/>
              <a:t> el pH esta dado por el </a:t>
            </a:r>
            <a:r>
              <a:rPr lang="es-ES">
                <a:solidFill>
                  <a:schemeClr val="tx2"/>
                </a:solidFill>
              </a:rPr>
              <a:t>K</a:t>
            </a:r>
            <a:r>
              <a:rPr lang="es-ES" baseline="-25000">
                <a:solidFill>
                  <a:schemeClr val="tx2"/>
                </a:solidFill>
              </a:rPr>
              <a:t>a</a:t>
            </a:r>
            <a:r>
              <a:rPr lang="es-ES">
                <a:solidFill>
                  <a:schemeClr val="tx2"/>
                </a:solidFill>
              </a:rPr>
              <a:t> del ácido</a:t>
            </a:r>
            <a:r>
              <a:rPr lang="es-ES"/>
              <a:t>:</a:t>
            </a:r>
            <a:endParaRPr lang="es-ES" b="1"/>
          </a:p>
          <a:p>
            <a:r>
              <a:rPr lang="es-ES"/>
              <a:t>	</a:t>
            </a:r>
            <a:r>
              <a:rPr lang="en-US"/>
              <a:t>HCOOH(ac)	</a:t>
            </a:r>
            <a:r>
              <a:rPr lang="es-ES" b="1">
                <a:sym typeface="Wingdings 3" pitchFamily="18" charset="2"/>
              </a:rPr>
              <a:t>   </a:t>
            </a:r>
            <a:r>
              <a:rPr lang="en-US"/>
              <a:t>   H</a:t>
            </a:r>
            <a:r>
              <a:rPr lang="en-US" baseline="30000"/>
              <a:t>+</a:t>
            </a:r>
            <a:r>
              <a:rPr lang="en-US"/>
              <a:t>(ac) +  HCOO</a:t>
            </a:r>
            <a:r>
              <a:rPr lang="en-US" baseline="30000"/>
              <a:t>-</a:t>
            </a:r>
            <a:r>
              <a:rPr lang="en-US"/>
              <a:t> (ac)</a:t>
            </a:r>
            <a:endParaRPr lang="es-ES"/>
          </a:p>
          <a:p>
            <a:r>
              <a:rPr lang="es-ES"/>
              <a:t>	Ca – X			X              X</a:t>
            </a:r>
          </a:p>
          <a:p>
            <a:endParaRPr lang="en-US"/>
          </a:p>
          <a:p>
            <a:r>
              <a:rPr lang="en-US"/>
              <a:t>	Ka	=	[H+][HCOO-]  / [HCOOH]</a:t>
            </a:r>
            <a:endParaRPr lang="es-ES"/>
          </a:p>
          <a:p>
            <a:r>
              <a:rPr lang="es-ES"/>
              <a:t>	</a:t>
            </a:r>
            <a:r>
              <a:rPr lang="es-ES">
                <a:solidFill>
                  <a:schemeClr val="tx2"/>
                </a:solidFill>
              </a:rPr>
              <a:t>Ka	=	X</a:t>
            </a:r>
            <a:r>
              <a:rPr lang="es-ES" baseline="30000">
                <a:solidFill>
                  <a:schemeClr val="tx2"/>
                </a:solidFill>
              </a:rPr>
              <a:t>2</a:t>
            </a:r>
            <a:r>
              <a:rPr lang="es-ES">
                <a:solidFill>
                  <a:schemeClr val="tx2"/>
                </a:solidFill>
              </a:rPr>
              <a:t> /  (Ca –X)</a:t>
            </a:r>
          </a:p>
        </p:txBody>
      </p:sp>
      <p:sp>
        <p:nvSpPr>
          <p:cNvPr id="43014" name="Text Box 6"/>
          <p:cNvSpPr txBox="1">
            <a:spLocks noChangeArrowheads="1"/>
          </p:cNvSpPr>
          <p:nvPr/>
        </p:nvSpPr>
        <p:spPr bwMode="auto">
          <a:xfrm>
            <a:off x="685800" y="4581525"/>
            <a:ext cx="845820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/>
              <a:t>Aplicar la aproximación: Ca/Ka = 0,1/1,7x10</a:t>
            </a:r>
            <a:r>
              <a:rPr lang="es-ES" baseline="30000"/>
              <a:t>-4  </a:t>
            </a:r>
            <a:r>
              <a:rPr lang="es-ES"/>
              <a:t>= 588 &gt; 400   (</a:t>
            </a:r>
            <a:r>
              <a:rPr lang="es-ES" b="1">
                <a:solidFill>
                  <a:schemeClr val="tx2"/>
                </a:solidFill>
              </a:rPr>
              <a:t>si</a:t>
            </a:r>
            <a:r>
              <a:rPr lang="es-ES"/>
              <a:t>)</a:t>
            </a:r>
          </a:p>
          <a:p>
            <a:r>
              <a:rPr lang="es-ES"/>
              <a:t>		</a:t>
            </a:r>
          </a:p>
          <a:p>
            <a:r>
              <a:rPr lang="es-ES"/>
              <a:t>		</a:t>
            </a:r>
            <a:r>
              <a:rPr lang="en-US"/>
              <a:t>X = </a:t>
            </a:r>
            <a:r>
              <a:rPr lang="es-ES">
                <a:sym typeface="Symbol" pitchFamily="18" charset="2"/>
              </a:rPr>
              <a:t></a:t>
            </a:r>
            <a:r>
              <a:rPr lang="en-US"/>
              <a:t>(CaxKa)= 4,1x10</a:t>
            </a:r>
            <a:r>
              <a:rPr lang="en-US" baseline="30000"/>
              <a:t>-3</a:t>
            </a:r>
            <a:r>
              <a:rPr lang="en-US"/>
              <a:t> M  </a:t>
            </a:r>
          </a:p>
          <a:p>
            <a:r>
              <a:rPr lang="en-US"/>
              <a:t>		</a:t>
            </a:r>
          </a:p>
          <a:p>
            <a:r>
              <a:rPr lang="en-US"/>
              <a:t>			</a:t>
            </a:r>
            <a:r>
              <a:rPr lang="en-US">
                <a:solidFill>
                  <a:schemeClr val="tx2"/>
                </a:solidFill>
                <a:sym typeface="Symbol" pitchFamily="18" charset="2"/>
              </a:rPr>
              <a:t></a:t>
            </a:r>
            <a:r>
              <a:rPr lang="en-US">
                <a:solidFill>
                  <a:schemeClr val="tx2"/>
                </a:solidFill>
              </a:rPr>
              <a:t> </a:t>
            </a:r>
            <a:r>
              <a:rPr lang="en-US" b="1">
                <a:solidFill>
                  <a:schemeClr val="tx2"/>
                </a:solidFill>
              </a:rPr>
              <a:t>pH=2,39</a:t>
            </a:r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30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30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013" grpId="0" autoUpdateAnimBg="0"/>
      <p:bldP spid="43014" grpId="0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4"/>
          <p:cNvSpPr txBox="1">
            <a:spLocks noChangeArrowheads="1"/>
          </p:cNvSpPr>
          <p:nvPr/>
        </p:nvSpPr>
        <p:spPr bwMode="auto">
          <a:xfrm>
            <a:off x="0" y="47625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609600" indent="-609600"/>
            <a:r>
              <a:rPr lang="es-ES">
                <a:solidFill>
                  <a:schemeClr val="bg1"/>
                </a:solidFill>
              </a:rPr>
              <a:t> </a:t>
            </a:r>
            <a:r>
              <a:rPr lang="es-ES">
                <a:solidFill>
                  <a:srgbClr val="FFFF00"/>
                </a:solidFill>
              </a:rPr>
              <a:t>Por lo tanto: 		[H</a:t>
            </a:r>
            <a:r>
              <a:rPr lang="es-ES" baseline="-25000">
                <a:solidFill>
                  <a:srgbClr val="FFFF00"/>
                </a:solidFill>
              </a:rPr>
              <a:t>2</a:t>
            </a:r>
            <a:r>
              <a:rPr lang="es-ES">
                <a:solidFill>
                  <a:srgbClr val="FFFF00"/>
                </a:solidFill>
              </a:rPr>
              <a:t>CO</a:t>
            </a:r>
            <a:r>
              <a:rPr lang="es-ES" baseline="-25000">
                <a:solidFill>
                  <a:srgbClr val="FFFF00"/>
                </a:solidFill>
              </a:rPr>
              <a:t>3</a:t>
            </a:r>
            <a:r>
              <a:rPr lang="es-ES">
                <a:solidFill>
                  <a:srgbClr val="FFFF00"/>
                </a:solidFill>
              </a:rPr>
              <a:t>]  </a:t>
            </a:r>
            <a:r>
              <a:rPr lang="en-US">
                <a:solidFill>
                  <a:srgbClr val="FFFF00"/>
                </a:solidFill>
                <a:sym typeface="Symbol" pitchFamily="18" charset="2"/>
              </a:rPr>
              <a:t> </a:t>
            </a:r>
            <a:r>
              <a:rPr lang="es-ES">
                <a:solidFill>
                  <a:srgbClr val="FFFF00"/>
                </a:solidFill>
              </a:rPr>
              <a:t> [CO</a:t>
            </a:r>
            <a:r>
              <a:rPr lang="es-ES" baseline="-25000">
                <a:solidFill>
                  <a:srgbClr val="FFFF00"/>
                </a:solidFill>
              </a:rPr>
              <a:t>3</a:t>
            </a:r>
            <a:r>
              <a:rPr lang="es-ES" baseline="30000">
                <a:solidFill>
                  <a:srgbClr val="FFFF00"/>
                </a:solidFill>
              </a:rPr>
              <a:t>2-</a:t>
            </a:r>
            <a:r>
              <a:rPr lang="es-ES">
                <a:solidFill>
                  <a:srgbClr val="FFFF00"/>
                </a:solidFill>
              </a:rPr>
              <a:t>]</a:t>
            </a:r>
            <a:endParaRPr lang="en-US">
              <a:solidFill>
                <a:srgbClr val="FFFF00"/>
              </a:solidFill>
            </a:endParaRPr>
          </a:p>
        </p:txBody>
      </p:sp>
      <p:sp>
        <p:nvSpPr>
          <p:cNvPr id="65541" name="Text Box 5"/>
          <p:cNvSpPr txBox="1">
            <a:spLocks noChangeArrowheads="1"/>
          </p:cNvSpPr>
          <p:nvPr/>
        </p:nvSpPr>
        <p:spPr bwMode="auto">
          <a:xfrm>
            <a:off x="0" y="2205038"/>
            <a:ext cx="91440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609600" indent="-609600"/>
            <a:r>
              <a:rPr lang="es-ES">
                <a:solidFill>
                  <a:srgbClr val="CCFF33"/>
                </a:solidFill>
              </a:rPr>
              <a:t> </a:t>
            </a:r>
            <a:r>
              <a:rPr lang="es-ES">
                <a:solidFill>
                  <a:srgbClr val="FFFF00"/>
                </a:solidFill>
              </a:rPr>
              <a:t>Ahora, considerando que los equilibrios de K</a:t>
            </a:r>
            <a:r>
              <a:rPr lang="es-ES" baseline="-25000">
                <a:solidFill>
                  <a:srgbClr val="FFFF00"/>
                </a:solidFill>
              </a:rPr>
              <a:t>a1</a:t>
            </a:r>
            <a:r>
              <a:rPr lang="es-ES">
                <a:solidFill>
                  <a:srgbClr val="FFFF00"/>
                </a:solidFill>
              </a:rPr>
              <a:t> y K</a:t>
            </a:r>
            <a:r>
              <a:rPr lang="es-ES" baseline="-25000">
                <a:solidFill>
                  <a:srgbClr val="FFFF00"/>
                </a:solidFill>
              </a:rPr>
              <a:t>a2</a:t>
            </a:r>
            <a:r>
              <a:rPr lang="es-ES">
                <a:solidFill>
                  <a:srgbClr val="FFFF00"/>
                </a:solidFill>
              </a:rPr>
              <a:t> deben  cumplirse   </a:t>
            </a:r>
          </a:p>
          <a:p>
            <a:pPr marL="609600" indent="-609600"/>
            <a:r>
              <a:rPr lang="es-ES">
                <a:solidFill>
                  <a:srgbClr val="FFFF00"/>
                </a:solidFill>
              </a:rPr>
              <a:t>  en la solución de HCO</a:t>
            </a:r>
            <a:r>
              <a:rPr lang="es-ES" baseline="-25000">
                <a:solidFill>
                  <a:srgbClr val="FFFF00"/>
                </a:solidFill>
              </a:rPr>
              <a:t>3</a:t>
            </a:r>
            <a:r>
              <a:rPr lang="es-ES" baseline="30000">
                <a:solidFill>
                  <a:srgbClr val="FFFF00"/>
                </a:solidFill>
              </a:rPr>
              <a:t>-</a:t>
            </a:r>
            <a:endParaRPr lang="en-US">
              <a:solidFill>
                <a:srgbClr val="FFFF00"/>
              </a:solidFill>
            </a:endParaRPr>
          </a:p>
          <a:p>
            <a:pPr marL="609600" indent="-609600"/>
            <a:endParaRPr lang="en-US">
              <a:solidFill>
                <a:srgbClr val="FFFF00"/>
              </a:solidFill>
            </a:endParaRPr>
          </a:p>
          <a:p>
            <a:pPr marL="609600" indent="-609600"/>
            <a:r>
              <a:rPr lang="en-US">
                <a:solidFill>
                  <a:srgbClr val="FFFF00"/>
                </a:solidFill>
              </a:rPr>
              <a:t>     K</a:t>
            </a:r>
            <a:r>
              <a:rPr lang="en-US" baseline="-25000">
                <a:solidFill>
                  <a:srgbClr val="FFFF00"/>
                </a:solidFill>
              </a:rPr>
              <a:t>a1</a:t>
            </a:r>
            <a:r>
              <a:rPr lang="en-US">
                <a:solidFill>
                  <a:srgbClr val="FFFF00"/>
                </a:solidFill>
              </a:rPr>
              <a:t> = [HCO</a:t>
            </a:r>
            <a:r>
              <a:rPr lang="en-US" baseline="-25000">
                <a:solidFill>
                  <a:srgbClr val="FFFF00"/>
                </a:solidFill>
              </a:rPr>
              <a:t>3</a:t>
            </a:r>
            <a:r>
              <a:rPr lang="en-US" baseline="30000">
                <a:solidFill>
                  <a:srgbClr val="FFFF00"/>
                </a:solidFill>
              </a:rPr>
              <a:t>-</a:t>
            </a:r>
            <a:r>
              <a:rPr lang="en-US">
                <a:solidFill>
                  <a:srgbClr val="FFFF00"/>
                </a:solidFill>
              </a:rPr>
              <a:t>][H</a:t>
            </a:r>
            <a:r>
              <a:rPr lang="en-US" baseline="30000">
                <a:solidFill>
                  <a:srgbClr val="FFFF00"/>
                </a:solidFill>
              </a:rPr>
              <a:t>+</a:t>
            </a:r>
            <a:r>
              <a:rPr lang="en-US">
                <a:solidFill>
                  <a:srgbClr val="FFFF00"/>
                </a:solidFill>
              </a:rPr>
              <a:t>]  / [H</a:t>
            </a:r>
            <a:r>
              <a:rPr lang="en-US" baseline="-25000">
                <a:solidFill>
                  <a:srgbClr val="FFFF00"/>
                </a:solidFill>
              </a:rPr>
              <a:t>2</a:t>
            </a:r>
            <a:r>
              <a:rPr lang="en-US">
                <a:solidFill>
                  <a:srgbClr val="FFFF00"/>
                </a:solidFill>
              </a:rPr>
              <a:t>CO</a:t>
            </a:r>
            <a:r>
              <a:rPr lang="en-US" baseline="-25000">
                <a:solidFill>
                  <a:srgbClr val="FFFF00"/>
                </a:solidFill>
              </a:rPr>
              <a:t>3</a:t>
            </a:r>
            <a:r>
              <a:rPr lang="en-US">
                <a:solidFill>
                  <a:srgbClr val="FFFF00"/>
                </a:solidFill>
              </a:rPr>
              <a:t>]       y        K</a:t>
            </a:r>
            <a:r>
              <a:rPr lang="en-US" baseline="-25000">
                <a:solidFill>
                  <a:srgbClr val="FFFF00"/>
                </a:solidFill>
              </a:rPr>
              <a:t>a2</a:t>
            </a:r>
            <a:r>
              <a:rPr lang="en-US">
                <a:solidFill>
                  <a:srgbClr val="FFFF00"/>
                </a:solidFill>
              </a:rPr>
              <a:t> = [CO</a:t>
            </a:r>
            <a:r>
              <a:rPr lang="en-US" baseline="-25000">
                <a:solidFill>
                  <a:srgbClr val="FFFF00"/>
                </a:solidFill>
              </a:rPr>
              <a:t>3</a:t>
            </a:r>
            <a:r>
              <a:rPr lang="en-US" baseline="30000">
                <a:solidFill>
                  <a:srgbClr val="FFFF00"/>
                </a:solidFill>
              </a:rPr>
              <a:t>2-</a:t>
            </a:r>
            <a:r>
              <a:rPr lang="en-US">
                <a:solidFill>
                  <a:srgbClr val="FFFF00"/>
                </a:solidFill>
              </a:rPr>
              <a:t>][H</a:t>
            </a:r>
            <a:r>
              <a:rPr lang="en-US" baseline="30000">
                <a:solidFill>
                  <a:srgbClr val="FFFF00"/>
                </a:solidFill>
              </a:rPr>
              <a:t>+</a:t>
            </a:r>
            <a:r>
              <a:rPr lang="en-US">
                <a:solidFill>
                  <a:srgbClr val="FFFF00"/>
                </a:solidFill>
              </a:rPr>
              <a:t>]  / [HCO</a:t>
            </a:r>
            <a:r>
              <a:rPr lang="en-US" baseline="-25000">
                <a:solidFill>
                  <a:srgbClr val="FFFF00"/>
                </a:solidFill>
              </a:rPr>
              <a:t>3</a:t>
            </a:r>
            <a:r>
              <a:rPr lang="en-US" baseline="30000">
                <a:solidFill>
                  <a:srgbClr val="FFFF00"/>
                </a:solidFill>
              </a:rPr>
              <a:t>-</a:t>
            </a:r>
            <a:r>
              <a:rPr lang="en-US">
                <a:solidFill>
                  <a:srgbClr val="FFFF00"/>
                </a:solidFill>
              </a:rPr>
              <a:t>]</a:t>
            </a:r>
          </a:p>
        </p:txBody>
      </p:sp>
      <p:sp>
        <p:nvSpPr>
          <p:cNvPr id="65542" name="Text Box 6"/>
          <p:cNvSpPr txBox="1">
            <a:spLocks noChangeArrowheads="1"/>
          </p:cNvSpPr>
          <p:nvPr/>
        </p:nvSpPr>
        <p:spPr bwMode="auto">
          <a:xfrm>
            <a:off x="179388" y="4365625"/>
            <a:ext cx="8964612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>
                <a:solidFill>
                  <a:srgbClr val="CCFF33"/>
                </a:solidFill>
              </a:rPr>
              <a:t>		</a:t>
            </a:r>
            <a:r>
              <a:rPr lang="en-US">
                <a:solidFill>
                  <a:srgbClr val="FFFF00"/>
                </a:solidFill>
              </a:rPr>
              <a:t>K</a:t>
            </a:r>
            <a:r>
              <a:rPr lang="en-US" baseline="-25000">
                <a:solidFill>
                  <a:srgbClr val="FFFF00"/>
                </a:solidFill>
              </a:rPr>
              <a:t>a1</a:t>
            </a:r>
            <a:r>
              <a:rPr lang="en-US">
                <a:solidFill>
                  <a:srgbClr val="FFFF00"/>
                </a:solidFill>
              </a:rPr>
              <a:t>·K</a:t>
            </a:r>
            <a:r>
              <a:rPr lang="en-US" baseline="-25000">
                <a:solidFill>
                  <a:srgbClr val="FFFF00"/>
                </a:solidFill>
              </a:rPr>
              <a:t>a2</a:t>
            </a:r>
            <a:r>
              <a:rPr lang="en-US">
                <a:solidFill>
                  <a:srgbClr val="FFFF00"/>
                </a:solidFill>
              </a:rPr>
              <a:t> =[CO</a:t>
            </a:r>
            <a:r>
              <a:rPr lang="en-US" baseline="-25000">
                <a:solidFill>
                  <a:srgbClr val="FFFF00"/>
                </a:solidFill>
              </a:rPr>
              <a:t>3</a:t>
            </a:r>
            <a:r>
              <a:rPr lang="en-US" baseline="30000">
                <a:solidFill>
                  <a:srgbClr val="FFFF00"/>
                </a:solidFill>
              </a:rPr>
              <a:t>2-</a:t>
            </a:r>
            <a:r>
              <a:rPr lang="en-US">
                <a:solidFill>
                  <a:srgbClr val="FFFF00"/>
                </a:solidFill>
              </a:rPr>
              <a:t>][H</a:t>
            </a:r>
            <a:r>
              <a:rPr lang="en-US" baseline="30000">
                <a:solidFill>
                  <a:srgbClr val="FFFF00"/>
                </a:solidFill>
              </a:rPr>
              <a:t>+</a:t>
            </a:r>
            <a:r>
              <a:rPr lang="en-US">
                <a:solidFill>
                  <a:srgbClr val="FFFF00"/>
                </a:solidFill>
              </a:rPr>
              <a:t>]</a:t>
            </a:r>
            <a:r>
              <a:rPr lang="en-US" baseline="30000">
                <a:solidFill>
                  <a:srgbClr val="FFFF00"/>
                </a:solidFill>
              </a:rPr>
              <a:t>2</a:t>
            </a:r>
            <a:r>
              <a:rPr lang="en-US">
                <a:solidFill>
                  <a:srgbClr val="FFFF00"/>
                </a:solidFill>
              </a:rPr>
              <a:t>  / [H</a:t>
            </a:r>
            <a:r>
              <a:rPr lang="en-US" baseline="-25000">
                <a:solidFill>
                  <a:srgbClr val="FFFF00"/>
                </a:solidFill>
              </a:rPr>
              <a:t>2</a:t>
            </a:r>
            <a:r>
              <a:rPr lang="en-US">
                <a:solidFill>
                  <a:srgbClr val="FFFF00"/>
                </a:solidFill>
              </a:rPr>
              <a:t>CO</a:t>
            </a:r>
            <a:r>
              <a:rPr lang="en-US" baseline="-25000">
                <a:solidFill>
                  <a:srgbClr val="FFFF00"/>
                </a:solidFill>
              </a:rPr>
              <a:t>3</a:t>
            </a:r>
            <a:r>
              <a:rPr lang="en-US">
                <a:solidFill>
                  <a:srgbClr val="FFFF00"/>
                </a:solidFill>
              </a:rPr>
              <a:t>]</a:t>
            </a:r>
          </a:p>
          <a:p>
            <a:endParaRPr lang="en-US">
              <a:solidFill>
                <a:srgbClr val="FFFF00"/>
              </a:solidFill>
            </a:endParaRPr>
          </a:p>
          <a:p>
            <a:r>
              <a:rPr lang="en-US">
                <a:solidFill>
                  <a:srgbClr val="FFFF00"/>
                </a:solidFill>
              </a:rPr>
              <a:t>		[H</a:t>
            </a:r>
            <a:r>
              <a:rPr lang="en-US" baseline="30000">
                <a:solidFill>
                  <a:srgbClr val="FFFF00"/>
                </a:solidFill>
              </a:rPr>
              <a:t>+</a:t>
            </a:r>
            <a:r>
              <a:rPr lang="en-US">
                <a:solidFill>
                  <a:srgbClr val="FFFF00"/>
                </a:solidFill>
              </a:rPr>
              <a:t>]</a:t>
            </a:r>
            <a:r>
              <a:rPr lang="en-US" baseline="30000">
                <a:solidFill>
                  <a:srgbClr val="FFFF00"/>
                </a:solidFill>
              </a:rPr>
              <a:t>2</a:t>
            </a:r>
            <a:r>
              <a:rPr lang="en-US">
                <a:solidFill>
                  <a:srgbClr val="FFFF00"/>
                </a:solidFill>
              </a:rPr>
              <a:t> = K</a:t>
            </a:r>
            <a:r>
              <a:rPr lang="en-US" baseline="-25000">
                <a:solidFill>
                  <a:srgbClr val="FFFF00"/>
                </a:solidFill>
              </a:rPr>
              <a:t>a1</a:t>
            </a:r>
            <a:r>
              <a:rPr lang="en-US">
                <a:solidFill>
                  <a:srgbClr val="FFFF00"/>
                </a:solidFill>
              </a:rPr>
              <a:t>·K</a:t>
            </a:r>
            <a:r>
              <a:rPr lang="en-US" baseline="-25000">
                <a:solidFill>
                  <a:srgbClr val="FFFF00"/>
                </a:solidFill>
              </a:rPr>
              <a:t>a2</a:t>
            </a:r>
            <a:r>
              <a:rPr lang="en-US">
                <a:solidFill>
                  <a:srgbClr val="FFFF00"/>
                </a:solidFill>
              </a:rPr>
              <a:t> [H</a:t>
            </a:r>
            <a:r>
              <a:rPr lang="en-US" baseline="-25000">
                <a:solidFill>
                  <a:srgbClr val="FFFF00"/>
                </a:solidFill>
              </a:rPr>
              <a:t>2</a:t>
            </a:r>
            <a:r>
              <a:rPr lang="en-US">
                <a:solidFill>
                  <a:srgbClr val="FFFF00"/>
                </a:solidFill>
              </a:rPr>
              <a:t>CO</a:t>
            </a:r>
            <a:r>
              <a:rPr lang="en-US" baseline="-25000">
                <a:solidFill>
                  <a:srgbClr val="FFFF00"/>
                </a:solidFill>
              </a:rPr>
              <a:t>3</a:t>
            </a:r>
            <a:r>
              <a:rPr lang="en-US">
                <a:solidFill>
                  <a:srgbClr val="FFFF00"/>
                </a:solidFill>
              </a:rPr>
              <a:t>] / [CO</a:t>
            </a:r>
            <a:r>
              <a:rPr lang="en-US" baseline="-25000">
                <a:solidFill>
                  <a:srgbClr val="FFFF00"/>
                </a:solidFill>
              </a:rPr>
              <a:t>3</a:t>
            </a:r>
            <a:r>
              <a:rPr lang="en-US" baseline="30000">
                <a:solidFill>
                  <a:srgbClr val="FFFF00"/>
                </a:solidFill>
              </a:rPr>
              <a:t>2-</a:t>
            </a:r>
            <a:r>
              <a:rPr lang="en-US">
                <a:solidFill>
                  <a:srgbClr val="FFFF00"/>
                </a:solidFill>
              </a:rPr>
              <a:t>]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55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655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41" grpId="0" autoUpdateAnimBg="0"/>
      <p:bldP spid="65542" grpId="0" autoUpdateAnimBg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5"/>
          <p:cNvSpPr txBox="1">
            <a:spLocks noChangeArrowheads="1"/>
          </p:cNvSpPr>
          <p:nvPr/>
        </p:nvSpPr>
        <p:spPr bwMode="auto">
          <a:xfrm>
            <a:off x="609600" y="685800"/>
            <a:ext cx="8229600" cy="538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2 Antes del punto de equivalencia: </a:t>
            </a:r>
          </a:p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	</a:t>
            </a:r>
            <a:r>
              <a:rPr lang="es-ES">
                <a:cs typeface="Times New Roman" pitchFamily="18" charset="0"/>
              </a:rPr>
              <a:t>HCOOH(ac) + NaOH(ac) </a:t>
            </a:r>
            <a:r>
              <a:rPr lang="en-US">
                <a:cs typeface="Times New Roman" pitchFamily="18" charset="0"/>
                <a:sym typeface="Symbol" pitchFamily="18" charset="2"/>
              </a:rPr>
              <a:t></a:t>
            </a:r>
            <a:r>
              <a:rPr lang="es-ES">
                <a:cs typeface="Times New Roman" pitchFamily="18" charset="0"/>
              </a:rPr>
              <a:t> H</a:t>
            </a:r>
            <a:r>
              <a:rPr lang="es-ES" baseline="-30000">
                <a:cs typeface="Times New Roman" pitchFamily="18" charset="0"/>
              </a:rPr>
              <a:t>2</a:t>
            </a:r>
            <a:r>
              <a:rPr lang="es-ES">
                <a:cs typeface="Times New Roman" pitchFamily="18" charset="0"/>
              </a:rPr>
              <a:t>O(l) +  HCOONa</a:t>
            </a:r>
            <a:r>
              <a:rPr lang="es-ES" baseline="30000">
                <a:cs typeface="Times New Roman" pitchFamily="18" charset="0"/>
              </a:rPr>
              <a:t> </a:t>
            </a:r>
            <a:r>
              <a:rPr lang="es-ES">
                <a:cs typeface="Times New Roman" pitchFamily="18" charset="0"/>
              </a:rPr>
              <a:t>(ac)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Inicio	C</a:t>
            </a:r>
            <a:r>
              <a:rPr lang="es-ES" baseline="-30000">
                <a:cs typeface="Times New Roman" pitchFamily="18" charset="0"/>
              </a:rPr>
              <a:t>o</a:t>
            </a:r>
            <a:r>
              <a:rPr lang="es-ES">
                <a:cs typeface="Times New Roman" pitchFamily="18" charset="0"/>
              </a:rPr>
              <a:t>xVa              CbxVb 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Rx	C</a:t>
            </a:r>
            <a:r>
              <a:rPr lang="es-ES" baseline="-30000">
                <a:cs typeface="Times New Roman" pitchFamily="18" charset="0"/>
              </a:rPr>
              <a:t>o</a:t>
            </a:r>
            <a:r>
              <a:rPr lang="es-ES">
                <a:cs typeface="Times New Roman" pitchFamily="18" charset="0"/>
              </a:rPr>
              <a:t>xVa-CbxVb	     0				CbxVb	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  <a:r>
              <a:rPr lang="en-US">
                <a:solidFill>
                  <a:schemeClr val="tx2"/>
                </a:solidFill>
                <a:cs typeface="Times New Roman" pitchFamily="18" charset="0"/>
              </a:rPr>
              <a:t>Equilibrio	HCOOH(ac)	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  <a:sym typeface="Wingdings 3" pitchFamily="18" charset="2"/>
              </a:rPr>
              <a:t></a:t>
            </a:r>
            <a:r>
              <a:rPr lang="en-US">
                <a:solidFill>
                  <a:schemeClr val="tx2"/>
                </a:solidFill>
                <a:cs typeface="Times New Roman" pitchFamily="18" charset="0"/>
              </a:rPr>
              <a:t>	H</a:t>
            </a:r>
            <a:r>
              <a:rPr lang="en-US" baseline="30000">
                <a:solidFill>
                  <a:schemeClr val="tx2"/>
                </a:solidFill>
                <a:cs typeface="Times New Roman" pitchFamily="18" charset="0"/>
              </a:rPr>
              <a:t>+</a:t>
            </a:r>
            <a:r>
              <a:rPr lang="en-US">
                <a:solidFill>
                  <a:schemeClr val="tx2"/>
                </a:solidFill>
                <a:cs typeface="Times New Roman" pitchFamily="18" charset="0"/>
              </a:rPr>
              <a:t>(ac) +  HCOO</a:t>
            </a:r>
            <a:r>
              <a:rPr lang="en-US" baseline="30000">
                <a:solidFill>
                  <a:schemeClr val="tx2"/>
                </a:solidFill>
                <a:cs typeface="Times New Roman" pitchFamily="18" charset="0"/>
              </a:rPr>
              <a:t>- </a:t>
            </a:r>
            <a:r>
              <a:rPr lang="en-US">
                <a:solidFill>
                  <a:schemeClr val="tx2"/>
                </a:solidFill>
                <a:cs typeface="Times New Roman" pitchFamily="18" charset="0"/>
              </a:rPr>
              <a:t>(ac)</a:t>
            </a:r>
            <a:endParaRPr lang="es-ES">
              <a:solidFill>
                <a:schemeClr val="tx2"/>
              </a:solidFill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		C</a:t>
            </a:r>
            <a:r>
              <a:rPr lang="en-US" baseline="-30000">
                <a:cs typeface="Times New Roman" pitchFamily="18" charset="0"/>
              </a:rPr>
              <a:t>o</a:t>
            </a:r>
            <a:r>
              <a:rPr lang="en-US">
                <a:cs typeface="Times New Roman" pitchFamily="18" charset="0"/>
              </a:rPr>
              <a:t> – X			X       	     Cs +X</a:t>
            </a:r>
            <a:endParaRPr lang="es-E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 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C</a:t>
            </a:r>
            <a:r>
              <a:rPr lang="es-ES" baseline="-30000">
                <a:solidFill>
                  <a:schemeClr val="tx2"/>
                </a:solidFill>
                <a:cs typeface="Times New Roman" pitchFamily="18" charset="0"/>
              </a:rPr>
              <a:t>a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= (C</a:t>
            </a:r>
            <a:r>
              <a:rPr lang="es-ES" baseline="-30000">
                <a:solidFill>
                  <a:schemeClr val="tx2"/>
                </a:solidFill>
                <a:cs typeface="Times New Roman" pitchFamily="18" charset="0"/>
              </a:rPr>
              <a:t>o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xVa - CbxVb)/(Va + Vb)   y    Cs = CbxVb/(Va + Vb)</a:t>
            </a: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	</a:t>
            </a: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		K</a:t>
            </a:r>
            <a:r>
              <a:rPr lang="en-US" baseline="-30000">
                <a:cs typeface="Times New Roman" pitchFamily="18" charset="0"/>
              </a:rPr>
              <a:t>a</a:t>
            </a:r>
            <a:r>
              <a:rPr lang="en-US">
                <a:cs typeface="Times New Roman" pitchFamily="18" charset="0"/>
              </a:rPr>
              <a:t>	=	[H</a:t>
            </a:r>
            <a:r>
              <a:rPr lang="en-US" baseline="30000">
                <a:cs typeface="Times New Roman" pitchFamily="18" charset="0"/>
              </a:rPr>
              <a:t>+</a:t>
            </a:r>
            <a:r>
              <a:rPr lang="en-US">
                <a:cs typeface="Times New Roman" pitchFamily="18" charset="0"/>
              </a:rPr>
              <a:t>][HCOO</a:t>
            </a:r>
            <a:r>
              <a:rPr lang="en-US" baseline="30000">
                <a:cs typeface="Times New Roman" pitchFamily="18" charset="0"/>
              </a:rPr>
              <a:t>-</a:t>
            </a:r>
            <a:r>
              <a:rPr lang="en-US">
                <a:cs typeface="Times New Roman" pitchFamily="18" charset="0"/>
              </a:rPr>
              <a:t>]  / [HCOOH]</a:t>
            </a:r>
          </a:p>
          <a:p>
            <a:pPr algn="ctr">
              <a:spcBef>
                <a:spcPct val="50000"/>
              </a:spcBef>
            </a:pPr>
            <a:endParaRPr lang="es-ES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pH cuando Vb = 7 mL</a:t>
            </a:r>
          </a:p>
          <a:p>
            <a:endParaRPr lang="es-ES"/>
          </a:p>
          <a:p>
            <a:r>
              <a:rPr lang="es-ES"/>
              <a:t>	Ca = (0,1x50-0,1x7)/57 = 0,0754 M   y  Cs = 0,0123 M.</a:t>
            </a:r>
          </a:p>
        </p:txBody>
      </p:sp>
      <p:sp>
        <p:nvSpPr>
          <p:cNvPr id="45061" name="Text Box 5"/>
          <p:cNvSpPr txBox="1">
            <a:spLocks noChangeArrowheads="1"/>
          </p:cNvSpPr>
          <p:nvPr/>
        </p:nvSpPr>
        <p:spPr bwMode="auto">
          <a:xfrm>
            <a:off x="250825" y="1916113"/>
            <a:ext cx="8610600" cy="3013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/>
              <a:t>Se puede </a:t>
            </a:r>
            <a:r>
              <a:rPr lang="es-ES" i="1"/>
              <a:t>aproximar</a:t>
            </a:r>
            <a:r>
              <a:rPr lang="es-ES"/>
              <a:t> a: </a:t>
            </a:r>
            <a:r>
              <a:rPr lang="es-ES" b="1"/>
              <a:t>K</a:t>
            </a:r>
            <a:r>
              <a:rPr lang="es-ES" b="1" baseline="-25000"/>
              <a:t>a</a:t>
            </a:r>
            <a:r>
              <a:rPr lang="es-ES" b="1"/>
              <a:t>	=X(Cs ) /  (Ca )</a:t>
            </a:r>
            <a:endParaRPr lang="es-ES_tradnl" b="1"/>
          </a:p>
          <a:p>
            <a:r>
              <a:rPr lang="es-ES_tradnl" b="1"/>
              <a:t>ó</a:t>
            </a:r>
          </a:p>
          <a:p>
            <a:endParaRPr lang="es-ES" b="1">
              <a:solidFill>
                <a:schemeClr val="tx2"/>
              </a:solidFill>
            </a:endParaRPr>
          </a:p>
          <a:p>
            <a:r>
              <a:rPr lang="es-ES" b="1">
                <a:solidFill>
                  <a:schemeClr val="tx2"/>
                </a:solidFill>
              </a:rPr>
              <a:t>	pH    = </a:t>
            </a:r>
            <a:r>
              <a:rPr lang="es-ES_tradnl" b="1">
                <a:solidFill>
                  <a:schemeClr val="tx2"/>
                </a:solidFill>
              </a:rPr>
              <a:t> </a:t>
            </a:r>
            <a:r>
              <a:rPr lang="es-ES" b="1">
                <a:solidFill>
                  <a:schemeClr val="tx2"/>
                </a:solidFill>
              </a:rPr>
              <a:t>pKa - log ([ácido] / [sal])</a:t>
            </a:r>
            <a:r>
              <a:rPr lang="es-ES_tradnl" b="1">
                <a:solidFill>
                  <a:schemeClr val="tx2"/>
                </a:solidFill>
              </a:rPr>
              <a:t>    “formula de tampón”</a:t>
            </a:r>
            <a:endParaRPr lang="es-ES" b="1">
              <a:solidFill>
                <a:schemeClr val="tx2"/>
              </a:solidFill>
            </a:endParaRPr>
          </a:p>
          <a:p>
            <a:endParaRPr lang="es-ES"/>
          </a:p>
          <a:p>
            <a:r>
              <a:rPr lang="es-ES"/>
              <a:t> 		</a:t>
            </a:r>
            <a:r>
              <a:rPr lang="en-US"/>
              <a:t>pH = 3,77 –log(0,0754/0,0123)</a:t>
            </a:r>
            <a:endParaRPr lang="es-ES"/>
          </a:p>
          <a:p>
            <a:endParaRPr lang="en-US" b="1" i="1"/>
          </a:p>
          <a:p>
            <a:r>
              <a:rPr lang="en-US" b="1" i="1"/>
              <a:t>			</a:t>
            </a:r>
            <a:r>
              <a:rPr lang="en-US" b="1">
                <a:solidFill>
                  <a:schemeClr val="tx2"/>
                </a:solidFill>
              </a:rPr>
              <a:t>pH= 2,98</a:t>
            </a:r>
            <a:endParaRPr lang="es-ES" b="1">
              <a:solidFill>
                <a:schemeClr val="tx2"/>
              </a:solidFill>
            </a:endParaRPr>
          </a:p>
        </p:txBody>
      </p:sp>
      <p:sp>
        <p:nvSpPr>
          <p:cNvPr id="45062" name="Text Box 6"/>
          <p:cNvSpPr txBox="1">
            <a:spLocks noChangeArrowheads="1"/>
          </p:cNvSpPr>
          <p:nvPr/>
        </p:nvSpPr>
        <p:spPr bwMode="auto">
          <a:xfrm>
            <a:off x="685800" y="5084763"/>
            <a:ext cx="84582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b="1" i="1"/>
              <a:t>¡</a:t>
            </a:r>
            <a:r>
              <a:rPr lang="es-ES_tradnl" b="1" i="1">
                <a:solidFill>
                  <a:schemeClr val="tx2"/>
                </a:solidFill>
              </a:rPr>
              <a:t>En la región antes del punto de equivalencia se puede usar la forma de tampón para calcular el pH¡</a:t>
            </a:r>
            <a:endParaRPr lang="es-ES" b="1" i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50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50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061" grpId="0" autoUpdateAnimBg="0"/>
      <p:bldP spid="45062" grpId="0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4"/>
          <p:cNvSpPr txBox="1">
            <a:spLocks noChangeArrowheads="1"/>
          </p:cNvSpPr>
          <p:nvPr/>
        </p:nvSpPr>
        <p:spPr bwMode="auto">
          <a:xfrm>
            <a:off x="228600" y="914400"/>
            <a:ext cx="8458200" cy="210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3 En el punto de equivalencia: NaVa=NbVb</a:t>
            </a:r>
            <a:r>
              <a:rPr lang="es-ES_tradnl" b="1">
                <a:cs typeface="Times New Roman" pitchFamily="18" charset="0"/>
              </a:rPr>
              <a:t>.</a:t>
            </a:r>
          </a:p>
          <a:p>
            <a:pPr algn="ctr"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pH  &gt; 7              “hay hidrólisis básica ”</a:t>
            </a:r>
            <a:endParaRPr lang="es-ES" b="1" i="1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  <a:r>
              <a:rPr lang="es-ES_tradnl">
                <a:cs typeface="Times New Roman" pitchFamily="18" charset="0"/>
              </a:rPr>
              <a:t>	</a:t>
            </a:r>
            <a:r>
              <a:rPr lang="es-ES">
                <a:cs typeface="Times New Roman" pitchFamily="18" charset="0"/>
              </a:rPr>
              <a:t>HCOO</a:t>
            </a:r>
            <a:r>
              <a:rPr lang="es-ES" baseline="30000">
                <a:cs typeface="Times New Roman" pitchFamily="18" charset="0"/>
              </a:rPr>
              <a:t>-</a:t>
            </a:r>
            <a:r>
              <a:rPr lang="es-ES">
                <a:cs typeface="Times New Roman" pitchFamily="18" charset="0"/>
              </a:rPr>
              <a:t> + H</a:t>
            </a:r>
            <a:r>
              <a:rPr lang="es-ES" baseline="-30000">
                <a:cs typeface="Times New Roman" pitchFamily="18" charset="0"/>
              </a:rPr>
              <a:t>2</a:t>
            </a:r>
            <a:r>
              <a:rPr lang="es-ES">
                <a:cs typeface="Times New Roman" pitchFamily="18" charset="0"/>
              </a:rPr>
              <a:t>O  </a:t>
            </a:r>
            <a:r>
              <a:rPr lang="es-ES" b="1">
                <a:cs typeface="Times New Roman" pitchFamily="18" charset="0"/>
                <a:sym typeface="Wingdings 3" pitchFamily="18" charset="2"/>
              </a:rPr>
              <a:t></a:t>
            </a:r>
            <a:r>
              <a:rPr lang="es-ES" b="1">
                <a:cs typeface="Times New Roman" pitchFamily="18" charset="0"/>
              </a:rPr>
              <a:t> </a:t>
            </a:r>
            <a:r>
              <a:rPr lang="es-ES">
                <a:cs typeface="Times New Roman" pitchFamily="18" charset="0"/>
              </a:rPr>
              <a:t> HCOOH + OH</a:t>
            </a:r>
            <a:r>
              <a:rPr lang="es-ES" baseline="30000">
                <a:cs typeface="Times New Roman" pitchFamily="18" charset="0"/>
              </a:rPr>
              <a:t>-</a:t>
            </a:r>
            <a:endParaRPr lang="es-E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	</a:t>
            </a:r>
            <a:r>
              <a:rPr lang="en-US">
                <a:cs typeface="Times New Roman" pitchFamily="18" charset="0"/>
              </a:rPr>
              <a:t>Cs-X			X             X</a:t>
            </a:r>
            <a:r>
              <a:rPr lang="es-ES"/>
              <a:t> </a:t>
            </a:r>
          </a:p>
        </p:txBody>
      </p:sp>
      <p:sp>
        <p:nvSpPr>
          <p:cNvPr id="26627" name="Text Box 5"/>
          <p:cNvSpPr txBox="1">
            <a:spLocks noChangeArrowheads="1"/>
          </p:cNvSpPr>
          <p:nvPr/>
        </p:nvSpPr>
        <p:spPr bwMode="auto">
          <a:xfrm>
            <a:off x="304800" y="3581400"/>
            <a:ext cx="8458200" cy="2741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	Cs =  0,1·50/100= 0,05 M</a:t>
            </a:r>
            <a:endParaRPr lang="es-E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 	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K</a:t>
            </a:r>
            <a:r>
              <a:rPr lang="en-US" b="1" baseline="-30000">
                <a:solidFill>
                  <a:schemeClr val="tx2"/>
                </a:solidFill>
                <a:cs typeface="Times New Roman" pitchFamily="18" charset="0"/>
              </a:rPr>
              <a:t>h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= K</a:t>
            </a:r>
            <a:r>
              <a:rPr lang="en-US" b="1" baseline="-30000">
                <a:solidFill>
                  <a:schemeClr val="tx2"/>
                </a:solidFill>
                <a:cs typeface="Times New Roman" pitchFamily="18" charset="0"/>
              </a:rPr>
              <a:t>w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/K</a:t>
            </a:r>
            <a:r>
              <a:rPr lang="en-US" b="1" baseline="-30000">
                <a:solidFill>
                  <a:schemeClr val="tx2"/>
                </a:solidFill>
                <a:cs typeface="Times New Roman" pitchFamily="18" charset="0"/>
              </a:rPr>
              <a:t>a</a:t>
            </a:r>
            <a:r>
              <a:rPr lang="en-US">
                <a:cs typeface="Times New Roman" pitchFamily="18" charset="0"/>
              </a:rPr>
              <a:t>= 10</a:t>
            </a:r>
            <a:r>
              <a:rPr lang="en-US" baseline="30000">
                <a:cs typeface="Times New Roman" pitchFamily="18" charset="0"/>
              </a:rPr>
              <a:t>-14</a:t>
            </a:r>
            <a:r>
              <a:rPr lang="en-US">
                <a:cs typeface="Times New Roman" pitchFamily="18" charset="0"/>
              </a:rPr>
              <a:t>/1,7x10</a:t>
            </a:r>
            <a:r>
              <a:rPr lang="en-US" baseline="30000">
                <a:cs typeface="Times New Roman" pitchFamily="18" charset="0"/>
              </a:rPr>
              <a:t>-4 </a:t>
            </a:r>
            <a:r>
              <a:rPr lang="en-US">
                <a:cs typeface="Times New Roman" pitchFamily="18" charset="0"/>
              </a:rPr>
              <a:t>=5,88·10</a:t>
            </a:r>
            <a:r>
              <a:rPr lang="en-US" baseline="30000">
                <a:cs typeface="Times New Roman" pitchFamily="18" charset="0"/>
              </a:rPr>
              <a:t>-11</a:t>
            </a:r>
            <a:endParaRPr lang="es-E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 	K</a:t>
            </a:r>
            <a:r>
              <a:rPr lang="en-US" baseline="-30000">
                <a:cs typeface="Times New Roman" pitchFamily="18" charset="0"/>
              </a:rPr>
              <a:t>h</a:t>
            </a:r>
            <a:r>
              <a:rPr lang="en-US">
                <a:cs typeface="Times New Roman" pitchFamily="18" charset="0"/>
              </a:rPr>
              <a:t> = X</a:t>
            </a:r>
            <a:r>
              <a:rPr lang="en-US" baseline="30000">
                <a:cs typeface="Times New Roman" pitchFamily="18" charset="0"/>
              </a:rPr>
              <a:t>2</a:t>
            </a:r>
            <a:r>
              <a:rPr lang="en-US">
                <a:cs typeface="Times New Roman" pitchFamily="18" charset="0"/>
              </a:rPr>
              <a:t>/(Cs-X);     X= 1,6·10</a:t>
            </a:r>
            <a:r>
              <a:rPr lang="en-US" baseline="30000">
                <a:cs typeface="Times New Roman" pitchFamily="18" charset="0"/>
              </a:rPr>
              <a:t>-6</a:t>
            </a:r>
            <a:r>
              <a:rPr lang="en-US">
                <a:cs typeface="Times New Roman" pitchFamily="18" charset="0"/>
              </a:rPr>
              <a:t> M </a:t>
            </a:r>
            <a:r>
              <a:rPr lang="en-US">
                <a:cs typeface="Times New Roman" pitchFamily="18" charset="0"/>
                <a:sym typeface="Symbol" pitchFamily="18" charset="2"/>
              </a:rPr>
              <a:t></a:t>
            </a:r>
            <a:r>
              <a:rPr lang="en-US">
                <a:cs typeface="Times New Roman" pitchFamily="18" charset="0"/>
              </a:rPr>
              <a:t> pOH=5,77 </a:t>
            </a:r>
          </a:p>
          <a:p>
            <a:pPr algn="ctr">
              <a:spcBef>
                <a:spcPct val="50000"/>
              </a:spcBef>
            </a:pPr>
            <a:endParaRPr lang="en-US" b="1" i="1">
              <a:cs typeface="Times New Roman" pitchFamily="18" charset="0"/>
            </a:endParaRPr>
          </a:p>
          <a:p>
            <a:pPr algn="ctr">
              <a:spcBef>
                <a:spcPct val="50000"/>
              </a:spcBef>
            </a:pPr>
            <a:r>
              <a:rPr lang="en-US" sz="2800" b="1">
                <a:solidFill>
                  <a:schemeClr val="tx2"/>
                </a:solidFill>
                <a:cs typeface="Times New Roman" pitchFamily="18" charset="0"/>
              </a:rPr>
              <a:t>pH = 8,23</a:t>
            </a:r>
            <a:endParaRPr lang="es-ES" sz="2800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ext Box 4"/>
          <p:cNvSpPr txBox="1">
            <a:spLocks noChangeArrowheads="1"/>
          </p:cNvSpPr>
          <p:nvPr/>
        </p:nvSpPr>
        <p:spPr bwMode="auto">
          <a:xfrm>
            <a:off x="228600" y="304800"/>
            <a:ext cx="8915400" cy="1004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4 Después del punto de equivalencia: </a:t>
            </a:r>
            <a:endParaRPr lang="es-ES_tradnl" b="1">
              <a:solidFill>
                <a:schemeClr val="tx2"/>
              </a:solidFill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	El pH esta dado por el exceso de OH</a:t>
            </a:r>
            <a:endParaRPr lang="es-ES">
              <a:solidFill>
                <a:schemeClr val="tx2"/>
              </a:solidFill>
              <a:cs typeface="Times New Roman" pitchFamily="18" charset="0"/>
            </a:endParaRPr>
          </a:p>
        </p:txBody>
      </p:sp>
      <p:sp>
        <p:nvSpPr>
          <p:cNvPr id="26629" name="Text Box 5"/>
          <p:cNvSpPr txBox="1">
            <a:spLocks noChangeArrowheads="1"/>
          </p:cNvSpPr>
          <p:nvPr/>
        </p:nvSpPr>
        <p:spPr bwMode="auto">
          <a:xfrm>
            <a:off x="0" y="1524000"/>
            <a:ext cx="9144000" cy="3195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	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pH con 5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1 mL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de OH</a:t>
            </a:r>
            <a:r>
              <a:rPr lang="es-ES" sz="2800" baseline="30000">
                <a:solidFill>
                  <a:schemeClr val="tx2"/>
                </a:solidFill>
                <a:cs typeface="Times New Roman" pitchFamily="18" charset="0"/>
              </a:rPr>
              <a:t>-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= 1 mL de exceso de OH</a:t>
            </a:r>
            <a:r>
              <a:rPr lang="es-ES" sz="2800" baseline="30000">
                <a:solidFill>
                  <a:schemeClr val="tx2"/>
                </a:solidFill>
                <a:cs typeface="Times New Roman" pitchFamily="18" charset="0"/>
              </a:rPr>
              <a:t>-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	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	</a:t>
            </a:r>
            <a:r>
              <a:rPr lang="en-US">
                <a:cs typeface="Times New Roman" pitchFamily="18" charset="0"/>
              </a:rPr>
              <a:t>[OH</a:t>
            </a:r>
            <a:r>
              <a:rPr lang="en-US" baseline="30000">
                <a:cs typeface="Times New Roman" pitchFamily="18" charset="0"/>
              </a:rPr>
              <a:t>-</a:t>
            </a:r>
            <a:r>
              <a:rPr lang="en-US">
                <a:cs typeface="Times New Roman" pitchFamily="18" charset="0"/>
              </a:rPr>
              <a:t>]</a:t>
            </a:r>
            <a:r>
              <a:rPr lang="en-US" baseline="-30000">
                <a:cs typeface="Times New Roman" pitchFamily="18" charset="0"/>
              </a:rPr>
              <a:t>exceso</a:t>
            </a:r>
            <a:r>
              <a:rPr lang="en-US">
                <a:cs typeface="Times New Roman" pitchFamily="18" charset="0"/>
              </a:rPr>
              <a:t> = 1x(0,1)/101 = 9,9x10</a:t>
            </a:r>
            <a:r>
              <a:rPr lang="en-US" baseline="30000">
                <a:cs typeface="Times New Roman" pitchFamily="18" charset="0"/>
              </a:rPr>
              <a:t>-4</a:t>
            </a:r>
            <a:r>
              <a:rPr lang="en-US">
                <a:cs typeface="Times New Roman" pitchFamily="18" charset="0"/>
              </a:rPr>
              <a:t> M </a:t>
            </a: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			</a:t>
            </a:r>
            <a:r>
              <a:rPr lang="es-ES">
                <a:cs typeface="Times New Roman" pitchFamily="18" charset="0"/>
                <a:sym typeface="Symbol" pitchFamily="18" charset="2"/>
              </a:rPr>
              <a:t> </a:t>
            </a:r>
            <a:r>
              <a:rPr lang="en-US">
                <a:cs typeface="Times New Roman" pitchFamily="18" charset="0"/>
              </a:rPr>
              <a:t>pOH = 3 </a:t>
            </a:r>
          </a:p>
          <a:p>
            <a:pPr>
              <a:spcBef>
                <a:spcPct val="50000"/>
              </a:spcBef>
            </a:pPr>
            <a:r>
              <a:rPr lang="en-US" b="1">
                <a:cs typeface="Times New Roman" pitchFamily="18" charset="0"/>
              </a:rPr>
              <a:t>	</a:t>
            </a:r>
          </a:p>
          <a:p>
            <a:pPr>
              <a:spcBef>
                <a:spcPct val="50000"/>
              </a:spcBef>
            </a:pPr>
            <a:r>
              <a:rPr lang="en-US" b="1">
                <a:cs typeface="Times New Roman" pitchFamily="18" charset="0"/>
              </a:rPr>
              <a:t>			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pH = 11</a:t>
            </a:r>
            <a:endParaRPr lang="es-ES" b="1">
              <a:solidFill>
                <a:schemeClr val="tx2"/>
              </a:solidFill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66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9" grpId="0" autoUpdateAnimBg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Rectangle 4"/>
          <p:cNvSpPr>
            <a:spLocks noChangeArrowheads="1"/>
          </p:cNvSpPr>
          <p:nvPr/>
        </p:nvSpPr>
        <p:spPr bwMode="auto">
          <a:xfrm>
            <a:off x="1714500" y="7429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s-ES_tradnl"/>
          </a:p>
        </p:txBody>
      </p:sp>
      <p:graphicFrame>
        <p:nvGraphicFramePr>
          <p:cNvPr id="2050" name="Object 5"/>
          <p:cNvGraphicFramePr>
            <a:graphicFrameLocks noChangeAspect="1"/>
          </p:cNvGraphicFramePr>
          <p:nvPr/>
        </p:nvGraphicFramePr>
        <p:xfrm>
          <a:off x="1714500" y="744538"/>
          <a:ext cx="5715000" cy="5372100"/>
        </p:xfrm>
        <a:graphic>
          <a:graphicData uri="http://schemas.openxmlformats.org/presentationml/2006/ole">
            <p:oleObj spid="_x0000_s2050" name="Graph" r:id="rId3" imgW="3248640" imgH="3025440" progId="Origin50.Graph">
              <p:embed/>
            </p:oleObj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ext Box 4"/>
          <p:cNvSpPr txBox="1">
            <a:spLocks noChangeArrowheads="1"/>
          </p:cNvSpPr>
          <p:nvPr/>
        </p:nvSpPr>
        <p:spPr bwMode="auto">
          <a:xfrm>
            <a:off x="457200" y="685800"/>
            <a:ext cx="807720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4 TITULACIONES ÁCIDO POLIPRÓTICO DÉBIL  –BASE FUERTE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Curva de titulación pH v/s volumen (ml) de titulante.</a:t>
            </a:r>
          </a:p>
          <a:p>
            <a:pPr>
              <a:spcBef>
                <a:spcPct val="50000"/>
              </a:spcBef>
            </a:pPr>
            <a:endParaRPr lang="es-ES" b="1">
              <a:solidFill>
                <a:schemeClr val="tx2"/>
              </a:solidFill>
            </a:endParaRPr>
          </a:p>
        </p:txBody>
      </p:sp>
      <p:sp>
        <p:nvSpPr>
          <p:cNvPr id="23557" name="Text Box 5"/>
          <p:cNvSpPr txBox="1">
            <a:spLocks noChangeArrowheads="1"/>
          </p:cNvSpPr>
          <p:nvPr/>
        </p:nvSpPr>
        <p:spPr bwMode="auto">
          <a:xfrm>
            <a:off x="533400" y="2209800"/>
            <a:ext cx="8077200" cy="3195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El pH se puede calcular por las regiones siguientes: 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1 inicial antes de agregar titulante. 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2 Antes del punto de equivalencia.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3 En el punto de equivalencia.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4 Después del punto de equivalencia</a:t>
            </a:r>
            <a:r>
              <a:rPr lang="es-ES">
                <a:cs typeface="Times New Roman" pitchFamily="18" charset="0"/>
              </a:rPr>
              <a:t>.   </a:t>
            </a:r>
          </a:p>
          <a:p>
            <a:pPr>
              <a:spcBef>
                <a:spcPct val="50000"/>
              </a:spcBef>
            </a:pPr>
            <a:endParaRPr lang="es-E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35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7" grpId="0" autoUpdateAnimBg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1370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</a:rPr>
              <a:t>Ej.</a:t>
            </a:r>
            <a:r>
              <a:rPr lang="es-ES">
                <a:solidFill>
                  <a:schemeClr val="tx2"/>
                </a:solidFill>
              </a:rPr>
              <a:t> titulación de 50 mL de ácido ortofosfórico (</a:t>
            </a:r>
            <a:r>
              <a:rPr lang="en-US"/>
              <a:t>H</a:t>
            </a:r>
            <a:r>
              <a:rPr lang="en-US" baseline="-25000"/>
              <a:t>3</a:t>
            </a:r>
            <a:r>
              <a:rPr lang="en-US"/>
              <a:t>PO</a:t>
            </a:r>
            <a:r>
              <a:rPr lang="en-US" baseline="-25000"/>
              <a:t>4</a:t>
            </a:r>
            <a:r>
              <a:rPr lang="en-US"/>
              <a:t>) </a:t>
            </a:r>
            <a:r>
              <a:rPr lang="es-ES">
                <a:solidFill>
                  <a:schemeClr val="tx2"/>
                </a:solidFill>
              </a:rPr>
              <a:t>0,1 M con NaOH 0,1 M.</a:t>
            </a:r>
            <a:r>
              <a:rPr lang="es-ES"/>
              <a:t>              </a:t>
            </a:r>
          </a:p>
          <a:p>
            <a:pPr>
              <a:spcBef>
                <a:spcPct val="50000"/>
              </a:spcBef>
            </a:pPr>
            <a:r>
              <a:rPr lang="es-ES"/>
              <a:t>        </a:t>
            </a:r>
            <a:r>
              <a:rPr lang="es-ES">
                <a:solidFill>
                  <a:schemeClr val="tx2"/>
                </a:solidFill>
              </a:rPr>
              <a:t>(</a:t>
            </a:r>
            <a:r>
              <a:rPr lang="en-US">
                <a:solidFill>
                  <a:schemeClr val="tx2"/>
                </a:solidFill>
              </a:rPr>
              <a:t>K</a:t>
            </a:r>
            <a:r>
              <a:rPr lang="en-US" baseline="-25000">
                <a:solidFill>
                  <a:schemeClr val="tx2"/>
                </a:solidFill>
              </a:rPr>
              <a:t>a1 </a:t>
            </a:r>
            <a:r>
              <a:rPr lang="en-US">
                <a:solidFill>
                  <a:schemeClr val="tx2"/>
                </a:solidFill>
              </a:rPr>
              <a:t>= 7,5x10</a:t>
            </a:r>
            <a:r>
              <a:rPr lang="en-US" baseline="30000">
                <a:solidFill>
                  <a:schemeClr val="tx2"/>
                </a:solidFill>
              </a:rPr>
              <a:t>-3</a:t>
            </a:r>
            <a:r>
              <a:rPr lang="en-US">
                <a:solidFill>
                  <a:schemeClr val="tx2"/>
                </a:solidFill>
              </a:rPr>
              <a:t>;       K</a:t>
            </a:r>
            <a:r>
              <a:rPr lang="en-US" baseline="-25000">
                <a:solidFill>
                  <a:schemeClr val="tx2"/>
                </a:solidFill>
              </a:rPr>
              <a:t>a2 </a:t>
            </a:r>
            <a:r>
              <a:rPr lang="en-US">
                <a:solidFill>
                  <a:schemeClr val="tx2"/>
                </a:solidFill>
              </a:rPr>
              <a:t>=  6,2x10</a:t>
            </a:r>
            <a:r>
              <a:rPr lang="en-US" baseline="30000">
                <a:solidFill>
                  <a:schemeClr val="tx2"/>
                </a:solidFill>
              </a:rPr>
              <a:t>-8</a:t>
            </a:r>
            <a:r>
              <a:rPr lang="en-US">
                <a:solidFill>
                  <a:schemeClr val="tx2"/>
                </a:solidFill>
              </a:rPr>
              <a:t>;  K</a:t>
            </a:r>
            <a:r>
              <a:rPr lang="en-US" baseline="-25000">
                <a:solidFill>
                  <a:schemeClr val="tx2"/>
                </a:solidFill>
              </a:rPr>
              <a:t>a3</a:t>
            </a:r>
            <a:r>
              <a:rPr lang="en-US">
                <a:solidFill>
                  <a:schemeClr val="tx2"/>
                </a:solidFill>
              </a:rPr>
              <a:t> = 4,8x10</a:t>
            </a:r>
            <a:r>
              <a:rPr lang="en-US" baseline="30000">
                <a:solidFill>
                  <a:schemeClr val="tx2"/>
                </a:solidFill>
              </a:rPr>
              <a:t>-13</a:t>
            </a:r>
            <a:r>
              <a:rPr lang="en-US">
                <a:solidFill>
                  <a:schemeClr val="tx2"/>
                </a:solidFill>
              </a:rPr>
              <a:t>)</a:t>
            </a:r>
            <a:endParaRPr lang="es-ES">
              <a:solidFill>
                <a:schemeClr val="tx2"/>
              </a:solidFill>
            </a:endParaRPr>
          </a:p>
        </p:txBody>
      </p:sp>
      <p:sp>
        <p:nvSpPr>
          <p:cNvPr id="43013" name="Text Box 5"/>
          <p:cNvSpPr txBox="1">
            <a:spLocks noChangeArrowheads="1"/>
          </p:cNvSpPr>
          <p:nvPr/>
        </p:nvSpPr>
        <p:spPr bwMode="auto">
          <a:xfrm>
            <a:off x="323850" y="1773238"/>
            <a:ext cx="8610600" cy="228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/>
              <a:t>1 inicial antes de agregar titulante:</a:t>
            </a:r>
            <a:r>
              <a:rPr lang="es-ES"/>
              <a:t> el pH esta dado por el</a:t>
            </a:r>
            <a:r>
              <a:rPr lang="es-ES">
                <a:solidFill>
                  <a:schemeClr val="tx2"/>
                </a:solidFill>
              </a:rPr>
              <a:t> ácido</a:t>
            </a:r>
            <a:r>
              <a:rPr lang="es-ES"/>
              <a:t>:</a:t>
            </a:r>
            <a:endParaRPr lang="es-ES" b="1"/>
          </a:p>
          <a:p>
            <a:r>
              <a:rPr lang="es-ES"/>
              <a:t>	</a:t>
            </a:r>
            <a:r>
              <a:rPr lang="en-US"/>
              <a:t>H</a:t>
            </a:r>
            <a:r>
              <a:rPr lang="en-US" baseline="-25000"/>
              <a:t>3</a:t>
            </a:r>
            <a:r>
              <a:rPr lang="en-US"/>
              <a:t>PO</a:t>
            </a:r>
            <a:r>
              <a:rPr lang="en-US" baseline="-25000"/>
              <a:t>4</a:t>
            </a:r>
            <a:r>
              <a:rPr lang="en-US"/>
              <a:t>(ac)	</a:t>
            </a:r>
            <a:r>
              <a:rPr lang="es-ES" b="1">
                <a:sym typeface="Wingdings 3" pitchFamily="18" charset="2"/>
              </a:rPr>
              <a:t>   </a:t>
            </a:r>
            <a:r>
              <a:rPr lang="en-US"/>
              <a:t>   H</a:t>
            </a:r>
            <a:r>
              <a:rPr lang="en-US" baseline="30000"/>
              <a:t>+</a:t>
            </a:r>
            <a:r>
              <a:rPr lang="en-US"/>
              <a:t>(ac) + H</a:t>
            </a:r>
            <a:r>
              <a:rPr lang="en-US" baseline="-25000"/>
              <a:t>2</a:t>
            </a:r>
            <a:r>
              <a:rPr lang="en-US"/>
              <a:t>PO</a:t>
            </a:r>
            <a:r>
              <a:rPr lang="en-US" baseline="-25000"/>
              <a:t>4</a:t>
            </a:r>
            <a:r>
              <a:rPr lang="en-US" baseline="30000"/>
              <a:t>-</a:t>
            </a:r>
            <a:r>
              <a:rPr lang="en-US"/>
              <a:t> (ac)</a:t>
            </a:r>
            <a:endParaRPr lang="es-ES"/>
          </a:p>
          <a:p>
            <a:r>
              <a:rPr lang="es-ES"/>
              <a:t>	Ca – X			X              X</a:t>
            </a:r>
          </a:p>
          <a:p>
            <a:endParaRPr lang="en-US"/>
          </a:p>
          <a:p>
            <a:r>
              <a:rPr lang="en-US"/>
              <a:t>	Ka	=	[H</a:t>
            </a:r>
            <a:r>
              <a:rPr lang="en-US" baseline="30000"/>
              <a:t>+</a:t>
            </a:r>
            <a:r>
              <a:rPr lang="en-US"/>
              <a:t>][H</a:t>
            </a:r>
            <a:r>
              <a:rPr lang="en-US" baseline="-25000"/>
              <a:t>2</a:t>
            </a:r>
            <a:r>
              <a:rPr lang="en-US"/>
              <a:t>PO</a:t>
            </a:r>
            <a:r>
              <a:rPr lang="en-US" baseline="-25000"/>
              <a:t>4</a:t>
            </a:r>
            <a:r>
              <a:rPr lang="en-US" baseline="30000"/>
              <a:t>-</a:t>
            </a:r>
            <a:r>
              <a:rPr lang="en-US"/>
              <a:t>]  / [H</a:t>
            </a:r>
            <a:r>
              <a:rPr lang="en-US" baseline="-25000"/>
              <a:t>3</a:t>
            </a:r>
            <a:r>
              <a:rPr lang="en-US"/>
              <a:t>PO</a:t>
            </a:r>
            <a:r>
              <a:rPr lang="en-US" baseline="-25000"/>
              <a:t>4</a:t>
            </a:r>
            <a:r>
              <a:rPr lang="en-US"/>
              <a:t>]</a:t>
            </a:r>
            <a:endParaRPr lang="es-ES"/>
          </a:p>
          <a:p>
            <a:r>
              <a:rPr lang="es-ES"/>
              <a:t>	</a:t>
            </a:r>
            <a:r>
              <a:rPr lang="es-ES">
                <a:solidFill>
                  <a:schemeClr val="tx2"/>
                </a:solidFill>
              </a:rPr>
              <a:t>Ka	=	X</a:t>
            </a:r>
            <a:r>
              <a:rPr lang="es-ES" baseline="30000">
                <a:solidFill>
                  <a:schemeClr val="tx2"/>
                </a:solidFill>
              </a:rPr>
              <a:t>2</a:t>
            </a:r>
            <a:r>
              <a:rPr lang="es-ES">
                <a:solidFill>
                  <a:schemeClr val="tx2"/>
                </a:solidFill>
              </a:rPr>
              <a:t> /  (Ca –X)</a:t>
            </a:r>
          </a:p>
        </p:txBody>
      </p:sp>
      <p:sp>
        <p:nvSpPr>
          <p:cNvPr id="43014" name="Text Box 6"/>
          <p:cNvSpPr txBox="1">
            <a:spLocks noChangeArrowheads="1"/>
          </p:cNvSpPr>
          <p:nvPr/>
        </p:nvSpPr>
        <p:spPr bwMode="auto">
          <a:xfrm>
            <a:off x="685800" y="4581525"/>
            <a:ext cx="845820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/>
              <a:t>Aplicar la aproximación: Ca/Ka = 0,1/7,5x10</a:t>
            </a:r>
            <a:r>
              <a:rPr lang="es-ES" baseline="30000"/>
              <a:t>-3  </a:t>
            </a:r>
            <a:r>
              <a:rPr lang="es-ES"/>
              <a:t>= 13 &lt; 400   (</a:t>
            </a:r>
            <a:r>
              <a:rPr lang="es-ES" b="1">
                <a:solidFill>
                  <a:schemeClr val="tx2"/>
                </a:solidFill>
              </a:rPr>
              <a:t>no</a:t>
            </a:r>
            <a:r>
              <a:rPr lang="es-ES"/>
              <a:t>)</a:t>
            </a:r>
          </a:p>
          <a:p>
            <a:r>
              <a:rPr lang="es-ES"/>
              <a:t>		</a:t>
            </a:r>
          </a:p>
          <a:p>
            <a:r>
              <a:rPr lang="es-ES"/>
              <a:t>		</a:t>
            </a:r>
            <a:r>
              <a:rPr lang="en-US"/>
              <a:t>X</a:t>
            </a:r>
            <a:r>
              <a:rPr lang="en-US" baseline="30000"/>
              <a:t>2</a:t>
            </a:r>
            <a:r>
              <a:rPr lang="en-US"/>
              <a:t> + Ka1·X – Ka1xCa = 0  </a:t>
            </a:r>
          </a:p>
          <a:p>
            <a:r>
              <a:rPr lang="en-US"/>
              <a:t>		</a:t>
            </a:r>
          </a:p>
          <a:p>
            <a:r>
              <a:rPr lang="en-US"/>
              <a:t>			</a:t>
            </a:r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30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30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013" grpId="0" autoUpdateAnimBg="0"/>
      <p:bldP spid="43014" grpId="0" autoUpdateAnimBg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1004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b="1" i="1">
                <a:solidFill>
                  <a:schemeClr val="tx2"/>
                </a:solidFill>
              </a:rPr>
              <a:t>Resolver la ecuación de 2do grado</a:t>
            </a:r>
            <a:r>
              <a:rPr lang="es-ES" b="1" i="1">
                <a:solidFill>
                  <a:schemeClr val="tx2"/>
                </a:solidFill>
              </a:rPr>
              <a:t>:</a:t>
            </a:r>
            <a:endParaRPr lang="es-ES"/>
          </a:p>
          <a:p>
            <a:pPr>
              <a:spcBef>
                <a:spcPct val="50000"/>
              </a:spcBef>
            </a:pPr>
            <a:r>
              <a:rPr lang="es-ES"/>
              <a:t> 		</a:t>
            </a:r>
            <a:r>
              <a:rPr lang="en-US"/>
              <a:t>X</a:t>
            </a:r>
            <a:r>
              <a:rPr lang="en-US" baseline="30000"/>
              <a:t>2</a:t>
            </a:r>
            <a:r>
              <a:rPr lang="en-US"/>
              <a:t> + K</a:t>
            </a:r>
            <a:r>
              <a:rPr lang="en-US" baseline="-25000"/>
              <a:t>a1</a:t>
            </a:r>
            <a:r>
              <a:rPr lang="en-US"/>
              <a:t>·X – K</a:t>
            </a:r>
            <a:r>
              <a:rPr lang="en-US" baseline="-25000"/>
              <a:t>a1</a:t>
            </a:r>
            <a:r>
              <a:rPr lang="en-US"/>
              <a:t>·C</a:t>
            </a:r>
            <a:r>
              <a:rPr lang="en-US" baseline="-25000"/>
              <a:t>a</a:t>
            </a:r>
            <a:r>
              <a:rPr lang="en-US"/>
              <a:t> = 0</a:t>
            </a:r>
            <a:endParaRPr lang="es-ES"/>
          </a:p>
        </p:txBody>
      </p:sp>
      <p:sp>
        <p:nvSpPr>
          <p:cNvPr id="43013" name="Text Box 5"/>
          <p:cNvSpPr txBox="1">
            <a:spLocks noChangeArrowheads="1"/>
          </p:cNvSpPr>
          <p:nvPr/>
        </p:nvSpPr>
        <p:spPr bwMode="auto">
          <a:xfrm>
            <a:off x="323850" y="1773238"/>
            <a:ext cx="8610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/>
              <a:t>	 </a:t>
            </a:r>
            <a:r>
              <a:rPr lang="es-ES">
                <a:solidFill>
                  <a:schemeClr val="tx2"/>
                </a:solidFill>
              </a:rPr>
              <a:t>X</a:t>
            </a:r>
            <a:r>
              <a:rPr lang="es-ES" baseline="-25000">
                <a:solidFill>
                  <a:schemeClr val="tx2"/>
                </a:solidFill>
              </a:rPr>
              <a:t>1</a:t>
            </a:r>
            <a:r>
              <a:rPr lang="es-ES">
                <a:solidFill>
                  <a:schemeClr val="tx2"/>
                </a:solidFill>
              </a:rPr>
              <a:t> = 0,024 (si)   y        X</a:t>
            </a:r>
            <a:r>
              <a:rPr lang="es-ES" baseline="-25000">
                <a:solidFill>
                  <a:schemeClr val="tx2"/>
                </a:solidFill>
              </a:rPr>
              <a:t>2</a:t>
            </a:r>
            <a:r>
              <a:rPr lang="es-ES">
                <a:solidFill>
                  <a:schemeClr val="tx2"/>
                </a:solidFill>
              </a:rPr>
              <a:t> = -0,029</a:t>
            </a:r>
          </a:p>
        </p:txBody>
      </p:sp>
      <p:sp>
        <p:nvSpPr>
          <p:cNvPr id="43014" name="Text Box 6"/>
          <p:cNvSpPr txBox="1">
            <a:spLocks noChangeArrowheads="1"/>
          </p:cNvSpPr>
          <p:nvPr/>
        </p:nvSpPr>
        <p:spPr bwMode="auto">
          <a:xfrm>
            <a:off x="468313" y="2924175"/>
            <a:ext cx="845820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/>
              <a:t>Los otros equilibrios K</a:t>
            </a:r>
            <a:r>
              <a:rPr lang="es-ES" baseline="-25000"/>
              <a:t>a2</a:t>
            </a:r>
            <a:r>
              <a:rPr lang="es-ES"/>
              <a:t> y K</a:t>
            </a:r>
            <a:r>
              <a:rPr lang="es-ES" baseline="-25000"/>
              <a:t>a3</a:t>
            </a:r>
            <a:r>
              <a:rPr lang="es-ES"/>
              <a:t> del </a:t>
            </a:r>
            <a:r>
              <a:rPr lang="en-US"/>
              <a:t>H</a:t>
            </a:r>
            <a:r>
              <a:rPr lang="en-US" baseline="-25000"/>
              <a:t>3</a:t>
            </a:r>
            <a:r>
              <a:rPr lang="en-US"/>
              <a:t>PO</a:t>
            </a:r>
            <a:r>
              <a:rPr lang="en-US" baseline="-25000"/>
              <a:t>4</a:t>
            </a:r>
            <a:r>
              <a:rPr lang="es-ES"/>
              <a:t> no influyen en el pH (Tarea confirmar esto) </a:t>
            </a:r>
          </a:p>
          <a:p>
            <a:r>
              <a:rPr lang="es-ES">
                <a:solidFill>
                  <a:schemeClr val="tx2"/>
                </a:solidFill>
              </a:rPr>
              <a:t>			X = [H</a:t>
            </a:r>
            <a:r>
              <a:rPr lang="es-ES" baseline="30000">
                <a:solidFill>
                  <a:schemeClr val="tx2"/>
                </a:solidFill>
              </a:rPr>
              <a:t>+</a:t>
            </a:r>
            <a:r>
              <a:rPr lang="es-ES">
                <a:solidFill>
                  <a:schemeClr val="tx2"/>
                </a:solidFill>
              </a:rPr>
              <a:t>] =  0,024 Molar</a:t>
            </a:r>
            <a:endParaRPr lang="es-ES"/>
          </a:p>
          <a:p>
            <a:r>
              <a:rPr lang="en-US"/>
              <a:t>			</a:t>
            </a:r>
          </a:p>
          <a:p>
            <a:r>
              <a:rPr lang="en-US"/>
              <a:t>			</a:t>
            </a:r>
            <a:r>
              <a:rPr lang="en-US">
                <a:solidFill>
                  <a:schemeClr val="tx2"/>
                </a:solidFill>
                <a:sym typeface="Symbol" pitchFamily="18" charset="2"/>
              </a:rPr>
              <a:t></a:t>
            </a:r>
            <a:r>
              <a:rPr lang="en-US">
                <a:solidFill>
                  <a:schemeClr val="tx2"/>
                </a:solidFill>
              </a:rPr>
              <a:t> </a:t>
            </a:r>
            <a:r>
              <a:rPr lang="en-US" b="1">
                <a:solidFill>
                  <a:schemeClr val="tx2"/>
                </a:solidFill>
              </a:rPr>
              <a:t>pH = 1,62</a:t>
            </a:r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30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0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30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3013" grpId="0" autoUpdateAnimBg="0"/>
      <p:bldP spid="43014" grpId="0" autoUpdateAnimBg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2 Antes del 1</a:t>
            </a:r>
            <a:r>
              <a:rPr lang="es-ES" b="1" baseline="30000">
                <a:solidFill>
                  <a:schemeClr val="tx2"/>
                </a:solidFill>
              </a:rPr>
              <a:t>er</a:t>
            </a:r>
            <a:r>
              <a:rPr lang="es-ES" b="1">
                <a:solidFill>
                  <a:schemeClr val="tx2"/>
                </a:solidFill>
              </a:rPr>
              <a:t> punto de equivalencia ( en total hay 3 ptos de equivalencia): </a:t>
            </a:r>
          </a:p>
          <a:p>
            <a:r>
              <a:rPr lang="es-ES_tradnl"/>
              <a:t>	</a:t>
            </a:r>
            <a:r>
              <a:rPr lang="es-ES"/>
              <a:t>H</a:t>
            </a:r>
            <a:r>
              <a:rPr lang="es-ES" baseline="-25000"/>
              <a:t>3</a:t>
            </a:r>
            <a:r>
              <a:rPr lang="es-ES"/>
              <a:t>PO</a:t>
            </a:r>
            <a:r>
              <a:rPr lang="es-ES" baseline="-25000"/>
              <a:t>4</a:t>
            </a:r>
            <a:r>
              <a:rPr lang="es-ES"/>
              <a:t>(ac)  +     NaOH(ac) </a:t>
            </a:r>
            <a:r>
              <a:rPr lang="en-US">
                <a:sym typeface="Symbol" pitchFamily="18" charset="2"/>
              </a:rPr>
              <a:t></a:t>
            </a:r>
            <a:r>
              <a:rPr lang="es-ES"/>
              <a:t> H</a:t>
            </a:r>
            <a:r>
              <a:rPr lang="es-ES" baseline="-25000"/>
              <a:t>2</a:t>
            </a:r>
            <a:r>
              <a:rPr lang="es-ES"/>
              <a:t>O(l) +  H</a:t>
            </a:r>
            <a:r>
              <a:rPr lang="es-ES" baseline="-25000"/>
              <a:t>2</a:t>
            </a:r>
            <a:r>
              <a:rPr lang="es-ES"/>
              <a:t>PO</a:t>
            </a:r>
            <a:r>
              <a:rPr lang="es-ES" baseline="-25000"/>
              <a:t>4</a:t>
            </a:r>
            <a:r>
              <a:rPr lang="es-ES"/>
              <a:t>Na (ac)</a:t>
            </a:r>
          </a:p>
          <a:p>
            <a:r>
              <a:rPr lang="es-ES"/>
              <a:t>Inicio	CoxVa                  CbxVb </a:t>
            </a:r>
          </a:p>
          <a:p>
            <a:r>
              <a:rPr lang="es-ES"/>
              <a:t>Rx	CoxVa-CbxVb         0			         CbxVb	</a:t>
            </a:r>
          </a:p>
        </p:txBody>
      </p:sp>
      <p:sp>
        <p:nvSpPr>
          <p:cNvPr id="44037" name="Text Box 5"/>
          <p:cNvSpPr txBox="1">
            <a:spLocks noChangeArrowheads="1"/>
          </p:cNvSpPr>
          <p:nvPr/>
        </p:nvSpPr>
        <p:spPr bwMode="auto">
          <a:xfrm>
            <a:off x="0" y="2708275"/>
            <a:ext cx="861060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solidFill>
                  <a:schemeClr val="tx2"/>
                </a:solidFill>
              </a:rPr>
              <a:t>Equilibrio	H</a:t>
            </a:r>
            <a:r>
              <a:rPr lang="en-US" baseline="-25000">
                <a:solidFill>
                  <a:schemeClr val="tx2"/>
                </a:solidFill>
              </a:rPr>
              <a:t>3</a:t>
            </a:r>
            <a:r>
              <a:rPr lang="en-US">
                <a:solidFill>
                  <a:schemeClr val="tx2"/>
                </a:solidFill>
              </a:rPr>
              <a:t>PO</a:t>
            </a:r>
            <a:r>
              <a:rPr lang="en-US" baseline="-25000">
                <a:solidFill>
                  <a:schemeClr val="tx2"/>
                </a:solidFill>
              </a:rPr>
              <a:t>4</a:t>
            </a:r>
            <a:r>
              <a:rPr lang="en-US">
                <a:solidFill>
                  <a:schemeClr val="tx2"/>
                </a:solidFill>
              </a:rPr>
              <a:t>(ac)	</a:t>
            </a:r>
            <a:r>
              <a:rPr lang="es-ES" b="1">
                <a:solidFill>
                  <a:schemeClr val="tx2"/>
                </a:solidFill>
                <a:sym typeface="Wingdings 3" pitchFamily="18" charset="2"/>
              </a:rPr>
              <a:t></a:t>
            </a:r>
            <a:r>
              <a:rPr lang="en-US">
                <a:solidFill>
                  <a:schemeClr val="tx2"/>
                </a:solidFill>
              </a:rPr>
              <a:t>	H</a:t>
            </a:r>
            <a:r>
              <a:rPr lang="en-US" baseline="30000">
                <a:solidFill>
                  <a:schemeClr val="tx2"/>
                </a:solidFill>
              </a:rPr>
              <a:t>+</a:t>
            </a:r>
            <a:r>
              <a:rPr lang="en-US">
                <a:solidFill>
                  <a:schemeClr val="tx2"/>
                </a:solidFill>
              </a:rPr>
              <a:t>(ac) +  H</a:t>
            </a:r>
            <a:r>
              <a:rPr lang="en-US" baseline="-25000">
                <a:solidFill>
                  <a:schemeClr val="tx2"/>
                </a:solidFill>
              </a:rPr>
              <a:t>3</a:t>
            </a:r>
            <a:r>
              <a:rPr lang="en-US">
                <a:solidFill>
                  <a:schemeClr val="tx2"/>
                </a:solidFill>
              </a:rPr>
              <a:t>PO</a:t>
            </a:r>
            <a:r>
              <a:rPr lang="en-US" baseline="-25000">
                <a:solidFill>
                  <a:schemeClr val="tx2"/>
                </a:solidFill>
              </a:rPr>
              <a:t>4</a:t>
            </a:r>
            <a:r>
              <a:rPr lang="en-US" baseline="30000">
                <a:solidFill>
                  <a:schemeClr val="tx2"/>
                </a:solidFill>
              </a:rPr>
              <a:t>-</a:t>
            </a:r>
            <a:r>
              <a:rPr lang="en-US">
                <a:solidFill>
                  <a:schemeClr val="tx2"/>
                </a:solidFill>
              </a:rPr>
              <a:t> (ac)</a:t>
            </a:r>
            <a:endParaRPr lang="es-ES">
              <a:solidFill>
                <a:schemeClr val="tx2"/>
              </a:solidFill>
            </a:endParaRPr>
          </a:p>
          <a:p>
            <a:r>
              <a:rPr lang="en-US"/>
              <a:t>		Co – X			X       	     Cs +X</a:t>
            </a:r>
            <a:endParaRPr lang="es-ES"/>
          </a:p>
          <a:p>
            <a:r>
              <a:rPr lang="en-US"/>
              <a:t> </a:t>
            </a:r>
          </a:p>
          <a:p>
            <a:r>
              <a:rPr lang="en-US"/>
              <a:t>     </a:t>
            </a:r>
          </a:p>
          <a:p>
            <a:r>
              <a:rPr lang="en-US"/>
              <a:t>      </a:t>
            </a:r>
            <a:r>
              <a:rPr lang="es-ES">
                <a:solidFill>
                  <a:schemeClr val="tx2"/>
                </a:solidFill>
              </a:rPr>
              <a:t>Ca = (CoxVa - CbxVb)/(Va + Vb)   y      Cs = CbxVb/(Va + Vb)</a:t>
            </a:r>
          </a:p>
        </p:txBody>
      </p:sp>
      <p:sp>
        <p:nvSpPr>
          <p:cNvPr id="44038" name="Text Box 6"/>
          <p:cNvSpPr txBox="1">
            <a:spLocks noChangeArrowheads="1"/>
          </p:cNvSpPr>
          <p:nvPr/>
        </p:nvSpPr>
        <p:spPr bwMode="auto">
          <a:xfrm>
            <a:off x="685800" y="5013325"/>
            <a:ext cx="8458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	Ka1	=	[H</a:t>
            </a:r>
            <a:r>
              <a:rPr lang="en-US" baseline="30000"/>
              <a:t>+</a:t>
            </a:r>
            <a:r>
              <a:rPr lang="en-US"/>
              <a:t>][H</a:t>
            </a:r>
            <a:r>
              <a:rPr lang="en-US" baseline="-25000"/>
              <a:t>2</a:t>
            </a:r>
            <a:r>
              <a:rPr lang="en-US"/>
              <a:t>PO</a:t>
            </a:r>
            <a:r>
              <a:rPr lang="en-US" baseline="-25000"/>
              <a:t>4</a:t>
            </a:r>
            <a:r>
              <a:rPr lang="en-US" baseline="30000"/>
              <a:t>-</a:t>
            </a:r>
            <a:r>
              <a:rPr lang="en-US"/>
              <a:t>]  / [H</a:t>
            </a:r>
            <a:r>
              <a:rPr lang="en-US" baseline="-25000"/>
              <a:t>3</a:t>
            </a:r>
            <a:r>
              <a:rPr lang="en-US"/>
              <a:t>PO</a:t>
            </a:r>
            <a:r>
              <a:rPr lang="en-US" baseline="-25000"/>
              <a:t>4</a:t>
            </a:r>
            <a:r>
              <a:rPr lang="en-US"/>
              <a:t>]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40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40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37" grpId="0" autoUpdateAnimBg="0"/>
      <p:bldP spid="44038" grpId="0" autoUpdateAnimBg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4"/>
          <p:cNvSpPr>
            <a:spLocks noChangeArrowheads="1"/>
          </p:cNvSpPr>
          <p:nvPr/>
        </p:nvSpPr>
        <p:spPr bwMode="auto">
          <a:xfrm>
            <a:off x="900113" y="333375"/>
            <a:ext cx="7848600" cy="5203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pH cuando Vb = 20 mL</a:t>
            </a:r>
          </a:p>
          <a:p>
            <a:r>
              <a:rPr lang="es-ES"/>
              <a:t>Ca = (0,1x50-0,1x20)/70 = 0,043 M   y  Cs = 0,029 M.</a:t>
            </a:r>
          </a:p>
          <a:p>
            <a:endParaRPr lang="es-ES"/>
          </a:p>
          <a:p>
            <a:r>
              <a:rPr lang="es-ES"/>
              <a:t>Se puede </a:t>
            </a:r>
            <a:r>
              <a:rPr lang="es-ES" i="1"/>
              <a:t>aproximar</a:t>
            </a:r>
            <a:r>
              <a:rPr lang="es-ES"/>
              <a:t> a: </a:t>
            </a:r>
            <a:r>
              <a:rPr lang="es-ES" b="1"/>
              <a:t>Ka	=X(Cs ) /  (Ca )</a:t>
            </a:r>
            <a:endParaRPr lang="es-ES_tradnl" b="1"/>
          </a:p>
          <a:p>
            <a:r>
              <a:rPr lang="es-ES_tradnl" b="1"/>
              <a:t>ó</a:t>
            </a:r>
          </a:p>
          <a:p>
            <a:r>
              <a:rPr lang="es-ES" b="1">
                <a:solidFill>
                  <a:schemeClr val="tx2"/>
                </a:solidFill>
              </a:rPr>
              <a:t>pH    = </a:t>
            </a:r>
            <a:r>
              <a:rPr lang="es-ES_tradnl" b="1">
                <a:solidFill>
                  <a:schemeClr val="tx2"/>
                </a:solidFill>
              </a:rPr>
              <a:t> </a:t>
            </a:r>
            <a:r>
              <a:rPr lang="es-ES" b="1">
                <a:solidFill>
                  <a:schemeClr val="tx2"/>
                </a:solidFill>
              </a:rPr>
              <a:t>pKa1 - log ([ácido] / [sal])</a:t>
            </a:r>
            <a:r>
              <a:rPr lang="es-ES_tradnl" b="1">
                <a:solidFill>
                  <a:schemeClr val="tx2"/>
                </a:solidFill>
              </a:rPr>
              <a:t>    “formula de tampón”</a:t>
            </a:r>
            <a:endParaRPr lang="es-ES" b="1">
              <a:solidFill>
                <a:schemeClr val="tx2"/>
              </a:solidFill>
            </a:endParaRPr>
          </a:p>
          <a:p>
            <a:endParaRPr lang="es-ES"/>
          </a:p>
          <a:p>
            <a:pPr algn="ctr"/>
            <a:r>
              <a:rPr lang="es-ES"/>
              <a:t> 	</a:t>
            </a:r>
            <a:r>
              <a:rPr lang="en-US"/>
              <a:t>pH = 2,12 –log(</a:t>
            </a:r>
            <a:r>
              <a:rPr lang="es-ES"/>
              <a:t>0,043</a:t>
            </a:r>
            <a:r>
              <a:rPr lang="en-US"/>
              <a:t> /0,029)</a:t>
            </a:r>
            <a:endParaRPr lang="es-ES"/>
          </a:p>
          <a:p>
            <a:pPr algn="ctr"/>
            <a:endParaRPr lang="en-US" b="1" i="1"/>
          </a:p>
          <a:p>
            <a:pPr algn="ctr"/>
            <a:r>
              <a:rPr lang="en-US" b="1" i="1"/>
              <a:t>	</a:t>
            </a:r>
            <a:r>
              <a:rPr lang="en-US" b="1" i="1">
                <a:solidFill>
                  <a:schemeClr val="tx2"/>
                </a:solidFill>
              </a:rPr>
              <a:t>pH= 1,95</a:t>
            </a:r>
            <a:endParaRPr lang="es-ES" b="1" i="1">
              <a:solidFill>
                <a:schemeClr val="tx2"/>
              </a:solidFill>
            </a:endParaRPr>
          </a:p>
          <a:p>
            <a:pPr algn="ctr"/>
            <a:endParaRPr lang="es-ES_tradnl" b="1" i="1">
              <a:solidFill>
                <a:schemeClr val="tx2"/>
              </a:solidFill>
            </a:endParaRPr>
          </a:p>
          <a:p>
            <a:endParaRPr lang="es-ES_tradnl" b="1" i="1"/>
          </a:p>
          <a:p>
            <a:r>
              <a:rPr lang="es-ES_tradnl" b="1" i="1"/>
              <a:t>¡</a:t>
            </a:r>
            <a:r>
              <a:rPr lang="es-ES_tradnl" b="1" i="1">
                <a:solidFill>
                  <a:schemeClr val="tx2"/>
                </a:solidFill>
              </a:rPr>
              <a:t>En la región antes del 1</a:t>
            </a:r>
            <a:r>
              <a:rPr lang="es-ES_tradnl" b="1" i="1" baseline="30000">
                <a:solidFill>
                  <a:schemeClr val="tx2"/>
                </a:solidFill>
              </a:rPr>
              <a:t>er</a:t>
            </a:r>
            <a:r>
              <a:rPr lang="es-ES_tradnl" b="1" i="1">
                <a:solidFill>
                  <a:schemeClr val="tx2"/>
                </a:solidFill>
              </a:rPr>
              <a:t> punto de equivalencia se puede usar la forma de tampón para calcular el pH¡</a:t>
            </a:r>
            <a:endParaRPr lang="es-ES" b="1" i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4"/>
          <p:cNvSpPr txBox="1">
            <a:spLocks noChangeArrowheads="1"/>
          </p:cNvSpPr>
          <p:nvPr/>
        </p:nvSpPr>
        <p:spPr bwMode="auto">
          <a:xfrm>
            <a:off x="0" y="47625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609600" indent="-609600"/>
            <a:r>
              <a:rPr lang="es-ES">
                <a:solidFill>
                  <a:schemeClr val="bg1"/>
                </a:solidFill>
              </a:rPr>
              <a:t> 	</a:t>
            </a:r>
            <a:r>
              <a:rPr lang="es-ES">
                <a:solidFill>
                  <a:srgbClr val="FFFF00"/>
                </a:solidFill>
              </a:rPr>
              <a:t>como: 		[H</a:t>
            </a:r>
            <a:r>
              <a:rPr lang="es-ES" baseline="-25000">
                <a:solidFill>
                  <a:srgbClr val="FFFF00"/>
                </a:solidFill>
              </a:rPr>
              <a:t>2</a:t>
            </a:r>
            <a:r>
              <a:rPr lang="es-ES">
                <a:solidFill>
                  <a:srgbClr val="FFFF00"/>
                </a:solidFill>
              </a:rPr>
              <a:t>CO</a:t>
            </a:r>
            <a:r>
              <a:rPr lang="es-ES" baseline="-25000">
                <a:solidFill>
                  <a:srgbClr val="FFFF00"/>
                </a:solidFill>
              </a:rPr>
              <a:t>3</a:t>
            </a:r>
            <a:r>
              <a:rPr lang="es-ES">
                <a:solidFill>
                  <a:srgbClr val="FFFF00"/>
                </a:solidFill>
              </a:rPr>
              <a:t>]  </a:t>
            </a:r>
            <a:r>
              <a:rPr lang="en-US">
                <a:solidFill>
                  <a:srgbClr val="FFFF00"/>
                </a:solidFill>
                <a:sym typeface="Symbol" pitchFamily="18" charset="2"/>
              </a:rPr>
              <a:t> </a:t>
            </a:r>
            <a:r>
              <a:rPr lang="es-ES">
                <a:solidFill>
                  <a:srgbClr val="FFFF00"/>
                </a:solidFill>
              </a:rPr>
              <a:t> [CO</a:t>
            </a:r>
            <a:r>
              <a:rPr lang="es-ES" baseline="-25000">
                <a:solidFill>
                  <a:srgbClr val="FFFF00"/>
                </a:solidFill>
              </a:rPr>
              <a:t>3</a:t>
            </a:r>
            <a:r>
              <a:rPr lang="es-ES" baseline="30000">
                <a:solidFill>
                  <a:srgbClr val="FFFF00"/>
                </a:solidFill>
              </a:rPr>
              <a:t>2-</a:t>
            </a:r>
            <a:r>
              <a:rPr lang="es-ES">
                <a:solidFill>
                  <a:srgbClr val="FFFF00"/>
                </a:solidFill>
              </a:rPr>
              <a:t>]</a:t>
            </a:r>
            <a:endParaRPr lang="en-US">
              <a:solidFill>
                <a:srgbClr val="FFFF00"/>
              </a:solidFill>
            </a:endParaRPr>
          </a:p>
        </p:txBody>
      </p:sp>
      <p:sp>
        <p:nvSpPr>
          <p:cNvPr id="66565" name="Text Box 5"/>
          <p:cNvSpPr txBox="1">
            <a:spLocks noChangeArrowheads="1"/>
          </p:cNvSpPr>
          <p:nvPr/>
        </p:nvSpPr>
        <p:spPr bwMode="auto">
          <a:xfrm>
            <a:off x="0" y="1484313"/>
            <a:ext cx="9144000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609600" indent="-609600"/>
            <a:r>
              <a:rPr lang="es-ES">
                <a:solidFill>
                  <a:srgbClr val="CCFF33"/>
                </a:solidFill>
              </a:rPr>
              <a:t> 		                    </a:t>
            </a:r>
            <a:r>
              <a:rPr lang="en-US">
                <a:solidFill>
                  <a:srgbClr val="CCFF33"/>
                </a:solidFill>
              </a:rPr>
              <a:t>[</a:t>
            </a:r>
            <a:r>
              <a:rPr lang="en-US">
                <a:solidFill>
                  <a:srgbClr val="FFFF00"/>
                </a:solidFill>
              </a:rPr>
              <a:t>H</a:t>
            </a:r>
            <a:r>
              <a:rPr lang="en-US" baseline="30000">
                <a:solidFill>
                  <a:srgbClr val="FFFF00"/>
                </a:solidFill>
              </a:rPr>
              <a:t>+</a:t>
            </a:r>
            <a:r>
              <a:rPr lang="en-US">
                <a:solidFill>
                  <a:srgbClr val="FFFF00"/>
                </a:solidFill>
              </a:rPr>
              <a:t>]</a:t>
            </a:r>
            <a:r>
              <a:rPr lang="en-US" baseline="30000">
                <a:solidFill>
                  <a:srgbClr val="FFFF00"/>
                </a:solidFill>
              </a:rPr>
              <a:t>2</a:t>
            </a:r>
            <a:r>
              <a:rPr lang="en-US">
                <a:solidFill>
                  <a:srgbClr val="FFFF00"/>
                </a:solidFill>
              </a:rPr>
              <a:t> = K</a:t>
            </a:r>
            <a:r>
              <a:rPr lang="en-US" baseline="-25000">
                <a:solidFill>
                  <a:srgbClr val="FFFF00"/>
                </a:solidFill>
              </a:rPr>
              <a:t>a1</a:t>
            </a:r>
            <a:r>
              <a:rPr lang="en-US">
                <a:solidFill>
                  <a:srgbClr val="FFFF00"/>
                </a:solidFill>
              </a:rPr>
              <a:t>·K</a:t>
            </a:r>
            <a:r>
              <a:rPr lang="en-US" baseline="-25000">
                <a:solidFill>
                  <a:srgbClr val="FFFF00"/>
                </a:solidFill>
              </a:rPr>
              <a:t>a2</a:t>
            </a:r>
            <a:r>
              <a:rPr lang="en-US">
                <a:solidFill>
                  <a:srgbClr val="FFFF00"/>
                </a:solidFill>
              </a:rPr>
              <a:t>   /   </a:t>
            </a:r>
            <a:r>
              <a:rPr lang="en-US">
                <a:solidFill>
                  <a:srgbClr val="FFFF00"/>
                </a:solidFill>
                <a:sym typeface="Symbol" pitchFamily="18" charset="2"/>
              </a:rPr>
              <a:t></a:t>
            </a:r>
            <a:r>
              <a:rPr lang="en-US">
                <a:solidFill>
                  <a:srgbClr val="FFFF00"/>
                </a:solidFill>
              </a:rPr>
              <a:t> </a:t>
            </a:r>
          </a:p>
          <a:p>
            <a:pPr marL="609600" indent="-609600"/>
            <a:endParaRPr lang="en-US">
              <a:solidFill>
                <a:srgbClr val="FFFF00"/>
              </a:solidFill>
            </a:endParaRPr>
          </a:p>
          <a:p>
            <a:pPr marL="609600" indent="-609600"/>
            <a:r>
              <a:rPr lang="en-US">
                <a:solidFill>
                  <a:srgbClr val="FFFF00"/>
                </a:solidFill>
              </a:rPr>
              <a:t>     		                      [H</a:t>
            </a:r>
            <a:r>
              <a:rPr lang="en-US" baseline="30000">
                <a:solidFill>
                  <a:srgbClr val="FFFF00"/>
                </a:solidFill>
              </a:rPr>
              <a:t>+</a:t>
            </a:r>
            <a:r>
              <a:rPr lang="en-US">
                <a:solidFill>
                  <a:srgbClr val="FFFF00"/>
                </a:solidFill>
              </a:rPr>
              <a:t>] = </a:t>
            </a:r>
            <a:r>
              <a:rPr lang="en-US">
                <a:solidFill>
                  <a:srgbClr val="FFFF00"/>
                </a:solidFill>
                <a:sym typeface="Symbol" pitchFamily="18" charset="2"/>
              </a:rPr>
              <a:t></a:t>
            </a:r>
            <a:r>
              <a:rPr lang="en-US">
                <a:solidFill>
                  <a:srgbClr val="FFFF00"/>
                </a:solidFill>
              </a:rPr>
              <a:t> K</a:t>
            </a:r>
            <a:r>
              <a:rPr lang="en-US" baseline="-25000">
                <a:solidFill>
                  <a:srgbClr val="FFFF00"/>
                </a:solidFill>
              </a:rPr>
              <a:t>a1</a:t>
            </a:r>
            <a:r>
              <a:rPr lang="en-US">
                <a:solidFill>
                  <a:srgbClr val="FFFF00"/>
                </a:solidFill>
              </a:rPr>
              <a:t>·K</a:t>
            </a:r>
            <a:r>
              <a:rPr lang="en-US" baseline="-25000">
                <a:solidFill>
                  <a:srgbClr val="FFFF00"/>
                </a:solidFill>
              </a:rPr>
              <a:t>a2</a:t>
            </a:r>
            <a:r>
              <a:rPr lang="en-US">
                <a:solidFill>
                  <a:srgbClr val="FFFF00"/>
                </a:solidFill>
              </a:rPr>
              <a:t>    / -log</a:t>
            </a:r>
          </a:p>
          <a:p>
            <a:pPr marL="609600" indent="-609600"/>
            <a:endParaRPr lang="en-US">
              <a:solidFill>
                <a:srgbClr val="FFFF00"/>
              </a:solidFill>
            </a:endParaRPr>
          </a:p>
          <a:p>
            <a:pPr marL="609600" indent="-609600"/>
            <a:endParaRPr lang="en-US">
              <a:solidFill>
                <a:srgbClr val="FFFF00"/>
              </a:solidFill>
            </a:endParaRPr>
          </a:p>
          <a:p>
            <a:pPr marL="609600" indent="-609600"/>
            <a:r>
              <a:rPr lang="en-US">
                <a:solidFill>
                  <a:srgbClr val="FFFF00"/>
                </a:solidFill>
              </a:rPr>
              <a:t>		     </a:t>
            </a:r>
            <a:r>
              <a:rPr lang="en-US" b="1">
                <a:solidFill>
                  <a:srgbClr val="FFFF00"/>
                </a:solidFill>
              </a:rPr>
              <a:t>pH      =  ½ ( pK</a:t>
            </a:r>
            <a:r>
              <a:rPr lang="en-US" b="1" baseline="-25000">
                <a:solidFill>
                  <a:srgbClr val="FFFF00"/>
                </a:solidFill>
              </a:rPr>
              <a:t>a1</a:t>
            </a:r>
            <a:r>
              <a:rPr lang="en-US" b="1">
                <a:solidFill>
                  <a:srgbClr val="FFFF00"/>
                </a:solidFill>
              </a:rPr>
              <a:t>  +  pK</a:t>
            </a:r>
            <a:r>
              <a:rPr lang="en-US" b="1" baseline="-25000">
                <a:solidFill>
                  <a:srgbClr val="FFFF00"/>
                </a:solidFill>
              </a:rPr>
              <a:t>a2</a:t>
            </a:r>
            <a:r>
              <a:rPr lang="en-US" b="1">
                <a:solidFill>
                  <a:srgbClr val="FFFF00"/>
                </a:solidFill>
              </a:rPr>
              <a:t>  )</a:t>
            </a:r>
            <a:r>
              <a:rPr lang="en-US">
                <a:solidFill>
                  <a:srgbClr val="FFFF00"/>
                </a:solidFill>
              </a:rPr>
              <a:t>                  Indep de la conc. del 					                        anfolíto.</a:t>
            </a:r>
          </a:p>
        </p:txBody>
      </p:sp>
      <p:sp>
        <p:nvSpPr>
          <p:cNvPr id="66566" name="Text Box 6"/>
          <p:cNvSpPr txBox="1">
            <a:spLocks noChangeArrowheads="1"/>
          </p:cNvSpPr>
          <p:nvPr/>
        </p:nvSpPr>
        <p:spPr bwMode="auto">
          <a:xfrm>
            <a:off x="0" y="4508500"/>
            <a:ext cx="8964613" cy="1249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>
                <a:solidFill>
                  <a:srgbClr val="CCFF33"/>
                </a:solidFill>
              </a:rPr>
              <a:t>  </a:t>
            </a:r>
            <a:r>
              <a:rPr lang="es-ES">
                <a:solidFill>
                  <a:srgbClr val="FFFF00"/>
                </a:solidFill>
              </a:rPr>
              <a:t>para la solución 0,05 M de NaHCO</a:t>
            </a:r>
            <a:r>
              <a:rPr lang="es-ES" baseline="-25000">
                <a:solidFill>
                  <a:srgbClr val="FFFF00"/>
                </a:solidFill>
              </a:rPr>
              <a:t>3</a:t>
            </a:r>
            <a:r>
              <a:rPr lang="es-ES">
                <a:solidFill>
                  <a:srgbClr val="FFFF00"/>
                </a:solidFill>
              </a:rPr>
              <a:t>: </a:t>
            </a:r>
          </a:p>
          <a:p>
            <a:r>
              <a:rPr lang="es-ES">
                <a:solidFill>
                  <a:srgbClr val="FFFF00"/>
                </a:solidFill>
              </a:rPr>
              <a:t>      </a:t>
            </a:r>
          </a:p>
          <a:p>
            <a:r>
              <a:rPr lang="es-ES">
                <a:solidFill>
                  <a:srgbClr val="FFFF00"/>
                </a:solidFill>
              </a:rPr>
              <a:t>                               </a:t>
            </a:r>
            <a:r>
              <a:rPr lang="es-ES" sz="2800">
                <a:solidFill>
                  <a:srgbClr val="FFFF00"/>
                </a:solidFill>
              </a:rPr>
              <a:t>pH</a:t>
            </a:r>
            <a:r>
              <a:rPr lang="es-ES">
                <a:solidFill>
                  <a:srgbClr val="FFFF00"/>
                </a:solidFill>
              </a:rPr>
              <a:t> = ½ ( 6,38 + 10,32 ) = </a:t>
            </a:r>
            <a:r>
              <a:rPr lang="es-ES" sz="2800">
                <a:solidFill>
                  <a:srgbClr val="FFFF00"/>
                </a:solidFill>
              </a:rPr>
              <a:t>8,35</a:t>
            </a:r>
            <a:r>
              <a:rPr lang="en-US">
                <a:solidFill>
                  <a:srgbClr val="CCFF33"/>
                </a:solidFill>
              </a:rPr>
              <a:t>		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65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665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6565" grpId="0" autoUpdateAnimBg="0"/>
      <p:bldP spid="66566" grpId="0" autoUpdateAnimBg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Text Box 4"/>
          <p:cNvSpPr txBox="1">
            <a:spLocks noChangeArrowheads="1"/>
          </p:cNvSpPr>
          <p:nvPr/>
        </p:nvSpPr>
        <p:spPr bwMode="auto">
          <a:xfrm>
            <a:off x="250825" y="620713"/>
            <a:ext cx="8458200" cy="210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3 En el 1</a:t>
            </a:r>
            <a:r>
              <a:rPr lang="es-ES" b="1" baseline="30000">
                <a:solidFill>
                  <a:schemeClr val="tx2"/>
                </a:solidFill>
                <a:cs typeface="Times New Roman" pitchFamily="18" charset="0"/>
              </a:rPr>
              <a:t>er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punto de equivalencia: NaVa = NbVb 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                                         (Vb = 50 mL)</a:t>
            </a:r>
            <a:endParaRPr lang="es-ES_tradnl" b="1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  <a:r>
              <a:rPr lang="es-ES_tradnl">
                <a:cs typeface="Times New Roman" pitchFamily="18" charset="0"/>
              </a:rPr>
              <a:t>	</a:t>
            </a:r>
          </a:p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	“Se forma el </a:t>
            </a:r>
            <a:r>
              <a:rPr lang="es-ES_tradnl">
                <a:solidFill>
                  <a:schemeClr val="accent1"/>
                </a:solidFill>
                <a:cs typeface="Times New Roman" pitchFamily="18" charset="0"/>
              </a:rPr>
              <a:t>anfolito</a:t>
            </a:r>
            <a:r>
              <a:rPr lang="es-ES_tradnl">
                <a:cs typeface="Times New Roman" pitchFamily="18" charset="0"/>
              </a:rPr>
              <a:t>”:  </a:t>
            </a:r>
            <a:r>
              <a:rPr lang="es-ES_tradnl" b="1">
                <a:solidFill>
                  <a:schemeClr val="tx2"/>
                </a:solidFill>
                <a:cs typeface="Times New Roman" pitchFamily="18" charset="0"/>
              </a:rPr>
              <a:t>Na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H</a:t>
            </a:r>
            <a:r>
              <a:rPr lang="es-ES" b="1" baseline="-25000">
                <a:solidFill>
                  <a:schemeClr val="tx2"/>
                </a:solidFill>
                <a:cs typeface="Times New Roman" pitchFamily="18" charset="0"/>
              </a:rPr>
              <a:t>2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PO</a:t>
            </a:r>
            <a:r>
              <a:rPr lang="es-ES" b="1" baseline="-25000">
                <a:solidFill>
                  <a:schemeClr val="tx2"/>
                </a:solidFill>
                <a:cs typeface="Times New Roman" pitchFamily="18" charset="0"/>
              </a:rPr>
              <a:t>4 </a:t>
            </a:r>
          </a:p>
        </p:txBody>
      </p:sp>
      <p:sp>
        <p:nvSpPr>
          <p:cNvPr id="33795" name="Text Box 5"/>
          <p:cNvSpPr txBox="1">
            <a:spLocks noChangeArrowheads="1"/>
          </p:cNvSpPr>
          <p:nvPr/>
        </p:nvSpPr>
        <p:spPr bwMode="auto">
          <a:xfrm>
            <a:off x="327025" y="3287713"/>
            <a:ext cx="8458200" cy="1646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		 </a:t>
            </a:r>
            <a:r>
              <a:rPr lang="en-US" b="1">
                <a:solidFill>
                  <a:srgbClr val="FFFF00"/>
                </a:solidFill>
              </a:rPr>
              <a:t>pH      =  ½ ( pKa1  +  pKa2  )</a:t>
            </a:r>
            <a:r>
              <a:rPr lang="en-US"/>
              <a:t> </a:t>
            </a:r>
            <a:endParaRPr lang="en-U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b="1">
                <a:solidFill>
                  <a:srgbClr val="FFFF00"/>
                </a:solidFill>
              </a:rPr>
              <a:t>		pH      =  ½ ( 2,12  +  7,21  )</a:t>
            </a:r>
            <a:r>
              <a:rPr lang="en-US"/>
              <a:t> </a:t>
            </a:r>
          </a:p>
          <a:p>
            <a:pPr>
              <a:spcBef>
                <a:spcPct val="50000"/>
              </a:spcBef>
            </a:pPr>
            <a:r>
              <a:rPr lang="en-US"/>
              <a:t>	 		 </a:t>
            </a:r>
            <a:r>
              <a:rPr lang="en-US" sz="2800" b="1">
                <a:solidFill>
                  <a:schemeClr val="tx2"/>
                </a:solidFill>
                <a:cs typeface="Times New Roman" pitchFamily="18" charset="0"/>
              </a:rPr>
              <a:t>pH = 4,67</a:t>
            </a:r>
            <a:endParaRPr lang="es-ES" sz="2800" b="1">
              <a:solidFill>
                <a:schemeClr val="tx2"/>
              </a:solidFill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4 Antes del 2</a:t>
            </a:r>
            <a:r>
              <a:rPr lang="es-ES" b="1" baseline="30000">
                <a:solidFill>
                  <a:schemeClr val="tx2"/>
                </a:solidFill>
              </a:rPr>
              <a:t>do</a:t>
            </a:r>
            <a:r>
              <a:rPr lang="es-ES" b="1">
                <a:solidFill>
                  <a:schemeClr val="tx2"/>
                </a:solidFill>
              </a:rPr>
              <a:t> punto de equivalencia ( en total hay 3 ptos de equivalencia): </a:t>
            </a:r>
          </a:p>
          <a:p>
            <a:r>
              <a:rPr lang="es-ES_tradnl"/>
              <a:t>	</a:t>
            </a:r>
            <a:r>
              <a:rPr lang="es-ES"/>
              <a:t>H</a:t>
            </a:r>
            <a:r>
              <a:rPr lang="es-ES" baseline="-25000"/>
              <a:t>2</a:t>
            </a:r>
            <a:r>
              <a:rPr lang="es-ES"/>
              <a:t>PO</a:t>
            </a:r>
            <a:r>
              <a:rPr lang="es-ES" baseline="-25000"/>
              <a:t>4</a:t>
            </a:r>
            <a:r>
              <a:rPr lang="es-ES" baseline="30000"/>
              <a:t>-</a:t>
            </a:r>
            <a:r>
              <a:rPr lang="es-ES"/>
              <a:t>(ac)  +     NaOH(ac) </a:t>
            </a:r>
            <a:r>
              <a:rPr lang="en-US">
                <a:sym typeface="Symbol" pitchFamily="18" charset="2"/>
              </a:rPr>
              <a:t></a:t>
            </a:r>
            <a:r>
              <a:rPr lang="es-ES"/>
              <a:t> H</a:t>
            </a:r>
            <a:r>
              <a:rPr lang="es-ES" baseline="-25000"/>
              <a:t>2</a:t>
            </a:r>
            <a:r>
              <a:rPr lang="es-ES"/>
              <a:t>O(l) +  Na</a:t>
            </a:r>
            <a:r>
              <a:rPr lang="es-ES" baseline="-25000"/>
              <a:t>2</a:t>
            </a:r>
            <a:r>
              <a:rPr lang="es-ES"/>
              <a:t>HPO</a:t>
            </a:r>
            <a:r>
              <a:rPr lang="es-ES" baseline="-25000"/>
              <a:t>4</a:t>
            </a:r>
            <a:r>
              <a:rPr lang="es-ES"/>
              <a:t> (ac)</a:t>
            </a:r>
          </a:p>
          <a:p>
            <a:r>
              <a:rPr lang="es-ES"/>
              <a:t>Inicio	CoxVa                  CbxVb </a:t>
            </a:r>
          </a:p>
          <a:p>
            <a:r>
              <a:rPr lang="es-ES"/>
              <a:t>Rx	CoxVa-CbxVb         0			         CbxVb	</a:t>
            </a:r>
          </a:p>
        </p:txBody>
      </p:sp>
      <p:sp>
        <p:nvSpPr>
          <p:cNvPr id="44037" name="Text Box 5"/>
          <p:cNvSpPr txBox="1">
            <a:spLocks noChangeArrowheads="1"/>
          </p:cNvSpPr>
          <p:nvPr/>
        </p:nvSpPr>
        <p:spPr bwMode="auto">
          <a:xfrm>
            <a:off x="0" y="2708275"/>
            <a:ext cx="861060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solidFill>
                  <a:schemeClr val="tx2"/>
                </a:solidFill>
              </a:rPr>
              <a:t>Equilibrio	H</a:t>
            </a:r>
            <a:r>
              <a:rPr lang="en-US" baseline="-25000">
                <a:solidFill>
                  <a:schemeClr val="tx2"/>
                </a:solidFill>
              </a:rPr>
              <a:t>2</a:t>
            </a:r>
            <a:r>
              <a:rPr lang="en-US">
                <a:solidFill>
                  <a:schemeClr val="tx2"/>
                </a:solidFill>
              </a:rPr>
              <a:t>PO</a:t>
            </a:r>
            <a:r>
              <a:rPr lang="en-US" baseline="-25000">
                <a:solidFill>
                  <a:schemeClr val="tx2"/>
                </a:solidFill>
              </a:rPr>
              <a:t>4</a:t>
            </a:r>
            <a:r>
              <a:rPr lang="en-US" baseline="30000">
                <a:solidFill>
                  <a:schemeClr val="tx2"/>
                </a:solidFill>
              </a:rPr>
              <a:t>-</a:t>
            </a:r>
            <a:r>
              <a:rPr lang="en-US">
                <a:solidFill>
                  <a:schemeClr val="tx2"/>
                </a:solidFill>
              </a:rPr>
              <a:t>(ac)	</a:t>
            </a:r>
            <a:r>
              <a:rPr lang="es-ES" b="1">
                <a:solidFill>
                  <a:schemeClr val="tx2"/>
                </a:solidFill>
                <a:sym typeface="Wingdings 3" pitchFamily="18" charset="2"/>
              </a:rPr>
              <a:t></a:t>
            </a:r>
            <a:r>
              <a:rPr lang="en-US">
                <a:solidFill>
                  <a:schemeClr val="tx2"/>
                </a:solidFill>
              </a:rPr>
              <a:t>	H</a:t>
            </a:r>
            <a:r>
              <a:rPr lang="en-US" baseline="30000">
                <a:solidFill>
                  <a:schemeClr val="tx2"/>
                </a:solidFill>
              </a:rPr>
              <a:t>+</a:t>
            </a:r>
            <a:r>
              <a:rPr lang="en-US">
                <a:solidFill>
                  <a:schemeClr val="tx2"/>
                </a:solidFill>
              </a:rPr>
              <a:t>(ac) +  HPO</a:t>
            </a:r>
            <a:r>
              <a:rPr lang="en-US" baseline="-25000">
                <a:solidFill>
                  <a:schemeClr val="tx2"/>
                </a:solidFill>
              </a:rPr>
              <a:t>4</a:t>
            </a:r>
            <a:r>
              <a:rPr lang="en-US" baseline="30000">
                <a:solidFill>
                  <a:schemeClr val="tx2"/>
                </a:solidFill>
              </a:rPr>
              <a:t>2-</a:t>
            </a:r>
            <a:r>
              <a:rPr lang="en-US">
                <a:solidFill>
                  <a:schemeClr val="tx2"/>
                </a:solidFill>
              </a:rPr>
              <a:t> (ac)</a:t>
            </a:r>
            <a:endParaRPr lang="es-ES">
              <a:solidFill>
                <a:schemeClr val="tx2"/>
              </a:solidFill>
            </a:endParaRPr>
          </a:p>
          <a:p>
            <a:r>
              <a:rPr lang="en-US"/>
              <a:t>		Co – X			X       	     Cs +X</a:t>
            </a:r>
            <a:endParaRPr lang="es-ES"/>
          </a:p>
          <a:p>
            <a:r>
              <a:rPr lang="en-US"/>
              <a:t> </a:t>
            </a:r>
          </a:p>
          <a:p>
            <a:r>
              <a:rPr lang="en-US"/>
              <a:t>     </a:t>
            </a:r>
          </a:p>
          <a:p>
            <a:r>
              <a:rPr lang="en-US"/>
              <a:t>      </a:t>
            </a:r>
            <a:r>
              <a:rPr lang="es-ES">
                <a:solidFill>
                  <a:schemeClr val="tx2"/>
                </a:solidFill>
              </a:rPr>
              <a:t>Ca = (CoxVa - CbxVb)/(Va + Vb)   y      Cs = CbxVb/(Va + Vb)</a:t>
            </a:r>
          </a:p>
        </p:txBody>
      </p:sp>
      <p:sp>
        <p:nvSpPr>
          <p:cNvPr id="44038" name="Text Box 6"/>
          <p:cNvSpPr txBox="1">
            <a:spLocks noChangeArrowheads="1"/>
          </p:cNvSpPr>
          <p:nvPr/>
        </p:nvSpPr>
        <p:spPr bwMode="auto">
          <a:xfrm>
            <a:off x="685800" y="5013325"/>
            <a:ext cx="8458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	Ka2	=	[H</a:t>
            </a:r>
            <a:r>
              <a:rPr lang="en-US" baseline="30000"/>
              <a:t>+</a:t>
            </a:r>
            <a:r>
              <a:rPr lang="en-US"/>
              <a:t>][HPO</a:t>
            </a:r>
            <a:r>
              <a:rPr lang="en-US" baseline="-25000"/>
              <a:t>4</a:t>
            </a:r>
            <a:r>
              <a:rPr lang="en-US" baseline="30000"/>
              <a:t>2-</a:t>
            </a:r>
            <a:r>
              <a:rPr lang="en-US"/>
              <a:t>]  / [HPO</a:t>
            </a:r>
            <a:r>
              <a:rPr lang="en-US" baseline="-25000"/>
              <a:t>4</a:t>
            </a:r>
            <a:r>
              <a:rPr lang="en-US" baseline="30000"/>
              <a:t>-</a:t>
            </a:r>
            <a:r>
              <a:rPr lang="en-US"/>
              <a:t>]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40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40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37" grpId="0" autoUpdateAnimBg="0"/>
      <p:bldP spid="44038" grpId="0" autoUpdateAnimBg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4"/>
          <p:cNvSpPr>
            <a:spLocks noChangeArrowheads="1"/>
          </p:cNvSpPr>
          <p:nvPr/>
        </p:nvSpPr>
        <p:spPr bwMode="auto">
          <a:xfrm>
            <a:off x="900113" y="333375"/>
            <a:ext cx="7848600" cy="5203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pH cuando Vb = 75 mL</a:t>
            </a:r>
          </a:p>
          <a:p>
            <a:r>
              <a:rPr lang="es-ES"/>
              <a:t>Ca = (0,1x50-0,1x25)/125 = 0,02 M   y  Cs = 0,02 M.</a:t>
            </a:r>
          </a:p>
          <a:p>
            <a:endParaRPr lang="es-ES"/>
          </a:p>
          <a:p>
            <a:r>
              <a:rPr lang="es-ES"/>
              <a:t>Se puede </a:t>
            </a:r>
            <a:r>
              <a:rPr lang="es-ES" i="1"/>
              <a:t>aproximar</a:t>
            </a:r>
            <a:r>
              <a:rPr lang="es-ES"/>
              <a:t> a: </a:t>
            </a:r>
            <a:r>
              <a:rPr lang="es-ES" b="1"/>
              <a:t>Ka	=X(Cs ) /  (Ca )</a:t>
            </a:r>
            <a:endParaRPr lang="es-ES_tradnl" b="1"/>
          </a:p>
          <a:p>
            <a:r>
              <a:rPr lang="es-ES_tradnl" b="1"/>
              <a:t>ó</a:t>
            </a:r>
          </a:p>
          <a:p>
            <a:r>
              <a:rPr lang="es-ES" b="1">
                <a:solidFill>
                  <a:schemeClr val="tx2"/>
                </a:solidFill>
              </a:rPr>
              <a:t>pH    = </a:t>
            </a:r>
            <a:r>
              <a:rPr lang="es-ES_tradnl" b="1">
                <a:solidFill>
                  <a:schemeClr val="tx2"/>
                </a:solidFill>
              </a:rPr>
              <a:t> </a:t>
            </a:r>
            <a:r>
              <a:rPr lang="es-ES" b="1">
                <a:solidFill>
                  <a:schemeClr val="tx2"/>
                </a:solidFill>
              </a:rPr>
              <a:t>pKa1 - log ([ácido] / [sal])</a:t>
            </a:r>
            <a:r>
              <a:rPr lang="es-ES_tradnl" b="1">
                <a:solidFill>
                  <a:schemeClr val="tx2"/>
                </a:solidFill>
              </a:rPr>
              <a:t>    “formula de tampón”</a:t>
            </a:r>
            <a:endParaRPr lang="es-ES" b="1">
              <a:solidFill>
                <a:schemeClr val="tx2"/>
              </a:solidFill>
            </a:endParaRPr>
          </a:p>
          <a:p>
            <a:endParaRPr lang="es-ES"/>
          </a:p>
          <a:p>
            <a:pPr algn="ctr"/>
            <a:r>
              <a:rPr lang="es-ES"/>
              <a:t> 	</a:t>
            </a:r>
            <a:r>
              <a:rPr lang="en-US"/>
              <a:t>pH = 7,21–log(</a:t>
            </a:r>
            <a:r>
              <a:rPr lang="es-ES"/>
              <a:t>0,02</a:t>
            </a:r>
            <a:r>
              <a:rPr lang="en-US"/>
              <a:t> /0,02)</a:t>
            </a:r>
            <a:endParaRPr lang="es-ES"/>
          </a:p>
          <a:p>
            <a:pPr algn="ctr"/>
            <a:endParaRPr lang="en-US" b="1" i="1"/>
          </a:p>
          <a:p>
            <a:pPr algn="ctr"/>
            <a:r>
              <a:rPr lang="en-US" b="1" i="1"/>
              <a:t>	</a:t>
            </a:r>
            <a:r>
              <a:rPr lang="en-US" b="1" i="1">
                <a:solidFill>
                  <a:schemeClr val="tx2"/>
                </a:solidFill>
              </a:rPr>
              <a:t>pH= 7,21</a:t>
            </a:r>
            <a:endParaRPr lang="es-ES" b="1" i="1">
              <a:solidFill>
                <a:schemeClr val="tx2"/>
              </a:solidFill>
            </a:endParaRPr>
          </a:p>
          <a:p>
            <a:pPr algn="ctr"/>
            <a:endParaRPr lang="es-ES_tradnl" b="1" i="1">
              <a:solidFill>
                <a:schemeClr val="tx2"/>
              </a:solidFill>
            </a:endParaRPr>
          </a:p>
          <a:p>
            <a:endParaRPr lang="es-ES_tradnl" b="1" i="1"/>
          </a:p>
          <a:p>
            <a:r>
              <a:rPr lang="es-ES_tradnl" b="1" i="1"/>
              <a:t>¡</a:t>
            </a:r>
            <a:r>
              <a:rPr lang="es-ES_tradnl" b="1" i="1">
                <a:solidFill>
                  <a:schemeClr val="tx2"/>
                </a:solidFill>
              </a:rPr>
              <a:t>En la región antes del 2</a:t>
            </a:r>
            <a:r>
              <a:rPr lang="es-ES_tradnl" b="1" i="1" baseline="30000">
                <a:solidFill>
                  <a:schemeClr val="tx2"/>
                </a:solidFill>
              </a:rPr>
              <a:t>do</a:t>
            </a:r>
            <a:r>
              <a:rPr lang="es-ES_tradnl" b="1" i="1">
                <a:solidFill>
                  <a:schemeClr val="tx2"/>
                </a:solidFill>
              </a:rPr>
              <a:t> punto de equivalencia se puede usar la forma de tampón para calcular el pH¡</a:t>
            </a:r>
            <a:endParaRPr lang="es-ES" b="1" i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ext Box 4"/>
          <p:cNvSpPr txBox="1">
            <a:spLocks noChangeArrowheads="1"/>
          </p:cNvSpPr>
          <p:nvPr/>
        </p:nvSpPr>
        <p:spPr bwMode="auto">
          <a:xfrm>
            <a:off x="250825" y="620713"/>
            <a:ext cx="8458200" cy="210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5 En el 2</a:t>
            </a:r>
            <a:r>
              <a:rPr lang="es-ES" b="1" baseline="30000">
                <a:solidFill>
                  <a:schemeClr val="tx2"/>
                </a:solidFill>
                <a:cs typeface="Times New Roman" pitchFamily="18" charset="0"/>
              </a:rPr>
              <a:t>er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punto de equivalencia: NaVa = NbVb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                                                         (Vb= 100 mL)</a:t>
            </a:r>
            <a:endParaRPr lang="es-ES_tradnl" b="1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  <a:r>
              <a:rPr lang="es-ES_tradnl">
                <a:cs typeface="Times New Roman" pitchFamily="18" charset="0"/>
              </a:rPr>
              <a:t>	</a:t>
            </a:r>
          </a:p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	“Se forma el </a:t>
            </a:r>
            <a:r>
              <a:rPr lang="es-ES_tradnl">
                <a:solidFill>
                  <a:schemeClr val="accent1"/>
                </a:solidFill>
                <a:cs typeface="Times New Roman" pitchFamily="18" charset="0"/>
              </a:rPr>
              <a:t>anfolito</a:t>
            </a:r>
            <a:r>
              <a:rPr lang="es-ES_tradnl">
                <a:cs typeface="Times New Roman" pitchFamily="18" charset="0"/>
              </a:rPr>
              <a:t>”:  </a:t>
            </a:r>
            <a:r>
              <a:rPr lang="es-ES_tradnl" b="1">
                <a:solidFill>
                  <a:schemeClr val="tx2"/>
                </a:solidFill>
                <a:cs typeface="Times New Roman" pitchFamily="18" charset="0"/>
              </a:rPr>
              <a:t>Na</a:t>
            </a:r>
            <a:r>
              <a:rPr lang="es-ES_tradnl" b="1" baseline="-25000">
                <a:solidFill>
                  <a:schemeClr val="tx2"/>
                </a:solidFill>
                <a:cs typeface="Times New Roman" pitchFamily="18" charset="0"/>
              </a:rPr>
              <a:t>2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HPO</a:t>
            </a:r>
            <a:r>
              <a:rPr lang="es-ES" b="1" baseline="-25000">
                <a:solidFill>
                  <a:schemeClr val="tx2"/>
                </a:solidFill>
                <a:cs typeface="Times New Roman" pitchFamily="18" charset="0"/>
              </a:rPr>
              <a:t>4 </a:t>
            </a:r>
          </a:p>
        </p:txBody>
      </p:sp>
      <p:sp>
        <p:nvSpPr>
          <p:cNvPr id="36867" name="Text Box 5"/>
          <p:cNvSpPr txBox="1">
            <a:spLocks noChangeArrowheads="1"/>
          </p:cNvSpPr>
          <p:nvPr/>
        </p:nvSpPr>
        <p:spPr bwMode="auto">
          <a:xfrm>
            <a:off x="327025" y="3287713"/>
            <a:ext cx="8458200" cy="1646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		 </a:t>
            </a:r>
            <a:r>
              <a:rPr lang="en-US" b="1">
                <a:solidFill>
                  <a:srgbClr val="FFFF00"/>
                </a:solidFill>
              </a:rPr>
              <a:t>pH      =  ½ ( pKa2  +  pKa3  )</a:t>
            </a:r>
            <a:r>
              <a:rPr lang="en-US"/>
              <a:t> </a:t>
            </a:r>
            <a:endParaRPr lang="en-U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 b="1">
                <a:solidFill>
                  <a:srgbClr val="FFFF00"/>
                </a:solidFill>
              </a:rPr>
              <a:t>		pH      =  ½ (  7,21 + 12,3  )</a:t>
            </a:r>
            <a:r>
              <a:rPr lang="en-US"/>
              <a:t> </a:t>
            </a:r>
          </a:p>
          <a:p>
            <a:pPr>
              <a:spcBef>
                <a:spcPct val="50000"/>
              </a:spcBef>
            </a:pPr>
            <a:r>
              <a:rPr lang="en-US"/>
              <a:t>	 		 </a:t>
            </a:r>
            <a:r>
              <a:rPr lang="en-US" sz="2800" b="1">
                <a:solidFill>
                  <a:schemeClr val="tx2"/>
                </a:solidFill>
                <a:cs typeface="Times New Roman" pitchFamily="18" charset="0"/>
              </a:rPr>
              <a:t>pH = 9,78</a:t>
            </a:r>
            <a:endParaRPr lang="es-ES" sz="2800" b="1">
              <a:solidFill>
                <a:schemeClr val="tx2"/>
              </a:solidFill>
              <a:cs typeface="Times New Roman" pitchFamily="18" charset="0"/>
            </a:endParaRPr>
          </a:p>
        </p:txBody>
      </p:sp>
    </p:spTree>
  </p:cSld>
  <p:clrMapOvr>
    <a:masterClrMapping/>
  </p:clrMapOvr>
  <p:transition/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6 Antes del 3</a:t>
            </a:r>
            <a:r>
              <a:rPr lang="es-ES" b="1" baseline="30000">
                <a:solidFill>
                  <a:schemeClr val="tx2"/>
                </a:solidFill>
              </a:rPr>
              <a:t>do</a:t>
            </a:r>
            <a:r>
              <a:rPr lang="es-ES" b="1">
                <a:solidFill>
                  <a:schemeClr val="tx2"/>
                </a:solidFill>
              </a:rPr>
              <a:t> punto de equivalencia ( en total hay 3 ptos de equivalencia): </a:t>
            </a:r>
          </a:p>
          <a:p>
            <a:r>
              <a:rPr lang="es-ES_tradnl"/>
              <a:t>	</a:t>
            </a:r>
            <a:r>
              <a:rPr lang="es-ES"/>
              <a:t>HPO</a:t>
            </a:r>
            <a:r>
              <a:rPr lang="es-ES" baseline="-25000"/>
              <a:t>4</a:t>
            </a:r>
            <a:r>
              <a:rPr lang="es-ES" baseline="30000"/>
              <a:t>2-</a:t>
            </a:r>
            <a:r>
              <a:rPr lang="es-ES"/>
              <a:t>(ac)  +     NaOH(ac) </a:t>
            </a:r>
            <a:r>
              <a:rPr lang="en-US">
                <a:sym typeface="Symbol" pitchFamily="18" charset="2"/>
              </a:rPr>
              <a:t></a:t>
            </a:r>
            <a:r>
              <a:rPr lang="es-ES"/>
              <a:t> H</a:t>
            </a:r>
            <a:r>
              <a:rPr lang="es-ES" baseline="-25000"/>
              <a:t>2</a:t>
            </a:r>
            <a:r>
              <a:rPr lang="es-ES"/>
              <a:t>O(l) +  Na</a:t>
            </a:r>
            <a:r>
              <a:rPr lang="es-ES" baseline="-25000"/>
              <a:t>3</a:t>
            </a:r>
            <a:r>
              <a:rPr lang="es-ES"/>
              <a:t>HPO</a:t>
            </a:r>
            <a:r>
              <a:rPr lang="es-ES" baseline="-25000"/>
              <a:t>4</a:t>
            </a:r>
            <a:r>
              <a:rPr lang="es-ES"/>
              <a:t> (ac)</a:t>
            </a:r>
          </a:p>
          <a:p>
            <a:r>
              <a:rPr lang="es-ES"/>
              <a:t>Inicio	CoxVa                  CbxVb </a:t>
            </a:r>
          </a:p>
          <a:p>
            <a:r>
              <a:rPr lang="es-ES"/>
              <a:t>Rx	CoxVa-CbxVb         0			         CbxVb	</a:t>
            </a:r>
          </a:p>
        </p:txBody>
      </p:sp>
      <p:sp>
        <p:nvSpPr>
          <p:cNvPr id="44037" name="Text Box 5"/>
          <p:cNvSpPr txBox="1">
            <a:spLocks noChangeArrowheads="1"/>
          </p:cNvSpPr>
          <p:nvPr/>
        </p:nvSpPr>
        <p:spPr bwMode="auto">
          <a:xfrm>
            <a:off x="0" y="2708275"/>
            <a:ext cx="861060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solidFill>
                  <a:schemeClr val="tx2"/>
                </a:solidFill>
              </a:rPr>
              <a:t>Equilibrio	HPO</a:t>
            </a:r>
            <a:r>
              <a:rPr lang="en-US" baseline="-25000">
                <a:solidFill>
                  <a:schemeClr val="tx2"/>
                </a:solidFill>
              </a:rPr>
              <a:t>4</a:t>
            </a:r>
            <a:r>
              <a:rPr lang="en-US" baseline="30000">
                <a:solidFill>
                  <a:schemeClr val="tx2"/>
                </a:solidFill>
              </a:rPr>
              <a:t>2-</a:t>
            </a:r>
            <a:r>
              <a:rPr lang="en-US">
                <a:solidFill>
                  <a:schemeClr val="tx2"/>
                </a:solidFill>
              </a:rPr>
              <a:t>(ac)	</a:t>
            </a:r>
            <a:r>
              <a:rPr lang="es-ES" b="1">
                <a:solidFill>
                  <a:schemeClr val="tx2"/>
                </a:solidFill>
                <a:sym typeface="Wingdings 3" pitchFamily="18" charset="2"/>
              </a:rPr>
              <a:t></a:t>
            </a:r>
            <a:r>
              <a:rPr lang="en-US">
                <a:solidFill>
                  <a:schemeClr val="tx2"/>
                </a:solidFill>
              </a:rPr>
              <a:t>	H</a:t>
            </a:r>
            <a:r>
              <a:rPr lang="en-US" baseline="30000">
                <a:solidFill>
                  <a:schemeClr val="tx2"/>
                </a:solidFill>
              </a:rPr>
              <a:t>+</a:t>
            </a:r>
            <a:r>
              <a:rPr lang="en-US">
                <a:solidFill>
                  <a:schemeClr val="tx2"/>
                </a:solidFill>
              </a:rPr>
              <a:t>(ac) +  PO</a:t>
            </a:r>
            <a:r>
              <a:rPr lang="en-US" baseline="-25000">
                <a:solidFill>
                  <a:schemeClr val="tx2"/>
                </a:solidFill>
              </a:rPr>
              <a:t>4</a:t>
            </a:r>
            <a:r>
              <a:rPr lang="en-US" baseline="30000">
                <a:solidFill>
                  <a:schemeClr val="tx2"/>
                </a:solidFill>
              </a:rPr>
              <a:t>3-</a:t>
            </a:r>
            <a:r>
              <a:rPr lang="en-US">
                <a:solidFill>
                  <a:schemeClr val="tx2"/>
                </a:solidFill>
              </a:rPr>
              <a:t> (ac)</a:t>
            </a:r>
            <a:endParaRPr lang="es-ES">
              <a:solidFill>
                <a:schemeClr val="tx2"/>
              </a:solidFill>
            </a:endParaRPr>
          </a:p>
          <a:p>
            <a:r>
              <a:rPr lang="en-US"/>
              <a:t>		Co – X			X       	     Cs +X</a:t>
            </a:r>
            <a:endParaRPr lang="es-ES"/>
          </a:p>
          <a:p>
            <a:r>
              <a:rPr lang="en-US"/>
              <a:t> </a:t>
            </a:r>
          </a:p>
          <a:p>
            <a:r>
              <a:rPr lang="en-US"/>
              <a:t>     </a:t>
            </a:r>
          </a:p>
          <a:p>
            <a:r>
              <a:rPr lang="en-US"/>
              <a:t>      </a:t>
            </a:r>
            <a:r>
              <a:rPr lang="es-ES">
                <a:solidFill>
                  <a:schemeClr val="tx2"/>
                </a:solidFill>
              </a:rPr>
              <a:t>Ca = (CoxVa - CbxVb)/(Va + Vb)   y      Cs = CbxVb/(Va + Vb)</a:t>
            </a:r>
          </a:p>
        </p:txBody>
      </p:sp>
      <p:sp>
        <p:nvSpPr>
          <p:cNvPr id="44038" name="Text Box 6"/>
          <p:cNvSpPr txBox="1">
            <a:spLocks noChangeArrowheads="1"/>
          </p:cNvSpPr>
          <p:nvPr/>
        </p:nvSpPr>
        <p:spPr bwMode="auto">
          <a:xfrm>
            <a:off x="685800" y="5013325"/>
            <a:ext cx="8458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/>
              <a:t>	Ka3	=	[H</a:t>
            </a:r>
            <a:r>
              <a:rPr lang="en-US" baseline="30000"/>
              <a:t>+</a:t>
            </a:r>
            <a:r>
              <a:rPr lang="en-US"/>
              <a:t>][PO</a:t>
            </a:r>
            <a:r>
              <a:rPr lang="en-US" baseline="-25000"/>
              <a:t>4</a:t>
            </a:r>
            <a:r>
              <a:rPr lang="en-US" baseline="30000"/>
              <a:t>3-</a:t>
            </a:r>
            <a:r>
              <a:rPr lang="en-US"/>
              <a:t>]  / [HPO</a:t>
            </a:r>
            <a:r>
              <a:rPr lang="en-US" baseline="-25000"/>
              <a:t>4</a:t>
            </a:r>
            <a:r>
              <a:rPr lang="en-US" baseline="30000"/>
              <a:t>2-</a:t>
            </a:r>
            <a:r>
              <a:rPr lang="en-US"/>
              <a:t>]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40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40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37" grpId="0" autoUpdateAnimBg="0"/>
      <p:bldP spid="44038" grpId="0" autoUpdateAnimBg="0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4"/>
          <p:cNvSpPr>
            <a:spLocks noChangeArrowheads="1"/>
          </p:cNvSpPr>
          <p:nvPr/>
        </p:nvSpPr>
        <p:spPr bwMode="auto">
          <a:xfrm>
            <a:off x="900113" y="333375"/>
            <a:ext cx="7848600" cy="5203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pH cuando Vb = 125 mL</a:t>
            </a:r>
          </a:p>
          <a:p>
            <a:r>
              <a:rPr lang="es-ES"/>
              <a:t>Ca = (0,1x50-0,1x25)/175 = 0,014 M   y  Cs = 0,014 M.</a:t>
            </a:r>
          </a:p>
          <a:p>
            <a:endParaRPr lang="es-ES"/>
          </a:p>
          <a:p>
            <a:r>
              <a:rPr lang="es-ES"/>
              <a:t>Se puede </a:t>
            </a:r>
            <a:r>
              <a:rPr lang="es-ES" i="1"/>
              <a:t>aproximar</a:t>
            </a:r>
            <a:r>
              <a:rPr lang="es-ES"/>
              <a:t> a: </a:t>
            </a:r>
            <a:r>
              <a:rPr lang="es-ES" b="1"/>
              <a:t>Ka	=X(Cs ) /  (Ca )</a:t>
            </a:r>
            <a:endParaRPr lang="es-ES_tradnl" b="1"/>
          </a:p>
          <a:p>
            <a:r>
              <a:rPr lang="es-ES_tradnl" b="1"/>
              <a:t>ó</a:t>
            </a:r>
          </a:p>
          <a:p>
            <a:r>
              <a:rPr lang="es-ES" b="1">
                <a:solidFill>
                  <a:schemeClr val="tx2"/>
                </a:solidFill>
              </a:rPr>
              <a:t>pH    = </a:t>
            </a:r>
            <a:r>
              <a:rPr lang="es-ES_tradnl" b="1">
                <a:solidFill>
                  <a:schemeClr val="tx2"/>
                </a:solidFill>
              </a:rPr>
              <a:t> </a:t>
            </a:r>
            <a:r>
              <a:rPr lang="es-ES" b="1">
                <a:solidFill>
                  <a:schemeClr val="tx2"/>
                </a:solidFill>
              </a:rPr>
              <a:t>pKa1 - log ([ácido] / [sal])</a:t>
            </a:r>
            <a:r>
              <a:rPr lang="es-ES_tradnl" b="1">
                <a:solidFill>
                  <a:schemeClr val="tx2"/>
                </a:solidFill>
              </a:rPr>
              <a:t>    “formula de tampón”</a:t>
            </a:r>
            <a:endParaRPr lang="es-ES" b="1">
              <a:solidFill>
                <a:schemeClr val="tx2"/>
              </a:solidFill>
            </a:endParaRPr>
          </a:p>
          <a:p>
            <a:endParaRPr lang="es-ES"/>
          </a:p>
          <a:p>
            <a:pPr algn="ctr"/>
            <a:r>
              <a:rPr lang="es-ES"/>
              <a:t> 	</a:t>
            </a:r>
            <a:r>
              <a:rPr lang="en-US"/>
              <a:t>pH = 12,3–log(</a:t>
            </a:r>
            <a:r>
              <a:rPr lang="es-ES"/>
              <a:t>0,014</a:t>
            </a:r>
            <a:r>
              <a:rPr lang="en-US"/>
              <a:t> /0,014)</a:t>
            </a:r>
            <a:endParaRPr lang="es-ES"/>
          </a:p>
          <a:p>
            <a:pPr algn="ctr"/>
            <a:endParaRPr lang="en-US" b="1" i="1"/>
          </a:p>
          <a:p>
            <a:pPr algn="ctr"/>
            <a:r>
              <a:rPr lang="en-US" b="1" i="1"/>
              <a:t>	</a:t>
            </a:r>
            <a:r>
              <a:rPr lang="en-US" b="1" i="1">
                <a:solidFill>
                  <a:schemeClr val="tx2"/>
                </a:solidFill>
              </a:rPr>
              <a:t>pH= 12,3</a:t>
            </a:r>
            <a:endParaRPr lang="es-ES" b="1" i="1">
              <a:solidFill>
                <a:schemeClr val="tx2"/>
              </a:solidFill>
            </a:endParaRPr>
          </a:p>
          <a:p>
            <a:pPr algn="ctr"/>
            <a:endParaRPr lang="es-ES_tradnl" b="1" i="1">
              <a:solidFill>
                <a:schemeClr val="tx2"/>
              </a:solidFill>
            </a:endParaRPr>
          </a:p>
          <a:p>
            <a:endParaRPr lang="es-ES_tradnl" b="1" i="1"/>
          </a:p>
          <a:p>
            <a:r>
              <a:rPr lang="es-ES_tradnl" b="1" i="1"/>
              <a:t>¡</a:t>
            </a:r>
            <a:r>
              <a:rPr lang="es-ES_tradnl" b="1" i="1">
                <a:solidFill>
                  <a:schemeClr val="tx2"/>
                </a:solidFill>
              </a:rPr>
              <a:t>En la región antes del 3</a:t>
            </a:r>
            <a:r>
              <a:rPr lang="es-ES_tradnl" b="1" i="1" baseline="30000">
                <a:solidFill>
                  <a:schemeClr val="tx2"/>
                </a:solidFill>
              </a:rPr>
              <a:t>er</a:t>
            </a:r>
            <a:r>
              <a:rPr lang="es-ES_tradnl" b="1" i="1">
                <a:solidFill>
                  <a:schemeClr val="tx2"/>
                </a:solidFill>
              </a:rPr>
              <a:t> punto de equivalencia se puede usar la forma de tampón para calcular el pH¡</a:t>
            </a:r>
            <a:endParaRPr lang="es-ES" b="1" i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Text Box 4"/>
          <p:cNvSpPr txBox="1">
            <a:spLocks noChangeArrowheads="1"/>
          </p:cNvSpPr>
          <p:nvPr/>
        </p:nvSpPr>
        <p:spPr bwMode="auto">
          <a:xfrm>
            <a:off x="228600" y="914400"/>
            <a:ext cx="8458200" cy="210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7 En el punto de equivalencia: NaVa=NbVb</a:t>
            </a:r>
            <a:r>
              <a:rPr lang="es-ES_tradnl" b="1">
                <a:cs typeface="Times New Roman" pitchFamily="18" charset="0"/>
              </a:rPr>
              <a:t>.</a:t>
            </a:r>
          </a:p>
          <a:p>
            <a:pPr algn="ctr"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pH  &gt; 7              “hay hidrólisis básica ”</a:t>
            </a:r>
            <a:endParaRPr lang="es-ES" b="1" i="1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  <a:r>
              <a:rPr lang="es-ES_tradnl">
                <a:cs typeface="Times New Roman" pitchFamily="18" charset="0"/>
              </a:rPr>
              <a:t>	P</a:t>
            </a:r>
            <a:r>
              <a:rPr lang="es-ES">
                <a:cs typeface="Times New Roman" pitchFamily="18" charset="0"/>
              </a:rPr>
              <a:t>O</a:t>
            </a:r>
            <a:r>
              <a:rPr lang="es-ES" baseline="-25000">
                <a:cs typeface="Times New Roman" pitchFamily="18" charset="0"/>
              </a:rPr>
              <a:t>4</a:t>
            </a:r>
            <a:r>
              <a:rPr lang="es-ES" baseline="30000">
                <a:cs typeface="Times New Roman" pitchFamily="18" charset="0"/>
              </a:rPr>
              <a:t>3-</a:t>
            </a:r>
            <a:r>
              <a:rPr lang="es-ES">
                <a:cs typeface="Times New Roman" pitchFamily="18" charset="0"/>
              </a:rPr>
              <a:t> + H</a:t>
            </a:r>
            <a:r>
              <a:rPr lang="es-ES" baseline="-30000">
                <a:cs typeface="Times New Roman" pitchFamily="18" charset="0"/>
              </a:rPr>
              <a:t>2</a:t>
            </a:r>
            <a:r>
              <a:rPr lang="es-ES">
                <a:cs typeface="Times New Roman" pitchFamily="18" charset="0"/>
              </a:rPr>
              <a:t>O  </a:t>
            </a:r>
            <a:r>
              <a:rPr lang="es-ES" b="1">
                <a:cs typeface="Times New Roman" pitchFamily="18" charset="0"/>
                <a:sym typeface="Wingdings 3" pitchFamily="18" charset="2"/>
              </a:rPr>
              <a:t></a:t>
            </a:r>
            <a:r>
              <a:rPr lang="es-ES" b="1">
                <a:cs typeface="Times New Roman" pitchFamily="18" charset="0"/>
              </a:rPr>
              <a:t> </a:t>
            </a:r>
            <a:r>
              <a:rPr lang="es-ES">
                <a:cs typeface="Times New Roman" pitchFamily="18" charset="0"/>
              </a:rPr>
              <a:t>      HPO</a:t>
            </a:r>
            <a:r>
              <a:rPr lang="es-ES" baseline="-25000">
                <a:cs typeface="Times New Roman" pitchFamily="18" charset="0"/>
              </a:rPr>
              <a:t>4</a:t>
            </a:r>
            <a:r>
              <a:rPr lang="es-ES" baseline="30000">
                <a:cs typeface="Times New Roman" pitchFamily="18" charset="0"/>
              </a:rPr>
              <a:t>2-</a:t>
            </a:r>
            <a:r>
              <a:rPr lang="es-ES">
                <a:cs typeface="Times New Roman" pitchFamily="18" charset="0"/>
              </a:rPr>
              <a:t> +  OH</a:t>
            </a:r>
            <a:r>
              <a:rPr lang="es-ES" baseline="30000">
                <a:cs typeface="Times New Roman" pitchFamily="18" charset="0"/>
              </a:rPr>
              <a:t>-</a:t>
            </a:r>
            <a:endParaRPr lang="es-E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	</a:t>
            </a:r>
            <a:r>
              <a:rPr lang="en-US">
                <a:cs typeface="Times New Roman" pitchFamily="18" charset="0"/>
              </a:rPr>
              <a:t>Cs-X			X              X</a:t>
            </a:r>
            <a:r>
              <a:rPr lang="es-ES"/>
              <a:t> </a:t>
            </a:r>
          </a:p>
        </p:txBody>
      </p:sp>
      <p:sp>
        <p:nvSpPr>
          <p:cNvPr id="39939" name="Text Box 5"/>
          <p:cNvSpPr txBox="1">
            <a:spLocks noChangeArrowheads="1"/>
          </p:cNvSpPr>
          <p:nvPr/>
        </p:nvSpPr>
        <p:spPr bwMode="auto">
          <a:xfrm>
            <a:off x="304800" y="3581400"/>
            <a:ext cx="8458200" cy="2741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	Cs =  0,1·50/200 = 0,005 M</a:t>
            </a:r>
            <a:endParaRPr lang="es-E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 	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K</a:t>
            </a:r>
            <a:r>
              <a:rPr lang="en-US" b="1" baseline="-30000">
                <a:solidFill>
                  <a:schemeClr val="tx2"/>
                </a:solidFill>
                <a:cs typeface="Times New Roman" pitchFamily="18" charset="0"/>
              </a:rPr>
              <a:t>h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= K</a:t>
            </a:r>
            <a:r>
              <a:rPr lang="en-US" b="1" baseline="-30000">
                <a:solidFill>
                  <a:schemeClr val="tx2"/>
                </a:solidFill>
                <a:cs typeface="Times New Roman" pitchFamily="18" charset="0"/>
              </a:rPr>
              <a:t>w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/K</a:t>
            </a:r>
            <a:r>
              <a:rPr lang="en-US" b="1" baseline="-30000">
                <a:solidFill>
                  <a:schemeClr val="tx2"/>
                </a:solidFill>
                <a:cs typeface="Times New Roman" pitchFamily="18" charset="0"/>
              </a:rPr>
              <a:t>a</a:t>
            </a:r>
            <a:r>
              <a:rPr lang="en-US">
                <a:cs typeface="Times New Roman" pitchFamily="18" charset="0"/>
              </a:rPr>
              <a:t>= 10</a:t>
            </a:r>
            <a:r>
              <a:rPr lang="en-US" baseline="30000">
                <a:cs typeface="Times New Roman" pitchFamily="18" charset="0"/>
              </a:rPr>
              <a:t>-14</a:t>
            </a:r>
            <a:r>
              <a:rPr lang="en-US">
                <a:cs typeface="Times New Roman" pitchFamily="18" charset="0"/>
              </a:rPr>
              <a:t>/ </a:t>
            </a:r>
            <a:r>
              <a:rPr lang="en-US">
                <a:solidFill>
                  <a:schemeClr val="tx2"/>
                </a:solidFill>
              </a:rPr>
              <a:t>4,8x10</a:t>
            </a:r>
            <a:r>
              <a:rPr lang="en-US" baseline="30000">
                <a:solidFill>
                  <a:schemeClr val="tx2"/>
                </a:solidFill>
              </a:rPr>
              <a:t>-13</a:t>
            </a:r>
            <a:r>
              <a:rPr lang="en-US" baseline="30000">
                <a:cs typeface="Times New Roman" pitchFamily="18" charset="0"/>
              </a:rPr>
              <a:t>  </a:t>
            </a:r>
            <a:r>
              <a:rPr lang="en-US">
                <a:cs typeface="Times New Roman" pitchFamily="18" charset="0"/>
              </a:rPr>
              <a:t>= 2,1·10</a:t>
            </a:r>
            <a:r>
              <a:rPr lang="en-US" baseline="30000">
                <a:cs typeface="Times New Roman" pitchFamily="18" charset="0"/>
              </a:rPr>
              <a:t>-2</a:t>
            </a:r>
            <a:endParaRPr lang="es-E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 	K</a:t>
            </a:r>
            <a:r>
              <a:rPr lang="en-US" baseline="-30000">
                <a:cs typeface="Times New Roman" pitchFamily="18" charset="0"/>
              </a:rPr>
              <a:t>h</a:t>
            </a:r>
            <a:r>
              <a:rPr lang="en-US">
                <a:cs typeface="Times New Roman" pitchFamily="18" charset="0"/>
              </a:rPr>
              <a:t> = X</a:t>
            </a:r>
            <a:r>
              <a:rPr lang="en-US" baseline="30000">
                <a:cs typeface="Times New Roman" pitchFamily="18" charset="0"/>
              </a:rPr>
              <a:t>2</a:t>
            </a:r>
            <a:r>
              <a:rPr lang="en-US">
                <a:cs typeface="Times New Roman" pitchFamily="18" charset="0"/>
              </a:rPr>
              <a:t>/(Cs-X);     X= 0,03 M </a:t>
            </a:r>
            <a:r>
              <a:rPr lang="en-US">
                <a:cs typeface="Times New Roman" pitchFamily="18" charset="0"/>
                <a:sym typeface="Symbol" pitchFamily="18" charset="2"/>
              </a:rPr>
              <a:t></a:t>
            </a:r>
            <a:r>
              <a:rPr lang="en-US">
                <a:cs typeface="Times New Roman" pitchFamily="18" charset="0"/>
              </a:rPr>
              <a:t> pOH = 1,5 </a:t>
            </a:r>
          </a:p>
          <a:p>
            <a:pPr algn="ctr">
              <a:spcBef>
                <a:spcPct val="50000"/>
              </a:spcBef>
            </a:pPr>
            <a:endParaRPr lang="en-US" b="1" i="1">
              <a:cs typeface="Times New Roman" pitchFamily="18" charset="0"/>
            </a:endParaRPr>
          </a:p>
          <a:p>
            <a:pPr algn="ctr">
              <a:spcBef>
                <a:spcPct val="50000"/>
              </a:spcBef>
            </a:pPr>
            <a:r>
              <a:rPr lang="en-US" sz="2800" b="1">
                <a:solidFill>
                  <a:schemeClr val="tx2"/>
                </a:solidFill>
                <a:cs typeface="Times New Roman" pitchFamily="18" charset="0"/>
              </a:rPr>
              <a:t>pH = 12,5</a:t>
            </a:r>
            <a:endParaRPr lang="es-ES" sz="2800" b="1">
              <a:solidFill>
                <a:schemeClr val="tx2"/>
              </a:solidFill>
              <a:cs typeface="Times New Roman" pitchFamily="18" charset="0"/>
            </a:endParaRPr>
          </a:p>
        </p:txBody>
      </p:sp>
    </p:spTree>
  </p:cSld>
  <p:clrMapOvr>
    <a:masterClrMapping/>
  </p:clrMapOvr>
  <p:transition/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228600" y="304800"/>
            <a:ext cx="8915400" cy="1004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8 Después del 3</a:t>
            </a:r>
            <a:r>
              <a:rPr lang="es-ES" b="1" baseline="30000">
                <a:solidFill>
                  <a:schemeClr val="tx2"/>
                </a:solidFill>
                <a:cs typeface="Times New Roman" pitchFamily="18" charset="0"/>
              </a:rPr>
              <a:t>er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punto de equivalencia: </a:t>
            </a:r>
            <a:endParaRPr lang="es-ES_tradnl" b="1">
              <a:solidFill>
                <a:schemeClr val="tx2"/>
              </a:solidFill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	El pH esta dado por el exceso de OH</a:t>
            </a:r>
            <a:endParaRPr lang="es-ES">
              <a:solidFill>
                <a:schemeClr val="tx2"/>
              </a:solidFill>
              <a:cs typeface="Times New Roman" pitchFamily="18" charset="0"/>
            </a:endParaRPr>
          </a:p>
        </p:txBody>
      </p:sp>
      <p:graphicFrame>
        <p:nvGraphicFramePr>
          <p:cNvPr id="3074" name="Object 6"/>
          <p:cNvGraphicFramePr>
            <a:graphicFrameLocks noChangeAspect="1"/>
          </p:cNvGraphicFramePr>
          <p:nvPr/>
        </p:nvGraphicFramePr>
        <p:xfrm>
          <a:off x="2273300" y="1778000"/>
          <a:ext cx="5880100" cy="4292600"/>
        </p:xfrm>
        <a:graphic>
          <a:graphicData uri="http://schemas.openxmlformats.org/presentationml/2006/ole">
            <p:oleObj spid="_x0000_s3074" name="CS ChemDraw Drawing" r:id="rId3" imgW="5890529" imgH="4305819" progId="ChemDraw.Document.6.0">
              <p:embed/>
            </p:oleObj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Text Box 4"/>
          <p:cNvSpPr txBox="1">
            <a:spLocks noChangeArrowheads="1"/>
          </p:cNvSpPr>
          <p:nvPr/>
        </p:nvSpPr>
        <p:spPr bwMode="auto">
          <a:xfrm>
            <a:off x="457200" y="685800"/>
            <a:ext cx="80772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3 TITULACIONES BASE DÉBIL- ÁCIDO FUERTE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Curva de titulación pH v/s volumen (ml) de titulante.</a:t>
            </a:r>
          </a:p>
          <a:p>
            <a:pPr>
              <a:spcBef>
                <a:spcPct val="50000"/>
              </a:spcBef>
            </a:pPr>
            <a:endParaRPr lang="es-ES" b="1">
              <a:solidFill>
                <a:schemeClr val="tx2"/>
              </a:solidFill>
            </a:endParaRPr>
          </a:p>
        </p:txBody>
      </p:sp>
      <p:sp>
        <p:nvSpPr>
          <p:cNvPr id="29701" name="Text Box 5"/>
          <p:cNvSpPr txBox="1">
            <a:spLocks noChangeArrowheads="1"/>
          </p:cNvSpPr>
          <p:nvPr/>
        </p:nvSpPr>
        <p:spPr bwMode="auto">
          <a:xfrm>
            <a:off x="533400" y="2209800"/>
            <a:ext cx="8077200" cy="3195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El pH se puede calcular por las regiones siguientes: 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1 inicial antes de agregar titulante. 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2 Antes del punto de equivalencia.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3 En el punto de equivalencia.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4 Después del punto de equivalencia</a:t>
            </a:r>
            <a:r>
              <a:rPr lang="es-ES">
                <a:cs typeface="Times New Roman" pitchFamily="18" charset="0"/>
              </a:rPr>
              <a:t>.   </a:t>
            </a:r>
          </a:p>
          <a:p>
            <a:pPr>
              <a:spcBef>
                <a:spcPct val="50000"/>
              </a:spcBef>
            </a:pPr>
            <a:endParaRPr lang="es-E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97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701" grpId="0" autoUpdateAnimBg="0"/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>
                <a:solidFill>
                  <a:schemeClr val="tx2"/>
                </a:solidFill>
              </a:rPr>
              <a:t>Ejemplo:  titulación de 50 ml de NH</a:t>
            </a:r>
            <a:r>
              <a:rPr lang="es-ES" baseline="-25000">
                <a:solidFill>
                  <a:schemeClr val="tx2"/>
                </a:solidFill>
              </a:rPr>
              <a:t>3</a:t>
            </a:r>
            <a:r>
              <a:rPr lang="es-ES">
                <a:solidFill>
                  <a:schemeClr val="tx2"/>
                </a:solidFill>
              </a:rPr>
              <a:t> 0,1 M (K</a:t>
            </a:r>
            <a:r>
              <a:rPr lang="es-ES" baseline="-25000">
                <a:solidFill>
                  <a:schemeClr val="tx2"/>
                </a:solidFill>
              </a:rPr>
              <a:t>b</a:t>
            </a:r>
            <a:r>
              <a:rPr lang="es-ES">
                <a:solidFill>
                  <a:schemeClr val="tx2"/>
                </a:solidFill>
              </a:rPr>
              <a:t> =1,8x10</a:t>
            </a:r>
            <a:r>
              <a:rPr lang="es-ES" baseline="30000">
                <a:solidFill>
                  <a:schemeClr val="tx2"/>
                </a:solidFill>
              </a:rPr>
              <a:t>-5</a:t>
            </a:r>
            <a:r>
              <a:rPr lang="es-ES">
                <a:solidFill>
                  <a:schemeClr val="tx2"/>
                </a:solidFill>
              </a:rPr>
              <a:t>) con </a:t>
            </a:r>
          </a:p>
          <a:p>
            <a:r>
              <a:rPr lang="es-ES">
                <a:solidFill>
                  <a:schemeClr val="tx2"/>
                </a:solidFill>
              </a:rPr>
              <a:t>                HCl 0,1 M M.</a:t>
            </a:r>
            <a:r>
              <a:rPr lang="es-ES"/>
              <a:t>   </a:t>
            </a:r>
          </a:p>
        </p:txBody>
      </p:sp>
      <p:sp>
        <p:nvSpPr>
          <p:cNvPr id="47109" name="Text Box 5"/>
          <p:cNvSpPr txBox="1">
            <a:spLocks noChangeArrowheads="1"/>
          </p:cNvSpPr>
          <p:nvPr/>
        </p:nvSpPr>
        <p:spPr bwMode="auto">
          <a:xfrm>
            <a:off x="533400" y="1557338"/>
            <a:ext cx="8610600" cy="337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1. pH inicial</a:t>
            </a:r>
            <a:r>
              <a:rPr lang="es-ES" b="1"/>
              <a:t> antes de agregar titulante:</a:t>
            </a:r>
            <a:r>
              <a:rPr lang="es-ES"/>
              <a:t> el pH se obtiene a partir de Kb de la </a:t>
            </a:r>
            <a:r>
              <a:rPr lang="es-ES">
                <a:solidFill>
                  <a:schemeClr val="tx2"/>
                </a:solidFill>
              </a:rPr>
              <a:t>base débil</a:t>
            </a:r>
            <a:r>
              <a:rPr lang="es-ES"/>
              <a:t>:</a:t>
            </a:r>
            <a:endParaRPr lang="en-US" b="1"/>
          </a:p>
          <a:p>
            <a:endParaRPr lang="en-US" b="1"/>
          </a:p>
          <a:p>
            <a:r>
              <a:rPr lang="en-US" b="1"/>
              <a:t>	</a:t>
            </a:r>
            <a:r>
              <a:rPr lang="en-US">
                <a:solidFill>
                  <a:schemeClr val="tx2"/>
                </a:solidFill>
              </a:rPr>
              <a:t>NH</a:t>
            </a:r>
            <a:r>
              <a:rPr lang="en-US" baseline="-25000">
                <a:solidFill>
                  <a:schemeClr val="tx2"/>
                </a:solidFill>
              </a:rPr>
              <a:t>3</a:t>
            </a:r>
            <a:r>
              <a:rPr lang="en-US">
                <a:solidFill>
                  <a:schemeClr val="tx2"/>
                </a:solidFill>
              </a:rPr>
              <a:t>(ac)+ H</a:t>
            </a:r>
            <a:r>
              <a:rPr lang="en-US" baseline="-25000">
                <a:solidFill>
                  <a:schemeClr val="tx2"/>
                </a:solidFill>
              </a:rPr>
              <a:t>2</a:t>
            </a:r>
            <a:r>
              <a:rPr lang="en-US">
                <a:solidFill>
                  <a:schemeClr val="tx2"/>
                </a:solidFill>
              </a:rPr>
              <a:t>O  </a:t>
            </a:r>
            <a:r>
              <a:rPr lang="es-ES">
                <a:solidFill>
                  <a:schemeClr val="tx2"/>
                </a:solidFill>
                <a:sym typeface="Wingdings 3" pitchFamily="18" charset="2"/>
              </a:rPr>
              <a:t></a:t>
            </a:r>
            <a:r>
              <a:rPr lang="en-US">
                <a:solidFill>
                  <a:schemeClr val="tx2"/>
                </a:solidFill>
              </a:rPr>
              <a:t>    NH</a:t>
            </a:r>
            <a:r>
              <a:rPr lang="en-US" baseline="-25000">
                <a:solidFill>
                  <a:schemeClr val="tx2"/>
                </a:solidFill>
              </a:rPr>
              <a:t>4</a:t>
            </a:r>
            <a:r>
              <a:rPr lang="en-US" baseline="30000">
                <a:solidFill>
                  <a:schemeClr val="tx2"/>
                </a:solidFill>
              </a:rPr>
              <a:t>+</a:t>
            </a:r>
            <a:r>
              <a:rPr lang="en-US">
                <a:solidFill>
                  <a:schemeClr val="tx2"/>
                </a:solidFill>
              </a:rPr>
              <a:t>(ac)  +      OH</a:t>
            </a:r>
            <a:r>
              <a:rPr lang="en-US" baseline="30000">
                <a:solidFill>
                  <a:schemeClr val="tx2"/>
                </a:solidFill>
              </a:rPr>
              <a:t>-</a:t>
            </a:r>
            <a:r>
              <a:rPr lang="en-US">
                <a:solidFill>
                  <a:schemeClr val="tx2"/>
                </a:solidFill>
              </a:rPr>
              <a:t> (ac)</a:t>
            </a:r>
          </a:p>
          <a:p>
            <a:r>
              <a:rPr lang="en-US">
                <a:solidFill>
                  <a:schemeClr val="tx2"/>
                </a:solidFill>
              </a:rPr>
              <a:t>	Cb – X			X      	    +      X</a:t>
            </a:r>
          </a:p>
          <a:p>
            <a:r>
              <a:rPr lang="en-US" b="1"/>
              <a:t>	</a:t>
            </a:r>
          </a:p>
          <a:p>
            <a:r>
              <a:rPr lang="en-US" b="1"/>
              <a:t>		K</a:t>
            </a:r>
            <a:r>
              <a:rPr lang="en-US" b="1" baseline="-25000"/>
              <a:t>b</a:t>
            </a:r>
            <a:r>
              <a:rPr lang="en-US" b="1"/>
              <a:t>	=	[NH</a:t>
            </a:r>
            <a:r>
              <a:rPr lang="en-US" b="1" baseline="-25000"/>
              <a:t>4</a:t>
            </a:r>
            <a:r>
              <a:rPr lang="en-US" b="1" baseline="30000"/>
              <a:t>+</a:t>
            </a:r>
            <a:r>
              <a:rPr lang="en-US" b="1"/>
              <a:t>][OH</a:t>
            </a:r>
            <a:r>
              <a:rPr lang="en-US" b="1" baseline="30000"/>
              <a:t>-</a:t>
            </a:r>
            <a:r>
              <a:rPr lang="en-US" b="1"/>
              <a:t>]  / [NH</a:t>
            </a:r>
            <a:r>
              <a:rPr lang="en-US" b="1" baseline="-25000"/>
              <a:t>3</a:t>
            </a:r>
            <a:r>
              <a:rPr lang="en-US" b="1"/>
              <a:t>]</a:t>
            </a:r>
          </a:p>
          <a:p>
            <a:r>
              <a:rPr lang="en-US" b="1"/>
              <a:t>		</a:t>
            </a:r>
          </a:p>
          <a:p>
            <a:r>
              <a:rPr lang="en-US" b="1"/>
              <a:t>		K</a:t>
            </a:r>
            <a:r>
              <a:rPr lang="en-US" b="1" baseline="-25000"/>
              <a:t>b</a:t>
            </a:r>
            <a:r>
              <a:rPr lang="en-US" b="1"/>
              <a:t>	=	X</a:t>
            </a:r>
            <a:r>
              <a:rPr lang="en-US" b="1" baseline="30000"/>
              <a:t>2</a:t>
            </a:r>
            <a:r>
              <a:rPr lang="en-US" b="1"/>
              <a:t> /  (C</a:t>
            </a:r>
            <a:r>
              <a:rPr lang="en-US" b="1" baseline="-25000"/>
              <a:t>b</a:t>
            </a:r>
            <a:r>
              <a:rPr lang="en-US" b="1"/>
              <a:t> –X)</a:t>
            </a:r>
          </a:p>
        </p:txBody>
      </p:sp>
      <p:sp>
        <p:nvSpPr>
          <p:cNvPr id="47110" name="Text Box 6"/>
          <p:cNvSpPr txBox="1">
            <a:spLocks noChangeArrowheads="1"/>
          </p:cNvSpPr>
          <p:nvPr/>
        </p:nvSpPr>
        <p:spPr bwMode="auto">
          <a:xfrm>
            <a:off x="468313" y="4575175"/>
            <a:ext cx="8458200" cy="228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/>
              <a:t> </a:t>
            </a:r>
            <a:endParaRPr lang="es-ES"/>
          </a:p>
          <a:p>
            <a:r>
              <a:rPr lang="en-US"/>
              <a:t> </a:t>
            </a:r>
            <a:r>
              <a:rPr lang="en-US" b="1"/>
              <a:t>Aprox  C</a:t>
            </a:r>
            <a:r>
              <a:rPr lang="en-US" b="1" baseline="-25000"/>
              <a:t>b</a:t>
            </a:r>
            <a:r>
              <a:rPr lang="en-US" b="1"/>
              <a:t>/K</a:t>
            </a:r>
            <a:r>
              <a:rPr lang="en-US" b="1" baseline="-25000"/>
              <a:t>b </a:t>
            </a:r>
            <a:r>
              <a:rPr lang="en-US" b="1"/>
              <a:t>=  0,1/1,8x10</a:t>
            </a:r>
            <a:r>
              <a:rPr lang="en-US" b="1" baseline="30000"/>
              <a:t>-5</a:t>
            </a:r>
            <a:r>
              <a:rPr lang="en-US" b="1"/>
              <a:t> =  5556 &gt; 400</a:t>
            </a:r>
          </a:p>
          <a:p>
            <a:r>
              <a:rPr lang="en-US" b="1"/>
              <a:t>		</a:t>
            </a:r>
          </a:p>
          <a:p>
            <a:r>
              <a:rPr lang="en-US" b="1"/>
              <a:t>	X = </a:t>
            </a:r>
            <a:r>
              <a:rPr lang="es-ES" b="1">
                <a:sym typeface="Symbol" pitchFamily="18" charset="2"/>
              </a:rPr>
              <a:t></a:t>
            </a:r>
            <a:r>
              <a:rPr lang="en-US" b="1"/>
              <a:t>(CbxKb)= 1,34x10</a:t>
            </a:r>
            <a:r>
              <a:rPr lang="en-US" b="1" baseline="30000"/>
              <a:t>-3</a:t>
            </a:r>
            <a:r>
              <a:rPr lang="en-US" b="1"/>
              <a:t> M;      pOH=2,87 </a:t>
            </a:r>
          </a:p>
          <a:p>
            <a:r>
              <a:rPr lang="en-US" b="1"/>
              <a:t>		</a:t>
            </a:r>
          </a:p>
          <a:p>
            <a:r>
              <a:rPr lang="en-US" b="1"/>
              <a:t>			</a:t>
            </a:r>
            <a:r>
              <a:rPr lang="en-US" b="1">
                <a:solidFill>
                  <a:schemeClr val="tx2"/>
                </a:solidFill>
                <a:sym typeface="Symbol" pitchFamily="18" charset="2"/>
              </a:rPr>
              <a:t></a:t>
            </a:r>
            <a:r>
              <a:rPr lang="en-US" b="1">
                <a:solidFill>
                  <a:schemeClr val="tx2"/>
                </a:solidFill>
              </a:rPr>
              <a:t> pH=11,13</a:t>
            </a:r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7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7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7109" grpId="0" autoUpdateAnimBg="0"/>
      <p:bldP spid="47110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533400" y="381000"/>
            <a:ext cx="8431213" cy="1370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>
              <a:spcBef>
                <a:spcPct val="50000"/>
              </a:spcBef>
            </a:pP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II. APLICACIONES DE LOS EQUILIBRIOS ÁCIDO-BASE</a:t>
            </a:r>
          </a:p>
          <a:p>
            <a:pPr>
              <a:spcBef>
                <a:spcPct val="50000"/>
              </a:spcBef>
            </a:pPr>
            <a:r>
              <a:rPr lang="es-ES" b="1"/>
              <a:t>DISOLUCIONES REGULADORAS, TITULACIONES e INDICADORES ÁCIDO-BASE</a:t>
            </a: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304800" y="2590800"/>
            <a:ext cx="8659813" cy="3622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sz="2800" b="1" i="1">
                <a:solidFill>
                  <a:srgbClr val="FFFF00"/>
                </a:solidFill>
                <a:cs typeface="Times New Roman" pitchFamily="18" charset="0"/>
              </a:rPr>
              <a:t>1. DISOLUCIONES REGULADORAS (TAMPÓN)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  <a:r>
              <a:rPr lang="es-ES" b="1"/>
              <a:t>Una disolución reguladora ó amortiguadora esta constituida por: </a:t>
            </a:r>
            <a:endParaRPr lang="es-ES_tradnl" b="1"/>
          </a:p>
          <a:p>
            <a:pPr>
              <a:spcBef>
                <a:spcPct val="50000"/>
              </a:spcBef>
            </a:pP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Un ácido débil ó una base débil y su sal (base ó ácido conjugado).</a:t>
            </a:r>
          </a:p>
          <a:p>
            <a:pPr algn="ctr"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(Ácidos y Bases de Brønsted)</a:t>
            </a:r>
          </a:p>
          <a:p>
            <a:pPr algn="ctr">
              <a:spcBef>
                <a:spcPct val="50000"/>
              </a:spcBef>
            </a:pPr>
            <a:r>
              <a:rPr lang="en-US" b="1">
                <a:cs typeface="Times New Roman" pitchFamily="18" charset="0"/>
              </a:rPr>
              <a:t>Ej. CH</a:t>
            </a:r>
            <a:r>
              <a:rPr lang="en-US" b="1" baseline="-30000">
                <a:cs typeface="Times New Roman" pitchFamily="18" charset="0"/>
              </a:rPr>
              <a:t>3</a:t>
            </a:r>
            <a:r>
              <a:rPr lang="en-US" b="1">
                <a:cs typeface="Times New Roman" pitchFamily="18" charset="0"/>
              </a:rPr>
              <a:t>COOH/CH</a:t>
            </a:r>
            <a:r>
              <a:rPr lang="en-US" b="1" baseline="-30000">
                <a:cs typeface="Times New Roman" pitchFamily="18" charset="0"/>
              </a:rPr>
              <a:t>3</a:t>
            </a:r>
            <a:r>
              <a:rPr lang="en-US" b="1">
                <a:cs typeface="Times New Roman" pitchFamily="18" charset="0"/>
              </a:rPr>
              <a:t>COONa       ó		NH</a:t>
            </a:r>
            <a:r>
              <a:rPr lang="en-US" b="1" baseline="-30000">
                <a:cs typeface="Times New Roman" pitchFamily="18" charset="0"/>
              </a:rPr>
              <a:t>3</a:t>
            </a:r>
            <a:r>
              <a:rPr lang="en-US" b="1">
                <a:cs typeface="Times New Roman" pitchFamily="18" charset="0"/>
              </a:rPr>
              <a:t>/NH</a:t>
            </a:r>
            <a:r>
              <a:rPr lang="en-US" b="1" baseline="-30000">
                <a:cs typeface="Times New Roman" pitchFamily="18" charset="0"/>
              </a:rPr>
              <a:t>4</a:t>
            </a:r>
            <a:r>
              <a:rPr lang="en-US" b="1">
                <a:cs typeface="Times New Roman" pitchFamily="18" charset="0"/>
              </a:rPr>
              <a:t>Cl</a:t>
            </a:r>
            <a:endParaRPr lang="es-ES" b="1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endParaRPr lang="es-E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0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2" grpId="0" autoUpdateAnimBg="0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228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2 Antes del punto de equivalencia: </a:t>
            </a:r>
          </a:p>
          <a:p>
            <a:endParaRPr lang="es-ES_tradnl"/>
          </a:p>
          <a:p>
            <a:r>
              <a:rPr lang="es-ES_tradnl"/>
              <a:t>	</a:t>
            </a:r>
            <a:r>
              <a:rPr lang="en-US"/>
              <a:t>NH</a:t>
            </a:r>
            <a:r>
              <a:rPr lang="en-US" baseline="-25000"/>
              <a:t>3</a:t>
            </a:r>
            <a:r>
              <a:rPr lang="en-US"/>
              <a:t>(ac)      +        HCl(ac)    </a:t>
            </a:r>
            <a:r>
              <a:rPr lang="en-US">
                <a:sym typeface="Symbol" pitchFamily="18" charset="2"/>
              </a:rPr>
              <a:t></a:t>
            </a:r>
            <a:r>
              <a:rPr lang="en-US"/>
              <a:t> H</a:t>
            </a:r>
            <a:r>
              <a:rPr lang="en-US" baseline="-25000"/>
              <a:t>2</a:t>
            </a:r>
            <a:r>
              <a:rPr lang="en-US"/>
              <a:t>O(l) +  NH</a:t>
            </a:r>
            <a:r>
              <a:rPr lang="en-US" baseline="-25000"/>
              <a:t>4</a:t>
            </a:r>
            <a:r>
              <a:rPr lang="en-US"/>
              <a:t>Cl (ac)</a:t>
            </a:r>
            <a:endParaRPr lang="es-ES"/>
          </a:p>
          <a:p>
            <a:endParaRPr lang="es-ES"/>
          </a:p>
          <a:p>
            <a:r>
              <a:rPr lang="es-ES"/>
              <a:t>Inicio	CoxVb                   CaxVa </a:t>
            </a:r>
          </a:p>
          <a:p>
            <a:r>
              <a:rPr lang="es-ES"/>
              <a:t>Rx	CoxVb-CaxVa	0		        CaxVa		</a:t>
            </a:r>
            <a:endParaRPr lang="pt-BR"/>
          </a:p>
        </p:txBody>
      </p:sp>
      <p:sp>
        <p:nvSpPr>
          <p:cNvPr id="48133" name="Text Box 5"/>
          <p:cNvSpPr txBox="1">
            <a:spLocks noChangeArrowheads="1"/>
          </p:cNvSpPr>
          <p:nvPr/>
        </p:nvSpPr>
        <p:spPr bwMode="auto">
          <a:xfrm>
            <a:off x="533400" y="2924175"/>
            <a:ext cx="8610600" cy="228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pt-BR">
                <a:solidFill>
                  <a:schemeClr val="tx2"/>
                </a:solidFill>
              </a:rPr>
              <a:t>Equilibrio	NH</a:t>
            </a:r>
            <a:r>
              <a:rPr lang="pt-BR" baseline="-25000">
                <a:solidFill>
                  <a:schemeClr val="tx2"/>
                </a:solidFill>
              </a:rPr>
              <a:t>3 </a:t>
            </a:r>
            <a:r>
              <a:rPr lang="pt-BR">
                <a:solidFill>
                  <a:schemeClr val="tx2"/>
                </a:solidFill>
              </a:rPr>
              <a:t>(ac) +  H</a:t>
            </a:r>
            <a:r>
              <a:rPr lang="pt-BR" baseline="-25000">
                <a:solidFill>
                  <a:schemeClr val="tx2"/>
                </a:solidFill>
              </a:rPr>
              <a:t>2</a:t>
            </a:r>
            <a:r>
              <a:rPr lang="pt-BR">
                <a:solidFill>
                  <a:schemeClr val="tx2"/>
                </a:solidFill>
              </a:rPr>
              <a:t>O </a:t>
            </a:r>
            <a:r>
              <a:rPr lang="es-ES" b="1">
                <a:solidFill>
                  <a:schemeClr val="tx2"/>
                </a:solidFill>
                <a:sym typeface="Wingdings 3" pitchFamily="18" charset="2"/>
              </a:rPr>
              <a:t></a:t>
            </a:r>
            <a:r>
              <a:rPr lang="pt-BR">
                <a:solidFill>
                  <a:schemeClr val="tx2"/>
                </a:solidFill>
              </a:rPr>
              <a:t>	  OH</a:t>
            </a:r>
            <a:r>
              <a:rPr lang="pt-BR" baseline="30000">
                <a:solidFill>
                  <a:schemeClr val="tx2"/>
                </a:solidFill>
              </a:rPr>
              <a:t>-</a:t>
            </a:r>
            <a:r>
              <a:rPr lang="pt-BR">
                <a:solidFill>
                  <a:schemeClr val="tx2"/>
                </a:solidFill>
              </a:rPr>
              <a:t>(ac)  +     NH</a:t>
            </a:r>
            <a:r>
              <a:rPr lang="pt-BR" baseline="-25000">
                <a:solidFill>
                  <a:schemeClr val="tx2"/>
                </a:solidFill>
              </a:rPr>
              <a:t>4</a:t>
            </a:r>
            <a:r>
              <a:rPr lang="pt-BR" baseline="30000">
                <a:solidFill>
                  <a:schemeClr val="tx2"/>
                </a:solidFill>
              </a:rPr>
              <a:t>+</a:t>
            </a:r>
            <a:r>
              <a:rPr lang="pt-BR">
                <a:solidFill>
                  <a:schemeClr val="tx2"/>
                </a:solidFill>
              </a:rPr>
              <a:t> (ac)</a:t>
            </a:r>
            <a:endParaRPr lang="en-US">
              <a:solidFill>
                <a:schemeClr val="tx2"/>
              </a:solidFill>
            </a:endParaRPr>
          </a:p>
          <a:p>
            <a:r>
              <a:rPr lang="en-US">
                <a:solidFill>
                  <a:schemeClr val="tx2"/>
                </a:solidFill>
              </a:rPr>
              <a:t>	</a:t>
            </a:r>
          </a:p>
          <a:p>
            <a:r>
              <a:rPr lang="en-US">
                <a:solidFill>
                  <a:schemeClr val="tx2"/>
                </a:solidFill>
              </a:rPr>
              <a:t>		Cb – X	                               X           Cs +X</a:t>
            </a:r>
            <a:endParaRPr lang="es-ES">
              <a:solidFill>
                <a:schemeClr val="tx2"/>
              </a:solidFill>
            </a:endParaRPr>
          </a:p>
          <a:p>
            <a:endParaRPr lang="es-ES"/>
          </a:p>
          <a:p>
            <a:r>
              <a:rPr lang="es-ES"/>
              <a:t>Cb = (CoxVb - CaxVa)/(Va + Vb)   y      Cs = CaxVa/(Va + Vb)</a:t>
            </a:r>
            <a:endParaRPr lang="en-US"/>
          </a:p>
          <a:p>
            <a:endParaRPr lang="en-US"/>
          </a:p>
        </p:txBody>
      </p:sp>
      <p:sp>
        <p:nvSpPr>
          <p:cNvPr id="48134" name="Text Box 6"/>
          <p:cNvSpPr txBox="1">
            <a:spLocks noChangeArrowheads="1"/>
          </p:cNvSpPr>
          <p:nvPr/>
        </p:nvSpPr>
        <p:spPr bwMode="auto">
          <a:xfrm>
            <a:off x="468313" y="5305425"/>
            <a:ext cx="8458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/>
              <a:t>	 K</a:t>
            </a:r>
            <a:r>
              <a:rPr lang="en-US" baseline="-25000"/>
              <a:t>b</a:t>
            </a:r>
            <a:r>
              <a:rPr lang="en-US"/>
              <a:t>	=	[OH</a:t>
            </a:r>
            <a:r>
              <a:rPr lang="en-US" baseline="30000"/>
              <a:t>-</a:t>
            </a:r>
            <a:r>
              <a:rPr lang="en-US"/>
              <a:t>][NH</a:t>
            </a:r>
            <a:r>
              <a:rPr lang="en-US" baseline="-25000"/>
              <a:t>4</a:t>
            </a:r>
            <a:r>
              <a:rPr lang="en-US" baseline="30000"/>
              <a:t>+</a:t>
            </a:r>
            <a:r>
              <a:rPr lang="en-US"/>
              <a:t>]  / [NH</a:t>
            </a:r>
            <a:r>
              <a:rPr lang="en-US" baseline="-25000"/>
              <a:t>3</a:t>
            </a:r>
            <a:r>
              <a:rPr lang="en-US"/>
              <a:t>]</a:t>
            </a:r>
          </a:p>
          <a:p>
            <a:r>
              <a:rPr lang="en-US"/>
              <a:t>	</a:t>
            </a:r>
          </a:p>
          <a:p>
            <a:r>
              <a:rPr lang="en-US"/>
              <a:t>	</a:t>
            </a:r>
            <a:r>
              <a:rPr lang="en-US">
                <a:solidFill>
                  <a:schemeClr val="tx2"/>
                </a:solidFill>
              </a:rPr>
              <a:t>K</a:t>
            </a:r>
            <a:r>
              <a:rPr lang="en-US" baseline="-25000">
                <a:solidFill>
                  <a:schemeClr val="tx2"/>
                </a:solidFill>
              </a:rPr>
              <a:t>b</a:t>
            </a:r>
            <a:r>
              <a:rPr lang="en-US">
                <a:solidFill>
                  <a:schemeClr val="tx2"/>
                </a:solidFill>
              </a:rPr>
              <a:t>	=	X (Cs + X) / (Cb –X)</a:t>
            </a:r>
            <a:endParaRPr lang="es-ES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81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1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81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133" grpId="0" autoUpdateAnimBg="0"/>
      <p:bldP spid="48134" grpId="0" autoUpdateAnimBg="0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ChangeArrowheads="1"/>
          </p:cNvSpPr>
          <p:nvPr/>
        </p:nvSpPr>
        <p:spPr bwMode="auto">
          <a:xfrm>
            <a:off x="900113" y="333375"/>
            <a:ext cx="7848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s-ES_tradnl" b="1" i="1">
              <a:solidFill>
                <a:schemeClr val="tx2"/>
              </a:solidFill>
            </a:endParaRPr>
          </a:p>
        </p:txBody>
      </p:sp>
      <p:sp>
        <p:nvSpPr>
          <p:cNvPr id="44035" name="Text Box 3"/>
          <p:cNvSpPr txBox="1">
            <a:spLocks noChangeArrowheads="1"/>
          </p:cNvSpPr>
          <p:nvPr/>
        </p:nvSpPr>
        <p:spPr bwMode="auto">
          <a:xfrm>
            <a:off x="304800" y="457200"/>
            <a:ext cx="8443913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pH cuando Vb = 5 mL</a:t>
            </a:r>
          </a:p>
          <a:p>
            <a:endParaRPr lang="es-ES"/>
          </a:p>
          <a:p>
            <a:r>
              <a:rPr lang="es-ES"/>
              <a:t> Cb = (0,1x50-0,1x5)/55 = 0,082 M   y   Cs = 9,1x10-3 M.</a:t>
            </a:r>
            <a:endParaRPr lang="en-US"/>
          </a:p>
          <a:p>
            <a:endParaRPr lang="en-US"/>
          </a:p>
          <a:p>
            <a:r>
              <a:rPr lang="en-US"/>
              <a:t>	</a:t>
            </a:r>
            <a:r>
              <a:rPr lang="en-US">
                <a:solidFill>
                  <a:schemeClr val="tx2"/>
                </a:solidFill>
              </a:rPr>
              <a:t>Kb	=	X(9,1x10-3 + X) /  (0,082 –X)</a:t>
            </a:r>
            <a:endParaRPr lang="es-ES">
              <a:solidFill>
                <a:schemeClr val="tx2"/>
              </a:solidFill>
            </a:endParaRPr>
          </a:p>
          <a:p>
            <a:r>
              <a:rPr lang="es-ES"/>
              <a:t> </a:t>
            </a:r>
          </a:p>
          <a:p>
            <a:r>
              <a:rPr lang="es-ES"/>
              <a:t>			</a:t>
            </a:r>
            <a:r>
              <a:rPr lang="es-ES">
                <a:solidFill>
                  <a:schemeClr val="tx2"/>
                </a:solidFill>
              </a:rPr>
              <a:t> </a:t>
            </a:r>
            <a:r>
              <a:rPr lang="es-ES" b="1">
                <a:solidFill>
                  <a:schemeClr val="tx2"/>
                </a:solidFill>
              </a:rPr>
              <a:t>pH=10,20</a:t>
            </a:r>
          </a:p>
        </p:txBody>
      </p:sp>
      <p:sp>
        <p:nvSpPr>
          <p:cNvPr id="33796" name="Text Box 4"/>
          <p:cNvSpPr txBox="1">
            <a:spLocks noChangeArrowheads="1"/>
          </p:cNvSpPr>
          <p:nvPr/>
        </p:nvSpPr>
        <p:spPr bwMode="auto">
          <a:xfrm>
            <a:off x="533400" y="3357563"/>
            <a:ext cx="86106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/>
              <a:t>Ó Se puede aproximar a “ec de tampon” :</a:t>
            </a:r>
          </a:p>
          <a:p>
            <a:endParaRPr lang="es-ES"/>
          </a:p>
          <a:p>
            <a:r>
              <a:rPr lang="es-ES"/>
              <a:t>	</a:t>
            </a:r>
            <a:r>
              <a:rPr lang="es-ES">
                <a:solidFill>
                  <a:schemeClr val="tx2"/>
                </a:solidFill>
              </a:rPr>
              <a:t>pH =  pKw-  pK</a:t>
            </a:r>
            <a:r>
              <a:rPr lang="es-ES" baseline="-25000">
                <a:solidFill>
                  <a:schemeClr val="tx2"/>
                </a:solidFill>
              </a:rPr>
              <a:t>b</a:t>
            </a:r>
            <a:r>
              <a:rPr lang="es-ES">
                <a:solidFill>
                  <a:schemeClr val="tx2"/>
                </a:solidFill>
              </a:rPr>
              <a:t> + log([base]/[ácido conjugado]</a:t>
            </a:r>
            <a:endParaRPr lang="es-ES" b="1">
              <a:solidFill>
                <a:schemeClr val="tx2"/>
              </a:solidFill>
            </a:endParaRPr>
          </a:p>
        </p:txBody>
      </p:sp>
      <p:sp>
        <p:nvSpPr>
          <p:cNvPr id="33797" name="Text Box 5"/>
          <p:cNvSpPr txBox="1">
            <a:spLocks noChangeArrowheads="1"/>
          </p:cNvSpPr>
          <p:nvPr/>
        </p:nvSpPr>
        <p:spPr bwMode="auto">
          <a:xfrm>
            <a:off x="323850" y="4724400"/>
            <a:ext cx="8458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/>
              <a:t>	 	pH 	= 9,25 + log(0,096/1,96x10</a:t>
            </a:r>
            <a:r>
              <a:rPr lang="en-US" baseline="30000"/>
              <a:t>-3</a:t>
            </a:r>
            <a:r>
              <a:rPr lang="en-US"/>
              <a:t>)</a:t>
            </a:r>
            <a:endParaRPr lang="es-ES" b="1"/>
          </a:p>
          <a:p>
            <a:r>
              <a:rPr lang="es-ES" b="1"/>
              <a:t>		</a:t>
            </a:r>
          </a:p>
          <a:p>
            <a:r>
              <a:rPr lang="es-ES" b="1"/>
              <a:t>			</a:t>
            </a:r>
            <a:r>
              <a:rPr lang="es-ES" b="1">
                <a:solidFill>
                  <a:schemeClr val="tx2"/>
                </a:solidFill>
              </a:rPr>
              <a:t>pH	= 10,20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337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337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6" grpId="0" autoUpdateAnimBg="0"/>
      <p:bldP spid="33797" grpId="0" autoUpdateAnimBg="0"/>
    </p:bld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4"/>
          <p:cNvSpPr>
            <a:spLocks noChangeArrowheads="1"/>
          </p:cNvSpPr>
          <p:nvPr/>
        </p:nvSpPr>
        <p:spPr bwMode="auto">
          <a:xfrm>
            <a:off x="900113" y="333375"/>
            <a:ext cx="7848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s-ES_tradnl" b="1" i="1">
              <a:solidFill>
                <a:schemeClr val="tx2"/>
              </a:solidFill>
            </a:endParaRPr>
          </a:p>
        </p:txBody>
      </p:sp>
      <p:sp>
        <p:nvSpPr>
          <p:cNvPr id="45059" name="Text Box 5"/>
          <p:cNvSpPr txBox="1">
            <a:spLocks noChangeArrowheads="1"/>
          </p:cNvSpPr>
          <p:nvPr/>
        </p:nvSpPr>
        <p:spPr bwMode="auto">
          <a:xfrm>
            <a:off x="304800" y="457200"/>
            <a:ext cx="84439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3 En el punto de equivalencia: NaVa = NbVb</a:t>
            </a:r>
            <a:r>
              <a:rPr lang="es-ES_tradnl" b="1"/>
              <a:t>.</a:t>
            </a:r>
          </a:p>
          <a:p>
            <a:r>
              <a:rPr lang="es-ES" i="1"/>
              <a:t>  		</a:t>
            </a:r>
            <a:r>
              <a:rPr lang="es-ES" b="1">
                <a:solidFill>
                  <a:schemeClr val="tx2"/>
                </a:solidFill>
              </a:rPr>
              <a:t>pH &lt;7</a:t>
            </a:r>
            <a:r>
              <a:rPr lang="es-ES" i="1"/>
              <a:t>  			</a:t>
            </a:r>
            <a:r>
              <a:rPr lang="es-ES" b="1" i="1"/>
              <a:t>hay hidrólisis</a:t>
            </a:r>
            <a:endParaRPr lang="en-US" b="1" i="1"/>
          </a:p>
        </p:txBody>
      </p:sp>
      <p:sp>
        <p:nvSpPr>
          <p:cNvPr id="49158" name="Text Box 6"/>
          <p:cNvSpPr txBox="1">
            <a:spLocks noChangeArrowheads="1"/>
          </p:cNvSpPr>
          <p:nvPr/>
        </p:nvSpPr>
        <p:spPr bwMode="auto">
          <a:xfrm>
            <a:off x="533400" y="1844675"/>
            <a:ext cx="86106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b="1" i="1"/>
              <a:t>		</a:t>
            </a:r>
            <a:r>
              <a:rPr lang="en-US" b="1">
                <a:solidFill>
                  <a:schemeClr val="tx2"/>
                </a:solidFill>
              </a:rPr>
              <a:t>NH</a:t>
            </a:r>
            <a:r>
              <a:rPr lang="en-US" b="1" baseline="-25000">
                <a:solidFill>
                  <a:schemeClr val="tx2"/>
                </a:solidFill>
              </a:rPr>
              <a:t>4</a:t>
            </a:r>
            <a:r>
              <a:rPr lang="en-US" b="1" baseline="30000">
                <a:solidFill>
                  <a:schemeClr val="tx2"/>
                </a:solidFill>
              </a:rPr>
              <a:t>+ </a:t>
            </a:r>
            <a:r>
              <a:rPr lang="en-US" b="1">
                <a:solidFill>
                  <a:schemeClr val="tx2"/>
                </a:solidFill>
              </a:rPr>
              <a:t>     </a:t>
            </a:r>
            <a:r>
              <a:rPr lang="es-ES" b="1">
                <a:solidFill>
                  <a:schemeClr val="tx2"/>
                </a:solidFill>
                <a:sym typeface="Wingdings 3" pitchFamily="18" charset="2"/>
              </a:rPr>
              <a:t></a:t>
            </a:r>
            <a:r>
              <a:rPr lang="en-US" b="1">
                <a:solidFill>
                  <a:schemeClr val="tx2"/>
                </a:solidFill>
              </a:rPr>
              <a:t>	H</a:t>
            </a:r>
            <a:r>
              <a:rPr lang="en-US" b="1" baseline="30000">
                <a:solidFill>
                  <a:schemeClr val="tx2"/>
                </a:solidFill>
              </a:rPr>
              <a:t>+</a:t>
            </a:r>
            <a:r>
              <a:rPr lang="en-US" b="1">
                <a:solidFill>
                  <a:schemeClr val="tx2"/>
                </a:solidFill>
              </a:rPr>
              <a:t>   +     NH</a:t>
            </a:r>
            <a:r>
              <a:rPr lang="en-US" b="1" baseline="-25000">
                <a:solidFill>
                  <a:schemeClr val="tx2"/>
                </a:solidFill>
              </a:rPr>
              <a:t>3</a:t>
            </a:r>
          </a:p>
          <a:p>
            <a:r>
              <a:rPr lang="en-US" b="1">
                <a:solidFill>
                  <a:schemeClr val="tx2"/>
                </a:solidFill>
              </a:rPr>
              <a:t>		Cs-X	 	X             X</a:t>
            </a:r>
            <a:endParaRPr lang="es-ES" b="1">
              <a:solidFill>
                <a:schemeClr val="tx2"/>
              </a:solidFill>
            </a:endParaRPr>
          </a:p>
        </p:txBody>
      </p:sp>
      <p:sp>
        <p:nvSpPr>
          <p:cNvPr id="49159" name="Text Box 7"/>
          <p:cNvSpPr txBox="1">
            <a:spLocks noChangeArrowheads="1"/>
          </p:cNvSpPr>
          <p:nvPr/>
        </p:nvSpPr>
        <p:spPr bwMode="auto">
          <a:xfrm>
            <a:off x="395288" y="3284538"/>
            <a:ext cx="8458200" cy="3257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/>
              <a:t>C</a:t>
            </a:r>
            <a:r>
              <a:rPr lang="es-ES" b="1" baseline="-25000"/>
              <a:t>s </a:t>
            </a:r>
            <a:r>
              <a:rPr lang="es-ES" b="1"/>
              <a:t>=  0,1x50/100 =  0,05 M</a:t>
            </a:r>
          </a:p>
          <a:p>
            <a:endParaRPr lang="es-ES" b="1"/>
          </a:p>
          <a:p>
            <a:pPr algn="ctr"/>
            <a:r>
              <a:rPr lang="es-ES" b="1"/>
              <a:t>			</a:t>
            </a:r>
            <a:r>
              <a:rPr lang="es-ES" b="1">
                <a:solidFill>
                  <a:schemeClr val="tx2"/>
                </a:solidFill>
              </a:rPr>
              <a:t>Kh = Kw/K</a:t>
            </a:r>
            <a:r>
              <a:rPr lang="es-ES" b="1" baseline="-25000">
                <a:solidFill>
                  <a:schemeClr val="tx2"/>
                </a:solidFill>
              </a:rPr>
              <a:t>b</a:t>
            </a:r>
            <a:r>
              <a:rPr lang="es-ES" b="1">
                <a:solidFill>
                  <a:schemeClr val="tx2"/>
                </a:solidFill>
              </a:rPr>
              <a:t> = 10</a:t>
            </a:r>
            <a:r>
              <a:rPr lang="es-ES" b="1" baseline="30000">
                <a:solidFill>
                  <a:schemeClr val="tx2"/>
                </a:solidFill>
              </a:rPr>
              <a:t>-14</a:t>
            </a:r>
            <a:r>
              <a:rPr lang="es-ES" b="1">
                <a:solidFill>
                  <a:schemeClr val="tx2"/>
                </a:solidFill>
              </a:rPr>
              <a:t>/1,8x10</a:t>
            </a:r>
            <a:r>
              <a:rPr lang="es-ES" b="1" baseline="30000">
                <a:solidFill>
                  <a:schemeClr val="tx2"/>
                </a:solidFill>
              </a:rPr>
              <a:t>-5</a:t>
            </a:r>
            <a:r>
              <a:rPr lang="es-ES" b="1">
                <a:solidFill>
                  <a:schemeClr val="tx2"/>
                </a:solidFill>
              </a:rPr>
              <a:t> =5,6x10</a:t>
            </a:r>
            <a:r>
              <a:rPr lang="es-ES" b="1" baseline="30000">
                <a:solidFill>
                  <a:schemeClr val="tx2"/>
                </a:solidFill>
              </a:rPr>
              <a:t>-10</a:t>
            </a:r>
          </a:p>
          <a:p>
            <a:pPr algn="ctr"/>
            <a:endParaRPr lang="en-US" b="1" baseline="30000">
              <a:solidFill>
                <a:schemeClr val="tx2"/>
              </a:solidFill>
            </a:endParaRPr>
          </a:p>
          <a:p>
            <a:pPr algn="ctr"/>
            <a:r>
              <a:rPr lang="en-US" b="1">
                <a:solidFill>
                  <a:schemeClr val="tx2"/>
                </a:solidFill>
              </a:rPr>
              <a:t>Kh = X</a:t>
            </a:r>
            <a:r>
              <a:rPr lang="en-US" b="1" baseline="30000">
                <a:solidFill>
                  <a:schemeClr val="tx2"/>
                </a:solidFill>
              </a:rPr>
              <a:t>2</a:t>
            </a:r>
            <a:r>
              <a:rPr lang="en-US" b="1">
                <a:solidFill>
                  <a:schemeClr val="tx2"/>
                </a:solidFill>
              </a:rPr>
              <a:t>/(Cs-X) </a:t>
            </a:r>
          </a:p>
          <a:p>
            <a:pPr algn="ctr"/>
            <a:endParaRPr lang="en-US" b="1">
              <a:solidFill>
                <a:schemeClr val="tx2"/>
              </a:solidFill>
            </a:endParaRPr>
          </a:p>
          <a:p>
            <a:pPr algn="ctr"/>
            <a:r>
              <a:rPr lang="en-US" b="1">
                <a:solidFill>
                  <a:schemeClr val="tx2"/>
                </a:solidFill>
              </a:rPr>
              <a:t>           X= 5,3x10</a:t>
            </a:r>
            <a:r>
              <a:rPr lang="en-US" b="1" baseline="30000">
                <a:solidFill>
                  <a:schemeClr val="tx2"/>
                </a:solidFill>
              </a:rPr>
              <a:t>-6</a:t>
            </a:r>
            <a:r>
              <a:rPr lang="en-US" b="1">
                <a:solidFill>
                  <a:schemeClr val="tx2"/>
                </a:solidFill>
              </a:rPr>
              <a:t> M </a:t>
            </a:r>
          </a:p>
          <a:p>
            <a:pPr algn="ctr"/>
            <a:endParaRPr lang="en-US" b="1">
              <a:solidFill>
                <a:schemeClr val="tx2"/>
              </a:solidFill>
            </a:endParaRPr>
          </a:p>
          <a:p>
            <a:pPr algn="ctr"/>
            <a:r>
              <a:rPr lang="en-US" b="1">
                <a:solidFill>
                  <a:schemeClr val="tx2"/>
                </a:solidFill>
              </a:rPr>
              <a:t>pH=5,28</a:t>
            </a:r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9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91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158" grpId="0" autoUpdateAnimBg="0"/>
      <p:bldP spid="49159" grpId="0" autoUpdateAnimBg="0"/>
    </p:bld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ext Box 2"/>
          <p:cNvSpPr txBox="1">
            <a:spLocks noChangeArrowheads="1"/>
          </p:cNvSpPr>
          <p:nvPr/>
        </p:nvSpPr>
        <p:spPr bwMode="auto">
          <a:xfrm>
            <a:off x="228600" y="304800"/>
            <a:ext cx="8915400" cy="1004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4  Después del punto de equivalencia: </a:t>
            </a:r>
            <a:endParaRPr lang="es-ES_tradnl" b="1">
              <a:solidFill>
                <a:schemeClr val="tx2"/>
              </a:solidFill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	El pH esta dado por el exceso de H</a:t>
            </a:r>
            <a:r>
              <a:rPr lang="es-ES" b="1" i="1" baseline="30000">
                <a:solidFill>
                  <a:schemeClr val="tx2"/>
                </a:solidFill>
                <a:cs typeface="Times New Roman" pitchFamily="18" charset="0"/>
              </a:rPr>
              <a:t>+</a:t>
            </a:r>
            <a:endParaRPr lang="es-ES" baseline="30000">
              <a:solidFill>
                <a:schemeClr val="tx2"/>
              </a:solidFill>
              <a:cs typeface="Times New Roman" pitchFamily="18" charset="0"/>
            </a:endParaRPr>
          </a:p>
        </p:txBody>
      </p:sp>
      <p:sp>
        <p:nvSpPr>
          <p:cNvPr id="35843" name="Text Box 3"/>
          <p:cNvSpPr txBox="1">
            <a:spLocks noChangeArrowheads="1"/>
          </p:cNvSpPr>
          <p:nvPr/>
        </p:nvSpPr>
        <p:spPr bwMode="auto">
          <a:xfrm>
            <a:off x="0" y="2420938"/>
            <a:ext cx="9144000" cy="337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	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pH  con 52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mL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de H</a:t>
            </a:r>
            <a:r>
              <a:rPr lang="es-ES" baseline="30000">
                <a:solidFill>
                  <a:schemeClr val="tx2"/>
                </a:solidFill>
                <a:cs typeface="Times New Roman" pitchFamily="18" charset="0"/>
              </a:rPr>
              <a:t>+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= 2 mL de exceso de H</a:t>
            </a:r>
            <a:r>
              <a:rPr lang="es-ES" sz="2800" baseline="30000">
                <a:solidFill>
                  <a:schemeClr val="tx2"/>
                </a:solidFill>
                <a:cs typeface="Times New Roman" pitchFamily="18" charset="0"/>
              </a:rPr>
              <a:t>+</a:t>
            </a:r>
          </a:p>
          <a:p>
            <a:r>
              <a:rPr lang="es-ES">
                <a:cs typeface="Times New Roman" pitchFamily="18" charset="0"/>
              </a:rPr>
              <a:t> 	</a:t>
            </a:r>
          </a:p>
          <a:p>
            <a:r>
              <a:rPr lang="es-ES">
                <a:cs typeface="Times New Roman" pitchFamily="18" charset="0"/>
              </a:rPr>
              <a:t>			</a:t>
            </a:r>
            <a:r>
              <a:rPr lang="es-ES"/>
              <a:t>[H</a:t>
            </a:r>
            <a:r>
              <a:rPr lang="es-ES" baseline="30000"/>
              <a:t>+</a:t>
            </a:r>
            <a:r>
              <a:rPr lang="es-ES"/>
              <a:t>]</a:t>
            </a:r>
            <a:r>
              <a:rPr lang="es-ES" baseline="-25000"/>
              <a:t>exceso</a:t>
            </a:r>
            <a:r>
              <a:rPr lang="es-ES"/>
              <a:t> =  2x(0,1)/102 </a:t>
            </a:r>
            <a:r>
              <a:rPr lang="es-ES">
                <a:cs typeface="Times New Roman" pitchFamily="18" charset="0"/>
              </a:rPr>
              <a:t>	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		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			</a:t>
            </a:r>
            <a:r>
              <a:rPr lang="en-US">
                <a:cs typeface="Times New Roman" pitchFamily="18" charset="0"/>
              </a:rPr>
              <a:t>[H</a:t>
            </a:r>
            <a:r>
              <a:rPr lang="en-US" baseline="30000">
                <a:cs typeface="Times New Roman" pitchFamily="18" charset="0"/>
              </a:rPr>
              <a:t>+</a:t>
            </a:r>
            <a:r>
              <a:rPr lang="en-US">
                <a:cs typeface="Times New Roman" pitchFamily="18" charset="0"/>
              </a:rPr>
              <a:t>]</a:t>
            </a:r>
            <a:r>
              <a:rPr lang="en-US" baseline="-30000">
                <a:cs typeface="Times New Roman" pitchFamily="18" charset="0"/>
              </a:rPr>
              <a:t>exceso</a:t>
            </a:r>
            <a:r>
              <a:rPr lang="en-US">
                <a:cs typeface="Times New Roman" pitchFamily="18" charset="0"/>
              </a:rPr>
              <a:t> = </a:t>
            </a:r>
            <a:r>
              <a:rPr lang="es-ES"/>
              <a:t>2x10</a:t>
            </a:r>
            <a:r>
              <a:rPr lang="es-ES" baseline="30000"/>
              <a:t>-3</a:t>
            </a:r>
            <a:r>
              <a:rPr lang="es-ES"/>
              <a:t> M</a:t>
            </a:r>
            <a:r>
              <a:rPr lang="en-US"/>
              <a:t> </a:t>
            </a:r>
            <a:endParaRPr lang="en-U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n-US">
                <a:cs typeface="Times New Roman" pitchFamily="18" charset="0"/>
              </a:rPr>
              <a:t>	</a:t>
            </a:r>
            <a:r>
              <a:rPr lang="en-US" b="1">
                <a:cs typeface="Times New Roman" pitchFamily="18" charset="0"/>
              </a:rPr>
              <a:t>	</a:t>
            </a:r>
          </a:p>
          <a:p>
            <a:pPr>
              <a:spcBef>
                <a:spcPct val="50000"/>
              </a:spcBef>
            </a:pPr>
            <a:r>
              <a:rPr lang="en-US" b="1">
                <a:cs typeface="Times New Roman" pitchFamily="18" charset="0"/>
              </a:rPr>
              <a:t>				</a:t>
            </a:r>
            <a:r>
              <a:rPr lang="en-US" b="1">
                <a:solidFill>
                  <a:schemeClr val="tx2"/>
                </a:solidFill>
                <a:cs typeface="Times New Roman" pitchFamily="18" charset="0"/>
              </a:rPr>
              <a:t>pH = 2,7</a:t>
            </a:r>
            <a:endParaRPr lang="es-ES" b="1">
              <a:solidFill>
                <a:schemeClr val="tx2"/>
              </a:solidFill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358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3" grpId="0" autoUpdateAnimBg="0"/>
    </p:bld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098" name="Object 4"/>
          <p:cNvGraphicFramePr>
            <a:graphicFrameLocks noChangeAspect="1"/>
          </p:cNvGraphicFramePr>
          <p:nvPr/>
        </p:nvGraphicFramePr>
        <p:xfrm>
          <a:off x="1979613" y="1484313"/>
          <a:ext cx="4538662" cy="4192587"/>
        </p:xfrm>
        <a:graphic>
          <a:graphicData uri="http://schemas.openxmlformats.org/presentationml/2006/ole">
            <p:oleObj spid="_x0000_s4098" name="CS ChemDraw Drawing" r:id="rId3" imgW="3032222" imgH="2802804" progId="ChemDraw.Document.6.0">
              <p:embed/>
            </p:oleObj>
          </a:graphicData>
        </a:graphic>
      </p:graphicFrame>
    </p:spTree>
  </p:cSld>
  <p:clrMapOvr>
    <a:masterClrMapping/>
  </p:clrMapOvr>
  <p:transition/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ChangeArrowheads="1"/>
          </p:cNvSpPr>
          <p:nvPr/>
        </p:nvSpPr>
        <p:spPr bwMode="auto">
          <a:xfrm>
            <a:off x="1714500" y="74295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s-ES_tradnl"/>
          </a:p>
        </p:txBody>
      </p:sp>
      <p:sp>
        <p:nvSpPr>
          <p:cNvPr id="47107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569325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		INDICADORES ÁCIDO – BASE</a:t>
            </a:r>
            <a:endParaRPr lang="es-ES">
              <a:solidFill>
                <a:schemeClr val="tx2"/>
              </a:solidFill>
            </a:endParaRPr>
          </a:p>
          <a:p>
            <a:endParaRPr lang="es-ES"/>
          </a:p>
          <a:p>
            <a:r>
              <a:rPr lang="es-ES"/>
              <a:t>Por lo general son </a:t>
            </a:r>
            <a:r>
              <a:rPr lang="es-ES">
                <a:solidFill>
                  <a:schemeClr val="tx2"/>
                </a:solidFill>
              </a:rPr>
              <a:t>ácido orgánico débil  “HIn”</a:t>
            </a:r>
            <a:r>
              <a:rPr lang="es-ES" b="1">
                <a:solidFill>
                  <a:schemeClr val="tx2"/>
                </a:solidFill>
              </a:rPr>
              <a:t> ( </a:t>
            </a:r>
            <a:r>
              <a:rPr lang="es-ES"/>
              <a:t>fenolftaleína, etc)</a:t>
            </a:r>
          </a:p>
          <a:p>
            <a:r>
              <a:rPr lang="es-ES"/>
              <a:t>que tiene color diferente al de su </a:t>
            </a:r>
            <a:r>
              <a:rPr lang="es-ES">
                <a:solidFill>
                  <a:schemeClr val="tx2"/>
                </a:solidFill>
              </a:rPr>
              <a:t>base conjugada (In-)</a:t>
            </a:r>
            <a:r>
              <a:rPr lang="es-ES"/>
              <a:t>, donde el cambio de color ocurre en un intervalo pequeño y específico de pH.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443913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/>
              <a:t>Al disolver el indicador en la solución de prueba:</a:t>
            </a:r>
            <a:endParaRPr lang="en-US"/>
          </a:p>
          <a:p>
            <a:endParaRPr lang="en-US"/>
          </a:p>
          <a:p>
            <a:r>
              <a:rPr lang="en-US"/>
              <a:t>		</a:t>
            </a:r>
            <a:r>
              <a:rPr lang="en-US">
                <a:solidFill>
                  <a:schemeClr val="tx2"/>
                </a:solidFill>
              </a:rPr>
              <a:t>HIn(ac)   </a:t>
            </a:r>
            <a:r>
              <a:rPr lang="es-ES">
                <a:solidFill>
                  <a:schemeClr val="tx2"/>
                </a:solidFill>
                <a:sym typeface="Wingdings 3" pitchFamily="18" charset="2"/>
              </a:rPr>
              <a:t></a:t>
            </a:r>
            <a:r>
              <a:rPr lang="en-US">
                <a:solidFill>
                  <a:schemeClr val="tx2"/>
                </a:solidFill>
              </a:rPr>
              <a:t> 	H+ (ac)+ In-(ac)</a:t>
            </a:r>
            <a:endParaRPr lang="es-ES">
              <a:solidFill>
                <a:schemeClr val="tx2"/>
              </a:solidFill>
            </a:endParaRPr>
          </a:p>
          <a:p>
            <a:endParaRPr lang="en-US">
              <a:solidFill>
                <a:schemeClr val="tx2"/>
              </a:solidFill>
            </a:endParaRPr>
          </a:p>
          <a:p>
            <a:r>
              <a:rPr lang="en-US"/>
              <a:t>		K</a:t>
            </a:r>
            <a:r>
              <a:rPr lang="en-US" baseline="-25000"/>
              <a:t>I</a:t>
            </a:r>
            <a:r>
              <a:rPr lang="en-US"/>
              <a:t> =   [H</a:t>
            </a:r>
            <a:r>
              <a:rPr lang="en-US" baseline="30000"/>
              <a:t>+</a:t>
            </a:r>
            <a:r>
              <a:rPr lang="en-US"/>
              <a:t>] [ In</a:t>
            </a:r>
            <a:r>
              <a:rPr lang="en-US" baseline="30000"/>
              <a:t>-</a:t>
            </a:r>
            <a:r>
              <a:rPr lang="en-US"/>
              <a:t>] / [HIn]</a:t>
            </a:r>
            <a:endParaRPr lang="es-ES"/>
          </a:p>
          <a:p>
            <a:r>
              <a:rPr lang="en-US"/>
              <a:t>	</a:t>
            </a:r>
          </a:p>
          <a:p>
            <a:r>
              <a:rPr lang="en-US"/>
              <a:t>		[H</a:t>
            </a:r>
            <a:r>
              <a:rPr lang="en-US" baseline="30000"/>
              <a:t>+</a:t>
            </a:r>
            <a:r>
              <a:rPr lang="en-US"/>
              <a:t>] /K</a:t>
            </a:r>
            <a:r>
              <a:rPr lang="en-US" baseline="-25000"/>
              <a:t>I</a:t>
            </a:r>
            <a:r>
              <a:rPr lang="en-US"/>
              <a:t>   = [ HIn] / [In</a:t>
            </a:r>
            <a:r>
              <a:rPr lang="en-US" baseline="30000"/>
              <a:t>-</a:t>
            </a:r>
            <a:r>
              <a:rPr lang="en-US"/>
              <a:t>]</a:t>
            </a:r>
            <a:endParaRPr lang="es-ES"/>
          </a:p>
        </p:txBody>
      </p:sp>
      <p:sp>
        <p:nvSpPr>
          <p:cNvPr id="37893" name="Text Box 5"/>
          <p:cNvSpPr txBox="1">
            <a:spLocks noChangeArrowheads="1"/>
          </p:cNvSpPr>
          <p:nvPr/>
        </p:nvSpPr>
        <p:spPr bwMode="auto">
          <a:xfrm>
            <a:off x="0" y="3068638"/>
            <a:ext cx="914400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>
                <a:solidFill>
                  <a:schemeClr val="tx2"/>
                </a:solidFill>
              </a:rPr>
              <a:t>El color de la solución depende de la concentración de protones: [H</a:t>
            </a:r>
            <a:r>
              <a:rPr lang="es-ES" baseline="30000">
                <a:solidFill>
                  <a:schemeClr val="tx2"/>
                </a:solidFill>
              </a:rPr>
              <a:t>+</a:t>
            </a:r>
            <a:r>
              <a:rPr lang="es-ES">
                <a:solidFill>
                  <a:schemeClr val="tx2"/>
                </a:solidFill>
              </a:rPr>
              <a:t>].</a:t>
            </a:r>
            <a:r>
              <a:rPr lang="es-ES"/>
              <a:t> </a:t>
            </a:r>
          </a:p>
          <a:p>
            <a:r>
              <a:rPr lang="es-ES"/>
              <a:t>La limitante es el ojo humano, cuando:</a:t>
            </a:r>
          </a:p>
          <a:p>
            <a:r>
              <a:rPr lang="es-ES"/>
              <a:t>     [HIn] / [In</a:t>
            </a:r>
            <a:r>
              <a:rPr lang="es-ES" baseline="30000"/>
              <a:t>-</a:t>
            </a:r>
            <a:r>
              <a:rPr lang="es-ES"/>
              <a:t>]    &gt; 10      </a:t>
            </a:r>
            <a:r>
              <a:rPr lang="es-ES">
                <a:solidFill>
                  <a:schemeClr val="tx2"/>
                </a:solidFill>
              </a:rPr>
              <a:t>predomina el </a:t>
            </a:r>
            <a:r>
              <a:rPr lang="es-ES" b="1" i="1">
                <a:solidFill>
                  <a:schemeClr val="tx2"/>
                </a:solidFill>
              </a:rPr>
              <a:t>color  ácido</a:t>
            </a:r>
            <a:r>
              <a:rPr lang="es-ES">
                <a:solidFill>
                  <a:schemeClr val="tx2"/>
                </a:solidFill>
              </a:rPr>
              <a:t> del indicador (HIn)</a:t>
            </a:r>
          </a:p>
          <a:p>
            <a:endParaRPr lang="es-ES"/>
          </a:p>
          <a:p>
            <a:r>
              <a:rPr lang="es-ES"/>
              <a:t>      [HIn] / [In</a:t>
            </a:r>
            <a:r>
              <a:rPr lang="es-ES" baseline="30000"/>
              <a:t>-</a:t>
            </a:r>
            <a:r>
              <a:rPr lang="es-ES"/>
              <a:t>]  &lt; 1/10   </a:t>
            </a:r>
            <a:r>
              <a:rPr lang="es-ES">
                <a:solidFill>
                  <a:schemeClr val="tx2"/>
                </a:solidFill>
              </a:rPr>
              <a:t>predomina el </a:t>
            </a:r>
            <a:r>
              <a:rPr lang="es-ES" b="1" i="1">
                <a:solidFill>
                  <a:schemeClr val="tx2"/>
                </a:solidFill>
              </a:rPr>
              <a:t>color  básico</a:t>
            </a:r>
            <a:r>
              <a:rPr lang="es-ES">
                <a:solidFill>
                  <a:schemeClr val="tx2"/>
                </a:solidFill>
              </a:rPr>
              <a:t> del indicador (In-)</a:t>
            </a:r>
          </a:p>
        </p:txBody>
      </p:sp>
      <p:sp>
        <p:nvSpPr>
          <p:cNvPr id="37894" name="Text Box 6"/>
          <p:cNvSpPr txBox="1">
            <a:spLocks noChangeArrowheads="1"/>
          </p:cNvSpPr>
          <p:nvPr/>
        </p:nvSpPr>
        <p:spPr bwMode="auto">
          <a:xfrm>
            <a:off x="0" y="5305425"/>
            <a:ext cx="8926513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/>
              <a:t>Por lo tanto: en el intervalo de </a:t>
            </a:r>
            <a:r>
              <a:rPr lang="es-ES">
                <a:solidFill>
                  <a:schemeClr val="tx2"/>
                </a:solidFill>
              </a:rPr>
              <a:t>10 a 1/10 para [HIn] / [In-]</a:t>
            </a:r>
            <a:r>
              <a:rPr lang="es-ES"/>
              <a:t>  el color es intermedio de ambas formas. Un indicador tiene un intervalo de color en la región de viaje, que refleja un intervalo de aproximadamente </a:t>
            </a:r>
            <a:r>
              <a:rPr lang="es-ES" b="1">
                <a:solidFill>
                  <a:schemeClr val="tx2"/>
                </a:solidFill>
              </a:rPr>
              <a:t>dos unidades de pH.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378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378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893" grpId="0" autoUpdateAnimBg="0"/>
      <p:bldP spid="37894" grpId="0" autoUpdateAnimBg="0"/>
    </p:bld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839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Se puede obtener la K</a:t>
            </a:r>
            <a:r>
              <a:rPr lang="es-ES" b="1" baseline="-25000">
                <a:solidFill>
                  <a:schemeClr val="tx2"/>
                </a:solidFill>
              </a:rPr>
              <a:t>I</a:t>
            </a:r>
            <a:r>
              <a:rPr lang="es-ES" b="1">
                <a:solidFill>
                  <a:schemeClr val="tx2"/>
                </a:solidFill>
              </a:rPr>
              <a:t> en forma aproximada desde es intervalo de pH de la manera siguiente:</a:t>
            </a:r>
            <a:endParaRPr lang="en-US" b="1">
              <a:solidFill>
                <a:schemeClr val="tx2"/>
              </a:solidFill>
            </a:endParaRPr>
          </a:p>
          <a:p>
            <a:endParaRPr lang="es-ES" b="1" i="1"/>
          </a:p>
        </p:txBody>
      </p:sp>
      <p:sp>
        <p:nvSpPr>
          <p:cNvPr id="38917" name="Text Box 5"/>
          <p:cNvSpPr txBox="1">
            <a:spLocks noChangeArrowheads="1"/>
          </p:cNvSpPr>
          <p:nvPr/>
        </p:nvSpPr>
        <p:spPr bwMode="auto">
          <a:xfrm>
            <a:off x="323850" y="1700213"/>
            <a:ext cx="8610600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/>
              <a:t>			[H</a:t>
            </a:r>
            <a:r>
              <a:rPr lang="en-US" baseline="30000"/>
              <a:t>+</a:t>
            </a:r>
            <a:r>
              <a:rPr lang="en-US"/>
              <a:t>] /K</a:t>
            </a:r>
            <a:r>
              <a:rPr lang="en-US" baseline="-25000"/>
              <a:t>I</a:t>
            </a:r>
            <a:r>
              <a:rPr lang="en-US"/>
              <a:t>   = [ HIn] / [In</a:t>
            </a:r>
            <a:r>
              <a:rPr lang="en-US" baseline="30000"/>
              <a:t>-</a:t>
            </a:r>
            <a:r>
              <a:rPr lang="en-US"/>
              <a:t>]   / -log</a:t>
            </a:r>
            <a:endParaRPr lang="es-ES"/>
          </a:p>
          <a:p>
            <a:endParaRPr lang="en-US"/>
          </a:p>
          <a:p>
            <a:r>
              <a:rPr lang="en-US"/>
              <a:t>		-log[H</a:t>
            </a:r>
            <a:r>
              <a:rPr lang="en-US" baseline="30000"/>
              <a:t>+</a:t>
            </a:r>
            <a:r>
              <a:rPr lang="en-US"/>
              <a:t>] +  logK</a:t>
            </a:r>
            <a:r>
              <a:rPr lang="en-US" baseline="-25000"/>
              <a:t>I</a:t>
            </a:r>
            <a:r>
              <a:rPr lang="en-US"/>
              <a:t>   = log[HIn] / [In</a:t>
            </a:r>
            <a:r>
              <a:rPr lang="en-US" baseline="30000"/>
              <a:t>-</a:t>
            </a:r>
            <a:r>
              <a:rPr lang="en-US"/>
              <a:t>]   </a:t>
            </a:r>
            <a:endParaRPr lang="es-ES"/>
          </a:p>
          <a:p>
            <a:r>
              <a:rPr lang="en-US"/>
              <a:t>	</a:t>
            </a:r>
          </a:p>
          <a:p>
            <a:r>
              <a:rPr lang="en-US"/>
              <a:t>		           </a:t>
            </a:r>
            <a:r>
              <a:rPr lang="en-US">
                <a:solidFill>
                  <a:schemeClr val="tx2"/>
                </a:solidFill>
              </a:rPr>
              <a:t>pH  -   pK</a:t>
            </a:r>
            <a:r>
              <a:rPr lang="en-US" baseline="-25000">
                <a:solidFill>
                  <a:schemeClr val="tx2"/>
                </a:solidFill>
              </a:rPr>
              <a:t>I</a:t>
            </a:r>
            <a:r>
              <a:rPr lang="en-US">
                <a:solidFill>
                  <a:schemeClr val="tx2"/>
                </a:solidFill>
              </a:rPr>
              <a:t>   = log[HIn] / [In</a:t>
            </a:r>
            <a:r>
              <a:rPr lang="en-US" baseline="30000">
                <a:solidFill>
                  <a:schemeClr val="tx2"/>
                </a:solidFill>
              </a:rPr>
              <a:t>-</a:t>
            </a:r>
            <a:r>
              <a:rPr lang="en-US">
                <a:solidFill>
                  <a:schemeClr val="tx2"/>
                </a:solidFill>
              </a:rPr>
              <a:t>]</a:t>
            </a:r>
            <a:endParaRPr lang="es-ES">
              <a:solidFill>
                <a:schemeClr val="tx2"/>
              </a:solidFill>
            </a:endParaRPr>
          </a:p>
          <a:p>
            <a:endParaRPr lang="en-US">
              <a:solidFill>
                <a:schemeClr val="tx2"/>
              </a:solidFill>
            </a:endParaRPr>
          </a:p>
          <a:p>
            <a:r>
              <a:rPr lang="en-US"/>
              <a:t>Reemp      [HIn] / [In-] = 10                       color ácido del indicador</a:t>
            </a:r>
            <a:endParaRPr lang="es-ES"/>
          </a:p>
        </p:txBody>
      </p:sp>
      <p:sp>
        <p:nvSpPr>
          <p:cNvPr id="38918" name="Text Box 6"/>
          <p:cNvSpPr txBox="1">
            <a:spLocks noChangeArrowheads="1"/>
          </p:cNvSpPr>
          <p:nvPr/>
        </p:nvSpPr>
        <p:spPr bwMode="auto">
          <a:xfrm>
            <a:off x="395288" y="4581525"/>
            <a:ext cx="8458200" cy="191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>
                <a:solidFill>
                  <a:schemeClr val="tx2"/>
                </a:solidFill>
              </a:rPr>
              <a:t>     (pH) </a:t>
            </a:r>
            <a:r>
              <a:rPr lang="es-ES" b="1">
                <a:solidFill>
                  <a:schemeClr val="tx2"/>
                </a:solidFill>
              </a:rPr>
              <a:t>color  ácido</a:t>
            </a:r>
            <a:r>
              <a:rPr lang="es-ES">
                <a:solidFill>
                  <a:schemeClr val="tx2"/>
                </a:solidFill>
              </a:rPr>
              <a:t>  -  pK</a:t>
            </a:r>
            <a:r>
              <a:rPr lang="es-ES" baseline="-25000">
                <a:solidFill>
                  <a:schemeClr val="tx2"/>
                </a:solidFill>
              </a:rPr>
              <a:t>I</a:t>
            </a:r>
            <a:r>
              <a:rPr lang="es-ES">
                <a:solidFill>
                  <a:schemeClr val="tx2"/>
                </a:solidFill>
              </a:rPr>
              <a:t>    </a:t>
            </a:r>
            <a:r>
              <a:rPr lang="en-US">
                <a:solidFill>
                  <a:schemeClr val="tx2"/>
                </a:solidFill>
                <a:sym typeface="Symbol" pitchFamily="18" charset="2"/>
              </a:rPr>
              <a:t></a:t>
            </a:r>
            <a:r>
              <a:rPr lang="es-ES">
                <a:solidFill>
                  <a:schemeClr val="tx2"/>
                </a:solidFill>
              </a:rPr>
              <a:t> -log10  =  -1             </a:t>
            </a:r>
            <a:r>
              <a:rPr lang="es-ES" b="1" i="1">
                <a:solidFill>
                  <a:schemeClr val="tx2"/>
                </a:solidFill>
              </a:rPr>
              <a:t>color  ácido</a:t>
            </a:r>
            <a:endParaRPr lang="es-ES">
              <a:solidFill>
                <a:schemeClr val="tx2"/>
              </a:solidFill>
            </a:endParaRPr>
          </a:p>
          <a:p>
            <a:endParaRPr lang="en-US">
              <a:solidFill>
                <a:schemeClr val="tx2"/>
              </a:solidFill>
            </a:endParaRPr>
          </a:p>
          <a:p>
            <a:r>
              <a:rPr lang="en-US"/>
              <a:t>Reemp [HIn] / [In-] = 1/10                        color básico del indicador</a:t>
            </a:r>
            <a:endParaRPr lang="es-ES"/>
          </a:p>
          <a:p>
            <a:endParaRPr lang="es-ES">
              <a:solidFill>
                <a:schemeClr val="tx2"/>
              </a:solidFill>
            </a:endParaRPr>
          </a:p>
          <a:p>
            <a:r>
              <a:rPr lang="es-ES">
                <a:solidFill>
                  <a:schemeClr val="tx2"/>
                </a:solidFill>
              </a:rPr>
              <a:t>     (pH) </a:t>
            </a:r>
            <a:r>
              <a:rPr lang="es-ES" b="1" i="1">
                <a:solidFill>
                  <a:schemeClr val="tx2"/>
                </a:solidFill>
              </a:rPr>
              <a:t>color  básico</a:t>
            </a:r>
            <a:r>
              <a:rPr lang="es-ES">
                <a:solidFill>
                  <a:schemeClr val="tx2"/>
                </a:solidFill>
              </a:rPr>
              <a:t>  -  pK</a:t>
            </a:r>
            <a:r>
              <a:rPr lang="es-ES" baseline="-25000">
                <a:solidFill>
                  <a:schemeClr val="tx2"/>
                </a:solidFill>
              </a:rPr>
              <a:t>I</a:t>
            </a:r>
            <a:r>
              <a:rPr lang="es-ES">
                <a:solidFill>
                  <a:schemeClr val="tx2"/>
                </a:solidFill>
              </a:rPr>
              <a:t>   </a:t>
            </a:r>
            <a:r>
              <a:rPr lang="en-US">
                <a:solidFill>
                  <a:schemeClr val="tx2"/>
                </a:solidFill>
                <a:sym typeface="Symbol" pitchFamily="18" charset="2"/>
              </a:rPr>
              <a:t></a:t>
            </a:r>
            <a:r>
              <a:rPr lang="es-ES">
                <a:solidFill>
                  <a:schemeClr val="tx2"/>
                </a:solidFill>
              </a:rPr>
              <a:t> -log1/10 = 1         </a:t>
            </a:r>
            <a:r>
              <a:rPr lang="es-ES" b="1" i="1">
                <a:solidFill>
                  <a:schemeClr val="tx2"/>
                </a:solidFill>
              </a:rPr>
              <a:t>color  básico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389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389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917" grpId="0" autoUpdateAnimBg="0"/>
      <p:bldP spid="38918" grpId="0" autoUpdateAnimBg="0"/>
    </p:bld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839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Sumado y despejando pK</a:t>
            </a:r>
            <a:r>
              <a:rPr lang="es-ES" b="1" baseline="-25000">
                <a:solidFill>
                  <a:schemeClr val="tx2"/>
                </a:solidFill>
              </a:rPr>
              <a:t>I</a:t>
            </a:r>
            <a:r>
              <a:rPr lang="es-ES" b="1">
                <a:solidFill>
                  <a:schemeClr val="tx2"/>
                </a:solidFill>
              </a:rPr>
              <a:t>:</a:t>
            </a:r>
            <a:r>
              <a:rPr lang="es-ES"/>
              <a:t> </a:t>
            </a:r>
          </a:p>
        </p:txBody>
      </p:sp>
      <p:sp>
        <p:nvSpPr>
          <p:cNvPr id="50181" name="Text Box 5"/>
          <p:cNvSpPr txBox="1">
            <a:spLocks noChangeArrowheads="1"/>
          </p:cNvSpPr>
          <p:nvPr/>
        </p:nvSpPr>
        <p:spPr bwMode="auto">
          <a:xfrm>
            <a:off x="250825" y="1268413"/>
            <a:ext cx="86106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           		pK</a:t>
            </a:r>
            <a:r>
              <a:rPr lang="es-ES" b="1" baseline="-25000">
                <a:solidFill>
                  <a:schemeClr val="tx2"/>
                </a:solidFill>
              </a:rPr>
              <a:t>I</a:t>
            </a:r>
            <a:r>
              <a:rPr lang="es-ES" b="1">
                <a:solidFill>
                  <a:schemeClr val="tx2"/>
                </a:solidFill>
              </a:rPr>
              <a:t>   </a:t>
            </a:r>
            <a:r>
              <a:rPr lang="en-US" b="1">
                <a:solidFill>
                  <a:schemeClr val="tx2"/>
                </a:solidFill>
                <a:sym typeface="Symbol" pitchFamily="18" charset="2"/>
              </a:rPr>
              <a:t></a:t>
            </a:r>
            <a:r>
              <a:rPr lang="es-ES" b="1">
                <a:solidFill>
                  <a:schemeClr val="tx2"/>
                </a:solidFill>
              </a:rPr>
              <a:t> ½  [(pH)</a:t>
            </a:r>
            <a:r>
              <a:rPr lang="es-ES" b="1" i="1">
                <a:solidFill>
                  <a:schemeClr val="tx2"/>
                </a:solidFill>
              </a:rPr>
              <a:t> color  ácido</a:t>
            </a:r>
            <a:r>
              <a:rPr lang="es-ES" b="1">
                <a:solidFill>
                  <a:schemeClr val="tx2"/>
                </a:solidFill>
              </a:rPr>
              <a:t> + (pH)</a:t>
            </a:r>
            <a:r>
              <a:rPr lang="es-ES" b="1" i="1">
                <a:solidFill>
                  <a:schemeClr val="tx2"/>
                </a:solidFill>
              </a:rPr>
              <a:t> color  básico</a:t>
            </a:r>
            <a:r>
              <a:rPr lang="es-ES" b="1">
                <a:solidFill>
                  <a:schemeClr val="tx2"/>
                </a:solidFill>
              </a:rPr>
              <a:t>]</a:t>
            </a:r>
          </a:p>
          <a:p>
            <a:endParaRPr lang="es-ES" b="1">
              <a:solidFill>
                <a:schemeClr val="tx2"/>
              </a:solidFill>
            </a:endParaRPr>
          </a:p>
          <a:p>
            <a:r>
              <a:rPr lang="es-ES" b="1"/>
              <a:t>        </a:t>
            </a:r>
          </a:p>
          <a:p>
            <a:r>
              <a:rPr lang="es-ES" b="1"/>
              <a:t>		 K</a:t>
            </a:r>
            <a:r>
              <a:rPr lang="es-ES" b="1" baseline="-25000"/>
              <a:t>I</a:t>
            </a:r>
            <a:r>
              <a:rPr lang="es-ES" b="1"/>
              <a:t>   </a:t>
            </a:r>
            <a:r>
              <a:rPr lang="en-US" b="1">
                <a:sym typeface="Symbol" pitchFamily="18" charset="2"/>
              </a:rPr>
              <a:t></a:t>
            </a:r>
            <a:r>
              <a:rPr lang="es-ES" b="1"/>
              <a:t> 10 </a:t>
            </a:r>
            <a:r>
              <a:rPr lang="es-ES" sz="3200" b="1" baseline="30000"/>
              <a:t>-½ [(pH)</a:t>
            </a:r>
            <a:r>
              <a:rPr lang="es-ES" sz="3200" b="1" i="1" baseline="30000"/>
              <a:t> color  ácido</a:t>
            </a:r>
            <a:r>
              <a:rPr lang="es-ES" sz="3200" b="1" baseline="30000"/>
              <a:t> + (pH)</a:t>
            </a:r>
            <a:r>
              <a:rPr lang="es-ES" sz="3200" b="1" i="1" baseline="30000"/>
              <a:t> color  básico</a:t>
            </a:r>
            <a:r>
              <a:rPr lang="es-ES" sz="3200" b="1" baseline="30000"/>
              <a:t>]</a:t>
            </a:r>
          </a:p>
        </p:txBody>
      </p:sp>
      <p:sp>
        <p:nvSpPr>
          <p:cNvPr id="50182" name="Text Box 6"/>
          <p:cNvSpPr txBox="1">
            <a:spLocks noChangeArrowheads="1"/>
          </p:cNvSpPr>
          <p:nvPr/>
        </p:nvSpPr>
        <p:spPr bwMode="auto">
          <a:xfrm>
            <a:off x="250825" y="3141663"/>
            <a:ext cx="8458200" cy="3411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s-ES" b="1">
                <a:solidFill>
                  <a:schemeClr val="tx2"/>
                </a:solidFill>
              </a:rPr>
              <a:t>Ejm La fenolftaleína  tiene un intervalo de viraje de color entre pH 8,3  y 10. ¿Determine la constante de acidez (K</a:t>
            </a:r>
            <a:r>
              <a:rPr lang="es-ES" b="1" baseline="-25000">
                <a:solidFill>
                  <a:schemeClr val="tx2"/>
                </a:solidFill>
              </a:rPr>
              <a:t>I</a:t>
            </a:r>
            <a:r>
              <a:rPr lang="es-ES" b="1">
                <a:solidFill>
                  <a:schemeClr val="tx2"/>
                </a:solidFill>
              </a:rPr>
              <a:t>) de este indicar ácido-base?</a:t>
            </a:r>
          </a:p>
          <a:p>
            <a:r>
              <a:rPr lang="es-ES" b="1">
                <a:solidFill>
                  <a:schemeClr val="tx2"/>
                </a:solidFill>
              </a:rPr>
              <a:t>Resp:                </a:t>
            </a:r>
            <a:r>
              <a:rPr lang="es-ES" b="1"/>
              <a:t>K</a:t>
            </a:r>
            <a:r>
              <a:rPr lang="es-ES" b="1" baseline="-25000"/>
              <a:t>I </a:t>
            </a:r>
            <a:r>
              <a:rPr lang="es-ES" b="1"/>
              <a:t>  </a:t>
            </a:r>
            <a:r>
              <a:rPr lang="en-US" b="1">
                <a:sym typeface="Symbol" pitchFamily="18" charset="2"/>
              </a:rPr>
              <a:t></a:t>
            </a:r>
            <a:r>
              <a:rPr lang="es-ES" b="1"/>
              <a:t> 10</a:t>
            </a:r>
            <a:r>
              <a:rPr lang="es-ES" b="1" baseline="30000"/>
              <a:t> </a:t>
            </a:r>
            <a:r>
              <a:rPr lang="es-ES" sz="3200" b="1" baseline="30000"/>
              <a:t>-½ [(pH)</a:t>
            </a:r>
            <a:r>
              <a:rPr lang="es-ES" sz="3200" b="1" i="1" baseline="30000"/>
              <a:t> color  ácido</a:t>
            </a:r>
            <a:r>
              <a:rPr lang="es-ES" sz="3200" b="1" baseline="30000"/>
              <a:t> + (pH)</a:t>
            </a:r>
            <a:r>
              <a:rPr lang="es-ES" sz="3200" b="1" i="1" baseline="30000"/>
              <a:t> color  básico</a:t>
            </a:r>
            <a:r>
              <a:rPr lang="es-ES" sz="3200" b="1" baseline="30000"/>
              <a:t>]</a:t>
            </a:r>
          </a:p>
          <a:p>
            <a:endParaRPr lang="es-ES" sz="3200" b="1" baseline="30000"/>
          </a:p>
          <a:p>
            <a:r>
              <a:rPr lang="es-ES" b="1"/>
              <a:t>                         	</a:t>
            </a:r>
            <a:r>
              <a:rPr lang="es-ES" b="1">
                <a:solidFill>
                  <a:schemeClr val="tx2"/>
                </a:solidFill>
              </a:rPr>
              <a:t>K</a:t>
            </a:r>
            <a:r>
              <a:rPr lang="es-ES" b="1" baseline="-25000">
                <a:solidFill>
                  <a:schemeClr val="tx2"/>
                </a:solidFill>
              </a:rPr>
              <a:t>I</a:t>
            </a:r>
            <a:r>
              <a:rPr lang="es-ES" b="1">
                <a:solidFill>
                  <a:schemeClr val="tx2"/>
                </a:solidFill>
              </a:rPr>
              <a:t>   </a:t>
            </a:r>
            <a:r>
              <a:rPr lang="en-US" b="1">
                <a:solidFill>
                  <a:schemeClr val="tx2"/>
                </a:solidFill>
                <a:sym typeface="Symbol" pitchFamily="18" charset="2"/>
              </a:rPr>
              <a:t></a:t>
            </a:r>
            <a:r>
              <a:rPr lang="es-ES" b="1">
                <a:solidFill>
                  <a:schemeClr val="tx2"/>
                </a:solidFill>
              </a:rPr>
              <a:t> 10 </a:t>
            </a:r>
            <a:r>
              <a:rPr lang="es-ES" sz="3200" b="1" baseline="30000">
                <a:solidFill>
                  <a:schemeClr val="tx2"/>
                </a:solidFill>
              </a:rPr>
              <a:t>-½ [8,3 + 10]   </a:t>
            </a:r>
            <a:r>
              <a:rPr lang="es-ES" sz="3200" b="1">
                <a:solidFill>
                  <a:schemeClr val="tx2"/>
                </a:solidFill>
              </a:rPr>
              <a:t>=  10</a:t>
            </a:r>
            <a:r>
              <a:rPr lang="es-ES" sz="3200" b="1" baseline="30000">
                <a:solidFill>
                  <a:schemeClr val="tx2"/>
                </a:solidFill>
              </a:rPr>
              <a:t> -9,15</a:t>
            </a:r>
          </a:p>
          <a:p>
            <a:endParaRPr lang="es-ES" sz="3200" b="1" baseline="30000">
              <a:solidFill>
                <a:schemeClr val="tx2"/>
              </a:solidFill>
            </a:endParaRPr>
          </a:p>
          <a:p>
            <a:r>
              <a:rPr lang="es-ES" b="1">
                <a:solidFill>
                  <a:schemeClr val="tx2"/>
                </a:solidFill>
              </a:rPr>
              <a:t>				 K</a:t>
            </a:r>
            <a:r>
              <a:rPr lang="es-ES" b="1" baseline="-25000">
                <a:solidFill>
                  <a:schemeClr val="tx2"/>
                </a:solidFill>
              </a:rPr>
              <a:t>I</a:t>
            </a:r>
            <a:r>
              <a:rPr lang="es-ES" b="1">
                <a:solidFill>
                  <a:schemeClr val="tx2"/>
                </a:solidFill>
              </a:rPr>
              <a:t>   </a:t>
            </a:r>
            <a:r>
              <a:rPr lang="en-US" b="1">
                <a:solidFill>
                  <a:schemeClr val="tx2"/>
                </a:solidFill>
                <a:sym typeface="Symbol" pitchFamily="18" charset="2"/>
              </a:rPr>
              <a:t></a:t>
            </a:r>
            <a:r>
              <a:rPr lang="es-ES" b="1">
                <a:solidFill>
                  <a:schemeClr val="tx2"/>
                </a:solidFill>
              </a:rPr>
              <a:t> 7x10</a:t>
            </a:r>
            <a:r>
              <a:rPr lang="es-ES" b="1" baseline="30000">
                <a:solidFill>
                  <a:schemeClr val="tx2"/>
                </a:solidFill>
              </a:rPr>
              <a:t>-10</a:t>
            </a:r>
          </a:p>
          <a:p>
            <a:endParaRPr lang="es-ES" b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501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501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0181" grpId="0" autoUpdateAnimBg="0"/>
      <p:bldP spid="50182" grpId="0" autoUpdateAnimBg="0"/>
    </p:bld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Text Box 4"/>
          <p:cNvSpPr txBox="1">
            <a:spLocks noChangeArrowheads="1"/>
          </p:cNvSpPr>
          <p:nvPr/>
        </p:nvSpPr>
        <p:spPr bwMode="auto">
          <a:xfrm>
            <a:off x="304800" y="457200"/>
            <a:ext cx="88392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2800"/>
              <a:t>Tabla de datos de algunos indicadores</a:t>
            </a:r>
          </a:p>
        </p:txBody>
      </p:sp>
      <p:sp>
        <p:nvSpPr>
          <p:cNvPr id="51206" name="Text Box 6"/>
          <p:cNvSpPr txBox="1">
            <a:spLocks noChangeArrowheads="1"/>
          </p:cNvSpPr>
          <p:nvPr/>
        </p:nvSpPr>
        <p:spPr bwMode="auto">
          <a:xfrm>
            <a:off x="468313" y="5229225"/>
            <a:ext cx="84582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s-ES"/>
              <a:t>Para una </a:t>
            </a:r>
            <a:r>
              <a:rPr lang="es-ES" b="1" i="1"/>
              <a:t>titulación ácido-base</a:t>
            </a:r>
            <a:r>
              <a:rPr lang="es-ES"/>
              <a:t> se elige un indicador con un </a:t>
            </a:r>
            <a:r>
              <a:rPr lang="es-ES" b="1" i="1">
                <a:solidFill>
                  <a:schemeClr val="tx2"/>
                </a:solidFill>
              </a:rPr>
              <a:t>punto final (pH final intervalo de viraje)</a:t>
            </a:r>
            <a:r>
              <a:rPr lang="es-ES"/>
              <a:t> cercano al </a:t>
            </a:r>
            <a:r>
              <a:rPr lang="es-ES" b="1" i="1">
                <a:solidFill>
                  <a:schemeClr val="tx2"/>
                </a:solidFill>
              </a:rPr>
              <a:t>punto de equivalencia de la titulación</a:t>
            </a:r>
            <a:r>
              <a:rPr lang="es-ES"/>
              <a:t>.</a:t>
            </a:r>
          </a:p>
        </p:txBody>
      </p:sp>
      <p:graphicFrame>
        <p:nvGraphicFramePr>
          <p:cNvPr id="51210" name="Group 10"/>
          <p:cNvGraphicFramePr>
            <a:graphicFrameLocks noGrp="1"/>
          </p:cNvGraphicFramePr>
          <p:nvPr/>
        </p:nvGraphicFramePr>
        <p:xfrm>
          <a:off x="468313" y="1052513"/>
          <a:ext cx="8280400" cy="3554412"/>
        </p:xfrm>
        <a:graphic>
          <a:graphicData uri="http://schemas.openxmlformats.org/drawingml/2006/table">
            <a:tbl>
              <a:tblPr/>
              <a:tblGrid>
                <a:gridCol w="1944687"/>
                <a:gridCol w="1943100"/>
                <a:gridCol w="2417763"/>
                <a:gridCol w="987425"/>
                <a:gridCol w="987425"/>
              </a:tblGrid>
              <a:tr h="11477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Indicador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Intervalo de pH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Cambio de color</a:t>
                      </a: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Ácido-base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pK</a:t>
                      </a:r>
                      <a:r>
                        <a:rPr kumimoji="0" lang="es-ES" sz="1800" b="1" i="0" u="none" strike="noStrike" cap="none" normalizeH="0" baseline="-3000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I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Aprox. 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K</a:t>
                      </a:r>
                      <a:r>
                        <a:rPr kumimoji="0" lang="es-ES" sz="1800" b="1" i="0" u="none" strike="noStrike" cap="none" normalizeH="0" baseline="-3000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I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Aprox. 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8016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Naranja de metilo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2,1- 4,4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Naranja-amarillo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  <a:sym typeface="Symbol" pitchFamily="18" charset="2"/>
                        </a:rPr>
                        <a:t></a:t>
                      </a: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3,25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  <a:sym typeface="Symbol" pitchFamily="18" charset="2"/>
                        </a:rPr>
                        <a:t></a:t>
                      </a: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5x10</a:t>
                      </a:r>
                      <a:r>
                        <a:rPr kumimoji="0" lang="es-ES" sz="1800" b="1" i="0" u="none" strike="noStrike" cap="none" normalizeH="0" baseline="3000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  <a:sym typeface="Symbol" pitchFamily="18" charset="2"/>
                        </a:rPr>
                        <a:t>-4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8032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Rojo de fenol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6,4 – 8,0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Amarillo-rojo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  <a:sym typeface="Symbol" pitchFamily="18" charset="2"/>
                        </a:rPr>
                        <a:t></a:t>
                      </a: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7,20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  <a:sym typeface="Symbol" pitchFamily="18" charset="2"/>
                        </a:rPr>
                        <a:t></a:t>
                      </a: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6x10</a:t>
                      </a:r>
                      <a:r>
                        <a:rPr kumimoji="0" lang="es-ES" sz="1800" b="1" i="0" u="none" strike="noStrike" cap="none" normalizeH="0" baseline="3000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  <a:sym typeface="Symbol" pitchFamily="18" charset="2"/>
                        </a:rPr>
                        <a:t>-8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8016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Fenolftaleína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8,3 – 10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Incoloro-rojo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  <a:sym typeface="Symbol" pitchFamily="18" charset="2"/>
                        </a:rPr>
                        <a:t></a:t>
                      </a: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9,15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  <a:sym typeface="Symbol" pitchFamily="18" charset="2"/>
                        </a:rPr>
                        <a:t></a:t>
                      </a:r>
                      <a:r>
                        <a:rPr kumimoji="0" lang="es-E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7x10</a:t>
                      </a:r>
                      <a:r>
                        <a:rPr kumimoji="0" lang="es-ES" sz="1800" b="1" i="0" u="none" strike="noStrike" cap="none" normalizeH="0" baseline="30000" smtClean="0">
                          <a:ln>
                            <a:noFill/>
                          </a:ln>
                          <a:solidFill>
                            <a:schemeClr val="bg2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  <a:sym typeface="Symbol" pitchFamily="18" charset="2"/>
                        </a:rPr>
                        <a:t>-10</a:t>
                      </a:r>
                      <a:endParaRPr kumimoji="0" lang="es-ES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bg2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  <a:sym typeface="Symbol" pitchFamily="18" charset="2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512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06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611188" y="1268413"/>
            <a:ext cx="8077200" cy="173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 i="1">
                <a:solidFill>
                  <a:srgbClr val="FFFF00"/>
                </a:solidFill>
              </a:rPr>
              <a:t>DISOLUCIONES REGULADORAS (TAMPÓN):</a:t>
            </a:r>
          </a:p>
          <a:p>
            <a:pPr algn="just">
              <a:spcBef>
                <a:spcPct val="50000"/>
              </a:spcBef>
            </a:pP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La disolución amortiguadora tiene la capacidad de resistir cambios de pH cuando se agregan pequeñas cantidades tanto de ácido como de base.</a:t>
            </a:r>
            <a:r>
              <a:rPr lang="es-ES">
                <a:cs typeface="Times New Roman" pitchFamily="18" charset="0"/>
              </a:rPr>
              <a:t> 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609600" y="762000"/>
            <a:ext cx="8077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s-ES_tradnl"/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685800" y="685800"/>
            <a:ext cx="7772400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GRAL.		HA(ac) +H</a:t>
            </a:r>
            <a:r>
              <a:rPr lang="es-ES" b="1" i="1" baseline="-25000">
                <a:solidFill>
                  <a:srgbClr val="FFFF00"/>
                </a:solidFill>
                <a:cs typeface="Times New Roman" pitchFamily="18" charset="0"/>
              </a:rPr>
              <a:t>2</a:t>
            </a: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O(l)	</a:t>
            </a:r>
            <a:r>
              <a:rPr lang="es-ES" b="1" i="1">
                <a:solidFill>
                  <a:srgbClr val="FFFF00"/>
                </a:solidFill>
                <a:cs typeface="Times New Roman" pitchFamily="18" charset="0"/>
                <a:sym typeface="Wingdings 3" pitchFamily="18" charset="2"/>
              </a:rPr>
              <a:t></a:t>
            </a: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  H</a:t>
            </a:r>
            <a:r>
              <a:rPr lang="es-ES" b="1" i="1" baseline="-25000">
                <a:solidFill>
                  <a:srgbClr val="FFFF00"/>
                </a:solidFill>
                <a:cs typeface="Times New Roman" pitchFamily="18" charset="0"/>
              </a:rPr>
              <a:t>3</a:t>
            </a: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O</a:t>
            </a:r>
            <a:r>
              <a:rPr lang="es-ES" b="1" i="1" baseline="30000">
                <a:solidFill>
                  <a:srgbClr val="FFFF00"/>
                </a:solidFill>
                <a:cs typeface="Times New Roman" pitchFamily="18" charset="0"/>
              </a:rPr>
              <a:t>+</a:t>
            </a: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(ac) + A</a:t>
            </a:r>
            <a:r>
              <a:rPr lang="es-ES" b="1" i="1" baseline="30000">
                <a:solidFill>
                  <a:srgbClr val="FFFF00"/>
                </a:solidFill>
                <a:cs typeface="Times New Roman" pitchFamily="18" charset="0"/>
              </a:rPr>
              <a:t>-</a:t>
            </a: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(ac)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o simplemente		HA</a:t>
            </a:r>
            <a:r>
              <a:rPr lang="es-ES" baseline="-30000">
                <a:cs typeface="Times New Roman" pitchFamily="18" charset="0"/>
              </a:rPr>
              <a:t>(ac) </a:t>
            </a:r>
            <a:r>
              <a:rPr lang="es-ES">
                <a:cs typeface="Times New Roman" pitchFamily="18" charset="0"/>
              </a:rPr>
              <a:t>		 </a:t>
            </a:r>
            <a:r>
              <a:rPr lang="es-ES" b="1">
                <a:sym typeface="Wingdings 3" pitchFamily="18" charset="2"/>
              </a:rPr>
              <a:t></a:t>
            </a:r>
            <a:r>
              <a:rPr lang="es-ES">
                <a:cs typeface="Times New Roman" pitchFamily="18" charset="0"/>
              </a:rPr>
              <a:t> H</a:t>
            </a:r>
            <a:r>
              <a:rPr lang="es-ES" baseline="30000">
                <a:cs typeface="Times New Roman" pitchFamily="18" charset="0"/>
              </a:rPr>
              <a:t>+</a:t>
            </a:r>
            <a:r>
              <a:rPr lang="es-ES" baseline="-30000">
                <a:cs typeface="Times New Roman" pitchFamily="18" charset="0"/>
              </a:rPr>
              <a:t>(ac)</a:t>
            </a:r>
            <a:r>
              <a:rPr lang="es-ES">
                <a:cs typeface="Times New Roman" pitchFamily="18" charset="0"/>
              </a:rPr>
              <a:t> + A</a:t>
            </a:r>
            <a:r>
              <a:rPr lang="es-ES" baseline="30000">
                <a:cs typeface="Times New Roman" pitchFamily="18" charset="0"/>
              </a:rPr>
              <a:t>-</a:t>
            </a:r>
            <a:r>
              <a:rPr lang="es-ES" baseline="-30000">
                <a:cs typeface="Times New Roman" pitchFamily="18" charset="0"/>
              </a:rPr>
              <a:t>(ac)</a:t>
            </a:r>
            <a:endParaRPr lang="es-ES"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K</a:t>
            </a:r>
            <a:r>
              <a:rPr lang="es-ES" baseline="-30000">
                <a:cs typeface="Times New Roman" pitchFamily="18" charset="0"/>
              </a:rPr>
              <a:t>a</a:t>
            </a:r>
            <a:r>
              <a:rPr lang="es-ES">
                <a:cs typeface="Times New Roman" pitchFamily="18" charset="0"/>
              </a:rPr>
              <a:t>		=	[H</a:t>
            </a:r>
            <a:r>
              <a:rPr lang="es-ES" baseline="30000">
                <a:cs typeface="Times New Roman" pitchFamily="18" charset="0"/>
              </a:rPr>
              <a:t>+</a:t>
            </a:r>
            <a:r>
              <a:rPr lang="es-ES">
                <a:cs typeface="Times New Roman" pitchFamily="18" charset="0"/>
              </a:rPr>
              <a:t>][A</a:t>
            </a:r>
            <a:r>
              <a:rPr lang="es-ES" baseline="30000">
                <a:cs typeface="Times New Roman" pitchFamily="18" charset="0"/>
              </a:rPr>
              <a:t>-</a:t>
            </a:r>
            <a:r>
              <a:rPr lang="es-ES">
                <a:cs typeface="Times New Roman" pitchFamily="18" charset="0"/>
              </a:rPr>
              <a:t>]   / [HA]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[H</a:t>
            </a:r>
            <a:r>
              <a:rPr lang="es-ES" baseline="30000">
                <a:cs typeface="Times New Roman" pitchFamily="18" charset="0"/>
              </a:rPr>
              <a:t>+</a:t>
            </a:r>
            <a:r>
              <a:rPr lang="es-ES">
                <a:cs typeface="Times New Roman" pitchFamily="18" charset="0"/>
              </a:rPr>
              <a:t>]      	= 	Ka[HA] / [A</a:t>
            </a:r>
            <a:r>
              <a:rPr lang="es-ES" baseline="30000">
                <a:cs typeface="Times New Roman" pitchFamily="18" charset="0"/>
              </a:rPr>
              <a:t>-</a:t>
            </a:r>
            <a:r>
              <a:rPr lang="es-ES">
                <a:cs typeface="Times New Roman" pitchFamily="18" charset="0"/>
              </a:rPr>
              <a:t>]      /-log</a:t>
            </a:r>
          </a:p>
          <a:p>
            <a:pPr>
              <a:spcBef>
                <a:spcPct val="50000"/>
              </a:spcBef>
            </a:pPr>
            <a:endParaRPr lang="es-ES"/>
          </a:p>
        </p:txBody>
      </p:sp>
      <p:sp>
        <p:nvSpPr>
          <p:cNvPr id="5124" name="Text Box 4"/>
          <p:cNvSpPr txBox="1">
            <a:spLocks noChangeArrowheads="1"/>
          </p:cNvSpPr>
          <p:nvPr/>
        </p:nvSpPr>
        <p:spPr bwMode="auto">
          <a:xfrm>
            <a:off x="457200" y="3581400"/>
            <a:ext cx="8382000" cy="3195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-log [H</a:t>
            </a:r>
            <a:r>
              <a:rPr lang="es-ES" baseline="30000">
                <a:cs typeface="Times New Roman" pitchFamily="18" charset="0"/>
              </a:rPr>
              <a:t>+</a:t>
            </a:r>
            <a:r>
              <a:rPr lang="es-ES">
                <a:cs typeface="Times New Roman" pitchFamily="18" charset="0"/>
              </a:rPr>
              <a:t>]  = 	-logK</a:t>
            </a:r>
            <a:r>
              <a:rPr lang="es-ES" baseline="-30000">
                <a:cs typeface="Times New Roman" pitchFamily="18" charset="0"/>
              </a:rPr>
              <a:t>a</a:t>
            </a:r>
            <a:r>
              <a:rPr lang="es-ES">
                <a:cs typeface="Times New Roman" pitchFamily="18" charset="0"/>
              </a:rPr>
              <a:t> -log[HA] / [A</a:t>
            </a:r>
            <a:r>
              <a:rPr lang="es-ES" baseline="30000">
                <a:cs typeface="Times New Roman" pitchFamily="18" charset="0"/>
              </a:rPr>
              <a:t>-</a:t>
            </a:r>
            <a:r>
              <a:rPr lang="es-ES">
                <a:cs typeface="Times New Roman" pitchFamily="18" charset="0"/>
              </a:rPr>
              <a:t>]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pH  	  = 	pKa - log[HA] / [A</a:t>
            </a:r>
            <a:r>
              <a:rPr lang="es-ES" b="1" baseline="30000">
                <a:solidFill>
                  <a:schemeClr val="tx2"/>
                </a:solidFill>
                <a:cs typeface="Times New Roman" pitchFamily="18" charset="0"/>
              </a:rPr>
              <a:t>-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]	      </a:t>
            </a:r>
            <a:r>
              <a:rPr lang="es-ES" b="1">
                <a:solidFill>
                  <a:schemeClr val="tx2"/>
                </a:solidFill>
              </a:rPr>
              <a:t>“Ecuación de tampón”</a:t>
            </a:r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ó</a:t>
            </a:r>
          </a:p>
          <a:p>
            <a:pPr algn="ctr">
              <a:spcBef>
                <a:spcPct val="50000"/>
              </a:spcBef>
            </a:pPr>
            <a:r>
              <a:rPr lang="es-ES" b="1" i="1">
                <a:solidFill>
                  <a:srgbClr val="FFFF00"/>
                </a:solidFill>
                <a:cs typeface="Times New Roman" pitchFamily="18" charset="0"/>
              </a:rPr>
              <a:t>pH  	  = 	pKa –log ([ácido] / [base conjugada])</a:t>
            </a:r>
          </a:p>
          <a:p>
            <a:pPr algn="ctr"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[base conjugada] = [sal]</a:t>
            </a:r>
          </a:p>
          <a:p>
            <a:pPr>
              <a:spcBef>
                <a:spcPct val="50000"/>
              </a:spcBef>
            </a:pPr>
            <a:endParaRPr lang="es-E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5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4" grpId="0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4"/>
          <p:cNvSpPr>
            <a:spLocks noChangeArrowheads="1"/>
          </p:cNvSpPr>
          <p:nvPr/>
        </p:nvSpPr>
        <p:spPr bwMode="auto">
          <a:xfrm>
            <a:off x="539750" y="2014538"/>
            <a:ext cx="8064500" cy="210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>
                <a:solidFill>
                  <a:schemeClr val="tx2"/>
                </a:solidFill>
              </a:rPr>
              <a:t>En las condiciones de </a:t>
            </a:r>
            <a:r>
              <a:rPr lang="es-ES" b="1" i="1">
                <a:solidFill>
                  <a:schemeClr val="tx2"/>
                </a:solidFill>
              </a:rPr>
              <a:t>amortiguador</a:t>
            </a:r>
            <a:r>
              <a:rPr lang="es-ES" i="1">
                <a:solidFill>
                  <a:schemeClr val="tx2"/>
                </a:solidFill>
              </a:rPr>
              <a:t> </a:t>
            </a:r>
            <a:r>
              <a:rPr lang="es-ES">
                <a:solidFill>
                  <a:schemeClr val="tx2"/>
                </a:solidFill>
              </a:rPr>
              <a:t>se pueden despreciar la ionización del ácido o base débil y la hidrólisis de la sal, siempre y cuando las concentraciones sean razonablemente altas (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≈ </a:t>
            </a:r>
            <a:r>
              <a:rPr lang="es-ES">
                <a:solidFill>
                  <a:schemeClr val="tx2"/>
                </a:solidFill>
              </a:rPr>
              <a:t>0,1 M).</a:t>
            </a:r>
          </a:p>
          <a:p>
            <a:pPr>
              <a:spcBef>
                <a:spcPct val="50000"/>
              </a:spcBef>
            </a:pPr>
            <a:endParaRPr lang="es-ES">
              <a:solidFill>
                <a:schemeClr val="tx2"/>
              </a:solidFill>
              <a:cs typeface="Times New Roman" pitchFamily="18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304800" y="762000"/>
            <a:ext cx="8305800" cy="1370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Ejercicio</a:t>
            </a:r>
            <a:r>
              <a:rPr lang="es-ES">
                <a:solidFill>
                  <a:schemeClr val="tx2"/>
                </a:solidFill>
                <a:cs typeface="Times New Roman" pitchFamily="18" charset="0"/>
              </a:rPr>
              <a:t> 1)</a:t>
            </a:r>
            <a:r>
              <a:rPr lang="es-ES">
                <a:cs typeface="Times New Roman" pitchFamily="18" charset="0"/>
              </a:rPr>
              <a:t> calcule el pH de la solución que resulta al mezcla 100 ml de CH</a:t>
            </a:r>
            <a:r>
              <a:rPr lang="es-ES" baseline="-30000">
                <a:cs typeface="Times New Roman" pitchFamily="18" charset="0"/>
              </a:rPr>
              <a:t>3</a:t>
            </a:r>
            <a:r>
              <a:rPr lang="es-ES">
                <a:cs typeface="Times New Roman" pitchFamily="18" charset="0"/>
              </a:rPr>
              <a:t>COOH 0,1 M y 100 ml de CH</a:t>
            </a:r>
            <a:r>
              <a:rPr lang="es-ES" baseline="-30000">
                <a:cs typeface="Times New Roman" pitchFamily="18" charset="0"/>
              </a:rPr>
              <a:t>3</a:t>
            </a:r>
            <a:r>
              <a:rPr lang="es-ES">
                <a:cs typeface="Times New Roman" pitchFamily="18" charset="0"/>
              </a:rPr>
              <a:t>COONa 0,1 M. 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	K</a:t>
            </a:r>
            <a:r>
              <a:rPr lang="es-ES" baseline="-30000">
                <a:cs typeface="Times New Roman" pitchFamily="18" charset="0"/>
              </a:rPr>
              <a:t>a</a:t>
            </a:r>
            <a:r>
              <a:rPr lang="es-ES">
                <a:cs typeface="Times New Roman" pitchFamily="18" charset="0"/>
              </a:rPr>
              <a:t> = 1,8x10</a:t>
            </a:r>
            <a:r>
              <a:rPr lang="es-ES" baseline="30000">
                <a:cs typeface="Times New Roman" pitchFamily="18" charset="0"/>
              </a:rPr>
              <a:t>-5</a:t>
            </a:r>
            <a:endParaRPr lang="es-ES">
              <a:cs typeface="Times New Roman" pitchFamily="18" charset="0"/>
            </a:endParaRP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250825" y="2565400"/>
            <a:ext cx="8686800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i="1"/>
              <a:t>R: </a:t>
            </a:r>
            <a:r>
              <a:rPr lang="es-ES" b="1">
                <a:solidFill>
                  <a:schemeClr val="tx2"/>
                </a:solidFill>
              </a:rPr>
              <a:t>[HA]= 0,1x100 /200 = 0,05 M  y   [A</a:t>
            </a:r>
            <a:r>
              <a:rPr lang="es-ES" b="1" baseline="30000">
                <a:solidFill>
                  <a:schemeClr val="tx2"/>
                </a:solidFill>
              </a:rPr>
              <a:t>-</a:t>
            </a:r>
            <a:r>
              <a:rPr lang="es-ES" b="1">
                <a:solidFill>
                  <a:schemeClr val="tx2"/>
                </a:solidFill>
              </a:rPr>
              <a:t>]=</a:t>
            </a:r>
            <a:r>
              <a:rPr lang="en-US"/>
              <a:t> </a:t>
            </a:r>
            <a:r>
              <a:rPr lang="es-ES" b="1">
                <a:solidFill>
                  <a:schemeClr val="tx2"/>
                </a:solidFill>
              </a:rPr>
              <a:t>0,1x100 /200 = 0,05 M</a:t>
            </a:r>
            <a:endParaRPr lang="en-US" i="1"/>
          </a:p>
          <a:p>
            <a:pPr>
              <a:spcBef>
                <a:spcPct val="50000"/>
              </a:spcBef>
            </a:pPr>
            <a:r>
              <a:rPr lang="es-ES" b="1">
                <a:solidFill>
                  <a:schemeClr val="tx2"/>
                </a:solidFill>
              </a:rPr>
              <a:t>		 </a:t>
            </a:r>
            <a:r>
              <a:rPr lang="es-ES"/>
              <a:t>pH   = pKa -log[HA] / [A</a:t>
            </a:r>
            <a:r>
              <a:rPr lang="es-ES" baseline="30000"/>
              <a:t>-</a:t>
            </a:r>
            <a:r>
              <a:rPr lang="es-ES"/>
              <a:t>]</a:t>
            </a:r>
            <a:r>
              <a:rPr lang="en-US"/>
              <a:t> </a:t>
            </a:r>
          </a:p>
          <a:p>
            <a:pPr>
              <a:spcBef>
                <a:spcPct val="50000"/>
              </a:spcBef>
            </a:pPr>
            <a:r>
              <a:rPr lang="en-US"/>
              <a:t>		 </a:t>
            </a:r>
            <a:r>
              <a:rPr lang="es-ES"/>
              <a:t>pH   = pKa –log(0,05 / 0,05)</a:t>
            </a:r>
            <a:r>
              <a:rPr lang="en-US"/>
              <a:t> </a:t>
            </a:r>
          </a:p>
          <a:p>
            <a:pPr>
              <a:spcBef>
                <a:spcPct val="50000"/>
              </a:spcBef>
            </a:pPr>
            <a:r>
              <a:rPr lang="en-US" i="1"/>
              <a:t>	</a:t>
            </a:r>
          </a:p>
          <a:p>
            <a:pPr>
              <a:spcBef>
                <a:spcPct val="50000"/>
              </a:spcBef>
            </a:pPr>
            <a:r>
              <a:rPr lang="en-US" i="1"/>
              <a:t> 		        </a:t>
            </a:r>
            <a:r>
              <a:rPr lang="en-US" b="1" i="1">
                <a:solidFill>
                  <a:schemeClr val="tx2"/>
                </a:solidFill>
              </a:rPr>
              <a:t>pH  =  pKa  = 4,75</a:t>
            </a:r>
            <a:endParaRPr lang="es-ES" b="1" i="1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1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7" grpId="0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304800" y="1600200"/>
            <a:ext cx="83058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Se elige un ácido (o base) débil cuyo 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pK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a</a:t>
            </a:r>
            <a:r>
              <a:rPr lang="es-ES" b="1">
                <a:solidFill>
                  <a:schemeClr val="tx2"/>
                </a:solidFill>
                <a:cs typeface="Times New Roman" pitchFamily="18" charset="0"/>
              </a:rPr>
              <a:t> (o pK</a:t>
            </a:r>
            <a:r>
              <a:rPr lang="es-ES" b="1" baseline="-30000">
                <a:solidFill>
                  <a:schemeClr val="tx2"/>
                </a:solidFill>
                <a:cs typeface="Times New Roman" pitchFamily="18" charset="0"/>
              </a:rPr>
              <a:t>b</a:t>
            </a:r>
            <a:r>
              <a:rPr lang="es-ES" b="1">
                <a:cs typeface="Times New Roman" pitchFamily="18" charset="0"/>
              </a:rPr>
              <a:t>)</a:t>
            </a:r>
            <a:r>
              <a:rPr lang="es-ES">
                <a:cs typeface="Times New Roman" pitchFamily="18" charset="0"/>
              </a:rPr>
              <a:t> esté muy cercano del valor de pH deseado. </a:t>
            </a:r>
            <a:endParaRPr lang="es-ES"/>
          </a:p>
        </p:txBody>
      </p:sp>
      <p:sp>
        <p:nvSpPr>
          <p:cNvPr id="14339" name="Text Box 4"/>
          <p:cNvSpPr txBox="1">
            <a:spLocks noChangeArrowheads="1"/>
          </p:cNvSpPr>
          <p:nvPr/>
        </p:nvSpPr>
        <p:spPr bwMode="auto">
          <a:xfrm>
            <a:off x="381000" y="609600"/>
            <a:ext cx="87630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1.1 PREPARACIÓN DE UNA DISOLUCIÓN REGULADORA CON UN pH ESPECÍFICO</a:t>
            </a:r>
          </a:p>
        </p:txBody>
      </p:sp>
      <p:sp>
        <p:nvSpPr>
          <p:cNvPr id="7173" name="Text Box 5"/>
          <p:cNvSpPr txBox="1">
            <a:spLocks noChangeArrowheads="1"/>
          </p:cNvSpPr>
          <p:nvPr/>
        </p:nvSpPr>
        <p:spPr bwMode="auto">
          <a:xfrm>
            <a:off x="304800" y="2667000"/>
            <a:ext cx="8458200" cy="3195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En seguida se reemplazan el pH y pK</a:t>
            </a:r>
            <a:r>
              <a:rPr lang="es-ES" baseline="-30000">
                <a:cs typeface="Times New Roman" pitchFamily="18" charset="0"/>
              </a:rPr>
              <a:t>a</a:t>
            </a:r>
            <a:r>
              <a:rPr lang="es-ES">
                <a:cs typeface="Times New Roman" pitchFamily="18" charset="0"/>
              </a:rPr>
              <a:t> (o pK</a:t>
            </a:r>
            <a:r>
              <a:rPr lang="es-ES" baseline="-30000">
                <a:cs typeface="Times New Roman" pitchFamily="18" charset="0"/>
              </a:rPr>
              <a:t>b</a:t>
            </a:r>
            <a:r>
              <a:rPr lang="es-ES">
                <a:cs typeface="Times New Roman" pitchFamily="18" charset="0"/>
              </a:rPr>
              <a:t>) en:</a:t>
            </a:r>
          </a:p>
          <a:p>
            <a:pPr algn="ctr">
              <a:spcBef>
                <a:spcPct val="50000"/>
              </a:spcBef>
            </a:pPr>
            <a:endParaRPr lang="es-ES" b="1" i="1">
              <a:solidFill>
                <a:schemeClr val="tx2"/>
              </a:solidFill>
              <a:cs typeface="Times New Roman" pitchFamily="18" charset="0"/>
            </a:endParaRPr>
          </a:p>
          <a:p>
            <a:pPr algn="ctr">
              <a:spcBef>
                <a:spcPct val="50000"/>
              </a:spcBef>
            </a:pP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pH  	  = 	pK</a:t>
            </a:r>
            <a:r>
              <a:rPr lang="es-ES" b="1" i="1" baseline="-30000">
                <a:solidFill>
                  <a:schemeClr val="tx2"/>
                </a:solidFill>
                <a:cs typeface="Times New Roman" pitchFamily="18" charset="0"/>
              </a:rPr>
              <a:t>a</a:t>
            </a: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 –</a:t>
            </a:r>
            <a:r>
              <a:rPr lang="es-ES_tradnl" b="1" i="1">
                <a:solidFill>
                  <a:schemeClr val="tx2"/>
                </a:solidFill>
                <a:cs typeface="Times New Roman" pitchFamily="18" charset="0"/>
              </a:rPr>
              <a:t> </a:t>
            </a:r>
            <a:r>
              <a:rPr lang="es-ES" b="1" i="1">
                <a:solidFill>
                  <a:schemeClr val="tx2"/>
                </a:solidFill>
                <a:cs typeface="Times New Roman" pitchFamily="18" charset="0"/>
              </a:rPr>
              <a:t>log ([ácido] / [base conjugada])</a:t>
            </a:r>
          </a:p>
          <a:p>
            <a:pPr>
              <a:spcBef>
                <a:spcPct val="50000"/>
              </a:spcBef>
            </a:pPr>
            <a:r>
              <a:rPr lang="es-ES">
                <a:cs typeface="Times New Roman" pitchFamily="18" charset="0"/>
              </a:rPr>
              <a:t> </a:t>
            </a:r>
          </a:p>
          <a:p>
            <a:pPr>
              <a:spcBef>
                <a:spcPct val="50000"/>
              </a:spcBef>
            </a:pPr>
            <a:r>
              <a:rPr lang="es-ES_tradnl">
                <a:cs typeface="Times New Roman" pitchFamily="18" charset="0"/>
              </a:rPr>
              <a:t>y se</a:t>
            </a:r>
            <a:r>
              <a:rPr lang="es-ES">
                <a:cs typeface="Times New Roman" pitchFamily="18" charset="0"/>
              </a:rPr>
              <a:t> </a:t>
            </a:r>
            <a:r>
              <a:rPr lang="es-ES_tradnl">
                <a:cs typeface="Times New Roman" pitchFamily="18" charset="0"/>
              </a:rPr>
              <a:t>obtiene </a:t>
            </a:r>
            <a:r>
              <a:rPr lang="es-ES">
                <a:cs typeface="Times New Roman" pitchFamily="18" charset="0"/>
              </a:rPr>
              <a:t>la razón </a:t>
            </a:r>
            <a:r>
              <a:rPr lang="es-ES_tradnl">
                <a:cs typeface="Times New Roman" pitchFamily="18" charset="0"/>
              </a:rPr>
              <a:t>  </a:t>
            </a:r>
            <a:r>
              <a:rPr lang="es-ES">
                <a:cs typeface="Times New Roman" pitchFamily="18" charset="0"/>
              </a:rPr>
              <a:t>[ácido] / [base conjugada]</a:t>
            </a:r>
          </a:p>
          <a:p>
            <a:pPr>
              <a:spcBef>
                <a:spcPct val="50000"/>
              </a:spcBef>
            </a:pPr>
            <a:endParaRPr lang="es-E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71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71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0" grpId="0" autoUpdateAnimBg="0"/>
      <p:bldP spid="7173" grpId="0" autoUpdateAnimBg="0"/>
    </p:bld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FF"/>
      </a:dk2>
      <a:lt2>
        <a:srgbClr val="FFFF00"/>
      </a:lt2>
      <a:accent1>
        <a:srgbClr val="FF9900"/>
      </a:accent1>
      <a:accent2>
        <a:srgbClr val="00FFFF"/>
      </a:accent2>
      <a:accent3>
        <a:srgbClr val="AAAAFF"/>
      </a:accent3>
      <a:accent4>
        <a:srgbClr val="DADADA"/>
      </a:accent4>
      <a:accent5>
        <a:srgbClr val="FFCAAA"/>
      </a:accent5>
      <a:accent6>
        <a:srgbClr val="00E7E7"/>
      </a:accent6>
      <a:hlink>
        <a:srgbClr val="FF0000"/>
      </a:hlink>
      <a:folHlink>
        <a:srgbClr val="969696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680</TotalTime>
  <Words>1570</Words>
  <Application>Microsoft Office PowerPoint</Application>
  <PresentationFormat>Presentación en pantalla (4:3)</PresentationFormat>
  <Paragraphs>424</Paragraphs>
  <Slides>49</Slides>
  <Notes>0</Notes>
  <HiddenSlides>0</HiddenSlides>
  <MMClips>0</MMClips>
  <ScaleCrop>false</ScaleCrop>
  <HeadingPairs>
    <vt:vector size="8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Servidores OLE incrustados</vt:lpstr>
      </vt:variant>
      <vt:variant>
        <vt:i4>2</vt:i4>
      </vt:variant>
      <vt:variant>
        <vt:lpstr>Títulos de diapositiva</vt:lpstr>
      </vt:variant>
      <vt:variant>
        <vt:i4>49</vt:i4>
      </vt:variant>
    </vt:vector>
  </HeadingPairs>
  <TitlesOfParts>
    <vt:vector size="57" baseType="lpstr">
      <vt:lpstr>Times New Roman</vt:lpstr>
      <vt:lpstr>Arial</vt:lpstr>
      <vt:lpstr>Calibri</vt:lpstr>
      <vt:lpstr>Symbol</vt:lpstr>
      <vt:lpstr>Wingdings 3</vt:lpstr>
      <vt:lpstr>Diseño predeterminado</vt:lpstr>
      <vt:lpstr>Origin Graph</vt:lpstr>
      <vt:lpstr>CS ChemDraw Drawing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  <vt:lpstr>Diapositiva 10</vt:lpstr>
      <vt:lpstr>Diapositiva 11</vt:lpstr>
      <vt:lpstr>Diapositiva 12</vt:lpstr>
      <vt:lpstr>Diapositiva 13</vt:lpstr>
      <vt:lpstr>Diapositiva 14</vt:lpstr>
      <vt:lpstr>Diapositiva 15</vt:lpstr>
      <vt:lpstr>Diapositiva 16</vt:lpstr>
      <vt:lpstr>Diapositiva 17</vt:lpstr>
      <vt:lpstr>Diapositiva 18</vt:lpstr>
      <vt:lpstr>Diapositiva 19</vt:lpstr>
      <vt:lpstr>Diapositiva 20</vt:lpstr>
      <vt:lpstr>Diapositiva 21</vt:lpstr>
      <vt:lpstr>Diapositiva 22</vt:lpstr>
      <vt:lpstr>Diapositiva 23</vt:lpstr>
      <vt:lpstr>Diapositiva 24</vt:lpstr>
      <vt:lpstr>Diapositiva 25</vt:lpstr>
      <vt:lpstr>Diapositiva 26</vt:lpstr>
      <vt:lpstr>Diapositiva 27</vt:lpstr>
      <vt:lpstr>Diapositiva 28</vt:lpstr>
      <vt:lpstr>Diapositiva 29</vt:lpstr>
      <vt:lpstr>Diapositiva 30</vt:lpstr>
      <vt:lpstr>Diapositiva 31</vt:lpstr>
      <vt:lpstr>Diapositiva 32</vt:lpstr>
      <vt:lpstr>Diapositiva 33</vt:lpstr>
      <vt:lpstr>Diapositiva 34</vt:lpstr>
      <vt:lpstr>Diapositiva 35</vt:lpstr>
      <vt:lpstr>Diapositiva 36</vt:lpstr>
      <vt:lpstr>Diapositiva 37</vt:lpstr>
      <vt:lpstr>Diapositiva 38</vt:lpstr>
      <vt:lpstr>Diapositiva 39</vt:lpstr>
      <vt:lpstr>Diapositiva 40</vt:lpstr>
      <vt:lpstr>Diapositiva 41</vt:lpstr>
      <vt:lpstr>Diapositiva 42</vt:lpstr>
      <vt:lpstr>Diapositiva 43</vt:lpstr>
      <vt:lpstr>Diapositiva 44</vt:lpstr>
      <vt:lpstr>Diapositiva 45</vt:lpstr>
      <vt:lpstr>Diapositiva 46</vt:lpstr>
      <vt:lpstr>Diapositiva 47</vt:lpstr>
      <vt:lpstr>Diapositiva 48</vt:lpstr>
      <vt:lpstr>Diapositiva 49</vt:lpstr>
    </vt:vector>
  </TitlesOfParts>
  <Company>Universidad de Chile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Jose Parada</dc:creator>
  <cp:lastModifiedBy>Jparada</cp:lastModifiedBy>
  <cp:revision>106</cp:revision>
  <dcterms:created xsi:type="dcterms:W3CDTF">2004-09-30T18:51:01Z</dcterms:created>
  <dcterms:modified xsi:type="dcterms:W3CDTF">2010-10-06T22:05:25Z</dcterms:modified>
</cp:coreProperties>
</file>

<file path=docProps/thumbnail.jpeg>
</file>