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slides/slide79.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81"/>
  </p:notesMasterIdLst>
  <p:sldIdLst>
    <p:sldId id="257" r:id="rId2"/>
    <p:sldId id="360" r:id="rId3"/>
    <p:sldId id="358" r:id="rId4"/>
    <p:sldId id="359" r:id="rId5"/>
    <p:sldId id="336" r:id="rId6"/>
    <p:sldId id="322" r:id="rId7"/>
    <p:sldId id="348" r:id="rId8"/>
    <p:sldId id="349" r:id="rId9"/>
    <p:sldId id="337" r:id="rId10"/>
    <p:sldId id="338" r:id="rId11"/>
    <p:sldId id="339" r:id="rId12"/>
    <p:sldId id="340" r:id="rId13"/>
    <p:sldId id="329" r:id="rId14"/>
    <p:sldId id="356" r:id="rId15"/>
    <p:sldId id="357" r:id="rId16"/>
    <p:sldId id="341" r:id="rId17"/>
    <p:sldId id="320" r:id="rId18"/>
    <p:sldId id="324" r:id="rId19"/>
    <p:sldId id="321" r:id="rId20"/>
    <p:sldId id="342" r:id="rId21"/>
    <p:sldId id="350" r:id="rId22"/>
    <p:sldId id="351" r:id="rId23"/>
    <p:sldId id="343" r:id="rId24"/>
    <p:sldId id="347" r:id="rId25"/>
    <p:sldId id="354" r:id="rId26"/>
    <p:sldId id="355" r:id="rId27"/>
    <p:sldId id="308" r:id="rId28"/>
    <p:sldId id="309" r:id="rId29"/>
    <p:sldId id="352" r:id="rId30"/>
    <p:sldId id="314" r:id="rId31"/>
    <p:sldId id="313" r:id="rId32"/>
    <p:sldId id="335" r:id="rId33"/>
    <p:sldId id="344" r:id="rId34"/>
    <p:sldId id="333" r:id="rId35"/>
    <p:sldId id="334" r:id="rId36"/>
    <p:sldId id="330" r:id="rId37"/>
    <p:sldId id="318" r:id="rId38"/>
    <p:sldId id="325" r:id="rId39"/>
    <p:sldId id="353" r:id="rId40"/>
    <p:sldId id="319" r:id="rId41"/>
    <p:sldId id="332" r:id="rId42"/>
    <p:sldId id="264" r:id="rId43"/>
    <p:sldId id="315" r:id="rId44"/>
    <p:sldId id="265" r:id="rId45"/>
    <p:sldId id="266" r:id="rId46"/>
    <p:sldId id="267" r:id="rId47"/>
    <p:sldId id="268" r:id="rId48"/>
    <p:sldId id="326" r:id="rId49"/>
    <p:sldId id="269" r:id="rId50"/>
    <p:sldId id="316" r:id="rId51"/>
    <p:sldId id="270" r:id="rId52"/>
    <p:sldId id="317" r:id="rId53"/>
    <p:sldId id="327" r:id="rId54"/>
    <p:sldId id="271" r:id="rId55"/>
    <p:sldId id="328" r:id="rId56"/>
    <p:sldId id="272" r:id="rId57"/>
    <p:sldId id="274" r:id="rId58"/>
    <p:sldId id="275" r:id="rId59"/>
    <p:sldId id="345" r:id="rId60"/>
    <p:sldId id="277" r:id="rId61"/>
    <p:sldId id="278" r:id="rId62"/>
    <p:sldId id="346" r:id="rId63"/>
    <p:sldId id="279" r:id="rId64"/>
    <p:sldId id="311" r:id="rId65"/>
    <p:sldId id="280" r:id="rId66"/>
    <p:sldId id="281" r:id="rId67"/>
    <p:sldId id="282" r:id="rId68"/>
    <p:sldId id="283" r:id="rId69"/>
    <p:sldId id="284" r:id="rId70"/>
    <p:sldId id="285" r:id="rId71"/>
    <p:sldId id="286" r:id="rId72"/>
    <p:sldId id="331" r:id="rId73"/>
    <p:sldId id="287" r:id="rId74"/>
    <p:sldId id="288" r:id="rId75"/>
    <p:sldId id="289" r:id="rId76"/>
    <p:sldId id="290" r:id="rId77"/>
    <p:sldId id="291" r:id="rId78"/>
    <p:sldId id="292" r:id="rId79"/>
    <p:sldId id="293" r:id="rId80"/>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Verdana" pitchFamily="34" charset="0"/>
        <a:ea typeface="+mn-ea"/>
        <a:cs typeface="+mn-cs"/>
      </a:defRPr>
    </a:lvl1pPr>
    <a:lvl2pPr marL="457200" algn="l" rtl="0" fontAlgn="base">
      <a:spcBef>
        <a:spcPct val="0"/>
      </a:spcBef>
      <a:spcAft>
        <a:spcPct val="0"/>
      </a:spcAft>
      <a:defRPr kern="1200">
        <a:solidFill>
          <a:schemeClr val="tx1"/>
        </a:solidFill>
        <a:latin typeface="Verdana" pitchFamily="34" charset="0"/>
        <a:ea typeface="+mn-ea"/>
        <a:cs typeface="+mn-cs"/>
      </a:defRPr>
    </a:lvl2pPr>
    <a:lvl3pPr marL="914400" algn="l" rtl="0" fontAlgn="base">
      <a:spcBef>
        <a:spcPct val="0"/>
      </a:spcBef>
      <a:spcAft>
        <a:spcPct val="0"/>
      </a:spcAft>
      <a:defRPr kern="1200">
        <a:solidFill>
          <a:schemeClr val="tx1"/>
        </a:solidFill>
        <a:latin typeface="Verdana" pitchFamily="34" charset="0"/>
        <a:ea typeface="+mn-ea"/>
        <a:cs typeface="+mn-cs"/>
      </a:defRPr>
    </a:lvl3pPr>
    <a:lvl4pPr marL="1371600" algn="l" rtl="0" fontAlgn="base">
      <a:spcBef>
        <a:spcPct val="0"/>
      </a:spcBef>
      <a:spcAft>
        <a:spcPct val="0"/>
      </a:spcAft>
      <a:defRPr kern="1200">
        <a:solidFill>
          <a:schemeClr val="tx1"/>
        </a:solidFill>
        <a:latin typeface="Verdana" pitchFamily="34" charset="0"/>
        <a:ea typeface="+mn-ea"/>
        <a:cs typeface="+mn-cs"/>
      </a:defRPr>
    </a:lvl4pPr>
    <a:lvl5pPr marL="1828800" algn="l" rtl="0" fontAlgn="base">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FFFF99"/>
    <a:srgbClr val="FFFF00"/>
    <a:srgbClr val="000066"/>
    <a:srgbClr val="FF66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19" autoAdjust="0"/>
    <p:restoredTop sz="94728" autoAdjust="0"/>
  </p:normalViewPr>
  <p:slideViewPr>
    <p:cSldViewPr>
      <p:cViewPr varScale="1">
        <p:scale>
          <a:sx n="48" d="100"/>
          <a:sy n="48" d="100"/>
        </p:scale>
        <p:origin x="-84" y="-57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presProps" Target="presProps.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1.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es-ES"/>
          </a:p>
        </p:txBody>
      </p:sp>
      <p:sp>
        <p:nvSpPr>
          <p:cNvPr id="409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es-ES"/>
          </a:p>
        </p:txBody>
      </p:sp>
      <p:sp>
        <p:nvSpPr>
          <p:cNvPr id="6963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p>
        </p:txBody>
      </p:sp>
      <p:sp>
        <p:nvSpPr>
          <p:cNvPr id="410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es-ES"/>
          </a:p>
        </p:txBody>
      </p:sp>
      <p:sp>
        <p:nvSpPr>
          <p:cNvPr id="410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4D9CCB4D-3C91-4F9D-BF82-2B65F50EA8D7}" type="slidenum">
              <a:rPr lang="es-ES"/>
              <a:pPr>
                <a:defRPr/>
              </a:pPr>
              <a:t>‹Nº›</a:t>
            </a:fld>
            <a:endParaRPr lang="es-E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p:spPr>
        <p:txBody>
          <a:bodyPr/>
          <a:lstStyle/>
          <a:p>
            <a:fld id="{AB0580C1-D4D5-44F0-8EFC-193ECBE1F67F}" type="slidenum">
              <a:rPr lang="es-ES" smtClean="0"/>
              <a:pPr/>
              <a:t>1</a:t>
            </a:fld>
            <a:endParaRPr lang="es-ES" smtClean="0"/>
          </a:p>
        </p:txBody>
      </p:sp>
      <p:sp>
        <p:nvSpPr>
          <p:cNvPr id="70659" name="Rectangle 2"/>
          <p:cNvSpPr>
            <a:spLocks noGrp="1" noRot="1" noChangeAspect="1" noChangeArrowheads="1" noTextEdit="1"/>
          </p:cNvSpPr>
          <p:nvPr>
            <p:ph type="sldImg"/>
          </p:nvPr>
        </p:nvSpPr>
        <p:spPr>
          <a:ln/>
        </p:spPr>
      </p:sp>
      <p:sp>
        <p:nvSpPr>
          <p:cNvPr id="70660"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p:spPr>
        <p:txBody>
          <a:bodyPr/>
          <a:lstStyle/>
          <a:p>
            <a:fld id="{765992F3-220E-49ED-ABC5-90A9B115F52E}" type="slidenum">
              <a:rPr lang="es-ES" smtClean="0"/>
              <a:pPr/>
              <a:t>51</a:t>
            </a:fld>
            <a:endParaRPr lang="es-ES" smtClean="0"/>
          </a:p>
        </p:txBody>
      </p:sp>
      <p:sp>
        <p:nvSpPr>
          <p:cNvPr id="79875" name="Rectangle 2"/>
          <p:cNvSpPr>
            <a:spLocks noGrp="1" noRot="1" noChangeAspect="1" noChangeArrowheads="1" noTextEdit="1"/>
          </p:cNvSpPr>
          <p:nvPr>
            <p:ph type="sldImg"/>
          </p:nvPr>
        </p:nvSpPr>
        <p:spPr>
          <a:ln/>
        </p:spPr>
      </p:sp>
      <p:sp>
        <p:nvSpPr>
          <p:cNvPr id="79876"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p:spPr>
        <p:txBody>
          <a:bodyPr/>
          <a:lstStyle/>
          <a:p>
            <a:fld id="{CDD7B997-3537-4AD4-99EE-B8EC02EAFF28}" type="slidenum">
              <a:rPr lang="es-ES" smtClean="0"/>
              <a:pPr/>
              <a:t>54</a:t>
            </a:fld>
            <a:endParaRPr lang="es-ES" smtClean="0"/>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a:noFill/>
        </p:spPr>
        <p:txBody>
          <a:bodyPr/>
          <a:lstStyle/>
          <a:p>
            <a:fld id="{53699759-B222-4C7B-A50A-37B3E786AF04}" type="slidenum">
              <a:rPr lang="es-ES" smtClean="0"/>
              <a:pPr/>
              <a:t>56</a:t>
            </a:fld>
            <a:endParaRPr lang="es-ES" smtClean="0"/>
          </a:p>
        </p:txBody>
      </p:sp>
      <p:sp>
        <p:nvSpPr>
          <p:cNvPr id="81923" name="Rectangle 2"/>
          <p:cNvSpPr>
            <a:spLocks noGrp="1" noRot="1" noChangeAspect="1" noChangeArrowheads="1" noTextEdit="1"/>
          </p:cNvSpPr>
          <p:nvPr>
            <p:ph type="sldImg"/>
          </p:nvPr>
        </p:nvSpPr>
        <p:spPr>
          <a:ln/>
        </p:spPr>
      </p:sp>
      <p:sp>
        <p:nvSpPr>
          <p:cNvPr id="81924"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p:spPr>
        <p:txBody>
          <a:bodyPr/>
          <a:lstStyle/>
          <a:p>
            <a:fld id="{9D2D70AE-5A54-41A2-8C28-892A0D2AD323}" type="slidenum">
              <a:rPr lang="es-ES" smtClean="0"/>
              <a:pPr/>
              <a:t>57</a:t>
            </a:fld>
            <a:endParaRPr lang="es-ES" smtClean="0"/>
          </a:p>
        </p:txBody>
      </p:sp>
      <p:sp>
        <p:nvSpPr>
          <p:cNvPr id="82947" name="Rectangle 2"/>
          <p:cNvSpPr>
            <a:spLocks noGrp="1" noRot="1" noChangeAspect="1" noChangeArrowheads="1" noTextEdit="1"/>
          </p:cNvSpPr>
          <p:nvPr>
            <p:ph type="sldImg"/>
          </p:nvPr>
        </p:nvSpPr>
        <p:spPr>
          <a:ln/>
        </p:spPr>
      </p:sp>
      <p:sp>
        <p:nvSpPr>
          <p:cNvPr id="82948"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a:noFill/>
        </p:spPr>
        <p:txBody>
          <a:bodyPr/>
          <a:lstStyle/>
          <a:p>
            <a:fld id="{0F7AADD9-621A-4B5F-9537-E45778638297}" type="slidenum">
              <a:rPr lang="es-ES" smtClean="0"/>
              <a:pPr/>
              <a:t>58</a:t>
            </a:fld>
            <a:endParaRPr lang="es-ES" smtClean="0"/>
          </a:p>
        </p:txBody>
      </p:sp>
      <p:sp>
        <p:nvSpPr>
          <p:cNvPr id="83971" name="Rectangle 2"/>
          <p:cNvSpPr>
            <a:spLocks noGrp="1" noRot="1" noChangeAspect="1" noChangeArrowheads="1" noTextEdit="1"/>
          </p:cNvSpPr>
          <p:nvPr>
            <p:ph type="sldImg"/>
          </p:nvPr>
        </p:nvSpPr>
        <p:spPr>
          <a:ln/>
        </p:spPr>
      </p:sp>
      <p:sp>
        <p:nvSpPr>
          <p:cNvPr id="83972"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a:spLocks noGrp="1" noChangeArrowheads="1"/>
          </p:cNvSpPr>
          <p:nvPr>
            <p:ph type="sldNum" sz="quarter" idx="5"/>
          </p:nvPr>
        </p:nvSpPr>
        <p:spPr>
          <a:noFill/>
        </p:spPr>
        <p:txBody>
          <a:bodyPr/>
          <a:lstStyle/>
          <a:p>
            <a:fld id="{13B0A9FC-3186-4141-BD63-8272681A4EA2}" type="slidenum">
              <a:rPr lang="es-ES" smtClean="0"/>
              <a:pPr/>
              <a:t>60</a:t>
            </a:fld>
            <a:endParaRPr lang="es-ES" smtClean="0"/>
          </a:p>
        </p:txBody>
      </p:sp>
      <p:sp>
        <p:nvSpPr>
          <p:cNvPr id="84995" name="Rectangle 2"/>
          <p:cNvSpPr>
            <a:spLocks noGrp="1" noRot="1" noChangeAspect="1" noChangeArrowheads="1" noTextEdit="1"/>
          </p:cNvSpPr>
          <p:nvPr>
            <p:ph type="sldImg"/>
          </p:nvPr>
        </p:nvSpPr>
        <p:spPr>
          <a:ln/>
        </p:spPr>
      </p:sp>
      <p:sp>
        <p:nvSpPr>
          <p:cNvPr id="84996"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p>
            <a:fld id="{B207E9D7-1816-43DC-B4AB-50C5EF27D098}" type="slidenum">
              <a:rPr lang="es-ES" smtClean="0"/>
              <a:pPr/>
              <a:t>61</a:t>
            </a:fld>
            <a:endParaRPr lang="es-ES" smtClean="0"/>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p:spPr>
        <p:txBody>
          <a:bodyPr/>
          <a:lstStyle/>
          <a:p>
            <a:fld id="{020BE58C-98EF-4BFE-B805-882D0BA8BF58}" type="slidenum">
              <a:rPr lang="es-ES" smtClean="0"/>
              <a:pPr/>
              <a:t>63</a:t>
            </a:fld>
            <a:endParaRPr lang="es-ES" smtClean="0"/>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a:noFill/>
        </p:spPr>
        <p:txBody>
          <a:bodyPr/>
          <a:lstStyle/>
          <a:p>
            <a:fld id="{A9263B02-95AD-478B-B98A-FBCA6293C9EA}" type="slidenum">
              <a:rPr lang="es-ES" smtClean="0"/>
              <a:pPr/>
              <a:t>64</a:t>
            </a:fld>
            <a:endParaRPr lang="es-ES" smtClean="0"/>
          </a:p>
        </p:txBody>
      </p:sp>
      <p:sp>
        <p:nvSpPr>
          <p:cNvPr id="88067" name="Rectangle 2"/>
          <p:cNvSpPr>
            <a:spLocks noGrp="1" noRot="1" noChangeAspect="1" noChangeArrowheads="1" noTextEdit="1"/>
          </p:cNvSpPr>
          <p:nvPr>
            <p:ph type="sldImg"/>
          </p:nvPr>
        </p:nvSpPr>
        <p:spPr>
          <a:ln/>
        </p:spPr>
      </p:sp>
      <p:sp>
        <p:nvSpPr>
          <p:cNvPr id="88068"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p:spPr>
        <p:txBody>
          <a:bodyPr/>
          <a:lstStyle/>
          <a:p>
            <a:fld id="{B0AA666F-CAD9-4564-B061-B759A3EB838B}" type="slidenum">
              <a:rPr lang="es-ES" smtClean="0"/>
              <a:pPr/>
              <a:t>65</a:t>
            </a:fld>
            <a:endParaRPr lang="es-ES" smtClean="0"/>
          </a:p>
        </p:txBody>
      </p:sp>
      <p:sp>
        <p:nvSpPr>
          <p:cNvPr id="89091" name="Rectangle 2"/>
          <p:cNvSpPr>
            <a:spLocks noGrp="1" noRot="1" noChangeAspect="1" noChangeArrowheads="1" noTextEdit="1"/>
          </p:cNvSpPr>
          <p:nvPr>
            <p:ph type="sldImg"/>
          </p:nvPr>
        </p:nvSpPr>
        <p:spPr>
          <a:ln/>
        </p:spPr>
      </p:sp>
      <p:sp>
        <p:nvSpPr>
          <p:cNvPr id="89092"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77C8A12-7347-4D70-B66A-FE6BDAD636CF}" type="slidenum">
              <a:rPr lang="es-ES" smtClean="0"/>
              <a:pPr/>
              <a:t>27</a:t>
            </a:fld>
            <a:endParaRPr lang="es-ES" smtClean="0"/>
          </a:p>
        </p:txBody>
      </p:sp>
      <p:sp>
        <p:nvSpPr>
          <p:cNvPr id="71683" name="Rectangle 2"/>
          <p:cNvSpPr>
            <a:spLocks noGrp="1" noRot="1" noChangeAspect="1" noChangeArrowheads="1" noTextEdit="1"/>
          </p:cNvSpPr>
          <p:nvPr>
            <p:ph type="sldImg"/>
          </p:nvPr>
        </p:nvSpPr>
        <p:spPr>
          <a:ln/>
        </p:spPr>
      </p:sp>
      <p:sp>
        <p:nvSpPr>
          <p:cNvPr id="71684"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p:spPr>
        <p:txBody>
          <a:bodyPr/>
          <a:lstStyle/>
          <a:p>
            <a:fld id="{16CC6011-A4AC-4B26-8291-3BBE245BB4AA}" type="slidenum">
              <a:rPr lang="es-ES" smtClean="0"/>
              <a:pPr/>
              <a:t>66</a:t>
            </a:fld>
            <a:endParaRPr lang="es-ES" smtClean="0"/>
          </a:p>
        </p:txBody>
      </p:sp>
      <p:sp>
        <p:nvSpPr>
          <p:cNvPr id="90115" name="Rectangle 2"/>
          <p:cNvSpPr>
            <a:spLocks noGrp="1" noRot="1" noChangeAspect="1" noChangeArrowheads="1" noTextEdit="1"/>
          </p:cNvSpPr>
          <p:nvPr>
            <p:ph type="sldImg"/>
          </p:nvPr>
        </p:nvSpPr>
        <p:spPr>
          <a:ln/>
        </p:spPr>
      </p:sp>
      <p:sp>
        <p:nvSpPr>
          <p:cNvPr id="90116"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p:spPr>
        <p:txBody>
          <a:bodyPr/>
          <a:lstStyle/>
          <a:p>
            <a:fld id="{A2059742-DFDE-490F-A3F5-29F5DF22C575}" type="slidenum">
              <a:rPr lang="es-ES" smtClean="0"/>
              <a:pPr/>
              <a:t>67</a:t>
            </a:fld>
            <a:endParaRPr lang="es-ES" smtClean="0"/>
          </a:p>
        </p:txBody>
      </p:sp>
      <p:sp>
        <p:nvSpPr>
          <p:cNvPr id="91139" name="Rectangle 2"/>
          <p:cNvSpPr>
            <a:spLocks noGrp="1" noRot="1" noChangeAspect="1" noChangeArrowheads="1" noTextEdit="1"/>
          </p:cNvSpPr>
          <p:nvPr>
            <p:ph type="sldImg"/>
          </p:nvPr>
        </p:nvSpPr>
        <p:spPr>
          <a:ln/>
        </p:spPr>
      </p:sp>
      <p:sp>
        <p:nvSpPr>
          <p:cNvPr id="91140"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7"/>
          <p:cNvSpPr>
            <a:spLocks noGrp="1" noChangeArrowheads="1"/>
          </p:cNvSpPr>
          <p:nvPr>
            <p:ph type="sldNum" sz="quarter" idx="5"/>
          </p:nvPr>
        </p:nvSpPr>
        <p:spPr>
          <a:noFill/>
        </p:spPr>
        <p:txBody>
          <a:bodyPr/>
          <a:lstStyle/>
          <a:p>
            <a:fld id="{7EF13CA1-B921-487D-9B76-ED0AFC1139D0}" type="slidenum">
              <a:rPr lang="es-ES" smtClean="0"/>
              <a:pPr/>
              <a:t>68</a:t>
            </a:fld>
            <a:endParaRPr lang="es-ES" smtClean="0"/>
          </a:p>
        </p:txBody>
      </p:sp>
      <p:sp>
        <p:nvSpPr>
          <p:cNvPr id="92163" name="Rectangle 2"/>
          <p:cNvSpPr>
            <a:spLocks noGrp="1" noRot="1" noChangeAspect="1" noChangeArrowheads="1" noTextEdit="1"/>
          </p:cNvSpPr>
          <p:nvPr>
            <p:ph type="sldImg"/>
          </p:nvPr>
        </p:nvSpPr>
        <p:spPr>
          <a:ln/>
        </p:spPr>
      </p:sp>
      <p:sp>
        <p:nvSpPr>
          <p:cNvPr id="92164"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p:spPr>
        <p:txBody>
          <a:bodyPr/>
          <a:lstStyle/>
          <a:p>
            <a:fld id="{E2899843-2768-4418-A7D8-824423B77796}" type="slidenum">
              <a:rPr lang="es-ES" smtClean="0"/>
              <a:pPr/>
              <a:t>69</a:t>
            </a:fld>
            <a:endParaRPr lang="es-ES" smtClean="0"/>
          </a:p>
        </p:txBody>
      </p:sp>
      <p:sp>
        <p:nvSpPr>
          <p:cNvPr id="93187" name="Rectangle 2"/>
          <p:cNvSpPr>
            <a:spLocks noGrp="1" noRot="1" noChangeAspect="1" noChangeArrowheads="1" noTextEdit="1"/>
          </p:cNvSpPr>
          <p:nvPr>
            <p:ph type="sldImg"/>
          </p:nvPr>
        </p:nvSpPr>
        <p:spPr>
          <a:ln/>
        </p:spPr>
      </p:sp>
      <p:sp>
        <p:nvSpPr>
          <p:cNvPr id="93188"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noFill/>
        </p:spPr>
        <p:txBody>
          <a:bodyPr/>
          <a:lstStyle/>
          <a:p>
            <a:fld id="{32F9A384-78C4-4E52-90D0-4A2F5D1E7AE8}" type="slidenum">
              <a:rPr lang="es-ES" smtClean="0"/>
              <a:pPr/>
              <a:t>70</a:t>
            </a:fld>
            <a:endParaRPr lang="es-ES" smtClean="0"/>
          </a:p>
        </p:txBody>
      </p:sp>
      <p:sp>
        <p:nvSpPr>
          <p:cNvPr id="94211" name="Rectangle 2"/>
          <p:cNvSpPr>
            <a:spLocks noGrp="1" noRot="1" noChangeAspect="1" noChangeArrowheads="1" noTextEdit="1"/>
          </p:cNvSpPr>
          <p:nvPr>
            <p:ph type="sldImg"/>
          </p:nvPr>
        </p:nvSpPr>
        <p:spPr>
          <a:ln/>
        </p:spPr>
      </p:sp>
      <p:sp>
        <p:nvSpPr>
          <p:cNvPr id="94212"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7"/>
          <p:cNvSpPr>
            <a:spLocks noGrp="1" noChangeArrowheads="1"/>
          </p:cNvSpPr>
          <p:nvPr>
            <p:ph type="sldNum" sz="quarter" idx="5"/>
          </p:nvPr>
        </p:nvSpPr>
        <p:spPr>
          <a:noFill/>
        </p:spPr>
        <p:txBody>
          <a:bodyPr/>
          <a:lstStyle/>
          <a:p>
            <a:fld id="{734B06D2-0377-45DA-A38F-4248449BAC4C}" type="slidenum">
              <a:rPr lang="es-ES" smtClean="0"/>
              <a:pPr/>
              <a:t>71</a:t>
            </a:fld>
            <a:endParaRPr lang="es-ES" smtClean="0"/>
          </a:p>
        </p:txBody>
      </p:sp>
      <p:sp>
        <p:nvSpPr>
          <p:cNvPr id="95235" name="Rectangle 2"/>
          <p:cNvSpPr>
            <a:spLocks noGrp="1" noRot="1" noChangeAspect="1" noChangeArrowheads="1" noTextEdit="1"/>
          </p:cNvSpPr>
          <p:nvPr>
            <p:ph type="sldImg"/>
          </p:nvPr>
        </p:nvSpPr>
        <p:spPr>
          <a:ln/>
        </p:spPr>
      </p:sp>
      <p:sp>
        <p:nvSpPr>
          <p:cNvPr id="95236"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a:spLocks noGrp="1" noChangeArrowheads="1"/>
          </p:cNvSpPr>
          <p:nvPr>
            <p:ph type="sldNum" sz="quarter" idx="5"/>
          </p:nvPr>
        </p:nvSpPr>
        <p:spPr>
          <a:noFill/>
        </p:spPr>
        <p:txBody>
          <a:bodyPr/>
          <a:lstStyle/>
          <a:p>
            <a:fld id="{382618F8-8E2E-486F-8FB6-90C36A47DCA8}" type="slidenum">
              <a:rPr lang="es-ES" smtClean="0"/>
              <a:pPr/>
              <a:t>73</a:t>
            </a:fld>
            <a:endParaRPr lang="es-ES" smtClean="0"/>
          </a:p>
        </p:txBody>
      </p:sp>
      <p:sp>
        <p:nvSpPr>
          <p:cNvPr id="96259" name="Rectangle 2"/>
          <p:cNvSpPr>
            <a:spLocks noGrp="1" noRot="1" noChangeAspect="1" noChangeArrowheads="1" noTextEdit="1"/>
          </p:cNvSpPr>
          <p:nvPr>
            <p:ph type="sldImg"/>
          </p:nvPr>
        </p:nvSpPr>
        <p:spPr>
          <a:ln/>
        </p:spPr>
      </p:sp>
      <p:sp>
        <p:nvSpPr>
          <p:cNvPr id="96260"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7"/>
          <p:cNvSpPr>
            <a:spLocks noGrp="1" noChangeArrowheads="1"/>
          </p:cNvSpPr>
          <p:nvPr>
            <p:ph type="sldNum" sz="quarter" idx="5"/>
          </p:nvPr>
        </p:nvSpPr>
        <p:spPr>
          <a:noFill/>
        </p:spPr>
        <p:txBody>
          <a:bodyPr/>
          <a:lstStyle/>
          <a:p>
            <a:fld id="{6D69EDDA-A276-470A-96A7-09E2425A98B3}" type="slidenum">
              <a:rPr lang="es-ES" smtClean="0"/>
              <a:pPr/>
              <a:t>74</a:t>
            </a:fld>
            <a:endParaRPr lang="es-ES" smtClean="0"/>
          </a:p>
        </p:txBody>
      </p:sp>
      <p:sp>
        <p:nvSpPr>
          <p:cNvPr id="97283" name="Rectangle 2"/>
          <p:cNvSpPr>
            <a:spLocks noGrp="1" noRot="1" noChangeAspect="1" noChangeArrowheads="1" noTextEdit="1"/>
          </p:cNvSpPr>
          <p:nvPr>
            <p:ph type="sldImg"/>
          </p:nvPr>
        </p:nvSpPr>
        <p:spPr>
          <a:ln/>
        </p:spPr>
      </p:sp>
      <p:sp>
        <p:nvSpPr>
          <p:cNvPr id="97284"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a:noFill/>
        </p:spPr>
        <p:txBody>
          <a:bodyPr/>
          <a:lstStyle/>
          <a:p>
            <a:fld id="{56527004-E252-4957-A53B-D87595D35D82}" type="slidenum">
              <a:rPr lang="es-ES" smtClean="0"/>
              <a:pPr/>
              <a:t>75</a:t>
            </a:fld>
            <a:endParaRPr lang="es-ES" smtClean="0"/>
          </a:p>
        </p:txBody>
      </p:sp>
      <p:sp>
        <p:nvSpPr>
          <p:cNvPr id="98307" name="Rectangle 2"/>
          <p:cNvSpPr>
            <a:spLocks noGrp="1" noRot="1" noChangeAspect="1" noChangeArrowheads="1" noTextEdit="1"/>
          </p:cNvSpPr>
          <p:nvPr>
            <p:ph type="sldImg"/>
          </p:nvPr>
        </p:nvSpPr>
        <p:spPr>
          <a:ln/>
        </p:spPr>
      </p:sp>
      <p:sp>
        <p:nvSpPr>
          <p:cNvPr id="98308"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7"/>
          <p:cNvSpPr>
            <a:spLocks noGrp="1" noChangeArrowheads="1"/>
          </p:cNvSpPr>
          <p:nvPr>
            <p:ph type="sldNum" sz="quarter" idx="5"/>
          </p:nvPr>
        </p:nvSpPr>
        <p:spPr>
          <a:noFill/>
        </p:spPr>
        <p:txBody>
          <a:bodyPr/>
          <a:lstStyle/>
          <a:p>
            <a:fld id="{04D5DD68-CBAF-4F64-AB71-0D6209A5516A}" type="slidenum">
              <a:rPr lang="es-ES" smtClean="0"/>
              <a:pPr/>
              <a:t>76</a:t>
            </a:fld>
            <a:endParaRPr lang="es-ES" smtClean="0"/>
          </a:p>
        </p:txBody>
      </p:sp>
      <p:sp>
        <p:nvSpPr>
          <p:cNvPr id="99331" name="Rectangle 2"/>
          <p:cNvSpPr>
            <a:spLocks noGrp="1" noRot="1" noChangeAspect="1" noChangeArrowheads="1" noTextEdit="1"/>
          </p:cNvSpPr>
          <p:nvPr>
            <p:ph type="sldImg"/>
          </p:nvPr>
        </p:nvSpPr>
        <p:spPr>
          <a:ln/>
        </p:spPr>
      </p:sp>
      <p:sp>
        <p:nvSpPr>
          <p:cNvPr id="99332"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p>
            <a:fld id="{A93D476F-8B13-4A3A-9CB8-E43EF734CE7D}" type="slidenum">
              <a:rPr lang="es-ES" smtClean="0"/>
              <a:pPr/>
              <a:t>28</a:t>
            </a:fld>
            <a:endParaRPr lang="es-ES" smtClean="0"/>
          </a:p>
        </p:txBody>
      </p:sp>
      <p:sp>
        <p:nvSpPr>
          <p:cNvPr id="72707" name="Rectangle 2"/>
          <p:cNvSpPr>
            <a:spLocks noGrp="1" noRot="1" noChangeAspect="1" noChangeArrowheads="1" noTextEdit="1"/>
          </p:cNvSpPr>
          <p:nvPr>
            <p:ph type="sldImg"/>
          </p:nvPr>
        </p:nvSpPr>
        <p:spPr>
          <a:ln/>
        </p:spPr>
      </p:sp>
      <p:sp>
        <p:nvSpPr>
          <p:cNvPr id="72708"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a:noFill/>
        </p:spPr>
        <p:txBody>
          <a:bodyPr/>
          <a:lstStyle/>
          <a:p>
            <a:fld id="{EE44ABCA-2502-4108-8BB1-0FCCD5E57A8E}" type="slidenum">
              <a:rPr lang="es-ES" smtClean="0"/>
              <a:pPr/>
              <a:t>77</a:t>
            </a:fld>
            <a:endParaRPr lang="es-ES" smtClean="0"/>
          </a:p>
        </p:txBody>
      </p:sp>
      <p:sp>
        <p:nvSpPr>
          <p:cNvPr id="100355" name="Rectangle 2"/>
          <p:cNvSpPr>
            <a:spLocks noGrp="1" noRot="1" noChangeAspect="1" noChangeArrowheads="1" noTextEdit="1"/>
          </p:cNvSpPr>
          <p:nvPr>
            <p:ph type="sldImg"/>
          </p:nvPr>
        </p:nvSpPr>
        <p:spPr>
          <a:ln/>
        </p:spPr>
      </p:sp>
      <p:sp>
        <p:nvSpPr>
          <p:cNvPr id="100356"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p>
            <a:fld id="{114C5CB7-9F94-4A24-8728-A61AB942BC79}" type="slidenum">
              <a:rPr lang="es-ES" smtClean="0"/>
              <a:pPr/>
              <a:t>78</a:t>
            </a:fld>
            <a:endParaRPr lang="es-ES" smtClean="0"/>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7"/>
          <p:cNvSpPr>
            <a:spLocks noGrp="1" noChangeArrowheads="1"/>
          </p:cNvSpPr>
          <p:nvPr>
            <p:ph type="sldNum" sz="quarter" idx="5"/>
          </p:nvPr>
        </p:nvSpPr>
        <p:spPr>
          <a:noFill/>
        </p:spPr>
        <p:txBody>
          <a:bodyPr/>
          <a:lstStyle/>
          <a:p>
            <a:fld id="{91902DEB-514D-4359-8E51-45FC895EBA82}" type="slidenum">
              <a:rPr lang="es-ES" smtClean="0"/>
              <a:pPr/>
              <a:t>79</a:t>
            </a:fld>
            <a:endParaRPr lang="es-ES" smtClean="0"/>
          </a:p>
        </p:txBody>
      </p:sp>
      <p:sp>
        <p:nvSpPr>
          <p:cNvPr id="102403" name="Rectangle 2"/>
          <p:cNvSpPr>
            <a:spLocks noGrp="1" noRot="1" noChangeAspect="1" noChangeArrowheads="1" noTextEdit="1"/>
          </p:cNvSpPr>
          <p:nvPr>
            <p:ph type="sldImg"/>
          </p:nvPr>
        </p:nvSpPr>
        <p:spPr>
          <a:ln/>
        </p:spPr>
      </p:sp>
      <p:sp>
        <p:nvSpPr>
          <p:cNvPr id="102404"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p:spPr>
        <p:txBody>
          <a:bodyPr/>
          <a:lstStyle/>
          <a:p>
            <a:fld id="{1453BA1B-9595-4FB4-A544-276B27E67059}" type="slidenum">
              <a:rPr lang="es-ES" smtClean="0"/>
              <a:pPr/>
              <a:t>42</a:t>
            </a:fld>
            <a:endParaRPr lang="es-ES" smtClean="0"/>
          </a:p>
        </p:txBody>
      </p:sp>
      <p:sp>
        <p:nvSpPr>
          <p:cNvPr id="73731" name="Rectangle 2"/>
          <p:cNvSpPr>
            <a:spLocks noGrp="1" noRot="1" noChangeAspect="1" noChangeArrowheads="1" noTextEdit="1"/>
          </p:cNvSpPr>
          <p:nvPr>
            <p:ph type="sldImg"/>
          </p:nvPr>
        </p:nvSpPr>
        <p:spPr>
          <a:ln/>
        </p:spPr>
      </p:sp>
      <p:sp>
        <p:nvSpPr>
          <p:cNvPr id="73732"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p>
            <a:fld id="{515B3A88-8619-4FA6-A9E3-4ED3AB189E24}" type="slidenum">
              <a:rPr lang="es-ES" smtClean="0"/>
              <a:pPr/>
              <a:t>44</a:t>
            </a:fld>
            <a:endParaRPr lang="es-ES" smtClean="0"/>
          </a:p>
        </p:txBody>
      </p:sp>
      <p:sp>
        <p:nvSpPr>
          <p:cNvPr id="74755" name="Rectangle 2"/>
          <p:cNvSpPr>
            <a:spLocks noGrp="1" noRot="1" noChangeAspect="1" noChangeArrowheads="1" noTextEdit="1"/>
          </p:cNvSpPr>
          <p:nvPr>
            <p:ph type="sldImg"/>
          </p:nvPr>
        </p:nvSpPr>
        <p:spPr>
          <a:ln/>
        </p:spPr>
      </p:sp>
      <p:sp>
        <p:nvSpPr>
          <p:cNvPr id="74756"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p:spPr>
        <p:txBody>
          <a:bodyPr/>
          <a:lstStyle/>
          <a:p>
            <a:fld id="{F07A927C-482A-4A0E-BADA-3806B2A0984F}" type="slidenum">
              <a:rPr lang="es-ES" smtClean="0"/>
              <a:pPr/>
              <a:t>45</a:t>
            </a:fld>
            <a:endParaRPr lang="es-ES" smtClean="0"/>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p:spPr>
        <p:txBody>
          <a:bodyPr/>
          <a:lstStyle/>
          <a:p>
            <a:fld id="{4F84BECF-FFFA-42C5-B4B4-6873EFF839BE}" type="slidenum">
              <a:rPr lang="es-ES" smtClean="0"/>
              <a:pPr/>
              <a:t>46</a:t>
            </a:fld>
            <a:endParaRPr lang="es-ES" smtClean="0"/>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p:spPr>
        <p:txBody>
          <a:bodyPr/>
          <a:lstStyle/>
          <a:p>
            <a:fld id="{4F0A9008-8405-4CA5-8372-A3BA798A8E93}" type="slidenum">
              <a:rPr lang="es-ES" smtClean="0"/>
              <a:pPr/>
              <a:t>47</a:t>
            </a:fld>
            <a:endParaRPr lang="es-ES" smtClean="0"/>
          </a:p>
        </p:txBody>
      </p:sp>
      <p:sp>
        <p:nvSpPr>
          <p:cNvPr id="77827" name="Rectangle 2"/>
          <p:cNvSpPr>
            <a:spLocks noGrp="1" noRot="1" noChangeAspect="1" noChangeArrowheads="1" noTextEdit="1"/>
          </p:cNvSpPr>
          <p:nvPr>
            <p:ph type="sldImg"/>
          </p:nvPr>
        </p:nvSpPr>
        <p:spPr>
          <a:ln/>
        </p:spPr>
      </p:sp>
      <p:sp>
        <p:nvSpPr>
          <p:cNvPr id="77828"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p:spPr>
        <p:txBody>
          <a:bodyPr/>
          <a:lstStyle/>
          <a:p>
            <a:fld id="{664D0507-08AD-485A-B1E5-C4B1D5DA15D3}" type="slidenum">
              <a:rPr lang="es-ES" smtClean="0"/>
              <a:pPr/>
              <a:t>49</a:t>
            </a:fld>
            <a:endParaRPr lang="es-ES" smtClean="0"/>
          </a:p>
        </p:txBody>
      </p:sp>
      <p:sp>
        <p:nvSpPr>
          <p:cNvPr id="78851" name="Rectangle 2"/>
          <p:cNvSpPr>
            <a:spLocks noGrp="1" noRot="1" noChangeAspect="1" noChangeArrowheads="1" noTextEdit="1"/>
          </p:cNvSpPr>
          <p:nvPr>
            <p:ph type="sldImg"/>
          </p:nvPr>
        </p:nvSpPr>
        <p:spPr>
          <a:ln/>
        </p:spPr>
      </p:sp>
      <p:sp>
        <p:nvSpPr>
          <p:cNvPr id="78852"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 name="Group 2"/>
          <p:cNvGrpSpPr>
            <a:grpSpLocks/>
          </p:cNvGrpSpPr>
          <p:nvPr/>
        </p:nvGrpSpPr>
        <p:grpSpPr bwMode="auto">
          <a:xfrm>
            <a:off x="3175" y="4267200"/>
            <a:ext cx="9140825" cy="2590800"/>
            <a:chOff x="2" y="2688"/>
            <a:chExt cx="5758" cy="1632"/>
          </a:xfrm>
        </p:grpSpPr>
        <p:sp>
          <p:nvSpPr>
            <p:cNvPr id="5" name="Freeform 3"/>
            <p:cNvSpPr>
              <a:spLocks/>
            </p:cNvSpPr>
            <p:nvPr/>
          </p:nvSpPr>
          <p:spPr bwMode="hidden">
            <a:xfrm>
              <a:off x="2" y="2688"/>
              <a:ext cx="5758" cy="1632"/>
            </a:xfrm>
            <a:custGeom>
              <a:avLst/>
              <a:gdLst/>
              <a:ahLst/>
              <a:cxnLst>
                <a:cxn ang="0">
                  <a:pos x="5740" y="4316"/>
                </a:cxn>
                <a:cxn ang="0">
                  <a:pos x="0" y="4316"/>
                </a:cxn>
                <a:cxn ang="0">
                  <a:pos x="0" y="0"/>
                </a:cxn>
                <a:cxn ang="0">
                  <a:pos x="5740" y="0"/>
                </a:cxn>
                <a:cxn ang="0">
                  <a:pos x="5740" y="4316"/>
                </a:cxn>
                <a:cxn ang="0">
                  <a:pos x="5740" y="4316"/>
                </a:cxn>
              </a:cxnLst>
              <a:rect l="0" t="0" r="r" b="b"/>
              <a:pathLst>
                <a:path w="5740" h="4316">
                  <a:moveTo>
                    <a:pt x="5740" y="4316"/>
                  </a:moveTo>
                  <a:lnTo>
                    <a:pt x="0" y="4316"/>
                  </a:lnTo>
                  <a:lnTo>
                    <a:pt x="0" y="0"/>
                  </a:lnTo>
                  <a:lnTo>
                    <a:pt x="5740" y="0"/>
                  </a:lnTo>
                  <a:lnTo>
                    <a:pt x="5740" y="4316"/>
                  </a:lnTo>
                  <a:lnTo>
                    <a:pt x="5740" y="4316"/>
                  </a:lnTo>
                  <a:close/>
                </a:path>
              </a:pathLst>
            </a:custGeom>
            <a:gradFill rotWithShape="0">
              <a:gsLst>
                <a:gs pos="0">
                  <a:schemeClr val="bg1"/>
                </a:gs>
                <a:gs pos="100000">
                  <a:schemeClr val="accent2"/>
                </a:gs>
              </a:gsLst>
              <a:lin ang="5400000" scaled="1"/>
            </a:gradFill>
            <a:ln w="9525">
              <a:noFill/>
              <a:round/>
              <a:headEnd/>
              <a:tailEnd/>
            </a:ln>
          </p:spPr>
          <p:txBody>
            <a:bodyPr/>
            <a:lstStyle/>
            <a:p>
              <a:pPr>
                <a:defRPr/>
              </a:pPr>
              <a:endParaRPr lang="es-ES"/>
            </a:p>
          </p:txBody>
        </p:sp>
        <p:grpSp>
          <p:nvGrpSpPr>
            <p:cNvPr id="6" name="Group 4"/>
            <p:cNvGrpSpPr>
              <a:grpSpLocks/>
            </p:cNvGrpSpPr>
            <p:nvPr userDrawn="1"/>
          </p:nvGrpSpPr>
          <p:grpSpPr bwMode="auto">
            <a:xfrm>
              <a:off x="3528" y="3715"/>
              <a:ext cx="792" cy="521"/>
              <a:chOff x="3527" y="3715"/>
              <a:chExt cx="792" cy="521"/>
            </a:xfrm>
          </p:grpSpPr>
          <p:sp>
            <p:nvSpPr>
              <p:cNvPr id="57" name="Oval 5"/>
              <p:cNvSpPr>
                <a:spLocks noChangeArrowheads="1"/>
              </p:cNvSpPr>
              <p:nvPr/>
            </p:nvSpPr>
            <p:spPr bwMode="hidden">
              <a:xfrm>
                <a:off x="3686" y="3810"/>
                <a:ext cx="532" cy="327"/>
              </a:xfrm>
              <a:prstGeom prst="ellipse">
                <a:avLst/>
              </a:prstGeom>
              <a:gradFill rotWithShape="0">
                <a:gsLst>
                  <a:gs pos="0">
                    <a:schemeClr val="accent2"/>
                  </a:gs>
                  <a:gs pos="100000">
                    <a:schemeClr val="accent2">
                      <a:gamma/>
                      <a:shade val="90980"/>
                      <a:invGamma/>
                    </a:schemeClr>
                  </a:gs>
                </a:gsLst>
                <a:path path="shape">
                  <a:fillToRect l="50000" t="50000" r="50000" b="50000"/>
                </a:path>
              </a:gradFill>
              <a:ln w="9525">
                <a:noFill/>
                <a:round/>
                <a:headEnd/>
                <a:tailEnd/>
              </a:ln>
              <a:effectLst/>
            </p:spPr>
            <p:txBody>
              <a:bodyPr/>
              <a:lstStyle/>
              <a:p>
                <a:pPr>
                  <a:defRPr/>
                </a:pPr>
                <a:endParaRPr lang="es-ES"/>
              </a:p>
            </p:txBody>
          </p:sp>
          <p:sp>
            <p:nvSpPr>
              <p:cNvPr id="58" name="Oval 6"/>
              <p:cNvSpPr>
                <a:spLocks noChangeArrowheads="1"/>
              </p:cNvSpPr>
              <p:nvPr/>
            </p:nvSpPr>
            <p:spPr bwMode="hidden">
              <a:xfrm>
                <a:off x="3726" y="3840"/>
                <a:ext cx="452" cy="275"/>
              </a:xfrm>
              <a:prstGeom prst="ellipse">
                <a:avLst/>
              </a:prstGeom>
              <a:gradFill rotWithShape="0">
                <a:gsLst>
                  <a:gs pos="0">
                    <a:schemeClr val="accent2">
                      <a:gamma/>
                      <a:shade val="90980"/>
                      <a:invGamma/>
                    </a:schemeClr>
                  </a:gs>
                  <a:gs pos="100000">
                    <a:schemeClr val="accent2"/>
                  </a:gs>
                </a:gsLst>
                <a:lin ang="5400000" scaled="1"/>
              </a:gradFill>
              <a:ln w="9525">
                <a:noFill/>
                <a:round/>
                <a:headEnd/>
                <a:tailEnd/>
              </a:ln>
              <a:effectLst/>
            </p:spPr>
            <p:txBody>
              <a:bodyPr/>
              <a:lstStyle/>
              <a:p>
                <a:pPr>
                  <a:defRPr/>
                </a:pPr>
                <a:endParaRPr lang="es-ES"/>
              </a:p>
            </p:txBody>
          </p:sp>
          <p:sp>
            <p:nvSpPr>
              <p:cNvPr id="59" name="Oval 7"/>
              <p:cNvSpPr>
                <a:spLocks noChangeArrowheads="1"/>
              </p:cNvSpPr>
              <p:nvPr/>
            </p:nvSpPr>
            <p:spPr bwMode="hidden">
              <a:xfrm>
                <a:off x="3782" y="3872"/>
                <a:ext cx="344" cy="207"/>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a:defRPr/>
                </a:pPr>
                <a:endParaRPr lang="es-ES"/>
              </a:p>
            </p:txBody>
          </p:sp>
          <p:sp>
            <p:nvSpPr>
              <p:cNvPr id="60" name="Oval 8"/>
              <p:cNvSpPr>
                <a:spLocks noChangeArrowheads="1"/>
              </p:cNvSpPr>
              <p:nvPr/>
            </p:nvSpPr>
            <p:spPr bwMode="hidden">
              <a:xfrm>
                <a:off x="3822" y="3896"/>
                <a:ext cx="262" cy="159"/>
              </a:xfrm>
              <a:prstGeom prst="ellipse">
                <a:avLst/>
              </a:prstGeom>
              <a:gradFill rotWithShape="0">
                <a:gsLst>
                  <a:gs pos="0">
                    <a:schemeClr val="accent2">
                      <a:gamma/>
                      <a:shade val="96863"/>
                      <a:invGamma/>
                    </a:schemeClr>
                  </a:gs>
                  <a:gs pos="100000">
                    <a:schemeClr val="accent2"/>
                  </a:gs>
                </a:gsLst>
                <a:lin ang="5400000" scaled="1"/>
              </a:gradFill>
              <a:ln w="9525">
                <a:noFill/>
                <a:round/>
                <a:headEnd/>
                <a:tailEnd/>
              </a:ln>
              <a:effectLst/>
            </p:spPr>
            <p:txBody>
              <a:bodyPr/>
              <a:lstStyle/>
              <a:p>
                <a:pPr>
                  <a:defRPr/>
                </a:pPr>
                <a:endParaRPr lang="es-ES"/>
              </a:p>
            </p:txBody>
          </p:sp>
          <p:sp>
            <p:nvSpPr>
              <p:cNvPr id="61" name="Oval 9"/>
              <p:cNvSpPr>
                <a:spLocks noChangeArrowheads="1"/>
              </p:cNvSpPr>
              <p:nvPr/>
            </p:nvSpPr>
            <p:spPr bwMode="hidden">
              <a:xfrm>
                <a:off x="3856" y="3922"/>
                <a:ext cx="192" cy="107"/>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a:defRPr/>
                </a:pPr>
                <a:endParaRPr lang="es-ES"/>
              </a:p>
            </p:txBody>
          </p:sp>
          <p:sp>
            <p:nvSpPr>
              <p:cNvPr id="62" name="Freeform 10"/>
              <p:cNvSpPr>
                <a:spLocks/>
              </p:cNvSpPr>
              <p:nvPr/>
            </p:nvSpPr>
            <p:spPr bwMode="hidden">
              <a:xfrm>
                <a:off x="3575" y="3715"/>
                <a:ext cx="383" cy="161"/>
              </a:xfrm>
              <a:custGeom>
                <a:avLst/>
                <a:gdLst/>
                <a:ahLst/>
                <a:cxnLst>
                  <a:cxn ang="0">
                    <a:pos x="376" y="12"/>
                  </a:cxn>
                  <a:cxn ang="0">
                    <a:pos x="257" y="24"/>
                  </a:cxn>
                  <a:cxn ang="0">
                    <a:pos x="149" y="54"/>
                  </a:cxn>
                  <a:cxn ang="0">
                    <a:pos x="101" y="77"/>
                  </a:cxn>
                  <a:cxn ang="0">
                    <a:pos x="59" y="101"/>
                  </a:cxn>
                  <a:cxn ang="0">
                    <a:pos x="24" y="131"/>
                  </a:cxn>
                  <a:cxn ang="0">
                    <a:pos x="0" y="161"/>
                  </a:cxn>
                  <a:cxn ang="0">
                    <a:pos x="0" y="137"/>
                  </a:cxn>
                  <a:cxn ang="0">
                    <a:pos x="29" y="107"/>
                  </a:cxn>
                  <a:cxn ang="0">
                    <a:pos x="65" y="83"/>
                  </a:cxn>
                  <a:cxn ang="0">
                    <a:pos x="155" y="36"/>
                  </a:cxn>
                  <a:cxn ang="0">
                    <a:pos x="257" y="12"/>
                  </a:cxn>
                  <a:cxn ang="0">
                    <a:pos x="376" y="0"/>
                  </a:cxn>
                  <a:cxn ang="0">
                    <a:pos x="376" y="0"/>
                  </a:cxn>
                  <a:cxn ang="0">
                    <a:pos x="382" y="0"/>
                  </a:cxn>
                  <a:cxn ang="0">
                    <a:pos x="382" y="12"/>
                  </a:cxn>
                  <a:cxn ang="0">
                    <a:pos x="376" y="12"/>
                  </a:cxn>
                  <a:cxn ang="0">
                    <a:pos x="376" y="12"/>
                  </a:cxn>
                  <a:cxn ang="0">
                    <a:pos x="376" y="12"/>
                  </a:cxn>
                </a:cxnLst>
                <a:rect l="0" t="0" r="r" b="b"/>
                <a:pathLst>
                  <a:path w="382" h="161">
                    <a:moveTo>
                      <a:pt x="376" y="12"/>
                    </a:moveTo>
                    <a:lnTo>
                      <a:pt x="257" y="24"/>
                    </a:lnTo>
                    <a:lnTo>
                      <a:pt x="149" y="54"/>
                    </a:lnTo>
                    <a:lnTo>
                      <a:pt x="101" y="77"/>
                    </a:lnTo>
                    <a:lnTo>
                      <a:pt x="59" y="101"/>
                    </a:lnTo>
                    <a:lnTo>
                      <a:pt x="24" y="131"/>
                    </a:lnTo>
                    <a:lnTo>
                      <a:pt x="0" y="161"/>
                    </a:lnTo>
                    <a:lnTo>
                      <a:pt x="0" y="137"/>
                    </a:lnTo>
                    <a:lnTo>
                      <a:pt x="29" y="107"/>
                    </a:lnTo>
                    <a:lnTo>
                      <a:pt x="65" y="83"/>
                    </a:lnTo>
                    <a:lnTo>
                      <a:pt x="155" y="36"/>
                    </a:lnTo>
                    <a:lnTo>
                      <a:pt x="257" y="12"/>
                    </a:lnTo>
                    <a:lnTo>
                      <a:pt x="376" y="0"/>
                    </a:lnTo>
                    <a:lnTo>
                      <a:pt x="376" y="0"/>
                    </a:lnTo>
                    <a:lnTo>
                      <a:pt x="382" y="0"/>
                    </a:lnTo>
                    <a:lnTo>
                      <a:pt x="382" y="12"/>
                    </a:lnTo>
                    <a:lnTo>
                      <a:pt x="376" y="12"/>
                    </a:lnTo>
                    <a:lnTo>
                      <a:pt x="376" y="12"/>
                    </a:lnTo>
                    <a:lnTo>
                      <a:pt x="376" y="12"/>
                    </a:lnTo>
                    <a:close/>
                  </a:path>
                </a:pathLst>
              </a:custGeom>
              <a:gradFill rotWithShape="0">
                <a:gsLst>
                  <a:gs pos="0">
                    <a:schemeClr val="accent2">
                      <a:gamma/>
                      <a:shade val="94118"/>
                      <a:invGamma/>
                    </a:schemeClr>
                  </a:gs>
                  <a:gs pos="100000">
                    <a:schemeClr val="accent2"/>
                  </a:gs>
                </a:gsLst>
                <a:lin ang="5400000" scaled="1"/>
              </a:gradFill>
              <a:ln w="9525">
                <a:noFill/>
                <a:round/>
                <a:headEnd/>
                <a:tailEnd/>
              </a:ln>
            </p:spPr>
            <p:txBody>
              <a:bodyPr/>
              <a:lstStyle/>
              <a:p>
                <a:pPr>
                  <a:defRPr/>
                </a:pPr>
                <a:endParaRPr lang="es-ES"/>
              </a:p>
            </p:txBody>
          </p:sp>
          <p:sp>
            <p:nvSpPr>
              <p:cNvPr id="63" name="Freeform 11"/>
              <p:cNvSpPr>
                <a:spLocks/>
              </p:cNvSpPr>
              <p:nvPr/>
            </p:nvSpPr>
            <p:spPr bwMode="hidden">
              <a:xfrm>
                <a:off x="3695" y="4170"/>
                <a:ext cx="444" cy="66"/>
              </a:xfrm>
              <a:custGeom>
                <a:avLst/>
                <a:gdLst/>
                <a:ahLst/>
                <a:cxnLst>
                  <a:cxn ang="0">
                    <a:pos x="257" y="54"/>
                  </a:cxn>
                  <a:cxn ang="0">
                    <a:pos x="353" y="48"/>
                  </a:cxn>
                  <a:cxn ang="0">
                    <a:pos x="443" y="24"/>
                  </a:cxn>
                  <a:cxn ang="0">
                    <a:pos x="443" y="36"/>
                  </a:cxn>
                  <a:cxn ang="0">
                    <a:pos x="353" y="60"/>
                  </a:cxn>
                  <a:cxn ang="0">
                    <a:pos x="257" y="66"/>
                  </a:cxn>
                  <a:cxn ang="0">
                    <a:pos x="186" y="60"/>
                  </a:cxn>
                  <a:cxn ang="0">
                    <a:pos x="120" y="48"/>
                  </a:cxn>
                  <a:cxn ang="0">
                    <a:pos x="60" y="36"/>
                  </a:cxn>
                  <a:cxn ang="0">
                    <a:pos x="0" y="12"/>
                  </a:cxn>
                  <a:cxn ang="0">
                    <a:pos x="0" y="0"/>
                  </a:cxn>
                  <a:cxn ang="0">
                    <a:pos x="54" y="24"/>
                  </a:cxn>
                  <a:cxn ang="0">
                    <a:pos x="120" y="36"/>
                  </a:cxn>
                  <a:cxn ang="0">
                    <a:pos x="186" y="48"/>
                  </a:cxn>
                  <a:cxn ang="0">
                    <a:pos x="257" y="54"/>
                  </a:cxn>
                  <a:cxn ang="0">
                    <a:pos x="257" y="54"/>
                  </a:cxn>
                </a:cxnLst>
                <a:rect l="0" t="0" r="r" b="b"/>
                <a:pathLst>
                  <a:path w="443" h="66">
                    <a:moveTo>
                      <a:pt x="257" y="54"/>
                    </a:moveTo>
                    <a:lnTo>
                      <a:pt x="353" y="48"/>
                    </a:lnTo>
                    <a:lnTo>
                      <a:pt x="443" y="24"/>
                    </a:lnTo>
                    <a:lnTo>
                      <a:pt x="443" y="36"/>
                    </a:lnTo>
                    <a:lnTo>
                      <a:pt x="353" y="60"/>
                    </a:lnTo>
                    <a:lnTo>
                      <a:pt x="257" y="66"/>
                    </a:lnTo>
                    <a:lnTo>
                      <a:pt x="186" y="60"/>
                    </a:lnTo>
                    <a:lnTo>
                      <a:pt x="120" y="48"/>
                    </a:lnTo>
                    <a:lnTo>
                      <a:pt x="60" y="36"/>
                    </a:lnTo>
                    <a:lnTo>
                      <a:pt x="0" y="12"/>
                    </a:lnTo>
                    <a:lnTo>
                      <a:pt x="0" y="0"/>
                    </a:lnTo>
                    <a:lnTo>
                      <a:pt x="54" y="24"/>
                    </a:lnTo>
                    <a:lnTo>
                      <a:pt x="120" y="36"/>
                    </a:lnTo>
                    <a:lnTo>
                      <a:pt x="186" y="48"/>
                    </a:lnTo>
                    <a:lnTo>
                      <a:pt x="257" y="54"/>
                    </a:lnTo>
                    <a:lnTo>
                      <a:pt x="257" y="54"/>
                    </a:lnTo>
                    <a:close/>
                  </a:path>
                </a:pathLst>
              </a:custGeom>
              <a:gradFill rotWithShape="0">
                <a:gsLst>
                  <a:gs pos="0">
                    <a:schemeClr val="accent2">
                      <a:gamma/>
                      <a:shade val="84706"/>
                      <a:invGamma/>
                    </a:schemeClr>
                  </a:gs>
                  <a:gs pos="100000">
                    <a:schemeClr val="accent2"/>
                  </a:gs>
                </a:gsLst>
                <a:lin ang="18900000" scaled="1"/>
              </a:gradFill>
              <a:ln w="9525">
                <a:noFill/>
                <a:round/>
                <a:headEnd/>
                <a:tailEnd/>
              </a:ln>
            </p:spPr>
            <p:txBody>
              <a:bodyPr/>
              <a:lstStyle/>
              <a:p>
                <a:pPr>
                  <a:defRPr/>
                </a:pPr>
                <a:endParaRPr lang="es-ES"/>
              </a:p>
            </p:txBody>
          </p:sp>
          <p:sp>
            <p:nvSpPr>
              <p:cNvPr id="64" name="Freeform 12"/>
              <p:cNvSpPr>
                <a:spLocks/>
              </p:cNvSpPr>
              <p:nvPr/>
            </p:nvSpPr>
            <p:spPr bwMode="hidden">
              <a:xfrm>
                <a:off x="3527" y="3906"/>
                <a:ext cx="89" cy="216"/>
              </a:xfrm>
              <a:custGeom>
                <a:avLst/>
                <a:gdLst/>
                <a:ahLst/>
                <a:cxnLst>
                  <a:cxn ang="0">
                    <a:pos x="12" y="66"/>
                  </a:cxn>
                  <a:cxn ang="0">
                    <a:pos x="18" y="108"/>
                  </a:cxn>
                  <a:cxn ang="0">
                    <a:pos x="36" y="144"/>
                  </a:cxn>
                  <a:cxn ang="0">
                    <a:pos x="60" y="180"/>
                  </a:cxn>
                  <a:cxn ang="0">
                    <a:pos x="89" y="216"/>
                  </a:cxn>
                  <a:cxn ang="0">
                    <a:pos x="72" y="216"/>
                  </a:cxn>
                  <a:cxn ang="0">
                    <a:pos x="42" y="180"/>
                  </a:cxn>
                  <a:cxn ang="0">
                    <a:pos x="18" y="144"/>
                  </a:cxn>
                  <a:cxn ang="0">
                    <a:pos x="6" y="108"/>
                  </a:cxn>
                  <a:cxn ang="0">
                    <a:pos x="0" y="66"/>
                  </a:cxn>
                  <a:cxn ang="0">
                    <a:pos x="0" y="30"/>
                  </a:cxn>
                  <a:cxn ang="0">
                    <a:pos x="12" y="0"/>
                  </a:cxn>
                  <a:cxn ang="0">
                    <a:pos x="30" y="0"/>
                  </a:cxn>
                  <a:cxn ang="0">
                    <a:pos x="18" y="30"/>
                  </a:cxn>
                  <a:cxn ang="0">
                    <a:pos x="12" y="66"/>
                  </a:cxn>
                  <a:cxn ang="0">
                    <a:pos x="12" y="66"/>
                  </a:cxn>
                </a:cxnLst>
                <a:rect l="0" t="0" r="r" b="b"/>
                <a:pathLst>
                  <a:path w="89" h="216">
                    <a:moveTo>
                      <a:pt x="12" y="66"/>
                    </a:moveTo>
                    <a:lnTo>
                      <a:pt x="18" y="108"/>
                    </a:lnTo>
                    <a:lnTo>
                      <a:pt x="36" y="144"/>
                    </a:lnTo>
                    <a:lnTo>
                      <a:pt x="60" y="180"/>
                    </a:lnTo>
                    <a:lnTo>
                      <a:pt x="89" y="216"/>
                    </a:lnTo>
                    <a:lnTo>
                      <a:pt x="72" y="216"/>
                    </a:lnTo>
                    <a:lnTo>
                      <a:pt x="42" y="180"/>
                    </a:lnTo>
                    <a:lnTo>
                      <a:pt x="18" y="144"/>
                    </a:lnTo>
                    <a:lnTo>
                      <a:pt x="6" y="108"/>
                    </a:lnTo>
                    <a:lnTo>
                      <a:pt x="0" y="66"/>
                    </a:lnTo>
                    <a:lnTo>
                      <a:pt x="0" y="30"/>
                    </a:lnTo>
                    <a:lnTo>
                      <a:pt x="12" y="0"/>
                    </a:lnTo>
                    <a:lnTo>
                      <a:pt x="30" y="0"/>
                    </a:lnTo>
                    <a:lnTo>
                      <a:pt x="18" y="30"/>
                    </a:lnTo>
                    <a:lnTo>
                      <a:pt x="12" y="66"/>
                    </a:lnTo>
                    <a:lnTo>
                      <a:pt x="12" y="66"/>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a:defRPr/>
                </a:pPr>
                <a:endParaRPr lang="es-ES"/>
              </a:p>
            </p:txBody>
          </p:sp>
          <p:sp>
            <p:nvSpPr>
              <p:cNvPr id="65" name="Freeform 13"/>
              <p:cNvSpPr>
                <a:spLocks/>
              </p:cNvSpPr>
              <p:nvPr/>
            </p:nvSpPr>
            <p:spPr bwMode="hidden">
              <a:xfrm>
                <a:off x="3569" y="3745"/>
                <a:ext cx="750" cy="461"/>
              </a:xfrm>
              <a:custGeom>
                <a:avLst/>
                <a:gdLst/>
                <a:ahLst/>
                <a:cxnLst>
                  <a:cxn ang="0">
                    <a:pos x="382" y="443"/>
                  </a:cxn>
                  <a:cxn ang="0">
                    <a:pos x="311" y="437"/>
                  </a:cxn>
                  <a:cxn ang="0">
                    <a:pos x="245" y="425"/>
                  </a:cxn>
                  <a:cxn ang="0">
                    <a:pos x="185" y="407"/>
                  </a:cxn>
                  <a:cxn ang="0">
                    <a:pos x="131" y="383"/>
                  </a:cxn>
                  <a:cxn ang="0">
                    <a:pos x="83" y="347"/>
                  </a:cxn>
                  <a:cxn ang="0">
                    <a:pos x="53" y="311"/>
                  </a:cxn>
                  <a:cxn ang="0">
                    <a:pos x="30" y="269"/>
                  </a:cxn>
                  <a:cxn ang="0">
                    <a:pos x="24" y="227"/>
                  </a:cxn>
                  <a:cxn ang="0">
                    <a:pos x="30" y="185"/>
                  </a:cxn>
                  <a:cxn ang="0">
                    <a:pos x="53" y="143"/>
                  </a:cxn>
                  <a:cxn ang="0">
                    <a:pos x="83" y="107"/>
                  </a:cxn>
                  <a:cxn ang="0">
                    <a:pos x="131" y="77"/>
                  </a:cxn>
                  <a:cxn ang="0">
                    <a:pos x="185" y="47"/>
                  </a:cxn>
                  <a:cxn ang="0">
                    <a:pos x="245" y="30"/>
                  </a:cxn>
                  <a:cxn ang="0">
                    <a:pos x="311" y="18"/>
                  </a:cxn>
                  <a:cxn ang="0">
                    <a:pos x="382" y="12"/>
                  </a:cxn>
                  <a:cxn ang="0">
                    <a:pos x="478" y="18"/>
                  </a:cxn>
                  <a:cxn ang="0">
                    <a:pos x="562" y="41"/>
                  </a:cxn>
                  <a:cxn ang="0">
                    <a:pos x="562" y="36"/>
                  </a:cxn>
                  <a:cxn ang="0">
                    <a:pos x="562" y="30"/>
                  </a:cxn>
                  <a:cxn ang="0">
                    <a:pos x="478" y="6"/>
                  </a:cxn>
                  <a:cxn ang="0">
                    <a:pos x="382" y="0"/>
                  </a:cxn>
                  <a:cxn ang="0">
                    <a:pos x="305" y="6"/>
                  </a:cxn>
                  <a:cxn ang="0">
                    <a:pos x="233" y="18"/>
                  </a:cxn>
                  <a:cxn ang="0">
                    <a:pos x="167" y="41"/>
                  </a:cxn>
                  <a:cxn ang="0">
                    <a:pos x="113" y="65"/>
                  </a:cxn>
                  <a:cxn ang="0">
                    <a:pos x="65" y="101"/>
                  </a:cxn>
                  <a:cxn ang="0">
                    <a:pos x="30" y="137"/>
                  </a:cxn>
                  <a:cxn ang="0">
                    <a:pos x="6" y="179"/>
                  </a:cxn>
                  <a:cxn ang="0">
                    <a:pos x="0" y="227"/>
                  </a:cxn>
                  <a:cxn ang="0">
                    <a:pos x="6" y="275"/>
                  </a:cxn>
                  <a:cxn ang="0">
                    <a:pos x="30" y="317"/>
                  </a:cxn>
                  <a:cxn ang="0">
                    <a:pos x="65" y="359"/>
                  </a:cxn>
                  <a:cxn ang="0">
                    <a:pos x="113" y="395"/>
                  </a:cxn>
                  <a:cxn ang="0">
                    <a:pos x="167" y="419"/>
                  </a:cxn>
                  <a:cxn ang="0">
                    <a:pos x="233" y="443"/>
                  </a:cxn>
                  <a:cxn ang="0">
                    <a:pos x="305" y="455"/>
                  </a:cxn>
                  <a:cxn ang="0">
                    <a:pos x="382" y="461"/>
                  </a:cxn>
                  <a:cxn ang="0">
                    <a:pos x="448" y="455"/>
                  </a:cxn>
                  <a:cxn ang="0">
                    <a:pos x="508" y="449"/>
                  </a:cxn>
                  <a:cxn ang="0">
                    <a:pos x="609" y="413"/>
                  </a:cxn>
                  <a:cxn ang="0">
                    <a:pos x="657" y="389"/>
                  </a:cxn>
                  <a:cxn ang="0">
                    <a:pos x="693" y="359"/>
                  </a:cxn>
                  <a:cxn ang="0">
                    <a:pos x="723" y="329"/>
                  </a:cxn>
                  <a:cxn ang="0">
                    <a:pos x="747" y="293"/>
                  </a:cxn>
                  <a:cxn ang="0">
                    <a:pos x="741" y="287"/>
                  </a:cxn>
                  <a:cxn ang="0">
                    <a:pos x="729" y="281"/>
                  </a:cxn>
                  <a:cxn ang="0">
                    <a:pos x="711" y="317"/>
                  </a:cxn>
                  <a:cxn ang="0">
                    <a:pos x="681" y="347"/>
                  </a:cxn>
                  <a:cxn ang="0">
                    <a:pos x="645" y="377"/>
                  </a:cxn>
                  <a:cxn ang="0">
                    <a:pos x="604" y="401"/>
                  </a:cxn>
                  <a:cxn ang="0">
                    <a:pos x="502" y="431"/>
                  </a:cxn>
                  <a:cxn ang="0">
                    <a:pos x="442" y="443"/>
                  </a:cxn>
                  <a:cxn ang="0">
                    <a:pos x="382" y="443"/>
                  </a:cxn>
                  <a:cxn ang="0">
                    <a:pos x="382" y="443"/>
                  </a:cxn>
                </a:cxnLst>
                <a:rect l="0" t="0" r="r" b="b"/>
                <a:pathLst>
                  <a:path w="747" h="461">
                    <a:moveTo>
                      <a:pt x="382" y="443"/>
                    </a:moveTo>
                    <a:lnTo>
                      <a:pt x="311" y="437"/>
                    </a:lnTo>
                    <a:lnTo>
                      <a:pt x="245" y="425"/>
                    </a:lnTo>
                    <a:lnTo>
                      <a:pt x="185" y="407"/>
                    </a:lnTo>
                    <a:lnTo>
                      <a:pt x="131" y="383"/>
                    </a:lnTo>
                    <a:lnTo>
                      <a:pt x="83" y="347"/>
                    </a:lnTo>
                    <a:lnTo>
                      <a:pt x="53" y="311"/>
                    </a:lnTo>
                    <a:lnTo>
                      <a:pt x="30" y="269"/>
                    </a:lnTo>
                    <a:lnTo>
                      <a:pt x="24" y="227"/>
                    </a:lnTo>
                    <a:lnTo>
                      <a:pt x="30" y="185"/>
                    </a:lnTo>
                    <a:lnTo>
                      <a:pt x="53" y="143"/>
                    </a:lnTo>
                    <a:lnTo>
                      <a:pt x="83" y="107"/>
                    </a:lnTo>
                    <a:lnTo>
                      <a:pt x="131" y="77"/>
                    </a:lnTo>
                    <a:lnTo>
                      <a:pt x="185" y="47"/>
                    </a:lnTo>
                    <a:lnTo>
                      <a:pt x="245" y="30"/>
                    </a:lnTo>
                    <a:lnTo>
                      <a:pt x="311" y="18"/>
                    </a:lnTo>
                    <a:lnTo>
                      <a:pt x="382" y="12"/>
                    </a:lnTo>
                    <a:lnTo>
                      <a:pt x="478" y="18"/>
                    </a:lnTo>
                    <a:lnTo>
                      <a:pt x="562" y="41"/>
                    </a:lnTo>
                    <a:lnTo>
                      <a:pt x="562" y="36"/>
                    </a:lnTo>
                    <a:lnTo>
                      <a:pt x="562" y="30"/>
                    </a:lnTo>
                    <a:lnTo>
                      <a:pt x="478" y="6"/>
                    </a:lnTo>
                    <a:lnTo>
                      <a:pt x="382" y="0"/>
                    </a:lnTo>
                    <a:lnTo>
                      <a:pt x="305" y="6"/>
                    </a:lnTo>
                    <a:lnTo>
                      <a:pt x="233" y="18"/>
                    </a:lnTo>
                    <a:lnTo>
                      <a:pt x="167" y="41"/>
                    </a:lnTo>
                    <a:lnTo>
                      <a:pt x="113" y="65"/>
                    </a:lnTo>
                    <a:lnTo>
                      <a:pt x="65" y="101"/>
                    </a:lnTo>
                    <a:lnTo>
                      <a:pt x="30" y="137"/>
                    </a:lnTo>
                    <a:lnTo>
                      <a:pt x="6" y="179"/>
                    </a:lnTo>
                    <a:lnTo>
                      <a:pt x="0" y="227"/>
                    </a:lnTo>
                    <a:lnTo>
                      <a:pt x="6" y="275"/>
                    </a:lnTo>
                    <a:lnTo>
                      <a:pt x="30" y="317"/>
                    </a:lnTo>
                    <a:lnTo>
                      <a:pt x="65" y="359"/>
                    </a:lnTo>
                    <a:lnTo>
                      <a:pt x="113" y="395"/>
                    </a:lnTo>
                    <a:lnTo>
                      <a:pt x="167" y="419"/>
                    </a:lnTo>
                    <a:lnTo>
                      <a:pt x="233" y="443"/>
                    </a:lnTo>
                    <a:lnTo>
                      <a:pt x="305" y="455"/>
                    </a:lnTo>
                    <a:lnTo>
                      <a:pt x="382" y="461"/>
                    </a:lnTo>
                    <a:lnTo>
                      <a:pt x="448" y="455"/>
                    </a:lnTo>
                    <a:lnTo>
                      <a:pt x="508" y="449"/>
                    </a:lnTo>
                    <a:lnTo>
                      <a:pt x="609" y="413"/>
                    </a:lnTo>
                    <a:lnTo>
                      <a:pt x="657" y="389"/>
                    </a:lnTo>
                    <a:lnTo>
                      <a:pt x="693" y="359"/>
                    </a:lnTo>
                    <a:lnTo>
                      <a:pt x="723" y="329"/>
                    </a:lnTo>
                    <a:lnTo>
                      <a:pt x="747" y="293"/>
                    </a:lnTo>
                    <a:lnTo>
                      <a:pt x="741" y="287"/>
                    </a:lnTo>
                    <a:lnTo>
                      <a:pt x="729" y="281"/>
                    </a:lnTo>
                    <a:lnTo>
                      <a:pt x="711" y="317"/>
                    </a:lnTo>
                    <a:lnTo>
                      <a:pt x="681" y="347"/>
                    </a:lnTo>
                    <a:lnTo>
                      <a:pt x="645" y="377"/>
                    </a:lnTo>
                    <a:lnTo>
                      <a:pt x="604" y="401"/>
                    </a:lnTo>
                    <a:lnTo>
                      <a:pt x="502" y="431"/>
                    </a:lnTo>
                    <a:lnTo>
                      <a:pt x="442" y="443"/>
                    </a:lnTo>
                    <a:lnTo>
                      <a:pt x="382" y="443"/>
                    </a:lnTo>
                    <a:lnTo>
                      <a:pt x="382" y="443"/>
                    </a:lnTo>
                    <a:close/>
                  </a:path>
                </a:pathLst>
              </a:custGeom>
              <a:gradFill rotWithShape="0">
                <a:gsLst>
                  <a:gs pos="0">
                    <a:schemeClr val="accent2"/>
                  </a:gs>
                  <a:gs pos="100000">
                    <a:schemeClr val="accent2">
                      <a:gamma/>
                      <a:shade val="90980"/>
                      <a:invGamma/>
                    </a:schemeClr>
                  </a:gs>
                </a:gsLst>
                <a:path path="rect">
                  <a:fillToRect l="50000" t="50000" r="50000" b="50000"/>
                </a:path>
              </a:gradFill>
              <a:ln w="9525">
                <a:noFill/>
                <a:round/>
                <a:headEnd/>
                <a:tailEnd/>
              </a:ln>
            </p:spPr>
            <p:txBody>
              <a:bodyPr/>
              <a:lstStyle/>
              <a:p>
                <a:pPr>
                  <a:defRPr/>
                </a:pPr>
                <a:endParaRPr lang="es-ES"/>
              </a:p>
            </p:txBody>
          </p:sp>
          <p:sp>
            <p:nvSpPr>
              <p:cNvPr id="66" name="Freeform 14"/>
              <p:cNvSpPr>
                <a:spLocks/>
              </p:cNvSpPr>
              <p:nvPr/>
            </p:nvSpPr>
            <p:spPr bwMode="hidden">
              <a:xfrm>
                <a:off x="4037" y="3721"/>
                <a:ext cx="96" cy="30"/>
              </a:xfrm>
              <a:custGeom>
                <a:avLst/>
                <a:gdLst/>
                <a:ahLst/>
                <a:cxnLst>
                  <a:cxn ang="0">
                    <a:pos x="0" y="0"/>
                  </a:cxn>
                  <a:cxn ang="0">
                    <a:pos x="0" y="12"/>
                  </a:cxn>
                  <a:cxn ang="0">
                    <a:pos x="48" y="18"/>
                  </a:cxn>
                  <a:cxn ang="0">
                    <a:pos x="96" y="30"/>
                  </a:cxn>
                  <a:cxn ang="0">
                    <a:pos x="96" y="24"/>
                  </a:cxn>
                  <a:cxn ang="0">
                    <a:pos x="96" y="18"/>
                  </a:cxn>
                  <a:cxn ang="0">
                    <a:pos x="48" y="12"/>
                  </a:cxn>
                  <a:cxn ang="0">
                    <a:pos x="0" y="0"/>
                  </a:cxn>
                  <a:cxn ang="0">
                    <a:pos x="0" y="0"/>
                  </a:cxn>
                </a:cxnLst>
                <a:rect l="0" t="0" r="r" b="b"/>
                <a:pathLst>
                  <a:path w="96" h="30">
                    <a:moveTo>
                      <a:pt x="0" y="0"/>
                    </a:moveTo>
                    <a:lnTo>
                      <a:pt x="0" y="12"/>
                    </a:lnTo>
                    <a:lnTo>
                      <a:pt x="48" y="18"/>
                    </a:lnTo>
                    <a:lnTo>
                      <a:pt x="96" y="30"/>
                    </a:lnTo>
                    <a:lnTo>
                      <a:pt x="96" y="24"/>
                    </a:lnTo>
                    <a:lnTo>
                      <a:pt x="96" y="18"/>
                    </a:lnTo>
                    <a:lnTo>
                      <a:pt x="48" y="12"/>
                    </a:lnTo>
                    <a:lnTo>
                      <a:pt x="0" y="0"/>
                    </a:lnTo>
                    <a:lnTo>
                      <a:pt x="0" y="0"/>
                    </a:lnTo>
                    <a:close/>
                  </a:path>
                </a:pathLst>
              </a:custGeom>
              <a:gradFill rotWithShape="0">
                <a:gsLst>
                  <a:gs pos="0">
                    <a:schemeClr val="accent2"/>
                  </a:gs>
                  <a:gs pos="100000">
                    <a:schemeClr val="accent2">
                      <a:gamma/>
                      <a:shade val="87843"/>
                      <a:invGamma/>
                    </a:schemeClr>
                  </a:gs>
                </a:gsLst>
                <a:lin ang="0" scaled="1"/>
              </a:gradFill>
              <a:ln w="9525">
                <a:noFill/>
                <a:round/>
                <a:headEnd/>
                <a:tailEnd/>
              </a:ln>
            </p:spPr>
            <p:txBody>
              <a:bodyPr/>
              <a:lstStyle/>
              <a:p>
                <a:pPr>
                  <a:defRPr/>
                </a:pPr>
                <a:endParaRPr lang="es-ES"/>
              </a:p>
            </p:txBody>
          </p:sp>
          <p:sp>
            <p:nvSpPr>
              <p:cNvPr id="67" name="Oval 15"/>
              <p:cNvSpPr>
                <a:spLocks noChangeArrowheads="1"/>
              </p:cNvSpPr>
              <p:nvPr/>
            </p:nvSpPr>
            <p:spPr bwMode="hidden">
              <a:xfrm>
                <a:off x="3910" y="3948"/>
                <a:ext cx="84" cy="53"/>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pPr>
                  <a:defRPr/>
                </a:pPr>
                <a:endParaRPr lang="es-ES"/>
              </a:p>
            </p:txBody>
          </p:sp>
        </p:grpSp>
        <p:grpSp>
          <p:nvGrpSpPr>
            <p:cNvPr id="7" name="Group 16"/>
            <p:cNvGrpSpPr>
              <a:grpSpLocks/>
            </p:cNvGrpSpPr>
            <p:nvPr userDrawn="1"/>
          </p:nvGrpSpPr>
          <p:grpSpPr bwMode="auto">
            <a:xfrm>
              <a:off x="1776" y="3631"/>
              <a:ext cx="1626" cy="683"/>
              <a:chOff x="1776" y="3631"/>
              <a:chExt cx="1626" cy="683"/>
            </a:xfrm>
          </p:grpSpPr>
          <p:sp>
            <p:nvSpPr>
              <p:cNvPr id="39" name="Oval 17"/>
              <p:cNvSpPr>
                <a:spLocks noChangeArrowheads="1"/>
              </p:cNvSpPr>
              <p:nvPr/>
            </p:nvSpPr>
            <p:spPr bwMode="hidden">
              <a:xfrm>
                <a:off x="2268" y="3934"/>
                <a:ext cx="638" cy="377"/>
              </a:xfrm>
              <a:prstGeom prst="ellipse">
                <a:avLst/>
              </a:prstGeom>
              <a:gradFill rotWithShape="0">
                <a:gsLst>
                  <a:gs pos="0">
                    <a:schemeClr val="accent2">
                      <a:gamma/>
                      <a:shade val="87843"/>
                      <a:invGamma/>
                    </a:schemeClr>
                  </a:gs>
                  <a:gs pos="100000">
                    <a:schemeClr val="accent2"/>
                  </a:gs>
                </a:gsLst>
                <a:lin ang="2700000" scaled="1"/>
              </a:gradFill>
              <a:ln w="9525">
                <a:noFill/>
                <a:round/>
                <a:headEnd/>
                <a:tailEnd/>
              </a:ln>
              <a:effectLst/>
            </p:spPr>
            <p:txBody>
              <a:bodyPr/>
              <a:lstStyle/>
              <a:p>
                <a:pPr>
                  <a:defRPr/>
                </a:pPr>
                <a:endParaRPr lang="es-ES"/>
              </a:p>
            </p:txBody>
          </p:sp>
          <p:sp>
            <p:nvSpPr>
              <p:cNvPr id="40" name="Oval 18"/>
              <p:cNvSpPr>
                <a:spLocks noChangeArrowheads="1"/>
              </p:cNvSpPr>
              <p:nvPr/>
            </p:nvSpPr>
            <p:spPr bwMode="hidden">
              <a:xfrm>
                <a:off x="2314" y="3958"/>
                <a:ext cx="543" cy="332"/>
              </a:xfrm>
              <a:prstGeom prst="ellipse">
                <a:avLst/>
              </a:prstGeom>
              <a:gradFill rotWithShape="0">
                <a:gsLst>
                  <a:gs pos="0">
                    <a:schemeClr val="accent2"/>
                  </a:gs>
                  <a:gs pos="100000">
                    <a:schemeClr val="accent2">
                      <a:gamma/>
                      <a:shade val="87843"/>
                      <a:invGamma/>
                    </a:schemeClr>
                  </a:gs>
                </a:gsLst>
                <a:lin ang="2700000" scaled="1"/>
              </a:gradFill>
              <a:ln w="9525">
                <a:noFill/>
                <a:round/>
                <a:headEnd/>
                <a:tailEnd/>
              </a:ln>
              <a:effectLst/>
            </p:spPr>
            <p:txBody>
              <a:bodyPr/>
              <a:lstStyle/>
              <a:p>
                <a:pPr>
                  <a:defRPr/>
                </a:pPr>
                <a:endParaRPr lang="es-ES"/>
              </a:p>
            </p:txBody>
          </p:sp>
          <p:sp>
            <p:nvSpPr>
              <p:cNvPr id="41" name="Oval 19"/>
              <p:cNvSpPr>
                <a:spLocks noChangeArrowheads="1"/>
              </p:cNvSpPr>
              <p:nvPr/>
            </p:nvSpPr>
            <p:spPr bwMode="hidden">
              <a:xfrm>
                <a:off x="2341" y="3979"/>
                <a:ext cx="501" cy="299"/>
              </a:xfrm>
              <a:prstGeom prst="ellipse">
                <a:avLst/>
              </a:prstGeom>
              <a:gradFill rotWithShape="0">
                <a:gsLst>
                  <a:gs pos="0">
                    <a:schemeClr val="accent2">
                      <a:gamma/>
                      <a:shade val="90980"/>
                      <a:invGamma/>
                    </a:schemeClr>
                  </a:gs>
                  <a:gs pos="100000">
                    <a:schemeClr val="accent2"/>
                  </a:gs>
                </a:gsLst>
                <a:lin ang="2700000" scaled="1"/>
              </a:gradFill>
              <a:ln w="9525">
                <a:noFill/>
                <a:round/>
                <a:headEnd/>
                <a:tailEnd/>
              </a:ln>
              <a:effectLst/>
            </p:spPr>
            <p:txBody>
              <a:bodyPr/>
              <a:lstStyle/>
              <a:p>
                <a:pPr>
                  <a:defRPr/>
                </a:pPr>
                <a:endParaRPr lang="es-ES"/>
              </a:p>
            </p:txBody>
          </p:sp>
          <p:sp>
            <p:nvSpPr>
              <p:cNvPr id="42" name="Oval 20"/>
              <p:cNvSpPr>
                <a:spLocks noChangeArrowheads="1"/>
              </p:cNvSpPr>
              <p:nvPr/>
            </p:nvSpPr>
            <p:spPr bwMode="hidden">
              <a:xfrm>
                <a:off x="2368" y="3997"/>
                <a:ext cx="444" cy="258"/>
              </a:xfrm>
              <a:prstGeom prst="ellipse">
                <a:avLst/>
              </a:prstGeom>
              <a:gradFill rotWithShape="0">
                <a:gsLst>
                  <a:gs pos="0">
                    <a:schemeClr val="accent2">
                      <a:gamma/>
                      <a:shade val="87843"/>
                      <a:invGamma/>
                    </a:schemeClr>
                  </a:gs>
                  <a:gs pos="100000">
                    <a:schemeClr val="accent2"/>
                  </a:gs>
                </a:gsLst>
                <a:lin ang="5400000" scaled="1"/>
              </a:gradFill>
              <a:ln w="9525">
                <a:noFill/>
                <a:round/>
                <a:headEnd/>
                <a:tailEnd/>
              </a:ln>
              <a:effectLst/>
            </p:spPr>
            <p:txBody>
              <a:bodyPr/>
              <a:lstStyle/>
              <a:p>
                <a:pPr>
                  <a:defRPr/>
                </a:pPr>
                <a:endParaRPr lang="es-ES"/>
              </a:p>
            </p:txBody>
          </p:sp>
          <p:sp>
            <p:nvSpPr>
              <p:cNvPr id="43" name="Oval 21"/>
              <p:cNvSpPr>
                <a:spLocks noChangeArrowheads="1"/>
              </p:cNvSpPr>
              <p:nvPr/>
            </p:nvSpPr>
            <p:spPr bwMode="hidden">
              <a:xfrm>
                <a:off x="2385" y="4005"/>
                <a:ext cx="413" cy="240"/>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pPr>
                  <a:defRPr/>
                </a:pPr>
                <a:endParaRPr lang="es-ES"/>
              </a:p>
            </p:txBody>
          </p:sp>
          <p:sp>
            <p:nvSpPr>
              <p:cNvPr id="44" name="Oval 22"/>
              <p:cNvSpPr>
                <a:spLocks noChangeArrowheads="1"/>
              </p:cNvSpPr>
              <p:nvPr/>
            </p:nvSpPr>
            <p:spPr bwMode="hidden">
              <a:xfrm>
                <a:off x="2437" y="4026"/>
                <a:ext cx="306" cy="192"/>
              </a:xfrm>
              <a:prstGeom prst="ellipse">
                <a:avLst/>
              </a:prstGeom>
              <a:gradFill rotWithShape="0">
                <a:gsLst>
                  <a:gs pos="0">
                    <a:schemeClr val="accent2">
                      <a:gamma/>
                      <a:shade val="87843"/>
                      <a:invGamma/>
                    </a:schemeClr>
                  </a:gs>
                  <a:gs pos="100000">
                    <a:schemeClr val="accent2"/>
                  </a:gs>
                </a:gsLst>
                <a:lin ang="5400000" scaled="1"/>
              </a:gradFill>
              <a:ln w="9525">
                <a:noFill/>
                <a:round/>
                <a:headEnd/>
                <a:tailEnd/>
              </a:ln>
              <a:effectLst/>
            </p:spPr>
            <p:txBody>
              <a:bodyPr/>
              <a:lstStyle/>
              <a:p>
                <a:pPr>
                  <a:defRPr/>
                </a:pPr>
                <a:endParaRPr lang="es-ES"/>
              </a:p>
            </p:txBody>
          </p:sp>
          <p:sp>
            <p:nvSpPr>
              <p:cNvPr id="45" name="Oval 23"/>
              <p:cNvSpPr>
                <a:spLocks noChangeArrowheads="1"/>
              </p:cNvSpPr>
              <p:nvPr/>
            </p:nvSpPr>
            <p:spPr bwMode="hidden">
              <a:xfrm>
                <a:off x="2476" y="4056"/>
                <a:ext cx="227" cy="135"/>
              </a:xfrm>
              <a:prstGeom prst="ellipse">
                <a:avLst/>
              </a:prstGeom>
              <a:gradFill rotWithShape="0">
                <a:gsLst>
                  <a:gs pos="0">
                    <a:schemeClr val="accent2"/>
                  </a:gs>
                  <a:gs pos="100000">
                    <a:schemeClr val="accent2">
                      <a:gamma/>
                      <a:shade val="90980"/>
                      <a:invGamma/>
                    </a:schemeClr>
                  </a:gs>
                </a:gsLst>
                <a:lin ang="2700000" scaled="1"/>
              </a:gradFill>
              <a:ln w="9525">
                <a:noFill/>
                <a:round/>
                <a:headEnd/>
                <a:tailEnd/>
              </a:ln>
              <a:effectLst/>
            </p:spPr>
            <p:txBody>
              <a:bodyPr/>
              <a:lstStyle/>
              <a:p>
                <a:pPr>
                  <a:defRPr/>
                </a:pPr>
                <a:endParaRPr lang="es-ES"/>
              </a:p>
            </p:txBody>
          </p:sp>
          <p:sp>
            <p:nvSpPr>
              <p:cNvPr id="46" name="Oval 24"/>
              <p:cNvSpPr>
                <a:spLocks noChangeArrowheads="1"/>
              </p:cNvSpPr>
              <p:nvPr/>
            </p:nvSpPr>
            <p:spPr bwMode="hidden">
              <a:xfrm>
                <a:off x="2542" y="4097"/>
                <a:ext cx="90" cy="60"/>
              </a:xfrm>
              <a:prstGeom prst="ellipse">
                <a:avLst/>
              </a:prstGeom>
              <a:gradFill rotWithShape="0">
                <a:gsLst>
                  <a:gs pos="0">
                    <a:schemeClr val="accent2"/>
                  </a:gs>
                  <a:gs pos="100000">
                    <a:schemeClr val="accent2">
                      <a:gamma/>
                      <a:shade val="90980"/>
                      <a:invGamma/>
                    </a:schemeClr>
                  </a:gs>
                </a:gsLst>
                <a:lin ang="0" scaled="1"/>
              </a:gradFill>
              <a:ln w="9525">
                <a:noFill/>
                <a:round/>
                <a:headEnd/>
                <a:tailEnd/>
              </a:ln>
              <a:effectLst/>
            </p:spPr>
            <p:txBody>
              <a:bodyPr/>
              <a:lstStyle/>
              <a:p>
                <a:pPr>
                  <a:defRPr/>
                </a:pPr>
                <a:endParaRPr lang="es-ES"/>
              </a:p>
            </p:txBody>
          </p:sp>
          <p:sp>
            <p:nvSpPr>
              <p:cNvPr id="47" name="Freeform 25"/>
              <p:cNvSpPr>
                <a:spLocks/>
              </p:cNvSpPr>
              <p:nvPr/>
            </p:nvSpPr>
            <p:spPr bwMode="hidden">
              <a:xfrm>
                <a:off x="2585" y="3822"/>
                <a:ext cx="449" cy="186"/>
              </a:xfrm>
              <a:custGeom>
                <a:avLst/>
                <a:gdLst/>
                <a:ahLst/>
                <a:cxnLst>
                  <a:cxn ang="0">
                    <a:pos x="6" y="6"/>
                  </a:cxn>
                  <a:cxn ang="0">
                    <a:pos x="78" y="12"/>
                  </a:cxn>
                  <a:cxn ang="0">
                    <a:pos x="150" y="18"/>
                  </a:cxn>
                  <a:cxn ang="0">
                    <a:pos x="215" y="36"/>
                  </a:cxn>
                  <a:cxn ang="0">
                    <a:pos x="275" y="60"/>
                  </a:cxn>
                  <a:cxn ang="0">
                    <a:pos x="329" y="84"/>
                  </a:cxn>
                  <a:cxn ang="0">
                    <a:pos x="377" y="114"/>
                  </a:cxn>
                  <a:cxn ang="0">
                    <a:pos x="419" y="150"/>
                  </a:cxn>
                  <a:cxn ang="0">
                    <a:pos x="448" y="186"/>
                  </a:cxn>
                  <a:cxn ang="0">
                    <a:pos x="448" y="162"/>
                  </a:cxn>
                  <a:cxn ang="0">
                    <a:pos x="413" y="126"/>
                  </a:cxn>
                  <a:cxn ang="0">
                    <a:pos x="371" y="96"/>
                  </a:cxn>
                  <a:cxn ang="0">
                    <a:pos x="323" y="66"/>
                  </a:cxn>
                  <a:cxn ang="0">
                    <a:pos x="269" y="48"/>
                  </a:cxn>
                  <a:cxn ang="0">
                    <a:pos x="144" y="12"/>
                  </a:cxn>
                  <a:cxn ang="0">
                    <a:pos x="78" y="6"/>
                  </a:cxn>
                  <a:cxn ang="0">
                    <a:pos x="6" y="0"/>
                  </a:cxn>
                  <a:cxn ang="0">
                    <a:pos x="0" y="0"/>
                  </a:cxn>
                  <a:cxn ang="0">
                    <a:pos x="0" y="0"/>
                  </a:cxn>
                  <a:cxn ang="0">
                    <a:pos x="0" y="6"/>
                  </a:cxn>
                  <a:cxn ang="0">
                    <a:pos x="0" y="6"/>
                  </a:cxn>
                  <a:cxn ang="0">
                    <a:pos x="6" y="6"/>
                  </a:cxn>
                  <a:cxn ang="0">
                    <a:pos x="6" y="6"/>
                  </a:cxn>
                </a:cxnLst>
                <a:rect l="0" t="0" r="r" b="b"/>
                <a:pathLst>
                  <a:path w="448" h="186">
                    <a:moveTo>
                      <a:pt x="6" y="6"/>
                    </a:moveTo>
                    <a:lnTo>
                      <a:pt x="78" y="12"/>
                    </a:lnTo>
                    <a:lnTo>
                      <a:pt x="150" y="18"/>
                    </a:lnTo>
                    <a:lnTo>
                      <a:pt x="215" y="36"/>
                    </a:lnTo>
                    <a:lnTo>
                      <a:pt x="275" y="60"/>
                    </a:lnTo>
                    <a:lnTo>
                      <a:pt x="329" y="84"/>
                    </a:lnTo>
                    <a:lnTo>
                      <a:pt x="377" y="114"/>
                    </a:lnTo>
                    <a:lnTo>
                      <a:pt x="419" y="150"/>
                    </a:lnTo>
                    <a:lnTo>
                      <a:pt x="448" y="186"/>
                    </a:lnTo>
                    <a:lnTo>
                      <a:pt x="448" y="162"/>
                    </a:lnTo>
                    <a:lnTo>
                      <a:pt x="413" y="126"/>
                    </a:lnTo>
                    <a:lnTo>
                      <a:pt x="371" y="96"/>
                    </a:lnTo>
                    <a:lnTo>
                      <a:pt x="323" y="66"/>
                    </a:lnTo>
                    <a:lnTo>
                      <a:pt x="269" y="48"/>
                    </a:lnTo>
                    <a:lnTo>
                      <a:pt x="144" y="12"/>
                    </a:lnTo>
                    <a:lnTo>
                      <a:pt x="78" y="6"/>
                    </a:lnTo>
                    <a:lnTo>
                      <a:pt x="6" y="0"/>
                    </a:lnTo>
                    <a:lnTo>
                      <a:pt x="0" y="0"/>
                    </a:lnTo>
                    <a:lnTo>
                      <a:pt x="0" y="0"/>
                    </a:lnTo>
                    <a:lnTo>
                      <a:pt x="0" y="6"/>
                    </a:lnTo>
                    <a:lnTo>
                      <a:pt x="0" y="6"/>
                    </a:lnTo>
                    <a:lnTo>
                      <a:pt x="6" y="6"/>
                    </a:lnTo>
                    <a:lnTo>
                      <a:pt x="6" y="6"/>
                    </a:lnTo>
                    <a:close/>
                  </a:path>
                </a:pathLst>
              </a:custGeom>
              <a:gradFill rotWithShape="0">
                <a:gsLst>
                  <a:gs pos="0">
                    <a:schemeClr val="accent2">
                      <a:gamma/>
                      <a:shade val="90980"/>
                      <a:invGamma/>
                    </a:schemeClr>
                  </a:gs>
                  <a:gs pos="100000">
                    <a:schemeClr val="accent2"/>
                  </a:gs>
                </a:gsLst>
                <a:lin ang="5400000" scaled="1"/>
              </a:gradFill>
              <a:ln w="9525">
                <a:noFill/>
                <a:round/>
                <a:headEnd/>
                <a:tailEnd/>
              </a:ln>
            </p:spPr>
            <p:txBody>
              <a:bodyPr/>
              <a:lstStyle/>
              <a:p>
                <a:pPr>
                  <a:defRPr/>
                </a:pPr>
                <a:endParaRPr lang="es-ES"/>
              </a:p>
            </p:txBody>
          </p:sp>
          <p:sp>
            <p:nvSpPr>
              <p:cNvPr id="48" name="Freeform 26"/>
              <p:cNvSpPr>
                <a:spLocks/>
              </p:cNvSpPr>
              <p:nvPr/>
            </p:nvSpPr>
            <p:spPr bwMode="hidden">
              <a:xfrm>
                <a:off x="2142" y="3852"/>
                <a:ext cx="892" cy="462"/>
              </a:xfrm>
              <a:custGeom>
                <a:avLst/>
                <a:gdLst/>
                <a:ahLst/>
                <a:cxnLst>
                  <a:cxn ang="0">
                    <a:pos x="23" y="276"/>
                  </a:cxn>
                  <a:cxn ang="0">
                    <a:pos x="29" y="222"/>
                  </a:cxn>
                  <a:cxn ang="0">
                    <a:pos x="59" y="174"/>
                  </a:cxn>
                  <a:cxn ang="0">
                    <a:pos x="95" y="132"/>
                  </a:cxn>
                  <a:cxn ang="0">
                    <a:pos x="149" y="96"/>
                  </a:cxn>
                  <a:cxn ang="0">
                    <a:pos x="209" y="60"/>
                  </a:cxn>
                  <a:cxn ang="0">
                    <a:pos x="281" y="36"/>
                  </a:cxn>
                  <a:cxn ang="0">
                    <a:pos x="364" y="24"/>
                  </a:cxn>
                  <a:cxn ang="0">
                    <a:pos x="448" y="18"/>
                  </a:cxn>
                  <a:cxn ang="0">
                    <a:pos x="532" y="24"/>
                  </a:cxn>
                  <a:cxn ang="0">
                    <a:pos x="609" y="36"/>
                  </a:cxn>
                  <a:cxn ang="0">
                    <a:pos x="681" y="60"/>
                  </a:cxn>
                  <a:cxn ang="0">
                    <a:pos x="741" y="96"/>
                  </a:cxn>
                  <a:cxn ang="0">
                    <a:pos x="795" y="132"/>
                  </a:cxn>
                  <a:cxn ang="0">
                    <a:pos x="831" y="174"/>
                  </a:cxn>
                  <a:cxn ang="0">
                    <a:pos x="861" y="222"/>
                  </a:cxn>
                  <a:cxn ang="0">
                    <a:pos x="867" y="276"/>
                  </a:cxn>
                  <a:cxn ang="0">
                    <a:pos x="855" y="330"/>
                  </a:cxn>
                  <a:cxn ang="0">
                    <a:pos x="831" y="378"/>
                  </a:cxn>
                  <a:cxn ang="0">
                    <a:pos x="783" y="426"/>
                  </a:cxn>
                  <a:cxn ang="0">
                    <a:pos x="723" y="462"/>
                  </a:cxn>
                  <a:cxn ang="0">
                    <a:pos x="765" y="462"/>
                  </a:cxn>
                  <a:cxn ang="0">
                    <a:pos x="819" y="426"/>
                  </a:cxn>
                  <a:cxn ang="0">
                    <a:pos x="855" y="378"/>
                  </a:cxn>
                  <a:cxn ang="0">
                    <a:pos x="884" y="330"/>
                  </a:cxn>
                  <a:cxn ang="0">
                    <a:pos x="890" y="276"/>
                  </a:cxn>
                  <a:cxn ang="0">
                    <a:pos x="884" y="222"/>
                  </a:cxn>
                  <a:cxn ang="0">
                    <a:pos x="855" y="168"/>
                  </a:cxn>
                  <a:cxn ang="0">
                    <a:pos x="813" y="120"/>
                  </a:cxn>
                  <a:cxn ang="0">
                    <a:pos x="759" y="84"/>
                  </a:cxn>
                  <a:cxn ang="0">
                    <a:pos x="693" y="48"/>
                  </a:cxn>
                  <a:cxn ang="0">
                    <a:pos x="621" y="24"/>
                  </a:cxn>
                  <a:cxn ang="0">
                    <a:pos x="538" y="6"/>
                  </a:cxn>
                  <a:cxn ang="0">
                    <a:pos x="448" y="0"/>
                  </a:cxn>
                  <a:cxn ang="0">
                    <a:pos x="358" y="6"/>
                  </a:cxn>
                  <a:cxn ang="0">
                    <a:pos x="275" y="24"/>
                  </a:cxn>
                  <a:cxn ang="0">
                    <a:pos x="197" y="48"/>
                  </a:cxn>
                  <a:cxn ang="0">
                    <a:pos x="131" y="84"/>
                  </a:cxn>
                  <a:cxn ang="0">
                    <a:pos x="77" y="120"/>
                  </a:cxn>
                  <a:cxn ang="0">
                    <a:pos x="35" y="168"/>
                  </a:cxn>
                  <a:cxn ang="0">
                    <a:pos x="12" y="222"/>
                  </a:cxn>
                  <a:cxn ang="0">
                    <a:pos x="0" y="276"/>
                  </a:cxn>
                  <a:cxn ang="0">
                    <a:pos x="6" y="330"/>
                  </a:cxn>
                  <a:cxn ang="0">
                    <a:pos x="35" y="378"/>
                  </a:cxn>
                  <a:cxn ang="0">
                    <a:pos x="71" y="426"/>
                  </a:cxn>
                  <a:cxn ang="0">
                    <a:pos x="125" y="462"/>
                  </a:cxn>
                  <a:cxn ang="0">
                    <a:pos x="167" y="462"/>
                  </a:cxn>
                  <a:cxn ang="0">
                    <a:pos x="107" y="426"/>
                  </a:cxn>
                  <a:cxn ang="0">
                    <a:pos x="59" y="378"/>
                  </a:cxn>
                  <a:cxn ang="0">
                    <a:pos x="35" y="330"/>
                  </a:cxn>
                  <a:cxn ang="0">
                    <a:pos x="23" y="276"/>
                  </a:cxn>
                  <a:cxn ang="0">
                    <a:pos x="23" y="276"/>
                  </a:cxn>
                </a:cxnLst>
                <a:rect l="0" t="0" r="r" b="b"/>
                <a:pathLst>
                  <a:path w="890" h="462">
                    <a:moveTo>
                      <a:pt x="23" y="276"/>
                    </a:moveTo>
                    <a:lnTo>
                      <a:pt x="29" y="222"/>
                    </a:lnTo>
                    <a:lnTo>
                      <a:pt x="59" y="174"/>
                    </a:lnTo>
                    <a:lnTo>
                      <a:pt x="95" y="132"/>
                    </a:lnTo>
                    <a:lnTo>
                      <a:pt x="149" y="96"/>
                    </a:lnTo>
                    <a:lnTo>
                      <a:pt x="209" y="60"/>
                    </a:lnTo>
                    <a:lnTo>
                      <a:pt x="281" y="36"/>
                    </a:lnTo>
                    <a:lnTo>
                      <a:pt x="364" y="24"/>
                    </a:lnTo>
                    <a:lnTo>
                      <a:pt x="448" y="18"/>
                    </a:lnTo>
                    <a:lnTo>
                      <a:pt x="532" y="24"/>
                    </a:lnTo>
                    <a:lnTo>
                      <a:pt x="609" y="36"/>
                    </a:lnTo>
                    <a:lnTo>
                      <a:pt x="681" y="60"/>
                    </a:lnTo>
                    <a:lnTo>
                      <a:pt x="741" y="96"/>
                    </a:lnTo>
                    <a:lnTo>
                      <a:pt x="795" y="132"/>
                    </a:lnTo>
                    <a:lnTo>
                      <a:pt x="831" y="174"/>
                    </a:lnTo>
                    <a:lnTo>
                      <a:pt x="861" y="222"/>
                    </a:lnTo>
                    <a:lnTo>
                      <a:pt x="867" y="276"/>
                    </a:lnTo>
                    <a:lnTo>
                      <a:pt x="855" y="330"/>
                    </a:lnTo>
                    <a:lnTo>
                      <a:pt x="831" y="378"/>
                    </a:lnTo>
                    <a:lnTo>
                      <a:pt x="783" y="426"/>
                    </a:lnTo>
                    <a:lnTo>
                      <a:pt x="723" y="462"/>
                    </a:lnTo>
                    <a:lnTo>
                      <a:pt x="765" y="462"/>
                    </a:lnTo>
                    <a:lnTo>
                      <a:pt x="819" y="426"/>
                    </a:lnTo>
                    <a:lnTo>
                      <a:pt x="855" y="378"/>
                    </a:lnTo>
                    <a:lnTo>
                      <a:pt x="884" y="330"/>
                    </a:lnTo>
                    <a:lnTo>
                      <a:pt x="890" y="276"/>
                    </a:lnTo>
                    <a:lnTo>
                      <a:pt x="884" y="222"/>
                    </a:lnTo>
                    <a:lnTo>
                      <a:pt x="855" y="168"/>
                    </a:lnTo>
                    <a:lnTo>
                      <a:pt x="813" y="120"/>
                    </a:lnTo>
                    <a:lnTo>
                      <a:pt x="759" y="84"/>
                    </a:lnTo>
                    <a:lnTo>
                      <a:pt x="693" y="48"/>
                    </a:lnTo>
                    <a:lnTo>
                      <a:pt x="621" y="24"/>
                    </a:lnTo>
                    <a:lnTo>
                      <a:pt x="538" y="6"/>
                    </a:lnTo>
                    <a:lnTo>
                      <a:pt x="448" y="0"/>
                    </a:lnTo>
                    <a:lnTo>
                      <a:pt x="358" y="6"/>
                    </a:lnTo>
                    <a:lnTo>
                      <a:pt x="275" y="24"/>
                    </a:lnTo>
                    <a:lnTo>
                      <a:pt x="197" y="48"/>
                    </a:lnTo>
                    <a:lnTo>
                      <a:pt x="131" y="84"/>
                    </a:lnTo>
                    <a:lnTo>
                      <a:pt x="77" y="120"/>
                    </a:lnTo>
                    <a:lnTo>
                      <a:pt x="35" y="168"/>
                    </a:lnTo>
                    <a:lnTo>
                      <a:pt x="12" y="222"/>
                    </a:lnTo>
                    <a:lnTo>
                      <a:pt x="0" y="276"/>
                    </a:lnTo>
                    <a:lnTo>
                      <a:pt x="6" y="330"/>
                    </a:lnTo>
                    <a:lnTo>
                      <a:pt x="35" y="378"/>
                    </a:lnTo>
                    <a:lnTo>
                      <a:pt x="71" y="426"/>
                    </a:lnTo>
                    <a:lnTo>
                      <a:pt x="125" y="462"/>
                    </a:lnTo>
                    <a:lnTo>
                      <a:pt x="167" y="462"/>
                    </a:lnTo>
                    <a:lnTo>
                      <a:pt x="107" y="426"/>
                    </a:lnTo>
                    <a:lnTo>
                      <a:pt x="59" y="378"/>
                    </a:lnTo>
                    <a:lnTo>
                      <a:pt x="35" y="330"/>
                    </a:lnTo>
                    <a:lnTo>
                      <a:pt x="23" y="276"/>
                    </a:lnTo>
                    <a:lnTo>
                      <a:pt x="23" y="276"/>
                    </a:lnTo>
                    <a:close/>
                  </a:path>
                </a:pathLst>
              </a:custGeom>
              <a:gradFill rotWithShape="0">
                <a:gsLst>
                  <a:gs pos="0">
                    <a:schemeClr val="accent2"/>
                  </a:gs>
                  <a:gs pos="100000">
                    <a:schemeClr val="accent2">
                      <a:gamma/>
                      <a:shade val="84706"/>
                      <a:invGamma/>
                    </a:schemeClr>
                  </a:gs>
                </a:gsLst>
                <a:lin ang="2700000" scaled="1"/>
              </a:gradFill>
              <a:ln w="9525">
                <a:noFill/>
                <a:round/>
                <a:headEnd/>
                <a:tailEnd/>
              </a:ln>
            </p:spPr>
            <p:txBody>
              <a:bodyPr/>
              <a:lstStyle/>
              <a:p>
                <a:pPr>
                  <a:defRPr/>
                </a:pPr>
                <a:endParaRPr lang="es-ES"/>
              </a:p>
            </p:txBody>
          </p:sp>
          <p:sp>
            <p:nvSpPr>
              <p:cNvPr id="49" name="Freeform 27"/>
              <p:cNvSpPr>
                <a:spLocks/>
              </p:cNvSpPr>
              <p:nvPr/>
            </p:nvSpPr>
            <p:spPr bwMode="hidden">
              <a:xfrm>
                <a:off x="2082" y="3828"/>
                <a:ext cx="407" cy="486"/>
              </a:xfrm>
              <a:custGeom>
                <a:avLst/>
                <a:gdLst/>
                <a:ahLst/>
                <a:cxnLst>
                  <a:cxn ang="0">
                    <a:pos x="18" y="300"/>
                  </a:cxn>
                  <a:cxn ang="0">
                    <a:pos x="24" y="246"/>
                  </a:cxn>
                  <a:cxn ang="0">
                    <a:pos x="48" y="198"/>
                  </a:cxn>
                  <a:cxn ang="0">
                    <a:pos x="83" y="150"/>
                  </a:cxn>
                  <a:cxn ang="0">
                    <a:pos x="131" y="108"/>
                  </a:cxn>
                  <a:cxn ang="0">
                    <a:pos x="185" y="72"/>
                  </a:cxn>
                  <a:cxn ang="0">
                    <a:pos x="251" y="42"/>
                  </a:cxn>
                  <a:cxn ang="0">
                    <a:pos x="329" y="24"/>
                  </a:cxn>
                  <a:cxn ang="0">
                    <a:pos x="406" y="6"/>
                  </a:cxn>
                  <a:cxn ang="0">
                    <a:pos x="406" y="0"/>
                  </a:cxn>
                  <a:cxn ang="0">
                    <a:pos x="323" y="12"/>
                  </a:cxn>
                  <a:cxn ang="0">
                    <a:pos x="245" y="36"/>
                  </a:cxn>
                  <a:cxn ang="0">
                    <a:pos x="179" y="66"/>
                  </a:cxn>
                  <a:cxn ang="0">
                    <a:pos x="119" y="102"/>
                  </a:cxn>
                  <a:cxn ang="0">
                    <a:pos x="72" y="144"/>
                  </a:cxn>
                  <a:cxn ang="0">
                    <a:pos x="30" y="192"/>
                  </a:cxn>
                  <a:cxn ang="0">
                    <a:pos x="6" y="246"/>
                  </a:cxn>
                  <a:cxn ang="0">
                    <a:pos x="0" y="300"/>
                  </a:cxn>
                  <a:cxn ang="0">
                    <a:pos x="6" y="348"/>
                  </a:cxn>
                  <a:cxn ang="0">
                    <a:pos x="30" y="396"/>
                  </a:cxn>
                  <a:cxn ang="0">
                    <a:pos x="66" y="444"/>
                  </a:cxn>
                  <a:cxn ang="0">
                    <a:pos x="107" y="486"/>
                  </a:cxn>
                  <a:cxn ang="0">
                    <a:pos x="131" y="486"/>
                  </a:cxn>
                  <a:cxn ang="0">
                    <a:pos x="83" y="450"/>
                  </a:cxn>
                  <a:cxn ang="0">
                    <a:pos x="48" y="402"/>
                  </a:cxn>
                  <a:cxn ang="0">
                    <a:pos x="24" y="354"/>
                  </a:cxn>
                  <a:cxn ang="0">
                    <a:pos x="18" y="300"/>
                  </a:cxn>
                  <a:cxn ang="0">
                    <a:pos x="18" y="300"/>
                  </a:cxn>
                </a:cxnLst>
                <a:rect l="0" t="0" r="r" b="b"/>
                <a:pathLst>
                  <a:path w="406" h="486">
                    <a:moveTo>
                      <a:pt x="18" y="300"/>
                    </a:moveTo>
                    <a:lnTo>
                      <a:pt x="24" y="246"/>
                    </a:lnTo>
                    <a:lnTo>
                      <a:pt x="48" y="198"/>
                    </a:lnTo>
                    <a:lnTo>
                      <a:pt x="83" y="150"/>
                    </a:lnTo>
                    <a:lnTo>
                      <a:pt x="131" y="108"/>
                    </a:lnTo>
                    <a:lnTo>
                      <a:pt x="185" y="72"/>
                    </a:lnTo>
                    <a:lnTo>
                      <a:pt x="251" y="42"/>
                    </a:lnTo>
                    <a:lnTo>
                      <a:pt x="329" y="24"/>
                    </a:lnTo>
                    <a:lnTo>
                      <a:pt x="406" y="6"/>
                    </a:lnTo>
                    <a:lnTo>
                      <a:pt x="406" y="0"/>
                    </a:lnTo>
                    <a:lnTo>
                      <a:pt x="323" y="12"/>
                    </a:lnTo>
                    <a:lnTo>
                      <a:pt x="245" y="36"/>
                    </a:lnTo>
                    <a:lnTo>
                      <a:pt x="179" y="66"/>
                    </a:lnTo>
                    <a:lnTo>
                      <a:pt x="119" y="102"/>
                    </a:lnTo>
                    <a:lnTo>
                      <a:pt x="72" y="144"/>
                    </a:lnTo>
                    <a:lnTo>
                      <a:pt x="30" y="192"/>
                    </a:lnTo>
                    <a:lnTo>
                      <a:pt x="6" y="246"/>
                    </a:lnTo>
                    <a:lnTo>
                      <a:pt x="0" y="300"/>
                    </a:lnTo>
                    <a:lnTo>
                      <a:pt x="6" y="348"/>
                    </a:lnTo>
                    <a:lnTo>
                      <a:pt x="30" y="396"/>
                    </a:lnTo>
                    <a:lnTo>
                      <a:pt x="66" y="444"/>
                    </a:lnTo>
                    <a:lnTo>
                      <a:pt x="107" y="486"/>
                    </a:lnTo>
                    <a:lnTo>
                      <a:pt x="131" y="486"/>
                    </a:lnTo>
                    <a:lnTo>
                      <a:pt x="83" y="450"/>
                    </a:lnTo>
                    <a:lnTo>
                      <a:pt x="48" y="402"/>
                    </a:lnTo>
                    <a:lnTo>
                      <a:pt x="24" y="354"/>
                    </a:lnTo>
                    <a:lnTo>
                      <a:pt x="18" y="300"/>
                    </a:lnTo>
                    <a:lnTo>
                      <a:pt x="18" y="300"/>
                    </a:lnTo>
                    <a:close/>
                  </a:path>
                </a:pathLst>
              </a:custGeom>
              <a:gradFill rotWithShape="0">
                <a:gsLst>
                  <a:gs pos="0">
                    <a:schemeClr val="accent2"/>
                  </a:gs>
                  <a:gs pos="100000">
                    <a:schemeClr val="accent2">
                      <a:gamma/>
                      <a:shade val="90980"/>
                      <a:invGamma/>
                    </a:schemeClr>
                  </a:gs>
                </a:gsLst>
                <a:lin ang="0" scaled="1"/>
              </a:gradFill>
              <a:ln w="9525">
                <a:noFill/>
                <a:round/>
                <a:headEnd/>
                <a:tailEnd/>
              </a:ln>
            </p:spPr>
            <p:txBody>
              <a:bodyPr/>
              <a:lstStyle/>
              <a:p>
                <a:pPr>
                  <a:defRPr/>
                </a:pPr>
                <a:endParaRPr lang="es-ES"/>
              </a:p>
            </p:txBody>
          </p:sp>
          <p:sp>
            <p:nvSpPr>
              <p:cNvPr id="50" name="Freeform 28"/>
              <p:cNvSpPr>
                <a:spLocks/>
              </p:cNvSpPr>
              <p:nvPr/>
            </p:nvSpPr>
            <p:spPr bwMode="hidden">
              <a:xfrm>
                <a:off x="2987" y="4044"/>
                <a:ext cx="108" cy="252"/>
              </a:xfrm>
              <a:custGeom>
                <a:avLst/>
                <a:gdLst/>
                <a:ahLst/>
                <a:cxnLst>
                  <a:cxn ang="0">
                    <a:pos x="89" y="84"/>
                  </a:cxn>
                  <a:cxn ang="0">
                    <a:pos x="83" y="132"/>
                  </a:cxn>
                  <a:cxn ang="0">
                    <a:pos x="65" y="174"/>
                  </a:cxn>
                  <a:cxn ang="0">
                    <a:pos x="36" y="216"/>
                  </a:cxn>
                  <a:cxn ang="0">
                    <a:pos x="0" y="252"/>
                  </a:cxn>
                  <a:cxn ang="0">
                    <a:pos x="18" y="252"/>
                  </a:cxn>
                  <a:cxn ang="0">
                    <a:pos x="53" y="216"/>
                  </a:cxn>
                  <a:cxn ang="0">
                    <a:pos x="83" y="174"/>
                  </a:cxn>
                  <a:cxn ang="0">
                    <a:pos x="101" y="132"/>
                  </a:cxn>
                  <a:cxn ang="0">
                    <a:pos x="107" y="84"/>
                  </a:cxn>
                  <a:cxn ang="0">
                    <a:pos x="101" y="42"/>
                  </a:cxn>
                  <a:cxn ang="0">
                    <a:pos x="89" y="0"/>
                  </a:cxn>
                  <a:cxn ang="0">
                    <a:pos x="65" y="0"/>
                  </a:cxn>
                  <a:cxn ang="0">
                    <a:pos x="83" y="42"/>
                  </a:cxn>
                  <a:cxn ang="0">
                    <a:pos x="89" y="84"/>
                  </a:cxn>
                  <a:cxn ang="0">
                    <a:pos x="89" y="84"/>
                  </a:cxn>
                </a:cxnLst>
                <a:rect l="0" t="0" r="r" b="b"/>
                <a:pathLst>
                  <a:path w="107" h="252">
                    <a:moveTo>
                      <a:pt x="89" y="84"/>
                    </a:moveTo>
                    <a:lnTo>
                      <a:pt x="83" y="132"/>
                    </a:lnTo>
                    <a:lnTo>
                      <a:pt x="65" y="174"/>
                    </a:lnTo>
                    <a:lnTo>
                      <a:pt x="36" y="216"/>
                    </a:lnTo>
                    <a:lnTo>
                      <a:pt x="0" y="252"/>
                    </a:lnTo>
                    <a:lnTo>
                      <a:pt x="18" y="252"/>
                    </a:lnTo>
                    <a:lnTo>
                      <a:pt x="53" y="216"/>
                    </a:lnTo>
                    <a:lnTo>
                      <a:pt x="83" y="174"/>
                    </a:lnTo>
                    <a:lnTo>
                      <a:pt x="101" y="132"/>
                    </a:lnTo>
                    <a:lnTo>
                      <a:pt x="107" y="84"/>
                    </a:lnTo>
                    <a:lnTo>
                      <a:pt x="101" y="42"/>
                    </a:lnTo>
                    <a:lnTo>
                      <a:pt x="89" y="0"/>
                    </a:lnTo>
                    <a:lnTo>
                      <a:pt x="65" y="0"/>
                    </a:lnTo>
                    <a:lnTo>
                      <a:pt x="83" y="42"/>
                    </a:lnTo>
                    <a:lnTo>
                      <a:pt x="89" y="84"/>
                    </a:lnTo>
                    <a:lnTo>
                      <a:pt x="89" y="84"/>
                    </a:lnTo>
                    <a:close/>
                  </a:path>
                </a:pathLst>
              </a:custGeom>
              <a:gradFill rotWithShape="0">
                <a:gsLst>
                  <a:gs pos="0">
                    <a:schemeClr val="accent2"/>
                  </a:gs>
                  <a:gs pos="100000">
                    <a:schemeClr val="accent2">
                      <a:gamma/>
                      <a:shade val="81961"/>
                      <a:invGamma/>
                    </a:schemeClr>
                  </a:gs>
                </a:gsLst>
                <a:lin ang="5400000" scaled="1"/>
              </a:gradFill>
              <a:ln w="9525">
                <a:noFill/>
                <a:round/>
                <a:headEnd/>
                <a:tailEnd/>
              </a:ln>
            </p:spPr>
            <p:txBody>
              <a:bodyPr/>
              <a:lstStyle/>
              <a:p>
                <a:pPr>
                  <a:defRPr/>
                </a:pPr>
                <a:endParaRPr lang="es-ES"/>
              </a:p>
            </p:txBody>
          </p:sp>
          <p:sp>
            <p:nvSpPr>
              <p:cNvPr id="51" name="Freeform 29"/>
              <p:cNvSpPr>
                <a:spLocks/>
              </p:cNvSpPr>
              <p:nvPr/>
            </p:nvSpPr>
            <p:spPr bwMode="hidden">
              <a:xfrm>
                <a:off x="2068" y="3685"/>
                <a:ext cx="835" cy="150"/>
              </a:xfrm>
              <a:custGeom>
                <a:avLst/>
                <a:gdLst/>
                <a:ahLst/>
                <a:cxnLst>
                  <a:cxn ang="0">
                    <a:pos x="518" y="18"/>
                  </a:cxn>
                  <a:cxn ang="0">
                    <a:pos x="597" y="24"/>
                  </a:cxn>
                  <a:cxn ang="0">
                    <a:pos x="682" y="30"/>
                  </a:cxn>
                  <a:cxn ang="0">
                    <a:pos x="755" y="42"/>
                  </a:cxn>
                  <a:cxn ang="0">
                    <a:pos x="828" y="60"/>
                  </a:cxn>
                  <a:cxn ang="0">
                    <a:pos x="835" y="42"/>
                  </a:cxn>
                  <a:cxn ang="0">
                    <a:pos x="761" y="24"/>
                  </a:cxn>
                  <a:cxn ang="0">
                    <a:pos x="688" y="12"/>
                  </a:cxn>
                  <a:cxn ang="0">
                    <a:pos x="603" y="6"/>
                  </a:cxn>
                  <a:cxn ang="0">
                    <a:pos x="518" y="0"/>
                  </a:cxn>
                  <a:cxn ang="0">
                    <a:pos x="372" y="12"/>
                  </a:cxn>
                  <a:cxn ang="0">
                    <a:pos x="232" y="36"/>
                  </a:cxn>
                  <a:cxn ang="0">
                    <a:pos x="110" y="78"/>
                  </a:cxn>
                  <a:cxn ang="0">
                    <a:pos x="0" y="132"/>
                  </a:cxn>
                  <a:cxn ang="0">
                    <a:pos x="19" y="150"/>
                  </a:cxn>
                  <a:cxn ang="0">
                    <a:pos x="122" y="96"/>
                  </a:cxn>
                  <a:cxn ang="0">
                    <a:pos x="244" y="54"/>
                  </a:cxn>
                  <a:cxn ang="0">
                    <a:pos x="378" y="30"/>
                  </a:cxn>
                  <a:cxn ang="0">
                    <a:pos x="518" y="18"/>
                  </a:cxn>
                  <a:cxn ang="0">
                    <a:pos x="518" y="18"/>
                  </a:cxn>
                </a:cxnLst>
                <a:rect l="0" t="0" r="r" b="b"/>
                <a:pathLst>
                  <a:path w="835" h="150">
                    <a:moveTo>
                      <a:pt x="518" y="18"/>
                    </a:moveTo>
                    <a:lnTo>
                      <a:pt x="597" y="24"/>
                    </a:lnTo>
                    <a:lnTo>
                      <a:pt x="682" y="30"/>
                    </a:lnTo>
                    <a:lnTo>
                      <a:pt x="755" y="42"/>
                    </a:lnTo>
                    <a:lnTo>
                      <a:pt x="828" y="60"/>
                    </a:lnTo>
                    <a:lnTo>
                      <a:pt x="835" y="42"/>
                    </a:lnTo>
                    <a:lnTo>
                      <a:pt x="761" y="24"/>
                    </a:lnTo>
                    <a:lnTo>
                      <a:pt x="688" y="12"/>
                    </a:lnTo>
                    <a:lnTo>
                      <a:pt x="603" y="6"/>
                    </a:lnTo>
                    <a:lnTo>
                      <a:pt x="518" y="0"/>
                    </a:lnTo>
                    <a:lnTo>
                      <a:pt x="372" y="12"/>
                    </a:lnTo>
                    <a:lnTo>
                      <a:pt x="232" y="36"/>
                    </a:lnTo>
                    <a:lnTo>
                      <a:pt x="110" y="78"/>
                    </a:lnTo>
                    <a:lnTo>
                      <a:pt x="0" y="132"/>
                    </a:lnTo>
                    <a:lnTo>
                      <a:pt x="19" y="150"/>
                    </a:lnTo>
                    <a:lnTo>
                      <a:pt x="122" y="96"/>
                    </a:lnTo>
                    <a:lnTo>
                      <a:pt x="244" y="54"/>
                    </a:lnTo>
                    <a:lnTo>
                      <a:pt x="378" y="30"/>
                    </a:lnTo>
                    <a:lnTo>
                      <a:pt x="518" y="18"/>
                    </a:lnTo>
                    <a:lnTo>
                      <a:pt x="518" y="18"/>
                    </a:lnTo>
                    <a:close/>
                  </a:path>
                </a:pathLst>
              </a:custGeom>
              <a:solidFill>
                <a:schemeClr val="accent2"/>
              </a:solidFill>
              <a:ln w="9525">
                <a:noFill/>
                <a:round/>
                <a:headEnd/>
                <a:tailEnd/>
              </a:ln>
            </p:spPr>
            <p:txBody>
              <a:bodyPr/>
              <a:lstStyle/>
              <a:p>
                <a:pPr>
                  <a:defRPr/>
                </a:pPr>
                <a:endParaRPr lang="es-ES"/>
              </a:p>
            </p:txBody>
          </p:sp>
          <p:sp>
            <p:nvSpPr>
              <p:cNvPr id="52" name="Freeform 30"/>
              <p:cNvSpPr>
                <a:spLocks/>
              </p:cNvSpPr>
              <p:nvPr/>
            </p:nvSpPr>
            <p:spPr bwMode="hidden">
              <a:xfrm>
                <a:off x="1867" y="3853"/>
                <a:ext cx="171" cy="461"/>
              </a:xfrm>
              <a:custGeom>
                <a:avLst/>
                <a:gdLst/>
                <a:ahLst/>
                <a:cxnLst>
                  <a:cxn ang="0">
                    <a:pos x="31" y="263"/>
                  </a:cxn>
                  <a:cxn ang="0">
                    <a:pos x="43" y="191"/>
                  </a:cxn>
                  <a:cxn ang="0">
                    <a:pos x="67" y="131"/>
                  </a:cxn>
                  <a:cxn ang="0">
                    <a:pos x="116" y="72"/>
                  </a:cxn>
                  <a:cxn ang="0">
                    <a:pos x="171" y="18"/>
                  </a:cxn>
                  <a:cxn ang="0">
                    <a:pos x="153" y="0"/>
                  </a:cxn>
                  <a:cxn ang="0">
                    <a:pos x="86" y="60"/>
                  </a:cxn>
                  <a:cxn ang="0">
                    <a:pos x="43" y="120"/>
                  </a:cxn>
                  <a:cxn ang="0">
                    <a:pos x="13" y="191"/>
                  </a:cxn>
                  <a:cxn ang="0">
                    <a:pos x="0" y="263"/>
                  </a:cxn>
                  <a:cxn ang="0">
                    <a:pos x="6" y="317"/>
                  </a:cxn>
                  <a:cxn ang="0">
                    <a:pos x="25" y="365"/>
                  </a:cxn>
                  <a:cxn ang="0">
                    <a:pos x="49" y="413"/>
                  </a:cxn>
                  <a:cxn ang="0">
                    <a:pos x="86" y="461"/>
                  </a:cxn>
                  <a:cxn ang="0">
                    <a:pos x="122" y="461"/>
                  </a:cxn>
                  <a:cxn ang="0">
                    <a:pos x="86" y="413"/>
                  </a:cxn>
                  <a:cxn ang="0">
                    <a:pos x="55" y="365"/>
                  </a:cxn>
                  <a:cxn ang="0">
                    <a:pos x="37" y="317"/>
                  </a:cxn>
                  <a:cxn ang="0">
                    <a:pos x="31" y="263"/>
                  </a:cxn>
                  <a:cxn ang="0">
                    <a:pos x="31" y="263"/>
                  </a:cxn>
                </a:cxnLst>
                <a:rect l="0" t="0" r="r" b="b"/>
                <a:pathLst>
                  <a:path w="171" h="461">
                    <a:moveTo>
                      <a:pt x="31" y="263"/>
                    </a:moveTo>
                    <a:lnTo>
                      <a:pt x="43" y="191"/>
                    </a:lnTo>
                    <a:lnTo>
                      <a:pt x="67" y="131"/>
                    </a:lnTo>
                    <a:lnTo>
                      <a:pt x="116" y="72"/>
                    </a:lnTo>
                    <a:lnTo>
                      <a:pt x="171" y="18"/>
                    </a:lnTo>
                    <a:lnTo>
                      <a:pt x="153" y="0"/>
                    </a:lnTo>
                    <a:lnTo>
                      <a:pt x="86" y="60"/>
                    </a:lnTo>
                    <a:lnTo>
                      <a:pt x="43" y="120"/>
                    </a:lnTo>
                    <a:lnTo>
                      <a:pt x="13" y="191"/>
                    </a:lnTo>
                    <a:lnTo>
                      <a:pt x="0" y="263"/>
                    </a:lnTo>
                    <a:lnTo>
                      <a:pt x="6" y="317"/>
                    </a:lnTo>
                    <a:lnTo>
                      <a:pt x="25" y="365"/>
                    </a:lnTo>
                    <a:lnTo>
                      <a:pt x="49" y="413"/>
                    </a:lnTo>
                    <a:lnTo>
                      <a:pt x="86" y="461"/>
                    </a:lnTo>
                    <a:lnTo>
                      <a:pt x="122" y="461"/>
                    </a:lnTo>
                    <a:lnTo>
                      <a:pt x="86" y="413"/>
                    </a:lnTo>
                    <a:lnTo>
                      <a:pt x="55" y="365"/>
                    </a:lnTo>
                    <a:lnTo>
                      <a:pt x="37" y="317"/>
                    </a:lnTo>
                    <a:lnTo>
                      <a:pt x="31" y="263"/>
                    </a:lnTo>
                    <a:lnTo>
                      <a:pt x="31" y="263"/>
                    </a:lnTo>
                    <a:close/>
                  </a:path>
                </a:pathLst>
              </a:custGeom>
              <a:solidFill>
                <a:schemeClr val="accent2"/>
              </a:solidFill>
              <a:ln w="9525">
                <a:noFill/>
                <a:round/>
                <a:headEnd/>
                <a:tailEnd/>
              </a:ln>
            </p:spPr>
            <p:txBody>
              <a:bodyPr/>
              <a:lstStyle/>
              <a:p>
                <a:pPr>
                  <a:defRPr/>
                </a:pPr>
                <a:endParaRPr lang="es-ES"/>
              </a:p>
            </p:txBody>
          </p:sp>
          <p:sp>
            <p:nvSpPr>
              <p:cNvPr id="53" name="Freeform 31"/>
              <p:cNvSpPr>
                <a:spLocks/>
              </p:cNvSpPr>
              <p:nvPr/>
            </p:nvSpPr>
            <p:spPr bwMode="hidden">
              <a:xfrm>
                <a:off x="2951" y="3751"/>
                <a:ext cx="360" cy="563"/>
              </a:xfrm>
              <a:custGeom>
                <a:avLst/>
                <a:gdLst/>
                <a:ahLst/>
                <a:cxnLst>
                  <a:cxn ang="0">
                    <a:pos x="360" y="365"/>
                  </a:cxn>
                  <a:cxn ang="0">
                    <a:pos x="353" y="305"/>
                  </a:cxn>
                  <a:cxn ang="0">
                    <a:pos x="335" y="251"/>
                  </a:cxn>
                  <a:cxn ang="0">
                    <a:pos x="305" y="204"/>
                  </a:cxn>
                  <a:cxn ang="0">
                    <a:pos x="262" y="156"/>
                  </a:cxn>
                  <a:cxn ang="0">
                    <a:pos x="213" y="108"/>
                  </a:cxn>
                  <a:cxn ang="0">
                    <a:pos x="159" y="66"/>
                  </a:cxn>
                  <a:cxn ang="0">
                    <a:pos x="92" y="30"/>
                  </a:cxn>
                  <a:cxn ang="0">
                    <a:pos x="19" y="0"/>
                  </a:cxn>
                  <a:cxn ang="0">
                    <a:pos x="0" y="12"/>
                  </a:cxn>
                  <a:cxn ang="0">
                    <a:pos x="67" y="42"/>
                  </a:cxn>
                  <a:cxn ang="0">
                    <a:pos x="134" y="78"/>
                  </a:cxn>
                  <a:cxn ang="0">
                    <a:pos x="189" y="114"/>
                  </a:cxn>
                  <a:cxn ang="0">
                    <a:pos x="238" y="162"/>
                  </a:cxn>
                  <a:cxn ang="0">
                    <a:pos x="274" y="210"/>
                  </a:cxn>
                  <a:cxn ang="0">
                    <a:pos x="299" y="257"/>
                  </a:cxn>
                  <a:cxn ang="0">
                    <a:pos x="317" y="311"/>
                  </a:cxn>
                  <a:cxn ang="0">
                    <a:pos x="323" y="365"/>
                  </a:cxn>
                  <a:cxn ang="0">
                    <a:pos x="317" y="419"/>
                  </a:cxn>
                  <a:cxn ang="0">
                    <a:pos x="299" y="467"/>
                  </a:cxn>
                  <a:cxn ang="0">
                    <a:pos x="274" y="515"/>
                  </a:cxn>
                  <a:cxn ang="0">
                    <a:pos x="238" y="563"/>
                  </a:cxn>
                  <a:cxn ang="0">
                    <a:pos x="268" y="563"/>
                  </a:cxn>
                  <a:cxn ang="0">
                    <a:pos x="311" y="515"/>
                  </a:cxn>
                  <a:cxn ang="0">
                    <a:pos x="335" y="467"/>
                  </a:cxn>
                  <a:cxn ang="0">
                    <a:pos x="353" y="419"/>
                  </a:cxn>
                  <a:cxn ang="0">
                    <a:pos x="360" y="365"/>
                  </a:cxn>
                  <a:cxn ang="0">
                    <a:pos x="360" y="365"/>
                  </a:cxn>
                </a:cxnLst>
                <a:rect l="0" t="0" r="r" b="b"/>
                <a:pathLst>
                  <a:path w="360" h="563">
                    <a:moveTo>
                      <a:pt x="360" y="365"/>
                    </a:moveTo>
                    <a:lnTo>
                      <a:pt x="353" y="305"/>
                    </a:lnTo>
                    <a:lnTo>
                      <a:pt x="335" y="251"/>
                    </a:lnTo>
                    <a:lnTo>
                      <a:pt x="305" y="204"/>
                    </a:lnTo>
                    <a:lnTo>
                      <a:pt x="262" y="156"/>
                    </a:lnTo>
                    <a:lnTo>
                      <a:pt x="213" y="108"/>
                    </a:lnTo>
                    <a:lnTo>
                      <a:pt x="159" y="66"/>
                    </a:lnTo>
                    <a:lnTo>
                      <a:pt x="92" y="30"/>
                    </a:lnTo>
                    <a:lnTo>
                      <a:pt x="19" y="0"/>
                    </a:lnTo>
                    <a:lnTo>
                      <a:pt x="0" y="12"/>
                    </a:lnTo>
                    <a:lnTo>
                      <a:pt x="67" y="42"/>
                    </a:lnTo>
                    <a:lnTo>
                      <a:pt x="134" y="78"/>
                    </a:lnTo>
                    <a:lnTo>
                      <a:pt x="189" y="114"/>
                    </a:lnTo>
                    <a:lnTo>
                      <a:pt x="238" y="162"/>
                    </a:lnTo>
                    <a:lnTo>
                      <a:pt x="274" y="210"/>
                    </a:lnTo>
                    <a:lnTo>
                      <a:pt x="299" y="257"/>
                    </a:lnTo>
                    <a:lnTo>
                      <a:pt x="317" y="311"/>
                    </a:lnTo>
                    <a:lnTo>
                      <a:pt x="323" y="365"/>
                    </a:lnTo>
                    <a:lnTo>
                      <a:pt x="317" y="419"/>
                    </a:lnTo>
                    <a:lnTo>
                      <a:pt x="299" y="467"/>
                    </a:lnTo>
                    <a:lnTo>
                      <a:pt x="274" y="515"/>
                    </a:lnTo>
                    <a:lnTo>
                      <a:pt x="238" y="563"/>
                    </a:lnTo>
                    <a:lnTo>
                      <a:pt x="268" y="563"/>
                    </a:lnTo>
                    <a:lnTo>
                      <a:pt x="311" y="515"/>
                    </a:lnTo>
                    <a:lnTo>
                      <a:pt x="335" y="467"/>
                    </a:lnTo>
                    <a:lnTo>
                      <a:pt x="353" y="419"/>
                    </a:lnTo>
                    <a:lnTo>
                      <a:pt x="360" y="365"/>
                    </a:lnTo>
                    <a:lnTo>
                      <a:pt x="360" y="365"/>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a:defRPr/>
                </a:pPr>
                <a:endParaRPr lang="es-ES"/>
              </a:p>
            </p:txBody>
          </p:sp>
          <p:sp>
            <p:nvSpPr>
              <p:cNvPr id="54" name="Freeform 32"/>
              <p:cNvSpPr>
                <a:spLocks/>
              </p:cNvSpPr>
              <p:nvPr/>
            </p:nvSpPr>
            <p:spPr bwMode="hidden">
              <a:xfrm>
                <a:off x="2318" y="3631"/>
                <a:ext cx="1078" cy="425"/>
              </a:xfrm>
              <a:custGeom>
                <a:avLst/>
                <a:gdLst/>
                <a:ahLst/>
                <a:cxnLst>
                  <a:cxn ang="0">
                    <a:pos x="1053" y="425"/>
                  </a:cxn>
                  <a:cxn ang="0">
                    <a:pos x="1078" y="419"/>
                  </a:cxn>
                  <a:cxn ang="0">
                    <a:pos x="1066" y="377"/>
                  </a:cxn>
                  <a:cxn ang="0">
                    <a:pos x="1047" y="336"/>
                  </a:cxn>
                  <a:cxn ang="0">
                    <a:pos x="986" y="252"/>
                  </a:cxn>
                  <a:cxn ang="0">
                    <a:pos x="907" y="180"/>
                  </a:cxn>
                  <a:cxn ang="0">
                    <a:pos x="810" y="120"/>
                  </a:cxn>
                  <a:cxn ang="0">
                    <a:pos x="694" y="72"/>
                  </a:cxn>
                  <a:cxn ang="0">
                    <a:pos x="560" y="30"/>
                  </a:cxn>
                  <a:cxn ang="0">
                    <a:pos x="420" y="6"/>
                  </a:cxn>
                  <a:cxn ang="0">
                    <a:pos x="268" y="0"/>
                  </a:cxn>
                  <a:cxn ang="0">
                    <a:pos x="134" y="6"/>
                  </a:cxn>
                  <a:cxn ang="0">
                    <a:pos x="0" y="24"/>
                  </a:cxn>
                  <a:cxn ang="0">
                    <a:pos x="12" y="36"/>
                  </a:cxn>
                  <a:cxn ang="0">
                    <a:pos x="134" y="18"/>
                  </a:cxn>
                  <a:cxn ang="0">
                    <a:pos x="268" y="12"/>
                  </a:cxn>
                  <a:cxn ang="0">
                    <a:pos x="420" y="18"/>
                  </a:cxn>
                  <a:cxn ang="0">
                    <a:pos x="554" y="42"/>
                  </a:cxn>
                  <a:cxn ang="0">
                    <a:pos x="682" y="84"/>
                  </a:cxn>
                  <a:cxn ang="0">
                    <a:pos x="798" y="132"/>
                  </a:cxn>
                  <a:cxn ang="0">
                    <a:pos x="895" y="192"/>
                  </a:cxn>
                  <a:cxn ang="0">
                    <a:pos x="968" y="264"/>
                  </a:cxn>
                  <a:cxn ang="0">
                    <a:pos x="999" y="300"/>
                  </a:cxn>
                  <a:cxn ang="0">
                    <a:pos x="1023" y="342"/>
                  </a:cxn>
                  <a:cxn ang="0">
                    <a:pos x="1041" y="383"/>
                  </a:cxn>
                  <a:cxn ang="0">
                    <a:pos x="1053" y="425"/>
                  </a:cxn>
                  <a:cxn ang="0">
                    <a:pos x="1053" y="425"/>
                  </a:cxn>
                </a:cxnLst>
                <a:rect l="0" t="0" r="r" b="b"/>
                <a:pathLst>
                  <a:path w="1078" h="425">
                    <a:moveTo>
                      <a:pt x="1053" y="425"/>
                    </a:moveTo>
                    <a:lnTo>
                      <a:pt x="1078" y="419"/>
                    </a:lnTo>
                    <a:lnTo>
                      <a:pt x="1066" y="377"/>
                    </a:lnTo>
                    <a:lnTo>
                      <a:pt x="1047" y="336"/>
                    </a:lnTo>
                    <a:lnTo>
                      <a:pt x="986" y="252"/>
                    </a:lnTo>
                    <a:lnTo>
                      <a:pt x="907" y="180"/>
                    </a:lnTo>
                    <a:lnTo>
                      <a:pt x="810" y="120"/>
                    </a:lnTo>
                    <a:lnTo>
                      <a:pt x="694" y="72"/>
                    </a:lnTo>
                    <a:lnTo>
                      <a:pt x="560" y="30"/>
                    </a:lnTo>
                    <a:lnTo>
                      <a:pt x="420" y="6"/>
                    </a:lnTo>
                    <a:lnTo>
                      <a:pt x="268" y="0"/>
                    </a:lnTo>
                    <a:lnTo>
                      <a:pt x="134" y="6"/>
                    </a:lnTo>
                    <a:lnTo>
                      <a:pt x="0" y="24"/>
                    </a:lnTo>
                    <a:lnTo>
                      <a:pt x="12" y="36"/>
                    </a:lnTo>
                    <a:lnTo>
                      <a:pt x="134" y="18"/>
                    </a:lnTo>
                    <a:lnTo>
                      <a:pt x="268" y="12"/>
                    </a:lnTo>
                    <a:lnTo>
                      <a:pt x="420" y="18"/>
                    </a:lnTo>
                    <a:lnTo>
                      <a:pt x="554" y="42"/>
                    </a:lnTo>
                    <a:lnTo>
                      <a:pt x="682" y="84"/>
                    </a:lnTo>
                    <a:lnTo>
                      <a:pt x="798" y="132"/>
                    </a:lnTo>
                    <a:lnTo>
                      <a:pt x="895" y="192"/>
                    </a:lnTo>
                    <a:lnTo>
                      <a:pt x="968" y="264"/>
                    </a:lnTo>
                    <a:lnTo>
                      <a:pt x="999" y="300"/>
                    </a:lnTo>
                    <a:lnTo>
                      <a:pt x="1023" y="342"/>
                    </a:lnTo>
                    <a:lnTo>
                      <a:pt x="1041" y="383"/>
                    </a:lnTo>
                    <a:lnTo>
                      <a:pt x="1053" y="425"/>
                    </a:lnTo>
                    <a:lnTo>
                      <a:pt x="1053" y="425"/>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a:defRPr/>
                </a:pPr>
                <a:endParaRPr lang="es-ES"/>
              </a:p>
            </p:txBody>
          </p:sp>
          <p:sp>
            <p:nvSpPr>
              <p:cNvPr id="55" name="Freeform 33"/>
              <p:cNvSpPr>
                <a:spLocks/>
              </p:cNvSpPr>
              <p:nvPr/>
            </p:nvSpPr>
            <p:spPr bwMode="hidden">
              <a:xfrm>
                <a:off x="3304" y="4080"/>
                <a:ext cx="98" cy="234"/>
              </a:xfrm>
              <a:custGeom>
                <a:avLst/>
                <a:gdLst/>
                <a:ahLst/>
                <a:cxnLst>
                  <a:cxn ang="0">
                    <a:pos x="0" y="234"/>
                  </a:cxn>
                  <a:cxn ang="0">
                    <a:pos x="25" y="234"/>
                  </a:cxn>
                  <a:cxn ang="0">
                    <a:pos x="55" y="186"/>
                  </a:cxn>
                  <a:cxn ang="0">
                    <a:pos x="80" y="138"/>
                  </a:cxn>
                  <a:cxn ang="0">
                    <a:pos x="92" y="90"/>
                  </a:cxn>
                  <a:cxn ang="0">
                    <a:pos x="98" y="36"/>
                  </a:cxn>
                  <a:cxn ang="0">
                    <a:pos x="98" y="0"/>
                  </a:cxn>
                  <a:cxn ang="0">
                    <a:pos x="74" y="0"/>
                  </a:cxn>
                  <a:cxn ang="0">
                    <a:pos x="74" y="36"/>
                  </a:cxn>
                  <a:cxn ang="0">
                    <a:pos x="67" y="90"/>
                  </a:cxn>
                  <a:cxn ang="0">
                    <a:pos x="55" y="138"/>
                  </a:cxn>
                  <a:cxn ang="0">
                    <a:pos x="31" y="186"/>
                  </a:cxn>
                  <a:cxn ang="0">
                    <a:pos x="0" y="234"/>
                  </a:cxn>
                  <a:cxn ang="0">
                    <a:pos x="0" y="234"/>
                  </a:cxn>
                </a:cxnLst>
                <a:rect l="0" t="0" r="r" b="b"/>
                <a:pathLst>
                  <a:path w="98" h="234">
                    <a:moveTo>
                      <a:pt x="0" y="234"/>
                    </a:moveTo>
                    <a:lnTo>
                      <a:pt x="25" y="234"/>
                    </a:lnTo>
                    <a:lnTo>
                      <a:pt x="55" y="186"/>
                    </a:lnTo>
                    <a:lnTo>
                      <a:pt x="80" y="138"/>
                    </a:lnTo>
                    <a:lnTo>
                      <a:pt x="92" y="90"/>
                    </a:lnTo>
                    <a:lnTo>
                      <a:pt x="98" y="36"/>
                    </a:lnTo>
                    <a:lnTo>
                      <a:pt x="98" y="0"/>
                    </a:lnTo>
                    <a:lnTo>
                      <a:pt x="74" y="0"/>
                    </a:lnTo>
                    <a:lnTo>
                      <a:pt x="74" y="36"/>
                    </a:lnTo>
                    <a:lnTo>
                      <a:pt x="67" y="90"/>
                    </a:lnTo>
                    <a:lnTo>
                      <a:pt x="55" y="138"/>
                    </a:lnTo>
                    <a:lnTo>
                      <a:pt x="31" y="186"/>
                    </a:lnTo>
                    <a:lnTo>
                      <a:pt x="0" y="234"/>
                    </a:lnTo>
                    <a:lnTo>
                      <a:pt x="0" y="234"/>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a:defRPr/>
                </a:pPr>
                <a:endParaRPr lang="es-ES"/>
              </a:p>
            </p:txBody>
          </p:sp>
          <p:sp>
            <p:nvSpPr>
              <p:cNvPr id="56" name="Freeform 34"/>
              <p:cNvSpPr>
                <a:spLocks/>
              </p:cNvSpPr>
              <p:nvPr/>
            </p:nvSpPr>
            <p:spPr bwMode="hidden">
              <a:xfrm>
                <a:off x="1776" y="3673"/>
                <a:ext cx="481" cy="641"/>
              </a:xfrm>
              <a:custGeom>
                <a:avLst/>
                <a:gdLst/>
                <a:ahLst/>
                <a:cxnLst>
                  <a:cxn ang="0">
                    <a:pos x="18" y="443"/>
                  </a:cxn>
                  <a:cxn ang="0">
                    <a:pos x="24" y="371"/>
                  </a:cxn>
                  <a:cxn ang="0">
                    <a:pos x="55" y="305"/>
                  </a:cxn>
                  <a:cxn ang="0">
                    <a:pos x="91" y="246"/>
                  </a:cxn>
                  <a:cxn ang="0">
                    <a:pos x="146" y="186"/>
                  </a:cxn>
                  <a:cxn ang="0">
                    <a:pos x="213" y="132"/>
                  </a:cxn>
                  <a:cxn ang="0">
                    <a:pos x="292" y="84"/>
                  </a:cxn>
                  <a:cxn ang="0">
                    <a:pos x="384" y="48"/>
                  </a:cxn>
                  <a:cxn ang="0">
                    <a:pos x="481" y="12"/>
                  </a:cxn>
                  <a:cxn ang="0">
                    <a:pos x="457" y="0"/>
                  </a:cxn>
                  <a:cxn ang="0">
                    <a:pos x="359" y="36"/>
                  </a:cxn>
                  <a:cxn ang="0">
                    <a:pos x="274" y="78"/>
                  </a:cxn>
                  <a:cxn ang="0">
                    <a:pos x="195" y="126"/>
                  </a:cxn>
                  <a:cxn ang="0">
                    <a:pos x="128" y="180"/>
                  </a:cxn>
                  <a:cxn ang="0">
                    <a:pos x="73" y="240"/>
                  </a:cxn>
                  <a:cxn ang="0">
                    <a:pos x="37" y="305"/>
                  </a:cxn>
                  <a:cxn ang="0">
                    <a:pos x="6" y="371"/>
                  </a:cxn>
                  <a:cxn ang="0">
                    <a:pos x="0" y="443"/>
                  </a:cxn>
                  <a:cxn ang="0">
                    <a:pos x="6" y="497"/>
                  </a:cxn>
                  <a:cxn ang="0">
                    <a:pos x="18" y="545"/>
                  </a:cxn>
                  <a:cxn ang="0">
                    <a:pos x="43" y="593"/>
                  </a:cxn>
                  <a:cxn ang="0">
                    <a:pos x="73" y="641"/>
                  </a:cxn>
                  <a:cxn ang="0">
                    <a:pos x="97" y="641"/>
                  </a:cxn>
                  <a:cxn ang="0">
                    <a:pos x="67" y="593"/>
                  </a:cxn>
                  <a:cxn ang="0">
                    <a:pos x="43" y="545"/>
                  </a:cxn>
                  <a:cxn ang="0">
                    <a:pos x="24" y="497"/>
                  </a:cxn>
                  <a:cxn ang="0">
                    <a:pos x="18" y="443"/>
                  </a:cxn>
                  <a:cxn ang="0">
                    <a:pos x="18" y="443"/>
                  </a:cxn>
                </a:cxnLst>
                <a:rect l="0" t="0" r="r" b="b"/>
                <a:pathLst>
                  <a:path w="481" h="641">
                    <a:moveTo>
                      <a:pt x="18" y="443"/>
                    </a:moveTo>
                    <a:lnTo>
                      <a:pt x="24" y="371"/>
                    </a:lnTo>
                    <a:lnTo>
                      <a:pt x="55" y="305"/>
                    </a:lnTo>
                    <a:lnTo>
                      <a:pt x="91" y="246"/>
                    </a:lnTo>
                    <a:lnTo>
                      <a:pt x="146" y="186"/>
                    </a:lnTo>
                    <a:lnTo>
                      <a:pt x="213" y="132"/>
                    </a:lnTo>
                    <a:lnTo>
                      <a:pt x="292" y="84"/>
                    </a:lnTo>
                    <a:lnTo>
                      <a:pt x="384" y="48"/>
                    </a:lnTo>
                    <a:lnTo>
                      <a:pt x="481" y="12"/>
                    </a:lnTo>
                    <a:lnTo>
                      <a:pt x="457" y="0"/>
                    </a:lnTo>
                    <a:lnTo>
                      <a:pt x="359" y="36"/>
                    </a:lnTo>
                    <a:lnTo>
                      <a:pt x="274" y="78"/>
                    </a:lnTo>
                    <a:lnTo>
                      <a:pt x="195" y="126"/>
                    </a:lnTo>
                    <a:lnTo>
                      <a:pt x="128" y="180"/>
                    </a:lnTo>
                    <a:lnTo>
                      <a:pt x="73" y="240"/>
                    </a:lnTo>
                    <a:lnTo>
                      <a:pt x="37" y="305"/>
                    </a:lnTo>
                    <a:lnTo>
                      <a:pt x="6" y="371"/>
                    </a:lnTo>
                    <a:lnTo>
                      <a:pt x="0" y="443"/>
                    </a:lnTo>
                    <a:lnTo>
                      <a:pt x="6" y="497"/>
                    </a:lnTo>
                    <a:lnTo>
                      <a:pt x="18" y="545"/>
                    </a:lnTo>
                    <a:lnTo>
                      <a:pt x="43" y="593"/>
                    </a:lnTo>
                    <a:lnTo>
                      <a:pt x="73" y="641"/>
                    </a:lnTo>
                    <a:lnTo>
                      <a:pt x="97" y="641"/>
                    </a:lnTo>
                    <a:lnTo>
                      <a:pt x="67" y="593"/>
                    </a:lnTo>
                    <a:lnTo>
                      <a:pt x="43" y="545"/>
                    </a:lnTo>
                    <a:lnTo>
                      <a:pt x="24" y="497"/>
                    </a:lnTo>
                    <a:lnTo>
                      <a:pt x="18" y="443"/>
                    </a:lnTo>
                    <a:lnTo>
                      <a:pt x="18" y="443"/>
                    </a:lnTo>
                    <a:close/>
                  </a:path>
                </a:pathLst>
              </a:custGeom>
              <a:solidFill>
                <a:schemeClr val="accent2"/>
              </a:solidFill>
              <a:ln w="9525">
                <a:noFill/>
                <a:round/>
                <a:headEnd/>
                <a:tailEnd/>
              </a:ln>
            </p:spPr>
            <p:txBody>
              <a:bodyPr/>
              <a:lstStyle/>
              <a:p>
                <a:pPr>
                  <a:defRPr/>
                </a:pPr>
                <a:endParaRPr lang="es-ES"/>
              </a:p>
            </p:txBody>
          </p:sp>
        </p:grpSp>
        <p:grpSp>
          <p:nvGrpSpPr>
            <p:cNvPr id="8" name="Group 35"/>
            <p:cNvGrpSpPr>
              <a:grpSpLocks/>
            </p:cNvGrpSpPr>
            <p:nvPr userDrawn="1"/>
          </p:nvGrpSpPr>
          <p:grpSpPr bwMode="auto">
            <a:xfrm>
              <a:off x="4128" y="3360"/>
              <a:ext cx="1351" cy="821"/>
              <a:chOff x="4128" y="3360"/>
              <a:chExt cx="1351" cy="821"/>
            </a:xfrm>
          </p:grpSpPr>
          <p:sp>
            <p:nvSpPr>
              <p:cNvPr id="22" name="Freeform 36"/>
              <p:cNvSpPr>
                <a:spLocks noEditPoints="1"/>
              </p:cNvSpPr>
              <p:nvPr/>
            </p:nvSpPr>
            <p:spPr bwMode="hidden">
              <a:xfrm>
                <a:off x="4200" y="3402"/>
                <a:ext cx="1201" cy="731"/>
              </a:xfrm>
              <a:custGeom>
                <a:avLst/>
                <a:gdLst/>
                <a:ahLst/>
                <a:cxnLst>
                  <a:cxn ang="0">
                    <a:pos x="484" y="6"/>
                  </a:cxn>
                  <a:cxn ang="0">
                    <a:pos x="263" y="60"/>
                  </a:cxn>
                  <a:cxn ang="0">
                    <a:pos x="101" y="162"/>
                  </a:cxn>
                  <a:cxn ang="0">
                    <a:pos x="12" y="294"/>
                  </a:cxn>
                  <a:cxn ang="0">
                    <a:pos x="0" y="366"/>
                  </a:cxn>
                  <a:cxn ang="0">
                    <a:pos x="12" y="437"/>
                  </a:cxn>
                  <a:cxn ang="0">
                    <a:pos x="101" y="569"/>
                  </a:cxn>
                  <a:cxn ang="0">
                    <a:pos x="263" y="671"/>
                  </a:cxn>
                  <a:cxn ang="0">
                    <a:pos x="484" y="725"/>
                  </a:cxn>
                  <a:cxn ang="0">
                    <a:pos x="723" y="725"/>
                  </a:cxn>
                  <a:cxn ang="0">
                    <a:pos x="938" y="671"/>
                  </a:cxn>
                  <a:cxn ang="0">
                    <a:pos x="1100" y="569"/>
                  </a:cxn>
                  <a:cxn ang="0">
                    <a:pos x="1189" y="437"/>
                  </a:cxn>
                  <a:cxn ang="0">
                    <a:pos x="1201" y="366"/>
                  </a:cxn>
                  <a:cxn ang="0">
                    <a:pos x="1189" y="294"/>
                  </a:cxn>
                  <a:cxn ang="0">
                    <a:pos x="1100" y="162"/>
                  </a:cxn>
                  <a:cxn ang="0">
                    <a:pos x="938" y="60"/>
                  </a:cxn>
                  <a:cxn ang="0">
                    <a:pos x="723" y="6"/>
                  </a:cxn>
                  <a:cxn ang="0">
                    <a:pos x="604" y="0"/>
                  </a:cxn>
                  <a:cxn ang="0">
                    <a:pos x="490" y="701"/>
                  </a:cxn>
                  <a:cxn ang="0">
                    <a:pos x="287" y="647"/>
                  </a:cxn>
                  <a:cxn ang="0">
                    <a:pos x="131" y="557"/>
                  </a:cxn>
                  <a:cxn ang="0">
                    <a:pos x="48" y="437"/>
                  </a:cxn>
                  <a:cxn ang="0">
                    <a:pos x="36" y="366"/>
                  </a:cxn>
                  <a:cxn ang="0">
                    <a:pos x="48" y="300"/>
                  </a:cxn>
                  <a:cxn ang="0">
                    <a:pos x="131" y="174"/>
                  </a:cxn>
                  <a:cxn ang="0">
                    <a:pos x="287" y="84"/>
                  </a:cxn>
                  <a:cxn ang="0">
                    <a:pos x="490" y="30"/>
                  </a:cxn>
                  <a:cxn ang="0">
                    <a:pos x="717" y="30"/>
                  </a:cxn>
                  <a:cxn ang="0">
                    <a:pos x="920" y="84"/>
                  </a:cxn>
                  <a:cxn ang="0">
                    <a:pos x="1070" y="174"/>
                  </a:cxn>
                  <a:cxn ang="0">
                    <a:pos x="1153" y="300"/>
                  </a:cxn>
                  <a:cxn ang="0">
                    <a:pos x="1153" y="437"/>
                  </a:cxn>
                  <a:cxn ang="0">
                    <a:pos x="1070" y="557"/>
                  </a:cxn>
                  <a:cxn ang="0">
                    <a:pos x="920" y="647"/>
                  </a:cxn>
                  <a:cxn ang="0">
                    <a:pos x="717" y="701"/>
                  </a:cxn>
                  <a:cxn ang="0">
                    <a:pos x="604" y="707"/>
                  </a:cxn>
                </a:cxnLst>
                <a:rect l="0" t="0" r="r" b="b"/>
                <a:pathLst>
                  <a:path w="1201" h="731">
                    <a:moveTo>
                      <a:pt x="604" y="0"/>
                    </a:moveTo>
                    <a:lnTo>
                      <a:pt x="484" y="6"/>
                    </a:lnTo>
                    <a:lnTo>
                      <a:pt x="370" y="30"/>
                    </a:lnTo>
                    <a:lnTo>
                      <a:pt x="263" y="60"/>
                    </a:lnTo>
                    <a:lnTo>
                      <a:pt x="179" y="108"/>
                    </a:lnTo>
                    <a:lnTo>
                      <a:pt x="101" y="162"/>
                    </a:lnTo>
                    <a:lnTo>
                      <a:pt x="48" y="222"/>
                    </a:lnTo>
                    <a:lnTo>
                      <a:pt x="12" y="294"/>
                    </a:lnTo>
                    <a:lnTo>
                      <a:pt x="6" y="330"/>
                    </a:lnTo>
                    <a:lnTo>
                      <a:pt x="0" y="366"/>
                    </a:lnTo>
                    <a:lnTo>
                      <a:pt x="6" y="401"/>
                    </a:lnTo>
                    <a:lnTo>
                      <a:pt x="12" y="437"/>
                    </a:lnTo>
                    <a:lnTo>
                      <a:pt x="48" y="509"/>
                    </a:lnTo>
                    <a:lnTo>
                      <a:pt x="101" y="569"/>
                    </a:lnTo>
                    <a:lnTo>
                      <a:pt x="179" y="623"/>
                    </a:lnTo>
                    <a:lnTo>
                      <a:pt x="263" y="671"/>
                    </a:lnTo>
                    <a:lnTo>
                      <a:pt x="370" y="701"/>
                    </a:lnTo>
                    <a:lnTo>
                      <a:pt x="484" y="725"/>
                    </a:lnTo>
                    <a:lnTo>
                      <a:pt x="604" y="731"/>
                    </a:lnTo>
                    <a:lnTo>
                      <a:pt x="723" y="725"/>
                    </a:lnTo>
                    <a:lnTo>
                      <a:pt x="837" y="701"/>
                    </a:lnTo>
                    <a:lnTo>
                      <a:pt x="938" y="671"/>
                    </a:lnTo>
                    <a:lnTo>
                      <a:pt x="1028" y="623"/>
                    </a:lnTo>
                    <a:lnTo>
                      <a:pt x="1100" y="569"/>
                    </a:lnTo>
                    <a:lnTo>
                      <a:pt x="1153" y="509"/>
                    </a:lnTo>
                    <a:lnTo>
                      <a:pt x="1189" y="437"/>
                    </a:lnTo>
                    <a:lnTo>
                      <a:pt x="1201" y="401"/>
                    </a:lnTo>
                    <a:lnTo>
                      <a:pt x="1201" y="366"/>
                    </a:lnTo>
                    <a:lnTo>
                      <a:pt x="1201" y="330"/>
                    </a:lnTo>
                    <a:lnTo>
                      <a:pt x="1189" y="294"/>
                    </a:lnTo>
                    <a:lnTo>
                      <a:pt x="1153" y="222"/>
                    </a:lnTo>
                    <a:lnTo>
                      <a:pt x="1100" y="162"/>
                    </a:lnTo>
                    <a:lnTo>
                      <a:pt x="1028" y="108"/>
                    </a:lnTo>
                    <a:lnTo>
                      <a:pt x="938" y="60"/>
                    </a:lnTo>
                    <a:lnTo>
                      <a:pt x="837" y="30"/>
                    </a:lnTo>
                    <a:lnTo>
                      <a:pt x="723" y="6"/>
                    </a:lnTo>
                    <a:lnTo>
                      <a:pt x="604" y="0"/>
                    </a:lnTo>
                    <a:lnTo>
                      <a:pt x="604" y="0"/>
                    </a:lnTo>
                    <a:close/>
                    <a:moveTo>
                      <a:pt x="604" y="707"/>
                    </a:moveTo>
                    <a:lnTo>
                      <a:pt x="490" y="701"/>
                    </a:lnTo>
                    <a:lnTo>
                      <a:pt x="382" y="683"/>
                    </a:lnTo>
                    <a:lnTo>
                      <a:pt x="287" y="647"/>
                    </a:lnTo>
                    <a:lnTo>
                      <a:pt x="203" y="611"/>
                    </a:lnTo>
                    <a:lnTo>
                      <a:pt x="131" y="557"/>
                    </a:lnTo>
                    <a:lnTo>
                      <a:pt x="83" y="497"/>
                    </a:lnTo>
                    <a:lnTo>
                      <a:pt x="48" y="437"/>
                    </a:lnTo>
                    <a:lnTo>
                      <a:pt x="42" y="401"/>
                    </a:lnTo>
                    <a:lnTo>
                      <a:pt x="36" y="366"/>
                    </a:lnTo>
                    <a:lnTo>
                      <a:pt x="42" y="330"/>
                    </a:lnTo>
                    <a:lnTo>
                      <a:pt x="48" y="300"/>
                    </a:lnTo>
                    <a:lnTo>
                      <a:pt x="83" y="234"/>
                    </a:lnTo>
                    <a:lnTo>
                      <a:pt x="131" y="174"/>
                    </a:lnTo>
                    <a:lnTo>
                      <a:pt x="203" y="126"/>
                    </a:lnTo>
                    <a:lnTo>
                      <a:pt x="287" y="84"/>
                    </a:lnTo>
                    <a:lnTo>
                      <a:pt x="382" y="54"/>
                    </a:lnTo>
                    <a:lnTo>
                      <a:pt x="490" y="30"/>
                    </a:lnTo>
                    <a:lnTo>
                      <a:pt x="604" y="24"/>
                    </a:lnTo>
                    <a:lnTo>
                      <a:pt x="717" y="30"/>
                    </a:lnTo>
                    <a:lnTo>
                      <a:pt x="825" y="54"/>
                    </a:lnTo>
                    <a:lnTo>
                      <a:pt x="920" y="84"/>
                    </a:lnTo>
                    <a:lnTo>
                      <a:pt x="1004" y="126"/>
                    </a:lnTo>
                    <a:lnTo>
                      <a:pt x="1070" y="174"/>
                    </a:lnTo>
                    <a:lnTo>
                      <a:pt x="1124" y="234"/>
                    </a:lnTo>
                    <a:lnTo>
                      <a:pt x="1153" y="300"/>
                    </a:lnTo>
                    <a:lnTo>
                      <a:pt x="1165" y="366"/>
                    </a:lnTo>
                    <a:lnTo>
                      <a:pt x="1153" y="437"/>
                    </a:lnTo>
                    <a:lnTo>
                      <a:pt x="1124" y="497"/>
                    </a:lnTo>
                    <a:lnTo>
                      <a:pt x="1070" y="557"/>
                    </a:lnTo>
                    <a:lnTo>
                      <a:pt x="1004" y="611"/>
                    </a:lnTo>
                    <a:lnTo>
                      <a:pt x="920" y="647"/>
                    </a:lnTo>
                    <a:lnTo>
                      <a:pt x="825" y="683"/>
                    </a:lnTo>
                    <a:lnTo>
                      <a:pt x="717" y="701"/>
                    </a:lnTo>
                    <a:lnTo>
                      <a:pt x="604" y="707"/>
                    </a:lnTo>
                    <a:lnTo>
                      <a:pt x="604" y="707"/>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a:defRPr/>
                </a:pPr>
                <a:endParaRPr lang="es-ES"/>
              </a:p>
            </p:txBody>
          </p:sp>
          <p:sp>
            <p:nvSpPr>
              <p:cNvPr id="23" name="Freeform 37"/>
              <p:cNvSpPr>
                <a:spLocks/>
              </p:cNvSpPr>
              <p:nvPr/>
            </p:nvSpPr>
            <p:spPr bwMode="hidden">
              <a:xfrm>
                <a:off x="4128" y="3366"/>
                <a:ext cx="544" cy="737"/>
              </a:xfrm>
              <a:custGeom>
                <a:avLst/>
                <a:gdLst/>
                <a:ahLst/>
                <a:cxnLst>
                  <a:cxn ang="0">
                    <a:pos x="24" y="402"/>
                  </a:cxn>
                  <a:cxn ang="0">
                    <a:pos x="36" y="330"/>
                  </a:cxn>
                  <a:cxn ang="0">
                    <a:pos x="66" y="264"/>
                  </a:cxn>
                  <a:cxn ang="0">
                    <a:pos x="108" y="204"/>
                  </a:cxn>
                  <a:cxn ang="0">
                    <a:pos x="173" y="150"/>
                  </a:cxn>
                  <a:cxn ang="0">
                    <a:pos x="251" y="102"/>
                  </a:cxn>
                  <a:cxn ang="0">
                    <a:pos x="335" y="60"/>
                  </a:cxn>
                  <a:cxn ang="0">
                    <a:pos x="436" y="30"/>
                  </a:cxn>
                  <a:cxn ang="0">
                    <a:pos x="544" y="12"/>
                  </a:cxn>
                  <a:cxn ang="0">
                    <a:pos x="544" y="0"/>
                  </a:cxn>
                  <a:cxn ang="0">
                    <a:pos x="430" y="18"/>
                  </a:cxn>
                  <a:cxn ang="0">
                    <a:pos x="329" y="48"/>
                  </a:cxn>
                  <a:cxn ang="0">
                    <a:pos x="233" y="90"/>
                  </a:cxn>
                  <a:cxn ang="0">
                    <a:pos x="155" y="138"/>
                  </a:cxn>
                  <a:cxn ang="0">
                    <a:pos x="90" y="198"/>
                  </a:cxn>
                  <a:cxn ang="0">
                    <a:pos x="42" y="258"/>
                  </a:cxn>
                  <a:cxn ang="0">
                    <a:pos x="12" y="330"/>
                  </a:cxn>
                  <a:cxn ang="0">
                    <a:pos x="0" y="402"/>
                  </a:cxn>
                  <a:cxn ang="0">
                    <a:pos x="6" y="455"/>
                  </a:cxn>
                  <a:cxn ang="0">
                    <a:pos x="18" y="503"/>
                  </a:cxn>
                  <a:cxn ang="0">
                    <a:pos x="42" y="545"/>
                  </a:cxn>
                  <a:cxn ang="0">
                    <a:pos x="78" y="593"/>
                  </a:cxn>
                  <a:cxn ang="0">
                    <a:pos x="114" y="635"/>
                  </a:cxn>
                  <a:cxn ang="0">
                    <a:pos x="161" y="671"/>
                  </a:cxn>
                  <a:cxn ang="0">
                    <a:pos x="221" y="707"/>
                  </a:cxn>
                  <a:cxn ang="0">
                    <a:pos x="281" y="737"/>
                  </a:cxn>
                  <a:cxn ang="0">
                    <a:pos x="323" y="737"/>
                  </a:cxn>
                  <a:cxn ang="0">
                    <a:pos x="257" y="707"/>
                  </a:cxn>
                  <a:cxn ang="0">
                    <a:pos x="203" y="671"/>
                  </a:cxn>
                  <a:cxn ang="0">
                    <a:pos x="149" y="635"/>
                  </a:cxn>
                  <a:cxn ang="0">
                    <a:pos x="108" y="593"/>
                  </a:cxn>
                  <a:cxn ang="0">
                    <a:pos x="72" y="551"/>
                  </a:cxn>
                  <a:cxn ang="0">
                    <a:pos x="48" y="503"/>
                  </a:cxn>
                  <a:cxn ang="0">
                    <a:pos x="30" y="455"/>
                  </a:cxn>
                  <a:cxn ang="0">
                    <a:pos x="24" y="402"/>
                  </a:cxn>
                  <a:cxn ang="0">
                    <a:pos x="24" y="402"/>
                  </a:cxn>
                </a:cxnLst>
                <a:rect l="0" t="0" r="r" b="b"/>
                <a:pathLst>
                  <a:path w="544" h="737">
                    <a:moveTo>
                      <a:pt x="24" y="402"/>
                    </a:moveTo>
                    <a:lnTo>
                      <a:pt x="36" y="330"/>
                    </a:lnTo>
                    <a:lnTo>
                      <a:pt x="66" y="264"/>
                    </a:lnTo>
                    <a:lnTo>
                      <a:pt x="108" y="204"/>
                    </a:lnTo>
                    <a:lnTo>
                      <a:pt x="173" y="150"/>
                    </a:lnTo>
                    <a:lnTo>
                      <a:pt x="251" y="102"/>
                    </a:lnTo>
                    <a:lnTo>
                      <a:pt x="335" y="60"/>
                    </a:lnTo>
                    <a:lnTo>
                      <a:pt x="436" y="30"/>
                    </a:lnTo>
                    <a:lnTo>
                      <a:pt x="544" y="12"/>
                    </a:lnTo>
                    <a:lnTo>
                      <a:pt x="544" y="0"/>
                    </a:lnTo>
                    <a:lnTo>
                      <a:pt x="430" y="18"/>
                    </a:lnTo>
                    <a:lnTo>
                      <a:pt x="329" y="48"/>
                    </a:lnTo>
                    <a:lnTo>
                      <a:pt x="233" y="90"/>
                    </a:lnTo>
                    <a:lnTo>
                      <a:pt x="155" y="138"/>
                    </a:lnTo>
                    <a:lnTo>
                      <a:pt x="90" y="198"/>
                    </a:lnTo>
                    <a:lnTo>
                      <a:pt x="42" y="258"/>
                    </a:lnTo>
                    <a:lnTo>
                      <a:pt x="12" y="330"/>
                    </a:lnTo>
                    <a:lnTo>
                      <a:pt x="0" y="402"/>
                    </a:lnTo>
                    <a:lnTo>
                      <a:pt x="6" y="455"/>
                    </a:lnTo>
                    <a:lnTo>
                      <a:pt x="18" y="503"/>
                    </a:lnTo>
                    <a:lnTo>
                      <a:pt x="42" y="545"/>
                    </a:lnTo>
                    <a:lnTo>
                      <a:pt x="78" y="593"/>
                    </a:lnTo>
                    <a:lnTo>
                      <a:pt x="114" y="635"/>
                    </a:lnTo>
                    <a:lnTo>
                      <a:pt x="161" y="671"/>
                    </a:lnTo>
                    <a:lnTo>
                      <a:pt x="221" y="707"/>
                    </a:lnTo>
                    <a:lnTo>
                      <a:pt x="281" y="737"/>
                    </a:lnTo>
                    <a:lnTo>
                      <a:pt x="323" y="737"/>
                    </a:lnTo>
                    <a:lnTo>
                      <a:pt x="257" y="707"/>
                    </a:lnTo>
                    <a:lnTo>
                      <a:pt x="203" y="671"/>
                    </a:lnTo>
                    <a:lnTo>
                      <a:pt x="149" y="635"/>
                    </a:lnTo>
                    <a:lnTo>
                      <a:pt x="108" y="593"/>
                    </a:lnTo>
                    <a:lnTo>
                      <a:pt x="72" y="551"/>
                    </a:lnTo>
                    <a:lnTo>
                      <a:pt x="48" y="503"/>
                    </a:lnTo>
                    <a:lnTo>
                      <a:pt x="30" y="455"/>
                    </a:lnTo>
                    <a:lnTo>
                      <a:pt x="24" y="402"/>
                    </a:lnTo>
                    <a:lnTo>
                      <a:pt x="24" y="402"/>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a:defRPr/>
                </a:pPr>
                <a:endParaRPr lang="es-ES"/>
              </a:p>
            </p:txBody>
          </p:sp>
          <p:sp>
            <p:nvSpPr>
              <p:cNvPr id="24" name="Freeform 38"/>
              <p:cNvSpPr>
                <a:spLocks/>
              </p:cNvSpPr>
              <p:nvPr/>
            </p:nvSpPr>
            <p:spPr bwMode="hidden">
              <a:xfrm>
                <a:off x="4792" y="3360"/>
                <a:ext cx="609" cy="252"/>
              </a:xfrm>
              <a:custGeom>
                <a:avLst/>
                <a:gdLst/>
                <a:ahLst/>
                <a:cxnLst>
                  <a:cxn ang="0">
                    <a:pos x="12" y="12"/>
                  </a:cxn>
                  <a:cxn ang="0">
                    <a:pos x="113" y="18"/>
                  </a:cxn>
                  <a:cxn ang="0">
                    <a:pos x="203" y="30"/>
                  </a:cxn>
                  <a:cxn ang="0">
                    <a:pos x="292" y="48"/>
                  </a:cxn>
                  <a:cxn ang="0">
                    <a:pos x="376" y="78"/>
                  </a:cxn>
                  <a:cxn ang="0">
                    <a:pos x="448" y="114"/>
                  </a:cxn>
                  <a:cxn ang="0">
                    <a:pos x="514" y="156"/>
                  </a:cxn>
                  <a:cxn ang="0">
                    <a:pos x="567" y="198"/>
                  </a:cxn>
                  <a:cxn ang="0">
                    <a:pos x="609" y="252"/>
                  </a:cxn>
                  <a:cxn ang="0">
                    <a:pos x="609" y="216"/>
                  </a:cxn>
                  <a:cxn ang="0">
                    <a:pos x="561" y="168"/>
                  </a:cxn>
                  <a:cxn ang="0">
                    <a:pos x="502" y="126"/>
                  </a:cxn>
                  <a:cxn ang="0">
                    <a:pos x="436" y="90"/>
                  </a:cxn>
                  <a:cxn ang="0">
                    <a:pos x="364" y="60"/>
                  </a:cxn>
                  <a:cxn ang="0">
                    <a:pos x="286" y="36"/>
                  </a:cxn>
                  <a:cxn ang="0">
                    <a:pos x="197" y="18"/>
                  </a:cxn>
                  <a:cxn ang="0">
                    <a:pos x="107" y="6"/>
                  </a:cxn>
                  <a:cxn ang="0">
                    <a:pos x="12" y="0"/>
                  </a:cxn>
                  <a:cxn ang="0">
                    <a:pos x="6" y="0"/>
                  </a:cxn>
                  <a:cxn ang="0">
                    <a:pos x="0" y="0"/>
                  </a:cxn>
                  <a:cxn ang="0">
                    <a:pos x="0" y="12"/>
                  </a:cxn>
                  <a:cxn ang="0">
                    <a:pos x="6" y="12"/>
                  </a:cxn>
                  <a:cxn ang="0">
                    <a:pos x="12" y="12"/>
                  </a:cxn>
                  <a:cxn ang="0">
                    <a:pos x="12" y="12"/>
                  </a:cxn>
                </a:cxnLst>
                <a:rect l="0" t="0" r="r" b="b"/>
                <a:pathLst>
                  <a:path w="609" h="252">
                    <a:moveTo>
                      <a:pt x="12" y="12"/>
                    </a:moveTo>
                    <a:lnTo>
                      <a:pt x="113" y="18"/>
                    </a:lnTo>
                    <a:lnTo>
                      <a:pt x="203" y="30"/>
                    </a:lnTo>
                    <a:lnTo>
                      <a:pt x="292" y="48"/>
                    </a:lnTo>
                    <a:lnTo>
                      <a:pt x="376" y="78"/>
                    </a:lnTo>
                    <a:lnTo>
                      <a:pt x="448" y="114"/>
                    </a:lnTo>
                    <a:lnTo>
                      <a:pt x="514" y="156"/>
                    </a:lnTo>
                    <a:lnTo>
                      <a:pt x="567" y="198"/>
                    </a:lnTo>
                    <a:lnTo>
                      <a:pt x="609" y="252"/>
                    </a:lnTo>
                    <a:lnTo>
                      <a:pt x="609" y="216"/>
                    </a:lnTo>
                    <a:lnTo>
                      <a:pt x="561" y="168"/>
                    </a:lnTo>
                    <a:lnTo>
                      <a:pt x="502" y="126"/>
                    </a:lnTo>
                    <a:lnTo>
                      <a:pt x="436" y="90"/>
                    </a:lnTo>
                    <a:lnTo>
                      <a:pt x="364" y="60"/>
                    </a:lnTo>
                    <a:lnTo>
                      <a:pt x="286" y="36"/>
                    </a:lnTo>
                    <a:lnTo>
                      <a:pt x="197" y="18"/>
                    </a:lnTo>
                    <a:lnTo>
                      <a:pt x="107" y="6"/>
                    </a:lnTo>
                    <a:lnTo>
                      <a:pt x="12" y="0"/>
                    </a:lnTo>
                    <a:lnTo>
                      <a:pt x="6" y="0"/>
                    </a:lnTo>
                    <a:lnTo>
                      <a:pt x="0" y="0"/>
                    </a:lnTo>
                    <a:lnTo>
                      <a:pt x="0" y="12"/>
                    </a:lnTo>
                    <a:lnTo>
                      <a:pt x="6" y="12"/>
                    </a:lnTo>
                    <a:lnTo>
                      <a:pt x="12" y="12"/>
                    </a:lnTo>
                    <a:lnTo>
                      <a:pt x="12" y="12"/>
                    </a:lnTo>
                    <a:close/>
                  </a:path>
                </a:pathLst>
              </a:custGeom>
              <a:gradFill rotWithShape="0">
                <a:gsLst>
                  <a:gs pos="0">
                    <a:schemeClr val="accent2">
                      <a:gamma/>
                      <a:tint val="94118"/>
                      <a:invGamma/>
                    </a:schemeClr>
                  </a:gs>
                  <a:gs pos="100000">
                    <a:schemeClr val="accent2"/>
                  </a:gs>
                </a:gsLst>
                <a:lin ang="5400000" scaled="1"/>
              </a:gradFill>
              <a:ln w="9525">
                <a:noFill/>
                <a:round/>
                <a:headEnd/>
                <a:tailEnd/>
              </a:ln>
            </p:spPr>
            <p:txBody>
              <a:bodyPr/>
              <a:lstStyle/>
              <a:p>
                <a:pPr>
                  <a:defRPr/>
                </a:pPr>
                <a:endParaRPr lang="es-ES"/>
              </a:p>
            </p:txBody>
          </p:sp>
          <p:sp>
            <p:nvSpPr>
              <p:cNvPr id="25" name="Freeform 39"/>
              <p:cNvSpPr>
                <a:spLocks/>
              </p:cNvSpPr>
              <p:nvPr/>
            </p:nvSpPr>
            <p:spPr bwMode="hidden">
              <a:xfrm>
                <a:off x="5246" y="4007"/>
                <a:ext cx="72" cy="54"/>
              </a:xfrm>
              <a:custGeom>
                <a:avLst/>
                <a:gdLst/>
                <a:ahLst/>
                <a:cxnLst>
                  <a:cxn ang="0">
                    <a:pos x="72" y="0"/>
                  </a:cxn>
                  <a:cxn ang="0">
                    <a:pos x="36" y="30"/>
                  </a:cxn>
                  <a:cxn ang="0">
                    <a:pos x="0" y="54"/>
                  </a:cxn>
                  <a:cxn ang="0">
                    <a:pos x="36" y="54"/>
                  </a:cxn>
                  <a:cxn ang="0">
                    <a:pos x="54" y="42"/>
                  </a:cxn>
                  <a:cxn ang="0">
                    <a:pos x="72" y="24"/>
                  </a:cxn>
                  <a:cxn ang="0">
                    <a:pos x="72" y="24"/>
                  </a:cxn>
                  <a:cxn ang="0">
                    <a:pos x="72" y="0"/>
                  </a:cxn>
                  <a:cxn ang="0">
                    <a:pos x="72" y="0"/>
                  </a:cxn>
                </a:cxnLst>
                <a:rect l="0" t="0" r="r" b="b"/>
                <a:pathLst>
                  <a:path w="72" h="54">
                    <a:moveTo>
                      <a:pt x="72" y="0"/>
                    </a:moveTo>
                    <a:lnTo>
                      <a:pt x="36" y="30"/>
                    </a:lnTo>
                    <a:lnTo>
                      <a:pt x="0" y="54"/>
                    </a:lnTo>
                    <a:lnTo>
                      <a:pt x="36" y="54"/>
                    </a:lnTo>
                    <a:lnTo>
                      <a:pt x="54" y="42"/>
                    </a:lnTo>
                    <a:lnTo>
                      <a:pt x="72" y="24"/>
                    </a:lnTo>
                    <a:lnTo>
                      <a:pt x="72" y="24"/>
                    </a:lnTo>
                    <a:lnTo>
                      <a:pt x="72" y="0"/>
                    </a:lnTo>
                    <a:lnTo>
                      <a:pt x="72" y="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a:defRPr/>
                </a:pPr>
                <a:endParaRPr lang="es-ES"/>
              </a:p>
            </p:txBody>
          </p:sp>
          <p:sp>
            <p:nvSpPr>
              <p:cNvPr id="26" name="Freeform 40"/>
              <p:cNvSpPr>
                <a:spLocks/>
              </p:cNvSpPr>
              <p:nvPr/>
            </p:nvSpPr>
            <p:spPr bwMode="hidden">
              <a:xfrm>
                <a:off x="4505" y="4073"/>
                <a:ext cx="705" cy="108"/>
              </a:xfrm>
              <a:custGeom>
                <a:avLst/>
                <a:gdLst/>
                <a:ahLst/>
                <a:cxnLst>
                  <a:cxn ang="0">
                    <a:pos x="299" y="90"/>
                  </a:cxn>
                  <a:cxn ang="0">
                    <a:pos x="221" y="90"/>
                  </a:cxn>
                  <a:cxn ang="0">
                    <a:pos x="143" y="78"/>
                  </a:cxn>
                  <a:cxn ang="0">
                    <a:pos x="0" y="48"/>
                  </a:cxn>
                  <a:cxn ang="0">
                    <a:pos x="0" y="66"/>
                  </a:cxn>
                  <a:cxn ang="0">
                    <a:pos x="143" y="96"/>
                  </a:cxn>
                  <a:cxn ang="0">
                    <a:pos x="221" y="108"/>
                  </a:cxn>
                  <a:cxn ang="0">
                    <a:pos x="299" y="108"/>
                  </a:cxn>
                  <a:cxn ang="0">
                    <a:pos x="412" y="102"/>
                  </a:cxn>
                  <a:cxn ang="0">
                    <a:pos x="520" y="84"/>
                  </a:cxn>
                  <a:cxn ang="0">
                    <a:pos x="615" y="60"/>
                  </a:cxn>
                  <a:cxn ang="0">
                    <a:pos x="705" y="24"/>
                  </a:cxn>
                  <a:cxn ang="0">
                    <a:pos x="705" y="0"/>
                  </a:cxn>
                  <a:cxn ang="0">
                    <a:pos x="615" y="42"/>
                  </a:cxn>
                  <a:cxn ang="0">
                    <a:pos x="520" y="66"/>
                  </a:cxn>
                  <a:cxn ang="0">
                    <a:pos x="412" y="84"/>
                  </a:cxn>
                  <a:cxn ang="0">
                    <a:pos x="299" y="90"/>
                  </a:cxn>
                  <a:cxn ang="0">
                    <a:pos x="299" y="90"/>
                  </a:cxn>
                </a:cxnLst>
                <a:rect l="0" t="0" r="r" b="b"/>
                <a:pathLst>
                  <a:path w="705" h="108">
                    <a:moveTo>
                      <a:pt x="299" y="90"/>
                    </a:moveTo>
                    <a:lnTo>
                      <a:pt x="221" y="90"/>
                    </a:lnTo>
                    <a:lnTo>
                      <a:pt x="143" y="78"/>
                    </a:lnTo>
                    <a:lnTo>
                      <a:pt x="0" y="48"/>
                    </a:lnTo>
                    <a:lnTo>
                      <a:pt x="0" y="66"/>
                    </a:lnTo>
                    <a:lnTo>
                      <a:pt x="143" y="96"/>
                    </a:lnTo>
                    <a:lnTo>
                      <a:pt x="221" y="108"/>
                    </a:lnTo>
                    <a:lnTo>
                      <a:pt x="299" y="108"/>
                    </a:lnTo>
                    <a:lnTo>
                      <a:pt x="412" y="102"/>
                    </a:lnTo>
                    <a:lnTo>
                      <a:pt x="520" y="84"/>
                    </a:lnTo>
                    <a:lnTo>
                      <a:pt x="615" y="60"/>
                    </a:lnTo>
                    <a:lnTo>
                      <a:pt x="705" y="24"/>
                    </a:lnTo>
                    <a:lnTo>
                      <a:pt x="705" y="0"/>
                    </a:lnTo>
                    <a:lnTo>
                      <a:pt x="615" y="42"/>
                    </a:lnTo>
                    <a:lnTo>
                      <a:pt x="520" y="66"/>
                    </a:lnTo>
                    <a:lnTo>
                      <a:pt x="412" y="84"/>
                    </a:lnTo>
                    <a:lnTo>
                      <a:pt x="299" y="90"/>
                    </a:lnTo>
                    <a:lnTo>
                      <a:pt x="299" y="9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a:defRPr/>
                </a:pPr>
                <a:endParaRPr lang="es-ES"/>
              </a:p>
            </p:txBody>
          </p:sp>
          <p:sp>
            <p:nvSpPr>
              <p:cNvPr id="27" name="Freeform 41"/>
              <p:cNvSpPr>
                <a:spLocks/>
              </p:cNvSpPr>
              <p:nvPr/>
            </p:nvSpPr>
            <p:spPr bwMode="hidden">
              <a:xfrm>
                <a:off x="5336" y="3654"/>
                <a:ext cx="143" cy="341"/>
              </a:xfrm>
              <a:custGeom>
                <a:avLst/>
                <a:gdLst/>
                <a:ahLst/>
                <a:cxnLst>
                  <a:cxn ang="0">
                    <a:pos x="119" y="114"/>
                  </a:cxn>
                  <a:cxn ang="0">
                    <a:pos x="113" y="173"/>
                  </a:cxn>
                  <a:cxn ang="0">
                    <a:pos x="89" y="239"/>
                  </a:cxn>
                  <a:cxn ang="0">
                    <a:pos x="47" y="293"/>
                  </a:cxn>
                  <a:cxn ang="0">
                    <a:pos x="0" y="341"/>
                  </a:cxn>
                  <a:cxn ang="0">
                    <a:pos x="29" y="341"/>
                  </a:cxn>
                  <a:cxn ang="0">
                    <a:pos x="77" y="287"/>
                  </a:cxn>
                  <a:cxn ang="0">
                    <a:pos x="113" y="233"/>
                  </a:cxn>
                  <a:cxn ang="0">
                    <a:pos x="137" y="173"/>
                  </a:cxn>
                  <a:cxn ang="0">
                    <a:pos x="143" y="114"/>
                  </a:cxn>
                  <a:cxn ang="0">
                    <a:pos x="137" y="60"/>
                  </a:cxn>
                  <a:cxn ang="0">
                    <a:pos x="119" y="0"/>
                  </a:cxn>
                  <a:cxn ang="0">
                    <a:pos x="89" y="0"/>
                  </a:cxn>
                  <a:cxn ang="0">
                    <a:pos x="113" y="60"/>
                  </a:cxn>
                  <a:cxn ang="0">
                    <a:pos x="119" y="114"/>
                  </a:cxn>
                  <a:cxn ang="0">
                    <a:pos x="119" y="114"/>
                  </a:cxn>
                </a:cxnLst>
                <a:rect l="0" t="0" r="r" b="b"/>
                <a:pathLst>
                  <a:path w="143" h="341">
                    <a:moveTo>
                      <a:pt x="119" y="114"/>
                    </a:moveTo>
                    <a:lnTo>
                      <a:pt x="113" y="173"/>
                    </a:lnTo>
                    <a:lnTo>
                      <a:pt x="89" y="239"/>
                    </a:lnTo>
                    <a:lnTo>
                      <a:pt x="47" y="293"/>
                    </a:lnTo>
                    <a:lnTo>
                      <a:pt x="0" y="341"/>
                    </a:lnTo>
                    <a:lnTo>
                      <a:pt x="29" y="341"/>
                    </a:lnTo>
                    <a:lnTo>
                      <a:pt x="77" y="287"/>
                    </a:lnTo>
                    <a:lnTo>
                      <a:pt x="113" y="233"/>
                    </a:lnTo>
                    <a:lnTo>
                      <a:pt x="137" y="173"/>
                    </a:lnTo>
                    <a:lnTo>
                      <a:pt x="143" y="114"/>
                    </a:lnTo>
                    <a:lnTo>
                      <a:pt x="137" y="60"/>
                    </a:lnTo>
                    <a:lnTo>
                      <a:pt x="119" y="0"/>
                    </a:lnTo>
                    <a:lnTo>
                      <a:pt x="89" y="0"/>
                    </a:lnTo>
                    <a:lnTo>
                      <a:pt x="113" y="60"/>
                    </a:lnTo>
                    <a:lnTo>
                      <a:pt x="119" y="114"/>
                    </a:lnTo>
                    <a:lnTo>
                      <a:pt x="119" y="114"/>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a:defRPr/>
                </a:pPr>
                <a:endParaRPr lang="es-ES"/>
              </a:p>
            </p:txBody>
          </p:sp>
          <p:sp>
            <p:nvSpPr>
              <p:cNvPr id="28" name="Freeform 42"/>
              <p:cNvSpPr>
                <a:spLocks/>
              </p:cNvSpPr>
              <p:nvPr/>
            </p:nvSpPr>
            <p:spPr bwMode="hidden">
              <a:xfrm>
                <a:off x="5061" y="3624"/>
                <a:ext cx="83" cy="90"/>
              </a:xfrm>
              <a:custGeom>
                <a:avLst/>
                <a:gdLst/>
                <a:ahLst/>
                <a:cxnLst>
                  <a:cxn ang="0">
                    <a:pos x="59" y="90"/>
                  </a:cxn>
                  <a:cxn ang="0">
                    <a:pos x="83" y="84"/>
                  </a:cxn>
                  <a:cxn ang="0">
                    <a:pos x="71" y="60"/>
                  </a:cxn>
                  <a:cxn ang="0">
                    <a:pos x="53" y="42"/>
                  </a:cxn>
                  <a:cxn ang="0">
                    <a:pos x="6" y="0"/>
                  </a:cxn>
                  <a:cxn ang="0">
                    <a:pos x="0" y="18"/>
                  </a:cxn>
                  <a:cxn ang="0">
                    <a:pos x="35" y="48"/>
                  </a:cxn>
                  <a:cxn ang="0">
                    <a:pos x="59" y="90"/>
                  </a:cxn>
                  <a:cxn ang="0">
                    <a:pos x="59" y="90"/>
                  </a:cxn>
                </a:cxnLst>
                <a:rect l="0" t="0" r="r" b="b"/>
                <a:pathLst>
                  <a:path w="83" h="90">
                    <a:moveTo>
                      <a:pt x="59" y="90"/>
                    </a:moveTo>
                    <a:lnTo>
                      <a:pt x="83" y="84"/>
                    </a:lnTo>
                    <a:lnTo>
                      <a:pt x="71" y="60"/>
                    </a:lnTo>
                    <a:lnTo>
                      <a:pt x="53" y="42"/>
                    </a:lnTo>
                    <a:lnTo>
                      <a:pt x="6" y="0"/>
                    </a:lnTo>
                    <a:lnTo>
                      <a:pt x="0" y="18"/>
                    </a:lnTo>
                    <a:lnTo>
                      <a:pt x="35" y="48"/>
                    </a:lnTo>
                    <a:lnTo>
                      <a:pt x="59" y="90"/>
                    </a:lnTo>
                    <a:lnTo>
                      <a:pt x="59" y="9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a:defRPr/>
                </a:pPr>
                <a:endParaRPr lang="es-ES"/>
              </a:p>
            </p:txBody>
          </p:sp>
          <p:sp>
            <p:nvSpPr>
              <p:cNvPr id="29" name="Freeform 43"/>
              <p:cNvSpPr>
                <a:spLocks/>
              </p:cNvSpPr>
              <p:nvPr/>
            </p:nvSpPr>
            <p:spPr bwMode="hidden">
              <a:xfrm>
                <a:off x="4445" y="3552"/>
                <a:ext cx="717" cy="431"/>
              </a:xfrm>
              <a:custGeom>
                <a:avLst/>
                <a:gdLst/>
                <a:ahLst/>
                <a:cxnLst>
                  <a:cxn ang="0">
                    <a:pos x="693" y="216"/>
                  </a:cxn>
                  <a:cxn ang="0">
                    <a:pos x="687" y="257"/>
                  </a:cxn>
                  <a:cxn ang="0">
                    <a:pos x="669" y="293"/>
                  </a:cxn>
                  <a:cxn ang="0">
                    <a:pos x="633" y="329"/>
                  </a:cxn>
                  <a:cxn ang="0">
                    <a:pos x="598" y="359"/>
                  </a:cxn>
                  <a:cxn ang="0">
                    <a:pos x="544" y="383"/>
                  </a:cxn>
                  <a:cxn ang="0">
                    <a:pos x="490" y="401"/>
                  </a:cxn>
                  <a:cxn ang="0">
                    <a:pos x="424" y="413"/>
                  </a:cxn>
                  <a:cxn ang="0">
                    <a:pos x="359" y="419"/>
                  </a:cxn>
                  <a:cxn ang="0">
                    <a:pos x="293" y="413"/>
                  </a:cxn>
                  <a:cxn ang="0">
                    <a:pos x="227" y="401"/>
                  </a:cxn>
                  <a:cxn ang="0">
                    <a:pos x="173" y="383"/>
                  </a:cxn>
                  <a:cxn ang="0">
                    <a:pos x="119" y="359"/>
                  </a:cxn>
                  <a:cxn ang="0">
                    <a:pos x="84" y="329"/>
                  </a:cxn>
                  <a:cxn ang="0">
                    <a:pos x="48" y="293"/>
                  </a:cxn>
                  <a:cxn ang="0">
                    <a:pos x="30" y="257"/>
                  </a:cxn>
                  <a:cxn ang="0">
                    <a:pos x="24" y="216"/>
                  </a:cxn>
                  <a:cxn ang="0">
                    <a:pos x="30" y="174"/>
                  </a:cxn>
                  <a:cxn ang="0">
                    <a:pos x="48" y="138"/>
                  </a:cxn>
                  <a:cxn ang="0">
                    <a:pos x="84" y="102"/>
                  </a:cxn>
                  <a:cxn ang="0">
                    <a:pos x="119" y="72"/>
                  </a:cxn>
                  <a:cxn ang="0">
                    <a:pos x="173" y="48"/>
                  </a:cxn>
                  <a:cxn ang="0">
                    <a:pos x="227" y="30"/>
                  </a:cxn>
                  <a:cxn ang="0">
                    <a:pos x="293" y="18"/>
                  </a:cxn>
                  <a:cxn ang="0">
                    <a:pos x="359" y="12"/>
                  </a:cxn>
                  <a:cxn ang="0">
                    <a:pos x="418" y="18"/>
                  </a:cxn>
                  <a:cxn ang="0">
                    <a:pos x="478" y="30"/>
                  </a:cxn>
                  <a:cxn ang="0">
                    <a:pos x="532" y="48"/>
                  </a:cxn>
                  <a:cxn ang="0">
                    <a:pos x="580" y="66"/>
                  </a:cxn>
                  <a:cxn ang="0">
                    <a:pos x="586" y="48"/>
                  </a:cxn>
                  <a:cxn ang="0">
                    <a:pos x="478" y="12"/>
                  </a:cxn>
                  <a:cxn ang="0">
                    <a:pos x="418" y="6"/>
                  </a:cxn>
                  <a:cxn ang="0">
                    <a:pos x="359" y="0"/>
                  </a:cxn>
                  <a:cxn ang="0">
                    <a:pos x="287" y="6"/>
                  </a:cxn>
                  <a:cxn ang="0">
                    <a:pos x="221" y="18"/>
                  </a:cxn>
                  <a:cxn ang="0">
                    <a:pos x="161" y="36"/>
                  </a:cxn>
                  <a:cxn ang="0">
                    <a:pos x="107" y="66"/>
                  </a:cxn>
                  <a:cxn ang="0">
                    <a:pos x="60" y="96"/>
                  </a:cxn>
                  <a:cxn ang="0">
                    <a:pos x="30" y="132"/>
                  </a:cxn>
                  <a:cxn ang="0">
                    <a:pos x="6" y="174"/>
                  </a:cxn>
                  <a:cxn ang="0">
                    <a:pos x="0" y="216"/>
                  </a:cxn>
                  <a:cxn ang="0">
                    <a:pos x="6" y="257"/>
                  </a:cxn>
                  <a:cxn ang="0">
                    <a:pos x="30" y="299"/>
                  </a:cxn>
                  <a:cxn ang="0">
                    <a:pos x="60" y="335"/>
                  </a:cxn>
                  <a:cxn ang="0">
                    <a:pos x="107" y="371"/>
                  </a:cxn>
                  <a:cxn ang="0">
                    <a:pos x="161" y="395"/>
                  </a:cxn>
                  <a:cxn ang="0">
                    <a:pos x="221" y="413"/>
                  </a:cxn>
                  <a:cxn ang="0">
                    <a:pos x="287" y="425"/>
                  </a:cxn>
                  <a:cxn ang="0">
                    <a:pos x="359" y="431"/>
                  </a:cxn>
                  <a:cxn ang="0">
                    <a:pos x="430" y="425"/>
                  </a:cxn>
                  <a:cxn ang="0">
                    <a:pos x="496" y="413"/>
                  </a:cxn>
                  <a:cxn ang="0">
                    <a:pos x="562" y="395"/>
                  </a:cxn>
                  <a:cxn ang="0">
                    <a:pos x="610" y="371"/>
                  </a:cxn>
                  <a:cxn ang="0">
                    <a:pos x="657" y="335"/>
                  </a:cxn>
                  <a:cxn ang="0">
                    <a:pos x="687" y="299"/>
                  </a:cxn>
                  <a:cxn ang="0">
                    <a:pos x="711" y="257"/>
                  </a:cxn>
                  <a:cxn ang="0">
                    <a:pos x="717" y="216"/>
                  </a:cxn>
                  <a:cxn ang="0">
                    <a:pos x="717" y="204"/>
                  </a:cxn>
                  <a:cxn ang="0">
                    <a:pos x="711" y="192"/>
                  </a:cxn>
                  <a:cxn ang="0">
                    <a:pos x="687" y="198"/>
                  </a:cxn>
                  <a:cxn ang="0">
                    <a:pos x="693" y="210"/>
                  </a:cxn>
                  <a:cxn ang="0">
                    <a:pos x="693" y="216"/>
                  </a:cxn>
                  <a:cxn ang="0">
                    <a:pos x="693" y="216"/>
                  </a:cxn>
                </a:cxnLst>
                <a:rect l="0" t="0" r="r" b="b"/>
                <a:pathLst>
                  <a:path w="717" h="431">
                    <a:moveTo>
                      <a:pt x="693" y="216"/>
                    </a:moveTo>
                    <a:lnTo>
                      <a:pt x="687" y="257"/>
                    </a:lnTo>
                    <a:lnTo>
                      <a:pt x="669" y="293"/>
                    </a:lnTo>
                    <a:lnTo>
                      <a:pt x="633" y="329"/>
                    </a:lnTo>
                    <a:lnTo>
                      <a:pt x="598" y="359"/>
                    </a:lnTo>
                    <a:lnTo>
                      <a:pt x="544" y="383"/>
                    </a:lnTo>
                    <a:lnTo>
                      <a:pt x="490" y="401"/>
                    </a:lnTo>
                    <a:lnTo>
                      <a:pt x="424" y="413"/>
                    </a:lnTo>
                    <a:lnTo>
                      <a:pt x="359" y="419"/>
                    </a:lnTo>
                    <a:lnTo>
                      <a:pt x="293" y="413"/>
                    </a:lnTo>
                    <a:lnTo>
                      <a:pt x="227" y="401"/>
                    </a:lnTo>
                    <a:lnTo>
                      <a:pt x="173" y="383"/>
                    </a:lnTo>
                    <a:lnTo>
                      <a:pt x="119" y="359"/>
                    </a:lnTo>
                    <a:lnTo>
                      <a:pt x="84" y="329"/>
                    </a:lnTo>
                    <a:lnTo>
                      <a:pt x="48" y="293"/>
                    </a:lnTo>
                    <a:lnTo>
                      <a:pt x="30" y="257"/>
                    </a:lnTo>
                    <a:lnTo>
                      <a:pt x="24" y="216"/>
                    </a:lnTo>
                    <a:lnTo>
                      <a:pt x="30" y="174"/>
                    </a:lnTo>
                    <a:lnTo>
                      <a:pt x="48" y="138"/>
                    </a:lnTo>
                    <a:lnTo>
                      <a:pt x="84" y="102"/>
                    </a:lnTo>
                    <a:lnTo>
                      <a:pt x="119" y="72"/>
                    </a:lnTo>
                    <a:lnTo>
                      <a:pt x="173" y="48"/>
                    </a:lnTo>
                    <a:lnTo>
                      <a:pt x="227" y="30"/>
                    </a:lnTo>
                    <a:lnTo>
                      <a:pt x="293" y="18"/>
                    </a:lnTo>
                    <a:lnTo>
                      <a:pt x="359" y="12"/>
                    </a:lnTo>
                    <a:lnTo>
                      <a:pt x="418" y="18"/>
                    </a:lnTo>
                    <a:lnTo>
                      <a:pt x="478" y="30"/>
                    </a:lnTo>
                    <a:lnTo>
                      <a:pt x="532" y="48"/>
                    </a:lnTo>
                    <a:lnTo>
                      <a:pt x="580" y="66"/>
                    </a:lnTo>
                    <a:lnTo>
                      <a:pt x="586" y="48"/>
                    </a:lnTo>
                    <a:lnTo>
                      <a:pt x="478" y="12"/>
                    </a:lnTo>
                    <a:lnTo>
                      <a:pt x="418" y="6"/>
                    </a:lnTo>
                    <a:lnTo>
                      <a:pt x="359" y="0"/>
                    </a:lnTo>
                    <a:lnTo>
                      <a:pt x="287" y="6"/>
                    </a:lnTo>
                    <a:lnTo>
                      <a:pt x="221" y="18"/>
                    </a:lnTo>
                    <a:lnTo>
                      <a:pt x="161" y="36"/>
                    </a:lnTo>
                    <a:lnTo>
                      <a:pt x="107" y="66"/>
                    </a:lnTo>
                    <a:lnTo>
                      <a:pt x="60" y="96"/>
                    </a:lnTo>
                    <a:lnTo>
                      <a:pt x="30" y="132"/>
                    </a:lnTo>
                    <a:lnTo>
                      <a:pt x="6" y="174"/>
                    </a:lnTo>
                    <a:lnTo>
                      <a:pt x="0" y="216"/>
                    </a:lnTo>
                    <a:lnTo>
                      <a:pt x="6" y="257"/>
                    </a:lnTo>
                    <a:lnTo>
                      <a:pt x="30" y="299"/>
                    </a:lnTo>
                    <a:lnTo>
                      <a:pt x="60" y="335"/>
                    </a:lnTo>
                    <a:lnTo>
                      <a:pt x="107" y="371"/>
                    </a:lnTo>
                    <a:lnTo>
                      <a:pt x="161" y="395"/>
                    </a:lnTo>
                    <a:lnTo>
                      <a:pt x="221" y="413"/>
                    </a:lnTo>
                    <a:lnTo>
                      <a:pt x="287" y="425"/>
                    </a:lnTo>
                    <a:lnTo>
                      <a:pt x="359" y="431"/>
                    </a:lnTo>
                    <a:lnTo>
                      <a:pt x="430" y="425"/>
                    </a:lnTo>
                    <a:lnTo>
                      <a:pt x="496" y="413"/>
                    </a:lnTo>
                    <a:lnTo>
                      <a:pt x="562" y="395"/>
                    </a:lnTo>
                    <a:lnTo>
                      <a:pt x="610" y="371"/>
                    </a:lnTo>
                    <a:lnTo>
                      <a:pt x="657" y="335"/>
                    </a:lnTo>
                    <a:lnTo>
                      <a:pt x="687" y="299"/>
                    </a:lnTo>
                    <a:lnTo>
                      <a:pt x="711" y="257"/>
                    </a:lnTo>
                    <a:lnTo>
                      <a:pt x="717" y="216"/>
                    </a:lnTo>
                    <a:lnTo>
                      <a:pt x="717" y="204"/>
                    </a:lnTo>
                    <a:lnTo>
                      <a:pt x="711" y="192"/>
                    </a:lnTo>
                    <a:lnTo>
                      <a:pt x="687" y="198"/>
                    </a:lnTo>
                    <a:lnTo>
                      <a:pt x="693" y="210"/>
                    </a:lnTo>
                    <a:lnTo>
                      <a:pt x="693" y="216"/>
                    </a:lnTo>
                    <a:lnTo>
                      <a:pt x="693" y="216"/>
                    </a:lnTo>
                    <a:close/>
                  </a:path>
                </a:pathLst>
              </a:custGeom>
              <a:solidFill>
                <a:schemeClr val="accent2"/>
              </a:solidFill>
              <a:ln w="9525">
                <a:noFill/>
                <a:round/>
                <a:headEnd/>
                <a:tailEnd/>
              </a:ln>
            </p:spPr>
            <p:txBody>
              <a:bodyPr/>
              <a:lstStyle/>
              <a:p>
                <a:pPr>
                  <a:defRPr/>
                </a:pPr>
                <a:endParaRPr lang="es-ES"/>
              </a:p>
            </p:txBody>
          </p:sp>
          <p:sp>
            <p:nvSpPr>
              <p:cNvPr id="30" name="Freeform 44"/>
              <p:cNvSpPr>
                <a:spLocks/>
              </p:cNvSpPr>
              <p:nvPr/>
            </p:nvSpPr>
            <p:spPr bwMode="hidden">
              <a:xfrm>
                <a:off x="4349" y="3510"/>
                <a:ext cx="909" cy="533"/>
              </a:xfrm>
              <a:custGeom>
                <a:avLst/>
                <a:gdLst/>
                <a:ahLst/>
                <a:cxnLst>
                  <a:cxn ang="0">
                    <a:pos x="616" y="0"/>
                  </a:cxn>
                  <a:cxn ang="0">
                    <a:pos x="616" y="18"/>
                  </a:cxn>
                  <a:cxn ang="0">
                    <a:pos x="724" y="60"/>
                  </a:cxn>
                  <a:cxn ang="0">
                    <a:pos x="765" y="84"/>
                  </a:cxn>
                  <a:cxn ang="0">
                    <a:pos x="807" y="114"/>
                  </a:cxn>
                  <a:cxn ang="0">
                    <a:pos x="837" y="144"/>
                  </a:cxn>
                  <a:cxn ang="0">
                    <a:pos x="861" y="180"/>
                  </a:cxn>
                  <a:cxn ang="0">
                    <a:pos x="873" y="216"/>
                  </a:cxn>
                  <a:cxn ang="0">
                    <a:pos x="879" y="258"/>
                  </a:cxn>
                  <a:cxn ang="0">
                    <a:pos x="873" y="311"/>
                  </a:cxn>
                  <a:cxn ang="0">
                    <a:pos x="843" y="359"/>
                  </a:cxn>
                  <a:cxn ang="0">
                    <a:pos x="807" y="401"/>
                  </a:cxn>
                  <a:cxn ang="0">
                    <a:pos x="753" y="443"/>
                  </a:cxn>
                  <a:cxn ang="0">
                    <a:pos x="694" y="473"/>
                  </a:cxn>
                  <a:cxn ang="0">
                    <a:pos x="622" y="497"/>
                  </a:cxn>
                  <a:cxn ang="0">
                    <a:pos x="538" y="509"/>
                  </a:cxn>
                  <a:cxn ang="0">
                    <a:pos x="455" y="515"/>
                  </a:cxn>
                  <a:cxn ang="0">
                    <a:pos x="371" y="509"/>
                  </a:cxn>
                  <a:cxn ang="0">
                    <a:pos x="287" y="497"/>
                  </a:cxn>
                  <a:cxn ang="0">
                    <a:pos x="215" y="473"/>
                  </a:cxn>
                  <a:cxn ang="0">
                    <a:pos x="156" y="443"/>
                  </a:cxn>
                  <a:cxn ang="0">
                    <a:pos x="102" y="401"/>
                  </a:cxn>
                  <a:cxn ang="0">
                    <a:pos x="66" y="359"/>
                  </a:cxn>
                  <a:cxn ang="0">
                    <a:pos x="36" y="311"/>
                  </a:cxn>
                  <a:cxn ang="0">
                    <a:pos x="30" y="258"/>
                  </a:cxn>
                  <a:cxn ang="0">
                    <a:pos x="36" y="222"/>
                  </a:cxn>
                  <a:cxn ang="0">
                    <a:pos x="48" y="186"/>
                  </a:cxn>
                  <a:cxn ang="0">
                    <a:pos x="66" y="156"/>
                  </a:cxn>
                  <a:cxn ang="0">
                    <a:pos x="90" y="126"/>
                  </a:cxn>
                  <a:cxn ang="0">
                    <a:pos x="66" y="114"/>
                  </a:cxn>
                  <a:cxn ang="0">
                    <a:pos x="36" y="144"/>
                  </a:cxn>
                  <a:cxn ang="0">
                    <a:pos x="18" y="180"/>
                  </a:cxn>
                  <a:cxn ang="0">
                    <a:pos x="6" y="216"/>
                  </a:cxn>
                  <a:cxn ang="0">
                    <a:pos x="0" y="258"/>
                  </a:cxn>
                  <a:cxn ang="0">
                    <a:pos x="12" y="311"/>
                  </a:cxn>
                  <a:cxn ang="0">
                    <a:pos x="36" y="365"/>
                  </a:cxn>
                  <a:cxn ang="0">
                    <a:pos x="78" y="413"/>
                  </a:cxn>
                  <a:cxn ang="0">
                    <a:pos x="132" y="449"/>
                  </a:cxn>
                  <a:cxn ang="0">
                    <a:pos x="203" y="485"/>
                  </a:cxn>
                  <a:cxn ang="0">
                    <a:pos x="275" y="509"/>
                  </a:cxn>
                  <a:cxn ang="0">
                    <a:pos x="365" y="527"/>
                  </a:cxn>
                  <a:cxn ang="0">
                    <a:pos x="455" y="533"/>
                  </a:cxn>
                  <a:cxn ang="0">
                    <a:pos x="544" y="527"/>
                  </a:cxn>
                  <a:cxn ang="0">
                    <a:pos x="634" y="509"/>
                  </a:cxn>
                  <a:cxn ang="0">
                    <a:pos x="712" y="485"/>
                  </a:cxn>
                  <a:cxn ang="0">
                    <a:pos x="777" y="449"/>
                  </a:cxn>
                  <a:cxn ang="0">
                    <a:pos x="831" y="413"/>
                  </a:cxn>
                  <a:cxn ang="0">
                    <a:pos x="873" y="365"/>
                  </a:cxn>
                  <a:cxn ang="0">
                    <a:pos x="897" y="311"/>
                  </a:cxn>
                  <a:cxn ang="0">
                    <a:pos x="909" y="258"/>
                  </a:cxn>
                  <a:cxn ang="0">
                    <a:pos x="903" y="216"/>
                  </a:cxn>
                  <a:cxn ang="0">
                    <a:pos x="885" y="174"/>
                  </a:cxn>
                  <a:cxn ang="0">
                    <a:pos x="861" y="132"/>
                  </a:cxn>
                  <a:cxn ang="0">
                    <a:pos x="825" y="102"/>
                  </a:cxn>
                  <a:cxn ang="0">
                    <a:pos x="783" y="66"/>
                  </a:cxn>
                  <a:cxn ang="0">
                    <a:pos x="735" y="42"/>
                  </a:cxn>
                  <a:cxn ang="0">
                    <a:pos x="616" y="0"/>
                  </a:cxn>
                  <a:cxn ang="0">
                    <a:pos x="616" y="0"/>
                  </a:cxn>
                </a:cxnLst>
                <a:rect l="0" t="0" r="r" b="b"/>
                <a:pathLst>
                  <a:path w="909" h="533">
                    <a:moveTo>
                      <a:pt x="616" y="0"/>
                    </a:moveTo>
                    <a:lnTo>
                      <a:pt x="616" y="18"/>
                    </a:lnTo>
                    <a:lnTo>
                      <a:pt x="724" y="60"/>
                    </a:lnTo>
                    <a:lnTo>
                      <a:pt x="765" y="84"/>
                    </a:lnTo>
                    <a:lnTo>
                      <a:pt x="807" y="114"/>
                    </a:lnTo>
                    <a:lnTo>
                      <a:pt x="837" y="144"/>
                    </a:lnTo>
                    <a:lnTo>
                      <a:pt x="861" y="180"/>
                    </a:lnTo>
                    <a:lnTo>
                      <a:pt x="873" y="216"/>
                    </a:lnTo>
                    <a:lnTo>
                      <a:pt x="879" y="258"/>
                    </a:lnTo>
                    <a:lnTo>
                      <a:pt x="873" y="311"/>
                    </a:lnTo>
                    <a:lnTo>
                      <a:pt x="843" y="359"/>
                    </a:lnTo>
                    <a:lnTo>
                      <a:pt x="807" y="401"/>
                    </a:lnTo>
                    <a:lnTo>
                      <a:pt x="753" y="443"/>
                    </a:lnTo>
                    <a:lnTo>
                      <a:pt x="694" y="473"/>
                    </a:lnTo>
                    <a:lnTo>
                      <a:pt x="622" y="497"/>
                    </a:lnTo>
                    <a:lnTo>
                      <a:pt x="538" y="509"/>
                    </a:lnTo>
                    <a:lnTo>
                      <a:pt x="455" y="515"/>
                    </a:lnTo>
                    <a:lnTo>
                      <a:pt x="371" y="509"/>
                    </a:lnTo>
                    <a:lnTo>
                      <a:pt x="287" y="497"/>
                    </a:lnTo>
                    <a:lnTo>
                      <a:pt x="215" y="473"/>
                    </a:lnTo>
                    <a:lnTo>
                      <a:pt x="156" y="443"/>
                    </a:lnTo>
                    <a:lnTo>
                      <a:pt x="102" y="401"/>
                    </a:lnTo>
                    <a:lnTo>
                      <a:pt x="66" y="359"/>
                    </a:lnTo>
                    <a:lnTo>
                      <a:pt x="36" y="311"/>
                    </a:lnTo>
                    <a:lnTo>
                      <a:pt x="30" y="258"/>
                    </a:lnTo>
                    <a:lnTo>
                      <a:pt x="36" y="222"/>
                    </a:lnTo>
                    <a:lnTo>
                      <a:pt x="48" y="186"/>
                    </a:lnTo>
                    <a:lnTo>
                      <a:pt x="66" y="156"/>
                    </a:lnTo>
                    <a:lnTo>
                      <a:pt x="90" y="126"/>
                    </a:lnTo>
                    <a:lnTo>
                      <a:pt x="66" y="114"/>
                    </a:lnTo>
                    <a:lnTo>
                      <a:pt x="36" y="144"/>
                    </a:lnTo>
                    <a:lnTo>
                      <a:pt x="18" y="180"/>
                    </a:lnTo>
                    <a:lnTo>
                      <a:pt x="6" y="216"/>
                    </a:lnTo>
                    <a:lnTo>
                      <a:pt x="0" y="258"/>
                    </a:lnTo>
                    <a:lnTo>
                      <a:pt x="12" y="311"/>
                    </a:lnTo>
                    <a:lnTo>
                      <a:pt x="36" y="365"/>
                    </a:lnTo>
                    <a:lnTo>
                      <a:pt x="78" y="413"/>
                    </a:lnTo>
                    <a:lnTo>
                      <a:pt x="132" y="449"/>
                    </a:lnTo>
                    <a:lnTo>
                      <a:pt x="203" y="485"/>
                    </a:lnTo>
                    <a:lnTo>
                      <a:pt x="275" y="509"/>
                    </a:lnTo>
                    <a:lnTo>
                      <a:pt x="365" y="527"/>
                    </a:lnTo>
                    <a:lnTo>
                      <a:pt x="455" y="533"/>
                    </a:lnTo>
                    <a:lnTo>
                      <a:pt x="544" y="527"/>
                    </a:lnTo>
                    <a:lnTo>
                      <a:pt x="634" y="509"/>
                    </a:lnTo>
                    <a:lnTo>
                      <a:pt x="712" y="485"/>
                    </a:lnTo>
                    <a:lnTo>
                      <a:pt x="777" y="449"/>
                    </a:lnTo>
                    <a:lnTo>
                      <a:pt x="831" y="413"/>
                    </a:lnTo>
                    <a:lnTo>
                      <a:pt x="873" y="365"/>
                    </a:lnTo>
                    <a:lnTo>
                      <a:pt x="897" y="311"/>
                    </a:lnTo>
                    <a:lnTo>
                      <a:pt x="909" y="258"/>
                    </a:lnTo>
                    <a:lnTo>
                      <a:pt x="903" y="216"/>
                    </a:lnTo>
                    <a:lnTo>
                      <a:pt x="885" y="174"/>
                    </a:lnTo>
                    <a:lnTo>
                      <a:pt x="861" y="132"/>
                    </a:lnTo>
                    <a:lnTo>
                      <a:pt x="825" y="102"/>
                    </a:lnTo>
                    <a:lnTo>
                      <a:pt x="783" y="66"/>
                    </a:lnTo>
                    <a:lnTo>
                      <a:pt x="735" y="42"/>
                    </a:lnTo>
                    <a:lnTo>
                      <a:pt x="616" y="0"/>
                    </a:lnTo>
                    <a:lnTo>
                      <a:pt x="616" y="0"/>
                    </a:lnTo>
                    <a:close/>
                  </a:path>
                </a:pathLst>
              </a:custGeom>
              <a:gradFill rotWithShape="0">
                <a:gsLst>
                  <a:gs pos="0">
                    <a:schemeClr val="accent2">
                      <a:gamma/>
                      <a:tint val="96863"/>
                      <a:invGamma/>
                    </a:schemeClr>
                  </a:gs>
                  <a:gs pos="100000">
                    <a:schemeClr val="accent2"/>
                  </a:gs>
                </a:gsLst>
                <a:lin ang="0" scaled="1"/>
              </a:gradFill>
              <a:ln w="9525">
                <a:noFill/>
                <a:round/>
                <a:headEnd/>
                <a:tailEnd/>
              </a:ln>
            </p:spPr>
            <p:txBody>
              <a:bodyPr/>
              <a:lstStyle/>
              <a:p>
                <a:pPr>
                  <a:defRPr/>
                </a:pPr>
                <a:endParaRPr lang="es-ES"/>
              </a:p>
            </p:txBody>
          </p:sp>
          <p:sp>
            <p:nvSpPr>
              <p:cNvPr id="31" name="Freeform 45"/>
              <p:cNvSpPr>
                <a:spLocks/>
              </p:cNvSpPr>
              <p:nvPr/>
            </p:nvSpPr>
            <p:spPr bwMode="hidden">
              <a:xfrm>
                <a:off x="4564" y="3492"/>
                <a:ext cx="365" cy="66"/>
              </a:xfrm>
              <a:custGeom>
                <a:avLst/>
                <a:gdLst/>
                <a:ahLst/>
                <a:cxnLst>
                  <a:cxn ang="0">
                    <a:pos x="240" y="18"/>
                  </a:cxn>
                  <a:cxn ang="0">
                    <a:pos x="299" y="24"/>
                  </a:cxn>
                  <a:cxn ang="0">
                    <a:pos x="359" y="30"/>
                  </a:cxn>
                  <a:cxn ang="0">
                    <a:pos x="365" y="12"/>
                  </a:cxn>
                  <a:cxn ang="0">
                    <a:pos x="305" y="6"/>
                  </a:cxn>
                  <a:cxn ang="0">
                    <a:pos x="240" y="0"/>
                  </a:cxn>
                  <a:cxn ang="0">
                    <a:pos x="174" y="6"/>
                  </a:cxn>
                  <a:cxn ang="0">
                    <a:pos x="114" y="12"/>
                  </a:cxn>
                  <a:cxn ang="0">
                    <a:pos x="0" y="42"/>
                  </a:cxn>
                  <a:cxn ang="0">
                    <a:pos x="0" y="66"/>
                  </a:cxn>
                  <a:cxn ang="0">
                    <a:pos x="54" y="48"/>
                  </a:cxn>
                  <a:cxn ang="0">
                    <a:pos x="114" y="30"/>
                  </a:cxn>
                  <a:cxn ang="0">
                    <a:pos x="174" y="24"/>
                  </a:cxn>
                  <a:cxn ang="0">
                    <a:pos x="240" y="18"/>
                  </a:cxn>
                  <a:cxn ang="0">
                    <a:pos x="240" y="18"/>
                  </a:cxn>
                </a:cxnLst>
                <a:rect l="0" t="0" r="r" b="b"/>
                <a:pathLst>
                  <a:path w="365" h="66">
                    <a:moveTo>
                      <a:pt x="240" y="18"/>
                    </a:moveTo>
                    <a:lnTo>
                      <a:pt x="299" y="24"/>
                    </a:lnTo>
                    <a:lnTo>
                      <a:pt x="359" y="30"/>
                    </a:lnTo>
                    <a:lnTo>
                      <a:pt x="365" y="12"/>
                    </a:lnTo>
                    <a:lnTo>
                      <a:pt x="305" y="6"/>
                    </a:lnTo>
                    <a:lnTo>
                      <a:pt x="240" y="0"/>
                    </a:lnTo>
                    <a:lnTo>
                      <a:pt x="174" y="6"/>
                    </a:lnTo>
                    <a:lnTo>
                      <a:pt x="114" y="12"/>
                    </a:lnTo>
                    <a:lnTo>
                      <a:pt x="0" y="42"/>
                    </a:lnTo>
                    <a:lnTo>
                      <a:pt x="0" y="66"/>
                    </a:lnTo>
                    <a:lnTo>
                      <a:pt x="54" y="48"/>
                    </a:lnTo>
                    <a:lnTo>
                      <a:pt x="114" y="30"/>
                    </a:lnTo>
                    <a:lnTo>
                      <a:pt x="174" y="24"/>
                    </a:lnTo>
                    <a:lnTo>
                      <a:pt x="240" y="18"/>
                    </a:lnTo>
                    <a:lnTo>
                      <a:pt x="240" y="18"/>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a:defRPr/>
                </a:pPr>
                <a:endParaRPr lang="es-ES"/>
              </a:p>
            </p:txBody>
          </p:sp>
          <p:sp>
            <p:nvSpPr>
              <p:cNvPr id="32" name="Freeform 46"/>
              <p:cNvSpPr>
                <a:spLocks/>
              </p:cNvSpPr>
              <p:nvPr/>
            </p:nvSpPr>
            <p:spPr bwMode="hidden">
              <a:xfrm>
                <a:off x="4463" y="3558"/>
                <a:ext cx="66" cy="48"/>
              </a:xfrm>
              <a:custGeom>
                <a:avLst/>
                <a:gdLst/>
                <a:ahLst/>
                <a:cxnLst>
                  <a:cxn ang="0">
                    <a:pos x="66" y="18"/>
                  </a:cxn>
                  <a:cxn ang="0">
                    <a:pos x="48" y="0"/>
                  </a:cxn>
                  <a:cxn ang="0">
                    <a:pos x="24" y="12"/>
                  </a:cxn>
                  <a:cxn ang="0">
                    <a:pos x="0" y="30"/>
                  </a:cxn>
                  <a:cxn ang="0">
                    <a:pos x="12" y="48"/>
                  </a:cxn>
                  <a:cxn ang="0">
                    <a:pos x="42" y="30"/>
                  </a:cxn>
                  <a:cxn ang="0">
                    <a:pos x="66" y="18"/>
                  </a:cxn>
                  <a:cxn ang="0">
                    <a:pos x="66" y="18"/>
                  </a:cxn>
                </a:cxnLst>
                <a:rect l="0" t="0" r="r" b="b"/>
                <a:pathLst>
                  <a:path w="66" h="48">
                    <a:moveTo>
                      <a:pt x="66" y="18"/>
                    </a:moveTo>
                    <a:lnTo>
                      <a:pt x="48" y="0"/>
                    </a:lnTo>
                    <a:lnTo>
                      <a:pt x="24" y="12"/>
                    </a:lnTo>
                    <a:lnTo>
                      <a:pt x="0" y="30"/>
                    </a:lnTo>
                    <a:lnTo>
                      <a:pt x="12" y="48"/>
                    </a:lnTo>
                    <a:lnTo>
                      <a:pt x="42" y="30"/>
                    </a:lnTo>
                    <a:lnTo>
                      <a:pt x="66" y="18"/>
                    </a:lnTo>
                    <a:lnTo>
                      <a:pt x="66" y="18"/>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a:defRPr/>
                </a:pPr>
                <a:endParaRPr lang="es-ES"/>
              </a:p>
            </p:txBody>
          </p:sp>
          <p:sp>
            <p:nvSpPr>
              <p:cNvPr id="33" name="Oval 47"/>
              <p:cNvSpPr>
                <a:spLocks noChangeArrowheads="1"/>
              </p:cNvSpPr>
              <p:nvPr/>
            </p:nvSpPr>
            <p:spPr bwMode="hidden">
              <a:xfrm>
                <a:off x="4546" y="3608"/>
                <a:ext cx="518" cy="319"/>
              </a:xfrm>
              <a:prstGeom prst="ellipse">
                <a:avLst/>
              </a:prstGeom>
              <a:gradFill rotWithShape="0">
                <a:gsLst>
                  <a:gs pos="0">
                    <a:schemeClr val="accent2">
                      <a:gamma/>
                      <a:shade val="94118"/>
                      <a:invGamma/>
                    </a:schemeClr>
                  </a:gs>
                  <a:gs pos="100000">
                    <a:schemeClr val="accent2"/>
                  </a:gs>
                </a:gsLst>
                <a:lin ang="0" scaled="1"/>
              </a:gradFill>
              <a:ln w="9525">
                <a:noFill/>
                <a:round/>
                <a:headEnd/>
                <a:tailEnd/>
              </a:ln>
              <a:effectLst/>
            </p:spPr>
            <p:txBody>
              <a:bodyPr/>
              <a:lstStyle/>
              <a:p>
                <a:pPr>
                  <a:defRPr/>
                </a:pPr>
                <a:endParaRPr lang="es-ES"/>
              </a:p>
            </p:txBody>
          </p:sp>
          <p:sp>
            <p:nvSpPr>
              <p:cNvPr id="34" name="Oval 48"/>
              <p:cNvSpPr>
                <a:spLocks noChangeArrowheads="1"/>
              </p:cNvSpPr>
              <p:nvPr/>
            </p:nvSpPr>
            <p:spPr bwMode="hidden">
              <a:xfrm>
                <a:off x="4578" y="3630"/>
                <a:ext cx="446" cy="271"/>
              </a:xfrm>
              <a:prstGeom prst="ellipse">
                <a:avLst/>
              </a:prstGeom>
              <a:gradFill rotWithShape="0">
                <a:gsLst>
                  <a:gs pos="0">
                    <a:schemeClr val="accent2">
                      <a:gamma/>
                      <a:tint val="96863"/>
                      <a:invGamma/>
                    </a:schemeClr>
                  </a:gs>
                  <a:gs pos="100000">
                    <a:schemeClr val="accent2"/>
                  </a:gs>
                </a:gsLst>
                <a:lin ang="5400000" scaled="1"/>
              </a:gradFill>
              <a:ln w="9525">
                <a:noFill/>
                <a:round/>
                <a:headEnd/>
                <a:tailEnd/>
              </a:ln>
              <a:effectLst/>
            </p:spPr>
            <p:txBody>
              <a:bodyPr/>
              <a:lstStyle/>
              <a:p>
                <a:pPr>
                  <a:defRPr/>
                </a:pPr>
                <a:endParaRPr lang="es-ES"/>
              </a:p>
            </p:txBody>
          </p:sp>
          <p:sp>
            <p:nvSpPr>
              <p:cNvPr id="35" name="Oval 49"/>
              <p:cNvSpPr>
                <a:spLocks noChangeArrowheads="1"/>
              </p:cNvSpPr>
              <p:nvPr/>
            </p:nvSpPr>
            <p:spPr bwMode="hidden">
              <a:xfrm>
                <a:off x="4610" y="3650"/>
                <a:ext cx="386" cy="233"/>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a:defRPr/>
                </a:pPr>
                <a:endParaRPr lang="es-ES"/>
              </a:p>
            </p:txBody>
          </p:sp>
          <p:sp>
            <p:nvSpPr>
              <p:cNvPr id="36" name="Oval 50"/>
              <p:cNvSpPr>
                <a:spLocks noChangeArrowheads="1"/>
              </p:cNvSpPr>
              <p:nvPr/>
            </p:nvSpPr>
            <p:spPr bwMode="hidden">
              <a:xfrm>
                <a:off x="4654" y="3678"/>
                <a:ext cx="298" cy="177"/>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pPr>
                  <a:defRPr/>
                </a:pPr>
                <a:endParaRPr lang="es-ES"/>
              </a:p>
            </p:txBody>
          </p:sp>
          <p:sp>
            <p:nvSpPr>
              <p:cNvPr id="37" name="Oval 51"/>
              <p:cNvSpPr>
                <a:spLocks noChangeArrowheads="1"/>
              </p:cNvSpPr>
              <p:nvPr/>
            </p:nvSpPr>
            <p:spPr bwMode="hidden">
              <a:xfrm>
                <a:off x="4690" y="3698"/>
                <a:ext cx="222" cy="139"/>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a:defRPr/>
                </a:pPr>
                <a:endParaRPr lang="es-ES"/>
              </a:p>
            </p:txBody>
          </p:sp>
          <p:sp>
            <p:nvSpPr>
              <p:cNvPr id="38" name="Oval 52"/>
              <p:cNvSpPr>
                <a:spLocks noChangeArrowheads="1"/>
              </p:cNvSpPr>
              <p:nvPr/>
            </p:nvSpPr>
            <p:spPr bwMode="hidden">
              <a:xfrm>
                <a:off x="4738" y="3728"/>
                <a:ext cx="126" cy="81"/>
              </a:xfrm>
              <a:prstGeom prst="ellipse">
                <a:avLst/>
              </a:prstGeom>
              <a:gradFill rotWithShape="0">
                <a:gsLst>
                  <a:gs pos="0">
                    <a:schemeClr val="accent2">
                      <a:gamma/>
                      <a:shade val="96863"/>
                      <a:invGamma/>
                    </a:schemeClr>
                  </a:gs>
                  <a:gs pos="100000">
                    <a:schemeClr val="accent2"/>
                  </a:gs>
                </a:gsLst>
                <a:lin ang="5400000" scaled="1"/>
              </a:gradFill>
              <a:ln w="9525">
                <a:noFill/>
                <a:round/>
                <a:headEnd/>
                <a:tailEnd/>
              </a:ln>
              <a:effectLst/>
            </p:spPr>
            <p:txBody>
              <a:bodyPr/>
              <a:lstStyle/>
              <a:p>
                <a:pPr>
                  <a:defRPr/>
                </a:pPr>
                <a:endParaRPr lang="es-ES"/>
              </a:p>
            </p:txBody>
          </p:sp>
        </p:grpSp>
        <p:grpSp>
          <p:nvGrpSpPr>
            <p:cNvPr id="9" name="Group 53"/>
            <p:cNvGrpSpPr>
              <a:grpSpLocks/>
            </p:cNvGrpSpPr>
            <p:nvPr userDrawn="1"/>
          </p:nvGrpSpPr>
          <p:grpSpPr bwMode="auto">
            <a:xfrm>
              <a:off x="5280" y="3024"/>
              <a:ext cx="425" cy="258"/>
              <a:chOff x="5280" y="3024"/>
              <a:chExt cx="425" cy="258"/>
            </a:xfrm>
          </p:grpSpPr>
          <p:sp>
            <p:nvSpPr>
              <p:cNvPr id="10" name="Freeform 54"/>
              <p:cNvSpPr>
                <a:spLocks/>
              </p:cNvSpPr>
              <p:nvPr/>
            </p:nvSpPr>
            <p:spPr bwMode="hidden">
              <a:xfrm>
                <a:off x="5280" y="3186"/>
                <a:ext cx="383" cy="96"/>
              </a:xfrm>
              <a:custGeom>
                <a:avLst/>
                <a:gdLst/>
                <a:ahLst/>
                <a:cxnLst>
                  <a:cxn ang="0">
                    <a:pos x="209" y="96"/>
                  </a:cxn>
                  <a:cxn ang="0">
                    <a:pos x="143" y="90"/>
                  </a:cxn>
                  <a:cxn ang="0">
                    <a:pos x="83" y="66"/>
                  </a:cxn>
                  <a:cxn ang="0">
                    <a:pos x="35" y="36"/>
                  </a:cxn>
                  <a:cxn ang="0">
                    <a:pos x="6" y="0"/>
                  </a:cxn>
                  <a:cxn ang="0">
                    <a:pos x="0" y="6"/>
                  </a:cxn>
                  <a:cxn ang="0">
                    <a:pos x="29" y="42"/>
                  </a:cxn>
                  <a:cxn ang="0">
                    <a:pos x="77" y="72"/>
                  </a:cxn>
                  <a:cxn ang="0">
                    <a:pos x="137" y="90"/>
                  </a:cxn>
                  <a:cxn ang="0">
                    <a:pos x="209" y="96"/>
                  </a:cxn>
                  <a:cxn ang="0">
                    <a:pos x="263" y="90"/>
                  </a:cxn>
                  <a:cxn ang="0">
                    <a:pos x="311" y="84"/>
                  </a:cxn>
                  <a:cxn ang="0">
                    <a:pos x="352" y="66"/>
                  </a:cxn>
                  <a:cxn ang="0">
                    <a:pos x="382" y="42"/>
                  </a:cxn>
                  <a:cxn ang="0">
                    <a:pos x="376" y="42"/>
                  </a:cxn>
                  <a:cxn ang="0">
                    <a:pos x="346" y="66"/>
                  </a:cxn>
                  <a:cxn ang="0">
                    <a:pos x="305" y="78"/>
                  </a:cxn>
                  <a:cxn ang="0">
                    <a:pos x="263" y="90"/>
                  </a:cxn>
                  <a:cxn ang="0">
                    <a:pos x="209" y="96"/>
                  </a:cxn>
                  <a:cxn ang="0">
                    <a:pos x="209" y="96"/>
                  </a:cxn>
                </a:cxnLst>
                <a:rect l="0" t="0" r="r" b="b"/>
                <a:pathLst>
                  <a:path w="382" h="96">
                    <a:moveTo>
                      <a:pt x="209" y="96"/>
                    </a:moveTo>
                    <a:lnTo>
                      <a:pt x="143" y="90"/>
                    </a:lnTo>
                    <a:lnTo>
                      <a:pt x="83" y="66"/>
                    </a:lnTo>
                    <a:lnTo>
                      <a:pt x="35" y="36"/>
                    </a:lnTo>
                    <a:lnTo>
                      <a:pt x="6" y="0"/>
                    </a:lnTo>
                    <a:lnTo>
                      <a:pt x="0" y="6"/>
                    </a:lnTo>
                    <a:lnTo>
                      <a:pt x="29" y="42"/>
                    </a:lnTo>
                    <a:lnTo>
                      <a:pt x="77" y="72"/>
                    </a:lnTo>
                    <a:lnTo>
                      <a:pt x="137" y="90"/>
                    </a:lnTo>
                    <a:lnTo>
                      <a:pt x="209" y="96"/>
                    </a:lnTo>
                    <a:lnTo>
                      <a:pt x="263" y="90"/>
                    </a:lnTo>
                    <a:lnTo>
                      <a:pt x="311" y="84"/>
                    </a:lnTo>
                    <a:lnTo>
                      <a:pt x="352" y="66"/>
                    </a:lnTo>
                    <a:lnTo>
                      <a:pt x="382" y="42"/>
                    </a:lnTo>
                    <a:lnTo>
                      <a:pt x="376" y="42"/>
                    </a:lnTo>
                    <a:lnTo>
                      <a:pt x="346" y="66"/>
                    </a:lnTo>
                    <a:lnTo>
                      <a:pt x="305" y="78"/>
                    </a:lnTo>
                    <a:lnTo>
                      <a:pt x="263" y="90"/>
                    </a:lnTo>
                    <a:lnTo>
                      <a:pt x="209" y="96"/>
                    </a:lnTo>
                    <a:lnTo>
                      <a:pt x="209" y="96"/>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es-ES"/>
              </a:p>
            </p:txBody>
          </p:sp>
          <p:sp>
            <p:nvSpPr>
              <p:cNvPr id="11" name="Freeform 55"/>
              <p:cNvSpPr>
                <a:spLocks/>
              </p:cNvSpPr>
              <p:nvPr/>
            </p:nvSpPr>
            <p:spPr bwMode="hidden">
              <a:xfrm>
                <a:off x="5315" y="3024"/>
                <a:ext cx="258" cy="54"/>
              </a:xfrm>
              <a:custGeom>
                <a:avLst/>
                <a:gdLst/>
                <a:ahLst/>
                <a:cxnLst>
                  <a:cxn ang="0">
                    <a:pos x="174" y="0"/>
                  </a:cxn>
                  <a:cxn ang="0">
                    <a:pos x="216" y="6"/>
                  </a:cxn>
                  <a:cxn ang="0">
                    <a:pos x="258" y="12"/>
                  </a:cxn>
                  <a:cxn ang="0">
                    <a:pos x="252" y="6"/>
                  </a:cxn>
                  <a:cxn ang="0">
                    <a:pos x="216" y="0"/>
                  </a:cxn>
                  <a:cxn ang="0">
                    <a:pos x="174" y="0"/>
                  </a:cxn>
                  <a:cxn ang="0">
                    <a:pos x="120" y="6"/>
                  </a:cxn>
                  <a:cxn ang="0">
                    <a:pos x="78" y="12"/>
                  </a:cxn>
                  <a:cxn ang="0">
                    <a:pos x="36" y="30"/>
                  </a:cxn>
                  <a:cxn ang="0">
                    <a:pos x="0" y="48"/>
                  </a:cxn>
                  <a:cxn ang="0">
                    <a:pos x="6" y="54"/>
                  </a:cxn>
                  <a:cxn ang="0">
                    <a:pos x="36" y="36"/>
                  </a:cxn>
                  <a:cxn ang="0">
                    <a:pos x="78" y="18"/>
                  </a:cxn>
                  <a:cxn ang="0">
                    <a:pos x="120" y="6"/>
                  </a:cxn>
                  <a:cxn ang="0">
                    <a:pos x="174" y="0"/>
                  </a:cxn>
                  <a:cxn ang="0">
                    <a:pos x="174" y="0"/>
                  </a:cxn>
                </a:cxnLst>
                <a:rect l="0" t="0" r="r" b="b"/>
                <a:pathLst>
                  <a:path w="258" h="54">
                    <a:moveTo>
                      <a:pt x="174" y="0"/>
                    </a:moveTo>
                    <a:lnTo>
                      <a:pt x="216" y="6"/>
                    </a:lnTo>
                    <a:lnTo>
                      <a:pt x="258" y="12"/>
                    </a:lnTo>
                    <a:lnTo>
                      <a:pt x="252" y="6"/>
                    </a:lnTo>
                    <a:lnTo>
                      <a:pt x="216" y="0"/>
                    </a:lnTo>
                    <a:lnTo>
                      <a:pt x="174" y="0"/>
                    </a:lnTo>
                    <a:lnTo>
                      <a:pt x="120" y="6"/>
                    </a:lnTo>
                    <a:lnTo>
                      <a:pt x="78" y="12"/>
                    </a:lnTo>
                    <a:lnTo>
                      <a:pt x="36" y="30"/>
                    </a:lnTo>
                    <a:lnTo>
                      <a:pt x="0" y="48"/>
                    </a:lnTo>
                    <a:lnTo>
                      <a:pt x="6" y="54"/>
                    </a:lnTo>
                    <a:lnTo>
                      <a:pt x="36" y="36"/>
                    </a:lnTo>
                    <a:lnTo>
                      <a:pt x="78" y="18"/>
                    </a:lnTo>
                    <a:lnTo>
                      <a:pt x="120" y="6"/>
                    </a:lnTo>
                    <a:lnTo>
                      <a:pt x="174" y="0"/>
                    </a:lnTo>
                    <a:lnTo>
                      <a:pt x="174" y="0"/>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es-ES"/>
              </a:p>
            </p:txBody>
          </p:sp>
          <p:sp>
            <p:nvSpPr>
              <p:cNvPr id="12" name="Freeform 56"/>
              <p:cNvSpPr>
                <a:spLocks/>
              </p:cNvSpPr>
              <p:nvPr/>
            </p:nvSpPr>
            <p:spPr bwMode="hidden">
              <a:xfrm>
                <a:off x="5645" y="3066"/>
                <a:ext cx="60" cy="156"/>
              </a:xfrm>
              <a:custGeom>
                <a:avLst/>
                <a:gdLst/>
                <a:ahLst/>
                <a:cxnLst>
                  <a:cxn ang="0">
                    <a:pos x="54" y="90"/>
                  </a:cxn>
                  <a:cxn ang="0">
                    <a:pos x="48" y="126"/>
                  </a:cxn>
                  <a:cxn ang="0">
                    <a:pos x="24" y="156"/>
                  </a:cxn>
                  <a:cxn ang="0">
                    <a:pos x="30" y="156"/>
                  </a:cxn>
                  <a:cxn ang="0">
                    <a:pos x="54" y="126"/>
                  </a:cxn>
                  <a:cxn ang="0">
                    <a:pos x="60" y="90"/>
                  </a:cxn>
                  <a:cxn ang="0">
                    <a:pos x="54" y="66"/>
                  </a:cxn>
                  <a:cxn ang="0">
                    <a:pos x="48" y="42"/>
                  </a:cxn>
                  <a:cxn ang="0">
                    <a:pos x="30" y="18"/>
                  </a:cxn>
                  <a:cxn ang="0">
                    <a:pos x="6" y="0"/>
                  </a:cxn>
                  <a:cxn ang="0">
                    <a:pos x="0" y="6"/>
                  </a:cxn>
                  <a:cxn ang="0">
                    <a:pos x="24" y="24"/>
                  </a:cxn>
                  <a:cxn ang="0">
                    <a:pos x="42" y="42"/>
                  </a:cxn>
                  <a:cxn ang="0">
                    <a:pos x="48" y="66"/>
                  </a:cxn>
                  <a:cxn ang="0">
                    <a:pos x="54" y="90"/>
                  </a:cxn>
                  <a:cxn ang="0">
                    <a:pos x="54" y="90"/>
                  </a:cxn>
                </a:cxnLst>
                <a:rect l="0" t="0" r="r" b="b"/>
                <a:pathLst>
                  <a:path w="60" h="156">
                    <a:moveTo>
                      <a:pt x="54" y="90"/>
                    </a:moveTo>
                    <a:lnTo>
                      <a:pt x="48" y="126"/>
                    </a:lnTo>
                    <a:lnTo>
                      <a:pt x="24" y="156"/>
                    </a:lnTo>
                    <a:lnTo>
                      <a:pt x="30" y="156"/>
                    </a:lnTo>
                    <a:lnTo>
                      <a:pt x="54" y="126"/>
                    </a:lnTo>
                    <a:lnTo>
                      <a:pt x="60" y="90"/>
                    </a:lnTo>
                    <a:lnTo>
                      <a:pt x="54" y="66"/>
                    </a:lnTo>
                    <a:lnTo>
                      <a:pt x="48" y="42"/>
                    </a:lnTo>
                    <a:lnTo>
                      <a:pt x="30" y="18"/>
                    </a:lnTo>
                    <a:lnTo>
                      <a:pt x="6" y="0"/>
                    </a:lnTo>
                    <a:lnTo>
                      <a:pt x="0" y="6"/>
                    </a:lnTo>
                    <a:lnTo>
                      <a:pt x="24" y="24"/>
                    </a:lnTo>
                    <a:lnTo>
                      <a:pt x="42" y="42"/>
                    </a:lnTo>
                    <a:lnTo>
                      <a:pt x="48" y="66"/>
                    </a:lnTo>
                    <a:lnTo>
                      <a:pt x="54" y="90"/>
                    </a:lnTo>
                    <a:lnTo>
                      <a:pt x="54" y="90"/>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es-ES"/>
              </a:p>
            </p:txBody>
          </p:sp>
          <p:sp>
            <p:nvSpPr>
              <p:cNvPr id="13" name="Freeform 57"/>
              <p:cNvSpPr>
                <a:spLocks/>
              </p:cNvSpPr>
              <p:nvPr/>
            </p:nvSpPr>
            <p:spPr bwMode="hidden">
              <a:xfrm>
                <a:off x="5375" y="3246"/>
                <a:ext cx="192" cy="18"/>
              </a:xfrm>
              <a:custGeom>
                <a:avLst/>
                <a:gdLst/>
                <a:ahLst/>
                <a:cxnLst>
                  <a:cxn ang="0">
                    <a:pos x="114" y="12"/>
                  </a:cxn>
                  <a:cxn ang="0">
                    <a:pos x="72" y="6"/>
                  </a:cxn>
                  <a:cxn ang="0">
                    <a:pos x="30" y="0"/>
                  </a:cxn>
                  <a:cxn ang="0">
                    <a:pos x="0" y="0"/>
                  </a:cxn>
                  <a:cxn ang="0">
                    <a:pos x="54" y="12"/>
                  </a:cxn>
                  <a:cxn ang="0">
                    <a:pos x="114" y="18"/>
                  </a:cxn>
                  <a:cxn ang="0">
                    <a:pos x="156" y="18"/>
                  </a:cxn>
                  <a:cxn ang="0">
                    <a:pos x="192" y="12"/>
                  </a:cxn>
                  <a:cxn ang="0">
                    <a:pos x="186" y="0"/>
                  </a:cxn>
                  <a:cxn ang="0">
                    <a:pos x="150" y="6"/>
                  </a:cxn>
                  <a:cxn ang="0">
                    <a:pos x="114" y="12"/>
                  </a:cxn>
                  <a:cxn ang="0">
                    <a:pos x="114" y="12"/>
                  </a:cxn>
                </a:cxnLst>
                <a:rect l="0" t="0" r="r" b="b"/>
                <a:pathLst>
                  <a:path w="192" h="18">
                    <a:moveTo>
                      <a:pt x="114" y="12"/>
                    </a:moveTo>
                    <a:lnTo>
                      <a:pt x="72" y="6"/>
                    </a:lnTo>
                    <a:lnTo>
                      <a:pt x="30" y="0"/>
                    </a:lnTo>
                    <a:lnTo>
                      <a:pt x="0" y="0"/>
                    </a:lnTo>
                    <a:lnTo>
                      <a:pt x="54" y="12"/>
                    </a:lnTo>
                    <a:lnTo>
                      <a:pt x="114" y="18"/>
                    </a:lnTo>
                    <a:lnTo>
                      <a:pt x="156" y="18"/>
                    </a:lnTo>
                    <a:lnTo>
                      <a:pt x="192" y="12"/>
                    </a:lnTo>
                    <a:lnTo>
                      <a:pt x="186" y="0"/>
                    </a:lnTo>
                    <a:lnTo>
                      <a:pt x="150" y="6"/>
                    </a:lnTo>
                    <a:lnTo>
                      <a:pt x="114" y="12"/>
                    </a:lnTo>
                    <a:lnTo>
                      <a:pt x="114" y="12"/>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es-ES"/>
              </a:p>
            </p:txBody>
          </p:sp>
          <p:sp>
            <p:nvSpPr>
              <p:cNvPr id="14" name="Freeform 58"/>
              <p:cNvSpPr>
                <a:spLocks/>
              </p:cNvSpPr>
              <p:nvPr/>
            </p:nvSpPr>
            <p:spPr bwMode="hidden">
              <a:xfrm>
                <a:off x="5304" y="3042"/>
                <a:ext cx="161" cy="186"/>
              </a:xfrm>
              <a:custGeom>
                <a:avLst/>
                <a:gdLst/>
                <a:ahLst/>
                <a:cxnLst>
                  <a:cxn ang="0">
                    <a:pos x="11" y="114"/>
                  </a:cxn>
                  <a:cxn ang="0">
                    <a:pos x="17" y="96"/>
                  </a:cxn>
                  <a:cxn ang="0">
                    <a:pos x="23" y="78"/>
                  </a:cxn>
                  <a:cxn ang="0">
                    <a:pos x="53" y="42"/>
                  </a:cxn>
                  <a:cxn ang="0">
                    <a:pos x="101" y="18"/>
                  </a:cxn>
                  <a:cxn ang="0">
                    <a:pos x="155" y="6"/>
                  </a:cxn>
                  <a:cxn ang="0">
                    <a:pos x="161" y="0"/>
                  </a:cxn>
                  <a:cxn ang="0">
                    <a:pos x="95" y="12"/>
                  </a:cxn>
                  <a:cxn ang="0">
                    <a:pos x="47" y="36"/>
                  </a:cxn>
                  <a:cxn ang="0">
                    <a:pos x="11" y="72"/>
                  </a:cxn>
                  <a:cxn ang="0">
                    <a:pos x="5" y="90"/>
                  </a:cxn>
                  <a:cxn ang="0">
                    <a:pos x="0" y="114"/>
                  </a:cxn>
                  <a:cxn ang="0">
                    <a:pos x="11" y="150"/>
                  </a:cxn>
                  <a:cxn ang="0">
                    <a:pos x="23" y="168"/>
                  </a:cxn>
                  <a:cxn ang="0">
                    <a:pos x="41" y="186"/>
                  </a:cxn>
                  <a:cxn ang="0">
                    <a:pos x="65" y="186"/>
                  </a:cxn>
                  <a:cxn ang="0">
                    <a:pos x="41" y="168"/>
                  </a:cxn>
                  <a:cxn ang="0">
                    <a:pos x="23" y="150"/>
                  </a:cxn>
                  <a:cxn ang="0">
                    <a:pos x="17" y="132"/>
                  </a:cxn>
                  <a:cxn ang="0">
                    <a:pos x="11" y="114"/>
                  </a:cxn>
                  <a:cxn ang="0">
                    <a:pos x="11" y="114"/>
                  </a:cxn>
                </a:cxnLst>
                <a:rect l="0" t="0" r="r" b="b"/>
                <a:pathLst>
                  <a:path w="161" h="186">
                    <a:moveTo>
                      <a:pt x="11" y="114"/>
                    </a:moveTo>
                    <a:lnTo>
                      <a:pt x="17" y="96"/>
                    </a:lnTo>
                    <a:lnTo>
                      <a:pt x="23" y="78"/>
                    </a:lnTo>
                    <a:lnTo>
                      <a:pt x="53" y="42"/>
                    </a:lnTo>
                    <a:lnTo>
                      <a:pt x="101" y="18"/>
                    </a:lnTo>
                    <a:lnTo>
                      <a:pt x="155" y="6"/>
                    </a:lnTo>
                    <a:lnTo>
                      <a:pt x="161" y="0"/>
                    </a:lnTo>
                    <a:lnTo>
                      <a:pt x="95" y="12"/>
                    </a:lnTo>
                    <a:lnTo>
                      <a:pt x="47" y="36"/>
                    </a:lnTo>
                    <a:lnTo>
                      <a:pt x="11" y="72"/>
                    </a:lnTo>
                    <a:lnTo>
                      <a:pt x="5" y="90"/>
                    </a:lnTo>
                    <a:lnTo>
                      <a:pt x="0" y="114"/>
                    </a:lnTo>
                    <a:lnTo>
                      <a:pt x="11" y="150"/>
                    </a:lnTo>
                    <a:lnTo>
                      <a:pt x="23" y="168"/>
                    </a:lnTo>
                    <a:lnTo>
                      <a:pt x="41" y="186"/>
                    </a:lnTo>
                    <a:lnTo>
                      <a:pt x="65" y="186"/>
                    </a:lnTo>
                    <a:lnTo>
                      <a:pt x="41" y="168"/>
                    </a:lnTo>
                    <a:lnTo>
                      <a:pt x="23" y="150"/>
                    </a:lnTo>
                    <a:lnTo>
                      <a:pt x="17" y="132"/>
                    </a:lnTo>
                    <a:lnTo>
                      <a:pt x="11" y="114"/>
                    </a:lnTo>
                    <a:lnTo>
                      <a:pt x="11" y="114"/>
                    </a:lnTo>
                    <a:close/>
                  </a:path>
                </a:pathLst>
              </a:custGeom>
              <a:gradFill rotWithShape="0">
                <a:gsLst>
                  <a:gs pos="0">
                    <a:schemeClr val="bg1"/>
                  </a:gs>
                  <a:gs pos="100000">
                    <a:schemeClr val="accent2"/>
                  </a:gs>
                </a:gsLst>
                <a:lin ang="5400000" scaled="1"/>
              </a:gradFill>
              <a:ln w="9525">
                <a:noFill/>
                <a:round/>
                <a:headEnd/>
                <a:tailEnd/>
              </a:ln>
            </p:spPr>
            <p:txBody>
              <a:bodyPr/>
              <a:lstStyle/>
              <a:p>
                <a:pPr>
                  <a:defRPr/>
                </a:pPr>
                <a:endParaRPr lang="es-ES"/>
              </a:p>
            </p:txBody>
          </p:sp>
          <p:sp>
            <p:nvSpPr>
              <p:cNvPr id="15" name="Freeform 59"/>
              <p:cNvSpPr>
                <a:spLocks/>
              </p:cNvSpPr>
              <p:nvPr/>
            </p:nvSpPr>
            <p:spPr bwMode="hidden">
              <a:xfrm>
                <a:off x="5489" y="3042"/>
                <a:ext cx="186" cy="210"/>
              </a:xfrm>
              <a:custGeom>
                <a:avLst/>
                <a:gdLst/>
                <a:ahLst/>
                <a:cxnLst>
                  <a:cxn ang="0">
                    <a:pos x="0" y="6"/>
                  </a:cxn>
                  <a:cxn ang="0">
                    <a:pos x="66" y="12"/>
                  </a:cxn>
                  <a:cxn ang="0">
                    <a:pos x="119" y="36"/>
                  </a:cxn>
                  <a:cxn ang="0">
                    <a:pos x="155" y="72"/>
                  </a:cxn>
                  <a:cxn ang="0">
                    <a:pos x="161" y="90"/>
                  </a:cxn>
                  <a:cxn ang="0">
                    <a:pos x="167" y="114"/>
                  </a:cxn>
                  <a:cxn ang="0">
                    <a:pos x="161" y="138"/>
                  </a:cxn>
                  <a:cxn ang="0">
                    <a:pos x="149" y="162"/>
                  </a:cxn>
                  <a:cxn ang="0">
                    <a:pos x="119" y="180"/>
                  </a:cxn>
                  <a:cxn ang="0">
                    <a:pos x="90" y="198"/>
                  </a:cxn>
                  <a:cxn ang="0">
                    <a:pos x="96" y="210"/>
                  </a:cxn>
                  <a:cxn ang="0">
                    <a:pos x="131" y="192"/>
                  </a:cxn>
                  <a:cxn ang="0">
                    <a:pos x="161" y="168"/>
                  </a:cxn>
                  <a:cxn ang="0">
                    <a:pos x="179" y="144"/>
                  </a:cxn>
                  <a:cxn ang="0">
                    <a:pos x="185" y="114"/>
                  </a:cxn>
                  <a:cxn ang="0">
                    <a:pos x="179" y="90"/>
                  </a:cxn>
                  <a:cxn ang="0">
                    <a:pos x="173" y="66"/>
                  </a:cxn>
                  <a:cxn ang="0">
                    <a:pos x="155" y="48"/>
                  </a:cxn>
                  <a:cxn ang="0">
                    <a:pos x="131" y="30"/>
                  </a:cxn>
                  <a:cxn ang="0">
                    <a:pos x="72" y="6"/>
                  </a:cxn>
                  <a:cxn ang="0">
                    <a:pos x="0" y="0"/>
                  </a:cxn>
                  <a:cxn ang="0">
                    <a:pos x="0" y="6"/>
                  </a:cxn>
                  <a:cxn ang="0">
                    <a:pos x="0" y="6"/>
                  </a:cxn>
                  <a:cxn ang="0">
                    <a:pos x="0" y="6"/>
                  </a:cxn>
                </a:cxnLst>
                <a:rect l="0" t="0" r="r" b="b"/>
                <a:pathLst>
                  <a:path w="185" h="210">
                    <a:moveTo>
                      <a:pt x="0" y="6"/>
                    </a:moveTo>
                    <a:lnTo>
                      <a:pt x="66" y="12"/>
                    </a:lnTo>
                    <a:lnTo>
                      <a:pt x="119" y="36"/>
                    </a:lnTo>
                    <a:lnTo>
                      <a:pt x="155" y="72"/>
                    </a:lnTo>
                    <a:lnTo>
                      <a:pt x="161" y="90"/>
                    </a:lnTo>
                    <a:lnTo>
                      <a:pt x="167" y="114"/>
                    </a:lnTo>
                    <a:lnTo>
                      <a:pt x="161" y="138"/>
                    </a:lnTo>
                    <a:lnTo>
                      <a:pt x="149" y="162"/>
                    </a:lnTo>
                    <a:lnTo>
                      <a:pt x="119" y="180"/>
                    </a:lnTo>
                    <a:lnTo>
                      <a:pt x="90" y="198"/>
                    </a:lnTo>
                    <a:lnTo>
                      <a:pt x="96" y="210"/>
                    </a:lnTo>
                    <a:lnTo>
                      <a:pt x="131" y="192"/>
                    </a:lnTo>
                    <a:lnTo>
                      <a:pt x="161" y="168"/>
                    </a:lnTo>
                    <a:lnTo>
                      <a:pt x="179" y="144"/>
                    </a:lnTo>
                    <a:lnTo>
                      <a:pt x="185" y="114"/>
                    </a:lnTo>
                    <a:lnTo>
                      <a:pt x="179" y="90"/>
                    </a:lnTo>
                    <a:lnTo>
                      <a:pt x="173" y="66"/>
                    </a:lnTo>
                    <a:lnTo>
                      <a:pt x="155" y="48"/>
                    </a:lnTo>
                    <a:lnTo>
                      <a:pt x="131" y="30"/>
                    </a:lnTo>
                    <a:lnTo>
                      <a:pt x="72" y="6"/>
                    </a:lnTo>
                    <a:lnTo>
                      <a:pt x="0" y="0"/>
                    </a:lnTo>
                    <a:lnTo>
                      <a:pt x="0" y="6"/>
                    </a:lnTo>
                    <a:lnTo>
                      <a:pt x="0" y="6"/>
                    </a:lnTo>
                    <a:lnTo>
                      <a:pt x="0" y="6"/>
                    </a:lnTo>
                    <a:close/>
                  </a:path>
                </a:pathLst>
              </a:custGeom>
              <a:gradFill rotWithShape="0">
                <a:gsLst>
                  <a:gs pos="0">
                    <a:schemeClr val="bg1"/>
                  </a:gs>
                  <a:gs pos="100000">
                    <a:schemeClr val="accent2"/>
                  </a:gs>
                </a:gsLst>
                <a:lin ang="5400000" scaled="1"/>
              </a:gradFill>
              <a:ln w="9525">
                <a:noFill/>
                <a:round/>
                <a:headEnd/>
                <a:tailEnd/>
              </a:ln>
            </p:spPr>
            <p:txBody>
              <a:bodyPr/>
              <a:lstStyle/>
              <a:p>
                <a:pPr>
                  <a:defRPr/>
                </a:pPr>
                <a:endParaRPr lang="es-ES"/>
              </a:p>
            </p:txBody>
          </p:sp>
          <p:sp>
            <p:nvSpPr>
              <p:cNvPr id="16" name="Freeform 60"/>
              <p:cNvSpPr>
                <a:spLocks noEditPoints="1"/>
              </p:cNvSpPr>
              <p:nvPr/>
            </p:nvSpPr>
            <p:spPr bwMode="hidden">
              <a:xfrm>
                <a:off x="5345" y="3058"/>
                <a:ext cx="299" cy="186"/>
              </a:xfrm>
              <a:custGeom>
                <a:avLst/>
                <a:gdLst/>
                <a:ahLst/>
                <a:cxnLst>
                  <a:cxn ang="0">
                    <a:pos x="150" y="0"/>
                  </a:cxn>
                  <a:cxn ang="0">
                    <a:pos x="90" y="6"/>
                  </a:cxn>
                  <a:cxn ang="0">
                    <a:pos x="42" y="30"/>
                  </a:cxn>
                  <a:cxn ang="0">
                    <a:pos x="12" y="54"/>
                  </a:cxn>
                  <a:cxn ang="0">
                    <a:pos x="6" y="72"/>
                  </a:cxn>
                  <a:cxn ang="0">
                    <a:pos x="0" y="90"/>
                  </a:cxn>
                  <a:cxn ang="0">
                    <a:pos x="6" y="108"/>
                  </a:cxn>
                  <a:cxn ang="0">
                    <a:pos x="12" y="126"/>
                  </a:cxn>
                  <a:cxn ang="0">
                    <a:pos x="42" y="156"/>
                  </a:cxn>
                  <a:cxn ang="0">
                    <a:pos x="90" y="180"/>
                  </a:cxn>
                  <a:cxn ang="0">
                    <a:pos x="150" y="186"/>
                  </a:cxn>
                  <a:cxn ang="0">
                    <a:pos x="209" y="180"/>
                  </a:cxn>
                  <a:cxn ang="0">
                    <a:pos x="257" y="156"/>
                  </a:cxn>
                  <a:cxn ang="0">
                    <a:pos x="287" y="126"/>
                  </a:cxn>
                  <a:cxn ang="0">
                    <a:pos x="299" y="108"/>
                  </a:cxn>
                  <a:cxn ang="0">
                    <a:pos x="299" y="90"/>
                  </a:cxn>
                  <a:cxn ang="0">
                    <a:pos x="299" y="72"/>
                  </a:cxn>
                  <a:cxn ang="0">
                    <a:pos x="287" y="54"/>
                  </a:cxn>
                  <a:cxn ang="0">
                    <a:pos x="257" y="30"/>
                  </a:cxn>
                  <a:cxn ang="0">
                    <a:pos x="209" y="6"/>
                  </a:cxn>
                  <a:cxn ang="0">
                    <a:pos x="150" y="0"/>
                  </a:cxn>
                  <a:cxn ang="0">
                    <a:pos x="150" y="0"/>
                  </a:cxn>
                  <a:cxn ang="0">
                    <a:pos x="150" y="180"/>
                  </a:cxn>
                  <a:cxn ang="0">
                    <a:pos x="96" y="174"/>
                  </a:cxn>
                  <a:cxn ang="0">
                    <a:pos x="48" y="156"/>
                  </a:cxn>
                  <a:cxn ang="0">
                    <a:pos x="18" y="126"/>
                  </a:cxn>
                  <a:cxn ang="0">
                    <a:pos x="12" y="108"/>
                  </a:cxn>
                  <a:cxn ang="0">
                    <a:pos x="6" y="90"/>
                  </a:cxn>
                  <a:cxn ang="0">
                    <a:pos x="12" y="72"/>
                  </a:cxn>
                  <a:cxn ang="0">
                    <a:pos x="18" y="54"/>
                  </a:cxn>
                  <a:cxn ang="0">
                    <a:pos x="48" y="30"/>
                  </a:cxn>
                  <a:cxn ang="0">
                    <a:pos x="96" y="12"/>
                  </a:cxn>
                  <a:cxn ang="0">
                    <a:pos x="150" y="6"/>
                  </a:cxn>
                  <a:cxn ang="0">
                    <a:pos x="203" y="12"/>
                  </a:cxn>
                  <a:cxn ang="0">
                    <a:pos x="251" y="30"/>
                  </a:cxn>
                  <a:cxn ang="0">
                    <a:pos x="281" y="54"/>
                  </a:cxn>
                  <a:cxn ang="0">
                    <a:pos x="293" y="72"/>
                  </a:cxn>
                  <a:cxn ang="0">
                    <a:pos x="293" y="90"/>
                  </a:cxn>
                  <a:cxn ang="0">
                    <a:pos x="293" y="108"/>
                  </a:cxn>
                  <a:cxn ang="0">
                    <a:pos x="281" y="126"/>
                  </a:cxn>
                  <a:cxn ang="0">
                    <a:pos x="251" y="156"/>
                  </a:cxn>
                  <a:cxn ang="0">
                    <a:pos x="203" y="174"/>
                  </a:cxn>
                  <a:cxn ang="0">
                    <a:pos x="150" y="180"/>
                  </a:cxn>
                  <a:cxn ang="0">
                    <a:pos x="150" y="180"/>
                  </a:cxn>
                </a:cxnLst>
                <a:rect l="0" t="0" r="r" b="b"/>
                <a:pathLst>
                  <a:path w="299" h="186">
                    <a:moveTo>
                      <a:pt x="150" y="0"/>
                    </a:moveTo>
                    <a:lnTo>
                      <a:pt x="90" y="6"/>
                    </a:lnTo>
                    <a:lnTo>
                      <a:pt x="42" y="30"/>
                    </a:lnTo>
                    <a:lnTo>
                      <a:pt x="12" y="54"/>
                    </a:lnTo>
                    <a:lnTo>
                      <a:pt x="6" y="72"/>
                    </a:lnTo>
                    <a:lnTo>
                      <a:pt x="0" y="90"/>
                    </a:lnTo>
                    <a:lnTo>
                      <a:pt x="6" y="108"/>
                    </a:lnTo>
                    <a:lnTo>
                      <a:pt x="12" y="126"/>
                    </a:lnTo>
                    <a:lnTo>
                      <a:pt x="42" y="156"/>
                    </a:lnTo>
                    <a:lnTo>
                      <a:pt x="90" y="180"/>
                    </a:lnTo>
                    <a:lnTo>
                      <a:pt x="150" y="186"/>
                    </a:lnTo>
                    <a:lnTo>
                      <a:pt x="209" y="180"/>
                    </a:lnTo>
                    <a:lnTo>
                      <a:pt x="257" y="156"/>
                    </a:lnTo>
                    <a:lnTo>
                      <a:pt x="287" y="126"/>
                    </a:lnTo>
                    <a:lnTo>
                      <a:pt x="299" y="108"/>
                    </a:lnTo>
                    <a:lnTo>
                      <a:pt x="299" y="90"/>
                    </a:lnTo>
                    <a:lnTo>
                      <a:pt x="299" y="72"/>
                    </a:lnTo>
                    <a:lnTo>
                      <a:pt x="287" y="54"/>
                    </a:lnTo>
                    <a:lnTo>
                      <a:pt x="257" y="30"/>
                    </a:lnTo>
                    <a:lnTo>
                      <a:pt x="209" y="6"/>
                    </a:lnTo>
                    <a:lnTo>
                      <a:pt x="150" y="0"/>
                    </a:lnTo>
                    <a:lnTo>
                      <a:pt x="150" y="0"/>
                    </a:lnTo>
                    <a:close/>
                    <a:moveTo>
                      <a:pt x="150" y="180"/>
                    </a:moveTo>
                    <a:lnTo>
                      <a:pt x="96" y="174"/>
                    </a:lnTo>
                    <a:lnTo>
                      <a:pt x="48" y="156"/>
                    </a:lnTo>
                    <a:lnTo>
                      <a:pt x="18" y="126"/>
                    </a:lnTo>
                    <a:lnTo>
                      <a:pt x="12" y="108"/>
                    </a:lnTo>
                    <a:lnTo>
                      <a:pt x="6" y="90"/>
                    </a:lnTo>
                    <a:lnTo>
                      <a:pt x="12" y="72"/>
                    </a:lnTo>
                    <a:lnTo>
                      <a:pt x="18" y="54"/>
                    </a:lnTo>
                    <a:lnTo>
                      <a:pt x="48" y="30"/>
                    </a:lnTo>
                    <a:lnTo>
                      <a:pt x="96" y="12"/>
                    </a:lnTo>
                    <a:lnTo>
                      <a:pt x="150" y="6"/>
                    </a:lnTo>
                    <a:lnTo>
                      <a:pt x="203" y="12"/>
                    </a:lnTo>
                    <a:lnTo>
                      <a:pt x="251" y="30"/>
                    </a:lnTo>
                    <a:lnTo>
                      <a:pt x="281" y="54"/>
                    </a:lnTo>
                    <a:lnTo>
                      <a:pt x="293" y="72"/>
                    </a:lnTo>
                    <a:lnTo>
                      <a:pt x="293" y="90"/>
                    </a:lnTo>
                    <a:lnTo>
                      <a:pt x="293" y="108"/>
                    </a:lnTo>
                    <a:lnTo>
                      <a:pt x="281" y="126"/>
                    </a:lnTo>
                    <a:lnTo>
                      <a:pt x="251" y="156"/>
                    </a:lnTo>
                    <a:lnTo>
                      <a:pt x="203" y="174"/>
                    </a:lnTo>
                    <a:lnTo>
                      <a:pt x="150" y="180"/>
                    </a:lnTo>
                    <a:lnTo>
                      <a:pt x="150" y="180"/>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es-ES"/>
              </a:p>
            </p:txBody>
          </p:sp>
          <p:grpSp>
            <p:nvGrpSpPr>
              <p:cNvPr id="17" name="Group 61"/>
              <p:cNvGrpSpPr>
                <a:grpSpLocks/>
              </p:cNvGrpSpPr>
              <p:nvPr/>
            </p:nvGrpSpPr>
            <p:grpSpPr bwMode="auto">
              <a:xfrm>
                <a:off x="5381" y="3085"/>
                <a:ext cx="227" cy="132"/>
                <a:chOff x="5381" y="3085"/>
                <a:chExt cx="227" cy="132"/>
              </a:xfrm>
            </p:grpSpPr>
            <p:sp>
              <p:nvSpPr>
                <p:cNvPr id="18" name="Oval 62"/>
                <p:cNvSpPr>
                  <a:spLocks noChangeArrowheads="1"/>
                </p:cNvSpPr>
                <p:nvPr userDrawn="1"/>
              </p:nvSpPr>
              <p:spPr bwMode="hidden">
                <a:xfrm>
                  <a:off x="5381" y="3085"/>
                  <a:ext cx="227" cy="132"/>
                </a:xfrm>
                <a:prstGeom prst="ellipse">
                  <a:avLst/>
                </a:prstGeom>
                <a:gradFill rotWithShape="0">
                  <a:gsLst>
                    <a:gs pos="0">
                      <a:schemeClr val="bg1"/>
                    </a:gs>
                    <a:gs pos="100000">
                      <a:schemeClr val="accent2"/>
                    </a:gs>
                  </a:gsLst>
                  <a:lin ang="5400000" scaled="1"/>
                </a:gradFill>
                <a:ln w="9525">
                  <a:noFill/>
                  <a:round/>
                  <a:headEnd/>
                  <a:tailEnd/>
                </a:ln>
                <a:effectLst/>
              </p:spPr>
              <p:txBody>
                <a:bodyPr/>
                <a:lstStyle/>
                <a:p>
                  <a:pPr>
                    <a:defRPr/>
                  </a:pPr>
                  <a:endParaRPr lang="es-ES"/>
                </a:p>
              </p:txBody>
            </p:sp>
            <p:sp>
              <p:nvSpPr>
                <p:cNvPr id="19" name="Oval 63"/>
                <p:cNvSpPr>
                  <a:spLocks noChangeArrowheads="1"/>
                </p:cNvSpPr>
                <p:nvPr userDrawn="1"/>
              </p:nvSpPr>
              <p:spPr bwMode="hidden">
                <a:xfrm>
                  <a:off x="5403" y="3099"/>
                  <a:ext cx="182" cy="102"/>
                </a:xfrm>
                <a:prstGeom prst="ellipse">
                  <a:avLst/>
                </a:prstGeom>
                <a:gradFill rotWithShape="0">
                  <a:gsLst>
                    <a:gs pos="0">
                      <a:schemeClr val="accent2"/>
                    </a:gs>
                    <a:gs pos="100000">
                      <a:schemeClr val="bg1"/>
                    </a:gs>
                  </a:gsLst>
                  <a:lin ang="5400000" scaled="1"/>
                </a:gradFill>
                <a:ln w="9525">
                  <a:noFill/>
                  <a:round/>
                  <a:headEnd/>
                  <a:tailEnd/>
                </a:ln>
                <a:effectLst/>
              </p:spPr>
              <p:txBody>
                <a:bodyPr/>
                <a:lstStyle/>
                <a:p>
                  <a:pPr>
                    <a:defRPr/>
                  </a:pPr>
                  <a:endParaRPr lang="es-ES"/>
                </a:p>
              </p:txBody>
            </p:sp>
            <p:sp>
              <p:nvSpPr>
                <p:cNvPr id="20" name="Oval 64"/>
                <p:cNvSpPr>
                  <a:spLocks noChangeArrowheads="1"/>
                </p:cNvSpPr>
                <p:nvPr userDrawn="1"/>
              </p:nvSpPr>
              <p:spPr bwMode="hidden">
                <a:xfrm>
                  <a:off x="5431" y="3109"/>
                  <a:ext cx="125" cy="82"/>
                </a:xfrm>
                <a:prstGeom prst="ellipse">
                  <a:avLst/>
                </a:prstGeom>
                <a:gradFill rotWithShape="0">
                  <a:gsLst>
                    <a:gs pos="0">
                      <a:schemeClr val="bg1"/>
                    </a:gs>
                    <a:gs pos="100000">
                      <a:schemeClr val="accent2"/>
                    </a:gs>
                  </a:gsLst>
                  <a:lin ang="5400000" scaled="1"/>
                </a:gradFill>
                <a:ln w="9525">
                  <a:noFill/>
                  <a:round/>
                  <a:headEnd/>
                  <a:tailEnd/>
                </a:ln>
                <a:effectLst/>
              </p:spPr>
              <p:txBody>
                <a:bodyPr/>
                <a:lstStyle/>
                <a:p>
                  <a:pPr>
                    <a:defRPr/>
                  </a:pPr>
                  <a:endParaRPr lang="es-ES"/>
                </a:p>
              </p:txBody>
            </p:sp>
            <p:sp>
              <p:nvSpPr>
                <p:cNvPr id="21" name="Oval 65"/>
                <p:cNvSpPr>
                  <a:spLocks noChangeArrowheads="1"/>
                </p:cNvSpPr>
                <p:nvPr userDrawn="1"/>
              </p:nvSpPr>
              <p:spPr bwMode="hidden">
                <a:xfrm>
                  <a:off x="5458" y="3125"/>
                  <a:ext cx="73" cy="47"/>
                </a:xfrm>
                <a:prstGeom prst="ellipse">
                  <a:avLst/>
                </a:prstGeom>
                <a:gradFill rotWithShape="0">
                  <a:gsLst>
                    <a:gs pos="0">
                      <a:schemeClr val="accent2"/>
                    </a:gs>
                    <a:gs pos="100000">
                      <a:schemeClr val="bg1"/>
                    </a:gs>
                  </a:gsLst>
                  <a:lin ang="5400000" scaled="1"/>
                </a:gradFill>
                <a:ln w="9525">
                  <a:noFill/>
                  <a:round/>
                  <a:headEnd/>
                  <a:tailEnd/>
                </a:ln>
                <a:effectLst/>
              </p:spPr>
              <p:txBody>
                <a:bodyPr/>
                <a:lstStyle/>
                <a:p>
                  <a:pPr>
                    <a:defRPr/>
                  </a:pPr>
                  <a:endParaRPr lang="es-ES"/>
                </a:p>
              </p:txBody>
            </p:sp>
          </p:grpSp>
        </p:grpSp>
      </p:grpSp>
      <p:sp>
        <p:nvSpPr>
          <p:cNvPr id="110658" name="Rectangle 66"/>
          <p:cNvSpPr>
            <a:spLocks noGrp="1" noChangeArrowheads="1"/>
          </p:cNvSpPr>
          <p:nvPr>
            <p:ph type="ctrTitle" sz="quarter"/>
          </p:nvPr>
        </p:nvSpPr>
        <p:spPr>
          <a:xfrm>
            <a:off x="685800" y="1692275"/>
            <a:ext cx="7772400" cy="1736725"/>
          </a:xfrm>
        </p:spPr>
        <p:txBody>
          <a:bodyPr anchor="b"/>
          <a:lstStyle>
            <a:lvl1pPr>
              <a:defRPr sz="5400"/>
            </a:lvl1pPr>
          </a:lstStyle>
          <a:p>
            <a:r>
              <a:rPr lang="es-ES"/>
              <a:t>Haga clic para cambiar el estilo de título	</a:t>
            </a:r>
          </a:p>
        </p:txBody>
      </p:sp>
      <p:sp>
        <p:nvSpPr>
          <p:cNvPr id="110659" name="Rectangle 67"/>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s-ES"/>
              <a:t>Haga clic para modificar el estilo de subtítulo del patrón</a:t>
            </a:r>
          </a:p>
        </p:txBody>
      </p:sp>
      <p:sp>
        <p:nvSpPr>
          <p:cNvPr id="68" name="Rectangle 68"/>
          <p:cNvSpPr>
            <a:spLocks noGrp="1" noChangeArrowheads="1"/>
          </p:cNvSpPr>
          <p:nvPr>
            <p:ph type="dt" sz="quarter" idx="10"/>
          </p:nvPr>
        </p:nvSpPr>
        <p:spPr>
          <a:xfrm>
            <a:off x="457200" y="6248400"/>
            <a:ext cx="2133600" cy="457200"/>
          </a:xfrm>
        </p:spPr>
        <p:txBody>
          <a:bodyPr/>
          <a:lstStyle>
            <a:lvl1pPr>
              <a:defRPr/>
            </a:lvl1pPr>
          </a:lstStyle>
          <a:p>
            <a:pPr>
              <a:defRPr/>
            </a:pPr>
            <a:endParaRPr lang="es-ES"/>
          </a:p>
        </p:txBody>
      </p:sp>
      <p:sp>
        <p:nvSpPr>
          <p:cNvPr id="69" name="Rectangle 69"/>
          <p:cNvSpPr>
            <a:spLocks noGrp="1" noChangeArrowheads="1"/>
          </p:cNvSpPr>
          <p:nvPr>
            <p:ph type="ftr" sz="quarter" idx="11"/>
          </p:nvPr>
        </p:nvSpPr>
        <p:spPr>
          <a:xfrm>
            <a:off x="3124200" y="6248400"/>
            <a:ext cx="2895600" cy="457200"/>
          </a:xfrm>
        </p:spPr>
        <p:txBody>
          <a:bodyPr/>
          <a:lstStyle>
            <a:lvl1pPr>
              <a:defRPr/>
            </a:lvl1pPr>
          </a:lstStyle>
          <a:p>
            <a:pPr>
              <a:defRPr/>
            </a:pPr>
            <a:r>
              <a:rPr lang="es-ES"/>
              <a:t>S. Endodoncia Valparaiso</a:t>
            </a:r>
          </a:p>
        </p:txBody>
      </p:sp>
      <p:sp>
        <p:nvSpPr>
          <p:cNvPr id="70" name="Rectangle 70"/>
          <p:cNvSpPr>
            <a:spLocks noGrp="1" noChangeArrowheads="1"/>
          </p:cNvSpPr>
          <p:nvPr>
            <p:ph type="sldNum" sz="quarter" idx="12"/>
          </p:nvPr>
        </p:nvSpPr>
        <p:spPr>
          <a:xfrm>
            <a:off x="6553200" y="6248400"/>
            <a:ext cx="2133600" cy="457200"/>
          </a:xfrm>
        </p:spPr>
        <p:txBody>
          <a:bodyPr/>
          <a:lstStyle>
            <a:lvl1pPr>
              <a:defRPr/>
            </a:lvl1pPr>
          </a:lstStyle>
          <a:p>
            <a:pPr>
              <a:defRPr/>
            </a:pPr>
            <a:fld id="{1F6F4C2F-13B0-4661-A25D-A9FDEAA669A2}" type="slidenum">
              <a:rPr lang="es-ES"/>
              <a:pPr>
                <a:defRPr/>
              </a:pPr>
              <a:t>‹Nº›</a:t>
            </a:fld>
            <a:endParaRPr lang="es-ES"/>
          </a:p>
        </p:txBody>
      </p:sp>
    </p:spTree>
  </p:cSld>
  <p:clrMapOvr>
    <a:masterClrMapping/>
  </p:clrMapOvr>
  <p:transition>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69"/>
          <p:cNvSpPr>
            <a:spLocks noGrp="1" noChangeArrowheads="1"/>
          </p:cNvSpPr>
          <p:nvPr>
            <p:ph type="dt" sz="half" idx="10"/>
          </p:nvPr>
        </p:nvSpPr>
        <p:spPr>
          <a:ln/>
        </p:spPr>
        <p:txBody>
          <a:bodyPr/>
          <a:lstStyle>
            <a:lvl1pPr>
              <a:defRPr/>
            </a:lvl1pPr>
          </a:lstStyle>
          <a:p>
            <a:pPr>
              <a:defRPr/>
            </a:pPr>
            <a:endParaRPr lang="es-ES"/>
          </a:p>
        </p:txBody>
      </p:sp>
      <p:sp>
        <p:nvSpPr>
          <p:cNvPr id="5" name="Rectangle 70"/>
          <p:cNvSpPr>
            <a:spLocks noGrp="1" noChangeArrowheads="1"/>
          </p:cNvSpPr>
          <p:nvPr>
            <p:ph type="ftr" sz="quarter" idx="11"/>
          </p:nvPr>
        </p:nvSpPr>
        <p:spPr>
          <a:ln/>
        </p:spPr>
        <p:txBody>
          <a:bodyPr/>
          <a:lstStyle>
            <a:lvl1pPr>
              <a:defRPr/>
            </a:lvl1pPr>
          </a:lstStyle>
          <a:p>
            <a:pPr>
              <a:defRPr/>
            </a:pPr>
            <a:r>
              <a:rPr lang="es-ES"/>
              <a:t>S. Endodoncia Valparaiso</a:t>
            </a:r>
          </a:p>
        </p:txBody>
      </p:sp>
      <p:sp>
        <p:nvSpPr>
          <p:cNvPr id="6" name="Rectangle 71"/>
          <p:cNvSpPr>
            <a:spLocks noGrp="1" noChangeArrowheads="1"/>
          </p:cNvSpPr>
          <p:nvPr>
            <p:ph type="sldNum" sz="quarter" idx="12"/>
          </p:nvPr>
        </p:nvSpPr>
        <p:spPr>
          <a:ln/>
        </p:spPr>
        <p:txBody>
          <a:bodyPr/>
          <a:lstStyle>
            <a:lvl1pPr>
              <a:defRPr/>
            </a:lvl1pPr>
          </a:lstStyle>
          <a:p>
            <a:pPr>
              <a:defRPr/>
            </a:pPr>
            <a:fld id="{100CE66C-B8CE-42F0-ACBD-3FC386C0F1AF}" type="slidenum">
              <a:rPr lang="es-ES"/>
              <a:pPr>
                <a:defRPr/>
              </a:pPr>
              <a:t>‹Nº›</a:t>
            </a:fld>
            <a:endParaRPr lang="es-ES"/>
          </a:p>
        </p:txBody>
      </p:sp>
    </p:spTree>
  </p:cSld>
  <p:clrMapOvr>
    <a:masterClrMapping/>
  </p:clrMapOvr>
  <p:transition>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7813"/>
            <a:ext cx="2057400" cy="584835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7813"/>
            <a:ext cx="6019800" cy="584835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69"/>
          <p:cNvSpPr>
            <a:spLocks noGrp="1" noChangeArrowheads="1"/>
          </p:cNvSpPr>
          <p:nvPr>
            <p:ph type="dt" sz="half" idx="10"/>
          </p:nvPr>
        </p:nvSpPr>
        <p:spPr>
          <a:ln/>
        </p:spPr>
        <p:txBody>
          <a:bodyPr/>
          <a:lstStyle>
            <a:lvl1pPr>
              <a:defRPr/>
            </a:lvl1pPr>
          </a:lstStyle>
          <a:p>
            <a:pPr>
              <a:defRPr/>
            </a:pPr>
            <a:endParaRPr lang="es-ES"/>
          </a:p>
        </p:txBody>
      </p:sp>
      <p:sp>
        <p:nvSpPr>
          <p:cNvPr id="5" name="Rectangle 70"/>
          <p:cNvSpPr>
            <a:spLocks noGrp="1" noChangeArrowheads="1"/>
          </p:cNvSpPr>
          <p:nvPr>
            <p:ph type="ftr" sz="quarter" idx="11"/>
          </p:nvPr>
        </p:nvSpPr>
        <p:spPr>
          <a:ln/>
        </p:spPr>
        <p:txBody>
          <a:bodyPr/>
          <a:lstStyle>
            <a:lvl1pPr>
              <a:defRPr/>
            </a:lvl1pPr>
          </a:lstStyle>
          <a:p>
            <a:pPr>
              <a:defRPr/>
            </a:pPr>
            <a:r>
              <a:rPr lang="es-ES"/>
              <a:t>S. Endodoncia Valparaiso</a:t>
            </a:r>
          </a:p>
        </p:txBody>
      </p:sp>
      <p:sp>
        <p:nvSpPr>
          <p:cNvPr id="6" name="Rectangle 71"/>
          <p:cNvSpPr>
            <a:spLocks noGrp="1" noChangeArrowheads="1"/>
          </p:cNvSpPr>
          <p:nvPr>
            <p:ph type="sldNum" sz="quarter" idx="12"/>
          </p:nvPr>
        </p:nvSpPr>
        <p:spPr>
          <a:ln/>
        </p:spPr>
        <p:txBody>
          <a:bodyPr/>
          <a:lstStyle>
            <a:lvl1pPr>
              <a:defRPr/>
            </a:lvl1pPr>
          </a:lstStyle>
          <a:p>
            <a:pPr>
              <a:defRPr/>
            </a:pPr>
            <a:fld id="{8B545570-AEE8-418C-9628-984BDF769FA0}" type="slidenum">
              <a:rPr lang="es-ES"/>
              <a:pPr>
                <a:defRPr/>
              </a:pPr>
              <a:t>‹Nº›</a:t>
            </a:fld>
            <a:endParaRPr lang="es-ES"/>
          </a:p>
        </p:txBody>
      </p:sp>
    </p:spTree>
  </p:cSld>
  <p:clrMapOvr>
    <a:masterClrMapping/>
  </p:clrMapOvr>
  <p:transition>
    <p:rand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dgm" preserve="1">
  <p:cSld name="Título y diagrama u organigrama">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7813"/>
            <a:ext cx="8229600" cy="1139825"/>
          </a:xfrm>
        </p:spPr>
        <p:txBody>
          <a:bodyPr/>
          <a:lstStyle/>
          <a:p>
            <a:r>
              <a:rPr lang="es-ES" smtClean="0"/>
              <a:t>Haga clic para modificar el estilo de título del patrón</a:t>
            </a:r>
            <a:endParaRPr lang="es-ES"/>
          </a:p>
        </p:txBody>
      </p:sp>
      <p:sp>
        <p:nvSpPr>
          <p:cNvPr id="3" name="2 Marcador de SmartArt"/>
          <p:cNvSpPr>
            <a:spLocks noGrp="1"/>
          </p:cNvSpPr>
          <p:nvPr>
            <p:ph type="dgm" idx="1"/>
          </p:nvPr>
        </p:nvSpPr>
        <p:spPr>
          <a:xfrm>
            <a:off x="457200" y="1600200"/>
            <a:ext cx="8229600" cy="4525963"/>
          </a:xfrm>
        </p:spPr>
        <p:txBody>
          <a:bodyPr/>
          <a:lstStyle/>
          <a:p>
            <a:pPr lvl="0"/>
            <a:endParaRPr lang="es-ES" noProof="0" smtClean="0"/>
          </a:p>
        </p:txBody>
      </p:sp>
      <p:sp>
        <p:nvSpPr>
          <p:cNvPr id="4" name="Rectangle 69"/>
          <p:cNvSpPr>
            <a:spLocks noGrp="1" noChangeArrowheads="1"/>
          </p:cNvSpPr>
          <p:nvPr>
            <p:ph type="dt" sz="half" idx="10"/>
          </p:nvPr>
        </p:nvSpPr>
        <p:spPr>
          <a:ln/>
        </p:spPr>
        <p:txBody>
          <a:bodyPr/>
          <a:lstStyle>
            <a:lvl1pPr>
              <a:defRPr/>
            </a:lvl1pPr>
          </a:lstStyle>
          <a:p>
            <a:pPr>
              <a:defRPr/>
            </a:pPr>
            <a:endParaRPr lang="es-ES"/>
          </a:p>
        </p:txBody>
      </p:sp>
      <p:sp>
        <p:nvSpPr>
          <p:cNvPr id="5" name="Rectangle 70"/>
          <p:cNvSpPr>
            <a:spLocks noGrp="1" noChangeArrowheads="1"/>
          </p:cNvSpPr>
          <p:nvPr>
            <p:ph type="ftr" sz="quarter" idx="11"/>
          </p:nvPr>
        </p:nvSpPr>
        <p:spPr>
          <a:ln/>
        </p:spPr>
        <p:txBody>
          <a:bodyPr/>
          <a:lstStyle>
            <a:lvl1pPr>
              <a:defRPr/>
            </a:lvl1pPr>
          </a:lstStyle>
          <a:p>
            <a:pPr>
              <a:defRPr/>
            </a:pPr>
            <a:r>
              <a:rPr lang="es-ES"/>
              <a:t>S. Endodoncia Valparaiso</a:t>
            </a:r>
          </a:p>
        </p:txBody>
      </p:sp>
      <p:sp>
        <p:nvSpPr>
          <p:cNvPr id="6" name="Rectangle 71"/>
          <p:cNvSpPr>
            <a:spLocks noGrp="1" noChangeArrowheads="1"/>
          </p:cNvSpPr>
          <p:nvPr>
            <p:ph type="sldNum" sz="quarter" idx="12"/>
          </p:nvPr>
        </p:nvSpPr>
        <p:spPr>
          <a:ln/>
        </p:spPr>
        <p:txBody>
          <a:bodyPr/>
          <a:lstStyle>
            <a:lvl1pPr>
              <a:defRPr/>
            </a:lvl1pPr>
          </a:lstStyle>
          <a:p>
            <a:pPr>
              <a:defRPr/>
            </a:pPr>
            <a:fld id="{9BFE7D4F-FCA5-439D-B04A-1F435E4D43EE}" type="slidenum">
              <a:rPr lang="es-ES"/>
              <a:pPr>
                <a:defRPr/>
              </a:pPr>
              <a:t>‹Nº›</a:t>
            </a:fld>
            <a:endParaRPr lang="es-ES"/>
          </a:p>
        </p:txBody>
      </p:sp>
    </p:spTree>
  </p:cSld>
  <p:clrMapOvr>
    <a:masterClrMapping/>
  </p:clrMapOvr>
  <p:transition>
    <p:rand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7813"/>
            <a:ext cx="8229600" cy="1139825"/>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457200" y="1600200"/>
            <a:ext cx="4038600"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69"/>
          <p:cNvSpPr>
            <a:spLocks noGrp="1" noChangeArrowheads="1"/>
          </p:cNvSpPr>
          <p:nvPr>
            <p:ph type="dt" sz="half" idx="10"/>
          </p:nvPr>
        </p:nvSpPr>
        <p:spPr>
          <a:ln/>
        </p:spPr>
        <p:txBody>
          <a:bodyPr/>
          <a:lstStyle>
            <a:lvl1pPr>
              <a:defRPr/>
            </a:lvl1pPr>
          </a:lstStyle>
          <a:p>
            <a:pPr>
              <a:defRPr/>
            </a:pPr>
            <a:endParaRPr lang="es-ES"/>
          </a:p>
        </p:txBody>
      </p:sp>
      <p:sp>
        <p:nvSpPr>
          <p:cNvPr id="6" name="Rectangle 70"/>
          <p:cNvSpPr>
            <a:spLocks noGrp="1" noChangeArrowheads="1"/>
          </p:cNvSpPr>
          <p:nvPr>
            <p:ph type="ftr" sz="quarter" idx="11"/>
          </p:nvPr>
        </p:nvSpPr>
        <p:spPr>
          <a:ln/>
        </p:spPr>
        <p:txBody>
          <a:bodyPr/>
          <a:lstStyle>
            <a:lvl1pPr>
              <a:defRPr/>
            </a:lvl1pPr>
          </a:lstStyle>
          <a:p>
            <a:pPr>
              <a:defRPr/>
            </a:pPr>
            <a:r>
              <a:rPr lang="es-ES"/>
              <a:t>S. Endodoncia Valparaiso</a:t>
            </a:r>
          </a:p>
        </p:txBody>
      </p:sp>
      <p:sp>
        <p:nvSpPr>
          <p:cNvPr id="7" name="Rectangle 71"/>
          <p:cNvSpPr>
            <a:spLocks noGrp="1" noChangeArrowheads="1"/>
          </p:cNvSpPr>
          <p:nvPr>
            <p:ph type="sldNum" sz="quarter" idx="12"/>
          </p:nvPr>
        </p:nvSpPr>
        <p:spPr>
          <a:ln/>
        </p:spPr>
        <p:txBody>
          <a:bodyPr/>
          <a:lstStyle>
            <a:lvl1pPr>
              <a:defRPr/>
            </a:lvl1pPr>
          </a:lstStyle>
          <a:p>
            <a:pPr>
              <a:defRPr/>
            </a:pPr>
            <a:fld id="{2EC6D96B-5063-4838-A5AB-10BC9BC91BBA}" type="slidenum">
              <a:rPr lang="es-ES"/>
              <a:pPr>
                <a:defRPr/>
              </a:pPr>
              <a:t>‹Nº›</a:t>
            </a:fld>
            <a:endParaRPr lang="es-ES"/>
          </a:p>
        </p:txBody>
      </p:sp>
    </p:spTree>
  </p:cSld>
  <p:clrMapOvr>
    <a:masterClrMapping/>
  </p:clrMapOvr>
  <p:transition>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69"/>
          <p:cNvSpPr>
            <a:spLocks noGrp="1" noChangeArrowheads="1"/>
          </p:cNvSpPr>
          <p:nvPr>
            <p:ph type="dt" sz="half" idx="10"/>
          </p:nvPr>
        </p:nvSpPr>
        <p:spPr>
          <a:ln/>
        </p:spPr>
        <p:txBody>
          <a:bodyPr/>
          <a:lstStyle>
            <a:lvl1pPr>
              <a:defRPr/>
            </a:lvl1pPr>
          </a:lstStyle>
          <a:p>
            <a:pPr>
              <a:defRPr/>
            </a:pPr>
            <a:endParaRPr lang="es-ES"/>
          </a:p>
        </p:txBody>
      </p:sp>
      <p:sp>
        <p:nvSpPr>
          <p:cNvPr id="5" name="Rectangle 70"/>
          <p:cNvSpPr>
            <a:spLocks noGrp="1" noChangeArrowheads="1"/>
          </p:cNvSpPr>
          <p:nvPr>
            <p:ph type="ftr" sz="quarter" idx="11"/>
          </p:nvPr>
        </p:nvSpPr>
        <p:spPr>
          <a:ln/>
        </p:spPr>
        <p:txBody>
          <a:bodyPr/>
          <a:lstStyle>
            <a:lvl1pPr>
              <a:defRPr/>
            </a:lvl1pPr>
          </a:lstStyle>
          <a:p>
            <a:pPr>
              <a:defRPr/>
            </a:pPr>
            <a:r>
              <a:rPr lang="es-ES"/>
              <a:t>S. Endodoncia Valparaiso</a:t>
            </a:r>
          </a:p>
        </p:txBody>
      </p:sp>
      <p:sp>
        <p:nvSpPr>
          <p:cNvPr id="6" name="Rectangle 71"/>
          <p:cNvSpPr>
            <a:spLocks noGrp="1" noChangeArrowheads="1"/>
          </p:cNvSpPr>
          <p:nvPr>
            <p:ph type="sldNum" sz="quarter" idx="12"/>
          </p:nvPr>
        </p:nvSpPr>
        <p:spPr>
          <a:ln/>
        </p:spPr>
        <p:txBody>
          <a:bodyPr/>
          <a:lstStyle>
            <a:lvl1pPr>
              <a:defRPr/>
            </a:lvl1pPr>
          </a:lstStyle>
          <a:p>
            <a:pPr>
              <a:defRPr/>
            </a:pPr>
            <a:fld id="{FEEAC2D1-A09C-4E33-B762-7E114014CE51}" type="slidenum">
              <a:rPr lang="es-ES"/>
              <a:pPr>
                <a:defRPr/>
              </a:pPr>
              <a:t>‹Nº›</a:t>
            </a:fld>
            <a:endParaRPr lang="es-ES"/>
          </a:p>
        </p:txBody>
      </p:sp>
    </p:spTree>
  </p:cSld>
  <p:clrMapOvr>
    <a:masterClrMapping/>
  </p:clrMapOvr>
  <p:transition>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69"/>
          <p:cNvSpPr>
            <a:spLocks noGrp="1" noChangeArrowheads="1"/>
          </p:cNvSpPr>
          <p:nvPr>
            <p:ph type="dt" sz="half" idx="10"/>
          </p:nvPr>
        </p:nvSpPr>
        <p:spPr>
          <a:ln/>
        </p:spPr>
        <p:txBody>
          <a:bodyPr/>
          <a:lstStyle>
            <a:lvl1pPr>
              <a:defRPr/>
            </a:lvl1pPr>
          </a:lstStyle>
          <a:p>
            <a:pPr>
              <a:defRPr/>
            </a:pPr>
            <a:endParaRPr lang="es-ES"/>
          </a:p>
        </p:txBody>
      </p:sp>
      <p:sp>
        <p:nvSpPr>
          <p:cNvPr id="5" name="Rectangle 70"/>
          <p:cNvSpPr>
            <a:spLocks noGrp="1" noChangeArrowheads="1"/>
          </p:cNvSpPr>
          <p:nvPr>
            <p:ph type="ftr" sz="quarter" idx="11"/>
          </p:nvPr>
        </p:nvSpPr>
        <p:spPr>
          <a:ln/>
        </p:spPr>
        <p:txBody>
          <a:bodyPr/>
          <a:lstStyle>
            <a:lvl1pPr>
              <a:defRPr/>
            </a:lvl1pPr>
          </a:lstStyle>
          <a:p>
            <a:pPr>
              <a:defRPr/>
            </a:pPr>
            <a:r>
              <a:rPr lang="es-ES"/>
              <a:t>S. Endodoncia Valparaiso</a:t>
            </a:r>
          </a:p>
        </p:txBody>
      </p:sp>
      <p:sp>
        <p:nvSpPr>
          <p:cNvPr id="6" name="Rectangle 71"/>
          <p:cNvSpPr>
            <a:spLocks noGrp="1" noChangeArrowheads="1"/>
          </p:cNvSpPr>
          <p:nvPr>
            <p:ph type="sldNum" sz="quarter" idx="12"/>
          </p:nvPr>
        </p:nvSpPr>
        <p:spPr>
          <a:ln/>
        </p:spPr>
        <p:txBody>
          <a:bodyPr/>
          <a:lstStyle>
            <a:lvl1pPr>
              <a:defRPr/>
            </a:lvl1pPr>
          </a:lstStyle>
          <a:p>
            <a:pPr>
              <a:defRPr/>
            </a:pPr>
            <a:fld id="{E40E5E83-D173-40C3-AC00-A304D9E9DA1A}" type="slidenum">
              <a:rPr lang="es-ES"/>
              <a:pPr>
                <a:defRPr/>
              </a:pPr>
              <a:t>‹Nº›</a:t>
            </a:fld>
            <a:endParaRPr lang="es-ES"/>
          </a:p>
        </p:txBody>
      </p:sp>
    </p:spTree>
  </p:cSld>
  <p:clrMapOvr>
    <a:masterClrMapping/>
  </p:clrMapOvr>
  <p:transition>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69"/>
          <p:cNvSpPr>
            <a:spLocks noGrp="1" noChangeArrowheads="1"/>
          </p:cNvSpPr>
          <p:nvPr>
            <p:ph type="dt" sz="half" idx="10"/>
          </p:nvPr>
        </p:nvSpPr>
        <p:spPr>
          <a:ln/>
        </p:spPr>
        <p:txBody>
          <a:bodyPr/>
          <a:lstStyle>
            <a:lvl1pPr>
              <a:defRPr/>
            </a:lvl1pPr>
          </a:lstStyle>
          <a:p>
            <a:pPr>
              <a:defRPr/>
            </a:pPr>
            <a:endParaRPr lang="es-ES"/>
          </a:p>
        </p:txBody>
      </p:sp>
      <p:sp>
        <p:nvSpPr>
          <p:cNvPr id="6" name="Rectangle 70"/>
          <p:cNvSpPr>
            <a:spLocks noGrp="1" noChangeArrowheads="1"/>
          </p:cNvSpPr>
          <p:nvPr>
            <p:ph type="ftr" sz="quarter" idx="11"/>
          </p:nvPr>
        </p:nvSpPr>
        <p:spPr>
          <a:ln/>
        </p:spPr>
        <p:txBody>
          <a:bodyPr/>
          <a:lstStyle>
            <a:lvl1pPr>
              <a:defRPr/>
            </a:lvl1pPr>
          </a:lstStyle>
          <a:p>
            <a:pPr>
              <a:defRPr/>
            </a:pPr>
            <a:r>
              <a:rPr lang="es-ES"/>
              <a:t>S. Endodoncia Valparaiso</a:t>
            </a:r>
          </a:p>
        </p:txBody>
      </p:sp>
      <p:sp>
        <p:nvSpPr>
          <p:cNvPr id="7" name="Rectangle 71"/>
          <p:cNvSpPr>
            <a:spLocks noGrp="1" noChangeArrowheads="1"/>
          </p:cNvSpPr>
          <p:nvPr>
            <p:ph type="sldNum" sz="quarter" idx="12"/>
          </p:nvPr>
        </p:nvSpPr>
        <p:spPr>
          <a:ln/>
        </p:spPr>
        <p:txBody>
          <a:bodyPr/>
          <a:lstStyle>
            <a:lvl1pPr>
              <a:defRPr/>
            </a:lvl1pPr>
          </a:lstStyle>
          <a:p>
            <a:pPr>
              <a:defRPr/>
            </a:pPr>
            <a:fld id="{A60C5E88-A00A-489E-873D-201AE5387B16}" type="slidenum">
              <a:rPr lang="es-ES"/>
              <a:pPr>
                <a:defRPr/>
              </a:pPr>
              <a:t>‹Nº›</a:t>
            </a:fld>
            <a:endParaRPr lang="es-ES"/>
          </a:p>
        </p:txBody>
      </p:sp>
    </p:spTree>
  </p:cSld>
  <p:clrMapOvr>
    <a:masterClrMapping/>
  </p:clrMapOvr>
  <p:transition>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69"/>
          <p:cNvSpPr>
            <a:spLocks noGrp="1" noChangeArrowheads="1"/>
          </p:cNvSpPr>
          <p:nvPr>
            <p:ph type="dt" sz="half" idx="10"/>
          </p:nvPr>
        </p:nvSpPr>
        <p:spPr>
          <a:ln/>
        </p:spPr>
        <p:txBody>
          <a:bodyPr/>
          <a:lstStyle>
            <a:lvl1pPr>
              <a:defRPr/>
            </a:lvl1pPr>
          </a:lstStyle>
          <a:p>
            <a:pPr>
              <a:defRPr/>
            </a:pPr>
            <a:endParaRPr lang="es-ES"/>
          </a:p>
        </p:txBody>
      </p:sp>
      <p:sp>
        <p:nvSpPr>
          <p:cNvPr id="8" name="Rectangle 70"/>
          <p:cNvSpPr>
            <a:spLocks noGrp="1" noChangeArrowheads="1"/>
          </p:cNvSpPr>
          <p:nvPr>
            <p:ph type="ftr" sz="quarter" idx="11"/>
          </p:nvPr>
        </p:nvSpPr>
        <p:spPr>
          <a:ln/>
        </p:spPr>
        <p:txBody>
          <a:bodyPr/>
          <a:lstStyle>
            <a:lvl1pPr>
              <a:defRPr/>
            </a:lvl1pPr>
          </a:lstStyle>
          <a:p>
            <a:pPr>
              <a:defRPr/>
            </a:pPr>
            <a:r>
              <a:rPr lang="es-ES"/>
              <a:t>S. Endodoncia Valparaiso</a:t>
            </a:r>
          </a:p>
        </p:txBody>
      </p:sp>
      <p:sp>
        <p:nvSpPr>
          <p:cNvPr id="9" name="Rectangle 71"/>
          <p:cNvSpPr>
            <a:spLocks noGrp="1" noChangeArrowheads="1"/>
          </p:cNvSpPr>
          <p:nvPr>
            <p:ph type="sldNum" sz="quarter" idx="12"/>
          </p:nvPr>
        </p:nvSpPr>
        <p:spPr>
          <a:ln/>
        </p:spPr>
        <p:txBody>
          <a:bodyPr/>
          <a:lstStyle>
            <a:lvl1pPr>
              <a:defRPr/>
            </a:lvl1pPr>
          </a:lstStyle>
          <a:p>
            <a:pPr>
              <a:defRPr/>
            </a:pPr>
            <a:fld id="{DD60BFAB-1213-40BE-A5C1-7DBEF5E71852}" type="slidenum">
              <a:rPr lang="es-ES"/>
              <a:pPr>
                <a:defRPr/>
              </a:pPr>
              <a:t>‹Nº›</a:t>
            </a:fld>
            <a:endParaRPr lang="es-ES"/>
          </a:p>
        </p:txBody>
      </p:sp>
    </p:spTree>
  </p:cSld>
  <p:clrMapOvr>
    <a:masterClrMapping/>
  </p:clrMapOvr>
  <p:transition>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69"/>
          <p:cNvSpPr>
            <a:spLocks noGrp="1" noChangeArrowheads="1"/>
          </p:cNvSpPr>
          <p:nvPr>
            <p:ph type="dt" sz="half" idx="10"/>
          </p:nvPr>
        </p:nvSpPr>
        <p:spPr>
          <a:ln/>
        </p:spPr>
        <p:txBody>
          <a:bodyPr/>
          <a:lstStyle>
            <a:lvl1pPr>
              <a:defRPr/>
            </a:lvl1pPr>
          </a:lstStyle>
          <a:p>
            <a:pPr>
              <a:defRPr/>
            </a:pPr>
            <a:endParaRPr lang="es-ES"/>
          </a:p>
        </p:txBody>
      </p:sp>
      <p:sp>
        <p:nvSpPr>
          <p:cNvPr id="4" name="Rectangle 70"/>
          <p:cNvSpPr>
            <a:spLocks noGrp="1" noChangeArrowheads="1"/>
          </p:cNvSpPr>
          <p:nvPr>
            <p:ph type="ftr" sz="quarter" idx="11"/>
          </p:nvPr>
        </p:nvSpPr>
        <p:spPr>
          <a:ln/>
        </p:spPr>
        <p:txBody>
          <a:bodyPr/>
          <a:lstStyle>
            <a:lvl1pPr>
              <a:defRPr/>
            </a:lvl1pPr>
          </a:lstStyle>
          <a:p>
            <a:pPr>
              <a:defRPr/>
            </a:pPr>
            <a:r>
              <a:rPr lang="es-ES"/>
              <a:t>S. Endodoncia Valparaiso</a:t>
            </a:r>
          </a:p>
        </p:txBody>
      </p:sp>
      <p:sp>
        <p:nvSpPr>
          <p:cNvPr id="5" name="Rectangle 71"/>
          <p:cNvSpPr>
            <a:spLocks noGrp="1" noChangeArrowheads="1"/>
          </p:cNvSpPr>
          <p:nvPr>
            <p:ph type="sldNum" sz="quarter" idx="12"/>
          </p:nvPr>
        </p:nvSpPr>
        <p:spPr>
          <a:ln/>
        </p:spPr>
        <p:txBody>
          <a:bodyPr/>
          <a:lstStyle>
            <a:lvl1pPr>
              <a:defRPr/>
            </a:lvl1pPr>
          </a:lstStyle>
          <a:p>
            <a:pPr>
              <a:defRPr/>
            </a:pPr>
            <a:fld id="{8B6CCE0B-0792-4540-A192-8AA59AEB77BB}" type="slidenum">
              <a:rPr lang="es-ES"/>
              <a:pPr>
                <a:defRPr/>
              </a:pPr>
              <a:t>‹Nº›</a:t>
            </a:fld>
            <a:endParaRPr lang="es-ES"/>
          </a:p>
        </p:txBody>
      </p:sp>
    </p:spTree>
  </p:cSld>
  <p:clrMapOvr>
    <a:masterClrMapping/>
  </p:clrMapOvr>
  <p:transition>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69"/>
          <p:cNvSpPr>
            <a:spLocks noGrp="1" noChangeArrowheads="1"/>
          </p:cNvSpPr>
          <p:nvPr>
            <p:ph type="dt" sz="half" idx="10"/>
          </p:nvPr>
        </p:nvSpPr>
        <p:spPr>
          <a:ln/>
        </p:spPr>
        <p:txBody>
          <a:bodyPr/>
          <a:lstStyle>
            <a:lvl1pPr>
              <a:defRPr/>
            </a:lvl1pPr>
          </a:lstStyle>
          <a:p>
            <a:pPr>
              <a:defRPr/>
            </a:pPr>
            <a:endParaRPr lang="es-ES"/>
          </a:p>
        </p:txBody>
      </p:sp>
      <p:sp>
        <p:nvSpPr>
          <p:cNvPr id="3" name="Rectangle 70"/>
          <p:cNvSpPr>
            <a:spLocks noGrp="1" noChangeArrowheads="1"/>
          </p:cNvSpPr>
          <p:nvPr>
            <p:ph type="ftr" sz="quarter" idx="11"/>
          </p:nvPr>
        </p:nvSpPr>
        <p:spPr>
          <a:ln/>
        </p:spPr>
        <p:txBody>
          <a:bodyPr/>
          <a:lstStyle>
            <a:lvl1pPr>
              <a:defRPr/>
            </a:lvl1pPr>
          </a:lstStyle>
          <a:p>
            <a:pPr>
              <a:defRPr/>
            </a:pPr>
            <a:r>
              <a:rPr lang="es-ES"/>
              <a:t>S. Endodoncia Valparaiso</a:t>
            </a:r>
          </a:p>
        </p:txBody>
      </p:sp>
      <p:sp>
        <p:nvSpPr>
          <p:cNvPr id="4" name="Rectangle 71"/>
          <p:cNvSpPr>
            <a:spLocks noGrp="1" noChangeArrowheads="1"/>
          </p:cNvSpPr>
          <p:nvPr>
            <p:ph type="sldNum" sz="quarter" idx="12"/>
          </p:nvPr>
        </p:nvSpPr>
        <p:spPr>
          <a:ln/>
        </p:spPr>
        <p:txBody>
          <a:bodyPr/>
          <a:lstStyle>
            <a:lvl1pPr>
              <a:defRPr/>
            </a:lvl1pPr>
          </a:lstStyle>
          <a:p>
            <a:pPr>
              <a:defRPr/>
            </a:pPr>
            <a:fld id="{28F0BB3E-893A-4256-A096-8B9AC32DBAF0}" type="slidenum">
              <a:rPr lang="es-ES"/>
              <a:pPr>
                <a:defRPr/>
              </a:pPr>
              <a:t>‹Nº›</a:t>
            </a:fld>
            <a:endParaRPr lang="es-ES"/>
          </a:p>
        </p:txBody>
      </p:sp>
    </p:spTree>
  </p:cSld>
  <p:clrMapOvr>
    <a:masterClrMapping/>
  </p:clrMapOvr>
  <p:transition>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69"/>
          <p:cNvSpPr>
            <a:spLocks noGrp="1" noChangeArrowheads="1"/>
          </p:cNvSpPr>
          <p:nvPr>
            <p:ph type="dt" sz="half" idx="10"/>
          </p:nvPr>
        </p:nvSpPr>
        <p:spPr>
          <a:ln/>
        </p:spPr>
        <p:txBody>
          <a:bodyPr/>
          <a:lstStyle>
            <a:lvl1pPr>
              <a:defRPr/>
            </a:lvl1pPr>
          </a:lstStyle>
          <a:p>
            <a:pPr>
              <a:defRPr/>
            </a:pPr>
            <a:endParaRPr lang="es-ES"/>
          </a:p>
        </p:txBody>
      </p:sp>
      <p:sp>
        <p:nvSpPr>
          <p:cNvPr id="6" name="Rectangle 70"/>
          <p:cNvSpPr>
            <a:spLocks noGrp="1" noChangeArrowheads="1"/>
          </p:cNvSpPr>
          <p:nvPr>
            <p:ph type="ftr" sz="quarter" idx="11"/>
          </p:nvPr>
        </p:nvSpPr>
        <p:spPr>
          <a:ln/>
        </p:spPr>
        <p:txBody>
          <a:bodyPr/>
          <a:lstStyle>
            <a:lvl1pPr>
              <a:defRPr/>
            </a:lvl1pPr>
          </a:lstStyle>
          <a:p>
            <a:pPr>
              <a:defRPr/>
            </a:pPr>
            <a:r>
              <a:rPr lang="es-ES"/>
              <a:t>S. Endodoncia Valparaiso</a:t>
            </a:r>
          </a:p>
        </p:txBody>
      </p:sp>
      <p:sp>
        <p:nvSpPr>
          <p:cNvPr id="7" name="Rectangle 71"/>
          <p:cNvSpPr>
            <a:spLocks noGrp="1" noChangeArrowheads="1"/>
          </p:cNvSpPr>
          <p:nvPr>
            <p:ph type="sldNum" sz="quarter" idx="12"/>
          </p:nvPr>
        </p:nvSpPr>
        <p:spPr>
          <a:ln/>
        </p:spPr>
        <p:txBody>
          <a:bodyPr/>
          <a:lstStyle>
            <a:lvl1pPr>
              <a:defRPr/>
            </a:lvl1pPr>
          </a:lstStyle>
          <a:p>
            <a:pPr>
              <a:defRPr/>
            </a:pPr>
            <a:fld id="{12740BEF-BC90-4223-B847-E0F5FE39A52F}" type="slidenum">
              <a:rPr lang="es-ES"/>
              <a:pPr>
                <a:defRPr/>
              </a:pPr>
              <a:t>‹Nº›</a:t>
            </a:fld>
            <a:endParaRPr lang="es-ES"/>
          </a:p>
        </p:txBody>
      </p:sp>
    </p:spTree>
  </p:cSld>
  <p:clrMapOvr>
    <a:masterClrMapping/>
  </p:clrMapOvr>
  <p:transition>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69"/>
          <p:cNvSpPr>
            <a:spLocks noGrp="1" noChangeArrowheads="1"/>
          </p:cNvSpPr>
          <p:nvPr>
            <p:ph type="dt" sz="half" idx="10"/>
          </p:nvPr>
        </p:nvSpPr>
        <p:spPr>
          <a:ln/>
        </p:spPr>
        <p:txBody>
          <a:bodyPr/>
          <a:lstStyle>
            <a:lvl1pPr>
              <a:defRPr/>
            </a:lvl1pPr>
          </a:lstStyle>
          <a:p>
            <a:pPr>
              <a:defRPr/>
            </a:pPr>
            <a:endParaRPr lang="es-ES"/>
          </a:p>
        </p:txBody>
      </p:sp>
      <p:sp>
        <p:nvSpPr>
          <p:cNvPr id="6" name="Rectangle 70"/>
          <p:cNvSpPr>
            <a:spLocks noGrp="1" noChangeArrowheads="1"/>
          </p:cNvSpPr>
          <p:nvPr>
            <p:ph type="ftr" sz="quarter" idx="11"/>
          </p:nvPr>
        </p:nvSpPr>
        <p:spPr>
          <a:ln/>
        </p:spPr>
        <p:txBody>
          <a:bodyPr/>
          <a:lstStyle>
            <a:lvl1pPr>
              <a:defRPr/>
            </a:lvl1pPr>
          </a:lstStyle>
          <a:p>
            <a:pPr>
              <a:defRPr/>
            </a:pPr>
            <a:r>
              <a:rPr lang="es-ES"/>
              <a:t>S. Endodoncia Valparaiso</a:t>
            </a:r>
          </a:p>
        </p:txBody>
      </p:sp>
      <p:sp>
        <p:nvSpPr>
          <p:cNvPr id="7" name="Rectangle 71"/>
          <p:cNvSpPr>
            <a:spLocks noGrp="1" noChangeArrowheads="1"/>
          </p:cNvSpPr>
          <p:nvPr>
            <p:ph type="sldNum" sz="quarter" idx="12"/>
          </p:nvPr>
        </p:nvSpPr>
        <p:spPr>
          <a:ln/>
        </p:spPr>
        <p:txBody>
          <a:bodyPr/>
          <a:lstStyle>
            <a:lvl1pPr>
              <a:defRPr/>
            </a:lvl1pPr>
          </a:lstStyle>
          <a:p>
            <a:pPr>
              <a:defRPr/>
            </a:pPr>
            <a:fld id="{AD514FB1-065D-4819-9EE6-9B66FA0C6FE0}" type="slidenum">
              <a:rPr lang="es-ES"/>
              <a:pPr>
                <a:defRPr/>
              </a:pPr>
              <a:t>‹Nº›</a:t>
            </a:fld>
            <a:endParaRPr lang="es-ES"/>
          </a:p>
        </p:txBody>
      </p:sp>
    </p:spTree>
  </p:cSld>
  <p:clrMapOvr>
    <a:masterClrMapping/>
  </p:clrMapOvr>
  <p:transition>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9570" name="Freeform 2"/>
          <p:cNvSpPr>
            <a:spLocks/>
          </p:cNvSpPr>
          <p:nvPr/>
        </p:nvSpPr>
        <p:spPr bwMode="hidden">
          <a:xfrm>
            <a:off x="6627813" y="6429375"/>
            <a:ext cx="285750" cy="209550"/>
          </a:xfrm>
          <a:custGeom>
            <a:avLst/>
            <a:gdLst/>
            <a:ahLst/>
            <a:cxnLst>
              <a:cxn ang="0">
                <a:pos x="0" y="132"/>
              </a:cxn>
              <a:cxn ang="0">
                <a:pos x="29" y="132"/>
              </a:cxn>
              <a:cxn ang="0">
                <a:pos x="77" y="108"/>
              </a:cxn>
              <a:cxn ang="0">
                <a:pos x="119" y="78"/>
              </a:cxn>
              <a:cxn ang="0">
                <a:pos x="155" y="48"/>
              </a:cxn>
              <a:cxn ang="0">
                <a:pos x="179" y="12"/>
              </a:cxn>
              <a:cxn ang="0">
                <a:pos x="173" y="6"/>
              </a:cxn>
              <a:cxn ang="0">
                <a:pos x="167" y="0"/>
              </a:cxn>
              <a:cxn ang="0">
                <a:pos x="137" y="42"/>
              </a:cxn>
              <a:cxn ang="0">
                <a:pos x="101" y="78"/>
              </a:cxn>
              <a:cxn ang="0">
                <a:pos x="53" y="108"/>
              </a:cxn>
              <a:cxn ang="0">
                <a:pos x="0" y="132"/>
              </a:cxn>
              <a:cxn ang="0">
                <a:pos x="0" y="132"/>
              </a:cxn>
            </a:cxnLst>
            <a:rect l="0" t="0" r="r" b="b"/>
            <a:pathLst>
              <a:path w="179" h="132">
                <a:moveTo>
                  <a:pt x="0" y="132"/>
                </a:moveTo>
                <a:lnTo>
                  <a:pt x="29" y="132"/>
                </a:lnTo>
                <a:lnTo>
                  <a:pt x="77" y="108"/>
                </a:lnTo>
                <a:lnTo>
                  <a:pt x="119" y="78"/>
                </a:lnTo>
                <a:lnTo>
                  <a:pt x="155" y="48"/>
                </a:lnTo>
                <a:lnTo>
                  <a:pt x="179" y="12"/>
                </a:lnTo>
                <a:lnTo>
                  <a:pt x="173" y="6"/>
                </a:lnTo>
                <a:lnTo>
                  <a:pt x="167" y="0"/>
                </a:lnTo>
                <a:lnTo>
                  <a:pt x="137" y="42"/>
                </a:lnTo>
                <a:lnTo>
                  <a:pt x="101" y="78"/>
                </a:lnTo>
                <a:lnTo>
                  <a:pt x="53" y="108"/>
                </a:lnTo>
                <a:lnTo>
                  <a:pt x="0" y="132"/>
                </a:lnTo>
                <a:lnTo>
                  <a:pt x="0" y="132"/>
                </a:lnTo>
                <a:close/>
              </a:path>
            </a:pathLst>
          </a:custGeom>
          <a:gradFill rotWithShape="0">
            <a:gsLst>
              <a:gs pos="0">
                <a:schemeClr val="accent2"/>
              </a:gs>
              <a:gs pos="100000">
                <a:schemeClr val="accent2">
                  <a:gamma/>
                  <a:shade val="87843"/>
                  <a:invGamma/>
                </a:schemeClr>
              </a:gs>
            </a:gsLst>
            <a:lin ang="18900000" scaled="1"/>
          </a:gradFill>
          <a:ln w="9525">
            <a:noFill/>
            <a:round/>
            <a:headEnd/>
            <a:tailEnd/>
          </a:ln>
        </p:spPr>
        <p:txBody>
          <a:bodyPr/>
          <a:lstStyle/>
          <a:p>
            <a:pPr>
              <a:defRPr/>
            </a:pPr>
            <a:endParaRPr lang="es-ES"/>
          </a:p>
        </p:txBody>
      </p:sp>
      <p:grpSp>
        <p:nvGrpSpPr>
          <p:cNvPr id="2051" name="Group 3"/>
          <p:cNvGrpSpPr>
            <a:grpSpLocks/>
          </p:cNvGrpSpPr>
          <p:nvPr/>
        </p:nvGrpSpPr>
        <p:grpSpPr bwMode="auto">
          <a:xfrm>
            <a:off x="3175" y="4267200"/>
            <a:ext cx="9140825" cy="2590800"/>
            <a:chOff x="2" y="2688"/>
            <a:chExt cx="5758" cy="1632"/>
          </a:xfrm>
        </p:grpSpPr>
        <p:sp>
          <p:nvSpPr>
            <p:cNvPr id="109572" name="Freeform 4"/>
            <p:cNvSpPr>
              <a:spLocks/>
            </p:cNvSpPr>
            <p:nvPr/>
          </p:nvSpPr>
          <p:spPr bwMode="hidden">
            <a:xfrm>
              <a:off x="2" y="2688"/>
              <a:ext cx="5758" cy="1632"/>
            </a:xfrm>
            <a:custGeom>
              <a:avLst/>
              <a:gdLst/>
              <a:ahLst/>
              <a:cxnLst>
                <a:cxn ang="0">
                  <a:pos x="5740" y="4316"/>
                </a:cxn>
                <a:cxn ang="0">
                  <a:pos x="0" y="4316"/>
                </a:cxn>
                <a:cxn ang="0">
                  <a:pos x="0" y="0"/>
                </a:cxn>
                <a:cxn ang="0">
                  <a:pos x="5740" y="0"/>
                </a:cxn>
                <a:cxn ang="0">
                  <a:pos x="5740" y="4316"/>
                </a:cxn>
                <a:cxn ang="0">
                  <a:pos x="5740" y="4316"/>
                </a:cxn>
              </a:cxnLst>
              <a:rect l="0" t="0" r="r" b="b"/>
              <a:pathLst>
                <a:path w="5740" h="4316">
                  <a:moveTo>
                    <a:pt x="5740" y="4316"/>
                  </a:moveTo>
                  <a:lnTo>
                    <a:pt x="0" y="4316"/>
                  </a:lnTo>
                  <a:lnTo>
                    <a:pt x="0" y="0"/>
                  </a:lnTo>
                  <a:lnTo>
                    <a:pt x="5740" y="0"/>
                  </a:lnTo>
                  <a:lnTo>
                    <a:pt x="5740" y="4316"/>
                  </a:lnTo>
                  <a:lnTo>
                    <a:pt x="5740" y="4316"/>
                  </a:lnTo>
                  <a:close/>
                </a:path>
              </a:pathLst>
            </a:custGeom>
            <a:gradFill rotWithShape="0">
              <a:gsLst>
                <a:gs pos="0">
                  <a:schemeClr val="bg1"/>
                </a:gs>
                <a:gs pos="100000">
                  <a:schemeClr val="accent2"/>
                </a:gs>
              </a:gsLst>
              <a:lin ang="5400000" scaled="1"/>
            </a:gradFill>
            <a:ln w="9525">
              <a:noFill/>
              <a:round/>
              <a:headEnd/>
              <a:tailEnd/>
            </a:ln>
          </p:spPr>
          <p:txBody>
            <a:bodyPr/>
            <a:lstStyle/>
            <a:p>
              <a:pPr>
                <a:defRPr/>
              </a:pPr>
              <a:endParaRPr lang="es-ES"/>
            </a:p>
          </p:txBody>
        </p:sp>
        <p:grpSp>
          <p:nvGrpSpPr>
            <p:cNvPr id="2058" name="Group 5"/>
            <p:cNvGrpSpPr>
              <a:grpSpLocks/>
            </p:cNvGrpSpPr>
            <p:nvPr userDrawn="1"/>
          </p:nvGrpSpPr>
          <p:grpSpPr bwMode="auto">
            <a:xfrm>
              <a:off x="3528" y="3715"/>
              <a:ext cx="792" cy="521"/>
              <a:chOff x="3527" y="3715"/>
              <a:chExt cx="792" cy="521"/>
            </a:xfrm>
          </p:grpSpPr>
          <p:sp>
            <p:nvSpPr>
              <p:cNvPr id="109574" name="Oval 6"/>
              <p:cNvSpPr>
                <a:spLocks noChangeArrowheads="1"/>
              </p:cNvSpPr>
              <p:nvPr/>
            </p:nvSpPr>
            <p:spPr bwMode="hidden">
              <a:xfrm>
                <a:off x="3686" y="3810"/>
                <a:ext cx="532" cy="327"/>
              </a:xfrm>
              <a:prstGeom prst="ellipse">
                <a:avLst/>
              </a:prstGeom>
              <a:gradFill rotWithShape="0">
                <a:gsLst>
                  <a:gs pos="0">
                    <a:schemeClr val="accent2"/>
                  </a:gs>
                  <a:gs pos="100000">
                    <a:schemeClr val="accent2">
                      <a:gamma/>
                      <a:shade val="90980"/>
                      <a:invGamma/>
                    </a:schemeClr>
                  </a:gs>
                </a:gsLst>
                <a:path path="shape">
                  <a:fillToRect l="50000" t="50000" r="50000" b="50000"/>
                </a:path>
              </a:gradFill>
              <a:ln w="9525">
                <a:noFill/>
                <a:round/>
                <a:headEnd/>
                <a:tailEnd/>
              </a:ln>
              <a:effectLst/>
            </p:spPr>
            <p:txBody>
              <a:bodyPr/>
              <a:lstStyle/>
              <a:p>
                <a:pPr>
                  <a:defRPr/>
                </a:pPr>
                <a:endParaRPr lang="es-ES"/>
              </a:p>
            </p:txBody>
          </p:sp>
          <p:sp>
            <p:nvSpPr>
              <p:cNvPr id="109575" name="Oval 7"/>
              <p:cNvSpPr>
                <a:spLocks noChangeArrowheads="1"/>
              </p:cNvSpPr>
              <p:nvPr/>
            </p:nvSpPr>
            <p:spPr bwMode="hidden">
              <a:xfrm>
                <a:off x="3726" y="3840"/>
                <a:ext cx="452" cy="275"/>
              </a:xfrm>
              <a:prstGeom prst="ellipse">
                <a:avLst/>
              </a:prstGeom>
              <a:gradFill rotWithShape="0">
                <a:gsLst>
                  <a:gs pos="0">
                    <a:schemeClr val="accent2">
                      <a:gamma/>
                      <a:shade val="90980"/>
                      <a:invGamma/>
                    </a:schemeClr>
                  </a:gs>
                  <a:gs pos="100000">
                    <a:schemeClr val="accent2"/>
                  </a:gs>
                </a:gsLst>
                <a:lin ang="5400000" scaled="1"/>
              </a:gradFill>
              <a:ln w="9525">
                <a:noFill/>
                <a:round/>
                <a:headEnd/>
                <a:tailEnd/>
              </a:ln>
              <a:effectLst/>
            </p:spPr>
            <p:txBody>
              <a:bodyPr/>
              <a:lstStyle/>
              <a:p>
                <a:pPr>
                  <a:defRPr/>
                </a:pPr>
                <a:endParaRPr lang="es-ES"/>
              </a:p>
            </p:txBody>
          </p:sp>
          <p:sp>
            <p:nvSpPr>
              <p:cNvPr id="109576" name="Oval 8"/>
              <p:cNvSpPr>
                <a:spLocks noChangeArrowheads="1"/>
              </p:cNvSpPr>
              <p:nvPr/>
            </p:nvSpPr>
            <p:spPr bwMode="hidden">
              <a:xfrm>
                <a:off x="3782" y="3872"/>
                <a:ext cx="344" cy="207"/>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a:defRPr/>
                </a:pPr>
                <a:endParaRPr lang="es-ES"/>
              </a:p>
            </p:txBody>
          </p:sp>
          <p:sp>
            <p:nvSpPr>
              <p:cNvPr id="109577" name="Oval 9"/>
              <p:cNvSpPr>
                <a:spLocks noChangeArrowheads="1"/>
              </p:cNvSpPr>
              <p:nvPr/>
            </p:nvSpPr>
            <p:spPr bwMode="hidden">
              <a:xfrm>
                <a:off x="3822" y="3896"/>
                <a:ext cx="262" cy="159"/>
              </a:xfrm>
              <a:prstGeom prst="ellipse">
                <a:avLst/>
              </a:prstGeom>
              <a:gradFill rotWithShape="0">
                <a:gsLst>
                  <a:gs pos="0">
                    <a:schemeClr val="accent2">
                      <a:gamma/>
                      <a:shade val="96863"/>
                      <a:invGamma/>
                    </a:schemeClr>
                  </a:gs>
                  <a:gs pos="100000">
                    <a:schemeClr val="accent2"/>
                  </a:gs>
                </a:gsLst>
                <a:lin ang="5400000" scaled="1"/>
              </a:gradFill>
              <a:ln w="9525">
                <a:noFill/>
                <a:round/>
                <a:headEnd/>
                <a:tailEnd/>
              </a:ln>
              <a:effectLst/>
            </p:spPr>
            <p:txBody>
              <a:bodyPr/>
              <a:lstStyle/>
              <a:p>
                <a:pPr>
                  <a:defRPr/>
                </a:pPr>
                <a:endParaRPr lang="es-ES"/>
              </a:p>
            </p:txBody>
          </p:sp>
          <p:sp>
            <p:nvSpPr>
              <p:cNvPr id="109578" name="Oval 10"/>
              <p:cNvSpPr>
                <a:spLocks noChangeArrowheads="1"/>
              </p:cNvSpPr>
              <p:nvPr/>
            </p:nvSpPr>
            <p:spPr bwMode="hidden">
              <a:xfrm>
                <a:off x="3856" y="3922"/>
                <a:ext cx="192" cy="107"/>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a:defRPr/>
                </a:pPr>
                <a:endParaRPr lang="es-ES"/>
              </a:p>
            </p:txBody>
          </p:sp>
          <p:sp>
            <p:nvSpPr>
              <p:cNvPr id="109579" name="Freeform 11"/>
              <p:cNvSpPr>
                <a:spLocks/>
              </p:cNvSpPr>
              <p:nvPr/>
            </p:nvSpPr>
            <p:spPr bwMode="hidden">
              <a:xfrm>
                <a:off x="3575" y="3715"/>
                <a:ext cx="383" cy="161"/>
              </a:xfrm>
              <a:custGeom>
                <a:avLst/>
                <a:gdLst/>
                <a:ahLst/>
                <a:cxnLst>
                  <a:cxn ang="0">
                    <a:pos x="376" y="12"/>
                  </a:cxn>
                  <a:cxn ang="0">
                    <a:pos x="257" y="24"/>
                  </a:cxn>
                  <a:cxn ang="0">
                    <a:pos x="149" y="54"/>
                  </a:cxn>
                  <a:cxn ang="0">
                    <a:pos x="101" y="77"/>
                  </a:cxn>
                  <a:cxn ang="0">
                    <a:pos x="59" y="101"/>
                  </a:cxn>
                  <a:cxn ang="0">
                    <a:pos x="24" y="131"/>
                  </a:cxn>
                  <a:cxn ang="0">
                    <a:pos x="0" y="161"/>
                  </a:cxn>
                  <a:cxn ang="0">
                    <a:pos x="0" y="137"/>
                  </a:cxn>
                  <a:cxn ang="0">
                    <a:pos x="29" y="107"/>
                  </a:cxn>
                  <a:cxn ang="0">
                    <a:pos x="65" y="83"/>
                  </a:cxn>
                  <a:cxn ang="0">
                    <a:pos x="155" y="36"/>
                  </a:cxn>
                  <a:cxn ang="0">
                    <a:pos x="257" y="12"/>
                  </a:cxn>
                  <a:cxn ang="0">
                    <a:pos x="376" y="0"/>
                  </a:cxn>
                  <a:cxn ang="0">
                    <a:pos x="376" y="0"/>
                  </a:cxn>
                  <a:cxn ang="0">
                    <a:pos x="382" y="0"/>
                  </a:cxn>
                  <a:cxn ang="0">
                    <a:pos x="382" y="12"/>
                  </a:cxn>
                  <a:cxn ang="0">
                    <a:pos x="376" y="12"/>
                  </a:cxn>
                  <a:cxn ang="0">
                    <a:pos x="376" y="12"/>
                  </a:cxn>
                  <a:cxn ang="0">
                    <a:pos x="376" y="12"/>
                  </a:cxn>
                </a:cxnLst>
                <a:rect l="0" t="0" r="r" b="b"/>
                <a:pathLst>
                  <a:path w="382" h="161">
                    <a:moveTo>
                      <a:pt x="376" y="12"/>
                    </a:moveTo>
                    <a:lnTo>
                      <a:pt x="257" y="24"/>
                    </a:lnTo>
                    <a:lnTo>
                      <a:pt x="149" y="54"/>
                    </a:lnTo>
                    <a:lnTo>
                      <a:pt x="101" y="77"/>
                    </a:lnTo>
                    <a:lnTo>
                      <a:pt x="59" y="101"/>
                    </a:lnTo>
                    <a:lnTo>
                      <a:pt x="24" y="131"/>
                    </a:lnTo>
                    <a:lnTo>
                      <a:pt x="0" y="161"/>
                    </a:lnTo>
                    <a:lnTo>
                      <a:pt x="0" y="137"/>
                    </a:lnTo>
                    <a:lnTo>
                      <a:pt x="29" y="107"/>
                    </a:lnTo>
                    <a:lnTo>
                      <a:pt x="65" y="83"/>
                    </a:lnTo>
                    <a:lnTo>
                      <a:pt x="155" y="36"/>
                    </a:lnTo>
                    <a:lnTo>
                      <a:pt x="257" y="12"/>
                    </a:lnTo>
                    <a:lnTo>
                      <a:pt x="376" y="0"/>
                    </a:lnTo>
                    <a:lnTo>
                      <a:pt x="376" y="0"/>
                    </a:lnTo>
                    <a:lnTo>
                      <a:pt x="382" y="0"/>
                    </a:lnTo>
                    <a:lnTo>
                      <a:pt x="382" y="12"/>
                    </a:lnTo>
                    <a:lnTo>
                      <a:pt x="376" y="12"/>
                    </a:lnTo>
                    <a:lnTo>
                      <a:pt x="376" y="12"/>
                    </a:lnTo>
                    <a:lnTo>
                      <a:pt x="376" y="12"/>
                    </a:lnTo>
                    <a:close/>
                  </a:path>
                </a:pathLst>
              </a:custGeom>
              <a:gradFill rotWithShape="0">
                <a:gsLst>
                  <a:gs pos="0">
                    <a:schemeClr val="accent2">
                      <a:gamma/>
                      <a:shade val="94118"/>
                      <a:invGamma/>
                    </a:schemeClr>
                  </a:gs>
                  <a:gs pos="100000">
                    <a:schemeClr val="accent2"/>
                  </a:gs>
                </a:gsLst>
                <a:lin ang="5400000" scaled="1"/>
              </a:gradFill>
              <a:ln w="9525">
                <a:noFill/>
                <a:round/>
                <a:headEnd/>
                <a:tailEnd/>
              </a:ln>
            </p:spPr>
            <p:txBody>
              <a:bodyPr/>
              <a:lstStyle/>
              <a:p>
                <a:pPr>
                  <a:defRPr/>
                </a:pPr>
                <a:endParaRPr lang="es-ES"/>
              </a:p>
            </p:txBody>
          </p:sp>
          <p:sp>
            <p:nvSpPr>
              <p:cNvPr id="109580" name="Freeform 12"/>
              <p:cNvSpPr>
                <a:spLocks/>
              </p:cNvSpPr>
              <p:nvPr/>
            </p:nvSpPr>
            <p:spPr bwMode="hidden">
              <a:xfrm>
                <a:off x="3695" y="4170"/>
                <a:ext cx="444" cy="66"/>
              </a:xfrm>
              <a:custGeom>
                <a:avLst/>
                <a:gdLst/>
                <a:ahLst/>
                <a:cxnLst>
                  <a:cxn ang="0">
                    <a:pos x="257" y="54"/>
                  </a:cxn>
                  <a:cxn ang="0">
                    <a:pos x="353" y="48"/>
                  </a:cxn>
                  <a:cxn ang="0">
                    <a:pos x="443" y="24"/>
                  </a:cxn>
                  <a:cxn ang="0">
                    <a:pos x="443" y="36"/>
                  </a:cxn>
                  <a:cxn ang="0">
                    <a:pos x="353" y="60"/>
                  </a:cxn>
                  <a:cxn ang="0">
                    <a:pos x="257" y="66"/>
                  </a:cxn>
                  <a:cxn ang="0">
                    <a:pos x="186" y="60"/>
                  </a:cxn>
                  <a:cxn ang="0">
                    <a:pos x="120" y="48"/>
                  </a:cxn>
                  <a:cxn ang="0">
                    <a:pos x="60" y="36"/>
                  </a:cxn>
                  <a:cxn ang="0">
                    <a:pos x="0" y="12"/>
                  </a:cxn>
                  <a:cxn ang="0">
                    <a:pos x="0" y="0"/>
                  </a:cxn>
                  <a:cxn ang="0">
                    <a:pos x="54" y="24"/>
                  </a:cxn>
                  <a:cxn ang="0">
                    <a:pos x="120" y="36"/>
                  </a:cxn>
                  <a:cxn ang="0">
                    <a:pos x="186" y="48"/>
                  </a:cxn>
                  <a:cxn ang="0">
                    <a:pos x="257" y="54"/>
                  </a:cxn>
                  <a:cxn ang="0">
                    <a:pos x="257" y="54"/>
                  </a:cxn>
                </a:cxnLst>
                <a:rect l="0" t="0" r="r" b="b"/>
                <a:pathLst>
                  <a:path w="443" h="66">
                    <a:moveTo>
                      <a:pt x="257" y="54"/>
                    </a:moveTo>
                    <a:lnTo>
                      <a:pt x="353" y="48"/>
                    </a:lnTo>
                    <a:lnTo>
                      <a:pt x="443" y="24"/>
                    </a:lnTo>
                    <a:lnTo>
                      <a:pt x="443" y="36"/>
                    </a:lnTo>
                    <a:lnTo>
                      <a:pt x="353" y="60"/>
                    </a:lnTo>
                    <a:lnTo>
                      <a:pt x="257" y="66"/>
                    </a:lnTo>
                    <a:lnTo>
                      <a:pt x="186" y="60"/>
                    </a:lnTo>
                    <a:lnTo>
                      <a:pt x="120" y="48"/>
                    </a:lnTo>
                    <a:lnTo>
                      <a:pt x="60" y="36"/>
                    </a:lnTo>
                    <a:lnTo>
                      <a:pt x="0" y="12"/>
                    </a:lnTo>
                    <a:lnTo>
                      <a:pt x="0" y="0"/>
                    </a:lnTo>
                    <a:lnTo>
                      <a:pt x="54" y="24"/>
                    </a:lnTo>
                    <a:lnTo>
                      <a:pt x="120" y="36"/>
                    </a:lnTo>
                    <a:lnTo>
                      <a:pt x="186" y="48"/>
                    </a:lnTo>
                    <a:lnTo>
                      <a:pt x="257" y="54"/>
                    </a:lnTo>
                    <a:lnTo>
                      <a:pt x="257" y="54"/>
                    </a:lnTo>
                    <a:close/>
                  </a:path>
                </a:pathLst>
              </a:custGeom>
              <a:gradFill rotWithShape="0">
                <a:gsLst>
                  <a:gs pos="0">
                    <a:schemeClr val="accent2">
                      <a:gamma/>
                      <a:shade val="84706"/>
                      <a:invGamma/>
                    </a:schemeClr>
                  </a:gs>
                  <a:gs pos="100000">
                    <a:schemeClr val="accent2"/>
                  </a:gs>
                </a:gsLst>
                <a:lin ang="18900000" scaled="1"/>
              </a:gradFill>
              <a:ln w="9525">
                <a:noFill/>
                <a:round/>
                <a:headEnd/>
                <a:tailEnd/>
              </a:ln>
            </p:spPr>
            <p:txBody>
              <a:bodyPr/>
              <a:lstStyle/>
              <a:p>
                <a:pPr>
                  <a:defRPr/>
                </a:pPr>
                <a:endParaRPr lang="es-ES"/>
              </a:p>
            </p:txBody>
          </p:sp>
          <p:sp>
            <p:nvSpPr>
              <p:cNvPr id="109581" name="Freeform 13"/>
              <p:cNvSpPr>
                <a:spLocks/>
              </p:cNvSpPr>
              <p:nvPr/>
            </p:nvSpPr>
            <p:spPr bwMode="hidden">
              <a:xfrm>
                <a:off x="3527" y="3906"/>
                <a:ext cx="89" cy="216"/>
              </a:xfrm>
              <a:custGeom>
                <a:avLst/>
                <a:gdLst/>
                <a:ahLst/>
                <a:cxnLst>
                  <a:cxn ang="0">
                    <a:pos x="12" y="66"/>
                  </a:cxn>
                  <a:cxn ang="0">
                    <a:pos x="18" y="108"/>
                  </a:cxn>
                  <a:cxn ang="0">
                    <a:pos x="36" y="144"/>
                  </a:cxn>
                  <a:cxn ang="0">
                    <a:pos x="60" y="180"/>
                  </a:cxn>
                  <a:cxn ang="0">
                    <a:pos x="89" y="216"/>
                  </a:cxn>
                  <a:cxn ang="0">
                    <a:pos x="72" y="216"/>
                  </a:cxn>
                  <a:cxn ang="0">
                    <a:pos x="42" y="180"/>
                  </a:cxn>
                  <a:cxn ang="0">
                    <a:pos x="18" y="144"/>
                  </a:cxn>
                  <a:cxn ang="0">
                    <a:pos x="6" y="108"/>
                  </a:cxn>
                  <a:cxn ang="0">
                    <a:pos x="0" y="66"/>
                  </a:cxn>
                  <a:cxn ang="0">
                    <a:pos x="0" y="30"/>
                  </a:cxn>
                  <a:cxn ang="0">
                    <a:pos x="12" y="0"/>
                  </a:cxn>
                  <a:cxn ang="0">
                    <a:pos x="30" y="0"/>
                  </a:cxn>
                  <a:cxn ang="0">
                    <a:pos x="18" y="30"/>
                  </a:cxn>
                  <a:cxn ang="0">
                    <a:pos x="12" y="66"/>
                  </a:cxn>
                  <a:cxn ang="0">
                    <a:pos x="12" y="66"/>
                  </a:cxn>
                </a:cxnLst>
                <a:rect l="0" t="0" r="r" b="b"/>
                <a:pathLst>
                  <a:path w="89" h="216">
                    <a:moveTo>
                      <a:pt x="12" y="66"/>
                    </a:moveTo>
                    <a:lnTo>
                      <a:pt x="18" y="108"/>
                    </a:lnTo>
                    <a:lnTo>
                      <a:pt x="36" y="144"/>
                    </a:lnTo>
                    <a:lnTo>
                      <a:pt x="60" y="180"/>
                    </a:lnTo>
                    <a:lnTo>
                      <a:pt x="89" y="216"/>
                    </a:lnTo>
                    <a:lnTo>
                      <a:pt x="72" y="216"/>
                    </a:lnTo>
                    <a:lnTo>
                      <a:pt x="42" y="180"/>
                    </a:lnTo>
                    <a:lnTo>
                      <a:pt x="18" y="144"/>
                    </a:lnTo>
                    <a:lnTo>
                      <a:pt x="6" y="108"/>
                    </a:lnTo>
                    <a:lnTo>
                      <a:pt x="0" y="66"/>
                    </a:lnTo>
                    <a:lnTo>
                      <a:pt x="0" y="30"/>
                    </a:lnTo>
                    <a:lnTo>
                      <a:pt x="12" y="0"/>
                    </a:lnTo>
                    <a:lnTo>
                      <a:pt x="30" y="0"/>
                    </a:lnTo>
                    <a:lnTo>
                      <a:pt x="18" y="30"/>
                    </a:lnTo>
                    <a:lnTo>
                      <a:pt x="12" y="66"/>
                    </a:lnTo>
                    <a:lnTo>
                      <a:pt x="12" y="66"/>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a:defRPr/>
                </a:pPr>
                <a:endParaRPr lang="es-ES"/>
              </a:p>
            </p:txBody>
          </p:sp>
          <p:sp>
            <p:nvSpPr>
              <p:cNvPr id="109582" name="Freeform 14"/>
              <p:cNvSpPr>
                <a:spLocks/>
              </p:cNvSpPr>
              <p:nvPr/>
            </p:nvSpPr>
            <p:spPr bwMode="hidden">
              <a:xfrm>
                <a:off x="3569" y="3745"/>
                <a:ext cx="750" cy="461"/>
              </a:xfrm>
              <a:custGeom>
                <a:avLst/>
                <a:gdLst/>
                <a:ahLst/>
                <a:cxnLst>
                  <a:cxn ang="0">
                    <a:pos x="382" y="443"/>
                  </a:cxn>
                  <a:cxn ang="0">
                    <a:pos x="311" y="437"/>
                  </a:cxn>
                  <a:cxn ang="0">
                    <a:pos x="245" y="425"/>
                  </a:cxn>
                  <a:cxn ang="0">
                    <a:pos x="185" y="407"/>
                  </a:cxn>
                  <a:cxn ang="0">
                    <a:pos x="131" y="383"/>
                  </a:cxn>
                  <a:cxn ang="0">
                    <a:pos x="83" y="347"/>
                  </a:cxn>
                  <a:cxn ang="0">
                    <a:pos x="53" y="311"/>
                  </a:cxn>
                  <a:cxn ang="0">
                    <a:pos x="30" y="269"/>
                  </a:cxn>
                  <a:cxn ang="0">
                    <a:pos x="24" y="227"/>
                  </a:cxn>
                  <a:cxn ang="0">
                    <a:pos x="30" y="185"/>
                  </a:cxn>
                  <a:cxn ang="0">
                    <a:pos x="53" y="143"/>
                  </a:cxn>
                  <a:cxn ang="0">
                    <a:pos x="83" y="107"/>
                  </a:cxn>
                  <a:cxn ang="0">
                    <a:pos x="131" y="77"/>
                  </a:cxn>
                  <a:cxn ang="0">
                    <a:pos x="185" y="47"/>
                  </a:cxn>
                  <a:cxn ang="0">
                    <a:pos x="245" y="30"/>
                  </a:cxn>
                  <a:cxn ang="0">
                    <a:pos x="311" y="18"/>
                  </a:cxn>
                  <a:cxn ang="0">
                    <a:pos x="382" y="12"/>
                  </a:cxn>
                  <a:cxn ang="0">
                    <a:pos x="478" y="18"/>
                  </a:cxn>
                  <a:cxn ang="0">
                    <a:pos x="562" y="41"/>
                  </a:cxn>
                  <a:cxn ang="0">
                    <a:pos x="562" y="36"/>
                  </a:cxn>
                  <a:cxn ang="0">
                    <a:pos x="562" y="30"/>
                  </a:cxn>
                  <a:cxn ang="0">
                    <a:pos x="478" y="6"/>
                  </a:cxn>
                  <a:cxn ang="0">
                    <a:pos x="382" y="0"/>
                  </a:cxn>
                  <a:cxn ang="0">
                    <a:pos x="305" y="6"/>
                  </a:cxn>
                  <a:cxn ang="0">
                    <a:pos x="233" y="18"/>
                  </a:cxn>
                  <a:cxn ang="0">
                    <a:pos x="167" y="41"/>
                  </a:cxn>
                  <a:cxn ang="0">
                    <a:pos x="113" y="65"/>
                  </a:cxn>
                  <a:cxn ang="0">
                    <a:pos x="65" y="101"/>
                  </a:cxn>
                  <a:cxn ang="0">
                    <a:pos x="30" y="137"/>
                  </a:cxn>
                  <a:cxn ang="0">
                    <a:pos x="6" y="179"/>
                  </a:cxn>
                  <a:cxn ang="0">
                    <a:pos x="0" y="227"/>
                  </a:cxn>
                  <a:cxn ang="0">
                    <a:pos x="6" y="275"/>
                  </a:cxn>
                  <a:cxn ang="0">
                    <a:pos x="30" y="317"/>
                  </a:cxn>
                  <a:cxn ang="0">
                    <a:pos x="65" y="359"/>
                  </a:cxn>
                  <a:cxn ang="0">
                    <a:pos x="113" y="395"/>
                  </a:cxn>
                  <a:cxn ang="0">
                    <a:pos x="167" y="419"/>
                  </a:cxn>
                  <a:cxn ang="0">
                    <a:pos x="233" y="443"/>
                  </a:cxn>
                  <a:cxn ang="0">
                    <a:pos x="305" y="455"/>
                  </a:cxn>
                  <a:cxn ang="0">
                    <a:pos x="382" y="461"/>
                  </a:cxn>
                  <a:cxn ang="0">
                    <a:pos x="448" y="455"/>
                  </a:cxn>
                  <a:cxn ang="0">
                    <a:pos x="508" y="449"/>
                  </a:cxn>
                  <a:cxn ang="0">
                    <a:pos x="609" y="413"/>
                  </a:cxn>
                  <a:cxn ang="0">
                    <a:pos x="657" y="389"/>
                  </a:cxn>
                  <a:cxn ang="0">
                    <a:pos x="693" y="359"/>
                  </a:cxn>
                  <a:cxn ang="0">
                    <a:pos x="723" y="329"/>
                  </a:cxn>
                  <a:cxn ang="0">
                    <a:pos x="747" y="293"/>
                  </a:cxn>
                  <a:cxn ang="0">
                    <a:pos x="741" y="287"/>
                  </a:cxn>
                  <a:cxn ang="0">
                    <a:pos x="729" y="281"/>
                  </a:cxn>
                  <a:cxn ang="0">
                    <a:pos x="711" y="317"/>
                  </a:cxn>
                  <a:cxn ang="0">
                    <a:pos x="681" y="347"/>
                  </a:cxn>
                  <a:cxn ang="0">
                    <a:pos x="645" y="377"/>
                  </a:cxn>
                  <a:cxn ang="0">
                    <a:pos x="604" y="401"/>
                  </a:cxn>
                  <a:cxn ang="0">
                    <a:pos x="502" y="431"/>
                  </a:cxn>
                  <a:cxn ang="0">
                    <a:pos x="442" y="443"/>
                  </a:cxn>
                  <a:cxn ang="0">
                    <a:pos x="382" y="443"/>
                  </a:cxn>
                  <a:cxn ang="0">
                    <a:pos x="382" y="443"/>
                  </a:cxn>
                </a:cxnLst>
                <a:rect l="0" t="0" r="r" b="b"/>
                <a:pathLst>
                  <a:path w="747" h="461">
                    <a:moveTo>
                      <a:pt x="382" y="443"/>
                    </a:moveTo>
                    <a:lnTo>
                      <a:pt x="311" y="437"/>
                    </a:lnTo>
                    <a:lnTo>
                      <a:pt x="245" y="425"/>
                    </a:lnTo>
                    <a:lnTo>
                      <a:pt x="185" y="407"/>
                    </a:lnTo>
                    <a:lnTo>
                      <a:pt x="131" y="383"/>
                    </a:lnTo>
                    <a:lnTo>
                      <a:pt x="83" y="347"/>
                    </a:lnTo>
                    <a:lnTo>
                      <a:pt x="53" y="311"/>
                    </a:lnTo>
                    <a:lnTo>
                      <a:pt x="30" y="269"/>
                    </a:lnTo>
                    <a:lnTo>
                      <a:pt x="24" y="227"/>
                    </a:lnTo>
                    <a:lnTo>
                      <a:pt x="30" y="185"/>
                    </a:lnTo>
                    <a:lnTo>
                      <a:pt x="53" y="143"/>
                    </a:lnTo>
                    <a:lnTo>
                      <a:pt x="83" y="107"/>
                    </a:lnTo>
                    <a:lnTo>
                      <a:pt x="131" y="77"/>
                    </a:lnTo>
                    <a:lnTo>
                      <a:pt x="185" y="47"/>
                    </a:lnTo>
                    <a:lnTo>
                      <a:pt x="245" y="30"/>
                    </a:lnTo>
                    <a:lnTo>
                      <a:pt x="311" y="18"/>
                    </a:lnTo>
                    <a:lnTo>
                      <a:pt x="382" y="12"/>
                    </a:lnTo>
                    <a:lnTo>
                      <a:pt x="478" y="18"/>
                    </a:lnTo>
                    <a:lnTo>
                      <a:pt x="562" y="41"/>
                    </a:lnTo>
                    <a:lnTo>
                      <a:pt x="562" y="36"/>
                    </a:lnTo>
                    <a:lnTo>
                      <a:pt x="562" y="30"/>
                    </a:lnTo>
                    <a:lnTo>
                      <a:pt x="478" y="6"/>
                    </a:lnTo>
                    <a:lnTo>
                      <a:pt x="382" y="0"/>
                    </a:lnTo>
                    <a:lnTo>
                      <a:pt x="305" y="6"/>
                    </a:lnTo>
                    <a:lnTo>
                      <a:pt x="233" y="18"/>
                    </a:lnTo>
                    <a:lnTo>
                      <a:pt x="167" y="41"/>
                    </a:lnTo>
                    <a:lnTo>
                      <a:pt x="113" y="65"/>
                    </a:lnTo>
                    <a:lnTo>
                      <a:pt x="65" y="101"/>
                    </a:lnTo>
                    <a:lnTo>
                      <a:pt x="30" y="137"/>
                    </a:lnTo>
                    <a:lnTo>
                      <a:pt x="6" y="179"/>
                    </a:lnTo>
                    <a:lnTo>
                      <a:pt x="0" y="227"/>
                    </a:lnTo>
                    <a:lnTo>
                      <a:pt x="6" y="275"/>
                    </a:lnTo>
                    <a:lnTo>
                      <a:pt x="30" y="317"/>
                    </a:lnTo>
                    <a:lnTo>
                      <a:pt x="65" y="359"/>
                    </a:lnTo>
                    <a:lnTo>
                      <a:pt x="113" y="395"/>
                    </a:lnTo>
                    <a:lnTo>
                      <a:pt x="167" y="419"/>
                    </a:lnTo>
                    <a:lnTo>
                      <a:pt x="233" y="443"/>
                    </a:lnTo>
                    <a:lnTo>
                      <a:pt x="305" y="455"/>
                    </a:lnTo>
                    <a:lnTo>
                      <a:pt x="382" y="461"/>
                    </a:lnTo>
                    <a:lnTo>
                      <a:pt x="448" y="455"/>
                    </a:lnTo>
                    <a:lnTo>
                      <a:pt x="508" y="449"/>
                    </a:lnTo>
                    <a:lnTo>
                      <a:pt x="609" y="413"/>
                    </a:lnTo>
                    <a:lnTo>
                      <a:pt x="657" y="389"/>
                    </a:lnTo>
                    <a:lnTo>
                      <a:pt x="693" y="359"/>
                    </a:lnTo>
                    <a:lnTo>
                      <a:pt x="723" y="329"/>
                    </a:lnTo>
                    <a:lnTo>
                      <a:pt x="747" y="293"/>
                    </a:lnTo>
                    <a:lnTo>
                      <a:pt x="741" y="287"/>
                    </a:lnTo>
                    <a:lnTo>
                      <a:pt x="729" y="281"/>
                    </a:lnTo>
                    <a:lnTo>
                      <a:pt x="711" y="317"/>
                    </a:lnTo>
                    <a:lnTo>
                      <a:pt x="681" y="347"/>
                    </a:lnTo>
                    <a:lnTo>
                      <a:pt x="645" y="377"/>
                    </a:lnTo>
                    <a:lnTo>
                      <a:pt x="604" y="401"/>
                    </a:lnTo>
                    <a:lnTo>
                      <a:pt x="502" y="431"/>
                    </a:lnTo>
                    <a:lnTo>
                      <a:pt x="442" y="443"/>
                    </a:lnTo>
                    <a:lnTo>
                      <a:pt x="382" y="443"/>
                    </a:lnTo>
                    <a:lnTo>
                      <a:pt x="382" y="443"/>
                    </a:lnTo>
                    <a:close/>
                  </a:path>
                </a:pathLst>
              </a:custGeom>
              <a:gradFill rotWithShape="0">
                <a:gsLst>
                  <a:gs pos="0">
                    <a:schemeClr val="accent2"/>
                  </a:gs>
                  <a:gs pos="100000">
                    <a:schemeClr val="accent2">
                      <a:gamma/>
                      <a:shade val="90980"/>
                      <a:invGamma/>
                    </a:schemeClr>
                  </a:gs>
                </a:gsLst>
                <a:path path="rect">
                  <a:fillToRect l="50000" t="50000" r="50000" b="50000"/>
                </a:path>
              </a:gradFill>
              <a:ln w="9525">
                <a:noFill/>
                <a:round/>
                <a:headEnd/>
                <a:tailEnd/>
              </a:ln>
            </p:spPr>
            <p:txBody>
              <a:bodyPr/>
              <a:lstStyle/>
              <a:p>
                <a:pPr>
                  <a:defRPr/>
                </a:pPr>
                <a:endParaRPr lang="es-ES"/>
              </a:p>
            </p:txBody>
          </p:sp>
          <p:sp>
            <p:nvSpPr>
              <p:cNvPr id="109583" name="Freeform 15"/>
              <p:cNvSpPr>
                <a:spLocks/>
              </p:cNvSpPr>
              <p:nvPr/>
            </p:nvSpPr>
            <p:spPr bwMode="hidden">
              <a:xfrm>
                <a:off x="4037" y="3721"/>
                <a:ext cx="96" cy="30"/>
              </a:xfrm>
              <a:custGeom>
                <a:avLst/>
                <a:gdLst/>
                <a:ahLst/>
                <a:cxnLst>
                  <a:cxn ang="0">
                    <a:pos x="0" y="0"/>
                  </a:cxn>
                  <a:cxn ang="0">
                    <a:pos x="0" y="12"/>
                  </a:cxn>
                  <a:cxn ang="0">
                    <a:pos x="48" y="18"/>
                  </a:cxn>
                  <a:cxn ang="0">
                    <a:pos x="96" y="30"/>
                  </a:cxn>
                  <a:cxn ang="0">
                    <a:pos x="96" y="24"/>
                  </a:cxn>
                  <a:cxn ang="0">
                    <a:pos x="96" y="18"/>
                  </a:cxn>
                  <a:cxn ang="0">
                    <a:pos x="48" y="12"/>
                  </a:cxn>
                  <a:cxn ang="0">
                    <a:pos x="0" y="0"/>
                  </a:cxn>
                  <a:cxn ang="0">
                    <a:pos x="0" y="0"/>
                  </a:cxn>
                </a:cxnLst>
                <a:rect l="0" t="0" r="r" b="b"/>
                <a:pathLst>
                  <a:path w="96" h="30">
                    <a:moveTo>
                      <a:pt x="0" y="0"/>
                    </a:moveTo>
                    <a:lnTo>
                      <a:pt x="0" y="12"/>
                    </a:lnTo>
                    <a:lnTo>
                      <a:pt x="48" y="18"/>
                    </a:lnTo>
                    <a:lnTo>
                      <a:pt x="96" y="30"/>
                    </a:lnTo>
                    <a:lnTo>
                      <a:pt x="96" y="24"/>
                    </a:lnTo>
                    <a:lnTo>
                      <a:pt x="96" y="18"/>
                    </a:lnTo>
                    <a:lnTo>
                      <a:pt x="48" y="12"/>
                    </a:lnTo>
                    <a:lnTo>
                      <a:pt x="0" y="0"/>
                    </a:lnTo>
                    <a:lnTo>
                      <a:pt x="0" y="0"/>
                    </a:lnTo>
                    <a:close/>
                  </a:path>
                </a:pathLst>
              </a:custGeom>
              <a:gradFill rotWithShape="0">
                <a:gsLst>
                  <a:gs pos="0">
                    <a:schemeClr val="accent2"/>
                  </a:gs>
                  <a:gs pos="100000">
                    <a:schemeClr val="accent2">
                      <a:gamma/>
                      <a:shade val="87843"/>
                      <a:invGamma/>
                    </a:schemeClr>
                  </a:gs>
                </a:gsLst>
                <a:lin ang="0" scaled="1"/>
              </a:gradFill>
              <a:ln w="9525">
                <a:noFill/>
                <a:round/>
                <a:headEnd/>
                <a:tailEnd/>
              </a:ln>
            </p:spPr>
            <p:txBody>
              <a:bodyPr/>
              <a:lstStyle/>
              <a:p>
                <a:pPr>
                  <a:defRPr/>
                </a:pPr>
                <a:endParaRPr lang="es-ES"/>
              </a:p>
            </p:txBody>
          </p:sp>
          <p:sp>
            <p:nvSpPr>
              <p:cNvPr id="109584" name="Oval 16"/>
              <p:cNvSpPr>
                <a:spLocks noChangeArrowheads="1"/>
              </p:cNvSpPr>
              <p:nvPr/>
            </p:nvSpPr>
            <p:spPr bwMode="hidden">
              <a:xfrm>
                <a:off x="3910" y="3948"/>
                <a:ext cx="84" cy="53"/>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pPr>
                  <a:defRPr/>
                </a:pPr>
                <a:endParaRPr lang="es-ES"/>
              </a:p>
            </p:txBody>
          </p:sp>
        </p:grpSp>
        <p:grpSp>
          <p:nvGrpSpPr>
            <p:cNvPr id="2059" name="Group 17"/>
            <p:cNvGrpSpPr>
              <a:grpSpLocks/>
            </p:cNvGrpSpPr>
            <p:nvPr userDrawn="1"/>
          </p:nvGrpSpPr>
          <p:grpSpPr bwMode="auto">
            <a:xfrm>
              <a:off x="1776" y="3631"/>
              <a:ext cx="1626" cy="683"/>
              <a:chOff x="1776" y="3631"/>
              <a:chExt cx="1626" cy="683"/>
            </a:xfrm>
          </p:grpSpPr>
          <p:sp>
            <p:nvSpPr>
              <p:cNvPr id="109586" name="Oval 18"/>
              <p:cNvSpPr>
                <a:spLocks noChangeArrowheads="1"/>
              </p:cNvSpPr>
              <p:nvPr/>
            </p:nvSpPr>
            <p:spPr bwMode="hidden">
              <a:xfrm>
                <a:off x="2268" y="3934"/>
                <a:ext cx="638" cy="377"/>
              </a:xfrm>
              <a:prstGeom prst="ellipse">
                <a:avLst/>
              </a:prstGeom>
              <a:gradFill rotWithShape="0">
                <a:gsLst>
                  <a:gs pos="0">
                    <a:schemeClr val="accent2">
                      <a:gamma/>
                      <a:shade val="87843"/>
                      <a:invGamma/>
                    </a:schemeClr>
                  </a:gs>
                  <a:gs pos="100000">
                    <a:schemeClr val="accent2"/>
                  </a:gs>
                </a:gsLst>
                <a:lin ang="2700000" scaled="1"/>
              </a:gradFill>
              <a:ln w="9525">
                <a:noFill/>
                <a:round/>
                <a:headEnd/>
                <a:tailEnd/>
              </a:ln>
              <a:effectLst/>
            </p:spPr>
            <p:txBody>
              <a:bodyPr/>
              <a:lstStyle/>
              <a:p>
                <a:pPr>
                  <a:defRPr/>
                </a:pPr>
                <a:endParaRPr lang="es-ES"/>
              </a:p>
            </p:txBody>
          </p:sp>
          <p:sp>
            <p:nvSpPr>
              <p:cNvPr id="109587" name="Oval 19"/>
              <p:cNvSpPr>
                <a:spLocks noChangeArrowheads="1"/>
              </p:cNvSpPr>
              <p:nvPr/>
            </p:nvSpPr>
            <p:spPr bwMode="hidden">
              <a:xfrm>
                <a:off x="2314" y="3958"/>
                <a:ext cx="543" cy="332"/>
              </a:xfrm>
              <a:prstGeom prst="ellipse">
                <a:avLst/>
              </a:prstGeom>
              <a:gradFill rotWithShape="0">
                <a:gsLst>
                  <a:gs pos="0">
                    <a:schemeClr val="accent2"/>
                  </a:gs>
                  <a:gs pos="100000">
                    <a:schemeClr val="accent2">
                      <a:gamma/>
                      <a:shade val="87843"/>
                      <a:invGamma/>
                    </a:schemeClr>
                  </a:gs>
                </a:gsLst>
                <a:lin ang="2700000" scaled="1"/>
              </a:gradFill>
              <a:ln w="9525">
                <a:noFill/>
                <a:round/>
                <a:headEnd/>
                <a:tailEnd/>
              </a:ln>
              <a:effectLst/>
            </p:spPr>
            <p:txBody>
              <a:bodyPr/>
              <a:lstStyle/>
              <a:p>
                <a:pPr>
                  <a:defRPr/>
                </a:pPr>
                <a:endParaRPr lang="es-ES"/>
              </a:p>
            </p:txBody>
          </p:sp>
          <p:sp>
            <p:nvSpPr>
              <p:cNvPr id="109588" name="Oval 20"/>
              <p:cNvSpPr>
                <a:spLocks noChangeArrowheads="1"/>
              </p:cNvSpPr>
              <p:nvPr/>
            </p:nvSpPr>
            <p:spPr bwMode="hidden">
              <a:xfrm>
                <a:off x="2341" y="3979"/>
                <a:ext cx="501" cy="299"/>
              </a:xfrm>
              <a:prstGeom prst="ellipse">
                <a:avLst/>
              </a:prstGeom>
              <a:gradFill rotWithShape="0">
                <a:gsLst>
                  <a:gs pos="0">
                    <a:schemeClr val="accent2">
                      <a:gamma/>
                      <a:shade val="90980"/>
                      <a:invGamma/>
                    </a:schemeClr>
                  </a:gs>
                  <a:gs pos="100000">
                    <a:schemeClr val="accent2"/>
                  </a:gs>
                </a:gsLst>
                <a:lin ang="2700000" scaled="1"/>
              </a:gradFill>
              <a:ln w="9525">
                <a:noFill/>
                <a:round/>
                <a:headEnd/>
                <a:tailEnd/>
              </a:ln>
              <a:effectLst/>
            </p:spPr>
            <p:txBody>
              <a:bodyPr/>
              <a:lstStyle/>
              <a:p>
                <a:pPr>
                  <a:defRPr/>
                </a:pPr>
                <a:endParaRPr lang="es-ES"/>
              </a:p>
            </p:txBody>
          </p:sp>
          <p:sp>
            <p:nvSpPr>
              <p:cNvPr id="109589" name="Oval 21"/>
              <p:cNvSpPr>
                <a:spLocks noChangeArrowheads="1"/>
              </p:cNvSpPr>
              <p:nvPr/>
            </p:nvSpPr>
            <p:spPr bwMode="hidden">
              <a:xfrm>
                <a:off x="2368" y="3997"/>
                <a:ext cx="444" cy="258"/>
              </a:xfrm>
              <a:prstGeom prst="ellipse">
                <a:avLst/>
              </a:prstGeom>
              <a:gradFill rotWithShape="0">
                <a:gsLst>
                  <a:gs pos="0">
                    <a:schemeClr val="accent2">
                      <a:gamma/>
                      <a:shade val="87843"/>
                      <a:invGamma/>
                    </a:schemeClr>
                  </a:gs>
                  <a:gs pos="100000">
                    <a:schemeClr val="accent2"/>
                  </a:gs>
                </a:gsLst>
                <a:lin ang="5400000" scaled="1"/>
              </a:gradFill>
              <a:ln w="9525">
                <a:noFill/>
                <a:round/>
                <a:headEnd/>
                <a:tailEnd/>
              </a:ln>
              <a:effectLst/>
            </p:spPr>
            <p:txBody>
              <a:bodyPr/>
              <a:lstStyle/>
              <a:p>
                <a:pPr>
                  <a:defRPr/>
                </a:pPr>
                <a:endParaRPr lang="es-ES"/>
              </a:p>
            </p:txBody>
          </p:sp>
          <p:sp>
            <p:nvSpPr>
              <p:cNvPr id="109590" name="Oval 22"/>
              <p:cNvSpPr>
                <a:spLocks noChangeArrowheads="1"/>
              </p:cNvSpPr>
              <p:nvPr/>
            </p:nvSpPr>
            <p:spPr bwMode="hidden">
              <a:xfrm>
                <a:off x="2385" y="4005"/>
                <a:ext cx="413" cy="240"/>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pPr>
                  <a:defRPr/>
                </a:pPr>
                <a:endParaRPr lang="es-ES"/>
              </a:p>
            </p:txBody>
          </p:sp>
          <p:sp>
            <p:nvSpPr>
              <p:cNvPr id="109591" name="Oval 23"/>
              <p:cNvSpPr>
                <a:spLocks noChangeArrowheads="1"/>
              </p:cNvSpPr>
              <p:nvPr/>
            </p:nvSpPr>
            <p:spPr bwMode="hidden">
              <a:xfrm>
                <a:off x="2437" y="4026"/>
                <a:ext cx="306" cy="192"/>
              </a:xfrm>
              <a:prstGeom prst="ellipse">
                <a:avLst/>
              </a:prstGeom>
              <a:gradFill rotWithShape="0">
                <a:gsLst>
                  <a:gs pos="0">
                    <a:schemeClr val="accent2">
                      <a:gamma/>
                      <a:shade val="87843"/>
                      <a:invGamma/>
                    </a:schemeClr>
                  </a:gs>
                  <a:gs pos="100000">
                    <a:schemeClr val="accent2"/>
                  </a:gs>
                </a:gsLst>
                <a:lin ang="5400000" scaled="1"/>
              </a:gradFill>
              <a:ln w="9525">
                <a:noFill/>
                <a:round/>
                <a:headEnd/>
                <a:tailEnd/>
              </a:ln>
              <a:effectLst/>
            </p:spPr>
            <p:txBody>
              <a:bodyPr/>
              <a:lstStyle/>
              <a:p>
                <a:pPr>
                  <a:defRPr/>
                </a:pPr>
                <a:endParaRPr lang="es-ES"/>
              </a:p>
            </p:txBody>
          </p:sp>
          <p:sp>
            <p:nvSpPr>
              <p:cNvPr id="109592" name="Oval 24"/>
              <p:cNvSpPr>
                <a:spLocks noChangeArrowheads="1"/>
              </p:cNvSpPr>
              <p:nvPr/>
            </p:nvSpPr>
            <p:spPr bwMode="hidden">
              <a:xfrm>
                <a:off x="2476" y="4056"/>
                <a:ext cx="227" cy="135"/>
              </a:xfrm>
              <a:prstGeom prst="ellipse">
                <a:avLst/>
              </a:prstGeom>
              <a:gradFill rotWithShape="0">
                <a:gsLst>
                  <a:gs pos="0">
                    <a:schemeClr val="accent2"/>
                  </a:gs>
                  <a:gs pos="100000">
                    <a:schemeClr val="accent2">
                      <a:gamma/>
                      <a:shade val="90980"/>
                      <a:invGamma/>
                    </a:schemeClr>
                  </a:gs>
                </a:gsLst>
                <a:lin ang="2700000" scaled="1"/>
              </a:gradFill>
              <a:ln w="9525">
                <a:noFill/>
                <a:round/>
                <a:headEnd/>
                <a:tailEnd/>
              </a:ln>
              <a:effectLst/>
            </p:spPr>
            <p:txBody>
              <a:bodyPr/>
              <a:lstStyle/>
              <a:p>
                <a:pPr>
                  <a:defRPr/>
                </a:pPr>
                <a:endParaRPr lang="es-ES"/>
              </a:p>
            </p:txBody>
          </p:sp>
          <p:sp>
            <p:nvSpPr>
              <p:cNvPr id="109593" name="Oval 25"/>
              <p:cNvSpPr>
                <a:spLocks noChangeArrowheads="1"/>
              </p:cNvSpPr>
              <p:nvPr/>
            </p:nvSpPr>
            <p:spPr bwMode="hidden">
              <a:xfrm>
                <a:off x="2542" y="4097"/>
                <a:ext cx="90" cy="60"/>
              </a:xfrm>
              <a:prstGeom prst="ellipse">
                <a:avLst/>
              </a:prstGeom>
              <a:gradFill rotWithShape="0">
                <a:gsLst>
                  <a:gs pos="0">
                    <a:schemeClr val="accent2"/>
                  </a:gs>
                  <a:gs pos="100000">
                    <a:schemeClr val="accent2">
                      <a:gamma/>
                      <a:shade val="90980"/>
                      <a:invGamma/>
                    </a:schemeClr>
                  </a:gs>
                </a:gsLst>
                <a:lin ang="0" scaled="1"/>
              </a:gradFill>
              <a:ln w="9525">
                <a:noFill/>
                <a:round/>
                <a:headEnd/>
                <a:tailEnd/>
              </a:ln>
              <a:effectLst/>
            </p:spPr>
            <p:txBody>
              <a:bodyPr/>
              <a:lstStyle/>
              <a:p>
                <a:pPr>
                  <a:defRPr/>
                </a:pPr>
                <a:endParaRPr lang="es-ES"/>
              </a:p>
            </p:txBody>
          </p:sp>
          <p:sp>
            <p:nvSpPr>
              <p:cNvPr id="109594" name="Freeform 26"/>
              <p:cNvSpPr>
                <a:spLocks/>
              </p:cNvSpPr>
              <p:nvPr/>
            </p:nvSpPr>
            <p:spPr bwMode="hidden">
              <a:xfrm>
                <a:off x="2585" y="3822"/>
                <a:ext cx="449" cy="186"/>
              </a:xfrm>
              <a:custGeom>
                <a:avLst/>
                <a:gdLst/>
                <a:ahLst/>
                <a:cxnLst>
                  <a:cxn ang="0">
                    <a:pos x="6" y="6"/>
                  </a:cxn>
                  <a:cxn ang="0">
                    <a:pos x="78" y="12"/>
                  </a:cxn>
                  <a:cxn ang="0">
                    <a:pos x="150" y="18"/>
                  </a:cxn>
                  <a:cxn ang="0">
                    <a:pos x="215" y="36"/>
                  </a:cxn>
                  <a:cxn ang="0">
                    <a:pos x="275" y="60"/>
                  </a:cxn>
                  <a:cxn ang="0">
                    <a:pos x="329" y="84"/>
                  </a:cxn>
                  <a:cxn ang="0">
                    <a:pos x="377" y="114"/>
                  </a:cxn>
                  <a:cxn ang="0">
                    <a:pos x="419" y="150"/>
                  </a:cxn>
                  <a:cxn ang="0">
                    <a:pos x="448" y="186"/>
                  </a:cxn>
                  <a:cxn ang="0">
                    <a:pos x="448" y="162"/>
                  </a:cxn>
                  <a:cxn ang="0">
                    <a:pos x="413" y="126"/>
                  </a:cxn>
                  <a:cxn ang="0">
                    <a:pos x="371" y="96"/>
                  </a:cxn>
                  <a:cxn ang="0">
                    <a:pos x="323" y="66"/>
                  </a:cxn>
                  <a:cxn ang="0">
                    <a:pos x="269" y="48"/>
                  </a:cxn>
                  <a:cxn ang="0">
                    <a:pos x="144" y="12"/>
                  </a:cxn>
                  <a:cxn ang="0">
                    <a:pos x="78" y="6"/>
                  </a:cxn>
                  <a:cxn ang="0">
                    <a:pos x="6" y="0"/>
                  </a:cxn>
                  <a:cxn ang="0">
                    <a:pos x="0" y="0"/>
                  </a:cxn>
                  <a:cxn ang="0">
                    <a:pos x="0" y="0"/>
                  </a:cxn>
                  <a:cxn ang="0">
                    <a:pos x="0" y="6"/>
                  </a:cxn>
                  <a:cxn ang="0">
                    <a:pos x="0" y="6"/>
                  </a:cxn>
                  <a:cxn ang="0">
                    <a:pos x="6" y="6"/>
                  </a:cxn>
                  <a:cxn ang="0">
                    <a:pos x="6" y="6"/>
                  </a:cxn>
                </a:cxnLst>
                <a:rect l="0" t="0" r="r" b="b"/>
                <a:pathLst>
                  <a:path w="448" h="186">
                    <a:moveTo>
                      <a:pt x="6" y="6"/>
                    </a:moveTo>
                    <a:lnTo>
                      <a:pt x="78" y="12"/>
                    </a:lnTo>
                    <a:lnTo>
                      <a:pt x="150" y="18"/>
                    </a:lnTo>
                    <a:lnTo>
                      <a:pt x="215" y="36"/>
                    </a:lnTo>
                    <a:lnTo>
                      <a:pt x="275" y="60"/>
                    </a:lnTo>
                    <a:lnTo>
                      <a:pt x="329" y="84"/>
                    </a:lnTo>
                    <a:lnTo>
                      <a:pt x="377" y="114"/>
                    </a:lnTo>
                    <a:lnTo>
                      <a:pt x="419" y="150"/>
                    </a:lnTo>
                    <a:lnTo>
                      <a:pt x="448" y="186"/>
                    </a:lnTo>
                    <a:lnTo>
                      <a:pt x="448" y="162"/>
                    </a:lnTo>
                    <a:lnTo>
                      <a:pt x="413" y="126"/>
                    </a:lnTo>
                    <a:lnTo>
                      <a:pt x="371" y="96"/>
                    </a:lnTo>
                    <a:lnTo>
                      <a:pt x="323" y="66"/>
                    </a:lnTo>
                    <a:lnTo>
                      <a:pt x="269" y="48"/>
                    </a:lnTo>
                    <a:lnTo>
                      <a:pt x="144" y="12"/>
                    </a:lnTo>
                    <a:lnTo>
                      <a:pt x="78" y="6"/>
                    </a:lnTo>
                    <a:lnTo>
                      <a:pt x="6" y="0"/>
                    </a:lnTo>
                    <a:lnTo>
                      <a:pt x="0" y="0"/>
                    </a:lnTo>
                    <a:lnTo>
                      <a:pt x="0" y="0"/>
                    </a:lnTo>
                    <a:lnTo>
                      <a:pt x="0" y="6"/>
                    </a:lnTo>
                    <a:lnTo>
                      <a:pt x="0" y="6"/>
                    </a:lnTo>
                    <a:lnTo>
                      <a:pt x="6" y="6"/>
                    </a:lnTo>
                    <a:lnTo>
                      <a:pt x="6" y="6"/>
                    </a:lnTo>
                    <a:close/>
                  </a:path>
                </a:pathLst>
              </a:custGeom>
              <a:gradFill rotWithShape="0">
                <a:gsLst>
                  <a:gs pos="0">
                    <a:schemeClr val="accent2">
                      <a:gamma/>
                      <a:shade val="90980"/>
                      <a:invGamma/>
                    </a:schemeClr>
                  </a:gs>
                  <a:gs pos="100000">
                    <a:schemeClr val="accent2"/>
                  </a:gs>
                </a:gsLst>
                <a:lin ang="5400000" scaled="1"/>
              </a:gradFill>
              <a:ln w="9525">
                <a:noFill/>
                <a:round/>
                <a:headEnd/>
                <a:tailEnd/>
              </a:ln>
            </p:spPr>
            <p:txBody>
              <a:bodyPr/>
              <a:lstStyle/>
              <a:p>
                <a:pPr>
                  <a:defRPr/>
                </a:pPr>
                <a:endParaRPr lang="es-ES"/>
              </a:p>
            </p:txBody>
          </p:sp>
          <p:sp>
            <p:nvSpPr>
              <p:cNvPr id="109595" name="Freeform 27"/>
              <p:cNvSpPr>
                <a:spLocks/>
              </p:cNvSpPr>
              <p:nvPr/>
            </p:nvSpPr>
            <p:spPr bwMode="hidden">
              <a:xfrm>
                <a:off x="2142" y="3852"/>
                <a:ext cx="892" cy="462"/>
              </a:xfrm>
              <a:custGeom>
                <a:avLst/>
                <a:gdLst/>
                <a:ahLst/>
                <a:cxnLst>
                  <a:cxn ang="0">
                    <a:pos x="23" y="276"/>
                  </a:cxn>
                  <a:cxn ang="0">
                    <a:pos x="29" y="222"/>
                  </a:cxn>
                  <a:cxn ang="0">
                    <a:pos x="59" y="174"/>
                  </a:cxn>
                  <a:cxn ang="0">
                    <a:pos x="95" y="132"/>
                  </a:cxn>
                  <a:cxn ang="0">
                    <a:pos x="149" y="96"/>
                  </a:cxn>
                  <a:cxn ang="0">
                    <a:pos x="209" y="60"/>
                  </a:cxn>
                  <a:cxn ang="0">
                    <a:pos x="281" y="36"/>
                  </a:cxn>
                  <a:cxn ang="0">
                    <a:pos x="364" y="24"/>
                  </a:cxn>
                  <a:cxn ang="0">
                    <a:pos x="448" y="18"/>
                  </a:cxn>
                  <a:cxn ang="0">
                    <a:pos x="532" y="24"/>
                  </a:cxn>
                  <a:cxn ang="0">
                    <a:pos x="609" y="36"/>
                  </a:cxn>
                  <a:cxn ang="0">
                    <a:pos x="681" y="60"/>
                  </a:cxn>
                  <a:cxn ang="0">
                    <a:pos x="741" y="96"/>
                  </a:cxn>
                  <a:cxn ang="0">
                    <a:pos x="795" y="132"/>
                  </a:cxn>
                  <a:cxn ang="0">
                    <a:pos x="831" y="174"/>
                  </a:cxn>
                  <a:cxn ang="0">
                    <a:pos x="861" y="222"/>
                  </a:cxn>
                  <a:cxn ang="0">
                    <a:pos x="867" y="276"/>
                  </a:cxn>
                  <a:cxn ang="0">
                    <a:pos x="855" y="330"/>
                  </a:cxn>
                  <a:cxn ang="0">
                    <a:pos x="831" y="378"/>
                  </a:cxn>
                  <a:cxn ang="0">
                    <a:pos x="783" y="426"/>
                  </a:cxn>
                  <a:cxn ang="0">
                    <a:pos x="723" y="462"/>
                  </a:cxn>
                  <a:cxn ang="0">
                    <a:pos x="765" y="462"/>
                  </a:cxn>
                  <a:cxn ang="0">
                    <a:pos x="819" y="426"/>
                  </a:cxn>
                  <a:cxn ang="0">
                    <a:pos x="855" y="378"/>
                  </a:cxn>
                  <a:cxn ang="0">
                    <a:pos x="884" y="330"/>
                  </a:cxn>
                  <a:cxn ang="0">
                    <a:pos x="890" y="276"/>
                  </a:cxn>
                  <a:cxn ang="0">
                    <a:pos x="884" y="222"/>
                  </a:cxn>
                  <a:cxn ang="0">
                    <a:pos x="855" y="168"/>
                  </a:cxn>
                  <a:cxn ang="0">
                    <a:pos x="813" y="120"/>
                  </a:cxn>
                  <a:cxn ang="0">
                    <a:pos x="759" y="84"/>
                  </a:cxn>
                  <a:cxn ang="0">
                    <a:pos x="693" y="48"/>
                  </a:cxn>
                  <a:cxn ang="0">
                    <a:pos x="621" y="24"/>
                  </a:cxn>
                  <a:cxn ang="0">
                    <a:pos x="538" y="6"/>
                  </a:cxn>
                  <a:cxn ang="0">
                    <a:pos x="448" y="0"/>
                  </a:cxn>
                  <a:cxn ang="0">
                    <a:pos x="358" y="6"/>
                  </a:cxn>
                  <a:cxn ang="0">
                    <a:pos x="275" y="24"/>
                  </a:cxn>
                  <a:cxn ang="0">
                    <a:pos x="197" y="48"/>
                  </a:cxn>
                  <a:cxn ang="0">
                    <a:pos x="131" y="84"/>
                  </a:cxn>
                  <a:cxn ang="0">
                    <a:pos x="77" y="120"/>
                  </a:cxn>
                  <a:cxn ang="0">
                    <a:pos x="35" y="168"/>
                  </a:cxn>
                  <a:cxn ang="0">
                    <a:pos x="12" y="222"/>
                  </a:cxn>
                  <a:cxn ang="0">
                    <a:pos x="0" y="276"/>
                  </a:cxn>
                  <a:cxn ang="0">
                    <a:pos x="6" y="330"/>
                  </a:cxn>
                  <a:cxn ang="0">
                    <a:pos x="35" y="378"/>
                  </a:cxn>
                  <a:cxn ang="0">
                    <a:pos x="71" y="426"/>
                  </a:cxn>
                  <a:cxn ang="0">
                    <a:pos x="125" y="462"/>
                  </a:cxn>
                  <a:cxn ang="0">
                    <a:pos x="167" y="462"/>
                  </a:cxn>
                  <a:cxn ang="0">
                    <a:pos x="107" y="426"/>
                  </a:cxn>
                  <a:cxn ang="0">
                    <a:pos x="59" y="378"/>
                  </a:cxn>
                  <a:cxn ang="0">
                    <a:pos x="35" y="330"/>
                  </a:cxn>
                  <a:cxn ang="0">
                    <a:pos x="23" y="276"/>
                  </a:cxn>
                  <a:cxn ang="0">
                    <a:pos x="23" y="276"/>
                  </a:cxn>
                </a:cxnLst>
                <a:rect l="0" t="0" r="r" b="b"/>
                <a:pathLst>
                  <a:path w="890" h="462">
                    <a:moveTo>
                      <a:pt x="23" y="276"/>
                    </a:moveTo>
                    <a:lnTo>
                      <a:pt x="29" y="222"/>
                    </a:lnTo>
                    <a:lnTo>
                      <a:pt x="59" y="174"/>
                    </a:lnTo>
                    <a:lnTo>
                      <a:pt x="95" y="132"/>
                    </a:lnTo>
                    <a:lnTo>
                      <a:pt x="149" y="96"/>
                    </a:lnTo>
                    <a:lnTo>
                      <a:pt x="209" y="60"/>
                    </a:lnTo>
                    <a:lnTo>
                      <a:pt x="281" y="36"/>
                    </a:lnTo>
                    <a:lnTo>
                      <a:pt x="364" y="24"/>
                    </a:lnTo>
                    <a:lnTo>
                      <a:pt x="448" y="18"/>
                    </a:lnTo>
                    <a:lnTo>
                      <a:pt x="532" y="24"/>
                    </a:lnTo>
                    <a:lnTo>
                      <a:pt x="609" y="36"/>
                    </a:lnTo>
                    <a:lnTo>
                      <a:pt x="681" y="60"/>
                    </a:lnTo>
                    <a:lnTo>
                      <a:pt x="741" y="96"/>
                    </a:lnTo>
                    <a:lnTo>
                      <a:pt x="795" y="132"/>
                    </a:lnTo>
                    <a:lnTo>
                      <a:pt x="831" y="174"/>
                    </a:lnTo>
                    <a:lnTo>
                      <a:pt x="861" y="222"/>
                    </a:lnTo>
                    <a:lnTo>
                      <a:pt x="867" y="276"/>
                    </a:lnTo>
                    <a:lnTo>
                      <a:pt x="855" y="330"/>
                    </a:lnTo>
                    <a:lnTo>
                      <a:pt x="831" y="378"/>
                    </a:lnTo>
                    <a:lnTo>
                      <a:pt x="783" y="426"/>
                    </a:lnTo>
                    <a:lnTo>
                      <a:pt x="723" y="462"/>
                    </a:lnTo>
                    <a:lnTo>
                      <a:pt x="765" y="462"/>
                    </a:lnTo>
                    <a:lnTo>
                      <a:pt x="819" y="426"/>
                    </a:lnTo>
                    <a:lnTo>
                      <a:pt x="855" y="378"/>
                    </a:lnTo>
                    <a:lnTo>
                      <a:pt x="884" y="330"/>
                    </a:lnTo>
                    <a:lnTo>
                      <a:pt x="890" y="276"/>
                    </a:lnTo>
                    <a:lnTo>
                      <a:pt x="884" y="222"/>
                    </a:lnTo>
                    <a:lnTo>
                      <a:pt x="855" y="168"/>
                    </a:lnTo>
                    <a:lnTo>
                      <a:pt x="813" y="120"/>
                    </a:lnTo>
                    <a:lnTo>
                      <a:pt x="759" y="84"/>
                    </a:lnTo>
                    <a:lnTo>
                      <a:pt x="693" y="48"/>
                    </a:lnTo>
                    <a:lnTo>
                      <a:pt x="621" y="24"/>
                    </a:lnTo>
                    <a:lnTo>
                      <a:pt x="538" y="6"/>
                    </a:lnTo>
                    <a:lnTo>
                      <a:pt x="448" y="0"/>
                    </a:lnTo>
                    <a:lnTo>
                      <a:pt x="358" y="6"/>
                    </a:lnTo>
                    <a:lnTo>
                      <a:pt x="275" y="24"/>
                    </a:lnTo>
                    <a:lnTo>
                      <a:pt x="197" y="48"/>
                    </a:lnTo>
                    <a:lnTo>
                      <a:pt x="131" y="84"/>
                    </a:lnTo>
                    <a:lnTo>
                      <a:pt x="77" y="120"/>
                    </a:lnTo>
                    <a:lnTo>
                      <a:pt x="35" y="168"/>
                    </a:lnTo>
                    <a:lnTo>
                      <a:pt x="12" y="222"/>
                    </a:lnTo>
                    <a:lnTo>
                      <a:pt x="0" y="276"/>
                    </a:lnTo>
                    <a:lnTo>
                      <a:pt x="6" y="330"/>
                    </a:lnTo>
                    <a:lnTo>
                      <a:pt x="35" y="378"/>
                    </a:lnTo>
                    <a:lnTo>
                      <a:pt x="71" y="426"/>
                    </a:lnTo>
                    <a:lnTo>
                      <a:pt x="125" y="462"/>
                    </a:lnTo>
                    <a:lnTo>
                      <a:pt x="167" y="462"/>
                    </a:lnTo>
                    <a:lnTo>
                      <a:pt x="107" y="426"/>
                    </a:lnTo>
                    <a:lnTo>
                      <a:pt x="59" y="378"/>
                    </a:lnTo>
                    <a:lnTo>
                      <a:pt x="35" y="330"/>
                    </a:lnTo>
                    <a:lnTo>
                      <a:pt x="23" y="276"/>
                    </a:lnTo>
                    <a:lnTo>
                      <a:pt x="23" y="276"/>
                    </a:lnTo>
                    <a:close/>
                  </a:path>
                </a:pathLst>
              </a:custGeom>
              <a:gradFill rotWithShape="0">
                <a:gsLst>
                  <a:gs pos="0">
                    <a:schemeClr val="accent2"/>
                  </a:gs>
                  <a:gs pos="100000">
                    <a:schemeClr val="accent2">
                      <a:gamma/>
                      <a:shade val="84706"/>
                      <a:invGamma/>
                    </a:schemeClr>
                  </a:gs>
                </a:gsLst>
                <a:lin ang="2700000" scaled="1"/>
              </a:gradFill>
              <a:ln w="9525">
                <a:noFill/>
                <a:round/>
                <a:headEnd/>
                <a:tailEnd/>
              </a:ln>
            </p:spPr>
            <p:txBody>
              <a:bodyPr/>
              <a:lstStyle/>
              <a:p>
                <a:pPr>
                  <a:defRPr/>
                </a:pPr>
                <a:endParaRPr lang="es-ES"/>
              </a:p>
            </p:txBody>
          </p:sp>
          <p:sp>
            <p:nvSpPr>
              <p:cNvPr id="109596" name="Freeform 28"/>
              <p:cNvSpPr>
                <a:spLocks/>
              </p:cNvSpPr>
              <p:nvPr/>
            </p:nvSpPr>
            <p:spPr bwMode="hidden">
              <a:xfrm>
                <a:off x="2082" y="3828"/>
                <a:ext cx="407" cy="486"/>
              </a:xfrm>
              <a:custGeom>
                <a:avLst/>
                <a:gdLst/>
                <a:ahLst/>
                <a:cxnLst>
                  <a:cxn ang="0">
                    <a:pos x="18" y="300"/>
                  </a:cxn>
                  <a:cxn ang="0">
                    <a:pos x="24" y="246"/>
                  </a:cxn>
                  <a:cxn ang="0">
                    <a:pos x="48" y="198"/>
                  </a:cxn>
                  <a:cxn ang="0">
                    <a:pos x="83" y="150"/>
                  </a:cxn>
                  <a:cxn ang="0">
                    <a:pos x="131" y="108"/>
                  </a:cxn>
                  <a:cxn ang="0">
                    <a:pos x="185" y="72"/>
                  </a:cxn>
                  <a:cxn ang="0">
                    <a:pos x="251" y="42"/>
                  </a:cxn>
                  <a:cxn ang="0">
                    <a:pos x="329" y="24"/>
                  </a:cxn>
                  <a:cxn ang="0">
                    <a:pos x="406" y="6"/>
                  </a:cxn>
                  <a:cxn ang="0">
                    <a:pos x="406" y="0"/>
                  </a:cxn>
                  <a:cxn ang="0">
                    <a:pos x="323" y="12"/>
                  </a:cxn>
                  <a:cxn ang="0">
                    <a:pos x="245" y="36"/>
                  </a:cxn>
                  <a:cxn ang="0">
                    <a:pos x="179" y="66"/>
                  </a:cxn>
                  <a:cxn ang="0">
                    <a:pos x="119" y="102"/>
                  </a:cxn>
                  <a:cxn ang="0">
                    <a:pos x="72" y="144"/>
                  </a:cxn>
                  <a:cxn ang="0">
                    <a:pos x="30" y="192"/>
                  </a:cxn>
                  <a:cxn ang="0">
                    <a:pos x="6" y="246"/>
                  </a:cxn>
                  <a:cxn ang="0">
                    <a:pos x="0" y="300"/>
                  </a:cxn>
                  <a:cxn ang="0">
                    <a:pos x="6" y="348"/>
                  </a:cxn>
                  <a:cxn ang="0">
                    <a:pos x="30" y="396"/>
                  </a:cxn>
                  <a:cxn ang="0">
                    <a:pos x="66" y="444"/>
                  </a:cxn>
                  <a:cxn ang="0">
                    <a:pos x="107" y="486"/>
                  </a:cxn>
                  <a:cxn ang="0">
                    <a:pos x="131" y="486"/>
                  </a:cxn>
                  <a:cxn ang="0">
                    <a:pos x="83" y="450"/>
                  </a:cxn>
                  <a:cxn ang="0">
                    <a:pos x="48" y="402"/>
                  </a:cxn>
                  <a:cxn ang="0">
                    <a:pos x="24" y="354"/>
                  </a:cxn>
                  <a:cxn ang="0">
                    <a:pos x="18" y="300"/>
                  </a:cxn>
                  <a:cxn ang="0">
                    <a:pos x="18" y="300"/>
                  </a:cxn>
                </a:cxnLst>
                <a:rect l="0" t="0" r="r" b="b"/>
                <a:pathLst>
                  <a:path w="406" h="486">
                    <a:moveTo>
                      <a:pt x="18" y="300"/>
                    </a:moveTo>
                    <a:lnTo>
                      <a:pt x="24" y="246"/>
                    </a:lnTo>
                    <a:lnTo>
                      <a:pt x="48" y="198"/>
                    </a:lnTo>
                    <a:lnTo>
                      <a:pt x="83" y="150"/>
                    </a:lnTo>
                    <a:lnTo>
                      <a:pt x="131" y="108"/>
                    </a:lnTo>
                    <a:lnTo>
                      <a:pt x="185" y="72"/>
                    </a:lnTo>
                    <a:lnTo>
                      <a:pt x="251" y="42"/>
                    </a:lnTo>
                    <a:lnTo>
                      <a:pt x="329" y="24"/>
                    </a:lnTo>
                    <a:lnTo>
                      <a:pt x="406" y="6"/>
                    </a:lnTo>
                    <a:lnTo>
                      <a:pt x="406" y="0"/>
                    </a:lnTo>
                    <a:lnTo>
                      <a:pt x="323" y="12"/>
                    </a:lnTo>
                    <a:lnTo>
                      <a:pt x="245" y="36"/>
                    </a:lnTo>
                    <a:lnTo>
                      <a:pt x="179" y="66"/>
                    </a:lnTo>
                    <a:lnTo>
                      <a:pt x="119" y="102"/>
                    </a:lnTo>
                    <a:lnTo>
                      <a:pt x="72" y="144"/>
                    </a:lnTo>
                    <a:lnTo>
                      <a:pt x="30" y="192"/>
                    </a:lnTo>
                    <a:lnTo>
                      <a:pt x="6" y="246"/>
                    </a:lnTo>
                    <a:lnTo>
                      <a:pt x="0" y="300"/>
                    </a:lnTo>
                    <a:lnTo>
                      <a:pt x="6" y="348"/>
                    </a:lnTo>
                    <a:lnTo>
                      <a:pt x="30" y="396"/>
                    </a:lnTo>
                    <a:lnTo>
                      <a:pt x="66" y="444"/>
                    </a:lnTo>
                    <a:lnTo>
                      <a:pt x="107" y="486"/>
                    </a:lnTo>
                    <a:lnTo>
                      <a:pt x="131" y="486"/>
                    </a:lnTo>
                    <a:lnTo>
                      <a:pt x="83" y="450"/>
                    </a:lnTo>
                    <a:lnTo>
                      <a:pt x="48" y="402"/>
                    </a:lnTo>
                    <a:lnTo>
                      <a:pt x="24" y="354"/>
                    </a:lnTo>
                    <a:lnTo>
                      <a:pt x="18" y="300"/>
                    </a:lnTo>
                    <a:lnTo>
                      <a:pt x="18" y="300"/>
                    </a:lnTo>
                    <a:close/>
                  </a:path>
                </a:pathLst>
              </a:custGeom>
              <a:gradFill rotWithShape="0">
                <a:gsLst>
                  <a:gs pos="0">
                    <a:schemeClr val="accent2"/>
                  </a:gs>
                  <a:gs pos="100000">
                    <a:schemeClr val="accent2">
                      <a:gamma/>
                      <a:shade val="90980"/>
                      <a:invGamma/>
                    </a:schemeClr>
                  </a:gs>
                </a:gsLst>
                <a:lin ang="0" scaled="1"/>
              </a:gradFill>
              <a:ln w="9525">
                <a:noFill/>
                <a:round/>
                <a:headEnd/>
                <a:tailEnd/>
              </a:ln>
            </p:spPr>
            <p:txBody>
              <a:bodyPr/>
              <a:lstStyle/>
              <a:p>
                <a:pPr>
                  <a:defRPr/>
                </a:pPr>
                <a:endParaRPr lang="es-ES"/>
              </a:p>
            </p:txBody>
          </p:sp>
          <p:sp>
            <p:nvSpPr>
              <p:cNvPr id="109597" name="Freeform 29"/>
              <p:cNvSpPr>
                <a:spLocks/>
              </p:cNvSpPr>
              <p:nvPr/>
            </p:nvSpPr>
            <p:spPr bwMode="hidden">
              <a:xfrm>
                <a:off x="2987" y="4044"/>
                <a:ext cx="108" cy="252"/>
              </a:xfrm>
              <a:custGeom>
                <a:avLst/>
                <a:gdLst/>
                <a:ahLst/>
                <a:cxnLst>
                  <a:cxn ang="0">
                    <a:pos x="89" y="84"/>
                  </a:cxn>
                  <a:cxn ang="0">
                    <a:pos x="83" y="132"/>
                  </a:cxn>
                  <a:cxn ang="0">
                    <a:pos x="65" y="174"/>
                  </a:cxn>
                  <a:cxn ang="0">
                    <a:pos x="36" y="216"/>
                  </a:cxn>
                  <a:cxn ang="0">
                    <a:pos x="0" y="252"/>
                  </a:cxn>
                  <a:cxn ang="0">
                    <a:pos x="18" y="252"/>
                  </a:cxn>
                  <a:cxn ang="0">
                    <a:pos x="53" y="216"/>
                  </a:cxn>
                  <a:cxn ang="0">
                    <a:pos x="83" y="174"/>
                  </a:cxn>
                  <a:cxn ang="0">
                    <a:pos x="101" y="132"/>
                  </a:cxn>
                  <a:cxn ang="0">
                    <a:pos x="107" y="84"/>
                  </a:cxn>
                  <a:cxn ang="0">
                    <a:pos x="101" y="42"/>
                  </a:cxn>
                  <a:cxn ang="0">
                    <a:pos x="89" y="0"/>
                  </a:cxn>
                  <a:cxn ang="0">
                    <a:pos x="65" y="0"/>
                  </a:cxn>
                  <a:cxn ang="0">
                    <a:pos x="83" y="42"/>
                  </a:cxn>
                  <a:cxn ang="0">
                    <a:pos x="89" y="84"/>
                  </a:cxn>
                  <a:cxn ang="0">
                    <a:pos x="89" y="84"/>
                  </a:cxn>
                </a:cxnLst>
                <a:rect l="0" t="0" r="r" b="b"/>
                <a:pathLst>
                  <a:path w="107" h="252">
                    <a:moveTo>
                      <a:pt x="89" y="84"/>
                    </a:moveTo>
                    <a:lnTo>
                      <a:pt x="83" y="132"/>
                    </a:lnTo>
                    <a:lnTo>
                      <a:pt x="65" y="174"/>
                    </a:lnTo>
                    <a:lnTo>
                      <a:pt x="36" y="216"/>
                    </a:lnTo>
                    <a:lnTo>
                      <a:pt x="0" y="252"/>
                    </a:lnTo>
                    <a:lnTo>
                      <a:pt x="18" y="252"/>
                    </a:lnTo>
                    <a:lnTo>
                      <a:pt x="53" y="216"/>
                    </a:lnTo>
                    <a:lnTo>
                      <a:pt x="83" y="174"/>
                    </a:lnTo>
                    <a:lnTo>
                      <a:pt x="101" y="132"/>
                    </a:lnTo>
                    <a:lnTo>
                      <a:pt x="107" y="84"/>
                    </a:lnTo>
                    <a:lnTo>
                      <a:pt x="101" y="42"/>
                    </a:lnTo>
                    <a:lnTo>
                      <a:pt x="89" y="0"/>
                    </a:lnTo>
                    <a:lnTo>
                      <a:pt x="65" y="0"/>
                    </a:lnTo>
                    <a:lnTo>
                      <a:pt x="83" y="42"/>
                    </a:lnTo>
                    <a:lnTo>
                      <a:pt x="89" y="84"/>
                    </a:lnTo>
                    <a:lnTo>
                      <a:pt x="89" y="84"/>
                    </a:lnTo>
                    <a:close/>
                  </a:path>
                </a:pathLst>
              </a:custGeom>
              <a:gradFill rotWithShape="0">
                <a:gsLst>
                  <a:gs pos="0">
                    <a:schemeClr val="accent2"/>
                  </a:gs>
                  <a:gs pos="100000">
                    <a:schemeClr val="accent2">
                      <a:gamma/>
                      <a:shade val="81961"/>
                      <a:invGamma/>
                    </a:schemeClr>
                  </a:gs>
                </a:gsLst>
                <a:lin ang="5400000" scaled="1"/>
              </a:gradFill>
              <a:ln w="9525">
                <a:noFill/>
                <a:round/>
                <a:headEnd/>
                <a:tailEnd/>
              </a:ln>
            </p:spPr>
            <p:txBody>
              <a:bodyPr/>
              <a:lstStyle/>
              <a:p>
                <a:pPr>
                  <a:defRPr/>
                </a:pPr>
                <a:endParaRPr lang="es-ES"/>
              </a:p>
            </p:txBody>
          </p:sp>
          <p:sp>
            <p:nvSpPr>
              <p:cNvPr id="109598" name="Freeform 30"/>
              <p:cNvSpPr>
                <a:spLocks/>
              </p:cNvSpPr>
              <p:nvPr/>
            </p:nvSpPr>
            <p:spPr bwMode="hidden">
              <a:xfrm>
                <a:off x="2068" y="3685"/>
                <a:ext cx="835" cy="150"/>
              </a:xfrm>
              <a:custGeom>
                <a:avLst/>
                <a:gdLst/>
                <a:ahLst/>
                <a:cxnLst>
                  <a:cxn ang="0">
                    <a:pos x="518" y="18"/>
                  </a:cxn>
                  <a:cxn ang="0">
                    <a:pos x="597" y="24"/>
                  </a:cxn>
                  <a:cxn ang="0">
                    <a:pos x="682" y="30"/>
                  </a:cxn>
                  <a:cxn ang="0">
                    <a:pos x="755" y="42"/>
                  </a:cxn>
                  <a:cxn ang="0">
                    <a:pos x="828" y="60"/>
                  </a:cxn>
                  <a:cxn ang="0">
                    <a:pos x="835" y="42"/>
                  </a:cxn>
                  <a:cxn ang="0">
                    <a:pos x="761" y="24"/>
                  </a:cxn>
                  <a:cxn ang="0">
                    <a:pos x="688" y="12"/>
                  </a:cxn>
                  <a:cxn ang="0">
                    <a:pos x="603" y="6"/>
                  </a:cxn>
                  <a:cxn ang="0">
                    <a:pos x="518" y="0"/>
                  </a:cxn>
                  <a:cxn ang="0">
                    <a:pos x="372" y="12"/>
                  </a:cxn>
                  <a:cxn ang="0">
                    <a:pos x="232" y="36"/>
                  </a:cxn>
                  <a:cxn ang="0">
                    <a:pos x="110" y="78"/>
                  </a:cxn>
                  <a:cxn ang="0">
                    <a:pos x="0" y="132"/>
                  </a:cxn>
                  <a:cxn ang="0">
                    <a:pos x="19" y="150"/>
                  </a:cxn>
                  <a:cxn ang="0">
                    <a:pos x="122" y="96"/>
                  </a:cxn>
                  <a:cxn ang="0">
                    <a:pos x="244" y="54"/>
                  </a:cxn>
                  <a:cxn ang="0">
                    <a:pos x="378" y="30"/>
                  </a:cxn>
                  <a:cxn ang="0">
                    <a:pos x="518" y="18"/>
                  </a:cxn>
                  <a:cxn ang="0">
                    <a:pos x="518" y="18"/>
                  </a:cxn>
                </a:cxnLst>
                <a:rect l="0" t="0" r="r" b="b"/>
                <a:pathLst>
                  <a:path w="835" h="150">
                    <a:moveTo>
                      <a:pt x="518" y="18"/>
                    </a:moveTo>
                    <a:lnTo>
                      <a:pt x="597" y="24"/>
                    </a:lnTo>
                    <a:lnTo>
                      <a:pt x="682" y="30"/>
                    </a:lnTo>
                    <a:lnTo>
                      <a:pt x="755" y="42"/>
                    </a:lnTo>
                    <a:lnTo>
                      <a:pt x="828" y="60"/>
                    </a:lnTo>
                    <a:lnTo>
                      <a:pt x="835" y="42"/>
                    </a:lnTo>
                    <a:lnTo>
                      <a:pt x="761" y="24"/>
                    </a:lnTo>
                    <a:lnTo>
                      <a:pt x="688" y="12"/>
                    </a:lnTo>
                    <a:lnTo>
                      <a:pt x="603" y="6"/>
                    </a:lnTo>
                    <a:lnTo>
                      <a:pt x="518" y="0"/>
                    </a:lnTo>
                    <a:lnTo>
                      <a:pt x="372" y="12"/>
                    </a:lnTo>
                    <a:lnTo>
                      <a:pt x="232" y="36"/>
                    </a:lnTo>
                    <a:lnTo>
                      <a:pt x="110" y="78"/>
                    </a:lnTo>
                    <a:lnTo>
                      <a:pt x="0" y="132"/>
                    </a:lnTo>
                    <a:lnTo>
                      <a:pt x="19" y="150"/>
                    </a:lnTo>
                    <a:lnTo>
                      <a:pt x="122" y="96"/>
                    </a:lnTo>
                    <a:lnTo>
                      <a:pt x="244" y="54"/>
                    </a:lnTo>
                    <a:lnTo>
                      <a:pt x="378" y="30"/>
                    </a:lnTo>
                    <a:lnTo>
                      <a:pt x="518" y="18"/>
                    </a:lnTo>
                    <a:lnTo>
                      <a:pt x="518" y="18"/>
                    </a:lnTo>
                    <a:close/>
                  </a:path>
                </a:pathLst>
              </a:custGeom>
              <a:solidFill>
                <a:schemeClr val="accent2"/>
              </a:solidFill>
              <a:ln w="9525">
                <a:noFill/>
                <a:round/>
                <a:headEnd/>
                <a:tailEnd/>
              </a:ln>
            </p:spPr>
            <p:txBody>
              <a:bodyPr/>
              <a:lstStyle/>
              <a:p>
                <a:pPr>
                  <a:defRPr/>
                </a:pPr>
                <a:endParaRPr lang="es-ES"/>
              </a:p>
            </p:txBody>
          </p:sp>
          <p:sp>
            <p:nvSpPr>
              <p:cNvPr id="109599" name="Freeform 31"/>
              <p:cNvSpPr>
                <a:spLocks/>
              </p:cNvSpPr>
              <p:nvPr/>
            </p:nvSpPr>
            <p:spPr bwMode="hidden">
              <a:xfrm>
                <a:off x="1867" y="3853"/>
                <a:ext cx="171" cy="461"/>
              </a:xfrm>
              <a:custGeom>
                <a:avLst/>
                <a:gdLst/>
                <a:ahLst/>
                <a:cxnLst>
                  <a:cxn ang="0">
                    <a:pos x="31" y="263"/>
                  </a:cxn>
                  <a:cxn ang="0">
                    <a:pos x="43" y="191"/>
                  </a:cxn>
                  <a:cxn ang="0">
                    <a:pos x="67" y="131"/>
                  </a:cxn>
                  <a:cxn ang="0">
                    <a:pos x="116" y="72"/>
                  </a:cxn>
                  <a:cxn ang="0">
                    <a:pos x="171" y="18"/>
                  </a:cxn>
                  <a:cxn ang="0">
                    <a:pos x="153" y="0"/>
                  </a:cxn>
                  <a:cxn ang="0">
                    <a:pos x="86" y="60"/>
                  </a:cxn>
                  <a:cxn ang="0">
                    <a:pos x="43" y="120"/>
                  </a:cxn>
                  <a:cxn ang="0">
                    <a:pos x="13" y="191"/>
                  </a:cxn>
                  <a:cxn ang="0">
                    <a:pos x="0" y="263"/>
                  </a:cxn>
                  <a:cxn ang="0">
                    <a:pos x="6" y="317"/>
                  </a:cxn>
                  <a:cxn ang="0">
                    <a:pos x="25" y="365"/>
                  </a:cxn>
                  <a:cxn ang="0">
                    <a:pos x="49" y="413"/>
                  </a:cxn>
                  <a:cxn ang="0">
                    <a:pos x="86" y="461"/>
                  </a:cxn>
                  <a:cxn ang="0">
                    <a:pos x="122" y="461"/>
                  </a:cxn>
                  <a:cxn ang="0">
                    <a:pos x="86" y="413"/>
                  </a:cxn>
                  <a:cxn ang="0">
                    <a:pos x="55" y="365"/>
                  </a:cxn>
                  <a:cxn ang="0">
                    <a:pos x="37" y="317"/>
                  </a:cxn>
                  <a:cxn ang="0">
                    <a:pos x="31" y="263"/>
                  </a:cxn>
                  <a:cxn ang="0">
                    <a:pos x="31" y="263"/>
                  </a:cxn>
                </a:cxnLst>
                <a:rect l="0" t="0" r="r" b="b"/>
                <a:pathLst>
                  <a:path w="171" h="461">
                    <a:moveTo>
                      <a:pt x="31" y="263"/>
                    </a:moveTo>
                    <a:lnTo>
                      <a:pt x="43" y="191"/>
                    </a:lnTo>
                    <a:lnTo>
                      <a:pt x="67" y="131"/>
                    </a:lnTo>
                    <a:lnTo>
                      <a:pt x="116" y="72"/>
                    </a:lnTo>
                    <a:lnTo>
                      <a:pt x="171" y="18"/>
                    </a:lnTo>
                    <a:lnTo>
                      <a:pt x="153" y="0"/>
                    </a:lnTo>
                    <a:lnTo>
                      <a:pt x="86" y="60"/>
                    </a:lnTo>
                    <a:lnTo>
                      <a:pt x="43" y="120"/>
                    </a:lnTo>
                    <a:lnTo>
                      <a:pt x="13" y="191"/>
                    </a:lnTo>
                    <a:lnTo>
                      <a:pt x="0" y="263"/>
                    </a:lnTo>
                    <a:lnTo>
                      <a:pt x="6" y="317"/>
                    </a:lnTo>
                    <a:lnTo>
                      <a:pt x="25" y="365"/>
                    </a:lnTo>
                    <a:lnTo>
                      <a:pt x="49" y="413"/>
                    </a:lnTo>
                    <a:lnTo>
                      <a:pt x="86" y="461"/>
                    </a:lnTo>
                    <a:lnTo>
                      <a:pt x="122" y="461"/>
                    </a:lnTo>
                    <a:lnTo>
                      <a:pt x="86" y="413"/>
                    </a:lnTo>
                    <a:lnTo>
                      <a:pt x="55" y="365"/>
                    </a:lnTo>
                    <a:lnTo>
                      <a:pt x="37" y="317"/>
                    </a:lnTo>
                    <a:lnTo>
                      <a:pt x="31" y="263"/>
                    </a:lnTo>
                    <a:lnTo>
                      <a:pt x="31" y="263"/>
                    </a:lnTo>
                    <a:close/>
                  </a:path>
                </a:pathLst>
              </a:custGeom>
              <a:solidFill>
                <a:schemeClr val="accent2"/>
              </a:solidFill>
              <a:ln w="9525">
                <a:noFill/>
                <a:round/>
                <a:headEnd/>
                <a:tailEnd/>
              </a:ln>
            </p:spPr>
            <p:txBody>
              <a:bodyPr/>
              <a:lstStyle/>
              <a:p>
                <a:pPr>
                  <a:defRPr/>
                </a:pPr>
                <a:endParaRPr lang="es-ES"/>
              </a:p>
            </p:txBody>
          </p:sp>
          <p:sp>
            <p:nvSpPr>
              <p:cNvPr id="109600" name="Freeform 32"/>
              <p:cNvSpPr>
                <a:spLocks/>
              </p:cNvSpPr>
              <p:nvPr/>
            </p:nvSpPr>
            <p:spPr bwMode="hidden">
              <a:xfrm>
                <a:off x="2951" y="3751"/>
                <a:ext cx="360" cy="563"/>
              </a:xfrm>
              <a:custGeom>
                <a:avLst/>
                <a:gdLst/>
                <a:ahLst/>
                <a:cxnLst>
                  <a:cxn ang="0">
                    <a:pos x="360" y="365"/>
                  </a:cxn>
                  <a:cxn ang="0">
                    <a:pos x="353" y="305"/>
                  </a:cxn>
                  <a:cxn ang="0">
                    <a:pos x="335" y="251"/>
                  </a:cxn>
                  <a:cxn ang="0">
                    <a:pos x="305" y="204"/>
                  </a:cxn>
                  <a:cxn ang="0">
                    <a:pos x="262" y="156"/>
                  </a:cxn>
                  <a:cxn ang="0">
                    <a:pos x="213" y="108"/>
                  </a:cxn>
                  <a:cxn ang="0">
                    <a:pos x="159" y="66"/>
                  </a:cxn>
                  <a:cxn ang="0">
                    <a:pos x="92" y="30"/>
                  </a:cxn>
                  <a:cxn ang="0">
                    <a:pos x="19" y="0"/>
                  </a:cxn>
                  <a:cxn ang="0">
                    <a:pos x="0" y="12"/>
                  </a:cxn>
                  <a:cxn ang="0">
                    <a:pos x="67" y="42"/>
                  </a:cxn>
                  <a:cxn ang="0">
                    <a:pos x="134" y="78"/>
                  </a:cxn>
                  <a:cxn ang="0">
                    <a:pos x="189" y="114"/>
                  </a:cxn>
                  <a:cxn ang="0">
                    <a:pos x="238" y="162"/>
                  </a:cxn>
                  <a:cxn ang="0">
                    <a:pos x="274" y="210"/>
                  </a:cxn>
                  <a:cxn ang="0">
                    <a:pos x="299" y="257"/>
                  </a:cxn>
                  <a:cxn ang="0">
                    <a:pos x="317" y="311"/>
                  </a:cxn>
                  <a:cxn ang="0">
                    <a:pos x="323" y="365"/>
                  </a:cxn>
                  <a:cxn ang="0">
                    <a:pos x="317" y="419"/>
                  </a:cxn>
                  <a:cxn ang="0">
                    <a:pos x="299" y="467"/>
                  </a:cxn>
                  <a:cxn ang="0">
                    <a:pos x="274" y="515"/>
                  </a:cxn>
                  <a:cxn ang="0">
                    <a:pos x="238" y="563"/>
                  </a:cxn>
                  <a:cxn ang="0">
                    <a:pos x="268" y="563"/>
                  </a:cxn>
                  <a:cxn ang="0">
                    <a:pos x="311" y="515"/>
                  </a:cxn>
                  <a:cxn ang="0">
                    <a:pos x="335" y="467"/>
                  </a:cxn>
                  <a:cxn ang="0">
                    <a:pos x="353" y="419"/>
                  </a:cxn>
                  <a:cxn ang="0">
                    <a:pos x="360" y="365"/>
                  </a:cxn>
                  <a:cxn ang="0">
                    <a:pos x="360" y="365"/>
                  </a:cxn>
                </a:cxnLst>
                <a:rect l="0" t="0" r="r" b="b"/>
                <a:pathLst>
                  <a:path w="360" h="563">
                    <a:moveTo>
                      <a:pt x="360" y="365"/>
                    </a:moveTo>
                    <a:lnTo>
                      <a:pt x="353" y="305"/>
                    </a:lnTo>
                    <a:lnTo>
                      <a:pt x="335" y="251"/>
                    </a:lnTo>
                    <a:lnTo>
                      <a:pt x="305" y="204"/>
                    </a:lnTo>
                    <a:lnTo>
                      <a:pt x="262" y="156"/>
                    </a:lnTo>
                    <a:lnTo>
                      <a:pt x="213" y="108"/>
                    </a:lnTo>
                    <a:lnTo>
                      <a:pt x="159" y="66"/>
                    </a:lnTo>
                    <a:lnTo>
                      <a:pt x="92" y="30"/>
                    </a:lnTo>
                    <a:lnTo>
                      <a:pt x="19" y="0"/>
                    </a:lnTo>
                    <a:lnTo>
                      <a:pt x="0" y="12"/>
                    </a:lnTo>
                    <a:lnTo>
                      <a:pt x="67" y="42"/>
                    </a:lnTo>
                    <a:lnTo>
                      <a:pt x="134" y="78"/>
                    </a:lnTo>
                    <a:lnTo>
                      <a:pt x="189" y="114"/>
                    </a:lnTo>
                    <a:lnTo>
                      <a:pt x="238" y="162"/>
                    </a:lnTo>
                    <a:lnTo>
                      <a:pt x="274" y="210"/>
                    </a:lnTo>
                    <a:lnTo>
                      <a:pt x="299" y="257"/>
                    </a:lnTo>
                    <a:lnTo>
                      <a:pt x="317" y="311"/>
                    </a:lnTo>
                    <a:lnTo>
                      <a:pt x="323" y="365"/>
                    </a:lnTo>
                    <a:lnTo>
                      <a:pt x="317" y="419"/>
                    </a:lnTo>
                    <a:lnTo>
                      <a:pt x="299" y="467"/>
                    </a:lnTo>
                    <a:lnTo>
                      <a:pt x="274" y="515"/>
                    </a:lnTo>
                    <a:lnTo>
                      <a:pt x="238" y="563"/>
                    </a:lnTo>
                    <a:lnTo>
                      <a:pt x="268" y="563"/>
                    </a:lnTo>
                    <a:lnTo>
                      <a:pt x="311" y="515"/>
                    </a:lnTo>
                    <a:lnTo>
                      <a:pt x="335" y="467"/>
                    </a:lnTo>
                    <a:lnTo>
                      <a:pt x="353" y="419"/>
                    </a:lnTo>
                    <a:lnTo>
                      <a:pt x="360" y="365"/>
                    </a:lnTo>
                    <a:lnTo>
                      <a:pt x="360" y="365"/>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a:defRPr/>
                </a:pPr>
                <a:endParaRPr lang="es-ES"/>
              </a:p>
            </p:txBody>
          </p:sp>
          <p:sp>
            <p:nvSpPr>
              <p:cNvPr id="109601" name="Freeform 33"/>
              <p:cNvSpPr>
                <a:spLocks/>
              </p:cNvSpPr>
              <p:nvPr/>
            </p:nvSpPr>
            <p:spPr bwMode="hidden">
              <a:xfrm>
                <a:off x="2318" y="3631"/>
                <a:ext cx="1078" cy="425"/>
              </a:xfrm>
              <a:custGeom>
                <a:avLst/>
                <a:gdLst/>
                <a:ahLst/>
                <a:cxnLst>
                  <a:cxn ang="0">
                    <a:pos x="1053" y="425"/>
                  </a:cxn>
                  <a:cxn ang="0">
                    <a:pos x="1078" y="419"/>
                  </a:cxn>
                  <a:cxn ang="0">
                    <a:pos x="1066" y="377"/>
                  </a:cxn>
                  <a:cxn ang="0">
                    <a:pos x="1047" y="336"/>
                  </a:cxn>
                  <a:cxn ang="0">
                    <a:pos x="986" y="252"/>
                  </a:cxn>
                  <a:cxn ang="0">
                    <a:pos x="907" y="180"/>
                  </a:cxn>
                  <a:cxn ang="0">
                    <a:pos x="810" y="120"/>
                  </a:cxn>
                  <a:cxn ang="0">
                    <a:pos x="694" y="72"/>
                  </a:cxn>
                  <a:cxn ang="0">
                    <a:pos x="560" y="30"/>
                  </a:cxn>
                  <a:cxn ang="0">
                    <a:pos x="420" y="6"/>
                  </a:cxn>
                  <a:cxn ang="0">
                    <a:pos x="268" y="0"/>
                  </a:cxn>
                  <a:cxn ang="0">
                    <a:pos x="134" y="6"/>
                  </a:cxn>
                  <a:cxn ang="0">
                    <a:pos x="0" y="24"/>
                  </a:cxn>
                  <a:cxn ang="0">
                    <a:pos x="12" y="36"/>
                  </a:cxn>
                  <a:cxn ang="0">
                    <a:pos x="134" y="18"/>
                  </a:cxn>
                  <a:cxn ang="0">
                    <a:pos x="268" y="12"/>
                  </a:cxn>
                  <a:cxn ang="0">
                    <a:pos x="420" y="18"/>
                  </a:cxn>
                  <a:cxn ang="0">
                    <a:pos x="554" y="42"/>
                  </a:cxn>
                  <a:cxn ang="0">
                    <a:pos x="682" y="84"/>
                  </a:cxn>
                  <a:cxn ang="0">
                    <a:pos x="798" y="132"/>
                  </a:cxn>
                  <a:cxn ang="0">
                    <a:pos x="895" y="192"/>
                  </a:cxn>
                  <a:cxn ang="0">
                    <a:pos x="968" y="264"/>
                  </a:cxn>
                  <a:cxn ang="0">
                    <a:pos x="999" y="300"/>
                  </a:cxn>
                  <a:cxn ang="0">
                    <a:pos x="1023" y="342"/>
                  </a:cxn>
                  <a:cxn ang="0">
                    <a:pos x="1041" y="383"/>
                  </a:cxn>
                  <a:cxn ang="0">
                    <a:pos x="1053" y="425"/>
                  </a:cxn>
                  <a:cxn ang="0">
                    <a:pos x="1053" y="425"/>
                  </a:cxn>
                </a:cxnLst>
                <a:rect l="0" t="0" r="r" b="b"/>
                <a:pathLst>
                  <a:path w="1078" h="425">
                    <a:moveTo>
                      <a:pt x="1053" y="425"/>
                    </a:moveTo>
                    <a:lnTo>
                      <a:pt x="1078" y="419"/>
                    </a:lnTo>
                    <a:lnTo>
                      <a:pt x="1066" y="377"/>
                    </a:lnTo>
                    <a:lnTo>
                      <a:pt x="1047" y="336"/>
                    </a:lnTo>
                    <a:lnTo>
                      <a:pt x="986" y="252"/>
                    </a:lnTo>
                    <a:lnTo>
                      <a:pt x="907" y="180"/>
                    </a:lnTo>
                    <a:lnTo>
                      <a:pt x="810" y="120"/>
                    </a:lnTo>
                    <a:lnTo>
                      <a:pt x="694" y="72"/>
                    </a:lnTo>
                    <a:lnTo>
                      <a:pt x="560" y="30"/>
                    </a:lnTo>
                    <a:lnTo>
                      <a:pt x="420" y="6"/>
                    </a:lnTo>
                    <a:lnTo>
                      <a:pt x="268" y="0"/>
                    </a:lnTo>
                    <a:lnTo>
                      <a:pt x="134" y="6"/>
                    </a:lnTo>
                    <a:lnTo>
                      <a:pt x="0" y="24"/>
                    </a:lnTo>
                    <a:lnTo>
                      <a:pt x="12" y="36"/>
                    </a:lnTo>
                    <a:lnTo>
                      <a:pt x="134" y="18"/>
                    </a:lnTo>
                    <a:lnTo>
                      <a:pt x="268" y="12"/>
                    </a:lnTo>
                    <a:lnTo>
                      <a:pt x="420" y="18"/>
                    </a:lnTo>
                    <a:lnTo>
                      <a:pt x="554" y="42"/>
                    </a:lnTo>
                    <a:lnTo>
                      <a:pt x="682" y="84"/>
                    </a:lnTo>
                    <a:lnTo>
                      <a:pt x="798" y="132"/>
                    </a:lnTo>
                    <a:lnTo>
                      <a:pt x="895" y="192"/>
                    </a:lnTo>
                    <a:lnTo>
                      <a:pt x="968" y="264"/>
                    </a:lnTo>
                    <a:lnTo>
                      <a:pt x="999" y="300"/>
                    </a:lnTo>
                    <a:lnTo>
                      <a:pt x="1023" y="342"/>
                    </a:lnTo>
                    <a:lnTo>
                      <a:pt x="1041" y="383"/>
                    </a:lnTo>
                    <a:lnTo>
                      <a:pt x="1053" y="425"/>
                    </a:lnTo>
                    <a:lnTo>
                      <a:pt x="1053" y="425"/>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a:defRPr/>
                </a:pPr>
                <a:endParaRPr lang="es-ES"/>
              </a:p>
            </p:txBody>
          </p:sp>
          <p:sp>
            <p:nvSpPr>
              <p:cNvPr id="109602" name="Freeform 34"/>
              <p:cNvSpPr>
                <a:spLocks/>
              </p:cNvSpPr>
              <p:nvPr/>
            </p:nvSpPr>
            <p:spPr bwMode="hidden">
              <a:xfrm>
                <a:off x="3304" y="4080"/>
                <a:ext cx="98" cy="234"/>
              </a:xfrm>
              <a:custGeom>
                <a:avLst/>
                <a:gdLst/>
                <a:ahLst/>
                <a:cxnLst>
                  <a:cxn ang="0">
                    <a:pos x="0" y="234"/>
                  </a:cxn>
                  <a:cxn ang="0">
                    <a:pos x="25" y="234"/>
                  </a:cxn>
                  <a:cxn ang="0">
                    <a:pos x="55" y="186"/>
                  </a:cxn>
                  <a:cxn ang="0">
                    <a:pos x="80" y="138"/>
                  </a:cxn>
                  <a:cxn ang="0">
                    <a:pos x="92" y="90"/>
                  </a:cxn>
                  <a:cxn ang="0">
                    <a:pos x="98" y="36"/>
                  </a:cxn>
                  <a:cxn ang="0">
                    <a:pos x="98" y="0"/>
                  </a:cxn>
                  <a:cxn ang="0">
                    <a:pos x="74" y="0"/>
                  </a:cxn>
                  <a:cxn ang="0">
                    <a:pos x="74" y="36"/>
                  </a:cxn>
                  <a:cxn ang="0">
                    <a:pos x="67" y="90"/>
                  </a:cxn>
                  <a:cxn ang="0">
                    <a:pos x="55" y="138"/>
                  </a:cxn>
                  <a:cxn ang="0">
                    <a:pos x="31" y="186"/>
                  </a:cxn>
                  <a:cxn ang="0">
                    <a:pos x="0" y="234"/>
                  </a:cxn>
                  <a:cxn ang="0">
                    <a:pos x="0" y="234"/>
                  </a:cxn>
                </a:cxnLst>
                <a:rect l="0" t="0" r="r" b="b"/>
                <a:pathLst>
                  <a:path w="98" h="234">
                    <a:moveTo>
                      <a:pt x="0" y="234"/>
                    </a:moveTo>
                    <a:lnTo>
                      <a:pt x="25" y="234"/>
                    </a:lnTo>
                    <a:lnTo>
                      <a:pt x="55" y="186"/>
                    </a:lnTo>
                    <a:lnTo>
                      <a:pt x="80" y="138"/>
                    </a:lnTo>
                    <a:lnTo>
                      <a:pt x="92" y="90"/>
                    </a:lnTo>
                    <a:lnTo>
                      <a:pt x="98" y="36"/>
                    </a:lnTo>
                    <a:lnTo>
                      <a:pt x="98" y="0"/>
                    </a:lnTo>
                    <a:lnTo>
                      <a:pt x="74" y="0"/>
                    </a:lnTo>
                    <a:lnTo>
                      <a:pt x="74" y="36"/>
                    </a:lnTo>
                    <a:lnTo>
                      <a:pt x="67" y="90"/>
                    </a:lnTo>
                    <a:lnTo>
                      <a:pt x="55" y="138"/>
                    </a:lnTo>
                    <a:lnTo>
                      <a:pt x="31" y="186"/>
                    </a:lnTo>
                    <a:lnTo>
                      <a:pt x="0" y="234"/>
                    </a:lnTo>
                    <a:lnTo>
                      <a:pt x="0" y="234"/>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a:defRPr/>
                </a:pPr>
                <a:endParaRPr lang="es-ES"/>
              </a:p>
            </p:txBody>
          </p:sp>
          <p:sp>
            <p:nvSpPr>
              <p:cNvPr id="109603" name="Freeform 35"/>
              <p:cNvSpPr>
                <a:spLocks/>
              </p:cNvSpPr>
              <p:nvPr/>
            </p:nvSpPr>
            <p:spPr bwMode="hidden">
              <a:xfrm>
                <a:off x="1776" y="3673"/>
                <a:ext cx="481" cy="641"/>
              </a:xfrm>
              <a:custGeom>
                <a:avLst/>
                <a:gdLst/>
                <a:ahLst/>
                <a:cxnLst>
                  <a:cxn ang="0">
                    <a:pos x="18" y="443"/>
                  </a:cxn>
                  <a:cxn ang="0">
                    <a:pos x="24" y="371"/>
                  </a:cxn>
                  <a:cxn ang="0">
                    <a:pos x="55" y="305"/>
                  </a:cxn>
                  <a:cxn ang="0">
                    <a:pos x="91" y="246"/>
                  </a:cxn>
                  <a:cxn ang="0">
                    <a:pos x="146" y="186"/>
                  </a:cxn>
                  <a:cxn ang="0">
                    <a:pos x="213" y="132"/>
                  </a:cxn>
                  <a:cxn ang="0">
                    <a:pos x="292" y="84"/>
                  </a:cxn>
                  <a:cxn ang="0">
                    <a:pos x="384" y="48"/>
                  </a:cxn>
                  <a:cxn ang="0">
                    <a:pos x="481" y="12"/>
                  </a:cxn>
                  <a:cxn ang="0">
                    <a:pos x="457" y="0"/>
                  </a:cxn>
                  <a:cxn ang="0">
                    <a:pos x="359" y="36"/>
                  </a:cxn>
                  <a:cxn ang="0">
                    <a:pos x="274" y="78"/>
                  </a:cxn>
                  <a:cxn ang="0">
                    <a:pos x="195" y="126"/>
                  </a:cxn>
                  <a:cxn ang="0">
                    <a:pos x="128" y="180"/>
                  </a:cxn>
                  <a:cxn ang="0">
                    <a:pos x="73" y="240"/>
                  </a:cxn>
                  <a:cxn ang="0">
                    <a:pos x="37" y="305"/>
                  </a:cxn>
                  <a:cxn ang="0">
                    <a:pos x="6" y="371"/>
                  </a:cxn>
                  <a:cxn ang="0">
                    <a:pos x="0" y="443"/>
                  </a:cxn>
                  <a:cxn ang="0">
                    <a:pos x="6" y="497"/>
                  </a:cxn>
                  <a:cxn ang="0">
                    <a:pos x="18" y="545"/>
                  </a:cxn>
                  <a:cxn ang="0">
                    <a:pos x="43" y="593"/>
                  </a:cxn>
                  <a:cxn ang="0">
                    <a:pos x="73" y="641"/>
                  </a:cxn>
                  <a:cxn ang="0">
                    <a:pos x="97" y="641"/>
                  </a:cxn>
                  <a:cxn ang="0">
                    <a:pos x="67" y="593"/>
                  </a:cxn>
                  <a:cxn ang="0">
                    <a:pos x="43" y="545"/>
                  </a:cxn>
                  <a:cxn ang="0">
                    <a:pos x="24" y="497"/>
                  </a:cxn>
                  <a:cxn ang="0">
                    <a:pos x="18" y="443"/>
                  </a:cxn>
                  <a:cxn ang="0">
                    <a:pos x="18" y="443"/>
                  </a:cxn>
                </a:cxnLst>
                <a:rect l="0" t="0" r="r" b="b"/>
                <a:pathLst>
                  <a:path w="481" h="641">
                    <a:moveTo>
                      <a:pt x="18" y="443"/>
                    </a:moveTo>
                    <a:lnTo>
                      <a:pt x="24" y="371"/>
                    </a:lnTo>
                    <a:lnTo>
                      <a:pt x="55" y="305"/>
                    </a:lnTo>
                    <a:lnTo>
                      <a:pt x="91" y="246"/>
                    </a:lnTo>
                    <a:lnTo>
                      <a:pt x="146" y="186"/>
                    </a:lnTo>
                    <a:lnTo>
                      <a:pt x="213" y="132"/>
                    </a:lnTo>
                    <a:lnTo>
                      <a:pt x="292" y="84"/>
                    </a:lnTo>
                    <a:lnTo>
                      <a:pt x="384" y="48"/>
                    </a:lnTo>
                    <a:lnTo>
                      <a:pt x="481" y="12"/>
                    </a:lnTo>
                    <a:lnTo>
                      <a:pt x="457" y="0"/>
                    </a:lnTo>
                    <a:lnTo>
                      <a:pt x="359" y="36"/>
                    </a:lnTo>
                    <a:lnTo>
                      <a:pt x="274" y="78"/>
                    </a:lnTo>
                    <a:lnTo>
                      <a:pt x="195" y="126"/>
                    </a:lnTo>
                    <a:lnTo>
                      <a:pt x="128" y="180"/>
                    </a:lnTo>
                    <a:lnTo>
                      <a:pt x="73" y="240"/>
                    </a:lnTo>
                    <a:lnTo>
                      <a:pt x="37" y="305"/>
                    </a:lnTo>
                    <a:lnTo>
                      <a:pt x="6" y="371"/>
                    </a:lnTo>
                    <a:lnTo>
                      <a:pt x="0" y="443"/>
                    </a:lnTo>
                    <a:lnTo>
                      <a:pt x="6" y="497"/>
                    </a:lnTo>
                    <a:lnTo>
                      <a:pt x="18" y="545"/>
                    </a:lnTo>
                    <a:lnTo>
                      <a:pt x="43" y="593"/>
                    </a:lnTo>
                    <a:lnTo>
                      <a:pt x="73" y="641"/>
                    </a:lnTo>
                    <a:lnTo>
                      <a:pt x="97" y="641"/>
                    </a:lnTo>
                    <a:lnTo>
                      <a:pt x="67" y="593"/>
                    </a:lnTo>
                    <a:lnTo>
                      <a:pt x="43" y="545"/>
                    </a:lnTo>
                    <a:lnTo>
                      <a:pt x="24" y="497"/>
                    </a:lnTo>
                    <a:lnTo>
                      <a:pt x="18" y="443"/>
                    </a:lnTo>
                    <a:lnTo>
                      <a:pt x="18" y="443"/>
                    </a:lnTo>
                    <a:close/>
                  </a:path>
                </a:pathLst>
              </a:custGeom>
              <a:solidFill>
                <a:schemeClr val="accent2"/>
              </a:solidFill>
              <a:ln w="9525">
                <a:noFill/>
                <a:round/>
                <a:headEnd/>
                <a:tailEnd/>
              </a:ln>
            </p:spPr>
            <p:txBody>
              <a:bodyPr/>
              <a:lstStyle/>
              <a:p>
                <a:pPr>
                  <a:defRPr/>
                </a:pPr>
                <a:endParaRPr lang="es-ES"/>
              </a:p>
            </p:txBody>
          </p:sp>
        </p:grpSp>
        <p:grpSp>
          <p:nvGrpSpPr>
            <p:cNvPr id="2060" name="Group 36"/>
            <p:cNvGrpSpPr>
              <a:grpSpLocks/>
            </p:cNvGrpSpPr>
            <p:nvPr userDrawn="1"/>
          </p:nvGrpSpPr>
          <p:grpSpPr bwMode="auto">
            <a:xfrm>
              <a:off x="4128" y="3360"/>
              <a:ext cx="1351" cy="821"/>
              <a:chOff x="4128" y="3360"/>
              <a:chExt cx="1351" cy="821"/>
            </a:xfrm>
          </p:grpSpPr>
          <p:sp>
            <p:nvSpPr>
              <p:cNvPr id="109605" name="Freeform 37"/>
              <p:cNvSpPr>
                <a:spLocks noEditPoints="1"/>
              </p:cNvSpPr>
              <p:nvPr/>
            </p:nvSpPr>
            <p:spPr bwMode="hidden">
              <a:xfrm>
                <a:off x="4200" y="3402"/>
                <a:ext cx="1201" cy="731"/>
              </a:xfrm>
              <a:custGeom>
                <a:avLst/>
                <a:gdLst/>
                <a:ahLst/>
                <a:cxnLst>
                  <a:cxn ang="0">
                    <a:pos x="484" y="6"/>
                  </a:cxn>
                  <a:cxn ang="0">
                    <a:pos x="263" y="60"/>
                  </a:cxn>
                  <a:cxn ang="0">
                    <a:pos x="101" y="162"/>
                  </a:cxn>
                  <a:cxn ang="0">
                    <a:pos x="12" y="294"/>
                  </a:cxn>
                  <a:cxn ang="0">
                    <a:pos x="0" y="366"/>
                  </a:cxn>
                  <a:cxn ang="0">
                    <a:pos x="12" y="437"/>
                  </a:cxn>
                  <a:cxn ang="0">
                    <a:pos x="101" y="569"/>
                  </a:cxn>
                  <a:cxn ang="0">
                    <a:pos x="263" y="671"/>
                  </a:cxn>
                  <a:cxn ang="0">
                    <a:pos x="484" y="725"/>
                  </a:cxn>
                  <a:cxn ang="0">
                    <a:pos x="723" y="725"/>
                  </a:cxn>
                  <a:cxn ang="0">
                    <a:pos x="938" y="671"/>
                  </a:cxn>
                  <a:cxn ang="0">
                    <a:pos x="1100" y="569"/>
                  </a:cxn>
                  <a:cxn ang="0">
                    <a:pos x="1189" y="437"/>
                  </a:cxn>
                  <a:cxn ang="0">
                    <a:pos x="1201" y="366"/>
                  </a:cxn>
                  <a:cxn ang="0">
                    <a:pos x="1189" y="294"/>
                  </a:cxn>
                  <a:cxn ang="0">
                    <a:pos x="1100" y="162"/>
                  </a:cxn>
                  <a:cxn ang="0">
                    <a:pos x="938" y="60"/>
                  </a:cxn>
                  <a:cxn ang="0">
                    <a:pos x="723" y="6"/>
                  </a:cxn>
                  <a:cxn ang="0">
                    <a:pos x="604" y="0"/>
                  </a:cxn>
                  <a:cxn ang="0">
                    <a:pos x="490" y="701"/>
                  </a:cxn>
                  <a:cxn ang="0">
                    <a:pos x="287" y="647"/>
                  </a:cxn>
                  <a:cxn ang="0">
                    <a:pos x="131" y="557"/>
                  </a:cxn>
                  <a:cxn ang="0">
                    <a:pos x="48" y="437"/>
                  </a:cxn>
                  <a:cxn ang="0">
                    <a:pos x="36" y="366"/>
                  </a:cxn>
                  <a:cxn ang="0">
                    <a:pos x="48" y="300"/>
                  </a:cxn>
                  <a:cxn ang="0">
                    <a:pos x="131" y="174"/>
                  </a:cxn>
                  <a:cxn ang="0">
                    <a:pos x="287" y="84"/>
                  </a:cxn>
                  <a:cxn ang="0">
                    <a:pos x="490" y="30"/>
                  </a:cxn>
                  <a:cxn ang="0">
                    <a:pos x="717" y="30"/>
                  </a:cxn>
                  <a:cxn ang="0">
                    <a:pos x="920" y="84"/>
                  </a:cxn>
                  <a:cxn ang="0">
                    <a:pos x="1070" y="174"/>
                  </a:cxn>
                  <a:cxn ang="0">
                    <a:pos x="1153" y="300"/>
                  </a:cxn>
                  <a:cxn ang="0">
                    <a:pos x="1153" y="437"/>
                  </a:cxn>
                  <a:cxn ang="0">
                    <a:pos x="1070" y="557"/>
                  </a:cxn>
                  <a:cxn ang="0">
                    <a:pos x="920" y="647"/>
                  </a:cxn>
                  <a:cxn ang="0">
                    <a:pos x="717" y="701"/>
                  </a:cxn>
                  <a:cxn ang="0">
                    <a:pos x="604" y="707"/>
                  </a:cxn>
                </a:cxnLst>
                <a:rect l="0" t="0" r="r" b="b"/>
                <a:pathLst>
                  <a:path w="1201" h="731">
                    <a:moveTo>
                      <a:pt x="604" y="0"/>
                    </a:moveTo>
                    <a:lnTo>
                      <a:pt x="484" y="6"/>
                    </a:lnTo>
                    <a:lnTo>
                      <a:pt x="370" y="30"/>
                    </a:lnTo>
                    <a:lnTo>
                      <a:pt x="263" y="60"/>
                    </a:lnTo>
                    <a:lnTo>
                      <a:pt x="179" y="108"/>
                    </a:lnTo>
                    <a:lnTo>
                      <a:pt x="101" y="162"/>
                    </a:lnTo>
                    <a:lnTo>
                      <a:pt x="48" y="222"/>
                    </a:lnTo>
                    <a:lnTo>
                      <a:pt x="12" y="294"/>
                    </a:lnTo>
                    <a:lnTo>
                      <a:pt x="6" y="330"/>
                    </a:lnTo>
                    <a:lnTo>
                      <a:pt x="0" y="366"/>
                    </a:lnTo>
                    <a:lnTo>
                      <a:pt x="6" y="401"/>
                    </a:lnTo>
                    <a:lnTo>
                      <a:pt x="12" y="437"/>
                    </a:lnTo>
                    <a:lnTo>
                      <a:pt x="48" y="509"/>
                    </a:lnTo>
                    <a:lnTo>
                      <a:pt x="101" y="569"/>
                    </a:lnTo>
                    <a:lnTo>
                      <a:pt x="179" y="623"/>
                    </a:lnTo>
                    <a:lnTo>
                      <a:pt x="263" y="671"/>
                    </a:lnTo>
                    <a:lnTo>
                      <a:pt x="370" y="701"/>
                    </a:lnTo>
                    <a:lnTo>
                      <a:pt x="484" y="725"/>
                    </a:lnTo>
                    <a:lnTo>
                      <a:pt x="604" y="731"/>
                    </a:lnTo>
                    <a:lnTo>
                      <a:pt x="723" y="725"/>
                    </a:lnTo>
                    <a:lnTo>
                      <a:pt x="837" y="701"/>
                    </a:lnTo>
                    <a:lnTo>
                      <a:pt x="938" y="671"/>
                    </a:lnTo>
                    <a:lnTo>
                      <a:pt x="1028" y="623"/>
                    </a:lnTo>
                    <a:lnTo>
                      <a:pt x="1100" y="569"/>
                    </a:lnTo>
                    <a:lnTo>
                      <a:pt x="1153" y="509"/>
                    </a:lnTo>
                    <a:lnTo>
                      <a:pt x="1189" y="437"/>
                    </a:lnTo>
                    <a:lnTo>
                      <a:pt x="1201" y="401"/>
                    </a:lnTo>
                    <a:lnTo>
                      <a:pt x="1201" y="366"/>
                    </a:lnTo>
                    <a:lnTo>
                      <a:pt x="1201" y="330"/>
                    </a:lnTo>
                    <a:lnTo>
                      <a:pt x="1189" y="294"/>
                    </a:lnTo>
                    <a:lnTo>
                      <a:pt x="1153" y="222"/>
                    </a:lnTo>
                    <a:lnTo>
                      <a:pt x="1100" y="162"/>
                    </a:lnTo>
                    <a:lnTo>
                      <a:pt x="1028" y="108"/>
                    </a:lnTo>
                    <a:lnTo>
                      <a:pt x="938" y="60"/>
                    </a:lnTo>
                    <a:lnTo>
                      <a:pt x="837" y="30"/>
                    </a:lnTo>
                    <a:lnTo>
                      <a:pt x="723" y="6"/>
                    </a:lnTo>
                    <a:lnTo>
                      <a:pt x="604" y="0"/>
                    </a:lnTo>
                    <a:lnTo>
                      <a:pt x="604" y="0"/>
                    </a:lnTo>
                    <a:close/>
                    <a:moveTo>
                      <a:pt x="604" y="707"/>
                    </a:moveTo>
                    <a:lnTo>
                      <a:pt x="490" y="701"/>
                    </a:lnTo>
                    <a:lnTo>
                      <a:pt x="382" y="683"/>
                    </a:lnTo>
                    <a:lnTo>
                      <a:pt x="287" y="647"/>
                    </a:lnTo>
                    <a:lnTo>
                      <a:pt x="203" y="611"/>
                    </a:lnTo>
                    <a:lnTo>
                      <a:pt x="131" y="557"/>
                    </a:lnTo>
                    <a:lnTo>
                      <a:pt x="83" y="497"/>
                    </a:lnTo>
                    <a:lnTo>
                      <a:pt x="48" y="437"/>
                    </a:lnTo>
                    <a:lnTo>
                      <a:pt x="42" y="401"/>
                    </a:lnTo>
                    <a:lnTo>
                      <a:pt x="36" y="366"/>
                    </a:lnTo>
                    <a:lnTo>
                      <a:pt x="42" y="330"/>
                    </a:lnTo>
                    <a:lnTo>
                      <a:pt x="48" y="300"/>
                    </a:lnTo>
                    <a:lnTo>
                      <a:pt x="83" y="234"/>
                    </a:lnTo>
                    <a:lnTo>
                      <a:pt x="131" y="174"/>
                    </a:lnTo>
                    <a:lnTo>
                      <a:pt x="203" y="126"/>
                    </a:lnTo>
                    <a:lnTo>
                      <a:pt x="287" y="84"/>
                    </a:lnTo>
                    <a:lnTo>
                      <a:pt x="382" y="54"/>
                    </a:lnTo>
                    <a:lnTo>
                      <a:pt x="490" y="30"/>
                    </a:lnTo>
                    <a:lnTo>
                      <a:pt x="604" y="24"/>
                    </a:lnTo>
                    <a:lnTo>
                      <a:pt x="717" y="30"/>
                    </a:lnTo>
                    <a:lnTo>
                      <a:pt x="825" y="54"/>
                    </a:lnTo>
                    <a:lnTo>
                      <a:pt x="920" y="84"/>
                    </a:lnTo>
                    <a:lnTo>
                      <a:pt x="1004" y="126"/>
                    </a:lnTo>
                    <a:lnTo>
                      <a:pt x="1070" y="174"/>
                    </a:lnTo>
                    <a:lnTo>
                      <a:pt x="1124" y="234"/>
                    </a:lnTo>
                    <a:lnTo>
                      <a:pt x="1153" y="300"/>
                    </a:lnTo>
                    <a:lnTo>
                      <a:pt x="1165" y="366"/>
                    </a:lnTo>
                    <a:lnTo>
                      <a:pt x="1153" y="437"/>
                    </a:lnTo>
                    <a:lnTo>
                      <a:pt x="1124" y="497"/>
                    </a:lnTo>
                    <a:lnTo>
                      <a:pt x="1070" y="557"/>
                    </a:lnTo>
                    <a:lnTo>
                      <a:pt x="1004" y="611"/>
                    </a:lnTo>
                    <a:lnTo>
                      <a:pt x="920" y="647"/>
                    </a:lnTo>
                    <a:lnTo>
                      <a:pt x="825" y="683"/>
                    </a:lnTo>
                    <a:lnTo>
                      <a:pt x="717" y="701"/>
                    </a:lnTo>
                    <a:lnTo>
                      <a:pt x="604" y="707"/>
                    </a:lnTo>
                    <a:lnTo>
                      <a:pt x="604" y="707"/>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a:defRPr/>
                </a:pPr>
                <a:endParaRPr lang="es-ES"/>
              </a:p>
            </p:txBody>
          </p:sp>
          <p:sp>
            <p:nvSpPr>
              <p:cNvPr id="109606" name="Freeform 38"/>
              <p:cNvSpPr>
                <a:spLocks/>
              </p:cNvSpPr>
              <p:nvPr/>
            </p:nvSpPr>
            <p:spPr bwMode="hidden">
              <a:xfrm>
                <a:off x="4128" y="3366"/>
                <a:ext cx="544" cy="737"/>
              </a:xfrm>
              <a:custGeom>
                <a:avLst/>
                <a:gdLst/>
                <a:ahLst/>
                <a:cxnLst>
                  <a:cxn ang="0">
                    <a:pos x="24" y="402"/>
                  </a:cxn>
                  <a:cxn ang="0">
                    <a:pos x="36" y="330"/>
                  </a:cxn>
                  <a:cxn ang="0">
                    <a:pos x="66" y="264"/>
                  </a:cxn>
                  <a:cxn ang="0">
                    <a:pos x="108" y="204"/>
                  </a:cxn>
                  <a:cxn ang="0">
                    <a:pos x="173" y="150"/>
                  </a:cxn>
                  <a:cxn ang="0">
                    <a:pos x="251" y="102"/>
                  </a:cxn>
                  <a:cxn ang="0">
                    <a:pos x="335" y="60"/>
                  </a:cxn>
                  <a:cxn ang="0">
                    <a:pos x="436" y="30"/>
                  </a:cxn>
                  <a:cxn ang="0">
                    <a:pos x="544" y="12"/>
                  </a:cxn>
                  <a:cxn ang="0">
                    <a:pos x="544" y="0"/>
                  </a:cxn>
                  <a:cxn ang="0">
                    <a:pos x="430" y="18"/>
                  </a:cxn>
                  <a:cxn ang="0">
                    <a:pos x="329" y="48"/>
                  </a:cxn>
                  <a:cxn ang="0">
                    <a:pos x="233" y="90"/>
                  </a:cxn>
                  <a:cxn ang="0">
                    <a:pos x="155" y="138"/>
                  </a:cxn>
                  <a:cxn ang="0">
                    <a:pos x="90" y="198"/>
                  </a:cxn>
                  <a:cxn ang="0">
                    <a:pos x="42" y="258"/>
                  </a:cxn>
                  <a:cxn ang="0">
                    <a:pos x="12" y="330"/>
                  </a:cxn>
                  <a:cxn ang="0">
                    <a:pos x="0" y="402"/>
                  </a:cxn>
                  <a:cxn ang="0">
                    <a:pos x="6" y="455"/>
                  </a:cxn>
                  <a:cxn ang="0">
                    <a:pos x="18" y="503"/>
                  </a:cxn>
                  <a:cxn ang="0">
                    <a:pos x="42" y="545"/>
                  </a:cxn>
                  <a:cxn ang="0">
                    <a:pos x="78" y="593"/>
                  </a:cxn>
                  <a:cxn ang="0">
                    <a:pos x="114" y="635"/>
                  </a:cxn>
                  <a:cxn ang="0">
                    <a:pos x="161" y="671"/>
                  </a:cxn>
                  <a:cxn ang="0">
                    <a:pos x="221" y="707"/>
                  </a:cxn>
                  <a:cxn ang="0">
                    <a:pos x="281" y="737"/>
                  </a:cxn>
                  <a:cxn ang="0">
                    <a:pos x="323" y="737"/>
                  </a:cxn>
                  <a:cxn ang="0">
                    <a:pos x="257" y="707"/>
                  </a:cxn>
                  <a:cxn ang="0">
                    <a:pos x="203" y="671"/>
                  </a:cxn>
                  <a:cxn ang="0">
                    <a:pos x="149" y="635"/>
                  </a:cxn>
                  <a:cxn ang="0">
                    <a:pos x="108" y="593"/>
                  </a:cxn>
                  <a:cxn ang="0">
                    <a:pos x="72" y="551"/>
                  </a:cxn>
                  <a:cxn ang="0">
                    <a:pos x="48" y="503"/>
                  </a:cxn>
                  <a:cxn ang="0">
                    <a:pos x="30" y="455"/>
                  </a:cxn>
                  <a:cxn ang="0">
                    <a:pos x="24" y="402"/>
                  </a:cxn>
                  <a:cxn ang="0">
                    <a:pos x="24" y="402"/>
                  </a:cxn>
                </a:cxnLst>
                <a:rect l="0" t="0" r="r" b="b"/>
                <a:pathLst>
                  <a:path w="544" h="737">
                    <a:moveTo>
                      <a:pt x="24" y="402"/>
                    </a:moveTo>
                    <a:lnTo>
                      <a:pt x="36" y="330"/>
                    </a:lnTo>
                    <a:lnTo>
                      <a:pt x="66" y="264"/>
                    </a:lnTo>
                    <a:lnTo>
                      <a:pt x="108" y="204"/>
                    </a:lnTo>
                    <a:lnTo>
                      <a:pt x="173" y="150"/>
                    </a:lnTo>
                    <a:lnTo>
                      <a:pt x="251" y="102"/>
                    </a:lnTo>
                    <a:lnTo>
                      <a:pt x="335" y="60"/>
                    </a:lnTo>
                    <a:lnTo>
                      <a:pt x="436" y="30"/>
                    </a:lnTo>
                    <a:lnTo>
                      <a:pt x="544" y="12"/>
                    </a:lnTo>
                    <a:lnTo>
                      <a:pt x="544" y="0"/>
                    </a:lnTo>
                    <a:lnTo>
                      <a:pt x="430" y="18"/>
                    </a:lnTo>
                    <a:lnTo>
                      <a:pt x="329" y="48"/>
                    </a:lnTo>
                    <a:lnTo>
                      <a:pt x="233" y="90"/>
                    </a:lnTo>
                    <a:lnTo>
                      <a:pt x="155" y="138"/>
                    </a:lnTo>
                    <a:lnTo>
                      <a:pt x="90" y="198"/>
                    </a:lnTo>
                    <a:lnTo>
                      <a:pt x="42" y="258"/>
                    </a:lnTo>
                    <a:lnTo>
                      <a:pt x="12" y="330"/>
                    </a:lnTo>
                    <a:lnTo>
                      <a:pt x="0" y="402"/>
                    </a:lnTo>
                    <a:lnTo>
                      <a:pt x="6" y="455"/>
                    </a:lnTo>
                    <a:lnTo>
                      <a:pt x="18" y="503"/>
                    </a:lnTo>
                    <a:lnTo>
                      <a:pt x="42" y="545"/>
                    </a:lnTo>
                    <a:lnTo>
                      <a:pt x="78" y="593"/>
                    </a:lnTo>
                    <a:lnTo>
                      <a:pt x="114" y="635"/>
                    </a:lnTo>
                    <a:lnTo>
                      <a:pt x="161" y="671"/>
                    </a:lnTo>
                    <a:lnTo>
                      <a:pt x="221" y="707"/>
                    </a:lnTo>
                    <a:lnTo>
                      <a:pt x="281" y="737"/>
                    </a:lnTo>
                    <a:lnTo>
                      <a:pt x="323" y="737"/>
                    </a:lnTo>
                    <a:lnTo>
                      <a:pt x="257" y="707"/>
                    </a:lnTo>
                    <a:lnTo>
                      <a:pt x="203" y="671"/>
                    </a:lnTo>
                    <a:lnTo>
                      <a:pt x="149" y="635"/>
                    </a:lnTo>
                    <a:lnTo>
                      <a:pt x="108" y="593"/>
                    </a:lnTo>
                    <a:lnTo>
                      <a:pt x="72" y="551"/>
                    </a:lnTo>
                    <a:lnTo>
                      <a:pt x="48" y="503"/>
                    </a:lnTo>
                    <a:lnTo>
                      <a:pt x="30" y="455"/>
                    </a:lnTo>
                    <a:lnTo>
                      <a:pt x="24" y="402"/>
                    </a:lnTo>
                    <a:lnTo>
                      <a:pt x="24" y="402"/>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a:defRPr/>
                </a:pPr>
                <a:endParaRPr lang="es-ES"/>
              </a:p>
            </p:txBody>
          </p:sp>
          <p:sp>
            <p:nvSpPr>
              <p:cNvPr id="109607" name="Freeform 39"/>
              <p:cNvSpPr>
                <a:spLocks/>
              </p:cNvSpPr>
              <p:nvPr/>
            </p:nvSpPr>
            <p:spPr bwMode="hidden">
              <a:xfrm>
                <a:off x="4792" y="3360"/>
                <a:ext cx="609" cy="252"/>
              </a:xfrm>
              <a:custGeom>
                <a:avLst/>
                <a:gdLst/>
                <a:ahLst/>
                <a:cxnLst>
                  <a:cxn ang="0">
                    <a:pos x="12" y="12"/>
                  </a:cxn>
                  <a:cxn ang="0">
                    <a:pos x="113" y="18"/>
                  </a:cxn>
                  <a:cxn ang="0">
                    <a:pos x="203" y="30"/>
                  </a:cxn>
                  <a:cxn ang="0">
                    <a:pos x="292" y="48"/>
                  </a:cxn>
                  <a:cxn ang="0">
                    <a:pos x="376" y="78"/>
                  </a:cxn>
                  <a:cxn ang="0">
                    <a:pos x="448" y="114"/>
                  </a:cxn>
                  <a:cxn ang="0">
                    <a:pos x="514" y="156"/>
                  </a:cxn>
                  <a:cxn ang="0">
                    <a:pos x="567" y="198"/>
                  </a:cxn>
                  <a:cxn ang="0">
                    <a:pos x="609" y="252"/>
                  </a:cxn>
                  <a:cxn ang="0">
                    <a:pos x="609" y="216"/>
                  </a:cxn>
                  <a:cxn ang="0">
                    <a:pos x="561" y="168"/>
                  </a:cxn>
                  <a:cxn ang="0">
                    <a:pos x="502" y="126"/>
                  </a:cxn>
                  <a:cxn ang="0">
                    <a:pos x="436" y="90"/>
                  </a:cxn>
                  <a:cxn ang="0">
                    <a:pos x="364" y="60"/>
                  </a:cxn>
                  <a:cxn ang="0">
                    <a:pos x="286" y="36"/>
                  </a:cxn>
                  <a:cxn ang="0">
                    <a:pos x="197" y="18"/>
                  </a:cxn>
                  <a:cxn ang="0">
                    <a:pos x="107" y="6"/>
                  </a:cxn>
                  <a:cxn ang="0">
                    <a:pos x="12" y="0"/>
                  </a:cxn>
                  <a:cxn ang="0">
                    <a:pos x="6" y="0"/>
                  </a:cxn>
                  <a:cxn ang="0">
                    <a:pos x="0" y="0"/>
                  </a:cxn>
                  <a:cxn ang="0">
                    <a:pos x="0" y="12"/>
                  </a:cxn>
                  <a:cxn ang="0">
                    <a:pos x="6" y="12"/>
                  </a:cxn>
                  <a:cxn ang="0">
                    <a:pos x="12" y="12"/>
                  </a:cxn>
                  <a:cxn ang="0">
                    <a:pos x="12" y="12"/>
                  </a:cxn>
                </a:cxnLst>
                <a:rect l="0" t="0" r="r" b="b"/>
                <a:pathLst>
                  <a:path w="609" h="252">
                    <a:moveTo>
                      <a:pt x="12" y="12"/>
                    </a:moveTo>
                    <a:lnTo>
                      <a:pt x="113" y="18"/>
                    </a:lnTo>
                    <a:lnTo>
                      <a:pt x="203" y="30"/>
                    </a:lnTo>
                    <a:lnTo>
                      <a:pt x="292" y="48"/>
                    </a:lnTo>
                    <a:lnTo>
                      <a:pt x="376" y="78"/>
                    </a:lnTo>
                    <a:lnTo>
                      <a:pt x="448" y="114"/>
                    </a:lnTo>
                    <a:lnTo>
                      <a:pt x="514" y="156"/>
                    </a:lnTo>
                    <a:lnTo>
                      <a:pt x="567" y="198"/>
                    </a:lnTo>
                    <a:lnTo>
                      <a:pt x="609" y="252"/>
                    </a:lnTo>
                    <a:lnTo>
                      <a:pt x="609" y="216"/>
                    </a:lnTo>
                    <a:lnTo>
                      <a:pt x="561" y="168"/>
                    </a:lnTo>
                    <a:lnTo>
                      <a:pt x="502" y="126"/>
                    </a:lnTo>
                    <a:lnTo>
                      <a:pt x="436" y="90"/>
                    </a:lnTo>
                    <a:lnTo>
                      <a:pt x="364" y="60"/>
                    </a:lnTo>
                    <a:lnTo>
                      <a:pt x="286" y="36"/>
                    </a:lnTo>
                    <a:lnTo>
                      <a:pt x="197" y="18"/>
                    </a:lnTo>
                    <a:lnTo>
                      <a:pt x="107" y="6"/>
                    </a:lnTo>
                    <a:lnTo>
                      <a:pt x="12" y="0"/>
                    </a:lnTo>
                    <a:lnTo>
                      <a:pt x="6" y="0"/>
                    </a:lnTo>
                    <a:lnTo>
                      <a:pt x="0" y="0"/>
                    </a:lnTo>
                    <a:lnTo>
                      <a:pt x="0" y="12"/>
                    </a:lnTo>
                    <a:lnTo>
                      <a:pt x="6" y="12"/>
                    </a:lnTo>
                    <a:lnTo>
                      <a:pt x="12" y="12"/>
                    </a:lnTo>
                    <a:lnTo>
                      <a:pt x="12" y="12"/>
                    </a:lnTo>
                    <a:close/>
                  </a:path>
                </a:pathLst>
              </a:custGeom>
              <a:gradFill rotWithShape="0">
                <a:gsLst>
                  <a:gs pos="0">
                    <a:schemeClr val="accent2">
                      <a:gamma/>
                      <a:tint val="94118"/>
                      <a:invGamma/>
                    </a:schemeClr>
                  </a:gs>
                  <a:gs pos="100000">
                    <a:schemeClr val="accent2"/>
                  </a:gs>
                </a:gsLst>
                <a:lin ang="5400000" scaled="1"/>
              </a:gradFill>
              <a:ln w="9525">
                <a:noFill/>
                <a:round/>
                <a:headEnd/>
                <a:tailEnd/>
              </a:ln>
            </p:spPr>
            <p:txBody>
              <a:bodyPr/>
              <a:lstStyle/>
              <a:p>
                <a:pPr>
                  <a:defRPr/>
                </a:pPr>
                <a:endParaRPr lang="es-ES"/>
              </a:p>
            </p:txBody>
          </p:sp>
          <p:sp>
            <p:nvSpPr>
              <p:cNvPr id="109608" name="Freeform 40"/>
              <p:cNvSpPr>
                <a:spLocks/>
              </p:cNvSpPr>
              <p:nvPr/>
            </p:nvSpPr>
            <p:spPr bwMode="hidden">
              <a:xfrm>
                <a:off x="5246" y="4007"/>
                <a:ext cx="72" cy="54"/>
              </a:xfrm>
              <a:custGeom>
                <a:avLst/>
                <a:gdLst/>
                <a:ahLst/>
                <a:cxnLst>
                  <a:cxn ang="0">
                    <a:pos x="72" y="0"/>
                  </a:cxn>
                  <a:cxn ang="0">
                    <a:pos x="36" y="30"/>
                  </a:cxn>
                  <a:cxn ang="0">
                    <a:pos x="0" y="54"/>
                  </a:cxn>
                  <a:cxn ang="0">
                    <a:pos x="36" y="54"/>
                  </a:cxn>
                  <a:cxn ang="0">
                    <a:pos x="54" y="42"/>
                  </a:cxn>
                  <a:cxn ang="0">
                    <a:pos x="72" y="24"/>
                  </a:cxn>
                  <a:cxn ang="0">
                    <a:pos x="72" y="24"/>
                  </a:cxn>
                  <a:cxn ang="0">
                    <a:pos x="72" y="0"/>
                  </a:cxn>
                  <a:cxn ang="0">
                    <a:pos x="72" y="0"/>
                  </a:cxn>
                </a:cxnLst>
                <a:rect l="0" t="0" r="r" b="b"/>
                <a:pathLst>
                  <a:path w="72" h="54">
                    <a:moveTo>
                      <a:pt x="72" y="0"/>
                    </a:moveTo>
                    <a:lnTo>
                      <a:pt x="36" y="30"/>
                    </a:lnTo>
                    <a:lnTo>
                      <a:pt x="0" y="54"/>
                    </a:lnTo>
                    <a:lnTo>
                      <a:pt x="36" y="54"/>
                    </a:lnTo>
                    <a:lnTo>
                      <a:pt x="54" y="42"/>
                    </a:lnTo>
                    <a:lnTo>
                      <a:pt x="72" y="24"/>
                    </a:lnTo>
                    <a:lnTo>
                      <a:pt x="72" y="24"/>
                    </a:lnTo>
                    <a:lnTo>
                      <a:pt x="72" y="0"/>
                    </a:lnTo>
                    <a:lnTo>
                      <a:pt x="72" y="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a:defRPr/>
                </a:pPr>
                <a:endParaRPr lang="es-ES"/>
              </a:p>
            </p:txBody>
          </p:sp>
          <p:sp>
            <p:nvSpPr>
              <p:cNvPr id="109609" name="Freeform 41"/>
              <p:cNvSpPr>
                <a:spLocks/>
              </p:cNvSpPr>
              <p:nvPr/>
            </p:nvSpPr>
            <p:spPr bwMode="hidden">
              <a:xfrm>
                <a:off x="4505" y="4073"/>
                <a:ext cx="705" cy="108"/>
              </a:xfrm>
              <a:custGeom>
                <a:avLst/>
                <a:gdLst/>
                <a:ahLst/>
                <a:cxnLst>
                  <a:cxn ang="0">
                    <a:pos x="299" y="90"/>
                  </a:cxn>
                  <a:cxn ang="0">
                    <a:pos x="221" y="90"/>
                  </a:cxn>
                  <a:cxn ang="0">
                    <a:pos x="143" y="78"/>
                  </a:cxn>
                  <a:cxn ang="0">
                    <a:pos x="0" y="48"/>
                  </a:cxn>
                  <a:cxn ang="0">
                    <a:pos x="0" y="66"/>
                  </a:cxn>
                  <a:cxn ang="0">
                    <a:pos x="143" y="96"/>
                  </a:cxn>
                  <a:cxn ang="0">
                    <a:pos x="221" y="108"/>
                  </a:cxn>
                  <a:cxn ang="0">
                    <a:pos x="299" y="108"/>
                  </a:cxn>
                  <a:cxn ang="0">
                    <a:pos x="412" y="102"/>
                  </a:cxn>
                  <a:cxn ang="0">
                    <a:pos x="520" y="84"/>
                  </a:cxn>
                  <a:cxn ang="0">
                    <a:pos x="615" y="60"/>
                  </a:cxn>
                  <a:cxn ang="0">
                    <a:pos x="705" y="24"/>
                  </a:cxn>
                  <a:cxn ang="0">
                    <a:pos x="705" y="0"/>
                  </a:cxn>
                  <a:cxn ang="0">
                    <a:pos x="615" y="42"/>
                  </a:cxn>
                  <a:cxn ang="0">
                    <a:pos x="520" y="66"/>
                  </a:cxn>
                  <a:cxn ang="0">
                    <a:pos x="412" y="84"/>
                  </a:cxn>
                  <a:cxn ang="0">
                    <a:pos x="299" y="90"/>
                  </a:cxn>
                  <a:cxn ang="0">
                    <a:pos x="299" y="90"/>
                  </a:cxn>
                </a:cxnLst>
                <a:rect l="0" t="0" r="r" b="b"/>
                <a:pathLst>
                  <a:path w="705" h="108">
                    <a:moveTo>
                      <a:pt x="299" y="90"/>
                    </a:moveTo>
                    <a:lnTo>
                      <a:pt x="221" y="90"/>
                    </a:lnTo>
                    <a:lnTo>
                      <a:pt x="143" y="78"/>
                    </a:lnTo>
                    <a:lnTo>
                      <a:pt x="0" y="48"/>
                    </a:lnTo>
                    <a:lnTo>
                      <a:pt x="0" y="66"/>
                    </a:lnTo>
                    <a:lnTo>
                      <a:pt x="143" y="96"/>
                    </a:lnTo>
                    <a:lnTo>
                      <a:pt x="221" y="108"/>
                    </a:lnTo>
                    <a:lnTo>
                      <a:pt x="299" y="108"/>
                    </a:lnTo>
                    <a:lnTo>
                      <a:pt x="412" y="102"/>
                    </a:lnTo>
                    <a:lnTo>
                      <a:pt x="520" y="84"/>
                    </a:lnTo>
                    <a:lnTo>
                      <a:pt x="615" y="60"/>
                    </a:lnTo>
                    <a:lnTo>
                      <a:pt x="705" y="24"/>
                    </a:lnTo>
                    <a:lnTo>
                      <a:pt x="705" y="0"/>
                    </a:lnTo>
                    <a:lnTo>
                      <a:pt x="615" y="42"/>
                    </a:lnTo>
                    <a:lnTo>
                      <a:pt x="520" y="66"/>
                    </a:lnTo>
                    <a:lnTo>
                      <a:pt x="412" y="84"/>
                    </a:lnTo>
                    <a:lnTo>
                      <a:pt x="299" y="90"/>
                    </a:lnTo>
                    <a:lnTo>
                      <a:pt x="299" y="9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a:defRPr/>
                </a:pPr>
                <a:endParaRPr lang="es-ES"/>
              </a:p>
            </p:txBody>
          </p:sp>
          <p:sp>
            <p:nvSpPr>
              <p:cNvPr id="109610" name="Freeform 42"/>
              <p:cNvSpPr>
                <a:spLocks/>
              </p:cNvSpPr>
              <p:nvPr/>
            </p:nvSpPr>
            <p:spPr bwMode="hidden">
              <a:xfrm>
                <a:off x="5336" y="3654"/>
                <a:ext cx="143" cy="341"/>
              </a:xfrm>
              <a:custGeom>
                <a:avLst/>
                <a:gdLst/>
                <a:ahLst/>
                <a:cxnLst>
                  <a:cxn ang="0">
                    <a:pos x="119" y="114"/>
                  </a:cxn>
                  <a:cxn ang="0">
                    <a:pos x="113" y="173"/>
                  </a:cxn>
                  <a:cxn ang="0">
                    <a:pos x="89" y="239"/>
                  </a:cxn>
                  <a:cxn ang="0">
                    <a:pos x="47" y="293"/>
                  </a:cxn>
                  <a:cxn ang="0">
                    <a:pos x="0" y="341"/>
                  </a:cxn>
                  <a:cxn ang="0">
                    <a:pos x="29" y="341"/>
                  </a:cxn>
                  <a:cxn ang="0">
                    <a:pos x="77" y="287"/>
                  </a:cxn>
                  <a:cxn ang="0">
                    <a:pos x="113" y="233"/>
                  </a:cxn>
                  <a:cxn ang="0">
                    <a:pos x="137" y="173"/>
                  </a:cxn>
                  <a:cxn ang="0">
                    <a:pos x="143" y="114"/>
                  </a:cxn>
                  <a:cxn ang="0">
                    <a:pos x="137" y="60"/>
                  </a:cxn>
                  <a:cxn ang="0">
                    <a:pos x="119" y="0"/>
                  </a:cxn>
                  <a:cxn ang="0">
                    <a:pos x="89" y="0"/>
                  </a:cxn>
                  <a:cxn ang="0">
                    <a:pos x="113" y="60"/>
                  </a:cxn>
                  <a:cxn ang="0">
                    <a:pos x="119" y="114"/>
                  </a:cxn>
                  <a:cxn ang="0">
                    <a:pos x="119" y="114"/>
                  </a:cxn>
                </a:cxnLst>
                <a:rect l="0" t="0" r="r" b="b"/>
                <a:pathLst>
                  <a:path w="143" h="341">
                    <a:moveTo>
                      <a:pt x="119" y="114"/>
                    </a:moveTo>
                    <a:lnTo>
                      <a:pt x="113" y="173"/>
                    </a:lnTo>
                    <a:lnTo>
                      <a:pt x="89" y="239"/>
                    </a:lnTo>
                    <a:lnTo>
                      <a:pt x="47" y="293"/>
                    </a:lnTo>
                    <a:lnTo>
                      <a:pt x="0" y="341"/>
                    </a:lnTo>
                    <a:lnTo>
                      <a:pt x="29" y="341"/>
                    </a:lnTo>
                    <a:lnTo>
                      <a:pt x="77" y="287"/>
                    </a:lnTo>
                    <a:lnTo>
                      <a:pt x="113" y="233"/>
                    </a:lnTo>
                    <a:lnTo>
                      <a:pt x="137" y="173"/>
                    </a:lnTo>
                    <a:lnTo>
                      <a:pt x="143" y="114"/>
                    </a:lnTo>
                    <a:lnTo>
                      <a:pt x="137" y="60"/>
                    </a:lnTo>
                    <a:lnTo>
                      <a:pt x="119" y="0"/>
                    </a:lnTo>
                    <a:lnTo>
                      <a:pt x="89" y="0"/>
                    </a:lnTo>
                    <a:lnTo>
                      <a:pt x="113" y="60"/>
                    </a:lnTo>
                    <a:lnTo>
                      <a:pt x="119" y="114"/>
                    </a:lnTo>
                    <a:lnTo>
                      <a:pt x="119" y="114"/>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a:defRPr/>
                </a:pPr>
                <a:endParaRPr lang="es-ES"/>
              </a:p>
            </p:txBody>
          </p:sp>
          <p:sp>
            <p:nvSpPr>
              <p:cNvPr id="109611" name="Freeform 43"/>
              <p:cNvSpPr>
                <a:spLocks/>
              </p:cNvSpPr>
              <p:nvPr/>
            </p:nvSpPr>
            <p:spPr bwMode="hidden">
              <a:xfrm>
                <a:off x="5061" y="3624"/>
                <a:ext cx="83" cy="90"/>
              </a:xfrm>
              <a:custGeom>
                <a:avLst/>
                <a:gdLst/>
                <a:ahLst/>
                <a:cxnLst>
                  <a:cxn ang="0">
                    <a:pos x="59" y="90"/>
                  </a:cxn>
                  <a:cxn ang="0">
                    <a:pos x="83" y="84"/>
                  </a:cxn>
                  <a:cxn ang="0">
                    <a:pos x="71" y="60"/>
                  </a:cxn>
                  <a:cxn ang="0">
                    <a:pos x="53" y="42"/>
                  </a:cxn>
                  <a:cxn ang="0">
                    <a:pos x="6" y="0"/>
                  </a:cxn>
                  <a:cxn ang="0">
                    <a:pos x="0" y="18"/>
                  </a:cxn>
                  <a:cxn ang="0">
                    <a:pos x="35" y="48"/>
                  </a:cxn>
                  <a:cxn ang="0">
                    <a:pos x="59" y="90"/>
                  </a:cxn>
                  <a:cxn ang="0">
                    <a:pos x="59" y="90"/>
                  </a:cxn>
                </a:cxnLst>
                <a:rect l="0" t="0" r="r" b="b"/>
                <a:pathLst>
                  <a:path w="83" h="90">
                    <a:moveTo>
                      <a:pt x="59" y="90"/>
                    </a:moveTo>
                    <a:lnTo>
                      <a:pt x="83" y="84"/>
                    </a:lnTo>
                    <a:lnTo>
                      <a:pt x="71" y="60"/>
                    </a:lnTo>
                    <a:lnTo>
                      <a:pt x="53" y="42"/>
                    </a:lnTo>
                    <a:lnTo>
                      <a:pt x="6" y="0"/>
                    </a:lnTo>
                    <a:lnTo>
                      <a:pt x="0" y="18"/>
                    </a:lnTo>
                    <a:lnTo>
                      <a:pt x="35" y="48"/>
                    </a:lnTo>
                    <a:lnTo>
                      <a:pt x="59" y="90"/>
                    </a:lnTo>
                    <a:lnTo>
                      <a:pt x="59" y="9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a:defRPr/>
                </a:pPr>
                <a:endParaRPr lang="es-ES"/>
              </a:p>
            </p:txBody>
          </p:sp>
          <p:sp>
            <p:nvSpPr>
              <p:cNvPr id="109612" name="Freeform 44"/>
              <p:cNvSpPr>
                <a:spLocks/>
              </p:cNvSpPr>
              <p:nvPr/>
            </p:nvSpPr>
            <p:spPr bwMode="hidden">
              <a:xfrm>
                <a:off x="4445" y="3552"/>
                <a:ext cx="717" cy="431"/>
              </a:xfrm>
              <a:custGeom>
                <a:avLst/>
                <a:gdLst/>
                <a:ahLst/>
                <a:cxnLst>
                  <a:cxn ang="0">
                    <a:pos x="693" y="216"/>
                  </a:cxn>
                  <a:cxn ang="0">
                    <a:pos x="687" y="257"/>
                  </a:cxn>
                  <a:cxn ang="0">
                    <a:pos x="669" y="293"/>
                  </a:cxn>
                  <a:cxn ang="0">
                    <a:pos x="633" y="329"/>
                  </a:cxn>
                  <a:cxn ang="0">
                    <a:pos x="598" y="359"/>
                  </a:cxn>
                  <a:cxn ang="0">
                    <a:pos x="544" y="383"/>
                  </a:cxn>
                  <a:cxn ang="0">
                    <a:pos x="490" y="401"/>
                  </a:cxn>
                  <a:cxn ang="0">
                    <a:pos x="424" y="413"/>
                  </a:cxn>
                  <a:cxn ang="0">
                    <a:pos x="359" y="419"/>
                  </a:cxn>
                  <a:cxn ang="0">
                    <a:pos x="293" y="413"/>
                  </a:cxn>
                  <a:cxn ang="0">
                    <a:pos x="227" y="401"/>
                  </a:cxn>
                  <a:cxn ang="0">
                    <a:pos x="173" y="383"/>
                  </a:cxn>
                  <a:cxn ang="0">
                    <a:pos x="119" y="359"/>
                  </a:cxn>
                  <a:cxn ang="0">
                    <a:pos x="84" y="329"/>
                  </a:cxn>
                  <a:cxn ang="0">
                    <a:pos x="48" y="293"/>
                  </a:cxn>
                  <a:cxn ang="0">
                    <a:pos x="30" y="257"/>
                  </a:cxn>
                  <a:cxn ang="0">
                    <a:pos x="24" y="216"/>
                  </a:cxn>
                  <a:cxn ang="0">
                    <a:pos x="30" y="174"/>
                  </a:cxn>
                  <a:cxn ang="0">
                    <a:pos x="48" y="138"/>
                  </a:cxn>
                  <a:cxn ang="0">
                    <a:pos x="84" y="102"/>
                  </a:cxn>
                  <a:cxn ang="0">
                    <a:pos x="119" y="72"/>
                  </a:cxn>
                  <a:cxn ang="0">
                    <a:pos x="173" y="48"/>
                  </a:cxn>
                  <a:cxn ang="0">
                    <a:pos x="227" y="30"/>
                  </a:cxn>
                  <a:cxn ang="0">
                    <a:pos x="293" y="18"/>
                  </a:cxn>
                  <a:cxn ang="0">
                    <a:pos x="359" y="12"/>
                  </a:cxn>
                  <a:cxn ang="0">
                    <a:pos x="418" y="18"/>
                  </a:cxn>
                  <a:cxn ang="0">
                    <a:pos x="478" y="30"/>
                  </a:cxn>
                  <a:cxn ang="0">
                    <a:pos x="532" y="48"/>
                  </a:cxn>
                  <a:cxn ang="0">
                    <a:pos x="580" y="66"/>
                  </a:cxn>
                  <a:cxn ang="0">
                    <a:pos x="586" y="48"/>
                  </a:cxn>
                  <a:cxn ang="0">
                    <a:pos x="478" y="12"/>
                  </a:cxn>
                  <a:cxn ang="0">
                    <a:pos x="418" y="6"/>
                  </a:cxn>
                  <a:cxn ang="0">
                    <a:pos x="359" y="0"/>
                  </a:cxn>
                  <a:cxn ang="0">
                    <a:pos x="287" y="6"/>
                  </a:cxn>
                  <a:cxn ang="0">
                    <a:pos x="221" y="18"/>
                  </a:cxn>
                  <a:cxn ang="0">
                    <a:pos x="161" y="36"/>
                  </a:cxn>
                  <a:cxn ang="0">
                    <a:pos x="107" y="66"/>
                  </a:cxn>
                  <a:cxn ang="0">
                    <a:pos x="60" y="96"/>
                  </a:cxn>
                  <a:cxn ang="0">
                    <a:pos x="30" y="132"/>
                  </a:cxn>
                  <a:cxn ang="0">
                    <a:pos x="6" y="174"/>
                  </a:cxn>
                  <a:cxn ang="0">
                    <a:pos x="0" y="216"/>
                  </a:cxn>
                  <a:cxn ang="0">
                    <a:pos x="6" y="257"/>
                  </a:cxn>
                  <a:cxn ang="0">
                    <a:pos x="30" y="299"/>
                  </a:cxn>
                  <a:cxn ang="0">
                    <a:pos x="60" y="335"/>
                  </a:cxn>
                  <a:cxn ang="0">
                    <a:pos x="107" y="371"/>
                  </a:cxn>
                  <a:cxn ang="0">
                    <a:pos x="161" y="395"/>
                  </a:cxn>
                  <a:cxn ang="0">
                    <a:pos x="221" y="413"/>
                  </a:cxn>
                  <a:cxn ang="0">
                    <a:pos x="287" y="425"/>
                  </a:cxn>
                  <a:cxn ang="0">
                    <a:pos x="359" y="431"/>
                  </a:cxn>
                  <a:cxn ang="0">
                    <a:pos x="430" y="425"/>
                  </a:cxn>
                  <a:cxn ang="0">
                    <a:pos x="496" y="413"/>
                  </a:cxn>
                  <a:cxn ang="0">
                    <a:pos x="562" y="395"/>
                  </a:cxn>
                  <a:cxn ang="0">
                    <a:pos x="610" y="371"/>
                  </a:cxn>
                  <a:cxn ang="0">
                    <a:pos x="657" y="335"/>
                  </a:cxn>
                  <a:cxn ang="0">
                    <a:pos x="687" y="299"/>
                  </a:cxn>
                  <a:cxn ang="0">
                    <a:pos x="711" y="257"/>
                  </a:cxn>
                  <a:cxn ang="0">
                    <a:pos x="717" y="216"/>
                  </a:cxn>
                  <a:cxn ang="0">
                    <a:pos x="717" y="204"/>
                  </a:cxn>
                  <a:cxn ang="0">
                    <a:pos x="711" y="192"/>
                  </a:cxn>
                  <a:cxn ang="0">
                    <a:pos x="687" y="198"/>
                  </a:cxn>
                  <a:cxn ang="0">
                    <a:pos x="693" y="210"/>
                  </a:cxn>
                  <a:cxn ang="0">
                    <a:pos x="693" y="216"/>
                  </a:cxn>
                  <a:cxn ang="0">
                    <a:pos x="693" y="216"/>
                  </a:cxn>
                </a:cxnLst>
                <a:rect l="0" t="0" r="r" b="b"/>
                <a:pathLst>
                  <a:path w="717" h="431">
                    <a:moveTo>
                      <a:pt x="693" y="216"/>
                    </a:moveTo>
                    <a:lnTo>
                      <a:pt x="687" y="257"/>
                    </a:lnTo>
                    <a:lnTo>
                      <a:pt x="669" y="293"/>
                    </a:lnTo>
                    <a:lnTo>
                      <a:pt x="633" y="329"/>
                    </a:lnTo>
                    <a:lnTo>
                      <a:pt x="598" y="359"/>
                    </a:lnTo>
                    <a:lnTo>
                      <a:pt x="544" y="383"/>
                    </a:lnTo>
                    <a:lnTo>
                      <a:pt x="490" y="401"/>
                    </a:lnTo>
                    <a:lnTo>
                      <a:pt x="424" y="413"/>
                    </a:lnTo>
                    <a:lnTo>
                      <a:pt x="359" y="419"/>
                    </a:lnTo>
                    <a:lnTo>
                      <a:pt x="293" y="413"/>
                    </a:lnTo>
                    <a:lnTo>
                      <a:pt x="227" y="401"/>
                    </a:lnTo>
                    <a:lnTo>
                      <a:pt x="173" y="383"/>
                    </a:lnTo>
                    <a:lnTo>
                      <a:pt x="119" y="359"/>
                    </a:lnTo>
                    <a:lnTo>
                      <a:pt x="84" y="329"/>
                    </a:lnTo>
                    <a:lnTo>
                      <a:pt x="48" y="293"/>
                    </a:lnTo>
                    <a:lnTo>
                      <a:pt x="30" y="257"/>
                    </a:lnTo>
                    <a:lnTo>
                      <a:pt x="24" y="216"/>
                    </a:lnTo>
                    <a:lnTo>
                      <a:pt x="30" y="174"/>
                    </a:lnTo>
                    <a:lnTo>
                      <a:pt x="48" y="138"/>
                    </a:lnTo>
                    <a:lnTo>
                      <a:pt x="84" y="102"/>
                    </a:lnTo>
                    <a:lnTo>
                      <a:pt x="119" y="72"/>
                    </a:lnTo>
                    <a:lnTo>
                      <a:pt x="173" y="48"/>
                    </a:lnTo>
                    <a:lnTo>
                      <a:pt x="227" y="30"/>
                    </a:lnTo>
                    <a:lnTo>
                      <a:pt x="293" y="18"/>
                    </a:lnTo>
                    <a:lnTo>
                      <a:pt x="359" y="12"/>
                    </a:lnTo>
                    <a:lnTo>
                      <a:pt x="418" y="18"/>
                    </a:lnTo>
                    <a:lnTo>
                      <a:pt x="478" y="30"/>
                    </a:lnTo>
                    <a:lnTo>
                      <a:pt x="532" y="48"/>
                    </a:lnTo>
                    <a:lnTo>
                      <a:pt x="580" y="66"/>
                    </a:lnTo>
                    <a:lnTo>
                      <a:pt x="586" y="48"/>
                    </a:lnTo>
                    <a:lnTo>
                      <a:pt x="478" y="12"/>
                    </a:lnTo>
                    <a:lnTo>
                      <a:pt x="418" y="6"/>
                    </a:lnTo>
                    <a:lnTo>
                      <a:pt x="359" y="0"/>
                    </a:lnTo>
                    <a:lnTo>
                      <a:pt x="287" y="6"/>
                    </a:lnTo>
                    <a:lnTo>
                      <a:pt x="221" y="18"/>
                    </a:lnTo>
                    <a:lnTo>
                      <a:pt x="161" y="36"/>
                    </a:lnTo>
                    <a:lnTo>
                      <a:pt x="107" y="66"/>
                    </a:lnTo>
                    <a:lnTo>
                      <a:pt x="60" y="96"/>
                    </a:lnTo>
                    <a:lnTo>
                      <a:pt x="30" y="132"/>
                    </a:lnTo>
                    <a:lnTo>
                      <a:pt x="6" y="174"/>
                    </a:lnTo>
                    <a:lnTo>
                      <a:pt x="0" y="216"/>
                    </a:lnTo>
                    <a:lnTo>
                      <a:pt x="6" y="257"/>
                    </a:lnTo>
                    <a:lnTo>
                      <a:pt x="30" y="299"/>
                    </a:lnTo>
                    <a:lnTo>
                      <a:pt x="60" y="335"/>
                    </a:lnTo>
                    <a:lnTo>
                      <a:pt x="107" y="371"/>
                    </a:lnTo>
                    <a:lnTo>
                      <a:pt x="161" y="395"/>
                    </a:lnTo>
                    <a:lnTo>
                      <a:pt x="221" y="413"/>
                    </a:lnTo>
                    <a:lnTo>
                      <a:pt x="287" y="425"/>
                    </a:lnTo>
                    <a:lnTo>
                      <a:pt x="359" y="431"/>
                    </a:lnTo>
                    <a:lnTo>
                      <a:pt x="430" y="425"/>
                    </a:lnTo>
                    <a:lnTo>
                      <a:pt x="496" y="413"/>
                    </a:lnTo>
                    <a:lnTo>
                      <a:pt x="562" y="395"/>
                    </a:lnTo>
                    <a:lnTo>
                      <a:pt x="610" y="371"/>
                    </a:lnTo>
                    <a:lnTo>
                      <a:pt x="657" y="335"/>
                    </a:lnTo>
                    <a:lnTo>
                      <a:pt x="687" y="299"/>
                    </a:lnTo>
                    <a:lnTo>
                      <a:pt x="711" y="257"/>
                    </a:lnTo>
                    <a:lnTo>
                      <a:pt x="717" y="216"/>
                    </a:lnTo>
                    <a:lnTo>
                      <a:pt x="717" y="204"/>
                    </a:lnTo>
                    <a:lnTo>
                      <a:pt x="711" y="192"/>
                    </a:lnTo>
                    <a:lnTo>
                      <a:pt x="687" y="198"/>
                    </a:lnTo>
                    <a:lnTo>
                      <a:pt x="693" y="210"/>
                    </a:lnTo>
                    <a:lnTo>
                      <a:pt x="693" y="216"/>
                    </a:lnTo>
                    <a:lnTo>
                      <a:pt x="693" y="216"/>
                    </a:lnTo>
                    <a:close/>
                  </a:path>
                </a:pathLst>
              </a:custGeom>
              <a:solidFill>
                <a:schemeClr val="accent2"/>
              </a:solidFill>
              <a:ln w="9525">
                <a:noFill/>
                <a:round/>
                <a:headEnd/>
                <a:tailEnd/>
              </a:ln>
            </p:spPr>
            <p:txBody>
              <a:bodyPr/>
              <a:lstStyle/>
              <a:p>
                <a:pPr>
                  <a:defRPr/>
                </a:pPr>
                <a:endParaRPr lang="es-ES"/>
              </a:p>
            </p:txBody>
          </p:sp>
          <p:sp>
            <p:nvSpPr>
              <p:cNvPr id="109613" name="Freeform 45"/>
              <p:cNvSpPr>
                <a:spLocks/>
              </p:cNvSpPr>
              <p:nvPr/>
            </p:nvSpPr>
            <p:spPr bwMode="hidden">
              <a:xfrm>
                <a:off x="4349" y="3510"/>
                <a:ext cx="909" cy="533"/>
              </a:xfrm>
              <a:custGeom>
                <a:avLst/>
                <a:gdLst/>
                <a:ahLst/>
                <a:cxnLst>
                  <a:cxn ang="0">
                    <a:pos x="616" y="0"/>
                  </a:cxn>
                  <a:cxn ang="0">
                    <a:pos x="616" y="18"/>
                  </a:cxn>
                  <a:cxn ang="0">
                    <a:pos x="724" y="60"/>
                  </a:cxn>
                  <a:cxn ang="0">
                    <a:pos x="765" y="84"/>
                  </a:cxn>
                  <a:cxn ang="0">
                    <a:pos x="807" y="114"/>
                  </a:cxn>
                  <a:cxn ang="0">
                    <a:pos x="837" y="144"/>
                  </a:cxn>
                  <a:cxn ang="0">
                    <a:pos x="861" y="180"/>
                  </a:cxn>
                  <a:cxn ang="0">
                    <a:pos x="873" y="216"/>
                  </a:cxn>
                  <a:cxn ang="0">
                    <a:pos x="879" y="258"/>
                  </a:cxn>
                  <a:cxn ang="0">
                    <a:pos x="873" y="311"/>
                  </a:cxn>
                  <a:cxn ang="0">
                    <a:pos x="843" y="359"/>
                  </a:cxn>
                  <a:cxn ang="0">
                    <a:pos x="807" y="401"/>
                  </a:cxn>
                  <a:cxn ang="0">
                    <a:pos x="753" y="443"/>
                  </a:cxn>
                  <a:cxn ang="0">
                    <a:pos x="694" y="473"/>
                  </a:cxn>
                  <a:cxn ang="0">
                    <a:pos x="622" y="497"/>
                  </a:cxn>
                  <a:cxn ang="0">
                    <a:pos x="538" y="509"/>
                  </a:cxn>
                  <a:cxn ang="0">
                    <a:pos x="455" y="515"/>
                  </a:cxn>
                  <a:cxn ang="0">
                    <a:pos x="371" y="509"/>
                  </a:cxn>
                  <a:cxn ang="0">
                    <a:pos x="287" y="497"/>
                  </a:cxn>
                  <a:cxn ang="0">
                    <a:pos x="215" y="473"/>
                  </a:cxn>
                  <a:cxn ang="0">
                    <a:pos x="156" y="443"/>
                  </a:cxn>
                  <a:cxn ang="0">
                    <a:pos x="102" y="401"/>
                  </a:cxn>
                  <a:cxn ang="0">
                    <a:pos x="66" y="359"/>
                  </a:cxn>
                  <a:cxn ang="0">
                    <a:pos x="36" y="311"/>
                  </a:cxn>
                  <a:cxn ang="0">
                    <a:pos x="30" y="258"/>
                  </a:cxn>
                  <a:cxn ang="0">
                    <a:pos x="36" y="222"/>
                  </a:cxn>
                  <a:cxn ang="0">
                    <a:pos x="48" y="186"/>
                  </a:cxn>
                  <a:cxn ang="0">
                    <a:pos x="66" y="156"/>
                  </a:cxn>
                  <a:cxn ang="0">
                    <a:pos x="90" y="126"/>
                  </a:cxn>
                  <a:cxn ang="0">
                    <a:pos x="66" y="114"/>
                  </a:cxn>
                  <a:cxn ang="0">
                    <a:pos x="36" y="144"/>
                  </a:cxn>
                  <a:cxn ang="0">
                    <a:pos x="18" y="180"/>
                  </a:cxn>
                  <a:cxn ang="0">
                    <a:pos x="6" y="216"/>
                  </a:cxn>
                  <a:cxn ang="0">
                    <a:pos x="0" y="258"/>
                  </a:cxn>
                  <a:cxn ang="0">
                    <a:pos x="12" y="311"/>
                  </a:cxn>
                  <a:cxn ang="0">
                    <a:pos x="36" y="365"/>
                  </a:cxn>
                  <a:cxn ang="0">
                    <a:pos x="78" y="413"/>
                  </a:cxn>
                  <a:cxn ang="0">
                    <a:pos x="132" y="449"/>
                  </a:cxn>
                  <a:cxn ang="0">
                    <a:pos x="203" y="485"/>
                  </a:cxn>
                  <a:cxn ang="0">
                    <a:pos x="275" y="509"/>
                  </a:cxn>
                  <a:cxn ang="0">
                    <a:pos x="365" y="527"/>
                  </a:cxn>
                  <a:cxn ang="0">
                    <a:pos x="455" y="533"/>
                  </a:cxn>
                  <a:cxn ang="0">
                    <a:pos x="544" y="527"/>
                  </a:cxn>
                  <a:cxn ang="0">
                    <a:pos x="634" y="509"/>
                  </a:cxn>
                  <a:cxn ang="0">
                    <a:pos x="712" y="485"/>
                  </a:cxn>
                  <a:cxn ang="0">
                    <a:pos x="777" y="449"/>
                  </a:cxn>
                  <a:cxn ang="0">
                    <a:pos x="831" y="413"/>
                  </a:cxn>
                  <a:cxn ang="0">
                    <a:pos x="873" y="365"/>
                  </a:cxn>
                  <a:cxn ang="0">
                    <a:pos x="897" y="311"/>
                  </a:cxn>
                  <a:cxn ang="0">
                    <a:pos x="909" y="258"/>
                  </a:cxn>
                  <a:cxn ang="0">
                    <a:pos x="903" y="216"/>
                  </a:cxn>
                  <a:cxn ang="0">
                    <a:pos x="885" y="174"/>
                  </a:cxn>
                  <a:cxn ang="0">
                    <a:pos x="861" y="132"/>
                  </a:cxn>
                  <a:cxn ang="0">
                    <a:pos x="825" y="102"/>
                  </a:cxn>
                  <a:cxn ang="0">
                    <a:pos x="783" y="66"/>
                  </a:cxn>
                  <a:cxn ang="0">
                    <a:pos x="735" y="42"/>
                  </a:cxn>
                  <a:cxn ang="0">
                    <a:pos x="616" y="0"/>
                  </a:cxn>
                  <a:cxn ang="0">
                    <a:pos x="616" y="0"/>
                  </a:cxn>
                </a:cxnLst>
                <a:rect l="0" t="0" r="r" b="b"/>
                <a:pathLst>
                  <a:path w="909" h="533">
                    <a:moveTo>
                      <a:pt x="616" y="0"/>
                    </a:moveTo>
                    <a:lnTo>
                      <a:pt x="616" y="18"/>
                    </a:lnTo>
                    <a:lnTo>
                      <a:pt x="724" y="60"/>
                    </a:lnTo>
                    <a:lnTo>
                      <a:pt x="765" y="84"/>
                    </a:lnTo>
                    <a:lnTo>
                      <a:pt x="807" y="114"/>
                    </a:lnTo>
                    <a:lnTo>
                      <a:pt x="837" y="144"/>
                    </a:lnTo>
                    <a:lnTo>
                      <a:pt x="861" y="180"/>
                    </a:lnTo>
                    <a:lnTo>
                      <a:pt x="873" y="216"/>
                    </a:lnTo>
                    <a:lnTo>
                      <a:pt x="879" y="258"/>
                    </a:lnTo>
                    <a:lnTo>
                      <a:pt x="873" y="311"/>
                    </a:lnTo>
                    <a:lnTo>
                      <a:pt x="843" y="359"/>
                    </a:lnTo>
                    <a:lnTo>
                      <a:pt x="807" y="401"/>
                    </a:lnTo>
                    <a:lnTo>
                      <a:pt x="753" y="443"/>
                    </a:lnTo>
                    <a:lnTo>
                      <a:pt x="694" y="473"/>
                    </a:lnTo>
                    <a:lnTo>
                      <a:pt x="622" y="497"/>
                    </a:lnTo>
                    <a:lnTo>
                      <a:pt x="538" y="509"/>
                    </a:lnTo>
                    <a:lnTo>
                      <a:pt x="455" y="515"/>
                    </a:lnTo>
                    <a:lnTo>
                      <a:pt x="371" y="509"/>
                    </a:lnTo>
                    <a:lnTo>
                      <a:pt x="287" y="497"/>
                    </a:lnTo>
                    <a:lnTo>
                      <a:pt x="215" y="473"/>
                    </a:lnTo>
                    <a:lnTo>
                      <a:pt x="156" y="443"/>
                    </a:lnTo>
                    <a:lnTo>
                      <a:pt x="102" y="401"/>
                    </a:lnTo>
                    <a:lnTo>
                      <a:pt x="66" y="359"/>
                    </a:lnTo>
                    <a:lnTo>
                      <a:pt x="36" y="311"/>
                    </a:lnTo>
                    <a:lnTo>
                      <a:pt x="30" y="258"/>
                    </a:lnTo>
                    <a:lnTo>
                      <a:pt x="36" y="222"/>
                    </a:lnTo>
                    <a:lnTo>
                      <a:pt x="48" y="186"/>
                    </a:lnTo>
                    <a:lnTo>
                      <a:pt x="66" y="156"/>
                    </a:lnTo>
                    <a:lnTo>
                      <a:pt x="90" y="126"/>
                    </a:lnTo>
                    <a:lnTo>
                      <a:pt x="66" y="114"/>
                    </a:lnTo>
                    <a:lnTo>
                      <a:pt x="36" y="144"/>
                    </a:lnTo>
                    <a:lnTo>
                      <a:pt x="18" y="180"/>
                    </a:lnTo>
                    <a:lnTo>
                      <a:pt x="6" y="216"/>
                    </a:lnTo>
                    <a:lnTo>
                      <a:pt x="0" y="258"/>
                    </a:lnTo>
                    <a:lnTo>
                      <a:pt x="12" y="311"/>
                    </a:lnTo>
                    <a:lnTo>
                      <a:pt x="36" y="365"/>
                    </a:lnTo>
                    <a:lnTo>
                      <a:pt x="78" y="413"/>
                    </a:lnTo>
                    <a:lnTo>
                      <a:pt x="132" y="449"/>
                    </a:lnTo>
                    <a:lnTo>
                      <a:pt x="203" y="485"/>
                    </a:lnTo>
                    <a:lnTo>
                      <a:pt x="275" y="509"/>
                    </a:lnTo>
                    <a:lnTo>
                      <a:pt x="365" y="527"/>
                    </a:lnTo>
                    <a:lnTo>
                      <a:pt x="455" y="533"/>
                    </a:lnTo>
                    <a:lnTo>
                      <a:pt x="544" y="527"/>
                    </a:lnTo>
                    <a:lnTo>
                      <a:pt x="634" y="509"/>
                    </a:lnTo>
                    <a:lnTo>
                      <a:pt x="712" y="485"/>
                    </a:lnTo>
                    <a:lnTo>
                      <a:pt x="777" y="449"/>
                    </a:lnTo>
                    <a:lnTo>
                      <a:pt x="831" y="413"/>
                    </a:lnTo>
                    <a:lnTo>
                      <a:pt x="873" y="365"/>
                    </a:lnTo>
                    <a:lnTo>
                      <a:pt x="897" y="311"/>
                    </a:lnTo>
                    <a:lnTo>
                      <a:pt x="909" y="258"/>
                    </a:lnTo>
                    <a:lnTo>
                      <a:pt x="903" y="216"/>
                    </a:lnTo>
                    <a:lnTo>
                      <a:pt x="885" y="174"/>
                    </a:lnTo>
                    <a:lnTo>
                      <a:pt x="861" y="132"/>
                    </a:lnTo>
                    <a:lnTo>
                      <a:pt x="825" y="102"/>
                    </a:lnTo>
                    <a:lnTo>
                      <a:pt x="783" y="66"/>
                    </a:lnTo>
                    <a:lnTo>
                      <a:pt x="735" y="42"/>
                    </a:lnTo>
                    <a:lnTo>
                      <a:pt x="616" y="0"/>
                    </a:lnTo>
                    <a:lnTo>
                      <a:pt x="616" y="0"/>
                    </a:lnTo>
                    <a:close/>
                  </a:path>
                </a:pathLst>
              </a:custGeom>
              <a:gradFill rotWithShape="0">
                <a:gsLst>
                  <a:gs pos="0">
                    <a:schemeClr val="accent2">
                      <a:gamma/>
                      <a:tint val="96863"/>
                      <a:invGamma/>
                    </a:schemeClr>
                  </a:gs>
                  <a:gs pos="100000">
                    <a:schemeClr val="accent2"/>
                  </a:gs>
                </a:gsLst>
                <a:lin ang="0" scaled="1"/>
              </a:gradFill>
              <a:ln w="9525">
                <a:noFill/>
                <a:round/>
                <a:headEnd/>
                <a:tailEnd/>
              </a:ln>
            </p:spPr>
            <p:txBody>
              <a:bodyPr/>
              <a:lstStyle/>
              <a:p>
                <a:pPr>
                  <a:defRPr/>
                </a:pPr>
                <a:endParaRPr lang="es-ES"/>
              </a:p>
            </p:txBody>
          </p:sp>
          <p:sp>
            <p:nvSpPr>
              <p:cNvPr id="109614" name="Freeform 46"/>
              <p:cNvSpPr>
                <a:spLocks/>
              </p:cNvSpPr>
              <p:nvPr/>
            </p:nvSpPr>
            <p:spPr bwMode="hidden">
              <a:xfrm>
                <a:off x="4564" y="3492"/>
                <a:ext cx="365" cy="66"/>
              </a:xfrm>
              <a:custGeom>
                <a:avLst/>
                <a:gdLst/>
                <a:ahLst/>
                <a:cxnLst>
                  <a:cxn ang="0">
                    <a:pos x="240" y="18"/>
                  </a:cxn>
                  <a:cxn ang="0">
                    <a:pos x="299" y="24"/>
                  </a:cxn>
                  <a:cxn ang="0">
                    <a:pos x="359" y="30"/>
                  </a:cxn>
                  <a:cxn ang="0">
                    <a:pos x="365" y="12"/>
                  </a:cxn>
                  <a:cxn ang="0">
                    <a:pos x="305" y="6"/>
                  </a:cxn>
                  <a:cxn ang="0">
                    <a:pos x="240" y="0"/>
                  </a:cxn>
                  <a:cxn ang="0">
                    <a:pos x="174" y="6"/>
                  </a:cxn>
                  <a:cxn ang="0">
                    <a:pos x="114" y="12"/>
                  </a:cxn>
                  <a:cxn ang="0">
                    <a:pos x="0" y="42"/>
                  </a:cxn>
                  <a:cxn ang="0">
                    <a:pos x="0" y="66"/>
                  </a:cxn>
                  <a:cxn ang="0">
                    <a:pos x="54" y="48"/>
                  </a:cxn>
                  <a:cxn ang="0">
                    <a:pos x="114" y="30"/>
                  </a:cxn>
                  <a:cxn ang="0">
                    <a:pos x="174" y="24"/>
                  </a:cxn>
                  <a:cxn ang="0">
                    <a:pos x="240" y="18"/>
                  </a:cxn>
                  <a:cxn ang="0">
                    <a:pos x="240" y="18"/>
                  </a:cxn>
                </a:cxnLst>
                <a:rect l="0" t="0" r="r" b="b"/>
                <a:pathLst>
                  <a:path w="365" h="66">
                    <a:moveTo>
                      <a:pt x="240" y="18"/>
                    </a:moveTo>
                    <a:lnTo>
                      <a:pt x="299" y="24"/>
                    </a:lnTo>
                    <a:lnTo>
                      <a:pt x="359" y="30"/>
                    </a:lnTo>
                    <a:lnTo>
                      <a:pt x="365" y="12"/>
                    </a:lnTo>
                    <a:lnTo>
                      <a:pt x="305" y="6"/>
                    </a:lnTo>
                    <a:lnTo>
                      <a:pt x="240" y="0"/>
                    </a:lnTo>
                    <a:lnTo>
                      <a:pt x="174" y="6"/>
                    </a:lnTo>
                    <a:lnTo>
                      <a:pt x="114" y="12"/>
                    </a:lnTo>
                    <a:lnTo>
                      <a:pt x="0" y="42"/>
                    </a:lnTo>
                    <a:lnTo>
                      <a:pt x="0" y="66"/>
                    </a:lnTo>
                    <a:lnTo>
                      <a:pt x="54" y="48"/>
                    </a:lnTo>
                    <a:lnTo>
                      <a:pt x="114" y="30"/>
                    </a:lnTo>
                    <a:lnTo>
                      <a:pt x="174" y="24"/>
                    </a:lnTo>
                    <a:lnTo>
                      <a:pt x="240" y="18"/>
                    </a:lnTo>
                    <a:lnTo>
                      <a:pt x="240" y="18"/>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a:defRPr/>
                </a:pPr>
                <a:endParaRPr lang="es-ES"/>
              </a:p>
            </p:txBody>
          </p:sp>
          <p:sp>
            <p:nvSpPr>
              <p:cNvPr id="109615" name="Freeform 47"/>
              <p:cNvSpPr>
                <a:spLocks/>
              </p:cNvSpPr>
              <p:nvPr/>
            </p:nvSpPr>
            <p:spPr bwMode="hidden">
              <a:xfrm>
                <a:off x="4463" y="3558"/>
                <a:ext cx="66" cy="48"/>
              </a:xfrm>
              <a:custGeom>
                <a:avLst/>
                <a:gdLst/>
                <a:ahLst/>
                <a:cxnLst>
                  <a:cxn ang="0">
                    <a:pos x="66" y="18"/>
                  </a:cxn>
                  <a:cxn ang="0">
                    <a:pos x="48" y="0"/>
                  </a:cxn>
                  <a:cxn ang="0">
                    <a:pos x="24" y="12"/>
                  </a:cxn>
                  <a:cxn ang="0">
                    <a:pos x="0" y="30"/>
                  </a:cxn>
                  <a:cxn ang="0">
                    <a:pos x="12" y="48"/>
                  </a:cxn>
                  <a:cxn ang="0">
                    <a:pos x="42" y="30"/>
                  </a:cxn>
                  <a:cxn ang="0">
                    <a:pos x="66" y="18"/>
                  </a:cxn>
                  <a:cxn ang="0">
                    <a:pos x="66" y="18"/>
                  </a:cxn>
                </a:cxnLst>
                <a:rect l="0" t="0" r="r" b="b"/>
                <a:pathLst>
                  <a:path w="66" h="48">
                    <a:moveTo>
                      <a:pt x="66" y="18"/>
                    </a:moveTo>
                    <a:lnTo>
                      <a:pt x="48" y="0"/>
                    </a:lnTo>
                    <a:lnTo>
                      <a:pt x="24" y="12"/>
                    </a:lnTo>
                    <a:lnTo>
                      <a:pt x="0" y="30"/>
                    </a:lnTo>
                    <a:lnTo>
                      <a:pt x="12" y="48"/>
                    </a:lnTo>
                    <a:lnTo>
                      <a:pt x="42" y="30"/>
                    </a:lnTo>
                    <a:lnTo>
                      <a:pt x="66" y="18"/>
                    </a:lnTo>
                    <a:lnTo>
                      <a:pt x="66" y="18"/>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a:defRPr/>
                </a:pPr>
                <a:endParaRPr lang="es-ES"/>
              </a:p>
            </p:txBody>
          </p:sp>
          <p:sp>
            <p:nvSpPr>
              <p:cNvPr id="109616" name="Oval 48"/>
              <p:cNvSpPr>
                <a:spLocks noChangeArrowheads="1"/>
              </p:cNvSpPr>
              <p:nvPr/>
            </p:nvSpPr>
            <p:spPr bwMode="hidden">
              <a:xfrm>
                <a:off x="4546" y="3608"/>
                <a:ext cx="518" cy="319"/>
              </a:xfrm>
              <a:prstGeom prst="ellipse">
                <a:avLst/>
              </a:prstGeom>
              <a:gradFill rotWithShape="0">
                <a:gsLst>
                  <a:gs pos="0">
                    <a:schemeClr val="accent2">
                      <a:gamma/>
                      <a:shade val="94118"/>
                      <a:invGamma/>
                    </a:schemeClr>
                  </a:gs>
                  <a:gs pos="100000">
                    <a:schemeClr val="accent2"/>
                  </a:gs>
                </a:gsLst>
                <a:lin ang="0" scaled="1"/>
              </a:gradFill>
              <a:ln w="9525">
                <a:noFill/>
                <a:round/>
                <a:headEnd/>
                <a:tailEnd/>
              </a:ln>
              <a:effectLst/>
            </p:spPr>
            <p:txBody>
              <a:bodyPr/>
              <a:lstStyle/>
              <a:p>
                <a:pPr>
                  <a:defRPr/>
                </a:pPr>
                <a:endParaRPr lang="es-ES"/>
              </a:p>
            </p:txBody>
          </p:sp>
          <p:sp>
            <p:nvSpPr>
              <p:cNvPr id="109617" name="Oval 49"/>
              <p:cNvSpPr>
                <a:spLocks noChangeArrowheads="1"/>
              </p:cNvSpPr>
              <p:nvPr/>
            </p:nvSpPr>
            <p:spPr bwMode="hidden">
              <a:xfrm>
                <a:off x="4578" y="3630"/>
                <a:ext cx="446" cy="271"/>
              </a:xfrm>
              <a:prstGeom prst="ellipse">
                <a:avLst/>
              </a:prstGeom>
              <a:gradFill rotWithShape="0">
                <a:gsLst>
                  <a:gs pos="0">
                    <a:schemeClr val="accent2">
                      <a:gamma/>
                      <a:tint val="96863"/>
                      <a:invGamma/>
                    </a:schemeClr>
                  </a:gs>
                  <a:gs pos="100000">
                    <a:schemeClr val="accent2"/>
                  </a:gs>
                </a:gsLst>
                <a:lin ang="5400000" scaled="1"/>
              </a:gradFill>
              <a:ln w="9525">
                <a:noFill/>
                <a:round/>
                <a:headEnd/>
                <a:tailEnd/>
              </a:ln>
              <a:effectLst/>
            </p:spPr>
            <p:txBody>
              <a:bodyPr/>
              <a:lstStyle/>
              <a:p>
                <a:pPr>
                  <a:defRPr/>
                </a:pPr>
                <a:endParaRPr lang="es-ES"/>
              </a:p>
            </p:txBody>
          </p:sp>
          <p:sp>
            <p:nvSpPr>
              <p:cNvPr id="109618" name="Oval 50"/>
              <p:cNvSpPr>
                <a:spLocks noChangeArrowheads="1"/>
              </p:cNvSpPr>
              <p:nvPr/>
            </p:nvSpPr>
            <p:spPr bwMode="hidden">
              <a:xfrm>
                <a:off x="4610" y="3650"/>
                <a:ext cx="386" cy="233"/>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a:defRPr/>
                </a:pPr>
                <a:endParaRPr lang="es-ES"/>
              </a:p>
            </p:txBody>
          </p:sp>
          <p:sp>
            <p:nvSpPr>
              <p:cNvPr id="109619" name="Oval 51"/>
              <p:cNvSpPr>
                <a:spLocks noChangeArrowheads="1"/>
              </p:cNvSpPr>
              <p:nvPr/>
            </p:nvSpPr>
            <p:spPr bwMode="hidden">
              <a:xfrm>
                <a:off x="4654" y="3678"/>
                <a:ext cx="298" cy="177"/>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pPr>
                  <a:defRPr/>
                </a:pPr>
                <a:endParaRPr lang="es-ES"/>
              </a:p>
            </p:txBody>
          </p:sp>
          <p:sp>
            <p:nvSpPr>
              <p:cNvPr id="109620" name="Oval 52"/>
              <p:cNvSpPr>
                <a:spLocks noChangeArrowheads="1"/>
              </p:cNvSpPr>
              <p:nvPr/>
            </p:nvSpPr>
            <p:spPr bwMode="hidden">
              <a:xfrm>
                <a:off x="4690" y="3698"/>
                <a:ext cx="222" cy="139"/>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a:defRPr/>
                </a:pPr>
                <a:endParaRPr lang="es-ES"/>
              </a:p>
            </p:txBody>
          </p:sp>
          <p:sp>
            <p:nvSpPr>
              <p:cNvPr id="109621" name="Oval 53"/>
              <p:cNvSpPr>
                <a:spLocks noChangeArrowheads="1"/>
              </p:cNvSpPr>
              <p:nvPr/>
            </p:nvSpPr>
            <p:spPr bwMode="hidden">
              <a:xfrm>
                <a:off x="4738" y="3728"/>
                <a:ext cx="126" cy="81"/>
              </a:xfrm>
              <a:prstGeom prst="ellipse">
                <a:avLst/>
              </a:prstGeom>
              <a:gradFill rotWithShape="0">
                <a:gsLst>
                  <a:gs pos="0">
                    <a:schemeClr val="accent2">
                      <a:gamma/>
                      <a:shade val="96863"/>
                      <a:invGamma/>
                    </a:schemeClr>
                  </a:gs>
                  <a:gs pos="100000">
                    <a:schemeClr val="accent2"/>
                  </a:gs>
                </a:gsLst>
                <a:lin ang="5400000" scaled="1"/>
              </a:gradFill>
              <a:ln w="9525">
                <a:noFill/>
                <a:round/>
                <a:headEnd/>
                <a:tailEnd/>
              </a:ln>
              <a:effectLst/>
            </p:spPr>
            <p:txBody>
              <a:bodyPr/>
              <a:lstStyle/>
              <a:p>
                <a:pPr>
                  <a:defRPr/>
                </a:pPr>
                <a:endParaRPr lang="es-ES"/>
              </a:p>
            </p:txBody>
          </p:sp>
        </p:grpSp>
        <p:grpSp>
          <p:nvGrpSpPr>
            <p:cNvPr id="2061" name="Group 54"/>
            <p:cNvGrpSpPr>
              <a:grpSpLocks/>
            </p:cNvGrpSpPr>
            <p:nvPr userDrawn="1"/>
          </p:nvGrpSpPr>
          <p:grpSpPr bwMode="auto">
            <a:xfrm>
              <a:off x="5280" y="3024"/>
              <a:ext cx="425" cy="258"/>
              <a:chOff x="5280" y="3024"/>
              <a:chExt cx="425" cy="258"/>
            </a:xfrm>
          </p:grpSpPr>
          <p:sp>
            <p:nvSpPr>
              <p:cNvPr id="109623" name="Freeform 55"/>
              <p:cNvSpPr>
                <a:spLocks/>
              </p:cNvSpPr>
              <p:nvPr/>
            </p:nvSpPr>
            <p:spPr bwMode="hidden">
              <a:xfrm>
                <a:off x="5280" y="3186"/>
                <a:ext cx="383" cy="96"/>
              </a:xfrm>
              <a:custGeom>
                <a:avLst/>
                <a:gdLst/>
                <a:ahLst/>
                <a:cxnLst>
                  <a:cxn ang="0">
                    <a:pos x="209" y="96"/>
                  </a:cxn>
                  <a:cxn ang="0">
                    <a:pos x="143" y="90"/>
                  </a:cxn>
                  <a:cxn ang="0">
                    <a:pos x="83" y="66"/>
                  </a:cxn>
                  <a:cxn ang="0">
                    <a:pos x="35" y="36"/>
                  </a:cxn>
                  <a:cxn ang="0">
                    <a:pos x="6" y="0"/>
                  </a:cxn>
                  <a:cxn ang="0">
                    <a:pos x="0" y="6"/>
                  </a:cxn>
                  <a:cxn ang="0">
                    <a:pos x="29" y="42"/>
                  </a:cxn>
                  <a:cxn ang="0">
                    <a:pos x="77" y="72"/>
                  </a:cxn>
                  <a:cxn ang="0">
                    <a:pos x="137" y="90"/>
                  </a:cxn>
                  <a:cxn ang="0">
                    <a:pos x="209" y="96"/>
                  </a:cxn>
                  <a:cxn ang="0">
                    <a:pos x="263" y="90"/>
                  </a:cxn>
                  <a:cxn ang="0">
                    <a:pos x="311" y="84"/>
                  </a:cxn>
                  <a:cxn ang="0">
                    <a:pos x="352" y="66"/>
                  </a:cxn>
                  <a:cxn ang="0">
                    <a:pos x="382" y="42"/>
                  </a:cxn>
                  <a:cxn ang="0">
                    <a:pos x="376" y="42"/>
                  </a:cxn>
                  <a:cxn ang="0">
                    <a:pos x="346" y="66"/>
                  </a:cxn>
                  <a:cxn ang="0">
                    <a:pos x="305" y="78"/>
                  </a:cxn>
                  <a:cxn ang="0">
                    <a:pos x="263" y="90"/>
                  </a:cxn>
                  <a:cxn ang="0">
                    <a:pos x="209" y="96"/>
                  </a:cxn>
                  <a:cxn ang="0">
                    <a:pos x="209" y="96"/>
                  </a:cxn>
                </a:cxnLst>
                <a:rect l="0" t="0" r="r" b="b"/>
                <a:pathLst>
                  <a:path w="382" h="96">
                    <a:moveTo>
                      <a:pt x="209" y="96"/>
                    </a:moveTo>
                    <a:lnTo>
                      <a:pt x="143" y="90"/>
                    </a:lnTo>
                    <a:lnTo>
                      <a:pt x="83" y="66"/>
                    </a:lnTo>
                    <a:lnTo>
                      <a:pt x="35" y="36"/>
                    </a:lnTo>
                    <a:lnTo>
                      <a:pt x="6" y="0"/>
                    </a:lnTo>
                    <a:lnTo>
                      <a:pt x="0" y="6"/>
                    </a:lnTo>
                    <a:lnTo>
                      <a:pt x="29" y="42"/>
                    </a:lnTo>
                    <a:lnTo>
                      <a:pt x="77" y="72"/>
                    </a:lnTo>
                    <a:lnTo>
                      <a:pt x="137" y="90"/>
                    </a:lnTo>
                    <a:lnTo>
                      <a:pt x="209" y="96"/>
                    </a:lnTo>
                    <a:lnTo>
                      <a:pt x="263" y="90"/>
                    </a:lnTo>
                    <a:lnTo>
                      <a:pt x="311" y="84"/>
                    </a:lnTo>
                    <a:lnTo>
                      <a:pt x="352" y="66"/>
                    </a:lnTo>
                    <a:lnTo>
                      <a:pt x="382" y="42"/>
                    </a:lnTo>
                    <a:lnTo>
                      <a:pt x="376" y="42"/>
                    </a:lnTo>
                    <a:lnTo>
                      <a:pt x="346" y="66"/>
                    </a:lnTo>
                    <a:lnTo>
                      <a:pt x="305" y="78"/>
                    </a:lnTo>
                    <a:lnTo>
                      <a:pt x="263" y="90"/>
                    </a:lnTo>
                    <a:lnTo>
                      <a:pt x="209" y="96"/>
                    </a:lnTo>
                    <a:lnTo>
                      <a:pt x="209" y="96"/>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es-ES"/>
              </a:p>
            </p:txBody>
          </p:sp>
          <p:sp>
            <p:nvSpPr>
              <p:cNvPr id="109624" name="Freeform 56"/>
              <p:cNvSpPr>
                <a:spLocks/>
              </p:cNvSpPr>
              <p:nvPr/>
            </p:nvSpPr>
            <p:spPr bwMode="hidden">
              <a:xfrm>
                <a:off x="5315" y="3024"/>
                <a:ext cx="258" cy="54"/>
              </a:xfrm>
              <a:custGeom>
                <a:avLst/>
                <a:gdLst/>
                <a:ahLst/>
                <a:cxnLst>
                  <a:cxn ang="0">
                    <a:pos x="174" y="0"/>
                  </a:cxn>
                  <a:cxn ang="0">
                    <a:pos x="216" y="6"/>
                  </a:cxn>
                  <a:cxn ang="0">
                    <a:pos x="258" y="12"/>
                  </a:cxn>
                  <a:cxn ang="0">
                    <a:pos x="252" y="6"/>
                  </a:cxn>
                  <a:cxn ang="0">
                    <a:pos x="216" y="0"/>
                  </a:cxn>
                  <a:cxn ang="0">
                    <a:pos x="174" y="0"/>
                  </a:cxn>
                  <a:cxn ang="0">
                    <a:pos x="120" y="6"/>
                  </a:cxn>
                  <a:cxn ang="0">
                    <a:pos x="78" y="12"/>
                  </a:cxn>
                  <a:cxn ang="0">
                    <a:pos x="36" y="30"/>
                  </a:cxn>
                  <a:cxn ang="0">
                    <a:pos x="0" y="48"/>
                  </a:cxn>
                  <a:cxn ang="0">
                    <a:pos x="6" y="54"/>
                  </a:cxn>
                  <a:cxn ang="0">
                    <a:pos x="36" y="36"/>
                  </a:cxn>
                  <a:cxn ang="0">
                    <a:pos x="78" y="18"/>
                  </a:cxn>
                  <a:cxn ang="0">
                    <a:pos x="120" y="6"/>
                  </a:cxn>
                  <a:cxn ang="0">
                    <a:pos x="174" y="0"/>
                  </a:cxn>
                  <a:cxn ang="0">
                    <a:pos x="174" y="0"/>
                  </a:cxn>
                </a:cxnLst>
                <a:rect l="0" t="0" r="r" b="b"/>
                <a:pathLst>
                  <a:path w="258" h="54">
                    <a:moveTo>
                      <a:pt x="174" y="0"/>
                    </a:moveTo>
                    <a:lnTo>
                      <a:pt x="216" y="6"/>
                    </a:lnTo>
                    <a:lnTo>
                      <a:pt x="258" y="12"/>
                    </a:lnTo>
                    <a:lnTo>
                      <a:pt x="252" y="6"/>
                    </a:lnTo>
                    <a:lnTo>
                      <a:pt x="216" y="0"/>
                    </a:lnTo>
                    <a:lnTo>
                      <a:pt x="174" y="0"/>
                    </a:lnTo>
                    <a:lnTo>
                      <a:pt x="120" y="6"/>
                    </a:lnTo>
                    <a:lnTo>
                      <a:pt x="78" y="12"/>
                    </a:lnTo>
                    <a:lnTo>
                      <a:pt x="36" y="30"/>
                    </a:lnTo>
                    <a:lnTo>
                      <a:pt x="0" y="48"/>
                    </a:lnTo>
                    <a:lnTo>
                      <a:pt x="6" y="54"/>
                    </a:lnTo>
                    <a:lnTo>
                      <a:pt x="36" y="36"/>
                    </a:lnTo>
                    <a:lnTo>
                      <a:pt x="78" y="18"/>
                    </a:lnTo>
                    <a:lnTo>
                      <a:pt x="120" y="6"/>
                    </a:lnTo>
                    <a:lnTo>
                      <a:pt x="174" y="0"/>
                    </a:lnTo>
                    <a:lnTo>
                      <a:pt x="174" y="0"/>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es-ES"/>
              </a:p>
            </p:txBody>
          </p:sp>
          <p:sp>
            <p:nvSpPr>
              <p:cNvPr id="109625" name="Freeform 57"/>
              <p:cNvSpPr>
                <a:spLocks/>
              </p:cNvSpPr>
              <p:nvPr/>
            </p:nvSpPr>
            <p:spPr bwMode="hidden">
              <a:xfrm>
                <a:off x="5645" y="3066"/>
                <a:ext cx="60" cy="156"/>
              </a:xfrm>
              <a:custGeom>
                <a:avLst/>
                <a:gdLst/>
                <a:ahLst/>
                <a:cxnLst>
                  <a:cxn ang="0">
                    <a:pos x="54" y="90"/>
                  </a:cxn>
                  <a:cxn ang="0">
                    <a:pos x="48" y="126"/>
                  </a:cxn>
                  <a:cxn ang="0">
                    <a:pos x="24" y="156"/>
                  </a:cxn>
                  <a:cxn ang="0">
                    <a:pos x="30" y="156"/>
                  </a:cxn>
                  <a:cxn ang="0">
                    <a:pos x="54" y="126"/>
                  </a:cxn>
                  <a:cxn ang="0">
                    <a:pos x="60" y="90"/>
                  </a:cxn>
                  <a:cxn ang="0">
                    <a:pos x="54" y="66"/>
                  </a:cxn>
                  <a:cxn ang="0">
                    <a:pos x="48" y="42"/>
                  </a:cxn>
                  <a:cxn ang="0">
                    <a:pos x="30" y="18"/>
                  </a:cxn>
                  <a:cxn ang="0">
                    <a:pos x="6" y="0"/>
                  </a:cxn>
                  <a:cxn ang="0">
                    <a:pos x="0" y="6"/>
                  </a:cxn>
                  <a:cxn ang="0">
                    <a:pos x="24" y="24"/>
                  </a:cxn>
                  <a:cxn ang="0">
                    <a:pos x="42" y="42"/>
                  </a:cxn>
                  <a:cxn ang="0">
                    <a:pos x="48" y="66"/>
                  </a:cxn>
                  <a:cxn ang="0">
                    <a:pos x="54" y="90"/>
                  </a:cxn>
                  <a:cxn ang="0">
                    <a:pos x="54" y="90"/>
                  </a:cxn>
                </a:cxnLst>
                <a:rect l="0" t="0" r="r" b="b"/>
                <a:pathLst>
                  <a:path w="60" h="156">
                    <a:moveTo>
                      <a:pt x="54" y="90"/>
                    </a:moveTo>
                    <a:lnTo>
                      <a:pt x="48" y="126"/>
                    </a:lnTo>
                    <a:lnTo>
                      <a:pt x="24" y="156"/>
                    </a:lnTo>
                    <a:lnTo>
                      <a:pt x="30" y="156"/>
                    </a:lnTo>
                    <a:lnTo>
                      <a:pt x="54" y="126"/>
                    </a:lnTo>
                    <a:lnTo>
                      <a:pt x="60" y="90"/>
                    </a:lnTo>
                    <a:lnTo>
                      <a:pt x="54" y="66"/>
                    </a:lnTo>
                    <a:lnTo>
                      <a:pt x="48" y="42"/>
                    </a:lnTo>
                    <a:lnTo>
                      <a:pt x="30" y="18"/>
                    </a:lnTo>
                    <a:lnTo>
                      <a:pt x="6" y="0"/>
                    </a:lnTo>
                    <a:lnTo>
                      <a:pt x="0" y="6"/>
                    </a:lnTo>
                    <a:lnTo>
                      <a:pt x="24" y="24"/>
                    </a:lnTo>
                    <a:lnTo>
                      <a:pt x="42" y="42"/>
                    </a:lnTo>
                    <a:lnTo>
                      <a:pt x="48" y="66"/>
                    </a:lnTo>
                    <a:lnTo>
                      <a:pt x="54" y="90"/>
                    </a:lnTo>
                    <a:lnTo>
                      <a:pt x="54" y="90"/>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es-ES"/>
              </a:p>
            </p:txBody>
          </p:sp>
          <p:sp>
            <p:nvSpPr>
              <p:cNvPr id="109626" name="Freeform 58"/>
              <p:cNvSpPr>
                <a:spLocks/>
              </p:cNvSpPr>
              <p:nvPr/>
            </p:nvSpPr>
            <p:spPr bwMode="hidden">
              <a:xfrm>
                <a:off x="5375" y="3246"/>
                <a:ext cx="192" cy="18"/>
              </a:xfrm>
              <a:custGeom>
                <a:avLst/>
                <a:gdLst/>
                <a:ahLst/>
                <a:cxnLst>
                  <a:cxn ang="0">
                    <a:pos x="114" y="12"/>
                  </a:cxn>
                  <a:cxn ang="0">
                    <a:pos x="72" y="6"/>
                  </a:cxn>
                  <a:cxn ang="0">
                    <a:pos x="30" y="0"/>
                  </a:cxn>
                  <a:cxn ang="0">
                    <a:pos x="0" y="0"/>
                  </a:cxn>
                  <a:cxn ang="0">
                    <a:pos x="54" y="12"/>
                  </a:cxn>
                  <a:cxn ang="0">
                    <a:pos x="114" y="18"/>
                  </a:cxn>
                  <a:cxn ang="0">
                    <a:pos x="156" y="18"/>
                  </a:cxn>
                  <a:cxn ang="0">
                    <a:pos x="192" y="12"/>
                  </a:cxn>
                  <a:cxn ang="0">
                    <a:pos x="186" y="0"/>
                  </a:cxn>
                  <a:cxn ang="0">
                    <a:pos x="150" y="6"/>
                  </a:cxn>
                  <a:cxn ang="0">
                    <a:pos x="114" y="12"/>
                  </a:cxn>
                  <a:cxn ang="0">
                    <a:pos x="114" y="12"/>
                  </a:cxn>
                </a:cxnLst>
                <a:rect l="0" t="0" r="r" b="b"/>
                <a:pathLst>
                  <a:path w="192" h="18">
                    <a:moveTo>
                      <a:pt x="114" y="12"/>
                    </a:moveTo>
                    <a:lnTo>
                      <a:pt x="72" y="6"/>
                    </a:lnTo>
                    <a:lnTo>
                      <a:pt x="30" y="0"/>
                    </a:lnTo>
                    <a:lnTo>
                      <a:pt x="0" y="0"/>
                    </a:lnTo>
                    <a:lnTo>
                      <a:pt x="54" y="12"/>
                    </a:lnTo>
                    <a:lnTo>
                      <a:pt x="114" y="18"/>
                    </a:lnTo>
                    <a:lnTo>
                      <a:pt x="156" y="18"/>
                    </a:lnTo>
                    <a:lnTo>
                      <a:pt x="192" y="12"/>
                    </a:lnTo>
                    <a:lnTo>
                      <a:pt x="186" y="0"/>
                    </a:lnTo>
                    <a:lnTo>
                      <a:pt x="150" y="6"/>
                    </a:lnTo>
                    <a:lnTo>
                      <a:pt x="114" y="12"/>
                    </a:lnTo>
                    <a:lnTo>
                      <a:pt x="114" y="12"/>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es-ES"/>
              </a:p>
            </p:txBody>
          </p:sp>
          <p:sp>
            <p:nvSpPr>
              <p:cNvPr id="109627" name="Freeform 59"/>
              <p:cNvSpPr>
                <a:spLocks/>
              </p:cNvSpPr>
              <p:nvPr/>
            </p:nvSpPr>
            <p:spPr bwMode="hidden">
              <a:xfrm>
                <a:off x="5304" y="3042"/>
                <a:ext cx="161" cy="186"/>
              </a:xfrm>
              <a:custGeom>
                <a:avLst/>
                <a:gdLst/>
                <a:ahLst/>
                <a:cxnLst>
                  <a:cxn ang="0">
                    <a:pos x="11" y="114"/>
                  </a:cxn>
                  <a:cxn ang="0">
                    <a:pos x="17" y="96"/>
                  </a:cxn>
                  <a:cxn ang="0">
                    <a:pos x="23" y="78"/>
                  </a:cxn>
                  <a:cxn ang="0">
                    <a:pos x="53" y="42"/>
                  </a:cxn>
                  <a:cxn ang="0">
                    <a:pos x="101" y="18"/>
                  </a:cxn>
                  <a:cxn ang="0">
                    <a:pos x="155" y="6"/>
                  </a:cxn>
                  <a:cxn ang="0">
                    <a:pos x="161" y="0"/>
                  </a:cxn>
                  <a:cxn ang="0">
                    <a:pos x="95" y="12"/>
                  </a:cxn>
                  <a:cxn ang="0">
                    <a:pos x="47" y="36"/>
                  </a:cxn>
                  <a:cxn ang="0">
                    <a:pos x="11" y="72"/>
                  </a:cxn>
                  <a:cxn ang="0">
                    <a:pos x="5" y="90"/>
                  </a:cxn>
                  <a:cxn ang="0">
                    <a:pos x="0" y="114"/>
                  </a:cxn>
                  <a:cxn ang="0">
                    <a:pos x="11" y="150"/>
                  </a:cxn>
                  <a:cxn ang="0">
                    <a:pos x="23" y="168"/>
                  </a:cxn>
                  <a:cxn ang="0">
                    <a:pos x="41" y="186"/>
                  </a:cxn>
                  <a:cxn ang="0">
                    <a:pos x="65" y="186"/>
                  </a:cxn>
                  <a:cxn ang="0">
                    <a:pos x="41" y="168"/>
                  </a:cxn>
                  <a:cxn ang="0">
                    <a:pos x="23" y="150"/>
                  </a:cxn>
                  <a:cxn ang="0">
                    <a:pos x="17" y="132"/>
                  </a:cxn>
                  <a:cxn ang="0">
                    <a:pos x="11" y="114"/>
                  </a:cxn>
                  <a:cxn ang="0">
                    <a:pos x="11" y="114"/>
                  </a:cxn>
                </a:cxnLst>
                <a:rect l="0" t="0" r="r" b="b"/>
                <a:pathLst>
                  <a:path w="161" h="186">
                    <a:moveTo>
                      <a:pt x="11" y="114"/>
                    </a:moveTo>
                    <a:lnTo>
                      <a:pt x="17" y="96"/>
                    </a:lnTo>
                    <a:lnTo>
                      <a:pt x="23" y="78"/>
                    </a:lnTo>
                    <a:lnTo>
                      <a:pt x="53" y="42"/>
                    </a:lnTo>
                    <a:lnTo>
                      <a:pt x="101" y="18"/>
                    </a:lnTo>
                    <a:lnTo>
                      <a:pt x="155" y="6"/>
                    </a:lnTo>
                    <a:lnTo>
                      <a:pt x="161" y="0"/>
                    </a:lnTo>
                    <a:lnTo>
                      <a:pt x="95" y="12"/>
                    </a:lnTo>
                    <a:lnTo>
                      <a:pt x="47" y="36"/>
                    </a:lnTo>
                    <a:lnTo>
                      <a:pt x="11" y="72"/>
                    </a:lnTo>
                    <a:lnTo>
                      <a:pt x="5" y="90"/>
                    </a:lnTo>
                    <a:lnTo>
                      <a:pt x="0" y="114"/>
                    </a:lnTo>
                    <a:lnTo>
                      <a:pt x="11" y="150"/>
                    </a:lnTo>
                    <a:lnTo>
                      <a:pt x="23" y="168"/>
                    </a:lnTo>
                    <a:lnTo>
                      <a:pt x="41" y="186"/>
                    </a:lnTo>
                    <a:lnTo>
                      <a:pt x="65" y="186"/>
                    </a:lnTo>
                    <a:lnTo>
                      <a:pt x="41" y="168"/>
                    </a:lnTo>
                    <a:lnTo>
                      <a:pt x="23" y="150"/>
                    </a:lnTo>
                    <a:lnTo>
                      <a:pt x="17" y="132"/>
                    </a:lnTo>
                    <a:lnTo>
                      <a:pt x="11" y="114"/>
                    </a:lnTo>
                    <a:lnTo>
                      <a:pt x="11" y="114"/>
                    </a:lnTo>
                    <a:close/>
                  </a:path>
                </a:pathLst>
              </a:custGeom>
              <a:gradFill rotWithShape="0">
                <a:gsLst>
                  <a:gs pos="0">
                    <a:schemeClr val="bg1"/>
                  </a:gs>
                  <a:gs pos="100000">
                    <a:schemeClr val="accent2"/>
                  </a:gs>
                </a:gsLst>
                <a:lin ang="5400000" scaled="1"/>
              </a:gradFill>
              <a:ln w="9525">
                <a:noFill/>
                <a:round/>
                <a:headEnd/>
                <a:tailEnd/>
              </a:ln>
            </p:spPr>
            <p:txBody>
              <a:bodyPr/>
              <a:lstStyle/>
              <a:p>
                <a:pPr>
                  <a:defRPr/>
                </a:pPr>
                <a:endParaRPr lang="es-ES"/>
              </a:p>
            </p:txBody>
          </p:sp>
          <p:sp>
            <p:nvSpPr>
              <p:cNvPr id="109628" name="Freeform 60"/>
              <p:cNvSpPr>
                <a:spLocks/>
              </p:cNvSpPr>
              <p:nvPr/>
            </p:nvSpPr>
            <p:spPr bwMode="hidden">
              <a:xfrm>
                <a:off x="5489" y="3042"/>
                <a:ext cx="186" cy="210"/>
              </a:xfrm>
              <a:custGeom>
                <a:avLst/>
                <a:gdLst/>
                <a:ahLst/>
                <a:cxnLst>
                  <a:cxn ang="0">
                    <a:pos x="0" y="6"/>
                  </a:cxn>
                  <a:cxn ang="0">
                    <a:pos x="66" y="12"/>
                  </a:cxn>
                  <a:cxn ang="0">
                    <a:pos x="119" y="36"/>
                  </a:cxn>
                  <a:cxn ang="0">
                    <a:pos x="155" y="72"/>
                  </a:cxn>
                  <a:cxn ang="0">
                    <a:pos x="161" y="90"/>
                  </a:cxn>
                  <a:cxn ang="0">
                    <a:pos x="167" y="114"/>
                  </a:cxn>
                  <a:cxn ang="0">
                    <a:pos x="161" y="138"/>
                  </a:cxn>
                  <a:cxn ang="0">
                    <a:pos x="149" y="162"/>
                  </a:cxn>
                  <a:cxn ang="0">
                    <a:pos x="119" y="180"/>
                  </a:cxn>
                  <a:cxn ang="0">
                    <a:pos x="90" y="198"/>
                  </a:cxn>
                  <a:cxn ang="0">
                    <a:pos x="96" y="210"/>
                  </a:cxn>
                  <a:cxn ang="0">
                    <a:pos x="131" y="192"/>
                  </a:cxn>
                  <a:cxn ang="0">
                    <a:pos x="161" y="168"/>
                  </a:cxn>
                  <a:cxn ang="0">
                    <a:pos x="179" y="144"/>
                  </a:cxn>
                  <a:cxn ang="0">
                    <a:pos x="185" y="114"/>
                  </a:cxn>
                  <a:cxn ang="0">
                    <a:pos x="179" y="90"/>
                  </a:cxn>
                  <a:cxn ang="0">
                    <a:pos x="173" y="66"/>
                  </a:cxn>
                  <a:cxn ang="0">
                    <a:pos x="155" y="48"/>
                  </a:cxn>
                  <a:cxn ang="0">
                    <a:pos x="131" y="30"/>
                  </a:cxn>
                  <a:cxn ang="0">
                    <a:pos x="72" y="6"/>
                  </a:cxn>
                  <a:cxn ang="0">
                    <a:pos x="0" y="0"/>
                  </a:cxn>
                  <a:cxn ang="0">
                    <a:pos x="0" y="6"/>
                  </a:cxn>
                  <a:cxn ang="0">
                    <a:pos x="0" y="6"/>
                  </a:cxn>
                  <a:cxn ang="0">
                    <a:pos x="0" y="6"/>
                  </a:cxn>
                </a:cxnLst>
                <a:rect l="0" t="0" r="r" b="b"/>
                <a:pathLst>
                  <a:path w="185" h="210">
                    <a:moveTo>
                      <a:pt x="0" y="6"/>
                    </a:moveTo>
                    <a:lnTo>
                      <a:pt x="66" y="12"/>
                    </a:lnTo>
                    <a:lnTo>
                      <a:pt x="119" y="36"/>
                    </a:lnTo>
                    <a:lnTo>
                      <a:pt x="155" y="72"/>
                    </a:lnTo>
                    <a:lnTo>
                      <a:pt x="161" y="90"/>
                    </a:lnTo>
                    <a:lnTo>
                      <a:pt x="167" y="114"/>
                    </a:lnTo>
                    <a:lnTo>
                      <a:pt x="161" y="138"/>
                    </a:lnTo>
                    <a:lnTo>
                      <a:pt x="149" y="162"/>
                    </a:lnTo>
                    <a:lnTo>
                      <a:pt x="119" y="180"/>
                    </a:lnTo>
                    <a:lnTo>
                      <a:pt x="90" y="198"/>
                    </a:lnTo>
                    <a:lnTo>
                      <a:pt x="96" y="210"/>
                    </a:lnTo>
                    <a:lnTo>
                      <a:pt x="131" y="192"/>
                    </a:lnTo>
                    <a:lnTo>
                      <a:pt x="161" y="168"/>
                    </a:lnTo>
                    <a:lnTo>
                      <a:pt x="179" y="144"/>
                    </a:lnTo>
                    <a:lnTo>
                      <a:pt x="185" y="114"/>
                    </a:lnTo>
                    <a:lnTo>
                      <a:pt x="179" y="90"/>
                    </a:lnTo>
                    <a:lnTo>
                      <a:pt x="173" y="66"/>
                    </a:lnTo>
                    <a:lnTo>
                      <a:pt x="155" y="48"/>
                    </a:lnTo>
                    <a:lnTo>
                      <a:pt x="131" y="30"/>
                    </a:lnTo>
                    <a:lnTo>
                      <a:pt x="72" y="6"/>
                    </a:lnTo>
                    <a:lnTo>
                      <a:pt x="0" y="0"/>
                    </a:lnTo>
                    <a:lnTo>
                      <a:pt x="0" y="6"/>
                    </a:lnTo>
                    <a:lnTo>
                      <a:pt x="0" y="6"/>
                    </a:lnTo>
                    <a:lnTo>
                      <a:pt x="0" y="6"/>
                    </a:lnTo>
                    <a:close/>
                  </a:path>
                </a:pathLst>
              </a:custGeom>
              <a:gradFill rotWithShape="0">
                <a:gsLst>
                  <a:gs pos="0">
                    <a:schemeClr val="bg1"/>
                  </a:gs>
                  <a:gs pos="100000">
                    <a:schemeClr val="accent2"/>
                  </a:gs>
                </a:gsLst>
                <a:lin ang="5400000" scaled="1"/>
              </a:gradFill>
              <a:ln w="9525">
                <a:noFill/>
                <a:round/>
                <a:headEnd/>
                <a:tailEnd/>
              </a:ln>
            </p:spPr>
            <p:txBody>
              <a:bodyPr/>
              <a:lstStyle/>
              <a:p>
                <a:pPr>
                  <a:defRPr/>
                </a:pPr>
                <a:endParaRPr lang="es-ES"/>
              </a:p>
            </p:txBody>
          </p:sp>
          <p:sp>
            <p:nvSpPr>
              <p:cNvPr id="109629" name="Freeform 61"/>
              <p:cNvSpPr>
                <a:spLocks noEditPoints="1"/>
              </p:cNvSpPr>
              <p:nvPr/>
            </p:nvSpPr>
            <p:spPr bwMode="hidden">
              <a:xfrm>
                <a:off x="5345" y="3058"/>
                <a:ext cx="299" cy="186"/>
              </a:xfrm>
              <a:custGeom>
                <a:avLst/>
                <a:gdLst/>
                <a:ahLst/>
                <a:cxnLst>
                  <a:cxn ang="0">
                    <a:pos x="150" y="0"/>
                  </a:cxn>
                  <a:cxn ang="0">
                    <a:pos x="90" y="6"/>
                  </a:cxn>
                  <a:cxn ang="0">
                    <a:pos x="42" y="30"/>
                  </a:cxn>
                  <a:cxn ang="0">
                    <a:pos x="12" y="54"/>
                  </a:cxn>
                  <a:cxn ang="0">
                    <a:pos x="6" y="72"/>
                  </a:cxn>
                  <a:cxn ang="0">
                    <a:pos x="0" y="90"/>
                  </a:cxn>
                  <a:cxn ang="0">
                    <a:pos x="6" y="108"/>
                  </a:cxn>
                  <a:cxn ang="0">
                    <a:pos x="12" y="126"/>
                  </a:cxn>
                  <a:cxn ang="0">
                    <a:pos x="42" y="156"/>
                  </a:cxn>
                  <a:cxn ang="0">
                    <a:pos x="90" y="180"/>
                  </a:cxn>
                  <a:cxn ang="0">
                    <a:pos x="150" y="186"/>
                  </a:cxn>
                  <a:cxn ang="0">
                    <a:pos x="209" y="180"/>
                  </a:cxn>
                  <a:cxn ang="0">
                    <a:pos x="257" y="156"/>
                  </a:cxn>
                  <a:cxn ang="0">
                    <a:pos x="287" y="126"/>
                  </a:cxn>
                  <a:cxn ang="0">
                    <a:pos x="299" y="108"/>
                  </a:cxn>
                  <a:cxn ang="0">
                    <a:pos x="299" y="90"/>
                  </a:cxn>
                  <a:cxn ang="0">
                    <a:pos x="299" y="72"/>
                  </a:cxn>
                  <a:cxn ang="0">
                    <a:pos x="287" y="54"/>
                  </a:cxn>
                  <a:cxn ang="0">
                    <a:pos x="257" y="30"/>
                  </a:cxn>
                  <a:cxn ang="0">
                    <a:pos x="209" y="6"/>
                  </a:cxn>
                  <a:cxn ang="0">
                    <a:pos x="150" y="0"/>
                  </a:cxn>
                  <a:cxn ang="0">
                    <a:pos x="150" y="0"/>
                  </a:cxn>
                  <a:cxn ang="0">
                    <a:pos x="150" y="180"/>
                  </a:cxn>
                  <a:cxn ang="0">
                    <a:pos x="96" y="174"/>
                  </a:cxn>
                  <a:cxn ang="0">
                    <a:pos x="48" y="156"/>
                  </a:cxn>
                  <a:cxn ang="0">
                    <a:pos x="18" y="126"/>
                  </a:cxn>
                  <a:cxn ang="0">
                    <a:pos x="12" y="108"/>
                  </a:cxn>
                  <a:cxn ang="0">
                    <a:pos x="6" y="90"/>
                  </a:cxn>
                  <a:cxn ang="0">
                    <a:pos x="12" y="72"/>
                  </a:cxn>
                  <a:cxn ang="0">
                    <a:pos x="18" y="54"/>
                  </a:cxn>
                  <a:cxn ang="0">
                    <a:pos x="48" y="30"/>
                  </a:cxn>
                  <a:cxn ang="0">
                    <a:pos x="96" y="12"/>
                  </a:cxn>
                  <a:cxn ang="0">
                    <a:pos x="150" y="6"/>
                  </a:cxn>
                  <a:cxn ang="0">
                    <a:pos x="203" y="12"/>
                  </a:cxn>
                  <a:cxn ang="0">
                    <a:pos x="251" y="30"/>
                  </a:cxn>
                  <a:cxn ang="0">
                    <a:pos x="281" y="54"/>
                  </a:cxn>
                  <a:cxn ang="0">
                    <a:pos x="293" y="72"/>
                  </a:cxn>
                  <a:cxn ang="0">
                    <a:pos x="293" y="90"/>
                  </a:cxn>
                  <a:cxn ang="0">
                    <a:pos x="293" y="108"/>
                  </a:cxn>
                  <a:cxn ang="0">
                    <a:pos x="281" y="126"/>
                  </a:cxn>
                  <a:cxn ang="0">
                    <a:pos x="251" y="156"/>
                  </a:cxn>
                  <a:cxn ang="0">
                    <a:pos x="203" y="174"/>
                  </a:cxn>
                  <a:cxn ang="0">
                    <a:pos x="150" y="180"/>
                  </a:cxn>
                  <a:cxn ang="0">
                    <a:pos x="150" y="180"/>
                  </a:cxn>
                </a:cxnLst>
                <a:rect l="0" t="0" r="r" b="b"/>
                <a:pathLst>
                  <a:path w="299" h="186">
                    <a:moveTo>
                      <a:pt x="150" y="0"/>
                    </a:moveTo>
                    <a:lnTo>
                      <a:pt x="90" y="6"/>
                    </a:lnTo>
                    <a:lnTo>
                      <a:pt x="42" y="30"/>
                    </a:lnTo>
                    <a:lnTo>
                      <a:pt x="12" y="54"/>
                    </a:lnTo>
                    <a:lnTo>
                      <a:pt x="6" y="72"/>
                    </a:lnTo>
                    <a:lnTo>
                      <a:pt x="0" y="90"/>
                    </a:lnTo>
                    <a:lnTo>
                      <a:pt x="6" y="108"/>
                    </a:lnTo>
                    <a:lnTo>
                      <a:pt x="12" y="126"/>
                    </a:lnTo>
                    <a:lnTo>
                      <a:pt x="42" y="156"/>
                    </a:lnTo>
                    <a:lnTo>
                      <a:pt x="90" y="180"/>
                    </a:lnTo>
                    <a:lnTo>
                      <a:pt x="150" y="186"/>
                    </a:lnTo>
                    <a:lnTo>
                      <a:pt x="209" y="180"/>
                    </a:lnTo>
                    <a:lnTo>
                      <a:pt x="257" y="156"/>
                    </a:lnTo>
                    <a:lnTo>
                      <a:pt x="287" y="126"/>
                    </a:lnTo>
                    <a:lnTo>
                      <a:pt x="299" y="108"/>
                    </a:lnTo>
                    <a:lnTo>
                      <a:pt x="299" y="90"/>
                    </a:lnTo>
                    <a:lnTo>
                      <a:pt x="299" y="72"/>
                    </a:lnTo>
                    <a:lnTo>
                      <a:pt x="287" y="54"/>
                    </a:lnTo>
                    <a:lnTo>
                      <a:pt x="257" y="30"/>
                    </a:lnTo>
                    <a:lnTo>
                      <a:pt x="209" y="6"/>
                    </a:lnTo>
                    <a:lnTo>
                      <a:pt x="150" y="0"/>
                    </a:lnTo>
                    <a:lnTo>
                      <a:pt x="150" y="0"/>
                    </a:lnTo>
                    <a:close/>
                    <a:moveTo>
                      <a:pt x="150" y="180"/>
                    </a:moveTo>
                    <a:lnTo>
                      <a:pt x="96" y="174"/>
                    </a:lnTo>
                    <a:lnTo>
                      <a:pt x="48" y="156"/>
                    </a:lnTo>
                    <a:lnTo>
                      <a:pt x="18" y="126"/>
                    </a:lnTo>
                    <a:lnTo>
                      <a:pt x="12" y="108"/>
                    </a:lnTo>
                    <a:lnTo>
                      <a:pt x="6" y="90"/>
                    </a:lnTo>
                    <a:lnTo>
                      <a:pt x="12" y="72"/>
                    </a:lnTo>
                    <a:lnTo>
                      <a:pt x="18" y="54"/>
                    </a:lnTo>
                    <a:lnTo>
                      <a:pt x="48" y="30"/>
                    </a:lnTo>
                    <a:lnTo>
                      <a:pt x="96" y="12"/>
                    </a:lnTo>
                    <a:lnTo>
                      <a:pt x="150" y="6"/>
                    </a:lnTo>
                    <a:lnTo>
                      <a:pt x="203" y="12"/>
                    </a:lnTo>
                    <a:lnTo>
                      <a:pt x="251" y="30"/>
                    </a:lnTo>
                    <a:lnTo>
                      <a:pt x="281" y="54"/>
                    </a:lnTo>
                    <a:lnTo>
                      <a:pt x="293" y="72"/>
                    </a:lnTo>
                    <a:lnTo>
                      <a:pt x="293" y="90"/>
                    </a:lnTo>
                    <a:lnTo>
                      <a:pt x="293" y="108"/>
                    </a:lnTo>
                    <a:lnTo>
                      <a:pt x="281" y="126"/>
                    </a:lnTo>
                    <a:lnTo>
                      <a:pt x="251" y="156"/>
                    </a:lnTo>
                    <a:lnTo>
                      <a:pt x="203" y="174"/>
                    </a:lnTo>
                    <a:lnTo>
                      <a:pt x="150" y="180"/>
                    </a:lnTo>
                    <a:lnTo>
                      <a:pt x="150" y="180"/>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es-ES"/>
              </a:p>
            </p:txBody>
          </p:sp>
          <p:grpSp>
            <p:nvGrpSpPr>
              <p:cNvPr id="2069" name="Group 62"/>
              <p:cNvGrpSpPr>
                <a:grpSpLocks/>
              </p:cNvGrpSpPr>
              <p:nvPr/>
            </p:nvGrpSpPr>
            <p:grpSpPr bwMode="auto">
              <a:xfrm>
                <a:off x="5381" y="3085"/>
                <a:ext cx="227" cy="132"/>
                <a:chOff x="5381" y="3085"/>
                <a:chExt cx="227" cy="132"/>
              </a:xfrm>
            </p:grpSpPr>
            <p:sp>
              <p:nvSpPr>
                <p:cNvPr id="109631" name="Oval 63"/>
                <p:cNvSpPr>
                  <a:spLocks noChangeArrowheads="1"/>
                </p:cNvSpPr>
                <p:nvPr userDrawn="1"/>
              </p:nvSpPr>
              <p:spPr bwMode="hidden">
                <a:xfrm>
                  <a:off x="5381" y="3085"/>
                  <a:ext cx="227" cy="132"/>
                </a:xfrm>
                <a:prstGeom prst="ellipse">
                  <a:avLst/>
                </a:prstGeom>
                <a:gradFill rotWithShape="0">
                  <a:gsLst>
                    <a:gs pos="0">
                      <a:schemeClr val="bg1"/>
                    </a:gs>
                    <a:gs pos="100000">
                      <a:schemeClr val="accent2"/>
                    </a:gs>
                  </a:gsLst>
                  <a:lin ang="5400000" scaled="1"/>
                </a:gradFill>
                <a:ln w="9525">
                  <a:noFill/>
                  <a:round/>
                  <a:headEnd/>
                  <a:tailEnd/>
                </a:ln>
                <a:effectLst/>
              </p:spPr>
              <p:txBody>
                <a:bodyPr/>
                <a:lstStyle/>
                <a:p>
                  <a:pPr>
                    <a:defRPr/>
                  </a:pPr>
                  <a:endParaRPr lang="es-ES"/>
                </a:p>
              </p:txBody>
            </p:sp>
            <p:sp>
              <p:nvSpPr>
                <p:cNvPr id="109632" name="Oval 64"/>
                <p:cNvSpPr>
                  <a:spLocks noChangeArrowheads="1"/>
                </p:cNvSpPr>
                <p:nvPr userDrawn="1"/>
              </p:nvSpPr>
              <p:spPr bwMode="hidden">
                <a:xfrm>
                  <a:off x="5403" y="3099"/>
                  <a:ext cx="182" cy="102"/>
                </a:xfrm>
                <a:prstGeom prst="ellipse">
                  <a:avLst/>
                </a:prstGeom>
                <a:gradFill rotWithShape="0">
                  <a:gsLst>
                    <a:gs pos="0">
                      <a:schemeClr val="accent2"/>
                    </a:gs>
                    <a:gs pos="100000">
                      <a:schemeClr val="bg1"/>
                    </a:gs>
                  </a:gsLst>
                  <a:lin ang="5400000" scaled="1"/>
                </a:gradFill>
                <a:ln w="9525">
                  <a:noFill/>
                  <a:round/>
                  <a:headEnd/>
                  <a:tailEnd/>
                </a:ln>
                <a:effectLst/>
              </p:spPr>
              <p:txBody>
                <a:bodyPr/>
                <a:lstStyle/>
                <a:p>
                  <a:pPr>
                    <a:defRPr/>
                  </a:pPr>
                  <a:endParaRPr lang="es-ES"/>
                </a:p>
              </p:txBody>
            </p:sp>
            <p:sp>
              <p:nvSpPr>
                <p:cNvPr id="109633" name="Oval 65"/>
                <p:cNvSpPr>
                  <a:spLocks noChangeArrowheads="1"/>
                </p:cNvSpPr>
                <p:nvPr userDrawn="1"/>
              </p:nvSpPr>
              <p:spPr bwMode="hidden">
                <a:xfrm>
                  <a:off x="5431" y="3109"/>
                  <a:ext cx="125" cy="82"/>
                </a:xfrm>
                <a:prstGeom prst="ellipse">
                  <a:avLst/>
                </a:prstGeom>
                <a:gradFill rotWithShape="0">
                  <a:gsLst>
                    <a:gs pos="0">
                      <a:schemeClr val="bg1"/>
                    </a:gs>
                    <a:gs pos="100000">
                      <a:schemeClr val="accent2"/>
                    </a:gs>
                  </a:gsLst>
                  <a:lin ang="5400000" scaled="1"/>
                </a:gradFill>
                <a:ln w="9525">
                  <a:noFill/>
                  <a:round/>
                  <a:headEnd/>
                  <a:tailEnd/>
                </a:ln>
                <a:effectLst/>
              </p:spPr>
              <p:txBody>
                <a:bodyPr/>
                <a:lstStyle/>
                <a:p>
                  <a:pPr>
                    <a:defRPr/>
                  </a:pPr>
                  <a:endParaRPr lang="es-ES"/>
                </a:p>
              </p:txBody>
            </p:sp>
            <p:sp>
              <p:nvSpPr>
                <p:cNvPr id="109634" name="Oval 66"/>
                <p:cNvSpPr>
                  <a:spLocks noChangeArrowheads="1"/>
                </p:cNvSpPr>
                <p:nvPr userDrawn="1"/>
              </p:nvSpPr>
              <p:spPr bwMode="hidden">
                <a:xfrm>
                  <a:off x="5458" y="3125"/>
                  <a:ext cx="73" cy="47"/>
                </a:xfrm>
                <a:prstGeom prst="ellipse">
                  <a:avLst/>
                </a:prstGeom>
                <a:gradFill rotWithShape="0">
                  <a:gsLst>
                    <a:gs pos="0">
                      <a:schemeClr val="accent2"/>
                    </a:gs>
                    <a:gs pos="100000">
                      <a:schemeClr val="bg1"/>
                    </a:gs>
                  </a:gsLst>
                  <a:lin ang="5400000" scaled="1"/>
                </a:gradFill>
                <a:ln w="9525">
                  <a:noFill/>
                  <a:round/>
                  <a:headEnd/>
                  <a:tailEnd/>
                </a:ln>
                <a:effectLst/>
              </p:spPr>
              <p:txBody>
                <a:bodyPr/>
                <a:lstStyle/>
                <a:p>
                  <a:pPr>
                    <a:defRPr/>
                  </a:pPr>
                  <a:endParaRPr lang="es-ES"/>
                </a:p>
              </p:txBody>
            </p:sp>
          </p:grpSp>
        </p:grpSp>
      </p:grpSp>
      <p:sp>
        <p:nvSpPr>
          <p:cNvPr id="109635" name="Rectangle 67"/>
          <p:cNvSpPr>
            <a:spLocks noGrp="1" noChangeArrowheads="1"/>
          </p:cNvSpPr>
          <p:nvPr>
            <p:ph type="title"/>
          </p:nvPr>
        </p:nvSpPr>
        <p:spPr bwMode="auto">
          <a:xfrm>
            <a:off x="457200" y="277813"/>
            <a:ext cx="8229600"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es-ES" smtClean="0"/>
              <a:t>Haga clic para cambiar el estilo de título	</a:t>
            </a:r>
          </a:p>
        </p:txBody>
      </p:sp>
      <p:sp>
        <p:nvSpPr>
          <p:cNvPr id="109636" name="Rectangle 68"/>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9637" name="Rectangle 69"/>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a:effectLst>
                  <a:outerShdw blurRad="38100" dist="38100" dir="2700000" algn="tl">
                    <a:srgbClr val="000000"/>
                  </a:outerShdw>
                </a:effectLst>
                <a:latin typeface="+mn-lt"/>
              </a:defRPr>
            </a:lvl1pPr>
          </a:lstStyle>
          <a:p>
            <a:pPr>
              <a:defRPr/>
            </a:pPr>
            <a:endParaRPr lang="es-ES"/>
          </a:p>
        </p:txBody>
      </p:sp>
      <p:sp>
        <p:nvSpPr>
          <p:cNvPr id="109638" name="Rectangle 70"/>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effectLst>
                  <a:outerShdw blurRad="38100" dist="38100" dir="2700000" algn="tl">
                    <a:srgbClr val="000000"/>
                  </a:outerShdw>
                </a:effectLst>
                <a:latin typeface="+mn-lt"/>
              </a:defRPr>
            </a:lvl1pPr>
          </a:lstStyle>
          <a:p>
            <a:pPr>
              <a:defRPr/>
            </a:pPr>
            <a:r>
              <a:rPr lang="es-ES"/>
              <a:t>S. Endodoncia Valparaiso</a:t>
            </a:r>
          </a:p>
        </p:txBody>
      </p:sp>
      <p:sp>
        <p:nvSpPr>
          <p:cNvPr id="109639" name="Rectangle 71"/>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effectLst>
                  <a:outerShdw blurRad="38100" dist="38100" dir="2700000" algn="tl">
                    <a:srgbClr val="000000"/>
                  </a:outerShdw>
                </a:effectLst>
                <a:latin typeface="+mn-lt"/>
              </a:defRPr>
            </a:lvl1pPr>
          </a:lstStyle>
          <a:p>
            <a:pPr>
              <a:defRPr/>
            </a:pPr>
            <a:fld id="{256668B4-AC5E-490B-9466-84AA3D0DD24C}" type="slidenum">
              <a:rPr lang="es-ES"/>
              <a:pPr>
                <a:defRPr/>
              </a:pPr>
              <a:t>‹Nº›</a:t>
            </a:fld>
            <a:endParaRPr lang="es-ES"/>
          </a:p>
        </p:txBody>
      </p:sp>
    </p:spTree>
  </p:cSld>
  <p:clrMap bg1="dk2" tx1="lt1" bg2="dk1" tx2="lt2" accent1="accent1" accent2="accent2" accent3="accent3" accent4="accent4" accent5="accent5" accent6="accent6" hlink="hlink" folHlink="folHlink"/>
  <p:sldLayoutIdLst>
    <p:sldLayoutId id="2147483732" r:id="rId1"/>
    <p:sldLayoutId id="2147483720" r:id="rId2"/>
    <p:sldLayoutId id="2147483721" r:id="rId3"/>
    <p:sldLayoutId id="2147483722" r:id="rId4"/>
    <p:sldLayoutId id="2147483723" r:id="rId5"/>
    <p:sldLayoutId id="2147483724" r:id="rId6"/>
    <p:sldLayoutId id="2147483725" r:id="rId7"/>
    <p:sldLayoutId id="2147483726" r:id="rId8"/>
    <p:sldLayoutId id="2147483727" r:id="rId9"/>
    <p:sldLayoutId id="2147483728" r:id="rId10"/>
    <p:sldLayoutId id="2147483729" r:id="rId11"/>
    <p:sldLayoutId id="2147483730" r:id="rId12"/>
    <p:sldLayoutId id="2147483731" r:id="rId13"/>
  </p:sldLayoutIdLst>
  <p:transition>
    <p:random/>
  </p:transition>
  <p:timing>
    <p:tnLst>
      <p:par>
        <p:cTn id="1" dur="indefinite" restart="never" nodeType="tmRoot"/>
      </p:par>
    </p:tnLst>
  </p:timing>
  <p:hf hdr="0" ftr="0" dt="0"/>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chemeClr val="hlink"/>
        </a:buClr>
        <a:buSzPct val="80000"/>
        <a:buFont typeface="Wingdings" pitchFamily="2" charset="2"/>
        <a:buChar char="Ø"/>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2"/>
        </a:buClr>
        <a:buSzPct val="50000"/>
        <a:buFont typeface="Wingdings" pitchFamily="2" charset="2"/>
        <a:buChar char="l"/>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accent2"/>
        </a:buClr>
        <a:buChar char="•"/>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folHlink"/>
        </a:buClr>
        <a:buSzPct val="50000"/>
        <a:buFont typeface="Wingdings" pitchFamily="2" charset="2"/>
        <a:buChar char="l"/>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8" Type="http://schemas.openxmlformats.org/officeDocument/2006/relationships/hyperlink" Target="http://es.wikipedia.org/wiki/Cortisol" TargetMode="External"/><Relationship Id="rId3" Type="http://schemas.openxmlformats.org/officeDocument/2006/relationships/hyperlink" Target="http://es.wikipedia.org/wiki/Insulina" TargetMode="External"/><Relationship Id="rId7" Type="http://schemas.openxmlformats.org/officeDocument/2006/relationships/hyperlink" Target="http://es.wikipedia.org/wiki/Prote%C3%ADna" TargetMode="External"/><Relationship Id="rId2" Type="http://schemas.openxmlformats.org/officeDocument/2006/relationships/hyperlink" Target="http://es.wikipedia.org/wiki/Hormona" TargetMode="External"/><Relationship Id="rId1" Type="http://schemas.openxmlformats.org/officeDocument/2006/relationships/slideLayout" Target="../slideLayouts/slideLayout7.xml"/><Relationship Id="rId6" Type="http://schemas.openxmlformats.org/officeDocument/2006/relationships/hyperlink" Target="http://es.wikipedia.org/wiki/Grasa" TargetMode="External"/><Relationship Id="rId11" Type="http://schemas.openxmlformats.org/officeDocument/2006/relationships/hyperlink" Target="http://es.wikipedia.org/wiki/ACTH" TargetMode="External"/><Relationship Id="rId5" Type="http://schemas.openxmlformats.org/officeDocument/2006/relationships/hyperlink" Target="http://es.wikipedia.org/wiki/Metabolismo" TargetMode="External"/><Relationship Id="rId10" Type="http://schemas.openxmlformats.org/officeDocument/2006/relationships/hyperlink" Target="http://es.wikipedia.org/wiki/Corticosterona" TargetMode="External"/><Relationship Id="rId4" Type="http://schemas.openxmlformats.org/officeDocument/2006/relationships/hyperlink" Target="http://es.wikipedia.org/wiki/Sangre" TargetMode="External"/><Relationship Id="rId9" Type="http://schemas.openxmlformats.org/officeDocument/2006/relationships/hyperlink" Target="http://es.wikipedia.org/wiki/Cortisona" TargetMode="External"/></Relationships>
</file>

<file path=ppt/slides/_rels/slide17.xml.rels><?xml version="1.0" encoding="UTF-8" standalone="yes"?>
<Relationships xmlns="http://schemas.openxmlformats.org/package/2006/relationships"><Relationship Id="rId8" Type="http://schemas.openxmlformats.org/officeDocument/2006/relationships/hyperlink" Target="http://es.wikipedia.org/wiki/Mineralcorticoide" TargetMode="External"/><Relationship Id="rId13" Type="http://schemas.openxmlformats.org/officeDocument/2006/relationships/hyperlink" Target="http://es.wikipedia.org/wiki/Testosterona" TargetMode="External"/><Relationship Id="rId18" Type="http://schemas.openxmlformats.org/officeDocument/2006/relationships/hyperlink" Target="http://es.wikipedia.org/wiki/Receptor_celular" TargetMode="External"/><Relationship Id="rId3" Type="http://schemas.openxmlformats.org/officeDocument/2006/relationships/hyperlink" Target="http://es.wikipedia.org/wiki/Mam%C3%ADfero" TargetMode="External"/><Relationship Id="rId21" Type="http://schemas.openxmlformats.org/officeDocument/2006/relationships/hyperlink" Target="http://es.wikipedia.org/wiki/N%C3%BAcleo_celular" TargetMode="External"/><Relationship Id="rId7" Type="http://schemas.openxmlformats.org/officeDocument/2006/relationships/hyperlink" Target="http://es.wikipedia.org/wiki/Glucocorticoide" TargetMode="External"/><Relationship Id="rId12" Type="http://schemas.openxmlformats.org/officeDocument/2006/relationships/hyperlink" Target="http://es.wikipedia.org/wiki/Andr%C3%B3geno" TargetMode="External"/><Relationship Id="rId17" Type="http://schemas.openxmlformats.org/officeDocument/2006/relationships/hyperlink" Target="http://es.wikipedia.org/wiki/Membrana_plasm%C3%A1tica" TargetMode="External"/><Relationship Id="rId2" Type="http://schemas.openxmlformats.org/officeDocument/2006/relationships/hyperlink" Target="http://es.wikipedia.org/wiki/Ciclopentanoperhidrofenantreno" TargetMode="External"/><Relationship Id="rId16" Type="http://schemas.openxmlformats.org/officeDocument/2006/relationships/hyperlink" Target="http://es.wikipedia.org/wiki/Vitamina_D" TargetMode="External"/><Relationship Id="rId20" Type="http://schemas.openxmlformats.org/officeDocument/2006/relationships/hyperlink" Target="http://es.wikipedia.org/wiki/ADN" TargetMode="External"/><Relationship Id="rId1" Type="http://schemas.openxmlformats.org/officeDocument/2006/relationships/slideLayout" Target="../slideLayouts/slideLayout2.xml"/><Relationship Id="rId6" Type="http://schemas.openxmlformats.org/officeDocument/2006/relationships/hyperlink" Target="http://es.wikipedia.org/wiki/Corticoide" TargetMode="External"/><Relationship Id="rId11" Type="http://schemas.openxmlformats.org/officeDocument/2006/relationships/hyperlink" Target="http://es.wikipedia.org/wiki/Hormona_sexual_masculina" TargetMode="External"/><Relationship Id="rId24" Type="http://schemas.openxmlformats.org/officeDocument/2006/relationships/hyperlink" Target="http://es.wikipedia.org/wiki/Esteroles" TargetMode="External"/><Relationship Id="rId5" Type="http://schemas.openxmlformats.org/officeDocument/2006/relationships/hyperlink" Target="http://es.wikipedia.org/wiki/Hormona" TargetMode="External"/><Relationship Id="rId15" Type="http://schemas.openxmlformats.org/officeDocument/2006/relationships/hyperlink" Target="http://es.wikipedia.org/wiki/Hormona_sexual_femenina" TargetMode="External"/><Relationship Id="rId23" Type="http://schemas.openxmlformats.org/officeDocument/2006/relationships/hyperlink" Target="http://es.wikipedia.org/wiki/Transcripci%C3%B3n_del_ADN" TargetMode="External"/><Relationship Id="rId10" Type="http://schemas.openxmlformats.org/officeDocument/2006/relationships/hyperlink" Target="http://es.wikipedia.org/wiki/Prednisona" TargetMode="External"/><Relationship Id="rId19" Type="http://schemas.openxmlformats.org/officeDocument/2006/relationships/hyperlink" Target="http://es.wikipedia.org/wiki/Citoplasma" TargetMode="External"/><Relationship Id="rId4" Type="http://schemas.openxmlformats.org/officeDocument/2006/relationships/hyperlink" Target="http://es.wikipedia.org/wiki/Fosfol%C3%ADpido" TargetMode="External"/><Relationship Id="rId9" Type="http://schemas.openxmlformats.org/officeDocument/2006/relationships/hyperlink" Target="http://es.wikipedia.org/wiki/F%C3%A1rmaco" TargetMode="External"/><Relationship Id="rId14" Type="http://schemas.openxmlformats.org/officeDocument/2006/relationships/hyperlink" Target="http://es.wikipedia.org/wiki/Anabolizante_androg%C3%A9nico_esteroideo" TargetMode="External"/><Relationship Id="rId22" Type="http://schemas.openxmlformats.org/officeDocument/2006/relationships/hyperlink" Target="http://es.wikipedia.org/wiki/Gen" TargetMode="External"/></Relationships>
</file>

<file path=ppt/slides/_rels/slide18.xml.rels><?xml version="1.0" encoding="UTF-8" standalone="yes"?>
<Relationships xmlns="http://schemas.openxmlformats.org/package/2006/relationships"><Relationship Id="rId8" Type="http://schemas.openxmlformats.org/officeDocument/2006/relationships/hyperlink" Target="http://es.wikipedia.org/wiki/Opi%C3%A1ceo_end%C3%B3geno" TargetMode="External"/><Relationship Id="rId3" Type="http://schemas.openxmlformats.org/officeDocument/2006/relationships/hyperlink" Target="http://es.wikipedia.org/wiki/Morfina" TargetMode="External"/><Relationship Id="rId7" Type="http://schemas.openxmlformats.org/officeDocument/2006/relationships/hyperlink" Target="http://es.wikipedia.org/wiki/Sistema_nervioso" TargetMode="External"/><Relationship Id="rId2" Type="http://schemas.openxmlformats.org/officeDocument/2006/relationships/hyperlink" Target="http://es.wikipedia.org/wiki/F%C3%A1rmaco" TargetMode="External"/><Relationship Id="rId1" Type="http://schemas.openxmlformats.org/officeDocument/2006/relationships/slideLayout" Target="../slideLayouts/slideLayout2.xml"/><Relationship Id="rId6" Type="http://schemas.openxmlformats.org/officeDocument/2006/relationships/hyperlink" Target="http://es.wikipedia.org/wiki/Neurona" TargetMode="External"/><Relationship Id="rId5" Type="http://schemas.openxmlformats.org/officeDocument/2006/relationships/hyperlink" Target="http://es.wikipedia.org/wiki/Receptor_celular" TargetMode="External"/><Relationship Id="rId4" Type="http://schemas.openxmlformats.org/officeDocument/2006/relationships/hyperlink" Target="http://es.wikipedia.org/wiki/Fentanilo" TargetMode="External"/><Relationship Id="rId9" Type="http://schemas.openxmlformats.org/officeDocument/2006/relationships/hyperlink" Target="http://es.wikipedia.org/wiki/Estupefaciente" TargetMode="External"/></Relationships>
</file>

<file path=ppt/slides/_rels/slide1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slide" Target="slide26.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upload.wikimedia.org/wikipedia/commons/a/a9/N-Acetyl-p-aminophenol.svg" TargetMode="External"/><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hyperlink" Target="http://upload.wikimedia.org/wikipedia/commons/6/67/Aspirin-skeletal.svg"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upload.wikimedia.org/wikipedia/commons/5/56/Cyclooxygenase_(COX).JPG" TargetMode="Externa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8" Type="http://schemas.openxmlformats.org/officeDocument/2006/relationships/hyperlink" Target="http://es.wikipedia.org/wiki/Fiebre" TargetMode="External"/><Relationship Id="rId3" Type="http://schemas.openxmlformats.org/officeDocument/2006/relationships/hyperlink" Target="http://es.wikipedia.org/wiki/C%C3%A9lula" TargetMode="External"/><Relationship Id="rId7" Type="http://schemas.openxmlformats.org/officeDocument/2006/relationships/hyperlink" Target="http://es.wikipedia.org/wiki/Inflamaci%C3%B3n" TargetMode="External"/><Relationship Id="rId2" Type="http://schemas.openxmlformats.org/officeDocument/2006/relationships/hyperlink" Target="http://es.wikipedia.org/wiki/Citocinas" TargetMode="External"/><Relationship Id="rId1" Type="http://schemas.openxmlformats.org/officeDocument/2006/relationships/slideLayout" Target="../slideLayouts/slideLayout2.xml"/><Relationship Id="rId6" Type="http://schemas.openxmlformats.org/officeDocument/2006/relationships/hyperlink" Target="http://es.wikipedia.org/wiki/Estr%C3%A9s" TargetMode="External"/><Relationship Id="rId11" Type="http://schemas.openxmlformats.org/officeDocument/2006/relationships/hyperlink" Target="http://es.wikipedia.org/wiki/Cromosoma" TargetMode="External"/><Relationship Id="rId5" Type="http://schemas.openxmlformats.org/officeDocument/2006/relationships/hyperlink" Target="http://es.wikipedia.org/wiki/Infecci%C3%B3n" TargetMode="External"/><Relationship Id="rId10" Type="http://schemas.openxmlformats.org/officeDocument/2006/relationships/hyperlink" Target="http://es.wikipedia.org/w/index.php?title=Prote%C3%ADna_de_fase_aguda&amp;action=edit&amp;redlink=1" TargetMode="External"/><Relationship Id="rId4" Type="http://schemas.openxmlformats.org/officeDocument/2006/relationships/hyperlink" Target="http://es.wikipedia.org/wiki/Macr%C3%B3fago" TargetMode="External"/><Relationship Id="rId9" Type="http://schemas.openxmlformats.org/officeDocument/2006/relationships/hyperlink" Target="http://es.wikipedia.org/w/index.php?title=Neutrofilia&amp;action=edit&amp;redlink=1" TargetMode="Externa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hyperlink" Target="http://es.wikipedia.org/wiki/Fenol" TargetMode="External"/><Relationship Id="rId2" Type="http://schemas.openxmlformats.org/officeDocument/2006/relationships/hyperlink" Target="http://es.wikipedia.org/wiki/Bacteria" TargetMode="External"/><Relationship Id="rId1" Type="http://schemas.openxmlformats.org/officeDocument/2006/relationships/slideLayout" Target="../slideLayouts/slideLayout2.xml"/><Relationship Id="rId5" Type="http://schemas.openxmlformats.org/officeDocument/2006/relationships/hyperlink" Target="http://es.wikipedia.org/wiki/C%C3%A1ncer" TargetMode="External"/><Relationship Id="rId4" Type="http://schemas.openxmlformats.org/officeDocument/2006/relationships/hyperlink" Target="http://es.wikipedia.org/wiki/Fertilizaci%C3%B3n" TargetMode="Externa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hyperlink" Target="http://es.wikipedia.org/wiki/Enzima" TargetMode="External"/><Relationship Id="rId2" Type="http://schemas.openxmlformats.org/officeDocument/2006/relationships/hyperlink" Target="http://es.wikipedia.org/w/index.php?title=Prostaglandina&amp;action=edit&amp;section=2" TargetMode="External"/><Relationship Id="rId1" Type="http://schemas.openxmlformats.org/officeDocument/2006/relationships/slideLayout" Target="../slideLayouts/slideLayout2.xml"/><Relationship Id="rId6" Type="http://schemas.openxmlformats.org/officeDocument/2006/relationships/hyperlink" Target="http://es.wikipedia.org/wiki/Tejido" TargetMode="External"/><Relationship Id="rId5" Type="http://schemas.openxmlformats.org/officeDocument/2006/relationships/hyperlink" Target="http://es.wikipedia.org/wiki/Tromboxano" TargetMode="External"/><Relationship Id="rId4" Type="http://schemas.openxmlformats.org/officeDocument/2006/relationships/hyperlink" Target="http://es.wikipedia.org/wiki/Ciclooxigenasa" TargetMode="External"/></Relationships>
</file>

<file path=ppt/slides/_rels/slide53.xml.rels><?xml version="1.0" encoding="UTF-8" standalone="yes"?>
<Relationships xmlns="http://schemas.openxmlformats.org/package/2006/relationships"><Relationship Id="rId8" Type="http://schemas.openxmlformats.org/officeDocument/2006/relationships/hyperlink" Target="http://es.wikipedia.org/wiki/Prostaglandina" TargetMode="External"/><Relationship Id="rId3" Type="http://schemas.openxmlformats.org/officeDocument/2006/relationships/hyperlink" Target="http://es.wikipedia.org/wiki/Enzima" TargetMode="External"/><Relationship Id="rId7" Type="http://schemas.openxmlformats.org/officeDocument/2006/relationships/hyperlink" Target="http://es.wikipedia.org/wiki/Efecto_paracrino" TargetMode="External"/><Relationship Id="rId2" Type="http://schemas.openxmlformats.org/officeDocument/2006/relationships/hyperlink" Target="http://es.wikipedia.org/wiki/%C3%81cido_araquid%C3%B3nico" TargetMode="External"/><Relationship Id="rId1" Type="http://schemas.openxmlformats.org/officeDocument/2006/relationships/slideLayout" Target="../slideLayouts/slideLayout2.xml"/><Relationship Id="rId6" Type="http://schemas.openxmlformats.org/officeDocument/2006/relationships/hyperlink" Target="http://es.wikipedia.org/wiki/Efecto_autocrino" TargetMode="External"/><Relationship Id="rId5" Type="http://schemas.openxmlformats.org/officeDocument/2006/relationships/hyperlink" Target="http://es.wikipedia.org/wiki/Hormona" TargetMode="External"/><Relationship Id="rId4" Type="http://schemas.openxmlformats.org/officeDocument/2006/relationships/hyperlink" Target="http://es.wikipedia.org/w/index.php?title=Cicloxigenasa&amp;action=edit&amp;redlink=1" TargetMode="External"/><Relationship Id="rId9" Type="http://schemas.openxmlformats.org/officeDocument/2006/relationships/hyperlink" Target="http://es.wikipedia.org/wiki/Leucotrieno" TargetMode="Externa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upload.wikimedia.org/wikipedia/commons/b/b0/Aspirin-skeletal.png" TargetMode="External"/><Relationship Id="rId1" Type="http://schemas.openxmlformats.org/officeDocument/2006/relationships/slideLayout" Target="../slideLayouts/slideLayout4.xml"/><Relationship Id="rId5" Type="http://schemas.openxmlformats.org/officeDocument/2006/relationships/image" Target="../media/image13.png"/><Relationship Id="rId4" Type="http://schemas.openxmlformats.org/officeDocument/2006/relationships/hyperlink" Target="http://es.wikipedia.org/wiki/Archivo:Salicylic_acid.png" TargetMode="Externa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0"/>
          <p:cNvSpPr>
            <a:spLocks noGrp="1" noChangeArrowheads="1"/>
          </p:cNvSpPr>
          <p:nvPr>
            <p:ph type="sldNum" sz="quarter" idx="12"/>
          </p:nvPr>
        </p:nvSpPr>
        <p:spPr/>
        <p:txBody>
          <a:bodyPr/>
          <a:lstStyle/>
          <a:p>
            <a:pPr>
              <a:defRPr/>
            </a:pPr>
            <a:fld id="{767B88E5-867B-4D1D-996F-711E06182E32}" type="slidenum">
              <a:rPr lang="es-ES"/>
              <a:pPr>
                <a:defRPr/>
              </a:pPr>
              <a:t>1</a:t>
            </a:fld>
            <a:endParaRPr lang="es-ES"/>
          </a:p>
        </p:txBody>
      </p:sp>
      <p:sp>
        <p:nvSpPr>
          <p:cNvPr id="4099" name="Rectangle 2"/>
          <p:cNvSpPr>
            <a:spLocks noGrp="1" noChangeArrowheads="1"/>
          </p:cNvSpPr>
          <p:nvPr>
            <p:ph type="ctrTitle"/>
          </p:nvPr>
        </p:nvSpPr>
        <p:spPr>
          <a:xfrm>
            <a:off x="395288" y="1628775"/>
            <a:ext cx="8382000" cy="1828800"/>
          </a:xfrm>
        </p:spPr>
        <p:txBody>
          <a:bodyPr/>
          <a:lstStyle/>
          <a:p>
            <a:pPr eaLnBrk="1" hangingPunct="1"/>
            <a:r>
              <a:rPr lang="es-ES_tradnl" sz="3600" b="1" smtClean="0">
                <a:solidFill>
                  <a:srgbClr val="FFFF99"/>
                </a:solidFill>
                <a:effectLst/>
                <a:latin typeface="Verdana" pitchFamily="34" charset="0"/>
              </a:rPr>
              <a:t>Bases farmacológicas de los Antiinflamatorios </a:t>
            </a:r>
            <a:br>
              <a:rPr lang="es-ES_tradnl" sz="3600" b="1" smtClean="0">
                <a:solidFill>
                  <a:srgbClr val="FFFF99"/>
                </a:solidFill>
                <a:effectLst/>
                <a:latin typeface="Verdana" pitchFamily="34" charset="0"/>
              </a:rPr>
            </a:br>
            <a:r>
              <a:rPr lang="es-ES_tradnl" sz="3600" b="1" smtClean="0">
                <a:solidFill>
                  <a:srgbClr val="FFFF99"/>
                </a:solidFill>
                <a:effectLst/>
                <a:latin typeface="Verdana" pitchFamily="34" charset="0"/>
              </a:rPr>
              <a:t>no Esteroidales (AINE)</a:t>
            </a:r>
          </a:p>
        </p:txBody>
      </p:sp>
      <p:sp>
        <p:nvSpPr>
          <p:cNvPr id="3077" name="Rectangle 5"/>
          <p:cNvSpPr>
            <a:spLocks noChangeArrowheads="1"/>
          </p:cNvSpPr>
          <p:nvPr/>
        </p:nvSpPr>
        <p:spPr bwMode="auto">
          <a:xfrm>
            <a:off x="1692275" y="4076700"/>
            <a:ext cx="4979988" cy="366713"/>
          </a:xfrm>
          <a:prstGeom prst="rect">
            <a:avLst/>
          </a:prstGeom>
          <a:solidFill>
            <a:srgbClr val="FFFF99"/>
          </a:solidFill>
          <a:ln w="9525">
            <a:noFill/>
            <a:miter lim="800000"/>
            <a:headEnd/>
            <a:tailEnd/>
          </a:ln>
          <a:effectLst/>
        </p:spPr>
        <p:txBody>
          <a:bodyPr>
            <a:spAutoFit/>
          </a:bodyPr>
          <a:lstStyle/>
          <a:p>
            <a:pPr>
              <a:spcBef>
                <a:spcPct val="20000"/>
              </a:spcBef>
              <a:buClr>
                <a:schemeClr val="hlink"/>
              </a:buClr>
              <a:buSzPct val="80000"/>
              <a:buFont typeface="Wingdings" pitchFamily="2" charset="2"/>
              <a:buChar char="Ø"/>
              <a:defRPr/>
            </a:pPr>
            <a:r>
              <a:rPr lang="es-ES" b="1">
                <a:solidFill>
                  <a:srgbClr val="FF0000"/>
                </a:solidFill>
                <a:effectLst>
                  <a:outerShdw blurRad="38100" dist="38100" dir="2700000" algn="tl">
                    <a:srgbClr val="000000"/>
                  </a:outerShdw>
                </a:effectLst>
              </a:rPr>
              <a:t>A</a:t>
            </a:r>
            <a:r>
              <a:rPr lang="es-ES">
                <a:solidFill>
                  <a:schemeClr val="accent2"/>
                </a:solidFill>
                <a:effectLst>
                  <a:outerShdw blurRad="38100" dist="38100" dir="2700000" algn="tl">
                    <a:srgbClr val="000000"/>
                  </a:outerShdw>
                </a:effectLst>
              </a:rPr>
              <a:t>nti</a:t>
            </a:r>
            <a:r>
              <a:rPr lang="es-ES" b="1">
                <a:solidFill>
                  <a:srgbClr val="FF0000"/>
                </a:solidFill>
                <a:effectLst>
                  <a:outerShdw blurRad="38100" dist="38100" dir="2700000" algn="tl">
                    <a:srgbClr val="000000"/>
                  </a:outerShdw>
                </a:effectLst>
              </a:rPr>
              <a:t>I</a:t>
            </a:r>
            <a:r>
              <a:rPr lang="es-ES">
                <a:solidFill>
                  <a:schemeClr val="accent2"/>
                </a:solidFill>
                <a:effectLst>
                  <a:outerShdw blurRad="38100" dist="38100" dir="2700000" algn="tl">
                    <a:srgbClr val="000000"/>
                  </a:outerShdw>
                </a:effectLst>
              </a:rPr>
              <a:t>nflamatorios</a:t>
            </a:r>
            <a:r>
              <a:rPr lang="es-ES">
                <a:effectLst>
                  <a:outerShdw blurRad="38100" dist="38100" dir="2700000" algn="tl">
                    <a:srgbClr val="000000"/>
                  </a:outerShdw>
                </a:effectLst>
              </a:rPr>
              <a:t> </a:t>
            </a:r>
            <a:r>
              <a:rPr lang="es-ES" b="1">
                <a:solidFill>
                  <a:srgbClr val="FF0000"/>
                </a:solidFill>
                <a:effectLst>
                  <a:outerShdw blurRad="38100" dist="38100" dir="2700000" algn="tl">
                    <a:srgbClr val="000000"/>
                  </a:outerShdw>
                </a:effectLst>
              </a:rPr>
              <a:t>N</a:t>
            </a:r>
            <a:r>
              <a:rPr lang="es-ES">
                <a:solidFill>
                  <a:schemeClr val="accent2"/>
                </a:solidFill>
                <a:effectLst>
                  <a:outerShdw blurRad="38100" dist="38100" dir="2700000" algn="tl">
                    <a:srgbClr val="000000"/>
                  </a:outerShdw>
                </a:effectLst>
              </a:rPr>
              <a:t>o</a:t>
            </a:r>
            <a:r>
              <a:rPr lang="es-ES">
                <a:effectLst>
                  <a:outerShdw blurRad="38100" dist="38100" dir="2700000" algn="tl">
                    <a:srgbClr val="000000"/>
                  </a:outerShdw>
                </a:effectLst>
              </a:rPr>
              <a:t> </a:t>
            </a:r>
            <a:r>
              <a:rPr lang="es-ES" b="1">
                <a:solidFill>
                  <a:srgbClr val="FF0000"/>
                </a:solidFill>
                <a:effectLst>
                  <a:outerShdw blurRad="38100" dist="38100" dir="2700000" algn="tl">
                    <a:srgbClr val="000000"/>
                  </a:outerShdw>
                </a:effectLst>
              </a:rPr>
              <a:t>E</a:t>
            </a:r>
            <a:r>
              <a:rPr lang="es-ES">
                <a:solidFill>
                  <a:schemeClr val="accent2"/>
                </a:solidFill>
                <a:effectLst>
                  <a:outerShdw blurRad="38100" dist="38100" dir="2700000" algn="tl">
                    <a:srgbClr val="000000"/>
                  </a:outerShdw>
                </a:effectLst>
              </a:rPr>
              <a:t>steroídeos</a:t>
            </a:r>
            <a:r>
              <a:rPr lang="es-ES">
                <a:effectLst>
                  <a:outerShdw blurRad="38100" dist="38100" dir="2700000" algn="tl">
                    <a:srgbClr val="000000"/>
                  </a:outerShdw>
                </a:effectLst>
              </a:rPr>
              <a:t> </a:t>
            </a:r>
          </a:p>
        </p:txBody>
      </p:sp>
    </p:spTree>
  </p:cSld>
  <p:clrMapOvr>
    <a:masterClrMapping/>
  </p:clrMapOvr>
  <p:transition>
    <p:rand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defRPr/>
            </a:pPr>
            <a:r>
              <a:rPr lang="es-ES" dirty="0" smtClean="0"/>
              <a:t>Colesterol, el precursor de muchos otros esteroides.</a:t>
            </a:r>
            <a:endParaRPr lang="es-ES" dirty="0"/>
          </a:p>
        </p:txBody>
      </p:sp>
      <p:sp>
        <p:nvSpPr>
          <p:cNvPr id="3" name="2 Marcador de número de diapositiva"/>
          <p:cNvSpPr>
            <a:spLocks noGrp="1"/>
          </p:cNvSpPr>
          <p:nvPr>
            <p:ph type="sldNum" sz="quarter" idx="12"/>
          </p:nvPr>
        </p:nvSpPr>
        <p:spPr/>
        <p:txBody>
          <a:bodyPr/>
          <a:lstStyle/>
          <a:p>
            <a:pPr>
              <a:defRPr/>
            </a:pPr>
            <a:fld id="{249221A1-E6C1-4661-B294-7000CE9063DB}" type="slidenum">
              <a:rPr lang="es-ES" smtClean="0"/>
              <a:pPr>
                <a:defRPr/>
              </a:pPr>
              <a:t>10</a:t>
            </a:fld>
            <a:endParaRPr lang="es-ES"/>
          </a:p>
        </p:txBody>
      </p:sp>
      <p:pic>
        <p:nvPicPr>
          <p:cNvPr id="8196" name="Picture 2" descr="Archivo:Cholesterol 01.png"/>
          <p:cNvPicPr>
            <a:picLocks noChangeAspect="1" noChangeArrowheads="1"/>
          </p:cNvPicPr>
          <p:nvPr/>
        </p:nvPicPr>
        <p:blipFill>
          <a:blip r:embed="rId2"/>
          <a:srcRect/>
          <a:stretch>
            <a:fillRect/>
          </a:stretch>
        </p:blipFill>
        <p:spPr bwMode="auto">
          <a:xfrm>
            <a:off x="0" y="1571625"/>
            <a:ext cx="8929688" cy="5286375"/>
          </a:xfrm>
          <a:prstGeom prst="rect">
            <a:avLst/>
          </a:prstGeom>
          <a:noFill/>
          <a:ln w="9525">
            <a:noFill/>
            <a:miter lim="800000"/>
            <a:headEnd/>
            <a:tailEnd/>
          </a:ln>
        </p:spPr>
      </p:pic>
    </p:spTree>
  </p:cSld>
  <p:clrMapOvr>
    <a:masterClrMapping/>
  </p:clrMapOvr>
  <p:transition>
    <p:random/>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5750" y="2786063"/>
            <a:ext cx="8229600" cy="1139825"/>
          </a:xfrm>
        </p:spPr>
        <p:txBody>
          <a:bodyPr/>
          <a:lstStyle/>
          <a:p>
            <a:pPr>
              <a:defRPr/>
            </a:pPr>
            <a:r>
              <a:rPr lang="es-ES" dirty="0" smtClean="0"/>
              <a:t>El </a:t>
            </a:r>
            <a:r>
              <a:rPr lang="es-ES" dirty="0" smtClean="0">
                <a:solidFill>
                  <a:srgbClr val="FFFF99"/>
                </a:solidFill>
              </a:rPr>
              <a:t>colesterol</a:t>
            </a:r>
            <a:r>
              <a:rPr lang="es-ES" dirty="0" smtClean="0"/>
              <a:t> es un esteroide que forma parte la estructura de las </a:t>
            </a:r>
            <a:r>
              <a:rPr lang="es-ES" dirty="0" smtClean="0">
                <a:solidFill>
                  <a:srgbClr val="FFFF99"/>
                </a:solidFill>
              </a:rPr>
              <a:t>membranas</a:t>
            </a:r>
            <a:r>
              <a:rPr lang="es-ES" dirty="0" smtClean="0"/>
              <a:t> de las células junto con los </a:t>
            </a:r>
            <a:r>
              <a:rPr lang="es-ES" dirty="0" err="1" smtClean="0">
                <a:solidFill>
                  <a:srgbClr val="FFFF99"/>
                </a:solidFill>
              </a:rPr>
              <a:t>fosfolípidos</a:t>
            </a:r>
            <a:r>
              <a:rPr lang="es-ES" dirty="0" smtClean="0"/>
              <a:t>. Además, a partir del colesterol se sintetizan los demás esteroides</a:t>
            </a:r>
            <a:endParaRPr lang="es-ES" dirty="0"/>
          </a:p>
        </p:txBody>
      </p:sp>
      <p:sp>
        <p:nvSpPr>
          <p:cNvPr id="3" name="2 Marcador de número de diapositiva"/>
          <p:cNvSpPr>
            <a:spLocks noGrp="1"/>
          </p:cNvSpPr>
          <p:nvPr>
            <p:ph type="sldNum" sz="quarter" idx="12"/>
          </p:nvPr>
        </p:nvSpPr>
        <p:spPr/>
        <p:txBody>
          <a:bodyPr/>
          <a:lstStyle/>
          <a:p>
            <a:pPr>
              <a:defRPr/>
            </a:pPr>
            <a:fld id="{73AC11D7-273C-4B90-922A-72CBA3954438}" type="slidenum">
              <a:rPr lang="es-ES" smtClean="0"/>
              <a:pPr>
                <a:defRPr/>
              </a:pPr>
              <a:t>11</a:t>
            </a:fld>
            <a:endParaRPr lang="es-ES"/>
          </a:p>
        </p:txBody>
      </p:sp>
    </p:spTree>
  </p:cSld>
  <p:clrMapOvr>
    <a:masterClrMapping/>
  </p:clrMapOvr>
  <p:transition>
    <p:rand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defRPr/>
            </a:pPr>
            <a:r>
              <a:rPr lang="es-ES" dirty="0" smtClean="0"/>
              <a:t>Ejemplos de esteroides</a:t>
            </a:r>
            <a:endParaRPr lang="es-ES" dirty="0"/>
          </a:p>
        </p:txBody>
      </p:sp>
      <p:sp>
        <p:nvSpPr>
          <p:cNvPr id="3" name="2 Marcador de número de diapositiva"/>
          <p:cNvSpPr>
            <a:spLocks noGrp="1"/>
          </p:cNvSpPr>
          <p:nvPr>
            <p:ph type="sldNum" sz="quarter" idx="12"/>
          </p:nvPr>
        </p:nvSpPr>
        <p:spPr/>
        <p:txBody>
          <a:bodyPr/>
          <a:lstStyle/>
          <a:p>
            <a:pPr>
              <a:defRPr/>
            </a:pPr>
            <a:fld id="{FCF011C1-DA61-4A6A-8B38-B51F6747BEE5}" type="slidenum">
              <a:rPr lang="es-ES" smtClean="0"/>
              <a:pPr>
                <a:defRPr/>
              </a:pPr>
              <a:t>12</a:t>
            </a:fld>
            <a:endParaRPr lang="es-ES"/>
          </a:p>
        </p:txBody>
      </p:sp>
      <p:sp>
        <p:nvSpPr>
          <p:cNvPr id="10244" name="3 Rectángulo"/>
          <p:cNvSpPr>
            <a:spLocks noChangeArrowheads="1"/>
          </p:cNvSpPr>
          <p:nvPr/>
        </p:nvSpPr>
        <p:spPr bwMode="auto">
          <a:xfrm>
            <a:off x="-285784" y="1643063"/>
            <a:ext cx="9429784" cy="4401205"/>
          </a:xfrm>
          <a:prstGeom prst="rect">
            <a:avLst/>
          </a:prstGeom>
          <a:noFill/>
          <a:ln w="9525">
            <a:noFill/>
            <a:miter lim="800000"/>
            <a:headEnd/>
            <a:tailEnd/>
          </a:ln>
        </p:spPr>
        <p:txBody>
          <a:bodyPr wrap="square">
            <a:spAutoFit/>
          </a:bodyPr>
          <a:lstStyle/>
          <a:p>
            <a:pPr lvl="1" algn="just">
              <a:buFont typeface="Arial" charset="0"/>
              <a:buChar char="•"/>
            </a:pPr>
            <a:r>
              <a:rPr lang="es-ES" sz="2800" b="1" dirty="0">
                <a:solidFill>
                  <a:srgbClr val="FFFF99"/>
                </a:solidFill>
              </a:rPr>
              <a:t>Corticoides</a:t>
            </a:r>
            <a:r>
              <a:rPr lang="es-ES" sz="2800" dirty="0"/>
              <a:t>: glucocorticoides y </a:t>
            </a:r>
            <a:r>
              <a:rPr lang="es-ES" sz="2800" dirty="0" err="1"/>
              <a:t>mineralocorticoides</a:t>
            </a:r>
            <a:r>
              <a:rPr lang="es-ES" sz="2800" dirty="0"/>
              <a:t>. Existen múltiples fármacos con actividad corticoide, como la </a:t>
            </a:r>
            <a:r>
              <a:rPr lang="es-ES" sz="2800" dirty="0" err="1"/>
              <a:t>prednisona</a:t>
            </a:r>
            <a:r>
              <a:rPr lang="es-ES" sz="2800" dirty="0"/>
              <a:t>. </a:t>
            </a:r>
          </a:p>
          <a:p>
            <a:pPr lvl="1" algn="just">
              <a:buFont typeface="Arial" charset="0"/>
              <a:buChar char="•"/>
            </a:pPr>
            <a:r>
              <a:rPr lang="es-ES" sz="2800" b="1" dirty="0">
                <a:solidFill>
                  <a:srgbClr val="FFFF99"/>
                </a:solidFill>
              </a:rPr>
              <a:t>Hormonas sexuales masculinas</a:t>
            </a:r>
            <a:r>
              <a:rPr lang="es-ES" sz="2800" dirty="0"/>
              <a:t>: son los andrógenos, como la testosterona y sus derivados, los anabolizantes </a:t>
            </a:r>
            <a:r>
              <a:rPr lang="es-ES" sz="2800" dirty="0" err="1"/>
              <a:t>androgénicos</a:t>
            </a:r>
            <a:r>
              <a:rPr lang="es-ES" sz="2800" dirty="0"/>
              <a:t> esteroides; estos últimos llamados simplemente esteroides. </a:t>
            </a:r>
          </a:p>
          <a:p>
            <a:pPr lvl="1" algn="just">
              <a:buFont typeface="Arial" charset="0"/>
              <a:buChar char="•"/>
            </a:pPr>
            <a:r>
              <a:rPr lang="es-ES" sz="2800" b="1" dirty="0">
                <a:solidFill>
                  <a:srgbClr val="FFFF99"/>
                </a:solidFill>
              </a:rPr>
              <a:t>Hormonas sexuales femeninas</a:t>
            </a:r>
            <a:r>
              <a:rPr lang="es-ES" sz="2800" dirty="0"/>
              <a:t>. </a:t>
            </a:r>
          </a:p>
          <a:p>
            <a:pPr lvl="1" algn="just">
              <a:buFont typeface="Arial" charset="0"/>
              <a:buChar char="•"/>
            </a:pPr>
            <a:r>
              <a:rPr lang="es-ES" sz="2800" b="1" dirty="0">
                <a:solidFill>
                  <a:srgbClr val="FFFF99"/>
                </a:solidFill>
              </a:rPr>
              <a:t>Vitamina D y sus derivados</a:t>
            </a:r>
          </a:p>
        </p:txBody>
      </p:sp>
    </p:spTree>
  </p:cSld>
  <p:clrMapOvr>
    <a:masterClrMapping/>
  </p:clrMapOvr>
  <p:transition>
    <p:random/>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 name="5 Marcador de número de diapositiva"/>
          <p:cNvSpPr>
            <a:spLocks noGrp="1"/>
          </p:cNvSpPr>
          <p:nvPr>
            <p:ph type="sldNum" sz="quarter" idx="12"/>
          </p:nvPr>
        </p:nvSpPr>
        <p:spPr/>
        <p:txBody>
          <a:bodyPr/>
          <a:lstStyle/>
          <a:p>
            <a:pPr>
              <a:defRPr/>
            </a:pPr>
            <a:fld id="{12B7B46D-A1C2-4CB2-8BD2-BC3D198308B4}" type="slidenum">
              <a:rPr lang="es-ES"/>
              <a:pPr>
                <a:defRPr/>
              </a:pPr>
              <a:t>13</a:t>
            </a:fld>
            <a:endParaRPr lang="es-ES"/>
          </a:p>
        </p:txBody>
      </p:sp>
      <p:sp>
        <p:nvSpPr>
          <p:cNvPr id="145415" name="Rectangle 7"/>
          <p:cNvSpPr>
            <a:spLocks noGrp="1" noChangeArrowheads="1"/>
          </p:cNvSpPr>
          <p:nvPr>
            <p:ph type="title"/>
          </p:nvPr>
        </p:nvSpPr>
        <p:spPr>
          <a:xfrm>
            <a:off x="0" y="0"/>
            <a:ext cx="8229600" cy="857250"/>
          </a:xfrm>
        </p:spPr>
        <p:txBody>
          <a:bodyPr/>
          <a:lstStyle/>
          <a:p>
            <a:pPr eaLnBrk="1" hangingPunct="1">
              <a:defRPr/>
            </a:pPr>
            <a:r>
              <a:rPr lang="es-ES" dirty="0" err="1" smtClean="0">
                <a:solidFill>
                  <a:schemeClr val="bg1"/>
                </a:solidFill>
                <a:effectLst>
                  <a:outerShdw blurRad="38100" dist="38100" dir="2700000" algn="tl">
                    <a:srgbClr val="C0C0C0"/>
                  </a:outerShdw>
                </a:effectLst>
              </a:rPr>
              <a:t>Cortisol</a:t>
            </a:r>
            <a:endParaRPr lang="es-ES" dirty="0" smtClean="0">
              <a:solidFill>
                <a:schemeClr val="bg1"/>
              </a:solidFill>
              <a:effectLst>
                <a:outerShdw blurRad="38100" dist="38100" dir="2700000" algn="tl">
                  <a:srgbClr val="C0C0C0"/>
                </a:outerShdw>
              </a:effectLst>
            </a:endParaRPr>
          </a:p>
        </p:txBody>
      </p:sp>
      <p:pic>
        <p:nvPicPr>
          <p:cNvPr id="11268" name="Picture 6" descr="File:Cortisol2.svg"/>
          <p:cNvPicPr>
            <a:picLocks noGrp="1" noChangeAspect="1" noChangeArrowheads="1"/>
          </p:cNvPicPr>
          <p:nvPr>
            <p:ph idx="1"/>
          </p:nvPr>
        </p:nvPicPr>
        <p:blipFill>
          <a:blip r:embed="rId2"/>
          <a:srcRect/>
          <a:stretch>
            <a:fillRect/>
          </a:stretch>
        </p:blipFill>
        <p:spPr>
          <a:xfrm>
            <a:off x="1143000" y="0"/>
            <a:ext cx="6643688" cy="4391025"/>
          </a:xfrm>
        </p:spPr>
      </p:pic>
      <p:sp>
        <p:nvSpPr>
          <p:cNvPr id="11269" name="5 Rectángulo"/>
          <p:cNvSpPr>
            <a:spLocks noChangeArrowheads="1"/>
          </p:cNvSpPr>
          <p:nvPr/>
        </p:nvSpPr>
        <p:spPr bwMode="auto">
          <a:xfrm>
            <a:off x="0" y="4572000"/>
            <a:ext cx="8929688" cy="1200150"/>
          </a:xfrm>
          <a:prstGeom prst="rect">
            <a:avLst/>
          </a:prstGeom>
          <a:noFill/>
          <a:ln w="9525">
            <a:noFill/>
            <a:miter lim="800000"/>
            <a:headEnd/>
            <a:tailEnd/>
          </a:ln>
        </p:spPr>
        <p:txBody>
          <a:bodyPr>
            <a:spAutoFit/>
          </a:bodyPr>
          <a:lstStyle/>
          <a:p>
            <a:r>
              <a:rPr lang="es-ES" dirty="0"/>
              <a:t>La </a:t>
            </a:r>
            <a:r>
              <a:rPr lang="es-ES" b="1" dirty="0"/>
              <a:t>hidrocortisona</a:t>
            </a:r>
            <a:r>
              <a:rPr lang="es-ES" dirty="0"/>
              <a:t> o </a:t>
            </a:r>
            <a:r>
              <a:rPr lang="es-ES" b="1" dirty="0" err="1"/>
              <a:t>cortisol</a:t>
            </a:r>
            <a:r>
              <a:rPr lang="es-ES" dirty="0"/>
              <a:t> es el principal </a:t>
            </a:r>
            <a:r>
              <a:rPr lang="es-ES" b="1" dirty="0">
                <a:solidFill>
                  <a:srgbClr val="FFFF99"/>
                </a:solidFill>
              </a:rPr>
              <a:t>glucocorticoide</a:t>
            </a:r>
            <a:r>
              <a:rPr lang="es-ES" dirty="0"/>
              <a:t> </a:t>
            </a:r>
            <a:r>
              <a:rPr lang="es-ES" dirty="0" smtClean="0"/>
              <a:t>secretado </a:t>
            </a:r>
            <a:r>
              <a:rPr lang="es-ES" dirty="0"/>
              <a:t>por la corteza suprarrenal humana y el esteroide más abundante en la sangre periférica, si bien también se forman cantidades menores de </a:t>
            </a:r>
            <a:r>
              <a:rPr lang="es-ES" dirty="0" err="1"/>
              <a:t>corticosterona</a:t>
            </a:r>
            <a:endParaRPr lang="es-ES" dirty="0"/>
          </a:p>
        </p:txBody>
      </p:sp>
      <p:sp>
        <p:nvSpPr>
          <p:cNvPr id="11270" name="6 Rectángulo"/>
          <p:cNvSpPr>
            <a:spLocks noChangeArrowheads="1"/>
          </p:cNvSpPr>
          <p:nvPr/>
        </p:nvSpPr>
        <p:spPr bwMode="auto">
          <a:xfrm>
            <a:off x="0" y="5857875"/>
            <a:ext cx="9144000" cy="646113"/>
          </a:xfrm>
          <a:prstGeom prst="rect">
            <a:avLst/>
          </a:prstGeom>
          <a:noFill/>
          <a:ln w="9525">
            <a:noFill/>
            <a:miter lim="800000"/>
            <a:headEnd/>
            <a:tailEnd/>
          </a:ln>
        </p:spPr>
        <p:txBody>
          <a:bodyPr>
            <a:spAutoFit/>
          </a:bodyPr>
          <a:lstStyle/>
          <a:p>
            <a:r>
              <a:rPr lang="es-ES" dirty="0"/>
              <a:t>El </a:t>
            </a:r>
            <a:r>
              <a:rPr lang="es-ES" dirty="0" err="1"/>
              <a:t>cortisol</a:t>
            </a:r>
            <a:r>
              <a:rPr lang="es-ES" dirty="0"/>
              <a:t> tiene muchos efectos y entre otros la administración de grandes cantidades de </a:t>
            </a:r>
            <a:r>
              <a:rPr lang="es-ES" dirty="0" err="1"/>
              <a:t>cortisol</a:t>
            </a:r>
            <a:r>
              <a:rPr lang="es-ES" dirty="0"/>
              <a:t> puede impedir la </a:t>
            </a:r>
            <a:r>
              <a:rPr lang="es-ES" b="1" dirty="0"/>
              <a:t>inflamación</a:t>
            </a:r>
          </a:p>
        </p:txBody>
      </p:sp>
    </p:spTree>
  </p:cSld>
  <p:clrMapOvr>
    <a:masterClrMapping/>
  </p:clrMapOvr>
  <p:transition>
    <p:random/>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pPr>
              <a:defRPr/>
            </a:pPr>
            <a:fld id="{28F0BB3E-893A-4256-A096-8B9AC32DBAF0}" type="slidenum">
              <a:rPr lang="es-ES" smtClean="0"/>
              <a:pPr>
                <a:defRPr/>
              </a:pPr>
              <a:t>14</a:t>
            </a:fld>
            <a:endParaRPr lang="es-ES"/>
          </a:p>
        </p:txBody>
      </p:sp>
      <p:sp>
        <p:nvSpPr>
          <p:cNvPr id="3" name="2 Rectángulo"/>
          <p:cNvSpPr/>
          <p:nvPr/>
        </p:nvSpPr>
        <p:spPr>
          <a:xfrm>
            <a:off x="0" y="357166"/>
            <a:ext cx="9144000" cy="5632311"/>
          </a:xfrm>
          <a:prstGeom prst="rect">
            <a:avLst/>
          </a:prstGeom>
        </p:spPr>
        <p:txBody>
          <a:bodyPr wrap="square">
            <a:spAutoFit/>
          </a:bodyPr>
          <a:lstStyle/>
          <a:p>
            <a:pPr algn="just"/>
            <a:r>
              <a:rPr lang="es-ES" sz="2000" dirty="0" smtClean="0"/>
              <a:t>En situaciones normales las células de nuestro cuerpo utilizan el 90% de la energía en actividades metabólicas tales como reparación, renovación y formación de nuevos tejidos.</a:t>
            </a:r>
          </a:p>
          <a:p>
            <a:pPr algn="just"/>
            <a:r>
              <a:rPr lang="es-ES" sz="2000" dirty="0" smtClean="0"/>
              <a:t>Pero cuando se produce una situación de alarma y estrés nuestro cerebro envía un mensaje a las glándulas adrenales para que liberen </a:t>
            </a:r>
            <a:r>
              <a:rPr lang="es-ES" sz="2000" dirty="0" err="1" smtClean="0"/>
              <a:t>cortisol</a:t>
            </a:r>
            <a:r>
              <a:rPr lang="es-ES" sz="2000" dirty="0" smtClean="0"/>
              <a:t>, esta hormona hace que el organismo libere glucosa a la sangre para enviar cantidades masivas de energía a los músculos.</a:t>
            </a:r>
          </a:p>
          <a:p>
            <a:pPr algn="just"/>
            <a:r>
              <a:rPr lang="es-ES" sz="2000" dirty="0" smtClean="0"/>
              <a:t>De esta forma todas las funciones anabólicas de recuperación, renovación y creación de tejidos se paralizan y el organismo cambia a metabolismo catabólico para resolver esa situación de alarma.</a:t>
            </a:r>
          </a:p>
          <a:p>
            <a:pPr algn="just"/>
            <a:r>
              <a:rPr lang="es-ES" sz="2000" dirty="0" smtClean="0"/>
              <a:t>Cuando la situación de estrés es puntual, una vez superada la emergencia los niveles hormonales y los procesos fisiológicos vuelven a la normalidad, pero cuando el estrés es prolongado, como es muy frecuente hoy en día debido al ritmo de vida que llevamos, se disparan en el organismo los niveles de </a:t>
            </a:r>
            <a:r>
              <a:rPr lang="es-ES" sz="2000" dirty="0" err="1" smtClean="0"/>
              <a:t>cortisol</a:t>
            </a:r>
            <a:r>
              <a:rPr lang="es-ES" sz="2000" dirty="0" smtClean="0"/>
              <a:t>, y al ser el único proveedor de glucosa del cerebro tratará de conseguirla por diferentes vías, bien sea destruyendo tejidos, proteínas musculares, ácidos grasos y cerrando la entrada de glucosa a lo otros tejidos.</a:t>
            </a:r>
            <a:endParaRPr lang="es-ES" sz="2000" dirty="0"/>
          </a:p>
        </p:txBody>
      </p:sp>
    </p:spTree>
  </p:cSld>
  <p:clrMapOvr>
    <a:masterClrMapping/>
  </p:clrMapOvr>
  <p:transition>
    <p:random/>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pPr>
              <a:defRPr/>
            </a:pPr>
            <a:fld id="{28F0BB3E-893A-4256-A096-8B9AC32DBAF0}" type="slidenum">
              <a:rPr lang="es-ES" smtClean="0"/>
              <a:pPr>
                <a:defRPr/>
              </a:pPr>
              <a:t>15</a:t>
            </a:fld>
            <a:endParaRPr lang="es-ES"/>
          </a:p>
        </p:txBody>
      </p:sp>
      <p:sp>
        <p:nvSpPr>
          <p:cNvPr id="3" name="2 Rectángulo"/>
          <p:cNvSpPr/>
          <p:nvPr/>
        </p:nvSpPr>
        <p:spPr>
          <a:xfrm>
            <a:off x="0" y="857232"/>
            <a:ext cx="9144000" cy="5355312"/>
          </a:xfrm>
          <a:prstGeom prst="rect">
            <a:avLst/>
          </a:prstGeom>
        </p:spPr>
        <p:txBody>
          <a:bodyPr wrap="square">
            <a:spAutoFit/>
          </a:bodyPr>
          <a:lstStyle/>
          <a:p>
            <a:r>
              <a:rPr lang="es-ES" b="1" dirty="0" smtClean="0"/>
              <a:t>Los primeros síntomas de niveles elevados de </a:t>
            </a:r>
            <a:r>
              <a:rPr lang="es-ES" b="1" dirty="0" err="1" smtClean="0"/>
              <a:t>cortisol</a:t>
            </a:r>
            <a:r>
              <a:rPr lang="es-ES" b="1" dirty="0" smtClean="0"/>
              <a:t> son</a:t>
            </a:r>
          </a:p>
          <a:p>
            <a:r>
              <a:rPr lang="es-ES" b="1" dirty="0" smtClean="0"/>
              <a:t>Cambios del comportamiento</a:t>
            </a:r>
          </a:p>
          <a:p>
            <a:r>
              <a:rPr lang="es-ES" dirty="0" smtClean="0"/>
              <a:t>Falta de sentido del humor. </a:t>
            </a:r>
          </a:p>
          <a:p>
            <a:r>
              <a:rPr lang="es-ES" dirty="0" smtClean="0"/>
              <a:t>Irritabilidad constante. </a:t>
            </a:r>
          </a:p>
          <a:p>
            <a:r>
              <a:rPr lang="es-ES" dirty="0" smtClean="0"/>
              <a:t>Sentimientos de ira. </a:t>
            </a:r>
          </a:p>
          <a:p>
            <a:r>
              <a:rPr lang="es-ES" dirty="0" smtClean="0"/>
              <a:t>Ganas de llorar. </a:t>
            </a:r>
          </a:p>
          <a:p>
            <a:r>
              <a:rPr lang="es-ES" b="1" dirty="0" smtClean="0"/>
              <a:t>Síntomas físicos</a:t>
            </a:r>
          </a:p>
          <a:p>
            <a:r>
              <a:rPr lang="es-ES" smtClean="0"/>
              <a:t>Cansancio </a:t>
            </a:r>
            <a:r>
              <a:rPr lang="es-ES" dirty="0" smtClean="0"/>
              <a:t>permanente aunque no hagamos nada. </a:t>
            </a:r>
          </a:p>
          <a:p>
            <a:r>
              <a:rPr lang="es-ES" dirty="0" smtClean="0"/>
              <a:t>Dolores de cabeza. </a:t>
            </a:r>
          </a:p>
          <a:p>
            <a:r>
              <a:rPr lang="es-ES" dirty="0" smtClean="0"/>
              <a:t>Palpitaciones. </a:t>
            </a:r>
          </a:p>
          <a:p>
            <a:r>
              <a:rPr lang="es-ES" dirty="0" smtClean="0"/>
              <a:t>Hipertensión. </a:t>
            </a:r>
          </a:p>
          <a:p>
            <a:r>
              <a:rPr lang="es-ES" dirty="0" smtClean="0"/>
              <a:t>Falta de apetito o gula desmesurada. </a:t>
            </a:r>
          </a:p>
          <a:p>
            <a:r>
              <a:rPr lang="es-ES" dirty="0" smtClean="0"/>
              <a:t>Problemas digestivos. </a:t>
            </a:r>
          </a:p>
          <a:p>
            <a:r>
              <a:rPr lang="es-ES" dirty="0" smtClean="0"/>
              <a:t>Orina frecuente, diarrea o estreñimiento. </a:t>
            </a:r>
          </a:p>
          <a:p>
            <a:r>
              <a:rPr lang="es-ES" dirty="0" smtClean="0"/>
              <a:t>Dolores o calambres musculares. </a:t>
            </a:r>
          </a:p>
          <a:p>
            <a:r>
              <a:rPr lang="es-ES" dirty="0" smtClean="0"/>
              <a:t>Infertilidad e interrupción de la menstruación. </a:t>
            </a:r>
          </a:p>
          <a:p>
            <a:r>
              <a:rPr lang="es-ES" dirty="0" smtClean="0"/>
              <a:t>Perdida de memoria debido a que los niveles altos de </a:t>
            </a:r>
            <a:r>
              <a:rPr lang="es-ES" dirty="0" err="1" smtClean="0"/>
              <a:t>cortisol</a:t>
            </a:r>
            <a:r>
              <a:rPr lang="es-ES" dirty="0" smtClean="0"/>
              <a:t> daña la conexión entre células cerebrales. </a:t>
            </a:r>
          </a:p>
          <a:p>
            <a:r>
              <a:rPr lang="es-ES" dirty="0" smtClean="0"/>
              <a:t>Disminución de las defensas</a:t>
            </a:r>
            <a:endParaRPr lang="es-ES" dirty="0"/>
          </a:p>
        </p:txBody>
      </p:sp>
    </p:spTree>
  </p:cSld>
  <p:clrMapOvr>
    <a:masterClrMapping/>
  </p:clrMapOvr>
  <p:transition>
    <p:random/>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pPr>
              <a:defRPr/>
            </a:pPr>
            <a:fld id="{C019A15D-7318-4C50-BCE3-ECF13F8452F3}" type="slidenum">
              <a:rPr lang="es-ES" smtClean="0"/>
              <a:pPr>
                <a:defRPr/>
              </a:pPr>
              <a:t>16</a:t>
            </a:fld>
            <a:endParaRPr lang="es-ES"/>
          </a:p>
        </p:txBody>
      </p:sp>
      <p:sp>
        <p:nvSpPr>
          <p:cNvPr id="12291" name="2 Rectángulo"/>
          <p:cNvSpPr>
            <a:spLocks noChangeArrowheads="1"/>
          </p:cNvSpPr>
          <p:nvPr/>
        </p:nvSpPr>
        <p:spPr bwMode="auto">
          <a:xfrm>
            <a:off x="0" y="1304925"/>
            <a:ext cx="9144000" cy="2032000"/>
          </a:xfrm>
          <a:prstGeom prst="rect">
            <a:avLst/>
          </a:prstGeom>
          <a:noFill/>
          <a:ln w="9525">
            <a:noFill/>
            <a:miter lim="800000"/>
            <a:headEnd/>
            <a:tailEnd/>
          </a:ln>
        </p:spPr>
        <p:txBody>
          <a:bodyPr>
            <a:spAutoFit/>
          </a:bodyPr>
          <a:lstStyle/>
          <a:p>
            <a:r>
              <a:rPr lang="es-ES"/>
              <a:t>Los </a:t>
            </a:r>
            <a:r>
              <a:rPr lang="es-ES" b="1"/>
              <a:t>glucocorticoides</a:t>
            </a:r>
            <a:r>
              <a:rPr lang="es-ES"/>
              <a:t> son </a:t>
            </a:r>
            <a:r>
              <a:rPr lang="es-ES">
                <a:hlinkClick r:id="rId2" action="ppaction://hlinkfile" tooltip="Hormona"/>
              </a:rPr>
              <a:t>hormonas</a:t>
            </a:r>
            <a:r>
              <a:rPr lang="es-ES"/>
              <a:t> de acción contraria a la de la </a:t>
            </a:r>
            <a:r>
              <a:rPr lang="es-ES">
                <a:hlinkClick r:id="rId3" action="ppaction://hlinkfile" tooltip="Insulina"/>
              </a:rPr>
              <a:t>insulina</a:t>
            </a:r>
            <a:r>
              <a:rPr lang="es-ES"/>
              <a:t> en </a:t>
            </a:r>
            <a:r>
              <a:rPr lang="es-ES">
                <a:hlinkClick r:id="rId4" action="ppaction://hlinkfile" tooltip="Sangre"/>
              </a:rPr>
              <a:t>sangre</a:t>
            </a:r>
            <a:r>
              <a:rPr lang="es-ES"/>
              <a:t>. También actúan sobre el </a:t>
            </a:r>
            <a:r>
              <a:rPr lang="es-ES">
                <a:hlinkClick r:id="rId5" action="ppaction://hlinkfile" tooltip="Metabolismo"/>
              </a:rPr>
              <a:t>metabolismo</a:t>
            </a:r>
            <a:r>
              <a:rPr lang="es-ES"/>
              <a:t> intermedio de </a:t>
            </a:r>
            <a:r>
              <a:rPr lang="es-ES">
                <a:hlinkClick r:id="rId6" action="ppaction://hlinkfile" tooltip="Grasa"/>
              </a:rPr>
              <a:t>grasas</a:t>
            </a:r>
            <a:r>
              <a:rPr lang="es-ES"/>
              <a:t> y </a:t>
            </a:r>
            <a:r>
              <a:rPr lang="es-ES">
                <a:hlinkClick r:id="rId7" action="ppaction://hlinkfile" tooltip="Proteína"/>
              </a:rPr>
              <a:t>proteínas</a:t>
            </a:r>
            <a:r>
              <a:rPr lang="es-ES"/>
              <a:t>. Los glucocorticoides producidos por el cuerpo humano son el </a:t>
            </a:r>
            <a:r>
              <a:rPr lang="es-ES">
                <a:hlinkClick r:id="rId8" action="ppaction://hlinkfile" tooltip="Cortisol"/>
              </a:rPr>
              <a:t>cortisol</a:t>
            </a:r>
            <a:r>
              <a:rPr lang="es-ES"/>
              <a:t>, la </a:t>
            </a:r>
            <a:r>
              <a:rPr lang="es-ES">
                <a:hlinkClick r:id="rId9" action="ppaction://hlinkfile" tooltip="Cortisona"/>
              </a:rPr>
              <a:t>cortisona</a:t>
            </a:r>
            <a:r>
              <a:rPr lang="es-ES"/>
              <a:t> y la </a:t>
            </a:r>
            <a:r>
              <a:rPr lang="es-ES">
                <a:hlinkClick r:id="rId10" action="ppaction://hlinkfile" tooltip="Corticosterona"/>
              </a:rPr>
              <a:t>corticosterona</a:t>
            </a:r>
            <a:r>
              <a:rPr lang="es-ES"/>
              <a:t>. El cortisol es con diferencia el glucocorticoide más importante en el hombre. Desde el punto de vista farmacológico son corticosteroides para uso sistémico cuyo fármaco de referencia es la </a:t>
            </a:r>
            <a:r>
              <a:rPr lang="es-ES">
                <a:hlinkClick r:id="rId9" action="ppaction://hlinkfile" tooltip="Cortisona"/>
              </a:rPr>
              <a:t>cortisona</a:t>
            </a:r>
            <a:r>
              <a:rPr lang="es-ES"/>
              <a:t>, regulada por la hormona hipofisaria </a:t>
            </a:r>
            <a:r>
              <a:rPr lang="es-ES">
                <a:hlinkClick r:id="rId11" action="ppaction://hlinkfile" tooltip="ACTH"/>
              </a:rPr>
              <a:t>ACTH</a:t>
            </a:r>
            <a:r>
              <a:rPr lang="es-ES"/>
              <a:t>.</a:t>
            </a:r>
          </a:p>
        </p:txBody>
      </p:sp>
    </p:spTree>
  </p:cSld>
  <p:clrMapOvr>
    <a:masterClrMapping/>
  </p:clrMapOvr>
  <p:transition>
    <p:random/>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5 Marcador de número de diapositiva"/>
          <p:cNvSpPr>
            <a:spLocks noGrp="1"/>
          </p:cNvSpPr>
          <p:nvPr>
            <p:ph type="sldNum" sz="quarter" idx="12"/>
          </p:nvPr>
        </p:nvSpPr>
        <p:spPr/>
        <p:txBody>
          <a:bodyPr/>
          <a:lstStyle/>
          <a:p>
            <a:pPr>
              <a:defRPr/>
            </a:pPr>
            <a:fld id="{DD37E4B4-3D8D-4FCF-8896-83CC41E70785}" type="slidenum">
              <a:rPr lang="es-ES"/>
              <a:pPr>
                <a:defRPr/>
              </a:pPr>
              <a:t>17</a:t>
            </a:fld>
            <a:endParaRPr lang="es-ES"/>
          </a:p>
        </p:txBody>
      </p:sp>
      <p:sp>
        <p:nvSpPr>
          <p:cNvPr id="134149" name="Rectangle 5"/>
          <p:cNvSpPr>
            <a:spLocks noGrp="1" noChangeArrowheads="1"/>
          </p:cNvSpPr>
          <p:nvPr>
            <p:ph type="title"/>
          </p:nvPr>
        </p:nvSpPr>
        <p:spPr/>
        <p:txBody>
          <a:bodyPr/>
          <a:lstStyle/>
          <a:p>
            <a:pPr eaLnBrk="1" hangingPunct="1">
              <a:defRPr/>
            </a:pPr>
            <a:r>
              <a:rPr lang="es-ES" smtClean="0"/>
              <a:t>Esteroides</a:t>
            </a:r>
          </a:p>
        </p:txBody>
      </p:sp>
      <p:sp>
        <p:nvSpPr>
          <p:cNvPr id="134150" name="Rectangle 6"/>
          <p:cNvSpPr>
            <a:spLocks noGrp="1" noChangeArrowheads="1"/>
          </p:cNvSpPr>
          <p:nvPr>
            <p:ph type="body" idx="1"/>
          </p:nvPr>
        </p:nvSpPr>
        <p:spPr>
          <a:xfrm>
            <a:off x="457200" y="1600200"/>
            <a:ext cx="8229600" cy="5257800"/>
          </a:xfrm>
        </p:spPr>
        <p:txBody>
          <a:bodyPr/>
          <a:lstStyle/>
          <a:p>
            <a:pPr eaLnBrk="1" hangingPunct="1">
              <a:lnSpc>
                <a:spcPct val="80000"/>
              </a:lnSpc>
              <a:defRPr/>
            </a:pPr>
            <a:r>
              <a:rPr lang="es-ES" sz="1600" smtClean="0"/>
              <a:t>Los </a:t>
            </a:r>
            <a:r>
              <a:rPr lang="es-ES" sz="1600" b="1" smtClean="0"/>
              <a:t>esteroides</a:t>
            </a:r>
            <a:r>
              <a:rPr lang="es-ES" sz="1600" smtClean="0"/>
              <a:t> son derivados del núcleo del </a:t>
            </a:r>
            <a:r>
              <a:rPr lang="es-ES" sz="1600" smtClean="0">
                <a:hlinkClick r:id="rId2" tooltip="Ciclopentanoperhidrofenantreno"/>
              </a:rPr>
              <a:t>ciclopentanoperhidrofenantreno</a:t>
            </a:r>
            <a:r>
              <a:rPr lang="es-ES" sz="1600" smtClean="0"/>
              <a:t> además se componen de carbono, hidrógeno, oxigeno y nitrógeno, también se componen de 4 anillos fusionados de carbono poseen diversos grupos funcionales tienen partes hidrofilicas e hidrofobicas En los </a:t>
            </a:r>
            <a:r>
              <a:rPr lang="es-ES" sz="1600" smtClean="0">
                <a:hlinkClick r:id="rId3" tooltip="Mamífero"/>
              </a:rPr>
              <a:t>mamíferos</a:t>
            </a:r>
            <a:r>
              <a:rPr lang="es-ES" sz="1600" smtClean="0"/>
              <a:t> como el ser humano, cumplen importantes funciones:</a:t>
            </a:r>
          </a:p>
          <a:p>
            <a:pPr eaLnBrk="1" hangingPunct="1">
              <a:lnSpc>
                <a:spcPct val="80000"/>
              </a:lnSpc>
              <a:defRPr/>
            </a:pPr>
            <a:r>
              <a:rPr lang="es-ES" sz="1600" b="1" smtClean="0"/>
              <a:t>reguladora:</a:t>
            </a:r>
            <a:r>
              <a:rPr lang="es-ES" sz="1600" smtClean="0"/>
              <a:t>Algunos regulan los niveles de sal y la secreción de bilis </a:t>
            </a:r>
          </a:p>
          <a:p>
            <a:pPr eaLnBrk="1" hangingPunct="1">
              <a:lnSpc>
                <a:spcPct val="80000"/>
              </a:lnSpc>
              <a:defRPr/>
            </a:pPr>
            <a:r>
              <a:rPr lang="es-ES" sz="1600" b="1" smtClean="0"/>
              <a:t>Estructural:</a:t>
            </a:r>
            <a:r>
              <a:rPr lang="es-ES" sz="1600" smtClean="0"/>
              <a:t> el colesterol es un esteroide que forma la estructura de las membranas de las células junto con los </a:t>
            </a:r>
            <a:r>
              <a:rPr lang="es-ES" sz="1600" smtClean="0">
                <a:hlinkClick r:id="rId4" tooltip="Fosfolípido"/>
              </a:rPr>
              <a:t>fosfolípidos</a:t>
            </a:r>
            <a:r>
              <a:rPr lang="es-ES" sz="1600" smtClean="0"/>
              <a:t>. Además, a partir del colesterol se sintetizan los demás esteroides. </a:t>
            </a:r>
          </a:p>
          <a:p>
            <a:pPr eaLnBrk="1" hangingPunct="1">
              <a:lnSpc>
                <a:spcPct val="80000"/>
              </a:lnSpc>
              <a:defRPr/>
            </a:pPr>
            <a:r>
              <a:rPr lang="es-ES" sz="1600" b="1" smtClean="0"/>
              <a:t>Hormonal:</a:t>
            </a:r>
            <a:r>
              <a:rPr lang="es-ES" sz="1600" smtClean="0"/>
              <a:t> las </a:t>
            </a:r>
            <a:r>
              <a:rPr lang="es-ES" sz="1600" smtClean="0">
                <a:hlinkClick r:id="rId5" tooltip="Hormona"/>
              </a:rPr>
              <a:t>hormonas</a:t>
            </a:r>
            <a:r>
              <a:rPr lang="es-ES" sz="1600" smtClean="0"/>
              <a:t> esteroides son: </a:t>
            </a:r>
          </a:p>
          <a:p>
            <a:pPr lvl="1" eaLnBrk="1" hangingPunct="1">
              <a:lnSpc>
                <a:spcPct val="80000"/>
              </a:lnSpc>
              <a:defRPr/>
            </a:pPr>
            <a:r>
              <a:rPr lang="es-ES" sz="1400" smtClean="0">
                <a:hlinkClick r:id="rId6" tooltip="Corticoide"/>
              </a:rPr>
              <a:t>Corticoides</a:t>
            </a:r>
            <a:r>
              <a:rPr lang="es-ES" sz="1400" smtClean="0"/>
              <a:t>: </a:t>
            </a:r>
            <a:r>
              <a:rPr lang="es-ES" sz="1400" smtClean="0">
                <a:hlinkClick r:id="rId7" tooltip="Glucocorticoide"/>
              </a:rPr>
              <a:t>glucocorticoides</a:t>
            </a:r>
            <a:r>
              <a:rPr lang="es-ES" sz="1400" smtClean="0"/>
              <a:t> y </a:t>
            </a:r>
            <a:r>
              <a:rPr lang="es-ES" sz="1400" smtClean="0">
                <a:hlinkClick r:id="rId8" tooltip="Mineralcorticoide"/>
              </a:rPr>
              <a:t>mineralocorticoides</a:t>
            </a:r>
            <a:r>
              <a:rPr lang="es-ES" sz="1400" smtClean="0"/>
              <a:t>. Existen múltiples </a:t>
            </a:r>
            <a:r>
              <a:rPr lang="es-ES" sz="1400" smtClean="0">
                <a:hlinkClick r:id="rId9" tooltip="Fármaco"/>
              </a:rPr>
              <a:t>fármacos</a:t>
            </a:r>
            <a:r>
              <a:rPr lang="es-ES" sz="1400" smtClean="0"/>
              <a:t> con actividad corticoide, como la </a:t>
            </a:r>
            <a:r>
              <a:rPr lang="es-ES" sz="1400" smtClean="0">
                <a:hlinkClick r:id="rId10" tooltip="Prednisona"/>
              </a:rPr>
              <a:t>prednisona</a:t>
            </a:r>
            <a:r>
              <a:rPr lang="es-ES" sz="1400" smtClean="0"/>
              <a:t>. </a:t>
            </a:r>
          </a:p>
          <a:p>
            <a:pPr lvl="1" eaLnBrk="1" hangingPunct="1">
              <a:lnSpc>
                <a:spcPct val="80000"/>
              </a:lnSpc>
              <a:defRPr/>
            </a:pPr>
            <a:r>
              <a:rPr lang="es-ES" sz="1400" smtClean="0">
                <a:hlinkClick r:id="rId11" tooltip="Hormona sexual masculina"/>
              </a:rPr>
              <a:t>Hormonas sexuales masculinas</a:t>
            </a:r>
            <a:r>
              <a:rPr lang="es-ES" sz="1400" smtClean="0"/>
              <a:t>: son los </a:t>
            </a:r>
            <a:r>
              <a:rPr lang="es-ES" sz="1400" smtClean="0">
                <a:hlinkClick r:id="rId12" tooltip="Andrógeno"/>
              </a:rPr>
              <a:t>andrógenos</a:t>
            </a:r>
            <a:r>
              <a:rPr lang="es-ES" sz="1400" smtClean="0"/>
              <a:t> como la </a:t>
            </a:r>
            <a:r>
              <a:rPr lang="es-ES" sz="1400" smtClean="0">
                <a:hlinkClick r:id="rId13" tooltip="Testosterona"/>
              </a:rPr>
              <a:t>testosterona</a:t>
            </a:r>
            <a:r>
              <a:rPr lang="es-ES" sz="1400" smtClean="0"/>
              <a:t> y sus derivados, los </a:t>
            </a:r>
            <a:r>
              <a:rPr lang="es-ES" sz="1400" smtClean="0">
                <a:hlinkClick r:id="rId14" tooltip="Anabolizante androgénico esteroideo"/>
              </a:rPr>
              <a:t>anabolizantes androgénicos esteroides</a:t>
            </a:r>
            <a:r>
              <a:rPr lang="es-ES" sz="1400" smtClean="0"/>
              <a:t>; estos últimos llamados simplemente </a:t>
            </a:r>
            <a:r>
              <a:rPr lang="es-ES" sz="1400" b="1" smtClean="0"/>
              <a:t>esteroides</a:t>
            </a:r>
            <a:r>
              <a:rPr lang="es-ES" sz="1400" smtClean="0"/>
              <a:t>. </a:t>
            </a:r>
          </a:p>
          <a:p>
            <a:pPr lvl="1" eaLnBrk="1" hangingPunct="1">
              <a:lnSpc>
                <a:spcPct val="80000"/>
              </a:lnSpc>
              <a:defRPr/>
            </a:pPr>
            <a:r>
              <a:rPr lang="es-ES" sz="1400" smtClean="0">
                <a:hlinkClick r:id="rId15" tooltip="Hormona sexual femenina"/>
              </a:rPr>
              <a:t>Hormonas sexuales femeninas</a:t>
            </a:r>
            <a:r>
              <a:rPr lang="es-ES" sz="1400" smtClean="0"/>
              <a:t>. </a:t>
            </a:r>
          </a:p>
          <a:p>
            <a:pPr lvl="1" eaLnBrk="1" hangingPunct="1">
              <a:lnSpc>
                <a:spcPct val="80000"/>
              </a:lnSpc>
              <a:defRPr/>
            </a:pPr>
            <a:r>
              <a:rPr lang="es-ES" sz="1400" smtClean="0">
                <a:hlinkClick r:id="rId16" tooltip="Vitamina D"/>
              </a:rPr>
              <a:t>Vitamina D</a:t>
            </a:r>
            <a:r>
              <a:rPr lang="es-ES" sz="1400" smtClean="0"/>
              <a:t> y sus derivados. </a:t>
            </a:r>
          </a:p>
          <a:p>
            <a:pPr eaLnBrk="1" hangingPunct="1">
              <a:lnSpc>
                <a:spcPct val="80000"/>
              </a:lnSpc>
              <a:defRPr/>
            </a:pPr>
            <a:r>
              <a:rPr lang="es-ES" sz="1600" smtClean="0"/>
              <a:t>Las hormonas esteroides tienen en común que:</a:t>
            </a:r>
          </a:p>
          <a:p>
            <a:pPr eaLnBrk="1" hangingPunct="1">
              <a:lnSpc>
                <a:spcPct val="80000"/>
              </a:lnSpc>
              <a:defRPr/>
            </a:pPr>
            <a:r>
              <a:rPr lang="es-ES" sz="1600" smtClean="0"/>
              <a:t>Se sintetizan a partir del colesterol. </a:t>
            </a:r>
          </a:p>
          <a:p>
            <a:pPr eaLnBrk="1" hangingPunct="1">
              <a:lnSpc>
                <a:spcPct val="80000"/>
              </a:lnSpc>
              <a:defRPr/>
            </a:pPr>
            <a:r>
              <a:rPr lang="es-ES" sz="1600" smtClean="0"/>
              <a:t>Son hormonas lipófilas que atraviesan libremente la </a:t>
            </a:r>
            <a:r>
              <a:rPr lang="es-ES" sz="1600" smtClean="0">
                <a:hlinkClick r:id="rId17" tooltip="Membrana plasmática"/>
              </a:rPr>
              <a:t>membrana plasmática</a:t>
            </a:r>
            <a:r>
              <a:rPr lang="es-ES" sz="1600" smtClean="0"/>
              <a:t>, se unen a un </a:t>
            </a:r>
            <a:r>
              <a:rPr lang="es-ES" sz="1600" smtClean="0">
                <a:hlinkClick r:id="rId18" tooltip="Receptor celular"/>
              </a:rPr>
              <a:t>receptor</a:t>
            </a:r>
            <a:r>
              <a:rPr lang="es-ES" sz="1600" smtClean="0"/>
              <a:t> </a:t>
            </a:r>
            <a:r>
              <a:rPr lang="es-ES" sz="1600" smtClean="0">
                <a:hlinkClick r:id="rId19" tooltip="Citoplasma"/>
              </a:rPr>
              <a:t>citoplasmático</a:t>
            </a:r>
            <a:r>
              <a:rPr lang="es-ES" sz="1600" smtClean="0"/>
              <a:t>, y este complejo receptor-hormona tiene su lugar de acción en el </a:t>
            </a:r>
            <a:r>
              <a:rPr lang="es-ES" sz="1600" smtClean="0">
                <a:hlinkClick r:id="rId20" tooltip="ADN"/>
              </a:rPr>
              <a:t>ADN</a:t>
            </a:r>
            <a:r>
              <a:rPr lang="es-ES" sz="1600" smtClean="0"/>
              <a:t> del </a:t>
            </a:r>
            <a:r>
              <a:rPr lang="es-ES" sz="1600" smtClean="0">
                <a:hlinkClick r:id="rId21" tooltip="Núcleo celular"/>
              </a:rPr>
              <a:t>núcleo celular</a:t>
            </a:r>
            <a:r>
              <a:rPr lang="es-ES" sz="1600" smtClean="0"/>
              <a:t>, activando </a:t>
            </a:r>
            <a:r>
              <a:rPr lang="es-ES" sz="1600" smtClean="0">
                <a:hlinkClick r:id="rId22" tooltip="Gen"/>
              </a:rPr>
              <a:t>genes</a:t>
            </a:r>
            <a:r>
              <a:rPr lang="es-ES" sz="1600" smtClean="0"/>
              <a:t> o modulando la </a:t>
            </a:r>
            <a:r>
              <a:rPr lang="es-ES" sz="1600" smtClean="0">
                <a:hlinkClick r:id="rId23" tooltip="Transcripción del ADN"/>
              </a:rPr>
              <a:t>transcripción del ADN</a:t>
            </a:r>
            <a:r>
              <a:rPr lang="es-ES" sz="1600" smtClean="0"/>
              <a:t>. </a:t>
            </a:r>
          </a:p>
          <a:p>
            <a:pPr eaLnBrk="1" hangingPunct="1">
              <a:lnSpc>
                <a:spcPct val="80000"/>
              </a:lnSpc>
              <a:defRPr/>
            </a:pPr>
            <a:r>
              <a:rPr lang="es-ES" sz="1600" smtClean="0"/>
              <a:t>Entre los esteroides se pueden destacar los </a:t>
            </a:r>
            <a:r>
              <a:rPr lang="es-ES" sz="1600" smtClean="0">
                <a:hlinkClick r:id="rId24" tooltip="Esteroles"/>
              </a:rPr>
              <a:t>esteroles</a:t>
            </a:r>
            <a:endParaRPr lang="es-ES" sz="1600" smtClean="0"/>
          </a:p>
        </p:txBody>
      </p:sp>
    </p:spTree>
  </p:cSld>
  <p:clrMapOvr>
    <a:masterClrMapping/>
  </p:clrMapOvr>
  <p:transition>
    <p:random/>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5 Marcador de número de diapositiva"/>
          <p:cNvSpPr>
            <a:spLocks noGrp="1"/>
          </p:cNvSpPr>
          <p:nvPr>
            <p:ph type="sldNum" sz="quarter" idx="12"/>
          </p:nvPr>
        </p:nvSpPr>
        <p:spPr/>
        <p:txBody>
          <a:bodyPr/>
          <a:lstStyle/>
          <a:p>
            <a:pPr>
              <a:defRPr/>
            </a:pPr>
            <a:fld id="{308A9777-0063-4DB6-9EC6-008FD21FBD67}" type="slidenum">
              <a:rPr lang="es-ES"/>
              <a:pPr>
                <a:defRPr/>
              </a:pPr>
              <a:t>18</a:t>
            </a:fld>
            <a:endParaRPr lang="es-ES"/>
          </a:p>
        </p:txBody>
      </p:sp>
      <p:sp>
        <p:nvSpPr>
          <p:cNvPr id="140290" name="Rectangle 2"/>
          <p:cNvSpPr>
            <a:spLocks noGrp="1" noChangeArrowheads="1"/>
          </p:cNvSpPr>
          <p:nvPr>
            <p:ph type="title"/>
          </p:nvPr>
        </p:nvSpPr>
        <p:spPr/>
        <p:txBody>
          <a:bodyPr/>
          <a:lstStyle/>
          <a:p>
            <a:pPr eaLnBrk="1" hangingPunct="1">
              <a:defRPr/>
            </a:pPr>
            <a:r>
              <a:rPr lang="es-ES" dirty="0" smtClean="0"/>
              <a:t>Opiáceos mayores </a:t>
            </a:r>
          </a:p>
        </p:txBody>
      </p:sp>
      <p:sp>
        <p:nvSpPr>
          <p:cNvPr id="140291" name="Rectangle 3"/>
          <p:cNvSpPr>
            <a:spLocks noGrp="1" noChangeArrowheads="1"/>
          </p:cNvSpPr>
          <p:nvPr>
            <p:ph type="body" idx="1"/>
          </p:nvPr>
        </p:nvSpPr>
        <p:spPr/>
        <p:txBody>
          <a:bodyPr/>
          <a:lstStyle/>
          <a:p>
            <a:pPr eaLnBrk="1" hangingPunct="1">
              <a:lnSpc>
                <a:spcPct val="80000"/>
              </a:lnSpc>
              <a:defRPr/>
            </a:pPr>
            <a:r>
              <a:rPr lang="es-ES" sz="2400" dirty="0" smtClean="0"/>
              <a:t>Son un grupo de </a:t>
            </a:r>
            <a:r>
              <a:rPr lang="es-ES" sz="2400" dirty="0" smtClean="0">
                <a:hlinkClick r:id="rId2" tooltip="Fármaco"/>
              </a:rPr>
              <a:t>fármacos</a:t>
            </a:r>
            <a:r>
              <a:rPr lang="es-ES" sz="2400" dirty="0" smtClean="0"/>
              <a:t>, unos naturales (opiáceo) como la </a:t>
            </a:r>
            <a:r>
              <a:rPr lang="es-ES" sz="2400" dirty="0" smtClean="0">
                <a:hlinkClick r:id="rId3" tooltip="Morfina"/>
              </a:rPr>
              <a:t>morfina</a:t>
            </a:r>
            <a:r>
              <a:rPr lang="es-ES" sz="2400" dirty="0" smtClean="0"/>
              <a:t> y otros artificiales (</a:t>
            </a:r>
            <a:r>
              <a:rPr lang="es-ES" sz="2400" dirty="0" err="1" smtClean="0"/>
              <a:t>opioide</a:t>
            </a:r>
            <a:r>
              <a:rPr lang="es-ES" sz="2400" dirty="0" smtClean="0"/>
              <a:t>) como el </a:t>
            </a:r>
            <a:r>
              <a:rPr lang="es-ES" sz="2400" dirty="0" smtClean="0">
                <a:hlinkClick r:id="rId4" tooltip="Fentanilo"/>
              </a:rPr>
              <a:t>fentanilo</a:t>
            </a:r>
            <a:r>
              <a:rPr lang="es-ES" sz="2400" dirty="0" smtClean="0"/>
              <a:t>, que actúan sobre los </a:t>
            </a:r>
            <a:r>
              <a:rPr lang="es-ES" sz="2400" dirty="0" smtClean="0">
                <a:hlinkClick r:id="rId5" tooltip="Receptor celular"/>
              </a:rPr>
              <a:t>receptores</a:t>
            </a:r>
            <a:r>
              <a:rPr lang="es-ES" sz="2400" dirty="0" smtClean="0"/>
              <a:t> </a:t>
            </a:r>
            <a:r>
              <a:rPr lang="es-ES" sz="2400" dirty="0" err="1" smtClean="0"/>
              <a:t>opioides</a:t>
            </a:r>
            <a:r>
              <a:rPr lang="es-ES" sz="2400" dirty="0" smtClean="0"/>
              <a:t> de las </a:t>
            </a:r>
            <a:r>
              <a:rPr lang="es-ES" sz="2400" dirty="0" smtClean="0">
                <a:hlinkClick r:id="rId6" tooltip="Neurona"/>
              </a:rPr>
              <a:t>neuronas</a:t>
            </a:r>
            <a:r>
              <a:rPr lang="es-ES" sz="2400" dirty="0" smtClean="0"/>
              <a:t> del </a:t>
            </a:r>
            <a:r>
              <a:rPr lang="es-ES" sz="2400" dirty="0" smtClean="0">
                <a:hlinkClick r:id="rId7" tooltip="Sistema nervioso"/>
              </a:rPr>
              <a:t>sistema nervioso</a:t>
            </a:r>
            <a:r>
              <a:rPr lang="es-ES" sz="2400" dirty="0" smtClean="0"/>
              <a:t>, imitando el poder analgésico de los </a:t>
            </a:r>
            <a:r>
              <a:rPr lang="es-ES" sz="2400" dirty="0" smtClean="0">
                <a:hlinkClick r:id="rId8" tooltip="Opiáceo endógeno"/>
              </a:rPr>
              <a:t>opiáceos endógenos</a:t>
            </a:r>
            <a:r>
              <a:rPr lang="es-ES" sz="2400" dirty="0" smtClean="0"/>
              <a:t>. Son los fármacos analgésicos más potentes conocidos y corresponden al tercer escalón analgésico de la OMS. Se pueden asociar y potencian su acción con los AINE, pero no es biológicamente correcto asociarlos a opiáceos menores.</a:t>
            </a:r>
          </a:p>
          <a:p>
            <a:pPr eaLnBrk="1" hangingPunct="1">
              <a:lnSpc>
                <a:spcPct val="80000"/>
              </a:lnSpc>
              <a:defRPr/>
            </a:pPr>
            <a:r>
              <a:rPr lang="es-ES" sz="2400" dirty="0" smtClean="0"/>
              <a:t>Los opiáceos mayores no presentan techo terapéutico, por lo que se puede aumentar la dosis según la presencia de dolor y tolerancia del paciente. Presenta el inconveniente de que son sustancias </a:t>
            </a:r>
            <a:r>
              <a:rPr lang="es-ES" sz="2400" dirty="0" smtClean="0">
                <a:hlinkClick r:id="rId9" tooltip="Estupefaciente"/>
              </a:rPr>
              <a:t>estupefacientes</a:t>
            </a:r>
            <a:r>
              <a:rPr lang="es-ES" sz="2400" dirty="0" smtClean="0"/>
              <a:t> y deprimen el sistema nervioso central</a:t>
            </a:r>
            <a:endParaRPr lang="es-ES" sz="2000" dirty="0" smtClean="0"/>
          </a:p>
        </p:txBody>
      </p:sp>
    </p:spTree>
  </p:cSld>
  <p:clrMapOvr>
    <a:masterClrMapping/>
  </p:clrMapOvr>
  <p:transition>
    <p:random/>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número de diapositiva"/>
          <p:cNvSpPr>
            <a:spLocks noGrp="1"/>
          </p:cNvSpPr>
          <p:nvPr>
            <p:ph type="sldNum" sz="quarter" idx="12"/>
          </p:nvPr>
        </p:nvSpPr>
        <p:spPr/>
        <p:txBody>
          <a:bodyPr/>
          <a:lstStyle/>
          <a:p>
            <a:pPr>
              <a:defRPr/>
            </a:pPr>
            <a:fld id="{2AFAB38E-CE60-44F4-8607-F20A2154449E}" type="slidenum">
              <a:rPr lang="es-ES"/>
              <a:pPr>
                <a:defRPr/>
              </a:pPr>
              <a:t>19</a:t>
            </a:fld>
            <a:endParaRPr lang="es-ES"/>
          </a:p>
        </p:txBody>
      </p:sp>
      <p:sp>
        <p:nvSpPr>
          <p:cNvPr id="136194" name="Rectangle 2"/>
          <p:cNvSpPr>
            <a:spLocks noGrp="1" noChangeArrowheads="1"/>
          </p:cNvSpPr>
          <p:nvPr>
            <p:ph type="title"/>
          </p:nvPr>
        </p:nvSpPr>
        <p:spPr>
          <a:xfrm>
            <a:off x="0" y="0"/>
            <a:ext cx="9144000" cy="1139825"/>
          </a:xfrm>
        </p:spPr>
        <p:txBody>
          <a:bodyPr/>
          <a:lstStyle/>
          <a:p>
            <a:pPr eaLnBrk="1" hangingPunct="1">
              <a:defRPr/>
            </a:pPr>
            <a:r>
              <a:rPr lang="es-ES" sz="4000" smtClean="0"/>
              <a:t>Opiáceos mayores (Adormidera y opio)</a:t>
            </a:r>
            <a:r>
              <a:rPr lang="es-ES" sz="1400" smtClean="0"/>
              <a:t>Estupefacientes</a:t>
            </a:r>
            <a:r>
              <a:rPr lang="es-ES" sz="4000" smtClean="0"/>
              <a:t> </a:t>
            </a:r>
            <a:r>
              <a:rPr lang="es-ES" sz="1400" smtClean="0"/>
              <a:t>(Morfina, codeína, papaverina, noscapina y otros)</a:t>
            </a:r>
            <a:endParaRPr lang="es-ES" sz="4000" smtClean="0"/>
          </a:p>
        </p:txBody>
      </p:sp>
      <p:sp>
        <p:nvSpPr>
          <p:cNvPr id="136195" name="Rectangle 3"/>
          <p:cNvSpPr>
            <a:spLocks noGrp="1" noChangeArrowheads="1"/>
          </p:cNvSpPr>
          <p:nvPr>
            <p:ph type="body" idx="1"/>
          </p:nvPr>
        </p:nvSpPr>
        <p:spPr/>
        <p:txBody>
          <a:bodyPr/>
          <a:lstStyle/>
          <a:p>
            <a:pPr eaLnBrk="1" hangingPunct="1">
              <a:defRPr/>
            </a:pPr>
            <a:endParaRPr lang="es-ES" smtClean="0"/>
          </a:p>
        </p:txBody>
      </p:sp>
      <p:pic>
        <p:nvPicPr>
          <p:cNvPr id="15365" name="Picture 5" descr="Imagen:11984199 370dd8f03c.jpg"/>
          <p:cNvPicPr>
            <a:picLocks noChangeAspect="1" noChangeArrowheads="1"/>
          </p:cNvPicPr>
          <p:nvPr/>
        </p:nvPicPr>
        <p:blipFill>
          <a:blip r:embed="rId2"/>
          <a:srcRect/>
          <a:stretch>
            <a:fillRect/>
          </a:stretch>
        </p:blipFill>
        <p:spPr bwMode="auto">
          <a:xfrm>
            <a:off x="468313" y="1412875"/>
            <a:ext cx="8135937" cy="5256213"/>
          </a:xfrm>
          <a:prstGeom prst="rect">
            <a:avLst/>
          </a:prstGeom>
          <a:noFill/>
          <a:ln w="9525">
            <a:noFill/>
            <a:miter lim="800000"/>
            <a:headEnd/>
            <a:tailEnd/>
          </a:ln>
        </p:spPr>
      </p:pic>
    </p:spTree>
  </p:cSld>
  <p:clrMapOvr>
    <a:masterClrMapping/>
  </p:clrMapOvr>
  <p:transition>
    <p:rand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pPr>
              <a:defRPr/>
            </a:pPr>
            <a:fld id="{FEEAC2D1-A09C-4E33-B762-7E114014CE51}" type="slidenum">
              <a:rPr lang="es-ES" smtClean="0"/>
              <a:pPr>
                <a:defRPr/>
              </a:pPr>
              <a:t>2</a:t>
            </a:fld>
            <a:endParaRPr lang="es-ES"/>
          </a:p>
        </p:txBody>
      </p:sp>
      <p:sp>
        <p:nvSpPr>
          <p:cNvPr id="5" name="4 Rectángulo"/>
          <p:cNvSpPr/>
          <p:nvPr/>
        </p:nvSpPr>
        <p:spPr>
          <a:xfrm>
            <a:off x="0" y="214290"/>
            <a:ext cx="9144000" cy="6186309"/>
          </a:xfrm>
          <a:prstGeom prst="rect">
            <a:avLst/>
          </a:prstGeom>
        </p:spPr>
        <p:txBody>
          <a:bodyPr wrap="square">
            <a:spAutoFit/>
          </a:bodyPr>
          <a:lstStyle/>
          <a:p>
            <a:pPr algn="just"/>
            <a:r>
              <a:rPr lang="es-ES" sz="3600" dirty="0" smtClean="0"/>
              <a:t>Las drogas analgésicas antipiréticas </a:t>
            </a:r>
            <a:r>
              <a:rPr lang="es-ES" sz="3600" dirty="0" smtClean="0"/>
              <a:t>antiinflamatorias no </a:t>
            </a:r>
            <a:r>
              <a:rPr lang="es-ES" sz="3600" dirty="0" smtClean="0"/>
              <a:t>esteroides (</a:t>
            </a:r>
            <a:r>
              <a:rPr lang="es-ES" sz="3600" dirty="0" err="1" smtClean="0"/>
              <a:t>AINEs</a:t>
            </a:r>
            <a:r>
              <a:rPr lang="es-ES" sz="3600" dirty="0" smtClean="0"/>
              <a:t>) son </a:t>
            </a:r>
            <a:r>
              <a:rPr lang="es-ES" sz="3600" dirty="0" smtClean="0"/>
              <a:t>un grupo </a:t>
            </a:r>
            <a:r>
              <a:rPr lang="es-ES" sz="3600" dirty="0" smtClean="0"/>
              <a:t>de agentes de estructura </a:t>
            </a:r>
            <a:r>
              <a:rPr lang="es-ES" sz="3600" dirty="0" smtClean="0"/>
              <a:t>química diferente </a:t>
            </a:r>
            <a:r>
              <a:rPr lang="es-ES" sz="3600" dirty="0" smtClean="0"/>
              <a:t>que tienen como efecto </a:t>
            </a:r>
            <a:r>
              <a:rPr lang="es-ES" sz="3600" dirty="0" smtClean="0"/>
              <a:t>primario inhibir </a:t>
            </a:r>
            <a:r>
              <a:rPr lang="es-ES" sz="3600" dirty="0" smtClean="0"/>
              <a:t>la síntesis de </a:t>
            </a:r>
            <a:r>
              <a:rPr lang="es-ES" sz="3600" dirty="0" smtClean="0">
                <a:hlinkClick r:id="rId2" action="ppaction://hlinksldjump"/>
              </a:rPr>
              <a:t>prostaglandinas</a:t>
            </a:r>
            <a:r>
              <a:rPr lang="es-ES" sz="3600" dirty="0" smtClean="0"/>
              <a:t>, a través</a:t>
            </a:r>
          </a:p>
          <a:p>
            <a:pPr algn="just"/>
            <a:r>
              <a:rPr lang="es-ES" sz="3600" dirty="0" smtClean="0"/>
              <a:t>de la inhibición de la enzima </a:t>
            </a:r>
            <a:r>
              <a:rPr lang="es-ES" sz="3600" dirty="0" err="1" smtClean="0"/>
              <a:t>cicloxigenasa</a:t>
            </a:r>
            <a:r>
              <a:rPr lang="es-ES" sz="3600" dirty="0" smtClean="0"/>
              <a:t>.</a:t>
            </a:r>
          </a:p>
          <a:p>
            <a:pPr algn="just"/>
            <a:r>
              <a:rPr lang="es-ES" sz="3600" dirty="0" smtClean="0"/>
              <a:t>Estas drogas comparten acciones </a:t>
            </a:r>
            <a:r>
              <a:rPr lang="es-ES" sz="3600" dirty="0" smtClean="0"/>
              <a:t>farmacológicas y </a:t>
            </a:r>
            <a:r>
              <a:rPr lang="es-ES" sz="3600" dirty="0" smtClean="0"/>
              <a:t>efectos indeseables semejantes</a:t>
            </a:r>
            <a:r>
              <a:rPr lang="es-ES" sz="2400" dirty="0" smtClean="0"/>
              <a:t>.</a:t>
            </a:r>
            <a:endParaRPr lang="es-ES" sz="2400" dirty="0"/>
          </a:p>
        </p:txBody>
      </p:sp>
    </p:spTree>
  </p:cSld>
  <p:clrMapOvr>
    <a:masterClrMapping/>
  </p:clrMapOvr>
  <p:transition>
    <p:random/>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a:xfrm>
            <a:off x="0" y="0"/>
            <a:ext cx="9501222" cy="1139825"/>
          </a:xfrm>
        </p:spPr>
        <p:txBody>
          <a:bodyPr/>
          <a:lstStyle/>
          <a:p>
            <a:pPr>
              <a:defRPr/>
            </a:pPr>
            <a:r>
              <a:rPr lang="es-ES" dirty="0" smtClean="0"/>
              <a:t>Los opiáceos mayores son estupefacientes…</a:t>
            </a:r>
            <a:endParaRPr lang="es-ES" dirty="0"/>
          </a:p>
        </p:txBody>
      </p:sp>
      <p:sp>
        <p:nvSpPr>
          <p:cNvPr id="4" name="3 Marcador de número de diapositiva"/>
          <p:cNvSpPr>
            <a:spLocks noGrp="1"/>
          </p:cNvSpPr>
          <p:nvPr>
            <p:ph type="sldNum" sz="quarter" idx="12"/>
          </p:nvPr>
        </p:nvSpPr>
        <p:spPr/>
        <p:txBody>
          <a:bodyPr/>
          <a:lstStyle/>
          <a:p>
            <a:pPr>
              <a:defRPr/>
            </a:pPr>
            <a:fld id="{1506A5F4-CE41-4F1E-A5A8-3CD7DC44844A}" type="slidenum">
              <a:rPr lang="es-ES" smtClean="0"/>
              <a:pPr>
                <a:defRPr/>
              </a:pPr>
              <a:t>20</a:t>
            </a:fld>
            <a:endParaRPr lang="es-ES"/>
          </a:p>
        </p:txBody>
      </p:sp>
      <p:sp>
        <p:nvSpPr>
          <p:cNvPr id="16388" name="5 Rectángulo"/>
          <p:cNvSpPr>
            <a:spLocks noChangeArrowheads="1"/>
          </p:cNvSpPr>
          <p:nvPr/>
        </p:nvSpPr>
        <p:spPr bwMode="auto">
          <a:xfrm>
            <a:off x="0" y="1428736"/>
            <a:ext cx="9144000" cy="2246313"/>
          </a:xfrm>
          <a:prstGeom prst="rect">
            <a:avLst/>
          </a:prstGeom>
          <a:noFill/>
          <a:ln w="9525">
            <a:noFill/>
            <a:miter lim="800000"/>
            <a:headEnd/>
            <a:tailEnd/>
          </a:ln>
        </p:spPr>
        <p:txBody>
          <a:bodyPr>
            <a:spAutoFit/>
          </a:bodyPr>
          <a:lstStyle/>
          <a:p>
            <a:pPr algn="just"/>
            <a:r>
              <a:rPr lang="es-ES" sz="2800" dirty="0"/>
              <a:t>Un </a:t>
            </a:r>
            <a:r>
              <a:rPr lang="es-ES" sz="2800" b="1" dirty="0"/>
              <a:t>narcótico</a:t>
            </a:r>
            <a:r>
              <a:rPr lang="es-ES" sz="2800" dirty="0"/>
              <a:t> o </a:t>
            </a:r>
            <a:r>
              <a:rPr lang="es-ES" sz="2800" b="1" dirty="0"/>
              <a:t>estupefaciente</a:t>
            </a:r>
            <a:r>
              <a:rPr lang="es-ES" sz="2800" dirty="0"/>
              <a:t> es una sustancia medicinal que, por definición, provoca sueño o estupor y, en la mayoría de los casos, inhibe la transmisión de señales nerviosas asociadas al </a:t>
            </a:r>
            <a:r>
              <a:rPr lang="es-ES" sz="2800" dirty="0">
                <a:solidFill>
                  <a:srgbClr val="FFFF99"/>
                </a:solidFill>
              </a:rPr>
              <a:t>dolor.</a:t>
            </a:r>
          </a:p>
        </p:txBody>
      </p:sp>
      <p:sp>
        <p:nvSpPr>
          <p:cNvPr id="16389" name="6 Rectángulo"/>
          <p:cNvSpPr>
            <a:spLocks noChangeArrowheads="1"/>
          </p:cNvSpPr>
          <p:nvPr/>
        </p:nvSpPr>
        <p:spPr bwMode="auto">
          <a:xfrm>
            <a:off x="0" y="3811012"/>
            <a:ext cx="9144000" cy="3046988"/>
          </a:xfrm>
          <a:prstGeom prst="rect">
            <a:avLst/>
          </a:prstGeom>
          <a:noFill/>
          <a:ln w="9525">
            <a:noFill/>
            <a:miter lim="800000"/>
            <a:headEnd/>
            <a:tailEnd/>
          </a:ln>
        </p:spPr>
        <p:txBody>
          <a:bodyPr>
            <a:spAutoFit/>
          </a:bodyPr>
          <a:lstStyle/>
          <a:p>
            <a:pPr algn="just"/>
            <a:r>
              <a:rPr lang="es-ES" sz="3200" dirty="0">
                <a:latin typeface="Comic Sans MS" pitchFamily="66" charset="0"/>
              </a:rPr>
              <a:t>Unos son naturales (opiáceo) como la morfina y otros artificiales (</a:t>
            </a:r>
            <a:r>
              <a:rPr lang="es-ES" sz="3200" dirty="0" err="1">
                <a:latin typeface="Comic Sans MS" pitchFamily="66" charset="0"/>
              </a:rPr>
              <a:t>opioide</a:t>
            </a:r>
            <a:r>
              <a:rPr lang="es-ES" sz="3200" dirty="0">
                <a:latin typeface="Comic Sans MS" pitchFamily="66" charset="0"/>
              </a:rPr>
              <a:t>) como el </a:t>
            </a:r>
            <a:r>
              <a:rPr lang="es-ES" sz="3200" dirty="0" err="1">
                <a:latin typeface="Comic Sans MS" pitchFamily="66" charset="0"/>
              </a:rPr>
              <a:t>fentanilo</a:t>
            </a:r>
            <a:r>
              <a:rPr lang="es-ES" sz="3200" dirty="0">
                <a:latin typeface="Comic Sans MS" pitchFamily="66" charset="0"/>
              </a:rPr>
              <a:t>, que actúan sobre los </a:t>
            </a:r>
            <a:r>
              <a:rPr lang="es-ES" sz="3200" dirty="0">
                <a:solidFill>
                  <a:srgbClr val="FFFF00"/>
                </a:solidFill>
                <a:latin typeface="Comic Sans MS" pitchFamily="66" charset="0"/>
              </a:rPr>
              <a:t>receptores</a:t>
            </a:r>
            <a:r>
              <a:rPr lang="es-ES" sz="3200" dirty="0">
                <a:latin typeface="Comic Sans MS" pitchFamily="66" charset="0"/>
              </a:rPr>
              <a:t> </a:t>
            </a:r>
            <a:r>
              <a:rPr lang="es-ES" sz="3200" dirty="0" err="1">
                <a:latin typeface="Comic Sans MS" pitchFamily="66" charset="0"/>
              </a:rPr>
              <a:t>opioides</a:t>
            </a:r>
            <a:r>
              <a:rPr lang="es-ES" sz="3200" dirty="0">
                <a:latin typeface="Comic Sans MS" pitchFamily="66" charset="0"/>
              </a:rPr>
              <a:t> de las neuronas del sistema nervioso, imitando el poder analgésico de los </a:t>
            </a:r>
            <a:r>
              <a:rPr lang="es-ES" sz="3200" dirty="0">
                <a:solidFill>
                  <a:srgbClr val="FFFF00"/>
                </a:solidFill>
                <a:latin typeface="Comic Sans MS" pitchFamily="66" charset="0"/>
              </a:rPr>
              <a:t>opiáceos endógenos </a:t>
            </a:r>
            <a:r>
              <a:rPr lang="es-ES" sz="3200" dirty="0">
                <a:latin typeface="Comic Sans MS" pitchFamily="66" charset="0"/>
              </a:rPr>
              <a:t>(endorfina y encefalina</a:t>
            </a:r>
            <a:r>
              <a:rPr lang="es-ES" sz="3200" dirty="0"/>
              <a:t>)</a:t>
            </a:r>
          </a:p>
        </p:txBody>
      </p:sp>
    </p:spTree>
  </p:cSld>
  <p:clrMapOvr>
    <a:masterClrMapping/>
  </p:clrMapOvr>
  <p:transition>
    <p:random/>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pPr>
              <a:defRPr/>
            </a:pPr>
            <a:fld id="{28F0BB3E-893A-4256-A096-8B9AC32DBAF0}" type="slidenum">
              <a:rPr lang="es-ES" smtClean="0"/>
              <a:pPr>
                <a:defRPr/>
              </a:pPr>
              <a:t>21</a:t>
            </a:fld>
            <a:endParaRPr lang="es-ES"/>
          </a:p>
        </p:txBody>
      </p:sp>
      <p:pic>
        <p:nvPicPr>
          <p:cNvPr id="49154" name="Picture 2" descr="Archivo:Morphin - Morphine.svg"/>
          <p:cNvPicPr>
            <a:picLocks noChangeAspect="1" noChangeArrowheads="1"/>
          </p:cNvPicPr>
          <p:nvPr/>
        </p:nvPicPr>
        <p:blipFill>
          <a:blip r:embed="rId2"/>
          <a:srcRect/>
          <a:stretch>
            <a:fillRect/>
          </a:stretch>
        </p:blipFill>
        <p:spPr bwMode="auto">
          <a:xfrm>
            <a:off x="357158" y="500018"/>
            <a:ext cx="8001056" cy="6357982"/>
          </a:xfrm>
          <a:prstGeom prst="rect">
            <a:avLst/>
          </a:prstGeom>
          <a:noFill/>
        </p:spPr>
      </p:pic>
      <p:sp>
        <p:nvSpPr>
          <p:cNvPr id="4" name="3 CuadroTexto"/>
          <p:cNvSpPr txBox="1"/>
          <p:nvPr/>
        </p:nvSpPr>
        <p:spPr>
          <a:xfrm>
            <a:off x="2928926" y="0"/>
            <a:ext cx="2428892" cy="369332"/>
          </a:xfrm>
          <a:prstGeom prst="rect">
            <a:avLst/>
          </a:prstGeom>
          <a:noFill/>
        </p:spPr>
        <p:txBody>
          <a:bodyPr wrap="square" rtlCol="0">
            <a:spAutoFit/>
          </a:bodyPr>
          <a:lstStyle/>
          <a:p>
            <a:r>
              <a:rPr lang="es-ES" dirty="0" smtClean="0"/>
              <a:t>Morfina</a:t>
            </a:r>
            <a:endParaRPr lang="es-ES" dirty="0"/>
          </a:p>
        </p:txBody>
      </p:sp>
    </p:spTree>
  </p:cSld>
  <p:clrMapOvr>
    <a:masterClrMapping/>
  </p:clrMapOvr>
  <p:transition>
    <p:random/>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pPr>
              <a:defRPr/>
            </a:pPr>
            <a:fld id="{28F0BB3E-893A-4256-A096-8B9AC32DBAF0}" type="slidenum">
              <a:rPr lang="es-ES" smtClean="0"/>
              <a:pPr>
                <a:defRPr/>
              </a:pPr>
              <a:t>22</a:t>
            </a:fld>
            <a:endParaRPr lang="es-ES"/>
          </a:p>
        </p:txBody>
      </p:sp>
      <p:pic>
        <p:nvPicPr>
          <p:cNvPr id="119810" name="Picture 2" descr="Archivo:(1S,2S)-Tramadol gespiegelt.svg"/>
          <p:cNvPicPr>
            <a:picLocks noChangeAspect="1" noChangeArrowheads="1"/>
          </p:cNvPicPr>
          <p:nvPr/>
        </p:nvPicPr>
        <p:blipFill>
          <a:blip r:embed="rId2"/>
          <a:srcRect/>
          <a:stretch>
            <a:fillRect/>
          </a:stretch>
        </p:blipFill>
        <p:spPr bwMode="auto">
          <a:xfrm>
            <a:off x="428596" y="1000108"/>
            <a:ext cx="8143932" cy="5857892"/>
          </a:xfrm>
          <a:prstGeom prst="rect">
            <a:avLst/>
          </a:prstGeom>
          <a:noFill/>
        </p:spPr>
      </p:pic>
      <p:sp>
        <p:nvSpPr>
          <p:cNvPr id="4" name="3 CuadroTexto"/>
          <p:cNvSpPr txBox="1"/>
          <p:nvPr/>
        </p:nvSpPr>
        <p:spPr>
          <a:xfrm>
            <a:off x="3000364" y="0"/>
            <a:ext cx="4429156" cy="369332"/>
          </a:xfrm>
          <a:prstGeom prst="rect">
            <a:avLst/>
          </a:prstGeom>
          <a:noFill/>
        </p:spPr>
        <p:txBody>
          <a:bodyPr wrap="square" rtlCol="0">
            <a:spAutoFit/>
          </a:bodyPr>
          <a:lstStyle/>
          <a:p>
            <a:r>
              <a:rPr lang="es-ES" dirty="0" err="1" smtClean="0"/>
              <a:t>Tramadol</a:t>
            </a:r>
            <a:endParaRPr lang="es-ES" dirty="0"/>
          </a:p>
        </p:txBody>
      </p:sp>
    </p:spTree>
  </p:cSld>
  <p:clrMapOvr>
    <a:masterClrMapping/>
  </p:clrMapOvr>
  <p:transition>
    <p:random/>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14313" y="2428875"/>
            <a:ext cx="8229600" cy="1139825"/>
          </a:xfrm>
        </p:spPr>
        <p:txBody>
          <a:bodyPr/>
          <a:lstStyle/>
          <a:p>
            <a:pPr>
              <a:defRPr/>
            </a:pPr>
            <a:r>
              <a:rPr lang="es-ES" dirty="0" smtClean="0"/>
              <a:t>Los </a:t>
            </a:r>
            <a:r>
              <a:rPr lang="es-ES" dirty="0" err="1" smtClean="0"/>
              <a:t>AINEs</a:t>
            </a:r>
            <a:endParaRPr lang="es-ES" dirty="0"/>
          </a:p>
        </p:txBody>
      </p:sp>
      <p:sp>
        <p:nvSpPr>
          <p:cNvPr id="3" name="2 Marcador de número de diapositiva"/>
          <p:cNvSpPr>
            <a:spLocks noGrp="1"/>
          </p:cNvSpPr>
          <p:nvPr>
            <p:ph type="sldNum" sz="quarter" idx="12"/>
          </p:nvPr>
        </p:nvSpPr>
        <p:spPr/>
        <p:txBody>
          <a:bodyPr/>
          <a:lstStyle/>
          <a:p>
            <a:pPr>
              <a:defRPr/>
            </a:pPr>
            <a:fld id="{ACE46978-3582-45CD-847B-4C301A6B2FD4}" type="slidenum">
              <a:rPr lang="es-ES" smtClean="0"/>
              <a:pPr>
                <a:defRPr/>
              </a:pPr>
              <a:t>23</a:t>
            </a:fld>
            <a:endParaRPr lang="es-ES"/>
          </a:p>
        </p:txBody>
      </p:sp>
      <p:sp>
        <p:nvSpPr>
          <p:cNvPr id="4" name="3 CuadroTexto"/>
          <p:cNvSpPr txBox="1"/>
          <p:nvPr/>
        </p:nvSpPr>
        <p:spPr>
          <a:xfrm>
            <a:off x="2428860" y="3929066"/>
            <a:ext cx="4143404" cy="369332"/>
          </a:xfrm>
          <a:prstGeom prst="rect">
            <a:avLst/>
          </a:prstGeom>
          <a:noFill/>
        </p:spPr>
        <p:txBody>
          <a:bodyPr wrap="square" rtlCol="0">
            <a:spAutoFit/>
          </a:bodyPr>
          <a:lstStyle/>
          <a:p>
            <a:r>
              <a:rPr lang="es-ES" dirty="0" smtClean="0"/>
              <a:t>Antiinflamatorios no </a:t>
            </a:r>
            <a:r>
              <a:rPr lang="es-ES" dirty="0" err="1" smtClean="0"/>
              <a:t>esteroideos</a:t>
            </a:r>
            <a:endParaRPr lang="es-ES" dirty="0"/>
          </a:p>
        </p:txBody>
      </p:sp>
    </p:spTree>
  </p:cSld>
  <p:clrMapOvr>
    <a:masterClrMapping/>
  </p:clrMapOvr>
  <p:transition>
    <p:random/>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pPr>
              <a:defRPr/>
            </a:pPr>
            <a:fld id="{28F0BB3E-893A-4256-A096-8B9AC32DBAF0}" type="slidenum">
              <a:rPr lang="es-ES" smtClean="0"/>
              <a:pPr>
                <a:defRPr/>
              </a:pPr>
              <a:t>24</a:t>
            </a:fld>
            <a:endParaRPr lang="es-ES"/>
          </a:p>
        </p:txBody>
      </p:sp>
      <p:sp>
        <p:nvSpPr>
          <p:cNvPr id="3" name="2 Rectángulo"/>
          <p:cNvSpPr/>
          <p:nvPr/>
        </p:nvSpPr>
        <p:spPr>
          <a:xfrm>
            <a:off x="0" y="1443841"/>
            <a:ext cx="9144000" cy="4832092"/>
          </a:xfrm>
          <a:prstGeom prst="rect">
            <a:avLst/>
          </a:prstGeom>
        </p:spPr>
        <p:txBody>
          <a:bodyPr wrap="square">
            <a:spAutoFit/>
          </a:bodyPr>
          <a:lstStyle/>
          <a:p>
            <a:r>
              <a:rPr lang="es-ES" altLang="ja-JP" sz="2800" dirty="0" smtClean="0">
                <a:ea typeface="ＭＳ Ｐゴシック" charset="-128"/>
              </a:rPr>
              <a:t>Cuando se produce una </a:t>
            </a:r>
            <a:r>
              <a:rPr lang="es-ES" altLang="ja-JP" sz="2800" b="1" dirty="0" smtClean="0">
                <a:ea typeface="ＭＳ Ｐゴシック" charset="-128"/>
              </a:rPr>
              <a:t>lesión o traumatismo </a:t>
            </a:r>
            <a:r>
              <a:rPr lang="es-ES" altLang="ja-JP" sz="2800" dirty="0" smtClean="0">
                <a:ea typeface="ＭＳ Ｐゴシック" charset="-128"/>
              </a:rPr>
              <a:t>directo sobre un tejido por estímulos mecánicos, térmicos o químicos se produce daño celular, desencadenándose una serie de sucesos que producen la activación de terminales </a:t>
            </a:r>
            <a:r>
              <a:rPr lang="es-ES" altLang="ja-JP" sz="2800" dirty="0" err="1" smtClean="0">
                <a:ea typeface="ＭＳ Ｐゴシック" charset="-128"/>
              </a:rPr>
              <a:t>nociceptivos</a:t>
            </a:r>
            <a:r>
              <a:rPr lang="es-ES" altLang="ja-JP" sz="2800" dirty="0" smtClean="0">
                <a:ea typeface="ＭＳ Ｐゴシック" charset="-128"/>
              </a:rPr>
              <a:t> aferentes con liberación </a:t>
            </a:r>
            <a:r>
              <a:rPr lang="es-ES" altLang="ja-JP" sz="2800" dirty="0" smtClean="0">
                <a:solidFill>
                  <a:srgbClr val="FF0000"/>
                </a:solidFill>
                <a:ea typeface="ＭＳ Ｐゴシック" charset="-128"/>
              </a:rPr>
              <a:t>de potasio</a:t>
            </a:r>
            <a:r>
              <a:rPr lang="es-ES" altLang="ja-JP" sz="2800" dirty="0" smtClean="0">
                <a:ea typeface="ＭＳ Ｐゴシック" charset="-128"/>
              </a:rPr>
              <a:t>, síntesis de </a:t>
            </a:r>
            <a:r>
              <a:rPr lang="es-ES" altLang="ja-JP" sz="2800" dirty="0" err="1" smtClean="0">
                <a:solidFill>
                  <a:srgbClr val="FF3300"/>
                </a:solidFill>
                <a:ea typeface="ＭＳ Ｐゴシック" charset="-128"/>
              </a:rPr>
              <a:t>bradiquinina</a:t>
            </a:r>
            <a:r>
              <a:rPr lang="es-ES" altLang="ja-JP" sz="2800" dirty="0" smtClean="0">
                <a:ea typeface="ＭＳ Ｐゴシック" charset="-128"/>
              </a:rPr>
              <a:t> del plasma, y síntesis de </a:t>
            </a:r>
            <a:r>
              <a:rPr lang="es-ES" altLang="ja-JP" sz="2800" dirty="0" smtClean="0">
                <a:solidFill>
                  <a:srgbClr val="FF3300"/>
                </a:solidFill>
                <a:ea typeface="ＭＳ Ｐゴシック" charset="-128"/>
              </a:rPr>
              <a:t>prostaglandinas</a:t>
            </a:r>
            <a:r>
              <a:rPr lang="es-ES" altLang="ja-JP" sz="2800" dirty="0" smtClean="0">
                <a:ea typeface="ＭＳ Ｐゴシック" charset="-128"/>
              </a:rPr>
              <a:t> en la región del tejido dañado, que a la vez aumentan la sensibilidad del terminal a la </a:t>
            </a:r>
            <a:r>
              <a:rPr lang="es-ES" altLang="ja-JP" sz="2800" dirty="0" err="1" smtClean="0">
                <a:ea typeface="ＭＳ Ｐゴシック" charset="-128"/>
              </a:rPr>
              <a:t>bradiquinina</a:t>
            </a:r>
            <a:r>
              <a:rPr lang="es-ES" altLang="ja-JP" sz="2800" dirty="0" smtClean="0">
                <a:ea typeface="ＭＳ Ｐゴシック" charset="-128"/>
              </a:rPr>
              <a:t> y otras sustancias productoras del dolor. </a:t>
            </a:r>
            <a:endParaRPr lang="es-ES" altLang="ja-JP" sz="2800" dirty="0">
              <a:ea typeface="ＭＳ Ｐゴシック" charset="-128"/>
            </a:endParaRPr>
          </a:p>
        </p:txBody>
      </p:sp>
    </p:spTree>
  </p:cSld>
  <p:clrMapOvr>
    <a:masterClrMapping/>
  </p:clrMapOvr>
  <p:transition>
    <p:random/>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pPr>
              <a:defRPr/>
            </a:pPr>
            <a:fld id="{28F0BB3E-893A-4256-A096-8B9AC32DBAF0}" type="slidenum">
              <a:rPr lang="es-ES" smtClean="0"/>
              <a:pPr>
                <a:defRPr/>
              </a:pPr>
              <a:t>25</a:t>
            </a:fld>
            <a:endParaRPr lang="es-ES"/>
          </a:p>
        </p:txBody>
      </p:sp>
    </p:spTree>
  </p:cSld>
  <p:clrMapOvr>
    <a:masterClrMapping/>
  </p:clrMapOvr>
  <p:transition>
    <p:random/>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5" descr="Estructura química de la prostaglandina E1 (PGE1)."/>
          <p:cNvPicPr>
            <a:picLocks noChangeAspect="1" noChangeArrowheads="1"/>
          </p:cNvPicPr>
          <p:nvPr/>
        </p:nvPicPr>
        <p:blipFill>
          <a:blip r:embed="rId2"/>
          <a:srcRect/>
          <a:stretch>
            <a:fillRect/>
          </a:stretch>
        </p:blipFill>
        <p:spPr bwMode="auto">
          <a:xfrm>
            <a:off x="755650" y="2500313"/>
            <a:ext cx="7388225" cy="2657475"/>
          </a:xfrm>
          <a:prstGeom prst="rect">
            <a:avLst/>
          </a:prstGeom>
          <a:noFill/>
          <a:ln w="9525">
            <a:noFill/>
            <a:miter lim="800000"/>
            <a:headEnd/>
            <a:tailEnd/>
          </a:ln>
        </p:spPr>
      </p:pic>
      <p:sp>
        <p:nvSpPr>
          <p:cNvPr id="21507" name="Text Box 6"/>
          <p:cNvSpPr txBox="1">
            <a:spLocks noChangeArrowheads="1"/>
          </p:cNvSpPr>
          <p:nvPr/>
        </p:nvSpPr>
        <p:spPr bwMode="auto">
          <a:xfrm>
            <a:off x="142875" y="549275"/>
            <a:ext cx="8001000" cy="1938338"/>
          </a:xfrm>
          <a:prstGeom prst="rect">
            <a:avLst/>
          </a:prstGeom>
          <a:noFill/>
          <a:ln w="9525">
            <a:noFill/>
            <a:miter lim="800000"/>
            <a:headEnd/>
            <a:tailEnd/>
          </a:ln>
        </p:spPr>
        <p:txBody>
          <a:bodyPr>
            <a:spAutoFit/>
          </a:bodyPr>
          <a:lstStyle/>
          <a:p>
            <a:pPr>
              <a:spcBef>
                <a:spcPct val="50000"/>
              </a:spcBef>
            </a:pPr>
            <a:r>
              <a:rPr lang="es-ES" sz="2400"/>
              <a:t>Las </a:t>
            </a:r>
            <a:r>
              <a:rPr lang="es-ES" sz="2400" b="1"/>
              <a:t>Prostaglandinas</a:t>
            </a:r>
            <a:r>
              <a:rPr lang="es-ES" sz="2400"/>
              <a:t> son un conjunto de sustancias que pertenecen a los ácidos grasos de 20 carbonos (eicosanoides), que contienen un anillo ciclopentano y constituyen una familia de mediadores celulares, con efectos diversos y, a menudo, contrapuestos </a:t>
            </a:r>
          </a:p>
        </p:txBody>
      </p:sp>
      <p:sp>
        <p:nvSpPr>
          <p:cNvPr id="21508" name="Text Box 7"/>
          <p:cNvSpPr txBox="1">
            <a:spLocks noChangeArrowheads="1"/>
          </p:cNvSpPr>
          <p:nvPr/>
        </p:nvSpPr>
        <p:spPr bwMode="auto">
          <a:xfrm>
            <a:off x="0" y="5667375"/>
            <a:ext cx="9144000" cy="1077913"/>
          </a:xfrm>
          <a:prstGeom prst="rect">
            <a:avLst/>
          </a:prstGeom>
          <a:noFill/>
          <a:ln w="9525">
            <a:noFill/>
            <a:miter lim="800000"/>
            <a:headEnd/>
            <a:tailEnd/>
          </a:ln>
        </p:spPr>
        <p:txBody>
          <a:bodyPr>
            <a:spAutoFit/>
          </a:bodyPr>
          <a:lstStyle/>
          <a:p>
            <a:pPr>
              <a:spcBef>
                <a:spcPct val="50000"/>
              </a:spcBef>
            </a:pPr>
            <a:r>
              <a:rPr lang="es-ES" sz="3200">
                <a:latin typeface="Agency FB" pitchFamily="34" charset="0"/>
              </a:rPr>
              <a:t>Se sintetizan a partir de los </a:t>
            </a:r>
            <a:r>
              <a:rPr lang="es-ES" sz="3200" b="1">
                <a:latin typeface="Agency FB" pitchFamily="34" charset="0"/>
              </a:rPr>
              <a:t>ácidos grasos esenciales </a:t>
            </a:r>
            <a:r>
              <a:rPr lang="es-ES" sz="3200">
                <a:latin typeface="Agency FB" pitchFamily="34" charset="0"/>
              </a:rPr>
              <a:t>por la acción de diferentes enzimas como </a:t>
            </a:r>
            <a:r>
              <a:rPr lang="es-ES" sz="3200" b="1">
                <a:latin typeface="Agency FB" pitchFamily="34" charset="0"/>
              </a:rPr>
              <a:t>cicloxigenasas</a:t>
            </a:r>
            <a:r>
              <a:rPr lang="es-ES" sz="3200">
                <a:latin typeface="Agency FB" pitchFamily="34" charset="0"/>
              </a:rPr>
              <a:t>, y otras. </a:t>
            </a:r>
          </a:p>
        </p:txBody>
      </p:sp>
      <p:sp>
        <p:nvSpPr>
          <p:cNvPr id="5" name="4 CuadroTexto"/>
          <p:cNvSpPr txBox="1"/>
          <p:nvPr/>
        </p:nvSpPr>
        <p:spPr>
          <a:xfrm>
            <a:off x="7429520" y="4643446"/>
            <a:ext cx="1214446" cy="369332"/>
          </a:xfrm>
          <a:prstGeom prst="rect">
            <a:avLst/>
          </a:prstGeom>
          <a:noFill/>
        </p:spPr>
        <p:txBody>
          <a:bodyPr wrap="square" rtlCol="0">
            <a:spAutoFit/>
          </a:bodyPr>
          <a:lstStyle/>
          <a:p>
            <a:r>
              <a:rPr lang="es-ES" dirty="0" smtClean="0">
                <a:hlinkClick r:id="rId3" action="ppaction://hlinksldjump"/>
              </a:rPr>
              <a:t>Volver</a:t>
            </a:r>
            <a:endParaRPr lang="es-ES" dirty="0"/>
          </a:p>
        </p:txBody>
      </p:sp>
    </p:spTree>
  </p:cSld>
  <p:clrMapOvr>
    <a:masterClrMapping/>
  </p:clrMapOvr>
  <p:transition>
    <p:random/>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pPr>
              <a:defRPr/>
            </a:pPr>
            <a:fld id="{54822576-6AA9-45BE-B898-B531C5D12D2A}" type="slidenum">
              <a:rPr lang="es-ES"/>
              <a:pPr>
                <a:defRPr/>
              </a:pPr>
              <a:t>27</a:t>
            </a:fld>
            <a:endParaRPr lang="es-ES"/>
          </a:p>
        </p:txBody>
      </p:sp>
      <p:sp>
        <p:nvSpPr>
          <p:cNvPr id="112645" name="Rectangle 5"/>
          <p:cNvSpPr>
            <a:spLocks noChangeArrowheads="1"/>
          </p:cNvSpPr>
          <p:nvPr/>
        </p:nvSpPr>
        <p:spPr bwMode="auto">
          <a:xfrm>
            <a:off x="684213" y="260350"/>
            <a:ext cx="8135937" cy="5883275"/>
          </a:xfrm>
          <a:prstGeom prst="rect">
            <a:avLst/>
          </a:prstGeom>
          <a:noFill/>
          <a:ln w="9525">
            <a:noFill/>
            <a:miter lim="800000"/>
            <a:headEnd/>
            <a:tailEnd/>
          </a:ln>
        </p:spPr>
        <p:txBody>
          <a:bodyPr>
            <a:spAutoFit/>
          </a:bodyPr>
          <a:lstStyle/>
          <a:p>
            <a:endParaRPr lang="es-ES"/>
          </a:p>
          <a:p>
            <a:r>
              <a:rPr lang="es-ES" sz="2400" b="1" u="sng">
                <a:solidFill>
                  <a:srgbClr val="FFFF00"/>
                </a:solidFill>
              </a:rPr>
              <a:t>Grupo Farmacológico</a:t>
            </a:r>
            <a:r>
              <a:rPr lang="es-ES" sz="2400" b="1">
                <a:solidFill>
                  <a:srgbClr val="FFFF00"/>
                </a:solidFill>
              </a:rPr>
              <a:t> </a:t>
            </a:r>
            <a:r>
              <a:rPr lang="es-ES" sz="2400">
                <a:solidFill>
                  <a:srgbClr val="FFFF00"/>
                </a:solidFill>
              </a:rPr>
              <a:t>	</a:t>
            </a:r>
            <a:r>
              <a:rPr lang="es-ES" sz="2400" b="1" u="sng">
                <a:solidFill>
                  <a:srgbClr val="FFFF00"/>
                </a:solidFill>
              </a:rPr>
              <a:t>Fármaco Prototipo</a:t>
            </a:r>
            <a:r>
              <a:rPr lang="es-ES" sz="2000" b="1">
                <a:solidFill>
                  <a:srgbClr val="FFFF00"/>
                </a:solidFill>
              </a:rPr>
              <a:t> </a:t>
            </a:r>
            <a:r>
              <a:rPr lang="es-ES" sz="2000">
                <a:solidFill>
                  <a:srgbClr val="FFFF00"/>
                </a:solidFill>
              </a:rPr>
              <a:t>	</a:t>
            </a:r>
          </a:p>
          <a:p>
            <a:endParaRPr lang="es-ES" sz="2000" b="1" i="1">
              <a:solidFill>
                <a:srgbClr val="FFFF00"/>
              </a:solidFill>
            </a:endParaRPr>
          </a:p>
          <a:p>
            <a:r>
              <a:rPr lang="es-ES" sz="2000" b="1" u="sng">
                <a:solidFill>
                  <a:srgbClr val="FFFF00"/>
                </a:solidFill>
              </a:rPr>
              <a:t>ÁCIDOS</a:t>
            </a:r>
            <a:r>
              <a:rPr lang="es-ES" b="1"/>
              <a:t> </a:t>
            </a:r>
            <a:r>
              <a:rPr lang="es-ES"/>
              <a:t>		</a:t>
            </a:r>
          </a:p>
          <a:p>
            <a:endParaRPr lang="es-ES" b="1" i="1"/>
          </a:p>
          <a:p>
            <a:r>
              <a:rPr lang="es-ES" sz="2000" b="1">
                <a:solidFill>
                  <a:srgbClr val="FFFF00"/>
                </a:solidFill>
              </a:rPr>
              <a:t>Salicílico</a:t>
            </a:r>
            <a:r>
              <a:rPr lang="es-ES" sz="2000" b="1">
                <a:solidFill>
                  <a:srgbClr val="000066"/>
                </a:solidFill>
              </a:rPr>
              <a:t>  </a:t>
            </a:r>
            <a:r>
              <a:rPr lang="es-ES" sz="2000"/>
              <a:t>        </a:t>
            </a:r>
            <a:r>
              <a:rPr lang="es-ES"/>
              <a:t>........................</a:t>
            </a:r>
            <a:r>
              <a:rPr lang="es-ES" sz="2000"/>
              <a:t>  </a:t>
            </a:r>
            <a:r>
              <a:rPr lang="es-ES" sz="2000" b="1"/>
              <a:t>Ácido acetilsalicílico</a:t>
            </a:r>
            <a:r>
              <a:rPr lang="es-ES" sz="2000"/>
              <a:t>	</a:t>
            </a:r>
          </a:p>
          <a:p>
            <a:endParaRPr lang="es-ES" sz="2000" b="1"/>
          </a:p>
          <a:p>
            <a:r>
              <a:rPr lang="es-ES" sz="2000" b="1">
                <a:solidFill>
                  <a:srgbClr val="FFFF00"/>
                </a:solidFill>
              </a:rPr>
              <a:t>Enólico</a:t>
            </a:r>
            <a:r>
              <a:rPr lang="es-ES" sz="2000"/>
              <a:t>		</a:t>
            </a:r>
          </a:p>
          <a:p>
            <a:r>
              <a:rPr lang="es-ES" sz="2000"/>
              <a:t>Pirazolonas          </a:t>
            </a:r>
            <a:r>
              <a:rPr lang="es-ES"/>
              <a:t>........................</a:t>
            </a:r>
            <a:r>
              <a:rPr lang="es-ES" sz="2000"/>
              <a:t>  </a:t>
            </a:r>
            <a:r>
              <a:rPr lang="es-ES" sz="2000" b="1"/>
              <a:t>Metamizol (Dipirona) </a:t>
            </a:r>
            <a:r>
              <a:rPr lang="es-ES" sz="2000"/>
              <a:t>	</a:t>
            </a:r>
          </a:p>
          <a:p>
            <a:r>
              <a:rPr lang="es-ES" sz="2000"/>
              <a:t>Pirazolidindionas  ......................  </a:t>
            </a:r>
            <a:r>
              <a:rPr lang="es-ES" sz="2000" b="1"/>
              <a:t>Fenilbutazona </a:t>
            </a:r>
            <a:r>
              <a:rPr lang="es-ES" sz="2000"/>
              <a:t>	</a:t>
            </a:r>
          </a:p>
          <a:p>
            <a:r>
              <a:rPr lang="es-ES" sz="2000"/>
              <a:t>Oxicams              ......................  </a:t>
            </a:r>
            <a:r>
              <a:rPr lang="es-ES" sz="2000" b="1"/>
              <a:t>Piroxicam y Meloxicam</a:t>
            </a:r>
            <a:r>
              <a:rPr lang="es-ES" sz="2000"/>
              <a:t> 	</a:t>
            </a:r>
          </a:p>
          <a:p>
            <a:r>
              <a:rPr lang="es-ES" sz="2000" b="1">
                <a:solidFill>
                  <a:srgbClr val="FFFF00"/>
                </a:solidFill>
              </a:rPr>
              <a:t>Acético</a:t>
            </a:r>
            <a:r>
              <a:rPr lang="es-ES" sz="2000" b="1"/>
              <a:t> </a:t>
            </a:r>
            <a:r>
              <a:rPr lang="es-ES" sz="2000"/>
              <a:t>		</a:t>
            </a:r>
          </a:p>
          <a:p>
            <a:r>
              <a:rPr lang="es-ES" sz="2000"/>
              <a:t>Indolacético         ....................... </a:t>
            </a:r>
            <a:r>
              <a:rPr lang="es-ES" sz="2000" b="1"/>
              <a:t>Indometacina</a:t>
            </a:r>
            <a:r>
              <a:rPr lang="es-ES" sz="2000"/>
              <a:t> 	</a:t>
            </a:r>
          </a:p>
          <a:p>
            <a:r>
              <a:rPr lang="es-ES" sz="2000"/>
              <a:t>Pirrolacético         ....................... </a:t>
            </a:r>
            <a:r>
              <a:rPr lang="es-ES" sz="2000" b="1"/>
              <a:t>Ketorolaco </a:t>
            </a:r>
            <a:r>
              <a:rPr lang="es-ES" sz="2000"/>
              <a:t>	</a:t>
            </a:r>
          </a:p>
          <a:p>
            <a:r>
              <a:rPr lang="es-ES" sz="2000"/>
              <a:t>Fenilacético          ......................  </a:t>
            </a:r>
            <a:r>
              <a:rPr lang="es-ES" sz="2000" b="1"/>
              <a:t>Diclofenaco </a:t>
            </a:r>
            <a:r>
              <a:rPr lang="es-ES" sz="2000"/>
              <a:t>	</a:t>
            </a:r>
          </a:p>
          <a:p>
            <a:r>
              <a:rPr lang="es-ES" sz="2000" b="1"/>
              <a:t> 	</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2000"/>
                                  </p:stCondLst>
                                  <p:childTnLst>
                                    <p:set>
                                      <p:cBhvr>
                                        <p:cTn id="6" dur="1" fill="hold">
                                          <p:stCondLst>
                                            <p:cond delay="0"/>
                                          </p:stCondLst>
                                        </p:cTn>
                                        <p:tgtEl>
                                          <p:spTgt spid="112645">
                                            <p:txEl>
                                              <p:pRg st="1" end="1"/>
                                            </p:txEl>
                                          </p:spTgt>
                                        </p:tgtEl>
                                        <p:attrNameLst>
                                          <p:attrName>style.visibility</p:attrName>
                                        </p:attrNameLst>
                                      </p:cBhvr>
                                      <p:to>
                                        <p:strVal val="visible"/>
                                      </p:to>
                                    </p:set>
                                  </p:childTnLst>
                                </p:cTn>
                              </p:par>
                            </p:childTnLst>
                          </p:cTn>
                        </p:par>
                        <p:par>
                          <p:cTn id="7" fill="hold">
                            <p:stCondLst>
                              <p:cond delay="2000"/>
                            </p:stCondLst>
                            <p:childTnLst>
                              <p:par>
                                <p:cTn id="8" presetID="1" presetClass="entr" presetSubtype="0" fill="hold" grpId="0" nodeType="afterEffect">
                                  <p:stCondLst>
                                    <p:cond delay="2000"/>
                                  </p:stCondLst>
                                  <p:childTnLst>
                                    <p:set>
                                      <p:cBhvr>
                                        <p:cTn id="9" dur="1" fill="hold">
                                          <p:stCondLst>
                                            <p:cond delay="0"/>
                                          </p:stCondLst>
                                        </p:cTn>
                                        <p:tgtEl>
                                          <p:spTgt spid="112645">
                                            <p:txEl>
                                              <p:pRg st="3" end="3"/>
                                            </p:txEl>
                                          </p:spTgt>
                                        </p:tgtEl>
                                        <p:attrNameLst>
                                          <p:attrName>style.visibility</p:attrName>
                                        </p:attrNameLst>
                                      </p:cBhvr>
                                      <p:to>
                                        <p:strVal val="visible"/>
                                      </p:to>
                                    </p:set>
                                  </p:childTnLst>
                                </p:cTn>
                              </p:par>
                            </p:childTnLst>
                          </p:cTn>
                        </p:par>
                        <p:par>
                          <p:cTn id="10" fill="hold">
                            <p:stCondLst>
                              <p:cond delay="4000"/>
                            </p:stCondLst>
                            <p:childTnLst>
                              <p:par>
                                <p:cTn id="11" presetID="1" presetClass="entr" presetSubtype="0" fill="hold" grpId="0" nodeType="afterEffect">
                                  <p:stCondLst>
                                    <p:cond delay="2000"/>
                                  </p:stCondLst>
                                  <p:childTnLst>
                                    <p:set>
                                      <p:cBhvr>
                                        <p:cTn id="12" dur="1" fill="hold">
                                          <p:stCondLst>
                                            <p:cond delay="0"/>
                                          </p:stCondLst>
                                        </p:cTn>
                                        <p:tgtEl>
                                          <p:spTgt spid="112645">
                                            <p:txEl>
                                              <p:pRg st="5" end="5"/>
                                            </p:txEl>
                                          </p:spTgt>
                                        </p:tgtEl>
                                        <p:attrNameLst>
                                          <p:attrName>style.visibility</p:attrName>
                                        </p:attrNameLst>
                                      </p:cBhvr>
                                      <p:to>
                                        <p:strVal val="visible"/>
                                      </p:to>
                                    </p:set>
                                  </p:childTnLst>
                                </p:cTn>
                              </p:par>
                            </p:childTnLst>
                          </p:cTn>
                        </p:par>
                        <p:par>
                          <p:cTn id="13" fill="hold">
                            <p:stCondLst>
                              <p:cond delay="6000"/>
                            </p:stCondLst>
                            <p:childTnLst>
                              <p:par>
                                <p:cTn id="14" presetID="1" presetClass="entr" presetSubtype="0" fill="hold" grpId="0" nodeType="afterEffect">
                                  <p:stCondLst>
                                    <p:cond delay="2000"/>
                                  </p:stCondLst>
                                  <p:childTnLst>
                                    <p:set>
                                      <p:cBhvr>
                                        <p:cTn id="15" dur="1" fill="hold">
                                          <p:stCondLst>
                                            <p:cond delay="0"/>
                                          </p:stCondLst>
                                        </p:cTn>
                                        <p:tgtEl>
                                          <p:spTgt spid="112645">
                                            <p:txEl>
                                              <p:pRg st="7" end="7"/>
                                            </p:txEl>
                                          </p:spTgt>
                                        </p:tgtEl>
                                        <p:attrNameLst>
                                          <p:attrName>style.visibility</p:attrName>
                                        </p:attrNameLst>
                                      </p:cBhvr>
                                      <p:to>
                                        <p:strVal val="visible"/>
                                      </p:to>
                                    </p:set>
                                  </p:childTnLst>
                                </p:cTn>
                              </p:par>
                            </p:childTnLst>
                          </p:cTn>
                        </p:par>
                        <p:par>
                          <p:cTn id="16" fill="hold">
                            <p:stCondLst>
                              <p:cond delay="8000"/>
                            </p:stCondLst>
                            <p:childTnLst>
                              <p:par>
                                <p:cTn id="17" presetID="1" presetClass="entr" presetSubtype="0" fill="hold" grpId="0" nodeType="afterEffect">
                                  <p:stCondLst>
                                    <p:cond delay="2000"/>
                                  </p:stCondLst>
                                  <p:childTnLst>
                                    <p:set>
                                      <p:cBhvr>
                                        <p:cTn id="18" dur="1" fill="hold">
                                          <p:stCondLst>
                                            <p:cond delay="0"/>
                                          </p:stCondLst>
                                        </p:cTn>
                                        <p:tgtEl>
                                          <p:spTgt spid="112645">
                                            <p:txEl>
                                              <p:pRg st="8" end="8"/>
                                            </p:txEl>
                                          </p:spTgt>
                                        </p:tgtEl>
                                        <p:attrNameLst>
                                          <p:attrName>style.visibility</p:attrName>
                                        </p:attrNameLst>
                                      </p:cBhvr>
                                      <p:to>
                                        <p:strVal val="visible"/>
                                      </p:to>
                                    </p:set>
                                  </p:childTnLst>
                                </p:cTn>
                              </p:par>
                            </p:childTnLst>
                          </p:cTn>
                        </p:par>
                        <p:par>
                          <p:cTn id="19" fill="hold">
                            <p:stCondLst>
                              <p:cond delay="10000"/>
                            </p:stCondLst>
                            <p:childTnLst>
                              <p:par>
                                <p:cTn id="20" presetID="1" presetClass="entr" presetSubtype="0" fill="hold" grpId="0" nodeType="afterEffect">
                                  <p:stCondLst>
                                    <p:cond delay="2000"/>
                                  </p:stCondLst>
                                  <p:childTnLst>
                                    <p:set>
                                      <p:cBhvr>
                                        <p:cTn id="21" dur="1" fill="hold">
                                          <p:stCondLst>
                                            <p:cond delay="0"/>
                                          </p:stCondLst>
                                        </p:cTn>
                                        <p:tgtEl>
                                          <p:spTgt spid="112645">
                                            <p:txEl>
                                              <p:pRg st="9" end="9"/>
                                            </p:txEl>
                                          </p:spTgt>
                                        </p:tgtEl>
                                        <p:attrNameLst>
                                          <p:attrName>style.visibility</p:attrName>
                                        </p:attrNameLst>
                                      </p:cBhvr>
                                      <p:to>
                                        <p:strVal val="visible"/>
                                      </p:to>
                                    </p:set>
                                  </p:childTnLst>
                                </p:cTn>
                              </p:par>
                            </p:childTnLst>
                          </p:cTn>
                        </p:par>
                        <p:par>
                          <p:cTn id="22" fill="hold">
                            <p:stCondLst>
                              <p:cond delay="12000"/>
                            </p:stCondLst>
                            <p:childTnLst>
                              <p:par>
                                <p:cTn id="23" presetID="1" presetClass="entr" presetSubtype="0" fill="hold" grpId="0" nodeType="afterEffect">
                                  <p:stCondLst>
                                    <p:cond delay="2000"/>
                                  </p:stCondLst>
                                  <p:childTnLst>
                                    <p:set>
                                      <p:cBhvr>
                                        <p:cTn id="24" dur="1" fill="hold">
                                          <p:stCondLst>
                                            <p:cond delay="0"/>
                                          </p:stCondLst>
                                        </p:cTn>
                                        <p:tgtEl>
                                          <p:spTgt spid="112645">
                                            <p:txEl>
                                              <p:pRg st="10" end="10"/>
                                            </p:txEl>
                                          </p:spTgt>
                                        </p:tgtEl>
                                        <p:attrNameLst>
                                          <p:attrName>style.visibility</p:attrName>
                                        </p:attrNameLst>
                                      </p:cBhvr>
                                      <p:to>
                                        <p:strVal val="visible"/>
                                      </p:to>
                                    </p:set>
                                  </p:childTnLst>
                                </p:cTn>
                              </p:par>
                            </p:childTnLst>
                          </p:cTn>
                        </p:par>
                        <p:par>
                          <p:cTn id="25" fill="hold">
                            <p:stCondLst>
                              <p:cond delay="14000"/>
                            </p:stCondLst>
                            <p:childTnLst>
                              <p:par>
                                <p:cTn id="26" presetID="1" presetClass="entr" presetSubtype="0" fill="hold" grpId="0" nodeType="afterEffect">
                                  <p:stCondLst>
                                    <p:cond delay="2000"/>
                                  </p:stCondLst>
                                  <p:childTnLst>
                                    <p:set>
                                      <p:cBhvr>
                                        <p:cTn id="27" dur="1" fill="hold">
                                          <p:stCondLst>
                                            <p:cond delay="0"/>
                                          </p:stCondLst>
                                        </p:cTn>
                                        <p:tgtEl>
                                          <p:spTgt spid="112645">
                                            <p:txEl>
                                              <p:pRg st="11" end="11"/>
                                            </p:txEl>
                                          </p:spTgt>
                                        </p:tgtEl>
                                        <p:attrNameLst>
                                          <p:attrName>style.visibility</p:attrName>
                                        </p:attrNameLst>
                                      </p:cBhvr>
                                      <p:to>
                                        <p:strVal val="visible"/>
                                      </p:to>
                                    </p:set>
                                  </p:childTnLst>
                                </p:cTn>
                              </p:par>
                            </p:childTnLst>
                          </p:cTn>
                        </p:par>
                        <p:par>
                          <p:cTn id="28" fill="hold">
                            <p:stCondLst>
                              <p:cond delay="16000"/>
                            </p:stCondLst>
                            <p:childTnLst>
                              <p:par>
                                <p:cTn id="29" presetID="1" presetClass="entr" presetSubtype="0" fill="hold" grpId="0" nodeType="afterEffect">
                                  <p:stCondLst>
                                    <p:cond delay="2000"/>
                                  </p:stCondLst>
                                  <p:childTnLst>
                                    <p:set>
                                      <p:cBhvr>
                                        <p:cTn id="30" dur="1" fill="hold">
                                          <p:stCondLst>
                                            <p:cond delay="0"/>
                                          </p:stCondLst>
                                        </p:cTn>
                                        <p:tgtEl>
                                          <p:spTgt spid="112645">
                                            <p:txEl>
                                              <p:pRg st="12" end="12"/>
                                            </p:txEl>
                                          </p:spTgt>
                                        </p:tgtEl>
                                        <p:attrNameLst>
                                          <p:attrName>style.visibility</p:attrName>
                                        </p:attrNameLst>
                                      </p:cBhvr>
                                      <p:to>
                                        <p:strVal val="visible"/>
                                      </p:to>
                                    </p:set>
                                  </p:childTnLst>
                                </p:cTn>
                              </p:par>
                            </p:childTnLst>
                          </p:cTn>
                        </p:par>
                        <p:par>
                          <p:cTn id="31" fill="hold">
                            <p:stCondLst>
                              <p:cond delay="18000"/>
                            </p:stCondLst>
                            <p:childTnLst>
                              <p:par>
                                <p:cTn id="32" presetID="1" presetClass="entr" presetSubtype="0" fill="hold" grpId="0" nodeType="afterEffect">
                                  <p:stCondLst>
                                    <p:cond delay="2000"/>
                                  </p:stCondLst>
                                  <p:childTnLst>
                                    <p:set>
                                      <p:cBhvr>
                                        <p:cTn id="33" dur="1" fill="hold">
                                          <p:stCondLst>
                                            <p:cond delay="0"/>
                                          </p:stCondLst>
                                        </p:cTn>
                                        <p:tgtEl>
                                          <p:spTgt spid="112645">
                                            <p:txEl>
                                              <p:pRg st="13" end="13"/>
                                            </p:txEl>
                                          </p:spTgt>
                                        </p:tgtEl>
                                        <p:attrNameLst>
                                          <p:attrName>style.visibility</p:attrName>
                                        </p:attrNameLst>
                                      </p:cBhvr>
                                      <p:to>
                                        <p:strVal val="visible"/>
                                      </p:to>
                                    </p:set>
                                  </p:childTnLst>
                                </p:cTn>
                              </p:par>
                            </p:childTnLst>
                          </p:cTn>
                        </p:par>
                        <p:par>
                          <p:cTn id="34" fill="hold">
                            <p:stCondLst>
                              <p:cond delay="20000"/>
                            </p:stCondLst>
                            <p:childTnLst>
                              <p:par>
                                <p:cTn id="35" presetID="1" presetClass="entr" presetSubtype="0" fill="hold" grpId="0" nodeType="afterEffect">
                                  <p:stCondLst>
                                    <p:cond delay="2000"/>
                                  </p:stCondLst>
                                  <p:childTnLst>
                                    <p:set>
                                      <p:cBhvr>
                                        <p:cTn id="36" dur="1" fill="hold">
                                          <p:stCondLst>
                                            <p:cond delay="0"/>
                                          </p:stCondLst>
                                        </p:cTn>
                                        <p:tgtEl>
                                          <p:spTgt spid="112645">
                                            <p:txEl>
                                              <p:pRg st="14" end="14"/>
                                            </p:txEl>
                                          </p:spTgt>
                                        </p:tgtEl>
                                        <p:attrNameLst>
                                          <p:attrName>style.visibility</p:attrName>
                                        </p:attrNameLst>
                                      </p:cBhvr>
                                      <p:to>
                                        <p:strVal val="visible"/>
                                      </p:to>
                                    </p:set>
                                  </p:childTnLst>
                                </p:cTn>
                              </p:par>
                            </p:childTnLst>
                          </p:cTn>
                        </p:par>
                        <p:par>
                          <p:cTn id="37" fill="hold">
                            <p:stCondLst>
                              <p:cond delay="22000"/>
                            </p:stCondLst>
                            <p:childTnLst>
                              <p:par>
                                <p:cTn id="38" presetID="1" presetClass="entr" presetSubtype="0" fill="hold" grpId="0" nodeType="afterEffect">
                                  <p:stCondLst>
                                    <p:cond delay="2000"/>
                                  </p:stCondLst>
                                  <p:childTnLst>
                                    <p:set>
                                      <p:cBhvr>
                                        <p:cTn id="39" dur="1" fill="hold">
                                          <p:stCondLst>
                                            <p:cond delay="0"/>
                                          </p:stCondLst>
                                        </p:cTn>
                                        <p:tgtEl>
                                          <p:spTgt spid="112645">
                                            <p:txEl>
                                              <p:pRg st="15" end="1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45" grpId="0" build="p" advAuto="200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5 Marcador de número de diapositiva"/>
          <p:cNvSpPr>
            <a:spLocks noGrp="1"/>
          </p:cNvSpPr>
          <p:nvPr>
            <p:ph type="sldNum" sz="quarter" idx="12"/>
          </p:nvPr>
        </p:nvSpPr>
        <p:spPr/>
        <p:txBody>
          <a:bodyPr/>
          <a:lstStyle/>
          <a:p>
            <a:pPr>
              <a:defRPr/>
            </a:pPr>
            <a:fld id="{B892B01C-7CE8-4195-B964-E70E0554C442}" type="slidenum">
              <a:rPr lang="es-ES"/>
              <a:pPr>
                <a:defRPr/>
              </a:pPr>
              <a:t>28</a:t>
            </a:fld>
            <a:endParaRPr lang="es-ES"/>
          </a:p>
        </p:txBody>
      </p:sp>
      <p:sp>
        <p:nvSpPr>
          <p:cNvPr id="19459" name="Text Box 4"/>
          <p:cNvSpPr txBox="1">
            <a:spLocks noChangeArrowheads="1"/>
          </p:cNvSpPr>
          <p:nvPr/>
        </p:nvSpPr>
        <p:spPr bwMode="auto">
          <a:xfrm>
            <a:off x="1116013" y="1268413"/>
            <a:ext cx="7056437" cy="366712"/>
          </a:xfrm>
          <a:prstGeom prst="rect">
            <a:avLst/>
          </a:prstGeom>
          <a:noFill/>
          <a:ln w="9525">
            <a:noFill/>
            <a:miter lim="800000"/>
            <a:headEnd/>
            <a:tailEnd/>
          </a:ln>
        </p:spPr>
        <p:txBody>
          <a:bodyPr>
            <a:spAutoFit/>
          </a:bodyPr>
          <a:lstStyle/>
          <a:p>
            <a:pPr>
              <a:spcBef>
                <a:spcPct val="50000"/>
              </a:spcBef>
            </a:pPr>
            <a:endParaRPr lang="es-ES"/>
          </a:p>
        </p:txBody>
      </p:sp>
      <p:sp>
        <p:nvSpPr>
          <p:cNvPr id="113669" name="Rectangle 5"/>
          <p:cNvSpPr>
            <a:spLocks noChangeArrowheads="1"/>
          </p:cNvSpPr>
          <p:nvPr/>
        </p:nvSpPr>
        <p:spPr bwMode="auto">
          <a:xfrm>
            <a:off x="684213" y="1268413"/>
            <a:ext cx="7993062" cy="4054475"/>
          </a:xfrm>
          <a:prstGeom prst="rect">
            <a:avLst/>
          </a:prstGeom>
          <a:noFill/>
          <a:ln w="9525">
            <a:noFill/>
            <a:miter lim="800000"/>
            <a:headEnd/>
            <a:tailEnd/>
          </a:ln>
          <a:effectLst/>
        </p:spPr>
        <p:txBody>
          <a:bodyPr>
            <a:spAutoFit/>
          </a:bodyPr>
          <a:lstStyle/>
          <a:p>
            <a:pPr>
              <a:defRPr/>
            </a:pPr>
            <a:r>
              <a:rPr lang="es-ES" sz="2000" b="1">
                <a:solidFill>
                  <a:srgbClr val="FFFF00"/>
                </a:solidFill>
              </a:rPr>
              <a:t>Propiónico</a:t>
            </a:r>
            <a:r>
              <a:rPr lang="es-ES" sz="2000" b="1"/>
              <a:t>   </a:t>
            </a:r>
            <a:r>
              <a:rPr lang="es-ES" sz="2000"/>
              <a:t>            .............  </a:t>
            </a:r>
            <a:r>
              <a:rPr lang="es-ES" sz="2000" b="1"/>
              <a:t>Naproxeno, Ketoprofeno</a:t>
            </a:r>
          </a:p>
          <a:p>
            <a:pPr>
              <a:defRPr/>
            </a:pPr>
            <a:r>
              <a:rPr lang="es-ES" sz="2000" b="1">
                <a:solidFill>
                  <a:srgbClr val="FFFF00"/>
                </a:solidFill>
              </a:rPr>
              <a:t>Antranílico</a:t>
            </a:r>
            <a:r>
              <a:rPr lang="es-ES" sz="2000"/>
              <a:t>               .............  </a:t>
            </a:r>
            <a:r>
              <a:rPr lang="es-ES" sz="2000" b="1"/>
              <a:t>Ácido mefenámico</a:t>
            </a:r>
            <a:r>
              <a:rPr lang="es-ES" sz="2000"/>
              <a:t> 	</a:t>
            </a:r>
          </a:p>
          <a:p>
            <a:pPr>
              <a:defRPr/>
            </a:pPr>
            <a:r>
              <a:rPr lang="es-ES" sz="2000" b="1">
                <a:solidFill>
                  <a:srgbClr val="FFFF00"/>
                </a:solidFill>
              </a:rPr>
              <a:t>Nicotínico</a:t>
            </a:r>
            <a:r>
              <a:rPr lang="es-ES" sz="2000"/>
              <a:t>                .............  </a:t>
            </a:r>
            <a:r>
              <a:rPr lang="es-ES" sz="2000" b="1"/>
              <a:t>Clonixina</a:t>
            </a:r>
            <a:r>
              <a:rPr lang="es-ES" sz="2000"/>
              <a:t> 	</a:t>
            </a:r>
          </a:p>
          <a:p>
            <a:pPr>
              <a:defRPr/>
            </a:pPr>
            <a:endParaRPr lang="es-ES" sz="2000" b="1"/>
          </a:p>
          <a:p>
            <a:pPr>
              <a:defRPr/>
            </a:pPr>
            <a:r>
              <a:rPr lang="es-ES" sz="2000" b="1" u="sng">
                <a:solidFill>
                  <a:srgbClr val="FFFF00"/>
                </a:solidFill>
              </a:rPr>
              <a:t>NO ÁCIDOS</a:t>
            </a:r>
            <a:r>
              <a:rPr lang="es-ES" sz="2000" b="1"/>
              <a:t> </a:t>
            </a:r>
            <a:r>
              <a:rPr lang="es-ES" sz="2000"/>
              <a:t>		</a:t>
            </a:r>
          </a:p>
          <a:p>
            <a:pPr>
              <a:defRPr/>
            </a:pPr>
            <a:endParaRPr lang="es-ES" sz="2000" b="1"/>
          </a:p>
          <a:p>
            <a:pPr>
              <a:defRPr/>
            </a:pPr>
            <a:r>
              <a:rPr lang="es-ES" sz="2000" b="1"/>
              <a:t>Sulfoanilidas</a:t>
            </a:r>
            <a:r>
              <a:rPr lang="es-ES" sz="2000"/>
              <a:t>           ............... </a:t>
            </a:r>
            <a:r>
              <a:rPr lang="es-ES" sz="2000" b="1"/>
              <a:t>Nimesulida</a:t>
            </a:r>
            <a:r>
              <a:rPr lang="es-ES" sz="2000"/>
              <a:t> 	</a:t>
            </a:r>
            <a:r>
              <a:rPr lang="es-ES" sz="2000" b="1"/>
              <a:t>	</a:t>
            </a:r>
          </a:p>
          <a:p>
            <a:pPr>
              <a:defRPr/>
            </a:pPr>
            <a:r>
              <a:rPr lang="es-ES" sz="2000" b="1"/>
              <a:t>Paraaminofenoles</a:t>
            </a:r>
            <a:r>
              <a:rPr lang="es-ES" sz="2000"/>
              <a:t>   ............... </a:t>
            </a:r>
            <a:r>
              <a:rPr lang="es-ES" sz="2000" b="1"/>
              <a:t>Paracetamol </a:t>
            </a:r>
          </a:p>
          <a:p>
            <a:pPr>
              <a:defRPr/>
            </a:pPr>
            <a:r>
              <a:rPr lang="es-ES" sz="2000" b="1"/>
              <a:t>Alcanonas		 ……………. Nabumetona</a:t>
            </a:r>
          </a:p>
          <a:p>
            <a:pPr>
              <a:defRPr/>
            </a:pPr>
            <a:endParaRPr lang="es-ES" sz="2000" b="1" u="sng">
              <a:solidFill>
                <a:srgbClr val="FFFF00"/>
              </a:solidFill>
              <a:effectLst>
                <a:outerShdw blurRad="38100" dist="38100" dir="2700000" algn="tl">
                  <a:srgbClr val="000000"/>
                </a:outerShdw>
              </a:effectLst>
            </a:endParaRPr>
          </a:p>
          <a:p>
            <a:pPr>
              <a:defRPr/>
            </a:pPr>
            <a:r>
              <a:rPr lang="es-ES" sz="2000" b="1" u="sng">
                <a:solidFill>
                  <a:srgbClr val="FFFF00"/>
                </a:solidFill>
              </a:rPr>
              <a:t>COXIB</a:t>
            </a:r>
            <a:r>
              <a:rPr lang="es-ES" sz="2000" b="1">
                <a:solidFill>
                  <a:srgbClr val="FF6600"/>
                </a:solidFill>
              </a:rPr>
              <a:t> </a:t>
            </a:r>
            <a:r>
              <a:rPr lang="es-ES" sz="2000"/>
              <a:t>	</a:t>
            </a:r>
          </a:p>
          <a:p>
            <a:pPr>
              <a:defRPr/>
            </a:pPr>
            <a:r>
              <a:rPr lang="es-ES" sz="2000"/>
              <a:t>	</a:t>
            </a:r>
          </a:p>
          <a:p>
            <a:pPr>
              <a:defRPr/>
            </a:pPr>
            <a:r>
              <a:rPr lang="es-ES" sz="2000" b="1"/>
              <a:t>Sulfonamidas</a:t>
            </a:r>
            <a:r>
              <a:rPr lang="es-ES" sz="2000"/>
              <a:t>          ............... </a:t>
            </a:r>
            <a:r>
              <a:rPr lang="es-ES" sz="2000" b="1"/>
              <a:t>Celecoxib</a:t>
            </a:r>
            <a:r>
              <a:rPr lang="es-ES" sz="2000"/>
              <a:t> 	</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2500"/>
                                  </p:stCondLst>
                                  <p:childTnLst>
                                    <p:set>
                                      <p:cBhvr>
                                        <p:cTn id="6" dur="1" fill="hold">
                                          <p:stCondLst>
                                            <p:cond delay="0"/>
                                          </p:stCondLst>
                                        </p:cTn>
                                        <p:tgtEl>
                                          <p:spTgt spid="113669">
                                            <p:txEl>
                                              <p:pRg st="0" end="0"/>
                                            </p:txEl>
                                          </p:spTgt>
                                        </p:tgtEl>
                                        <p:attrNameLst>
                                          <p:attrName>style.visibility</p:attrName>
                                        </p:attrNameLst>
                                      </p:cBhvr>
                                      <p:to>
                                        <p:strVal val="visible"/>
                                      </p:to>
                                    </p:set>
                                  </p:childTnLst>
                                </p:cTn>
                              </p:par>
                            </p:childTnLst>
                          </p:cTn>
                        </p:par>
                        <p:par>
                          <p:cTn id="7" fill="hold">
                            <p:stCondLst>
                              <p:cond delay="2500"/>
                            </p:stCondLst>
                            <p:childTnLst>
                              <p:par>
                                <p:cTn id="8" presetID="1" presetClass="entr" presetSubtype="0" fill="hold" grpId="0" nodeType="afterEffect">
                                  <p:stCondLst>
                                    <p:cond delay="2500"/>
                                  </p:stCondLst>
                                  <p:childTnLst>
                                    <p:set>
                                      <p:cBhvr>
                                        <p:cTn id="9" dur="1" fill="hold">
                                          <p:stCondLst>
                                            <p:cond delay="0"/>
                                          </p:stCondLst>
                                        </p:cTn>
                                        <p:tgtEl>
                                          <p:spTgt spid="113669">
                                            <p:txEl>
                                              <p:pRg st="1" end="1"/>
                                            </p:txEl>
                                          </p:spTgt>
                                        </p:tgtEl>
                                        <p:attrNameLst>
                                          <p:attrName>style.visibility</p:attrName>
                                        </p:attrNameLst>
                                      </p:cBhvr>
                                      <p:to>
                                        <p:strVal val="visible"/>
                                      </p:to>
                                    </p:set>
                                  </p:childTnLst>
                                </p:cTn>
                              </p:par>
                            </p:childTnLst>
                          </p:cTn>
                        </p:par>
                        <p:par>
                          <p:cTn id="10" fill="hold">
                            <p:stCondLst>
                              <p:cond delay="5000"/>
                            </p:stCondLst>
                            <p:childTnLst>
                              <p:par>
                                <p:cTn id="11" presetID="1" presetClass="entr" presetSubtype="0" fill="hold" grpId="0" nodeType="afterEffect">
                                  <p:stCondLst>
                                    <p:cond delay="2500"/>
                                  </p:stCondLst>
                                  <p:childTnLst>
                                    <p:set>
                                      <p:cBhvr>
                                        <p:cTn id="12" dur="1" fill="hold">
                                          <p:stCondLst>
                                            <p:cond delay="0"/>
                                          </p:stCondLst>
                                        </p:cTn>
                                        <p:tgtEl>
                                          <p:spTgt spid="113669">
                                            <p:txEl>
                                              <p:pRg st="2" end="2"/>
                                            </p:txEl>
                                          </p:spTgt>
                                        </p:tgtEl>
                                        <p:attrNameLst>
                                          <p:attrName>style.visibility</p:attrName>
                                        </p:attrNameLst>
                                      </p:cBhvr>
                                      <p:to>
                                        <p:strVal val="visible"/>
                                      </p:to>
                                    </p:set>
                                  </p:childTnLst>
                                </p:cTn>
                              </p:par>
                            </p:childTnLst>
                          </p:cTn>
                        </p:par>
                        <p:par>
                          <p:cTn id="13" fill="hold">
                            <p:stCondLst>
                              <p:cond delay="7500"/>
                            </p:stCondLst>
                            <p:childTnLst>
                              <p:par>
                                <p:cTn id="14" presetID="1" presetClass="entr" presetSubtype="0" fill="hold" grpId="0" nodeType="afterEffect">
                                  <p:stCondLst>
                                    <p:cond delay="2500"/>
                                  </p:stCondLst>
                                  <p:childTnLst>
                                    <p:set>
                                      <p:cBhvr>
                                        <p:cTn id="15" dur="1" fill="hold">
                                          <p:stCondLst>
                                            <p:cond delay="0"/>
                                          </p:stCondLst>
                                        </p:cTn>
                                        <p:tgtEl>
                                          <p:spTgt spid="113669">
                                            <p:txEl>
                                              <p:pRg st="4" end="4"/>
                                            </p:txEl>
                                          </p:spTgt>
                                        </p:tgtEl>
                                        <p:attrNameLst>
                                          <p:attrName>style.visibility</p:attrName>
                                        </p:attrNameLst>
                                      </p:cBhvr>
                                      <p:to>
                                        <p:strVal val="visible"/>
                                      </p:to>
                                    </p:set>
                                  </p:childTnLst>
                                </p:cTn>
                              </p:par>
                            </p:childTnLst>
                          </p:cTn>
                        </p:par>
                        <p:par>
                          <p:cTn id="16" fill="hold">
                            <p:stCondLst>
                              <p:cond delay="10000"/>
                            </p:stCondLst>
                            <p:childTnLst>
                              <p:par>
                                <p:cTn id="17" presetID="1" presetClass="entr" presetSubtype="0" fill="hold" grpId="0" nodeType="afterEffect">
                                  <p:stCondLst>
                                    <p:cond delay="2500"/>
                                  </p:stCondLst>
                                  <p:childTnLst>
                                    <p:set>
                                      <p:cBhvr>
                                        <p:cTn id="18" dur="1" fill="hold">
                                          <p:stCondLst>
                                            <p:cond delay="0"/>
                                          </p:stCondLst>
                                        </p:cTn>
                                        <p:tgtEl>
                                          <p:spTgt spid="113669">
                                            <p:txEl>
                                              <p:pRg st="6" end="6"/>
                                            </p:txEl>
                                          </p:spTgt>
                                        </p:tgtEl>
                                        <p:attrNameLst>
                                          <p:attrName>style.visibility</p:attrName>
                                        </p:attrNameLst>
                                      </p:cBhvr>
                                      <p:to>
                                        <p:strVal val="visible"/>
                                      </p:to>
                                    </p:set>
                                  </p:childTnLst>
                                </p:cTn>
                              </p:par>
                            </p:childTnLst>
                          </p:cTn>
                        </p:par>
                        <p:par>
                          <p:cTn id="19" fill="hold">
                            <p:stCondLst>
                              <p:cond delay="12500"/>
                            </p:stCondLst>
                            <p:childTnLst>
                              <p:par>
                                <p:cTn id="20" presetID="1" presetClass="entr" presetSubtype="0" fill="hold" grpId="0" nodeType="afterEffect">
                                  <p:stCondLst>
                                    <p:cond delay="2500"/>
                                  </p:stCondLst>
                                  <p:childTnLst>
                                    <p:set>
                                      <p:cBhvr>
                                        <p:cTn id="21" dur="1" fill="hold">
                                          <p:stCondLst>
                                            <p:cond delay="0"/>
                                          </p:stCondLst>
                                        </p:cTn>
                                        <p:tgtEl>
                                          <p:spTgt spid="113669">
                                            <p:txEl>
                                              <p:pRg st="7" end="7"/>
                                            </p:txEl>
                                          </p:spTgt>
                                        </p:tgtEl>
                                        <p:attrNameLst>
                                          <p:attrName>style.visibility</p:attrName>
                                        </p:attrNameLst>
                                      </p:cBhvr>
                                      <p:to>
                                        <p:strVal val="visible"/>
                                      </p:to>
                                    </p:set>
                                  </p:childTnLst>
                                </p:cTn>
                              </p:par>
                            </p:childTnLst>
                          </p:cTn>
                        </p:par>
                        <p:par>
                          <p:cTn id="22" fill="hold">
                            <p:stCondLst>
                              <p:cond delay="15000"/>
                            </p:stCondLst>
                            <p:childTnLst>
                              <p:par>
                                <p:cTn id="23" presetID="1" presetClass="entr" presetSubtype="0" fill="hold" grpId="0" nodeType="afterEffect">
                                  <p:stCondLst>
                                    <p:cond delay="2500"/>
                                  </p:stCondLst>
                                  <p:childTnLst>
                                    <p:set>
                                      <p:cBhvr>
                                        <p:cTn id="24" dur="1" fill="hold">
                                          <p:stCondLst>
                                            <p:cond delay="0"/>
                                          </p:stCondLst>
                                        </p:cTn>
                                        <p:tgtEl>
                                          <p:spTgt spid="113669">
                                            <p:txEl>
                                              <p:pRg st="8" end="8"/>
                                            </p:txEl>
                                          </p:spTgt>
                                        </p:tgtEl>
                                        <p:attrNameLst>
                                          <p:attrName>style.visibility</p:attrName>
                                        </p:attrNameLst>
                                      </p:cBhvr>
                                      <p:to>
                                        <p:strVal val="visible"/>
                                      </p:to>
                                    </p:set>
                                  </p:childTnLst>
                                </p:cTn>
                              </p:par>
                            </p:childTnLst>
                          </p:cTn>
                        </p:par>
                        <p:par>
                          <p:cTn id="25" fill="hold">
                            <p:stCondLst>
                              <p:cond delay="17500"/>
                            </p:stCondLst>
                            <p:childTnLst>
                              <p:par>
                                <p:cTn id="26" presetID="1" presetClass="entr" presetSubtype="0" fill="hold" grpId="0" nodeType="afterEffect">
                                  <p:stCondLst>
                                    <p:cond delay="2500"/>
                                  </p:stCondLst>
                                  <p:childTnLst>
                                    <p:set>
                                      <p:cBhvr>
                                        <p:cTn id="27" dur="1" fill="hold">
                                          <p:stCondLst>
                                            <p:cond delay="0"/>
                                          </p:stCondLst>
                                        </p:cTn>
                                        <p:tgtEl>
                                          <p:spTgt spid="113669">
                                            <p:txEl>
                                              <p:pRg st="10" end="10"/>
                                            </p:txEl>
                                          </p:spTgt>
                                        </p:tgtEl>
                                        <p:attrNameLst>
                                          <p:attrName>style.visibility</p:attrName>
                                        </p:attrNameLst>
                                      </p:cBhvr>
                                      <p:to>
                                        <p:strVal val="visible"/>
                                      </p:to>
                                    </p:set>
                                  </p:childTnLst>
                                </p:cTn>
                              </p:par>
                            </p:childTnLst>
                          </p:cTn>
                        </p:par>
                        <p:par>
                          <p:cTn id="28" fill="hold">
                            <p:stCondLst>
                              <p:cond delay="20000"/>
                            </p:stCondLst>
                            <p:childTnLst>
                              <p:par>
                                <p:cTn id="29" presetID="1" presetClass="entr" presetSubtype="0" fill="hold" grpId="0" nodeType="afterEffect">
                                  <p:stCondLst>
                                    <p:cond delay="2500"/>
                                  </p:stCondLst>
                                  <p:childTnLst>
                                    <p:set>
                                      <p:cBhvr>
                                        <p:cTn id="30" dur="1" fill="hold">
                                          <p:stCondLst>
                                            <p:cond delay="0"/>
                                          </p:stCondLst>
                                        </p:cTn>
                                        <p:tgtEl>
                                          <p:spTgt spid="113669">
                                            <p:txEl>
                                              <p:pRg st="11" end="11"/>
                                            </p:txEl>
                                          </p:spTgt>
                                        </p:tgtEl>
                                        <p:attrNameLst>
                                          <p:attrName>style.visibility</p:attrName>
                                        </p:attrNameLst>
                                      </p:cBhvr>
                                      <p:to>
                                        <p:strVal val="visible"/>
                                      </p:to>
                                    </p:set>
                                  </p:childTnLst>
                                </p:cTn>
                              </p:par>
                            </p:childTnLst>
                          </p:cTn>
                        </p:par>
                        <p:par>
                          <p:cTn id="31" fill="hold">
                            <p:stCondLst>
                              <p:cond delay="22500"/>
                            </p:stCondLst>
                            <p:childTnLst>
                              <p:par>
                                <p:cTn id="32" presetID="1" presetClass="entr" presetSubtype="0" fill="hold" grpId="0" nodeType="afterEffect">
                                  <p:stCondLst>
                                    <p:cond delay="2500"/>
                                  </p:stCondLst>
                                  <p:childTnLst>
                                    <p:set>
                                      <p:cBhvr>
                                        <p:cTn id="33" dur="1" fill="hold">
                                          <p:stCondLst>
                                            <p:cond delay="0"/>
                                          </p:stCondLst>
                                        </p:cTn>
                                        <p:tgtEl>
                                          <p:spTgt spid="113669">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669" grpId="0" build="p" advAuto="250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Marcador de número de diapositiva"/>
          <p:cNvSpPr>
            <a:spLocks noGrp="1"/>
          </p:cNvSpPr>
          <p:nvPr>
            <p:ph type="sldNum" sz="quarter" idx="12"/>
          </p:nvPr>
        </p:nvSpPr>
        <p:spPr/>
        <p:txBody>
          <a:bodyPr/>
          <a:lstStyle/>
          <a:p>
            <a:pPr>
              <a:defRPr/>
            </a:pPr>
            <a:fld id="{DD60BFAB-1213-40BE-A5C1-7DBEF5E71852}" type="slidenum">
              <a:rPr lang="es-ES" smtClean="0"/>
              <a:pPr>
                <a:defRPr/>
              </a:pPr>
              <a:t>29</a:t>
            </a:fld>
            <a:endParaRPr lang="es-ES"/>
          </a:p>
        </p:txBody>
      </p:sp>
      <p:pic>
        <p:nvPicPr>
          <p:cNvPr id="120834" name="Picture 2" descr="Archivo:N-Acetyl-p-aminophenol.svg">
            <a:hlinkClick r:id="rId2"/>
          </p:cNvPr>
          <p:cNvPicPr>
            <a:picLocks noChangeAspect="1" noChangeArrowheads="1"/>
          </p:cNvPicPr>
          <p:nvPr/>
        </p:nvPicPr>
        <p:blipFill>
          <a:blip r:embed="rId3"/>
          <a:srcRect/>
          <a:stretch>
            <a:fillRect/>
          </a:stretch>
        </p:blipFill>
        <p:spPr bwMode="auto">
          <a:xfrm>
            <a:off x="500034" y="1714488"/>
            <a:ext cx="3286148" cy="2614623"/>
          </a:xfrm>
          <a:prstGeom prst="rect">
            <a:avLst/>
          </a:prstGeom>
          <a:noFill/>
        </p:spPr>
      </p:pic>
      <p:pic>
        <p:nvPicPr>
          <p:cNvPr id="120836" name="Picture 4" descr="Archivo:Aspirin-skeletal.svg">
            <a:hlinkClick r:id="rId4"/>
          </p:cNvPr>
          <p:cNvPicPr>
            <a:picLocks noChangeAspect="1" noChangeArrowheads="1"/>
          </p:cNvPicPr>
          <p:nvPr/>
        </p:nvPicPr>
        <p:blipFill>
          <a:blip r:embed="rId5"/>
          <a:srcRect/>
          <a:stretch>
            <a:fillRect/>
          </a:stretch>
        </p:blipFill>
        <p:spPr bwMode="auto">
          <a:xfrm>
            <a:off x="5072066" y="1928802"/>
            <a:ext cx="3200400" cy="2657476"/>
          </a:xfrm>
          <a:prstGeom prst="rect">
            <a:avLst/>
          </a:prstGeom>
          <a:noFill/>
        </p:spPr>
      </p:pic>
      <p:sp>
        <p:nvSpPr>
          <p:cNvPr id="13" name="12 CuadroTexto"/>
          <p:cNvSpPr txBox="1"/>
          <p:nvPr/>
        </p:nvSpPr>
        <p:spPr>
          <a:xfrm>
            <a:off x="642910" y="5143512"/>
            <a:ext cx="2857520" cy="369332"/>
          </a:xfrm>
          <a:prstGeom prst="rect">
            <a:avLst/>
          </a:prstGeom>
          <a:noFill/>
        </p:spPr>
        <p:txBody>
          <a:bodyPr wrap="square" rtlCol="0">
            <a:spAutoFit/>
          </a:bodyPr>
          <a:lstStyle/>
          <a:p>
            <a:r>
              <a:rPr lang="es-ES" dirty="0" smtClean="0"/>
              <a:t>Paracetamol</a:t>
            </a:r>
            <a:endParaRPr lang="es-ES" dirty="0"/>
          </a:p>
        </p:txBody>
      </p:sp>
      <p:sp>
        <p:nvSpPr>
          <p:cNvPr id="14" name="13 CuadroTexto"/>
          <p:cNvSpPr txBox="1"/>
          <p:nvPr/>
        </p:nvSpPr>
        <p:spPr>
          <a:xfrm>
            <a:off x="5143504" y="5143512"/>
            <a:ext cx="2571768" cy="369332"/>
          </a:xfrm>
          <a:prstGeom prst="rect">
            <a:avLst/>
          </a:prstGeom>
          <a:noFill/>
        </p:spPr>
        <p:txBody>
          <a:bodyPr wrap="square" rtlCol="0">
            <a:spAutoFit/>
          </a:bodyPr>
          <a:lstStyle/>
          <a:p>
            <a:r>
              <a:rPr lang="es-ES" dirty="0" smtClean="0"/>
              <a:t>Aspirina</a:t>
            </a:r>
            <a:endParaRPr lang="es-ES" dirty="0"/>
          </a:p>
        </p:txBody>
      </p:sp>
    </p:spTree>
  </p:cSld>
  <p:clrMapOvr>
    <a:masterClrMapping/>
  </p:clrMapOvr>
  <p:transition>
    <p:rand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pPr>
              <a:defRPr/>
            </a:pPr>
            <a:fld id="{FEEAC2D1-A09C-4E33-B762-7E114014CE51}" type="slidenum">
              <a:rPr lang="es-ES" smtClean="0"/>
              <a:pPr>
                <a:defRPr/>
              </a:pPr>
              <a:t>3</a:t>
            </a:fld>
            <a:endParaRPr lang="es-ES"/>
          </a:p>
        </p:txBody>
      </p:sp>
      <p:sp>
        <p:nvSpPr>
          <p:cNvPr id="5" name="4 Rectángulo"/>
          <p:cNvSpPr/>
          <p:nvPr/>
        </p:nvSpPr>
        <p:spPr>
          <a:xfrm>
            <a:off x="0" y="474345"/>
            <a:ext cx="9144000" cy="4832092"/>
          </a:xfrm>
          <a:prstGeom prst="rect">
            <a:avLst/>
          </a:prstGeom>
        </p:spPr>
        <p:txBody>
          <a:bodyPr wrap="square">
            <a:spAutoFit/>
          </a:bodyPr>
          <a:lstStyle/>
          <a:p>
            <a:pPr algn="just"/>
            <a:r>
              <a:rPr lang="es-ES" sz="2800" dirty="0" smtClean="0"/>
              <a:t>Los </a:t>
            </a:r>
            <a:r>
              <a:rPr lang="es-ES" sz="2800" dirty="0" err="1" smtClean="0"/>
              <a:t>AINEs</a:t>
            </a:r>
            <a:r>
              <a:rPr lang="es-ES" sz="2800" dirty="0" smtClean="0"/>
              <a:t> son leves a moderados analgésicos.</a:t>
            </a:r>
          </a:p>
          <a:p>
            <a:pPr algn="just"/>
            <a:r>
              <a:rPr lang="es-ES" sz="2800" dirty="0" smtClean="0"/>
              <a:t>Como vimos, el efecto analgésico parece</a:t>
            </a:r>
          </a:p>
          <a:p>
            <a:pPr algn="just"/>
            <a:r>
              <a:rPr lang="es-ES" sz="2800" dirty="0" smtClean="0"/>
              <a:t>depender la inhibición de la síntesis </a:t>
            </a:r>
            <a:r>
              <a:rPr lang="es-ES" sz="2800" dirty="0" smtClean="0"/>
              <a:t>de las </a:t>
            </a:r>
            <a:r>
              <a:rPr lang="es-ES" sz="2800" dirty="0" smtClean="0"/>
              <a:t>prostaglandinas. Las </a:t>
            </a:r>
            <a:r>
              <a:rPr lang="es-ES" sz="2800" dirty="0" smtClean="0"/>
              <a:t>prostaglandinas parecen </a:t>
            </a:r>
            <a:r>
              <a:rPr lang="es-ES" sz="2800" dirty="0" smtClean="0"/>
              <a:t>sensibilizar los receptores del </a:t>
            </a:r>
            <a:r>
              <a:rPr lang="es-ES" sz="2800" dirty="0" smtClean="0"/>
              <a:t>dolor a </a:t>
            </a:r>
            <a:r>
              <a:rPr lang="es-ES" sz="2800" dirty="0" smtClean="0"/>
              <a:t>la estimulación mecánica o a otros </a:t>
            </a:r>
            <a:r>
              <a:rPr lang="es-ES" sz="2800" dirty="0" smtClean="0"/>
              <a:t>mediadores químicos </a:t>
            </a:r>
            <a:r>
              <a:rPr lang="es-ES" sz="2800" dirty="0" smtClean="0"/>
              <a:t>(</a:t>
            </a:r>
            <a:r>
              <a:rPr lang="es-ES" sz="2800" dirty="0" err="1" smtClean="0"/>
              <a:t>ej</a:t>
            </a:r>
            <a:r>
              <a:rPr lang="es-ES" sz="2800" dirty="0" smtClean="0"/>
              <a:t>: </a:t>
            </a:r>
            <a:r>
              <a:rPr lang="es-ES" sz="2800" dirty="0" err="1" smtClean="0"/>
              <a:t>bradiquinina</a:t>
            </a:r>
            <a:r>
              <a:rPr lang="es-ES" sz="2800" dirty="0" smtClean="0"/>
              <a:t>, histamina).</a:t>
            </a:r>
          </a:p>
          <a:p>
            <a:pPr algn="just"/>
            <a:r>
              <a:rPr lang="es-ES" sz="2800" dirty="0" smtClean="0"/>
              <a:t>Las prostaglandinas producen </a:t>
            </a:r>
            <a:r>
              <a:rPr lang="es-ES" sz="2800" dirty="0" smtClean="0"/>
              <a:t>hiperalgesia, es </a:t>
            </a:r>
            <a:r>
              <a:rPr lang="es-ES" sz="2800" dirty="0" smtClean="0"/>
              <a:t>decir se produce dolor con </a:t>
            </a:r>
            <a:r>
              <a:rPr lang="es-ES" sz="2800" dirty="0" smtClean="0"/>
              <a:t>maniobras como </a:t>
            </a:r>
            <a:r>
              <a:rPr lang="es-ES" sz="2800" dirty="0" smtClean="0"/>
              <a:t>la estimulación mecánica que </a:t>
            </a:r>
            <a:r>
              <a:rPr lang="es-ES" sz="2800" dirty="0" err="1" smtClean="0"/>
              <a:t>comunmente</a:t>
            </a:r>
            <a:r>
              <a:rPr lang="es-ES" sz="2800" dirty="0" smtClean="0"/>
              <a:t> no </a:t>
            </a:r>
            <a:r>
              <a:rPr lang="es-ES" sz="2800" dirty="0" smtClean="0"/>
              <a:t>lo produce</a:t>
            </a:r>
            <a:r>
              <a:rPr lang="es-ES" dirty="0" smtClean="0"/>
              <a:t>.</a:t>
            </a:r>
            <a:endParaRPr lang="es-ES" dirty="0"/>
          </a:p>
        </p:txBody>
      </p:sp>
    </p:spTree>
  </p:cSld>
  <p:clrMapOvr>
    <a:masterClrMapping/>
  </p:clrMapOvr>
  <p:transition>
    <p:random/>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0"/>
          <p:cNvSpPr>
            <a:spLocks noGrp="1" noChangeArrowheads="1"/>
          </p:cNvSpPr>
          <p:nvPr>
            <p:ph type="sldNum" sz="quarter" idx="12"/>
          </p:nvPr>
        </p:nvSpPr>
        <p:spPr/>
        <p:txBody>
          <a:bodyPr/>
          <a:lstStyle/>
          <a:p>
            <a:pPr>
              <a:defRPr/>
            </a:pPr>
            <a:fld id="{E490E0F4-BFAA-4B08-92B7-F457EA2AF344}" type="slidenum">
              <a:rPr lang="es-ES"/>
              <a:pPr>
                <a:defRPr/>
              </a:pPr>
              <a:t>30</a:t>
            </a:fld>
            <a:endParaRPr lang="es-ES"/>
          </a:p>
        </p:txBody>
      </p:sp>
      <p:sp>
        <p:nvSpPr>
          <p:cNvPr id="125956" name="Rectangle 4"/>
          <p:cNvSpPr>
            <a:spLocks noGrp="1" noChangeArrowheads="1"/>
          </p:cNvSpPr>
          <p:nvPr>
            <p:ph type="ctrTitle"/>
          </p:nvPr>
        </p:nvSpPr>
        <p:spPr/>
        <p:txBody>
          <a:bodyPr/>
          <a:lstStyle/>
          <a:p>
            <a:pPr eaLnBrk="1" hangingPunct="1">
              <a:defRPr/>
            </a:pPr>
            <a:r>
              <a:rPr lang="es-ES" smtClean="0"/>
              <a:t>¿Cuál es el mecanismo de acción de los AINE?</a:t>
            </a:r>
          </a:p>
        </p:txBody>
      </p:sp>
      <p:sp>
        <p:nvSpPr>
          <p:cNvPr id="125957" name="Rectangle 5"/>
          <p:cNvSpPr>
            <a:spLocks noGrp="1" noChangeArrowheads="1"/>
          </p:cNvSpPr>
          <p:nvPr>
            <p:ph type="subTitle" idx="1"/>
          </p:nvPr>
        </p:nvSpPr>
        <p:spPr/>
        <p:txBody>
          <a:bodyPr/>
          <a:lstStyle/>
          <a:p>
            <a:pPr eaLnBrk="1" hangingPunct="1">
              <a:defRPr/>
            </a:pPr>
            <a:r>
              <a:rPr lang="es-ES" smtClean="0"/>
              <a:t>¿Dónde actúan los glucocorticoides?</a:t>
            </a:r>
          </a:p>
        </p:txBody>
      </p:sp>
    </p:spTree>
  </p:cSld>
  <p:clrMapOvr>
    <a:masterClrMapping/>
  </p:clrMapOvr>
  <p:transition>
    <p:random/>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5 Marcador de número de diapositiva"/>
          <p:cNvSpPr>
            <a:spLocks noGrp="1"/>
          </p:cNvSpPr>
          <p:nvPr>
            <p:ph type="sldNum" sz="quarter" idx="12"/>
          </p:nvPr>
        </p:nvSpPr>
        <p:spPr/>
        <p:txBody>
          <a:bodyPr/>
          <a:lstStyle/>
          <a:p>
            <a:pPr>
              <a:defRPr/>
            </a:pPr>
            <a:fld id="{4DE44843-F86F-412D-8269-CD453EA0EFA0}" type="slidenum">
              <a:rPr lang="es-ES"/>
              <a:pPr>
                <a:defRPr/>
              </a:pPr>
              <a:t>31</a:t>
            </a:fld>
            <a:endParaRPr lang="es-ES"/>
          </a:p>
        </p:txBody>
      </p:sp>
      <p:sp>
        <p:nvSpPr>
          <p:cNvPr id="21507" name="Text Box 5"/>
          <p:cNvSpPr txBox="1">
            <a:spLocks noChangeArrowheads="1"/>
          </p:cNvSpPr>
          <p:nvPr/>
        </p:nvSpPr>
        <p:spPr bwMode="auto">
          <a:xfrm>
            <a:off x="2627313" y="981075"/>
            <a:ext cx="3889375" cy="366713"/>
          </a:xfrm>
          <a:prstGeom prst="rect">
            <a:avLst/>
          </a:prstGeom>
          <a:solidFill>
            <a:schemeClr val="accent1"/>
          </a:solidFill>
          <a:ln w="9525">
            <a:noFill/>
            <a:miter lim="800000"/>
            <a:headEnd/>
            <a:tailEnd/>
          </a:ln>
        </p:spPr>
        <p:txBody>
          <a:bodyPr>
            <a:spAutoFit/>
          </a:bodyPr>
          <a:lstStyle/>
          <a:p>
            <a:pPr>
              <a:spcBef>
                <a:spcPct val="50000"/>
              </a:spcBef>
            </a:pPr>
            <a:r>
              <a:rPr lang="es-ES" dirty="0" err="1"/>
              <a:t>Fosfolípidos</a:t>
            </a:r>
            <a:r>
              <a:rPr lang="es-ES" dirty="0"/>
              <a:t> de la membrana</a:t>
            </a:r>
          </a:p>
        </p:txBody>
      </p:sp>
      <p:grpSp>
        <p:nvGrpSpPr>
          <p:cNvPr id="2" name="Organization Chart 9"/>
          <p:cNvGrpSpPr>
            <a:grpSpLocks noChangeAspect="1"/>
          </p:cNvGrpSpPr>
          <p:nvPr/>
        </p:nvGrpSpPr>
        <p:grpSpPr bwMode="auto">
          <a:xfrm>
            <a:off x="428625" y="1643063"/>
            <a:ext cx="8208963" cy="4464050"/>
            <a:chOff x="272" y="999"/>
            <a:chExt cx="5171" cy="2812"/>
          </a:xfrm>
        </p:grpSpPr>
        <p:cxnSp>
          <p:nvCxnSpPr>
            <p:cNvPr id="21528" name="_s123919"/>
            <p:cNvCxnSpPr>
              <a:cxnSpLocks noChangeShapeType="1"/>
              <a:stCxn id="21532" idx="0"/>
              <a:endCxn id="21530" idx="2"/>
            </p:cNvCxnSpPr>
            <p:nvPr/>
          </p:nvCxnSpPr>
          <p:spPr bwMode="auto">
            <a:xfrm rot="5400000" flipH="1">
              <a:off x="3079" y="1534"/>
              <a:ext cx="144" cy="586"/>
            </a:xfrm>
            <a:prstGeom prst="bentConnector3">
              <a:avLst>
                <a:gd name="adj1" fmla="val 50000"/>
              </a:avLst>
            </a:prstGeom>
            <a:noFill/>
            <a:ln w="28575">
              <a:solidFill>
                <a:schemeClr val="bg2"/>
              </a:solidFill>
              <a:miter lim="800000"/>
              <a:headEnd/>
              <a:tailEnd/>
            </a:ln>
          </p:spPr>
        </p:cxnSp>
        <p:cxnSp>
          <p:nvCxnSpPr>
            <p:cNvPr id="21529" name="_s123918"/>
            <p:cNvCxnSpPr>
              <a:cxnSpLocks noChangeShapeType="1"/>
              <a:stCxn id="21531" idx="0"/>
              <a:endCxn id="21530" idx="2"/>
            </p:cNvCxnSpPr>
            <p:nvPr/>
          </p:nvCxnSpPr>
          <p:spPr bwMode="auto">
            <a:xfrm rot="-5400000">
              <a:off x="2493" y="1533"/>
              <a:ext cx="144" cy="587"/>
            </a:xfrm>
            <a:prstGeom prst="bentConnector3">
              <a:avLst>
                <a:gd name="adj1" fmla="val 50000"/>
              </a:avLst>
            </a:prstGeom>
            <a:noFill/>
            <a:ln w="28575">
              <a:solidFill>
                <a:schemeClr val="bg2"/>
              </a:solidFill>
              <a:miter lim="800000"/>
              <a:headEnd/>
              <a:tailEnd/>
            </a:ln>
          </p:spPr>
        </p:cxnSp>
        <p:sp>
          <p:nvSpPr>
            <p:cNvPr id="21530" name="_s123914"/>
            <p:cNvSpPr>
              <a:spLocks noChangeArrowheads="1"/>
            </p:cNvSpPr>
            <p:nvPr/>
          </p:nvSpPr>
          <p:spPr bwMode="auto">
            <a:xfrm>
              <a:off x="2095" y="1467"/>
              <a:ext cx="1525" cy="288"/>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s-ES" dirty="0"/>
                <a:t>Acido </a:t>
              </a:r>
              <a:r>
                <a:rPr lang="es-ES" dirty="0" err="1"/>
                <a:t>Araquidónico</a:t>
              </a:r>
              <a:endParaRPr lang="es-ES" dirty="0"/>
            </a:p>
          </p:txBody>
        </p:sp>
        <p:sp>
          <p:nvSpPr>
            <p:cNvPr id="21531" name="_s123915"/>
            <p:cNvSpPr>
              <a:spLocks noChangeArrowheads="1"/>
            </p:cNvSpPr>
            <p:nvPr/>
          </p:nvSpPr>
          <p:spPr bwMode="auto">
            <a:xfrm>
              <a:off x="1756" y="1899"/>
              <a:ext cx="1029" cy="448"/>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s-ES"/>
                <a:t>COX-1</a:t>
              </a:r>
            </a:p>
            <a:p>
              <a:pPr algn="ctr"/>
              <a:r>
                <a:rPr lang="es-ES"/>
                <a:t>Constitutiva</a:t>
              </a:r>
            </a:p>
          </p:txBody>
        </p:sp>
        <p:sp>
          <p:nvSpPr>
            <p:cNvPr id="21532" name="_s123916"/>
            <p:cNvSpPr>
              <a:spLocks noChangeArrowheads="1"/>
            </p:cNvSpPr>
            <p:nvPr/>
          </p:nvSpPr>
          <p:spPr bwMode="auto">
            <a:xfrm>
              <a:off x="2929" y="1899"/>
              <a:ext cx="1029" cy="448"/>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s-ES"/>
                <a:t>COX-2</a:t>
              </a:r>
            </a:p>
            <a:p>
              <a:pPr algn="ctr"/>
              <a:r>
                <a:rPr lang="es-ES"/>
                <a:t>Regulada</a:t>
              </a:r>
            </a:p>
          </p:txBody>
        </p:sp>
        <p:sp>
          <p:nvSpPr>
            <p:cNvPr id="38" name="Text Box 33"/>
            <p:cNvSpPr txBox="1">
              <a:spLocks noChangeArrowheads="1"/>
            </p:cNvSpPr>
            <p:nvPr/>
          </p:nvSpPr>
          <p:spPr bwMode="auto">
            <a:xfrm>
              <a:off x="340" y="1434"/>
              <a:ext cx="453" cy="231"/>
            </a:xfrm>
            <a:prstGeom prst="rect">
              <a:avLst/>
            </a:prstGeom>
            <a:solidFill>
              <a:schemeClr val="bg2">
                <a:lumMod val="60000"/>
                <a:lumOff val="40000"/>
              </a:schemeClr>
            </a:solidFill>
            <a:ln w="9525">
              <a:noFill/>
              <a:miter lim="800000"/>
              <a:headEnd/>
              <a:tailEnd/>
            </a:ln>
            <a:effectLst/>
          </p:spPr>
          <p:txBody>
            <a:bodyPr>
              <a:spAutoFit/>
            </a:bodyPr>
            <a:lstStyle/>
            <a:p>
              <a:pPr>
                <a:spcBef>
                  <a:spcPct val="50000"/>
                </a:spcBef>
                <a:defRPr/>
              </a:pPr>
              <a:r>
                <a:rPr lang="es-ES" dirty="0"/>
                <a:t>GC</a:t>
              </a:r>
            </a:p>
          </p:txBody>
        </p:sp>
      </p:grpSp>
      <p:sp>
        <p:nvSpPr>
          <p:cNvPr id="123921" name="Oval 17"/>
          <p:cNvSpPr>
            <a:spLocks noChangeArrowheads="1"/>
          </p:cNvSpPr>
          <p:nvPr/>
        </p:nvSpPr>
        <p:spPr bwMode="auto">
          <a:xfrm>
            <a:off x="3059113" y="5445125"/>
            <a:ext cx="2808287" cy="1152525"/>
          </a:xfrm>
          <a:prstGeom prst="ellipse">
            <a:avLst/>
          </a:prstGeom>
          <a:solidFill>
            <a:schemeClr val="bg2">
              <a:lumMod val="60000"/>
              <a:lumOff val="40000"/>
            </a:schemeClr>
          </a:solidFill>
          <a:ln w="9525">
            <a:solidFill>
              <a:schemeClr val="tx1"/>
            </a:solidFill>
            <a:round/>
            <a:headEnd/>
            <a:tailEnd/>
          </a:ln>
          <a:effectLst/>
        </p:spPr>
        <p:txBody>
          <a:bodyPr wrap="none" anchor="ctr"/>
          <a:lstStyle/>
          <a:p>
            <a:pPr>
              <a:defRPr/>
            </a:pPr>
            <a:endParaRPr lang="es-ES"/>
          </a:p>
        </p:txBody>
      </p:sp>
      <p:sp>
        <p:nvSpPr>
          <p:cNvPr id="123922" name="Text Box 18"/>
          <p:cNvSpPr txBox="1">
            <a:spLocks noChangeArrowheads="1"/>
          </p:cNvSpPr>
          <p:nvPr/>
        </p:nvSpPr>
        <p:spPr bwMode="auto">
          <a:xfrm>
            <a:off x="3924300" y="5876925"/>
            <a:ext cx="1008063" cy="366713"/>
          </a:xfrm>
          <a:prstGeom prst="rect">
            <a:avLst/>
          </a:prstGeom>
          <a:noFill/>
          <a:ln w="9525">
            <a:noFill/>
            <a:miter lim="800000"/>
            <a:headEnd/>
            <a:tailEnd/>
          </a:ln>
        </p:spPr>
        <p:txBody>
          <a:bodyPr>
            <a:spAutoFit/>
          </a:bodyPr>
          <a:lstStyle/>
          <a:p>
            <a:pPr>
              <a:spcBef>
                <a:spcPct val="50000"/>
              </a:spcBef>
            </a:pPr>
            <a:r>
              <a:rPr lang="es-ES"/>
              <a:t>AINE</a:t>
            </a:r>
          </a:p>
        </p:txBody>
      </p:sp>
      <p:sp>
        <p:nvSpPr>
          <p:cNvPr id="123925" name="Line 21"/>
          <p:cNvSpPr>
            <a:spLocks noChangeShapeType="1"/>
          </p:cNvSpPr>
          <p:nvPr/>
        </p:nvSpPr>
        <p:spPr bwMode="auto">
          <a:xfrm>
            <a:off x="4427538" y="1341438"/>
            <a:ext cx="0" cy="792162"/>
          </a:xfrm>
          <a:prstGeom prst="line">
            <a:avLst/>
          </a:prstGeom>
          <a:ln>
            <a:solidFill>
              <a:srgbClr val="FF0000"/>
            </a:solidFill>
            <a:headEnd/>
            <a:tailEnd type="triangle" w="med" len="med"/>
          </a:ln>
        </p:spPr>
        <p:style>
          <a:lnRef idx="3">
            <a:schemeClr val="accent5"/>
          </a:lnRef>
          <a:fillRef idx="0">
            <a:schemeClr val="accent5"/>
          </a:fillRef>
          <a:effectRef idx="2">
            <a:schemeClr val="accent5"/>
          </a:effectRef>
          <a:fontRef idx="minor">
            <a:schemeClr val="tx1"/>
          </a:fontRef>
        </p:style>
        <p:txBody>
          <a:bodyPr/>
          <a:lstStyle/>
          <a:p>
            <a:pPr>
              <a:defRPr/>
            </a:pPr>
            <a:endParaRPr lang="es-ES"/>
          </a:p>
        </p:txBody>
      </p:sp>
      <p:sp>
        <p:nvSpPr>
          <p:cNvPr id="123926" name="AutoShape 22"/>
          <p:cNvSpPr>
            <a:spLocks noChangeArrowheads="1"/>
          </p:cNvSpPr>
          <p:nvPr/>
        </p:nvSpPr>
        <p:spPr bwMode="auto">
          <a:xfrm>
            <a:off x="7019925" y="2060575"/>
            <a:ext cx="1368425" cy="792163"/>
          </a:xfrm>
          <a:prstGeom prst="octagon">
            <a:avLst>
              <a:gd name="adj" fmla="val 29287"/>
            </a:avLst>
          </a:prstGeom>
          <a:solidFill>
            <a:schemeClr val="bg2">
              <a:lumMod val="60000"/>
              <a:lumOff val="40000"/>
            </a:schemeClr>
          </a:solidFill>
          <a:ln w="9525">
            <a:solidFill>
              <a:schemeClr val="tx1"/>
            </a:solidFill>
            <a:miter lim="800000"/>
            <a:headEnd/>
            <a:tailEnd/>
          </a:ln>
          <a:effectLst/>
        </p:spPr>
        <p:txBody>
          <a:bodyPr wrap="none" anchor="ctr"/>
          <a:lstStyle/>
          <a:p>
            <a:pPr>
              <a:defRPr/>
            </a:pPr>
            <a:endParaRPr lang="es-ES"/>
          </a:p>
        </p:txBody>
      </p:sp>
      <p:sp>
        <p:nvSpPr>
          <p:cNvPr id="123927" name="Text Box 23"/>
          <p:cNvSpPr txBox="1">
            <a:spLocks noChangeArrowheads="1"/>
          </p:cNvSpPr>
          <p:nvPr/>
        </p:nvSpPr>
        <p:spPr bwMode="auto">
          <a:xfrm>
            <a:off x="7308850" y="2349500"/>
            <a:ext cx="1008063" cy="366713"/>
          </a:xfrm>
          <a:prstGeom prst="rect">
            <a:avLst/>
          </a:prstGeom>
          <a:noFill/>
          <a:ln w="9525">
            <a:noFill/>
            <a:miter lim="800000"/>
            <a:headEnd/>
            <a:tailEnd/>
          </a:ln>
        </p:spPr>
        <p:txBody>
          <a:bodyPr>
            <a:spAutoFit/>
          </a:bodyPr>
          <a:lstStyle/>
          <a:p>
            <a:pPr>
              <a:spcBef>
                <a:spcPct val="50000"/>
              </a:spcBef>
            </a:pPr>
            <a:r>
              <a:rPr lang="es-ES"/>
              <a:t>Coxib</a:t>
            </a:r>
          </a:p>
        </p:txBody>
      </p:sp>
      <p:sp>
        <p:nvSpPr>
          <p:cNvPr id="21514" name="Line 24"/>
          <p:cNvSpPr>
            <a:spLocks noChangeShapeType="1"/>
          </p:cNvSpPr>
          <p:nvPr/>
        </p:nvSpPr>
        <p:spPr bwMode="auto">
          <a:xfrm flipH="1">
            <a:off x="6443663" y="2708275"/>
            <a:ext cx="649287" cy="360363"/>
          </a:xfrm>
          <a:prstGeom prst="line">
            <a:avLst/>
          </a:prstGeom>
          <a:noFill/>
          <a:ln w="19050">
            <a:solidFill>
              <a:schemeClr val="tx1"/>
            </a:solidFill>
            <a:prstDash val="dashDot"/>
            <a:round/>
            <a:headEnd/>
            <a:tailEnd type="triangle" w="med" len="med"/>
          </a:ln>
        </p:spPr>
        <p:txBody>
          <a:bodyPr/>
          <a:lstStyle/>
          <a:p>
            <a:endParaRPr lang="es-ES"/>
          </a:p>
        </p:txBody>
      </p:sp>
      <p:sp>
        <p:nvSpPr>
          <p:cNvPr id="21515" name="Text Box 25"/>
          <p:cNvSpPr txBox="1">
            <a:spLocks noChangeArrowheads="1"/>
          </p:cNvSpPr>
          <p:nvPr/>
        </p:nvSpPr>
        <p:spPr bwMode="auto">
          <a:xfrm>
            <a:off x="1763713" y="1628775"/>
            <a:ext cx="1800225" cy="366713"/>
          </a:xfrm>
          <a:prstGeom prst="rect">
            <a:avLst/>
          </a:prstGeom>
          <a:noFill/>
          <a:ln w="9525">
            <a:noFill/>
            <a:miter lim="800000"/>
            <a:headEnd/>
            <a:tailEnd/>
          </a:ln>
        </p:spPr>
        <p:txBody>
          <a:bodyPr>
            <a:spAutoFit/>
          </a:bodyPr>
          <a:lstStyle/>
          <a:p>
            <a:pPr>
              <a:spcBef>
                <a:spcPct val="50000"/>
              </a:spcBef>
            </a:pPr>
            <a:r>
              <a:rPr lang="es-ES" dirty="0" err="1"/>
              <a:t>Fosfolipasa</a:t>
            </a:r>
            <a:endParaRPr lang="es-ES" dirty="0"/>
          </a:p>
        </p:txBody>
      </p:sp>
      <p:sp>
        <p:nvSpPr>
          <p:cNvPr id="21516" name="Line 26"/>
          <p:cNvSpPr>
            <a:spLocks noChangeShapeType="1"/>
          </p:cNvSpPr>
          <p:nvPr/>
        </p:nvSpPr>
        <p:spPr bwMode="auto">
          <a:xfrm>
            <a:off x="3276600" y="1844675"/>
            <a:ext cx="719138" cy="0"/>
          </a:xfrm>
          <a:prstGeom prst="line">
            <a:avLst/>
          </a:prstGeom>
          <a:noFill/>
          <a:ln w="19050">
            <a:solidFill>
              <a:schemeClr val="tx1"/>
            </a:solidFill>
            <a:round/>
            <a:headEnd/>
            <a:tailEnd type="triangle" w="med" len="med"/>
          </a:ln>
        </p:spPr>
        <p:txBody>
          <a:bodyPr/>
          <a:lstStyle/>
          <a:p>
            <a:endParaRPr lang="es-ES"/>
          </a:p>
        </p:txBody>
      </p:sp>
      <p:sp>
        <p:nvSpPr>
          <p:cNvPr id="123931" name="Text Box 27"/>
          <p:cNvSpPr txBox="1">
            <a:spLocks noChangeArrowheads="1"/>
          </p:cNvSpPr>
          <p:nvPr/>
        </p:nvSpPr>
        <p:spPr bwMode="auto">
          <a:xfrm>
            <a:off x="684213" y="4941888"/>
            <a:ext cx="1871662" cy="1190625"/>
          </a:xfrm>
          <a:prstGeom prst="rect">
            <a:avLst/>
          </a:prstGeom>
          <a:noFill/>
          <a:ln w="9525">
            <a:noFill/>
            <a:miter lim="800000"/>
            <a:headEnd/>
            <a:tailEnd/>
          </a:ln>
        </p:spPr>
        <p:txBody>
          <a:bodyPr>
            <a:spAutoFit/>
          </a:bodyPr>
          <a:lstStyle/>
          <a:p>
            <a:pPr>
              <a:spcBef>
                <a:spcPct val="50000"/>
              </a:spcBef>
            </a:pPr>
            <a:r>
              <a:rPr lang="es-ES"/>
              <a:t>Estómago, intestino, riñón y plaquetas</a:t>
            </a:r>
          </a:p>
        </p:txBody>
      </p:sp>
      <p:sp>
        <p:nvSpPr>
          <p:cNvPr id="123932" name="Text Box 28"/>
          <p:cNvSpPr txBox="1">
            <a:spLocks noChangeArrowheads="1"/>
          </p:cNvSpPr>
          <p:nvPr/>
        </p:nvSpPr>
        <p:spPr bwMode="auto">
          <a:xfrm>
            <a:off x="6694488" y="5157788"/>
            <a:ext cx="2449512" cy="915987"/>
          </a:xfrm>
          <a:prstGeom prst="rect">
            <a:avLst/>
          </a:prstGeom>
          <a:noFill/>
          <a:ln w="9525">
            <a:noFill/>
            <a:miter lim="800000"/>
            <a:headEnd/>
            <a:tailEnd/>
          </a:ln>
        </p:spPr>
        <p:txBody>
          <a:bodyPr>
            <a:spAutoFit/>
          </a:bodyPr>
          <a:lstStyle/>
          <a:p>
            <a:pPr>
              <a:spcBef>
                <a:spcPct val="50000"/>
              </a:spcBef>
            </a:pPr>
            <a:r>
              <a:rPr lang="es-ES"/>
              <a:t>Inflamación, dolor, fiebre.Proliferación celular. Riñón. SNC</a:t>
            </a:r>
          </a:p>
        </p:txBody>
      </p:sp>
      <p:sp>
        <p:nvSpPr>
          <p:cNvPr id="123934" name="AutoShape 30"/>
          <p:cNvSpPr>
            <a:spLocks noChangeArrowheads="1"/>
          </p:cNvSpPr>
          <p:nvPr/>
        </p:nvSpPr>
        <p:spPr bwMode="auto">
          <a:xfrm rot="-2951051">
            <a:off x="2136775" y="4759325"/>
            <a:ext cx="681038" cy="388938"/>
          </a:xfrm>
          <a:prstGeom prst="leftArrow">
            <a:avLst>
              <a:gd name="adj1" fmla="val 50000"/>
              <a:gd name="adj2" fmla="val 43775"/>
            </a:avLst>
          </a:prstGeom>
          <a:solidFill>
            <a:schemeClr val="accent1"/>
          </a:solidFill>
          <a:ln w="9525">
            <a:solidFill>
              <a:schemeClr val="tx1"/>
            </a:solidFill>
            <a:miter lim="800000"/>
            <a:headEnd/>
            <a:tailEnd/>
          </a:ln>
        </p:spPr>
        <p:txBody>
          <a:bodyPr wrap="none" anchor="ctr"/>
          <a:lstStyle/>
          <a:p>
            <a:endParaRPr lang="es-ES"/>
          </a:p>
        </p:txBody>
      </p:sp>
      <p:sp>
        <p:nvSpPr>
          <p:cNvPr id="123935" name="AutoShape 31"/>
          <p:cNvSpPr>
            <a:spLocks noChangeArrowheads="1"/>
          </p:cNvSpPr>
          <p:nvPr/>
        </p:nvSpPr>
        <p:spPr bwMode="auto">
          <a:xfrm rot="2592976">
            <a:off x="5845175" y="4602163"/>
            <a:ext cx="936625" cy="358775"/>
          </a:xfrm>
          <a:prstGeom prst="rightArrow">
            <a:avLst>
              <a:gd name="adj1" fmla="val 50000"/>
              <a:gd name="adj2" fmla="val 65265"/>
            </a:avLst>
          </a:prstGeom>
          <a:solidFill>
            <a:schemeClr val="accent1"/>
          </a:solidFill>
          <a:ln w="9525">
            <a:solidFill>
              <a:schemeClr val="tx1"/>
            </a:solidFill>
            <a:miter lim="800000"/>
            <a:headEnd/>
            <a:tailEnd/>
          </a:ln>
        </p:spPr>
        <p:txBody>
          <a:bodyPr wrap="none" anchor="ctr"/>
          <a:lstStyle/>
          <a:p>
            <a:endParaRPr lang="es-ES"/>
          </a:p>
        </p:txBody>
      </p:sp>
      <p:sp>
        <p:nvSpPr>
          <p:cNvPr id="123938" name="Text Box 34"/>
          <p:cNvSpPr txBox="1">
            <a:spLocks noChangeArrowheads="1"/>
          </p:cNvSpPr>
          <p:nvPr/>
        </p:nvSpPr>
        <p:spPr bwMode="auto">
          <a:xfrm>
            <a:off x="7235825" y="3284538"/>
            <a:ext cx="649288" cy="366712"/>
          </a:xfrm>
          <a:prstGeom prst="rect">
            <a:avLst/>
          </a:prstGeom>
          <a:solidFill>
            <a:schemeClr val="bg2">
              <a:lumMod val="60000"/>
              <a:lumOff val="40000"/>
            </a:schemeClr>
          </a:solidFill>
          <a:ln w="9525">
            <a:noFill/>
            <a:miter lim="800000"/>
            <a:headEnd/>
            <a:tailEnd/>
          </a:ln>
          <a:effectLst/>
        </p:spPr>
        <p:txBody>
          <a:bodyPr>
            <a:spAutoFit/>
          </a:bodyPr>
          <a:lstStyle/>
          <a:p>
            <a:pPr>
              <a:spcBef>
                <a:spcPct val="50000"/>
              </a:spcBef>
              <a:defRPr/>
            </a:pPr>
            <a:r>
              <a:rPr lang="es-ES" dirty="0"/>
              <a:t>GC</a:t>
            </a:r>
          </a:p>
        </p:txBody>
      </p:sp>
      <p:sp>
        <p:nvSpPr>
          <p:cNvPr id="21522" name="Line 35"/>
          <p:cNvSpPr>
            <a:spLocks noChangeShapeType="1"/>
          </p:cNvSpPr>
          <p:nvPr/>
        </p:nvSpPr>
        <p:spPr bwMode="auto">
          <a:xfrm flipV="1">
            <a:off x="1331913" y="1989138"/>
            <a:ext cx="431800" cy="215900"/>
          </a:xfrm>
          <a:prstGeom prst="line">
            <a:avLst/>
          </a:prstGeom>
          <a:noFill/>
          <a:ln w="28575">
            <a:solidFill>
              <a:srgbClr val="FF6600"/>
            </a:solidFill>
            <a:round/>
            <a:headEnd/>
            <a:tailEnd type="triangle" w="med" len="med"/>
          </a:ln>
        </p:spPr>
        <p:txBody>
          <a:bodyPr/>
          <a:lstStyle/>
          <a:p>
            <a:endParaRPr lang="es-ES"/>
          </a:p>
        </p:txBody>
      </p:sp>
      <p:sp>
        <p:nvSpPr>
          <p:cNvPr id="21523" name="Line 36"/>
          <p:cNvSpPr>
            <a:spLocks noChangeShapeType="1"/>
          </p:cNvSpPr>
          <p:nvPr/>
        </p:nvSpPr>
        <p:spPr bwMode="auto">
          <a:xfrm flipH="1">
            <a:off x="6516688" y="3429000"/>
            <a:ext cx="576262" cy="0"/>
          </a:xfrm>
          <a:prstGeom prst="line">
            <a:avLst/>
          </a:prstGeom>
          <a:noFill/>
          <a:ln w="28575">
            <a:solidFill>
              <a:srgbClr val="FF6600"/>
            </a:solidFill>
            <a:round/>
            <a:headEnd/>
            <a:tailEnd type="triangle" w="med" len="med"/>
          </a:ln>
        </p:spPr>
        <p:txBody>
          <a:bodyPr/>
          <a:lstStyle/>
          <a:p>
            <a:endParaRPr lang="es-ES"/>
          </a:p>
        </p:txBody>
      </p:sp>
      <p:sp>
        <p:nvSpPr>
          <p:cNvPr id="123941" name="Text Box 37"/>
          <p:cNvSpPr txBox="1">
            <a:spLocks noChangeArrowheads="1"/>
          </p:cNvSpPr>
          <p:nvPr/>
        </p:nvSpPr>
        <p:spPr bwMode="auto">
          <a:xfrm>
            <a:off x="3348038" y="4221163"/>
            <a:ext cx="2376487" cy="366712"/>
          </a:xfrm>
          <a:prstGeom prst="rect">
            <a:avLst/>
          </a:prstGeom>
          <a:solidFill>
            <a:srgbClr val="00B050"/>
          </a:solidFill>
          <a:ln w="9525">
            <a:noFill/>
            <a:miter lim="800000"/>
            <a:headEnd/>
            <a:tailEnd/>
          </a:ln>
        </p:spPr>
        <p:txBody>
          <a:bodyPr>
            <a:spAutoFit/>
          </a:bodyPr>
          <a:lstStyle/>
          <a:p>
            <a:pPr>
              <a:spcBef>
                <a:spcPct val="50000"/>
              </a:spcBef>
            </a:pPr>
            <a:r>
              <a:rPr lang="es-ES"/>
              <a:t>Prostaglandinas</a:t>
            </a:r>
          </a:p>
        </p:txBody>
      </p:sp>
      <p:sp>
        <p:nvSpPr>
          <p:cNvPr id="123942" name="Line 38"/>
          <p:cNvSpPr>
            <a:spLocks noChangeShapeType="1"/>
          </p:cNvSpPr>
          <p:nvPr/>
        </p:nvSpPr>
        <p:spPr bwMode="auto">
          <a:xfrm>
            <a:off x="4500563" y="2924175"/>
            <a:ext cx="0" cy="1225550"/>
          </a:xfrm>
          <a:prstGeom prst="line">
            <a:avLst/>
          </a:prstGeom>
          <a:ln>
            <a:solidFill>
              <a:srgbClr val="FF0000"/>
            </a:solidFill>
            <a:headEnd/>
            <a:tailEnd type="triangle" w="med" len="med"/>
          </a:ln>
        </p:spPr>
        <p:style>
          <a:lnRef idx="3">
            <a:schemeClr val="accent5"/>
          </a:lnRef>
          <a:fillRef idx="0">
            <a:schemeClr val="accent5"/>
          </a:fillRef>
          <a:effectRef idx="2">
            <a:schemeClr val="accent5"/>
          </a:effectRef>
          <a:fontRef idx="minor">
            <a:schemeClr val="tx1"/>
          </a:fontRef>
        </p:style>
        <p:txBody>
          <a:bodyPr/>
          <a:lstStyle/>
          <a:p>
            <a:pPr>
              <a:defRPr/>
            </a:pPr>
            <a:endParaRPr lang="es-ES"/>
          </a:p>
        </p:txBody>
      </p:sp>
      <p:sp>
        <p:nvSpPr>
          <p:cNvPr id="21526" name="Line 39"/>
          <p:cNvSpPr>
            <a:spLocks noChangeShapeType="1"/>
          </p:cNvSpPr>
          <p:nvPr/>
        </p:nvSpPr>
        <p:spPr bwMode="auto">
          <a:xfrm flipH="1" flipV="1">
            <a:off x="3059113" y="4005263"/>
            <a:ext cx="144462" cy="1584325"/>
          </a:xfrm>
          <a:prstGeom prst="line">
            <a:avLst/>
          </a:prstGeom>
          <a:noFill/>
          <a:ln w="9525">
            <a:solidFill>
              <a:srgbClr val="FF6600"/>
            </a:solidFill>
            <a:round/>
            <a:headEnd/>
            <a:tailEnd type="triangle" w="med" len="med"/>
          </a:ln>
        </p:spPr>
        <p:txBody>
          <a:bodyPr/>
          <a:lstStyle/>
          <a:p>
            <a:endParaRPr lang="es-ES"/>
          </a:p>
        </p:txBody>
      </p:sp>
      <p:sp>
        <p:nvSpPr>
          <p:cNvPr id="21527" name="Line 40"/>
          <p:cNvSpPr>
            <a:spLocks noChangeShapeType="1"/>
          </p:cNvSpPr>
          <p:nvPr/>
        </p:nvSpPr>
        <p:spPr bwMode="auto">
          <a:xfrm flipV="1">
            <a:off x="5651500" y="3860800"/>
            <a:ext cx="215900" cy="1728788"/>
          </a:xfrm>
          <a:prstGeom prst="line">
            <a:avLst/>
          </a:prstGeom>
          <a:noFill/>
          <a:ln w="9525">
            <a:solidFill>
              <a:srgbClr val="FF6600"/>
            </a:solidFill>
            <a:round/>
            <a:headEnd/>
            <a:tailEnd type="triangle" w="med" len="med"/>
          </a:ln>
        </p:spPr>
        <p:txBody>
          <a:bodyPr/>
          <a:lstStyle/>
          <a:p>
            <a:endParaRPr lang="es-ES"/>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123925"/>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5" presetClass="entr" presetSubtype="10" fill="hold" grpId="0" nodeType="clickEffect">
                                  <p:stCondLst>
                                    <p:cond delay="0"/>
                                  </p:stCondLst>
                                  <p:childTnLst>
                                    <p:set>
                                      <p:cBhvr>
                                        <p:cTn id="13" dur="1" fill="hold">
                                          <p:stCondLst>
                                            <p:cond delay="0"/>
                                          </p:stCondLst>
                                        </p:cTn>
                                        <p:tgtEl>
                                          <p:spTgt spid="123941"/>
                                        </p:tgtEl>
                                        <p:attrNameLst>
                                          <p:attrName>style.visibility</p:attrName>
                                        </p:attrNameLst>
                                      </p:cBhvr>
                                      <p:to>
                                        <p:strVal val="visible"/>
                                      </p:to>
                                    </p:set>
                                    <p:animEffect transition="in" filter="checkerboard(across)">
                                      <p:cBhvr>
                                        <p:cTn id="14" dur="500"/>
                                        <p:tgtEl>
                                          <p:spTgt spid="123941"/>
                                        </p:tgtEl>
                                      </p:cBhvr>
                                    </p:animEffect>
                                  </p:childTnLst>
                                </p:cTn>
                              </p:par>
                            </p:childTnLst>
                          </p:cTn>
                        </p:par>
                      </p:childTnLst>
                    </p:cTn>
                  </p:par>
                  <p:par>
                    <p:cTn id="15" fill="hold">
                      <p:stCondLst>
                        <p:cond delay="indefinite"/>
                      </p:stCondLst>
                      <p:childTnLst>
                        <p:par>
                          <p:cTn id="16" fill="hold">
                            <p:stCondLst>
                              <p:cond delay="0"/>
                            </p:stCondLst>
                            <p:childTnLst>
                              <p:par>
                                <p:cTn id="17" presetID="12" presetClass="entr" presetSubtype="4" fill="hold" grpId="0" nodeType="clickEffect">
                                  <p:stCondLst>
                                    <p:cond delay="0"/>
                                  </p:stCondLst>
                                  <p:childTnLst>
                                    <p:set>
                                      <p:cBhvr>
                                        <p:cTn id="18" dur="1" fill="hold">
                                          <p:stCondLst>
                                            <p:cond delay="0"/>
                                          </p:stCondLst>
                                        </p:cTn>
                                        <p:tgtEl>
                                          <p:spTgt spid="123921"/>
                                        </p:tgtEl>
                                        <p:attrNameLst>
                                          <p:attrName>style.visibility</p:attrName>
                                        </p:attrNameLst>
                                      </p:cBhvr>
                                      <p:to>
                                        <p:strVal val="visible"/>
                                      </p:to>
                                    </p:set>
                                    <p:animEffect transition="in" filter="slide(fromBottom)">
                                      <p:cBhvr>
                                        <p:cTn id="19" dur="500"/>
                                        <p:tgtEl>
                                          <p:spTgt spid="123921"/>
                                        </p:tgtEl>
                                      </p:cBhvr>
                                    </p:animEffect>
                                  </p:childTnLst>
                                </p:cTn>
                              </p:par>
                              <p:par>
                                <p:cTn id="20" presetID="5" presetClass="entr" presetSubtype="10" fill="hold" grpId="0" nodeType="withEffect">
                                  <p:stCondLst>
                                    <p:cond delay="0"/>
                                  </p:stCondLst>
                                  <p:childTnLst>
                                    <p:set>
                                      <p:cBhvr>
                                        <p:cTn id="21" dur="1" fill="hold">
                                          <p:stCondLst>
                                            <p:cond delay="0"/>
                                          </p:stCondLst>
                                        </p:cTn>
                                        <p:tgtEl>
                                          <p:spTgt spid="123922"/>
                                        </p:tgtEl>
                                        <p:attrNameLst>
                                          <p:attrName>style.visibility</p:attrName>
                                        </p:attrNameLst>
                                      </p:cBhvr>
                                      <p:to>
                                        <p:strVal val="visible"/>
                                      </p:to>
                                    </p:set>
                                    <p:animEffect transition="in" filter="checkerboard(across)">
                                      <p:cBhvr>
                                        <p:cTn id="22" dur="500"/>
                                        <p:tgtEl>
                                          <p:spTgt spid="123922"/>
                                        </p:tgtEl>
                                      </p:cBhvr>
                                    </p:animEffec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3934"/>
                                        </p:tgtEl>
                                        <p:attrNameLst>
                                          <p:attrName>style.visibility</p:attrName>
                                        </p:attrNameLst>
                                      </p:cBhvr>
                                      <p:to>
                                        <p:strVal val="visible"/>
                                      </p:to>
                                    </p:set>
                                  </p:childTnLst>
                                </p:cTn>
                              </p:par>
                              <p:par>
                                <p:cTn id="27" presetID="4" presetClass="entr" presetSubtype="16" fill="hold" grpId="0" nodeType="withEffect">
                                  <p:stCondLst>
                                    <p:cond delay="0"/>
                                  </p:stCondLst>
                                  <p:childTnLst>
                                    <p:set>
                                      <p:cBhvr>
                                        <p:cTn id="28" dur="1" fill="hold">
                                          <p:stCondLst>
                                            <p:cond delay="0"/>
                                          </p:stCondLst>
                                        </p:cTn>
                                        <p:tgtEl>
                                          <p:spTgt spid="123931"/>
                                        </p:tgtEl>
                                        <p:attrNameLst>
                                          <p:attrName>style.visibility</p:attrName>
                                        </p:attrNameLst>
                                      </p:cBhvr>
                                      <p:to>
                                        <p:strVal val="visible"/>
                                      </p:to>
                                    </p:set>
                                    <p:animEffect transition="in" filter="box(in)">
                                      <p:cBhvr>
                                        <p:cTn id="29" dur="500"/>
                                        <p:tgtEl>
                                          <p:spTgt spid="123931"/>
                                        </p:tgtEl>
                                      </p:cBhvr>
                                    </p:animEffec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123935"/>
                                        </p:tgtEl>
                                        <p:attrNameLst>
                                          <p:attrName>style.visibility</p:attrName>
                                        </p:attrNameLst>
                                      </p:cBhvr>
                                      <p:to>
                                        <p:strVal val="visible"/>
                                      </p:to>
                                    </p:set>
                                  </p:childTnLst>
                                </p:cTn>
                              </p:par>
                              <p:par>
                                <p:cTn id="34" presetID="4" presetClass="entr" presetSubtype="16" fill="hold" grpId="0" nodeType="withEffect">
                                  <p:stCondLst>
                                    <p:cond delay="0"/>
                                  </p:stCondLst>
                                  <p:childTnLst>
                                    <p:set>
                                      <p:cBhvr>
                                        <p:cTn id="35" dur="1" fill="hold">
                                          <p:stCondLst>
                                            <p:cond delay="0"/>
                                          </p:stCondLst>
                                        </p:cTn>
                                        <p:tgtEl>
                                          <p:spTgt spid="123932"/>
                                        </p:tgtEl>
                                        <p:attrNameLst>
                                          <p:attrName>style.visibility</p:attrName>
                                        </p:attrNameLst>
                                      </p:cBhvr>
                                      <p:to>
                                        <p:strVal val="visible"/>
                                      </p:to>
                                    </p:set>
                                    <p:animEffect transition="in" filter="box(in)">
                                      <p:cBhvr>
                                        <p:cTn id="36" dur="500"/>
                                        <p:tgtEl>
                                          <p:spTgt spid="123932"/>
                                        </p:tgtEl>
                                      </p:cBhvr>
                                    </p:animEffect>
                                  </p:childTnLst>
                                </p:cTn>
                              </p:par>
                            </p:childTnLst>
                          </p:cTn>
                        </p:par>
                      </p:childTnLst>
                    </p:cTn>
                  </p:par>
                  <p:par>
                    <p:cTn id="37" fill="hold">
                      <p:stCondLst>
                        <p:cond delay="indefinite"/>
                      </p:stCondLst>
                      <p:childTnLst>
                        <p:par>
                          <p:cTn id="38" fill="hold">
                            <p:stCondLst>
                              <p:cond delay="0"/>
                            </p:stCondLst>
                            <p:childTnLst>
                              <p:par>
                                <p:cTn id="39" presetID="55" presetClass="entr" presetSubtype="0" fill="hold" grpId="0" nodeType="clickEffect">
                                  <p:stCondLst>
                                    <p:cond delay="0"/>
                                  </p:stCondLst>
                                  <p:childTnLst>
                                    <p:set>
                                      <p:cBhvr>
                                        <p:cTn id="40" dur="1" fill="hold">
                                          <p:stCondLst>
                                            <p:cond delay="0"/>
                                          </p:stCondLst>
                                        </p:cTn>
                                        <p:tgtEl>
                                          <p:spTgt spid="123927"/>
                                        </p:tgtEl>
                                        <p:attrNameLst>
                                          <p:attrName>style.visibility</p:attrName>
                                        </p:attrNameLst>
                                      </p:cBhvr>
                                      <p:to>
                                        <p:strVal val="visible"/>
                                      </p:to>
                                    </p:set>
                                    <p:anim calcmode="lin" valueType="num">
                                      <p:cBhvr>
                                        <p:cTn id="41" dur="1000" fill="hold"/>
                                        <p:tgtEl>
                                          <p:spTgt spid="123927"/>
                                        </p:tgtEl>
                                        <p:attrNameLst>
                                          <p:attrName>ppt_w</p:attrName>
                                        </p:attrNameLst>
                                      </p:cBhvr>
                                      <p:tavLst>
                                        <p:tav tm="0">
                                          <p:val>
                                            <p:strVal val="#ppt_w*0.70"/>
                                          </p:val>
                                        </p:tav>
                                        <p:tav tm="100000">
                                          <p:val>
                                            <p:strVal val="#ppt_w"/>
                                          </p:val>
                                        </p:tav>
                                      </p:tavLst>
                                    </p:anim>
                                    <p:anim calcmode="lin" valueType="num">
                                      <p:cBhvr>
                                        <p:cTn id="42" dur="1000" fill="hold"/>
                                        <p:tgtEl>
                                          <p:spTgt spid="123927"/>
                                        </p:tgtEl>
                                        <p:attrNameLst>
                                          <p:attrName>ppt_h</p:attrName>
                                        </p:attrNameLst>
                                      </p:cBhvr>
                                      <p:tavLst>
                                        <p:tav tm="0">
                                          <p:val>
                                            <p:strVal val="#ppt_h"/>
                                          </p:val>
                                        </p:tav>
                                        <p:tav tm="100000">
                                          <p:val>
                                            <p:strVal val="#ppt_h"/>
                                          </p:val>
                                        </p:tav>
                                      </p:tavLst>
                                    </p:anim>
                                    <p:animEffect transition="in" filter="fade">
                                      <p:cBhvr>
                                        <p:cTn id="43" dur="1000"/>
                                        <p:tgtEl>
                                          <p:spTgt spid="123927"/>
                                        </p:tgtEl>
                                      </p:cBhvr>
                                    </p:animEffect>
                                  </p:childTnLst>
                                </p:cTn>
                              </p:par>
                              <p:par>
                                <p:cTn id="44" presetID="5" presetClass="entr" presetSubtype="10" fill="hold" grpId="0" nodeType="withEffect">
                                  <p:stCondLst>
                                    <p:cond delay="0"/>
                                  </p:stCondLst>
                                  <p:childTnLst>
                                    <p:set>
                                      <p:cBhvr>
                                        <p:cTn id="45" dur="1" fill="hold">
                                          <p:stCondLst>
                                            <p:cond delay="0"/>
                                          </p:stCondLst>
                                        </p:cTn>
                                        <p:tgtEl>
                                          <p:spTgt spid="123926"/>
                                        </p:tgtEl>
                                        <p:attrNameLst>
                                          <p:attrName>style.visibility</p:attrName>
                                        </p:attrNameLst>
                                      </p:cBhvr>
                                      <p:to>
                                        <p:strVal val="visible"/>
                                      </p:to>
                                    </p:set>
                                    <p:animEffect transition="in" filter="checkerboard(across)">
                                      <p:cBhvr>
                                        <p:cTn id="46" dur="500"/>
                                        <p:tgtEl>
                                          <p:spTgt spid="123926"/>
                                        </p:tgtEl>
                                      </p:cBhvr>
                                    </p:animEffect>
                                  </p:childTnLst>
                                </p:cTn>
                              </p:par>
                            </p:childTnLst>
                          </p:cTn>
                        </p:par>
                      </p:childTnLst>
                    </p:cTn>
                  </p:par>
                  <p:par>
                    <p:cTn id="47" fill="hold">
                      <p:stCondLst>
                        <p:cond delay="indefinite"/>
                      </p:stCondLst>
                      <p:childTnLst>
                        <p:par>
                          <p:cTn id="48" fill="hold">
                            <p:stCondLst>
                              <p:cond delay="0"/>
                            </p:stCondLst>
                            <p:childTnLst>
                              <p:par>
                                <p:cTn id="49" presetID="12" presetClass="entr" presetSubtype="4" fill="hold" grpId="0" nodeType="clickEffect">
                                  <p:stCondLst>
                                    <p:cond delay="0"/>
                                  </p:stCondLst>
                                  <p:childTnLst>
                                    <p:set>
                                      <p:cBhvr>
                                        <p:cTn id="50" dur="1" fill="hold">
                                          <p:stCondLst>
                                            <p:cond delay="0"/>
                                          </p:stCondLst>
                                        </p:cTn>
                                        <p:tgtEl>
                                          <p:spTgt spid="21515"/>
                                        </p:tgtEl>
                                        <p:attrNameLst>
                                          <p:attrName>style.visibility</p:attrName>
                                        </p:attrNameLst>
                                      </p:cBhvr>
                                      <p:to>
                                        <p:strVal val="visible"/>
                                      </p:to>
                                    </p:set>
                                    <p:animEffect transition="in" filter="slide(fromBottom)">
                                      <p:cBhvr>
                                        <p:cTn id="51" dur="500"/>
                                        <p:tgtEl>
                                          <p:spTgt spid="21515"/>
                                        </p:tgtEl>
                                      </p:cBhvr>
                                    </p:animEffect>
                                  </p:childTnLst>
                                </p:cTn>
                              </p:par>
                            </p:childTnLst>
                          </p:cTn>
                        </p:par>
                      </p:childTnLst>
                    </p:cTn>
                  </p:par>
                  <p:par>
                    <p:cTn id="52" fill="hold">
                      <p:stCondLst>
                        <p:cond delay="indefinite"/>
                      </p:stCondLst>
                      <p:childTnLst>
                        <p:par>
                          <p:cTn id="53" fill="hold">
                            <p:stCondLst>
                              <p:cond delay="0"/>
                            </p:stCondLst>
                            <p:childTnLst>
                              <p:par>
                                <p:cTn id="54" presetID="5" presetClass="entr" presetSubtype="10" fill="hold" grpId="0" nodeType="clickEffect">
                                  <p:stCondLst>
                                    <p:cond delay="0"/>
                                  </p:stCondLst>
                                  <p:childTnLst>
                                    <p:set>
                                      <p:cBhvr>
                                        <p:cTn id="55" dur="1" fill="hold">
                                          <p:stCondLst>
                                            <p:cond delay="0"/>
                                          </p:stCondLst>
                                        </p:cTn>
                                        <p:tgtEl>
                                          <p:spTgt spid="123938"/>
                                        </p:tgtEl>
                                        <p:attrNameLst>
                                          <p:attrName>style.visibility</p:attrName>
                                        </p:attrNameLst>
                                      </p:cBhvr>
                                      <p:to>
                                        <p:strVal val="visible"/>
                                      </p:to>
                                    </p:set>
                                    <p:animEffect transition="in" filter="checkerboard(across)">
                                      <p:cBhvr>
                                        <p:cTn id="56" dur="500"/>
                                        <p:tgtEl>
                                          <p:spTgt spid="123938"/>
                                        </p:tgtEl>
                                      </p:cBhvr>
                                    </p:animEffect>
                                  </p:childTnLst>
                                </p:cTn>
                              </p:par>
                            </p:childTnLst>
                          </p:cTn>
                        </p:par>
                        <p:par>
                          <p:cTn id="57" fill="hold">
                            <p:stCondLst>
                              <p:cond delay="500"/>
                            </p:stCondLst>
                            <p:childTnLst>
                              <p:par>
                                <p:cTn id="58" presetID="1" presetClass="entr" presetSubtype="0" fill="hold" nodeType="afterEffect">
                                  <p:stCondLst>
                                    <p:cond delay="0"/>
                                  </p:stCondLst>
                                  <p:childTnLst>
                                    <p:set>
                                      <p:cBhvr>
                                        <p:cTn id="59" dur="1" fill="hold">
                                          <p:stCondLst>
                                            <p:cond delay="0"/>
                                          </p:stCondLst>
                                        </p:cTn>
                                        <p:tgtEl>
                                          <p:spTgt spid="2"/>
                                        </p:tgtEl>
                                        <p:attrNameLst>
                                          <p:attrName>style.visibility</p:attrName>
                                        </p:attrNameLst>
                                      </p:cBhvr>
                                      <p:to>
                                        <p:strVal val="visible"/>
                                      </p:to>
                                    </p:set>
                                  </p:childTnLst>
                                </p:cTn>
                              </p:par>
                            </p:childTnLst>
                          </p:cTn>
                        </p:par>
                        <p:par>
                          <p:cTn id="60" fill="hold">
                            <p:stCondLst>
                              <p:cond delay="500"/>
                            </p:stCondLst>
                            <p:childTnLst>
                              <p:par>
                                <p:cTn id="61" presetID="4" presetClass="entr" presetSubtype="16" fill="hold" nodeType="afterEffect">
                                  <p:stCondLst>
                                    <p:cond delay="0"/>
                                  </p:stCondLst>
                                  <p:childTnLst>
                                    <p:set>
                                      <p:cBhvr>
                                        <p:cTn id="62" dur="1" fill="hold">
                                          <p:stCondLst>
                                            <p:cond delay="0"/>
                                          </p:stCondLst>
                                        </p:cTn>
                                        <p:tgtEl>
                                          <p:spTgt spid="2"/>
                                        </p:tgtEl>
                                        <p:attrNameLst>
                                          <p:attrName>style.visibility</p:attrName>
                                        </p:attrNameLst>
                                      </p:cBhvr>
                                      <p:to>
                                        <p:strVal val="visible"/>
                                      </p:to>
                                    </p:set>
                                    <p:animEffect transition="in" filter="box(in)">
                                      <p:cBhvr>
                                        <p:cTn id="63" dur="500"/>
                                        <p:tgtEl>
                                          <p:spTgt spid="2"/>
                                        </p:tgtEl>
                                      </p:cBhvr>
                                    </p:animEffect>
                                  </p:childTnLst>
                                </p:cTn>
                              </p:par>
                            </p:childTnLst>
                          </p:cTn>
                        </p:par>
                        <p:par>
                          <p:cTn id="64" fill="hold">
                            <p:stCondLst>
                              <p:cond delay="1000"/>
                            </p:stCondLst>
                            <p:childTnLst>
                              <p:par>
                                <p:cTn id="65" presetID="1" presetClass="entr" presetSubtype="0" fill="hold" grpId="0" nodeType="afterEffect">
                                  <p:stCondLst>
                                    <p:cond delay="0"/>
                                  </p:stCondLst>
                                  <p:childTnLst>
                                    <p:set>
                                      <p:cBhvr>
                                        <p:cTn id="66" dur="1" fill="hold">
                                          <p:stCondLst>
                                            <p:cond delay="0"/>
                                          </p:stCondLst>
                                        </p:cTn>
                                        <p:tgtEl>
                                          <p:spTgt spid="21522"/>
                                        </p:tgtEl>
                                        <p:attrNameLst>
                                          <p:attrName>style.visibility</p:attrName>
                                        </p:attrNameLst>
                                      </p:cBhvr>
                                      <p:to>
                                        <p:strVal val="visible"/>
                                      </p:to>
                                    </p:set>
                                  </p:childTnLst>
                                </p:cTn>
                              </p:par>
                            </p:childTnLst>
                          </p:cTn>
                        </p:par>
                        <p:par>
                          <p:cTn id="67" fill="hold">
                            <p:stCondLst>
                              <p:cond delay="1000"/>
                            </p:stCondLst>
                            <p:childTnLst>
                              <p:par>
                                <p:cTn id="68" presetID="1" presetClass="entr" presetSubtype="0" fill="hold" grpId="0" nodeType="afterEffect">
                                  <p:stCondLst>
                                    <p:cond delay="0"/>
                                  </p:stCondLst>
                                  <p:childTnLst>
                                    <p:set>
                                      <p:cBhvr>
                                        <p:cTn id="69" dur="1" fill="hold">
                                          <p:stCondLst>
                                            <p:cond delay="0"/>
                                          </p:stCondLst>
                                        </p:cTn>
                                        <p:tgtEl>
                                          <p:spTgt spid="21516"/>
                                        </p:tgtEl>
                                        <p:attrNameLst>
                                          <p:attrName>style.visibility</p:attrName>
                                        </p:attrNameLst>
                                      </p:cBhvr>
                                      <p:to>
                                        <p:strVal val="visible"/>
                                      </p:to>
                                    </p:set>
                                  </p:childTnLst>
                                </p:cTn>
                              </p:par>
                            </p:childTnLst>
                          </p:cTn>
                        </p:par>
                        <p:par>
                          <p:cTn id="70" fill="hold">
                            <p:stCondLst>
                              <p:cond delay="1000"/>
                            </p:stCondLst>
                            <p:childTnLst>
                              <p:par>
                                <p:cTn id="71" presetID="1" presetClass="entr" presetSubtype="0" fill="hold" grpId="0" nodeType="afterEffect">
                                  <p:stCondLst>
                                    <p:cond delay="0"/>
                                  </p:stCondLst>
                                  <p:childTnLst>
                                    <p:set>
                                      <p:cBhvr>
                                        <p:cTn id="72" dur="1" fill="hold">
                                          <p:stCondLst>
                                            <p:cond delay="0"/>
                                          </p:stCondLst>
                                        </p:cTn>
                                        <p:tgtEl>
                                          <p:spTgt spid="123942"/>
                                        </p:tgtEl>
                                        <p:attrNameLst>
                                          <p:attrName>style.visibility</p:attrName>
                                        </p:attrNameLst>
                                      </p:cBhvr>
                                      <p:to>
                                        <p:strVal val="visible"/>
                                      </p:to>
                                    </p:set>
                                  </p:childTnLst>
                                </p:cTn>
                              </p:par>
                            </p:childTnLst>
                          </p:cTn>
                        </p:par>
                        <p:par>
                          <p:cTn id="73" fill="hold">
                            <p:stCondLst>
                              <p:cond delay="1000"/>
                            </p:stCondLst>
                            <p:childTnLst>
                              <p:par>
                                <p:cTn id="74" presetID="4" presetClass="entr" presetSubtype="16" fill="hold" grpId="0" nodeType="afterEffect">
                                  <p:stCondLst>
                                    <p:cond delay="0"/>
                                  </p:stCondLst>
                                  <p:childTnLst>
                                    <p:set>
                                      <p:cBhvr>
                                        <p:cTn id="75" dur="1" fill="hold">
                                          <p:stCondLst>
                                            <p:cond delay="0"/>
                                          </p:stCondLst>
                                        </p:cTn>
                                        <p:tgtEl>
                                          <p:spTgt spid="21526"/>
                                        </p:tgtEl>
                                        <p:attrNameLst>
                                          <p:attrName>style.visibility</p:attrName>
                                        </p:attrNameLst>
                                      </p:cBhvr>
                                      <p:to>
                                        <p:strVal val="visible"/>
                                      </p:to>
                                    </p:set>
                                    <p:animEffect transition="in" filter="box(in)">
                                      <p:cBhvr>
                                        <p:cTn id="76" dur="500"/>
                                        <p:tgtEl>
                                          <p:spTgt spid="21526"/>
                                        </p:tgtEl>
                                      </p:cBhvr>
                                    </p:animEffect>
                                  </p:childTnLst>
                                </p:cTn>
                              </p:par>
                            </p:childTnLst>
                          </p:cTn>
                        </p:par>
                        <p:par>
                          <p:cTn id="77" fill="hold">
                            <p:stCondLst>
                              <p:cond delay="1500"/>
                            </p:stCondLst>
                            <p:childTnLst>
                              <p:par>
                                <p:cTn id="78" presetID="1" presetClass="entr" presetSubtype="0" fill="hold" grpId="0" nodeType="afterEffect">
                                  <p:stCondLst>
                                    <p:cond delay="0"/>
                                  </p:stCondLst>
                                  <p:childTnLst>
                                    <p:set>
                                      <p:cBhvr>
                                        <p:cTn id="79" dur="1" fill="hold">
                                          <p:stCondLst>
                                            <p:cond delay="0"/>
                                          </p:stCondLst>
                                        </p:cTn>
                                        <p:tgtEl>
                                          <p:spTgt spid="21527"/>
                                        </p:tgtEl>
                                        <p:attrNameLst>
                                          <p:attrName>style.visibility</p:attrName>
                                        </p:attrNameLst>
                                      </p:cBhvr>
                                      <p:to>
                                        <p:strVal val="visible"/>
                                      </p:to>
                                    </p:set>
                                  </p:childTnLst>
                                </p:cTn>
                              </p:par>
                            </p:childTnLst>
                          </p:cTn>
                        </p:par>
                      </p:childTnLst>
                    </p:cTn>
                  </p:par>
                  <p:par>
                    <p:cTn id="80" fill="hold">
                      <p:stCondLst>
                        <p:cond delay="indefinite"/>
                      </p:stCondLst>
                      <p:childTnLst>
                        <p:par>
                          <p:cTn id="81" fill="hold">
                            <p:stCondLst>
                              <p:cond delay="0"/>
                            </p:stCondLst>
                            <p:childTnLst>
                              <p:par>
                                <p:cTn id="82" presetID="1" presetClass="entr" presetSubtype="0" fill="hold" nodeType="clickEffect">
                                  <p:stCondLst>
                                    <p:cond delay="0"/>
                                  </p:stCondLst>
                                  <p:childTnLst>
                                    <p:set>
                                      <p:cBhvr>
                                        <p:cTn id="83"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921" grpId="0" animBg="1"/>
      <p:bldP spid="123922" grpId="0"/>
      <p:bldP spid="123925" grpId="0" animBg="1"/>
      <p:bldP spid="123926" grpId="0" animBg="1"/>
      <p:bldP spid="123927" grpId="0"/>
      <p:bldP spid="21515" grpId="0"/>
      <p:bldP spid="21516" grpId="0" animBg="1"/>
      <p:bldP spid="123931" grpId="0"/>
      <p:bldP spid="123932" grpId="0"/>
      <p:bldP spid="123934" grpId="0" animBg="1"/>
      <p:bldP spid="123935" grpId="0" animBg="1"/>
      <p:bldP spid="123938" grpId="0" animBg="1"/>
      <p:bldP spid="21522" grpId="0" animBg="1"/>
      <p:bldP spid="123941" grpId="0" animBg="1"/>
      <p:bldP spid="123942" grpId="0" animBg="1"/>
      <p:bldP spid="21526" grpId="0" animBg="1"/>
      <p:bldP spid="21527"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85813" y="0"/>
            <a:ext cx="10644188" cy="1139825"/>
          </a:xfrm>
        </p:spPr>
        <p:txBody>
          <a:bodyPr/>
          <a:lstStyle/>
          <a:p>
            <a:pPr eaLnBrk="1" hangingPunct="1">
              <a:defRPr/>
            </a:pPr>
            <a:r>
              <a:rPr lang="es-ES" sz="4000" dirty="0" smtClean="0"/>
              <a:t>La doble acción de las </a:t>
            </a:r>
            <a:r>
              <a:rPr lang="es-ES" sz="4000" dirty="0" smtClean="0">
                <a:solidFill>
                  <a:srgbClr val="FFFF00"/>
                </a:solidFill>
              </a:rPr>
              <a:t>prostaglandinas</a:t>
            </a:r>
          </a:p>
        </p:txBody>
      </p:sp>
      <p:sp>
        <p:nvSpPr>
          <p:cNvPr id="4" name="3 Marcador de número de diapositiva"/>
          <p:cNvSpPr>
            <a:spLocks noGrp="1"/>
          </p:cNvSpPr>
          <p:nvPr>
            <p:ph type="sldNum" sz="quarter" idx="12"/>
          </p:nvPr>
        </p:nvSpPr>
        <p:spPr/>
        <p:txBody>
          <a:bodyPr/>
          <a:lstStyle/>
          <a:p>
            <a:pPr>
              <a:defRPr/>
            </a:pPr>
            <a:fld id="{FADCF400-69FD-4273-B8AD-D1B28CD37F6B}" type="slidenum">
              <a:rPr lang="es-ES"/>
              <a:pPr>
                <a:defRPr/>
              </a:pPr>
              <a:t>32</a:t>
            </a:fld>
            <a:endParaRPr lang="es-ES"/>
          </a:p>
        </p:txBody>
      </p:sp>
      <p:sp>
        <p:nvSpPr>
          <p:cNvPr id="22532" name="4 Rectángulo"/>
          <p:cNvSpPr>
            <a:spLocks noChangeArrowheads="1"/>
          </p:cNvSpPr>
          <p:nvPr/>
        </p:nvSpPr>
        <p:spPr bwMode="auto">
          <a:xfrm>
            <a:off x="0" y="1214438"/>
            <a:ext cx="9144000" cy="5386387"/>
          </a:xfrm>
          <a:prstGeom prst="rect">
            <a:avLst/>
          </a:prstGeom>
          <a:noFill/>
          <a:ln w="9525">
            <a:noFill/>
            <a:miter lim="800000"/>
            <a:headEnd/>
            <a:tailEnd/>
          </a:ln>
        </p:spPr>
        <p:txBody>
          <a:bodyPr>
            <a:spAutoFit/>
          </a:bodyPr>
          <a:lstStyle/>
          <a:p>
            <a:pPr>
              <a:buFont typeface="Wingdings" pitchFamily="2" charset="2"/>
              <a:buChar char="q"/>
            </a:pPr>
            <a:r>
              <a:rPr lang="es-ES" sz="2400">
                <a:solidFill>
                  <a:srgbClr val="FF0000"/>
                </a:solidFill>
              </a:rPr>
              <a:t>D</a:t>
            </a:r>
            <a:r>
              <a:rPr lang="es-ES" sz="2400"/>
              <a:t>ado que las prostaglandinas (PG) participan en las respuestas inflamatorias al estimular las terminales nerviosas del dolor, los antiinflamatorios no esteroides (AINE), como la aspirina, actúan </a:t>
            </a:r>
            <a:r>
              <a:rPr lang="es-ES" sz="2800">
                <a:solidFill>
                  <a:srgbClr val="FFFF00"/>
                </a:solidFill>
              </a:rPr>
              <a:t>inhibiendo la ciclooxigenasa y así, la producción de PG</a:t>
            </a:r>
            <a:r>
              <a:rPr lang="es-ES" sz="2800"/>
              <a:t>.</a:t>
            </a:r>
          </a:p>
          <a:p>
            <a:pPr>
              <a:buFont typeface="Wingdings" pitchFamily="2" charset="2"/>
              <a:buChar char="q"/>
            </a:pPr>
            <a:r>
              <a:rPr lang="es-ES" sz="2400">
                <a:solidFill>
                  <a:srgbClr val="FF0000"/>
                </a:solidFill>
              </a:rPr>
              <a:t> Por </a:t>
            </a:r>
            <a:r>
              <a:rPr lang="es-ES" sz="2400"/>
              <a:t>otra parte, las prostaglandinas se ocupan de mantener la </a:t>
            </a:r>
            <a:r>
              <a:rPr lang="es-ES" sz="2400">
                <a:solidFill>
                  <a:srgbClr val="FFFF00"/>
                </a:solidFill>
              </a:rPr>
              <a:t>integridad y proliferación de la mucosa gástrica</a:t>
            </a:r>
            <a:r>
              <a:rPr lang="es-ES" sz="2400"/>
              <a:t>, al asegurarle un adecuado riego sanguíneo. La mucosa gástrica es uno de los mecanismos de protección del estómago frente a los agentes agresivos como el ácido clorhídrico y la pepsina. </a:t>
            </a:r>
          </a:p>
          <a:p>
            <a:pPr>
              <a:buFont typeface="Wingdings" pitchFamily="2" charset="2"/>
              <a:buChar char="q"/>
            </a:pPr>
            <a:r>
              <a:rPr lang="es-ES" sz="2400">
                <a:solidFill>
                  <a:srgbClr val="FF0000"/>
                </a:solidFill>
              </a:rPr>
              <a:t>E</a:t>
            </a:r>
            <a:r>
              <a:rPr lang="es-ES" sz="2400"/>
              <a:t>ntonces, los AINEs, al inhibir a las PG, dejan a la mucosa gástrica vulnerable frente al ácido del estómago y aumenta el riesgo de </a:t>
            </a:r>
            <a:r>
              <a:rPr lang="es-ES" sz="2400">
                <a:solidFill>
                  <a:srgbClr val="FFFF00"/>
                </a:solidFill>
              </a:rPr>
              <a:t>sufrir erosiones y úlceras</a:t>
            </a:r>
          </a:p>
        </p:txBody>
      </p:sp>
    </p:spTree>
  </p:cSld>
  <p:clrMapOvr>
    <a:masterClrMapping/>
  </p:clrMapOvr>
  <p:transition>
    <p:random/>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14313" y="2357438"/>
            <a:ext cx="8229600" cy="1139825"/>
          </a:xfrm>
        </p:spPr>
        <p:txBody>
          <a:bodyPr/>
          <a:lstStyle/>
          <a:p>
            <a:pPr>
              <a:defRPr/>
            </a:pPr>
            <a:r>
              <a:rPr lang="es-ES" dirty="0" smtClean="0"/>
              <a:t>COX-1 Versus COX-2</a:t>
            </a:r>
            <a:endParaRPr lang="es-ES" dirty="0"/>
          </a:p>
        </p:txBody>
      </p:sp>
      <p:sp>
        <p:nvSpPr>
          <p:cNvPr id="3" name="2 Marcador de número de diapositiva"/>
          <p:cNvSpPr>
            <a:spLocks noGrp="1"/>
          </p:cNvSpPr>
          <p:nvPr>
            <p:ph type="sldNum" sz="quarter" idx="12"/>
          </p:nvPr>
        </p:nvSpPr>
        <p:spPr/>
        <p:txBody>
          <a:bodyPr/>
          <a:lstStyle/>
          <a:p>
            <a:pPr>
              <a:defRPr/>
            </a:pPr>
            <a:fld id="{A2C4B46E-F024-4E6A-BBB6-F5456D7FF6B0}" type="slidenum">
              <a:rPr lang="es-ES" smtClean="0"/>
              <a:pPr>
                <a:defRPr/>
              </a:pPr>
              <a:t>33</a:t>
            </a:fld>
            <a:endParaRPr lang="es-ES"/>
          </a:p>
        </p:txBody>
      </p:sp>
    </p:spTree>
  </p:cSld>
  <p:clrMapOvr>
    <a:masterClrMapping/>
  </p:clrMapOvr>
  <p:transition>
    <p:random/>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277813"/>
            <a:ext cx="9144000" cy="1139825"/>
          </a:xfrm>
        </p:spPr>
        <p:txBody>
          <a:bodyPr/>
          <a:lstStyle/>
          <a:p>
            <a:pPr eaLnBrk="1" hangingPunct="1">
              <a:defRPr/>
            </a:pPr>
            <a:r>
              <a:rPr lang="es-ES" dirty="0" smtClean="0"/>
              <a:t>¿Cuál </a:t>
            </a:r>
            <a:r>
              <a:rPr lang="es-ES" dirty="0" err="1" smtClean="0"/>
              <a:t>ciclooxigenasa</a:t>
            </a:r>
            <a:r>
              <a:rPr lang="es-ES" dirty="0" smtClean="0"/>
              <a:t> conviene inhibir?</a:t>
            </a:r>
          </a:p>
        </p:txBody>
      </p:sp>
      <p:sp>
        <p:nvSpPr>
          <p:cNvPr id="3" name="2 Marcador de número de diapositiva"/>
          <p:cNvSpPr>
            <a:spLocks noGrp="1"/>
          </p:cNvSpPr>
          <p:nvPr>
            <p:ph type="sldNum" sz="quarter" idx="12"/>
          </p:nvPr>
        </p:nvSpPr>
        <p:spPr/>
        <p:txBody>
          <a:bodyPr/>
          <a:lstStyle/>
          <a:p>
            <a:pPr>
              <a:defRPr/>
            </a:pPr>
            <a:fld id="{361C1624-A545-42FC-96FE-B1BDDF6F1F67}" type="slidenum">
              <a:rPr lang="es-ES"/>
              <a:pPr>
                <a:defRPr/>
              </a:pPr>
              <a:t>34</a:t>
            </a:fld>
            <a:endParaRPr lang="es-ES"/>
          </a:p>
        </p:txBody>
      </p:sp>
      <p:sp>
        <p:nvSpPr>
          <p:cNvPr id="16388" name="3 Rectángulo"/>
          <p:cNvSpPr>
            <a:spLocks noChangeArrowheads="1"/>
          </p:cNvSpPr>
          <p:nvPr/>
        </p:nvSpPr>
        <p:spPr bwMode="auto">
          <a:xfrm>
            <a:off x="0" y="1571625"/>
            <a:ext cx="9144000" cy="2862263"/>
          </a:xfrm>
          <a:prstGeom prst="rect">
            <a:avLst/>
          </a:prstGeom>
          <a:noFill/>
          <a:ln w="9525">
            <a:noFill/>
            <a:miter lim="800000"/>
            <a:headEnd/>
            <a:tailEnd/>
          </a:ln>
        </p:spPr>
        <p:txBody>
          <a:bodyPr>
            <a:spAutoFit/>
          </a:bodyPr>
          <a:lstStyle/>
          <a:p>
            <a:r>
              <a:rPr lang="es-ES" sz="2000" dirty="0"/>
              <a:t>El cuerpo produce dos tipos de </a:t>
            </a:r>
            <a:r>
              <a:rPr lang="es-ES" sz="2000" b="1" dirty="0" err="1">
                <a:solidFill>
                  <a:srgbClr val="FFFF00"/>
                </a:solidFill>
              </a:rPr>
              <a:t>ciclooxigenasas</a:t>
            </a:r>
            <a:r>
              <a:rPr lang="es-ES" sz="2000" dirty="0"/>
              <a:t>, la COX-1 y la COX-2 y ambas tienen funciones distintas. La COX-1 participa en la señalización celular para mantener la homeostasis en el cuerpo, principalmente en la </a:t>
            </a:r>
            <a:r>
              <a:rPr lang="es-ES" sz="2000" b="1" dirty="0">
                <a:solidFill>
                  <a:srgbClr val="FFFF00"/>
                </a:solidFill>
              </a:rPr>
              <a:t>mucosa gástrica</a:t>
            </a:r>
            <a:r>
              <a:rPr lang="es-ES" sz="2000" dirty="0"/>
              <a:t>, donde cumplen funciones de protección </a:t>
            </a:r>
            <a:r>
              <a:rPr lang="es-ES" sz="2000" b="1" dirty="0"/>
              <a:t>gastrointestinal, en el riñón y en las plaquetas.</a:t>
            </a:r>
            <a:r>
              <a:rPr lang="es-ES" sz="2000" b="1" baseline="30000" dirty="0"/>
              <a:t> </a:t>
            </a:r>
            <a:r>
              <a:rPr lang="es-ES" sz="2000" dirty="0"/>
              <a:t>Por su parte, la COX-2 participa en la señalización que conlleva a </a:t>
            </a:r>
            <a:r>
              <a:rPr lang="es-ES" sz="2000" b="1" dirty="0">
                <a:solidFill>
                  <a:srgbClr val="FFFF00"/>
                </a:solidFill>
              </a:rPr>
              <a:t>inflamación y dolor.</a:t>
            </a:r>
            <a:r>
              <a:rPr lang="es-ES" sz="2000" dirty="0"/>
              <a:t> La aspirina realiza su acción inhibitoria en ambas moléculas, por ello, el uso de la aspirina puede traer complicaciones </a:t>
            </a:r>
            <a:r>
              <a:rPr lang="es-ES" sz="2000" dirty="0" smtClean="0"/>
              <a:t>, </a:t>
            </a:r>
            <a:r>
              <a:rPr lang="es-ES" sz="2000" dirty="0"/>
              <a:t>como </a:t>
            </a:r>
            <a:r>
              <a:rPr lang="es-ES" sz="2000" b="1" dirty="0" err="1"/>
              <a:t>sangramiento</a:t>
            </a:r>
            <a:r>
              <a:rPr lang="es-ES" sz="2000" dirty="0"/>
              <a:t> en el estómago. </a:t>
            </a:r>
          </a:p>
        </p:txBody>
      </p:sp>
      <p:sp>
        <p:nvSpPr>
          <p:cNvPr id="16389" name="4 Rectángulo"/>
          <p:cNvSpPr>
            <a:spLocks noChangeArrowheads="1"/>
          </p:cNvSpPr>
          <p:nvPr/>
        </p:nvSpPr>
        <p:spPr bwMode="auto">
          <a:xfrm>
            <a:off x="357188" y="4826000"/>
            <a:ext cx="8786812" cy="1939925"/>
          </a:xfrm>
          <a:prstGeom prst="rect">
            <a:avLst/>
          </a:prstGeom>
          <a:noFill/>
          <a:ln w="9525">
            <a:noFill/>
            <a:miter lim="800000"/>
            <a:headEnd/>
            <a:tailEnd/>
          </a:ln>
        </p:spPr>
        <p:txBody>
          <a:bodyPr>
            <a:spAutoFit/>
          </a:bodyPr>
          <a:lstStyle/>
          <a:p>
            <a:r>
              <a:rPr lang="es-ES" sz="2400"/>
              <a:t>La COX-1 tiene efecto </a:t>
            </a:r>
            <a:r>
              <a:rPr lang="es-ES" sz="2400" b="1"/>
              <a:t>citoprotector</a:t>
            </a:r>
            <a:r>
              <a:rPr lang="es-ES" sz="2400"/>
              <a:t>, por ello al inhibirse perdemos esa protección, lo cual es perjudicial. Al inhibir la COX-2 sin inhibir la COX-1 se logra la permanencia de sus funciones protectoras, evitando los efectos adversos</a:t>
            </a:r>
            <a:r>
              <a:rPr lang="es-ES"/>
              <a:t>.</a:t>
            </a: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388">
                                            <p:txEl>
                                              <p:pRg st="0" end="0"/>
                                            </p:txEl>
                                          </p:spTgt>
                                        </p:tgtEl>
                                        <p:attrNameLst>
                                          <p:attrName>style.visibility</p:attrName>
                                        </p:attrNameLst>
                                      </p:cBhvr>
                                      <p:to>
                                        <p:strVal val="visible"/>
                                      </p:to>
                                    </p:set>
                                    <p:animEffect transition="in" filter="fade">
                                      <p:cBhvr>
                                        <p:cTn id="7" dur="2000"/>
                                        <p:tgtEl>
                                          <p:spTgt spid="1638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6389">
                                            <p:txEl>
                                              <p:pRg st="0" end="0"/>
                                            </p:txEl>
                                          </p:spTgt>
                                        </p:tgtEl>
                                        <p:attrNameLst>
                                          <p:attrName>style.visibility</p:attrName>
                                        </p:attrNameLst>
                                      </p:cBhvr>
                                      <p:to>
                                        <p:strVal val="visible"/>
                                      </p:to>
                                    </p:set>
                                    <p:anim calcmode="lin" valueType="num">
                                      <p:cBhvr additive="base">
                                        <p:cTn id="12" dur="500" fill="hold"/>
                                        <p:tgtEl>
                                          <p:spTgt spid="16389">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1638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8" grpId="0" build="p"/>
      <p:bldP spid="16389" grpId="0" build="allAtOnce"/>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hangingPunct="1">
              <a:defRPr/>
            </a:pPr>
            <a:r>
              <a:rPr lang="es-ES" sz="2800" dirty="0" smtClean="0"/>
              <a:t>COX-1 y la reacción que cataliza: adición de dos moléculas de oxígeno a las prostaglandinas</a:t>
            </a:r>
          </a:p>
        </p:txBody>
      </p:sp>
      <p:sp>
        <p:nvSpPr>
          <p:cNvPr id="3" name="2 Marcador de número de diapositiva"/>
          <p:cNvSpPr>
            <a:spLocks noGrp="1"/>
          </p:cNvSpPr>
          <p:nvPr>
            <p:ph type="sldNum" sz="quarter" idx="12"/>
          </p:nvPr>
        </p:nvSpPr>
        <p:spPr/>
        <p:txBody>
          <a:bodyPr/>
          <a:lstStyle/>
          <a:p>
            <a:pPr>
              <a:defRPr/>
            </a:pPr>
            <a:fld id="{4B329628-C9DF-4A35-AD30-595D9D535796}" type="slidenum">
              <a:rPr lang="es-ES"/>
              <a:pPr>
                <a:defRPr/>
              </a:pPr>
              <a:t>35</a:t>
            </a:fld>
            <a:endParaRPr lang="es-ES"/>
          </a:p>
        </p:txBody>
      </p:sp>
      <p:pic>
        <p:nvPicPr>
          <p:cNvPr id="25604" name="Picture 2" descr="Archivo:Cyclooxygenase (COX).JPG">
            <a:hlinkClick r:id="rId2"/>
          </p:cNvPr>
          <p:cNvPicPr>
            <a:picLocks noChangeAspect="1" noChangeArrowheads="1"/>
          </p:cNvPicPr>
          <p:nvPr/>
        </p:nvPicPr>
        <p:blipFill>
          <a:blip r:embed="rId3"/>
          <a:srcRect/>
          <a:stretch>
            <a:fillRect/>
          </a:stretch>
        </p:blipFill>
        <p:spPr bwMode="auto">
          <a:xfrm>
            <a:off x="2428875" y="1643063"/>
            <a:ext cx="3619500" cy="4876800"/>
          </a:xfrm>
          <a:prstGeom prst="rect">
            <a:avLst/>
          </a:prstGeom>
          <a:noFill/>
          <a:ln w="9525">
            <a:noFill/>
            <a:miter lim="800000"/>
            <a:headEnd/>
            <a:tailEnd/>
          </a:ln>
        </p:spPr>
      </p:pic>
    </p:spTree>
  </p:cSld>
  <p:clrMapOvr>
    <a:masterClrMapping/>
  </p:clrMapOvr>
  <p:transition>
    <p:random/>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4 Marcador de número de diapositiva"/>
          <p:cNvSpPr>
            <a:spLocks noGrp="1"/>
          </p:cNvSpPr>
          <p:nvPr>
            <p:ph type="sldNum" sz="quarter" idx="12"/>
          </p:nvPr>
        </p:nvSpPr>
        <p:spPr/>
        <p:txBody>
          <a:bodyPr/>
          <a:lstStyle/>
          <a:p>
            <a:pPr>
              <a:defRPr/>
            </a:pPr>
            <a:fld id="{75361258-9B1F-41E1-886E-C38D56617FFC}" type="slidenum">
              <a:rPr lang="es-ES"/>
              <a:pPr>
                <a:defRPr/>
              </a:pPr>
              <a:t>36</a:t>
            </a:fld>
            <a:endParaRPr lang="es-ES"/>
          </a:p>
        </p:txBody>
      </p:sp>
      <p:sp>
        <p:nvSpPr>
          <p:cNvPr id="148484" name="Rectangle 4"/>
          <p:cNvSpPr>
            <a:spLocks noGrp="1" noChangeArrowheads="1"/>
          </p:cNvSpPr>
          <p:nvPr>
            <p:ph type="title"/>
          </p:nvPr>
        </p:nvSpPr>
        <p:spPr/>
        <p:txBody>
          <a:bodyPr/>
          <a:lstStyle/>
          <a:p>
            <a:pPr eaLnBrk="1" hangingPunct="1">
              <a:defRPr/>
            </a:pPr>
            <a:r>
              <a:rPr lang="es-ES" dirty="0" smtClean="0"/>
              <a:t>Ácido </a:t>
            </a:r>
            <a:r>
              <a:rPr lang="es-ES" dirty="0" err="1" smtClean="0"/>
              <a:t>Araquidónico</a:t>
            </a:r>
            <a:r>
              <a:rPr lang="es-ES" dirty="0" smtClean="0"/>
              <a:t/>
            </a:r>
            <a:br>
              <a:rPr lang="es-ES" dirty="0" smtClean="0"/>
            </a:br>
            <a:r>
              <a:rPr lang="es-ES" sz="1600" dirty="0" smtClean="0"/>
              <a:t>Producido por metabolización del ácido </a:t>
            </a:r>
            <a:r>
              <a:rPr lang="es-ES" sz="1600" dirty="0" err="1" smtClean="0"/>
              <a:t>linoleico</a:t>
            </a:r>
            <a:r>
              <a:rPr lang="es-ES" sz="1600" dirty="0" smtClean="0"/>
              <a:t> (ácido graso esencial)</a:t>
            </a:r>
            <a:endParaRPr lang="es-ES" dirty="0" smtClean="0"/>
          </a:p>
        </p:txBody>
      </p:sp>
      <p:sp>
        <p:nvSpPr>
          <p:cNvPr id="26628" name="Text Box 5"/>
          <p:cNvSpPr txBox="1">
            <a:spLocks noChangeArrowheads="1"/>
          </p:cNvSpPr>
          <p:nvPr/>
        </p:nvSpPr>
        <p:spPr bwMode="auto">
          <a:xfrm>
            <a:off x="250825" y="2852738"/>
            <a:ext cx="1657350" cy="366712"/>
          </a:xfrm>
          <a:prstGeom prst="rect">
            <a:avLst/>
          </a:prstGeom>
          <a:solidFill>
            <a:srgbClr val="FF6600"/>
          </a:solidFill>
          <a:ln w="9525">
            <a:noFill/>
            <a:miter lim="800000"/>
            <a:headEnd/>
            <a:tailEnd/>
          </a:ln>
        </p:spPr>
        <p:txBody>
          <a:bodyPr>
            <a:spAutoFit/>
          </a:bodyPr>
          <a:lstStyle/>
          <a:p>
            <a:pPr>
              <a:spcBef>
                <a:spcPct val="50000"/>
              </a:spcBef>
            </a:pPr>
            <a:r>
              <a:rPr lang="es-ES"/>
              <a:t>Fosfolípidos</a:t>
            </a:r>
          </a:p>
        </p:txBody>
      </p:sp>
      <p:sp>
        <p:nvSpPr>
          <p:cNvPr id="26629" name="Text Box 6"/>
          <p:cNvSpPr txBox="1">
            <a:spLocks noChangeArrowheads="1"/>
          </p:cNvSpPr>
          <p:nvPr/>
        </p:nvSpPr>
        <p:spPr bwMode="auto">
          <a:xfrm>
            <a:off x="2555875" y="2852738"/>
            <a:ext cx="1944688" cy="641350"/>
          </a:xfrm>
          <a:prstGeom prst="rect">
            <a:avLst/>
          </a:prstGeom>
          <a:solidFill>
            <a:srgbClr val="FF6600"/>
          </a:solidFill>
          <a:ln w="9525">
            <a:noFill/>
            <a:miter lim="800000"/>
            <a:headEnd/>
            <a:tailEnd/>
          </a:ln>
        </p:spPr>
        <p:txBody>
          <a:bodyPr>
            <a:spAutoFit/>
          </a:bodyPr>
          <a:lstStyle/>
          <a:p>
            <a:pPr>
              <a:spcBef>
                <a:spcPct val="50000"/>
              </a:spcBef>
            </a:pPr>
            <a:r>
              <a:rPr lang="es-ES"/>
              <a:t>A.Araquidónico.</a:t>
            </a:r>
          </a:p>
        </p:txBody>
      </p:sp>
      <p:sp>
        <p:nvSpPr>
          <p:cNvPr id="18438" name="Text Box 7"/>
          <p:cNvSpPr txBox="1">
            <a:spLocks noChangeArrowheads="1"/>
          </p:cNvSpPr>
          <p:nvPr/>
        </p:nvSpPr>
        <p:spPr bwMode="auto">
          <a:xfrm>
            <a:off x="6588125" y="1916113"/>
            <a:ext cx="2087563" cy="779462"/>
          </a:xfrm>
          <a:prstGeom prst="rect">
            <a:avLst/>
          </a:prstGeom>
          <a:solidFill>
            <a:srgbClr val="FF6600"/>
          </a:solidFill>
          <a:ln w="9525">
            <a:noFill/>
            <a:miter lim="800000"/>
            <a:headEnd/>
            <a:tailEnd/>
          </a:ln>
        </p:spPr>
        <p:txBody>
          <a:bodyPr>
            <a:spAutoFit/>
          </a:bodyPr>
          <a:lstStyle/>
          <a:p>
            <a:pPr>
              <a:spcBef>
                <a:spcPct val="50000"/>
              </a:spcBef>
            </a:pPr>
            <a:r>
              <a:rPr lang="es-ES"/>
              <a:t>Prostaglandinas</a:t>
            </a:r>
          </a:p>
          <a:p>
            <a:pPr>
              <a:spcBef>
                <a:spcPct val="50000"/>
              </a:spcBef>
            </a:pPr>
            <a:r>
              <a:rPr lang="es-ES"/>
              <a:t>Tromboxano</a:t>
            </a:r>
          </a:p>
        </p:txBody>
      </p:sp>
      <p:sp>
        <p:nvSpPr>
          <p:cNvPr id="18439" name="Text Box 8"/>
          <p:cNvSpPr txBox="1">
            <a:spLocks noChangeArrowheads="1"/>
          </p:cNvSpPr>
          <p:nvPr/>
        </p:nvSpPr>
        <p:spPr bwMode="auto">
          <a:xfrm>
            <a:off x="6696075" y="3573463"/>
            <a:ext cx="2447925" cy="366712"/>
          </a:xfrm>
          <a:prstGeom prst="rect">
            <a:avLst/>
          </a:prstGeom>
          <a:solidFill>
            <a:srgbClr val="FF6600"/>
          </a:solidFill>
          <a:ln w="9525">
            <a:noFill/>
            <a:miter lim="800000"/>
            <a:headEnd/>
            <a:tailEnd/>
          </a:ln>
        </p:spPr>
        <p:txBody>
          <a:bodyPr>
            <a:spAutoFit/>
          </a:bodyPr>
          <a:lstStyle/>
          <a:p>
            <a:pPr>
              <a:spcBef>
                <a:spcPct val="50000"/>
              </a:spcBef>
            </a:pPr>
            <a:r>
              <a:rPr lang="es-ES"/>
              <a:t>Leucotrienos</a:t>
            </a:r>
          </a:p>
        </p:txBody>
      </p:sp>
      <p:sp>
        <p:nvSpPr>
          <p:cNvPr id="26632" name="Line 9"/>
          <p:cNvSpPr>
            <a:spLocks noChangeShapeType="1"/>
          </p:cNvSpPr>
          <p:nvPr/>
        </p:nvSpPr>
        <p:spPr bwMode="auto">
          <a:xfrm flipV="1">
            <a:off x="4716463" y="2492375"/>
            <a:ext cx="1511300" cy="360363"/>
          </a:xfrm>
          <a:prstGeom prst="line">
            <a:avLst/>
          </a:prstGeom>
          <a:noFill/>
          <a:ln w="9525">
            <a:solidFill>
              <a:srgbClr val="FF0000"/>
            </a:solidFill>
            <a:round/>
            <a:headEnd/>
            <a:tailEnd type="triangle" w="med" len="med"/>
          </a:ln>
        </p:spPr>
        <p:txBody>
          <a:bodyPr/>
          <a:lstStyle/>
          <a:p>
            <a:endParaRPr lang="es-ES"/>
          </a:p>
        </p:txBody>
      </p:sp>
      <p:sp>
        <p:nvSpPr>
          <p:cNvPr id="26633" name="Line 10"/>
          <p:cNvSpPr>
            <a:spLocks noChangeShapeType="1"/>
          </p:cNvSpPr>
          <p:nvPr/>
        </p:nvSpPr>
        <p:spPr bwMode="auto">
          <a:xfrm>
            <a:off x="4716463" y="3429000"/>
            <a:ext cx="1584325" cy="360363"/>
          </a:xfrm>
          <a:prstGeom prst="line">
            <a:avLst/>
          </a:prstGeom>
          <a:noFill/>
          <a:ln w="9525">
            <a:solidFill>
              <a:srgbClr val="FF0000"/>
            </a:solidFill>
            <a:round/>
            <a:headEnd/>
            <a:tailEnd type="triangle" w="med" len="med"/>
          </a:ln>
        </p:spPr>
        <p:txBody>
          <a:bodyPr/>
          <a:lstStyle/>
          <a:p>
            <a:endParaRPr lang="es-ES"/>
          </a:p>
        </p:txBody>
      </p:sp>
      <p:sp>
        <p:nvSpPr>
          <p:cNvPr id="26634" name="Text Box 11"/>
          <p:cNvSpPr txBox="1">
            <a:spLocks noChangeArrowheads="1"/>
          </p:cNvSpPr>
          <p:nvPr/>
        </p:nvSpPr>
        <p:spPr bwMode="auto">
          <a:xfrm>
            <a:off x="4643438" y="2205038"/>
            <a:ext cx="792162" cy="366712"/>
          </a:xfrm>
          <a:prstGeom prst="rect">
            <a:avLst/>
          </a:prstGeom>
          <a:noFill/>
          <a:ln w="9525">
            <a:noFill/>
            <a:miter lim="800000"/>
            <a:headEnd/>
            <a:tailEnd/>
          </a:ln>
        </p:spPr>
        <p:txBody>
          <a:bodyPr>
            <a:spAutoFit/>
          </a:bodyPr>
          <a:lstStyle/>
          <a:p>
            <a:pPr>
              <a:spcBef>
                <a:spcPct val="50000"/>
              </a:spcBef>
            </a:pPr>
            <a:r>
              <a:rPr lang="es-ES"/>
              <a:t>COX</a:t>
            </a:r>
          </a:p>
        </p:txBody>
      </p:sp>
      <p:sp>
        <p:nvSpPr>
          <p:cNvPr id="26635" name="Text Box 12"/>
          <p:cNvSpPr txBox="1">
            <a:spLocks noChangeArrowheads="1"/>
          </p:cNvSpPr>
          <p:nvPr/>
        </p:nvSpPr>
        <p:spPr bwMode="auto">
          <a:xfrm>
            <a:off x="4643438" y="3716338"/>
            <a:ext cx="720725" cy="366712"/>
          </a:xfrm>
          <a:prstGeom prst="rect">
            <a:avLst/>
          </a:prstGeom>
          <a:noFill/>
          <a:ln w="9525">
            <a:noFill/>
            <a:miter lim="800000"/>
            <a:headEnd/>
            <a:tailEnd/>
          </a:ln>
        </p:spPr>
        <p:txBody>
          <a:bodyPr>
            <a:spAutoFit/>
          </a:bodyPr>
          <a:lstStyle/>
          <a:p>
            <a:pPr>
              <a:spcBef>
                <a:spcPct val="50000"/>
              </a:spcBef>
            </a:pPr>
            <a:r>
              <a:rPr lang="es-ES"/>
              <a:t>LOX</a:t>
            </a:r>
          </a:p>
        </p:txBody>
      </p:sp>
      <p:sp>
        <p:nvSpPr>
          <p:cNvPr id="26636" name="Text Box 13"/>
          <p:cNvSpPr txBox="1">
            <a:spLocks noChangeArrowheads="1"/>
          </p:cNvSpPr>
          <p:nvPr/>
        </p:nvSpPr>
        <p:spPr bwMode="auto">
          <a:xfrm>
            <a:off x="250825" y="6453188"/>
            <a:ext cx="3384550" cy="366712"/>
          </a:xfrm>
          <a:prstGeom prst="rect">
            <a:avLst/>
          </a:prstGeom>
          <a:noFill/>
          <a:ln w="9525">
            <a:noFill/>
            <a:miter lim="800000"/>
            <a:headEnd/>
            <a:tailEnd/>
          </a:ln>
        </p:spPr>
        <p:txBody>
          <a:bodyPr>
            <a:spAutoFit/>
          </a:bodyPr>
          <a:lstStyle/>
          <a:p>
            <a:pPr>
              <a:spcBef>
                <a:spcPct val="50000"/>
              </a:spcBef>
            </a:pPr>
            <a:r>
              <a:rPr lang="es-ES"/>
              <a:t>LOX = lipoxigenasas</a:t>
            </a:r>
          </a:p>
        </p:txBody>
      </p:sp>
      <p:sp>
        <p:nvSpPr>
          <p:cNvPr id="26637" name="Line 14"/>
          <p:cNvSpPr>
            <a:spLocks noChangeShapeType="1"/>
          </p:cNvSpPr>
          <p:nvPr/>
        </p:nvSpPr>
        <p:spPr bwMode="auto">
          <a:xfrm>
            <a:off x="1908175" y="2997200"/>
            <a:ext cx="576263" cy="0"/>
          </a:xfrm>
          <a:prstGeom prst="line">
            <a:avLst/>
          </a:prstGeom>
          <a:noFill/>
          <a:ln w="9525">
            <a:solidFill>
              <a:srgbClr val="FF0000"/>
            </a:solidFill>
            <a:round/>
            <a:headEnd/>
            <a:tailEnd type="triangle" w="med" len="med"/>
          </a:ln>
        </p:spPr>
        <p:txBody>
          <a:bodyPr/>
          <a:lstStyle/>
          <a:p>
            <a:endParaRPr lang="es-ES"/>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8438"/>
                                        </p:tgtEl>
                                        <p:attrNameLst>
                                          <p:attrName>style.visibility</p:attrName>
                                        </p:attrNameLst>
                                      </p:cBhvr>
                                      <p:to>
                                        <p:strVal val="visible"/>
                                      </p:to>
                                    </p:set>
                                    <p:animEffect transition="in" filter="slide(fromBottom)">
                                      <p:cBhvr>
                                        <p:cTn id="7" dur="2000"/>
                                        <p:tgtEl>
                                          <p:spTgt spid="1843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8439"/>
                                        </p:tgtEl>
                                        <p:attrNameLst>
                                          <p:attrName>style.visibility</p:attrName>
                                        </p:attrNameLst>
                                      </p:cBhvr>
                                      <p:to>
                                        <p:strVal val="visible"/>
                                      </p:to>
                                    </p:set>
                                    <p:anim calcmode="lin" valueType="num">
                                      <p:cBhvr additive="base">
                                        <p:cTn id="12" dur="2000" fill="hold"/>
                                        <p:tgtEl>
                                          <p:spTgt spid="18439"/>
                                        </p:tgtEl>
                                        <p:attrNameLst>
                                          <p:attrName>ppt_x</p:attrName>
                                        </p:attrNameLst>
                                      </p:cBhvr>
                                      <p:tavLst>
                                        <p:tav tm="0">
                                          <p:val>
                                            <p:strVal val="#ppt_x"/>
                                          </p:val>
                                        </p:tav>
                                        <p:tav tm="100000">
                                          <p:val>
                                            <p:strVal val="#ppt_x"/>
                                          </p:val>
                                        </p:tav>
                                      </p:tavLst>
                                    </p:anim>
                                    <p:anim calcmode="lin" valueType="num">
                                      <p:cBhvr additive="base">
                                        <p:cTn id="13" dur="2000" fill="hold"/>
                                        <p:tgtEl>
                                          <p:spTgt spid="1843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8" grpId="0" animBg="1"/>
      <p:bldP spid="18439"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5 Marcador de número de diapositiva"/>
          <p:cNvSpPr>
            <a:spLocks noGrp="1"/>
          </p:cNvSpPr>
          <p:nvPr>
            <p:ph type="sldNum" sz="quarter" idx="12"/>
          </p:nvPr>
        </p:nvSpPr>
        <p:spPr/>
        <p:txBody>
          <a:bodyPr/>
          <a:lstStyle/>
          <a:p>
            <a:pPr>
              <a:defRPr/>
            </a:pPr>
            <a:fld id="{7B3CC3A2-DE76-4ED4-985B-5DE7E5A0DDB9}" type="slidenum">
              <a:rPr lang="es-ES"/>
              <a:pPr>
                <a:defRPr/>
              </a:pPr>
              <a:t>37</a:t>
            </a:fld>
            <a:endParaRPr lang="es-ES"/>
          </a:p>
        </p:txBody>
      </p:sp>
      <p:sp>
        <p:nvSpPr>
          <p:cNvPr id="132098" name="Rectangle 2"/>
          <p:cNvSpPr>
            <a:spLocks noGrp="1" noChangeArrowheads="1"/>
          </p:cNvSpPr>
          <p:nvPr>
            <p:ph type="title"/>
          </p:nvPr>
        </p:nvSpPr>
        <p:spPr/>
        <p:txBody>
          <a:bodyPr/>
          <a:lstStyle/>
          <a:p>
            <a:pPr eaLnBrk="1" hangingPunct="1">
              <a:defRPr/>
            </a:pPr>
            <a:r>
              <a:rPr lang="es-ES" smtClean="0"/>
              <a:t>Podemos resumir…</a:t>
            </a:r>
          </a:p>
        </p:txBody>
      </p:sp>
      <p:sp>
        <p:nvSpPr>
          <p:cNvPr id="132099" name="Rectangle 3"/>
          <p:cNvSpPr>
            <a:spLocks noGrp="1" noChangeArrowheads="1"/>
          </p:cNvSpPr>
          <p:nvPr>
            <p:ph type="body" idx="1"/>
          </p:nvPr>
        </p:nvSpPr>
        <p:spPr/>
        <p:txBody>
          <a:bodyPr/>
          <a:lstStyle/>
          <a:p>
            <a:pPr eaLnBrk="1" hangingPunct="1">
              <a:buFont typeface="Wingdings" pitchFamily="2" charset="2"/>
              <a:buNone/>
              <a:defRPr/>
            </a:pPr>
            <a:endParaRPr lang="es-ES" smtClean="0"/>
          </a:p>
        </p:txBody>
      </p:sp>
      <p:sp>
        <p:nvSpPr>
          <p:cNvPr id="27653" name="Text Box 4"/>
          <p:cNvSpPr txBox="1">
            <a:spLocks noChangeArrowheads="1"/>
          </p:cNvSpPr>
          <p:nvPr/>
        </p:nvSpPr>
        <p:spPr bwMode="auto">
          <a:xfrm>
            <a:off x="684213" y="2852738"/>
            <a:ext cx="2447925" cy="641350"/>
          </a:xfrm>
          <a:prstGeom prst="rect">
            <a:avLst/>
          </a:prstGeom>
          <a:solidFill>
            <a:schemeClr val="accent2"/>
          </a:solidFill>
          <a:ln w="9525">
            <a:noFill/>
            <a:miter lim="800000"/>
            <a:headEnd/>
            <a:tailEnd/>
          </a:ln>
        </p:spPr>
        <p:txBody>
          <a:bodyPr>
            <a:spAutoFit/>
          </a:bodyPr>
          <a:lstStyle/>
          <a:p>
            <a:pPr>
              <a:spcBef>
                <a:spcPct val="50000"/>
              </a:spcBef>
            </a:pPr>
            <a:r>
              <a:rPr lang="es-ES"/>
              <a:t>Lípidos de membrana</a:t>
            </a:r>
          </a:p>
        </p:txBody>
      </p:sp>
      <p:sp>
        <p:nvSpPr>
          <p:cNvPr id="27654" name="Text Box 5"/>
          <p:cNvSpPr txBox="1">
            <a:spLocks noChangeArrowheads="1"/>
          </p:cNvSpPr>
          <p:nvPr/>
        </p:nvSpPr>
        <p:spPr bwMode="auto">
          <a:xfrm>
            <a:off x="5435600" y="2636838"/>
            <a:ext cx="1943100" cy="366712"/>
          </a:xfrm>
          <a:prstGeom prst="rect">
            <a:avLst/>
          </a:prstGeom>
          <a:solidFill>
            <a:schemeClr val="accent2"/>
          </a:solidFill>
          <a:ln w="9525">
            <a:noFill/>
            <a:miter lim="800000"/>
            <a:headEnd/>
            <a:tailEnd/>
          </a:ln>
        </p:spPr>
        <p:txBody>
          <a:bodyPr>
            <a:spAutoFit/>
          </a:bodyPr>
          <a:lstStyle/>
          <a:p>
            <a:pPr>
              <a:spcBef>
                <a:spcPct val="50000"/>
              </a:spcBef>
            </a:pPr>
            <a:r>
              <a:rPr lang="es-ES"/>
              <a:t>Eicosanoides</a:t>
            </a:r>
          </a:p>
        </p:txBody>
      </p:sp>
      <p:sp>
        <p:nvSpPr>
          <p:cNvPr id="27655" name="Text Box 6"/>
          <p:cNvSpPr txBox="1">
            <a:spLocks noChangeArrowheads="1"/>
          </p:cNvSpPr>
          <p:nvPr/>
        </p:nvSpPr>
        <p:spPr bwMode="auto">
          <a:xfrm>
            <a:off x="5364163" y="3284538"/>
            <a:ext cx="2087562" cy="641350"/>
          </a:xfrm>
          <a:prstGeom prst="rect">
            <a:avLst/>
          </a:prstGeom>
          <a:solidFill>
            <a:schemeClr val="accent2"/>
          </a:solidFill>
          <a:ln w="9525">
            <a:noFill/>
            <a:miter lim="800000"/>
            <a:headEnd/>
            <a:tailEnd/>
          </a:ln>
        </p:spPr>
        <p:txBody>
          <a:bodyPr>
            <a:spAutoFit/>
          </a:bodyPr>
          <a:lstStyle/>
          <a:p>
            <a:pPr>
              <a:spcBef>
                <a:spcPct val="50000"/>
              </a:spcBef>
            </a:pPr>
            <a:r>
              <a:rPr lang="es-ES"/>
              <a:t>Factor activador plaquetario</a:t>
            </a:r>
          </a:p>
        </p:txBody>
      </p:sp>
      <p:sp>
        <p:nvSpPr>
          <p:cNvPr id="27656" name="AutoShape 7"/>
          <p:cNvSpPr>
            <a:spLocks noChangeArrowheads="1"/>
          </p:cNvSpPr>
          <p:nvPr/>
        </p:nvSpPr>
        <p:spPr bwMode="auto">
          <a:xfrm>
            <a:off x="3492500" y="3141663"/>
            <a:ext cx="792163" cy="215900"/>
          </a:xfrm>
          <a:prstGeom prst="rightArrow">
            <a:avLst>
              <a:gd name="adj1" fmla="val 50000"/>
              <a:gd name="adj2" fmla="val 91728"/>
            </a:avLst>
          </a:prstGeom>
          <a:solidFill>
            <a:schemeClr val="accent1"/>
          </a:solidFill>
          <a:ln w="9525">
            <a:solidFill>
              <a:schemeClr val="tx1"/>
            </a:solidFill>
            <a:miter lim="800000"/>
            <a:headEnd/>
            <a:tailEnd/>
          </a:ln>
        </p:spPr>
        <p:txBody>
          <a:bodyPr wrap="none" anchor="ctr"/>
          <a:lstStyle/>
          <a:p>
            <a:endParaRPr lang="es-ES"/>
          </a:p>
        </p:txBody>
      </p:sp>
      <p:sp>
        <p:nvSpPr>
          <p:cNvPr id="132104" name="Text Box 8"/>
          <p:cNvSpPr txBox="1">
            <a:spLocks noChangeArrowheads="1"/>
          </p:cNvSpPr>
          <p:nvPr/>
        </p:nvSpPr>
        <p:spPr bwMode="auto">
          <a:xfrm>
            <a:off x="2411413" y="4868863"/>
            <a:ext cx="3097212" cy="1465262"/>
          </a:xfrm>
          <a:prstGeom prst="rect">
            <a:avLst/>
          </a:prstGeom>
          <a:solidFill>
            <a:srgbClr val="FF0000"/>
          </a:solidFill>
          <a:ln w="9525">
            <a:noFill/>
            <a:miter lim="800000"/>
            <a:headEnd/>
            <a:tailEnd/>
          </a:ln>
          <a:effectLst/>
        </p:spPr>
        <p:txBody>
          <a:bodyPr>
            <a:spAutoFit/>
          </a:bodyPr>
          <a:lstStyle/>
          <a:p>
            <a:pPr>
              <a:spcBef>
                <a:spcPct val="50000"/>
              </a:spcBef>
              <a:defRPr/>
            </a:pPr>
            <a:r>
              <a:rPr lang="es-ES">
                <a:effectLst>
                  <a:outerShdw blurRad="38100" dist="38100" dir="2700000" algn="tl">
                    <a:srgbClr val="000000"/>
                  </a:outerShdw>
                </a:effectLst>
              </a:rPr>
              <a:t>El bloqueo de la formación de eicosanoides, es la acción más importantes de los AINE</a:t>
            </a:r>
          </a:p>
        </p:txBody>
      </p:sp>
      <p:sp>
        <p:nvSpPr>
          <p:cNvPr id="27658" name="Text Box 10"/>
          <p:cNvSpPr txBox="1">
            <a:spLocks noChangeArrowheads="1"/>
          </p:cNvSpPr>
          <p:nvPr/>
        </p:nvSpPr>
        <p:spPr bwMode="auto">
          <a:xfrm>
            <a:off x="3348038" y="2708275"/>
            <a:ext cx="1295400" cy="366713"/>
          </a:xfrm>
          <a:prstGeom prst="rect">
            <a:avLst/>
          </a:prstGeom>
          <a:noFill/>
          <a:ln w="9525">
            <a:noFill/>
            <a:miter lim="800000"/>
            <a:headEnd/>
            <a:tailEnd/>
          </a:ln>
        </p:spPr>
        <p:txBody>
          <a:bodyPr>
            <a:spAutoFit/>
          </a:bodyPr>
          <a:lstStyle/>
          <a:p>
            <a:pPr>
              <a:spcBef>
                <a:spcPct val="50000"/>
              </a:spcBef>
            </a:pPr>
            <a:r>
              <a:rPr lang="es-ES"/>
              <a:t>Enzimas</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132104"/>
                                        </p:tgtEl>
                                        <p:attrNameLst>
                                          <p:attrName>style.visibility</p:attrName>
                                        </p:attrNameLst>
                                      </p:cBhvr>
                                      <p:to>
                                        <p:strVal val="visible"/>
                                      </p:to>
                                    </p:set>
                                    <p:animEffect transition="in" filter="fade">
                                      <p:cBhvr>
                                        <p:cTn id="7" dur="1000"/>
                                        <p:tgtEl>
                                          <p:spTgt spid="132104"/>
                                        </p:tgtEl>
                                      </p:cBhvr>
                                    </p:animEffect>
                                    <p:anim calcmode="lin" valueType="num">
                                      <p:cBhvr>
                                        <p:cTn id="8" dur="1000" fill="hold"/>
                                        <p:tgtEl>
                                          <p:spTgt spid="132104"/>
                                        </p:tgtEl>
                                        <p:attrNameLst>
                                          <p:attrName>ppt_x</p:attrName>
                                        </p:attrNameLst>
                                      </p:cBhvr>
                                      <p:tavLst>
                                        <p:tav tm="0">
                                          <p:val>
                                            <p:strVal val="#ppt_x"/>
                                          </p:val>
                                        </p:tav>
                                        <p:tav tm="100000">
                                          <p:val>
                                            <p:strVal val="#ppt_x"/>
                                          </p:val>
                                        </p:tav>
                                      </p:tavLst>
                                    </p:anim>
                                    <p:anim calcmode="lin" valueType="num">
                                      <p:cBhvr>
                                        <p:cTn id="9" dur="900" decel="100000" fill="hold"/>
                                        <p:tgtEl>
                                          <p:spTgt spid="13210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3210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2104"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5 Marcador de número de diapositiva"/>
          <p:cNvSpPr>
            <a:spLocks noGrp="1"/>
          </p:cNvSpPr>
          <p:nvPr>
            <p:ph type="sldNum" sz="quarter" idx="12"/>
          </p:nvPr>
        </p:nvSpPr>
        <p:spPr/>
        <p:txBody>
          <a:bodyPr/>
          <a:lstStyle/>
          <a:p>
            <a:pPr>
              <a:defRPr/>
            </a:pPr>
            <a:fld id="{0EB7F651-A8B0-44D4-9C3A-AE030128B5C4}" type="slidenum">
              <a:rPr lang="es-ES"/>
              <a:pPr>
                <a:defRPr/>
              </a:pPr>
              <a:t>38</a:t>
            </a:fld>
            <a:endParaRPr lang="es-ES"/>
          </a:p>
        </p:txBody>
      </p:sp>
      <p:sp>
        <p:nvSpPr>
          <p:cNvPr id="141314" name="Rectangle 2"/>
          <p:cNvSpPr>
            <a:spLocks noGrp="1" noChangeArrowheads="1"/>
          </p:cNvSpPr>
          <p:nvPr>
            <p:ph type="title"/>
          </p:nvPr>
        </p:nvSpPr>
        <p:spPr>
          <a:xfrm>
            <a:off x="468313" y="0"/>
            <a:ext cx="8229600" cy="1139825"/>
          </a:xfrm>
        </p:spPr>
        <p:txBody>
          <a:bodyPr/>
          <a:lstStyle/>
          <a:p>
            <a:pPr eaLnBrk="1" hangingPunct="1">
              <a:defRPr/>
            </a:pPr>
            <a:r>
              <a:rPr lang="es-ES" smtClean="0"/>
              <a:t>Eicosanoides</a:t>
            </a:r>
          </a:p>
        </p:txBody>
      </p:sp>
      <p:sp>
        <p:nvSpPr>
          <p:cNvPr id="141315" name="Rectangle 3"/>
          <p:cNvSpPr>
            <a:spLocks noGrp="1" noChangeArrowheads="1"/>
          </p:cNvSpPr>
          <p:nvPr>
            <p:ph type="body" idx="1"/>
          </p:nvPr>
        </p:nvSpPr>
        <p:spPr>
          <a:xfrm>
            <a:off x="0" y="1052513"/>
            <a:ext cx="9144000" cy="5805487"/>
          </a:xfrm>
        </p:spPr>
        <p:txBody>
          <a:bodyPr/>
          <a:lstStyle/>
          <a:p>
            <a:pPr algn="just" eaLnBrk="1" hangingPunct="1">
              <a:lnSpc>
                <a:spcPct val="80000"/>
              </a:lnSpc>
              <a:defRPr/>
            </a:pPr>
            <a:r>
              <a:rPr lang="es-ES" sz="3600" dirty="0" smtClean="0"/>
              <a:t>En bioquímica, </a:t>
            </a:r>
            <a:r>
              <a:rPr lang="es-ES" sz="3600" b="1" dirty="0" err="1" smtClean="0"/>
              <a:t>eicosanoide</a:t>
            </a:r>
            <a:r>
              <a:rPr lang="es-ES" sz="3600" dirty="0" smtClean="0"/>
              <a:t> o </a:t>
            </a:r>
            <a:r>
              <a:rPr lang="es-ES" sz="3600" b="1" dirty="0" err="1" smtClean="0"/>
              <a:t>icosanoide</a:t>
            </a:r>
            <a:r>
              <a:rPr lang="es-ES" sz="3600" dirty="0" smtClean="0"/>
              <a:t>, es el nombre general que se le da a un grupo de moléculas de constitución </a:t>
            </a:r>
            <a:r>
              <a:rPr lang="es-ES" sz="3600" dirty="0" err="1" smtClean="0"/>
              <a:t>lipídica</a:t>
            </a:r>
            <a:r>
              <a:rPr lang="es-ES" sz="3600" dirty="0" smtClean="0"/>
              <a:t> obtenidas de la oxigenación de los </a:t>
            </a:r>
            <a:r>
              <a:rPr lang="es-ES" sz="3600" b="1" dirty="0" smtClean="0"/>
              <a:t>ácidos grasos esenciales</a:t>
            </a:r>
            <a:r>
              <a:rPr lang="es-ES" sz="3600" dirty="0" smtClean="0"/>
              <a:t> de 20 carbonos tipo </a:t>
            </a:r>
            <a:r>
              <a:rPr lang="es-ES" sz="3600" b="1" dirty="0" smtClean="0"/>
              <a:t>omega-3 y omega-6</a:t>
            </a:r>
            <a:r>
              <a:rPr lang="es-ES" sz="3600" dirty="0" smtClean="0"/>
              <a:t>. Cumplen amplias funciones como mediadores para el sistema nervioso central, los eventos de la </a:t>
            </a:r>
            <a:r>
              <a:rPr lang="es-ES" sz="3600" b="1" dirty="0" smtClean="0"/>
              <a:t>inflamación</a:t>
            </a:r>
            <a:r>
              <a:rPr lang="es-ES" sz="3600" dirty="0" smtClean="0"/>
              <a:t> y de la respuesta inmune tanto de vertebrados como invertebrados.</a:t>
            </a:r>
          </a:p>
        </p:txBody>
      </p:sp>
    </p:spTree>
  </p:cSld>
  <p:clrMapOvr>
    <a:masterClrMapping/>
  </p:clrMapOvr>
  <p:transition>
    <p:random/>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pPr>
              <a:defRPr/>
            </a:pPr>
            <a:fld id="{28F0BB3E-893A-4256-A096-8B9AC32DBAF0}" type="slidenum">
              <a:rPr lang="es-ES" smtClean="0"/>
              <a:pPr>
                <a:defRPr/>
              </a:pPr>
              <a:t>39</a:t>
            </a:fld>
            <a:endParaRPr lang="es-ES"/>
          </a:p>
        </p:txBody>
      </p:sp>
      <p:sp>
        <p:nvSpPr>
          <p:cNvPr id="3" name="2 Rectángulo"/>
          <p:cNvSpPr/>
          <p:nvPr/>
        </p:nvSpPr>
        <p:spPr>
          <a:xfrm>
            <a:off x="428596" y="1000108"/>
            <a:ext cx="8358246" cy="4967514"/>
          </a:xfrm>
          <a:prstGeom prst="rect">
            <a:avLst/>
          </a:prstGeom>
        </p:spPr>
        <p:txBody>
          <a:bodyPr wrap="square">
            <a:spAutoFit/>
          </a:bodyPr>
          <a:lstStyle/>
          <a:p>
            <a:pPr algn="just" eaLnBrk="1" hangingPunct="1">
              <a:lnSpc>
                <a:spcPct val="80000"/>
              </a:lnSpc>
              <a:defRPr/>
            </a:pPr>
            <a:r>
              <a:rPr lang="es-ES" sz="3600" dirty="0" smtClean="0"/>
              <a:t>Todos los </a:t>
            </a:r>
            <a:r>
              <a:rPr lang="es-ES" sz="3600" dirty="0" err="1" smtClean="0"/>
              <a:t>eicosanoides</a:t>
            </a:r>
            <a:r>
              <a:rPr lang="es-ES" sz="3600" dirty="0" smtClean="0"/>
              <a:t> son moléculas de </a:t>
            </a:r>
            <a:r>
              <a:rPr lang="es-ES" sz="3600" b="1" dirty="0" smtClean="0"/>
              <a:t>20 átomos</a:t>
            </a:r>
            <a:r>
              <a:rPr lang="es-ES" sz="3600" dirty="0" smtClean="0"/>
              <a:t> de carbono y están agrupados en </a:t>
            </a:r>
            <a:r>
              <a:rPr lang="es-ES" sz="3600" b="1" dirty="0" smtClean="0">
                <a:solidFill>
                  <a:srgbClr val="FFFF00"/>
                </a:solidFill>
              </a:rPr>
              <a:t>prostaglandinas</a:t>
            </a:r>
            <a:r>
              <a:rPr lang="es-ES" sz="3600" b="1" dirty="0" smtClean="0"/>
              <a:t>, </a:t>
            </a:r>
            <a:r>
              <a:rPr lang="es-ES" sz="3600" b="1" dirty="0" err="1" smtClean="0"/>
              <a:t>tromboxanos</a:t>
            </a:r>
            <a:r>
              <a:rPr lang="es-ES" sz="3600" b="1" dirty="0" smtClean="0"/>
              <a:t>, </a:t>
            </a:r>
            <a:r>
              <a:rPr lang="es-ES" sz="3600" b="1" dirty="0" err="1" smtClean="0"/>
              <a:t>leucotrienos</a:t>
            </a:r>
            <a:r>
              <a:rPr lang="es-ES" sz="3600" dirty="0" smtClean="0"/>
              <a:t>, y ciertos hidroxiácidos precursores de los </a:t>
            </a:r>
            <a:r>
              <a:rPr lang="es-ES" sz="3600" dirty="0" err="1" smtClean="0"/>
              <a:t>leucotrienos</a:t>
            </a:r>
            <a:r>
              <a:rPr lang="es-ES" sz="3600" dirty="0" smtClean="0"/>
              <a:t>. Constituyen las moléculas involucradas en las redes de comunicación celular más complejas del organismo animal, incluyendo el hombre.</a:t>
            </a:r>
          </a:p>
        </p:txBody>
      </p:sp>
    </p:spTree>
  </p:cSld>
  <p:clrMapOvr>
    <a:masterClrMapping/>
  </p:clrMapOvr>
  <p:transition>
    <p:rand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pPr>
              <a:defRPr/>
            </a:pPr>
            <a:fld id="{28F0BB3E-893A-4256-A096-8B9AC32DBAF0}" type="slidenum">
              <a:rPr lang="es-ES" smtClean="0"/>
              <a:pPr>
                <a:defRPr/>
              </a:pPr>
              <a:t>4</a:t>
            </a:fld>
            <a:endParaRPr lang="es-ES"/>
          </a:p>
        </p:txBody>
      </p:sp>
      <p:sp>
        <p:nvSpPr>
          <p:cNvPr id="3" name="2 Rectángulo"/>
          <p:cNvSpPr/>
          <p:nvPr/>
        </p:nvSpPr>
        <p:spPr>
          <a:xfrm>
            <a:off x="0" y="571480"/>
            <a:ext cx="9144000" cy="4401205"/>
          </a:xfrm>
          <a:prstGeom prst="rect">
            <a:avLst/>
          </a:prstGeom>
        </p:spPr>
        <p:txBody>
          <a:bodyPr wrap="square">
            <a:spAutoFit/>
          </a:bodyPr>
          <a:lstStyle/>
          <a:p>
            <a:pPr algn="just"/>
            <a:r>
              <a:rPr lang="es-ES" sz="4000" dirty="0" smtClean="0"/>
              <a:t>El </a:t>
            </a:r>
            <a:r>
              <a:rPr lang="es-ES" sz="4000" dirty="0" smtClean="0"/>
              <a:t>mecanismo de </a:t>
            </a:r>
            <a:r>
              <a:rPr lang="es-ES" sz="4000" dirty="0" smtClean="0"/>
              <a:t>acción antipirético es por </a:t>
            </a:r>
            <a:r>
              <a:rPr lang="es-ES" sz="4000" dirty="0" smtClean="0"/>
              <a:t>inhibición de </a:t>
            </a:r>
            <a:r>
              <a:rPr lang="es-ES" sz="4000" dirty="0" smtClean="0"/>
              <a:t>síntesis y liberación de </a:t>
            </a:r>
            <a:r>
              <a:rPr lang="es-ES" sz="4000" dirty="0" smtClean="0"/>
              <a:t>prostaglandinas en </a:t>
            </a:r>
            <a:r>
              <a:rPr lang="es-ES" sz="4000" dirty="0" smtClean="0"/>
              <a:t>el </a:t>
            </a:r>
            <a:r>
              <a:rPr lang="es-ES" sz="4000" dirty="0" smtClean="0"/>
              <a:t>hipotálamo.</a:t>
            </a:r>
          </a:p>
          <a:p>
            <a:pPr algn="just"/>
            <a:r>
              <a:rPr lang="es-ES" sz="4000" dirty="0" smtClean="0"/>
              <a:t>Casi </a:t>
            </a:r>
            <a:r>
              <a:rPr lang="es-ES" sz="4000" dirty="0" smtClean="0"/>
              <a:t>todas las prostaglandinas con </a:t>
            </a:r>
            <a:r>
              <a:rPr lang="es-ES" sz="4000" dirty="0" smtClean="0"/>
              <a:t>excepción de </a:t>
            </a:r>
            <a:r>
              <a:rPr lang="es-ES" sz="4000" dirty="0" smtClean="0"/>
              <a:t>la I2 son piretógenas</a:t>
            </a:r>
            <a:r>
              <a:rPr lang="es-ES" sz="4000" dirty="0" smtClean="0"/>
              <a:t>.</a:t>
            </a:r>
            <a:endParaRPr lang="es-ES" sz="4000" dirty="0" smtClean="0"/>
          </a:p>
        </p:txBody>
      </p:sp>
    </p:spTree>
  </p:cSld>
  <p:clrMapOvr>
    <a:masterClrMapping/>
  </p:clrMapOvr>
  <p:transition>
    <p:random/>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5 Marcador de número de diapositiva"/>
          <p:cNvSpPr>
            <a:spLocks noGrp="1"/>
          </p:cNvSpPr>
          <p:nvPr>
            <p:ph type="sldNum" sz="quarter" idx="12"/>
          </p:nvPr>
        </p:nvSpPr>
        <p:spPr/>
        <p:txBody>
          <a:bodyPr/>
          <a:lstStyle/>
          <a:p>
            <a:pPr>
              <a:defRPr/>
            </a:pPr>
            <a:fld id="{4F36673C-C1EE-479C-9E03-A3638AD34860}" type="slidenum">
              <a:rPr lang="es-ES"/>
              <a:pPr>
                <a:defRPr/>
              </a:pPr>
              <a:t>40</a:t>
            </a:fld>
            <a:endParaRPr lang="es-ES"/>
          </a:p>
        </p:txBody>
      </p:sp>
      <p:sp>
        <p:nvSpPr>
          <p:cNvPr id="133122" name="Rectangle 2"/>
          <p:cNvSpPr>
            <a:spLocks noGrp="1" noChangeArrowheads="1"/>
          </p:cNvSpPr>
          <p:nvPr>
            <p:ph type="title"/>
          </p:nvPr>
        </p:nvSpPr>
        <p:spPr/>
        <p:txBody>
          <a:bodyPr/>
          <a:lstStyle/>
          <a:p>
            <a:pPr eaLnBrk="1" hangingPunct="1">
              <a:defRPr/>
            </a:pPr>
            <a:r>
              <a:rPr lang="es-ES" smtClean="0"/>
              <a:t>Los eicosanoides</a:t>
            </a:r>
          </a:p>
        </p:txBody>
      </p:sp>
      <p:sp>
        <p:nvSpPr>
          <p:cNvPr id="133123" name="Rectangle 3"/>
          <p:cNvSpPr>
            <a:spLocks noGrp="1" noChangeArrowheads="1"/>
          </p:cNvSpPr>
          <p:nvPr>
            <p:ph type="body" idx="1"/>
          </p:nvPr>
        </p:nvSpPr>
        <p:spPr/>
        <p:txBody>
          <a:bodyPr/>
          <a:lstStyle/>
          <a:p>
            <a:pPr eaLnBrk="1" hangingPunct="1">
              <a:defRPr/>
            </a:pPr>
            <a:r>
              <a:rPr lang="es-ES" sz="2800" smtClean="0"/>
              <a:t>La ciclooxigenasa da lugar a </a:t>
            </a:r>
            <a:r>
              <a:rPr lang="es-ES" sz="2800" smtClean="0">
                <a:solidFill>
                  <a:srgbClr val="FFFF00"/>
                </a:solidFill>
              </a:rPr>
              <a:t>prostaglandinas</a:t>
            </a:r>
            <a:r>
              <a:rPr lang="es-ES" sz="2800" smtClean="0"/>
              <a:t>, tromboxano A-II y prostaciclina (PGI2)</a:t>
            </a:r>
          </a:p>
          <a:p>
            <a:pPr eaLnBrk="1" hangingPunct="1">
              <a:defRPr/>
            </a:pPr>
            <a:r>
              <a:rPr lang="es-ES" sz="2800" smtClean="0"/>
              <a:t>Existen otras enzimas(lipoxigenasas, el citocromo P-450, peroxidasas, etc) que producen otros metabolitos.</a:t>
            </a:r>
          </a:p>
          <a:p>
            <a:pPr eaLnBrk="1" hangingPunct="1">
              <a:defRPr/>
            </a:pPr>
            <a:r>
              <a:rPr lang="es-ES" sz="2800" smtClean="0"/>
              <a:t>Los metabolitos no son almacenados , pero sí son producidos por casi todas la células al ser estimuladas (química, física u hormonalmente)</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133122"/>
                                        </p:tgtEl>
                                        <p:attrNameLst>
                                          <p:attrName>style.visibility</p:attrName>
                                        </p:attrNameLst>
                                      </p:cBhvr>
                                      <p:to>
                                        <p:strVal val="visible"/>
                                      </p:to>
                                    </p:set>
                                    <p:anim calcmode="lin" valueType="num">
                                      <p:cBhvr>
                                        <p:cTn id="7" dur="1000" fill="hold"/>
                                        <p:tgtEl>
                                          <p:spTgt spid="133122"/>
                                        </p:tgtEl>
                                        <p:attrNameLst>
                                          <p:attrName>ppt_w</p:attrName>
                                        </p:attrNameLst>
                                      </p:cBhvr>
                                      <p:tavLst>
                                        <p:tav tm="0">
                                          <p:val>
                                            <p:strVal val="#ppt_w*0.70"/>
                                          </p:val>
                                        </p:tav>
                                        <p:tav tm="100000">
                                          <p:val>
                                            <p:strVal val="#ppt_w"/>
                                          </p:val>
                                        </p:tav>
                                      </p:tavLst>
                                    </p:anim>
                                    <p:anim calcmode="lin" valueType="num">
                                      <p:cBhvr>
                                        <p:cTn id="8" dur="1000" fill="hold"/>
                                        <p:tgtEl>
                                          <p:spTgt spid="133122"/>
                                        </p:tgtEl>
                                        <p:attrNameLst>
                                          <p:attrName>ppt_h</p:attrName>
                                        </p:attrNameLst>
                                      </p:cBhvr>
                                      <p:tavLst>
                                        <p:tav tm="0">
                                          <p:val>
                                            <p:strVal val="#ppt_h"/>
                                          </p:val>
                                        </p:tav>
                                        <p:tav tm="100000">
                                          <p:val>
                                            <p:strVal val="#ppt_h"/>
                                          </p:val>
                                        </p:tav>
                                      </p:tavLst>
                                    </p:anim>
                                    <p:animEffect transition="in" filter="fade">
                                      <p:cBhvr>
                                        <p:cTn id="9" dur="1000"/>
                                        <p:tgtEl>
                                          <p:spTgt spid="133122"/>
                                        </p:tgtEl>
                                      </p:cBhvr>
                                    </p:animEffect>
                                  </p:childTnLst>
                                </p:cTn>
                              </p:par>
                              <p:par>
                                <p:cTn id="10" presetID="4" presetClass="emph" presetSubtype="2" fill="hold" grpId="1" nodeType="withEffect">
                                  <p:stCondLst>
                                    <p:cond delay="0"/>
                                  </p:stCondLst>
                                  <p:childTnLst>
                                    <p:anim to="1.5" calcmode="lin" valueType="num">
                                      <p:cBhvr override="childStyle">
                                        <p:cTn id="11" dur="2000" fill="hold"/>
                                        <p:tgtEl>
                                          <p:spTgt spid="133122"/>
                                        </p:tgtEl>
                                        <p:attrNameLst>
                                          <p:attrName>style.fontSize</p:attrName>
                                        </p:attrNameLst>
                                      </p:cBhvr>
                                    </p:anim>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133123">
                                            <p:txEl>
                                              <p:pRg st="0" end="0"/>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133123">
                                            <p:txEl>
                                              <p:pRg st="1" end="1"/>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13312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22" grpId="0"/>
      <p:bldP spid="133122" grpId="1"/>
      <p:bldP spid="133123" grpId="0" build="p" advAuto="350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hangingPunct="1">
              <a:defRPr/>
            </a:pPr>
            <a:r>
              <a:rPr lang="es-ES" dirty="0" smtClean="0"/>
              <a:t>Pregunta</a:t>
            </a:r>
          </a:p>
        </p:txBody>
      </p:sp>
      <p:sp>
        <p:nvSpPr>
          <p:cNvPr id="3" name="2 Marcador de contenido"/>
          <p:cNvSpPr>
            <a:spLocks noGrp="1"/>
          </p:cNvSpPr>
          <p:nvPr>
            <p:ph idx="1"/>
          </p:nvPr>
        </p:nvSpPr>
        <p:spPr>
          <a:xfrm>
            <a:off x="1643063" y="2071688"/>
            <a:ext cx="8229600" cy="1185862"/>
          </a:xfrm>
        </p:spPr>
        <p:txBody>
          <a:bodyPr/>
          <a:lstStyle/>
          <a:p>
            <a:pPr eaLnBrk="1" hangingPunct="1">
              <a:defRPr/>
            </a:pPr>
            <a:r>
              <a:rPr lang="es-ES" dirty="0" smtClean="0"/>
              <a:t>¿Cómo actúan los AINES?</a:t>
            </a:r>
          </a:p>
        </p:txBody>
      </p:sp>
      <p:sp>
        <p:nvSpPr>
          <p:cNvPr id="4" name="3 Marcador de número de diapositiva"/>
          <p:cNvSpPr>
            <a:spLocks noGrp="1"/>
          </p:cNvSpPr>
          <p:nvPr>
            <p:ph type="sldNum" sz="quarter" idx="12"/>
          </p:nvPr>
        </p:nvSpPr>
        <p:spPr/>
        <p:txBody>
          <a:bodyPr/>
          <a:lstStyle/>
          <a:p>
            <a:pPr>
              <a:defRPr/>
            </a:pPr>
            <a:fld id="{43263A37-A431-4017-A7AE-80107B004A61}" type="slidenum">
              <a:rPr lang="es-ES"/>
              <a:pPr>
                <a:defRPr/>
              </a:pPr>
              <a:t>41</a:t>
            </a:fld>
            <a:endParaRPr lang="es-ES"/>
          </a:p>
        </p:txBody>
      </p:sp>
      <p:graphicFrame>
        <p:nvGraphicFramePr>
          <p:cNvPr id="1026" name="Object 4"/>
          <p:cNvGraphicFramePr>
            <a:graphicFrameLocks noChangeAspect="1"/>
          </p:cNvGraphicFramePr>
          <p:nvPr/>
        </p:nvGraphicFramePr>
        <p:xfrm>
          <a:off x="3714750" y="4476750"/>
          <a:ext cx="1495425" cy="2381250"/>
        </p:xfrm>
        <a:graphic>
          <a:graphicData uri="http://schemas.openxmlformats.org/presentationml/2006/ole">
            <p:oleObj spid="_x0000_s1026" name="Fotografía de Photo Editor" r:id="rId3" imgW="1495634" imgH="2381582" progId="">
              <p:embed/>
            </p:oleObj>
          </a:graphicData>
        </a:graphic>
      </p:graphicFrame>
    </p:spTree>
  </p:cSld>
  <p:clrMapOvr>
    <a:masterClrMapping/>
  </p:clrMapOvr>
  <p:transition>
    <p:random/>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5 Marcador de número de diapositiva"/>
          <p:cNvSpPr>
            <a:spLocks noGrp="1"/>
          </p:cNvSpPr>
          <p:nvPr>
            <p:ph type="sldNum" sz="quarter" idx="12"/>
          </p:nvPr>
        </p:nvSpPr>
        <p:spPr/>
        <p:txBody>
          <a:bodyPr/>
          <a:lstStyle/>
          <a:p>
            <a:pPr>
              <a:defRPr/>
            </a:pPr>
            <a:fld id="{5962A657-C199-4891-9DDC-B0B87013B158}" type="slidenum">
              <a:rPr lang="es-ES"/>
              <a:pPr>
                <a:defRPr/>
              </a:pPr>
              <a:t>42</a:t>
            </a:fld>
            <a:endParaRPr lang="es-ES"/>
          </a:p>
        </p:txBody>
      </p:sp>
      <p:sp>
        <p:nvSpPr>
          <p:cNvPr id="18434" name="Rectangle 2"/>
          <p:cNvSpPr>
            <a:spLocks noGrp="1" noChangeArrowheads="1"/>
          </p:cNvSpPr>
          <p:nvPr>
            <p:ph type="title"/>
          </p:nvPr>
        </p:nvSpPr>
        <p:spPr>
          <a:xfrm>
            <a:off x="468313" y="981075"/>
            <a:ext cx="6181725" cy="790575"/>
          </a:xfrm>
        </p:spPr>
        <p:txBody>
          <a:bodyPr/>
          <a:lstStyle/>
          <a:p>
            <a:pPr eaLnBrk="1" hangingPunct="1">
              <a:defRPr/>
            </a:pPr>
            <a:r>
              <a:rPr lang="es-ES_tradnl" smtClean="0"/>
              <a:t>         </a:t>
            </a:r>
            <a:r>
              <a:rPr lang="es-ES_tradnl" b="1" smtClean="0">
                <a:solidFill>
                  <a:srgbClr val="FF6600"/>
                </a:solidFill>
                <a:effectLst/>
              </a:rPr>
              <a:t>A I N E</a:t>
            </a:r>
            <a:endParaRPr lang="es-ES" b="1" smtClean="0">
              <a:solidFill>
                <a:srgbClr val="FF6600"/>
              </a:solidFill>
              <a:effectLst/>
            </a:endParaRPr>
          </a:p>
        </p:txBody>
      </p:sp>
      <p:sp>
        <p:nvSpPr>
          <p:cNvPr id="30724" name="AutoShape 3"/>
          <p:cNvSpPr>
            <a:spLocks noChangeArrowheads="1"/>
          </p:cNvSpPr>
          <p:nvPr/>
        </p:nvSpPr>
        <p:spPr bwMode="auto">
          <a:xfrm>
            <a:off x="4140200" y="2276475"/>
            <a:ext cx="71438" cy="403225"/>
          </a:xfrm>
          <a:prstGeom prst="downArrow">
            <a:avLst>
              <a:gd name="adj1" fmla="val 50000"/>
              <a:gd name="adj2" fmla="val 141110"/>
            </a:avLst>
          </a:prstGeom>
          <a:solidFill>
            <a:srgbClr val="FFFF00"/>
          </a:solidFill>
          <a:ln w="9525">
            <a:solidFill>
              <a:schemeClr val="tx1"/>
            </a:solidFill>
            <a:miter lim="800000"/>
            <a:headEnd/>
            <a:tailEnd/>
          </a:ln>
        </p:spPr>
        <p:txBody>
          <a:bodyPr wrap="none" anchor="ctr"/>
          <a:lstStyle/>
          <a:p>
            <a:pPr algn="ctr" eaLnBrk="0" hangingPunct="0"/>
            <a:endParaRPr lang="es-ES" sz="2400">
              <a:solidFill>
                <a:srgbClr val="FF3300"/>
              </a:solidFill>
              <a:latin typeface="Times New Roman" pitchFamily="18" charset="0"/>
            </a:endParaRPr>
          </a:p>
        </p:txBody>
      </p:sp>
      <p:sp>
        <p:nvSpPr>
          <p:cNvPr id="30725" name="Text Box 4"/>
          <p:cNvSpPr txBox="1">
            <a:spLocks noChangeArrowheads="1"/>
          </p:cNvSpPr>
          <p:nvPr/>
        </p:nvSpPr>
        <p:spPr bwMode="auto">
          <a:xfrm>
            <a:off x="3276600" y="1773238"/>
            <a:ext cx="1828800" cy="519112"/>
          </a:xfrm>
          <a:prstGeom prst="rect">
            <a:avLst/>
          </a:prstGeom>
          <a:noFill/>
          <a:ln w="9525">
            <a:noFill/>
            <a:miter lim="800000"/>
            <a:headEnd/>
            <a:tailEnd/>
          </a:ln>
        </p:spPr>
        <p:txBody>
          <a:bodyPr>
            <a:spAutoFit/>
          </a:bodyPr>
          <a:lstStyle/>
          <a:p>
            <a:pPr eaLnBrk="0" hangingPunct="0">
              <a:spcBef>
                <a:spcPct val="50000"/>
              </a:spcBef>
            </a:pPr>
            <a:r>
              <a:rPr lang="es-ES_tradnl" sz="2400" b="1">
                <a:latin typeface="Times New Roman" pitchFamily="18" charset="0"/>
              </a:rPr>
              <a:t>   </a:t>
            </a:r>
            <a:r>
              <a:rPr lang="es-ES_tradnl" sz="2800" b="1">
                <a:latin typeface="Times New Roman" pitchFamily="18" charset="0"/>
              </a:rPr>
              <a:t>Inhiben</a:t>
            </a:r>
            <a:endParaRPr lang="es-ES" sz="2800" b="1">
              <a:latin typeface="Times New Roman" pitchFamily="18" charset="0"/>
            </a:endParaRPr>
          </a:p>
        </p:txBody>
      </p:sp>
      <p:sp>
        <p:nvSpPr>
          <p:cNvPr id="30726" name="Text Box 5"/>
          <p:cNvSpPr txBox="1">
            <a:spLocks noChangeArrowheads="1"/>
          </p:cNvSpPr>
          <p:nvPr/>
        </p:nvSpPr>
        <p:spPr bwMode="auto">
          <a:xfrm>
            <a:off x="1981200" y="3429000"/>
            <a:ext cx="4495800" cy="457200"/>
          </a:xfrm>
          <a:prstGeom prst="rect">
            <a:avLst/>
          </a:prstGeom>
          <a:noFill/>
          <a:ln w="9525">
            <a:noFill/>
            <a:miter lim="800000"/>
            <a:headEnd/>
            <a:tailEnd/>
          </a:ln>
        </p:spPr>
        <p:txBody>
          <a:bodyPr>
            <a:spAutoFit/>
          </a:bodyPr>
          <a:lstStyle/>
          <a:p>
            <a:pPr eaLnBrk="0" hangingPunct="0">
              <a:spcBef>
                <a:spcPct val="50000"/>
              </a:spcBef>
            </a:pPr>
            <a:endParaRPr lang="es-ES" sz="2400">
              <a:latin typeface="Times New Roman" pitchFamily="18" charset="0"/>
            </a:endParaRPr>
          </a:p>
        </p:txBody>
      </p:sp>
      <p:sp>
        <p:nvSpPr>
          <p:cNvPr id="30727" name="Text Box 6"/>
          <p:cNvSpPr txBox="1">
            <a:spLocks noChangeArrowheads="1"/>
          </p:cNvSpPr>
          <p:nvPr/>
        </p:nvSpPr>
        <p:spPr bwMode="auto">
          <a:xfrm>
            <a:off x="2195513" y="2852738"/>
            <a:ext cx="4419600" cy="579437"/>
          </a:xfrm>
          <a:prstGeom prst="rect">
            <a:avLst/>
          </a:prstGeom>
          <a:noFill/>
          <a:ln w="9525">
            <a:noFill/>
            <a:miter lim="800000"/>
            <a:headEnd/>
            <a:tailEnd/>
          </a:ln>
        </p:spPr>
        <p:txBody>
          <a:bodyPr>
            <a:spAutoFit/>
          </a:bodyPr>
          <a:lstStyle/>
          <a:p>
            <a:pPr eaLnBrk="0" hangingPunct="0">
              <a:spcBef>
                <a:spcPct val="50000"/>
              </a:spcBef>
            </a:pPr>
            <a:r>
              <a:rPr lang="es-ES_tradnl" sz="3200" b="1">
                <a:latin typeface="Times New Roman" pitchFamily="18" charset="0"/>
              </a:rPr>
              <a:t>   </a:t>
            </a:r>
            <a:r>
              <a:rPr lang="es-ES_tradnl" sz="2800" b="1">
                <a:latin typeface="Times New Roman" pitchFamily="18" charset="0"/>
              </a:rPr>
              <a:t>CICLOOXIGENASA</a:t>
            </a:r>
            <a:endParaRPr lang="es-ES" sz="2800" b="1">
              <a:latin typeface="Times New Roman" pitchFamily="18" charset="0"/>
            </a:endParaRPr>
          </a:p>
        </p:txBody>
      </p:sp>
      <p:sp>
        <p:nvSpPr>
          <p:cNvPr id="30728" name="Text Box 7"/>
          <p:cNvSpPr txBox="1">
            <a:spLocks noChangeArrowheads="1"/>
          </p:cNvSpPr>
          <p:nvPr/>
        </p:nvSpPr>
        <p:spPr bwMode="auto">
          <a:xfrm>
            <a:off x="2051050" y="4437063"/>
            <a:ext cx="4462463" cy="579437"/>
          </a:xfrm>
          <a:prstGeom prst="rect">
            <a:avLst/>
          </a:prstGeom>
          <a:noFill/>
          <a:ln w="9525">
            <a:noFill/>
            <a:miter lim="800000"/>
            <a:headEnd/>
            <a:tailEnd/>
          </a:ln>
        </p:spPr>
        <p:txBody>
          <a:bodyPr>
            <a:spAutoFit/>
          </a:bodyPr>
          <a:lstStyle/>
          <a:p>
            <a:pPr eaLnBrk="0" hangingPunct="0">
              <a:spcBef>
                <a:spcPct val="50000"/>
              </a:spcBef>
            </a:pPr>
            <a:r>
              <a:rPr lang="es-ES_tradnl" sz="3200" b="1">
                <a:latin typeface="Times New Roman" pitchFamily="18" charset="0"/>
              </a:rPr>
              <a:t>     </a:t>
            </a:r>
            <a:r>
              <a:rPr lang="es-ES_tradnl" sz="2800" b="1">
                <a:solidFill>
                  <a:srgbClr val="FFFF99"/>
                </a:solidFill>
                <a:latin typeface="Times New Roman" pitchFamily="18" charset="0"/>
              </a:rPr>
              <a:t>PROSTAGLANDINAS</a:t>
            </a:r>
            <a:endParaRPr lang="es-ES" sz="2800" b="1">
              <a:solidFill>
                <a:srgbClr val="FFFF99"/>
              </a:solidFill>
              <a:latin typeface="Times New Roman" pitchFamily="18" charset="0"/>
            </a:endParaRPr>
          </a:p>
        </p:txBody>
      </p:sp>
      <p:sp>
        <p:nvSpPr>
          <p:cNvPr id="30729" name="Text Box 8"/>
          <p:cNvSpPr txBox="1">
            <a:spLocks noChangeArrowheads="1"/>
          </p:cNvSpPr>
          <p:nvPr/>
        </p:nvSpPr>
        <p:spPr bwMode="auto">
          <a:xfrm>
            <a:off x="2057400" y="3886200"/>
            <a:ext cx="4724400" cy="457200"/>
          </a:xfrm>
          <a:prstGeom prst="rect">
            <a:avLst/>
          </a:prstGeom>
          <a:noFill/>
          <a:ln w="9525">
            <a:noFill/>
            <a:miter lim="800000"/>
            <a:headEnd/>
            <a:tailEnd/>
          </a:ln>
        </p:spPr>
        <p:txBody>
          <a:bodyPr>
            <a:spAutoFit/>
          </a:bodyPr>
          <a:lstStyle/>
          <a:p>
            <a:pPr eaLnBrk="0" hangingPunct="0">
              <a:spcBef>
                <a:spcPct val="50000"/>
              </a:spcBef>
            </a:pPr>
            <a:r>
              <a:rPr lang="es-ES_tradnl" sz="2400" b="1">
                <a:latin typeface="Times New Roman" pitchFamily="18" charset="0"/>
              </a:rPr>
              <a:t>COX-1</a:t>
            </a:r>
            <a:r>
              <a:rPr lang="es-ES_tradnl" sz="2400">
                <a:latin typeface="Times New Roman" pitchFamily="18" charset="0"/>
              </a:rPr>
              <a:t>                                </a:t>
            </a:r>
            <a:r>
              <a:rPr lang="es-ES_tradnl" sz="2400" b="1">
                <a:latin typeface="Times New Roman" pitchFamily="18" charset="0"/>
              </a:rPr>
              <a:t>COX-2</a:t>
            </a:r>
            <a:endParaRPr lang="es-ES" sz="2400" b="1">
              <a:latin typeface="Times New Roman" pitchFamily="18" charset="0"/>
            </a:endParaRPr>
          </a:p>
        </p:txBody>
      </p:sp>
      <p:sp>
        <p:nvSpPr>
          <p:cNvPr id="30730" name="AutoShape 9"/>
          <p:cNvSpPr>
            <a:spLocks noChangeArrowheads="1"/>
          </p:cNvSpPr>
          <p:nvPr/>
        </p:nvSpPr>
        <p:spPr bwMode="auto">
          <a:xfrm>
            <a:off x="3276600" y="3716338"/>
            <a:ext cx="304800" cy="474662"/>
          </a:xfrm>
          <a:prstGeom prst="curvedLeftArrow">
            <a:avLst>
              <a:gd name="adj1" fmla="val 31146"/>
              <a:gd name="adj2" fmla="val 62292"/>
              <a:gd name="adj3" fmla="val 33333"/>
            </a:avLst>
          </a:prstGeom>
          <a:solidFill>
            <a:schemeClr val="accent1"/>
          </a:solidFill>
          <a:ln w="9525">
            <a:solidFill>
              <a:schemeClr val="tx1"/>
            </a:solidFill>
            <a:miter lim="800000"/>
            <a:headEnd/>
            <a:tailEnd/>
          </a:ln>
        </p:spPr>
        <p:txBody>
          <a:bodyPr wrap="none" anchor="ctr"/>
          <a:lstStyle/>
          <a:p>
            <a:endParaRPr lang="es-ES"/>
          </a:p>
        </p:txBody>
      </p:sp>
      <p:sp>
        <p:nvSpPr>
          <p:cNvPr id="30731" name="AutoShape 10"/>
          <p:cNvSpPr>
            <a:spLocks noChangeArrowheads="1"/>
          </p:cNvSpPr>
          <p:nvPr/>
        </p:nvSpPr>
        <p:spPr bwMode="auto">
          <a:xfrm>
            <a:off x="5003800" y="3716338"/>
            <a:ext cx="263525" cy="474662"/>
          </a:xfrm>
          <a:prstGeom prst="curvedRightArrow">
            <a:avLst>
              <a:gd name="adj1" fmla="val 36024"/>
              <a:gd name="adj2" fmla="val 72048"/>
              <a:gd name="adj3" fmla="val 33333"/>
            </a:avLst>
          </a:prstGeom>
          <a:solidFill>
            <a:schemeClr val="accent1"/>
          </a:solidFill>
          <a:ln w="9525">
            <a:solidFill>
              <a:schemeClr val="tx1"/>
            </a:solidFill>
            <a:miter lim="800000"/>
            <a:headEnd/>
            <a:tailEnd/>
          </a:ln>
        </p:spPr>
        <p:txBody>
          <a:bodyPr wrap="none" anchor="ctr"/>
          <a:lstStyle/>
          <a:p>
            <a:endParaRPr lang="es-ES"/>
          </a:p>
        </p:txBody>
      </p:sp>
      <p:sp>
        <p:nvSpPr>
          <p:cNvPr id="30732" name="Text Box 11"/>
          <p:cNvSpPr txBox="1">
            <a:spLocks noChangeArrowheads="1"/>
          </p:cNvSpPr>
          <p:nvPr/>
        </p:nvSpPr>
        <p:spPr bwMode="auto">
          <a:xfrm>
            <a:off x="3635375" y="3429000"/>
            <a:ext cx="1447800" cy="457200"/>
          </a:xfrm>
          <a:prstGeom prst="rect">
            <a:avLst/>
          </a:prstGeom>
          <a:noFill/>
          <a:ln w="9525">
            <a:noFill/>
            <a:miter lim="800000"/>
            <a:headEnd/>
            <a:tailEnd/>
          </a:ln>
        </p:spPr>
        <p:txBody>
          <a:bodyPr>
            <a:spAutoFit/>
          </a:bodyPr>
          <a:lstStyle/>
          <a:p>
            <a:pPr eaLnBrk="0" hangingPunct="0">
              <a:spcBef>
                <a:spcPct val="50000"/>
              </a:spcBef>
            </a:pPr>
            <a:r>
              <a:rPr lang="es-ES_tradnl" sz="2000" b="1">
                <a:solidFill>
                  <a:srgbClr val="FF6600"/>
                </a:solidFill>
                <a:latin typeface="Times New Roman" pitchFamily="18" charset="0"/>
              </a:rPr>
              <a:t> </a:t>
            </a:r>
            <a:r>
              <a:rPr lang="es-ES_tradnl" sz="2400" b="1">
                <a:solidFill>
                  <a:srgbClr val="FF6600"/>
                </a:solidFill>
                <a:latin typeface="Times New Roman" pitchFamily="18" charset="0"/>
              </a:rPr>
              <a:t>Síntesis</a:t>
            </a:r>
            <a:endParaRPr lang="es-ES" sz="2400" b="1">
              <a:solidFill>
                <a:srgbClr val="FF6600"/>
              </a:solidFill>
              <a:latin typeface="Times New Roman" pitchFamily="18" charset="0"/>
            </a:endParaRPr>
          </a:p>
        </p:txBody>
      </p:sp>
      <p:sp>
        <p:nvSpPr>
          <p:cNvPr id="18444" name="Text Box 12"/>
          <p:cNvSpPr txBox="1">
            <a:spLocks noChangeArrowheads="1"/>
          </p:cNvSpPr>
          <p:nvPr/>
        </p:nvSpPr>
        <p:spPr bwMode="auto">
          <a:xfrm>
            <a:off x="685800" y="5589588"/>
            <a:ext cx="7631113" cy="396875"/>
          </a:xfrm>
          <a:prstGeom prst="rect">
            <a:avLst/>
          </a:prstGeom>
          <a:noFill/>
          <a:ln w="9525">
            <a:noFill/>
            <a:miter lim="800000"/>
            <a:headEnd/>
            <a:tailEnd/>
          </a:ln>
          <a:effectLst/>
        </p:spPr>
        <p:txBody>
          <a:bodyPr>
            <a:spAutoFit/>
          </a:bodyPr>
          <a:lstStyle/>
          <a:p>
            <a:pPr eaLnBrk="0" hangingPunct="0">
              <a:spcBef>
                <a:spcPct val="50000"/>
              </a:spcBef>
              <a:defRPr/>
            </a:pPr>
            <a:r>
              <a:rPr lang="es-ES_tradnl" b="1">
                <a:solidFill>
                  <a:srgbClr val="FFFF99"/>
                </a:solidFill>
                <a:effectLst>
                  <a:outerShdw blurRad="38100" dist="38100" dir="2700000" algn="tl">
                    <a:srgbClr val="000000"/>
                  </a:outerShdw>
                </a:effectLst>
                <a:latin typeface="Times New Roman" pitchFamily="18" charset="0"/>
              </a:rPr>
              <a:t>  </a:t>
            </a:r>
            <a:r>
              <a:rPr lang="es-ES_tradnl" sz="2000" b="1">
                <a:solidFill>
                  <a:srgbClr val="FFFF00"/>
                </a:solidFill>
                <a:latin typeface="Tahoma" pitchFamily="34" charset="0"/>
              </a:rPr>
              <a:t>Efectos Terapéuticos                   Reacciones Adversas</a:t>
            </a:r>
            <a:endParaRPr lang="es-ES" sz="2000" b="1">
              <a:solidFill>
                <a:srgbClr val="FFFF00"/>
              </a:solidFill>
              <a:latin typeface="Tahoma" pitchFamily="34" charset="0"/>
            </a:endParaRPr>
          </a:p>
        </p:txBody>
      </p:sp>
      <p:sp>
        <p:nvSpPr>
          <p:cNvPr id="30734" name="AutoShape 13"/>
          <p:cNvSpPr>
            <a:spLocks noChangeArrowheads="1"/>
          </p:cNvSpPr>
          <p:nvPr/>
        </p:nvSpPr>
        <p:spPr bwMode="auto">
          <a:xfrm>
            <a:off x="4140200" y="4005263"/>
            <a:ext cx="71438" cy="403225"/>
          </a:xfrm>
          <a:prstGeom prst="downArrow">
            <a:avLst>
              <a:gd name="adj1" fmla="val 50000"/>
              <a:gd name="adj2" fmla="val 141110"/>
            </a:avLst>
          </a:prstGeom>
          <a:solidFill>
            <a:srgbClr val="FFFF00"/>
          </a:solidFill>
          <a:ln w="9525">
            <a:solidFill>
              <a:schemeClr val="tx1"/>
            </a:solidFill>
            <a:miter lim="800000"/>
            <a:headEnd/>
            <a:tailEnd/>
          </a:ln>
        </p:spPr>
        <p:txBody>
          <a:bodyPr wrap="none" anchor="ctr"/>
          <a:lstStyle/>
          <a:p>
            <a:pPr algn="ctr" eaLnBrk="0" hangingPunct="0"/>
            <a:endParaRPr lang="es-ES" sz="2400">
              <a:solidFill>
                <a:srgbClr val="FF3300"/>
              </a:solidFill>
              <a:latin typeface="Times New Roman" pitchFamily="18" charset="0"/>
            </a:endParaRPr>
          </a:p>
        </p:txBody>
      </p:sp>
      <p:sp>
        <p:nvSpPr>
          <p:cNvPr id="30735" name="Line 15"/>
          <p:cNvSpPr>
            <a:spLocks noChangeShapeType="1"/>
          </p:cNvSpPr>
          <p:nvPr/>
        </p:nvSpPr>
        <p:spPr bwMode="auto">
          <a:xfrm flipH="1">
            <a:off x="2987675" y="5084763"/>
            <a:ext cx="936625" cy="431800"/>
          </a:xfrm>
          <a:prstGeom prst="line">
            <a:avLst/>
          </a:prstGeom>
          <a:noFill/>
          <a:ln w="9525">
            <a:solidFill>
              <a:schemeClr val="tx1"/>
            </a:solidFill>
            <a:round/>
            <a:headEnd/>
            <a:tailEnd type="triangle" w="med" len="med"/>
          </a:ln>
        </p:spPr>
        <p:txBody>
          <a:bodyPr/>
          <a:lstStyle/>
          <a:p>
            <a:endParaRPr lang="es-ES"/>
          </a:p>
        </p:txBody>
      </p:sp>
      <p:sp>
        <p:nvSpPr>
          <p:cNvPr id="30736" name="Line 16"/>
          <p:cNvSpPr>
            <a:spLocks noChangeShapeType="1"/>
          </p:cNvSpPr>
          <p:nvPr/>
        </p:nvSpPr>
        <p:spPr bwMode="auto">
          <a:xfrm>
            <a:off x="4356100" y="5084763"/>
            <a:ext cx="792163" cy="431800"/>
          </a:xfrm>
          <a:prstGeom prst="line">
            <a:avLst/>
          </a:prstGeom>
          <a:noFill/>
          <a:ln w="9525">
            <a:solidFill>
              <a:schemeClr val="tx1"/>
            </a:solidFill>
            <a:round/>
            <a:headEnd/>
            <a:tailEnd type="triangle" w="med" len="med"/>
          </a:ln>
        </p:spPr>
        <p:txBody>
          <a:bodyPr/>
          <a:lstStyle/>
          <a:p>
            <a:endParaRPr lang="es-ES"/>
          </a:p>
        </p:txBody>
      </p:sp>
      <p:sp>
        <p:nvSpPr>
          <p:cNvPr id="30737" name="Text Box 18"/>
          <p:cNvSpPr txBox="1">
            <a:spLocks noChangeArrowheads="1"/>
          </p:cNvSpPr>
          <p:nvPr/>
        </p:nvSpPr>
        <p:spPr bwMode="auto">
          <a:xfrm>
            <a:off x="539750" y="476250"/>
            <a:ext cx="6842125" cy="457200"/>
          </a:xfrm>
          <a:prstGeom prst="rect">
            <a:avLst/>
          </a:prstGeom>
          <a:noFill/>
          <a:ln w="9525">
            <a:noFill/>
            <a:miter lim="800000"/>
            <a:headEnd/>
            <a:tailEnd/>
          </a:ln>
        </p:spPr>
        <p:txBody>
          <a:bodyPr>
            <a:spAutoFit/>
          </a:bodyPr>
          <a:lstStyle/>
          <a:p>
            <a:pPr>
              <a:spcBef>
                <a:spcPct val="50000"/>
              </a:spcBef>
            </a:pPr>
            <a:r>
              <a:rPr lang="es-ES_tradnl" b="1">
                <a:solidFill>
                  <a:srgbClr val="FF6600"/>
                </a:solidFill>
              </a:rPr>
              <a:t>                 </a:t>
            </a:r>
            <a:r>
              <a:rPr lang="es-ES_tradnl" sz="2400" b="1" u="sng"/>
              <a:t>Mecanismo de acción general</a:t>
            </a:r>
            <a:endParaRPr lang="es-ES" sz="2400" b="1" u="sng"/>
          </a:p>
        </p:txBody>
      </p:sp>
      <p:sp>
        <p:nvSpPr>
          <p:cNvPr id="30738" name="Rectangle 19"/>
          <p:cNvSpPr>
            <a:spLocks noChangeArrowheads="1"/>
          </p:cNvSpPr>
          <p:nvPr/>
        </p:nvSpPr>
        <p:spPr bwMode="auto">
          <a:xfrm>
            <a:off x="2484438" y="2924175"/>
            <a:ext cx="3671887" cy="504825"/>
          </a:xfrm>
          <a:prstGeom prst="rect">
            <a:avLst/>
          </a:prstGeom>
          <a:noFill/>
          <a:ln w="9525">
            <a:solidFill>
              <a:schemeClr val="tx1"/>
            </a:solidFill>
            <a:miter lim="800000"/>
            <a:headEnd/>
            <a:tailEnd/>
          </a:ln>
        </p:spPr>
        <p:txBody>
          <a:bodyPr wrap="none" anchor="ctr"/>
          <a:lstStyle/>
          <a:p>
            <a:endParaRPr lang="es-ES"/>
          </a:p>
        </p:txBody>
      </p:sp>
      <p:sp>
        <p:nvSpPr>
          <p:cNvPr id="30739" name="Rectangle 20"/>
          <p:cNvSpPr>
            <a:spLocks noChangeArrowheads="1"/>
          </p:cNvSpPr>
          <p:nvPr/>
        </p:nvSpPr>
        <p:spPr bwMode="auto">
          <a:xfrm>
            <a:off x="2484438" y="4508500"/>
            <a:ext cx="3887787" cy="431800"/>
          </a:xfrm>
          <a:prstGeom prst="rect">
            <a:avLst/>
          </a:prstGeom>
          <a:noFill/>
          <a:ln w="9525">
            <a:solidFill>
              <a:schemeClr val="tx1"/>
            </a:solidFill>
            <a:miter lim="800000"/>
            <a:headEnd/>
            <a:tailEnd/>
          </a:ln>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6 Marcador de número de diapositiva"/>
          <p:cNvSpPr>
            <a:spLocks noGrp="1"/>
          </p:cNvSpPr>
          <p:nvPr>
            <p:ph type="sldNum" sz="quarter" idx="12"/>
          </p:nvPr>
        </p:nvSpPr>
        <p:spPr/>
        <p:txBody>
          <a:bodyPr/>
          <a:lstStyle/>
          <a:p>
            <a:pPr>
              <a:defRPr/>
            </a:pPr>
            <a:fld id="{4BD032A0-E186-4AF3-9C64-41FF69930251}" type="slidenum">
              <a:rPr lang="es-ES"/>
              <a:pPr>
                <a:defRPr/>
              </a:pPr>
              <a:t>43</a:t>
            </a:fld>
            <a:endParaRPr lang="es-ES"/>
          </a:p>
        </p:txBody>
      </p:sp>
      <p:sp>
        <p:nvSpPr>
          <p:cNvPr id="128002" name="Rectangle 2"/>
          <p:cNvSpPr>
            <a:spLocks noGrp="1" noChangeArrowheads="1"/>
          </p:cNvSpPr>
          <p:nvPr>
            <p:ph type="title"/>
          </p:nvPr>
        </p:nvSpPr>
        <p:spPr>
          <a:xfrm>
            <a:off x="468313" y="-242888"/>
            <a:ext cx="8229600" cy="1139826"/>
          </a:xfrm>
        </p:spPr>
        <p:txBody>
          <a:bodyPr/>
          <a:lstStyle/>
          <a:p>
            <a:pPr eaLnBrk="1" hangingPunct="1">
              <a:defRPr/>
            </a:pPr>
            <a:r>
              <a:rPr lang="es-ES" smtClean="0"/>
              <a:t>Selectividad COX-2/COX-1</a:t>
            </a:r>
          </a:p>
        </p:txBody>
      </p:sp>
      <p:sp>
        <p:nvSpPr>
          <p:cNvPr id="128003" name="Rectangle 3"/>
          <p:cNvSpPr>
            <a:spLocks noGrp="1" noChangeArrowheads="1"/>
          </p:cNvSpPr>
          <p:nvPr>
            <p:ph type="body" sz="half" idx="1"/>
          </p:nvPr>
        </p:nvSpPr>
        <p:spPr/>
        <p:txBody>
          <a:bodyPr/>
          <a:lstStyle/>
          <a:p>
            <a:pPr eaLnBrk="1" hangingPunct="1">
              <a:buFont typeface="Wingdings" pitchFamily="2" charset="2"/>
              <a:buNone/>
              <a:defRPr/>
            </a:pPr>
            <a:r>
              <a:rPr lang="es-ES" sz="2800" smtClean="0"/>
              <a:t>	</a:t>
            </a:r>
          </a:p>
        </p:txBody>
      </p:sp>
      <p:graphicFrame>
        <p:nvGraphicFramePr>
          <p:cNvPr id="128054" name="Group 54"/>
          <p:cNvGraphicFramePr>
            <a:graphicFrameLocks noGrp="1"/>
          </p:cNvGraphicFramePr>
          <p:nvPr>
            <p:ph sz="half" idx="2"/>
          </p:nvPr>
        </p:nvGraphicFramePr>
        <p:xfrm>
          <a:off x="1403350" y="765175"/>
          <a:ext cx="4759325" cy="5943600"/>
        </p:xfrm>
        <a:graphic>
          <a:graphicData uri="http://schemas.openxmlformats.org/drawingml/2006/table">
            <a:tbl>
              <a:tblPr/>
              <a:tblGrid>
                <a:gridCol w="2740025"/>
                <a:gridCol w="2019300"/>
              </a:tblGrid>
              <a:tr h="312738">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s-ES" sz="2400" b="0" i="0" u="none" strike="noStrike" cap="none" normalizeH="0" baseline="0" smtClean="0">
                          <a:ln>
                            <a:noFill/>
                          </a:ln>
                          <a:solidFill>
                            <a:schemeClr val="tx1"/>
                          </a:solidFill>
                          <a:effectLst>
                            <a:outerShdw blurRad="38100" dist="38100" dir="2700000" algn="tl">
                              <a:srgbClr val="000000"/>
                            </a:outerShdw>
                          </a:effectLst>
                          <a:latin typeface="Arial" charset="0"/>
                        </a:rPr>
                        <a:t>Ketorolaco</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s-ES" sz="2400" b="0" i="0" u="none" strike="noStrike" cap="none" normalizeH="0" baseline="0" smtClean="0">
                          <a:ln>
                            <a:noFill/>
                          </a:ln>
                          <a:solidFill>
                            <a:schemeClr val="tx1"/>
                          </a:solidFill>
                          <a:effectLst>
                            <a:outerShdw blurRad="38100" dist="38100" dir="2700000" algn="tl">
                              <a:srgbClr val="000000"/>
                            </a:outerShdw>
                          </a:effectLst>
                          <a:latin typeface="Arial" charset="0"/>
                        </a:rPr>
                        <a:t>195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12738">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s-ES" sz="2400" b="0" i="0" u="none" strike="noStrike" cap="none" normalizeH="0" baseline="0" smtClean="0">
                          <a:ln>
                            <a:noFill/>
                          </a:ln>
                          <a:solidFill>
                            <a:schemeClr val="tx1"/>
                          </a:solidFill>
                          <a:effectLst>
                            <a:outerShdw blurRad="38100" dist="38100" dir="2700000" algn="tl">
                              <a:srgbClr val="000000"/>
                            </a:outerShdw>
                          </a:effectLst>
                          <a:latin typeface="Arial" charset="0"/>
                        </a:rPr>
                        <a:t>Indometacina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s-ES" sz="2400" b="0" i="0" u="none" strike="noStrike" cap="none" normalizeH="0" baseline="0" smtClean="0">
                          <a:ln>
                            <a:noFill/>
                          </a:ln>
                          <a:solidFill>
                            <a:schemeClr val="tx1"/>
                          </a:solidFill>
                          <a:effectLst>
                            <a:outerShdw blurRad="38100" dist="38100" dir="2700000" algn="tl">
                              <a:srgbClr val="000000"/>
                            </a:outerShdw>
                          </a:effectLst>
                          <a:latin typeface="Arial" charset="0"/>
                        </a:rPr>
                        <a:t>10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12738">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s-ES" sz="2400" b="0" i="0" u="none" strike="noStrike" cap="none" normalizeH="0" baseline="0" smtClean="0">
                          <a:ln>
                            <a:noFill/>
                          </a:ln>
                          <a:solidFill>
                            <a:schemeClr val="tx1"/>
                          </a:solidFill>
                          <a:effectLst>
                            <a:outerShdw blurRad="38100" dist="38100" dir="2700000" algn="tl">
                              <a:srgbClr val="000000"/>
                            </a:outerShdw>
                          </a:effectLst>
                          <a:latin typeface="Arial" charset="0"/>
                        </a:rPr>
                        <a:t>AAS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s-ES" sz="2400" b="0" i="0" u="none" strike="noStrike" cap="none" normalizeH="0" baseline="0" smtClean="0">
                          <a:ln>
                            <a:noFill/>
                          </a:ln>
                          <a:solidFill>
                            <a:schemeClr val="tx1"/>
                          </a:solidFill>
                          <a:effectLst>
                            <a:outerShdw blurRad="38100" dist="38100" dir="2700000" algn="tl">
                              <a:srgbClr val="000000"/>
                            </a:outerShdw>
                          </a:effectLst>
                          <a:latin typeface="Arial" charset="0"/>
                        </a:rPr>
                        <a:t>4,4</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12738">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s-ES" sz="2400" b="0" i="0" u="none" strike="noStrike" cap="none" normalizeH="0" baseline="0" smtClean="0">
                          <a:ln>
                            <a:noFill/>
                          </a:ln>
                          <a:solidFill>
                            <a:schemeClr val="tx1"/>
                          </a:solidFill>
                          <a:effectLst>
                            <a:outerShdw blurRad="38100" dist="38100" dir="2700000" algn="tl">
                              <a:srgbClr val="000000"/>
                            </a:outerShdw>
                          </a:effectLst>
                          <a:latin typeface="Arial" charset="0"/>
                        </a:rPr>
                        <a:t>Naproxeno</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s-ES" sz="2400" b="0" i="0" u="none" strike="noStrike" cap="none" normalizeH="0" baseline="0" smtClean="0">
                          <a:ln>
                            <a:noFill/>
                          </a:ln>
                          <a:solidFill>
                            <a:schemeClr val="tx1"/>
                          </a:solidFill>
                          <a:effectLst>
                            <a:outerShdw blurRad="38100" dist="38100" dir="2700000" algn="tl">
                              <a:srgbClr val="000000"/>
                            </a:outerShdw>
                          </a:effectLst>
                          <a:latin typeface="Arial" charset="0"/>
                        </a:rPr>
                        <a:t>3,8</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12738">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s-ES" sz="2400" b="0" i="0" u="none" strike="noStrike" cap="none" normalizeH="0" baseline="0" smtClean="0">
                          <a:ln>
                            <a:noFill/>
                          </a:ln>
                          <a:solidFill>
                            <a:schemeClr val="tx1"/>
                          </a:solidFill>
                          <a:effectLst>
                            <a:outerShdw blurRad="38100" dist="38100" dir="2700000" algn="tl">
                              <a:srgbClr val="000000"/>
                            </a:outerShdw>
                          </a:effectLst>
                          <a:latin typeface="Arial" charset="0"/>
                        </a:rPr>
                        <a:t>Ibuprofeno</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s-ES" sz="2400" b="0" i="0" u="none" strike="noStrike" cap="none" normalizeH="0" baseline="0" smtClean="0">
                          <a:ln>
                            <a:noFill/>
                          </a:ln>
                          <a:solidFill>
                            <a:schemeClr val="tx1"/>
                          </a:solidFill>
                          <a:effectLst>
                            <a:outerShdw blurRad="38100" dist="38100" dir="2700000" algn="tl">
                              <a:srgbClr val="000000"/>
                            </a:outerShdw>
                          </a:effectLst>
                          <a:latin typeface="Arial" charset="0"/>
                        </a:rPr>
                        <a:t>2,6</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12738">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s-ES" sz="2400" b="0" i="0" u="none" strike="noStrike" cap="none" normalizeH="0" baseline="0" smtClean="0">
                          <a:ln>
                            <a:noFill/>
                          </a:ln>
                          <a:solidFill>
                            <a:schemeClr val="tx1"/>
                          </a:solidFill>
                          <a:effectLst>
                            <a:outerShdw blurRad="38100" dist="38100" dir="2700000" algn="tl">
                              <a:srgbClr val="000000"/>
                            </a:outerShdw>
                          </a:effectLst>
                          <a:latin typeface="Arial" charset="0"/>
                        </a:rPr>
                        <a:t>Nabumetona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s-ES" sz="2400" b="0" i="0" u="none" strike="noStrike" cap="none" normalizeH="0" baseline="0" smtClean="0">
                          <a:ln>
                            <a:noFill/>
                          </a:ln>
                          <a:solidFill>
                            <a:schemeClr val="tx1"/>
                          </a:solidFill>
                          <a:effectLst>
                            <a:outerShdw blurRad="38100" dist="38100" dir="2700000" algn="tl">
                              <a:srgbClr val="000000"/>
                            </a:outerShdw>
                          </a:effectLst>
                          <a:latin typeface="Arial" charset="0"/>
                        </a:rPr>
                        <a:t>0,6</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11150">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s-ES" sz="2400" b="0" i="0" u="none" strike="noStrike" cap="none" normalizeH="0" baseline="0" smtClean="0">
                          <a:ln>
                            <a:noFill/>
                          </a:ln>
                          <a:solidFill>
                            <a:schemeClr val="tx1"/>
                          </a:solidFill>
                          <a:effectLst>
                            <a:outerShdw blurRad="38100" dist="38100" dir="2700000" algn="tl">
                              <a:srgbClr val="000000"/>
                            </a:outerShdw>
                          </a:effectLst>
                          <a:latin typeface="Arial" charset="0"/>
                        </a:rPr>
                        <a:t>Diclofenaco</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s-ES" sz="2400" b="0" i="0" u="none" strike="noStrike" cap="none" normalizeH="0" baseline="0" smtClean="0">
                          <a:ln>
                            <a:noFill/>
                          </a:ln>
                          <a:solidFill>
                            <a:schemeClr val="tx1"/>
                          </a:solidFill>
                          <a:effectLst>
                            <a:outerShdw blurRad="38100" dist="38100" dir="2700000" algn="tl">
                              <a:srgbClr val="000000"/>
                            </a:outerShdw>
                          </a:effectLst>
                          <a:latin typeface="Arial" charset="0"/>
                        </a:rPr>
                        <a:t>0,3</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12738">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s-ES" sz="2400" b="0" i="0" u="none" strike="noStrike" cap="none" normalizeH="0" baseline="0" smtClean="0">
                          <a:ln>
                            <a:noFill/>
                          </a:ln>
                          <a:solidFill>
                            <a:schemeClr val="tx1"/>
                          </a:solidFill>
                          <a:effectLst>
                            <a:outerShdw blurRad="38100" dist="38100" dir="2700000" algn="tl">
                              <a:srgbClr val="000000"/>
                            </a:outerShdw>
                          </a:effectLst>
                          <a:latin typeface="Arial" charset="0"/>
                        </a:rPr>
                        <a:t>Paracetamol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s-ES" sz="2400" b="0" i="0" u="none" strike="noStrike" cap="none" normalizeH="0" baseline="0" smtClean="0">
                          <a:ln>
                            <a:noFill/>
                          </a:ln>
                          <a:solidFill>
                            <a:schemeClr val="tx1"/>
                          </a:solidFill>
                          <a:effectLst>
                            <a:outerShdw blurRad="38100" dist="38100" dir="2700000" algn="tl">
                              <a:srgbClr val="000000"/>
                            </a:outerShdw>
                          </a:effectLst>
                          <a:latin typeface="Arial" charset="0"/>
                        </a:rPr>
                        <a:t>0,25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12738">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s-ES" sz="2400" b="0" i="0" u="none" strike="noStrike" cap="none" normalizeH="0" baseline="0" smtClean="0">
                          <a:ln>
                            <a:noFill/>
                          </a:ln>
                          <a:solidFill>
                            <a:schemeClr val="tx1"/>
                          </a:solidFill>
                          <a:effectLst>
                            <a:outerShdw blurRad="38100" dist="38100" dir="2700000" algn="tl">
                              <a:srgbClr val="000000"/>
                            </a:outerShdw>
                          </a:effectLst>
                          <a:latin typeface="Arial" charset="0"/>
                        </a:rPr>
                        <a:t>Piroxicam</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s-ES" sz="2400" b="0" i="0" u="none" strike="noStrike" cap="none" normalizeH="0" baseline="0" smtClean="0">
                          <a:ln>
                            <a:noFill/>
                          </a:ln>
                          <a:solidFill>
                            <a:schemeClr val="tx1"/>
                          </a:solidFill>
                          <a:effectLst>
                            <a:outerShdw blurRad="38100" dist="38100" dir="2700000" algn="tl">
                              <a:srgbClr val="000000"/>
                            </a:outerShdw>
                          </a:effectLst>
                          <a:latin typeface="Arial" charset="0"/>
                        </a:rPr>
                        <a:t>0,10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12738">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s-ES" sz="2400" b="0" i="0" u="none" strike="noStrike" cap="none" normalizeH="0" baseline="0" smtClean="0">
                          <a:ln>
                            <a:noFill/>
                          </a:ln>
                          <a:solidFill>
                            <a:schemeClr val="tx1"/>
                          </a:solidFill>
                          <a:effectLst>
                            <a:outerShdw blurRad="38100" dist="38100" dir="2700000" algn="tl">
                              <a:srgbClr val="000000"/>
                            </a:outerShdw>
                          </a:effectLst>
                          <a:latin typeface="Arial" charset="0"/>
                        </a:rPr>
                        <a:t>Meloxicam</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s-ES" sz="2400" b="0" i="0" u="none" strike="noStrike" cap="none" normalizeH="0" baseline="0" smtClean="0">
                          <a:ln>
                            <a:noFill/>
                          </a:ln>
                          <a:solidFill>
                            <a:schemeClr val="tx1"/>
                          </a:solidFill>
                          <a:effectLst>
                            <a:outerShdw blurRad="38100" dist="38100" dir="2700000" algn="tl">
                              <a:srgbClr val="000000"/>
                            </a:outerShdw>
                          </a:effectLst>
                          <a:latin typeface="Arial" charset="0"/>
                        </a:rPr>
                        <a:t>0,04</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12738">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s-ES" sz="2400" b="0" i="0" u="none" strike="noStrike" cap="none" normalizeH="0" baseline="0" smtClean="0">
                          <a:ln>
                            <a:noFill/>
                          </a:ln>
                          <a:solidFill>
                            <a:schemeClr val="tx1"/>
                          </a:solidFill>
                          <a:effectLst>
                            <a:outerShdw blurRad="38100" dist="38100" dir="2700000" algn="tl">
                              <a:srgbClr val="000000"/>
                            </a:outerShdw>
                          </a:effectLst>
                          <a:latin typeface="Arial" charset="0"/>
                        </a:rPr>
                        <a:t>Nimesulida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s-ES" sz="2400" b="0" i="0" u="none" strike="noStrike" cap="none" normalizeH="0" baseline="0" smtClean="0">
                          <a:ln>
                            <a:noFill/>
                          </a:ln>
                          <a:solidFill>
                            <a:schemeClr val="tx1"/>
                          </a:solidFill>
                          <a:effectLst>
                            <a:outerShdw blurRad="38100" dist="38100" dir="2700000" algn="tl">
                              <a:srgbClr val="000000"/>
                            </a:outerShdw>
                          </a:effectLst>
                          <a:latin typeface="Arial" charset="0"/>
                        </a:rPr>
                        <a:t>0,038</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12738">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s-ES" sz="2400" b="0" i="0" u="none" strike="noStrike" cap="none" normalizeH="0" baseline="0" smtClean="0">
                          <a:ln>
                            <a:noFill/>
                          </a:ln>
                          <a:solidFill>
                            <a:schemeClr val="tx1"/>
                          </a:solidFill>
                          <a:effectLst>
                            <a:outerShdw blurRad="38100" dist="38100" dir="2700000" algn="tl">
                              <a:srgbClr val="000000"/>
                            </a:outerShdw>
                          </a:effectLst>
                          <a:latin typeface="Arial" charset="0"/>
                        </a:rPr>
                        <a:t>Celecoxib</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s-ES" sz="2400" b="0" i="0" u="none" strike="noStrike" cap="none" normalizeH="0" baseline="0" smtClean="0">
                          <a:ln>
                            <a:noFill/>
                          </a:ln>
                          <a:solidFill>
                            <a:schemeClr val="tx1"/>
                          </a:solidFill>
                          <a:effectLst>
                            <a:outerShdw blurRad="38100" dist="38100" dir="2700000" algn="tl">
                              <a:srgbClr val="000000"/>
                            </a:outerShdw>
                          </a:effectLst>
                          <a:latin typeface="Arial" charset="0"/>
                        </a:rPr>
                        <a:t>0,030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12738">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s-ES" sz="2400" b="0" i="0" u="none" strike="noStrike" cap="none" normalizeH="0" baseline="0" smtClean="0">
                          <a:ln>
                            <a:noFill/>
                          </a:ln>
                          <a:solidFill>
                            <a:schemeClr val="tx1"/>
                          </a:solidFill>
                          <a:effectLst>
                            <a:outerShdw blurRad="38100" dist="38100" dir="2700000" algn="tl">
                              <a:srgbClr val="000000"/>
                            </a:outerShdw>
                          </a:effectLst>
                          <a:latin typeface="Arial" charset="0"/>
                        </a:rPr>
                        <a:t>Rofecoxib</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s-ES" sz="2400" b="0" i="0" u="none" strike="noStrike" cap="none" normalizeH="0" baseline="0" smtClean="0">
                          <a:ln>
                            <a:noFill/>
                          </a:ln>
                          <a:solidFill>
                            <a:schemeClr val="tx1"/>
                          </a:solidFill>
                          <a:effectLst>
                            <a:outerShdw blurRad="38100" dist="38100" dir="2700000" algn="tl">
                              <a:srgbClr val="000000"/>
                            </a:outerShdw>
                          </a:effectLst>
                          <a:latin typeface="Arial" charset="0"/>
                        </a:rPr>
                        <a:t>0,005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31793" name="Text Box 55"/>
          <p:cNvSpPr txBox="1">
            <a:spLocks noChangeArrowheads="1"/>
          </p:cNvSpPr>
          <p:nvPr/>
        </p:nvSpPr>
        <p:spPr bwMode="auto">
          <a:xfrm>
            <a:off x="6372225" y="2781300"/>
            <a:ext cx="2305050" cy="1190625"/>
          </a:xfrm>
          <a:prstGeom prst="rect">
            <a:avLst/>
          </a:prstGeom>
          <a:solidFill>
            <a:schemeClr val="accent1"/>
          </a:solidFill>
          <a:ln w="9525">
            <a:noFill/>
            <a:miter lim="800000"/>
            <a:headEnd/>
            <a:tailEnd/>
          </a:ln>
        </p:spPr>
        <p:txBody>
          <a:bodyPr>
            <a:spAutoFit/>
          </a:bodyPr>
          <a:lstStyle/>
          <a:p>
            <a:pPr>
              <a:spcBef>
                <a:spcPct val="50000"/>
              </a:spcBef>
            </a:pPr>
            <a:r>
              <a:rPr lang="es-ES"/>
              <a:t>Bajo 1 indica inhibición preferente de Cox-2</a:t>
            </a:r>
          </a:p>
        </p:txBody>
      </p:sp>
    </p:spTree>
  </p:cSld>
  <p:clrMapOvr>
    <a:masterClrMapping/>
  </p:clrMapOvr>
  <p:transition>
    <p:random/>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5 Marcador de número de diapositiva"/>
          <p:cNvSpPr>
            <a:spLocks noGrp="1"/>
          </p:cNvSpPr>
          <p:nvPr>
            <p:ph type="sldNum" sz="quarter" idx="12"/>
          </p:nvPr>
        </p:nvSpPr>
        <p:spPr/>
        <p:txBody>
          <a:bodyPr/>
          <a:lstStyle/>
          <a:p>
            <a:pPr>
              <a:defRPr/>
            </a:pPr>
            <a:fld id="{5EFC5CF4-7AC4-4C77-BB36-4ECDBC91BA57}" type="slidenum">
              <a:rPr lang="es-ES"/>
              <a:pPr>
                <a:defRPr/>
              </a:pPr>
              <a:t>44</a:t>
            </a:fld>
            <a:endParaRPr lang="es-ES"/>
          </a:p>
        </p:txBody>
      </p:sp>
      <p:sp>
        <p:nvSpPr>
          <p:cNvPr id="32771" name="Rectangle 2"/>
          <p:cNvSpPr>
            <a:spLocks noGrp="1" noChangeArrowheads="1"/>
          </p:cNvSpPr>
          <p:nvPr>
            <p:ph type="title"/>
          </p:nvPr>
        </p:nvSpPr>
        <p:spPr>
          <a:xfrm>
            <a:off x="1116013" y="908050"/>
            <a:ext cx="6883400" cy="1143000"/>
          </a:xfrm>
        </p:spPr>
        <p:txBody>
          <a:bodyPr/>
          <a:lstStyle/>
          <a:p>
            <a:pPr eaLnBrk="1" hangingPunct="1"/>
            <a:r>
              <a:rPr lang="es-ES_tradnl" sz="3200" b="1" smtClean="0">
                <a:solidFill>
                  <a:srgbClr val="FF6600"/>
                </a:solidFill>
                <a:effectLst/>
                <a:latin typeface="Verdana" pitchFamily="34" charset="0"/>
              </a:rPr>
              <a:t>Efectos terapéuticos generales</a:t>
            </a:r>
          </a:p>
        </p:txBody>
      </p:sp>
      <p:sp>
        <p:nvSpPr>
          <p:cNvPr id="32772" name="Rectangle 3"/>
          <p:cNvSpPr>
            <a:spLocks noGrp="1" noChangeArrowheads="1"/>
          </p:cNvSpPr>
          <p:nvPr>
            <p:ph type="body" idx="1"/>
          </p:nvPr>
        </p:nvSpPr>
        <p:spPr>
          <a:xfrm>
            <a:off x="3132138" y="2708275"/>
            <a:ext cx="7310437" cy="2809875"/>
          </a:xfrm>
        </p:spPr>
        <p:txBody>
          <a:bodyPr/>
          <a:lstStyle/>
          <a:p>
            <a:pPr eaLnBrk="1" hangingPunct="1"/>
            <a:r>
              <a:rPr lang="es-ES_tradnl" sz="2800" b="1" smtClean="0">
                <a:effectLst/>
                <a:latin typeface="Verdana" pitchFamily="34" charset="0"/>
              </a:rPr>
              <a:t>Analgésico</a:t>
            </a:r>
          </a:p>
          <a:p>
            <a:pPr eaLnBrk="1" hangingPunct="1"/>
            <a:r>
              <a:rPr lang="es-ES_tradnl" sz="2800" b="1" smtClean="0">
                <a:effectLst/>
                <a:latin typeface="Verdana" pitchFamily="34" charset="0"/>
              </a:rPr>
              <a:t>Antipirético</a:t>
            </a:r>
          </a:p>
          <a:p>
            <a:pPr eaLnBrk="1" hangingPunct="1"/>
            <a:r>
              <a:rPr lang="es-ES_tradnl" sz="2800" b="1" smtClean="0">
                <a:effectLst/>
                <a:latin typeface="Verdana" pitchFamily="34" charset="0"/>
              </a:rPr>
              <a:t>Antiinflamatorio</a:t>
            </a:r>
          </a:p>
          <a:p>
            <a:pPr eaLnBrk="1" hangingPunct="1"/>
            <a:r>
              <a:rPr lang="es-ES_tradnl" sz="2800" b="1" smtClean="0">
                <a:effectLst/>
                <a:latin typeface="Verdana" pitchFamily="34" charset="0"/>
              </a:rPr>
              <a:t>Otros</a:t>
            </a:r>
          </a:p>
        </p:txBody>
      </p:sp>
    </p:spTree>
  </p:cSld>
  <p:clrMapOvr>
    <a:masterClrMapping/>
  </p:clrMapOvr>
  <p:transition>
    <p:random/>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pPr>
              <a:defRPr/>
            </a:pPr>
            <a:fld id="{6DBB740D-7FB9-43CD-B20B-67FDFF7790A0}" type="slidenum">
              <a:rPr lang="es-ES"/>
              <a:pPr>
                <a:defRPr/>
              </a:pPr>
              <a:t>45</a:t>
            </a:fld>
            <a:endParaRPr lang="es-ES"/>
          </a:p>
        </p:txBody>
      </p:sp>
      <p:sp>
        <p:nvSpPr>
          <p:cNvPr id="22530" name="Rectangle 2"/>
          <p:cNvSpPr>
            <a:spLocks noGrp="1" noChangeArrowheads="1"/>
          </p:cNvSpPr>
          <p:nvPr>
            <p:ph type="body" idx="1"/>
          </p:nvPr>
        </p:nvSpPr>
        <p:spPr>
          <a:xfrm>
            <a:off x="684213" y="404813"/>
            <a:ext cx="7772400" cy="5832475"/>
          </a:xfrm>
        </p:spPr>
        <p:txBody>
          <a:bodyPr/>
          <a:lstStyle/>
          <a:p>
            <a:pPr algn="just" eaLnBrk="1" hangingPunct="1">
              <a:lnSpc>
                <a:spcPct val="80000"/>
              </a:lnSpc>
              <a:defRPr/>
            </a:pPr>
            <a:endParaRPr lang="es-ES_tradnl" dirty="0" smtClean="0">
              <a:latin typeface="Verdana" pitchFamily="34" charset="0"/>
            </a:endParaRPr>
          </a:p>
          <a:p>
            <a:pPr eaLnBrk="1" hangingPunct="1">
              <a:lnSpc>
                <a:spcPct val="80000"/>
              </a:lnSpc>
              <a:buFont typeface="Wingdings" pitchFamily="2" charset="2"/>
              <a:buNone/>
              <a:defRPr/>
            </a:pPr>
            <a:r>
              <a:rPr lang="es-ES_tradnl" sz="2800" b="1" dirty="0" smtClean="0">
                <a:solidFill>
                  <a:srgbClr val="FF6600"/>
                </a:solidFill>
                <a:effectLst/>
                <a:latin typeface="Verdana" pitchFamily="34" charset="0"/>
              </a:rPr>
              <a:t>A) ANALGÉSICO</a:t>
            </a:r>
          </a:p>
          <a:p>
            <a:pPr eaLnBrk="1" hangingPunct="1">
              <a:lnSpc>
                <a:spcPct val="80000"/>
              </a:lnSpc>
              <a:buFont typeface="Wingdings" pitchFamily="2" charset="2"/>
              <a:buNone/>
              <a:defRPr/>
            </a:pPr>
            <a:endParaRPr lang="es-ES_tradnl" sz="2000" dirty="0" smtClean="0">
              <a:effectLst/>
              <a:latin typeface="Verdana" pitchFamily="34" charset="0"/>
            </a:endParaRPr>
          </a:p>
          <a:p>
            <a:pPr eaLnBrk="1" hangingPunct="1">
              <a:defRPr/>
            </a:pPr>
            <a:r>
              <a:rPr lang="es-ES_tradnl" sz="2000" b="1" dirty="0" smtClean="0">
                <a:effectLst/>
                <a:latin typeface="Verdana" pitchFamily="34" charset="0"/>
              </a:rPr>
              <a:t>Las </a:t>
            </a:r>
            <a:r>
              <a:rPr lang="es-ES_tradnl" sz="2000" b="1" dirty="0" smtClean="0">
                <a:solidFill>
                  <a:srgbClr val="FFFF99"/>
                </a:solidFill>
                <a:effectLst/>
                <a:latin typeface="Verdana" pitchFamily="34" charset="0"/>
              </a:rPr>
              <a:t>prostaglandinas</a:t>
            </a:r>
            <a:r>
              <a:rPr lang="es-ES_tradnl" sz="2000" dirty="0" smtClean="0">
                <a:effectLst/>
                <a:latin typeface="Verdana" pitchFamily="34" charset="0"/>
              </a:rPr>
              <a:t> liberadas localmente son  </a:t>
            </a:r>
            <a:r>
              <a:rPr lang="es-ES_tradnl" sz="2000" b="1" u="sng" dirty="0" smtClean="0">
                <a:effectLst/>
                <a:latin typeface="Verdana" pitchFamily="34" charset="0"/>
              </a:rPr>
              <a:t>mediadores del dolor</a:t>
            </a:r>
            <a:r>
              <a:rPr lang="es-ES_tradnl" sz="2000" dirty="0" smtClean="0">
                <a:effectLst/>
                <a:latin typeface="Verdana" pitchFamily="34" charset="0"/>
              </a:rPr>
              <a:t> </a:t>
            </a:r>
          </a:p>
          <a:p>
            <a:pPr eaLnBrk="1" hangingPunct="1">
              <a:defRPr/>
            </a:pPr>
            <a:endParaRPr lang="es-ES_tradnl" sz="2000" dirty="0" smtClean="0">
              <a:effectLst/>
              <a:latin typeface="Verdana" pitchFamily="34" charset="0"/>
            </a:endParaRPr>
          </a:p>
          <a:p>
            <a:pPr eaLnBrk="1" hangingPunct="1">
              <a:defRPr/>
            </a:pPr>
            <a:r>
              <a:rPr lang="es-ES_tradnl" sz="2000" dirty="0" err="1" smtClean="0">
                <a:effectLst/>
                <a:latin typeface="Verdana" pitchFamily="34" charset="0"/>
              </a:rPr>
              <a:t>Áctúan</a:t>
            </a:r>
            <a:r>
              <a:rPr lang="es-ES_tradnl" sz="2000" dirty="0" smtClean="0">
                <a:effectLst/>
                <a:latin typeface="Verdana" pitchFamily="34" charset="0"/>
              </a:rPr>
              <a:t> por </a:t>
            </a:r>
            <a:r>
              <a:rPr lang="es-ES_tradnl" sz="2000" b="1" u="sng" dirty="0" smtClean="0">
                <a:effectLst/>
                <a:latin typeface="Verdana" pitchFamily="34" charset="0"/>
              </a:rPr>
              <a:t>acción directa</a:t>
            </a:r>
            <a:r>
              <a:rPr lang="es-ES_tradnl" sz="2000" dirty="0" smtClean="0">
                <a:effectLst/>
                <a:latin typeface="Verdana" pitchFamily="34" charset="0"/>
              </a:rPr>
              <a:t> sobre terminales nerviosas </a:t>
            </a:r>
            <a:r>
              <a:rPr lang="es-ES_tradnl" sz="2000" dirty="0" err="1" smtClean="0">
                <a:effectLst/>
                <a:latin typeface="Verdana" pitchFamily="34" charset="0"/>
              </a:rPr>
              <a:t>nociceptivas</a:t>
            </a:r>
            <a:r>
              <a:rPr lang="es-ES_tradnl" sz="2000" dirty="0" smtClean="0">
                <a:effectLst/>
                <a:latin typeface="Verdana" pitchFamily="34" charset="0"/>
              </a:rPr>
              <a:t> </a:t>
            </a:r>
          </a:p>
          <a:p>
            <a:pPr eaLnBrk="1" hangingPunct="1">
              <a:defRPr/>
            </a:pPr>
            <a:endParaRPr lang="es-ES_tradnl" sz="2000" b="1" u="sng" dirty="0" smtClean="0">
              <a:effectLst/>
              <a:latin typeface="Verdana" pitchFamily="34" charset="0"/>
            </a:endParaRPr>
          </a:p>
          <a:p>
            <a:pPr eaLnBrk="1" hangingPunct="1">
              <a:defRPr/>
            </a:pPr>
            <a:r>
              <a:rPr lang="es-ES_tradnl" sz="2000" b="1" u="sng" dirty="0" smtClean="0">
                <a:effectLst/>
                <a:latin typeface="Verdana" pitchFamily="34" charset="0"/>
              </a:rPr>
              <a:t>Las PG activan otros mediadores</a:t>
            </a:r>
            <a:r>
              <a:rPr lang="es-ES_tradnl" sz="2000" dirty="0" smtClean="0">
                <a:effectLst/>
                <a:latin typeface="Verdana" pitchFamily="34" charset="0"/>
              </a:rPr>
              <a:t> locales del dolor e inflamación (Histamina)</a:t>
            </a:r>
          </a:p>
          <a:p>
            <a:pPr eaLnBrk="1" hangingPunct="1">
              <a:lnSpc>
                <a:spcPct val="120000"/>
              </a:lnSpc>
              <a:defRPr/>
            </a:pPr>
            <a:endParaRPr lang="es-ES_tradnl" sz="2000" dirty="0" smtClean="0">
              <a:effectLst/>
              <a:latin typeface="Verdana" pitchFamily="34" charset="0"/>
            </a:endParaRPr>
          </a:p>
          <a:p>
            <a:pPr eaLnBrk="1" hangingPunct="1">
              <a:lnSpc>
                <a:spcPct val="120000"/>
              </a:lnSpc>
              <a:defRPr/>
            </a:pPr>
            <a:r>
              <a:rPr lang="es-ES_tradnl" sz="2000" dirty="0" smtClean="0">
                <a:effectLst/>
                <a:latin typeface="Verdana" pitchFamily="34" charset="0"/>
              </a:rPr>
              <a:t>Los </a:t>
            </a:r>
            <a:r>
              <a:rPr lang="es-ES_tradnl" sz="2000" b="1" dirty="0" smtClean="0">
                <a:effectLst/>
                <a:latin typeface="Verdana" pitchFamily="34" charset="0"/>
              </a:rPr>
              <a:t>AINE al </a:t>
            </a:r>
            <a:r>
              <a:rPr lang="es-ES_tradnl" sz="2000" b="1" u="sng" dirty="0" smtClean="0">
                <a:effectLst/>
                <a:latin typeface="Verdana" pitchFamily="34" charset="0"/>
              </a:rPr>
              <a:t>bloquear la síntesis</a:t>
            </a:r>
            <a:r>
              <a:rPr lang="es-ES_tradnl" sz="2000" u="sng" dirty="0" smtClean="0">
                <a:effectLst/>
                <a:latin typeface="Verdana" pitchFamily="34" charset="0"/>
              </a:rPr>
              <a:t> de </a:t>
            </a:r>
            <a:r>
              <a:rPr lang="es-ES_tradnl" sz="2000" b="1" u="sng" dirty="0" smtClean="0">
                <a:effectLst/>
                <a:latin typeface="Verdana" pitchFamily="34" charset="0"/>
              </a:rPr>
              <a:t>prostaglandinas</a:t>
            </a:r>
            <a:r>
              <a:rPr lang="es-ES_tradnl" sz="2000" dirty="0" smtClean="0">
                <a:effectLst/>
                <a:latin typeface="Verdana" pitchFamily="34" charset="0"/>
              </a:rPr>
              <a:t>, </a:t>
            </a:r>
            <a:r>
              <a:rPr lang="es-ES_tradnl" sz="2000" b="1" u="sng" dirty="0" smtClean="0">
                <a:solidFill>
                  <a:srgbClr val="FFFF99"/>
                </a:solidFill>
                <a:effectLst/>
                <a:latin typeface="Verdana" pitchFamily="34" charset="0"/>
              </a:rPr>
              <a:t>controlan el dolor</a:t>
            </a:r>
          </a:p>
          <a:p>
            <a:pPr algn="just" eaLnBrk="1" hangingPunct="1">
              <a:lnSpc>
                <a:spcPct val="120000"/>
              </a:lnSpc>
              <a:defRPr/>
            </a:pPr>
            <a:endParaRPr lang="es-ES_tradnl" sz="2000" dirty="0" smtClean="0">
              <a:solidFill>
                <a:srgbClr val="FFFF99"/>
              </a:solidFill>
              <a:effectLst/>
              <a:latin typeface="Verdana" pitchFamily="34" charset="0"/>
            </a:endParaRPr>
          </a:p>
          <a:p>
            <a:pPr eaLnBrk="1" hangingPunct="1">
              <a:lnSpc>
                <a:spcPct val="80000"/>
              </a:lnSpc>
              <a:buFont typeface="Wingdings" pitchFamily="2" charset="2"/>
              <a:buNone/>
              <a:defRPr/>
            </a:pPr>
            <a:r>
              <a:rPr lang="es-ES_tradnl" sz="1400" dirty="0" smtClean="0">
                <a:effectLst/>
                <a:latin typeface="Verdana" pitchFamily="34" charset="0"/>
              </a:rPr>
              <a:t> </a:t>
            </a:r>
          </a:p>
          <a:p>
            <a:pPr algn="just" eaLnBrk="1" hangingPunct="1">
              <a:lnSpc>
                <a:spcPct val="80000"/>
              </a:lnSpc>
              <a:buFont typeface="Wingdings" pitchFamily="2" charset="2"/>
              <a:buNone/>
              <a:defRPr/>
            </a:pPr>
            <a:endParaRPr lang="es-ES_tradnl" sz="1400" dirty="0" smtClean="0">
              <a:effectLst/>
              <a:latin typeface="Verdana" pitchFamily="34" charset="0"/>
            </a:endParaRPr>
          </a:p>
          <a:p>
            <a:pPr eaLnBrk="1" hangingPunct="1">
              <a:lnSpc>
                <a:spcPct val="80000"/>
              </a:lnSpc>
              <a:buFont typeface="Wingdings" pitchFamily="2" charset="2"/>
              <a:buNone/>
              <a:defRPr/>
            </a:pPr>
            <a:endParaRPr lang="es-ES_tradnl" sz="1600" dirty="0" smtClean="0">
              <a:effectLst/>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530">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2530">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2530">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2530">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2530">
                                            <p:txEl>
                                              <p:pRg st="9" end="9"/>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2530">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build="p" advAuto="200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pPr>
              <a:defRPr/>
            </a:pPr>
            <a:fld id="{61F1AAD3-AF9F-420E-90A3-5390B5528F82}" type="slidenum">
              <a:rPr lang="es-ES"/>
              <a:pPr>
                <a:defRPr/>
              </a:pPr>
              <a:t>46</a:t>
            </a:fld>
            <a:endParaRPr lang="es-ES"/>
          </a:p>
        </p:txBody>
      </p:sp>
      <p:sp>
        <p:nvSpPr>
          <p:cNvPr id="24578" name="Rectangle 2"/>
          <p:cNvSpPr>
            <a:spLocks noGrp="1" noChangeArrowheads="1"/>
          </p:cNvSpPr>
          <p:nvPr>
            <p:ph type="body" idx="1"/>
          </p:nvPr>
        </p:nvSpPr>
        <p:spPr>
          <a:xfrm>
            <a:off x="482600" y="1600200"/>
            <a:ext cx="8178800" cy="4171950"/>
          </a:xfrm>
        </p:spPr>
        <p:txBody>
          <a:bodyPr/>
          <a:lstStyle/>
          <a:p>
            <a:pPr eaLnBrk="1" hangingPunct="1">
              <a:defRPr/>
            </a:pPr>
            <a:r>
              <a:rPr lang="es-ES_tradnl" sz="2400" dirty="0" smtClean="0"/>
              <a:t>      Son e</a:t>
            </a:r>
            <a:r>
              <a:rPr lang="es-ES_tradnl" sz="2400" dirty="0" smtClean="0">
                <a:effectLst/>
                <a:latin typeface="Verdana" pitchFamily="34" charset="0"/>
              </a:rPr>
              <a:t>fectivos para </a:t>
            </a:r>
            <a:r>
              <a:rPr lang="es-ES_tradnl" sz="2400" b="1" u="sng" dirty="0" smtClean="0">
                <a:effectLst/>
                <a:latin typeface="Verdana" pitchFamily="34" charset="0"/>
              </a:rPr>
              <a:t>el control de dolores</a:t>
            </a:r>
            <a:r>
              <a:rPr lang="es-ES_tradnl" sz="2400" dirty="0" smtClean="0">
                <a:effectLst/>
                <a:latin typeface="Verdana" pitchFamily="34" charset="0"/>
              </a:rPr>
              <a:t> </a:t>
            </a:r>
            <a:r>
              <a:rPr lang="es-ES_tradnl" sz="2400" dirty="0" smtClean="0">
                <a:solidFill>
                  <a:srgbClr val="FFFF99"/>
                </a:solidFill>
                <a:effectLst/>
                <a:latin typeface="Verdana" pitchFamily="34" charset="0"/>
              </a:rPr>
              <a:t>periféricos</a:t>
            </a:r>
            <a:r>
              <a:rPr lang="es-ES_tradnl" sz="2400" dirty="0" smtClean="0">
                <a:effectLst/>
                <a:latin typeface="Verdana" pitchFamily="34" charset="0"/>
              </a:rPr>
              <a:t> de intensidad </a:t>
            </a:r>
            <a:r>
              <a:rPr lang="es-ES_tradnl" sz="2400" b="1" dirty="0" smtClean="0">
                <a:effectLst/>
                <a:latin typeface="Verdana" pitchFamily="34" charset="0"/>
              </a:rPr>
              <a:t>leve a moderada</a:t>
            </a:r>
            <a:endParaRPr lang="es-ES_tradnl" sz="2400" dirty="0" smtClean="0">
              <a:effectLst/>
              <a:latin typeface="Verdana" pitchFamily="34" charset="0"/>
            </a:endParaRPr>
          </a:p>
          <a:p>
            <a:pPr eaLnBrk="1" hangingPunct="1">
              <a:buFont typeface="Wingdings" pitchFamily="2" charset="2"/>
              <a:buNone/>
              <a:defRPr/>
            </a:pPr>
            <a:endParaRPr lang="es-ES_tradnl" sz="2400" dirty="0" smtClean="0">
              <a:effectLst/>
              <a:latin typeface="Verdana" pitchFamily="34" charset="0"/>
            </a:endParaRPr>
          </a:p>
          <a:p>
            <a:pPr eaLnBrk="1" hangingPunct="1">
              <a:defRPr/>
            </a:pPr>
            <a:r>
              <a:rPr lang="es-ES_tradnl" sz="2400" dirty="0" smtClean="0">
                <a:effectLst/>
                <a:latin typeface="Verdana" pitchFamily="34" charset="0"/>
              </a:rPr>
              <a:t>	A dosis altas, algunos AINE pueden </a:t>
            </a:r>
            <a:r>
              <a:rPr lang="es-ES_tradnl" sz="2400" b="1" u="sng" dirty="0" smtClean="0">
                <a:effectLst/>
                <a:latin typeface="Verdana" pitchFamily="34" charset="0"/>
              </a:rPr>
              <a:t>controlar dolores más intensos</a:t>
            </a:r>
            <a:r>
              <a:rPr lang="es-ES_tradnl" sz="2400" dirty="0" smtClean="0">
                <a:effectLst/>
                <a:latin typeface="Verdana" pitchFamily="34" charset="0"/>
              </a:rPr>
              <a:t>, como dolor postoperatorio, cólico renal, cólico biliar</a:t>
            </a:r>
          </a:p>
          <a:p>
            <a:pPr eaLnBrk="1" hangingPunct="1">
              <a:defRPr/>
            </a:pPr>
            <a:endParaRPr lang="es-ES_tradnl" sz="2400" dirty="0" smtClean="0">
              <a:effectLst/>
              <a:latin typeface="Tahoma" pitchFamily="34" charset="0"/>
            </a:endParaRPr>
          </a:p>
          <a:p>
            <a:pPr eaLnBrk="1" hangingPunct="1">
              <a:defRPr/>
            </a:pPr>
            <a:endParaRPr lang="es-ES" dirty="0" smtClean="0">
              <a:effectLst/>
            </a:endParaRPr>
          </a:p>
        </p:txBody>
      </p:sp>
    </p:spTree>
  </p:cSld>
  <p:clrMapOvr>
    <a:masterClrMapping/>
  </p:clrMapOvr>
  <p:transition>
    <p:random/>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pPr>
              <a:defRPr/>
            </a:pPr>
            <a:fld id="{E8CD5581-74C9-493B-B2AC-EC02FD6828C9}" type="slidenum">
              <a:rPr lang="es-ES"/>
              <a:pPr>
                <a:defRPr/>
              </a:pPr>
              <a:t>47</a:t>
            </a:fld>
            <a:endParaRPr lang="es-ES"/>
          </a:p>
        </p:txBody>
      </p:sp>
      <p:sp>
        <p:nvSpPr>
          <p:cNvPr id="26626" name="Rectangle 2"/>
          <p:cNvSpPr>
            <a:spLocks noGrp="1" noChangeArrowheads="1"/>
          </p:cNvSpPr>
          <p:nvPr>
            <p:ph type="body" idx="1"/>
          </p:nvPr>
        </p:nvSpPr>
        <p:spPr>
          <a:xfrm>
            <a:off x="0" y="500042"/>
            <a:ext cx="9144000" cy="6092825"/>
          </a:xfrm>
        </p:spPr>
        <p:txBody>
          <a:bodyPr/>
          <a:lstStyle/>
          <a:p>
            <a:pPr eaLnBrk="1" hangingPunct="1">
              <a:buFont typeface="Wingdings" pitchFamily="2" charset="2"/>
              <a:buNone/>
            </a:pPr>
            <a:r>
              <a:rPr lang="es-ES_tradnl" b="1" dirty="0" smtClean="0">
                <a:solidFill>
                  <a:srgbClr val="FF6600"/>
                </a:solidFill>
                <a:effectLst/>
                <a:latin typeface="Verdana" pitchFamily="34" charset="0"/>
              </a:rPr>
              <a:t>B) ANTIPIRÉTICO</a:t>
            </a:r>
          </a:p>
          <a:p>
            <a:pPr eaLnBrk="1" hangingPunct="1"/>
            <a:endParaRPr lang="es-ES_tradnl" dirty="0" smtClean="0">
              <a:effectLst/>
              <a:latin typeface="Verdana" pitchFamily="34" charset="0"/>
            </a:endParaRPr>
          </a:p>
          <a:p>
            <a:pPr eaLnBrk="1" hangingPunct="1"/>
            <a:r>
              <a:rPr lang="es-ES_tradnl" dirty="0" smtClean="0">
                <a:effectLst/>
                <a:latin typeface="Verdana" pitchFamily="34" charset="0"/>
              </a:rPr>
              <a:t>La acción de sustancias </a:t>
            </a:r>
            <a:r>
              <a:rPr lang="es-ES_tradnl" b="1" u="sng" dirty="0" smtClean="0">
                <a:effectLst/>
                <a:latin typeface="Verdana" pitchFamily="34" charset="0"/>
              </a:rPr>
              <a:t>pirógenas en hipotálamo</a:t>
            </a:r>
            <a:r>
              <a:rPr lang="es-ES_tradnl" dirty="0" smtClean="0">
                <a:effectLst/>
                <a:latin typeface="Verdana" pitchFamily="34" charset="0"/>
              </a:rPr>
              <a:t>  estimula </a:t>
            </a:r>
            <a:r>
              <a:rPr lang="es-ES_tradnl" b="1" dirty="0" smtClean="0">
                <a:effectLst/>
                <a:latin typeface="Verdana" pitchFamily="34" charset="0"/>
              </a:rPr>
              <a:t>neuronas termorreguladoras, </a:t>
            </a:r>
            <a:r>
              <a:rPr lang="es-ES_tradnl" b="1" u="sng" dirty="0" smtClean="0">
                <a:effectLst/>
                <a:latin typeface="Verdana" pitchFamily="34" charset="0"/>
              </a:rPr>
              <a:t>fiebre</a:t>
            </a:r>
          </a:p>
          <a:p>
            <a:pPr eaLnBrk="1" hangingPunct="1">
              <a:buFont typeface="Wingdings" pitchFamily="2" charset="2"/>
              <a:buNone/>
            </a:pPr>
            <a:r>
              <a:rPr lang="es-ES_tradnl" dirty="0" smtClean="0">
                <a:effectLst/>
                <a:latin typeface="Verdana" pitchFamily="34" charset="0"/>
              </a:rPr>
              <a:t>    </a:t>
            </a:r>
          </a:p>
          <a:p>
            <a:pPr eaLnBrk="1" hangingPunct="1"/>
            <a:r>
              <a:rPr lang="es-ES_tradnl" dirty="0" smtClean="0">
                <a:effectLst/>
                <a:latin typeface="Verdana" pitchFamily="34" charset="0"/>
              </a:rPr>
              <a:t>Esta </a:t>
            </a:r>
            <a:r>
              <a:rPr lang="es-ES_tradnl" b="1" u="sng" dirty="0" smtClean="0">
                <a:effectLst/>
                <a:latin typeface="Verdana" pitchFamily="34" charset="0"/>
              </a:rPr>
              <a:t>función está mediada por </a:t>
            </a:r>
            <a:r>
              <a:rPr lang="es-ES_tradnl" b="1" u="sng" dirty="0" smtClean="0">
                <a:solidFill>
                  <a:srgbClr val="FFFF99"/>
                </a:solidFill>
                <a:effectLst/>
                <a:latin typeface="Verdana" pitchFamily="34" charset="0"/>
              </a:rPr>
              <a:t>prostaglandinas</a:t>
            </a:r>
            <a:endParaRPr lang="es-ES_tradnl" dirty="0" smtClean="0">
              <a:solidFill>
                <a:srgbClr val="FFFF99"/>
              </a:solidFill>
              <a:effectLst/>
              <a:latin typeface="Verdana" pitchFamily="34" charset="0"/>
            </a:endParaRPr>
          </a:p>
          <a:p>
            <a:pPr eaLnBrk="1" hangingPunct="1">
              <a:buFont typeface="Wingdings" pitchFamily="2" charset="2"/>
              <a:buNone/>
            </a:pPr>
            <a:r>
              <a:rPr lang="es-ES_tradnl" dirty="0" smtClean="0">
                <a:effectLst/>
                <a:latin typeface="Verdana" pitchFamily="34" charset="0"/>
              </a:rPr>
              <a:t>    </a:t>
            </a:r>
          </a:p>
          <a:p>
            <a:pPr eaLnBrk="1" hangingPunct="1"/>
            <a:r>
              <a:rPr lang="es-ES_tradnl" dirty="0" smtClean="0">
                <a:effectLst/>
                <a:latin typeface="Verdana" pitchFamily="34" charset="0"/>
              </a:rPr>
              <a:t>Los </a:t>
            </a:r>
            <a:r>
              <a:rPr lang="es-ES_tradnl" b="1" dirty="0" smtClean="0">
                <a:solidFill>
                  <a:srgbClr val="FFFF99"/>
                </a:solidFill>
                <a:effectLst/>
                <a:latin typeface="Verdana" pitchFamily="34" charset="0"/>
              </a:rPr>
              <a:t>AINE bloquean</a:t>
            </a:r>
            <a:r>
              <a:rPr lang="es-ES_tradnl" dirty="0" smtClean="0">
                <a:solidFill>
                  <a:srgbClr val="FFFF99"/>
                </a:solidFill>
                <a:effectLst/>
                <a:latin typeface="Verdana" pitchFamily="34" charset="0"/>
              </a:rPr>
              <a:t> </a:t>
            </a:r>
            <a:r>
              <a:rPr lang="es-ES_tradnl" b="1" dirty="0" smtClean="0">
                <a:solidFill>
                  <a:srgbClr val="FFFF99"/>
                </a:solidFill>
                <a:effectLst/>
                <a:latin typeface="Verdana" pitchFamily="34" charset="0"/>
              </a:rPr>
              <a:t>este efecto</a:t>
            </a:r>
            <a:r>
              <a:rPr lang="es-ES_tradnl" dirty="0" smtClean="0">
                <a:effectLst/>
                <a:latin typeface="Verdana" pitchFamily="34" charset="0"/>
              </a:rPr>
              <a:t>, normalizando la </a:t>
            </a:r>
            <a:r>
              <a:rPr lang="es-ES_tradnl" dirty="0" err="1" smtClean="0">
                <a:effectLst/>
                <a:latin typeface="Verdana" pitchFamily="34" charset="0"/>
              </a:rPr>
              <a:t>t°</a:t>
            </a:r>
            <a:r>
              <a:rPr lang="es-ES_tradnl" dirty="0" smtClean="0">
                <a:effectLst/>
                <a:latin typeface="Verdana" pitchFamily="34" charset="0"/>
              </a:rPr>
              <a:t>(sólo si es alta)</a:t>
            </a:r>
          </a:p>
          <a:p>
            <a:pPr eaLnBrk="1" hangingPunct="1">
              <a:buFont typeface="Wingdings" pitchFamily="2" charset="2"/>
              <a:buNone/>
            </a:pPr>
            <a:endParaRPr lang="es-ES_tradnl" sz="2000" dirty="0" smtClean="0">
              <a:effectLst/>
              <a:latin typeface="Verdana" pitchFamily="34" charset="0"/>
            </a:endParaRPr>
          </a:p>
          <a:p>
            <a:pPr eaLnBrk="1" hangingPunct="1">
              <a:buFont typeface="Wingdings" pitchFamily="2" charset="2"/>
              <a:buNone/>
            </a:pPr>
            <a:endParaRPr lang="es-ES_tradnl" dirty="0" smtClean="0">
              <a:effectLst/>
              <a:latin typeface="Verdana" pitchFamily="34" charset="0"/>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26626">
                                            <p:txEl>
                                              <p:pRg st="0" end="0"/>
                                            </p:txEl>
                                          </p:spTgt>
                                        </p:tgtEl>
                                        <p:attrNameLst>
                                          <p:attrName>style.visibility</p:attrName>
                                        </p:attrNameLst>
                                      </p:cBhvr>
                                      <p:to>
                                        <p:strVal val="visible"/>
                                      </p:to>
                                    </p:set>
                                    <p:animEffect transition="in" filter="fade">
                                      <p:cBhvr>
                                        <p:cTn id="7" dur="1000"/>
                                        <p:tgtEl>
                                          <p:spTgt spid="26626">
                                            <p:txEl>
                                              <p:pRg st="0" end="0"/>
                                            </p:txEl>
                                          </p:spTgt>
                                        </p:tgtEl>
                                      </p:cBhvr>
                                    </p:animEffect>
                                    <p:anim calcmode="lin" valueType="num">
                                      <p:cBhvr>
                                        <p:cTn id="8" dur="1000" fill="hold"/>
                                        <p:tgtEl>
                                          <p:spTgt spid="26626">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26626">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6626">
                                            <p:txEl>
                                              <p:pRg st="0" end="0"/>
                                            </p:txEl>
                                          </p:spTgt>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26626">
                                            <p:txEl>
                                              <p:pRg st="2" end="2"/>
                                            </p:txEl>
                                          </p:spTgt>
                                        </p:tgtEl>
                                        <p:attrNameLst>
                                          <p:attrName>style.visibility</p:attrName>
                                        </p:attrNameLst>
                                      </p:cBhvr>
                                      <p:to>
                                        <p:strVal val="visible"/>
                                      </p:to>
                                    </p:set>
                                    <p:animEffect transition="in" filter="fade">
                                      <p:cBhvr>
                                        <p:cTn id="14" dur="1000"/>
                                        <p:tgtEl>
                                          <p:spTgt spid="26626">
                                            <p:txEl>
                                              <p:pRg st="2" end="2"/>
                                            </p:txEl>
                                          </p:spTgt>
                                        </p:tgtEl>
                                      </p:cBhvr>
                                    </p:animEffect>
                                    <p:anim calcmode="lin" valueType="num">
                                      <p:cBhvr>
                                        <p:cTn id="15" dur="1000" fill="hold"/>
                                        <p:tgtEl>
                                          <p:spTgt spid="26626">
                                            <p:txEl>
                                              <p:pRg st="2" end="2"/>
                                            </p:txEl>
                                          </p:spTgt>
                                        </p:tgtEl>
                                        <p:attrNameLst>
                                          <p:attrName>ppt_x</p:attrName>
                                        </p:attrNameLst>
                                      </p:cBhvr>
                                      <p:tavLst>
                                        <p:tav tm="0">
                                          <p:val>
                                            <p:strVal val="#ppt_x"/>
                                          </p:val>
                                        </p:tav>
                                        <p:tav tm="100000">
                                          <p:val>
                                            <p:strVal val="#ppt_x"/>
                                          </p:val>
                                        </p:tav>
                                      </p:tavLst>
                                    </p:anim>
                                    <p:anim calcmode="lin" valueType="num">
                                      <p:cBhvr>
                                        <p:cTn id="16" dur="900" decel="100000" fill="hold"/>
                                        <p:tgtEl>
                                          <p:spTgt spid="26626">
                                            <p:txEl>
                                              <p:pRg st="2" end="2"/>
                                            </p:txEl>
                                          </p:spTgt>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26626">
                                            <p:txEl>
                                              <p:pRg st="2" end="2"/>
                                            </p:txEl>
                                          </p:spTgt>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26626">
                                            <p:txEl>
                                              <p:pRg st="3" end="3"/>
                                            </p:txEl>
                                          </p:spTgt>
                                        </p:tgtEl>
                                        <p:attrNameLst>
                                          <p:attrName>style.visibility</p:attrName>
                                        </p:attrNameLst>
                                      </p:cBhvr>
                                      <p:to>
                                        <p:strVal val="visible"/>
                                      </p:to>
                                    </p:set>
                                    <p:animEffect transition="in" filter="fade">
                                      <p:cBhvr>
                                        <p:cTn id="21" dur="1000"/>
                                        <p:tgtEl>
                                          <p:spTgt spid="26626">
                                            <p:txEl>
                                              <p:pRg st="3" end="3"/>
                                            </p:txEl>
                                          </p:spTgt>
                                        </p:tgtEl>
                                      </p:cBhvr>
                                    </p:animEffect>
                                    <p:anim calcmode="lin" valueType="num">
                                      <p:cBhvr>
                                        <p:cTn id="22" dur="1000" fill="hold"/>
                                        <p:tgtEl>
                                          <p:spTgt spid="26626">
                                            <p:txEl>
                                              <p:pRg st="3" end="3"/>
                                            </p:txEl>
                                          </p:spTgt>
                                        </p:tgtEl>
                                        <p:attrNameLst>
                                          <p:attrName>ppt_x</p:attrName>
                                        </p:attrNameLst>
                                      </p:cBhvr>
                                      <p:tavLst>
                                        <p:tav tm="0">
                                          <p:val>
                                            <p:strVal val="#ppt_x"/>
                                          </p:val>
                                        </p:tav>
                                        <p:tav tm="100000">
                                          <p:val>
                                            <p:strVal val="#ppt_x"/>
                                          </p:val>
                                        </p:tav>
                                      </p:tavLst>
                                    </p:anim>
                                    <p:anim calcmode="lin" valueType="num">
                                      <p:cBhvr>
                                        <p:cTn id="23" dur="900" decel="100000" fill="hold"/>
                                        <p:tgtEl>
                                          <p:spTgt spid="26626">
                                            <p:txEl>
                                              <p:pRg st="3" end="3"/>
                                            </p:txEl>
                                          </p:spTgt>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26626">
                                            <p:txEl>
                                              <p:pRg st="3" end="3"/>
                                            </p:txEl>
                                          </p:spTgt>
                                        </p:tgtEl>
                                        <p:attrNameLst>
                                          <p:attrName>ppt_y</p:attrName>
                                        </p:attrNameLst>
                                      </p:cBhvr>
                                      <p:tavLst>
                                        <p:tav tm="0">
                                          <p:val>
                                            <p:strVal val="#ppt_y-.03"/>
                                          </p:val>
                                        </p:tav>
                                        <p:tav tm="100000">
                                          <p:val>
                                            <p:strVal val="#ppt_y"/>
                                          </p:val>
                                        </p:tav>
                                      </p:tavLst>
                                    </p:anim>
                                  </p:childTnLst>
                                </p:cTn>
                              </p:par>
                            </p:childTnLst>
                          </p:cTn>
                        </p:par>
                        <p:par>
                          <p:cTn id="25" fill="hold">
                            <p:stCondLst>
                              <p:cond delay="3000"/>
                            </p:stCondLst>
                            <p:childTnLst>
                              <p:par>
                                <p:cTn id="26" presetID="37" presetClass="entr" presetSubtype="0" fill="hold" grpId="0" nodeType="afterEffect">
                                  <p:stCondLst>
                                    <p:cond delay="0"/>
                                  </p:stCondLst>
                                  <p:childTnLst>
                                    <p:set>
                                      <p:cBhvr>
                                        <p:cTn id="27" dur="1" fill="hold">
                                          <p:stCondLst>
                                            <p:cond delay="0"/>
                                          </p:stCondLst>
                                        </p:cTn>
                                        <p:tgtEl>
                                          <p:spTgt spid="26626">
                                            <p:txEl>
                                              <p:pRg st="4" end="4"/>
                                            </p:txEl>
                                          </p:spTgt>
                                        </p:tgtEl>
                                        <p:attrNameLst>
                                          <p:attrName>style.visibility</p:attrName>
                                        </p:attrNameLst>
                                      </p:cBhvr>
                                      <p:to>
                                        <p:strVal val="visible"/>
                                      </p:to>
                                    </p:set>
                                    <p:animEffect transition="in" filter="fade">
                                      <p:cBhvr>
                                        <p:cTn id="28" dur="1000"/>
                                        <p:tgtEl>
                                          <p:spTgt spid="26626">
                                            <p:txEl>
                                              <p:pRg st="4" end="4"/>
                                            </p:txEl>
                                          </p:spTgt>
                                        </p:tgtEl>
                                      </p:cBhvr>
                                    </p:animEffect>
                                    <p:anim calcmode="lin" valueType="num">
                                      <p:cBhvr>
                                        <p:cTn id="29" dur="1000" fill="hold"/>
                                        <p:tgtEl>
                                          <p:spTgt spid="26626">
                                            <p:txEl>
                                              <p:pRg st="4" end="4"/>
                                            </p:txEl>
                                          </p:spTgt>
                                        </p:tgtEl>
                                        <p:attrNameLst>
                                          <p:attrName>ppt_x</p:attrName>
                                        </p:attrNameLst>
                                      </p:cBhvr>
                                      <p:tavLst>
                                        <p:tav tm="0">
                                          <p:val>
                                            <p:strVal val="#ppt_x"/>
                                          </p:val>
                                        </p:tav>
                                        <p:tav tm="100000">
                                          <p:val>
                                            <p:strVal val="#ppt_x"/>
                                          </p:val>
                                        </p:tav>
                                      </p:tavLst>
                                    </p:anim>
                                    <p:anim calcmode="lin" valueType="num">
                                      <p:cBhvr>
                                        <p:cTn id="30" dur="900" decel="100000" fill="hold"/>
                                        <p:tgtEl>
                                          <p:spTgt spid="26626">
                                            <p:txEl>
                                              <p:pRg st="4" end="4"/>
                                            </p:txEl>
                                          </p:spTgt>
                                        </p:tgtEl>
                                        <p:attrNameLst>
                                          <p:attrName>ppt_y</p:attrName>
                                        </p:attrNameLst>
                                      </p:cBhvr>
                                      <p:tavLst>
                                        <p:tav tm="0">
                                          <p:val>
                                            <p:strVal val="#ppt_y+1"/>
                                          </p:val>
                                        </p:tav>
                                        <p:tav tm="100000">
                                          <p:val>
                                            <p:strVal val="#ppt_y-.03"/>
                                          </p:val>
                                        </p:tav>
                                      </p:tavLst>
                                    </p:anim>
                                    <p:anim calcmode="lin" valueType="num">
                                      <p:cBhvr>
                                        <p:cTn id="31" dur="100" accel="100000" fill="hold">
                                          <p:stCondLst>
                                            <p:cond delay="900"/>
                                          </p:stCondLst>
                                        </p:cTn>
                                        <p:tgtEl>
                                          <p:spTgt spid="26626">
                                            <p:txEl>
                                              <p:pRg st="4" end="4"/>
                                            </p:txEl>
                                          </p:spTgt>
                                        </p:tgtEl>
                                        <p:attrNameLst>
                                          <p:attrName>ppt_y</p:attrName>
                                        </p:attrNameLst>
                                      </p:cBhvr>
                                      <p:tavLst>
                                        <p:tav tm="0">
                                          <p:val>
                                            <p:strVal val="#ppt_y-.03"/>
                                          </p:val>
                                        </p:tav>
                                        <p:tav tm="100000">
                                          <p:val>
                                            <p:strVal val="#ppt_y"/>
                                          </p:val>
                                        </p:tav>
                                      </p:tavLst>
                                    </p:anim>
                                  </p:childTnLst>
                                </p:cTn>
                              </p:par>
                            </p:childTnLst>
                          </p:cTn>
                        </p:par>
                        <p:par>
                          <p:cTn id="32" fill="hold">
                            <p:stCondLst>
                              <p:cond delay="4000"/>
                            </p:stCondLst>
                            <p:childTnLst>
                              <p:par>
                                <p:cTn id="33" presetID="37" presetClass="entr" presetSubtype="0" fill="hold" grpId="0" nodeType="afterEffect">
                                  <p:stCondLst>
                                    <p:cond delay="0"/>
                                  </p:stCondLst>
                                  <p:childTnLst>
                                    <p:set>
                                      <p:cBhvr>
                                        <p:cTn id="34" dur="1" fill="hold">
                                          <p:stCondLst>
                                            <p:cond delay="0"/>
                                          </p:stCondLst>
                                        </p:cTn>
                                        <p:tgtEl>
                                          <p:spTgt spid="26626">
                                            <p:txEl>
                                              <p:pRg st="5" end="5"/>
                                            </p:txEl>
                                          </p:spTgt>
                                        </p:tgtEl>
                                        <p:attrNameLst>
                                          <p:attrName>style.visibility</p:attrName>
                                        </p:attrNameLst>
                                      </p:cBhvr>
                                      <p:to>
                                        <p:strVal val="visible"/>
                                      </p:to>
                                    </p:set>
                                    <p:animEffect transition="in" filter="fade">
                                      <p:cBhvr>
                                        <p:cTn id="35" dur="1000"/>
                                        <p:tgtEl>
                                          <p:spTgt spid="26626">
                                            <p:txEl>
                                              <p:pRg st="5" end="5"/>
                                            </p:txEl>
                                          </p:spTgt>
                                        </p:tgtEl>
                                      </p:cBhvr>
                                    </p:animEffect>
                                    <p:anim calcmode="lin" valueType="num">
                                      <p:cBhvr>
                                        <p:cTn id="36" dur="1000" fill="hold"/>
                                        <p:tgtEl>
                                          <p:spTgt spid="26626">
                                            <p:txEl>
                                              <p:pRg st="5" end="5"/>
                                            </p:txEl>
                                          </p:spTgt>
                                        </p:tgtEl>
                                        <p:attrNameLst>
                                          <p:attrName>ppt_x</p:attrName>
                                        </p:attrNameLst>
                                      </p:cBhvr>
                                      <p:tavLst>
                                        <p:tav tm="0">
                                          <p:val>
                                            <p:strVal val="#ppt_x"/>
                                          </p:val>
                                        </p:tav>
                                        <p:tav tm="100000">
                                          <p:val>
                                            <p:strVal val="#ppt_x"/>
                                          </p:val>
                                        </p:tav>
                                      </p:tavLst>
                                    </p:anim>
                                    <p:anim calcmode="lin" valueType="num">
                                      <p:cBhvr>
                                        <p:cTn id="37" dur="900" decel="100000" fill="hold"/>
                                        <p:tgtEl>
                                          <p:spTgt spid="26626">
                                            <p:txEl>
                                              <p:pRg st="5" end="5"/>
                                            </p:txEl>
                                          </p:spTgt>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26626">
                                            <p:txEl>
                                              <p:pRg st="5" end="5"/>
                                            </p:txEl>
                                          </p:spTgt>
                                        </p:tgtEl>
                                        <p:attrNameLst>
                                          <p:attrName>ppt_y</p:attrName>
                                        </p:attrNameLst>
                                      </p:cBhvr>
                                      <p:tavLst>
                                        <p:tav tm="0">
                                          <p:val>
                                            <p:strVal val="#ppt_y-.03"/>
                                          </p:val>
                                        </p:tav>
                                        <p:tav tm="100000">
                                          <p:val>
                                            <p:strVal val="#ppt_y"/>
                                          </p:val>
                                        </p:tav>
                                      </p:tavLst>
                                    </p:anim>
                                  </p:childTnLst>
                                </p:cTn>
                              </p:par>
                            </p:childTnLst>
                          </p:cTn>
                        </p:par>
                        <p:par>
                          <p:cTn id="39" fill="hold">
                            <p:stCondLst>
                              <p:cond delay="5000"/>
                            </p:stCondLst>
                            <p:childTnLst>
                              <p:par>
                                <p:cTn id="40" presetID="37" presetClass="entr" presetSubtype="0" fill="hold" grpId="0" nodeType="afterEffect">
                                  <p:stCondLst>
                                    <p:cond delay="0"/>
                                  </p:stCondLst>
                                  <p:childTnLst>
                                    <p:set>
                                      <p:cBhvr>
                                        <p:cTn id="41" dur="1" fill="hold">
                                          <p:stCondLst>
                                            <p:cond delay="0"/>
                                          </p:stCondLst>
                                        </p:cTn>
                                        <p:tgtEl>
                                          <p:spTgt spid="26626">
                                            <p:txEl>
                                              <p:pRg st="6" end="6"/>
                                            </p:txEl>
                                          </p:spTgt>
                                        </p:tgtEl>
                                        <p:attrNameLst>
                                          <p:attrName>style.visibility</p:attrName>
                                        </p:attrNameLst>
                                      </p:cBhvr>
                                      <p:to>
                                        <p:strVal val="visible"/>
                                      </p:to>
                                    </p:set>
                                    <p:animEffect transition="in" filter="fade">
                                      <p:cBhvr>
                                        <p:cTn id="42" dur="1000"/>
                                        <p:tgtEl>
                                          <p:spTgt spid="26626">
                                            <p:txEl>
                                              <p:pRg st="6" end="6"/>
                                            </p:txEl>
                                          </p:spTgt>
                                        </p:tgtEl>
                                      </p:cBhvr>
                                    </p:animEffect>
                                    <p:anim calcmode="lin" valueType="num">
                                      <p:cBhvr>
                                        <p:cTn id="43" dur="1000" fill="hold"/>
                                        <p:tgtEl>
                                          <p:spTgt spid="26626">
                                            <p:txEl>
                                              <p:pRg st="6" end="6"/>
                                            </p:txEl>
                                          </p:spTgt>
                                        </p:tgtEl>
                                        <p:attrNameLst>
                                          <p:attrName>ppt_x</p:attrName>
                                        </p:attrNameLst>
                                      </p:cBhvr>
                                      <p:tavLst>
                                        <p:tav tm="0">
                                          <p:val>
                                            <p:strVal val="#ppt_x"/>
                                          </p:val>
                                        </p:tav>
                                        <p:tav tm="100000">
                                          <p:val>
                                            <p:strVal val="#ppt_x"/>
                                          </p:val>
                                        </p:tav>
                                      </p:tavLst>
                                    </p:anim>
                                    <p:anim calcmode="lin" valueType="num">
                                      <p:cBhvr>
                                        <p:cTn id="44" dur="900" decel="100000" fill="hold"/>
                                        <p:tgtEl>
                                          <p:spTgt spid="26626">
                                            <p:txEl>
                                              <p:pRg st="6" end="6"/>
                                            </p:txEl>
                                          </p:spTgt>
                                        </p:tgtEl>
                                        <p:attrNameLst>
                                          <p:attrName>ppt_y</p:attrName>
                                        </p:attrNameLst>
                                      </p:cBhvr>
                                      <p:tavLst>
                                        <p:tav tm="0">
                                          <p:val>
                                            <p:strVal val="#ppt_y+1"/>
                                          </p:val>
                                        </p:tav>
                                        <p:tav tm="100000">
                                          <p:val>
                                            <p:strVal val="#ppt_y-.03"/>
                                          </p:val>
                                        </p:tav>
                                      </p:tavLst>
                                    </p:anim>
                                    <p:anim calcmode="lin" valueType="num">
                                      <p:cBhvr>
                                        <p:cTn id="45" dur="100" accel="100000" fill="hold">
                                          <p:stCondLst>
                                            <p:cond delay="900"/>
                                          </p:stCondLst>
                                        </p:cTn>
                                        <p:tgtEl>
                                          <p:spTgt spid="26626">
                                            <p:txEl>
                                              <p:pRg st="6" end="6"/>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6" grpId="0" build="p"/>
    </p:bldLst>
  </p:timing>
</p:sld>
</file>

<file path=ppt/slides/slide4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5 Marcador de número de diapositiva"/>
          <p:cNvSpPr>
            <a:spLocks noGrp="1"/>
          </p:cNvSpPr>
          <p:nvPr>
            <p:ph type="sldNum" sz="quarter" idx="12"/>
          </p:nvPr>
        </p:nvSpPr>
        <p:spPr/>
        <p:txBody>
          <a:bodyPr/>
          <a:lstStyle/>
          <a:p>
            <a:pPr>
              <a:defRPr/>
            </a:pPr>
            <a:fld id="{9FA185E4-4A90-4E33-8E90-362E92A98B46}" type="slidenum">
              <a:rPr lang="es-ES"/>
              <a:pPr>
                <a:defRPr/>
              </a:pPr>
              <a:t>48</a:t>
            </a:fld>
            <a:endParaRPr lang="es-ES"/>
          </a:p>
        </p:txBody>
      </p:sp>
      <p:sp>
        <p:nvSpPr>
          <p:cNvPr id="142338" name="Rectangle 2"/>
          <p:cNvSpPr>
            <a:spLocks noGrp="1" noChangeArrowheads="1"/>
          </p:cNvSpPr>
          <p:nvPr>
            <p:ph type="title"/>
          </p:nvPr>
        </p:nvSpPr>
        <p:spPr/>
        <p:txBody>
          <a:bodyPr/>
          <a:lstStyle/>
          <a:p>
            <a:pPr eaLnBrk="1" hangingPunct="1">
              <a:defRPr/>
            </a:pPr>
            <a:endParaRPr lang="es-ES" smtClean="0"/>
          </a:p>
        </p:txBody>
      </p:sp>
      <p:sp>
        <p:nvSpPr>
          <p:cNvPr id="142339" name="Rectangle 3"/>
          <p:cNvSpPr>
            <a:spLocks noGrp="1" noChangeArrowheads="1"/>
          </p:cNvSpPr>
          <p:nvPr>
            <p:ph type="body" idx="1"/>
          </p:nvPr>
        </p:nvSpPr>
        <p:spPr/>
        <p:txBody>
          <a:bodyPr/>
          <a:lstStyle/>
          <a:p>
            <a:pPr eaLnBrk="1" hangingPunct="1">
              <a:lnSpc>
                <a:spcPct val="90000"/>
              </a:lnSpc>
              <a:defRPr/>
            </a:pPr>
            <a:r>
              <a:rPr lang="es-ES" sz="2800" smtClean="0"/>
              <a:t>La </a:t>
            </a:r>
            <a:r>
              <a:rPr lang="es-ES" sz="2800" b="1" smtClean="0"/>
              <a:t>interleucina-1</a:t>
            </a:r>
            <a:r>
              <a:rPr lang="es-ES" sz="2800" smtClean="0"/>
              <a:t> (o interleuquina 1) es una </a:t>
            </a:r>
            <a:r>
              <a:rPr lang="es-ES" sz="2800" smtClean="0">
                <a:hlinkClick r:id="rId2" tooltip="Citocinas"/>
              </a:rPr>
              <a:t>citocina</a:t>
            </a:r>
            <a:r>
              <a:rPr lang="es-ES" sz="2800" smtClean="0"/>
              <a:t> producida por múltiples estirpes </a:t>
            </a:r>
            <a:r>
              <a:rPr lang="es-ES" sz="2800" smtClean="0">
                <a:hlinkClick r:id="rId3" tooltip="Célula"/>
              </a:rPr>
              <a:t>celulares</a:t>
            </a:r>
            <a:r>
              <a:rPr lang="es-ES" sz="2800" smtClean="0"/>
              <a:t>, principalmente por </a:t>
            </a:r>
            <a:r>
              <a:rPr lang="es-ES" sz="2800" smtClean="0">
                <a:hlinkClick r:id="rId4" tooltip="Macrófago"/>
              </a:rPr>
              <a:t>macrófagos</a:t>
            </a:r>
            <a:r>
              <a:rPr lang="es-ES" sz="2800" smtClean="0"/>
              <a:t> activados. Se produce en grandes cantidades como respuesta a </a:t>
            </a:r>
            <a:r>
              <a:rPr lang="es-ES" sz="2800" smtClean="0">
                <a:hlinkClick r:id="rId5" tooltip="Infección"/>
              </a:rPr>
              <a:t>infecciones</a:t>
            </a:r>
            <a:r>
              <a:rPr lang="es-ES" sz="2800" smtClean="0"/>
              <a:t> o cualquier tipo de lesión o </a:t>
            </a:r>
            <a:r>
              <a:rPr lang="es-ES" sz="2800" smtClean="0">
                <a:hlinkClick r:id="rId6" tooltip="Estrés"/>
              </a:rPr>
              <a:t>estrés</a:t>
            </a:r>
            <a:r>
              <a:rPr lang="es-ES" sz="2800" smtClean="0"/>
              <a:t>. Es un mediador clave en la </a:t>
            </a:r>
            <a:r>
              <a:rPr lang="es-ES" sz="2800" smtClean="0">
                <a:hlinkClick r:id="rId7" tooltip="Inflamación"/>
              </a:rPr>
              <a:t>respuesta inflamatoria</a:t>
            </a:r>
            <a:r>
              <a:rPr lang="es-ES" sz="2800" smtClean="0"/>
              <a:t> ocasionando </a:t>
            </a:r>
            <a:r>
              <a:rPr lang="es-ES" sz="2800" smtClean="0">
                <a:hlinkClick r:id="rId8" tooltip="Fiebre"/>
              </a:rPr>
              <a:t>fiebre</a:t>
            </a:r>
            <a:r>
              <a:rPr lang="es-ES" sz="2800" smtClean="0"/>
              <a:t>, </a:t>
            </a:r>
            <a:r>
              <a:rPr lang="es-ES" sz="2800" smtClean="0">
                <a:hlinkClick r:id="rId9" tooltip="Neutrofilia (aún no redactado)"/>
              </a:rPr>
              <a:t>neutrofilia</a:t>
            </a:r>
            <a:r>
              <a:rPr lang="es-ES" sz="2800" smtClean="0"/>
              <a:t> y producción de </a:t>
            </a:r>
            <a:r>
              <a:rPr lang="es-ES" sz="2800" smtClean="0">
                <a:hlinkClick r:id="rId10" tooltip="Proteína de fase aguda (aún no redactado)"/>
              </a:rPr>
              <a:t>proteínas de fase aguda</a:t>
            </a:r>
            <a:r>
              <a:rPr lang="es-ES" sz="2800" smtClean="0"/>
              <a:t>. Codificada en el </a:t>
            </a:r>
            <a:r>
              <a:rPr lang="es-ES" sz="2800" smtClean="0">
                <a:hlinkClick r:id="rId11" tooltip="Cromosoma"/>
              </a:rPr>
              <a:t>cromosoma</a:t>
            </a:r>
            <a:r>
              <a:rPr lang="es-ES" sz="2800" smtClean="0"/>
              <a:t> 2, históricamente fue una de las primeras citocinas descubiertas </a:t>
            </a:r>
          </a:p>
        </p:txBody>
      </p:sp>
    </p:spTree>
  </p:cSld>
  <p:clrMapOvr>
    <a:masterClrMapping/>
  </p:clrMapOvr>
  <p:transition>
    <p:random/>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pPr>
              <a:defRPr/>
            </a:pPr>
            <a:fld id="{A428E19F-7B56-440C-9286-9704D6E7F947}" type="slidenum">
              <a:rPr lang="es-ES"/>
              <a:pPr>
                <a:defRPr/>
              </a:pPr>
              <a:t>49</a:t>
            </a:fld>
            <a:endParaRPr lang="es-ES"/>
          </a:p>
        </p:txBody>
      </p:sp>
      <p:sp>
        <p:nvSpPr>
          <p:cNvPr id="37891" name="Rectangle 2"/>
          <p:cNvSpPr>
            <a:spLocks noGrp="1" noChangeArrowheads="1"/>
          </p:cNvSpPr>
          <p:nvPr>
            <p:ph type="body" idx="1"/>
          </p:nvPr>
        </p:nvSpPr>
        <p:spPr>
          <a:xfrm>
            <a:off x="0" y="142852"/>
            <a:ext cx="9144000" cy="6715148"/>
          </a:xfrm>
        </p:spPr>
        <p:txBody>
          <a:bodyPr/>
          <a:lstStyle/>
          <a:p>
            <a:pPr algn="just" eaLnBrk="1" hangingPunct="1">
              <a:lnSpc>
                <a:spcPct val="80000"/>
              </a:lnSpc>
            </a:pPr>
            <a:endParaRPr lang="es-ES_tradnl" sz="2800" dirty="0" smtClean="0">
              <a:effectLst/>
            </a:endParaRPr>
          </a:p>
          <a:p>
            <a:pPr eaLnBrk="1" hangingPunct="1">
              <a:lnSpc>
                <a:spcPct val="80000"/>
              </a:lnSpc>
              <a:buFont typeface="Wingdings" pitchFamily="2" charset="2"/>
              <a:buNone/>
            </a:pPr>
            <a:r>
              <a:rPr lang="es-ES_tradnl" sz="2800" b="1" dirty="0" smtClean="0">
                <a:solidFill>
                  <a:srgbClr val="FF6600"/>
                </a:solidFill>
                <a:effectLst/>
                <a:latin typeface="Verdana" pitchFamily="34" charset="0"/>
              </a:rPr>
              <a:t>C) ANTIINFLAMATORIO</a:t>
            </a:r>
            <a:r>
              <a:rPr lang="es-ES_tradnl" sz="2800" dirty="0" smtClean="0">
                <a:effectLst/>
                <a:latin typeface="Verdana" pitchFamily="34" charset="0"/>
              </a:rPr>
              <a:t> </a:t>
            </a:r>
          </a:p>
          <a:p>
            <a:pPr eaLnBrk="1" hangingPunct="1">
              <a:lnSpc>
                <a:spcPct val="80000"/>
              </a:lnSpc>
              <a:buFont typeface="Wingdings" pitchFamily="2" charset="2"/>
              <a:buNone/>
            </a:pPr>
            <a:endParaRPr lang="es-ES_tradnl" sz="2800" dirty="0" smtClean="0">
              <a:effectLst/>
              <a:latin typeface="Verdana" pitchFamily="34" charset="0"/>
            </a:endParaRPr>
          </a:p>
          <a:p>
            <a:pPr eaLnBrk="1" hangingPunct="1">
              <a:lnSpc>
                <a:spcPct val="120000"/>
              </a:lnSpc>
            </a:pPr>
            <a:r>
              <a:rPr lang="es-ES_tradnl" sz="2800" dirty="0" smtClean="0">
                <a:effectLst/>
                <a:latin typeface="Verdana" pitchFamily="34" charset="0"/>
              </a:rPr>
              <a:t>Las </a:t>
            </a:r>
            <a:r>
              <a:rPr lang="es-ES_tradnl" sz="2800" dirty="0" smtClean="0">
                <a:solidFill>
                  <a:srgbClr val="FFFF99"/>
                </a:solidFill>
                <a:effectLst/>
                <a:latin typeface="Verdana" pitchFamily="34" charset="0"/>
              </a:rPr>
              <a:t>prostaglandinas</a:t>
            </a:r>
            <a:r>
              <a:rPr lang="es-ES_tradnl" sz="2800" dirty="0" smtClean="0">
                <a:effectLst/>
                <a:latin typeface="Verdana" pitchFamily="34" charset="0"/>
              </a:rPr>
              <a:t> son mediadores locales de los </a:t>
            </a:r>
            <a:r>
              <a:rPr lang="es-ES_tradnl" sz="2800" b="1" u="sng" dirty="0" smtClean="0">
                <a:effectLst/>
                <a:latin typeface="Verdana" pitchFamily="34" charset="0"/>
              </a:rPr>
              <a:t>mecanismos de la inflamación</a:t>
            </a:r>
            <a:r>
              <a:rPr lang="es-ES_tradnl" sz="2800" dirty="0" smtClean="0">
                <a:effectLst/>
                <a:latin typeface="Verdana" pitchFamily="34" charset="0"/>
              </a:rPr>
              <a:t> </a:t>
            </a:r>
          </a:p>
          <a:p>
            <a:pPr eaLnBrk="1" hangingPunct="1">
              <a:lnSpc>
                <a:spcPct val="120000"/>
              </a:lnSpc>
              <a:buFont typeface="Wingdings" pitchFamily="2" charset="2"/>
              <a:buNone/>
            </a:pPr>
            <a:r>
              <a:rPr lang="es-ES_tradnl" sz="2800" dirty="0" smtClean="0">
                <a:effectLst/>
                <a:latin typeface="Verdana" pitchFamily="34" charset="0"/>
              </a:rPr>
              <a:t>    </a:t>
            </a:r>
          </a:p>
          <a:p>
            <a:pPr eaLnBrk="1" hangingPunct="1">
              <a:lnSpc>
                <a:spcPct val="120000"/>
              </a:lnSpc>
            </a:pPr>
            <a:r>
              <a:rPr lang="es-ES_tradnl" sz="2800" b="1" dirty="0" smtClean="0">
                <a:effectLst/>
                <a:latin typeface="Verdana" pitchFamily="34" charset="0"/>
              </a:rPr>
              <a:t>Se produce vasodilatación,  </a:t>
            </a:r>
            <a:r>
              <a:rPr lang="es-ES_tradnl" sz="2800" b="1" dirty="0" err="1" smtClean="0">
                <a:effectLst/>
                <a:latin typeface="Verdana" pitchFamily="34" charset="0"/>
              </a:rPr>
              <a:t>quimiotaxis</a:t>
            </a:r>
            <a:r>
              <a:rPr lang="es-ES_tradnl" sz="2800" b="1" dirty="0" smtClean="0">
                <a:effectLst/>
                <a:latin typeface="Verdana" pitchFamily="34" charset="0"/>
              </a:rPr>
              <a:t> y liberación de otros mediadores</a:t>
            </a:r>
            <a:r>
              <a:rPr lang="es-ES_tradnl" sz="2800" dirty="0" smtClean="0">
                <a:effectLst/>
                <a:latin typeface="Verdana" pitchFamily="34" charset="0"/>
              </a:rPr>
              <a:t> ( Histamina, </a:t>
            </a:r>
            <a:r>
              <a:rPr lang="es-ES_tradnl" sz="2800" dirty="0" err="1" smtClean="0">
                <a:effectLst/>
                <a:latin typeface="Verdana" pitchFamily="34" charset="0"/>
              </a:rPr>
              <a:t>Bradiquinina</a:t>
            </a:r>
            <a:r>
              <a:rPr lang="es-ES_tradnl" sz="2800" dirty="0" smtClean="0">
                <a:effectLst/>
                <a:latin typeface="Verdana" pitchFamily="34" charset="0"/>
              </a:rPr>
              <a:t>, etc.)</a:t>
            </a:r>
          </a:p>
          <a:p>
            <a:pPr eaLnBrk="1" hangingPunct="1">
              <a:lnSpc>
                <a:spcPct val="120000"/>
              </a:lnSpc>
            </a:pPr>
            <a:endParaRPr lang="es-ES_tradnl" sz="2800" dirty="0" smtClean="0">
              <a:effectLst/>
              <a:latin typeface="Verdana" pitchFamily="34" charset="0"/>
            </a:endParaRPr>
          </a:p>
          <a:p>
            <a:pPr eaLnBrk="1" hangingPunct="1">
              <a:lnSpc>
                <a:spcPct val="120000"/>
              </a:lnSpc>
            </a:pPr>
            <a:r>
              <a:rPr lang="es-ES_tradnl" sz="2800" dirty="0" smtClean="0">
                <a:effectLst/>
                <a:latin typeface="Verdana" pitchFamily="34" charset="0"/>
              </a:rPr>
              <a:t>Los </a:t>
            </a:r>
            <a:r>
              <a:rPr lang="es-ES_tradnl" sz="2800" b="1" dirty="0" smtClean="0">
                <a:solidFill>
                  <a:srgbClr val="FFFF99"/>
                </a:solidFill>
                <a:effectLst/>
                <a:latin typeface="Verdana" pitchFamily="34" charset="0"/>
              </a:rPr>
              <a:t>AINE al </a:t>
            </a:r>
            <a:r>
              <a:rPr lang="es-ES_tradnl" sz="2800" b="1" u="sng" dirty="0" smtClean="0">
                <a:solidFill>
                  <a:srgbClr val="FFFF99"/>
                </a:solidFill>
                <a:effectLst/>
                <a:latin typeface="Verdana" pitchFamily="34" charset="0"/>
              </a:rPr>
              <a:t>bloquear la síntesis</a:t>
            </a:r>
            <a:r>
              <a:rPr lang="es-ES_tradnl" sz="2800" u="sng" dirty="0" smtClean="0">
                <a:solidFill>
                  <a:srgbClr val="FFFF99"/>
                </a:solidFill>
                <a:effectLst/>
                <a:latin typeface="Verdana" pitchFamily="34" charset="0"/>
              </a:rPr>
              <a:t> de </a:t>
            </a:r>
            <a:r>
              <a:rPr lang="es-ES_tradnl" sz="2800" b="1" u="sng" dirty="0" smtClean="0">
                <a:solidFill>
                  <a:srgbClr val="FFFF99"/>
                </a:solidFill>
                <a:effectLst/>
                <a:latin typeface="Verdana" pitchFamily="34" charset="0"/>
              </a:rPr>
              <a:t>prostaglandinas</a:t>
            </a:r>
            <a:r>
              <a:rPr lang="es-ES_tradnl" sz="2800" dirty="0" smtClean="0">
                <a:effectLst/>
                <a:latin typeface="Verdana" pitchFamily="34" charset="0"/>
              </a:rPr>
              <a:t>, controlan estos fenómenos</a:t>
            </a:r>
          </a:p>
          <a:p>
            <a:pPr algn="just" eaLnBrk="1" hangingPunct="1">
              <a:lnSpc>
                <a:spcPct val="120000"/>
              </a:lnSpc>
            </a:pPr>
            <a:endParaRPr lang="es-ES_tradnl" sz="2800" dirty="0" smtClean="0">
              <a:effectLst/>
              <a:latin typeface="Verdana" pitchFamily="34" charset="0"/>
            </a:endParaRPr>
          </a:p>
          <a:p>
            <a:pPr eaLnBrk="1" hangingPunct="1">
              <a:lnSpc>
                <a:spcPct val="80000"/>
              </a:lnSpc>
              <a:buFont typeface="Wingdings" pitchFamily="2" charset="2"/>
              <a:buNone/>
            </a:pPr>
            <a:endParaRPr lang="es-ES_tradnl" sz="1800" dirty="0" smtClean="0">
              <a:effectLst/>
            </a:endParaRPr>
          </a:p>
        </p:txBody>
      </p:sp>
    </p:spTree>
  </p:cSld>
  <p:clrMapOvr>
    <a:masterClrMapping/>
  </p:clrMapOvr>
  <p:transition>
    <p:rand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hangingPunct="1">
              <a:defRPr/>
            </a:pPr>
            <a:r>
              <a:rPr lang="es-ES" dirty="0" smtClean="0"/>
              <a:t>¿Porqué estudiar los </a:t>
            </a:r>
            <a:r>
              <a:rPr lang="es-ES" dirty="0" err="1" smtClean="0"/>
              <a:t>AINEs</a:t>
            </a:r>
            <a:r>
              <a:rPr lang="es-ES" dirty="0" smtClean="0"/>
              <a:t>?</a:t>
            </a:r>
          </a:p>
        </p:txBody>
      </p:sp>
      <p:sp>
        <p:nvSpPr>
          <p:cNvPr id="3" name="2 Marcador de contenido"/>
          <p:cNvSpPr>
            <a:spLocks noGrp="1"/>
          </p:cNvSpPr>
          <p:nvPr>
            <p:ph idx="1"/>
          </p:nvPr>
        </p:nvSpPr>
        <p:spPr/>
        <p:txBody>
          <a:bodyPr/>
          <a:lstStyle/>
          <a:p>
            <a:pPr eaLnBrk="1" hangingPunct="1">
              <a:defRPr/>
            </a:pPr>
            <a:r>
              <a:rPr lang="es-ES" dirty="0" smtClean="0"/>
              <a:t>Son los medicamentos más populares</a:t>
            </a:r>
          </a:p>
          <a:p>
            <a:pPr eaLnBrk="1" hangingPunct="1">
              <a:defRPr/>
            </a:pPr>
            <a:r>
              <a:rPr lang="es-ES" dirty="0" smtClean="0"/>
              <a:t>Automedicación</a:t>
            </a:r>
          </a:p>
          <a:p>
            <a:pPr eaLnBrk="1" hangingPunct="1">
              <a:defRPr/>
            </a:pPr>
            <a:r>
              <a:rPr lang="es-ES" dirty="0" smtClean="0"/>
              <a:t>RAM</a:t>
            </a:r>
          </a:p>
          <a:p>
            <a:pPr eaLnBrk="1" hangingPunct="1">
              <a:defRPr/>
            </a:pPr>
            <a:r>
              <a:rPr lang="es-ES" dirty="0" smtClean="0"/>
              <a:t>Permite hacer una “iniciación” al quehacer farmacéutico</a:t>
            </a:r>
          </a:p>
          <a:p>
            <a:pPr eaLnBrk="1" hangingPunct="1">
              <a:defRPr/>
            </a:pPr>
            <a:r>
              <a:rPr lang="es-ES" dirty="0" smtClean="0"/>
              <a:t>Podrá tener utilidad práctica para Uds., amigos y familiares.</a:t>
            </a:r>
          </a:p>
        </p:txBody>
      </p:sp>
      <p:sp>
        <p:nvSpPr>
          <p:cNvPr id="4" name="3 Marcador de número de diapositiva"/>
          <p:cNvSpPr>
            <a:spLocks noGrp="1"/>
          </p:cNvSpPr>
          <p:nvPr>
            <p:ph type="sldNum" sz="quarter" idx="12"/>
          </p:nvPr>
        </p:nvSpPr>
        <p:spPr/>
        <p:txBody>
          <a:bodyPr/>
          <a:lstStyle/>
          <a:p>
            <a:pPr>
              <a:defRPr/>
            </a:pPr>
            <a:fld id="{59A7CF9A-3F38-4E59-82E6-41A1C3844DF5}" type="slidenum">
              <a:rPr lang="es-ES"/>
              <a:pPr>
                <a:defRPr/>
              </a:pPr>
              <a:t>5</a:t>
            </a:fld>
            <a:endParaRPr lang="es-ES"/>
          </a:p>
        </p:txBody>
      </p:sp>
    </p:spTree>
  </p:cSld>
  <p:clrMapOvr>
    <a:masterClrMapping/>
  </p:clrMapOvr>
  <p:transition>
    <p:random/>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5 Marcador de número de diapositiva"/>
          <p:cNvSpPr>
            <a:spLocks noGrp="1"/>
          </p:cNvSpPr>
          <p:nvPr>
            <p:ph type="sldNum" sz="quarter" idx="12"/>
          </p:nvPr>
        </p:nvSpPr>
        <p:spPr/>
        <p:txBody>
          <a:bodyPr/>
          <a:lstStyle/>
          <a:p>
            <a:pPr>
              <a:defRPr/>
            </a:pPr>
            <a:fld id="{89CED4D8-30A2-4A48-9567-89719C9E9EBA}" type="slidenum">
              <a:rPr lang="es-ES"/>
              <a:pPr>
                <a:defRPr/>
              </a:pPr>
              <a:t>50</a:t>
            </a:fld>
            <a:endParaRPr lang="es-ES"/>
          </a:p>
        </p:txBody>
      </p:sp>
      <p:sp>
        <p:nvSpPr>
          <p:cNvPr id="130050" name="Rectangle 2"/>
          <p:cNvSpPr>
            <a:spLocks noGrp="1" noChangeArrowheads="1"/>
          </p:cNvSpPr>
          <p:nvPr>
            <p:ph type="title"/>
          </p:nvPr>
        </p:nvSpPr>
        <p:spPr/>
        <p:txBody>
          <a:bodyPr/>
          <a:lstStyle/>
          <a:p>
            <a:pPr eaLnBrk="1" hangingPunct="1">
              <a:defRPr/>
            </a:pPr>
            <a:r>
              <a:rPr lang="es-ES" sz="1600" smtClean="0"/>
              <a:t>Aine Interfieren con diversas funciones de los neutrófilos: adhesividad, agregación, quimiotáxis, degranulación y generación de metabolitos reactivos de oxigeno</a:t>
            </a:r>
            <a:r>
              <a:rPr lang="es-ES" smtClean="0"/>
              <a:t> </a:t>
            </a:r>
          </a:p>
        </p:txBody>
      </p:sp>
      <p:sp>
        <p:nvSpPr>
          <p:cNvPr id="130051" name="Rectangle 3"/>
          <p:cNvSpPr>
            <a:spLocks noGrp="1" noChangeArrowheads="1"/>
          </p:cNvSpPr>
          <p:nvPr>
            <p:ph type="body" idx="1"/>
          </p:nvPr>
        </p:nvSpPr>
        <p:spPr/>
        <p:txBody>
          <a:bodyPr/>
          <a:lstStyle/>
          <a:p>
            <a:pPr eaLnBrk="1" hangingPunct="1">
              <a:lnSpc>
                <a:spcPct val="80000"/>
              </a:lnSpc>
              <a:defRPr/>
            </a:pPr>
            <a:r>
              <a:rPr lang="es-ES" sz="1800" b="1" smtClean="0"/>
              <a:t>Quimiotaxis</a:t>
            </a:r>
            <a:r>
              <a:rPr lang="es-ES" sz="1800" smtClean="0"/>
              <a:t> es una tipo de taxis, un fenómeno en el cual las células corporales, </a:t>
            </a:r>
            <a:r>
              <a:rPr lang="es-ES" sz="1800" smtClean="0">
                <a:hlinkClick r:id="rId2" tooltip="Bacteria"/>
              </a:rPr>
              <a:t>bacterias</a:t>
            </a:r>
            <a:r>
              <a:rPr lang="es-ES" sz="1800" smtClean="0"/>
              <a:t> y otras células de organismos uni o multicelulares dirigen sus movimientos de acuerdo a ciertas sustancias químicas en su medio ambiente.</a:t>
            </a:r>
          </a:p>
          <a:p>
            <a:pPr eaLnBrk="1" hangingPunct="1">
              <a:lnSpc>
                <a:spcPct val="80000"/>
              </a:lnSpc>
              <a:defRPr/>
            </a:pPr>
            <a:r>
              <a:rPr lang="es-ES" sz="1800" smtClean="0"/>
              <a:t>Esto es importante para en las bacterias para encontrar alimento (por ejemplo, glucosa) nadando hacia la mayor concentración de moléculas alimentarías o para escapar de venenos (p. ej.: </a:t>
            </a:r>
            <a:r>
              <a:rPr lang="es-ES" sz="1800" smtClean="0">
                <a:hlinkClick r:id="rId3" tooltip="Fenol"/>
              </a:rPr>
              <a:t>fenol</a:t>
            </a:r>
            <a:r>
              <a:rPr lang="es-ES" sz="1800" smtClean="0"/>
              <a:t>).</a:t>
            </a:r>
          </a:p>
          <a:p>
            <a:pPr eaLnBrk="1" hangingPunct="1">
              <a:lnSpc>
                <a:spcPct val="80000"/>
              </a:lnSpc>
              <a:defRPr/>
            </a:pPr>
            <a:r>
              <a:rPr lang="es-ES" sz="1800" smtClean="0"/>
              <a:t>En los organismos multicelulares la quimotaxis es fundamental tanto en las tempranas - ejemplo: movimientos de espermatozoides hacia el ovulo durante la </a:t>
            </a:r>
            <a:r>
              <a:rPr lang="es-ES" sz="1800" smtClean="0">
                <a:hlinkClick r:id="rId4" tooltip="Fertilización"/>
              </a:rPr>
              <a:t>fertilización</a:t>
            </a:r>
            <a:r>
              <a:rPr lang="es-ES" sz="1800" smtClean="0"/>
              <a:t>- y en las subsecuentes fases de desarrollo (ejemplo migración de neuronas o linfocitos) como para las funciones normales.</a:t>
            </a:r>
          </a:p>
          <a:p>
            <a:pPr eaLnBrk="1" hangingPunct="1">
              <a:lnSpc>
                <a:spcPct val="80000"/>
              </a:lnSpc>
              <a:defRPr/>
            </a:pPr>
            <a:r>
              <a:rPr lang="es-ES" sz="1800" smtClean="0"/>
              <a:t>Además se ha reconocido que los mecanismos que permiten la quimiotaxis en animales pueden ser destruidos durante las metástasis del </a:t>
            </a:r>
            <a:r>
              <a:rPr lang="es-ES" sz="1800" smtClean="0">
                <a:hlinkClick r:id="rId5" tooltip="Cáncer"/>
              </a:rPr>
              <a:t>cáncer</a:t>
            </a:r>
            <a:r>
              <a:rPr lang="es-ES" sz="1800" smtClean="0"/>
              <a:t>.</a:t>
            </a:r>
          </a:p>
          <a:p>
            <a:pPr eaLnBrk="1" hangingPunct="1">
              <a:lnSpc>
                <a:spcPct val="80000"/>
              </a:lnSpc>
              <a:defRPr/>
            </a:pPr>
            <a:r>
              <a:rPr lang="es-ES" sz="1800" smtClean="0"/>
              <a:t>La quimiotaxis se denomina positiva si el movimiento es en dirección hacia la mayor concentración de la substancia química en cuestión y negativa si es en dirección opuesta.</a:t>
            </a:r>
          </a:p>
        </p:txBody>
      </p:sp>
    </p:spTree>
  </p:cSld>
  <p:clrMapOvr>
    <a:masterClrMapping/>
  </p:clrMapOvr>
  <p:transition>
    <p:random/>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pPr>
              <a:defRPr/>
            </a:pPr>
            <a:fld id="{99D9E276-188E-4568-A95F-D8B917A5A3B0}" type="slidenum">
              <a:rPr lang="es-ES"/>
              <a:pPr>
                <a:defRPr/>
              </a:pPr>
              <a:t>51</a:t>
            </a:fld>
            <a:endParaRPr lang="es-ES"/>
          </a:p>
        </p:txBody>
      </p:sp>
      <p:sp>
        <p:nvSpPr>
          <p:cNvPr id="39939" name="Rectangle 2"/>
          <p:cNvSpPr>
            <a:spLocks noGrp="1" noChangeArrowheads="1"/>
          </p:cNvSpPr>
          <p:nvPr>
            <p:ph type="body" idx="1"/>
          </p:nvPr>
        </p:nvSpPr>
        <p:spPr>
          <a:xfrm>
            <a:off x="0" y="285728"/>
            <a:ext cx="9001156" cy="6572272"/>
          </a:xfrm>
        </p:spPr>
        <p:txBody>
          <a:bodyPr/>
          <a:lstStyle/>
          <a:p>
            <a:pPr algn="just" eaLnBrk="1" hangingPunct="1">
              <a:lnSpc>
                <a:spcPct val="90000"/>
              </a:lnSpc>
              <a:buFont typeface="Wingdings" pitchFamily="2" charset="2"/>
              <a:buNone/>
            </a:pPr>
            <a:r>
              <a:rPr lang="es-ES_tradnl" sz="2800" b="1" dirty="0" smtClean="0">
                <a:solidFill>
                  <a:srgbClr val="FF6600"/>
                </a:solidFill>
                <a:effectLst/>
              </a:rPr>
              <a:t>D) OTROS EFECTOS</a:t>
            </a:r>
          </a:p>
          <a:p>
            <a:pPr algn="just" eaLnBrk="1" hangingPunct="1">
              <a:lnSpc>
                <a:spcPct val="90000"/>
              </a:lnSpc>
              <a:buFont typeface="Wingdings" pitchFamily="2" charset="2"/>
              <a:buNone/>
            </a:pPr>
            <a:endParaRPr lang="es-ES_tradnl" sz="2800" dirty="0" smtClean="0">
              <a:solidFill>
                <a:srgbClr val="FF6600"/>
              </a:solidFill>
              <a:effectLst/>
            </a:endParaRPr>
          </a:p>
          <a:p>
            <a:pPr eaLnBrk="1" hangingPunct="1">
              <a:lnSpc>
                <a:spcPct val="95000"/>
              </a:lnSpc>
            </a:pPr>
            <a:r>
              <a:rPr lang="es-ES_tradnl" sz="2800" dirty="0" smtClean="0">
                <a:effectLst/>
                <a:latin typeface="Verdana" pitchFamily="34" charset="0"/>
              </a:rPr>
              <a:t>Algunas </a:t>
            </a:r>
            <a:r>
              <a:rPr lang="es-ES_tradnl" sz="2800" u="sng" dirty="0" smtClean="0">
                <a:solidFill>
                  <a:srgbClr val="FFFF99"/>
                </a:solidFill>
                <a:effectLst/>
                <a:latin typeface="Verdana" pitchFamily="34" charset="0"/>
              </a:rPr>
              <a:t>prostaglandinas</a:t>
            </a:r>
            <a:r>
              <a:rPr lang="es-ES_tradnl" sz="2800" dirty="0" smtClean="0">
                <a:effectLst/>
                <a:latin typeface="Verdana" pitchFamily="34" charset="0"/>
              </a:rPr>
              <a:t> están involucradas en el proceso de </a:t>
            </a:r>
            <a:r>
              <a:rPr lang="es-ES_tradnl" sz="2800" b="1" dirty="0" smtClean="0">
                <a:solidFill>
                  <a:srgbClr val="FFFF99"/>
                </a:solidFill>
                <a:effectLst/>
                <a:latin typeface="Verdana" pitchFamily="34" charset="0"/>
              </a:rPr>
              <a:t>coagulación</a:t>
            </a:r>
          </a:p>
          <a:p>
            <a:pPr eaLnBrk="1" hangingPunct="1">
              <a:lnSpc>
                <a:spcPct val="95000"/>
              </a:lnSpc>
            </a:pPr>
            <a:endParaRPr lang="es-ES_tradnl" sz="2800" dirty="0" smtClean="0">
              <a:effectLst/>
              <a:latin typeface="Verdana" pitchFamily="34" charset="0"/>
            </a:endParaRPr>
          </a:p>
          <a:p>
            <a:pPr eaLnBrk="1" hangingPunct="1">
              <a:lnSpc>
                <a:spcPct val="95000"/>
              </a:lnSpc>
            </a:pPr>
            <a:r>
              <a:rPr lang="es-ES_tradnl" sz="2800" b="1" u="sng" dirty="0" err="1" smtClean="0">
                <a:effectLst/>
                <a:latin typeface="Verdana" pitchFamily="34" charset="0"/>
              </a:rPr>
              <a:t>Tromboxano</a:t>
            </a:r>
            <a:r>
              <a:rPr lang="es-ES_tradnl" sz="2800" dirty="0" smtClean="0">
                <a:effectLst/>
                <a:latin typeface="Verdana" pitchFamily="34" charset="0"/>
              </a:rPr>
              <a:t> (vasoconstrictor, </a:t>
            </a:r>
            <a:r>
              <a:rPr lang="es-ES_tradnl" sz="2800" dirty="0" err="1" smtClean="0">
                <a:effectLst/>
                <a:latin typeface="Verdana" pitchFamily="34" charset="0"/>
              </a:rPr>
              <a:t>agregante</a:t>
            </a:r>
            <a:r>
              <a:rPr lang="es-ES_tradnl" sz="2800" dirty="0" smtClean="0">
                <a:effectLst/>
                <a:latin typeface="Verdana" pitchFamily="34" charset="0"/>
              </a:rPr>
              <a:t> </a:t>
            </a:r>
            <a:r>
              <a:rPr lang="es-ES_tradnl" sz="2800" dirty="0" err="1" smtClean="0">
                <a:effectLst/>
                <a:latin typeface="Verdana" pitchFamily="34" charset="0"/>
              </a:rPr>
              <a:t>plaquetario</a:t>
            </a:r>
            <a:r>
              <a:rPr lang="es-ES_tradnl" sz="2800" dirty="0" smtClean="0">
                <a:effectLst/>
                <a:latin typeface="Verdana" pitchFamily="34" charset="0"/>
              </a:rPr>
              <a:t>) y la </a:t>
            </a:r>
            <a:r>
              <a:rPr lang="es-ES_tradnl" sz="2800" b="1" u="sng" dirty="0" err="1" smtClean="0">
                <a:effectLst/>
                <a:latin typeface="Verdana" pitchFamily="34" charset="0"/>
              </a:rPr>
              <a:t>Prostaciclina</a:t>
            </a:r>
            <a:r>
              <a:rPr lang="es-ES_tradnl" sz="2800" dirty="0" smtClean="0">
                <a:effectLst/>
                <a:latin typeface="Verdana" pitchFamily="34" charset="0"/>
              </a:rPr>
              <a:t> (vasodilatador ,</a:t>
            </a:r>
            <a:r>
              <a:rPr lang="es-ES_tradnl" sz="2800" dirty="0" err="1" smtClean="0">
                <a:effectLst/>
                <a:latin typeface="Verdana" pitchFamily="34" charset="0"/>
              </a:rPr>
              <a:t>antiagregante</a:t>
            </a:r>
            <a:r>
              <a:rPr lang="es-ES_tradnl" sz="2800" dirty="0" smtClean="0">
                <a:effectLst/>
                <a:latin typeface="Verdana" pitchFamily="34" charset="0"/>
              </a:rPr>
              <a:t>  </a:t>
            </a:r>
            <a:r>
              <a:rPr lang="es-ES_tradnl" sz="2800" dirty="0" err="1" smtClean="0">
                <a:effectLst/>
                <a:latin typeface="Verdana" pitchFamily="34" charset="0"/>
              </a:rPr>
              <a:t>plaquetario</a:t>
            </a:r>
            <a:r>
              <a:rPr lang="es-ES_tradnl" sz="2800" dirty="0" smtClean="0">
                <a:effectLst/>
                <a:latin typeface="Verdana" pitchFamily="34" charset="0"/>
              </a:rPr>
              <a:t>)</a:t>
            </a:r>
          </a:p>
          <a:p>
            <a:pPr eaLnBrk="1" hangingPunct="1">
              <a:lnSpc>
                <a:spcPct val="95000"/>
              </a:lnSpc>
            </a:pPr>
            <a:endParaRPr lang="es-ES_tradnl" sz="2800" dirty="0" smtClean="0">
              <a:effectLst/>
              <a:latin typeface="Verdana" pitchFamily="34" charset="0"/>
            </a:endParaRPr>
          </a:p>
          <a:p>
            <a:pPr eaLnBrk="1" hangingPunct="1">
              <a:lnSpc>
                <a:spcPct val="95000"/>
              </a:lnSpc>
            </a:pPr>
            <a:r>
              <a:rPr lang="es-ES_tradnl" sz="2800" dirty="0" smtClean="0">
                <a:effectLst/>
                <a:latin typeface="Verdana" pitchFamily="34" charset="0"/>
              </a:rPr>
              <a:t>Algunos cuadros clínicos requieren </a:t>
            </a:r>
            <a:r>
              <a:rPr lang="es-ES_tradnl" sz="2800" b="1" dirty="0" smtClean="0">
                <a:effectLst/>
                <a:latin typeface="Verdana" pitchFamily="34" charset="0"/>
              </a:rPr>
              <a:t>cierto predominio </a:t>
            </a:r>
            <a:r>
              <a:rPr lang="es-ES_tradnl" sz="2800" b="1" dirty="0" err="1" smtClean="0">
                <a:effectLst/>
                <a:latin typeface="Verdana" pitchFamily="34" charset="0"/>
              </a:rPr>
              <a:t>antiagregante</a:t>
            </a:r>
            <a:r>
              <a:rPr lang="es-ES_tradnl" sz="2800" dirty="0" smtClean="0">
                <a:effectLst/>
                <a:latin typeface="Verdana" pitchFamily="34" charset="0"/>
              </a:rPr>
              <a:t>, </a:t>
            </a:r>
            <a:r>
              <a:rPr lang="es-ES_tradnl" sz="2800" b="1" dirty="0" smtClean="0">
                <a:solidFill>
                  <a:srgbClr val="FFFF99"/>
                </a:solidFill>
                <a:effectLst/>
                <a:latin typeface="Verdana" pitchFamily="34" charset="0"/>
              </a:rPr>
              <a:t>logrado con el uso de AINE</a:t>
            </a:r>
            <a:r>
              <a:rPr lang="es-ES_tradnl" sz="2800" dirty="0" smtClean="0">
                <a:effectLst/>
                <a:latin typeface="Verdana" pitchFamily="34" charset="0"/>
              </a:rPr>
              <a:t> (ej. profilaxis del AVE, C. coronaria)</a:t>
            </a:r>
          </a:p>
          <a:p>
            <a:pPr eaLnBrk="1" hangingPunct="1">
              <a:lnSpc>
                <a:spcPct val="95000"/>
              </a:lnSpc>
              <a:buFont typeface="Wingdings" pitchFamily="2" charset="2"/>
              <a:buNone/>
            </a:pPr>
            <a:endParaRPr lang="es-ES_tradnl" sz="2000" dirty="0" smtClean="0">
              <a:effectLst/>
              <a:latin typeface="Verdana" pitchFamily="34" charset="0"/>
            </a:endParaRPr>
          </a:p>
        </p:txBody>
      </p:sp>
    </p:spTree>
  </p:cSld>
  <p:clrMapOvr>
    <a:masterClrMapping/>
  </p:clrMapOvr>
  <p:transition>
    <p:random/>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5 Marcador de número de diapositiva"/>
          <p:cNvSpPr>
            <a:spLocks noGrp="1"/>
          </p:cNvSpPr>
          <p:nvPr>
            <p:ph type="sldNum" sz="quarter" idx="12"/>
          </p:nvPr>
        </p:nvSpPr>
        <p:spPr/>
        <p:txBody>
          <a:bodyPr/>
          <a:lstStyle/>
          <a:p>
            <a:pPr>
              <a:defRPr/>
            </a:pPr>
            <a:fld id="{7C2FE32B-6F8D-4658-897A-C2D925A039F5}" type="slidenum">
              <a:rPr lang="es-ES"/>
              <a:pPr>
                <a:defRPr/>
              </a:pPr>
              <a:t>52</a:t>
            </a:fld>
            <a:endParaRPr lang="es-ES"/>
          </a:p>
        </p:txBody>
      </p:sp>
      <p:sp>
        <p:nvSpPr>
          <p:cNvPr id="131074" name="Rectangle 2"/>
          <p:cNvSpPr>
            <a:spLocks noGrp="1" noChangeArrowheads="1"/>
          </p:cNvSpPr>
          <p:nvPr>
            <p:ph type="title"/>
          </p:nvPr>
        </p:nvSpPr>
        <p:spPr/>
        <p:txBody>
          <a:bodyPr/>
          <a:lstStyle/>
          <a:p>
            <a:pPr eaLnBrk="1" hangingPunct="1">
              <a:defRPr/>
            </a:pPr>
            <a:endParaRPr lang="es-ES" smtClean="0"/>
          </a:p>
        </p:txBody>
      </p:sp>
      <p:sp>
        <p:nvSpPr>
          <p:cNvPr id="131075" name="Rectangle 3"/>
          <p:cNvSpPr>
            <a:spLocks noGrp="1" noChangeArrowheads="1"/>
          </p:cNvSpPr>
          <p:nvPr>
            <p:ph type="body" idx="1"/>
          </p:nvPr>
        </p:nvSpPr>
        <p:spPr/>
        <p:txBody>
          <a:bodyPr/>
          <a:lstStyle/>
          <a:p>
            <a:pPr eaLnBrk="1" hangingPunct="1">
              <a:lnSpc>
                <a:spcPct val="90000"/>
              </a:lnSpc>
              <a:defRPr/>
            </a:pPr>
            <a:r>
              <a:rPr lang="es-ES" sz="2400" b="1" smtClean="0"/>
              <a:t>Síntesis de las prostaglandinas </a:t>
            </a:r>
            <a:r>
              <a:rPr lang="es-ES" sz="2400" smtClean="0"/>
              <a:t>[</a:t>
            </a:r>
            <a:r>
              <a:rPr lang="es-ES" sz="2400" smtClean="0">
                <a:hlinkClick r:id="rId2" tooltip="Editar sección: Síntesis de las prostaglandinas"/>
              </a:rPr>
              <a:t>editar</a:t>
            </a:r>
            <a:r>
              <a:rPr lang="es-ES" sz="2400" smtClean="0"/>
              <a:t>]</a:t>
            </a:r>
            <a:endParaRPr lang="es-ES" sz="2400" b="1" smtClean="0"/>
          </a:p>
          <a:p>
            <a:pPr eaLnBrk="1" hangingPunct="1">
              <a:lnSpc>
                <a:spcPct val="90000"/>
              </a:lnSpc>
              <a:defRPr/>
            </a:pPr>
            <a:r>
              <a:rPr lang="es-ES" sz="2400" smtClean="0"/>
              <a:t>Se sintetizan a partir de los ácidos grasos esenciales por la acción de diferentes </a:t>
            </a:r>
            <a:r>
              <a:rPr lang="es-ES" sz="2400" smtClean="0">
                <a:hlinkClick r:id="rId3" tooltip="Enzima"/>
              </a:rPr>
              <a:t>enzimas</a:t>
            </a:r>
            <a:r>
              <a:rPr lang="es-ES" sz="2400" smtClean="0"/>
              <a:t> como cicloxigenasas, lipoxigenasas, el citocromo P-450, peroxidasas, etc. La </a:t>
            </a:r>
            <a:r>
              <a:rPr lang="es-ES" sz="2400" smtClean="0">
                <a:hlinkClick r:id="rId4" tooltip="Ciclooxigenasa"/>
              </a:rPr>
              <a:t>ciclooxigenasa</a:t>
            </a:r>
            <a:r>
              <a:rPr lang="es-ES" sz="2400" smtClean="0"/>
              <a:t> da lugar a prostaglandinas, </a:t>
            </a:r>
            <a:r>
              <a:rPr lang="es-ES" sz="2400" smtClean="0">
                <a:hlinkClick r:id="rId5" tooltip="Tromboxano"/>
              </a:rPr>
              <a:t>tromboxano</a:t>
            </a:r>
            <a:r>
              <a:rPr lang="es-ES" sz="2400" smtClean="0"/>
              <a:t> A-II y prostaciclina (PGI2); la lipoxigenasa da lugar a los ácidos HPETEs, HETE y leucotrienos; el citocromo P-450 genera HETEs y hepóxidos (EETs). La vía por la cual el ácido araquidónico se metaboliza a eicosanoides depende del </a:t>
            </a:r>
            <a:r>
              <a:rPr lang="es-ES" sz="2400" smtClean="0">
                <a:hlinkClick r:id="rId6" tooltip="Tejido"/>
              </a:rPr>
              <a:t>tejido</a:t>
            </a:r>
            <a:r>
              <a:rPr lang="es-ES" sz="2400" smtClean="0"/>
              <a:t>, del estímulo, de la presencia de inductores o inhibidores endógenos y farmacológicos, etc.</a:t>
            </a:r>
          </a:p>
        </p:txBody>
      </p:sp>
    </p:spTree>
  </p:cSld>
  <p:clrMapOvr>
    <a:masterClrMapping/>
  </p:clrMapOvr>
  <p:transition>
    <p:random/>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5 Marcador de número de diapositiva"/>
          <p:cNvSpPr>
            <a:spLocks noGrp="1"/>
          </p:cNvSpPr>
          <p:nvPr>
            <p:ph type="sldNum" sz="quarter" idx="12"/>
          </p:nvPr>
        </p:nvSpPr>
        <p:spPr/>
        <p:txBody>
          <a:bodyPr/>
          <a:lstStyle/>
          <a:p>
            <a:pPr>
              <a:defRPr/>
            </a:pPr>
            <a:fld id="{6A99A04D-45B2-4520-A752-16B65B73C28D}" type="slidenum">
              <a:rPr lang="es-ES"/>
              <a:pPr>
                <a:defRPr/>
              </a:pPr>
              <a:t>53</a:t>
            </a:fld>
            <a:endParaRPr lang="es-ES"/>
          </a:p>
        </p:txBody>
      </p:sp>
      <p:sp>
        <p:nvSpPr>
          <p:cNvPr id="143362" name="Rectangle 2"/>
          <p:cNvSpPr>
            <a:spLocks noGrp="1" noChangeArrowheads="1"/>
          </p:cNvSpPr>
          <p:nvPr>
            <p:ph type="title"/>
          </p:nvPr>
        </p:nvSpPr>
        <p:spPr/>
        <p:txBody>
          <a:bodyPr/>
          <a:lstStyle/>
          <a:p>
            <a:pPr eaLnBrk="1" hangingPunct="1">
              <a:defRPr/>
            </a:pPr>
            <a:endParaRPr lang="es-ES" smtClean="0"/>
          </a:p>
        </p:txBody>
      </p:sp>
      <p:sp>
        <p:nvSpPr>
          <p:cNvPr id="143363" name="Rectangle 3"/>
          <p:cNvSpPr>
            <a:spLocks noGrp="1" noChangeArrowheads="1"/>
          </p:cNvSpPr>
          <p:nvPr>
            <p:ph type="body" idx="1"/>
          </p:nvPr>
        </p:nvSpPr>
        <p:spPr>
          <a:xfrm>
            <a:off x="457200" y="404813"/>
            <a:ext cx="8229600" cy="5721350"/>
          </a:xfrm>
        </p:spPr>
        <p:txBody>
          <a:bodyPr/>
          <a:lstStyle/>
          <a:p>
            <a:pPr eaLnBrk="1" hangingPunct="1">
              <a:lnSpc>
                <a:spcPct val="80000"/>
              </a:lnSpc>
              <a:defRPr/>
            </a:pPr>
            <a:r>
              <a:rPr lang="es-ES" sz="1800" smtClean="0"/>
              <a:t>Los </a:t>
            </a:r>
            <a:r>
              <a:rPr lang="es-ES" sz="1800" b="1" smtClean="0"/>
              <a:t>tromboxanos</a:t>
            </a:r>
            <a:r>
              <a:rPr lang="es-ES" sz="1800" smtClean="0"/>
              <a:t> son el resultado y derivado del </a:t>
            </a:r>
            <a:r>
              <a:rPr lang="es-ES" sz="1800" smtClean="0">
                <a:hlinkClick r:id="rId2" tooltip="Ácido araquidónico"/>
              </a:rPr>
              <a:t>ácido araquidónico</a:t>
            </a:r>
            <a:r>
              <a:rPr lang="es-ES" sz="1800" smtClean="0"/>
              <a:t>, principalmente con la </a:t>
            </a:r>
            <a:r>
              <a:rPr lang="es-ES" sz="1800" smtClean="0">
                <a:hlinkClick r:id="rId3" tooltip="Enzima"/>
              </a:rPr>
              <a:t>enzima</a:t>
            </a:r>
            <a:r>
              <a:rPr lang="es-ES" sz="1800" smtClean="0"/>
              <a:t> de nombre </a:t>
            </a:r>
            <a:r>
              <a:rPr lang="es-ES" sz="1800" smtClean="0">
                <a:hlinkClick r:id="rId4" tooltip="Cicloxigenasa (aún no redactado)"/>
              </a:rPr>
              <a:t>Cicloxigenasa</a:t>
            </a:r>
            <a:r>
              <a:rPr lang="es-ES" sz="1800" smtClean="0"/>
              <a:t>. Es un conjunto de </a:t>
            </a:r>
            <a:r>
              <a:rPr lang="es-ES" sz="1800" smtClean="0">
                <a:hlinkClick r:id="rId5" tooltip="Hormona"/>
              </a:rPr>
              <a:t>hormonas</a:t>
            </a:r>
            <a:r>
              <a:rPr lang="es-ES" sz="1800" smtClean="0"/>
              <a:t> con </a:t>
            </a:r>
            <a:r>
              <a:rPr lang="es-ES" sz="1800" smtClean="0">
                <a:hlinkClick r:id="rId6" tooltip="Efecto autocrino"/>
              </a:rPr>
              <a:t>efecto autocrino</a:t>
            </a:r>
            <a:r>
              <a:rPr lang="es-ES" sz="1800" smtClean="0"/>
              <a:t> y </a:t>
            </a:r>
            <a:r>
              <a:rPr lang="es-ES" sz="1800" smtClean="0">
                <a:hlinkClick r:id="rId7" tooltip="Efecto paracrino"/>
              </a:rPr>
              <a:t>paracrino</a:t>
            </a:r>
            <a:r>
              <a:rPr lang="es-ES" sz="1800" smtClean="0"/>
              <a:t>, sintetizada a partir del </a:t>
            </a:r>
            <a:r>
              <a:rPr lang="es-ES" sz="1800" smtClean="0">
                <a:hlinkClick r:id="rId2" tooltip="Ácido araquidónico"/>
              </a:rPr>
              <a:t>ácido araquidónico</a:t>
            </a:r>
            <a:r>
              <a:rPr lang="es-ES" sz="1800" smtClean="0"/>
              <a:t>, que al igual que las </a:t>
            </a:r>
            <a:r>
              <a:rPr lang="es-ES" sz="1800" smtClean="0">
                <a:hlinkClick r:id="rId8" tooltip="Prostaglandina"/>
              </a:rPr>
              <a:t>prostaglandinas</a:t>
            </a:r>
            <a:r>
              <a:rPr lang="es-ES" sz="1800" smtClean="0"/>
              <a:t> y </a:t>
            </a:r>
            <a:r>
              <a:rPr lang="es-ES" sz="1800" smtClean="0">
                <a:hlinkClick r:id="rId9" tooltip="Leucotrieno"/>
              </a:rPr>
              <a:t>leucotrienos</a:t>
            </a:r>
            <a:r>
              <a:rPr lang="es-ES" sz="1800" smtClean="0"/>
              <a:t> están demostrando recientemente sus importantes funciones. El Tromboxano TXA2 es un metabolito del ácido araquidónico, generado por la acción de la tromboxano sintetasa sobre endoperóxidos cíclicos de prostaglandina Pgs. Su proceso de creación es similar a las PGs, pero principalmente se diferencia de ellas en que el TX sólo es producido por las membranas de las plaquelas. La síntesis de TXA2 determina un aumento del calcio citoplasmático, que procede del sistema tubular denso, contribuyendo así a la contracción plaquetaria. El TXA2 actúa un potente agregante plaquetario (el mayor descubiero hasta ahora) y vaso constrictor, el cual a su vez se transforma en el tromboxano B2, que es inactivo, pero más estable que el anterior. Su principal función biológica es participar en la hemostasia, es decir en los procesos de coagulación y agregación plaquetaria. En el sistema respiratorio, particularmente el TXA2 es un potente broncoconstrictor. Debido a su función en la agregación plaquetaria, el TX es importante en el cierre de todas las heridas y hemorragias que permanentemente se producen en nuestro organismo.</a:t>
            </a:r>
          </a:p>
          <a:p>
            <a:pPr eaLnBrk="1" hangingPunct="1">
              <a:lnSpc>
                <a:spcPct val="80000"/>
              </a:lnSpc>
              <a:defRPr/>
            </a:pPr>
            <a:r>
              <a:rPr lang="es-ES" sz="1800" smtClean="0"/>
              <a:t>Los eucosanoides (Eucos) son hormonas muy reactivas que devienen del AArq. y que incluyen a 4 grandes clases, entre las que está el tromboxano (junto a las prostaglandinas (PG), las prostaciclinas (PGI), y los leucotrienos (LT)).</a:t>
            </a:r>
          </a:p>
          <a:p>
            <a:pPr eaLnBrk="1" hangingPunct="1">
              <a:lnSpc>
                <a:spcPct val="80000"/>
              </a:lnSpc>
              <a:defRPr/>
            </a:pPr>
            <a:r>
              <a:rPr lang="es-ES" sz="1800" smtClean="0"/>
              <a:t>Las plaquetas son ricas en la enzima tromboxano sintetasa y producen una cantidad elevada de tromboxano A2</a:t>
            </a:r>
          </a:p>
        </p:txBody>
      </p:sp>
    </p:spTree>
  </p:cSld>
  <p:clrMapOvr>
    <a:masterClrMapping/>
  </p:clrMapOvr>
  <p:transition>
    <p:random/>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5 Marcador de número de diapositiva"/>
          <p:cNvSpPr>
            <a:spLocks noGrp="1"/>
          </p:cNvSpPr>
          <p:nvPr>
            <p:ph type="sldNum" sz="quarter" idx="12"/>
          </p:nvPr>
        </p:nvSpPr>
        <p:spPr/>
        <p:txBody>
          <a:bodyPr/>
          <a:lstStyle/>
          <a:p>
            <a:pPr>
              <a:defRPr/>
            </a:pPr>
            <a:fld id="{B6E2D2BD-751E-4B41-B82B-D2F544C93D97}" type="slidenum">
              <a:rPr lang="es-ES"/>
              <a:pPr>
                <a:defRPr/>
              </a:pPr>
              <a:t>54</a:t>
            </a:fld>
            <a:endParaRPr lang="es-ES"/>
          </a:p>
        </p:txBody>
      </p:sp>
      <p:sp>
        <p:nvSpPr>
          <p:cNvPr id="43011" name="Rectangle 2"/>
          <p:cNvSpPr>
            <a:spLocks noGrp="1" noChangeArrowheads="1"/>
          </p:cNvSpPr>
          <p:nvPr>
            <p:ph type="title"/>
          </p:nvPr>
        </p:nvSpPr>
        <p:spPr>
          <a:xfrm>
            <a:off x="0" y="0"/>
            <a:ext cx="9144000" cy="909637"/>
          </a:xfrm>
        </p:spPr>
        <p:txBody>
          <a:bodyPr/>
          <a:lstStyle/>
          <a:p>
            <a:pPr eaLnBrk="1" hangingPunct="1"/>
            <a:r>
              <a:rPr lang="es-ES_tradnl" sz="4000" b="1" dirty="0" smtClean="0">
                <a:solidFill>
                  <a:srgbClr val="FF6600"/>
                </a:solidFill>
                <a:effectLst/>
                <a:latin typeface="Verdana" pitchFamily="34" charset="0"/>
              </a:rPr>
              <a:t>Reacciones adversas:(RAM)</a:t>
            </a:r>
          </a:p>
        </p:txBody>
      </p:sp>
      <p:sp>
        <p:nvSpPr>
          <p:cNvPr id="32771" name="Rectangle 3"/>
          <p:cNvSpPr>
            <a:spLocks noGrp="1" noChangeArrowheads="1"/>
          </p:cNvSpPr>
          <p:nvPr>
            <p:ph type="body" idx="1"/>
          </p:nvPr>
        </p:nvSpPr>
        <p:spPr>
          <a:xfrm>
            <a:off x="0" y="1903413"/>
            <a:ext cx="9144000" cy="4954587"/>
          </a:xfrm>
        </p:spPr>
        <p:txBody>
          <a:bodyPr/>
          <a:lstStyle/>
          <a:p>
            <a:pPr eaLnBrk="1" hangingPunct="1">
              <a:defRPr/>
            </a:pPr>
            <a:r>
              <a:rPr lang="es-ES_tradnl" sz="3600" dirty="0" smtClean="0">
                <a:latin typeface="Verdana" pitchFamily="34" charset="0"/>
              </a:rPr>
              <a:t> </a:t>
            </a:r>
            <a:r>
              <a:rPr lang="es-ES_tradnl" sz="3600" dirty="0" smtClean="0">
                <a:effectLst/>
                <a:latin typeface="Verdana" pitchFamily="34" charset="0"/>
              </a:rPr>
              <a:t>Gastrointestinales</a:t>
            </a:r>
          </a:p>
          <a:p>
            <a:pPr eaLnBrk="1" hangingPunct="1">
              <a:defRPr/>
            </a:pPr>
            <a:r>
              <a:rPr lang="es-ES_tradnl" sz="3600" dirty="0" smtClean="0">
                <a:effectLst/>
                <a:latin typeface="Verdana" pitchFamily="34" charset="0"/>
              </a:rPr>
              <a:t> Renales</a:t>
            </a:r>
          </a:p>
          <a:p>
            <a:pPr eaLnBrk="1" hangingPunct="1">
              <a:defRPr/>
            </a:pPr>
            <a:r>
              <a:rPr lang="es-ES_tradnl" sz="3600" dirty="0" smtClean="0">
                <a:effectLst/>
                <a:latin typeface="Verdana" pitchFamily="34" charset="0"/>
              </a:rPr>
              <a:t> Hipersensibilidad</a:t>
            </a:r>
          </a:p>
          <a:p>
            <a:pPr eaLnBrk="1" hangingPunct="1">
              <a:defRPr/>
            </a:pPr>
            <a:r>
              <a:rPr lang="es-ES_tradnl" sz="3600" dirty="0" smtClean="0">
                <a:effectLst/>
                <a:latin typeface="Verdana" pitchFamily="34" charset="0"/>
              </a:rPr>
              <a:t> Hematológicas</a:t>
            </a:r>
          </a:p>
          <a:p>
            <a:pPr eaLnBrk="1" hangingPunct="1">
              <a:defRPr/>
            </a:pPr>
            <a:r>
              <a:rPr lang="es-ES_tradnl" sz="3600" dirty="0" smtClean="0">
                <a:effectLst/>
                <a:latin typeface="Verdana" pitchFamily="34" charset="0"/>
              </a:rPr>
              <a:t> Toxicidad hepática</a:t>
            </a:r>
          </a:p>
          <a:p>
            <a:pPr eaLnBrk="1" hangingPunct="1">
              <a:defRPr/>
            </a:pPr>
            <a:r>
              <a:rPr lang="es-ES_tradnl" sz="3600" dirty="0" smtClean="0">
                <a:effectLst/>
                <a:latin typeface="Verdana" pitchFamily="34" charset="0"/>
              </a:rPr>
              <a:t> Cardiovasculares</a:t>
            </a:r>
          </a:p>
        </p:txBody>
      </p:sp>
    </p:spTree>
  </p:cSld>
  <p:clrMapOvr>
    <a:masterClrMapping/>
  </p:clrMapOvr>
  <p:transition>
    <p:random/>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5 Marcador de número de diapositiva"/>
          <p:cNvSpPr>
            <a:spLocks noGrp="1"/>
          </p:cNvSpPr>
          <p:nvPr>
            <p:ph type="sldNum" sz="quarter" idx="12"/>
          </p:nvPr>
        </p:nvSpPr>
        <p:spPr/>
        <p:txBody>
          <a:bodyPr/>
          <a:lstStyle/>
          <a:p>
            <a:pPr>
              <a:defRPr/>
            </a:pPr>
            <a:fld id="{4CA7F461-C515-4D96-8CF9-E21E2ABCB282}" type="slidenum">
              <a:rPr lang="es-ES"/>
              <a:pPr>
                <a:defRPr/>
              </a:pPr>
              <a:t>55</a:t>
            </a:fld>
            <a:endParaRPr lang="es-ES"/>
          </a:p>
        </p:txBody>
      </p:sp>
      <p:sp>
        <p:nvSpPr>
          <p:cNvPr id="144386" name="Rectangle 2"/>
          <p:cNvSpPr>
            <a:spLocks noGrp="1" noChangeArrowheads="1"/>
          </p:cNvSpPr>
          <p:nvPr>
            <p:ph type="title"/>
          </p:nvPr>
        </p:nvSpPr>
        <p:spPr/>
        <p:txBody>
          <a:bodyPr/>
          <a:lstStyle/>
          <a:p>
            <a:pPr eaLnBrk="1" hangingPunct="1">
              <a:defRPr/>
            </a:pPr>
            <a:r>
              <a:rPr lang="es-ES" sz="4000" smtClean="0">
                <a:solidFill>
                  <a:schemeClr val="tx1"/>
                </a:solidFill>
              </a:rPr>
              <a:t>Diapositivas siguientes (autoaprendizaje</a:t>
            </a:r>
            <a:r>
              <a:rPr lang="es-ES" sz="4000" smtClean="0"/>
              <a:t>)</a:t>
            </a:r>
          </a:p>
        </p:txBody>
      </p:sp>
      <p:sp>
        <p:nvSpPr>
          <p:cNvPr id="144387" name="Rectangle 3"/>
          <p:cNvSpPr>
            <a:spLocks noGrp="1" noChangeArrowheads="1"/>
          </p:cNvSpPr>
          <p:nvPr>
            <p:ph type="body" idx="1"/>
          </p:nvPr>
        </p:nvSpPr>
        <p:spPr/>
        <p:txBody>
          <a:bodyPr/>
          <a:lstStyle/>
          <a:p>
            <a:pPr eaLnBrk="1" hangingPunct="1">
              <a:defRPr/>
            </a:pPr>
            <a:r>
              <a:rPr lang="es-ES" sz="2800" dirty="0" smtClean="0"/>
              <a:t>RAM</a:t>
            </a:r>
          </a:p>
          <a:p>
            <a:pPr eaLnBrk="1" hangingPunct="1">
              <a:defRPr/>
            </a:pPr>
            <a:r>
              <a:rPr lang="es-ES" sz="2800" dirty="0" smtClean="0"/>
              <a:t>Vías de administración</a:t>
            </a:r>
          </a:p>
          <a:p>
            <a:pPr eaLnBrk="1" hangingPunct="1">
              <a:defRPr/>
            </a:pPr>
            <a:r>
              <a:rPr lang="es-ES" sz="2800" dirty="0" smtClean="0"/>
              <a:t>Especificaciones por grupo</a:t>
            </a:r>
          </a:p>
          <a:p>
            <a:pPr eaLnBrk="1" hangingPunct="1">
              <a:buFont typeface="Wingdings" pitchFamily="2" charset="2"/>
              <a:buNone/>
              <a:defRPr/>
            </a:pPr>
            <a:r>
              <a:rPr lang="es-ES" sz="3600" b="1" u="sng" dirty="0" smtClean="0"/>
              <a:t>Además:</a:t>
            </a:r>
          </a:p>
          <a:p>
            <a:pPr eaLnBrk="1" hangingPunct="1">
              <a:defRPr/>
            </a:pPr>
            <a:r>
              <a:rPr lang="es-ES" sz="2800" dirty="0" smtClean="0"/>
              <a:t>Tarea1: otros </a:t>
            </a:r>
            <a:r>
              <a:rPr lang="es-ES" sz="2800" dirty="0" err="1" smtClean="0"/>
              <a:t>coxib</a:t>
            </a:r>
            <a:r>
              <a:rPr lang="es-ES" sz="2800" dirty="0" smtClean="0"/>
              <a:t> y su situación.</a:t>
            </a:r>
          </a:p>
          <a:p>
            <a:pPr eaLnBrk="1" hangingPunct="1">
              <a:defRPr/>
            </a:pPr>
            <a:r>
              <a:rPr lang="es-ES" sz="2800" dirty="0" smtClean="0"/>
              <a:t>Tarea2: revisar los corticoides más usados en Chile</a:t>
            </a:r>
          </a:p>
          <a:p>
            <a:pPr eaLnBrk="1" hangingPunct="1">
              <a:defRPr/>
            </a:pPr>
            <a:r>
              <a:rPr lang="es-ES" sz="2800" dirty="0" smtClean="0"/>
              <a:t>Tarea3: estudiar una monografía del </a:t>
            </a:r>
            <a:r>
              <a:rPr lang="es-ES" sz="2800" dirty="0" err="1" smtClean="0"/>
              <a:t>Tramadol</a:t>
            </a:r>
            <a:endParaRPr lang="es-ES" sz="2800" dirty="0" smtClean="0"/>
          </a:p>
          <a:p>
            <a:pPr eaLnBrk="1" hangingPunct="1">
              <a:defRPr/>
            </a:pPr>
            <a:endParaRPr lang="es-ES" sz="2800" dirty="0" smtClean="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withEffect">
                                  <p:stCondLst>
                                    <p:cond delay="0"/>
                                  </p:stCondLst>
                                  <p:iterate type="lt">
                                    <p:tmPct val="0"/>
                                  </p:iterate>
                                  <p:childTnLst>
                                    <p:set>
                                      <p:cBhvr>
                                        <p:cTn id="6" dur="1" fill="hold">
                                          <p:stCondLst>
                                            <p:cond delay="0"/>
                                          </p:stCondLst>
                                        </p:cTn>
                                        <p:tgtEl>
                                          <p:spTgt spid="144386"/>
                                        </p:tgtEl>
                                        <p:attrNameLst>
                                          <p:attrName>style.visibility</p:attrName>
                                        </p:attrNameLst>
                                      </p:cBhvr>
                                      <p:to>
                                        <p:strVal val="visible"/>
                                      </p:to>
                                    </p:set>
                                    <p:anim calcmode="lin" valueType="num">
                                      <p:cBhvr>
                                        <p:cTn id="7" dur="1000" fill="hold"/>
                                        <p:tgtEl>
                                          <p:spTgt spid="144386"/>
                                        </p:tgtEl>
                                        <p:attrNameLst>
                                          <p:attrName>ppt_w</p:attrName>
                                        </p:attrNameLst>
                                      </p:cBhvr>
                                      <p:tavLst>
                                        <p:tav tm="0">
                                          <p:val>
                                            <p:strVal val="#ppt_w*0.70"/>
                                          </p:val>
                                        </p:tav>
                                        <p:tav tm="100000">
                                          <p:val>
                                            <p:strVal val="#ppt_w"/>
                                          </p:val>
                                        </p:tav>
                                      </p:tavLst>
                                    </p:anim>
                                    <p:anim calcmode="lin" valueType="num">
                                      <p:cBhvr>
                                        <p:cTn id="8" dur="1000" fill="hold"/>
                                        <p:tgtEl>
                                          <p:spTgt spid="144386"/>
                                        </p:tgtEl>
                                        <p:attrNameLst>
                                          <p:attrName>ppt_h</p:attrName>
                                        </p:attrNameLst>
                                      </p:cBhvr>
                                      <p:tavLst>
                                        <p:tav tm="0">
                                          <p:val>
                                            <p:strVal val="#ppt_h"/>
                                          </p:val>
                                        </p:tav>
                                        <p:tav tm="100000">
                                          <p:val>
                                            <p:strVal val="#ppt_h"/>
                                          </p:val>
                                        </p:tav>
                                      </p:tavLst>
                                    </p:anim>
                                    <p:animEffect transition="in" filter="fade">
                                      <p:cBhvr>
                                        <p:cTn id="9" dur="1000"/>
                                        <p:tgtEl>
                                          <p:spTgt spid="144386"/>
                                        </p:tgtEl>
                                      </p:cBhvr>
                                    </p:animEffect>
                                  </p:childTnLst>
                                </p:cTn>
                              </p:par>
                              <p:par>
                                <p:cTn id="10" presetID="28" presetClass="emph" presetSubtype="0" fill="hold" grpId="1" nodeType="withEffect">
                                  <p:stCondLst>
                                    <p:cond delay="0"/>
                                  </p:stCondLst>
                                  <p:iterate type="lt">
                                    <p:tmPct val="10000"/>
                                  </p:iterate>
                                  <p:childTnLst>
                                    <p:animClr clrSpc="rgb" dir="cw">
                                      <p:cBhvr override="childStyle">
                                        <p:cTn id="11" dur="500" fill="hold"/>
                                        <p:tgtEl>
                                          <p:spTgt spid="144386"/>
                                        </p:tgtEl>
                                        <p:attrNameLst>
                                          <p:attrName>style.color</p:attrName>
                                        </p:attrNameLst>
                                      </p:cBhvr>
                                      <p:to>
                                        <a:schemeClr val="accent2"/>
                                      </p:to>
                                    </p:animClr>
                                    <p:animClr clrSpc="rgb" dir="cw">
                                      <p:cBhvr>
                                        <p:cTn id="12" dur="500" fill="hold"/>
                                        <p:tgtEl>
                                          <p:spTgt spid="144386"/>
                                        </p:tgtEl>
                                        <p:attrNameLst>
                                          <p:attrName>fillcolor</p:attrName>
                                        </p:attrNameLst>
                                      </p:cBhvr>
                                      <p:to>
                                        <a:schemeClr val="accent2"/>
                                      </p:to>
                                    </p:animClr>
                                    <p:set>
                                      <p:cBhvr>
                                        <p:cTn id="13" dur="500" fill="hold"/>
                                        <p:tgtEl>
                                          <p:spTgt spid="144386"/>
                                        </p:tgtEl>
                                        <p:attrNameLst>
                                          <p:attrName>fill.type</p:attrName>
                                        </p:attrNameLst>
                                      </p:cBhvr>
                                      <p:to>
                                        <p:strVal val="solid"/>
                                      </p:to>
                                    </p:set>
                                    <p:anim to="1.5" calcmode="lin" valueType="num">
                                      <p:cBhvr override="childStyle">
                                        <p:cTn id="14" dur="500" fill="hold"/>
                                        <p:tgtEl>
                                          <p:spTgt spid="144386"/>
                                        </p:tgtEl>
                                        <p:attrNameLst>
                                          <p:attrName>style.fontSize</p:attrName>
                                        </p:attrNameLst>
                                      </p:cBhvr>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6" fill="hold" nodeType="clickEffect">
                                  <p:stCondLst>
                                    <p:cond delay="0"/>
                                  </p:stCondLst>
                                  <p:childTnLst>
                                    <p:set>
                                      <p:cBhvr>
                                        <p:cTn id="18" dur="1" fill="hold">
                                          <p:stCondLst>
                                            <p:cond delay="0"/>
                                          </p:stCondLst>
                                        </p:cTn>
                                        <p:tgtEl>
                                          <p:spTgt spid="144387">
                                            <p:txEl>
                                              <p:pRg st="0" end="0"/>
                                            </p:txEl>
                                          </p:spTgt>
                                        </p:tgtEl>
                                        <p:attrNameLst>
                                          <p:attrName>style.visibility</p:attrName>
                                        </p:attrNameLst>
                                      </p:cBhvr>
                                      <p:to>
                                        <p:strVal val="visible"/>
                                      </p:to>
                                    </p:set>
                                    <p:animEffect transition="in" filter="barn(inHorizontal)">
                                      <p:cBhvr>
                                        <p:cTn id="19" dur="500"/>
                                        <p:tgtEl>
                                          <p:spTgt spid="144387">
                                            <p:txEl>
                                              <p:pRg st="0" end="0"/>
                                            </p:txEl>
                                          </p:spTgt>
                                        </p:tgtEl>
                                      </p:cBhvr>
                                    </p:animEffect>
                                  </p:childTnLst>
                                </p:cTn>
                              </p:par>
                              <p:par>
                                <p:cTn id="20" presetID="16" presetClass="entr" presetSubtype="26" fill="hold" nodeType="withEffect">
                                  <p:stCondLst>
                                    <p:cond delay="0"/>
                                  </p:stCondLst>
                                  <p:childTnLst>
                                    <p:set>
                                      <p:cBhvr>
                                        <p:cTn id="21" dur="1" fill="hold">
                                          <p:stCondLst>
                                            <p:cond delay="0"/>
                                          </p:stCondLst>
                                        </p:cTn>
                                        <p:tgtEl>
                                          <p:spTgt spid="144387">
                                            <p:txEl>
                                              <p:pRg st="1" end="1"/>
                                            </p:txEl>
                                          </p:spTgt>
                                        </p:tgtEl>
                                        <p:attrNameLst>
                                          <p:attrName>style.visibility</p:attrName>
                                        </p:attrNameLst>
                                      </p:cBhvr>
                                      <p:to>
                                        <p:strVal val="visible"/>
                                      </p:to>
                                    </p:set>
                                    <p:animEffect transition="in" filter="barn(inHorizontal)">
                                      <p:cBhvr>
                                        <p:cTn id="22" dur="500"/>
                                        <p:tgtEl>
                                          <p:spTgt spid="144387">
                                            <p:txEl>
                                              <p:pRg st="1" end="1"/>
                                            </p:txEl>
                                          </p:spTgt>
                                        </p:tgtEl>
                                      </p:cBhvr>
                                    </p:animEffect>
                                  </p:childTnLst>
                                </p:cTn>
                              </p:par>
                              <p:par>
                                <p:cTn id="23" presetID="16" presetClass="entr" presetSubtype="26" fill="hold" nodeType="withEffect">
                                  <p:stCondLst>
                                    <p:cond delay="0"/>
                                  </p:stCondLst>
                                  <p:childTnLst>
                                    <p:set>
                                      <p:cBhvr>
                                        <p:cTn id="24" dur="1" fill="hold">
                                          <p:stCondLst>
                                            <p:cond delay="0"/>
                                          </p:stCondLst>
                                        </p:cTn>
                                        <p:tgtEl>
                                          <p:spTgt spid="144387">
                                            <p:txEl>
                                              <p:pRg st="2" end="2"/>
                                            </p:txEl>
                                          </p:spTgt>
                                        </p:tgtEl>
                                        <p:attrNameLst>
                                          <p:attrName>style.visibility</p:attrName>
                                        </p:attrNameLst>
                                      </p:cBhvr>
                                      <p:to>
                                        <p:strVal val="visible"/>
                                      </p:to>
                                    </p:set>
                                    <p:animEffect transition="in" filter="barn(inHorizontal)">
                                      <p:cBhvr>
                                        <p:cTn id="25" dur="500"/>
                                        <p:tgtEl>
                                          <p:spTgt spid="144387">
                                            <p:txEl>
                                              <p:pRg st="2" end="2"/>
                                            </p:txEl>
                                          </p:spTgt>
                                        </p:tgtEl>
                                      </p:cBhvr>
                                    </p:animEffect>
                                  </p:childTnLst>
                                </p:cTn>
                              </p:par>
                              <p:par>
                                <p:cTn id="26" presetID="16" presetClass="entr" presetSubtype="26" fill="hold" nodeType="withEffect">
                                  <p:stCondLst>
                                    <p:cond delay="0"/>
                                  </p:stCondLst>
                                  <p:childTnLst>
                                    <p:set>
                                      <p:cBhvr>
                                        <p:cTn id="27" dur="1" fill="hold">
                                          <p:stCondLst>
                                            <p:cond delay="0"/>
                                          </p:stCondLst>
                                        </p:cTn>
                                        <p:tgtEl>
                                          <p:spTgt spid="144387">
                                            <p:txEl>
                                              <p:pRg st="3" end="3"/>
                                            </p:txEl>
                                          </p:spTgt>
                                        </p:tgtEl>
                                        <p:attrNameLst>
                                          <p:attrName>style.visibility</p:attrName>
                                        </p:attrNameLst>
                                      </p:cBhvr>
                                      <p:to>
                                        <p:strVal val="visible"/>
                                      </p:to>
                                    </p:set>
                                    <p:animEffect transition="in" filter="barn(inHorizontal)">
                                      <p:cBhvr>
                                        <p:cTn id="28" dur="500"/>
                                        <p:tgtEl>
                                          <p:spTgt spid="144387">
                                            <p:txEl>
                                              <p:pRg st="3" end="3"/>
                                            </p:txEl>
                                          </p:spTgt>
                                        </p:tgtEl>
                                      </p:cBhvr>
                                    </p:animEffect>
                                  </p:childTnLst>
                                </p:cTn>
                              </p:par>
                              <p:par>
                                <p:cTn id="29" presetID="16" presetClass="entr" presetSubtype="26" fill="hold" nodeType="withEffect">
                                  <p:stCondLst>
                                    <p:cond delay="0"/>
                                  </p:stCondLst>
                                  <p:childTnLst>
                                    <p:set>
                                      <p:cBhvr>
                                        <p:cTn id="30" dur="1" fill="hold">
                                          <p:stCondLst>
                                            <p:cond delay="0"/>
                                          </p:stCondLst>
                                        </p:cTn>
                                        <p:tgtEl>
                                          <p:spTgt spid="144387">
                                            <p:txEl>
                                              <p:pRg st="4" end="4"/>
                                            </p:txEl>
                                          </p:spTgt>
                                        </p:tgtEl>
                                        <p:attrNameLst>
                                          <p:attrName>style.visibility</p:attrName>
                                        </p:attrNameLst>
                                      </p:cBhvr>
                                      <p:to>
                                        <p:strVal val="visible"/>
                                      </p:to>
                                    </p:set>
                                    <p:animEffect transition="in" filter="barn(inHorizontal)">
                                      <p:cBhvr>
                                        <p:cTn id="31" dur="500"/>
                                        <p:tgtEl>
                                          <p:spTgt spid="144387">
                                            <p:txEl>
                                              <p:pRg st="4" end="4"/>
                                            </p:txEl>
                                          </p:spTgt>
                                        </p:tgtEl>
                                      </p:cBhvr>
                                    </p:animEffect>
                                  </p:childTnLst>
                                </p:cTn>
                              </p:par>
                              <p:par>
                                <p:cTn id="32" presetID="16" presetClass="entr" presetSubtype="26" fill="hold" nodeType="withEffect">
                                  <p:stCondLst>
                                    <p:cond delay="0"/>
                                  </p:stCondLst>
                                  <p:childTnLst>
                                    <p:set>
                                      <p:cBhvr>
                                        <p:cTn id="33" dur="1" fill="hold">
                                          <p:stCondLst>
                                            <p:cond delay="0"/>
                                          </p:stCondLst>
                                        </p:cTn>
                                        <p:tgtEl>
                                          <p:spTgt spid="144387">
                                            <p:txEl>
                                              <p:pRg st="5" end="5"/>
                                            </p:txEl>
                                          </p:spTgt>
                                        </p:tgtEl>
                                        <p:attrNameLst>
                                          <p:attrName>style.visibility</p:attrName>
                                        </p:attrNameLst>
                                      </p:cBhvr>
                                      <p:to>
                                        <p:strVal val="visible"/>
                                      </p:to>
                                    </p:set>
                                    <p:animEffect transition="in" filter="barn(inHorizontal)">
                                      <p:cBhvr>
                                        <p:cTn id="34" dur="500"/>
                                        <p:tgtEl>
                                          <p:spTgt spid="144387">
                                            <p:txEl>
                                              <p:pRg st="5" end="5"/>
                                            </p:txEl>
                                          </p:spTgt>
                                        </p:tgtEl>
                                      </p:cBhvr>
                                    </p:animEffect>
                                  </p:childTnLst>
                                </p:cTn>
                              </p:par>
                              <p:par>
                                <p:cTn id="35" presetID="16" presetClass="entr" presetSubtype="26" fill="hold" nodeType="withEffect">
                                  <p:stCondLst>
                                    <p:cond delay="0"/>
                                  </p:stCondLst>
                                  <p:childTnLst>
                                    <p:set>
                                      <p:cBhvr>
                                        <p:cTn id="36" dur="1" fill="hold">
                                          <p:stCondLst>
                                            <p:cond delay="0"/>
                                          </p:stCondLst>
                                        </p:cTn>
                                        <p:tgtEl>
                                          <p:spTgt spid="144387">
                                            <p:txEl>
                                              <p:pRg st="6" end="6"/>
                                            </p:txEl>
                                          </p:spTgt>
                                        </p:tgtEl>
                                        <p:attrNameLst>
                                          <p:attrName>style.visibility</p:attrName>
                                        </p:attrNameLst>
                                      </p:cBhvr>
                                      <p:to>
                                        <p:strVal val="visible"/>
                                      </p:to>
                                    </p:set>
                                    <p:animEffect transition="in" filter="barn(inHorizontal)">
                                      <p:cBhvr>
                                        <p:cTn id="37" dur="500"/>
                                        <p:tgtEl>
                                          <p:spTgt spid="14438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4386" grpId="0"/>
      <p:bldP spid="144386" grpId="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pPr>
              <a:defRPr/>
            </a:pPr>
            <a:fld id="{507FDA53-7756-4817-B86F-41650C37742E}" type="slidenum">
              <a:rPr lang="es-ES"/>
              <a:pPr>
                <a:defRPr/>
              </a:pPr>
              <a:t>56</a:t>
            </a:fld>
            <a:endParaRPr lang="es-ES"/>
          </a:p>
        </p:txBody>
      </p:sp>
      <p:sp>
        <p:nvSpPr>
          <p:cNvPr id="34818" name="Rectangle 2"/>
          <p:cNvSpPr>
            <a:spLocks noGrp="1" noChangeArrowheads="1"/>
          </p:cNvSpPr>
          <p:nvPr>
            <p:ph type="body" idx="1"/>
          </p:nvPr>
        </p:nvSpPr>
        <p:spPr>
          <a:xfrm>
            <a:off x="611188" y="836613"/>
            <a:ext cx="7200900" cy="6192837"/>
          </a:xfrm>
        </p:spPr>
        <p:txBody>
          <a:bodyPr/>
          <a:lstStyle/>
          <a:p>
            <a:pPr marL="609600" indent="-609600" algn="just" eaLnBrk="1" hangingPunct="1">
              <a:lnSpc>
                <a:spcPct val="80000"/>
              </a:lnSpc>
              <a:buClr>
                <a:srgbClr val="FF6600"/>
              </a:buClr>
              <a:buSzPct val="95000"/>
              <a:buFont typeface="Monotype Sorts" pitchFamily="2" charset="2"/>
              <a:buAutoNum type="alphaUcPeriod"/>
              <a:defRPr/>
            </a:pPr>
            <a:r>
              <a:rPr lang="es-ES_tradnl" sz="2000" b="1" smtClean="0">
                <a:solidFill>
                  <a:srgbClr val="FF6600"/>
                </a:solidFill>
                <a:effectLst/>
                <a:latin typeface="Verdana" pitchFamily="34" charset="0"/>
              </a:rPr>
              <a:t>GASTROINTESTINALES</a:t>
            </a:r>
          </a:p>
          <a:p>
            <a:pPr marL="609600" indent="-609600" algn="just" eaLnBrk="1" hangingPunct="1">
              <a:lnSpc>
                <a:spcPct val="80000"/>
              </a:lnSpc>
              <a:buFont typeface="Monotype Sorts" pitchFamily="2" charset="2"/>
              <a:buNone/>
              <a:defRPr/>
            </a:pPr>
            <a:endParaRPr lang="es-ES_tradnl" sz="2800" smtClean="0">
              <a:solidFill>
                <a:srgbClr val="FF6600"/>
              </a:solidFill>
              <a:effectLst/>
              <a:latin typeface="Verdana" pitchFamily="34" charset="0"/>
            </a:endParaRPr>
          </a:p>
          <a:p>
            <a:pPr marL="609600" indent="-609600" eaLnBrk="1" hangingPunct="1">
              <a:lnSpc>
                <a:spcPct val="80000"/>
              </a:lnSpc>
              <a:defRPr/>
            </a:pPr>
            <a:r>
              <a:rPr lang="es-ES_tradnl" sz="1800" smtClean="0">
                <a:latin typeface="Verdana" pitchFamily="34" charset="0"/>
              </a:rPr>
              <a:t>	</a:t>
            </a:r>
            <a:r>
              <a:rPr lang="es-ES_tradnl" sz="2000" smtClean="0">
                <a:effectLst/>
                <a:latin typeface="Verdana" pitchFamily="34" charset="0"/>
              </a:rPr>
              <a:t>Las </a:t>
            </a:r>
            <a:r>
              <a:rPr lang="es-ES_tradnl" sz="2000" b="1" u="sng" smtClean="0">
                <a:solidFill>
                  <a:srgbClr val="FFFF99"/>
                </a:solidFill>
                <a:effectLst/>
                <a:latin typeface="Verdana" pitchFamily="34" charset="0"/>
              </a:rPr>
              <a:t>prostaglandinas </a:t>
            </a:r>
            <a:r>
              <a:rPr lang="es-ES_tradnl" sz="2000" b="1" u="sng" smtClean="0">
                <a:effectLst/>
                <a:latin typeface="Verdana" pitchFamily="34" charset="0"/>
              </a:rPr>
              <a:t>son protectoras de la mucosa gástrica</a:t>
            </a:r>
            <a:r>
              <a:rPr lang="es-ES_tradnl" sz="2000" smtClean="0">
                <a:effectLst/>
                <a:latin typeface="Verdana" pitchFamily="34" charset="0"/>
              </a:rPr>
              <a:t>, involucradas en la producción de mucus, bicarbonato, regulación de liberación de ácido</a:t>
            </a:r>
          </a:p>
          <a:p>
            <a:pPr marL="609600" indent="-609600" eaLnBrk="1" hangingPunct="1">
              <a:lnSpc>
                <a:spcPct val="80000"/>
              </a:lnSpc>
              <a:buFont typeface="Wingdings" pitchFamily="2" charset="2"/>
              <a:buNone/>
              <a:defRPr/>
            </a:pPr>
            <a:endParaRPr lang="es-ES_tradnl" sz="2000" smtClean="0">
              <a:effectLst/>
              <a:latin typeface="Verdana" pitchFamily="34" charset="0"/>
            </a:endParaRPr>
          </a:p>
          <a:p>
            <a:pPr marL="609600" indent="-609600" eaLnBrk="1" hangingPunct="1">
              <a:lnSpc>
                <a:spcPct val="80000"/>
              </a:lnSpc>
              <a:defRPr/>
            </a:pPr>
            <a:r>
              <a:rPr lang="es-ES_tradnl" sz="2000" smtClean="0">
                <a:effectLst/>
                <a:latin typeface="Verdana" pitchFamily="34" charset="0"/>
              </a:rPr>
              <a:t>   Los </a:t>
            </a:r>
            <a:r>
              <a:rPr lang="es-ES_tradnl" sz="2000" b="1" u="sng" smtClean="0">
                <a:effectLst/>
                <a:latin typeface="Verdana" pitchFamily="34" charset="0"/>
              </a:rPr>
              <a:t>AINE dejan la mucosa gástrica expuesta al ácido</a:t>
            </a:r>
            <a:r>
              <a:rPr lang="es-ES_tradnl" sz="2000" smtClean="0">
                <a:effectLst/>
                <a:latin typeface="Verdana" pitchFamily="34" charset="0"/>
              </a:rPr>
              <a:t> </a:t>
            </a:r>
            <a:r>
              <a:rPr lang="es-ES_tradnl" sz="1800" smtClean="0">
                <a:effectLst/>
                <a:latin typeface="Verdana" pitchFamily="34" charset="0"/>
              </a:rPr>
              <a:t>( bloqueo de los mecanismos anteriores )</a:t>
            </a:r>
            <a:r>
              <a:rPr lang="es-ES_tradnl" sz="2000" smtClean="0">
                <a:effectLst/>
                <a:latin typeface="Verdana" pitchFamily="34" charset="0"/>
              </a:rPr>
              <a:t> lo cual explica la </a:t>
            </a:r>
            <a:r>
              <a:rPr lang="es-ES_tradnl" sz="2000" b="1" smtClean="0">
                <a:effectLst/>
                <a:latin typeface="Verdana" pitchFamily="34" charset="0"/>
              </a:rPr>
              <a:t>gran cantidad</a:t>
            </a:r>
            <a:r>
              <a:rPr lang="es-ES_tradnl" sz="2000" smtClean="0">
                <a:effectLst/>
                <a:latin typeface="Verdana" pitchFamily="34" charset="0"/>
              </a:rPr>
              <a:t> de RAM a este nivel:</a:t>
            </a:r>
          </a:p>
          <a:p>
            <a:pPr marL="609600" indent="-609600" eaLnBrk="1" hangingPunct="1">
              <a:lnSpc>
                <a:spcPct val="80000"/>
              </a:lnSpc>
              <a:defRPr/>
            </a:pPr>
            <a:endParaRPr lang="es-ES_tradnl" sz="1600" u="sng" smtClean="0">
              <a:effectLst/>
              <a:latin typeface="Verdana" pitchFamily="34" charset="0"/>
            </a:endParaRPr>
          </a:p>
          <a:p>
            <a:pPr marL="609600" indent="-609600" eaLnBrk="1" hangingPunct="1">
              <a:lnSpc>
                <a:spcPct val="80000"/>
              </a:lnSpc>
              <a:defRPr/>
            </a:pPr>
            <a:r>
              <a:rPr lang="es-ES_tradnl" sz="1400" b="1" u="sng" smtClean="0">
                <a:effectLst/>
                <a:latin typeface="Verdana" pitchFamily="34" charset="0"/>
              </a:rPr>
              <a:t>menor </a:t>
            </a:r>
            <a:r>
              <a:rPr lang="es-ES_tradnl" sz="1400" u="sng" smtClean="0">
                <a:effectLst/>
                <a:latin typeface="Verdana" pitchFamily="34" charset="0"/>
              </a:rPr>
              <a:t>severidad </a:t>
            </a:r>
            <a:r>
              <a:rPr lang="es-ES_tradnl" sz="1400" smtClean="0">
                <a:effectLst/>
                <a:latin typeface="Verdana" pitchFamily="34" charset="0"/>
              </a:rPr>
              <a:t>: Pirosis, Dispepsia,  Gastritis,  Diarrea, Constipación</a:t>
            </a:r>
          </a:p>
          <a:p>
            <a:pPr marL="609600" indent="-609600" eaLnBrk="1" hangingPunct="1">
              <a:lnSpc>
                <a:spcPct val="80000"/>
              </a:lnSpc>
              <a:defRPr/>
            </a:pPr>
            <a:endParaRPr lang="es-ES_tradnl" sz="1400" u="sng" smtClean="0">
              <a:effectLst/>
              <a:latin typeface="Verdana" pitchFamily="34" charset="0"/>
            </a:endParaRPr>
          </a:p>
          <a:p>
            <a:pPr marL="609600" indent="-609600" eaLnBrk="1" hangingPunct="1">
              <a:lnSpc>
                <a:spcPct val="80000"/>
              </a:lnSpc>
              <a:defRPr/>
            </a:pPr>
            <a:r>
              <a:rPr lang="es-ES_tradnl" sz="1400" b="1" u="sng" smtClean="0">
                <a:effectLst/>
                <a:latin typeface="Verdana" pitchFamily="34" charset="0"/>
              </a:rPr>
              <a:t>mayor</a:t>
            </a:r>
            <a:r>
              <a:rPr lang="es-ES_tradnl" sz="1400" u="sng" smtClean="0">
                <a:effectLst/>
                <a:latin typeface="Verdana" pitchFamily="34" charset="0"/>
              </a:rPr>
              <a:t> severidad</a:t>
            </a:r>
            <a:r>
              <a:rPr lang="es-ES_tradnl" sz="1400" smtClean="0">
                <a:effectLst/>
                <a:latin typeface="Verdana" pitchFamily="34" charset="0"/>
              </a:rPr>
              <a:t> : Erosión de pared gástrica, Ulcera gastroduodenal (complicaciones, como Hemorragia Digestiva o Perforación )</a:t>
            </a:r>
          </a:p>
          <a:p>
            <a:pPr marL="609600" indent="-609600" eaLnBrk="1" hangingPunct="1">
              <a:lnSpc>
                <a:spcPct val="80000"/>
              </a:lnSpc>
              <a:defRPr/>
            </a:pPr>
            <a:endParaRPr lang="es-ES" sz="1400" smtClean="0">
              <a:effectLst/>
              <a:latin typeface="Verdana" pitchFamily="34" charset="0"/>
            </a:endParaRPr>
          </a:p>
          <a:p>
            <a:pPr marL="609600" indent="-609600" eaLnBrk="1" hangingPunct="1">
              <a:lnSpc>
                <a:spcPct val="80000"/>
              </a:lnSpc>
              <a:defRPr/>
            </a:pPr>
            <a:endParaRPr lang="es-ES_tradnl" sz="2000" smtClean="0">
              <a:effectLst/>
              <a:latin typeface="Verdana" pitchFamily="34" charset="0"/>
            </a:endParaRPr>
          </a:p>
          <a:p>
            <a:pPr marL="609600" indent="-609600" eaLnBrk="1" hangingPunct="1">
              <a:lnSpc>
                <a:spcPct val="80000"/>
              </a:lnSpc>
              <a:defRPr/>
            </a:pPr>
            <a:endParaRPr lang="es-ES_tradnl" sz="1800" smtClean="0">
              <a:effectLst/>
              <a:latin typeface="Verdana" pitchFamily="34" charset="0"/>
            </a:endParaRPr>
          </a:p>
          <a:p>
            <a:pPr marL="609600" indent="-609600" eaLnBrk="1" hangingPunct="1">
              <a:lnSpc>
                <a:spcPct val="80000"/>
              </a:lnSpc>
              <a:buFont typeface="Wingdings" pitchFamily="2" charset="2"/>
              <a:buNone/>
              <a:defRPr/>
            </a:pPr>
            <a:r>
              <a:rPr lang="es-ES_tradnl" sz="2800" smtClean="0">
                <a:effectLst/>
                <a:latin typeface="Verdana" pitchFamily="34" charset="0"/>
              </a:rPr>
              <a:t>	</a:t>
            </a:r>
          </a:p>
        </p:txBody>
      </p:sp>
    </p:spTree>
  </p:cSld>
  <p:clrMapOvr>
    <a:masterClrMapping/>
  </p:clrMapOvr>
  <p:transition>
    <p:random/>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pPr>
              <a:defRPr/>
            </a:pPr>
            <a:fld id="{01179677-AA33-4833-9189-F7D3944FF624}" type="slidenum">
              <a:rPr lang="es-ES"/>
              <a:pPr>
                <a:defRPr/>
              </a:pPr>
              <a:t>57</a:t>
            </a:fld>
            <a:endParaRPr lang="es-ES"/>
          </a:p>
        </p:txBody>
      </p:sp>
      <p:sp>
        <p:nvSpPr>
          <p:cNvPr id="46083" name="Rectangle 2"/>
          <p:cNvSpPr>
            <a:spLocks noGrp="1" noChangeArrowheads="1"/>
          </p:cNvSpPr>
          <p:nvPr>
            <p:ph type="body" idx="1"/>
          </p:nvPr>
        </p:nvSpPr>
        <p:spPr>
          <a:xfrm>
            <a:off x="684213" y="765175"/>
            <a:ext cx="7632700" cy="5410200"/>
          </a:xfrm>
        </p:spPr>
        <p:txBody>
          <a:bodyPr/>
          <a:lstStyle/>
          <a:p>
            <a:pPr eaLnBrk="1" hangingPunct="1">
              <a:lnSpc>
                <a:spcPct val="90000"/>
              </a:lnSpc>
              <a:buFont typeface="Wingdings" pitchFamily="2" charset="2"/>
              <a:buNone/>
            </a:pPr>
            <a:r>
              <a:rPr lang="es-ES_tradnl" sz="2400" b="1" smtClean="0">
                <a:effectLst/>
                <a:latin typeface="Verdana" pitchFamily="34" charset="0"/>
              </a:rPr>
              <a:t>   </a:t>
            </a:r>
            <a:r>
              <a:rPr lang="es-ES_tradnl" sz="2400" b="1" u="sng" smtClean="0">
                <a:solidFill>
                  <a:srgbClr val="FFFF99"/>
                </a:solidFill>
                <a:effectLst/>
                <a:latin typeface="Verdana" pitchFamily="34" charset="0"/>
              </a:rPr>
              <a:t>Gran riesgo de</a:t>
            </a:r>
            <a:r>
              <a:rPr lang="es-ES_tradnl" sz="2400" b="1" smtClean="0">
                <a:solidFill>
                  <a:srgbClr val="FFFF99"/>
                </a:solidFill>
                <a:effectLst/>
                <a:latin typeface="Verdana" pitchFamily="34" charset="0"/>
              </a:rPr>
              <a:t> estas lesiones en pacientes que usan:</a:t>
            </a:r>
          </a:p>
          <a:p>
            <a:pPr eaLnBrk="1" hangingPunct="1">
              <a:lnSpc>
                <a:spcPct val="90000"/>
              </a:lnSpc>
              <a:buFont typeface="Wingdings" pitchFamily="2" charset="2"/>
              <a:buNone/>
            </a:pPr>
            <a:endParaRPr lang="es-ES_tradnl" sz="2800" b="1" smtClean="0">
              <a:solidFill>
                <a:srgbClr val="FFFF99"/>
              </a:solidFill>
              <a:effectLst/>
              <a:latin typeface="Verdana" pitchFamily="34" charset="0"/>
            </a:endParaRPr>
          </a:p>
          <a:p>
            <a:pPr eaLnBrk="1" hangingPunct="1">
              <a:lnSpc>
                <a:spcPct val="90000"/>
              </a:lnSpc>
            </a:pPr>
            <a:r>
              <a:rPr lang="es-ES_tradnl" sz="2400" smtClean="0">
                <a:effectLst/>
                <a:latin typeface="Verdana" pitchFamily="34" charset="0"/>
              </a:rPr>
              <a:t>AINE agresivo</a:t>
            </a:r>
          </a:p>
          <a:p>
            <a:pPr eaLnBrk="1" hangingPunct="1">
              <a:lnSpc>
                <a:spcPct val="90000"/>
              </a:lnSpc>
            </a:pPr>
            <a:r>
              <a:rPr lang="es-ES_tradnl" sz="2400" smtClean="0">
                <a:effectLst/>
                <a:latin typeface="Verdana" pitchFamily="34" charset="0"/>
              </a:rPr>
              <a:t>AINE a dosis alta</a:t>
            </a:r>
          </a:p>
          <a:p>
            <a:pPr eaLnBrk="1" hangingPunct="1">
              <a:lnSpc>
                <a:spcPct val="90000"/>
              </a:lnSpc>
            </a:pPr>
            <a:r>
              <a:rPr lang="es-ES_tradnl" sz="2400" smtClean="0">
                <a:effectLst/>
                <a:latin typeface="Verdana" pitchFamily="34" charset="0"/>
              </a:rPr>
              <a:t>AINE más corticoides</a:t>
            </a:r>
          </a:p>
          <a:p>
            <a:pPr eaLnBrk="1" hangingPunct="1">
              <a:lnSpc>
                <a:spcPct val="90000"/>
              </a:lnSpc>
            </a:pPr>
            <a:r>
              <a:rPr lang="es-ES_tradnl" sz="2400" smtClean="0">
                <a:effectLst/>
                <a:latin typeface="Verdana" pitchFamily="34" charset="0"/>
              </a:rPr>
              <a:t>AINE más anticoagulantes orales</a:t>
            </a:r>
          </a:p>
          <a:p>
            <a:pPr eaLnBrk="1" hangingPunct="1">
              <a:lnSpc>
                <a:spcPct val="90000"/>
              </a:lnSpc>
            </a:pPr>
            <a:r>
              <a:rPr lang="es-ES_tradnl" sz="2400" smtClean="0">
                <a:effectLst/>
                <a:latin typeface="Verdana" pitchFamily="34" charset="0"/>
              </a:rPr>
              <a:t>Dos o más AINE</a:t>
            </a:r>
          </a:p>
          <a:p>
            <a:pPr eaLnBrk="1" hangingPunct="1">
              <a:lnSpc>
                <a:spcPct val="90000"/>
              </a:lnSpc>
              <a:buFont typeface="Wingdings" pitchFamily="2" charset="2"/>
              <a:buChar char="ü"/>
            </a:pPr>
            <a:endParaRPr lang="es-ES_tradnl" sz="2000" b="1" u="sng" smtClean="0">
              <a:effectLst/>
              <a:latin typeface="Verdana" pitchFamily="34" charset="0"/>
            </a:endParaRPr>
          </a:p>
          <a:p>
            <a:pPr eaLnBrk="1" hangingPunct="1">
              <a:lnSpc>
                <a:spcPct val="90000"/>
              </a:lnSpc>
              <a:buFont typeface="Wingdings" pitchFamily="2" charset="2"/>
              <a:buChar char="ü"/>
            </a:pPr>
            <a:endParaRPr lang="es-ES_tradnl" sz="1600" b="1" u="sng" smtClean="0">
              <a:effectLst/>
              <a:latin typeface="Verdana" pitchFamily="34" charset="0"/>
            </a:endParaRPr>
          </a:p>
          <a:p>
            <a:pPr eaLnBrk="1" hangingPunct="1">
              <a:lnSpc>
                <a:spcPct val="90000"/>
              </a:lnSpc>
              <a:buFont typeface="Wingdings" pitchFamily="2" charset="2"/>
              <a:buChar char="ü"/>
            </a:pPr>
            <a:r>
              <a:rPr lang="es-ES_tradnl" sz="1600" b="1" u="sng" smtClean="0">
                <a:effectLst/>
                <a:latin typeface="Verdana" pitchFamily="34" charset="0"/>
              </a:rPr>
              <a:t>Todos AINE pueden</a:t>
            </a:r>
            <a:r>
              <a:rPr lang="es-ES_tradnl" sz="1600" smtClean="0">
                <a:effectLst/>
                <a:latin typeface="Verdana" pitchFamily="34" charset="0"/>
              </a:rPr>
              <a:t> causar estos trastornos, pero destacan por su agresividad el </a:t>
            </a:r>
            <a:r>
              <a:rPr lang="es-ES_tradnl" sz="1600" b="1" smtClean="0">
                <a:effectLst/>
                <a:latin typeface="Verdana" pitchFamily="34" charset="0"/>
              </a:rPr>
              <a:t>Á.Acetilsalicílico, Fenilbutazona, Indometacina</a:t>
            </a:r>
          </a:p>
          <a:p>
            <a:pPr eaLnBrk="1" hangingPunct="1">
              <a:lnSpc>
                <a:spcPct val="90000"/>
              </a:lnSpc>
              <a:buFont typeface="Wingdings" pitchFamily="2" charset="2"/>
              <a:buChar char="ü"/>
            </a:pPr>
            <a:endParaRPr lang="es-ES_tradnl" sz="1600" b="1" u="sng" smtClean="0">
              <a:effectLst/>
              <a:latin typeface="Verdana" pitchFamily="34" charset="0"/>
            </a:endParaRPr>
          </a:p>
          <a:p>
            <a:pPr eaLnBrk="1" hangingPunct="1">
              <a:lnSpc>
                <a:spcPct val="90000"/>
              </a:lnSpc>
              <a:buFont typeface="Wingdings" pitchFamily="2" charset="2"/>
              <a:buChar char="ü"/>
            </a:pPr>
            <a:r>
              <a:rPr lang="es-ES_tradnl" sz="1600" b="1" u="sng" smtClean="0">
                <a:effectLst/>
                <a:latin typeface="Verdana" pitchFamily="34" charset="0"/>
              </a:rPr>
              <a:t>El único AINE que no</a:t>
            </a:r>
            <a:r>
              <a:rPr lang="es-ES_tradnl" sz="1600" smtClean="0">
                <a:effectLst/>
                <a:latin typeface="Verdana" pitchFamily="34" charset="0"/>
              </a:rPr>
              <a:t> produce estos efectos es el </a:t>
            </a:r>
            <a:r>
              <a:rPr lang="es-ES_tradnl" sz="1800" b="1" u="sng" smtClean="0">
                <a:effectLst/>
                <a:latin typeface="Verdana" pitchFamily="34" charset="0"/>
              </a:rPr>
              <a:t>Paracetamol</a:t>
            </a:r>
          </a:p>
          <a:p>
            <a:pPr algn="just" eaLnBrk="1" hangingPunct="1">
              <a:lnSpc>
                <a:spcPct val="90000"/>
              </a:lnSpc>
              <a:buFont typeface="Wingdings" pitchFamily="2" charset="2"/>
              <a:buNone/>
            </a:pPr>
            <a:endParaRPr lang="es-ES_tradnl" sz="3600" b="1" smtClean="0">
              <a:effectLst/>
              <a:latin typeface="Verdana" pitchFamily="34" charset="0"/>
            </a:endParaRPr>
          </a:p>
          <a:p>
            <a:pPr eaLnBrk="1" hangingPunct="1">
              <a:lnSpc>
                <a:spcPct val="90000"/>
              </a:lnSpc>
              <a:buFont typeface="Wingdings" pitchFamily="2" charset="2"/>
              <a:buNone/>
            </a:pPr>
            <a:endParaRPr lang="es-ES_tradnl" sz="4000" smtClean="0">
              <a:effectLst/>
              <a:latin typeface="Verdana" pitchFamily="34" charset="0"/>
            </a:endParaRPr>
          </a:p>
        </p:txBody>
      </p:sp>
    </p:spTree>
  </p:cSld>
  <p:clrMapOvr>
    <a:masterClrMapping/>
  </p:clrMapOvr>
  <p:transition>
    <p:random/>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pPr>
              <a:defRPr/>
            </a:pPr>
            <a:fld id="{8E68485B-257E-4B9F-AC8B-B8648606DDFA}" type="slidenum">
              <a:rPr lang="es-ES"/>
              <a:pPr>
                <a:defRPr/>
              </a:pPr>
              <a:t>58</a:t>
            </a:fld>
            <a:endParaRPr lang="es-ES"/>
          </a:p>
        </p:txBody>
      </p:sp>
      <p:sp>
        <p:nvSpPr>
          <p:cNvPr id="47107" name="Rectangle 2"/>
          <p:cNvSpPr>
            <a:spLocks noGrp="1" noChangeArrowheads="1"/>
          </p:cNvSpPr>
          <p:nvPr>
            <p:ph type="body" idx="1"/>
          </p:nvPr>
        </p:nvSpPr>
        <p:spPr>
          <a:xfrm>
            <a:off x="684213" y="476250"/>
            <a:ext cx="7488237" cy="5334000"/>
          </a:xfrm>
        </p:spPr>
        <p:txBody>
          <a:bodyPr/>
          <a:lstStyle/>
          <a:p>
            <a:pPr algn="just" eaLnBrk="1" hangingPunct="1">
              <a:buFont typeface="Wingdings" pitchFamily="2" charset="2"/>
              <a:buNone/>
            </a:pPr>
            <a:r>
              <a:rPr lang="es-ES_tradnl" sz="2400" b="1" smtClean="0">
                <a:solidFill>
                  <a:srgbClr val="FF6600"/>
                </a:solidFill>
                <a:effectLst/>
                <a:latin typeface="Verdana" pitchFamily="34" charset="0"/>
              </a:rPr>
              <a:t>B) RENALES</a:t>
            </a:r>
          </a:p>
          <a:p>
            <a:pPr algn="just" eaLnBrk="1" hangingPunct="1">
              <a:buFont typeface="Wingdings" pitchFamily="2" charset="2"/>
              <a:buNone/>
            </a:pPr>
            <a:endParaRPr lang="es-ES_tradnl" sz="3600" smtClean="0">
              <a:effectLst/>
              <a:latin typeface="Verdana" pitchFamily="34" charset="0"/>
            </a:endParaRPr>
          </a:p>
          <a:p>
            <a:pPr eaLnBrk="1" hangingPunct="1"/>
            <a:r>
              <a:rPr lang="es-ES_tradnl" sz="2000" smtClean="0">
                <a:effectLst/>
                <a:latin typeface="Verdana" pitchFamily="34" charset="0"/>
              </a:rPr>
              <a:t>Las </a:t>
            </a:r>
            <a:r>
              <a:rPr lang="es-ES_tradnl" sz="2000" b="1" u="sng" smtClean="0">
                <a:solidFill>
                  <a:srgbClr val="FFFF99"/>
                </a:solidFill>
                <a:effectLst/>
                <a:latin typeface="Verdana" pitchFamily="34" charset="0"/>
              </a:rPr>
              <a:t>prostaglandinas</a:t>
            </a:r>
            <a:r>
              <a:rPr lang="es-ES_tradnl" sz="2000" smtClean="0">
                <a:effectLst/>
                <a:latin typeface="Verdana" pitchFamily="34" charset="0"/>
              </a:rPr>
              <a:t> poseen muchos efectos                                                                                                                                      sobre función renal</a:t>
            </a:r>
          </a:p>
          <a:p>
            <a:pPr eaLnBrk="1" hangingPunct="1"/>
            <a:endParaRPr lang="es-ES_tradnl" sz="2000" smtClean="0">
              <a:effectLst/>
              <a:latin typeface="Verdana" pitchFamily="34" charset="0"/>
            </a:endParaRPr>
          </a:p>
          <a:p>
            <a:pPr eaLnBrk="1" hangingPunct="1"/>
            <a:r>
              <a:rPr lang="es-ES_tradnl" sz="2000" smtClean="0">
                <a:effectLst/>
                <a:latin typeface="Verdana" pitchFamily="34" charset="0"/>
              </a:rPr>
              <a:t>Principalmente la mantención de la </a:t>
            </a:r>
            <a:r>
              <a:rPr lang="es-ES_tradnl" sz="2000" b="1" u="sng" smtClean="0">
                <a:effectLst/>
                <a:latin typeface="Verdana" pitchFamily="34" charset="0"/>
              </a:rPr>
              <a:t>perfusión renal y la excreción del agua</a:t>
            </a:r>
            <a:r>
              <a:rPr lang="es-ES_tradnl" sz="2000" smtClean="0">
                <a:effectLst/>
                <a:latin typeface="Verdana" pitchFamily="34" charset="0"/>
              </a:rPr>
              <a:t> </a:t>
            </a:r>
          </a:p>
          <a:p>
            <a:pPr eaLnBrk="1" hangingPunct="1"/>
            <a:endParaRPr lang="es-ES_tradnl" sz="2000" smtClean="0">
              <a:effectLst/>
              <a:latin typeface="Verdana" pitchFamily="34" charset="0"/>
            </a:endParaRPr>
          </a:p>
          <a:p>
            <a:pPr eaLnBrk="1" hangingPunct="1"/>
            <a:r>
              <a:rPr lang="es-ES_tradnl" sz="2000" b="1" u="sng" smtClean="0">
                <a:effectLst/>
                <a:latin typeface="Verdana" pitchFamily="34" charset="0"/>
              </a:rPr>
              <a:t>Efectos fundamentales</a:t>
            </a:r>
            <a:r>
              <a:rPr lang="es-ES_tradnl" sz="2000" smtClean="0">
                <a:effectLst/>
                <a:latin typeface="Verdana" pitchFamily="34" charset="0"/>
              </a:rPr>
              <a:t>  para una adecuada función renal en patologías : </a:t>
            </a:r>
            <a:r>
              <a:rPr lang="es-ES_tradnl" sz="2000" b="1" i="1" smtClean="0">
                <a:effectLst/>
                <a:latin typeface="Verdana" pitchFamily="34" charset="0"/>
              </a:rPr>
              <a:t>I. Cardiaca, I. Renal, Cirrosis Hepática</a:t>
            </a:r>
          </a:p>
          <a:p>
            <a:pPr eaLnBrk="1" hangingPunct="1"/>
            <a:r>
              <a:rPr lang="es-ES_tradnl" sz="2000" smtClean="0">
                <a:effectLst/>
                <a:latin typeface="Verdana" pitchFamily="34" charset="0"/>
              </a:rPr>
              <a:t> El uso de </a:t>
            </a:r>
            <a:r>
              <a:rPr lang="es-ES_tradnl" sz="2000" b="1" smtClean="0">
                <a:effectLst/>
                <a:latin typeface="Verdana" pitchFamily="34" charset="0"/>
              </a:rPr>
              <a:t>AINE en estos pacientes</a:t>
            </a:r>
            <a:r>
              <a:rPr lang="es-ES_tradnl" sz="2000" smtClean="0">
                <a:effectLst/>
                <a:latin typeface="Verdana" pitchFamily="34" charset="0"/>
              </a:rPr>
              <a:t> puede descompensarlos y producir falla Renal Aguda</a:t>
            </a:r>
            <a:endParaRPr lang="es-ES_tradnl" sz="2000" b="1" i="1" smtClean="0">
              <a:effectLst/>
              <a:latin typeface="Verdana" pitchFamily="34" charset="0"/>
            </a:endParaRPr>
          </a:p>
          <a:p>
            <a:pPr algn="just" eaLnBrk="1" hangingPunct="1">
              <a:buFont typeface="Wingdings" pitchFamily="2" charset="2"/>
              <a:buNone/>
            </a:pPr>
            <a:endParaRPr lang="es-ES_tradnl" sz="2000" b="1" i="1" smtClean="0">
              <a:effectLst/>
              <a:latin typeface="Verdana" pitchFamily="34" charset="0"/>
            </a:endParaRPr>
          </a:p>
          <a:p>
            <a:pPr algn="just" eaLnBrk="1" hangingPunct="1"/>
            <a:endParaRPr lang="es-ES_tradnl" sz="3600" smtClean="0">
              <a:effectLst/>
            </a:endParaRPr>
          </a:p>
          <a:p>
            <a:pPr eaLnBrk="1" hangingPunct="1">
              <a:buFont typeface="Wingdings" pitchFamily="2" charset="2"/>
              <a:buNone/>
            </a:pPr>
            <a:endParaRPr lang="es-ES_tradnl" sz="4400" smtClean="0">
              <a:effectLst/>
            </a:endParaRPr>
          </a:p>
        </p:txBody>
      </p:sp>
    </p:spTree>
  </p:cSld>
  <p:clrMapOvr>
    <a:masterClrMapping/>
  </p:clrMapOvr>
  <p:transition>
    <p:random/>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pPr>
              <a:defRPr/>
            </a:pPr>
            <a:fld id="{E5EE7717-D9D9-42EF-BD0E-EFF5D7D65213}" type="slidenum">
              <a:rPr lang="es-ES" smtClean="0"/>
              <a:pPr>
                <a:defRPr/>
              </a:pPr>
              <a:t>59</a:t>
            </a:fld>
            <a:endParaRPr lang="es-ES"/>
          </a:p>
        </p:txBody>
      </p:sp>
      <p:sp>
        <p:nvSpPr>
          <p:cNvPr id="48131" name="4 Rectángulo"/>
          <p:cNvSpPr>
            <a:spLocks noChangeArrowheads="1"/>
          </p:cNvSpPr>
          <p:nvPr/>
        </p:nvSpPr>
        <p:spPr bwMode="auto">
          <a:xfrm>
            <a:off x="0" y="214313"/>
            <a:ext cx="8929688" cy="2678112"/>
          </a:xfrm>
          <a:prstGeom prst="rect">
            <a:avLst/>
          </a:prstGeom>
          <a:noFill/>
          <a:ln w="9525">
            <a:noFill/>
            <a:miter lim="800000"/>
            <a:headEnd/>
            <a:tailEnd/>
          </a:ln>
        </p:spPr>
        <p:txBody>
          <a:bodyPr>
            <a:spAutoFit/>
          </a:bodyPr>
          <a:lstStyle/>
          <a:p>
            <a:r>
              <a:rPr lang="es-ES" sz="2800"/>
              <a:t>Las prostaglandinas son importantes en el mantenimiento del flujo renal de la sangre y del índice de filtrado glomerular frente a las reducciones inducidas por los estímulos vasoconstrictores tales como angiotensina II, catecolaminas y estímulo α-adrenergico</a:t>
            </a:r>
          </a:p>
        </p:txBody>
      </p:sp>
      <p:sp>
        <p:nvSpPr>
          <p:cNvPr id="48132" name="5 Rectángulo"/>
          <p:cNvSpPr>
            <a:spLocks noChangeArrowheads="1"/>
          </p:cNvSpPr>
          <p:nvPr/>
        </p:nvSpPr>
        <p:spPr bwMode="auto">
          <a:xfrm>
            <a:off x="0" y="3071813"/>
            <a:ext cx="9144000" cy="954087"/>
          </a:xfrm>
          <a:prstGeom prst="rect">
            <a:avLst/>
          </a:prstGeom>
          <a:noFill/>
          <a:ln w="9525">
            <a:noFill/>
            <a:miter lim="800000"/>
            <a:headEnd/>
            <a:tailEnd/>
          </a:ln>
        </p:spPr>
        <p:txBody>
          <a:bodyPr>
            <a:spAutoFit/>
          </a:bodyPr>
          <a:lstStyle/>
          <a:p>
            <a:r>
              <a:rPr lang="es-ES" sz="2800" b="1"/>
              <a:t>Las prostaglandinas renales</a:t>
            </a:r>
            <a:r>
              <a:rPr lang="es-ES" sz="2800"/>
              <a:t> también tienen un efecto tubular renal natriuretico</a:t>
            </a:r>
          </a:p>
        </p:txBody>
      </p:sp>
      <p:sp>
        <p:nvSpPr>
          <p:cNvPr id="48133" name="6 Rectángulo"/>
          <p:cNvSpPr>
            <a:spLocks noChangeArrowheads="1"/>
          </p:cNvSpPr>
          <p:nvPr/>
        </p:nvSpPr>
        <p:spPr bwMode="auto">
          <a:xfrm>
            <a:off x="214313" y="4179888"/>
            <a:ext cx="8929687" cy="2678112"/>
          </a:xfrm>
          <a:prstGeom prst="rect">
            <a:avLst/>
          </a:prstGeom>
          <a:noFill/>
          <a:ln w="9525">
            <a:noFill/>
            <a:miter lim="800000"/>
            <a:headEnd/>
            <a:tailEnd/>
          </a:ln>
        </p:spPr>
        <p:txBody>
          <a:bodyPr>
            <a:spAutoFit/>
          </a:bodyPr>
          <a:lstStyle/>
          <a:p>
            <a:r>
              <a:rPr lang="es-ES" sz="2800"/>
              <a:t>Las prostaglandinas renales no regulan la excreción de la sal y del agua en temas normales, pero en algunas circunstancias, tales como falla renal crónica, la vasodilatación inducida por prostaglandina  es importante en mantener flujo renal de la sangre. </a:t>
            </a:r>
          </a:p>
        </p:txBody>
      </p:sp>
    </p:spTree>
  </p:cSld>
  <p:clrMapOvr>
    <a:masterClrMapping/>
  </p:clrMapOvr>
  <p:transition>
    <p:rand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5 Marcador de número de diapositiva"/>
          <p:cNvSpPr>
            <a:spLocks noGrp="1"/>
          </p:cNvSpPr>
          <p:nvPr>
            <p:ph type="sldNum" sz="quarter" idx="12"/>
          </p:nvPr>
        </p:nvSpPr>
        <p:spPr/>
        <p:txBody>
          <a:bodyPr/>
          <a:lstStyle/>
          <a:p>
            <a:pPr>
              <a:defRPr/>
            </a:pPr>
            <a:fld id="{AE617FD2-0B32-43D9-97C8-EFF139F22A54}" type="slidenum">
              <a:rPr lang="es-ES"/>
              <a:pPr>
                <a:defRPr/>
              </a:pPr>
              <a:t>6</a:t>
            </a:fld>
            <a:endParaRPr lang="es-ES"/>
          </a:p>
        </p:txBody>
      </p:sp>
      <p:sp>
        <p:nvSpPr>
          <p:cNvPr id="137218" name="Rectangle 2"/>
          <p:cNvSpPr>
            <a:spLocks noGrp="1" noChangeArrowheads="1"/>
          </p:cNvSpPr>
          <p:nvPr>
            <p:ph type="title"/>
          </p:nvPr>
        </p:nvSpPr>
        <p:spPr>
          <a:xfrm>
            <a:off x="0" y="0"/>
            <a:ext cx="9144000" cy="1139825"/>
          </a:xfrm>
        </p:spPr>
        <p:txBody>
          <a:bodyPr/>
          <a:lstStyle/>
          <a:p>
            <a:pPr eaLnBrk="1" hangingPunct="1">
              <a:defRPr/>
            </a:pPr>
            <a:r>
              <a:rPr lang="es-ES" sz="4800" dirty="0" smtClean="0"/>
              <a:t>Clasificación de los analgésicos</a:t>
            </a:r>
          </a:p>
        </p:txBody>
      </p:sp>
      <p:sp>
        <p:nvSpPr>
          <p:cNvPr id="137219" name="Rectangle 3"/>
          <p:cNvSpPr>
            <a:spLocks noGrp="1" noChangeArrowheads="1"/>
          </p:cNvSpPr>
          <p:nvPr>
            <p:ph type="body" idx="1"/>
          </p:nvPr>
        </p:nvSpPr>
        <p:spPr>
          <a:xfrm>
            <a:off x="-357222" y="1071546"/>
            <a:ext cx="9501222" cy="5126041"/>
          </a:xfrm>
        </p:spPr>
        <p:txBody>
          <a:bodyPr/>
          <a:lstStyle/>
          <a:p>
            <a:pPr eaLnBrk="1" hangingPunct="1">
              <a:buFont typeface="Wingdings" pitchFamily="2" charset="2"/>
              <a:buNone/>
              <a:defRPr/>
            </a:pPr>
            <a:endParaRPr lang="es-ES" dirty="0" smtClean="0"/>
          </a:p>
          <a:p>
            <a:pPr lvl="1" eaLnBrk="1" hangingPunct="1">
              <a:buSzTx/>
              <a:buFontTx/>
              <a:buChar char="•"/>
              <a:defRPr/>
            </a:pPr>
            <a:r>
              <a:rPr lang="es-ES" sz="4000" dirty="0" smtClean="0"/>
              <a:t>Antiinflamatorios no </a:t>
            </a:r>
            <a:r>
              <a:rPr lang="es-ES" sz="4000" dirty="0" err="1" smtClean="0"/>
              <a:t>esteroideos</a:t>
            </a:r>
            <a:r>
              <a:rPr lang="es-ES" sz="4000" dirty="0" smtClean="0"/>
              <a:t> (AINE) </a:t>
            </a:r>
          </a:p>
          <a:p>
            <a:pPr lvl="1" eaLnBrk="1" hangingPunct="1">
              <a:buSzTx/>
              <a:buFontTx/>
              <a:buChar char="•"/>
              <a:defRPr/>
            </a:pPr>
            <a:r>
              <a:rPr lang="es-ES" sz="4000" dirty="0" smtClean="0"/>
              <a:t>Opiáceos menores (</a:t>
            </a:r>
            <a:r>
              <a:rPr lang="es-ES" sz="4000" dirty="0" err="1" smtClean="0"/>
              <a:t>tramadol</a:t>
            </a:r>
            <a:r>
              <a:rPr lang="es-ES" sz="4000" dirty="0" smtClean="0"/>
              <a:t>)</a:t>
            </a:r>
          </a:p>
          <a:p>
            <a:pPr lvl="1" eaLnBrk="1" hangingPunct="1">
              <a:buSzTx/>
              <a:buFontTx/>
              <a:buChar char="•"/>
              <a:defRPr/>
            </a:pPr>
            <a:r>
              <a:rPr lang="es-ES" sz="4000" dirty="0" smtClean="0"/>
              <a:t>Opiáceos mayores (del opio: opiáceos y </a:t>
            </a:r>
            <a:r>
              <a:rPr lang="es-ES" sz="4000" dirty="0" err="1" smtClean="0"/>
              <a:t>opioides</a:t>
            </a:r>
            <a:r>
              <a:rPr lang="es-ES" sz="4000" dirty="0" smtClean="0"/>
              <a:t>)</a:t>
            </a:r>
          </a:p>
          <a:p>
            <a:pPr lvl="1" eaLnBrk="1" hangingPunct="1">
              <a:buSzTx/>
              <a:buFontTx/>
              <a:buChar char="•"/>
              <a:defRPr/>
            </a:pPr>
            <a:r>
              <a:rPr lang="es-ES" sz="4000" dirty="0" smtClean="0"/>
              <a:t>Fármacos adyuvantes (ej.: corticoides), son esteroides</a:t>
            </a:r>
          </a:p>
          <a:p>
            <a:pPr eaLnBrk="1" hangingPunct="1">
              <a:buSzTx/>
              <a:buFontTx/>
              <a:buChar char="•"/>
              <a:defRPr/>
            </a:pPr>
            <a:endParaRPr lang="es-ES" sz="3600" dirty="0" smtClean="0"/>
          </a:p>
        </p:txBody>
      </p:sp>
    </p:spTree>
  </p:cSld>
  <p:clrMapOvr>
    <a:masterClrMapping/>
  </p:clrMapOvr>
  <p:transition>
    <p:random/>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pPr>
              <a:defRPr/>
            </a:pPr>
            <a:fld id="{E9625F7D-6D81-4A14-BE07-80D5CECBB06B}" type="slidenum">
              <a:rPr lang="es-ES"/>
              <a:pPr>
                <a:defRPr/>
              </a:pPr>
              <a:t>60</a:t>
            </a:fld>
            <a:endParaRPr lang="es-ES"/>
          </a:p>
        </p:txBody>
      </p:sp>
      <p:sp>
        <p:nvSpPr>
          <p:cNvPr id="49155" name="Rectangle 2"/>
          <p:cNvSpPr>
            <a:spLocks noGrp="1" noChangeArrowheads="1"/>
          </p:cNvSpPr>
          <p:nvPr>
            <p:ph type="body" idx="1"/>
          </p:nvPr>
        </p:nvSpPr>
        <p:spPr>
          <a:xfrm>
            <a:off x="684213" y="765175"/>
            <a:ext cx="8135937" cy="5181600"/>
          </a:xfrm>
        </p:spPr>
        <p:txBody>
          <a:bodyPr/>
          <a:lstStyle/>
          <a:p>
            <a:pPr algn="just" eaLnBrk="1" hangingPunct="1">
              <a:buFont typeface="Wingdings" pitchFamily="2" charset="2"/>
              <a:buNone/>
            </a:pPr>
            <a:r>
              <a:rPr lang="es-ES_tradnl" sz="2400" b="1" smtClean="0">
                <a:solidFill>
                  <a:srgbClr val="FF6600"/>
                </a:solidFill>
                <a:effectLst/>
                <a:latin typeface="Verdana" pitchFamily="34" charset="0"/>
              </a:rPr>
              <a:t>C) HIPERSENSIBILIDAD</a:t>
            </a:r>
          </a:p>
          <a:p>
            <a:pPr algn="just" eaLnBrk="1" hangingPunct="1">
              <a:buFont typeface="Wingdings" pitchFamily="2" charset="2"/>
              <a:buNone/>
            </a:pPr>
            <a:endParaRPr lang="es-ES_tradnl" sz="2400" smtClean="0">
              <a:solidFill>
                <a:srgbClr val="FF6600"/>
              </a:solidFill>
              <a:effectLst/>
              <a:latin typeface="Verdana" pitchFamily="34" charset="0"/>
            </a:endParaRPr>
          </a:p>
          <a:p>
            <a:pPr eaLnBrk="1" hangingPunct="1">
              <a:buFont typeface="Wingdings" pitchFamily="2" charset="2"/>
              <a:buNone/>
            </a:pPr>
            <a:r>
              <a:rPr lang="es-ES_tradnl" sz="2400" smtClean="0">
                <a:effectLst/>
                <a:latin typeface="Verdana" pitchFamily="34" charset="0"/>
              </a:rPr>
              <a:t>	Reacciones alérgicas, por mecanismo inmune :</a:t>
            </a:r>
          </a:p>
          <a:p>
            <a:pPr eaLnBrk="1" hangingPunct="1"/>
            <a:r>
              <a:rPr lang="es-ES_tradnl" sz="2400" smtClean="0">
                <a:effectLst/>
                <a:latin typeface="Verdana" pitchFamily="34" charset="0"/>
              </a:rPr>
              <a:t>	Erupción cutánea</a:t>
            </a:r>
          </a:p>
          <a:p>
            <a:pPr eaLnBrk="1" hangingPunct="1"/>
            <a:r>
              <a:rPr lang="es-ES_tradnl" sz="2400" smtClean="0">
                <a:effectLst/>
                <a:latin typeface="Verdana" pitchFamily="34" charset="0"/>
              </a:rPr>
              <a:t>	Urticaria</a:t>
            </a:r>
          </a:p>
          <a:p>
            <a:pPr eaLnBrk="1" hangingPunct="1"/>
            <a:r>
              <a:rPr lang="es-ES_tradnl" sz="2400" smtClean="0">
                <a:effectLst/>
                <a:latin typeface="Verdana" pitchFamily="34" charset="0"/>
              </a:rPr>
              <a:t>	Rinitis</a:t>
            </a:r>
          </a:p>
          <a:p>
            <a:pPr eaLnBrk="1" hangingPunct="1"/>
            <a:r>
              <a:rPr lang="es-ES_tradnl" sz="2400" smtClean="0">
                <a:effectLst/>
                <a:latin typeface="Verdana" pitchFamily="34" charset="0"/>
              </a:rPr>
              <a:t>	Asma bronquial</a:t>
            </a:r>
          </a:p>
          <a:p>
            <a:pPr eaLnBrk="1" hangingPunct="1"/>
            <a:r>
              <a:rPr lang="es-ES_tradnl" sz="2400" smtClean="0">
                <a:effectLst/>
                <a:latin typeface="Verdana" pitchFamily="34" charset="0"/>
              </a:rPr>
              <a:t>	Diarrea</a:t>
            </a:r>
          </a:p>
          <a:p>
            <a:pPr eaLnBrk="1" hangingPunct="1">
              <a:buFont typeface="Wingdings" pitchFamily="2" charset="2"/>
              <a:buNone/>
            </a:pPr>
            <a:r>
              <a:rPr lang="es-ES_tradnl" sz="2400" smtClean="0">
                <a:effectLst/>
                <a:latin typeface="Verdana" pitchFamily="34" charset="0"/>
              </a:rPr>
              <a:t>	</a:t>
            </a:r>
          </a:p>
          <a:p>
            <a:pPr eaLnBrk="1" hangingPunct="1">
              <a:buFont typeface="Wingdings" pitchFamily="2" charset="2"/>
              <a:buNone/>
            </a:pPr>
            <a:r>
              <a:rPr lang="es-ES_tradnl" sz="2400" smtClean="0">
                <a:effectLst/>
                <a:latin typeface="Verdana" pitchFamily="34" charset="0"/>
              </a:rPr>
              <a:t>    </a:t>
            </a:r>
            <a:r>
              <a:rPr lang="es-ES_tradnl" sz="2400" b="1" smtClean="0">
                <a:effectLst/>
                <a:latin typeface="Verdana" pitchFamily="34" charset="0"/>
              </a:rPr>
              <a:t>Los AINE más relacionados: </a:t>
            </a:r>
            <a:r>
              <a:rPr lang="es-ES_tradnl" sz="2400" b="1" u="sng" smtClean="0">
                <a:solidFill>
                  <a:srgbClr val="FFFF99"/>
                </a:solidFill>
                <a:effectLst/>
                <a:latin typeface="Verdana" pitchFamily="34" charset="0"/>
              </a:rPr>
              <a:t>Dipirona y Á. Acetilsalicílico</a:t>
            </a:r>
          </a:p>
          <a:p>
            <a:pPr algn="just" eaLnBrk="1" hangingPunct="1"/>
            <a:endParaRPr lang="es-ES_tradnl" sz="2400" b="1" u="sng" smtClean="0">
              <a:solidFill>
                <a:srgbClr val="FFFF99"/>
              </a:solidFill>
              <a:effectLst/>
              <a:latin typeface="Verdana" pitchFamily="34" charset="0"/>
            </a:endParaRPr>
          </a:p>
          <a:p>
            <a:pPr algn="just" eaLnBrk="1" hangingPunct="1"/>
            <a:endParaRPr lang="es-ES_tradnl" smtClean="0">
              <a:effectLst/>
              <a:latin typeface="Verdana" pitchFamily="34" charset="0"/>
            </a:endParaRPr>
          </a:p>
          <a:p>
            <a:pPr algn="just" eaLnBrk="1" hangingPunct="1"/>
            <a:endParaRPr lang="es-ES_tradnl" smtClean="0">
              <a:effectLst/>
              <a:latin typeface="Verdana" pitchFamily="34" charset="0"/>
            </a:endParaRPr>
          </a:p>
        </p:txBody>
      </p:sp>
    </p:spTree>
  </p:cSld>
  <p:clrMapOvr>
    <a:masterClrMapping/>
  </p:clrMapOvr>
  <p:transition>
    <p:random/>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pPr>
              <a:defRPr/>
            </a:pPr>
            <a:fld id="{5EF42945-D1E1-4F48-9BD0-3641912EB2DF}" type="slidenum">
              <a:rPr lang="es-ES"/>
              <a:pPr>
                <a:defRPr/>
              </a:pPr>
              <a:t>61</a:t>
            </a:fld>
            <a:endParaRPr lang="es-ES"/>
          </a:p>
        </p:txBody>
      </p:sp>
      <p:sp>
        <p:nvSpPr>
          <p:cNvPr id="47106" name="Rectangle 2"/>
          <p:cNvSpPr>
            <a:spLocks noGrp="1" noChangeArrowheads="1"/>
          </p:cNvSpPr>
          <p:nvPr>
            <p:ph type="body" idx="1"/>
          </p:nvPr>
        </p:nvSpPr>
        <p:spPr>
          <a:xfrm>
            <a:off x="539750" y="836613"/>
            <a:ext cx="8207375" cy="5257800"/>
          </a:xfrm>
        </p:spPr>
        <p:txBody>
          <a:bodyPr/>
          <a:lstStyle/>
          <a:p>
            <a:pPr eaLnBrk="1" hangingPunct="1">
              <a:buFont typeface="Wingdings" pitchFamily="2" charset="2"/>
              <a:buNone/>
              <a:defRPr/>
            </a:pPr>
            <a:r>
              <a:rPr lang="es-ES_tradnl" sz="2400" b="1" smtClean="0">
                <a:solidFill>
                  <a:srgbClr val="FF6600"/>
                </a:solidFill>
                <a:effectLst/>
                <a:latin typeface="Verdana" pitchFamily="34" charset="0"/>
              </a:rPr>
              <a:t>D) HEMATOLÓGICAS</a:t>
            </a:r>
          </a:p>
          <a:p>
            <a:pPr eaLnBrk="1" hangingPunct="1">
              <a:buFont typeface="Wingdings" pitchFamily="2" charset="2"/>
              <a:buNone/>
              <a:defRPr/>
            </a:pPr>
            <a:endParaRPr lang="es-ES_tradnl" sz="3600" smtClean="0">
              <a:effectLst/>
              <a:latin typeface="Verdana" pitchFamily="34" charset="0"/>
            </a:endParaRPr>
          </a:p>
          <a:p>
            <a:pPr eaLnBrk="1" hangingPunct="1">
              <a:defRPr/>
            </a:pPr>
            <a:r>
              <a:rPr lang="es-ES_tradnl" sz="2400" u="sng" smtClean="0">
                <a:effectLst/>
                <a:latin typeface="Verdana" pitchFamily="34" charset="0"/>
              </a:rPr>
              <a:t>Hemorragias:</a:t>
            </a:r>
            <a:r>
              <a:rPr lang="es-ES_tradnl" sz="2400" smtClean="0">
                <a:effectLst/>
                <a:latin typeface="Verdana" pitchFamily="34" charset="0"/>
              </a:rPr>
              <a:t> todos aumentan el t° de sangría por inhibición de la síntesis de </a:t>
            </a:r>
            <a:r>
              <a:rPr lang="es-ES_tradnl" sz="2400" b="1" smtClean="0">
                <a:effectLst/>
                <a:latin typeface="Verdana" pitchFamily="34" charset="0"/>
              </a:rPr>
              <a:t>tromboxano A2</a:t>
            </a:r>
            <a:r>
              <a:rPr lang="es-ES_tradnl" sz="2400" smtClean="0">
                <a:effectLst/>
                <a:latin typeface="Verdana" pitchFamily="34" charset="0"/>
              </a:rPr>
              <a:t> </a:t>
            </a:r>
            <a:r>
              <a:rPr lang="es-ES_tradnl" sz="1800" smtClean="0">
                <a:effectLst/>
                <a:latin typeface="Verdana" pitchFamily="34" charset="0"/>
              </a:rPr>
              <a:t>(efecto antiagregante  plaquetario)</a:t>
            </a:r>
          </a:p>
          <a:p>
            <a:pPr eaLnBrk="1" hangingPunct="1">
              <a:defRPr/>
            </a:pPr>
            <a:endParaRPr lang="es-ES_tradnl" sz="1800" smtClean="0">
              <a:effectLst/>
              <a:latin typeface="Verdana" pitchFamily="34" charset="0"/>
            </a:endParaRPr>
          </a:p>
          <a:p>
            <a:pPr eaLnBrk="1" hangingPunct="1">
              <a:defRPr/>
            </a:pPr>
            <a:r>
              <a:rPr lang="es-ES_tradnl" sz="2400" u="sng" smtClean="0">
                <a:effectLst/>
                <a:latin typeface="Verdana" pitchFamily="34" charset="0"/>
              </a:rPr>
              <a:t>Anemia Aplástica , Anemia hemolítica </a:t>
            </a:r>
            <a:r>
              <a:rPr lang="es-ES_tradnl" sz="2000" i="1" smtClean="0">
                <a:effectLst/>
                <a:latin typeface="Verdana" pitchFamily="34" charset="0"/>
              </a:rPr>
              <a:t>(</a:t>
            </a:r>
            <a:r>
              <a:rPr lang="es-ES_tradnl" sz="2000" b="1" i="1" smtClean="0">
                <a:effectLst/>
                <a:latin typeface="Verdana" pitchFamily="34" charset="0"/>
              </a:rPr>
              <a:t>Ácido Mefenámico, A. Acetilsalicílico, Dipirona)</a:t>
            </a:r>
          </a:p>
          <a:p>
            <a:pPr eaLnBrk="1" hangingPunct="1">
              <a:buFont typeface="Wingdings" pitchFamily="2" charset="2"/>
              <a:buNone/>
              <a:defRPr/>
            </a:pPr>
            <a:endParaRPr lang="es-ES_tradnl" sz="2000" i="1" smtClean="0">
              <a:effectLst/>
              <a:latin typeface="Verdana" pitchFamily="34" charset="0"/>
            </a:endParaRPr>
          </a:p>
          <a:p>
            <a:pPr eaLnBrk="1" hangingPunct="1">
              <a:defRPr/>
            </a:pPr>
            <a:r>
              <a:rPr lang="es-ES_tradnl" sz="2400" u="sng" smtClean="0">
                <a:effectLst/>
                <a:latin typeface="Verdana" pitchFamily="34" charset="0"/>
              </a:rPr>
              <a:t>Agranulocitosis y Aplasia medular</a:t>
            </a:r>
            <a:r>
              <a:rPr lang="es-ES_tradnl" sz="2400" smtClean="0">
                <a:effectLst/>
                <a:latin typeface="Verdana" pitchFamily="34" charset="0"/>
              </a:rPr>
              <a:t> </a:t>
            </a:r>
            <a:r>
              <a:rPr lang="es-ES_tradnl" sz="2000" i="1" smtClean="0">
                <a:effectLst/>
                <a:latin typeface="Verdana" pitchFamily="34" charset="0"/>
              </a:rPr>
              <a:t>(</a:t>
            </a:r>
            <a:r>
              <a:rPr lang="es-ES_tradnl" sz="2000" b="1" i="1" smtClean="0">
                <a:effectLst/>
                <a:latin typeface="Verdana" pitchFamily="34" charset="0"/>
              </a:rPr>
              <a:t>Fenilbutazona, Dipirona </a:t>
            </a:r>
            <a:r>
              <a:rPr lang="es-ES_tradnl" sz="2000" i="1" smtClean="0">
                <a:effectLst/>
                <a:latin typeface="Verdana" pitchFamily="34" charset="0"/>
              </a:rPr>
              <a:t>)</a:t>
            </a:r>
          </a:p>
          <a:p>
            <a:pPr eaLnBrk="1" hangingPunct="1">
              <a:defRPr/>
            </a:pPr>
            <a:endParaRPr lang="es-ES_tradnl" sz="2800" i="1" smtClean="0">
              <a:effectLst/>
              <a:latin typeface="Verdana" pitchFamily="34" charset="0"/>
            </a:endParaRPr>
          </a:p>
          <a:p>
            <a:pPr eaLnBrk="1" hangingPunct="1">
              <a:buFont typeface="Wingdings" pitchFamily="2" charset="2"/>
              <a:buNone/>
              <a:defRPr/>
            </a:pPr>
            <a:endParaRPr lang="es-ES_tradnl" smtClean="0">
              <a:effectLst/>
              <a:latin typeface="Verdana" pitchFamily="34" charset="0"/>
            </a:endParaRPr>
          </a:p>
          <a:p>
            <a:pPr eaLnBrk="1" hangingPunct="1">
              <a:buFont typeface="Wingdings" pitchFamily="2" charset="2"/>
              <a:buNone/>
              <a:defRPr/>
            </a:pPr>
            <a:endParaRPr lang="es-ES_tradnl" sz="4400" smtClean="0"/>
          </a:p>
        </p:txBody>
      </p:sp>
    </p:spTree>
  </p:cSld>
  <p:clrMapOvr>
    <a:masterClrMapping/>
  </p:clrMapOvr>
  <p:transition>
    <p:random/>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pPr>
              <a:defRPr/>
            </a:pPr>
            <a:fld id="{56495C80-80F6-4005-A0D1-78D70E372E60}" type="slidenum">
              <a:rPr lang="es-ES" smtClean="0"/>
              <a:pPr>
                <a:defRPr/>
              </a:pPr>
              <a:t>62</a:t>
            </a:fld>
            <a:endParaRPr lang="es-ES"/>
          </a:p>
        </p:txBody>
      </p:sp>
      <p:sp>
        <p:nvSpPr>
          <p:cNvPr id="51203" name="4 Rectángulo"/>
          <p:cNvSpPr>
            <a:spLocks noChangeArrowheads="1"/>
          </p:cNvSpPr>
          <p:nvPr/>
        </p:nvSpPr>
        <p:spPr bwMode="auto">
          <a:xfrm>
            <a:off x="0" y="0"/>
            <a:ext cx="9144000" cy="2308225"/>
          </a:xfrm>
          <a:prstGeom prst="rect">
            <a:avLst/>
          </a:prstGeom>
          <a:noFill/>
          <a:ln w="9525">
            <a:noFill/>
            <a:miter lim="800000"/>
            <a:headEnd/>
            <a:tailEnd/>
          </a:ln>
        </p:spPr>
        <p:txBody>
          <a:bodyPr>
            <a:spAutoFit/>
          </a:bodyPr>
          <a:lstStyle/>
          <a:p>
            <a:r>
              <a:rPr lang="es-ES"/>
              <a:t>La anemia aplásica ocurre cuando la médula ósea produce muy poca cantidad de los tres tipos de células sanguíneas: glóbulos rojos, glóbulos blancos y plaquetas. Una cantidad reducida de glóbulos rojos provoca disminución abrupta de la hemoglobina (tipo de proteína presente en los glóbulos rojos cuya función es transportar oxígeno a los tejidos del cuerpo). Una cantidad reducida de glóbulos blancos vuelve al paciente susceptible a las infecciones. Y una cantidad reducida de plaquetas puede hacer que la sangre no coagule adecuadamente</a:t>
            </a:r>
          </a:p>
        </p:txBody>
      </p:sp>
    </p:spTree>
  </p:cSld>
  <p:clrMapOvr>
    <a:masterClrMapping/>
  </p:clrMapOvr>
  <p:transition>
    <p:random/>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pPr>
              <a:defRPr/>
            </a:pPr>
            <a:fld id="{9C236456-C1F4-4D43-9650-EBA9E3812D74}" type="slidenum">
              <a:rPr lang="es-ES"/>
              <a:pPr>
                <a:defRPr/>
              </a:pPr>
              <a:t>63</a:t>
            </a:fld>
            <a:endParaRPr lang="es-ES"/>
          </a:p>
        </p:txBody>
      </p:sp>
      <p:sp>
        <p:nvSpPr>
          <p:cNvPr id="52227" name="Rectangle 2"/>
          <p:cNvSpPr>
            <a:spLocks noGrp="1" noChangeArrowheads="1"/>
          </p:cNvSpPr>
          <p:nvPr>
            <p:ph type="body" idx="1"/>
          </p:nvPr>
        </p:nvSpPr>
        <p:spPr>
          <a:xfrm>
            <a:off x="900113" y="765175"/>
            <a:ext cx="6624637" cy="5181600"/>
          </a:xfrm>
        </p:spPr>
        <p:txBody>
          <a:bodyPr/>
          <a:lstStyle/>
          <a:p>
            <a:pPr algn="just" eaLnBrk="1" hangingPunct="1">
              <a:buFont typeface="Wingdings" pitchFamily="2" charset="2"/>
              <a:buNone/>
            </a:pPr>
            <a:r>
              <a:rPr lang="es-ES_tradnl" sz="2400" b="1" smtClean="0">
                <a:solidFill>
                  <a:srgbClr val="FF6600"/>
                </a:solidFill>
                <a:effectLst/>
                <a:latin typeface="Verdana" pitchFamily="34" charset="0"/>
              </a:rPr>
              <a:t>E) TOXICIDAD HEPÁTICA</a:t>
            </a:r>
          </a:p>
          <a:p>
            <a:pPr algn="just" eaLnBrk="1" hangingPunct="1">
              <a:buFont typeface="Wingdings" pitchFamily="2" charset="2"/>
              <a:buNone/>
            </a:pPr>
            <a:endParaRPr lang="es-ES_tradnl" sz="4000" smtClean="0">
              <a:effectLst/>
            </a:endParaRPr>
          </a:p>
          <a:p>
            <a:pPr eaLnBrk="1" hangingPunct="1"/>
            <a:r>
              <a:rPr lang="es-ES_tradnl" sz="2000" smtClean="0">
                <a:effectLst/>
                <a:latin typeface="Verdana" pitchFamily="34" charset="0"/>
              </a:rPr>
              <a:t>Efecto exclusivo del </a:t>
            </a:r>
            <a:r>
              <a:rPr lang="es-ES_tradnl" sz="2000" b="1" smtClean="0">
                <a:solidFill>
                  <a:srgbClr val="FFFF99"/>
                </a:solidFill>
                <a:effectLst/>
                <a:latin typeface="Verdana" pitchFamily="34" charset="0"/>
              </a:rPr>
              <a:t>Paracetamol                   </a:t>
            </a:r>
            <a:r>
              <a:rPr lang="es-ES_tradnl" sz="2000" smtClean="0">
                <a:effectLst/>
                <a:latin typeface="Verdana" pitchFamily="34" charset="0"/>
              </a:rPr>
              <a:t> </a:t>
            </a:r>
            <a:r>
              <a:rPr lang="es-ES_tradnl" sz="1800" smtClean="0">
                <a:effectLst/>
                <a:latin typeface="Verdana" pitchFamily="34" charset="0"/>
              </a:rPr>
              <a:t>( concentración de un metabolito hepatotóxico)</a:t>
            </a:r>
            <a:r>
              <a:rPr lang="es-ES_tradnl" sz="2000" smtClean="0">
                <a:effectLst/>
                <a:latin typeface="Verdana" pitchFamily="34" charset="0"/>
              </a:rPr>
              <a:t> </a:t>
            </a:r>
          </a:p>
          <a:p>
            <a:pPr eaLnBrk="1" hangingPunct="1">
              <a:buFont typeface="Wingdings" pitchFamily="2" charset="2"/>
              <a:buNone/>
            </a:pPr>
            <a:r>
              <a:rPr lang="es-ES_tradnl" sz="2000" smtClean="0">
                <a:effectLst/>
                <a:latin typeface="Verdana" pitchFamily="34" charset="0"/>
              </a:rPr>
              <a:t>     </a:t>
            </a:r>
          </a:p>
          <a:p>
            <a:pPr eaLnBrk="1" hangingPunct="1"/>
            <a:r>
              <a:rPr lang="es-ES_tradnl" sz="2000" smtClean="0">
                <a:effectLst/>
                <a:latin typeface="Verdana" pitchFamily="34" charset="0"/>
              </a:rPr>
              <a:t>Producido por exceso de dosis (</a:t>
            </a:r>
            <a:r>
              <a:rPr lang="es-ES_tradnl" sz="2000" b="1" smtClean="0">
                <a:effectLst/>
                <a:latin typeface="Verdana" pitchFamily="34" charset="0"/>
              </a:rPr>
              <a:t>más de 13 gr /día</a:t>
            </a:r>
            <a:r>
              <a:rPr lang="es-ES_tradnl" sz="2000" smtClean="0">
                <a:effectLst/>
                <a:latin typeface="Verdana" pitchFamily="34" charset="0"/>
              </a:rPr>
              <a:t>) y en enf. </a:t>
            </a:r>
            <a:r>
              <a:rPr lang="es-ES_tradnl" sz="2000" b="1" smtClean="0">
                <a:effectLst/>
                <a:latin typeface="Verdana" pitchFamily="34" charset="0"/>
              </a:rPr>
              <a:t>hepática previa</a:t>
            </a:r>
            <a:r>
              <a:rPr lang="es-ES_tradnl" sz="2000" smtClean="0">
                <a:effectLst/>
                <a:latin typeface="Verdana" pitchFamily="34" charset="0"/>
              </a:rPr>
              <a:t>, se puede presentar con dosis menor</a:t>
            </a:r>
          </a:p>
          <a:p>
            <a:pPr eaLnBrk="1" hangingPunct="1">
              <a:buFont typeface="Wingdings" pitchFamily="2" charset="2"/>
              <a:buNone/>
            </a:pPr>
            <a:r>
              <a:rPr lang="es-ES_tradnl" sz="2000" smtClean="0">
                <a:effectLst/>
                <a:latin typeface="Verdana" pitchFamily="34" charset="0"/>
              </a:rPr>
              <a:t>     </a:t>
            </a:r>
          </a:p>
          <a:p>
            <a:pPr eaLnBrk="1" hangingPunct="1"/>
            <a:r>
              <a:rPr lang="es-ES_tradnl" sz="2000" smtClean="0">
                <a:effectLst/>
                <a:latin typeface="Verdana" pitchFamily="34" charset="0"/>
              </a:rPr>
              <a:t>Puede ser mortal por destrucción hepática</a:t>
            </a:r>
          </a:p>
          <a:p>
            <a:pPr eaLnBrk="1" hangingPunct="1"/>
            <a:endParaRPr lang="es-ES_tradnl" sz="2400" smtClean="0">
              <a:effectLst/>
            </a:endParaRPr>
          </a:p>
          <a:p>
            <a:pPr eaLnBrk="1" hangingPunct="1">
              <a:buFont typeface="Wingdings" pitchFamily="2" charset="2"/>
              <a:buNone/>
            </a:pPr>
            <a:endParaRPr lang="es-ES_tradnl" sz="4000" smtClean="0">
              <a:effectLst/>
            </a:endParaRPr>
          </a:p>
        </p:txBody>
      </p:sp>
    </p:spTree>
  </p:cSld>
  <p:clrMapOvr>
    <a:masterClrMapping/>
  </p:clrMapOvr>
  <p:transition>
    <p:random/>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pPr>
              <a:defRPr/>
            </a:pPr>
            <a:fld id="{67163DE3-77A7-46D1-A1DF-D18FDD2BECAC}" type="slidenum">
              <a:rPr lang="es-ES"/>
              <a:pPr>
                <a:defRPr/>
              </a:pPr>
              <a:t>64</a:t>
            </a:fld>
            <a:endParaRPr lang="es-ES"/>
          </a:p>
        </p:txBody>
      </p:sp>
      <p:sp>
        <p:nvSpPr>
          <p:cNvPr id="53251" name="Text Box 4"/>
          <p:cNvSpPr txBox="1">
            <a:spLocks noChangeArrowheads="1"/>
          </p:cNvSpPr>
          <p:nvPr/>
        </p:nvSpPr>
        <p:spPr bwMode="auto">
          <a:xfrm>
            <a:off x="684213" y="620713"/>
            <a:ext cx="7991475" cy="5630862"/>
          </a:xfrm>
          <a:prstGeom prst="rect">
            <a:avLst/>
          </a:prstGeom>
          <a:noFill/>
          <a:ln w="9525">
            <a:noFill/>
            <a:miter lim="800000"/>
            <a:headEnd/>
            <a:tailEnd/>
          </a:ln>
        </p:spPr>
        <p:txBody>
          <a:bodyPr>
            <a:spAutoFit/>
          </a:bodyPr>
          <a:lstStyle/>
          <a:p>
            <a:r>
              <a:rPr lang="es-ES" sz="2400" b="1">
                <a:solidFill>
                  <a:srgbClr val="FF6600"/>
                </a:solidFill>
              </a:rPr>
              <a:t>F) INCREMENTO DEL RIESGO CARDIOVASCULAR</a:t>
            </a:r>
          </a:p>
          <a:p>
            <a:endParaRPr lang="es-ES" sz="2000"/>
          </a:p>
          <a:p>
            <a:pPr>
              <a:buClr>
                <a:schemeClr val="hlink"/>
              </a:buClr>
              <a:buFont typeface="Wingdings" pitchFamily="2" charset="2"/>
              <a:buChar char="Ø"/>
            </a:pPr>
            <a:endParaRPr lang="es-ES" sz="2000"/>
          </a:p>
          <a:p>
            <a:pPr>
              <a:buClr>
                <a:schemeClr val="hlink"/>
              </a:buClr>
              <a:buFont typeface="Wingdings" pitchFamily="2" charset="2"/>
              <a:buChar char="Ø"/>
            </a:pPr>
            <a:r>
              <a:rPr lang="es-ES" sz="2400"/>
              <a:t> Con los </a:t>
            </a:r>
            <a:r>
              <a:rPr lang="es-ES" sz="2400" b="1"/>
              <a:t>inhibidores selectivos</a:t>
            </a:r>
            <a:r>
              <a:rPr lang="es-ES" sz="2400"/>
              <a:t> de la COX-2</a:t>
            </a:r>
          </a:p>
          <a:p>
            <a:pPr>
              <a:buClr>
                <a:schemeClr val="hlink"/>
              </a:buClr>
              <a:buFont typeface="Wingdings" pitchFamily="2" charset="2"/>
              <a:buChar char="Ø"/>
            </a:pPr>
            <a:endParaRPr lang="fr-FR" sz="2400"/>
          </a:p>
          <a:p>
            <a:pPr>
              <a:buClr>
                <a:schemeClr val="hlink"/>
              </a:buClr>
              <a:buFont typeface="Wingdings" pitchFamily="2" charset="2"/>
              <a:buChar char="Ø"/>
            </a:pPr>
            <a:r>
              <a:rPr lang="fr-FR" sz="2400"/>
              <a:t> </a:t>
            </a:r>
            <a:r>
              <a:rPr lang="es-ES" sz="2400"/>
              <a:t>Estudio, diseñado para evaluar eficacia de </a:t>
            </a:r>
            <a:r>
              <a:rPr lang="es-ES" sz="2400" b="1"/>
              <a:t>rofecoxib 25</a:t>
            </a:r>
            <a:r>
              <a:rPr lang="es-ES" sz="2400"/>
              <a:t> </a:t>
            </a:r>
            <a:r>
              <a:rPr lang="es-ES" sz="2400" b="1"/>
              <a:t>mg </a:t>
            </a:r>
            <a:r>
              <a:rPr lang="es-ES" sz="2400"/>
              <a:t>en prevenir la póliposis colorrectal</a:t>
            </a:r>
          </a:p>
          <a:p>
            <a:pPr>
              <a:buClr>
                <a:schemeClr val="hlink"/>
              </a:buClr>
              <a:buFont typeface="Wingdings" pitchFamily="2" charset="2"/>
              <a:buChar char="Ø"/>
            </a:pPr>
            <a:endParaRPr lang="es-ES" sz="2400"/>
          </a:p>
          <a:p>
            <a:pPr>
              <a:buClr>
                <a:schemeClr val="hlink"/>
              </a:buClr>
              <a:buFont typeface="Wingdings" pitchFamily="2" charset="2"/>
              <a:buChar char="Ø"/>
            </a:pPr>
            <a:r>
              <a:rPr lang="es-ES" sz="2400"/>
              <a:t> Hubo un </a:t>
            </a:r>
            <a:r>
              <a:rPr lang="es-ES" sz="2400" b="1"/>
              <a:t>aumento</a:t>
            </a:r>
            <a:r>
              <a:rPr lang="es-ES" sz="2400"/>
              <a:t> del riesgo relativo de </a:t>
            </a:r>
            <a:r>
              <a:rPr lang="es-ES" sz="2400" b="1"/>
              <a:t>eventos cardiovasculares (CV)</a:t>
            </a:r>
          </a:p>
          <a:p>
            <a:pPr>
              <a:buClr>
                <a:schemeClr val="hlink"/>
              </a:buClr>
              <a:buFont typeface="Wingdings" pitchFamily="2" charset="2"/>
              <a:buChar char="Ø"/>
            </a:pPr>
            <a:endParaRPr lang="es-ES" sz="2400" b="1"/>
          </a:p>
          <a:p>
            <a:pPr>
              <a:buClr>
                <a:schemeClr val="hlink"/>
              </a:buClr>
              <a:buFont typeface="Wingdings" pitchFamily="2" charset="2"/>
              <a:buNone/>
            </a:pPr>
            <a:endParaRPr lang="es-ES" sz="2400"/>
          </a:p>
          <a:p>
            <a:pPr>
              <a:spcBef>
                <a:spcPct val="50000"/>
              </a:spcBef>
            </a:pPr>
            <a:endParaRPr lang="es-ES" sz="2400"/>
          </a:p>
        </p:txBody>
      </p:sp>
    </p:spTree>
  </p:cSld>
  <p:clrMapOvr>
    <a:masterClrMapping/>
  </p:clrMapOvr>
  <p:transition>
    <p:random/>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pPr>
              <a:defRPr/>
            </a:pPr>
            <a:fld id="{7F2196A5-9D01-47AB-99F8-42E2E93DD82F}" type="slidenum">
              <a:rPr lang="es-ES"/>
              <a:pPr>
                <a:defRPr/>
              </a:pPr>
              <a:t>65</a:t>
            </a:fld>
            <a:endParaRPr lang="es-ES"/>
          </a:p>
        </p:txBody>
      </p:sp>
      <p:sp>
        <p:nvSpPr>
          <p:cNvPr id="54275" name="Rectangle 2"/>
          <p:cNvSpPr>
            <a:spLocks noGrp="1" noChangeArrowheads="1"/>
          </p:cNvSpPr>
          <p:nvPr>
            <p:ph type="body" idx="1"/>
          </p:nvPr>
        </p:nvSpPr>
        <p:spPr>
          <a:xfrm>
            <a:off x="684213" y="908050"/>
            <a:ext cx="8001000" cy="5029200"/>
          </a:xfrm>
        </p:spPr>
        <p:txBody>
          <a:bodyPr/>
          <a:lstStyle/>
          <a:p>
            <a:pPr algn="just" eaLnBrk="1" hangingPunct="1">
              <a:lnSpc>
                <a:spcPct val="90000"/>
              </a:lnSpc>
              <a:buFont typeface="Wingdings" pitchFamily="2" charset="2"/>
              <a:buNone/>
            </a:pPr>
            <a:r>
              <a:rPr lang="es-ES_tradnl" sz="3600" b="1" smtClean="0">
                <a:effectLst/>
              </a:rPr>
              <a:t> </a:t>
            </a:r>
            <a:r>
              <a:rPr lang="es-ES_tradnl" sz="2800" b="1" u="sng" smtClean="0">
                <a:solidFill>
                  <a:srgbClr val="FF6600"/>
                </a:solidFill>
                <a:effectLst/>
                <a:latin typeface="Verdana" pitchFamily="34" charset="0"/>
              </a:rPr>
              <a:t>FARMACOCINÉTICA GENERAL</a:t>
            </a:r>
          </a:p>
          <a:p>
            <a:pPr algn="just" eaLnBrk="1" hangingPunct="1">
              <a:lnSpc>
                <a:spcPct val="90000"/>
              </a:lnSpc>
              <a:buFont typeface="Wingdings" pitchFamily="2" charset="2"/>
              <a:buNone/>
            </a:pPr>
            <a:r>
              <a:rPr lang="es-ES_tradnl" smtClean="0">
                <a:solidFill>
                  <a:srgbClr val="FF6600"/>
                </a:solidFill>
                <a:effectLst/>
                <a:latin typeface="Verdana" pitchFamily="34" charset="0"/>
              </a:rPr>
              <a:t> </a:t>
            </a:r>
            <a:r>
              <a:rPr lang="es-ES_tradnl" sz="2400" b="1" u="sng" smtClean="0">
                <a:solidFill>
                  <a:srgbClr val="FFFF99"/>
                </a:solidFill>
                <a:effectLst/>
                <a:latin typeface="Verdana" pitchFamily="34" charset="0"/>
              </a:rPr>
              <a:t>Los AINES poseen:</a:t>
            </a:r>
          </a:p>
          <a:p>
            <a:pPr algn="just" eaLnBrk="1" hangingPunct="1">
              <a:lnSpc>
                <a:spcPct val="90000"/>
              </a:lnSpc>
            </a:pPr>
            <a:endParaRPr lang="es-ES_tradnl" sz="3600" smtClean="0">
              <a:effectLst/>
              <a:latin typeface="Verdana" pitchFamily="34" charset="0"/>
            </a:endParaRPr>
          </a:p>
          <a:p>
            <a:pPr eaLnBrk="1" hangingPunct="1">
              <a:lnSpc>
                <a:spcPct val="90000"/>
              </a:lnSpc>
            </a:pPr>
            <a:r>
              <a:rPr lang="es-ES_tradnl" sz="2400" smtClean="0">
                <a:effectLst/>
                <a:latin typeface="Verdana" pitchFamily="34" charset="0"/>
              </a:rPr>
              <a:t>excelente </a:t>
            </a:r>
            <a:r>
              <a:rPr lang="es-ES_tradnl" sz="2400" b="1" smtClean="0">
                <a:effectLst/>
                <a:latin typeface="Verdana" pitchFamily="34" charset="0"/>
              </a:rPr>
              <a:t>absorción oral</a:t>
            </a:r>
            <a:endParaRPr lang="es-ES_tradnl" sz="2400" smtClean="0">
              <a:effectLst/>
              <a:latin typeface="Verdana" pitchFamily="34" charset="0"/>
            </a:endParaRPr>
          </a:p>
          <a:p>
            <a:pPr eaLnBrk="1" hangingPunct="1">
              <a:lnSpc>
                <a:spcPct val="90000"/>
              </a:lnSpc>
              <a:buFont typeface="Wingdings" pitchFamily="2" charset="2"/>
              <a:buNone/>
            </a:pPr>
            <a:endParaRPr lang="es-ES_tradnl" sz="1200" smtClean="0">
              <a:effectLst/>
              <a:latin typeface="Verdana" pitchFamily="34" charset="0"/>
            </a:endParaRPr>
          </a:p>
          <a:p>
            <a:pPr eaLnBrk="1" hangingPunct="1">
              <a:lnSpc>
                <a:spcPct val="90000"/>
              </a:lnSpc>
            </a:pPr>
            <a:r>
              <a:rPr lang="es-ES_tradnl" sz="2400" b="1" smtClean="0">
                <a:effectLst/>
                <a:latin typeface="Verdana" pitchFamily="34" charset="0"/>
              </a:rPr>
              <a:t>vida media</a:t>
            </a:r>
            <a:r>
              <a:rPr lang="es-ES_tradnl" sz="2400" smtClean="0">
                <a:effectLst/>
                <a:latin typeface="Verdana" pitchFamily="34" charset="0"/>
              </a:rPr>
              <a:t> &lt; de </a:t>
            </a:r>
            <a:r>
              <a:rPr lang="es-ES_tradnl" sz="2400" b="1" smtClean="0">
                <a:effectLst/>
                <a:latin typeface="Verdana" pitchFamily="34" charset="0"/>
              </a:rPr>
              <a:t>8 horas</a:t>
            </a:r>
          </a:p>
          <a:p>
            <a:pPr eaLnBrk="1" hangingPunct="1">
              <a:lnSpc>
                <a:spcPct val="90000"/>
              </a:lnSpc>
              <a:buFont typeface="Wingdings" pitchFamily="2" charset="2"/>
              <a:buNone/>
            </a:pPr>
            <a:r>
              <a:rPr lang="es-ES_tradnl" sz="2400" smtClean="0">
                <a:effectLst/>
                <a:latin typeface="Verdana" pitchFamily="34" charset="0"/>
              </a:rPr>
              <a:t>   </a:t>
            </a:r>
            <a:r>
              <a:rPr lang="es-ES_tradnl" sz="1600" smtClean="0">
                <a:effectLst/>
                <a:latin typeface="Verdana" pitchFamily="34" charset="0"/>
              </a:rPr>
              <a:t>(excepto Oxicam poseen circuito enterohepático y VM &gt; de </a:t>
            </a:r>
            <a:r>
              <a:rPr lang="es-ES_tradnl" sz="1600" b="1" smtClean="0">
                <a:effectLst/>
                <a:latin typeface="Verdana" pitchFamily="34" charset="0"/>
              </a:rPr>
              <a:t>24 horas</a:t>
            </a:r>
            <a:r>
              <a:rPr lang="es-ES_tradnl" sz="1600" smtClean="0">
                <a:effectLst/>
                <a:latin typeface="Verdana" pitchFamily="34" charset="0"/>
              </a:rPr>
              <a:t>)</a:t>
            </a:r>
          </a:p>
          <a:p>
            <a:pPr eaLnBrk="1" hangingPunct="1">
              <a:lnSpc>
                <a:spcPct val="90000"/>
              </a:lnSpc>
            </a:pPr>
            <a:r>
              <a:rPr lang="es-ES_tradnl" sz="2400" smtClean="0">
                <a:effectLst/>
                <a:latin typeface="Verdana" pitchFamily="34" charset="0"/>
              </a:rPr>
              <a:t>alta </a:t>
            </a:r>
            <a:r>
              <a:rPr lang="es-ES_tradnl" sz="2400" b="1" smtClean="0">
                <a:effectLst/>
                <a:latin typeface="Verdana" pitchFamily="34" charset="0"/>
              </a:rPr>
              <a:t>unión a proteínas</a:t>
            </a:r>
            <a:r>
              <a:rPr lang="es-ES_tradnl" sz="2400" smtClean="0">
                <a:effectLst/>
                <a:latin typeface="Verdana" pitchFamily="34" charset="0"/>
              </a:rPr>
              <a:t> plasmáticas </a:t>
            </a:r>
            <a:r>
              <a:rPr lang="es-ES_tradnl" sz="1600" smtClean="0">
                <a:effectLst/>
                <a:latin typeface="Verdana" pitchFamily="34" charset="0"/>
              </a:rPr>
              <a:t>(excepto Paracetamol)</a:t>
            </a:r>
          </a:p>
          <a:p>
            <a:pPr eaLnBrk="1" hangingPunct="1">
              <a:lnSpc>
                <a:spcPct val="90000"/>
              </a:lnSpc>
            </a:pPr>
            <a:r>
              <a:rPr lang="es-ES_tradnl" sz="2400" smtClean="0">
                <a:effectLst/>
                <a:latin typeface="Verdana" pitchFamily="34" charset="0"/>
              </a:rPr>
              <a:t>metabolismo </a:t>
            </a:r>
            <a:r>
              <a:rPr lang="es-ES_tradnl" sz="2400" b="1" smtClean="0">
                <a:effectLst/>
                <a:latin typeface="Verdana" pitchFamily="34" charset="0"/>
              </a:rPr>
              <a:t>hepático, excreción renal</a:t>
            </a:r>
            <a:endParaRPr lang="es-ES_tradnl" sz="2400" smtClean="0">
              <a:effectLst/>
              <a:latin typeface="Verdana" pitchFamily="34" charset="0"/>
            </a:endParaRPr>
          </a:p>
          <a:p>
            <a:pPr eaLnBrk="1" hangingPunct="1">
              <a:lnSpc>
                <a:spcPct val="90000"/>
              </a:lnSpc>
            </a:pPr>
            <a:endParaRPr lang="es-ES_tradnl" sz="2800" smtClean="0">
              <a:effectLst/>
              <a:latin typeface="Verdana" pitchFamily="34" charset="0"/>
            </a:endParaRPr>
          </a:p>
          <a:p>
            <a:pPr algn="just" eaLnBrk="1" hangingPunct="1">
              <a:lnSpc>
                <a:spcPct val="90000"/>
              </a:lnSpc>
            </a:pPr>
            <a:endParaRPr lang="es-ES_tradnl" sz="3600" smtClean="0">
              <a:effectLst/>
              <a:latin typeface="Verdana" pitchFamily="34" charset="0"/>
            </a:endParaRPr>
          </a:p>
        </p:txBody>
      </p:sp>
    </p:spTree>
  </p:cSld>
  <p:clrMapOvr>
    <a:masterClrMapping/>
  </p:clrMapOvr>
  <p:transition>
    <p:random/>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5 Marcador de número de diapositiva"/>
          <p:cNvSpPr>
            <a:spLocks noGrp="1"/>
          </p:cNvSpPr>
          <p:nvPr>
            <p:ph type="sldNum" sz="quarter" idx="12"/>
          </p:nvPr>
        </p:nvSpPr>
        <p:spPr/>
        <p:txBody>
          <a:bodyPr/>
          <a:lstStyle/>
          <a:p>
            <a:pPr>
              <a:defRPr/>
            </a:pPr>
            <a:fld id="{075F85A4-D12C-416B-B2DB-721CE6E93CFE}" type="slidenum">
              <a:rPr lang="es-ES"/>
              <a:pPr>
                <a:defRPr/>
              </a:pPr>
              <a:t>66</a:t>
            </a:fld>
            <a:endParaRPr lang="es-ES"/>
          </a:p>
        </p:txBody>
      </p:sp>
      <p:sp>
        <p:nvSpPr>
          <p:cNvPr id="55299" name="Rectangle 2"/>
          <p:cNvSpPr>
            <a:spLocks noGrp="1" noChangeArrowheads="1"/>
          </p:cNvSpPr>
          <p:nvPr>
            <p:ph type="title"/>
          </p:nvPr>
        </p:nvSpPr>
        <p:spPr>
          <a:xfrm>
            <a:off x="395288" y="981075"/>
            <a:ext cx="6767512" cy="533400"/>
          </a:xfrm>
        </p:spPr>
        <p:txBody>
          <a:bodyPr/>
          <a:lstStyle/>
          <a:p>
            <a:pPr eaLnBrk="1" hangingPunct="1"/>
            <a:r>
              <a:rPr lang="es-ES_tradnl" sz="2800" b="1" smtClean="0">
                <a:solidFill>
                  <a:srgbClr val="FF6600"/>
                </a:solidFill>
                <a:effectLst/>
                <a:latin typeface="Verdana" pitchFamily="34" charset="0"/>
              </a:rPr>
              <a:t>Vías de administración:</a:t>
            </a:r>
          </a:p>
        </p:txBody>
      </p:sp>
      <p:sp>
        <p:nvSpPr>
          <p:cNvPr id="2" name="Rectangle 3"/>
          <p:cNvSpPr>
            <a:spLocks noGrp="1" noChangeArrowheads="1"/>
          </p:cNvSpPr>
          <p:nvPr>
            <p:ph type="body" idx="1"/>
          </p:nvPr>
        </p:nvSpPr>
        <p:spPr>
          <a:xfrm>
            <a:off x="900113" y="1844675"/>
            <a:ext cx="7772400" cy="4724400"/>
          </a:xfrm>
        </p:spPr>
        <p:txBody>
          <a:bodyPr/>
          <a:lstStyle/>
          <a:p>
            <a:pPr eaLnBrk="1" hangingPunct="1">
              <a:defRPr/>
            </a:pPr>
            <a:endParaRPr lang="es-ES_tradnl" smtClean="0"/>
          </a:p>
          <a:p>
            <a:pPr eaLnBrk="1" hangingPunct="1">
              <a:defRPr/>
            </a:pPr>
            <a:r>
              <a:rPr lang="es-ES_tradnl" smtClean="0"/>
              <a:t> </a:t>
            </a:r>
            <a:r>
              <a:rPr lang="es-ES_tradnl" sz="2800" smtClean="0">
                <a:effectLst/>
                <a:latin typeface="Verdana" pitchFamily="34" charset="0"/>
              </a:rPr>
              <a:t>Oral</a:t>
            </a:r>
          </a:p>
          <a:p>
            <a:pPr eaLnBrk="1" hangingPunct="1">
              <a:defRPr/>
            </a:pPr>
            <a:r>
              <a:rPr lang="es-ES_tradnl" sz="2800" smtClean="0">
                <a:effectLst/>
                <a:latin typeface="Verdana" pitchFamily="34" charset="0"/>
              </a:rPr>
              <a:t> Rectal</a:t>
            </a:r>
          </a:p>
          <a:p>
            <a:pPr eaLnBrk="1" hangingPunct="1">
              <a:defRPr/>
            </a:pPr>
            <a:r>
              <a:rPr lang="es-ES_tradnl" sz="2800" smtClean="0">
                <a:effectLst/>
                <a:latin typeface="Verdana" pitchFamily="34" charset="0"/>
              </a:rPr>
              <a:t> Parenteral</a:t>
            </a:r>
          </a:p>
          <a:p>
            <a:pPr eaLnBrk="1" hangingPunct="1">
              <a:defRPr/>
            </a:pPr>
            <a:r>
              <a:rPr lang="es-ES_tradnl" sz="2800" smtClean="0">
                <a:effectLst/>
                <a:latin typeface="Verdana" pitchFamily="34" charset="0"/>
              </a:rPr>
              <a:t> Tópica</a:t>
            </a:r>
          </a:p>
        </p:txBody>
      </p:sp>
    </p:spTree>
  </p:cSld>
  <p:clrMapOvr>
    <a:masterClrMapping/>
  </p:clrMapOvr>
  <p:transition>
    <p:random/>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pPr>
              <a:defRPr/>
            </a:pPr>
            <a:fld id="{DB0B2C8C-99B2-46BE-BA8B-F0CFC9D954B7}" type="slidenum">
              <a:rPr lang="es-ES"/>
              <a:pPr>
                <a:defRPr/>
              </a:pPr>
              <a:t>67</a:t>
            </a:fld>
            <a:endParaRPr lang="es-ES"/>
          </a:p>
        </p:txBody>
      </p:sp>
      <p:sp>
        <p:nvSpPr>
          <p:cNvPr id="56323" name="Rectangle 2"/>
          <p:cNvSpPr>
            <a:spLocks noGrp="1" noChangeArrowheads="1"/>
          </p:cNvSpPr>
          <p:nvPr>
            <p:ph type="body" idx="1"/>
          </p:nvPr>
        </p:nvSpPr>
        <p:spPr>
          <a:xfrm>
            <a:off x="1116013" y="1052513"/>
            <a:ext cx="6913562" cy="6096000"/>
          </a:xfrm>
        </p:spPr>
        <p:txBody>
          <a:bodyPr/>
          <a:lstStyle/>
          <a:p>
            <a:pPr algn="just" eaLnBrk="1" hangingPunct="1">
              <a:lnSpc>
                <a:spcPct val="90000"/>
              </a:lnSpc>
              <a:buFont typeface="Wingdings" pitchFamily="2" charset="2"/>
              <a:buNone/>
            </a:pPr>
            <a:r>
              <a:rPr lang="es-ES_tradnl" sz="2400" b="1" smtClean="0">
                <a:effectLst/>
                <a:latin typeface="Verdana" pitchFamily="34" charset="0"/>
              </a:rPr>
              <a:t>   </a:t>
            </a:r>
            <a:r>
              <a:rPr lang="es-ES_tradnl" sz="2400" b="1" smtClean="0">
                <a:solidFill>
                  <a:srgbClr val="FF6600"/>
                </a:solidFill>
                <a:effectLst/>
                <a:latin typeface="Verdana" pitchFamily="34" charset="0"/>
              </a:rPr>
              <a:t>A) VÍA ORAL</a:t>
            </a:r>
          </a:p>
          <a:p>
            <a:pPr algn="just" eaLnBrk="1" hangingPunct="1">
              <a:lnSpc>
                <a:spcPct val="90000"/>
              </a:lnSpc>
              <a:buFont typeface="Wingdings" pitchFamily="2" charset="2"/>
              <a:buNone/>
            </a:pPr>
            <a:endParaRPr lang="es-ES_tradnl" sz="2800" smtClean="0">
              <a:effectLst/>
              <a:latin typeface="Verdana" pitchFamily="34" charset="0"/>
            </a:endParaRPr>
          </a:p>
          <a:p>
            <a:pPr eaLnBrk="1" hangingPunct="1">
              <a:lnSpc>
                <a:spcPct val="90000"/>
              </a:lnSpc>
            </a:pPr>
            <a:r>
              <a:rPr lang="es-ES_tradnl" sz="2000" smtClean="0">
                <a:effectLst/>
                <a:latin typeface="Verdana" pitchFamily="34" charset="0"/>
              </a:rPr>
              <a:t>Buena absorción </a:t>
            </a:r>
            <a:r>
              <a:rPr lang="es-ES_tradnl" sz="2000" b="1" u="sng" smtClean="0">
                <a:effectLst/>
                <a:latin typeface="Verdana" pitchFamily="34" charset="0"/>
              </a:rPr>
              <a:t>oral</a:t>
            </a:r>
            <a:r>
              <a:rPr lang="es-ES_tradnl" sz="2000" u="sng" smtClean="0">
                <a:effectLst/>
                <a:latin typeface="Verdana" pitchFamily="34" charset="0"/>
              </a:rPr>
              <a:t>, </a:t>
            </a:r>
            <a:r>
              <a:rPr lang="es-ES_tradnl" sz="2000" b="1" u="sng" smtClean="0">
                <a:effectLst/>
                <a:latin typeface="Verdana" pitchFamily="34" charset="0"/>
              </a:rPr>
              <a:t>vía preferente</a:t>
            </a:r>
            <a:r>
              <a:rPr lang="es-ES_tradnl" sz="2000" smtClean="0">
                <a:effectLst/>
                <a:latin typeface="Verdana" pitchFamily="34" charset="0"/>
              </a:rPr>
              <a:t> de uso </a:t>
            </a:r>
          </a:p>
          <a:p>
            <a:pPr eaLnBrk="1" hangingPunct="1">
              <a:lnSpc>
                <a:spcPct val="90000"/>
              </a:lnSpc>
              <a:buFont typeface="Wingdings" pitchFamily="2" charset="2"/>
              <a:buNone/>
            </a:pPr>
            <a:endParaRPr lang="es-ES_tradnl" sz="2000" smtClean="0">
              <a:effectLst/>
              <a:latin typeface="Verdana" pitchFamily="34" charset="0"/>
            </a:endParaRPr>
          </a:p>
          <a:p>
            <a:pPr eaLnBrk="1" hangingPunct="1">
              <a:lnSpc>
                <a:spcPct val="90000"/>
              </a:lnSpc>
            </a:pPr>
            <a:r>
              <a:rPr lang="es-ES_tradnl" sz="2000" b="1" u="sng" smtClean="0">
                <a:effectLst/>
                <a:latin typeface="Verdana" pitchFamily="34" charset="0"/>
              </a:rPr>
              <a:t>AINE se indican junto con los alimentos</a:t>
            </a:r>
            <a:r>
              <a:rPr lang="es-ES_tradnl" sz="2000" smtClean="0">
                <a:effectLst/>
                <a:latin typeface="Verdana" pitchFamily="34" charset="0"/>
              </a:rPr>
              <a:t>, lo que &lt; las RAM Gastrointestinales</a:t>
            </a:r>
          </a:p>
          <a:p>
            <a:pPr eaLnBrk="1" hangingPunct="1">
              <a:lnSpc>
                <a:spcPct val="90000"/>
              </a:lnSpc>
              <a:buFont typeface="Wingdings" pitchFamily="2" charset="2"/>
              <a:buNone/>
            </a:pPr>
            <a:endParaRPr lang="es-ES_tradnl" sz="2000" smtClean="0">
              <a:effectLst/>
              <a:latin typeface="Verdana" pitchFamily="34" charset="0"/>
            </a:endParaRPr>
          </a:p>
          <a:p>
            <a:pPr eaLnBrk="1" hangingPunct="1">
              <a:lnSpc>
                <a:spcPct val="90000"/>
              </a:lnSpc>
            </a:pPr>
            <a:r>
              <a:rPr lang="es-ES_tradnl" sz="2000" smtClean="0">
                <a:effectLst/>
                <a:latin typeface="Verdana" pitchFamily="34" charset="0"/>
              </a:rPr>
              <a:t>Si se desea </a:t>
            </a:r>
            <a:r>
              <a:rPr lang="es-ES_tradnl" sz="2000" b="1" u="sng" smtClean="0">
                <a:effectLst/>
                <a:latin typeface="Verdana" pitchFamily="34" charset="0"/>
              </a:rPr>
              <a:t>rápida analgesia</a:t>
            </a:r>
            <a:r>
              <a:rPr lang="es-ES_tradnl" sz="2000" smtClean="0">
                <a:effectLst/>
                <a:latin typeface="Verdana" pitchFamily="34" charset="0"/>
              </a:rPr>
              <a:t>, debe darse lejos de los alimentos </a:t>
            </a:r>
          </a:p>
          <a:p>
            <a:pPr eaLnBrk="1" hangingPunct="1">
              <a:lnSpc>
                <a:spcPct val="90000"/>
              </a:lnSpc>
              <a:buFont typeface="Wingdings" pitchFamily="2" charset="2"/>
              <a:buNone/>
            </a:pPr>
            <a:endParaRPr lang="es-ES_tradnl" sz="2000" smtClean="0">
              <a:effectLst/>
              <a:latin typeface="Verdana" pitchFamily="34" charset="0"/>
            </a:endParaRPr>
          </a:p>
          <a:p>
            <a:pPr eaLnBrk="1" hangingPunct="1">
              <a:lnSpc>
                <a:spcPct val="90000"/>
              </a:lnSpc>
            </a:pPr>
            <a:r>
              <a:rPr lang="es-ES_tradnl" sz="2000" b="1" u="sng" smtClean="0">
                <a:effectLst/>
                <a:latin typeface="Verdana" pitchFamily="34" charset="0"/>
              </a:rPr>
              <a:t>Nunca usar la VO</a:t>
            </a:r>
            <a:r>
              <a:rPr lang="es-ES_tradnl" sz="2000" smtClean="0">
                <a:effectLst/>
                <a:latin typeface="Verdana" pitchFamily="34" charset="0"/>
              </a:rPr>
              <a:t> en pacientes con ulcera G.D.	</a:t>
            </a:r>
          </a:p>
        </p:txBody>
      </p:sp>
    </p:spTree>
  </p:cSld>
  <p:clrMapOvr>
    <a:masterClrMapping/>
  </p:clrMapOvr>
  <p:transition>
    <p:random/>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pPr>
              <a:defRPr/>
            </a:pPr>
            <a:fld id="{B624A112-A95C-4704-82D9-2B98EC21ED57}" type="slidenum">
              <a:rPr lang="es-ES"/>
              <a:pPr>
                <a:defRPr/>
              </a:pPr>
              <a:t>68</a:t>
            </a:fld>
            <a:endParaRPr lang="es-ES"/>
          </a:p>
        </p:txBody>
      </p:sp>
      <p:sp>
        <p:nvSpPr>
          <p:cNvPr id="57347" name="Rectangle 2"/>
          <p:cNvSpPr>
            <a:spLocks noGrp="1" noChangeArrowheads="1"/>
          </p:cNvSpPr>
          <p:nvPr>
            <p:ph type="body" idx="1"/>
          </p:nvPr>
        </p:nvSpPr>
        <p:spPr>
          <a:xfrm>
            <a:off x="684213" y="1484313"/>
            <a:ext cx="7416800" cy="4572000"/>
          </a:xfrm>
        </p:spPr>
        <p:txBody>
          <a:bodyPr/>
          <a:lstStyle/>
          <a:p>
            <a:pPr eaLnBrk="1" hangingPunct="1">
              <a:buFont typeface="Wingdings" pitchFamily="2" charset="2"/>
              <a:buNone/>
            </a:pPr>
            <a:r>
              <a:rPr lang="es-ES_tradnl" sz="2400" b="1" smtClean="0">
                <a:solidFill>
                  <a:srgbClr val="FF6600"/>
                </a:solidFill>
                <a:effectLst/>
              </a:rPr>
              <a:t>B) VÍA RECTAL</a:t>
            </a:r>
          </a:p>
          <a:p>
            <a:pPr eaLnBrk="1" hangingPunct="1">
              <a:buFont typeface="Wingdings" pitchFamily="2" charset="2"/>
              <a:buNone/>
            </a:pPr>
            <a:endParaRPr lang="es-ES_tradnl" sz="2400" b="1" smtClean="0">
              <a:solidFill>
                <a:srgbClr val="FF6600"/>
              </a:solidFill>
              <a:effectLst/>
            </a:endParaRPr>
          </a:p>
          <a:p>
            <a:pPr eaLnBrk="1" hangingPunct="1"/>
            <a:r>
              <a:rPr lang="es-ES_tradnl" sz="2400" smtClean="0">
                <a:effectLst/>
                <a:latin typeface="Verdana" pitchFamily="34" charset="0"/>
              </a:rPr>
              <a:t>AINE poseen buena absorción rectal, pero más lenta y errática. Casi todos los AINE poseen presentación en supositorios. Usar en </a:t>
            </a:r>
            <a:r>
              <a:rPr lang="es-ES_tradnl" sz="2400" b="1" u="sng" smtClean="0">
                <a:effectLst/>
                <a:latin typeface="Verdana" pitchFamily="34" charset="0"/>
              </a:rPr>
              <a:t>pacientes con Vómitos</a:t>
            </a:r>
            <a:endParaRPr lang="es-ES_tradnl" sz="2400" smtClean="0">
              <a:effectLst/>
              <a:latin typeface="Verdana" pitchFamily="34" charset="0"/>
            </a:endParaRPr>
          </a:p>
          <a:p>
            <a:pPr eaLnBrk="1" hangingPunct="1"/>
            <a:endParaRPr lang="es-ES_tradnl" sz="2400" smtClean="0">
              <a:effectLst/>
            </a:endParaRPr>
          </a:p>
          <a:p>
            <a:pPr eaLnBrk="1" hangingPunct="1">
              <a:buFont typeface="Wingdings" pitchFamily="2" charset="2"/>
              <a:buNone/>
            </a:pPr>
            <a:r>
              <a:rPr lang="es-ES_tradnl" sz="2400" smtClean="0">
                <a:effectLst/>
              </a:rPr>
              <a:t>	</a:t>
            </a:r>
            <a:endParaRPr lang="es-ES_tradnl" smtClean="0">
              <a:effectLst/>
            </a:endParaRPr>
          </a:p>
        </p:txBody>
      </p:sp>
    </p:spTree>
  </p:cSld>
  <p:clrMapOvr>
    <a:masterClrMapping/>
  </p:clrMapOvr>
  <p:transition>
    <p:random/>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pPr>
              <a:defRPr/>
            </a:pPr>
            <a:fld id="{23F0B399-1973-4953-A2D5-0E9F3B02C05A}" type="slidenum">
              <a:rPr lang="es-ES"/>
              <a:pPr>
                <a:defRPr/>
              </a:pPr>
              <a:t>69</a:t>
            </a:fld>
            <a:endParaRPr lang="es-ES"/>
          </a:p>
        </p:txBody>
      </p:sp>
      <p:sp>
        <p:nvSpPr>
          <p:cNvPr id="59394" name="Rectangle 2"/>
          <p:cNvSpPr>
            <a:spLocks noGrp="1" noChangeArrowheads="1"/>
          </p:cNvSpPr>
          <p:nvPr>
            <p:ph type="body" idx="1"/>
          </p:nvPr>
        </p:nvSpPr>
        <p:spPr>
          <a:xfrm>
            <a:off x="827088" y="908050"/>
            <a:ext cx="7270750" cy="5029200"/>
          </a:xfrm>
        </p:spPr>
        <p:txBody>
          <a:bodyPr/>
          <a:lstStyle/>
          <a:p>
            <a:pPr eaLnBrk="1" hangingPunct="1">
              <a:lnSpc>
                <a:spcPct val="80000"/>
              </a:lnSpc>
              <a:buFont typeface="Wingdings" pitchFamily="2" charset="2"/>
              <a:buNone/>
              <a:defRPr/>
            </a:pPr>
            <a:r>
              <a:rPr lang="es-ES_tradnl" sz="2400" b="1" smtClean="0">
                <a:solidFill>
                  <a:srgbClr val="FF6600"/>
                </a:solidFill>
                <a:effectLst/>
                <a:latin typeface="Verdana" pitchFamily="34" charset="0"/>
              </a:rPr>
              <a:t>C) VÍA PARENTERAL</a:t>
            </a:r>
          </a:p>
          <a:p>
            <a:pPr eaLnBrk="1" hangingPunct="1">
              <a:lnSpc>
                <a:spcPct val="80000"/>
              </a:lnSpc>
              <a:buFont typeface="Wingdings" pitchFamily="2" charset="2"/>
              <a:buNone/>
              <a:defRPr/>
            </a:pPr>
            <a:endParaRPr lang="es-ES_tradnl" sz="2800" smtClean="0">
              <a:effectLst/>
              <a:latin typeface="Verdana" pitchFamily="34" charset="0"/>
            </a:endParaRPr>
          </a:p>
          <a:p>
            <a:pPr eaLnBrk="1" hangingPunct="1">
              <a:lnSpc>
                <a:spcPct val="80000"/>
              </a:lnSpc>
              <a:defRPr/>
            </a:pPr>
            <a:r>
              <a:rPr lang="es-ES_tradnl" sz="2400" smtClean="0">
                <a:effectLst/>
                <a:latin typeface="Verdana" pitchFamily="34" charset="0"/>
              </a:rPr>
              <a:t>Cuando se requiere </a:t>
            </a:r>
            <a:r>
              <a:rPr lang="es-ES_tradnl" sz="2400" b="1" smtClean="0">
                <a:effectLst/>
                <a:latin typeface="Verdana" pitchFamily="34" charset="0"/>
              </a:rPr>
              <a:t>rápido y potente efecto analgésico usar </a:t>
            </a:r>
            <a:r>
              <a:rPr lang="es-ES_tradnl" sz="2400" smtClean="0">
                <a:effectLst/>
                <a:latin typeface="Verdana" pitchFamily="34" charset="0"/>
              </a:rPr>
              <a:t>Ampollas para uso </a:t>
            </a:r>
            <a:r>
              <a:rPr lang="es-ES_tradnl" sz="2400" b="1" smtClean="0">
                <a:effectLst/>
                <a:latin typeface="Verdana" pitchFamily="34" charset="0"/>
              </a:rPr>
              <a:t>IM o EV </a:t>
            </a:r>
            <a:endParaRPr lang="es-ES_tradnl" sz="2400" smtClean="0">
              <a:effectLst/>
              <a:latin typeface="Verdana" pitchFamily="34" charset="0"/>
            </a:endParaRPr>
          </a:p>
          <a:p>
            <a:pPr eaLnBrk="1" hangingPunct="1">
              <a:lnSpc>
                <a:spcPct val="80000"/>
              </a:lnSpc>
              <a:defRPr/>
            </a:pPr>
            <a:endParaRPr lang="es-ES_tradnl" sz="2400" b="1" smtClean="0">
              <a:effectLst/>
              <a:latin typeface="Verdana" pitchFamily="34" charset="0"/>
            </a:endParaRPr>
          </a:p>
          <a:p>
            <a:pPr eaLnBrk="1" hangingPunct="1">
              <a:lnSpc>
                <a:spcPct val="80000"/>
              </a:lnSpc>
              <a:defRPr/>
            </a:pPr>
            <a:r>
              <a:rPr lang="es-ES_tradnl" sz="2400" b="1" smtClean="0">
                <a:effectLst/>
                <a:latin typeface="Verdana" pitchFamily="34" charset="0"/>
              </a:rPr>
              <a:t>Los  más usados</a:t>
            </a:r>
            <a:r>
              <a:rPr lang="es-ES_tradnl" sz="2400" smtClean="0">
                <a:effectLst/>
                <a:latin typeface="Verdana" pitchFamily="34" charset="0"/>
              </a:rPr>
              <a:t>: Dipirona, Ketorolaco, Diclofenaco, ketoprofeno y Tenoxicam</a:t>
            </a:r>
          </a:p>
          <a:p>
            <a:pPr eaLnBrk="1" hangingPunct="1">
              <a:lnSpc>
                <a:spcPct val="80000"/>
              </a:lnSpc>
              <a:buFont typeface="Wingdings" pitchFamily="2" charset="2"/>
              <a:buNone/>
              <a:defRPr/>
            </a:pPr>
            <a:endParaRPr lang="es-ES_tradnl" sz="2400" smtClean="0">
              <a:effectLst/>
              <a:latin typeface="Verdana" pitchFamily="34" charset="0"/>
            </a:endParaRPr>
          </a:p>
          <a:p>
            <a:pPr eaLnBrk="1" hangingPunct="1">
              <a:lnSpc>
                <a:spcPct val="80000"/>
              </a:lnSpc>
              <a:defRPr/>
            </a:pPr>
            <a:r>
              <a:rPr lang="es-ES_tradnl" sz="2400" b="1" smtClean="0">
                <a:effectLst/>
                <a:latin typeface="Verdana" pitchFamily="34" charset="0"/>
              </a:rPr>
              <a:t>Nunca usar contenido</a:t>
            </a:r>
            <a:r>
              <a:rPr lang="es-ES_tradnl" sz="2400" smtClean="0">
                <a:effectLst/>
                <a:latin typeface="Verdana" pitchFamily="34" charset="0"/>
              </a:rPr>
              <a:t> de ampolla EV por vía oral (ulcerogénico)</a:t>
            </a:r>
          </a:p>
          <a:p>
            <a:pPr eaLnBrk="1" hangingPunct="1">
              <a:lnSpc>
                <a:spcPct val="80000"/>
              </a:lnSpc>
              <a:buFont typeface="Wingdings" pitchFamily="2" charset="2"/>
              <a:buNone/>
              <a:defRPr/>
            </a:pPr>
            <a:endParaRPr lang="es-ES_tradnl" sz="2400" smtClean="0">
              <a:effectLst/>
              <a:latin typeface="Verdana" pitchFamily="34" charset="0"/>
            </a:endParaRPr>
          </a:p>
          <a:p>
            <a:pPr eaLnBrk="1" hangingPunct="1">
              <a:lnSpc>
                <a:spcPct val="80000"/>
              </a:lnSpc>
              <a:buFont typeface="Wingdings" pitchFamily="2" charset="2"/>
              <a:buNone/>
              <a:defRPr/>
            </a:pPr>
            <a:r>
              <a:rPr lang="es-ES_tradnl" sz="2800" smtClean="0">
                <a:latin typeface="Verdana" pitchFamily="34" charset="0"/>
              </a:rPr>
              <a:t>	</a:t>
            </a:r>
          </a:p>
          <a:p>
            <a:pPr eaLnBrk="1" hangingPunct="1">
              <a:lnSpc>
                <a:spcPct val="80000"/>
              </a:lnSpc>
              <a:buFont typeface="Wingdings" pitchFamily="2" charset="2"/>
              <a:buNone/>
              <a:defRPr/>
            </a:pPr>
            <a:endParaRPr lang="es-ES_tradnl" sz="3600" smtClean="0">
              <a:latin typeface="Verdana" pitchFamily="34" charset="0"/>
            </a:endParaRPr>
          </a:p>
        </p:txBody>
      </p:sp>
    </p:spTree>
  </p:cSld>
  <p:clrMapOvr>
    <a:masterClrMapping/>
  </p:clrMapOvr>
  <p:transition>
    <p:rand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pPr>
              <a:defRPr/>
            </a:pPr>
            <a:fld id="{28F0BB3E-893A-4256-A096-8B9AC32DBAF0}" type="slidenum">
              <a:rPr lang="es-ES" smtClean="0"/>
              <a:pPr>
                <a:defRPr/>
              </a:pPr>
              <a:t>7</a:t>
            </a:fld>
            <a:endParaRPr lang="es-ES"/>
          </a:p>
        </p:txBody>
      </p:sp>
      <p:sp>
        <p:nvSpPr>
          <p:cNvPr id="3" name="AutoShape 4"/>
          <p:cNvSpPr>
            <a:spLocks noChangeArrowheads="1"/>
          </p:cNvSpPr>
          <p:nvPr/>
        </p:nvSpPr>
        <p:spPr bwMode="auto">
          <a:xfrm>
            <a:off x="395288" y="4076700"/>
            <a:ext cx="215900" cy="1657350"/>
          </a:xfrm>
          <a:prstGeom prst="moon">
            <a:avLst>
              <a:gd name="adj" fmla="val 50000"/>
            </a:avLst>
          </a:prstGeom>
          <a:solidFill>
            <a:schemeClr val="accent1"/>
          </a:solidFill>
          <a:ln w="9525">
            <a:solidFill>
              <a:schemeClr val="tx1"/>
            </a:solidFill>
            <a:miter lim="800000"/>
            <a:headEnd/>
            <a:tailEnd/>
          </a:ln>
        </p:spPr>
        <p:txBody>
          <a:bodyPr wrap="none" anchor="ctr"/>
          <a:lstStyle/>
          <a:p>
            <a:endParaRPr lang="es-CL"/>
          </a:p>
        </p:txBody>
      </p:sp>
      <p:sp>
        <p:nvSpPr>
          <p:cNvPr id="4" name="AutoShape 5"/>
          <p:cNvSpPr>
            <a:spLocks noChangeArrowheads="1"/>
          </p:cNvSpPr>
          <p:nvPr/>
        </p:nvSpPr>
        <p:spPr bwMode="auto">
          <a:xfrm>
            <a:off x="611188" y="4581525"/>
            <a:ext cx="504825" cy="647700"/>
          </a:xfrm>
          <a:prstGeom prst="irregularSeal1">
            <a:avLst/>
          </a:prstGeom>
          <a:solidFill>
            <a:schemeClr val="accent1"/>
          </a:solidFill>
          <a:ln w="9525">
            <a:solidFill>
              <a:schemeClr val="tx1"/>
            </a:solidFill>
            <a:miter lim="800000"/>
            <a:headEnd/>
            <a:tailEnd/>
          </a:ln>
        </p:spPr>
        <p:txBody>
          <a:bodyPr wrap="none" anchor="ctr"/>
          <a:lstStyle/>
          <a:p>
            <a:endParaRPr lang="es-CL"/>
          </a:p>
        </p:txBody>
      </p:sp>
      <p:cxnSp>
        <p:nvCxnSpPr>
          <p:cNvPr id="5" name="AutoShape 6"/>
          <p:cNvCxnSpPr>
            <a:cxnSpLocks noChangeShapeType="1"/>
          </p:cNvCxnSpPr>
          <p:nvPr/>
        </p:nvCxnSpPr>
        <p:spPr bwMode="auto">
          <a:xfrm>
            <a:off x="1187450" y="4868863"/>
            <a:ext cx="1655763" cy="73025"/>
          </a:xfrm>
          <a:prstGeom prst="straightConnector1">
            <a:avLst/>
          </a:prstGeom>
          <a:noFill/>
          <a:ln w="28575">
            <a:solidFill>
              <a:schemeClr val="tx1"/>
            </a:solidFill>
            <a:round/>
            <a:headEnd/>
            <a:tailEnd/>
          </a:ln>
        </p:spPr>
      </p:cxnSp>
      <p:cxnSp>
        <p:nvCxnSpPr>
          <p:cNvPr id="6" name="AutoShape 7"/>
          <p:cNvCxnSpPr>
            <a:cxnSpLocks noChangeShapeType="1"/>
          </p:cNvCxnSpPr>
          <p:nvPr/>
        </p:nvCxnSpPr>
        <p:spPr bwMode="auto">
          <a:xfrm flipV="1">
            <a:off x="2916238" y="4868863"/>
            <a:ext cx="3097212" cy="73025"/>
          </a:xfrm>
          <a:prstGeom prst="straightConnector1">
            <a:avLst/>
          </a:prstGeom>
          <a:noFill/>
          <a:ln w="28575">
            <a:solidFill>
              <a:schemeClr val="tx1"/>
            </a:solidFill>
            <a:round/>
            <a:headEnd/>
            <a:tailEnd type="triangle" w="med" len="med"/>
          </a:ln>
        </p:spPr>
      </p:cxnSp>
      <p:sp>
        <p:nvSpPr>
          <p:cNvPr id="7" name="AutoShape 8"/>
          <p:cNvSpPr>
            <a:spLocks noChangeArrowheads="1"/>
          </p:cNvSpPr>
          <p:nvPr/>
        </p:nvSpPr>
        <p:spPr bwMode="auto">
          <a:xfrm>
            <a:off x="6011863" y="4724400"/>
            <a:ext cx="215900" cy="217488"/>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1"/>
          </a:solidFill>
          <a:ln w="9525">
            <a:solidFill>
              <a:schemeClr val="tx1"/>
            </a:solidFill>
            <a:round/>
            <a:headEnd/>
            <a:tailEnd/>
          </a:ln>
        </p:spPr>
        <p:txBody>
          <a:bodyPr wrap="none" anchor="ctr"/>
          <a:lstStyle/>
          <a:p>
            <a:endParaRPr lang="es-ES"/>
          </a:p>
        </p:txBody>
      </p:sp>
      <p:sp>
        <p:nvSpPr>
          <p:cNvPr id="8" name="AutoShape 9"/>
          <p:cNvSpPr>
            <a:spLocks noChangeArrowheads="1"/>
          </p:cNvSpPr>
          <p:nvPr/>
        </p:nvSpPr>
        <p:spPr bwMode="auto">
          <a:xfrm>
            <a:off x="6011863" y="2997200"/>
            <a:ext cx="431800" cy="1584325"/>
          </a:xfrm>
          <a:prstGeom prst="can">
            <a:avLst>
              <a:gd name="adj" fmla="val 91728"/>
            </a:avLst>
          </a:prstGeom>
          <a:solidFill>
            <a:schemeClr val="accent1"/>
          </a:solidFill>
          <a:ln w="9525">
            <a:solidFill>
              <a:schemeClr val="tx1"/>
            </a:solidFill>
            <a:round/>
            <a:headEnd/>
            <a:tailEnd/>
          </a:ln>
        </p:spPr>
        <p:txBody>
          <a:bodyPr wrap="none" anchor="ctr"/>
          <a:lstStyle/>
          <a:p>
            <a:endParaRPr lang="es-CL"/>
          </a:p>
        </p:txBody>
      </p:sp>
      <p:cxnSp>
        <p:nvCxnSpPr>
          <p:cNvPr id="9" name="AutoShape 10"/>
          <p:cNvCxnSpPr>
            <a:cxnSpLocks noChangeShapeType="1"/>
            <a:stCxn id="8" idx="3"/>
            <a:endCxn id="7" idx="0"/>
          </p:cNvCxnSpPr>
          <p:nvPr/>
        </p:nvCxnSpPr>
        <p:spPr bwMode="auto">
          <a:xfrm flipH="1">
            <a:off x="6119813" y="4581525"/>
            <a:ext cx="107950" cy="142875"/>
          </a:xfrm>
          <a:prstGeom prst="straightConnector1">
            <a:avLst/>
          </a:prstGeom>
          <a:noFill/>
          <a:ln w="9525">
            <a:solidFill>
              <a:schemeClr val="tx1"/>
            </a:solidFill>
            <a:round/>
            <a:headEnd/>
            <a:tailEnd/>
          </a:ln>
        </p:spPr>
      </p:cxnSp>
      <p:sp>
        <p:nvSpPr>
          <p:cNvPr id="10" name="AutoShape 11"/>
          <p:cNvSpPr>
            <a:spLocks noChangeArrowheads="1"/>
          </p:cNvSpPr>
          <p:nvPr/>
        </p:nvSpPr>
        <p:spPr bwMode="auto">
          <a:xfrm>
            <a:off x="5580063" y="2133600"/>
            <a:ext cx="1368425" cy="358775"/>
          </a:xfrm>
          <a:prstGeom prst="roundRect">
            <a:avLst>
              <a:gd name="adj" fmla="val 16667"/>
            </a:avLst>
          </a:prstGeom>
          <a:solidFill>
            <a:schemeClr val="accent1"/>
          </a:solidFill>
          <a:ln w="9525">
            <a:solidFill>
              <a:schemeClr val="tx1"/>
            </a:solidFill>
            <a:round/>
            <a:headEnd/>
            <a:tailEnd/>
          </a:ln>
        </p:spPr>
        <p:txBody>
          <a:bodyPr wrap="none" anchor="ctr"/>
          <a:lstStyle/>
          <a:p>
            <a:endParaRPr lang="es-CL"/>
          </a:p>
        </p:txBody>
      </p:sp>
      <p:sp>
        <p:nvSpPr>
          <p:cNvPr id="11" name="AutoShape 12"/>
          <p:cNvSpPr>
            <a:spLocks noChangeArrowheads="1"/>
          </p:cNvSpPr>
          <p:nvPr/>
        </p:nvSpPr>
        <p:spPr bwMode="auto">
          <a:xfrm>
            <a:off x="5580063" y="1628775"/>
            <a:ext cx="1368425" cy="431800"/>
          </a:xfrm>
          <a:prstGeom prst="roundRect">
            <a:avLst>
              <a:gd name="adj" fmla="val 16667"/>
            </a:avLst>
          </a:prstGeom>
          <a:solidFill>
            <a:schemeClr val="accent1"/>
          </a:solidFill>
          <a:ln w="9525">
            <a:solidFill>
              <a:schemeClr val="tx1"/>
            </a:solidFill>
            <a:round/>
            <a:headEnd/>
            <a:tailEnd/>
          </a:ln>
        </p:spPr>
        <p:txBody>
          <a:bodyPr wrap="none" anchor="ctr"/>
          <a:lstStyle/>
          <a:p>
            <a:endParaRPr lang="es-CL"/>
          </a:p>
        </p:txBody>
      </p:sp>
      <p:sp>
        <p:nvSpPr>
          <p:cNvPr id="12" name="AutoShape 13"/>
          <p:cNvSpPr>
            <a:spLocks noChangeArrowheads="1"/>
          </p:cNvSpPr>
          <p:nvPr/>
        </p:nvSpPr>
        <p:spPr bwMode="auto">
          <a:xfrm>
            <a:off x="5580063" y="981075"/>
            <a:ext cx="1368425" cy="576263"/>
          </a:xfrm>
          <a:prstGeom prst="roundRect">
            <a:avLst>
              <a:gd name="adj" fmla="val 16667"/>
            </a:avLst>
          </a:prstGeom>
          <a:solidFill>
            <a:schemeClr val="accent1"/>
          </a:solidFill>
          <a:ln w="9525">
            <a:solidFill>
              <a:schemeClr val="tx1"/>
            </a:solidFill>
            <a:round/>
            <a:headEnd/>
            <a:tailEnd/>
          </a:ln>
        </p:spPr>
        <p:txBody>
          <a:bodyPr wrap="none" anchor="ctr"/>
          <a:lstStyle/>
          <a:p>
            <a:endParaRPr lang="es-CL"/>
          </a:p>
        </p:txBody>
      </p:sp>
      <p:sp>
        <p:nvSpPr>
          <p:cNvPr id="13" name="AutoShape 14"/>
          <p:cNvSpPr>
            <a:spLocks noChangeArrowheads="1"/>
          </p:cNvSpPr>
          <p:nvPr/>
        </p:nvSpPr>
        <p:spPr bwMode="auto">
          <a:xfrm>
            <a:off x="5219700" y="333375"/>
            <a:ext cx="2016125" cy="503238"/>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chemeClr val="accent1"/>
          </a:solidFill>
          <a:ln w="9525">
            <a:solidFill>
              <a:schemeClr val="tx1"/>
            </a:solidFill>
            <a:miter lim="800000"/>
            <a:headEnd/>
            <a:tailEnd/>
          </a:ln>
        </p:spPr>
        <p:txBody>
          <a:bodyPr wrap="none" anchor="ctr"/>
          <a:lstStyle/>
          <a:p>
            <a:endParaRPr lang="es-ES"/>
          </a:p>
        </p:txBody>
      </p:sp>
      <p:sp>
        <p:nvSpPr>
          <p:cNvPr id="14" name="Line 15"/>
          <p:cNvSpPr>
            <a:spLocks noChangeShapeType="1"/>
          </p:cNvSpPr>
          <p:nvPr/>
        </p:nvSpPr>
        <p:spPr bwMode="auto">
          <a:xfrm flipV="1">
            <a:off x="6227763" y="2565400"/>
            <a:ext cx="0" cy="431800"/>
          </a:xfrm>
          <a:prstGeom prst="line">
            <a:avLst/>
          </a:prstGeom>
          <a:noFill/>
          <a:ln w="19050">
            <a:solidFill>
              <a:schemeClr val="tx1"/>
            </a:solidFill>
            <a:round/>
            <a:headEnd/>
            <a:tailEnd type="triangle" w="med" len="med"/>
          </a:ln>
        </p:spPr>
        <p:txBody>
          <a:bodyPr/>
          <a:lstStyle/>
          <a:p>
            <a:endParaRPr lang="es-ES"/>
          </a:p>
        </p:txBody>
      </p:sp>
      <p:sp>
        <p:nvSpPr>
          <p:cNvPr id="15" name="Line 16"/>
          <p:cNvSpPr>
            <a:spLocks noChangeShapeType="1"/>
          </p:cNvSpPr>
          <p:nvPr/>
        </p:nvSpPr>
        <p:spPr bwMode="auto">
          <a:xfrm flipV="1">
            <a:off x="6227763" y="2420938"/>
            <a:ext cx="0" cy="144462"/>
          </a:xfrm>
          <a:prstGeom prst="line">
            <a:avLst/>
          </a:prstGeom>
          <a:noFill/>
          <a:ln w="9525">
            <a:solidFill>
              <a:schemeClr val="tx1"/>
            </a:solidFill>
            <a:round/>
            <a:headEnd/>
            <a:tailEnd type="triangle" w="med" len="med"/>
          </a:ln>
        </p:spPr>
        <p:txBody>
          <a:bodyPr/>
          <a:lstStyle/>
          <a:p>
            <a:endParaRPr lang="es-ES"/>
          </a:p>
        </p:txBody>
      </p:sp>
      <p:sp>
        <p:nvSpPr>
          <p:cNvPr id="16" name="Line 17"/>
          <p:cNvSpPr>
            <a:spLocks noChangeShapeType="1"/>
          </p:cNvSpPr>
          <p:nvPr/>
        </p:nvSpPr>
        <p:spPr bwMode="auto">
          <a:xfrm flipV="1">
            <a:off x="6227763" y="1628775"/>
            <a:ext cx="0" cy="792163"/>
          </a:xfrm>
          <a:prstGeom prst="line">
            <a:avLst/>
          </a:prstGeom>
          <a:noFill/>
          <a:ln w="19050">
            <a:solidFill>
              <a:schemeClr val="tx1"/>
            </a:solidFill>
            <a:round/>
            <a:headEnd/>
            <a:tailEnd type="triangle" w="med" len="med"/>
          </a:ln>
        </p:spPr>
        <p:txBody>
          <a:bodyPr/>
          <a:lstStyle/>
          <a:p>
            <a:endParaRPr lang="es-ES"/>
          </a:p>
        </p:txBody>
      </p:sp>
      <p:sp>
        <p:nvSpPr>
          <p:cNvPr id="17" name="Line 18"/>
          <p:cNvSpPr>
            <a:spLocks noChangeShapeType="1"/>
          </p:cNvSpPr>
          <p:nvPr/>
        </p:nvSpPr>
        <p:spPr bwMode="auto">
          <a:xfrm flipV="1">
            <a:off x="6227763" y="836613"/>
            <a:ext cx="0" cy="431800"/>
          </a:xfrm>
          <a:prstGeom prst="line">
            <a:avLst/>
          </a:prstGeom>
          <a:noFill/>
          <a:ln w="19050">
            <a:solidFill>
              <a:schemeClr val="tx1"/>
            </a:solidFill>
            <a:round/>
            <a:headEnd/>
            <a:tailEnd type="triangle" w="med" len="med"/>
          </a:ln>
        </p:spPr>
        <p:txBody>
          <a:bodyPr/>
          <a:lstStyle/>
          <a:p>
            <a:endParaRPr lang="es-ES"/>
          </a:p>
        </p:txBody>
      </p:sp>
      <p:sp>
        <p:nvSpPr>
          <p:cNvPr id="18" name="AutoShape 19"/>
          <p:cNvSpPr>
            <a:spLocks noChangeArrowheads="1"/>
          </p:cNvSpPr>
          <p:nvPr/>
        </p:nvSpPr>
        <p:spPr bwMode="auto">
          <a:xfrm>
            <a:off x="2771775" y="4868863"/>
            <a:ext cx="144463" cy="2159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1"/>
          </a:solidFill>
          <a:ln w="9525">
            <a:solidFill>
              <a:schemeClr val="tx1"/>
            </a:solidFill>
            <a:round/>
            <a:headEnd/>
            <a:tailEnd/>
          </a:ln>
        </p:spPr>
        <p:txBody>
          <a:bodyPr wrap="none" anchor="ctr"/>
          <a:lstStyle/>
          <a:p>
            <a:endParaRPr lang="es-ES"/>
          </a:p>
        </p:txBody>
      </p:sp>
      <p:sp>
        <p:nvSpPr>
          <p:cNvPr id="19" name="AutoShape 20"/>
          <p:cNvSpPr>
            <a:spLocks noChangeArrowheads="1"/>
          </p:cNvSpPr>
          <p:nvPr/>
        </p:nvSpPr>
        <p:spPr bwMode="auto">
          <a:xfrm>
            <a:off x="6084888" y="1268413"/>
            <a:ext cx="287337" cy="142875"/>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1"/>
          </a:solidFill>
          <a:ln w="9525">
            <a:solidFill>
              <a:schemeClr val="tx1"/>
            </a:solidFill>
            <a:round/>
            <a:headEnd/>
            <a:tailEnd/>
          </a:ln>
        </p:spPr>
        <p:txBody>
          <a:bodyPr wrap="none" anchor="ctr"/>
          <a:lstStyle/>
          <a:p>
            <a:endParaRPr lang="es-ES"/>
          </a:p>
        </p:txBody>
      </p:sp>
      <p:sp>
        <p:nvSpPr>
          <p:cNvPr id="20" name="Line 21"/>
          <p:cNvSpPr>
            <a:spLocks noChangeShapeType="1"/>
          </p:cNvSpPr>
          <p:nvPr/>
        </p:nvSpPr>
        <p:spPr bwMode="auto">
          <a:xfrm flipV="1">
            <a:off x="6227763" y="1268413"/>
            <a:ext cx="0" cy="288925"/>
          </a:xfrm>
          <a:prstGeom prst="line">
            <a:avLst/>
          </a:prstGeom>
          <a:noFill/>
          <a:ln w="12700">
            <a:solidFill>
              <a:schemeClr val="tx1"/>
            </a:solidFill>
            <a:round/>
            <a:headEnd/>
            <a:tailEnd type="triangle" w="med" len="med"/>
          </a:ln>
        </p:spPr>
        <p:txBody>
          <a:bodyPr/>
          <a:lstStyle/>
          <a:p>
            <a:endParaRPr lang="es-ES"/>
          </a:p>
        </p:txBody>
      </p:sp>
      <p:sp>
        <p:nvSpPr>
          <p:cNvPr id="21" name="Text Box 22"/>
          <p:cNvSpPr txBox="1">
            <a:spLocks noChangeArrowheads="1"/>
          </p:cNvSpPr>
          <p:nvPr/>
        </p:nvSpPr>
        <p:spPr bwMode="auto">
          <a:xfrm>
            <a:off x="3995738" y="3573463"/>
            <a:ext cx="1728787" cy="366712"/>
          </a:xfrm>
          <a:prstGeom prst="rect">
            <a:avLst/>
          </a:prstGeom>
          <a:noFill/>
          <a:ln w="9525">
            <a:noFill/>
            <a:miter lim="800000"/>
            <a:headEnd/>
            <a:tailEnd/>
          </a:ln>
        </p:spPr>
        <p:txBody>
          <a:bodyPr>
            <a:spAutoFit/>
          </a:bodyPr>
          <a:lstStyle/>
          <a:p>
            <a:pPr>
              <a:spcBef>
                <a:spcPct val="50000"/>
              </a:spcBef>
            </a:pPr>
            <a:r>
              <a:rPr lang="es-ES"/>
              <a:t>Médula espinal</a:t>
            </a:r>
          </a:p>
        </p:txBody>
      </p:sp>
      <p:sp>
        <p:nvSpPr>
          <p:cNvPr id="22" name="Line 23"/>
          <p:cNvSpPr>
            <a:spLocks noChangeShapeType="1"/>
          </p:cNvSpPr>
          <p:nvPr/>
        </p:nvSpPr>
        <p:spPr bwMode="auto">
          <a:xfrm flipV="1">
            <a:off x="6227763" y="2997200"/>
            <a:ext cx="0" cy="1584325"/>
          </a:xfrm>
          <a:prstGeom prst="line">
            <a:avLst/>
          </a:prstGeom>
          <a:noFill/>
          <a:ln w="19050">
            <a:solidFill>
              <a:schemeClr val="tx1"/>
            </a:solidFill>
            <a:round/>
            <a:headEnd/>
            <a:tailEnd type="triangle" w="med" len="med"/>
          </a:ln>
        </p:spPr>
        <p:txBody>
          <a:bodyPr/>
          <a:lstStyle/>
          <a:p>
            <a:endParaRPr lang="es-ES"/>
          </a:p>
        </p:txBody>
      </p:sp>
      <p:sp>
        <p:nvSpPr>
          <p:cNvPr id="23" name="Text Box 24"/>
          <p:cNvSpPr txBox="1">
            <a:spLocks noChangeArrowheads="1"/>
          </p:cNvSpPr>
          <p:nvPr/>
        </p:nvSpPr>
        <p:spPr bwMode="auto">
          <a:xfrm>
            <a:off x="3851275" y="2133600"/>
            <a:ext cx="1800225" cy="366713"/>
          </a:xfrm>
          <a:prstGeom prst="rect">
            <a:avLst/>
          </a:prstGeom>
          <a:noFill/>
          <a:ln w="9525">
            <a:noFill/>
            <a:miter lim="800000"/>
            <a:headEnd/>
            <a:tailEnd/>
          </a:ln>
        </p:spPr>
        <p:txBody>
          <a:bodyPr>
            <a:spAutoFit/>
          </a:bodyPr>
          <a:lstStyle/>
          <a:p>
            <a:pPr>
              <a:spcBef>
                <a:spcPct val="50000"/>
              </a:spcBef>
            </a:pPr>
            <a:r>
              <a:rPr lang="es-ES"/>
              <a:t>Bulbo raquídeo</a:t>
            </a:r>
          </a:p>
        </p:txBody>
      </p:sp>
      <p:sp>
        <p:nvSpPr>
          <p:cNvPr id="24" name="Text Box 25"/>
          <p:cNvSpPr txBox="1">
            <a:spLocks noChangeArrowheads="1"/>
          </p:cNvSpPr>
          <p:nvPr/>
        </p:nvSpPr>
        <p:spPr bwMode="auto">
          <a:xfrm>
            <a:off x="3995738" y="1628775"/>
            <a:ext cx="1655762" cy="366713"/>
          </a:xfrm>
          <a:prstGeom prst="rect">
            <a:avLst/>
          </a:prstGeom>
          <a:noFill/>
          <a:ln w="9525">
            <a:noFill/>
            <a:miter lim="800000"/>
            <a:headEnd/>
            <a:tailEnd/>
          </a:ln>
        </p:spPr>
        <p:txBody>
          <a:bodyPr>
            <a:spAutoFit/>
          </a:bodyPr>
          <a:lstStyle/>
          <a:p>
            <a:pPr>
              <a:spcBef>
                <a:spcPct val="50000"/>
              </a:spcBef>
            </a:pPr>
            <a:r>
              <a:rPr lang="es-ES"/>
              <a:t>Mesencéfalo</a:t>
            </a:r>
          </a:p>
        </p:txBody>
      </p:sp>
      <p:sp>
        <p:nvSpPr>
          <p:cNvPr id="25" name="Text Box 26"/>
          <p:cNvSpPr txBox="1">
            <a:spLocks noChangeArrowheads="1"/>
          </p:cNvSpPr>
          <p:nvPr/>
        </p:nvSpPr>
        <p:spPr bwMode="auto">
          <a:xfrm>
            <a:off x="4211638" y="1125538"/>
            <a:ext cx="1223962" cy="366712"/>
          </a:xfrm>
          <a:prstGeom prst="rect">
            <a:avLst/>
          </a:prstGeom>
          <a:noFill/>
          <a:ln w="9525">
            <a:noFill/>
            <a:miter lim="800000"/>
            <a:headEnd/>
            <a:tailEnd/>
          </a:ln>
        </p:spPr>
        <p:txBody>
          <a:bodyPr>
            <a:spAutoFit/>
          </a:bodyPr>
          <a:lstStyle/>
          <a:p>
            <a:pPr>
              <a:spcBef>
                <a:spcPct val="50000"/>
              </a:spcBef>
            </a:pPr>
            <a:r>
              <a:rPr lang="es-ES"/>
              <a:t>Tálamo</a:t>
            </a:r>
          </a:p>
        </p:txBody>
      </p:sp>
      <p:sp>
        <p:nvSpPr>
          <p:cNvPr id="26" name="Text Box 27"/>
          <p:cNvSpPr txBox="1">
            <a:spLocks noChangeArrowheads="1"/>
          </p:cNvSpPr>
          <p:nvPr/>
        </p:nvSpPr>
        <p:spPr bwMode="auto">
          <a:xfrm>
            <a:off x="3419475" y="476250"/>
            <a:ext cx="2160588" cy="366713"/>
          </a:xfrm>
          <a:prstGeom prst="rect">
            <a:avLst/>
          </a:prstGeom>
          <a:noFill/>
          <a:ln w="9525">
            <a:noFill/>
            <a:miter lim="800000"/>
            <a:headEnd/>
            <a:tailEnd/>
          </a:ln>
        </p:spPr>
        <p:txBody>
          <a:bodyPr>
            <a:spAutoFit/>
          </a:bodyPr>
          <a:lstStyle/>
          <a:p>
            <a:pPr>
              <a:spcBef>
                <a:spcPct val="50000"/>
              </a:spcBef>
            </a:pPr>
            <a:r>
              <a:rPr lang="es-ES"/>
              <a:t>Corteza cerebral</a:t>
            </a:r>
          </a:p>
        </p:txBody>
      </p:sp>
      <p:sp>
        <p:nvSpPr>
          <p:cNvPr id="27" name="Text Box 28"/>
          <p:cNvSpPr txBox="1">
            <a:spLocks noChangeArrowheads="1"/>
          </p:cNvSpPr>
          <p:nvPr/>
        </p:nvSpPr>
        <p:spPr bwMode="auto">
          <a:xfrm>
            <a:off x="3276600" y="5013325"/>
            <a:ext cx="1866904" cy="366713"/>
          </a:xfrm>
          <a:prstGeom prst="rect">
            <a:avLst/>
          </a:prstGeom>
          <a:noFill/>
          <a:ln w="9525">
            <a:noFill/>
            <a:miter lim="800000"/>
            <a:headEnd/>
            <a:tailEnd/>
          </a:ln>
        </p:spPr>
        <p:txBody>
          <a:bodyPr wrap="square">
            <a:spAutoFit/>
          </a:bodyPr>
          <a:lstStyle/>
          <a:p>
            <a:pPr>
              <a:spcBef>
                <a:spcPct val="50000"/>
              </a:spcBef>
            </a:pPr>
            <a:r>
              <a:rPr lang="es-ES" dirty="0" err="1"/>
              <a:t>Nocicepción</a:t>
            </a:r>
            <a:endParaRPr lang="es-ES" dirty="0"/>
          </a:p>
        </p:txBody>
      </p:sp>
      <p:sp>
        <p:nvSpPr>
          <p:cNvPr id="28" name="Text Box 29"/>
          <p:cNvSpPr txBox="1">
            <a:spLocks noChangeArrowheads="1"/>
          </p:cNvSpPr>
          <p:nvPr/>
        </p:nvSpPr>
        <p:spPr bwMode="auto">
          <a:xfrm>
            <a:off x="0" y="5805488"/>
            <a:ext cx="1643042" cy="366712"/>
          </a:xfrm>
          <a:prstGeom prst="rect">
            <a:avLst/>
          </a:prstGeom>
          <a:noFill/>
          <a:ln w="9525">
            <a:noFill/>
            <a:miter lim="800000"/>
            <a:headEnd/>
            <a:tailEnd/>
          </a:ln>
        </p:spPr>
        <p:txBody>
          <a:bodyPr wrap="square">
            <a:spAutoFit/>
          </a:bodyPr>
          <a:lstStyle/>
          <a:p>
            <a:pPr>
              <a:spcBef>
                <a:spcPct val="50000"/>
              </a:spcBef>
            </a:pPr>
            <a:r>
              <a:rPr lang="es-ES" dirty="0" err="1"/>
              <a:t>Nociceptor</a:t>
            </a:r>
            <a:endParaRPr lang="es-ES" dirty="0"/>
          </a:p>
        </p:txBody>
      </p:sp>
      <p:sp>
        <p:nvSpPr>
          <p:cNvPr id="29" name="Text Box 30"/>
          <p:cNvSpPr txBox="1">
            <a:spLocks noChangeArrowheads="1"/>
          </p:cNvSpPr>
          <p:nvPr/>
        </p:nvSpPr>
        <p:spPr bwMode="auto">
          <a:xfrm>
            <a:off x="5795963" y="0"/>
            <a:ext cx="2555875" cy="366713"/>
          </a:xfrm>
          <a:prstGeom prst="rect">
            <a:avLst/>
          </a:prstGeom>
          <a:noFill/>
          <a:ln w="9525">
            <a:noFill/>
            <a:miter lim="800000"/>
            <a:headEnd/>
            <a:tailEnd/>
          </a:ln>
        </p:spPr>
        <p:txBody>
          <a:bodyPr>
            <a:spAutoFit/>
          </a:bodyPr>
          <a:lstStyle/>
          <a:p>
            <a:pPr>
              <a:spcBef>
                <a:spcPct val="50000"/>
              </a:spcBef>
            </a:pPr>
            <a:r>
              <a:rPr lang="es-ES"/>
              <a:t>Percepción del dolor</a:t>
            </a:r>
          </a:p>
        </p:txBody>
      </p:sp>
      <p:sp>
        <p:nvSpPr>
          <p:cNvPr id="30" name="AutoShape 31"/>
          <p:cNvSpPr>
            <a:spLocks noChangeArrowheads="1"/>
          </p:cNvSpPr>
          <p:nvPr/>
        </p:nvSpPr>
        <p:spPr bwMode="auto">
          <a:xfrm>
            <a:off x="6588125" y="6453188"/>
            <a:ext cx="215900" cy="217487"/>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1"/>
          </a:solidFill>
          <a:ln w="9525">
            <a:solidFill>
              <a:schemeClr val="tx1"/>
            </a:solidFill>
            <a:round/>
            <a:headEnd/>
            <a:tailEnd/>
          </a:ln>
        </p:spPr>
        <p:txBody>
          <a:bodyPr wrap="none" anchor="ctr"/>
          <a:lstStyle/>
          <a:p>
            <a:endParaRPr lang="es-ES"/>
          </a:p>
        </p:txBody>
      </p:sp>
      <p:sp>
        <p:nvSpPr>
          <p:cNvPr id="31" name="Text Box 32"/>
          <p:cNvSpPr txBox="1">
            <a:spLocks noChangeArrowheads="1"/>
          </p:cNvSpPr>
          <p:nvPr/>
        </p:nvSpPr>
        <p:spPr bwMode="auto">
          <a:xfrm>
            <a:off x="7019925" y="6381750"/>
            <a:ext cx="1296988" cy="366713"/>
          </a:xfrm>
          <a:prstGeom prst="rect">
            <a:avLst/>
          </a:prstGeom>
          <a:noFill/>
          <a:ln w="9525">
            <a:noFill/>
            <a:miter lim="800000"/>
            <a:headEnd/>
            <a:tailEnd/>
          </a:ln>
        </p:spPr>
        <p:txBody>
          <a:bodyPr>
            <a:spAutoFit/>
          </a:bodyPr>
          <a:lstStyle/>
          <a:p>
            <a:pPr>
              <a:spcBef>
                <a:spcPct val="50000"/>
              </a:spcBef>
            </a:pPr>
            <a:r>
              <a:rPr lang="es-ES"/>
              <a:t>Neuronas</a:t>
            </a:r>
          </a:p>
        </p:txBody>
      </p:sp>
      <p:sp>
        <p:nvSpPr>
          <p:cNvPr id="32" name="Line 33"/>
          <p:cNvSpPr>
            <a:spLocks noChangeShapeType="1"/>
          </p:cNvSpPr>
          <p:nvPr/>
        </p:nvSpPr>
        <p:spPr bwMode="auto">
          <a:xfrm>
            <a:off x="6877050" y="6524625"/>
            <a:ext cx="142875" cy="0"/>
          </a:xfrm>
          <a:prstGeom prst="line">
            <a:avLst/>
          </a:prstGeom>
          <a:noFill/>
          <a:ln w="9525">
            <a:solidFill>
              <a:schemeClr val="tx1"/>
            </a:solidFill>
            <a:round/>
            <a:headEnd/>
            <a:tailEnd type="triangle" w="med" len="med"/>
          </a:ln>
        </p:spPr>
        <p:txBody>
          <a:bodyPr/>
          <a:lstStyle/>
          <a:p>
            <a:endParaRPr lang="es-ES"/>
          </a:p>
        </p:txBody>
      </p:sp>
    </p:spTree>
  </p:cSld>
  <p:clrMapOvr>
    <a:masterClrMapping/>
  </p:clrMapOvr>
  <p:transition>
    <p:random/>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pPr>
              <a:defRPr/>
            </a:pPr>
            <a:fld id="{AC6FAB69-2C72-4AB0-8E5E-282C4908F486}" type="slidenum">
              <a:rPr lang="es-ES"/>
              <a:pPr>
                <a:defRPr/>
              </a:pPr>
              <a:t>70</a:t>
            </a:fld>
            <a:endParaRPr lang="es-ES"/>
          </a:p>
        </p:txBody>
      </p:sp>
      <p:sp>
        <p:nvSpPr>
          <p:cNvPr id="59395" name="Rectangle 2"/>
          <p:cNvSpPr>
            <a:spLocks noGrp="1" noChangeArrowheads="1"/>
          </p:cNvSpPr>
          <p:nvPr>
            <p:ph type="body" idx="1"/>
          </p:nvPr>
        </p:nvSpPr>
        <p:spPr>
          <a:xfrm>
            <a:off x="352425" y="2517775"/>
            <a:ext cx="8496300" cy="2717800"/>
          </a:xfrm>
        </p:spPr>
        <p:txBody>
          <a:bodyPr/>
          <a:lstStyle/>
          <a:p>
            <a:pPr algn="ctr" eaLnBrk="1" hangingPunct="1">
              <a:buFont typeface="Wingdings" pitchFamily="2" charset="2"/>
              <a:buNone/>
            </a:pPr>
            <a:r>
              <a:rPr lang="es-ES_tradnl" b="1" u="sng" smtClean="0">
                <a:solidFill>
                  <a:srgbClr val="FFFF99"/>
                </a:solidFill>
                <a:effectLst/>
                <a:latin typeface="Verdana" pitchFamily="34" charset="0"/>
              </a:rPr>
              <a:t>Especificaciones de cada grupo:</a:t>
            </a:r>
          </a:p>
        </p:txBody>
      </p:sp>
    </p:spTree>
  </p:cSld>
  <p:clrMapOvr>
    <a:masterClrMapping/>
  </p:clrMapOvr>
  <p:transition>
    <p:random/>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pPr>
              <a:defRPr/>
            </a:pPr>
            <a:fld id="{2F15807D-8E26-48A1-8D23-E5B298016E15}" type="slidenum">
              <a:rPr lang="es-ES"/>
              <a:pPr>
                <a:defRPr/>
              </a:pPr>
              <a:t>71</a:t>
            </a:fld>
            <a:endParaRPr lang="es-ES"/>
          </a:p>
        </p:txBody>
      </p:sp>
      <p:sp>
        <p:nvSpPr>
          <p:cNvPr id="60419" name="Rectangle 2"/>
          <p:cNvSpPr>
            <a:spLocks noGrp="1" noChangeArrowheads="1"/>
          </p:cNvSpPr>
          <p:nvPr>
            <p:ph type="body" idx="1"/>
          </p:nvPr>
        </p:nvSpPr>
        <p:spPr>
          <a:xfrm>
            <a:off x="685800" y="1600200"/>
            <a:ext cx="7772400" cy="5257800"/>
          </a:xfrm>
        </p:spPr>
        <p:txBody>
          <a:bodyPr/>
          <a:lstStyle/>
          <a:p>
            <a:pPr algn="just" eaLnBrk="1" hangingPunct="1">
              <a:buFont typeface="Wingdings" pitchFamily="2" charset="2"/>
              <a:buNone/>
            </a:pPr>
            <a:r>
              <a:rPr lang="es-ES_tradnl" sz="2400" b="1" smtClean="0">
                <a:solidFill>
                  <a:srgbClr val="FFFF99"/>
                </a:solidFill>
                <a:effectLst/>
                <a:latin typeface="Verdana" pitchFamily="34" charset="0"/>
              </a:rPr>
              <a:t>A) SALICILATOS</a:t>
            </a:r>
          </a:p>
          <a:p>
            <a:pPr algn="just" eaLnBrk="1" hangingPunct="1">
              <a:buFont typeface="Wingdings" pitchFamily="2" charset="2"/>
              <a:buNone/>
            </a:pPr>
            <a:endParaRPr lang="es-ES_tradnl" sz="2400" smtClean="0">
              <a:solidFill>
                <a:srgbClr val="FFFF99"/>
              </a:solidFill>
              <a:effectLst/>
              <a:latin typeface="Verdana" pitchFamily="34" charset="0"/>
            </a:endParaRPr>
          </a:p>
          <a:p>
            <a:pPr algn="just" eaLnBrk="1" hangingPunct="1"/>
            <a:r>
              <a:rPr lang="es-ES_tradnl" sz="2400" b="1" smtClean="0">
                <a:effectLst/>
                <a:latin typeface="Verdana" pitchFamily="34" charset="0"/>
              </a:rPr>
              <a:t>Buen</a:t>
            </a:r>
            <a:r>
              <a:rPr lang="es-ES_tradnl" sz="2400" smtClean="0">
                <a:effectLst/>
                <a:latin typeface="Verdana" pitchFamily="34" charset="0"/>
              </a:rPr>
              <a:t> efecto analgésico, antiinflamatorio </a:t>
            </a:r>
          </a:p>
          <a:p>
            <a:pPr algn="just" eaLnBrk="1" hangingPunct="1">
              <a:buFont typeface="Wingdings" pitchFamily="2" charset="2"/>
              <a:buNone/>
            </a:pPr>
            <a:r>
              <a:rPr lang="es-ES_tradnl" sz="2400" smtClean="0">
                <a:effectLst/>
                <a:latin typeface="Verdana" pitchFamily="34" charset="0"/>
              </a:rPr>
              <a:t>    y antipirético</a:t>
            </a:r>
          </a:p>
          <a:p>
            <a:pPr algn="just" eaLnBrk="1" hangingPunct="1"/>
            <a:r>
              <a:rPr lang="es-ES_tradnl" sz="2400" b="1" u="sng" smtClean="0">
                <a:effectLst/>
                <a:latin typeface="Verdana" pitchFamily="34" charset="0"/>
              </a:rPr>
              <a:t>Alto poder ulcerogénico</a:t>
            </a:r>
          </a:p>
          <a:p>
            <a:pPr algn="just" eaLnBrk="1" hangingPunct="1"/>
            <a:r>
              <a:rPr lang="es-ES_tradnl" sz="2400" b="1" smtClean="0">
                <a:effectLst/>
                <a:latin typeface="Verdana" pitchFamily="34" charset="0"/>
              </a:rPr>
              <a:t>Único AINE</a:t>
            </a:r>
            <a:r>
              <a:rPr lang="es-ES_tradnl" sz="2400" smtClean="0">
                <a:effectLst/>
                <a:latin typeface="Verdana" pitchFamily="34" charset="0"/>
              </a:rPr>
              <a:t> que produce síndrome de Reye </a:t>
            </a:r>
          </a:p>
          <a:p>
            <a:pPr algn="just" eaLnBrk="1" hangingPunct="1">
              <a:buFont typeface="Wingdings" pitchFamily="2" charset="2"/>
              <a:buNone/>
            </a:pPr>
            <a:r>
              <a:rPr lang="es-ES_tradnl" sz="2400" smtClean="0">
                <a:effectLst/>
                <a:latin typeface="Verdana" pitchFamily="34" charset="0"/>
              </a:rPr>
              <a:t>    y trastornos ácido base	</a:t>
            </a:r>
          </a:p>
        </p:txBody>
      </p:sp>
    </p:spTree>
  </p:cSld>
  <p:clrMapOvr>
    <a:masterClrMapping/>
  </p:clrMapOvr>
  <p:transition>
    <p:random/>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6 Marcador de número de diapositiva"/>
          <p:cNvSpPr>
            <a:spLocks noGrp="1"/>
          </p:cNvSpPr>
          <p:nvPr>
            <p:ph type="sldNum" sz="quarter" idx="12"/>
          </p:nvPr>
        </p:nvSpPr>
        <p:spPr/>
        <p:txBody>
          <a:bodyPr/>
          <a:lstStyle/>
          <a:p>
            <a:pPr>
              <a:defRPr/>
            </a:pPr>
            <a:fld id="{E91C2C5E-5740-4F25-B191-017D834AAC12}" type="slidenum">
              <a:rPr lang="es-ES"/>
              <a:pPr>
                <a:defRPr/>
              </a:pPr>
              <a:t>72</a:t>
            </a:fld>
            <a:endParaRPr lang="es-ES" dirty="0"/>
          </a:p>
        </p:txBody>
      </p:sp>
      <p:sp>
        <p:nvSpPr>
          <p:cNvPr id="150539" name="Rectangle 11"/>
          <p:cNvSpPr>
            <a:spLocks noGrp="1" noChangeArrowheads="1"/>
          </p:cNvSpPr>
          <p:nvPr>
            <p:ph type="title"/>
          </p:nvPr>
        </p:nvSpPr>
        <p:spPr/>
        <p:txBody>
          <a:bodyPr/>
          <a:lstStyle/>
          <a:p>
            <a:pPr eaLnBrk="1" hangingPunct="1">
              <a:defRPr/>
            </a:pPr>
            <a:r>
              <a:rPr lang="es-ES" smtClean="0"/>
              <a:t>Ácido acetilsalicílico</a:t>
            </a:r>
          </a:p>
        </p:txBody>
      </p:sp>
      <p:pic>
        <p:nvPicPr>
          <p:cNvPr id="61444" name="Picture 6" descr="Archivo:Aspirin-skeletal.png">
            <a:hlinkClick r:id="rId2"/>
          </p:cNvPr>
          <p:cNvPicPr>
            <a:picLocks noGrp="1" noChangeAspect="1" noChangeArrowheads="1"/>
          </p:cNvPicPr>
          <p:nvPr>
            <p:ph sz="half" idx="1"/>
          </p:nvPr>
        </p:nvPicPr>
        <p:blipFill>
          <a:blip r:embed="rId3"/>
          <a:srcRect/>
          <a:stretch>
            <a:fillRect/>
          </a:stretch>
        </p:blipFill>
        <p:spPr>
          <a:xfrm>
            <a:off x="457200" y="2163763"/>
            <a:ext cx="4038600" cy="3398837"/>
          </a:xfrm>
        </p:spPr>
      </p:pic>
      <p:pic>
        <p:nvPicPr>
          <p:cNvPr id="61445" name="Picture 10" descr="Estructura química del ácido salicílico">
            <a:hlinkClick r:id="rId4" tooltip="Estructura química del ácido salicílico"/>
          </p:cNvPr>
          <p:cNvPicPr>
            <a:picLocks noGrp="1" noChangeAspect="1" noChangeArrowheads="1"/>
          </p:cNvPicPr>
          <p:nvPr>
            <p:ph sz="half" idx="2"/>
          </p:nvPr>
        </p:nvPicPr>
        <p:blipFill>
          <a:blip r:embed="rId5"/>
          <a:srcRect/>
          <a:stretch>
            <a:fillRect/>
          </a:stretch>
        </p:blipFill>
        <p:spPr>
          <a:xfrm>
            <a:off x="5219700" y="2133600"/>
            <a:ext cx="3600450" cy="3600450"/>
          </a:xfrm>
        </p:spPr>
      </p:pic>
      <p:sp>
        <p:nvSpPr>
          <p:cNvPr id="61446" name="6 Rectángulo"/>
          <p:cNvSpPr>
            <a:spLocks noChangeArrowheads="1"/>
          </p:cNvSpPr>
          <p:nvPr/>
        </p:nvSpPr>
        <p:spPr bwMode="auto">
          <a:xfrm>
            <a:off x="500063" y="6286500"/>
            <a:ext cx="4243387" cy="369888"/>
          </a:xfrm>
          <a:prstGeom prst="rect">
            <a:avLst/>
          </a:prstGeom>
          <a:noFill/>
          <a:ln w="9525">
            <a:noFill/>
            <a:miter lim="800000"/>
            <a:headEnd/>
            <a:tailEnd/>
          </a:ln>
        </p:spPr>
        <p:txBody>
          <a:bodyPr wrap="none">
            <a:spAutoFit/>
          </a:bodyPr>
          <a:lstStyle/>
          <a:p>
            <a:r>
              <a:rPr lang="es-ES"/>
              <a:t>IUPAC:Ácido 2-(acetiloxi)-benzoico</a:t>
            </a:r>
          </a:p>
        </p:txBody>
      </p:sp>
    </p:spTree>
  </p:cSld>
  <p:clrMapOvr>
    <a:masterClrMapping/>
  </p:clrMapOvr>
  <p:transition>
    <p:random/>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pPr>
              <a:defRPr/>
            </a:pPr>
            <a:fld id="{E6619A2B-D7A8-48AC-A811-522E95B1D798}" type="slidenum">
              <a:rPr lang="es-ES"/>
              <a:pPr>
                <a:defRPr/>
              </a:pPr>
              <a:t>73</a:t>
            </a:fld>
            <a:endParaRPr lang="es-ES"/>
          </a:p>
        </p:txBody>
      </p:sp>
      <p:sp>
        <p:nvSpPr>
          <p:cNvPr id="62467" name="Rectangle 2"/>
          <p:cNvSpPr>
            <a:spLocks noGrp="1" noChangeArrowheads="1"/>
          </p:cNvSpPr>
          <p:nvPr>
            <p:ph type="body" idx="1"/>
          </p:nvPr>
        </p:nvSpPr>
        <p:spPr>
          <a:xfrm>
            <a:off x="827088" y="1052513"/>
            <a:ext cx="8763000" cy="5257800"/>
          </a:xfrm>
        </p:spPr>
        <p:txBody>
          <a:bodyPr/>
          <a:lstStyle/>
          <a:p>
            <a:pPr eaLnBrk="1" hangingPunct="1">
              <a:buFont typeface="Wingdings" pitchFamily="2" charset="2"/>
              <a:buNone/>
            </a:pPr>
            <a:r>
              <a:rPr lang="es-ES_tradnl" sz="2400" b="1" smtClean="0">
                <a:solidFill>
                  <a:srgbClr val="FFFF99"/>
                </a:solidFill>
                <a:effectLst/>
                <a:latin typeface="Verdana" pitchFamily="34" charset="0"/>
              </a:rPr>
              <a:t>B) PARAAMINOFENOLES:</a:t>
            </a:r>
            <a:r>
              <a:rPr lang="es-ES_tradnl" sz="2400" b="1" smtClean="0">
                <a:effectLst/>
                <a:latin typeface="Verdana" pitchFamily="34" charset="0"/>
              </a:rPr>
              <a:t> </a:t>
            </a:r>
            <a:r>
              <a:rPr lang="es-ES_tradnl" sz="2400" b="1" smtClean="0">
                <a:solidFill>
                  <a:srgbClr val="FF6600"/>
                </a:solidFill>
                <a:effectLst/>
                <a:latin typeface="Verdana" pitchFamily="34" charset="0"/>
              </a:rPr>
              <a:t>Paracetamol</a:t>
            </a:r>
          </a:p>
          <a:p>
            <a:pPr eaLnBrk="1" hangingPunct="1">
              <a:buFont typeface="Wingdings" pitchFamily="2" charset="2"/>
              <a:buNone/>
            </a:pPr>
            <a:endParaRPr lang="es-ES_tradnl" sz="2400" b="1" smtClean="0">
              <a:solidFill>
                <a:srgbClr val="FF6600"/>
              </a:solidFill>
              <a:effectLst/>
              <a:latin typeface="Verdana" pitchFamily="34" charset="0"/>
            </a:endParaRPr>
          </a:p>
          <a:p>
            <a:pPr eaLnBrk="1" hangingPunct="1"/>
            <a:r>
              <a:rPr lang="es-ES_tradnl" sz="2400" smtClean="0">
                <a:effectLst/>
                <a:latin typeface="Verdana" pitchFamily="34" charset="0"/>
              </a:rPr>
              <a:t>Moderado analgésico, excelente antipirético</a:t>
            </a:r>
          </a:p>
          <a:p>
            <a:pPr eaLnBrk="1" hangingPunct="1"/>
            <a:r>
              <a:rPr lang="es-ES_tradnl" sz="2400" b="1" u="sng" smtClean="0">
                <a:effectLst/>
                <a:latin typeface="Verdana" pitchFamily="34" charset="0"/>
              </a:rPr>
              <a:t>No posee efecto antiinflamatorio</a:t>
            </a:r>
            <a:endParaRPr lang="es-ES_tradnl" sz="2400" u="sng" smtClean="0">
              <a:effectLst/>
              <a:latin typeface="Verdana" pitchFamily="34" charset="0"/>
            </a:endParaRPr>
          </a:p>
          <a:p>
            <a:pPr eaLnBrk="1" hangingPunct="1"/>
            <a:r>
              <a:rPr lang="es-ES_tradnl" sz="2400" b="1" smtClean="0">
                <a:effectLst/>
                <a:latin typeface="Verdana" pitchFamily="34" charset="0"/>
              </a:rPr>
              <a:t>Seguro </a:t>
            </a:r>
            <a:r>
              <a:rPr lang="es-ES_tradnl" sz="2400" smtClean="0">
                <a:effectLst/>
                <a:latin typeface="Verdana" pitchFamily="34" charset="0"/>
              </a:rPr>
              <a:t>en embarazo e infancia </a:t>
            </a:r>
          </a:p>
          <a:p>
            <a:pPr eaLnBrk="1" hangingPunct="1"/>
            <a:r>
              <a:rPr lang="es-ES_tradnl" sz="2400" smtClean="0">
                <a:effectLst/>
                <a:latin typeface="Verdana" pitchFamily="34" charset="0"/>
              </a:rPr>
              <a:t>Único AINE que </a:t>
            </a:r>
            <a:r>
              <a:rPr lang="es-ES_tradnl" sz="2400" b="1" smtClean="0">
                <a:effectLst/>
                <a:latin typeface="Verdana" pitchFamily="34" charset="0"/>
              </a:rPr>
              <a:t>no produce molestias G.I.</a:t>
            </a:r>
          </a:p>
          <a:p>
            <a:pPr eaLnBrk="1" hangingPunct="1"/>
            <a:r>
              <a:rPr lang="es-ES_tradnl" sz="2400" smtClean="0">
                <a:effectLst/>
                <a:latin typeface="Verdana" pitchFamily="34" charset="0"/>
              </a:rPr>
              <a:t>Único AINE </a:t>
            </a:r>
            <a:r>
              <a:rPr lang="es-ES_tradnl" sz="2400" b="1" smtClean="0">
                <a:effectLst/>
                <a:latin typeface="Verdana" pitchFamily="34" charset="0"/>
              </a:rPr>
              <a:t>tóxico hepático</a:t>
            </a:r>
            <a:r>
              <a:rPr lang="es-ES_tradnl" sz="2400" smtClean="0">
                <a:effectLst/>
                <a:latin typeface="Verdana" pitchFamily="34" charset="0"/>
              </a:rPr>
              <a:t> </a:t>
            </a:r>
            <a:r>
              <a:rPr lang="es-ES_tradnl" sz="2000" smtClean="0">
                <a:effectLst/>
                <a:latin typeface="Verdana" pitchFamily="34" charset="0"/>
              </a:rPr>
              <a:t>(dosis dependiente)</a:t>
            </a:r>
          </a:p>
          <a:p>
            <a:pPr eaLnBrk="1" hangingPunct="1"/>
            <a:r>
              <a:rPr lang="es-ES_tradnl" sz="2400" b="1" smtClean="0">
                <a:effectLst/>
                <a:latin typeface="Verdana" pitchFamily="34" charset="0"/>
              </a:rPr>
              <a:t>RAM</a:t>
            </a:r>
            <a:r>
              <a:rPr lang="es-ES_tradnl" sz="2400" smtClean="0">
                <a:effectLst/>
                <a:latin typeface="Verdana" pitchFamily="34" charset="0"/>
              </a:rPr>
              <a:t> muy poco frecuentes</a:t>
            </a:r>
          </a:p>
          <a:p>
            <a:pPr eaLnBrk="1" hangingPunct="1">
              <a:buFont typeface="Wingdings" pitchFamily="2" charset="2"/>
              <a:buNone/>
            </a:pPr>
            <a:endParaRPr lang="es-ES_tradnl" sz="2400" smtClean="0">
              <a:effectLst/>
              <a:latin typeface="Verdana" pitchFamily="34" charset="0"/>
            </a:endParaRPr>
          </a:p>
          <a:p>
            <a:pPr eaLnBrk="1" hangingPunct="1">
              <a:buFont typeface="Wingdings" pitchFamily="2" charset="2"/>
              <a:buNone/>
            </a:pPr>
            <a:endParaRPr lang="es-ES_tradnl" smtClean="0">
              <a:effectLst/>
              <a:latin typeface="Verdana" pitchFamily="34" charset="0"/>
            </a:endParaRPr>
          </a:p>
        </p:txBody>
      </p:sp>
    </p:spTree>
  </p:cSld>
  <p:clrMapOvr>
    <a:masterClrMapping/>
  </p:clrMapOvr>
  <p:transition>
    <p:random/>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pPr>
              <a:defRPr/>
            </a:pPr>
            <a:fld id="{730D37E7-F554-4046-A6D2-21C3069DA83A}" type="slidenum">
              <a:rPr lang="es-ES"/>
              <a:pPr>
                <a:defRPr/>
              </a:pPr>
              <a:t>74</a:t>
            </a:fld>
            <a:endParaRPr lang="es-ES"/>
          </a:p>
        </p:txBody>
      </p:sp>
      <p:sp>
        <p:nvSpPr>
          <p:cNvPr id="63491" name="Rectangle 2"/>
          <p:cNvSpPr>
            <a:spLocks noGrp="1" noChangeArrowheads="1"/>
          </p:cNvSpPr>
          <p:nvPr>
            <p:ph type="body" idx="1"/>
          </p:nvPr>
        </p:nvSpPr>
        <p:spPr>
          <a:xfrm>
            <a:off x="539750" y="836613"/>
            <a:ext cx="8353425" cy="5181600"/>
          </a:xfrm>
        </p:spPr>
        <p:txBody>
          <a:bodyPr/>
          <a:lstStyle/>
          <a:p>
            <a:pPr eaLnBrk="1" hangingPunct="1">
              <a:buFont typeface="Wingdings" pitchFamily="2" charset="2"/>
              <a:buNone/>
            </a:pPr>
            <a:r>
              <a:rPr lang="es-ES_tradnl" sz="2400" b="1" smtClean="0">
                <a:solidFill>
                  <a:srgbClr val="FFFF99"/>
                </a:solidFill>
                <a:effectLst/>
                <a:latin typeface="Verdana" pitchFamily="34" charset="0"/>
              </a:rPr>
              <a:t>C) PIRAZOLÓNICOS:</a:t>
            </a:r>
            <a:r>
              <a:rPr lang="es-ES_tradnl" sz="2400" b="1" smtClean="0">
                <a:solidFill>
                  <a:srgbClr val="FF6600"/>
                </a:solidFill>
                <a:effectLst/>
                <a:latin typeface="Verdana" pitchFamily="34" charset="0"/>
              </a:rPr>
              <a:t> Fenilbutazona, Metamizol (Dipirona)</a:t>
            </a:r>
          </a:p>
          <a:p>
            <a:pPr eaLnBrk="1" hangingPunct="1"/>
            <a:endParaRPr lang="es-ES_tradnl" sz="1800" smtClean="0">
              <a:effectLst/>
              <a:latin typeface="Verdana" pitchFamily="34" charset="0"/>
            </a:endParaRPr>
          </a:p>
          <a:p>
            <a:pPr eaLnBrk="1" hangingPunct="1">
              <a:buFont typeface="Wingdings" pitchFamily="2" charset="2"/>
              <a:buNone/>
            </a:pPr>
            <a:endParaRPr lang="es-ES_tradnl" sz="2400" smtClean="0">
              <a:effectLst/>
              <a:latin typeface="Verdana" pitchFamily="34" charset="0"/>
            </a:endParaRPr>
          </a:p>
          <a:p>
            <a:pPr eaLnBrk="1" hangingPunct="1"/>
            <a:r>
              <a:rPr lang="es-ES_tradnl" sz="2400" smtClean="0">
                <a:effectLst/>
                <a:latin typeface="Verdana" pitchFamily="34" charset="0"/>
              </a:rPr>
              <a:t>Excelente poder analgésico, antipirético y      antiinflamatorio</a:t>
            </a:r>
          </a:p>
          <a:p>
            <a:pPr eaLnBrk="1" hangingPunct="1"/>
            <a:r>
              <a:rPr lang="es-ES_tradnl" sz="2400" b="1" smtClean="0">
                <a:effectLst/>
                <a:latin typeface="Verdana" pitchFamily="34" charset="0"/>
              </a:rPr>
              <a:t>Dipirona</a:t>
            </a:r>
            <a:r>
              <a:rPr lang="es-ES_tradnl" sz="2400" smtClean="0">
                <a:effectLst/>
                <a:latin typeface="Verdana" pitchFamily="34" charset="0"/>
              </a:rPr>
              <a:t> posee leves efectos gastrointestinales,</a:t>
            </a:r>
          </a:p>
          <a:p>
            <a:pPr eaLnBrk="1" hangingPunct="1">
              <a:buFont typeface="Wingdings" pitchFamily="2" charset="2"/>
              <a:buNone/>
            </a:pPr>
            <a:r>
              <a:rPr lang="es-ES_tradnl" sz="2400" smtClean="0">
                <a:effectLst/>
                <a:latin typeface="Verdana" pitchFamily="34" charset="0"/>
              </a:rPr>
              <a:t>   se asocia a agranulocitosis</a:t>
            </a:r>
          </a:p>
          <a:p>
            <a:pPr eaLnBrk="1" hangingPunct="1"/>
            <a:r>
              <a:rPr lang="es-ES_tradnl" sz="2400" b="1" smtClean="0">
                <a:effectLst/>
                <a:latin typeface="Verdana" pitchFamily="34" charset="0"/>
              </a:rPr>
              <a:t>Fenilbutazona</a:t>
            </a:r>
            <a:r>
              <a:rPr lang="es-ES_tradnl" sz="2400" smtClean="0">
                <a:effectLst/>
                <a:latin typeface="Verdana" pitchFamily="34" charset="0"/>
              </a:rPr>
              <a:t> posee alto poder ulcerogénico y </a:t>
            </a:r>
          </a:p>
          <a:p>
            <a:pPr eaLnBrk="1" hangingPunct="1">
              <a:buFont typeface="Wingdings" pitchFamily="2" charset="2"/>
              <a:buNone/>
            </a:pPr>
            <a:r>
              <a:rPr lang="es-ES_tradnl" sz="2400" smtClean="0">
                <a:effectLst/>
                <a:latin typeface="Verdana" pitchFamily="34" charset="0"/>
              </a:rPr>
              <a:t>   muchos RAM, casi no se prescribe</a:t>
            </a:r>
          </a:p>
          <a:p>
            <a:pPr eaLnBrk="1" hangingPunct="1"/>
            <a:endParaRPr lang="es-ES_tradnl" sz="2400" smtClean="0">
              <a:effectLst/>
              <a:latin typeface="Verdana" pitchFamily="34" charset="0"/>
            </a:endParaRPr>
          </a:p>
          <a:p>
            <a:pPr eaLnBrk="1" hangingPunct="1"/>
            <a:endParaRPr lang="es-ES_tradnl" sz="2400" smtClean="0">
              <a:effectLst/>
              <a:latin typeface="Verdana" pitchFamily="34" charset="0"/>
            </a:endParaRPr>
          </a:p>
          <a:p>
            <a:pPr eaLnBrk="1" hangingPunct="1">
              <a:buFont typeface="Wingdings" pitchFamily="2" charset="2"/>
              <a:buNone/>
            </a:pPr>
            <a:endParaRPr lang="es-ES_tradnl" sz="2400" smtClean="0">
              <a:effectLst/>
              <a:latin typeface="Verdana" pitchFamily="34" charset="0"/>
            </a:endParaRPr>
          </a:p>
          <a:p>
            <a:pPr eaLnBrk="1" hangingPunct="1">
              <a:buFont typeface="Wingdings" pitchFamily="2" charset="2"/>
              <a:buNone/>
            </a:pPr>
            <a:endParaRPr lang="es-ES_tradnl" smtClean="0">
              <a:effectLst/>
              <a:latin typeface="Verdana" pitchFamily="34" charset="0"/>
            </a:endParaRPr>
          </a:p>
        </p:txBody>
      </p:sp>
    </p:spTree>
  </p:cSld>
  <p:clrMapOvr>
    <a:masterClrMapping/>
  </p:clrMapOvr>
  <p:transition>
    <p:random/>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pPr>
              <a:defRPr/>
            </a:pPr>
            <a:fld id="{2CDF0A19-5380-431D-9398-7B09A233B6D3}" type="slidenum">
              <a:rPr lang="es-ES"/>
              <a:pPr>
                <a:defRPr/>
              </a:pPr>
              <a:t>75</a:t>
            </a:fld>
            <a:endParaRPr lang="es-ES"/>
          </a:p>
        </p:txBody>
      </p:sp>
      <p:sp>
        <p:nvSpPr>
          <p:cNvPr id="69634" name="Rectangle 2"/>
          <p:cNvSpPr>
            <a:spLocks noGrp="1" noChangeArrowheads="1"/>
          </p:cNvSpPr>
          <p:nvPr>
            <p:ph type="body" idx="1"/>
          </p:nvPr>
        </p:nvSpPr>
        <p:spPr>
          <a:xfrm>
            <a:off x="755650" y="1196975"/>
            <a:ext cx="7993063" cy="4267200"/>
          </a:xfrm>
        </p:spPr>
        <p:txBody>
          <a:bodyPr/>
          <a:lstStyle/>
          <a:p>
            <a:pPr eaLnBrk="1" hangingPunct="1">
              <a:lnSpc>
                <a:spcPct val="90000"/>
              </a:lnSpc>
              <a:buFont typeface="Wingdings" pitchFamily="2" charset="2"/>
              <a:buNone/>
              <a:defRPr/>
            </a:pPr>
            <a:r>
              <a:rPr lang="es-ES_tradnl" sz="2400" smtClean="0">
                <a:solidFill>
                  <a:srgbClr val="FFFF99"/>
                </a:solidFill>
                <a:latin typeface="Verdana" pitchFamily="34" charset="0"/>
              </a:rPr>
              <a:t> </a:t>
            </a:r>
            <a:r>
              <a:rPr lang="es-ES_tradnl" sz="2400" b="1" smtClean="0">
                <a:solidFill>
                  <a:srgbClr val="FFFF99"/>
                </a:solidFill>
                <a:effectLst/>
                <a:latin typeface="Verdana" pitchFamily="34" charset="0"/>
              </a:rPr>
              <a:t>D) ÁCIDOS PROPIÓNICOS:</a:t>
            </a:r>
            <a:r>
              <a:rPr lang="es-ES_tradnl" sz="2400" b="1" smtClean="0">
                <a:solidFill>
                  <a:srgbClr val="FF6600"/>
                </a:solidFill>
                <a:effectLst/>
                <a:latin typeface="Verdana" pitchFamily="34" charset="0"/>
              </a:rPr>
              <a:t> Ibuprofeno,  Naproxeno, Ketoprofeno, Flurbiprofeno</a:t>
            </a:r>
          </a:p>
          <a:p>
            <a:pPr eaLnBrk="1" hangingPunct="1">
              <a:lnSpc>
                <a:spcPct val="90000"/>
              </a:lnSpc>
              <a:buFont typeface="Wingdings" pitchFamily="2" charset="2"/>
              <a:buNone/>
              <a:defRPr/>
            </a:pPr>
            <a:endParaRPr lang="es-ES_tradnl" sz="2400" b="1" smtClean="0">
              <a:effectLst/>
              <a:latin typeface="Verdana" pitchFamily="34" charset="0"/>
            </a:endParaRPr>
          </a:p>
          <a:p>
            <a:pPr eaLnBrk="1" hangingPunct="1">
              <a:lnSpc>
                <a:spcPct val="90000"/>
              </a:lnSpc>
              <a:defRPr/>
            </a:pPr>
            <a:r>
              <a:rPr lang="es-ES_tradnl" sz="2400" b="1" smtClean="0">
                <a:effectLst/>
                <a:latin typeface="Verdana" pitchFamily="34" charset="0"/>
              </a:rPr>
              <a:t>Muy buenos analgésicos, antipiréticos y </a:t>
            </a:r>
          </a:p>
          <a:p>
            <a:pPr eaLnBrk="1" hangingPunct="1">
              <a:lnSpc>
                <a:spcPct val="90000"/>
              </a:lnSpc>
              <a:buFont typeface="Wingdings" pitchFamily="2" charset="2"/>
              <a:buNone/>
              <a:defRPr/>
            </a:pPr>
            <a:r>
              <a:rPr lang="es-ES_tradnl" sz="2400" b="1" smtClean="0">
                <a:effectLst/>
                <a:latin typeface="Verdana" pitchFamily="34" charset="0"/>
              </a:rPr>
              <a:t>   antiinflamatorios</a:t>
            </a:r>
          </a:p>
          <a:p>
            <a:pPr eaLnBrk="1" hangingPunct="1">
              <a:lnSpc>
                <a:spcPct val="90000"/>
              </a:lnSpc>
              <a:defRPr/>
            </a:pPr>
            <a:r>
              <a:rPr lang="es-ES_tradnl" sz="2400" b="1" smtClean="0">
                <a:effectLst/>
                <a:latin typeface="Verdana" pitchFamily="34" charset="0"/>
              </a:rPr>
              <a:t>Baja</a:t>
            </a:r>
            <a:r>
              <a:rPr lang="es-ES_tradnl" sz="2400" smtClean="0">
                <a:effectLst/>
                <a:latin typeface="Verdana" pitchFamily="34" charset="0"/>
              </a:rPr>
              <a:t> </a:t>
            </a:r>
            <a:r>
              <a:rPr lang="es-ES_tradnl" sz="2400" b="1" smtClean="0">
                <a:effectLst/>
                <a:latin typeface="Verdana" pitchFamily="34" charset="0"/>
              </a:rPr>
              <a:t>incidencia de RAM</a:t>
            </a:r>
          </a:p>
          <a:p>
            <a:pPr eaLnBrk="1" hangingPunct="1">
              <a:lnSpc>
                <a:spcPct val="90000"/>
              </a:lnSpc>
              <a:defRPr/>
            </a:pPr>
            <a:r>
              <a:rPr lang="es-ES_tradnl" sz="2400" b="1" smtClean="0">
                <a:effectLst/>
                <a:latin typeface="Verdana" pitchFamily="34" charset="0"/>
              </a:rPr>
              <a:t>Naproxeno</a:t>
            </a:r>
            <a:r>
              <a:rPr lang="es-ES_tradnl" sz="2400" smtClean="0">
                <a:effectLst/>
                <a:latin typeface="Verdana" pitchFamily="34" charset="0"/>
              </a:rPr>
              <a:t> es excelente y potente   antiinflamatorio, bien tolerado</a:t>
            </a:r>
          </a:p>
          <a:p>
            <a:pPr eaLnBrk="1" hangingPunct="1">
              <a:lnSpc>
                <a:spcPct val="90000"/>
              </a:lnSpc>
              <a:defRPr/>
            </a:pPr>
            <a:r>
              <a:rPr lang="es-ES_tradnl" sz="2400" b="1" u="sng" smtClean="0">
                <a:effectLst/>
                <a:latin typeface="Verdana" pitchFamily="34" charset="0"/>
              </a:rPr>
              <a:t>Ketoprofeno</a:t>
            </a:r>
            <a:r>
              <a:rPr lang="es-ES_tradnl" sz="2400" smtClean="0">
                <a:effectLst/>
                <a:latin typeface="Verdana" pitchFamily="34" charset="0"/>
              </a:rPr>
              <a:t> indicado IM o IV</a:t>
            </a:r>
            <a:r>
              <a:rPr lang="es-ES_tradnl" sz="2400" smtClean="0">
                <a:effectLst/>
              </a:rPr>
              <a:t> </a:t>
            </a:r>
          </a:p>
          <a:p>
            <a:pPr eaLnBrk="1" hangingPunct="1">
              <a:lnSpc>
                <a:spcPct val="90000"/>
              </a:lnSpc>
              <a:defRPr/>
            </a:pPr>
            <a:endParaRPr lang="es-ES_tradnl" sz="2400" smtClean="0">
              <a:effectLst/>
            </a:endParaRPr>
          </a:p>
          <a:p>
            <a:pPr eaLnBrk="1" hangingPunct="1">
              <a:lnSpc>
                <a:spcPct val="90000"/>
              </a:lnSpc>
              <a:defRPr/>
            </a:pPr>
            <a:endParaRPr lang="es-ES_tradnl" sz="2400" smtClean="0">
              <a:effectLst/>
            </a:endParaRPr>
          </a:p>
          <a:p>
            <a:pPr eaLnBrk="1" hangingPunct="1">
              <a:lnSpc>
                <a:spcPct val="90000"/>
              </a:lnSpc>
              <a:buFont typeface="Wingdings" pitchFamily="2" charset="2"/>
              <a:buNone/>
              <a:defRPr/>
            </a:pPr>
            <a:endParaRPr lang="es-ES_tradnl" smtClean="0"/>
          </a:p>
        </p:txBody>
      </p:sp>
    </p:spTree>
  </p:cSld>
  <p:clrMapOvr>
    <a:masterClrMapping/>
  </p:clrMapOvr>
  <p:transition>
    <p:random/>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pPr>
              <a:defRPr/>
            </a:pPr>
            <a:fld id="{12CCA2F1-904E-45A0-B0BA-65A70ECC08E6}" type="slidenum">
              <a:rPr lang="es-ES"/>
              <a:pPr>
                <a:defRPr/>
              </a:pPr>
              <a:t>76</a:t>
            </a:fld>
            <a:endParaRPr lang="es-ES"/>
          </a:p>
        </p:txBody>
      </p:sp>
      <p:sp>
        <p:nvSpPr>
          <p:cNvPr id="65539" name="Rectangle 2"/>
          <p:cNvSpPr>
            <a:spLocks noGrp="1" noChangeArrowheads="1"/>
          </p:cNvSpPr>
          <p:nvPr>
            <p:ph type="body" idx="1"/>
          </p:nvPr>
        </p:nvSpPr>
        <p:spPr>
          <a:xfrm>
            <a:off x="611188" y="908050"/>
            <a:ext cx="8077200" cy="5029200"/>
          </a:xfrm>
        </p:spPr>
        <p:txBody>
          <a:bodyPr/>
          <a:lstStyle/>
          <a:p>
            <a:pPr eaLnBrk="1" hangingPunct="1">
              <a:buFont typeface="Wingdings" pitchFamily="2" charset="2"/>
              <a:buNone/>
            </a:pPr>
            <a:r>
              <a:rPr lang="es-ES_tradnl" sz="2400" b="1" smtClean="0">
                <a:solidFill>
                  <a:srgbClr val="FFFF99"/>
                </a:solidFill>
                <a:effectLst/>
                <a:latin typeface="Verdana" pitchFamily="34" charset="0"/>
              </a:rPr>
              <a:t>E) ÁCIDOS ACÉTICOS:</a:t>
            </a:r>
            <a:r>
              <a:rPr lang="es-ES_tradnl" sz="2800" b="1" smtClean="0">
                <a:solidFill>
                  <a:srgbClr val="FF6600"/>
                </a:solidFill>
                <a:effectLst/>
                <a:latin typeface="Verdana" pitchFamily="34" charset="0"/>
              </a:rPr>
              <a:t> </a:t>
            </a:r>
          </a:p>
          <a:p>
            <a:pPr eaLnBrk="1" hangingPunct="1">
              <a:buFont typeface="Wingdings" pitchFamily="2" charset="2"/>
              <a:buNone/>
            </a:pPr>
            <a:r>
              <a:rPr lang="es-ES_tradnl" sz="2400" b="1" smtClean="0">
                <a:solidFill>
                  <a:srgbClr val="FF6600"/>
                </a:solidFill>
                <a:effectLst/>
                <a:latin typeface="Verdana" pitchFamily="34" charset="0"/>
              </a:rPr>
              <a:t>   </a:t>
            </a:r>
            <a:r>
              <a:rPr lang="es-ES_tradnl" sz="2400" b="1" u="sng" smtClean="0">
                <a:solidFill>
                  <a:srgbClr val="FF6600"/>
                </a:solidFill>
                <a:effectLst/>
                <a:latin typeface="Verdana" pitchFamily="34" charset="0"/>
              </a:rPr>
              <a:t>Fenilacéticos</a:t>
            </a:r>
            <a:r>
              <a:rPr lang="es-ES_tradnl" sz="2400" b="1" smtClean="0">
                <a:solidFill>
                  <a:srgbClr val="FF6600"/>
                </a:solidFill>
                <a:effectLst/>
                <a:latin typeface="Verdana" pitchFamily="34" charset="0"/>
              </a:rPr>
              <a:t>: </a:t>
            </a:r>
            <a:r>
              <a:rPr lang="es-ES_tradnl" sz="2000" smtClean="0">
                <a:solidFill>
                  <a:srgbClr val="FF6600"/>
                </a:solidFill>
                <a:effectLst/>
                <a:latin typeface="Verdana" pitchFamily="34" charset="0"/>
              </a:rPr>
              <a:t>Indometacina, Diclofenaco sódico,Diclofenaco potásico, Aceclofenaco,</a:t>
            </a:r>
            <a:r>
              <a:rPr lang="es-ES_tradnl" sz="2400" smtClean="0">
                <a:solidFill>
                  <a:srgbClr val="FF6600"/>
                </a:solidFill>
                <a:effectLst/>
                <a:latin typeface="Verdana" pitchFamily="34" charset="0"/>
              </a:rPr>
              <a:t>    </a:t>
            </a:r>
            <a:r>
              <a:rPr lang="es-ES_tradnl" sz="2400" b="1" smtClean="0">
                <a:solidFill>
                  <a:srgbClr val="FF6600"/>
                </a:solidFill>
                <a:effectLst/>
                <a:latin typeface="Verdana" pitchFamily="34" charset="0"/>
              </a:rPr>
              <a:t>                                                                                                                                                                         </a:t>
            </a:r>
            <a:r>
              <a:rPr lang="es-ES_tradnl" sz="2400" b="1" u="sng" smtClean="0">
                <a:solidFill>
                  <a:srgbClr val="FF6600"/>
                </a:solidFill>
                <a:effectLst/>
                <a:latin typeface="Verdana" pitchFamily="34" charset="0"/>
              </a:rPr>
              <a:t>Pirrolacético</a:t>
            </a:r>
            <a:r>
              <a:rPr lang="es-ES_tradnl" sz="2400" b="1" smtClean="0">
                <a:solidFill>
                  <a:srgbClr val="FF6600"/>
                </a:solidFill>
                <a:effectLst/>
                <a:latin typeface="Verdana" pitchFamily="34" charset="0"/>
              </a:rPr>
              <a:t>: </a:t>
            </a:r>
            <a:r>
              <a:rPr lang="es-ES_tradnl" sz="2000" smtClean="0">
                <a:solidFill>
                  <a:srgbClr val="FF6600"/>
                </a:solidFill>
                <a:effectLst/>
                <a:latin typeface="Verdana" pitchFamily="34" charset="0"/>
              </a:rPr>
              <a:t>Ketorolaco</a:t>
            </a:r>
            <a:r>
              <a:rPr lang="es-ES_tradnl" sz="2400" smtClean="0">
                <a:effectLst/>
                <a:latin typeface="Verdana" pitchFamily="34" charset="0"/>
              </a:rPr>
              <a:t> </a:t>
            </a:r>
          </a:p>
          <a:p>
            <a:pPr eaLnBrk="1" hangingPunct="1">
              <a:buFont typeface="Wingdings" pitchFamily="2" charset="2"/>
              <a:buNone/>
            </a:pPr>
            <a:r>
              <a:rPr lang="es-ES_tradnl" smtClean="0">
                <a:effectLst/>
                <a:latin typeface="Verdana" pitchFamily="34" charset="0"/>
              </a:rPr>
              <a:t> </a:t>
            </a:r>
            <a:r>
              <a:rPr lang="es-ES_tradnl" sz="2800" smtClean="0">
                <a:effectLst/>
                <a:latin typeface="Verdana" pitchFamily="34" charset="0"/>
              </a:rPr>
              <a:t>	</a:t>
            </a:r>
            <a:endParaRPr lang="es-ES_tradnl" sz="2800" b="1" smtClean="0">
              <a:effectLst/>
              <a:latin typeface="Verdana" pitchFamily="34" charset="0"/>
            </a:endParaRPr>
          </a:p>
          <a:p>
            <a:pPr eaLnBrk="1" hangingPunct="1"/>
            <a:r>
              <a:rPr lang="es-ES_tradnl" sz="2400" b="1" smtClean="0">
                <a:effectLst/>
                <a:latin typeface="Verdana" pitchFamily="34" charset="0"/>
              </a:rPr>
              <a:t>Muy buenos analgésicos, antipiréticos</a:t>
            </a:r>
          </a:p>
          <a:p>
            <a:pPr eaLnBrk="1" hangingPunct="1">
              <a:buFont typeface="Wingdings" pitchFamily="2" charset="2"/>
              <a:buNone/>
            </a:pPr>
            <a:r>
              <a:rPr lang="es-ES_tradnl" sz="2400" b="1" smtClean="0">
                <a:effectLst/>
                <a:latin typeface="Verdana" pitchFamily="34" charset="0"/>
              </a:rPr>
              <a:t>    y antiinflamatorios</a:t>
            </a:r>
            <a:endParaRPr lang="es-ES_tradnl" sz="2400" smtClean="0">
              <a:effectLst/>
              <a:latin typeface="Verdana" pitchFamily="34" charset="0"/>
            </a:endParaRPr>
          </a:p>
          <a:p>
            <a:pPr eaLnBrk="1" hangingPunct="1"/>
            <a:r>
              <a:rPr lang="es-ES_tradnl" sz="2000" smtClean="0">
                <a:effectLst/>
                <a:latin typeface="Verdana" pitchFamily="34" charset="0"/>
              </a:rPr>
              <a:t>Indometacina uso restringido por gran cantidad de RAM </a:t>
            </a:r>
            <a:r>
              <a:rPr lang="es-ES_tradnl" sz="1800" smtClean="0">
                <a:effectLst/>
                <a:latin typeface="Verdana" pitchFamily="34" charset="0"/>
              </a:rPr>
              <a:t>(ulcerogénico)</a:t>
            </a:r>
          </a:p>
          <a:p>
            <a:pPr eaLnBrk="1" hangingPunct="1"/>
            <a:r>
              <a:rPr lang="es-ES_tradnl" sz="2400" b="1" smtClean="0">
                <a:effectLst/>
                <a:latin typeface="Verdana" pitchFamily="34" charset="0"/>
              </a:rPr>
              <a:t>Ketorolaco</a:t>
            </a:r>
            <a:r>
              <a:rPr lang="es-ES_tradnl" sz="2400" smtClean="0">
                <a:effectLst/>
                <a:latin typeface="Verdana" pitchFamily="34" charset="0"/>
              </a:rPr>
              <a:t> potente analgésico (VO, IM e IV)</a:t>
            </a:r>
          </a:p>
          <a:p>
            <a:pPr eaLnBrk="1" hangingPunct="1"/>
            <a:endParaRPr lang="es-ES_tradnl" sz="2400" smtClean="0">
              <a:effectLst/>
              <a:latin typeface="Verdana" pitchFamily="34" charset="0"/>
            </a:endParaRPr>
          </a:p>
          <a:p>
            <a:pPr eaLnBrk="1" hangingPunct="1">
              <a:buFont typeface="Wingdings" pitchFamily="2" charset="2"/>
              <a:buNone/>
            </a:pPr>
            <a:endParaRPr lang="es-ES_tradnl" sz="4000" smtClean="0">
              <a:effectLst/>
              <a:latin typeface="Verdana" pitchFamily="34" charset="0"/>
            </a:endParaRPr>
          </a:p>
        </p:txBody>
      </p:sp>
    </p:spTree>
  </p:cSld>
  <p:clrMapOvr>
    <a:masterClrMapping/>
  </p:clrMapOvr>
  <p:transition>
    <p:random/>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pPr>
              <a:defRPr/>
            </a:pPr>
            <a:fld id="{EEE45336-5641-48D1-8A98-B14FDACA9D5A}" type="slidenum">
              <a:rPr lang="es-ES"/>
              <a:pPr>
                <a:defRPr/>
              </a:pPr>
              <a:t>77</a:t>
            </a:fld>
            <a:endParaRPr lang="es-ES"/>
          </a:p>
        </p:txBody>
      </p:sp>
      <p:sp>
        <p:nvSpPr>
          <p:cNvPr id="66563" name="Rectangle 2"/>
          <p:cNvSpPr>
            <a:spLocks noGrp="1" noChangeArrowheads="1"/>
          </p:cNvSpPr>
          <p:nvPr>
            <p:ph type="body" idx="1"/>
          </p:nvPr>
        </p:nvSpPr>
        <p:spPr>
          <a:xfrm>
            <a:off x="611188" y="1052513"/>
            <a:ext cx="8229600" cy="5029200"/>
          </a:xfrm>
        </p:spPr>
        <p:txBody>
          <a:bodyPr/>
          <a:lstStyle/>
          <a:p>
            <a:pPr eaLnBrk="1" hangingPunct="1">
              <a:lnSpc>
                <a:spcPct val="90000"/>
              </a:lnSpc>
              <a:buFont typeface="Wingdings" pitchFamily="2" charset="2"/>
              <a:buNone/>
            </a:pPr>
            <a:r>
              <a:rPr lang="es-ES_tradnl" sz="2400" b="1" smtClean="0">
                <a:solidFill>
                  <a:srgbClr val="FFFF99"/>
                </a:solidFill>
                <a:effectLst/>
                <a:latin typeface="Verdana" pitchFamily="34" charset="0"/>
              </a:rPr>
              <a:t>F) ACIDOS ENOLICOS:</a:t>
            </a:r>
          </a:p>
          <a:p>
            <a:pPr eaLnBrk="1" hangingPunct="1">
              <a:lnSpc>
                <a:spcPct val="90000"/>
              </a:lnSpc>
              <a:buFont typeface="Wingdings" pitchFamily="2" charset="2"/>
              <a:buNone/>
            </a:pPr>
            <a:r>
              <a:rPr lang="es-ES_tradnl" sz="2800" b="1" smtClean="0">
                <a:solidFill>
                  <a:srgbClr val="FF6600"/>
                </a:solidFill>
                <a:effectLst/>
                <a:latin typeface="Verdana" pitchFamily="34" charset="0"/>
              </a:rPr>
              <a:t>   </a:t>
            </a:r>
            <a:r>
              <a:rPr lang="es-ES_tradnl" sz="2800" b="1" smtClean="0">
                <a:solidFill>
                  <a:srgbClr val="FFFF99"/>
                </a:solidFill>
                <a:effectLst/>
                <a:latin typeface="Verdana" pitchFamily="34" charset="0"/>
              </a:rPr>
              <a:t>Oxicams:</a:t>
            </a:r>
            <a:r>
              <a:rPr lang="es-ES_tradnl" sz="2800" b="1" smtClean="0">
                <a:solidFill>
                  <a:srgbClr val="FF6600"/>
                </a:solidFill>
                <a:effectLst/>
                <a:latin typeface="Verdana" pitchFamily="34" charset="0"/>
              </a:rPr>
              <a:t> </a:t>
            </a:r>
            <a:r>
              <a:rPr lang="es-ES_tradnl" sz="2400" b="1" smtClean="0">
                <a:solidFill>
                  <a:srgbClr val="FF6600"/>
                </a:solidFill>
                <a:effectLst/>
                <a:latin typeface="Verdana" pitchFamily="34" charset="0"/>
              </a:rPr>
              <a:t>Piroxicam, Tenoxicam, Meloxicam</a:t>
            </a:r>
          </a:p>
          <a:p>
            <a:pPr eaLnBrk="1" hangingPunct="1">
              <a:lnSpc>
                <a:spcPct val="90000"/>
              </a:lnSpc>
              <a:buFont typeface="Wingdings" pitchFamily="2" charset="2"/>
              <a:buNone/>
            </a:pPr>
            <a:endParaRPr lang="es-ES_tradnl" sz="2400" b="1" smtClean="0">
              <a:effectLst/>
              <a:latin typeface="Verdana" pitchFamily="34" charset="0"/>
            </a:endParaRPr>
          </a:p>
          <a:p>
            <a:pPr eaLnBrk="1" hangingPunct="1">
              <a:lnSpc>
                <a:spcPct val="90000"/>
              </a:lnSpc>
            </a:pPr>
            <a:r>
              <a:rPr lang="es-ES_tradnl" sz="2800" smtClean="0">
                <a:effectLst/>
                <a:latin typeface="Verdana" pitchFamily="34" charset="0"/>
              </a:rPr>
              <a:t> </a:t>
            </a:r>
            <a:r>
              <a:rPr lang="es-ES_tradnl" sz="2400" smtClean="0">
                <a:effectLst/>
                <a:latin typeface="Verdana" pitchFamily="34" charset="0"/>
              </a:rPr>
              <a:t>Excelentes antiinflamatorios</a:t>
            </a:r>
          </a:p>
          <a:p>
            <a:pPr eaLnBrk="1" hangingPunct="1">
              <a:lnSpc>
                <a:spcPct val="90000"/>
              </a:lnSpc>
            </a:pPr>
            <a:endParaRPr lang="es-ES_tradnl" sz="2400" smtClean="0">
              <a:effectLst/>
              <a:latin typeface="Verdana" pitchFamily="34" charset="0"/>
            </a:endParaRPr>
          </a:p>
          <a:p>
            <a:pPr eaLnBrk="1" hangingPunct="1">
              <a:lnSpc>
                <a:spcPct val="90000"/>
              </a:lnSpc>
            </a:pPr>
            <a:r>
              <a:rPr lang="es-ES_tradnl" sz="2400" smtClean="0">
                <a:effectLst/>
                <a:latin typeface="Verdana" pitchFamily="34" charset="0"/>
              </a:rPr>
              <a:t> </a:t>
            </a:r>
            <a:r>
              <a:rPr lang="es-ES_tradnl" sz="2400" u="sng" smtClean="0">
                <a:effectLst/>
                <a:latin typeface="Verdana" pitchFamily="34" charset="0"/>
              </a:rPr>
              <a:t>Únicos con circuito enterohepático, </a:t>
            </a:r>
            <a:r>
              <a:rPr lang="es-ES_tradnl" sz="2400" b="1" u="sng" smtClean="0">
                <a:effectLst/>
                <a:latin typeface="Verdana" pitchFamily="34" charset="0"/>
              </a:rPr>
              <a:t>1dosis diaria </a:t>
            </a:r>
          </a:p>
          <a:p>
            <a:pPr eaLnBrk="1" hangingPunct="1">
              <a:lnSpc>
                <a:spcPct val="90000"/>
              </a:lnSpc>
              <a:buFont typeface="Wingdings" pitchFamily="2" charset="2"/>
              <a:buNone/>
            </a:pPr>
            <a:r>
              <a:rPr lang="es-ES_tradnl" sz="2400" smtClean="0">
                <a:effectLst/>
                <a:latin typeface="Verdana" pitchFamily="34" charset="0"/>
              </a:rPr>
              <a:t>     </a:t>
            </a:r>
            <a:endParaRPr lang="es-ES_tradnl" sz="2400" b="1" smtClean="0">
              <a:effectLst/>
              <a:latin typeface="Verdana" pitchFamily="34" charset="0"/>
            </a:endParaRPr>
          </a:p>
          <a:p>
            <a:pPr eaLnBrk="1" hangingPunct="1">
              <a:lnSpc>
                <a:spcPct val="90000"/>
              </a:lnSpc>
            </a:pPr>
            <a:r>
              <a:rPr lang="es-ES_tradnl" sz="2400" smtClean="0">
                <a:effectLst/>
                <a:latin typeface="Verdana" pitchFamily="34" charset="0"/>
              </a:rPr>
              <a:t> Por lo anterior, posee pocos RAM</a:t>
            </a:r>
          </a:p>
          <a:p>
            <a:pPr eaLnBrk="1" hangingPunct="1">
              <a:lnSpc>
                <a:spcPct val="90000"/>
              </a:lnSpc>
              <a:buFont typeface="Wingdings" pitchFamily="2" charset="2"/>
              <a:buNone/>
            </a:pPr>
            <a:r>
              <a:rPr lang="es-ES_tradnl" sz="2800" smtClean="0">
                <a:effectLst/>
                <a:latin typeface="Verdana" pitchFamily="34" charset="0"/>
              </a:rPr>
              <a:t>  	</a:t>
            </a:r>
            <a:endParaRPr lang="es-ES_tradnl" sz="3600" smtClean="0">
              <a:effectLst/>
              <a:latin typeface="Verdana" pitchFamily="34" charset="0"/>
            </a:endParaRPr>
          </a:p>
        </p:txBody>
      </p:sp>
    </p:spTree>
  </p:cSld>
  <p:clrMapOvr>
    <a:masterClrMapping/>
  </p:clrMapOvr>
  <p:transition>
    <p:random/>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5 Marcador de número de diapositiva"/>
          <p:cNvSpPr>
            <a:spLocks noGrp="1"/>
          </p:cNvSpPr>
          <p:nvPr>
            <p:ph type="sldNum" sz="quarter" idx="12"/>
          </p:nvPr>
        </p:nvSpPr>
        <p:spPr/>
        <p:txBody>
          <a:bodyPr/>
          <a:lstStyle/>
          <a:p>
            <a:pPr>
              <a:defRPr/>
            </a:pPr>
            <a:fld id="{7FCF36AD-AE15-49C3-8DBD-328630D7429B}" type="slidenum">
              <a:rPr lang="es-ES"/>
              <a:pPr>
                <a:defRPr/>
              </a:pPr>
              <a:t>78</a:t>
            </a:fld>
            <a:endParaRPr lang="es-ES"/>
          </a:p>
        </p:txBody>
      </p:sp>
      <p:sp>
        <p:nvSpPr>
          <p:cNvPr id="75778" name="Rectangle 2"/>
          <p:cNvSpPr>
            <a:spLocks noGrp="1" noChangeArrowheads="1"/>
          </p:cNvSpPr>
          <p:nvPr>
            <p:ph type="title"/>
          </p:nvPr>
        </p:nvSpPr>
        <p:spPr>
          <a:xfrm>
            <a:off x="0" y="692150"/>
            <a:ext cx="8280400" cy="1143000"/>
          </a:xfrm>
        </p:spPr>
        <p:txBody>
          <a:bodyPr/>
          <a:lstStyle/>
          <a:p>
            <a:pPr eaLnBrk="1" hangingPunct="1">
              <a:defRPr/>
            </a:pPr>
            <a:r>
              <a:rPr lang="es-ES_tradnl" sz="2400" b="1" smtClean="0">
                <a:solidFill>
                  <a:srgbClr val="FFFF99"/>
                </a:solidFill>
              </a:rPr>
              <a:t> </a:t>
            </a:r>
            <a:r>
              <a:rPr lang="es-ES_tradnl" sz="2400" b="1" smtClean="0">
                <a:solidFill>
                  <a:srgbClr val="FFFF99"/>
                </a:solidFill>
                <a:effectLst/>
                <a:latin typeface="Verdana" pitchFamily="34" charset="0"/>
              </a:rPr>
              <a:t>H) COXIB: INHIBIDORES DE LA  COX-2</a:t>
            </a:r>
            <a:endParaRPr lang="es-ES" sz="2400" b="1" smtClean="0">
              <a:solidFill>
                <a:srgbClr val="FFFF99"/>
              </a:solidFill>
              <a:effectLst/>
              <a:latin typeface="Verdana" pitchFamily="34" charset="0"/>
            </a:endParaRPr>
          </a:p>
        </p:txBody>
      </p:sp>
      <p:sp>
        <p:nvSpPr>
          <p:cNvPr id="75779" name="Rectangle 3"/>
          <p:cNvSpPr>
            <a:spLocks noGrp="1" noChangeArrowheads="1"/>
          </p:cNvSpPr>
          <p:nvPr>
            <p:ph type="body" idx="1"/>
          </p:nvPr>
        </p:nvSpPr>
        <p:spPr>
          <a:xfrm>
            <a:off x="539750" y="1412875"/>
            <a:ext cx="8458200" cy="4171950"/>
          </a:xfrm>
        </p:spPr>
        <p:txBody>
          <a:bodyPr/>
          <a:lstStyle/>
          <a:p>
            <a:pPr eaLnBrk="1" hangingPunct="1">
              <a:buFont typeface="Wingdings" pitchFamily="2" charset="2"/>
              <a:buNone/>
              <a:defRPr/>
            </a:pPr>
            <a:endParaRPr lang="es-ES_tradnl" sz="3600" smtClean="0"/>
          </a:p>
          <a:p>
            <a:pPr eaLnBrk="1" hangingPunct="1">
              <a:buFont typeface="Wingdings" pitchFamily="2" charset="2"/>
              <a:buNone/>
              <a:defRPr/>
            </a:pPr>
            <a:r>
              <a:rPr lang="es-ES_tradnl" sz="3600" smtClean="0"/>
              <a:t>   </a:t>
            </a:r>
            <a:r>
              <a:rPr lang="es-ES_tradnl" sz="2400" b="1" u="sng" smtClean="0">
                <a:solidFill>
                  <a:srgbClr val="FF6600"/>
                </a:solidFill>
                <a:effectLst/>
                <a:latin typeface="Verdana" pitchFamily="34" charset="0"/>
              </a:rPr>
              <a:t>Ciclo- oxigenasa</a:t>
            </a:r>
          </a:p>
          <a:p>
            <a:pPr eaLnBrk="1" hangingPunct="1">
              <a:buFont typeface="Wingdings" pitchFamily="2" charset="2"/>
              <a:buNone/>
              <a:defRPr/>
            </a:pPr>
            <a:r>
              <a:rPr lang="es-ES_tradnl" sz="2400" smtClean="0">
                <a:effectLst/>
                <a:latin typeface="Verdana" pitchFamily="34" charset="0"/>
              </a:rPr>
              <a:t>	Enzima relacionada con múltiples </a:t>
            </a:r>
            <a:r>
              <a:rPr lang="es-ES_tradnl" sz="2400" b="1" smtClean="0">
                <a:effectLst/>
                <a:latin typeface="Verdana" pitchFamily="34" charset="0"/>
              </a:rPr>
              <a:t>procesos biológicos,</a:t>
            </a:r>
            <a:r>
              <a:rPr lang="es-ES_tradnl" sz="2400" smtClean="0">
                <a:effectLst/>
                <a:latin typeface="Verdana" pitchFamily="34" charset="0"/>
              </a:rPr>
              <a:t> se describen </a:t>
            </a:r>
            <a:r>
              <a:rPr lang="es-ES_tradnl" sz="2400" b="1" smtClean="0">
                <a:effectLst/>
                <a:latin typeface="Verdana" pitchFamily="34" charset="0"/>
              </a:rPr>
              <a:t>dos</a:t>
            </a:r>
            <a:r>
              <a:rPr lang="es-ES_tradnl" sz="2400" smtClean="0">
                <a:effectLst/>
                <a:latin typeface="Verdana" pitchFamily="34" charset="0"/>
              </a:rPr>
              <a:t> subgrupos:</a:t>
            </a:r>
          </a:p>
          <a:p>
            <a:pPr eaLnBrk="1" hangingPunct="1">
              <a:buFont typeface="Wingdings" pitchFamily="2" charset="2"/>
              <a:buNone/>
              <a:defRPr/>
            </a:pPr>
            <a:endParaRPr lang="es-ES_tradnl" sz="2400" smtClean="0">
              <a:effectLst/>
              <a:latin typeface="Verdana" pitchFamily="34" charset="0"/>
            </a:endParaRPr>
          </a:p>
          <a:p>
            <a:pPr eaLnBrk="1" hangingPunct="1">
              <a:buSzTx/>
              <a:buFont typeface="Wingdings" pitchFamily="2" charset="2"/>
              <a:buChar char="ü"/>
              <a:defRPr/>
            </a:pPr>
            <a:r>
              <a:rPr lang="es-ES_tradnl" sz="2400" b="1" u="sng" smtClean="0">
                <a:effectLst/>
                <a:latin typeface="Verdana" pitchFamily="34" charset="0"/>
              </a:rPr>
              <a:t>Cox-1</a:t>
            </a:r>
            <a:r>
              <a:rPr lang="es-ES_tradnl" sz="2400" b="1" smtClean="0">
                <a:effectLst/>
                <a:latin typeface="Verdana" pitchFamily="34" charset="0"/>
              </a:rPr>
              <a:t>:</a:t>
            </a:r>
            <a:r>
              <a:rPr lang="es-ES_tradnl" sz="2400" smtClean="0">
                <a:effectLst/>
                <a:latin typeface="Verdana" pitchFamily="34" charset="0"/>
              </a:rPr>
              <a:t> relacionada con protección de la mucosa gástrica</a:t>
            </a:r>
          </a:p>
          <a:p>
            <a:pPr eaLnBrk="1" hangingPunct="1">
              <a:buSzTx/>
              <a:buFont typeface="Wingdings" pitchFamily="2" charset="2"/>
              <a:buChar char="ü"/>
              <a:defRPr/>
            </a:pPr>
            <a:r>
              <a:rPr lang="es-ES_tradnl" sz="2400" b="1" u="sng" smtClean="0">
                <a:effectLst/>
                <a:latin typeface="Verdana" pitchFamily="34" charset="0"/>
              </a:rPr>
              <a:t>Cox-2</a:t>
            </a:r>
            <a:r>
              <a:rPr lang="es-ES_tradnl" sz="2400" b="1" smtClean="0">
                <a:effectLst/>
                <a:latin typeface="Verdana" pitchFamily="34" charset="0"/>
              </a:rPr>
              <a:t>:</a:t>
            </a:r>
            <a:r>
              <a:rPr lang="es-ES_tradnl" sz="2400" smtClean="0">
                <a:effectLst/>
                <a:latin typeface="Verdana" pitchFamily="34" charset="0"/>
              </a:rPr>
              <a:t> relacionada con inflamación y dolor</a:t>
            </a:r>
          </a:p>
          <a:p>
            <a:pPr eaLnBrk="1" hangingPunct="1">
              <a:buFont typeface="Wingdings" pitchFamily="2" charset="2"/>
              <a:buChar char="ü"/>
              <a:defRPr/>
            </a:pPr>
            <a:endParaRPr lang="es-ES_tradnl" sz="2400" smtClean="0">
              <a:latin typeface="Verdana" pitchFamily="34" charset="0"/>
            </a:endParaRPr>
          </a:p>
        </p:txBody>
      </p:sp>
    </p:spTree>
  </p:cSld>
  <p:clrMapOvr>
    <a:masterClrMapping/>
  </p:clrMapOvr>
  <p:transition>
    <p:random/>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5 Marcador de número de diapositiva"/>
          <p:cNvSpPr>
            <a:spLocks noGrp="1"/>
          </p:cNvSpPr>
          <p:nvPr>
            <p:ph type="sldNum" sz="quarter" idx="12"/>
          </p:nvPr>
        </p:nvSpPr>
        <p:spPr/>
        <p:txBody>
          <a:bodyPr/>
          <a:lstStyle/>
          <a:p>
            <a:pPr>
              <a:defRPr/>
            </a:pPr>
            <a:fld id="{2C13EA89-73D2-4ED0-87EE-0B8ABA220039}" type="slidenum">
              <a:rPr lang="es-ES"/>
              <a:pPr>
                <a:defRPr/>
              </a:pPr>
              <a:t>79</a:t>
            </a:fld>
            <a:endParaRPr lang="es-ES"/>
          </a:p>
        </p:txBody>
      </p:sp>
      <p:sp>
        <p:nvSpPr>
          <p:cNvPr id="77826" name="Rectangle 2"/>
          <p:cNvSpPr>
            <a:spLocks noGrp="1" noChangeArrowheads="1"/>
          </p:cNvSpPr>
          <p:nvPr>
            <p:ph type="body" idx="1"/>
          </p:nvPr>
        </p:nvSpPr>
        <p:spPr>
          <a:xfrm>
            <a:off x="501650" y="1196975"/>
            <a:ext cx="8642350" cy="4319588"/>
          </a:xfrm>
        </p:spPr>
        <p:txBody>
          <a:bodyPr/>
          <a:lstStyle/>
          <a:p>
            <a:pPr eaLnBrk="1" hangingPunct="1">
              <a:lnSpc>
                <a:spcPct val="80000"/>
              </a:lnSpc>
              <a:buFont typeface="Wingdings" pitchFamily="2" charset="2"/>
              <a:buNone/>
              <a:defRPr/>
            </a:pPr>
            <a:r>
              <a:rPr lang="es-ES_tradnl" sz="2000" b="1" smtClean="0"/>
              <a:t>    </a:t>
            </a:r>
            <a:r>
              <a:rPr lang="es-ES_tradnl" sz="2800" b="1" u="sng" smtClean="0">
                <a:effectLst/>
                <a:latin typeface="Verdana" pitchFamily="34" charset="0"/>
              </a:rPr>
              <a:t>Celecoxib, </a:t>
            </a:r>
            <a:r>
              <a:rPr lang="es-ES_tradnl" sz="2800" b="1" u="sng" smtClean="0">
                <a:solidFill>
                  <a:srgbClr val="FFFF99"/>
                </a:solidFill>
                <a:effectLst/>
                <a:latin typeface="Verdana" pitchFamily="34" charset="0"/>
              </a:rPr>
              <a:t>Rofecoxib, Valdexocib</a:t>
            </a:r>
          </a:p>
          <a:p>
            <a:pPr eaLnBrk="1" hangingPunct="1">
              <a:lnSpc>
                <a:spcPct val="80000"/>
              </a:lnSpc>
              <a:buFont typeface="Wingdings" pitchFamily="2" charset="2"/>
              <a:buNone/>
              <a:defRPr/>
            </a:pPr>
            <a:r>
              <a:rPr lang="es-ES_tradnl" sz="2800" smtClean="0">
                <a:solidFill>
                  <a:srgbClr val="FFFF00"/>
                </a:solidFill>
                <a:effectLst/>
                <a:latin typeface="Verdana" pitchFamily="34" charset="0"/>
              </a:rPr>
              <a:t>  </a:t>
            </a:r>
            <a:r>
              <a:rPr lang="es-ES_tradnl" sz="2800" b="1" u="sng" smtClean="0">
                <a:effectLst/>
                <a:latin typeface="Verdana" pitchFamily="34" charset="0"/>
              </a:rPr>
              <a:t>Parexocib</a:t>
            </a:r>
            <a:endParaRPr lang="es-ES_tradnl" sz="2800" smtClean="0">
              <a:effectLst/>
              <a:latin typeface="Verdana" pitchFamily="34" charset="0"/>
            </a:endParaRPr>
          </a:p>
          <a:p>
            <a:pPr eaLnBrk="1" hangingPunct="1">
              <a:lnSpc>
                <a:spcPct val="80000"/>
              </a:lnSpc>
              <a:buFont typeface="Wingdings" pitchFamily="2" charset="2"/>
              <a:buNone/>
              <a:defRPr/>
            </a:pPr>
            <a:r>
              <a:rPr lang="es-ES_tradnl" sz="2000" smtClean="0">
                <a:effectLst/>
                <a:latin typeface="Verdana" pitchFamily="34" charset="0"/>
              </a:rPr>
              <a:t>   </a:t>
            </a:r>
          </a:p>
          <a:p>
            <a:pPr eaLnBrk="1" hangingPunct="1">
              <a:lnSpc>
                <a:spcPct val="80000"/>
              </a:lnSpc>
              <a:buFont typeface="Wingdings" pitchFamily="2" charset="2"/>
              <a:buNone/>
              <a:defRPr/>
            </a:pPr>
            <a:r>
              <a:rPr lang="es-ES_tradnl" sz="2000" b="1" smtClean="0">
                <a:effectLst/>
                <a:latin typeface="Verdana" pitchFamily="34" charset="0"/>
              </a:rPr>
              <a:t>    Inhibidores selectivos de la Cox-2</a:t>
            </a:r>
          </a:p>
          <a:p>
            <a:pPr eaLnBrk="1" hangingPunct="1">
              <a:lnSpc>
                <a:spcPct val="80000"/>
              </a:lnSpc>
              <a:buFont typeface="Wingdings" pitchFamily="2" charset="2"/>
              <a:buNone/>
              <a:defRPr/>
            </a:pPr>
            <a:r>
              <a:rPr lang="es-ES_tradnl" sz="2000" smtClean="0">
                <a:effectLst/>
                <a:latin typeface="Verdana" pitchFamily="34" charset="0"/>
              </a:rPr>
              <a:t>	Inhibición selectiva de la Cox-2 </a:t>
            </a:r>
            <a:r>
              <a:rPr lang="es-ES_tradnl" sz="2000" b="1" u="sng" smtClean="0">
                <a:effectLst/>
                <a:latin typeface="Verdana" pitchFamily="34" charset="0"/>
              </a:rPr>
              <a:t>disminuye el riesgo de gastritis y úlcera en el uso prolongado</a:t>
            </a:r>
            <a:r>
              <a:rPr lang="es-ES_tradnl" sz="2000" smtClean="0">
                <a:effectLst/>
                <a:latin typeface="Verdana" pitchFamily="34" charset="0"/>
              </a:rPr>
              <a:t> </a:t>
            </a:r>
            <a:endParaRPr lang="es-ES" sz="2000" smtClean="0">
              <a:effectLst/>
              <a:latin typeface="Verdana" pitchFamily="34" charset="0"/>
            </a:endParaRPr>
          </a:p>
          <a:p>
            <a:pPr eaLnBrk="1" hangingPunct="1">
              <a:lnSpc>
                <a:spcPct val="80000"/>
              </a:lnSpc>
              <a:buFont typeface="Wingdings" pitchFamily="2" charset="2"/>
              <a:buNone/>
              <a:defRPr/>
            </a:pPr>
            <a:endParaRPr lang="es-ES_tradnl" sz="2000" smtClean="0">
              <a:effectLst/>
              <a:latin typeface="Verdana" pitchFamily="34" charset="0"/>
            </a:endParaRPr>
          </a:p>
          <a:p>
            <a:pPr eaLnBrk="1" hangingPunct="1">
              <a:lnSpc>
                <a:spcPct val="80000"/>
              </a:lnSpc>
              <a:buFont typeface="Wingdings" pitchFamily="2" charset="2"/>
              <a:buNone/>
              <a:defRPr/>
            </a:pPr>
            <a:r>
              <a:rPr lang="es-ES_tradnl" sz="2000" smtClean="0">
                <a:effectLst/>
                <a:latin typeface="Verdana" pitchFamily="34" charset="0"/>
              </a:rPr>
              <a:t>    </a:t>
            </a:r>
          </a:p>
          <a:p>
            <a:pPr eaLnBrk="1" hangingPunct="1">
              <a:lnSpc>
                <a:spcPct val="80000"/>
              </a:lnSpc>
              <a:buFont typeface="Wingdings" pitchFamily="2" charset="2"/>
              <a:buNone/>
              <a:defRPr/>
            </a:pPr>
            <a:r>
              <a:rPr lang="es-ES_tradnl" sz="2000" smtClean="0">
                <a:effectLst/>
                <a:latin typeface="Verdana" pitchFamily="34" charset="0"/>
              </a:rPr>
              <a:t>    Nombres comerciales: Celecoxib (Celebra o Celebrex)</a:t>
            </a:r>
          </a:p>
          <a:p>
            <a:pPr eaLnBrk="1" hangingPunct="1">
              <a:lnSpc>
                <a:spcPct val="80000"/>
              </a:lnSpc>
              <a:buFont typeface="Wingdings" pitchFamily="2" charset="2"/>
              <a:buNone/>
              <a:defRPr/>
            </a:pPr>
            <a:r>
              <a:rPr lang="es-ES_tradnl" sz="2000" smtClean="0">
                <a:effectLst/>
                <a:latin typeface="Verdana" pitchFamily="34" charset="0"/>
              </a:rPr>
              <a:t>                                     </a:t>
            </a:r>
            <a:r>
              <a:rPr lang="es-ES_tradnl" sz="2000" b="1" smtClean="0">
                <a:solidFill>
                  <a:srgbClr val="FFFF99"/>
                </a:solidFill>
                <a:effectLst/>
                <a:latin typeface="Verdana" pitchFamily="34" charset="0"/>
              </a:rPr>
              <a:t>Rofecoxib</a:t>
            </a:r>
            <a:r>
              <a:rPr lang="es-ES_tradnl" sz="2000" smtClean="0">
                <a:solidFill>
                  <a:srgbClr val="FFFF99"/>
                </a:solidFill>
                <a:effectLst/>
                <a:latin typeface="Verdana" pitchFamily="34" charset="0"/>
              </a:rPr>
              <a:t> </a:t>
            </a:r>
            <a:r>
              <a:rPr lang="es-ES_tradnl" sz="2000" b="1" smtClean="0">
                <a:solidFill>
                  <a:srgbClr val="FFFF99"/>
                </a:solidFill>
                <a:effectLst/>
                <a:latin typeface="Verdana" pitchFamily="34" charset="0"/>
              </a:rPr>
              <a:t>(Ceoxx)</a:t>
            </a:r>
          </a:p>
          <a:p>
            <a:pPr eaLnBrk="1" hangingPunct="1">
              <a:lnSpc>
                <a:spcPct val="80000"/>
              </a:lnSpc>
              <a:buFont typeface="Wingdings" pitchFamily="2" charset="2"/>
              <a:buNone/>
              <a:defRPr/>
            </a:pPr>
            <a:r>
              <a:rPr lang="es-ES_tradnl" sz="2000" smtClean="0">
                <a:solidFill>
                  <a:srgbClr val="FFFF99"/>
                </a:solidFill>
                <a:effectLst/>
                <a:latin typeface="Verdana" pitchFamily="34" charset="0"/>
              </a:rPr>
              <a:t>		                           </a:t>
            </a:r>
            <a:r>
              <a:rPr lang="es-ES_tradnl" sz="2000" b="1" smtClean="0">
                <a:solidFill>
                  <a:srgbClr val="FFFF99"/>
                </a:solidFill>
                <a:effectLst/>
                <a:latin typeface="Verdana" pitchFamily="34" charset="0"/>
              </a:rPr>
              <a:t>Valdexocib (Bextra)</a:t>
            </a:r>
            <a:endParaRPr lang="es-ES_tradnl" sz="2000" smtClean="0">
              <a:solidFill>
                <a:srgbClr val="FFFF99"/>
              </a:solidFill>
              <a:effectLst/>
              <a:latin typeface="Verdana" pitchFamily="34" charset="0"/>
            </a:endParaRPr>
          </a:p>
          <a:p>
            <a:pPr eaLnBrk="1" hangingPunct="1">
              <a:lnSpc>
                <a:spcPct val="80000"/>
              </a:lnSpc>
              <a:buFont typeface="Wingdings" pitchFamily="2" charset="2"/>
              <a:buNone/>
              <a:defRPr/>
            </a:pPr>
            <a:r>
              <a:rPr lang="es-ES_tradnl" sz="2000" smtClean="0">
                <a:effectLst/>
                <a:latin typeface="Verdana" pitchFamily="34" charset="0"/>
              </a:rPr>
              <a:t>			                Parexocib (Pro-Bextra) IM o IV </a:t>
            </a:r>
          </a:p>
          <a:p>
            <a:pPr eaLnBrk="1" hangingPunct="1">
              <a:lnSpc>
                <a:spcPct val="80000"/>
              </a:lnSpc>
              <a:buFont typeface="Wingdings" pitchFamily="2" charset="2"/>
              <a:buNone/>
              <a:defRPr/>
            </a:pPr>
            <a:r>
              <a:rPr lang="es-ES_tradnl" sz="2000" smtClean="0">
                <a:effectLst/>
                <a:latin typeface="Verdana" pitchFamily="34" charset="0"/>
              </a:rPr>
              <a:t>					</a:t>
            </a:r>
          </a:p>
          <a:p>
            <a:pPr eaLnBrk="1" hangingPunct="1">
              <a:lnSpc>
                <a:spcPct val="80000"/>
              </a:lnSpc>
              <a:defRPr/>
            </a:pPr>
            <a:endParaRPr lang="es-ES" sz="2000" smtClean="0">
              <a:effectLst/>
              <a:latin typeface="Verdana" pitchFamily="34" charset="0"/>
            </a:endParaRPr>
          </a:p>
        </p:txBody>
      </p:sp>
      <p:sp>
        <p:nvSpPr>
          <p:cNvPr id="77827" name="Text Box 3"/>
          <p:cNvSpPr txBox="1">
            <a:spLocks noChangeArrowheads="1"/>
          </p:cNvSpPr>
          <p:nvPr/>
        </p:nvSpPr>
        <p:spPr bwMode="auto">
          <a:xfrm>
            <a:off x="971550" y="5516563"/>
            <a:ext cx="6840538" cy="549275"/>
          </a:xfrm>
          <a:prstGeom prst="rect">
            <a:avLst/>
          </a:prstGeom>
          <a:noFill/>
          <a:ln w="9525">
            <a:noFill/>
            <a:miter lim="800000"/>
            <a:headEnd/>
            <a:tailEnd/>
          </a:ln>
          <a:effectLst/>
        </p:spPr>
        <p:txBody>
          <a:bodyPr>
            <a:spAutoFit/>
          </a:bodyPr>
          <a:lstStyle/>
          <a:p>
            <a:pPr>
              <a:spcBef>
                <a:spcPct val="50000"/>
              </a:spcBef>
              <a:defRPr/>
            </a:pPr>
            <a:r>
              <a:rPr lang="es-ES" sz="1000"/>
              <a:t>30/09/2004 </a:t>
            </a:r>
            <a:r>
              <a:rPr lang="es-ES" sz="1000" b="1"/>
              <a:t>Merck anuncia el retiro voluntario de </a:t>
            </a:r>
            <a:r>
              <a:rPr lang="es-ES" sz="1000" b="1">
                <a:solidFill>
                  <a:srgbClr val="FFFF99"/>
                </a:solidFill>
                <a:effectLst>
                  <a:outerShdw blurRad="38100" dist="38100" dir="2700000" algn="tl">
                    <a:srgbClr val="000000"/>
                  </a:outerShdw>
                </a:effectLst>
              </a:rPr>
              <a:t>CEOXX® (rofecoxib</a:t>
            </a:r>
            <a:r>
              <a:rPr lang="es-ES" sz="1000" b="1">
                <a:solidFill>
                  <a:srgbClr val="FFFF99"/>
                </a:solidFill>
              </a:rPr>
              <a:t>)</a:t>
            </a:r>
            <a:r>
              <a:rPr lang="es-ES" sz="1000" b="1"/>
              <a:t> a nivel mundial</a:t>
            </a:r>
            <a:r>
              <a:rPr lang="es-ES" sz="1000"/>
              <a:t>                                                                                              07/04/2005 </a:t>
            </a:r>
            <a:r>
              <a:rPr lang="es-ES" sz="1000" b="1"/>
              <a:t>Pfizer aceptó el pedido de retirar el </a:t>
            </a:r>
            <a:r>
              <a:rPr lang="es-ES" sz="1000" b="1">
                <a:solidFill>
                  <a:srgbClr val="FFFF99"/>
                </a:solidFill>
                <a:effectLst>
                  <a:outerShdw blurRad="38100" dist="38100" dir="2700000" algn="tl">
                    <a:srgbClr val="000000"/>
                  </a:outerShdw>
                </a:effectLst>
              </a:rPr>
              <a:t>Bextra (valdexocib)</a:t>
            </a:r>
            <a:r>
              <a:rPr lang="es-ES" sz="1000"/>
              <a:t> del mercado "debido a que la relación riesgo-beneficio de ese medicamento es negativa", dijo la  (FDA). </a:t>
            </a:r>
          </a:p>
        </p:txBody>
      </p:sp>
    </p:spTree>
  </p:cSld>
  <p:clrMapOvr>
    <a:masterClrMapping/>
  </p:clrMapOvr>
  <p:transition>
    <p:rand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0"/>
            <a:ext cx="8229600" cy="1139825"/>
          </a:xfrm>
        </p:spPr>
        <p:txBody>
          <a:bodyPr/>
          <a:lstStyle/>
          <a:p>
            <a:r>
              <a:rPr lang="es-ES" dirty="0" smtClean="0"/>
              <a:t>Son adyuvantes en el dolor</a:t>
            </a:r>
            <a:endParaRPr lang="es-ES" dirty="0"/>
          </a:p>
        </p:txBody>
      </p:sp>
      <p:sp>
        <p:nvSpPr>
          <p:cNvPr id="3" name="2 Marcador de contenido"/>
          <p:cNvSpPr>
            <a:spLocks noGrp="1"/>
          </p:cNvSpPr>
          <p:nvPr>
            <p:ph idx="1"/>
          </p:nvPr>
        </p:nvSpPr>
        <p:spPr>
          <a:xfrm>
            <a:off x="0" y="857232"/>
            <a:ext cx="9144000" cy="5268931"/>
          </a:xfrm>
        </p:spPr>
        <p:txBody>
          <a:bodyPr/>
          <a:lstStyle/>
          <a:p>
            <a:pPr algn="just"/>
            <a:r>
              <a:rPr lang="es-ES" dirty="0" smtClean="0"/>
              <a:t>Los corticoides son un tipo de hormona del grupo de los esteroides producida por las glándulas suprarrenales, las cuales se sitúan en la parte superior de cada riñón. Estas hormonas cumplen un papel fundamental en la regulación de distintas funciones del organismo, especialmente en el metabolismo de carbohidratos, las proteínas y los lípidos, sobre el equilibrio de electrolitos y agua y sobre algunas funciones del aparato cardiovascular, riñón, músculo esquelético y sistema nervioso, entre otros. </a:t>
            </a:r>
          </a:p>
          <a:p>
            <a:endParaRPr lang="es-ES" dirty="0"/>
          </a:p>
        </p:txBody>
      </p:sp>
      <p:sp>
        <p:nvSpPr>
          <p:cNvPr id="4" name="3 Marcador de número de diapositiva"/>
          <p:cNvSpPr>
            <a:spLocks noGrp="1"/>
          </p:cNvSpPr>
          <p:nvPr>
            <p:ph type="sldNum" sz="quarter" idx="12"/>
          </p:nvPr>
        </p:nvSpPr>
        <p:spPr/>
        <p:txBody>
          <a:bodyPr/>
          <a:lstStyle/>
          <a:p>
            <a:pPr>
              <a:defRPr/>
            </a:pPr>
            <a:fld id="{FEEAC2D1-A09C-4E33-B762-7E114014CE51}" type="slidenum">
              <a:rPr lang="es-ES" smtClean="0"/>
              <a:pPr>
                <a:defRPr/>
              </a:pPr>
              <a:t>8</a:t>
            </a:fld>
            <a:endParaRPr lang="es-ES"/>
          </a:p>
        </p:txBody>
      </p:sp>
    </p:spTree>
  </p:cSld>
  <p:clrMapOvr>
    <a:masterClrMapping/>
  </p:clrMapOvr>
  <p:transition>
    <p:rand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a:xfrm>
            <a:off x="0" y="277813"/>
            <a:ext cx="9715500" cy="1139825"/>
          </a:xfrm>
        </p:spPr>
        <p:txBody>
          <a:bodyPr/>
          <a:lstStyle/>
          <a:p>
            <a:pPr>
              <a:defRPr/>
            </a:pPr>
            <a:r>
              <a:rPr lang="pt-BR" dirty="0" smtClean="0">
                <a:solidFill>
                  <a:srgbClr val="FFFF99"/>
                </a:solidFill>
              </a:rPr>
              <a:t>Molécula de </a:t>
            </a:r>
            <a:r>
              <a:rPr lang="pt-BR" dirty="0" err="1" smtClean="0">
                <a:solidFill>
                  <a:srgbClr val="FFFF99"/>
                </a:solidFill>
              </a:rPr>
              <a:t>esterano</a:t>
            </a:r>
            <a:r>
              <a:rPr lang="pt-BR" dirty="0" smtClean="0">
                <a:solidFill>
                  <a:srgbClr val="FFFF99"/>
                </a:solidFill>
              </a:rPr>
              <a:t> o </a:t>
            </a:r>
            <a:r>
              <a:rPr lang="pt-BR" b="1" dirty="0" err="1" smtClean="0">
                <a:solidFill>
                  <a:srgbClr val="FFFF99"/>
                </a:solidFill>
              </a:rPr>
              <a:t>ciclopentano-perhidro-fenantreno</a:t>
            </a:r>
            <a:endParaRPr lang="es-ES" b="1" dirty="0">
              <a:solidFill>
                <a:srgbClr val="FFFF99"/>
              </a:solidFill>
            </a:endParaRPr>
          </a:p>
        </p:txBody>
      </p:sp>
      <p:sp>
        <p:nvSpPr>
          <p:cNvPr id="4" name="3 Marcador de número de diapositiva"/>
          <p:cNvSpPr>
            <a:spLocks noGrp="1"/>
          </p:cNvSpPr>
          <p:nvPr>
            <p:ph type="sldNum" sz="quarter" idx="12"/>
          </p:nvPr>
        </p:nvSpPr>
        <p:spPr/>
        <p:txBody>
          <a:bodyPr/>
          <a:lstStyle/>
          <a:p>
            <a:pPr>
              <a:defRPr/>
            </a:pPr>
            <a:fld id="{C4DC32D8-E00C-429E-BA97-555438F7AA54}" type="slidenum">
              <a:rPr lang="es-ES" smtClean="0"/>
              <a:pPr>
                <a:defRPr/>
              </a:pPr>
              <a:t>9</a:t>
            </a:fld>
            <a:endParaRPr lang="es-ES"/>
          </a:p>
        </p:txBody>
      </p:sp>
      <p:pic>
        <p:nvPicPr>
          <p:cNvPr id="7172" name="Picture 2" descr="http://upload.wikimedia.org/wikipedia/commons/7/75/Cpphf.JPG"/>
          <p:cNvPicPr>
            <a:picLocks noChangeAspect="1" noChangeArrowheads="1"/>
          </p:cNvPicPr>
          <p:nvPr/>
        </p:nvPicPr>
        <p:blipFill>
          <a:blip r:embed="rId2"/>
          <a:srcRect/>
          <a:stretch>
            <a:fillRect/>
          </a:stretch>
        </p:blipFill>
        <p:spPr bwMode="auto">
          <a:xfrm>
            <a:off x="357188" y="1571625"/>
            <a:ext cx="8001000" cy="3643313"/>
          </a:xfrm>
          <a:prstGeom prst="rect">
            <a:avLst/>
          </a:prstGeom>
          <a:noFill/>
          <a:ln w="9525">
            <a:noFill/>
            <a:miter lim="800000"/>
            <a:headEnd/>
            <a:tailEnd/>
          </a:ln>
        </p:spPr>
      </p:pic>
      <p:sp>
        <p:nvSpPr>
          <p:cNvPr id="7173" name="6 CuadroTexto"/>
          <p:cNvSpPr txBox="1">
            <a:spLocks noChangeArrowheads="1"/>
          </p:cNvSpPr>
          <p:nvPr/>
        </p:nvSpPr>
        <p:spPr bwMode="auto">
          <a:xfrm>
            <a:off x="500063" y="5357813"/>
            <a:ext cx="7715250" cy="1323975"/>
          </a:xfrm>
          <a:prstGeom prst="rect">
            <a:avLst/>
          </a:prstGeom>
          <a:noFill/>
          <a:ln w="9525">
            <a:noFill/>
            <a:miter lim="800000"/>
            <a:headEnd/>
            <a:tailEnd/>
          </a:ln>
        </p:spPr>
        <p:txBody>
          <a:bodyPr>
            <a:spAutoFit/>
          </a:bodyPr>
          <a:lstStyle/>
          <a:p>
            <a:r>
              <a:rPr lang="es-ES" sz="4000"/>
              <a:t>¡Los esteroides son derivados de este núcleo!</a:t>
            </a:r>
          </a:p>
        </p:txBody>
      </p:sp>
    </p:spTree>
  </p:cSld>
  <p:clrMapOvr>
    <a:masterClrMapping/>
  </p:clrMapOvr>
  <p:transition>
    <p:random/>
  </p:transition>
  <p:timing>
    <p:tnLst>
      <p:par>
        <p:cTn id="1" dur="indefinite" restart="never" nodeType="tmRoot"/>
      </p:par>
    </p:tnLst>
  </p:timing>
</p:sld>
</file>

<file path=ppt/theme/theme1.xml><?xml version="1.0" encoding="utf-8"?>
<a:theme xmlns:a="http://schemas.openxmlformats.org/drawingml/2006/main" name="Onda">
  <a:themeElements>
    <a:clrScheme name="Onda 3">
      <a:dk1>
        <a:srgbClr val="008AE8"/>
      </a:dk1>
      <a:lt1>
        <a:srgbClr val="FFFFFF"/>
      </a:lt1>
      <a:dk2>
        <a:srgbClr val="0068AE"/>
      </a:dk2>
      <a:lt2>
        <a:srgbClr val="CCECFF"/>
      </a:lt2>
      <a:accent1>
        <a:srgbClr val="009999"/>
      </a:accent1>
      <a:accent2>
        <a:srgbClr val="0088E4"/>
      </a:accent2>
      <a:accent3>
        <a:srgbClr val="AAB9D3"/>
      </a:accent3>
      <a:accent4>
        <a:srgbClr val="DADADA"/>
      </a:accent4>
      <a:accent5>
        <a:srgbClr val="AACACA"/>
      </a:accent5>
      <a:accent6>
        <a:srgbClr val="007BCF"/>
      </a:accent6>
      <a:hlink>
        <a:srgbClr val="99FF99"/>
      </a:hlink>
      <a:folHlink>
        <a:srgbClr val="AFE1FF"/>
      </a:folHlink>
    </a:clrScheme>
    <a:fontScheme name="Ond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nda 1">
        <a:dk1>
          <a:srgbClr val="2B2B85"/>
        </a:dk1>
        <a:lt1>
          <a:srgbClr val="FFFFFF"/>
        </a:lt1>
        <a:dk2>
          <a:srgbClr val="00254A"/>
        </a:dk2>
        <a:lt2>
          <a:srgbClr val="C0C0C0"/>
        </a:lt2>
        <a:accent1>
          <a:srgbClr val="0099FF"/>
        </a:accent1>
        <a:accent2>
          <a:srgbClr val="006699"/>
        </a:accent2>
        <a:accent3>
          <a:srgbClr val="AAACB1"/>
        </a:accent3>
        <a:accent4>
          <a:srgbClr val="DADADA"/>
        </a:accent4>
        <a:accent5>
          <a:srgbClr val="AACAFF"/>
        </a:accent5>
        <a:accent6>
          <a:srgbClr val="005C8A"/>
        </a:accent6>
        <a:hlink>
          <a:srgbClr val="99CCFF"/>
        </a:hlink>
        <a:folHlink>
          <a:srgbClr val="8F8FB5"/>
        </a:folHlink>
      </a:clrScheme>
      <a:clrMap bg1="dk2" tx1="lt1" bg2="dk1" tx2="lt2" accent1="accent1" accent2="accent2" accent3="accent3" accent4="accent4" accent5="accent5" accent6="accent6" hlink="hlink" folHlink="folHlink"/>
    </a:extraClrScheme>
    <a:extraClrScheme>
      <a:clrScheme name="Onda 2">
        <a:dk1>
          <a:srgbClr val="3B4B5D"/>
        </a:dk1>
        <a:lt1>
          <a:srgbClr val="FFFFFF"/>
        </a:lt1>
        <a:dk2>
          <a:srgbClr val="466886"/>
        </a:dk2>
        <a:lt2>
          <a:srgbClr val="CCECFF"/>
        </a:lt2>
        <a:accent1>
          <a:srgbClr val="6D9D97"/>
        </a:accent1>
        <a:accent2>
          <a:srgbClr val="53718C"/>
        </a:accent2>
        <a:accent3>
          <a:srgbClr val="B0B9C3"/>
        </a:accent3>
        <a:accent4>
          <a:srgbClr val="DADADA"/>
        </a:accent4>
        <a:accent5>
          <a:srgbClr val="BACCC9"/>
        </a:accent5>
        <a:accent6>
          <a:srgbClr val="4A667E"/>
        </a:accent6>
        <a:hlink>
          <a:srgbClr val="99CCFF"/>
        </a:hlink>
        <a:folHlink>
          <a:srgbClr val="A97CF2"/>
        </a:folHlink>
      </a:clrScheme>
      <a:clrMap bg1="dk2" tx1="lt1" bg2="dk1" tx2="lt2" accent1="accent1" accent2="accent2" accent3="accent3" accent4="accent4" accent5="accent5" accent6="accent6" hlink="hlink" folHlink="folHlink"/>
    </a:extraClrScheme>
    <a:extraClrScheme>
      <a:clrScheme name="Onda 3">
        <a:dk1>
          <a:srgbClr val="008AE8"/>
        </a:dk1>
        <a:lt1>
          <a:srgbClr val="FFFFFF"/>
        </a:lt1>
        <a:dk2>
          <a:srgbClr val="0068AE"/>
        </a:dk2>
        <a:lt2>
          <a:srgbClr val="CCECFF"/>
        </a:lt2>
        <a:accent1>
          <a:srgbClr val="009999"/>
        </a:accent1>
        <a:accent2>
          <a:srgbClr val="0088E4"/>
        </a:accent2>
        <a:accent3>
          <a:srgbClr val="AAB9D3"/>
        </a:accent3>
        <a:accent4>
          <a:srgbClr val="DADADA"/>
        </a:accent4>
        <a:accent5>
          <a:srgbClr val="AACACA"/>
        </a:accent5>
        <a:accent6>
          <a:srgbClr val="007BCF"/>
        </a:accent6>
        <a:hlink>
          <a:srgbClr val="99FF99"/>
        </a:hlink>
        <a:folHlink>
          <a:srgbClr val="AFE1FF"/>
        </a:folHlink>
      </a:clrScheme>
      <a:clrMap bg1="dk2" tx1="lt1" bg2="dk1" tx2="lt2" accent1="accent1" accent2="accent2" accent3="accent3" accent4="accent4" accent5="accent5" accent6="accent6" hlink="hlink" folHlink="folHlink"/>
    </a:extraClrScheme>
    <a:extraClrScheme>
      <a:clrScheme name="Onda 4">
        <a:dk1>
          <a:srgbClr val="9B69FF"/>
        </a:dk1>
        <a:lt1>
          <a:srgbClr val="FFFFFF"/>
        </a:lt1>
        <a:dk2>
          <a:srgbClr val="666699"/>
        </a:dk2>
        <a:lt2>
          <a:srgbClr val="D9D9FF"/>
        </a:lt2>
        <a:accent1>
          <a:srgbClr val="66CCFF"/>
        </a:accent1>
        <a:accent2>
          <a:srgbClr val="9966FF"/>
        </a:accent2>
        <a:accent3>
          <a:srgbClr val="B8B8CA"/>
        </a:accent3>
        <a:accent4>
          <a:srgbClr val="DADADA"/>
        </a:accent4>
        <a:accent5>
          <a:srgbClr val="B8E2FF"/>
        </a:accent5>
        <a:accent6>
          <a:srgbClr val="8A5CE7"/>
        </a:accent6>
        <a:hlink>
          <a:srgbClr val="0099CC"/>
        </a:hlink>
        <a:folHlink>
          <a:srgbClr val="003399"/>
        </a:folHlink>
      </a:clrScheme>
      <a:clrMap bg1="dk2" tx1="lt1" bg2="dk1" tx2="lt2" accent1="accent1" accent2="accent2" accent3="accent3" accent4="accent4" accent5="accent5" accent6="accent6" hlink="hlink" folHlink="folHlink"/>
    </a:extraClrScheme>
    <a:extraClrScheme>
      <a:clrScheme name="Onda 5">
        <a:dk1>
          <a:srgbClr val="008080"/>
        </a:dk1>
        <a:lt1>
          <a:srgbClr val="FFFFFF"/>
        </a:lt1>
        <a:dk2>
          <a:srgbClr val="006666"/>
        </a:dk2>
        <a:lt2>
          <a:srgbClr val="FFFFCC"/>
        </a:lt2>
        <a:accent1>
          <a:srgbClr val="0099FF"/>
        </a:accent1>
        <a:accent2>
          <a:srgbClr val="008080"/>
        </a:accent2>
        <a:accent3>
          <a:srgbClr val="AAB8B8"/>
        </a:accent3>
        <a:accent4>
          <a:srgbClr val="DADADA"/>
        </a:accent4>
        <a:accent5>
          <a:srgbClr val="AACAFF"/>
        </a:accent5>
        <a:accent6>
          <a:srgbClr val="007373"/>
        </a:accent6>
        <a:hlink>
          <a:srgbClr val="1ACE9F"/>
        </a:hlink>
        <a:folHlink>
          <a:srgbClr val="A5B5CD"/>
        </a:folHlink>
      </a:clrScheme>
      <a:clrMap bg1="dk2" tx1="lt1" bg2="dk1" tx2="lt2" accent1="accent1" accent2="accent2" accent3="accent3" accent4="accent4" accent5="accent5" accent6="accent6" hlink="hlink" folHlink="folHlink"/>
    </a:extraClrScheme>
    <a:extraClrScheme>
      <a:clrScheme name="Onda 6">
        <a:dk1>
          <a:srgbClr val="CDD9D1"/>
        </a:dk1>
        <a:lt1>
          <a:srgbClr val="FFFFFF"/>
        </a:lt1>
        <a:dk2>
          <a:srgbClr val="A3BBA9"/>
        </a:dk2>
        <a:lt2>
          <a:srgbClr val="007D80"/>
        </a:lt2>
        <a:accent1>
          <a:srgbClr val="9CA8A4"/>
        </a:accent1>
        <a:accent2>
          <a:srgbClr val="CBD7CE"/>
        </a:accent2>
        <a:accent3>
          <a:srgbClr val="CEDAD1"/>
        </a:accent3>
        <a:accent4>
          <a:srgbClr val="DADADA"/>
        </a:accent4>
        <a:accent5>
          <a:srgbClr val="CBD1CF"/>
        </a:accent5>
        <a:accent6>
          <a:srgbClr val="B8C3BA"/>
        </a:accent6>
        <a:hlink>
          <a:srgbClr val="009900"/>
        </a:hlink>
        <a:folHlink>
          <a:srgbClr val="009999"/>
        </a:folHlink>
      </a:clrScheme>
      <a:clrMap bg1="dk2" tx1="lt1" bg2="dk1" tx2="lt2" accent1="accent1" accent2="accent2" accent3="accent3" accent4="accent4" accent5="accent5" accent6="accent6" hlink="hlink" folHlink="folHlink"/>
    </a:extraClrScheme>
    <a:extraClrScheme>
      <a:clrScheme name="Onda 7">
        <a:dk1>
          <a:srgbClr val="686B5D"/>
        </a:dk1>
        <a:lt1>
          <a:srgbClr val="DCDAD0"/>
        </a:lt1>
        <a:dk2>
          <a:srgbClr val="525040"/>
        </a:dk2>
        <a:lt2>
          <a:srgbClr val="D3D2A6"/>
        </a:lt2>
        <a:accent1>
          <a:srgbClr val="5D8770"/>
        </a:accent1>
        <a:accent2>
          <a:srgbClr val="686B5D"/>
        </a:accent2>
        <a:accent3>
          <a:srgbClr val="B3B3AF"/>
        </a:accent3>
        <a:accent4>
          <a:srgbClr val="BCBAB1"/>
        </a:accent4>
        <a:accent5>
          <a:srgbClr val="B6C3BB"/>
        </a:accent5>
        <a:accent6>
          <a:srgbClr val="5E6053"/>
        </a:accent6>
        <a:hlink>
          <a:srgbClr val="85B7A9"/>
        </a:hlink>
        <a:folHlink>
          <a:srgbClr val="B89362"/>
        </a:folHlink>
      </a:clrScheme>
      <a:clrMap bg1="dk2" tx1="lt1" bg2="dk1" tx2="lt2" accent1="accent1" accent2="accent2" accent3="accent3" accent4="accent4" accent5="accent5" accent6="accent6" hlink="hlink" folHlink="folHlink"/>
    </a:extraClrScheme>
    <a:extraClrScheme>
      <a:clrScheme name="Onda 8">
        <a:dk1>
          <a:srgbClr val="000000"/>
        </a:dk1>
        <a:lt1>
          <a:srgbClr val="EAEAEA"/>
        </a:lt1>
        <a:dk2>
          <a:srgbClr val="000000"/>
        </a:dk2>
        <a:lt2>
          <a:srgbClr val="B2B2B2"/>
        </a:lt2>
        <a:accent1>
          <a:srgbClr val="A4BCC4"/>
        </a:accent1>
        <a:accent2>
          <a:srgbClr val="FFFFFF"/>
        </a:accent2>
        <a:accent3>
          <a:srgbClr val="F3F3F3"/>
        </a:accent3>
        <a:accent4>
          <a:srgbClr val="000000"/>
        </a:accent4>
        <a:accent5>
          <a:srgbClr val="CFDADE"/>
        </a:accent5>
        <a:accent6>
          <a:srgbClr val="E7E7E7"/>
        </a:accent6>
        <a:hlink>
          <a:srgbClr val="0066FF"/>
        </a:hlink>
        <a:folHlink>
          <a:srgbClr val="00CC66"/>
        </a:folHlink>
      </a:clrScheme>
      <a:clrMap bg1="lt1" tx1="dk1" bg2="lt2" tx2="dk2" accent1="accent1" accent2="accent2" accent3="accent3" accent4="accent4" accent5="accent5" accent6="accent6" hlink="hlink" folHlink="folHlink"/>
    </a:extraClrScheme>
    <a:extraClrScheme>
      <a:clrScheme name="Onda 9">
        <a:dk1>
          <a:srgbClr val="000000"/>
        </a:dk1>
        <a:lt1>
          <a:srgbClr val="D7D1B9"/>
        </a:lt1>
        <a:dk2>
          <a:srgbClr val="B39257"/>
        </a:dk2>
        <a:lt2>
          <a:srgbClr val="B1A887"/>
        </a:lt2>
        <a:accent1>
          <a:srgbClr val="FFCC66"/>
        </a:accent1>
        <a:accent2>
          <a:srgbClr val="E6E3AC"/>
        </a:accent2>
        <a:accent3>
          <a:srgbClr val="E8E5D9"/>
        </a:accent3>
        <a:accent4>
          <a:srgbClr val="000000"/>
        </a:accent4>
        <a:accent5>
          <a:srgbClr val="FFE2B8"/>
        </a:accent5>
        <a:accent6>
          <a:srgbClr val="D0CE9B"/>
        </a:accent6>
        <a:hlink>
          <a:srgbClr val="666633"/>
        </a:hlink>
        <a:folHlink>
          <a:srgbClr val="9C98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Ripple</Template>
  <TotalTime>2591</TotalTime>
  <Words>4051</Words>
  <Application>Microsoft Office PowerPoint</Application>
  <PresentationFormat>Presentación en pantalla (4:3)</PresentationFormat>
  <Paragraphs>576</Paragraphs>
  <Slides>79</Slides>
  <Notes>32</Notes>
  <HiddenSlides>8</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79</vt:i4>
      </vt:variant>
    </vt:vector>
  </HeadingPairs>
  <TitlesOfParts>
    <vt:vector size="81" baseType="lpstr">
      <vt:lpstr>Onda</vt:lpstr>
      <vt:lpstr>Fotografía de Photo Editor</vt:lpstr>
      <vt:lpstr>Bases farmacológicas de los Antiinflamatorios  no Esteroidales (AINE)</vt:lpstr>
      <vt:lpstr>Diapositiva 2</vt:lpstr>
      <vt:lpstr>Diapositiva 3</vt:lpstr>
      <vt:lpstr>Diapositiva 4</vt:lpstr>
      <vt:lpstr>¿Porqué estudiar los AINEs?</vt:lpstr>
      <vt:lpstr>Clasificación de los analgésicos</vt:lpstr>
      <vt:lpstr>Diapositiva 7</vt:lpstr>
      <vt:lpstr>Son adyuvantes en el dolor</vt:lpstr>
      <vt:lpstr>Molécula de esterano o ciclopentano-perhidro-fenantreno</vt:lpstr>
      <vt:lpstr>Colesterol, el precursor de muchos otros esteroides.</vt:lpstr>
      <vt:lpstr>El colesterol es un esteroide que forma parte la estructura de las membranas de las células junto con los fosfolípidos. Además, a partir del colesterol se sintetizan los demás esteroides</vt:lpstr>
      <vt:lpstr>Ejemplos de esteroides</vt:lpstr>
      <vt:lpstr>Cortisol</vt:lpstr>
      <vt:lpstr>Diapositiva 14</vt:lpstr>
      <vt:lpstr>Diapositiva 15</vt:lpstr>
      <vt:lpstr>Diapositiva 16</vt:lpstr>
      <vt:lpstr>Esteroides</vt:lpstr>
      <vt:lpstr>Opiáceos mayores </vt:lpstr>
      <vt:lpstr>Opiáceos mayores (Adormidera y opio)Estupefacientes (Morfina, codeína, papaverina, noscapina y otros)</vt:lpstr>
      <vt:lpstr>Los opiáceos mayores son estupefacientes…</vt:lpstr>
      <vt:lpstr>Diapositiva 21</vt:lpstr>
      <vt:lpstr>Diapositiva 22</vt:lpstr>
      <vt:lpstr>Los AINEs</vt:lpstr>
      <vt:lpstr>Diapositiva 24</vt:lpstr>
      <vt:lpstr>Diapositiva 25</vt:lpstr>
      <vt:lpstr>Diapositiva 26</vt:lpstr>
      <vt:lpstr>Diapositiva 27</vt:lpstr>
      <vt:lpstr>Diapositiva 28</vt:lpstr>
      <vt:lpstr>Diapositiva 29</vt:lpstr>
      <vt:lpstr>¿Cuál es el mecanismo de acción de los AINE?</vt:lpstr>
      <vt:lpstr>Diapositiva 31</vt:lpstr>
      <vt:lpstr>La doble acción de las prostaglandinas</vt:lpstr>
      <vt:lpstr>COX-1 Versus COX-2</vt:lpstr>
      <vt:lpstr>¿Cuál ciclooxigenasa conviene inhibir?</vt:lpstr>
      <vt:lpstr>COX-1 y la reacción que cataliza: adición de dos moléculas de oxígeno a las prostaglandinas</vt:lpstr>
      <vt:lpstr>Ácido Araquidónico Producido por metabolización del ácido linoleico (ácido graso esencial)</vt:lpstr>
      <vt:lpstr>Podemos resumir…</vt:lpstr>
      <vt:lpstr>Eicosanoides</vt:lpstr>
      <vt:lpstr>Diapositiva 39</vt:lpstr>
      <vt:lpstr>Los eicosanoides</vt:lpstr>
      <vt:lpstr>Pregunta</vt:lpstr>
      <vt:lpstr>         A I N E</vt:lpstr>
      <vt:lpstr>Selectividad COX-2/COX-1</vt:lpstr>
      <vt:lpstr>Efectos terapéuticos generales</vt:lpstr>
      <vt:lpstr>Diapositiva 45</vt:lpstr>
      <vt:lpstr>Diapositiva 46</vt:lpstr>
      <vt:lpstr>Diapositiva 47</vt:lpstr>
      <vt:lpstr>Diapositiva 48</vt:lpstr>
      <vt:lpstr>Diapositiva 49</vt:lpstr>
      <vt:lpstr>Aine Interfieren con diversas funciones de los neutrófilos: adhesividad, agregación, quimiotáxis, degranulación y generación de metabolitos reactivos de oxigeno </vt:lpstr>
      <vt:lpstr>Diapositiva 51</vt:lpstr>
      <vt:lpstr>Diapositiva 52</vt:lpstr>
      <vt:lpstr>Diapositiva 53</vt:lpstr>
      <vt:lpstr>Reacciones adversas:(RAM)</vt:lpstr>
      <vt:lpstr>Diapositivas siguientes (autoaprendizaje)</vt:lpstr>
      <vt:lpstr>Diapositiva 56</vt:lpstr>
      <vt:lpstr>Diapositiva 57</vt:lpstr>
      <vt:lpstr>Diapositiva 58</vt:lpstr>
      <vt:lpstr>Diapositiva 59</vt:lpstr>
      <vt:lpstr>Diapositiva 60</vt:lpstr>
      <vt:lpstr>Diapositiva 61</vt:lpstr>
      <vt:lpstr>Diapositiva 62</vt:lpstr>
      <vt:lpstr>Diapositiva 63</vt:lpstr>
      <vt:lpstr>Diapositiva 64</vt:lpstr>
      <vt:lpstr>Diapositiva 65</vt:lpstr>
      <vt:lpstr>Vías de administración:</vt:lpstr>
      <vt:lpstr>Diapositiva 67</vt:lpstr>
      <vt:lpstr>Diapositiva 68</vt:lpstr>
      <vt:lpstr>Diapositiva 69</vt:lpstr>
      <vt:lpstr>Diapositiva 70</vt:lpstr>
      <vt:lpstr>Diapositiva 71</vt:lpstr>
      <vt:lpstr>Ácido acetilsalicílico</vt:lpstr>
      <vt:lpstr>Diapositiva 73</vt:lpstr>
      <vt:lpstr>Diapositiva 74</vt:lpstr>
      <vt:lpstr>Diapositiva 75</vt:lpstr>
      <vt:lpstr>Diapositiva 76</vt:lpstr>
      <vt:lpstr>Diapositiva 77</vt:lpstr>
      <vt:lpstr> H) COXIB: INHIBIDORES DE LA  COX-2</vt:lpstr>
      <vt:lpstr>Diapositiva 79</vt:lpstr>
    </vt:vector>
  </TitlesOfParts>
  <Company>Particular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Victor Mercado</dc:creator>
  <cp:lastModifiedBy>HCH</cp:lastModifiedBy>
  <cp:revision>150</cp:revision>
  <dcterms:created xsi:type="dcterms:W3CDTF">2006-03-30T13:47:08Z</dcterms:created>
  <dcterms:modified xsi:type="dcterms:W3CDTF">2012-04-12T19:53:14Z</dcterms:modified>
</cp:coreProperties>
</file>