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comments/comment2.xml" ContentType="application/vnd.openxmlformats-officedocument.presentationml.comments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5"/>
  </p:notesMasterIdLst>
  <p:sldIdLst>
    <p:sldId id="284" r:id="rId2"/>
    <p:sldId id="332" r:id="rId3"/>
    <p:sldId id="287" r:id="rId4"/>
    <p:sldId id="331" r:id="rId5"/>
    <p:sldId id="329" r:id="rId6"/>
    <p:sldId id="330" r:id="rId7"/>
    <p:sldId id="288" r:id="rId8"/>
    <p:sldId id="289" r:id="rId9"/>
    <p:sldId id="290" r:id="rId10"/>
    <p:sldId id="291" r:id="rId11"/>
    <p:sldId id="292" r:id="rId12"/>
    <p:sldId id="283" r:id="rId13"/>
    <p:sldId id="285" r:id="rId14"/>
    <p:sldId id="286" r:id="rId15"/>
    <p:sldId id="333" r:id="rId16"/>
    <p:sldId id="256" r:id="rId17"/>
    <p:sldId id="259" r:id="rId18"/>
    <p:sldId id="257" r:id="rId19"/>
    <p:sldId id="258" r:id="rId20"/>
    <p:sldId id="260" r:id="rId21"/>
    <p:sldId id="267" r:id="rId22"/>
    <p:sldId id="261" r:id="rId23"/>
    <p:sldId id="262" r:id="rId24"/>
    <p:sldId id="263" r:id="rId25"/>
    <p:sldId id="264" r:id="rId26"/>
    <p:sldId id="266" r:id="rId27"/>
    <p:sldId id="334" r:id="rId28"/>
    <p:sldId id="293" r:id="rId29"/>
    <p:sldId id="350" r:id="rId30"/>
    <p:sldId id="294" r:id="rId31"/>
    <p:sldId id="351" r:id="rId32"/>
    <p:sldId id="295" r:id="rId33"/>
    <p:sldId id="268" r:id="rId34"/>
    <p:sldId id="270" r:id="rId35"/>
    <p:sldId id="271" r:id="rId36"/>
    <p:sldId id="272" r:id="rId37"/>
    <p:sldId id="276" r:id="rId38"/>
    <p:sldId id="352" r:id="rId39"/>
    <p:sldId id="353" r:id="rId40"/>
    <p:sldId id="273" r:id="rId41"/>
    <p:sldId id="274" r:id="rId42"/>
    <p:sldId id="345" r:id="rId43"/>
    <p:sldId id="275" r:id="rId44"/>
    <p:sldId id="277" r:id="rId45"/>
    <p:sldId id="278" r:id="rId46"/>
    <p:sldId id="282" r:id="rId47"/>
    <p:sldId id="297" r:id="rId48"/>
    <p:sldId id="346" r:id="rId49"/>
    <p:sldId id="347" r:id="rId50"/>
    <p:sldId id="298" r:id="rId51"/>
    <p:sldId id="299" r:id="rId52"/>
    <p:sldId id="305" r:id="rId53"/>
    <p:sldId id="320" r:id="rId54"/>
    <p:sldId id="300" r:id="rId55"/>
    <p:sldId id="301" r:id="rId56"/>
    <p:sldId id="349" r:id="rId57"/>
    <p:sldId id="269" r:id="rId58"/>
    <p:sldId id="280" r:id="rId59"/>
    <p:sldId id="302" r:id="rId60"/>
    <p:sldId id="281" r:id="rId61"/>
    <p:sldId id="296" r:id="rId62"/>
    <p:sldId id="303" r:id="rId63"/>
    <p:sldId id="304" r:id="rId64"/>
    <p:sldId id="306" r:id="rId65"/>
    <p:sldId id="308" r:id="rId66"/>
    <p:sldId id="309" r:id="rId67"/>
    <p:sldId id="335" r:id="rId68"/>
    <p:sldId id="338" r:id="rId69"/>
    <p:sldId id="336" r:id="rId70"/>
    <p:sldId id="337" r:id="rId71"/>
    <p:sldId id="327" r:id="rId72"/>
    <p:sldId id="311" r:id="rId73"/>
    <p:sldId id="312" r:id="rId74"/>
    <p:sldId id="313" r:id="rId75"/>
    <p:sldId id="314" r:id="rId76"/>
    <p:sldId id="328" r:id="rId77"/>
    <p:sldId id="315" r:id="rId78"/>
    <p:sldId id="316" r:id="rId79"/>
    <p:sldId id="317" r:id="rId80"/>
    <p:sldId id="318" r:id="rId81"/>
    <p:sldId id="321" r:id="rId82"/>
    <p:sldId id="340" r:id="rId83"/>
    <p:sldId id="322" r:id="rId84"/>
    <p:sldId id="323" r:id="rId85"/>
    <p:sldId id="324" r:id="rId86"/>
    <p:sldId id="325" r:id="rId87"/>
    <p:sldId id="339" r:id="rId88"/>
    <p:sldId id="326" r:id="rId89"/>
    <p:sldId id="344" r:id="rId90"/>
    <p:sldId id="343" r:id="rId91"/>
    <p:sldId id="348" r:id="rId92"/>
    <p:sldId id="341" r:id="rId93"/>
    <p:sldId id="342" r:id="rId9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u="sng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rnan Chaves" initials="H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99"/>
    <a:srgbClr val="FFFFFF"/>
    <a:srgbClr val="FF0000"/>
    <a:srgbClr val="CCFF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11" autoAdjust="0"/>
  </p:normalViewPr>
  <p:slideViewPr>
    <p:cSldViewPr>
      <p:cViewPr varScale="1">
        <p:scale>
          <a:sx n="67" d="100"/>
          <a:sy n="67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82"/>
    </p:cViewPr>
  </p:sorterViewPr>
  <p:notesViewPr>
    <p:cSldViewPr>
      <p:cViewPr varScale="1">
        <p:scale>
          <a:sx n="56" d="100"/>
          <a:sy n="56" d="100"/>
        </p:scale>
        <p:origin x="-135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10-25T15:13:13.515" idx="1">
    <p:pos x="5658" y="2102"/>
    <p:text>Lo estadísticamente correcto sería analizar las muestras de forma aleatoria, pero se acepta-como criterio práctico- analizarlas en sentido creciente de concentración (para minimizar posibles efectos memoria en el equipo)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9T11:48:32.875" idx="3">
    <p:pos x="5441" y="3864"/>
    <p:text>Global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8T13:20:27.437" idx="2">
    <p:pos x="10" y="10"/>
    <p:text>Exactitud!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36.wmf"/><Relationship Id="rId1" Type="http://schemas.openxmlformats.org/officeDocument/2006/relationships/image" Target="../media/image45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/>
            </a:lvl1pPr>
          </a:lstStyle>
          <a:p>
            <a:pPr>
              <a:defRPr/>
            </a:pPr>
            <a:fld id="{EEA8119E-3C44-4C59-AC80-B24C783FC2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B29EB5-EF04-46C9-AF0F-481B01DBFDB3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42</a:t>
            </a:fld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45</a:t>
            </a:fld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46</a:t>
            </a:fld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47</a:t>
            </a:fld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48</a:t>
            </a:fld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49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50</a:t>
            </a:fld>
            <a:endParaRPr lang="es-E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51</a:t>
            </a:fld>
            <a:endParaRPr lang="es-E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52</a:t>
            </a:fld>
            <a:endParaRPr lang="es-E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53</a:t>
            </a:fld>
            <a:endParaRPr lang="es-E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54</a:t>
            </a:fld>
            <a:endParaRPr lang="es-E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55</a:t>
            </a:fld>
            <a:endParaRPr lang="es-E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56</a:t>
            </a:fld>
            <a:endParaRPr lang="es-E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57</a:t>
            </a:fld>
            <a:endParaRPr lang="es-E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58</a:t>
            </a:fld>
            <a:endParaRPr lang="es-E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59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60</a:t>
            </a:fld>
            <a:endParaRPr lang="es-E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61</a:t>
            </a:fld>
            <a:endParaRPr lang="es-E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62</a:t>
            </a:fld>
            <a:endParaRPr lang="es-E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63</a:t>
            </a:fld>
            <a:endParaRPr lang="es-E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64</a:t>
            </a:fld>
            <a:endParaRPr lang="es-E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65</a:t>
            </a:fld>
            <a:endParaRPr lang="es-E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66</a:t>
            </a:fld>
            <a:endParaRPr lang="es-E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67</a:t>
            </a:fld>
            <a:endParaRPr lang="es-E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68</a:t>
            </a:fld>
            <a:endParaRPr lang="es-E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69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70</a:t>
            </a:fld>
            <a:endParaRPr lang="es-E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71</a:t>
            </a:fld>
            <a:endParaRPr lang="es-E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72</a:t>
            </a:fld>
            <a:endParaRPr lang="es-E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73</a:t>
            </a:fld>
            <a:endParaRPr lang="es-E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74</a:t>
            </a:fld>
            <a:endParaRPr lang="es-E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75</a:t>
            </a:fld>
            <a:endParaRPr lang="es-E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76</a:t>
            </a:fld>
            <a:endParaRPr lang="es-E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77</a:t>
            </a:fld>
            <a:endParaRPr lang="es-E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78</a:t>
            </a:fld>
            <a:endParaRPr lang="es-E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79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80</a:t>
            </a:fld>
            <a:endParaRPr lang="es-E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81</a:t>
            </a:fld>
            <a:endParaRPr lang="es-E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82</a:t>
            </a:fld>
            <a:endParaRPr lang="es-E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83</a:t>
            </a:fld>
            <a:endParaRPr lang="es-E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84</a:t>
            </a:fld>
            <a:endParaRPr lang="es-E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85</a:t>
            </a:fld>
            <a:endParaRPr lang="es-E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86</a:t>
            </a:fld>
            <a:endParaRPr lang="es-E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87</a:t>
            </a:fld>
            <a:endParaRPr lang="es-E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88</a:t>
            </a:fld>
            <a:endParaRPr lang="es-E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89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90</a:t>
            </a:fld>
            <a:endParaRPr lang="es-E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91</a:t>
            </a:fld>
            <a:endParaRPr lang="es-E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92</a:t>
            </a:fld>
            <a:endParaRPr lang="es-E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119E-3C44-4C59-AC80-B24C783FC2F2}" type="slidenum">
              <a:rPr lang="es-ES" smtClean="0"/>
              <a:pPr>
                <a:defRPr/>
              </a:pPr>
              <a:t>93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D70E-A8B5-49E9-94A0-B8EC71E035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F6DAB-0B96-4231-BACD-D110DC9E3F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512A-6230-4B44-8D6B-4D953424B6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D290D-7983-4701-8FFF-B61B0D1C95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81D02-1D80-446F-8A31-4FA4EA251C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0A003-4E33-4D43-B995-159DC5D5F5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7ACB-83C3-40F0-BF89-42D93BCB3E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7E6F3-B537-4DF9-A307-90E9C61C66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8D828-8F24-4269-B40C-DEFF31940D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8D53A-F578-417D-94E2-5D7E7EFB59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39591-1763-4B32-90E6-835C8DB737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ECCA5-9417-4F02-B5A5-09445AE99C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364F-9E04-4EE2-BFDB-13E328D554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7647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/>
            </a:lvl1pPr>
          </a:lstStyle>
          <a:p>
            <a:pPr>
              <a:defRPr/>
            </a:pPr>
            <a:fld id="{DA9FF689-A8EC-419D-B2E5-244CB53F1F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Graficos%20Recta.xls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hyperlink" Target="recta2.xls" TargetMode="Externa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Hoja_de_c_lculo_de_Microsoft_Office_Excel_97-20031.xls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21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2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Table%20of%20F.doc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recta2.xls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hyperlink" Target="recta2.xls" TargetMode="External"/><Relationship Id="rId5" Type="http://schemas.openxmlformats.org/officeDocument/2006/relationships/oleObject" Target="../embeddings/Hoja_de_c_lculo_de_Microsoft_Office_Excel_97-20033.xls"/><Relationship Id="rId4" Type="http://schemas.openxmlformats.org/officeDocument/2006/relationships/oleObject" Target="../embeddings/Hoja_de_c_lculo_de_Microsoft_Office_Excel_97-20032.xls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hyperlink" Target="t.pptx" TargetMode="Externa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Tabla%20t.docx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../../valdivia/recta2.xls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Tabla%20t.docx" TargetMode="External"/><Relationship Id="rId3" Type="http://schemas.openxmlformats.org/officeDocument/2006/relationships/notesSlide" Target="../notesSlides/notesSlide46.xml"/><Relationship Id="rId7" Type="http://schemas.openxmlformats.org/officeDocument/2006/relationships/hyperlink" Target="TStud1.xls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5.bin"/><Relationship Id="rId5" Type="http://schemas.openxmlformats.org/officeDocument/2006/relationships/image" Target="http://www.statsoft.com/textbook/graphics/t_chart.jpg" TargetMode="Externa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hyperlink" Target="pag64.xls" TargetMode="External"/><Relationship Id="rId5" Type="http://schemas.openxmlformats.org/officeDocument/2006/relationships/hyperlink" Target="Cochran%20tabla.doc" TargetMode="External"/><Relationship Id="rId4" Type="http://schemas.openxmlformats.org/officeDocument/2006/relationships/oleObject" Target="../embeddings/oleObject28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Hoja_de_c_lculo_de_Microsoft_Office_Excel_97-20034.xls"/><Relationship Id="rId4" Type="http://schemas.openxmlformats.org/officeDocument/2006/relationships/hyperlink" Target="pag64.xls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hyperlink" Target="pag64.xls" TargetMode="External"/><Relationship Id="rId4" Type="http://schemas.openxmlformats.org/officeDocument/2006/relationships/oleObject" Target="../embeddings/Hoja_de_c_lculo_de_Microsoft_Office_Excel_97-20035.xls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34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Relationship Id="rId5" Type="http://schemas.openxmlformats.org/officeDocument/2006/relationships/oleObject" Target="../embeddings/Hoja_de_c_lculo_de_Microsoft_Office_Excel_97-20036.xls"/><Relationship Id="rId4" Type="http://schemas.openxmlformats.org/officeDocument/2006/relationships/hyperlink" Target="pag64.xls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oleObject35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Presici&#243;nIntermedia.xls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2.vml"/><Relationship Id="rId6" Type="http://schemas.openxmlformats.org/officeDocument/2006/relationships/comments" Target="../comments/comment2.xml"/><Relationship Id="rId5" Type="http://schemas.openxmlformats.org/officeDocument/2006/relationships/hyperlink" Target="Presici&#243;nIntermedia.xls" TargetMode="External"/><Relationship Id="rId4" Type="http://schemas.openxmlformats.org/officeDocument/2006/relationships/oleObject" Target="../embeddings/Hoja_de_c_lculo_de_Microsoft_Office_Excel_97-20037.xls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oleObject36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Hoja_de_c_lculo_de_Microsoft_Office_Excel_97-20038.xls"/><Relationship Id="rId5" Type="http://schemas.openxmlformats.org/officeDocument/2006/relationships/hyperlink" Target="F-table%200_05.htm" TargetMode="External"/><Relationship Id="rId4" Type="http://schemas.openxmlformats.org/officeDocument/2006/relationships/hyperlink" Target="Exactitud.xls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hyperlink" Target="Exactitud.xls" TargetMode="External"/><Relationship Id="rId4" Type="http://schemas.openxmlformats.org/officeDocument/2006/relationships/oleObject" Target="../embeddings/oleObject37.bin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6" Type="http://schemas.openxmlformats.org/officeDocument/2006/relationships/hyperlink" Target="Cochran%20tabla.doc" TargetMode="External"/><Relationship Id="rId5" Type="http://schemas.openxmlformats.org/officeDocument/2006/relationships/oleObject" Target="../embeddings/Hoja_de_c_lculo_de_Microsoft_Office_Excel_97-20039.xls"/><Relationship Id="rId4" Type="http://schemas.openxmlformats.org/officeDocument/2006/relationships/hyperlink" Target="Exactitud.xls" TargetMode="Externa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Hoja_de_c_lculo_de_Microsoft_Office_Excel_97-200310.xls"/><Relationship Id="rId4" Type="http://schemas.openxmlformats.org/officeDocument/2006/relationships/hyperlink" Target="Exactitud.xls" TargetMode="Externa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Exactitud.xls" TargetMode="Externa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5" Type="http://schemas.openxmlformats.org/officeDocument/2006/relationships/hyperlink" Target="AdicionP.xls" TargetMode="External"/><Relationship Id="rId4" Type="http://schemas.openxmlformats.org/officeDocument/2006/relationships/oleObject" Target="../embeddings/Hoja_de_c_lculo_de_Microsoft_Office_Excel_97-200311.xls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4" Type="http://schemas.openxmlformats.org/officeDocument/2006/relationships/oleObject" Target="../embeddings/Hoja_de_c_lculo_de_Microsoft_Office_Excel_97-200312.xls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43.bin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6" Type="http://schemas.openxmlformats.org/officeDocument/2006/relationships/comments" Target="../comments/comment3.xml"/><Relationship Id="rId5" Type="http://schemas.openxmlformats.org/officeDocument/2006/relationships/oleObject" Target="../embeddings/Hoja_de_c_lculo_de_Microsoft_Office_Excel_97-200313.xls"/><Relationship Id="rId4" Type="http://schemas.openxmlformats.org/officeDocument/2006/relationships/hyperlink" Target="AdicionP.xls" TargetMode="Externa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4" Type="http://schemas.openxmlformats.org/officeDocument/2006/relationships/oleObject" Target="../embeddings/Documento_de_Microsoft_Office_Word_97-200314.doc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mtClean="0"/>
              <a:t>INTRODUCCIÓN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743200"/>
            <a:ext cx="7772400" cy="4114800"/>
          </a:xfrm>
        </p:spPr>
        <p:txBody>
          <a:bodyPr/>
          <a:lstStyle/>
          <a:p>
            <a:pPr eaLnBrk="1" hangingPunct="1"/>
            <a:r>
              <a:rPr lang="es-MX" smtClean="0"/>
              <a:t>Tema central: </a:t>
            </a:r>
            <a:r>
              <a:rPr lang="es-ES" smtClean="0"/>
              <a:t>Validación</a:t>
            </a:r>
          </a:p>
          <a:p>
            <a:pPr eaLnBrk="1" hangingPunct="1"/>
            <a:r>
              <a:rPr lang="es-MX" smtClean="0"/>
              <a:t>Herramienta: </a:t>
            </a:r>
            <a:r>
              <a:rPr lang="es-ES" smtClean="0"/>
              <a:t>Estadística</a:t>
            </a:r>
          </a:p>
          <a:p>
            <a:pPr eaLnBrk="1" hangingPunct="1"/>
            <a:r>
              <a:rPr lang="es-MX" smtClean="0"/>
              <a:t>Aplicaciones importantes: </a:t>
            </a:r>
            <a:r>
              <a:rPr lang="es-ES" smtClean="0"/>
              <a:t>Linealidad, precisión y exactitud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6858000" y="5181600"/>
          <a:ext cx="1593850" cy="1419225"/>
        </p:xfrm>
        <a:graphic>
          <a:graphicData uri="http://schemas.openxmlformats.org/presentationml/2006/ole">
            <p:oleObj spid="_x0000_s1026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200" smtClean="0"/>
              <a:t>4.- Cantidad mínima para obtener un resultado significativo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357563"/>
            <a:ext cx="7772400" cy="2887662"/>
          </a:xfrm>
        </p:spPr>
        <p:txBody>
          <a:bodyPr/>
          <a:lstStyle/>
          <a:p>
            <a:pPr eaLnBrk="1" hangingPunct="1"/>
            <a:r>
              <a:rPr lang="es-ES" smtClean="0"/>
              <a:t>Sensibilidad</a:t>
            </a:r>
          </a:p>
          <a:p>
            <a:pPr eaLnBrk="1" hangingPunct="1"/>
            <a:r>
              <a:rPr lang="es-ES" smtClean="0"/>
              <a:t>Límite de detección</a:t>
            </a:r>
          </a:p>
          <a:p>
            <a:pPr eaLnBrk="1" hangingPunct="1"/>
            <a:r>
              <a:rPr lang="es-ES" smtClean="0"/>
              <a:t>Límite de cuantificación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684213" y="1916113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Concepto relacionado con los parámetros:</a:t>
            </a: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7170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200" smtClean="0"/>
              <a:t>5.- Capacidad de un método para determinar el analito sin interferencias.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13100"/>
            <a:ext cx="7772400" cy="2882900"/>
          </a:xfrm>
        </p:spPr>
        <p:txBody>
          <a:bodyPr/>
          <a:lstStyle/>
          <a:p>
            <a:pPr eaLnBrk="1" hangingPunct="1"/>
            <a:r>
              <a:rPr lang="es-ES" smtClean="0"/>
              <a:t>Selectividad </a:t>
            </a:r>
          </a:p>
          <a:p>
            <a:pPr eaLnBrk="1" hangingPunct="1"/>
            <a:r>
              <a:rPr lang="es-ES" smtClean="0"/>
              <a:t>Especificidad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684213" y="20605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Concepto relacionado con los parámetros:</a:t>
            </a:r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8194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mtClean="0"/>
              <a:t>Linealidad y rango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114925"/>
          </a:xfrm>
        </p:spPr>
        <p:txBody>
          <a:bodyPr/>
          <a:lstStyle/>
          <a:p>
            <a:pPr eaLnBrk="1" hangingPunct="1"/>
            <a:r>
              <a:rPr lang="es-ES" smtClean="0"/>
              <a:t>Linealidad es la capacidad del método para proporcionar resultados que son directamente proporcionales a la concentración del analito en la muestra dentro de un rango establecido</a:t>
            </a:r>
          </a:p>
          <a:p>
            <a:pPr eaLnBrk="1" hangingPunct="1"/>
            <a:r>
              <a:rPr lang="es-ES" smtClean="0"/>
              <a:t>El rango se define como el intervalo entre la concentración superior e inferior del analito para el cual se ha demostrado la correcta precisión, exactitud y linealidad del método descrito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4000" smtClean="0"/>
              <a:t>Ámbito de aplicación de la linealidad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661025"/>
          </a:xfrm>
        </p:spPr>
        <p:txBody>
          <a:bodyPr/>
          <a:lstStyle/>
          <a:p>
            <a:pPr eaLnBrk="1" hangingPunct="1"/>
            <a:r>
              <a:rPr lang="es-ES" smtClean="0"/>
              <a:t>Valoración del contenido de principio activo</a:t>
            </a:r>
          </a:p>
          <a:p>
            <a:pPr eaLnBrk="1" hangingPunct="1"/>
            <a:r>
              <a:rPr lang="es-ES" smtClean="0"/>
              <a:t>Uniformidad de contenido</a:t>
            </a:r>
          </a:p>
          <a:p>
            <a:pPr eaLnBrk="1" hangingPunct="1"/>
            <a:r>
              <a:rPr lang="es-ES" smtClean="0"/>
              <a:t>Velocidad de disolución</a:t>
            </a:r>
          </a:p>
          <a:p>
            <a:pPr eaLnBrk="1" hangingPunct="1"/>
            <a:r>
              <a:rPr lang="es-ES" smtClean="0"/>
              <a:t>Cuantificación de impurezas</a:t>
            </a:r>
          </a:p>
        </p:txBody>
      </p:sp>
      <p:sp>
        <p:nvSpPr>
          <p:cNvPr id="33796" name="Text Box 1028"/>
          <p:cNvSpPr txBox="1">
            <a:spLocks noChangeArrowheads="1"/>
          </p:cNvSpPr>
          <p:nvPr/>
        </p:nvSpPr>
        <p:spPr bwMode="auto">
          <a:xfrm>
            <a:off x="1547813" y="4581525"/>
            <a:ext cx="34559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Para cada caso se establece un rango de trabajo para evaluar la linealidad</a:t>
            </a:r>
          </a:p>
        </p:txBody>
      </p:sp>
      <p:graphicFrame>
        <p:nvGraphicFramePr>
          <p:cNvPr id="9218" name="Object 1029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9218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4000" smtClean="0"/>
              <a:t>Procedimientos de determinación de linealidad (valoración)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373687"/>
          </a:xfrm>
        </p:spPr>
        <p:txBody>
          <a:bodyPr/>
          <a:lstStyle/>
          <a:p>
            <a:pPr eaLnBrk="1" hangingPunct="1"/>
            <a:r>
              <a:rPr lang="es-ES" sz="3600" smtClean="0"/>
              <a:t>Dentro del rango establecido se recomienda estudiar al menos 5 niveles de concentración y analizarlas por triplicado (K=5,n rep.=3), es decir 15 determinaciones (n=15). P.e.</a:t>
            </a:r>
            <a:r>
              <a:rPr lang="es-MX" sz="3600" smtClean="0"/>
              <a:t>: </a:t>
            </a:r>
            <a:r>
              <a:rPr lang="es-ES" sz="3600" smtClean="0"/>
              <a:t>80, 90,100,110,120% del contenido teórico.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0" y="1052513"/>
            <a:ext cx="4537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0" u="none"/>
              <a:t>Consideraciones generales</a:t>
            </a:r>
          </a:p>
        </p:txBody>
      </p:sp>
      <p:sp>
        <p:nvSpPr>
          <p:cNvPr id="34822" name="Comment 6"/>
          <p:cNvSpPr>
            <a:spLocks noChangeArrowheads="1"/>
          </p:cNvSpPr>
          <p:nvPr/>
        </p:nvSpPr>
        <p:spPr bwMode="auto">
          <a:xfrm>
            <a:off x="6248400" y="914400"/>
            <a:ext cx="2895600" cy="835025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600" b="0" u="none">
                <a:solidFill>
                  <a:srgbClr val="000000"/>
                </a:solidFill>
              </a:rPr>
              <a:t>Aleatorio sería lo correcto, pero creciente reduce efectos de memoria del equipo</a:t>
            </a:r>
            <a:endParaRPr lang="es-ES" sz="1600" b="0" u="none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7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836613"/>
          </a:xfrm>
        </p:spPr>
        <p:txBody>
          <a:bodyPr/>
          <a:lstStyle/>
          <a:p>
            <a:pPr eaLnBrk="1" hangingPunct="1"/>
            <a:r>
              <a:rPr lang="es-ES" smtClean="0"/>
              <a:t>Recomendaciones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44751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mtClean="0"/>
              <a:t>Para hacer los análisis se recomienda hacer pesadas independientes (p.e. 15 pesadas), para evitar el posible error sistemático arrastrado de una sola pesada y luego diluir. Sin embargo, para evaluar linealidad en las impurezas se suelen usar diluciones sucesivas, ya que generalmente se trabaja a niveles de concentración muy bajos y se dificultarían las pesadas. Las muestras se pueden preparar a partir de estándares conocidos o de un lote de concentración conocida de la especialidad terminada, así la linealidad puede evaluar Recuperación y con ella la Exactitud del método.</a:t>
            </a:r>
          </a:p>
          <a:p>
            <a:pPr eaLnBrk="1" hangingPunct="1">
              <a:lnSpc>
                <a:spcPct val="90000"/>
              </a:lnSpc>
            </a:pPr>
            <a:endParaRPr lang="es-E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MX" smtClean="0"/>
              <a:t>La recta</a:t>
            </a:r>
            <a:endParaRPr lang="es-E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MX" smtClean="0"/>
              <a:t>Regresión y correlación lineal simple.</a:t>
            </a:r>
            <a:endParaRPr lang="es-ES" smtClean="0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8007350" y="0"/>
          <a:ext cx="1136650" cy="962025"/>
        </p:xfrm>
        <a:graphic>
          <a:graphicData uri="http://schemas.openxmlformats.org/presentationml/2006/ole">
            <p:oleObj spid="_x0000_s10242" name="Imagen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2590800" y="685800"/>
            <a:ext cx="3133725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es-C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¿Para qué sirve?</a:t>
            </a:r>
          </a:p>
        </p:txBody>
      </p:sp>
      <p:sp>
        <p:nvSpPr>
          <p:cNvPr id="5123" name="WordArt 3" descr="Mármol blanco"/>
          <p:cNvSpPr>
            <a:spLocks noChangeArrowheads="1" noChangeShapeType="1" noTextEdit="1"/>
          </p:cNvSpPr>
          <p:nvPr/>
        </p:nvSpPr>
        <p:spPr bwMode="auto">
          <a:xfrm>
            <a:off x="1219200" y="3657600"/>
            <a:ext cx="6305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>
              <a:defRPr/>
            </a:pPr>
            <a:r>
              <a:rPr lang="es-C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Para predecir y estimar...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4038600" y="5638800"/>
          <a:ext cx="1136650" cy="962025"/>
        </p:xfrm>
        <a:graphic>
          <a:graphicData uri="http://schemas.openxmlformats.org/presentationml/2006/ole">
            <p:oleObj spid="_x0000_s11266" name="Imagen" r:id="rId5" imgW="1137240" imgH="962640" progId="Word.Picture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Supuestos que fundamentan la regresión lineal simple</a:t>
            </a:r>
            <a:endParaRPr lang="es-E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375"/>
            <a:ext cx="9144000" cy="5562600"/>
          </a:xfrm>
        </p:spPr>
        <p:txBody>
          <a:bodyPr/>
          <a:lstStyle/>
          <a:p>
            <a:pPr eaLnBrk="1" hangingPunct="1"/>
            <a:r>
              <a:rPr lang="es-MX" smtClean="0"/>
              <a:t>Los valores de </a:t>
            </a:r>
            <a:r>
              <a:rPr lang="es-MX" b="1" smtClean="0"/>
              <a:t>x</a:t>
            </a:r>
            <a:r>
              <a:rPr lang="es-MX" smtClean="0"/>
              <a:t> son fijos (v. independiente)</a:t>
            </a:r>
          </a:p>
          <a:p>
            <a:pPr eaLnBrk="1" hangingPunct="1"/>
            <a:r>
              <a:rPr lang="es-MX" smtClean="0"/>
              <a:t>La variable </a:t>
            </a:r>
            <a:r>
              <a:rPr lang="es-MX" b="1" smtClean="0"/>
              <a:t>x</a:t>
            </a:r>
            <a:r>
              <a:rPr lang="es-MX" smtClean="0"/>
              <a:t> se mide sin error (insignificante)</a:t>
            </a:r>
          </a:p>
          <a:p>
            <a:pPr eaLnBrk="1" hangingPunct="1"/>
            <a:r>
              <a:rPr lang="es-MX" smtClean="0"/>
              <a:t>Hay más supuestos que no veremos por ahora.</a:t>
            </a:r>
          </a:p>
          <a:p>
            <a:pPr eaLnBrk="1" hangingPunct="1"/>
            <a:r>
              <a:rPr lang="es-ES" smtClean="0"/>
              <a:t>Expresión poblacional:</a:t>
            </a: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2819400" y="5029200"/>
          <a:ext cx="2449513" cy="552450"/>
        </p:xfrm>
        <a:graphic>
          <a:graphicData uri="http://schemas.openxmlformats.org/presentationml/2006/ole">
            <p:oleObj spid="_x0000_s12290" name="Ecuación" r:id="rId4" imgW="863280" imgH="241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Pasos en el análisis de regresión</a:t>
            </a:r>
            <a:endParaRPr lang="es-E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6019800"/>
          </a:xfrm>
        </p:spPr>
        <p:txBody>
          <a:bodyPr/>
          <a:lstStyle/>
          <a:p>
            <a:pPr eaLnBrk="1" hangingPunct="1"/>
            <a:r>
              <a:rPr lang="es-MX" smtClean="0"/>
              <a:t>Determinar si los datos disponibles cumplen con las suposiciones que fundamentan la r.l.</a:t>
            </a:r>
          </a:p>
          <a:p>
            <a:pPr eaLnBrk="1" hangingPunct="1"/>
            <a:r>
              <a:rPr lang="es-MX" smtClean="0"/>
              <a:t>Obtener la ecuación de la recta que se ajuste mejor a los datos de la muestra.</a:t>
            </a:r>
          </a:p>
          <a:p>
            <a:pPr eaLnBrk="1" hangingPunct="1"/>
            <a:r>
              <a:rPr lang="es-MX" smtClean="0"/>
              <a:t>Evaluar la ecuación para obtener una idea de qué tan fuerte es la relación.</a:t>
            </a:r>
          </a:p>
          <a:p>
            <a:pPr eaLnBrk="1" hangingPunct="1"/>
            <a:r>
              <a:rPr lang="es-MX" smtClean="0"/>
              <a:t>Si los datos se ajustan bien...</a:t>
            </a:r>
            <a:r>
              <a:rPr lang="es-MX" b="1" smtClean="0"/>
              <a:t>predecir y estimar</a:t>
            </a:r>
          </a:p>
          <a:p>
            <a:pPr eaLnBrk="1" hangingPunct="1"/>
            <a:endParaRPr lang="es-ES" smtClean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52600" y="5562600"/>
            <a:ext cx="38100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 dirty="0"/>
              <a:t>Es útil hacer un </a:t>
            </a:r>
            <a:r>
              <a:rPr lang="es-MX" b="0" u="none" dirty="0">
                <a:hlinkClick r:id="rId3" action="ppaction://hlinkfile"/>
              </a:rPr>
              <a:t>gráfico XY</a:t>
            </a:r>
            <a:endParaRPr lang="es-ES" b="0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Diapositiva" r:id="rId4" imgW="4952880" imgH="3429000" progId="PowerPoint.Slide.8">
              <p:embed/>
            </p:oleObj>
          </a:graphicData>
        </a:graphic>
      </p:graphicFrame>
      <p:sp>
        <p:nvSpPr>
          <p:cNvPr id="107523" name="Comment 3"/>
          <p:cNvSpPr>
            <a:spLocks noChangeArrowheads="1"/>
          </p:cNvSpPr>
          <p:nvPr/>
        </p:nvSpPr>
        <p:spPr bwMode="auto">
          <a:xfrm>
            <a:off x="0" y="6145213"/>
            <a:ext cx="1828800" cy="712787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600" b="0" u="none">
                <a:solidFill>
                  <a:srgbClr val="000000"/>
                </a:solidFill>
              </a:rPr>
              <a:t>BPM</a:t>
            </a:r>
            <a:endParaRPr lang="es-ES" sz="1600" b="0" u="none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s-ES" sz="1600" b="0" u="none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dirty="0" smtClean="0"/>
              <a:t>Obtención de la ecuación de la recta</a:t>
            </a:r>
            <a:endParaRPr lang="es-ES" dirty="0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dirty="0" smtClean="0"/>
              <a:t>Mínimos cuadrados: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MX" dirty="0" smtClean="0"/>
              <a:t>    “La suma de las desviaciones al cuadrado de los puntos observados (y) a partir de la recta de mínimos cuadrados, es menor que la suma de las desviaciones verticales al cuadrado de los puntos de los datos que formen cualquier otra recta”.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sz="2400" dirty="0" smtClean="0"/>
              <a:t>                                  </a:t>
            </a:r>
            <a:r>
              <a:rPr lang="es-MX" sz="2400" dirty="0" smtClean="0">
                <a:sym typeface="Symbol" pitchFamily="18" charset="2"/>
              </a:rPr>
              <a:t></a:t>
            </a:r>
            <a:r>
              <a:rPr lang="es-MX" sz="2400" dirty="0" smtClean="0"/>
              <a:t>(    -</a:t>
            </a:r>
            <a:r>
              <a:rPr lang="es-MX" sz="2400" dirty="0" err="1" smtClean="0"/>
              <a:t>y</a:t>
            </a:r>
            <a:r>
              <a:rPr lang="es-MX" sz="2400" baseline="-25000" dirty="0" err="1" smtClean="0"/>
              <a:t>i</a:t>
            </a:r>
            <a:r>
              <a:rPr lang="es-MX" sz="2400" dirty="0" smtClean="0"/>
              <a:t>)</a:t>
            </a:r>
            <a:r>
              <a:rPr lang="es-MX" sz="2400" baseline="30000" dirty="0" smtClean="0"/>
              <a:t>2  </a:t>
            </a:r>
            <a:r>
              <a:rPr lang="es-MX" sz="2400" dirty="0" smtClean="0"/>
              <a:t>es mínima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sz="24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sz="2400" dirty="0" smtClean="0"/>
              <a:t>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sz="2400" dirty="0" smtClean="0"/>
              <a:t>                                  y = </a:t>
            </a:r>
            <a:r>
              <a:rPr lang="es-MX" sz="2400" dirty="0" err="1" smtClean="0"/>
              <a:t>bx</a:t>
            </a:r>
            <a:r>
              <a:rPr lang="es-MX" sz="2400" dirty="0" smtClean="0"/>
              <a:t> + a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sz="2400" dirty="0" smtClean="0"/>
              <a:t>                                  y = </a:t>
            </a:r>
            <a:r>
              <a:rPr lang="es-MX" sz="2400" dirty="0" err="1" smtClean="0"/>
              <a:t>mx</a:t>
            </a:r>
            <a:r>
              <a:rPr lang="es-MX" sz="2400" dirty="0" smtClean="0"/>
              <a:t> + 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/>
          </a:p>
        </p:txBody>
      </p:sp>
      <p:graphicFrame>
        <p:nvGraphicFramePr>
          <p:cNvPr id="13314" name="Object 6"/>
          <p:cNvGraphicFramePr>
            <a:graphicFrameLocks noChangeAspect="1"/>
          </p:cNvGraphicFramePr>
          <p:nvPr/>
        </p:nvGraphicFramePr>
        <p:xfrm>
          <a:off x="2857488" y="5357826"/>
          <a:ext cx="2449512" cy="704850"/>
        </p:xfrm>
        <a:graphic>
          <a:graphicData uri="http://schemas.openxmlformats.org/presentationml/2006/ole">
            <p:oleObj spid="_x0000_s13314" name="Ecuación" r:id="rId4" imgW="863280" imgH="241200" progId="Equation.3">
              <p:embed/>
            </p:oleObj>
          </a:graphicData>
        </a:graphic>
      </p:graphicFrame>
      <p:graphicFrame>
        <p:nvGraphicFramePr>
          <p:cNvPr id="13315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214678" y="4857760"/>
          <a:ext cx="173037" cy="377825"/>
        </p:xfrm>
        <a:graphic>
          <a:graphicData uri="http://schemas.openxmlformats.org/presentationml/2006/ole">
            <p:oleObj spid="_x0000_s13315" name="Ecuación" r:id="rId5" imgW="13968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Errores o desviaciones</a:t>
            </a:r>
            <a:endParaRPr lang="es-ES" smtClean="0"/>
          </a:p>
        </p:txBody>
      </p:sp>
      <p:graphicFrame>
        <p:nvGraphicFramePr>
          <p:cNvPr id="14338" name="Object 8"/>
          <p:cNvGraphicFramePr>
            <a:graphicFrameLocks noChangeAspect="1"/>
          </p:cNvGraphicFramePr>
          <p:nvPr/>
        </p:nvGraphicFramePr>
        <p:xfrm>
          <a:off x="0" y="1125538"/>
          <a:ext cx="8839200" cy="1371600"/>
        </p:xfrm>
        <a:graphic>
          <a:graphicData uri="http://schemas.openxmlformats.org/presentationml/2006/ole">
            <p:oleObj spid="_x0000_s14338" name="Ecuación" r:id="rId4" imgW="2108160" imgH="317160" progId="Equation.3">
              <p:embed/>
            </p:oleObj>
          </a:graphicData>
        </a:graphic>
      </p:graphicFrame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395288" y="2420938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Total</a:t>
            </a:r>
            <a:endParaRPr lang="es-ES" b="0" u="none"/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3276600" y="23495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solidFill>
                  <a:srgbClr val="0070C0"/>
                </a:solidFill>
              </a:rPr>
              <a:t>Explicada</a:t>
            </a:r>
            <a:endParaRPr lang="es-ES" b="0" u="none">
              <a:solidFill>
                <a:srgbClr val="0070C0"/>
              </a:solidFill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6372225" y="23495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Inexplicada</a:t>
            </a:r>
            <a:endParaRPr lang="es-ES" b="0" u="none"/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152400" y="4495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solidFill>
                  <a:schemeClr val="accent1"/>
                </a:solidFill>
              </a:rPr>
              <a:t>y</a:t>
            </a:r>
            <a:r>
              <a:rPr lang="es-MX" b="0" u="none" baseline="-25000">
                <a:solidFill>
                  <a:schemeClr val="accent1"/>
                </a:solidFill>
              </a:rPr>
              <a:t>i</a:t>
            </a:r>
            <a:r>
              <a:rPr lang="es-MX" b="0" u="none">
                <a:solidFill>
                  <a:schemeClr val="accent1"/>
                </a:solidFill>
              </a:rPr>
              <a:t> = dato</a:t>
            </a:r>
            <a:endParaRPr lang="es-ES" b="0" u="none">
              <a:solidFill>
                <a:schemeClr val="accent1"/>
              </a:solidFill>
            </a:endParaRP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0" y="53340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0" u="none"/>
              <a:t>          </a:t>
            </a:r>
            <a:r>
              <a:rPr lang="es-MX" b="0" u="none">
                <a:solidFill>
                  <a:srgbClr val="FF0000"/>
                </a:solidFill>
              </a:rPr>
              <a:t>= recta</a:t>
            </a:r>
            <a:endParaRPr lang="es-ES" b="0" u="none">
              <a:solidFill>
                <a:srgbClr val="FF0000"/>
              </a:solidFill>
            </a:endParaRPr>
          </a:p>
        </p:txBody>
      </p:sp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228600" y="6019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Y=media</a:t>
            </a:r>
            <a:endParaRPr lang="es-ES" b="0" u="none"/>
          </a:p>
        </p:txBody>
      </p:sp>
      <p:sp>
        <p:nvSpPr>
          <p:cNvPr id="14347" name="Line 12"/>
          <p:cNvSpPr>
            <a:spLocks noChangeShapeType="1"/>
          </p:cNvSpPr>
          <p:nvPr/>
        </p:nvSpPr>
        <p:spPr bwMode="auto">
          <a:xfrm>
            <a:off x="228600" y="60198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graphicFrame>
        <p:nvGraphicFramePr>
          <p:cNvPr id="14339" name="Object 9"/>
          <p:cNvGraphicFramePr>
            <a:graphicFrameLocks noChangeAspect="1"/>
          </p:cNvGraphicFramePr>
          <p:nvPr/>
        </p:nvGraphicFramePr>
        <p:xfrm>
          <a:off x="0" y="5029200"/>
          <a:ext cx="609600" cy="838200"/>
        </p:xfrm>
        <a:graphic>
          <a:graphicData uri="http://schemas.openxmlformats.org/presentationml/2006/ole">
            <p:oleObj spid="_x0000_s14339" name="Ecuación" r:id="rId5" imgW="139680" imgH="304560" progId="Equation.3">
              <p:embed/>
            </p:oleObj>
          </a:graphicData>
        </a:graphic>
      </p:graphicFrame>
      <p:sp>
        <p:nvSpPr>
          <p:cNvPr id="14348" name="Line 14"/>
          <p:cNvSpPr>
            <a:spLocks noChangeShapeType="1"/>
          </p:cNvSpPr>
          <p:nvPr/>
        </p:nvSpPr>
        <p:spPr bwMode="auto">
          <a:xfrm>
            <a:off x="3200400" y="6629400"/>
            <a:ext cx="464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49" name="Line 15"/>
          <p:cNvSpPr>
            <a:spLocks noChangeShapeType="1"/>
          </p:cNvSpPr>
          <p:nvPr/>
        </p:nvSpPr>
        <p:spPr bwMode="auto">
          <a:xfrm flipV="1">
            <a:off x="3203575" y="3213100"/>
            <a:ext cx="0" cy="3455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 flipV="1">
            <a:off x="3779838" y="3500438"/>
            <a:ext cx="3097212" cy="31686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51" name="Oval 17"/>
          <p:cNvSpPr>
            <a:spLocks noChangeArrowheads="1"/>
          </p:cNvSpPr>
          <p:nvPr/>
        </p:nvSpPr>
        <p:spPr bwMode="auto">
          <a:xfrm>
            <a:off x="6300788" y="299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2" name="Oval 18"/>
          <p:cNvSpPr>
            <a:spLocks noChangeArrowheads="1"/>
          </p:cNvSpPr>
          <p:nvPr/>
        </p:nvSpPr>
        <p:spPr bwMode="auto">
          <a:xfrm>
            <a:off x="7235825" y="378936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3" name="Oval 19"/>
          <p:cNvSpPr>
            <a:spLocks noChangeArrowheads="1"/>
          </p:cNvSpPr>
          <p:nvPr/>
        </p:nvSpPr>
        <p:spPr bwMode="auto">
          <a:xfrm>
            <a:off x="5867400" y="3860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4" name="Oval 20"/>
          <p:cNvSpPr>
            <a:spLocks noChangeArrowheads="1"/>
          </p:cNvSpPr>
          <p:nvPr/>
        </p:nvSpPr>
        <p:spPr bwMode="auto">
          <a:xfrm>
            <a:off x="4716463" y="6237288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5" name="Oval 21"/>
          <p:cNvSpPr>
            <a:spLocks noChangeArrowheads="1"/>
          </p:cNvSpPr>
          <p:nvPr/>
        </p:nvSpPr>
        <p:spPr bwMode="auto">
          <a:xfrm>
            <a:off x="4500563" y="530066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6" name="Oval 22"/>
          <p:cNvSpPr>
            <a:spLocks noChangeArrowheads="1"/>
          </p:cNvSpPr>
          <p:nvPr/>
        </p:nvSpPr>
        <p:spPr bwMode="auto">
          <a:xfrm>
            <a:off x="3635375" y="6021388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7" name="Oval 23"/>
          <p:cNvSpPr>
            <a:spLocks noChangeArrowheads="1"/>
          </p:cNvSpPr>
          <p:nvPr/>
        </p:nvSpPr>
        <p:spPr bwMode="auto">
          <a:xfrm>
            <a:off x="5940425" y="5229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358" name="Line 24"/>
          <p:cNvSpPr>
            <a:spLocks noChangeShapeType="1"/>
          </p:cNvSpPr>
          <p:nvPr/>
        </p:nvSpPr>
        <p:spPr bwMode="auto">
          <a:xfrm>
            <a:off x="3203575" y="4797425"/>
            <a:ext cx="5256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4359" name="Line 25"/>
          <p:cNvSpPr>
            <a:spLocks noChangeShapeType="1"/>
          </p:cNvSpPr>
          <p:nvPr/>
        </p:nvSpPr>
        <p:spPr bwMode="auto">
          <a:xfrm>
            <a:off x="6300788" y="3068638"/>
            <a:ext cx="0" cy="100806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6300788" y="4076700"/>
            <a:ext cx="0" cy="720725"/>
          </a:xfrm>
          <a:prstGeom prst="line">
            <a:avLst/>
          </a:prstGeom>
          <a:ln w="3810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14361" name="Line 27"/>
          <p:cNvSpPr>
            <a:spLocks noChangeShapeType="1"/>
          </p:cNvSpPr>
          <p:nvPr/>
        </p:nvSpPr>
        <p:spPr bwMode="auto">
          <a:xfrm flipH="1">
            <a:off x="6588125" y="2781300"/>
            <a:ext cx="504825" cy="5032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62" name="Line 29"/>
          <p:cNvSpPr>
            <a:spLocks noChangeShapeType="1"/>
          </p:cNvSpPr>
          <p:nvPr/>
        </p:nvSpPr>
        <p:spPr bwMode="auto">
          <a:xfrm>
            <a:off x="3635375" y="2781300"/>
            <a:ext cx="2592388" cy="1727200"/>
          </a:xfrm>
          <a:prstGeom prst="line">
            <a:avLst/>
          </a:prstGeom>
          <a:noFill/>
          <a:ln w="28575">
            <a:solidFill>
              <a:srgbClr val="0070C0"/>
            </a:solidFill>
            <a:prstDash val="lgDash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63" name="Line 30"/>
          <p:cNvSpPr>
            <a:spLocks noChangeShapeType="1"/>
          </p:cNvSpPr>
          <p:nvPr/>
        </p:nvSpPr>
        <p:spPr bwMode="auto">
          <a:xfrm>
            <a:off x="7772400" y="6553200"/>
            <a:ext cx="14446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64" name="Line 31"/>
          <p:cNvSpPr>
            <a:spLocks noChangeShapeType="1"/>
          </p:cNvSpPr>
          <p:nvPr/>
        </p:nvSpPr>
        <p:spPr bwMode="auto">
          <a:xfrm flipV="1">
            <a:off x="3203575" y="31416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 descr="Bolsa de papel"/>
          <p:cNvSpPr>
            <a:spLocks noChangeArrowheads="1" noChangeShapeType="1" noTextEdit="1"/>
          </p:cNvSpPr>
          <p:nvPr/>
        </p:nvSpPr>
        <p:spPr bwMode="auto">
          <a:xfrm>
            <a:off x="1143000" y="3167063"/>
            <a:ext cx="5867400" cy="1176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CL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Ejercicio</a:t>
            </a:r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/>
        </p:nvGraphicFramePr>
        <p:xfrm>
          <a:off x="4038600" y="5638800"/>
          <a:ext cx="1136650" cy="962025"/>
        </p:xfrm>
        <a:graphic>
          <a:graphicData uri="http://schemas.openxmlformats.org/presentationml/2006/ole">
            <p:oleObj spid="_x0000_s15362" name="Imagen" r:id="rId5" imgW="1137240" imgH="962640" progId="Word.Picture.8">
              <p:embed/>
            </p:oleObj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505200" y="4648200"/>
            <a:ext cx="1143000" cy="457200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 dirty="0">
                <a:hlinkClick r:id="rId6" action="ppaction://hlinkfile"/>
              </a:rPr>
              <a:t>Excel</a:t>
            </a:r>
            <a:endParaRPr lang="es-ES" b="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Evaluación de la ecuación de regresión</a:t>
            </a:r>
            <a:endParaRPr lang="es-E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MX" b="1" smtClean="0"/>
              <a:t>Si H</a:t>
            </a:r>
            <a:r>
              <a:rPr lang="es-MX" b="1" baseline="-25000" smtClean="0"/>
              <a:t>o</a:t>
            </a:r>
            <a:r>
              <a:rPr lang="es-MX" b="1" smtClean="0"/>
              <a:t> ( </a:t>
            </a:r>
            <a:r>
              <a:rPr lang="es-MX" b="1" smtClean="0">
                <a:sym typeface="Symbol" pitchFamily="18" charset="2"/>
              </a:rPr>
              <a:t> = 0) no es rechazada</a:t>
            </a:r>
          </a:p>
          <a:p>
            <a:pPr eaLnBrk="1" hangingPunct="1">
              <a:buFontTx/>
              <a:buNone/>
            </a:pPr>
            <a:r>
              <a:rPr lang="es-MX" smtClean="0">
                <a:sym typeface="Symbol" pitchFamily="18" charset="2"/>
              </a:rPr>
              <a:t>Se puede concluir:</a:t>
            </a:r>
          </a:p>
          <a:p>
            <a:pPr eaLnBrk="1" hangingPunct="1">
              <a:buFontTx/>
              <a:buNone/>
            </a:pPr>
            <a:r>
              <a:rPr lang="es-MX" smtClean="0"/>
              <a:t>1.- La relación puede ser lineal, pero no lo suficientemente estrecha como para que los valores de </a:t>
            </a:r>
            <a:r>
              <a:rPr lang="es-MX" b="1" smtClean="0"/>
              <a:t>x</a:t>
            </a:r>
            <a:r>
              <a:rPr lang="es-MX" smtClean="0"/>
              <a:t> sirvan para predecir los valores de </a:t>
            </a:r>
            <a:r>
              <a:rPr lang="es-MX" b="1" smtClean="0"/>
              <a:t>y</a:t>
            </a:r>
            <a:r>
              <a:rPr lang="es-MX" smtClean="0"/>
              <a:t>.</a:t>
            </a:r>
          </a:p>
          <a:p>
            <a:pPr eaLnBrk="1" hangingPunct="1">
              <a:buFontTx/>
              <a:buNone/>
            </a:pPr>
            <a:r>
              <a:rPr lang="es-MX" smtClean="0"/>
              <a:t>2.- La relación entre </a:t>
            </a:r>
            <a:r>
              <a:rPr lang="es-MX" b="1" smtClean="0"/>
              <a:t>x</a:t>
            </a:r>
            <a:r>
              <a:rPr lang="es-MX" smtClean="0"/>
              <a:t> e </a:t>
            </a:r>
            <a:r>
              <a:rPr lang="es-MX" b="1" smtClean="0"/>
              <a:t>y</a:t>
            </a:r>
            <a:r>
              <a:rPr lang="es-MX" smtClean="0"/>
              <a:t> no es lineal, pueden haber otros modelos mejores (curvilíneos).</a:t>
            </a:r>
            <a:endParaRPr lang="es-E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Line 2"/>
          <p:cNvSpPr>
            <a:spLocks noChangeShapeType="1"/>
          </p:cNvSpPr>
          <p:nvPr/>
        </p:nvSpPr>
        <p:spPr bwMode="auto">
          <a:xfrm>
            <a:off x="609600" y="457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609600" y="2743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1524000" y="13716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53" name="Oval 5"/>
          <p:cNvSpPr>
            <a:spLocks noChangeArrowheads="1"/>
          </p:cNvSpPr>
          <p:nvPr/>
        </p:nvSpPr>
        <p:spPr bwMode="auto">
          <a:xfrm>
            <a:off x="1600200" y="91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4" name="Oval 6"/>
          <p:cNvSpPr>
            <a:spLocks noChangeArrowheads="1"/>
          </p:cNvSpPr>
          <p:nvPr/>
        </p:nvSpPr>
        <p:spPr bwMode="auto">
          <a:xfrm>
            <a:off x="17526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1676400" y="1676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21336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2209800" y="99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30480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3124200" y="1905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0" name="Oval 12"/>
          <p:cNvSpPr>
            <a:spLocks noChangeArrowheads="1"/>
          </p:cNvSpPr>
          <p:nvPr/>
        </p:nvSpPr>
        <p:spPr bwMode="auto">
          <a:xfrm>
            <a:off x="3276600" y="114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1" name="Oval 13"/>
          <p:cNvSpPr>
            <a:spLocks noChangeArrowheads="1"/>
          </p:cNvSpPr>
          <p:nvPr/>
        </p:nvSpPr>
        <p:spPr bwMode="auto">
          <a:xfrm>
            <a:off x="1905000" y="1219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37338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38862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4" name="Oval 16"/>
          <p:cNvSpPr>
            <a:spLocks noChangeArrowheads="1"/>
          </p:cNvSpPr>
          <p:nvPr/>
        </p:nvSpPr>
        <p:spPr bwMode="auto">
          <a:xfrm>
            <a:off x="4419600" y="182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4495800" y="99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6" name="Oval 18"/>
          <p:cNvSpPr>
            <a:spLocks noChangeArrowheads="1"/>
          </p:cNvSpPr>
          <p:nvPr/>
        </p:nvSpPr>
        <p:spPr bwMode="auto">
          <a:xfrm>
            <a:off x="2743200" y="1600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>
            <a:off x="609600" y="3429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>
            <a:off x="609600" y="57150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>
            <a:off x="1371600" y="44958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3270" name="Oval 26"/>
          <p:cNvSpPr>
            <a:spLocks noChangeArrowheads="1"/>
          </p:cNvSpPr>
          <p:nvPr/>
        </p:nvSpPr>
        <p:spPr bwMode="auto">
          <a:xfrm>
            <a:off x="17526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1" name="Oval 27"/>
          <p:cNvSpPr>
            <a:spLocks noChangeArrowheads="1"/>
          </p:cNvSpPr>
          <p:nvPr/>
        </p:nvSpPr>
        <p:spPr bwMode="auto">
          <a:xfrm>
            <a:off x="2819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2" name="Oval 28"/>
          <p:cNvSpPr>
            <a:spLocks noChangeArrowheads="1"/>
          </p:cNvSpPr>
          <p:nvPr/>
        </p:nvSpPr>
        <p:spPr bwMode="auto">
          <a:xfrm>
            <a:off x="3733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3" name="Oval 29"/>
          <p:cNvSpPr>
            <a:spLocks noChangeArrowheads="1"/>
          </p:cNvSpPr>
          <p:nvPr/>
        </p:nvSpPr>
        <p:spPr bwMode="auto">
          <a:xfrm>
            <a:off x="4419600" y="472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4" name="Oval 30"/>
          <p:cNvSpPr>
            <a:spLocks noChangeArrowheads="1"/>
          </p:cNvSpPr>
          <p:nvPr/>
        </p:nvSpPr>
        <p:spPr bwMode="auto">
          <a:xfrm>
            <a:off x="1524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5" name="Oval 31"/>
          <p:cNvSpPr>
            <a:spLocks noChangeArrowheads="1"/>
          </p:cNvSpPr>
          <p:nvPr/>
        </p:nvSpPr>
        <p:spPr bwMode="auto">
          <a:xfrm>
            <a:off x="46482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6" name="Oval 32"/>
          <p:cNvSpPr>
            <a:spLocks noChangeArrowheads="1"/>
          </p:cNvSpPr>
          <p:nvPr/>
        </p:nvSpPr>
        <p:spPr bwMode="auto">
          <a:xfrm>
            <a:off x="4572000" y="5257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7" name="Oval 33"/>
          <p:cNvSpPr>
            <a:spLocks noChangeArrowheads="1"/>
          </p:cNvSpPr>
          <p:nvPr/>
        </p:nvSpPr>
        <p:spPr bwMode="auto">
          <a:xfrm>
            <a:off x="2057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8" name="Oval 34"/>
          <p:cNvSpPr>
            <a:spLocks noChangeArrowheads="1"/>
          </p:cNvSpPr>
          <p:nvPr/>
        </p:nvSpPr>
        <p:spPr bwMode="auto">
          <a:xfrm>
            <a:off x="33528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79" name="Oval 35"/>
          <p:cNvSpPr>
            <a:spLocks noChangeArrowheads="1"/>
          </p:cNvSpPr>
          <p:nvPr/>
        </p:nvSpPr>
        <p:spPr bwMode="auto">
          <a:xfrm>
            <a:off x="12192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3280" name="Text Box 36"/>
          <p:cNvSpPr txBox="1">
            <a:spLocks noChangeArrowheads="1"/>
          </p:cNvSpPr>
          <p:nvPr/>
        </p:nvSpPr>
        <p:spPr bwMode="auto">
          <a:xfrm>
            <a:off x="7315200" y="1524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1</a:t>
            </a:r>
            <a:endParaRPr lang="es-ES" b="0" u="none"/>
          </a:p>
        </p:txBody>
      </p:sp>
      <p:sp>
        <p:nvSpPr>
          <p:cNvPr id="53281" name="Text Box 37"/>
          <p:cNvSpPr txBox="1">
            <a:spLocks noChangeArrowheads="1"/>
          </p:cNvSpPr>
          <p:nvPr/>
        </p:nvSpPr>
        <p:spPr bwMode="auto">
          <a:xfrm>
            <a:off x="7315200" y="4038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2</a:t>
            </a:r>
            <a:endParaRPr lang="es-ES" b="0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dirty="0" smtClean="0"/>
              <a:t>Si Ho ; </a:t>
            </a:r>
            <a:r>
              <a:rPr lang="es-MX" b="1" dirty="0" smtClean="0">
                <a:sym typeface="Symbol" pitchFamily="18" charset="2"/>
              </a:rPr>
              <a:t> = 0 es rechazada</a:t>
            </a:r>
            <a:endParaRPr lang="es-ES" b="1" dirty="0" smtClean="0">
              <a:sym typeface="Symbol" pitchFamily="18" charset="2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s-MX" smtClean="0"/>
              <a:t>La relación es lineal y de suficiente fuerza para justificar el uso de las ecuaciones de r.l. Para predecir y estimar (y).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smtClean="0"/>
              <a:t>Los datos se ajustan bien a un modelo lineal, pero algún ajuste curvilíneo podría ser mejor</a:t>
            </a:r>
            <a:endParaRPr lang="es-E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609600" y="457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609600" y="2743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 flipV="1">
            <a:off x="1143000" y="304800"/>
            <a:ext cx="3962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1981200" y="2286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2514600" y="2133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1676400" y="1676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21336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4267200" y="137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6" name="Oval 10"/>
          <p:cNvSpPr>
            <a:spLocks noChangeArrowheads="1"/>
          </p:cNvSpPr>
          <p:nvPr/>
        </p:nvSpPr>
        <p:spPr bwMode="auto">
          <a:xfrm>
            <a:off x="30480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7" name="Oval 11"/>
          <p:cNvSpPr>
            <a:spLocks noChangeArrowheads="1"/>
          </p:cNvSpPr>
          <p:nvPr/>
        </p:nvSpPr>
        <p:spPr bwMode="auto">
          <a:xfrm>
            <a:off x="31242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8" name="Oval 12"/>
          <p:cNvSpPr>
            <a:spLocks noChangeArrowheads="1"/>
          </p:cNvSpPr>
          <p:nvPr/>
        </p:nvSpPr>
        <p:spPr bwMode="auto">
          <a:xfrm>
            <a:off x="3276600" y="114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09" name="Oval 13"/>
          <p:cNvSpPr>
            <a:spLocks noChangeArrowheads="1"/>
          </p:cNvSpPr>
          <p:nvPr/>
        </p:nvSpPr>
        <p:spPr bwMode="auto">
          <a:xfrm>
            <a:off x="2362200" y="1219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auto">
          <a:xfrm>
            <a:off x="3505200" y="1447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1" name="Oval 15"/>
          <p:cNvSpPr>
            <a:spLocks noChangeArrowheads="1"/>
          </p:cNvSpPr>
          <p:nvPr/>
        </p:nvSpPr>
        <p:spPr bwMode="auto">
          <a:xfrm>
            <a:off x="38862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2" name="Oval 16"/>
          <p:cNvSpPr>
            <a:spLocks noChangeArrowheads="1"/>
          </p:cNvSpPr>
          <p:nvPr/>
        </p:nvSpPr>
        <p:spPr bwMode="auto">
          <a:xfrm>
            <a:off x="4038600" y="38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3" name="Oval 17"/>
          <p:cNvSpPr>
            <a:spLocks noChangeArrowheads="1"/>
          </p:cNvSpPr>
          <p:nvPr/>
        </p:nvSpPr>
        <p:spPr bwMode="auto">
          <a:xfrm>
            <a:off x="4495800" y="99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4" name="Oval 18"/>
          <p:cNvSpPr>
            <a:spLocks noChangeArrowheads="1"/>
          </p:cNvSpPr>
          <p:nvPr/>
        </p:nvSpPr>
        <p:spPr bwMode="auto">
          <a:xfrm>
            <a:off x="2743200" y="1600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5" name="Line 19"/>
          <p:cNvSpPr>
            <a:spLocks noChangeShapeType="1"/>
          </p:cNvSpPr>
          <p:nvPr/>
        </p:nvSpPr>
        <p:spPr bwMode="auto">
          <a:xfrm>
            <a:off x="609600" y="3429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316" name="Line 20"/>
          <p:cNvSpPr>
            <a:spLocks noChangeShapeType="1"/>
          </p:cNvSpPr>
          <p:nvPr/>
        </p:nvSpPr>
        <p:spPr bwMode="auto">
          <a:xfrm>
            <a:off x="609600" y="57150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317" name="Line 21"/>
          <p:cNvSpPr>
            <a:spLocks noChangeShapeType="1"/>
          </p:cNvSpPr>
          <p:nvPr/>
        </p:nvSpPr>
        <p:spPr bwMode="auto">
          <a:xfrm flipV="1">
            <a:off x="1447800" y="3200400"/>
            <a:ext cx="39624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5318" name="Oval 22"/>
          <p:cNvSpPr>
            <a:spLocks noChangeArrowheads="1"/>
          </p:cNvSpPr>
          <p:nvPr/>
        </p:nvSpPr>
        <p:spPr bwMode="auto">
          <a:xfrm>
            <a:off x="17526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19" name="Oval 23"/>
          <p:cNvSpPr>
            <a:spLocks noChangeArrowheads="1"/>
          </p:cNvSpPr>
          <p:nvPr/>
        </p:nvSpPr>
        <p:spPr bwMode="auto">
          <a:xfrm>
            <a:off x="2819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0" name="Oval 24"/>
          <p:cNvSpPr>
            <a:spLocks noChangeArrowheads="1"/>
          </p:cNvSpPr>
          <p:nvPr/>
        </p:nvSpPr>
        <p:spPr bwMode="auto">
          <a:xfrm>
            <a:off x="3733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1" name="Oval 25"/>
          <p:cNvSpPr>
            <a:spLocks noChangeArrowheads="1"/>
          </p:cNvSpPr>
          <p:nvPr/>
        </p:nvSpPr>
        <p:spPr bwMode="auto">
          <a:xfrm>
            <a:off x="4419600" y="472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2" name="Oval 26"/>
          <p:cNvSpPr>
            <a:spLocks noChangeArrowheads="1"/>
          </p:cNvSpPr>
          <p:nvPr/>
        </p:nvSpPr>
        <p:spPr bwMode="auto">
          <a:xfrm>
            <a:off x="1524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3" name="Oval 27"/>
          <p:cNvSpPr>
            <a:spLocks noChangeArrowheads="1"/>
          </p:cNvSpPr>
          <p:nvPr/>
        </p:nvSpPr>
        <p:spPr bwMode="auto">
          <a:xfrm>
            <a:off x="46482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4" name="Oval 28"/>
          <p:cNvSpPr>
            <a:spLocks noChangeArrowheads="1"/>
          </p:cNvSpPr>
          <p:nvPr/>
        </p:nvSpPr>
        <p:spPr bwMode="auto">
          <a:xfrm>
            <a:off x="39624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5" name="Oval 29"/>
          <p:cNvSpPr>
            <a:spLocks noChangeArrowheads="1"/>
          </p:cNvSpPr>
          <p:nvPr/>
        </p:nvSpPr>
        <p:spPr bwMode="auto">
          <a:xfrm>
            <a:off x="2057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6" name="Oval 30"/>
          <p:cNvSpPr>
            <a:spLocks noChangeArrowheads="1"/>
          </p:cNvSpPr>
          <p:nvPr/>
        </p:nvSpPr>
        <p:spPr bwMode="auto">
          <a:xfrm>
            <a:off x="33528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7" name="Oval 31"/>
          <p:cNvSpPr>
            <a:spLocks noChangeArrowheads="1"/>
          </p:cNvSpPr>
          <p:nvPr/>
        </p:nvSpPr>
        <p:spPr bwMode="auto">
          <a:xfrm>
            <a:off x="12192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8" name="Oval 32"/>
          <p:cNvSpPr>
            <a:spLocks noChangeArrowheads="1"/>
          </p:cNvSpPr>
          <p:nvPr/>
        </p:nvSpPr>
        <p:spPr bwMode="auto">
          <a:xfrm>
            <a:off x="25908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29" name="Oval 33"/>
          <p:cNvSpPr>
            <a:spLocks noChangeArrowheads="1"/>
          </p:cNvSpPr>
          <p:nvPr/>
        </p:nvSpPr>
        <p:spPr bwMode="auto">
          <a:xfrm>
            <a:off x="14478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30" name="Oval 34"/>
          <p:cNvSpPr>
            <a:spLocks noChangeArrowheads="1"/>
          </p:cNvSpPr>
          <p:nvPr/>
        </p:nvSpPr>
        <p:spPr bwMode="auto">
          <a:xfrm>
            <a:off x="39624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31" name="Oval 35"/>
          <p:cNvSpPr>
            <a:spLocks noChangeArrowheads="1"/>
          </p:cNvSpPr>
          <p:nvPr/>
        </p:nvSpPr>
        <p:spPr bwMode="auto">
          <a:xfrm>
            <a:off x="44196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32" name="Oval 36"/>
          <p:cNvSpPr>
            <a:spLocks noChangeArrowheads="1"/>
          </p:cNvSpPr>
          <p:nvPr/>
        </p:nvSpPr>
        <p:spPr bwMode="auto">
          <a:xfrm>
            <a:off x="21336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33" name="Oval 37"/>
          <p:cNvSpPr>
            <a:spLocks noChangeArrowheads="1"/>
          </p:cNvSpPr>
          <p:nvPr/>
        </p:nvSpPr>
        <p:spPr bwMode="auto">
          <a:xfrm>
            <a:off x="3505200" y="434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5334" name="Oval 38"/>
          <p:cNvSpPr>
            <a:spLocks noChangeArrowheads="1"/>
          </p:cNvSpPr>
          <p:nvPr/>
        </p:nvSpPr>
        <p:spPr bwMode="auto">
          <a:xfrm>
            <a:off x="16002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Errores o desviaciones</a:t>
            </a:r>
            <a:endParaRPr lang="es-ES" smtClean="0"/>
          </a:p>
        </p:txBody>
      </p:sp>
      <p:graphicFrame>
        <p:nvGraphicFramePr>
          <p:cNvPr id="16386" name="Object 3"/>
          <p:cNvGraphicFramePr>
            <a:graphicFrameLocks noChangeAspect="1"/>
          </p:cNvGraphicFramePr>
          <p:nvPr/>
        </p:nvGraphicFramePr>
        <p:xfrm>
          <a:off x="0" y="1125538"/>
          <a:ext cx="8839200" cy="1371600"/>
        </p:xfrm>
        <a:graphic>
          <a:graphicData uri="http://schemas.openxmlformats.org/presentationml/2006/ole">
            <p:oleObj spid="_x0000_s16386" name="Ecuación" r:id="rId4" imgW="2108160" imgH="317160" progId="Equation.3">
              <p:embed/>
            </p:oleObj>
          </a:graphicData>
        </a:graphic>
      </p:graphicFrame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95288" y="2420938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Total</a:t>
            </a:r>
            <a:endParaRPr lang="es-ES" b="0" u="none"/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3276600" y="23495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Explicada</a:t>
            </a:r>
            <a:endParaRPr lang="es-ES" b="0" u="none"/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6372225" y="23495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Inexplicada</a:t>
            </a:r>
            <a:endParaRPr lang="es-ES" b="0" u="none"/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152400" y="4495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solidFill>
                  <a:schemeClr val="accent1"/>
                </a:solidFill>
              </a:rPr>
              <a:t>y</a:t>
            </a:r>
            <a:r>
              <a:rPr lang="es-MX" b="0" u="none" baseline="-25000">
                <a:solidFill>
                  <a:schemeClr val="accent1"/>
                </a:solidFill>
              </a:rPr>
              <a:t>i</a:t>
            </a:r>
            <a:r>
              <a:rPr lang="es-MX" b="0" u="none">
                <a:solidFill>
                  <a:schemeClr val="accent1"/>
                </a:solidFill>
              </a:rPr>
              <a:t> = dato</a:t>
            </a:r>
            <a:endParaRPr lang="es-ES" b="0" u="none">
              <a:solidFill>
                <a:schemeClr val="accent1"/>
              </a:solidFill>
            </a:endParaRP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0" y="53340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0" u="none"/>
              <a:t>          </a:t>
            </a:r>
            <a:r>
              <a:rPr lang="es-MX" b="0" u="none">
                <a:solidFill>
                  <a:srgbClr val="FF0000"/>
                </a:solidFill>
              </a:rPr>
              <a:t>= recta</a:t>
            </a:r>
            <a:endParaRPr lang="es-ES" b="0" u="none">
              <a:solidFill>
                <a:srgbClr val="FF0000"/>
              </a:solidFill>
            </a:endParaRP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228600" y="6019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Y=media</a:t>
            </a:r>
            <a:endParaRPr lang="es-ES" b="0" u="none"/>
          </a:p>
        </p:txBody>
      </p:sp>
      <p:sp>
        <p:nvSpPr>
          <p:cNvPr id="16395" name="Line 10"/>
          <p:cNvSpPr>
            <a:spLocks noChangeShapeType="1"/>
          </p:cNvSpPr>
          <p:nvPr/>
        </p:nvSpPr>
        <p:spPr bwMode="auto">
          <a:xfrm>
            <a:off x="228600" y="60198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graphicFrame>
        <p:nvGraphicFramePr>
          <p:cNvPr id="16387" name="Object 11"/>
          <p:cNvGraphicFramePr>
            <a:graphicFrameLocks noChangeAspect="1"/>
          </p:cNvGraphicFramePr>
          <p:nvPr/>
        </p:nvGraphicFramePr>
        <p:xfrm>
          <a:off x="0" y="5029200"/>
          <a:ext cx="609600" cy="838200"/>
        </p:xfrm>
        <a:graphic>
          <a:graphicData uri="http://schemas.openxmlformats.org/presentationml/2006/ole">
            <p:oleObj spid="_x0000_s16387" name="Ecuación" r:id="rId5" imgW="139680" imgH="304560" progId="Equation.3">
              <p:embed/>
            </p:oleObj>
          </a:graphicData>
        </a:graphic>
      </p:graphicFrame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3200400" y="6629400"/>
            <a:ext cx="464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V="1">
            <a:off x="3203575" y="3213100"/>
            <a:ext cx="0" cy="3455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3779838" y="3500438"/>
            <a:ext cx="3097212" cy="31686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399" name="Oval 15"/>
          <p:cNvSpPr>
            <a:spLocks noChangeArrowheads="1"/>
          </p:cNvSpPr>
          <p:nvPr/>
        </p:nvSpPr>
        <p:spPr bwMode="auto">
          <a:xfrm>
            <a:off x="6300788" y="299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0" name="Oval 16"/>
          <p:cNvSpPr>
            <a:spLocks noChangeArrowheads="1"/>
          </p:cNvSpPr>
          <p:nvPr/>
        </p:nvSpPr>
        <p:spPr bwMode="auto">
          <a:xfrm>
            <a:off x="7235825" y="378936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1" name="Oval 17"/>
          <p:cNvSpPr>
            <a:spLocks noChangeArrowheads="1"/>
          </p:cNvSpPr>
          <p:nvPr/>
        </p:nvSpPr>
        <p:spPr bwMode="auto">
          <a:xfrm>
            <a:off x="5867400" y="3860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2" name="Oval 18"/>
          <p:cNvSpPr>
            <a:spLocks noChangeArrowheads="1"/>
          </p:cNvSpPr>
          <p:nvPr/>
        </p:nvSpPr>
        <p:spPr bwMode="auto">
          <a:xfrm>
            <a:off x="4716463" y="6237288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3" name="Oval 19"/>
          <p:cNvSpPr>
            <a:spLocks noChangeArrowheads="1"/>
          </p:cNvSpPr>
          <p:nvPr/>
        </p:nvSpPr>
        <p:spPr bwMode="auto">
          <a:xfrm>
            <a:off x="4500563" y="530066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3635375" y="6021388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5940425" y="5229225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3203575" y="4797425"/>
            <a:ext cx="5256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>
            <a:off x="6300788" y="3068638"/>
            <a:ext cx="0" cy="100806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6300788" y="40767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flipH="1">
            <a:off x="6588125" y="2781300"/>
            <a:ext cx="504825" cy="5032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3635375" y="2781300"/>
            <a:ext cx="2592388" cy="1727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7772400" y="6553200"/>
            <a:ext cx="14446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flipV="1">
            <a:off x="3203575" y="31416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Equivalencia de lenguaje</a:t>
            </a:r>
            <a:endParaRPr lang="es-ES" smtClean="0"/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609600" y="2209800"/>
            <a:ext cx="2209800" cy="485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EXPLICADA</a:t>
            </a:r>
            <a:endParaRPr lang="es-ES" b="0" u="none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3505200"/>
            <a:ext cx="2971800" cy="485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NO EXPLICADA</a:t>
            </a:r>
            <a:endParaRPr lang="es-ES" b="0" u="none"/>
          </a:p>
        </p:txBody>
      </p:sp>
      <p:sp>
        <p:nvSpPr>
          <p:cNvPr id="56325" name="Text Box 18"/>
          <p:cNvSpPr txBox="1">
            <a:spLocks noChangeArrowheads="1"/>
          </p:cNvSpPr>
          <p:nvPr/>
        </p:nvSpPr>
        <p:spPr bwMode="auto">
          <a:xfrm>
            <a:off x="3200400" y="2209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SC de la REGRESIÓN</a:t>
            </a:r>
            <a:endParaRPr lang="es-ES" b="0" u="none"/>
          </a:p>
        </p:txBody>
      </p:sp>
      <p:sp>
        <p:nvSpPr>
          <p:cNvPr id="56326" name="Text Box 25"/>
          <p:cNvSpPr txBox="1">
            <a:spLocks noChangeArrowheads="1"/>
          </p:cNvSpPr>
          <p:nvPr/>
        </p:nvSpPr>
        <p:spPr bwMode="auto">
          <a:xfrm>
            <a:off x="5241925" y="11064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 b="0" u="none"/>
          </a:p>
        </p:txBody>
      </p:sp>
      <p:sp>
        <p:nvSpPr>
          <p:cNvPr id="56327" name="Text Box 26"/>
          <p:cNvSpPr txBox="1">
            <a:spLocks noChangeArrowheads="1"/>
          </p:cNvSpPr>
          <p:nvPr/>
        </p:nvSpPr>
        <p:spPr bwMode="auto">
          <a:xfrm>
            <a:off x="3276600" y="3505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SC RESIDUAL</a:t>
            </a:r>
            <a:endParaRPr lang="es-ES" b="0" u="none"/>
          </a:p>
        </p:txBody>
      </p:sp>
      <p:sp>
        <p:nvSpPr>
          <p:cNvPr id="56328" name="Text Box 27"/>
          <p:cNvSpPr txBox="1">
            <a:spLocks noChangeArrowheads="1"/>
          </p:cNvSpPr>
          <p:nvPr/>
        </p:nvSpPr>
        <p:spPr bwMode="auto">
          <a:xfrm>
            <a:off x="2971800" y="4267200"/>
            <a:ext cx="3048000" cy="23114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Corresponde al efecto del error experimental dentro de los grupos más la debida a la falta de ajuste</a:t>
            </a:r>
            <a:endParaRPr lang="es-ES" b="0" u="none"/>
          </a:p>
        </p:txBody>
      </p:sp>
      <p:sp>
        <p:nvSpPr>
          <p:cNvPr id="56329" name="Line 28"/>
          <p:cNvSpPr>
            <a:spLocks noChangeShapeType="1"/>
          </p:cNvSpPr>
          <p:nvPr/>
        </p:nvSpPr>
        <p:spPr bwMode="auto">
          <a:xfrm flipV="1">
            <a:off x="4267200" y="3962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Hipótesis nula Ho</a:t>
            </a:r>
            <a:endParaRPr lang="es-E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11560" y="299695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 Ho ; </a:t>
            </a:r>
            <a:r>
              <a:rPr kumimoji="0" lang="es-MX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 pitchFamily="18" charset="2"/>
              </a:rPr>
              <a:t> = 0 es rechazada, tenemos recta</a:t>
            </a:r>
            <a:endParaRPr kumimoji="0" lang="es-ES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  <a:sym typeface="Symbol" pitchFamily="18" charset="2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57620" y="1643050"/>
            <a:ext cx="1285884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u="none" kern="0" dirty="0" smtClean="0">
                <a:solidFill>
                  <a:schemeClr val="tx2"/>
                </a:solidFill>
                <a:sym typeface="Symbol" pitchFamily="18" charset="2"/>
              </a:rPr>
              <a:t> = 0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4000" smtClean="0"/>
              <a:t>C</a:t>
            </a:r>
            <a:r>
              <a:rPr lang="es-MX" sz="4000" smtClean="0"/>
              <a:t>aracterísticas</a:t>
            </a:r>
            <a:r>
              <a:rPr lang="es-ES" sz="4000" smtClean="0"/>
              <a:t> fundamentales de validación</a:t>
            </a:r>
            <a:r>
              <a:rPr lang="es-MX" sz="4000" smtClean="0"/>
              <a:t> de métodos</a:t>
            </a:r>
            <a:endParaRPr lang="es-ES" sz="400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997200"/>
            <a:ext cx="5410200" cy="3479800"/>
          </a:xfrm>
        </p:spPr>
        <p:txBody>
          <a:bodyPr/>
          <a:lstStyle/>
          <a:p>
            <a:pPr eaLnBrk="1" hangingPunct="1"/>
            <a:r>
              <a:rPr lang="es-ES" smtClean="0"/>
              <a:t>Fiabilidad</a:t>
            </a:r>
          </a:p>
          <a:p>
            <a:pPr eaLnBrk="1" hangingPunct="1"/>
            <a:r>
              <a:rPr lang="es-ES" smtClean="0"/>
              <a:t>Practicabilidad</a:t>
            </a:r>
          </a:p>
          <a:p>
            <a:pPr eaLnBrk="1" hangingPunct="1"/>
            <a:r>
              <a:rPr lang="es-ES" smtClean="0"/>
              <a:t>Idoneidad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684213" y="1773238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Características de: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3074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dirty="0" smtClean="0"/>
              <a:t>Interpretar….</a:t>
            </a:r>
            <a:endParaRPr lang="es-ES" dirty="0" smtClean="0"/>
          </a:p>
        </p:txBody>
      </p:sp>
      <p:graphicFrame>
        <p:nvGraphicFramePr>
          <p:cNvPr id="17410" name="Object 7"/>
          <p:cNvGraphicFramePr>
            <a:graphicFrameLocks noChangeAspect="1"/>
          </p:cNvGraphicFramePr>
          <p:nvPr/>
        </p:nvGraphicFramePr>
        <p:xfrm>
          <a:off x="0" y="3009900"/>
          <a:ext cx="9144000" cy="2781300"/>
        </p:xfrm>
        <a:graphic>
          <a:graphicData uri="http://schemas.openxmlformats.org/presentationml/2006/ole">
            <p:oleObj spid="_x0000_s17410" name="Hoja de cálculo" r:id="rId4" imgW="9101160" imgH="990000" progId="Excel.Sheet.8">
              <p:embed/>
            </p:oleObj>
          </a:graphicData>
        </a:graphic>
      </p:graphicFrame>
      <p:graphicFrame>
        <p:nvGraphicFramePr>
          <p:cNvPr id="17411" name="Object 8"/>
          <p:cNvGraphicFramePr>
            <a:graphicFrameLocks noChangeAspect="1"/>
          </p:cNvGraphicFramePr>
          <p:nvPr/>
        </p:nvGraphicFramePr>
        <p:xfrm>
          <a:off x="304800" y="1295400"/>
          <a:ext cx="7086600" cy="1219200"/>
        </p:xfrm>
        <a:graphic>
          <a:graphicData uri="http://schemas.openxmlformats.org/presentationml/2006/ole">
            <p:oleObj spid="_x0000_s17411" name="Ecuación" r:id="rId5" imgW="2108160" imgH="317160" progId="Equation.3">
              <p:embed/>
            </p:oleObj>
          </a:graphicData>
        </a:graphic>
      </p:graphicFrame>
      <p:sp>
        <p:nvSpPr>
          <p:cNvPr id="17413" name="Line 1029"/>
          <p:cNvSpPr>
            <a:spLocks noChangeShapeType="1"/>
          </p:cNvSpPr>
          <p:nvPr/>
        </p:nvSpPr>
        <p:spPr bwMode="auto">
          <a:xfrm flipH="1" flipV="1">
            <a:off x="1371600" y="2362200"/>
            <a:ext cx="220980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7414" name="Line 1030"/>
          <p:cNvSpPr>
            <a:spLocks noChangeShapeType="1"/>
          </p:cNvSpPr>
          <p:nvPr/>
        </p:nvSpPr>
        <p:spPr bwMode="auto">
          <a:xfrm flipH="1" flipV="1">
            <a:off x="3581400" y="2362200"/>
            <a:ext cx="7620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7415" name="Line 1031"/>
          <p:cNvSpPr>
            <a:spLocks noChangeShapeType="1"/>
          </p:cNvSpPr>
          <p:nvPr/>
        </p:nvSpPr>
        <p:spPr bwMode="auto">
          <a:xfrm flipV="1">
            <a:off x="4191000" y="2438400"/>
            <a:ext cx="160020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96000" y="6248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/>
              <a:t>p-value</a:t>
            </a:r>
            <a:endParaRPr lang="es-ES" b="0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6705600" y="4800600"/>
            <a:ext cx="8382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 autoUpdateAnimBg="0"/>
      <p:bldP spid="1434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Para datos repetidos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23526" y="1772816"/>
          <a:ext cx="8568954" cy="2808311"/>
        </p:xfrm>
        <a:graphic>
          <a:graphicData uri="http://schemas.openxmlformats.org/drawingml/2006/table">
            <a:tbl>
              <a:tblPr/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49077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ANÁLISIS DE VARIANZA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7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Grados de libertad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Suma de cuadrados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Promedio de los cuadrados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1" u="none" strike="noStrike">
                          <a:latin typeface="Arial"/>
                        </a:rPr>
                        <a:t>Valor crítico de 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07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Regresión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8919699,27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8919699,27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2404,59457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3,0035E-13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3507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Residuos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37094,4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3709,44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773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>
                          <a:latin typeface="Arial"/>
                        </a:rPr>
                        <a:t>8956793,67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s-MX" smtClean="0"/>
              <a:t>Para recordar...</a:t>
            </a:r>
            <a:endParaRPr lang="es-ES" smtClean="0"/>
          </a:p>
        </p:txBody>
      </p:sp>
      <p:sp>
        <p:nvSpPr>
          <p:cNvPr id="573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/>
            <a:r>
              <a:rPr lang="es-MX" sz="2800" smtClean="0"/>
              <a:t>La pendiente (b) está relacionada con la sensibilidad del método (respuesta a cambios de conc. de analito)</a:t>
            </a:r>
          </a:p>
          <a:p>
            <a:pPr eaLnBrk="1" hangingPunct="1"/>
            <a:r>
              <a:rPr lang="es-MX" sz="2800" smtClean="0"/>
              <a:t>El intercepto, indica el error sistemático, si no hay sesgo será cero</a:t>
            </a:r>
          </a:p>
          <a:p>
            <a:pPr eaLnBrk="1" hangingPunct="1"/>
            <a:r>
              <a:rPr lang="es-MX" sz="2800" smtClean="0"/>
              <a:t>El coeficiente de correlación indica el grado de relación entre las variables.(máximo=1). Un valor nulo indica falta de relación lineal XY. Es recomendable </a:t>
            </a:r>
            <a:r>
              <a:rPr lang="es-MX" sz="2800" smtClean="0">
                <a:sym typeface="Symbol" pitchFamily="18" charset="2"/>
              </a:rPr>
              <a:t> 0,999, pero con impurezas se acepta 0,99</a:t>
            </a:r>
          </a:p>
          <a:p>
            <a:pPr eaLnBrk="1" hangingPunct="1"/>
            <a:r>
              <a:rPr lang="es-MX" sz="2800" smtClean="0">
                <a:sym typeface="Symbol" pitchFamily="18" charset="2"/>
              </a:rPr>
              <a:t>Se prefiere usar r</a:t>
            </a:r>
            <a:r>
              <a:rPr lang="es-MX" sz="2800" baseline="30000" smtClean="0">
                <a:sym typeface="Symbol" pitchFamily="18" charset="2"/>
              </a:rPr>
              <a:t>2</a:t>
            </a:r>
            <a:r>
              <a:rPr lang="es-MX" sz="2800" smtClean="0">
                <a:sym typeface="Symbol" pitchFamily="18" charset="2"/>
              </a:rPr>
              <a:t> (c. de determinación), porque expresa la proporción de la variación total de y explicada</a:t>
            </a:r>
            <a:endParaRPr lang="es-ES" sz="280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Coeficiente de determinación</a:t>
            </a:r>
            <a:endParaRPr lang="es-ES" smtClean="0"/>
          </a:p>
        </p:txBody>
      </p:sp>
      <p:graphicFrame>
        <p:nvGraphicFramePr>
          <p:cNvPr id="18434" name="Object 6"/>
          <p:cNvGraphicFramePr>
            <a:graphicFrameLocks noChangeAspect="1"/>
          </p:cNvGraphicFramePr>
          <p:nvPr/>
        </p:nvGraphicFramePr>
        <p:xfrm>
          <a:off x="0" y="2362200"/>
          <a:ext cx="9144000" cy="1981200"/>
        </p:xfrm>
        <a:graphic>
          <a:graphicData uri="http://schemas.openxmlformats.org/presentationml/2006/ole">
            <p:oleObj spid="_x0000_s18434" name="Ecuación" r:id="rId4" imgW="1536480" imgH="304560" progId="Equation.3">
              <p:embed/>
            </p:oleObj>
          </a:graphicData>
        </a:graphic>
      </p:graphicFrame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5334000"/>
            <a:ext cx="662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r</a:t>
            </a:r>
            <a:r>
              <a:rPr lang="es-MX" b="0" u="none" baseline="30000"/>
              <a:t>2</a:t>
            </a:r>
            <a:r>
              <a:rPr lang="es-MX" b="0" u="none"/>
              <a:t>  mide la proximidad del ajuste de la ecuación de regresión de la muestra a los valores observados de Y</a:t>
            </a:r>
            <a:endParaRPr lang="es-ES" b="0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2"/>
          <p:cNvSpPr>
            <a:spLocks noChangeShapeType="1"/>
          </p:cNvSpPr>
          <p:nvPr/>
        </p:nvSpPr>
        <p:spPr bwMode="auto">
          <a:xfrm>
            <a:off x="609600" y="457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609600" y="2743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 flipV="1">
            <a:off x="1143000" y="304800"/>
            <a:ext cx="3962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73" name="Oval 5"/>
          <p:cNvSpPr>
            <a:spLocks noChangeArrowheads="1"/>
          </p:cNvSpPr>
          <p:nvPr/>
        </p:nvSpPr>
        <p:spPr bwMode="auto">
          <a:xfrm>
            <a:off x="1981200" y="2057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4" name="Oval 6"/>
          <p:cNvSpPr>
            <a:spLocks noChangeArrowheads="1"/>
          </p:cNvSpPr>
          <p:nvPr/>
        </p:nvSpPr>
        <p:spPr bwMode="auto">
          <a:xfrm>
            <a:off x="25146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auto">
          <a:xfrm>
            <a:off x="1676400" y="182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6" name="Oval 8"/>
          <p:cNvSpPr>
            <a:spLocks noChangeArrowheads="1"/>
          </p:cNvSpPr>
          <p:nvPr/>
        </p:nvSpPr>
        <p:spPr bwMode="auto">
          <a:xfrm>
            <a:off x="21336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auto">
          <a:xfrm>
            <a:off x="4267200" y="83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auto">
          <a:xfrm>
            <a:off x="31242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79" name="Oval 11"/>
          <p:cNvSpPr>
            <a:spLocks noChangeArrowheads="1"/>
          </p:cNvSpPr>
          <p:nvPr/>
        </p:nvSpPr>
        <p:spPr bwMode="auto">
          <a:xfrm>
            <a:off x="3124200" y="1524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0" name="Oval 12"/>
          <p:cNvSpPr>
            <a:spLocks noChangeArrowheads="1"/>
          </p:cNvSpPr>
          <p:nvPr/>
        </p:nvSpPr>
        <p:spPr bwMode="auto">
          <a:xfrm>
            <a:off x="3276600" y="114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1" name="Oval 13"/>
          <p:cNvSpPr>
            <a:spLocks noChangeArrowheads="1"/>
          </p:cNvSpPr>
          <p:nvPr/>
        </p:nvSpPr>
        <p:spPr bwMode="auto">
          <a:xfrm>
            <a:off x="2438400" y="1447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2" name="Oval 14"/>
          <p:cNvSpPr>
            <a:spLocks noChangeArrowheads="1"/>
          </p:cNvSpPr>
          <p:nvPr/>
        </p:nvSpPr>
        <p:spPr bwMode="auto">
          <a:xfrm>
            <a:off x="3505200" y="129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3" name="Oval 15"/>
          <p:cNvSpPr>
            <a:spLocks noChangeArrowheads="1"/>
          </p:cNvSpPr>
          <p:nvPr/>
        </p:nvSpPr>
        <p:spPr bwMode="auto">
          <a:xfrm>
            <a:off x="38862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4" name="Oval 16"/>
          <p:cNvSpPr>
            <a:spLocks noChangeArrowheads="1"/>
          </p:cNvSpPr>
          <p:nvPr/>
        </p:nvSpPr>
        <p:spPr bwMode="auto">
          <a:xfrm>
            <a:off x="3962400" y="68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5" name="Oval 17"/>
          <p:cNvSpPr>
            <a:spLocks noChangeArrowheads="1"/>
          </p:cNvSpPr>
          <p:nvPr/>
        </p:nvSpPr>
        <p:spPr bwMode="auto">
          <a:xfrm>
            <a:off x="4495800" y="76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6" name="Oval 18"/>
          <p:cNvSpPr>
            <a:spLocks noChangeArrowheads="1"/>
          </p:cNvSpPr>
          <p:nvPr/>
        </p:nvSpPr>
        <p:spPr bwMode="auto">
          <a:xfrm>
            <a:off x="2743200" y="1600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auto">
          <a:xfrm>
            <a:off x="609600" y="3429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auto">
          <a:xfrm>
            <a:off x="609600" y="57150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89" name="Line 21"/>
          <p:cNvSpPr>
            <a:spLocks noChangeShapeType="1"/>
          </p:cNvSpPr>
          <p:nvPr/>
        </p:nvSpPr>
        <p:spPr bwMode="auto">
          <a:xfrm flipV="1">
            <a:off x="1447800" y="3200400"/>
            <a:ext cx="39624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8390" name="Oval 22"/>
          <p:cNvSpPr>
            <a:spLocks noChangeArrowheads="1"/>
          </p:cNvSpPr>
          <p:nvPr/>
        </p:nvSpPr>
        <p:spPr bwMode="auto">
          <a:xfrm>
            <a:off x="20574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1" name="Oval 23"/>
          <p:cNvSpPr>
            <a:spLocks noChangeArrowheads="1"/>
          </p:cNvSpPr>
          <p:nvPr/>
        </p:nvSpPr>
        <p:spPr bwMode="auto">
          <a:xfrm>
            <a:off x="2819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2" name="Oval 24"/>
          <p:cNvSpPr>
            <a:spLocks noChangeArrowheads="1"/>
          </p:cNvSpPr>
          <p:nvPr/>
        </p:nvSpPr>
        <p:spPr bwMode="auto">
          <a:xfrm>
            <a:off x="3733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3" name="Oval 25"/>
          <p:cNvSpPr>
            <a:spLocks noChangeArrowheads="1"/>
          </p:cNvSpPr>
          <p:nvPr/>
        </p:nvSpPr>
        <p:spPr bwMode="auto">
          <a:xfrm>
            <a:off x="4495800" y="3048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4" name="Oval 26"/>
          <p:cNvSpPr>
            <a:spLocks noChangeArrowheads="1"/>
          </p:cNvSpPr>
          <p:nvPr/>
        </p:nvSpPr>
        <p:spPr bwMode="auto">
          <a:xfrm>
            <a:off x="1524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5" name="Oval 27"/>
          <p:cNvSpPr>
            <a:spLocks noChangeArrowheads="1"/>
          </p:cNvSpPr>
          <p:nvPr/>
        </p:nvSpPr>
        <p:spPr bwMode="auto">
          <a:xfrm>
            <a:off x="46482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6" name="Oval 28"/>
          <p:cNvSpPr>
            <a:spLocks noChangeArrowheads="1"/>
          </p:cNvSpPr>
          <p:nvPr/>
        </p:nvSpPr>
        <p:spPr bwMode="auto">
          <a:xfrm>
            <a:off x="39624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7" name="Oval 29"/>
          <p:cNvSpPr>
            <a:spLocks noChangeArrowheads="1"/>
          </p:cNvSpPr>
          <p:nvPr/>
        </p:nvSpPr>
        <p:spPr bwMode="auto">
          <a:xfrm>
            <a:off x="2057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8" name="Oval 30"/>
          <p:cNvSpPr>
            <a:spLocks noChangeArrowheads="1"/>
          </p:cNvSpPr>
          <p:nvPr/>
        </p:nvSpPr>
        <p:spPr bwMode="auto">
          <a:xfrm>
            <a:off x="33528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399" name="Oval 31"/>
          <p:cNvSpPr>
            <a:spLocks noChangeArrowheads="1"/>
          </p:cNvSpPr>
          <p:nvPr/>
        </p:nvSpPr>
        <p:spPr bwMode="auto">
          <a:xfrm>
            <a:off x="12192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0" name="Oval 32"/>
          <p:cNvSpPr>
            <a:spLocks noChangeArrowheads="1"/>
          </p:cNvSpPr>
          <p:nvPr/>
        </p:nvSpPr>
        <p:spPr bwMode="auto">
          <a:xfrm>
            <a:off x="2895600" y="464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1" name="Oval 33"/>
          <p:cNvSpPr>
            <a:spLocks noChangeArrowheads="1"/>
          </p:cNvSpPr>
          <p:nvPr/>
        </p:nvSpPr>
        <p:spPr bwMode="auto">
          <a:xfrm>
            <a:off x="14478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2" name="Oval 34"/>
          <p:cNvSpPr>
            <a:spLocks noChangeArrowheads="1"/>
          </p:cNvSpPr>
          <p:nvPr/>
        </p:nvSpPr>
        <p:spPr bwMode="auto">
          <a:xfrm>
            <a:off x="38862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3" name="Oval 35"/>
          <p:cNvSpPr>
            <a:spLocks noChangeArrowheads="1"/>
          </p:cNvSpPr>
          <p:nvPr/>
        </p:nvSpPr>
        <p:spPr bwMode="auto">
          <a:xfrm>
            <a:off x="51054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4" name="Oval 36"/>
          <p:cNvSpPr>
            <a:spLocks noChangeArrowheads="1"/>
          </p:cNvSpPr>
          <p:nvPr/>
        </p:nvSpPr>
        <p:spPr bwMode="auto">
          <a:xfrm>
            <a:off x="22860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5" name="Oval 37"/>
          <p:cNvSpPr>
            <a:spLocks noChangeArrowheads="1"/>
          </p:cNvSpPr>
          <p:nvPr/>
        </p:nvSpPr>
        <p:spPr bwMode="auto">
          <a:xfrm>
            <a:off x="3505200" y="434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6" name="Oval 38"/>
          <p:cNvSpPr>
            <a:spLocks noChangeArrowheads="1"/>
          </p:cNvSpPr>
          <p:nvPr/>
        </p:nvSpPr>
        <p:spPr bwMode="auto">
          <a:xfrm>
            <a:off x="16002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8407" name="Text Box 39"/>
          <p:cNvSpPr txBox="1">
            <a:spLocks noChangeArrowheads="1"/>
          </p:cNvSpPr>
          <p:nvPr/>
        </p:nvSpPr>
        <p:spPr bwMode="auto">
          <a:xfrm>
            <a:off x="5257800" y="1295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 u="none"/>
          </a:p>
        </p:txBody>
      </p:sp>
      <p:sp>
        <p:nvSpPr>
          <p:cNvPr id="58408" name="Rectangle 40"/>
          <p:cNvSpPr>
            <a:spLocks noChangeArrowheads="1"/>
          </p:cNvSpPr>
          <p:nvPr/>
        </p:nvSpPr>
        <p:spPr bwMode="auto">
          <a:xfrm>
            <a:off x="5410200" y="1295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0" u="none"/>
              <a:t>r</a:t>
            </a:r>
            <a:r>
              <a:rPr lang="es-MX" b="0" u="none" baseline="30000"/>
              <a:t>2 </a:t>
            </a:r>
            <a:r>
              <a:rPr lang="es-MX" b="0" u="none"/>
              <a:t>grande</a:t>
            </a:r>
            <a:endParaRPr lang="es-ES" b="0" u="none" baseline="30000"/>
          </a:p>
        </p:txBody>
      </p:sp>
      <p:sp>
        <p:nvSpPr>
          <p:cNvPr id="58409" name="Rectangle 41"/>
          <p:cNvSpPr>
            <a:spLocks noChangeArrowheads="1"/>
          </p:cNvSpPr>
          <p:nvPr/>
        </p:nvSpPr>
        <p:spPr bwMode="auto">
          <a:xfrm>
            <a:off x="5867400" y="3886200"/>
            <a:ext cx="164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0" u="none"/>
              <a:t>r</a:t>
            </a:r>
            <a:r>
              <a:rPr lang="es-MX" b="0" u="none" baseline="30000"/>
              <a:t>2 </a:t>
            </a:r>
            <a:r>
              <a:rPr lang="es-MX" b="0" u="none"/>
              <a:t>pequeño</a:t>
            </a:r>
            <a:endParaRPr lang="es-ES" b="0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Line 2"/>
          <p:cNvSpPr>
            <a:spLocks noChangeShapeType="1"/>
          </p:cNvSpPr>
          <p:nvPr/>
        </p:nvSpPr>
        <p:spPr bwMode="auto">
          <a:xfrm>
            <a:off x="609600" y="457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609600" y="2743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 flipV="1">
            <a:off x="1143000" y="304800"/>
            <a:ext cx="3962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397" name="Oval 5"/>
          <p:cNvSpPr>
            <a:spLocks noChangeArrowheads="1"/>
          </p:cNvSpPr>
          <p:nvPr/>
        </p:nvSpPr>
        <p:spPr bwMode="auto">
          <a:xfrm>
            <a:off x="1981200" y="1905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398" name="Oval 6"/>
          <p:cNvSpPr>
            <a:spLocks noChangeArrowheads="1"/>
          </p:cNvSpPr>
          <p:nvPr/>
        </p:nvSpPr>
        <p:spPr bwMode="auto">
          <a:xfrm>
            <a:off x="2514600" y="1600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1676400" y="1981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0" name="Oval 8"/>
          <p:cNvSpPr>
            <a:spLocks noChangeArrowheads="1"/>
          </p:cNvSpPr>
          <p:nvPr/>
        </p:nvSpPr>
        <p:spPr bwMode="auto">
          <a:xfrm>
            <a:off x="2133600" y="175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1" name="Oval 9"/>
          <p:cNvSpPr>
            <a:spLocks noChangeArrowheads="1"/>
          </p:cNvSpPr>
          <p:nvPr/>
        </p:nvSpPr>
        <p:spPr bwMode="auto">
          <a:xfrm>
            <a:off x="4191000" y="68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2" name="Oval 11"/>
          <p:cNvSpPr>
            <a:spLocks noChangeArrowheads="1"/>
          </p:cNvSpPr>
          <p:nvPr/>
        </p:nvSpPr>
        <p:spPr bwMode="auto">
          <a:xfrm>
            <a:off x="2895600" y="137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3" name="Oval 12"/>
          <p:cNvSpPr>
            <a:spLocks noChangeArrowheads="1"/>
          </p:cNvSpPr>
          <p:nvPr/>
        </p:nvSpPr>
        <p:spPr bwMode="auto">
          <a:xfrm>
            <a:off x="3276600" y="114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4" name="Oval 14"/>
          <p:cNvSpPr>
            <a:spLocks noChangeArrowheads="1"/>
          </p:cNvSpPr>
          <p:nvPr/>
        </p:nvSpPr>
        <p:spPr bwMode="auto">
          <a:xfrm>
            <a:off x="3581400" y="106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5" name="Oval 15"/>
          <p:cNvSpPr>
            <a:spLocks noChangeArrowheads="1"/>
          </p:cNvSpPr>
          <p:nvPr/>
        </p:nvSpPr>
        <p:spPr bwMode="auto">
          <a:xfrm>
            <a:off x="3810000" y="91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6" name="Oval 16"/>
          <p:cNvSpPr>
            <a:spLocks noChangeArrowheads="1"/>
          </p:cNvSpPr>
          <p:nvPr/>
        </p:nvSpPr>
        <p:spPr bwMode="auto">
          <a:xfrm>
            <a:off x="4038600" y="83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7" name="Oval 17"/>
          <p:cNvSpPr>
            <a:spLocks noChangeArrowheads="1"/>
          </p:cNvSpPr>
          <p:nvPr/>
        </p:nvSpPr>
        <p:spPr bwMode="auto">
          <a:xfrm>
            <a:off x="4495800" y="60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08" name="Line 19"/>
          <p:cNvSpPr>
            <a:spLocks noChangeShapeType="1"/>
          </p:cNvSpPr>
          <p:nvPr/>
        </p:nvSpPr>
        <p:spPr bwMode="auto">
          <a:xfrm>
            <a:off x="609600" y="3429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409" name="Line 20"/>
          <p:cNvSpPr>
            <a:spLocks noChangeShapeType="1"/>
          </p:cNvSpPr>
          <p:nvPr/>
        </p:nvSpPr>
        <p:spPr bwMode="auto">
          <a:xfrm>
            <a:off x="609600" y="57150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410" name="Line 21"/>
          <p:cNvSpPr>
            <a:spLocks noChangeShapeType="1"/>
          </p:cNvSpPr>
          <p:nvPr/>
        </p:nvSpPr>
        <p:spPr bwMode="auto">
          <a:xfrm flipV="1">
            <a:off x="914400" y="4419600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59411" name="Oval 22"/>
          <p:cNvSpPr>
            <a:spLocks noChangeArrowheads="1"/>
          </p:cNvSpPr>
          <p:nvPr/>
        </p:nvSpPr>
        <p:spPr bwMode="auto">
          <a:xfrm>
            <a:off x="20574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2" name="Oval 23"/>
          <p:cNvSpPr>
            <a:spLocks noChangeArrowheads="1"/>
          </p:cNvSpPr>
          <p:nvPr/>
        </p:nvSpPr>
        <p:spPr bwMode="auto">
          <a:xfrm>
            <a:off x="2819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3" name="Oval 24"/>
          <p:cNvSpPr>
            <a:spLocks noChangeArrowheads="1"/>
          </p:cNvSpPr>
          <p:nvPr/>
        </p:nvSpPr>
        <p:spPr bwMode="auto">
          <a:xfrm>
            <a:off x="3733800" y="3810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4" name="Oval 25"/>
          <p:cNvSpPr>
            <a:spLocks noChangeArrowheads="1"/>
          </p:cNvSpPr>
          <p:nvPr/>
        </p:nvSpPr>
        <p:spPr bwMode="auto">
          <a:xfrm>
            <a:off x="47244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5" name="Oval 26"/>
          <p:cNvSpPr>
            <a:spLocks noChangeArrowheads="1"/>
          </p:cNvSpPr>
          <p:nvPr/>
        </p:nvSpPr>
        <p:spPr bwMode="auto">
          <a:xfrm>
            <a:off x="1524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6" name="Oval 27"/>
          <p:cNvSpPr>
            <a:spLocks noChangeArrowheads="1"/>
          </p:cNvSpPr>
          <p:nvPr/>
        </p:nvSpPr>
        <p:spPr bwMode="auto">
          <a:xfrm>
            <a:off x="46482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7" name="Oval 28"/>
          <p:cNvSpPr>
            <a:spLocks noChangeArrowheads="1"/>
          </p:cNvSpPr>
          <p:nvPr/>
        </p:nvSpPr>
        <p:spPr bwMode="auto">
          <a:xfrm>
            <a:off x="39624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8" name="Oval 29"/>
          <p:cNvSpPr>
            <a:spLocks noChangeArrowheads="1"/>
          </p:cNvSpPr>
          <p:nvPr/>
        </p:nvSpPr>
        <p:spPr bwMode="auto">
          <a:xfrm>
            <a:off x="2057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19" name="Oval 30"/>
          <p:cNvSpPr>
            <a:spLocks noChangeArrowheads="1"/>
          </p:cNvSpPr>
          <p:nvPr/>
        </p:nvSpPr>
        <p:spPr bwMode="auto">
          <a:xfrm>
            <a:off x="29718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0" name="Oval 31"/>
          <p:cNvSpPr>
            <a:spLocks noChangeArrowheads="1"/>
          </p:cNvSpPr>
          <p:nvPr/>
        </p:nvSpPr>
        <p:spPr bwMode="auto">
          <a:xfrm>
            <a:off x="12192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1" name="Oval 32"/>
          <p:cNvSpPr>
            <a:spLocks noChangeArrowheads="1"/>
          </p:cNvSpPr>
          <p:nvPr/>
        </p:nvSpPr>
        <p:spPr bwMode="auto">
          <a:xfrm>
            <a:off x="52578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2" name="Oval 33"/>
          <p:cNvSpPr>
            <a:spLocks noChangeArrowheads="1"/>
          </p:cNvSpPr>
          <p:nvPr/>
        </p:nvSpPr>
        <p:spPr bwMode="auto">
          <a:xfrm>
            <a:off x="14478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3" name="Oval 34"/>
          <p:cNvSpPr>
            <a:spLocks noChangeArrowheads="1"/>
          </p:cNvSpPr>
          <p:nvPr/>
        </p:nvSpPr>
        <p:spPr bwMode="auto">
          <a:xfrm>
            <a:off x="3581400" y="5105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4" name="Oval 35"/>
          <p:cNvSpPr>
            <a:spLocks noChangeArrowheads="1"/>
          </p:cNvSpPr>
          <p:nvPr/>
        </p:nvSpPr>
        <p:spPr bwMode="auto">
          <a:xfrm>
            <a:off x="51054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5" name="Oval 36"/>
          <p:cNvSpPr>
            <a:spLocks noChangeArrowheads="1"/>
          </p:cNvSpPr>
          <p:nvPr/>
        </p:nvSpPr>
        <p:spPr bwMode="auto">
          <a:xfrm>
            <a:off x="2286000" y="4953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6" name="Oval 37"/>
          <p:cNvSpPr>
            <a:spLocks noChangeArrowheads="1"/>
          </p:cNvSpPr>
          <p:nvPr/>
        </p:nvSpPr>
        <p:spPr bwMode="auto">
          <a:xfrm>
            <a:off x="3505200" y="434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7" name="Oval 38"/>
          <p:cNvSpPr>
            <a:spLocks noChangeArrowheads="1"/>
          </p:cNvSpPr>
          <p:nvPr/>
        </p:nvSpPr>
        <p:spPr bwMode="auto">
          <a:xfrm>
            <a:off x="16002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9428" name="Text Box 39"/>
          <p:cNvSpPr txBox="1">
            <a:spLocks noChangeArrowheads="1"/>
          </p:cNvSpPr>
          <p:nvPr/>
        </p:nvSpPr>
        <p:spPr bwMode="auto">
          <a:xfrm>
            <a:off x="5257800" y="1295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 u="none"/>
          </a:p>
        </p:txBody>
      </p:sp>
      <p:sp>
        <p:nvSpPr>
          <p:cNvPr id="59429" name="Rectangle 40"/>
          <p:cNvSpPr>
            <a:spLocks noChangeArrowheads="1"/>
          </p:cNvSpPr>
          <p:nvPr/>
        </p:nvSpPr>
        <p:spPr bwMode="auto">
          <a:xfrm>
            <a:off x="5410200" y="1295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0" u="none"/>
              <a:t>r</a:t>
            </a:r>
            <a:r>
              <a:rPr lang="es-MX" b="0" u="none" baseline="30000"/>
              <a:t>2 </a:t>
            </a:r>
            <a:r>
              <a:rPr lang="es-MX" b="0" u="none"/>
              <a:t>= 1</a:t>
            </a:r>
            <a:endParaRPr lang="es-ES" b="0" u="none" baseline="30000"/>
          </a:p>
        </p:txBody>
      </p:sp>
      <p:sp>
        <p:nvSpPr>
          <p:cNvPr id="59430" name="Rectangle 41"/>
          <p:cNvSpPr>
            <a:spLocks noChangeArrowheads="1"/>
          </p:cNvSpPr>
          <p:nvPr/>
        </p:nvSpPr>
        <p:spPr bwMode="auto">
          <a:xfrm>
            <a:off x="5867400" y="3886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0" u="none"/>
              <a:t>r</a:t>
            </a:r>
            <a:r>
              <a:rPr lang="es-MX" b="0" u="none" baseline="30000"/>
              <a:t>2             </a:t>
            </a:r>
            <a:r>
              <a:rPr lang="es-MX" b="0" u="none"/>
              <a:t>0</a:t>
            </a:r>
            <a:endParaRPr lang="es-ES" b="0" u="none"/>
          </a:p>
        </p:txBody>
      </p:sp>
      <p:sp>
        <p:nvSpPr>
          <p:cNvPr id="59431" name="Line 42"/>
          <p:cNvSpPr>
            <a:spLocks noChangeShapeType="1"/>
          </p:cNvSpPr>
          <p:nvPr/>
        </p:nvSpPr>
        <p:spPr bwMode="auto">
          <a:xfrm>
            <a:off x="6248400" y="4114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990600" y="1600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 u="none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895600" y="990600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0" u="none"/>
              <a:t>r</a:t>
            </a:r>
            <a:r>
              <a:rPr lang="es-MX" b="0" u="none" baseline="30000"/>
              <a:t>2             </a:t>
            </a:r>
            <a:r>
              <a:rPr lang="es-MX" b="0" u="none"/>
              <a:t>0</a:t>
            </a:r>
            <a:endParaRPr lang="es-ES" b="0" u="none"/>
          </a:p>
        </p:txBody>
      </p:sp>
      <p:sp>
        <p:nvSpPr>
          <p:cNvPr id="19461" name="Line 4"/>
          <p:cNvSpPr>
            <a:spLocks noChangeShapeType="1"/>
          </p:cNvSpPr>
          <p:nvPr/>
        </p:nvSpPr>
        <p:spPr bwMode="auto">
          <a:xfrm>
            <a:off x="3352800" y="121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457200" y="1905000"/>
            <a:ext cx="815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Esto arroja dudas sobre la utilidad de la regresión para predecir y estimar, sin embargo la ecuación aún debe someterse a un juicio final, una prueba objetiva.</a:t>
            </a:r>
            <a:endParaRPr lang="es-ES" b="0" u="none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3933825"/>
            <a:ext cx="8991600" cy="608013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200" b="0" u="none"/>
              <a:t>Prueba de Ho ; </a:t>
            </a:r>
            <a:r>
              <a:rPr lang="es-MX" sz="3200" b="0" u="none">
                <a:sym typeface="Symbol" pitchFamily="18" charset="2"/>
              </a:rPr>
              <a:t> = 0 mediante la estadística F</a:t>
            </a:r>
            <a:endParaRPr lang="es-ES" sz="3200" b="0" u="none"/>
          </a:p>
        </p:txBody>
      </p:sp>
      <p:graphicFrame>
        <p:nvGraphicFramePr>
          <p:cNvPr id="19458" name="Object 7"/>
          <p:cNvGraphicFramePr>
            <a:graphicFrameLocks noChangeAspect="1"/>
          </p:cNvGraphicFramePr>
          <p:nvPr/>
        </p:nvGraphicFramePr>
        <p:xfrm>
          <a:off x="4038600" y="5638800"/>
          <a:ext cx="1136650" cy="962025"/>
        </p:xfrm>
        <a:graphic>
          <a:graphicData uri="http://schemas.openxmlformats.org/presentationml/2006/ole">
            <p:oleObj spid="_x0000_s19458" name="Imagen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mtClean="0"/>
              <a:t>Hipótesis y reglas…</a:t>
            </a:r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dirty="0" smtClean="0"/>
              <a:t>Ho;</a:t>
            </a:r>
            <a:r>
              <a:rPr lang="es-ES" dirty="0" smtClean="0">
                <a:sym typeface="Symbol" pitchFamily="18" charset="2"/>
              </a:rPr>
              <a:t> = 0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>
                <a:sym typeface="Symbol" pitchFamily="18" charset="2"/>
              </a:rPr>
              <a:t>H1;  </a:t>
            </a:r>
            <a:r>
              <a:rPr lang="es-ES" dirty="0" smtClean="0">
                <a:cs typeface="Arial" pitchFamily="34" charset="0"/>
                <a:sym typeface="Symbol" pitchFamily="18" charset="2"/>
              </a:rPr>
              <a:t>≠ 0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>
                <a:cs typeface="Arial" pitchFamily="34" charset="0"/>
                <a:sym typeface="Symbol" pitchFamily="18" charset="2"/>
              </a:rPr>
              <a:t> = 0,05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>
                <a:cs typeface="Arial" pitchFamily="34" charset="0"/>
                <a:sym typeface="Symbol" pitchFamily="18" charset="2"/>
              </a:rPr>
              <a:t>Regla de decisión: Se rechaza si el </a:t>
            </a:r>
            <a:r>
              <a:rPr lang="es-ES" sz="3600" b="1" dirty="0" smtClean="0">
                <a:cs typeface="Arial" pitchFamily="34" charset="0"/>
                <a:sym typeface="Symbol" pitchFamily="18" charset="2"/>
              </a:rPr>
              <a:t>valor calculado es mayor</a:t>
            </a:r>
            <a:r>
              <a:rPr lang="es-ES" dirty="0" smtClean="0">
                <a:cs typeface="Arial" pitchFamily="34" charset="0"/>
                <a:sym typeface="Symbol" pitchFamily="18" charset="2"/>
              </a:rPr>
              <a:t> que el valor crítico de F(1,n-2). </a:t>
            </a:r>
            <a:r>
              <a:rPr lang="es-ES" dirty="0" smtClean="0">
                <a:cs typeface="Arial" pitchFamily="34" charset="0"/>
                <a:sym typeface="Symbol" pitchFamily="18" charset="2"/>
                <a:hlinkClick r:id="rId3" action="ppaction://hlinkfile"/>
              </a:rPr>
              <a:t>Tabla</a:t>
            </a:r>
            <a:endParaRPr lang="es-ES" dirty="0" smtClean="0">
              <a:cs typeface="Arial" pitchFamily="34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s-ES" dirty="0" smtClean="0">
                <a:cs typeface="Arial" pitchFamily="34" charset="0"/>
                <a:sym typeface="Symbol" pitchFamily="18" charset="2"/>
              </a:rPr>
              <a:t>p </a:t>
            </a:r>
            <a:r>
              <a:rPr lang="es-ES" dirty="0" err="1" smtClean="0">
                <a:cs typeface="Arial" pitchFamily="34" charset="0"/>
                <a:sym typeface="Symbol" pitchFamily="18" charset="2"/>
              </a:rPr>
              <a:t>value</a:t>
            </a:r>
            <a:r>
              <a:rPr lang="es-MX" dirty="0" smtClean="0">
                <a:cs typeface="Arial" pitchFamily="34" charset="0"/>
                <a:sym typeface="Symbol" pitchFamily="18" charset="2"/>
              </a:rPr>
              <a:t>&lt;0,05, es el error al rechazar la Ho, si es &gt;0,05 no se rechaza</a:t>
            </a:r>
            <a:endParaRPr lang="es-ES" dirty="0" smtClean="0"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907704" y="623731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¿Falló la tabla?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36912"/>
            <a:ext cx="7772400" cy="1143000"/>
          </a:xfrm>
        </p:spPr>
        <p:txBody>
          <a:bodyPr/>
          <a:lstStyle/>
          <a:p>
            <a:r>
              <a:rPr lang="es-ES_tradnl" dirty="0" smtClean="0"/>
              <a:t>No aparece en la tabla, usemos Excel: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Idoneidad</a:t>
            </a:r>
            <a:endParaRPr lang="es-ES" smtClean="0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143250" y="3094038"/>
            <a:ext cx="9144000" cy="0"/>
          </a:xfrm>
          <a:prstGeom prst="rect">
            <a:avLst/>
          </a:prstGeom>
          <a:solidFill>
            <a:srgbClr val="F0F0F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143000" y="2667000"/>
            <a:ext cx="6934200" cy="1554163"/>
          </a:xfrm>
          <a:prstGeom prst="rect">
            <a:avLst/>
          </a:prstGeom>
          <a:solidFill>
            <a:srgbClr val="F0F0F8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t"/>
            <a:r>
              <a:rPr lang="es-ES" sz="2800" u="none"/>
              <a:t>Reunión de las condiciones necesarias para desempeñar una función</a:t>
            </a:r>
          </a:p>
          <a:p>
            <a:pPr eaLnBrk="0" hangingPunct="0"/>
            <a:endParaRPr lang="es-ES" b="0" u="none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179763" y="3094038"/>
            <a:ext cx="0" cy="0"/>
          </a:xfrm>
          <a:prstGeom prst="rect">
            <a:avLst/>
          </a:prstGeom>
          <a:solidFill>
            <a:srgbClr val="F0F0F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1905000" y="3105150"/>
            <a:ext cx="46482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CL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Ejemplo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505200" y="4114800"/>
            <a:ext cx="1066800" cy="457200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hlinkClick r:id="rId3" action="ppaction://hlinkfile"/>
              </a:rPr>
              <a:t>Excel</a:t>
            </a:r>
            <a:endParaRPr lang="es-ES" b="0" u="none"/>
          </a:p>
        </p:txBody>
      </p:sp>
      <p:sp>
        <p:nvSpPr>
          <p:cNvPr id="61444" name="Text Box 6"/>
          <p:cNvSpPr txBox="1">
            <a:spLocks noChangeArrowheads="1"/>
          </p:cNvSpPr>
          <p:nvPr/>
        </p:nvSpPr>
        <p:spPr bwMode="auto">
          <a:xfrm>
            <a:off x="2484438" y="4868863"/>
            <a:ext cx="3887787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Recta con datos repetidos</a:t>
            </a:r>
          </a:p>
          <a:p>
            <a:pPr>
              <a:spcBef>
                <a:spcPct val="50000"/>
              </a:spcBef>
            </a:pPr>
            <a:r>
              <a:rPr lang="es-ES" b="0" u="none"/>
              <a:t>Regresión</a:t>
            </a:r>
          </a:p>
          <a:p>
            <a:pPr>
              <a:spcBef>
                <a:spcPct val="50000"/>
              </a:spcBef>
            </a:pPr>
            <a:r>
              <a:rPr lang="es-ES" b="0" u="none"/>
              <a:t>Estadísticos F y t</a:t>
            </a:r>
          </a:p>
          <a:p>
            <a:pPr>
              <a:spcBef>
                <a:spcPct val="50000"/>
              </a:spcBef>
            </a:pPr>
            <a:endParaRPr lang="es-ES" b="0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3"/>
          <p:cNvGraphicFramePr>
            <a:graphicFrameLocks noChangeAspect="1"/>
          </p:cNvGraphicFramePr>
          <p:nvPr/>
        </p:nvGraphicFramePr>
        <p:xfrm>
          <a:off x="0" y="0"/>
          <a:ext cx="8915400" cy="3581400"/>
        </p:xfrm>
        <a:graphic>
          <a:graphicData uri="http://schemas.openxmlformats.org/presentationml/2006/ole">
            <p:oleObj spid="_x0000_s20482" name="Hoja de cálculo" r:id="rId4" imgW="7042680" imgH="787680" progId="Excel.Sheet.8">
              <p:embed/>
            </p:oleObj>
          </a:graphicData>
        </a:graphic>
      </p:graphicFrame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0" y="3886200"/>
          <a:ext cx="9144000" cy="2266950"/>
        </p:xfrm>
        <a:graphic>
          <a:graphicData uri="http://schemas.openxmlformats.org/presentationml/2006/ole">
            <p:oleObj spid="_x0000_s20483" name="Hoja de cálculo" r:id="rId5" imgW="5670000" imgH="787680" progId="Excel.Sheet.8">
              <p:embed/>
            </p:oleObj>
          </a:graphicData>
        </a:graphic>
      </p:graphicFrame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11188" y="6165850"/>
            <a:ext cx="3673475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hlinkClick r:id="rId6" action="ppaction://hlinkfile"/>
              </a:rPr>
              <a:t>Recta2</a:t>
            </a:r>
            <a:r>
              <a:rPr lang="es-MX" b="0" u="none"/>
              <a:t> (ver Resultados)</a:t>
            </a:r>
            <a:endParaRPr lang="es-ES" b="0" u="none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651500" y="6308725"/>
            <a:ext cx="3492500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TABLA: F(1,25)=4,24</a:t>
            </a:r>
          </a:p>
        </p:txBody>
      </p:sp>
      <p:sp>
        <p:nvSpPr>
          <p:cNvPr id="60418" name="Line 2"/>
          <p:cNvSpPr>
            <a:spLocks noChangeShapeType="1"/>
          </p:cNvSpPr>
          <p:nvPr/>
        </p:nvSpPr>
        <p:spPr bwMode="auto">
          <a:xfrm flipH="1" flipV="1">
            <a:off x="5943600" y="2743200"/>
            <a:ext cx="38100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1438"/>
            <a:ext cx="12192000" cy="762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mtClean="0"/>
              <a:t>Uso de la estadística t</a:t>
            </a:r>
            <a:endParaRPr lang="es-ES" smtClean="0"/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533400" y="11430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Probar </a:t>
            </a:r>
            <a:r>
              <a:rPr lang="es-MX" b="0" u="none">
                <a:solidFill>
                  <a:schemeClr val="tx2"/>
                </a:solidFill>
              </a:rPr>
              <a:t>Ho ; </a:t>
            </a:r>
            <a:r>
              <a:rPr lang="es-MX" u="none">
                <a:solidFill>
                  <a:schemeClr val="tx2"/>
                </a:solidFill>
                <a:sym typeface="Symbol" pitchFamily="18" charset="2"/>
              </a:rPr>
              <a:t> = 0</a:t>
            </a:r>
            <a:r>
              <a:rPr lang="es-MX" b="0" u="none"/>
              <a:t> </a:t>
            </a:r>
            <a:endParaRPr lang="es-ES" b="0" u="none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762000" y="1752600"/>
          <a:ext cx="2209800" cy="1143000"/>
        </p:xfrm>
        <a:graphic>
          <a:graphicData uri="http://schemas.openxmlformats.org/presentationml/2006/ole">
            <p:oleObj spid="_x0000_s21506" name="Ecuación" r:id="rId4" imgW="660240" imgH="431640" progId="Equation.3">
              <p:embed/>
            </p:oleObj>
          </a:graphicData>
        </a:graphic>
      </p:graphicFrame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4191000" y="19050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Cuando se conoce </a:t>
            </a:r>
            <a:r>
              <a:rPr lang="es-MX" b="0" u="none">
                <a:sym typeface="Symbol" pitchFamily="18" charset="2"/>
              </a:rPr>
              <a:t></a:t>
            </a:r>
            <a:r>
              <a:rPr lang="es-MX" b="0" u="none" baseline="-25000">
                <a:sym typeface="Symbol" pitchFamily="18" charset="2"/>
              </a:rPr>
              <a:t>b</a:t>
            </a:r>
            <a:endParaRPr lang="es-ES" sz="4400" u="none">
              <a:solidFill>
                <a:schemeClr val="tx2"/>
              </a:solidFill>
              <a:sym typeface="Symbol" pitchFamily="18" charset="2"/>
            </a:endParaRPr>
          </a:p>
        </p:txBody>
      </p:sp>
      <p:graphicFrame>
        <p:nvGraphicFramePr>
          <p:cNvPr id="21507" name="Object 5"/>
          <p:cNvGraphicFramePr>
            <a:graphicFrameLocks noChangeAspect="1"/>
          </p:cNvGraphicFramePr>
          <p:nvPr/>
        </p:nvGraphicFramePr>
        <p:xfrm>
          <a:off x="838200" y="3733800"/>
          <a:ext cx="2124075" cy="1143000"/>
        </p:xfrm>
        <a:graphic>
          <a:graphicData uri="http://schemas.openxmlformats.org/presentationml/2006/ole">
            <p:oleObj spid="_x0000_s21507" name="Ecuación" r:id="rId5" imgW="634680" imgH="431640" progId="Equation.3">
              <p:embed/>
            </p:oleObj>
          </a:graphicData>
        </a:graphic>
      </p:graphicFrame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267200" y="3886200"/>
            <a:ext cx="353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Cuando no se conoce </a:t>
            </a:r>
            <a:r>
              <a:rPr lang="es-MX" b="0" u="none">
                <a:sym typeface="Symbol" pitchFamily="18" charset="2"/>
              </a:rPr>
              <a:t></a:t>
            </a:r>
            <a:r>
              <a:rPr lang="es-MX" b="0" u="none" baseline="-25000">
                <a:sym typeface="Symbol" pitchFamily="18" charset="2"/>
              </a:rPr>
              <a:t>b</a:t>
            </a:r>
            <a:endParaRPr lang="es-ES" b="0" u="none" baseline="-25000">
              <a:sym typeface="Symbol" pitchFamily="18" charset="2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692275" y="5661025"/>
            <a:ext cx="2808288" cy="83099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 dirty="0">
                <a:hlinkClick r:id="rId6" action="ppaction://hlinkpres?slideindex=1&amp;slidetitle="/>
              </a:rPr>
              <a:t>Distribución t </a:t>
            </a:r>
            <a:r>
              <a:rPr lang="es-ES" b="0" u="none" dirty="0"/>
              <a:t>de </a:t>
            </a:r>
            <a:r>
              <a:rPr lang="es-ES" b="0" u="none" dirty="0" err="1"/>
              <a:t>Student</a:t>
            </a:r>
            <a:endParaRPr lang="es-ES" b="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Hipótesis y reglas…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7772400" cy="4114800"/>
          </a:xfrm>
        </p:spPr>
        <p:txBody>
          <a:bodyPr/>
          <a:lstStyle/>
          <a:p>
            <a:pPr eaLnBrk="1" hangingPunct="1"/>
            <a:r>
              <a:rPr lang="es-ES" smtClean="0"/>
              <a:t>Ho;</a:t>
            </a:r>
            <a:r>
              <a:rPr lang="es-ES" smtClean="0">
                <a:sym typeface="Symbol" pitchFamily="18" charset="2"/>
              </a:rPr>
              <a:t> = 0</a:t>
            </a:r>
          </a:p>
          <a:p>
            <a:pPr eaLnBrk="1" hangingPunct="1"/>
            <a:r>
              <a:rPr lang="es-ES" smtClean="0">
                <a:sym typeface="Symbol" pitchFamily="18" charset="2"/>
              </a:rPr>
              <a:t>H1;  </a:t>
            </a:r>
            <a:r>
              <a:rPr lang="es-ES" smtClean="0">
                <a:cs typeface="Arial" pitchFamily="34" charset="0"/>
                <a:sym typeface="Symbol" pitchFamily="18" charset="2"/>
              </a:rPr>
              <a:t>≠ 0</a:t>
            </a:r>
          </a:p>
          <a:p>
            <a:pPr eaLnBrk="1" hangingPunct="1"/>
            <a:r>
              <a:rPr lang="es-ES" smtClean="0">
                <a:cs typeface="Arial" pitchFamily="34" charset="0"/>
                <a:sym typeface="Symbol" pitchFamily="18" charset="2"/>
              </a:rPr>
              <a:t> = 0,05</a:t>
            </a:r>
          </a:p>
          <a:p>
            <a:pPr eaLnBrk="1" hangingPunct="1"/>
            <a:r>
              <a:rPr lang="es-ES" smtClean="0">
                <a:cs typeface="Arial" pitchFamily="34" charset="0"/>
                <a:sym typeface="Symbol" pitchFamily="18" charset="2"/>
              </a:rPr>
              <a:t>Se rechaza Ho, si </a:t>
            </a:r>
            <a:r>
              <a:rPr lang="es-ES" b="1" smtClean="0">
                <a:cs typeface="Arial" pitchFamily="34" charset="0"/>
                <a:sym typeface="Symbol" pitchFamily="18" charset="2"/>
              </a:rPr>
              <a:t>t calculado es mayor</a:t>
            </a:r>
            <a:r>
              <a:rPr lang="es-ES" smtClean="0">
                <a:cs typeface="Arial" pitchFamily="34" charset="0"/>
                <a:sym typeface="Symbol" pitchFamily="18" charset="2"/>
              </a:rPr>
              <a:t> o igual al t de tabla, para n-2 grados de libertad</a:t>
            </a:r>
          </a:p>
          <a:p>
            <a:pPr eaLnBrk="1" hangingPunct="1"/>
            <a:endParaRPr lang="es-ES" smtClean="0">
              <a:cs typeface="Arial" pitchFamily="34" charset="0"/>
              <a:sym typeface="Symbol" pitchFamily="18" charset="2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4356100" y="5445125"/>
            <a:ext cx="2303463" cy="83099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 dirty="0">
                <a:hlinkClick r:id="rId3" action="ppaction://hlinkfile"/>
              </a:rPr>
              <a:t>t de </a:t>
            </a:r>
            <a:r>
              <a:rPr lang="es-ES" b="0" u="none" dirty="0" err="1" smtClean="0">
                <a:hlinkClick r:id="rId3" action="ppaction://hlinkfile"/>
              </a:rPr>
              <a:t>Student</a:t>
            </a:r>
            <a:r>
              <a:rPr lang="es-ES" b="0" u="none" dirty="0" smtClean="0"/>
              <a:t> Tabla</a:t>
            </a:r>
            <a:endParaRPr lang="es-ES" b="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10" name="Group 34"/>
          <p:cNvGraphicFramePr>
            <a:graphicFrameLocks noGrp="1"/>
          </p:cNvGraphicFramePr>
          <p:nvPr/>
        </p:nvGraphicFramePr>
        <p:xfrm>
          <a:off x="2195513" y="2205038"/>
          <a:ext cx="3384550" cy="1516063"/>
        </p:xfrm>
        <a:graphic>
          <a:graphicData uri="http://schemas.openxmlformats.org/drawingml/2006/table">
            <a:tbl>
              <a:tblPr/>
              <a:tblGrid>
                <a:gridCol w="1962150"/>
                <a:gridCol w="142240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Estadístico t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Probabilidad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-3,748598609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0,00094213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6,317767239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1,3021E-06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4524" name="Text Box 29"/>
          <p:cNvSpPr txBox="1">
            <a:spLocks noChangeArrowheads="1"/>
          </p:cNvSpPr>
          <p:nvPr/>
        </p:nvSpPr>
        <p:spPr bwMode="auto">
          <a:xfrm>
            <a:off x="1042988" y="1484313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t</a:t>
            </a:r>
            <a:r>
              <a:rPr lang="es-ES" b="0" u="none"/>
              <a:t> de tabla es 1,708</a:t>
            </a:r>
          </a:p>
        </p:txBody>
      </p:sp>
      <p:sp>
        <p:nvSpPr>
          <p:cNvPr id="64525" name="Text Box 30"/>
          <p:cNvSpPr txBox="1">
            <a:spLocks noChangeArrowheads="1"/>
          </p:cNvSpPr>
          <p:nvPr/>
        </p:nvSpPr>
        <p:spPr bwMode="auto">
          <a:xfrm>
            <a:off x="2555875" y="333375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>
                <a:hlinkClick r:id="rId3" action="ppaction://hlinkfile"/>
              </a:rPr>
              <a:t>En nuestro ejemplo</a:t>
            </a:r>
            <a:endParaRPr lang="es-ES" b="0" u="none"/>
          </a:p>
        </p:txBody>
      </p:sp>
      <p:sp>
        <p:nvSpPr>
          <p:cNvPr id="64526" name="Text Box 31"/>
          <p:cNvSpPr txBox="1">
            <a:spLocks noChangeArrowheads="1"/>
          </p:cNvSpPr>
          <p:nvPr/>
        </p:nvSpPr>
        <p:spPr bwMode="auto">
          <a:xfrm>
            <a:off x="1835150" y="4365625"/>
            <a:ext cx="5545138" cy="10048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t</a:t>
            </a:r>
            <a:r>
              <a:rPr lang="es-ES" b="0" u="none"/>
              <a:t> calculado es &gt; t de tabla</a:t>
            </a:r>
          </a:p>
          <a:p>
            <a:pPr>
              <a:spcBef>
                <a:spcPct val="50000"/>
              </a:spcBef>
            </a:pPr>
            <a:r>
              <a:rPr lang="es-ES" b="0" u="none"/>
              <a:t>Por lo tanto se rechaza la hipótesis Ho</a:t>
            </a:r>
          </a:p>
        </p:txBody>
      </p:sp>
      <p:sp>
        <p:nvSpPr>
          <p:cNvPr id="64527" name="Text Box 32"/>
          <p:cNvSpPr txBox="1">
            <a:spLocks noChangeArrowheads="1"/>
          </p:cNvSpPr>
          <p:nvPr/>
        </p:nvSpPr>
        <p:spPr bwMode="auto">
          <a:xfrm>
            <a:off x="1763713" y="5805488"/>
            <a:ext cx="5184775" cy="822325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Se concluye que la pendiente de la recta r.l. no es cero. Hay linealidad</a:t>
            </a:r>
          </a:p>
        </p:txBody>
      </p:sp>
      <p:sp>
        <p:nvSpPr>
          <p:cNvPr id="64528" name="Text Box 35"/>
          <p:cNvSpPr txBox="1">
            <a:spLocks noChangeArrowheads="1"/>
          </p:cNvSpPr>
          <p:nvPr/>
        </p:nvSpPr>
        <p:spPr bwMode="auto">
          <a:xfrm>
            <a:off x="6300788" y="2565400"/>
            <a:ext cx="2087562" cy="73025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0" u="none"/>
              <a:t>P&lt;0,05, probabilidad de equivocarse al rechazar la Ho</a:t>
            </a:r>
          </a:p>
        </p:txBody>
      </p:sp>
      <p:sp>
        <p:nvSpPr>
          <p:cNvPr id="64529" name="Line 36"/>
          <p:cNvSpPr>
            <a:spLocks noChangeShapeType="1"/>
          </p:cNvSpPr>
          <p:nvPr/>
        </p:nvSpPr>
        <p:spPr bwMode="auto">
          <a:xfrm flipV="1">
            <a:off x="5562600" y="3352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895725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22532" name="Picture 2" descr="http://www.statsoft.com/textbook/graphics/t_chart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905000" y="0"/>
            <a:ext cx="5410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0" name="Object 7"/>
          <p:cNvGraphicFramePr>
            <a:graphicFrameLocks noChangeAspect="1"/>
          </p:cNvGraphicFramePr>
          <p:nvPr/>
        </p:nvGraphicFramePr>
        <p:xfrm>
          <a:off x="1828800" y="3400425"/>
          <a:ext cx="5410200" cy="3457575"/>
        </p:xfrm>
        <a:graphic>
          <a:graphicData uri="http://schemas.openxmlformats.org/presentationml/2006/ole">
            <p:oleObj spid="_x0000_s22530" name="Imagen de mapa de bits" r:id="rId6" imgW="9097645" imgH="6152381" progId="PBrush">
              <p:embed/>
            </p:oleObj>
          </a:graphicData>
        </a:graphic>
      </p:graphicFrame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7620000" y="15240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0,025</a:t>
            </a: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7467600" y="4038600"/>
            <a:ext cx="1066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0,025</a:t>
            </a:r>
          </a:p>
          <a:p>
            <a:pPr>
              <a:spcBef>
                <a:spcPct val="50000"/>
              </a:spcBef>
            </a:pPr>
            <a:r>
              <a:rPr lang="es-ES" b="0" u="none"/>
              <a:t>0,025</a:t>
            </a: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2971800" y="2895600"/>
            <a:ext cx="1600200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0,025 = </a:t>
            </a:r>
            <a:r>
              <a:rPr lang="es-ES" b="0" u="none"/>
              <a:t>t</a:t>
            </a:r>
            <a:r>
              <a:rPr lang="es-ES" b="0" u="none" baseline="-25000"/>
              <a:t>0,05</a:t>
            </a:r>
            <a:endParaRPr lang="es-ES" b="0" u="none"/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4648200" y="2895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 u="none"/>
          </a:p>
        </p:txBody>
      </p:sp>
      <p:sp>
        <p:nvSpPr>
          <p:cNvPr id="22537" name="Text Box 12"/>
          <p:cNvSpPr txBox="1">
            <a:spLocks noChangeArrowheads="1"/>
          </p:cNvSpPr>
          <p:nvPr/>
        </p:nvSpPr>
        <p:spPr bwMode="auto">
          <a:xfrm>
            <a:off x="4724400" y="2971800"/>
            <a:ext cx="12192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 dirty="0">
                <a:hlinkClick r:id="rId7" action="ppaction://hlinkfile"/>
              </a:rPr>
              <a:t>Excel</a:t>
            </a:r>
            <a:endParaRPr lang="es-ES" b="0" u="none" dirty="0"/>
          </a:p>
        </p:txBody>
      </p:sp>
      <p:sp>
        <p:nvSpPr>
          <p:cNvPr id="22538" name="9 CuadroTexto"/>
          <p:cNvSpPr txBox="1">
            <a:spLocks noChangeArrowheads="1"/>
          </p:cNvSpPr>
          <p:nvPr/>
        </p:nvSpPr>
        <p:spPr bwMode="auto">
          <a:xfrm>
            <a:off x="7429500" y="5857875"/>
            <a:ext cx="1285875" cy="461963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>
                <a:solidFill>
                  <a:srgbClr val="FF0000"/>
                </a:solidFill>
                <a:hlinkClick r:id="rId8" action="ppaction://hlinkfile"/>
              </a:rPr>
              <a:t>Tabla</a:t>
            </a:r>
            <a:endParaRPr lang="es-C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Varianza residual constante (homoscedasticidad)</a:t>
            </a:r>
            <a:endParaRPr lang="es-ES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MX" smtClean="0"/>
              <a:t>La validez del modelo se puede probar representando los residuales (eje de las ordenadas) frente a los valores estimados de y (eje de las abcisas). La distribución de los puntos debería ser aleatoria y no reflejar ninguna tendencia.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Flecha abajo"/>
          <p:cNvSpPr/>
          <p:nvPr/>
        </p:nvSpPr>
        <p:spPr bwMode="auto">
          <a:xfrm>
            <a:off x="2857488" y="214290"/>
            <a:ext cx="285752" cy="5000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28625"/>
            <a:ext cx="9144000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28600" y="-2641600"/>
            <a:ext cx="89154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b="0" u="none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50000"/>
              </a:spcBef>
            </a:pPr>
            <a:endParaRPr lang="es-ES" b="0" u="none">
              <a:solidFill>
                <a:srgbClr val="3232CE"/>
              </a:solidFill>
              <a:latin typeface="Helvetica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400" b="1" smtClean="0">
                <a:solidFill>
                  <a:srgbClr val="000000"/>
                </a:solidFill>
                <a:latin typeface="Helvetica-Bold" charset="0"/>
              </a:rPr>
              <a:t>Características de Funcionamiento del método analítico</a:t>
            </a:r>
            <a:br>
              <a:rPr lang="es-ES" sz="2400" b="1" smtClean="0">
                <a:solidFill>
                  <a:srgbClr val="000000"/>
                </a:solidFill>
                <a:latin typeface="Helvetica-Bold" charset="0"/>
              </a:rPr>
            </a:br>
            <a:endParaRPr lang="es-ES" sz="2400" b="1" smtClean="0">
              <a:solidFill>
                <a:srgbClr val="000000"/>
              </a:solidFill>
              <a:latin typeface="Helvetica-Bold" charset="0"/>
            </a:endParaRP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b="1" i="1" smtClean="0">
                <a:solidFill>
                  <a:srgbClr val="000000"/>
                </a:solidFill>
                <a:latin typeface="Helvetica-BoldOblique" charset="0"/>
              </a:rPr>
              <a:t>Criterios de Fiabilidad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Precisión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Exactitud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Sesgo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Linealidad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Intervalo de Linealidad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Límite de Detección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Límite de Cuantificación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Sensibilidad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Selectividad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000000"/>
                </a:solidFill>
                <a:latin typeface="Helvetica" charset="0"/>
              </a:rPr>
              <a:t>Robustez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b="1" i="1" smtClean="0">
                <a:solidFill>
                  <a:srgbClr val="000000"/>
                </a:solidFill>
                <a:latin typeface="Helvetica-BoldOblique" charset="0"/>
              </a:rPr>
              <a:t>Criterios de Practicabilidad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Velocidad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Coste y disponibilidad de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equipo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Toxicidad de los reactivos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Habilidad del operador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Facilidad y comodidad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Seguridad en el laboratorio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sz="2000" smtClean="0">
                <a:solidFill>
                  <a:srgbClr val="3232CE"/>
                </a:solidFill>
                <a:latin typeface="Helvetica" charset="0"/>
              </a:rPr>
              <a:t>Coste por muestra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1143000"/>
          </a:xfrm>
        </p:spPr>
        <p:txBody>
          <a:bodyPr/>
          <a:lstStyle/>
          <a:p>
            <a:pPr eaLnBrk="1" hangingPunct="1"/>
            <a:r>
              <a:rPr lang="es-MX" sz="4000" smtClean="0"/>
              <a:t>Requisito de homogeneidad de varianzas para hacer un ANOVA y aplicar t de Student</a:t>
            </a:r>
            <a:endParaRPr lang="es-ES" sz="400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5038"/>
            <a:ext cx="9144000" cy="5334000"/>
          </a:xfrm>
        </p:spPr>
        <p:txBody>
          <a:bodyPr/>
          <a:lstStyle/>
          <a:p>
            <a:pPr eaLnBrk="1" hangingPunct="1"/>
            <a:r>
              <a:rPr lang="es-MX" dirty="0" smtClean="0"/>
              <a:t>Homogeneidad de varianzas, se puede usar el test de </a:t>
            </a:r>
            <a:r>
              <a:rPr lang="es-MX" dirty="0" err="1" smtClean="0"/>
              <a:t>Cochran</a:t>
            </a:r>
            <a:r>
              <a:rPr lang="es-MX" dirty="0" smtClean="0"/>
              <a:t> aunque no estén normalizadas las respuestas (sería lo correcto estadísticamente). Caso con réplicas</a:t>
            </a:r>
          </a:p>
          <a:p>
            <a:pPr eaLnBrk="1" hangingPunct="1"/>
            <a:r>
              <a:rPr lang="es-MX" dirty="0" smtClean="0"/>
              <a:t>Homogeneidad de varianzas con F (Fisher)</a:t>
            </a:r>
            <a:endParaRPr lang="es-ES" dirty="0" smtClean="0"/>
          </a:p>
        </p:txBody>
      </p:sp>
      <p:graphicFrame>
        <p:nvGraphicFramePr>
          <p:cNvPr id="23554" name="Object 10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23554" name="Picture" r:id="rId4" imgW="1137240" imgH="962640" progId="Word.Picture.8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2928926" y="5143512"/>
          <a:ext cx="1428760" cy="890590"/>
        </p:xfrm>
        <a:graphic>
          <a:graphicData uri="http://schemas.openxmlformats.org/presentationml/2006/ole">
            <p:oleObj spid="_x0000_s23555" name="Ecuación" r:id="rId5" imgW="482400" imgH="533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s-MX" smtClean="0"/>
              <a:t>Test de Cochran</a:t>
            </a:r>
            <a:r>
              <a:rPr lang="es-MX" sz="1800" smtClean="0"/>
              <a:t/>
            </a:r>
            <a:br>
              <a:rPr lang="es-MX" sz="1800" smtClean="0"/>
            </a:br>
            <a:r>
              <a:rPr lang="es-MX" sz="1800" smtClean="0"/>
              <a:t>Grupos de igual tamaño</a:t>
            </a:r>
            <a:endParaRPr lang="es-ES" sz="1800" smtClean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44513" y="1752600"/>
          <a:ext cx="6999287" cy="1452563"/>
        </p:xfrm>
        <a:graphic>
          <a:graphicData uri="http://schemas.openxmlformats.org/presentationml/2006/ole">
            <p:oleObj spid="_x0000_s24578" name="Ecuación" r:id="rId4" imgW="2158920" imgH="495000" progId="Equation.3">
              <p:embed/>
            </p:oleObj>
          </a:graphicData>
        </a:graphic>
      </p:graphicFrame>
      <p:sp>
        <p:nvSpPr>
          <p:cNvPr id="24580" name="AutoShape 5"/>
          <p:cNvSpPr>
            <a:spLocks/>
          </p:cNvSpPr>
          <p:nvPr/>
        </p:nvSpPr>
        <p:spPr bwMode="auto">
          <a:xfrm rot="-5328919">
            <a:off x="4952207" y="1218406"/>
            <a:ext cx="762000" cy="4113213"/>
          </a:xfrm>
          <a:prstGeom prst="leftBrace">
            <a:avLst>
              <a:gd name="adj1" fmla="val 449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4419600" y="36576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Varianza de cada grupo K</a:t>
            </a:r>
            <a:endParaRPr lang="es-ES" b="0" u="none"/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5410200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hlinkClick r:id="rId5" action="ppaction://hlinkfile"/>
              </a:rPr>
              <a:t>G</a:t>
            </a:r>
            <a:r>
              <a:rPr lang="es-MX" b="0" u="none" baseline="-25000">
                <a:hlinkClick r:id="rId5" action="ppaction://hlinkfile"/>
              </a:rPr>
              <a:t>tabla</a:t>
            </a:r>
            <a:r>
              <a:rPr lang="es-MX" b="0" u="none"/>
              <a:t>(</a:t>
            </a:r>
            <a:r>
              <a:rPr lang="es-MX" b="0" u="none">
                <a:sym typeface="Symbol" pitchFamily="18" charset="2"/>
              </a:rPr>
              <a:t>=0,05,K=5,n=3)=0,68</a:t>
            </a:r>
            <a:endParaRPr lang="es-ES" b="0" u="none"/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685800" y="4648200"/>
            <a:ext cx="410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>
                <a:hlinkClick r:id="rId6" action="ppaction://hlinkfile"/>
              </a:rPr>
              <a:t>Ejemplo (más adelante):</a:t>
            </a:r>
            <a:endParaRPr lang="es-ES" b="0" u="none"/>
          </a:p>
        </p:txBody>
      </p:sp>
      <p:sp>
        <p:nvSpPr>
          <p:cNvPr id="24584" name="7 CuadroTexto"/>
          <p:cNvSpPr txBox="1">
            <a:spLocks noChangeArrowheads="1"/>
          </p:cNvSpPr>
          <p:nvPr/>
        </p:nvSpPr>
        <p:spPr bwMode="auto">
          <a:xfrm>
            <a:off x="7643813" y="928688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1400"/>
              <a:t>Diferente tamaño Bartlett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smtClean="0">
                <a:hlinkClick r:id="rId4" action="ppaction://hlinkfile"/>
              </a:rPr>
              <a:t>Test de Cochran</a:t>
            </a:r>
            <a:endParaRPr lang="es-ES" sz="3200" smtClean="0"/>
          </a:p>
        </p:txBody>
      </p:sp>
      <p:graphicFrame>
        <p:nvGraphicFramePr>
          <p:cNvPr id="25602" name="Object 2052"/>
          <p:cNvGraphicFramePr>
            <a:graphicFrameLocks noChangeAspect="1"/>
          </p:cNvGraphicFramePr>
          <p:nvPr/>
        </p:nvGraphicFramePr>
        <p:xfrm>
          <a:off x="0" y="928670"/>
          <a:ext cx="8859838" cy="5030788"/>
        </p:xfrm>
        <a:graphic>
          <a:graphicData uri="http://schemas.openxmlformats.org/presentationml/2006/ole">
            <p:oleObj spid="_x0000_s25602" name="Worksheet" r:id="rId5" imgW="3505200" imgH="26194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1026"/>
          <p:cNvGraphicFramePr>
            <a:graphicFrameLocks noChangeAspect="1"/>
          </p:cNvGraphicFramePr>
          <p:nvPr/>
        </p:nvGraphicFramePr>
        <p:xfrm>
          <a:off x="533400" y="990600"/>
          <a:ext cx="7772400" cy="4876800"/>
        </p:xfrm>
        <a:graphic>
          <a:graphicData uri="http://schemas.openxmlformats.org/presentationml/2006/ole">
            <p:oleObj spid="_x0000_s26626" name="Hoja de cálculo" r:id="rId4" imgW="3510000" imgH="1541160" progId="Excel.Sheet.8">
              <p:embed/>
            </p:oleObj>
          </a:graphicData>
        </a:graphic>
      </p:graphicFrame>
      <p:sp>
        <p:nvSpPr>
          <p:cNvPr id="26627" name="Rectangle 1027"/>
          <p:cNvSpPr>
            <a:spLocks noChangeArrowheads="1"/>
          </p:cNvSpPr>
          <p:nvPr/>
        </p:nvSpPr>
        <p:spPr bwMode="auto">
          <a:xfrm>
            <a:off x="1828800" y="381000"/>
            <a:ext cx="1624013" cy="457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0">
                <a:hlinkClick r:id="rId5" action="ppaction://hlinkfile"/>
              </a:rPr>
              <a:t>De excel</a:t>
            </a:r>
            <a:r>
              <a:rPr lang="es-ES" b="0"/>
              <a:t>...</a:t>
            </a:r>
          </a:p>
        </p:txBody>
      </p:sp>
      <p:sp>
        <p:nvSpPr>
          <p:cNvPr id="26628" name="Line 1029"/>
          <p:cNvSpPr>
            <a:spLocks noChangeShapeType="1"/>
          </p:cNvSpPr>
          <p:nvPr/>
        </p:nvSpPr>
        <p:spPr bwMode="auto">
          <a:xfrm>
            <a:off x="3124200" y="8382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26629" name="Text Box 1030"/>
          <p:cNvSpPr txBox="1">
            <a:spLocks noChangeArrowheads="1"/>
          </p:cNvSpPr>
          <p:nvPr/>
        </p:nvSpPr>
        <p:spPr bwMode="auto">
          <a:xfrm>
            <a:off x="457200" y="60198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u="none"/>
              <a:t>Si valor calculado es mayor que el de tabla se rechaza Ho (es igual que con t y con F). Ho:=son iguales</a:t>
            </a:r>
          </a:p>
        </p:txBody>
      </p:sp>
      <p:sp>
        <p:nvSpPr>
          <p:cNvPr id="26630" name="Text Box 1031"/>
          <p:cNvSpPr txBox="1">
            <a:spLocks noChangeArrowheads="1"/>
          </p:cNvSpPr>
          <p:nvPr/>
        </p:nvSpPr>
        <p:spPr bwMode="auto">
          <a:xfrm>
            <a:off x="4572000" y="2276475"/>
            <a:ext cx="1728788" cy="4572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0,68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MX" sz="4000" smtClean="0"/>
              <a:t>¿Qué pasa si no se cumple la homogeneidad de las varianzas?</a:t>
            </a:r>
            <a:endParaRPr lang="es-ES" sz="40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s-MX" sz="3600" smtClean="0"/>
              <a:t>Si se debe a la mayor variabilidad de uno de los extremos del rango, éste se puede acortar siempre que las especificaciones lo permitan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sz="3600" smtClean="0"/>
              <a:t>Puede plantearse el análisis a otro nivel de concentraciones que favorezca una menor variabilidad</a:t>
            </a:r>
            <a:endParaRPr lang="es-E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MX" smtClean="0"/>
              <a:t>Test de linealidad</a:t>
            </a:r>
            <a:endParaRPr lang="es-ES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marL="609600" indent="-609600" eaLnBrk="1" hangingPunct="1">
              <a:buFontTx/>
              <a:buAutoNum type="alphaLcParenR"/>
            </a:pPr>
            <a:r>
              <a:rPr lang="es-MX" smtClean="0"/>
              <a:t>Coeficientes de variación de los factores de respuesta (f), es la relación entre la lectura o respuesta (área) y la concentración. Puede considerarse como una aproximación a la sensibilidad de calibrado.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s-MX" smtClean="0"/>
              <a:t>Significación estadística de la desviación estándar de la pendiente. La pendiente debe ser estadísticamente distinta de cero para p-value=0,05. También es habitual calcular los intervalos de confianza con b </a:t>
            </a:r>
            <a:r>
              <a:rPr lang="es-MX" smtClean="0">
                <a:cs typeface="Arial" pitchFamily="34" charset="0"/>
              </a:rPr>
              <a:t>± t*s</a:t>
            </a:r>
            <a:r>
              <a:rPr lang="es-MX" baseline="-25000" smtClean="0">
                <a:cs typeface="Arial" pitchFamily="34" charset="0"/>
              </a:rPr>
              <a:t>b </a:t>
            </a:r>
            <a:r>
              <a:rPr lang="es-MX" smtClean="0">
                <a:cs typeface="Arial" pitchFamily="34" charset="0"/>
              </a:rPr>
              <a:t>. Estos intervalos no deberían incluir el cero.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Factor de respuesta como una aproximación a la pendiente:</a:t>
            </a:r>
            <a:endParaRPr lang="es-CL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2643174" y="2285992"/>
          <a:ext cx="2381250" cy="679450"/>
        </p:xfrm>
        <a:graphic>
          <a:graphicData uri="http://schemas.openxmlformats.org/presentationml/2006/ole">
            <p:oleObj spid="_x0000_s104450" name="Ecuación" r:id="rId4" imgW="672840" imgH="393480" progId="Equation.3">
              <p:embed/>
            </p:oleObj>
          </a:graphicData>
        </a:graphic>
      </p:graphicFrame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786050" y="3571876"/>
          <a:ext cx="2714644" cy="571504"/>
        </p:xfrm>
        <a:graphic>
          <a:graphicData uri="http://schemas.openxmlformats.org/presentationml/2006/ole">
            <p:oleObj spid="_x0000_s104451" name="Ecuación" r:id="rId5" imgW="799920" imgH="203040" progId="Equation.3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785918" y="5072074"/>
          <a:ext cx="4429156" cy="642942"/>
        </p:xfrm>
        <a:graphic>
          <a:graphicData uri="http://schemas.openxmlformats.org/presentationml/2006/ole">
            <p:oleObj spid="_x0000_s104452" name="Ecuación" r:id="rId6" imgW="123156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14400" y="2060575"/>
            <a:ext cx="7620000" cy="4027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s-MX" u="none">
                <a:cs typeface="Arial" pitchFamily="34" charset="0"/>
              </a:rPr>
              <a:t>Coeficiente de variación C.V:  Para la verificación de la linealidad se puede tomar lo que nos indica el coeficiente de variación, como expresión de la linealidad, y se dice que si este es mayor del 5% indica una falta de linealidad, no existe una relación fuerte entre las variables del estudio. Esto se usa en calibraciones, donde se calcula el factor de respuesta (lectura/concentración) al cual se le calcula el C.V.</a:t>
            </a:r>
          </a:p>
          <a:p>
            <a:pPr algn="ctr"/>
            <a:endParaRPr kumimoji="1" lang="es-MX" u="none">
              <a:cs typeface="Arial" pitchFamily="34" charset="0"/>
            </a:endParaRPr>
          </a:p>
          <a:p>
            <a:pPr algn="ctr" eaLnBrk="0" hangingPunct="0"/>
            <a:endParaRPr kumimoji="1" lang="es-MX" sz="1800" b="0" u="none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58888" y="5876925"/>
            <a:ext cx="1009650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5%</a:t>
            </a:r>
          </a:p>
        </p:txBody>
      </p:sp>
      <p:graphicFrame>
        <p:nvGraphicFramePr>
          <p:cNvPr id="27650" name="Object 1026"/>
          <p:cNvGraphicFramePr>
            <a:graphicFrameLocks noChangeAspect="1"/>
          </p:cNvGraphicFramePr>
          <p:nvPr/>
        </p:nvGraphicFramePr>
        <p:xfrm>
          <a:off x="1676400" y="533400"/>
          <a:ext cx="4191000" cy="1206500"/>
        </p:xfrm>
        <a:graphic>
          <a:graphicData uri="http://schemas.openxmlformats.org/presentationml/2006/ole">
            <p:oleObj spid="_x0000_s27650" name="Ecuación" r:id="rId4" imgW="914400" imgH="596880" progId="Equation.3">
              <p:embed/>
            </p:oleObj>
          </a:graphicData>
        </a:graphic>
      </p:graphicFrame>
      <p:graphicFrame>
        <p:nvGraphicFramePr>
          <p:cNvPr id="27651" name="Object 102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7651" name="Ecuación" r:id="rId5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smtClean="0"/>
              <a:t>En precisión de un método analítico...</a:t>
            </a:r>
            <a:endParaRPr lang="es-E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848600" cy="3276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MX" smtClean="0"/>
              <a:t>En producto terminado, al hacer el análisis de los datos, se dan como buenos coeficientes de variación menores a :</a:t>
            </a:r>
          </a:p>
          <a:p>
            <a:pPr marL="609600" indent="-609600" eaLnBrk="1" hangingPunct="1">
              <a:buFontTx/>
              <a:buNone/>
            </a:pPr>
            <a:r>
              <a:rPr lang="es-MX" smtClean="0">
                <a:solidFill>
                  <a:srgbClr val="FF0000"/>
                </a:solidFill>
              </a:rPr>
              <a:t>Repetibilidad = 2-3%</a:t>
            </a:r>
          </a:p>
          <a:p>
            <a:pPr marL="609600" indent="-609600" eaLnBrk="1" hangingPunct="1">
              <a:buFontTx/>
              <a:buNone/>
            </a:pPr>
            <a:r>
              <a:rPr lang="es-MX" smtClean="0">
                <a:solidFill>
                  <a:srgbClr val="FF0000"/>
                </a:solidFill>
              </a:rPr>
              <a:t>Reproducibilidad = 4-5%</a:t>
            </a:r>
          </a:p>
          <a:p>
            <a:pPr marL="609600" indent="-609600" eaLnBrk="1" hangingPunct="1"/>
            <a:endParaRPr lang="es-MX" smtClean="0"/>
          </a:p>
          <a:p>
            <a:pPr marL="609600" indent="-609600" eaLnBrk="1" hangingPunct="1"/>
            <a:endParaRPr lang="es-ES" smtClean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09600" y="58674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Precisión del sistema instrumental CV &lt;= 1-2%</a:t>
            </a:r>
            <a:endParaRPr lang="es-ES" b="0" u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smtClean="0"/>
              <a:t>Test de proporcionalidad</a:t>
            </a:r>
            <a:endParaRPr lang="es-ES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991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/>
              <a:t>Permite evaluar si la recta pasa por el origen de las coordenadas.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/>
              <a:t>También se recurre a la prueba de Student con n-2 grados de libertad.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/>
              <a:t>Se usa la varianza residual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/>
              <a:t>La ordenada en el origen tiene que ser estadísticamente igual a cero, al 0,05(5%)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/>
              <a:t>En los intervalos de confianza debe estar incluido el cero (a </a:t>
            </a:r>
            <a:r>
              <a:rPr lang="es-MX" sz="2800" smtClean="0">
                <a:cs typeface="Arial" pitchFamily="34" charset="0"/>
              </a:rPr>
              <a:t>± t*s</a:t>
            </a:r>
            <a:r>
              <a:rPr lang="es-MX" sz="2800" baseline="-25000" smtClean="0">
                <a:cs typeface="Arial" pitchFamily="34" charset="0"/>
              </a:rPr>
              <a:t>a</a:t>
            </a:r>
            <a:r>
              <a:rPr lang="es-MX" sz="2800" smtClean="0">
                <a:cs typeface="Arial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800" smtClean="0">
                <a:cs typeface="Arial" pitchFamily="34" charset="0"/>
              </a:rPr>
              <a:t>En caso de no cumplirse se deben hacer correcciones mayores.</a:t>
            </a:r>
            <a:endParaRPr lang="es-ES" sz="280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6" name="Comment 1028"/>
          <p:cNvSpPr>
            <a:spLocks noChangeArrowheads="1"/>
          </p:cNvSpPr>
          <p:nvPr/>
        </p:nvSpPr>
        <p:spPr bwMode="auto">
          <a:xfrm>
            <a:off x="0" y="0"/>
            <a:ext cx="1828800" cy="712788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600" u="none">
                <a:solidFill>
                  <a:srgbClr val="000000"/>
                </a:solidFill>
              </a:rPr>
              <a:t>Repaso</a:t>
            </a:r>
            <a:endParaRPr lang="es-ES" sz="1600" b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s-ES" sz="16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mtClean="0"/>
              <a:t>Intervalos de confianza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9138"/>
            <a:ext cx="8602663" cy="4114800"/>
          </a:xfrm>
        </p:spPr>
        <p:txBody>
          <a:bodyPr/>
          <a:lstStyle/>
          <a:p>
            <a:pPr marL="609600" indent="-609600" eaLnBrk="1" hangingPunct="1"/>
            <a:r>
              <a:rPr lang="es-ES" b="1" smtClean="0"/>
              <a:t>Para los resultados individuales</a:t>
            </a:r>
            <a:r>
              <a:rPr lang="es-ES" sz="2800" smtClean="0"/>
              <a:t>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" sz="2800" smtClean="0"/>
              <a:t>Media </a:t>
            </a:r>
            <a:r>
              <a:rPr lang="es-ES" sz="2800" smtClean="0">
                <a:cs typeface="Arial" pitchFamily="34" charset="0"/>
              </a:rPr>
              <a:t>±</a:t>
            </a:r>
            <a:r>
              <a:rPr lang="es-ES" sz="2800" smtClean="0"/>
              <a:t>   la desviación estándar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" sz="2800" smtClean="0"/>
              <a:t>Media </a:t>
            </a:r>
            <a:r>
              <a:rPr lang="es-ES" sz="2800" smtClean="0">
                <a:cs typeface="Arial" pitchFamily="34" charset="0"/>
              </a:rPr>
              <a:t>± </a:t>
            </a:r>
            <a:r>
              <a:rPr lang="es-ES" sz="2800" smtClean="0"/>
              <a:t>dos veces la 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" sz="2800" smtClean="0"/>
              <a:t>Media  </a:t>
            </a:r>
            <a:r>
              <a:rPr lang="en-US" sz="2800" smtClean="0">
                <a:cs typeface="Arial" pitchFamily="34" charset="0"/>
              </a:rPr>
              <a:t>± t*s</a:t>
            </a:r>
          </a:p>
          <a:p>
            <a:pPr marL="609600" indent="-609600" eaLnBrk="1" hangingPunct="1"/>
            <a:r>
              <a:rPr lang="en-US" b="1" smtClean="0">
                <a:cs typeface="Arial" pitchFamily="34" charset="0"/>
              </a:rPr>
              <a:t>Para los promedios</a:t>
            </a:r>
            <a:r>
              <a:rPr lang="en-US" smtClean="0">
                <a:cs typeface="Arial" pitchFamily="34" charset="0"/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en-US" smtClean="0">
                <a:cs typeface="Arial" pitchFamily="34" charset="0"/>
              </a:rPr>
              <a:t>      x </a:t>
            </a:r>
            <a:r>
              <a:rPr lang="en-US" sz="2800" smtClean="0">
                <a:cs typeface="Arial" pitchFamily="34" charset="0"/>
              </a:rPr>
              <a:t>± t*s</a:t>
            </a:r>
            <a:r>
              <a:rPr lang="en-US" sz="2800" baseline="-25000" smtClean="0">
                <a:cs typeface="Arial" pitchFamily="34" charset="0"/>
              </a:rPr>
              <a:t>x</a:t>
            </a:r>
          </a:p>
          <a:p>
            <a:pPr marL="609600" indent="-609600" eaLnBrk="1" hangingPunct="1">
              <a:buFontTx/>
              <a:buNone/>
            </a:pPr>
            <a:endParaRPr lang="en-US" smtClean="0">
              <a:cs typeface="Arial" pitchFamily="34" charset="0"/>
            </a:endParaRPr>
          </a:p>
        </p:txBody>
      </p:sp>
      <p:sp>
        <p:nvSpPr>
          <p:cNvPr id="28677" name="Line 4"/>
          <p:cNvSpPr>
            <a:spLocks noChangeShapeType="1"/>
          </p:cNvSpPr>
          <p:nvPr/>
        </p:nvSpPr>
        <p:spPr bwMode="auto">
          <a:xfrm>
            <a:off x="684213" y="4868863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1763713" y="5013325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5148263" y="4149725"/>
          <a:ext cx="2051050" cy="2540000"/>
        </p:xfrm>
        <a:graphic>
          <a:graphicData uri="http://schemas.openxmlformats.org/presentationml/2006/ole">
            <p:oleObj spid="_x0000_s28674" name="Ecuación" r:id="rId4" imgW="5457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3022600" cy="1143000"/>
          </a:xfrm>
        </p:spPr>
        <p:txBody>
          <a:bodyPr/>
          <a:lstStyle/>
          <a:p>
            <a:pPr eaLnBrk="1" hangingPunct="1"/>
            <a:r>
              <a:rPr lang="es-MX" smtClean="0">
                <a:hlinkClick r:id="rId4" action="ppaction://hlinkfile"/>
              </a:rPr>
              <a:t>Ejercicio</a:t>
            </a:r>
            <a:endParaRPr lang="es-ES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0" y="923925"/>
            <a:ext cx="313213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/>
              <a:t>x	y(area)	</a:t>
            </a:r>
          </a:p>
          <a:p>
            <a:r>
              <a:rPr lang="es-ES" b="0" u="none"/>
              <a:t>80	6439,77	</a:t>
            </a:r>
          </a:p>
          <a:p>
            <a:r>
              <a:rPr lang="es-ES" b="0" u="none"/>
              <a:t>80	6433,33	</a:t>
            </a:r>
          </a:p>
          <a:p>
            <a:r>
              <a:rPr lang="es-ES" b="0" u="none"/>
              <a:t>80	6440,72	</a:t>
            </a:r>
          </a:p>
          <a:p>
            <a:r>
              <a:rPr lang="es-ES" b="0" u="none"/>
              <a:t>90	7244,74	</a:t>
            </a:r>
          </a:p>
          <a:p>
            <a:r>
              <a:rPr lang="es-ES" b="0" u="none"/>
              <a:t>90	7237,49	</a:t>
            </a:r>
          </a:p>
          <a:p>
            <a:r>
              <a:rPr lang="es-ES" b="0" u="none"/>
              <a:t>90	7335,81	</a:t>
            </a:r>
          </a:p>
          <a:p>
            <a:r>
              <a:rPr lang="es-ES" b="0" u="none"/>
              <a:t>100	8066,01	</a:t>
            </a:r>
          </a:p>
          <a:p>
            <a:r>
              <a:rPr lang="es-ES" b="0" u="none"/>
              <a:t>100	8093,94	</a:t>
            </a:r>
          </a:p>
          <a:p>
            <a:r>
              <a:rPr lang="es-ES" b="0" u="none"/>
              <a:t>100	8071,58	</a:t>
            </a:r>
          </a:p>
          <a:p>
            <a:r>
              <a:rPr lang="es-ES" b="0" u="none"/>
              <a:t>110	8858,93	</a:t>
            </a:r>
          </a:p>
          <a:p>
            <a:r>
              <a:rPr lang="es-ES" b="0" u="none"/>
              <a:t>110	8896,66	</a:t>
            </a:r>
          </a:p>
          <a:p>
            <a:r>
              <a:rPr lang="es-ES" b="0" u="none"/>
              <a:t>110	8821,48	</a:t>
            </a:r>
          </a:p>
          <a:p>
            <a:r>
              <a:rPr lang="es-ES" b="0" u="none"/>
              <a:t>120	9699,63	</a:t>
            </a:r>
          </a:p>
          <a:p>
            <a:r>
              <a:rPr lang="es-ES" b="0" u="none"/>
              <a:t>120	9651,66	</a:t>
            </a:r>
          </a:p>
          <a:p>
            <a:r>
              <a:rPr lang="es-ES" b="0" u="none"/>
              <a:t>120	9638,78	</a:t>
            </a:r>
          </a:p>
        </p:txBody>
      </p:sp>
      <p:graphicFrame>
        <p:nvGraphicFramePr>
          <p:cNvPr id="48144" name="Group 16"/>
          <p:cNvGraphicFramePr>
            <a:graphicFrameLocks noGrp="1"/>
          </p:cNvGraphicFramePr>
          <p:nvPr>
            <p:ph idx="1"/>
          </p:nvPr>
        </p:nvGraphicFramePr>
        <p:xfrm>
          <a:off x="2555875" y="1125538"/>
          <a:ext cx="4678363" cy="363538"/>
        </p:xfrm>
        <a:graphic>
          <a:graphicData uri="http://schemas.openxmlformats.org/drawingml/2006/table">
            <a:tbl>
              <a:tblPr/>
              <a:tblGrid>
                <a:gridCol w="1558925"/>
                <a:gridCol w="1560513"/>
                <a:gridCol w="1558925"/>
              </a:tblGrid>
              <a:tr h="36353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80,56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</a:tr>
            </a:tbl>
          </a:graphicData>
        </a:graphic>
      </p:graphicFrame>
      <p:sp>
        <p:nvSpPr>
          <p:cNvPr id="29705" name="Text Box 18"/>
          <p:cNvSpPr txBox="1">
            <a:spLocks noChangeArrowheads="1"/>
          </p:cNvSpPr>
          <p:nvPr/>
        </p:nvSpPr>
        <p:spPr bwMode="auto">
          <a:xfrm>
            <a:off x="3132138" y="1557338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 u="none"/>
          </a:p>
        </p:txBody>
      </p:sp>
      <p:sp>
        <p:nvSpPr>
          <p:cNvPr id="29706" name="Text Box 19"/>
          <p:cNvSpPr txBox="1">
            <a:spLocks noChangeArrowheads="1"/>
          </p:cNvSpPr>
          <p:nvPr/>
        </p:nvSpPr>
        <p:spPr bwMode="auto">
          <a:xfrm>
            <a:off x="3419475" y="1557338"/>
            <a:ext cx="4352925" cy="457200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f</a:t>
            </a:r>
            <a:r>
              <a:rPr lang="es-ES" b="0" u="none" baseline="-25000"/>
              <a:t>media                   </a:t>
            </a:r>
            <a:r>
              <a:rPr lang="es-ES" b="0" u="none"/>
              <a:t>s</a:t>
            </a:r>
            <a:r>
              <a:rPr lang="es-ES" b="0" u="none" baseline="-25000"/>
              <a:t>f	      </a:t>
            </a:r>
            <a:r>
              <a:rPr lang="es-ES" b="0" u="none"/>
              <a:t>CV</a:t>
            </a:r>
            <a:r>
              <a:rPr lang="es-ES" b="0" u="none" baseline="-25000"/>
              <a:t>	</a:t>
            </a:r>
            <a:endParaRPr lang="es-ES" b="0" u="none"/>
          </a:p>
        </p:txBody>
      </p:sp>
      <p:sp>
        <p:nvSpPr>
          <p:cNvPr id="29707" name="Rectangle 20"/>
          <p:cNvSpPr>
            <a:spLocks noChangeArrowheads="1"/>
          </p:cNvSpPr>
          <p:nvPr/>
        </p:nvSpPr>
        <p:spPr bwMode="auto">
          <a:xfrm>
            <a:off x="2843213" y="2781300"/>
            <a:ext cx="3000375" cy="485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0" u="none"/>
              <a:t>y = 80,672x - 11,141</a:t>
            </a:r>
          </a:p>
        </p:txBody>
      </p:sp>
      <p:sp>
        <p:nvSpPr>
          <p:cNvPr id="29708" name="Text Box 21"/>
          <p:cNvSpPr txBox="1">
            <a:spLocks noChangeArrowheads="1"/>
          </p:cNvSpPr>
          <p:nvPr/>
        </p:nvSpPr>
        <p:spPr bwMode="auto">
          <a:xfrm>
            <a:off x="2987675" y="2420938"/>
            <a:ext cx="324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Ecuación de la recta:</a:t>
            </a:r>
          </a:p>
        </p:txBody>
      </p:sp>
      <p:graphicFrame>
        <p:nvGraphicFramePr>
          <p:cNvPr id="29698" name="Object 22"/>
          <p:cNvGraphicFramePr>
            <a:graphicFrameLocks noChangeAspect="1"/>
          </p:cNvGraphicFramePr>
          <p:nvPr/>
        </p:nvGraphicFramePr>
        <p:xfrm>
          <a:off x="3276600" y="3789363"/>
          <a:ext cx="5105400" cy="2743200"/>
        </p:xfrm>
        <a:graphic>
          <a:graphicData uri="http://schemas.openxmlformats.org/presentationml/2006/ole">
            <p:oleObj spid="_x0000_s29698" name="Gráfico" r:id="rId5" imgW="4432680" imgH="262116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200" smtClean="0"/>
              <a:t>Test de verificación de la pendiente o de linealidad:</a:t>
            </a:r>
          </a:p>
        </p:txBody>
      </p:sp>
      <p:sp>
        <p:nvSpPr>
          <p:cNvPr id="72707" name="Text Box 129"/>
          <p:cNvSpPr txBox="1">
            <a:spLocks noChangeArrowheads="1"/>
          </p:cNvSpPr>
          <p:nvPr/>
        </p:nvSpPr>
        <p:spPr bwMode="auto">
          <a:xfrm>
            <a:off x="395288" y="522922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tabla</a:t>
            </a:r>
            <a:r>
              <a:rPr lang="es-ES" b="0" u="none"/>
              <a:t>=2,16</a:t>
            </a:r>
          </a:p>
        </p:txBody>
      </p:sp>
      <p:sp>
        <p:nvSpPr>
          <p:cNvPr id="72708" name="Text Box 130"/>
          <p:cNvSpPr txBox="1">
            <a:spLocks noChangeArrowheads="1"/>
          </p:cNvSpPr>
          <p:nvPr/>
        </p:nvSpPr>
        <p:spPr bwMode="auto">
          <a:xfrm>
            <a:off x="2339975" y="5229225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texp&gt;t</a:t>
            </a:r>
            <a:r>
              <a:rPr lang="es-ES" b="0" u="none" baseline="-25000"/>
              <a:t>tabla</a:t>
            </a:r>
            <a:r>
              <a:rPr lang="es-ES" b="0" u="none"/>
              <a:t>  , luego cumple.</a:t>
            </a:r>
          </a:p>
        </p:txBody>
      </p:sp>
      <p:sp>
        <p:nvSpPr>
          <p:cNvPr id="72709" name="Text Box 131"/>
          <p:cNvSpPr txBox="1">
            <a:spLocks noChangeArrowheads="1"/>
          </p:cNvSpPr>
          <p:nvPr/>
        </p:nvSpPr>
        <p:spPr bwMode="auto">
          <a:xfrm>
            <a:off x="323850" y="6092825"/>
            <a:ext cx="41036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t*s</a:t>
            </a:r>
            <a:r>
              <a:rPr lang="es-ES" b="0" u="none" baseline="-25000"/>
              <a:t>b</a:t>
            </a:r>
            <a:r>
              <a:rPr lang="es-ES" b="0" u="none"/>
              <a:t>=2,16*0,42622=0,92</a:t>
            </a:r>
          </a:p>
        </p:txBody>
      </p:sp>
      <p:sp>
        <p:nvSpPr>
          <p:cNvPr id="72710" name="Text Box 133"/>
          <p:cNvSpPr txBox="1">
            <a:spLocks noChangeArrowheads="1"/>
          </p:cNvSpPr>
          <p:nvPr/>
        </p:nvSpPr>
        <p:spPr bwMode="auto">
          <a:xfrm>
            <a:off x="5795963" y="6092825"/>
            <a:ext cx="2447925" cy="4762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80,67</a:t>
            </a:r>
            <a:r>
              <a:rPr lang="en-US" b="0" u="none">
                <a:cs typeface="Arial" pitchFamily="34" charset="0"/>
              </a:rPr>
              <a:t>±0,92</a:t>
            </a:r>
          </a:p>
        </p:txBody>
      </p:sp>
      <p:sp>
        <p:nvSpPr>
          <p:cNvPr id="72711" name="AutoShape 134"/>
          <p:cNvSpPr>
            <a:spLocks noChangeArrowheads="1"/>
          </p:cNvSpPr>
          <p:nvPr/>
        </p:nvSpPr>
        <p:spPr bwMode="auto">
          <a:xfrm>
            <a:off x="4427538" y="6237288"/>
            <a:ext cx="792162" cy="287337"/>
          </a:xfrm>
          <a:custGeom>
            <a:avLst/>
            <a:gdLst>
              <a:gd name="T0" fmla="*/ 799089021 w 21600"/>
              <a:gd name="T1" fmla="*/ 0 h 21600"/>
              <a:gd name="T2" fmla="*/ 0 w 21600"/>
              <a:gd name="T3" fmla="*/ 25423695 h 21600"/>
              <a:gd name="T4" fmla="*/ 799089021 w 21600"/>
              <a:gd name="T5" fmla="*/ 50847204 h 21600"/>
              <a:gd name="T6" fmla="*/ 1065453104 w 21600"/>
              <a:gd name="T7" fmla="*/ 2542369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64743" name="Group 231"/>
          <p:cNvGraphicFramePr>
            <a:graphicFrameLocks noGrp="1"/>
          </p:cNvGraphicFramePr>
          <p:nvPr>
            <p:ph sz="half" idx="2"/>
          </p:nvPr>
        </p:nvGraphicFramePr>
        <p:xfrm>
          <a:off x="0" y="2565400"/>
          <a:ext cx="9144000" cy="1800226"/>
        </p:xfrm>
        <a:graphic>
          <a:graphicData uri="http://schemas.openxmlformats.org/drawingml/2006/table">
            <a:tbl>
              <a:tblPr/>
              <a:tblGrid>
                <a:gridCol w="1311275"/>
                <a:gridCol w="1336675"/>
                <a:gridCol w="1276350"/>
                <a:gridCol w="1333500"/>
                <a:gridCol w="1276350"/>
                <a:gridCol w="1338263"/>
                <a:gridCol w="1271587"/>
              </a:tblGrid>
              <a:tr h="804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Coeficientes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Error típico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Estadístico t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Probabilidad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Inferior 95%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Superior 95%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Intercepción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-11,1413333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43,0465042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-0,25882086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0,79982633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-104,137634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81,8549671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Variable X 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80,6717667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0,4262239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189,270865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9,4235E-24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79,7509661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81,5925673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2737" name="Line 248"/>
          <p:cNvSpPr>
            <a:spLocks noChangeShapeType="1"/>
          </p:cNvSpPr>
          <p:nvPr/>
        </p:nvSpPr>
        <p:spPr bwMode="auto">
          <a:xfrm flipV="1">
            <a:off x="6877050" y="4365625"/>
            <a:ext cx="431800" cy="172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72738" name="Line 249"/>
          <p:cNvSpPr>
            <a:spLocks noChangeShapeType="1"/>
          </p:cNvSpPr>
          <p:nvPr/>
        </p:nvSpPr>
        <p:spPr bwMode="auto">
          <a:xfrm flipV="1">
            <a:off x="6877050" y="4437063"/>
            <a:ext cx="1727200" cy="1655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72739" name="Line 250"/>
          <p:cNvSpPr>
            <a:spLocks noChangeShapeType="1"/>
          </p:cNvSpPr>
          <p:nvPr/>
        </p:nvSpPr>
        <p:spPr bwMode="auto">
          <a:xfrm flipV="1">
            <a:off x="2700338" y="4437063"/>
            <a:ext cx="1655762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72740" name="Text Box 251"/>
          <p:cNvSpPr txBox="1">
            <a:spLocks noChangeArrowheads="1"/>
          </p:cNvSpPr>
          <p:nvPr/>
        </p:nvSpPr>
        <p:spPr bwMode="auto">
          <a:xfrm>
            <a:off x="5795963" y="6597650"/>
            <a:ext cx="273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0" u="none"/>
              <a:t>No incluye el cero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200" smtClean="0"/>
              <a:t>Test de verificación de la variable independiente o de proporcionalidad</a:t>
            </a:r>
          </a:p>
        </p:txBody>
      </p:sp>
      <p:graphicFrame>
        <p:nvGraphicFramePr>
          <p:cNvPr id="69708" name="Group 76"/>
          <p:cNvGraphicFramePr>
            <a:graphicFrameLocks noGrp="1"/>
          </p:cNvGraphicFramePr>
          <p:nvPr>
            <p:ph idx="1"/>
          </p:nvPr>
        </p:nvGraphicFramePr>
        <p:xfrm>
          <a:off x="0" y="1916113"/>
          <a:ext cx="9144000" cy="1657350"/>
        </p:xfrm>
        <a:graphic>
          <a:graphicData uri="http://schemas.openxmlformats.org/drawingml/2006/table">
            <a:tbl>
              <a:tblPr/>
              <a:tblGrid>
                <a:gridCol w="1309688"/>
                <a:gridCol w="1338262"/>
                <a:gridCol w="1273175"/>
                <a:gridCol w="1338263"/>
                <a:gridCol w="1273175"/>
                <a:gridCol w="1338262"/>
                <a:gridCol w="1273175"/>
              </a:tblGrid>
              <a:tr h="1111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Coeficientes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Error típico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Estadístico t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Probabilidad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Inferior 95%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Superior 95%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Intercepción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-11,1413333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43,0465042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-0,25882086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0,79982633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-104,137634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81,8549671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Variable X 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80,6717667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0,4262239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189,270865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9,4235E-24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79,7509661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81,5925673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3756" name="Rectangle 77"/>
          <p:cNvSpPr>
            <a:spLocks noChangeArrowheads="1"/>
          </p:cNvSpPr>
          <p:nvPr/>
        </p:nvSpPr>
        <p:spPr bwMode="auto">
          <a:xfrm>
            <a:off x="0" y="4365625"/>
            <a:ext cx="1479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tabla</a:t>
            </a:r>
            <a:r>
              <a:rPr lang="es-ES" b="0" u="none"/>
              <a:t>=2,16</a:t>
            </a:r>
          </a:p>
        </p:txBody>
      </p:sp>
      <p:sp>
        <p:nvSpPr>
          <p:cNvPr id="73757" name="Rectangle 78"/>
          <p:cNvSpPr>
            <a:spLocks noChangeArrowheads="1"/>
          </p:cNvSpPr>
          <p:nvPr/>
        </p:nvSpPr>
        <p:spPr bwMode="auto">
          <a:xfrm>
            <a:off x="1979613" y="4365625"/>
            <a:ext cx="3614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0" u="none"/>
              <a:t>texp&lt;t</a:t>
            </a:r>
            <a:r>
              <a:rPr lang="es-ES" b="0" u="none" baseline="-25000"/>
              <a:t>tabla</a:t>
            </a:r>
            <a:r>
              <a:rPr lang="es-ES" b="0" u="none"/>
              <a:t>  , luego cumple</a:t>
            </a:r>
          </a:p>
        </p:txBody>
      </p:sp>
      <p:sp>
        <p:nvSpPr>
          <p:cNvPr id="73758" name="Text Box 79"/>
          <p:cNvSpPr txBox="1">
            <a:spLocks noChangeArrowheads="1"/>
          </p:cNvSpPr>
          <p:nvPr/>
        </p:nvSpPr>
        <p:spPr bwMode="auto">
          <a:xfrm>
            <a:off x="6443663" y="5445125"/>
            <a:ext cx="252095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-11,14 </a:t>
            </a:r>
            <a:r>
              <a:rPr lang="en-US" b="0" u="none">
                <a:cs typeface="Arial" pitchFamily="34" charset="0"/>
              </a:rPr>
              <a:t>± 92,98</a:t>
            </a:r>
          </a:p>
        </p:txBody>
      </p:sp>
      <p:sp>
        <p:nvSpPr>
          <p:cNvPr id="73759" name="Text Box 80"/>
          <p:cNvSpPr txBox="1">
            <a:spLocks noChangeArrowheads="1"/>
          </p:cNvSpPr>
          <p:nvPr/>
        </p:nvSpPr>
        <p:spPr bwMode="auto">
          <a:xfrm>
            <a:off x="2987675" y="5445125"/>
            <a:ext cx="33845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Intervalo de confianza:</a:t>
            </a:r>
          </a:p>
        </p:txBody>
      </p:sp>
      <p:sp>
        <p:nvSpPr>
          <p:cNvPr id="73760" name="Text Box 81"/>
          <p:cNvSpPr txBox="1">
            <a:spLocks noChangeArrowheads="1"/>
          </p:cNvSpPr>
          <p:nvPr/>
        </p:nvSpPr>
        <p:spPr bwMode="auto">
          <a:xfrm>
            <a:off x="6300788" y="6021388"/>
            <a:ext cx="237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Incluye el cero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514600" cy="457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smtClean="0"/>
              <a:t>Precisión</a:t>
            </a:r>
            <a:endParaRPr lang="es-ES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s-MX" u="sng" smtClean="0"/>
              <a:t>Repetibilidad</a:t>
            </a:r>
            <a:r>
              <a:rPr lang="es-MX" smtClean="0"/>
              <a:t>: variabilidad sobre la misma muestra, en las mismas condiciones operativas, con los mismos aparatos, en un mismo laboratorio y en un tiempo corto.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es-MX" smtClean="0"/>
              <a:t>Repetibilidad instrumental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es-MX" smtClean="0"/>
              <a:t>Repetibilidad del método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MX" u="sng" smtClean="0"/>
              <a:t>Precisión intermedia</a:t>
            </a:r>
            <a:r>
              <a:rPr lang="es-MX" smtClean="0"/>
              <a:t>: en condiciones operativas distintas (analistas, aparatos, días, etc), en el mismo laboratorio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MX" u="sng" smtClean="0"/>
              <a:t>Reproducibilidad</a:t>
            </a:r>
            <a:r>
              <a:rPr lang="es-MX" smtClean="0"/>
              <a:t>: variabilidad del método en condiciones operativas diferentes y en </a:t>
            </a:r>
            <a:r>
              <a:rPr lang="es-MX" b="1" smtClean="0"/>
              <a:t>distintos laboratorios.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mtClean="0"/>
          </a:p>
        </p:txBody>
      </p:sp>
      <p:sp>
        <p:nvSpPr>
          <p:cNvPr id="74759" name="Comment 7"/>
          <p:cNvSpPr>
            <a:spLocks noChangeArrowheads="1"/>
          </p:cNvSpPr>
          <p:nvPr/>
        </p:nvSpPr>
        <p:spPr bwMode="auto">
          <a:xfrm>
            <a:off x="2590800" y="-142875"/>
            <a:ext cx="6553200" cy="954088"/>
          </a:xfrm>
          <a:prstGeom prst="rect">
            <a:avLst/>
          </a:prstGeom>
          <a:solidFill>
            <a:srgbClr val="FCFF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600" u="none" dirty="0">
                <a:solidFill>
                  <a:srgbClr val="000000"/>
                </a:solidFill>
              </a:rPr>
              <a:t>Grado de concordancia entre una serie de medidas a partir de una misma muestra homogénea en las condiciones prescritas</a:t>
            </a:r>
            <a:endParaRPr lang="es-ES" sz="1600" b="0" u="none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s-ES" sz="1600" b="0" u="non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 animBg="1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5562600" cy="1143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smtClean="0"/>
              <a:t>En precisión de un método analítico...</a:t>
            </a:r>
            <a:endParaRPr lang="es-E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8458200" cy="3276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MX" smtClean="0"/>
              <a:t>En producto terminado, al hacer el análisis de los datos, se dan como buenos coeficientes de variación menores a :</a:t>
            </a:r>
          </a:p>
          <a:p>
            <a:pPr marL="609600" indent="-609600" eaLnBrk="1" hangingPunct="1">
              <a:buFontTx/>
              <a:buNone/>
            </a:pPr>
            <a:r>
              <a:rPr lang="es-MX" smtClean="0"/>
              <a:t>Repetibilidad = 2-3%</a:t>
            </a:r>
          </a:p>
          <a:p>
            <a:pPr marL="609600" indent="-609600" eaLnBrk="1" hangingPunct="1">
              <a:buFontTx/>
              <a:buNone/>
            </a:pPr>
            <a:r>
              <a:rPr lang="es-MX" smtClean="0"/>
              <a:t>Reproducibilidad = 4-5%</a:t>
            </a:r>
          </a:p>
          <a:p>
            <a:pPr marL="609600" indent="-609600" eaLnBrk="1" hangingPunct="1"/>
            <a:endParaRPr lang="es-MX" smtClean="0"/>
          </a:p>
          <a:p>
            <a:pPr marL="609600" indent="-609600" eaLnBrk="1" hangingPunct="1"/>
            <a:endParaRPr lang="es-ES" smtClean="0"/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09600" y="5867400"/>
            <a:ext cx="8001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Precisión del sistema instrumental CV &lt;= 1-2%</a:t>
            </a:r>
            <a:endParaRPr lang="es-ES" b="0" u="none"/>
          </a:p>
        </p:txBody>
      </p:sp>
      <p:graphicFrame>
        <p:nvGraphicFramePr>
          <p:cNvPr id="30722" name="Object 5"/>
          <p:cNvGraphicFramePr>
            <a:graphicFrameLocks noChangeAspect="1"/>
          </p:cNvGraphicFramePr>
          <p:nvPr/>
        </p:nvGraphicFramePr>
        <p:xfrm>
          <a:off x="5737225" y="673100"/>
          <a:ext cx="3230563" cy="1077913"/>
        </p:xfrm>
        <a:graphic>
          <a:graphicData uri="http://schemas.openxmlformats.org/presentationml/2006/ole">
            <p:oleObj spid="_x0000_s30722" name="Ecuación" r:id="rId4" imgW="901440" imgH="533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074"/>
          <p:cNvSpPr>
            <a:spLocks noGrp="1" noChangeArrowheads="1"/>
          </p:cNvSpPr>
          <p:nvPr>
            <p:ph type="ctr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pPr eaLnBrk="1" hangingPunct="1"/>
            <a:r>
              <a:rPr lang="es-MX" sz="3200" smtClean="0"/>
              <a:t>Determinación de la </a:t>
            </a:r>
            <a:r>
              <a:rPr lang="es-MX" sz="3200" b="1" smtClean="0"/>
              <a:t>repetibilidad </a:t>
            </a:r>
            <a:r>
              <a:rPr lang="es-MX" sz="3200" smtClean="0"/>
              <a:t>del método</a:t>
            </a:r>
            <a:endParaRPr lang="es-ES" sz="3200" smtClean="0"/>
          </a:p>
        </p:txBody>
      </p:sp>
      <p:sp>
        <p:nvSpPr>
          <p:cNvPr id="75779" name="Rectangle 3075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500438"/>
            <a:ext cx="6400800" cy="911225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MX" smtClean="0">
                <a:hlinkClick r:id="rId3" action="ppaction://hlinkfile"/>
              </a:rPr>
              <a:t>Ejercicio (</a:t>
            </a:r>
            <a:r>
              <a:rPr lang="es-MX" sz="2000" smtClean="0">
                <a:hlinkClick r:id="rId3" action="ppaction://hlinkfile"/>
              </a:rPr>
              <a:t>pag 73</a:t>
            </a:r>
            <a:r>
              <a:rPr lang="es-MX" sz="2000" smtClean="0"/>
              <a:t>;validación de métodos analíticos)</a:t>
            </a:r>
            <a:endParaRPr lang="es-ES" sz="2000" smtClean="0"/>
          </a:p>
        </p:txBody>
      </p:sp>
      <p:sp>
        <p:nvSpPr>
          <p:cNvPr id="75780" name="Text Box 3077"/>
          <p:cNvSpPr txBox="1">
            <a:spLocks noChangeArrowheads="1"/>
          </p:cNvSpPr>
          <p:nvPr/>
        </p:nvSpPr>
        <p:spPr bwMode="auto">
          <a:xfrm>
            <a:off x="2627313" y="5084763"/>
            <a:ext cx="367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/>
              <a:t>Tarea : completar</a:t>
            </a:r>
          </a:p>
        </p:txBody>
      </p:sp>
      <p:sp>
        <p:nvSpPr>
          <p:cNvPr id="75781" name="Text Box 3078"/>
          <p:cNvSpPr txBox="1">
            <a:spLocks noChangeArrowheads="1"/>
          </p:cNvSpPr>
          <p:nvPr/>
        </p:nvSpPr>
        <p:spPr bwMode="auto">
          <a:xfrm>
            <a:off x="323850" y="1052513"/>
            <a:ext cx="8820150" cy="19177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El problema:</a:t>
            </a:r>
            <a:r>
              <a:rPr lang="es-ES"/>
              <a:t> </a:t>
            </a:r>
            <a:r>
              <a:rPr lang="es-ES" b="0" u="none"/>
              <a:t>analizar un estudio de repetibilidad del método (3 concentraciones con 5 replicados).</a:t>
            </a:r>
          </a:p>
          <a:p>
            <a:pPr>
              <a:spcBef>
                <a:spcPct val="50000"/>
              </a:spcBef>
            </a:pPr>
            <a:r>
              <a:rPr lang="es-ES" b="0" u="none"/>
              <a:t>Ver si se cumplen las especificaciones de acuerdo a los CV%</a:t>
            </a:r>
          </a:p>
          <a:p>
            <a:pPr>
              <a:spcBef>
                <a:spcPct val="50000"/>
              </a:spcBef>
            </a:pPr>
            <a:r>
              <a:rPr lang="es-ES" b="0" u="none"/>
              <a:t>Establecer los IC de las medias, para cada concentración.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>Límites del coeficiente de variación para análisis de impurezas en función de la concentración del analito (AOAC 1993)</a:t>
            </a:r>
          </a:p>
        </p:txBody>
      </p:sp>
      <p:graphicFrame>
        <p:nvGraphicFramePr>
          <p:cNvPr id="111685" name="Group 69"/>
          <p:cNvGraphicFramePr>
            <a:graphicFrameLocks noGrp="1"/>
          </p:cNvGraphicFramePr>
          <p:nvPr>
            <p:ph type="tbl" idx="1"/>
          </p:nvPr>
        </p:nvGraphicFramePr>
        <p:xfrm>
          <a:off x="0" y="1412875"/>
          <a:ext cx="9144000" cy="5445130"/>
        </p:xfrm>
        <a:graphic>
          <a:graphicData uri="http://schemas.openxmlformats.org/drawingml/2006/table">
            <a:tbl>
              <a:tblPr/>
              <a:tblGrid>
                <a:gridCol w="1979613"/>
                <a:gridCol w="1728787"/>
                <a:gridCol w="3149600"/>
                <a:gridCol w="2286000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 </a:t>
                      </a:r>
                      <a:r>
                        <a:rPr kumimoji="0" lang="es-E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analito</a:t>
                      </a:r>
                      <a:endParaRPr kumimoji="0" lang="es-E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Relación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CV%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s-CL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s-CL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 ppm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 ppm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ppm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 ppb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 ppb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ppb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459787" cy="836613"/>
          </a:xfrm>
        </p:spPr>
        <p:txBody>
          <a:bodyPr/>
          <a:lstStyle/>
          <a:p>
            <a:pPr eaLnBrk="1" hangingPunct="1"/>
            <a:r>
              <a:rPr lang="es-ES" sz="4000" smtClean="0"/>
              <a:t>Número de réplicas y repetibilidad</a:t>
            </a:r>
          </a:p>
        </p:txBody>
      </p:sp>
      <p:graphicFrame>
        <p:nvGraphicFramePr>
          <p:cNvPr id="117833" name="Group 73"/>
          <p:cNvGraphicFramePr>
            <a:graphicFrameLocks noGrp="1"/>
          </p:cNvGraphicFramePr>
          <p:nvPr>
            <p:ph idx="1"/>
          </p:nvPr>
        </p:nvGraphicFramePr>
        <p:xfrm>
          <a:off x="0" y="765175"/>
          <a:ext cx="9144000" cy="5031741"/>
        </p:xfrm>
        <a:graphic>
          <a:graphicData uri="http://schemas.openxmlformats.org/drawingml/2006/table">
            <a:tbl>
              <a:tblPr/>
              <a:tblGrid>
                <a:gridCol w="2268538"/>
                <a:gridCol w="1150937"/>
                <a:gridCol w="1152525"/>
                <a:gridCol w="1524000"/>
                <a:gridCol w="1524000"/>
                <a:gridCol w="15240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Intervalo de aceptación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 =1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 =2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 =3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 =4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 =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99.0-101.0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98.5-101.5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885" name="AutoShape 74"/>
          <p:cNvSpPr>
            <a:spLocks/>
          </p:cNvSpPr>
          <p:nvPr/>
        </p:nvSpPr>
        <p:spPr bwMode="auto">
          <a:xfrm rot="5400000" flipH="1" flipV="1">
            <a:off x="5346700" y="2727326"/>
            <a:ext cx="719137" cy="6875462"/>
          </a:xfrm>
          <a:prstGeom prst="leftBrace">
            <a:avLst>
              <a:gd name="adj1" fmla="val 7967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77886" name="Text Box 75"/>
          <p:cNvSpPr txBox="1">
            <a:spLocks noChangeArrowheads="1"/>
          </p:cNvSpPr>
          <p:nvPr/>
        </p:nvSpPr>
        <p:spPr bwMode="auto">
          <a:xfrm>
            <a:off x="5508625" y="6400800"/>
            <a:ext cx="316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CV max. aceptado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Precisión intermedia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662510"/>
          </a:xfrm>
        </p:spPr>
        <p:txBody>
          <a:bodyPr/>
          <a:lstStyle/>
          <a:p>
            <a:pPr eaLnBrk="1" hangingPunct="1">
              <a:buNone/>
            </a:pPr>
            <a:r>
              <a:rPr lang="es-ES" dirty="0" smtClean="0"/>
              <a:t>   El objetivo es determinar la variabilidad del método efectuando una serie de análisis sobre la misma muestra, en un mismo laboratorio, pero en </a:t>
            </a:r>
            <a:r>
              <a:rPr lang="es-ES" dirty="0" smtClean="0">
                <a:solidFill>
                  <a:srgbClr val="FF0000"/>
                </a:solidFill>
              </a:rPr>
              <a:t>condiciones operativas diferentes.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mtClean="0"/>
              <a:t>Fiabilidad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675687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" b="1" smtClean="0"/>
              <a:t>Proporcionalidad </a:t>
            </a:r>
            <a:r>
              <a:rPr lang="es-ES" smtClean="0"/>
              <a:t>entre la concentración de analito y la respuesta del instrumento. Este concepto se relaciona con los parámetros:</a:t>
            </a:r>
            <a:endParaRPr lang="es-MX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s-ES" smtClean="0"/>
              <a:t>Linealidad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" smtClean="0"/>
              <a:t>Intervalo de rango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" smtClean="0"/>
              <a:t>Sensibilidad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827088" y="1268413"/>
            <a:ext cx="5400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Comprende 5 criterios fundamentales de la validación: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620000" y="457200"/>
          <a:ext cx="1136650" cy="962025"/>
        </p:xfrm>
        <a:graphic>
          <a:graphicData uri="http://schemas.openxmlformats.org/presentationml/2006/ole">
            <p:oleObj spid="_x0000_s4098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Ejemplo de precisión intermedia, diseño experimental:</a:t>
            </a:r>
          </a:p>
        </p:txBody>
      </p:sp>
      <p:graphicFrame>
        <p:nvGraphicFramePr>
          <p:cNvPr id="115744" name="Group 32"/>
          <p:cNvGraphicFramePr>
            <a:graphicFrameLocks noGrp="1"/>
          </p:cNvGraphicFramePr>
          <p:nvPr>
            <p:ph idx="1"/>
          </p:nvPr>
        </p:nvGraphicFramePr>
        <p:xfrm>
          <a:off x="0" y="2133600"/>
          <a:ext cx="9144000" cy="2774188"/>
        </p:xfrm>
        <a:graphic>
          <a:graphicData uri="http://schemas.openxmlformats.org/drawingml/2006/table">
            <a:tbl>
              <a:tblPr/>
              <a:tblGrid>
                <a:gridCol w="2843213"/>
                <a:gridCol w="2520950"/>
                <a:gridCol w="1368425"/>
                <a:gridCol w="1295400"/>
                <a:gridCol w="1116012"/>
              </a:tblGrid>
              <a:tr h="1231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Instrumento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Analista 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Analista 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Instrumento 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Analista 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Analista 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Día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895" name="Text Box 33"/>
          <p:cNvSpPr txBox="1">
            <a:spLocks noChangeArrowheads="1"/>
          </p:cNvSpPr>
          <p:nvPr/>
        </p:nvSpPr>
        <p:spPr bwMode="auto">
          <a:xfrm>
            <a:off x="0" y="5516563"/>
            <a:ext cx="6372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u="none"/>
              <a:t>Se aceptan valores de CV inferiores al doble del CV de la repetibilidad del método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pPr eaLnBrk="1" hangingPunct="1"/>
            <a:r>
              <a:rPr lang="es-ES" sz="3200" smtClean="0"/>
              <a:t>Repetibilidad y precisión intermedia</a:t>
            </a:r>
          </a:p>
        </p:txBody>
      </p:sp>
      <p:graphicFrame>
        <p:nvGraphicFramePr>
          <p:cNvPr id="31746" name="Object 3"/>
          <p:cNvGraphicFramePr>
            <a:graphicFrameLocks noChangeAspect="1"/>
          </p:cNvGraphicFramePr>
          <p:nvPr/>
        </p:nvGraphicFramePr>
        <p:xfrm>
          <a:off x="228600" y="1219200"/>
          <a:ext cx="8458200" cy="4114800"/>
        </p:xfrm>
        <a:graphic>
          <a:graphicData uri="http://schemas.openxmlformats.org/presentationml/2006/ole">
            <p:oleObj spid="_x0000_s31746" name="Hoja de cálculo" r:id="rId4" imgW="6311160" imgH="3453840" progId="Excel.Sheet.8">
              <p:embed/>
            </p:oleObj>
          </a:graphicData>
        </a:graphic>
      </p:graphicFrame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81000" y="5715000"/>
            <a:ext cx="3810000" cy="4572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>
                <a:hlinkClick r:id="rId5" action="ppaction://hlinkfile"/>
              </a:rPr>
              <a:t>Ejercicio:</a:t>
            </a:r>
            <a:r>
              <a:rPr lang="es-MX" b="0" u="none"/>
              <a:t>completar los CV</a:t>
            </a:r>
            <a:endParaRPr lang="es-ES" b="0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648200" y="6096000"/>
            <a:ext cx="3962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CV(%)</a:t>
            </a:r>
            <a:r>
              <a:rPr lang="es-MX" b="0" u="none" baseline="-25000"/>
              <a:t>precisión intermedia</a:t>
            </a:r>
            <a:r>
              <a:rPr lang="es-MX" b="0" u="none"/>
              <a:t>=0,75</a:t>
            </a:r>
            <a:endParaRPr lang="es-ES" b="0" u="none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79388" y="3213100"/>
            <a:ext cx="1368425" cy="304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0" u="none"/>
              <a:t>Repetibilidad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V="1">
            <a:off x="1692275" y="2565400"/>
            <a:ext cx="2087563" cy="7921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>
            <a:off x="1619250" y="3357563"/>
            <a:ext cx="21605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31753" name="Line 11"/>
          <p:cNvSpPr>
            <a:spLocks noChangeShapeType="1"/>
          </p:cNvSpPr>
          <p:nvPr/>
        </p:nvSpPr>
        <p:spPr bwMode="auto">
          <a:xfrm>
            <a:off x="1619250" y="3357563"/>
            <a:ext cx="2232025" cy="93503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31754" name="Line 12"/>
          <p:cNvSpPr>
            <a:spLocks noChangeShapeType="1"/>
          </p:cNvSpPr>
          <p:nvPr/>
        </p:nvSpPr>
        <p:spPr bwMode="auto">
          <a:xfrm>
            <a:off x="1619250" y="3357563"/>
            <a:ext cx="2160588" cy="18002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Exactitud</a:t>
            </a:r>
            <a:endParaRPr lang="es-E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s-MX" sz="2800" smtClean="0"/>
              <a:t>Riqueza de un principio activo en materia prima o en producto acabado: 80-120%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sz="2800" smtClean="0"/>
              <a:t>Impurezas: desde el 50% del nivel de especificación hasta el 120% de dicho nivel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sz="2800" smtClean="0"/>
              <a:t>Ensayo de disolución: Q-20% a Q+20%, para liberación inmediata. Para liberación controlada ver norma.</a:t>
            </a:r>
            <a:endParaRPr lang="es-ES" sz="2800" smtClean="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762000" y="15240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Rango de concentraciones:</a:t>
            </a:r>
            <a:endParaRPr lang="es-ES" b="0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Expresión matemática de la exactitud</a:t>
            </a:r>
            <a:endParaRPr lang="es-ES" smtClean="0"/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533400" y="24384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Porcentaje de recuperación :</a:t>
            </a:r>
            <a:endParaRPr lang="es-ES" b="0" u="none"/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457200" y="35052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Diferencia = X</a:t>
            </a:r>
            <a:r>
              <a:rPr lang="es-MX" b="0" u="none" baseline="-25000"/>
              <a:t>m</a:t>
            </a:r>
            <a:r>
              <a:rPr lang="es-MX" b="0" u="none"/>
              <a:t> - </a:t>
            </a:r>
            <a:r>
              <a:rPr lang="es-ES" b="0" u="none">
                <a:sym typeface="Symbol" pitchFamily="18" charset="2"/>
              </a:rPr>
              <a:t>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457200" y="48006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X</a:t>
            </a:r>
            <a:r>
              <a:rPr lang="es-MX" b="0" u="none" baseline="-25000"/>
              <a:t>m</a:t>
            </a:r>
            <a:r>
              <a:rPr lang="es-MX" b="0" u="none"/>
              <a:t>= valor medio hallado</a:t>
            </a:r>
            <a:endParaRPr lang="es-ES" b="0" u="none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457200" y="57912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>
                <a:sym typeface="Symbol" pitchFamily="18" charset="2"/>
              </a:rPr>
              <a:t></a:t>
            </a:r>
            <a:r>
              <a:rPr lang="es-MX" b="0" u="none">
                <a:sym typeface="Symbol" pitchFamily="18" charset="2"/>
              </a:rPr>
              <a:t> = valor aceptado como verdadero</a:t>
            </a:r>
            <a:endParaRPr lang="es-ES" b="0" u="none"/>
          </a:p>
        </p:txBody>
      </p:sp>
      <p:graphicFrame>
        <p:nvGraphicFramePr>
          <p:cNvPr id="32770" name="Object 7"/>
          <p:cNvGraphicFramePr>
            <a:graphicFrameLocks noChangeAspect="1"/>
          </p:cNvGraphicFramePr>
          <p:nvPr/>
        </p:nvGraphicFramePr>
        <p:xfrm>
          <a:off x="4724400" y="2438400"/>
          <a:ext cx="1676400" cy="685800"/>
        </p:xfrm>
        <a:graphic>
          <a:graphicData uri="http://schemas.openxmlformats.org/presentationml/2006/ole">
            <p:oleObj spid="_x0000_s32770" name="Ecuación" r:id="rId4" imgW="8506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s-MX" smtClean="0"/>
              <a:t>Comparación de dos métodos analíticos (uno de ellos validado)</a:t>
            </a:r>
            <a:endParaRPr lang="es-E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smtClean="0">
                <a:hlinkClick r:id="rId4" action="ppaction://hlinkfile"/>
              </a:rPr>
              <a:t>Ejemplo</a:t>
            </a:r>
            <a:r>
              <a:rPr lang="es-MX" smtClean="0"/>
              <a:t>: se comparan a una concentración única de analito. Se realizan 6 mediciones por método. Uno es el que se quiere evaluar y el otro es el oficial:</a:t>
            </a:r>
            <a:endParaRPr lang="es-ES" smtClean="0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81000" y="5715000"/>
            <a:ext cx="31242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 dirty="0">
                <a:solidFill>
                  <a:srgbClr val="FF0000"/>
                </a:solidFill>
                <a:hlinkClick r:id="rId5" action="ppaction://hlinkfile"/>
              </a:rPr>
              <a:t>F</a:t>
            </a:r>
            <a:r>
              <a:rPr lang="es-ES" b="0" u="none" baseline="-25000" dirty="0">
                <a:solidFill>
                  <a:srgbClr val="FF0000"/>
                </a:solidFill>
                <a:hlinkClick r:id="rId5" action="ppaction://hlinkfile"/>
              </a:rPr>
              <a:t>tabla</a:t>
            </a:r>
            <a:r>
              <a:rPr lang="es-ES" b="0" u="none" dirty="0"/>
              <a:t>(5,5,0,05)= 5,05</a:t>
            </a:r>
            <a:endParaRPr lang="es-ES" b="0" u="none" baseline="-25000" dirty="0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810000" y="5715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F</a:t>
            </a:r>
            <a:r>
              <a:rPr lang="es-ES" b="0" u="none" baseline="-25000"/>
              <a:t>exp</a:t>
            </a:r>
            <a:r>
              <a:rPr lang="es-ES" b="0" u="none"/>
              <a:t>=1,0542</a:t>
            </a: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3962400" y="3124200"/>
          <a:ext cx="4191000" cy="2209800"/>
        </p:xfrm>
        <a:graphic>
          <a:graphicData uri="http://schemas.openxmlformats.org/presentationml/2006/ole">
            <p:oleObj spid="_x0000_s33794" name="Hoja de cálculo" r:id="rId6" imgW="2981160" imgH="1732680" progId="Excel.Sheet.8">
              <p:embed/>
            </p:oleObj>
          </a:graphicData>
        </a:graphic>
      </p:graphicFrame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2895600" y="62484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0" u="none" dirty="0" err="1"/>
              <a:t>Fexp</a:t>
            </a:r>
            <a:r>
              <a:rPr lang="es-ES" sz="1800" b="0" u="none" dirty="0"/>
              <a:t>&lt;</a:t>
            </a:r>
            <a:r>
              <a:rPr lang="es-ES" sz="1800" b="0" u="none" dirty="0" err="1"/>
              <a:t>Ftabla</a:t>
            </a:r>
            <a:r>
              <a:rPr lang="es-ES" sz="1800" b="0" u="none" dirty="0"/>
              <a:t>, ambos métodos tienen varianzas consideradas “iguales” y por lo tanto </a:t>
            </a:r>
            <a:r>
              <a:rPr lang="es-ES" sz="1800" b="0" u="none" dirty="0">
                <a:solidFill>
                  <a:srgbClr val="FF0000"/>
                </a:solidFill>
              </a:rPr>
              <a:t>precisiones semejantes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Como las varianzas son homogéneas.....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066800"/>
          </a:xfrm>
        </p:spPr>
        <p:txBody>
          <a:bodyPr/>
          <a:lstStyle/>
          <a:p>
            <a:pPr eaLnBrk="1" hangingPunct="1"/>
            <a:r>
              <a:rPr lang="es-ES" smtClean="0"/>
              <a:t>Se puede aplicar el test de Student para varianzas estimadas iguales:</a:t>
            </a:r>
          </a:p>
        </p:txBody>
      </p:sp>
      <p:graphicFrame>
        <p:nvGraphicFramePr>
          <p:cNvPr id="34818" name="Object 4"/>
          <p:cNvGraphicFramePr>
            <a:graphicFrameLocks noChangeAspect="1"/>
          </p:cNvGraphicFramePr>
          <p:nvPr/>
        </p:nvGraphicFramePr>
        <p:xfrm>
          <a:off x="6477000" y="2422525"/>
          <a:ext cx="2514600" cy="1327150"/>
        </p:xfrm>
        <a:graphic>
          <a:graphicData uri="http://schemas.openxmlformats.org/presentationml/2006/ole">
            <p:oleObj spid="_x0000_s34818" name="Ecuación" r:id="rId4" imgW="952200" imgH="736560" progId="Equation.3">
              <p:embed/>
            </p:oleObj>
          </a:graphicData>
        </a:graphic>
      </p:graphicFrame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62000" y="3810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exp</a:t>
            </a:r>
            <a:r>
              <a:rPr lang="es-ES" b="0" u="none"/>
              <a:t>=0,3633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895600" y="3810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tabla</a:t>
            </a:r>
            <a:r>
              <a:rPr lang="es-ES" b="0" u="none"/>
              <a:t>=2,228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838200" y="4800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exp </a:t>
            </a:r>
            <a:r>
              <a:rPr lang="es-ES" b="0" u="none"/>
              <a:t>&lt; t</a:t>
            </a:r>
            <a:r>
              <a:rPr lang="es-ES" b="0" u="none" baseline="-25000"/>
              <a:t>tabla</a:t>
            </a:r>
            <a:endParaRPr lang="es-ES" b="0" u="none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667000" y="4876800"/>
            <a:ext cx="43434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/>
              <a:t>Significa que no hay diferencia entre las dos medias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700338" y="5949950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/>
              <a:t>Exactitud!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072198" y="392906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hlinkClick r:id="rId5" action="ppaction://hlinkfile"/>
              </a:rPr>
              <a:t>Excel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Siguiendo con exactitud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087438"/>
          </a:xfrm>
        </p:spPr>
        <p:txBody>
          <a:bodyPr/>
          <a:lstStyle/>
          <a:p>
            <a:pPr eaLnBrk="1" hangingPunct="1"/>
            <a:r>
              <a:rPr lang="es-ES" smtClean="0"/>
              <a:t>Determinación de un analito en un producto acabado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395288" y="3860800"/>
            <a:ext cx="70564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Para ello la muestra de concentración conocida se prepara a partir de un placebo cargado con cantidades conocidas de analito o bien, cuando es difícil obtener un placebo que no contenga el analito, se puede usar el método de adición de patrón sobre el problema……………..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600" smtClean="0"/>
              <a:t>Aplicación del método analítico a una muestra de concentración conocida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b="1" smtClean="0"/>
              <a:t>Método del placebo cargado</a:t>
            </a:r>
            <a:r>
              <a:rPr lang="es-ES" sz="2800" smtClean="0"/>
              <a:t>: se prepara un placebo del problema que contiene todos los ingredientes excepto el analito a determinar. Al placebo se añaden cantidades conocidas de un analito patrón a tres niveles de concentración dentro del rango a estudiar. El ensayo de recuperación se realiza con 3 replicados como mínimo para cada nivel. Luego se determina el analito en cada muestra usando el mismo método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b="1" smtClean="0"/>
              <a:t>Método de adición de patrón</a:t>
            </a:r>
            <a:r>
              <a:rPr lang="es-ES" sz="2800" smtClean="0"/>
              <a:t>: se añaden sobre una o más muestras cantidades conocidas de un analito patrón a 3 niveles de concentración dentro del rango. Se realizan 3 replicados como mínimo para cada nivel y se analizan las muestras adicionadas y no adicionadas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600200"/>
          </a:xfrm>
        </p:spPr>
        <p:txBody>
          <a:bodyPr/>
          <a:lstStyle/>
          <a:p>
            <a:pPr eaLnBrk="1" hangingPunct="1"/>
            <a:r>
              <a:rPr lang="es-ES" sz="4000" smtClean="0"/>
              <a:t>Ejemplo: </a:t>
            </a:r>
            <a:r>
              <a:rPr lang="es-ES" sz="4000" b="1" smtClean="0"/>
              <a:t>placebo que se carga</a:t>
            </a:r>
            <a:r>
              <a:rPr lang="es-ES" sz="4000" smtClean="0"/>
              <a:t> con analito patrón</a:t>
            </a:r>
            <a:r>
              <a:rPr lang="es-ES" smtClean="0"/>
              <a:t>.</a:t>
            </a:r>
            <a:r>
              <a:rPr lang="es-ES" sz="3200" smtClean="0"/>
              <a:t>Concentración teórica (</a:t>
            </a:r>
            <a:r>
              <a:rPr lang="es-ES" sz="3200" smtClean="0">
                <a:sym typeface="Symbol" pitchFamily="18" charset="2"/>
              </a:rPr>
              <a:t>g/ml)</a:t>
            </a:r>
            <a:endParaRPr lang="es-ES" smtClean="0"/>
          </a:p>
        </p:txBody>
      </p:sp>
      <p:graphicFrame>
        <p:nvGraphicFramePr>
          <p:cNvPr id="88102" name="Group 38"/>
          <p:cNvGraphicFramePr>
            <a:graphicFrameLocks noGrp="1"/>
          </p:cNvGraphicFramePr>
          <p:nvPr>
            <p:ph type="tbl" idx="1"/>
          </p:nvPr>
        </p:nvGraphicFramePr>
        <p:xfrm>
          <a:off x="304800" y="1524000"/>
          <a:ext cx="8153400" cy="3566160"/>
        </p:xfrm>
        <a:graphic>
          <a:graphicData uri="http://schemas.openxmlformats.org/drawingml/2006/table">
            <a:tbl>
              <a:tblPr/>
              <a:tblGrid>
                <a:gridCol w="2324100"/>
                <a:gridCol w="1943100"/>
                <a:gridCol w="1943100"/>
                <a:gridCol w="19431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10,20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30,28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Respuesta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10,76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10,12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30,16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3998" name="AutoShape 39"/>
          <p:cNvSpPr>
            <a:spLocks/>
          </p:cNvSpPr>
          <p:nvPr/>
        </p:nvSpPr>
        <p:spPr bwMode="auto">
          <a:xfrm>
            <a:off x="2286000" y="2819400"/>
            <a:ext cx="228600" cy="2209800"/>
          </a:xfrm>
          <a:prstGeom prst="leftBrace">
            <a:avLst>
              <a:gd name="adj1" fmla="val 8055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83999" name="Text Box 40"/>
          <p:cNvSpPr txBox="1">
            <a:spLocks noChangeArrowheads="1"/>
          </p:cNvSpPr>
          <p:nvPr/>
        </p:nvSpPr>
        <p:spPr bwMode="auto">
          <a:xfrm>
            <a:off x="381000" y="55626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/>
          </a:p>
        </p:txBody>
      </p:sp>
      <p:sp>
        <p:nvSpPr>
          <p:cNvPr id="84000" name="Text Box 41"/>
          <p:cNvSpPr txBox="1">
            <a:spLocks noChangeArrowheads="1"/>
          </p:cNvSpPr>
          <p:nvPr/>
        </p:nvSpPr>
        <p:spPr bwMode="auto">
          <a:xfrm>
            <a:off x="457200" y="56388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Se parte de un placebo preparado del problema y se le añaden cantidades conocidas de analito patrón..........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pPr eaLnBrk="1" hangingPunct="1"/>
            <a:r>
              <a:rPr lang="es-ES" sz="3600" smtClean="0"/>
              <a:t>Determinación del analito y recuperación</a:t>
            </a:r>
          </a:p>
        </p:txBody>
      </p:sp>
      <p:graphicFrame>
        <p:nvGraphicFramePr>
          <p:cNvPr id="89141" name="Group 53"/>
          <p:cNvGraphicFramePr>
            <a:graphicFrameLocks noGrp="1"/>
          </p:cNvGraphicFramePr>
          <p:nvPr>
            <p:ph type="tbl" idx="1"/>
          </p:nvPr>
        </p:nvGraphicFramePr>
        <p:xfrm>
          <a:off x="0" y="1143000"/>
          <a:ext cx="9144000" cy="5394960"/>
        </p:xfrm>
        <a:graphic>
          <a:graphicData uri="http://schemas.openxmlformats.org/drawingml/2006/table">
            <a:tbl>
              <a:tblPr/>
              <a:tblGrid>
                <a:gridCol w="1827213"/>
                <a:gridCol w="1830387"/>
                <a:gridCol w="1828800"/>
                <a:gridCol w="1830388"/>
                <a:gridCol w="1827212"/>
              </a:tblGrid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Conc.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Area media dos inyecciones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Conc. hallada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  (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µg/ml)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</a:t>
                      </a:r>
                      <a:r>
                        <a:rPr kumimoji="0" lang="es-E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Recuperación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    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219175.5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230814.5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222271.5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10.58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0,078533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98.43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98.33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434899.5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441238.0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436262.0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20.14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20.45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0,026433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100.10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100.44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99.65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Nivel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657696.0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649181.0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648741.0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30.59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30.20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30.17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0,07605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101.02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100.67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Media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CV (%)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99.918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600" smtClean="0"/>
              <a:t>2.- Dispersión de una serie de resultados alrededor del valor medio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ES" smtClean="0"/>
              <a:t>Este concepto se relaciona con los parámetros:</a:t>
            </a:r>
          </a:p>
          <a:p>
            <a:pPr eaLnBrk="1" hangingPunct="1"/>
            <a:r>
              <a:rPr lang="es-ES" smtClean="0"/>
              <a:t>Precisión</a:t>
            </a:r>
          </a:p>
          <a:p>
            <a:pPr eaLnBrk="1" hangingPunct="1"/>
            <a:r>
              <a:rPr lang="es-ES" smtClean="0"/>
              <a:t>Repetibilidad</a:t>
            </a:r>
          </a:p>
          <a:p>
            <a:pPr eaLnBrk="1" hangingPunct="1"/>
            <a:r>
              <a:rPr lang="es-ES" smtClean="0"/>
              <a:t>Reproducibilidad</a:t>
            </a:r>
          </a:p>
          <a:p>
            <a:pPr eaLnBrk="1" hangingPunct="1"/>
            <a:r>
              <a:rPr lang="es-ES" smtClean="0"/>
              <a:t>Robustez</a:t>
            </a:r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5122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>¿El factor concentración tiene alguna influencia en los resultados?.....</a:t>
            </a:r>
            <a:r>
              <a:rPr lang="es-ES" sz="3200" smtClean="0">
                <a:hlinkClick r:id="rId4" action="ppaction://hlinkfile"/>
              </a:rPr>
              <a:t>hacer un test de igualdad de varianzas</a:t>
            </a:r>
            <a:r>
              <a:rPr lang="es-ES" sz="3200" smtClean="0"/>
              <a:t> (Cochran):</a:t>
            </a:r>
          </a:p>
        </p:txBody>
      </p:sp>
      <p:graphicFrame>
        <p:nvGraphicFramePr>
          <p:cNvPr id="35842" name="Object 3"/>
          <p:cNvGraphicFramePr>
            <a:graphicFrameLocks noChangeAspect="1"/>
          </p:cNvGraphicFramePr>
          <p:nvPr/>
        </p:nvGraphicFramePr>
        <p:xfrm>
          <a:off x="914400" y="2514600"/>
          <a:ext cx="2819400" cy="685800"/>
        </p:xfrm>
        <a:graphic>
          <a:graphicData uri="http://schemas.openxmlformats.org/presentationml/2006/ole">
            <p:oleObj spid="_x0000_s35842" name="Hoja de cálculo" r:id="rId5" imgW="1811160" imgH="202680" progId="Excel.Sheet.8">
              <p:embed/>
            </p:oleObj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495800" y="2590800"/>
            <a:ext cx="3581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>
                <a:hlinkClick r:id="rId6" action="ppaction://hlinkfile"/>
              </a:rPr>
              <a:t>Gta</a:t>
            </a:r>
            <a:r>
              <a:rPr lang="es-ES" b="0" u="none"/>
              <a:t>bla(0,05,3,3)=0,8709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62000" y="3886200"/>
            <a:ext cx="7620000" cy="1552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Gexp &lt; Gtabla, significa que las varianzas de las tres concentraciones son equivalentes, es decir </a:t>
            </a:r>
            <a:r>
              <a:rPr lang="es-ES" u="none"/>
              <a:t>“el factor concentración no influye en la variabilidad de los resultados”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762000" y="57150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La recuperación (media = 99,918) es satisfactoria!!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914400" y="63246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Para confirmar se aplica un test t...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Cálculo de t (</a:t>
            </a:r>
            <a:r>
              <a:rPr lang="es-ES" smtClean="0">
                <a:hlinkClick r:id="rId4" action="ppaction://hlinkfile"/>
              </a:rPr>
              <a:t>excel</a:t>
            </a:r>
            <a:r>
              <a:rPr lang="es-ES" smtClean="0"/>
              <a:t>)</a:t>
            </a:r>
          </a:p>
        </p:txBody>
      </p:sp>
      <p:graphicFrame>
        <p:nvGraphicFramePr>
          <p:cNvPr id="36866" name="Object 3"/>
          <p:cNvGraphicFramePr>
            <a:graphicFrameLocks noChangeAspect="1"/>
          </p:cNvGraphicFramePr>
          <p:nvPr/>
        </p:nvGraphicFramePr>
        <p:xfrm>
          <a:off x="990600" y="1066800"/>
          <a:ext cx="5257800" cy="3657600"/>
        </p:xfrm>
        <a:graphic>
          <a:graphicData uri="http://schemas.openxmlformats.org/presentationml/2006/ole">
            <p:oleObj spid="_x0000_s36866" name="Hoja de cálculo" r:id="rId5" imgW="1811160" imgH="2711160" progId="Excel.Sheet.8">
              <p:embed/>
            </p:oleObj>
          </a:graphicData>
        </a:graphic>
      </p:graphicFrame>
      <p:graphicFrame>
        <p:nvGraphicFramePr>
          <p:cNvPr id="36867" name="Object 4"/>
          <p:cNvGraphicFramePr>
            <a:graphicFrameLocks noChangeAspect="1"/>
          </p:cNvGraphicFramePr>
          <p:nvPr/>
        </p:nvGraphicFramePr>
        <p:xfrm>
          <a:off x="0" y="5410200"/>
          <a:ext cx="3962400" cy="1295400"/>
        </p:xfrm>
        <a:graphic>
          <a:graphicData uri="http://schemas.openxmlformats.org/presentationml/2006/ole">
            <p:oleObj spid="_x0000_s36867" name="Ecuación" r:id="rId6" imgW="1409400" imgH="419040" progId="Equation.3">
              <p:embed/>
            </p:oleObj>
          </a:graphicData>
        </a:graphic>
      </p:graphicFrame>
      <p:graphicFrame>
        <p:nvGraphicFramePr>
          <p:cNvPr id="36868" name="Object 5"/>
          <p:cNvGraphicFramePr>
            <a:graphicFrameLocks noChangeAspect="1"/>
          </p:cNvGraphicFramePr>
          <p:nvPr/>
        </p:nvGraphicFramePr>
        <p:xfrm>
          <a:off x="4495800" y="5562600"/>
          <a:ext cx="3581400" cy="1054100"/>
        </p:xfrm>
        <a:graphic>
          <a:graphicData uri="http://schemas.openxmlformats.org/presentationml/2006/ole">
            <p:oleObj spid="_x0000_s36868" name="Ecuación" r:id="rId7" imgW="1650960" imgH="444240" progId="Equation.3">
              <p:embed/>
            </p:oleObj>
          </a:graphicData>
        </a:graphic>
      </p:graphicFrame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934200" y="3657600"/>
            <a:ext cx="2209800" cy="822325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Recuperación media</a:t>
            </a:r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H="1">
            <a:off x="6400800" y="38100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514600" y="508000"/>
          <a:ext cx="2514600" cy="1531938"/>
        </p:xfrm>
        <a:graphic>
          <a:graphicData uri="http://schemas.openxmlformats.org/presentationml/2006/ole">
            <p:oleObj spid="_x0000_s37890" name="Ecuación" r:id="rId4" imgW="952200" imgH="85068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533400" y="2286000"/>
          <a:ext cx="3230563" cy="1077913"/>
        </p:xfrm>
        <a:graphic>
          <a:graphicData uri="http://schemas.openxmlformats.org/presentationml/2006/ole">
            <p:oleObj spid="_x0000_s37891" name="Ecuación" r:id="rId5" imgW="901440" imgH="533160" progId="Equation.3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1600200" y="3657600"/>
          <a:ext cx="3641725" cy="1924050"/>
        </p:xfrm>
        <a:graphic>
          <a:graphicData uri="http://schemas.openxmlformats.org/presentationml/2006/ole">
            <p:oleObj spid="_x0000_s37892" name="Ecuación" r:id="rId6" imgW="1295280" imgH="622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Conclusión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2286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sz="1400" b="0" u="none"/>
              <a:t>exp</a:t>
            </a:r>
            <a:r>
              <a:rPr lang="es-ES" b="0" u="none"/>
              <a:t> &lt; t</a:t>
            </a:r>
            <a:r>
              <a:rPr lang="es-ES" sz="1400" b="0" u="none"/>
              <a:t>tabla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33400" y="2743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/>
              <a:t>0,257&lt; 2,306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3276600" y="1981200"/>
            <a:ext cx="5486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/>
              <a:t>Entonces:</a:t>
            </a:r>
            <a:r>
              <a:rPr lang="es-ES" b="0" u="none"/>
              <a:t> no hay diferencias significativas entre la recuperación media y 100, por lo que la exactitud es correcta. </a:t>
            </a:r>
            <a:endParaRPr lang="es-ES" b="0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52578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Por otro lado el % de error que se comete al rechazar la Ho es grande, luego no la rechazamos (</a:t>
            </a:r>
            <a:r>
              <a:rPr lang="es-ES" b="0" u="none">
                <a:hlinkClick r:id="rId3" action="ppaction://hlinkfile"/>
              </a:rPr>
              <a:t>ver excel</a:t>
            </a:r>
            <a:r>
              <a:rPr lang="es-ES" b="0" u="none"/>
              <a:t>)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1676400" y="5867400"/>
            <a:ext cx="3276600" cy="8223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Se ha determinado exactitud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animBg="1" autoUpdateAnimBg="0"/>
      <p:bldP spid="95239" grpId="0" animBg="1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eaLnBrk="1" hangingPunct="1"/>
            <a:r>
              <a:rPr lang="es-ES" smtClean="0"/>
              <a:t>Adición de patrón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305800" cy="1552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Ejemplo: se parte de una muestra de concentración desconocida (blanco de concentración x ppm en analito). Se añaden cantidades conocidas de analito a tres alícuotas de esta muestra y se analizan por triplicado</a:t>
            </a:r>
          </a:p>
        </p:txBody>
      </p:sp>
      <p:graphicFrame>
        <p:nvGraphicFramePr>
          <p:cNvPr id="38914" name="Object 0"/>
          <p:cNvGraphicFramePr>
            <a:graphicFrameLocks noChangeAspect="1"/>
          </p:cNvGraphicFramePr>
          <p:nvPr/>
        </p:nvGraphicFramePr>
        <p:xfrm>
          <a:off x="381000" y="3276600"/>
          <a:ext cx="8153400" cy="3124200"/>
        </p:xfrm>
        <a:graphic>
          <a:graphicData uri="http://schemas.openxmlformats.org/presentationml/2006/ole">
            <p:oleObj spid="_x0000_s38914" name="Hoja de cálculo" r:id="rId4" imgW="4511160" imgH="1575000" progId="Excel.Sheet.8">
              <p:embed/>
            </p:oleObj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667000" y="640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0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924800" y="6391275"/>
            <a:ext cx="1219200" cy="466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>
                <a:solidFill>
                  <a:srgbClr val="FF0000"/>
                </a:solidFill>
                <a:hlinkClick r:id="rId5" action="ppaction://hlinkfile"/>
              </a:rPr>
              <a:t>Excel</a:t>
            </a:r>
            <a:endParaRPr lang="es-ES" b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0" y="2620963"/>
          <a:ext cx="9090025" cy="2743200"/>
        </p:xfrm>
        <a:graphic>
          <a:graphicData uri="http://schemas.openxmlformats.org/presentationml/2006/ole">
            <p:oleObj spid="_x0000_s39938" name="Hoja de cálculo" r:id="rId4" imgW="5343449" imgH="1628851" progId="Excel.Sheet.8">
              <p:embed/>
            </p:oleObj>
          </a:graphicData>
        </a:graphic>
      </p:graphicFrame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00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Dato: la recta de calibración para soluciones patrón del analito </a:t>
            </a:r>
          </a:p>
          <a:p>
            <a:pPr>
              <a:spcBef>
                <a:spcPct val="50000"/>
              </a:spcBef>
            </a:pPr>
            <a:r>
              <a:rPr lang="es-ES" sz="2000" b="0" u="none"/>
              <a:t>(1-10ppm)</a:t>
            </a:r>
            <a:r>
              <a:rPr lang="es-ES" b="0" u="none"/>
              <a:t> es: y = 164.3x +2,4  (r = 0,9998)</a:t>
            </a: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 flipH="1" flipV="1">
            <a:off x="2133600" y="914400"/>
            <a:ext cx="24384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0" y="1676400"/>
            <a:ext cx="24384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Respuesta experimental</a:t>
            </a: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1219200" y="2438400"/>
            <a:ext cx="1219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700338" y="5805488"/>
            <a:ext cx="56880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Demostración de recuperación satisfactoria</a:t>
            </a: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4859338" y="6381750"/>
            <a:ext cx="792162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 animBg="1" autoUpdateAnimBg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ES" sz="2800" smtClean="0"/>
              <a:t>Y para confirmar aplicamos la t de Student....</a:t>
            </a:r>
          </a:p>
        </p:txBody>
      </p:sp>
      <p:graphicFrame>
        <p:nvGraphicFramePr>
          <p:cNvPr id="40962" name="Object 3"/>
          <p:cNvGraphicFramePr>
            <a:graphicFrameLocks noChangeAspect="1"/>
          </p:cNvGraphicFramePr>
          <p:nvPr/>
        </p:nvGraphicFramePr>
        <p:xfrm>
          <a:off x="609600" y="1676400"/>
          <a:ext cx="6400800" cy="1054100"/>
        </p:xfrm>
        <a:graphic>
          <a:graphicData uri="http://schemas.openxmlformats.org/presentationml/2006/ole">
            <p:oleObj spid="_x0000_s40962" name="Ecuación" r:id="rId4" imgW="1815840" imgH="444240" progId="Equation.3">
              <p:embed/>
            </p:oleObj>
          </a:graphicData>
        </a:graphic>
      </p:graphicFrame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85800" y="31242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tabla</a:t>
            </a:r>
            <a:r>
              <a:rPr lang="es-ES" b="0" u="none"/>
              <a:t>=(0,05,2)= 4,303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85800" y="4343400"/>
            <a:ext cx="4419600" cy="1552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t</a:t>
            </a:r>
            <a:r>
              <a:rPr lang="es-ES" b="0" u="none" baseline="-25000"/>
              <a:t>exp</a:t>
            </a:r>
            <a:r>
              <a:rPr lang="es-ES" b="0" u="none"/>
              <a:t> &lt; t</a:t>
            </a:r>
            <a:r>
              <a:rPr lang="es-ES" b="0" u="none" baseline="-25000"/>
              <a:t>tabla</a:t>
            </a:r>
            <a:r>
              <a:rPr lang="es-ES" b="0" u="none"/>
              <a:t> , luego no hay diferencia significativa entre la recuperación media y 100, tenemos exactitud!!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Los métodos anteriores permiten definir exactitud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pPr eaLnBrk="1" hangingPunct="1"/>
            <a:r>
              <a:rPr lang="es-ES" smtClean="0"/>
              <a:t>Sin embargo si tenemos un número elevado de datos (más de 20), podemos usar un análisis de regresión.</a:t>
            </a:r>
          </a:p>
          <a:p>
            <a:pPr eaLnBrk="1" hangingPunct="1"/>
            <a:r>
              <a:rPr lang="es-ES" smtClean="0"/>
              <a:t>En abcisas (X) ponemos los resultados del método de referencia (a)</a:t>
            </a:r>
          </a:p>
          <a:p>
            <a:pPr eaLnBrk="1" hangingPunct="1"/>
            <a:r>
              <a:rPr lang="es-ES" smtClean="0"/>
              <a:t>En las ordenadas ponemos el método a evaluar (b)</a:t>
            </a:r>
          </a:p>
          <a:p>
            <a:pPr eaLnBrk="1" hangingPunct="1"/>
            <a:r>
              <a:rPr lang="es-ES" smtClean="0"/>
              <a:t>Calculamos los intervalos de confianza para linealidad y proporcionalidad.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820150" cy="1143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sz="2800" smtClean="0"/>
              <a:t>Comparación con un método de referencia validado, pero con un número elevado de datos (más de 20)...</a:t>
            </a:r>
            <a:r>
              <a:rPr lang="es-MX" sz="2800" smtClean="0">
                <a:hlinkClick r:id="rId4" action="ppaction://hlinkfile"/>
              </a:rPr>
              <a:t>un ejemplo</a:t>
            </a:r>
            <a:r>
              <a:rPr lang="es-MX" sz="2800" smtClean="0"/>
              <a:t>:</a:t>
            </a:r>
            <a:endParaRPr lang="es-ES" sz="2800" smtClean="0"/>
          </a:p>
        </p:txBody>
      </p:sp>
      <p:graphicFrame>
        <p:nvGraphicFramePr>
          <p:cNvPr id="41986" name="Object 6"/>
          <p:cNvGraphicFramePr>
            <a:graphicFrameLocks noChangeAspect="1"/>
          </p:cNvGraphicFramePr>
          <p:nvPr/>
        </p:nvGraphicFramePr>
        <p:xfrm>
          <a:off x="0" y="1143000"/>
          <a:ext cx="9144000" cy="5715000"/>
        </p:xfrm>
        <a:graphic>
          <a:graphicData uri="http://schemas.openxmlformats.org/presentationml/2006/ole">
            <p:oleObj spid="_x0000_s41986" name="Hoja de cálculo" r:id="rId5" imgW="7211160" imgH="5366160" progId="Excel.Sheet.8">
              <p:embed/>
            </p:oleObj>
          </a:graphicData>
        </a:graphic>
      </p:graphicFrame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4572000" y="5562600"/>
            <a:ext cx="32766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0" u="none"/>
              <a:t>Tarea: calcular los intervalos de confianza para a y b</a:t>
            </a:r>
            <a:endParaRPr lang="es-ES" b="0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Resumiendo lo que hemos visto de docimasia de hipótesis: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4114800"/>
          </a:xfrm>
        </p:spPr>
        <p:txBody>
          <a:bodyPr/>
          <a:lstStyle/>
          <a:p>
            <a:pPr eaLnBrk="1" hangingPunct="1"/>
            <a:r>
              <a:rPr lang="es-ES" sz="2800" smtClean="0"/>
              <a:t>Ho, es la hipótesis de igualdad. Se rechaza si el estadístico es mayor que el de tabla. O si el p value es menor que 0,05 (pequeño error de rechazar Ho)</a:t>
            </a:r>
          </a:p>
          <a:p>
            <a:pPr eaLnBrk="1" hangingPunct="1"/>
            <a:r>
              <a:rPr lang="es-ES" sz="2800" smtClean="0"/>
              <a:t>Si el estadístico es menor que el de tabla se acepta la Ho. O si el p-value es mayor que 0,05 (error grande al rechazar la Ho)</a:t>
            </a:r>
          </a:p>
          <a:p>
            <a:pPr eaLnBrk="1" hangingPunct="1"/>
            <a:r>
              <a:rPr lang="es-ES" sz="2800" smtClean="0"/>
              <a:t>Esto lo hemos visto para F, t y 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ES" sz="3200" smtClean="0"/>
              <a:t>3.-</a:t>
            </a:r>
            <a:r>
              <a:rPr lang="es-ES" sz="4000" smtClean="0"/>
              <a:t> Diferencia entre el valor hallado y el verdadero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141663"/>
            <a:ext cx="7772400" cy="3167062"/>
          </a:xfrm>
        </p:spPr>
        <p:txBody>
          <a:bodyPr/>
          <a:lstStyle/>
          <a:p>
            <a:pPr eaLnBrk="1" hangingPunct="1"/>
            <a:r>
              <a:rPr lang="es-ES" smtClean="0"/>
              <a:t>Exactitud</a:t>
            </a:r>
          </a:p>
          <a:p>
            <a:pPr eaLnBrk="1" hangingPunct="1"/>
            <a:r>
              <a:rPr lang="es-ES" smtClean="0"/>
              <a:t>Recuperación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755650" y="1700213"/>
            <a:ext cx="5184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0" u="none"/>
              <a:t>Concepto relacionado con los parámetros: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7315200" y="5638800"/>
          <a:ext cx="1136650" cy="962025"/>
        </p:xfrm>
        <a:graphic>
          <a:graphicData uri="http://schemas.openxmlformats.org/presentationml/2006/ole">
            <p:oleObj spid="_x0000_s6146" name="Picture" r:id="rId4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922338" y="404813"/>
            <a:ext cx="7496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000" b="0" u="none">
                <a:latin typeface="Times New Roman" pitchFamily="18" charset="0"/>
              </a:rPr>
              <a:t>PROCEDIMIENTO A SEGUIR PARA RESOLVER UN PROBLEMA</a:t>
            </a:r>
          </a:p>
          <a:p>
            <a:pPr algn="ctr" eaLnBrk="0" hangingPunct="0"/>
            <a:r>
              <a:rPr lang="es-ES_tradnl" sz="2000" b="0" u="none">
                <a:latin typeface="Times New Roman" pitchFamily="18" charset="0"/>
              </a:rPr>
              <a:t>PLANTEANDO UN TEST DE HIPOTESIS</a:t>
            </a:r>
          </a:p>
        </p:txBody>
      </p:sp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2271713" y="1270000"/>
          <a:ext cx="5424487" cy="5581650"/>
        </p:xfrm>
        <a:graphic>
          <a:graphicData uri="http://schemas.openxmlformats.org/presentationml/2006/ole">
            <p:oleObj spid="_x0000_s43010" name="Documento" r:id="rId4" imgW="5777280" imgH="659916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43042" y="785794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u="none" dirty="0" smtClean="0"/>
              <a:t>Potencia de una prueba</a:t>
            </a:r>
            <a:endParaRPr lang="es-CL" u="none" dirty="0"/>
          </a:p>
        </p:txBody>
      </p:sp>
      <p:sp>
        <p:nvSpPr>
          <p:cNvPr id="3" name="2 CuadroTexto"/>
          <p:cNvSpPr txBox="1"/>
          <p:nvPr/>
        </p:nvSpPr>
        <p:spPr>
          <a:xfrm>
            <a:off x="1214414" y="1500174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Es la probabilidad de rechazar correctamente la hipótesis nula, cuando debe ser rechazada.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1285852" y="3071810"/>
            <a:ext cx="635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La potencia establece la probabilidad de éxito en la búsqueda de las diferencias, si es que realmente existen.</a:t>
            </a:r>
            <a:endParaRPr lang="es-CL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3084513" y="533400"/>
            <a:ext cx="318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u="none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TEST DE HIPOTESIS</a:t>
            </a:r>
            <a:endParaRPr lang="es-ES_tradnl" u="none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669925" y="1752600"/>
            <a:ext cx="772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b="0" u="none">
                <a:latin typeface="Times New Roman" pitchFamily="18" charset="0"/>
              </a:rPr>
              <a:t>Cuadro de tipos de errores asociados con pruebas de hipótesis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969963" y="2900363"/>
            <a:ext cx="9525" cy="301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987425" y="29194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987425" y="29194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969963" y="2930525"/>
            <a:ext cx="9525" cy="508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987425" y="2930525"/>
            <a:ext cx="7938" cy="508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969963" y="3438525"/>
            <a:ext cx="9525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987425" y="3438525"/>
            <a:ext cx="7938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3851275" y="3459163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0" name="Rectangle 12"/>
          <p:cNvSpPr>
            <a:spLocks noChangeArrowheads="1"/>
          </p:cNvSpPr>
          <p:nvPr/>
        </p:nvSpPr>
        <p:spPr bwMode="auto">
          <a:xfrm>
            <a:off x="3859213" y="3459163"/>
            <a:ext cx="26241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1" name="Rectangle 13"/>
          <p:cNvSpPr>
            <a:spLocks noChangeArrowheads="1"/>
          </p:cNvSpPr>
          <p:nvPr/>
        </p:nvSpPr>
        <p:spPr bwMode="auto">
          <a:xfrm>
            <a:off x="6483350" y="3459163"/>
            <a:ext cx="25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9115425" y="3459163"/>
            <a:ext cx="25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3" name="Rectangle 15"/>
          <p:cNvSpPr>
            <a:spLocks noChangeArrowheads="1"/>
          </p:cNvSpPr>
          <p:nvPr/>
        </p:nvSpPr>
        <p:spPr bwMode="auto">
          <a:xfrm>
            <a:off x="969963" y="3468688"/>
            <a:ext cx="9525" cy="4524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4" name="Rectangle 16"/>
          <p:cNvSpPr>
            <a:spLocks noChangeArrowheads="1"/>
          </p:cNvSpPr>
          <p:nvPr/>
        </p:nvSpPr>
        <p:spPr bwMode="auto">
          <a:xfrm>
            <a:off x="987425" y="3468688"/>
            <a:ext cx="7938" cy="4524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6483350" y="3468688"/>
            <a:ext cx="7938" cy="4524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969963" y="3921125"/>
            <a:ext cx="9525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7" name="Rectangle 19"/>
          <p:cNvSpPr>
            <a:spLocks noChangeArrowheads="1"/>
          </p:cNvSpPr>
          <p:nvPr/>
        </p:nvSpPr>
        <p:spPr bwMode="auto">
          <a:xfrm>
            <a:off x="987425" y="392112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8" name="Rectangle 20"/>
          <p:cNvSpPr>
            <a:spLocks noChangeArrowheads="1"/>
          </p:cNvSpPr>
          <p:nvPr/>
        </p:nvSpPr>
        <p:spPr bwMode="auto">
          <a:xfrm>
            <a:off x="987425" y="392112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09" name="Rectangle 21"/>
          <p:cNvSpPr>
            <a:spLocks noChangeArrowheads="1"/>
          </p:cNvSpPr>
          <p:nvPr/>
        </p:nvSpPr>
        <p:spPr bwMode="auto">
          <a:xfrm>
            <a:off x="6483350" y="3921125"/>
            <a:ext cx="7938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0" name="Rectangle 22"/>
          <p:cNvSpPr>
            <a:spLocks noChangeArrowheads="1"/>
          </p:cNvSpPr>
          <p:nvPr/>
        </p:nvSpPr>
        <p:spPr bwMode="auto">
          <a:xfrm>
            <a:off x="9124950" y="3921125"/>
            <a:ext cx="7938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3843338" y="3951288"/>
            <a:ext cx="7937" cy="763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2" name="Rectangle 24"/>
          <p:cNvSpPr>
            <a:spLocks noChangeArrowheads="1"/>
          </p:cNvSpPr>
          <p:nvPr/>
        </p:nvSpPr>
        <p:spPr bwMode="auto">
          <a:xfrm>
            <a:off x="6483350" y="3951288"/>
            <a:ext cx="7938" cy="763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3" name="Rectangle 25"/>
          <p:cNvSpPr>
            <a:spLocks noChangeArrowheads="1"/>
          </p:cNvSpPr>
          <p:nvPr/>
        </p:nvSpPr>
        <p:spPr bwMode="auto">
          <a:xfrm>
            <a:off x="3843338" y="4714875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4" name="Rectangle 26"/>
          <p:cNvSpPr>
            <a:spLocks noChangeArrowheads="1"/>
          </p:cNvSpPr>
          <p:nvPr/>
        </p:nvSpPr>
        <p:spPr bwMode="auto">
          <a:xfrm>
            <a:off x="6483350" y="47148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5" name="Rectangle 27"/>
          <p:cNvSpPr>
            <a:spLocks noChangeArrowheads="1"/>
          </p:cNvSpPr>
          <p:nvPr/>
        </p:nvSpPr>
        <p:spPr bwMode="auto">
          <a:xfrm>
            <a:off x="9124950" y="47148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6" name="Rectangle 28"/>
          <p:cNvSpPr>
            <a:spLocks noChangeArrowheads="1"/>
          </p:cNvSpPr>
          <p:nvPr/>
        </p:nvSpPr>
        <p:spPr bwMode="auto">
          <a:xfrm>
            <a:off x="3843338" y="5608638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7" name="Rectangle 29"/>
          <p:cNvSpPr>
            <a:spLocks noChangeArrowheads="1"/>
          </p:cNvSpPr>
          <p:nvPr/>
        </p:nvSpPr>
        <p:spPr bwMode="auto">
          <a:xfrm>
            <a:off x="6483350" y="560863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8" name="Rectangle 30"/>
          <p:cNvSpPr>
            <a:spLocks noChangeArrowheads="1"/>
          </p:cNvSpPr>
          <p:nvPr/>
        </p:nvSpPr>
        <p:spPr bwMode="auto">
          <a:xfrm>
            <a:off x="9124950" y="560863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89119" name="Rectangle 31"/>
          <p:cNvSpPr>
            <a:spLocks noChangeArrowheads="1"/>
          </p:cNvSpPr>
          <p:nvPr/>
        </p:nvSpPr>
        <p:spPr bwMode="auto">
          <a:xfrm>
            <a:off x="9124950" y="560863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89120" name="Picture 32" descr="GRAF-6 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4554"/>
            <a:ext cx="9144000" cy="309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32 CuadroTexto"/>
          <p:cNvSpPr txBox="1"/>
          <p:nvPr/>
        </p:nvSpPr>
        <p:spPr>
          <a:xfrm>
            <a:off x="3929058" y="357187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0" u="none" dirty="0" smtClean="0"/>
              <a:t>1- </a:t>
            </a:r>
            <a:r>
              <a:rPr lang="el-GR" b="0" u="none" dirty="0" smtClean="0"/>
              <a:t>α</a:t>
            </a:r>
            <a:endParaRPr lang="es-CL" b="0" u="none" dirty="0"/>
          </a:p>
        </p:txBody>
      </p:sp>
      <p:sp>
        <p:nvSpPr>
          <p:cNvPr id="34" name="33 CuadroTexto"/>
          <p:cNvSpPr txBox="1"/>
          <p:nvPr/>
        </p:nvSpPr>
        <p:spPr>
          <a:xfrm>
            <a:off x="3143240" y="5715016"/>
            <a:ext cx="442915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CL" b="0" u="none" dirty="0" smtClean="0"/>
              <a:t>Potencia. Decisión correcta</a:t>
            </a:r>
          </a:p>
          <a:p>
            <a:r>
              <a:rPr lang="es-CL" b="0" u="none" dirty="0" smtClean="0"/>
              <a:t>1- </a:t>
            </a:r>
            <a:r>
              <a:rPr lang="el-GR" b="0" u="none" dirty="0" smtClean="0"/>
              <a:t>β</a:t>
            </a:r>
            <a:endParaRPr lang="es-CL" b="0" u="none" dirty="0"/>
          </a:p>
        </p:txBody>
      </p:sp>
      <p:cxnSp>
        <p:nvCxnSpPr>
          <p:cNvPr id="36" name="35 Conector recto de flecha"/>
          <p:cNvCxnSpPr>
            <a:stCxn id="34" idx="0"/>
          </p:cNvCxnSpPr>
          <p:nvPr/>
        </p:nvCxnSpPr>
        <p:spPr bwMode="auto">
          <a:xfrm rot="5400000" flipH="1" flipV="1">
            <a:off x="5822165" y="4607727"/>
            <a:ext cx="642942" cy="15716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207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>
                <a:solidFill>
                  <a:srgbClr val="FF3300"/>
                </a:solidFill>
                <a:latin typeface="Times New Roman" pitchFamily="18" charset="0"/>
              </a:rPr>
              <a:t>Graficamente:</a:t>
            </a:r>
            <a:endParaRPr lang="es-ES_tradnl" b="0" u="none">
              <a:latin typeface="Times New Roman" pitchFamily="18" charset="0"/>
            </a:endParaRPr>
          </a:p>
        </p:txBody>
      </p:sp>
      <p:pic>
        <p:nvPicPr>
          <p:cNvPr id="90115" name="Picture 3" descr="GRAF-6 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19200"/>
            <a:ext cx="55054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Text Box 4" descr="Pergamino"/>
          <p:cNvSpPr txBox="1">
            <a:spLocks noChangeArrowheads="1"/>
          </p:cNvSpPr>
          <p:nvPr/>
        </p:nvSpPr>
        <p:spPr bwMode="auto">
          <a:xfrm>
            <a:off x="347663" y="1600200"/>
            <a:ext cx="2695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b="0" u="none">
                <a:latin typeface="Times New Roman" pitchFamily="18" charset="0"/>
              </a:rPr>
              <a:t>Valores individuales</a:t>
            </a:r>
          </a:p>
        </p:txBody>
      </p:sp>
      <p:sp>
        <p:nvSpPr>
          <p:cNvPr id="90117" name="Text Box 5" descr="Pergamino"/>
          <p:cNvSpPr txBox="1">
            <a:spLocks noChangeArrowheads="1"/>
          </p:cNvSpPr>
          <p:nvPr/>
        </p:nvSpPr>
        <p:spPr bwMode="auto">
          <a:xfrm>
            <a:off x="339725" y="4191000"/>
            <a:ext cx="249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b="0" u="none">
                <a:latin typeface="Times New Roman" pitchFamily="18" charset="0"/>
              </a:rPr>
              <a:t>Valores promedios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5142</TotalTime>
  <Words>3425</Words>
  <Application>Microsoft Office PowerPoint</Application>
  <PresentationFormat>Presentación en pantalla (4:3)</PresentationFormat>
  <Paragraphs>661</Paragraphs>
  <Slides>93</Slides>
  <Notes>93</Notes>
  <HiddenSlides>14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9</vt:i4>
      </vt:variant>
      <vt:variant>
        <vt:lpstr>Títulos de diapositiva</vt:lpstr>
      </vt:variant>
      <vt:variant>
        <vt:i4>93</vt:i4>
      </vt:variant>
    </vt:vector>
  </HeadingPairs>
  <TitlesOfParts>
    <vt:vector size="103" baseType="lpstr">
      <vt:lpstr>Diseño predeterminado</vt:lpstr>
      <vt:lpstr>Picture</vt:lpstr>
      <vt:lpstr>Diapositiva</vt:lpstr>
      <vt:lpstr>Imagen</vt:lpstr>
      <vt:lpstr>Ecuación</vt:lpstr>
      <vt:lpstr>Hoja de cálculo</vt:lpstr>
      <vt:lpstr>Imagen de mapa de bits</vt:lpstr>
      <vt:lpstr>Worksheet</vt:lpstr>
      <vt:lpstr>Gráfico</vt:lpstr>
      <vt:lpstr>Documento</vt:lpstr>
      <vt:lpstr>INTRODUCCIÓN</vt:lpstr>
      <vt:lpstr>Diapositiva 2</vt:lpstr>
      <vt:lpstr>Características fundamentales de validación de métodos</vt:lpstr>
      <vt:lpstr>Idoneidad</vt:lpstr>
      <vt:lpstr>Características de Funcionamiento del método analítico </vt:lpstr>
      <vt:lpstr>Diapositiva 6</vt:lpstr>
      <vt:lpstr>Fiabilidad</vt:lpstr>
      <vt:lpstr>2.- Dispersión de una serie de resultados alrededor del valor medio</vt:lpstr>
      <vt:lpstr>3.- Diferencia entre el valor hallado y el verdadero</vt:lpstr>
      <vt:lpstr>4.- Cantidad mínima para obtener un resultado significativo</vt:lpstr>
      <vt:lpstr>5.- Capacidad de un método para determinar el analito sin interferencias.</vt:lpstr>
      <vt:lpstr>Linealidad y rango</vt:lpstr>
      <vt:lpstr>Ámbito de aplicación de la linealidad</vt:lpstr>
      <vt:lpstr>Procedimientos de determinación de linealidad (valoración)</vt:lpstr>
      <vt:lpstr>Recomendaciones</vt:lpstr>
      <vt:lpstr>La recta</vt:lpstr>
      <vt:lpstr>Diapositiva 17</vt:lpstr>
      <vt:lpstr>Supuestos que fundamentan la regresión lineal simple</vt:lpstr>
      <vt:lpstr>Pasos en el análisis de regresión</vt:lpstr>
      <vt:lpstr>Obtención de la ecuación de la recta</vt:lpstr>
      <vt:lpstr>Errores o desviaciones</vt:lpstr>
      <vt:lpstr>Diapositiva 22</vt:lpstr>
      <vt:lpstr>Evaluación de la ecuación de regresión</vt:lpstr>
      <vt:lpstr>Diapositiva 24</vt:lpstr>
      <vt:lpstr>Si Ho ;  = 0 es rechazada</vt:lpstr>
      <vt:lpstr>Diapositiva 26</vt:lpstr>
      <vt:lpstr>Errores o desviaciones</vt:lpstr>
      <vt:lpstr>Equivalencia de lenguaje</vt:lpstr>
      <vt:lpstr>Hipótesis nula Ho</vt:lpstr>
      <vt:lpstr>Interpretar….</vt:lpstr>
      <vt:lpstr>Para datos repetidos</vt:lpstr>
      <vt:lpstr>Para recordar...</vt:lpstr>
      <vt:lpstr>Coeficiente de determinación</vt:lpstr>
      <vt:lpstr>Diapositiva 34</vt:lpstr>
      <vt:lpstr>Diapositiva 35</vt:lpstr>
      <vt:lpstr>Diapositiva 36</vt:lpstr>
      <vt:lpstr>Hipótesis y reglas…</vt:lpstr>
      <vt:lpstr>No aparece en la tabla, usemos Excel:</vt:lpstr>
      <vt:lpstr>Diapositiva 39</vt:lpstr>
      <vt:lpstr>Diapositiva 40</vt:lpstr>
      <vt:lpstr>Diapositiva 41</vt:lpstr>
      <vt:lpstr>Diapositiva 42</vt:lpstr>
      <vt:lpstr>Uso de la estadística t</vt:lpstr>
      <vt:lpstr>Hipótesis y reglas…</vt:lpstr>
      <vt:lpstr>Diapositiva 45</vt:lpstr>
      <vt:lpstr>Diapositiva 46</vt:lpstr>
      <vt:lpstr>Varianza residual constante (homoscedasticidad)</vt:lpstr>
      <vt:lpstr>Diapositiva 48</vt:lpstr>
      <vt:lpstr>Diapositiva 49</vt:lpstr>
      <vt:lpstr>Requisito de homogeneidad de varianzas para hacer un ANOVA y aplicar t de Student</vt:lpstr>
      <vt:lpstr>Test de Cochran Grupos de igual tamaño</vt:lpstr>
      <vt:lpstr>Test de Cochran</vt:lpstr>
      <vt:lpstr>Diapositiva 53</vt:lpstr>
      <vt:lpstr>¿Qué pasa si no se cumple la homogeneidad de las varianzas?</vt:lpstr>
      <vt:lpstr>Test de linealidad</vt:lpstr>
      <vt:lpstr>Factor de respuesta como una aproximación a la pendiente:</vt:lpstr>
      <vt:lpstr>Diapositiva 57</vt:lpstr>
      <vt:lpstr>En precisión de un método analítico...</vt:lpstr>
      <vt:lpstr>Test de proporcionalidad</vt:lpstr>
      <vt:lpstr>Intervalos de confianza</vt:lpstr>
      <vt:lpstr>Ejercicio</vt:lpstr>
      <vt:lpstr>Test de verificación de la pendiente o de linealidad:</vt:lpstr>
      <vt:lpstr>Test de verificación de la variable independiente o de proporcionalidad</vt:lpstr>
      <vt:lpstr>Precisión</vt:lpstr>
      <vt:lpstr>En precisión de un método analítico...</vt:lpstr>
      <vt:lpstr>Determinación de la repetibilidad del método</vt:lpstr>
      <vt:lpstr>Límites del coeficiente de variación para análisis de impurezas en función de la concentración del analito (AOAC 1993)</vt:lpstr>
      <vt:lpstr>Número de réplicas y repetibilidad</vt:lpstr>
      <vt:lpstr>Precisión intermedia </vt:lpstr>
      <vt:lpstr>Ejemplo de precisión intermedia, diseño experimental:</vt:lpstr>
      <vt:lpstr>Repetibilidad y precisión intermedia</vt:lpstr>
      <vt:lpstr>Exactitud</vt:lpstr>
      <vt:lpstr>Expresión matemática de la exactitud</vt:lpstr>
      <vt:lpstr>Comparación de dos métodos analíticos (uno de ellos validado)</vt:lpstr>
      <vt:lpstr>Como las varianzas son homogéneas.....</vt:lpstr>
      <vt:lpstr>Siguiendo con exactitud</vt:lpstr>
      <vt:lpstr>Aplicación del método analítico a una muestra de concentración conocida</vt:lpstr>
      <vt:lpstr>Ejemplo: placebo que se carga con analito patrón.Concentración teórica (g/ml)</vt:lpstr>
      <vt:lpstr>Determinación del analito y recuperación</vt:lpstr>
      <vt:lpstr>¿El factor concentración tiene alguna influencia en los resultados?.....hacer un test de igualdad de varianzas (Cochran):</vt:lpstr>
      <vt:lpstr>Cálculo de t (excel)</vt:lpstr>
      <vt:lpstr>Diapositiva 82</vt:lpstr>
      <vt:lpstr>Conclusión</vt:lpstr>
      <vt:lpstr>Adición de patrón</vt:lpstr>
      <vt:lpstr>Diapositiva 85</vt:lpstr>
      <vt:lpstr>Y para confirmar aplicamos la t de Student....</vt:lpstr>
      <vt:lpstr>Los métodos anteriores permiten definir exactitud</vt:lpstr>
      <vt:lpstr>Comparación con un método de referencia validado, pero con un número elevado de datos (más de 20)...un ejemplo:</vt:lpstr>
      <vt:lpstr>Resumiendo lo que hemos visto de docimasia de hipótesis:</vt:lpstr>
      <vt:lpstr>Diapositiva 90</vt:lpstr>
      <vt:lpstr>Diapositiva 91</vt:lpstr>
      <vt:lpstr>Diapositiva 92</vt:lpstr>
      <vt:lpstr>Diapositiva 93</vt:lpstr>
    </vt:vector>
  </TitlesOfParts>
  <Company>UCH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recta</dc:title>
  <dc:creator>HERNAN</dc:creator>
  <cp:lastModifiedBy>HCH</cp:lastModifiedBy>
  <cp:revision>170</cp:revision>
  <dcterms:created xsi:type="dcterms:W3CDTF">2005-07-16T22:53:47Z</dcterms:created>
  <dcterms:modified xsi:type="dcterms:W3CDTF">2012-01-30T18:05:17Z</dcterms:modified>
</cp:coreProperties>
</file>