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Default Extension="wmf" ContentType="image/x-wmf"/>
  <Default Extension="xls" ContentType="application/vnd.ms-exce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6"/>
  </p:notesMasterIdLst>
  <p:sldIdLst>
    <p:sldId id="256" r:id="rId2"/>
    <p:sldId id="329" r:id="rId3"/>
    <p:sldId id="310" r:id="rId4"/>
    <p:sldId id="257" r:id="rId5"/>
    <p:sldId id="300" r:id="rId6"/>
    <p:sldId id="278" r:id="rId7"/>
    <p:sldId id="280" r:id="rId8"/>
    <p:sldId id="312" r:id="rId9"/>
    <p:sldId id="261" r:id="rId10"/>
    <p:sldId id="264" r:id="rId11"/>
    <p:sldId id="302" r:id="rId12"/>
    <p:sldId id="303" r:id="rId13"/>
    <p:sldId id="307" r:id="rId14"/>
    <p:sldId id="306" r:id="rId15"/>
    <p:sldId id="265" r:id="rId16"/>
    <p:sldId id="308" r:id="rId17"/>
    <p:sldId id="266" r:id="rId18"/>
    <p:sldId id="281" r:id="rId19"/>
    <p:sldId id="270" r:id="rId20"/>
    <p:sldId id="271" r:id="rId21"/>
    <p:sldId id="272" r:id="rId22"/>
    <p:sldId id="311" r:id="rId23"/>
    <p:sldId id="333" r:id="rId24"/>
    <p:sldId id="335" r:id="rId25"/>
    <p:sldId id="336" r:id="rId26"/>
    <p:sldId id="334" r:id="rId27"/>
    <p:sldId id="273" r:id="rId28"/>
    <p:sldId id="274" r:id="rId29"/>
    <p:sldId id="275" r:id="rId30"/>
    <p:sldId id="276" r:id="rId31"/>
    <p:sldId id="332" r:id="rId32"/>
    <p:sldId id="277" r:id="rId33"/>
    <p:sldId id="318" r:id="rId34"/>
    <p:sldId id="319" r:id="rId35"/>
    <p:sldId id="320" r:id="rId36"/>
    <p:sldId id="321" r:id="rId37"/>
    <p:sldId id="317" r:id="rId38"/>
    <p:sldId id="323" r:id="rId39"/>
    <p:sldId id="324" r:id="rId40"/>
    <p:sldId id="325" r:id="rId41"/>
    <p:sldId id="315" r:id="rId42"/>
    <p:sldId id="316" r:id="rId43"/>
    <p:sldId id="326" r:id="rId44"/>
    <p:sldId id="327" r:id="rId45"/>
    <p:sldId id="283" r:id="rId46"/>
    <p:sldId id="284" r:id="rId47"/>
    <p:sldId id="285" r:id="rId48"/>
    <p:sldId id="313" r:id="rId49"/>
    <p:sldId id="339" r:id="rId50"/>
    <p:sldId id="286" r:id="rId51"/>
    <p:sldId id="314" r:id="rId52"/>
    <p:sldId id="287" r:id="rId53"/>
    <p:sldId id="288" r:id="rId54"/>
    <p:sldId id="289" r:id="rId55"/>
    <p:sldId id="290" r:id="rId56"/>
    <p:sldId id="291" r:id="rId57"/>
    <p:sldId id="293" r:id="rId58"/>
    <p:sldId id="298" r:id="rId59"/>
    <p:sldId id="294" r:id="rId60"/>
    <p:sldId id="330" r:id="rId61"/>
    <p:sldId id="331" r:id="rId62"/>
    <p:sldId id="295" r:id="rId63"/>
    <p:sldId id="328" r:id="rId64"/>
    <p:sldId id="296" r:id="rId65"/>
    <p:sldId id="297" r:id="rId66"/>
    <p:sldId id="269" r:id="rId67"/>
    <p:sldId id="337" r:id="rId68"/>
    <p:sldId id="338" r:id="rId69"/>
    <p:sldId id="299" r:id="rId70"/>
    <p:sldId id="258" r:id="rId71"/>
    <p:sldId id="259" r:id="rId72"/>
    <p:sldId id="260" r:id="rId73"/>
    <p:sldId id="282" r:id="rId74"/>
    <p:sldId id="279" r:id="rId75"/>
  </p:sldIdLst>
  <p:sldSz cx="9144000" cy="6858000" type="screen4x3"/>
  <p:notesSz cx="6858000" cy="9555163"/>
  <p:defaultTextStyle>
    <a:defPPr>
      <a:defRPr lang="es-ES"/>
    </a:defPPr>
    <a:lvl1pPr algn="l" rtl="0" fontAlgn="base">
      <a:spcBef>
        <a:spcPct val="0"/>
      </a:spcBef>
      <a:spcAft>
        <a:spcPct val="0"/>
      </a:spcAft>
      <a:defRPr b="1" kern="1200">
        <a:solidFill>
          <a:schemeClr val="tx1"/>
        </a:solidFill>
        <a:latin typeface="Arial" pitchFamily="34" charset="0"/>
        <a:ea typeface="+mn-ea"/>
        <a:cs typeface="+mn-cs"/>
      </a:defRPr>
    </a:lvl1pPr>
    <a:lvl2pPr marL="457200" algn="l" rtl="0" fontAlgn="base">
      <a:spcBef>
        <a:spcPct val="0"/>
      </a:spcBef>
      <a:spcAft>
        <a:spcPct val="0"/>
      </a:spcAft>
      <a:defRPr b="1" kern="1200">
        <a:solidFill>
          <a:schemeClr val="tx1"/>
        </a:solidFill>
        <a:latin typeface="Arial" pitchFamily="34" charset="0"/>
        <a:ea typeface="+mn-ea"/>
        <a:cs typeface="+mn-cs"/>
      </a:defRPr>
    </a:lvl2pPr>
    <a:lvl3pPr marL="914400" algn="l" rtl="0" fontAlgn="base">
      <a:spcBef>
        <a:spcPct val="0"/>
      </a:spcBef>
      <a:spcAft>
        <a:spcPct val="0"/>
      </a:spcAft>
      <a:defRPr b="1" kern="1200">
        <a:solidFill>
          <a:schemeClr val="tx1"/>
        </a:solidFill>
        <a:latin typeface="Arial" pitchFamily="34" charset="0"/>
        <a:ea typeface="+mn-ea"/>
        <a:cs typeface="+mn-cs"/>
      </a:defRPr>
    </a:lvl3pPr>
    <a:lvl4pPr marL="1371600" algn="l" rtl="0" fontAlgn="base">
      <a:spcBef>
        <a:spcPct val="0"/>
      </a:spcBef>
      <a:spcAft>
        <a:spcPct val="0"/>
      </a:spcAft>
      <a:defRPr b="1" kern="1200">
        <a:solidFill>
          <a:schemeClr val="tx1"/>
        </a:solidFill>
        <a:latin typeface="Arial" pitchFamily="34" charset="0"/>
        <a:ea typeface="+mn-ea"/>
        <a:cs typeface="+mn-cs"/>
      </a:defRPr>
    </a:lvl4pPr>
    <a:lvl5pPr marL="1828800" algn="l" rtl="0" fontAlgn="base">
      <a:spcBef>
        <a:spcPct val="0"/>
      </a:spcBef>
      <a:spcAft>
        <a:spcPct val="0"/>
      </a:spcAft>
      <a:defRPr b="1" kern="1200">
        <a:solidFill>
          <a:schemeClr val="tx1"/>
        </a:solidFill>
        <a:latin typeface="Arial" pitchFamily="34" charset="0"/>
        <a:ea typeface="+mn-ea"/>
        <a:cs typeface="+mn-cs"/>
      </a:defRPr>
    </a:lvl5pPr>
    <a:lvl6pPr marL="2286000" algn="l" defTabSz="914400" rtl="0" eaLnBrk="1" latinLnBrk="0" hangingPunct="1">
      <a:defRPr b="1" kern="1200">
        <a:solidFill>
          <a:schemeClr val="tx1"/>
        </a:solidFill>
        <a:latin typeface="Arial" pitchFamily="34" charset="0"/>
        <a:ea typeface="+mn-ea"/>
        <a:cs typeface="+mn-cs"/>
      </a:defRPr>
    </a:lvl6pPr>
    <a:lvl7pPr marL="2743200" algn="l" defTabSz="914400" rtl="0" eaLnBrk="1" latinLnBrk="0" hangingPunct="1">
      <a:defRPr b="1" kern="1200">
        <a:solidFill>
          <a:schemeClr val="tx1"/>
        </a:solidFill>
        <a:latin typeface="Arial" pitchFamily="34" charset="0"/>
        <a:ea typeface="+mn-ea"/>
        <a:cs typeface="+mn-cs"/>
      </a:defRPr>
    </a:lvl7pPr>
    <a:lvl8pPr marL="3200400" algn="l" defTabSz="914400" rtl="0" eaLnBrk="1" latinLnBrk="0" hangingPunct="1">
      <a:defRPr b="1" kern="1200">
        <a:solidFill>
          <a:schemeClr val="tx1"/>
        </a:solidFill>
        <a:latin typeface="Arial" pitchFamily="34" charset="0"/>
        <a:ea typeface="+mn-ea"/>
        <a:cs typeface="+mn-cs"/>
      </a:defRPr>
    </a:lvl8pPr>
    <a:lvl9pPr marL="3657600" algn="l" defTabSz="914400" rtl="0" eaLnBrk="1" latinLnBrk="0" hangingPunct="1">
      <a:defRPr b="1"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3DD9"/>
    <a:srgbClr val="FF0000"/>
    <a:srgbClr val="339933"/>
    <a:srgbClr val="00CC99"/>
    <a:srgbClr val="3399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horzBarState="maximized">
    <p:restoredLeft sz="15620"/>
    <p:restoredTop sz="94660"/>
  </p:normalViewPr>
  <p:slideViewPr>
    <p:cSldViewPr>
      <p:cViewPr>
        <p:scale>
          <a:sx n="75" d="100"/>
          <a:sy n="75" d="100"/>
        </p:scale>
        <p:origin x="-246" y="-78"/>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3576"/>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_rels/viewProps.xml.rels><?xml version="1.0" encoding="UTF-8" standalone="yes"?>
<Relationships xmlns="http://schemas.openxmlformats.org/package/2006/relationships"><Relationship Id="rId1" Type="http://schemas.openxmlformats.org/officeDocument/2006/relationships/slide" Target="slides/slide4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image" Target="../media/image2.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image" Target="../media/image2.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2.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image" Target="../media/image33.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4.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image" Target="../media/image39.e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40.wmf"/><Relationship Id="rId1" Type="http://schemas.openxmlformats.org/officeDocument/2006/relationships/image" Target="../media/image34.wmf"/></Relationships>
</file>

<file path=ppt/drawings/_rels/vmlDrawing25.v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image" Target="../media/image39.e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image" Target="../media/image34.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45.wmf"/><Relationship Id="rId1" Type="http://schemas.openxmlformats.org/officeDocument/2006/relationships/image" Target="../media/image44.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0.v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image" Target="../media/image34.wmf"/><Relationship Id="rId1" Type="http://schemas.openxmlformats.org/officeDocument/2006/relationships/image" Target="../media/image46.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32.v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image" Target="../media/image19.wmf"/><Relationship Id="rId1" Type="http://schemas.openxmlformats.org/officeDocument/2006/relationships/image" Target="../media/image50.wmf"/><Relationship Id="rId4" Type="http://schemas.openxmlformats.org/officeDocument/2006/relationships/image" Target="../media/image34.w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53.wmf"/></Relationships>
</file>

<file path=ppt/drawings/_rels/vmlDrawing34.v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image" Target="../media/image39.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57.w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2.w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41.v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image" Target="../media/image3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1.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778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smtClean="0"/>
            </a:lvl1pPr>
          </a:lstStyle>
          <a:p>
            <a:pPr>
              <a:defRPr/>
            </a:pPr>
            <a:endParaRPr lang="es-ES"/>
          </a:p>
        </p:txBody>
      </p:sp>
      <p:sp>
        <p:nvSpPr>
          <p:cNvPr id="6147" name="Rectangle 3"/>
          <p:cNvSpPr>
            <a:spLocks noGrp="1" noChangeArrowheads="1"/>
          </p:cNvSpPr>
          <p:nvPr>
            <p:ph type="dt" idx="1"/>
          </p:nvPr>
        </p:nvSpPr>
        <p:spPr bwMode="auto">
          <a:xfrm>
            <a:off x="3884613" y="0"/>
            <a:ext cx="2971800" cy="4778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smtClean="0"/>
            </a:lvl1pPr>
          </a:lstStyle>
          <a:p>
            <a:pPr>
              <a:defRPr/>
            </a:pPr>
            <a:endParaRPr lang="es-ES"/>
          </a:p>
        </p:txBody>
      </p:sp>
      <p:sp>
        <p:nvSpPr>
          <p:cNvPr id="70660" name="Rectangle 4"/>
          <p:cNvSpPr>
            <a:spLocks noGrp="1" noRot="1" noChangeAspect="1" noChangeArrowheads="1" noTextEdit="1"/>
          </p:cNvSpPr>
          <p:nvPr>
            <p:ph type="sldImg" idx="2"/>
          </p:nvPr>
        </p:nvSpPr>
        <p:spPr bwMode="auto">
          <a:xfrm>
            <a:off x="1039813" y="715963"/>
            <a:ext cx="4779962" cy="3584575"/>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85800" y="4538663"/>
            <a:ext cx="5486400" cy="43005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150" name="Rectangle 6"/>
          <p:cNvSpPr>
            <a:spLocks noGrp="1" noChangeArrowheads="1"/>
          </p:cNvSpPr>
          <p:nvPr>
            <p:ph type="ftr" sz="quarter" idx="4"/>
          </p:nvPr>
        </p:nvSpPr>
        <p:spPr bwMode="auto">
          <a:xfrm>
            <a:off x="0" y="9075738"/>
            <a:ext cx="2971800" cy="4778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smtClean="0"/>
            </a:lvl1pPr>
          </a:lstStyle>
          <a:p>
            <a:pPr>
              <a:defRPr/>
            </a:pPr>
            <a:endParaRPr lang="es-ES"/>
          </a:p>
        </p:txBody>
      </p:sp>
      <p:sp>
        <p:nvSpPr>
          <p:cNvPr id="6151" name="Rectangle 7"/>
          <p:cNvSpPr>
            <a:spLocks noGrp="1" noChangeArrowheads="1"/>
          </p:cNvSpPr>
          <p:nvPr>
            <p:ph type="sldNum" sz="quarter" idx="5"/>
          </p:nvPr>
        </p:nvSpPr>
        <p:spPr bwMode="auto">
          <a:xfrm>
            <a:off x="3884613" y="9075738"/>
            <a:ext cx="2971800" cy="4778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smtClean="0"/>
            </a:lvl1pPr>
          </a:lstStyle>
          <a:p>
            <a:pPr>
              <a:defRPr/>
            </a:pPr>
            <a:fld id="{906F1A97-A3CD-45A1-A252-96D14AB40F3B}"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31F09287-28FF-4A34-8FFC-77E4F0D9AE5D}" type="slidenum">
              <a:rPr lang="es-ES"/>
              <a:pPr/>
              <a:t>1</a:t>
            </a:fld>
            <a:endParaRPr lang="es-ES"/>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632F0DC0-DB65-4CCF-8492-C0DBC8C9C356}" type="slidenum">
              <a:rPr lang="es-ES"/>
              <a:pPr/>
              <a:t>4</a:t>
            </a:fld>
            <a:endParaRPr lang="es-ES"/>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6C9E9673-6EF6-4532-BC00-92702CFD52E3}" type="slidenum">
              <a:rPr lang="es-ES"/>
              <a:pPr/>
              <a:t>9</a:t>
            </a:fld>
            <a:endParaRPr lang="es-ES"/>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2CB0EF52-B626-4C1E-AAD8-213A4F28FE3E}" type="slidenum">
              <a:rPr lang="es-ES"/>
              <a:pPr/>
              <a:t>10</a:t>
            </a:fld>
            <a:endParaRPr lang="es-ES"/>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A23776F7-DCA2-4766-BD36-22C50773644B}" type="slidenum">
              <a:rPr lang="es-ES"/>
              <a:pPr/>
              <a:t>70</a:t>
            </a:fld>
            <a:endParaRPr lang="es-ES"/>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E4E640F4-B128-4E94-8B16-CCDBCA47D6D7}" type="slidenum">
              <a:rPr lang="es-ES"/>
              <a:pPr/>
              <a:t>71</a:t>
            </a:fld>
            <a:endParaRPr lang="es-ES"/>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4B6F9908-74CB-4E77-98A1-A5954810E0E4}" type="slidenum">
              <a:rPr lang="es-ES"/>
              <a:pPr/>
              <a:t>72</a:t>
            </a:fld>
            <a:endParaRPr lang="es-ES"/>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5EEF9188-C617-42D6-AB6F-9123B9CC0B58}"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1B1A5151-BD38-4BD7-A910-846CE9CC541B}"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7A7A980F-2706-400E-AD89-99F420ECF7DD}"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E18B4821-2171-4324-BBFD-E5C83FACA1B8}" type="slidenum">
              <a:rPr lang="es-ES"/>
              <a:pPr>
                <a:defRPr/>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48200" y="1600200"/>
            <a:ext cx="4038600" cy="21859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648200" y="3938588"/>
            <a:ext cx="4038600" cy="2187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Rectangle 4"/>
          <p:cNvSpPr>
            <a:spLocks noGrp="1" noChangeArrowheads="1"/>
          </p:cNvSpPr>
          <p:nvPr>
            <p:ph type="dt" sz="half" idx="10"/>
          </p:nvPr>
        </p:nvSpPr>
        <p:spPr>
          <a:ln/>
        </p:spPr>
        <p:txBody>
          <a:bodyPr/>
          <a:lstStyle>
            <a:lvl1pPr>
              <a:defRPr/>
            </a:lvl1pPr>
          </a:lstStyle>
          <a:p>
            <a:pPr>
              <a:defRPr/>
            </a:pPr>
            <a:endParaRPr lang="es-ES"/>
          </a:p>
        </p:txBody>
      </p:sp>
      <p:sp>
        <p:nvSpPr>
          <p:cNvPr id="7" name="Rectangle 5"/>
          <p:cNvSpPr>
            <a:spLocks noGrp="1" noChangeArrowheads="1"/>
          </p:cNvSpPr>
          <p:nvPr>
            <p:ph type="ftr" sz="quarter" idx="11"/>
          </p:nvPr>
        </p:nvSpPr>
        <p:spPr>
          <a:ln/>
        </p:spPr>
        <p:txBody>
          <a:bodyPr/>
          <a:lstStyle>
            <a:lvl1pPr>
              <a:defRPr/>
            </a:lvl1pPr>
          </a:lstStyle>
          <a:p>
            <a:pPr>
              <a:defRPr/>
            </a:pPr>
            <a:endParaRPr lang="es-ES"/>
          </a:p>
        </p:txBody>
      </p:sp>
      <p:sp>
        <p:nvSpPr>
          <p:cNvPr id="8" name="Rectangle 6"/>
          <p:cNvSpPr>
            <a:spLocks noGrp="1" noChangeArrowheads="1"/>
          </p:cNvSpPr>
          <p:nvPr>
            <p:ph type="sldNum" sz="quarter" idx="12"/>
          </p:nvPr>
        </p:nvSpPr>
        <p:spPr>
          <a:ln/>
        </p:spPr>
        <p:txBody>
          <a:bodyPr/>
          <a:lstStyle>
            <a:lvl1pPr>
              <a:defRPr/>
            </a:lvl1pPr>
          </a:lstStyle>
          <a:p>
            <a:pPr>
              <a:defRPr/>
            </a:pPr>
            <a:fld id="{C973F90E-0B1A-433B-908E-610DE39CB6A0}" type="slidenum">
              <a:rPr lang="es-ES"/>
              <a:pPr>
                <a:defRPr/>
              </a:pPr>
              <a:t>‹Nº›</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lipArt" preserve="1">
  <p:cSld name="Título y texto e imágenes prediseñada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imágenes prediseñadas"/>
          <p:cNvSpPr>
            <a:spLocks noGrp="1"/>
          </p:cNvSpPr>
          <p:nvPr>
            <p:ph type="clipArt" sz="half" idx="2"/>
          </p:nvPr>
        </p:nvSpPr>
        <p:spPr>
          <a:xfrm>
            <a:off x="4648200" y="1600200"/>
            <a:ext cx="4038600" cy="4525963"/>
          </a:xfrm>
        </p:spPr>
        <p:txBody>
          <a:bodyPr/>
          <a:lstStyle/>
          <a:p>
            <a:pPr lvl="0"/>
            <a:endParaRPr lang="es-E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FA3FE76B-1C8A-4792-ABF7-A714E9B4D412}" type="slidenum">
              <a:rPr lang="es-ES"/>
              <a:pPr>
                <a:defRPr/>
              </a:pPr>
              <a:t>‹Nº›</a:t>
            </a:fld>
            <a:endParaRPr lang="es-E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woObj" preserve="1">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48200" y="1600200"/>
            <a:ext cx="4038600" cy="21859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648200" y="3938588"/>
            <a:ext cx="4038600" cy="2187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Rectangle 4"/>
          <p:cNvSpPr>
            <a:spLocks noGrp="1" noChangeArrowheads="1"/>
          </p:cNvSpPr>
          <p:nvPr>
            <p:ph type="dt" sz="half" idx="10"/>
          </p:nvPr>
        </p:nvSpPr>
        <p:spPr>
          <a:ln/>
        </p:spPr>
        <p:txBody>
          <a:bodyPr/>
          <a:lstStyle>
            <a:lvl1pPr>
              <a:defRPr/>
            </a:lvl1pPr>
          </a:lstStyle>
          <a:p>
            <a:pPr>
              <a:defRPr/>
            </a:pPr>
            <a:endParaRPr lang="es-ES"/>
          </a:p>
        </p:txBody>
      </p:sp>
      <p:sp>
        <p:nvSpPr>
          <p:cNvPr id="7" name="Rectangle 5"/>
          <p:cNvSpPr>
            <a:spLocks noGrp="1" noChangeArrowheads="1"/>
          </p:cNvSpPr>
          <p:nvPr>
            <p:ph type="ftr" sz="quarter" idx="11"/>
          </p:nvPr>
        </p:nvSpPr>
        <p:spPr>
          <a:ln/>
        </p:spPr>
        <p:txBody>
          <a:bodyPr/>
          <a:lstStyle>
            <a:lvl1pPr>
              <a:defRPr/>
            </a:lvl1pPr>
          </a:lstStyle>
          <a:p>
            <a:pPr>
              <a:defRPr/>
            </a:pPr>
            <a:endParaRPr lang="es-ES"/>
          </a:p>
        </p:txBody>
      </p:sp>
      <p:sp>
        <p:nvSpPr>
          <p:cNvPr id="8" name="Rectangle 6"/>
          <p:cNvSpPr>
            <a:spLocks noGrp="1" noChangeArrowheads="1"/>
          </p:cNvSpPr>
          <p:nvPr>
            <p:ph type="sldNum" sz="quarter" idx="12"/>
          </p:nvPr>
        </p:nvSpPr>
        <p:spPr>
          <a:ln/>
        </p:spPr>
        <p:txBody>
          <a:bodyPr/>
          <a:lstStyle>
            <a:lvl1pPr>
              <a:defRPr/>
            </a:lvl1pPr>
          </a:lstStyle>
          <a:p>
            <a:pPr>
              <a:defRPr/>
            </a:pPr>
            <a:fld id="{4352ABBF-8A9E-44F1-83BF-EEE9782B00B7}"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1EB9217C-6B91-45AE-A5EF-EF3B7A134224}"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62FD946A-FAD3-4B02-B2CC-FF294B01A8DB}"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1B983EF6-D2E1-4E6B-98D3-B31F52D1C851}"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38C4A841-12BC-4B91-A4FC-F51416CC3BCC}"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96DE1D65-6507-4065-9967-95FC091E930D}"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7009E7AE-D1D1-43CE-A286-11B663068CE7}"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F3CA16D1-EF04-42C2-9F28-3207DE441895}"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BB8CAA99-A328-414B-9C2A-DD2EC0B102C3}"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99FFCC"/>
            </a:gs>
            <a:gs pos="100000">
              <a:srgbClr val="47765E"/>
            </a:gs>
          </a:gsLst>
          <a:lin ang="2700000" scaled="1"/>
        </a:gra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4198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smtClean="0"/>
            </a:lvl1pPr>
          </a:lstStyle>
          <a:p>
            <a:pPr>
              <a:defRPr/>
            </a:pPr>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smtClean="0"/>
            </a:lvl1pPr>
          </a:lstStyle>
          <a:p>
            <a:pPr>
              <a:defRPr/>
            </a:pPr>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smtClean="0"/>
            </a:lvl1pPr>
          </a:lstStyle>
          <a:p>
            <a:pPr>
              <a:defRPr/>
            </a:pPr>
            <a:fld id="{57DAED3A-8E59-450D-86A4-3A921970E835}"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63" r:id="rId1"/>
    <p:sldLayoutId id="2147483662" r:id="rId2"/>
    <p:sldLayoutId id="2147483661" r:id="rId3"/>
    <p:sldLayoutId id="2147483660" r:id="rId4"/>
    <p:sldLayoutId id="2147483659" r:id="rId5"/>
    <p:sldLayoutId id="2147483658" r:id="rId6"/>
    <p:sldLayoutId id="2147483657" r:id="rId7"/>
    <p:sldLayoutId id="2147483656" r:id="rId8"/>
    <p:sldLayoutId id="2147483655" r:id="rId9"/>
    <p:sldLayoutId id="2147483654" r:id="rId10"/>
    <p:sldLayoutId id="2147483653" r:id="rId11"/>
    <p:sldLayoutId id="2147483652" r:id="rId12"/>
    <p:sldLayoutId id="2147483651" r:id="rId13"/>
    <p:sldLayoutId id="2147483650" r:id="rId14"/>
    <p:sldLayoutId id="2147483649" r:id="rId15"/>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oleObject" Target="../embeddings/oleObject6.bin"/><Relationship Id="rId2" Type="http://schemas.openxmlformats.org/officeDocument/2006/relationships/slideLayout" Target="../slideLayouts/slideLayout12.xml"/><Relationship Id="rId1" Type="http://schemas.openxmlformats.org/officeDocument/2006/relationships/vmlDrawing" Target="../drawings/vmlDrawing4.vml"/><Relationship Id="rId6" Type="http://schemas.openxmlformats.org/officeDocument/2006/relationships/oleObject" Target="../embeddings/oleObject5.bin"/><Relationship Id="rId5" Type="http://schemas.openxmlformats.org/officeDocument/2006/relationships/oleObject" Target="../embeddings/oleObject4.bin"/><Relationship Id="rId4" Type="http://schemas.openxmlformats.org/officeDocument/2006/relationships/slide" Target="slide74.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3.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Anovafascilasis.xls" TargetMode="External"/><Relationship Id="rId2" Type="http://schemas.openxmlformats.org/officeDocument/2006/relationships/hyperlink" Target="Anova%20Ratones.xlsx" TargetMode="Externa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hyperlink" Target="Excel1.xlsx" TargetMode="External"/><Relationship Id="rId4" Type="http://schemas.openxmlformats.org/officeDocument/2006/relationships/oleObject" Target="../embeddings/oleObject9.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6.xml"/><Relationship Id="rId1" Type="http://schemas.openxmlformats.org/officeDocument/2006/relationships/vmlDrawing" Target="../drawings/vmlDrawing7.v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Clase6%20Herramientas.pptx" TargetMode="External"/><Relationship Id="rId2" Type="http://schemas.openxmlformats.org/officeDocument/2006/relationships/hyperlink" Target="6sigma.ppt" TargetMode="External"/><Relationship Id="rId1" Type="http://schemas.openxmlformats.org/officeDocument/2006/relationships/slideLayout" Target="../slideLayouts/slideLayout2.xml"/><Relationship Id="rId4" Type="http://schemas.openxmlformats.org/officeDocument/2006/relationships/hyperlink" Target="Clase%20Auxiliar%20CartaControl.xls"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hyperlink" Target="distNormal1.xlsx" TargetMode="External"/><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oleObject" Target="../embeddings/oleObject11.bin"/></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hyperlink" Target="distNormal1.xlsx" TargetMode="External"/><Relationship Id="rId5" Type="http://schemas.openxmlformats.org/officeDocument/2006/relationships/oleObject" Target="../embeddings/oleObject13.bin"/><Relationship Id="rId4" Type="http://schemas.openxmlformats.org/officeDocument/2006/relationships/oleObject" Target="../embeddings/oleObject12.bin"/></Relationships>
</file>

<file path=ppt/slides/_rels/slide29.xml.rels><?xml version="1.0" encoding="UTF-8" standalone="yes"?>
<Relationships xmlns="http://schemas.openxmlformats.org/package/2006/relationships"><Relationship Id="rId3" Type="http://schemas.openxmlformats.org/officeDocument/2006/relationships/hyperlink" Target="distNormal1.xlsx" TargetMode="External"/><Relationship Id="rId2" Type="http://schemas.openxmlformats.org/officeDocument/2006/relationships/hyperlink" Target="Standard%20Normal%20Distribution.doc" TargetMode="Externa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14.xml"/><Relationship Id="rId1" Type="http://schemas.openxmlformats.org/officeDocument/2006/relationships/vmlDrawing" Target="../drawings/vmlDrawing10.v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14.xml"/><Relationship Id="rId1" Type="http://schemas.openxmlformats.org/officeDocument/2006/relationships/vmlDrawing" Target="../drawings/vmlDrawing11.vml"/></Relationships>
</file>

<file path=ppt/slides/_rels/slide3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12.xml"/><Relationship Id="rId1" Type="http://schemas.openxmlformats.org/officeDocument/2006/relationships/vmlDrawing" Target="../drawings/vmlDrawing12.v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13.xml"/><Relationship Id="rId1" Type="http://schemas.openxmlformats.org/officeDocument/2006/relationships/vmlDrawing" Target="../drawings/vmlDrawing13.v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13.xml"/><Relationship Id="rId1" Type="http://schemas.openxmlformats.org/officeDocument/2006/relationships/vmlDrawing" Target="../drawings/vmlDrawing14.vml"/><Relationship Id="rId4" Type="http://schemas.openxmlformats.org/officeDocument/2006/relationships/oleObject" Target="../embeddings/oleObject19.bin"/></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13.xml"/><Relationship Id="rId1" Type="http://schemas.openxmlformats.org/officeDocument/2006/relationships/vmlDrawing" Target="../drawings/vmlDrawing15.vml"/><Relationship Id="rId5" Type="http://schemas.openxmlformats.org/officeDocument/2006/relationships/oleObject" Target="../embeddings/oleObject22.bin"/><Relationship Id="rId4" Type="http://schemas.openxmlformats.org/officeDocument/2006/relationships/oleObject" Target="../embeddings/oleObject21.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slide" Target="slide73.xml"/><Relationship Id="rId5" Type="http://schemas.openxmlformats.org/officeDocument/2006/relationships/slide" Target="slide72.xml"/><Relationship Id="rId4" Type="http://schemas.openxmlformats.org/officeDocument/2006/relationships/slide" Target="slide70.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13.xml"/><Relationship Id="rId1" Type="http://schemas.openxmlformats.org/officeDocument/2006/relationships/vmlDrawing" Target="../drawings/vmlDrawing16.vml"/><Relationship Id="rId4" Type="http://schemas.openxmlformats.org/officeDocument/2006/relationships/oleObject" Target="../embeddings/oleObject24.bin"/></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12.xml"/><Relationship Id="rId1" Type="http://schemas.openxmlformats.org/officeDocument/2006/relationships/vmlDrawing" Target="../drawings/vmlDrawing17.v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7.xml"/><Relationship Id="rId1" Type="http://schemas.openxmlformats.org/officeDocument/2006/relationships/vmlDrawing" Target="../drawings/vmlDrawing18.v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12.xml"/><Relationship Id="rId1" Type="http://schemas.openxmlformats.org/officeDocument/2006/relationships/vmlDrawing" Target="../drawings/vmlDrawing19.vml"/><Relationship Id="rId4" Type="http://schemas.openxmlformats.org/officeDocument/2006/relationships/hyperlink" Target="distNormal1.xlsx"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7.xml"/><Relationship Id="rId1" Type="http://schemas.openxmlformats.org/officeDocument/2006/relationships/vmlDrawing" Target="../drawings/vmlDrawing20.vml"/><Relationship Id="rId6" Type="http://schemas.openxmlformats.org/officeDocument/2006/relationships/oleObject" Target="../embeddings/oleObject31.bin"/><Relationship Id="rId5" Type="http://schemas.openxmlformats.org/officeDocument/2006/relationships/oleObject" Target="../embeddings/oleObject30.bin"/><Relationship Id="rId4" Type="http://schemas.openxmlformats.org/officeDocument/2006/relationships/oleObject" Target="../embeddings/oleObject29.bin"/></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7.xml"/><Relationship Id="rId1" Type="http://schemas.openxmlformats.org/officeDocument/2006/relationships/vmlDrawing" Target="../drawings/vmlDrawing21.vml"/><Relationship Id="rId6" Type="http://schemas.openxmlformats.org/officeDocument/2006/relationships/hyperlink" Target="Excel1.xlsx" TargetMode="External"/><Relationship Id="rId5" Type="http://schemas.openxmlformats.org/officeDocument/2006/relationships/oleObject" Target="../embeddings/oleObject34.bin"/><Relationship Id="rId4" Type="http://schemas.openxmlformats.org/officeDocument/2006/relationships/oleObject" Target="../embeddings/oleObject33.bin"/></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7.xml"/><Relationship Id="rId1" Type="http://schemas.openxmlformats.org/officeDocument/2006/relationships/vmlDrawing" Target="../drawings/vmlDrawing22.vml"/></Relationships>
</file>

<file path=ppt/slides/_rels/slide48.xml.rels><?xml version="1.0" encoding="UTF-8" standalone="yes"?>
<Relationships xmlns="http://schemas.openxmlformats.org/package/2006/relationships"><Relationship Id="rId8" Type="http://schemas.openxmlformats.org/officeDocument/2006/relationships/oleObject" Target="../embeddings/oleObject40.bin"/><Relationship Id="rId13" Type="http://schemas.openxmlformats.org/officeDocument/2006/relationships/oleObject" Target="../embeddings/oleObject45.bin"/><Relationship Id="rId3" Type="http://schemas.openxmlformats.org/officeDocument/2006/relationships/oleObject" Target="../embeddings/Hoja_de_c_lculo_de_Microsoft_Office_Excel_97-20031.xls"/><Relationship Id="rId7" Type="http://schemas.openxmlformats.org/officeDocument/2006/relationships/oleObject" Target="../embeddings/oleObject39.bin"/><Relationship Id="rId12" Type="http://schemas.openxmlformats.org/officeDocument/2006/relationships/oleObject" Target="../embeddings/oleObject44.bin"/><Relationship Id="rId2" Type="http://schemas.openxmlformats.org/officeDocument/2006/relationships/slideLayout" Target="../slideLayouts/slideLayout7.xml"/><Relationship Id="rId1" Type="http://schemas.openxmlformats.org/officeDocument/2006/relationships/vmlDrawing" Target="../drawings/vmlDrawing23.vml"/><Relationship Id="rId6" Type="http://schemas.openxmlformats.org/officeDocument/2006/relationships/oleObject" Target="../embeddings/oleObject38.bin"/><Relationship Id="rId11" Type="http://schemas.openxmlformats.org/officeDocument/2006/relationships/oleObject" Target="../embeddings/oleObject43.bin"/><Relationship Id="rId5" Type="http://schemas.openxmlformats.org/officeDocument/2006/relationships/oleObject" Target="../embeddings/oleObject37.bin"/><Relationship Id="rId10" Type="http://schemas.openxmlformats.org/officeDocument/2006/relationships/oleObject" Target="../embeddings/oleObject42.bin"/><Relationship Id="rId4" Type="http://schemas.openxmlformats.org/officeDocument/2006/relationships/oleObject" Target="../embeddings/oleObject36.bin"/><Relationship Id="rId9" Type="http://schemas.openxmlformats.org/officeDocument/2006/relationships/oleObject" Target="../embeddings/oleObject41.bin"/></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46.bin"/><Relationship Id="rId7" Type="http://schemas.openxmlformats.org/officeDocument/2006/relationships/oleObject" Target="../embeddings/oleObject48.bin"/><Relationship Id="rId2" Type="http://schemas.openxmlformats.org/officeDocument/2006/relationships/slideLayout" Target="../slideLayouts/slideLayout7.xml"/><Relationship Id="rId1" Type="http://schemas.openxmlformats.org/officeDocument/2006/relationships/vmlDrawing" Target="../drawings/vmlDrawing24.vml"/><Relationship Id="rId6" Type="http://schemas.openxmlformats.org/officeDocument/2006/relationships/oleObject" Target="../embeddings/Hoja_de_c_lculo_de_Microsoft_Office_Excel_97-20033.xls"/><Relationship Id="rId5" Type="http://schemas.openxmlformats.org/officeDocument/2006/relationships/oleObject" Target="../embeddings/Hoja_de_c_lculo_de_Microsoft_Office_Excel_97-20032.xls"/><Relationship Id="rId4" Type="http://schemas.openxmlformats.org/officeDocument/2006/relationships/oleObject" Target="../embeddings/oleObject47.bin"/></Relationships>
</file>

<file path=ppt/slides/_rels/slide51.xml.rels><?xml version="1.0" encoding="UTF-8" standalone="yes"?>
<Relationships xmlns="http://schemas.openxmlformats.org/package/2006/relationships"><Relationship Id="rId3" Type="http://schemas.openxmlformats.org/officeDocument/2006/relationships/oleObject" Target="../embeddings/Hoja_de_c_lculo_de_Microsoft_Office_Excel_97-20034.xls"/><Relationship Id="rId2" Type="http://schemas.openxmlformats.org/officeDocument/2006/relationships/slideLayout" Target="../slideLayouts/slideLayout13.xml"/><Relationship Id="rId1" Type="http://schemas.openxmlformats.org/officeDocument/2006/relationships/vmlDrawing" Target="../drawings/vmlDrawing25.vml"/><Relationship Id="rId4" Type="http://schemas.openxmlformats.org/officeDocument/2006/relationships/oleObject" Target="../embeddings/oleObject49.bin"/></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Layout" Target="../slideLayouts/slideLayout7.xml"/><Relationship Id="rId1" Type="http://schemas.openxmlformats.org/officeDocument/2006/relationships/vmlDrawing" Target="../drawings/vmlDrawing26.vml"/><Relationship Id="rId5" Type="http://schemas.openxmlformats.org/officeDocument/2006/relationships/oleObject" Target="../embeddings/oleObject52.bin"/><Relationship Id="rId4" Type="http://schemas.openxmlformats.org/officeDocument/2006/relationships/oleObject" Target="../embeddings/oleObject51.bin"/></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Layout" Target="../slideLayouts/slideLayout7.xml"/><Relationship Id="rId1" Type="http://schemas.openxmlformats.org/officeDocument/2006/relationships/vmlDrawing" Target="../drawings/vmlDrawing27.vml"/><Relationship Id="rId6" Type="http://schemas.openxmlformats.org/officeDocument/2006/relationships/oleObject" Target="../embeddings/oleObject56.bin"/><Relationship Id="rId5" Type="http://schemas.openxmlformats.org/officeDocument/2006/relationships/oleObject" Target="../embeddings/oleObject55.bin"/><Relationship Id="rId4" Type="http://schemas.openxmlformats.org/officeDocument/2006/relationships/oleObject" Target="../embeddings/oleObject54.bin"/></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57.bin"/><Relationship Id="rId2" Type="http://schemas.openxmlformats.org/officeDocument/2006/relationships/slideLayout" Target="../slideLayouts/slideLayout7.xml"/><Relationship Id="rId1" Type="http://schemas.openxmlformats.org/officeDocument/2006/relationships/vmlDrawing" Target="../drawings/vmlDrawing28.vml"/><Relationship Id="rId5" Type="http://schemas.openxmlformats.org/officeDocument/2006/relationships/oleObject" Target="../embeddings/oleObject59.bin"/><Relationship Id="rId4" Type="http://schemas.openxmlformats.org/officeDocument/2006/relationships/oleObject" Target="../embeddings/oleObject58.bin"/></Relationships>
</file>

<file path=ppt/slides/_rels/slide55.xml.rels><?xml version="1.0" encoding="UTF-8" standalone="yes"?>
<Relationships xmlns="http://schemas.openxmlformats.org/package/2006/relationships"><Relationship Id="rId3" Type="http://schemas.openxmlformats.org/officeDocument/2006/relationships/hyperlink" Target="Standard%20Normal%20Distribution.doc" TargetMode="External"/><Relationship Id="rId2" Type="http://schemas.openxmlformats.org/officeDocument/2006/relationships/slideLayout" Target="../slideLayouts/slideLayout7.xml"/><Relationship Id="rId1" Type="http://schemas.openxmlformats.org/officeDocument/2006/relationships/vmlDrawing" Target="../drawings/vmlDrawing29.vml"/><Relationship Id="rId5" Type="http://schemas.openxmlformats.org/officeDocument/2006/relationships/oleObject" Target="../embeddings/oleObject60.bin"/><Relationship Id="rId4" Type="http://schemas.openxmlformats.org/officeDocument/2006/relationships/hyperlink" Target="distNormal1.xlsx" TargetMode="External"/></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61.bin"/><Relationship Id="rId2" Type="http://schemas.openxmlformats.org/officeDocument/2006/relationships/slideLayout" Target="../slideLayouts/slideLayout7.xml"/><Relationship Id="rId1" Type="http://schemas.openxmlformats.org/officeDocument/2006/relationships/vmlDrawing" Target="../drawings/vmlDrawing30.vml"/><Relationship Id="rId5" Type="http://schemas.openxmlformats.org/officeDocument/2006/relationships/oleObject" Target="../embeddings/oleObject63.bin"/><Relationship Id="rId4" Type="http://schemas.openxmlformats.org/officeDocument/2006/relationships/oleObject" Target="../embeddings/oleObject62.bin"/></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64.bin"/><Relationship Id="rId2" Type="http://schemas.openxmlformats.org/officeDocument/2006/relationships/slideLayout" Target="../slideLayouts/slideLayout7.xml"/><Relationship Id="rId1" Type="http://schemas.openxmlformats.org/officeDocument/2006/relationships/vmlDrawing" Target="../drawings/vmlDrawing31.vml"/></Relationships>
</file>

<file path=ppt/slides/_rels/slide58.xml.rels><?xml version="1.0" encoding="UTF-8" standalone="yes"?>
<Relationships xmlns="http://schemas.openxmlformats.org/package/2006/relationships"><Relationship Id="rId2" Type="http://schemas.openxmlformats.org/officeDocument/2006/relationships/image" Target="../media/image49.wmf"/><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8" Type="http://schemas.openxmlformats.org/officeDocument/2006/relationships/oleObject" Target="../embeddings/oleObject68.bin"/><Relationship Id="rId3" Type="http://schemas.openxmlformats.org/officeDocument/2006/relationships/oleObject" Target="../embeddings/oleObject65.bin"/><Relationship Id="rId7" Type="http://schemas.openxmlformats.org/officeDocument/2006/relationships/oleObject" Target="../embeddings/oleObject67.bin"/><Relationship Id="rId2" Type="http://schemas.openxmlformats.org/officeDocument/2006/relationships/slideLayout" Target="../slideLayouts/slideLayout15.xml"/><Relationship Id="rId1" Type="http://schemas.openxmlformats.org/officeDocument/2006/relationships/vmlDrawing" Target="../drawings/vmlDrawing32.vml"/><Relationship Id="rId6" Type="http://schemas.openxmlformats.org/officeDocument/2006/relationships/image" Target="../media/image52.png"/><Relationship Id="rId5" Type="http://schemas.openxmlformats.org/officeDocument/2006/relationships/hyperlink" Target="clase2,5.ppt" TargetMode="External"/><Relationship Id="rId4" Type="http://schemas.openxmlformats.org/officeDocument/2006/relationships/oleObject" Target="../embeddings/oleObject66.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69.bin"/><Relationship Id="rId2" Type="http://schemas.openxmlformats.org/officeDocument/2006/relationships/slideLayout" Target="../slideLayouts/slideLayout2.xml"/><Relationship Id="rId1" Type="http://schemas.openxmlformats.org/officeDocument/2006/relationships/vmlDrawing" Target="../drawings/vmlDrawing33.vml"/></Relationships>
</file>

<file path=ppt/slides/_rels/slide62.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oleObject" Target="../embeddings/Hoja_de_c_lculo_de_Microsoft_Office_Excel_97-20035.xls"/><Relationship Id="rId2" Type="http://schemas.openxmlformats.org/officeDocument/2006/relationships/slideLayout" Target="../slideLayouts/slideLayout4.xml"/><Relationship Id="rId1" Type="http://schemas.openxmlformats.org/officeDocument/2006/relationships/vmlDrawing" Target="../drawings/vmlDrawing34.vml"/><Relationship Id="rId5" Type="http://schemas.openxmlformats.org/officeDocument/2006/relationships/hyperlink" Target="Tabla%20t.docx" TargetMode="External"/><Relationship Id="rId4" Type="http://schemas.openxmlformats.org/officeDocument/2006/relationships/oleObject" Target="../embeddings/Hoja_de_c_lculo_de_Microsoft_Office_Excel_97-20036.xls"/></Relationships>
</file>

<file path=ppt/slides/_rels/slide64.xml.rels><?xml version="1.0" encoding="UTF-8" standalone="yes"?>
<Relationships xmlns="http://schemas.openxmlformats.org/package/2006/relationships"><Relationship Id="rId3" Type="http://schemas.openxmlformats.org/officeDocument/2006/relationships/hyperlink" Target="distNormal1.xlsx" TargetMode="External"/><Relationship Id="rId2" Type="http://schemas.openxmlformats.org/officeDocument/2006/relationships/slideLayout" Target="../slideLayouts/slideLayout7.xml"/><Relationship Id="rId1" Type="http://schemas.openxmlformats.org/officeDocument/2006/relationships/vmlDrawing" Target="../drawings/vmlDrawing35.vml"/><Relationship Id="rId4" Type="http://schemas.openxmlformats.org/officeDocument/2006/relationships/oleObject" Target="../embeddings/oleObject70.bin"/></Relationships>
</file>

<file path=ppt/slides/_rels/slide6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mlDrawing" Target="../drawings/vmlDrawing36.vml"/><Relationship Id="rId1" Type="http://schemas.openxmlformats.org/officeDocument/2006/relationships/themeOverride" Target="../theme/themeOverride2.xml"/><Relationship Id="rId6" Type="http://schemas.openxmlformats.org/officeDocument/2006/relationships/oleObject" Target="../embeddings/oleObject71.bin"/><Relationship Id="rId5" Type="http://schemas.openxmlformats.org/officeDocument/2006/relationships/hyperlink" Target="distNormal1.xlsx" TargetMode="External"/><Relationship Id="rId4" Type="http://schemas.openxmlformats.org/officeDocument/2006/relationships/hyperlink" Target="Tabla%20t.docx" TargetMode="External"/></Relationships>
</file>

<file path=ppt/slides/_rels/slide66.xml.rels><?xml version="1.0" encoding="UTF-8" standalone="yes"?>
<Relationships xmlns="http://schemas.openxmlformats.org/package/2006/relationships"><Relationship Id="rId3" Type="http://schemas.openxmlformats.org/officeDocument/2006/relationships/hyperlink" Target="distNormal1.xlsx" TargetMode="External"/><Relationship Id="rId2" Type="http://schemas.openxmlformats.org/officeDocument/2006/relationships/image" Target="../media/image56.wmf"/><Relationship Id="rId1" Type="http://schemas.openxmlformats.org/officeDocument/2006/relationships/slideLayout" Target="../slideLayouts/slideLayout6.xml"/><Relationship Id="rId4" Type="http://schemas.openxmlformats.org/officeDocument/2006/relationships/hyperlink" Target="Ejercicios.xlsx" TargetMode="External"/></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72.bin"/><Relationship Id="rId2" Type="http://schemas.openxmlformats.org/officeDocument/2006/relationships/slideLayout" Target="../slideLayouts/slideLayout6.xml"/><Relationship Id="rId1" Type="http://schemas.openxmlformats.org/officeDocument/2006/relationships/vmlDrawing" Target="../drawings/vmlDrawing37.vml"/></Relationships>
</file>

<file path=ppt/slides/_rels/slide68.xml.rels><?xml version="1.0" encoding="UTF-8" standalone="yes"?>
<Relationships xmlns="http://schemas.openxmlformats.org/package/2006/relationships"><Relationship Id="rId2" Type="http://schemas.openxmlformats.org/officeDocument/2006/relationships/hyperlink" Target="../../Diplomado/clase5,6,7,8.2009.pptx" TargetMode="External"/><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vmlDrawing" Target="../drawings/vmlDrawing38.vml"/><Relationship Id="rId4" Type="http://schemas.openxmlformats.org/officeDocument/2006/relationships/oleObject" Target="../embeddings/oleObject73.bin"/></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vmlDrawing" Target="../drawings/vmlDrawing39.vml"/><Relationship Id="rId5" Type="http://schemas.openxmlformats.org/officeDocument/2006/relationships/oleObject" Target="../embeddings/oleObject74.bin"/><Relationship Id="rId4" Type="http://schemas.openxmlformats.org/officeDocument/2006/relationships/slide" Target="slide4.xml"/></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vmlDrawing" Target="../drawings/vmlDrawing40.vml"/><Relationship Id="rId5" Type="http://schemas.openxmlformats.org/officeDocument/2006/relationships/oleObject" Target="../embeddings/oleObject75.bin"/><Relationship Id="rId4" Type="http://schemas.openxmlformats.org/officeDocument/2006/relationships/slide" Target="slide4.xml"/></Relationships>
</file>

<file path=ppt/slides/_rels/slide73.xml.rels><?xml version="1.0" encoding="UTF-8" standalone="yes"?>
<Relationships xmlns="http://schemas.openxmlformats.org/package/2006/relationships"><Relationship Id="rId3" Type="http://schemas.openxmlformats.org/officeDocument/2006/relationships/oleObject" Target="../embeddings/oleObject76.bin"/><Relationship Id="rId2" Type="http://schemas.openxmlformats.org/officeDocument/2006/relationships/slideLayout" Target="../slideLayouts/slideLayout7.xml"/><Relationship Id="rId1" Type="http://schemas.openxmlformats.org/officeDocument/2006/relationships/vmlDrawing" Target="../drawings/vmlDrawing41.vml"/><Relationship Id="rId5" Type="http://schemas.openxmlformats.org/officeDocument/2006/relationships/slide" Target="slide4.xml"/><Relationship Id="rId4" Type="http://schemas.openxmlformats.org/officeDocument/2006/relationships/oleObject" Target="../embeddings/oleObject77.bin"/></Relationships>
</file>

<file path=ppt/slides/_rels/slide74.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ctrTitle"/>
          </p:nvPr>
        </p:nvSpPr>
        <p:spPr>
          <a:xfrm>
            <a:off x="0" y="1500174"/>
            <a:ext cx="7772400" cy="1470025"/>
          </a:xfrm>
        </p:spPr>
        <p:txBody>
          <a:bodyPr/>
          <a:lstStyle/>
          <a:p>
            <a:pPr eaLnBrk="1" hangingPunct="1"/>
            <a:r>
              <a:rPr lang="es-ES_tradnl" dirty="0" smtClean="0"/>
              <a:t>Bioestadística Farmacéutica</a:t>
            </a:r>
            <a:endParaRPr lang="es-ES" dirty="0" smtClean="0"/>
          </a:p>
        </p:txBody>
      </p:sp>
      <p:sp>
        <p:nvSpPr>
          <p:cNvPr id="43011" name="Rectangle 3"/>
          <p:cNvSpPr>
            <a:spLocks noGrp="1" noChangeArrowheads="1"/>
          </p:cNvSpPr>
          <p:nvPr>
            <p:ph type="subTitle" idx="1"/>
          </p:nvPr>
        </p:nvSpPr>
        <p:spPr>
          <a:xfrm>
            <a:off x="785786" y="3857628"/>
            <a:ext cx="6400800" cy="1752600"/>
          </a:xfrm>
        </p:spPr>
        <p:txBody>
          <a:bodyPr/>
          <a:lstStyle/>
          <a:p>
            <a:pPr eaLnBrk="1" hangingPunct="1"/>
            <a:r>
              <a:rPr lang="es-ES_tradnl" sz="2400" dirty="0" smtClean="0"/>
              <a:t>Prof. Hernán </a:t>
            </a:r>
            <a:r>
              <a:rPr lang="es-ES_tradnl" sz="2400" smtClean="0"/>
              <a:t>Chávez Grez</a:t>
            </a:r>
            <a:endParaRPr lang="es-ES_tradnl" sz="2400" dirty="0" smtClean="0"/>
          </a:p>
          <a:p>
            <a:pPr eaLnBrk="1" hangingPunct="1"/>
            <a:endParaRPr lang="es-ES_tradnl" sz="2400" dirty="0" smtClean="0"/>
          </a:p>
          <a:p>
            <a:pPr eaLnBrk="1" hangingPunct="1"/>
            <a:r>
              <a:rPr lang="es-ES_tradnl" sz="2400" dirty="0" smtClean="0"/>
              <a:t>hchavez@ciq.uchile.cl</a:t>
            </a:r>
            <a:endParaRPr lang="es-ES" sz="2400" dirty="0" smtClean="0"/>
          </a:p>
        </p:txBody>
      </p:sp>
      <p:pic>
        <p:nvPicPr>
          <p:cNvPr id="43012" name="Picture 4" descr="BS00554_"/>
          <p:cNvPicPr>
            <a:picLocks noChangeAspect="1" noChangeArrowheads="1"/>
          </p:cNvPicPr>
          <p:nvPr/>
        </p:nvPicPr>
        <p:blipFill>
          <a:blip r:embed="rId3"/>
          <a:srcRect/>
          <a:stretch>
            <a:fillRect/>
          </a:stretch>
        </p:blipFill>
        <p:spPr bwMode="auto">
          <a:xfrm>
            <a:off x="7086600" y="2928934"/>
            <a:ext cx="2057400" cy="198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xfrm>
            <a:off x="611188" y="1196975"/>
            <a:ext cx="8229600" cy="1143000"/>
          </a:xfrm>
        </p:spPr>
        <p:txBody>
          <a:bodyPr/>
          <a:lstStyle/>
          <a:p>
            <a:pPr eaLnBrk="1" hangingPunct="1"/>
            <a:r>
              <a:rPr lang="es-ES_tradnl" dirty="0" smtClean="0"/>
              <a:t>Otras medidas de posición además de la media (     ) :</a:t>
            </a:r>
            <a:endParaRPr lang="es-ES" dirty="0" smtClean="0"/>
          </a:p>
        </p:txBody>
      </p:sp>
      <p:sp>
        <p:nvSpPr>
          <p:cNvPr id="4100" name="Rectangle 3"/>
          <p:cNvSpPr>
            <a:spLocks noGrp="1" noChangeArrowheads="1"/>
          </p:cNvSpPr>
          <p:nvPr>
            <p:ph type="body" sz="half" idx="1"/>
          </p:nvPr>
        </p:nvSpPr>
        <p:spPr>
          <a:xfrm>
            <a:off x="539750" y="2636838"/>
            <a:ext cx="8218488" cy="3744912"/>
          </a:xfrm>
        </p:spPr>
        <p:txBody>
          <a:bodyPr/>
          <a:lstStyle/>
          <a:p>
            <a:pPr eaLnBrk="1" hangingPunct="1">
              <a:lnSpc>
                <a:spcPct val="90000"/>
              </a:lnSpc>
            </a:pPr>
            <a:r>
              <a:rPr lang="es-ES_tradnl" sz="2400" dirty="0" smtClean="0"/>
              <a:t>Mediana: aquel valor de la variable que no supera más del 50% de las observaciones y no es superado por más del 50% de las observaciones.</a:t>
            </a:r>
          </a:p>
          <a:p>
            <a:pPr eaLnBrk="1" hangingPunct="1">
              <a:lnSpc>
                <a:spcPct val="90000"/>
              </a:lnSpc>
            </a:pPr>
            <a:r>
              <a:rPr lang="es-ES_tradnl" sz="2400" dirty="0" smtClean="0">
                <a:hlinkClick r:id="rId4" action="ppaction://hlinksldjump"/>
              </a:rPr>
              <a:t>Percentil</a:t>
            </a:r>
            <a:r>
              <a:rPr lang="es-ES_tradnl" sz="2400" dirty="0" smtClean="0"/>
              <a:t>: son valores de la variable que dividen el total de observaciones en 100 partes iguales (1%)</a:t>
            </a:r>
          </a:p>
          <a:p>
            <a:pPr eaLnBrk="1" hangingPunct="1">
              <a:lnSpc>
                <a:spcPct val="90000"/>
              </a:lnSpc>
            </a:pPr>
            <a:r>
              <a:rPr lang="es-ES_tradnl" sz="2400" dirty="0" smtClean="0"/>
              <a:t>Moda o valor modal: aquel valor que presenta la mayor frecuencia absoluta simple. Es el único estadígrafo que se puede calcular para variables cualitativas.</a:t>
            </a:r>
            <a:endParaRPr lang="es-ES" sz="2400" dirty="0" smtClean="0"/>
          </a:p>
        </p:txBody>
      </p:sp>
      <p:graphicFrame>
        <p:nvGraphicFramePr>
          <p:cNvPr id="4098" name="Object 4"/>
          <p:cNvGraphicFramePr>
            <a:graphicFrameLocks noChangeAspect="1"/>
          </p:cNvGraphicFramePr>
          <p:nvPr>
            <p:ph sz="half" idx="2"/>
          </p:nvPr>
        </p:nvGraphicFramePr>
        <p:xfrm>
          <a:off x="323850" y="404813"/>
          <a:ext cx="1136650" cy="962025"/>
        </p:xfrm>
        <a:graphic>
          <a:graphicData uri="http://schemas.openxmlformats.org/presentationml/2006/ole">
            <p:oleObj spid="_x0000_s4098" name="Picture" r:id="rId5" imgW="1137240" imgH="962640" progId="Word.Picture.8">
              <p:embed/>
            </p:oleObj>
          </a:graphicData>
        </a:graphic>
      </p:graphicFrame>
      <p:graphicFrame>
        <p:nvGraphicFramePr>
          <p:cNvPr id="6" name="5 Objeto"/>
          <p:cNvGraphicFramePr>
            <a:graphicFrameLocks/>
          </p:cNvGraphicFramePr>
          <p:nvPr/>
        </p:nvGraphicFramePr>
        <p:xfrm>
          <a:off x="1524000" y="1397000"/>
          <a:ext cx="6096000" cy="4064000"/>
        </p:xfrm>
        <a:graphic>
          <a:graphicData uri="http://schemas.openxmlformats.org/presentationml/2006/ole">
            <p:oleObj spid="_x0000_s4100" name="Ecuación" r:id="rId6" imgW="0" imgH="0" progId="Equation.3">
              <p:embed/>
            </p:oleObj>
          </a:graphicData>
        </a:graphic>
      </p:graphicFrame>
      <p:graphicFrame>
        <p:nvGraphicFramePr>
          <p:cNvPr id="7" name="6 Objeto"/>
          <p:cNvGraphicFramePr>
            <a:graphicFrameLocks noChangeAspect="1"/>
          </p:cNvGraphicFramePr>
          <p:nvPr/>
        </p:nvGraphicFramePr>
        <p:xfrm>
          <a:off x="6858016" y="1785926"/>
          <a:ext cx="714380" cy="714380"/>
        </p:xfrm>
        <a:graphic>
          <a:graphicData uri="http://schemas.openxmlformats.org/presentationml/2006/ole">
            <p:oleObj spid="_x0000_s4101" name="Ecuación" r:id="rId7" imgW="177480" imgH="203040" progId="Equation.3">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pPr eaLnBrk="1" hangingPunct="1"/>
            <a:r>
              <a:rPr lang="es-ES" smtClean="0">
                <a:latin typeface="Comic Sans MS" pitchFamily="66" charset="0"/>
              </a:rPr>
              <a:t>ESTOS SON:</a:t>
            </a:r>
          </a:p>
        </p:txBody>
      </p:sp>
      <p:graphicFrame>
        <p:nvGraphicFramePr>
          <p:cNvPr id="5122" name="Object 3"/>
          <p:cNvGraphicFramePr>
            <a:graphicFrameLocks noChangeAspect="1"/>
          </p:cNvGraphicFramePr>
          <p:nvPr>
            <p:ph idx="1"/>
          </p:nvPr>
        </p:nvGraphicFramePr>
        <p:xfrm>
          <a:off x="323850" y="1484313"/>
          <a:ext cx="8569325" cy="4752975"/>
        </p:xfrm>
        <a:graphic>
          <a:graphicData uri="http://schemas.openxmlformats.org/presentationml/2006/ole">
            <p:oleObj spid="_x0000_s5122" name="Visio" r:id="rId3" imgW="6010961" imgH="3729228" progId="">
              <p:embed/>
            </p:oleObj>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57200" y="381000"/>
            <a:ext cx="8153400" cy="1143000"/>
          </a:xfrm>
          <a:noFill/>
        </p:spPr>
        <p:txBody>
          <a:bodyPr lIns="90488" tIns="44450" rIns="90488" bIns="44450"/>
          <a:lstStyle/>
          <a:p>
            <a:pPr eaLnBrk="1" hangingPunct="1"/>
            <a:r>
              <a:rPr lang="es-ES_tradnl" sz="4000" smtClean="0">
                <a:solidFill>
                  <a:srgbClr val="FAFD00"/>
                </a:solidFill>
              </a:rPr>
              <a:t>MEDIDAS ESTADISTICAS BASICAS</a:t>
            </a:r>
          </a:p>
        </p:txBody>
      </p:sp>
      <p:sp>
        <p:nvSpPr>
          <p:cNvPr id="82947" name="Rectangle 3"/>
          <p:cNvSpPr>
            <a:spLocks noGrp="1" noChangeArrowheads="1"/>
          </p:cNvSpPr>
          <p:nvPr>
            <p:ph type="body" idx="1"/>
          </p:nvPr>
        </p:nvSpPr>
        <p:spPr>
          <a:xfrm>
            <a:off x="838200" y="1581150"/>
            <a:ext cx="7772400" cy="4114800"/>
          </a:xfrm>
        </p:spPr>
        <p:txBody>
          <a:bodyPr lIns="90488" tIns="44450" rIns="90488" bIns="44450"/>
          <a:lstStyle/>
          <a:p>
            <a:pPr algn="ctr" eaLnBrk="1" hangingPunct="1">
              <a:buFontTx/>
              <a:buNone/>
              <a:defRPr/>
            </a:pPr>
            <a:r>
              <a:rPr lang="es-ES_tradnl" sz="4000" b="1" smtClean="0">
                <a:effectLst>
                  <a:outerShdw blurRad="38100" dist="38100" dir="2700000" algn="tl">
                    <a:srgbClr val="000000"/>
                  </a:outerShdw>
                </a:effectLst>
              </a:rPr>
              <a:t>RANGO:  R</a:t>
            </a:r>
            <a:endParaRPr lang="es-ES_tradnl" smtClean="0"/>
          </a:p>
          <a:p>
            <a:pPr eaLnBrk="1" hangingPunct="1">
              <a:buFontTx/>
              <a:buNone/>
              <a:defRPr/>
            </a:pPr>
            <a:r>
              <a:rPr lang="es-ES_tradnl" smtClean="0">
                <a:solidFill>
                  <a:srgbClr val="FFFFFF"/>
                </a:solidFill>
              </a:rPr>
              <a:t>El rango es la diferencia que existe entre el número mayor y el menor de un conjunto de medidas o muestras.</a:t>
            </a:r>
          </a:p>
          <a:p>
            <a:pPr eaLnBrk="1" hangingPunct="1">
              <a:buFontTx/>
              <a:buNone/>
              <a:defRPr/>
            </a:pPr>
            <a:r>
              <a:rPr lang="es-ES_tradnl" smtClean="0">
                <a:solidFill>
                  <a:srgbClr val="FFFFFF"/>
                </a:solidFill>
              </a:rPr>
              <a:t>Es un número que nos ayuda a saber que tan esparcidas están nuestras medidas.</a:t>
            </a:r>
          </a:p>
        </p:txBody>
      </p:sp>
      <p:sp>
        <p:nvSpPr>
          <p:cNvPr id="49156" name="Line 4"/>
          <p:cNvSpPr>
            <a:spLocks noChangeShapeType="1"/>
          </p:cNvSpPr>
          <p:nvPr/>
        </p:nvSpPr>
        <p:spPr bwMode="auto">
          <a:xfrm>
            <a:off x="863600" y="5257800"/>
            <a:ext cx="7874000" cy="0"/>
          </a:xfrm>
          <a:prstGeom prst="line">
            <a:avLst/>
          </a:prstGeom>
          <a:noFill/>
          <a:ln w="50800">
            <a:solidFill>
              <a:srgbClr val="FFFFFF"/>
            </a:solidFill>
            <a:round/>
            <a:headEnd/>
            <a:tailEnd/>
          </a:ln>
        </p:spPr>
        <p:txBody>
          <a:bodyPr wrap="none" anchor="ctr"/>
          <a:lstStyle/>
          <a:p>
            <a:endParaRPr lang="es-ES"/>
          </a:p>
        </p:txBody>
      </p:sp>
      <p:sp>
        <p:nvSpPr>
          <p:cNvPr id="49157" name="Line 5"/>
          <p:cNvSpPr>
            <a:spLocks noChangeShapeType="1"/>
          </p:cNvSpPr>
          <p:nvPr/>
        </p:nvSpPr>
        <p:spPr bwMode="auto">
          <a:xfrm>
            <a:off x="1828800" y="5118100"/>
            <a:ext cx="0" cy="584200"/>
          </a:xfrm>
          <a:prstGeom prst="line">
            <a:avLst/>
          </a:prstGeom>
          <a:noFill/>
          <a:ln w="25400">
            <a:solidFill>
              <a:srgbClr val="FFFFFF"/>
            </a:solidFill>
            <a:round/>
            <a:headEnd/>
            <a:tailEnd/>
          </a:ln>
        </p:spPr>
        <p:txBody>
          <a:bodyPr wrap="none" anchor="ctr"/>
          <a:lstStyle/>
          <a:p>
            <a:endParaRPr lang="es-ES"/>
          </a:p>
        </p:txBody>
      </p:sp>
      <p:sp>
        <p:nvSpPr>
          <p:cNvPr id="49158" name="Line 6"/>
          <p:cNvSpPr>
            <a:spLocks noChangeShapeType="1"/>
          </p:cNvSpPr>
          <p:nvPr/>
        </p:nvSpPr>
        <p:spPr bwMode="auto">
          <a:xfrm>
            <a:off x="3124200" y="5118100"/>
            <a:ext cx="0" cy="584200"/>
          </a:xfrm>
          <a:prstGeom prst="line">
            <a:avLst/>
          </a:prstGeom>
          <a:noFill/>
          <a:ln w="25400">
            <a:solidFill>
              <a:srgbClr val="FFFFFF"/>
            </a:solidFill>
            <a:round/>
            <a:headEnd/>
            <a:tailEnd/>
          </a:ln>
        </p:spPr>
        <p:txBody>
          <a:bodyPr wrap="none" anchor="ctr"/>
          <a:lstStyle/>
          <a:p>
            <a:endParaRPr lang="es-ES"/>
          </a:p>
        </p:txBody>
      </p:sp>
      <p:sp>
        <p:nvSpPr>
          <p:cNvPr id="49159" name="Line 7"/>
          <p:cNvSpPr>
            <a:spLocks noChangeShapeType="1"/>
          </p:cNvSpPr>
          <p:nvPr/>
        </p:nvSpPr>
        <p:spPr bwMode="auto">
          <a:xfrm>
            <a:off x="6019800" y="5118100"/>
            <a:ext cx="0" cy="584200"/>
          </a:xfrm>
          <a:prstGeom prst="line">
            <a:avLst/>
          </a:prstGeom>
          <a:noFill/>
          <a:ln w="25400">
            <a:solidFill>
              <a:srgbClr val="FFFFFF"/>
            </a:solidFill>
            <a:round/>
            <a:headEnd/>
            <a:tailEnd/>
          </a:ln>
        </p:spPr>
        <p:txBody>
          <a:bodyPr wrap="none" anchor="ctr"/>
          <a:lstStyle/>
          <a:p>
            <a:endParaRPr lang="es-ES"/>
          </a:p>
        </p:txBody>
      </p:sp>
      <p:sp>
        <p:nvSpPr>
          <p:cNvPr id="49160" name="Line 8"/>
          <p:cNvSpPr>
            <a:spLocks noChangeShapeType="1"/>
          </p:cNvSpPr>
          <p:nvPr/>
        </p:nvSpPr>
        <p:spPr bwMode="auto">
          <a:xfrm>
            <a:off x="4495800" y="5118100"/>
            <a:ext cx="0" cy="584200"/>
          </a:xfrm>
          <a:prstGeom prst="line">
            <a:avLst/>
          </a:prstGeom>
          <a:noFill/>
          <a:ln w="25400">
            <a:solidFill>
              <a:srgbClr val="FFFFFF"/>
            </a:solidFill>
            <a:round/>
            <a:headEnd/>
            <a:tailEnd/>
          </a:ln>
        </p:spPr>
        <p:txBody>
          <a:bodyPr wrap="none" anchor="ctr"/>
          <a:lstStyle/>
          <a:p>
            <a:endParaRPr lang="es-ES"/>
          </a:p>
        </p:txBody>
      </p:sp>
      <p:sp>
        <p:nvSpPr>
          <p:cNvPr id="49161" name="Line 9"/>
          <p:cNvSpPr>
            <a:spLocks noChangeShapeType="1"/>
          </p:cNvSpPr>
          <p:nvPr/>
        </p:nvSpPr>
        <p:spPr bwMode="auto">
          <a:xfrm>
            <a:off x="7467600" y="5118100"/>
            <a:ext cx="0" cy="584200"/>
          </a:xfrm>
          <a:prstGeom prst="line">
            <a:avLst/>
          </a:prstGeom>
          <a:noFill/>
          <a:ln w="25400">
            <a:solidFill>
              <a:srgbClr val="FFFFFF"/>
            </a:solidFill>
            <a:round/>
            <a:headEnd/>
            <a:tailEnd/>
          </a:ln>
        </p:spPr>
        <p:txBody>
          <a:bodyPr wrap="none" anchor="ctr"/>
          <a:lstStyle/>
          <a:p>
            <a:endParaRPr lang="es-ES"/>
          </a:p>
        </p:txBody>
      </p:sp>
      <p:sp>
        <p:nvSpPr>
          <p:cNvPr id="49162" name="Rectangle 10"/>
          <p:cNvSpPr>
            <a:spLocks noChangeArrowheads="1"/>
          </p:cNvSpPr>
          <p:nvPr/>
        </p:nvSpPr>
        <p:spPr bwMode="auto">
          <a:xfrm>
            <a:off x="1433513" y="5700713"/>
            <a:ext cx="790575" cy="454025"/>
          </a:xfrm>
          <a:prstGeom prst="rect">
            <a:avLst/>
          </a:prstGeom>
          <a:noFill/>
          <a:ln w="12700">
            <a:noFill/>
            <a:miter lim="800000"/>
            <a:headEnd/>
            <a:tailEnd/>
          </a:ln>
        </p:spPr>
        <p:txBody>
          <a:bodyPr wrap="none" lIns="90488" tIns="44450" rIns="90488" bIns="44450">
            <a:spAutoFit/>
          </a:bodyPr>
          <a:lstStyle/>
          <a:p>
            <a:pPr eaLnBrk="0" hangingPunct="0"/>
            <a:r>
              <a:rPr lang="es-ES_tradnl" sz="2400" b="0">
                <a:solidFill>
                  <a:srgbClr val="FFFFFF"/>
                </a:solidFill>
                <a:latin typeface="Times New Roman" pitchFamily="18" charset="0"/>
              </a:rPr>
              <a:t>1000</a:t>
            </a:r>
          </a:p>
        </p:txBody>
      </p:sp>
      <p:sp>
        <p:nvSpPr>
          <p:cNvPr id="49163" name="Rectangle 11"/>
          <p:cNvSpPr>
            <a:spLocks noChangeArrowheads="1"/>
          </p:cNvSpPr>
          <p:nvPr/>
        </p:nvSpPr>
        <p:spPr bwMode="auto">
          <a:xfrm>
            <a:off x="2881313" y="5700713"/>
            <a:ext cx="790575" cy="454025"/>
          </a:xfrm>
          <a:prstGeom prst="rect">
            <a:avLst/>
          </a:prstGeom>
          <a:noFill/>
          <a:ln w="12700">
            <a:noFill/>
            <a:miter lim="800000"/>
            <a:headEnd/>
            <a:tailEnd/>
          </a:ln>
        </p:spPr>
        <p:txBody>
          <a:bodyPr wrap="none" lIns="90488" tIns="44450" rIns="90488" bIns="44450">
            <a:spAutoFit/>
          </a:bodyPr>
          <a:lstStyle/>
          <a:p>
            <a:pPr eaLnBrk="0" hangingPunct="0"/>
            <a:r>
              <a:rPr lang="es-ES_tradnl" sz="2400" b="0">
                <a:solidFill>
                  <a:srgbClr val="FFFFFF"/>
                </a:solidFill>
                <a:latin typeface="Times New Roman" pitchFamily="18" charset="0"/>
              </a:rPr>
              <a:t>2000</a:t>
            </a:r>
          </a:p>
        </p:txBody>
      </p:sp>
      <p:sp>
        <p:nvSpPr>
          <p:cNvPr id="49164" name="Rectangle 12"/>
          <p:cNvSpPr>
            <a:spLocks noChangeArrowheads="1"/>
          </p:cNvSpPr>
          <p:nvPr/>
        </p:nvSpPr>
        <p:spPr bwMode="auto">
          <a:xfrm>
            <a:off x="4176713" y="5700713"/>
            <a:ext cx="790575" cy="454025"/>
          </a:xfrm>
          <a:prstGeom prst="rect">
            <a:avLst/>
          </a:prstGeom>
          <a:noFill/>
          <a:ln w="12700">
            <a:noFill/>
            <a:miter lim="800000"/>
            <a:headEnd/>
            <a:tailEnd/>
          </a:ln>
        </p:spPr>
        <p:txBody>
          <a:bodyPr wrap="none" lIns="90488" tIns="44450" rIns="90488" bIns="44450">
            <a:spAutoFit/>
          </a:bodyPr>
          <a:lstStyle/>
          <a:p>
            <a:pPr eaLnBrk="0" hangingPunct="0"/>
            <a:r>
              <a:rPr lang="es-ES_tradnl" sz="2400" b="0">
                <a:solidFill>
                  <a:srgbClr val="FFFFFF"/>
                </a:solidFill>
                <a:latin typeface="Times New Roman" pitchFamily="18" charset="0"/>
              </a:rPr>
              <a:t>3000</a:t>
            </a:r>
          </a:p>
        </p:txBody>
      </p:sp>
      <p:sp>
        <p:nvSpPr>
          <p:cNvPr id="49165" name="Rectangle 13"/>
          <p:cNvSpPr>
            <a:spLocks noChangeArrowheads="1"/>
          </p:cNvSpPr>
          <p:nvPr/>
        </p:nvSpPr>
        <p:spPr bwMode="auto">
          <a:xfrm>
            <a:off x="5624513" y="5700713"/>
            <a:ext cx="790575" cy="454025"/>
          </a:xfrm>
          <a:prstGeom prst="rect">
            <a:avLst/>
          </a:prstGeom>
          <a:noFill/>
          <a:ln w="12700">
            <a:noFill/>
            <a:miter lim="800000"/>
            <a:headEnd/>
            <a:tailEnd/>
          </a:ln>
        </p:spPr>
        <p:txBody>
          <a:bodyPr wrap="none" lIns="90488" tIns="44450" rIns="90488" bIns="44450">
            <a:spAutoFit/>
          </a:bodyPr>
          <a:lstStyle/>
          <a:p>
            <a:pPr eaLnBrk="0" hangingPunct="0"/>
            <a:r>
              <a:rPr lang="es-ES_tradnl" sz="2400" b="0">
                <a:solidFill>
                  <a:srgbClr val="FFFFFF"/>
                </a:solidFill>
                <a:latin typeface="Times New Roman" pitchFamily="18" charset="0"/>
              </a:rPr>
              <a:t>4000</a:t>
            </a:r>
          </a:p>
        </p:txBody>
      </p:sp>
      <p:sp>
        <p:nvSpPr>
          <p:cNvPr id="49166" name="Rectangle 14"/>
          <p:cNvSpPr>
            <a:spLocks noChangeArrowheads="1"/>
          </p:cNvSpPr>
          <p:nvPr/>
        </p:nvSpPr>
        <p:spPr bwMode="auto">
          <a:xfrm>
            <a:off x="7072313" y="5624513"/>
            <a:ext cx="790575" cy="454025"/>
          </a:xfrm>
          <a:prstGeom prst="rect">
            <a:avLst/>
          </a:prstGeom>
          <a:noFill/>
          <a:ln w="12700">
            <a:noFill/>
            <a:miter lim="800000"/>
            <a:headEnd/>
            <a:tailEnd/>
          </a:ln>
        </p:spPr>
        <p:txBody>
          <a:bodyPr wrap="none" lIns="90488" tIns="44450" rIns="90488" bIns="44450">
            <a:spAutoFit/>
          </a:bodyPr>
          <a:lstStyle/>
          <a:p>
            <a:pPr eaLnBrk="0" hangingPunct="0"/>
            <a:r>
              <a:rPr lang="es-ES_tradnl" sz="2400" b="0">
                <a:solidFill>
                  <a:srgbClr val="FFFFFF"/>
                </a:solidFill>
                <a:latin typeface="Times New Roman" pitchFamily="18" charset="0"/>
              </a:rPr>
              <a:t>5000</a:t>
            </a:r>
          </a:p>
        </p:txBody>
      </p:sp>
      <p:sp>
        <p:nvSpPr>
          <p:cNvPr id="49167" name="Line 15"/>
          <p:cNvSpPr>
            <a:spLocks noChangeShapeType="1"/>
          </p:cNvSpPr>
          <p:nvPr/>
        </p:nvSpPr>
        <p:spPr bwMode="auto">
          <a:xfrm>
            <a:off x="8763000" y="5118100"/>
            <a:ext cx="0" cy="584200"/>
          </a:xfrm>
          <a:prstGeom prst="line">
            <a:avLst/>
          </a:prstGeom>
          <a:noFill/>
          <a:ln w="25400">
            <a:solidFill>
              <a:srgbClr val="FFFFFF"/>
            </a:solidFill>
            <a:round/>
            <a:headEnd/>
            <a:tailEnd/>
          </a:ln>
        </p:spPr>
        <p:txBody>
          <a:bodyPr wrap="none" anchor="ctr"/>
          <a:lstStyle/>
          <a:p>
            <a:endParaRPr lang="es-ES"/>
          </a:p>
        </p:txBody>
      </p:sp>
      <p:sp>
        <p:nvSpPr>
          <p:cNvPr id="49168" name="Rectangle 16"/>
          <p:cNvSpPr>
            <a:spLocks noChangeArrowheads="1"/>
          </p:cNvSpPr>
          <p:nvPr/>
        </p:nvSpPr>
        <p:spPr bwMode="auto">
          <a:xfrm>
            <a:off x="8215313" y="5624513"/>
            <a:ext cx="790575" cy="454025"/>
          </a:xfrm>
          <a:prstGeom prst="rect">
            <a:avLst/>
          </a:prstGeom>
          <a:noFill/>
          <a:ln w="12700">
            <a:noFill/>
            <a:miter lim="800000"/>
            <a:headEnd/>
            <a:tailEnd/>
          </a:ln>
        </p:spPr>
        <p:txBody>
          <a:bodyPr wrap="none" lIns="90488" tIns="44450" rIns="90488" bIns="44450">
            <a:spAutoFit/>
          </a:bodyPr>
          <a:lstStyle/>
          <a:p>
            <a:pPr eaLnBrk="0" hangingPunct="0"/>
            <a:r>
              <a:rPr lang="es-ES_tradnl" sz="2400" b="0">
                <a:solidFill>
                  <a:srgbClr val="FFFFFF"/>
                </a:solidFill>
                <a:latin typeface="Times New Roman" pitchFamily="18" charset="0"/>
              </a:rPr>
              <a:t>6000</a:t>
            </a:r>
          </a:p>
        </p:txBody>
      </p:sp>
      <p:sp>
        <p:nvSpPr>
          <p:cNvPr id="49169" name="Line 17"/>
          <p:cNvSpPr>
            <a:spLocks noChangeShapeType="1"/>
          </p:cNvSpPr>
          <p:nvPr/>
        </p:nvSpPr>
        <p:spPr bwMode="auto">
          <a:xfrm>
            <a:off x="838200" y="5118100"/>
            <a:ext cx="0" cy="584200"/>
          </a:xfrm>
          <a:prstGeom prst="line">
            <a:avLst/>
          </a:prstGeom>
          <a:noFill/>
          <a:ln w="25400">
            <a:solidFill>
              <a:srgbClr val="FFFFFF"/>
            </a:solidFill>
            <a:round/>
            <a:headEnd/>
            <a:tailEnd/>
          </a:ln>
        </p:spPr>
        <p:txBody>
          <a:bodyPr wrap="none" anchor="ctr"/>
          <a:lstStyle/>
          <a:p>
            <a:endParaRPr lang="es-ES"/>
          </a:p>
        </p:txBody>
      </p:sp>
      <p:sp>
        <p:nvSpPr>
          <p:cNvPr id="49170" name="Rectangle 18"/>
          <p:cNvSpPr>
            <a:spLocks noChangeArrowheads="1"/>
          </p:cNvSpPr>
          <p:nvPr/>
        </p:nvSpPr>
        <p:spPr bwMode="auto">
          <a:xfrm>
            <a:off x="671513" y="5700713"/>
            <a:ext cx="333375" cy="454025"/>
          </a:xfrm>
          <a:prstGeom prst="rect">
            <a:avLst/>
          </a:prstGeom>
          <a:noFill/>
          <a:ln w="12700">
            <a:noFill/>
            <a:miter lim="800000"/>
            <a:headEnd/>
            <a:tailEnd/>
          </a:ln>
        </p:spPr>
        <p:txBody>
          <a:bodyPr wrap="none" lIns="90488" tIns="44450" rIns="90488" bIns="44450">
            <a:spAutoFit/>
          </a:bodyPr>
          <a:lstStyle/>
          <a:p>
            <a:pPr eaLnBrk="0" hangingPunct="0"/>
            <a:r>
              <a:rPr lang="es-ES_tradnl" sz="2400" b="0">
                <a:solidFill>
                  <a:srgbClr val="FFFFFF"/>
                </a:solidFill>
                <a:latin typeface="Times New Roman" pitchFamily="18" charset="0"/>
              </a:rPr>
              <a:t>0</a:t>
            </a:r>
          </a:p>
        </p:txBody>
      </p:sp>
      <p:sp>
        <p:nvSpPr>
          <p:cNvPr id="49171" name="Rectangle 19"/>
          <p:cNvSpPr>
            <a:spLocks noChangeArrowheads="1"/>
          </p:cNvSpPr>
          <p:nvPr/>
        </p:nvSpPr>
        <p:spPr bwMode="auto">
          <a:xfrm>
            <a:off x="3643313" y="6081713"/>
            <a:ext cx="3114675" cy="454025"/>
          </a:xfrm>
          <a:prstGeom prst="rect">
            <a:avLst/>
          </a:prstGeom>
          <a:noFill/>
          <a:ln w="12700">
            <a:noFill/>
            <a:miter lim="800000"/>
            <a:headEnd/>
            <a:tailEnd/>
          </a:ln>
        </p:spPr>
        <p:txBody>
          <a:bodyPr wrap="none" lIns="90488" tIns="44450" rIns="90488" bIns="44450">
            <a:spAutoFit/>
          </a:bodyPr>
          <a:lstStyle/>
          <a:p>
            <a:pPr eaLnBrk="0" hangingPunct="0"/>
            <a:r>
              <a:rPr lang="es-ES_tradnl" sz="2400" b="0">
                <a:solidFill>
                  <a:srgbClr val="FAFD00"/>
                </a:solidFill>
                <a:latin typeface="Times New Roman" pitchFamily="18" charset="0"/>
              </a:rPr>
              <a:t>6000 - 1000 = 5000 = R</a:t>
            </a:r>
          </a:p>
        </p:txBody>
      </p:sp>
    </p:spTree>
  </p:cSld>
  <p:clrMapOvr>
    <a:overrideClrMapping bg1="dk2" tx1="lt1" bg2="dk1" tx2="lt2" accent1="accent1" accent2="accent2" accent3="accent3" accent4="accent4" accent5="accent5" accent6="accent6" hlink="hlink" folHlink="folHlink"/>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1026"/>
          <p:cNvPicPr>
            <a:picLocks noChangeAspect="1" noChangeArrowheads="1"/>
          </p:cNvPicPr>
          <p:nvPr/>
        </p:nvPicPr>
        <p:blipFill>
          <a:blip r:embed="rId2"/>
          <a:srcRect/>
          <a:stretch>
            <a:fillRect/>
          </a:stretch>
        </p:blipFill>
        <p:spPr bwMode="auto">
          <a:xfrm>
            <a:off x="684213" y="1916113"/>
            <a:ext cx="1366837" cy="4033837"/>
          </a:xfrm>
          <a:prstGeom prst="rect">
            <a:avLst/>
          </a:prstGeom>
          <a:solidFill>
            <a:srgbClr val="FF0000"/>
          </a:solidFill>
          <a:ln w="9525">
            <a:solidFill>
              <a:srgbClr val="FFFF00"/>
            </a:solidFill>
            <a:miter lim="800000"/>
            <a:headEnd/>
            <a:tailEnd/>
          </a:ln>
        </p:spPr>
      </p:pic>
      <p:sp>
        <p:nvSpPr>
          <p:cNvPr id="52227" name="Rectangle 1027"/>
          <p:cNvSpPr>
            <a:spLocks noChangeArrowheads="1"/>
          </p:cNvSpPr>
          <p:nvPr/>
        </p:nvSpPr>
        <p:spPr bwMode="auto">
          <a:xfrm>
            <a:off x="2411413" y="1916113"/>
            <a:ext cx="5562600" cy="4478337"/>
          </a:xfrm>
          <a:prstGeom prst="rect">
            <a:avLst/>
          </a:prstGeom>
          <a:noFill/>
          <a:ln w="9525">
            <a:noFill/>
            <a:miter lim="800000"/>
            <a:headEnd/>
            <a:tailEnd/>
          </a:ln>
        </p:spPr>
        <p:txBody>
          <a:bodyPr>
            <a:spAutoFit/>
          </a:bodyPr>
          <a:lstStyle/>
          <a:p>
            <a:pPr algn="ctr"/>
            <a:r>
              <a:rPr kumimoji="1" lang="es-MX" sz="3200">
                <a:solidFill>
                  <a:srgbClr val="FFFF00"/>
                </a:solidFill>
                <a:cs typeface="Arial" pitchFamily="34" charset="0"/>
              </a:rPr>
              <a:t>Es la medida de dispersión o alejamiento de los datos  con respecto a un valor medio o promedio, es decir a la media de un grupo de datos, es expresada como la raíz cuadrada de  la varianza</a:t>
            </a:r>
            <a:endParaRPr kumimoji="1" lang="es-MX" sz="3200">
              <a:solidFill>
                <a:srgbClr val="FFFF00"/>
              </a:solidFill>
              <a:latin typeface="Times New Roman" pitchFamily="18" charset="0"/>
              <a:cs typeface="Times New Roman" pitchFamily="18" charset="0"/>
            </a:endParaRPr>
          </a:p>
          <a:p>
            <a:pPr eaLnBrk="0" hangingPunct="0"/>
            <a:endParaRPr kumimoji="1" lang="es-MX" sz="3200">
              <a:solidFill>
                <a:srgbClr val="FFFF00"/>
              </a:solidFill>
              <a:latin typeface="Times New Roman" pitchFamily="18" charset="0"/>
            </a:endParaRPr>
          </a:p>
        </p:txBody>
      </p:sp>
      <p:sp>
        <p:nvSpPr>
          <p:cNvPr id="52228" name="WordArt 1028"/>
          <p:cNvSpPr>
            <a:spLocks noChangeArrowheads="1" noChangeShapeType="1" noTextEdit="1"/>
          </p:cNvSpPr>
          <p:nvPr/>
        </p:nvSpPr>
        <p:spPr bwMode="auto">
          <a:xfrm>
            <a:off x="468313" y="333375"/>
            <a:ext cx="4319587" cy="1150938"/>
          </a:xfrm>
          <a:prstGeom prst="rect">
            <a:avLst/>
          </a:prstGeom>
        </p:spPr>
        <p:txBody>
          <a:bodyPr wrap="none" fromWordArt="1">
            <a:prstTxWarp prst="textPlain">
              <a:avLst>
                <a:gd name="adj" fmla="val 50000"/>
              </a:avLst>
            </a:prstTxWarp>
          </a:bodyPr>
          <a:lstStyle/>
          <a:p>
            <a:pPr algn="ctr"/>
            <a:r>
              <a:rPr lang="es-ES" sz="3600" kern="10" spc="720">
                <a:ln w="9525">
                  <a:noFill/>
                  <a:round/>
                  <a:headEnd/>
                  <a:tailEnd/>
                </a:ln>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Arial Black"/>
              </a:rPr>
              <a:t>DESVIACIÓN ESTANDAR</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p:cNvPicPr>
            <a:picLocks noChangeAspect="1" noChangeArrowheads="1"/>
          </p:cNvPicPr>
          <p:nvPr/>
        </p:nvPicPr>
        <p:blipFill>
          <a:blip r:embed="rId2"/>
          <a:srcRect/>
          <a:stretch>
            <a:fillRect/>
          </a:stretch>
        </p:blipFill>
        <p:spPr bwMode="auto">
          <a:xfrm>
            <a:off x="990600" y="2819400"/>
            <a:ext cx="1143000" cy="2667000"/>
          </a:xfrm>
          <a:prstGeom prst="rect">
            <a:avLst/>
          </a:prstGeom>
          <a:solidFill>
            <a:srgbClr val="FF0000"/>
          </a:solidFill>
          <a:ln w="9525">
            <a:solidFill>
              <a:srgbClr val="FFFF00"/>
            </a:solidFill>
            <a:miter lim="800000"/>
            <a:headEnd/>
            <a:tailEnd/>
          </a:ln>
        </p:spPr>
      </p:pic>
      <p:pic>
        <p:nvPicPr>
          <p:cNvPr id="53251" name="Picture 3"/>
          <p:cNvPicPr>
            <a:picLocks noChangeAspect="1" noChangeArrowheads="1"/>
          </p:cNvPicPr>
          <p:nvPr/>
        </p:nvPicPr>
        <p:blipFill>
          <a:blip r:embed="rId3"/>
          <a:srcRect/>
          <a:stretch>
            <a:fillRect/>
          </a:stretch>
        </p:blipFill>
        <p:spPr bwMode="auto">
          <a:xfrm>
            <a:off x="1752600" y="2667000"/>
            <a:ext cx="990600" cy="792163"/>
          </a:xfrm>
          <a:prstGeom prst="rect">
            <a:avLst/>
          </a:prstGeom>
          <a:solidFill>
            <a:srgbClr val="FF0000"/>
          </a:solidFill>
          <a:ln w="9525">
            <a:solidFill>
              <a:srgbClr val="FFFF00"/>
            </a:solidFill>
            <a:miter lim="800000"/>
            <a:headEnd/>
            <a:tailEnd/>
          </a:ln>
        </p:spPr>
      </p:pic>
      <p:sp>
        <p:nvSpPr>
          <p:cNvPr id="53252" name="Text Box 4"/>
          <p:cNvSpPr txBox="1">
            <a:spLocks noChangeArrowheads="1"/>
          </p:cNvSpPr>
          <p:nvPr/>
        </p:nvSpPr>
        <p:spPr bwMode="auto">
          <a:xfrm>
            <a:off x="2743200" y="3048000"/>
            <a:ext cx="5486400" cy="457200"/>
          </a:xfrm>
          <a:prstGeom prst="rect">
            <a:avLst/>
          </a:prstGeom>
          <a:noFill/>
          <a:ln w="9525">
            <a:noFill/>
            <a:miter lim="800000"/>
            <a:headEnd/>
            <a:tailEnd/>
          </a:ln>
        </p:spPr>
        <p:txBody>
          <a:bodyPr>
            <a:spAutoFit/>
          </a:bodyPr>
          <a:lstStyle/>
          <a:p>
            <a:pPr>
              <a:spcBef>
                <a:spcPct val="50000"/>
              </a:spcBef>
            </a:pPr>
            <a:endParaRPr kumimoji="1" lang="es-ES" sz="2400" b="0">
              <a:latin typeface="Times New Roman" pitchFamily="18" charset="0"/>
            </a:endParaRPr>
          </a:p>
        </p:txBody>
      </p:sp>
      <p:sp>
        <p:nvSpPr>
          <p:cNvPr id="53253" name="Text Box 5"/>
          <p:cNvSpPr txBox="1">
            <a:spLocks noChangeArrowheads="1"/>
          </p:cNvSpPr>
          <p:nvPr/>
        </p:nvSpPr>
        <p:spPr bwMode="auto">
          <a:xfrm>
            <a:off x="2819400" y="2590800"/>
            <a:ext cx="5784850" cy="2041525"/>
          </a:xfrm>
          <a:prstGeom prst="rect">
            <a:avLst/>
          </a:prstGeom>
          <a:noFill/>
          <a:ln w="9525">
            <a:noFill/>
            <a:miter lim="800000"/>
            <a:headEnd/>
            <a:tailEnd/>
          </a:ln>
        </p:spPr>
        <p:txBody>
          <a:bodyPr>
            <a:spAutoFit/>
          </a:bodyPr>
          <a:lstStyle/>
          <a:p>
            <a:pPr algn="ctr">
              <a:spcBef>
                <a:spcPct val="50000"/>
              </a:spcBef>
            </a:pPr>
            <a:r>
              <a:rPr kumimoji="1" lang="es-MX" sz="3200">
                <a:latin typeface="Tahoma" pitchFamily="34" charset="0"/>
              </a:rPr>
              <a:t>Es la medida de dispersión absoluta de los datos alrededor de su media o valor central promedio</a:t>
            </a:r>
            <a:endParaRPr kumimoji="1" lang="es-ES" sz="3200">
              <a:latin typeface="Tahoma" pitchFamily="34" charset="0"/>
            </a:endParaRPr>
          </a:p>
        </p:txBody>
      </p:sp>
      <p:sp>
        <p:nvSpPr>
          <p:cNvPr id="53254" name="WordArt 6"/>
          <p:cNvSpPr>
            <a:spLocks noChangeArrowheads="1" noChangeShapeType="1" noTextEdit="1"/>
          </p:cNvSpPr>
          <p:nvPr/>
        </p:nvSpPr>
        <p:spPr bwMode="auto">
          <a:xfrm>
            <a:off x="684213" y="549275"/>
            <a:ext cx="3527425" cy="1150938"/>
          </a:xfrm>
          <a:prstGeom prst="rect">
            <a:avLst/>
          </a:prstGeom>
        </p:spPr>
        <p:txBody>
          <a:bodyPr wrap="none" fromWordArt="1">
            <a:prstTxWarp prst="textPlain">
              <a:avLst>
                <a:gd name="adj" fmla="val 50000"/>
              </a:avLst>
            </a:prstTxWarp>
          </a:bodyPr>
          <a:lstStyle/>
          <a:p>
            <a:pPr algn="ctr"/>
            <a:r>
              <a:rPr lang="es-ES" sz="3600" kern="10" spc="720">
                <a:ln w="9525">
                  <a:noFill/>
                  <a:round/>
                  <a:headEnd/>
                  <a:tailEnd/>
                </a:ln>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Arial Black"/>
              </a:rPr>
              <a:t>VARIANZA</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5"/>
          <p:cNvSpPr>
            <a:spLocks noGrp="1" noChangeArrowheads="1"/>
          </p:cNvSpPr>
          <p:nvPr>
            <p:ph type="title"/>
          </p:nvPr>
        </p:nvSpPr>
        <p:spPr/>
        <p:txBody>
          <a:bodyPr/>
          <a:lstStyle/>
          <a:p>
            <a:pPr eaLnBrk="1" hangingPunct="1"/>
            <a:r>
              <a:rPr lang="es-ES_tradnl" b="1" i="1" u="sng" smtClean="0"/>
              <a:t>Varianza</a:t>
            </a:r>
            <a:endParaRPr lang="es-ES" b="1" i="1" u="sng" smtClean="0"/>
          </a:p>
        </p:txBody>
      </p:sp>
      <p:sp>
        <p:nvSpPr>
          <p:cNvPr id="55299" name="Rectangle 6"/>
          <p:cNvSpPr>
            <a:spLocks noChangeArrowheads="1"/>
          </p:cNvSpPr>
          <p:nvPr/>
        </p:nvSpPr>
        <p:spPr bwMode="auto">
          <a:xfrm>
            <a:off x="250825" y="1620838"/>
            <a:ext cx="8066088" cy="1190625"/>
          </a:xfrm>
          <a:prstGeom prst="rect">
            <a:avLst/>
          </a:prstGeom>
          <a:noFill/>
          <a:ln w="9525">
            <a:noFill/>
            <a:miter lim="800000"/>
            <a:headEnd/>
            <a:tailEnd/>
          </a:ln>
        </p:spPr>
        <p:txBody>
          <a:bodyPr anchor="ctr">
            <a:spAutoFit/>
          </a:bodyPr>
          <a:lstStyle/>
          <a:p>
            <a:pPr algn="just"/>
            <a:r>
              <a:rPr lang="es-ES_tradnl" b="0" dirty="0"/>
              <a:t>La medida de dispersión más común es la varianza o su raíz cuadrada llamada desviación estándar. La varianza se representa por dos símbolos : </a:t>
            </a:r>
            <a:r>
              <a:rPr lang="es-ES_tradnl" i="1" dirty="0" smtClean="0">
                <a:sym typeface="Symbol" pitchFamily="18" charset="2"/>
              </a:rPr>
              <a:t></a:t>
            </a:r>
            <a:r>
              <a:rPr lang="es-ES_tradnl" i="1" baseline="30000" dirty="0" smtClean="0">
                <a:sym typeface="Symbol" pitchFamily="18" charset="2"/>
              </a:rPr>
              <a:t>2</a:t>
            </a:r>
            <a:r>
              <a:rPr lang="es-ES_tradnl" dirty="0" smtClean="0">
                <a:sym typeface="Symbol" pitchFamily="18" charset="2"/>
              </a:rPr>
              <a:t> </a:t>
            </a:r>
            <a:r>
              <a:rPr lang="es-ES_tradnl" i="1" dirty="0">
                <a:sym typeface="Symbol" pitchFamily="18" charset="2"/>
              </a:rPr>
              <a:t>(letra griega sigma al cuadrado, para la población) y s</a:t>
            </a:r>
            <a:r>
              <a:rPr lang="es-ES_tradnl" i="1" baseline="30000" dirty="0">
                <a:sym typeface="Symbol" pitchFamily="18" charset="2"/>
              </a:rPr>
              <a:t>2</a:t>
            </a:r>
            <a:r>
              <a:rPr lang="es-ES_tradnl" dirty="0">
                <a:sym typeface="Symbol" pitchFamily="18" charset="2"/>
              </a:rPr>
              <a:t> (ese al cuadrado, para la muestra).</a:t>
            </a:r>
          </a:p>
        </p:txBody>
      </p:sp>
      <p:sp>
        <p:nvSpPr>
          <p:cNvPr id="55300" name="Rectangle 7"/>
          <p:cNvSpPr>
            <a:spLocks noChangeArrowheads="1"/>
          </p:cNvSpPr>
          <p:nvPr/>
        </p:nvSpPr>
        <p:spPr bwMode="auto">
          <a:xfrm>
            <a:off x="468313" y="2924175"/>
            <a:ext cx="1076325" cy="366713"/>
          </a:xfrm>
          <a:prstGeom prst="rect">
            <a:avLst/>
          </a:prstGeom>
          <a:noFill/>
          <a:ln w="9525">
            <a:noFill/>
            <a:miter lim="800000"/>
            <a:headEnd/>
            <a:tailEnd/>
          </a:ln>
        </p:spPr>
        <p:txBody>
          <a:bodyPr wrap="none" anchor="ctr">
            <a:spAutoFit/>
          </a:bodyPr>
          <a:lstStyle/>
          <a:p>
            <a:r>
              <a:rPr lang="es-ES_tradnl" u="sng" dirty="0">
                <a:sym typeface="Symbol" pitchFamily="18" charset="2"/>
              </a:rPr>
              <a:t></a:t>
            </a:r>
            <a:r>
              <a:rPr lang="es-ES_tradnl" u="sng" dirty="0"/>
              <a:t>(x</a:t>
            </a:r>
            <a:r>
              <a:rPr lang="es-ES_tradnl" u="sng" baseline="-25000" dirty="0">
                <a:sym typeface="Symbol" pitchFamily="18" charset="2"/>
              </a:rPr>
              <a:t>i</a:t>
            </a:r>
            <a:r>
              <a:rPr lang="es-ES_tradnl" u="sng" dirty="0">
                <a:sym typeface="Symbol" pitchFamily="18" charset="2"/>
              </a:rPr>
              <a:t> -</a:t>
            </a:r>
            <a:r>
              <a:rPr lang="es-ES_tradnl" u="sng" dirty="0">
                <a:sym typeface="Math Ext"/>
              </a:rPr>
              <a:t>x</a:t>
            </a:r>
            <a:r>
              <a:rPr lang="es-ES_tradnl" u="sng" dirty="0"/>
              <a:t>)</a:t>
            </a:r>
            <a:r>
              <a:rPr lang="es-ES_tradnl" baseline="30000" dirty="0">
                <a:sym typeface="Math Ext"/>
              </a:rPr>
              <a:t>2</a:t>
            </a:r>
            <a:r>
              <a:rPr lang="es-ES" dirty="0">
                <a:sym typeface="Math Ext"/>
              </a:rPr>
              <a:t> </a:t>
            </a:r>
          </a:p>
        </p:txBody>
      </p:sp>
      <p:sp>
        <p:nvSpPr>
          <p:cNvPr id="55301" name="Rectangle 8"/>
          <p:cNvSpPr>
            <a:spLocks noChangeArrowheads="1"/>
          </p:cNvSpPr>
          <p:nvPr/>
        </p:nvSpPr>
        <p:spPr bwMode="auto">
          <a:xfrm>
            <a:off x="900113" y="3494088"/>
            <a:ext cx="7704137" cy="1190625"/>
          </a:xfrm>
          <a:prstGeom prst="rect">
            <a:avLst/>
          </a:prstGeom>
          <a:noFill/>
          <a:ln w="9525">
            <a:noFill/>
            <a:miter lim="800000"/>
            <a:headEnd/>
            <a:tailEnd/>
          </a:ln>
        </p:spPr>
        <p:txBody>
          <a:bodyPr anchor="ctr">
            <a:spAutoFit/>
          </a:bodyPr>
          <a:lstStyle/>
          <a:p>
            <a:pPr algn="ctr"/>
            <a:r>
              <a:rPr lang="es-ES_tradnl" dirty="0"/>
              <a:t>Componentes de la varianza</a:t>
            </a:r>
          </a:p>
          <a:p>
            <a:pPr algn="ctr"/>
            <a:r>
              <a:rPr lang="es-ES_tradnl" b="0" dirty="0"/>
              <a:t>Si suponemos que tenemos una distribución de n observaciones, las cuales descomponemos a L estratos o grupos, cada uno de los cuales tiene su propia media aritmética, varianza y tamaño</a:t>
            </a:r>
            <a:r>
              <a:rPr lang="es-ES_tradnl" dirty="0"/>
              <a:t> </a:t>
            </a:r>
          </a:p>
        </p:txBody>
      </p:sp>
      <p:sp>
        <p:nvSpPr>
          <p:cNvPr id="55302" name="Rectangle 10"/>
          <p:cNvSpPr>
            <a:spLocks noChangeArrowheads="1"/>
          </p:cNvSpPr>
          <p:nvPr/>
        </p:nvSpPr>
        <p:spPr bwMode="auto">
          <a:xfrm>
            <a:off x="395288" y="5229225"/>
            <a:ext cx="7921625" cy="641350"/>
          </a:xfrm>
          <a:prstGeom prst="rect">
            <a:avLst/>
          </a:prstGeom>
          <a:noFill/>
          <a:ln w="9525">
            <a:noFill/>
            <a:miter lim="800000"/>
            <a:headEnd/>
            <a:tailEnd/>
          </a:ln>
        </p:spPr>
        <p:txBody>
          <a:bodyPr anchor="ctr">
            <a:spAutoFit/>
          </a:bodyPr>
          <a:lstStyle/>
          <a:p>
            <a:pPr indent="457200" algn="ctr"/>
            <a:r>
              <a:rPr lang="es-ES_tradnl" b="0"/>
              <a:t>estrato 1	                estrato 2	           estrato L</a:t>
            </a:r>
            <a:endParaRPr lang="es-MX" b="0"/>
          </a:p>
          <a:p>
            <a:pPr indent="457200" algn="ctr"/>
            <a:r>
              <a:rPr lang="es-ES_tradnl" b="0"/>
              <a:t>  n1, x1, s1</a:t>
            </a:r>
            <a:r>
              <a:rPr lang="es-ES_tradnl" b="0" baseline="30000"/>
              <a:t>2</a:t>
            </a:r>
            <a:r>
              <a:rPr lang="es-ES_tradnl" b="0"/>
              <a:t>                       n2, x2, s2</a:t>
            </a:r>
            <a:r>
              <a:rPr lang="es-ES_tradnl" b="0" baseline="30000"/>
              <a:t>2                      </a:t>
            </a:r>
            <a:r>
              <a:rPr lang="es-ES_tradnl" b="0"/>
              <a:t>nL, xL, sL</a:t>
            </a:r>
            <a:r>
              <a:rPr lang="es-ES_tradnl" b="0" baseline="30000"/>
              <a:t>2</a:t>
            </a:r>
          </a:p>
        </p:txBody>
      </p:sp>
      <p:sp>
        <p:nvSpPr>
          <p:cNvPr id="55303" name="Rectangle 11"/>
          <p:cNvSpPr>
            <a:spLocks noChangeArrowheads="1"/>
          </p:cNvSpPr>
          <p:nvPr/>
        </p:nvSpPr>
        <p:spPr bwMode="auto">
          <a:xfrm>
            <a:off x="1187450" y="6021388"/>
            <a:ext cx="6711950" cy="641350"/>
          </a:xfrm>
          <a:prstGeom prst="rect">
            <a:avLst/>
          </a:prstGeom>
          <a:solidFill>
            <a:srgbClr val="F2F2F2"/>
          </a:solidFill>
          <a:ln w="9525">
            <a:noFill/>
            <a:miter lim="800000"/>
            <a:headEnd/>
            <a:tailEnd/>
          </a:ln>
        </p:spPr>
        <p:txBody>
          <a:bodyPr wrap="none" anchor="ctr">
            <a:spAutoFit/>
          </a:bodyPr>
          <a:lstStyle/>
          <a:p>
            <a:pPr algn="ctr"/>
            <a:r>
              <a:rPr lang="es-ES_tradnl" b="0"/>
              <a:t>a.- La variabilidad </a:t>
            </a:r>
            <a:r>
              <a:rPr lang="es-ES_tradnl" b="0" u="sng"/>
              <a:t>entre</a:t>
            </a:r>
            <a:r>
              <a:rPr lang="es-ES_tradnl" b="0"/>
              <a:t> los estratos, llamada </a:t>
            </a:r>
            <a:r>
              <a:rPr lang="es-ES_tradnl" i="1"/>
              <a:t>Intervarianza</a:t>
            </a:r>
            <a:endParaRPr lang="es-ES_tradnl"/>
          </a:p>
          <a:p>
            <a:pPr algn="ctr"/>
            <a:r>
              <a:rPr lang="es-ES_tradnl" b="0"/>
              <a:t>b.- La variabilidad </a:t>
            </a:r>
            <a:r>
              <a:rPr lang="es-ES_tradnl" b="0" u="sng"/>
              <a:t>dentro</a:t>
            </a:r>
            <a:r>
              <a:rPr lang="es-ES_tradnl" b="0"/>
              <a:t> de los estratos, llamada </a:t>
            </a:r>
            <a:r>
              <a:rPr lang="es-ES_tradnl" i="1"/>
              <a:t>Intravarianz</a:t>
            </a:r>
            <a:r>
              <a:rPr lang="es-ES_tradnl"/>
              <a:t>a</a:t>
            </a:r>
            <a:r>
              <a:rPr lang="es-ES"/>
              <a:t> </a:t>
            </a:r>
          </a:p>
        </p:txBody>
      </p:sp>
      <p:sp>
        <p:nvSpPr>
          <p:cNvPr id="55304" name="Text Box 12"/>
          <p:cNvSpPr txBox="1">
            <a:spLocks noChangeArrowheads="1"/>
          </p:cNvSpPr>
          <p:nvPr/>
        </p:nvSpPr>
        <p:spPr bwMode="auto">
          <a:xfrm>
            <a:off x="714348" y="3214686"/>
            <a:ext cx="503238" cy="366712"/>
          </a:xfrm>
          <a:prstGeom prst="rect">
            <a:avLst/>
          </a:prstGeom>
          <a:noFill/>
          <a:ln w="9525">
            <a:noFill/>
            <a:miter lim="800000"/>
            <a:headEnd/>
            <a:tailEnd/>
          </a:ln>
        </p:spPr>
        <p:txBody>
          <a:bodyPr>
            <a:spAutoFit/>
          </a:bodyPr>
          <a:lstStyle/>
          <a:p>
            <a:pPr>
              <a:spcBef>
                <a:spcPct val="50000"/>
              </a:spcBef>
            </a:pPr>
            <a:r>
              <a:rPr lang="es-ES" dirty="0" smtClean="0"/>
              <a:t>n</a:t>
            </a:r>
            <a:endParaRPr lang="es-ES" dirty="0"/>
          </a:p>
        </p:txBody>
      </p:sp>
      <p:sp>
        <p:nvSpPr>
          <p:cNvPr id="55305" name="Line 13"/>
          <p:cNvSpPr>
            <a:spLocks noChangeShapeType="1"/>
          </p:cNvSpPr>
          <p:nvPr/>
        </p:nvSpPr>
        <p:spPr bwMode="auto">
          <a:xfrm>
            <a:off x="1071538" y="3000372"/>
            <a:ext cx="142875" cy="0"/>
          </a:xfrm>
          <a:prstGeom prst="line">
            <a:avLst/>
          </a:prstGeom>
          <a:noFill/>
          <a:ln w="28575">
            <a:solidFill>
              <a:schemeClr val="tx1"/>
            </a:solidFill>
            <a:round/>
            <a:headEnd/>
            <a:tailEnd/>
          </a:ln>
        </p:spPr>
        <p:txBody>
          <a:bodyPr/>
          <a:lstStyle/>
          <a:p>
            <a:endParaRPr lang="es-ES"/>
          </a:p>
        </p:txBody>
      </p:sp>
      <p:sp>
        <p:nvSpPr>
          <p:cNvPr id="55306" name="Text Box 14"/>
          <p:cNvSpPr txBox="1">
            <a:spLocks noChangeArrowheads="1"/>
          </p:cNvSpPr>
          <p:nvPr/>
        </p:nvSpPr>
        <p:spPr bwMode="auto">
          <a:xfrm>
            <a:off x="8027988" y="6165850"/>
            <a:ext cx="936625" cy="366713"/>
          </a:xfrm>
          <a:prstGeom prst="rect">
            <a:avLst/>
          </a:prstGeom>
          <a:noFill/>
          <a:ln w="9525">
            <a:noFill/>
            <a:miter lim="800000"/>
            <a:headEnd/>
            <a:tailEnd/>
          </a:ln>
        </p:spPr>
        <p:txBody>
          <a:bodyPr>
            <a:spAutoFit/>
          </a:bodyPr>
          <a:lstStyle/>
          <a:p>
            <a:pPr>
              <a:spcBef>
                <a:spcPct val="50000"/>
              </a:spcBef>
            </a:pPr>
            <a:r>
              <a:rPr lang="es-ES" dirty="0">
                <a:hlinkClick r:id="rId2" action="ppaction://hlinkfile"/>
              </a:rPr>
              <a:t>Anov</a:t>
            </a:r>
            <a:r>
              <a:rPr lang="es-ES" dirty="0">
                <a:hlinkClick r:id="rId3" action="ppaction://hlinkfile"/>
              </a:rPr>
              <a:t>a</a:t>
            </a:r>
            <a:endParaRPr lang="es-E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274" name="Group 2"/>
          <p:cNvGrpSpPr>
            <a:grpSpLocks/>
          </p:cNvGrpSpPr>
          <p:nvPr/>
        </p:nvGrpSpPr>
        <p:grpSpPr bwMode="auto">
          <a:xfrm>
            <a:off x="323850" y="2743200"/>
            <a:ext cx="2087563" cy="3276600"/>
            <a:chOff x="576" y="1728"/>
            <a:chExt cx="1200" cy="2064"/>
          </a:xfrm>
        </p:grpSpPr>
        <p:pic>
          <p:nvPicPr>
            <p:cNvPr id="54277" name="Picture 3"/>
            <p:cNvPicPr>
              <a:picLocks noChangeAspect="1" noChangeArrowheads="1"/>
            </p:cNvPicPr>
            <p:nvPr/>
          </p:nvPicPr>
          <p:blipFill>
            <a:blip r:embed="rId2"/>
            <a:srcRect/>
            <a:stretch>
              <a:fillRect/>
            </a:stretch>
          </p:blipFill>
          <p:spPr bwMode="auto">
            <a:xfrm>
              <a:off x="576" y="1728"/>
              <a:ext cx="600" cy="2064"/>
            </a:xfrm>
            <a:prstGeom prst="rect">
              <a:avLst/>
            </a:prstGeom>
            <a:solidFill>
              <a:srgbClr val="0000FF"/>
            </a:solidFill>
            <a:ln w="9525">
              <a:solidFill>
                <a:srgbClr val="FFFF00"/>
              </a:solidFill>
              <a:miter lim="800000"/>
              <a:headEnd/>
              <a:tailEnd/>
            </a:ln>
          </p:spPr>
        </p:pic>
        <p:pic>
          <p:nvPicPr>
            <p:cNvPr id="54278" name="Picture 4"/>
            <p:cNvPicPr>
              <a:picLocks noChangeAspect="1" noChangeArrowheads="1"/>
            </p:cNvPicPr>
            <p:nvPr/>
          </p:nvPicPr>
          <p:blipFill>
            <a:blip r:embed="rId3"/>
            <a:srcRect/>
            <a:stretch>
              <a:fillRect/>
            </a:stretch>
          </p:blipFill>
          <p:spPr bwMode="auto">
            <a:xfrm>
              <a:off x="1152" y="2592"/>
              <a:ext cx="624" cy="1200"/>
            </a:xfrm>
            <a:prstGeom prst="rect">
              <a:avLst/>
            </a:prstGeom>
            <a:solidFill>
              <a:srgbClr val="0000FF"/>
            </a:solidFill>
            <a:ln w="9525">
              <a:solidFill>
                <a:srgbClr val="FFFF00"/>
              </a:solidFill>
              <a:miter lim="800000"/>
              <a:headEnd/>
              <a:tailEnd/>
            </a:ln>
          </p:spPr>
        </p:pic>
      </p:grpSp>
      <p:sp>
        <p:nvSpPr>
          <p:cNvPr id="88069" name="Rectangle 5"/>
          <p:cNvSpPr>
            <a:spLocks noChangeArrowheads="1"/>
          </p:cNvSpPr>
          <p:nvPr/>
        </p:nvSpPr>
        <p:spPr bwMode="auto">
          <a:xfrm>
            <a:off x="2843213" y="1989138"/>
            <a:ext cx="5638800" cy="4838700"/>
          </a:xfrm>
          <a:prstGeom prst="rect">
            <a:avLst/>
          </a:prstGeom>
          <a:solidFill>
            <a:srgbClr val="393DD9"/>
          </a:solidFill>
          <a:ln w="9525">
            <a:noFill/>
            <a:miter lim="800000"/>
            <a:headEnd/>
            <a:tailEnd/>
          </a:ln>
        </p:spPr>
        <p:txBody>
          <a:bodyPr>
            <a:spAutoFit/>
          </a:bodyPr>
          <a:lstStyle/>
          <a:p>
            <a:pPr algn="ctr"/>
            <a:r>
              <a:rPr kumimoji="1" lang="es-MX" sz="2400">
                <a:solidFill>
                  <a:srgbClr val="FFFF00"/>
                </a:solidFill>
                <a:cs typeface="Arial" pitchFamily="34" charset="0"/>
              </a:rPr>
              <a:t>La desviación estándar es muy útil cuando tenemos una sola serie de datos que nos muestra el grado de dispersión o de  reunión de los mismos. </a:t>
            </a:r>
          </a:p>
          <a:p>
            <a:pPr algn="ctr"/>
            <a:r>
              <a:rPr kumimoji="1" lang="es-MX" sz="2400">
                <a:solidFill>
                  <a:srgbClr val="FFFF00"/>
                </a:solidFill>
                <a:cs typeface="Arial" pitchFamily="34" charset="0"/>
              </a:rPr>
              <a:t>Pero cuando tenemos dos variables que hay que relacionar es importante mirar que no se obtengan resultados ilógicos, de ahí la importancia de mirar una medida de variación  relativa,  en vez de utilizar una medida absoluta</a:t>
            </a:r>
            <a:r>
              <a:rPr kumimoji="1" lang="es-MX" sz="2400">
                <a:cs typeface="Arial" pitchFamily="34" charset="0"/>
              </a:rPr>
              <a:t>.</a:t>
            </a:r>
            <a:endParaRPr kumimoji="1" lang="es-MX" sz="2400">
              <a:latin typeface="Times New Roman" pitchFamily="18" charset="0"/>
              <a:cs typeface="Times New Roman" pitchFamily="18" charset="0"/>
            </a:endParaRPr>
          </a:p>
          <a:p>
            <a:pPr eaLnBrk="0" hangingPunct="0"/>
            <a:endParaRPr kumimoji="1" lang="es-MX" sz="2400">
              <a:latin typeface="Times New Roman" pitchFamily="18" charset="0"/>
            </a:endParaRPr>
          </a:p>
        </p:txBody>
      </p:sp>
      <p:sp>
        <p:nvSpPr>
          <p:cNvPr id="54276" name="WordArt 6"/>
          <p:cNvSpPr>
            <a:spLocks noChangeArrowheads="1" noChangeShapeType="1" noTextEdit="1"/>
          </p:cNvSpPr>
          <p:nvPr/>
        </p:nvSpPr>
        <p:spPr bwMode="auto">
          <a:xfrm>
            <a:off x="468313" y="333375"/>
            <a:ext cx="4751387" cy="1150938"/>
          </a:xfrm>
          <a:prstGeom prst="rect">
            <a:avLst/>
          </a:prstGeom>
        </p:spPr>
        <p:txBody>
          <a:bodyPr wrap="none" fromWordArt="1">
            <a:prstTxWarp prst="textPlain">
              <a:avLst>
                <a:gd name="adj" fmla="val 50000"/>
              </a:avLst>
            </a:prstTxWarp>
          </a:bodyPr>
          <a:lstStyle/>
          <a:p>
            <a:pPr algn="ctr"/>
            <a:r>
              <a:rPr lang="es-ES" sz="3600" kern="10" spc="720">
                <a:ln w="9525">
                  <a:noFill/>
                  <a:round/>
                  <a:headEnd/>
                  <a:tailEnd/>
                </a:ln>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Arial Black"/>
              </a:rPr>
              <a:t>COEFICIENTE DE VARIACIÓN</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88069">
                                            <p:txEl>
                                              <p:pRg st="0" end="0"/>
                                            </p:txEl>
                                          </p:spTgt>
                                        </p:tgtEl>
                                        <p:attrNameLst>
                                          <p:attrName>style.visibility</p:attrName>
                                        </p:attrNameLst>
                                      </p:cBhvr>
                                      <p:to>
                                        <p:strVal val="visible"/>
                                      </p:to>
                                    </p:set>
                                    <p:animEffect transition="in" filter="barn(inHorizontal)">
                                      <p:cBhvr>
                                        <p:cTn id="7" dur="500"/>
                                        <p:tgtEl>
                                          <p:spTgt spid="8806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88069">
                                            <p:txEl>
                                              <p:pRg st="1" end="1"/>
                                            </p:txEl>
                                          </p:spTgt>
                                        </p:tgtEl>
                                        <p:attrNameLst>
                                          <p:attrName>style.visibility</p:attrName>
                                        </p:attrNameLst>
                                      </p:cBhvr>
                                      <p:to>
                                        <p:strVal val="visible"/>
                                      </p:to>
                                    </p:set>
                                    <p:animEffect transition="in" filter="barn(inHorizontal)">
                                      <p:cBhvr>
                                        <p:cTn id="12" dur="500"/>
                                        <p:tgtEl>
                                          <p:spTgt spid="8806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9"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4"/>
          <p:cNvSpPr>
            <a:spLocks noGrp="1" noChangeArrowheads="1"/>
          </p:cNvSpPr>
          <p:nvPr>
            <p:ph type="title"/>
          </p:nvPr>
        </p:nvSpPr>
        <p:spPr/>
        <p:txBody>
          <a:bodyPr/>
          <a:lstStyle/>
          <a:p>
            <a:pPr eaLnBrk="1" hangingPunct="1"/>
            <a:r>
              <a:rPr lang="es-ES_tradnl" sz="4000" b="1" i="1" u="sng" smtClean="0"/>
              <a:t>Coeficiente de variabilidad o variación</a:t>
            </a:r>
            <a:r>
              <a:rPr lang="es-ES_tradnl" sz="4000" b="1" smtClean="0"/>
              <a:t> (CV)</a:t>
            </a:r>
            <a:endParaRPr lang="es-ES" sz="4000" b="1" smtClean="0"/>
          </a:p>
        </p:txBody>
      </p:sp>
      <p:graphicFrame>
        <p:nvGraphicFramePr>
          <p:cNvPr id="7170" name="Object 5"/>
          <p:cNvGraphicFramePr>
            <a:graphicFrameLocks noChangeAspect="1"/>
          </p:cNvGraphicFramePr>
          <p:nvPr>
            <p:ph idx="1"/>
          </p:nvPr>
        </p:nvGraphicFramePr>
        <p:xfrm>
          <a:off x="1687513" y="1830388"/>
          <a:ext cx="4540250" cy="2030412"/>
        </p:xfrm>
        <a:graphic>
          <a:graphicData uri="http://schemas.openxmlformats.org/presentationml/2006/ole">
            <p:oleObj spid="_x0000_s7170" name="Ecuación" r:id="rId3" imgW="558720" imgH="393480" progId="Equation.3">
              <p:embed/>
            </p:oleObj>
          </a:graphicData>
        </a:graphic>
      </p:graphicFrame>
      <p:sp>
        <p:nvSpPr>
          <p:cNvPr id="7173" name="Text Box 7"/>
          <p:cNvSpPr txBox="1">
            <a:spLocks noChangeArrowheads="1"/>
          </p:cNvSpPr>
          <p:nvPr/>
        </p:nvSpPr>
        <p:spPr bwMode="auto">
          <a:xfrm>
            <a:off x="6372225" y="2636838"/>
            <a:ext cx="1368425" cy="457200"/>
          </a:xfrm>
          <a:prstGeom prst="rect">
            <a:avLst/>
          </a:prstGeom>
          <a:noFill/>
          <a:ln w="9525">
            <a:noFill/>
            <a:miter lim="800000"/>
            <a:headEnd/>
            <a:tailEnd/>
          </a:ln>
        </p:spPr>
        <p:txBody>
          <a:bodyPr>
            <a:spAutoFit/>
          </a:bodyPr>
          <a:lstStyle/>
          <a:p>
            <a:pPr>
              <a:spcBef>
                <a:spcPct val="50000"/>
              </a:spcBef>
            </a:pPr>
            <a:r>
              <a:rPr lang="es-ES" sz="2400"/>
              <a:t>100</a:t>
            </a:r>
          </a:p>
        </p:txBody>
      </p:sp>
      <p:sp>
        <p:nvSpPr>
          <p:cNvPr id="7174" name="Text Box 8"/>
          <p:cNvSpPr txBox="1">
            <a:spLocks noChangeArrowheads="1"/>
          </p:cNvSpPr>
          <p:nvPr/>
        </p:nvSpPr>
        <p:spPr bwMode="auto">
          <a:xfrm>
            <a:off x="611188" y="4508500"/>
            <a:ext cx="7705725" cy="641350"/>
          </a:xfrm>
          <a:prstGeom prst="rect">
            <a:avLst/>
          </a:prstGeom>
          <a:noFill/>
          <a:ln w="9525">
            <a:noFill/>
            <a:miter lim="800000"/>
            <a:headEnd/>
            <a:tailEnd/>
          </a:ln>
        </p:spPr>
        <p:txBody>
          <a:bodyPr>
            <a:spAutoFit/>
          </a:bodyPr>
          <a:lstStyle/>
          <a:p>
            <a:pPr>
              <a:spcBef>
                <a:spcPct val="50000"/>
              </a:spcBef>
            </a:pPr>
            <a:r>
              <a:rPr lang="es-ES"/>
              <a:t>Para comparar la dispersión de dos conjuntos de datos con distintas unidades o con medias muy diferentes.</a:t>
            </a:r>
          </a:p>
        </p:txBody>
      </p:sp>
      <p:sp>
        <p:nvSpPr>
          <p:cNvPr id="7175" name="Line 13"/>
          <p:cNvSpPr>
            <a:spLocks noChangeShapeType="1"/>
          </p:cNvSpPr>
          <p:nvPr/>
        </p:nvSpPr>
        <p:spPr bwMode="auto">
          <a:xfrm>
            <a:off x="5334000" y="3276600"/>
            <a:ext cx="533400" cy="0"/>
          </a:xfrm>
          <a:prstGeom prst="line">
            <a:avLst/>
          </a:prstGeom>
          <a:noFill/>
          <a:ln w="28575">
            <a:solidFill>
              <a:schemeClr val="tx1"/>
            </a:solidFill>
            <a:round/>
            <a:headEnd/>
            <a:tailEnd/>
          </a:ln>
        </p:spPr>
        <p:txBody>
          <a:bodyPr/>
          <a:lstStyle/>
          <a:p>
            <a:endParaRPr lang="es-ES"/>
          </a:p>
        </p:txBody>
      </p:sp>
      <p:graphicFrame>
        <p:nvGraphicFramePr>
          <p:cNvPr id="7171" name="Object 14"/>
          <p:cNvGraphicFramePr>
            <a:graphicFrameLocks noChangeAspect="1"/>
          </p:cNvGraphicFramePr>
          <p:nvPr/>
        </p:nvGraphicFramePr>
        <p:xfrm>
          <a:off x="4038600" y="5638800"/>
          <a:ext cx="1136650" cy="962025"/>
        </p:xfrm>
        <a:graphic>
          <a:graphicData uri="http://schemas.openxmlformats.org/presentationml/2006/ole">
            <p:oleObj spid="_x0000_s7171" name="Picture" r:id="rId4" imgW="1137240" imgH="962640" progId="Word.Picture.8">
              <p:embed/>
            </p:oleObj>
          </a:graphicData>
        </a:graphic>
      </p:graphicFrame>
      <p:sp>
        <p:nvSpPr>
          <p:cNvPr id="8" name="7 CuadroTexto"/>
          <p:cNvSpPr txBox="1"/>
          <p:nvPr/>
        </p:nvSpPr>
        <p:spPr>
          <a:xfrm>
            <a:off x="6500826" y="5715016"/>
            <a:ext cx="1285884" cy="369332"/>
          </a:xfrm>
          <a:prstGeom prst="rect">
            <a:avLst/>
          </a:prstGeom>
          <a:solidFill>
            <a:srgbClr val="FFFF00"/>
          </a:solidFill>
        </p:spPr>
        <p:txBody>
          <a:bodyPr wrap="square" rtlCol="0">
            <a:spAutoFit/>
          </a:bodyPr>
          <a:lstStyle/>
          <a:p>
            <a:r>
              <a:rPr lang="es-ES" dirty="0" smtClean="0">
                <a:hlinkClick r:id="rId5" action="ppaction://hlinkfile"/>
              </a:rPr>
              <a:t>Excel</a:t>
            </a:r>
            <a:endParaRPr lang="es-E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p:txBody>
          <a:bodyPr/>
          <a:lstStyle/>
          <a:p>
            <a:pPr eaLnBrk="1" hangingPunct="1"/>
            <a:r>
              <a:rPr lang="es-MX" smtClean="0"/>
              <a:t>Algo sorprendente ocurre en la naturaleza....</a:t>
            </a:r>
            <a:endParaRPr lang="es-ES" smtClean="0"/>
          </a:p>
        </p:txBody>
      </p:sp>
      <p:sp>
        <p:nvSpPr>
          <p:cNvPr id="60419" name="Text Box 3"/>
          <p:cNvSpPr txBox="1">
            <a:spLocks noChangeArrowheads="1"/>
          </p:cNvSpPr>
          <p:nvPr/>
        </p:nvSpPr>
        <p:spPr bwMode="auto">
          <a:xfrm>
            <a:off x="685800" y="2514600"/>
            <a:ext cx="7216775" cy="1552575"/>
          </a:xfrm>
          <a:prstGeom prst="rect">
            <a:avLst/>
          </a:prstGeom>
          <a:noFill/>
          <a:ln w="9525">
            <a:noFill/>
            <a:miter lim="800000"/>
            <a:headEnd/>
            <a:tailEnd/>
          </a:ln>
        </p:spPr>
        <p:txBody>
          <a:bodyPr>
            <a:spAutoFit/>
          </a:bodyPr>
          <a:lstStyle/>
          <a:p>
            <a:pPr>
              <a:spcBef>
                <a:spcPct val="50000"/>
              </a:spcBef>
            </a:pPr>
            <a:r>
              <a:rPr lang="es-MX" sz="2400"/>
              <a:t>Supongamos que tenemos un bolso con muchos porotos (frijoles) y queremos caracterizar su longitud....comenzamos a medir uno por uno....</a:t>
            </a:r>
            <a:endParaRPr lang="es-ES" sz="2400"/>
          </a:p>
        </p:txBody>
      </p:sp>
      <p:graphicFrame>
        <p:nvGraphicFramePr>
          <p:cNvPr id="8194" name="Object 5"/>
          <p:cNvGraphicFramePr>
            <a:graphicFrameLocks noChangeAspect="1"/>
          </p:cNvGraphicFramePr>
          <p:nvPr/>
        </p:nvGraphicFramePr>
        <p:xfrm>
          <a:off x="4038600" y="5638800"/>
          <a:ext cx="1136650" cy="962025"/>
        </p:xfrm>
        <a:graphic>
          <a:graphicData uri="http://schemas.openxmlformats.org/presentationml/2006/ole">
            <p:oleObj spid="_x0000_s8194" name="Picture" r:id="rId3" imgW="1137240" imgH="962640" progId="Word.Picture.8">
              <p:embed/>
            </p:oleObj>
          </a:graphicData>
        </a:graphic>
      </p:graphicFrame>
      <p:sp>
        <p:nvSpPr>
          <p:cNvPr id="60424" name="Rectangle 8"/>
          <p:cNvSpPr>
            <a:spLocks noChangeArrowheads="1"/>
          </p:cNvSpPr>
          <p:nvPr/>
        </p:nvSpPr>
        <p:spPr bwMode="auto">
          <a:xfrm>
            <a:off x="2438400" y="4419600"/>
            <a:ext cx="3400425" cy="457200"/>
          </a:xfrm>
          <a:prstGeom prst="rect">
            <a:avLst/>
          </a:prstGeom>
          <a:noFill/>
          <a:ln w="9525">
            <a:noFill/>
            <a:miter lim="800000"/>
            <a:headEnd/>
            <a:tailEnd/>
          </a:ln>
        </p:spPr>
        <p:txBody>
          <a:bodyPr wrap="none">
            <a:spAutoFit/>
          </a:bodyPr>
          <a:lstStyle/>
          <a:p>
            <a:r>
              <a:rPr lang="es-MX" sz="2400"/>
              <a:t>y ¿Qué encontramos?</a:t>
            </a:r>
            <a:endParaRPr lang="es-E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0419"/>
                                        </p:tgtEl>
                                        <p:attrNameLst>
                                          <p:attrName>style.visibility</p:attrName>
                                        </p:attrNameLst>
                                      </p:cBhvr>
                                      <p:to>
                                        <p:strVal val="visible"/>
                                      </p:to>
                                    </p:set>
                                    <p:anim calcmode="lin" valueType="num">
                                      <p:cBhvr additive="base">
                                        <p:cTn id="7" dur="500" fill="hold"/>
                                        <p:tgtEl>
                                          <p:spTgt spid="60419"/>
                                        </p:tgtEl>
                                        <p:attrNameLst>
                                          <p:attrName>ppt_x</p:attrName>
                                        </p:attrNameLst>
                                      </p:cBhvr>
                                      <p:tavLst>
                                        <p:tav tm="0">
                                          <p:val>
                                            <p:strVal val="#ppt_x"/>
                                          </p:val>
                                        </p:tav>
                                        <p:tav tm="100000">
                                          <p:val>
                                            <p:strVal val="#ppt_x"/>
                                          </p:val>
                                        </p:tav>
                                      </p:tavLst>
                                    </p:anim>
                                    <p:anim calcmode="lin" valueType="num">
                                      <p:cBhvr additive="base">
                                        <p:cTn id="8" dur="500" fill="hold"/>
                                        <p:tgtEl>
                                          <p:spTgt spid="6041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10000"/>
                                  </p:stCondLst>
                                  <p:childTnLst>
                                    <p:set>
                                      <p:cBhvr>
                                        <p:cTn id="11" dur="1" fill="hold">
                                          <p:stCondLst>
                                            <p:cond delay="0"/>
                                          </p:stCondLst>
                                        </p:cTn>
                                        <p:tgtEl>
                                          <p:spTgt spid="60424"/>
                                        </p:tgtEl>
                                        <p:attrNameLst>
                                          <p:attrName>style.visibility</p:attrName>
                                        </p:attrNameLst>
                                      </p:cBhvr>
                                      <p:to>
                                        <p:strVal val="visible"/>
                                      </p:to>
                                    </p:set>
                                    <p:animEffect transition="in" filter="slide(fromBottom)">
                                      <p:cBhvr>
                                        <p:cTn id="12" dur="500"/>
                                        <p:tgtEl>
                                          <p:spTgt spid="604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19" grpId="0" autoUpdateAnimBg="0"/>
      <p:bldP spid="60424"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4" descr="SAT7310"/>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56323" name="Rectangle 5"/>
          <p:cNvSpPr>
            <a:spLocks noChangeArrowheads="1"/>
          </p:cNvSpPr>
          <p:nvPr/>
        </p:nvSpPr>
        <p:spPr bwMode="auto">
          <a:xfrm>
            <a:off x="5486400" y="381000"/>
            <a:ext cx="3657600" cy="228600"/>
          </a:xfrm>
          <a:prstGeom prst="rect">
            <a:avLst/>
          </a:prstGeom>
          <a:solidFill>
            <a:schemeClr val="hlink"/>
          </a:solidFill>
          <a:ln w="9525">
            <a:solidFill>
              <a:schemeClr val="tx1"/>
            </a:solidFill>
            <a:miter lim="800000"/>
            <a:headEnd/>
            <a:tailEnd/>
          </a:ln>
        </p:spPr>
        <p:txBody>
          <a:bodyPr wrap="none" anchor="ctr"/>
          <a:lstStyle/>
          <a:p>
            <a:endParaRPr lang="es-E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0" y="285750"/>
            <a:ext cx="8229600" cy="714358"/>
          </a:xfrm>
        </p:spPr>
        <p:txBody>
          <a:bodyPr/>
          <a:lstStyle/>
          <a:p>
            <a:pPr algn="ctr">
              <a:buNone/>
            </a:pPr>
            <a:r>
              <a:rPr lang="es-ES" smtClean="0">
                <a:solidFill>
                  <a:schemeClr val="tx1"/>
                </a:solidFill>
                <a:latin typeface="+mn-lt"/>
                <a:ea typeface="+mn-ea"/>
                <a:cs typeface="+mn-cs"/>
              </a:rPr>
              <a:t>Temario </a:t>
            </a:r>
            <a:endParaRPr lang="es-ES" dirty="0" smtClean="0">
              <a:solidFill>
                <a:schemeClr val="tx1"/>
              </a:solidFill>
              <a:latin typeface="+mn-lt"/>
              <a:ea typeface="+mn-ea"/>
              <a:cs typeface="+mn-cs"/>
            </a:endParaRPr>
          </a:p>
          <a:p>
            <a:pPr>
              <a:buNone/>
            </a:pPr>
            <a:r>
              <a:rPr lang="es-ES" dirty="0" smtClean="0">
                <a:solidFill>
                  <a:schemeClr val="tx1"/>
                </a:solidFill>
                <a:latin typeface="+mn-lt"/>
                <a:ea typeface="+mn-ea"/>
                <a:cs typeface="+mn-cs"/>
              </a:rPr>
              <a:t> </a:t>
            </a:r>
          </a:p>
          <a:p>
            <a:pPr lvl="0"/>
            <a:r>
              <a:rPr lang="es-ES" sz="2000" dirty="0" smtClean="0">
                <a:solidFill>
                  <a:schemeClr val="tx1"/>
                </a:solidFill>
                <a:latin typeface="+mn-lt"/>
                <a:ea typeface="+mn-ea"/>
                <a:cs typeface="+mn-cs"/>
              </a:rPr>
              <a:t>Repaso de estadística básica: Variables y datos. Población y muestra. Estadística descriptiva. Hipótesis. Errores e incertidumbre. Distribuciones normal y de </a:t>
            </a:r>
            <a:r>
              <a:rPr lang="es-ES" sz="2000" dirty="0" err="1" smtClean="0">
                <a:solidFill>
                  <a:schemeClr val="tx1"/>
                </a:solidFill>
                <a:latin typeface="+mn-lt"/>
                <a:ea typeface="+mn-ea"/>
                <a:cs typeface="+mn-cs"/>
              </a:rPr>
              <a:t>Student</a:t>
            </a:r>
            <a:r>
              <a:rPr lang="es-ES" sz="2000" dirty="0" smtClean="0">
                <a:solidFill>
                  <a:schemeClr val="tx1"/>
                </a:solidFill>
                <a:latin typeface="+mn-lt"/>
                <a:ea typeface="+mn-ea"/>
                <a:cs typeface="+mn-cs"/>
              </a:rPr>
              <a:t>.</a:t>
            </a:r>
          </a:p>
          <a:p>
            <a:pPr lvl="0"/>
            <a:r>
              <a:rPr lang="es-ES" sz="2000" dirty="0" smtClean="0">
                <a:solidFill>
                  <a:schemeClr val="tx1"/>
                </a:solidFill>
                <a:latin typeface="+mn-lt"/>
                <a:ea typeface="+mn-ea"/>
                <a:cs typeface="+mn-cs"/>
              </a:rPr>
              <a:t>Distribución </a:t>
            </a:r>
            <a:r>
              <a:rPr lang="es-ES" sz="2000" dirty="0" err="1" smtClean="0">
                <a:solidFill>
                  <a:schemeClr val="tx1"/>
                </a:solidFill>
                <a:latin typeface="+mn-lt"/>
                <a:ea typeface="+mn-ea"/>
                <a:cs typeface="+mn-cs"/>
              </a:rPr>
              <a:t>muestral</a:t>
            </a:r>
            <a:r>
              <a:rPr lang="es-ES" sz="2000" dirty="0" smtClean="0">
                <a:solidFill>
                  <a:schemeClr val="tx1"/>
                </a:solidFill>
                <a:latin typeface="+mn-lt"/>
                <a:ea typeface="+mn-ea"/>
                <a:cs typeface="+mn-cs"/>
              </a:rPr>
              <a:t>. Error estándar de la media. Intervalos de confianza.</a:t>
            </a:r>
          </a:p>
          <a:p>
            <a:pPr lvl="0"/>
            <a:r>
              <a:rPr lang="es-ES" sz="2000" dirty="0" smtClean="0">
                <a:solidFill>
                  <a:schemeClr val="tx1"/>
                </a:solidFill>
                <a:latin typeface="+mn-lt"/>
                <a:ea typeface="+mn-ea"/>
                <a:cs typeface="+mn-cs"/>
              </a:rPr>
              <a:t>Aspectos estadísticos del control de procesos. Cartas de control. Gráficos de </a:t>
            </a:r>
            <a:r>
              <a:rPr lang="es-ES" sz="2000" dirty="0" err="1" smtClean="0">
                <a:solidFill>
                  <a:schemeClr val="tx1"/>
                </a:solidFill>
                <a:latin typeface="+mn-lt"/>
                <a:ea typeface="+mn-ea"/>
                <a:cs typeface="+mn-cs"/>
              </a:rPr>
              <a:t>Pareto</a:t>
            </a:r>
            <a:r>
              <a:rPr lang="es-ES" sz="2000" dirty="0" smtClean="0">
                <a:solidFill>
                  <a:schemeClr val="tx1"/>
                </a:solidFill>
                <a:latin typeface="+mn-lt"/>
                <a:ea typeface="+mn-ea"/>
                <a:cs typeface="+mn-cs"/>
              </a:rPr>
              <a:t>. Tamaño de muestra. Eliminación de datos atípicos. Test de Dixon.</a:t>
            </a:r>
          </a:p>
          <a:p>
            <a:pPr lvl="0"/>
            <a:r>
              <a:rPr lang="es-ES" sz="2000" dirty="0" smtClean="0">
                <a:solidFill>
                  <a:schemeClr val="tx1"/>
                </a:solidFill>
                <a:latin typeface="+mn-lt"/>
                <a:ea typeface="+mn-ea"/>
                <a:cs typeface="+mn-cs"/>
              </a:rPr>
              <a:t>Pruebas estadísticas. Docimasia de hipótesis. Errores tipo I y II. Potencia de una prueba. Verificación de hipótesis</a:t>
            </a:r>
          </a:p>
          <a:p>
            <a:pPr lvl="0"/>
            <a:r>
              <a:rPr lang="es-ES" sz="2000" dirty="0" smtClean="0">
                <a:solidFill>
                  <a:schemeClr val="tx1"/>
                </a:solidFill>
                <a:latin typeface="+mn-lt"/>
                <a:ea typeface="+mn-ea"/>
                <a:cs typeface="+mn-cs"/>
              </a:rPr>
              <a:t>Comparación de medias. Test t-</a:t>
            </a:r>
            <a:r>
              <a:rPr lang="es-ES" sz="2000" dirty="0" err="1" smtClean="0">
                <a:solidFill>
                  <a:schemeClr val="tx1"/>
                </a:solidFill>
                <a:latin typeface="+mn-lt"/>
                <a:ea typeface="+mn-ea"/>
                <a:cs typeface="+mn-cs"/>
              </a:rPr>
              <a:t>Student</a:t>
            </a:r>
            <a:r>
              <a:rPr lang="es-ES" sz="2000" dirty="0" smtClean="0">
                <a:solidFill>
                  <a:schemeClr val="tx1"/>
                </a:solidFill>
                <a:latin typeface="+mn-lt"/>
                <a:ea typeface="+mn-ea"/>
                <a:cs typeface="+mn-cs"/>
              </a:rPr>
              <a:t>. Anova. Pruebas de homogeneidad de varianzas. Test de </a:t>
            </a:r>
            <a:r>
              <a:rPr lang="es-ES" sz="2000" dirty="0" err="1" smtClean="0">
                <a:solidFill>
                  <a:schemeClr val="tx1"/>
                </a:solidFill>
                <a:latin typeface="+mn-lt"/>
                <a:ea typeface="+mn-ea"/>
                <a:cs typeface="+mn-cs"/>
              </a:rPr>
              <a:t>Cochran</a:t>
            </a:r>
            <a:r>
              <a:rPr lang="es-ES" sz="2000" dirty="0" smtClean="0">
                <a:solidFill>
                  <a:schemeClr val="tx1"/>
                </a:solidFill>
                <a:latin typeface="+mn-lt"/>
                <a:ea typeface="+mn-ea"/>
                <a:cs typeface="+mn-cs"/>
              </a:rPr>
              <a:t>.</a:t>
            </a:r>
          </a:p>
          <a:p>
            <a:pPr lvl="0"/>
            <a:r>
              <a:rPr lang="es-ES" sz="2000" dirty="0" smtClean="0">
                <a:solidFill>
                  <a:schemeClr val="tx1"/>
                </a:solidFill>
                <a:latin typeface="+mn-lt"/>
                <a:ea typeface="+mn-ea"/>
                <a:cs typeface="+mn-cs"/>
              </a:rPr>
              <a:t>Aplicaciones a validación de métodos analíticos. Linealidad. Precisión. Exactitud.</a:t>
            </a:r>
          </a:p>
          <a:p>
            <a:endParaRPr lang="es-E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4"/>
          <p:cNvPicPr>
            <a:picLocks noChangeAspect="1" noChangeArrowheads="1"/>
          </p:cNvPicPr>
          <p:nvPr/>
        </p:nvPicPr>
        <p:blipFill>
          <a:blip r:embed="rId2"/>
          <a:srcRect/>
          <a:stretch>
            <a:fillRect/>
          </a:stretch>
        </p:blipFill>
        <p:spPr bwMode="auto">
          <a:xfrm>
            <a:off x="228600" y="0"/>
            <a:ext cx="9144000" cy="6858000"/>
          </a:xfrm>
          <a:prstGeom prst="rect">
            <a:avLst/>
          </a:prstGeom>
          <a:noFill/>
          <a:ln w="9525">
            <a:noFill/>
            <a:miter lim="800000"/>
            <a:headEnd/>
            <a:tailEnd/>
          </a:ln>
        </p:spPr>
      </p:pic>
      <p:sp>
        <p:nvSpPr>
          <p:cNvPr id="57347" name="Rectangle 5"/>
          <p:cNvSpPr>
            <a:spLocks noChangeArrowheads="1"/>
          </p:cNvSpPr>
          <p:nvPr/>
        </p:nvSpPr>
        <p:spPr bwMode="auto">
          <a:xfrm>
            <a:off x="685800" y="0"/>
            <a:ext cx="1219200" cy="533400"/>
          </a:xfrm>
          <a:prstGeom prst="rect">
            <a:avLst/>
          </a:prstGeom>
          <a:solidFill>
            <a:schemeClr val="bg1"/>
          </a:solidFill>
          <a:ln w="9525">
            <a:solidFill>
              <a:schemeClr val="tx1"/>
            </a:solidFill>
            <a:miter lim="800000"/>
            <a:headEnd/>
            <a:tailEnd/>
          </a:ln>
        </p:spPr>
        <p:txBody>
          <a:bodyPr wrap="none" anchor="ctr"/>
          <a:lstStyle/>
          <a:p>
            <a:endParaRPr lang="es-ES"/>
          </a:p>
        </p:txBody>
      </p:sp>
      <p:sp>
        <p:nvSpPr>
          <p:cNvPr id="57348" name="Rectangle 6"/>
          <p:cNvSpPr>
            <a:spLocks noChangeArrowheads="1"/>
          </p:cNvSpPr>
          <p:nvPr/>
        </p:nvSpPr>
        <p:spPr bwMode="auto">
          <a:xfrm>
            <a:off x="2057400" y="0"/>
            <a:ext cx="5638800" cy="304800"/>
          </a:xfrm>
          <a:prstGeom prst="rect">
            <a:avLst/>
          </a:prstGeom>
          <a:solidFill>
            <a:schemeClr val="bg1"/>
          </a:solidFill>
          <a:ln w="9525">
            <a:solidFill>
              <a:schemeClr val="tx1"/>
            </a:solidFill>
            <a:miter lim="800000"/>
            <a:headEnd/>
            <a:tailEnd/>
          </a:ln>
        </p:spPr>
        <p:txBody>
          <a:bodyPr wrap="none" anchor="ctr"/>
          <a:lstStyle/>
          <a:p>
            <a:endParaRPr lang="es-ES"/>
          </a:p>
        </p:txBody>
      </p:sp>
      <p:sp>
        <p:nvSpPr>
          <p:cNvPr id="57349" name="Text Box 7"/>
          <p:cNvSpPr txBox="1">
            <a:spLocks noChangeArrowheads="1"/>
          </p:cNvSpPr>
          <p:nvPr/>
        </p:nvSpPr>
        <p:spPr bwMode="auto">
          <a:xfrm>
            <a:off x="457200" y="0"/>
            <a:ext cx="7543800" cy="457200"/>
          </a:xfrm>
          <a:prstGeom prst="rect">
            <a:avLst/>
          </a:prstGeom>
          <a:solidFill>
            <a:schemeClr val="bg1"/>
          </a:solidFill>
          <a:ln w="9525">
            <a:noFill/>
            <a:miter lim="800000"/>
            <a:headEnd/>
            <a:tailEnd/>
          </a:ln>
        </p:spPr>
        <p:txBody>
          <a:bodyPr>
            <a:spAutoFit/>
          </a:bodyPr>
          <a:lstStyle/>
          <a:p>
            <a:pPr>
              <a:spcBef>
                <a:spcPct val="50000"/>
              </a:spcBef>
            </a:pPr>
            <a:r>
              <a:rPr lang="es-MX" sz="2400"/>
              <a:t>Otro ejemplo.......</a:t>
            </a:r>
            <a:endParaRPr lang="es-ES" sz="240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4" descr="SAT90D6"/>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58371" name="Text Box 5"/>
          <p:cNvSpPr txBox="1">
            <a:spLocks noChangeArrowheads="1"/>
          </p:cNvSpPr>
          <p:nvPr/>
        </p:nvSpPr>
        <p:spPr bwMode="auto">
          <a:xfrm>
            <a:off x="0" y="0"/>
            <a:ext cx="4038600" cy="457200"/>
          </a:xfrm>
          <a:prstGeom prst="rect">
            <a:avLst/>
          </a:prstGeom>
          <a:noFill/>
          <a:ln w="9525">
            <a:noFill/>
            <a:miter lim="800000"/>
            <a:headEnd/>
            <a:tailEnd/>
          </a:ln>
        </p:spPr>
        <p:txBody>
          <a:bodyPr>
            <a:spAutoFit/>
          </a:bodyPr>
          <a:lstStyle/>
          <a:p>
            <a:pPr>
              <a:spcBef>
                <a:spcPct val="50000"/>
              </a:spcBef>
            </a:pPr>
            <a:r>
              <a:rPr lang="es-MX" sz="2400"/>
              <a:t>Propiedades....</a:t>
            </a:r>
            <a:endParaRPr lang="es-ES" sz="240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s-MX" smtClean="0"/>
              <a:t>Aplicaciones interesantes</a:t>
            </a:r>
            <a:endParaRPr lang="es-ES" smtClean="0"/>
          </a:p>
        </p:txBody>
      </p:sp>
      <p:sp>
        <p:nvSpPr>
          <p:cNvPr id="59395" name="Rectangle 3"/>
          <p:cNvSpPr>
            <a:spLocks noGrp="1" noChangeArrowheads="1"/>
          </p:cNvSpPr>
          <p:nvPr>
            <p:ph type="body" idx="1"/>
          </p:nvPr>
        </p:nvSpPr>
        <p:spPr/>
        <p:txBody>
          <a:bodyPr/>
          <a:lstStyle/>
          <a:p>
            <a:pPr eaLnBrk="1" hangingPunct="1"/>
            <a:r>
              <a:rPr lang="es-MX" dirty="0" smtClean="0"/>
              <a:t>Gestión de calidad </a:t>
            </a:r>
            <a:r>
              <a:rPr lang="es-MX" dirty="0" smtClean="0">
                <a:hlinkClick r:id="rId2" action="ppaction://hlinkpres?slideindex=1&amp;slidetitle="/>
              </a:rPr>
              <a:t>(6sigma)</a:t>
            </a:r>
            <a:endParaRPr lang="es-MX" dirty="0" smtClean="0"/>
          </a:p>
          <a:p>
            <a:pPr eaLnBrk="1" hangingPunct="1"/>
            <a:r>
              <a:rPr lang="es-MX" dirty="0" smtClean="0"/>
              <a:t>Eliminación de datos extremos y</a:t>
            </a:r>
          </a:p>
          <a:p>
            <a:pPr eaLnBrk="1" hangingPunct="1"/>
            <a:r>
              <a:rPr lang="es-MX" dirty="0" smtClean="0"/>
              <a:t>Control estadístico de </a:t>
            </a:r>
            <a:r>
              <a:rPr lang="es-MX" dirty="0" smtClean="0">
                <a:hlinkClick r:id="rId3" action="ppaction://hlinkpres?slideindex=1&amp;slidetitle="/>
              </a:rPr>
              <a:t>procesos</a:t>
            </a:r>
            <a:r>
              <a:rPr lang="es-MX" dirty="0" smtClean="0"/>
              <a:t> (carta de control y diagrama de </a:t>
            </a:r>
            <a:r>
              <a:rPr lang="es-MX" dirty="0" err="1" smtClean="0"/>
              <a:t>Pareto</a:t>
            </a:r>
            <a:r>
              <a:rPr lang="es-MX" dirty="0" smtClean="0"/>
              <a:t>)</a:t>
            </a:r>
          </a:p>
          <a:p>
            <a:pPr eaLnBrk="1" hangingPunct="1"/>
            <a:r>
              <a:rPr lang="es-MX" dirty="0" smtClean="0"/>
              <a:t>Carta de control: </a:t>
            </a:r>
            <a:r>
              <a:rPr lang="es-MX" dirty="0" smtClean="0">
                <a:hlinkClick r:id="rId4" action="ppaction://hlinkfile"/>
              </a:rPr>
              <a:t>Ejemplo</a:t>
            </a:r>
            <a:endParaRPr lang="es-MX"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8" name="Picture 2"/>
          <p:cNvPicPr>
            <a:picLocks noChangeAspect="1" noChangeArrowheads="1"/>
          </p:cNvPicPr>
          <p:nvPr/>
        </p:nvPicPr>
        <p:blipFill>
          <a:blip r:embed="rId2"/>
          <a:srcRect/>
          <a:stretch>
            <a:fillRect/>
          </a:stretch>
        </p:blipFill>
        <p:spPr bwMode="auto">
          <a:xfrm>
            <a:off x="214282" y="0"/>
            <a:ext cx="821537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6" name="Picture 2"/>
          <p:cNvPicPr>
            <a:picLocks noChangeAspect="1" noChangeArrowheads="1"/>
          </p:cNvPicPr>
          <p:nvPr/>
        </p:nvPicPr>
        <p:blipFill>
          <a:blip r:embed="rId2"/>
          <a:srcRect/>
          <a:stretch>
            <a:fillRect/>
          </a:stretch>
        </p:blipFill>
        <p:spPr bwMode="auto">
          <a:xfrm>
            <a:off x="1905000" y="1538288"/>
            <a:ext cx="5334000" cy="37814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90" name="Picture 2"/>
          <p:cNvPicPr>
            <a:picLocks noChangeAspect="1" noChangeArrowheads="1"/>
          </p:cNvPicPr>
          <p:nvPr/>
        </p:nvPicPr>
        <p:blipFill>
          <a:blip r:embed="rId2"/>
          <a:srcRect/>
          <a:stretch>
            <a:fillRect/>
          </a:stretch>
        </p:blipFill>
        <p:spPr bwMode="auto">
          <a:xfrm>
            <a:off x="785786" y="0"/>
            <a:ext cx="785818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2" name="Picture 2"/>
          <p:cNvPicPr>
            <a:picLocks noChangeAspect="1" noChangeArrowheads="1"/>
          </p:cNvPicPr>
          <p:nvPr/>
        </p:nvPicPr>
        <p:blipFill>
          <a:blip r:embed="rId2"/>
          <a:srcRect/>
          <a:stretch>
            <a:fillRect/>
          </a:stretch>
        </p:blipFill>
        <p:spPr bwMode="auto">
          <a:xfrm>
            <a:off x="357158" y="0"/>
            <a:ext cx="8429684" cy="650083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Line 4"/>
          <p:cNvSpPr>
            <a:spLocks noChangeShapeType="1"/>
          </p:cNvSpPr>
          <p:nvPr/>
        </p:nvSpPr>
        <p:spPr bwMode="auto">
          <a:xfrm>
            <a:off x="1389063" y="2724150"/>
            <a:ext cx="0" cy="0"/>
          </a:xfrm>
          <a:prstGeom prst="line">
            <a:avLst/>
          </a:prstGeom>
          <a:noFill/>
          <a:ln w="9525">
            <a:solidFill>
              <a:srgbClr val="000000"/>
            </a:solidFill>
            <a:round/>
            <a:headEnd/>
            <a:tailEnd/>
          </a:ln>
        </p:spPr>
        <p:txBody>
          <a:bodyPr/>
          <a:lstStyle/>
          <a:p>
            <a:endParaRPr lang="es-ES"/>
          </a:p>
        </p:txBody>
      </p:sp>
      <p:sp>
        <p:nvSpPr>
          <p:cNvPr id="9220" name="Line 5"/>
          <p:cNvSpPr>
            <a:spLocks noChangeShapeType="1"/>
          </p:cNvSpPr>
          <p:nvPr/>
        </p:nvSpPr>
        <p:spPr bwMode="auto">
          <a:xfrm>
            <a:off x="1389063" y="2724150"/>
            <a:ext cx="0" cy="0"/>
          </a:xfrm>
          <a:prstGeom prst="line">
            <a:avLst/>
          </a:prstGeom>
          <a:noFill/>
          <a:ln w="9525">
            <a:solidFill>
              <a:srgbClr val="000000"/>
            </a:solidFill>
            <a:round/>
            <a:headEnd/>
            <a:tailEnd/>
          </a:ln>
        </p:spPr>
        <p:txBody>
          <a:bodyPr/>
          <a:lstStyle/>
          <a:p>
            <a:endParaRPr lang="es-ES"/>
          </a:p>
        </p:txBody>
      </p:sp>
      <p:sp>
        <p:nvSpPr>
          <p:cNvPr id="9221" name="Rectangle 6"/>
          <p:cNvSpPr>
            <a:spLocks noChangeArrowheads="1"/>
          </p:cNvSpPr>
          <p:nvPr/>
        </p:nvSpPr>
        <p:spPr bwMode="auto">
          <a:xfrm>
            <a:off x="611188" y="800100"/>
            <a:ext cx="7993062" cy="2227263"/>
          </a:xfrm>
          <a:prstGeom prst="rect">
            <a:avLst/>
          </a:prstGeom>
          <a:noFill/>
          <a:ln w="9525">
            <a:noFill/>
            <a:miter lim="800000"/>
            <a:headEnd/>
            <a:tailEnd/>
          </a:ln>
        </p:spPr>
        <p:txBody>
          <a:bodyPr anchor="ctr">
            <a:spAutoFit/>
          </a:bodyPr>
          <a:lstStyle/>
          <a:p>
            <a:pPr indent="449263"/>
            <a:r>
              <a:rPr lang="es-ES_tradnl" sz="2800" b="0">
                <a:cs typeface="Times New Roman" pitchFamily="18" charset="0"/>
              </a:rPr>
              <a:t>68% del área total está entre +1</a:t>
            </a:r>
            <a:r>
              <a:rPr lang="es-ES_tradnl" sz="2800" b="0">
                <a:cs typeface="Times New Roman" pitchFamily="18" charset="0"/>
                <a:sym typeface="Symbol" pitchFamily="18" charset="2"/>
              </a:rPr>
              <a:t></a:t>
            </a:r>
            <a:r>
              <a:rPr lang="es-ES_tradnl" sz="2800" b="0">
                <a:cs typeface="Times New Roman" pitchFamily="18" charset="0"/>
              </a:rPr>
              <a:t> y -1</a:t>
            </a:r>
            <a:r>
              <a:rPr lang="es-ES_tradnl" sz="2800" b="0">
                <a:cs typeface="Times New Roman" pitchFamily="18" charset="0"/>
                <a:sym typeface="Symbol" pitchFamily="18" charset="2"/>
              </a:rPr>
              <a:t></a:t>
            </a:r>
            <a:endParaRPr lang="es-ES" sz="2800" b="0"/>
          </a:p>
          <a:p>
            <a:pPr indent="449263" eaLnBrk="0" hangingPunct="0"/>
            <a:r>
              <a:rPr lang="es-ES_tradnl" sz="2800" b="0">
                <a:cs typeface="Times New Roman" pitchFamily="18" charset="0"/>
                <a:sym typeface="Symbol" pitchFamily="18" charset="2"/>
              </a:rPr>
              <a:t>95%                                         +2</a:t>
            </a:r>
            <a:r>
              <a:rPr lang="es-ES_tradnl" sz="2800" b="0">
                <a:cs typeface="Times New Roman" pitchFamily="18" charset="0"/>
              </a:rPr>
              <a:t> y -2</a:t>
            </a:r>
            <a:r>
              <a:rPr lang="es-ES_tradnl" sz="2800" b="0">
                <a:cs typeface="Times New Roman" pitchFamily="18" charset="0"/>
                <a:sym typeface="Symbol" pitchFamily="18" charset="2"/>
              </a:rPr>
              <a:t></a:t>
            </a:r>
            <a:endParaRPr lang="es-ES" sz="2800" b="0"/>
          </a:p>
          <a:p>
            <a:pPr indent="449263" eaLnBrk="0" hangingPunct="0"/>
            <a:r>
              <a:rPr lang="es-ES_tradnl" sz="2800" b="0">
                <a:cs typeface="Times New Roman" pitchFamily="18" charset="0"/>
                <a:sym typeface="Symbol" pitchFamily="18" charset="2"/>
              </a:rPr>
              <a:t>99%                                         +3</a:t>
            </a:r>
            <a:r>
              <a:rPr lang="es-ES_tradnl" sz="2800" b="0">
                <a:cs typeface="Times New Roman" pitchFamily="18" charset="0"/>
              </a:rPr>
              <a:t> y -3</a:t>
            </a:r>
            <a:r>
              <a:rPr lang="es-ES_tradnl" sz="2800" b="0">
                <a:cs typeface="Times New Roman" pitchFamily="18" charset="0"/>
                <a:sym typeface="Symbol" pitchFamily="18" charset="2"/>
              </a:rPr>
              <a:t></a:t>
            </a:r>
            <a:endParaRPr lang="es-ES" sz="2800" b="0"/>
          </a:p>
          <a:p>
            <a:pPr indent="449263" eaLnBrk="0" hangingPunct="0"/>
            <a:r>
              <a:rPr lang="es-ES_tradnl" sz="2800" b="0">
                <a:cs typeface="Times New Roman" pitchFamily="18" charset="0"/>
                <a:sym typeface="Symbol" pitchFamily="18" charset="2"/>
              </a:rPr>
              <a:t>El área total representa </a:t>
            </a:r>
            <a:r>
              <a:rPr lang="es-ES_tradnl" sz="2800" b="0" i="1">
                <a:cs typeface="Times New Roman" pitchFamily="18" charset="0"/>
                <a:sym typeface="Symbol" pitchFamily="18" charset="2"/>
              </a:rPr>
              <a:t>todos</a:t>
            </a:r>
            <a:r>
              <a:rPr lang="es-ES_tradnl" sz="2800" b="0">
                <a:cs typeface="Times New Roman" pitchFamily="18" charset="0"/>
                <a:sym typeface="Symbol" pitchFamily="18" charset="2"/>
              </a:rPr>
              <a:t> los casos de la distribución.</a:t>
            </a:r>
          </a:p>
        </p:txBody>
      </p:sp>
      <p:sp>
        <p:nvSpPr>
          <p:cNvPr id="9222" name="Rectangle 7"/>
          <p:cNvSpPr>
            <a:spLocks noChangeArrowheads="1"/>
          </p:cNvSpPr>
          <p:nvPr/>
        </p:nvSpPr>
        <p:spPr bwMode="auto">
          <a:xfrm>
            <a:off x="0" y="3641725"/>
            <a:ext cx="9144000" cy="0"/>
          </a:xfrm>
          <a:prstGeom prst="rect">
            <a:avLst/>
          </a:prstGeom>
          <a:noFill/>
          <a:ln w="9525">
            <a:noFill/>
            <a:miter lim="800000"/>
            <a:headEnd/>
            <a:tailEnd/>
          </a:ln>
        </p:spPr>
        <p:txBody>
          <a:bodyPr wrap="none" anchor="ctr">
            <a:spAutoFit/>
          </a:bodyPr>
          <a:lstStyle/>
          <a:p>
            <a:endParaRPr lang="es-ES"/>
          </a:p>
        </p:txBody>
      </p:sp>
      <p:sp>
        <p:nvSpPr>
          <p:cNvPr id="9223" name="Rectangle 8"/>
          <p:cNvSpPr>
            <a:spLocks noChangeArrowheads="1"/>
          </p:cNvSpPr>
          <p:nvPr/>
        </p:nvSpPr>
        <p:spPr bwMode="auto">
          <a:xfrm>
            <a:off x="3124200" y="5105400"/>
            <a:ext cx="3189288" cy="1415772"/>
          </a:xfrm>
          <a:prstGeom prst="rect">
            <a:avLst/>
          </a:prstGeom>
          <a:noFill/>
          <a:ln w="9525">
            <a:noFill/>
            <a:miter lim="800000"/>
            <a:headEnd/>
            <a:tailEnd/>
          </a:ln>
        </p:spPr>
        <p:txBody>
          <a:bodyPr anchor="ctr">
            <a:spAutoFit/>
          </a:bodyPr>
          <a:lstStyle/>
          <a:p>
            <a:endParaRPr lang="es-ES_tradnl" sz="1400" b="0" dirty="0">
              <a:cs typeface="Times New Roman" pitchFamily="18" charset="0"/>
            </a:endParaRPr>
          </a:p>
          <a:p>
            <a:pPr eaLnBrk="0" hangingPunct="0"/>
            <a:r>
              <a:rPr lang="es-ES_tradnl" sz="2400" b="0" dirty="0">
                <a:cs typeface="Times New Roman" pitchFamily="18" charset="0"/>
              </a:rPr>
              <a:t>Ejercitar con la Distribución Normal </a:t>
            </a:r>
            <a:r>
              <a:rPr lang="es-ES_tradnl" sz="2400" b="0" dirty="0">
                <a:cs typeface="Times New Roman" pitchFamily="18" charset="0"/>
                <a:hlinkClick r:id="rId3" action="ppaction://hlinkfile"/>
              </a:rPr>
              <a:t>con Excel</a:t>
            </a:r>
            <a:r>
              <a:rPr lang="es-ES" sz="1100" b="0" dirty="0"/>
              <a:t> </a:t>
            </a:r>
            <a:endParaRPr lang="es-ES" b="0" dirty="0"/>
          </a:p>
        </p:txBody>
      </p:sp>
      <p:graphicFrame>
        <p:nvGraphicFramePr>
          <p:cNvPr id="37897" name="Object 9"/>
          <p:cNvGraphicFramePr>
            <a:graphicFrameLocks noChangeAspect="1"/>
          </p:cNvGraphicFramePr>
          <p:nvPr/>
        </p:nvGraphicFramePr>
        <p:xfrm>
          <a:off x="3657600" y="3581400"/>
          <a:ext cx="1835150" cy="763588"/>
        </p:xfrm>
        <a:graphic>
          <a:graphicData uri="http://schemas.openxmlformats.org/presentationml/2006/ole">
            <p:oleObj spid="_x0000_s9218" name="Ecuación" r:id="rId4" imgW="647640" imgH="393480" progId="Equation.3">
              <p:embed/>
            </p:oleObj>
          </a:graphicData>
        </a:graphic>
      </p:graphicFrame>
      <p:sp>
        <p:nvSpPr>
          <p:cNvPr id="37898" name="Text Box 10"/>
          <p:cNvSpPr txBox="1">
            <a:spLocks noChangeArrowheads="1"/>
          </p:cNvSpPr>
          <p:nvPr/>
        </p:nvSpPr>
        <p:spPr bwMode="auto">
          <a:xfrm>
            <a:off x="685800" y="3200400"/>
            <a:ext cx="2895600" cy="366713"/>
          </a:xfrm>
          <a:prstGeom prst="rect">
            <a:avLst/>
          </a:prstGeom>
          <a:solidFill>
            <a:schemeClr val="bg1"/>
          </a:solidFill>
          <a:ln w="9525">
            <a:noFill/>
            <a:miter lim="800000"/>
            <a:headEnd/>
            <a:tailEnd/>
          </a:ln>
        </p:spPr>
        <p:txBody>
          <a:bodyPr>
            <a:spAutoFit/>
          </a:bodyPr>
          <a:lstStyle/>
          <a:p>
            <a:pPr>
              <a:spcBef>
                <a:spcPct val="50000"/>
              </a:spcBef>
            </a:pPr>
            <a:r>
              <a:rPr lang="es-MX"/>
              <a:t>Cambio de variable:</a:t>
            </a:r>
            <a:endParaRPr lang="es-ES"/>
          </a:p>
        </p:txBody>
      </p:sp>
      <p:sp>
        <p:nvSpPr>
          <p:cNvPr id="9225" name="Text Box 11"/>
          <p:cNvSpPr txBox="1">
            <a:spLocks noChangeArrowheads="1"/>
          </p:cNvSpPr>
          <p:nvPr/>
        </p:nvSpPr>
        <p:spPr bwMode="auto">
          <a:xfrm>
            <a:off x="6019800" y="3581400"/>
            <a:ext cx="3124200" cy="1190625"/>
          </a:xfrm>
          <a:prstGeom prst="rect">
            <a:avLst/>
          </a:prstGeom>
          <a:noFill/>
          <a:ln w="9525">
            <a:noFill/>
            <a:miter lim="800000"/>
            <a:headEnd/>
            <a:tailEnd/>
          </a:ln>
        </p:spPr>
        <p:txBody>
          <a:bodyPr>
            <a:spAutoFit/>
          </a:bodyPr>
          <a:lstStyle/>
          <a:p>
            <a:pPr>
              <a:spcBef>
                <a:spcPct val="50000"/>
              </a:spcBef>
            </a:pPr>
            <a:r>
              <a:rPr lang="es-MX"/>
              <a:t>Existe la Distribución Normal y la Distribución Normal Estándar o Unitaria</a:t>
            </a: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898"/>
                                        </p:tgtEl>
                                        <p:attrNameLst>
                                          <p:attrName>style.visibility</p:attrName>
                                        </p:attrNameLst>
                                      </p:cBhvr>
                                      <p:to>
                                        <p:strVal val="visible"/>
                                      </p:to>
                                    </p:set>
                                    <p:anim calcmode="lin" valueType="num">
                                      <p:cBhvr additive="base">
                                        <p:cTn id="7" dur="500" fill="hold"/>
                                        <p:tgtEl>
                                          <p:spTgt spid="37898"/>
                                        </p:tgtEl>
                                        <p:attrNameLst>
                                          <p:attrName>ppt_x</p:attrName>
                                        </p:attrNameLst>
                                      </p:cBhvr>
                                      <p:tavLst>
                                        <p:tav tm="0">
                                          <p:val>
                                            <p:strVal val="0-#ppt_w/2"/>
                                          </p:val>
                                        </p:tav>
                                        <p:tav tm="100000">
                                          <p:val>
                                            <p:strVal val="#ppt_x"/>
                                          </p:val>
                                        </p:tav>
                                      </p:tavLst>
                                    </p:anim>
                                    <p:anim calcmode="lin" valueType="num">
                                      <p:cBhvr additive="base">
                                        <p:cTn id="8" dur="500" fill="hold"/>
                                        <p:tgtEl>
                                          <p:spTgt spid="3789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5000"/>
                                  </p:stCondLst>
                                  <p:childTnLst>
                                    <p:set>
                                      <p:cBhvr>
                                        <p:cTn id="11" dur="1" fill="hold">
                                          <p:stCondLst>
                                            <p:cond delay="0"/>
                                          </p:stCondLst>
                                        </p:cTn>
                                        <p:tgtEl>
                                          <p:spTgt spid="37897"/>
                                        </p:tgtEl>
                                        <p:attrNameLst>
                                          <p:attrName>style.visibility</p:attrName>
                                        </p:attrNameLst>
                                      </p:cBhvr>
                                      <p:to>
                                        <p:strVal val="visible"/>
                                      </p:to>
                                    </p:set>
                                    <p:anim calcmode="lin" valueType="num">
                                      <p:cBhvr additive="base">
                                        <p:cTn id="12" dur="500" fill="hold"/>
                                        <p:tgtEl>
                                          <p:spTgt spid="37897"/>
                                        </p:tgtEl>
                                        <p:attrNameLst>
                                          <p:attrName>ppt_x</p:attrName>
                                        </p:attrNameLst>
                                      </p:cBhvr>
                                      <p:tavLst>
                                        <p:tav tm="0">
                                          <p:val>
                                            <p:strVal val="0-#ppt_w/2"/>
                                          </p:val>
                                        </p:tav>
                                        <p:tav tm="100000">
                                          <p:val>
                                            <p:strVal val="#ppt_x"/>
                                          </p:val>
                                        </p:tav>
                                      </p:tavLst>
                                    </p:anim>
                                    <p:anim calcmode="lin" valueType="num">
                                      <p:cBhvr additive="base">
                                        <p:cTn id="13" dur="500" fill="hold"/>
                                        <p:tgtEl>
                                          <p:spTgt spid="3789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8" grpId="0" animBg="1"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4"/>
          <p:cNvSpPr>
            <a:spLocks noChangeArrowheads="1"/>
          </p:cNvSpPr>
          <p:nvPr/>
        </p:nvSpPr>
        <p:spPr bwMode="auto">
          <a:xfrm>
            <a:off x="395288" y="0"/>
            <a:ext cx="8748712" cy="1311275"/>
          </a:xfrm>
          <a:prstGeom prst="rect">
            <a:avLst/>
          </a:prstGeom>
          <a:noFill/>
          <a:ln w="9525">
            <a:noFill/>
            <a:miter lim="800000"/>
            <a:headEnd/>
            <a:tailEnd/>
          </a:ln>
        </p:spPr>
        <p:txBody>
          <a:bodyPr anchor="ctr">
            <a:spAutoFit/>
          </a:bodyPr>
          <a:lstStyle/>
          <a:p>
            <a:r>
              <a:rPr lang="es-ES_tradnl" sz="2000" b="0"/>
              <a:t>Ejemplo: Supongamos que se tiene una distribución con N =10000, </a:t>
            </a:r>
            <a:r>
              <a:rPr lang="es-ES_tradnl" sz="2000" b="0">
                <a:sym typeface="Symbol" pitchFamily="18" charset="2"/>
              </a:rPr>
              <a:t></a:t>
            </a:r>
            <a:r>
              <a:rPr lang="es-ES_tradnl" sz="2000" b="0"/>
              <a:t>= 50 y </a:t>
            </a:r>
            <a:r>
              <a:rPr lang="es-ES_tradnl" sz="2000" b="0">
                <a:sym typeface="Symbol" pitchFamily="18" charset="2"/>
              </a:rPr>
              <a:t></a:t>
            </a:r>
            <a:r>
              <a:rPr lang="es-ES_tradnl" sz="2000" b="0"/>
              <a:t> = 5 ¿Qué porcentaje de la distribución se encuentra por debajo del valor 55</a:t>
            </a:r>
            <a:r>
              <a:rPr lang="es-ES" sz="2000">
                <a:sym typeface="Symbol" pitchFamily="18" charset="2"/>
              </a:rPr>
              <a:t> ?</a:t>
            </a:r>
          </a:p>
          <a:p>
            <a:endParaRPr lang="es-ES" sz="2000">
              <a:solidFill>
                <a:srgbClr val="00CC99"/>
              </a:solidFill>
              <a:sym typeface="Symbol" pitchFamily="18" charset="2"/>
            </a:endParaRPr>
          </a:p>
        </p:txBody>
      </p:sp>
      <p:pic>
        <p:nvPicPr>
          <p:cNvPr id="40965" name="Picture 5" descr="SAT3392"/>
          <p:cNvPicPr>
            <a:picLocks noChangeAspect="1" noChangeArrowheads="1"/>
          </p:cNvPicPr>
          <p:nvPr/>
        </p:nvPicPr>
        <p:blipFill>
          <a:blip r:embed="rId3"/>
          <a:srcRect/>
          <a:stretch>
            <a:fillRect/>
          </a:stretch>
        </p:blipFill>
        <p:spPr bwMode="auto">
          <a:xfrm>
            <a:off x="0" y="1371600"/>
            <a:ext cx="9144000" cy="5300663"/>
          </a:xfrm>
          <a:prstGeom prst="rect">
            <a:avLst/>
          </a:prstGeom>
          <a:noFill/>
          <a:ln w="9525">
            <a:noFill/>
            <a:miter lim="800000"/>
            <a:headEnd/>
            <a:tailEnd/>
          </a:ln>
        </p:spPr>
      </p:pic>
      <p:graphicFrame>
        <p:nvGraphicFramePr>
          <p:cNvPr id="40966" name="Object 6"/>
          <p:cNvGraphicFramePr>
            <a:graphicFrameLocks noChangeAspect="1"/>
          </p:cNvGraphicFramePr>
          <p:nvPr/>
        </p:nvGraphicFramePr>
        <p:xfrm>
          <a:off x="2133600" y="838200"/>
          <a:ext cx="1835150" cy="763588"/>
        </p:xfrm>
        <a:graphic>
          <a:graphicData uri="http://schemas.openxmlformats.org/presentationml/2006/ole">
            <p:oleObj spid="_x0000_s10242" name="Ecuación" r:id="rId4" imgW="647640" imgH="393480" progId="Equation.3">
              <p:embed/>
            </p:oleObj>
          </a:graphicData>
        </a:graphic>
      </p:graphicFrame>
      <p:sp>
        <p:nvSpPr>
          <p:cNvPr id="40968" name="Text Box 8"/>
          <p:cNvSpPr txBox="1">
            <a:spLocks noChangeArrowheads="1"/>
          </p:cNvSpPr>
          <p:nvPr/>
        </p:nvSpPr>
        <p:spPr bwMode="auto">
          <a:xfrm>
            <a:off x="6553200" y="2514600"/>
            <a:ext cx="1600200" cy="396875"/>
          </a:xfrm>
          <a:prstGeom prst="rect">
            <a:avLst/>
          </a:prstGeom>
          <a:solidFill>
            <a:schemeClr val="bg1"/>
          </a:solidFill>
          <a:ln w="9525">
            <a:noFill/>
            <a:miter lim="800000"/>
            <a:headEnd/>
            <a:tailEnd/>
          </a:ln>
        </p:spPr>
        <p:txBody>
          <a:bodyPr>
            <a:spAutoFit/>
          </a:bodyPr>
          <a:lstStyle/>
          <a:p>
            <a:pPr>
              <a:spcBef>
                <a:spcPct val="50000"/>
              </a:spcBef>
            </a:pPr>
            <a:r>
              <a:rPr lang="es-ES" sz="2000" dirty="0">
                <a:solidFill>
                  <a:srgbClr val="00CC99"/>
                </a:solidFill>
                <a:sym typeface="Symbol" pitchFamily="18" charset="2"/>
              </a:rPr>
              <a:t>16+68=84%</a:t>
            </a:r>
          </a:p>
        </p:txBody>
      </p:sp>
      <p:graphicFrame>
        <p:nvGraphicFramePr>
          <p:cNvPr id="40972" name="Object 12"/>
          <p:cNvGraphicFramePr>
            <a:graphicFrameLocks noChangeAspect="1"/>
          </p:cNvGraphicFramePr>
          <p:nvPr/>
        </p:nvGraphicFramePr>
        <p:xfrm>
          <a:off x="4267200" y="838200"/>
          <a:ext cx="2057400" cy="762000"/>
        </p:xfrm>
        <a:graphic>
          <a:graphicData uri="http://schemas.openxmlformats.org/presentationml/2006/ole">
            <p:oleObj spid="_x0000_s10243" name="Ecuación" r:id="rId5" imgW="952200" imgH="393480" progId="Equation.3">
              <p:embed/>
            </p:oleObj>
          </a:graphicData>
        </a:graphic>
      </p:graphicFrame>
      <p:sp>
        <p:nvSpPr>
          <p:cNvPr id="40973" name="Rectangle 13"/>
          <p:cNvSpPr>
            <a:spLocks noChangeArrowheads="1"/>
          </p:cNvSpPr>
          <p:nvPr/>
        </p:nvSpPr>
        <p:spPr bwMode="auto">
          <a:xfrm>
            <a:off x="0" y="2133600"/>
            <a:ext cx="3886200" cy="274638"/>
          </a:xfrm>
          <a:prstGeom prst="rect">
            <a:avLst/>
          </a:prstGeom>
          <a:noFill/>
          <a:ln w="9525">
            <a:noFill/>
            <a:miter lim="800000"/>
            <a:headEnd/>
            <a:tailEnd/>
          </a:ln>
        </p:spPr>
        <p:txBody>
          <a:bodyPr>
            <a:spAutoFit/>
          </a:bodyPr>
          <a:lstStyle/>
          <a:p>
            <a:r>
              <a:rPr lang="es-ES" sz="1200" dirty="0">
                <a:hlinkClick r:id="rId6" action="ppaction://hlinkfile"/>
              </a:rPr>
              <a:t>DISTR.NORM(55;50;5;VERDADERO</a:t>
            </a:r>
            <a:r>
              <a:rPr lang="es-ES" sz="1200" dirty="0"/>
              <a:t>)</a:t>
            </a:r>
          </a:p>
        </p:txBody>
      </p:sp>
      <p:sp>
        <p:nvSpPr>
          <p:cNvPr id="8" name="7 CuadroTexto"/>
          <p:cNvSpPr txBox="1"/>
          <p:nvPr/>
        </p:nvSpPr>
        <p:spPr>
          <a:xfrm>
            <a:off x="6643702" y="2857496"/>
            <a:ext cx="2357454" cy="369332"/>
          </a:xfrm>
          <a:prstGeom prst="rect">
            <a:avLst/>
          </a:prstGeom>
          <a:noFill/>
        </p:spPr>
        <p:txBody>
          <a:bodyPr wrap="square" rtlCol="0">
            <a:spAutoFit/>
          </a:bodyPr>
          <a:lstStyle/>
          <a:p>
            <a:r>
              <a:rPr lang="es-CL" dirty="0" smtClean="0"/>
              <a:t>Aproximadamente!</a:t>
            </a:r>
            <a:endParaRPr lang="es-CL"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0966"/>
                                        </p:tgtEl>
                                        <p:attrNameLst>
                                          <p:attrName>style.visibility</p:attrName>
                                        </p:attrNameLst>
                                      </p:cBhvr>
                                      <p:to>
                                        <p:strVal val="visible"/>
                                      </p:to>
                                    </p:set>
                                    <p:anim calcmode="lin" valueType="num">
                                      <p:cBhvr additive="base">
                                        <p:cTn id="7" dur="500" fill="hold"/>
                                        <p:tgtEl>
                                          <p:spTgt spid="40966"/>
                                        </p:tgtEl>
                                        <p:attrNameLst>
                                          <p:attrName>ppt_x</p:attrName>
                                        </p:attrNameLst>
                                      </p:cBhvr>
                                      <p:tavLst>
                                        <p:tav tm="0">
                                          <p:val>
                                            <p:strVal val="0-#ppt_w/2"/>
                                          </p:val>
                                        </p:tav>
                                        <p:tav tm="100000">
                                          <p:val>
                                            <p:strVal val="#ppt_x"/>
                                          </p:val>
                                        </p:tav>
                                      </p:tavLst>
                                    </p:anim>
                                    <p:anim calcmode="lin" valueType="num">
                                      <p:cBhvr additive="base">
                                        <p:cTn id="8" dur="500" fill="hold"/>
                                        <p:tgtEl>
                                          <p:spTgt spid="4096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40972"/>
                                        </p:tgtEl>
                                        <p:attrNameLst>
                                          <p:attrName>style.visibility</p:attrName>
                                        </p:attrNameLst>
                                      </p:cBhvr>
                                      <p:to>
                                        <p:strVal val="visible"/>
                                      </p:to>
                                    </p:set>
                                    <p:anim calcmode="lin" valueType="num">
                                      <p:cBhvr additive="base">
                                        <p:cTn id="13" dur="500" fill="hold"/>
                                        <p:tgtEl>
                                          <p:spTgt spid="40972"/>
                                        </p:tgtEl>
                                        <p:attrNameLst>
                                          <p:attrName>ppt_x</p:attrName>
                                        </p:attrNameLst>
                                      </p:cBhvr>
                                      <p:tavLst>
                                        <p:tav tm="0">
                                          <p:val>
                                            <p:strVal val="0-#ppt_w/2"/>
                                          </p:val>
                                        </p:tav>
                                        <p:tav tm="100000">
                                          <p:val>
                                            <p:strVal val="#ppt_x"/>
                                          </p:val>
                                        </p:tav>
                                      </p:tavLst>
                                    </p:anim>
                                    <p:anim calcmode="lin" valueType="num">
                                      <p:cBhvr additive="base">
                                        <p:cTn id="14" dur="500" fill="hold"/>
                                        <p:tgtEl>
                                          <p:spTgt spid="4097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 presetClass="entr" presetSubtype="16" fill="hold" nodeType="clickEffect">
                                  <p:stCondLst>
                                    <p:cond delay="0"/>
                                  </p:stCondLst>
                                  <p:childTnLst>
                                    <p:set>
                                      <p:cBhvr>
                                        <p:cTn id="18" dur="1" fill="hold">
                                          <p:stCondLst>
                                            <p:cond delay="0"/>
                                          </p:stCondLst>
                                        </p:cTn>
                                        <p:tgtEl>
                                          <p:spTgt spid="40965"/>
                                        </p:tgtEl>
                                        <p:attrNameLst>
                                          <p:attrName>style.visibility</p:attrName>
                                        </p:attrNameLst>
                                      </p:cBhvr>
                                      <p:to>
                                        <p:strVal val="visible"/>
                                      </p:to>
                                    </p:set>
                                    <p:animEffect transition="in" filter="box(in)">
                                      <p:cBhvr>
                                        <p:cTn id="19" dur="500"/>
                                        <p:tgtEl>
                                          <p:spTgt spid="4096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40968"/>
                                        </p:tgtEl>
                                        <p:attrNameLst>
                                          <p:attrName>style.visibility</p:attrName>
                                        </p:attrNameLst>
                                      </p:cBhvr>
                                      <p:to>
                                        <p:strVal val="visible"/>
                                      </p:to>
                                    </p:set>
                                    <p:anim calcmode="lin" valueType="num">
                                      <p:cBhvr additive="base">
                                        <p:cTn id="24" dur="500" fill="hold"/>
                                        <p:tgtEl>
                                          <p:spTgt spid="40968"/>
                                        </p:tgtEl>
                                        <p:attrNameLst>
                                          <p:attrName>ppt_x</p:attrName>
                                        </p:attrNameLst>
                                      </p:cBhvr>
                                      <p:tavLst>
                                        <p:tav tm="0">
                                          <p:val>
                                            <p:strVal val="0-#ppt_w/2"/>
                                          </p:val>
                                        </p:tav>
                                        <p:tav tm="100000">
                                          <p:val>
                                            <p:strVal val="#ppt_x"/>
                                          </p:val>
                                        </p:tav>
                                      </p:tavLst>
                                    </p:anim>
                                    <p:anim calcmode="lin" valueType="num">
                                      <p:cBhvr additive="base">
                                        <p:cTn id="25" dur="500" fill="hold"/>
                                        <p:tgtEl>
                                          <p:spTgt spid="40968"/>
                                        </p:tgtEl>
                                        <p:attrNameLst>
                                          <p:attrName>ppt_y</p:attrName>
                                        </p:attrNameLst>
                                      </p:cBhvr>
                                      <p:tavLst>
                                        <p:tav tm="0">
                                          <p:val>
                                            <p:strVal val="#ppt_y"/>
                                          </p:val>
                                        </p:tav>
                                        <p:tav tm="100000">
                                          <p:val>
                                            <p:strVal val="#ppt_y"/>
                                          </p:val>
                                        </p:tav>
                                      </p:tavLst>
                                    </p:anim>
                                  </p:childTnLst>
                                </p:cTn>
                              </p:par>
                            </p:childTnLst>
                          </p:cTn>
                        </p:par>
                        <p:par>
                          <p:cTn id="26" fill="hold">
                            <p:stCondLst>
                              <p:cond delay="500"/>
                            </p:stCondLst>
                            <p:childTnLst>
                              <p:par>
                                <p:cTn id="27" presetID="2" presetClass="entr" presetSubtype="8" fill="hold" grpId="0" nodeType="afterEffect">
                                  <p:stCondLst>
                                    <p:cond delay="0"/>
                                  </p:stCondLst>
                                  <p:childTnLst>
                                    <p:set>
                                      <p:cBhvr>
                                        <p:cTn id="28" dur="1" fill="hold">
                                          <p:stCondLst>
                                            <p:cond delay="0"/>
                                          </p:stCondLst>
                                        </p:cTn>
                                        <p:tgtEl>
                                          <p:spTgt spid="40973"/>
                                        </p:tgtEl>
                                        <p:attrNameLst>
                                          <p:attrName>style.visibility</p:attrName>
                                        </p:attrNameLst>
                                      </p:cBhvr>
                                      <p:to>
                                        <p:strVal val="visible"/>
                                      </p:to>
                                    </p:set>
                                    <p:anim calcmode="lin" valueType="num">
                                      <p:cBhvr additive="base">
                                        <p:cTn id="29" dur="500" fill="hold"/>
                                        <p:tgtEl>
                                          <p:spTgt spid="40973"/>
                                        </p:tgtEl>
                                        <p:attrNameLst>
                                          <p:attrName>ppt_x</p:attrName>
                                        </p:attrNameLst>
                                      </p:cBhvr>
                                      <p:tavLst>
                                        <p:tav tm="0">
                                          <p:val>
                                            <p:strVal val="0-#ppt_w/2"/>
                                          </p:val>
                                        </p:tav>
                                        <p:tav tm="100000">
                                          <p:val>
                                            <p:strVal val="#ppt_x"/>
                                          </p:val>
                                        </p:tav>
                                      </p:tavLst>
                                    </p:anim>
                                    <p:anim calcmode="lin" valueType="num">
                                      <p:cBhvr additive="base">
                                        <p:cTn id="30" dur="500" fill="hold"/>
                                        <p:tgtEl>
                                          <p:spTgt spid="40973"/>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 presetClass="entr" presetSubtype="16"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box(in)">
                                      <p:cBhvr>
                                        <p:cTn id="3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8" grpId="0" animBg="1" autoUpdateAnimBg="0"/>
      <p:bldP spid="40973" grpId="0" autoUpdateAnimBg="0"/>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4"/>
          <p:cNvSpPr>
            <a:spLocks noGrp="1" noChangeArrowheads="1"/>
          </p:cNvSpPr>
          <p:nvPr>
            <p:ph type="title"/>
          </p:nvPr>
        </p:nvSpPr>
        <p:spPr/>
        <p:txBody>
          <a:bodyPr/>
          <a:lstStyle/>
          <a:p>
            <a:pPr eaLnBrk="1" hangingPunct="1"/>
            <a:r>
              <a:rPr lang="es-ES" sz="3200" smtClean="0"/>
              <a:t>Valor de Z o Z-score</a:t>
            </a:r>
          </a:p>
        </p:txBody>
      </p:sp>
      <p:sp>
        <p:nvSpPr>
          <p:cNvPr id="60419" name="Rectangle 7"/>
          <p:cNvSpPr>
            <a:spLocks noChangeArrowheads="1"/>
          </p:cNvSpPr>
          <p:nvPr/>
        </p:nvSpPr>
        <p:spPr bwMode="auto">
          <a:xfrm>
            <a:off x="827088" y="1468438"/>
            <a:ext cx="8121650" cy="611187"/>
          </a:xfrm>
          <a:prstGeom prst="rect">
            <a:avLst/>
          </a:prstGeom>
          <a:noFill/>
          <a:ln w="9525">
            <a:noFill/>
            <a:miter lim="800000"/>
            <a:headEnd/>
            <a:tailEnd/>
          </a:ln>
        </p:spPr>
        <p:txBody>
          <a:bodyPr wrap="none" anchor="ctr">
            <a:spAutoFit/>
          </a:bodyPr>
          <a:lstStyle/>
          <a:p>
            <a:r>
              <a:rPr lang="es-ES_tradnl" sz="1600" b="0">
                <a:cs typeface="Times New Roman" pitchFamily="18" charset="0"/>
              </a:rPr>
              <a:t>Puntuación estándar (Z)= es el número de desviaciones estándar sobre o bajo la media</a:t>
            </a:r>
            <a:r>
              <a:rPr lang="es-ES_tradnl" sz="1400" b="0">
                <a:cs typeface="Times New Roman" pitchFamily="18" charset="0"/>
              </a:rPr>
              <a:t> </a:t>
            </a:r>
            <a:endParaRPr lang="es-ES" sz="1100" b="0"/>
          </a:p>
          <a:p>
            <a:pPr eaLnBrk="0" hangingPunct="0"/>
            <a:endParaRPr lang="es-ES" b="0"/>
          </a:p>
        </p:txBody>
      </p:sp>
      <p:sp>
        <p:nvSpPr>
          <p:cNvPr id="60420" name="Rectangle 8"/>
          <p:cNvSpPr>
            <a:spLocks noChangeArrowheads="1"/>
          </p:cNvSpPr>
          <p:nvPr/>
        </p:nvSpPr>
        <p:spPr bwMode="auto">
          <a:xfrm>
            <a:off x="1258888" y="1951038"/>
            <a:ext cx="5162550" cy="457200"/>
          </a:xfrm>
          <a:prstGeom prst="rect">
            <a:avLst/>
          </a:prstGeom>
          <a:noFill/>
          <a:ln w="9525">
            <a:noFill/>
            <a:miter lim="800000"/>
            <a:headEnd/>
            <a:tailEnd/>
          </a:ln>
        </p:spPr>
        <p:txBody>
          <a:bodyPr anchor="ctr">
            <a:spAutoFit/>
          </a:bodyPr>
          <a:lstStyle/>
          <a:p>
            <a:r>
              <a:rPr lang="es-ES_tradnl" sz="2400" b="0" baseline="-30000">
                <a:cs typeface="Times New Roman" pitchFamily="18" charset="0"/>
              </a:rPr>
              <a:t>  </a:t>
            </a:r>
            <a:endParaRPr lang="es-ES_tradnl" sz="1400" b="0">
              <a:cs typeface="Times New Roman" pitchFamily="18" charset="0"/>
              <a:sym typeface="Symbol" pitchFamily="18" charset="2"/>
            </a:endParaRPr>
          </a:p>
        </p:txBody>
      </p:sp>
      <p:sp>
        <p:nvSpPr>
          <p:cNvPr id="41993" name="Rectangle 9"/>
          <p:cNvSpPr>
            <a:spLocks noChangeArrowheads="1"/>
          </p:cNvSpPr>
          <p:nvPr/>
        </p:nvSpPr>
        <p:spPr bwMode="auto">
          <a:xfrm>
            <a:off x="685800" y="2438400"/>
            <a:ext cx="6775450" cy="366713"/>
          </a:xfrm>
          <a:prstGeom prst="rect">
            <a:avLst/>
          </a:prstGeom>
          <a:noFill/>
          <a:ln w="9525">
            <a:noFill/>
            <a:miter lim="800000"/>
            <a:headEnd/>
            <a:tailEnd/>
          </a:ln>
        </p:spPr>
        <p:txBody>
          <a:bodyPr wrap="none" anchor="ctr">
            <a:spAutoFit/>
          </a:bodyPr>
          <a:lstStyle/>
          <a:p>
            <a:r>
              <a:rPr lang="es-ES_tradnl" b="0"/>
              <a:t>¿Cuántos elementos de los 10000 tendrán un valor inferior a 45?</a:t>
            </a:r>
          </a:p>
        </p:txBody>
      </p:sp>
      <p:sp>
        <p:nvSpPr>
          <p:cNvPr id="60422" name="Line 10"/>
          <p:cNvSpPr>
            <a:spLocks noChangeShapeType="1"/>
          </p:cNvSpPr>
          <p:nvPr/>
        </p:nvSpPr>
        <p:spPr bwMode="auto">
          <a:xfrm>
            <a:off x="762000" y="2057400"/>
            <a:ext cx="7632700" cy="0"/>
          </a:xfrm>
          <a:prstGeom prst="line">
            <a:avLst/>
          </a:prstGeom>
          <a:noFill/>
          <a:ln w="57150" cmpd="thinThick">
            <a:solidFill>
              <a:schemeClr val="tx1"/>
            </a:solidFill>
            <a:round/>
            <a:headEnd/>
            <a:tailEnd/>
          </a:ln>
        </p:spPr>
        <p:txBody>
          <a:bodyPr/>
          <a:lstStyle/>
          <a:p>
            <a:endParaRPr lang="es-ES"/>
          </a:p>
        </p:txBody>
      </p:sp>
      <p:sp>
        <p:nvSpPr>
          <p:cNvPr id="41995" name="Rectangle 11"/>
          <p:cNvSpPr>
            <a:spLocks noChangeArrowheads="1"/>
          </p:cNvSpPr>
          <p:nvPr/>
        </p:nvSpPr>
        <p:spPr bwMode="auto">
          <a:xfrm>
            <a:off x="762000" y="3200400"/>
            <a:ext cx="3384550" cy="366713"/>
          </a:xfrm>
          <a:prstGeom prst="rect">
            <a:avLst/>
          </a:prstGeom>
          <a:noFill/>
          <a:ln w="9525">
            <a:noFill/>
            <a:miter lim="800000"/>
            <a:headEnd/>
            <a:tailEnd/>
          </a:ln>
        </p:spPr>
        <p:txBody>
          <a:bodyPr anchor="ctr">
            <a:spAutoFit/>
          </a:bodyPr>
          <a:lstStyle/>
          <a:p>
            <a:r>
              <a:rPr lang="es-ES_tradnl" b="0"/>
              <a:t>Z = (45 –50)/5 = -1</a:t>
            </a:r>
          </a:p>
        </p:txBody>
      </p:sp>
      <p:sp>
        <p:nvSpPr>
          <p:cNvPr id="41996" name="Rectangle 12"/>
          <p:cNvSpPr>
            <a:spLocks noChangeArrowheads="1"/>
          </p:cNvSpPr>
          <p:nvPr/>
        </p:nvSpPr>
        <p:spPr bwMode="auto">
          <a:xfrm>
            <a:off x="0" y="4941888"/>
            <a:ext cx="8616950" cy="366712"/>
          </a:xfrm>
          <a:prstGeom prst="rect">
            <a:avLst/>
          </a:prstGeom>
          <a:noFill/>
          <a:ln w="9525">
            <a:noFill/>
            <a:miter lim="800000"/>
            <a:headEnd/>
            <a:tailEnd/>
          </a:ln>
        </p:spPr>
        <p:txBody>
          <a:bodyPr wrap="none" anchor="ctr">
            <a:spAutoFit/>
          </a:bodyPr>
          <a:lstStyle/>
          <a:p>
            <a:r>
              <a:rPr lang="es-ES_tradnl" b="0"/>
              <a:t>¿Qué porcentaje del área bajo la curva corresponderá a valores inferiores a 57.50?</a:t>
            </a:r>
          </a:p>
        </p:txBody>
      </p:sp>
      <p:sp>
        <p:nvSpPr>
          <p:cNvPr id="41997" name="Rectangle 13"/>
          <p:cNvSpPr>
            <a:spLocks noChangeArrowheads="1"/>
          </p:cNvSpPr>
          <p:nvPr/>
        </p:nvSpPr>
        <p:spPr bwMode="auto">
          <a:xfrm>
            <a:off x="250825" y="5876925"/>
            <a:ext cx="5861050" cy="641350"/>
          </a:xfrm>
          <a:prstGeom prst="rect">
            <a:avLst/>
          </a:prstGeom>
          <a:noFill/>
          <a:ln w="9525">
            <a:noFill/>
            <a:miter lim="800000"/>
            <a:headEnd/>
            <a:tailEnd/>
          </a:ln>
        </p:spPr>
        <p:txBody>
          <a:bodyPr wrap="none" anchor="ctr">
            <a:spAutoFit/>
          </a:bodyPr>
          <a:lstStyle/>
          <a:p>
            <a:pPr algn="ctr"/>
            <a:r>
              <a:rPr lang="es-ES_tradnl" dirty="0"/>
              <a:t>  </a:t>
            </a:r>
            <a:r>
              <a:rPr lang="es-ES_tradnl" b="0" dirty="0"/>
              <a:t>Z =  (X  - </a:t>
            </a:r>
            <a:r>
              <a:rPr lang="es-ES_tradnl" b="0" dirty="0">
                <a:sym typeface="Symbol" pitchFamily="18" charset="2"/>
              </a:rPr>
              <a:t></a:t>
            </a:r>
            <a:r>
              <a:rPr lang="es-ES_tradnl" b="0" dirty="0"/>
              <a:t>)/ </a:t>
            </a:r>
            <a:r>
              <a:rPr lang="es-ES_tradnl" b="0" dirty="0">
                <a:sym typeface="Symbol" pitchFamily="18" charset="2"/>
              </a:rPr>
              <a:t></a:t>
            </a:r>
            <a:r>
              <a:rPr lang="es-ES_tradnl" b="0" dirty="0"/>
              <a:t>	</a:t>
            </a:r>
            <a:r>
              <a:rPr lang="es-ES_tradnl" b="0" dirty="0">
                <a:sym typeface="Symbol" pitchFamily="18" charset="2"/>
              </a:rPr>
              <a:t>= 7.5/5 = 1.50</a:t>
            </a:r>
            <a:endParaRPr lang="es-ES" b="0" dirty="0">
              <a:sym typeface="Symbol" pitchFamily="18" charset="2"/>
            </a:endParaRPr>
          </a:p>
          <a:p>
            <a:pPr algn="ctr"/>
            <a:r>
              <a:rPr lang="es-ES_tradnl" b="0" dirty="0">
                <a:sym typeface="Symbol" pitchFamily="18" charset="2"/>
                <a:hlinkClick r:id="rId2" action="ppaction://hlinkfile"/>
              </a:rPr>
              <a:t>Tabla IV</a:t>
            </a:r>
            <a:r>
              <a:rPr lang="es-ES_tradnl" b="0" dirty="0">
                <a:sym typeface="Symbol" pitchFamily="18" charset="2"/>
              </a:rPr>
              <a:t> da para 1.50 un valor de 0.4332  o sea 43.32%</a:t>
            </a:r>
          </a:p>
        </p:txBody>
      </p:sp>
      <p:sp>
        <p:nvSpPr>
          <p:cNvPr id="60426" name="Line 14"/>
          <p:cNvSpPr>
            <a:spLocks noChangeShapeType="1"/>
          </p:cNvSpPr>
          <p:nvPr/>
        </p:nvSpPr>
        <p:spPr bwMode="auto">
          <a:xfrm>
            <a:off x="685800" y="4267200"/>
            <a:ext cx="7632700" cy="0"/>
          </a:xfrm>
          <a:prstGeom prst="line">
            <a:avLst/>
          </a:prstGeom>
          <a:noFill/>
          <a:ln w="57150" cmpd="thinThick">
            <a:solidFill>
              <a:schemeClr val="tx1"/>
            </a:solidFill>
            <a:round/>
            <a:headEnd/>
            <a:tailEnd/>
          </a:ln>
        </p:spPr>
        <p:txBody>
          <a:bodyPr/>
          <a:lstStyle/>
          <a:p>
            <a:endParaRPr lang="es-ES"/>
          </a:p>
        </p:txBody>
      </p:sp>
      <p:sp>
        <p:nvSpPr>
          <p:cNvPr id="41999" name="Text Box 15"/>
          <p:cNvSpPr txBox="1">
            <a:spLocks noChangeArrowheads="1"/>
          </p:cNvSpPr>
          <p:nvPr/>
        </p:nvSpPr>
        <p:spPr bwMode="auto">
          <a:xfrm>
            <a:off x="4648200" y="3200400"/>
            <a:ext cx="2286000" cy="366713"/>
          </a:xfrm>
          <a:prstGeom prst="rect">
            <a:avLst/>
          </a:prstGeom>
          <a:solidFill>
            <a:schemeClr val="bg1"/>
          </a:solidFill>
          <a:ln w="9525">
            <a:noFill/>
            <a:miter lim="800000"/>
            <a:headEnd/>
            <a:tailEnd/>
          </a:ln>
        </p:spPr>
        <p:txBody>
          <a:bodyPr>
            <a:spAutoFit/>
          </a:bodyPr>
          <a:lstStyle/>
          <a:p>
            <a:pPr>
              <a:spcBef>
                <a:spcPct val="50000"/>
              </a:spcBef>
            </a:pPr>
            <a:r>
              <a:rPr lang="es-MX"/>
              <a:t>R: </a:t>
            </a:r>
            <a:r>
              <a:rPr lang="es-MX">
                <a:solidFill>
                  <a:srgbClr val="00CC99"/>
                </a:solidFill>
              </a:rPr>
              <a:t>16% DE 10000</a:t>
            </a:r>
            <a:endParaRPr lang="es-ES">
              <a:solidFill>
                <a:srgbClr val="00CC99"/>
              </a:solidFill>
            </a:endParaRPr>
          </a:p>
        </p:txBody>
      </p:sp>
      <p:sp>
        <p:nvSpPr>
          <p:cNvPr id="60428" name="Text Box 16"/>
          <p:cNvSpPr txBox="1">
            <a:spLocks noChangeArrowheads="1"/>
          </p:cNvSpPr>
          <p:nvPr/>
        </p:nvSpPr>
        <p:spPr bwMode="auto">
          <a:xfrm>
            <a:off x="6804025" y="6165850"/>
            <a:ext cx="1223963" cy="366713"/>
          </a:xfrm>
          <a:prstGeom prst="rect">
            <a:avLst/>
          </a:prstGeom>
          <a:noFill/>
          <a:ln w="9525">
            <a:noFill/>
            <a:miter lim="800000"/>
            <a:headEnd/>
            <a:tailEnd/>
          </a:ln>
        </p:spPr>
        <p:txBody>
          <a:bodyPr>
            <a:spAutoFit/>
          </a:bodyPr>
          <a:lstStyle/>
          <a:p>
            <a:pPr>
              <a:spcBef>
                <a:spcPct val="50000"/>
              </a:spcBef>
            </a:pPr>
            <a:r>
              <a:rPr lang="es-ES" dirty="0">
                <a:hlinkClick r:id="rId3" action="ppaction://hlinkfile"/>
              </a:rPr>
              <a:t>Excel</a:t>
            </a:r>
            <a:endParaRPr lang="es-ES" dirty="0"/>
          </a:p>
        </p:txBody>
      </p:sp>
      <p:sp>
        <p:nvSpPr>
          <p:cNvPr id="42001" name="Text Box 17"/>
          <p:cNvSpPr txBox="1">
            <a:spLocks noChangeArrowheads="1"/>
          </p:cNvSpPr>
          <p:nvPr/>
        </p:nvSpPr>
        <p:spPr bwMode="auto">
          <a:xfrm>
            <a:off x="1979613" y="6524625"/>
            <a:ext cx="2879725" cy="366713"/>
          </a:xfrm>
          <a:prstGeom prst="rect">
            <a:avLst/>
          </a:prstGeom>
          <a:noFill/>
          <a:ln w="9525">
            <a:noFill/>
            <a:miter lim="800000"/>
            <a:headEnd/>
            <a:tailEnd/>
          </a:ln>
        </p:spPr>
        <p:txBody>
          <a:bodyPr>
            <a:spAutoFit/>
          </a:bodyPr>
          <a:lstStyle/>
          <a:p>
            <a:pPr>
              <a:spcBef>
                <a:spcPct val="50000"/>
              </a:spcBef>
            </a:pPr>
            <a:r>
              <a:rPr lang="es-ES"/>
              <a:t>Respuesta:93,32%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199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199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41999"/>
                                        </p:tgtEl>
                                        <p:attrNameLst>
                                          <p:attrName>style.visibility</p:attrName>
                                        </p:attrNameLst>
                                      </p:cBhvr>
                                      <p:to>
                                        <p:strVal val="visible"/>
                                      </p:to>
                                    </p:set>
                                    <p:anim calcmode="lin" valueType="num">
                                      <p:cBhvr additive="base">
                                        <p:cTn id="15" dur="500" fill="hold"/>
                                        <p:tgtEl>
                                          <p:spTgt spid="41999"/>
                                        </p:tgtEl>
                                        <p:attrNameLst>
                                          <p:attrName>ppt_x</p:attrName>
                                        </p:attrNameLst>
                                      </p:cBhvr>
                                      <p:tavLst>
                                        <p:tav tm="0">
                                          <p:val>
                                            <p:strVal val="0-#ppt_w/2"/>
                                          </p:val>
                                        </p:tav>
                                        <p:tav tm="100000">
                                          <p:val>
                                            <p:strVal val="#ppt_x"/>
                                          </p:val>
                                        </p:tav>
                                      </p:tavLst>
                                    </p:anim>
                                    <p:anim calcmode="lin" valueType="num">
                                      <p:cBhvr additive="base">
                                        <p:cTn id="16" dur="500" fill="hold"/>
                                        <p:tgtEl>
                                          <p:spTgt spid="41999"/>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 presetClass="entr" presetSubtype="16" fill="hold" grpId="0" nodeType="clickEffect">
                                  <p:stCondLst>
                                    <p:cond delay="0"/>
                                  </p:stCondLst>
                                  <p:childTnLst>
                                    <p:set>
                                      <p:cBhvr>
                                        <p:cTn id="20" dur="1" fill="hold">
                                          <p:stCondLst>
                                            <p:cond delay="0"/>
                                          </p:stCondLst>
                                        </p:cTn>
                                        <p:tgtEl>
                                          <p:spTgt spid="41996"/>
                                        </p:tgtEl>
                                        <p:attrNameLst>
                                          <p:attrName>style.visibility</p:attrName>
                                        </p:attrNameLst>
                                      </p:cBhvr>
                                      <p:to>
                                        <p:strVal val="visible"/>
                                      </p:to>
                                    </p:set>
                                    <p:animEffect transition="in" filter="box(in)">
                                      <p:cBhvr>
                                        <p:cTn id="21" dur="500"/>
                                        <p:tgtEl>
                                          <p:spTgt spid="41996"/>
                                        </p:tgtEl>
                                      </p:cBhvr>
                                    </p:animEffect>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grpId="0" nodeType="clickEffect">
                                  <p:stCondLst>
                                    <p:cond delay="0"/>
                                  </p:stCondLst>
                                  <p:childTnLst>
                                    <p:set>
                                      <p:cBhvr>
                                        <p:cTn id="25" dur="1" fill="hold">
                                          <p:stCondLst>
                                            <p:cond delay="0"/>
                                          </p:stCondLst>
                                        </p:cTn>
                                        <p:tgtEl>
                                          <p:spTgt spid="41997"/>
                                        </p:tgtEl>
                                        <p:attrNameLst>
                                          <p:attrName>style.visibility</p:attrName>
                                        </p:attrNameLst>
                                      </p:cBhvr>
                                      <p:to>
                                        <p:strVal val="visible"/>
                                      </p:to>
                                    </p:set>
                                    <p:animEffect transition="in" filter="box(in)">
                                      <p:cBhvr>
                                        <p:cTn id="26" dur="500"/>
                                        <p:tgtEl>
                                          <p:spTgt spid="41997"/>
                                        </p:tgtEl>
                                      </p:cBhvr>
                                    </p:animEffect>
                                  </p:childTnLst>
                                </p:cTn>
                              </p:par>
                            </p:childTnLst>
                          </p:cTn>
                        </p:par>
                      </p:childTnLst>
                    </p:cTn>
                  </p:par>
                  <p:par>
                    <p:cTn id="27" fill="hold">
                      <p:stCondLst>
                        <p:cond delay="indefinite"/>
                      </p:stCondLst>
                      <p:childTnLst>
                        <p:par>
                          <p:cTn id="28" fill="hold">
                            <p:stCondLst>
                              <p:cond delay="0"/>
                            </p:stCondLst>
                            <p:childTnLst>
                              <p:par>
                                <p:cTn id="29" presetID="4" presetClass="entr" presetSubtype="16" fill="hold" grpId="0" nodeType="clickEffect">
                                  <p:stCondLst>
                                    <p:cond delay="0"/>
                                  </p:stCondLst>
                                  <p:childTnLst>
                                    <p:set>
                                      <p:cBhvr>
                                        <p:cTn id="30" dur="1" fill="hold">
                                          <p:stCondLst>
                                            <p:cond delay="0"/>
                                          </p:stCondLst>
                                        </p:cTn>
                                        <p:tgtEl>
                                          <p:spTgt spid="42001"/>
                                        </p:tgtEl>
                                        <p:attrNameLst>
                                          <p:attrName>style.visibility</p:attrName>
                                        </p:attrNameLst>
                                      </p:cBhvr>
                                      <p:to>
                                        <p:strVal val="visible"/>
                                      </p:to>
                                    </p:set>
                                    <p:animEffect transition="in" filter="box(in)">
                                      <p:cBhvr>
                                        <p:cTn id="31" dur="500"/>
                                        <p:tgtEl>
                                          <p:spTgt spid="420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93" grpId="0" autoUpdateAnimBg="0"/>
      <p:bldP spid="41995" grpId="0" autoUpdateAnimBg="0"/>
      <p:bldP spid="41996" grpId="0" autoUpdateAnimBg="0"/>
      <p:bldP spid="41997" grpId="0" autoUpdateAnimBg="0"/>
      <p:bldP spid="41999" grpId="0" animBg="1" autoUpdateAnimBg="0"/>
      <p:bldP spid="42001"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s-ES" dirty="0" smtClean="0"/>
              <a:t>Herramientas en validación de métodos analíticos</a:t>
            </a:r>
          </a:p>
        </p:txBody>
      </p:sp>
      <p:sp>
        <p:nvSpPr>
          <p:cNvPr id="44035" name="Rectangle 3"/>
          <p:cNvSpPr>
            <a:spLocks noGrp="1" noChangeArrowheads="1"/>
          </p:cNvSpPr>
          <p:nvPr>
            <p:ph type="body" idx="1"/>
          </p:nvPr>
        </p:nvSpPr>
        <p:spPr/>
        <p:txBody>
          <a:bodyPr/>
          <a:lstStyle/>
          <a:p>
            <a:pPr marL="609600" indent="-609600" eaLnBrk="1" hangingPunct="1">
              <a:lnSpc>
                <a:spcPct val="80000"/>
              </a:lnSpc>
            </a:pPr>
            <a:r>
              <a:rPr lang="es-ES" sz="1400" b="1" u="sng" smtClean="0"/>
              <a:t>Linealidad: </a:t>
            </a:r>
            <a:endParaRPr lang="es-ES" sz="1400" smtClean="0"/>
          </a:p>
          <a:p>
            <a:pPr marL="609600" indent="-609600" eaLnBrk="1" hangingPunct="1">
              <a:lnSpc>
                <a:spcPct val="80000"/>
              </a:lnSpc>
            </a:pPr>
            <a:r>
              <a:rPr lang="es-ES" sz="1400" b="1" smtClean="0"/>
              <a:t>Coeficiente de correlación</a:t>
            </a:r>
            <a:r>
              <a:rPr lang="es-ES" sz="1400" smtClean="0"/>
              <a:t> </a:t>
            </a:r>
          </a:p>
          <a:p>
            <a:pPr marL="609600" indent="-609600" eaLnBrk="1" hangingPunct="1">
              <a:lnSpc>
                <a:spcPct val="80000"/>
              </a:lnSpc>
            </a:pPr>
            <a:r>
              <a:rPr lang="es-ES" sz="1400" b="1" smtClean="0"/>
              <a:t>Coeficiente de determinación </a:t>
            </a:r>
            <a:endParaRPr lang="es-ES" sz="1400" smtClean="0"/>
          </a:p>
          <a:p>
            <a:pPr marL="609600" indent="-609600" eaLnBrk="1" hangingPunct="1">
              <a:lnSpc>
                <a:spcPct val="80000"/>
              </a:lnSpc>
            </a:pPr>
            <a:r>
              <a:rPr lang="es-ES" sz="1400" b="1" smtClean="0"/>
              <a:t>desviación estándar y Coeficiente de variación</a:t>
            </a:r>
            <a:r>
              <a:rPr lang="es-ES" sz="1400" smtClean="0"/>
              <a:t> </a:t>
            </a:r>
          </a:p>
          <a:p>
            <a:pPr marL="609600" indent="-609600" eaLnBrk="1" hangingPunct="1">
              <a:lnSpc>
                <a:spcPct val="80000"/>
              </a:lnSpc>
            </a:pPr>
            <a:r>
              <a:rPr lang="es-ES" sz="1400" b="1" smtClean="0"/>
              <a:t>factor de respuesta</a:t>
            </a:r>
            <a:r>
              <a:rPr lang="es-ES" sz="1400" smtClean="0"/>
              <a:t> </a:t>
            </a:r>
          </a:p>
          <a:p>
            <a:pPr marL="609600" indent="-609600" eaLnBrk="1" hangingPunct="1">
              <a:lnSpc>
                <a:spcPct val="80000"/>
              </a:lnSpc>
            </a:pPr>
            <a:r>
              <a:rPr lang="es-ES" sz="1400" b="1" smtClean="0"/>
              <a:t>Límites de confianza Test de linealidad de la pendiente</a:t>
            </a:r>
            <a:r>
              <a:rPr lang="es-ES" sz="1400" smtClean="0"/>
              <a:t> </a:t>
            </a:r>
          </a:p>
          <a:p>
            <a:pPr marL="609600" indent="-609600" eaLnBrk="1" hangingPunct="1">
              <a:lnSpc>
                <a:spcPct val="80000"/>
              </a:lnSpc>
            </a:pPr>
            <a:r>
              <a:rPr lang="es-ES" sz="1400" b="1" smtClean="0"/>
              <a:t>Análisis de varianza de la pendiente</a:t>
            </a:r>
            <a:r>
              <a:rPr lang="es-ES" sz="1400" smtClean="0"/>
              <a:t> </a:t>
            </a:r>
          </a:p>
          <a:p>
            <a:pPr marL="609600" indent="-609600" eaLnBrk="1" hangingPunct="1">
              <a:lnSpc>
                <a:spcPct val="80000"/>
              </a:lnSpc>
            </a:pPr>
            <a:r>
              <a:rPr lang="es-ES" sz="1400" b="1" smtClean="0"/>
              <a:t>Homogeneidad de varianzas Test G de Cochran</a:t>
            </a:r>
            <a:r>
              <a:rPr lang="es-ES" sz="1400" smtClean="0"/>
              <a:t> </a:t>
            </a:r>
          </a:p>
          <a:p>
            <a:pPr marL="609600" indent="-609600" eaLnBrk="1" hangingPunct="1">
              <a:lnSpc>
                <a:spcPct val="80000"/>
              </a:lnSpc>
            </a:pPr>
            <a:r>
              <a:rPr lang="es-ES" sz="1400" b="1" smtClean="0"/>
              <a:t>Test de proporcionalidad</a:t>
            </a:r>
            <a:r>
              <a:rPr lang="es-ES" sz="1400" smtClean="0"/>
              <a:t> </a:t>
            </a:r>
          </a:p>
          <a:p>
            <a:pPr marL="609600" indent="-609600" eaLnBrk="1" hangingPunct="1">
              <a:lnSpc>
                <a:spcPct val="80000"/>
              </a:lnSpc>
            </a:pPr>
            <a:r>
              <a:rPr lang="es-ES" sz="1400" b="1" smtClean="0"/>
              <a:t>Rango</a:t>
            </a:r>
            <a:endParaRPr lang="es-ES" sz="1400" smtClean="0"/>
          </a:p>
          <a:p>
            <a:pPr marL="609600" indent="-609600" eaLnBrk="1" hangingPunct="1">
              <a:lnSpc>
                <a:spcPct val="80000"/>
              </a:lnSpc>
            </a:pPr>
            <a:r>
              <a:rPr lang="es-ES" sz="1400" b="1" u="sng" smtClean="0"/>
              <a:t>Precisión</a:t>
            </a:r>
            <a:r>
              <a:rPr lang="es-ES" sz="1400" smtClean="0"/>
              <a:t> </a:t>
            </a:r>
          </a:p>
          <a:p>
            <a:pPr marL="609600" indent="-609600" eaLnBrk="1" hangingPunct="1">
              <a:lnSpc>
                <a:spcPct val="80000"/>
              </a:lnSpc>
            </a:pPr>
            <a:r>
              <a:rPr lang="es-ES" sz="1400" b="1" smtClean="0"/>
              <a:t>Repetibilidad </a:t>
            </a:r>
            <a:endParaRPr lang="es-ES" sz="1400" smtClean="0"/>
          </a:p>
          <a:p>
            <a:pPr marL="609600" indent="-609600" eaLnBrk="1" hangingPunct="1">
              <a:lnSpc>
                <a:spcPct val="80000"/>
              </a:lnSpc>
            </a:pPr>
            <a:r>
              <a:rPr lang="es-ES" sz="1400" b="1" smtClean="0"/>
              <a:t>Reproducibilidad</a:t>
            </a:r>
            <a:r>
              <a:rPr lang="es-ES" sz="1400" smtClean="0"/>
              <a:t> </a:t>
            </a:r>
          </a:p>
          <a:p>
            <a:pPr marL="609600" indent="-609600" eaLnBrk="1" hangingPunct="1">
              <a:lnSpc>
                <a:spcPct val="80000"/>
              </a:lnSpc>
            </a:pPr>
            <a:r>
              <a:rPr lang="es-ES" sz="1400" b="1" smtClean="0"/>
              <a:t>Robustez</a:t>
            </a:r>
            <a:endParaRPr lang="es-ES" sz="1400" smtClean="0"/>
          </a:p>
          <a:p>
            <a:pPr marL="609600" indent="-609600" eaLnBrk="1" hangingPunct="1">
              <a:lnSpc>
                <a:spcPct val="80000"/>
              </a:lnSpc>
            </a:pPr>
            <a:r>
              <a:rPr lang="es-ES" sz="1400" b="1" u="sng" smtClean="0"/>
              <a:t>Exactitud</a:t>
            </a:r>
            <a:r>
              <a:rPr lang="es-ES" sz="1400" smtClean="0"/>
              <a:t> </a:t>
            </a:r>
          </a:p>
          <a:p>
            <a:pPr marL="609600" indent="-609600" eaLnBrk="1" hangingPunct="1">
              <a:lnSpc>
                <a:spcPct val="80000"/>
              </a:lnSpc>
            </a:pPr>
            <a:r>
              <a:rPr lang="es-ES" sz="1400" b="1" smtClean="0"/>
              <a:t>Test t de Student</a:t>
            </a:r>
            <a:endParaRPr lang="es-ES" sz="1400" smtClean="0"/>
          </a:p>
          <a:p>
            <a:pPr marL="609600" indent="-609600" eaLnBrk="1" hangingPunct="1">
              <a:lnSpc>
                <a:spcPct val="80000"/>
              </a:lnSpc>
            </a:pPr>
            <a:r>
              <a:rPr lang="es-ES" sz="1400" b="1" smtClean="0"/>
              <a:t>Límite</a:t>
            </a:r>
            <a:r>
              <a:rPr lang="es-ES" sz="1400" smtClean="0"/>
              <a:t> </a:t>
            </a:r>
            <a:r>
              <a:rPr lang="es-MX" sz="1400" smtClean="0"/>
              <a:t>:</a:t>
            </a:r>
            <a:endParaRPr lang="es-ES" sz="1400" smtClean="0"/>
          </a:p>
          <a:p>
            <a:pPr marL="1371600" lvl="2" indent="-457200" eaLnBrk="1" hangingPunct="1">
              <a:lnSpc>
                <a:spcPct val="80000"/>
              </a:lnSpc>
              <a:buFontTx/>
              <a:buNone/>
            </a:pPr>
            <a:r>
              <a:rPr lang="es-ES" sz="1400" b="1" smtClean="0"/>
              <a:t>De detección</a:t>
            </a:r>
            <a:r>
              <a:rPr lang="es-ES" sz="1000" b="1" smtClean="0"/>
              <a:t> </a:t>
            </a:r>
            <a:endParaRPr lang="es-ES" sz="1000" smtClean="0"/>
          </a:p>
          <a:p>
            <a:pPr marL="609600" indent="-609600" eaLnBrk="1" hangingPunct="1">
              <a:lnSpc>
                <a:spcPct val="80000"/>
              </a:lnSpc>
              <a:buFontTx/>
              <a:buNone/>
            </a:pPr>
            <a:r>
              <a:rPr lang="es-MX" sz="1400" b="1" smtClean="0"/>
              <a:t>		</a:t>
            </a:r>
            <a:r>
              <a:rPr lang="es-ES" sz="1400" b="1" smtClean="0"/>
              <a:t>De cuantificación</a:t>
            </a:r>
            <a:endParaRPr lang="es-ES" sz="1400" smtClean="0"/>
          </a:p>
          <a:p>
            <a:pPr marL="609600" indent="-609600" eaLnBrk="1" hangingPunct="1">
              <a:lnSpc>
                <a:spcPct val="80000"/>
              </a:lnSpc>
              <a:buFontTx/>
              <a:buNone/>
            </a:pPr>
            <a:endParaRPr lang="es-ES" sz="140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5"/>
          <p:cNvSpPr>
            <a:spLocks noChangeArrowheads="1"/>
          </p:cNvSpPr>
          <p:nvPr/>
        </p:nvSpPr>
        <p:spPr bwMode="auto">
          <a:xfrm>
            <a:off x="395288" y="333375"/>
            <a:ext cx="8369300" cy="822325"/>
          </a:xfrm>
          <a:prstGeom prst="rect">
            <a:avLst/>
          </a:prstGeom>
          <a:noFill/>
          <a:ln w="9525">
            <a:noFill/>
            <a:miter lim="800000"/>
            <a:headEnd/>
            <a:tailEnd/>
          </a:ln>
        </p:spPr>
        <p:txBody>
          <a:bodyPr wrap="none" anchor="ctr">
            <a:spAutoFit/>
          </a:bodyPr>
          <a:lstStyle/>
          <a:p>
            <a:r>
              <a:rPr lang="es-ES_tradnl" sz="2400" b="0">
                <a:cs typeface="Times New Roman" pitchFamily="18" charset="0"/>
              </a:rPr>
              <a:t>¿Qué porcentaje del área de la curva queda entre 1.5 y 2 </a:t>
            </a:r>
            <a:r>
              <a:rPr lang="es-ES_tradnl" sz="2400" b="0">
                <a:cs typeface="Times New Roman" pitchFamily="18" charset="0"/>
                <a:sym typeface="Symbol" pitchFamily="18" charset="2"/>
              </a:rPr>
              <a:t></a:t>
            </a:r>
            <a:r>
              <a:rPr lang="es-ES_tradnl" sz="2400" b="0">
                <a:cs typeface="Times New Roman" pitchFamily="18" charset="0"/>
              </a:rPr>
              <a:t>?</a:t>
            </a:r>
            <a:endParaRPr lang="es-ES" sz="2400" b="0">
              <a:sym typeface="Symbol" pitchFamily="18" charset="2"/>
            </a:endParaRPr>
          </a:p>
          <a:p>
            <a:pPr eaLnBrk="0" hangingPunct="0"/>
            <a:endParaRPr lang="es-ES" sz="2400" b="0">
              <a:cs typeface="Times New Roman" pitchFamily="18" charset="0"/>
              <a:sym typeface="Symbol" pitchFamily="18" charset="2"/>
            </a:endParaRPr>
          </a:p>
        </p:txBody>
      </p:sp>
      <p:pic>
        <p:nvPicPr>
          <p:cNvPr id="44036" name="Picture 4" descr="SAT61D2"/>
          <p:cNvPicPr>
            <a:picLocks noChangeAspect="1" noChangeArrowheads="1"/>
          </p:cNvPicPr>
          <p:nvPr/>
        </p:nvPicPr>
        <p:blipFill>
          <a:blip r:embed="rId2"/>
          <a:srcRect/>
          <a:stretch>
            <a:fillRect/>
          </a:stretch>
        </p:blipFill>
        <p:spPr bwMode="auto">
          <a:xfrm>
            <a:off x="0" y="1125538"/>
            <a:ext cx="9144000" cy="5732462"/>
          </a:xfrm>
          <a:prstGeom prst="rect">
            <a:avLst/>
          </a:prstGeom>
          <a:noFill/>
          <a:ln w="9525">
            <a:noFill/>
            <a:miter lim="800000"/>
            <a:headEnd/>
            <a:tailEnd/>
          </a:ln>
        </p:spPr>
      </p:pic>
      <p:sp>
        <p:nvSpPr>
          <p:cNvPr id="61444" name="Rectangle 6"/>
          <p:cNvSpPr>
            <a:spLocks noChangeArrowheads="1"/>
          </p:cNvSpPr>
          <p:nvPr/>
        </p:nvSpPr>
        <p:spPr bwMode="auto">
          <a:xfrm>
            <a:off x="114300" y="1885950"/>
            <a:ext cx="9144000" cy="0"/>
          </a:xfrm>
          <a:prstGeom prst="rect">
            <a:avLst/>
          </a:prstGeom>
          <a:noFill/>
          <a:ln w="9525">
            <a:noFill/>
            <a:miter lim="800000"/>
            <a:headEnd/>
            <a:tailEnd/>
          </a:ln>
        </p:spPr>
        <p:txBody>
          <a:bodyPr wrap="none" anchor="ctr">
            <a:spAutoFit/>
          </a:bodyPr>
          <a:lstStyle/>
          <a:p>
            <a:endParaRPr lang="es-ES" b="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4036"/>
                                        </p:tgtEl>
                                        <p:attrNameLst>
                                          <p:attrName>style.visibility</p:attrName>
                                        </p:attrNameLst>
                                      </p:cBhvr>
                                      <p:to>
                                        <p:strVal val="visible"/>
                                      </p:to>
                                    </p:set>
                                    <p:animEffect transition="in" filter="diamond(in)">
                                      <p:cBhvr>
                                        <p:cTn id="7" dur="2000"/>
                                        <p:tgtEl>
                                          <p:spTgt spid="440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857232"/>
            <a:ext cx="9144000" cy="4031873"/>
          </a:xfrm>
          <a:prstGeom prst="rect">
            <a:avLst/>
          </a:prstGeom>
        </p:spPr>
        <p:txBody>
          <a:bodyPr wrap="square">
            <a:spAutoFit/>
          </a:bodyPr>
          <a:lstStyle/>
          <a:p>
            <a:pPr algn="just"/>
            <a:r>
              <a:rPr lang="es-ES" sz="3200" dirty="0" smtClean="0"/>
              <a:t>Problema: supongamos que se sabe que el peso de los sujetos de una determinada población sigue una distribución aproximadamente normal, con una media de 80 Kg y una desviación estándar de 10 Kg. ¿Podremos saber cuál es la probabilidad de que una persona, elegida al azar, tenga un peso superior a 100 Kg</a:t>
            </a:r>
            <a:r>
              <a:rPr lang="es-ES" dirty="0" smtClean="0"/>
              <a:t>?</a:t>
            </a:r>
            <a:endParaRPr lang="es-E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4"/>
          <p:cNvSpPr>
            <a:spLocks noGrp="1" noChangeArrowheads="1"/>
          </p:cNvSpPr>
          <p:nvPr>
            <p:ph type="title"/>
          </p:nvPr>
        </p:nvSpPr>
        <p:spPr/>
        <p:txBody>
          <a:bodyPr/>
          <a:lstStyle/>
          <a:p>
            <a:pPr eaLnBrk="1" hangingPunct="1"/>
            <a:r>
              <a:rPr lang="es-ES_tradnl" smtClean="0"/>
              <a:t>Desviaciones de la normalidad</a:t>
            </a:r>
            <a:r>
              <a:rPr lang="es-ES" smtClean="0"/>
              <a:t> </a:t>
            </a:r>
          </a:p>
        </p:txBody>
      </p:sp>
      <p:pic>
        <p:nvPicPr>
          <p:cNvPr id="62467" name="Picture 5" descr="SAT7103"/>
          <p:cNvPicPr>
            <a:picLocks noGrp="1" noChangeAspect="1" noChangeArrowheads="1"/>
          </p:cNvPicPr>
          <p:nvPr>
            <p:ph idx="1"/>
          </p:nvPr>
        </p:nvPicPr>
        <p:blipFill>
          <a:blip r:embed="rId2"/>
          <a:srcRect/>
          <a:stretch>
            <a:fillRect/>
          </a:stretch>
        </p:blipFill>
        <p:spPr>
          <a:xfrm>
            <a:off x="0" y="1628775"/>
            <a:ext cx="9144000" cy="5229225"/>
          </a:xfrm>
          <a:noFill/>
        </p:spPr>
      </p:pic>
      <p:sp>
        <p:nvSpPr>
          <p:cNvPr id="45063" name="Rectangle 7"/>
          <p:cNvSpPr>
            <a:spLocks noChangeArrowheads="1"/>
          </p:cNvSpPr>
          <p:nvPr/>
        </p:nvSpPr>
        <p:spPr bwMode="auto">
          <a:xfrm>
            <a:off x="1979613" y="1628775"/>
            <a:ext cx="5454650" cy="366713"/>
          </a:xfrm>
          <a:prstGeom prst="rect">
            <a:avLst/>
          </a:prstGeom>
          <a:noFill/>
          <a:ln w="9525">
            <a:noFill/>
            <a:miter lim="800000"/>
            <a:headEnd/>
            <a:tailEnd/>
          </a:ln>
        </p:spPr>
        <p:txBody>
          <a:bodyPr wrap="none" anchor="ctr">
            <a:spAutoFit/>
          </a:bodyPr>
          <a:lstStyle/>
          <a:p>
            <a:r>
              <a:rPr lang="es-ES_tradnl" b="0"/>
              <a:t>Ejemplo edades de fallecimiento versus frecuencia.</a:t>
            </a:r>
            <a:r>
              <a:rPr lang="es-ES"/>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5063"/>
                                        </p:tgtEl>
                                        <p:attrNameLst>
                                          <p:attrName>style.visibility</p:attrName>
                                        </p:attrNameLst>
                                      </p:cBhvr>
                                      <p:to>
                                        <p:strVal val="visible"/>
                                      </p:to>
                                    </p:set>
                                    <p:animEffect transition="in" filter="checkerboard(across)">
                                      <p:cBhvr>
                                        <p:cTn id="7" dur="500"/>
                                        <p:tgtEl>
                                          <p:spTgt spid="450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3"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39999">
              <a:srgbClr val="0A128C"/>
            </a:gs>
            <a:gs pos="70000">
              <a:srgbClr val="181CC7"/>
            </a:gs>
            <a:gs pos="88000">
              <a:srgbClr val="7005D4"/>
            </a:gs>
            <a:gs pos="100000">
              <a:srgbClr val="8C3D91"/>
            </a:gs>
          </a:gsLst>
          <a:lin ang="2700000" scaled="0"/>
        </a:gradFill>
        <a:effectLst/>
      </p:bgPr>
    </p:bg>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p:txBody>
          <a:bodyPr/>
          <a:lstStyle/>
          <a:p>
            <a:pPr eaLnBrk="1" hangingPunct="1"/>
            <a:r>
              <a:rPr lang="es-CL" sz="3200" smtClean="0">
                <a:solidFill>
                  <a:srgbClr val="FFCC00"/>
                </a:solidFill>
                <a:latin typeface="Comic Sans MS" pitchFamily="66" charset="0"/>
              </a:rPr>
              <a:t>Distribución Normal</a:t>
            </a:r>
            <a:endParaRPr lang="en-US" sz="3200" smtClean="0">
              <a:solidFill>
                <a:srgbClr val="FFCC00"/>
              </a:solidFill>
              <a:latin typeface="Comic Sans MS" pitchFamily="66" charset="0"/>
            </a:endParaRPr>
          </a:p>
        </p:txBody>
      </p:sp>
      <p:sp>
        <p:nvSpPr>
          <p:cNvPr id="14340" name="Rectangle 3"/>
          <p:cNvSpPr>
            <a:spLocks noGrp="1" noChangeArrowheads="1"/>
          </p:cNvSpPr>
          <p:nvPr>
            <p:ph type="body" sz="half" idx="1"/>
          </p:nvPr>
        </p:nvSpPr>
        <p:spPr>
          <a:xfrm>
            <a:off x="457200" y="1600200"/>
            <a:ext cx="8153400" cy="3017838"/>
          </a:xfrm>
        </p:spPr>
        <p:txBody>
          <a:bodyPr/>
          <a:lstStyle/>
          <a:p>
            <a:pPr marL="0" indent="0" algn="just" eaLnBrk="1" hangingPunct="1">
              <a:buFontTx/>
              <a:buNone/>
            </a:pPr>
            <a:r>
              <a:rPr lang="es-ES" sz="2400" smtClean="0">
                <a:solidFill>
                  <a:srgbClr val="FFFF00"/>
                </a:solidFill>
                <a:sym typeface="Webdings" pitchFamily="18" charset="2"/>
              </a:rPr>
              <a:t>	Esta es una de las distribuciones más importantes de la estadística. Fue publicada por primera vez por el matemático Abraham De Moivre (1667-1754), de ahí en adelante fue investigada por muchos matemáticos entre los que destacan Carl Friedrich Gauss (1777-1855), por cuyo nombre también se le conoce a esta distribución.</a:t>
            </a:r>
            <a:r>
              <a:rPr lang="en-US" sz="2800" smtClean="0">
                <a:sym typeface="Webdings" pitchFamily="18" charset="2"/>
              </a:rPr>
              <a:t> </a:t>
            </a:r>
          </a:p>
        </p:txBody>
      </p:sp>
      <p:graphicFrame>
        <p:nvGraphicFramePr>
          <p:cNvPr id="14338" name="Object 4">
            <a:hlinkClick r:id="" action="ppaction://ole?verb=0"/>
          </p:cNvPr>
          <p:cNvGraphicFramePr>
            <a:graphicFrameLocks/>
          </p:cNvGraphicFramePr>
          <p:nvPr>
            <p:ph sz="half" idx="2"/>
          </p:nvPr>
        </p:nvGraphicFramePr>
        <p:xfrm>
          <a:off x="3886200" y="5410200"/>
          <a:ext cx="1600200" cy="971550"/>
        </p:xfrm>
        <a:graphic>
          <a:graphicData uri="http://schemas.openxmlformats.org/presentationml/2006/ole">
            <p:oleObj spid="_x0000_s14338" name="Imagen" r:id="rId3" imgW="4163760" imgH="3105000" progId="">
              <p:embed/>
            </p:oleObj>
          </a:graphicData>
        </a:graphic>
      </p:graphicFrame>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39999">
              <a:srgbClr val="0A128C"/>
            </a:gs>
            <a:gs pos="70000">
              <a:srgbClr val="181CC7"/>
            </a:gs>
            <a:gs pos="88000">
              <a:srgbClr val="7005D4"/>
            </a:gs>
            <a:gs pos="100000">
              <a:srgbClr val="8C3D91"/>
            </a:gs>
          </a:gsLst>
          <a:lin ang="2700000" scaled="0"/>
        </a:gradFill>
        <a:effectLst/>
      </p:bgPr>
    </p:bg>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a:xfrm>
            <a:off x="457200" y="274638"/>
            <a:ext cx="8229600" cy="639762"/>
          </a:xfrm>
        </p:spPr>
        <p:txBody>
          <a:bodyPr/>
          <a:lstStyle/>
          <a:p>
            <a:pPr eaLnBrk="1" hangingPunct="1"/>
            <a:r>
              <a:rPr lang="es-CL" sz="3200" smtClean="0">
                <a:solidFill>
                  <a:srgbClr val="FFCC00"/>
                </a:solidFill>
                <a:latin typeface="Comic Sans MS" pitchFamily="66" charset="0"/>
              </a:rPr>
              <a:t>Distribución Normal</a:t>
            </a:r>
            <a:r>
              <a:rPr lang="es-CL" sz="3600" smtClean="0">
                <a:solidFill>
                  <a:srgbClr val="FFCC00"/>
                </a:solidFill>
                <a:latin typeface="Comic Sans MS" pitchFamily="66" charset="0"/>
              </a:rPr>
              <a:t> </a:t>
            </a:r>
            <a:endParaRPr lang="en-US" sz="3600" smtClean="0">
              <a:solidFill>
                <a:srgbClr val="FFCC00"/>
              </a:solidFill>
              <a:latin typeface="Comic Sans MS" pitchFamily="66" charset="0"/>
            </a:endParaRPr>
          </a:p>
        </p:txBody>
      </p:sp>
      <p:sp>
        <p:nvSpPr>
          <p:cNvPr id="105475" name="Rectangle 3"/>
          <p:cNvSpPr>
            <a:spLocks noGrp="1" noChangeArrowheads="1"/>
          </p:cNvSpPr>
          <p:nvPr>
            <p:ph type="body" sz="half" idx="1"/>
          </p:nvPr>
        </p:nvSpPr>
        <p:spPr>
          <a:xfrm>
            <a:off x="457200" y="1219200"/>
            <a:ext cx="8458200" cy="4800600"/>
          </a:xfrm>
        </p:spPr>
        <p:txBody>
          <a:bodyPr/>
          <a:lstStyle/>
          <a:p>
            <a:pPr marL="0" indent="0" algn="just" eaLnBrk="1" hangingPunct="1">
              <a:lnSpc>
                <a:spcPct val="80000"/>
              </a:lnSpc>
              <a:buFontTx/>
              <a:buNone/>
            </a:pPr>
            <a:r>
              <a:rPr lang="es-ES" sz="2400" smtClean="0">
                <a:solidFill>
                  <a:srgbClr val="FFFF00"/>
                </a:solidFill>
                <a:sym typeface="Webdings" pitchFamily="18" charset="2"/>
              </a:rPr>
              <a:t>Uno de los problemas más frecuentes en el campo médico, químico y biológico es la determinación si un individuo está sano o enfermo, si un medicamento afecta o no a nuestro organismo, si se está liberando correctamente a nuestro organismo, y otras tantas interrogantes que derivan de estas situaciones.</a:t>
            </a:r>
          </a:p>
          <a:p>
            <a:pPr marL="0" indent="0" algn="just" eaLnBrk="1" hangingPunct="1">
              <a:lnSpc>
                <a:spcPct val="80000"/>
              </a:lnSpc>
              <a:buFontTx/>
              <a:buNone/>
            </a:pPr>
            <a:r>
              <a:rPr lang="es-ES" sz="2400" smtClean="0">
                <a:solidFill>
                  <a:srgbClr val="FFFF00"/>
                </a:solidFill>
                <a:sym typeface="Webdings" pitchFamily="18" charset="2"/>
              </a:rPr>
              <a:t>Para establecer una decisión debemos medir alguna característica o propiedad que nos permita delinear los límites entre </a:t>
            </a:r>
            <a:r>
              <a:rPr lang="es-ES" sz="2400" b="1" i="1" smtClean="0">
                <a:solidFill>
                  <a:srgbClr val="FFFF00"/>
                </a:solidFill>
                <a:sym typeface="Webdings" pitchFamily="18" charset="2"/>
              </a:rPr>
              <a:t>lo habitual</a:t>
            </a:r>
            <a:r>
              <a:rPr lang="es-ES" sz="2400" smtClean="0">
                <a:solidFill>
                  <a:srgbClr val="FFFF00"/>
                </a:solidFill>
                <a:sym typeface="Webdings" pitchFamily="18" charset="2"/>
              </a:rPr>
              <a:t> y </a:t>
            </a:r>
            <a:r>
              <a:rPr lang="es-ES" sz="2400" b="1" i="1" smtClean="0">
                <a:solidFill>
                  <a:srgbClr val="FFFF00"/>
                </a:solidFill>
                <a:sym typeface="Webdings" pitchFamily="18" charset="2"/>
              </a:rPr>
              <a:t>lo raro</a:t>
            </a:r>
            <a:r>
              <a:rPr lang="es-ES" sz="2400" smtClean="0">
                <a:solidFill>
                  <a:srgbClr val="FFFF00"/>
                </a:solidFill>
                <a:sym typeface="Webdings" pitchFamily="18" charset="2"/>
              </a:rPr>
              <a:t>, es decir, </a:t>
            </a:r>
            <a:r>
              <a:rPr lang="es-ES" sz="2400" b="1" smtClean="0">
                <a:solidFill>
                  <a:srgbClr val="FFFF00"/>
                </a:solidFill>
                <a:sym typeface="Webdings" pitchFamily="18" charset="2"/>
              </a:rPr>
              <a:t>conocer la distribución de la variable en estudio, en individuos normales, y en base a esta distribución fijar los límites entre lo frecuente y lo no frecuente</a:t>
            </a:r>
            <a:r>
              <a:rPr lang="es-ES" sz="2400" smtClean="0">
                <a:solidFill>
                  <a:srgbClr val="FFFF00"/>
                </a:solidFill>
                <a:sym typeface="Webdings" pitchFamily="18" charset="2"/>
              </a:rPr>
              <a:t>.</a:t>
            </a:r>
          </a:p>
          <a:p>
            <a:pPr marL="0" indent="0" algn="just" eaLnBrk="1" hangingPunct="1">
              <a:lnSpc>
                <a:spcPct val="80000"/>
              </a:lnSpc>
              <a:buFontTx/>
              <a:buNone/>
            </a:pPr>
            <a:r>
              <a:rPr lang="es-ES" sz="2400" smtClean="0">
                <a:solidFill>
                  <a:srgbClr val="FFFF00"/>
                </a:solidFill>
                <a:sym typeface="Webdings" pitchFamily="18" charset="2"/>
              </a:rPr>
              <a:t>Esta distribución nos sirve de modelo para una serie de variables en el campo biológico - farmacéutico.</a:t>
            </a:r>
            <a:r>
              <a:rPr lang="es-ES" sz="2400" b="1" smtClean="0">
                <a:sym typeface="Webdings" pitchFamily="18" charset="2"/>
              </a:rPr>
              <a:t> </a:t>
            </a:r>
          </a:p>
          <a:p>
            <a:pPr marL="0" indent="0" algn="just" eaLnBrk="1" hangingPunct="1">
              <a:lnSpc>
                <a:spcPct val="80000"/>
              </a:lnSpc>
              <a:buFontTx/>
              <a:buNone/>
            </a:pPr>
            <a:endParaRPr lang="en-US" sz="2400" b="1" smtClean="0">
              <a:sym typeface="Webdings" pitchFamily="18" charset="2"/>
            </a:endParaRPr>
          </a:p>
        </p:txBody>
      </p:sp>
      <p:graphicFrame>
        <p:nvGraphicFramePr>
          <p:cNvPr id="15362" name="Object 4">
            <a:hlinkClick r:id="" action="ppaction://ole?verb=0"/>
          </p:cNvPr>
          <p:cNvGraphicFramePr>
            <a:graphicFrameLocks/>
          </p:cNvGraphicFramePr>
          <p:nvPr>
            <p:ph sz="half" idx="2"/>
          </p:nvPr>
        </p:nvGraphicFramePr>
        <p:xfrm>
          <a:off x="4191000" y="5715000"/>
          <a:ext cx="914400" cy="749300"/>
        </p:xfrm>
        <a:graphic>
          <a:graphicData uri="http://schemas.openxmlformats.org/presentationml/2006/ole">
            <p:oleObj spid="_x0000_s15362" name="Imagen" r:id="rId3" imgW="5125680" imgH="1711080" progId="">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105475">
                                            <p:txEl>
                                              <p:pRg st="0" end="0"/>
                                            </p:txEl>
                                          </p:spTgt>
                                        </p:tgtEl>
                                        <p:attrNameLst>
                                          <p:attrName>style.visibility</p:attrName>
                                        </p:attrNameLst>
                                      </p:cBhvr>
                                      <p:to>
                                        <p:strVal val="visible"/>
                                      </p:to>
                                    </p:set>
                                    <p:animEffect transition="in" filter="barn(inHorizontal)">
                                      <p:cBhvr>
                                        <p:cTn id="7" dur="2000"/>
                                        <p:tgtEl>
                                          <p:spTgt spid="1054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105475">
                                            <p:txEl>
                                              <p:pRg st="1" end="1"/>
                                            </p:txEl>
                                          </p:spTgt>
                                        </p:tgtEl>
                                        <p:attrNameLst>
                                          <p:attrName>style.visibility</p:attrName>
                                        </p:attrNameLst>
                                      </p:cBhvr>
                                      <p:to>
                                        <p:strVal val="visible"/>
                                      </p:to>
                                    </p:set>
                                    <p:animEffect transition="in" filter="barn(inHorizontal)">
                                      <p:cBhvr>
                                        <p:cTn id="12" dur="2000"/>
                                        <p:tgtEl>
                                          <p:spTgt spid="1054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grpId="0" nodeType="clickEffect">
                                  <p:stCondLst>
                                    <p:cond delay="0"/>
                                  </p:stCondLst>
                                  <p:childTnLst>
                                    <p:set>
                                      <p:cBhvr>
                                        <p:cTn id="16" dur="1" fill="hold">
                                          <p:stCondLst>
                                            <p:cond delay="0"/>
                                          </p:stCondLst>
                                        </p:cTn>
                                        <p:tgtEl>
                                          <p:spTgt spid="105475">
                                            <p:txEl>
                                              <p:pRg st="2" end="2"/>
                                            </p:txEl>
                                          </p:spTgt>
                                        </p:tgtEl>
                                        <p:attrNameLst>
                                          <p:attrName>style.visibility</p:attrName>
                                        </p:attrNameLst>
                                      </p:cBhvr>
                                      <p:to>
                                        <p:strVal val="visible"/>
                                      </p:to>
                                    </p:set>
                                    <p:animEffect transition="in" filter="barn(inHorizontal)">
                                      <p:cBhvr>
                                        <p:cTn id="17" dur="2000"/>
                                        <p:tgtEl>
                                          <p:spTgt spid="10547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5"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39999">
              <a:srgbClr val="0A128C"/>
            </a:gs>
            <a:gs pos="70000">
              <a:srgbClr val="181CC7"/>
            </a:gs>
            <a:gs pos="88000">
              <a:srgbClr val="7005D4"/>
            </a:gs>
            <a:gs pos="100000">
              <a:srgbClr val="8C3D91"/>
            </a:gs>
          </a:gsLst>
          <a:lin ang="2700000" scaled="0"/>
        </a:grad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457200" y="274638"/>
            <a:ext cx="8229600" cy="703262"/>
          </a:xfrm>
        </p:spPr>
        <p:txBody>
          <a:bodyPr/>
          <a:lstStyle/>
          <a:p>
            <a:pPr eaLnBrk="1" hangingPunct="1"/>
            <a:r>
              <a:rPr lang="es-CL" sz="3200" smtClean="0">
                <a:solidFill>
                  <a:srgbClr val="FFCC00"/>
                </a:solidFill>
                <a:latin typeface="Comic Sans MS" pitchFamily="66" charset="0"/>
              </a:rPr>
              <a:t>Requisitos y Características</a:t>
            </a:r>
            <a:endParaRPr lang="en-US" sz="3200" smtClean="0">
              <a:solidFill>
                <a:srgbClr val="FFCC00"/>
              </a:solidFill>
              <a:latin typeface="Comic Sans MS" pitchFamily="66" charset="0"/>
            </a:endParaRPr>
          </a:p>
        </p:txBody>
      </p:sp>
      <p:sp>
        <p:nvSpPr>
          <p:cNvPr id="63491" name="Rectangle 3"/>
          <p:cNvSpPr>
            <a:spLocks noGrp="1" noChangeArrowheads="1"/>
          </p:cNvSpPr>
          <p:nvPr>
            <p:ph type="body" sz="half" idx="1"/>
          </p:nvPr>
        </p:nvSpPr>
        <p:spPr/>
        <p:txBody>
          <a:bodyPr/>
          <a:lstStyle/>
          <a:p>
            <a:pPr marL="0" indent="0" algn="ctr" eaLnBrk="1" hangingPunct="1">
              <a:buFontTx/>
              <a:buNone/>
            </a:pPr>
            <a:r>
              <a:rPr lang="es-ES" sz="2800" smtClean="0">
                <a:sym typeface="Webdings" pitchFamily="18" charset="2"/>
              </a:rPr>
              <a:t> </a:t>
            </a:r>
            <a:endParaRPr lang="en-US" sz="2800" smtClean="0">
              <a:sym typeface="Webdings" pitchFamily="18" charset="2"/>
            </a:endParaRPr>
          </a:p>
        </p:txBody>
      </p:sp>
      <p:pic>
        <p:nvPicPr>
          <p:cNvPr id="63492" name="Picture 4"/>
          <p:cNvPicPr>
            <a:picLocks noGrp="1" noChangeAspect="1" noChangeArrowheads="1"/>
          </p:cNvPicPr>
          <p:nvPr>
            <p:ph sz="quarter" idx="3"/>
          </p:nvPr>
        </p:nvPicPr>
        <p:blipFill>
          <a:blip r:embed="rId2"/>
          <a:srcRect/>
          <a:stretch>
            <a:fillRect/>
          </a:stretch>
        </p:blipFill>
        <p:spPr>
          <a:xfrm>
            <a:off x="2590800" y="4343400"/>
            <a:ext cx="4038600" cy="2514600"/>
          </a:xfrm>
          <a:solidFill>
            <a:schemeClr val="bg2"/>
          </a:solidFill>
          <a:ln>
            <a:solidFill>
              <a:schemeClr val="bg1"/>
            </a:solidFill>
          </a:ln>
        </p:spPr>
      </p:pic>
      <p:sp>
        <p:nvSpPr>
          <p:cNvPr id="106501" name="Text Box 5"/>
          <p:cNvSpPr txBox="1">
            <a:spLocks noChangeArrowheads="1"/>
          </p:cNvSpPr>
          <p:nvPr/>
        </p:nvSpPr>
        <p:spPr bwMode="auto">
          <a:xfrm>
            <a:off x="457200" y="1295400"/>
            <a:ext cx="8229600" cy="3378200"/>
          </a:xfrm>
          <a:prstGeom prst="rect">
            <a:avLst/>
          </a:prstGeom>
          <a:noFill/>
          <a:ln w="9525" algn="ctr">
            <a:noFill/>
            <a:miter lim="800000"/>
            <a:headEnd/>
            <a:tailEnd/>
          </a:ln>
          <a:effectLst/>
        </p:spPr>
        <p:txBody>
          <a:bodyPr>
            <a:spAutoFit/>
          </a:bodyPr>
          <a:lstStyle/>
          <a:p>
            <a:pPr algn="just" eaLnBrk="0" hangingPunct="0">
              <a:buFontTx/>
              <a:buChar char="•"/>
              <a:defRPr/>
            </a:pPr>
            <a:r>
              <a:rPr lang="es-ES" sz="2400" b="0">
                <a:solidFill>
                  <a:srgbClr val="FFFF00"/>
                </a:solidFill>
                <a:latin typeface="Tahoma" pitchFamily="34" charset="0"/>
              </a:rPr>
              <a:t> </a:t>
            </a:r>
            <a:r>
              <a:rPr lang="es-ES" sz="2400">
                <a:solidFill>
                  <a:srgbClr val="FFFF00"/>
                </a:solidFill>
                <a:effectLst>
                  <a:outerShdw blurRad="38100" dist="38100" dir="2700000" algn="tl">
                    <a:srgbClr val="000000"/>
                  </a:outerShdw>
                </a:effectLst>
                <a:latin typeface="Tahoma" pitchFamily="34" charset="0"/>
              </a:rPr>
              <a:t>Es simétrica entorno a su media, </a:t>
            </a:r>
            <a:r>
              <a:rPr lang="es-ES" sz="2400">
                <a:solidFill>
                  <a:srgbClr val="FFFF00"/>
                </a:solidFill>
                <a:effectLst>
                  <a:outerShdw blurRad="38100" dist="38100" dir="2700000" algn="tl">
                    <a:srgbClr val="000000"/>
                  </a:outerShdw>
                </a:effectLst>
                <a:latin typeface="Tahoma" pitchFamily="34" charset="0"/>
                <a:sym typeface="Symbol" pitchFamily="18" charset="2"/>
              </a:rPr>
              <a:t></a:t>
            </a:r>
            <a:r>
              <a:rPr lang="es-ES" sz="2400">
                <a:solidFill>
                  <a:srgbClr val="FFFF00"/>
                </a:solidFill>
                <a:effectLst>
                  <a:outerShdw blurRad="38100" dist="38100" dir="2700000" algn="tl">
                    <a:srgbClr val="000000"/>
                  </a:outerShdw>
                </a:effectLst>
                <a:latin typeface="Tahoma" pitchFamily="34" charset="0"/>
              </a:rPr>
              <a:t>, es decir la curva a cualquiera de sus dos lados o colas es el reflejo del otro. </a:t>
            </a:r>
          </a:p>
          <a:p>
            <a:pPr algn="just" eaLnBrk="0" hangingPunct="0">
              <a:buFontTx/>
              <a:buChar char="•"/>
              <a:defRPr/>
            </a:pPr>
            <a:r>
              <a:rPr lang="es-ES" sz="2400">
                <a:solidFill>
                  <a:srgbClr val="FFFF00"/>
                </a:solidFill>
                <a:effectLst>
                  <a:outerShdw blurRad="38100" dist="38100" dir="2700000" algn="tl">
                    <a:srgbClr val="000000"/>
                  </a:outerShdw>
                </a:effectLst>
                <a:latin typeface="Tahoma" pitchFamily="34" charset="0"/>
              </a:rPr>
              <a:t> La media, mediana y moda son iguales.</a:t>
            </a:r>
          </a:p>
          <a:p>
            <a:pPr algn="just" eaLnBrk="0" hangingPunct="0">
              <a:buFontTx/>
              <a:buChar char="•"/>
              <a:defRPr/>
            </a:pPr>
            <a:r>
              <a:rPr lang="es-ES" sz="2400">
                <a:solidFill>
                  <a:srgbClr val="FFFF00"/>
                </a:solidFill>
                <a:effectLst>
                  <a:outerShdw blurRad="38100" dist="38100" dir="2700000" algn="tl">
                    <a:srgbClr val="000000"/>
                  </a:outerShdw>
                </a:effectLst>
                <a:latin typeface="Tahoma" pitchFamily="34" charset="0"/>
              </a:rPr>
              <a:t> El área total bajo la curva arriba del eje de las x es una unidad de área. Por simetría el 50% del área está hacia la derecha de una perpendicular trazada en la media y el otro 50% restante está hacia la izquierda</a:t>
            </a:r>
            <a:r>
              <a:rPr lang="es-ES" sz="2400" b="0">
                <a:solidFill>
                  <a:srgbClr val="FFFF00"/>
                </a:solidFill>
                <a:effectLst>
                  <a:outerShdw blurRad="38100" dist="38100" dir="2700000" algn="tl">
                    <a:srgbClr val="000000"/>
                  </a:outerShdw>
                </a:effectLst>
                <a:latin typeface="Tahoma" pitchFamily="34" charset="0"/>
              </a:rPr>
              <a:t>.</a:t>
            </a:r>
            <a:endParaRPr lang="en-US" sz="2400" b="0">
              <a:solidFill>
                <a:srgbClr val="FFFF00"/>
              </a:solidFill>
              <a:effectLst>
                <a:outerShdw blurRad="38100" dist="38100" dir="2700000" algn="tl">
                  <a:srgbClr val="000000"/>
                </a:outerShdw>
              </a:effectLst>
              <a:latin typeface="Tahoma" pitchFamily="34" charset="0"/>
            </a:endParaRPr>
          </a:p>
        </p:txBody>
      </p:sp>
      <p:sp>
        <p:nvSpPr>
          <p:cNvPr id="63494" name="Line 6"/>
          <p:cNvSpPr>
            <a:spLocks noChangeShapeType="1"/>
          </p:cNvSpPr>
          <p:nvPr/>
        </p:nvSpPr>
        <p:spPr bwMode="auto">
          <a:xfrm>
            <a:off x="3886200" y="4419600"/>
            <a:ext cx="0" cy="1828800"/>
          </a:xfrm>
          <a:prstGeom prst="line">
            <a:avLst/>
          </a:prstGeom>
          <a:noFill/>
          <a:ln w="12700">
            <a:solidFill>
              <a:schemeClr val="bg1"/>
            </a:solidFill>
            <a:prstDash val="sysDot"/>
            <a:round/>
            <a:headEnd/>
            <a:tailEnd/>
          </a:ln>
        </p:spPr>
        <p:txBody>
          <a:bodyPr/>
          <a:lstStyle/>
          <a:p>
            <a:endParaRPr lang="es-ES"/>
          </a:p>
        </p:txBody>
      </p:sp>
      <p:sp>
        <p:nvSpPr>
          <p:cNvPr id="106503" name="Rectangle 7"/>
          <p:cNvSpPr>
            <a:spLocks noChangeArrowheads="1"/>
          </p:cNvSpPr>
          <p:nvPr/>
        </p:nvSpPr>
        <p:spPr bwMode="auto">
          <a:xfrm>
            <a:off x="3733800" y="6096000"/>
            <a:ext cx="395288" cy="528638"/>
          </a:xfrm>
          <a:prstGeom prst="rect">
            <a:avLst/>
          </a:prstGeom>
          <a:noFill/>
          <a:ln w="9525" algn="ctr">
            <a:solidFill>
              <a:schemeClr val="bg1"/>
            </a:solidFill>
            <a:miter lim="800000"/>
            <a:headEnd/>
            <a:tailEnd/>
          </a:ln>
          <a:effectLst/>
        </p:spPr>
        <p:txBody>
          <a:bodyPr>
            <a:spAutoFit/>
          </a:bodyPr>
          <a:lstStyle/>
          <a:p>
            <a:pPr algn="ctr">
              <a:defRPr/>
            </a:pPr>
            <a:r>
              <a:rPr lang="en-US" sz="2800" b="0">
                <a:solidFill>
                  <a:srgbClr val="FFFF00"/>
                </a:solidFill>
                <a:effectLst>
                  <a:outerShdw blurRad="38100" dist="38100" dir="2700000" algn="tl">
                    <a:srgbClr val="000000"/>
                  </a:outerShdw>
                </a:effectLst>
                <a:latin typeface="Tahoma" pitchFamily="34" charset="0"/>
              </a:rPr>
              <a:t>µ</a:t>
            </a:r>
            <a:endParaRPr lang="es-ES" sz="2800" b="0">
              <a:solidFill>
                <a:srgbClr val="FFFF00"/>
              </a:solidFill>
              <a:effectLst>
                <a:outerShdw blurRad="38100" dist="38100" dir="2700000" algn="tl">
                  <a:srgbClr val="000000"/>
                </a:outerShdw>
              </a:effectLst>
              <a:latin typeface="Tahoma"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6501">
                                            <p:txEl>
                                              <p:pRg st="0" end="0"/>
                                            </p:txEl>
                                          </p:spTgt>
                                        </p:tgtEl>
                                        <p:attrNameLst>
                                          <p:attrName>style.visibility</p:attrName>
                                        </p:attrNameLst>
                                      </p:cBhvr>
                                      <p:to>
                                        <p:strVal val="visible"/>
                                      </p:to>
                                    </p:set>
                                    <p:animEffect transition="in" filter="barn(inVertical)">
                                      <p:cBhvr>
                                        <p:cTn id="7" dur="1000"/>
                                        <p:tgtEl>
                                          <p:spTgt spid="10650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06501">
                                            <p:txEl>
                                              <p:pRg st="1" end="1"/>
                                            </p:txEl>
                                          </p:spTgt>
                                        </p:tgtEl>
                                        <p:attrNameLst>
                                          <p:attrName>style.visibility</p:attrName>
                                        </p:attrNameLst>
                                      </p:cBhvr>
                                      <p:to>
                                        <p:strVal val="visible"/>
                                      </p:to>
                                    </p:set>
                                    <p:animEffect transition="in" filter="barn(inVertical)">
                                      <p:cBhvr>
                                        <p:cTn id="12" dur="1000"/>
                                        <p:tgtEl>
                                          <p:spTgt spid="10650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06501">
                                            <p:txEl>
                                              <p:pRg st="2" end="2"/>
                                            </p:txEl>
                                          </p:spTgt>
                                        </p:tgtEl>
                                        <p:attrNameLst>
                                          <p:attrName>style.visibility</p:attrName>
                                        </p:attrNameLst>
                                      </p:cBhvr>
                                      <p:to>
                                        <p:strVal val="visible"/>
                                      </p:to>
                                    </p:set>
                                    <p:animEffect transition="in" filter="barn(inVertical)">
                                      <p:cBhvr>
                                        <p:cTn id="17" dur="1000"/>
                                        <p:tgtEl>
                                          <p:spTgt spid="10650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501"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39999">
              <a:srgbClr val="0A128C"/>
            </a:gs>
            <a:gs pos="70000">
              <a:srgbClr val="181CC7"/>
            </a:gs>
            <a:gs pos="88000">
              <a:srgbClr val="7005D4"/>
            </a:gs>
            <a:gs pos="100000">
              <a:srgbClr val="8C3D91"/>
            </a:gs>
          </a:gsLst>
          <a:lin ang="2700000" scaled="0"/>
        </a:gradFill>
        <a:effectLst/>
      </p:bgPr>
    </p:bg>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a:xfrm>
            <a:off x="457200" y="274638"/>
            <a:ext cx="8229600" cy="703262"/>
          </a:xfrm>
        </p:spPr>
        <p:txBody>
          <a:bodyPr/>
          <a:lstStyle/>
          <a:p>
            <a:pPr eaLnBrk="1" hangingPunct="1"/>
            <a:r>
              <a:rPr lang="es-CL" sz="3200" smtClean="0">
                <a:solidFill>
                  <a:srgbClr val="FFCC00"/>
                </a:solidFill>
                <a:latin typeface="Comic Sans MS" pitchFamily="66" charset="0"/>
              </a:rPr>
              <a:t>Requisitos y Características</a:t>
            </a:r>
            <a:endParaRPr lang="en-US" sz="3600" smtClean="0">
              <a:solidFill>
                <a:srgbClr val="FFCC00"/>
              </a:solidFill>
              <a:latin typeface="Comic Sans MS" pitchFamily="66" charset="0"/>
            </a:endParaRPr>
          </a:p>
        </p:txBody>
      </p:sp>
      <p:sp>
        <p:nvSpPr>
          <p:cNvPr id="107523" name="Rectangle 3"/>
          <p:cNvSpPr>
            <a:spLocks noGrp="1" noChangeArrowheads="1"/>
          </p:cNvSpPr>
          <p:nvPr>
            <p:ph type="body" sz="half" idx="1"/>
          </p:nvPr>
        </p:nvSpPr>
        <p:spPr>
          <a:xfrm>
            <a:off x="457200" y="1066800"/>
            <a:ext cx="8001000" cy="4724400"/>
          </a:xfrm>
        </p:spPr>
        <p:txBody>
          <a:bodyPr/>
          <a:lstStyle/>
          <a:p>
            <a:pPr marL="0" indent="0" algn="just" eaLnBrk="1" hangingPunct="1">
              <a:lnSpc>
                <a:spcPct val="80000"/>
              </a:lnSpc>
            </a:pPr>
            <a:r>
              <a:rPr lang="es-ES" sz="2000" smtClean="0">
                <a:sym typeface="Webdings" pitchFamily="18" charset="2"/>
              </a:rPr>
              <a:t> </a:t>
            </a:r>
            <a:r>
              <a:rPr lang="es-ES" sz="2400" smtClean="0">
                <a:solidFill>
                  <a:srgbClr val="FFFF00"/>
                </a:solidFill>
                <a:sym typeface="Webdings" pitchFamily="18" charset="2"/>
              </a:rPr>
              <a:t>Si se trazan perpendiculares a una distancia de una desviación estándar a partir de la media, en ambas direcciones, el área encerrada por estas perpendiculares, el eje de las x y la curva encerrada representan cerca del 68% del área total, es decir :</a:t>
            </a:r>
            <a:endParaRPr lang="es-ES" sz="2400" i="1" smtClean="0">
              <a:solidFill>
                <a:srgbClr val="FFFF00"/>
              </a:solidFill>
              <a:sym typeface="Webdings" pitchFamily="18" charset="2"/>
            </a:endParaRPr>
          </a:p>
          <a:p>
            <a:pPr marL="0" indent="0" algn="just" eaLnBrk="1" hangingPunct="1">
              <a:lnSpc>
                <a:spcPct val="80000"/>
              </a:lnSpc>
              <a:buFontTx/>
              <a:buNone/>
            </a:pPr>
            <a:r>
              <a:rPr lang="es-ES" sz="2400" b="1" i="1" smtClean="0">
                <a:solidFill>
                  <a:srgbClr val="FFFF00"/>
                </a:solidFill>
                <a:sym typeface="Webdings" pitchFamily="18" charset="2"/>
              </a:rPr>
              <a:t>x : </a:t>
            </a:r>
            <a:r>
              <a:rPr lang="es-ES" sz="2400" b="1" i="1" smtClean="0">
                <a:solidFill>
                  <a:srgbClr val="FFFF00"/>
                </a:solidFill>
                <a:sym typeface="Symbol" pitchFamily="18" charset="2"/>
              </a:rPr>
              <a:t></a:t>
            </a:r>
            <a:r>
              <a:rPr lang="es-ES" sz="2400" b="1" i="1" smtClean="0">
                <a:solidFill>
                  <a:srgbClr val="FFFF00"/>
                </a:solidFill>
                <a:sym typeface="Webdings" pitchFamily="18" charset="2"/>
              </a:rPr>
              <a:t> - 1</a:t>
            </a:r>
            <a:r>
              <a:rPr lang="es-ES" sz="2400" b="1" i="1" smtClean="0">
                <a:solidFill>
                  <a:srgbClr val="FFFF00"/>
                </a:solidFill>
                <a:sym typeface="Symbol" pitchFamily="18" charset="2"/>
              </a:rPr>
              <a:t></a:t>
            </a:r>
            <a:r>
              <a:rPr lang="es-ES" sz="2400" b="1" i="1" smtClean="0">
                <a:solidFill>
                  <a:srgbClr val="FFFF00"/>
                </a:solidFill>
                <a:sym typeface="Webdings" pitchFamily="18" charset="2"/>
              </a:rPr>
              <a:t>	y	</a:t>
            </a:r>
            <a:r>
              <a:rPr lang="es-ES" sz="2400" b="1" i="1" smtClean="0">
                <a:solidFill>
                  <a:srgbClr val="FFFF00"/>
                </a:solidFill>
                <a:sym typeface="Symbol" pitchFamily="18" charset="2"/>
              </a:rPr>
              <a:t></a:t>
            </a:r>
            <a:r>
              <a:rPr lang="es-ES" sz="2400" b="1" i="1" smtClean="0">
                <a:solidFill>
                  <a:srgbClr val="FFFF00"/>
                </a:solidFill>
                <a:sym typeface="Webdings" pitchFamily="18" charset="2"/>
              </a:rPr>
              <a:t> + 1 </a:t>
            </a:r>
            <a:r>
              <a:rPr lang="es-ES" sz="2400" b="1" i="1" smtClean="0">
                <a:solidFill>
                  <a:srgbClr val="FFFF00"/>
                </a:solidFill>
                <a:sym typeface="Symbol" pitchFamily="18" charset="2"/>
              </a:rPr>
              <a:t></a:t>
            </a:r>
            <a:r>
              <a:rPr lang="es-ES" sz="2400" b="1" i="1" smtClean="0">
                <a:solidFill>
                  <a:srgbClr val="FFFF00"/>
                </a:solidFill>
                <a:sym typeface="Courier New" pitchFamily="49" charset="0"/>
              </a:rPr>
              <a:t> </a:t>
            </a:r>
            <a:r>
              <a:rPr lang="es-ES" sz="2400" b="1" i="1" smtClean="0">
                <a:solidFill>
                  <a:srgbClr val="FFFF00"/>
                </a:solidFill>
                <a:sym typeface="Webdings" pitchFamily="18" charset="2"/>
              </a:rPr>
              <a:t>	</a:t>
            </a:r>
            <a:r>
              <a:rPr lang="es-ES" sz="2400" b="1" i="1" smtClean="0">
                <a:solidFill>
                  <a:srgbClr val="FFFF00"/>
                </a:solidFill>
                <a:sym typeface="Symbol" pitchFamily="18" charset="2"/>
              </a:rPr>
              <a:t></a:t>
            </a:r>
            <a:r>
              <a:rPr lang="es-ES" sz="2400" b="1" i="1" smtClean="0">
                <a:solidFill>
                  <a:srgbClr val="FFFF00"/>
                </a:solidFill>
                <a:sym typeface="Webdings" pitchFamily="18" charset="2"/>
              </a:rPr>
              <a:t> 0.68 o 68.3%</a:t>
            </a:r>
            <a:endParaRPr lang="es-ES" sz="2400" b="1" smtClean="0">
              <a:solidFill>
                <a:srgbClr val="FFFF00"/>
              </a:solidFill>
              <a:sym typeface="Webdings" pitchFamily="18" charset="2"/>
            </a:endParaRPr>
          </a:p>
          <a:p>
            <a:pPr marL="0" indent="0" algn="just" eaLnBrk="1" hangingPunct="1">
              <a:lnSpc>
                <a:spcPct val="80000"/>
              </a:lnSpc>
              <a:buFontTx/>
              <a:buNone/>
            </a:pPr>
            <a:r>
              <a:rPr lang="es-ES" sz="2400" smtClean="0">
                <a:solidFill>
                  <a:srgbClr val="FFFF00"/>
                </a:solidFill>
                <a:sym typeface="Webdings" pitchFamily="18" charset="2"/>
              </a:rPr>
              <a:t>y si extendemos esta distancia a dos y tres desviaciones estándar, se tiene entonces respectivamente:</a:t>
            </a:r>
            <a:endParaRPr lang="es-ES" sz="2400" i="1" smtClean="0">
              <a:solidFill>
                <a:srgbClr val="FFFF00"/>
              </a:solidFill>
              <a:sym typeface="Webdings" pitchFamily="18" charset="2"/>
            </a:endParaRPr>
          </a:p>
          <a:p>
            <a:pPr marL="0" indent="0" algn="just" eaLnBrk="1" hangingPunct="1">
              <a:lnSpc>
                <a:spcPct val="80000"/>
              </a:lnSpc>
              <a:buFontTx/>
              <a:buNone/>
            </a:pPr>
            <a:r>
              <a:rPr lang="es-ES" sz="2400" b="1" i="1" smtClean="0">
                <a:solidFill>
                  <a:srgbClr val="FFFF00"/>
                </a:solidFill>
                <a:sym typeface="Webdings" pitchFamily="18" charset="2"/>
              </a:rPr>
              <a:t>x : </a:t>
            </a:r>
            <a:r>
              <a:rPr lang="es-ES" sz="2400" b="1" i="1" smtClean="0">
                <a:solidFill>
                  <a:srgbClr val="FFFF00"/>
                </a:solidFill>
                <a:sym typeface="Symbol" pitchFamily="18" charset="2"/>
              </a:rPr>
              <a:t></a:t>
            </a:r>
            <a:r>
              <a:rPr lang="es-ES" sz="2400" b="1" i="1" smtClean="0">
                <a:solidFill>
                  <a:srgbClr val="FFFF00"/>
                </a:solidFill>
                <a:sym typeface="Webdings" pitchFamily="18" charset="2"/>
              </a:rPr>
              <a:t> - 2 </a:t>
            </a:r>
            <a:r>
              <a:rPr lang="es-ES" sz="2400" b="1" i="1" smtClean="0">
                <a:solidFill>
                  <a:srgbClr val="FFFF00"/>
                </a:solidFill>
                <a:sym typeface="Symbol" pitchFamily="18" charset="2"/>
              </a:rPr>
              <a:t></a:t>
            </a:r>
            <a:r>
              <a:rPr lang="es-ES" sz="2400" b="1" i="1" smtClean="0">
                <a:solidFill>
                  <a:srgbClr val="FFFF00"/>
                </a:solidFill>
                <a:sym typeface="Courier New" pitchFamily="49" charset="0"/>
              </a:rPr>
              <a:t> </a:t>
            </a:r>
            <a:r>
              <a:rPr lang="es-ES" sz="2400" b="1" i="1" smtClean="0">
                <a:solidFill>
                  <a:srgbClr val="FFFF00"/>
                </a:solidFill>
                <a:sym typeface="Webdings" pitchFamily="18" charset="2"/>
              </a:rPr>
              <a:t>	y	</a:t>
            </a:r>
            <a:r>
              <a:rPr lang="es-ES" sz="2400" b="1" i="1" smtClean="0">
                <a:solidFill>
                  <a:srgbClr val="FFFF00"/>
                </a:solidFill>
                <a:sym typeface="Symbol" pitchFamily="18" charset="2"/>
              </a:rPr>
              <a:t></a:t>
            </a:r>
            <a:r>
              <a:rPr lang="es-ES" sz="2400" b="1" i="1" smtClean="0">
                <a:solidFill>
                  <a:srgbClr val="FFFF00"/>
                </a:solidFill>
                <a:sym typeface="Webdings" pitchFamily="18" charset="2"/>
              </a:rPr>
              <a:t> + 2 </a:t>
            </a:r>
            <a:r>
              <a:rPr lang="es-ES" sz="2400" b="1" i="1" smtClean="0">
                <a:solidFill>
                  <a:srgbClr val="FFFF00"/>
                </a:solidFill>
                <a:sym typeface="Symbol" pitchFamily="18" charset="2"/>
              </a:rPr>
              <a:t></a:t>
            </a:r>
            <a:r>
              <a:rPr lang="es-ES" sz="2400" b="1" i="1" smtClean="0">
                <a:solidFill>
                  <a:srgbClr val="FFFF00"/>
                </a:solidFill>
                <a:sym typeface="Webdings" pitchFamily="18" charset="2"/>
              </a:rPr>
              <a:t> 	</a:t>
            </a:r>
            <a:r>
              <a:rPr lang="es-ES" sz="2400" b="1" i="1" smtClean="0">
                <a:solidFill>
                  <a:srgbClr val="FFFF00"/>
                </a:solidFill>
                <a:sym typeface="Symbol" pitchFamily="18" charset="2"/>
              </a:rPr>
              <a:t></a:t>
            </a:r>
            <a:r>
              <a:rPr lang="es-ES" sz="2400" b="1" i="1" smtClean="0">
                <a:solidFill>
                  <a:srgbClr val="FFFF00"/>
                </a:solidFill>
                <a:sym typeface="Webdings" pitchFamily="18" charset="2"/>
              </a:rPr>
              <a:t> 0.954 o 95.4%</a:t>
            </a:r>
          </a:p>
          <a:p>
            <a:pPr marL="0" indent="0" algn="just" eaLnBrk="1" hangingPunct="1">
              <a:lnSpc>
                <a:spcPct val="80000"/>
              </a:lnSpc>
              <a:buFontTx/>
              <a:buNone/>
            </a:pPr>
            <a:r>
              <a:rPr lang="es-ES" sz="2400" b="1" i="1" smtClean="0">
                <a:solidFill>
                  <a:srgbClr val="FFFF00"/>
                </a:solidFill>
                <a:sym typeface="Webdings" pitchFamily="18" charset="2"/>
              </a:rPr>
              <a:t>x : </a:t>
            </a:r>
            <a:r>
              <a:rPr lang="es-ES" sz="2400" b="1" i="1" smtClean="0">
                <a:solidFill>
                  <a:srgbClr val="FFFF00"/>
                </a:solidFill>
                <a:sym typeface="Symbol" pitchFamily="18" charset="2"/>
              </a:rPr>
              <a:t></a:t>
            </a:r>
            <a:r>
              <a:rPr lang="es-ES" sz="2400" b="1" i="1" smtClean="0">
                <a:solidFill>
                  <a:srgbClr val="FFFF00"/>
                </a:solidFill>
                <a:sym typeface="Webdings" pitchFamily="18" charset="2"/>
              </a:rPr>
              <a:t> - 3 </a:t>
            </a:r>
            <a:r>
              <a:rPr lang="es-ES" sz="2400" b="1" i="1" smtClean="0">
                <a:solidFill>
                  <a:srgbClr val="FFFF00"/>
                </a:solidFill>
                <a:sym typeface="Symbol" pitchFamily="18" charset="2"/>
              </a:rPr>
              <a:t></a:t>
            </a:r>
            <a:r>
              <a:rPr lang="es-ES" sz="2400" b="1" i="1" smtClean="0">
                <a:solidFill>
                  <a:srgbClr val="FFFF00"/>
                </a:solidFill>
                <a:sym typeface="Courier New" pitchFamily="49" charset="0"/>
              </a:rPr>
              <a:t> </a:t>
            </a:r>
            <a:r>
              <a:rPr lang="es-ES" sz="2400" b="1" i="1" smtClean="0">
                <a:solidFill>
                  <a:srgbClr val="FFFF00"/>
                </a:solidFill>
                <a:sym typeface="Webdings" pitchFamily="18" charset="2"/>
              </a:rPr>
              <a:t>	y	</a:t>
            </a:r>
            <a:r>
              <a:rPr lang="es-ES" sz="2400" b="1" i="1" smtClean="0">
                <a:solidFill>
                  <a:srgbClr val="FFFF00"/>
                </a:solidFill>
                <a:sym typeface="Symbol" pitchFamily="18" charset="2"/>
              </a:rPr>
              <a:t></a:t>
            </a:r>
            <a:r>
              <a:rPr lang="es-ES" sz="2400" b="1" i="1" smtClean="0">
                <a:solidFill>
                  <a:srgbClr val="FFFF00"/>
                </a:solidFill>
                <a:sym typeface="Webdings" pitchFamily="18" charset="2"/>
              </a:rPr>
              <a:t> + 3 </a:t>
            </a:r>
            <a:r>
              <a:rPr lang="es-ES" sz="2400" b="1" i="1" smtClean="0">
                <a:solidFill>
                  <a:srgbClr val="FFFF00"/>
                </a:solidFill>
                <a:sym typeface="Symbol" pitchFamily="18" charset="2"/>
              </a:rPr>
              <a:t></a:t>
            </a:r>
            <a:r>
              <a:rPr lang="es-ES" sz="2400" b="1" i="1" smtClean="0">
                <a:solidFill>
                  <a:srgbClr val="FFFF00"/>
                </a:solidFill>
                <a:sym typeface="Courier New" pitchFamily="49" charset="0"/>
              </a:rPr>
              <a:t> </a:t>
            </a:r>
            <a:r>
              <a:rPr lang="es-ES" sz="2400" b="1" i="1" smtClean="0">
                <a:solidFill>
                  <a:srgbClr val="FFFF00"/>
                </a:solidFill>
                <a:sym typeface="Webdings" pitchFamily="18" charset="2"/>
              </a:rPr>
              <a:t>	</a:t>
            </a:r>
            <a:r>
              <a:rPr lang="es-ES" sz="2400" b="1" i="1" smtClean="0">
                <a:solidFill>
                  <a:srgbClr val="FFFF00"/>
                </a:solidFill>
                <a:sym typeface="Symbol" pitchFamily="18" charset="2"/>
              </a:rPr>
              <a:t></a:t>
            </a:r>
            <a:r>
              <a:rPr lang="es-ES" sz="2400" b="1" i="1" smtClean="0">
                <a:solidFill>
                  <a:srgbClr val="FFFF00"/>
                </a:solidFill>
                <a:sym typeface="Webdings" pitchFamily="18" charset="2"/>
              </a:rPr>
              <a:t> 0.997 o 99.7%</a:t>
            </a:r>
            <a:r>
              <a:rPr lang="es-ES" sz="2400" i="1" smtClean="0">
                <a:solidFill>
                  <a:srgbClr val="FFFF00"/>
                </a:solidFill>
                <a:sym typeface="Webdings" pitchFamily="18" charset="2"/>
              </a:rPr>
              <a:t> </a:t>
            </a:r>
            <a:endParaRPr lang="es-ES" sz="2400" smtClean="0">
              <a:solidFill>
                <a:srgbClr val="FFFF00"/>
              </a:solidFill>
              <a:sym typeface="Webdings" pitchFamily="18" charset="2"/>
            </a:endParaRPr>
          </a:p>
          <a:p>
            <a:pPr marL="0" indent="0" algn="just" eaLnBrk="1" hangingPunct="1">
              <a:lnSpc>
                <a:spcPct val="80000"/>
              </a:lnSpc>
              <a:buFontTx/>
              <a:buNone/>
            </a:pPr>
            <a:r>
              <a:rPr lang="es-ES" sz="2400" smtClean="0">
                <a:solidFill>
                  <a:srgbClr val="FFFF00"/>
                </a:solidFill>
                <a:sym typeface="Webdings" pitchFamily="18" charset="2"/>
              </a:rPr>
              <a:t>para cualquier valor de la media y la desviación estándar.</a:t>
            </a:r>
          </a:p>
          <a:p>
            <a:pPr marL="0" indent="0" algn="just" eaLnBrk="1" hangingPunct="1">
              <a:lnSpc>
                <a:spcPct val="80000"/>
              </a:lnSpc>
            </a:pPr>
            <a:r>
              <a:rPr lang="es-ES" sz="2400" smtClean="0">
                <a:solidFill>
                  <a:srgbClr val="FFFF00"/>
                </a:solidFill>
                <a:sym typeface="Webdings" pitchFamily="18" charset="2"/>
              </a:rPr>
              <a:t> </a:t>
            </a:r>
            <a:r>
              <a:rPr lang="es-ES" sz="2400" b="1" smtClean="0">
                <a:solidFill>
                  <a:srgbClr val="FFFF00"/>
                </a:solidFill>
                <a:sym typeface="Webdings" pitchFamily="18" charset="2"/>
              </a:rPr>
              <a:t>Aunque teóricamente la distribución llega a -</a:t>
            </a:r>
            <a:r>
              <a:rPr lang="es-ES" sz="2400" b="1" smtClean="0">
                <a:solidFill>
                  <a:srgbClr val="FFFF00"/>
                </a:solidFill>
                <a:sym typeface="Symbol" pitchFamily="18" charset="2"/>
              </a:rPr>
              <a:t></a:t>
            </a:r>
            <a:r>
              <a:rPr lang="es-ES" sz="2400" b="1" smtClean="0">
                <a:solidFill>
                  <a:srgbClr val="FFFF00"/>
                </a:solidFill>
                <a:sym typeface="Webdings" pitchFamily="18" charset="2"/>
              </a:rPr>
              <a:t> y a +</a:t>
            </a:r>
            <a:r>
              <a:rPr lang="es-ES" sz="2400" b="1" smtClean="0">
                <a:solidFill>
                  <a:srgbClr val="FFFF00"/>
                </a:solidFill>
                <a:sym typeface="Symbol" pitchFamily="18" charset="2"/>
              </a:rPr>
              <a:t></a:t>
            </a:r>
            <a:r>
              <a:rPr lang="es-ES" sz="2400" b="1" smtClean="0">
                <a:solidFill>
                  <a:srgbClr val="FFFF00"/>
                </a:solidFill>
                <a:sym typeface="Webdings" pitchFamily="18" charset="2"/>
              </a:rPr>
              <a:t> en la práctica no se encuentran valores a más de tres desviaciones estándar de la media. </a:t>
            </a:r>
            <a:endParaRPr lang="en-US" sz="2400" b="1" smtClean="0">
              <a:solidFill>
                <a:srgbClr val="FFFF00"/>
              </a:solidFill>
              <a:sym typeface="Webdings" pitchFamily="18" charset="2"/>
            </a:endParaRPr>
          </a:p>
        </p:txBody>
      </p:sp>
      <p:graphicFrame>
        <p:nvGraphicFramePr>
          <p:cNvPr id="16386" name="Object 4"/>
          <p:cNvGraphicFramePr>
            <a:graphicFrameLocks noChangeAspect="1"/>
          </p:cNvGraphicFramePr>
          <p:nvPr>
            <p:ph sz="half" idx="2"/>
          </p:nvPr>
        </p:nvGraphicFramePr>
        <p:xfrm>
          <a:off x="5638800" y="5562600"/>
          <a:ext cx="1136650" cy="962025"/>
        </p:xfrm>
        <a:graphic>
          <a:graphicData uri="http://schemas.openxmlformats.org/presentationml/2006/ole">
            <p:oleObj spid="_x0000_s16386" name="Picture" r:id="rId3" imgW="1137240" imgH="962640" progId="Word.Picture.8">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107523">
                                            <p:txEl>
                                              <p:pRg st="0" end="0"/>
                                            </p:txEl>
                                          </p:spTgt>
                                        </p:tgtEl>
                                        <p:attrNameLst>
                                          <p:attrName>style.visibility</p:attrName>
                                        </p:attrNameLst>
                                      </p:cBhvr>
                                      <p:to>
                                        <p:strVal val="visible"/>
                                      </p:to>
                                    </p:set>
                                    <p:animEffect transition="in" filter="barn(inHorizontal)">
                                      <p:cBhvr>
                                        <p:cTn id="7" dur="2000"/>
                                        <p:tgtEl>
                                          <p:spTgt spid="1075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107523">
                                            <p:txEl>
                                              <p:pRg st="1" end="1"/>
                                            </p:txEl>
                                          </p:spTgt>
                                        </p:tgtEl>
                                        <p:attrNameLst>
                                          <p:attrName>style.visibility</p:attrName>
                                        </p:attrNameLst>
                                      </p:cBhvr>
                                      <p:to>
                                        <p:strVal val="visible"/>
                                      </p:to>
                                    </p:set>
                                    <p:animEffect transition="in" filter="barn(inHorizontal)">
                                      <p:cBhvr>
                                        <p:cTn id="12" dur="2000"/>
                                        <p:tgtEl>
                                          <p:spTgt spid="10752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grpId="0" nodeType="clickEffect">
                                  <p:stCondLst>
                                    <p:cond delay="0"/>
                                  </p:stCondLst>
                                  <p:childTnLst>
                                    <p:set>
                                      <p:cBhvr>
                                        <p:cTn id="16" dur="1" fill="hold">
                                          <p:stCondLst>
                                            <p:cond delay="0"/>
                                          </p:stCondLst>
                                        </p:cTn>
                                        <p:tgtEl>
                                          <p:spTgt spid="107523">
                                            <p:txEl>
                                              <p:pRg st="2" end="2"/>
                                            </p:txEl>
                                          </p:spTgt>
                                        </p:tgtEl>
                                        <p:attrNameLst>
                                          <p:attrName>style.visibility</p:attrName>
                                        </p:attrNameLst>
                                      </p:cBhvr>
                                      <p:to>
                                        <p:strVal val="visible"/>
                                      </p:to>
                                    </p:set>
                                    <p:animEffect transition="in" filter="barn(inHorizontal)">
                                      <p:cBhvr>
                                        <p:cTn id="17" dur="2000"/>
                                        <p:tgtEl>
                                          <p:spTgt spid="10752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6" fill="hold" grpId="0" nodeType="clickEffect">
                                  <p:stCondLst>
                                    <p:cond delay="0"/>
                                  </p:stCondLst>
                                  <p:childTnLst>
                                    <p:set>
                                      <p:cBhvr>
                                        <p:cTn id="21" dur="1" fill="hold">
                                          <p:stCondLst>
                                            <p:cond delay="0"/>
                                          </p:stCondLst>
                                        </p:cTn>
                                        <p:tgtEl>
                                          <p:spTgt spid="107523">
                                            <p:txEl>
                                              <p:pRg st="3" end="3"/>
                                            </p:txEl>
                                          </p:spTgt>
                                        </p:tgtEl>
                                        <p:attrNameLst>
                                          <p:attrName>style.visibility</p:attrName>
                                        </p:attrNameLst>
                                      </p:cBhvr>
                                      <p:to>
                                        <p:strVal val="visible"/>
                                      </p:to>
                                    </p:set>
                                    <p:animEffect transition="in" filter="barn(inHorizontal)">
                                      <p:cBhvr>
                                        <p:cTn id="22" dur="2000"/>
                                        <p:tgtEl>
                                          <p:spTgt spid="10752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6" fill="hold" grpId="0" nodeType="clickEffect">
                                  <p:stCondLst>
                                    <p:cond delay="0"/>
                                  </p:stCondLst>
                                  <p:childTnLst>
                                    <p:set>
                                      <p:cBhvr>
                                        <p:cTn id="26" dur="1" fill="hold">
                                          <p:stCondLst>
                                            <p:cond delay="0"/>
                                          </p:stCondLst>
                                        </p:cTn>
                                        <p:tgtEl>
                                          <p:spTgt spid="107523">
                                            <p:txEl>
                                              <p:pRg st="4" end="4"/>
                                            </p:txEl>
                                          </p:spTgt>
                                        </p:tgtEl>
                                        <p:attrNameLst>
                                          <p:attrName>style.visibility</p:attrName>
                                        </p:attrNameLst>
                                      </p:cBhvr>
                                      <p:to>
                                        <p:strVal val="visible"/>
                                      </p:to>
                                    </p:set>
                                    <p:animEffect transition="in" filter="barn(inHorizontal)">
                                      <p:cBhvr>
                                        <p:cTn id="27" dur="2000"/>
                                        <p:tgtEl>
                                          <p:spTgt spid="10752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6" fill="hold" grpId="0" nodeType="clickEffect">
                                  <p:stCondLst>
                                    <p:cond delay="0"/>
                                  </p:stCondLst>
                                  <p:childTnLst>
                                    <p:set>
                                      <p:cBhvr>
                                        <p:cTn id="31" dur="1" fill="hold">
                                          <p:stCondLst>
                                            <p:cond delay="0"/>
                                          </p:stCondLst>
                                        </p:cTn>
                                        <p:tgtEl>
                                          <p:spTgt spid="107523">
                                            <p:txEl>
                                              <p:pRg st="5" end="5"/>
                                            </p:txEl>
                                          </p:spTgt>
                                        </p:tgtEl>
                                        <p:attrNameLst>
                                          <p:attrName>style.visibility</p:attrName>
                                        </p:attrNameLst>
                                      </p:cBhvr>
                                      <p:to>
                                        <p:strVal val="visible"/>
                                      </p:to>
                                    </p:set>
                                    <p:animEffect transition="in" filter="barn(inHorizontal)">
                                      <p:cBhvr>
                                        <p:cTn id="32" dur="2000"/>
                                        <p:tgtEl>
                                          <p:spTgt spid="10752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6" fill="hold" grpId="0" nodeType="clickEffect">
                                  <p:stCondLst>
                                    <p:cond delay="0"/>
                                  </p:stCondLst>
                                  <p:childTnLst>
                                    <p:set>
                                      <p:cBhvr>
                                        <p:cTn id="36" dur="1" fill="hold">
                                          <p:stCondLst>
                                            <p:cond delay="0"/>
                                          </p:stCondLst>
                                        </p:cTn>
                                        <p:tgtEl>
                                          <p:spTgt spid="107523">
                                            <p:txEl>
                                              <p:pRg st="6" end="6"/>
                                            </p:txEl>
                                          </p:spTgt>
                                        </p:tgtEl>
                                        <p:attrNameLst>
                                          <p:attrName>style.visibility</p:attrName>
                                        </p:attrNameLst>
                                      </p:cBhvr>
                                      <p:to>
                                        <p:strVal val="visible"/>
                                      </p:to>
                                    </p:set>
                                    <p:animEffect transition="in" filter="barn(inHorizontal)">
                                      <p:cBhvr>
                                        <p:cTn id="37" dur="2000"/>
                                        <p:tgtEl>
                                          <p:spTgt spid="10752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39999">
              <a:srgbClr val="0A128C"/>
            </a:gs>
            <a:gs pos="70000">
              <a:srgbClr val="181CC7"/>
            </a:gs>
            <a:gs pos="88000">
              <a:srgbClr val="7005D4"/>
            </a:gs>
            <a:gs pos="100000">
              <a:srgbClr val="8C3D91"/>
            </a:gs>
          </a:gsLst>
          <a:lin ang="2700000" scaled="0"/>
        </a:gradFill>
        <a:effectLst/>
      </p:bgPr>
    </p:bg>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p:txBody>
          <a:bodyPr/>
          <a:lstStyle/>
          <a:p>
            <a:pPr eaLnBrk="1" hangingPunct="1"/>
            <a:r>
              <a:rPr lang="es-CL" sz="3200" smtClean="0">
                <a:solidFill>
                  <a:srgbClr val="FFCC00"/>
                </a:solidFill>
                <a:latin typeface="Comic Sans MS" pitchFamily="66" charset="0"/>
              </a:rPr>
              <a:t>Propiedades</a:t>
            </a:r>
            <a:r>
              <a:rPr lang="es-CL" sz="3600" smtClean="0">
                <a:solidFill>
                  <a:srgbClr val="FFCC00"/>
                </a:solidFill>
                <a:latin typeface="Comic Sans MS" pitchFamily="66" charset="0"/>
              </a:rPr>
              <a:t> </a:t>
            </a:r>
            <a:endParaRPr lang="en-US" sz="3600" smtClean="0">
              <a:solidFill>
                <a:srgbClr val="FFCC00"/>
              </a:solidFill>
              <a:latin typeface="Comic Sans MS" pitchFamily="66" charset="0"/>
            </a:endParaRPr>
          </a:p>
        </p:txBody>
      </p:sp>
      <p:sp>
        <p:nvSpPr>
          <p:cNvPr id="13316" name="Rectangle 3"/>
          <p:cNvSpPr>
            <a:spLocks noGrp="1" noChangeArrowheads="1"/>
          </p:cNvSpPr>
          <p:nvPr>
            <p:ph type="body" sz="half" idx="1"/>
          </p:nvPr>
        </p:nvSpPr>
        <p:spPr>
          <a:xfrm>
            <a:off x="457200" y="1600200"/>
            <a:ext cx="7924800" cy="3017838"/>
          </a:xfrm>
        </p:spPr>
        <p:txBody>
          <a:bodyPr/>
          <a:lstStyle/>
          <a:p>
            <a:pPr marL="0" indent="0" algn="just" eaLnBrk="1" hangingPunct="1">
              <a:buFontTx/>
              <a:buNone/>
            </a:pPr>
            <a:r>
              <a:rPr lang="es-ES" sz="2400" smtClean="0">
                <a:solidFill>
                  <a:srgbClr val="FFFF00"/>
                </a:solidFill>
                <a:sym typeface="Webdings" pitchFamily="18" charset="2"/>
              </a:rPr>
              <a:t>	Para encontrar el área bajo una curva uniforme entre dos puntos cualquiera, a y b, se integra la </a:t>
            </a:r>
            <a:r>
              <a:rPr lang="es-ES" sz="2400" b="1" i="1" smtClean="0">
                <a:solidFill>
                  <a:srgbClr val="FFFF00"/>
                </a:solidFill>
                <a:sym typeface="Webdings" pitchFamily="18" charset="2"/>
              </a:rPr>
              <a:t>función densidad.</a:t>
            </a:r>
            <a:endParaRPr lang="en-US" sz="2800" smtClean="0">
              <a:sym typeface="Webdings" pitchFamily="18" charset="2"/>
            </a:endParaRPr>
          </a:p>
        </p:txBody>
      </p:sp>
      <p:graphicFrame>
        <p:nvGraphicFramePr>
          <p:cNvPr id="13314" name="Object 4"/>
          <p:cNvGraphicFramePr>
            <a:graphicFrameLocks noChangeAspect="1"/>
          </p:cNvGraphicFramePr>
          <p:nvPr>
            <p:ph sz="quarter" idx="3"/>
          </p:nvPr>
        </p:nvGraphicFramePr>
        <p:xfrm>
          <a:off x="3557588" y="4495800"/>
          <a:ext cx="1023937" cy="1898650"/>
        </p:xfrm>
        <a:graphic>
          <a:graphicData uri="http://schemas.openxmlformats.org/presentationml/2006/ole">
            <p:oleObj spid="_x0000_s13314" name="Picture" r:id="rId3" imgW="408240" imgH="754920" progId="Word.Picture.8">
              <p:embed/>
            </p:oleObj>
          </a:graphicData>
        </a:graphic>
      </p:graphicFrame>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39999">
              <a:srgbClr val="0A128C"/>
            </a:gs>
            <a:gs pos="70000">
              <a:srgbClr val="181CC7"/>
            </a:gs>
            <a:gs pos="88000">
              <a:srgbClr val="7005D4"/>
            </a:gs>
            <a:gs pos="100000">
              <a:srgbClr val="8C3D91"/>
            </a:gs>
          </a:gsLst>
          <a:lin ang="2700000" scaled="0"/>
        </a:gradFill>
        <a:effectLst/>
      </p:bgPr>
    </p:bg>
    <p:spTree>
      <p:nvGrpSpPr>
        <p:cNvPr id="1" name=""/>
        <p:cNvGrpSpPr/>
        <p:nvPr/>
      </p:nvGrpSpPr>
      <p:grpSpPr>
        <a:xfrm>
          <a:off x="0" y="0"/>
          <a:ext cx="0" cy="0"/>
          <a:chOff x="0" y="0"/>
          <a:chExt cx="0" cy="0"/>
        </a:xfrm>
      </p:grpSpPr>
      <p:sp>
        <p:nvSpPr>
          <p:cNvPr id="17412" name="Rectangle 2"/>
          <p:cNvSpPr>
            <a:spLocks noGrp="1" noChangeArrowheads="1"/>
          </p:cNvSpPr>
          <p:nvPr>
            <p:ph type="title"/>
          </p:nvPr>
        </p:nvSpPr>
        <p:spPr/>
        <p:txBody>
          <a:bodyPr/>
          <a:lstStyle/>
          <a:p>
            <a:pPr eaLnBrk="1" hangingPunct="1"/>
            <a:r>
              <a:rPr lang="es-CL" sz="3200" smtClean="0">
                <a:solidFill>
                  <a:srgbClr val="FFCC00"/>
                </a:solidFill>
                <a:latin typeface="Comic Sans MS" pitchFamily="66" charset="0"/>
              </a:rPr>
              <a:t>Requisitos y Características</a:t>
            </a:r>
            <a:r>
              <a:rPr lang="es-CL" sz="3600" smtClean="0">
                <a:solidFill>
                  <a:srgbClr val="FFCC00"/>
                </a:solidFill>
                <a:latin typeface="Comic Sans MS" pitchFamily="66" charset="0"/>
              </a:rPr>
              <a:t> </a:t>
            </a:r>
            <a:endParaRPr lang="en-US" sz="3600" smtClean="0">
              <a:solidFill>
                <a:srgbClr val="FFCC00"/>
              </a:solidFill>
              <a:latin typeface="Comic Sans MS" pitchFamily="66" charset="0"/>
            </a:endParaRPr>
          </a:p>
        </p:txBody>
      </p:sp>
      <p:sp>
        <p:nvSpPr>
          <p:cNvPr id="109571" name="Rectangle 3"/>
          <p:cNvSpPr>
            <a:spLocks noGrp="1" noChangeArrowheads="1"/>
          </p:cNvSpPr>
          <p:nvPr>
            <p:ph type="body" sz="half" idx="1"/>
          </p:nvPr>
        </p:nvSpPr>
        <p:spPr>
          <a:xfrm>
            <a:off x="457200" y="1905000"/>
            <a:ext cx="7391400" cy="4419600"/>
          </a:xfrm>
        </p:spPr>
        <p:txBody>
          <a:bodyPr/>
          <a:lstStyle/>
          <a:p>
            <a:pPr marL="0" indent="0" algn="just" eaLnBrk="1" hangingPunct="1"/>
            <a:r>
              <a:rPr lang="es-ES" sz="2400" dirty="0" smtClean="0">
                <a:solidFill>
                  <a:srgbClr val="FFFF00"/>
                </a:solidFill>
                <a:sym typeface="Webdings" pitchFamily="18" charset="2"/>
              </a:rPr>
              <a:t> La distribución normal está determinada completamente por los parámetros </a:t>
            </a:r>
            <a:r>
              <a:rPr lang="es-ES" sz="2400" dirty="0" smtClean="0">
                <a:solidFill>
                  <a:srgbClr val="FFFF00"/>
                </a:solidFill>
                <a:sym typeface="Symbol" pitchFamily="18" charset="2"/>
              </a:rPr>
              <a:t></a:t>
            </a:r>
            <a:r>
              <a:rPr lang="es-ES" sz="2400" dirty="0" smtClean="0">
                <a:solidFill>
                  <a:srgbClr val="FFFF00"/>
                </a:solidFill>
                <a:sym typeface="Webdings" pitchFamily="18" charset="2"/>
              </a:rPr>
              <a:t> y </a:t>
            </a:r>
            <a:r>
              <a:rPr lang="es-ES" sz="2400" dirty="0" smtClean="0">
                <a:solidFill>
                  <a:srgbClr val="FFFF00"/>
                </a:solidFill>
                <a:sym typeface="Symbol" pitchFamily="18" charset="2"/>
              </a:rPr>
              <a:t></a:t>
            </a:r>
            <a:r>
              <a:rPr lang="es-ES" sz="2400" dirty="0" smtClean="0">
                <a:solidFill>
                  <a:srgbClr val="FFFF00"/>
                </a:solidFill>
                <a:sym typeface="Webdings" pitchFamily="18" charset="2"/>
              </a:rPr>
              <a:t>, así existe una distribución normal distinta para cada valor distinto de la media y la desviación estándar. </a:t>
            </a:r>
          </a:p>
          <a:p>
            <a:pPr marL="0" indent="0" algn="just" eaLnBrk="1" hangingPunct="1"/>
            <a:r>
              <a:rPr lang="es-ES" sz="2400" dirty="0" smtClean="0">
                <a:solidFill>
                  <a:srgbClr val="FFFF00"/>
                </a:solidFill>
                <a:sym typeface="Webdings" pitchFamily="18" charset="2"/>
              </a:rPr>
              <a:t> La media nos indica la posición de la distribución sobre el eje de las x y la desviación estándar el grado de aplanamiento o levantamiento de la gráfica de la distribución o dicho de otra forma la dispersión de los valores respecto a la media.</a:t>
            </a:r>
            <a:r>
              <a:rPr lang="es-ES" sz="2800" dirty="0" smtClean="0">
                <a:sym typeface="Webdings" pitchFamily="18" charset="2"/>
              </a:rPr>
              <a:t> </a:t>
            </a:r>
            <a:endParaRPr lang="en-US" sz="2800" dirty="0" smtClean="0">
              <a:sym typeface="Webdings" pitchFamily="18" charset="2"/>
            </a:endParaRPr>
          </a:p>
        </p:txBody>
      </p:sp>
      <p:graphicFrame>
        <p:nvGraphicFramePr>
          <p:cNvPr id="17410" name="Object 4"/>
          <p:cNvGraphicFramePr>
            <a:graphicFrameLocks noChangeAspect="1"/>
          </p:cNvGraphicFramePr>
          <p:nvPr>
            <p:ph sz="quarter" idx="2"/>
          </p:nvPr>
        </p:nvGraphicFramePr>
        <p:xfrm>
          <a:off x="7696200" y="152400"/>
          <a:ext cx="1136650" cy="962025"/>
        </p:xfrm>
        <a:graphic>
          <a:graphicData uri="http://schemas.openxmlformats.org/presentationml/2006/ole">
            <p:oleObj spid="_x0000_s17410" name="Picture" r:id="rId3" imgW="1137240" imgH="962640" progId="Word.Picture.8">
              <p:embed/>
            </p:oleObj>
          </a:graphicData>
        </a:graphic>
      </p:graphicFrame>
      <p:graphicFrame>
        <p:nvGraphicFramePr>
          <p:cNvPr id="17411" name="Object 5"/>
          <p:cNvGraphicFramePr>
            <a:graphicFrameLocks noChangeAspect="1"/>
          </p:cNvGraphicFramePr>
          <p:nvPr>
            <p:ph sz="quarter" idx="3"/>
          </p:nvPr>
        </p:nvGraphicFramePr>
        <p:xfrm>
          <a:off x="4572000" y="5410200"/>
          <a:ext cx="3810000" cy="1447800"/>
        </p:xfrm>
        <a:graphic>
          <a:graphicData uri="http://schemas.openxmlformats.org/presentationml/2006/ole">
            <p:oleObj spid="_x0000_s17411" name="Ecuación" r:id="rId4" imgW="1536480" imgH="419040" progId="Equation.3">
              <p:embed/>
            </p:oleObj>
          </a:graphicData>
        </a:graphic>
      </p:graphicFrame>
      <p:sp>
        <p:nvSpPr>
          <p:cNvPr id="17414" name="Text Box 6"/>
          <p:cNvSpPr txBox="1">
            <a:spLocks noChangeArrowheads="1"/>
          </p:cNvSpPr>
          <p:nvPr/>
        </p:nvSpPr>
        <p:spPr bwMode="auto">
          <a:xfrm>
            <a:off x="838200" y="5943600"/>
            <a:ext cx="2743200" cy="528638"/>
          </a:xfrm>
          <a:prstGeom prst="rect">
            <a:avLst/>
          </a:prstGeom>
          <a:solidFill>
            <a:schemeClr val="bg2"/>
          </a:solidFill>
          <a:ln w="9525" algn="ctr">
            <a:solidFill>
              <a:schemeClr val="bg1"/>
            </a:solidFill>
            <a:miter lim="800000"/>
            <a:headEnd/>
            <a:tailEnd/>
          </a:ln>
        </p:spPr>
        <p:txBody>
          <a:bodyPr>
            <a:spAutoFit/>
          </a:bodyPr>
          <a:lstStyle/>
          <a:p>
            <a:pPr algn="ctr">
              <a:spcBef>
                <a:spcPct val="50000"/>
              </a:spcBef>
            </a:pPr>
            <a:r>
              <a:rPr lang="es-ES" sz="2800" b="0" dirty="0">
                <a:latin typeface="Tahoma" pitchFamily="34" charset="0"/>
              </a:rPr>
              <a:t>-∞&lt;x&lt;∞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109571">
                                            <p:txEl>
                                              <p:pRg st="0" end="0"/>
                                            </p:txEl>
                                          </p:spTgt>
                                        </p:tgtEl>
                                        <p:attrNameLst>
                                          <p:attrName>style.visibility</p:attrName>
                                        </p:attrNameLst>
                                      </p:cBhvr>
                                      <p:to>
                                        <p:strVal val="visible"/>
                                      </p:to>
                                    </p:set>
                                    <p:animEffect transition="in" filter="barn(inHorizontal)">
                                      <p:cBhvr>
                                        <p:cTn id="7" dur="2000"/>
                                        <p:tgtEl>
                                          <p:spTgt spid="1095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109571">
                                            <p:txEl>
                                              <p:pRg st="1" end="1"/>
                                            </p:txEl>
                                          </p:spTgt>
                                        </p:tgtEl>
                                        <p:attrNameLst>
                                          <p:attrName>style.visibility</p:attrName>
                                        </p:attrNameLst>
                                      </p:cBhvr>
                                      <p:to>
                                        <p:strVal val="visible"/>
                                      </p:to>
                                    </p:set>
                                    <p:animEffect transition="in" filter="barn(inHorizontal)">
                                      <p:cBhvr>
                                        <p:cTn id="12" dur="2000"/>
                                        <p:tgtEl>
                                          <p:spTgt spid="10957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17411"/>
                                        </p:tgtEl>
                                        <p:attrNameLst>
                                          <p:attrName>style.visibility</p:attrName>
                                        </p:attrNameLst>
                                      </p:cBhvr>
                                      <p:to>
                                        <p:strVal val="visible"/>
                                      </p:to>
                                    </p:set>
                                    <p:animEffect transition="in" filter="box(in)">
                                      <p:cBhvr>
                                        <p:cTn id="17" dur="500"/>
                                        <p:tgtEl>
                                          <p:spTgt spid="17411"/>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7414"/>
                                        </p:tgtEl>
                                        <p:attrNameLst>
                                          <p:attrName>style.visibility</p:attrName>
                                        </p:attrNameLst>
                                      </p:cBhvr>
                                      <p:to>
                                        <p:strVal val="visible"/>
                                      </p:to>
                                    </p:set>
                                    <p:animEffect transition="in" filter="checkerboard(across)">
                                      <p:cBhvr>
                                        <p:cTn id="22" dur="500"/>
                                        <p:tgtEl>
                                          <p:spTgt spid="174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1" grpId="0" build="p"/>
      <p:bldP spid="17414"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39999">
              <a:srgbClr val="0A128C"/>
            </a:gs>
            <a:gs pos="70000">
              <a:srgbClr val="181CC7"/>
            </a:gs>
            <a:gs pos="88000">
              <a:srgbClr val="7005D4"/>
            </a:gs>
            <a:gs pos="100000">
              <a:srgbClr val="8C3D91"/>
            </a:gs>
          </a:gsLst>
          <a:lin ang="2700000" scaled="0"/>
        </a:gradFill>
        <a:effectLst/>
      </p:bgPr>
    </p:bg>
    <p:spTree>
      <p:nvGrpSpPr>
        <p:cNvPr id="1" name=""/>
        <p:cNvGrpSpPr/>
        <p:nvPr/>
      </p:nvGrpSpPr>
      <p:grpSpPr>
        <a:xfrm>
          <a:off x="0" y="0"/>
          <a:ext cx="0" cy="0"/>
          <a:chOff x="0" y="0"/>
          <a:chExt cx="0" cy="0"/>
        </a:xfrm>
      </p:grpSpPr>
      <p:sp>
        <p:nvSpPr>
          <p:cNvPr id="18437" name="Rectangle 2"/>
          <p:cNvSpPr>
            <a:spLocks noGrp="1" noChangeArrowheads="1"/>
          </p:cNvSpPr>
          <p:nvPr>
            <p:ph type="title"/>
          </p:nvPr>
        </p:nvSpPr>
        <p:spPr>
          <a:xfrm>
            <a:off x="457200" y="274638"/>
            <a:ext cx="8229600" cy="765175"/>
          </a:xfrm>
          <a:solidFill>
            <a:srgbClr val="FFFF00"/>
          </a:solidFill>
        </p:spPr>
        <p:txBody>
          <a:bodyPr/>
          <a:lstStyle/>
          <a:p>
            <a:pPr eaLnBrk="1" hangingPunct="1"/>
            <a:r>
              <a:rPr lang="es-CL" sz="3200" dirty="0" smtClean="0">
                <a:solidFill>
                  <a:schemeClr val="hlink"/>
                </a:solidFill>
                <a:latin typeface="Comic Sans MS" pitchFamily="66" charset="0"/>
              </a:rPr>
              <a:t>Distribución normal unitaria</a:t>
            </a:r>
            <a:r>
              <a:rPr lang="es-CL" sz="3600" dirty="0" smtClean="0">
                <a:solidFill>
                  <a:srgbClr val="FFCC00"/>
                </a:solidFill>
                <a:latin typeface="Comic Sans MS" pitchFamily="66" charset="0"/>
              </a:rPr>
              <a:t> </a:t>
            </a:r>
            <a:endParaRPr lang="en-US" sz="3600" dirty="0" smtClean="0">
              <a:solidFill>
                <a:srgbClr val="FFCC00"/>
              </a:solidFill>
              <a:latin typeface="Comic Sans MS" pitchFamily="66" charset="0"/>
            </a:endParaRPr>
          </a:p>
        </p:txBody>
      </p:sp>
      <p:sp>
        <p:nvSpPr>
          <p:cNvPr id="110595" name="Rectangle 3"/>
          <p:cNvSpPr>
            <a:spLocks noGrp="1" noChangeArrowheads="1"/>
          </p:cNvSpPr>
          <p:nvPr>
            <p:ph type="body" sz="half" idx="1"/>
          </p:nvPr>
        </p:nvSpPr>
        <p:spPr>
          <a:xfrm>
            <a:off x="457200" y="1219200"/>
            <a:ext cx="8153400" cy="5638800"/>
          </a:xfrm>
        </p:spPr>
        <p:txBody>
          <a:bodyPr/>
          <a:lstStyle/>
          <a:p>
            <a:pPr marL="0" indent="0" algn="just" eaLnBrk="1" hangingPunct="1">
              <a:lnSpc>
                <a:spcPct val="80000"/>
              </a:lnSpc>
            </a:pPr>
            <a:r>
              <a:rPr lang="es-ES" sz="2400" dirty="0" smtClean="0">
                <a:solidFill>
                  <a:srgbClr val="FFFF00"/>
                </a:solidFill>
                <a:sym typeface="Webdings" pitchFamily="18" charset="2"/>
              </a:rPr>
              <a:t>Entre todas las familias de distribuciones normales que se distinguen unas de otras por los valores de la media y la desviación estándar, existe una distribución que tiene media cero y desviación estándar de uno, es decir, </a:t>
            </a:r>
            <a:r>
              <a:rPr lang="es-ES" sz="2400" b="1" i="1" dirty="0" smtClean="0">
                <a:solidFill>
                  <a:srgbClr val="FFFF00"/>
                </a:solidFill>
                <a:sym typeface="Symbol" pitchFamily="18" charset="2"/>
              </a:rPr>
              <a:t></a:t>
            </a:r>
            <a:r>
              <a:rPr lang="es-ES" sz="2400" b="1" i="1" dirty="0" smtClean="0">
                <a:solidFill>
                  <a:srgbClr val="FFFF00"/>
                </a:solidFill>
                <a:sym typeface="Webdings" pitchFamily="18" charset="2"/>
              </a:rPr>
              <a:t>=0  y </a:t>
            </a:r>
            <a:r>
              <a:rPr lang="es-ES" sz="2400" b="1" i="1" dirty="0" smtClean="0">
                <a:solidFill>
                  <a:srgbClr val="FFFF00"/>
                </a:solidFill>
                <a:sym typeface="Symbol" pitchFamily="18" charset="2"/>
              </a:rPr>
              <a:t></a:t>
            </a:r>
            <a:r>
              <a:rPr lang="en-US" sz="2400" b="1" i="1" dirty="0" smtClean="0">
                <a:solidFill>
                  <a:srgbClr val="FFFF00"/>
                </a:solidFill>
                <a:sym typeface="Symbol" pitchFamily="18" charset="2"/>
              </a:rPr>
              <a:t>²</a:t>
            </a:r>
            <a:r>
              <a:rPr lang="es-ES" sz="2400" b="1" i="1" dirty="0" smtClean="0">
                <a:solidFill>
                  <a:srgbClr val="FFFF00"/>
                </a:solidFill>
                <a:sym typeface="Webdings" pitchFamily="18" charset="2"/>
              </a:rPr>
              <a:t> =1</a:t>
            </a:r>
            <a:r>
              <a:rPr lang="es-ES" sz="2400" dirty="0" smtClean="0">
                <a:solidFill>
                  <a:srgbClr val="FFFF00"/>
                </a:solidFill>
                <a:sym typeface="Webdings" pitchFamily="18" charset="2"/>
              </a:rPr>
              <a:t>. La variable aleatoria que resulta de operar:</a:t>
            </a:r>
          </a:p>
          <a:p>
            <a:pPr marL="0" indent="0" algn="just" eaLnBrk="1" hangingPunct="1">
              <a:lnSpc>
                <a:spcPct val="80000"/>
              </a:lnSpc>
            </a:pPr>
            <a:endParaRPr lang="es-ES" sz="2400" dirty="0" smtClean="0">
              <a:solidFill>
                <a:srgbClr val="FFFF00"/>
              </a:solidFill>
              <a:sym typeface="Webdings" pitchFamily="18" charset="2"/>
            </a:endParaRPr>
          </a:p>
          <a:p>
            <a:pPr marL="0" indent="0" algn="just" eaLnBrk="1" hangingPunct="1">
              <a:lnSpc>
                <a:spcPct val="80000"/>
              </a:lnSpc>
            </a:pPr>
            <a:endParaRPr lang="es-ES" sz="2400" dirty="0" smtClean="0">
              <a:solidFill>
                <a:srgbClr val="FFFF00"/>
              </a:solidFill>
              <a:sym typeface="Webdings" pitchFamily="18" charset="2"/>
            </a:endParaRPr>
          </a:p>
          <a:p>
            <a:pPr marL="0" indent="0" algn="just" eaLnBrk="1" hangingPunct="1">
              <a:lnSpc>
                <a:spcPct val="80000"/>
              </a:lnSpc>
            </a:pPr>
            <a:endParaRPr lang="es-ES" sz="2400" dirty="0" smtClean="0">
              <a:solidFill>
                <a:srgbClr val="FFFF00"/>
              </a:solidFill>
              <a:sym typeface="Webdings" pitchFamily="18" charset="2"/>
            </a:endParaRPr>
          </a:p>
          <a:p>
            <a:pPr marL="0" indent="0" algn="just" eaLnBrk="1" hangingPunct="1">
              <a:lnSpc>
                <a:spcPct val="80000"/>
              </a:lnSpc>
              <a:buFontTx/>
              <a:buNone/>
            </a:pPr>
            <a:endParaRPr lang="es-ES" sz="2400" dirty="0" smtClean="0">
              <a:solidFill>
                <a:srgbClr val="FFFF00"/>
              </a:solidFill>
              <a:sym typeface="Webdings" pitchFamily="18" charset="2"/>
            </a:endParaRPr>
          </a:p>
          <a:p>
            <a:pPr marL="0" indent="0" algn="just" eaLnBrk="1" hangingPunct="1">
              <a:lnSpc>
                <a:spcPct val="80000"/>
              </a:lnSpc>
              <a:buFontTx/>
              <a:buNone/>
            </a:pPr>
            <a:r>
              <a:rPr lang="es-ES" sz="2400" dirty="0" smtClean="0">
                <a:solidFill>
                  <a:srgbClr val="FFFF00"/>
                </a:solidFill>
                <a:sym typeface="Webdings" pitchFamily="18" charset="2"/>
              </a:rPr>
              <a:t>se designa generalmente por la letra </a:t>
            </a:r>
            <a:r>
              <a:rPr lang="es-ES" sz="2400" b="1" dirty="0" smtClean="0">
                <a:solidFill>
                  <a:srgbClr val="FFFF00"/>
                </a:solidFill>
                <a:sym typeface="Webdings" pitchFamily="18" charset="2"/>
              </a:rPr>
              <a:t>z</a:t>
            </a:r>
            <a:r>
              <a:rPr lang="es-ES" sz="2400" dirty="0" smtClean="0">
                <a:solidFill>
                  <a:srgbClr val="FFFF00"/>
                </a:solidFill>
                <a:sym typeface="Webdings" pitchFamily="18" charset="2"/>
              </a:rPr>
              <a:t>, de modo que la ecuación para la distribución normal unitaria se escribe como :			-</a:t>
            </a:r>
            <a:r>
              <a:rPr lang="es-ES" sz="2400" dirty="0" smtClean="0">
                <a:solidFill>
                  <a:srgbClr val="FFFF00"/>
                </a:solidFill>
                <a:sym typeface="Symbol" pitchFamily="18" charset="2"/>
              </a:rPr>
              <a:t></a:t>
            </a:r>
            <a:r>
              <a:rPr lang="es-ES" sz="2400" dirty="0" smtClean="0">
                <a:solidFill>
                  <a:srgbClr val="FFFF00"/>
                </a:solidFill>
                <a:sym typeface="Webdings" pitchFamily="18" charset="2"/>
              </a:rPr>
              <a:t> &lt;  z  &lt; +</a:t>
            </a:r>
            <a:r>
              <a:rPr lang="es-ES" sz="2400" dirty="0" smtClean="0">
                <a:solidFill>
                  <a:srgbClr val="FFFF00"/>
                </a:solidFill>
                <a:sym typeface="Symbol" pitchFamily="18" charset="2"/>
              </a:rPr>
              <a:t></a:t>
            </a:r>
            <a:r>
              <a:rPr lang="en-US" sz="2000" dirty="0" smtClean="0">
                <a:solidFill>
                  <a:srgbClr val="FFFF00"/>
                </a:solidFill>
                <a:sym typeface="Webdings" pitchFamily="18" charset="2"/>
              </a:rPr>
              <a:t> </a:t>
            </a:r>
            <a:endParaRPr lang="es-ES" sz="2000" dirty="0" smtClean="0">
              <a:solidFill>
                <a:srgbClr val="FFFF00"/>
              </a:solidFill>
              <a:sym typeface="Webdings" pitchFamily="18" charset="2"/>
            </a:endParaRPr>
          </a:p>
          <a:p>
            <a:pPr marL="0" indent="0" algn="just" eaLnBrk="1" hangingPunct="1">
              <a:lnSpc>
                <a:spcPct val="80000"/>
              </a:lnSpc>
              <a:buFontTx/>
              <a:buNone/>
            </a:pPr>
            <a:endParaRPr lang="en-US" sz="2000" dirty="0" smtClean="0">
              <a:solidFill>
                <a:srgbClr val="FFFF00"/>
              </a:solidFill>
              <a:sym typeface="Webdings" pitchFamily="18" charset="2"/>
            </a:endParaRPr>
          </a:p>
        </p:txBody>
      </p:sp>
      <p:graphicFrame>
        <p:nvGraphicFramePr>
          <p:cNvPr id="18434" name="Object 4"/>
          <p:cNvGraphicFramePr>
            <a:graphicFrameLocks noChangeAspect="1"/>
          </p:cNvGraphicFramePr>
          <p:nvPr>
            <p:ph sz="quarter" idx="2"/>
          </p:nvPr>
        </p:nvGraphicFramePr>
        <p:xfrm>
          <a:off x="7696200" y="5638800"/>
          <a:ext cx="1136650" cy="962025"/>
        </p:xfrm>
        <a:graphic>
          <a:graphicData uri="http://schemas.openxmlformats.org/presentationml/2006/ole">
            <p:oleObj spid="_x0000_s18434" name="Picture" r:id="rId3" imgW="1137240" imgH="962640" progId="Word.Picture.8">
              <p:embed/>
            </p:oleObj>
          </a:graphicData>
        </a:graphic>
      </p:graphicFrame>
      <p:graphicFrame>
        <p:nvGraphicFramePr>
          <p:cNvPr id="18435" name="Object 5"/>
          <p:cNvGraphicFramePr>
            <a:graphicFrameLocks noChangeAspect="1"/>
          </p:cNvGraphicFramePr>
          <p:nvPr>
            <p:ph sz="quarter" idx="3"/>
          </p:nvPr>
        </p:nvGraphicFramePr>
        <p:xfrm>
          <a:off x="2357422" y="2714620"/>
          <a:ext cx="1743075" cy="1087438"/>
        </p:xfrm>
        <a:graphic>
          <a:graphicData uri="http://schemas.openxmlformats.org/presentationml/2006/ole">
            <p:oleObj spid="_x0000_s18435" name="Ecuación" r:id="rId4" imgW="761760" imgH="431640" progId="Equation.3">
              <p:embed/>
            </p:oleObj>
          </a:graphicData>
        </a:graphic>
      </p:graphicFrame>
      <p:graphicFrame>
        <p:nvGraphicFramePr>
          <p:cNvPr id="18436" name="Object 6"/>
          <p:cNvGraphicFramePr>
            <a:graphicFrameLocks noChangeAspect="1"/>
          </p:cNvGraphicFramePr>
          <p:nvPr/>
        </p:nvGraphicFramePr>
        <p:xfrm>
          <a:off x="1447800" y="5029200"/>
          <a:ext cx="2743200" cy="1828800"/>
        </p:xfrm>
        <a:graphic>
          <a:graphicData uri="http://schemas.openxmlformats.org/presentationml/2006/ole">
            <p:oleObj spid="_x0000_s18436" name="Ecuación" r:id="rId5" imgW="901440" imgH="571320" progId="Equation.3">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4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6" fill="hold" grpId="0" nodeType="clickEffect">
                                  <p:stCondLst>
                                    <p:cond delay="0"/>
                                  </p:stCondLst>
                                  <p:childTnLst>
                                    <p:set>
                                      <p:cBhvr>
                                        <p:cTn id="10" dur="1" fill="hold">
                                          <p:stCondLst>
                                            <p:cond delay="0"/>
                                          </p:stCondLst>
                                        </p:cTn>
                                        <p:tgtEl>
                                          <p:spTgt spid="110595">
                                            <p:txEl>
                                              <p:pRg st="0" end="0"/>
                                            </p:txEl>
                                          </p:spTgt>
                                        </p:tgtEl>
                                        <p:attrNameLst>
                                          <p:attrName>style.visibility</p:attrName>
                                        </p:attrNameLst>
                                      </p:cBhvr>
                                      <p:to>
                                        <p:strVal val="visible"/>
                                      </p:to>
                                    </p:set>
                                    <p:animEffect transition="in" filter="barn(inHorizontal)">
                                      <p:cBhvr>
                                        <p:cTn id="11" dur="2000"/>
                                        <p:tgtEl>
                                          <p:spTgt spid="110595">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6" fill="hold" grpId="0" nodeType="clickEffect">
                                  <p:stCondLst>
                                    <p:cond delay="0"/>
                                  </p:stCondLst>
                                  <p:childTnLst>
                                    <p:set>
                                      <p:cBhvr>
                                        <p:cTn id="15" dur="1" fill="hold">
                                          <p:stCondLst>
                                            <p:cond delay="0"/>
                                          </p:stCondLst>
                                        </p:cTn>
                                        <p:tgtEl>
                                          <p:spTgt spid="110595">
                                            <p:txEl>
                                              <p:pRg st="5" end="5"/>
                                            </p:txEl>
                                          </p:spTgt>
                                        </p:tgtEl>
                                        <p:attrNameLst>
                                          <p:attrName>style.visibility</p:attrName>
                                        </p:attrNameLst>
                                      </p:cBhvr>
                                      <p:to>
                                        <p:strVal val="visible"/>
                                      </p:to>
                                    </p:set>
                                    <p:animEffect transition="in" filter="barn(inHorizontal)">
                                      <p:cBhvr>
                                        <p:cTn id="16" dur="2000"/>
                                        <p:tgtEl>
                                          <p:spTgt spid="110595">
                                            <p:txEl>
                                              <p:pRg st="5" end="5"/>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8436"/>
                                        </p:tgtEl>
                                        <p:attrNameLst>
                                          <p:attrName>style.visibility</p:attrName>
                                        </p:attrNameLst>
                                      </p:cBhvr>
                                      <p:to>
                                        <p:strVal val="visible"/>
                                      </p:to>
                                    </p:set>
                                    <p:anim calcmode="lin" valueType="num">
                                      <p:cBhvr additive="base">
                                        <p:cTn id="21" dur="500" fill="hold"/>
                                        <p:tgtEl>
                                          <p:spTgt spid="18436"/>
                                        </p:tgtEl>
                                        <p:attrNameLst>
                                          <p:attrName>ppt_x</p:attrName>
                                        </p:attrNameLst>
                                      </p:cBhvr>
                                      <p:tavLst>
                                        <p:tav tm="0">
                                          <p:val>
                                            <p:strVal val="#ppt_x"/>
                                          </p:val>
                                        </p:tav>
                                        <p:tav tm="100000">
                                          <p:val>
                                            <p:strVal val="#ppt_x"/>
                                          </p:val>
                                        </p:tav>
                                      </p:tavLst>
                                    </p:anim>
                                    <p:anim calcmode="lin" valueType="num">
                                      <p:cBhvr additive="base">
                                        <p:cTn id="22" dur="500" fill="hold"/>
                                        <p:tgtEl>
                                          <p:spTgt spid="184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pPr eaLnBrk="1" hangingPunct="1"/>
            <a:r>
              <a:rPr lang="es-ES_tradnl" smtClean="0"/>
              <a:t>Conceptos básicos</a:t>
            </a:r>
            <a:endParaRPr lang="es-ES" smtClean="0"/>
          </a:p>
        </p:txBody>
      </p:sp>
      <p:sp>
        <p:nvSpPr>
          <p:cNvPr id="1028" name="Rectangle 3"/>
          <p:cNvSpPr>
            <a:spLocks noGrp="1" noChangeArrowheads="1"/>
          </p:cNvSpPr>
          <p:nvPr>
            <p:ph type="body" sz="half" idx="1"/>
          </p:nvPr>
        </p:nvSpPr>
        <p:spPr>
          <a:xfrm>
            <a:off x="457200" y="1600200"/>
            <a:ext cx="7427913" cy="4525963"/>
          </a:xfrm>
          <a:solidFill>
            <a:schemeClr val="bg1"/>
          </a:solidFill>
        </p:spPr>
        <p:txBody>
          <a:bodyPr/>
          <a:lstStyle/>
          <a:p>
            <a:pPr eaLnBrk="1" hangingPunct="1"/>
            <a:r>
              <a:rPr lang="es-ES_tradnl" sz="2400" dirty="0" smtClean="0"/>
              <a:t>Estadística, Bioestadística, </a:t>
            </a:r>
            <a:r>
              <a:rPr lang="es-ES_tradnl" sz="2400" dirty="0" err="1" smtClean="0"/>
              <a:t>Est.</a:t>
            </a:r>
            <a:r>
              <a:rPr lang="es-ES_tradnl" sz="2400" dirty="0" smtClean="0"/>
              <a:t> Matemática,…</a:t>
            </a:r>
          </a:p>
          <a:p>
            <a:pPr eaLnBrk="1" hangingPunct="1"/>
            <a:r>
              <a:rPr lang="es-ES_tradnl" sz="2400" dirty="0" smtClean="0"/>
              <a:t>Variables (X,Y,Z…)</a:t>
            </a:r>
          </a:p>
          <a:p>
            <a:pPr eaLnBrk="1" hangingPunct="1"/>
            <a:r>
              <a:rPr lang="es-ES_tradnl" sz="2400" dirty="0" smtClean="0"/>
              <a:t>Categorías de las variables (ej.: sexo)</a:t>
            </a:r>
          </a:p>
          <a:p>
            <a:pPr eaLnBrk="1" hangingPunct="1"/>
            <a:r>
              <a:rPr lang="es-ES_tradnl" sz="2400" dirty="0" smtClean="0"/>
              <a:t>Tipos de </a:t>
            </a:r>
            <a:r>
              <a:rPr lang="es-ES_tradnl" sz="2400" dirty="0" smtClean="0">
                <a:hlinkClick r:id="rId4" action="ppaction://hlinksldjump"/>
              </a:rPr>
              <a:t>variables</a:t>
            </a:r>
            <a:r>
              <a:rPr lang="es-ES_tradnl" sz="2400" dirty="0" smtClean="0"/>
              <a:t> (Cualitativas y Cuantitativas)</a:t>
            </a:r>
          </a:p>
          <a:p>
            <a:pPr eaLnBrk="1" hangingPunct="1"/>
            <a:r>
              <a:rPr lang="es-ES_tradnl" sz="2400" dirty="0" smtClean="0"/>
              <a:t>Aleatorio (igual probabilidad). Ej. </a:t>
            </a:r>
            <a:r>
              <a:rPr lang="es-ES_tradnl" sz="1600" dirty="0" smtClean="0"/>
              <a:t>ALEATORIO()*(100-1)+1</a:t>
            </a:r>
          </a:p>
          <a:p>
            <a:pPr eaLnBrk="1" hangingPunct="1"/>
            <a:r>
              <a:rPr lang="es-ES_tradnl" sz="2400" dirty="0" smtClean="0"/>
              <a:t>Población y muestra</a:t>
            </a:r>
          </a:p>
          <a:p>
            <a:pPr eaLnBrk="1" hangingPunct="1"/>
            <a:r>
              <a:rPr lang="es-ES_tradnl" sz="2400" dirty="0" smtClean="0"/>
              <a:t>Hipótesis (de investigación y </a:t>
            </a:r>
            <a:r>
              <a:rPr lang="es-ES_tradnl" sz="2400" dirty="0" smtClean="0">
                <a:hlinkClick r:id="rId5" action="ppaction://hlinksldjump"/>
              </a:rPr>
              <a:t>estadísticas</a:t>
            </a:r>
            <a:r>
              <a:rPr lang="es-ES_tradnl" sz="2400" dirty="0" smtClean="0"/>
              <a:t>)</a:t>
            </a:r>
          </a:p>
          <a:p>
            <a:pPr eaLnBrk="1" hangingPunct="1"/>
            <a:r>
              <a:rPr lang="es-ES_tradnl" sz="2400" dirty="0" smtClean="0">
                <a:hlinkClick r:id="rId6" action="ppaction://hlinksldjump"/>
              </a:rPr>
              <a:t>Estadísticas y parámetros</a:t>
            </a:r>
            <a:endParaRPr lang="es-ES" sz="2400" dirty="0" smtClean="0"/>
          </a:p>
        </p:txBody>
      </p:sp>
      <p:graphicFrame>
        <p:nvGraphicFramePr>
          <p:cNvPr id="1026" name="Object 2050"/>
          <p:cNvGraphicFramePr>
            <a:graphicFrameLocks noChangeAspect="1"/>
          </p:cNvGraphicFramePr>
          <p:nvPr>
            <p:ph sz="half" idx="2"/>
          </p:nvPr>
        </p:nvGraphicFramePr>
        <p:xfrm>
          <a:off x="7315200" y="5638800"/>
          <a:ext cx="1136650" cy="962025"/>
        </p:xfrm>
        <a:graphic>
          <a:graphicData uri="http://schemas.openxmlformats.org/presentationml/2006/ole">
            <p:oleObj spid="_x0000_s1026" name="Picture" r:id="rId7" imgW="1137240" imgH="962640" progId="Word.Picture.8">
              <p:embed/>
            </p:oleObj>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39999">
              <a:srgbClr val="0A128C"/>
            </a:gs>
            <a:gs pos="70000">
              <a:srgbClr val="181CC7"/>
            </a:gs>
            <a:gs pos="88000">
              <a:srgbClr val="7005D4"/>
            </a:gs>
            <a:gs pos="100000">
              <a:srgbClr val="8C3D91"/>
            </a:gs>
          </a:gsLst>
          <a:lin ang="2700000" scaled="0"/>
        </a:gradFill>
        <a:effectLst/>
      </p:bgPr>
    </p:bg>
    <p:spTree>
      <p:nvGrpSpPr>
        <p:cNvPr id="1" name=""/>
        <p:cNvGrpSpPr/>
        <p:nvPr/>
      </p:nvGrpSpPr>
      <p:grpSpPr>
        <a:xfrm>
          <a:off x="0" y="0"/>
          <a:ext cx="0" cy="0"/>
          <a:chOff x="0" y="0"/>
          <a:chExt cx="0" cy="0"/>
        </a:xfrm>
      </p:grpSpPr>
      <p:sp>
        <p:nvSpPr>
          <p:cNvPr id="19460" name="Rectangle 2"/>
          <p:cNvSpPr>
            <a:spLocks noGrp="1" noChangeArrowheads="1"/>
          </p:cNvSpPr>
          <p:nvPr>
            <p:ph type="title"/>
          </p:nvPr>
        </p:nvSpPr>
        <p:spPr>
          <a:xfrm>
            <a:off x="457200" y="0"/>
            <a:ext cx="8229600" cy="927100"/>
          </a:xfrm>
        </p:spPr>
        <p:txBody>
          <a:bodyPr/>
          <a:lstStyle/>
          <a:p>
            <a:pPr eaLnBrk="1" hangingPunct="1"/>
            <a:r>
              <a:rPr lang="es-CL" sz="3200" smtClean="0">
                <a:solidFill>
                  <a:srgbClr val="FFCC00"/>
                </a:solidFill>
                <a:latin typeface="Comic Sans MS" pitchFamily="66" charset="0"/>
              </a:rPr>
              <a:t>Función z</a:t>
            </a:r>
            <a:endParaRPr lang="en-US" sz="3200" smtClean="0">
              <a:solidFill>
                <a:srgbClr val="FFCC00"/>
              </a:solidFill>
              <a:latin typeface="Comic Sans MS" pitchFamily="66" charset="0"/>
            </a:endParaRPr>
          </a:p>
        </p:txBody>
      </p:sp>
      <p:sp>
        <p:nvSpPr>
          <p:cNvPr id="111619" name="Rectangle 3"/>
          <p:cNvSpPr>
            <a:spLocks noGrp="1" noChangeArrowheads="1"/>
          </p:cNvSpPr>
          <p:nvPr>
            <p:ph type="body" sz="half" idx="1"/>
          </p:nvPr>
        </p:nvSpPr>
        <p:spPr>
          <a:xfrm>
            <a:off x="457200" y="762000"/>
            <a:ext cx="8305800" cy="4114800"/>
          </a:xfrm>
        </p:spPr>
        <p:txBody>
          <a:bodyPr/>
          <a:lstStyle/>
          <a:p>
            <a:pPr marL="0" indent="0" algn="just" eaLnBrk="1" hangingPunct="1">
              <a:lnSpc>
                <a:spcPct val="90000"/>
              </a:lnSpc>
            </a:pPr>
            <a:r>
              <a:rPr lang="es-ES" sz="2400" smtClean="0">
                <a:solidFill>
                  <a:srgbClr val="FFFF00"/>
                </a:solidFill>
                <a:sym typeface="Webdings" pitchFamily="18" charset="2"/>
              </a:rPr>
              <a:t>Para cálculos de área bajo la curva normal a partir de un  valor de la variable x, se integra la función de densidad normal, pero, para evitar este procedimiento se construyó una tabla de áreas de la </a:t>
            </a:r>
            <a:r>
              <a:rPr lang="es-ES" sz="2400" b="1" smtClean="0">
                <a:solidFill>
                  <a:srgbClr val="FFFF00"/>
                </a:solidFill>
                <a:sym typeface="Webdings" pitchFamily="18" charset="2"/>
              </a:rPr>
              <a:t>normal reducida</a:t>
            </a:r>
            <a:r>
              <a:rPr lang="es-ES" sz="2400" smtClean="0">
                <a:solidFill>
                  <a:srgbClr val="FFFF00"/>
                </a:solidFill>
                <a:sym typeface="Webdings" pitchFamily="18" charset="2"/>
              </a:rPr>
              <a:t>, (media=0 y desviación estándar=1).</a:t>
            </a:r>
          </a:p>
          <a:p>
            <a:pPr marL="0" indent="0" algn="just" eaLnBrk="1" hangingPunct="1">
              <a:lnSpc>
                <a:spcPct val="90000"/>
              </a:lnSpc>
            </a:pPr>
            <a:r>
              <a:rPr lang="es-ES" sz="2400" smtClean="0">
                <a:solidFill>
                  <a:srgbClr val="FFFF00"/>
                </a:solidFill>
                <a:sym typeface="Webdings" pitchFamily="18" charset="2"/>
              </a:rPr>
              <a:t>Para usar esta tabla se hace una transformación de todos los valores de la variable original</a:t>
            </a:r>
            <a:r>
              <a:rPr lang="es-ES" sz="2400" i="1" smtClean="0">
                <a:solidFill>
                  <a:srgbClr val="FFFF00"/>
                </a:solidFill>
                <a:sym typeface="Webdings" pitchFamily="18" charset="2"/>
              </a:rPr>
              <a:t> X</a:t>
            </a:r>
            <a:r>
              <a:rPr lang="es-ES" sz="2400" smtClean="0">
                <a:solidFill>
                  <a:srgbClr val="FFFF00"/>
                </a:solidFill>
                <a:sym typeface="Webdings" pitchFamily="18" charset="2"/>
              </a:rPr>
              <a:t> en que están los resultados de modo que la media y la desviación estándar también tengan estos (media=0 y desviación estándar=1).La variable transformada recibe el nombre de variable normal estándar y se simboliza por </a:t>
            </a:r>
            <a:r>
              <a:rPr lang="es-ES" sz="2400" b="1" smtClean="0">
                <a:solidFill>
                  <a:srgbClr val="FFFF00"/>
                </a:solidFill>
                <a:sym typeface="Webdings" pitchFamily="18" charset="2"/>
              </a:rPr>
              <a:t>z</a:t>
            </a:r>
            <a:r>
              <a:rPr lang="es-ES" sz="2400" smtClean="0">
                <a:solidFill>
                  <a:srgbClr val="FFFF00"/>
                </a:solidFill>
                <a:sym typeface="Webdings" pitchFamily="18" charset="2"/>
              </a:rPr>
              <a:t> en que :</a:t>
            </a:r>
            <a:r>
              <a:rPr lang="en-US" sz="2400" smtClean="0">
                <a:sym typeface="Webdings" pitchFamily="18" charset="2"/>
              </a:rPr>
              <a:t> </a:t>
            </a:r>
          </a:p>
        </p:txBody>
      </p:sp>
      <p:graphicFrame>
        <p:nvGraphicFramePr>
          <p:cNvPr id="19458" name="Object 4"/>
          <p:cNvGraphicFramePr>
            <a:graphicFrameLocks noChangeAspect="1"/>
          </p:cNvGraphicFramePr>
          <p:nvPr>
            <p:ph sz="quarter" idx="2"/>
          </p:nvPr>
        </p:nvGraphicFramePr>
        <p:xfrm>
          <a:off x="7772400" y="4495800"/>
          <a:ext cx="1136650" cy="962025"/>
        </p:xfrm>
        <a:graphic>
          <a:graphicData uri="http://schemas.openxmlformats.org/presentationml/2006/ole">
            <p:oleObj spid="_x0000_s19458" name="Picture" r:id="rId3" imgW="1137240" imgH="962640" progId="Word.Picture.8">
              <p:embed/>
            </p:oleObj>
          </a:graphicData>
        </a:graphic>
      </p:graphicFrame>
      <p:graphicFrame>
        <p:nvGraphicFramePr>
          <p:cNvPr id="19459" name="Object 5"/>
          <p:cNvGraphicFramePr>
            <a:graphicFrameLocks noChangeAspect="1"/>
          </p:cNvGraphicFramePr>
          <p:nvPr>
            <p:ph sz="quarter" idx="3"/>
          </p:nvPr>
        </p:nvGraphicFramePr>
        <p:xfrm>
          <a:off x="7543800" y="5562600"/>
          <a:ext cx="1371600" cy="885825"/>
        </p:xfrm>
        <a:graphic>
          <a:graphicData uri="http://schemas.openxmlformats.org/presentationml/2006/ole">
            <p:oleObj spid="_x0000_s19459" name="Equation" r:id="rId4" imgW="609480" imgH="393480" progId="Equation.3">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111619">
                                            <p:txEl>
                                              <p:pRg st="0" end="0"/>
                                            </p:txEl>
                                          </p:spTgt>
                                        </p:tgtEl>
                                        <p:attrNameLst>
                                          <p:attrName>style.visibility</p:attrName>
                                        </p:attrNameLst>
                                      </p:cBhvr>
                                      <p:to>
                                        <p:strVal val="visible"/>
                                      </p:to>
                                    </p:set>
                                    <p:animEffect transition="in" filter="barn(inHorizontal)">
                                      <p:cBhvr>
                                        <p:cTn id="7" dur="1000"/>
                                        <p:tgtEl>
                                          <p:spTgt spid="1116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111619">
                                            <p:txEl>
                                              <p:pRg st="1" end="1"/>
                                            </p:txEl>
                                          </p:spTgt>
                                        </p:tgtEl>
                                        <p:attrNameLst>
                                          <p:attrName>style.visibility</p:attrName>
                                        </p:attrNameLst>
                                      </p:cBhvr>
                                      <p:to>
                                        <p:strVal val="visible"/>
                                      </p:to>
                                    </p:set>
                                    <p:animEffect transition="in" filter="barn(inHorizontal)">
                                      <p:cBhvr>
                                        <p:cTn id="12" dur="1000"/>
                                        <p:tgtEl>
                                          <p:spTgt spid="11161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19"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p:txBody>
          <a:bodyPr/>
          <a:lstStyle/>
          <a:p>
            <a:pPr eaLnBrk="1" hangingPunct="1"/>
            <a:r>
              <a:rPr lang="es-CL" sz="3200" smtClean="0">
                <a:solidFill>
                  <a:schemeClr val="tx1"/>
                </a:solidFill>
                <a:latin typeface="Comic Sans MS" pitchFamily="66" charset="0"/>
              </a:rPr>
              <a:t>Propiedades:</a:t>
            </a:r>
            <a:endParaRPr lang="en-US" sz="3200" smtClean="0">
              <a:solidFill>
                <a:schemeClr val="tx1"/>
              </a:solidFill>
              <a:latin typeface="Comic Sans MS" pitchFamily="66" charset="0"/>
            </a:endParaRPr>
          </a:p>
        </p:txBody>
      </p:sp>
      <p:sp>
        <p:nvSpPr>
          <p:cNvPr id="11268" name="Rectangle 3"/>
          <p:cNvSpPr>
            <a:spLocks noGrp="1" noChangeArrowheads="1"/>
          </p:cNvSpPr>
          <p:nvPr>
            <p:ph type="body" sz="half" idx="1"/>
          </p:nvPr>
        </p:nvSpPr>
        <p:spPr>
          <a:xfrm>
            <a:off x="533400" y="1524000"/>
            <a:ext cx="8001000" cy="4114800"/>
          </a:xfrm>
        </p:spPr>
        <p:txBody>
          <a:bodyPr/>
          <a:lstStyle/>
          <a:p>
            <a:pPr marL="0" indent="0" algn="just" eaLnBrk="1" hangingPunct="1"/>
            <a:r>
              <a:rPr lang="es-ES" sz="2400" b="1" i="1" smtClean="0">
                <a:sym typeface="Webdings" pitchFamily="18" charset="2"/>
              </a:rPr>
              <a:t> el área total bajo la curva </a:t>
            </a:r>
            <a:r>
              <a:rPr lang="es-ES" sz="2400" i="1" smtClean="0">
                <a:sym typeface="Webdings" pitchFamily="18" charset="2"/>
              </a:rPr>
              <a:t>es</a:t>
            </a:r>
            <a:r>
              <a:rPr lang="es-ES" sz="2400" b="1" i="1" smtClean="0">
                <a:sym typeface="Webdings" pitchFamily="18" charset="2"/>
              </a:rPr>
              <a:t> 1</a:t>
            </a:r>
            <a:endParaRPr lang="es-ES" sz="2400" i="1" smtClean="0">
              <a:sym typeface="Webdings" pitchFamily="18" charset="2"/>
            </a:endParaRPr>
          </a:p>
          <a:p>
            <a:pPr marL="0" indent="0" algn="just" eaLnBrk="1" hangingPunct="1"/>
            <a:r>
              <a:rPr lang="es-ES" sz="2400" i="1" smtClean="0">
                <a:sym typeface="Webdings" pitchFamily="18" charset="2"/>
              </a:rPr>
              <a:t> la</a:t>
            </a:r>
            <a:r>
              <a:rPr lang="es-ES" sz="2400" b="1" i="1" smtClean="0">
                <a:sym typeface="Webdings" pitchFamily="18" charset="2"/>
              </a:rPr>
              <a:t> frecuencia relativa de ocurrencia de los valores entre dos puntos cualquiera sobre el eje de las x es igual al área total limitada por la curva, el eje de las x y las líneas perpendiculares  levantadas en los dos puntos sobre el eje de las x</a:t>
            </a:r>
            <a:r>
              <a:rPr lang="es-ES" sz="2400" i="1" smtClean="0">
                <a:sym typeface="Webdings" pitchFamily="18" charset="2"/>
              </a:rPr>
              <a:t>.</a:t>
            </a:r>
          </a:p>
          <a:p>
            <a:pPr marL="0" indent="0" algn="just" eaLnBrk="1" hangingPunct="1"/>
            <a:r>
              <a:rPr lang="es-ES" sz="2400" i="1" smtClean="0">
                <a:sym typeface="Webdings" pitchFamily="18" charset="2"/>
              </a:rPr>
              <a:t>Si calculamos la probabilidad para </a:t>
            </a:r>
            <a:r>
              <a:rPr lang="es-ES" sz="2400" b="1" i="1" smtClean="0">
                <a:sym typeface="Webdings" pitchFamily="18" charset="2"/>
              </a:rPr>
              <a:t>cualquier valor determinado</a:t>
            </a:r>
            <a:r>
              <a:rPr lang="es-ES" sz="2400" i="1" smtClean="0">
                <a:sym typeface="Webdings" pitchFamily="18" charset="2"/>
              </a:rPr>
              <a:t> de la variable aleatoria es </a:t>
            </a:r>
            <a:r>
              <a:rPr lang="es-ES" sz="2400" b="1" i="1" smtClean="0">
                <a:sym typeface="Webdings" pitchFamily="18" charset="2"/>
              </a:rPr>
              <a:t>cero,</a:t>
            </a:r>
            <a:r>
              <a:rPr lang="es-ES" sz="2400" i="1" smtClean="0">
                <a:sym typeface="Webdings" pitchFamily="18" charset="2"/>
              </a:rPr>
              <a:t> ya que un valor específico está representado por un punto sobre el eje de las x y </a:t>
            </a:r>
            <a:r>
              <a:rPr lang="es-ES" sz="2400" b="1" i="1" smtClean="0">
                <a:sym typeface="Webdings" pitchFamily="18" charset="2"/>
              </a:rPr>
              <a:t>el área por arriba de un punto es cero</a:t>
            </a:r>
            <a:r>
              <a:rPr lang="es-ES" sz="2400" i="1" smtClean="0">
                <a:sym typeface="Webdings" pitchFamily="18" charset="2"/>
              </a:rPr>
              <a:t>.</a:t>
            </a:r>
            <a:r>
              <a:rPr lang="en-US" sz="2400" smtClean="0">
                <a:sym typeface="Webdings" pitchFamily="18" charset="2"/>
              </a:rPr>
              <a:t> </a:t>
            </a:r>
          </a:p>
        </p:txBody>
      </p:sp>
      <p:graphicFrame>
        <p:nvGraphicFramePr>
          <p:cNvPr id="11266" name="Object 4"/>
          <p:cNvGraphicFramePr>
            <a:graphicFrameLocks noChangeAspect="1"/>
          </p:cNvGraphicFramePr>
          <p:nvPr>
            <p:ph sz="half" idx="2"/>
          </p:nvPr>
        </p:nvGraphicFramePr>
        <p:xfrm>
          <a:off x="4038600" y="5638800"/>
          <a:ext cx="1136650" cy="962025"/>
        </p:xfrm>
        <a:graphic>
          <a:graphicData uri="http://schemas.openxmlformats.org/presentationml/2006/ole">
            <p:oleObj spid="_x0000_s11266" name="Picture" r:id="rId3" imgW="1137240" imgH="962640" progId="Word.Picture.8">
              <p:embed/>
            </p:oleObj>
          </a:graphicData>
        </a:graphic>
      </p:graphicFrame>
      <p:sp>
        <p:nvSpPr>
          <p:cNvPr id="11269" name="Rectangle 5"/>
          <p:cNvSpPr>
            <a:spLocks noChangeArrowheads="1"/>
          </p:cNvSpPr>
          <p:nvPr/>
        </p:nvSpPr>
        <p:spPr bwMode="auto">
          <a:xfrm>
            <a:off x="533400" y="1447800"/>
            <a:ext cx="8153400" cy="4038600"/>
          </a:xfrm>
          <a:prstGeom prst="rect">
            <a:avLst/>
          </a:prstGeom>
          <a:solidFill>
            <a:srgbClr val="00CCFF">
              <a:alpha val="25098"/>
            </a:srgbClr>
          </a:solidFill>
          <a:ln w="127000" cmpd="tri" algn="ctr">
            <a:solidFill>
              <a:srgbClr val="000080"/>
            </a:solidFill>
            <a:miter lim="800000"/>
            <a:headEnd/>
            <a:tailEnd/>
          </a:ln>
        </p:spPr>
        <p:txBody>
          <a:bodyPr wrap="none" anchor="ctr"/>
          <a:lstStyle/>
          <a:p>
            <a:pPr algn="ctr"/>
            <a:endParaRPr lang="es-ES"/>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AutoShape 2"/>
          <p:cNvSpPr>
            <a:spLocks noChangeArrowheads="1"/>
          </p:cNvSpPr>
          <p:nvPr/>
        </p:nvSpPr>
        <p:spPr bwMode="auto">
          <a:xfrm>
            <a:off x="457200" y="1295400"/>
            <a:ext cx="7848600" cy="3276600"/>
          </a:xfrm>
          <a:prstGeom prst="wedgeRoundRectCallout">
            <a:avLst>
              <a:gd name="adj1" fmla="val -44986"/>
              <a:gd name="adj2" fmla="val 59301"/>
              <a:gd name="adj3" fmla="val 16667"/>
            </a:avLst>
          </a:prstGeom>
          <a:solidFill>
            <a:srgbClr val="99CCFF">
              <a:alpha val="30196"/>
            </a:srgbClr>
          </a:solidFill>
          <a:ln w="57150" cmpd="thickThin" algn="ctr">
            <a:solidFill>
              <a:srgbClr val="333399"/>
            </a:solidFill>
            <a:miter lim="800000"/>
            <a:headEnd/>
            <a:tailEnd/>
          </a:ln>
        </p:spPr>
        <p:txBody>
          <a:bodyPr/>
          <a:lstStyle/>
          <a:p>
            <a:pPr algn="ctr" eaLnBrk="0" hangingPunct="0"/>
            <a:r>
              <a:rPr lang="es-ES_tradnl" sz="2800" b="0">
                <a:latin typeface="Tahoma" pitchFamily="34" charset="0"/>
              </a:rPr>
              <a:t>Esta distribución de probabilidad suele llamarse </a:t>
            </a:r>
            <a:r>
              <a:rPr lang="es-ES_tradnl" sz="2800">
                <a:latin typeface="Tahoma" pitchFamily="34" charset="0"/>
              </a:rPr>
              <a:t>función de densidad de probabilidad</a:t>
            </a:r>
            <a:endParaRPr lang="es-ES_tradnl" sz="2800" b="0">
              <a:latin typeface="Tahoma" pitchFamily="34" charset="0"/>
            </a:endParaRPr>
          </a:p>
        </p:txBody>
      </p:sp>
      <p:graphicFrame>
        <p:nvGraphicFramePr>
          <p:cNvPr id="12290" name="Object 3"/>
          <p:cNvGraphicFramePr>
            <a:graphicFrameLocks noChangeAspect="1"/>
          </p:cNvGraphicFramePr>
          <p:nvPr/>
        </p:nvGraphicFramePr>
        <p:xfrm>
          <a:off x="228600" y="5105400"/>
          <a:ext cx="577850" cy="1752600"/>
        </p:xfrm>
        <a:graphic>
          <a:graphicData uri="http://schemas.openxmlformats.org/presentationml/2006/ole">
            <p:oleObj spid="_x0000_s12290" r:id="rId3" imgW="1295640" imgH="3934080" progId="">
              <p:embed/>
            </p:oleObj>
          </a:graphicData>
        </a:graphic>
      </p:graphicFrame>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39999">
              <a:srgbClr val="0A128C"/>
            </a:gs>
            <a:gs pos="70000">
              <a:srgbClr val="181CC7"/>
            </a:gs>
            <a:gs pos="88000">
              <a:srgbClr val="7005D4"/>
            </a:gs>
            <a:gs pos="100000">
              <a:srgbClr val="8C3D91"/>
            </a:gs>
          </a:gsLst>
          <a:lin ang="2700000" scaled="0"/>
        </a:gradFill>
        <a:effectLst/>
      </p:bgPr>
    </p:bg>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a:xfrm>
            <a:off x="457200" y="274638"/>
            <a:ext cx="8229600" cy="765175"/>
          </a:xfrm>
        </p:spPr>
        <p:txBody>
          <a:bodyPr/>
          <a:lstStyle/>
          <a:p>
            <a:pPr eaLnBrk="1" hangingPunct="1"/>
            <a:r>
              <a:rPr lang="es-CL" sz="3600" smtClean="0">
                <a:solidFill>
                  <a:srgbClr val="FFCC00"/>
                </a:solidFill>
                <a:latin typeface="Comic Sans MS" pitchFamily="66" charset="0"/>
              </a:rPr>
              <a:t>Ejemplo…</a:t>
            </a:r>
            <a:endParaRPr lang="en-US" sz="3600" smtClean="0">
              <a:solidFill>
                <a:srgbClr val="FFCC00"/>
              </a:solidFill>
              <a:latin typeface="Comic Sans MS" pitchFamily="66" charset="0"/>
            </a:endParaRPr>
          </a:p>
        </p:txBody>
      </p:sp>
      <p:sp>
        <p:nvSpPr>
          <p:cNvPr id="112643" name="Rectangle 3"/>
          <p:cNvSpPr>
            <a:spLocks noGrp="1" noChangeArrowheads="1"/>
          </p:cNvSpPr>
          <p:nvPr>
            <p:ph type="body" sz="half" idx="1"/>
          </p:nvPr>
        </p:nvSpPr>
        <p:spPr>
          <a:xfrm>
            <a:off x="457200" y="1295400"/>
            <a:ext cx="8229600" cy="5105400"/>
          </a:xfrm>
        </p:spPr>
        <p:txBody>
          <a:bodyPr/>
          <a:lstStyle/>
          <a:p>
            <a:pPr marL="0" indent="0" algn="just" eaLnBrk="1" hangingPunct="1">
              <a:lnSpc>
                <a:spcPct val="80000"/>
              </a:lnSpc>
              <a:buFontTx/>
              <a:buNone/>
            </a:pPr>
            <a:r>
              <a:rPr lang="es-ES" sz="2400" dirty="0" smtClean="0">
                <a:solidFill>
                  <a:srgbClr val="FFFF00"/>
                </a:solidFill>
                <a:sym typeface="Webdings" pitchFamily="18" charset="2"/>
              </a:rPr>
              <a:t>Se sabe que </a:t>
            </a:r>
            <a:r>
              <a:rPr lang="es-MX" sz="2400" dirty="0" smtClean="0">
                <a:solidFill>
                  <a:srgbClr val="FFFF00"/>
                </a:solidFill>
                <a:sym typeface="Webdings" pitchFamily="18" charset="2"/>
              </a:rPr>
              <a:t>la medición de una variable de la producción de ciertos comprimidos </a:t>
            </a:r>
            <a:r>
              <a:rPr lang="es-ES" sz="2400" dirty="0" smtClean="0">
                <a:solidFill>
                  <a:srgbClr val="FFFF00"/>
                </a:solidFill>
                <a:sym typeface="Webdings" pitchFamily="18" charset="2"/>
              </a:rPr>
              <a:t>tiene una distribución normal con media de 83 y desviación estándar de 4, si encontramos a un </a:t>
            </a:r>
            <a:r>
              <a:rPr lang="es-MX" sz="2400" dirty="0" smtClean="0">
                <a:solidFill>
                  <a:srgbClr val="FFFF00"/>
                </a:solidFill>
                <a:sym typeface="Webdings" pitchFamily="18" charset="2"/>
              </a:rPr>
              <a:t>comprimido </a:t>
            </a:r>
            <a:r>
              <a:rPr lang="es-ES" sz="2400" dirty="0" smtClean="0">
                <a:solidFill>
                  <a:srgbClr val="FFFF00"/>
                </a:solidFill>
                <a:sym typeface="Webdings" pitchFamily="18" charset="2"/>
              </a:rPr>
              <a:t>con un valor de 90 ¿Cuál es la probabilidad de encontrar valores superiores o iguales a 90?</a:t>
            </a:r>
          </a:p>
          <a:p>
            <a:pPr marL="0" indent="0" algn="just" eaLnBrk="1" hangingPunct="1">
              <a:lnSpc>
                <a:spcPct val="80000"/>
              </a:lnSpc>
              <a:buFontTx/>
              <a:buNone/>
            </a:pPr>
            <a:r>
              <a:rPr lang="es-ES" sz="2400" dirty="0" smtClean="0">
                <a:solidFill>
                  <a:srgbClr val="FFFF00"/>
                </a:solidFill>
                <a:sym typeface="Webdings" pitchFamily="18" charset="2"/>
              </a:rPr>
              <a:t>Debemos transformar la variable :</a:t>
            </a:r>
          </a:p>
          <a:p>
            <a:pPr marL="0" indent="0" algn="just" eaLnBrk="1" hangingPunct="1">
              <a:lnSpc>
                <a:spcPct val="80000"/>
              </a:lnSpc>
              <a:buFontTx/>
              <a:buNone/>
            </a:pPr>
            <a:r>
              <a:rPr lang="es-ES" sz="2400" dirty="0" smtClean="0">
                <a:solidFill>
                  <a:srgbClr val="FFFF00"/>
                </a:solidFill>
                <a:sym typeface="Webdings" pitchFamily="18" charset="2"/>
              </a:rPr>
              <a:t>Z = </a:t>
            </a:r>
            <a:r>
              <a:rPr lang="es-ES" sz="2400" u="sng" dirty="0" smtClean="0">
                <a:solidFill>
                  <a:srgbClr val="FFFF00"/>
                </a:solidFill>
                <a:sym typeface="Webdings" pitchFamily="18" charset="2"/>
              </a:rPr>
              <a:t>90 - 83	</a:t>
            </a:r>
            <a:r>
              <a:rPr lang="es-ES" sz="2400" dirty="0" smtClean="0">
                <a:solidFill>
                  <a:srgbClr val="FFFF00"/>
                </a:solidFill>
                <a:sym typeface="Webdings" pitchFamily="18" charset="2"/>
              </a:rPr>
              <a:t>=  1.75</a:t>
            </a:r>
          </a:p>
          <a:p>
            <a:pPr marL="0" indent="0" algn="just" eaLnBrk="1" hangingPunct="1">
              <a:lnSpc>
                <a:spcPct val="80000"/>
              </a:lnSpc>
              <a:buFontTx/>
              <a:buNone/>
            </a:pPr>
            <a:r>
              <a:rPr lang="es-ES" sz="2400" dirty="0" smtClean="0">
                <a:solidFill>
                  <a:srgbClr val="FFFF00"/>
                </a:solidFill>
                <a:sym typeface="Webdings" pitchFamily="18" charset="2"/>
              </a:rPr>
              <a:t>	4</a:t>
            </a:r>
          </a:p>
          <a:p>
            <a:pPr marL="0" indent="0" algn="just" eaLnBrk="1" hangingPunct="1">
              <a:lnSpc>
                <a:spcPct val="80000"/>
              </a:lnSpc>
              <a:buFontTx/>
              <a:buNone/>
            </a:pPr>
            <a:r>
              <a:rPr lang="es-ES" sz="2400" dirty="0" smtClean="0">
                <a:solidFill>
                  <a:srgbClr val="FFFF00"/>
                </a:solidFill>
                <a:sym typeface="Webdings" pitchFamily="18" charset="2"/>
              </a:rPr>
              <a:t>esto es que 90 se encuentra a 1.75 desviaciones estándar de la media</a:t>
            </a:r>
          </a:p>
          <a:p>
            <a:pPr marL="0" indent="0" algn="just" eaLnBrk="1" hangingPunct="1">
              <a:lnSpc>
                <a:spcPct val="80000"/>
              </a:lnSpc>
              <a:buFontTx/>
              <a:buNone/>
            </a:pPr>
            <a:r>
              <a:rPr lang="es-ES" sz="2400" dirty="0" smtClean="0">
                <a:solidFill>
                  <a:srgbClr val="FFFF00"/>
                </a:solidFill>
                <a:sym typeface="Webdings" pitchFamily="18" charset="2"/>
              </a:rPr>
              <a:t>Si Z = +1.75, y vemos la tabla en la intersección entre +1.70 y 0.05 es 0.0401 o 0.9599 dependiendo de la forma de la tabla, luego hay una probabilidad del 4.01% de encontrar valores iguales o superiores a 90</a:t>
            </a:r>
            <a:r>
              <a:rPr lang="es-MX" sz="2400" dirty="0" smtClean="0">
                <a:solidFill>
                  <a:srgbClr val="FFFF00"/>
                </a:solidFill>
                <a:sym typeface="Webdings" pitchFamily="18" charset="2"/>
              </a:rPr>
              <a:t>.</a:t>
            </a:r>
            <a:endParaRPr lang="en-US" sz="2400" dirty="0" smtClean="0">
              <a:solidFill>
                <a:srgbClr val="FFFF00"/>
              </a:solidFill>
              <a:sym typeface="Webdings" pitchFamily="18" charset="2"/>
            </a:endParaRPr>
          </a:p>
        </p:txBody>
      </p:sp>
      <p:graphicFrame>
        <p:nvGraphicFramePr>
          <p:cNvPr id="20482" name="Object 4"/>
          <p:cNvGraphicFramePr>
            <a:graphicFrameLocks noChangeAspect="1"/>
          </p:cNvGraphicFramePr>
          <p:nvPr>
            <p:ph sz="half" idx="2"/>
          </p:nvPr>
        </p:nvGraphicFramePr>
        <p:xfrm>
          <a:off x="7696200" y="5638800"/>
          <a:ext cx="1136650" cy="962025"/>
        </p:xfrm>
        <a:graphic>
          <a:graphicData uri="http://schemas.openxmlformats.org/presentationml/2006/ole">
            <p:oleObj spid="_x0000_s20482" name="Picture" r:id="rId3" imgW="1137240" imgH="962640" progId="Word.Picture.8">
              <p:embed/>
            </p:oleObj>
          </a:graphicData>
        </a:graphic>
      </p:graphicFrame>
      <p:sp>
        <p:nvSpPr>
          <p:cNvPr id="112645" name="Text Box 5"/>
          <p:cNvSpPr txBox="1">
            <a:spLocks noChangeArrowheads="1"/>
          </p:cNvSpPr>
          <p:nvPr/>
        </p:nvSpPr>
        <p:spPr bwMode="auto">
          <a:xfrm>
            <a:off x="1524000" y="6096000"/>
            <a:ext cx="3962400" cy="519113"/>
          </a:xfrm>
          <a:prstGeom prst="rect">
            <a:avLst/>
          </a:prstGeom>
          <a:noFill/>
          <a:ln w="9525" algn="ctr">
            <a:noFill/>
            <a:miter lim="800000"/>
            <a:headEnd/>
            <a:tailEnd/>
          </a:ln>
        </p:spPr>
        <p:txBody>
          <a:bodyPr>
            <a:spAutoFit/>
          </a:bodyPr>
          <a:lstStyle/>
          <a:p>
            <a:pPr algn="ctr">
              <a:spcBef>
                <a:spcPct val="50000"/>
              </a:spcBef>
            </a:pPr>
            <a:r>
              <a:rPr lang="es-ES" sz="2800" b="0">
                <a:latin typeface="Tahoma" pitchFamily="34" charset="0"/>
              </a:rPr>
              <a:t>Cuidado con las tablas</a:t>
            </a:r>
          </a:p>
        </p:txBody>
      </p:sp>
      <p:sp>
        <p:nvSpPr>
          <p:cNvPr id="6" name="5 CuadroTexto"/>
          <p:cNvSpPr txBox="1"/>
          <p:nvPr/>
        </p:nvSpPr>
        <p:spPr>
          <a:xfrm>
            <a:off x="6500826" y="3143248"/>
            <a:ext cx="1428760" cy="369332"/>
          </a:xfrm>
          <a:prstGeom prst="rect">
            <a:avLst/>
          </a:prstGeom>
          <a:solidFill>
            <a:schemeClr val="accent1">
              <a:lumMod val="90000"/>
            </a:schemeClr>
          </a:solidFill>
        </p:spPr>
        <p:txBody>
          <a:bodyPr wrap="square" rtlCol="0">
            <a:spAutoFit/>
          </a:bodyPr>
          <a:lstStyle/>
          <a:p>
            <a:r>
              <a:rPr lang="es-CL" dirty="0" smtClean="0">
                <a:hlinkClick r:id="rId4" action="ppaction://hlinkfile"/>
              </a:rPr>
              <a:t>Excel</a:t>
            </a:r>
            <a:endParaRPr lang="es-CL"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112643">
                                            <p:txEl>
                                              <p:pRg st="0" end="0"/>
                                            </p:txEl>
                                          </p:spTgt>
                                        </p:tgtEl>
                                        <p:attrNameLst>
                                          <p:attrName>style.visibility</p:attrName>
                                        </p:attrNameLst>
                                      </p:cBhvr>
                                      <p:to>
                                        <p:strVal val="visible"/>
                                      </p:to>
                                    </p:set>
                                    <p:animEffect transition="in" filter="barn(inHorizontal)">
                                      <p:cBhvr>
                                        <p:cTn id="7" dur="500"/>
                                        <p:tgtEl>
                                          <p:spTgt spid="1126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112643">
                                            <p:txEl>
                                              <p:pRg st="1" end="1"/>
                                            </p:txEl>
                                          </p:spTgt>
                                        </p:tgtEl>
                                        <p:attrNameLst>
                                          <p:attrName>style.visibility</p:attrName>
                                        </p:attrNameLst>
                                      </p:cBhvr>
                                      <p:to>
                                        <p:strVal val="visible"/>
                                      </p:to>
                                    </p:set>
                                    <p:animEffect transition="in" filter="barn(inHorizontal)">
                                      <p:cBhvr>
                                        <p:cTn id="12" dur="500"/>
                                        <p:tgtEl>
                                          <p:spTgt spid="11264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grpId="0" nodeType="clickEffect">
                                  <p:stCondLst>
                                    <p:cond delay="0"/>
                                  </p:stCondLst>
                                  <p:childTnLst>
                                    <p:set>
                                      <p:cBhvr>
                                        <p:cTn id="16" dur="1" fill="hold">
                                          <p:stCondLst>
                                            <p:cond delay="0"/>
                                          </p:stCondLst>
                                        </p:cTn>
                                        <p:tgtEl>
                                          <p:spTgt spid="112643">
                                            <p:txEl>
                                              <p:pRg st="2" end="2"/>
                                            </p:txEl>
                                          </p:spTgt>
                                        </p:tgtEl>
                                        <p:attrNameLst>
                                          <p:attrName>style.visibility</p:attrName>
                                        </p:attrNameLst>
                                      </p:cBhvr>
                                      <p:to>
                                        <p:strVal val="visible"/>
                                      </p:to>
                                    </p:set>
                                    <p:animEffect transition="in" filter="barn(inHorizontal)">
                                      <p:cBhvr>
                                        <p:cTn id="17" dur="500"/>
                                        <p:tgtEl>
                                          <p:spTgt spid="11264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6" fill="hold" grpId="0" nodeType="clickEffect">
                                  <p:stCondLst>
                                    <p:cond delay="0"/>
                                  </p:stCondLst>
                                  <p:childTnLst>
                                    <p:set>
                                      <p:cBhvr>
                                        <p:cTn id="21" dur="1" fill="hold">
                                          <p:stCondLst>
                                            <p:cond delay="0"/>
                                          </p:stCondLst>
                                        </p:cTn>
                                        <p:tgtEl>
                                          <p:spTgt spid="112643">
                                            <p:txEl>
                                              <p:pRg st="3" end="3"/>
                                            </p:txEl>
                                          </p:spTgt>
                                        </p:tgtEl>
                                        <p:attrNameLst>
                                          <p:attrName>style.visibility</p:attrName>
                                        </p:attrNameLst>
                                      </p:cBhvr>
                                      <p:to>
                                        <p:strVal val="visible"/>
                                      </p:to>
                                    </p:set>
                                    <p:animEffect transition="in" filter="barn(inHorizontal)">
                                      <p:cBhvr>
                                        <p:cTn id="22" dur="500"/>
                                        <p:tgtEl>
                                          <p:spTgt spid="11264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6" fill="hold" grpId="0" nodeType="clickEffect">
                                  <p:stCondLst>
                                    <p:cond delay="0"/>
                                  </p:stCondLst>
                                  <p:childTnLst>
                                    <p:set>
                                      <p:cBhvr>
                                        <p:cTn id="26" dur="1" fill="hold">
                                          <p:stCondLst>
                                            <p:cond delay="0"/>
                                          </p:stCondLst>
                                        </p:cTn>
                                        <p:tgtEl>
                                          <p:spTgt spid="112643">
                                            <p:txEl>
                                              <p:pRg st="4" end="4"/>
                                            </p:txEl>
                                          </p:spTgt>
                                        </p:tgtEl>
                                        <p:attrNameLst>
                                          <p:attrName>style.visibility</p:attrName>
                                        </p:attrNameLst>
                                      </p:cBhvr>
                                      <p:to>
                                        <p:strVal val="visible"/>
                                      </p:to>
                                    </p:set>
                                    <p:animEffect transition="in" filter="barn(inHorizontal)">
                                      <p:cBhvr>
                                        <p:cTn id="27" dur="500"/>
                                        <p:tgtEl>
                                          <p:spTgt spid="11264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6" fill="hold" grpId="0" nodeType="clickEffect">
                                  <p:stCondLst>
                                    <p:cond delay="0"/>
                                  </p:stCondLst>
                                  <p:childTnLst>
                                    <p:set>
                                      <p:cBhvr>
                                        <p:cTn id="31" dur="1" fill="hold">
                                          <p:stCondLst>
                                            <p:cond delay="0"/>
                                          </p:stCondLst>
                                        </p:cTn>
                                        <p:tgtEl>
                                          <p:spTgt spid="112643">
                                            <p:txEl>
                                              <p:pRg st="5" end="5"/>
                                            </p:txEl>
                                          </p:spTgt>
                                        </p:tgtEl>
                                        <p:attrNameLst>
                                          <p:attrName>style.visibility</p:attrName>
                                        </p:attrNameLst>
                                      </p:cBhvr>
                                      <p:to>
                                        <p:strVal val="visible"/>
                                      </p:to>
                                    </p:set>
                                    <p:animEffect transition="in" filter="barn(inHorizontal)">
                                      <p:cBhvr>
                                        <p:cTn id="32" dur="500"/>
                                        <p:tgtEl>
                                          <p:spTgt spid="11264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1" presetClass="entr" presetSubtype="0" fill="hold" grpId="0" nodeType="clickEffect">
                                  <p:stCondLst>
                                    <p:cond delay="0"/>
                                  </p:stCondLst>
                                  <p:childTnLst>
                                    <p:set>
                                      <p:cBhvr>
                                        <p:cTn id="36" dur="1000">
                                          <p:stCondLst>
                                            <p:cond delay="0"/>
                                          </p:stCondLst>
                                        </p:cTn>
                                        <p:tgtEl>
                                          <p:spTgt spid="1126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3" grpId="0" build="p"/>
      <p:bldP spid="11264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457200" y="274638"/>
            <a:ext cx="8229600" cy="450850"/>
          </a:xfrm>
        </p:spPr>
        <p:txBody>
          <a:bodyPr/>
          <a:lstStyle/>
          <a:p>
            <a:pPr eaLnBrk="1" hangingPunct="1"/>
            <a:r>
              <a:rPr lang="es-ES" sz="4000" smtClean="0"/>
              <a:t>Ejercicio</a:t>
            </a:r>
          </a:p>
        </p:txBody>
      </p:sp>
      <p:sp>
        <p:nvSpPr>
          <p:cNvPr id="65539" name="Rectangle 3"/>
          <p:cNvSpPr>
            <a:spLocks noChangeArrowheads="1"/>
          </p:cNvSpPr>
          <p:nvPr/>
        </p:nvSpPr>
        <p:spPr bwMode="auto">
          <a:xfrm>
            <a:off x="152400" y="914400"/>
            <a:ext cx="8991600" cy="3081338"/>
          </a:xfrm>
          <a:prstGeom prst="rect">
            <a:avLst/>
          </a:prstGeom>
          <a:noFill/>
          <a:ln w="9525" algn="ctr">
            <a:noFill/>
            <a:miter lim="800000"/>
            <a:headEnd/>
            <a:tailEnd/>
          </a:ln>
        </p:spPr>
        <p:txBody>
          <a:bodyPr anchor="ctr">
            <a:spAutoFit/>
          </a:bodyPr>
          <a:lstStyle/>
          <a:p>
            <a:pPr algn="just"/>
            <a:r>
              <a:rPr lang="es-ES" sz="2800" b="0" dirty="0">
                <a:latin typeface="Tahoma" pitchFamily="34" charset="0"/>
              </a:rPr>
              <a:t>Un farmacéutico observó que las concentraciones obtenidas en cierto instrumento están distribuidas en forma aproximadamente normal con una media de 22 y una desviación estándar de 1.8. Si se toma una muestra al azar y se le mide la concentración, ¿Cuál es la probabilidad de que obtenga una concentración de 25 o más?. </a:t>
            </a:r>
          </a:p>
        </p:txBody>
      </p:sp>
      <p:sp>
        <p:nvSpPr>
          <p:cNvPr id="113668" name="Rectangle 4"/>
          <p:cNvSpPr>
            <a:spLocks noChangeArrowheads="1"/>
          </p:cNvSpPr>
          <p:nvPr/>
        </p:nvSpPr>
        <p:spPr bwMode="auto">
          <a:xfrm>
            <a:off x="0" y="4556125"/>
            <a:ext cx="3857625" cy="946150"/>
          </a:xfrm>
          <a:prstGeom prst="rect">
            <a:avLst/>
          </a:prstGeom>
          <a:noFill/>
          <a:ln w="9525" algn="ctr">
            <a:noFill/>
            <a:miter lim="800000"/>
            <a:headEnd/>
            <a:tailEnd/>
          </a:ln>
        </p:spPr>
        <p:txBody>
          <a:bodyPr anchor="ctr">
            <a:spAutoFit/>
          </a:bodyPr>
          <a:lstStyle/>
          <a:p>
            <a:pPr algn="ctr"/>
            <a:r>
              <a:rPr lang="en-US" sz="2800" b="0">
                <a:latin typeface="Tahoma" pitchFamily="34" charset="0"/>
              </a:rPr>
              <a:t>z = </a:t>
            </a:r>
            <a:r>
              <a:rPr lang="en-US" sz="2800" b="0" u="sng">
                <a:latin typeface="Tahoma" pitchFamily="34" charset="0"/>
              </a:rPr>
              <a:t>25 - 22</a:t>
            </a:r>
            <a:r>
              <a:rPr lang="en-US" sz="2800" b="0">
                <a:latin typeface="Tahoma" pitchFamily="34" charset="0"/>
              </a:rPr>
              <a:t>	=</a:t>
            </a:r>
            <a:r>
              <a:rPr lang="en-US" sz="2800" b="0" u="sng">
                <a:latin typeface="Tahoma" pitchFamily="34" charset="0"/>
              </a:rPr>
              <a:t> 3 </a:t>
            </a:r>
            <a:r>
              <a:rPr lang="en-US" sz="2800" b="0">
                <a:latin typeface="Tahoma" pitchFamily="34" charset="0"/>
              </a:rPr>
              <a:t> = 1.67</a:t>
            </a:r>
          </a:p>
          <a:p>
            <a:pPr algn="ctr"/>
            <a:r>
              <a:rPr lang="en-US" sz="2800" b="0">
                <a:latin typeface="Tahoma" pitchFamily="34" charset="0"/>
              </a:rPr>
              <a:t>1.8	 1.8</a:t>
            </a:r>
          </a:p>
        </p:txBody>
      </p:sp>
      <p:sp>
        <p:nvSpPr>
          <p:cNvPr id="113669" name="Rectangle 5"/>
          <p:cNvSpPr>
            <a:spLocks noChangeArrowheads="1"/>
          </p:cNvSpPr>
          <p:nvPr/>
        </p:nvSpPr>
        <p:spPr bwMode="auto">
          <a:xfrm>
            <a:off x="3962400" y="4297363"/>
            <a:ext cx="5181600" cy="1920875"/>
          </a:xfrm>
          <a:prstGeom prst="rect">
            <a:avLst/>
          </a:prstGeom>
          <a:noFill/>
          <a:ln w="9525" algn="ctr">
            <a:noFill/>
            <a:miter lim="800000"/>
            <a:headEnd/>
            <a:tailEnd/>
          </a:ln>
        </p:spPr>
        <p:txBody>
          <a:bodyPr anchor="ctr">
            <a:spAutoFit/>
          </a:bodyPr>
          <a:lstStyle/>
          <a:p>
            <a:pPr algn="just"/>
            <a:r>
              <a:rPr lang="en-US" sz="2000" b="0">
                <a:latin typeface="Tahoma" pitchFamily="34" charset="0"/>
              </a:rPr>
              <a:t>Si observamos la tabla encontramos que el área a la derecha de Z=1.67 que es 0.04746, luego la probabilidad de que un individuo seleccionado al azar al que se le mida la concentración sea de 25 o más es de 0.04746.</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3668"/>
                                        </p:tgtEl>
                                        <p:attrNameLst>
                                          <p:attrName>style.visibility</p:attrName>
                                        </p:attrNameLst>
                                      </p:cBhvr>
                                      <p:to>
                                        <p:strVal val="visible"/>
                                      </p:to>
                                    </p:set>
                                    <p:animEffect transition="in" filter="box(in)">
                                      <p:cBhvr>
                                        <p:cTn id="7" dur="500"/>
                                        <p:tgtEl>
                                          <p:spTgt spid="11366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13669"/>
                                        </p:tgtEl>
                                        <p:attrNameLst>
                                          <p:attrName>style.visibility</p:attrName>
                                        </p:attrNameLst>
                                      </p:cBhvr>
                                      <p:to>
                                        <p:strVal val="visible"/>
                                      </p:to>
                                    </p:set>
                                    <p:animEffect transition="in" filter="box(in)">
                                      <p:cBhvr>
                                        <p:cTn id="12" dur="500"/>
                                        <p:tgtEl>
                                          <p:spTgt spid="1136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8" grpId="0"/>
      <p:bldP spid="113669"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0" name="Text Box 2"/>
          <p:cNvSpPr txBox="1">
            <a:spLocks noChangeArrowheads="1"/>
          </p:cNvSpPr>
          <p:nvPr/>
        </p:nvSpPr>
        <p:spPr bwMode="auto">
          <a:xfrm>
            <a:off x="1928794" y="0"/>
            <a:ext cx="5429288" cy="549275"/>
          </a:xfrm>
          <a:prstGeom prst="rect">
            <a:avLst/>
          </a:prstGeom>
          <a:solidFill>
            <a:srgbClr val="FFC000"/>
          </a:solidFill>
          <a:ln w="9525">
            <a:noFill/>
            <a:miter lim="800000"/>
            <a:headEnd/>
            <a:tailEnd/>
          </a:ln>
        </p:spPr>
        <p:txBody>
          <a:bodyPr wrap="square">
            <a:spAutoFit/>
          </a:bodyPr>
          <a:lstStyle/>
          <a:p>
            <a:pPr algn="ctr">
              <a:spcBef>
                <a:spcPct val="50000"/>
              </a:spcBef>
            </a:pPr>
            <a:r>
              <a:rPr lang="es-MX" sz="3000" b="0" dirty="0"/>
              <a:t>Población v/s muestra</a:t>
            </a:r>
            <a:r>
              <a:rPr lang="es-ES" sz="3000" b="0" dirty="0">
                <a:latin typeface="Times New Roman" pitchFamily="18" charset="0"/>
              </a:rPr>
              <a:t> </a:t>
            </a:r>
          </a:p>
        </p:txBody>
      </p:sp>
      <p:graphicFrame>
        <p:nvGraphicFramePr>
          <p:cNvPr id="21506" name="Rectangle 4"/>
          <p:cNvGraphicFramePr>
            <a:graphicFrameLocks/>
          </p:cNvGraphicFramePr>
          <p:nvPr/>
        </p:nvGraphicFramePr>
        <p:xfrm>
          <a:off x="1981200" y="1752600"/>
          <a:ext cx="6096000" cy="4064000"/>
        </p:xfrm>
        <a:graphic>
          <a:graphicData uri="http://schemas.openxmlformats.org/presentationml/2006/ole">
            <p:oleObj spid="_x0000_s21506" name="Ecuación" r:id="rId3" imgW="0" imgH="0" progId="Equation.3">
              <p:embed/>
            </p:oleObj>
          </a:graphicData>
        </a:graphic>
      </p:graphicFrame>
      <p:graphicFrame>
        <p:nvGraphicFramePr>
          <p:cNvPr id="21507" name="Object 5"/>
          <p:cNvGraphicFramePr>
            <a:graphicFrameLocks noChangeAspect="1"/>
          </p:cNvGraphicFramePr>
          <p:nvPr/>
        </p:nvGraphicFramePr>
        <p:xfrm>
          <a:off x="4514850" y="3321050"/>
          <a:ext cx="114300" cy="215900"/>
        </p:xfrm>
        <a:graphic>
          <a:graphicData uri="http://schemas.openxmlformats.org/presentationml/2006/ole">
            <p:oleObj spid="_x0000_s21507" name="Ecuación" r:id="rId4" imgW="114120" imgH="215640" progId="Equation.3">
              <p:embed/>
            </p:oleObj>
          </a:graphicData>
        </a:graphic>
      </p:graphicFrame>
      <p:graphicFrame>
        <p:nvGraphicFramePr>
          <p:cNvPr id="21508" name="Object 10"/>
          <p:cNvGraphicFramePr>
            <a:graphicFrameLocks noChangeAspect="1"/>
          </p:cNvGraphicFramePr>
          <p:nvPr/>
        </p:nvGraphicFramePr>
        <p:xfrm>
          <a:off x="6286512" y="2214554"/>
          <a:ext cx="271463" cy="381000"/>
        </p:xfrm>
        <a:graphic>
          <a:graphicData uri="http://schemas.openxmlformats.org/presentationml/2006/ole">
            <p:oleObj spid="_x0000_s21508" name="Ecuación" r:id="rId5" imgW="190440" imgH="266400" progId="Equation.3">
              <p:embed/>
            </p:oleObj>
          </a:graphicData>
        </a:graphic>
      </p:graphicFrame>
      <p:graphicFrame>
        <p:nvGraphicFramePr>
          <p:cNvPr id="21509" name="Object 11"/>
          <p:cNvGraphicFramePr>
            <a:graphicFrameLocks noChangeAspect="1"/>
          </p:cNvGraphicFramePr>
          <p:nvPr/>
        </p:nvGraphicFramePr>
        <p:xfrm>
          <a:off x="179388" y="3141663"/>
          <a:ext cx="271462" cy="381000"/>
        </p:xfrm>
        <a:graphic>
          <a:graphicData uri="http://schemas.openxmlformats.org/presentationml/2006/ole">
            <p:oleObj spid="_x0000_s21509" name="Ecuación" r:id="rId6" imgW="190440" imgH="266400" progId="Equation.3">
              <p:embed/>
            </p:oleObj>
          </a:graphicData>
        </a:graphic>
      </p:graphicFrame>
      <p:sp>
        <p:nvSpPr>
          <p:cNvPr id="62477" name="Rectangle 13"/>
          <p:cNvSpPr>
            <a:spLocks noChangeArrowheads="1"/>
          </p:cNvSpPr>
          <p:nvPr/>
        </p:nvSpPr>
        <p:spPr bwMode="auto">
          <a:xfrm>
            <a:off x="0" y="1428736"/>
            <a:ext cx="8820150" cy="1200329"/>
          </a:xfrm>
          <a:prstGeom prst="rect">
            <a:avLst/>
          </a:prstGeom>
          <a:noFill/>
          <a:ln w="9525">
            <a:noFill/>
            <a:miter lim="800000"/>
            <a:headEnd/>
            <a:tailEnd/>
          </a:ln>
        </p:spPr>
        <p:txBody>
          <a:bodyPr>
            <a:spAutoFit/>
          </a:bodyPr>
          <a:lstStyle/>
          <a:p>
            <a:pPr algn="just"/>
            <a:r>
              <a:rPr lang="es-ES_tradnl" sz="2400" b="0" dirty="0"/>
              <a:t>Lo </a:t>
            </a:r>
            <a:r>
              <a:rPr lang="es-ES_tradnl" sz="2400" dirty="0"/>
              <a:t>ideal</a:t>
            </a:r>
            <a:r>
              <a:rPr lang="es-ES_tradnl" sz="2400" b="0" dirty="0"/>
              <a:t> sería tener una muestra tan completa que se acercara a la  distribución poblacional y disponer de </a:t>
            </a:r>
            <a:r>
              <a:rPr lang="es-ES_tradnl" sz="2400" b="0" dirty="0">
                <a:sym typeface="Symbol" pitchFamily="18" charset="2"/>
              </a:rPr>
              <a:t></a:t>
            </a:r>
            <a:r>
              <a:rPr lang="es-ES_tradnl" sz="2400" b="0" dirty="0"/>
              <a:t> y </a:t>
            </a:r>
            <a:r>
              <a:rPr lang="es-ES_tradnl" sz="2400" b="0" dirty="0">
                <a:sym typeface="Symbol" pitchFamily="18" charset="2"/>
              </a:rPr>
              <a:t></a:t>
            </a:r>
            <a:r>
              <a:rPr lang="es-ES_tradnl" sz="2400" b="0" dirty="0"/>
              <a:t>. Pero con la muestra podemos aproximarnos conociendo        y </a:t>
            </a:r>
            <a:r>
              <a:rPr lang="es-ES_tradnl" sz="2400" b="0" dirty="0" smtClean="0"/>
              <a:t>s.</a:t>
            </a:r>
            <a:endParaRPr lang="es-ES" sz="2400" b="0" dirty="0"/>
          </a:p>
        </p:txBody>
      </p:sp>
      <p:sp>
        <p:nvSpPr>
          <p:cNvPr id="62478" name="Rectangle 14"/>
          <p:cNvSpPr>
            <a:spLocks noChangeArrowheads="1"/>
          </p:cNvSpPr>
          <p:nvPr/>
        </p:nvSpPr>
        <p:spPr bwMode="auto">
          <a:xfrm>
            <a:off x="179388" y="3141663"/>
            <a:ext cx="8964612" cy="1569660"/>
          </a:xfrm>
          <a:prstGeom prst="rect">
            <a:avLst/>
          </a:prstGeom>
          <a:noFill/>
          <a:ln w="9525">
            <a:noFill/>
            <a:miter lim="800000"/>
            <a:headEnd/>
            <a:tailEnd/>
          </a:ln>
        </p:spPr>
        <p:txBody>
          <a:bodyPr>
            <a:spAutoFit/>
          </a:bodyPr>
          <a:lstStyle/>
          <a:p>
            <a:pPr algn="just"/>
            <a:r>
              <a:rPr lang="es-ES_tradnl" b="0" dirty="0"/>
              <a:t>    </a:t>
            </a:r>
            <a:r>
              <a:rPr lang="es-ES_tradnl" sz="2400" b="0" dirty="0"/>
              <a:t>se llama </a:t>
            </a:r>
            <a:r>
              <a:rPr lang="es-ES_tradnl" sz="2400" i="1" dirty="0"/>
              <a:t>estimación </a:t>
            </a:r>
            <a:r>
              <a:rPr lang="es-ES_tradnl" sz="2400" i="1" dirty="0" err="1"/>
              <a:t>insesgada</a:t>
            </a:r>
            <a:r>
              <a:rPr lang="es-ES_tradnl" sz="2400" i="1" dirty="0"/>
              <a:t> de </a:t>
            </a:r>
            <a:r>
              <a:rPr lang="es-ES_tradnl" sz="2400" b="0" dirty="0">
                <a:sym typeface="Symbol" pitchFamily="18" charset="2"/>
              </a:rPr>
              <a:t></a:t>
            </a:r>
            <a:r>
              <a:rPr lang="es-ES_tradnl" sz="2400" b="0" dirty="0"/>
              <a:t> o </a:t>
            </a:r>
            <a:r>
              <a:rPr lang="es-ES_tradnl" sz="2400" i="1" dirty="0"/>
              <a:t>estimación no-sesgada </a:t>
            </a:r>
            <a:r>
              <a:rPr lang="es-ES_tradnl" sz="2400" b="0" dirty="0"/>
              <a:t>de </a:t>
            </a:r>
            <a:r>
              <a:rPr lang="es-ES_tradnl" sz="2400" b="0" dirty="0">
                <a:sym typeface="Symbol" pitchFamily="18" charset="2"/>
              </a:rPr>
              <a:t></a:t>
            </a:r>
            <a:r>
              <a:rPr lang="es-ES_tradnl" sz="2400" b="0" dirty="0"/>
              <a:t>. Se supone que no hay sesgo pues si se sacaran </a:t>
            </a:r>
            <a:r>
              <a:rPr lang="es-ES_tradnl" sz="2400" i="1" dirty="0"/>
              <a:t>muchas </a:t>
            </a:r>
            <a:r>
              <a:rPr lang="es-ES_tradnl" sz="2400" b="0" dirty="0"/>
              <a:t>muestras (infinitas) con </a:t>
            </a:r>
            <a:r>
              <a:rPr lang="es-ES_tradnl" sz="2400" b="0" i="1" dirty="0"/>
              <a:t>reposición</a:t>
            </a:r>
            <a:r>
              <a:rPr lang="es-ES_tradnl" sz="2400" b="0" dirty="0"/>
              <a:t> se podría sacar la media de las medias y esa sería  </a:t>
            </a:r>
            <a:r>
              <a:rPr lang="es-ES_tradnl" sz="2400" b="0" dirty="0">
                <a:sym typeface="Symbol" pitchFamily="18" charset="2"/>
              </a:rPr>
              <a:t>.</a:t>
            </a:r>
            <a:endParaRPr lang="es-ES" sz="2400" b="0" dirty="0">
              <a:sym typeface="Symbol" pitchFamily="18" charset="2"/>
            </a:endParaRPr>
          </a:p>
        </p:txBody>
      </p:sp>
      <p:sp>
        <p:nvSpPr>
          <p:cNvPr id="62479" name="Rectangle 15"/>
          <p:cNvSpPr>
            <a:spLocks noChangeArrowheads="1"/>
          </p:cNvSpPr>
          <p:nvPr/>
        </p:nvSpPr>
        <p:spPr bwMode="auto">
          <a:xfrm>
            <a:off x="0" y="5084763"/>
            <a:ext cx="9144000" cy="1569660"/>
          </a:xfrm>
          <a:prstGeom prst="rect">
            <a:avLst/>
          </a:prstGeom>
          <a:noFill/>
          <a:ln w="9525">
            <a:noFill/>
            <a:miter lim="800000"/>
            <a:headEnd/>
            <a:tailEnd/>
          </a:ln>
        </p:spPr>
        <p:txBody>
          <a:bodyPr>
            <a:spAutoFit/>
          </a:bodyPr>
          <a:lstStyle/>
          <a:p>
            <a:pPr algn="just">
              <a:spcBef>
                <a:spcPct val="50000"/>
              </a:spcBef>
            </a:pPr>
            <a:r>
              <a:rPr lang="es-ES_tradnl" sz="2400" b="0" dirty="0"/>
              <a:t>Con  </a:t>
            </a:r>
            <a:r>
              <a:rPr lang="es-ES_tradnl" sz="2400" b="0" dirty="0" smtClean="0"/>
              <a:t>s</a:t>
            </a:r>
            <a:r>
              <a:rPr lang="es-ES_tradnl" sz="2400" b="0" baseline="30000" dirty="0" smtClean="0"/>
              <a:t>2</a:t>
            </a:r>
            <a:r>
              <a:rPr lang="es-ES_tradnl" sz="2400" b="0" dirty="0" smtClean="0"/>
              <a:t>  </a:t>
            </a:r>
            <a:r>
              <a:rPr lang="es-ES_tradnl" sz="2400" i="1" dirty="0"/>
              <a:t>no ocurre lo mismo</a:t>
            </a:r>
            <a:r>
              <a:rPr lang="es-ES_tradnl" sz="2400" b="0" dirty="0"/>
              <a:t>,  en este caso una infinidad de muestras no daría en  promedio una  varianza igual a </a:t>
            </a:r>
            <a:r>
              <a:rPr lang="es-ES_tradnl" sz="2400" b="0" dirty="0">
                <a:sym typeface="Symbol" pitchFamily="18" charset="2"/>
              </a:rPr>
              <a:t></a:t>
            </a:r>
            <a:r>
              <a:rPr lang="es-ES_tradnl" sz="2400" b="0" baseline="30000" dirty="0"/>
              <a:t>2</a:t>
            </a:r>
            <a:r>
              <a:rPr lang="es-ES_tradnl" sz="2400" b="0" dirty="0"/>
              <a:t>,  sino un  valor menor,  por  lo tanto es una estimación </a:t>
            </a:r>
            <a:r>
              <a:rPr lang="es-ES_tradnl" sz="2400" i="1" dirty="0"/>
              <a:t>sesgada</a:t>
            </a:r>
            <a:r>
              <a:rPr lang="es-ES_tradnl" sz="2400" b="0" dirty="0"/>
              <a:t> de la varianza </a:t>
            </a:r>
            <a:r>
              <a:rPr lang="es-ES_tradnl" sz="2400" b="0" dirty="0" smtClean="0"/>
              <a:t>poblacional.</a:t>
            </a:r>
            <a:endParaRPr lang="es-ES" sz="2400" b="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2477"/>
                                        </p:tgtEl>
                                        <p:attrNameLst>
                                          <p:attrName>style.visibility</p:attrName>
                                        </p:attrNameLst>
                                      </p:cBhvr>
                                      <p:to>
                                        <p:strVal val="visible"/>
                                      </p:to>
                                    </p:set>
                                    <p:animEffect transition="in" filter="checkerboard(across)">
                                      <p:cBhvr>
                                        <p:cTn id="7" dur="500"/>
                                        <p:tgtEl>
                                          <p:spTgt spid="6247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62478"/>
                                        </p:tgtEl>
                                        <p:attrNameLst>
                                          <p:attrName>style.visibility</p:attrName>
                                        </p:attrNameLst>
                                      </p:cBhvr>
                                      <p:to>
                                        <p:strVal val="visible"/>
                                      </p:to>
                                    </p:set>
                                    <p:animEffect transition="in" filter="checkerboard(across)">
                                      <p:cBhvr>
                                        <p:cTn id="12" dur="500"/>
                                        <p:tgtEl>
                                          <p:spTgt spid="62478"/>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62479"/>
                                        </p:tgtEl>
                                        <p:attrNameLst>
                                          <p:attrName>style.visibility</p:attrName>
                                        </p:attrNameLst>
                                      </p:cBhvr>
                                      <p:to>
                                        <p:strVal val="visible"/>
                                      </p:to>
                                    </p:set>
                                    <p:animEffect transition="in" filter="checkerboard(across)">
                                      <p:cBhvr>
                                        <p:cTn id="17" dur="500"/>
                                        <p:tgtEl>
                                          <p:spTgt spid="624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77" grpId="0"/>
      <p:bldP spid="62478" grpId="0"/>
      <p:bldP spid="62479"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1026"/>
          <p:cNvSpPr txBox="1">
            <a:spLocks noChangeArrowheads="1"/>
          </p:cNvSpPr>
          <p:nvPr/>
        </p:nvSpPr>
        <p:spPr bwMode="auto">
          <a:xfrm>
            <a:off x="304800" y="838200"/>
            <a:ext cx="8659813" cy="4431983"/>
          </a:xfrm>
          <a:prstGeom prst="rect">
            <a:avLst/>
          </a:prstGeom>
          <a:noFill/>
          <a:ln w="9525">
            <a:noFill/>
            <a:miter lim="800000"/>
            <a:headEnd/>
            <a:tailEnd/>
          </a:ln>
        </p:spPr>
        <p:txBody>
          <a:bodyPr>
            <a:spAutoFit/>
          </a:bodyPr>
          <a:lstStyle/>
          <a:p>
            <a:pPr algn="just">
              <a:spcBef>
                <a:spcPct val="50000"/>
              </a:spcBef>
            </a:pPr>
            <a:r>
              <a:rPr lang="es-ES" sz="2000" b="0" dirty="0">
                <a:cs typeface="Times New Roman" pitchFamily="18" charset="0"/>
              </a:rPr>
              <a:t>Por ejemplo en una muestra de la estatura no se encontrarían los </a:t>
            </a:r>
            <a:r>
              <a:rPr lang="es-ES" sz="2000" b="0" dirty="0" smtClean="0">
                <a:cs typeface="Times New Roman" pitchFamily="18" charset="0"/>
              </a:rPr>
              <a:t>casos extremos (no </a:t>
            </a:r>
            <a:r>
              <a:rPr lang="es-ES" sz="2000" b="0" dirty="0">
                <a:cs typeface="Times New Roman" pitchFamily="18" charset="0"/>
              </a:rPr>
              <a:t>estarían los jugadores de </a:t>
            </a:r>
            <a:r>
              <a:rPr lang="es-ES" sz="2000" b="0" dirty="0" smtClean="0">
                <a:cs typeface="Times New Roman" pitchFamily="18" charset="0"/>
              </a:rPr>
              <a:t>baloncesto), </a:t>
            </a:r>
            <a:r>
              <a:rPr lang="es-ES" sz="2000" b="0" dirty="0">
                <a:cs typeface="Times New Roman" pitchFamily="18" charset="0"/>
              </a:rPr>
              <a:t>pero en la población sí. Por lo tanto la variación en torno a </a:t>
            </a:r>
            <a:r>
              <a:rPr lang="es-ES_tradnl" sz="2000" b="0" dirty="0">
                <a:cs typeface="Times New Roman" pitchFamily="18" charset="0"/>
              </a:rPr>
              <a:t>    </a:t>
            </a:r>
            <a:r>
              <a:rPr lang="es-ES" sz="2000" b="0" dirty="0">
                <a:cs typeface="Times New Roman" pitchFamily="18" charset="0"/>
              </a:rPr>
              <a:t>sería menor que en torno a </a:t>
            </a:r>
            <a:r>
              <a:rPr lang="es-ES" sz="2000" b="0" dirty="0">
                <a:cs typeface="Times New Roman" pitchFamily="18" charset="0"/>
                <a:sym typeface="Symbol" pitchFamily="18" charset="2"/>
              </a:rPr>
              <a:t></a:t>
            </a:r>
            <a:r>
              <a:rPr lang="es-ES" sz="2000" b="0" dirty="0">
                <a:cs typeface="Times New Roman" pitchFamily="18" charset="0"/>
              </a:rPr>
              <a:t>. En otras palabras es difícil en una muestra encontrar los valores extremos.</a:t>
            </a:r>
            <a:r>
              <a:rPr lang="es-ES" sz="2000" b="0" dirty="0"/>
              <a:t> </a:t>
            </a:r>
            <a:endParaRPr lang="es-ES_tradnl" sz="2000" b="0" dirty="0"/>
          </a:p>
          <a:p>
            <a:pPr algn="just">
              <a:spcBef>
                <a:spcPct val="50000"/>
              </a:spcBef>
            </a:pPr>
            <a:endParaRPr lang="es-ES_tradnl" sz="2000" b="0" dirty="0"/>
          </a:p>
          <a:p>
            <a:pPr algn="just">
              <a:spcBef>
                <a:spcPct val="50000"/>
              </a:spcBef>
            </a:pPr>
            <a:r>
              <a:rPr lang="es-ES_tradnl" sz="2000" b="0" dirty="0">
                <a:cs typeface="Arial" pitchFamily="34" charset="0"/>
              </a:rPr>
              <a:t>Recordemos que la fórmula de s</a:t>
            </a:r>
            <a:r>
              <a:rPr lang="es-ES_tradnl" sz="2000" b="0" baseline="30000" dirty="0">
                <a:cs typeface="Arial" pitchFamily="34" charset="0"/>
              </a:rPr>
              <a:t>2 </a:t>
            </a:r>
            <a:r>
              <a:rPr lang="es-ES_tradnl" sz="2000" b="0" dirty="0">
                <a:cs typeface="Arial" pitchFamily="34" charset="0"/>
              </a:rPr>
              <a:t>incluye en el denominador  </a:t>
            </a:r>
            <a:r>
              <a:rPr lang="es-ES_tradnl" sz="2000" dirty="0">
                <a:cs typeface="Arial" pitchFamily="34" charset="0"/>
              </a:rPr>
              <a:t>n, </a:t>
            </a:r>
            <a:r>
              <a:rPr lang="es-ES_tradnl" sz="2000" b="0" dirty="0">
                <a:cs typeface="Arial" pitchFamily="34" charset="0"/>
              </a:rPr>
              <a:t>ahora si lo cambiamos por n-1 obtenemos una mejor estimación de </a:t>
            </a:r>
            <a:r>
              <a:rPr lang="es-ES_tradnl" sz="2000" b="0" dirty="0">
                <a:cs typeface="Times New Roman" pitchFamily="18" charset="0"/>
                <a:sym typeface="Symbol" pitchFamily="18" charset="2"/>
              </a:rPr>
              <a:t></a:t>
            </a:r>
            <a:r>
              <a:rPr lang="es-ES_tradnl" sz="2000" b="0" baseline="30000" dirty="0">
                <a:cs typeface="Arial" pitchFamily="34" charset="0"/>
              </a:rPr>
              <a:t>2 </a:t>
            </a:r>
            <a:r>
              <a:rPr lang="es-ES_tradnl" sz="2000" b="0" dirty="0">
                <a:cs typeface="Arial" pitchFamily="34" charset="0"/>
              </a:rPr>
              <a:t>....</a:t>
            </a:r>
          </a:p>
          <a:p>
            <a:pPr algn="just">
              <a:spcBef>
                <a:spcPct val="50000"/>
              </a:spcBef>
            </a:pPr>
            <a:endParaRPr lang="es-ES" sz="2000" b="0" dirty="0">
              <a:cs typeface="Times New Roman" pitchFamily="18" charset="0"/>
            </a:endParaRPr>
          </a:p>
          <a:p>
            <a:pPr algn="just">
              <a:lnSpc>
                <a:spcPct val="80000"/>
              </a:lnSpc>
              <a:spcBef>
                <a:spcPct val="50000"/>
              </a:spcBef>
            </a:pPr>
            <a:r>
              <a:rPr lang="es-ES_tradnl" sz="2000" b="0" dirty="0">
                <a:cs typeface="Arial" pitchFamily="34" charset="0"/>
              </a:rPr>
              <a:t> </a:t>
            </a:r>
            <a:r>
              <a:rPr lang="es-ES" sz="2000" b="0" dirty="0"/>
              <a:t/>
            </a:r>
            <a:br>
              <a:rPr lang="es-ES" sz="2000" b="0" dirty="0"/>
            </a:br>
            <a:r>
              <a:rPr lang="es-ES_tradnl" sz="2000" b="0" dirty="0">
                <a:cs typeface="Arial" pitchFamily="34" charset="0"/>
              </a:rPr>
              <a:t>                                  se puede demostrar matemáticamente.</a:t>
            </a:r>
            <a:endParaRPr lang="es-ES" sz="2000" b="0" dirty="0">
              <a:cs typeface="Times New Roman" pitchFamily="18" charset="0"/>
            </a:endParaRPr>
          </a:p>
          <a:p>
            <a:pPr algn="just">
              <a:lnSpc>
                <a:spcPct val="80000"/>
              </a:lnSpc>
              <a:spcBef>
                <a:spcPct val="50000"/>
              </a:spcBef>
            </a:pPr>
            <a:r>
              <a:rPr lang="es-ES_tradnl" sz="2000" b="0" dirty="0">
                <a:cs typeface="Arial" pitchFamily="34" charset="0"/>
              </a:rPr>
              <a:t>                     </a:t>
            </a:r>
            <a:endParaRPr lang="es-ES" sz="2000" b="0" dirty="0">
              <a:cs typeface="Times New Roman" pitchFamily="18" charset="0"/>
            </a:endParaRPr>
          </a:p>
          <a:p>
            <a:pPr>
              <a:lnSpc>
                <a:spcPct val="70000"/>
              </a:lnSpc>
              <a:spcBef>
                <a:spcPct val="50000"/>
              </a:spcBef>
            </a:pPr>
            <a:endParaRPr lang="es-ES" sz="2000" b="0" dirty="0">
              <a:latin typeface="Times New Roman" pitchFamily="18" charset="0"/>
            </a:endParaRPr>
          </a:p>
        </p:txBody>
      </p:sp>
      <p:graphicFrame>
        <p:nvGraphicFramePr>
          <p:cNvPr id="63491" name="Object 1027"/>
          <p:cNvGraphicFramePr>
            <a:graphicFrameLocks noChangeAspect="1"/>
          </p:cNvGraphicFramePr>
          <p:nvPr/>
        </p:nvGraphicFramePr>
        <p:xfrm>
          <a:off x="4786314" y="1428736"/>
          <a:ext cx="300038" cy="419100"/>
        </p:xfrm>
        <a:graphic>
          <a:graphicData uri="http://schemas.openxmlformats.org/presentationml/2006/ole">
            <p:oleObj spid="_x0000_s22530" name="Ecuación" r:id="rId3" imgW="190440" imgH="266400" progId="Equation.3">
              <p:embed/>
            </p:oleObj>
          </a:graphicData>
        </a:graphic>
      </p:graphicFrame>
      <p:graphicFrame>
        <p:nvGraphicFramePr>
          <p:cNvPr id="63492" name="Object 1028"/>
          <p:cNvGraphicFramePr>
            <a:graphicFrameLocks noChangeAspect="1"/>
          </p:cNvGraphicFramePr>
          <p:nvPr/>
        </p:nvGraphicFramePr>
        <p:xfrm>
          <a:off x="581025" y="4191000"/>
          <a:ext cx="1579563" cy="685800"/>
        </p:xfrm>
        <a:graphic>
          <a:graphicData uri="http://schemas.openxmlformats.org/presentationml/2006/ole">
            <p:oleObj spid="_x0000_s22531" name="Ecuación" r:id="rId4" imgW="1231560" imgH="520560" progId="Equation.3">
              <p:embed/>
            </p:oleObj>
          </a:graphicData>
        </a:graphic>
      </p:graphicFrame>
      <p:graphicFrame>
        <p:nvGraphicFramePr>
          <p:cNvPr id="22532" name="Object 1029"/>
          <p:cNvGraphicFramePr>
            <a:graphicFrameLocks noChangeAspect="1"/>
          </p:cNvGraphicFramePr>
          <p:nvPr/>
        </p:nvGraphicFramePr>
        <p:xfrm>
          <a:off x="8007350" y="5895975"/>
          <a:ext cx="1136650" cy="962025"/>
        </p:xfrm>
        <a:graphic>
          <a:graphicData uri="http://schemas.openxmlformats.org/presentationml/2006/ole">
            <p:oleObj spid="_x0000_s22532" name="Imagen" r:id="rId5" imgW="1137240" imgH="962640" progId="">
              <p:embed/>
            </p:oleObj>
          </a:graphicData>
        </a:graphic>
      </p:graphicFrame>
      <p:sp>
        <p:nvSpPr>
          <p:cNvPr id="63494" name="Line 1030"/>
          <p:cNvSpPr>
            <a:spLocks noChangeShapeType="1"/>
          </p:cNvSpPr>
          <p:nvPr/>
        </p:nvSpPr>
        <p:spPr bwMode="auto">
          <a:xfrm flipH="1">
            <a:off x="2362200" y="4572000"/>
            <a:ext cx="381000" cy="0"/>
          </a:xfrm>
          <a:prstGeom prst="line">
            <a:avLst/>
          </a:prstGeom>
          <a:noFill/>
          <a:ln w="57150">
            <a:solidFill>
              <a:schemeClr val="tx1"/>
            </a:solidFill>
            <a:round/>
            <a:headEnd/>
            <a:tailEnd type="triangle" w="med" len="med"/>
          </a:ln>
        </p:spPr>
        <p:txBody>
          <a:bodyPr/>
          <a:lstStyle/>
          <a:p>
            <a:endParaRPr lang="es-ES"/>
          </a:p>
        </p:txBody>
      </p:sp>
      <p:sp>
        <p:nvSpPr>
          <p:cNvPr id="7" name="6 CuadroTexto"/>
          <p:cNvSpPr txBox="1"/>
          <p:nvPr/>
        </p:nvSpPr>
        <p:spPr>
          <a:xfrm>
            <a:off x="500034" y="5643578"/>
            <a:ext cx="1714512" cy="369332"/>
          </a:xfrm>
          <a:prstGeom prst="rect">
            <a:avLst/>
          </a:prstGeom>
          <a:noFill/>
        </p:spPr>
        <p:txBody>
          <a:bodyPr wrap="square" rtlCol="0">
            <a:spAutoFit/>
          </a:bodyPr>
          <a:lstStyle/>
          <a:p>
            <a:r>
              <a:rPr lang="es-ES" dirty="0" smtClean="0">
                <a:hlinkClick r:id="rId6" action="ppaction://hlinkfile"/>
              </a:rPr>
              <a:t>Excel</a:t>
            </a:r>
            <a:endParaRPr lang="es-E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63491"/>
                                        </p:tgtEl>
                                        <p:attrNameLst>
                                          <p:attrName>style.visibility</p:attrName>
                                        </p:attrNameLst>
                                      </p:cBhvr>
                                      <p:to>
                                        <p:strVal val="visible"/>
                                      </p:to>
                                    </p:set>
                                    <p:animEffect transition="in" filter="fade">
                                      <p:cBhvr>
                                        <p:cTn id="7" dur="1000"/>
                                        <p:tgtEl>
                                          <p:spTgt spid="63491"/>
                                        </p:tgtEl>
                                      </p:cBhvr>
                                    </p:animEffect>
                                    <p:anim calcmode="lin" valueType="num">
                                      <p:cBhvr>
                                        <p:cTn id="8" dur="1000" fill="hold"/>
                                        <p:tgtEl>
                                          <p:spTgt spid="63491"/>
                                        </p:tgtEl>
                                        <p:attrNameLst>
                                          <p:attrName>ppt_x</p:attrName>
                                        </p:attrNameLst>
                                      </p:cBhvr>
                                      <p:tavLst>
                                        <p:tav tm="0">
                                          <p:val>
                                            <p:strVal val="#ppt_x"/>
                                          </p:val>
                                        </p:tav>
                                        <p:tav tm="100000">
                                          <p:val>
                                            <p:strVal val="#ppt_x"/>
                                          </p:val>
                                        </p:tav>
                                      </p:tavLst>
                                    </p:anim>
                                    <p:anim calcmode="lin" valueType="num">
                                      <p:cBhvr>
                                        <p:cTn id="9" dur="900" decel="100000" fill="hold"/>
                                        <p:tgtEl>
                                          <p:spTgt spid="6349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3491"/>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6" presetClass="entr" presetSubtype="26" fill="hold" grpId="0" nodeType="clickEffect">
                                  <p:stCondLst>
                                    <p:cond delay="0"/>
                                  </p:stCondLst>
                                  <p:childTnLst>
                                    <p:set>
                                      <p:cBhvr>
                                        <p:cTn id="14" dur="1" fill="hold">
                                          <p:stCondLst>
                                            <p:cond delay="0"/>
                                          </p:stCondLst>
                                        </p:cTn>
                                        <p:tgtEl>
                                          <p:spTgt spid="63490">
                                            <p:txEl>
                                              <p:pRg st="0" end="0"/>
                                            </p:txEl>
                                          </p:spTgt>
                                        </p:tgtEl>
                                        <p:attrNameLst>
                                          <p:attrName>style.visibility</p:attrName>
                                        </p:attrNameLst>
                                      </p:cBhvr>
                                      <p:to>
                                        <p:strVal val="visible"/>
                                      </p:to>
                                    </p:set>
                                    <p:animEffect transition="in" filter="barn(inHorizontal)">
                                      <p:cBhvr>
                                        <p:cTn id="15" dur="500"/>
                                        <p:tgtEl>
                                          <p:spTgt spid="63490">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6" fill="hold" grpId="0" nodeType="clickEffect">
                                  <p:stCondLst>
                                    <p:cond delay="0"/>
                                  </p:stCondLst>
                                  <p:childTnLst>
                                    <p:set>
                                      <p:cBhvr>
                                        <p:cTn id="19" dur="1" fill="hold">
                                          <p:stCondLst>
                                            <p:cond delay="0"/>
                                          </p:stCondLst>
                                        </p:cTn>
                                        <p:tgtEl>
                                          <p:spTgt spid="63490">
                                            <p:txEl>
                                              <p:pRg st="2" end="2"/>
                                            </p:txEl>
                                          </p:spTgt>
                                        </p:tgtEl>
                                        <p:attrNameLst>
                                          <p:attrName>style.visibility</p:attrName>
                                        </p:attrNameLst>
                                      </p:cBhvr>
                                      <p:to>
                                        <p:strVal val="visible"/>
                                      </p:to>
                                    </p:set>
                                    <p:animEffect transition="in" filter="barn(inHorizontal)">
                                      <p:cBhvr>
                                        <p:cTn id="20" dur="500"/>
                                        <p:tgtEl>
                                          <p:spTgt spid="63490">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6" fill="hold" grpId="0" nodeType="clickEffect">
                                  <p:stCondLst>
                                    <p:cond delay="0"/>
                                  </p:stCondLst>
                                  <p:childTnLst>
                                    <p:set>
                                      <p:cBhvr>
                                        <p:cTn id="24" dur="1" fill="hold">
                                          <p:stCondLst>
                                            <p:cond delay="0"/>
                                          </p:stCondLst>
                                        </p:cTn>
                                        <p:tgtEl>
                                          <p:spTgt spid="63490">
                                            <p:txEl>
                                              <p:pRg st="4" end="4"/>
                                            </p:txEl>
                                          </p:spTgt>
                                        </p:tgtEl>
                                        <p:attrNameLst>
                                          <p:attrName>style.visibility</p:attrName>
                                        </p:attrNameLst>
                                      </p:cBhvr>
                                      <p:to>
                                        <p:strVal val="visible"/>
                                      </p:to>
                                    </p:set>
                                    <p:animEffect transition="in" filter="barn(inHorizontal)">
                                      <p:cBhvr>
                                        <p:cTn id="25" dur="500"/>
                                        <p:tgtEl>
                                          <p:spTgt spid="63490">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6" presetClass="entr" presetSubtype="26" fill="hold" grpId="0" nodeType="clickEffect">
                                  <p:stCondLst>
                                    <p:cond delay="0"/>
                                  </p:stCondLst>
                                  <p:childTnLst>
                                    <p:set>
                                      <p:cBhvr>
                                        <p:cTn id="29" dur="1" fill="hold">
                                          <p:stCondLst>
                                            <p:cond delay="0"/>
                                          </p:stCondLst>
                                        </p:cTn>
                                        <p:tgtEl>
                                          <p:spTgt spid="63490">
                                            <p:txEl>
                                              <p:pRg st="5" end="5"/>
                                            </p:txEl>
                                          </p:spTgt>
                                        </p:tgtEl>
                                        <p:attrNameLst>
                                          <p:attrName>style.visibility</p:attrName>
                                        </p:attrNameLst>
                                      </p:cBhvr>
                                      <p:to>
                                        <p:strVal val="visible"/>
                                      </p:to>
                                    </p:set>
                                    <p:animEffect transition="in" filter="barn(inHorizontal)">
                                      <p:cBhvr>
                                        <p:cTn id="30" dur="500"/>
                                        <p:tgtEl>
                                          <p:spTgt spid="63490">
                                            <p:txEl>
                                              <p:pRg st="5" end="5"/>
                                            </p:txEl>
                                          </p:spTgt>
                                        </p:tgtEl>
                                      </p:cBhvr>
                                    </p:animEffect>
                                  </p:childTnLst>
                                </p:cTn>
                              </p:par>
                            </p:childTnLst>
                          </p:cTn>
                        </p:par>
                        <p:par>
                          <p:cTn id="31" fill="hold">
                            <p:stCondLst>
                              <p:cond delay="1000"/>
                            </p:stCondLst>
                            <p:childTnLst>
                              <p:par>
                                <p:cTn id="32" presetID="2" presetClass="entr" presetSubtype="8" fill="hold" nodeType="afterEffect">
                                  <p:stCondLst>
                                    <p:cond delay="0"/>
                                  </p:stCondLst>
                                  <p:childTnLst>
                                    <p:set>
                                      <p:cBhvr>
                                        <p:cTn id="33" dur="1" fill="hold">
                                          <p:stCondLst>
                                            <p:cond delay="0"/>
                                          </p:stCondLst>
                                        </p:cTn>
                                        <p:tgtEl>
                                          <p:spTgt spid="63492"/>
                                        </p:tgtEl>
                                        <p:attrNameLst>
                                          <p:attrName>style.visibility</p:attrName>
                                        </p:attrNameLst>
                                      </p:cBhvr>
                                      <p:to>
                                        <p:strVal val="visible"/>
                                      </p:to>
                                    </p:set>
                                    <p:anim calcmode="lin" valueType="num">
                                      <p:cBhvr additive="base">
                                        <p:cTn id="34" dur="500" fill="hold"/>
                                        <p:tgtEl>
                                          <p:spTgt spid="63492"/>
                                        </p:tgtEl>
                                        <p:attrNameLst>
                                          <p:attrName>ppt_x</p:attrName>
                                        </p:attrNameLst>
                                      </p:cBhvr>
                                      <p:tavLst>
                                        <p:tav tm="0">
                                          <p:val>
                                            <p:strVal val="0-#ppt_w/2"/>
                                          </p:val>
                                        </p:tav>
                                        <p:tav tm="100000">
                                          <p:val>
                                            <p:strVal val="#ppt_x"/>
                                          </p:val>
                                        </p:tav>
                                      </p:tavLst>
                                    </p:anim>
                                    <p:anim calcmode="lin" valueType="num">
                                      <p:cBhvr additive="base">
                                        <p:cTn id="35" dur="500" fill="hold"/>
                                        <p:tgtEl>
                                          <p:spTgt spid="63492"/>
                                        </p:tgtEl>
                                        <p:attrNameLst>
                                          <p:attrName>ppt_y</p:attrName>
                                        </p:attrNameLst>
                                      </p:cBhvr>
                                      <p:tavLst>
                                        <p:tav tm="0">
                                          <p:val>
                                            <p:strVal val="#ppt_y"/>
                                          </p:val>
                                        </p:tav>
                                        <p:tav tm="100000">
                                          <p:val>
                                            <p:strVal val="#ppt_y"/>
                                          </p:val>
                                        </p:tav>
                                      </p:tavLst>
                                    </p:anim>
                                  </p:childTnLst>
                                </p:cTn>
                              </p:par>
                            </p:childTnLst>
                          </p:cTn>
                        </p:par>
                        <p:par>
                          <p:cTn id="36" fill="hold">
                            <p:stCondLst>
                              <p:cond delay="1500"/>
                            </p:stCondLst>
                            <p:childTnLst>
                              <p:par>
                                <p:cTn id="37" presetID="2" presetClass="entr" presetSubtype="8" fill="hold" grpId="0" nodeType="afterEffect">
                                  <p:stCondLst>
                                    <p:cond delay="14000"/>
                                  </p:stCondLst>
                                  <p:childTnLst>
                                    <p:set>
                                      <p:cBhvr>
                                        <p:cTn id="38" dur="1" fill="hold">
                                          <p:stCondLst>
                                            <p:cond delay="0"/>
                                          </p:stCondLst>
                                        </p:cTn>
                                        <p:tgtEl>
                                          <p:spTgt spid="63494"/>
                                        </p:tgtEl>
                                        <p:attrNameLst>
                                          <p:attrName>style.visibility</p:attrName>
                                        </p:attrNameLst>
                                      </p:cBhvr>
                                      <p:to>
                                        <p:strVal val="visible"/>
                                      </p:to>
                                    </p:set>
                                    <p:anim calcmode="lin" valueType="num">
                                      <p:cBhvr additive="base">
                                        <p:cTn id="39" dur="500" fill="hold"/>
                                        <p:tgtEl>
                                          <p:spTgt spid="63494"/>
                                        </p:tgtEl>
                                        <p:attrNameLst>
                                          <p:attrName>ppt_x</p:attrName>
                                        </p:attrNameLst>
                                      </p:cBhvr>
                                      <p:tavLst>
                                        <p:tav tm="0">
                                          <p:val>
                                            <p:strVal val="0-#ppt_w/2"/>
                                          </p:val>
                                        </p:tav>
                                        <p:tav tm="100000">
                                          <p:val>
                                            <p:strVal val="#ppt_x"/>
                                          </p:val>
                                        </p:tav>
                                      </p:tavLst>
                                    </p:anim>
                                    <p:anim calcmode="lin" valueType="num">
                                      <p:cBhvr additive="base">
                                        <p:cTn id="40" dur="500" fill="hold"/>
                                        <p:tgtEl>
                                          <p:spTgt spid="6349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build="p" autoUpdateAnimBg="0"/>
      <p:bldP spid="63494"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ext Box 2"/>
          <p:cNvSpPr txBox="1">
            <a:spLocks noChangeArrowheads="1"/>
          </p:cNvSpPr>
          <p:nvPr/>
        </p:nvSpPr>
        <p:spPr bwMode="auto">
          <a:xfrm>
            <a:off x="381000" y="1066800"/>
            <a:ext cx="8229600" cy="4906963"/>
          </a:xfrm>
          <a:prstGeom prst="rect">
            <a:avLst/>
          </a:prstGeom>
          <a:noFill/>
          <a:ln w="9525">
            <a:noFill/>
            <a:miter lim="800000"/>
            <a:headEnd/>
            <a:tailEnd/>
          </a:ln>
        </p:spPr>
        <p:txBody>
          <a:bodyPr>
            <a:spAutoFit/>
          </a:bodyPr>
          <a:lstStyle/>
          <a:p>
            <a:pPr algn="just">
              <a:spcBef>
                <a:spcPct val="50000"/>
              </a:spcBef>
            </a:pPr>
            <a:r>
              <a:rPr lang="es-ES_tradnl" sz="2000" b="0">
                <a:cs typeface="Arial" pitchFamily="34" charset="0"/>
              </a:rPr>
              <a:t>Infinitas muestras nos darían un conjunto de medias que tendrían una distribución normal, sin embargo la mayoría de las medias estarían en torno  a </a:t>
            </a:r>
            <a:r>
              <a:rPr lang="es-ES_tradnl" sz="2000" b="0">
                <a:cs typeface="Times New Roman" pitchFamily="18" charset="0"/>
                <a:sym typeface="Symbol" pitchFamily="18" charset="2"/>
              </a:rPr>
              <a:t></a:t>
            </a:r>
            <a:r>
              <a:rPr lang="es-ES_tradnl" sz="2000" b="0">
                <a:cs typeface="Arial" pitchFamily="34" charset="0"/>
              </a:rPr>
              <a:t> (teorema del límite central).</a:t>
            </a:r>
            <a:endParaRPr lang="es-ES" sz="2000" b="0">
              <a:latin typeface="Times New Roman" pitchFamily="18" charset="0"/>
              <a:cs typeface="Times New Roman" pitchFamily="18" charset="0"/>
            </a:endParaRPr>
          </a:p>
          <a:p>
            <a:pPr algn="just">
              <a:spcBef>
                <a:spcPct val="50000"/>
              </a:spcBef>
            </a:pPr>
            <a:r>
              <a:rPr lang="es-ES_tradnl" sz="2000" b="0">
                <a:cs typeface="Arial" pitchFamily="34" charset="0"/>
              </a:rPr>
              <a:t> </a:t>
            </a:r>
            <a:endParaRPr lang="es-ES" sz="2000" b="0">
              <a:latin typeface="Times New Roman" pitchFamily="18" charset="0"/>
              <a:cs typeface="Times New Roman" pitchFamily="18" charset="0"/>
            </a:endParaRPr>
          </a:p>
          <a:p>
            <a:pPr algn="just">
              <a:spcBef>
                <a:spcPct val="50000"/>
              </a:spcBef>
            </a:pPr>
            <a:r>
              <a:rPr lang="es-ES_tradnl" sz="2000" b="0">
                <a:cs typeface="Arial" pitchFamily="34" charset="0"/>
              </a:rPr>
              <a:t>Esperamos que la mayoría de las medias no se desvíe mucho.</a:t>
            </a:r>
            <a:endParaRPr lang="es-ES" sz="2000" b="0">
              <a:latin typeface="Times New Roman" pitchFamily="18" charset="0"/>
              <a:cs typeface="Times New Roman" pitchFamily="18" charset="0"/>
            </a:endParaRPr>
          </a:p>
          <a:p>
            <a:pPr algn="just">
              <a:spcBef>
                <a:spcPct val="50000"/>
              </a:spcBef>
            </a:pPr>
            <a:r>
              <a:rPr lang="es-ES_tradnl" sz="2000" b="0">
                <a:cs typeface="Arial" pitchFamily="34" charset="0"/>
              </a:rPr>
              <a:t> </a:t>
            </a:r>
            <a:endParaRPr lang="es-ES" sz="2000" b="0">
              <a:latin typeface="Times New Roman" pitchFamily="18" charset="0"/>
              <a:cs typeface="Times New Roman" pitchFamily="18" charset="0"/>
            </a:endParaRPr>
          </a:p>
          <a:p>
            <a:pPr algn="just">
              <a:spcBef>
                <a:spcPct val="50000"/>
              </a:spcBef>
            </a:pPr>
            <a:r>
              <a:rPr lang="es-ES_tradnl" sz="2000" b="0">
                <a:cs typeface="Arial" pitchFamily="34" charset="0"/>
              </a:rPr>
              <a:t>Esta distribución de medias muestrales se denomina </a:t>
            </a:r>
            <a:r>
              <a:rPr lang="es-ES_tradnl" sz="2000" i="1">
                <a:cs typeface="Arial" pitchFamily="34" charset="0"/>
              </a:rPr>
              <a:t>distribución muestral</a:t>
            </a:r>
            <a:r>
              <a:rPr lang="es-ES_tradnl" sz="2000" b="0">
                <a:cs typeface="Arial" pitchFamily="34" charset="0"/>
              </a:rPr>
              <a:t>.</a:t>
            </a:r>
            <a:endParaRPr lang="es-ES" sz="2000" b="0">
              <a:latin typeface="Times New Roman" pitchFamily="18" charset="0"/>
              <a:cs typeface="Times New Roman" pitchFamily="18" charset="0"/>
            </a:endParaRPr>
          </a:p>
          <a:p>
            <a:pPr algn="just">
              <a:spcBef>
                <a:spcPct val="50000"/>
              </a:spcBef>
            </a:pPr>
            <a:r>
              <a:rPr lang="es-ES_tradnl" sz="2000" b="0">
                <a:cs typeface="Arial" pitchFamily="34" charset="0"/>
              </a:rPr>
              <a:t> </a:t>
            </a:r>
            <a:endParaRPr lang="es-ES" sz="2000" b="0">
              <a:latin typeface="Times New Roman" pitchFamily="18" charset="0"/>
              <a:cs typeface="Times New Roman" pitchFamily="18" charset="0"/>
            </a:endParaRPr>
          </a:p>
          <a:p>
            <a:pPr algn="just">
              <a:spcBef>
                <a:spcPct val="50000"/>
              </a:spcBef>
            </a:pPr>
            <a:r>
              <a:rPr lang="es-ES_tradnl" sz="2000" i="1">
                <a:cs typeface="Arial" pitchFamily="34" charset="0"/>
              </a:rPr>
              <a:t>Por lo tanto  </a:t>
            </a:r>
            <a:r>
              <a:rPr lang="es-ES_tradnl" sz="2000" i="1">
                <a:cs typeface="Arial" pitchFamily="34" charset="0"/>
                <a:sym typeface="Symbol" pitchFamily="18" charset="2"/>
              </a:rPr>
              <a:t></a:t>
            </a:r>
            <a:r>
              <a:rPr lang="es-ES_tradnl" sz="2000" i="1">
                <a:cs typeface="Arial" pitchFamily="34" charset="0"/>
              </a:rPr>
              <a:t> será la media de la distribución muestral y también de la distribución normal.</a:t>
            </a:r>
          </a:p>
          <a:p>
            <a:pPr>
              <a:spcBef>
                <a:spcPct val="50000"/>
              </a:spcBef>
            </a:pPr>
            <a:endParaRPr lang="es-ES" sz="2400" b="0">
              <a:latin typeface="Times New Roman" pitchFamily="18" charset="0"/>
            </a:endParaRPr>
          </a:p>
        </p:txBody>
      </p:sp>
      <p:graphicFrame>
        <p:nvGraphicFramePr>
          <p:cNvPr id="23554" name="Object 3"/>
          <p:cNvGraphicFramePr>
            <a:graphicFrameLocks noChangeAspect="1"/>
          </p:cNvGraphicFramePr>
          <p:nvPr/>
        </p:nvGraphicFramePr>
        <p:xfrm>
          <a:off x="8007350" y="5895975"/>
          <a:ext cx="1136650" cy="962025"/>
        </p:xfrm>
        <a:graphic>
          <a:graphicData uri="http://schemas.openxmlformats.org/presentationml/2006/ole">
            <p:oleObj spid="_x0000_s23554" name="Imagen" r:id="rId3" imgW="1137240" imgH="962640" progId="Word.Picture.8">
              <p:embed/>
            </p:oleObj>
          </a:graphicData>
        </a:graphic>
      </p:graphicFrame>
      <p:sp>
        <p:nvSpPr>
          <p:cNvPr id="23556" name="Rectangle 4"/>
          <p:cNvSpPr>
            <a:spLocks noChangeArrowheads="1"/>
          </p:cNvSpPr>
          <p:nvPr/>
        </p:nvSpPr>
        <p:spPr bwMode="auto">
          <a:xfrm>
            <a:off x="1600200" y="457200"/>
            <a:ext cx="4725988" cy="549275"/>
          </a:xfrm>
          <a:prstGeom prst="rect">
            <a:avLst/>
          </a:prstGeom>
          <a:noFill/>
          <a:ln w="9525">
            <a:noFill/>
            <a:miter lim="800000"/>
            <a:headEnd/>
            <a:tailEnd/>
          </a:ln>
        </p:spPr>
        <p:txBody>
          <a:bodyPr wrap="none">
            <a:spAutoFit/>
          </a:bodyPr>
          <a:lstStyle/>
          <a:p>
            <a:pPr>
              <a:spcBef>
                <a:spcPct val="50000"/>
              </a:spcBef>
            </a:pPr>
            <a:r>
              <a:rPr lang="es-ES" sz="3000" u="sng">
                <a:solidFill>
                  <a:schemeClr val="accent2"/>
                </a:solidFill>
                <a:cs typeface="Times New Roman" pitchFamily="18" charset="0"/>
              </a:rPr>
              <a:t>L</a:t>
            </a:r>
            <a:r>
              <a:rPr lang="es-ES_tradnl" sz="3000" u="sng">
                <a:solidFill>
                  <a:schemeClr val="accent2"/>
                </a:solidFill>
                <a:cs typeface="Times New Roman" pitchFamily="18" charset="0"/>
              </a:rPr>
              <a:t>a</a:t>
            </a:r>
            <a:r>
              <a:rPr lang="es-ES" sz="3000" u="sng">
                <a:solidFill>
                  <a:schemeClr val="accent2"/>
                </a:solidFill>
                <a:cs typeface="Times New Roman" pitchFamily="18" charset="0"/>
              </a:rPr>
              <a:t> D</a:t>
            </a:r>
            <a:r>
              <a:rPr lang="es-ES_tradnl" sz="3000" u="sng">
                <a:solidFill>
                  <a:schemeClr val="accent2"/>
                </a:solidFill>
                <a:cs typeface="Times New Roman" pitchFamily="18" charset="0"/>
              </a:rPr>
              <a:t>istribución</a:t>
            </a:r>
            <a:r>
              <a:rPr lang="es-ES" sz="3000" u="sng">
                <a:solidFill>
                  <a:schemeClr val="accent2"/>
                </a:solidFill>
                <a:cs typeface="Times New Roman" pitchFamily="18" charset="0"/>
              </a:rPr>
              <a:t> M</a:t>
            </a:r>
            <a:r>
              <a:rPr lang="es-ES_tradnl" sz="3000" u="sng">
                <a:solidFill>
                  <a:schemeClr val="accent2"/>
                </a:solidFill>
                <a:cs typeface="Times New Roman" pitchFamily="18" charset="0"/>
              </a:rPr>
              <a:t>uestral</a:t>
            </a:r>
            <a:r>
              <a:rPr lang="es-ES" sz="3000" b="0">
                <a:latin typeface="Times New Roman" pitchFamily="18"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4514">
                                            <p:txEl>
                                              <p:pRg st="0" end="0"/>
                                            </p:txEl>
                                          </p:spTgt>
                                        </p:tgtEl>
                                        <p:attrNameLst>
                                          <p:attrName>style.visibility</p:attrName>
                                        </p:attrNameLst>
                                      </p:cBhvr>
                                      <p:to>
                                        <p:strVal val="visible"/>
                                      </p:to>
                                    </p:set>
                                    <p:animEffect transition="in" filter="barn(inVertical)">
                                      <p:cBhvr>
                                        <p:cTn id="7" dur="500"/>
                                        <p:tgtEl>
                                          <p:spTgt spid="645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4514">
                                            <p:txEl>
                                              <p:pRg st="2" end="2"/>
                                            </p:txEl>
                                          </p:spTgt>
                                        </p:tgtEl>
                                        <p:attrNameLst>
                                          <p:attrName>style.visibility</p:attrName>
                                        </p:attrNameLst>
                                      </p:cBhvr>
                                      <p:to>
                                        <p:strVal val="visible"/>
                                      </p:to>
                                    </p:set>
                                    <p:animEffect transition="in" filter="barn(inVertical)">
                                      <p:cBhvr>
                                        <p:cTn id="12" dur="500"/>
                                        <p:tgtEl>
                                          <p:spTgt spid="6451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4514">
                                            <p:txEl>
                                              <p:pRg st="4" end="4"/>
                                            </p:txEl>
                                          </p:spTgt>
                                        </p:tgtEl>
                                        <p:attrNameLst>
                                          <p:attrName>style.visibility</p:attrName>
                                        </p:attrNameLst>
                                      </p:cBhvr>
                                      <p:to>
                                        <p:strVal val="visible"/>
                                      </p:to>
                                    </p:set>
                                    <p:animEffect transition="in" filter="barn(inVertical)">
                                      <p:cBhvr>
                                        <p:cTn id="17" dur="500"/>
                                        <p:tgtEl>
                                          <p:spTgt spid="6451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4514">
                                            <p:txEl>
                                              <p:pRg st="6" end="6"/>
                                            </p:txEl>
                                          </p:spTgt>
                                        </p:tgtEl>
                                        <p:attrNameLst>
                                          <p:attrName>style.visibility</p:attrName>
                                        </p:attrNameLst>
                                      </p:cBhvr>
                                      <p:to>
                                        <p:strVal val="visible"/>
                                      </p:to>
                                    </p:set>
                                    <p:animEffect transition="in" filter="barn(inVertical)">
                                      <p:cBhvr>
                                        <p:cTn id="22" dur="500"/>
                                        <p:tgtEl>
                                          <p:spTgt spid="6451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build="p"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578" name="Object 5"/>
          <p:cNvGraphicFramePr>
            <a:graphicFrameLocks noChangeAspect="1"/>
          </p:cNvGraphicFramePr>
          <p:nvPr/>
        </p:nvGraphicFramePr>
        <p:xfrm>
          <a:off x="1258888" y="1628775"/>
          <a:ext cx="6626225" cy="4679950"/>
        </p:xfrm>
        <a:graphic>
          <a:graphicData uri="http://schemas.openxmlformats.org/presentationml/2006/ole">
            <p:oleObj spid="_x0000_s24578" name="Gráfico" r:id="rId3" imgW="7581900" imgH="5277002" progId="Excel.Sheet.8">
              <p:embed/>
            </p:oleObj>
          </a:graphicData>
        </a:graphic>
      </p:graphicFrame>
      <p:graphicFrame>
        <p:nvGraphicFramePr>
          <p:cNvPr id="97286" name="Object 6"/>
          <p:cNvGraphicFramePr>
            <a:graphicFrameLocks noChangeAspect="1"/>
          </p:cNvGraphicFramePr>
          <p:nvPr/>
        </p:nvGraphicFramePr>
        <p:xfrm>
          <a:off x="3635375" y="2205038"/>
          <a:ext cx="300038" cy="419100"/>
        </p:xfrm>
        <a:graphic>
          <a:graphicData uri="http://schemas.openxmlformats.org/presentationml/2006/ole">
            <p:oleObj spid="_x0000_s24579" name="Ecuación" r:id="rId4" imgW="190440" imgH="266400" progId="Equation.3">
              <p:embed/>
            </p:oleObj>
          </a:graphicData>
        </a:graphic>
      </p:graphicFrame>
      <p:graphicFrame>
        <p:nvGraphicFramePr>
          <p:cNvPr id="97287" name="Object 7"/>
          <p:cNvGraphicFramePr>
            <a:graphicFrameLocks noChangeAspect="1"/>
          </p:cNvGraphicFramePr>
          <p:nvPr/>
        </p:nvGraphicFramePr>
        <p:xfrm>
          <a:off x="4643438" y="2276475"/>
          <a:ext cx="300037" cy="419100"/>
        </p:xfrm>
        <a:graphic>
          <a:graphicData uri="http://schemas.openxmlformats.org/presentationml/2006/ole">
            <p:oleObj spid="_x0000_s24580" name="Ecuación" r:id="rId5" imgW="190440" imgH="266400" progId="Equation.3">
              <p:embed/>
            </p:oleObj>
          </a:graphicData>
        </a:graphic>
      </p:graphicFrame>
      <p:graphicFrame>
        <p:nvGraphicFramePr>
          <p:cNvPr id="97288" name="Object 8"/>
          <p:cNvGraphicFramePr>
            <a:graphicFrameLocks noChangeAspect="1"/>
          </p:cNvGraphicFramePr>
          <p:nvPr/>
        </p:nvGraphicFramePr>
        <p:xfrm>
          <a:off x="5219700" y="2924175"/>
          <a:ext cx="300038" cy="419100"/>
        </p:xfrm>
        <a:graphic>
          <a:graphicData uri="http://schemas.openxmlformats.org/presentationml/2006/ole">
            <p:oleObj spid="_x0000_s24581" name="Ecuación" r:id="rId6" imgW="190440" imgH="266400" progId="Equation.3">
              <p:embed/>
            </p:oleObj>
          </a:graphicData>
        </a:graphic>
      </p:graphicFrame>
      <p:graphicFrame>
        <p:nvGraphicFramePr>
          <p:cNvPr id="97289" name="Object 9"/>
          <p:cNvGraphicFramePr>
            <a:graphicFrameLocks noChangeAspect="1"/>
          </p:cNvGraphicFramePr>
          <p:nvPr/>
        </p:nvGraphicFramePr>
        <p:xfrm>
          <a:off x="3276600" y="2565400"/>
          <a:ext cx="300038" cy="419100"/>
        </p:xfrm>
        <a:graphic>
          <a:graphicData uri="http://schemas.openxmlformats.org/presentationml/2006/ole">
            <p:oleObj spid="_x0000_s24582" name="Ecuación" r:id="rId7" imgW="190440" imgH="266400" progId="Equation.3">
              <p:embed/>
            </p:oleObj>
          </a:graphicData>
        </a:graphic>
      </p:graphicFrame>
      <p:graphicFrame>
        <p:nvGraphicFramePr>
          <p:cNvPr id="97290" name="Object 10"/>
          <p:cNvGraphicFramePr>
            <a:graphicFrameLocks noChangeAspect="1"/>
          </p:cNvGraphicFramePr>
          <p:nvPr/>
        </p:nvGraphicFramePr>
        <p:xfrm>
          <a:off x="5580063" y="3213100"/>
          <a:ext cx="300037" cy="419100"/>
        </p:xfrm>
        <a:graphic>
          <a:graphicData uri="http://schemas.openxmlformats.org/presentationml/2006/ole">
            <p:oleObj spid="_x0000_s24583" name="Ecuación" r:id="rId8" imgW="190440" imgH="266400" progId="Equation.3">
              <p:embed/>
            </p:oleObj>
          </a:graphicData>
        </a:graphic>
      </p:graphicFrame>
      <p:graphicFrame>
        <p:nvGraphicFramePr>
          <p:cNvPr id="97291" name="Object 11"/>
          <p:cNvGraphicFramePr>
            <a:graphicFrameLocks noChangeAspect="1"/>
          </p:cNvGraphicFramePr>
          <p:nvPr/>
        </p:nvGraphicFramePr>
        <p:xfrm>
          <a:off x="5940425" y="3789363"/>
          <a:ext cx="300038" cy="419100"/>
        </p:xfrm>
        <a:graphic>
          <a:graphicData uri="http://schemas.openxmlformats.org/presentationml/2006/ole">
            <p:oleObj spid="_x0000_s24584" name="Ecuación" r:id="rId9" imgW="190440" imgH="266400" progId="Equation.3">
              <p:embed/>
            </p:oleObj>
          </a:graphicData>
        </a:graphic>
      </p:graphicFrame>
      <p:graphicFrame>
        <p:nvGraphicFramePr>
          <p:cNvPr id="97292" name="Object 12"/>
          <p:cNvGraphicFramePr>
            <a:graphicFrameLocks noChangeAspect="1"/>
          </p:cNvGraphicFramePr>
          <p:nvPr/>
        </p:nvGraphicFramePr>
        <p:xfrm>
          <a:off x="2916238" y="2997200"/>
          <a:ext cx="300037" cy="419100"/>
        </p:xfrm>
        <a:graphic>
          <a:graphicData uri="http://schemas.openxmlformats.org/presentationml/2006/ole">
            <p:oleObj spid="_x0000_s24585" name="Ecuación" r:id="rId10" imgW="190440" imgH="266400" progId="Equation.3">
              <p:embed/>
            </p:oleObj>
          </a:graphicData>
        </a:graphic>
      </p:graphicFrame>
      <p:graphicFrame>
        <p:nvGraphicFramePr>
          <p:cNvPr id="97293" name="Object 13"/>
          <p:cNvGraphicFramePr>
            <a:graphicFrameLocks noChangeAspect="1"/>
          </p:cNvGraphicFramePr>
          <p:nvPr/>
        </p:nvGraphicFramePr>
        <p:xfrm>
          <a:off x="2627313" y="3500438"/>
          <a:ext cx="300037" cy="419100"/>
        </p:xfrm>
        <a:graphic>
          <a:graphicData uri="http://schemas.openxmlformats.org/presentationml/2006/ole">
            <p:oleObj spid="_x0000_s24586" name="Ecuación" r:id="rId11" imgW="190440" imgH="266400" progId="Equation.3">
              <p:embed/>
            </p:oleObj>
          </a:graphicData>
        </a:graphic>
      </p:graphicFrame>
      <p:graphicFrame>
        <p:nvGraphicFramePr>
          <p:cNvPr id="97294" name="Object 14"/>
          <p:cNvGraphicFramePr>
            <a:graphicFrameLocks noChangeAspect="1"/>
          </p:cNvGraphicFramePr>
          <p:nvPr/>
        </p:nvGraphicFramePr>
        <p:xfrm>
          <a:off x="6300788" y="4292600"/>
          <a:ext cx="300037" cy="419100"/>
        </p:xfrm>
        <a:graphic>
          <a:graphicData uri="http://schemas.openxmlformats.org/presentationml/2006/ole">
            <p:oleObj spid="_x0000_s24587" name="Ecuación" r:id="rId12" imgW="190440" imgH="266400" progId="Equation.3">
              <p:embed/>
            </p:oleObj>
          </a:graphicData>
        </a:graphic>
      </p:graphicFrame>
      <p:graphicFrame>
        <p:nvGraphicFramePr>
          <p:cNvPr id="97295" name="Object 15"/>
          <p:cNvGraphicFramePr>
            <a:graphicFrameLocks noChangeAspect="1"/>
          </p:cNvGraphicFramePr>
          <p:nvPr/>
        </p:nvGraphicFramePr>
        <p:xfrm>
          <a:off x="5003800" y="2492375"/>
          <a:ext cx="300038" cy="419100"/>
        </p:xfrm>
        <a:graphic>
          <a:graphicData uri="http://schemas.openxmlformats.org/presentationml/2006/ole">
            <p:oleObj spid="_x0000_s24588" name="Ecuación" r:id="rId13" imgW="190440" imgH="266400" progId="Equation.3">
              <p:embed/>
            </p:oleObj>
          </a:graphicData>
        </a:graphic>
      </p:graphicFrame>
      <p:sp>
        <p:nvSpPr>
          <p:cNvPr id="24591" name="Rectangle 15"/>
          <p:cNvSpPr>
            <a:spLocks noChangeArrowheads="1"/>
          </p:cNvSpPr>
          <p:nvPr/>
        </p:nvSpPr>
        <p:spPr bwMode="auto">
          <a:xfrm>
            <a:off x="4067175" y="1989138"/>
            <a:ext cx="315913" cy="366712"/>
          </a:xfrm>
          <a:prstGeom prst="rect">
            <a:avLst/>
          </a:prstGeom>
          <a:noFill/>
          <a:ln w="9525">
            <a:noFill/>
            <a:miter lim="800000"/>
            <a:headEnd/>
            <a:tailEnd/>
          </a:ln>
          <a:effectLst/>
        </p:spPr>
        <p:txBody>
          <a:bodyPr wrap="none">
            <a:spAutoFit/>
          </a:bodyPr>
          <a:lstStyle/>
          <a:p>
            <a:r>
              <a:rPr lang="en-US"/>
              <a:t>µ</a:t>
            </a: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97286"/>
                                        </p:tgtEl>
                                        <p:attrNameLst>
                                          <p:attrName>style.visibility</p:attrName>
                                        </p:attrNameLst>
                                      </p:cBhvr>
                                      <p:to>
                                        <p:strVal val="visible"/>
                                      </p:to>
                                    </p:set>
                                    <p:animEffect transition="in" filter="fade">
                                      <p:cBhvr>
                                        <p:cTn id="7" dur="1000"/>
                                        <p:tgtEl>
                                          <p:spTgt spid="97286"/>
                                        </p:tgtEl>
                                      </p:cBhvr>
                                    </p:animEffect>
                                    <p:anim calcmode="lin" valueType="num">
                                      <p:cBhvr>
                                        <p:cTn id="8" dur="1000" fill="hold"/>
                                        <p:tgtEl>
                                          <p:spTgt spid="97286"/>
                                        </p:tgtEl>
                                        <p:attrNameLst>
                                          <p:attrName>ppt_x</p:attrName>
                                        </p:attrNameLst>
                                      </p:cBhvr>
                                      <p:tavLst>
                                        <p:tav tm="0">
                                          <p:val>
                                            <p:strVal val="#ppt_x"/>
                                          </p:val>
                                        </p:tav>
                                        <p:tav tm="100000">
                                          <p:val>
                                            <p:strVal val="#ppt_x"/>
                                          </p:val>
                                        </p:tav>
                                      </p:tavLst>
                                    </p:anim>
                                    <p:anim calcmode="lin" valueType="num">
                                      <p:cBhvr>
                                        <p:cTn id="9" dur="900" decel="100000" fill="hold"/>
                                        <p:tgtEl>
                                          <p:spTgt spid="9728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97286"/>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0"/>
                                  </p:stCondLst>
                                  <p:childTnLst>
                                    <p:set>
                                      <p:cBhvr>
                                        <p:cTn id="12" dur="1" fill="hold">
                                          <p:stCondLst>
                                            <p:cond delay="0"/>
                                          </p:stCondLst>
                                        </p:cTn>
                                        <p:tgtEl>
                                          <p:spTgt spid="97287"/>
                                        </p:tgtEl>
                                        <p:attrNameLst>
                                          <p:attrName>style.visibility</p:attrName>
                                        </p:attrNameLst>
                                      </p:cBhvr>
                                      <p:to>
                                        <p:strVal val="visible"/>
                                      </p:to>
                                    </p:set>
                                    <p:animEffect transition="in" filter="fade">
                                      <p:cBhvr>
                                        <p:cTn id="13" dur="1000"/>
                                        <p:tgtEl>
                                          <p:spTgt spid="97287"/>
                                        </p:tgtEl>
                                      </p:cBhvr>
                                    </p:animEffect>
                                    <p:anim calcmode="lin" valueType="num">
                                      <p:cBhvr>
                                        <p:cTn id="14" dur="1000" fill="hold"/>
                                        <p:tgtEl>
                                          <p:spTgt spid="97287"/>
                                        </p:tgtEl>
                                        <p:attrNameLst>
                                          <p:attrName>ppt_x</p:attrName>
                                        </p:attrNameLst>
                                      </p:cBhvr>
                                      <p:tavLst>
                                        <p:tav tm="0">
                                          <p:val>
                                            <p:strVal val="#ppt_x"/>
                                          </p:val>
                                        </p:tav>
                                        <p:tav tm="100000">
                                          <p:val>
                                            <p:strVal val="#ppt_x"/>
                                          </p:val>
                                        </p:tav>
                                      </p:tavLst>
                                    </p:anim>
                                    <p:anim calcmode="lin" valueType="num">
                                      <p:cBhvr>
                                        <p:cTn id="15" dur="900" decel="100000" fill="hold"/>
                                        <p:tgtEl>
                                          <p:spTgt spid="97287"/>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97287"/>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0"/>
                                  </p:stCondLst>
                                  <p:childTnLst>
                                    <p:set>
                                      <p:cBhvr>
                                        <p:cTn id="18" dur="1" fill="hold">
                                          <p:stCondLst>
                                            <p:cond delay="0"/>
                                          </p:stCondLst>
                                        </p:cTn>
                                        <p:tgtEl>
                                          <p:spTgt spid="97288"/>
                                        </p:tgtEl>
                                        <p:attrNameLst>
                                          <p:attrName>style.visibility</p:attrName>
                                        </p:attrNameLst>
                                      </p:cBhvr>
                                      <p:to>
                                        <p:strVal val="visible"/>
                                      </p:to>
                                    </p:set>
                                    <p:animEffect transition="in" filter="fade">
                                      <p:cBhvr>
                                        <p:cTn id="19" dur="1000"/>
                                        <p:tgtEl>
                                          <p:spTgt spid="97288"/>
                                        </p:tgtEl>
                                      </p:cBhvr>
                                    </p:animEffect>
                                    <p:anim calcmode="lin" valueType="num">
                                      <p:cBhvr>
                                        <p:cTn id="20" dur="1000" fill="hold"/>
                                        <p:tgtEl>
                                          <p:spTgt spid="97288"/>
                                        </p:tgtEl>
                                        <p:attrNameLst>
                                          <p:attrName>ppt_x</p:attrName>
                                        </p:attrNameLst>
                                      </p:cBhvr>
                                      <p:tavLst>
                                        <p:tav tm="0">
                                          <p:val>
                                            <p:strVal val="#ppt_x"/>
                                          </p:val>
                                        </p:tav>
                                        <p:tav tm="100000">
                                          <p:val>
                                            <p:strVal val="#ppt_x"/>
                                          </p:val>
                                        </p:tav>
                                      </p:tavLst>
                                    </p:anim>
                                    <p:anim calcmode="lin" valueType="num">
                                      <p:cBhvr>
                                        <p:cTn id="21" dur="900" decel="100000" fill="hold"/>
                                        <p:tgtEl>
                                          <p:spTgt spid="97288"/>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97288"/>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0"/>
                                  </p:stCondLst>
                                  <p:childTnLst>
                                    <p:set>
                                      <p:cBhvr>
                                        <p:cTn id="24" dur="1" fill="hold">
                                          <p:stCondLst>
                                            <p:cond delay="0"/>
                                          </p:stCondLst>
                                        </p:cTn>
                                        <p:tgtEl>
                                          <p:spTgt spid="97289"/>
                                        </p:tgtEl>
                                        <p:attrNameLst>
                                          <p:attrName>style.visibility</p:attrName>
                                        </p:attrNameLst>
                                      </p:cBhvr>
                                      <p:to>
                                        <p:strVal val="visible"/>
                                      </p:to>
                                    </p:set>
                                    <p:animEffect transition="in" filter="fade">
                                      <p:cBhvr>
                                        <p:cTn id="25" dur="1000"/>
                                        <p:tgtEl>
                                          <p:spTgt spid="97289"/>
                                        </p:tgtEl>
                                      </p:cBhvr>
                                    </p:animEffect>
                                    <p:anim calcmode="lin" valueType="num">
                                      <p:cBhvr>
                                        <p:cTn id="26" dur="1000" fill="hold"/>
                                        <p:tgtEl>
                                          <p:spTgt spid="97289"/>
                                        </p:tgtEl>
                                        <p:attrNameLst>
                                          <p:attrName>ppt_x</p:attrName>
                                        </p:attrNameLst>
                                      </p:cBhvr>
                                      <p:tavLst>
                                        <p:tav tm="0">
                                          <p:val>
                                            <p:strVal val="#ppt_x"/>
                                          </p:val>
                                        </p:tav>
                                        <p:tav tm="100000">
                                          <p:val>
                                            <p:strVal val="#ppt_x"/>
                                          </p:val>
                                        </p:tav>
                                      </p:tavLst>
                                    </p:anim>
                                    <p:anim calcmode="lin" valueType="num">
                                      <p:cBhvr>
                                        <p:cTn id="27" dur="900" decel="100000" fill="hold"/>
                                        <p:tgtEl>
                                          <p:spTgt spid="97289"/>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97289"/>
                                        </p:tgtEl>
                                        <p:attrNameLst>
                                          <p:attrName>ppt_y</p:attrName>
                                        </p:attrNameLst>
                                      </p:cBhvr>
                                      <p:tavLst>
                                        <p:tav tm="0">
                                          <p:val>
                                            <p:strVal val="#ppt_y-.03"/>
                                          </p:val>
                                        </p:tav>
                                        <p:tav tm="100000">
                                          <p:val>
                                            <p:strVal val="#ppt_y"/>
                                          </p:val>
                                        </p:tav>
                                      </p:tavLst>
                                    </p:anim>
                                  </p:childTnLst>
                                </p:cTn>
                              </p:par>
                              <p:par>
                                <p:cTn id="29" presetID="37" presetClass="entr" presetSubtype="0" fill="hold" nodeType="withEffect">
                                  <p:stCondLst>
                                    <p:cond delay="0"/>
                                  </p:stCondLst>
                                  <p:childTnLst>
                                    <p:set>
                                      <p:cBhvr>
                                        <p:cTn id="30" dur="1" fill="hold">
                                          <p:stCondLst>
                                            <p:cond delay="0"/>
                                          </p:stCondLst>
                                        </p:cTn>
                                        <p:tgtEl>
                                          <p:spTgt spid="97290"/>
                                        </p:tgtEl>
                                        <p:attrNameLst>
                                          <p:attrName>style.visibility</p:attrName>
                                        </p:attrNameLst>
                                      </p:cBhvr>
                                      <p:to>
                                        <p:strVal val="visible"/>
                                      </p:to>
                                    </p:set>
                                    <p:animEffect transition="in" filter="fade">
                                      <p:cBhvr>
                                        <p:cTn id="31" dur="1000"/>
                                        <p:tgtEl>
                                          <p:spTgt spid="97290"/>
                                        </p:tgtEl>
                                      </p:cBhvr>
                                    </p:animEffect>
                                    <p:anim calcmode="lin" valueType="num">
                                      <p:cBhvr>
                                        <p:cTn id="32" dur="1000" fill="hold"/>
                                        <p:tgtEl>
                                          <p:spTgt spid="97290"/>
                                        </p:tgtEl>
                                        <p:attrNameLst>
                                          <p:attrName>ppt_x</p:attrName>
                                        </p:attrNameLst>
                                      </p:cBhvr>
                                      <p:tavLst>
                                        <p:tav tm="0">
                                          <p:val>
                                            <p:strVal val="#ppt_x"/>
                                          </p:val>
                                        </p:tav>
                                        <p:tav tm="100000">
                                          <p:val>
                                            <p:strVal val="#ppt_x"/>
                                          </p:val>
                                        </p:tav>
                                      </p:tavLst>
                                    </p:anim>
                                    <p:anim calcmode="lin" valueType="num">
                                      <p:cBhvr>
                                        <p:cTn id="33" dur="900" decel="100000" fill="hold"/>
                                        <p:tgtEl>
                                          <p:spTgt spid="97290"/>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97290"/>
                                        </p:tgtEl>
                                        <p:attrNameLst>
                                          <p:attrName>ppt_y</p:attrName>
                                        </p:attrNameLst>
                                      </p:cBhvr>
                                      <p:tavLst>
                                        <p:tav tm="0">
                                          <p:val>
                                            <p:strVal val="#ppt_y-.03"/>
                                          </p:val>
                                        </p:tav>
                                        <p:tav tm="100000">
                                          <p:val>
                                            <p:strVal val="#ppt_y"/>
                                          </p:val>
                                        </p:tav>
                                      </p:tavLst>
                                    </p:anim>
                                  </p:childTnLst>
                                </p:cTn>
                              </p:par>
                              <p:par>
                                <p:cTn id="35" presetID="37" presetClass="entr" presetSubtype="0" fill="hold" nodeType="withEffect">
                                  <p:stCondLst>
                                    <p:cond delay="0"/>
                                  </p:stCondLst>
                                  <p:childTnLst>
                                    <p:set>
                                      <p:cBhvr>
                                        <p:cTn id="36" dur="1" fill="hold">
                                          <p:stCondLst>
                                            <p:cond delay="0"/>
                                          </p:stCondLst>
                                        </p:cTn>
                                        <p:tgtEl>
                                          <p:spTgt spid="97291"/>
                                        </p:tgtEl>
                                        <p:attrNameLst>
                                          <p:attrName>style.visibility</p:attrName>
                                        </p:attrNameLst>
                                      </p:cBhvr>
                                      <p:to>
                                        <p:strVal val="visible"/>
                                      </p:to>
                                    </p:set>
                                    <p:animEffect transition="in" filter="fade">
                                      <p:cBhvr>
                                        <p:cTn id="37" dur="1000"/>
                                        <p:tgtEl>
                                          <p:spTgt spid="97291"/>
                                        </p:tgtEl>
                                      </p:cBhvr>
                                    </p:animEffect>
                                    <p:anim calcmode="lin" valueType="num">
                                      <p:cBhvr>
                                        <p:cTn id="38" dur="1000" fill="hold"/>
                                        <p:tgtEl>
                                          <p:spTgt spid="97291"/>
                                        </p:tgtEl>
                                        <p:attrNameLst>
                                          <p:attrName>ppt_x</p:attrName>
                                        </p:attrNameLst>
                                      </p:cBhvr>
                                      <p:tavLst>
                                        <p:tav tm="0">
                                          <p:val>
                                            <p:strVal val="#ppt_x"/>
                                          </p:val>
                                        </p:tav>
                                        <p:tav tm="100000">
                                          <p:val>
                                            <p:strVal val="#ppt_x"/>
                                          </p:val>
                                        </p:tav>
                                      </p:tavLst>
                                    </p:anim>
                                    <p:anim calcmode="lin" valueType="num">
                                      <p:cBhvr>
                                        <p:cTn id="39" dur="900" decel="100000" fill="hold"/>
                                        <p:tgtEl>
                                          <p:spTgt spid="97291"/>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97291"/>
                                        </p:tgtEl>
                                        <p:attrNameLst>
                                          <p:attrName>ppt_y</p:attrName>
                                        </p:attrNameLst>
                                      </p:cBhvr>
                                      <p:tavLst>
                                        <p:tav tm="0">
                                          <p:val>
                                            <p:strVal val="#ppt_y-.03"/>
                                          </p:val>
                                        </p:tav>
                                        <p:tav tm="100000">
                                          <p:val>
                                            <p:strVal val="#ppt_y"/>
                                          </p:val>
                                        </p:tav>
                                      </p:tavLst>
                                    </p:anim>
                                  </p:childTnLst>
                                </p:cTn>
                              </p:par>
                              <p:par>
                                <p:cTn id="41" presetID="37" presetClass="entr" presetSubtype="0" fill="hold" nodeType="withEffect">
                                  <p:stCondLst>
                                    <p:cond delay="0"/>
                                  </p:stCondLst>
                                  <p:childTnLst>
                                    <p:set>
                                      <p:cBhvr>
                                        <p:cTn id="42" dur="1" fill="hold">
                                          <p:stCondLst>
                                            <p:cond delay="0"/>
                                          </p:stCondLst>
                                        </p:cTn>
                                        <p:tgtEl>
                                          <p:spTgt spid="97292"/>
                                        </p:tgtEl>
                                        <p:attrNameLst>
                                          <p:attrName>style.visibility</p:attrName>
                                        </p:attrNameLst>
                                      </p:cBhvr>
                                      <p:to>
                                        <p:strVal val="visible"/>
                                      </p:to>
                                    </p:set>
                                    <p:animEffect transition="in" filter="fade">
                                      <p:cBhvr>
                                        <p:cTn id="43" dur="1000"/>
                                        <p:tgtEl>
                                          <p:spTgt spid="97292"/>
                                        </p:tgtEl>
                                      </p:cBhvr>
                                    </p:animEffect>
                                    <p:anim calcmode="lin" valueType="num">
                                      <p:cBhvr>
                                        <p:cTn id="44" dur="1000" fill="hold"/>
                                        <p:tgtEl>
                                          <p:spTgt spid="97292"/>
                                        </p:tgtEl>
                                        <p:attrNameLst>
                                          <p:attrName>ppt_x</p:attrName>
                                        </p:attrNameLst>
                                      </p:cBhvr>
                                      <p:tavLst>
                                        <p:tav tm="0">
                                          <p:val>
                                            <p:strVal val="#ppt_x"/>
                                          </p:val>
                                        </p:tav>
                                        <p:tav tm="100000">
                                          <p:val>
                                            <p:strVal val="#ppt_x"/>
                                          </p:val>
                                        </p:tav>
                                      </p:tavLst>
                                    </p:anim>
                                    <p:anim calcmode="lin" valueType="num">
                                      <p:cBhvr>
                                        <p:cTn id="45" dur="900" decel="100000" fill="hold"/>
                                        <p:tgtEl>
                                          <p:spTgt spid="97292"/>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97292"/>
                                        </p:tgtEl>
                                        <p:attrNameLst>
                                          <p:attrName>ppt_y</p:attrName>
                                        </p:attrNameLst>
                                      </p:cBhvr>
                                      <p:tavLst>
                                        <p:tav tm="0">
                                          <p:val>
                                            <p:strVal val="#ppt_y-.03"/>
                                          </p:val>
                                        </p:tav>
                                        <p:tav tm="100000">
                                          <p:val>
                                            <p:strVal val="#ppt_y"/>
                                          </p:val>
                                        </p:tav>
                                      </p:tavLst>
                                    </p:anim>
                                  </p:childTnLst>
                                </p:cTn>
                              </p:par>
                              <p:par>
                                <p:cTn id="47" presetID="37" presetClass="entr" presetSubtype="0" fill="hold" nodeType="withEffect">
                                  <p:stCondLst>
                                    <p:cond delay="0"/>
                                  </p:stCondLst>
                                  <p:childTnLst>
                                    <p:set>
                                      <p:cBhvr>
                                        <p:cTn id="48" dur="1" fill="hold">
                                          <p:stCondLst>
                                            <p:cond delay="0"/>
                                          </p:stCondLst>
                                        </p:cTn>
                                        <p:tgtEl>
                                          <p:spTgt spid="97293"/>
                                        </p:tgtEl>
                                        <p:attrNameLst>
                                          <p:attrName>style.visibility</p:attrName>
                                        </p:attrNameLst>
                                      </p:cBhvr>
                                      <p:to>
                                        <p:strVal val="visible"/>
                                      </p:to>
                                    </p:set>
                                    <p:animEffect transition="in" filter="fade">
                                      <p:cBhvr>
                                        <p:cTn id="49" dur="1000"/>
                                        <p:tgtEl>
                                          <p:spTgt spid="97293"/>
                                        </p:tgtEl>
                                      </p:cBhvr>
                                    </p:animEffect>
                                    <p:anim calcmode="lin" valueType="num">
                                      <p:cBhvr>
                                        <p:cTn id="50" dur="1000" fill="hold"/>
                                        <p:tgtEl>
                                          <p:spTgt spid="97293"/>
                                        </p:tgtEl>
                                        <p:attrNameLst>
                                          <p:attrName>ppt_x</p:attrName>
                                        </p:attrNameLst>
                                      </p:cBhvr>
                                      <p:tavLst>
                                        <p:tav tm="0">
                                          <p:val>
                                            <p:strVal val="#ppt_x"/>
                                          </p:val>
                                        </p:tav>
                                        <p:tav tm="100000">
                                          <p:val>
                                            <p:strVal val="#ppt_x"/>
                                          </p:val>
                                        </p:tav>
                                      </p:tavLst>
                                    </p:anim>
                                    <p:anim calcmode="lin" valueType="num">
                                      <p:cBhvr>
                                        <p:cTn id="51" dur="900" decel="100000" fill="hold"/>
                                        <p:tgtEl>
                                          <p:spTgt spid="97293"/>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97293"/>
                                        </p:tgtEl>
                                        <p:attrNameLst>
                                          <p:attrName>ppt_y</p:attrName>
                                        </p:attrNameLst>
                                      </p:cBhvr>
                                      <p:tavLst>
                                        <p:tav tm="0">
                                          <p:val>
                                            <p:strVal val="#ppt_y-.03"/>
                                          </p:val>
                                        </p:tav>
                                        <p:tav tm="100000">
                                          <p:val>
                                            <p:strVal val="#ppt_y"/>
                                          </p:val>
                                        </p:tav>
                                      </p:tavLst>
                                    </p:anim>
                                  </p:childTnLst>
                                </p:cTn>
                              </p:par>
                              <p:par>
                                <p:cTn id="53" presetID="37" presetClass="entr" presetSubtype="0" fill="hold" nodeType="withEffect">
                                  <p:stCondLst>
                                    <p:cond delay="0"/>
                                  </p:stCondLst>
                                  <p:childTnLst>
                                    <p:set>
                                      <p:cBhvr>
                                        <p:cTn id="54" dur="1" fill="hold">
                                          <p:stCondLst>
                                            <p:cond delay="0"/>
                                          </p:stCondLst>
                                        </p:cTn>
                                        <p:tgtEl>
                                          <p:spTgt spid="97294"/>
                                        </p:tgtEl>
                                        <p:attrNameLst>
                                          <p:attrName>style.visibility</p:attrName>
                                        </p:attrNameLst>
                                      </p:cBhvr>
                                      <p:to>
                                        <p:strVal val="visible"/>
                                      </p:to>
                                    </p:set>
                                    <p:animEffect transition="in" filter="fade">
                                      <p:cBhvr>
                                        <p:cTn id="55" dur="1000"/>
                                        <p:tgtEl>
                                          <p:spTgt spid="97294"/>
                                        </p:tgtEl>
                                      </p:cBhvr>
                                    </p:animEffect>
                                    <p:anim calcmode="lin" valueType="num">
                                      <p:cBhvr>
                                        <p:cTn id="56" dur="1000" fill="hold"/>
                                        <p:tgtEl>
                                          <p:spTgt spid="97294"/>
                                        </p:tgtEl>
                                        <p:attrNameLst>
                                          <p:attrName>ppt_x</p:attrName>
                                        </p:attrNameLst>
                                      </p:cBhvr>
                                      <p:tavLst>
                                        <p:tav tm="0">
                                          <p:val>
                                            <p:strVal val="#ppt_x"/>
                                          </p:val>
                                        </p:tav>
                                        <p:tav tm="100000">
                                          <p:val>
                                            <p:strVal val="#ppt_x"/>
                                          </p:val>
                                        </p:tav>
                                      </p:tavLst>
                                    </p:anim>
                                    <p:anim calcmode="lin" valueType="num">
                                      <p:cBhvr>
                                        <p:cTn id="57" dur="900" decel="100000" fill="hold"/>
                                        <p:tgtEl>
                                          <p:spTgt spid="97294"/>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97294"/>
                                        </p:tgtEl>
                                        <p:attrNameLst>
                                          <p:attrName>ppt_y</p:attrName>
                                        </p:attrNameLst>
                                      </p:cBhvr>
                                      <p:tavLst>
                                        <p:tav tm="0">
                                          <p:val>
                                            <p:strVal val="#ppt_y-.03"/>
                                          </p:val>
                                        </p:tav>
                                        <p:tav tm="100000">
                                          <p:val>
                                            <p:strVal val="#ppt_y"/>
                                          </p:val>
                                        </p:tav>
                                      </p:tavLst>
                                    </p:anim>
                                  </p:childTnLst>
                                </p:cTn>
                              </p:par>
                              <p:par>
                                <p:cTn id="59" presetID="37" presetClass="entr" presetSubtype="0" fill="hold" nodeType="withEffect">
                                  <p:stCondLst>
                                    <p:cond delay="0"/>
                                  </p:stCondLst>
                                  <p:childTnLst>
                                    <p:set>
                                      <p:cBhvr>
                                        <p:cTn id="60" dur="1" fill="hold">
                                          <p:stCondLst>
                                            <p:cond delay="0"/>
                                          </p:stCondLst>
                                        </p:cTn>
                                        <p:tgtEl>
                                          <p:spTgt spid="97295"/>
                                        </p:tgtEl>
                                        <p:attrNameLst>
                                          <p:attrName>style.visibility</p:attrName>
                                        </p:attrNameLst>
                                      </p:cBhvr>
                                      <p:to>
                                        <p:strVal val="visible"/>
                                      </p:to>
                                    </p:set>
                                    <p:animEffect transition="in" filter="fade">
                                      <p:cBhvr>
                                        <p:cTn id="61" dur="1000"/>
                                        <p:tgtEl>
                                          <p:spTgt spid="97295"/>
                                        </p:tgtEl>
                                      </p:cBhvr>
                                    </p:animEffect>
                                    <p:anim calcmode="lin" valueType="num">
                                      <p:cBhvr>
                                        <p:cTn id="62" dur="1000" fill="hold"/>
                                        <p:tgtEl>
                                          <p:spTgt spid="97295"/>
                                        </p:tgtEl>
                                        <p:attrNameLst>
                                          <p:attrName>ppt_x</p:attrName>
                                        </p:attrNameLst>
                                      </p:cBhvr>
                                      <p:tavLst>
                                        <p:tav tm="0">
                                          <p:val>
                                            <p:strVal val="#ppt_x"/>
                                          </p:val>
                                        </p:tav>
                                        <p:tav tm="100000">
                                          <p:val>
                                            <p:strVal val="#ppt_x"/>
                                          </p:val>
                                        </p:tav>
                                      </p:tavLst>
                                    </p:anim>
                                    <p:anim calcmode="lin" valueType="num">
                                      <p:cBhvr>
                                        <p:cTn id="63" dur="900" decel="100000" fill="hold"/>
                                        <p:tgtEl>
                                          <p:spTgt spid="97295"/>
                                        </p:tgtEl>
                                        <p:attrNameLst>
                                          <p:attrName>ppt_y</p:attrName>
                                        </p:attrNameLst>
                                      </p:cBhvr>
                                      <p:tavLst>
                                        <p:tav tm="0">
                                          <p:val>
                                            <p:strVal val="#ppt_y+1"/>
                                          </p:val>
                                        </p:tav>
                                        <p:tav tm="100000">
                                          <p:val>
                                            <p:strVal val="#ppt_y-.03"/>
                                          </p:val>
                                        </p:tav>
                                      </p:tavLst>
                                    </p:anim>
                                    <p:anim calcmode="lin" valueType="num">
                                      <p:cBhvr>
                                        <p:cTn id="64" dur="100" accel="100000" fill="hold">
                                          <p:stCondLst>
                                            <p:cond delay="900"/>
                                          </p:stCondLst>
                                        </p:cTn>
                                        <p:tgtEl>
                                          <p:spTgt spid="9729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428728" y="571480"/>
            <a:ext cx="5072098" cy="646331"/>
          </a:xfrm>
          <a:prstGeom prst="rect">
            <a:avLst/>
          </a:prstGeom>
          <a:noFill/>
        </p:spPr>
        <p:txBody>
          <a:bodyPr wrap="square" rtlCol="0">
            <a:spAutoFit/>
          </a:bodyPr>
          <a:lstStyle/>
          <a:p>
            <a:r>
              <a:rPr lang="es-ES" dirty="0" smtClean="0"/>
              <a:t>Tenemos dos distribuciones normales: de individuos y de muestras.</a:t>
            </a:r>
            <a:endParaRPr lang="es-ES" dirty="0"/>
          </a:p>
        </p:txBody>
      </p:sp>
      <p:sp>
        <p:nvSpPr>
          <p:cNvPr id="3" name="2 CuadroTexto"/>
          <p:cNvSpPr txBox="1"/>
          <p:nvPr/>
        </p:nvSpPr>
        <p:spPr>
          <a:xfrm>
            <a:off x="714348" y="1643050"/>
            <a:ext cx="6286544" cy="369332"/>
          </a:xfrm>
          <a:prstGeom prst="rect">
            <a:avLst/>
          </a:prstGeom>
          <a:noFill/>
        </p:spPr>
        <p:txBody>
          <a:bodyPr wrap="square" rtlCol="0">
            <a:spAutoFit/>
          </a:bodyPr>
          <a:lstStyle/>
          <a:p>
            <a:r>
              <a:rPr lang="es-ES" dirty="0" smtClean="0"/>
              <a:t>¿Qué parámetros comparten?</a:t>
            </a:r>
            <a:endParaRPr lang="es-ES" dirty="0"/>
          </a:p>
        </p:txBody>
      </p:sp>
      <p:sp>
        <p:nvSpPr>
          <p:cNvPr id="4" name="Text Box 2"/>
          <p:cNvSpPr txBox="1">
            <a:spLocks noChangeArrowheads="1"/>
          </p:cNvSpPr>
          <p:nvPr/>
        </p:nvSpPr>
        <p:spPr bwMode="auto">
          <a:xfrm>
            <a:off x="428596" y="2143116"/>
            <a:ext cx="4343400" cy="4006850"/>
          </a:xfrm>
          <a:prstGeom prst="rect">
            <a:avLst/>
          </a:prstGeom>
          <a:noFill/>
          <a:ln w="9525">
            <a:noFill/>
            <a:miter lim="800000"/>
            <a:headEnd/>
            <a:tailEnd/>
          </a:ln>
        </p:spPr>
        <p:txBody>
          <a:bodyPr>
            <a:spAutoFit/>
          </a:bodyPr>
          <a:lstStyle/>
          <a:p>
            <a:pPr>
              <a:spcBef>
                <a:spcPct val="50000"/>
              </a:spcBef>
            </a:pPr>
            <a:r>
              <a:rPr lang="es-ES_tradnl" sz="2000" b="0" dirty="0">
                <a:cs typeface="Arial" pitchFamily="34" charset="0"/>
              </a:rPr>
              <a:t>Muestra                       estadísticas</a:t>
            </a:r>
          </a:p>
          <a:p>
            <a:pPr algn="just">
              <a:lnSpc>
                <a:spcPct val="45000"/>
              </a:lnSpc>
              <a:spcBef>
                <a:spcPct val="50000"/>
              </a:spcBef>
            </a:pPr>
            <a:r>
              <a:rPr lang="es-ES_tradnl" sz="2000" b="0" dirty="0">
                <a:cs typeface="Arial" pitchFamily="34" charset="0"/>
              </a:rPr>
              <a:t>Población                    parámetros</a:t>
            </a:r>
          </a:p>
          <a:p>
            <a:pPr algn="just">
              <a:lnSpc>
                <a:spcPct val="45000"/>
              </a:lnSpc>
              <a:spcBef>
                <a:spcPct val="50000"/>
              </a:spcBef>
            </a:pPr>
            <a:endParaRPr lang="es-ES_tradnl" sz="2000" b="0" dirty="0">
              <a:latin typeface="Times New Roman" pitchFamily="18" charset="0"/>
              <a:cs typeface="Times New Roman" pitchFamily="18" charset="0"/>
            </a:endParaRPr>
          </a:p>
          <a:p>
            <a:pPr algn="just">
              <a:lnSpc>
                <a:spcPct val="45000"/>
              </a:lnSpc>
              <a:spcBef>
                <a:spcPct val="50000"/>
              </a:spcBef>
            </a:pPr>
            <a:endParaRPr lang="es-ES" sz="2000" b="0" dirty="0">
              <a:latin typeface="Times New Roman" pitchFamily="18" charset="0"/>
              <a:cs typeface="Times New Roman" pitchFamily="18" charset="0"/>
            </a:endParaRPr>
          </a:p>
          <a:p>
            <a:pPr algn="just">
              <a:lnSpc>
                <a:spcPct val="50000"/>
              </a:lnSpc>
              <a:spcBef>
                <a:spcPct val="50000"/>
              </a:spcBef>
            </a:pPr>
            <a:r>
              <a:rPr lang="es-ES_tradnl" sz="2000" dirty="0">
                <a:cs typeface="Arial" pitchFamily="34" charset="0"/>
              </a:rPr>
              <a:t>		       	</a:t>
            </a:r>
          </a:p>
          <a:p>
            <a:pPr algn="just">
              <a:lnSpc>
                <a:spcPct val="50000"/>
              </a:lnSpc>
              <a:spcBef>
                <a:spcPct val="50000"/>
              </a:spcBef>
            </a:pPr>
            <a:r>
              <a:rPr lang="es-ES_tradnl" sz="2000" b="0" dirty="0">
                <a:cs typeface="Arial" pitchFamily="34" charset="0"/>
              </a:rPr>
              <a:t>Estadísticas      s</a:t>
            </a:r>
            <a:r>
              <a:rPr lang="es-ES_tradnl" sz="2000" b="0" baseline="30000" dirty="0">
                <a:cs typeface="Arial" pitchFamily="34" charset="0"/>
              </a:rPr>
              <a:t>2</a:t>
            </a:r>
            <a:r>
              <a:rPr lang="es-ES_tradnl" sz="2000" b="0" dirty="0">
                <a:cs typeface="Arial" pitchFamily="34" charset="0"/>
              </a:rPr>
              <a:t> y s</a:t>
            </a:r>
            <a:endParaRPr lang="es-ES" sz="2000" b="0" dirty="0">
              <a:latin typeface="Times New Roman" pitchFamily="18" charset="0"/>
              <a:cs typeface="Times New Roman" pitchFamily="18" charset="0"/>
            </a:endParaRPr>
          </a:p>
          <a:p>
            <a:pPr algn="just">
              <a:lnSpc>
                <a:spcPct val="50000"/>
              </a:lnSpc>
              <a:spcBef>
                <a:spcPct val="50000"/>
              </a:spcBef>
            </a:pPr>
            <a:r>
              <a:rPr lang="es-ES_tradnl" sz="2000" b="0" dirty="0">
                <a:cs typeface="Arial" pitchFamily="34" charset="0"/>
              </a:rPr>
              <a:t>                             n</a:t>
            </a:r>
            <a:endParaRPr lang="es-ES" sz="2000" b="0" dirty="0">
              <a:latin typeface="Times New Roman" pitchFamily="18" charset="0"/>
              <a:cs typeface="Times New Roman" pitchFamily="18" charset="0"/>
            </a:endParaRPr>
          </a:p>
          <a:p>
            <a:pPr algn="just">
              <a:spcBef>
                <a:spcPct val="50000"/>
              </a:spcBef>
            </a:pPr>
            <a:r>
              <a:rPr lang="es-ES_tradnl" sz="2000" b="0" dirty="0">
                <a:cs typeface="Arial" pitchFamily="34" charset="0"/>
              </a:rPr>
              <a:t> </a:t>
            </a:r>
            <a:endParaRPr lang="es-ES" sz="2000" b="0" dirty="0">
              <a:latin typeface="Times New Roman" pitchFamily="18" charset="0"/>
              <a:cs typeface="Times New Roman" pitchFamily="18" charset="0"/>
            </a:endParaRPr>
          </a:p>
          <a:p>
            <a:pPr algn="just">
              <a:lnSpc>
                <a:spcPct val="50000"/>
              </a:lnSpc>
              <a:spcBef>
                <a:spcPct val="50000"/>
              </a:spcBef>
            </a:pPr>
            <a:r>
              <a:rPr lang="es-ES_tradnl" sz="2000" b="0" dirty="0">
                <a:cs typeface="Arial" pitchFamily="34" charset="0"/>
              </a:rPr>
              <a:t>		</a:t>
            </a:r>
            <a:r>
              <a:rPr lang="es-ES_tradnl" sz="2000" b="0" dirty="0">
                <a:cs typeface="Times New Roman" pitchFamily="18" charset="0"/>
                <a:sym typeface="Symbol" pitchFamily="18" charset="2"/>
              </a:rPr>
              <a:t></a:t>
            </a:r>
            <a:endParaRPr lang="es-ES" sz="2000" b="0" dirty="0">
              <a:latin typeface="Times New Roman" pitchFamily="18" charset="0"/>
              <a:cs typeface="Times New Roman" pitchFamily="18" charset="0"/>
            </a:endParaRPr>
          </a:p>
          <a:p>
            <a:pPr algn="just">
              <a:lnSpc>
                <a:spcPct val="50000"/>
              </a:lnSpc>
              <a:spcBef>
                <a:spcPct val="50000"/>
              </a:spcBef>
            </a:pPr>
            <a:r>
              <a:rPr lang="es-ES_tradnl" sz="2000" b="0" dirty="0">
                <a:cs typeface="Arial" pitchFamily="34" charset="0"/>
              </a:rPr>
              <a:t> Parámetros      </a:t>
            </a:r>
            <a:r>
              <a:rPr lang="es-ES_tradnl" sz="2000" b="0" dirty="0">
                <a:cs typeface="Times New Roman" pitchFamily="18" charset="0"/>
                <a:sym typeface="Symbol" pitchFamily="18" charset="2"/>
              </a:rPr>
              <a:t></a:t>
            </a:r>
            <a:r>
              <a:rPr lang="es-ES_tradnl" sz="2000" b="0" baseline="30000" dirty="0">
                <a:cs typeface="Arial" pitchFamily="34" charset="0"/>
              </a:rPr>
              <a:t>2 </a:t>
            </a:r>
            <a:r>
              <a:rPr lang="es-ES_tradnl" sz="2000" b="0" dirty="0">
                <a:cs typeface="Arial" pitchFamily="34" charset="0"/>
              </a:rPr>
              <a:t> y </a:t>
            </a:r>
            <a:r>
              <a:rPr lang="es-ES_tradnl" sz="2000" b="0" dirty="0">
                <a:cs typeface="Times New Roman" pitchFamily="18" charset="0"/>
                <a:sym typeface="Symbol" pitchFamily="18" charset="2"/>
              </a:rPr>
              <a:t></a:t>
            </a:r>
            <a:endParaRPr lang="es-ES" sz="2000" b="0" dirty="0">
              <a:latin typeface="Times New Roman" pitchFamily="18" charset="0"/>
              <a:cs typeface="Times New Roman" pitchFamily="18" charset="0"/>
            </a:endParaRPr>
          </a:p>
          <a:p>
            <a:pPr algn="just">
              <a:lnSpc>
                <a:spcPct val="50000"/>
              </a:lnSpc>
              <a:spcBef>
                <a:spcPct val="50000"/>
              </a:spcBef>
            </a:pPr>
            <a:r>
              <a:rPr lang="es-ES_tradnl" sz="2000" b="0" dirty="0">
                <a:cs typeface="Arial" pitchFamily="34" charset="0"/>
              </a:rPr>
              <a:t>		N</a:t>
            </a:r>
            <a:endParaRPr lang="es-ES" sz="2000" b="0" dirty="0">
              <a:latin typeface="Times New Roman" pitchFamily="18" charset="0"/>
              <a:cs typeface="Times New Roman" pitchFamily="18" charset="0"/>
            </a:endParaRPr>
          </a:p>
          <a:p>
            <a:pPr>
              <a:spcBef>
                <a:spcPct val="50000"/>
              </a:spcBef>
            </a:pPr>
            <a:endParaRPr lang="es-ES" sz="2000" b="0" dirty="0">
              <a:latin typeface="Times New Roman" pitchFamily="18" charset="0"/>
            </a:endParaRPr>
          </a:p>
        </p:txBody>
      </p:sp>
      <p:cxnSp>
        <p:nvCxnSpPr>
          <p:cNvPr id="6" name="5 Conector recto de flecha"/>
          <p:cNvCxnSpPr/>
          <p:nvPr/>
        </p:nvCxnSpPr>
        <p:spPr bwMode="auto">
          <a:xfrm>
            <a:off x="1571604" y="2357430"/>
            <a:ext cx="1285884"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8" name="7 Conector recto de flecha"/>
          <p:cNvCxnSpPr/>
          <p:nvPr/>
        </p:nvCxnSpPr>
        <p:spPr bwMode="auto">
          <a:xfrm>
            <a:off x="1714480" y="2643182"/>
            <a:ext cx="1214446"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5058" name="Rectangle 1026"/>
          <p:cNvSpPr>
            <a:spLocks noGrp="1" noChangeArrowheads="1"/>
          </p:cNvSpPr>
          <p:nvPr>
            <p:ph type="title"/>
          </p:nvPr>
        </p:nvSpPr>
        <p:spPr>
          <a:noFill/>
        </p:spPr>
        <p:txBody>
          <a:bodyPr lIns="90488" tIns="44450" rIns="90488" bIns="44450"/>
          <a:lstStyle/>
          <a:p>
            <a:pPr eaLnBrk="1" hangingPunct="1"/>
            <a:r>
              <a:rPr lang="es-ES_tradnl" smtClean="0"/>
              <a:t>HERRAMIENTAS QUE SE UTILIZARAN</a:t>
            </a:r>
          </a:p>
        </p:txBody>
      </p:sp>
      <p:sp>
        <p:nvSpPr>
          <p:cNvPr id="45059" name="Rectangle 1027"/>
          <p:cNvSpPr>
            <a:spLocks noGrp="1" noChangeArrowheads="1"/>
          </p:cNvSpPr>
          <p:nvPr>
            <p:ph type="body" idx="1"/>
          </p:nvPr>
        </p:nvSpPr>
        <p:spPr>
          <a:noFill/>
        </p:spPr>
        <p:txBody>
          <a:bodyPr lIns="90488" tIns="44450" rIns="90488" bIns="44450"/>
          <a:lstStyle/>
          <a:p>
            <a:pPr eaLnBrk="1" hangingPunct="1"/>
            <a:r>
              <a:rPr lang="es-ES_tradnl" smtClean="0"/>
              <a:t>Medidas estadísticas básicas:</a:t>
            </a:r>
          </a:p>
          <a:p>
            <a:pPr lvl="1" eaLnBrk="1" hangingPunct="1"/>
            <a:r>
              <a:rPr lang="es-ES_tradnl" smtClean="0"/>
              <a:t>Promedios </a:t>
            </a:r>
          </a:p>
          <a:p>
            <a:pPr lvl="1" eaLnBrk="1" hangingPunct="1"/>
            <a:r>
              <a:rPr lang="es-ES_tradnl" smtClean="0"/>
              <a:t>Rangos </a:t>
            </a:r>
          </a:p>
          <a:p>
            <a:pPr lvl="1" eaLnBrk="1" hangingPunct="1"/>
            <a:r>
              <a:rPr lang="es-ES_tradnl" smtClean="0"/>
              <a:t>Desviaciones Standard</a:t>
            </a:r>
          </a:p>
          <a:p>
            <a:pPr eaLnBrk="1" hangingPunct="1"/>
            <a:r>
              <a:rPr lang="es-ES_tradnl" smtClean="0"/>
              <a:t>Gráficos de control.</a:t>
            </a:r>
          </a:p>
          <a:p>
            <a:pPr eaLnBrk="1" hangingPunct="1"/>
            <a:r>
              <a:rPr lang="es-ES_tradnl" smtClean="0"/>
              <a:t>Histogramas.</a:t>
            </a:r>
          </a:p>
          <a:p>
            <a:pPr eaLnBrk="1" hangingPunct="1"/>
            <a:r>
              <a:rPr lang="es-ES_tradnl" smtClean="0"/>
              <a:t>Diagramas de Pareto.</a:t>
            </a:r>
          </a:p>
          <a:p>
            <a:pPr eaLnBrk="1" hangingPunct="1"/>
            <a:r>
              <a:rPr lang="es-ES_tradnl" smtClean="0"/>
              <a:t>Diagramas de causa y efecto. </a:t>
            </a: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ext Box 2"/>
          <p:cNvSpPr txBox="1">
            <a:spLocks noChangeArrowheads="1"/>
          </p:cNvSpPr>
          <p:nvPr/>
        </p:nvSpPr>
        <p:spPr bwMode="auto">
          <a:xfrm>
            <a:off x="250825" y="981075"/>
            <a:ext cx="8534400" cy="4108450"/>
          </a:xfrm>
          <a:prstGeom prst="rect">
            <a:avLst/>
          </a:prstGeom>
          <a:noFill/>
          <a:ln w="9525">
            <a:noFill/>
            <a:miter lim="800000"/>
            <a:headEnd/>
            <a:tailEnd/>
          </a:ln>
        </p:spPr>
        <p:txBody>
          <a:bodyPr>
            <a:spAutoFit/>
          </a:bodyPr>
          <a:lstStyle/>
          <a:p>
            <a:pPr>
              <a:spcBef>
                <a:spcPct val="50000"/>
              </a:spcBef>
            </a:pPr>
            <a:r>
              <a:rPr lang="es-ES" sz="2400" b="0">
                <a:cs typeface="Arial" pitchFamily="34" charset="0"/>
              </a:rPr>
              <a:t>Veamos dos casos extremos de muestras n=1 y n= N:</a:t>
            </a:r>
            <a:endParaRPr lang="es-ES" sz="2400" b="0">
              <a:latin typeface="Times New Roman" pitchFamily="18" charset="0"/>
              <a:cs typeface="Times New Roman" pitchFamily="18" charset="0"/>
            </a:endParaRPr>
          </a:p>
          <a:p>
            <a:pPr algn="just">
              <a:spcBef>
                <a:spcPct val="50000"/>
              </a:spcBef>
            </a:pPr>
            <a:r>
              <a:rPr lang="es-ES_tradnl" sz="2400" b="0">
                <a:latin typeface="Times New Roman" pitchFamily="18" charset="0"/>
                <a:cs typeface="Times New Roman" pitchFamily="18" charset="0"/>
              </a:rPr>
              <a:t>-  </a:t>
            </a:r>
            <a:r>
              <a:rPr lang="es-ES" sz="2400" b="0">
                <a:cs typeface="Arial" pitchFamily="34" charset="0"/>
              </a:rPr>
              <a:t>Si n=1 o sea </a:t>
            </a:r>
            <a:r>
              <a:rPr lang="es-ES" sz="2400">
                <a:cs typeface="Arial" pitchFamily="34" charset="0"/>
              </a:rPr>
              <a:t>un individuo (</a:t>
            </a:r>
            <a:r>
              <a:rPr lang="es-ES" sz="2400" b="0">
                <a:cs typeface="Arial" pitchFamily="34" charset="0"/>
              </a:rPr>
              <a:t>   = x</a:t>
            </a:r>
            <a:r>
              <a:rPr lang="es-ES" sz="2400" b="0" baseline="-25000">
                <a:cs typeface="Arial" pitchFamily="34" charset="0"/>
              </a:rPr>
              <a:t>1</a:t>
            </a:r>
            <a:r>
              <a:rPr lang="es-ES" sz="2400" b="0">
                <a:cs typeface="Arial" pitchFamily="34" charset="0"/>
              </a:rPr>
              <a:t>), su media es la misma medida y variará en torno a la media de la distribución de muestreo al igual que dentro de una distribución normal, por lo tanto la varianza de la distribución de muestreo también será </a:t>
            </a:r>
            <a:r>
              <a:rPr lang="es-ES_tradnl" sz="2400" b="0">
                <a:cs typeface="Arial" pitchFamily="34" charset="0"/>
              </a:rPr>
              <a:t> </a:t>
            </a:r>
            <a:r>
              <a:rPr lang="es-ES_tradnl" sz="2400" b="0">
                <a:cs typeface="Times New Roman" pitchFamily="18" charset="0"/>
                <a:sym typeface="Symbol" pitchFamily="18" charset="2"/>
              </a:rPr>
              <a:t></a:t>
            </a:r>
            <a:r>
              <a:rPr lang="es-ES_tradnl" sz="2400" b="0" baseline="30000">
                <a:cs typeface="Arial" pitchFamily="34" charset="0"/>
              </a:rPr>
              <a:t>2</a:t>
            </a:r>
            <a:r>
              <a:rPr lang="es-ES_tradnl" sz="2400" b="0">
                <a:cs typeface="Arial" pitchFamily="34" charset="0"/>
              </a:rPr>
              <a:t> </a:t>
            </a:r>
            <a:endParaRPr lang="es-ES" sz="2400" b="0">
              <a:latin typeface="Times New Roman" pitchFamily="18" charset="0"/>
              <a:cs typeface="Times New Roman" pitchFamily="18" charset="0"/>
            </a:endParaRPr>
          </a:p>
          <a:p>
            <a:pPr algn="just">
              <a:spcBef>
                <a:spcPct val="50000"/>
              </a:spcBef>
            </a:pPr>
            <a:r>
              <a:rPr lang="es-ES_tradnl" sz="2400" b="0">
                <a:cs typeface="Arial" pitchFamily="34" charset="0"/>
              </a:rPr>
              <a:t>En este caso </a:t>
            </a:r>
            <a:r>
              <a:rPr lang="es-ES_tradnl" sz="2400">
                <a:cs typeface="Times New Roman" pitchFamily="18" charset="0"/>
                <a:sym typeface="Symbol" pitchFamily="18" charset="2"/>
              </a:rPr>
              <a:t></a:t>
            </a:r>
            <a:r>
              <a:rPr lang="es-ES_tradnl" sz="2400" b="0" baseline="30000">
                <a:cs typeface="Arial" pitchFamily="34" charset="0"/>
              </a:rPr>
              <a:t>2</a:t>
            </a:r>
            <a:r>
              <a:rPr lang="es-ES_tradnl" sz="2400" b="0" baseline="-30000">
                <a:cs typeface="Arial" pitchFamily="34" charset="0"/>
              </a:rPr>
              <a:t>       </a:t>
            </a:r>
            <a:r>
              <a:rPr lang="es-ES_tradnl" sz="2400" b="0">
                <a:cs typeface="Arial" pitchFamily="34" charset="0"/>
              </a:rPr>
              <a:t>= </a:t>
            </a:r>
            <a:r>
              <a:rPr lang="es-ES_tradnl" sz="2400" b="0">
                <a:cs typeface="Times New Roman" pitchFamily="18" charset="0"/>
                <a:sym typeface="Symbol" pitchFamily="18" charset="2"/>
              </a:rPr>
              <a:t></a:t>
            </a:r>
            <a:r>
              <a:rPr lang="es-ES_tradnl" sz="2400" b="0" baseline="30000">
                <a:cs typeface="Arial" pitchFamily="34" charset="0"/>
              </a:rPr>
              <a:t>2</a:t>
            </a:r>
            <a:r>
              <a:rPr lang="es-ES_tradnl" sz="2400" b="0">
                <a:cs typeface="Arial" pitchFamily="34" charset="0"/>
              </a:rPr>
              <a:t>/1</a:t>
            </a:r>
            <a:endParaRPr lang="es-ES" sz="2400" b="0">
              <a:latin typeface="Times New Roman" pitchFamily="18" charset="0"/>
              <a:cs typeface="Times New Roman" pitchFamily="18" charset="0"/>
            </a:endParaRPr>
          </a:p>
          <a:p>
            <a:pPr algn="just">
              <a:spcBef>
                <a:spcPct val="50000"/>
              </a:spcBef>
            </a:pPr>
            <a:r>
              <a:rPr lang="es-ES_tradnl" sz="2400" b="0">
                <a:cs typeface="Arial" pitchFamily="34" charset="0"/>
              </a:rPr>
              <a:t> </a:t>
            </a:r>
            <a:endParaRPr lang="es-ES" sz="2400" b="0">
              <a:latin typeface="Times New Roman" pitchFamily="18" charset="0"/>
              <a:cs typeface="Times New Roman" pitchFamily="18" charset="0"/>
            </a:endParaRPr>
          </a:p>
          <a:p>
            <a:pPr algn="just">
              <a:spcBef>
                <a:spcPct val="50000"/>
              </a:spcBef>
            </a:pPr>
            <a:endParaRPr lang="es-ES" sz="2400" b="0">
              <a:latin typeface="Times New Roman" pitchFamily="18" charset="0"/>
            </a:endParaRPr>
          </a:p>
        </p:txBody>
      </p:sp>
      <p:sp>
        <p:nvSpPr>
          <p:cNvPr id="25608" name="Text Box 3"/>
          <p:cNvSpPr txBox="1">
            <a:spLocks noChangeArrowheads="1"/>
          </p:cNvSpPr>
          <p:nvPr/>
        </p:nvSpPr>
        <p:spPr bwMode="auto">
          <a:xfrm>
            <a:off x="381000" y="533400"/>
            <a:ext cx="8305800" cy="549275"/>
          </a:xfrm>
          <a:prstGeom prst="rect">
            <a:avLst/>
          </a:prstGeom>
          <a:noFill/>
          <a:ln w="9525">
            <a:noFill/>
            <a:miter lim="800000"/>
            <a:headEnd/>
            <a:tailEnd/>
          </a:ln>
        </p:spPr>
        <p:txBody>
          <a:bodyPr>
            <a:spAutoFit/>
          </a:bodyPr>
          <a:lstStyle/>
          <a:p>
            <a:pPr algn="ctr">
              <a:spcBef>
                <a:spcPct val="50000"/>
              </a:spcBef>
            </a:pPr>
            <a:r>
              <a:rPr lang="es-ES_tradnl" sz="3000">
                <a:solidFill>
                  <a:schemeClr val="accent2"/>
                </a:solidFill>
                <a:cs typeface="Arial" pitchFamily="34" charset="0"/>
              </a:rPr>
              <a:t>El error estándar</a:t>
            </a:r>
            <a:endParaRPr lang="es-ES" sz="3000">
              <a:solidFill>
                <a:schemeClr val="accent2"/>
              </a:solidFill>
              <a:cs typeface="Arial" pitchFamily="34" charset="0"/>
            </a:endParaRPr>
          </a:p>
        </p:txBody>
      </p:sp>
      <p:graphicFrame>
        <p:nvGraphicFramePr>
          <p:cNvPr id="118784" name="Object 0"/>
          <p:cNvGraphicFramePr>
            <a:graphicFrameLocks noChangeAspect="1"/>
          </p:cNvGraphicFramePr>
          <p:nvPr/>
        </p:nvGraphicFramePr>
        <p:xfrm>
          <a:off x="4572000" y="1484313"/>
          <a:ext cx="358775" cy="452437"/>
        </p:xfrm>
        <a:graphic>
          <a:graphicData uri="http://schemas.openxmlformats.org/presentationml/2006/ole">
            <p:oleObj spid="_x0000_s25602" name="Ecuación" r:id="rId3" imgW="190440" imgH="266400" progId="Equation.3">
              <p:embed/>
            </p:oleObj>
          </a:graphicData>
        </a:graphic>
      </p:graphicFrame>
      <p:graphicFrame>
        <p:nvGraphicFramePr>
          <p:cNvPr id="25603" name="Object 1"/>
          <p:cNvGraphicFramePr>
            <a:graphicFrameLocks noChangeAspect="1"/>
          </p:cNvGraphicFramePr>
          <p:nvPr/>
        </p:nvGraphicFramePr>
        <p:xfrm>
          <a:off x="8007350" y="5895975"/>
          <a:ext cx="1136650" cy="962025"/>
        </p:xfrm>
        <a:graphic>
          <a:graphicData uri="http://schemas.openxmlformats.org/presentationml/2006/ole">
            <p:oleObj spid="_x0000_s25603" name="Imagen" r:id="rId4" imgW="1137240" imgH="962640" progId="Word.Picture.8">
              <p:embed/>
            </p:oleObj>
          </a:graphicData>
        </a:graphic>
      </p:graphicFrame>
      <p:graphicFrame>
        <p:nvGraphicFramePr>
          <p:cNvPr id="118786" name="Object 2"/>
          <p:cNvGraphicFramePr>
            <a:graphicFrameLocks noChangeAspect="1"/>
          </p:cNvGraphicFramePr>
          <p:nvPr/>
        </p:nvGraphicFramePr>
        <p:xfrm>
          <a:off x="827088" y="4094163"/>
          <a:ext cx="3635375" cy="2763837"/>
        </p:xfrm>
        <a:graphic>
          <a:graphicData uri="http://schemas.openxmlformats.org/presentationml/2006/ole">
            <p:oleObj spid="_x0000_s25604" name="Gráfico" r:id="rId5" imgW="7581900" imgH="5277002" progId="Excel.Sheet.8">
              <p:embed/>
            </p:oleObj>
          </a:graphicData>
        </a:graphic>
      </p:graphicFrame>
      <p:graphicFrame>
        <p:nvGraphicFramePr>
          <p:cNvPr id="118787" name="Object 3"/>
          <p:cNvGraphicFramePr>
            <a:graphicFrameLocks noChangeAspect="1"/>
          </p:cNvGraphicFramePr>
          <p:nvPr/>
        </p:nvGraphicFramePr>
        <p:xfrm>
          <a:off x="4427538" y="4094163"/>
          <a:ext cx="3635375" cy="2763837"/>
        </p:xfrm>
        <a:graphic>
          <a:graphicData uri="http://schemas.openxmlformats.org/presentationml/2006/ole">
            <p:oleObj spid="_x0000_s25605" name="Gráfico" r:id="rId6" imgW="7581900" imgH="5277002" progId="Excel.Sheet.8">
              <p:embed/>
            </p:oleObj>
          </a:graphicData>
        </a:graphic>
      </p:graphicFrame>
      <p:graphicFrame>
        <p:nvGraphicFramePr>
          <p:cNvPr id="25606" name="Object 4"/>
          <p:cNvGraphicFramePr>
            <a:graphicFrameLocks noChangeAspect="1"/>
          </p:cNvGraphicFramePr>
          <p:nvPr/>
        </p:nvGraphicFramePr>
        <p:xfrm>
          <a:off x="2987675" y="4724400"/>
          <a:ext cx="358775" cy="452438"/>
        </p:xfrm>
        <a:graphic>
          <a:graphicData uri="http://schemas.openxmlformats.org/presentationml/2006/ole">
            <p:oleObj spid="_x0000_s25606" name="Ecuación" r:id="rId7" imgW="190440" imgH="266400" progId="Equation.3">
              <p:embed/>
            </p:oleObj>
          </a:graphicData>
        </a:graphic>
      </p:graphicFrame>
      <p:sp>
        <p:nvSpPr>
          <p:cNvPr id="25609" name="Text Box 10"/>
          <p:cNvSpPr txBox="1">
            <a:spLocks noChangeArrowheads="1"/>
          </p:cNvSpPr>
          <p:nvPr/>
        </p:nvSpPr>
        <p:spPr bwMode="auto">
          <a:xfrm>
            <a:off x="6588125" y="4797425"/>
            <a:ext cx="431800" cy="366713"/>
          </a:xfrm>
          <a:prstGeom prst="rect">
            <a:avLst/>
          </a:prstGeom>
          <a:noFill/>
          <a:ln w="9525">
            <a:noFill/>
            <a:miter lim="800000"/>
            <a:headEnd/>
            <a:tailEnd/>
          </a:ln>
        </p:spPr>
        <p:txBody>
          <a:bodyPr>
            <a:spAutoFit/>
          </a:bodyPr>
          <a:lstStyle/>
          <a:p>
            <a:pPr>
              <a:spcBef>
                <a:spcPct val="50000"/>
              </a:spcBef>
            </a:pPr>
            <a:r>
              <a:rPr lang="es-ES"/>
              <a:t>X</a:t>
            </a:r>
            <a:r>
              <a:rPr lang="es-ES" baseline="-25000"/>
              <a:t>1</a:t>
            </a:r>
            <a:endParaRPr lang="es-ES"/>
          </a:p>
        </p:txBody>
      </p:sp>
      <p:sp>
        <p:nvSpPr>
          <p:cNvPr id="25610" name="Rectangle 11"/>
          <p:cNvSpPr>
            <a:spLocks noChangeArrowheads="1"/>
          </p:cNvSpPr>
          <p:nvPr/>
        </p:nvSpPr>
        <p:spPr bwMode="auto">
          <a:xfrm>
            <a:off x="6443663" y="4292600"/>
            <a:ext cx="449262" cy="366713"/>
          </a:xfrm>
          <a:prstGeom prst="rect">
            <a:avLst/>
          </a:prstGeom>
          <a:noFill/>
          <a:ln w="9525">
            <a:noFill/>
            <a:miter lim="800000"/>
            <a:headEnd/>
            <a:tailEnd/>
          </a:ln>
        </p:spPr>
        <p:txBody>
          <a:bodyPr wrap="none">
            <a:spAutoFit/>
          </a:bodyPr>
          <a:lstStyle/>
          <a:p>
            <a:r>
              <a:rPr lang="es-ES_tradnl" b="0">
                <a:sym typeface="Symbol" pitchFamily="18" charset="2"/>
              </a:rPr>
              <a:t></a:t>
            </a:r>
            <a:r>
              <a:rPr lang="es-ES_tradnl" b="0"/>
              <a:t>2</a:t>
            </a:r>
            <a:endParaRPr lang="es-ES" b="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65538">
                                            <p:txEl>
                                              <p:pRg st="0" end="0"/>
                                            </p:txEl>
                                          </p:spTgt>
                                        </p:tgtEl>
                                        <p:attrNameLst>
                                          <p:attrName>style.visibility</p:attrName>
                                        </p:attrNameLst>
                                      </p:cBhvr>
                                      <p:to>
                                        <p:strVal val="visible"/>
                                      </p:to>
                                    </p:set>
                                    <p:animEffect transition="in" filter="barn(inHorizontal)">
                                      <p:cBhvr>
                                        <p:cTn id="7" dur="500"/>
                                        <p:tgtEl>
                                          <p:spTgt spid="6553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65538">
                                            <p:txEl>
                                              <p:pRg st="1" end="1"/>
                                            </p:txEl>
                                          </p:spTgt>
                                        </p:tgtEl>
                                        <p:attrNameLst>
                                          <p:attrName>style.visibility</p:attrName>
                                        </p:attrNameLst>
                                      </p:cBhvr>
                                      <p:to>
                                        <p:strVal val="visible"/>
                                      </p:to>
                                    </p:set>
                                    <p:animEffect transition="in" filter="barn(inHorizontal)">
                                      <p:cBhvr>
                                        <p:cTn id="12" dur="500"/>
                                        <p:tgtEl>
                                          <p:spTgt spid="65538">
                                            <p:txEl>
                                              <p:pRg st="1" end="1"/>
                                            </p:txEl>
                                          </p:spTgt>
                                        </p:tgtEl>
                                      </p:cBhvr>
                                    </p:animEffect>
                                  </p:childTnLst>
                                </p:cTn>
                              </p:par>
                              <p:par>
                                <p:cTn id="13" presetID="1" presetClass="entr" presetSubtype="0" fill="hold" nodeType="withEffect">
                                  <p:stCondLst>
                                    <p:cond delay="0"/>
                                  </p:stCondLst>
                                  <p:childTnLst>
                                    <p:set>
                                      <p:cBhvr>
                                        <p:cTn id="14" dur="1" fill="hold">
                                          <p:stCondLst>
                                            <p:cond delay="0"/>
                                          </p:stCondLst>
                                        </p:cTn>
                                        <p:tgtEl>
                                          <p:spTgt spid="11878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6" presetClass="entr" presetSubtype="26" fill="hold" grpId="0" nodeType="clickEffect">
                                  <p:stCondLst>
                                    <p:cond delay="0"/>
                                  </p:stCondLst>
                                  <p:childTnLst>
                                    <p:set>
                                      <p:cBhvr>
                                        <p:cTn id="18" dur="1" fill="hold">
                                          <p:stCondLst>
                                            <p:cond delay="0"/>
                                          </p:stCondLst>
                                        </p:cTn>
                                        <p:tgtEl>
                                          <p:spTgt spid="65538">
                                            <p:txEl>
                                              <p:pRg st="2" end="2"/>
                                            </p:txEl>
                                          </p:spTgt>
                                        </p:tgtEl>
                                        <p:attrNameLst>
                                          <p:attrName>style.visibility</p:attrName>
                                        </p:attrNameLst>
                                      </p:cBhvr>
                                      <p:to>
                                        <p:strVal val="visible"/>
                                      </p:to>
                                    </p:set>
                                    <p:animEffect transition="in" filter="barn(inHorizontal)">
                                      <p:cBhvr>
                                        <p:cTn id="19" dur="500"/>
                                        <p:tgtEl>
                                          <p:spTgt spid="65538">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18786"/>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187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build="p" autoUpdateAnimBg="0"/>
      <p:bldOleChart spid="118786" grpId="0"/>
      <p:bldOleChart spid="118787"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2"/>
          <p:cNvSpPr>
            <a:spLocks noGrp="1" noChangeArrowheads="1"/>
          </p:cNvSpPr>
          <p:nvPr>
            <p:ph type="title"/>
          </p:nvPr>
        </p:nvSpPr>
        <p:spPr/>
        <p:txBody>
          <a:bodyPr/>
          <a:lstStyle/>
          <a:p>
            <a:pPr eaLnBrk="1" hangingPunct="1"/>
            <a:r>
              <a:rPr lang="es-ES" smtClean="0"/>
              <a:t>Si n=N</a:t>
            </a:r>
          </a:p>
        </p:txBody>
      </p:sp>
      <p:sp>
        <p:nvSpPr>
          <p:cNvPr id="98307" name="Rectangle 3"/>
          <p:cNvSpPr>
            <a:spLocks noGrp="1" noChangeArrowheads="1"/>
          </p:cNvSpPr>
          <p:nvPr>
            <p:ph type="body" sz="half" idx="1"/>
          </p:nvPr>
        </p:nvSpPr>
        <p:spPr/>
        <p:txBody>
          <a:bodyPr/>
          <a:lstStyle/>
          <a:p>
            <a:pPr eaLnBrk="1" hangingPunct="1"/>
            <a:r>
              <a:rPr lang="es-ES_tradnl" sz="2800" smtClean="0"/>
              <a:t>Si n= </a:t>
            </a:r>
            <a:r>
              <a:rPr lang="es-ES_tradnl" sz="2800" b="1" smtClean="0"/>
              <a:t>todos los individuos</a:t>
            </a:r>
            <a:r>
              <a:rPr lang="es-ES_tradnl" sz="2800" smtClean="0"/>
              <a:t>, entonces la media de la muestra será igual que la media de la población, por lo tanto la varianza será cero!!</a:t>
            </a:r>
            <a:endParaRPr lang="es-ES" sz="2800" smtClean="0"/>
          </a:p>
          <a:p>
            <a:pPr eaLnBrk="1" hangingPunct="1"/>
            <a:r>
              <a:rPr lang="es-ES_tradnl" sz="2800" smtClean="0"/>
              <a:t>En este caso    </a:t>
            </a:r>
            <a:r>
              <a:rPr lang="es-ES_tradnl" sz="2800" b="1" smtClean="0">
                <a:sym typeface="Symbol" pitchFamily="18" charset="2"/>
              </a:rPr>
              <a:t></a:t>
            </a:r>
            <a:r>
              <a:rPr lang="es-ES_tradnl" sz="2800" smtClean="0"/>
              <a:t>2   = </a:t>
            </a:r>
            <a:r>
              <a:rPr lang="es-ES_tradnl" sz="2800" smtClean="0">
                <a:sym typeface="Symbol" pitchFamily="18" charset="2"/>
              </a:rPr>
              <a:t></a:t>
            </a:r>
            <a:r>
              <a:rPr lang="es-ES_tradnl" sz="2800" smtClean="0"/>
              <a:t>2/n   ….. que tiende a cero!</a:t>
            </a:r>
            <a:r>
              <a:rPr lang="es-ES" sz="2800" smtClean="0"/>
              <a:t> </a:t>
            </a:r>
          </a:p>
          <a:p>
            <a:pPr eaLnBrk="1" hangingPunct="1"/>
            <a:endParaRPr lang="es-ES" sz="2800" smtClean="0"/>
          </a:p>
        </p:txBody>
      </p:sp>
      <p:graphicFrame>
        <p:nvGraphicFramePr>
          <p:cNvPr id="98309" name="Object 5"/>
          <p:cNvGraphicFramePr>
            <a:graphicFrameLocks noChangeAspect="1"/>
          </p:cNvGraphicFramePr>
          <p:nvPr>
            <p:ph sz="quarter" idx="2"/>
          </p:nvPr>
        </p:nvGraphicFramePr>
        <p:xfrm>
          <a:off x="5003800" y="3644900"/>
          <a:ext cx="3141663" cy="2185988"/>
        </p:xfrm>
        <a:graphic>
          <a:graphicData uri="http://schemas.openxmlformats.org/presentationml/2006/ole">
            <p:oleObj spid="_x0000_s26626" name="Gráfico" r:id="rId3" imgW="7581900" imgH="5277002" progId="Excel.Sheet.8">
              <p:embed/>
            </p:oleObj>
          </a:graphicData>
        </a:graphic>
      </p:graphicFrame>
      <p:graphicFrame>
        <p:nvGraphicFramePr>
          <p:cNvPr id="98314" name="Object 10"/>
          <p:cNvGraphicFramePr>
            <a:graphicFrameLocks noChangeAspect="1"/>
          </p:cNvGraphicFramePr>
          <p:nvPr/>
        </p:nvGraphicFramePr>
        <p:xfrm>
          <a:off x="5940425" y="3284538"/>
          <a:ext cx="1008063" cy="863600"/>
        </p:xfrm>
        <a:graphic>
          <a:graphicData uri="http://schemas.openxmlformats.org/presentationml/2006/ole">
            <p:oleObj spid="_x0000_s26627" name="Ecuación" r:id="rId4" imgW="431640" imgH="330120" progId="Equation.3">
              <p:embed/>
            </p:oleObj>
          </a:graphicData>
        </a:graphic>
      </p:graphicFrame>
      <p:sp>
        <p:nvSpPr>
          <p:cNvPr id="98315" name="Rectangle 11"/>
          <p:cNvSpPr>
            <a:spLocks noGrp="1" noChangeArrowheads="1"/>
          </p:cNvSpPr>
          <p:nvPr>
            <p:ph sz="quarter" idx="3"/>
          </p:nvPr>
        </p:nvSpPr>
        <p:spPr/>
        <p:txBody>
          <a:bodyPr/>
          <a:lstStyle/>
          <a:p>
            <a:pPr eaLnBrk="1" hangingPunct="1"/>
            <a:endParaRPr lang="es-ES" sz="2400" smtClean="0"/>
          </a:p>
        </p:txBody>
      </p:sp>
      <p:sp>
        <p:nvSpPr>
          <p:cNvPr id="98316" name="Text Box 12"/>
          <p:cNvSpPr txBox="1">
            <a:spLocks noChangeArrowheads="1"/>
          </p:cNvSpPr>
          <p:nvPr/>
        </p:nvSpPr>
        <p:spPr bwMode="auto">
          <a:xfrm>
            <a:off x="5724525" y="3213100"/>
            <a:ext cx="1871663" cy="366713"/>
          </a:xfrm>
          <a:prstGeom prst="rect">
            <a:avLst/>
          </a:prstGeom>
          <a:noFill/>
          <a:ln w="9525">
            <a:noFill/>
            <a:miter lim="800000"/>
            <a:headEnd/>
            <a:tailEnd/>
          </a:ln>
        </p:spPr>
        <p:txBody>
          <a:bodyPr>
            <a:spAutoFit/>
          </a:bodyPr>
          <a:lstStyle/>
          <a:p>
            <a:pPr>
              <a:spcBef>
                <a:spcPct val="50000"/>
              </a:spcBef>
            </a:pPr>
            <a:r>
              <a:rPr lang="es-ES"/>
              <a:t>Diferencia = 0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83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83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nodePh="1">
                                  <p:stCondLst>
                                    <p:cond delay="0"/>
                                  </p:stCondLst>
                                  <p:endCondLst>
                                    <p:cond evt="begin" delay="0">
                                      <p:tn val="13"/>
                                    </p:cond>
                                  </p:endCondLst>
                                  <p:childTnLst>
                                    <p:set>
                                      <p:cBhvr>
                                        <p:cTn id="14" dur="1" fill="hold">
                                          <p:stCondLst>
                                            <p:cond delay="0"/>
                                          </p:stCondLst>
                                        </p:cTn>
                                        <p:tgtEl>
                                          <p:spTgt spid="983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830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831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83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7" grpId="0" build="p"/>
      <p:bldOleChart spid="98309" grpId="0"/>
      <p:bldP spid="98315" grpId="0"/>
      <p:bldP spid="98316"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ext Box 2"/>
          <p:cNvSpPr txBox="1">
            <a:spLocks noChangeArrowheads="1"/>
          </p:cNvSpPr>
          <p:nvPr/>
        </p:nvSpPr>
        <p:spPr bwMode="auto">
          <a:xfrm>
            <a:off x="395288" y="1268413"/>
            <a:ext cx="8153400" cy="5334000"/>
          </a:xfrm>
          <a:prstGeom prst="rect">
            <a:avLst/>
          </a:prstGeom>
          <a:noFill/>
          <a:ln w="9525">
            <a:noFill/>
            <a:miter lim="800000"/>
            <a:headEnd/>
            <a:tailEnd/>
          </a:ln>
        </p:spPr>
        <p:txBody>
          <a:bodyPr>
            <a:spAutoFit/>
          </a:bodyPr>
          <a:lstStyle/>
          <a:p>
            <a:pPr algn="just">
              <a:spcBef>
                <a:spcPct val="50000"/>
              </a:spcBef>
            </a:pPr>
            <a:r>
              <a:rPr lang="es-ES_tradnl" sz="2400" b="0">
                <a:latin typeface="Times New Roman" pitchFamily="18" charset="0"/>
                <a:cs typeface="Times New Roman" pitchFamily="18" charset="0"/>
              </a:rPr>
              <a:t>-  </a:t>
            </a:r>
            <a:r>
              <a:rPr lang="es-ES_tradnl" sz="2000" b="0">
                <a:cs typeface="Arial" pitchFamily="34" charset="0"/>
              </a:rPr>
              <a:t>Entendemos que la varianza disminuye con el aumento del tamaño de la muestra. Ejemplo de error en el muestreo, caso de un marciano que viaja a la tierra.</a:t>
            </a:r>
            <a:endParaRPr lang="es-ES" sz="2000" b="0">
              <a:latin typeface="Times New Roman" pitchFamily="18" charset="0"/>
              <a:cs typeface="Times New Roman" pitchFamily="18" charset="0"/>
            </a:endParaRPr>
          </a:p>
          <a:p>
            <a:pPr algn="just">
              <a:spcBef>
                <a:spcPct val="50000"/>
              </a:spcBef>
            </a:pPr>
            <a:r>
              <a:rPr lang="es-ES_tradnl" sz="2000" b="0">
                <a:cs typeface="Arial" pitchFamily="34" charset="0"/>
              </a:rPr>
              <a:t> </a:t>
            </a:r>
            <a:endParaRPr lang="es-ES" sz="2000" b="0">
              <a:latin typeface="Times New Roman" pitchFamily="18" charset="0"/>
              <a:cs typeface="Times New Roman" pitchFamily="18" charset="0"/>
            </a:endParaRPr>
          </a:p>
          <a:p>
            <a:pPr algn="just">
              <a:spcBef>
                <a:spcPct val="50000"/>
              </a:spcBef>
            </a:pPr>
            <a:r>
              <a:rPr lang="es-ES_tradnl" sz="2000" b="0">
                <a:cs typeface="Arial" pitchFamily="34" charset="0"/>
              </a:rPr>
              <a:t>Por lo tanto se puede afirmar que sacando raíz cuadrada:</a:t>
            </a:r>
            <a:endParaRPr lang="es-ES" sz="2000" b="0">
              <a:latin typeface="Times New Roman" pitchFamily="18" charset="0"/>
              <a:cs typeface="Times New Roman" pitchFamily="18" charset="0"/>
            </a:endParaRPr>
          </a:p>
          <a:p>
            <a:pPr algn="just">
              <a:spcBef>
                <a:spcPct val="50000"/>
              </a:spcBef>
            </a:pPr>
            <a:r>
              <a:rPr lang="es-ES_tradnl" sz="2000" b="0">
                <a:cs typeface="Arial" pitchFamily="34" charset="0"/>
              </a:rPr>
              <a:t> </a:t>
            </a:r>
            <a:endParaRPr lang="es-ES" sz="2000" b="0">
              <a:latin typeface="Times New Roman" pitchFamily="18" charset="0"/>
              <a:cs typeface="Times New Roman" pitchFamily="18" charset="0"/>
            </a:endParaRPr>
          </a:p>
          <a:p>
            <a:pPr algn="just">
              <a:spcBef>
                <a:spcPct val="50000"/>
              </a:spcBef>
            </a:pPr>
            <a:r>
              <a:rPr lang="es-ES_tradnl" sz="2000" b="0">
                <a:cs typeface="Arial" pitchFamily="34" charset="0"/>
              </a:rPr>
              <a:t>			</a:t>
            </a:r>
            <a:r>
              <a:rPr lang="es-ES_tradnl" sz="2000" b="0">
                <a:cs typeface="Times New Roman" pitchFamily="18" charset="0"/>
                <a:sym typeface="Symbol" pitchFamily="18" charset="2"/>
              </a:rPr>
              <a:t></a:t>
            </a:r>
            <a:r>
              <a:rPr lang="es-ES_tradnl" sz="2000" b="0" baseline="-30000">
                <a:cs typeface="Arial" pitchFamily="34" charset="0"/>
              </a:rPr>
              <a:t>       </a:t>
            </a:r>
            <a:r>
              <a:rPr lang="es-ES_tradnl" sz="2000" b="0">
                <a:cs typeface="Arial" pitchFamily="34" charset="0"/>
              </a:rPr>
              <a:t>=  </a:t>
            </a:r>
            <a:r>
              <a:rPr lang="es-ES_tradnl" sz="2000" b="0">
                <a:cs typeface="Times New Roman" pitchFamily="18" charset="0"/>
                <a:sym typeface="Symbol" pitchFamily="18" charset="2"/>
              </a:rPr>
              <a:t></a:t>
            </a:r>
            <a:r>
              <a:rPr lang="es-ES_tradnl" sz="2000" b="0">
                <a:cs typeface="Arial" pitchFamily="34" charset="0"/>
              </a:rPr>
              <a:t>/</a:t>
            </a:r>
            <a:r>
              <a:rPr lang="es-ES_tradnl" sz="2000" b="0">
                <a:cs typeface="Times New Roman" pitchFamily="18" charset="0"/>
                <a:sym typeface="Symbol" pitchFamily="18" charset="2"/>
              </a:rPr>
              <a:t></a:t>
            </a:r>
            <a:r>
              <a:rPr lang="es-ES_tradnl" sz="2000" b="0">
                <a:cs typeface="Arial" pitchFamily="34" charset="0"/>
              </a:rPr>
              <a:t>n</a:t>
            </a:r>
            <a:endParaRPr lang="es-ES" sz="2000" b="0">
              <a:latin typeface="Times New Roman" pitchFamily="18" charset="0"/>
              <a:cs typeface="Times New Roman" pitchFamily="18" charset="0"/>
            </a:endParaRPr>
          </a:p>
          <a:p>
            <a:pPr algn="just">
              <a:spcBef>
                <a:spcPct val="50000"/>
              </a:spcBef>
            </a:pPr>
            <a:r>
              <a:rPr lang="es-ES_tradnl" sz="2000" b="0">
                <a:cs typeface="Arial" pitchFamily="34" charset="0"/>
              </a:rPr>
              <a:t> </a:t>
            </a:r>
            <a:endParaRPr lang="es-ES" sz="2000" b="0">
              <a:latin typeface="Times New Roman" pitchFamily="18" charset="0"/>
              <a:cs typeface="Times New Roman" pitchFamily="18" charset="0"/>
            </a:endParaRPr>
          </a:p>
          <a:p>
            <a:pPr algn="just">
              <a:spcBef>
                <a:spcPct val="50000"/>
              </a:spcBef>
            </a:pPr>
            <a:r>
              <a:rPr lang="es-ES_tradnl" sz="2000" b="0">
                <a:cs typeface="Arial" pitchFamily="34" charset="0"/>
              </a:rPr>
              <a:t>, que es la desviación estándar de la distribución de muestreo de medias.</a:t>
            </a:r>
            <a:endParaRPr lang="es-ES" sz="2000" b="0">
              <a:latin typeface="Times New Roman" pitchFamily="18" charset="0"/>
              <a:cs typeface="Times New Roman" pitchFamily="18" charset="0"/>
            </a:endParaRPr>
          </a:p>
          <a:p>
            <a:pPr algn="just">
              <a:spcBef>
                <a:spcPct val="50000"/>
              </a:spcBef>
            </a:pPr>
            <a:r>
              <a:rPr lang="es-ES_tradnl" sz="2000" b="0">
                <a:cs typeface="Arial" pitchFamily="34" charset="0"/>
              </a:rPr>
              <a:t>Se le da un nombre especial: </a:t>
            </a:r>
            <a:r>
              <a:rPr lang="es-ES_tradnl" sz="2000" i="1">
                <a:cs typeface="Arial" pitchFamily="34" charset="0"/>
              </a:rPr>
              <a:t>error estándar de la media, </a:t>
            </a:r>
            <a:r>
              <a:rPr lang="es-ES_tradnl" sz="2000" b="0">
                <a:cs typeface="Arial" pitchFamily="34" charset="0"/>
              </a:rPr>
              <a:t>por ser una d.e. de una distribución de medias muestrales.</a:t>
            </a:r>
            <a:endParaRPr lang="es-ES" sz="2000" b="0">
              <a:latin typeface="Times New Roman" pitchFamily="18" charset="0"/>
              <a:cs typeface="Times New Roman" pitchFamily="18" charset="0"/>
            </a:endParaRPr>
          </a:p>
          <a:p>
            <a:pPr>
              <a:spcBef>
                <a:spcPct val="50000"/>
              </a:spcBef>
            </a:pPr>
            <a:endParaRPr lang="es-ES" sz="2000" b="0">
              <a:latin typeface="Times New Roman" pitchFamily="18" charset="0"/>
            </a:endParaRPr>
          </a:p>
        </p:txBody>
      </p:sp>
      <p:graphicFrame>
        <p:nvGraphicFramePr>
          <p:cNvPr id="27650" name="Object 3"/>
          <p:cNvGraphicFramePr>
            <a:graphicFrameLocks noChangeAspect="1"/>
          </p:cNvGraphicFramePr>
          <p:nvPr/>
        </p:nvGraphicFramePr>
        <p:xfrm>
          <a:off x="3419475" y="4005263"/>
          <a:ext cx="323850" cy="215900"/>
        </p:xfrm>
        <a:graphic>
          <a:graphicData uri="http://schemas.openxmlformats.org/presentationml/2006/ole">
            <p:oleObj spid="_x0000_s27650" name="Ecuación" r:id="rId3" imgW="190440" imgH="266400" progId="Equation.3">
              <p:embed/>
            </p:oleObj>
          </a:graphicData>
        </a:graphic>
      </p:graphicFrame>
      <p:graphicFrame>
        <p:nvGraphicFramePr>
          <p:cNvPr id="27651" name="Object 4"/>
          <p:cNvGraphicFramePr>
            <a:graphicFrameLocks noChangeAspect="1"/>
          </p:cNvGraphicFramePr>
          <p:nvPr/>
        </p:nvGraphicFramePr>
        <p:xfrm>
          <a:off x="7543800" y="5895975"/>
          <a:ext cx="1136650" cy="962025"/>
        </p:xfrm>
        <a:graphic>
          <a:graphicData uri="http://schemas.openxmlformats.org/presentationml/2006/ole">
            <p:oleObj spid="_x0000_s27651" name="Imagen" r:id="rId4" imgW="1137240" imgH="962640" progId="Word.Picture.8">
              <p:embed/>
            </p:oleObj>
          </a:graphicData>
        </a:graphic>
      </p:graphicFrame>
      <p:graphicFrame>
        <p:nvGraphicFramePr>
          <p:cNvPr id="27652" name="Object 5"/>
          <p:cNvGraphicFramePr>
            <a:graphicFrameLocks noChangeAspect="1"/>
          </p:cNvGraphicFramePr>
          <p:nvPr/>
        </p:nvGraphicFramePr>
        <p:xfrm>
          <a:off x="1692275" y="260350"/>
          <a:ext cx="1579563" cy="685800"/>
        </p:xfrm>
        <a:graphic>
          <a:graphicData uri="http://schemas.openxmlformats.org/presentationml/2006/ole">
            <p:oleObj spid="_x0000_s27652" name="Ecuación" r:id="rId5" imgW="1231560" imgH="520560" progId="Equation.3">
              <p:embed/>
            </p:oleObj>
          </a:graphicData>
        </a:graphic>
      </p:graphicFrame>
      <p:sp>
        <p:nvSpPr>
          <p:cNvPr id="27654" name="Rectangle 6"/>
          <p:cNvSpPr>
            <a:spLocks noChangeArrowheads="1"/>
          </p:cNvSpPr>
          <p:nvPr/>
        </p:nvSpPr>
        <p:spPr bwMode="auto">
          <a:xfrm>
            <a:off x="5292725" y="404813"/>
            <a:ext cx="1206500" cy="366712"/>
          </a:xfrm>
          <a:prstGeom prst="rect">
            <a:avLst/>
          </a:prstGeom>
          <a:noFill/>
          <a:ln w="9525">
            <a:noFill/>
            <a:miter lim="800000"/>
            <a:headEnd/>
            <a:tailEnd/>
          </a:ln>
        </p:spPr>
        <p:txBody>
          <a:bodyPr wrap="none">
            <a:spAutoFit/>
          </a:bodyPr>
          <a:lstStyle/>
          <a:p>
            <a:r>
              <a:rPr lang="es-ES_tradnl">
                <a:sym typeface="Symbol" pitchFamily="18" charset="2"/>
              </a:rPr>
              <a:t></a:t>
            </a:r>
            <a:r>
              <a:rPr lang="es-ES_tradnl" baseline="30000">
                <a:sym typeface="Symbol" pitchFamily="18" charset="2"/>
              </a:rPr>
              <a:t>2</a:t>
            </a:r>
            <a:r>
              <a:rPr lang="es-ES_tradnl" b="0"/>
              <a:t>   = </a:t>
            </a:r>
            <a:r>
              <a:rPr lang="es-ES_tradnl" b="0">
                <a:sym typeface="Symbol" pitchFamily="18" charset="2"/>
              </a:rPr>
              <a:t></a:t>
            </a:r>
            <a:r>
              <a:rPr lang="es-ES_tradnl" b="0" baseline="30000">
                <a:sym typeface="Symbol" pitchFamily="18" charset="2"/>
              </a:rPr>
              <a:t>2</a:t>
            </a:r>
            <a:r>
              <a:rPr lang="es-ES_tradnl" b="0"/>
              <a:t>/n</a:t>
            </a:r>
            <a:endParaRPr lang="es-ES" b="0"/>
          </a:p>
        </p:txBody>
      </p:sp>
      <p:sp>
        <p:nvSpPr>
          <p:cNvPr id="27655" name="Text Box 7"/>
          <p:cNvSpPr txBox="1">
            <a:spLocks noChangeArrowheads="1"/>
          </p:cNvSpPr>
          <p:nvPr/>
        </p:nvSpPr>
        <p:spPr bwMode="auto">
          <a:xfrm>
            <a:off x="0" y="0"/>
            <a:ext cx="1476375" cy="366713"/>
          </a:xfrm>
          <a:prstGeom prst="rect">
            <a:avLst/>
          </a:prstGeom>
          <a:noFill/>
          <a:ln w="9525">
            <a:noFill/>
            <a:miter lim="800000"/>
            <a:headEnd/>
            <a:tailEnd/>
          </a:ln>
        </p:spPr>
        <p:txBody>
          <a:bodyPr>
            <a:spAutoFit/>
          </a:bodyPr>
          <a:lstStyle/>
          <a:p>
            <a:pPr>
              <a:spcBef>
                <a:spcPct val="50000"/>
              </a:spcBef>
            </a:pPr>
            <a:r>
              <a:rPr lang="es-ES"/>
              <a:t>Tenemos…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66562">
                                            <p:txEl>
                                              <p:pRg st="0" end="0"/>
                                            </p:txEl>
                                          </p:spTgt>
                                        </p:tgtEl>
                                        <p:attrNameLst>
                                          <p:attrName>style.visibility</p:attrName>
                                        </p:attrNameLst>
                                      </p:cBhvr>
                                      <p:to>
                                        <p:strVal val="visible"/>
                                      </p:to>
                                    </p:set>
                                    <p:animEffect transition="in" filter="barn(inHorizontal)">
                                      <p:cBhvr>
                                        <p:cTn id="7" dur="500"/>
                                        <p:tgtEl>
                                          <p:spTgt spid="6656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66562">
                                            <p:txEl>
                                              <p:pRg st="2" end="2"/>
                                            </p:txEl>
                                          </p:spTgt>
                                        </p:tgtEl>
                                        <p:attrNameLst>
                                          <p:attrName>style.visibility</p:attrName>
                                        </p:attrNameLst>
                                      </p:cBhvr>
                                      <p:to>
                                        <p:strVal val="visible"/>
                                      </p:to>
                                    </p:set>
                                    <p:animEffect transition="in" filter="barn(inHorizontal)">
                                      <p:cBhvr>
                                        <p:cTn id="12" dur="500"/>
                                        <p:tgtEl>
                                          <p:spTgt spid="6656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grpId="0" nodeType="clickEffect">
                                  <p:stCondLst>
                                    <p:cond delay="0"/>
                                  </p:stCondLst>
                                  <p:childTnLst>
                                    <p:set>
                                      <p:cBhvr>
                                        <p:cTn id="16" dur="1" fill="hold">
                                          <p:stCondLst>
                                            <p:cond delay="0"/>
                                          </p:stCondLst>
                                        </p:cTn>
                                        <p:tgtEl>
                                          <p:spTgt spid="66562">
                                            <p:txEl>
                                              <p:pRg st="4" end="4"/>
                                            </p:txEl>
                                          </p:spTgt>
                                        </p:tgtEl>
                                        <p:attrNameLst>
                                          <p:attrName>style.visibility</p:attrName>
                                        </p:attrNameLst>
                                      </p:cBhvr>
                                      <p:to>
                                        <p:strVal val="visible"/>
                                      </p:to>
                                    </p:set>
                                    <p:animEffect transition="in" filter="barn(inHorizontal)">
                                      <p:cBhvr>
                                        <p:cTn id="17" dur="500"/>
                                        <p:tgtEl>
                                          <p:spTgt spid="6656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6" fill="hold" grpId="0" nodeType="clickEffect">
                                  <p:stCondLst>
                                    <p:cond delay="0"/>
                                  </p:stCondLst>
                                  <p:childTnLst>
                                    <p:set>
                                      <p:cBhvr>
                                        <p:cTn id="21" dur="1" fill="hold">
                                          <p:stCondLst>
                                            <p:cond delay="0"/>
                                          </p:stCondLst>
                                        </p:cTn>
                                        <p:tgtEl>
                                          <p:spTgt spid="66562">
                                            <p:txEl>
                                              <p:pRg st="6" end="6"/>
                                            </p:txEl>
                                          </p:spTgt>
                                        </p:tgtEl>
                                        <p:attrNameLst>
                                          <p:attrName>style.visibility</p:attrName>
                                        </p:attrNameLst>
                                      </p:cBhvr>
                                      <p:to>
                                        <p:strVal val="visible"/>
                                      </p:to>
                                    </p:set>
                                    <p:animEffect transition="in" filter="barn(inHorizontal)">
                                      <p:cBhvr>
                                        <p:cTn id="22" dur="500"/>
                                        <p:tgtEl>
                                          <p:spTgt spid="66562">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6" fill="hold" grpId="0" nodeType="clickEffect">
                                  <p:stCondLst>
                                    <p:cond delay="0"/>
                                  </p:stCondLst>
                                  <p:childTnLst>
                                    <p:set>
                                      <p:cBhvr>
                                        <p:cTn id="26" dur="1" fill="hold">
                                          <p:stCondLst>
                                            <p:cond delay="0"/>
                                          </p:stCondLst>
                                        </p:cTn>
                                        <p:tgtEl>
                                          <p:spTgt spid="66562">
                                            <p:txEl>
                                              <p:pRg st="7" end="7"/>
                                            </p:txEl>
                                          </p:spTgt>
                                        </p:tgtEl>
                                        <p:attrNameLst>
                                          <p:attrName>style.visibility</p:attrName>
                                        </p:attrNameLst>
                                      </p:cBhvr>
                                      <p:to>
                                        <p:strVal val="visible"/>
                                      </p:to>
                                    </p:set>
                                    <p:animEffect transition="in" filter="barn(inHorizontal)">
                                      <p:cBhvr>
                                        <p:cTn id="27" dur="500"/>
                                        <p:tgtEl>
                                          <p:spTgt spid="6656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2" grpId="0" build="p"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8" name="Rectangle 1026"/>
          <p:cNvSpPr>
            <a:spLocks noChangeArrowheads="1"/>
          </p:cNvSpPr>
          <p:nvPr/>
        </p:nvSpPr>
        <p:spPr bwMode="auto">
          <a:xfrm>
            <a:off x="381000" y="152400"/>
            <a:ext cx="8229600" cy="3870325"/>
          </a:xfrm>
          <a:prstGeom prst="rect">
            <a:avLst/>
          </a:prstGeom>
          <a:noFill/>
          <a:ln w="9525">
            <a:noFill/>
            <a:miter lim="800000"/>
            <a:headEnd/>
            <a:tailEnd/>
          </a:ln>
        </p:spPr>
        <p:txBody>
          <a:bodyPr>
            <a:spAutoFit/>
          </a:bodyPr>
          <a:lstStyle/>
          <a:p>
            <a:pPr algn="ctr"/>
            <a:r>
              <a:rPr lang="es-ES_tradnl" sz="2000">
                <a:cs typeface="Arial" pitchFamily="34" charset="0"/>
              </a:rPr>
              <a:t>Estimación e intervalos de confianza.</a:t>
            </a:r>
            <a:endParaRPr lang="es-ES" sz="2000" b="0">
              <a:latin typeface="Times New Roman" pitchFamily="18" charset="0"/>
              <a:cs typeface="Times New Roman" pitchFamily="18" charset="0"/>
            </a:endParaRPr>
          </a:p>
          <a:p>
            <a:pPr algn="ctr" eaLnBrk="0" hangingPunct="0"/>
            <a:r>
              <a:rPr lang="es-ES_tradnl" sz="2000" b="0">
                <a:cs typeface="Arial" pitchFamily="34" charset="0"/>
              </a:rPr>
              <a:t> </a:t>
            </a:r>
            <a:endParaRPr lang="es-ES" sz="2000" b="0">
              <a:latin typeface="Times New Roman" pitchFamily="18" charset="0"/>
              <a:cs typeface="Times New Roman" pitchFamily="18" charset="0"/>
            </a:endParaRPr>
          </a:p>
          <a:p>
            <a:pPr algn="just" eaLnBrk="0" hangingPunct="0"/>
            <a:r>
              <a:rPr lang="es-ES_tradnl" sz="2000" b="0">
                <a:cs typeface="Arial" pitchFamily="34" charset="0"/>
              </a:rPr>
              <a:t>Supongamos una muestra con las siguientes estadísticas:</a:t>
            </a:r>
            <a:endParaRPr lang="es-ES" sz="2000" b="0">
              <a:latin typeface="Times New Roman" pitchFamily="18" charset="0"/>
              <a:cs typeface="Times New Roman" pitchFamily="18" charset="0"/>
            </a:endParaRPr>
          </a:p>
          <a:p>
            <a:pPr algn="just" eaLnBrk="0" hangingPunct="0"/>
            <a:r>
              <a:rPr lang="es-ES_tradnl" sz="2000" b="0">
                <a:cs typeface="Arial" pitchFamily="34" charset="0"/>
              </a:rPr>
              <a:t> </a:t>
            </a:r>
            <a:endParaRPr lang="es-ES" sz="2000" b="0">
              <a:latin typeface="Times New Roman" pitchFamily="18" charset="0"/>
              <a:cs typeface="Times New Roman" pitchFamily="18" charset="0"/>
            </a:endParaRPr>
          </a:p>
          <a:p>
            <a:pPr algn="just" eaLnBrk="0" hangingPunct="0"/>
            <a:r>
              <a:rPr lang="es-ES_tradnl" sz="2000" b="0">
                <a:cs typeface="Arial" pitchFamily="34" charset="0"/>
              </a:rPr>
              <a:t>	 = 50	n = 100	  s = 5 (calculada con n-1)</a:t>
            </a:r>
            <a:endParaRPr lang="es-ES" sz="2000" b="0">
              <a:latin typeface="Times New Roman" pitchFamily="18" charset="0"/>
              <a:cs typeface="Times New Roman" pitchFamily="18" charset="0"/>
            </a:endParaRPr>
          </a:p>
          <a:p>
            <a:pPr algn="just" eaLnBrk="0" hangingPunct="0"/>
            <a:r>
              <a:rPr lang="es-ES_tradnl" sz="2000" b="0">
                <a:cs typeface="Arial" pitchFamily="34" charset="0"/>
              </a:rPr>
              <a:t> </a:t>
            </a:r>
            <a:endParaRPr lang="es-ES" sz="2000" b="0">
              <a:latin typeface="Times New Roman" pitchFamily="18" charset="0"/>
              <a:cs typeface="Times New Roman" pitchFamily="18" charset="0"/>
            </a:endParaRPr>
          </a:p>
          <a:p>
            <a:pPr algn="just" eaLnBrk="0" hangingPunct="0"/>
            <a:r>
              <a:rPr lang="es-ES_tradnl" sz="2000" b="0">
                <a:cs typeface="Arial" pitchFamily="34" charset="0"/>
              </a:rPr>
              <a:t>Supondremos que se </a:t>
            </a:r>
            <a:r>
              <a:rPr lang="es-ES_tradnl" sz="2000" b="0" i="1">
                <a:cs typeface="Arial" pitchFamily="34" charset="0"/>
              </a:rPr>
              <a:t>ha sacado una distribución de muestreo hipotética, basada en una </a:t>
            </a:r>
            <a:r>
              <a:rPr lang="es-ES_tradnl" sz="2000" i="1">
                <a:cs typeface="Arial" pitchFamily="34" charset="0"/>
              </a:rPr>
              <a:t>infinidad</a:t>
            </a:r>
            <a:r>
              <a:rPr lang="es-ES_tradnl" sz="2000" b="0" i="1">
                <a:cs typeface="Arial" pitchFamily="34" charset="0"/>
              </a:rPr>
              <a:t> de muestras de n=100, en la población de interés (s= </a:t>
            </a:r>
            <a:r>
              <a:rPr lang="es-ES_tradnl" b="0">
                <a:sym typeface="Symbol" pitchFamily="18" charset="2"/>
              </a:rPr>
              <a:t>)</a:t>
            </a:r>
            <a:endParaRPr lang="es-ES" sz="2000" b="0">
              <a:latin typeface="Times New Roman" pitchFamily="18" charset="0"/>
              <a:cs typeface="Times New Roman" pitchFamily="18" charset="0"/>
            </a:endParaRPr>
          </a:p>
          <a:p>
            <a:pPr algn="just" eaLnBrk="0" hangingPunct="0"/>
            <a:r>
              <a:rPr lang="es-ES_tradnl" sz="2000" b="0" i="1">
                <a:cs typeface="Arial" pitchFamily="34" charset="0"/>
              </a:rPr>
              <a:t> </a:t>
            </a:r>
            <a:endParaRPr lang="es-ES" sz="2000" b="0">
              <a:latin typeface="Times New Roman" pitchFamily="18" charset="0"/>
              <a:cs typeface="Times New Roman" pitchFamily="18" charset="0"/>
            </a:endParaRPr>
          </a:p>
          <a:p>
            <a:pPr algn="just" eaLnBrk="0" hangingPunct="0"/>
            <a:r>
              <a:rPr lang="es-ES" sz="2000" b="0">
                <a:cs typeface="Arial" pitchFamily="34" charset="0"/>
              </a:rPr>
              <a:t>		</a:t>
            </a:r>
            <a:r>
              <a:rPr lang="en-US" sz="2000" b="0">
                <a:cs typeface="Arial" pitchFamily="34" charset="0"/>
              </a:rPr>
              <a:t>s</a:t>
            </a:r>
            <a:r>
              <a:rPr lang="en-US" sz="2000" b="0" baseline="-30000">
                <a:cs typeface="Arial" pitchFamily="34" charset="0"/>
              </a:rPr>
              <a:t>  </a:t>
            </a:r>
            <a:r>
              <a:rPr lang="en-US" sz="2000" b="0">
                <a:cs typeface="Arial" pitchFamily="34" charset="0"/>
              </a:rPr>
              <a:t> = s/</a:t>
            </a:r>
            <a:r>
              <a:rPr lang="es-ES_tradnl" sz="2000" b="0">
                <a:cs typeface="Times New Roman" pitchFamily="18" charset="0"/>
                <a:sym typeface="Symbol" pitchFamily="18" charset="2"/>
              </a:rPr>
              <a:t></a:t>
            </a:r>
            <a:r>
              <a:rPr lang="en-US" sz="2000" b="0">
                <a:cs typeface="Arial" pitchFamily="34" charset="0"/>
              </a:rPr>
              <a:t>n = 5/</a:t>
            </a:r>
            <a:r>
              <a:rPr lang="es-ES_tradnl" sz="2000" b="0">
                <a:cs typeface="Times New Roman" pitchFamily="18" charset="0"/>
                <a:sym typeface="Symbol" pitchFamily="18" charset="2"/>
              </a:rPr>
              <a:t></a:t>
            </a:r>
            <a:r>
              <a:rPr lang="en-US" sz="2000" b="0">
                <a:cs typeface="Arial" pitchFamily="34" charset="0"/>
              </a:rPr>
              <a:t>n = 0,50</a:t>
            </a:r>
            <a:endParaRPr lang="es-ES" sz="1200" b="0">
              <a:latin typeface="Times New Roman" pitchFamily="18" charset="0"/>
              <a:cs typeface="Times New Roman" pitchFamily="18" charset="0"/>
              <a:sym typeface="Symbol" pitchFamily="18" charset="2"/>
            </a:endParaRPr>
          </a:p>
          <a:p>
            <a:pPr algn="just" eaLnBrk="0" hangingPunct="0"/>
            <a:r>
              <a:rPr lang="en-US" sz="1400" b="0">
                <a:cs typeface="Arial" pitchFamily="34" charset="0"/>
                <a:sym typeface="Symbol" pitchFamily="18" charset="2"/>
              </a:rPr>
              <a:t> </a:t>
            </a:r>
            <a:endParaRPr lang="es-ES" sz="1200" b="0">
              <a:latin typeface="Times New Roman" pitchFamily="18" charset="0"/>
              <a:cs typeface="Times New Roman" pitchFamily="18" charset="0"/>
              <a:sym typeface="Symbol" pitchFamily="18" charset="2"/>
            </a:endParaRPr>
          </a:p>
          <a:p>
            <a:pPr eaLnBrk="0" hangingPunct="0"/>
            <a:endParaRPr lang="es-ES" sz="1400" b="0">
              <a:cs typeface="Times New Roman" pitchFamily="18" charset="0"/>
              <a:sym typeface="Symbol" pitchFamily="18" charset="2"/>
            </a:endParaRPr>
          </a:p>
        </p:txBody>
      </p:sp>
      <p:sp>
        <p:nvSpPr>
          <p:cNvPr id="28679" name="Rectangle 1027"/>
          <p:cNvSpPr>
            <a:spLocks noChangeArrowheads="1"/>
          </p:cNvSpPr>
          <p:nvPr/>
        </p:nvSpPr>
        <p:spPr bwMode="auto">
          <a:xfrm>
            <a:off x="0" y="4038600"/>
            <a:ext cx="9144000" cy="1084263"/>
          </a:xfrm>
          <a:prstGeom prst="rect">
            <a:avLst/>
          </a:prstGeom>
          <a:noFill/>
          <a:ln w="9525">
            <a:noFill/>
            <a:miter lim="800000"/>
            <a:headEnd/>
            <a:tailEnd/>
          </a:ln>
        </p:spPr>
        <p:txBody>
          <a:bodyPr>
            <a:spAutoFit/>
          </a:bodyPr>
          <a:lstStyle/>
          <a:p>
            <a:r>
              <a:rPr lang="es-ES" sz="1100" b="0">
                <a:latin typeface="Times New Roman" pitchFamily="18" charset="0"/>
              </a:rPr>
              <a:t/>
            </a:r>
            <a:br>
              <a:rPr lang="es-ES" sz="1100" b="0">
                <a:latin typeface="Times New Roman" pitchFamily="18" charset="0"/>
              </a:rPr>
            </a:br>
            <a:r>
              <a:rPr lang="es-ES_tradnl" b="0">
                <a:cs typeface="Arial" pitchFamily="34" charset="0"/>
              </a:rPr>
              <a:t>Error estándar o desviación estándar de distribuciones de muestreo de medias que se obtendría si sacáramos de la población un billón de billones de muestras de n=100 ….. por lo tanto….</a:t>
            </a:r>
            <a:r>
              <a:rPr lang="es-ES" b="0">
                <a:latin typeface="Times New Roman" pitchFamily="18" charset="0"/>
              </a:rPr>
              <a:t> </a:t>
            </a:r>
          </a:p>
        </p:txBody>
      </p:sp>
      <p:graphicFrame>
        <p:nvGraphicFramePr>
          <p:cNvPr id="28674" name="Object 2048"/>
          <p:cNvGraphicFramePr>
            <a:graphicFrameLocks noChangeAspect="1"/>
          </p:cNvGraphicFramePr>
          <p:nvPr/>
        </p:nvGraphicFramePr>
        <p:xfrm>
          <a:off x="2133600" y="5181600"/>
          <a:ext cx="1943100" cy="801688"/>
        </p:xfrm>
        <a:graphic>
          <a:graphicData uri="http://schemas.openxmlformats.org/presentationml/2006/ole">
            <p:oleObj spid="_x0000_s28674" name="Ecuación" r:id="rId3" imgW="431640" imgH="203040" progId="Equation.3">
              <p:embed/>
            </p:oleObj>
          </a:graphicData>
        </a:graphic>
      </p:graphicFrame>
      <p:graphicFrame>
        <p:nvGraphicFramePr>
          <p:cNvPr id="28675" name="Object 2049"/>
          <p:cNvGraphicFramePr>
            <a:graphicFrameLocks noChangeAspect="1"/>
          </p:cNvGraphicFramePr>
          <p:nvPr/>
        </p:nvGraphicFramePr>
        <p:xfrm>
          <a:off x="971550" y="1268413"/>
          <a:ext cx="546100" cy="419100"/>
        </p:xfrm>
        <a:graphic>
          <a:graphicData uri="http://schemas.openxmlformats.org/presentationml/2006/ole">
            <p:oleObj spid="_x0000_s28675" name="Ecuación" r:id="rId4" imgW="241200" imgH="266400" progId="Equation.3">
              <p:embed/>
            </p:oleObj>
          </a:graphicData>
        </a:graphic>
      </p:graphicFrame>
      <p:graphicFrame>
        <p:nvGraphicFramePr>
          <p:cNvPr id="28676" name="Object 2050"/>
          <p:cNvGraphicFramePr>
            <a:graphicFrameLocks noChangeAspect="1"/>
          </p:cNvGraphicFramePr>
          <p:nvPr/>
        </p:nvGraphicFramePr>
        <p:xfrm>
          <a:off x="3810000" y="5638800"/>
          <a:ext cx="271463" cy="381000"/>
        </p:xfrm>
        <a:graphic>
          <a:graphicData uri="http://schemas.openxmlformats.org/presentationml/2006/ole">
            <p:oleObj spid="_x0000_s28676" name="Ecuación" r:id="rId5" imgW="190440" imgH="266400" progId="Equation.3">
              <p:embed/>
            </p:oleObj>
          </a:graphicData>
        </a:graphic>
      </p:graphicFrame>
      <p:sp>
        <p:nvSpPr>
          <p:cNvPr id="28680" name="Text Box 1032"/>
          <p:cNvSpPr txBox="1">
            <a:spLocks noChangeArrowheads="1"/>
          </p:cNvSpPr>
          <p:nvPr/>
        </p:nvSpPr>
        <p:spPr bwMode="auto">
          <a:xfrm>
            <a:off x="5219700" y="5445125"/>
            <a:ext cx="1447800" cy="366713"/>
          </a:xfrm>
          <a:prstGeom prst="rect">
            <a:avLst/>
          </a:prstGeom>
          <a:noFill/>
          <a:ln w="9525">
            <a:noFill/>
            <a:miter lim="800000"/>
            <a:headEnd/>
            <a:tailEnd/>
          </a:ln>
        </p:spPr>
        <p:txBody>
          <a:bodyPr>
            <a:spAutoFit/>
          </a:bodyPr>
          <a:lstStyle/>
          <a:p>
            <a:pPr>
              <a:spcBef>
                <a:spcPct val="50000"/>
              </a:spcBef>
            </a:pPr>
            <a:r>
              <a:rPr lang="es-MX"/>
              <a:t>Población</a:t>
            </a:r>
            <a:endParaRPr lang="es-ES"/>
          </a:p>
        </p:txBody>
      </p:sp>
      <p:graphicFrame>
        <p:nvGraphicFramePr>
          <p:cNvPr id="28677" name="Object 2051"/>
          <p:cNvGraphicFramePr>
            <a:graphicFrameLocks noChangeAspect="1"/>
          </p:cNvGraphicFramePr>
          <p:nvPr/>
        </p:nvGraphicFramePr>
        <p:xfrm>
          <a:off x="2438400" y="3429000"/>
          <a:ext cx="217488" cy="304800"/>
        </p:xfrm>
        <a:graphic>
          <a:graphicData uri="http://schemas.openxmlformats.org/presentationml/2006/ole">
            <p:oleObj spid="_x0000_s28677" name="Ecuación" r:id="rId6" imgW="190440" imgH="266400" progId="Equation.3">
              <p:embed/>
            </p:oleObj>
          </a:graphicData>
        </a:graphic>
      </p:graphicFrame>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ChangeArrowheads="1"/>
          </p:cNvSpPr>
          <p:nvPr/>
        </p:nvSpPr>
        <p:spPr bwMode="auto">
          <a:xfrm>
            <a:off x="0" y="333375"/>
            <a:ext cx="9144000" cy="5453063"/>
          </a:xfrm>
          <a:prstGeom prst="rect">
            <a:avLst/>
          </a:prstGeom>
          <a:noFill/>
          <a:ln w="9525">
            <a:noFill/>
            <a:miter lim="800000"/>
            <a:headEnd/>
            <a:tailEnd/>
          </a:ln>
        </p:spPr>
        <p:txBody>
          <a:bodyPr>
            <a:spAutoFit/>
          </a:bodyPr>
          <a:lstStyle/>
          <a:p>
            <a:pPr algn="just"/>
            <a:r>
              <a:rPr lang="es-ES_tradnl" sz="3200" b="0">
                <a:cs typeface="Times New Roman" pitchFamily="18" charset="0"/>
                <a:sym typeface="Symbol" pitchFamily="18" charset="2"/>
              </a:rPr>
              <a:t></a:t>
            </a:r>
            <a:r>
              <a:rPr lang="es-ES_tradnl" sz="3200" b="0">
                <a:cs typeface="Arial" pitchFamily="34" charset="0"/>
              </a:rPr>
              <a:t> </a:t>
            </a:r>
            <a:r>
              <a:rPr lang="es-ES_tradnl" sz="3200" b="0">
                <a:cs typeface="Times New Roman" pitchFamily="18" charset="0"/>
                <a:sym typeface="Symbol" pitchFamily="18" charset="2"/>
              </a:rPr>
              <a:t></a:t>
            </a:r>
            <a:r>
              <a:rPr lang="es-ES_tradnl" sz="3200" b="0">
                <a:cs typeface="Arial" pitchFamily="34" charset="0"/>
              </a:rPr>
              <a:t> </a:t>
            </a:r>
            <a:r>
              <a:rPr lang="es-ES" sz="3200" b="0">
                <a:cs typeface="Arial" pitchFamily="34" charset="0"/>
                <a:sym typeface="Symbol" pitchFamily="18" charset="2"/>
              </a:rPr>
              <a:t></a:t>
            </a:r>
            <a:r>
              <a:rPr lang="es-ES" sz="3200" b="0" baseline="-30000">
                <a:cs typeface="Arial" pitchFamily="34" charset="0"/>
                <a:sym typeface="Symbol" pitchFamily="18" charset="2"/>
              </a:rPr>
              <a:t>    </a:t>
            </a:r>
            <a:r>
              <a:rPr lang="es-ES" sz="3200" b="0">
                <a:cs typeface="Arial" pitchFamily="34" charset="0"/>
                <a:sym typeface="Symbol" pitchFamily="18" charset="2"/>
              </a:rPr>
              <a:t>es un 68% de todas las medias muestrales</a:t>
            </a:r>
            <a:endParaRPr lang="es-ES" sz="3200" b="0">
              <a:latin typeface="Times New Roman" pitchFamily="18" charset="0"/>
              <a:cs typeface="Times New Roman" pitchFamily="18" charset="0"/>
              <a:sym typeface="Symbol" pitchFamily="18" charset="2"/>
            </a:endParaRPr>
          </a:p>
          <a:p>
            <a:pPr algn="just" eaLnBrk="0" hangingPunct="0"/>
            <a:r>
              <a:rPr lang="es-ES" sz="3200" b="0">
                <a:cs typeface="Arial" pitchFamily="34" charset="0"/>
                <a:sym typeface="Symbol" pitchFamily="18" charset="2"/>
              </a:rPr>
              <a:t> </a:t>
            </a:r>
            <a:endParaRPr lang="es-ES" sz="3200" b="0">
              <a:latin typeface="Times New Roman" pitchFamily="18" charset="0"/>
              <a:cs typeface="Times New Roman" pitchFamily="18" charset="0"/>
              <a:sym typeface="Symbol" pitchFamily="18" charset="2"/>
            </a:endParaRPr>
          </a:p>
          <a:p>
            <a:pPr algn="just" eaLnBrk="0" hangingPunct="0"/>
            <a:r>
              <a:rPr lang="es-ES" sz="3200" b="0">
                <a:cs typeface="Arial" pitchFamily="34" charset="0"/>
                <a:sym typeface="Symbol" pitchFamily="18" charset="2"/>
              </a:rPr>
              <a:t>En nuestro caso nuestra media muestral  (50) se encontrará el 68% de las veces en el área  más  </a:t>
            </a:r>
          </a:p>
          <a:p>
            <a:pPr algn="just" eaLnBrk="0" hangingPunct="0"/>
            <a:r>
              <a:rPr lang="es-ES" sz="3200" b="0">
                <a:cs typeface="Arial" pitchFamily="34" charset="0"/>
                <a:sym typeface="Symbol" pitchFamily="18" charset="2"/>
              </a:rPr>
              <a:t>s  y  menos s  . Como es una estimación de </a:t>
            </a:r>
            <a:r>
              <a:rPr lang="es-ES_tradnl" sz="3200" b="0">
                <a:cs typeface="Times New Roman" pitchFamily="18" charset="0"/>
                <a:sym typeface="Symbol" pitchFamily="18" charset="2"/>
              </a:rPr>
              <a:t></a:t>
            </a:r>
            <a:r>
              <a:rPr lang="es-ES_tradnl" sz="3200" b="0">
                <a:cs typeface="Arial" pitchFamily="34" charset="0"/>
              </a:rPr>
              <a:t>, se deduce que un</a:t>
            </a:r>
            <a:r>
              <a:rPr lang="es-ES_tradnl" sz="3200" b="0">
                <a:cs typeface="Arial" pitchFamily="34" charset="0"/>
                <a:sym typeface="Symbol" pitchFamily="18" charset="2"/>
              </a:rPr>
              <a:t> 68% de las veces </a:t>
            </a:r>
            <a:r>
              <a:rPr lang="es-ES_tradnl" sz="3200" b="0">
                <a:cs typeface="Times New Roman" pitchFamily="18" charset="0"/>
                <a:sym typeface="Symbol" pitchFamily="18" charset="2"/>
              </a:rPr>
              <a:t></a:t>
            </a:r>
            <a:r>
              <a:rPr lang="es-ES_tradnl" sz="3200" b="0">
                <a:cs typeface="Arial" pitchFamily="34" charset="0"/>
              </a:rPr>
              <a:t> estará entre 49.50 y 50.50 .</a:t>
            </a:r>
            <a:endParaRPr lang="es-ES" sz="3200" b="0">
              <a:latin typeface="Times New Roman" pitchFamily="18" charset="0"/>
              <a:cs typeface="Times New Roman" pitchFamily="18" charset="0"/>
              <a:sym typeface="Symbol" pitchFamily="18" charset="2"/>
            </a:endParaRPr>
          </a:p>
          <a:p>
            <a:pPr algn="just" eaLnBrk="0" hangingPunct="0"/>
            <a:r>
              <a:rPr lang="es-ES_tradnl" sz="3200" b="0">
                <a:cs typeface="Arial" pitchFamily="34" charset="0"/>
                <a:sym typeface="Symbol" pitchFamily="18" charset="2"/>
              </a:rPr>
              <a:t> </a:t>
            </a:r>
            <a:endParaRPr lang="es-ES" sz="3200" b="0">
              <a:latin typeface="Times New Roman" pitchFamily="18" charset="0"/>
              <a:cs typeface="Times New Roman" pitchFamily="18" charset="0"/>
              <a:sym typeface="Symbol" pitchFamily="18" charset="2"/>
            </a:endParaRPr>
          </a:p>
          <a:p>
            <a:pPr eaLnBrk="0" hangingPunct="0"/>
            <a:r>
              <a:rPr lang="es-ES_tradnl" sz="3200" b="0">
                <a:cs typeface="Arial" pitchFamily="34" charset="0"/>
                <a:sym typeface="Symbol" pitchFamily="18" charset="2"/>
              </a:rPr>
              <a:t>"</a:t>
            </a:r>
            <a:r>
              <a:rPr lang="es-ES_tradnl" sz="3200" b="0" i="1">
                <a:cs typeface="Arial" pitchFamily="34" charset="0"/>
                <a:sym typeface="Symbol" pitchFamily="18" charset="2"/>
              </a:rPr>
              <a:t>Con un 68% de </a:t>
            </a:r>
            <a:r>
              <a:rPr lang="es-ES_tradnl" sz="3200" i="1">
                <a:cs typeface="Arial" pitchFamily="34" charset="0"/>
                <a:sym typeface="Symbol" pitchFamily="18" charset="2"/>
              </a:rPr>
              <a:t>confianza</a:t>
            </a:r>
            <a:r>
              <a:rPr lang="es-ES_tradnl" sz="3200" b="0" i="1">
                <a:cs typeface="Arial" pitchFamily="34" charset="0"/>
                <a:sym typeface="Symbol" pitchFamily="18" charset="2"/>
              </a:rPr>
              <a:t> </a:t>
            </a:r>
            <a:r>
              <a:rPr lang="es-ES_tradnl" sz="3200" b="0">
                <a:cs typeface="Times New Roman" pitchFamily="18" charset="0"/>
                <a:sym typeface="Symbol" pitchFamily="18" charset="2"/>
              </a:rPr>
              <a:t></a:t>
            </a:r>
            <a:r>
              <a:rPr lang="es-ES_tradnl" sz="3200" b="0">
                <a:cs typeface="Arial" pitchFamily="34" charset="0"/>
              </a:rPr>
              <a:t> cae entre 49.50 y 50.50" </a:t>
            </a:r>
            <a:r>
              <a:rPr lang="es-ES_tradnl" sz="3200">
                <a:cs typeface="Arial" pitchFamily="34" charset="0"/>
                <a:sym typeface="Symbol" pitchFamily="18" charset="2"/>
              </a:rPr>
              <a:t>INTERVALO DE CONFIANZA </a:t>
            </a:r>
            <a:r>
              <a:rPr lang="es-ES_tradnl" sz="3200" b="0">
                <a:cs typeface="Arial" pitchFamily="34" charset="0"/>
                <a:sym typeface="Symbol" pitchFamily="18" charset="2"/>
              </a:rPr>
              <a:t>DE 68%.</a:t>
            </a:r>
            <a:r>
              <a:rPr lang="es-ES" sz="1100" b="0">
                <a:latin typeface="Times New Roman" pitchFamily="18" charset="0"/>
                <a:sym typeface="Symbol" pitchFamily="18" charset="2"/>
              </a:rPr>
              <a:t> </a:t>
            </a:r>
            <a:endParaRPr lang="es-ES" sz="1400" b="0">
              <a:cs typeface="Times New Roman" pitchFamily="18" charset="0"/>
              <a:sym typeface="Symbol" pitchFamily="18" charset="2"/>
            </a:endParaRPr>
          </a:p>
        </p:txBody>
      </p:sp>
      <p:graphicFrame>
        <p:nvGraphicFramePr>
          <p:cNvPr id="29698" name="Object 0"/>
          <p:cNvGraphicFramePr>
            <a:graphicFrameLocks noChangeAspect="1"/>
          </p:cNvGraphicFramePr>
          <p:nvPr/>
        </p:nvGraphicFramePr>
        <p:xfrm>
          <a:off x="1403350" y="620713"/>
          <a:ext cx="271463" cy="381000"/>
        </p:xfrm>
        <a:graphic>
          <a:graphicData uri="http://schemas.openxmlformats.org/presentationml/2006/ole">
            <p:oleObj spid="_x0000_s29698" name="Ecuación" r:id="rId3" imgW="190440" imgH="266400" progId="Equation.3">
              <p:embed/>
            </p:oleObj>
          </a:graphicData>
        </a:graphic>
      </p:graphicFrame>
      <p:graphicFrame>
        <p:nvGraphicFramePr>
          <p:cNvPr id="29699" name="Object 1"/>
          <p:cNvGraphicFramePr>
            <a:graphicFrameLocks noChangeAspect="1"/>
          </p:cNvGraphicFramePr>
          <p:nvPr/>
        </p:nvGraphicFramePr>
        <p:xfrm>
          <a:off x="2555875" y="3068638"/>
          <a:ext cx="271463" cy="381000"/>
        </p:xfrm>
        <a:graphic>
          <a:graphicData uri="http://schemas.openxmlformats.org/presentationml/2006/ole">
            <p:oleObj spid="_x0000_s29699" name="Ecuación" r:id="rId4" imgW="190440" imgH="266400" progId="Equation.3">
              <p:embed/>
            </p:oleObj>
          </a:graphicData>
        </a:graphic>
      </p:graphicFrame>
      <p:graphicFrame>
        <p:nvGraphicFramePr>
          <p:cNvPr id="29700" name="Object 2"/>
          <p:cNvGraphicFramePr>
            <a:graphicFrameLocks noChangeAspect="1"/>
          </p:cNvGraphicFramePr>
          <p:nvPr/>
        </p:nvGraphicFramePr>
        <p:xfrm>
          <a:off x="323850" y="3068638"/>
          <a:ext cx="271463" cy="381000"/>
        </p:xfrm>
        <a:graphic>
          <a:graphicData uri="http://schemas.openxmlformats.org/presentationml/2006/ole">
            <p:oleObj spid="_x0000_s29700" name="Ecuación" r:id="rId5" imgW="190440" imgH="266400" progId="Equation.3">
              <p:embed/>
            </p:oleObj>
          </a:graphicData>
        </a:graphic>
      </p:graphicFrame>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grpId="0" nodeType="clickEffect">
                                  <p:stCondLst>
                                    <p:cond delay="0"/>
                                  </p:stCondLst>
                                  <p:childTnLst>
                                    <p:set>
                                      <p:cBhvr>
                                        <p:cTn id="6" dur="1" fill="hold">
                                          <p:stCondLst>
                                            <p:cond delay="0"/>
                                          </p:stCondLst>
                                        </p:cTn>
                                        <p:tgtEl>
                                          <p:spTgt spid="68610">
                                            <p:txEl>
                                              <p:pRg st="0" end="0"/>
                                            </p:txEl>
                                          </p:spTgt>
                                        </p:tgtEl>
                                        <p:attrNameLst>
                                          <p:attrName>style.visibility</p:attrName>
                                        </p:attrNameLst>
                                      </p:cBhvr>
                                      <p:to>
                                        <p:strVal val="visible"/>
                                      </p:to>
                                    </p:set>
                                    <p:animEffect transition="in" filter="barn(outHorizontal)">
                                      <p:cBhvr>
                                        <p:cTn id="7" dur="500"/>
                                        <p:tgtEl>
                                          <p:spTgt spid="686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42" fill="hold" grpId="0" nodeType="clickEffect">
                                  <p:stCondLst>
                                    <p:cond delay="0"/>
                                  </p:stCondLst>
                                  <p:childTnLst>
                                    <p:set>
                                      <p:cBhvr>
                                        <p:cTn id="11" dur="1" fill="hold">
                                          <p:stCondLst>
                                            <p:cond delay="0"/>
                                          </p:stCondLst>
                                        </p:cTn>
                                        <p:tgtEl>
                                          <p:spTgt spid="68610">
                                            <p:txEl>
                                              <p:pRg st="2" end="2"/>
                                            </p:txEl>
                                          </p:spTgt>
                                        </p:tgtEl>
                                        <p:attrNameLst>
                                          <p:attrName>style.visibility</p:attrName>
                                        </p:attrNameLst>
                                      </p:cBhvr>
                                      <p:to>
                                        <p:strVal val="visible"/>
                                      </p:to>
                                    </p:set>
                                    <p:animEffect transition="in" filter="barn(outHorizontal)">
                                      <p:cBhvr>
                                        <p:cTn id="12" dur="500"/>
                                        <p:tgtEl>
                                          <p:spTgt spid="68610">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42" fill="hold" grpId="0" nodeType="clickEffect">
                                  <p:stCondLst>
                                    <p:cond delay="0"/>
                                  </p:stCondLst>
                                  <p:childTnLst>
                                    <p:set>
                                      <p:cBhvr>
                                        <p:cTn id="16" dur="1" fill="hold">
                                          <p:stCondLst>
                                            <p:cond delay="0"/>
                                          </p:stCondLst>
                                        </p:cTn>
                                        <p:tgtEl>
                                          <p:spTgt spid="68610">
                                            <p:txEl>
                                              <p:pRg st="3" end="3"/>
                                            </p:txEl>
                                          </p:spTgt>
                                        </p:tgtEl>
                                        <p:attrNameLst>
                                          <p:attrName>style.visibility</p:attrName>
                                        </p:attrNameLst>
                                      </p:cBhvr>
                                      <p:to>
                                        <p:strVal val="visible"/>
                                      </p:to>
                                    </p:set>
                                    <p:animEffect transition="in" filter="barn(outHorizontal)">
                                      <p:cBhvr>
                                        <p:cTn id="17" dur="500"/>
                                        <p:tgtEl>
                                          <p:spTgt spid="68610">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42" fill="hold" grpId="0" nodeType="clickEffect">
                                  <p:stCondLst>
                                    <p:cond delay="0"/>
                                  </p:stCondLst>
                                  <p:childTnLst>
                                    <p:set>
                                      <p:cBhvr>
                                        <p:cTn id="21" dur="1" fill="hold">
                                          <p:stCondLst>
                                            <p:cond delay="0"/>
                                          </p:stCondLst>
                                        </p:cTn>
                                        <p:tgtEl>
                                          <p:spTgt spid="68610">
                                            <p:txEl>
                                              <p:pRg st="5" end="5"/>
                                            </p:txEl>
                                          </p:spTgt>
                                        </p:tgtEl>
                                        <p:attrNameLst>
                                          <p:attrName>style.visibility</p:attrName>
                                        </p:attrNameLst>
                                      </p:cBhvr>
                                      <p:to>
                                        <p:strVal val="visible"/>
                                      </p:to>
                                    </p:set>
                                    <p:animEffect transition="in" filter="barn(outHorizontal)">
                                      <p:cBhvr>
                                        <p:cTn id="22" dur="500"/>
                                        <p:tgtEl>
                                          <p:spTgt spid="6861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0" grpId="0" build="p"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p:cNvSpPr>
            <a:spLocks noChangeArrowheads="1"/>
          </p:cNvSpPr>
          <p:nvPr/>
        </p:nvSpPr>
        <p:spPr bwMode="auto">
          <a:xfrm>
            <a:off x="2057400" y="0"/>
            <a:ext cx="2514600" cy="396875"/>
          </a:xfrm>
          <a:prstGeom prst="rect">
            <a:avLst/>
          </a:prstGeom>
          <a:solidFill>
            <a:schemeClr val="bg1"/>
          </a:solidFill>
          <a:ln w="9525">
            <a:noFill/>
            <a:miter lim="800000"/>
            <a:headEnd/>
            <a:tailEnd/>
          </a:ln>
        </p:spPr>
        <p:txBody>
          <a:bodyPr>
            <a:spAutoFit/>
          </a:bodyPr>
          <a:lstStyle/>
          <a:p>
            <a:r>
              <a:rPr lang="es-ES_tradnl" sz="2000" b="0" dirty="0" smtClean="0">
                <a:cs typeface="Arial" pitchFamily="34" charset="0"/>
              </a:rPr>
              <a:t>49,50 </a:t>
            </a:r>
            <a:r>
              <a:rPr lang="es-ES_tradnl" sz="2000" b="0" dirty="0">
                <a:cs typeface="Arial" pitchFamily="34" charset="0"/>
              </a:rPr>
              <a:t>&lt;= </a:t>
            </a:r>
            <a:r>
              <a:rPr lang="es-ES_tradnl" sz="2000" b="0" dirty="0">
                <a:cs typeface="Times New Roman" pitchFamily="18" charset="0"/>
                <a:sym typeface="Symbol" pitchFamily="18" charset="2"/>
              </a:rPr>
              <a:t></a:t>
            </a:r>
            <a:r>
              <a:rPr lang="es-ES_tradnl" sz="2000" b="0" dirty="0">
                <a:cs typeface="Arial" pitchFamily="34" charset="0"/>
              </a:rPr>
              <a:t> &lt;= 50.50</a:t>
            </a:r>
            <a:r>
              <a:rPr lang="es-ES" sz="1100" b="0" dirty="0">
                <a:latin typeface="Times New Roman" pitchFamily="18" charset="0"/>
                <a:sym typeface="Symbol" pitchFamily="18" charset="2"/>
              </a:rPr>
              <a:t> </a:t>
            </a:r>
            <a:endParaRPr lang="es-ES" sz="1400" b="0" dirty="0">
              <a:cs typeface="Times New Roman" pitchFamily="18" charset="0"/>
              <a:sym typeface="Symbol" pitchFamily="18" charset="2"/>
            </a:endParaRPr>
          </a:p>
        </p:txBody>
      </p:sp>
      <p:sp>
        <p:nvSpPr>
          <p:cNvPr id="69635" name="Rectangle 3"/>
          <p:cNvSpPr>
            <a:spLocks noChangeArrowheads="1"/>
          </p:cNvSpPr>
          <p:nvPr/>
        </p:nvSpPr>
        <p:spPr bwMode="auto">
          <a:xfrm>
            <a:off x="0" y="304800"/>
            <a:ext cx="9144000" cy="6905625"/>
          </a:xfrm>
          <a:prstGeom prst="rect">
            <a:avLst/>
          </a:prstGeom>
          <a:noFill/>
          <a:ln w="9525">
            <a:solidFill>
              <a:srgbClr val="FF0000"/>
            </a:solidFill>
            <a:miter lim="800000"/>
            <a:headEnd/>
            <a:tailEnd/>
          </a:ln>
        </p:spPr>
        <p:txBody>
          <a:bodyPr>
            <a:spAutoFit/>
          </a:bodyPr>
          <a:lstStyle/>
          <a:p>
            <a:pPr algn="just">
              <a:tabLst>
                <a:tab pos="457200" algn="l"/>
              </a:tabLst>
            </a:pPr>
            <a:r>
              <a:rPr lang="es-ES" sz="3600" b="0" dirty="0">
                <a:cs typeface="Arial" pitchFamily="34" charset="0"/>
              </a:rPr>
              <a:t>Este nivel de confianza no se usa en  ciencias farmacéuticas. Podemos requerir un 95% de confianza, o sea un 95% del área.  Es decir un 47.5 para la izquierda y un 47.5 para la derecha de </a:t>
            </a:r>
            <a:r>
              <a:rPr lang="es-ES_tradnl" sz="3600" b="0" dirty="0">
                <a:cs typeface="Times New Roman" pitchFamily="18" charset="0"/>
                <a:sym typeface="Symbol" pitchFamily="18" charset="2"/>
              </a:rPr>
              <a:t></a:t>
            </a:r>
            <a:r>
              <a:rPr lang="es-ES_tradnl" sz="3600" b="0" dirty="0">
                <a:cs typeface="Arial" pitchFamily="34" charset="0"/>
              </a:rPr>
              <a:t>. Mirando la </a:t>
            </a:r>
            <a:r>
              <a:rPr lang="es-ES_tradnl" sz="3600" b="0" dirty="0">
                <a:cs typeface="Arial" pitchFamily="34" charset="0"/>
                <a:hlinkClick r:id="rId3" action="ppaction://hlinkfile"/>
              </a:rPr>
              <a:t>tabla IV </a:t>
            </a:r>
            <a:r>
              <a:rPr lang="es-ES_tradnl" sz="3600" b="0" dirty="0">
                <a:cs typeface="Arial" pitchFamily="34" charset="0"/>
              </a:rPr>
              <a:t>al 47.5 le corresponde un Z de 1.96 desviaciones estándar o errores estándar.</a:t>
            </a:r>
            <a:endParaRPr lang="es-ES" sz="3600" b="0" dirty="0">
              <a:latin typeface="Times New Roman" pitchFamily="18" charset="0"/>
              <a:cs typeface="Times New Roman" pitchFamily="18" charset="0"/>
              <a:sym typeface="Symbol" pitchFamily="18" charset="2"/>
            </a:endParaRPr>
          </a:p>
          <a:p>
            <a:pPr algn="just" eaLnBrk="0" hangingPunct="0">
              <a:tabLst>
                <a:tab pos="457200" algn="l"/>
              </a:tabLst>
            </a:pPr>
            <a:r>
              <a:rPr lang="es-ES_tradnl" sz="3600" b="0" dirty="0">
                <a:cs typeface="Arial" pitchFamily="34" charset="0"/>
                <a:sym typeface="Symbol" pitchFamily="18" charset="2"/>
              </a:rPr>
              <a:t> </a:t>
            </a:r>
            <a:endParaRPr lang="es-ES" sz="3600" b="0" dirty="0">
              <a:latin typeface="Times New Roman" pitchFamily="18" charset="0"/>
              <a:cs typeface="Times New Roman" pitchFamily="18" charset="0"/>
              <a:sym typeface="Symbol" pitchFamily="18" charset="2"/>
            </a:endParaRPr>
          </a:p>
          <a:p>
            <a:pPr algn="just" eaLnBrk="0" hangingPunct="0">
              <a:tabLst>
                <a:tab pos="457200" algn="l"/>
              </a:tabLst>
            </a:pPr>
            <a:r>
              <a:rPr lang="es-ES_tradnl" sz="3600" b="0" dirty="0">
                <a:cs typeface="Arial" pitchFamily="34" charset="0"/>
                <a:sym typeface="Symbol" pitchFamily="18" charset="2"/>
              </a:rPr>
              <a:t>Por lo tanto el intervalo de confianza al 95% será:</a:t>
            </a:r>
            <a:endParaRPr lang="es-ES" sz="3600" b="0" dirty="0">
              <a:latin typeface="Times New Roman" pitchFamily="18" charset="0"/>
              <a:cs typeface="Times New Roman" pitchFamily="18" charset="0"/>
              <a:sym typeface="Symbol" pitchFamily="18" charset="2"/>
            </a:endParaRPr>
          </a:p>
          <a:p>
            <a:pPr algn="just" eaLnBrk="0" hangingPunct="0">
              <a:tabLst>
                <a:tab pos="457200" algn="l"/>
              </a:tabLst>
            </a:pPr>
            <a:r>
              <a:rPr lang="es-ES_tradnl" sz="3600" b="0" dirty="0">
                <a:cs typeface="Arial" pitchFamily="34" charset="0"/>
                <a:sym typeface="Symbol" pitchFamily="18" charset="2"/>
              </a:rPr>
              <a:t>X	</a:t>
            </a:r>
            <a:r>
              <a:rPr lang="es-ES_tradnl" sz="3600" b="0" dirty="0">
                <a:cs typeface="Times New Roman" pitchFamily="18" charset="0"/>
                <a:sym typeface="Symbol" pitchFamily="18" charset="2"/>
              </a:rPr>
              <a:t></a:t>
            </a:r>
            <a:r>
              <a:rPr lang="es-ES" sz="3600" b="0" dirty="0">
                <a:cs typeface="Arial" pitchFamily="34" charset="0"/>
              </a:rPr>
              <a:t> 1.96*s</a:t>
            </a:r>
            <a:r>
              <a:rPr lang="es-MX" sz="3600" b="0" baseline="-30000" dirty="0">
                <a:cs typeface="Arial" pitchFamily="34" charset="0"/>
                <a:sym typeface="Symbol" pitchFamily="18" charset="2"/>
              </a:rPr>
              <a:t>               </a:t>
            </a:r>
            <a:r>
              <a:rPr lang="es-ES" sz="3600" b="0" dirty="0">
                <a:cs typeface="Arial" pitchFamily="34" charset="0"/>
                <a:sym typeface="Symbol" pitchFamily="18" charset="2"/>
              </a:rPr>
              <a:t>50 </a:t>
            </a:r>
            <a:r>
              <a:rPr lang="es-ES" sz="3600" b="0" dirty="0">
                <a:cs typeface="Times New Roman" pitchFamily="18" charset="0"/>
                <a:sym typeface="Symbol" pitchFamily="18" charset="2"/>
              </a:rPr>
              <a:t></a:t>
            </a:r>
            <a:r>
              <a:rPr lang="es-ES" sz="3600" b="0" dirty="0">
                <a:cs typeface="Arial" pitchFamily="34" charset="0"/>
              </a:rPr>
              <a:t> 0.98         </a:t>
            </a:r>
            <a:r>
              <a:rPr lang="es-ES" b="0" dirty="0">
                <a:sym typeface="Symbol" pitchFamily="18" charset="2"/>
                <a:hlinkClick r:id="rId4" action="ppaction://hlinkfile"/>
              </a:rPr>
              <a:t>Excel</a:t>
            </a:r>
            <a:r>
              <a:rPr lang="es-ES" sz="3600" b="0" dirty="0">
                <a:cs typeface="Arial" pitchFamily="34" charset="0"/>
              </a:rPr>
              <a:t> </a:t>
            </a:r>
            <a:endParaRPr lang="es-ES" sz="3600" b="0" dirty="0">
              <a:latin typeface="Times New Roman" pitchFamily="18" charset="0"/>
              <a:cs typeface="Times New Roman" pitchFamily="18" charset="0"/>
              <a:sym typeface="Symbol" pitchFamily="18" charset="2"/>
            </a:endParaRPr>
          </a:p>
          <a:p>
            <a:pPr algn="just" eaLnBrk="0" hangingPunct="0">
              <a:tabLst>
                <a:tab pos="457200" algn="l"/>
              </a:tabLst>
            </a:pPr>
            <a:r>
              <a:rPr lang="es-ES" sz="3600" b="0" baseline="-30000" dirty="0">
                <a:cs typeface="Arial" pitchFamily="34" charset="0"/>
                <a:sym typeface="Symbol" pitchFamily="18" charset="2"/>
              </a:rPr>
              <a:t>	</a:t>
            </a:r>
            <a:endParaRPr lang="es-ES" sz="3600" b="0" dirty="0">
              <a:latin typeface="Times New Roman" pitchFamily="18" charset="0"/>
              <a:cs typeface="Times New Roman" pitchFamily="18" charset="0"/>
              <a:sym typeface="Symbol" pitchFamily="18" charset="2"/>
            </a:endParaRPr>
          </a:p>
          <a:p>
            <a:pPr eaLnBrk="0" hangingPunct="0">
              <a:tabLst>
                <a:tab pos="457200" algn="l"/>
              </a:tabLst>
            </a:pPr>
            <a:endParaRPr lang="es-ES" sz="1400" b="0" dirty="0">
              <a:cs typeface="Times New Roman" pitchFamily="18" charset="0"/>
              <a:sym typeface="Symbol" pitchFamily="18" charset="2"/>
            </a:endParaRPr>
          </a:p>
        </p:txBody>
      </p:sp>
      <p:sp>
        <p:nvSpPr>
          <p:cNvPr id="30725" name="Line 5"/>
          <p:cNvSpPr>
            <a:spLocks noChangeShapeType="1"/>
          </p:cNvSpPr>
          <p:nvPr/>
        </p:nvSpPr>
        <p:spPr bwMode="auto">
          <a:xfrm>
            <a:off x="0" y="5867400"/>
            <a:ext cx="457200" cy="0"/>
          </a:xfrm>
          <a:prstGeom prst="line">
            <a:avLst/>
          </a:prstGeom>
          <a:noFill/>
          <a:ln w="28575">
            <a:solidFill>
              <a:schemeClr val="tx1"/>
            </a:solidFill>
            <a:round/>
            <a:headEnd/>
            <a:tailEnd/>
          </a:ln>
        </p:spPr>
        <p:txBody>
          <a:bodyPr/>
          <a:lstStyle/>
          <a:p>
            <a:endParaRPr lang="es-ES"/>
          </a:p>
        </p:txBody>
      </p:sp>
      <p:graphicFrame>
        <p:nvGraphicFramePr>
          <p:cNvPr id="30722" name="Object 6"/>
          <p:cNvGraphicFramePr>
            <a:graphicFrameLocks noChangeAspect="1"/>
          </p:cNvGraphicFramePr>
          <p:nvPr/>
        </p:nvGraphicFramePr>
        <p:xfrm>
          <a:off x="2268538" y="6165850"/>
          <a:ext cx="271462" cy="381000"/>
        </p:xfrm>
        <a:graphic>
          <a:graphicData uri="http://schemas.openxmlformats.org/presentationml/2006/ole">
            <p:oleObj spid="_x0000_s30722" name="Ecuación" r:id="rId5" imgW="190440" imgH="266400" progId="Equation.3">
              <p:embed/>
            </p:oleObj>
          </a:graphicData>
        </a:graphic>
      </p:graphicFrame>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96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5" grpId="0" animBg="1" autoUpdateAnimBg="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Rectangle 2"/>
          <p:cNvSpPr>
            <a:spLocks noChangeArrowheads="1"/>
          </p:cNvSpPr>
          <p:nvPr/>
        </p:nvSpPr>
        <p:spPr bwMode="auto">
          <a:xfrm>
            <a:off x="0" y="609600"/>
            <a:ext cx="9144000" cy="1917700"/>
          </a:xfrm>
          <a:prstGeom prst="rect">
            <a:avLst/>
          </a:prstGeom>
          <a:noFill/>
          <a:ln w="9525">
            <a:noFill/>
            <a:miter lim="800000"/>
            <a:headEnd/>
            <a:tailEnd/>
          </a:ln>
        </p:spPr>
        <p:txBody>
          <a:bodyPr>
            <a:spAutoFit/>
          </a:bodyPr>
          <a:lstStyle/>
          <a:p>
            <a:r>
              <a:rPr lang="es-ES" sz="1400" b="0" dirty="0">
                <a:latin typeface="Times New Roman" pitchFamily="18" charset="0"/>
                <a:cs typeface="Times New Roman" pitchFamily="18" charset="0"/>
              </a:rPr>
              <a:t>, </a:t>
            </a:r>
            <a:r>
              <a:rPr lang="es-ES" sz="2400" b="0" dirty="0">
                <a:latin typeface="Times New Roman" pitchFamily="18" charset="0"/>
                <a:cs typeface="Times New Roman" pitchFamily="18" charset="0"/>
              </a:rPr>
              <a:t>o sea los límites de 95% de </a:t>
            </a:r>
            <a:r>
              <a:rPr lang="es-ES_tradnl" sz="2400" b="0" dirty="0">
                <a:cs typeface="Times New Roman" pitchFamily="18" charset="0"/>
                <a:sym typeface="Symbol" pitchFamily="18" charset="2"/>
              </a:rPr>
              <a:t></a:t>
            </a:r>
            <a:r>
              <a:rPr lang="es-ES_tradnl" sz="2400" b="0" dirty="0">
                <a:cs typeface="Arial" pitchFamily="34" charset="0"/>
              </a:rPr>
              <a:t> son:</a:t>
            </a:r>
            <a:endParaRPr lang="es-ES" sz="2400" b="0" dirty="0">
              <a:latin typeface="Times New Roman" pitchFamily="18" charset="0"/>
              <a:cs typeface="Times New Roman" pitchFamily="18" charset="0"/>
              <a:sym typeface="Symbol" pitchFamily="18" charset="2"/>
            </a:endParaRPr>
          </a:p>
          <a:p>
            <a:pPr eaLnBrk="0" hangingPunct="0"/>
            <a:r>
              <a:rPr lang="es-ES_tradnl" sz="2400" b="0" dirty="0">
                <a:cs typeface="Arial" pitchFamily="34" charset="0"/>
                <a:sym typeface="Symbol" pitchFamily="18" charset="2"/>
              </a:rPr>
              <a:t>			49.02&lt;= </a:t>
            </a:r>
            <a:r>
              <a:rPr lang="es-ES_tradnl" sz="2400" b="0" dirty="0">
                <a:cs typeface="Times New Roman" pitchFamily="18" charset="0"/>
                <a:sym typeface="Symbol" pitchFamily="18" charset="2"/>
              </a:rPr>
              <a:t></a:t>
            </a:r>
            <a:r>
              <a:rPr lang="es-ES_tradnl" sz="2400" b="0" dirty="0">
                <a:cs typeface="Arial" pitchFamily="34" charset="0"/>
              </a:rPr>
              <a:t> &lt;= 50.98</a:t>
            </a:r>
            <a:endParaRPr lang="es-ES" sz="2400" b="0" dirty="0">
              <a:latin typeface="Times New Roman" pitchFamily="18" charset="0"/>
              <a:cs typeface="Times New Roman" pitchFamily="18" charset="0"/>
              <a:sym typeface="Symbol" pitchFamily="18" charset="2"/>
            </a:endParaRPr>
          </a:p>
          <a:p>
            <a:pPr eaLnBrk="0" hangingPunct="0"/>
            <a:r>
              <a:rPr lang="es-ES" sz="2400" b="0" dirty="0">
                <a:cs typeface="Times New Roman" pitchFamily="18" charset="0"/>
                <a:sym typeface="Symbol" pitchFamily="18" charset="2"/>
              </a:rPr>
              <a:t> </a:t>
            </a:r>
          </a:p>
          <a:p>
            <a:pPr eaLnBrk="0" hangingPunct="0"/>
            <a:r>
              <a:rPr lang="es-ES" sz="2400" b="0" dirty="0">
                <a:cs typeface="Times New Roman" pitchFamily="18" charset="0"/>
                <a:sym typeface="Symbol" pitchFamily="18" charset="2"/>
              </a:rPr>
              <a:t>Este intervalo es más amplio que el de 68%, en otras palabras al 95% tiene menos precisión que al 68%.</a:t>
            </a:r>
            <a:r>
              <a:rPr lang="es-ES" sz="1100" b="0" dirty="0">
                <a:sym typeface="Symbol" pitchFamily="18" charset="2"/>
              </a:rPr>
              <a:t> </a:t>
            </a:r>
            <a:endParaRPr lang="es-ES" sz="1400" b="0" dirty="0">
              <a:cs typeface="Times New Roman" pitchFamily="18" charset="0"/>
              <a:sym typeface="Symbol" pitchFamily="18" charset="2"/>
            </a:endParaRPr>
          </a:p>
        </p:txBody>
      </p:sp>
      <p:sp>
        <p:nvSpPr>
          <p:cNvPr id="70659" name="Rectangle 3"/>
          <p:cNvSpPr>
            <a:spLocks noChangeArrowheads="1"/>
          </p:cNvSpPr>
          <p:nvPr/>
        </p:nvSpPr>
        <p:spPr bwMode="auto">
          <a:xfrm>
            <a:off x="0" y="2895600"/>
            <a:ext cx="9144000" cy="2282825"/>
          </a:xfrm>
          <a:prstGeom prst="rect">
            <a:avLst/>
          </a:prstGeom>
          <a:noFill/>
          <a:ln w="9525">
            <a:noFill/>
            <a:miter lim="800000"/>
            <a:headEnd/>
            <a:tailEnd/>
          </a:ln>
        </p:spPr>
        <p:txBody>
          <a:bodyPr>
            <a:spAutoFit/>
          </a:bodyPr>
          <a:lstStyle/>
          <a:p>
            <a:pPr algn="just"/>
            <a:r>
              <a:rPr lang="es-ES_tradnl" sz="2400" b="0" dirty="0">
                <a:cs typeface="Arial" pitchFamily="34" charset="0"/>
              </a:rPr>
              <a:t>¿De qué manera influye n?</a:t>
            </a:r>
          </a:p>
          <a:p>
            <a:pPr algn="just"/>
            <a:endParaRPr lang="es-ES_tradnl" sz="2400" b="0" dirty="0">
              <a:cs typeface="Arial" pitchFamily="34" charset="0"/>
            </a:endParaRPr>
          </a:p>
          <a:p>
            <a:pPr algn="just"/>
            <a:endParaRPr lang="es-ES" sz="2400" b="0" dirty="0">
              <a:latin typeface="Times New Roman" pitchFamily="18" charset="0"/>
              <a:cs typeface="Times New Roman" pitchFamily="18" charset="0"/>
            </a:endParaRPr>
          </a:p>
          <a:p>
            <a:pPr eaLnBrk="0" hangingPunct="0"/>
            <a:r>
              <a:rPr lang="es-ES_tradnl" sz="2400" b="0" dirty="0">
                <a:cs typeface="Arial" pitchFamily="34" charset="0"/>
              </a:rPr>
              <a:t>En la medida que aumenta n disminuye </a:t>
            </a:r>
            <a:r>
              <a:rPr lang="es-MX" sz="2400" b="0" dirty="0">
                <a:cs typeface="Arial" pitchFamily="34" charset="0"/>
              </a:rPr>
              <a:t>s  </a:t>
            </a:r>
            <a:r>
              <a:rPr lang="es-ES" sz="2400" b="0" dirty="0">
                <a:cs typeface="Arial" pitchFamily="34" charset="0"/>
              </a:rPr>
              <a:t> </a:t>
            </a:r>
            <a:r>
              <a:rPr lang="es-MX" sz="2400" b="0" dirty="0">
                <a:cs typeface="Arial" pitchFamily="34" charset="0"/>
              </a:rPr>
              <a:t> </a:t>
            </a:r>
            <a:r>
              <a:rPr lang="es-ES" sz="2400" b="0" dirty="0">
                <a:cs typeface="Arial" pitchFamily="34" charset="0"/>
              </a:rPr>
              <a:t>es decir</a:t>
            </a:r>
            <a:r>
              <a:rPr lang="es-MX" sz="2400" b="0" dirty="0">
                <a:cs typeface="Arial" pitchFamily="34" charset="0"/>
              </a:rPr>
              <a:t>,</a:t>
            </a:r>
            <a:r>
              <a:rPr lang="es-ES" sz="2400" b="0" dirty="0">
                <a:cs typeface="Arial" pitchFamily="34" charset="0"/>
              </a:rPr>
              <a:t> disminuye el intervalo. O sea a medida que aumenta n aumenta la precisión pues disminuye el intervalo</a:t>
            </a:r>
            <a:r>
              <a:rPr lang="es-ES" sz="1100" b="0" dirty="0">
                <a:latin typeface="Times New Roman" pitchFamily="18" charset="0"/>
              </a:rPr>
              <a:t> </a:t>
            </a:r>
            <a:endParaRPr lang="es-ES" sz="2400" b="0" dirty="0">
              <a:latin typeface="Times New Roman" pitchFamily="18" charset="0"/>
            </a:endParaRPr>
          </a:p>
        </p:txBody>
      </p:sp>
      <p:graphicFrame>
        <p:nvGraphicFramePr>
          <p:cNvPr id="31746" name="Object 4"/>
          <p:cNvGraphicFramePr>
            <a:graphicFrameLocks noChangeAspect="1"/>
          </p:cNvGraphicFramePr>
          <p:nvPr/>
        </p:nvGraphicFramePr>
        <p:xfrm>
          <a:off x="7239000" y="5334000"/>
          <a:ext cx="1136650" cy="962025"/>
        </p:xfrm>
        <a:graphic>
          <a:graphicData uri="http://schemas.openxmlformats.org/presentationml/2006/ole">
            <p:oleObj spid="_x0000_s31746" name="Imagen" r:id="rId3" imgW="1137240" imgH="962640" progId="Word.Picture.8">
              <p:embed/>
            </p:oleObj>
          </a:graphicData>
        </a:graphic>
      </p:graphicFrame>
      <p:graphicFrame>
        <p:nvGraphicFramePr>
          <p:cNvPr id="31747" name="Object 5"/>
          <p:cNvGraphicFramePr>
            <a:graphicFrameLocks noChangeAspect="1"/>
          </p:cNvGraphicFramePr>
          <p:nvPr/>
        </p:nvGraphicFramePr>
        <p:xfrm>
          <a:off x="5724525" y="4076700"/>
          <a:ext cx="271463" cy="381000"/>
        </p:xfrm>
        <a:graphic>
          <a:graphicData uri="http://schemas.openxmlformats.org/presentationml/2006/ole">
            <p:oleObj spid="_x0000_s31747" name="Ecuación" r:id="rId4" imgW="190440" imgH="266400" progId="Equation.3">
              <p:embed/>
            </p:oleObj>
          </a:graphicData>
        </a:graphic>
      </p:graphicFrame>
      <p:sp>
        <p:nvSpPr>
          <p:cNvPr id="70662" name="Rectangle 6"/>
          <p:cNvSpPr>
            <a:spLocks noChangeArrowheads="1"/>
          </p:cNvSpPr>
          <p:nvPr/>
        </p:nvSpPr>
        <p:spPr bwMode="auto">
          <a:xfrm>
            <a:off x="6443663" y="0"/>
            <a:ext cx="2514600" cy="396875"/>
          </a:xfrm>
          <a:prstGeom prst="rect">
            <a:avLst/>
          </a:prstGeom>
          <a:solidFill>
            <a:schemeClr val="bg1"/>
          </a:solidFill>
          <a:ln w="9525">
            <a:noFill/>
            <a:miter lim="800000"/>
            <a:headEnd/>
            <a:tailEnd/>
          </a:ln>
        </p:spPr>
        <p:txBody>
          <a:bodyPr>
            <a:spAutoFit/>
          </a:bodyPr>
          <a:lstStyle/>
          <a:p>
            <a:r>
              <a:rPr lang="es-ES_tradnl" sz="2000" b="0" dirty="0" smtClean="0">
                <a:cs typeface="Arial" pitchFamily="34" charset="0"/>
              </a:rPr>
              <a:t>49,50 </a:t>
            </a:r>
            <a:r>
              <a:rPr lang="es-ES_tradnl" sz="2000" b="0" dirty="0">
                <a:cs typeface="Arial" pitchFamily="34" charset="0"/>
              </a:rPr>
              <a:t>&lt;= </a:t>
            </a:r>
            <a:r>
              <a:rPr lang="es-ES_tradnl" sz="2000" b="0" dirty="0">
                <a:cs typeface="Times New Roman" pitchFamily="18" charset="0"/>
                <a:sym typeface="Symbol" pitchFamily="18" charset="2"/>
              </a:rPr>
              <a:t></a:t>
            </a:r>
            <a:r>
              <a:rPr lang="es-ES_tradnl" sz="2000" b="0" dirty="0">
                <a:cs typeface="Arial" pitchFamily="34" charset="0"/>
              </a:rPr>
              <a:t> &lt;= 50.50</a:t>
            </a:r>
            <a:r>
              <a:rPr lang="es-ES" sz="1100" b="0" dirty="0">
                <a:latin typeface="Times New Roman" pitchFamily="18" charset="0"/>
                <a:sym typeface="Symbol" pitchFamily="18" charset="2"/>
              </a:rPr>
              <a:t> </a:t>
            </a:r>
            <a:endParaRPr lang="es-ES" sz="1400" b="0" dirty="0">
              <a:cs typeface="Times New Roman" pitchFamily="18" charset="0"/>
              <a:sym typeface="Symbol" pitchFamily="18" charset="2"/>
            </a:endParaRPr>
          </a:p>
        </p:txBody>
      </p:sp>
      <p:graphicFrame>
        <p:nvGraphicFramePr>
          <p:cNvPr id="70663" name="Object 7"/>
          <p:cNvGraphicFramePr>
            <a:graphicFrameLocks noChangeAspect="1"/>
          </p:cNvGraphicFramePr>
          <p:nvPr/>
        </p:nvGraphicFramePr>
        <p:xfrm>
          <a:off x="4427538" y="3068638"/>
          <a:ext cx="1584325" cy="635000"/>
        </p:xfrm>
        <a:graphic>
          <a:graphicData uri="http://schemas.openxmlformats.org/presentationml/2006/ole">
            <p:oleObj spid="_x0000_s31748" name="Ecuación" r:id="rId5" imgW="545760" imgH="41904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066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065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06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9" grpId="0"/>
      <p:bldP spid="70662"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ChangeArrowheads="1"/>
          </p:cNvSpPr>
          <p:nvPr/>
        </p:nvSpPr>
        <p:spPr bwMode="auto">
          <a:xfrm>
            <a:off x="0" y="838200"/>
            <a:ext cx="9144000" cy="3749675"/>
          </a:xfrm>
          <a:prstGeom prst="rect">
            <a:avLst/>
          </a:prstGeom>
          <a:noFill/>
          <a:ln w="9525">
            <a:noFill/>
            <a:miter lim="800000"/>
            <a:headEnd/>
            <a:tailEnd/>
          </a:ln>
        </p:spPr>
        <p:txBody>
          <a:bodyPr>
            <a:spAutoFit/>
          </a:bodyPr>
          <a:lstStyle/>
          <a:p>
            <a:pPr algn="just">
              <a:tabLst>
                <a:tab pos="457200" algn="l"/>
              </a:tabLst>
            </a:pPr>
            <a:r>
              <a:rPr lang="es-ES_tradnl" sz="4000" b="0">
                <a:cs typeface="Arial" pitchFamily="34" charset="0"/>
              </a:rPr>
              <a:t>Si la exigencia fuera solo al 99% el resultado sería:</a:t>
            </a:r>
            <a:endParaRPr lang="es-ES" sz="4000" b="0">
              <a:cs typeface="Times New Roman" pitchFamily="18" charset="0"/>
            </a:endParaRPr>
          </a:p>
          <a:p>
            <a:pPr algn="just" eaLnBrk="0" hangingPunct="0">
              <a:tabLst>
                <a:tab pos="457200" algn="l"/>
              </a:tabLst>
            </a:pPr>
            <a:r>
              <a:rPr lang="es-ES_tradnl" sz="4000" b="0">
                <a:cs typeface="Arial" pitchFamily="34" charset="0"/>
              </a:rPr>
              <a:t>	               X </a:t>
            </a:r>
            <a:r>
              <a:rPr lang="es-ES" sz="4000" b="0">
                <a:cs typeface="Times New Roman" pitchFamily="18" charset="0"/>
                <a:sym typeface="Symbol" pitchFamily="18" charset="2"/>
              </a:rPr>
              <a:t></a:t>
            </a:r>
            <a:r>
              <a:rPr lang="es-ES" sz="4000" b="0">
                <a:cs typeface="Arial" pitchFamily="34" charset="0"/>
              </a:rPr>
              <a:t> 2.58*</a:t>
            </a:r>
            <a:r>
              <a:rPr lang="es-MX" sz="4000" b="0">
                <a:cs typeface="Arial" pitchFamily="34" charset="0"/>
              </a:rPr>
              <a:t>s</a:t>
            </a:r>
            <a:r>
              <a:rPr lang="es-ES" sz="4000" b="0" baseline="-25000">
                <a:cs typeface="Arial" pitchFamily="34" charset="0"/>
              </a:rPr>
              <a:t>x</a:t>
            </a:r>
            <a:endParaRPr lang="es-ES" sz="4000" b="0">
              <a:cs typeface="Times New Roman" pitchFamily="18" charset="0"/>
              <a:sym typeface="Symbol" pitchFamily="18" charset="2"/>
            </a:endParaRPr>
          </a:p>
          <a:p>
            <a:pPr algn="just" eaLnBrk="0" hangingPunct="0">
              <a:tabLst>
                <a:tab pos="457200" algn="l"/>
              </a:tabLst>
            </a:pPr>
            <a:r>
              <a:rPr lang="es-ES_tradnl" sz="4000" b="0">
                <a:cs typeface="Arial" pitchFamily="34" charset="0"/>
                <a:sym typeface="Symbol" pitchFamily="18" charset="2"/>
              </a:rPr>
              <a:t> </a:t>
            </a:r>
            <a:endParaRPr lang="es-ES" sz="4000" b="0">
              <a:cs typeface="Times New Roman" pitchFamily="18" charset="0"/>
              <a:sym typeface="Symbol" pitchFamily="18" charset="2"/>
            </a:endParaRPr>
          </a:p>
          <a:p>
            <a:pPr algn="just" eaLnBrk="0" hangingPunct="0">
              <a:tabLst>
                <a:tab pos="457200" algn="l"/>
              </a:tabLst>
            </a:pPr>
            <a:r>
              <a:rPr lang="es-ES_tradnl" sz="4000" b="0">
                <a:cs typeface="Arial" pitchFamily="34" charset="0"/>
                <a:sym typeface="Symbol" pitchFamily="18" charset="2"/>
              </a:rPr>
              <a:t>Dando por resultado :</a:t>
            </a:r>
            <a:endParaRPr lang="es-ES" sz="4000" b="0">
              <a:cs typeface="Times New Roman" pitchFamily="18" charset="0"/>
              <a:sym typeface="Symbol" pitchFamily="18" charset="2"/>
            </a:endParaRPr>
          </a:p>
          <a:p>
            <a:pPr eaLnBrk="0" hangingPunct="0">
              <a:tabLst>
                <a:tab pos="457200" algn="l"/>
              </a:tabLst>
            </a:pPr>
            <a:r>
              <a:rPr lang="es-ES_tradnl" sz="4000" b="0">
                <a:cs typeface="Arial" pitchFamily="34" charset="0"/>
                <a:sym typeface="Symbol" pitchFamily="18" charset="2"/>
              </a:rPr>
              <a:t>		 &lt;= </a:t>
            </a:r>
            <a:r>
              <a:rPr lang="es-ES_tradnl" sz="4000" b="0">
                <a:cs typeface="Times New Roman" pitchFamily="18" charset="0"/>
                <a:sym typeface="Symbol" pitchFamily="18" charset="2"/>
              </a:rPr>
              <a:t></a:t>
            </a:r>
            <a:r>
              <a:rPr lang="es-ES_tradnl" sz="4000" b="0">
                <a:cs typeface="Arial" pitchFamily="34" charset="0"/>
              </a:rPr>
              <a:t> &lt;=       ¡Calcularlo! (ver Excel)</a:t>
            </a:r>
            <a:endParaRPr lang="es-ES" sz="4000" b="0">
              <a:cs typeface="Times New Roman" pitchFamily="18" charset="0"/>
              <a:sym typeface="Symbol" pitchFamily="18" charset="2"/>
            </a:endParaRPr>
          </a:p>
        </p:txBody>
      </p:sp>
      <p:sp>
        <p:nvSpPr>
          <p:cNvPr id="32772" name="Line 3"/>
          <p:cNvSpPr>
            <a:spLocks noChangeShapeType="1"/>
          </p:cNvSpPr>
          <p:nvPr/>
        </p:nvSpPr>
        <p:spPr bwMode="auto">
          <a:xfrm>
            <a:off x="2590800" y="2133600"/>
            <a:ext cx="533400" cy="0"/>
          </a:xfrm>
          <a:prstGeom prst="line">
            <a:avLst/>
          </a:prstGeom>
          <a:noFill/>
          <a:ln w="38100">
            <a:solidFill>
              <a:schemeClr val="tx1"/>
            </a:solidFill>
            <a:round/>
            <a:headEnd/>
            <a:tailEnd/>
          </a:ln>
        </p:spPr>
        <p:txBody>
          <a:bodyPr/>
          <a:lstStyle/>
          <a:p>
            <a:endParaRPr lang="es-ES"/>
          </a:p>
        </p:txBody>
      </p:sp>
      <p:sp>
        <p:nvSpPr>
          <p:cNvPr id="32773" name="Line 4"/>
          <p:cNvSpPr>
            <a:spLocks noChangeShapeType="1"/>
          </p:cNvSpPr>
          <p:nvPr/>
        </p:nvSpPr>
        <p:spPr bwMode="auto">
          <a:xfrm>
            <a:off x="4953000" y="2514600"/>
            <a:ext cx="228600" cy="0"/>
          </a:xfrm>
          <a:prstGeom prst="line">
            <a:avLst/>
          </a:prstGeom>
          <a:noFill/>
          <a:ln w="28575">
            <a:solidFill>
              <a:schemeClr val="tx1"/>
            </a:solidFill>
            <a:round/>
            <a:headEnd/>
            <a:tailEnd/>
          </a:ln>
        </p:spPr>
        <p:txBody>
          <a:bodyPr/>
          <a:lstStyle/>
          <a:p>
            <a:endParaRPr lang="es-ES"/>
          </a:p>
        </p:txBody>
      </p:sp>
      <p:graphicFrame>
        <p:nvGraphicFramePr>
          <p:cNvPr id="32770" name="Object 1024"/>
          <p:cNvGraphicFramePr>
            <a:graphicFrameLocks noChangeAspect="1"/>
          </p:cNvGraphicFramePr>
          <p:nvPr/>
        </p:nvGraphicFramePr>
        <p:xfrm>
          <a:off x="7239000" y="5334000"/>
          <a:ext cx="1136650" cy="962025"/>
        </p:xfrm>
        <a:graphic>
          <a:graphicData uri="http://schemas.openxmlformats.org/presentationml/2006/ole">
            <p:oleObj spid="_x0000_s32770" name="Imagen" r:id="rId3" imgW="1137240" imgH="962640" progId="Word.Picture.8">
              <p:embed/>
            </p:oleObj>
          </a:graphicData>
        </a:graphic>
      </p:graphicFrame>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r>
              <a:rPr lang="es-MX" sz="3600" smtClean="0"/>
              <a:t>¿Qué limitaciones tiene esta forma de calcular intervalos de confianza?</a:t>
            </a:r>
            <a:endParaRPr lang="es-ES" sz="3600" smtClean="0"/>
          </a:p>
        </p:txBody>
      </p:sp>
      <p:sp>
        <p:nvSpPr>
          <p:cNvPr id="77827" name="Text Box 3"/>
          <p:cNvSpPr txBox="1">
            <a:spLocks noChangeArrowheads="1"/>
          </p:cNvSpPr>
          <p:nvPr/>
        </p:nvSpPr>
        <p:spPr bwMode="auto">
          <a:xfrm>
            <a:off x="762000" y="2209800"/>
            <a:ext cx="8001000" cy="1066800"/>
          </a:xfrm>
          <a:prstGeom prst="rect">
            <a:avLst/>
          </a:prstGeom>
          <a:noFill/>
          <a:ln w="9525">
            <a:noFill/>
            <a:miter lim="800000"/>
            <a:headEnd/>
            <a:tailEnd/>
          </a:ln>
        </p:spPr>
        <p:txBody>
          <a:bodyPr>
            <a:spAutoFit/>
          </a:bodyPr>
          <a:lstStyle/>
          <a:p>
            <a:pPr>
              <a:spcBef>
                <a:spcPct val="50000"/>
              </a:spcBef>
            </a:pPr>
            <a:r>
              <a:rPr lang="es-MX" sz="3200"/>
              <a:t>¿Qué pasa si las muestras son pequeñas?</a:t>
            </a:r>
            <a:endParaRPr lang="es-ES" sz="3200"/>
          </a:p>
        </p:txBody>
      </p:sp>
      <p:pic>
        <p:nvPicPr>
          <p:cNvPr id="66564" name="Picture 4" descr="PE01682_"/>
          <p:cNvPicPr>
            <a:picLocks noChangeAspect="1" noChangeArrowheads="1"/>
          </p:cNvPicPr>
          <p:nvPr/>
        </p:nvPicPr>
        <p:blipFill>
          <a:blip r:embed="rId2"/>
          <a:srcRect/>
          <a:stretch>
            <a:fillRect/>
          </a:stretch>
        </p:blipFill>
        <p:spPr bwMode="auto">
          <a:xfrm>
            <a:off x="2819400" y="4267200"/>
            <a:ext cx="2514600" cy="1981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7827"/>
                                        </p:tgtEl>
                                        <p:attrNameLst>
                                          <p:attrName>style.visibility</p:attrName>
                                        </p:attrNameLst>
                                      </p:cBhvr>
                                      <p:to>
                                        <p:strVal val="visible"/>
                                      </p:to>
                                    </p:set>
                                    <p:anim calcmode="lin" valueType="num">
                                      <p:cBhvr additive="base">
                                        <p:cTn id="7" dur="500" fill="hold"/>
                                        <p:tgtEl>
                                          <p:spTgt spid="77827"/>
                                        </p:tgtEl>
                                        <p:attrNameLst>
                                          <p:attrName>ppt_x</p:attrName>
                                        </p:attrNameLst>
                                      </p:cBhvr>
                                      <p:tavLst>
                                        <p:tav tm="0">
                                          <p:val>
                                            <p:strVal val="0-#ppt_w/2"/>
                                          </p:val>
                                        </p:tav>
                                        <p:tav tm="100000">
                                          <p:val>
                                            <p:strVal val="#ppt_x"/>
                                          </p:val>
                                        </p:tav>
                                      </p:tavLst>
                                    </p:anim>
                                    <p:anim calcmode="lin" valueType="num">
                                      <p:cBhvr additive="base">
                                        <p:cTn id="8" dur="500" fill="hold"/>
                                        <p:tgtEl>
                                          <p:spTgt spid="778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8" name="Rectangle 2"/>
          <p:cNvSpPr>
            <a:spLocks noGrp="1" noChangeArrowheads="1"/>
          </p:cNvSpPr>
          <p:nvPr>
            <p:ph type="title"/>
          </p:nvPr>
        </p:nvSpPr>
        <p:spPr/>
        <p:txBody>
          <a:bodyPr/>
          <a:lstStyle/>
          <a:p>
            <a:pPr eaLnBrk="1" hangingPunct="1"/>
            <a:r>
              <a:rPr lang="es-MX" sz="3200" smtClean="0"/>
              <a:t>El problema de las muestras pequeñas</a:t>
            </a:r>
            <a:endParaRPr lang="es-ES" sz="3200" smtClean="0"/>
          </a:p>
        </p:txBody>
      </p:sp>
      <p:graphicFrame>
        <p:nvGraphicFramePr>
          <p:cNvPr id="73738" name="Object 10"/>
          <p:cNvGraphicFramePr>
            <a:graphicFrameLocks noChangeAspect="1"/>
          </p:cNvGraphicFramePr>
          <p:nvPr>
            <p:ph sz="quarter" idx="2"/>
          </p:nvPr>
        </p:nvGraphicFramePr>
        <p:xfrm>
          <a:off x="2195513" y="1052513"/>
          <a:ext cx="1152525" cy="682625"/>
        </p:xfrm>
        <a:graphic>
          <a:graphicData uri="http://schemas.openxmlformats.org/presentationml/2006/ole">
            <p:oleObj spid="_x0000_s33794" name="Ecuación" r:id="rId3" imgW="672840" imgH="622080" progId="Equation.3">
              <p:embed/>
            </p:oleObj>
          </a:graphicData>
        </a:graphic>
      </p:graphicFrame>
      <p:graphicFrame>
        <p:nvGraphicFramePr>
          <p:cNvPr id="73740" name="Object 12"/>
          <p:cNvGraphicFramePr>
            <a:graphicFrameLocks noChangeAspect="1"/>
          </p:cNvGraphicFramePr>
          <p:nvPr>
            <p:ph sz="quarter" idx="3"/>
          </p:nvPr>
        </p:nvGraphicFramePr>
        <p:xfrm>
          <a:off x="4787900" y="1125538"/>
          <a:ext cx="1800225" cy="536575"/>
        </p:xfrm>
        <a:graphic>
          <a:graphicData uri="http://schemas.openxmlformats.org/presentationml/2006/ole">
            <p:oleObj spid="_x0000_s33795" name="Ecuación" r:id="rId4" imgW="647640" imgH="393480" progId="Equation.3">
              <p:embed/>
            </p:oleObj>
          </a:graphicData>
        </a:graphic>
      </p:graphicFrame>
      <p:sp>
        <p:nvSpPr>
          <p:cNvPr id="73731" name="Rectangle 3"/>
          <p:cNvSpPr>
            <a:spLocks noChangeArrowheads="1"/>
          </p:cNvSpPr>
          <p:nvPr/>
        </p:nvSpPr>
        <p:spPr bwMode="auto">
          <a:xfrm>
            <a:off x="0" y="1371600"/>
            <a:ext cx="9144000" cy="304800"/>
          </a:xfrm>
          <a:prstGeom prst="rect">
            <a:avLst/>
          </a:prstGeom>
          <a:noFill/>
          <a:ln w="9525">
            <a:noFill/>
            <a:miter lim="800000"/>
            <a:headEnd/>
            <a:tailEnd/>
          </a:ln>
        </p:spPr>
        <p:txBody>
          <a:bodyPr>
            <a:spAutoFit/>
          </a:bodyPr>
          <a:lstStyle/>
          <a:p>
            <a:r>
              <a:rPr lang="es-ES_tradnl" sz="1400" b="0">
                <a:cs typeface="Times New Roman" pitchFamily="18" charset="0"/>
              </a:rPr>
              <a:t>Como vimos antes :</a:t>
            </a:r>
            <a:endParaRPr lang="es-ES_tradnl" sz="1400" b="0">
              <a:cs typeface="Times New Roman" pitchFamily="18" charset="0"/>
              <a:sym typeface="Symbol" pitchFamily="18" charset="2"/>
            </a:endParaRPr>
          </a:p>
        </p:txBody>
      </p:sp>
      <p:sp>
        <p:nvSpPr>
          <p:cNvPr id="73732" name="Rectangle 4"/>
          <p:cNvSpPr>
            <a:spLocks noChangeArrowheads="1"/>
          </p:cNvSpPr>
          <p:nvPr/>
        </p:nvSpPr>
        <p:spPr bwMode="auto">
          <a:xfrm>
            <a:off x="0" y="1752600"/>
            <a:ext cx="9144000" cy="792163"/>
          </a:xfrm>
          <a:prstGeom prst="rect">
            <a:avLst/>
          </a:prstGeom>
          <a:noFill/>
          <a:ln w="9525">
            <a:noFill/>
            <a:miter lim="800000"/>
            <a:headEnd/>
            <a:tailEnd/>
          </a:ln>
        </p:spPr>
        <p:txBody>
          <a:bodyPr>
            <a:spAutoFit/>
          </a:bodyPr>
          <a:lstStyle/>
          <a:p>
            <a:pPr algn="just"/>
            <a:r>
              <a:rPr lang="es-ES_tradnl" sz="1400" b="0">
                <a:cs typeface="Times New Roman" pitchFamily="18" charset="0"/>
              </a:rPr>
              <a:t>Pero en ciencias solo podemos disponer de s  y su valor aumenta con las muestras chicas (es inversamente proporcional).</a:t>
            </a:r>
            <a:endParaRPr lang="es-ES" sz="1200" b="0">
              <a:cs typeface="Times New Roman" pitchFamily="18" charset="0"/>
            </a:endParaRPr>
          </a:p>
          <a:p>
            <a:pPr eaLnBrk="0" hangingPunct="0"/>
            <a:endParaRPr lang="es-ES" b="0"/>
          </a:p>
        </p:txBody>
      </p:sp>
      <p:sp>
        <p:nvSpPr>
          <p:cNvPr id="73734" name="Rectangle 6"/>
          <p:cNvSpPr>
            <a:spLocks noChangeArrowheads="1"/>
          </p:cNvSpPr>
          <p:nvPr/>
        </p:nvSpPr>
        <p:spPr bwMode="auto">
          <a:xfrm>
            <a:off x="0" y="2492375"/>
            <a:ext cx="9144000" cy="523220"/>
          </a:xfrm>
          <a:prstGeom prst="rect">
            <a:avLst/>
          </a:prstGeom>
          <a:noFill/>
          <a:ln w="9525">
            <a:noFill/>
            <a:miter lim="800000"/>
            <a:headEnd/>
            <a:tailEnd/>
          </a:ln>
        </p:spPr>
        <p:txBody>
          <a:bodyPr>
            <a:spAutoFit/>
          </a:bodyPr>
          <a:lstStyle/>
          <a:p>
            <a:r>
              <a:rPr lang="es-ES_tradnl" sz="1400" b="0" dirty="0">
                <a:cs typeface="Times New Roman" pitchFamily="18" charset="0"/>
              </a:rPr>
              <a:t>W. S. </a:t>
            </a:r>
            <a:r>
              <a:rPr lang="es-ES_tradnl" sz="1400" b="0" dirty="0" err="1">
                <a:cs typeface="Times New Roman" pitchFamily="18" charset="0"/>
              </a:rPr>
              <a:t>Gosset</a:t>
            </a:r>
            <a:r>
              <a:rPr lang="es-ES_tradnl" sz="1400" b="0" dirty="0">
                <a:cs typeface="Times New Roman" pitchFamily="18" charset="0"/>
              </a:rPr>
              <a:t>  y las </a:t>
            </a:r>
            <a:r>
              <a:rPr lang="es-ES_tradnl" sz="1400" b="0" dirty="0">
                <a:cs typeface="Times New Roman" pitchFamily="18" charset="0"/>
                <a:hlinkClick r:id="rId5" action="ppaction://hlinkpres?slideindex=1&amp;slidetitle="/>
              </a:rPr>
              <a:t>distribuciones de t de </a:t>
            </a:r>
            <a:r>
              <a:rPr lang="es-ES_tradnl" sz="1400" b="0" dirty="0" err="1">
                <a:cs typeface="Times New Roman" pitchFamily="18" charset="0"/>
                <a:hlinkClick r:id="rId5" action="ppaction://hlinkpres?slideindex=1&amp;slidetitle="/>
              </a:rPr>
              <a:t>Student</a:t>
            </a:r>
            <a:r>
              <a:rPr lang="es-ES_tradnl" sz="1400" b="0" dirty="0">
                <a:cs typeface="Times New Roman" pitchFamily="18" charset="0"/>
              </a:rPr>
              <a:t>, para muestras pequeñas basadas en los llamados </a:t>
            </a:r>
            <a:r>
              <a:rPr lang="es-ES_tradnl" sz="1400" i="1" dirty="0">
                <a:cs typeface="Times New Roman" pitchFamily="18" charset="0"/>
              </a:rPr>
              <a:t>“grados de libertad” </a:t>
            </a:r>
            <a:r>
              <a:rPr lang="es-ES_tradnl" sz="1400" dirty="0">
                <a:cs typeface="Times New Roman" pitchFamily="18" charset="0"/>
              </a:rPr>
              <a:t>...dar ejemplo con la media.</a:t>
            </a:r>
            <a:r>
              <a:rPr lang="es-ES" sz="1100" b="0" dirty="0"/>
              <a:t> </a:t>
            </a:r>
            <a:endParaRPr lang="es-ES" b="0" dirty="0"/>
          </a:p>
        </p:txBody>
      </p:sp>
      <p:pic>
        <p:nvPicPr>
          <p:cNvPr id="73735" name="Picture 7" descr="SAT4104"/>
          <p:cNvPicPr>
            <a:picLocks noChangeAspect="1" noChangeArrowheads="1"/>
          </p:cNvPicPr>
          <p:nvPr/>
        </p:nvPicPr>
        <p:blipFill>
          <a:blip r:embed="rId6"/>
          <a:srcRect/>
          <a:stretch>
            <a:fillRect/>
          </a:stretch>
        </p:blipFill>
        <p:spPr bwMode="auto">
          <a:xfrm>
            <a:off x="395288" y="3141663"/>
            <a:ext cx="7696200" cy="3581400"/>
          </a:xfrm>
          <a:prstGeom prst="rect">
            <a:avLst/>
          </a:prstGeom>
          <a:noFill/>
          <a:ln w="9525">
            <a:noFill/>
            <a:miter lim="800000"/>
            <a:headEnd/>
            <a:tailEnd/>
          </a:ln>
        </p:spPr>
      </p:pic>
      <p:graphicFrame>
        <p:nvGraphicFramePr>
          <p:cNvPr id="73744" name="Object 16"/>
          <p:cNvGraphicFramePr>
            <a:graphicFrameLocks noChangeAspect="1"/>
          </p:cNvGraphicFramePr>
          <p:nvPr>
            <p:ph sz="half" idx="1"/>
          </p:nvPr>
        </p:nvGraphicFramePr>
        <p:xfrm>
          <a:off x="6637338" y="3429000"/>
          <a:ext cx="1174750" cy="838200"/>
        </p:xfrm>
        <a:graphic>
          <a:graphicData uri="http://schemas.openxmlformats.org/presentationml/2006/ole">
            <p:oleObj spid="_x0000_s33796" name="Ecuación" r:id="rId7" imgW="622080" imgH="622080" progId="Equation.3">
              <p:embed/>
            </p:oleObj>
          </a:graphicData>
        </a:graphic>
      </p:graphicFrame>
      <p:graphicFrame>
        <p:nvGraphicFramePr>
          <p:cNvPr id="73746" name="Object 18"/>
          <p:cNvGraphicFramePr>
            <a:graphicFrameLocks noChangeAspect="1"/>
          </p:cNvGraphicFramePr>
          <p:nvPr/>
        </p:nvGraphicFramePr>
        <p:xfrm>
          <a:off x="3787775" y="1905000"/>
          <a:ext cx="217488" cy="304800"/>
        </p:xfrm>
        <a:graphic>
          <a:graphicData uri="http://schemas.openxmlformats.org/presentationml/2006/ole">
            <p:oleObj spid="_x0000_s33797" name="Ecuación" r:id="rId8" imgW="190440" imgH="26640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73731"/>
                                        </p:tgtEl>
                                        <p:attrNameLst>
                                          <p:attrName>style.visibility</p:attrName>
                                        </p:attrNameLst>
                                      </p:cBhvr>
                                      <p:to>
                                        <p:strVal val="visible"/>
                                      </p:to>
                                    </p:set>
                                    <p:animEffect transition="in" filter="barn(inHorizontal)">
                                      <p:cBhvr>
                                        <p:cTn id="7" dur="500"/>
                                        <p:tgtEl>
                                          <p:spTgt spid="7373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73738"/>
                                        </p:tgtEl>
                                        <p:attrNameLst>
                                          <p:attrName>style.visibility</p:attrName>
                                        </p:attrNameLst>
                                      </p:cBhvr>
                                      <p:to>
                                        <p:strVal val="visible"/>
                                      </p:to>
                                    </p:set>
                                    <p:anim calcmode="lin" valueType="num">
                                      <p:cBhvr additive="base">
                                        <p:cTn id="12" dur="500" fill="hold"/>
                                        <p:tgtEl>
                                          <p:spTgt spid="73738"/>
                                        </p:tgtEl>
                                        <p:attrNameLst>
                                          <p:attrName>ppt_x</p:attrName>
                                        </p:attrNameLst>
                                      </p:cBhvr>
                                      <p:tavLst>
                                        <p:tav tm="0">
                                          <p:val>
                                            <p:strVal val="0-#ppt_w/2"/>
                                          </p:val>
                                        </p:tav>
                                        <p:tav tm="100000">
                                          <p:val>
                                            <p:strVal val="#ppt_x"/>
                                          </p:val>
                                        </p:tav>
                                      </p:tavLst>
                                    </p:anim>
                                    <p:anim calcmode="lin" valueType="num">
                                      <p:cBhvr additive="base">
                                        <p:cTn id="13" dur="500" fill="hold"/>
                                        <p:tgtEl>
                                          <p:spTgt spid="73738"/>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73740"/>
                                        </p:tgtEl>
                                        <p:attrNameLst>
                                          <p:attrName>style.visibility</p:attrName>
                                        </p:attrNameLst>
                                      </p:cBhvr>
                                      <p:to>
                                        <p:strVal val="visible"/>
                                      </p:to>
                                    </p:set>
                                    <p:anim calcmode="lin" valueType="num">
                                      <p:cBhvr additive="base">
                                        <p:cTn id="18" dur="500" fill="hold"/>
                                        <p:tgtEl>
                                          <p:spTgt spid="73740"/>
                                        </p:tgtEl>
                                        <p:attrNameLst>
                                          <p:attrName>ppt_x</p:attrName>
                                        </p:attrNameLst>
                                      </p:cBhvr>
                                      <p:tavLst>
                                        <p:tav tm="0">
                                          <p:val>
                                            <p:strVal val="0-#ppt_w/2"/>
                                          </p:val>
                                        </p:tav>
                                        <p:tav tm="100000">
                                          <p:val>
                                            <p:strVal val="#ppt_x"/>
                                          </p:val>
                                        </p:tav>
                                      </p:tavLst>
                                    </p:anim>
                                    <p:anim calcmode="lin" valueType="num">
                                      <p:cBhvr additive="base">
                                        <p:cTn id="19" dur="500" fill="hold"/>
                                        <p:tgtEl>
                                          <p:spTgt spid="73740"/>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6" fill="hold" grpId="0" nodeType="clickEffect">
                                  <p:stCondLst>
                                    <p:cond delay="0"/>
                                  </p:stCondLst>
                                  <p:childTnLst>
                                    <p:set>
                                      <p:cBhvr>
                                        <p:cTn id="23" dur="1" fill="hold">
                                          <p:stCondLst>
                                            <p:cond delay="0"/>
                                          </p:stCondLst>
                                        </p:cTn>
                                        <p:tgtEl>
                                          <p:spTgt spid="73732"/>
                                        </p:tgtEl>
                                        <p:attrNameLst>
                                          <p:attrName>style.visibility</p:attrName>
                                        </p:attrNameLst>
                                      </p:cBhvr>
                                      <p:to>
                                        <p:strVal val="visible"/>
                                      </p:to>
                                    </p:set>
                                    <p:animEffect transition="in" filter="barn(inHorizontal)">
                                      <p:cBhvr>
                                        <p:cTn id="24" dur="500"/>
                                        <p:tgtEl>
                                          <p:spTgt spid="73732"/>
                                        </p:tgtEl>
                                      </p:cBhvr>
                                    </p:animEffect>
                                  </p:childTnLst>
                                </p:cTn>
                              </p:par>
                              <p:par>
                                <p:cTn id="25" presetID="1" presetClass="entr" presetSubtype="0" fill="hold" nodeType="withEffect">
                                  <p:stCondLst>
                                    <p:cond delay="0"/>
                                  </p:stCondLst>
                                  <p:childTnLst>
                                    <p:set>
                                      <p:cBhvr>
                                        <p:cTn id="26" dur="1" fill="hold">
                                          <p:stCondLst>
                                            <p:cond delay="0"/>
                                          </p:stCondLst>
                                        </p:cTn>
                                        <p:tgtEl>
                                          <p:spTgt spid="7374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3734"/>
                                        </p:tgtEl>
                                        <p:attrNameLst>
                                          <p:attrName>style.visibility</p:attrName>
                                        </p:attrNameLst>
                                      </p:cBhvr>
                                      <p:to>
                                        <p:strVal val="visible"/>
                                      </p:to>
                                    </p:set>
                                    <p:anim calcmode="lin" valueType="num">
                                      <p:cBhvr additive="base">
                                        <p:cTn id="31" dur="500" fill="hold"/>
                                        <p:tgtEl>
                                          <p:spTgt spid="73734"/>
                                        </p:tgtEl>
                                        <p:attrNameLst>
                                          <p:attrName>ppt_x</p:attrName>
                                        </p:attrNameLst>
                                      </p:cBhvr>
                                      <p:tavLst>
                                        <p:tav tm="0">
                                          <p:val>
                                            <p:strVal val="#ppt_x"/>
                                          </p:val>
                                        </p:tav>
                                        <p:tav tm="100000">
                                          <p:val>
                                            <p:strVal val="#ppt_x"/>
                                          </p:val>
                                        </p:tav>
                                      </p:tavLst>
                                    </p:anim>
                                    <p:anim calcmode="lin" valueType="num">
                                      <p:cBhvr additive="base">
                                        <p:cTn id="32" dur="500" fill="hold"/>
                                        <p:tgtEl>
                                          <p:spTgt spid="7373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73735"/>
                                        </p:tgtEl>
                                        <p:attrNameLst>
                                          <p:attrName>style.visibility</p:attrName>
                                        </p:attrNameLst>
                                      </p:cBhvr>
                                      <p:to>
                                        <p:strVal val="visible"/>
                                      </p:to>
                                    </p:set>
                                    <p:animEffect transition="in" filter="blinds(horizontal)">
                                      <p:cBhvr>
                                        <p:cTn id="37" dur="500"/>
                                        <p:tgtEl>
                                          <p:spTgt spid="73735"/>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nodeType="clickEffect">
                                  <p:stCondLst>
                                    <p:cond delay="0"/>
                                  </p:stCondLst>
                                  <p:childTnLst>
                                    <p:set>
                                      <p:cBhvr>
                                        <p:cTn id="41" dur="1" fill="hold">
                                          <p:stCondLst>
                                            <p:cond delay="0"/>
                                          </p:stCondLst>
                                        </p:cTn>
                                        <p:tgtEl>
                                          <p:spTgt spid="73744"/>
                                        </p:tgtEl>
                                        <p:attrNameLst>
                                          <p:attrName>style.visibility</p:attrName>
                                        </p:attrNameLst>
                                      </p:cBhvr>
                                      <p:to>
                                        <p:strVal val="visible"/>
                                      </p:to>
                                    </p:set>
                                    <p:anim calcmode="lin" valueType="num">
                                      <p:cBhvr additive="base">
                                        <p:cTn id="42" dur="500" fill="hold"/>
                                        <p:tgtEl>
                                          <p:spTgt spid="73744"/>
                                        </p:tgtEl>
                                        <p:attrNameLst>
                                          <p:attrName>ppt_x</p:attrName>
                                        </p:attrNameLst>
                                      </p:cBhvr>
                                      <p:tavLst>
                                        <p:tav tm="0">
                                          <p:val>
                                            <p:strVal val="0-#ppt_w/2"/>
                                          </p:val>
                                        </p:tav>
                                        <p:tav tm="100000">
                                          <p:val>
                                            <p:strVal val="#ppt_x"/>
                                          </p:val>
                                        </p:tav>
                                      </p:tavLst>
                                    </p:anim>
                                    <p:anim calcmode="lin" valueType="num">
                                      <p:cBhvr additive="base">
                                        <p:cTn id="43" dur="500" fill="hold"/>
                                        <p:tgtEl>
                                          <p:spTgt spid="737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1" grpId="0"/>
      <p:bldP spid="73732" grpId="0"/>
      <p:bldP spid="7373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050"/>
          <p:cNvSpPr>
            <a:spLocks noGrp="1" noChangeArrowheads="1"/>
          </p:cNvSpPr>
          <p:nvPr>
            <p:ph type="title"/>
          </p:nvPr>
        </p:nvSpPr>
        <p:spPr/>
        <p:txBody>
          <a:bodyPr/>
          <a:lstStyle/>
          <a:p>
            <a:pPr eaLnBrk="1" hangingPunct="1"/>
            <a:r>
              <a:rPr lang="es-ES" smtClean="0"/>
              <a:t>Validez y error</a:t>
            </a:r>
          </a:p>
        </p:txBody>
      </p:sp>
      <p:sp>
        <p:nvSpPr>
          <p:cNvPr id="57347" name="Text Box 2051"/>
          <p:cNvSpPr txBox="1">
            <a:spLocks noChangeArrowheads="1"/>
          </p:cNvSpPr>
          <p:nvPr/>
        </p:nvSpPr>
        <p:spPr bwMode="auto">
          <a:xfrm>
            <a:off x="228600" y="1600200"/>
            <a:ext cx="8077200" cy="366713"/>
          </a:xfrm>
          <a:prstGeom prst="rect">
            <a:avLst/>
          </a:prstGeom>
          <a:noFill/>
          <a:ln w="9525">
            <a:noFill/>
            <a:miter lim="800000"/>
            <a:headEnd/>
            <a:tailEnd/>
          </a:ln>
        </p:spPr>
        <p:txBody>
          <a:bodyPr>
            <a:spAutoFit/>
          </a:bodyPr>
          <a:lstStyle/>
          <a:p>
            <a:pPr>
              <a:spcBef>
                <a:spcPct val="50000"/>
              </a:spcBef>
            </a:pPr>
            <a:r>
              <a:rPr lang="es-ES"/>
              <a:t>Una información de buena calidad debería ser </a:t>
            </a:r>
            <a:r>
              <a:rPr lang="es-ES" i="1"/>
              <a:t>válida</a:t>
            </a:r>
            <a:r>
              <a:rPr lang="es-ES"/>
              <a:t> (refleja la verdad)</a:t>
            </a:r>
          </a:p>
        </p:txBody>
      </p:sp>
      <p:sp>
        <p:nvSpPr>
          <p:cNvPr id="57348" name="Text Box 2052"/>
          <p:cNvSpPr txBox="1">
            <a:spLocks noChangeArrowheads="1"/>
          </p:cNvSpPr>
          <p:nvPr/>
        </p:nvSpPr>
        <p:spPr bwMode="auto">
          <a:xfrm>
            <a:off x="228600" y="2209800"/>
            <a:ext cx="8915400" cy="641350"/>
          </a:xfrm>
          <a:prstGeom prst="rect">
            <a:avLst/>
          </a:prstGeom>
          <a:noFill/>
          <a:ln w="9525">
            <a:noFill/>
            <a:miter lim="800000"/>
            <a:headEnd/>
            <a:tailEnd/>
          </a:ln>
        </p:spPr>
        <p:txBody>
          <a:bodyPr>
            <a:spAutoFit/>
          </a:bodyPr>
          <a:lstStyle/>
          <a:p>
            <a:pPr>
              <a:spcBef>
                <a:spcPct val="50000"/>
              </a:spcBef>
            </a:pPr>
            <a:r>
              <a:rPr lang="es-ES"/>
              <a:t>La diferencia entre el valor asignado a una medición y su valor verdadero = </a:t>
            </a:r>
            <a:r>
              <a:rPr lang="es-ES" i="1"/>
              <a:t>error</a:t>
            </a:r>
            <a:endParaRPr lang="es-ES"/>
          </a:p>
        </p:txBody>
      </p:sp>
      <p:sp>
        <p:nvSpPr>
          <p:cNvPr id="57349" name="Text Box 2053"/>
          <p:cNvSpPr txBox="1">
            <a:spLocks noChangeArrowheads="1"/>
          </p:cNvSpPr>
          <p:nvPr/>
        </p:nvSpPr>
        <p:spPr bwMode="auto">
          <a:xfrm>
            <a:off x="228600" y="3048000"/>
            <a:ext cx="4953000" cy="366713"/>
          </a:xfrm>
          <a:prstGeom prst="rect">
            <a:avLst/>
          </a:prstGeom>
          <a:noFill/>
          <a:ln w="9525">
            <a:noFill/>
            <a:miter lim="800000"/>
            <a:headEnd/>
            <a:tailEnd/>
          </a:ln>
        </p:spPr>
        <p:txBody>
          <a:bodyPr>
            <a:spAutoFit/>
          </a:bodyPr>
          <a:lstStyle/>
          <a:p>
            <a:pPr>
              <a:spcBef>
                <a:spcPct val="50000"/>
              </a:spcBef>
            </a:pPr>
            <a:r>
              <a:rPr lang="es-ES"/>
              <a:t>Errores sistemáticos y aleatorios</a:t>
            </a:r>
          </a:p>
        </p:txBody>
      </p:sp>
      <p:sp>
        <p:nvSpPr>
          <p:cNvPr id="57350" name="Text Box 2054"/>
          <p:cNvSpPr txBox="1">
            <a:spLocks noChangeArrowheads="1"/>
          </p:cNvSpPr>
          <p:nvPr/>
        </p:nvSpPr>
        <p:spPr bwMode="auto">
          <a:xfrm>
            <a:off x="228600" y="3657600"/>
            <a:ext cx="8382000" cy="2036763"/>
          </a:xfrm>
          <a:prstGeom prst="rect">
            <a:avLst/>
          </a:prstGeom>
          <a:noFill/>
          <a:ln w="19050">
            <a:solidFill>
              <a:schemeClr val="tx1"/>
            </a:solidFill>
            <a:miter lim="800000"/>
            <a:headEnd/>
            <a:tailEnd/>
          </a:ln>
        </p:spPr>
        <p:txBody>
          <a:bodyPr>
            <a:spAutoFit/>
          </a:bodyPr>
          <a:lstStyle/>
          <a:p>
            <a:pPr marL="342900" indent="-342900">
              <a:spcBef>
                <a:spcPct val="50000"/>
              </a:spcBef>
            </a:pPr>
            <a:r>
              <a:rPr lang="es-ES"/>
              <a:t>Fuentes de error:</a:t>
            </a:r>
          </a:p>
          <a:p>
            <a:pPr marL="342900" indent="-342900">
              <a:spcBef>
                <a:spcPct val="50000"/>
              </a:spcBef>
              <a:buFontTx/>
              <a:buAutoNum type="arabicPeriod"/>
            </a:pPr>
            <a:r>
              <a:rPr lang="es-ES"/>
              <a:t> Mala planificación</a:t>
            </a:r>
          </a:p>
          <a:p>
            <a:pPr marL="342900" indent="-342900">
              <a:spcBef>
                <a:spcPct val="50000"/>
              </a:spcBef>
              <a:buFontTx/>
              <a:buAutoNum type="arabicPeriod"/>
            </a:pPr>
            <a:r>
              <a:rPr lang="es-ES"/>
              <a:t> Del observador</a:t>
            </a:r>
          </a:p>
          <a:p>
            <a:pPr marL="342900" indent="-342900">
              <a:spcBef>
                <a:spcPct val="50000"/>
              </a:spcBef>
              <a:buFontTx/>
              <a:buAutoNum type="arabicPeriod"/>
            </a:pPr>
            <a:r>
              <a:rPr lang="es-ES"/>
              <a:t> Variaciones de la medición</a:t>
            </a:r>
          </a:p>
          <a:p>
            <a:pPr marL="342900" indent="-342900">
              <a:spcBef>
                <a:spcPct val="50000"/>
              </a:spcBef>
              <a:buFontTx/>
              <a:buAutoNum type="arabicPeriod"/>
            </a:pPr>
            <a:r>
              <a:rPr lang="es-ES"/>
              <a:t> </a:t>
            </a:r>
            <a:r>
              <a:rPr lang="es-MX"/>
              <a:t>D</a:t>
            </a:r>
            <a:r>
              <a:rPr lang="es-ES"/>
              <a:t>el instrumento (fiabilidad y calibración)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7347"/>
                                        </p:tgtEl>
                                        <p:attrNameLst>
                                          <p:attrName>style.visibility</p:attrName>
                                        </p:attrNameLst>
                                      </p:cBhvr>
                                      <p:to>
                                        <p:strVal val="visible"/>
                                      </p:to>
                                    </p:set>
                                    <p:anim calcmode="lin" valueType="num">
                                      <p:cBhvr additive="base">
                                        <p:cTn id="7" dur="500" fill="hold"/>
                                        <p:tgtEl>
                                          <p:spTgt spid="57347"/>
                                        </p:tgtEl>
                                        <p:attrNameLst>
                                          <p:attrName>ppt_x</p:attrName>
                                        </p:attrNameLst>
                                      </p:cBhvr>
                                      <p:tavLst>
                                        <p:tav tm="0">
                                          <p:val>
                                            <p:strVal val="0-#ppt_w/2"/>
                                          </p:val>
                                        </p:tav>
                                        <p:tav tm="100000">
                                          <p:val>
                                            <p:strVal val="#ppt_x"/>
                                          </p:val>
                                        </p:tav>
                                      </p:tavLst>
                                    </p:anim>
                                    <p:anim calcmode="lin" valueType="num">
                                      <p:cBhvr additive="base">
                                        <p:cTn id="8" dur="500" fill="hold"/>
                                        <p:tgtEl>
                                          <p:spTgt spid="5734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7348"/>
                                        </p:tgtEl>
                                        <p:attrNameLst>
                                          <p:attrName>style.visibility</p:attrName>
                                        </p:attrNameLst>
                                      </p:cBhvr>
                                      <p:to>
                                        <p:strVal val="visible"/>
                                      </p:to>
                                    </p:set>
                                    <p:anim calcmode="lin" valueType="num">
                                      <p:cBhvr additive="base">
                                        <p:cTn id="12" dur="500" fill="hold"/>
                                        <p:tgtEl>
                                          <p:spTgt spid="57348"/>
                                        </p:tgtEl>
                                        <p:attrNameLst>
                                          <p:attrName>ppt_x</p:attrName>
                                        </p:attrNameLst>
                                      </p:cBhvr>
                                      <p:tavLst>
                                        <p:tav tm="0">
                                          <p:val>
                                            <p:strVal val="0-#ppt_w/2"/>
                                          </p:val>
                                        </p:tav>
                                        <p:tav tm="100000">
                                          <p:val>
                                            <p:strVal val="#ppt_x"/>
                                          </p:val>
                                        </p:tav>
                                      </p:tavLst>
                                    </p:anim>
                                    <p:anim calcmode="lin" valueType="num">
                                      <p:cBhvr additive="base">
                                        <p:cTn id="13" dur="500" fill="hold"/>
                                        <p:tgtEl>
                                          <p:spTgt spid="5734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57349"/>
                                        </p:tgtEl>
                                        <p:attrNameLst>
                                          <p:attrName>style.visibility</p:attrName>
                                        </p:attrNameLst>
                                      </p:cBhvr>
                                      <p:to>
                                        <p:strVal val="visible"/>
                                      </p:to>
                                    </p:set>
                                    <p:anim calcmode="lin" valueType="num">
                                      <p:cBhvr additive="base">
                                        <p:cTn id="17" dur="500" fill="hold"/>
                                        <p:tgtEl>
                                          <p:spTgt spid="57349"/>
                                        </p:tgtEl>
                                        <p:attrNameLst>
                                          <p:attrName>ppt_x</p:attrName>
                                        </p:attrNameLst>
                                      </p:cBhvr>
                                      <p:tavLst>
                                        <p:tav tm="0">
                                          <p:val>
                                            <p:strVal val="0-#ppt_w/2"/>
                                          </p:val>
                                        </p:tav>
                                        <p:tav tm="100000">
                                          <p:val>
                                            <p:strVal val="#ppt_x"/>
                                          </p:val>
                                        </p:tav>
                                      </p:tavLst>
                                    </p:anim>
                                    <p:anim calcmode="lin" valueType="num">
                                      <p:cBhvr additive="base">
                                        <p:cTn id="18" dur="500" fill="hold"/>
                                        <p:tgtEl>
                                          <p:spTgt spid="5734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57350"/>
                                        </p:tgtEl>
                                        <p:attrNameLst>
                                          <p:attrName>style.visibility</p:attrName>
                                        </p:attrNameLst>
                                      </p:cBhvr>
                                      <p:to>
                                        <p:strVal val="visible"/>
                                      </p:to>
                                    </p:set>
                                    <p:anim calcmode="lin" valueType="num">
                                      <p:cBhvr additive="base">
                                        <p:cTn id="22" dur="500" fill="hold"/>
                                        <p:tgtEl>
                                          <p:spTgt spid="57350"/>
                                        </p:tgtEl>
                                        <p:attrNameLst>
                                          <p:attrName>ppt_x</p:attrName>
                                        </p:attrNameLst>
                                      </p:cBhvr>
                                      <p:tavLst>
                                        <p:tav tm="0">
                                          <p:val>
                                            <p:strVal val="0-#ppt_w/2"/>
                                          </p:val>
                                        </p:tav>
                                        <p:tav tm="100000">
                                          <p:val>
                                            <p:strVal val="#ppt_x"/>
                                          </p:val>
                                        </p:tav>
                                      </p:tavLst>
                                    </p:anim>
                                    <p:anim calcmode="lin" valueType="num">
                                      <p:cBhvr additive="base">
                                        <p:cTn id="23" dur="500" fill="hold"/>
                                        <p:tgtEl>
                                          <p:spTgt spid="573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7" grpId="0" autoUpdateAnimBg="0"/>
      <p:bldP spid="57348" grpId="0" autoUpdateAnimBg="0"/>
      <p:bldP spid="57349" grpId="0" autoUpdateAnimBg="0"/>
      <p:bldP spid="57350" grpId="0" animBg="1" autoUpdateAnimBg="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Grados de libertad (el concepto)</a:t>
            </a:r>
            <a:endParaRPr lang="es-CL" dirty="0"/>
          </a:p>
        </p:txBody>
      </p:sp>
      <p:sp>
        <p:nvSpPr>
          <p:cNvPr id="3" name="2 Marcador de contenido"/>
          <p:cNvSpPr>
            <a:spLocks noGrp="1"/>
          </p:cNvSpPr>
          <p:nvPr>
            <p:ph sz="half" idx="1"/>
          </p:nvPr>
        </p:nvSpPr>
        <p:spPr>
          <a:xfrm>
            <a:off x="0" y="1643050"/>
            <a:ext cx="2428860" cy="4525963"/>
          </a:xfrm>
          <a:solidFill>
            <a:srgbClr val="FFFF00"/>
          </a:solidFill>
        </p:spPr>
        <p:txBody>
          <a:bodyPr/>
          <a:lstStyle/>
          <a:p>
            <a:pPr marL="514350" indent="-514350">
              <a:buFont typeface="+mj-lt"/>
              <a:buAutoNum type="arabicPeriod"/>
            </a:pPr>
            <a:r>
              <a:rPr lang="es-CL" dirty="0" smtClean="0"/>
              <a:t>Tren</a:t>
            </a:r>
            <a:r>
              <a:rPr lang="es-CL" b="1" dirty="0" smtClean="0"/>
              <a:t> </a:t>
            </a:r>
          </a:p>
          <a:p>
            <a:pPr marL="514350" indent="-514350">
              <a:buFont typeface="+mj-lt"/>
              <a:buAutoNum type="arabicPeriod"/>
            </a:pPr>
            <a:r>
              <a:rPr lang="es-CL" dirty="0" smtClean="0"/>
              <a:t>Automóvil</a:t>
            </a:r>
          </a:p>
          <a:p>
            <a:pPr marL="514350" indent="-514350">
              <a:buFont typeface="+mj-lt"/>
              <a:buAutoNum type="arabicPeriod"/>
            </a:pPr>
            <a:r>
              <a:rPr lang="es-CL" dirty="0" smtClean="0"/>
              <a:t>Avión</a:t>
            </a:r>
          </a:p>
          <a:p>
            <a:endParaRPr lang="es-CL" dirty="0"/>
          </a:p>
        </p:txBody>
      </p:sp>
      <p:sp>
        <p:nvSpPr>
          <p:cNvPr id="4" name="3 Marcador de contenido"/>
          <p:cNvSpPr>
            <a:spLocks noGrp="1"/>
          </p:cNvSpPr>
          <p:nvPr>
            <p:ph sz="half" idx="2"/>
          </p:nvPr>
        </p:nvSpPr>
        <p:spPr>
          <a:xfrm>
            <a:off x="2214546" y="1643050"/>
            <a:ext cx="6429388" cy="4525963"/>
          </a:xfrm>
        </p:spPr>
        <p:txBody>
          <a:bodyPr/>
          <a:lstStyle/>
          <a:p>
            <a:r>
              <a:rPr lang="es-CL" dirty="0" smtClean="0"/>
              <a:t>Dos números (</a:t>
            </a:r>
            <a:r>
              <a:rPr lang="es-CL" dirty="0" err="1" smtClean="0"/>
              <a:t>x,y</a:t>
            </a:r>
            <a:r>
              <a:rPr lang="es-CL" dirty="0" smtClean="0"/>
              <a:t>), bidimensional (2)</a:t>
            </a:r>
          </a:p>
          <a:p>
            <a:r>
              <a:rPr lang="es-CL" dirty="0" smtClean="0"/>
              <a:t>Dos números con suma =7; </a:t>
            </a:r>
            <a:r>
              <a:rPr lang="es-CL" dirty="0" err="1" smtClean="0"/>
              <a:t>x+y</a:t>
            </a:r>
            <a:r>
              <a:rPr lang="es-CL" dirty="0" smtClean="0"/>
              <a:t>=7, es una recta en el plano XY  (1)</a:t>
            </a:r>
          </a:p>
          <a:p>
            <a:r>
              <a:rPr lang="es-CL" dirty="0" smtClean="0"/>
              <a:t>Dos #s al cuadrado = 25; circunferencia (x</a:t>
            </a:r>
            <a:r>
              <a:rPr lang="es-CL" baseline="30000" dirty="0" smtClean="0"/>
              <a:t>2</a:t>
            </a:r>
            <a:r>
              <a:rPr lang="es-CL" dirty="0" smtClean="0"/>
              <a:t> + y</a:t>
            </a:r>
            <a:r>
              <a:rPr lang="es-CL" baseline="30000" dirty="0" smtClean="0"/>
              <a:t>2</a:t>
            </a:r>
            <a:r>
              <a:rPr lang="es-CL" dirty="0" smtClean="0"/>
              <a:t>)=5</a:t>
            </a:r>
            <a:r>
              <a:rPr lang="es-CL" baseline="30000" dirty="0" smtClean="0"/>
              <a:t>2</a:t>
            </a:r>
            <a:r>
              <a:rPr lang="es-CL" dirty="0" smtClean="0"/>
              <a:t>; N=2 y r=1; N-r=1 (en la circunferencia)</a:t>
            </a:r>
          </a:p>
          <a:p>
            <a:r>
              <a:rPr lang="es-CL" dirty="0" smtClean="0"/>
              <a:t>Con las dos restricciones (</a:t>
            </a:r>
            <a:r>
              <a:rPr lang="es-CL" dirty="0" err="1" smtClean="0"/>
              <a:t>x+y</a:t>
            </a:r>
            <a:r>
              <a:rPr lang="es-CL" dirty="0" smtClean="0"/>
              <a:t>=7; x</a:t>
            </a:r>
            <a:r>
              <a:rPr lang="es-CL" baseline="30000" dirty="0" smtClean="0"/>
              <a:t>2</a:t>
            </a:r>
            <a:r>
              <a:rPr lang="es-CL" dirty="0" smtClean="0"/>
              <a:t> + y</a:t>
            </a:r>
            <a:r>
              <a:rPr lang="es-CL" baseline="30000" dirty="0" smtClean="0"/>
              <a:t>2</a:t>
            </a:r>
            <a:r>
              <a:rPr lang="es-CL" dirty="0" smtClean="0"/>
              <a:t>=5</a:t>
            </a:r>
            <a:r>
              <a:rPr lang="es-CL" baseline="30000" dirty="0" smtClean="0"/>
              <a:t>2  </a:t>
            </a:r>
            <a:r>
              <a:rPr lang="es-CL" dirty="0" smtClean="0"/>
              <a:t>), ahora es solo un punto (r=2)</a:t>
            </a:r>
          </a:p>
          <a:p>
            <a:pPr>
              <a:buNone/>
            </a:pPr>
            <a:endParaRPr lang="es-CL" baseline="30000"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 dirty="0" smtClean="0"/>
              <a:t>Ejemplos</a:t>
            </a:r>
            <a:endParaRPr lang="es-ES" dirty="0"/>
          </a:p>
        </p:txBody>
      </p:sp>
      <p:sp>
        <p:nvSpPr>
          <p:cNvPr id="6" name="5 Marcador de contenido"/>
          <p:cNvSpPr>
            <a:spLocks noGrp="1"/>
          </p:cNvSpPr>
          <p:nvPr>
            <p:ph idx="1"/>
          </p:nvPr>
        </p:nvSpPr>
        <p:spPr/>
        <p:txBody>
          <a:bodyPr/>
          <a:lstStyle/>
          <a:p>
            <a:r>
              <a:rPr lang="es-ES" dirty="0" smtClean="0"/>
              <a:t>Para s son n-1</a:t>
            </a:r>
          </a:p>
          <a:p>
            <a:r>
              <a:rPr lang="es-ES" dirty="0" smtClean="0"/>
              <a:t>Para t en vez de n, los grados de libertad son n-1</a:t>
            </a:r>
          </a:p>
          <a:p>
            <a:r>
              <a:rPr lang="es-ES" dirty="0" smtClean="0"/>
              <a:t>Para </a:t>
            </a:r>
            <a:r>
              <a:rPr lang="es-ES" dirty="0" err="1" smtClean="0"/>
              <a:t>Anova</a:t>
            </a:r>
            <a:r>
              <a:rPr lang="es-ES" dirty="0" smtClean="0"/>
              <a:t> de lotes es n-3</a:t>
            </a:r>
          </a:p>
          <a:p>
            <a:r>
              <a:rPr lang="es-ES" dirty="0" smtClean="0"/>
              <a:t>Para Chi cuadrado (filas -1)(columnas -1)</a:t>
            </a:r>
          </a:p>
          <a:p>
            <a:r>
              <a:rPr lang="es-ES" dirty="0" smtClean="0"/>
              <a:t>Para t asimilada:</a:t>
            </a:r>
          </a:p>
          <a:p>
            <a:pPr>
              <a:buNone/>
            </a:pPr>
            <a:endParaRPr lang="es-ES" dirty="0"/>
          </a:p>
        </p:txBody>
      </p:sp>
      <p:graphicFrame>
        <p:nvGraphicFramePr>
          <p:cNvPr id="7" name="6 Objeto"/>
          <p:cNvGraphicFramePr>
            <a:graphicFrameLocks noChangeAspect="1"/>
          </p:cNvGraphicFramePr>
          <p:nvPr/>
        </p:nvGraphicFramePr>
        <p:xfrm>
          <a:off x="2928926" y="5000636"/>
          <a:ext cx="2143140" cy="885828"/>
        </p:xfrm>
        <a:graphic>
          <a:graphicData uri="http://schemas.openxmlformats.org/presentationml/2006/ole">
            <p:oleObj spid="_x0000_s96258" name="Ecuación" r:id="rId3" imgW="1307880" imgH="457200" progId="Equation.3">
              <p:embed/>
            </p:oleObj>
          </a:graphicData>
        </a:graphic>
      </p:graphicFrame>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descr="SAT6264"/>
          <p:cNvPicPr>
            <a:picLocks noChangeAspect="1" noChangeArrowheads="1"/>
          </p:cNvPicPr>
          <p:nvPr/>
        </p:nvPicPr>
        <p:blipFill>
          <a:blip r:embed="rId2"/>
          <a:srcRect/>
          <a:stretch>
            <a:fillRect/>
          </a:stretch>
        </p:blipFill>
        <p:spPr bwMode="auto">
          <a:xfrm>
            <a:off x="508000" y="0"/>
            <a:ext cx="77216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2"/>
          <p:cNvSpPr>
            <a:spLocks noGrp="1" noChangeArrowheads="1"/>
          </p:cNvSpPr>
          <p:nvPr>
            <p:ph type="title"/>
          </p:nvPr>
        </p:nvSpPr>
        <p:spPr>
          <a:xfrm>
            <a:off x="0" y="292100"/>
            <a:ext cx="9144000" cy="1384300"/>
          </a:xfrm>
        </p:spPr>
        <p:txBody>
          <a:bodyPr/>
          <a:lstStyle/>
          <a:p>
            <a:pPr eaLnBrk="1" hangingPunct="1"/>
            <a:r>
              <a:rPr lang="es-ES" sz="4000" smtClean="0"/>
              <a:t>Una cola y dos colas z o t (muchos datos)</a:t>
            </a:r>
          </a:p>
        </p:txBody>
      </p:sp>
      <p:graphicFrame>
        <p:nvGraphicFramePr>
          <p:cNvPr id="34818" name="Object 3"/>
          <p:cNvGraphicFramePr>
            <a:graphicFrameLocks noChangeAspect="1"/>
          </p:cNvGraphicFramePr>
          <p:nvPr>
            <p:ph sz="half" idx="1"/>
          </p:nvPr>
        </p:nvGraphicFramePr>
        <p:xfrm>
          <a:off x="533400" y="2354263"/>
          <a:ext cx="4038600" cy="3092450"/>
        </p:xfrm>
        <a:graphic>
          <a:graphicData uri="http://schemas.openxmlformats.org/presentationml/2006/ole">
            <p:oleObj spid="_x0000_s34818" name="Gráfico" r:id="rId3" imgW="7581900" imgH="5277002" progId="Excel.Sheet.8">
              <p:embed/>
            </p:oleObj>
          </a:graphicData>
        </a:graphic>
      </p:graphicFrame>
      <p:graphicFrame>
        <p:nvGraphicFramePr>
          <p:cNvPr id="34819" name="Object 4"/>
          <p:cNvGraphicFramePr>
            <a:graphicFrameLocks noChangeAspect="1"/>
          </p:cNvGraphicFramePr>
          <p:nvPr>
            <p:ph sz="half" idx="2"/>
          </p:nvPr>
        </p:nvGraphicFramePr>
        <p:xfrm>
          <a:off x="4648200" y="2316163"/>
          <a:ext cx="4038600" cy="3092450"/>
        </p:xfrm>
        <a:graphic>
          <a:graphicData uri="http://schemas.openxmlformats.org/presentationml/2006/ole">
            <p:oleObj spid="_x0000_s34819" name="Gráfico" r:id="rId4" imgW="7581900" imgH="5277002" progId="Excel.Sheet.8">
              <p:embed/>
            </p:oleObj>
          </a:graphicData>
        </a:graphic>
      </p:graphicFrame>
      <p:sp>
        <p:nvSpPr>
          <p:cNvPr id="34821" name="Line 5"/>
          <p:cNvSpPr>
            <a:spLocks noChangeShapeType="1"/>
          </p:cNvSpPr>
          <p:nvPr/>
        </p:nvSpPr>
        <p:spPr bwMode="auto">
          <a:xfrm>
            <a:off x="2339975" y="2852738"/>
            <a:ext cx="0" cy="2438400"/>
          </a:xfrm>
          <a:prstGeom prst="line">
            <a:avLst/>
          </a:prstGeom>
          <a:noFill/>
          <a:ln w="9525">
            <a:solidFill>
              <a:schemeClr val="bg1"/>
            </a:solidFill>
            <a:round/>
            <a:headEnd/>
            <a:tailEnd/>
          </a:ln>
        </p:spPr>
        <p:txBody>
          <a:bodyPr/>
          <a:lstStyle/>
          <a:p>
            <a:endParaRPr lang="es-ES"/>
          </a:p>
        </p:txBody>
      </p:sp>
      <p:sp>
        <p:nvSpPr>
          <p:cNvPr id="34822" name="Line 6"/>
          <p:cNvSpPr>
            <a:spLocks noChangeShapeType="1"/>
          </p:cNvSpPr>
          <p:nvPr/>
        </p:nvSpPr>
        <p:spPr bwMode="auto">
          <a:xfrm flipV="1">
            <a:off x="6400800" y="2743200"/>
            <a:ext cx="76200" cy="76200"/>
          </a:xfrm>
          <a:prstGeom prst="line">
            <a:avLst/>
          </a:prstGeom>
          <a:noFill/>
          <a:ln w="9525">
            <a:solidFill>
              <a:srgbClr val="FFCC99"/>
            </a:solidFill>
            <a:round/>
            <a:headEnd/>
            <a:tailEnd/>
          </a:ln>
        </p:spPr>
        <p:txBody>
          <a:bodyPr/>
          <a:lstStyle/>
          <a:p>
            <a:endParaRPr lang="es-ES"/>
          </a:p>
        </p:txBody>
      </p:sp>
      <p:sp>
        <p:nvSpPr>
          <p:cNvPr id="34823" name="Line 7"/>
          <p:cNvSpPr>
            <a:spLocks noChangeShapeType="1"/>
          </p:cNvSpPr>
          <p:nvPr/>
        </p:nvSpPr>
        <p:spPr bwMode="auto">
          <a:xfrm>
            <a:off x="6477000" y="2819400"/>
            <a:ext cx="0" cy="2590800"/>
          </a:xfrm>
          <a:prstGeom prst="line">
            <a:avLst/>
          </a:prstGeom>
          <a:noFill/>
          <a:ln w="9525">
            <a:solidFill>
              <a:schemeClr val="bg1"/>
            </a:solidFill>
            <a:round/>
            <a:headEnd/>
            <a:tailEnd/>
          </a:ln>
        </p:spPr>
        <p:txBody>
          <a:bodyPr/>
          <a:lstStyle/>
          <a:p>
            <a:endParaRPr lang="es-ES"/>
          </a:p>
        </p:txBody>
      </p:sp>
      <p:sp>
        <p:nvSpPr>
          <p:cNvPr id="34824" name="Line 8"/>
          <p:cNvSpPr>
            <a:spLocks noChangeShapeType="1"/>
          </p:cNvSpPr>
          <p:nvPr/>
        </p:nvSpPr>
        <p:spPr bwMode="auto">
          <a:xfrm>
            <a:off x="838200" y="4495800"/>
            <a:ext cx="2971800" cy="0"/>
          </a:xfrm>
          <a:prstGeom prst="line">
            <a:avLst/>
          </a:prstGeom>
          <a:noFill/>
          <a:ln w="9525">
            <a:solidFill>
              <a:schemeClr val="bg1"/>
            </a:solidFill>
            <a:round/>
            <a:headEnd/>
            <a:tailEnd/>
          </a:ln>
        </p:spPr>
        <p:txBody>
          <a:bodyPr/>
          <a:lstStyle/>
          <a:p>
            <a:endParaRPr lang="es-ES"/>
          </a:p>
        </p:txBody>
      </p:sp>
      <p:sp>
        <p:nvSpPr>
          <p:cNvPr id="34825" name="Line 9"/>
          <p:cNvSpPr>
            <a:spLocks noChangeShapeType="1"/>
          </p:cNvSpPr>
          <p:nvPr/>
        </p:nvSpPr>
        <p:spPr bwMode="auto">
          <a:xfrm>
            <a:off x="5029200" y="4495800"/>
            <a:ext cx="3048000" cy="0"/>
          </a:xfrm>
          <a:prstGeom prst="line">
            <a:avLst/>
          </a:prstGeom>
          <a:noFill/>
          <a:ln w="9525">
            <a:solidFill>
              <a:schemeClr val="bg1"/>
            </a:solidFill>
            <a:round/>
            <a:headEnd/>
            <a:tailEnd/>
          </a:ln>
        </p:spPr>
        <p:txBody>
          <a:bodyPr/>
          <a:lstStyle/>
          <a:p>
            <a:endParaRPr lang="es-ES"/>
          </a:p>
        </p:txBody>
      </p:sp>
      <p:sp>
        <p:nvSpPr>
          <p:cNvPr id="34826" name="Line 10"/>
          <p:cNvSpPr>
            <a:spLocks noChangeShapeType="1"/>
          </p:cNvSpPr>
          <p:nvPr/>
        </p:nvSpPr>
        <p:spPr bwMode="auto">
          <a:xfrm>
            <a:off x="3563938" y="4221163"/>
            <a:ext cx="0" cy="304800"/>
          </a:xfrm>
          <a:prstGeom prst="line">
            <a:avLst/>
          </a:prstGeom>
          <a:noFill/>
          <a:ln w="76200">
            <a:solidFill>
              <a:srgbClr val="FF0000"/>
            </a:solidFill>
            <a:round/>
            <a:headEnd/>
            <a:tailEnd/>
          </a:ln>
        </p:spPr>
        <p:txBody>
          <a:bodyPr/>
          <a:lstStyle/>
          <a:p>
            <a:endParaRPr lang="es-ES"/>
          </a:p>
        </p:txBody>
      </p:sp>
      <p:sp>
        <p:nvSpPr>
          <p:cNvPr id="34827" name="Text Box 11"/>
          <p:cNvSpPr txBox="1">
            <a:spLocks noChangeArrowheads="1"/>
          </p:cNvSpPr>
          <p:nvPr/>
        </p:nvSpPr>
        <p:spPr bwMode="auto">
          <a:xfrm>
            <a:off x="3352800" y="3733800"/>
            <a:ext cx="838200" cy="304800"/>
          </a:xfrm>
          <a:prstGeom prst="rect">
            <a:avLst/>
          </a:prstGeom>
          <a:solidFill>
            <a:schemeClr val="bg2"/>
          </a:solidFill>
          <a:ln w="9525" algn="ctr">
            <a:noFill/>
            <a:miter lim="800000"/>
            <a:headEnd/>
            <a:tailEnd/>
          </a:ln>
        </p:spPr>
        <p:txBody>
          <a:bodyPr>
            <a:spAutoFit/>
          </a:bodyPr>
          <a:lstStyle/>
          <a:p>
            <a:pPr algn="ctr">
              <a:spcBef>
                <a:spcPct val="50000"/>
              </a:spcBef>
            </a:pPr>
            <a:r>
              <a:rPr lang="es-ES" sz="1400" b="0">
                <a:latin typeface="Tahoma" pitchFamily="34" charset="0"/>
              </a:rPr>
              <a:t>0,025</a:t>
            </a:r>
          </a:p>
        </p:txBody>
      </p:sp>
      <p:sp>
        <p:nvSpPr>
          <p:cNvPr id="34828" name="Text Box 12"/>
          <p:cNvSpPr txBox="1">
            <a:spLocks noChangeArrowheads="1"/>
          </p:cNvSpPr>
          <p:nvPr/>
        </p:nvSpPr>
        <p:spPr bwMode="auto">
          <a:xfrm>
            <a:off x="7543800" y="3657600"/>
            <a:ext cx="838200" cy="304800"/>
          </a:xfrm>
          <a:prstGeom prst="rect">
            <a:avLst/>
          </a:prstGeom>
          <a:solidFill>
            <a:schemeClr val="bg2"/>
          </a:solidFill>
          <a:ln w="9525" algn="ctr">
            <a:noFill/>
            <a:miter lim="800000"/>
            <a:headEnd/>
            <a:tailEnd/>
          </a:ln>
        </p:spPr>
        <p:txBody>
          <a:bodyPr>
            <a:spAutoFit/>
          </a:bodyPr>
          <a:lstStyle/>
          <a:p>
            <a:pPr algn="ctr">
              <a:spcBef>
                <a:spcPct val="50000"/>
              </a:spcBef>
            </a:pPr>
            <a:r>
              <a:rPr lang="es-ES" sz="1400" b="0">
                <a:latin typeface="Tahoma" pitchFamily="34" charset="0"/>
              </a:rPr>
              <a:t>0,025</a:t>
            </a:r>
          </a:p>
        </p:txBody>
      </p:sp>
      <p:sp>
        <p:nvSpPr>
          <p:cNvPr id="34829" name="Text Box 13"/>
          <p:cNvSpPr txBox="1">
            <a:spLocks noChangeArrowheads="1"/>
          </p:cNvSpPr>
          <p:nvPr/>
        </p:nvSpPr>
        <p:spPr bwMode="auto">
          <a:xfrm>
            <a:off x="2438400" y="4572000"/>
            <a:ext cx="914400" cy="304800"/>
          </a:xfrm>
          <a:prstGeom prst="rect">
            <a:avLst/>
          </a:prstGeom>
          <a:noFill/>
          <a:ln w="9525" algn="ctr">
            <a:noFill/>
            <a:miter lim="800000"/>
            <a:headEnd/>
            <a:tailEnd/>
          </a:ln>
        </p:spPr>
        <p:txBody>
          <a:bodyPr>
            <a:spAutoFit/>
          </a:bodyPr>
          <a:lstStyle/>
          <a:p>
            <a:pPr algn="ctr">
              <a:spcBef>
                <a:spcPct val="50000"/>
              </a:spcBef>
            </a:pPr>
            <a:r>
              <a:rPr lang="es-ES" sz="1400" b="0">
                <a:latin typeface="Tahoma" pitchFamily="34" charset="0"/>
              </a:rPr>
              <a:t>1,96</a:t>
            </a:r>
          </a:p>
        </p:txBody>
      </p:sp>
      <p:sp>
        <p:nvSpPr>
          <p:cNvPr id="34830" name="Text Box 14"/>
          <p:cNvSpPr txBox="1">
            <a:spLocks noChangeArrowheads="1"/>
          </p:cNvSpPr>
          <p:nvPr/>
        </p:nvSpPr>
        <p:spPr bwMode="auto">
          <a:xfrm>
            <a:off x="6705600" y="4572000"/>
            <a:ext cx="914400" cy="304800"/>
          </a:xfrm>
          <a:prstGeom prst="rect">
            <a:avLst/>
          </a:prstGeom>
          <a:noFill/>
          <a:ln w="9525" algn="ctr">
            <a:noFill/>
            <a:miter lim="800000"/>
            <a:headEnd/>
            <a:tailEnd/>
          </a:ln>
        </p:spPr>
        <p:txBody>
          <a:bodyPr>
            <a:spAutoFit/>
          </a:bodyPr>
          <a:lstStyle/>
          <a:p>
            <a:pPr algn="ctr">
              <a:spcBef>
                <a:spcPct val="50000"/>
              </a:spcBef>
            </a:pPr>
            <a:r>
              <a:rPr lang="es-ES" sz="1400" b="0">
                <a:latin typeface="Tahoma" pitchFamily="34" charset="0"/>
              </a:rPr>
              <a:t>1,96</a:t>
            </a:r>
          </a:p>
        </p:txBody>
      </p:sp>
      <p:sp>
        <p:nvSpPr>
          <p:cNvPr id="34831" name="Text Box 15"/>
          <p:cNvSpPr txBox="1">
            <a:spLocks noChangeArrowheads="1"/>
          </p:cNvSpPr>
          <p:nvPr/>
        </p:nvSpPr>
        <p:spPr bwMode="auto">
          <a:xfrm>
            <a:off x="1752600" y="1981200"/>
            <a:ext cx="1752600" cy="519113"/>
          </a:xfrm>
          <a:prstGeom prst="rect">
            <a:avLst/>
          </a:prstGeom>
          <a:noFill/>
          <a:ln w="9525" algn="ctr">
            <a:noFill/>
            <a:miter lim="800000"/>
            <a:headEnd/>
            <a:tailEnd/>
          </a:ln>
        </p:spPr>
        <p:txBody>
          <a:bodyPr>
            <a:spAutoFit/>
          </a:bodyPr>
          <a:lstStyle/>
          <a:p>
            <a:pPr algn="ctr">
              <a:spcBef>
                <a:spcPct val="50000"/>
              </a:spcBef>
            </a:pPr>
            <a:r>
              <a:rPr lang="es-ES" sz="2800" b="0">
                <a:latin typeface="Tahoma" pitchFamily="34" charset="0"/>
              </a:rPr>
              <a:t>P = 0,025</a:t>
            </a:r>
          </a:p>
        </p:txBody>
      </p:sp>
      <p:sp>
        <p:nvSpPr>
          <p:cNvPr id="34832" name="Text Box 16"/>
          <p:cNvSpPr txBox="1">
            <a:spLocks noChangeArrowheads="1"/>
          </p:cNvSpPr>
          <p:nvPr/>
        </p:nvSpPr>
        <p:spPr bwMode="auto">
          <a:xfrm>
            <a:off x="5486400" y="1981200"/>
            <a:ext cx="1752600" cy="519113"/>
          </a:xfrm>
          <a:prstGeom prst="rect">
            <a:avLst/>
          </a:prstGeom>
          <a:noFill/>
          <a:ln w="9525" algn="ctr">
            <a:noFill/>
            <a:miter lim="800000"/>
            <a:headEnd/>
            <a:tailEnd/>
          </a:ln>
        </p:spPr>
        <p:txBody>
          <a:bodyPr>
            <a:spAutoFit/>
          </a:bodyPr>
          <a:lstStyle/>
          <a:p>
            <a:pPr algn="ctr">
              <a:spcBef>
                <a:spcPct val="50000"/>
              </a:spcBef>
            </a:pPr>
            <a:r>
              <a:rPr lang="es-ES" sz="2800" b="0">
                <a:latin typeface="Tahoma" pitchFamily="34" charset="0"/>
              </a:rPr>
              <a:t>P = 0,05</a:t>
            </a:r>
          </a:p>
        </p:txBody>
      </p:sp>
      <p:sp>
        <p:nvSpPr>
          <p:cNvPr id="34833" name="Text Box 17"/>
          <p:cNvSpPr txBox="1">
            <a:spLocks noChangeArrowheads="1"/>
          </p:cNvSpPr>
          <p:nvPr/>
        </p:nvSpPr>
        <p:spPr bwMode="auto">
          <a:xfrm>
            <a:off x="3962400" y="5638800"/>
            <a:ext cx="1295400" cy="519113"/>
          </a:xfrm>
          <a:prstGeom prst="rect">
            <a:avLst/>
          </a:prstGeom>
          <a:noFill/>
          <a:ln w="9525" algn="ctr">
            <a:noFill/>
            <a:miter lim="800000"/>
            <a:headEnd/>
            <a:tailEnd/>
          </a:ln>
        </p:spPr>
        <p:txBody>
          <a:bodyPr>
            <a:spAutoFit/>
          </a:bodyPr>
          <a:lstStyle/>
          <a:p>
            <a:pPr algn="ctr">
              <a:spcBef>
                <a:spcPct val="50000"/>
              </a:spcBef>
            </a:pPr>
            <a:r>
              <a:rPr lang="es-ES" sz="2800" b="0" dirty="0">
                <a:latin typeface="Tahoma" pitchFamily="34" charset="0"/>
                <a:hlinkClick r:id="rId5" action="ppaction://hlinkfile"/>
              </a:rPr>
              <a:t>Tabla</a:t>
            </a:r>
            <a:endParaRPr lang="es-ES" sz="2800" b="0" dirty="0">
              <a:latin typeface="Tahoma" pitchFamily="34" charset="0"/>
            </a:endParaRPr>
          </a:p>
        </p:txBody>
      </p:sp>
      <p:sp>
        <p:nvSpPr>
          <p:cNvPr id="34834" name="Line 18"/>
          <p:cNvSpPr>
            <a:spLocks noChangeShapeType="1"/>
          </p:cNvSpPr>
          <p:nvPr/>
        </p:nvSpPr>
        <p:spPr bwMode="auto">
          <a:xfrm>
            <a:off x="5257800" y="4191000"/>
            <a:ext cx="0" cy="304800"/>
          </a:xfrm>
          <a:prstGeom prst="line">
            <a:avLst/>
          </a:prstGeom>
          <a:noFill/>
          <a:ln w="76200">
            <a:solidFill>
              <a:srgbClr val="FF0000"/>
            </a:solidFill>
            <a:round/>
            <a:headEnd/>
            <a:tailEnd/>
          </a:ln>
        </p:spPr>
        <p:txBody>
          <a:bodyPr/>
          <a:lstStyle/>
          <a:p>
            <a:endParaRPr lang="es-ES"/>
          </a:p>
        </p:txBody>
      </p:sp>
      <p:sp>
        <p:nvSpPr>
          <p:cNvPr id="34835" name="Line 19"/>
          <p:cNvSpPr>
            <a:spLocks noChangeShapeType="1"/>
          </p:cNvSpPr>
          <p:nvPr/>
        </p:nvSpPr>
        <p:spPr bwMode="auto">
          <a:xfrm>
            <a:off x="7667625" y="4149725"/>
            <a:ext cx="0" cy="358775"/>
          </a:xfrm>
          <a:prstGeom prst="line">
            <a:avLst/>
          </a:prstGeom>
          <a:noFill/>
          <a:ln w="76200">
            <a:solidFill>
              <a:srgbClr val="FF0000"/>
            </a:solidFill>
            <a:round/>
            <a:headEnd/>
            <a:tailEnd/>
          </a:ln>
        </p:spPr>
        <p:txBody>
          <a:bodyPr/>
          <a:lstStyle/>
          <a:p>
            <a:endParaRPr lang="es-ES"/>
          </a:p>
        </p:txBody>
      </p:sp>
      <p:sp>
        <p:nvSpPr>
          <p:cNvPr id="20" name="19 CuadroTexto"/>
          <p:cNvSpPr txBox="1"/>
          <p:nvPr/>
        </p:nvSpPr>
        <p:spPr>
          <a:xfrm>
            <a:off x="785786" y="6000768"/>
            <a:ext cx="2928958" cy="369332"/>
          </a:xfrm>
          <a:prstGeom prst="rect">
            <a:avLst/>
          </a:prstGeom>
          <a:noFill/>
        </p:spPr>
        <p:txBody>
          <a:bodyPr wrap="square" rtlCol="0">
            <a:spAutoFit/>
          </a:bodyPr>
          <a:lstStyle/>
          <a:p>
            <a:r>
              <a:rPr lang="es-CL" dirty="0" smtClean="0"/>
              <a:t>Ho:</a:t>
            </a:r>
            <a:r>
              <a:rPr lang="el-GR" dirty="0" smtClean="0"/>
              <a:t>μ</a:t>
            </a:r>
            <a:r>
              <a:rPr lang="es-CL" dirty="0" smtClean="0"/>
              <a:t>a ≥  </a:t>
            </a:r>
            <a:r>
              <a:rPr lang="el-GR" dirty="0" smtClean="0"/>
              <a:t>μ</a:t>
            </a:r>
            <a:r>
              <a:rPr lang="es-CL" dirty="0" smtClean="0"/>
              <a:t>b ;</a:t>
            </a:r>
            <a:r>
              <a:rPr lang="el-GR" dirty="0" smtClean="0"/>
              <a:t> μ</a:t>
            </a:r>
            <a:r>
              <a:rPr lang="es-CL" dirty="0" smtClean="0"/>
              <a:t>a&lt;</a:t>
            </a:r>
            <a:r>
              <a:rPr lang="el-GR" dirty="0" smtClean="0"/>
              <a:t> μ</a:t>
            </a:r>
            <a:r>
              <a:rPr lang="es-CL" dirty="0" smtClean="0"/>
              <a:t>b (H1)</a:t>
            </a:r>
            <a:endParaRPr lang="es-CL" dirty="0"/>
          </a:p>
        </p:txBody>
      </p:sp>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2"/>
          <p:cNvSpPr>
            <a:spLocks noChangeArrowheads="1"/>
          </p:cNvSpPr>
          <p:nvPr/>
        </p:nvSpPr>
        <p:spPr bwMode="auto">
          <a:xfrm>
            <a:off x="0" y="228600"/>
            <a:ext cx="9144000" cy="1616075"/>
          </a:xfrm>
          <a:prstGeom prst="rect">
            <a:avLst/>
          </a:prstGeom>
          <a:noFill/>
          <a:ln w="9525">
            <a:noFill/>
            <a:miter lim="800000"/>
            <a:headEnd/>
            <a:tailEnd/>
          </a:ln>
        </p:spPr>
        <p:txBody>
          <a:bodyPr>
            <a:spAutoFit/>
          </a:bodyPr>
          <a:lstStyle/>
          <a:p>
            <a:r>
              <a:rPr lang="es-ES_tradnl" sz="2000" b="0">
                <a:cs typeface="Times New Roman" pitchFamily="18" charset="0"/>
              </a:rPr>
              <a:t>En la tabla se observa que para muestras grandes los valores críticos de t se acercan a los valores de la curva normal. Siempre es mejor tener muestras grandes pero cuando no se puede la t sirve para </a:t>
            </a:r>
            <a:r>
              <a:rPr lang="es-ES_tradnl" sz="2000" i="1">
                <a:cs typeface="Times New Roman" pitchFamily="18" charset="0"/>
              </a:rPr>
              <a:t>no cometer errores de tipo I, </a:t>
            </a:r>
            <a:r>
              <a:rPr lang="es-ES_tradnl" sz="2000">
                <a:cs typeface="Times New Roman" pitchFamily="18" charset="0"/>
              </a:rPr>
              <a:t>pues con muestras pequeñas es más fácil rechazar la hipótesis verdadera cometiendo error</a:t>
            </a:r>
            <a:r>
              <a:rPr lang="es-ES" sz="2000" b="0"/>
              <a:t> </a:t>
            </a:r>
          </a:p>
        </p:txBody>
      </p:sp>
      <p:sp>
        <p:nvSpPr>
          <p:cNvPr id="35844" name="Rectangle 3"/>
          <p:cNvSpPr>
            <a:spLocks noChangeArrowheads="1"/>
          </p:cNvSpPr>
          <p:nvPr/>
        </p:nvSpPr>
        <p:spPr bwMode="auto">
          <a:xfrm>
            <a:off x="0" y="2514600"/>
            <a:ext cx="9144000" cy="701675"/>
          </a:xfrm>
          <a:prstGeom prst="rect">
            <a:avLst/>
          </a:prstGeom>
          <a:noFill/>
          <a:ln w="9525">
            <a:noFill/>
            <a:miter lim="800000"/>
            <a:headEnd/>
            <a:tailEnd/>
          </a:ln>
        </p:spPr>
        <p:txBody>
          <a:bodyPr>
            <a:spAutoFit/>
          </a:bodyPr>
          <a:lstStyle/>
          <a:p>
            <a:r>
              <a:rPr lang="es-ES_tradnl" sz="2000" b="0">
                <a:cs typeface="Times New Roman" pitchFamily="18" charset="0"/>
              </a:rPr>
              <a:t>Ejemplo: De una población se sacó una muestra de n=225 dando un     de 50 y una s de 9. Se desea estimar  </a:t>
            </a:r>
            <a:r>
              <a:rPr lang="es-ES_tradnl" sz="2000" b="0">
                <a:cs typeface="Times New Roman" pitchFamily="18" charset="0"/>
                <a:sym typeface="Symbol" pitchFamily="18" charset="2"/>
              </a:rPr>
              <a:t></a:t>
            </a:r>
            <a:r>
              <a:rPr lang="es-ES_tradnl" sz="2000" b="0">
                <a:cs typeface="Times New Roman" pitchFamily="18" charset="0"/>
              </a:rPr>
              <a:t> con un 95% de confianza.</a:t>
            </a:r>
            <a:r>
              <a:rPr lang="es-ES" sz="1100" b="0">
                <a:sym typeface="Symbol" pitchFamily="18" charset="2"/>
              </a:rPr>
              <a:t> </a:t>
            </a:r>
            <a:endParaRPr lang="es-ES" sz="1400" b="0">
              <a:cs typeface="Times New Roman" pitchFamily="18" charset="0"/>
              <a:sym typeface="Symbol" pitchFamily="18" charset="2"/>
            </a:endParaRPr>
          </a:p>
        </p:txBody>
      </p:sp>
      <p:sp>
        <p:nvSpPr>
          <p:cNvPr id="35845" name="Rectangle 4"/>
          <p:cNvSpPr>
            <a:spLocks noChangeArrowheads="1"/>
          </p:cNvSpPr>
          <p:nvPr/>
        </p:nvSpPr>
        <p:spPr bwMode="auto">
          <a:xfrm>
            <a:off x="0" y="3886200"/>
            <a:ext cx="9144000" cy="1006475"/>
          </a:xfrm>
          <a:prstGeom prst="rect">
            <a:avLst/>
          </a:prstGeom>
          <a:noFill/>
          <a:ln w="9525">
            <a:noFill/>
            <a:miter lim="800000"/>
            <a:headEnd/>
            <a:tailEnd/>
          </a:ln>
        </p:spPr>
        <p:txBody>
          <a:bodyPr>
            <a:spAutoFit/>
          </a:bodyPr>
          <a:lstStyle/>
          <a:p>
            <a:pPr algn="just"/>
            <a:r>
              <a:rPr lang="es-ES_tradnl" sz="2000" b="0">
                <a:cs typeface="Times New Roman" pitchFamily="18" charset="0"/>
              </a:rPr>
              <a:t>1.-  Calculamos el error estándar de la media </a:t>
            </a:r>
            <a:r>
              <a:rPr lang="es-ES" sz="2000" b="0">
                <a:cs typeface="Times New Roman" pitchFamily="18" charset="0"/>
              </a:rPr>
              <a:t>s</a:t>
            </a:r>
            <a:r>
              <a:rPr lang="es-ES" sz="2000" b="0" baseline="-30000">
                <a:cs typeface="Times New Roman" pitchFamily="18" charset="0"/>
              </a:rPr>
              <a:t>X</a:t>
            </a:r>
            <a:r>
              <a:rPr lang="es-MX" sz="2000" b="0" baseline="-30000">
                <a:cs typeface="Times New Roman" pitchFamily="18" charset="0"/>
              </a:rPr>
              <a:t>m</a:t>
            </a:r>
            <a:r>
              <a:rPr lang="es-ES" sz="2000" b="0" baseline="-30000">
                <a:cs typeface="Times New Roman" pitchFamily="18" charset="0"/>
              </a:rPr>
              <a:t> </a:t>
            </a:r>
            <a:r>
              <a:rPr lang="es-ES" sz="2000" b="0">
                <a:cs typeface="Times New Roman" pitchFamily="18" charset="0"/>
              </a:rPr>
              <a:t> = s/</a:t>
            </a:r>
            <a:r>
              <a:rPr lang="es-ES_tradnl" sz="2000" b="0">
                <a:cs typeface="Times New Roman" pitchFamily="18" charset="0"/>
                <a:sym typeface="Symbol" pitchFamily="18" charset="2"/>
              </a:rPr>
              <a:t></a:t>
            </a:r>
            <a:r>
              <a:rPr lang="es-ES_tradnl" sz="2000" b="0">
                <a:cs typeface="Times New Roman" pitchFamily="18" charset="0"/>
              </a:rPr>
              <a:t>n</a:t>
            </a:r>
            <a:endParaRPr lang="es-ES" sz="2000" b="0">
              <a:cs typeface="Times New Roman" pitchFamily="18" charset="0"/>
              <a:sym typeface="Symbol" pitchFamily="18" charset="2"/>
            </a:endParaRPr>
          </a:p>
          <a:p>
            <a:pPr algn="just" eaLnBrk="0" hangingPunct="0"/>
            <a:r>
              <a:rPr lang="es-ES" sz="2000" b="0">
                <a:cs typeface="Times New Roman" pitchFamily="18" charset="0"/>
                <a:sym typeface="Symbol" pitchFamily="18" charset="2"/>
              </a:rPr>
              <a:t> </a:t>
            </a:r>
          </a:p>
          <a:p>
            <a:pPr eaLnBrk="0" hangingPunct="0"/>
            <a:r>
              <a:rPr lang="es-ES" sz="2000" b="0">
                <a:cs typeface="Times New Roman" pitchFamily="18" charset="0"/>
                <a:sym typeface="Symbol" pitchFamily="18" charset="2"/>
              </a:rPr>
              <a:t>	s</a:t>
            </a:r>
            <a:r>
              <a:rPr lang="es-ES" sz="2000" b="0" baseline="-30000">
                <a:cs typeface="Times New Roman" pitchFamily="18" charset="0"/>
                <a:sym typeface="Symbol" pitchFamily="18" charset="2"/>
              </a:rPr>
              <a:t>X</a:t>
            </a:r>
            <a:r>
              <a:rPr lang="es-MX" sz="2000" b="0" baseline="-30000">
                <a:cs typeface="Times New Roman" pitchFamily="18" charset="0"/>
                <a:sym typeface="Symbol" pitchFamily="18" charset="2"/>
              </a:rPr>
              <a:t>m</a:t>
            </a:r>
            <a:r>
              <a:rPr lang="es-ES" sz="2000" b="0" baseline="-30000">
                <a:cs typeface="Times New Roman" pitchFamily="18" charset="0"/>
                <a:sym typeface="Symbol" pitchFamily="18" charset="2"/>
              </a:rPr>
              <a:t> </a:t>
            </a:r>
            <a:r>
              <a:rPr lang="es-ES" sz="2000" b="0">
                <a:cs typeface="Times New Roman" pitchFamily="18" charset="0"/>
                <a:sym typeface="Symbol" pitchFamily="18" charset="2"/>
              </a:rPr>
              <a:t> = 9/15 = 0.60</a:t>
            </a:r>
            <a:r>
              <a:rPr lang="es-ES" sz="2000" b="0">
                <a:sym typeface="Symbol" pitchFamily="18" charset="2"/>
              </a:rPr>
              <a:t> </a:t>
            </a:r>
            <a:endParaRPr lang="es-ES" sz="2000" b="0">
              <a:cs typeface="Times New Roman" pitchFamily="18" charset="0"/>
              <a:sym typeface="Symbol" pitchFamily="18" charset="2"/>
            </a:endParaRPr>
          </a:p>
        </p:txBody>
      </p:sp>
      <p:sp>
        <p:nvSpPr>
          <p:cNvPr id="35846" name="Rectangle 5"/>
          <p:cNvSpPr>
            <a:spLocks noChangeArrowheads="1"/>
          </p:cNvSpPr>
          <p:nvPr/>
        </p:nvSpPr>
        <p:spPr bwMode="auto">
          <a:xfrm>
            <a:off x="0" y="5029200"/>
            <a:ext cx="9144000" cy="1828800"/>
          </a:xfrm>
          <a:prstGeom prst="rect">
            <a:avLst/>
          </a:prstGeom>
          <a:noFill/>
          <a:ln w="9525">
            <a:noFill/>
            <a:miter lim="800000"/>
            <a:headEnd/>
            <a:tailEnd/>
          </a:ln>
        </p:spPr>
        <p:txBody>
          <a:bodyPr>
            <a:spAutoFit/>
          </a:bodyPr>
          <a:lstStyle/>
          <a:p>
            <a:pPr algn="just"/>
            <a:r>
              <a:rPr lang="es-ES" sz="2000" b="0">
                <a:cs typeface="Times New Roman" pitchFamily="18" charset="0"/>
              </a:rPr>
              <a:t>2.- La estimación de </a:t>
            </a:r>
            <a:r>
              <a:rPr lang="es-ES_tradnl" sz="2000" b="0">
                <a:cs typeface="Times New Roman" pitchFamily="18" charset="0"/>
                <a:sym typeface="Symbol" pitchFamily="18" charset="2"/>
              </a:rPr>
              <a:t></a:t>
            </a:r>
            <a:r>
              <a:rPr lang="es-ES_tradnl" sz="2000" b="0">
                <a:cs typeface="Times New Roman" pitchFamily="18" charset="0"/>
              </a:rPr>
              <a:t> al 95% de confianza:</a:t>
            </a:r>
            <a:endParaRPr lang="es-ES" sz="2000" b="0">
              <a:cs typeface="Times New Roman" pitchFamily="18" charset="0"/>
              <a:sym typeface="Symbol" pitchFamily="18" charset="2"/>
            </a:endParaRPr>
          </a:p>
          <a:p>
            <a:pPr algn="just" eaLnBrk="0" hangingPunct="0"/>
            <a:r>
              <a:rPr lang="es-ES_tradnl" sz="2000" b="0">
                <a:cs typeface="Times New Roman" pitchFamily="18" charset="0"/>
                <a:sym typeface="Symbol" pitchFamily="18" charset="2"/>
              </a:rPr>
              <a:t> </a:t>
            </a:r>
            <a:endParaRPr lang="es-ES" sz="2000" b="0">
              <a:cs typeface="Times New Roman" pitchFamily="18" charset="0"/>
              <a:sym typeface="Symbol" pitchFamily="18" charset="2"/>
            </a:endParaRPr>
          </a:p>
          <a:p>
            <a:pPr algn="just" eaLnBrk="0" hangingPunct="0"/>
            <a:r>
              <a:rPr lang="es-ES_tradnl" sz="2000" b="0">
                <a:cs typeface="Times New Roman" pitchFamily="18" charset="0"/>
                <a:sym typeface="Symbol" pitchFamily="18" charset="2"/>
              </a:rPr>
              <a:t>		Xm </a:t>
            </a:r>
            <a:r>
              <a:rPr lang="es-ES_tradnl" sz="2000" b="0">
                <a:cs typeface="Times New Roman" pitchFamily="18" charset="0"/>
              </a:rPr>
              <a:t> </a:t>
            </a:r>
            <a:r>
              <a:rPr lang="es-ES" sz="2000" b="0">
                <a:cs typeface="Times New Roman" pitchFamily="18" charset="0"/>
                <a:sym typeface="Symbol" pitchFamily="18" charset="2"/>
              </a:rPr>
              <a:t>s</a:t>
            </a:r>
            <a:r>
              <a:rPr lang="es-ES" sz="2000" b="0" baseline="-30000">
                <a:cs typeface="Times New Roman" pitchFamily="18" charset="0"/>
                <a:sym typeface="Symbol" pitchFamily="18" charset="2"/>
              </a:rPr>
              <a:t>X</a:t>
            </a:r>
            <a:r>
              <a:rPr lang="es-MX" sz="2000" b="0" baseline="-30000">
                <a:cs typeface="Times New Roman" pitchFamily="18" charset="0"/>
                <a:sym typeface="Symbol" pitchFamily="18" charset="2"/>
              </a:rPr>
              <a:t>m</a:t>
            </a:r>
            <a:r>
              <a:rPr lang="es-ES" sz="2000" b="0" baseline="-30000">
                <a:cs typeface="Times New Roman" pitchFamily="18" charset="0"/>
                <a:sym typeface="Symbol" pitchFamily="18" charset="2"/>
              </a:rPr>
              <a:t> </a:t>
            </a:r>
            <a:r>
              <a:rPr lang="es-ES" sz="2000" b="0">
                <a:cs typeface="Times New Roman" pitchFamily="18" charset="0"/>
                <a:sym typeface="Symbol" pitchFamily="18" charset="2"/>
              </a:rPr>
              <a:t>(1.96)  = 50 </a:t>
            </a:r>
            <a:r>
              <a:rPr lang="es-ES" sz="2000" b="0">
                <a:cs typeface="Times New Roman" pitchFamily="18" charset="0"/>
              </a:rPr>
              <a:t> 0.6*1.96 = 50 </a:t>
            </a:r>
            <a:r>
              <a:rPr lang="es-ES" sz="2000" b="0">
                <a:cs typeface="Times New Roman" pitchFamily="18" charset="0"/>
                <a:sym typeface="Symbol" pitchFamily="18" charset="2"/>
              </a:rPr>
              <a:t></a:t>
            </a:r>
            <a:r>
              <a:rPr lang="es-ES" sz="2000" b="0">
                <a:cs typeface="Times New Roman" pitchFamily="18" charset="0"/>
              </a:rPr>
              <a:t> 1.18</a:t>
            </a:r>
            <a:endParaRPr lang="es-ES" sz="2000" b="0">
              <a:cs typeface="Times New Roman" pitchFamily="18" charset="0"/>
              <a:sym typeface="Symbol" pitchFamily="18" charset="2"/>
            </a:endParaRPr>
          </a:p>
          <a:p>
            <a:pPr algn="just" eaLnBrk="0" hangingPunct="0"/>
            <a:r>
              <a:rPr lang="es-ES" sz="2000" b="0">
                <a:cs typeface="Times New Roman" pitchFamily="18" charset="0"/>
                <a:sym typeface="Symbol" pitchFamily="18" charset="2"/>
              </a:rPr>
              <a:t> </a:t>
            </a:r>
          </a:p>
          <a:p>
            <a:pPr algn="just" eaLnBrk="0" hangingPunct="0"/>
            <a:r>
              <a:rPr lang="es-ES" sz="2000" b="0">
                <a:cs typeface="Times New Roman" pitchFamily="18" charset="0"/>
                <a:sym typeface="Symbol" pitchFamily="18" charset="2"/>
              </a:rPr>
              <a:t>Entonces el intervalo de confianza es:</a:t>
            </a:r>
            <a:r>
              <a:rPr lang="es-MX" sz="2000" b="0">
                <a:cs typeface="Times New Roman" pitchFamily="18" charset="0"/>
                <a:sym typeface="Symbol" pitchFamily="18" charset="2"/>
              </a:rPr>
              <a:t> 48.82</a:t>
            </a:r>
            <a:r>
              <a:rPr lang="es-ES" sz="2000" b="0">
                <a:cs typeface="Times New Roman" pitchFamily="18" charset="0"/>
                <a:sym typeface="Symbol" pitchFamily="18" charset="2"/>
              </a:rPr>
              <a:t> &lt;= </a:t>
            </a:r>
            <a:r>
              <a:rPr lang="es-ES_tradnl" sz="2000" b="0">
                <a:cs typeface="Times New Roman" pitchFamily="18" charset="0"/>
                <a:sym typeface="Symbol" pitchFamily="18" charset="2"/>
              </a:rPr>
              <a:t> &lt;= 51.18</a:t>
            </a:r>
            <a:r>
              <a:rPr lang="es-ES" sz="1400" b="0">
                <a:cs typeface="Times New Roman" pitchFamily="18" charset="0"/>
                <a:sym typeface="Symbol" pitchFamily="18" charset="2"/>
              </a:rPr>
              <a:t> </a:t>
            </a:r>
            <a:endParaRPr lang="es-ES" sz="1200" b="0">
              <a:cs typeface="Times New Roman" pitchFamily="18" charset="0"/>
              <a:sym typeface="Symbol" pitchFamily="18" charset="2"/>
            </a:endParaRPr>
          </a:p>
          <a:p>
            <a:pPr eaLnBrk="0" hangingPunct="0"/>
            <a:endParaRPr lang="es-ES" sz="1400" b="0">
              <a:cs typeface="Times New Roman" pitchFamily="18" charset="0"/>
              <a:sym typeface="Symbol" pitchFamily="18" charset="2"/>
            </a:endParaRPr>
          </a:p>
        </p:txBody>
      </p:sp>
      <p:sp>
        <p:nvSpPr>
          <p:cNvPr id="35847" name="Text Box 6"/>
          <p:cNvSpPr txBox="1">
            <a:spLocks noChangeArrowheads="1"/>
          </p:cNvSpPr>
          <p:nvPr/>
        </p:nvSpPr>
        <p:spPr bwMode="auto">
          <a:xfrm>
            <a:off x="7019925" y="6237288"/>
            <a:ext cx="1916113" cy="366712"/>
          </a:xfrm>
          <a:prstGeom prst="rect">
            <a:avLst/>
          </a:prstGeom>
          <a:solidFill>
            <a:schemeClr val="bg1"/>
          </a:solidFill>
          <a:ln w="9525">
            <a:noFill/>
            <a:miter lim="800000"/>
            <a:headEnd/>
            <a:tailEnd/>
          </a:ln>
        </p:spPr>
        <p:txBody>
          <a:bodyPr>
            <a:spAutoFit/>
          </a:bodyPr>
          <a:lstStyle/>
          <a:p>
            <a:pPr>
              <a:spcBef>
                <a:spcPct val="50000"/>
              </a:spcBef>
            </a:pPr>
            <a:r>
              <a:rPr lang="es-ES">
                <a:hlinkClick r:id="rId3" action="ppaction://hlinkfile"/>
              </a:rPr>
              <a:t>Excel</a:t>
            </a:r>
            <a:r>
              <a:rPr lang="es-ES"/>
              <a:t> (1,1759)</a:t>
            </a:r>
          </a:p>
        </p:txBody>
      </p:sp>
      <p:graphicFrame>
        <p:nvGraphicFramePr>
          <p:cNvPr id="122880" name="Object 0"/>
          <p:cNvGraphicFramePr>
            <a:graphicFrameLocks noChangeAspect="1"/>
          </p:cNvGraphicFramePr>
          <p:nvPr/>
        </p:nvGraphicFramePr>
        <p:xfrm>
          <a:off x="7812088" y="2420938"/>
          <a:ext cx="300037" cy="419100"/>
        </p:xfrm>
        <a:graphic>
          <a:graphicData uri="http://schemas.openxmlformats.org/presentationml/2006/ole">
            <p:oleObj spid="_x0000_s35842" name="Ecuación" r:id="rId4" imgW="190440" imgH="26640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122880"/>
                                        </p:tgtEl>
                                        <p:attrNameLst>
                                          <p:attrName>style.visibility</p:attrName>
                                        </p:attrNameLst>
                                      </p:cBhvr>
                                      <p:to>
                                        <p:strVal val="visible"/>
                                      </p:to>
                                    </p:set>
                                    <p:animEffect transition="in" filter="fade">
                                      <p:cBhvr>
                                        <p:cTn id="7" dur="1000"/>
                                        <p:tgtEl>
                                          <p:spTgt spid="122880"/>
                                        </p:tgtEl>
                                      </p:cBhvr>
                                    </p:animEffect>
                                    <p:anim calcmode="lin" valueType="num">
                                      <p:cBhvr>
                                        <p:cTn id="8" dur="1000" fill="hold"/>
                                        <p:tgtEl>
                                          <p:spTgt spid="122880"/>
                                        </p:tgtEl>
                                        <p:attrNameLst>
                                          <p:attrName>ppt_x</p:attrName>
                                        </p:attrNameLst>
                                      </p:cBhvr>
                                      <p:tavLst>
                                        <p:tav tm="0">
                                          <p:val>
                                            <p:strVal val="#ppt_x"/>
                                          </p:val>
                                        </p:tav>
                                        <p:tav tm="100000">
                                          <p:val>
                                            <p:strVal val="#ppt_x"/>
                                          </p:val>
                                        </p:tav>
                                      </p:tavLst>
                                    </p:anim>
                                    <p:anim calcmode="lin" valueType="num">
                                      <p:cBhvr>
                                        <p:cTn id="9" dur="900" decel="100000" fill="hold"/>
                                        <p:tgtEl>
                                          <p:spTgt spid="122880"/>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2288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1026"/>
          <p:cNvSpPr>
            <a:spLocks noChangeArrowheads="1"/>
          </p:cNvSpPr>
          <p:nvPr/>
        </p:nvSpPr>
        <p:spPr bwMode="auto">
          <a:xfrm>
            <a:off x="0" y="990600"/>
            <a:ext cx="9144000" cy="5273675"/>
          </a:xfrm>
          <a:prstGeom prst="rect">
            <a:avLst/>
          </a:prstGeom>
          <a:noFill/>
          <a:ln w="9525">
            <a:noFill/>
            <a:miter lim="800000"/>
            <a:headEnd/>
            <a:tailEnd/>
          </a:ln>
        </p:spPr>
        <p:txBody>
          <a:bodyPr>
            <a:spAutoFit/>
          </a:bodyPr>
          <a:lstStyle/>
          <a:p>
            <a:pPr algn="just"/>
            <a:r>
              <a:rPr lang="es-ES_tradnl" sz="2000" b="0" dirty="0">
                <a:cs typeface="Times New Roman" pitchFamily="18" charset="0"/>
              </a:rPr>
              <a:t>Ahora supongamos que la muestra es más pequeña de la misma población n = 10 con los mismos estadísticos      y s.</a:t>
            </a:r>
            <a:endParaRPr lang="es-ES" sz="2000" b="0" dirty="0">
              <a:cs typeface="Times New Roman" pitchFamily="18" charset="0"/>
            </a:endParaRPr>
          </a:p>
          <a:p>
            <a:pPr algn="just" eaLnBrk="0" hangingPunct="0"/>
            <a:r>
              <a:rPr lang="es-ES_tradnl" sz="2000" b="0" dirty="0">
                <a:cs typeface="Times New Roman" pitchFamily="18" charset="0"/>
              </a:rPr>
              <a:t> </a:t>
            </a:r>
            <a:endParaRPr lang="es-ES" sz="2000" b="0" dirty="0">
              <a:cs typeface="Times New Roman" pitchFamily="18" charset="0"/>
            </a:endParaRPr>
          </a:p>
          <a:p>
            <a:pPr algn="just" eaLnBrk="0" hangingPunct="0"/>
            <a:r>
              <a:rPr lang="es-ES_tradnl" sz="2000" b="0" dirty="0">
                <a:cs typeface="Times New Roman" pitchFamily="18" charset="0"/>
              </a:rPr>
              <a:t> </a:t>
            </a:r>
            <a:r>
              <a:rPr lang="es-ES" sz="2000" b="0" dirty="0">
                <a:cs typeface="Times New Roman" pitchFamily="18" charset="0"/>
              </a:rPr>
              <a:t>S</a:t>
            </a:r>
            <a:r>
              <a:rPr lang="es-ES" sz="2000" b="0" baseline="-30000" dirty="0">
                <a:cs typeface="Times New Roman" pitchFamily="18" charset="0"/>
              </a:rPr>
              <a:t>X</a:t>
            </a:r>
            <a:r>
              <a:rPr lang="es-MX" sz="2000" b="0" baseline="-30000" dirty="0">
                <a:cs typeface="Times New Roman" pitchFamily="18" charset="0"/>
              </a:rPr>
              <a:t>m</a:t>
            </a:r>
            <a:r>
              <a:rPr lang="es-ES" sz="2000" b="0" baseline="-30000" dirty="0">
                <a:cs typeface="Times New Roman" pitchFamily="18" charset="0"/>
              </a:rPr>
              <a:t> </a:t>
            </a:r>
            <a:r>
              <a:rPr lang="es-ES" sz="2000" b="0" dirty="0">
                <a:cs typeface="Times New Roman" pitchFamily="18" charset="0"/>
              </a:rPr>
              <a:t> = S/</a:t>
            </a:r>
            <a:r>
              <a:rPr lang="es-ES_tradnl" sz="2000" b="0" dirty="0">
                <a:cs typeface="Times New Roman" pitchFamily="18" charset="0"/>
                <a:sym typeface="Symbol" pitchFamily="18" charset="2"/>
              </a:rPr>
              <a:t></a:t>
            </a:r>
            <a:r>
              <a:rPr lang="es-ES_tradnl" sz="2000" b="0" dirty="0">
                <a:cs typeface="Times New Roman" pitchFamily="18" charset="0"/>
              </a:rPr>
              <a:t>n </a:t>
            </a:r>
            <a:r>
              <a:rPr lang="es-ES_tradnl" sz="2000" b="0" dirty="0">
                <a:cs typeface="Times New Roman" pitchFamily="18" charset="0"/>
                <a:sym typeface="Symbol" pitchFamily="18" charset="2"/>
              </a:rPr>
              <a:t> </a:t>
            </a:r>
            <a:r>
              <a:rPr lang="es-ES" sz="2000" b="0" baseline="-30000" dirty="0">
                <a:cs typeface="Times New Roman" pitchFamily="18" charset="0"/>
                <a:sym typeface="Symbol" pitchFamily="18" charset="2"/>
              </a:rPr>
              <a:t> </a:t>
            </a:r>
            <a:r>
              <a:rPr lang="es-ES" sz="2000" b="0" dirty="0">
                <a:cs typeface="Times New Roman" pitchFamily="18" charset="0"/>
                <a:sym typeface="Symbol" pitchFamily="18" charset="2"/>
              </a:rPr>
              <a:t> = 9/3.16 = 2.85   </a:t>
            </a:r>
            <a:r>
              <a:rPr lang="es-MX" sz="2000" b="0" dirty="0">
                <a:cs typeface="Times New Roman" pitchFamily="18" charset="0"/>
                <a:sym typeface="Symbol" pitchFamily="18" charset="2"/>
              </a:rPr>
              <a:t>(</a:t>
            </a:r>
            <a:r>
              <a:rPr lang="es-ES" sz="2000" b="0" dirty="0">
                <a:cs typeface="Times New Roman" pitchFamily="18" charset="0"/>
                <a:sym typeface="Symbol" pitchFamily="18" charset="2"/>
              </a:rPr>
              <a:t>Más grande que el anterior</a:t>
            </a:r>
            <a:r>
              <a:rPr lang="es-MX" sz="2000" b="0" dirty="0">
                <a:cs typeface="Times New Roman" pitchFamily="18" charset="0"/>
                <a:sym typeface="Symbol" pitchFamily="18" charset="2"/>
              </a:rPr>
              <a:t>(0.6))</a:t>
            </a:r>
          </a:p>
          <a:p>
            <a:pPr algn="just" eaLnBrk="0" hangingPunct="0"/>
            <a:endParaRPr lang="es-MX" sz="2000" b="0" dirty="0">
              <a:cs typeface="Times New Roman" pitchFamily="18" charset="0"/>
              <a:sym typeface="Symbol" pitchFamily="18" charset="2"/>
            </a:endParaRPr>
          </a:p>
          <a:p>
            <a:pPr algn="just" eaLnBrk="0" hangingPunct="0"/>
            <a:endParaRPr lang="es-ES" sz="2000" b="0" dirty="0">
              <a:cs typeface="Times New Roman" pitchFamily="18" charset="0"/>
              <a:sym typeface="Symbol" pitchFamily="18" charset="2"/>
            </a:endParaRPr>
          </a:p>
          <a:p>
            <a:pPr algn="just" eaLnBrk="0" hangingPunct="0"/>
            <a:r>
              <a:rPr lang="es-MX" sz="2000" b="0" dirty="0">
                <a:cs typeface="Times New Roman" pitchFamily="18" charset="0"/>
                <a:sym typeface="Symbol" pitchFamily="18" charset="2"/>
              </a:rPr>
              <a:t>Como la muestra es muy pequeña aplicaremos la t de </a:t>
            </a:r>
            <a:r>
              <a:rPr lang="es-MX" sz="2000" b="0" dirty="0" err="1">
                <a:cs typeface="Times New Roman" pitchFamily="18" charset="0"/>
                <a:sym typeface="Symbol" pitchFamily="18" charset="2"/>
              </a:rPr>
              <a:t>Student</a:t>
            </a:r>
            <a:r>
              <a:rPr lang="es-MX" sz="2000" b="0" dirty="0">
                <a:cs typeface="Times New Roman" pitchFamily="18" charset="0"/>
                <a:sym typeface="Symbol" pitchFamily="18" charset="2"/>
              </a:rPr>
              <a:t>:</a:t>
            </a:r>
          </a:p>
          <a:p>
            <a:pPr algn="just" eaLnBrk="0" hangingPunct="0"/>
            <a:endParaRPr lang="es-MX" sz="2000" b="0" dirty="0">
              <a:cs typeface="Times New Roman" pitchFamily="18" charset="0"/>
              <a:sym typeface="Symbol" pitchFamily="18" charset="2"/>
            </a:endParaRPr>
          </a:p>
          <a:p>
            <a:pPr algn="just" eaLnBrk="0" hangingPunct="0"/>
            <a:r>
              <a:rPr lang="es-ES" sz="2000" b="0" dirty="0">
                <a:cs typeface="Times New Roman" pitchFamily="18" charset="0"/>
                <a:sym typeface="Symbol" pitchFamily="18" charset="2"/>
              </a:rPr>
              <a:t>En vez de 1.96 del 95% o sea 47.5 del área, ahora buscamos en la </a:t>
            </a:r>
            <a:r>
              <a:rPr lang="es-ES" sz="2000" b="0" dirty="0">
                <a:cs typeface="Times New Roman" pitchFamily="18" charset="0"/>
                <a:sym typeface="Symbol" pitchFamily="18" charset="2"/>
                <a:hlinkClick r:id="rId4" action="ppaction://hlinkfile"/>
              </a:rPr>
              <a:t>tabla</a:t>
            </a:r>
            <a:r>
              <a:rPr lang="es-ES" sz="2000" b="0" dirty="0">
                <a:cs typeface="Times New Roman" pitchFamily="18" charset="0"/>
                <a:sym typeface="Symbol" pitchFamily="18" charset="2"/>
              </a:rPr>
              <a:t> de t el valor crítico de t para la </a:t>
            </a:r>
            <a:r>
              <a:rPr lang="es-ES" sz="2000" b="0" dirty="0" err="1">
                <a:cs typeface="Times New Roman" pitchFamily="18" charset="0"/>
                <a:sym typeface="Symbol" pitchFamily="18" charset="2"/>
              </a:rPr>
              <a:t>dócima</a:t>
            </a:r>
            <a:r>
              <a:rPr lang="es-ES" sz="2000" b="0" dirty="0">
                <a:cs typeface="Times New Roman" pitchFamily="18" charset="0"/>
                <a:sym typeface="Symbol" pitchFamily="18" charset="2"/>
              </a:rPr>
              <a:t> bilateral al nivel 0.05. Buscamos con n-1 grados de libertad (9) y encontramos el valor 2.26. Usamos 5% que es 100 – 95.</a:t>
            </a:r>
          </a:p>
          <a:p>
            <a:pPr algn="just" eaLnBrk="0" hangingPunct="0"/>
            <a:r>
              <a:rPr lang="es-ES" sz="2000" b="0" dirty="0">
                <a:cs typeface="Times New Roman" pitchFamily="18" charset="0"/>
                <a:sym typeface="Symbol" pitchFamily="18" charset="2"/>
              </a:rPr>
              <a:t>Entonces </a:t>
            </a:r>
            <a:r>
              <a:rPr lang="es-ES_tradnl" sz="2000" b="0" dirty="0" err="1">
                <a:cs typeface="Times New Roman" pitchFamily="18" charset="0"/>
                <a:sym typeface="Symbol" pitchFamily="18" charset="2"/>
              </a:rPr>
              <a:t>Xm</a:t>
            </a:r>
            <a:r>
              <a:rPr lang="es-ES_tradnl" sz="2000" b="0" dirty="0">
                <a:cs typeface="Times New Roman" pitchFamily="18" charset="0"/>
                <a:sym typeface="Symbol" pitchFamily="18" charset="2"/>
              </a:rPr>
              <a:t> </a:t>
            </a:r>
            <a:r>
              <a:rPr lang="es-ES_tradnl" sz="2000" b="0" dirty="0">
                <a:cs typeface="Times New Roman" pitchFamily="18" charset="0"/>
              </a:rPr>
              <a:t> </a:t>
            </a:r>
            <a:r>
              <a:rPr lang="es-ES" sz="2000" b="0" dirty="0">
                <a:cs typeface="Times New Roman" pitchFamily="18" charset="0"/>
                <a:sym typeface="Symbol" pitchFamily="18" charset="2"/>
              </a:rPr>
              <a:t>S</a:t>
            </a:r>
            <a:r>
              <a:rPr lang="es-ES" sz="2000" b="0" baseline="-30000" dirty="0">
                <a:cs typeface="Times New Roman" pitchFamily="18" charset="0"/>
                <a:sym typeface="Symbol" pitchFamily="18" charset="2"/>
              </a:rPr>
              <a:t>X</a:t>
            </a:r>
            <a:r>
              <a:rPr lang="es-MX" sz="2000" b="0" baseline="-30000" dirty="0">
                <a:cs typeface="Times New Roman" pitchFamily="18" charset="0"/>
                <a:sym typeface="Symbol" pitchFamily="18" charset="2"/>
              </a:rPr>
              <a:t>m</a:t>
            </a:r>
            <a:r>
              <a:rPr lang="es-ES" sz="2000" b="0" dirty="0">
                <a:cs typeface="Times New Roman" pitchFamily="18" charset="0"/>
                <a:sym typeface="Symbol" pitchFamily="18" charset="2"/>
              </a:rPr>
              <a:t>(2.26) = 50 </a:t>
            </a:r>
            <a:r>
              <a:rPr lang="es-ES" sz="2000" b="0" dirty="0">
                <a:cs typeface="Times New Roman" pitchFamily="18" charset="0"/>
              </a:rPr>
              <a:t> 2.85*2.26 = 50 </a:t>
            </a:r>
            <a:r>
              <a:rPr lang="es-ES" sz="2000" b="0" dirty="0">
                <a:cs typeface="Times New Roman" pitchFamily="18" charset="0"/>
                <a:sym typeface="Symbol" pitchFamily="18" charset="2"/>
              </a:rPr>
              <a:t></a:t>
            </a:r>
            <a:r>
              <a:rPr lang="es-ES" sz="2000" b="0" dirty="0">
                <a:cs typeface="Times New Roman" pitchFamily="18" charset="0"/>
              </a:rPr>
              <a:t> 6.4</a:t>
            </a:r>
            <a:endParaRPr lang="es-ES" sz="2000" b="0" dirty="0">
              <a:cs typeface="Times New Roman" pitchFamily="18" charset="0"/>
              <a:sym typeface="Symbol" pitchFamily="18" charset="2"/>
            </a:endParaRPr>
          </a:p>
          <a:p>
            <a:pPr algn="just" eaLnBrk="0" hangingPunct="0"/>
            <a:r>
              <a:rPr lang="es-ES" sz="2000" b="0" dirty="0">
                <a:cs typeface="Times New Roman" pitchFamily="18" charset="0"/>
                <a:sym typeface="Symbol" pitchFamily="18" charset="2"/>
              </a:rPr>
              <a:t> </a:t>
            </a:r>
          </a:p>
          <a:p>
            <a:pPr algn="just" eaLnBrk="0" hangingPunct="0"/>
            <a:r>
              <a:rPr lang="es-ES" sz="2000" b="0" dirty="0">
                <a:cs typeface="Times New Roman" pitchFamily="18" charset="0"/>
                <a:sym typeface="Symbol" pitchFamily="18" charset="2"/>
              </a:rPr>
              <a:t>Por lo tanto el intervalo de confianza será:</a:t>
            </a:r>
          </a:p>
          <a:p>
            <a:pPr algn="just" eaLnBrk="0" hangingPunct="0"/>
            <a:r>
              <a:rPr lang="es-ES" sz="2000" b="0" dirty="0">
                <a:cs typeface="Times New Roman" pitchFamily="18" charset="0"/>
                <a:sym typeface="Symbol" pitchFamily="18" charset="2"/>
              </a:rPr>
              <a:t>					43.6 &lt;=  </a:t>
            </a:r>
            <a:r>
              <a:rPr lang="es-ES_tradnl" sz="2000" b="0" dirty="0">
                <a:cs typeface="Times New Roman" pitchFamily="18" charset="0"/>
                <a:sym typeface="Symbol" pitchFamily="18" charset="2"/>
              </a:rPr>
              <a:t></a:t>
            </a:r>
            <a:r>
              <a:rPr lang="es-ES" sz="2000" b="0" dirty="0">
                <a:cs typeface="Times New Roman" pitchFamily="18" charset="0"/>
              </a:rPr>
              <a:t> &lt;= 56.4</a:t>
            </a:r>
            <a:endParaRPr lang="es-ES" sz="2000" b="0" dirty="0">
              <a:cs typeface="Times New Roman" pitchFamily="18" charset="0"/>
              <a:sym typeface="Symbol" pitchFamily="18" charset="2"/>
            </a:endParaRPr>
          </a:p>
          <a:p>
            <a:pPr eaLnBrk="0" hangingPunct="0"/>
            <a:endParaRPr lang="es-ES" sz="2000" b="0" dirty="0">
              <a:cs typeface="Times New Roman" pitchFamily="18" charset="0"/>
              <a:sym typeface="Symbol" pitchFamily="18" charset="2"/>
            </a:endParaRPr>
          </a:p>
        </p:txBody>
      </p:sp>
      <p:sp>
        <p:nvSpPr>
          <p:cNvPr id="76803" name="Comment 1027"/>
          <p:cNvSpPr>
            <a:spLocks noChangeArrowheads="1"/>
          </p:cNvSpPr>
          <p:nvPr/>
        </p:nvSpPr>
        <p:spPr bwMode="auto">
          <a:xfrm>
            <a:off x="7924800" y="1828800"/>
            <a:ext cx="974725" cy="712788"/>
          </a:xfrm>
          <a:prstGeom prst="rect">
            <a:avLst/>
          </a:prstGeom>
          <a:solidFill>
            <a:srgbClr val="FCFF91"/>
          </a:solidFill>
          <a:ln w="9525">
            <a:solidFill>
              <a:srgbClr val="000000"/>
            </a:solidFill>
            <a:miter lim="800000"/>
            <a:headEnd/>
            <a:tailEnd/>
          </a:ln>
          <a:effectLst>
            <a:outerShdw dist="107763" dir="2700000" algn="ctr" rotWithShape="0">
              <a:srgbClr val="808080"/>
            </a:outerShdw>
          </a:effectLst>
        </p:spPr>
        <p:txBody>
          <a:bodyPr>
            <a:spAutoFit/>
          </a:bodyPr>
          <a:lstStyle/>
          <a:p>
            <a:pPr>
              <a:spcBef>
                <a:spcPct val="50000"/>
              </a:spcBef>
              <a:defRPr/>
            </a:pPr>
            <a:r>
              <a:rPr lang="es-MX" sz="1600">
                <a:solidFill>
                  <a:srgbClr val="000000"/>
                </a:solidFill>
              </a:rPr>
              <a:t>50 </a:t>
            </a:r>
            <a:r>
              <a:rPr lang="es-MX" sz="1600">
                <a:solidFill>
                  <a:srgbClr val="000000"/>
                </a:solidFill>
                <a:cs typeface="Arial" pitchFamily="34" charset="0"/>
              </a:rPr>
              <a:t>± 5.6</a:t>
            </a:r>
            <a:endParaRPr lang="es-ES" sz="1600">
              <a:solidFill>
                <a:srgbClr val="000000"/>
              </a:solidFill>
            </a:endParaRPr>
          </a:p>
          <a:p>
            <a:pPr>
              <a:spcBef>
                <a:spcPct val="50000"/>
              </a:spcBef>
              <a:defRPr/>
            </a:pPr>
            <a:endParaRPr lang="es-ES" sz="1600">
              <a:solidFill>
                <a:srgbClr val="000000"/>
              </a:solidFill>
            </a:endParaRPr>
          </a:p>
        </p:txBody>
      </p:sp>
      <p:sp>
        <p:nvSpPr>
          <p:cNvPr id="76804" name="Text Box 1028"/>
          <p:cNvSpPr txBox="1">
            <a:spLocks noChangeArrowheads="1"/>
          </p:cNvSpPr>
          <p:nvPr/>
        </p:nvSpPr>
        <p:spPr bwMode="auto">
          <a:xfrm>
            <a:off x="3886200" y="6019800"/>
            <a:ext cx="4191000" cy="641350"/>
          </a:xfrm>
          <a:prstGeom prst="rect">
            <a:avLst/>
          </a:prstGeom>
          <a:solidFill>
            <a:schemeClr val="bg1"/>
          </a:solidFill>
          <a:ln w="9525">
            <a:noFill/>
            <a:miter lim="800000"/>
            <a:headEnd/>
            <a:tailEnd/>
          </a:ln>
        </p:spPr>
        <p:txBody>
          <a:bodyPr>
            <a:spAutoFit/>
          </a:bodyPr>
          <a:lstStyle/>
          <a:p>
            <a:pPr>
              <a:spcBef>
                <a:spcPct val="50000"/>
              </a:spcBef>
            </a:pPr>
            <a:r>
              <a:rPr lang="es-MX"/>
              <a:t>Este intervalo es más seguro dado que es una muestra pequeña</a:t>
            </a:r>
            <a:endParaRPr lang="es-ES"/>
          </a:p>
        </p:txBody>
      </p:sp>
      <p:sp>
        <p:nvSpPr>
          <p:cNvPr id="36870" name="Text Box 1029"/>
          <p:cNvSpPr txBox="1">
            <a:spLocks noChangeArrowheads="1"/>
          </p:cNvSpPr>
          <p:nvPr/>
        </p:nvSpPr>
        <p:spPr bwMode="auto">
          <a:xfrm>
            <a:off x="7239000" y="4724400"/>
            <a:ext cx="1143000" cy="366713"/>
          </a:xfrm>
          <a:prstGeom prst="rect">
            <a:avLst/>
          </a:prstGeom>
          <a:noFill/>
          <a:ln w="9525">
            <a:noFill/>
            <a:miter lim="800000"/>
            <a:headEnd/>
            <a:tailEnd/>
          </a:ln>
        </p:spPr>
        <p:txBody>
          <a:bodyPr>
            <a:spAutoFit/>
          </a:bodyPr>
          <a:lstStyle/>
          <a:p>
            <a:pPr>
              <a:spcBef>
                <a:spcPct val="50000"/>
              </a:spcBef>
            </a:pPr>
            <a:r>
              <a:rPr lang="es-ES" dirty="0">
                <a:hlinkClick r:id="rId5" action="ppaction://hlinkfile"/>
              </a:rPr>
              <a:t>Excel</a:t>
            </a:r>
            <a:endParaRPr lang="es-ES" dirty="0"/>
          </a:p>
        </p:txBody>
      </p:sp>
      <p:graphicFrame>
        <p:nvGraphicFramePr>
          <p:cNvPr id="76806" name="Object 1030"/>
          <p:cNvGraphicFramePr>
            <a:graphicFrameLocks noChangeAspect="1"/>
          </p:cNvGraphicFramePr>
          <p:nvPr/>
        </p:nvGraphicFramePr>
        <p:xfrm>
          <a:off x="3635375" y="1268413"/>
          <a:ext cx="300038" cy="419100"/>
        </p:xfrm>
        <a:graphic>
          <a:graphicData uri="http://schemas.openxmlformats.org/presentationml/2006/ole">
            <p:oleObj spid="_x0000_s36866" name="Ecuación" r:id="rId6" imgW="190440" imgH="266400" progId="Equation.3">
              <p:embed/>
            </p:oleObj>
          </a:graphicData>
        </a:graphic>
      </p:graphicFrame>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6803"/>
                                        </p:tgtEl>
                                        <p:attrNameLst>
                                          <p:attrName>style.visibility</p:attrName>
                                        </p:attrNameLst>
                                      </p:cBhvr>
                                      <p:to>
                                        <p:strVal val="visible"/>
                                      </p:to>
                                    </p:set>
                                    <p:anim calcmode="lin" valueType="num">
                                      <p:cBhvr additive="base">
                                        <p:cTn id="7" dur="500" fill="hold"/>
                                        <p:tgtEl>
                                          <p:spTgt spid="76803"/>
                                        </p:tgtEl>
                                        <p:attrNameLst>
                                          <p:attrName>ppt_x</p:attrName>
                                        </p:attrNameLst>
                                      </p:cBhvr>
                                      <p:tavLst>
                                        <p:tav tm="0">
                                          <p:val>
                                            <p:strVal val="1+#ppt_w/2"/>
                                          </p:val>
                                        </p:tav>
                                        <p:tav tm="100000">
                                          <p:val>
                                            <p:strVal val="#ppt_x"/>
                                          </p:val>
                                        </p:tav>
                                      </p:tavLst>
                                    </p:anim>
                                    <p:anim calcmode="lin" valueType="num">
                                      <p:cBhvr additive="base">
                                        <p:cTn id="8" dur="500" fill="hold"/>
                                        <p:tgtEl>
                                          <p:spTgt spid="7680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6804"/>
                                        </p:tgtEl>
                                        <p:attrNameLst>
                                          <p:attrName>style.visibility</p:attrName>
                                        </p:attrNameLst>
                                      </p:cBhvr>
                                      <p:to>
                                        <p:strVal val="visible"/>
                                      </p:to>
                                    </p:set>
                                    <p:anim calcmode="lin" valueType="num">
                                      <p:cBhvr additive="base">
                                        <p:cTn id="13" dur="500" fill="hold"/>
                                        <p:tgtEl>
                                          <p:spTgt spid="76804"/>
                                        </p:tgtEl>
                                        <p:attrNameLst>
                                          <p:attrName>ppt_x</p:attrName>
                                        </p:attrNameLst>
                                      </p:cBhvr>
                                      <p:tavLst>
                                        <p:tav tm="0">
                                          <p:val>
                                            <p:strVal val="0-#ppt_w/2"/>
                                          </p:val>
                                        </p:tav>
                                        <p:tav tm="100000">
                                          <p:val>
                                            <p:strVal val="#ppt_x"/>
                                          </p:val>
                                        </p:tav>
                                      </p:tavLst>
                                    </p:anim>
                                    <p:anim calcmode="lin" valueType="num">
                                      <p:cBhvr additive="base">
                                        <p:cTn id="14" dur="500" fill="hold"/>
                                        <p:tgtEl>
                                          <p:spTgt spid="76804"/>
                                        </p:tgtEl>
                                        <p:attrNameLst>
                                          <p:attrName>ppt_y</p:attrName>
                                        </p:attrNameLst>
                                      </p:cBhvr>
                                      <p:tavLst>
                                        <p:tav tm="0">
                                          <p:val>
                                            <p:strVal val="#ppt_y"/>
                                          </p:val>
                                        </p:tav>
                                        <p:tav tm="100000">
                                          <p:val>
                                            <p:strVal val="#ppt_y"/>
                                          </p:val>
                                        </p:tav>
                                      </p:tavLst>
                                    </p:anim>
                                  </p:childTnLst>
                                </p:cTn>
                              </p:par>
                              <p:par>
                                <p:cTn id="15" presetID="37" presetClass="entr" presetSubtype="0" fill="hold" nodeType="withEffect">
                                  <p:stCondLst>
                                    <p:cond delay="0"/>
                                  </p:stCondLst>
                                  <p:childTnLst>
                                    <p:set>
                                      <p:cBhvr>
                                        <p:cTn id="16" dur="1" fill="hold">
                                          <p:stCondLst>
                                            <p:cond delay="0"/>
                                          </p:stCondLst>
                                        </p:cTn>
                                        <p:tgtEl>
                                          <p:spTgt spid="76806"/>
                                        </p:tgtEl>
                                        <p:attrNameLst>
                                          <p:attrName>style.visibility</p:attrName>
                                        </p:attrNameLst>
                                      </p:cBhvr>
                                      <p:to>
                                        <p:strVal val="visible"/>
                                      </p:to>
                                    </p:set>
                                    <p:animEffect transition="in" filter="fade">
                                      <p:cBhvr>
                                        <p:cTn id="17" dur="1000"/>
                                        <p:tgtEl>
                                          <p:spTgt spid="76806"/>
                                        </p:tgtEl>
                                      </p:cBhvr>
                                    </p:animEffect>
                                    <p:anim calcmode="lin" valueType="num">
                                      <p:cBhvr>
                                        <p:cTn id="18" dur="1000" fill="hold"/>
                                        <p:tgtEl>
                                          <p:spTgt spid="76806"/>
                                        </p:tgtEl>
                                        <p:attrNameLst>
                                          <p:attrName>ppt_x</p:attrName>
                                        </p:attrNameLst>
                                      </p:cBhvr>
                                      <p:tavLst>
                                        <p:tav tm="0">
                                          <p:val>
                                            <p:strVal val="#ppt_x"/>
                                          </p:val>
                                        </p:tav>
                                        <p:tav tm="100000">
                                          <p:val>
                                            <p:strVal val="#ppt_x"/>
                                          </p:val>
                                        </p:tav>
                                      </p:tavLst>
                                    </p:anim>
                                    <p:anim calcmode="lin" valueType="num">
                                      <p:cBhvr>
                                        <p:cTn id="19" dur="900" decel="100000" fill="hold"/>
                                        <p:tgtEl>
                                          <p:spTgt spid="76806"/>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7680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3" grpId="0" animBg="1" autoUpdateAnimBg="0"/>
      <p:bldP spid="76804" grpId="0" animBg="1"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WordArt 3"/>
          <p:cNvSpPr>
            <a:spLocks noChangeArrowheads="1" noChangeShapeType="1" noTextEdit="1"/>
          </p:cNvSpPr>
          <p:nvPr/>
        </p:nvSpPr>
        <p:spPr bwMode="auto">
          <a:xfrm>
            <a:off x="1219200" y="2819400"/>
            <a:ext cx="4953000" cy="1143000"/>
          </a:xfrm>
          <a:prstGeom prst="rect">
            <a:avLst/>
          </a:prstGeom>
        </p:spPr>
        <p:txBody>
          <a:bodyPr wrap="none" fromWordArt="1">
            <a:prstTxWarp prst="textPlain">
              <a:avLst>
                <a:gd name="adj" fmla="val 50000"/>
              </a:avLst>
            </a:prstTxWarp>
          </a:bodyPr>
          <a:lstStyle/>
          <a:p>
            <a:pPr algn="ctr"/>
            <a:r>
              <a:rPr lang="es-ES" sz="3600" kern="10">
                <a:ln w="9525">
                  <a:no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outerShdw>
                </a:effectLst>
                <a:latin typeface="Impact"/>
              </a:rPr>
              <a:t>Ejercicios</a:t>
            </a:r>
          </a:p>
        </p:txBody>
      </p:sp>
      <p:sp>
        <p:nvSpPr>
          <p:cNvPr id="68611" name="Rectangle 4"/>
          <p:cNvSpPr>
            <a:spLocks noGrp="1" noChangeArrowheads="1"/>
          </p:cNvSpPr>
          <p:nvPr>
            <p:ph type="title"/>
          </p:nvPr>
        </p:nvSpPr>
        <p:spPr>
          <a:xfrm>
            <a:off x="323850" y="1412875"/>
            <a:ext cx="8229600" cy="1143000"/>
          </a:xfrm>
        </p:spPr>
        <p:txBody>
          <a:bodyPr/>
          <a:lstStyle/>
          <a:p>
            <a:pPr eaLnBrk="1" hangingPunct="1"/>
            <a:r>
              <a:rPr lang="es-MX" smtClean="0"/>
              <a:t>Terminando esta clase....</a:t>
            </a:r>
            <a:endParaRPr lang="es-ES" smtClean="0"/>
          </a:p>
        </p:txBody>
      </p:sp>
      <p:pic>
        <p:nvPicPr>
          <p:cNvPr id="32773" name="Picture 5" descr="BD00017_"/>
          <p:cNvPicPr>
            <a:picLocks noChangeAspect="1" noChangeArrowheads="1"/>
          </p:cNvPicPr>
          <p:nvPr/>
        </p:nvPicPr>
        <p:blipFill>
          <a:blip r:embed="rId2"/>
          <a:srcRect/>
          <a:stretch>
            <a:fillRect/>
          </a:stretch>
        </p:blipFill>
        <p:spPr bwMode="auto">
          <a:xfrm>
            <a:off x="7086600" y="1524000"/>
            <a:ext cx="1330325" cy="3756025"/>
          </a:xfrm>
          <a:prstGeom prst="rect">
            <a:avLst/>
          </a:prstGeom>
          <a:noFill/>
          <a:ln w="9525">
            <a:noFill/>
            <a:miter lim="800000"/>
            <a:headEnd/>
            <a:tailEnd/>
          </a:ln>
        </p:spPr>
      </p:pic>
      <p:sp>
        <p:nvSpPr>
          <p:cNvPr id="68613" name="Text Box 6"/>
          <p:cNvSpPr txBox="1">
            <a:spLocks noChangeArrowheads="1"/>
          </p:cNvSpPr>
          <p:nvPr/>
        </p:nvSpPr>
        <p:spPr bwMode="auto">
          <a:xfrm>
            <a:off x="1214414" y="4214818"/>
            <a:ext cx="4105275" cy="641350"/>
          </a:xfrm>
          <a:prstGeom prst="rect">
            <a:avLst/>
          </a:prstGeom>
          <a:noFill/>
          <a:ln w="9525">
            <a:noFill/>
            <a:miter lim="800000"/>
            <a:headEnd/>
            <a:tailEnd/>
          </a:ln>
        </p:spPr>
        <p:txBody>
          <a:bodyPr>
            <a:spAutoFit/>
          </a:bodyPr>
          <a:lstStyle/>
          <a:p>
            <a:pPr>
              <a:spcBef>
                <a:spcPct val="50000"/>
              </a:spcBef>
            </a:pPr>
            <a:r>
              <a:rPr lang="es-ES" dirty="0" smtClean="0"/>
              <a:t>Ejemplos </a:t>
            </a:r>
            <a:r>
              <a:rPr lang="es-ES" dirty="0"/>
              <a:t>de aplicación de intervalo de </a:t>
            </a:r>
            <a:r>
              <a:rPr lang="es-ES" dirty="0" smtClean="0"/>
              <a:t>confianza. </a:t>
            </a:r>
            <a:r>
              <a:rPr lang="es-ES" dirty="0" smtClean="0">
                <a:hlinkClick r:id="rId3" action="ppaction://hlinkfile"/>
              </a:rPr>
              <a:t>1</a:t>
            </a:r>
            <a:r>
              <a:rPr lang="es-ES" dirty="0" smtClean="0"/>
              <a:t> y </a:t>
            </a:r>
            <a:r>
              <a:rPr lang="es-ES" dirty="0" smtClean="0">
                <a:hlinkClick r:id="rId4" action="ppaction://hlinkfile"/>
              </a:rPr>
              <a:t>2</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grpId="0" nodeType="afterEffect">
                                  <p:stCondLst>
                                    <p:cond delay="0"/>
                                  </p:stCondLst>
                                  <p:childTnLst>
                                    <p:set>
                                      <p:cBhvr>
                                        <p:cTn id="6" dur="1" fill="hold">
                                          <p:stCondLst>
                                            <p:cond delay="0"/>
                                          </p:stCondLst>
                                        </p:cTn>
                                        <p:tgtEl>
                                          <p:spTgt spid="32771"/>
                                        </p:tgtEl>
                                        <p:attrNameLst>
                                          <p:attrName>style.visibility</p:attrName>
                                        </p:attrNameLst>
                                      </p:cBhvr>
                                      <p:to>
                                        <p:strVal val="visible"/>
                                      </p:to>
                                    </p:set>
                                    <p:anim calcmode="lin" valueType="num">
                                      <p:cBhvr>
                                        <p:cTn id="7" dur="5000" fill="hold"/>
                                        <p:tgtEl>
                                          <p:spTgt spid="32771"/>
                                        </p:tgtEl>
                                        <p:attrNameLst>
                                          <p:attrName>ppt_w</p:attrName>
                                        </p:attrNameLst>
                                      </p:cBhvr>
                                      <p:tavLst>
                                        <p:tav tm="0" fmla="#ppt_w*sin(2.5*pi*$)">
                                          <p:val>
                                            <p:fltVal val="0"/>
                                          </p:val>
                                        </p:tav>
                                        <p:tav tm="100000">
                                          <p:val>
                                            <p:fltVal val="1"/>
                                          </p:val>
                                        </p:tav>
                                      </p:tavLst>
                                    </p:anim>
                                    <p:anim calcmode="lin" valueType="num">
                                      <p:cBhvr>
                                        <p:cTn id="8" dur="5000" fill="hold"/>
                                        <p:tgtEl>
                                          <p:spTgt spid="32771"/>
                                        </p:tgtEl>
                                        <p:attrNameLst>
                                          <p:attrName>ppt_h</p:attrName>
                                        </p:attrNameLst>
                                      </p:cBhvr>
                                      <p:tavLst>
                                        <p:tav tm="0">
                                          <p:val>
                                            <p:strVal val="#ppt_h"/>
                                          </p:val>
                                        </p:tav>
                                        <p:tav tm="100000">
                                          <p:val>
                                            <p:strVal val="#ppt_h"/>
                                          </p:val>
                                        </p:tav>
                                      </p:tavLst>
                                    </p:anim>
                                  </p:childTnLst>
                                </p:cTn>
                              </p:par>
                            </p:childTnLst>
                          </p:cTn>
                        </p:par>
                        <p:par>
                          <p:cTn id="9" fill="hold">
                            <p:stCondLst>
                              <p:cond delay="5000"/>
                            </p:stCondLst>
                            <p:childTnLst>
                              <p:par>
                                <p:cTn id="10" presetID="23" presetClass="entr" presetSubtype="16" fill="hold" nodeType="afterEffect">
                                  <p:stCondLst>
                                    <p:cond delay="3000"/>
                                  </p:stCondLst>
                                  <p:childTnLst>
                                    <p:set>
                                      <p:cBhvr>
                                        <p:cTn id="11" dur="1" fill="hold">
                                          <p:stCondLst>
                                            <p:cond delay="0"/>
                                          </p:stCondLst>
                                        </p:cTn>
                                        <p:tgtEl>
                                          <p:spTgt spid="32773"/>
                                        </p:tgtEl>
                                        <p:attrNameLst>
                                          <p:attrName>style.visibility</p:attrName>
                                        </p:attrNameLst>
                                      </p:cBhvr>
                                      <p:to>
                                        <p:strVal val="visible"/>
                                      </p:to>
                                    </p:set>
                                    <p:anim calcmode="lin" valueType="num">
                                      <p:cBhvr>
                                        <p:cTn id="12" dur="500" fill="hold"/>
                                        <p:tgtEl>
                                          <p:spTgt spid="32773"/>
                                        </p:tgtEl>
                                        <p:attrNameLst>
                                          <p:attrName>ppt_w</p:attrName>
                                        </p:attrNameLst>
                                      </p:cBhvr>
                                      <p:tavLst>
                                        <p:tav tm="0">
                                          <p:val>
                                            <p:fltVal val="0"/>
                                          </p:val>
                                        </p:tav>
                                        <p:tav tm="100000">
                                          <p:val>
                                            <p:strVal val="#ppt_w"/>
                                          </p:val>
                                        </p:tav>
                                      </p:tavLst>
                                    </p:anim>
                                    <p:anim calcmode="lin" valueType="num">
                                      <p:cBhvr>
                                        <p:cTn id="13" dur="500" fill="hold"/>
                                        <p:tgtEl>
                                          <p:spTgt spid="3277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274638"/>
            <a:ext cx="8686800" cy="1143000"/>
          </a:xfrm>
        </p:spPr>
        <p:txBody>
          <a:bodyPr/>
          <a:lstStyle/>
          <a:p>
            <a:r>
              <a:rPr lang="es-ES" dirty="0" smtClean="0"/>
              <a:t>Intervalo de confianza en estudios de </a:t>
            </a:r>
            <a:r>
              <a:rPr lang="es-ES" dirty="0" err="1" smtClean="0"/>
              <a:t>bioequivalencia</a:t>
            </a:r>
            <a:r>
              <a:rPr lang="es-ES" dirty="0" smtClean="0"/>
              <a:t> (</a:t>
            </a:r>
            <a:r>
              <a:rPr lang="es-ES" dirty="0" err="1" smtClean="0"/>
              <a:t>Westlake</a:t>
            </a:r>
            <a:r>
              <a:rPr lang="es-ES" dirty="0" smtClean="0"/>
              <a:t>)</a:t>
            </a:r>
            <a:endParaRPr lang="es-ES" dirty="0"/>
          </a:p>
        </p:txBody>
      </p:sp>
      <p:graphicFrame>
        <p:nvGraphicFramePr>
          <p:cNvPr id="3" name="2 Objeto"/>
          <p:cNvGraphicFramePr>
            <a:graphicFrameLocks noChangeAspect="1"/>
          </p:cNvGraphicFramePr>
          <p:nvPr/>
        </p:nvGraphicFramePr>
        <p:xfrm>
          <a:off x="1285852" y="3257550"/>
          <a:ext cx="5214974" cy="814392"/>
        </p:xfrm>
        <a:graphic>
          <a:graphicData uri="http://schemas.openxmlformats.org/presentationml/2006/ole">
            <p:oleObj spid="_x0000_s111618" name="Ecuación" r:id="rId3" imgW="1930320" imgH="342720" progId="Equation.3">
              <p:embed/>
            </p:oleObj>
          </a:graphicData>
        </a:graphic>
      </p:graphicFrame>
      <p:sp>
        <p:nvSpPr>
          <p:cNvPr id="4" name="3 CuadroTexto"/>
          <p:cNvSpPr txBox="1"/>
          <p:nvPr/>
        </p:nvSpPr>
        <p:spPr>
          <a:xfrm>
            <a:off x="1071538" y="4929198"/>
            <a:ext cx="3857652" cy="646331"/>
          </a:xfrm>
          <a:prstGeom prst="rect">
            <a:avLst/>
          </a:prstGeom>
          <a:noFill/>
        </p:spPr>
        <p:txBody>
          <a:bodyPr wrap="square" rtlCol="0">
            <a:spAutoFit/>
          </a:bodyPr>
          <a:lstStyle/>
          <a:p>
            <a:r>
              <a:rPr lang="es-ES" dirty="0" smtClean="0"/>
              <a:t>S</a:t>
            </a:r>
            <a:r>
              <a:rPr lang="es-ES" baseline="30000" dirty="0" smtClean="0"/>
              <a:t>2</a:t>
            </a:r>
            <a:r>
              <a:rPr lang="es-ES" dirty="0" smtClean="0"/>
              <a:t> = cuadrado medio del error obtenido por </a:t>
            </a:r>
            <a:r>
              <a:rPr lang="es-ES" dirty="0" err="1" smtClean="0"/>
              <a:t>Anova</a:t>
            </a:r>
            <a:endParaRPr lang="es-ES"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Ejercicio</a:t>
            </a:r>
            <a:endParaRPr lang="es-ES"/>
          </a:p>
        </p:txBody>
      </p:sp>
      <p:graphicFrame>
        <p:nvGraphicFramePr>
          <p:cNvPr id="3" name="2 Tabla"/>
          <p:cNvGraphicFramePr>
            <a:graphicFrameLocks noGrp="1"/>
          </p:cNvGraphicFramePr>
          <p:nvPr/>
        </p:nvGraphicFramePr>
        <p:xfrm>
          <a:off x="1857356" y="1785926"/>
          <a:ext cx="4500594" cy="4143399"/>
        </p:xfrm>
        <a:graphic>
          <a:graphicData uri="http://schemas.openxmlformats.org/drawingml/2006/table">
            <a:tbl>
              <a:tblPr/>
              <a:tblGrid>
                <a:gridCol w="1500198"/>
                <a:gridCol w="1500198"/>
                <a:gridCol w="1500198"/>
              </a:tblGrid>
              <a:tr h="318723">
                <a:tc>
                  <a:txBody>
                    <a:bodyPr/>
                    <a:lstStyle/>
                    <a:p>
                      <a:pPr algn="l" fontAlgn="b"/>
                      <a:endParaRPr lang="es-ES" sz="1100" b="0"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l" fontAlgn="b"/>
                      <a:r>
                        <a:rPr lang="es-ES" sz="1100" b="0" i="0" u="none" strike="noStrike">
                          <a:solidFill>
                            <a:srgbClr val="000000"/>
                          </a:solidFill>
                          <a:latin typeface="Calibri"/>
                        </a:rPr>
                        <a:t>T1</a:t>
                      </a:r>
                    </a:p>
                  </a:txBody>
                  <a:tcPr marL="9525" marR="9525" marT="9525" marB="0" anchor="b">
                    <a:lnL>
                      <a:noFill/>
                    </a:lnL>
                    <a:lnR>
                      <a:noFill/>
                    </a:lnR>
                    <a:lnT>
                      <a:noFill/>
                    </a:lnT>
                    <a:lnB>
                      <a:noFill/>
                    </a:lnB>
                  </a:tcPr>
                </a:tc>
                <a:tc>
                  <a:txBody>
                    <a:bodyPr/>
                    <a:lstStyle/>
                    <a:p>
                      <a:pPr algn="l" fontAlgn="b"/>
                      <a:r>
                        <a:rPr lang="es-ES" sz="1100" b="0" i="0" u="none" strike="noStrike">
                          <a:solidFill>
                            <a:srgbClr val="000000"/>
                          </a:solidFill>
                          <a:latin typeface="Calibri"/>
                        </a:rPr>
                        <a:t>T2</a:t>
                      </a:r>
                    </a:p>
                  </a:txBody>
                  <a:tcPr marL="9525" marR="9525" marT="9525" marB="0" anchor="b">
                    <a:lnL>
                      <a:noFill/>
                    </a:lnL>
                    <a:lnR>
                      <a:noFill/>
                    </a:lnR>
                    <a:lnT>
                      <a:noFill/>
                    </a:lnT>
                    <a:lnB>
                      <a:noFill/>
                    </a:lnB>
                  </a:tcPr>
                </a:tc>
              </a:tr>
              <a:tr h="318723">
                <a:tc>
                  <a:txBody>
                    <a:bodyPr/>
                    <a:lstStyle/>
                    <a:p>
                      <a:pPr algn="l" fontAlgn="b"/>
                      <a:r>
                        <a:rPr lang="es-ES" sz="1100" b="0" i="0" u="none" strike="noStrike">
                          <a:solidFill>
                            <a:srgbClr val="000000"/>
                          </a:solidFill>
                          <a:latin typeface="Calibri"/>
                        </a:rPr>
                        <a:t>P1</a:t>
                      </a:r>
                    </a:p>
                  </a:txBody>
                  <a:tcPr marL="9525" marR="9525" marT="9525" marB="0" anchor="b">
                    <a:lnL>
                      <a:noFill/>
                    </a:lnL>
                    <a:lnR>
                      <a:noFill/>
                    </a:lnR>
                    <a:lnT>
                      <a:noFill/>
                    </a:lnT>
                    <a:lnB>
                      <a:noFill/>
                    </a:lnB>
                  </a:tcPr>
                </a:tc>
                <a:tc>
                  <a:txBody>
                    <a:bodyPr/>
                    <a:lstStyle/>
                    <a:p>
                      <a:pPr algn="r" fontAlgn="b"/>
                      <a:r>
                        <a:rPr lang="es-ES" sz="1100" b="0" i="0" u="none" strike="noStrike">
                          <a:solidFill>
                            <a:srgbClr val="000000"/>
                          </a:solidFill>
                          <a:latin typeface="Calibri"/>
                        </a:rPr>
                        <a:t>3,05</a:t>
                      </a:r>
                    </a:p>
                  </a:txBody>
                  <a:tcPr marL="9525" marR="9525" marT="9525" marB="0" anchor="b">
                    <a:lnL>
                      <a:noFill/>
                    </a:lnL>
                    <a:lnR>
                      <a:noFill/>
                    </a:lnR>
                    <a:lnT>
                      <a:noFill/>
                    </a:lnT>
                    <a:lnB>
                      <a:noFill/>
                    </a:lnB>
                  </a:tcPr>
                </a:tc>
                <a:tc>
                  <a:txBody>
                    <a:bodyPr/>
                    <a:lstStyle/>
                    <a:p>
                      <a:pPr algn="r" fontAlgn="b"/>
                      <a:r>
                        <a:rPr lang="es-ES" sz="1100" b="0" i="0" u="none" strike="noStrike">
                          <a:solidFill>
                            <a:srgbClr val="000000"/>
                          </a:solidFill>
                          <a:latin typeface="Calibri"/>
                        </a:rPr>
                        <a:t>2,06</a:t>
                      </a:r>
                    </a:p>
                  </a:txBody>
                  <a:tcPr marL="9525" marR="9525" marT="9525" marB="0" anchor="b">
                    <a:lnL>
                      <a:noFill/>
                    </a:lnL>
                    <a:lnR>
                      <a:noFill/>
                    </a:lnR>
                    <a:lnT>
                      <a:noFill/>
                    </a:lnT>
                    <a:lnB>
                      <a:noFill/>
                    </a:lnB>
                  </a:tcPr>
                </a:tc>
              </a:tr>
              <a:tr h="318723">
                <a:tc>
                  <a:txBody>
                    <a:bodyPr/>
                    <a:lstStyle/>
                    <a:p>
                      <a:pPr algn="l" fontAlgn="b"/>
                      <a:endParaRPr lang="es-ES" sz="1100" b="0"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r" fontAlgn="b"/>
                      <a:r>
                        <a:rPr lang="es-ES" sz="1100" b="0" i="0" u="none" strike="noStrike">
                          <a:solidFill>
                            <a:srgbClr val="000000"/>
                          </a:solidFill>
                          <a:latin typeface="Calibri"/>
                        </a:rPr>
                        <a:t>3,54</a:t>
                      </a:r>
                    </a:p>
                  </a:txBody>
                  <a:tcPr marL="9525" marR="9525" marT="9525" marB="0" anchor="b">
                    <a:lnL>
                      <a:noFill/>
                    </a:lnL>
                    <a:lnR>
                      <a:noFill/>
                    </a:lnR>
                    <a:lnT>
                      <a:noFill/>
                    </a:lnT>
                    <a:lnB>
                      <a:noFill/>
                    </a:lnB>
                  </a:tcPr>
                </a:tc>
                <a:tc>
                  <a:txBody>
                    <a:bodyPr/>
                    <a:lstStyle/>
                    <a:p>
                      <a:pPr algn="r" fontAlgn="b"/>
                      <a:r>
                        <a:rPr lang="es-ES" sz="1100" b="0" i="0" u="none" strike="noStrike">
                          <a:solidFill>
                            <a:srgbClr val="000000"/>
                          </a:solidFill>
                          <a:latin typeface="Calibri"/>
                        </a:rPr>
                        <a:t>2,35</a:t>
                      </a:r>
                    </a:p>
                  </a:txBody>
                  <a:tcPr marL="9525" marR="9525" marT="9525" marB="0" anchor="b">
                    <a:lnL>
                      <a:noFill/>
                    </a:lnL>
                    <a:lnR>
                      <a:noFill/>
                    </a:lnR>
                    <a:lnT>
                      <a:noFill/>
                    </a:lnT>
                    <a:lnB>
                      <a:noFill/>
                    </a:lnB>
                  </a:tcPr>
                </a:tc>
              </a:tr>
              <a:tr h="318723">
                <a:tc>
                  <a:txBody>
                    <a:bodyPr/>
                    <a:lstStyle/>
                    <a:p>
                      <a:pPr algn="l" fontAlgn="b"/>
                      <a:endParaRPr lang="es-ES" sz="1100" b="0"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r" fontAlgn="b"/>
                      <a:r>
                        <a:rPr lang="es-ES" sz="1100" b="0" i="0" u="none" strike="noStrike">
                          <a:solidFill>
                            <a:srgbClr val="000000"/>
                          </a:solidFill>
                          <a:latin typeface="Calibri"/>
                        </a:rPr>
                        <a:t>2,86</a:t>
                      </a:r>
                    </a:p>
                  </a:txBody>
                  <a:tcPr marL="9525" marR="9525" marT="9525" marB="0" anchor="b">
                    <a:lnL>
                      <a:noFill/>
                    </a:lnL>
                    <a:lnR>
                      <a:noFill/>
                    </a:lnR>
                    <a:lnT>
                      <a:noFill/>
                    </a:lnT>
                    <a:lnB>
                      <a:noFill/>
                    </a:lnB>
                  </a:tcPr>
                </a:tc>
                <a:tc>
                  <a:txBody>
                    <a:bodyPr/>
                    <a:lstStyle/>
                    <a:p>
                      <a:pPr algn="r" fontAlgn="b"/>
                      <a:r>
                        <a:rPr lang="es-ES" sz="1100" b="0" i="0" u="none" strike="noStrike">
                          <a:solidFill>
                            <a:srgbClr val="000000"/>
                          </a:solidFill>
                          <a:latin typeface="Calibri"/>
                        </a:rPr>
                        <a:t>2,95</a:t>
                      </a:r>
                    </a:p>
                  </a:txBody>
                  <a:tcPr marL="9525" marR="9525" marT="9525" marB="0" anchor="b">
                    <a:lnL>
                      <a:noFill/>
                    </a:lnL>
                    <a:lnR>
                      <a:noFill/>
                    </a:lnR>
                    <a:lnT>
                      <a:noFill/>
                    </a:lnT>
                    <a:lnB>
                      <a:noFill/>
                    </a:lnB>
                  </a:tcPr>
                </a:tc>
              </a:tr>
              <a:tr h="318723">
                <a:tc>
                  <a:txBody>
                    <a:bodyPr/>
                    <a:lstStyle/>
                    <a:p>
                      <a:pPr algn="l" fontAlgn="b"/>
                      <a:endParaRPr lang="es-ES" sz="1100" b="0"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r" fontAlgn="b"/>
                      <a:r>
                        <a:rPr lang="es-ES" sz="1100" b="0" i="0" u="none" strike="noStrike">
                          <a:solidFill>
                            <a:srgbClr val="000000"/>
                          </a:solidFill>
                          <a:latin typeface="Calibri"/>
                        </a:rPr>
                        <a:t>1,95</a:t>
                      </a:r>
                    </a:p>
                  </a:txBody>
                  <a:tcPr marL="9525" marR="9525" marT="9525" marB="0" anchor="b">
                    <a:lnL>
                      <a:noFill/>
                    </a:lnL>
                    <a:lnR>
                      <a:noFill/>
                    </a:lnR>
                    <a:lnT>
                      <a:noFill/>
                    </a:lnT>
                    <a:lnB>
                      <a:noFill/>
                    </a:lnB>
                  </a:tcPr>
                </a:tc>
                <a:tc>
                  <a:txBody>
                    <a:bodyPr/>
                    <a:lstStyle/>
                    <a:p>
                      <a:pPr algn="r" fontAlgn="b"/>
                      <a:r>
                        <a:rPr lang="es-ES" sz="1100" b="0" i="0" u="none" strike="noStrike">
                          <a:solidFill>
                            <a:srgbClr val="000000"/>
                          </a:solidFill>
                          <a:latin typeface="Calibri"/>
                        </a:rPr>
                        <a:t>2,49</a:t>
                      </a:r>
                    </a:p>
                  </a:txBody>
                  <a:tcPr marL="9525" marR="9525" marT="9525" marB="0" anchor="b">
                    <a:lnL>
                      <a:noFill/>
                    </a:lnL>
                    <a:lnR>
                      <a:noFill/>
                    </a:lnR>
                    <a:lnT>
                      <a:noFill/>
                    </a:lnT>
                    <a:lnB>
                      <a:noFill/>
                    </a:lnB>
                  </a:tcPr>
                </a:tc>
              </a:tr>
              <a:tr h="318723">
                <a:tc>
                  <a:txBody>
                    <a:bodyPr/>
                    <a:lstStyle/>
                    <a:p>
                      <a:pPr algn="l" fontAlgn="b"/>
                      <a:endParaRPr lang="es-ES" sz="1100" b="0"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r" fontAlgn="b"/>
                      <a:r>
                        <a:rPr lang="es-ES" sz="1100" b="0" i="0" u="none" strike="noStrike">
                          <a:solidFill>
                            <a:srgbClr val="000000"/>
                          </a:solidFill>
                          <a:latin typeface="Calibri"/>
                        </a:rPr>
                        <a:t>1,85</a:t>
                      </a:r>
                    </a:p>
                  </a:txBody>
                  <a:tcPr marL="9525" marR="9525" marT="9525" marB="0" anchor="b">
                    <a:lnL>
                      <a:noFill/>
                    </a:lnL>
                    <a:lnR>
                      <a:noFill/>
                    </a:lnR>
                    <a:lnT>
                      <a:noFill/>
                    </a:lnT>
                    <a:lnB>
                      <a:noFill/>
                    </a:lnB>
                  </a:tcPr>
                </a:tc>
                <a:tc>
                  <a:txBody>
                    <a:bodyPr/>
                    <a:lstStyle/>
                    <a:p>
                      <a:pPr algn="r" fontAlgn="b"/>
                      <a:r>
                        <a:rPr lang="es-ES" sz="1100" b="0" i="0" u="none" strike="noStrike">
                          <a:solidFill>
                            <a:srgbClr val="000000"/>
                          </a:solidFill>
                          <a:latin typeface="Calibri"/>
                        </a:rPr>
                        <a:t>2,18</a:t>
                      </a:r>
                    </a:p>
                  </a:txBody>
                  <a:tcPr marL="9525" marR="9525" marT="9525" marB="0" anchor="b">
                    <a:lnL>
                      <a:noFill/>
                    </a:lnL>
                    <a:lnR>
                      <a:noFill/>
                    </a:lnR>
                    <a:lnT>
                      <a:noFill/>
                    </a:lnT>
                    <a:lnB>
                      <a:noFill/>
                    </a:lnB>
                  </a:tcPr>
                </a:tc>
              </a:tr>
              <a:tr h="318723">
                <a:tc>
                  <a:txBody>
                    <a:bodyPr/>
                    <a:lstStyle/>
                    <a:p>
                      <a:pPr algn="l" fontAlgn="b"/>
                      <a:endParaRPr lang="es-ES" sz="1100" b="0"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r" fontAlgn="b"/>
                      <a:r>
                        <a:rPr lang="es-ES" sz="1100" b="0" i="0" u="none" strike="noStrike">
                          <a:solidFill>
                            <a:srgbClr val="000000"/>
                          </a:solidFill>
                          <a:latin typeface="Calibri"/>
                        </a:rPr>
                        <a:t>2,22</a:t>
                      </a:r>
                    </a:p>
                  </a:txBody>
                  <a:tcPr marL="9525" marR="9525" marT="9525" marB="0" anchor="b">
                    <a:lnL>
                      <a:noFill/>
                    </a:lnL>
                    <a:lnR>
                      <a:noFill/>
                    </a:lnR>
                    <a:lnT>
                      <a:noFill/>
                    </a:lnT>
                    <a:lnB>
                      <a:noFill/>
                    </a:lnB>
                  </a:tcPr>
                </a:tc>
                <a:tc>
                  <a:txBody>
                    <a:bodyPr/>
                    <a:lstStyle/>
                    <a:p>
                      <a:pPr algn="r" fontAlgn="b"/>
                      <a:r>
                        <a:rPr lang="es-ES" sz="1100" b="0" i="0" u="none" strike="noStrike">
                          <a:solidFill>
                            <a:srgbClr val="000000"/>
                          </a:solidFill>
                          <a:latin typeface="Calibri"/>
                        </a:rPr>
                        <a:t>2,33</a:t>
                      </a:r>
                    </a:p>
                  </a:txBody>
                  <a:tcPr marL="9525" marR="9525" marT="9525" marB="0" anchor="b">
                    <a:lnL>
                      <a:noFill/>
                    </a:lnL>
                    <a:lnR>
                      <a:noFill/>
                    </a:lnR>
                    <a:lnT>
                      <a:noFill/>
                    </a:lnT>
                    <a:lnB>
                      <a:noFill/>
                    </a:lnB>
                  </a:tcPr>
                </a:tc>
              </a:tr>
              <a:tr h="318723">
                <a:tc>
                  <a:txBody>
                    <a:bodyPr/>
                    <a:lstStyle/>
                    <a:p>
                      <a:pPr algn="l" fontAlgn="b"/>
                      <a:r>
                        <a:rPr lang="es-ES" sz="1100" b="0" i="0" u="none" strike="noStrike">
                          <a:solidFill>
                            <a:srgbClr val="000000"/>
                          </a:solidFill>
                          <a:latin typeface="Calibri"/>
                        </a:rPr>
                        <a:t>P2</a:t>
                      </a:r>
                    </a:p>
                  </a:txBody>
                  <a:tcPr marL="9525" marR="9525" marT="9525" marB="0" anchor="b">
                    <a:lnL>
                      <a:noFill/>
                    </a:lnL>
                    <a:lnR>
                      <a:noFill/>
                    </a:lnR>
                    <a:lnT>
                      <a:noFill/>
                    </a:lnT>
                    <a:lnB>
                      <a:noFill/>
                    </a:lnB>
                  </a:tcPr>
                </a:tc>
                <a:tc>
                  <a:txBody>
                    <a:bodyPr/>
                    <a:lstStyle/>
                    <a:p>
                      <a:pPr algn="r" fontAlgn="b"/>
                      <a:r>
                        <a:rPr lang="es-ES" sz="1100" b="0" i="0" u="none" strike="noStrike">
                          <a:solidFill>
                            <a:srgbClr val="000000"/>
                          </a:solidFill>
                          <a:latin typeface="Calibri"/>
                        </a:rPr>
                        <a:t>2,28</a:t>
                      </a:r>
                    </a:p>
                  </a:txBody>
                  <a:tcPr marL="9525" marR="9525" marT="9525" marB="0" anchor="b">
                    <a:lnL>
                      <a:noFill/>
                    </a:lnL>
                    <a:lnR>
                      <a:noFill/>
                    </a:lnR>
                    <a:lnT>
                      <a:noFill/>
                    </a:lnT>
                    <a:lnB>
                      <a:noFill/>
                    </a:lnB>
                  </a:tcPr>
                </a:tc>
                <a:tc>
                  <a:txBody>
                    <a:bodyPr/>
                    <a:lstStyle/>
                    <a:p>
                      <a:pPr algn="r" fontAlgn="b"/>
                      <a:r>
                        <a:rPr lang="es-ES" sz="1100" b="0" i="0" u="none" strike="noStrike">
                          <a:solidFill>
                            <a:srgbClr val="000000"/>
                          </a:solidFill>
                          <a:latin typeface="Calibri"/>
                        </a:rPr>
                        <a:t>2,39</a:t>
                      </a:r>
                    </a:p>
                  </a:txBody>
                  <a:tcPr marL="9525" marR="9525" marT="9525" marB="0" anchor="b">
                    <a:lnL>
                      <a:noFill/>
                    </a:lnL>
                    <a:lnR>
                      <a:noFill/>
                    </a:lnR>
                    <a:lnT>
                      <a:noFill/>
                    </a:lnT>
                    <a:lnB>
                      <a:noFill/>
                    </a:lnB>
                  </a:tcPr>
                </a:tc>
              </a:tr>
              <a:tr h="318723">
                <a:tc>
                  <a:txBody>
                    <a:bodyPr/>
                    <a:lstStyle/>
                    <a:p>
                      <a:pPr algn="l" fontAlgn="b"/>
                      <a:endParaRPr lang="es-ES" sz="1100" b="0"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r" fontAlgn="b"/>
                      <a:r>
                        <a:rPr lang="es-ES" sz="1100" b="0" i="0" u="none" strike="noStrike">
                          <a:solidFill>
                            <a:srgbClr val="000000"/>
                          </a:solidFill>
                          <a:latin typeface="Calibri"/>
                        </a:rPr>
                        <a:t>2,03</a:t>
                      </a:r>
                    </a:p>
                  </a:txBody>
                  <a:tcPr marL="9525" marR="9525" marT="9525" marB="0" anchor="b">
                    <a:lnL>
                      <a:noFill/>
                    </a:lnL>
                    <a:lnR>
                      <a:noFill/>
                    </a:lnR>
                    <a:lnT>
                      <a:noFill/>
                    </a:lnT>
                    <a:lnB>
                      <a:noFill/>
                    </a:lnB>
                  </a:tcPr>
                </a:tc>
                <a:tc>
                  <a:txBody>
                    <a:bodyPr/>
                    <a:lstStyle/>
                    <a:p>
                      <a:pPr algn="r" fontAlgn="b"/>
                      <a:r>
                        <a:rPr lang="es-ES" sz="1100" b="0" i="0" u="none" strike="noStrike">
                          <a:solidFill>
                            <a:srgbClr val="000000"/>
                          </a:solidFill>
                          <a:latin typeface="Calibri"/>
                        </a:rPr>
                        <a:t>2,63</a:t>
                      </a:r>
                    </a:p>
                  </a:txBody>
                  <a:tcPr marL="9525" marR="9525" marT="9525" marB="0" anchor="b">
                    <a:lnL>
                      <a:noFill/>
                    </a:lnL>
                    <a:lnR>
                      <a:noFill/>
                    </a:lnR>
                    <a:lnT>
                      <a:noFill/>
                    </a:lnT>
                    <a:lnB>
                      <a:noFill/>
                    </a:lnB>
                  </a:tcPr>
                </a:tc>
              </a:tr>
              <a:tr h="318723">
                <a:tc>
                  <a:txBody>
                    <a:bodyPr/>
                    <a:lstStyle/>
                    <a:p>
                      <a:pPr algn="l" fontAlgn="b"/>
                      <a:endParaRPr lang="es-ES" sz="1100" b="0"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r" fontAlgn="b"/>
                      <a:r>
                        <a:rPr lang="es-ES" sz="1100" b="0" i="0" u="none" strike="noStrike">
                          <a:solidFill>
                            <a:srgbClr val="000000"/>
                          </a:solidFill>
                          <a:latin typeface="Calibri"/>
                        </a:rPr>
                        <a:t>2,37</a:t>
                      </a:r>
                    </a:p>
                  </a:txBody>
                  <a:tcPr marL="9525" marR="9525" marT="9525" marB="0" anchor="b">
                    <a:lnL>
                      <a:noFill/>
                    </a:lnL>
                    <a:lnR>
                      <a:noFill/>
                    </a:lnR>
                    <a:lnT>
                      <a:noFill/>
                    </a:lnT>
                    <a:lnB>
                      <a:noFill/>
                    </a:lnB>
                  </a:tcPr>
                </a:tc>
                <a:tc>
                  <a:txBody>
                    <a:bodyPr/>
                    <a:lstStyle/>
                    <a:p>
                      <a:pPr algn="r" fontAlgn="b"/>
                      <a:r>
                        <a:rPr lang="es-ES" sz="1100" b="0" i="0" u="none" strike="noStrike">
                          <a:solidFill>
                            <a:srgbClr val="000000"/>
                          </a:solidFill>
                          <a:latin typeface="Calibri"/>
                        </a:rPr>
                        <a:t>2,79</a:t>
                      </a:r>
                    </a:p>
                  </a:txBody>
                  <a:tcPr marL="9525" marR="9525" marT="9525" marB="0" anchor="b">
                    <a:lnL>
                      <a:noFill/>
                    </a:lnL>
                    <a:lnR>
                      <a:noFill/>
                    </a:lnR>
                    <a:lnT>
                      <a:noFill/>
                    </a:lnT>
                    <a:lnB>
                      <a:noFill/>
                    </a:lnB>
                  </a:tcPr>
                </a:tc>
              </a:tr>
              <a:tr h="318723">
                <a:tc>
                  <a:txBody>
                    <a:bodyPr/>
                    <a:lstStyle/>
                    <a:p>
                      <a:pPr algn="l" fontAlgn="b"/>
                      <a:endParaRPr lang="es-ES" sz="1100" b="0"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r" fontAlgn="b"/>
                      <a:r>
                        <a:rPr lang="es-ES" sz="1100" b="0" i="0" u="none" strike="noStrike">
                          <a:solidFill>
                            <a:srgbClr val="000000"/>
                          </a:solidFill>
                          <a:latin typeface="Calibri"/>
                        </a:rPr>
                        <a:t>1,97</a:t>
                      </a:r>
                    </a:p>
                  </a:txBody>
                  <a:tcPr marL="9525" marR="9525" marT="9525" marB="0" anchor="b">
                    <a:lnL>
                      <a:noFill/>
                    </a:lnL>
                    <a:lnR>
                      <a:noFill/>
                    </a:lnR>
                    <a:lnT>
                      <a:noFill/>
                    </a:lnT>
                    <a:lnB>
                      <a:noFill/>
                    </a:lnB>
                  </a:tcPr>
                </a:tc>
                <a:tc>
                  <a:txBody>
                    <a:bodyPr/>
                    <a:lstStyle/>
                    <a:p>
                      <a:pPr algn="r" fontAlgn="b"/>
                      <a:r>
                        <a:rPr lang="es-ES" sz="1100" b="0" i="0" u="none" strike="noStrike">
                          <a:solidFill>
                            <a:srgbClr val="000000"/>
                          </a:solidFill>
                          <a:latin typeface="Calibri"/>
                        </a:rPr>
                        <a:t>2,32</a:t>
                      </a:r>
                    </a:p>
                  </a:txBody>
                  <a:tcPr marL="9525" marR="9525" marT="9525" marB="0" anchor="b">
                    <a:lnL>
                      <a:noFill/>
                    </a:lnL>
                    <a:lnR>
                      <a:noFill/>
                    </a:lnR>
                    <a:lnT>
                      <a:noFill/>
                    </a:lnT>
                    <a:lnB>
                      <a:noFill/>
                    </a:lnB>
                  </a:tcPr>
                </a:tc>
              </a:tr>
              <a:tr h="318723">
                <a:tc>
                  <a:txBody>
                    <a:bodyPr/>
                    <a:lstStyle/>
                    <a:p>
                      <a:pPr algn="l" fontAlgn="b"/>
                      <a:endParaRPr lang="es-ES" sz="1100" b="0"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r" fontAlgn="b"/>
                      <a:r>
                        <a:rPr lang="es-ES" sz="1100" b="0" i="0" u="none" strike="noStrike">
                          <a:solidFill>
                            <a:srgbClr val="000000"/>
                          </a:solidFill>
                          <a:latin typeface="Calibri"/>
                        </a:rPr>
                        <a:t>2,8</a:t>
                      </a:r>
                    </a:p>
                  </a:txBody>
                  <a:tcPr marL="9525" marR="9525" marT="9525" marB="0" anchor="b">
                    <a:lnL>
                      <a:noFill/>
                    </a:lnL>
                    <a:lnR>
                      <a:noFill/>
                    </a:lnR>
                    <a:lnT>
                      <a:noFill/>
                    </a:lnT>
                    <a:lnB>
                      <a:noFill/>
                    </a:lnB>
                  </a:tcPr>
                </a:tc>
                <a:tc>
                  <a:txBody>
                    <a:bodyPr/>
                    <a:lstStyle/>
                    <a:p>
                      <a:pPr algn="r" fontAlgn="b"/>
                      <a:r>
                        <a:rPr lang="es-ES" sz="1100" b="0" i="0" u="none" strike="noStrike">
                          <a:solidFill>
                            <a:srgbClr val="000000"/>
                          </a:solidFill>
                          <a:latin typeface="Calibri"/>
                        </a:rPr>
                        <a:t>1,98</a:t>
                      </a:r>
                    </a:p>
                  </a:txBody>
                  <a:tcPr marL="9525" marR="9525" marT="9525" marB="0" anchor="b">
                    <a:lnL>
                      <a:noFill/>
                    </a:lnL>
                    <a:lnR>
                      <a:noFill/>
                    </a:lnR>
                    <a:lnT>
                      <a:noFill/>
                    </a:lnT>
                    <a:lnB>
                      <a:noFill/>
                    </a:lnB>
                  </a:tcPr>
                </a:tc>
              </a:tr>
              <a:tr h="318723">
                <a:tc>
                  <a:txBody>
                    <a:bodyPr/>
                    <a:lstStyle/>
                    <a:p>
                      <a:pPr algn="l" fontAlgn="b"/>
                      <a:endParaRPr lang="es-ES" sz="1100" b="0" i="0" u="none" strike="noStrike">
                        <a:solidFill>
                          <a:srgbClr val="000000"/>
                        </a:solidFill>
                        <a:latin typeface="Calibri"/>
                      </a:endParaRPr>
                    </a:p>
                  </a:txBody>
                  <a:tcPr marL="9525" marR="9525" marT="9525" marB="0" anchor="b">
                    <a:lnL>
                      <a:noFill/>
                    </a:lnL>
                    <a:lnR>
                      <a:noFill/>
                    </a:lnR>
                    <a:lnT>
                      <a:noFill/>
                    </a:lnT>
                    <a:lnB>
                      <a:noFill/>
                    </a:lnB>
                  </a:tcPr>
                </a:tc>
                <a:tc>
                  <a:txBody>
                    <a:bodyPr/>
                    <a:lstStyle/>
                    <a:p>
                      <a:pPr algn="r" fontAlgn="b"/>
                      <a:r>
                        <a:rPr lang="es-ES" sz="1100" b="0" i="0" u="none" strike="noStrike">
                          <a:solidFill>
                            <a:srgbClr val="000000"/>
                          </a:solidFill>
                          <a:latin typeface="Calibri"/>
                        </a:rPr>
                        <a:t>3,35</a:t>
                      </a:r>
                    </a:p>
                  </a:txBody>
                  <a:tcPr marL="9525" marR="9525" marT="9525" marB="0" anchor="b">
                    <a:lnL>
                      <a:noFill/>
                    </a:lnL>
                    <a:lnR>
                      <a:noFill/>
                    </a:lnR>
                    <a:lnT>
                      <a:noFill/>
                    </a:lnT>
                    <a:lnB>
                      <a:noFill/>
                    </a:lnB>
                  </a:tcPr>
                </a:tc>
                <a:tc>
                  <a:txBody>
                    <a:bodyPr/>
                    <a:lstStyle/>
                    <a:p>
                      <a:pPr algn="r" fontAlgn="b"/>
                      <a:r>
                        <a:rPr lang="es-ES" sz="1100" b="0" i="0" u="none" strike="noStrike" dirty="0">
                          <a:solidFill>
                            <a:srgbClr val="000000"/>
                          </a:solidFill>
                          <a:latin typeface="Calibri"/>
                        </a:rPr>
                        <a:t>2,29</a:t>
                      </a:r>
                    </a:p>
                  </a:txBody>
                  <a:tcPr marL="9525" marR="9525" marT="9525" marB="0" anchor="b">
                    <a:lnL>
                      <a:noFill/>
                    </a:lnL>
                    <a:lnR>
                      <a:noFill/>
                    </a:lnR>
                    <a:lnT>
                      <a:noFill/>
                    </a:lnT>
                    <a:lnB>
                      <a:noFill/>
                    </a:lnB>
                  </a:tcPr>
                </a:tc>
              </a:tr>
            </a:tbl>
          </a:graphicData>
        </a:graphic>
      </p:graphicFrame>
      <p:sp>
        <p:nvSpPr>
          <p:cNvPr id="4" name="3 CuadroTexto"/>
          <p:cNvSpPr txBox="1"/>
          <p:nvPr/>
        </p:nvSpPr>
        <p:spPr>
          <a:xfrm>
            <a:off x="857224" y="6072206"/>
            <a:ext cx="3786214" cy="369332"/>
          </a:xfrm>
          <a:prstGeom prst="rect">
            <a:avLst/>
          </a:prstGeom>
          <a:noFill/>
        </p:spPr>
        <p:txBody>
          <a:bodyPr wrap="square" rtlCol="0">
            <a:spAutoFit/>
          </a:bodyPr>
          <a:lstStyle/>
          <a:p>
            <a:r>
              <a:rPr lang="es-ES" dirty="0" smtClean="0"/>
              <a:t>Saltarse a </a:t>
            </a:r>
            <a:r>
              <a:rPr lang="es-ES" dirty="0" smtClean="0">
                <a:hlinkClick r:id="rId2" action="ppaction://hlinkpres?slideindex=1&amp;slidetitle="/>
              </a:rPr>
              <a:t>link</a:t>
            </a:r>
            <a:r>
              <a:rPr lang="es-ES" dirty="0" smtClean="0"/>
              <a:t> de continuación</a:t>
            </a:r>
            <a:endParaRPr lang="es-E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026"/>
          <p:cNvSpPr>
            <a:spLocks noGrp="1" noChangeArrowheads="1"/>
          </p:cNvSpPr>
          <p:nvPr>
            <p:ph type="title"/>
          </p:nvPr>
        </p:nvSpPr>
        <p:spPr>
          <a:xfrm>
            <a:off x="395288" y="0"/>
            <a:ext cx="8229600" cy="1143000"/>
          </a:xfrm>
        </p:spPr>
        <p:txBody>
          <a:bodyPr/>
          <a:lstStyle/>
          <a:p>
            <a:pPr eaLnBrk="1" hangingPunct="1"/>
            <a:r>
              <a:rPr lang="es-ES" smtClean="0"/>
              <a:t>Error e incertidumbre</a:t>
            </a:r>
          </a:p>
        </p:txBody>
      </p:sp>
      <p:sp>
        <p:nvSpPr>
          <p:cNvPr id="47107" name="Rectangle 1027"/>
          <p:cNvSpPr>
            <a:spLocks noGrp="1" noChangeArrowheads="1"/>
          </p:cNvSpPr>
          <p:nvPr>
            <p:ph type="body" idx="1"/>
          </p:nvPr>
        </p:nvSpPr>
        <p:spPr>
          <a:xfrm>
            <a:off x="0" y="908050"/>
            <a:ext cx="9144000" cy="5949950"/>
          </a:xfrm>
        </p:spPr>
        <p:txBody>
          <a:bodyPr/>
          <a:lstStyle/>
          <a:p>
            <a:pPr eaLnBrk="1" hangingPunct="1"/>
            <a:r>
              <a:rPr lang="es-ES" sz="2800" b="1" smtClean="0"/>
              <a:t>Error:</a:t>
            </a:r>
            <a:r>
              <a:rPr lang="es-ES" sz="2800" smtClean="0"/>
              <a:t> diferencia entre un resultado individual y el valor verdadero….es un número y se puede aplicar para corregir el resultado</a:t>
            </a:r>
          </a:p>
          <a:p>
            <a:pPr eaLnBrk="1" hangingPunct="1"/>
            <a:r>
              <a:rPr lang="es-ES" sz="2800" b="1" smtClean="0"/>
              <a:t>Incertidumbre:</a:t>
            </a:r>
            <a:r>
              <a:rPr lang="es-ES" sz="2800" smtClean="0"/>
              <a:t> parámetro, asociado al resultado de una medición, que caracteriza la dispersión de los valores que podrían razonablemente ser atribuidos al mensurado. Toma la forma de un intervalo.</a:t>
            </a:r>
          </a:p>
          <a:p>
            <a:pPr eaLnBrk="1" hangingPunct="1"/>
            <a:r>
              <a:rPr lang="es-ES" sz="2800" smtClean="0"/>
              <a:t>Ej.: el resultado de un análisis, luego de corregido, puede ser muy cercano al valor verdadero, por lo tanto tener un error despreciable; pero la incertidumbre puede ser grande, porque representa la duda del analista de que el resultado esté cerca del valor real.</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ChangeArrowheads="1"/>
          </p:cNvSpPr>
          <p:nvPr>
            <p:ph type="title"/>
          </p:nvPr>
        </p:nvSpPr>
        <p:spPr>
          <a:noFill/>
        </p:spPr>
        <p:txBody>
          <a:bodyPr/>
          <a:lstStyle/>
          <a:p>
            <a:pPr eaLnBrk="1" hangingPunct="1"/>
            <a:r>
              <a:rPr lang="es-ES_tradnl" smtClean="0"/>
              <a:t>Variables Cualitativas</a:t>
            </a:r>
            <a:endParaRPr lang="es-ES" smtClean="0"/>
          </a:p>
        </p:txBody>
      </p:sp>
      <p:sp>
        <p:nvSpPr>
          <p:cNvPr id="37892" name="Rectangle 3"/>
          <p:cNvSpPr>
            <a:spLocks noGrp="1" noChangeArrowheads="1"/>
          </p:cNvSpPr>
          <p:nvPr>
            <p:ph type="body" sz="half" idx="1"/>
          </p:nvPr>
        </p:nvSpPr>
        <p:spPr>
          <a:xfrm>
            <a:off x="457200" y="1600200"/>
            <a:ext cx="4800600" cy="4525963"/>
          </a:xfrm>
        </p:spPr>
        <p:txBody>
          <a:bodyPr/>
          <a:lstStyle/>
          <a:p>
            <a:pPr eaLnBrk="1" hangingPunct="1"/>
            <a:r>
              <a:rPr lang="es-ES_tradnl" sz="2800" smtClean="0"/>
              <a:t>Nominales (ej. Sexo, color de ojos, laboratorio (nacional o extranjero),  etc.)</a:t>
            </a:r>
          </a:p>
          <a:p>
            <a:pPr eaLnBrk="1" hangingPunct="1"/>
            <a:r>
              <a:rPr lang="es-ES_tradnl" sz="2800" smtClean="0"/>
              <a:t>Ordinales. Además con orden implícito.(ej. Nivel socioeconómico, lote #)</a:t>
            </a:r>
            <a:endParaRPr lang="es-ES" sz="2800" smtClean="0"/>
          </a:p>
        </p:txBody>
      </p:sp>
      <p:graphicFrame>
        <p:nvGraphicFramePr>
          <p:cNvPr id="37890" name="Object 0"/>
          <p:cNvGraphicFramePr>
            <a:graphicFrameLocks noChangeAspect="1"/>
          </p:cNvGraphicFramePr>
          <p:nvPr>
            <p:ph sz="half" idx="2"/>
          </p:nvPr>
        </p:nvGraphicFramePr>
        <p:xfrm>
          <a:off x="6227763" y="4868863"/>
          <a:ext cx="1136650" cy="962025"/>
        </p:xfrm>
        <a:graphic>
          <a:graphicData uri="http://schemas.openxmlformats.org/presentationml/2006/ole">
            <p:oleObj spid="_x0000_s37890" name="Picture" r:id="rId4" imgW="1137240" imgH="962640" progId="Word.Picture.8">
              <p:embed/>
            </p:oleObj>
          </a:graphicData>
        </a:graphic>
      </p:graphicFrame>
      <p:sp>
        <p:nvSpPr>
          <p:cNvPr id="4102" name="AutoShape 6"/>
          <p:cNvSpPr>
            <a:spLocks/>
          </p:cNvSpPr>
          <p:nvPr/>
        </p:nvSpPr>
        <p:spPr bwMode="auto">
          <a:xfrm>
            <a:off x="5029200" y="1676400"/>
            <a:ext cx="381000" cy="1600200"/>
          </a:xfrm>
          <a:prstGeom prst="rightBrace">
            <a:avLst>
              <a:gd name="adj1" fmla="val 35000"/>
              <a:gd name="adj2" fmla="val 50000"/>
            </a:avLst>
          </a:prstGeom>
          <a:noFill/>
          <a:ln w="28575">
            <a:solidFill>
              <a:schemeClr val="tx1"/>
            </a:solidFill>
            <a:round/>
            <a:headEnd/>
            <a:tailEnd/>
          </a:ln>
        </p:spPr>
        <p:txBody>
          <a:bodyPr wrap="none" anchor="ctr"/>
          <a:lstStyle/>
          <a:p>
            <a:endParaRPr lang="es-ES"/>
          </a:p>
        </p:txBody>
      </p:sp>
      <p:sp>
        <p:nvSpPr>
          <p:cNvPr id="4103" name="AutoShape 7"/>
          <p:cNvSpPr>
            <a:spLocks/>
          </p:cNvSpPr>
          <p:nvPr/>
        </p:nvSpPr>
        <p:spPr bwMode="auto">
          <a:xfrm>
            <a:off x="5029200" y="3429000"/>
            <a:ext cx="304800" cy="1219200"/>
          </a:xfrm>
          <a:prstGeom prst="rightBrace">
            <a:avLst>
              <a:gd name="adj1" fmla="val 33333"/>
              <a:gd name="adj2" fmla="val 50000"/>
            </a:avLst>
          </a:prstGeom>
          <a:noFill/>
          <a:ln w="28575">
            <a:solidFill>
              <a:schemeClr val="tx1"/>
            </a:solidFill>
            <a:round/>
            <a:headEnd/>
            <a:tailEnd/>
          </a:ln>
        </p:spPr>
        <p:txBody>
          <a:bodyPr wrap="none" anchor="ctr"/>
          <a:lstStyle/>
          <a:p>
            <a:endParaRPr lang="es-ES"/>
          </a:p>
        </p:txBody>
      </p:sp>
      <p:sp>
        <p:nvSpPr>
          <p:cNvPr id="4104" name="Text Box 8"/>
          <p:cNvSpPr txBox="1">
            <a:spLocks noChangeArrowheads="1"/>
          </p:cNvSpPr>
          <p:nvPr/>
        </p:nvSpPr>
        <p:spPr bwMode="auto">
          <a:xfrm>
            <a:off x="5867400" y="2286000"/>
            <a:ext cx="1847850" cy="366713"/>
          </a:xfrm>
          <a:prstGeom prst="rect">
            <a:avLst/>
          </a:prstGeom>
          <a:noFill/>
          <a:ln w="9525">
            <a:noFill/>
            <a:miter lim="800000"/>
            <a:headEnd/>
            <a:tailEnd/>
          </a:ln>
        </p:spPr>
        <p:txBody>
          <a:bodyPr wrap="none">
            <a:spAutoFit/>
          </a:bodyPr>
          <a:lstStyle/>
          <a:p>
            <a:r>
              <a:rPr lang="es-ES"/>
              <a:t>Escala nominal</a:t>
            </a:r>
          </a:p>
        </p:txBody>
      </p:sp>
      <p:sp>
        <p:nvSpPr>
          <p:cNvPr id="4105" name="Text Box 9"/>
          <p:cNvSpPr txBox="1">
            <a:spLocks noChangeArrowheads="1"/>
          </p:cNvSpPr>
          <p:nvPr/>
        </p:nvSpPr>
        <p:spPr bwMode="auto">
          <a:xfrm>
            <a:off x="5791200" y="3886200"/>
            <a:ext cx="1733550" cy="366713"/>
          </a:xfrm>
          <a:prstGeom prst="rect">
            <a:avLst/>
          </a:prstGeom>
          <a:noFill/>
          <a:ln w="9525">
            <a:noFill/>
            <a:miter lim="800000"/>
            <a:headEnd/>
            <a:tailEnd/>
          </a:ln>
        </p:spPr>
        <p:txBody>
          <a:bodyPr wrap="none">
            <a:spAutoFit/>
          </a:bodyPr>
          <a:lstStyle/>
          <a:p>
            <a:r>
              <a:rPr lang="es-ES"/>
              <a:t>Escala ordinal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102"/>
                                        </p:tgtEl>
                                        <p:attrNameLst>
                                          <p:attrName>style.visibility</p:attrName>
                                        </p:attrNameLst>
                                      </p:cBhvr>
                                      <p:to>
                                        <p:strVal val="visible"/>
                                      </p:to>
                                    </p:set>
                                    <p:anim calcmode="lin" valueType="num">
                                      <p:cBhvr additive="base">
                                        <p:cTn id="7" dur="500" fill="hold"/>
                                        <p:tgtEl>
                                          <p:spTgt spid="4102"/>
                                        </p:tgtEl>
                                        <p:attrNameLst>
                                          <p:attrName>ppt_x</p:attrName>
                                        </p:attrNameLst>
                                      </p:cBhvr>
                                      <p:tavLst>
                                        <p:tav tm="0">
                                          <p:val>
                                            <p:strVal val="1+#ppt_w/2"/>
                                          </p:val>
                                        </p:tav>
                                        <p:tav tm="100000">
                                          <p:val>
                                            <p:strVal val="#ppt_x"/>
                                          </p:val>
                                        </p:tav>
                                      </p:tavLst>
                                    </p:anim>
                                    <p:anim calcmode="lin" valueType="num">
                                      <p:cBhvr additive="base">
                                        <p:cTn id="8" dur="500" fill="hold"/>
                                        <p:tgtEl>
                                          <p:spTgt spid="410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4104"/>
                                        </p:tgtEl>
                                        <p:attrNameLst>
                                          <p:attrName>style.visibility</p:attrName>
                                        </p:attrNameLst>
                                      </p:cBhvr>
                                      <p:to>
                                        <p:strVal val="visible"/>
                                      </p:to>
                                    </p:set>
                                    <p:anim calcmode="lin" valueType="num">
                                      <p:cBhvr additive="base">
                                        <p:cTn id="13" dur="500" fill="hold"/>
                                        <p:tgtEl>
                                          <p:spTgt spid="4104"/>
                                        </p:tgtEl>
                                        <p:attrNameLst>
                                          <p:attrName>ppt_x</p:attrName>
                                        </p:attrNameLst>
                                      </p:cBhvr>
                                      <p:tavLst>
                                        <p:tav tm="0">
                                          <p:val>
                                            <p:strVal val="1+#ppt_w/2"/>
                                          </p:val>
                                        </p:tav>
                                        <p:tav tm="100000">
                                          <p:val>
                                            <p:strVal val="#ppt_x"/>
                                          </p:val>
                                        </p:tav>
                                      </p:tavLst>
                                    </p:anim>
                                    <p:anim calcmode="lin" valueType="num">
                                      <p:cBhvr additive="base">
                                        <p:cTn id="14" dur="500" fill="hold"/>
                                        <p:tgtEl>
                                          <p:spTgt spid="410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4103"/>
                                        </p:tgtEl>
                                        <p:attrNameLst>
                                          <p:attrName>style.visibility</p:attrName>
                                        </p:attrNameLst>
                                      </p:cBhvr>
                                      <p:to>
                                        <p:strVal val="visible"/>
                                      </p:to>
                                    </p:set>
                                    <p:anim calcmode="lin" valueType="num">
                                      <p:cBhvr additive="base">
                                        <p:cTn id="19" dur="500" fill="hold"/>
                                        <p:tgtEl>
                                          <p:spTgt spid="4103"/>
                                        </p:tgtEl>
                                        <p:attrNameLst>
                                          <p:attrName>ppt_x</p:attrName>
                                        </p:attrNameLst>
                                      </p:cBhvr>
                                      <p:tavLst>
                                        <p:tav tm="0">
                                          <p:val>
                                            <p:strVal val="1+#ppt_w/2"/>
                                          </p:val>
                                        </p:tav>
                                        <p:tav tm="100000">
                                          <p:val>
                                            <p:strVal val="#ppt_x"/>
                                          </p:val>
                                        </p:tav>
                                      </p:tavLst>
                                    </p:anim>
                                    <p:anim calcmode="lin" valueType="num">
                                      <p:cBhvr additive="base">
                                        <p:cTn id="20" dur="500" fill="hold"/>
                                        <p:tgtEl>
                                          <p:spTgt spid="410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4105"/>
                                        </p:tgtEl>
                                        <p:attrNameLst>
                                          <p:attrName>style.visibility</p:attrName>
                                        </p:attrNameLst>
                                      </p:cBhvr>
                                      <p:to>
                                        <p:strVal val="visible"/>
                                      </p:to>
                                    </p:set>
                                    <p:anim calcmode="lin" valueType="num">
                                      <p:cBhvr additive="base">
                                        <p:cTn id="25" dur="500" fill="hold"/>
                                        <p:tgtEl>
                                          <p:spTgt spid="4105"/>
                                        </p:tgtEl>
                                        <p:attrNameLst>
                                          <p:attrName>ppt_x</p:attrName>
                                        </p:attrNameLst>
                                      </p:cBhvr>
                                      <p:tavLst>
                                        <p:tav tm="0">
                                          <p:val>
                                            <p:strVal val="1+#ppt_w/2"/>
                                          </p:val>
                                        </p:tav>
                                        <p:tav tm="100000">
                                          <p:val>
                                            <p:strVal val="#ppt_x"/>
                                          </p:val>
                                        </p:tav>
                                      </p:tavLst>
                                    </p:anim>
                                    <p:anim calcmode="lin" valueType="num">
                                      <p:cBhvr additive="base">
                                        <p:cTn id="26" dur="500" fill="hold"/>
                                        <p:tgtEl>
                                          <p:spTgt spid="41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2" grpId="0" animBg="1"/>
      <p:bldP spid="4103" grpId="0" animBg="1"/>
      <p:bldP spid="4104" grpId="0" autoUpdateAnimBg="0"/>
      <p:bldP spid="4105" grpId="0" autoUpdateAnimBg="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2"/>
          <p:cNvSpPr>
            <a:spLocks noGrp="1" noChangeArrowheads="1"/>
          </p:cNvSpPr>
          <p:nvPr>
            <p:ph type="title"/>
          </p:nvPr>
        </p:nvSpPr>
        <p:spPr/>
        <p:txBody>
          <a:bodyPr/>
          <a:lstStyle/>
          <a:p>
            <a:pPr eaLnBrk="1" hangingPunct="1"/>
            <a:r>
              <a:rPr lang="es-ES_tradnl" smtClean="0"/>
              <a:t>Variables Cuantitativas</a:t>
            </a:r>
            <a:endParaRPr lang="es-ES" smtClean="0"/>
          </a:p>
        </p:txBody>
      </p:sp>
      <p:sp>
        <p:nvSpPr>
          <p:cNvPr id="38916" name="Rectangle 3"/>
          <p:cNvSpPr>
            <a:spLocks noGrp="1" noChangeArrowheads="1"/>
          </p:cNvSpPr>
          <p:nvPr>
            <p:ph type="body" sz="half" idx="1"/>
          </p:nvPr>
        </p:nvSpPr>
        <p:spPr/>
        <p:txBody>
          <a:bodyPr/>
          <a:lstStyle/>
          <a:p>
            <a:pPr eaLnBrk="1" hangingPunct="1"/>
            <a:r>
              <a:rPr lang="es-ES_tradnl" sz="2800" smtClean="0"/>
              <a:t>Discretas (número de frascos,unidades de..)</a:t>
            </a:r>
          </a:p>
          <a:p>
            <a:pPr eaLnBrk="1" hangingPunct="1"/>
            <a:r>
              <a:rPr lang="es-ES_tradnl" sz="2800" smtClean="0"/>
              <a:t>Contínuas. Son mediciones. (ej.: gramos, ml., lts.,etc.)</a:t>
            </a:r>
            <a:endParaRPr lang="es-ES" sz="2800" smtClean="0"/>
          </a:p>
        </p:txBody>
      </p:sp>
      <p:sp>
        <p:nvSpPr>
          <p:cNvPr id="38917" name="Text Box 4"/>
          <p:cNvSpPr txBox="1">
            <a:spLocks noChangeArrowheads="1"/>
          </p:cNvSpPr>
          <p:nvPr/>
        </p:nvSpPr>
        <p:spPr bwMode="auto">
          <a:xfrm>
            <a:off x="1187450" y="5445125"/>
            <a:ext cx="1296988" cy="366713"/>
          </a:xfrm>
          <a:prstGeom prst="rect">
            <a:avLst/>
          </a:prstGeom>
          <a:solidFill>
            <a:schemeClr val="bg1"/>
          </a:solidFill>
          <a:ln w="9525">
            <a:noFill/>
            <a:miter lim="800000"/>
            <a:headEnd/>
            <a:tailEnd/>
          </a:ln>
        </p:spPr>
        <p:txBody>
          <a:bodyPr>
            <a:spAutoFit/>
          </a:bodyPr>
          <a:lstStyle/>
          <a:p>
            <a:pPr>
              <a:spcBef>
                <a:spcPct val="50000"/>
              </a:spcBef>
            </a:pPr>
            <a:r>
              <a:rPr lang="es-ES_tradnl" b="0">
                <a:hlinkClick r:id="rId4" action="ppaction://hlinksldjump"/>
              </a:rPr>
              <a:t>volver</a:t>
            </a:r>
            <a:endParaRPr lang="es-ES" b="0"/>
          </a:p>
        </p:txBody>
      </p:sp>
      <p:graphicFrame>
        <p:nvGraphicFramePr>
          <p:cNvPr id="38914" name="Object 5"/>
          <p:cNvGraphicFramePr>
            <a:graphicFrameLocks noChangeAspect="1"/>
          </p:cNvGraphicFramePr>
          <p:nvPr>
            <p:ph sz="half" idx="2"/>
          </p:nvPr>
        </p:nvGraphicFramePr>
        <p:xfrm>
          <a:off x="6948488" y="5373688"/>
          <a:ext cx="1136650" cy="962025"/>
        </p:xfrm>
        <a:graphic>
          <a:graphicData uri="http://schemas.openxmlformats.org/presentationml/2006/ole">
            <p:oleObj spid="_x0000_s38914" name="Picture" r:id="rId5" imgW="1137240" imgH="962640" progId="Word.Picture.8">
              <p:embed/>
            </p:oleObj>
          </a:graphicData>
        </a:graphic>
      </p:graphicFrame>
      <p:sp>
        <p:nvSpPr>
          <p:cNvPr id="5127" name="AutoShape 7"/>
          <p:cNvSpPr>
            <a:spLocks/>
          </p:cNvSpPr>
          <p:nvPr/>
        </p:nvSpPr>
        <p:spPr bwMode="auto">
          <a:xfrm>
            <a:off x="5029200" y="1676400"/>
            <a:ext cx="381000" cy="2362200"/>
          </a:xfrm>
          <a:prstGeom prst="rightBrace">
            <a:avLst>
              <a:gd name="adj1" fmla="val 51667"/>
              <a:gd name="adj2" fmla="val 50000"/>
            </a:avLst>
          </a:prstGeom>
          <a:noFill/>
          <a:ln w="28575">
            <a:solidFill>
              <a:schemeClr val="tx1"/>
            </a:solidFill>
            <a:round/>
            <a:headEnd/>
            <a:tailEnd/>
          </a:ln>
        </p:spPr>
        <p:txBody>
          <a:bodyPr wrap="none" anchor="ctr"/>
          <a:lstStyle/>
          <a:p>
            <a:endParaRPr lang="es-ES"/>
          </a:p>
        </p:txBody>
      </p:sp>
      <p:sp>
        <p:nvSpPr>
          <p:cNvPr id="5128" name="Rectangle 8"/>
          <p:cNvSpPr>
            <a:spLocks noChangeArrowheads="1"/>
          </p:cNvSpPr>
          <p:nvPr/>
        </p:nvSpPr>
        <p:spPr bwMode="auto">
          <a:xfrm>
            <a:off x="5715000" y="2667000"/>
            <a:ext cx="2381250" cy="366713"/>
          </a:xfrm>
          <a:prstGeom prst="rect">
            <a:avLst/>
          </a:prstGeom>
          <a:noFill/>
          <a:ln w="9525">
            <a:noFill/>
            <a:miter lim="800000"/>
            <a:headEnd/>
            <a:tailEnd/>
          </a:ln>
        </p:spPr>
        <p:txBody>
          <a:bodyPr wrap="none">
            <a:spAutoFit/>
          </a:bodyPr>
          <a:lstStyle/>
          <a:p>
            <a:r>
              <a:rPr lang="es-ES"/>
              <a:t>Escala de intervalos</a:t>
            </a:r>
          </a:p>
        </p:txBody>
      </p:sp>
      <p:sp>
        <p:nvSpPr>
          <p:cNvPr id="5129" name="Rectangle 9"/>
          <p:cNvSpPr>
            <a:spLocks noChangeArrowheads="1"/>
          </p:cNvSpPr>
          <p:nvPr/>
        </p:nvSpPr>
        <p:spPr bwMode="auto">
          <a:xfrm>
            <a:off x="5791200" y="3810000"/>
            <a:ext cx="3200400" cy="641350"/>
          </a:xfrm>
          <a:prstGeom prst="rect">
            <a:avLst/>
          </a:prstGeom>
          <a:noFill/>
          <a:ln w="9525">
            <a:noFill/>
            <a:miter lim="800000"/>
            <a:headEnd/>
            <a:tailEnd/>
          </a:ln>
        </p:spPr>
        <p:txBody>
          <a:bodyPr wrap="none">
            <a:spAutoFit/>
          </a:bodyPr>
          <a:lstStyle/>
          <a:p>
            <a:r>
              <a:rPr lang="es-ES"/>
              <a:t>Ej.: intervalo entre 10 y 20 =</a:t>
            </a:r>
          </a:p>
          <a:p>
            <a:r>
              <a:rPr lang="es-ES"/>
              <a:t>entre 90 y 100 es </a:t>
            </a:r>
            <a:r>
              <a:rPr lang="es-ES" i="1"/>
              <a:t>10</a:t>
            </a: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6000"/>
                                  </p:stCondLst>
                                  <p:childTnLst>
                                    <p:set>
                                      <p:cBhvr>
                                        <p:cTn id="6" dur="1" fill="hold">
                                          <p:stCondLst>
                                            <p:cond delay="0"/>
                                          </p:stCondLst>
                                        </p:cTn>
                                        <p:tgtEl>
                                          <p:spTgt spid="5127"/>
                                        </p:tgtEl>
                                        <p:attrNameLst>
                                          <p:attrName>style.visibility</p:attrName>
                                        </p:attrNameLst>
                                      </p:cBhvr>
                                      <p:to>
                                        <p:strVal val="visible"/>
                                      </p:to>
                                    </p:set>
                                    <p:anim calcmode="lin" valueType="num">
                                      <p:cBhvr additive="base">
                                        <p:cTn id="7" dur="500" fill="hold"/>
                                        <p:tgtEl>
                                          <p:spTgt spid="5127"/>
                                        </p:tgtEl>
                                        <p:attrNameLst>
                                          <p:attrName>ppt_x</p:attrName>
                                        </p:attrNameLst>
                                      </p:cBhvr>
                                      <p:tavLst>
                                        <p:tav tm="0">
                                          <p:val>
                                            <p:strVal val="1+#ppt_w/2"/>
                                          </p:val>
                                        </p:tav>
                                        <p:tav tm="100000">
                                          <p:val>
                                            <p:strVal val="#ppt_x"/>
                                          </p:val>
                                        </p:tav>
                                      </p:tavLst>
                                    </p:anim>
                                    <p:anim calcmode="lin" valueType="num">
                                      <p:cBhvr additive="base">
                                        <p:cTn id="8" dur="500" fill="hold"/>
                                        <p:tgtEl>
                                          <p:spTgt spid="5127"/>
                                        </p:tgtEl>
                                        <p:attrNameLst>
                                          <p:attrName>ppt_y</p:attrName>
                                        </p:attrNameLst>
                                      </p:cBhvr>
                                      <p:tavLst>
                                        <p:tav tm="0">
                                          <p:val>
                                            <p:strVal val="#ppt_y"/>
                                          </p:val>
                                        </p:tav>
                                        <p:tav tm="100000">
                                          <p:val>
                                            <p:strVal val="#ppt_y"/>
                                          </p:val>
                                        </p:tav>
                                      </p:tavLst>
                                    </p:anim>
                                  </p:childTnLst>
                                </p:cTn>
                              </p:par>
                            </p:childTnLst>
                          </p:cTn>
                        </p:par>
                        <p:par>
                          <p:cTn id="9" fill="hold">
                            <p:stCondLst>
                              <p:cond delay="6500"/>
                            </p:stCondLst>
                            <p:childTnLst>
                              <p:par>
                                <p:cTn id="10" presetID="2" presetClass="entr" presetSubtype="2" fill="hold" grpId="0" nodeType="afterEffect">
                                  <p:stCondLst>
                                    <p:cond delay="0"/>
                                  </p:stCondLst>
                                  <p:childTnLst>
                                    <p:set>
                                      <p:cBhvr>
                                        <p:cTn id="11" dur="1" fill="hold">
                                          <p:stCondLst>
                                            <p:cond delay="0"/>
                                          </p:stCondLst>
                                        </p:cTn>
                                        <p:tgtEl>
                                          <p:spTgt spid="5128"/>
                                        </p:tgtEl>
                                        <p:attrNameLst>
                                          <p:attrName>style.visibility</p:attrName>
                                        </p:attrNameLst>
                                      </p:cBhvr>
                                      <p:to>
                                        <p:strVal val="visible"/>
                                      </p:to>
                                    </p:set>
                                    <p:anim calcmode="lin" valueType="num">
                                      <p:cBhvr additive="base">
                                        <p:cTn id="12" dur="500" fill="hold"/>
                                        <p:tgtEl>
                                          <p:spTgt spid="5128"/>
                                        </p:tgtEl>
                                        <p:attrNameLst>
                                          <p:attrName>ppt_x</p:attrName>
                                        </p:attrNameLst>
                                      </p:cBhvr>
                                      <p:tavLst>
                                        <p:tav tm="0">
                                          <p:val>
                                            <p:strVal val="1+#ppt_w/2"/>
                                          </p:val>
                                        </p:tav>
                                        <p:tav tm="100000">
                                          <p:val>
                                            <p:strVal val="#ppt_x"/>
                                          </p:val>
                                        </p:tav>
                                      </p:tavLst>
                                    </p:anim>
                                    <p:anim calcmode="lin" valueType="num">
                                      <p:cBhvr additive="base">
                                        <p:cTn id="13" dur="500" fill="hold"/>
                                        <p:tgtEl>
                                          <p:spTgt spid="5128"/>
                                        </p:tgtEl>
                                        <p:attrNameLst>
                                          <p:attrName>ppt_y</p:attrName>
                                        </p:attrNameLst>
                                      </p:cBhvr>
                                      <p:tavLst>
                                        <p:tav tm="0">
                                          <p:val>
                                            <p:strVal val="#ppt_y"/>
                                          </p:val>
                                        </p:tav>
                                        <p:tav tm="100000">
                                          <p:val>
                                            <p:strVal val="#ppt_y"/>
                                          </p:val>
                                        </p:tav>
                                      </p:tavLst>
                                    </p:anim>
                                  </p:childTnLst>
                                </p:cTn>
                              </p:par>
                            </p:childTnLst>
                          </p:cTn>
                        </p:par>
                        <p:par>
                          <p:cTn id="14" fill="hold">
                            <p:stCondLst>
                              <p:cond delay="7000"/>
                            </p:stCondLst>
                            <p:childTnLst>
                              <p:par>
                                <p:cTn id="15" presetID="2" presetClass="entr" presetSubtype="6" fill="hold" grpId="0" nodeType="afterEffect">
                                  <p:stCondLst>
                                    <p:cond delay="0"/>
                                  </p:stCondLst>
                                  <p:childTnLst>
                                    <p:set>
                                      <p:cBhvr>
                                        <p:cTn id="16" dur="1" fill="hold">
                                          <p:stCondLst>
                                            <p:cond delay="0"/>
                                          </p:stCondLst>
                                        </p:cTn>
                                        <p:tgtEl>
                                          <p:spTgt spid="5129"/>
                                        </p:tgtEl>
                                        <p:attrNameLst>
                                          <p:attrName>style.visibility</p:attrName>
                                        </p:attrNameLst>
                                      </p:cBhvr>
                                      <p:to>
                                        <p:strVal val="visible"/>
                                      </p:to>
                                    </p:set>
                                    <p:anim calcmode="lin" valueType="num">
                                      <p:cBhvr additive="base">
                                        <p:cTn id="17" dur="500" fill="hold"/>
                                        <p:tgtEl>
                                          <p:spTgt spid="5129"/>
                                        </p:tgtEl>
                                        <p:attrNameLst>
                                          <p:attrName>ppt_x</p:attrName>
                                        </p:attrNameLst>
                                      </p:cBhvr>
                                      <p:tavLst>
                                        <p:tav tm="0">
                                          <p:val>
                                            <p:strVal val="1+#ppt_w/2"/>
                                          </p:val>
                                        </p:tav>
                                        <p:tav tm="100000">
                                          <p:val>
                                            <p:strVal val="#ppt_x"/>
                                          </p:val>
                                        </p:tav>
                                      </p:tavLst>
                                    </p:anim>
                                    <p:anim calcmode="lin" valueType="num">
                                      <p:cBhvr additive="base">
                                        <p:cTn id="18" dur="500" fill="hold"/>
                                        <p:tgtEl>
                                          <p:spTgt spid="51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7" grpId="0" animBg="1"/>
      <p:bldP spid="5128" grpId="0" autoUpdateAnimBg="0"/>
      <p:bldP spid="5129" grpId="0" autoUpdateAnimBg="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noChangeArrowheads="1"/>
          </p:cNvSpPr>
          <p:nvPr>
            <p:ph type="title"/>
          </p:nvPr>
        </p:nvSpPr>
        <p:spPr/>
        <p:txBody>
          <a:bodyPr/>
          <a:lstStyle/>
          <a:p>
            <a:pPr eaLnBrk="1" hangingPunct="1"/>
            <a:r>
              <a:rPr lang="es-ES_tradnl" sz="4000" smtClean="0"/>
              <a:t>Hipótesis estadísticas (son evaluadas a través de pruebas o test)</a:t>
            </a:r>
            <a:endParaRPr lang="es-ES" sz="4000" smtClean="0"/>
          </a:p>
        </p:txBody>
      </p:sp>
      <p:sp>
        <p:nvSpPr>
          <p:cNvPr id="39940" name="Rectangle 3"/>
          <p:cNvSpPr>
            <a:spLocks noGrp="1" noChangeArrowheads="1"/>
          </p:cNvSpPr>
          <p:nvPr>
            <p:ph type="body" sz="half" idx="1"/>
          </p:nvPr>
        </p:nvSpPr>
        <p:spPr/>
        <p:txBody>
          <a:bodyPr/>
          <a:lstStyle/>
          <a:p>
            <a:pPr eaLnBrk="1" hangingPunct="1"/>
            <a:r>
              <a:rPr lang="es-ES_tradnl" sz="2800" smtClean="0"/>
              <a:t>Hipótesis nula: </a:t>
            </a:r>
            <a:r>
              <a:rPr lang="es-ES_tradnl" sz="2800" b="1" smtClean="0"/>
              <a:t>Ho</a:t>
            </a:r>
            <a:r>
              <a:rPr lang="es-ES_tradnl" sz="2800" smtClean="0"/>
              <a:t>, (hipótesis de no diferencia)</a:t>
            </a:r>
            <a:endParaRPr lang="es-ES_tradnl" sz="2800" b="1" smtClean="0"/>
          </a:p>
          <a:p>
            <a:pPr eaLnBrk="1" hangingPunct="1"/>
            <a:r>
              <a:rPr lang="es-ES_tradnl" sz="2800" smtClean="0"/>
              <a:t>Hipótesis alternativa: </a:t>
            </a:r>
            <a:r>
              <a:rPr lang="es-ES_tradnl" sz="2800" b="1" smtClean="0"/>
              <a:t>H1 </a:t>
            </a:r>
            <a:r>
              <a:rPr lang="es-ES_tradnl" sz="2800" smtClean="0"/>
              <a:t>(en caso de rechazarse Ho)</a:t>
            </a:r>
            <a:endParaRPr lang="es-ES" sz="2800" smtClean="0"/>
          </a:p>
        </p:txBody>
      </p:sp>
      <p:sp>
        <p:nvSpPr>
          <p:cNvPr id="39941" name="Rectangle 5"/>
          <p:cNvSpPr>
            <a:spLocks noChangeArrowheads="1"/>
          </p:cNvSpPr>
          <p:nvPr/>
        </p:nvSpPr>
        <p:spPr bwMode="auto">
          <a:xfrm>
            <a:off x="827088" y="5805488"/>
            <a:ext cx="793750" cy="366712"/>
          </a:xfrm>
          <a:prstGeom prst="rect">
            <a:avLst/>
          </a:prstGeom>
          <a:solidFill>
            <a:schemeClr val="bg1"/>
          </a:solidFill>
          <a:ln w="9525">
            <a:noFill/>
            <a:miter lim="800000"/>
            <a:headEnd/>
            <a:tailEnd/>
          </a:ln>
        </p:spPr>
        <p:txBody>
          <a:bodyPr wrap="none">
            <a:spAutoFit/>
          </a:bodyPr>
          <a:lstStyle/>
          <a:p>
            <a:r>
              <a:rPr lang="es-ES_tradnl" b="0">
                <a:hlinkClick r:id="rId4" action="ppaction://hlinksldjump"/>
              </a:rPr>
              <a:t>volver</a:t>
            </a:r>
            <a:endParaRPr lang="es-ES" b="0"/>
          </a:p>
        </p:txBody>
      </p:sp>
      <p:graphicFrame>
        <p:nvGraphicFramePr>
          <p:cNvPr id="39938" name="Object 6"/>
          <p:cNvGraphicFramePr>
            <a:graphicFrameLocks noChangeAspect="1"/>
          </p:cNvGraphicFramePr>
          <p:nvPr>
            <p:ph sz="half" idx="2"/>
          </p:nvPr>
        </p:nvGraphicFramePr>
        <p:xfrm>
          <a:off x="7092950" y="5445125"/>
          <a:ext cx="1136650" cy="962025"/>
        </p:xfrm>
        <a:graphic>
          <a:graphicData uri="http://schemas.openxmlformats.org/presentationml/2006/ole">
            <p:oleObj spid="_x0000_s39938" name="Picture" r:id="rId5" imgW="1137240" imgH="962640" progId="Word.Picture.8">
              <p:embed/>
            </p:oleObj>
          </a:graphicData>
        </a:graphic>
      </p:graphicFrame>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Text Box 2"/>
          <p:cNvSpPr txBox="1">
            <a:spLocks noChangeArrowheads="1"/>
          </p:cNvSpPr>
          <p:nvPr/>
        </p:nvSpPr>
        <p:spPr bwMode="auto">
          <a:xfrm>
            <a:off x="2438400" y="1828800"/>
            <a:ext cx="4343400" cy="4006850"/>
          </a:xfrm>
          <a:prstGeom prst="rect">
            <a:avLst/>
          </a:prstGeom>
          <a:noFill/>
          <a:ln w="9525">
            <a:noFill/>
            <a:miter lim="800000"/>
            <a:headEnd/>
            <a:tailEnd/>
          </a:ln>
        </p:spPr>
        <p:txBody>
          <a:bodyPr>
            <a:spAutoFit/>
          </a:bodyPr>
          <a:lstStyle/>
          <a:p>
            <a:pPr>
              <a:spcBef>
                <a:spcPct val="50000"/>
              </a:spcBef>
            </a:pPr>
            <a:r>
              <a:rPr lang="es-ES_tradnl" sz="2000" b="0" dirty="0">
                <a:cs typeface="Arial" pitchFamily="34" charset="0"/>
              </a:rPr>
              <a:t>Muestra                       estadísticas</a:t>
            </a:r>
          </a:p>
          <a:p>
            <a:pPr algn="just">
              <a:lnSpc>
                <a:spcPct val="45000"/>
              </a:lnSpc>
              <a:spcBef>
                <a:spcPct val="50000"/>
              </a:spcBef>
            </a:pPr>
            <a:r>
              <a:rPr lang="es-ES_tradnl" sz="2000" b="0" dirty="0">
                <a:cs typeface="Arial" pitchFamily="34" charset="0"/>
              </a:rPr>
              <a:t>Población                    parámetros</a:t>
            </a:r>
          </a:p>
          <a:p>
            <a:pPr algn="just">
              <a:lnSpc>
                <a:spcPct val="45000"/>
              </a:lnSpc>
              <a:spcBef>
                <a:spcPct val="50000"/>
              </a:spcBef>
            </a:pPr>
            <a:endParaRPr lang="es-ES_tradnl" sz="2000" b="0" dirty="0">
              <a:latin typeface="Times New Roman" pitchFamily="18" charset="0"/>
              <a:cs typeface="Times New Roman" pitchFamily="18" charset="0"/>
            </a:endParaRPr>
          </a:p>
          <a:p>
            <a:pPr algn="just">
              <a:lnSpc>
                <a:spcPct val="45000"/>
              </a:lnSpc>
              <a:spcBef>
                <a:spcPct val="50000"/>
              </a:spcBef>
            </a:pPr>
            <a:endParaRPr lang="es-ES" sz="2000" b="0" dirty="0">
              <a:latin typeface="Times New Roman" pitchFamily="18" charset="0"/>
              <a:cs typeface="Times New Roman" pitchFamily="18" charset="0"/>
            </a:endParaRPr>
          </a:p>
          <a:p>
            <a:pPr algn="just">
              <a:lnSpc>
                <a:spcPct val="50000"/>
              </a:lnSpc>
              <a:spcBef>
                <a:spcPct val="50000"/>
              </a:spcBef>
            </a:pPr>
            <a:r>
              <a:rPr lang="es-ES_tradnl" sz="2000" dirty="0">
                <a:cs typeface="Arial" pitchFamily="34" charset="0"/>
              </a:rPr>
              <a:t>		       	</a:t>
            </a:r>
          </a:p>
          <a:p>
            <a:pPr algn="just">
              <a:lnSpc>
                <a:spcPct val="50000"/>
              </a:lnSpc>
              <a:spcBef>
                <a:spcPct val="50000"/>
              </a:spcBef>
            </a:pPr>
            <a:r>
              <a:rPr lang="es-ES_tradnl" sz="2000" b="0" dirty="0">
                <a:cs typeface="Arial" pitchFamily="34" charset="0"/>
              </a:rPr>
              <a:t>Estadísticas      s</a:t>
            </a:r>
            <a:r>
              <a:rPr lang="es-ES_tradnl" sz="2000" b="0" baseline="30000" dirty="0">
                <a:cs typeface="Arial" pitchFamily="34" charset="0"/>
              </a:rPr>
              <a:t>2</a:t>
            </a:r>
            <a:r>
              <a:rPr lang="es-ES_tradnl" sz="2000" b="0" dirty="0">
                <a:cs typeface="Arial" pitchFamily="34" charset="0"/>
              </a:rPr>
              <a:t> y s</a:t>
            </a:r>
            <a:endParaRPr lang="es-ES" sz="2000" b="0" dirty="0">
              <a:latin typeface="Times New Roman" pitchFamily="18" charset="0"/>
              <a:cs typeface="Times New Roman" pitchFamily="18" charset="0"/>
            </a:endParaRPr>
          </a:p>
          <a:p>
            <a:pPr algn="just">
              <a:lnSpc>
                <a:spcPct val="50000"/>
              </a:lnSpc>
              <a:spcBef>
                <a:spcPct val="50000"/>
              </a:spcBef>
            </a:pPr>
            <a:r>
              <a:rPr lang="es-ES_tradnl" sz="2000" b="0" dirty="0">
                <a:cs typeface="Arial" pitchFamily="34" charset="0"/>
              </a:rPr>
              <a:t>                             n</a:t>
            </a:r>
            <a:endParaRPr lang="es-ES" sz="2000" b="0" dirty="0">
              <a:latin typeface="Times New Roman" pitchFamily="18" charset="0"/>
              <a:cs typeface="Times New Roman" pitchFamily="18" charset="0"/>
            </a:endParaRPr>
          </a:p>
          <a:p>
            <a:pPr algn="just">
              <a:spcBef>
                <a:spcPct val="50000"/>
              </a:spcBef>
            </a:pPr>
            <a:r>
              <a:rPr lang="es-ES_tradnl" sz="2000" b="0" dirty="0">
                <a:cs typeface="Arial" pitchFamily="34" charset="0"/>
              </a:rPr>
              <a:t> </a:t>
            </a:r>
            <a:endParaRPr lang="es-ES" sz="2000" b="0" dirty="0">
              <a:latin typeface="Times New Roman" pitchFamily="18" charset="0"/>
              <a:cs typeface="Times New Roman" pitchFamily="18" charset="0"/>
            </a:endParaRPr>
          </a:p>
          <a:p>
            <a:pPr algn="just">
              <a:lnSpc>
                <a:spcPct val="50000"/>
              </a:lnSpc>
              <a:spcBef>
                <a:spcPct val="50000"/>
              </a:spcBef>
            </a:pPr>
            <a:r>
              <a:rPr lang="es-ES_tradnl" sz="2000" b="0" dirty="0">
                <a:cs typeface="Arial" pitchFamily="34" charset="0"/>
              </a:rPr>
              <a:t>		</a:t>
            </a:r>
            <a:r>
              <a:rPr lang="es-ES_tradnl" sz="2000" b="0" dirty="0">
                <a:cs typeface="Times New Roman" pitchFamily="18" charset="0"/>
                <a:sym typeface="Symbol" pitchFamily="18" charset="2"/>
              </a:rPr>
              <a:t></a:t>
            </a:r>
            <a:endParaRPr lang="es-ES" sz="2000" b="0" dirty="0">
              <a:latin typeface="Times New Roman" pitchFamily="18" charset="0"/>
              <a:cs typeface="Times New Roman" pitchFamily="18" charset="0"/>
            </a:endParaRPr>
          </a:p>
          <a:p>
            <a:pPr algn="just">
              <a:lnSpc>
                <a:spcPct val="50000"/>
              </a:lnSpc>
              <a:spcBef>
                <a:spcPct val="50000"/>
              </a:spcBef>
            </a:pPr>
            <a:r>
              <a:rPr lang="es-ES_tradnl" sz="2000" b="0" dirty="0">
                <a:cs typeface="Arial" pitchFamily="34" charset="0"/>
              </a:rPr>
              <a:t> Parámetros      </a:t>
            </a:r>
            <a:r>
              <a:rPr lang="es-ES_tradnl" sz="2000" b="0" dirty="0">
                <a:cs typeface="Times New Roman" pitchFamily="18" charset="0"/>
                <a:sym typeface="Symbol" pitchFamily="18" charset="2"/>
              </a:rPr>
              <a:t></a:t>
            </a:r>
            <a:r>
              <a:rPr lang="es-ES_tradnl" sz="2000" b="0" baseline="30000" dirty="0">
                <a:cs typeface="Arial" pitchFamily="34" charset="0"/>
              </a:rPr>
              <a:t>2 </a:t>
            </a:r>
            <a:r>
              <a:rPr lang="es-ES_tradnl" sz="2000" b="0" dirty="0">
                <a:cs typeface="Arial" pitchFamily="34" charset="0"/>
              </a:rPr>
              <a:t> y </a:t>
            </a:r>
            <a:r>
              <a:rPr lang="es-ES_tradnl" sz="2000" b="0" dirty="0">
                <a:cs typeface="Times New Roman" pitchFamily="18" charset="0"/>
                <a:sym typeface="Symbol" pitchFamily="18" charset="2"/>
              </a:rPr>
              <a:t></a:t>
            </a:r>
            <a:endParaRPr lang="es-ES" sz="2000" b="0" dirty="0">
              <a:latin typeface="Times New Roman" pitchFamily="18" charset="0"/>
              <a:cs typeface="Times New Roman" pitchFamily="18" charset="0"/>
            </a:endParaRPr>
          </a:p>
          <a:p>
            <a:pPr algn="just">
              <a:lnSpc>
                <a:spcPct val="50000"/>
              </a:lnSpc>
              <a:spcBef>
                <a:spcPct val="50000"/>
              </a:spcBef>
            </a:pPr>
            <a:r>
              <a:rPr lang="es-ES_tradnl" sz="2000" b="0" dirty="0">
                <a:cs typeface="Arial" pitchFamily="34" charset="0"/>
              </a:rPr>
              <a:t>		N</a:t>
            </a:r>
            <a:endParaRPr lang="es-ES" sz="2000" b="0" dirty="0">
              <a:latin typeface="Times New Roman" pitchFamily="18" charset="0"/>
              <a:cs typeface="Times New Roman" pitchFamily="18" charset="0"/>
            </a:endParaRPr>
          </a:p>
          <a:p>
            <a:pPr>
              <a:spcBef>
                <a:spcPct val="50000"/>
              </a:spcBef>
            </a:pPr>
            <a:endParaRPr lang="es-ES" sz="2000" b="0" dirty="0">
              <a:latin typeface="Times New Roman" pitchFamily="18" charset="0"/>
            </a:endParaRPr>
          </a:p>
        </p:txBody>
      </p:sp>
      <p:sp>
        <p:nvSpPr>
          <p:cNvPr id="40965" name="AutoShape 3"/>
          <p:cNvSpPr>
            <a:spLocks/>
          </p:cNvSpPr>
          <p:nvPr/>
        </p:nvSpPr>
        <p:spPr bwMode="auto">
          <a:xfrm>
            <a:off x="4038600" y="3124200"/>
            <a:ext cx="152400" cy="914400"/>
          </a:xfrm>
          <a:prstGeom prst="leftBrace">
            <a:avLst>
              <a:gd name="adj1" fmla="val 50000"/>
              <a:gd name="adj2" fmla="val 50000"/>
            </a:avLst>
          </a:prstGeom>
          <a:noFill/>
          <a:ln w="9525">
            <a:solidFill>
              <a:schemeClr val="tx1"/>
            </a:solidFill>
            <a:round/>
            <a:headEnd/>
            <a:tailEnd/>
          </a:ln>
        </p:spPr>
        <p:txBody>
          <a:bodyPr wrap="none" anchor="ctr"/>
          <a:lstStyle/>
          <a:p>
            <a:endParaRPr lang="es-ES"/>
          </a:p>
        </p:txBody>
      </p:sp>
      <p:sp>
        <p:nvSpPr>
          <p:cNvPr id="40966" name="AutoShape 4"/>
          <p:cNvSpPr>
            <a:spLocks/>
          </p:cNvSpPr>
          <p:nvPr/>
        </p:nvSpPr>
        <p:spPr bwMode="auto">
          <a:xfrm>
            <a:off x="4038600" y="4495800"/>
            <a:ext cx="152400" cy="914400"/>
          </a:xfrm>
          <a:prstGeom prst="leftBrace">
            <a:avLst>
              <a:gd name="adj1" fmla="val 50000"/>
              <a:gd name="adj2" fmla="val 50000"/>
            </a:avLst>
          </a:prstGeom>
          <a:noFill/>
          <a:ln w="9525">
            <a:solidFill>
              <a:schemeClr val="tx1"/>
            </a:solidFill>
            <a:round/>
            <a:headEnd/>
            <a:tailEnd/>
          </a:ln>
        </p:spPr>
        <p:txBody>
          <a:bodyPr wrap="none" anchor="ctr"/>
          <a:lstStyle/>
          <a:p>
            <a:endParaRPr lang="es-ES"/>
          </a:p>
        </p:txBody>
      </p:sp>
      <p:sp>
        <p:nvSpPr>
          <p:cNvPr id="40967" name="Line 5"/>
          <p:cNvSpPr>
            <a:spLocks noChangeShapeType="1"/>
          </p:cNvSpPr>
          <p:nvPr/>
        </p:nvSpPr>
        <p:spPr bwMode="auto">
          <a:xfrm>
            <a:off x="3810000" y="2057400"/>
            <a:ext cx="990600" cy="0"/>
          </a:xfrm>
          <a:prstGeom prst="line">
            <a:avLst/>
          </a:prstGeom>
          <a:noFill/>
          <a:ln w="9525">
            <a:solidFill>
              <a:schemeClr val="tx1"/>
            </a:solidFill>
            <a:round/>
            <a:headEnd/>
            <a:tailEnd type="triangle" w="med" len="med"/>
          </a:ln>
        </p:spPr>
        <p:txBody>
          <a:bodyPr/>
          <a:lstStyle/>
          <a:p>
            <a:endParaRPr lang="es-ES"/>
          </a:p>
        </p:txBody>
      </p:sp>
      <p:sp>
        <p:nvSpPr>
          <p:cNvPr id="40968" name="Line 6"/>
          <p:cNvSpPr>
            <a:spLocks noChangeShapeType="1"/>
          </p:cNvSpPr>
          <p:nvPr/>
        </p:nvSpPr>
        <p:spPr bwMode="auto">
          <a:xfrm>
            <a:off x="3810000" y="2362200"/>
            <a:ext cx="990600" cy="0"/>
          </a:xfrm>
          <a:prstGeom prst="line">
            <a:avLst/>
          </a:prstGeom>
          <a:noFill/>
          <a:ln w="9525">
            <a:solidFill>
              <a:schemeClr val="tx1"/>
            </a:solidFill>
            <a:round/>
            <a:headEnd/>
            <a:tailEnd type="triangle" w="med" len="med"/>
          </a:ln>
        </p:spPr>
        <p:txBody>
          <a:bodyPr/>
          <a:lstStyle/>
          <a:p>
            <a:endParaRPr lang="es-ES"/>
          </a:p>
        </p:txBody>
      </p:sp>
      <p:sp>
        <p:nvSpPr>
          <p:cNvPr id="40969" name="Text Box 7"/>
          <p:cNvSpPr txBox="1">
            <a:spLocks noChangeArrowheads="1"/>
          </p:cNvSpPr>
          <p:nvPr/>
        </p:nvSpPr>
        <p:spPr bwMode="auto">
          <a:xfrm>
            <a:off x="457200" y="685800"/>
            <a:ext cx="8229600" cy="549275"/>
          </a:xfrm>
          <a:prstGeom prst="rect">
            <a:avLst/>
          </a:prstGeom>
          <a:noFill/>
          <a:ln w="9525">
            <a:noFill/>
            <a:miter lim="800000"/>
            <a:headEnd/>
            <a:tailEnd/>
          </a:ln>
        </p:spPr>
        <p:txBody>
          <a:bodyPr>
            <a:spAutoFit/>
          </a:bodyPr>
          <a:lstStyle/>
          <a:p>
            <a:pPr algn="ctr">
              <a:spcBef>
                <a:spcPct val="50000"/>
              </a:spcBef>
            </a:pPr>
            <a:r>
              <a:rPr lang="es-ES_tradnl" sz="3000">
                <a:solidFill>
                  <a:schemeClr val="accent2"/>
                </a:solidFill>
                <a:cs typeface="Arial" pitchFamily="34" charset="0"/>
              </a:rPr>
              <a:t>Estadísticas versus parámetros</a:t>
            </a:r>
            <a:endParaRPr lang="es-ES" sz="3000">
              <a:solidFill>
                <a:schemeClr val="accent2"/>
              </a:solidFill>
              <a:cs typeface="Arial" pitchFamily="34" charset="0"/>
            </a:endParaRPr>
          </a:p>
        </p:txBody>
      </p:sp>
      <p:graphicFrame>
        <p:nvGraphicFramePr>
          <p:cNvPr id="40962" name="Object 0"/>
          <p:cNvGraphicFramePr>
            <a:graphicFrameLocks noChangeAspect="1"/>
          </p:cNvGraphicFramePr>
          <p:nvPr/>
        </p:nvGraphicFramePr>
        <p:xfrm>
          <a:off x="4267200" y="2933700"/>
          <a:ext cx="300038" cy="419100"/>
        </p:xfrm>
        <a:graphic>
          <a:graphicData uri="http://schemas.openxmlformats.org/presentationml/2006/ole">
            <p:oleObj spid="_x0000_s40962" name="Ecuación" r:id="rId3" imgW="190440" imgH="266400" progId="Equation.3">
              <p:embed/>
            </p:oleObj>
          </a:graphicData>
        </a:graphic>
      </p:graphicFrame>
      <p:graphicFrame>
        <p:nvGraphicFramePr>
          <p:cNvPr id="40963" name="Object 1"/>
          <p:cNvGraphicFramePr>
            <a:graphicFrameLocks noChangeAspect="1"/>
          </p:cNvGraphicFramePr>
          <p:nvPr/>
        </p:nvGraphicFramePr>
        <p:xfrm>
          <a:off x="8007350" y="5895975"/>
          <a:ext cx="1136650" cy="962025"/>
        </p:xfrm>
        <a:graphic>
          <a:graphicData uri="http://schemas.openxmlformats.org/presentationml/2006/ole">
            <p:oleObj spid="_x0000_s40963" name="Imagen" r:id="rId4" imgW="1137240" imgH="962640" progId="">
              <p:embed/>
            </p:oleObj>
          </a:graphicData>
        </a:graphic>
      </p:graphicFrame>
      <p:sp>
        <p:nvSpPr>
          <p:cNvPr id="40970" name="Text Box 10"/>
          <p:cNvSpPr txBox="1">
            <a:spLocks noChangeArrowheads="1"/>
          </p:cNvSpPr>
          <p:nvPr/>
        </p:nvSpPr>
        <p:spPr bwMode="auto">
          <a:xfrm>
            <a:off x="1066800" y="5867400"/>
            <a:ext cx="1219200" cy="366713"/>
          </a:xfrm>
          <a:prstGeom prst="rect">
            <a:avLst/>
          </a:prstGeom>
          <a:solidFill>
            <a:schemeClr val="bg1"/>
          </a:solidFill>
          <a:ln w="9525">
            <a:noFill/>
            <a:miter lim="800000"/>
            <a:headEnd/>
            <a:tailEnd/>
          </a:ln>
        </p:spPr>
        <p:txBody>
          <a:bodyPr>
            <a:spAutoFit/>
          </a:bodyPr>
          <a:lstStyle/>
          <a:p>
            <a:pPr>
              <a:spcBef>
                <a:spcPct val="50000"/>
              </a:spcBef>
            </a:pPr>
            <a:r>
              <a:rPr lang="es-MX">
                <a:hlinkClick r:id="rId5" action="ppaction://hlinksldjump"/>
              </a:rPr>
              <a:t>Volver</a:t>
            </a:r>
            <a:endParaRPr lang="es-ES"/>
          </a:p>
        </p:txBody>
      </p:sp>
    </p:spTree>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r>
              <a:rPr lang="es-ES" smtClean="0"/>
              <a:t>Ejemplo de percentiles</a:t>
            </a:r>
          </a:p>
        </p:txBody>
      </p:sp>
      <p:sp>
        <p:nvSpPr>
          <p:cNvPr id="69635" name="Rectangle 3"/>
          <p:cNvSpPr>
            <a:spLocks noGrp="1" noChangeArrowheads="1"/>
          </p:cNvSpPr>
          <p:nvPr>
            <p:ph type="body" idx="1"/>
          </p:nvPr>
        </p:nvSpPr>
        <p:spPr/>
        <p:txBody>
          <a:bodyPr/>
          <a:lstStyle/>
          <a:p>
            <a:pPr eaLnBrk="1" hangingPunct="1">
              <a:lnSpc>
                <a:spcPct val="80000"/>
              </a:lnSpc>
            </a:pPr>
            <a:r>
              <a:rPr lang="es-ES" sz="2800" smtClean="0"/>
              <a:t>Si en cada una de las pruebas PSU se toma el grupo total que la rindió y se divide en cien subconjuntos de igual tamaño, partiendo desde el menor puntaje corregido hasta llegar al puntaje corregido máximo, se obtienen los llamados </a:t>
            </a:r>
            <a:r>
              <a:rPr lang="es-ES" sz="2800" b="1" smtClean="0"/>
              <a:t>percentiles </a:t>
            </a:r>
            <a:r>
              <a:rPr lang="es-ES" sz="2800" smtClean="0"/>
              <a:t>, desde el primero hasta el 99, que dejan desde el 1% hasta el 99%, respectivamente, de las observaciones con categorías menores. Es decir, el percentil 1 deja bajo el valor que le corresponde el 1 % de los casos y el percentil 68 deja bajo él al 68 % de las observaciones. </a:t>
            </a:r>
          </a:p>
        </p:txBody>
      </p:sp>
      <p:sp>
        <p:nvSpPr>
          <p:cNvPr id="69636" name="Rectangle 4"/>
          <p:cNvSpPr>
            <a:spLocks noChangeArrowheads="1"/>
          </p:cNvSpPr>
          <p:nvPr/>
        </p:nvSpPr>
        <p:spPr bwMode="auto">
          <a:xfrm>
            <a:off x="1600200" y="6096000"/>
            <a:ext cx="882650" cy="366713"/>
          </a:xfrm>
          <a:prstGeom prst="rect">
            <a:avLst/>
          </a:prstGeom>
          <a:solidFill>
            <a:schemeClr val="bg1"/>
          </a:solidFill>
          <a:ln w="9525">
            <a:noFill/>
            <a:miter lim="800000"/>
            <a:headEnd/>
            <a:tailEnd/>
          </a:ln>
        </p:spPr>
        <p:txBody>
          <a:bodyPr wrap="none">
            <a:spAutoFit/>
          </a:bodyPr>
          <a:lstStyle/>
          <a:p>
            <a:pPr>
              <a:spcBef>
                <a:spcPct val="50000"/>
              </a:spcBef>
            </a:pPr>
            <a:r>
              <a:rPr lang="es-MX">
                <a:hlinkClick r:id="rId2" action="ppaction://hlinksldjump"/>
              </a:rPr>
              <a:t>Volver</a:t>
            </a:r>
            <a:endParaRPr lang="es-E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5234" name="Text Box 2"/>
          <p:cNvSpPr txBox="1">
            <a:spLocks noChangeArrowheads="1"/>
          </p:cNvSpPr>
          <p:nvPr/>
        </p:nvSpPr>
        <p:spPr bwMode="auto">
          <a:xfrm>
            <a:off x="914400" y="1295400"/>
            <a:ext cx="2438400" cy="457200"/>
          </a:xfrm>
          <a:prstGeom prst="rect">
            <a:avLst/>
          </a:prstGeom>
          <a:noFill/>
          <a:ln w="9525">
            <a:noFill/>
            <a:miter lim="800000"/>
            <a:headEnd/>
            <a:tailEnd/>
          </a:ln>
          <a:effectLst/>
        </p:spPr>
        <p:txBody>
          <a:bodyPr>
            <a:spAutoFit/>
          </a:bodyPr>
          <a:lstStyle/>
          <a:p>
            <a:pPr>
              <a:spcBef>
                <a:spcPct val="50000"/>
              </a:spcBef>
              <a:defRPr/>
            </a:pPr>
            <a:r>
              <a:rPr lang="es-MX" sz="2400">
                <a:solidFill>
                  <a:srgbClr val="CC3300"/>
                </a:solidFill>
                <a:effectLst>
                  <a:outerShdw blurRad="38100" dist="38100" dir="2700000" algn="tl">
                    <a:srgbClr val="000000"/>
                  </a:outerShdw>
                </a:effectLst>
              </a:rPr>
              <a:t>EJEMPLO :</a:t>
            </a:r>
            <a:endParaRPr lang="es-ES" sz="2400">
              <a:solidFill>
                <a:srgbClr val="CC3300"/>
              </a:solidFill>
              <a:effectLst>
                <a:outerShdw blurRad="38100" dist="38100" dir="2700000" algn="tl">
                  <a:srgbClr val="000000"/>
                </a:outerShdw>
              </a:effectLst>
            </a:endParaRPr>
          </a:p>
        </p:txBody>
      </p:sp>
      <p:graphicFrame>
        <p:nvGraphicFramePr>
          <p:cNvPr id="2050" name="Object 3"/>
          <p:cNvGraphicFramePr>
            <a:graphicFrameLocks noChangeAspect="1"/>
          </p:cNvGraphicFramePr>
          <p:nvPr>
            <p:ph type="body" idx="1"/>
          </p:nvPr>
        </p:nvGraphicFramePr>
        <p:xfrm>
          <a:off x="2627313" y="1844675"/>
          <a:ext cx="1412875" cy="4670425"/>
        </p:xfrm>
        <a:graphic>
          <a:graphicData uri="http://schemas.openxmlformats.org/presentationml/2006/ole">
            <p:oleObj spid="_x0000_s2050" name="Fotografía de Photo Editor" r:id="rId3" imgW="2857899" imgH="5714286" progId="">
              <p:embed/>
            </p:oleObj>
          </a:graphicData>
        </a:graphic>
      </p:graphicFrame>
      <p:pic>
        <p:nvPicPr>
          <p:cNvPr id="2052" name="Picture 4"/>
          <p:cNvPicPr>
            <a:picLocks noChangeAspect="1" noChangeArrowheads="1"/>
          </p:cNvPicPr>
          <p:nvPr/>
        </p:nvPicPr>
        <p:blipFill>
          <a:blip r:embed="rId4"/>
          <a:srcRect/>
          <a:stretch>
            <a:fillRect/>
          </a:stretch>
        </p:blipFill>
        <p:spPr bwMode="auto">
          <a:xfrm>
            <a:off x="5580063" y="1844675"/>
            <a:ext cx="1470025" cy="4679950"/>
          </a:xfrm>
          <a:prstGeom prst="rect">
            <a:avLst/>
          </a:prstGeom>
          <a:noFill/>
          <a:ln w="9525">
            <a:noFill/>
            <a:miter lim="800000"/>
            <a:headEnd/>
            <a:tailEnd/>
          </a:ln>
        </p:spPr>
      </p:pic>
      <p:sp>
        <p:nvSpPr>
          <p:cNvPr id="95237" name="Comment 5"/>
          <p:cNvSpPr>
            <a:spLocks noChangeArrowheads="1"/>
          </p:cNvSpPr>
          <p:nvPr/>
        </p:nvSpPr>
        <p:spPr bwMode="auto">
          <a:xfrm>
            <a:off x="7315200" y="0"/>
            <a:ext cx="1828800" cy="690563"/>
          </a:xfrm>
          <a:prstGeom prst="rect">
            <a:avLst/>
          </a:prstGeom>
          <a:solidFill>
            <a:srgbClr val="FCFF91"/>
          </a:solidFill>
          <a:ln w="9525">
            <a:solidFill>
              <a:srgbClr val="000000"/>
            </a:solidFill>
            <a:miter lim="800000"/>
            <a:headEnd/>
            <a:tailEnd/>
          </a:ln>
          <a:effectLst>
            <a:outerShdw dist="107763" dir="2700000" algn="ctr" rotWithShape="0">
              <a:srgbClr val="808080"/>
            </a:outerShdw>
          </a:effectLst>
        </p:spPr>
        <p:txBody>
          <a:bodyPr>
            <a:spAutoFit/>
          </a:bodyPr>
          <a:lstStyle/>
          <a:p>
            <a:pPr eaLnBrk="0" hangingPunct="0">
              <a:spcBef>
                <a:spcPct val="50000"/>
              </a:spcBef>
              <a:defRPr/>
            </a:pPr>
            <a:r>
              <a:rPr lang="es-MX" sz="1600" baseline="-25000">
                <a:solidFill>
                  <a:srgbClr val="000000"/>
                </a:solidFill>
              </a:rPr>
              <a:t>Valores extremos son raros</a:t>
            </a:r>
            <a:endParaRPr lang="es-ES" sz="1600" b="0" baseline="-25000">
              <a:solidFill>
                <a:srgbClr val="000000"/>
              </a:solidFill>
            </a:endParaRPr>
          </a:p>
          <a:p>
            <a:pPr eaLnBrk="0" hangingPunct="0">
              <a:spcBef>
                <a:spcPct val="50000"/>
              </a:spcBef>
              <a:defRPr/>
            </a:pPr>
            <a:endParaRPr lang="es-ES" sz="1600" b="0" baseline="-25000">
              <a:solidFill>
                <a:srgbClr val="000000"/>
              </a:solidFill>
            </a:endParaRPr>
          </a:p>
        </p:txBody>
      </p:sp>
    </p:spTree>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4"/>
          <p:cNvSpPr>
            <a:spLocks noGrp="1" noChangeArrowheads="1"/>
          </p:cNvSpPr>
          <p:nvPr>
            <p:ph type="title"/>
          </p:nvPr>
        </p:nvSpPr>
        <p:spPr/>
        <p:txBody>
          <a:bodyPr/>
          <a:lstStyle/>
          <a:p>
            <a:pPr eaLnBrk="1" hangingPunct="1"/>
            <a:r>
              <a:rPr lang="es-ES_tradnl" sz="4000" smtClean="0"/>
              <a:t>Medidas de posición y de dispersión</a:t>
            </a:r>
            <a:endParaRPr lang="es-ES" sz="4000" smtClean="0"/>
          </a:p>
        </p:txBody>
      </p:sp>
      <p:sp>
        <p:nvSpPr>
          <p:cNvPr id="3076" name="Rectangle 7"/>
          <p:cNvSpPr>
            <a:spLocks noGrp="1" noChangeArrowheads="1"/>
          </p:cNvSpPr>
          <p:nvPr>
            <p:ph type="body" sz="half" idx="1"/>
          </p:nvPr>
        </p:nvSpPr>
        <p:spPr/>
        <p:txBody>
          <a:bodyPr/>
          <a:lstStyle/>
          <a:p>
            <a:pPr eaLnBrk="1" hangingPunct="1"/>
            <a:r>
              <a:rPr lang="es-ES_tradnl" smtClean="0"/>
              <a:t>Media</a:t>
            </a:r>
          </a:p>
          <a:p>
            <a:pPr eaLnBrk="1" hangingPunct="1"/>
            <a:r>
              <a:rPr lang="es-ES_tradnl" smtClean="0"/>
              <a:t>Mediana</a:t>
            </a:r>
          </a:p>
          <a:p>
            <a:pPr eaLnBrk="1" hangingPunct="1"/>
            <a:r>
              <a:rPr lang="es-ES_tradnl" smtClean="0"/>
              <a:t>Percentiles, cuartiles, deciles</a:t>
            </a:r>
          </a:p>
          <a:p>
            <a:pPr eaLnBrk="1" hangingPunct="1"/>
            <a:r>
              <a:rPr lang="es-ES_tradnl" smtClean="0"/>
              <a:t>Moda</a:t>
            </a:r>
            <a:endParaRPr lang="es-ES" smtClean="0"/>
          </a:p>
        </p:txBody>
      </p:sp>
      <p:sp>
        <p:nvSpPr>
          <p:cNvPr id="3077" name="Rectangle 8"/>
          <p:cNvSpPr>
            <a:spLocks noGrp="1" noChangeArrowheads="1"/>
          </p:cNvSpPr>
          <p:nvPr>
            <p:ph type="body" sz="half" idx="2"/>
          </p:nvPr>
        </p:nvSpPr>
        <p:spPr/>
        <p:txBody>
          <a:bodyPr/>
          <a:lstStyle/>
          <a:p>
            <a:pPr eaLnBrk="1" hangingPunct="1"/>
            <a:r>
              <a:rPr lang="es-ES_tradnl" smtClean="0"/>
              <a:t>Recorrido o amplitud de la variable o rango</a:t>
            </a:r>
          </a:p>
          <a:p>
            <a:pPr eaLnBrk="1" hangingPunct="1"/>
            <a:r>
              <a:rPr lang="es-ES_tradnl" smtClean="0"/>
              <a:t>Varianza</a:t>
            </a:r>
          </a:p>
          <a:p>
            <a:pPr eaLnBrk="1" hangingPunct="1"/>
            <a:r>
              <a:rPr lang="es-ES_tradnl" smtClean="0"/>
              <a:t>Desviación estándar</a:t>
            </a:r>
          </a:p>
          <a:p>
            <a:pPr eaLnBrk="1" hangingPunct="1"/>
            <a:r>
              <a:rPr lang="es-ES_tradnl" smtClean="0"/>
              <a:t>Coeficiente de variación</a:t>
            </a:r>
            <a:endParaRPr lang="es-ES" smtClean="0"/>
          </a:p>
        </p:txBody>
      </p:sp>
      <p:graphicFrame>
        <p:nvGraphicFramePr>
          <p:cNvPr id="3074" name="Object 2048"/>
          <p:cNvGraphicFramePr>
            <a:graphicFrameLocks noChangeAspect="1"/>
          </p:cNvGraphicFramePr>
          <p:nvPr/>
        </p:nvGraphicFramePr>
        <p:xfrm>
          <a:off x="3563938" y="5661025"/>
          <a:ext cx="1136650" cy="962025"/>
        </p:xfrm>
        <a:graphic>
          <a:graphicData uri="http://schemas.openxmlformats.org/presentationml/2006/ole">
            <p:oleObj spid="_x0000_s3074" name="Picture" r:id="rId4" imgW="1137240" imgH="962640" progId="Word.Picture.8">
              <p:embed/>
            </p:oleObj>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4C2E00"/>
    </a:dk1>
    <a:lt1>
      <a:srgbClr val="00DFCA"/>
    </a:lt1>
    <a:dk2>
      <a:srgbClr val="714400"/>
    </a:dk2>
    <a:lt2>
      <a:srgbClr val="8CF4EA"/>
    </a:lt2>
    <a:accent1>
      <a:srgbClr val="EF9100"/>
    </a:accent1>
    <a:accent2>
      <a:srgbClr val="00B7A5"/>
    </a:accent2>
    <a:accent3>
      <a:srgbClr val="BBB0AA"/>
    </a:accent3>
    <a:accent4>
      <a:srgbClr val="00BEAC"/>
    </a:accent4>
    <a:accent5>
      <a:srgbClr val="F6C7AA"/>
    </a:accent5>
    <a:accent6>
      <a:srgbClr val="00A695"/>
    </a:accent6>
    <a:hlink>
      <a:srgbClr val="BC3700"/>
    </a:hlink>
    <a:folHlink>
      <a:srgbClr val="AD6900"/>
    </a:folHlink>
  </a:clrScheme>
</a:themeOverride>
</file>

<file path=ppt/theme/themeOverride2.xml><?xml version="1.0" encoding="utf-8"?>
<a:themeOverride xmlns:a="http://schemas.openxmlformats.org/drawingml/2006/main">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docProps/app.xml><?xml version="1.0" encoding="utf-8"?>
<Properties xmlns="http://schemas.openxmlformats.org/officeDocument/2006/extended-properties" xmlns:vt="http://schemas.openxmlformats.org/officeDocument/2006/docPropsVTypes">
  <TotalTime>3618</TotalTime>
  <Words>3161</Words>
  <Application>Microsoft Office PowerPoint</Application>
  <PresentationFormat>Presentación en pantalla (4:3)</PresentationFormat>
  <Paragraphs>426</Paragraphs>
  <Slides>74</Slides>
  <Notes>7</Notes>
  <HiddenSlides>0</HiddenSlides>
  <MMClips>0</MMClips>
  <ScaleCrop>false</ScaleCrop>
  <HeadingPairs>
    <vt:vector size="6" baseType="variant">
      <vt:variant>
        <vt:lpstr>Tema</vt:lpstr>
      </vt:variant>
      <vt:variant>
        <vt:i4>1</vt:i4>
      </vt:variant>
      <vt:variant>
        <vt:lpstr>Servidores OLE incrustados</vt:lpstr>
      </vt:variant>
      <vt:variant>
        <vt:i4>7</vt:i4>
      </vt:variant>
      <vt:variant>
        <vt:lpstr>Títulos de diapositiva</vt:lpstr>
      </vt:variant>
      <vt:variant>
        <vt:i4>74</vt:i4>
      </vt:variant>
    </vt:vector>
  </HeadingPairs>
  <TitlesOfParts>
    <vt:vector size="82" baseType="lpstr">
      <vt:lpstr>Diseño predeterminado</vt:lpstr>
      <vt:lpstr>Picture</vt:lpstr>
      <vt:lpstr>Fotografía de Photo Editor</vt:lpstr>
      <vt:lpstr>Ecuación</vt:lpstr>
      <vt:lpstr>Visio</vt:lpstr>
      <vt:lpstr>Imagen</vt:lpstr>
      <vt:lpstr>Equation</vt:lpstr>
      <vt:lpstr>Gráfico</vt:lpstr>
      <vt:lpstr>Bioestadística Farmacéutica</vt:lpstr>
      <vt:lpstr>Diapositiva 2</vt:lpstr>
      <vt:lpstr>Herramientas en validación de métodos analíticos</vt:lpstr>
      <vt:lpstr>Conceptos básicos</vt:lpstr>
      <vt:lpstr>HERRAMIENTAS QUE SE UTILIZARAN</vt:lpstr>
      <vt:lpstr>Validez y error</vt:lpstr>
      <vt:lpstr>Error e incertidumbre</vt:lpstr>
      <vt:lpstr>Diapositiva 8</vt:lpstr>
      <vt:lpstr>Medidas de posición y de dispersión</vt:lpstr>
      <vt:lpstr>Otras medidas de posición además de la media (     ) :</vt:lpstr>
      <vt:lpstr>ESTOS SON:</vt:lpstr>
      <vt:lpstr>MEDIDAS ESTADISTICAS BASICAS</vt:lpstr>
      <vt:lpstr>Diapositiva 13</vt:lpstr>
      <vt:lpstr>Diapositiva 14</vt:lpstr>
      <vt:lpstr>Varianza</vt:lpstr>
      <vt:lpstr>Diapositiva 16</vt:lpstr>
      <vt:lpstr>Coeficiente de variabilidad o variación (CV)</vt:lpstr>
      <vt:lpstr>Algo sorprendente ocurre en la naturaleza....</vt:lpstr>
      <vt:lpstr>Diapositiva 19</vt:lpstr>
      <vt:lpstr>Diapositiva 20</vt:lpstr>
      <vt:lpstr>Diapositiva 21</vt:lpstr>
      <vt:lpstr>Aplicaciones interesantes</vt:lpstr>
      <vt:lpstr>Diapositiva 23</vt:lpstr>
      <vt:lpstr>Diapositiva 24</vt:lpstr>
      <vt:lpstr>Diapositiva 25</vt:lpstr>
      <vt:lpstr>Diapositiva 26</vt:lpstr>
      <vt:lpstr>Diapositiva 27</vt:lpstr>
      <vt:lpstr>Diapositiva 28</vt:lpstr>
      <vt:lpstr>Valor de Z o Z-score</vt:lpstr>
      <vt:lpstr>Diapositiva 30</vt:lpstr>
      <vt:lpstr>Diapositiva 31</vt:lpstr>
      <vt:lpstr>Desviaciones de la normalidad </vt:lpstr>
      <vt:lpstr>Distribución Normal</vt:lpstr>
      <vt:lpstr>Distribución Normal </vt:lpstr>
      <vt:lpstr>Requisitos y Características</vt:lpstr>
      <vt:lpstr>Requisitos y Características</vt:lpstr>
      <vt:lpstr>Propiedades </vt:lpstr>
      <vt:lpstr>Requisitos y Características </vt:lpstr>
      <vt:lpstr>Distribución normal unitaria </vt:lpstr>
      <vt:lpstr>Función z</vt:lpstr>
      <vt:lpstr>Propiedades:</vt:lpstr>
      <vt:lpstr>Diapositiva 42</vt:lpstr>
      <vt:lpstr>Ejemplo…</vt:lpstr>
      <vt:lpstr>Ejercicio</vt:lpstr>
      <vt:lpstr>Diapositiva 45</vt:lpstr>
      <vt:lpstr>Diapositiva 46</vt:lpstr>
      <vt:lpstr>Diapositiva 47</vt:lpstr>
      <vt:lpstr>Diapositiva 48</vt:lpstr>
      <vt:lpstr>Diapositiva 49</vt:lpstr>
      <vt:lpstr>Diapositiva 50</vt:lpstr>
      <vt:lpstr>Si n=N</vt:lpstr>
      <vt:lpstr>Diapositiva 52</vt:lpstr>
      <vt:lpstr>Diapositiva 53</vt:lpstr>
      <vt:lpstr>Diapositiva 54</vt:lpstr>
      <vt:lpstr>Diapositiva 55</vt:lpstr>
      <vt:lpstr>Diapositiva 56</vt:lpstr>
      <vt:lpstr>Diapositiva 57</vt:lpstr>
      <vt:lpstr>¿Qué limitaciones tiene esta forma de calcular intervalos de confianza?</vt:lpstr>
      <vt:lpstr>El problema de las muestras pequeñas</vt:lpstr>
      <vt:lpstr>Grados de libertad (el concepto)</vt:lpstr>
      <vt:lpstr>Ejemplos</vt:lpstr>
      <vt:lpstr>Diapositiva 62</vt:lpstr>
      <vt:lpstr>Una cola y dos colas z o t (muchos datos)</vt:lpstr>
      <vt:lpstr>Diapositiva 64</vt:lpstr>
      <vt:lpstr>Diapositiva 65</vt:lpstr>
      <vt:lpstr>Terminando esta clase....</vt:lpstr>
      <vt:lpstr>Intervalo de confianza en estudios de bioequivalencia (Westlake)</vt:lpstr>
      <vt:lpstr>Ejercicio</vt:lpstr>
      <vt:lpstr>Diapositiva 69</vt:lpstr>
      <vt:lpstr>Variables Cualitativas</vt:lpstr>
      <vt:lpstr>Variables Cuantitativas</vt:lpstr>
      <vt:lpstr>Hipótesis estadísticas (son evaluadas a través de pruebas o test)</vt:lpstr>
      <vt:lpstr>Diapositiva 73</vt:lpstr>
      <vt:lpstr>Ejemplo de percentiles</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Estadística Aplicada</dc:title>
  <dc:creator>demo</dc:creator>
  <cp:lastModifiedBy>HCH</cp:lastModifiedBy>
  <cp:revision>191</cp:revision>
  <dcterms:created xsi:type="dcterms:W3CDTF">2005-07-07T10:43:50Z</dcterms:created>
  <dcterms:modified xsi:type="dcterms:W3CDTF">2012-01-23T17:56:08Z</dcterms:modified>
</cp:coreProperties>
</file>