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57" r:id="rId4"/>
    <p:sldId id="273" r:id="rId5"/>
    <p:sldId id="289" r:id="rId6"/>
    <p:sldId id="290" r:id="rId7"/>
    <p:sldId id="291" r:id="rId8"/>
    <p:sldId id="292" r:id="rId9"/>
    <p:sldId id="269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93" r:id="rId20"/>
    <p:sldId id="268" r:id="rId21"/>
    <p:sldId id="294" r:id="rId22"/>
    <p:sldId id="283" r:id="rId23"/>
    <p:sldId id="284" r:id="rId24"/>
    <p:sldId id="285" r:id="rId25"/>
    <p:sldId id="286" r:id="rId26"/>
    <p:sldId id="287" r:id="rId27"/>
    <p:sldId id="288" r:id="rId2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97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0CAA35-6D5B-4090-85A1-A6BACF22F9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17A24-2CF5-4C3A-9936-E61A9DFB8E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DE6E9-7C52-4FCD-B6E0-7B458EB013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7BA0B-E138-4D9C-AE87-CA55E8EA0E6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4FFD4-C6B6-4AEE-974F-FF30663F0C1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93D24-D9A0-400F-9168-1955C8C35E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EB61D-D402-4ABF-9741-B113B39B044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03B50-B30C-418D-8B58-FD6CE446100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41D98-8D5B-4568-962C-CF80D4A0DD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CFDAD-4E73-4458-B518-BB326BFDFB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82BC7-BF32-4282-9818-F0DA41D2A70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F5A8E-7B0F-4CE0-B77E-25A55FAE60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F087A7B-3A32-4042-B770-00F37BA5D3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2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3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35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/>
              <a:t>Dosis múltiple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886200"/>
            <a:ext cx="7086600" cy="1752600"/>
          </a:xfrm>
        </p:spPr>
        <p:txBody>
          <a:bodyPr/>
          <a:lstStyle/>
          <a:p>
            <a:pPr eaLnBrk="1" hangingPunct="1"/>
            <a:r>
              <a:rPr lang="es-ES" smtClean="0"/>
              <a:t>Dra. María Nella Gai H</a:t>
            </a:r>
          </a:p>
          <a:p>
            <a:pPr eaLnBrk="1" hangingPunct="1"/>
            <a:r>
              <a:rPr lang="es-ES" sz="2800" smtClean="0"/>
              <a:t>Facultad de Ciencias Químicas y Farmacéuticas</a:t>
            </a:r>
          </a:p>
          <a:p>
            <a:pPr eaLnBrk="1" hangingPunct="1"/>
            <a:r>
              <a:rPr lang="es-ES" sz="2800" smtClean="0"/>
              <a:t>Universidad de Chile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1219200" y="914400"/>
          <a:ext cx="2971800" cy="990600"/>
        </p:xfrm>
        <a:graphic>
          <a:graphicData uri="http://schemas.openxmlformats.org/presentationml/2006/ole">
            <p:oleObj spid="_x0000_s2050" name="Ecuación" r:id="rId3" imgW="990360" imgH="330120" progId="Equation.3">
              <p:embed/>
            </p:oleObj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1219200" y="2133600"/>
          <a:ext cx="3200400" cy="730250"/>
        </p:xfrm>
        <a:graphic>
          <a:graphicData uri="http://schemas.openxmlformats.org/presentationml/2006/ole">
            <p:oleObj spid="_x0000_s2051" name="Ecuación" r:id="rId4" imgW="1447560" imgH="330120" progId="Equation.3">
              <p:embed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1143000" y="3200400"/>
          <a:ext cx="3200400" cy="644525"/>
        </p:xfrm>
        <a:graphic>
          <a:graphicData uri="http://schemas.openxmlformats.org/presentationml/2006/ole">
            <p:oleObj spid="_x0000_s2052" name="Ecuación" r:id="rId5" imgW="1638000" imgH="330120" progId="Equation.3">
              <p:embed/>
            </p:oleObj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1143000" y="4267200"/>
          <a:ext cx="4038600" cy="673100"/>
        </p:xfrm>
        <a:graphic>
          <a:graphicData uri="http://schemas.openxmlformats.org/presentationml/2006/ole">
            <p:oleObj spid="_x0000_s2053" name="Ecuación" r:id="rId6" imgW="1981080" imgH="330120" progId="Equation.3">
              <p:embed/>
            </p:oleObj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1143000" y="5313363"/>
          <a:ext cx="4114800" cy="742950"/>
        </p:xfrm>
        <a:graphic>
          <a:graphicData uri="http://schemas.openxmlformats.org/presentationml/2006/ole">
            <p:oleObj spid="_x0000_s2054" name="Ecuación" r:id="rId7" imgW="1828800" imgH="330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447800" y="838200"/>
          <a:ext cx="3048000" cy="609600"/>
        </p:xfrm>
        <a:graphic>
          <a:graphicData uri="http://schemas.openxmlformats.org/presentationml/2006/ole">
            <p:oleObj spid="_x0000_s3074" name="Ecuación" r:id="rId3" imgW="1587240" imgH="317160" progId="Equation.3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295400" y="1905000"/>
          <a:ext cx="4648200" cy="679450"/>
        </p:xfrm>
        <a:graphic>
          <a:graphicData uri="http://schemas.openxmlformats.org/presentationml/2006/ole">
            <p:oleObj spid="_x0000_s3075" name="Ecuación" r:id="rId4" imgW="2260440" imgH="330120" progId="Equation.3">
              <p:embed/>
            </p:oleObj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1219200" y="3048000"/>
          <a:ext cx="4343400" cy="677863"/>
        </p:xfrm>
        <a:graphic>
          <a:graphicData uri="http://schemas.openxmlformats.org/presentationml/2006/ole">
            <p:oleObj spid="_x0000_s3076" name="Ecuación" r:id="rId5" imgW="2120760" imgH="330120" progId="Equation.3">
              <p:embed/>
            </p:oleObj>
          </a:graphicData>
        </a:graphic>
      </p:graphicFrame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4495800" y="3270250"/>
          <a:ext cx="152400" cy="317500"/>
        </p:xfrm>
        <a:graphic>
          <a:graphicData uri="http://schemas.openxmlformats.org/presentationml/2006/ole">
            <p:oleObj spid="_x0000_s3077" name="Ecuación" r:id="rId6" imgW="152280" imgH="317160" progId="Equation.3">
              <p:embed/>
            </p:oleObj>
          </a:graphicData>
        </a:graphic>
      </p:graphicFrame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1447800" y="4114800"/>
          <a:ext cx="4267200" cy="762000"/>
        </p:xfrm>
        <a:graphic>
          <a:graphicData uri="http://schemas.openxmlformats.org/presentationml/2006/ole">
            <p:oleObj spid="_x0000_s3078" name="Ecuación" r:id="rId7" imgW="1638000" imgH="330120" progId="Equation.3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1295400" y="5257800"/>
          <a:ext cx="6400800" cy="798513"/>
        </p:xfrm>
        <a:graphic>
          <a:graphicData uri="http://schemas.openxmlformats.org/presentationml/2006/ole">
            <p:oleObj spid="_x0000_s3079" name="Ecuación" r:id="rId8" imgW="2654280" imgH="330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143000" y="990600"/>
          <a:ext cx="5105400" cy="687388"/>
        </p:xfrm>
        <a:graphic>
          <a:graphicData uri="http://schemas.openxmlformats.org/presentationml/2006/ole">
            <p:oleObj spid="_x0000_s4098" name="Ecuación" r:id="rId3" imgW="2450880" imgH="330120" progId="Equation.3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1219200" y="2057400"/>
          <a:ext cx="4572000" cy="950913"/>
        </p:xfrm>
        <a:graphic>
          <a:graphicData uri="http://schemas.openxmlformats.org/presentationml/2006/ole">
            <p:oleObj spid="_x0000_s4099" name="Ecuación" r:id="rId4" imgW="1587240" imgH="330120" progId="Equation.3">
              <p:embed/>
            </p:oleObj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1524000" y="3429000"/>
          <a:ext cx="5867400" cy="709613"/>
        </p:xfrm>
        <a:graphic>
          <a:graphicData uri="http://schemas.openxmlformats.org/presentationml/2006/ole">
            <p:oleObj spid="_x0000_s4100" name="Ecuación" r:id="rId5" imgW="2730240" imgH="330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228600" y="1066800"/>
          <a:ext cx="8610600" cy="720725"/>
        </p:xfrm>
        <a:graphic>
          <a:graphicData uri="http://schemas.openxmlformats.org/presentationml/2006/ole">
            <p:oleObj spid="_x0000_s5122" name="Ecuación" r:id="rId3" imgW="4533840" imgH="330120" progId="Equation.3">
              <p:embed/>
            </p:oleObj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685800" y="2438400"/>
          <a:ext cx="7772400" cy="660400"/>
        </p:xfrm>
        <a:graphic>
          <a:graphicData uri="http://schemas.openxmlformats.org/presentationml/2006/ole">
            <p:oleObj spid="_x0000_s5123" name="Ecuación" r:id="rId4" imgW="3886200" imgH="330120" progId="Equation.3">
              <p:embed/>
            </p:oleObj>
          </a:graphicData>
        </a:graphic>
      </p:graphicFrame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85800" y="37338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Si al primer paréntesis le llamamos r: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838200" y="44958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¿Cómo se puede identificar el segundo?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914400" y="5334000"/>
            <a:ext cx="571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/>
              <a:t>r*e</a:t>
            </a:r>
            <a:r>
              <a:rPr lang="es-ES" sz="2800" b="1" baseline="30000"/>
              <a:t>-K</a:t>
            </a:r>
            <a:r>
              <a:rPr lang="es-ES" sz="2800" b="1" baseline="30000">
                <a:sym typeface="Symbol" pitchFamily="18" charset="2"/>
              </a:rPr>
              <a:t></a:t>
            </a:r>
            <a:endParaRPr lang="es-ES" sz="2800" b="1" baseline="30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uild="p" autoUpdateAnimBg="0"/>
      <p:bldP spid="9223" grpId="0" build="p" autoUpdateAnimBg="0"/>
      <p:bldP spid="9224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1371600" y="720725"/>
          <a:ext cx="2895600" cy="752475"/>
        </p:xfrm>
        <a:graphic>
          <a:graphicData uri="http://schemas.openxmlformats.org/presentationml/2006/ole">
            <p:oleObj spid="_x0000_s6146" name="Ecuación" r:id="rId3" imgW="1269720" imgH="330120" progId="Equation.3">
              <p:embed/>
            </p:oleObj>
          </a:graphicData>
        </a:graphic>
      </p:graphicFrame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1371600" y="1776413"/>
          <a:ext cx="3124200" cy="611187"/>
        </p:xfrm>
        <a:graphic>
          <a:graphicData uri="http://schemas.openxmlformats.org/presentationml/2006/ole">
            <p:oleObj spid="_x0000_s6147" name="Ecuación" r:id="rId4" imgW="1688760" imgH="330120" progId="Equation.3">
              <p:embed/>
            </p:oleObj>
          </a:graphicData>
        </a:graphic>
      </p:graphicFrame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447800" y="2819400"/>
            <a:ext cx="609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Si se resta: </a:t>
            </a:r>
            <a:r>
              <a:rPr lang="es-ES" sz="2800" b="1"/>
              <a:t>r – r e</a:t>
            </a:r>
            <a:r>
              <a:rPr lang="es-ES" sz="2800" b="1" baseline="30000"/>
              <a:t>-K</a:t>
            </a:r>
            <a:r>
              <a:rPr lang="es-ES" sz="2800" b="1" baseline="30000">
                <a:sym typeface="Symbol" pitchFamily="18" charset="2"/>
              </a:rPr>
              <a:t></a:t>
            </a:r>
            <a:endParaRPr lang="es-ES" sz="2800" b="1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371600" y="3581400"/>
            <a:ext cx="647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/>
              <a:t>r – r e</a:t>
            </a:r>
            <a:r>
              <a:rPr lang="es-ES" sz="2800" b="1" baseline="30000"/>
              <a:t>-K</a:t>
            </a:r>
            <a:r>
              <a:rPr lang="es-ES" sz="2800" b="1" baseline="30000">
                <a:sym typeface="Symbol" pitchFamily="18" charset="2"/>
              </a:rPr>
              <a:t> </a:t>
            </a:r>
            <a:r>
              <a:rPr lang="es-ES" sz="2800" b="1">
                <a:sym typeface="Symbol" pitchFamily="18" charset="2"/>
              </a:rPr>
              <a:t>= 1- </a:t>
            </a:r>
            <a:r>
              <a:rPr lang="es-ES" sz="2800" b="1"/>
              <a:t>e </a:t>
            </a:r>
            <a:r>
              <a:rPr lang="es-ES" sz="2800" b="1" baseline="30000"/>
              <a:t>-NK</a:t>
            </a:r>
            <a:r>
              <a:rPr lang="es-ES" sz="2800" b="1" baseline="30000">
                <a:sym typeface="Symbol" pitchFamily="18" charset="2"/>
              </a:rPr>
              <a:t></a:t>
            </a:r>
            <a:endParaRPr lang="es-ES"/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1676400" y="4495800"/>
          <a:ext cx="2362200" cy="1246188"/>
        </p:xfrm>
        <a:graphic>
          <a:graphicData uri="http://schemas.openxmlformats.org/presentationml/2006/ole">
            <p:oleObj spid="_x0000_s6148" name="Ecuación" r:id="rId5" imgW="1155600" imgH="609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 autoUpdateAnimBg="0"/>
      <p:bldP spid="10246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1143000" y="787400"/>
          <a:ext cx="4267200" cy="1414463"/>
        </p:xfrm>
        <a:graphic>
          <a:graphicData uri="http://schemas.openxmlformats.org/presentationml/2006/ole">
            <p:oleObj spid="_x0000_s7170" name="Ecuación" r:id="rId3" imgW="1993680" imgH="660240" progId="Equation.3">
              <p:embed/>
            </p:oleObj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1219200" y="3200400"/>
          <a:ext cx="4203700" cy="1382713"/>
        </p:xfrm>
        <a:graphic>
          <a:graphicData uri="http://schemas.openxmlformats.org/presentationml/2006/ole">
            <p:oleObj spid="_x0000_s7171" name="Ecuación" r:id="rId4" imgW="200628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2400300" y="1870075"/>
          <a:ext cx="3733800" cy="2636838"/>
        </p:xfrm>
        <a:graphic>
          <a:graphicData uri="http://schemas.openxmlformats.org/presentationml/2006/ole">
            <p:oleObj spid="_x0000_s8194" name="Ecuación" r:id="rId3" imgW="1688760" imgH="1193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447800" y="1065213"/>
          <a:ext cx="5029200" cy="3805237"/>
        </p:xfrm>
        <a:graphic>
          <a:graphicData uri="http://schemas.openxmlformats.org/presentationml/2006/ole">
            <p:oleObj spid="_x0000_s9218" name="Ecuación" r:id="rId3" imgW="2349360" imgH="1777680" progId="Equation.3">
              <p:embed/>
            </p:oleObj>
          </a:graphicData>
        </a:graphic>
      </p:graphicFrame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66800" y="5486400"/>
            <a:ext cx="716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Después de la administración de varias dosis, se llega a un estado estacionario, con fluctuación constante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Factor de acumulación R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Se define como el número de veces que se acumula la dosis cuando se llega al estado estacionario.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Es adimensional</a:t>
            </a:r>
          </a:p>
          <a:p>
            <a:pPr eaLnBrk="1" hangingPunct="1"/>
            <a:endParaRPr lang="es-ES" smtClean="0"/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1524000" y="3733800"/>
          <a:ext cx="5029200" cy="1139825"/>
        </p:xfrm>
        <a:graphic>
          <a:graphicData uri="http://schemas.openxmlformats.org/presentationml/2006/ole">
            <p:oleObj spid="_x0000_s10242" name="Ecuación" r:id="rId3" imgW="2476440" imgH="672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1348" y="1981200"/>
            <a:ext cx="434130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s-ES" sz="2800" smtClean="0"/>
              <a:t>Conceptualmente, se asemeja a la infusión intravenosa</a:t>
            </a:r>
          </a:p>
          <a:p>
            <a:pPr algn="just" eaLnBrk="1" hangingPunct="1"/>
            <a:r>
              <a:rPr lang="es-ES" sz="2800" smtClean="0"/>
              <a:t>Se administra en intervalos de dosificación</a:t>
            </a:r>
          </a:p>
          <a:p>
            <a:pPr algn="just" eaLnBrk="1" hangingPunct="1"/>
            <a:r>
              <a:rPr lang="es-ES" sz="2800" smtClean="0"/>
              <a:t>Existe una dosis (Xo) y un intervalo (</a:t>
            </a:r>
            <a:r>
              <a:rPr lang="es-ES" sz="2800" b="1" smtClean="0">
                <a:sym typeface="Symbol" pitchFamily="18" charset="2"/>
              </a:rPr>
              <a:t>)</a:t>
            </a:r>
          </a:p>
          <a:p>
            <a:pPr algn="just" eaLnBrk="1" hangingPunct="1"/>
            <a:r>
              <a:rPr lang="es-ES" sz="2800" smtClean="0">
                <a:sym typeface="Symbol" pitchFamily="18" charset="2"/>
              </a:rPr>
              <a:t>Debe producirse el fenómeno de acumulación.</a:t>
            </a:r>
          </a:p>
          <a:p>
            <a:pPr algn="just" eaLnBrk="1" hangingPunct="1"/>
            <a:r>
              <a:rPr lang="es-ES" sz="2800" smtClean="0">
                <a:sym typeface="Symbol" pitchFamily="18" charset="2"/>
              </a:rPr>
              <a:t>Como la dosis no se administra en forma continua, se producen fluctuaciones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¿Cuánto tiempo se necesita para llegar al EE?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es-ES" smtClean="0"/>
              <a:t>Igual que en la administración de infusión</a:t>
            </a:r>
          </a:p>
          <a:p>
            <a:pPr algn="just" eaLnBrk="1" hangingPunct="1"/>
            <a:r>
              <a:rPr lang="es-ES" smtClean="0"/>
              <a:t>Si es muy largo, administrar dosis de carga</a:t>
            </a:r>
          </a:p>
          <a:p>
            <a:pPr algn="just" eaLnBrk="1" hangingPunct="1"/>
            <a:r>
              <a:rPr lang="es-ES" smtClean="0"/>
              <a:t>Recordar que la dosis de carga depende del Vd y que lo que se debe reponer en las dosis siguientes es lo perdido en el intervalo.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infusion i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00774"/>
            <a:ext cx="6480719" cy="407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4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Infusión fue de 60 mg/h</a:t>
            </a:r>
          </a:p>
          <a:p>
            <a:pPr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Dosis múltiple fue de 360 mg/6horas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Función para transformar dosis simple en múltiple</a:t>
            </a:r>
          </a:p>
        </p:txBody>
      </p:sp>
      <p:sp>
        <p:nvSpPr>
          <p:cNvPr id="1126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l-GR" sz="2800" smtClean="0"/>
              <a:t>λ</a:t>
            </a:r>
            <a:r>
              <a:rPr lang="es-ES" sz="2800" smtClean="0"/>
              <a:t>i es la constante de velocidad del proceso que se quiere transformar en dosis múltiple</a:t>
            </a:r>
          </a:p>
          <a:p>
            <a:pPr eaLnBrk="1" hangingPunct="1"/>
            <a:r>
              <a:rPr lang="es-ES" sz="2800" smtClean="0"/>
              <a:t>Ejemplos: </a:t>
            </a:r>
          </a:p>
          <a:p>
            <a:pPr eaLnBrk="1" hangingPunct="1"/>
            <a:r>
              <a:rPr lang="es-ES" sz="2800" smtClean="0"/>
              <a:t>bolus iv 1 y 2 compartimentos</a:t>
            </a:r>
          </a:p>
          <a:p>
            <a:pPr eaLnBrk="1" hangingPunct="1"/>
            <a:r>
              <a:rPr lang="es-ES" sz="2800" smtClean="0"/>
              <a:t>Administración extravascular 1 y 2 comp</a:t>
            </a: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3357563" y="1928813"/>
          <a:ext cx="2001837" cy="1312862"/>
        </p:xfrm>
        <a:graphic>
          <a:graphicData uri="http://schemas.openxmlformats.org/presentationml/2006/ole">
            <p:oleObj spid="_x0000_s11266" name="Ecuación" r:id="rId3" imgW="73656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1 compartimento bolus iv</a:t>
            </a:r>
          </a:p>
        </p:txBody>
      </p:sp>
      <p:sp>
        <p:nvSpPr>
          <p:cNvPr id="1229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Dosis simple:</a:t>
            </a:r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Dosis múltiple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4714875" y="1928813"/>
          <a:ext cx="2143125" cy="1038225"/>
        </p:xfrm>
        <a:graphic>
          <a:graphicData uri="http://schemas.openxmlformats.org/presentationml/2006/ole">
            <p:oleObj spid="_x0000_s12290" name="Ecuación" r:id="rId3" imgW="812520" imgH="393480" progId="Equation.3">
              <p:embed/>
            </p:oleObj>
          </a:graphicData>
        </a:graphic>
      </p:graphicFrame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3000375" y="3929063"/>
          <a:ext cx="4179888" cy="1357312"/>
        </p:xfrm>
        <a:graphic>
          <a:graphicData uri="http://schemas.openxmlformats.org/presentationml/2006/ole">
            <p:oleObj spid="_x0000_s12291" name="Ecuación" r:id="rId4" imgW="148572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2 compartimentos bolus iv</a:t>
            </a:r>
          </a:p>
        </p:txBody>
      </p:sp>
      <p:sp>
        <p:nvSpPr>
          <p:cNvPr id="13317" name="2 Marcador de contenido"/>
          <p:cNvSpPr>
            <a:spLocks noGrp="1"/>
          </p:cNvSpPr>
          <p:nvPr>
            <p:ph idx="1"/>
          </p:nvPr>
        </p:nvSpPr>
        <p:spPr>
          <a:xfrm>
            <a:off x="642938" y="2000250"/>
            <a:ext cx="7772400" cy="4114800"/>
          </a:xfrm>
        </p:spPr>
        <p:txBody>
          <a:bodyPr/>
          <a:lstStyle/>
          <a:p>
            <a:pPr eaLnBrk="1" hangingPunct="1"/>
            <a:r>
              <a:rPr lang="es-ES" smtClean="0"/>
              <a:t>Dosis simple</a:t>
            </a:r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Dosis múltiple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3857625" y="2428875"/>
          <a:ext cx="3857625" cy="488950"/>
        </p:xfrm>
        <a:graphic>
          <a:graphicData uri="http://schemas.openxmlformats.org/presentationml/2006/ole">
            <p:oleObj spid="_x0000_s13314" name="Ecuación" r:id="rId3" imgW="1231560" imgH="203040" progId="Equation.3">
              <p:embed/>
            </p:oleObj>
          </a:graphicData>
        </a:graphic>
      </p:graphicFrame>
      <p:graphicFrame>
        <p:nvGraphicFramePr>
          <p:cNvPr id="13315" name="Object 5"/>
          <p:cNvGraphicFramePr>
            <a:graphicFrameLocks noChangeAspect="1"/>
          </p:cNvGraphicFramePr>
          <p:nvPr/>
        </p:nvGraphicFramePr>
        <p:xfrm>
          <a:off x="3571875" y="4000500"/>
          <a:ext cx="4887913" cy="928688"/>
        </p:xfrm>
        <a:graphic>
          <a:graphicData uri="http://schemas.openxmlformats.org/presentationml/2006/ole">
            <p:oleObj spid="_x0000_s13315" name="Ecuación" r:id="rId4" imgW="253980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1 Título"/>
          <p:cNvSpPr>
            <a:spLocks noGrp="1"/>
          </p:cNvSpPr>
          <p:nvPr>
            <p:ph type="title"/>
          </p:nvPr>
        </p:nvSpPr>
        <p:spPr>
          <a:xfrm>
            <a:off x="714375" y="357188"/>
            <a:ext cx="7772400" cy="819150"/>
          </a:xfrm>
        </p:spPr>
        <p:txBody>
          <a:bodyPr/>
          <a:lstStyle/>
          <a:p>
            <a:r>
              <a:rPr lang="es-ES" sz="2800" smtClean="0"/>
              <a:t>Administración extravascular. 1 compartimento</a:t>
            </a: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71750" y="1214438"/>
            <a:ext cx="3171825" cy="1214437"/>
          </a:xfrm>
          <a:noFill/>
          <a:ln w="76200" cmpd="tri">
            <a:solidFill>
              <a:srgbClr val="000099"/>
            </a:solidFill>
          </a:ln>
        </p:spPr>
      </p:pic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319088" y="2786063"/>
          <a:ext cx="8824912" cy="1428750"/>
        </p:xfrm>
        <a:graphic>
          <a:graphicData uri="http://schemas.openxmlformats.org/presentationml/2006/ole">
            <p:oleObj spid="_x0000_s14338" name="Ecuación" r:id="rId4" imgW="3136680" imgH="507960" progId="Equation.3">
              <p:embed/>
            </p:oleObj>
          </a:graphicData>
        </a:graphic>
      </p:graphicFrame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320675" y="4643438"/>
          <a:ext cx="8467725" cy="1285875"/>
        </p:xfrm>
        <a:graphic>
          <a:graphicData uri="http://schemas.openxmlformats.org/presentationml/2006/ole">
            <p:oleObj spid="_x0000_s14339" name="Ecuación" r:id="rId5" imgW="3009600" imgH="457200" progId="Equation.3">
              <p:embed/>
            </p:oleObj>
          </a:graphicData>
        </a:graphic>
      </p:graphicFrame>
      <p:sp>
        <p:nvSpPr>
          <p:cNvPr id="14342" name="7 CuadroTexto"/>
          <p:cNvSpPr txBox="1">
            <a:spLocks noChangeArrowheads="1"/>
          </p:cNvSpPr>
          <p:nvPr/>
        </p:nvSpPr>
        <p:spPr bwMode="auto">
          <a:xfrm>
            <a:off x="1285875" y="6143625"/>
            <a:ext cx="6286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t es cualquier tiempo entre 0 y </a:t>
            </a:r>
            <a:r>
              <a:rPr lang="el-GR"/>
              <a:t>τ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graphicFrame>
        <p:nvGraphicFramePr>
          <p:cNvPr id="15362" name="Object 3"/>
          <p:cNvGraphicFramePr>
            <a:graphicFrameLocks noChangeAspect="1"/>
          </p:cNvGraphicFramePr>
          <p:nvPr>
            <p:ph idx="1"/>
          </p:nvPr>
        </p:nvGraphicFramePr>
        <p:xfrm>
          <a:off x="1500188" y="1855788"/>
          <a:ext cx="6500812" cy="1630362"/>
        </p:xfrm>
        <a:graphic>
          <a:graphicData uri="http://schemas.openxmlformats.org/presentationml/2006/ole">
            <p:oleObj spid="_x0000_s15362" name="Ecuación" r:id="rId3" imgW="3441600" imgH="863280" progId="Equation.3">
              <p:embed/>
            </p:oleObj>
          </a:graphicData>
        </a:graphic>
      </p:graphicFrame>
      <p:sp>
        <p:nvSpPr>
          <p:cNvPr id="15365" name="4 CuadroTexto"/>
          <p:cNvSpPr txBox="1">
            <a:spLocks noChangeArrowheads="1"/>
          </p:cNvSpPr>
          <p:nvPr/>
        </p:nvSpPr>
        <p:spPr bwMode="auto">
          <a:xfrm>
            <a:off x="1428750" y="3714750"/>
            <a:ext cx="62150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Como habitualmente la próxima dosis se da cuando ha acabado la absorción:</a:t>
            </a:r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1404938" y="4714875"/>
          <a:ext cx="6261100" cy="1630363"/>
        </p:xfrm>
        <a:graphic>
          <a:graphicData uri="http://schemas.openxmlformats.org/presentationml/2006/ole">
            <p:oleObj spid="_x0000_s15363" name="Ecuación" r:id="rId4" imgW="3314520" imgH="863280" progId="Equation.3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smtClean="0"/>
              <a:t>Infusión iv corta en dosis múltiple</a:t>
            </a:r>
          </a:p>
        </p:txBody>
      </p:sp>
      <p:graphicFrame>
        <p:nvGraphicFramePr>
          <p:cNvPr id="16386" name="Object 3"/>
          <p:cNvGraphicFramePr>
            <a:graphicFrameLocks noChangeAspect="1"/>
          </p:cNvGraphicFramePr>
          <p:nvPr>
            <p:ph idx="1"/>
          </p:nvPr>
        </p:nvGraphicFramePr>
        <p:xfrm>
          <a:off x="1598613" y="1624013"/>
          <a:ext cx="2973387" cy="1001712"/>
        </p:xfrm>
        <a:graphic>
          <a:graphicData uri="http://schemas.openxmlformats.org/presentationml/2006/ole">
            <p:oleObj spid="_x0000_s16386" name="Ecuación" r:id="rId3" imgW="1168200" imgH="393480" progId="Equation.3">
              <p:embed/>
            </p:oleObj>
          </a:graphicData>
        </a:graphic>
      </p:graphicFrame>
      <p:sp>
        <p:nvSpPr>
          <p:cNvPr id="16390" name="4 CuadroTexto"/>
          <p:cNvSpPr txBox="1">
            <a:spLocks noChangeArrowheads="1"/>
          </p:cNvSpPr>
          <p:nvPr/>
        </p:nvSpPr>
        <p:spPr bwMode="auto">
          <a:xfrm>
            <a:off x="5500688" y="1785938"/>
            <a:ext cx="23574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T tiempo que dura la infusión</a:t>
            </a:r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877888" y="3254375"/>
          <a:ext cx="4362450" cy="1065213"/>
        </p:xfrm>
        <a:graphic>
          <a:graphicData uri="http://schemas.openxmlformats.org/presentationml/2006/ole">
            <p:oleObj spid="_x0000_s16387" name="Ecuación" r:id="rId4" imgW="1714320" imgH="419040" progId="Equation.3">
              <p:embed/>
            </p:oleObj>
          </a:graphicData>
        </a:graphic>
      </p:graphicFrame>
      <p:sp>
        <p:nvSpPr>
          <p:cNvPr id="16391" name="6 CuadroTexto"/>
          <p:cNvSpPr txBox="1">
            <a:spLocks noChangeArrowheads="1"/>
          </p:cNvSpPr>
          <p:nvPr/>
        </p:nvSpPr>
        <p:spPr bwMode="auto">
          <a:xfrm>
            <a:off x="5715000" y="3357563"/>
            <a:ext cx="19288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Antes de llegar al EE</a:t>
            </a:r>
          </a:p>
        </p:txBody>
      </p:sp>
      <p:graphicFrame>
        <p:nvGraphicFramePr>
          <p:cNvPr id="16388" name="Object 3"/>
          <p:cNvGraphicFramePr>
            <a:graphicFrameLocks noChangeAspect="1"/>
          </p:cNvGraphicFramePr>
          <p:nvPr/>
        </p:nvGraphicFramePr>
        <p:xfrm>
          <a:off x="1222375" y="4960938"/>
          <a:ext cx="4202113" cy="1000125"/>
        </p:xfrm>
        <a:graphic>
          <a:graphicData uri="http://schemas.openxmlformats.org/presentationml/2006/ole">
            <p:oleObj spid="_x0000_s16388" name="Ecuación" r:id="rId5" imgW="1650960" imgH="393480" progId="Equation.3">
              <p:embed/>
            </p:oleObj>
          </a:graphicData>
        </a:graphic>
      </p:graphicFrame>
      <p:sp>
        <p:nvSpPr>
          <p:cNvPr id="16392" name="8 CuadroTexto"/>
          <p:cNvSpPr txBox="1">
            <a:spLocks noChangeArrowheads="1"/>
          </p:cNvSpPr>
          <p:nvPr/>
        </p:nvSpPr>
        <p:spPr bwMode="auto">
          <a:xfrm>
            <a:off x="6072188" y="5072063"/>
            <a:ext cx="2428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Cuando se llega al EE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800" smtClean="0"/>
              <a:t>240 mg cada 24 horas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120 mg cada 12 horas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80 mg cada 8 horas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60 mg cada 6 horas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40 mg cada 4 horas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10 mg cada 1 hora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smtClean="0"/>
              <a:t>Si se compara infusión iv con dosis múltiple, se obtiene la misma concentración promedio, pero con diferentes fluctuaciones (máxima y mínima)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Una dosis y un intervalo de administración ¿siempre es dosis múltiple?</a:t>
            </a:r>
          </a:p>
          <a:p>
            <a:pPr eaLnBrk="1" hangingPunct="1"/>
            <a:endParaRPr lang="es-E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Dosis simple repetid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031124"/>
            <a:ext cx="5616623" cy="372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5" descr="Pergamino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5000"/>
              <a:buFont typeface="Wingdings" pitchFamily="2" charset="2"/>
              <a:buNone/>
            </a:pPr>
            <a:r>
              <a:rPr lang="es-ES_tradnl" sz="2800" b="1" dirty="0"/>
              <a:t>En farmacocinética: dosis múltiple </a:t>
            </a:r>
            <a:r>
              <a:rPr lang="es-ES_tradnl" sz="2800" b="1" dirty="0">
                <a:sym typeface="Symbol" pitchFamily="18" charset="2"/>
              </a:rPr>
              <a:t> dosis repetidas</a:t>
            </a:r>
            <a:endParaRPr lang="es-ES" sz="2800" b="1" dirty="0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Dosis múltipl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44694"/>
            <a:ext cx="6264695" cy="4149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5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CCFFFF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dirty="0">
                <a:solidFill>
                  <a:schemeClr val="accent2"/>
                </a:solidFill>
              </a:rPr>
              <a:t>Dosis múltiple: hay acumulación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/>
              <a:t>Dosis repetidas</a:t>
            </a:r>
            <a:endParaRPr lang="es-ES" sz="3200" b="1" dirty="0"/>
          </a:p>
        </p:txBody>
      </p:sp>
      <p:pic>
        <p:nvPicPr>
          <p:cNvPr id="481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339" y="1981200"/>
            <a:ext cx="750732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smtClean="0"/>
              <a:t>Dosis múltiple</a:t>
            </a:r>
            <a:endParaRPr lang="es-ES" sz="3200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29" y="1981200"/>
            <a:ext cx="662634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Concentración promedio en el EE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741488" y="1981200"/>
          <a:ext cx="3224212" cy="1179513"/>
        </p:xfrm>
        <a:graphic>
          <a:graphicData uri="http://schemas.openxmlformats.org/presentationml/2006/ole">
            <p:oleObj spid="_x0000_s1026" name="Ecuación" r:id="rId3" imgW="1701720" imgH="622080" progId="Equation.3">
              <p:embed/>
            </p:oleObj>
          </a:graphicData>
        </a:graphic>
      </p:graphicFrame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1981200" y="3505200"/>
          <a:ext cx="3276600" cy="3113088"/>
        </p:xfrm>
        <a:graphic>
          <a:graphicData uri="http://schemas.openxmlformats.org/presentationml/2006/ole">
            <p:oleObj spid="_x0000_s1027" name="Ecuación" r:id="rId4" imgW="1777680" imgH="1688760" progId="Equation.3">
              <p:embed/>
            </p:oleObj>
          </a:graphicData>
        </a:graphic>
      </p:graphicFrame>
      <p:sp>
        <p:nvSpPr>
          <p:cNvPr id="1029" name="Rectangle 7"/>
          <p:cNvSpPr>
            <a:spLocks noChangeArrowheads="1"/>
          </p:cNvSpPr>
          <p:nvPr/>
        </p:nvSpPr>
        <p:spPr bwMode="auto">
          <a:xfrm>
            <a:off x="3563938" y="3500438"/>
            <a:ext cx="1223962" cy="1296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4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400</Words>
  <Application>Microsoft Office PowerPoint</Application>
  <PresentationFormat>Presentación en pantalla (4:3)</PresentationFormat>
  <Paragraphs>64</Paragraphs>
  <Slides>27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5" baseType="lpstr">
      <vt:lpstr>Times New Roman</vt:lpstr>
      <vt:lpstr>Arial</vt:lpstr>
      <vt:lpstr>Symbol</vt:lpstr>
      <vt:lpstr>Helvetica 95 Black</vt:lpstr>
      <vt:lpstr>Gill Sans MT</vt:lpstr>
      <vt:lpstr>Wingdings</vt:lpstr>
      <vt:lpstr>Diseño predeterminado</vt:lpstr>
      <vt:lpstr>Microsoft Editor de ecuaciones 3.0</vt:lpstr>
      <vt:lpstr>Dosis múltiple</vt:lpstr>
      <vt:lpstr>Diapositiva 2</vt:lpstr>
      <vt:lpstr>Diapositiva 3</vt:lpstr>
      <vt:lpstr>Diapositiva 4</vt:lpstr>
      <vt:lpstr>En farmacocinética: dosis múltiple  dosis repetidas</vt:lpstr>
      <vt:lpstr>Dosis múltiple: hay acumulación</vt:lpstr>
      <vt:lpstr>Dosis repetidas</vt:lpstr>
      <vt:lpstr>Dosis múltiple</vt:lpstr>
      <vt:lpstr>Concentración promedio en el EE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Factor de acumulación R</vt:lpstr>
      <vt:lpstr>Diapositiva 19</vt:lpstr>
      <vt:lpstr>¿Cuánto tiempo se necesita para llegar al EE?</vt:lpstr>
      <vt:lpstr>Infusión fue de 60 mg/h Dosis múltiple fue de 360 mg/6horas</vt:lpstr>
      <vt:lpstr>Función para transformar dosis simple en múltiple</vt:lpstr>
      <vt:lpstr>1 compartimento bolus iv</vt:lpstr>
      <vt:lpstr>2 compartimentos bolus iv</vt:lpstr>
      <vt:lpstr>Administración extravascular. 1 compartimento</vt:lpstr>
      <vt:lpstr>Diapositiva 26</vt:lpstr>
      <vt:lpstr>Infusión iv corta en dosis múltiple</vt:lpstr>
    </vt:vector>
  </TitlesOfParts>
  <Company>uchile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Dosis múltiple</dc:title>
  <dc:creator>ngai</dc:creator>
  <cp:lastModifiedBy>Usuario</cp:lastModifiedBy>
  <cp:revision>39</cp:revision>
  <dcterms:created xsi:type="dcterms:W3CDTF">2005-12-04T14:43:43Z</dcterms:created>
  <dcterms:modified xsi:type="dcterms:W3CDTF">2010-09-22T16:42:01Z</dcterms:modified>
</cp:coreProperties>
</file>