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theme/themeOverride1.xml" ContentType="application/vnd.openxmlformats-officedocument.themeOverr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Default Extension="wav" ContentType="audio/wav"/>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0.xml" ContentType="application/vnd.openxmlformats-officedocument.presentationml.slideLayout+xml"/>
  <Default Extension="vml" ContentType="application/vnd.openxmlformats-officedocument.vmlDrawing"/>
  <Default Extension="gif" ContentType="image/gif"/>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7" r:id="rId2"/>
    <p:sldId id="262" r:id="rId3"/>
    <p:sldId id="263" r:id="rId4"/>
    <p:sldId id="351" r:id="rId5"/>
    <p:sldId id="352" r:id="rId6"/>
    <p:sldId id="353" r:id="rId7"/>
    <p:sldId id="264" r:id="rId8"/>
    <p:sldId id="265" r:id="rId9"/>
    <p:sldId id="266" r:id="rId10"/>
    <p:sldId id="345" r:id="rId11"/>
    <p:sldId id="347" r:id="rId12"/>
    <p:sldId id="346" r:id="rId13"/>
    <p:sldId id="267" r:id="rId14"/>
    <p:sldId id="268" r:id="rId15"/>
    <p:sldId id="269" r:id="rId16"/>
    <p:sldId id="270" r:id="rId17"/>
    <p:sldId id="271" r:id="rId18"/>
    <p:sldId id="272" r:id="rId19"/>
    <p:sldId id="273" r:id="rId20"/>
    <p:sldId id="274" r:id="rId21"/>
    <p:sldId id="315" r:id="rId22"/>
    <p:sldId id="316" r:id="rId23"/>
    <p:sldId id="317" r:id="rId24"/>
    <p:sldId id="318" r:id="rId25"/>
    <p:sldId id="349" r:id="rId26"/>
    <p:sldId id="319" r:id="rId27"/>
    <p:sldId id="320" r:id="rId28"/>
    <p:sldId id="350" r:id="rId29"/>
    <p:sldId id="321" r:id="rId30"/>
    <p:sldId id="354" r:id="rId31"/>
    <p:sldId id="355" r:id="rId32"/>
    <p:sldId id="356" r:id="rId33"/>
    <p:sldId id="357" r:id="rId34"/>
    <p:sldId id="333" r:id="rId35"/>
    <p:sldId id="334" r:id="rId36"/>
    <p:sldId id="335" r:id="rId37"/>
    <p:sldId id="336" r:id="rId38"/>
    <p:sldId id="337" r:id="rId39"/>
    <p:sldId id="338" r:id="rId40"/>
    <p:sldId id="339" r:id="rId41"/>
    <p:sldId id="340" r:id="rId42"/>
    <p:sldId id="341" r:id="rId43"/>
    <p:sldId id="358" r:id="rId44"/>
    <p:sldId id="342" r:id="rId45"/>
    <p:sldId id="343" r:id="rId46"/>
    <p:sldId id="344" r:id="rId47"/>
    <p:sldId id="330" r:id="rId48"/>
    <p:sldId id="331" r:id="rId49"/>
    <p:sldId id="328" r:id="rId50"/>
    <p:sldId id="329" r:id="rId51"/>
    <p:sldId id="332" r:id="rId52"/>
    <p:sldId id="322" r:id="rId53"/>
    <p:sldId id="323" r:id="rId54"/>
  </p:sldIdLst>
  <p:sldSz cx="9144000" cy="6858000" type="screen4x3"/>
  <p:notesSz cx="6858000" cy="9144000"/>
  <p:defaultTextStyle>
    <a:defPPr>
      <a:defRPr lang="es-ES"/>
    </a:defPPr>
    <a:lvl1pPr algn="l" rtl="0" fontAlgn="base">
      <a:spcBef>
        <a:spcPct val="0"/>
      </a:spcBef>
      <a:spcAft>
        <a:spcPct val="0"/>
      </a:spcAft>
      <a:defRPr kern="1200">
        <a:solidFill>
          <a:schemeClr val="tx1"/>
        </a:solidFill>
        <a:latin typeface="Arial" pitchFamily="34" charset="0"/>
        <a:ea typeface="+mn-ea"/>
        <a:cs typeface="+mn-cs"/>
      </a:defRPr>
    </a:lvl1pPr>
    <a:lvl2pPr marL="457200" algn="l" rtl="0" fontAlgn="base">
      <a:spcBef>
        <a:spcPct val="0"/>
      </a:spcBef>
      <a:spcAft>
        <a:spcPct val="0"/>
      </a:spcAft>
      <a:defRPr kern="1200">
        <a:solidFill>
          <a:schemeClr val="tx1"/>
        </a:solidFill>
        <a:latin typeface="Arial" pitchFamily="34" charset="0"/>
        <a:ea typeface="+mn-ea"/>
        <a:cs typeface="+mn-cs"/>
      </a:defRPr>
    </a:lvl2pPr>
    <a:lvl3pPr marL="914400" algn="l" rtl="0" fontAlgn="base">
      <a:spcBef>
        <a:spcPct val="0"/>
      </a:spcBef>
      <a:spcAft>
        <a:spcPct val="0"/>
      </a:spcAft>
      <a:defRPr kern="1200">
        <a:solidFill>
          <a:schemeClr val="tx1"/>
        </a:solidFill>
        <a:latin typeface="Arial" pitchFamily="34" charset="0"/>
        <a:ea typeface="+mn-ea"/>
        <a:cs typeface="+mn-cs"/>
      </a:defRPr>
    </a:lvl3pPr>
    <a:lvl4pPr marL="1371600" algn="l" rtl="0" fontAlgn="base">
      <a:spcBef>
        <a:spcPct val="0"/>
      </a:spcBef>
      <a:spcAft>
        <a:spcPct val="0"/>
      </a:spcAft>
      <a:defRPr kern="1200">
        <a:solidFill>
          <a:schemeClr val="tx1"/>
        </a:solidFill>
        <a:latin typeface="Arial" pitchFamily="34" charset="0"/>
        <a:ea typeface="+mn-ea"/>
        <a:cs typeface="+mn-cs"/>
      </a:defRPr>
    </a:lvl4pPr>
    <a:lvl5pPr marL="1828800" algn="l" rtl="0" fontAlgn="base">
      <a:spcBef>
        <a:spcPct val="0"/>
      </a:spcBef>
      <a:spcAft>
        <a:spcPct val="0"/>
      </a:spcAft>
      <a:defRPr kern="1200">
        <a:solidFill>
          <a:schemeClr val="tx1"/>
        </a:solidFill>
        <a:latin typeface="Arial" pitchFamily="34" charset="0"/>
        <a:ea typeface="+mn-ea"/>
        <a:cs typeface="+mn-cs"/>
      </a:defRPr>
    </a:lvl5pPr>
    <a:lvl6pPr marL="2286000" algn="l" defTabSz="914400" rtl="0" eaLnBrk="1" latinLnBrk="0" hangingPunct="1">
      <a:defRPr kern="1200">
        <a:solidFill>
          <a:schemeClr val="tx1"/>
        </a:solidFill>
        <a:latin typeface="Arial" pitchFamily="34" charset="0"/>
        <a:ea typeface="+mn-ea"/>
        <a:cs typeface="+mn-cs"/>
      </a:defRPr>
    </a:lvl6pPr>
    <a:lvl7pPr marL="2743200" algn="l" defTabSz="914400" rtl="0" eaLnBrk="1" latinLnBrk="0" hangingPunct="1">
      <a:defRPr kern="1200">
        <a:solidFill>
          <a:schemeClr val="tx1"/>
        </a:solidFill>
        <a:latin typeface="Arial" pitchFamily="34" charset="0"/>
        <a:ea typeface="+mn-ea"/>
        <a:cs typeface="+mn-cs"/>
      </a:defRPr>
    </a:lvl7pPr>
    <a:lvl8pPr marL="3200400" algn="l" defTabSz="914400" rtl="0" eaLnBrk="1" latinLnBrk="0" hangingPunct="1">
      <a:defRPr kern="1200">
        <a:solidFill>
          <a:schemeClr val="tx1"/>
        </a:solidFill>
        <a:latin typeface="Arial" pitchFamily="34" charset="0"/>
        <a:ea typeface="+mn-ea"/>
        <a:cs typeface="+mn-cs"/>
      </a:defRPr>
    </a:lvl8pPr>
    <a:lvl9pPr marL="3657600" algn="l" defTabSz="914400" rtl="0" eaLnBrk="1" latinLnBrk="0" hangingPunct="1">
      <a:defRPr kern="1200">
        <a:solidFill>
          <a:schemeClr val="tx1"/>
        </a:solidFill>
        <a:latin typeface="Arial" pitchFamily="34"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489" autoAdjust="0"/>
  </p:normalViewPr>
  <p:slideViewPr>
    <p:cSldViewPr>
      <p:cViewPr varScale="1">
        <p:scale>
          <a:sx n="44" d="100"/>
          <a:sy n="44" d="100"/>
        </p:scale>
        <p:origin x="-1092" y="-108"/>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3852"/>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viewProps" Target="view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w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4.png"/></Relationships>
</file>

<file path=ppt/drawings/_rels/vmlDrawing3.vml.rels><?xml version="1.0" encoding="UTF-8" standalone="yes"?>
<Relationships xmlns="http://schemas.openxmlformats.org/package/2006/relationships"><Relationship Id="rId1" Type="http://schemas.openxmlformats.org/officeDocument/2006/relationships/image" Target="../media/image5.png"/></Relationships>
</file>

<file path=ppt/drawings/_rels/vmlDrawing4.vml.rels><?xml version="1.0" encoding="UTF-8" standalone="yes"?>
<Relationships xmlns="http://schemas.openxmlformats.org/package/2006/relationships"><Relationship Id="rId1" Type="http://schemas.openxmlformats.org/officeDocument/2006/relationships/image" Target="../media/image7.png"/></Relationship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bg>
      <p:bgRef idx="1002">
        <a:schemeClr val="bg2"/>
      </p:bgRef>
    </p:bg>
    <p:spTree>
      <p:nvGrpSpPr>
        <p:cNvPr id="1" name=""/>
        <p:cNvGrpSpPr/>
        <p:nvPr/>
      </p:nvGrpSpPr>
      <p:grpSpPr>
        <a:xfrm>
          <a:off x="0" y="0"/>
          <a:ext cx="0" cy="0"/>
          <a:chOff x="0" y="0"/>
          <a:chExt cx="0" cy="0"/>
        </a:xfrm>
      </p:grpSpPr>
      <p:sp>
        <p:nvSpPr>
          <p:cNvPr id="9" name="8 Título"/>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17" name="16 Subtítulo"/>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s-ES" smtClean="0"/>
              <a:t>Haga clic para modificar el estilo de subtítulo del patrón</a:t>
            </a:r>
            <a:endParaRPr lang="en-US"/>
          </a:p>
        </p:txBody>
      </p:sp>
      <p:sp>
        <p:nvSpPr>
          <p:cNvPr id="4" name="29 Marcador de fecha"/>
          <p:cNvSpPr>
            <a:spLocks noGrp="1"/>
          </p:cNvSpPr>
          <p:nvPr>
            <p:ph type="dt" sz="half" idx="10"/>
          </p:nvPr>
        </p:nvSpPr>
        <p:spPr/>
        <p:txBody>
          <a:bodyPr/>
          <a:lstStyle>
            <a:lvl1pPr>
              <a:defRPr/>
            </a:lvl1pPr>
          </a:lstStyle>
          <a:p>
            <a:pPr>
              <a:defRPr/>
            </a:pPr>
            <a:fld id="{BEA541CD-94DC-42EB-90E4-60F4AA08D9B1}" type="datetimeFigureOut">
              <a:rPr lang="es-ES"/>
              <a:pPr>
                <a:defRPr/>
              </a:pPr>
              <a:t>24/10/2010</a:t>
            </a:fld>
            <a:endParaRPr lang="es-ES"/>
          </a:p>
        </p:txBody>
      </p:sp>
      <p:sp>
        <p:nvSpPr>
          <p:cNvPr id="5" name="18 Marcador de pie de página"/>
          <p:cNvSpPr>
            <a:spLocks noGrp="1"/>
          </p:cNvSpPr>
          <p:nvPr>
            <p:ph type="ftr" sz="quarter" idx="11"/>
          </p:nvPr>
        </p:nvSpPr>
        <p:spPr/>
        <p:txBody>
          <a:bodyPr/>
          <a:lstStyle>
            <a:lvl1pPr>
              <a:defRPr/>
            </a:lvl1pPr>
          </a:lstStyle>
          <a:p>
            <a:pPr>
              <a:defRPr/>
            </a:pPr>
            <a:endParaRPr lang="es-ES"/>
          </a:p>
        </p:txBody>
      </p:sp>
      <p:sp>
        <p:nvSpPr>
          <p:cNvPr id="6" name="26 Marcador de número de diapositiva"/>
          <p:cNvSpPr>
            <a:spLocks noGrp="1"/>
          </p:cNvSpPr>
          <p:nvPr>
            <p:ph type="sldNum" sz="quarter" idx="12"/>
          </p:nvPr>
        </p:nvSpPr>
        <p:spPr/>
        <p:txBody>
          <a:bodyPr/>
          <a:lstStyle>
            <a:lvl1pPr>
              <a:defRPr/>
            </a:lvl1pPr>
          </a:lstStyle>
          <a:p>
            <a:pPr>
              <a:defRPr/>
            </a:pPr>
            <a:fld id="{A420C5B6-6E6D-4DD3-BFEC-FA10E9B237F3}"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2821B003-E32B-43E9-845D-AEDA351F11C7}" type="datetimeFigureOut">
              <a:rPr lang="es-ES"/>
              <a:pPr>
                <a:defRPr/>
              </a:pPr>
              <a:t>24/10/2010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AC607D61-D3AC-4404-8ECC-A7ED9A9384B5}" type="slidenum">
              <a:rPr lang="es-ES"/>
              <a:pPr>
                <a:defRPr/>
              </a:pPr>
              <a:t>‹Nº›</a:t>
            </a:fld>
            <a:endParaRPr lang="es-E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1 Título vertical"/>
          <p:cNvSpPr>
            <a:spLocks noGrp="1"/>
          </p:cNvSpPr>
          <p:nvPr>
            <p:ph type="title" orient="vert"/>
          </p:nvPr>
        </p:nvSpPr>
        <p:spPr>
          <a:xfrm>
            <a:off x="6629400" y="914401"/>
            <a:ext cx="2057400" cy="5211763"/>
          </a:xfrm>
        </p:spPr>
        <p:txBody>
          <a:bodyPr vert="eaVert"/>
          <a:lstStyle/>
          <a:p>
            <a:r>
              <a:rPr lang="es-ES" smtClean="0"/>
              <a:t>Haga clic para modificar el estilo de título del patrón</a:t>
            </a:r>
            <a:endParaRPr lang="en-US"/>
          </a:p>
        </p:txBody>
      </p:sp>
      <p:sp>
        <p:nvSpPr>
          <p:cNvPr id="3" name="2 Marcador de texto vertical"/>
          <p:cNvSpPr>
            <a:spLocks noGrp="1"/>
          </p:cNvSpPr>
          <p:nvPr>
            <p:ph type="body" orient="vert" idx="1"/>
          </p:nvPr>
        </p:nvSpPr>
        <p:spPr>
          <a:xfrm>
            <a:off x="457200" y="914401"/>
            <a:ext cx="6019800" cy="5211763"/>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28F71B72-370B-4930-9C15-16658396B435}" type="datetimeFigureOut">
              <a:rPr lang="es-ES"/>
              <a:pPr>
                <a:defRPr/>
              </a:pPr>
              <a:t>24/10/2010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06758C4B-22A7-4A6D-8DB5-9625DE4F884A}" type="slidenum">
              <a:rPr lang="es-ES"/>
              <a:pPr>
                <a:defRPr/>
              </a:pPr>
              <a:t>‹Nº›</a:t>
            </a:fld>
            <a:endParaRPr lang="es-E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smtClean="0"/>
              <a:t>Haga clic para modificar el estilo de título del patrón</a:t>
            </a:r>
            <a:endParaRPr lang="en-US"/>
          </a:p>
        </p:txBody>
      </p:sp>
      <p:sp>
        <p:nvSpPr>
          <p:cNvPr id="3" name="2 Marcador de contenido"/>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9 Marcador de fecha"/>
          <p:cNvSpPr>
            <a:spLocks noGrp="1"/>
          </p:cNvSpPr>
          <p:nvPr>
            <p:ph type="dt" sz="half" idx="10"/>
          </p:nvPr>
        </p:nvSpPr>
        <p:spPr/>
        <p:txBody>
          <a:bodyPr/>
          <a:lstStyle>
            <a:lvl1pPr>
              <a:defRPr/>
            </a:lvl1pPr>
          </a:lstStyle>
          <a:p>
            <a:pPr>
              <a:defRPr/>
            </a:pPr>
            <a:fld id="{62FE6285-2A93-4B02-B1EC-1F342CE018D7}" type="datetimeFigureOut">
              <a:rPr lang="es-ES"/>
              <a:pPr>
                <a:defRPr/>
              </a:pPr>
              <a:t>24/10/2010</a:t>
            </a:fld>
            <a:endParaRPr lang="es-ES"/>
          </a:p>
        </p:txBody>
      </p:sp>
      <p:sp>
        <p:nvSpPr>
          <p:cNvPr id="5" name="21 Marcador de pie de página"/>
          <p:cNvSpPr>
            <a:spLocks noGrp="1"/>
          </p:cNvSpPr>
          <p:nvPr>
            <p:ph type="ftr" sz="quarter" idx="11"/>
          </p:nvPr>
        </p:nvSpPr>
        <p:spPr/>
        <p:txBody>
          <a:bodyPr/>
          <a:lstStyle>
            <a:lvl1pPr>
              <a:defRPr/>
            </a:lvl1pPr>
          </a:lstStyle>
          <a:p>
            <a:pPr>
              <a:defRPr/>
            </a:pPr>
            <a:endParaRPr lang="es-ES"/>
          </a:p>
        </p:txBody>
      </p:sp>
      <p:sp>
        <p:nvSpPr>
          <p:cNvPr id="6" name="17 Marcador de número de diapositiva"/>
          <p:cNvSpPr>
            <a:spLocks noGrp="1"/>
          </p:cNvSpPr>
          <p:nvPr>
            <p:ph type="sldNum" sz="quarter" idx="12"/>
          </p:nvPr>
        </p:nvSpPr>
        <p:spPr/>
        <p:txBody>
          <a:bodyPr/>
          <a:lstStyle>
            <a:lvl1pPr>
              <a:defRPr/>
            </a:lvl1pPr>
          </a:lstStyle>
          <a:p>
            <a:pPr>
              <a:defRPr/>
            </a:pPr>
            <a:fld id="{ACF100E8-FD4F-4AD6-B967-5EBCFEC8D1AA}" type="slidenum">
              <a:rPr lang="es-ES"/>
              <a:pPr>
                <a:defRPr/>
              </a:pPr>
              <a:t>‹Nº›</a:t>
            </a:fld>
            <a:endParaRPr lang="es-E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bg>
      <p:bgRef idx="1002">
        <a:schemeClr val="bg2"/>
      </p:bgRef>
    </p:bg>
    <p:spTree>
      <p:nvGrpSpPr>
        <p:cNvPr id="1" name=""/>
        <p:cNvGrpSpPr/>
        <p:nvPr/>
      </p:nvGrpSpPr>
      <p:grpSpPr>
        <a:xfrm>
          <a:off x="0" y="0"/>
          <a:ext cx="0" cy="0"/>
          <a:chOff x="0" y="0"/>
          <a:chExt cx="0" cy="0"/>
        </a:xfrm>
      </p:grpSpPr>
      <p:sp>
        <p:nvSpPr>
          <p:cNvPr id="2" name="1 Título"/>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s-ES" smtClean="0"/>
              <a:t>Haga clic para modificar el estilo de texto del patrón</a:t>
            </a:r>
          </a:p>
        </p:txBody>
      </p:sp>
      <p:sp>
        <p:nvSpPr>
          <p:cNvPr id="4" name="3 Marcador de fecha"/>
          <p:cNvSpPr>
            <a:spLocks noGrp="1"/>
          </p:cNvSpPr>
          <p:nvPr>
            <p:ph type="dt" sz="half" idx="10"/>
          </p:nvPr>
        </p:nvSpPr>
        <p:spPr/>
        <p:txBody>
          <a:bodyPr/>
          <a:lstStyle>
            <a:lvl1pPr>
              <a:defRPr/>
            </a:lvl1pPr>
          </a:lstStyle>
          <a:p>
            <a:pPr>
              <a:defRPr/>
            </a:pPr>
            <a:fld id="{06E2571E-241F-400E-B3A0-64A6AE682E05}" type="datetimeFigureOut">
              <a:rPr lang="es-ES"/>
              <a:pPr>
                <a:defRPr/>
              </a:pPr>
              <a:t>24/10/2010</a:t>
            </a:fld>
            <a:endParaRPr lang="es-ES"/>
          </a:p>
        </p:txBody>
      </p:sp>
      <p:sp>
        <p:nvSpPr>
          <p:cNvPr id="5" name="4 Marcador de pie de página"/>
          <p:cNvSpPr>
            <a:spLocks noGrp="1"/>
          </p:cNvSpPr>
          <p:nvPr>
            <p:ph type="ftr" sz="quarter" idx="11"/>
          </p:nvPr>
        </p:nvSpPr>
        <p:spPr/>
        <p:txBody>
          <a:bodyPr/>
          <a:lstStyle>
            <a:lvl1pPr>
              <a:defRPr/>
            </a:lvl1pPr>
          </a:lstStyle>
          <a:p>
            <a:pPr>
              <a:defRPr/>
            </a:pPr>
            <a:endParaRPr lang="es-ES"/>
          </a:p>
        </p:txBody>
      </p:sp>
      <p:sp>
        <p:nvSpPr>
          <p:cNvPr id="6" name="5 Marcador de número de diapositiva"/>
          <p:cNvSpPr>
            <a:spLocks noGrp="1"/>
          </p:cNvSpPr>
          <p:nvPr>
            <p:ph type="sldNum" sz="quarter" idx="12"/>
          </p:nvPr>
        </p:nvSpPr>
        <p:spPr/>
        <p:txBody>
          <a:bodyPr/>
          <a:lstStyle>
            <a:lvl1pPr>
              <a:defRPr/>
            </a:lvl1pPr>
          </a:lstStyle>
          <a:p>
            <a:pPr>
              <a:defRPr/>
            </a:pPr>
            <a:fld id="{5B8F1AA8-5120-4D91-BC48-ABC2AE9D59BC}" type="slidenum">
              <a:rPr lang="es-ES"/>
              <a:pPr>
                <a:defRPr/>
              </a:pPr>
              <a:t>‹Nº›</a:t>
            </a:fld>
            <a:endParaRPr lang="es-E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p>
            <a:r>
              <a:rPr lang="es-ES" smtClean="0"/>
              <a:t>Haga clic para modificar el estilo de título del patrón</a:t>
            </a:r>
            <a:endParaRPr lang="en-US"/>
          </a:p>
        </p:txBody>
      </p:sp>
      <p:sp>
        <p:nvSpPr>
          <p:cNvPr id="3" name="2 Marcador de contenido"/>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4" name="3 Marcador de contenido"/>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4414523C-CA27-44BE-849C-20DDD747DE1A}" type="datetimeFigureOut">
              <a:rPr lang="es-ES"/>
              <a:pPr>
                <a:defRPr/>
              </a:pPr>
              <a:t>24/10/2010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5E7427B2-D4FB-4A81-8F45-4C37237C7E58}" type="slidenum">
              <a:rPr lang="es-ES"/>
              <a:pPr>
                <a:defRPr/>
              </a:pPr>
              <a:t>‹Nº›</a:t>
            </a:fld>
            <a:endParaRPr lang="es-E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229600" cy="1143000"/>
          </a:xfrm>
        </p:spPr>
        <p:txBody>
          <a:bodyPr/>
          <a:lstStyle>
            <a:lvl1pPr>
              <a:defRPr/>
            </a:lvl1pPr>
          </a:lstStyle>
          <a:p>
            <a:r>
              <a:rPr lang="es-ES" smtClean="0"/>
              <a:t>Haga clic para modificar el estilo de título del patrón</a:t>
            </a:r>
            <a:endParaRPr lang="en-US"/>
          </a:p>
        </p:txBody>
      </p:sp>
      <p:sp>
        <p:nvSpPr>
          <p:cNvPr id="3" name="2 Marcador de texto"/>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4" name="3 Marcador de texto"/>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s-ES" smtClean="0"/>
              <a:t>Haga clic para modificar el estilo de texto del patrón</a:t>
            </a:r>
          </a:p>
        </p:txBody>
      </p:sp>
      <p:sp>
        <p:nvSpPr>
          <p:cNvPr id="5" name="4 Marcador de contenido"/>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5 Marcador de contenido"/>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7" name="9 Marcador de fecha"/>
          <p:cNvSpPr>
            <a:spLocks noGrp="1"/>
          </p:cNvSpPr>
          <p:nvPr>
            <p:ph type="dt" sz="half" idx="10"/>
          </p:nvPr>
        </p:nvSpPr>
        <p:spPr/>
        <p:txBody>
          <a:bodyPr/>
          <a:lstStyle>
            <a:lvl1pPr>
              <a:defRPr/>
            </a:lvl1pPr>
          </a:lstStyle>
          <a:p>
            <a:pPr>
              <a:defRPr/>
            </a:pPr>
            <a:fld id="{62E38962-B44C-4187-A53F-1A0C7A084F8A}" type="datetimeFigureOut">
              <a:rPr lang="es-ES"/>
              <a:pPr>
                <a:defRPr/>
              </a:pPr>
              <a:t>24/10/2010</a:t>
            </a:fld>
            <a:endParaRPr lang="es-ES"/>
          </a:p>
        </p:txBody>
      </p:sp>
      <p:sp>
        <p:nvSpPr>
          <p:cNvPr id="8" name="21 Marcador de pie de página"/>
          <p:cNvSpPr>
            <a:spLocks noGrp="1"/>
          </p:cNvSpPr>
          <p:nvPr>
            <p:ph type="ftr" sz="quarter" idx="11"/>
          </p:nvPr>
        </p:nvSpPr>
        <p:spPr/>
        <p:txBody>
          <a:bodyPr/>
          <a:lstStyle>
            <a:lvl1pPr>
              <a:defRPr/>
            </a:lvl1pPr>
          </a:lstStyle>
          <a:p>
            <a:pPr>
              <a:defRPr/>
            </a:pPr>
            <a:endParaRPr lang="es-ES"/>
          </a:p>
        </p:txBody>
      </p:sp>
      <p:sp>
        <p:nvSpPr>
          <p:cNvPr id="9" name="17 Marcador de número de diapositiva"/>
          <p:cNvSpPr>
            <a:spLocks noGrp="1"/>
          </p:cNvSpPr>
          <p:nvPr>
            <p:ph type="sldNum" sz="quarter" idx="12"/>
          </p:nvPr>
        </p:nvSpPr>
        <p:spPr/>
        <p:txBody>
          <a:bodyPr/>
          <a:lstStyle>
            <a:lvl1pPr>
              <a:defRPr/>
            </a:lvl1pPr>
          </a:lstStyle>
          <a:p>
            <a:pPr>
              <a:defRPr/>
            </a:pPr>
            <a:fld id="{FD56059A-D82D-4031-B6AF-402D3FF0B4EA}" type="slidenum">
              <a:rPr lang="es-ES"/>
              <a:pPr>
                <a:defRPr/>
              </a:pPr>
              <a:t>‹Nº›</a:t>
            </a:fld>
            <a:endParaRPr lang="es-E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ólo el título">
    <p:spTree>
      <p:nvGrpSpPr>
        <p:cNvPr id="1" name=""/>
        <p:cNvGrpSpPr/>
        <p:nvPr/>
      </p:nvGrpSpPr>
      <p:grpSpPr>
        <a:xfrm>
          <a:off x="0" y="0"/>
          <a:ext cx="0" cy="0"/>
          <a:chOff x="0" y="0"/>
          <a:chExt cx="0" cy="0"/>
        </a:xfrm>
      </p:grpSpPr>
      <p:sp>
        <p:nvSpPr>
          <p:cNvPr id="2" name="1 Título"/>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9 Marcador de fecha"/>
          <p:cNvSpPr>
            <a:spLocks noGrp="1"/>
          </p:cNvSpPr>
          <p:nvPr>
            <p:ph type="dt" sz="half" idx="10"/>
          </p:nvPr>
        </p:nvSpPr>
        <p:spPr/>
        <p:txBody>
          <a:bodyPr/>
          <a:lstStyle>
            <a:lvl1pPr>
              <a:defRPr/>
            </a:lvl1pPr>
          </a:lstStyle>
          <a:p>
            <a:pPr>
              <a:defRPr/>
            </a:pPr>
            <a:fld id="{144AA6D1-770E-4704-89E0-2028E4229F00}" type="datetimeFigureOut">
              <a:rPr lang="es-ES"/>
              <a:pPr>
                <a:defRPr/>
              </a:pPr>
              <a:t>24/10/2010</a:t>
            </a:fld>
            <a:endParaRPr lang="es-ES"/>
          </a:p>
        </p:txBody>
      </p:sp>
      <p:sp>
        <p:nvSpPr>
          <p:cNvPr id="4" name="21 Marcador de pie de página"/>
          <p:cNvSpPr>
            <a:spLocks noGrp="1"/>
          </p:cNvSpPr>
          <p:nvPr>
            <p:ph type="ftr" sz="quarter" idx="11"/>
          </p:nvPr>
        </p:nvSpPr>
        <p:spPr/>
        <p:txBody>
          <a:bodyPr/>
          <a:lstStyle>
            <a:lvl1pPr>
              <a:defRPr/>
            </a:lvl1pPr>
          </a:lstStyle>
          <a:p>
            <a:pPr>
              <a:defRPr/>
            </a:pPr>
            <a:endParaRPr lang="es-ES"/>
          </a:p>
        </p:txBody>
      </p:sp>
      <p:sp>
        <p:nvSpPr>
          <p:cNvPr id="5" name="17 Marcador de número de diapositiva"/>
          <p:cNvSpPr>
            <a:spLocks noGrp="1"/>
          </p:cNvSpPr>
          <p:nvPr>
            <p:ph type="sldNum" sz="quarter" idx="12"/>
          </p:nvPr>
        </p:nvSpPr>
        <p:spPr/>
        <p:txBody>
          <a:bodyPr/>
          <a:lstStyle>
            <a:lvl1pPr>
              <a:defRPr/>
            </a:lvl1pPr>
          </a:lstStyle>
          <a:p>
            <a:pPr>
              <a:defRPr/>
            </a:pPr>
            <a:fld id="{29842621-B1A4-4D71-B578-526119DCA23E}" type="slidenum">
              <a:rPr lang="es-ES"/>
              <a:pPr>
                <a:defRPr/>
              </a:pPr>
              <a:t>‹Nº›</a:t>
            </a:fld>
            <a:endParaRPr lang="es-E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9 Marcador de fecha"/>
          <p:cNvSpPr>
            <a:spLocks noGrp="1"/>
          </p:cNvSpPr>
          <p:nvPr>
            <p:ph type="dt" sz="half" idx="10"/>
          </p:nvPr>
        </p:nvSpPr>
        <p:spPr/>
        <p:txBody>
          <a:bodyPr/>
          <a:lstStyle>
            <a:lvl1pPr>
              <a:defRPr/>
            </a:lvl1pPr>
          </a:lstStyle>
          <a:p>
            <a:pPr>
              <a:defRPr/>
            </a:pPr>
            <a:fld id="{C3A0B997-A3CB-4D33-8351-451BFDF65B2F}" type="datetimeFigureOut">
              <a:rPr lang="es-ES"/>
              <a:pPr>
                <a:defRPr/>
              </a:pPr>
              <a:t>24/10/2010</a:t>
            </a:fld>
            <a:endParaRPr lang="es-ES"/>
          </a:p>
        </p:txBody>
      </p:sp>
      <p:sp>
        <p:nvSpPr>
          <p:cNvPr id="3" name="21 Marcador de pie de página"/>
          <p:cNvSpPr>
            <a:spLocks noGrp="1"/>
          </p:cNvSpPr>
          <p:nvPr>
            <p:ph type="ftr" sz="quarter" idx="11"/>
          </p:nvPr>
        </p:nvSpPr>
        <p:spPr/>
        <p:txBody>
          <a:bodyPr/>
          <a:lstStyle>
            <a:lvl1pPr>
              <a:defRPr/>
            </a:lvl1pPr>
          </a:lstStyle>
          <a:p>
            <a:pPr>
              <a:defRPr/>
            </a:pPr>
            <a:endParaRPr lang="es-ES"/>
          </a:p>
        </p:txBody>
      </p:sp>
      <p:sp>
        <p:nvSpPr>
          <p:cNvPr id="4" name="17 Marcador de número de diapositiva"/>
          <p:cNvSpPr>
            <a:spLocks noGrp="1"/>
          </p:cNvSpPr>
          <p:nvPr>
            <p:ph type="sldNum" sz="quarter" idx="12"/>
          </p:nvPr>
        </p:nvSpPr>
        <p:spPr/>
        <p:txBody>
          <a:bodyPr/>
          <a:lstStyle>
            <a:lvl1pPr>
              <a:defRPr/>
            </a:lvl1pPr>
          </a:lstStyle>
          <a:p>
            <a:pPr>
              <a:defRPr/>
            </a:pPr>
            <a:fld id="{A028CA66-F086-4DFE-AB2C-E58E3568ABD2}" type="slidenum">
              <a:rPr lang="es-ES"/>
              <a:pPr>
                <a:defRPr/>
              </a:pPr>
              <a:t>‹Nº›</a:t>
            </a:fld>
            <a:endParaRPr lang="es-E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1 Título"/>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s-ES" smtClean="0"/>
              <a:t>Haga clic para modificar el estilo de título del patrón</a:t>
            </a:r>
            <a:endParaRPr lang="en-US"/>
          </a:p>
        </p:txBody>
      </p:sp>
      <p:sp>
        <p:nvSpPr>
          <p:cNvPr id="3" name="2 Marcador de texto"/>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s-ES" smtClean="0"/>
              <a:t>Haga clic para modificar el estilo de texto del patrón</a:t>
            </a:r>
          </a:p>
        </p:txBody>
      </p:sp>
      <p:sp>
        <p:nvSpPr>
          <p:cNvPr id="4" name="3 Marcador de contenido"/>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5" name="9 Marcador de fecha"/>
          <p:cNvSpPr>
            <a:spLocks noGrp="1"/>
          </p:cNvSpPr>
          <p:nvPr>
            <p:ph type="dt" sz="half" idx="10"/>
          </p:nvPr>
        </p:nvSpPr>
        <p:spPr/>
        <p:txBody>
          <a:bodyPr/>
          <a:lstStyle>
            <a:lvl1pPr>
              <a:defRPr/>
            </a:lvl1pPr>
          </a:lstStyle>
          <a:p>
            <a:pPr>
              <a:defRPr/>
            </a:pPr>
            <a:fld id="{66362066-68F7-4715-B169-D3824A9DAD56}" type="datetimeFigureOut">
              <a:rPr lang="es-ES"/>
              <a:pPr>
                <a:defRPr/>
              </a:pPr>
              <a:t>24/10/2010</a:t>
            </a:fld>
            <a:endParaRPr lang="es-ES"/>
          </a:p>
        </p:txBody>
      </p:sp>
      <p:sp>
        <p:nvSpPr>
          <p:cNvPr id="6" name="21 Marcador de pie de página"/>
          <p:cNvSpPr>
            <a:spLocks noGrp="1"/>
          </p:cNvSpPr>
          <p:nvPr>
            <p:ph type="ftr" sz="quarter" idx="11"/>
          </p:nvPr>
        </p:nvSpPr>
        <p:spPr/>
        <p:txBody>
          <a:bodyPr/>
          <a:lstStyle>
            <a:lvl1pPr>
              <a:defRPr/>
            </a:lvl1pPr>
          </a:lstStyle>
          <a:p>
            <a:pPr>
              <a:defRPr/>
            </a:pPr>
            <a:endParaRPr lang="es-ES"/>
          </a:p>
        </p:txBody>
      </p:sp>
      <p:sp>
        <p:nvSpPr>
          <p:cNvPr id="7" name="17 Marcador de número de diapositiva"/>
          <p:cNvSpPr>
            <a:spLocks noGrp="1"/>
          </p:cNvSpPr>
          <p:nvPr>
            <p:ph type="sldNum" sz="quarter" idx="12"/>
          </p:nvPr>
        </p:nvSpPr>
        <p:spPr/>
        <p:txBody>
          <a:bodyPr/>
          <a:lstStyle>
            <a:lvl1pPr>
              <a:defRPr/>
            </a:lvl1pPr>
          </a:lstStyle>
          <a:p>
            <a:pPr>
              <a:defRPr/>
            </a:pPr>
            <a:fld id="{24E971DC-1C32-4B23-B829-8834E5986A1A}" type="slidenum">
              <a:rPr lang="es-ES"/>
              <a:pPr>
                <a:defRPr/>
              </a:pPr>
              <a:t>‹Nº›</a:t>
            </a:fld>
            <a:endParaRPr lang="es-E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Imagen con título">
    <p:spTree>
      <p:nvGrpSpPr>
        <p:cNvPr id="1" name=""/>
        <p:cNvGrpSpPr/>
        <p:nvPr/>
      </p:nvGrpSpPr>
      <p:grpSpPr>
        <a:xfrm>
          <a:off x="0" y="0"/>
          <a:ext cx="0" cy="0"/>
          <a:chOff x="0" y="0"/>
          <a:chExt cx="0" cy="0"/>
        </a:xfrm>
      </p:grpSpPr>
      <p:sp>
        <p:nvSpPr>
          <p:cNvPr id="5" name="4 Recortar y redondear rectángulo de esquina sencilla"/>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5 Triángulo rectángulo"/>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6 Forma libre"/>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7 Forma libre"/>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1 Título"/>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s-ES" smtClean="0"/>
              <a:t>Haga clic para modificar el estilo de título del patrón</a:t>
            </a:r>
            <a:endParaRPr lang="en-US"/>
          </a:p>
        </p:txBody>
      </p:sp>
      <p:sp>
        <p:nvSpPr>
          <p:cNvPr id="4" name="3 Marcador de texto"/>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s-ES" smtClean="0"/>
              <a:t>Haga clic para modificar el estilo de texto del patrón</a:t>
            </a:r>
          </a:p>
        </p:txBody>
      </p:sp>
      <p:sp>
        <p:nvSpPr>
          <p:cNvPr id="3" name="2 Marcador de posición de imagen"/>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s-ES" noProof="0" smtClean="0"/>
              <a:t>Haga clic en el icono para agregar una imagen</a:t>
            </a:r>
            <a:endParaRPr lang="en-US" noProof="0" dirty="0"/>
          </a:p>
        </p:txBody>
      </p:sp>
      <p:sp>
        <p:nvSpPr>
          <p:cNvPr id="9" name="4 Marcador de fecha"/>
          <p:cNvSpPr>
            <a:spLocks noGrp="1"/>
          </p:cNvSpPr>
          <p:nvPr>
            <p:ph type="dt" sz="half" idx="10"/>
          </p:nvPr>
        </p:nvSpPr>
        <p:spPr/>
        <p:txBody>
          <a:bodyPr/>
          <a:lstStyle>
            <a:lvl1pPr>
              <a:defRPr/>
            </a:lvl1pPr>
          </a:lstStyle>
          <a:p>
            <a:pPr>
              <a:defRPr/>
            </a:pPr>
            <a:fld id="{689C4D8E-F712-4FA3-93CE-9962FEF13ADE}" type="datetimeFigureOut">
              <a:rPr lang="es-ES"/>
              <a:pPr>
                <a:defRPr/>
              </a:pPr>
              <a:t>24/10/2010</a:t>
            </a:fld>
            <a:endParaRPr lang="es-ES"/>
          </a:p>
        </p:txBody>
      </p:sp>
      <p:sp>
        <p:nvSpPr>
          <p:cNvPr id="10" name="5 Marcador de pie de página"/>
          <p:cNvSpPr>
            <a:spLocks noGrp="1"/>
          </p:cNvSpPr>
          <p:nvPr>
            <p:ph type="ftr" sz="quarter" idx="11"/>
          </p:nvPr>
        </p:nvSpPr>
        <p:spPr/>
        <p:txBody>
          <a:bodyPr/>
          <a:lstStyle>
            <a:lvl1pPr>
              <a:defRPr/>
            </a:lvl1pPr>
          </a:lstStyle>
          <a:p>
            <a:pPr>
              <a:defRPr/>
            </a:pPr>
            <a:endParaRPr lang="es-ES"/>
          </a:p>
        </p:txBody>
      </p:sp>
      <p:sp>
        <p:nvSpPr>
          <p:cNvPr id="11" name="6 Marcador de número de diapositiva"/>
          <p:cNvSpPr>
            <a:spLocks noGrp="1"/>
          </p:cNvSpPr>
          <p:nvPr>
            <p:ph type="sldNum" sz="quarter" idx="12"/>
          </p:nvPr>
        </p:nvSpPr>
        <p:spPr>
          <a:xfrm>
            <a:off x="8077200" y="6356350"/>
            <a:ext cx="609600" cy="365125"/>
          </a:xfrm>
        </p:spPr>
        <p:txBody>
          <a:bodyPr/>
          <a:lstStyle>
            <a:lvl1pPr>
              <a:defRPr/>
            </a:lvl1pPr>
          </a:lstStyle>
          <a:p>
            <a:pPr>
              <a:defRPr/>
            </a:pPr>
            <a:fld id="{F9FAF14A-FF78-40AC-9DB9-F7D218FEEA09}" type="slidenum">
              <a:rPr lang="es-ES"/>
              <a:pPr>
                <a:defRPr/>
              </a:pPr>
              <a:t>‹Nº›</a:t>
            </a:fld>
            <a:endParaRPr lang="es-E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6 Forma libre"/>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7 Forma libre"/>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6148" name="8 Marcador de título"/>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s-ES" smtClean="0"/>
              <a:t>Haga clic para modificar el estilo de título del patrón</a:t>
            </a:r>
            <a:endParaRPr lang="en-US" smtClean="0"/>
          </a:p>
        </p:txBody>
      </p:sp>
      <p:sp>
        <p:nvSpPr>
          <p:cNvPr id="6149" name="29 Marcador de texto"/>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smtClean="0"/>
          </a:p>
        </p:txBody>
      </p:sp>
      <p:sp>
        <p:nvSpPr>
          <p:cNvPr id="10" name="9 Marcador de fecha"/>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C7CFE316-99A0-4905-884E-7C066E48FA61}" type="datetimeFigureOut">
              <a:rPr lang="es-ES"/>
              <a:pPr>
                <a:defRPr/>
              </a:pPr>
              <a:t>24/10/2010</a:t>
            </a:fld>
            <a:endParaRPr lang="es-ES"/>
          </a:p>
        </p:txBody>
      </p:sp>
      <p:sp>
        <p:nvSpPr>
          <p:cNvPr id="22" name="21 Marcador de pie de página"/>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s-ES"/>
          </a:p>
        </p:txBody>
      </p:sp>
      <p:sp>
        <p:nvSpPr>
          <p:cNvPr id="18" name="17 Marcador de número de diapositiva"/>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EF6E17CD-31AA-4ADD-A6E5-5059E0676509}" type="slidenum">
              <a:rPr lang="es-ES"/>
              <a:pPr>
                <a:defRPr/>
              </a:pPr>
              <a:t>‹Nº›</a:t>
            </a:fld>
            <a:endParaRPr lang="es-ES"/>
          </a:p>
        </p:txBody>
      </p:sp>
      <p:grpSp>
        <p:nvGrpSpPr>
          <p:cNvPr id="6153" name="1 Grupo"/>
          <p:cNvGrpSpPr>
            <a:grpSpLocks/>
          </p:cNvGrpSpPr>
          <p:nvPr/>
        </p:nvGrpSpPr>
        <p:grpSpPr bwMode="auto">
          <a:xfrm>
            <a:off x="-19050" y="203200"/>
            <a:ext cx="9180513" cy="647700"/>
            <a:chOff x="-19045" y="216550"/>
            <a:chExt cx="9180548" cy="649224"/>
          </a:xfrm>
        </p:grpSpPr>
        <p:sp>
          <p:nvSpPr>
            <p:cNvPr id="12" name="11 Forma libre"/>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12 Forma libre"/>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747" r:id="rId1"/>
    <p:sldLayoutId id="2147483739" r:id="rId2"/>
    <p:sldLayoutId id="2147483748" r:id="rId3"/>
    <p:sldLayoutId id="2147483740" r:id="rId4"/>
    <p:sldLayoutId id="2147483741" r:id="rId5"/>
    <p:sldLayoutId id="2147483742" r:id="rId6"/>
    <p:sldLayoutId id="2147483743" r:id="rId7"/>
    <p:sldLayoutId id="2147483744" r:id="rId8"/>
    <p:sldLayoutId id="2147483749" r:id="rId9"/>
    <p:sldLayoutId id="2147483745" r:id="rId10"/>
    <p:sldLayoutId id="2147483746"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slideLayout" Target="../slideLayouts/slideLayout8.xml"/><Relationship Id="rId1" Type="http://schemas.openxmlformats.org/officeDocument/2006/relationships/vmlDrawing" Target="../drawings/vmlDrawing4.vml"/><Relationship Id="rId4" Type="http://schemas.openxmlformats.org/officeDocument/2006/relationships/oleObject" Target="../embeddings/oleObject4.bin"/></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20.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8" Type="http://schemas.openxmlformats.org/officeDocument/2006/relationships/hyperlink" Target="http://lib.bioinfo.pl/auth:Zhou,J" TargetMode="External"/><Relationship Id="rId13" Type="http://schemas.openxmlformats.org/officeDocument/2006/relationships/hyperlink" Target="http://lib.bioinfo.pl/auth:Kang,S" TargetMode="External"/><Relationship Id="rId3" Type="http://schemas.openxmlformats.org/officeDocument/2006/relationships/hyperlink" Target="http://lib.bioinfo.pl/auth:Kim,K" TargetMode="External"/><Relationship Id="rId7" Type="http://schemas.openxmlformats.org/officeDocument/2006/relationships/hyperlink" Target="http://lib.bioinfo.pl/auth:Christensen,L" TargetMode="External"/><Relationship Id="rId12" Type="http://schemas.openxmlformats.org/officeDocument/2006/relationships/hyperlink" Target="http://lib.bioinfo.pl/auth:Kern,S" TargetMode="External"/><Relationship Id="rId2" Type="http://schemas.openxmlformats.org/officeDocument/2006/relationships/hyperlink" Target="http://lib.bioinfo.pl/pmid:17457123" TargetMode="External"/><Relationship Id="rId1" Type="http://schemas.openxmlformats.org/officeDocument/2006/relationships/slideLayout" Target="../slideLayouts/slideLayout6.xml"/><Relationship Id="rId6" Type="http://schemas.openxmlformats.org/officeDocument/2006/relationships/hyperlink" Target="http://lib.bioinfo.pl/auth:Lee,S" TargetMode="External"/><Relationship Id="rId11" Type="http://schemas.openxmlformats.org/officeDocument/2006/relationships/hyperlink" Target="http://lib.bioinfo.pl/auth:Bae,K" TargetMode="External"/><Relationship Id="rId5" Type="http://schemas.openxmlformats.org/officeDocument/2006/relationships/hyperlink" Target="http://lib.bioinfo.pl/auth:Park,S" TargetMode="External"/><Relationship Id="rId10" Type="http://schemas.openxmlformats.org/officeDocument/2006/relationships/hyperlink" Target="http://lib.bioinfo.pl/auth:Shin,H" TargetMode="External"/><Relationship Id="rId4" Type="http://schemas.openxmlformats.org/officeDocument/2006/relationships/hyperlink" Target="http://lib.bioinfo.pl/auth:Choi,B" TargetMode="External"/><Relationship Id="rId9" Type="http://schemas.openxmlformats.org/officeDocument/2006/relationships/hyperlink" Target="http://lib.bioinfo.pl/auth:Yoo,B" TargetMode="External"/><Relationship Id="rId14" Type="http://schemas.openxmlformats.org/officeDocument/2006/relationships/hyperlink" Target="http://lib.bioinfo.pl/auth:Noh,G"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7.xml"/></Relationships>
</file>

<file path=ppt/slides/_rels/slide41.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7.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53.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2.bin"/><Relationship Id="rId2" Type="http://schemas.openxmlformats.org/officeDocument/2006/relationships/slideLayout" Target="../slideLayouts/slideLayout7.xml"/><Relationship Id="rId1" Type="http://schemas.openxmlformats.org/officeDocument/2006/relationships/vmlDrawing" Target="../drawings/vmlDrawing2.vml"/></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3.bin"/><Relationship Id="rId2" Type="http://schemas.openxmlformats.org/officeDocument/2006/relationships/slideLayout" Target="../slideLayouts/slideLayout7.xml"/><Relationship Id="rId1" Type="http://schemas.openxmlformats.org/officeDocument/2006/relationships/vmlDrawing" Target="../drawings/vmlDrawing3.vml"/></Relationships>
</file>

<file path=ppt/slides/_rels/slide9.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a:xfrm>
            <a:off x="755576" y="692696"/>
            <a:ext cx="7772400" cy="1600200"/>
          </a:xfrm>
        </p:spPr>
        <p:txBody>
          <a:bodyPr>
            <a:normAutofit fontScale="90000"/>
          </a:bodyPr>
          <a:lstStyle/>
          <a:p>
            <a:pPr eaLnBrk="1" fontAlgn="auto" hangingPunct="1">
              <a:spcAft>
                <a:spcPts val="0"/>
              </a:spcAft>
              <a:defRPr/>
            </a:pPr>
            <a:r>
              <a:rPr lang="es-ES_tradnl" sz="3200" dirty="0" smtClean="0">
                <a:solidFill>
                  <a:srgbClr val="C00000"/>
                </a:solidFill>
              </a:rPr>
              <a:t>BIODISPONIBILIDAD</a:t>
            </a:r>
            <a:br>
              <a:rPr lang="es-ES_tradnl" sz="3200" dirty="0" smtClean="0">
                <a:solidFill>
                  <a:srgbClr val="C00000"/>
                </a:solidFill>
              </a:rPr>
            </a:br>
            <a:r>
              <a:rPr lang="es-ES_tradnl" sz="3200" dirty="0" smtClean="0">
                <a:solidFill>
                  <a:srgbClr val="C00000"/>
                </a:solidFill>
              </a:rPr>
              <a:t>BIOEQUIVALENCIA</a:t>
            </a:r>
            <a:br>
              <a:rPr lang="es-ES_tradnl" sz="3200" dirty="0" smtClean="0">
                <a:solidFill>
                  <a:srgbClr val="C00000"/>
                </a:solidFill>
              </a:rPr>
            </a:br>
            <a:r>
              <a:rPr lang="es-ES_tradnl" sz="3200" dirty="0" smtClean="0">
                <a:solidFill>
                  <a:srgbClr val="C00000"/>
                </a:solidFill>
              </a:rPr>
              <a:t>EQUIVALENCIA TERAPÉUTICA</a:t>
            </a:r>
            <a:br>
              <a:rPr lang="es-ES_tradnl" sz="3200" dirty="0" smtClean="0">
                <a:solidFill>
                  <a:srgbClr val="C00000"/>
                </a:solidFill>
              </a:rPr>
            </a:br>
            <a:endParaRPr lang="es-ES_tradnl" sz="3200" dirty="0" smtClean="0">
              <a:solidFill>
                <a:srgbClr val="C00000"/>
              </a:solidFill>
            </a:endParaRPr>
          </a:p>
        </p:txBody>
      </p:sp>
      <p:sp>
        <p:nvSpPr>
          <p:cNvPr id="10243" name="Rectangle 3"/>
          <p:cNvSpPr>
            <a:spLocks noGrp="1" noChangeArrowheads="1"/>
          </p:cNvSpPr>
          <p:nvPr>
            <p:ph type="subTitle" idx="1"/>
          </p:nvPr>
        </p:nvSpPr>
        <p:spPr>
          <a:xfrm>
            <a:off x="683568" y="2708920"/>
            <a:ext cx="7704137" cy="1757362"/>
          </a:xfrm>
        </p:spPr>
        <p:txBody>
          <a:bodyPr/>
          <a:lstStyle/>
          <a:p>
            <a:pPr marR="0" eaLnBrk="1" hangingPunct="1">
              <a:lnSpc>
                <a:spcPct val="90000"/>
              </a:lnSpc>
            </a:pPr>
            <a:r>
              <a:rPr lang="es-ES_tradnl" sz="1700" b="1" dirty="0" smtClean="0">
                <a:solidFill>
                  <a:schemeClr val="tx2"/>
                </a:solidFill>
              </a:rPr>
              <a:t>Dra. María </a:t>
            </a:r>
            <a:r>
              <a:rPr lang="es-ES_tradnl" sz="1700" b="1" dirty="0" err="1" smtClean="0">
                <a:solidFill>
                  <a:schemeClr val="tx2"/>
                </a:solidFill>
              </a:rPr>
              <a:t>Nella</a:t>
            </a:r>
            <a:r>
              <a:rPr lang="es-ES_tradnl" sz="1700" b="1" dirty="0" smtClean="0">
                <a:solidFill>
                  <a:schemeClr val="tx2"/>
                </a:solidFill>
              </a:rPr>
              <a:t> </a:t>
            </a:r>
            <a:r>
              <a:rPr lang="es-ES_tradnl" sz="1700" b="1" dirty="0" err="1" smtClean="0">
                <a:solidFill>
                  <a:schemeClr val="tx2"/>
                </a:solidFill>
              </a:rPr>
              <a:t>Gai</a:t>
            </a:r>
            <a:r>
              <a:rPr lang="es-ES_tradnl" sz="1700" b="1" dirty="0" smtClean="0">
                <a:solidFill>
                  <a:schemeClr val="tx2"/>
                </a:solidFill>
              </a:rPr>
              <a:t> </a:t>
            </a:r>
          </a:p>
          <a:p>
            <a:pPr marR="0" eaLnBrk="1" hangingPunct="1">
              <a:lnSpc>
                <a:spcPct val="90000"/>
              </a:lnSpc>
            </a:pPr>
            <a:r>
              <a:rPr lang="es-ES_tradnl" sz="1700" b="1" dirty="0" smtClean="0">
                <a:solidFill>
                  <a:schemeClr val="tx2"/>
                </a:solidFill>
              </a:rPr>
              <a:t>mgai@uchile.cl</a:t>
            </a:r>
          </a:p>
          <a:p>
            <a:pPr marR="0" eaLnBrk="1" hangingPunct="1">
              <a:lnSpc>
                <a:spcPct val="90000"/>
              </a:lnSpc>
            </a:pPr>
            <a:r>
              <a:rPr lang="es-ES_tradnl" sz="1700" b="1" dirty="0" smtClean="0">
                <a:solidFill>
                  <a:schemeClr val="tx2"/>
                </a:solidFill>
              </a:rPr>
              <a:t>Asignatura de </a:t>
            </a:r>
            <a:r>
              <a:rPr lang="es-ES_tradnl" sz="1700" b="1" dirty="0" err="1" smtClean="0">
                <a:solidFill>
                  <a:schemeClr val="tx2"/>
                </a:solidFill>
              </a:rPr>
              <a:t>Biofarmacia</a:t>
            </a:r>
            <a:r>
              <a:rPr lang="es-ES_tradnl" sz="1700" b="1" dirty="0" smtClean="0">
                <a:solidFill>
                  <a:schemeClr val="tx2"/>
                </a:solidFill>
              </a:rPr>
              <a:t> y Farmacocinética</a:t>
            </a:r>
          </a:p>
          <a:p>
            <a:pPr marR="0" eaLnBrk="1" hangingPunct="1">
              <a:lnSpc>
                <a:spcPct val="90000"/>
              </a:lnSpc>
            </a:pPr>
            <a:r>
              <a:rPr lang="es-ES_tradnl" sz="1700" b="1" dirty="0" smtClean="0">
                <a:solidFill>
                  <a:schemeClr val="tx2"/>
                </a:solidFill>
              </a:rPr>
              <a:t>Departamento de Ciencias y Tecnología Farmacéuticas</a:t>
            </a:r>
          </a:p>
          <a:p>
            <a:pPr marR="0" eaLnBrk="1" hangingPunct="1">
              <a:lnSpc>
                <a:spcPct val="90000"/>
              </a:lnSpc>
            </a:pPr>
            <a:r>
              <a:rPr lang="es-ES_tradnl" sz="1700" b="1" dirty="0" smtClean="0">
                <a:solidFill>
                  <a:schemeClr val="tx2"/>
                </a:solidFill>
              </a:rPr>
              <a:t>Facultad de Ciencias Químicas y Farmacéuticas</a:t>
            </a:r>
          </a:p>
          <a:p>
            <a:pPr marR="0" eaLnBrk="1" hangingPunct="1">
              <a:lnSpc>
                <a:spcPct val="90000"/>
              </a:lnSpc>
            </a:pPr>
            <a:r>
              <a:rPr lang="es-ES_tradnl" sz="1700" b="1" dirty="0" smtClean="0">
                <a:solidFill>
                  <a:schemeClr val="tx2"/>
                </a:solidFill>
              </a:rPr>
              <a:t>Universidad de Chile</a:t>
            </a:r>
            <a:endParaRPr lang="es-ES_tradnl" sz="1700" dirty="0" smtClean="0">
              <a:solidFill>
                <a:schemeClr val="tx2"/>
              </a:solidFill>
            </a:endParaRPr>
          </a:p>
        </p:txBody>
      </p:sp>
      <p:pic>
        <p:nvPicPr>
          <p:cNvPr id="10244" name="Picture 4" descr="escudo"/>
          <p:cNvPicPr>
            <a:picLocks noChangeAspect="1" noChangeArrowheads="1"/>
          </p:cNvPicPr>
          <p:nvPr/>
        </p:nvPicPr>
        <p:blipFill>
          <a:blip r:embed="rId2" cstate="print"/>
          <a:srcRect/>
          <a:stretch>
            <a:fillRect/>
          </a:stretch>
        </p:blipFill>
        <p:spPr bwMode="auto">
          <a:xfrm>
            <a:off x="7812088" y="4797425"/>
            <a:ext cx="1081087" cy="172720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457200" y="273050"/>
            <a:ext cx="7543800" cy="1162050"/>
          </a:xfrm>
        </p:spPr>
        <p:txBody>
          <a:bodyPr/>
          <a:lstStyle/>
          <a:p>
            <a:pPr algn="ctr" eaLnBrk="1" hangingPunct="1">
              <a:defRPr/>
            </a:pPr>
            <a:r>
              <a:rPr lang="es-ES_tradnl" dirty="0" smtClean="0">
                <a:solidFill>
                  <a:srgbClr val="C00000"/>
                </a:solidFill>
                <a:effectLst>
                  <a:outerShdw blurRad="38100" dist="38100" dir="2700000" algn="tl">
                    <a:srgbClr val="000000"/>
                  </a:outerShdw>
                </a:effectLst>
                <a:latin typeface="Tahoma" pitchFamily="34" charset="0"/>
              </a:rPr>
              <a:t>Medición indirecta de la concentración </a:t>
            </a:r>
            <a:br>
              <a:rPr lang="es-ES_tradnl" dirty="0" smtClean="0">
                <a:solidFill>
                  <a:srgbClr val="C00000"/>
                </a:solidFill>
                <a:effectLst>
                  <a:outerShdw blurRad="38100" dist="38100" dir="2700000" algn="tl">
                    <a:srgbClr val="000000"/>
                  </a:outerShdw>
                </a:effectLst>
                <a:latin typeface="Tahoma" pitchFamily="34" charset="0"/>
              </a:rPr>
            </a:br>
            <a:r>
              <a:rPr lang="es-ES_tradnl" dirty="0" smtClean="0">
                <a:solidFill>
                  <a:srgbClr val="C00000"/>
                </a:solidFill>
                <a:effectLst>
                  <a:outerShdw blurRad="38100" dist="38100" dir="2700000" algn="tl">
                    <a:srgbClr val="000000"/>
                  </a:outerShdw>
                </a:effectLst>
                <a:latin typeface="Tahoma" pitchFamily="34" charset="0"/>
              </a:rPr>
              <a:t>en el sitio de acción</a:t>
            </a:r>
            <a:br>
              <a:rPr lang="es-ES_tradnl" dirty="0" smtClean="0">
                <a:solidFill>
                  <a:srgbClr val="C00000"/>
                </a:solidFill>
                <a:effectLst>
                  <a:outerShdw blurRad="38100" dist="38100" dir="2700000" algn="tl">
                    <a:srgbClr val="000000"/>
                  </a:outerShdw>
                </a:effectLst>
                <a:latin typeface="Tahoma" pitchFamily="34" charset="0"/>
              </a:rPr>
            </a:br>
            <a:endParaRPr lang="es-ES" dirty="0"/>
          </a:p>
        </p:txBody>
      </p:sp>
      <p:sp>
        <p:nvSpPr>
          <p:cNvPr id="4" name="3 Marcador de texto"/>
          <p:cNvSpPr>
            <a:spLocks noGrp="1"/>
          </p:cNvSpPr>
          <p:nvPr>
            <p:ph type="body" sz="half" idx="2"/>
          </p:nvPr>
        </p:nvSpPr>
        <p:spPr>
          <a:xfrm>
            <a:off x="457200" y="1435100"/>
            <a:ext cx="3124200" cy="4691063"/>
          </a:xfrm>
        </p:spPr>
        <p:txBody>
          <a:bodyPr/>
          <a:lstStyle/>
          <a:p>
            <a:pPr marL="342900" indent="-342900" algn="just" eaLnBrk="1" hangingPunct="1">
              <a:spcBef>
                <a:spcPts val="0"/>
              </a:spcBef>
              <a:buClr>
                <a:schemeClr val="hlink"/>
              </a:buClr>
              <a:buSzPct val="120000"/>
              <a:buFont typeface="Monotype Sorts" pitchFamily="2" charset="2"/>
              <a:buBlip>
                <a:blip r:embed="rId3"/>
              </a:buBlip>
              <a:defRPr/>
            </a:pPr>
            <a:endParaRPr lang="es-ES_tradnl" sz="1800" b="1" dirty="0" smtClean="0">
              <a:solidFill>
                <a:schemeClr val="bg2">
                  <a:lumMod val="25000"/>
                </a:schemeClr>
              </a:solidFill>
              <a:latin typeface="Tahoma" pitchFamily="34" charset="0"/>
            </a:endParaRPr>
          </a:p>
          <a:p>
            <a:pPr marL="342900" indent="-342900" algn="just" eaLnBrk="1" hangingPunct="1">
              <a:spcBef>
                <a:spcPts val="0"/>
              </a:spcBef>
              <a:buClr>
                <a:schemeClr val="hlink"/>
              </a:buClr>
              <a:buSzPct val="120000"/>
              <a:buFont typeface="Monotype Sorts" pitchFamily="2" charset="2"/>
              <a:buBlip>
                <a:blip r:embed="rId3"/>
              </a:buBlip>
              <a:defRPr/>
            </a:pPr>
            <a:r>
              <a:rPr lang="es-ES_tradnl" sz="1800" b="1" dirty="0" smtClean="0">
                <a:solidFill>
                  <a:schemeClr val="bg2">
                    <a:lumMod val="25000"/>
                  </a:schemeClr>
                </a:solidFill>
                <a:latin typeface="Tahoma" pitchFamily="34" charset="0"/>
              </a:rPr>
              <a:t>Para la mayoría de los fármacos se ha establecido el </a:t>
            </a:r>
            <a:r>
              <a:rPr lang="es-ES_tradnl" sz="1800" b="1" u="sng" dirty="0" smtClean="0">
                <a:solidFill>
                  <a:schemeClr val="bg2">
                    <a:lumMod val="25000"/>
                  </a:schemeClr>
                </a:solidFill>
                <a:latin typeface="Tahoma" pitchFamily="34" charset="0"/>
              </a:rPr>
              <a:t>margen o ventana terapéutica</a:t>
            </a:r>
            <a:r>
              <a:rPr lang="es-ES_tradnl" sz="1800" b="1" dirty="0" smtClean="0">
                <a:solidFill>
                  <a:schemeClr val="bg2">
                    <a:lumMod val="25000"/>
                  </a:schemeClr>
                </a:solidFill>
                <a:latin typeface="Tahoma" pitchFamily="34" charset="0"/>
              </a:rPr>
              <a:t>: rango de concentración en sangre donde el fármaco ejerce su mejor efecto beneficioso con las menores  posibilidades de presentar efectos adversos.</a:t>
            </a:r>
            <a:endParaRPr lang="es-ES_tradnl" sz="1800" b="1" dirty="0">
              <a:solidFill>
                <a:schemeClr val="bg2">
                  <a:lumMod val="25000"/>
                </a:schemeClr>
              </a:solidFill>
              <a:latin typeface="Tahoma" pitchFamily="34" charset="0"/>
            </a:endParaRPr>
          </a:p>
        </p:txBody>
      </p:sp>
      <p:graphicFrame>
        <p:nvGraphicFramePr>
          <p:cNvPr id="1026" name="Object 2"/>
          <p:cNvGraphicFramePr>
            <a:graphicFrameLocks noChangeAspect="1"/>
          </p:cNvGraphicFramePr>
          <p:nvPr>
            <p:ph idx="1"/>
          </p:nvPr>
        </p:nvGraphicFramePr>
        <p:xfrm>
          <a:off x="3733800" y="1752600"/>
          <a:ext cx="4989513" cy="4062413"/>
        </p:xfrm>
        <a:graphic>
          <a:graphicData uri="http://schemas.openxmlformats.org/presentationml/2006/ole">
            <p:oleObj spid="_x0000_s19458" name="Imagen de mapa de bits" r:id="rId4" imgW="4361905" imgH="3552381" progId="PBrush">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1 Marcador de fecha"/>
          <p:cNvSpPr>
            <a:spLocks noGrp="1"/>
          </p:cNvSpPr>
          <p:nvPr>
            <p:ph type="dt" sz="quarter" idx="10"/>
          </p:nvPr>
        </p:nvSpPr>
        <p:spPr>
          <a:noFill/>
        </p:spPr>
        <p:txBody>
          <a:bodyPr/>
          <a:lstStyle/>
          <a:p>
            <a:fld id="{1E2115D4-AC35-4710-AEB3-F7FE97D0B0C6}" type="datetime1">
              <a:rPr lang="es-ES" smtClean="0"/>
              <a:pPr/>
              <a:t>24/10/2010</a:t>
            </a:fld>
            <a:endParaRPr lang="es-ES" smtClean="0"/>
          </a:p>
        </p:txBody>
      </p:sp>
      <p:pic>
        <p:nvPicPr>
          <p:cNvPr id="24579" name="Picture 2" descr="fig1"/>
          <p:cNvPicPr>
            <a:picLocks noChangeAspect="1" noChangeArrowheads="1"/>
          </p:cNvPicPr>
          <p:nvPr/>
        </p:nvPicPr>
        <p:blipFill>
          <a:blip r:embed="rId2" cstate="print"/>
          <a:srcRect/>
          <a:stretch>
            <a:fillRect/>
          </a:stretch>
        </p:blipFill>
        <p:spPr bwMode="auto">
          <a:xfrm>
            <a:off x="1187450" y="765175"/>
            <a:ext cx="7056438" cy="5688013"/>
          </a:xfrm>
          <a:prstGeom prst="rect">
            <a:avLst/>
          </a:prstGeom>
          <a:noFill/>
          <a:ln w="9525">
            <a:noFill/>
            <a:miter lim="800000"/>
            <a:headEnd/>
            <a:tailEnd/>
          </a:ln>
        </p:spPr>
      </p:pic>
      <p:sp>
        <p:nvSpPr>
          <p:cNvPr id="24580" name="Text Box 3"/>
          <p:cNvSpPr txBox="1">
            <a:spLocks noChangeArrowheads="1"/>
          </p:cNvSpPr>
          <p:nvPr/>
        </p:nvSpPr>
        <p:spPr bwMode="auto">
          <a:xfrm>
            <a:off x="5580063" y="2060575"/>
            <a:ext cx="2305050" cy="457200"/>
          </a:xfrm>
          <a:prstGeom prst="rect">
            <a:avLst/>
          </a:prstGeom>
          <a:noFill/>
          <a:ln w="12700" cap="sq">
            <a:noFill/>
            <a:miter lim="800000"/>
            <a:headEnd/>
            <a:tailEnd/>
          </a:ln>
        </p:spPr>
        <p:txBody>
          <a:bodyPr>
            <a:spAutoFit/>
          </a:bodyPr>
          <a:lstStyle/>
          <a:p>
            <a:pPr algn="ctr" eaLnBrk="0" hangingPunct="0">
              <a:spcBef>
                <a:spcPct val="50000"/>
              </a:spcBef>
            </a:pPr>
            <a:r>
              <a:rPr lang="es-ES" b="1">
                <a:solidFill>
                  <a:schemeClr val="bg1"/>
                </a:solidFill>
              </a:rPr>
              <a:t>BD relativa, BE</a:t>
            </a:r>
          </a:p>
        </p:txBody>
      </p:sp>
      <p:sp>
        <p:nvSpPr>
          <p:cNvPr id="24581" name="Text Box 4"/>
          <p:cNvSpPr txBox="1">
            <a:spLocks noChangeArrowheads="1"/>
          </p:cNvSpPr>
          <p:nvPr/>
        </p:nvSpPr>
        <p:spPr bwMode="auto">
          <a:xfrm>
            <a:off x="5795963" y="4941888"/>
            <a:ext cx="2305050" cy="457200"/>
          </a:xfrm>
          <a:prstGeom prst="rect">
            <a:avLst/>
          </a:prstGeom>
          <a:noFill/>
          <a:ln w="12700" cap="sq">
            <a:noFill/>
            <a:miter lim="800000"/>
            <a:headEnd/>
            <a:tailEnd/>
          </a:ln>
        </p:spPr>
        <p:txBody>
          <a:bodyPr>
            <a:spAutoFit/>
          </a:bodyPr>
          <a:lstStyle/>
          <a:p>
            <a:pPr algn="ctr" eaLnBrk="0" hangingPunct="0">
              <a:spcBef>
                <a:spcPct val="50000"/>
              </a:spcBef>
            </a:pPr>
            <a:r>
              <a:rPr lang="es-ES" b="1">
                <a:solidFill>
                  <a:schemeClr val="bg1"/>
                </a:solidFill>
              </a:rPr>
              <a:t>BD absoluta</a:t>
            </a: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3 Título"/>
          <p:cNvSpPr>
            <a:spLocks noGrp="1"/>
          </p:cNvSpPr>
          <p:nvPr>
            <p:ph type="title"/>
          </p:nvPr>
        </p:nvSpPr>
        <p:spPr/>
        <p:txBody>
          <a:bodyPr/>
          <a:lstStyle/>
          <a:p>
            <a:endParaRPr lang="es-ES" smtClean="0"/>
          </a:p>
        </p:txBody>
      </p:sp>
      <p:sp>
        <p:nvSpPr>
          <p:cNvPr id="23555" name="4 Marcador de contenido"/>
          <p:cNvSpPr>
            <a:spLocks noGrp="1"/>
          </p:cNvSpPr>
          <p:nvPr>
            <p:ph idx="1"/>
          </p:nvPr>
        </p:nvSpPr>
        <p:spPr/>
        <p:txBody>
          <a:bodyPr/>
          <a:lstStyle/>
          <a:p>
            <a:r>
              <a:rPr lang="es-ES" smtClean="0"/>
              <a:t>La bioequivalencia corresponde a un tipo de biodisponibilidad relativa</a:t>
            </a:r>
          </a:p>
          <a:p>
            <a:r>
              <a:rPr lang="es-ES" smtClean="0"/>
              <a:t>¿Podemos demostrar BD relativa entre diferentes dosis, diferentes vías?</a:t>
            </a:r>
          </a:p>
          <a:p>
            <a:r>
              <a:rPr lang="es-ES" smtClean="0"/>
              <a:t>¿Podemos demostrar equivalencia terapéutica entre diferentes dosis, diferentes vías?</a:t>
            </a:r>
          </a:p>
        </p:txBody>
      </p:sp>
      <p:sp>
        <p:nvSpPr>
          <p:cNvPr id="23556" name="2 Marcador de fecha"/>
          <p:cNvSpPr>
            <a:spLocks noGrp="1"/>
          </p:cNvSpPr>
          <p:nvPr>
            <p:ph type="dt" sz="quarter" idx="10"/>
          </p:nvPr>
        </p:nvSpPr>
        <p:spPr>
          <a:noFill/>
        </p:spPr>
        <p:txBody>
          <a:bodyPr/>
          <a:lstStyle/>
          <a:p>
            <a:fld id="{2306153E-102D-4E6E-8357-56583D720DBB}" type="datetime1">
              <a:rPr lang="es-ES" smtClean="0"/>
              <a:pPr/>
              <a:t>24/10/2010</a:t>
            </a:fld>
            <a:endParaRPr lang="es-ES"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0674" name="Rectangle 2"/>
          <p:cNvSpPr>
            <a:spLocks noGrp="1" noChangeArrowheads="1"/>
          </p:cNvSpPr>
          <p:nvPr>
            <p:ph type="title"/>
          </p:nvPr>
        </p:nvSpPr>
        <p:spPr>
          <a:xfrm>
            <a:off x="500034" y="0"/>
            <a:ext cx="8305800" cy="1143000"/>
          </a:xfrm>
        </p:spPr>
        <p:txBody>
          <a:bodyPr/>
          <a:lstStyle/>
          <a:p>
            <a:pPr eaLnBrk="1" fontAlgn="auto" hangingPunct="1">
              <a:spcAft>
                <a:spcPts val="0"/>
              </a:spcAft>
              <a:defRPr/>
            </a:pPr>
            <a:r>
              <a:rPr lang="es-ES" b="1" dirty="0" err="1" smtClean="0"/>
              <a:t>Bioequivalencia</a:t>
            </a:r>
            <a:endParaRPr lang="es-ES" b="1" dirty="0" smtClean="0"/>
          </a:p>
        </p:txBody>
      </p:sp>
      <p:sp>
        <p:nvSpPr>
          <p:cNvPr id="47107" name="Text Box 3"/>
          <p:cNvSpPr txBox="1">
            <a:spLocks noChangeArrowheads="1"/>
          </p:cNvSpPr>
          <p:nvPr/>
        </p:nvSpPr>
        <p:spPr bwMode="auto">
          <a:xfrm>
            <a:off x="1187450" y="1268413"/>
            <a:ext cx="7315200" cy="5410200"/>
          </a:xfrm>
          <a:prstGeom prst="rect">
            <a:avLst/>
          </a:prstGeom>
          <a:solidFill>
            <a:schemeClr val="accent4">
              <a:lumMod val="60000"/>
              <a:lumOff val="40000"/>
              <a:alpha val="38000"/>
            </a:schemeClr>
          </a:solidFill>
          <a:ln w="12700" cap="sq">
            <a:noFill/>
            <a:miter lim="800000"/>
            <a:headEnd/>
            <a:tailEnd/>
          </a:ln>
        </p:spPr>
        <p:txBody>
          <a:bodyPr>
            <a:spAutoFit/>
          </a:bodyPr>
          <a:lstStyle/>
          <a:p>
            <a:pPr algn="just" eaLnBrk="0" fontAlgn="auto" hangingPunct="0">
              <a:spcBef>
                <a:spcPct val="20000"/>
              </a:spcBef>
              <a:spcAft>
                <a:spcPts val="0"/>
              </a:spcAft>
              <a:buClr>
                <a:schemeClr val="tx2"/>
              </a:buClr>
              <a:buSzPct val="70000"/>
              <a:buFont typeface="Monotype Sorts" pitchFamily="2" charset="2"/>
              <a:buNone/>
              <a:defRPr/>
            </a:pPr>
            <a:r>
              <a:rPr lang="pt-BR" sz="2400" b="1" dirty="0">
                <a:solidFill>
                  <a:schemeClr val="bg1"/>
                </a:solidFill>
                <a:latin typeface="Times New Roman" pitchFamily="18" charset="0"/>
              </a:rPr>
              <a:t>	</a:t>
            </a:r>
            <a:r>
              <a:rPr lang="pt-BR" sz="2400" b="1" dirty="0">
                <a:solidFill>
                  <a:schemeClr val="accent1">
                    <a:lumMod val="50000"/>
                  </a:schemeClr>
                </a:solidFill>
                <a:latin typeface="Times New Roman" pitchFamily="18" charset="0"/>
              </a:rPr>
              <a:t>La </a:t>
            </a:r>
            <a:r>
              <a:rPr lang="pt-BR" sz="2400" b="1" dirty="0" err="1">
                <a:solidFill>
                  <a:schemeClr val="accent1">
                    <a:lumMod val="50000"/>
                  </a:schemeClr>
                </a:solidFill>
                <a:latin typeface="Times New Roman" pitchFamily="18" charset="0"/>
              </a:rPr>
              <a:t>bioequivalencia</a:t>
            </a:r>
            <a:r>
              <a:rPr lang="pt-BR" sz="2400" b="1" dirty="0">
                <a:solidFill>
                  <a:schemeClr val="accent1">
                    <a:lumMod val="50000"/>
                  </a:schemeClr>
                </a:solidFill>
                <a:latin typeface="Times New Roman" pitchFamily="18" charset="0"/>
              </a:rPr>
              <a:t> se </a:t>
            </a:r>
            <a:r>
              <a:rPr lang="pt-BR" sz="2400" b="1" dirty="0" err="1">
                <a:solidFill>
                  <a:schemeClr val="accent1">
                    <a:lumMod val="50000"/>
                  </a:schemeClr>
                </a:solidFill>
                <a:latin typeface="Times New Roman" pitchFamily="18" charset="0"/>
              </a:rPr>
              <a:t>establece</a:t>
            </a:r>
            <a:r>
              <a:rPr lang="pt-BR" sz="2400" b="1" dirty="0">
                <a:solidFill>
                  <a:schemeClr val="accent1">
                    <a:lumMod val="50000"/>
                  </a:schemeClr>
                </a:solidFill>
                <a:latin typeface="Times New Roman" pitchFamily="18" charset="0"/>
              </a:rPr>
              <a:t> </a:t>
            </a:r>
            <a:r>
              <a:rPr lang="pt-BR" sz="2400" b="1" dirty="0" err="1">
                <a:solidFill>
                  <a:schemeClr val="accent1">
                    <a:lumMod val="50000"/>
                  </a:schemeClr>
                </a:solidFill>
                <a:latin typeface="Times New Roman" pitchFamily="18" charset="0"/>
              </a:rPr>
              <a:t>cuando</a:t>
            </a:r>
            <a:r>
              <a:rPr lang="pt-BR" sz="2400" b="1" dirty="0">
                <a:solidFill>
                  <a:schemeClr val="accent1">
                    <a:lumMod val="50000"/>
                  </a:schemeClr>
                </a:solidFill>
                <a:latin typeface="Times New Roman" pitchFamily="18" charset="0"/>
              </a:rPr>
              <a:t> </a:t>
            </a:r>
            <a:r>
              <a:rPr lang="pt-BR" sz="2400" b="1" dirty="0" err="1">
                <a:solidFill>
                  <a:schemeClr val="accent1">
                    <a:lumMod val="50000"/>
                  </a:schemeClr>
                </a:solidFill>
                <a:latin typeface="Times New Roman" pitchFamily="18" charset="0"/>
              </a:rPr>
              <a:t>la</a:t>
            </a:r>
            <a:r>
              <a:rPr lang="pt-BR" sz="2400" b="1" dirty="0">
                <a:solidFill>
                  <a:schemeClr val="accent1">
                    <a:lumMod val="50000"/>
                  </a:schemeClr>
                </a:solidFill>
                <a:latin typeface="Times New Roman" pitchFamily="18" charset="0"/>
              </a:rPr>
              <a:t>     </a:t>
            </a:r>
            <a:r>
              <a:rPr lang="pt-BR" sz="2400" b="1" dirty="0" err="1">
                <a:solidFill>
                  <a:schemeClr val="accent1">
                    <a:lumMod val="50000"/>
                  </a:schemeClr>
                </a:solidFill>
                <a:latin typeface="Times New Roman" pitchFamily="18" charset="0"/>
              </a:rPr>
              <a:t>velocidad</a:t>
            </a:r>
            <a:r>
              <a:rPr lang="pt-BR" sz="2400" b="1" dirty="0">
                <a:solidFill>
                  <a:schemeClr val="accent1">
                    <a:lumMod val="50000"/>
                  </a:schemeClr>
                </a:solidFill>
                <a:latin typeface="Times New Roman" pitchFamily="18" charset="0"/>
              </a:rPr>
              <a:t> y </a:t>
            </a:r>
            <a:r>
              <a:rPr lang="pt-BR" sz="2400" b="1" dirty="0" err="1">
                <a:solidFill>
                  <a:schemeClr val="accent1">
                    <a:lumMod val="50000"/>
                  </a:schemeClr>
                </a:solidFill>
                <a:latin typeface="Times New Roman" pitchFamily="18" charset="0"/>
              </a:rPr>
              <a:t>la</a:t>
            </a:r>
            <a:r>
              <a:rPr lang="pt-BR" sz="2400" b="1" dirty="0">
                <a:solidFill>
                  <a:schemeClr val="accent1">
                    <a:lumMod val="50000"/>
                  </a:schemeClr>
                </a:solidFill>
                <a:latin typeface="Times New Roman" pitchFamily="18" charset="0"/>
              </a:rPr>
              <a:t> </a:t>
            </a:r>
            <a:r>
              <a:rPr lang="pt-BR" sz="2400" b="1" dirty="0" err="1">
                <a:solidFill>
                  <a:schemeClr val="accent1">
                    <a:lumMod val="50000"/>
                  </a:schemeClr>
                </a:solidFill>
                <a:latin typeface="Times New Roman" pitchFamily="18" charset="0"/>
              </a:rPr>
              <a:t>cuantía</a:t>
            </a:r>
            <a:r>
              <a:rPr lang="pt-BR" sz="2400" b="1" dirty="0">
                <a:solidFill>
                  <a:schemeClr val="accent1">
                    <a:lumMod val="50000"/>
                  </a:schemeClr>
                </a:solidFill>
                <a:latin typeface="Times New Roman" pitchFamily="18" charset="0"/>
              </a:rPr>
              <a:t> de </a:t>
            </a:r>
            <a:r>
              <a:rPr lang="pt-BR" sz="2400" b="1" dirty="0" err="1">
                <a:solidFill>
                  <a:schemeClr val="accent1">
                    <a:lumMod val="50000"/>
                  </a:schemeClr>
                </a:solidFill>
                <a:latin typeface="Times New Roman" pitchFamily="18" charset="0"/>
              </a:rPr>
              <a:t>la</a:t>
            </a:r>
            <a:r>
              <a:rPr lang="pt-BR" sz="2400" b="1" dirty="0">
                <a:solidFill>
                  <a:schemeClr val="accent1">
                    <a:lumMod val="50000"/>
                  </a:schemeClr>
                </a:solidFill>
                <a:latin typeface="Times New Roman" pitchFamily="18" charset="0"/>
              </a:rPr>
              <a:t> </a:t>
            </a:r>
            <a:r>
              <a:rPr lang="pt-BR" sz="2400" b="1" dirty="0" err="1">
                <a:solidFill>
                  <a:schemeClr val="accent1">
                    <a:lumMod val="50000"/>
                  </a:schemeClr>
                </a:solidFill>
                <a:latin typeface="Times New Roman" pitchFamily="18" charset="0"/>
              </a:rPr>
              <a:t>absorción</a:t>
            </a:r>
            <a:r>
              <a:rPr lang="pt-BR" sz="2400" b="1" dirty="0">
                <a:solidFill>
                  <a:schemeClr val="accent1">
                    <a:lumMod val="50000"/>
                  </a:schemeClr>
                </a:solidFill>
                <a:latin typeface="Times New Roman" pitchFamily="18" charset="0"/>
              </a:rPr>
              <a:t> de </a:t>
            </a:r>
            <a:r>
              <a:rPr lang="pt-BR" sz="2400" b="1" dirty="0" err="1">
                <a:solidFill>
                  <a:schemeClr val="accent1">
                    <a:lumMod val="50000"/>
                  </a:schemeClr>
                </a:solidFill>
                <a:latin typeface="Times New Roman" pitchFamily="18" charset="0"/>
              </a:rPr>
              <a:t>un</a:t>
            </a:r>
            <a:r>
              <a:rPr lang="pt-BR" sz="2400" b="1" dirty="0">
                <a:solidFill>
                  <a:schemeClr val="accent1">
                    <a:lumMod val="50000"/>
                  </a:schemeClr>
                </a:solidFill>
                <a:latin typeface="Times New Roman" pitchFamily="18" charset="0"/>
              </a:rPr>
              <a:t> fármaco de </a:t>
            </a:r>
            <a:r>
              <a:rPr lang="pt-BR" sz="2400" b="1" dirty="0" err="1">
                <a:solidFill>
                  <a:schemeClr val="accent1">
                    <a:lumMod val="50000"/>
                  </a:schemeClr>
                </a:solidFill>
                <a:latin typeface="Times New Roman" pitchFamily="18" charset="0"/>
              </a:rPr>
              <a:t>un</a:t>
            </a:r>
            <a:r>
              <a:rPr lang="pt-BR" sz="2400" b="1" dirty="0">
                <a:solidFill>
                  <a:schemeClr val="accent1">
                    <a:lumMod val="50000"/>
                  </a:schemeClr>
                </a:solidFill>
                <a:latin typeface="Times New Roman" pitchFamily="18" charset="0"/>
              </a:rPr>
              <a:t> equivalente o alternativa </a:t>
            </a:r>
            <a:r>
              <a:rPr lang="pt-BR" sz="2400" b="1" dirty="0" err="1">
                <a:solidFill>
                  <a:schemeClr val="accent1">
                    <a:lumMod val="50000"/>
                  </a:schemeClr>
                </a:solidFill>
                <a:latin typeface="Times New Roman" pitchFamily="18" charset="0"/>
              </a:rPr>
              <a:t>farmacéutica</a:t>
            </a:r>
            <a:r>
              <a:rPr lang="pt-BR" sz="2400" b="1" dirty="0">
                <a:solidFill>
                  <a:schemeClr val="accent1">
                    <a:lumMod val="50000"/>
                  </a:schemeClr>
                </a:solidFill>
                <a:latin typeface="Times New Roman" pitchFamily="18" charset="0"/>
              </a:rPr>
              <a:t> no </a:t>
            </a:r>
            <a:r>
              <a:rPr lang="pt-BR" sz="2400" b="1" dirty="0" err="1">
                <a:solidFill>
                  <a:schemeClr val="accent1">
                    <a:lumMod val="50000"/>
                  </a:schemeClr>
                </a:solidFill>
                <a:latin typeface="Times New Roman" pitchFamily="18" charset="0"/>
              </a:rPr>
              <a:t>presentan</a:t>
            </a:r>
            <a:r>
              <a:rPr lang="pt-BR" sz="2400" b="1" dirty="0">
                <a:solidFill>
                  <a:schemeClr val="accent1">
                    <a:lumMod val="50000"/>
                  </a:schemeClr>
                </a:solidFill>
                <a:latin typeface="Times New Roman" pitchFamily="18" charset="0"/>
              </a:rPr>
              <a:t> diferencias significativas </a:t>
            </a:r>
            <a:r>
              <a:rPr lang="pt-BR" sz="2400" b="1" dirty="0" err="1">
                <a:solidFill>
                  <a:schemeClr val="accent1">
                    <a:lumMod val="50000"/>
                  </a:schemeClr>
                </a:solidFill>
                <a:latin typeface="Times New Roman" pitchFamily="18" charset="0"/>
              </a:rPr>
              <a:t>en</a:t>
            </a:r>
            <a:r>
              <a:rPr lang="pt-BR" sz="2400" b="1" dirty="0">
                <a:solidFill>
                  <a:schemeClr val="accent1">
                    <a:lumMod val="50000"/>
                  </a:schemeClr>
                </a:solidFill>
                <a:latin typeface="Times New Roman" pitchFamily="18" charset="0"/>
              </a:rPr>
              <a:t> </a:t>
            </a:r>
            <a:r>
              <a:rPr lang="pt-BR" sz="2400" b="1" dirty="0" err="1">
                <a:solidFill>
                  <a:schemeClr val="accent1">
                    <a:lumMod val="50000"/>
                  </a:schemeClr>
                </a:solidFill>
                <a:latin typeface="Times New Roman" pitchFamily="18" charset="0"/>
              </a:rPr>
              <a:t>relación</a:t>
            </a:r>
            <a:r>
              <a:rPr lang="pt-BR" sz="2400" b="1" dirty="0">
                <a:solidFill>
                  <a:schemeClr val="accent1">
                    <a:lumMod val="50000"/>
                  </a:schemeClr>
                </a:solidFill>
                <a:latin typeface="Times New Roman" pitchFamily="18" charset="0"/>
              </a:rPr>
              <a:t> </a:t>
            </a:r>
            <a:r>
              <a:rPr lang="pt-BR" sz="2400" b="1" dirty="0" err="1">
                <a:solidFill>
                  <a:schemeClr val="accent1">
                    <a:lumMod val="50000"/>
                  </a:schemeClr>
                </a:solidFill>
                <a:latin typeface="Times New Roman" pitchFamily="18" charset="0"/>
              </a:rPr>
              <a:t>al</a:t>
            </a:r>
            <a:r>
              <a:rPr lang="pt-BR" sz="2400" b="1" dirty="0">
                <a:solidFill>
                  <a:schemeClr val="accent1">
                    <a:lumMod val="50000"/>
                  </a:schemeClr>
                </a:solidFill>
                <a:latin typeface="Times New Roman" pitchFamily="18" charset="0"/>
              </a:rPr>
              <a:t> </a:t>
            </a:r>
            <a:r>
              <a:rPr lang="pt-BR" sz="2400" b="1" dirty="0" err="1">
                <a:solidFill>
                  <a:schemeClr val="accent1">
                    <a:lumMod val="50000"/>
                  </a:schemeClr>
                </a:solidFill>
                <a:latin typeface="Times New Roman" pitchFamily="18" charset="0"/>
              </a:rPr>
              <a:t>producto</a:t>
            </a:r>
            <a:r>
              <a:rPr lang="pt-BR" sz="2400" b="1" dirty="0">
                <a:solidFill>
                  <a:schemeClr val="accent1">
                    <a:lumMod val="50000"/>
                  </a:schemeClr>
                </a:solidFill>
                <a:latin typeface="Times New Roman" pitchFamily="18" charset="0"/>
              </a:rPr>
              <a:t> de referencia, administrados  </a:t>
            </a:r>
            <a:r>
              <a:rPr lang="pt-BR" sz="2400" b="1" dirty="0" err="1">
                <a:solidFill>
                  <a:schemeClr val="accent1">
                    <a:lumMod val="50000"/>
                  </a:schemeClr>
                </a:solidFill>
                <a:latin typeface="Times New Roman" pitchFamily="18" charset="0"/>
              </a:rPr>
              <a:t>en</a:t>
            </a:r>
            <a:r>
              <a:rPr lang="pt-BR" sz="2400" b="1" dirty="0">
                <a:solidFill>
                  <a:schemeClr val="accent1">
                    <a:lumMod val="50000"/>
                  </a:schemeClr>
                </a:solidFill>
                <a:latin typeface="Times New Roman" pitchFamily="18" charset="0"/>
              </a:rPr>
              <a:t> </a:t>
            </a:r>
            <a:r>
              <a:rPr lang="pt-BR" sz="2400" b="1" dirty="0" err="1">
                <a:solidFill>
                  <a:schemeClr val="accent1">
                    <a:lumMod val="50000"/>
                  </a:schemeClr>
                </a:solidFill>
                <a:latin typeface="Times New Roman" pitchFamily="18" charset="0"/>
              </a:rPr>
              <a:t>un</a:t>
            </a:r>
            <a:r>
              <a:rPr lang="pt-BR" sz="2400" b="1" dirty="0">
                <a:solidFill>
                  <a:schemeClr val="accent1">
                    <a:lumMod val="50000"/>
                  </a:schemeClr>
                </a:solidFill>
                <a:latin typeface="Times New Roman" pitchFamily="18" charset="0"/>
              </a:rPr>
              <a:t> </a:t>
            </a:r>
            <a:r>
              <a:rPr lang="pt-BR" sz="2400" b="1" dirty="0" err="1">
                <a:solidFill>
                  <a:schemeClr val="accent1">
                    <a:lumMod val="50000"/>
                  </a:schemeClr>
                </a:solidFill>
                <a:latin typeface="Times New Roman" pitchFamily="18" charset="0"/>
              </a:rPr>
              <a:t>estudio</a:t>
            </a:r>
            <a:r>
              <a:rPr lang="pt-BR" sz="2400" b="1" dirty="0">
                <a:solidFill>
                  <a:schemeClr val="accent1">
                    <a:lumMod val="50000"/>
                  </a:schemeClr>
                </a:solidFill>
                <a:latin typeface="Times New Roman" pitchFamily="18" charset="0"/>
              </a:rPr>
              <a:t> de </a:t>
            </a:r>
            <a:r>
              <a:rPr lang="pt-BR" sz="2400" b="1" dirty="0" err="1">
                <a:solidFill>
                  <a:schemeClr val="accent1">
                    <a:lumMod val="50000"/>
                  </a:schemeClr>
                </a:solidFill>
                <a:latin typeface="Times New Roman" pitchFamily="18" charset="0"/>
              </a:rPr>
              <a:t>diseño</a:t>
            </a:r>
            <a:r>
              <a:rPr lang="pt-BR" sz="2400" b="1" dirty="0">
                <a:solidFill>
                  <a:schemeClr val="accent1">
                    <a:lumMod val="50000"/>
                  </a:schemeClr>
                </a:solidFill>
                <a:latin typeface="Times New Roman" pitchFamily="18" charset="0"/>
              </a:rPr>
              <a:t> </a:t>
            </a:r>
            <a:r>
              <a:rPr lang="pt-BR" sz="2400" b="1" dirty="0" err="1">
                <a:solidFill>
                  <a:schemeClr val="accent1">
                    <a:lumMod val="50000"/>
                  </a:schemeClr>
                </a:solidFill>
                <a:latin typeface="Times New Roman" pitchFamily="18" charset="0"/>
              </a:rPr>
              <a:t>apropiado</a:t>
            </a:r>
            <a:endParaRPr lang="pt-BR" sz="2400" b="1" dirty="0">
              <a:solidFill>
                <a:schemeClr val="accent1">
                  <a:lumMod val="50000"/>
                </a:schemeClr>
              </a:solidFill>
              <a:latin typeface="Times New Roman" pitchFamily="18" charset="0"/>
            </a:endParaRPr>
          </a:p>
          <a:p>
            <a:pPr algn="just" fontAlgn="auto">
              <a:lnSpc>
                <a:spcPct val="90000"/>
              </a:lnSpc>
              <a:spcBef>
                <a:spcPct val="20000"/>
              </a:spcBef>
              <a:spcAft>
                <a:spcPts val="0"/>
              </a:spcAft>
              <a:buClr>
                <a:schemeClr val="tx2"/>
              </a:buClr>
              <a:buFont typeface="Monotype Sorts" pitchFamily="2" charset="2"/>
              <a:buNone/>
              <a:defRPr/>
            </a:pPr>
            <a:r>
              <a:rPr lang="es-ES_tradnl" sz="2400" b="1" dirty="0">
                <a:solidFill>
                  <a:schemeClr val="accent1">
                    <a:lumMod val="50000"/>
                  </a:schemeClr>
                </a:solidFill>
                <a:latin typeface="Times New Roman" pitchFamily="18" charset="0"/>
              </a:rPr>
              <a:t>	</a:t>
            </a:r>
          </a:p>
          <a:p>
            <a:pPr algn="just" fontAlgn="auto">
              <a:lnSpc>
                <a:spcPct val="90000"/>
              </a:lnSpc>
              <a:spcBef>
                <a:spcPct val="20000"/>
              </a:spcBef>
              <a:spcAft>
                <a:spcPts val="0"/>
              </a:spcAft>
              <a:buClr>
                <a:schemeClr val="tx2"/>
              </a:buClr>
              <a:buFont typeface="Monotype Sorts" pitchFamily="2" charset="2"/>
              <a:buNone/>
              <a:defRPr/>
            </a:pPr>
            <a:r>
              <a:rPr lang="es-ES_tradnl" sz="2400" b="1" dirty="0">
                <a:solidFill>
                  <a:schemeClr val="accent1">
                    <a:lumMod val="50000"/>
                  </a:schemeClr>
                </a:solidFill>
                <a:latin typeface="Times New Roman" pitchFamily="18" charset="0"/>
              </a:rPr>
              <a:t>	Cuando existe una diferencia intencional en la velocidad de absorción (productos de liberación controlada), pueden considerarse </a:t>
            </a:r>
            <a:r>
              <a:rPr lang="es-ES_tradnl" sz="2400" b="1" dirty="0" err="1">
                <a:solidFill>
                  <a:schemeClr val="accent1">
                    <a:lumMod val="50000"/>
                  </a:schemeClr>
                </a:solidFill>
                <a:latin typeface="Times New Roman" pitchFamily="18" charset="0"/>
              </a:rPr>
              <a:t>bioequivalentes</a:t>
            </a:r>
            <a:r>
              <a:rPr lang="es-ES_tradnl" sz="2400" b="1" dirty="0">
                <a:solidFill>
                  <a:schemeClr val="accent1">
                    <a:lumMod val="50000"/>
                  </a:schemeClr>
                </a:solidFill>
                <a:latin typeface="Times New Roman" pitchFamily="18" charset="0"/>
              </a:rPr>
              <a:t> si no hay diferencias en la cantidad absorbida y el producto está convenientemente rotulado.</a:t>
            </a:r>
          </a:p>
          <a:p>
            <a:pPr algn="just" eaLnBrk="0" fontAlgn="auto" hangingPunct="0">
              <a:spcBef>
                <a:spcPct val="20000"/>
              </a:spcBef>
              <a:spcAft>
                <a:spcPts val="0"/>
              </a:spcAft>
              <a:buClr>
                <a:schemeClr val="tx2"/>
              </a:buClr>
              <a:buSzPct val="70000"/>
              <a:buFont typeface="Monotype Sorts" pitchFamily="2" charset="2"/>
              <a:buChar char="t"/>
              <a:defRPr/>
            </a:pPr>
            <a:endParaRPr lang="pt-BR" sz="2400" b="1" dirty="0">
              <a:solidFill>
                <a:schemeClr val="bg1"/>
              </a:solidFill>
              <a:latin typeface="Times New Roman" pitchFamily="18" charset="0"/>
            </a:endParaRPr>
          </a:p>
          <a:p>
            <a:pPr algn="just" eaLnBrk="0" fontAlgn="auto" hangingPunct="0">
              <a:spcBef>
                <a:spcPct val="20000"/>
              </a:spcBef>
              <a:spcAft>
                <a:spcPts val="0"/>
              </a:spcAft>
              <a:buClr>
                <a:schemeClr val="tx2"/>
              </a:buClr>
              <a:buSzPct val="70000"/>
              <a:buFont typeface="Monotype Sorts" pitchFamily="2" charset="2"/>
              <a:buNone/>
              <a:defRPr/>
            </a:pPr>
            <a:endParaRPr kumimoji="1" lang="es-ES" sz="2800" dirty="0">
              <a:solidFill>
                <a:schemeClr val="bg1"/>
              </a:solidFill>
              <a:latin typeface="Times New Roman" pitchFamily="18" charset="0"/>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1698" name="Rectangle 2"/>
          <p:cNvSpPr>
            <a:spLocks noGrp="1" noChangeArrowheads="1"/>
          </p:cNvSpPr>
          <p:nvPr>
            <p:ph type="title"/>
          </p:nvPr>
        </p:nvSpPr>
        <p:spPr/>
        <p:txBody>
          <a:bodyPr/>
          <a:lstStyle/>
          <a:p>
            <a:pPr eaLnBrk="1" fontAlgn="auto" hangingPunct="1">
              <a:spcAft>
                <a:spcPts val="0"/>
              </a:spcAft>
              <a:defRPr/>
            </a:pPr>
            <a:r>
              <a:rPr lang="es-ES" b="1" smtClean="0"/>
              <a:t>Equivalente terapéutico</a:t>
            </a:r>
          </a:p>
        </p:txBody>
      </p:sp>
      <p:sp>
        <p:nvSpPr>
          <p:cNvPr id="17411" name="Text Box 3"/>
          <p:cNvSpPr txBox="1">
            <a:spLocks noChangeArrowheads="1"/>
          </p:cNvSpPr>
          <p:nvPr/>
        </p:nvSpPr>
        <p:spPr bwMode="auto">
          <a:xfrm>
            <a:off x="1828800" y="2286000"/>
            <a:ext cx="6629400" cy="2654300"/>
          </a:xfrm>
          <a:prstGeom prst="rect">
            <a:avLst/>
          </a:prstGeom>
          <a:solidFill>
            <a:schemeClr val="tx2"/>
          </a:solidFill>
          <a:ln w="12700" cap="sq">
            <a:noFill/>
            <a:miter lim="800000"/>
            <a:headEnd/>
            <a:tailEnd/>
          </a:ln>
        </p:spPr>
        <p:txBody>
          <a:bodyPr>
            <a:spAutoFit/>
          </a:bodyPr>
          <a:lstStyle/>
          <a:p>
            <a:pPr algn="just" eaLnBrk="0" hangingPunct="0">
              <a:spcBef>
                <a:spcPct val="20000"/>
              </a:spcBef>
              <a:buClr>
                <a:schemeClr val="tx2"/>
              </a:buClr>
              <a:buSzPct val="70000"/>
              <a:buFont typeface="Monotype Sorts" pitchFamily="2" charset="2"/>
              <a:buNone/>
            </a:pPr>
            <a:r>
              <a:rPr lang="pt-BR" sz="2800" b="1">
                <a:solidFill>
                  <a:schemeClr val="bg1"/>
                </a:solidFill>
                <a:latin typeface="Times New Roman" pitchFamily="18" charset="0"/>
              </a:rPr>
              <a:t>Son equivalentes farmacéuticos, que después de ser administrados en la misma dosis molar, presentan esencialmente los mismos efectos, con respecto a eficacia y seguridad, determinados por estudios apropiados.</a:t>
            </a: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3378" name="Rectangle 2"/>
          <p:cNvSpPr>
            <a:spLocks noGrp="1" noChangeArrowheads="1"/>
          </p:cNvSpPr>
          <p:nvPr>
            <p:ph type="title"/>
          </p:nvPr>
        </p:nvSpPr>
        <p:spPr/>
        <p:txBody>
          <a:bodyPr/>
          <a:lstStyle/>
          <a:p>
            <a:pPr eaLnBrk="1" fontAlgn="auto" hangingPunct="1">
              <a:spcAft>
                <a:spcPts val="0"/>
              </a:spcAft>
              <a:defRPr/>
            </a:pPr>
            <a:r>
              <a:rPr lang="es-ES" sz="3600" b="1" smtClean="0"/>
              <a:t>TIPOS DE ESTUDIOS</a:t>
            </a:r>
          </a:p>
        </p:txBody>
      </p:sp>
      <p:sp>
        <p:nvSpPr>
          <p:cNvPr id="18435" name="Text Box 3"/>
          <p:cNvSpPr txBox="1">
            <a:spLocks noChangeArrowheads="1"/>
          </p:cNvSpPr>
          <p:nvPr/>
        </p:nvSpPr>
        <p:spPr bwMode="auto">
          <a:xfrm>
            <a:off x="1981200" y="1981200"/>
            <a:ext cx="6858000" cy="2879725"/>
          </a:xfrm>
          <a:prstGeom prst="rect">
            <a:avLst/>
          </a:prstGeom>
          <a:solidFill>
            <a:schemeClr val="tx2"/>
          </a:solidFill>
          <a:ln w="12700" cap="sq">
            <a:noFill/>
            <a:miter lim="800000"/>
            <a:headEnd/>
            <a:tailEnd/>
          </a:ln>
        </p:spPr>
        <p:txBody>
          <a:bodyPr>
            <a:spAutoFit/>
          </a:bodyPr>
          <a:lstStyle/>
          <a:p>
            <a:pPr eaLnBrk="0" hangingPunct="0">
              <a:spcBef>
                <a:spcPct val="20000"/>
              </a:spcBef>
              <a:buClr>
                <a:schemeClr val="tx2"/>
              </a:buClr>
              <a:buSzPct val="70000"/>
              <a:buFont typeface="Monotype Sorts" pitchFamily="2" charset="2"/>
              <a:buChar char="t"/>
            </a:pPr>
            <a:r>
              <a:rPr kumimoji="1" lang="es-ES" sz="3200" b="1">
                <a:solidFill>
                  <a:schemeClr val="bg1"/>
                </a:solidFill>
                <a:latin typeface="Times New Roman" pitchFamily="18" charset="0"/>
              </a:rPr>
              <a:t>Farmacocinéticos</a:t>
            </a:r>
          </a:p>
          <a:p>
            <a:pPr eaLnBrk="0" hangingPunct="0">
              <a:spcBef>
                <a:spcPct val="20000"/>
              </a:spcBef>
              <a:buClr>
                <a:schemeClr val="tx2"/>
              </a:buClr>
              <a:buSzPct val="70000"/>
              <a:buFont typeface="Monotype Sorts" pitchFamily="2" charset="2"/>
              <a:buChar char="t"/>
            </a:pPr>
            <a:r>
              <a:rPr kumimoji="1" lang="es-ES" sz="3200" b="1">
                <a:solidFill>
                  <a:schemeClr val="bg1"/>
                </a:solidFill>
                <a:latin typeface="Times New Roman" pitchFamily="18" charset="0"/>
              </a:rPr>
              <a:t>Farmacodinámicos</a:t>
            </a:r>
          </a:p>
          <a:p>
            <a:pPr eaLnBrk="0" hangingPunct="0">
              <a:spcBef>
                <a:spcPct val="20000"/>
              </a:spcBef>
              <a:buClr>
                <a:schemeClr val="tx2"/>
              </a:buClr>
              <a:buSzPct val="70000"/>
              <a:buFont typeface="Monotype Sorts" pitchFamily="2" charset="2"/>
              <a:buChar char="t"/>
            </a:pPr>
            <a:r>
              <a:rPr kumimoji="1" lang="es-ES" sz="3200" b="1">
                <a:solidFill>
                  <a:schemeClr val="bg1"/>
                </a:solidFill>
                <a:latin typeface="Times New Roman" pitchFamily="18" charset="0"/>
              </a:rPr>
              <a:t>Clínicos </a:t>
            </a:r>
          </a:p>
          <a:p>
            <a:pPr eaLnBrk="0" hangingPunct="0">
              <a:spcBef>
                <a:spcPct val="20000"/>
              </a:spcBef>
              <a:buClr>
                <a:schemeClr val="tx2"/>
              </a:buClr>
              <a:buSzPct val="70000"/>
              <a:buFont typeface="Monotype Sorts" pitchFamily="2" charset="2"/>
              <a:buChar char="t"/>
            </a:pPr>
            <a:r>
              <a:rPr kumimoji="1" lang="es-ES" sz="3200" b="1">
                <a:solidFill>
                  <a:schemeClr val="bg1"/>
                </a:solidFill>
                <a:latin typeface="Times New Roman" pitchFamily="18" charset="0"/>
              </a:rPr>
              <a:t>In vitro</a:t>
            </a:r>
          </a:p>
          <a:p>
            <a:pPr algn="ctr" eaLnBrk="0" hangingPunct="0">
              <a:spcBef>
                <a:spcPct val="50000"/>
              </a:spcBef>
            </a:pPr>
            <a:endParaRPr kumimoji="1" lang="es-ES" sz="2400">
              <a:solidFill>
                <a:schemeClr val="bg1"/>
              </a:solidFill>
              <a:latin typeface="Times New Roman" pitchFamily="18" charset="0"/>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Oval 2"/>
          <p:cNvSpPr>
            <a:spLocks noChangeArrowheads="1"/>
          </p:cNvSpPr>
          <p:nvPr/>
        </p:nvSpPr>
        <p:spPr bwMode="auto">
          <a:xfrm>
            <a:off x="3130550" y="158750"/>
            <a:ext cx="2120900" cy="825500"/>
          </a:xfrm>
          <a:prstGeom prst="ellipse">
            <a:avLst/>
          </a:prstGeom>
          <a:solidFill>
            <a:srgbClr val="FF0033">
              <a:alpha val="50195"/>
            </a:srgbClr>
          </a:solidFill>
          <a:ln w="12700">
            <a:solidFill>
              <a:schemeClr val="tx1"/>
            </a:solidFill>
            <a:round/>
            <a:headEnd/>
            <a:tailEnd/>
          </a:ln>
        </p:spPr>
        <p:txBody>
          <a:bodyPr wrap="none" anchor="ctr"/>
          <a:lstStyle/>
          <a:p>
            <a:endParaRPr lang="es-ES">
              <a:latin typeface="Constantia" pitchFamily="18" charset="0"/>
            </a:endParaRPr>
          </a:p>
        </p:txBody>
      </p:sp>
      <p:sp>
        <p:nvSpPr>
          <p:cNvPr id="19459" name="Rectangle 3"/>
          <p:cNvSpPr>
            <a:spLocks noChangeArrowheads="1"/>
          </p:cNvSpPr>
          <p:nvPr/>
        </p:nvSpPr>
        <p:spPr bwMode="auto">
          <a:xfrm>
            <a:off x="3352800" y="228600"/>
            <a:ext cx="1677988" cy="701675"/>
          </a:xfrm>
          <a:prstGeom prst="rect">
            <a:avLst/>
          </a:prstGeom>
          <a:noFill/>
          <a:ln w="9525">
            <a:noFill/>
            <a:miter lim="800000"/>
            <a:headEnd/>
            <a:tailEnd/>
          </a:ln>
        </p:spPr>
        <p:txBody>
          <a:bodyPr wrap="none" lIns="92075" tIns="46038" rIns="92075" bIns="46038">
            <a:spAutoFit/>
          </a:bodyPr>
          <a:lstStyle/>
          <a:p>
            <a:pPr algn="ctr" eaLnBrk="0" hangingPunct="0"/>
            <a:r>
              <a:rPr lang="es-ES_tradnl" sz="2000" b="1">
                <a:latin typeface="Times New Roman" pitchFamily="18" charset="0"/>
              </a:rPr>
              <a:t>Equivalente </a:t>
            </a:r>
          </a:p>
          <a:p>
            <a:pPr algn="ctr" eaLnBrk="0" hangingPunct="0"/>
            <a:r>
              <a:rPr lang="es-ES_tradnl" sz="2000" b="1">
                <a:latin typeface="Times New Roman" pitchFamily="18" charset="0"/>
              </a:rPr>
              <a:t>Farmacéutico</a:t>
            </a:r>
          </a:p>
        </p:txBody>
      </p:sp>
      <p:sp>
        <p:nvSpPr>
          <p:cNvPr id="19460" name="Line 4"/>
          <p:cNvSpPr>
            <a:spLocks noChangeShapeType="1"/>
          </p:cNvSpPr>
          <p:nvPr/>
        </p:nvSpPr>
        <p:spPr bwMode="auto">
          <a:xfrm flipH="1">
            <a:off x="1295400" y="533400"/>
            <a:ext cx="1828800" cy="990600"/>
          </a:xfrm>
          <a:prstGeom prst="line">
            <a:avLst/>
          </a:prstGeom>
          <a:noFill/>
          <a:ln w="25400">
            <a:solidFill>
              <a:srgbClr val="FF3300"/>
            </a:solidFill>
            <a:round/>
            <a:headEnd type="none" w="sm" len="sm"/>
            <a:tailEnd type="stealth" w="med" len="lg"/>
          </a:ln>
        </p:spPr>
        <p:txBody>
          <a:bodyPr wrap="none" anchor="ctr"/>
          <a:lstStyle/>
          <a:p>
            <a:endParaRPr lang="es-ES"/>
          </a:p>
        </p:txBody>
      </p:sp>
      <p:sp>
        <p:nvSpPr>
          <p:cNvPr id="19461" name="Line 5"/>
          <p:cNvSpPr>
            <a:spLocks noChangeShapeType="1"/>
          </p:cNvSpPr>
          <p:nvPr/>
        </p:nvSpPr>
        <p:spPr bwMode="auto">
          <a:xfrm>
            <a:off x="5257800" y="533400"/>
            <a:ext cx="1752600" cy="990600"/>
          </a:xfrm>
          <a:prstGeom prst="line">
            <a:avLst/>
          </a:prstGeom>
          <a:noFill/>
          <a:ln w="25400">
            <a:solidFill>
              <a:srgbClr val="FF3300"/>
            </a:solidFill>
            <a:round/>
            <a:headEnd type="none" w="sm" len="sm"/>
            <a:tailEnd type="stealth" w="med" len="lg"/>
          </a:ln>
        </p:spPr>
        <p:txBody>
          <a:bodyPr wrap="none" anchor="ctr"/>
          <a:lstStyle/>
          <a:p>
            <a:endParaRPr lang="es-ES"/>
          </a:p>
        </p:txBody>
      </p:sp>
      <p:sp>
        <p:nvSpPr>
          <p:cNvPr id="19462" name="Oval 6"/>
          <p:cNvSpPr>
            <a:spLocks noChangeArrowheads="1"/>
          </p:cNvSpPr>
          <p:nvPr/>
        </p:nvSpPr>
        <p:spPr bwMode="auto">
          <a:xfrm>
            <a:off x="571500" y="1530350"/>
            <a:ext cx="1643063" cy="749300"/>
          </a:xfrm>
          <a:prstGeom prst="ellipse">
            <a:avLst/>
          </a:prstGeom>
          <a:solidFill>
            <a:srgbClr val="FF0033">
              <a:alpha val="50195"/>
            </a:srgbClr>
          </a:solidFill>
          <a:ln w="38100">
            <a:solidFill>
              <a:srgbClr val="FFFF00"/>
            </a:solidFill>
            <a:round/>
            <a:headEnd/>
            <a:tailEnd/>
          </a:ln>
        </p:spPr>
        <p:txBody>
          <a:bodyPr wrap="none" anchor="ctr"/>
          <a:lstStyle/>
          <a:p>
            <a:endParaRPr lang="es-ES">
              <a:latin typeface="Constantia" pitchFamily="18" charset="0"/>
            </a:endParaRPr>
          </a:p>
        </p:txBody>
      </p:sp>
      <p:sp>
        <p:nvSpPr>
          <p:cNvPr id="19463" name="Oval 7"/>
          <p:cNvSpPr>
            <a:spLocks noChangeArrowheads="1"/>
          </p:cNvSpPr>
          <p:nvPr/>
        </p:nvSpPr>
        <p:spPr bwMode="auto">
          <a:xfrm rot="120000">
            <a:off x="6254750" y="1530350"/>
            <a:ext cx="1663700" cy="901700"/>
          </a:xfrm>
          <a:prstGeom prst="ellipse">
            <a:avLst/>
          </a:prstGeom>
          <a:solidFill>
            <a:srgbClr val="FF0033">
              <a:alpha val="50195"/>
            </a:srgbClr>
          </a:solidFill>
          <a:ln w="38100">
            <a:solidFill>
              <a:srgbClr val="FFFF00"/>
            </a:solidFill>
            <a:round/>
            <a:headEnd/>
            <a:tailEnd/>
          </a:ln>
        </p:spPr>
        <p:txBody>
          <a:bodyPr wrap="none" anchor="ctr"/>
          <a:lstStyle/>
          <a:p>
            <a:endParaRPr lang="es-ES">
              <a:latin typeface="Constantia" pitchFamily="18" charset="0"/>
            </a:endParaRPr>
          </a:p>
        </p:txBody>
      </p:sp>
      <p:sp>
        <p:nvSpPr>
          <p:cNvPr id="19464" name="Rectangle 8"/>
          <p:cNvSpPr>
            <a:spLocks noChangeArrowheads="1"/>
          </p:cNvSpPr>
          <p:nvPr/>
        </p:nvSpPr>
        <p:spPr bwMode="auto">
          <a:xfrm>
            <a:off x="714375" y="1554163"/>
            <a:ext cx="1285875" cy="739775"/>
          </a:xfrm>
          <a:prstGeom prst="rect">
            <a:avLst/>
          </a:prstGeom>
          <a:noFill/>
          <a:ln w="9525">
            <a:noFill/>
            <a:miter lim="800000"/>
            <a:headEnd/>
            <a:tailEnd/>
          </a:ln>
        </p:spPr>
        <p:txBody>
          <a:bodyPr lIns="92075" tIns="46038" rIns="92075" bIns="46038">
            <a:spAutoFit/>
          </a:bodyPr>
          <a:lstStyle/>
          <a:p>
            <a:pPr algn="ctr" eaLnBrk="0" hangingPunct="0"/>
            <a:r>
              <a:rPr lang="es-ES_tradnl" sz="1400" b="1">
                <a:latin typeface="Times New Roman" pitchFamily="18" charset="0"/>
              </a:rPr>
              <a:t>Medicamento </a:t>
            </a:r>
          </a:p>
          <a:p>
            <a:pPr algn="ctr" eaLnBrk="0" hangingPunct="0"/>
            <a:r>
              <a:rPr lang="es-ES_tradnl" sz="1400" b="1">
                <a:latin typeface="Times New Roman" pitchFamily="18" charset="0"/>
              </a:rPr>
              <a:t>de </a:t>
            </a:r>
          </a:p>
          <a:p>
            <a:pPr algn="ctr" eaLnBrk="0" hangingPunct="0"/>
            <a:r>
              <a:rPr lang="es-ES_tradnl" sz="1400" b="1">
                <a:latin typeface="Times New Roman" pitchFamily="18" charset="0"/>
              </a:rPr>
              <a:t>prueba </a:t>
            </a:r>
          </a:p>
        </p:txBody>
      </p:sp>
      <p:sp>
        <p:nvSpPr>
          <p:cNvPr id="19465" name="Rectangle 9"/>
          <p:cNvSpPr>
            <a:spLocks noChangeArrowheads="1"/>
          </p:cNvSpPr>
          <p:nvPr/>
        </p:nvSpPr>
        <p:spPr bwMode="auto">
          <a:xfrm>
            <a:off x="6357938" y="1571625"/>
            <a:ext cx="1436687" cy="831850"/>
          </a:xfrm>
          <a:prstGeom prst="rect">
            <a:avLst/>
          </a:prstGeom>
          <a:noFill/>
          <a:ln w="9525">
            <a:noFill/>
            <a:miter lim="800000"/>
            <a:headEnd/>
            <a:tailEnd/>
          </a:ln>
        </p:spPr>
        <p:txBody>
          <a:bodyPr wrap="none" lIns="92075" tIns="46038" rIns="92075" bIns="46038">
            <a:spAutoFit/>
          </a:bodyPr>
          <a:lstStyle/>
          <a:p>
            <a:pPr algn="ctr" eaLnBrk="0" hangingPunct="0"/>
            <a:r>
              <a:rPr lang="es-ES_tradnl" sz="1600" b="1">
                <a:latin typeface="Times New Roman" pitchFamily="18" charset="0"/>
              </a:rPr>
              <a:t>Medicamento </a:t>
            </a:r>
          </a:p>
          <a:p>
            <a:pPr algn="ctr" eaLnBrk="0" hangingPunct="0"/>
            <a:r>
              <a:rPr lang="es-ES_tradnl" sz="1600" b="1">
                <a:latin typeface="Times New Roman" pitchFamily="18" charset="0"/>
              </a:rPr>
              <a:t>de </a:t>
            </a:r>
          </a:p>
          <a:p>
            <a:pPr algn="ctr" eaLnBrk="0" hangingPunct="0"/>
            <a:r>
              <a:rPr lang="es-ES_tradnl" sz="1600" b="1">
                <a:latin typeface="Times New Roman" pitchFamily="18" charset="0"/>
              </a:rPr>
              <a:t>referencia</a:t>
            </a:r>
          </a:p>
        </p:txBody>
      </p:sp>
      <p:sp>
        <p:nvSpPr>
          <p:cNvPr id="19466" name="Rectangle 10"/>
          <p:cNvSpPr>
            <a:spLocks noChangeArrowheads="1"/>
          </p:cNvSpPr>
          <p:nvPr/>
        </p:nvSpPr>
        <p:spPr bwMode="auto">
          <a:xfrm>
            <a:off x="2825750" y="2673350"/>
            <a:ext cx="3194050" cy="444500"/>
          </a:xfrm>
          <a:prstGeom prst="rect">
            <a:avLst/>
          </a:prstGeom>
          <a:solidFill>
            <a:srgbClr val="009900">
              <a:alpha val="50195"/>
            </a:srgbClr>
          </a:solidFill>
          <a:ln w="12700">
            <a:solidFill>
              <a:schemeClr val="tx1"/>
            </a:solidFill>
            <a:miter lim="800000"/>
            <a:headEnd/>
            <a:tailEnd/>
          </a:ln>
        </p:spPr>
        <p:txBody>
          <a:bodyPr wrap="none" anchor="ctr"/>
          <a:lstStyle/>
          <a:p>
            <a:endParaRPr lang="es-ES">
              <a:latin typeface="Constantia" pitchFamily="18" charset="0"/>
            </a:endParaRPr>
          </a:p>
        </p:txBody>
      </p:sp>
      <p:sp>
        <p:nvSpPr>
          <p:cNvPr id="19467" name="Rectangle 11"/>
          <p:cNvSpPr>
            <a:spLocks noChangeArrowheads="1"/>
          </p:cNvSpPr>
          <p:nvPr/>
        </p:nvSpPr>
        <p:spPr bwMode="auto">
          <a:xfrm>
            <a:off x="2819400" y="2667000"/>
            <a:ext cx="3200400" cy="434975"/>
          </a:xfrm>
          <a:prstGeom prst="rect">
            <a:avLst/>
          </a:prstGeom>
          <a:noFill/>
          <a:ln w="38100">
            <a:solidFill>
              <a:srgbClr val="FFFF00"/>
            </a:solidFill>
            <a:miter lim="800000"/>
            <a:headEnd/>
            <a:tailEnd/>
          </a:ln>
        </p:spPr>
        <p:txBody>
          <a:bodyPr lIns="92075" tIns="46038" rIns="92075" bIns="46038">
            <a:spAutoFit/>
          </a:bodyPr>
          <a:lstStyle/>
          <a:p>
            <a:pPr algn="ctr" eaLnBrk="0" hangingPunct="0"/>
            <a:r>
              <a:rPr lang="es-ES_tradnl" sz="2000" b="1">
                <a:latin typeface="Times New Roman" pitchFamily="18" charset="0"/>
              </a:rPr>
              <a:t>Estudio de Bioequivalencia</a:t>
            </a:r>
          </a:p>
        </p:txBody>
      </p:sp>
      <p:sp>
        <p:nvSpPr>
          <p:cNvPr id="19468" name="Rectangle 12"/>
          <p:cNvSpPr>
            <a:spLocks noChangeArrowheads="1"/>
          </p:cNvSpPr>
          <p:nvPr/>
        </p:nvSpPr>
        <p:spPr bwMode="auto">
          <a:xfrm>
            <a:off x="158750" y="3663950"/>
            <a:ext cx="1816100" cy="520700"/>
          </a:xfrm>
          <a:prstGeom prst="rect">
            <a:avLst/>
          </a:prstGeom>
          <a:solidFill>
            <a:srgbClr val="0033CC">
              <a:alpha val="50195"/>
            </a:srgbClr>
          </a:solidFill>
          <a:ln w="38100">
            <a:solidFill>
              <a:srgbClr val="FFFF00"/>
            </a:solidFill>
            <a:miter lim="800000"/>
            <a:headEnd/>
            <a:tailEnd/>
          </a:ln>
        </p:spPr>
        <p:txBody>
          <a:bodyPr wrap="none" anchor="ctr"/>
          <a:lstStyle/>
          <a:p>
            <a:endParaRPr lang="es-ES">
              <a:latin typeface="Constantia" pitchFamily="18" charset="0"/>
            </a:endParaRPr>
          </a:p>
        </p:txBody>
      </p:sp>
      <p:sp>
        <p:nvSpPr>
          <p:cNvPr id="19469" name="Rectangle 13"/>
          <p:cNvSpPr>
            <a:spLocks noChangeArrowheads="1"/>
          </p:cNvSpPr>
          <p:nvPr/>
        </p:nvSpPr>
        <p:spPr bwMode="auto">
          <a:xfrm>
            <a:off x="2292350" y="3663950"/>
            <a:ext cx="1968500" cy="520700"/>
          </a:xfrm>
          <a:prstGeom prst="rect">
            <a:avLst/>
          </a:prstGeom>
          <a:solidFill>
            <a:srgbClr val="0033CC">
              <a:alpha val="50195"/>
            </a:srgbClr>
          </a:solidFill>
          <a:ln w="38100">
            <a:solidFill>
              <a:srgbClr val="FFFF00"/>
            </a:solidFill>
            <a:miter lim="800000"/>
            <a:headEnd/>
            <a:tailEnd/>
          </a:ln>
        </p:spPr>
        <p:txBody>
          <a:bodyPr wrap="none" anchor="ctr"/>
          <a:lstStyle/>
          <a:p>
            <a:endParaRPr lang="es-ES">
              <a:latin typeface="Constantia" pitchFamily="18" charset="0"/>
            </a:endParaRPr>
          </a:p>
        </p:txBody>
      </p:sp>
      <p:sp>
        <p:nvSpPr>
          <p:cNvPr id="19470" name="Rectangle 14"/>
          <p:cNvSpPr>
            <a:spLocks noChangeArrowheads="1"/>
          </p:cNvSpPr>
          <p:nvPr/>
        </p:nvSpPr>
        <p:spPr bwMode="auto">
          <a:xfrm>
            <a:off x="4578350" y="3663950"/>
            <a:ext cx="1968500" cy="520700"/>
          </a:xfrm>
          <a:prstGeom prst="rect">
            <a:avLst/>
          </a:prstGeom>
          <a:solidFill>
            <a:srgbClr val="0033CC">
              <a:alpha val="50195"/>
            </a:srgbClr>
          </a:solidFill>
          <a:ln w="38100">
            <a:solidFill>
              <a:srgbClr val="FFFF00"/>
            </a:solidFill>
            <a:miter lim="800000"/>
            <a:headEnd/>
            <a:tailEnd/>
          </a:ln>
        </p:spPr>
        <p:txBody>
          <a:bodyPr wrap="none" anchor="ctr"/>
          <a:lstStyle/>
          <a:p>
            <a:endParaRPr lang="es-ES">
              <a:latin typeface="Constantia" pitchFamily="18" charset="0"/>
            </a:endParaRPr>
          </a:p>
        </p:txBody>
      </p:sp>
      <p:sp>
        <p:nvSpPr>
          <p:cNvPr id="19471" name="Rectangle 15"/>
          <p:cNvSpPr>
            <a:spLocks noChangeArrowheads="1"/>
          </p:cNvSpPr>
          <p:nvPr/>
        </p:nvSpPr>
        <p:spPr bwMode="auto">
          <a:xfrm>
            <a:off x="6864350" y="3663950"/>
            <a:ext cx="1814513" cy="520700"/>
          </a:xfrm>
          <a:prstGeom prst="rect">
            <a:avLst/>
          </a:prstGeom>
          <a:solidFill>
            <a:srgbClr val="0033CC">
              <a:alpha val="50195"/>
            </a:srgbClr>
          </a:solidFill>
          <a:ln w="38100">
            <a:solidFill>
              <a:srgbClr val="FFFF00"/>
            </a:solidFill>
            <a:miter lim="800000"/>
            <a:headEnd/>
            <a:tailEnd/>
          </a:ln>
        </p:spPr>
        <p:txBody>
          <a:bodyPr wrap="none" anchor="ctr"/>
          <a:lstStyle/>
          <a:p>
            <a:endParaRPr lang="es-ES">
              <a:latin typeface="Constantia" pitchFamily="18" charset="0"/>
            </a:endParaRPr>
          </a:p>
        </p:txBody>
      </p:sp>
      <p:sp>
        <p:nvSpPr>
          <p:cNvPr id="19472" name="Rectangle 16"/>
          <p:cNvSpPr>
            <a:spLocks noChangeArrowheads="1"/>
          </p:cNvSpPr>
          <p:nvPr/>
        </p:nvSpPr>
        <p:spPr bwMode="auto">
          <a:xfrm>
            <a:off x="166688" y="3633788"/>
            <a:ext cx="1817687" cy="615950"/>
          </a:xfrm>
          <a:prstGeom prst="rect">
            <a:avLst/>
          </a:prstGeom>
          <a:noFill/>
          <a:ln w="9525">
            <a:noFill/>
            <a:miter lim="800000"/>
            <a:headEnd/>
            <a:tailEnd/>
          </a:ln>
        </p:spPr>
        <p:txBody>
          <a:bodyPr wrap="none" lIns="92075" tIns="46038" rIns="92075" bIns="46038">
            <a:spAutoFit/>
          </a:bodyPr>
          <a:lstStyle/>
          <a:p>
            <a:pPr algn="ctr" eaLnBrk="0" hangingPunct="0"/>
            <a:r>
              <a:rPr lang="es-ES_tradnl" sz="1700" b="1">
                <a:latin typeface="Times New Roman" pitchFamily="18" charset="0"/>
              </a:rPr>
              <a:t>Estudios</a:t>
            </a:r>
          </a:p>
          <a:p>
            <a:pPr algn="ctr" eaLnBrk="0" hangingPunct="0"/>
            <a:r>
              <a:rPr lang="es-ES_tradnl" sz="1700" b="1">
                <a:latin typeface="Times New Roman" pitchFamily="18" charset="0"/>
              </a:rPr>
              <a:t>Farmacocinéticos</a:t>
            </a:r>
          </a:p>
        </p:txBody>
      </p:sp>
      <p:sp>
        <p:nvSpPr>
          <p:cNvPr id="19473" name="Rectangle 17"/>
          <p:cNvSpPr>
            <a:spLocks noChangeArrowheads="1"/>
          </p:cNvSpPr>
          <p:nvPr/>
        </p:nvSpPr>
        <p:spPr bwMode="auto">
          <a:xfrm>
            <a:off x="2303463" y="3633788"/>
            <a:ext cx="1965325" cy="615950"/>
          </a:xfrm>
          <a:prstGeom prst="rect">
            <a:avLst/>
          </a:prstGeom>
          <a:noFill/>
          <a:ln w="9525">
            <a:noFill/>
            <a:miter lim="800000"/>
            <a:headEnd/>
            <a:tailEnd/>
          </a:ln>
        </p:spPr>
        <p:txBody>
          <a:bodyPr wrap="none" lIns="92075" tIns="46038" rIns="92075" bIns="46038">
            <a:spAutoFit/>
          </a:bodyPr>
          <a:lstStyle/>
          <a:p>
            <a:pPr algn="ctr" eaLnBrk="0" hangingPunct="0"/>
            <a:r>
              <a:rPr lang="es-ES_tradnl" sz="1700" b="1">
                <a:latin typeface="Times New Roman" pitchFamily="18" charset="0"/>
              </a:rPr>
              <a:t>Estudios</a:t>
            </a:r>
          </a:p>
          <a:p>
            <a:pPr algn="ctr" eaLnBrk="0" hangingPunct="0"/>
            <a:r>
              <a:rPr lang="es-ES_tradnl" sz="1700" b="1">
                <a:latin typeface="Times New Roman" pitchFamily="18" charset="0"/>
              </a:rPr>
              <a:t>Farmacodinámicos</a:t>
            </a:r>
          </a:p>
        </p:txBody>
      </p:sp>
      <p:sp>
        <p:nvSpPr>
          <p:cNvPr id="19474" name="Rectangle 18"/>
          <p:cNvSpPr>
            <a:spLocks noChangeArrowheads="1"/>
          </p:cNvSpPr>
          <p:nvPr/>
        </p:nvSpPr>
        <p:spPr bwMode="auto">
          <a:xfrm>
            <a:off x="4922838" y="3633788"/>
            <a:ext cx="992187" cy="615950"/>
          </a:xfrm>
          <a:prstGeom prst="rect">
            <a:avLst/>
          </a:prstGeom>
          <a:noFill/>
          <a:ln w="9525">
            <a:noFill/>
            <a:miter lim="800000"/>
            <a:headEnd/>
            <a:tailEnd/>
          </a:ln>
        </p:spPr>
        <p:txBody>
          <a:bodyPr wrap="none" lIns="92075" tIns="46038" rIns="92075" bIns="46038">
            <a:spAutoFit/>
          </a:bodyPr>
          <a:lstStyle/>
          <a:p>
            <a:pPr algn="ctr" eaLnBrk="0" hangingPunct="0"/>
            <a:r>
              <a:rPr lang="es-ES_tradnl" sz="1700" b="1">
                <a:latin typeface="Times New Roman" pitchFamily="18" charset="0"/>
              </a:rPr>
              <a:t>Estudios</a:t>
            </a:r>
          </a:p>
          <a:p>
            <a:pPr algn="ctr" eaLnBrk="0" hangingPunct="0"/>
            <a:r>
              <a:rPr lang="es-ES_tradnl" sz="1700" b="1">
                <a:latin typeface="Times New Roman" pitchFamily="18" charset="0"/>
              </a:rPr>
              <a:t>Clínicos </a:t>
            </a:r>
          </a:p>
        </p:txBody>
      </p:sp>
      <p:sp>
        <p:nvSpPr>
          <p:cNvPr id="19475" name="Rectangle 19"/>
          <p:cNvSpPr>
            <a:spLocks noChangeArrowheads="1"/>
          </p:cNvSpPr>
          <p:nvPr/>
        </p:nvSpPr>
        <p:spPr bwMode="auto">
          <a:xfrm>
            <a:off x="6923088" y="3633788"/>
            <a:ext cx="1739900" cy="354012"/>
          </a:xfrm>
          <a:prstGeom prst="rect">
            <a:avLst/>
          </a:prstGeom>
          <a:noFill/>
          <a:ln w="9525">
            <a:noFill/>
            <a:miter lim="800000"/>
            <a:headEnd/>
            <a:tailEnd/>
          </a:ln>
        </p:spPr>
        <p:txBody>
          <a:bodyPr wrap="none" lIns="92075" tIns="46038" rIns="92075" bIns="46038">
            <a:spAutoFit/>
          </a:bodyPr>
          <a:lstStyle/>
          <a:p>
            <a:pPr algn="ctr" eaLnBrk="0" hangingPunct="0"/>
            <a:r>
              <a:rPr lang="es-ES_tradnl" sz="1700" b="1">
                <a:latin typeface="Times New Roman" pitchFamily="18" charset="0"/>
              </a:rPr>
              <a:t>Estudios in-vitro</a:t>
            </a:r>
          </a:p>
        </p:txBody>
      </p:sp>
      <p:sp>
        <p:nvSpPr>
          <p:cNvPr id="19476" name="Rectangle 20"/>
          <p:cNvSpPr>
            <a:spLocks noChangeArrowheads="1"/>
          </p:cNvSpPr>
          <p:nvPr/>
        </p:nvSpPr>
        <p:spPr bwMode="auto">
          <a:xfrm>
            <a:off x="3282950" y="4654550"/>
            <a:ext cx="2273300" cy="368300"/>
          </a:xfrm>
          <a:prstGeom prst="rect">
            <a:avLst/>
          </a:prstGeom>
          <a:solidFill>
            <a:srgbClr val="FF0033"/>
          </a:solidFill>
          <a:ln w="12700">
            <a:solidFill>
              <a:schemeClr val="tx1"/>
            </a:solidFill>
            <a:miter lim="800000"/>
            <a:headEnd/>
            <a:tailEnd/>
          </a:ln>
        </p:spPr>
        <p:txBody>
          <a:bodyPr wrap="none" anchor="ctr"/>
          <a:lstStyle/>
          <a:p>
            <a:endParaRPr lang="es-ES">
              <a:latin typeface="Constantia" pitchFamily="18" charset="0"/>
            </a:endParaRPr>
          </a:p>
        </p:txBody>
      </p:sp>
      <p:sp>
        <p:nvSpPr>
          <p:cNvPr id="19477" name="Rectangle 21"/>
          <p:cNvSpPr>
            <a:spLocks noChangeArrowheads="1"/>
          </p:cNvSpPr>
          <p:nvPr/>
        </p:nvSpPr>
        <p:spPr bwMode="auto">
          <a:xfrm>
            <a:off x="3208338" y="4586288"/>
            <a:ext cx="2435225" cy="519112"/>
          </a:xfrm>
          <a:prstGeom prst="rect">
            <a:avLst/>
          </a:prstGeom>
          <a:noFill/>
          <a:ln w="9525">
            <a:noFill/>
            <a:miter lim="800000"/>
            <a:headEnd/>
            <a:tailEnd/>
          </a:ln>
        </p:spPr>
        <p:txBody>
          <a:bodyPr wrap="none" lIns="92075" tIns="46038" rIns="92075" bIns="46038">
            <a:spAutoFit/>
          </a:bodyPr>
          <a:lstStyle/>
          <a:p>
            <a:pPr algn="ctr" eaLnBrk="0" hangingPunct="0"/>
            <a:r>
              <a:rPr lang="es-ES_tradnl" sz="2800" b="1">
                <a:solidFill>
                  <a:srgbClr val="FFFFCC"/>
                </a:solidFill>
                <a:latin typeface="Times New Roman" pitchFamily="18" charset="0"/>
              </a:rPr>
              <a:t>Bioequivalente</a:t>
            </a:r>
          </a:p>
        </p:txBody>
      </p:sp>
      <p:sp>
        <p:nvSpPr>
          <p:cNvPr id="19478" name="Oval 22"/>
          <p:cNvSpPr>
            <a:spLocks noChangeArrowheads="1"/>
          </p:cNvSpPr>
          <p:nvPr/>
        </p:nvSpPr>
        <p:spPr bwMode="auto">
          <a:xfrm>
            <a:off x="2520950" y="5340350"/>
            <a:ext cx="3721100" cy="520700"/>
          </a:xfrm>
          <a:prstGeom prst="ellipse">
            <a:avLst/>
          </a:prstGeom>
          <a:solidFill>
            <a:srgbClr val="FF0033">
              <a:alpha val="50195"/>
            </a:srgbClr>
          </a:solidFill>
          <a:ln w="12700">
            <a:solidFill>
              <a:schemeClr val="tx1"/>
            </a:solidFill>
            <a:round/>
            <a:headEnd/>
            <a:tailEnd/>
          </a:ln>
        </p:spPr>
        <p:txBody>
          <a:bodyPr wrap="none" anchor="ctr"/>
          <a:lstStyle/>
          <a:p>
            <a:endParaRPr lang="es-ES">
              <a:latin typeface="Constantia" pitchFamily="18" charset="0"/>
            </a:endParaRPr>
          </a:p>
        </p:txBody>
      </p:sp>
      <p:sp>
        <p:nvSpPr>
          <p:cNvPr id="19479" name="Rectangle 23"/>
          <p:cNvSpPr>
            <a:spLocks noChangeArrowheads="1"/>
          </p:cNvSpPr>
          <p:nvPr/>
        </p:nvSpPr>
        <p:spPr bwMode="auto">
          <a:xfrm>
            <a:off x="2735263" y="5394325"/>
            <a:ext cx="3390900" cy="457200"/>
          </a:xfrm>
          <a:prstGeom prst="rect">
            <a:avLst/>
          </a:prstGeom>
          <a:noFill/>
          <a:ln w="9525">
            <a:noFill/>
            <a:miter lim="800000"/>
            <a:headEnd/>
            <a:tailEnd/>
          </a:ln>
        </p:spPr>
        <p:txBody>
          <a:bodyPr wrap="none" lIns="92075" tIns="46038" rIns="92075" bIns="46038">
            <a:spAutoFit/>
          </a:bodyPr>
          <a:lstStyle/>
          <a:p>
            <a:pPr algn="ctr" eaLnBrk="0" hangingPunct="0"/>
            <a:r>
              <a:rPr lang="es-ES_tradnl" sz="2400" b="1">
                <a:latin typeface="Times New Roman" pitchFamily="18" charset="0"/>
              </a:rPr>
              <a:t>Equivalente Terapéutico</a:t>
            </a:r>
          </a:p>
        </p:txBody>
      </p:sp>
      <p:sp>
        <p:nvSpPr>
          <p:cNvPr id="19480" name="Rectangle 24"/>
          <p:cNvSpPr>
            <a:spLocks noChangeArrowheads="1"/>
          </p:cNvSpPr>
          <p:nvPr/>
        </p:nvSpPr>
        <p:spPr bwMode="auto">
          <a:xfrm>
            <a:off x="76200" y="6178550"/>
            <a:ext cx="8991600" cy="444500"/>
          </a:xfrm>
          <a:prstGeom prst="rect">
            <a:avLst/>
          </a:prstGeom>
          <a:solidFill>
            <a:schemeClr val="accent1">
              <a:alpha val="50195"/>
            </a:schemeClr>
          </a:solidFill>
          <a:ln w="12700">
            <a:solidFill>
              <a:schemeClr val="tx1"/>
            </a:solidFill>
            <a:miter lim="800000"/>
            <a:headEnd/>
            <a:tailEnd/>
          </a:ln>
        </p:spPr>
        <p:txBody>
          <a:bodyPr wrap="none" anchor="ctr"/>
          <a:lstStyle/>
          <a:p>
            <a:endParaRPr lang="es-ES">
              <a:latin typeface="Constantia" pitchFamily="18" charset="0"/>
            </a:endParaRPr>
          </a:p>
        </p:txBody>
      </p:sp>
      <p:sp>
        <p:nvSpPr>
          <p:cNvPr id="543769" name="Rectangle 25"/>
          <p:cNvSpPr>
            <a:spLocks noChangeArrowheads="1"/>
          </p:cNvSpPr>
          <p:nvPr/>
        </p:nvSpPr>
        <p:spPr bwMode="auto">
          <a:xfrm>
            <a:off x="0" y="6224588"/>
            <a:ext cx="9144000" cy="457200"/>
          </a:xfrm>
          <a:prstGeom prst="rect">
            <a:avLst/>
          </a:prstGeom>
          <a:noFill/>
          <a:ln w="9525">
            <a:noFill/>
            <a:miter lim="800000"/>
            <a:headEnd/>
            <a:tailEnd/>
          </a:ln>
          <a:effectLst/>
        </p:spPr>
        <p:txBody>
          <a:bodyPr lIns="92075" tIns="46038" rIns="92075" bIns="46038">
            <a:spAutoFit/>
          </a:bodyPr>
          <a:lstStyle/>
          <a:p>
            <a:pPr algn="ctr" eaLnBrk="0" fontAlgn="auto" hangingPunct="0">
              <a:spcBef>
                <a:spcPts val="0"/>
              </a:spcBef>
              <a:spcAft>
                <a:spcPts val="0"/>
              </a:spcAft>
              <a:defRPr/>
            </a:pPr>
            <a:r>
              <a:rPr lang="es-ES_tradnl" sz="2400" b="1" u="sng">
                <a:solidFill>
                  <a:srgbClr val="FF3300"/>
                </a:solidFill>
                <a:effectLst>
                  <a:outerShdw blurRad="38100" dist="38100" dir="2700000" algn="tl">
                    <a:srgbClr val="000000"/>
                  </a:outerShdw>
                </a:effectLst>
                <a:latin typeface="Times New Roman" pitchFamily="18" charset="0"/>
              </a:rPr>
              <a:t>Intercambiables</a:t>
            </a:r>
            <a:r>
              <a:rPr lang="es-ES_tradnl" sz="2400" b="1">
                <a:solidFill>
                  <a:srgbClr val="FF3300"/>
                </a:solidFill>
                <a:latin typeface="Times New Roman" pitchFamily="18" charset="0"/>
              </a:rPr>
              <a:t>.</a:t>
            </a:r>
            <a:r>
              <a:rPr lang="es-ES_tradnl" sz="1500" b="1">
                <a:solidFill>
                  <a:srgbClr val="FF3300"/>
                </a:solidFill>
                <a:latin typeface="Times New Roman" pitchFamily="18" charset="0"/>
              </a:rPr>
              <a:t> </a:t>
            </a:r>
            <a:r>
              <a:rPr lang="es-ES_tradnl" sz="1500" b="1" i="1">
                <a:solidFill>
                  <a:srgbClr val="FF3300"/>
                </a:solidFill>
                <a:latin typeface="Times New Roman" pitchFamily="18" charset="0"/>
              </a:rPr>
              <a:t> </a:t>
            </a:r>
            <a:r>
              <a:rPr lang="es-ES_tradnl" sz="1500" b="1" i="1">
                <a:latin typeface="Times New Roman" pitchFamily="18" charset="0"/>
              </a:rPr>
              <a:t> </a:t>
            </a:r>
          </a:p>
        </p:txBody>
      </p:sp>
      <p:sp>
        <p:nvSpPr>
          <p:cNvPr id="19482" name="Line 26"/>
          <p:cNvSpPr>
            <a:spLocks noChangeShapeType="1"/>
          </p:cNvSpPr>
          <p:nvPr/>
        </p:nvSpPr>
        <p:spPr bwMode="auto">
          <a:xfrm>
            <a:off x="1295400" y="2286000"/>
            <a:ext cx="0" cy="533400"/>
          </a:xfrm>
          <a:prstGeom prst="line">
            <a:avLst/>
          </a:prstGeom>
          <a:noFill/>
          <a:ln w="25400">
            <a:solidFill>
              <a:srgbClr val="FF3300"/>
            </a:solidFill>
            <a:round/>
            <a:headEnd type="none" w="sm" len="sm"/>
            <a:tailEnd type="none" w="sm" len="sm"/>
          </a:ln>
        </p:spPr>
        <p:txBody>
          <a:bodyPr wrap="none" anchor="ctr"/>
          <a:lstStyle/>
          <a:p>
            <a:endParaRPr lang="es-ES"/>
          </a:p>
        </p:txBody>
      </p:sp>
      <p:sp>
        <p:nvSpPr>
          <p:cNvPr id="19483" name="Line 27"/>
          <p:cNvSpPr>
            <a:spLocks noChangeShapeType="1"/>
          </p:cNvSpPr>
          <p:nvPr/>
        </p:nvSpPr>
        <p:spPr bwMode="auto">
          <a:xfrm>
            <a:off x="1295400" y="2819400"/>
            <a:ext cx="1524000" cy="0"/>
          </a:xfrm>
          <a:prstGeom prst="line">
            <a:avLst/>
          </a:prstGeom>
          <a:noFill/>
          <a:ln w="25400">
            <a:solidFill>
              <a:srgbClr val="FF3300"/>
            </a:solidFill>
            <a:round/>
            <a:headEnd type="none" w="sm" len="sm"/>
            <a:tailEnd type="stealth" w="med" len="lg"/>
          </a:ln>
        </p:spPr>
        <p:txBody>
          <a:bodyPr wrap="none" anchor="ctr"/>
          <a:lstStyle/>
          <a:p>
            <a:endParaRPr lang="es-ES"/>
          </a:p>
        </p:txBody>
      </p:sp>
      <p:sp>
        <p:nvSpPr>
          <p:cNvPr id="19484" name="Line 28"/>
          <p:cNvSpPr>
            <a:spLocks noChangeShapeType="1"/>
          </p:cNvSpPr>
          <p:nvPr/>
        </p:nvSpPr>
        <p:spPr bwMode="auto">
          <a:xfrm>
            <a:off x="5867400" y="2819400"/>
            <a:ext cx="1295400" cy="0"/>
          </a:xfrm>
          <a:prstGeom prst="line">
            <a:avLst/>
          </a:prstGeom>
          <a:noFill/>
          <a:ln w="25400">
            <a:solidFill>
              <a:srgbClr val="FF3300"/>
            </a:solidFill>
            <a:round/>
            <a:headEnd type="stealth" w="med" len="lg"/>
            <a:tailEnd type="none" w="sm" len="sm"/>
          </a:ln>
        </p:spPr>
        <p:txBody>
          <a:bodyPr wrap="none" anchor="ctr"/>
          <a:lstStyle/>
          <a:p>
            <a:endParaRPr lang="es-ES"/>
          </a:p>
        </p:txBody>
      </p:sp>
      <p:sp>
        <p:nvSpPr>
          <p:cNvPr id="19485" name="Line 29"/>
          <p:cNvSpPr>
            <a:spLocks noChangeShapeType="1"/>
          </p:cNvSpPr>
          <p:nvPr/>
        </p:nvSpPr>
        <p:spPr bwMode="auto">
          <a:xfrm>
            <a:off x="7162800" y="2438400"/>
            <a:ext cx="0" cy="381000"/>
          </a:xfrm>
          <a:prstGeom prst="line">
            <a:avLst/>
          </a:prstGeom>
          <a:noFill/>
          <a:ln w="25400">
            <a:solidFill>
              <a:srgbClr val="FF3300"/>
            </a:solidFill>
            <a:round/>
            <a:headEnd type="none" w="sm" len="sm"/>
            <a:tailEnd type="none" w="sm" len="sm"/>
          </a:ln>
        </p:spPr>
        <p:txBody>
          <a:bodyPr wrap="none" anchor="ctr"/>
          <a:lstStyle/>
          <a:p>
            <a:endParaRPr lang="es-ES"/>
          </a:p>
        </p:txBody>
      </p:sp>
      <p:sp>
        <p:nvSpPr>
          <p:cNvPr id="19486" name="Line 30"/>
          <p:cNvSpPr>
            <a:spLocks noChangeShapeType="1"/>
          </p:cNvSpPr>
          <p:nvPr/>
        </p:nvSpPr>
        <p:spPr bwMode="auto">
          <a:xfrm flipV="1">
            <a:off x="990600" y="2895600"/>
            <a:ext cx="1828800" cy="762000"/>
          </a:xfrm>
          <a:prstGeom prst="line">
            <a:avLst/>
          </a:prstGeom>
          <a:noFill/>
          <a:ln w="25400">
            <a:solidFill>
              <a:srgbClr val="00CC66"/>
            </a:solidFill>
            <a:round/>
            <a:headEnd type="stealth" w="med" len="lg"/>
            <a:tailEnd type="none" w="sm" len="sm"/>
          </a:ln>
        </p:spPr>
        <p:txBody>
          <a:bodyPr wrap="none" anchor="ctr"/>
          <a:lstStyle/>
          <a:p>
            <a:endParaRPr lang="es-ES"/>
          </a:p>
        </p:txBody>
      </p:sp>
      <p:sp>
        <p:nvSpPr>
          <p:cNvPr id="19487" name="Line 31"/>
          <p:cNvSpPr>
            <a:spLocks noChangeShapeType="1"/>
          </p:cNvSpPr>
          <p:nvPr/>
        </p:nvSpPr>
        <p:spPr bwMode="auto">
          <a:xfrm>
            <a:off x="3276600" y="3124200"/>
            <a:ext cx="0" cy="533400"/>
          </a:xfrm>
          <a:prstGeom prst="line">
            <a:avLst/>
          </a:prstGeom>
          <a:noFill/>
          <a:ln w="25400">
            <a:solidFill>
              <a:srgbClr val="00CC66"/>
            </a:solidFill>
            <a:round/>
            <a:headEnd type="none" w="sm" len="sm"/>
            <a:tailEnd type="stealth" w="med" len="lg"/>
          </a:ln>
        </p:spPr>
        <p:txBody>
          <a:bodyPr wrap="none" anchor="ctr"/>
          <a:lstStyle/>
          <a:p>
            <a:endParaRPr lang="es-ES"/>
          </a:p>
        </p:txBody>
      </p:sp>
      <p:sp>
        <p:nvSpPr>
          <p:cNvPr id="19488" name="Line 32"/>
          <p:cNvSpPr>
            <a:spLocks noChangeShapeType="1"/>
          </p:cNvSpPr>
          <p:nvPr/>
        </p:nvSpPr>
        <p:spPr bwMode="auto">
          <a:xfrm>
            <a:off x="5486400" y="3124200"/>
            <a:ext cx="0" cy="533400"/>
          </a:xfrm>
          <a:prstGeom prst="line">
            <a:avLst/>
          </a:prstGeom>
          <a:noFill/>
          <a:ln w="25400">
            <a:solidFill>
              <a:srgbClr val="00CC66"/>
            </a:solidFill>
            <a:round/>
            <a:headEnd type="none" w="sm" len="sm"/>
            <a:tailEnd type="stealth" w="med" len="lg"/>
          </a:ln>
        </p:spPr>
        <p:txBody>
          <a:bodyPr wrap="none" anchor="ctr"/>
          <a:lstStyle/>
          <a:p>
            <a:endParaRPr lang="es-ES"/>
          </a:p>
        </p:txBody>
      </p:sp>
      <p:sp>
        <p:nvSpPr>
          <p:cNvPr id="19489" name="Line 33"/>
          <p:cNvSpPr>
            <a:spLocks noChangeShapeType="1"/>
          </p:cNvSpPr>
          <p:nvPr/>
        </p:nvSpPr>
        <p:spPr bwMode="auto">
          <a:xfrm>
            <a:off x="5867400" y="2895600"/>
            <a:ext cx="1905000" cy="762000"/>
          </a:xfrm>
          <a:prstGeom prst="line">
            <a:avLst/>
          </a:prstGeom>
          <a:noFill/>
          <a:ln w="25400">
            <a:solidFill>
              <a:srgbClr val="00CC66"/>
            </a:solidFill>
            <a:round/>
            <a:headEnd type="none" w="sm" len="sm"/>
            <a:tailEnd type="stealth" w="med" len="lg"/>
          </a:ln>
        </p:spPr>
        <p:txBody>
          <a:bodyPr wrap="none" anchor="ctr"/>
          <a:lstStyle/>
          <a:p>
            <a:endParaRPr lang="es-ES"/>
          </a:p>
        </p:txBody>
      </p:sp>
      <p:sp>
        <p:nvSpPr>
          <p:cNvPr id="19490" name="Line 34"/>
          <p:cNvSpPr>
            <a:spLocks noChangeShapeType="1"/>
          </p:cNvSpPr>
          <p:nvPr/>
        </p:nvSpPr>
        <p:spPr bwMode="auto">
          <a:xfrm>
            <a:off x="990600" y="4191000"/>
            <a:ext cx="2286000" cy="609600"/>
          </a:xfrm>
          <a:prstGeom prst="line">
            <a:avLst/>
          </a:prstGeom>
          <a:noFill/>
          <a:ln w="25400">
            <a:solidFill>
              <a:srgbClr val="0000CC"/>
            </a:solidFill>
            <a:round/>
            <a:headEnd type="none" w="sm" len="sm"/>
            <a:tailEnd type="stealth" w="med" len="lg"/>
          </a:ln>
        </p:spPr>
        <p:txBody>
          <a:bodyPr wrap="none" anchor="ctr"/>
          <a:lstStyle/>
          <a:p>
            <a:endParaRPr lang="es-ES"/>
          </a:p>
        </p:txBody>
      </p:sp>
      <p:sp>
        <p:nvSpPr>
          <p:cNvPr id="19491" name="Line 35"/>
          <p:cNvSpPr>
            <a:spLocks noChangeShapeType="1"/>
          </p:cNvSpPr>
          <p:nvPr/>
        </p:nvSpPr>
        <p:spPr bwMode="auto">
          <a:xfrm>
            <a:off x="3276600" y="4191000"/>
            <a:ext cx="914400" cy="457200"/>
          </a:xfrm>
          <a:prstGeom prst="line">
            <a:avLst/>
          </a:prstGeom>
          <a:noFill/>
          <a:ln w="25400">
            <a:solidFill>
              <a:schemeClr val="accent2"/>
            </a:solidFill>
            <a:round/>
            <a:headEnd type="none" w="sm" len="sm"/>
            <a:tailEnd type="stealth" w="med" len="lg"/>
          </a:ln>
        </p:spPr>
        <p:txBody>
          <a:bodyPr wrap="none" anchor="ctr"/>
          <a:lstStyle/>
          <a:p>
            <a:endParaRPr lang="es-ES"/>
          </a:p>
        </p:txBody>
      </p:sp>
      <p:sp>
        <p:nvSpPr>
          <p:cNvPr id="19492" name="Line 36"/>
          <p:cNvSpPr>
            <a:spLocks noChangeShapeType="1"/>
          </p:cNvSpPr>
          <p:nvPr/>
        </p:nvSpPr>
        <p:spPr bwMode="auto">
          <a:xfrm flipH="1">
            <a:off x="4800600" y="4191000"/>
            <a:ext cx="762000" cy="457200"/>
          </a:xfrm>
          <a:prstGeom prst="line">
            <a:avLst/>
          </a:prstGeom>
          <a:noFill/>
          <a:ln w="25400">
            <a:solidFill>
              <a:schemeClr val="accent2"/>
            </a:solidFill>
            <a:round/>
            <a:headEnd type="none" w="sm" len="sm"/>
            <a:tailEnd type="stealth" w="med" len="lg"/>
          </a:ln>
        </p:spPr>
        <p:txBody>
          <a:bodyPr wrap="none" anchor="ctr"/>
          <a:lstStyle/>
          <a:p>
            <a:endParaRPr lang="es-ES"/>
          </a:p>
        </p:txBody>
      </p:sp>
      <p:sp>
        <p:nvSpPr>
          <p:cNvPr id="19493" name="Line 37"/>
          <p:cNvSpPr>
            <a:spLocks noChangeShapeType="1"/>
          </p:cNvSpPr>
          <p:nvPr/>
        </p:nvSpPr>
        <p:spPr bwMode="auto">
          <a:xfrm flipH="1">
            <a:off x="5562600" y="4191000"/>
            <a:ext cx="2209800" cy="609600"/>
          </a:xfrm>
          <a:prstGeom prst="line">
            <a:avLst/>
          </a:prstGeom>
          <a:noFill/>
          <a:ln w="25400">
            <a:solidFill>
              <a:schemeClr val="accent2"/>
            </a:solidFill>
            <a:round/>
            <a:headEnd type="none" w="sm" len="sm"/>
            <a:tailEnd type="stealth" w="med" len="lg"/>
          </a:ln>
        </p:spPr>
        <p:txBody>
          <a:bodyPr wrap="none" anchor="ctr"/>
          <a:lstStyle/>
          <a:p>
            <a:endParaRPr lang="es-ES"/>
          </a:p>
        </p:txBody>
      </p:sp>
      <p:sp>
        <p:nvSpPr>
          <p:cNvPr id="19494" name="Line 38"/>
          <p:cNvSpPr>
            <a:spLocks noChangeShapeType="1"/>
          </p:cNvSpPr>
          <p:nvPr/>
        </p:nvSpPr>
        <p:spPr bwMode="auto">
          <a:xfrm>
            <a:off x="4419600" y="5029200"/>
            <a:ext cx="0" cy="304800"/>
          </a:xfrm>
          <a:prstGeom prst="line">
            <a:avLst/>
          </a:prstGeom>
          <a:noFill/>
          <a:ln w="25400">
            <a:solidFill>
              <a:schemeClr val="accent2"/>
            </a:solidFill>
            <a:round/>
            <a:headEnd type="none" w="sm" len="sm"/>
            <a:tailEnd type="stealth" w="med" len="lg"/>
          </a:ln>
        </p:spPr>
        <p:txBody>
          <a:bodyPr wrap="none" anchor="ctr"/>
          <a:lstStyle/>
          <a:p>
            <a:endParaRPr lang="es-ES"/>
          </a:p>
        </p:txBody>
      </p:sp>
      <p:sp>
        <p:nvSpPr>
          <p:cNvPr id="19495" name="Line 39"/>
          <p:cNvSpPr>
            <a:spLocks noChangeShapeType="1"/>
          </p:cNvSpPr>
          <p:nvPr/>
        </p:nvSpPr>
        <p:spPr bwMode="auto">
          <a:xfrm>
            <a:off x="4419600" y="5867400"/>
            <a:ext cx="0" cy="304800"/>
          </a:xfrm>
          <a:prstGeom prst="line">
            <a:avLst/>
          </a:prstGeom>
          <a:noFill/>
          <a:ln w="25400">
            <a:solidFill>
              <a:schemeClr val="accent2"/>
            </a:solidFill>
            <a:round/>
            <a:headEnd type="none" w="sm" len="sm"/>
            <a:tailEnd type="stealth" w="med" len="lg"/>
          </a:ln>
        </p:spPr>
        <p:txBody>
          <a:bodyPr wrap="none" anchor="ctr"/>
          <a:lstStyle/>
          <a:p>
            <a:endParaRPr lang="es-ES"/>
          </a:p>
        </p:txBody>
      </p:sp>
      <p:sp>
        <p:nvSpPr>
          <p:cNvPr id="19496" name="Rectangle 40"/>
          <p:cNvSpPr>
            <a:spLocks noChangeArrowheads="1"/>
          </p:cNvSpPr>
          <p:nvPr/>
        </p:nvSpPr>
        <p:spPr bwMode="auto">
          <a:xfrm>
            <a:off x="2597150" y="996950"/>
            <a:ext cx="3263900" cy="1587500"/>
          </a:xfrm>
          <a:prstGeom prst="rect">
            <a:avLst/>
          </a:prstGeom>
          <a:solidFill>
            <a:srgbClr val="0033CC">
              <a:alpha val="50195"/>
            </a:srgbClr>
          </a:solidFill>
          <a:ln w="38100">
            <a:solidFill>
              <a:srgbClr val="FFFF00"/>
            </a:solidFill>
            <a:miter lim="800000"/>
            <a:headEnd/>
            <a:tailEnd/>
          </a:ln>
        </p:spPr>
        <p:txBody>
          <a:bodyPr wrap="none" anchor="ctr"/>
          <a:lstStyle/>
          <a:p>
            <a:endParaRPr lang="es-ES">
              <a:latin typeface="Constantia" pitchFamily="18" charset="0"/>
            </a:endParaRPr>
          </a:p>
        </p:txBody>
      </p:sp>
      <p:sp>
        <p:nvSpPr>
          <p:cNvPr id="19497" name="Rectangle 41"/>
          <p:cNvSpPr>
            <a:spLocks noChangeArrowheads="1"/>
          </p:cNvSpPr>
          <p:nvPr/>
        </p:nvSpPr>
        <p:spPr bwMode="auto">
          <a:xfrm>
            <a:off x="2651125" y="966788"/>
            <a:ext cx="2927350" cy="366712"/>
          </a:xfrm>
          <a:prstGeom prst="rect">
            <a:avLst/>
          </a:prstGeom>
          <a:noFill/>
          <a:ln w="9525">
            <a:noFill/>
            <a:miter lim="800000"/>
            <a:headEnd/>
            <a:tailEnd/>
          </a:ln>
        </p:spPr>
        <p:txBody>
          <a:bodyPr wrap="none" lIns="92075" tIns="46038" rIns="92075" bIns="46038">
            <a:spAutoFit/>
          </a:bodyPr>
          <a:lstStyle/>
          <a:p>
            <a:pPr eaLnBrk="0" hangingPunct="0"/>
            <a:r>
              <a:rPr lang="es-ES_tradnl" b="1">
                <a:latin typeface="Times New Roman" pitchFamily="18" charset="0"/>
              </a:rPr>
              <a:t>Mismo Ingrediente/s activos</a:t>
            </a:r>
          </a:p>
        </p:txBody>
      </p:sp>
      <p:sp>
        <p:nvSpPr>
          <p:cNvPr id="19498" name="Rectangle 42"/>
          <p:cNvSpPr>
            <a:spLocks noChangeArrowheads="1"/>
          </p:cNvSpPr>
          <p:nvPr/>
        </p:nvSpPr>
        <p:spPr bwMode="auto">
          <a:xfrm>
            <a:off x="2651125" y="1195388"/>
            <a:ext cx="2914650" cy="366712"/>
          </a:xfrm>
          <a:prstGeom prst="rect">
            <a:avLst/>
          </a:prstGeom>
          <a:noFill/>
          <a:ln w="9525">
            <a:noFill/>
            <a:miter lim="800000"/>
            <a:headEnd/>
            <a:tailEnd/>
          </a:ln>
        </p:spPr>
        <p:txBody>
          <a:bodyPr wrap="none" lIns="92075" tIns="46038" rIns="92075" bIns="46038">
            <a:spAutoFit/>
          </a:bodyPr>
          <a:lstStyle/>
          <a:p>
            <a:pPr eaLnBrk="0" hangingPunct="0"/>
            <a:r>
              <a:rPr lang="es-ES_tradnl" b="1">
                <a:latin typeface="Times New Roman" pitchFamily="18" charset="0"/>
              </a:rPr>
              <a:t>Misma Forma farmacéutica</a:t>
            </a:r>
          </a:p>
        </p:txBody>
      </p:sp>
      <p:sp>
        <p:nvSpPr>
          <p:cNvPr id="19499" name="Rectangle 43"/>
          <p:cNvSpPr>
            <a:spLocks noChangeArrowheads="1"/>
          </p:cNvSpPr>
          <p:nvPr/>
        </p:nvSpPr>
        <p:spPr bwMode="auto">
          <a:xfrm>
            <a:off x="2651125" y="1423988"/>
            <a:ext cx="1397000" cy="366712"/>
          </a:xfrm>
          <a:prstGeom prst="rect">
            <a:avLst/>
          </a:prstGeom>
          <a:noFill/>
          <a:ln w="9525">
            <a:noFill/>
            <a:miter lim="800000"/>
            <a:headEnd/>
            <a:tailEnd/>
          </a:ln>
        </p:spPr>
        <p:txBody>
          <a:bodyPr wrap="none" lIns="92075" tIns="46038" rIns="92075" bIns="46038">
            <a:spAutoFit/>
          </a:bodyPr>
          <a:lstStyle/>
          <a:p>
            <a:pPr eaLnBrk="0" hangingPunct="0"/>
            <a:r>
              <a:rPr lang="es-ES_tradnl" b="1">
                <a:latin typeface="Times New Roman" pitchFamily="18" charset="0"/>
              </a:rPr>
              <a:t>Misma dosis</a:t>
            </a:r>
          </a:p>
        </p:txBody>
      </p:sp>
      <p:sp>
        <p:nvSpPr>
          <p:cNvPr id="19500" name="Rectangle 44"/>
          <p:cNvSpPr>
            <a:spLocks noChangeArrowheads="1"/>
          </p:cNvSpPr>
          <p:nvPr/>
        </p:nvSpPr>
        <p:spPr bwMode="auto">
          <a:xfrm>
            <a:off x="2651125" y="1652588"/>
            <a:ext cx="3206750" cy="366712"/>
          </a:xfrm>
          <a:prstGeom prst="rect">
            <a:avLst/>
          </a:prstGeom>
          <a:noFill/>
          <a:ln w="9525">
            <a:noFill/>
            <a:miter lim="800000"/>
            <a:headEnd/>
            <a:tailEnd/>
          </a:ln>
        </p:spPr>
        <p:txBody>
          <a:bodyPr wrap="none" lIns="92075" tIns="46038" rIns="92075" bIns="46038">
            <a:spAutoFit/>
          </a:bodyPr>
          <a:lstStyle/>
          <a:p>
            <a:pPr eaLnBrk="0" hangingPunct="0"/>
            <a:r>
              <a:rPr lang="es-ES_tradnl" b="1">
                <a:latin typeface="Times New Roman" pitchFamily="18" charset="0"/>
              </a:rPr>
              <a:t>Misma ruta de administración </a:t>
            </a:r>
          </a:p>
        </p:txBody>
      </p:sp>
      <p:sp>
        <p:nvSpPr>
          <p:cNvPr id="19501" name="Rectangle 45"/>
          <p:cNvSpPr>
            <a:spLocks noChangeArrowheads="1"/>
          </p:cNvSpPr>
          <p:nvPr/>
        </p:nvSpPr>
        <p:spPr bwMode="auto">
          <a:xfrm>
            <a:off x="2651125" y="1881188"/>
            <a:ext cx="3140075" cy="641350"/>
          </a:xfrm>
          <a:prstGeom prst="rect">
            <a:avLst/>
          </a:prstGeom>
          <a:noFill/>
          <a:ln w="9525">
            <a:noFill/>
            <a:miter lim="800000"/>
            <a:headEnd/>
            <a:tailEnd/>
          </a:ln>
        </p:spPr>
        <p:txBody>
          <a:bodyPr lIns="92075" tIns="46038" rIns="92075" bIns="46038">
            <a:spAutoFit/>
          </a:bodyPr>
          <a:lstStyle/>
          <a:p>
            <a:pPr eaLnBrk="0" hangingPunct="0"/>
            <a:r>
              <a:rPr lang="es-ES_tradnl" b="1">
                <a:latin typeface="Times New Roman" pitchFamily="18" charset="0"/>
              </a:rPr>
              <a:t>Sigue los mismos estándares o estándares de compendio</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Oval 2"/>
          <p:cNvSpPr>
            <a:spLocks noChangeArrowheads="1"/>
          </p:cNvSpPr>
          <p:nvPr/>
        </p:nvSpPr>
        <p:spPr bwMode="auto">
          <a:xfrm>
            <a:off x="3130550" y="158750"/>
            <a:ext cx="2120900" cy="825500"/>
          </a:xfrm>
          <a:prstGeom prst="ellipse">
            <a:avLst/>
          </a:prstGeom>
          <a:solidFill>
            <a:srgbClr val="FF0033">
              <a:alpha val="50195"/>
            </a:srgbClr>
          </a:solidFill>
          <a:ln w="38100">
            <a:solidFill>
              <a:srgbClr val="FFFF00"/>
            </a:solidFill>
            <a:round/>
            <a:headEnd/>
            <a:tailEnd/>
          </a:ln>
        </p:spPr>
        <p:txBody>
          <a:bodyPr wrap="none" anchor="ctr"/>
          <a:lstStyle/>
          <a:p>
            <a:endParaRPr lang="es-ES">
              <a:latin typeface="Constantia" pitchFamily="18" charset="0"/>
            </a:endParaRPr>
          </a:p>
        </p:txBody>
      </p:sp>
      <p:sp>
        <p:nvSpPr>
          <p:cNvPr id="20483" name="Rectangle 3"/>
          <p:cNvSpPr>
            <a:spLocks noChangeArrowheads="1"/>
          </p:cNvSpPr>
          <p:nvPr/>
        </p:nvSpPr>
        <p:spPr bwMode="auto">
          <a:xfrm>
            <a:off x="3362325" y="258763"/>
            <a:ext cx="1677988" cy="701675"/>
          </a:xfrm>
          <a:prstGeom prst="rect">
            <a:avLst/>
          </a:prstGeom>
          <a:noFill/>
          <a:ln w="9525">
            <a:noFill/>
            <a:miter lim="800000"/>
            <a:headEnd/>
            <a:tailEnd/>
          </a:ln>
        </p:spPr>
        <p:txBody>
          <a:bodyPr wrap="none" lIns="92075" tIns="46038" rIns="92075" bIns="46038">
            <a:spAutoFit/>
          </a:bodyPr>
          <a:lstStyle/>
          <a:p>
            <a:pPr algn="ctr" eaLnBrk="0" hangingPunct="0"/>
            <a:r>
              <a:rPr lang="es-ES_tradnl" sz="2000" b="1">
                <a:latin typeface="Times New Roman" pitchFamily="18" charset="0"/>
              </a:rPr>
              <a:t>Alternativa </a:t>
            </a:r>
          </a:p>
          <a:p>
            <a:pPr algn="ctr" eaLnBrk="0" hangingPunct="0"/>
            <a:r>
              <a:rPr lang="es-ES_tradnl" sz="2000" b="1">
                <a:latin typeface="Times New Roman" pitchFamily="18" charset="0"/>
              </a:rPr>
              <a:t>Farmacéutica</a:t>
            </a:r>
          </a:p>
        </p:txBody>
      </p:sp>
      <p:sp>
        <p:nvSpPr>
          <p:cNvPr id="20484" name="Rectangle 4"/>
          <p:cNvSpPr>
            <a:spLocks noChangeArrowheads="1"/>
          </p:cNvSpPr>
          <p:nvPr/>
        </p:nvSpPr>
        <p:spPr bwMode="auto">
          <a:xfrm>
            <a:off x="2825750" y="996950"/>
            <a:ext cx="3035300" cy="1358900"/>
          </a:xfrm>
          <a:prstGeom prst="rect">
            <a:avLst/>
          </a:prstGeom>
          <a:solidFill>
            <a:srgbClr val="0033CC">
              <a:alpha val="50195"/>
            </a:srgbClr>
          </a:solidFill>
          <a:ln w="12700">
            <a:solidFill>
              <a:schemeClr val="tx1"/>
            </a:solidFill>
            <a:miter lim="800000"/>
            <a:headEnd/>
            <a:tailEnd/>
          </a:ln>
        </p:spPr>
        <p:txBody>
          <a:bodyPr wrap="none" anchor="ctr"/>
          <a:lstStyle/>
          <a:p>
            <a:endParaRPr lang="es-ES">
              <a:latin typeface="Constantia" pitchFamily="18" charset="0"/>
            </a:endParaRPr>
          </a:p>
        </p:txBody>
      </p:sp>
      <p:sp>
        <p:nvSpPr>
          <p:cNvPr id="20485" name="Rectangle 5"/>
          <p:cNvSpPr>
            <a:spLocks noChangeArrowheads="1"/>
          </p:cNvSpPr>
          <p:nvPr/>
        </p:nvSpPr>
        <p:spPr bwMode="auto">
          <a:xfrm>
            <a:off x="2819400" y="1981200"/>
            <a:ext cx="3048000" cy="336550"/>
          </a:xfrm>
          <a:prstGeom prst="rect">
            <a:avLst/>
          </a:prstGeom>
          <a:noFill/>
          <a:ln w="9525">
            <a:noFill/>
            <a:miter lim="800000"/>
            <a:headEnd/>
            <a:tailEnd/>
          </a:ln>
        </p:spPr>
        <p:txBody>
          <a:bodyPr lIns="92075" tIns="46038" rIns="92075" bIns="46038">
            <a:spAutoFit/>
          </a:bodyPr>
          <a:lstStyle/>
          <a:p>
            <a:pPr eaLnBrk="0" hangingPunct="0"/>
            <a:r>
              <a:rPr lang="es-ES_tradnl" sz="1600" b="1">
                <a:latin typeface="Times New Roman" pitchFamily="18" charset="0"/>
              </a:rPr>
              <a:t>Mismo estándar de compendio </a:t>
            </a:r>
          </a:p>
        </p:txBody>
      </p:sp>
      <p:sp>
        <p:nvSpPr>
          <p:cNvPr id="20486" name="Line 6"/>
          <p:cNvSpPr>
            <a:spLocks noChangeShapeType="1"/>
          </p:cNvSpPr>
          <p:nvPr/>
        </p:nvSpPr>
        <p:spPr bwMode="auto">
          <a:xfrm flipH="1">
            <a:off x="1295400" y="533400"/>
            <a:ext cx="1828800" cy="990600"/>
          </a:xfrm>
          <a:prstGeom prst="line">
            <a:avLst/>
          </a:prstGeom>
          <a:noFill/>
          <a:ln w="25400">
            <a:solidFill>
              <a:srgbClr val="FF3300"/>
            </a:solidFill>
            <a:round/>
            <a:headEnd type="none" w="sm" len="sm"/>
            <a:tailEnd type="stealth" w="med" len="lg"/>
          </a:ln>
        </p:spPr>
        <p:txBody>
          <a:bodyPr wrap="none" anchor="ctr"/>
          <a:lstStyle/>
          <a:p>
            <a:endParaRPr lang="es-ES"/>
          </a:p>
        </p:txBody>
      </p:sp>
      <p:sp>
        <p:nvSpPr>
          <p:cNvPr id="20487" name="Line 7"/>
          <p:cNvSpPr>
            <a:spLocks noChangeShapeType="1"/>
          </p:cNvSpPr>
          <p:nvPr/>
        </p:nvSpPr>
        <p:spPr bwMode="auto">
          <a:xfrm>
            <a:off x="5257800" y="533400"/>
            <a:ext cx="1752600" cy="990600"/>
          </a:xfrm>
          <a:prstGeom prst="line">
            <a:avLst/>
          </a:prstGeom>
          <a:noFill/>
          <a:ln w="25400">
            <a:solidFill>
              <a:srgbClr val="FF3300"/>
            </a:solidFill>
            <a:round/>
            <a:headEnd type="none" w="sm" len="sm"/>
            <a:tailEnd type="stealth" w="med" len="lg"/>
          </a:ln>
        </p:spPr>
        <p:txBody>
          <a:bodyPr wrap="none" anchor="ctr"/>
          <a:lstStyle/>
          <a:p>
            <a:endParaRPr lang="es-ES"/>
          </a:p>
        </p:txBody>
      </p:sp>
      <p:sp>
        <p:nvSpPr>
          <p:cNvPr id="20488" name="Oval 8"/>
          <p:cNvSpPr>
            <a:spLocks noChangeArrowheads="1"/>
          </p:cNvSpPr>
          <p:nvPr/>
        </p:nvSpPr>
        <p:spPr bwMode="auto">
          <a:xfrm>
            <a:off x="428625" y="1530350"/>
            <a:ext cx="1714500" cy="749300"/>
          </a:xfrm>
          <a:prstGeom prst="ellipse">
            <a:avLst/>
          </a:prstGeom>
          <a:solidFill>
            <a:srgbClr val="009900">
              <a:alpha val="50195"/>
            </a:srgbClr>
          </a:solidFill>
          <a:ln w="38100">
            <a:solidFill>
              <a:srgbClr val="FFFF00"/>
            </a:solidFill>
            <a:round/>
            <a:headEnd/>
            <a:tailEnd/>
          </a:ln>
        </p:spPr>
        <p:txBody>
          <a:bodyPr wrap="none" anchor="ctr"/>
          <a:lstStyle/>
          <a:p>
            <a:endParaRPr lang="es-ES">
              <a:latin typeface="Constantia" pitchFamily="18" charset="0"/>
            </a:endParaRPr>
          </a:p>
        </p:txBody>
      </p:sp>
      <p:sp>
        <p:nvSpPr>
          <p:cNvPr id="20489" name="Oval 9"/>
          <p:cNvSpPr>
            <a:spLocks noChangeArrowheads="1"/>
          </p:cNvSpPr>
          <p:nvPr/>
        </p:nvSpPr>
        <p:spPr bwMode="auto">
          <a:xfrm rot="120000">
            <a:off x="6254750" y="1530350"/>
            <a:ext cx="1663700" cy="901700"/>
          </a:xfrm>
          <a:prstGeom prst="ellipse">
            <a:avLst/>
          </a:prstGeom>
          <a:solidFill>
            <a:srgbClr val="FF0033">
              <a:alpha val="50195"/>
            </a:srgbClr>
          </a:solidFill>
          <a:ln w="38100">
            <a:solidFill>
              <a:srgbClr val="FFFF00"/>
            </a:solidFill>
            <a:round/>
            <a:headEnd/>
            <a:tailEnd/>
          </a:ln>
        </p:spPr>
        <p:txBody>
          <a:bodyPr wrap="none" anchor="ctr"/>
          <a:lstStyle/>
          <a:p>
            <a:endParaRPr lang="es-ES">
              <a:latin typeface="Constantia" pitchFamily="18" charset="0"/>
            </a:endParaRPr>
          </a:p>
        </p:txBody>
      </p:sp>
      <p:sp>
        <p:nvSpPr>
          <p:cNvPr id="20490" name="Rectangle 10"/>
          <p:cNvSpPr>
            <a:spLocks noChangeArrowheads="1"/>
          </p:cNvSpPr>
          <p:nvPr/>
        </p:nvSpPr>
        <p:spPr bwMode="auto">
          <a:xfrm>
            <a:off x="642938" y="1676400"/>
            <a:ext cx="1285875" cy="523875"/>
          </a:xfrm>
          <a:prstGeom prst="rect">
            <a:avLst/>
          </a:prstGeom>
          <a:noFill/>
          <a:ln w="9525">
            <a:noFill/>
            <a:miter lim="800000"/>
            <a:headEnd/>
            <a:tailEnd/>
          </a:ln>
        </p:spPr>
        <p:txBody>
          <a:bodyPr lIns="92075" tIns="46038" rIns="92075" bIns="46038">
            <a:spAutoFit/>
          </a:bodyPr>
          <a:lstStyle/>
          <a:p>
            <a:pPr algn="ctr" eaLnBrk="0" hangingPunct="0"/>
            <a:r>
              <a:rPr lang="es-ES_tradnl" sz="1400" b="1">
                <a:latin typeface="Times New Roman" pitchFamily="18" charset="0"/>
              </a:rPr>
              <a:t>Medicamento de prueba</a:t>
            </a:r>
          </a:p>
        </p:txBody>
      </p:sp>
      <p:sp>
        <p:nvSpPr>
          <p:cNvPr id="20491" name="Rectangle 11"/>
          <p:cNvSpPr>
            <a:spLocks noChangeArrowheads="1"/>
          </p:cNvSpPr>
          <p:nvPr/>
        </p:nvSpPr>
        <p:spPr bwMode="auto">
          <a:xfrm>
            <a:off x="6429375" y="1571625"/>
            <a:ext cx="1384300" cy="831850"/>
          </a:xfrm>
          <a:prstGeom prst="rect">
            <a:avLst/>
          </a:prstGeom>
          <a:noFill/>
          <a:ln w="9525">
            <a:noFill/>
            <a:miter lim="800000"/>
            <a:headEnd/>
            <a:tailEnd/>
          </a:ln>
        </p:spPr>
        <p:txBody>
          <a:bodyPr wrap="none" lIns="92075" tIns="46038" rIns="92075" bIns="46038">
            <a:spAutoFit/>
          </a:bodyPr>
          <a:lstStyle/>
          <a:p>
            <a:pPr algn="ctr" eaLnBrk="0" hangingPunct="0"/>
            <a:r>
              <a:rPr lang="es-ES_tradnl" sz="1600" b="1">
                <a:latin typeface="Times New Roman" pitchFamily="18" charset="0"/>
              </a:rPr>
              <a:t>Medicamento</a:t>
            </a:r>
          </a:p>
          <a:p>
            <a:pPr algn="ctr" eaLnBrk="0" hangingPunct="0"/>
            <a:r>
              <a:rPr lang="es-ES_tradnl" sz="1600" b="1">
                <a:latin typeface="Times New Roman" pitchFamily="18" charset="0"/>
              </a:rPr>
              <a:t>de </a:t>
            </a:r>
          </a:p>
          <a:p>
            <a:pPr algn="ctr" eaLnBrk="0" hangingPunct="0"/>
            <a:r>
              <a:rPr lang="es-ES_tradnl" sz="1600" b="1">
                <a:latin typeface="Times New Roman" pitchFamily="18" charset="0"/>
              </a:rPr>
              <a:t>referencia</a:t>
            </a:r>
          </a:p>
        </p:txBody>
      </p:sp>
      <p:sp>
        <p:nvSpPr>
          <p:cNvPr id="20492" name="Rectangle 12"/>
          <p:cNvSpPr>
            <a:spLocks noChangeArrowheads="1"/>
          </p:cNvSpPr>
          <p:nvPr/>
        </p:nvSpPr>
        <p:spPr bwMode="auto">
          <a:xfrm>
            <a:off x="2825750" y="2673350"/>
            <a:ext cx="3117850" cy="444500"/>
          </a:xfrm>
          <a:prstGeom prst="rect">
            <a:avLst/>
          </a:prstGeom>
          <a:solidFill>
            <a:srgbClr val="009900">
              <a:alpha val="50195"/>
            </a:srgbClr>
          </a:solidFill>
          <a:ln w="12700">
            <a:solidFill>
              <a:schemeClr val="tx1"/>
            </a:solidFill>
            <a:miter lim="800000"/>
            <a:headEnd/>
            <a:tailEnd/>
          </a:ln>
        </p:spPr>
        <p:txBody>
          <a:bodyPr wrap="none" anchor="ctr"/>
          <a:lstStyle/>
          <a:p>
            <a:endParaRPr lang="es-ES">
              <a:latin typeface="Constantia" pitchFamily="18" charset="0"/>
            </a:endParaRPr>
          </a:p>
        </p:txBody>
      </p:sp>
      <p:sp>
        <p:nvSpPr>
          <p:cNvPr id="20493" name="Rectangle 13"/>
          <p:cNvSpPr>
            <a:spLocks noChangeArrowheads="1"/>
          </p:cNvSpPr>
          <p:nvPr/>
        </p:nvSpPr>
        <p:spPr bwMode="auto">
          <a:xfrm>
            <a:off x="2773363" y="2651125"/>
            <a:ext cx="3154362" cy="434975"/>
          </a:xfrm>
          <a:prstGeom prst="rect">
            <a:avLst/>
          </a:prstGeom>
          <a:noFill/>
          <a:ln w="38100">
            <a:solidFill>
              <a:srgbClr val="FFFF00"/>
            </a:solidFill>
            <a:miter lim="800000"/>
            <a:headEnd/>
            <a:tailEnd/>
          </a:ln>
        </p:spPr>
        <p:txBody>
          <a:bodyPr lIns="92075" tIns="46038" rIns="92075" bIns="46038">
            <a:spAutoFit/>
          </a:bodyPr>
          <a:lstStyle/>
          <a:p>
            <a:pPr algn="ctr" eaLnBrk="0" hangingPunct="0"/>
            <a:r>
              <a:rPr lang="es-ES_tradnl" sz="2000" b="1">
                <a:latin typeface="Times New Roman" pitchFamily="18" charset="0"/>
              </a:rPr>
              <a:t>Estudio de Bioequivalencia</a:t>
            </a:r>
          </a:p>
        </p:txBody>
      </p:sp>
      <p:sp>
        <p:nvSpPr>
          <p:cNvPr id="20494" name="Rectangle 14"/>
          <p:cNvSpPr>
            <a:spLocks noChangeArrowheads="1"/>
          </p:cNvSpPr>
          <p:nvPr/>
        </p:nvSpPr>
        <p:spPr bwMode="auto">
          <a:xfrm>
            <a:off x="158750" y="3663950"/>
            <a:ext cx="1816100" cy="520700"/>
          </a:xfrm>
          <a:prstGeom prst="rect">
            <a:avLst/>
          </a:prstGeom>
          <a:solidFill>
            <a:srgbClr val="0033CC">
              <a:alpha val="50195"/>
            </a:srgbClr>
          </a:solidFill>
          <a:ln w="38100">
            <a:solidFill>
              <a:srgbClr val="FFFF00"/>
            </a:solidFill>
            <a:miter lim="800000"/>
            <a:headEnd/>
            <a:tailEnd/>
          </a:ln>
        </p:spPr>
        <p:txBody>
          <a:bodyPr wrap="none" anchor="ctr"/>
          <a:lstStyle/>
          <a:p>
            <a:endParaRPr lang="es-ES">
              <a:latin typeface="Constantia" pitchFamily="18" charset="0"/>
            </a:endParaRPr>
          </a:p>
        </p:txBody>
      </p:sp>
      <p:sp>
        <p:nvSpPr>
          <p:cNvPr id="20495" name="Rectangle 15"/>
          <p:cNvSpPr>
            <a:spLocks noChangeArrowheads="1"/>
          </p:cNvSpPr>
          <p:nvPr/>
        </p:nvSpPr>
        <p:spPr bwMode="auto">
          <a:xfrm>
            <a:off x="2292350" y="3663950"/>
            <a:ext cx="1968500" cy="520700"/>
          </a:xfrm>
          <a:prstGeom prst="rect">
            <a:avLst/>
          </a:prstGeom>
          <a:solidFill>
            <a:srgbClr val="0033CC">
              <a:alpha val="50195"/>
            </a:srgbClr>
          </a:solidFill>
          <a:ln w="38100">
            <a:solidFill>
              <a:srgbClr val="FFFF00"/>
            </a:solidFill>
            <a:miter lim="800000"/>
            <a:headEnd/>
            <a:tailEnd/>
          </a:ln>
        </p:spPr>
        <p:txBody>
          <a:bodyPr wrap="none" anchor="ctr"/>
          <a:lstStyle/>
          <a:p>
            <a:endParaRPr lang="es-ES">
              <a:latin typeface="Constantia" pitchFamily="18" charset="0"/>
            </a:endParaRPr>
          </a:p>
        </p:txBody>
      </p:sp>
      <p:sp>
        <p:nvSpPr>
          <p:cNvPr id="20496" name="Rectangle 16"/>
          <p:cNvSpPr>
            <a:spLocks noChangeArrowheads="1"/>
          </p:cNvSpPr>
          <p:nvPr/>
        </p:nvSpPr>
        <p:spPr bwMode="auto">
          <a:xfrm>
            <a:off x="4578350" y="3663950"/>
            <a:ext cx="1968500" cy="520700"/>
          </a:xfrm>
          <a:prstGeom prst="rect">
            <a:avLst/>
          </a:prstGeom>
          <a:solidFill>
            <a:srgbClr val="0033CC">
              <a:alpha val="50195"/>
            </a:srgbClr>
          </a:solidFill>
          <a:ln w="38100">
            <a:solidFill>
              <a:srgbClr val="FFFF00"/>
            </a:solidFill>
            <a:miter lim="800000"/>
            <a:headEnd/>
            <a:tailEnd/>
          </a:ln>
        </p:spPr>
        <p:txBody>
          <a:bodyPr wrap="none" anchor="ctr"/>
          <a:lstStyle/>
          <a:p>
            <a:endParaRPr lang="es-ES">
              <a:latin typeface="Constantia" pitchFamily="18" charset="0"/>
            </a:endParaRPr>
          </a:p>
        </p:txBody>
      </p:sp>
      <p:sp>
        <p:nvSpPr>
          <p:cNvPr id="20497" name="Rectangle 17"/>
          <p:cNvSpPr>
            <a:spLocks noChangeArrowheads="1"/>
          </p:cNvSpPr>
          <p:nvPr/>
        </p:nvSpPr>
        <p:spPr bwMode="auto">
          <a:xfrm>
            <a:off x="6864350" y="3663950"/>
            <a:ext cx="1814513" cy="520700"/>
          </a:xfrm>
          <a:prstGeom prst="rect">
            <a:avLst/>
          </a:prstGeom>
          <a:solidFill>
            <a:srgbClr val="0033CC">
              <a:alpha val="50195"/>
            </a:srgbClr>
          </a:solidFill>
          <a:ln w="38100">
            <a:solidFill>
              <a:srgbClr val="FFFF00"/>
            </a:solidFill>
            <a:miter lim="800000"/>
            <a:headEnd/>
            <a:tailEnd/>
          </a:ln>
        </p:spPr>
        <p:txBody>
          <a:bodyPr wrap="none" anchor="ctr"/>
          <a:lstStyle/>
          <a:p>
            <a:endParaRPr lang="es-ES">
              <a:latin typeface="Constantia" pitchFamily="18" charset="0"/>
            </a:endParaRPr>
          </a:p>
        </p:txBody>
      </p:sp>
      <p:sp>
        <p:nvSpPr>
          <p:cNvPr id="20498" name="Rectangle 18"/>
          <p:cNvSpPr>
            <a:spLocks noChangeArrowheads="1"/>
          </p:cNvSpPr>
          <p:nvPr/>
        </p:nvSpPr>
        <p:spPr bwMode="auto">
          <a:xfrm>
            <a:off x="136525" y="3557588"/>
            <a:ext cx="184150" cy="366712"/>
          </a:xfrm>
          <a:prstGeom prst="rect">
            <a:avLst/>
          </a:prstGeom>
          <a:noFill/>
          <a:ln w="9525">
            <a:noFill/>
            <a:miter lim="800000"/>
            <a:headEnd/>
            <a:tailEnd/>
          </a:ln>
        </p:spPr>
        <p:txBody>
          <a:bodyPr wrap="none" anchor="ctr"/>
          <a:lstStyle/>
          <a:p>
            <a:endParaRPr lang="es-ES">
              <a:latin typeface="Constantia" pitchFamily="18" charset="0"/>
            </a:endParaRPr>
          </a:p>
        </p:txBody>
      </p:sp>
      <p:sp>
        <p:nvSpPr>
          <p:cNvPr id="20499" name="Rectangle 19"/>
          <p:cNvSpPr>
            <a:spLocks noChangeArrowheads="1"/>
          </p:cNvSpPr>
          <p:nvPr/>
        </p:nvSpPr>
        <p:spPr bwMode="auto">
          <a:xfrm>
            <a:off x="207963" y="3633788"/>
            <a:ext cx="1817687" cy="615950"/>
          </a:xfrm>
          <a:prstGeom prst="rect">
            <a:avLst/>
          </a:prstGeom>
          <a:noFill/>
          <a:ln w="9525">
            <a:noFill/>
            <a:miter lim="800000"/>
            <a:headEnd/>
            <a:tailEnd/>
          </a:ln>
        </p:spPr>
        <p:txBody>
          <a:bodyPr wrap="none" lIns="92075" tIns="46038" rIns="92075" bIns="46038">
            <a:spAutoFit/>
          </a:bodyPr>
          <a:lstStyle/>
          <a:p>
            <a:pPr algn="ctr" eaLnBrk="0" hangingPunct="0"/>
            <a:r>
              <a:rPr lang="es-ES_tradnl" sz="1700" b="1">
                <a:latin typeface="Times New Roman" pitchFamily="18" charset="0"/>
              </a:rPr>
              <a:t>Estudios</a:t>
            </a:r>
          </a:p>
          <a:p>
            <a:pPr algn="ctr" eaLnBrk="0" hangingPunct="0"/>
            <a:r>
              <a:rPr lang="es-ES_tradnl" sz="1700" b="1">
                <a:latin typeface="Times New Roman" pitchFamily="18" charset="0"/>
              </a:rPr>
              <a:t>Farmacocinéticos</a:t>
            </a:r>
          </a:p>
        </p:txBody>
      </p:sp>
      <p:sp>
        <p:nvSpPr>
          <p:cNvPr id="20500" name="Rectangle 20"/>
          <p:cNvSpPr>
            <a:spLocks noChangeArrowheads="1"/>
          </p:cNvSpPr>
          <p:nvPr/>
        </p:nvSpPr>
        <p:spPr bwMode="auto">
          <a:xfrm>
            <a:off x="2344738" y="3633788"/>
            <a:ext cx="1965325" cy="615950"/>
          </a:xfrm>
          <a:prstGeom prst="rect">
            <a:avLst/>
          </a:prstGeom>
          <a:noFill/>
          <a:ln w="9525">
            <a:noFill/>
            <a:miter lim="800000"/>
            <a:headEnd/>
            <a:tailEnd/>
          </a:ln>
        </p:spPr>
        <p:txBody>
          <a:bodyPr wrap="none" lIns="92075" tIns="46038" rIns="92075" bIns="46038">
            <a:spAutoFit/>
          </a:bodyPr>
          <a:lstStyle/>
          <a:p>
            <a:pPr algn="ctr" eaLnBrk="0" hangingPunct="0"/>
            <a:r>
              <a:rPr lang="es-ES_tradnl" sz="1700" b="1">
                <a:latin typeface="Times New Roman" pitchFamily="18" charset="0"/>
              </a:rPr>
              <a:t>Estudios</a:t>
            </a:r>
          </a:p>
          <a:p>
            <a:pPr algn="ctr" eaLnBrk="0" hangingPunct="0"/>
            <a:r>
              <a:rPr lang="es-ES_tradnl" sz="1700" b="1">
                <a:latin typeface="Times New Roman" pitchFamily="18" charset="0"/>
              </a:rPr>
              <a:t>Farmacodinámicos</a:t>
            </a:r>
          </a:p>
        </p:txBody>
      </p:sp>
      <p:sp>
        <p:nvSpPr>
          <p:cNvPr id="20501" name="Rectangle 21"/>
          <p:cNvSpPr>
            <a:spLocks noChangeArrowheads="1"/>
          </p:cNvSpPr>
          <p:nvPr/>
        </p:nvSpPr>
        <p:spPr bwMode="auto">
          <a:xfrm>
            <a:off x="4922838" y="3633788"/>
            <a:ext cx="992187" cy="615950"/>
          </a:xfrm>
          <a:prstGeom prst="rect">
            <a:avLst/>
          </a:prstGeom>
          <a:noFill/>
          <a:ln w="9525">
            <a:noFill/>
            <a:miter lim="800000"/>
            <a:headEnd/>
            <a:tailEnd/>
          </a:ln>
        </p:spPr>
        <p:txBody>
          <a:bodyPr wrap="none" lIns="92075" tIns="46038" rIns="92075" bIns="46038">
            <a:spAutoFit/>
          </a:bodyPr>
          <a:lstStyle/>
          <a:p>
            <a:pPr algn="ctr" eaLnBrk="0" hangingPunct="0"/>
            <a:r>
              <a:rPr lang="es-ES_tradnl" sz="1700" b="1">
                <a:latin typeface="Times New Roman" pitchFamily="18" charset="0"/>
              </a:rPr>
              <a:t>Estudios</a:t>
            </a:r>
          </a:p>
          <a:p>
            <a:pPr algn="ctr" eaLnBrk="0" hangingPunct="0"/>
            <a:r>
              <a:rPr lang="es-ES_tradnl" sz="1700" b="1">
                <a:latin typeface="Times New Roman" pitchFamily="18" charset="0"/>
              </a:rPr>
              <a:t>Clínicos </a:t>
            </a:r>
          </a:p>
        </p:txBody>
      </p:sp>
      <p:sp>
        <p:nvSpPr>
          <p:cNvPr id="20502" name="Rectangle 22"/>
          <p:cNvSpPr>
            <a:spLocks noChangeArrowheads="1"/>
          </p:cNvSpPr>
          <p:nvPr/>
        </p:nvSpPr>
        <p:spPr bwMode="auto">
          <a:xfrm>
            <a:off x="6921500" y="3633788"/>
            <a:ext cx="1739900" cy="354012"/>
          </a:xfrm>
          <a:prstGeom prst="rect">
            <a:avLst/>
          </a:prstGeom>
          <a:noFill/>
          <a:ln w="9525">
            <a:noFill/>
            <a:miter lim="800000"/>
            <a:headEnd/>
            <a:tailEnd/>
          </a:ln>
        </p:spPr>
        <p:txBody>
          <a:bodyPr wrap="none" lIns="92075" tIns="46038" rIns="92075" bIns="46038">
            <a:spAutoFit/>
          </a:bodyPr>
          <a:lstStyle/>
          <a:p>
            <a:pPr algn="ctr" eaLnBrk="0" hangingPunct="0"/>
            <a:r>
              <a:rPr lang="es-ES_tradnl" sz="1700" b="1">
                <a:latin typeface="Times New Roman" pitchFamily="18" charset="0"/>
              </a:rPr>
              <a:t>Estudios in-vitro</a:t>
            </a:r>
          </a:p>
        </p:txBody>
      </p:sp>
      <p:sp>
        <p:nvSpPr>
          <p:cNvPr id="20503" name="Rectangle 23"/>
          <p:cNvSpPr>
            <a:spLocks noChangeArrowheads="1"/>
          </p:cNvSpPr>
          <p:nvPr/>
        </p:nvSpPr>
        <p:spPr bwMode="auto">
          <a:xfrm>
            <a:off x="3282950" y="4654550"/>
            <a:ext cx="2273300" cy="368300"/>
          </a:xfrm>
          <a:prstGeom prst="rect">
            <a:avLst/>
          </a:prstGeom>
          <a:solidFill>
            <a:srgbClr val="FF0033"/>
          </a:solidFill>
          <a:ln w="38100">
            <a:noFill/>
            <a:miter lim="800000"/>
            <a:headEnd/>
            <a:tailEnd/>
          </a:ln>
        </p:spPr>
        <p:txBody>
          <a:bodyPr wrap="none" anchor="ctr"/>
          <a:lstStyle/>
          <a:p>
            <a:endParaRPr lang="es-ES">
              <a:latin typeface="Constantia" pitchFamily="18" charset="0"/>
            </a:endParaRPr>
          </a:p>
        </p:txBody>
      </p:sp>
      <p:sp>
        <p:nvSpPr>
          <p:cNvPr id="20504" name="Rectangle 24"/>
          <p:cNvSpPr>
            <a:spLocks noChangeArrowheads="1"/>
          </p:cNvSpPr>
          <p:nvPr/>
        </p:nvSpPr>
        <p:spPr bwMode="auto">
          <a:xfrm>
            <a:off x="3203575" y="4586288"/>
            <a:ext cx="2435225" cy="519112"/>
          </a:xfrm>
          <a:prstGeom prst="rect">
            <a:avLst/>
          </a:prstGeom>
          <a:noFill/>
          <a:ln w="9525">
            <a:noFill/>
            <a:miter lim="800000"/>
            <a:headEnd/>
            <a:tailEnd/>
          </a:ln>
        </p:spPr>
        <p:txBody>
          <a:bodyPr wrap="none" lIns="92075" tIns="46038" rIns="92075" bIns="46038">
            <a:spAutoFit/>
          </a:bodyPr>
          <a:lstStyle/>
          <a:p>
            <a:pPr algn="ctr" eaLnBrk="0" hangingPunct="0"/>
            <a:r>
              <a:rPr lang="es-ES_tradnl" sz="2800" b="1">
                <a:solidFill>
                  <a:srgbClr val="FFFF00"/>
                </a:solidFill>
                <a:latin typeface="Times New Roman" pitchFamily="18" charset="0"/>
              </a:rPr>
              <a:t>Bioequivalente</a:t>
            </a:r>
          </a:p>
        </p:txBody>
      </p:sp>
      <p:sp>
        <p:nvSpPr>
          <p:cNvPr id="20505" name="Oval 25"/>
          <p:cNvSpPr>
            <a:spLocks noChangeArrowheads="1"/>
          </p:cNvSpPr>
          <p:nvPr/>
        </p:nvSpPr>
        <p:spPr bwMode="auto">
          <a:xfrm>
            <a:off x="2520950" y="5111750"/>
            <a:ext cx="3721100" cy="901700"/>
          </a:xfrm>
          <a:prstGeom prst="ellipse">
            <a:avLst/>
          </a:prstGeom>
          <a:solidFill>
            <a:srgbClr val="FF0033">
              <a:alpha val="50195"/>
            </a:srgbClr>
          </a:solidFill>
          <a:ln w="38100">
            <a:solidFill>
              <a:srgbClr val="FFFF00"/>
            </a:solidFill>
            <a:round/>
            <a:headEnd/>
            <a:tailEnd/>
          </a:ln>
        </p:spPr>
        <p:txBody>
          <a:bodyPr wrap="none" anchor="ctr"/>
          <a:lstStyle/>
          <a:p>
            <a:endParaRPr lang="es-ES">
              <a:latin typeface="Constantia" pitchFamily="18" charset="0"/>
            </a:endParaRPr>
          </a:p>
        </p:txBody>
      </p:sp>
      <p:sp>
        <p:nvSpPr>
          <p:cNvPr id="20506" name="Rectangle 26"/>
          <p:cNvSpPr>
            <a:spLocks noChangeArrowheads="1"/>
          </p:cNvSpPr>
          <p:nvPr/>
        </p:nvSpPr>
        <p:spPr bwMode="auto">
          <a:xfrm>
            <a:off x="2832100" y="5470525"/>
            <a:ext cx="3195638" cy="427038"/>
          </a:xfrm>
          <a:prstGeom prst="rect">
            <a:avLst/>
          </a:prstGeom>
          <a:noFill/>
          <a:ln w="9525">
            <a:noFill/>
            <a:miter lim="800000"/>
            <a:headEnd/>
            <a:tailEnd/>
          </a:ln>
        </p:spPr>
        <p:txBody>
          <a:bodyPr wrap="none" lIns="92075" tIns="46038" rIns="92075" bIns="46038">
            <a:spAutoFit/>
          </a:bodyPr>
          <a:lstStyle/>
          <a:p>
            <a:pPr algn="ctr" eaLnBrk="0" hangingPunct="0"/>
            <a:r>
              <a:rPr lang="es-ES_tradnl" sz="2200" b="1">
                <a:latin typeface="Times New Roman" pitchFamily="18" charset="0"/>
              </a:rPr>
              <a:t>Equivalente Terapéutico </a:t>
            </a:r>
          </a:p>
        </p:txBody>
      </p:sp>
      <p:sp>
        <p:nvSpPr>
          <p:cNvPr id="20507" name="Rectangle 27"/>
          <p:cNvSpPr>
            <a:spLocks noChangeArrowheads="1"/>
          </p:cNvSpPr>
          <p:nvPr/>
        </p:nvSpPr>
        <p:spPr bwMode="auto">
          <a:xfrm>
            <a:off x="463550" y="6178550"/>
            <a:ext cx="8216900" cy="596900"/>
          </a:xfrm>
          <a:prstGeom prst="rect">
            <a:avLst/>
          </a:prstGeom>
          <a:solidFill>
            <a:schemeClr val="accent1">
              <a:alpha val="50195"/>
            </a:schemeClr>
          </a:solidFill>
          <a:ln w="12700">
            <a:solidFill>
              <a:schemeClr val="tx1"/>
            </a:solidFill>
            <a:miter lim="800000"/>
            <a:headEnd/>
            <a:tailEnd/>
          </a:ln>
        </p:spPr>
        <p:txBody>
          <a:bodyPr wrap="none" anchor="ctr"/>
          <a:lstStyle/>
          <a:p>
            <a:endParaRPr lang="es-ES">
              <a:latin typeface="Constantia" pitchFamily="18" charset="0"/>
            </a:endParaRPr>
          </a:p>
        </p:txBody>
      </p:sp>
      <p:sp>
        <p:nvSpPr>
          <p:cNvPr id="544796" name="Rectangle 28"/>
          <p:cNvSpPr>
            <a:spLocks noChangeArrowheads="1"/>
          </p:cNvSpPr>
          <p:nvPr/>
        </p:nvSpPr>
        <p:spPr bwMode="auto">
          <a:xfrm>
            <a:off x="500063" y="6026150"/>
            <a:ext cx="8229600" cy="831850"/>
          </a:xfrm>
          <a:prstGeom prst="rect">
            <a:avLst/>
          </a:prstGeom>
          <a:noFill/>
          <a:ln w="38100">
            <a:solidFill>
              <a:srgbClr val="FFFF00"/>
            </a:solidFill>
            <a:miter lim="800000"/>
            <a:headEnd/>
            <a:tailEnd/>
          </a:ln>
          <a:effectLst/>
        </p:spPr>
        <p:txBody>
          <a:bodyPr lIns="92075" tIns="46038" rIns="92075" bIns="46038">
            <a:spAutoFit/>
          </a:bodyPr>
          <a:lstStyle/>
          <a:p>
            <a:pPr algn="ctr" eaLnBrk="0" fontAlgn="auto" hangingPunct="0">
              <a:spcBef>
                <a:spcPts val="0"/>
              </a:spcBef>
              <a:spcAft>
                <a:spcPts val="0"/>
              </a:spcAft>
              <a:defRPr/>
            </a:pPr>
            <a:r>
              <a:rPr lang="es-ES_tradnl" sz="2400" b="1" u="sng" dirty="0">
                <a:solidFill>
                  <a:srgbClr val="FF0066"/>
                </a:solidFill>
                <a:effectLst>
                  <a:outerShdw blurRad="38100" dist="38100" dir="2700000" algn="tl">
                    <a:srgbClr val="000000"/>
                  </a:outerShdw>
                </a:effectLst>
                <a:latin typeface="Times New Roman" pitchFamily="18" charset="0"/>
              </a:rPr>
              <a:t>NO</a:t>
            </a:r>
            <a:r>
              <a:rPr lang="es-ES_tradnl" sz="2400" b="1" u="sng" dirty="0">
                <a:solidFill>
                  <a:srgbClr val="FF0066"/>
                </a:solidFill>
                <a:latin typeface="Times New Roman" pitchFamily="18" charset="0"/>
              </a:rPr>
              <a:t> son  </a:t>
            </a:r>
            <a:r>
              <a:rPr lang="es-ES_tradnl" sz="2400" b="1" u="sng" dirty="0">
                <a:solidFill>
                  <a:srgbClr val="FF0066"/>
                </a:solidFill>
                <a:effectLst>
                  <a:outerShdw blurRad="38100" dist="38100" dir="2700000" algn="tl">
                    <a:srgbClr val="000000"/>
                  </a:outerShdw>
                </a:effectLst>
                <a:latin typeface="Times New Roman" pitchFamily="18" charset="0"/>
              </a:rPr>
              <a:t>intercambiables según algunas normas. La OMS permite </a:t>
            </a:r>
            <a:r>
              <a:rPr lang="es-ES_tradnl" sz="2400" b="1" u="sng" dirty="0" err="1">
                <a:solidFill>
                  <a:srgbClr val="FF0066"/>
                </a:solidFill>
                <a:effectLst>
                  <a:outerShdw blurRad="38100" dist="38100" dir="2700000" algn="tl">
                    <a:srgbClr val="000000"/>
                  </a:outerShdw>
                </a:effectLst>
                <a:latin typeface="Times New Roman" pitchFamily="18" charset="0"/>
              </a:rPr>
              <a:t>intercambiabilidad</a:t>
            </a:r>
            <a:r>
              <a:rPr lang="es-ES_tradnl" sz="1500" b="1" dirty="0">
                <a:latin typeface="Times New Roman" pitchFamily="18" charset="0"/>
              </a:rPr>
              <a:t> </a:t>
            </a:r>
            <a:r>
              <a:rPr lang="es-ES_tradnl" sz="1500" b="1" i="1" dirty="0">
                <a:latin typeface="Times New Roman" pitchFamily="18" charset="0"/>
              </a:rPr>
              <a:t>  </a:t>
            </a:r>
          </a:p>
        </p:txBody>
      </p:sp>
      <p:sp>
        <p:nvSpPr>
          <p:cNvPr id="20509" name="Line 29"/>
          <p:cNvSpPr>
            <a:spLocks noChangeShapeType="1"/>
          </p:cNvSpPr>
          <p:nvPr/>
        </p:nvSpPr>
        <p:spPr bwMode="auto">
          <a:xfrm>
            <a:off x="1295400" y="2286000"/>
            <a:ext cx="0" cy="533400"/>
          </a:xfrm>
          <a:prstGeom prst="line">
            <a:avLst/>
          </a:prstGeom>
          <a:noFill/>
          <a:ln w="25400">
            <a:solidFill>
              <a:srgbClr val="FF3300"/>
            </a:solidFill>
            <a:round/>
            <a:headEnd type="none" w="sm" len="sm"/>
            <a:tailEnd type="none" w="sm" len="sm"/>
          </a:ln>
        </p:spPr>
        <p:txBody>
          <a:bodyPr wrap="none" anchor="ctr"/>
          <a:lstStyle/>
          <a:p>
            <a:endParaRPr lang="es-ES"/>
          </a:p>
        </p:txBody>
      </p:sp>
      <p:sp>
        <p:nvSpPr>
          <p:cNvPr id="20510" name="Line 30"/>
          <p:cNvSpPr>
            <a:spLocks noChangeShapeType="1"/>
          </p:cNvSpPr>
          <p:nvPr/>
        </p:nvSpPr>
        <p:spPr bwMode="auto">
          <a:xfrm>
            <a:off x="1295400" y="2819400"/>
            <a:ext cx="1524000" cy="0"/>
          </a:xfrm>
          <a:prstGeom prst="line">
            <a:avLst/>
          </a:prstGeom>
          <a:noFill/>
          <a:ln w="25400">
            <a:solidFill>
              <a:srgbClr val="FF3300"/>
            </a:solidFill>
            <a:round/>
            <a:headEnd type="none" w="sm" len="sm"/>
            <a:tailEnd type="stealth" w="med" len="lg"/>
          </a:ln>
        </p:spPr>
        <p:txBody>
          <a:bodyPr wrap="none" anchor="ctr"/>
          <a:lstStyle/>
          <a:p>
            <a:endParaRPr lang="es-ES"/>
          </a:p>
        </p:txBody>
      </p:sp>
      <p:sp>
        <p:nvSpPr>
          <p:cNvPr id="20511" name="Line 31"/>
          <p:cNvSpPr>
            <a:spLocks noChangeShapeType="1"/>
          </p:cNvSpPr>
          <p:nvPr/>
        </p:nvSpPr>
        <p:spPr bwMode="auto">
          <a:xfrm>
            <a:off x="5867400" y="2819400"/>
            <a:ext cx="1295400" cy="0"/>
          </a:xfrm>
          <a:prstGeom prst="line">
            <a:avLst/>
          </a:prstGeom>
          <a:noFill/>
          <a:ln w="25400">
            <a:solidFill>
              <a:srgbClr val="FF3300"/>
            </a:solidFill>
            <a:round/>
            <a:headEnd type="stealth" w="med" len="lg"/>
            <a:tailEnd type="none" w="sm" len="sm"/>
          </a:ln>
        </p:spPr>
        <p:txBody>
          <a:bodyPr wrap="none" anchor="ctr"/>
          <a:lstStyle/>
          <a:p>
            <a:endParaRPr lang="es-ES"/>
          </a:p>
        </p:txBody>
      </p:sp>
      <p:sp>
        <p:nvSpPr>
          <p:cNvPr id="20512" name="Line 32"/>
          <p:cNvSpPr>
            <a:spLocks noChangeShapeType="1"/>
          </p:cNvSpPr>
          <p:nvPr/>
        </p:nvSpPr>
        <p:spPr bwMode="auto">
          <a:xfrm>
            <a:off x="7162800" y="2438400"/>
            <a:ext cx="0" cy="381000"/>
          </a:xfrm>
          <a:prstGeom prst="line">
            <a:avLst/>
          </a:prstGeom>
          <a:noFill/>
          <a:ln w="25400">
            <a:solidFill>
              <a:srgbClr val="FF3300"/>
            </a:solidFill>
            <a:round/>
            <a:headEnd type="none" w="sm" len="sm"/>
            <a:tailEnd type="none" w="sm" len="sm"/>
          </a:ln>
        </p:spPr>
        <p:txBody>
          <a:bodyPr wrap="none" anchor="ctr"/>
          <a:lstStyle/>
          <a:p>
            <a:endParaRPr lang="es-ES"/>
          </a:p>
        </p:txBody>
      </p:sp>
      <p:sp>
        <p:nvSpPr>
          <p:cNvPr id="20513" name="Line 33"/>
          <p:cNvSpPr>
            <a:spLocks noChangeShapeType="1"/>
          </p:cNvSpPr>
          <p:nvPr/>
        </p:nvSpPr>
        <p:spPr bwMode="auto">
          <a:xfrm flipV="1">
            <a:off x="990600" y="2895600"/>
            <a:ext cx="1828800" cy="762000"/>
          </a:xfrm>
          <a:prstGeom prst="line">
            <a:avLst/>
          </a:prstGeom>
          <a:noFill/>
          <a:ln w="25400">
            <a:solidFill>
              <a:srgbClr val="00CC66"/>
            </a:solidFill>
            <a:round/>
            <a:headEnd type="stealth" w="med" len="lg"/>
            <a:tailEnd type="none" w="sm" len="sm"/>
          </a:ln>
        </p:spPr>
        <p:txBody>
          <a:bodyPr wrap="none" anchor="ctr"/>
          <a:lstStyle/>
          <a:p>
            <a:endParaRPr lang="es-ES"/>
          </a:p>
        </p:txBody>
      </p:sp>
      <p:sp>
        <p:nvSpPr>
          <p:cNvPr id="20514" name="Line 34"/>
          <p:cNvSpPr>
            <a:spLocks noChangeShapeType="1"/>
          </p:cNvSpPr>
          <p:nvPr/>
        </p:nvSpPr>
        <p:spPr bwMode="auto">
          <a:xfrm>
            <a:off x="3276600" y="3124200"/>
            <a:ext cx="0" cy="533400"/>
          </a:xfrm>
          <a:prstGeom prst="line">
            <a:avLst/>
          </a:prstGeom>
          <a:noFill/>
          <a:ln w="25400">
            <a:solidFill>
              <a:srgbClr val="00CC66"/>
            </a:solidFill>
            <a:round/>
            <a:headEnd type="none" w="sm" len="sm"/>
            <a:tailEnd type="stealth" w="med" len="lg"/>
          </a:ln>
        </p:spPr>
        <p:txBody>
          <a:bodyPr wrap="none" anchor="ctr"/>
          <a:lstStyle/>
          <a:p>
            <a:endParaRPr lang="es-ES"/>
          </a:p>
        </p:txBody>
      </p:sp>
      <p:sp>
        <p:nvSpPr>
          <p:cNvPr id="20515" name="Line 35"/>
          <p:cNvSpPr>
            <a:spLocks noChangeShapeType="1"/>
          </p:cNvSpPr>
          <p:nvPr/>
        </p:nvSpPr>
        <p:spPr bwMode="auto">
          <a:xfrm>
            <a:off x="5486400" y="3124200"/>
            <a:ext cx="0" cy="533400"/>
          </a:xfrm>
          <a:prstGeom prst="line">
            <a:avLst/>
          </a:prstGeom>
          <a:noFill/>
          <a:ln w="25400">
            <a:solidFill>
              <a:srgbClr val="00CC66"/>
            </a:solidFill>
            <a:round/>
            <a:headEnd type="none" w="sm" len="sm"/>
            <a:tailEnd type="stealth" w="med" len="lg"/>
          </a:ln>
        </p:spPr>
        <p:txBody>
          <a:bodyPr wrap="none" anchor="ctr"/>
          <a:lstStyle/>
          <a:p>
            <a:endParaRPr lang="es-ES"/>
          </a:p>
        </p:txBody>
      </p:sp>
      <p:sp>
        <p:nvSpPr>
          <p:cNvPr id="20516" name="Line 36"/>
          <p:cNvSpPr>
            <a:spLocks noChangeShapeType="1"/>
          </p:cNvSpPr>
          <p:nvPr/>
        </p:nvSpPr>
        <p:spPr bwMode="auto">
          <a:xfrm>
            <a:off x="5867400" y="2895600"/>
            <a:ext cx="1905000" cy="762000"/>
          </a:xfrm>
          <a:prstGeom prst="line">
            <a:avLst/>
          </a:prstGeom>
          <a:noFill/>
          <a:ln w="25400">
            <a:solidFill>
              <a:srgbClr val="00CC66"/>
            </a:solidFill>
            <a:round/>
            <a:headEnd type="none" w="sm" len="sm"/>
            <a:tailEnd type="stealth" w="med" len="lg"/>
          </a:ln>
        </p:spPr>
        <p:txBody>
          <a:bodyPr wrap="none" anchor="ctr"/>
          <a:lstStyle/>
          <a:p>
            <a:endParaRPr lang="es-ES"/>
          </a:p>
        </p:txBody>
      </p:sp>
      <p:sp>
        <p:nvSpPr>
          <p:cNvPr id="20517" name="Line 37"/>
          <p:cNvSpPr>
            <a:spLocks noChangeShapeType="1"/>
          </p:cNvSpPr>
          <p:nvPr/>
        </p:nvSpPr>
        <p:spPr bwMode="auto">
          <a:xfrm>
            <a:off x="990600" y="4191000"/>
            <a:ext cx="2286000" cy="609600"/>
          </a:xfrm>
          <a:prstGeom prst="line">
            <a:avLst/>
          </a:prstGeom>
          <a:noFill/>
          <a:ln w="25400">
            <a:solidFill>
              <a:srgbClr val="0000CC"/>
            </a:solidFill>
            <a:round/>
            <a:headEnd type="none" w="sm" len="sm"/>
            <a:tailEnd type="stealth" w="med" len="lg"/>
          </a:ln>
        </p:spPr>
        <p:txBody>
          <a:bodyPr wrap="none" anchor="ctr"/>
          <a:lstStyle/>
          <a:p>
            <a:endParaRPr lang="es-ES"/>
          </a:p>
        </p:txBody>
      </p:sp>
      <p:sp>
        <p:nvSpPr>
          <p:cNvPr id="20518" name="Line 38"/>
          <p:cNvSpPr>
            <a:spLocks noChangeShapeType="1"/>
          </p:cNvSpPr>
          <p:nvPr/>
        </p:nvSpPr>
        <p:spPr bwMode="auto">
          <a:xfrm>
            <a:off x="3276600" y="4191000"/>
            <a:ext cx="838200" cy="457200"/>
          </a:xfrm>
          <a:prstGeom prst="line">
            <a:avLst/>
          </a:prstGeom>
          <a:noFill/>
          <a:ln w="25400">
            <a:solidFill>
              <a:schemeClr val="accent2"/>
            </a:solidFill>
            <a:round/>
            <a:headEnd type="none" w="sm" len="sm"/>
            <a:tailEnd type="stealth" w="med" len="lg"/>
          </a:ln>
        </p:spPr>
        <p:txBody>
          <a:bodyPr wrap="none" anchor="ctr"/>
          <a:lstStyle/>
          <a:p>
            <a:endParaRPr lang="es-ES"/>
          </a:p>
        </p:txBody>
      </p:sp>
      <p:sp>
        <p:nvSpPr>
          <p:cNvPr id="20519" name="Line 39"/>
          <p:cNvSpPr>
            <a:spLocks noChangeShapeType="1"/>
          </p:cNvSpPr>
          <p:nvPr/>
        </p:nvSpPr>
        <p:spPr bwMode="auto">
          <a:xfrm flipH="1">
            <a:off x="4800600" y="4191000"/>
            <a:ext cx="762000" cy="457200"/>
          </a:xfrm>
          <a:prstGeom prst="line">
            <a:avLst/>
          </a:prstGeom>
          <a:noFill/>
          <a:ln w="25400">
            <a:solidFill>
              <a:schemeClr val="accent2"/>
            </a:solidFill>
            <a:round/>
            <a:headEnd type="none" w="sm" len="sm"/>
            <a:tailEnd type="stealth" w="med" len="lg"/>
          </a:ln>
        </p:spPr>
        <p:txBody>
          <a:bodyPr wrap="none" anchor="ctr"/>
          <a:lstStyle/>
          <a:p>
            <a:endParaRPr lang="es-ES"/>
          </a:p>
        </p:txBody>
      </p:sp>
      <p:sp>
        <p:nvSpPr>
          <p:cNvPr id="20520" name="Line 40"/>
          <p:cNvSpPr>
            <a:spLocks noChangeShapeType="1"/>
          </p:cNvSpPr>
          <p:nvPr/>
        </p:nvSpPr>
        <p:spPr bwMode="auto">
          <a:xfrm flipH="1">
            <a:off x="5562600" y="4191000"/>
            <a:ext cx="2209800" cy="609600"/>
          </a:xfrm>
          <a:prstGeom prst="line">
            <a:avLst/>
          </a:prstGeom>
          <a:noFill/>
          <a:ln w="25400">
            <a:solidFill>
              <a:schemeClr val="accent2"/>
            </a:solidFill>
            <a:round/>
            <a:headEnd type="none" w="sm" len="sm"/>
            <a:tailEnd type="stealth" w="med" len="lg"/>
          </a:ln>
        </p:spPr>
        <p:txBody>
          <a:bodyPr wrap="none" anchor="ctr"/>
          <a:lstStyle/>
          <a:p>
            <a:endParaRPr lang="es-ES"/>
          </a:p>
        </p:txBody>
      </p:sp>
      <p:sp>
        <p:nvSpPr>
          <p:cNvPr id="20521" name="Line 41"/>
          <p:cNvSpPr>
            <a:spLocks noChangeShapeType="1"/>
          </p:cNvSpPr>
          <p:nvPr/>
        </p:nvSpPr>
        <p:spPr bwMode="auto">
          <a:xfrm>
            <a:off x="4419600" y="5867400"/>
            <a:ext cx="0" cy="304800"/>
          </a:xfrm>
          <a:prstGeom prst="line">
            <a:avLst/>
          </a:prstGeom>
          <a:noFill/>
          <a:ln w="25400">
            <a:solidFill>
              <a:schemeClr val="accent2"/>
            </a:solidFill>
            <a:round/>
            <a:headEnd type="none" w="sm" len="sm"/>
            <a:tailEnd type="stealth" w="med" len="lg"/>
          </a:ln>
        </p:spPr>
        <p:txBody>
          <a:bodyPr wrap="none" anchor="ctr"/>
          <a:lstStyle/>
          <a:p>
            <a:endParaRPr lang="es-ES"/>
          </a:p>
        </p:txBody>
      </p:sp>
      <p:sp>
        <p:nvSpPr>
          <p:cNvPr id="20522" name="Rectangle 42"/>
          <p:cNvSpPr>
            <a:spLocks noChangeArrowheads="1"/>
          </p:cNvSpPr>
          <p:nvPr/>
        </p:nvSpPr>
        <p:spPr bwMode="auto">
          <a:xfrm>
            <a:off x="2952750" y="1042988"/>
            <a:ext cx="184150" cy="366712"/>
          </a:xfrm>
          <a:prstGeom prst="rect">
            <a:avLst/>
          </a:prstGeom>
          <a:noFill/>
          <a:ln w="9525">
            <a:noFill/>
            <a:miter lim="800000"/>
            <a:headEnd/>
            <a:tailEnd/>
          </a:ln>
        </p:spPr>
        <p:txBody>
          <a:bodyPr wrap="none" anchor="ctr"/>
          <a:lstStyle/>
          <a:p>
            <a:endParaRPr lang="es-ES">
              <a:latin typeface="Constantia" pitchFamily="18" charset="0"/>
            </a:endParaRPr>
          </a:p>
        </p:txBody>
      </p:sp>
      <p:sp>
        <p:nvSpPr>
          <p:cNvPr id="20523" name="Rectangle 43"/>
          <p:cNvSpPr>
            <a:spLocks noChangeArrowheads="1"/>
          </p:cNvSpPr>
          <p:nvPr/>
        </p:nvSpPr>
        <p:spPr bwMode="auto">
          <a:xfrm>
            <a:off x="2819400" y="1271588"/>
            <a:ext cx="3124200" cy="336550"/>
          </a:xfrm>
          <a:prstGeom prst="rect">
            <a:avLst/>
          </a:prstGeom>
          <a:noFill/>
          <a:ln w="9525">
            <a:noFill/>
            <a:miter lim="800000"/>
            <a:headEnd/>
            <a:tailEnd/>
          </a:ln>
        </p:spPr>
        <p:txBody>
          <a:bodyPr lIns="92075" tIns="46038" rIns="92075" bIns="46038">
            <a:spAutoFit/>
          </a:bodyPr>
          <a:lstStyle/>
          <a:p>
            <a:pPr eaLnBrk="0" hangingPunct="0"/>
            <a:r>
              <a:rPr lang="es-ES_tradnl" sz="1600" b="1">
                <a:latin typeface="Times New Roman" pitchFamily="18" charset="0"/>
              </a:rPr>
              <a:t>Montos distintos de ingredientes </a:t>
            </a:r>
          </a:p>
        </p:txBody>
      </p:sp>
      <p:sp>
        <p:nvSpPr>
          <p:cNvPr id="20524" name="Rectangle 44"/>
          <p:cNvSpPr>
            <a:spLocks noChangeArrowheads="1"/>
          </p:cNvSpPr>
          <p:nvPr/>
        </p:nvSpPr>
        <p:spPr bwMode="auto">
          <a:xfrm>
            <a:off x="2819400" y="1500188"/>
            <a:ext cx="2817813" cy="336550"/>
          </a:xfrm>
          <a:prstGeom prst="rect">
            <a:avLst/>
          </a:prstGeom>
          <a:noFill/>
          <a:ln w="9525">
            <a:noFill/>
            <a:miter lim="800000"/>
            <a:headEnd/>
            <a:tailEnd/>
          </a:ln>
        </p:spPr>
        <p:txBody>
          <a:bodyPr lIns="92075" tIns="46038" rIns="92075" bIns="46038">
            <a:spAutoFit/>
          </a:bodyPr>
          <a:lstStyle/>
          <a:p>
            <a:pPr eaLnBrk="0" hangingPunct="0"/>
            <a:r>
              <a:rPr lang="es-ES_tradnl" sz="1600" b="1">
                <a:latin typeface="Times New Roman" pitchFamily="18" charset="0"/>
              </a:rPr>
              <a:t>Forma farmacéutica diferente </a:t>
            </a:r>
          </a:p>
        </p:txBody>
      </p:sp>
      <p:sp>
        <p:nvSpPr>
          <p:cNvPr id="20525" name="Rectangle 45"/>
          <p:cNvSpPr>
            <a:spLocks noChangeArrowheads="1"/>
          </p:cNvSpPr>
          <p:nvPr/>
        </p:nvSpPr>
        <p:spPr bwMode="auto">
          <a:xfrm>
            <a:off x="2819400" y="1728788"/>
            <a:ext cx="2819400" cy="336550"/>
          </a:xfrm>
          <a:prstGeom prst="rect">
            <a:avLst/>
          </a:prstGeom>
          <a:noFill/>
          <a:ln w="9525">
            <a:noFill/>
            <a:miter lim="800000"/>
            <a:headEnd/>
            <a:tailEnd/>
          </a:ln>
        </p:spPr>
        <p:txBody>
          <a:bodyPr lIns="92075" tIns="46038" rIns="92075" bIns="46038">
            <a:spAutoFit/>
          </a:bodyPr>
          <a:lstStyle/>
          <a:p>
            <a:pPr eaLnBrk="0" hangingPunct="0"/>
            <a:r>
              <a:rPr lang="es-ES_tradnl" sz="1600" b="1">
                <a:latin typeface="Times New Roman" pitchFamily="18" charset="0"/>
              </a:rPr>
              <a:t>Diferente sal o éster </a:t>
            </a:r>
          </a:p>
        </p:txBody>
      </p:sp>
      <p:sp>
        <p:nvSpPr>
          <p:cNvPr id="544814" name="Rectangle 46"/>
          <p:cNvSpPr>
            <a:spLocks noChangeArrowheads="1"/>
          </p:cNvSpPr>
          <p:nvPr/>
        </p:nvSpPr>
        <p:spPr bwMode="auto">
          <a:xfrm>
            <a:off x="3900488" y="5135563"/>
            <a:ext cx="900112" cy="396875"/>
          </a:xfrm>
          <a:prstGeom prst="rect">
            <a:avLst/>
          </a:prstGeom>
          <a:solidFill>
            <a:srgbClr val="0033CC">
              <a:alpha val="50000"/>
            </a:srgbClr>
          </a:solidFill>
          <a:ln w="9525">
            <a:noFill/>
            <a:miter lim="800000"/>
            <a:headEnd/>
            <a:tailEnd/>
          </a:ln>
          <a:effectLst/>
        </p:spPr>
        <p:txBody>
          <a:bodyPr lIns="92075" tIns="46038" rIns="92075" bIns="46038">
            <a:spAutoFit/>
          </a:bodyPr>
          <a:lstStyle/>
          <a:p>
            <a:pPr algn="ctr" eaLnBrk="0" fontAlgn="auto" hangingPunct="0">
              <a:spcBef>
                <a:spcPts val="0"/>
              </a:spcBef>
              <a:spcAft>
                <a:spcPts val="0"/>
              </a:spcAft>
              <a:defRPr/>
            </a:pPr>
            <a:r>
              <a:rPr lang="es-ES_tradnl" sz="2000" b="1" u="sng">
                <a:effectLst>
                  <a:outerShdw blurRad="38100" dist="38100" dir="2700000" algn="tl">
                    <a:srgbClr val="000000"/>
                  </a:outerShdw>
                </a:effectLst>
                <a:latin typeface="Times New Roman" pitchFamily="18" charset="0"/>
              </a:rPr>
              <a:t>NO</a:t>
            </a:r>
            <a:r>
              <a:rPr lang="es-ES_tradnl" sz="2000" b="1">
                <a:latin typeface="Times New Roman" pitchFamily="18" charset="0"/>
              </a:rPr>
              <a:t> es</a:t>
            </a:r>
          </a:p>
        </p:txBody>
      </p:sp>
      <p:sp>
        <p:nvSpPr>
          <p:cNvPr id="20527" name="Line 47"/>
          <p:cNvSpPr>
            <a:spLocks noChangeShapeType="1"/>
          </p:cNvSpPr>
          <p:nvPr/>
        </p:nvSpPr>
        <p:spPr bwMode="auto">
          <a:xfrm>
            <a:off x="4343400" y="5029200"/>
            <a:ext cx="0" cy="76200"/>
          </a:xfrm>
          <a:prstGeom prst="line">
            <a:avLst/>
          </a:prstGeom>
          <a:noFill/>
          <a:ln w="50800">
            <a:solidFill>
              <a:schemeClr val="accent2"/>
            </a:solidFill>
            <a:round/>
            <a:headEnd type="none" w="sm" len="sm"/>
            <a:tailEnd type="none" w="sm" len="sm"/>
          </a:ln>
        </p:spPr>
        <p:txBody>
          <a:bodyPr wrap="none" anchor="ctr"/>
          <a:lstStyle/>
          <a:p>
            <a:endParaRPr lang="es-ES"/>
          </a:p>
        </p:txBody>
      </p:sp>
      <p:sp>
        <p:nvSpPr>
          <p:cNvPr id="20528" name="Rectangle 48"/>
          <p:cNvSpPr>
            <a:spLocks noChangeArrowheads="1"/>
          </p:cNvSpPr>
          <p:nvPr/>
        </p:nvSpPr>
        <p:spPr bwMode="auto">
          <a:xfrm>
            <a:off x="2743200" y="1042988"/>
            <a:ext cx="3200400" cy="336550"/>
          </a:xfrm>
          <a:prstGeom prst="rect">
            <a:avLst/>
          </a:prstGeom>
          <a:noFill/>
          <a:ln w="9525">
            <a:noFill/>
            <a:miter lim="800000"/>
            <a:headEnd/>
            <a:tailEnd/>
          </a:ln>
        </p:spPr>
        <p:txBody>
          <a:bodyPr lIns="92075" tIns="46038" rIns="92075" bIns="46038">
            <a:spAutoFit/>
          </a:bodyPr>
          <a:lstStyle/>
          <a:p>
            <a:pPr eaLnBrk="0" hangingPunct="0"/>
            <a:r>
              <a:rPr lang="es-ES_tradnl" sz="1600" b="1">
                <a:latin typeface="Times New Roman" pitchFamily="18" charset="0"/>
              </a:rPr>
              <a:t>  Idéntico “moiety” terapéutico</a:t>
            </a: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a:xfrm>
            <a:off x="457200" y="228600"/>
            <a:ext cx="8229600" cy="838200"/>
          </a:xfrm>
        </p:spPr>
        <p:txBody>
          <a:bodyPr/>
          <a:lstStyle/>
          <a:p>
            <a:pPr eaLnBrk="1" hangingPunct="1"/>
            <a:r>
              <a:rPr lang="es-ES_tradnl" smtClean="0"/>
              <a:t>Bioequivalencia</a:t>
            </a:r>
          </a:p>
        </p:txBody>
      </p:sp>
      <p:sp>
        <p:nvSpPr>
          <p:cNvPr id="52227" name="Rectangle 3"/>
          <p:cNvSpPr>
            <a:spLocks noGrp="1" noChangeArrowheads="1"/>
          </p:cNvSpPr>
          <p:nvPr>
            <p:ph idx="1"/>
          </p:nvPr>
        </p:nvSpPr>
        <p:spPr>
          <a:xfrm>
            <a:off x="762000" y="1295400"/>
            <a:ext cx="7772400" cy="4495800"/>
          </a:xfrm>
        </p:spPr>
        <p:txBody>
          <a:bodyPr>
            <a:normAutofit lnSpcReduction="10000"/>
          </a:bodyPr>
          <a:lstStyle/>
          <a:p>
            <a:pPr marL="274320" indent="-274320" algn="just" eaLnBrk="1" fontAlgn="auto" hangingPunct="1">
              <a:lnSpc>
                <a:spcPct val="90000"/>
              </a:lnSpc>
              <a:spcAft>
                <a:spcPts val="0"/>
              </a:spcAft>
              <a:buClr>
                <a:schemeClr val="accent3"/>
              </a:buClr>
              <a:buFont typeface="Monotype Sorts" pitchFamily="2" charset="2"/>
              <a:buBlip>
                <a:blip r:embed="rId2"/>
              </a:buBlip>
              <a:defRPr/>
            </a:pPr>
            <a:r>
              <a:rPr lang="es-ES_tradnl" sz="3000" dirty="0" smtClean="0"/>
              <a:t>Tiene implícito un concepto de tipo </a:t>
            </a:r>
            <a:r>
              <a:rPr lang="es-ES_tradnl" sz="3000" b="1" i="1" dirty="0" smtClean="0">
                <a:solidFill>
                  <a:srgbClr val="C00000"/>
                </a:solidFill>
              </a:rPr>
              <a:t>legal</a:t>
            </a:r>
            <a:endParaRPr lang="es-ES_tradnl" sz="3000" dirty="0" smtClean="0">
              <a:solidFill>
                <a:srgbClr val="C00000"/>
              </a:solidFill>
            </a:endParaRPr>
          </a:p>
          <a:p>
            <a:pPr marL="274320" indent="-274320" algn="just" eaLnBrk="1" fontAlgn="auto" hangingPunct="1">
              <a:lnSpc>
                <a:spcPct val="90000"/>
              </a:lnSpc>
              <a:spcAft>
                <a:spcPts val="0"/>
              </a:spcAft>
              <a:buClr>
                <a:schemeClr val="accent3"/>
              </a:buClr>
              <a:buFont typeface="Monotype Sorts" pitchFamily="2" charset="2"/>
              <a:buBlip>
                <a:blip r:embed="rId2"/>
              </a:buBlip>
              <a:defRPr/>
            </a:pPr>
            <a:r>
              <a:rPr lang="es-ES_tradnl" sz="3000" dirty="0" smtClean="0"/>
              <a:t>Existe una </a:t>
            </a:r>
            <a:r>
              <a:rPr lang="es-ES_tradnl" sz="3000" b="1" i="1" dirty="0" smtClean="0">
                <a:solidFill>
                  <a:srgbClr val="C00000"/>
                </a:solidFill>
              </a:rPr>
              <a:t>referencia</a:t>
            </a:r>
            <a:r>
              <a:rPr lang="es-ES_tradnl" sz="3000" dirty="0" smtClean="0"/>
              <a:t> contra la cual se debe comparar un producto.</a:t>
            </a:r>
          </a:p>
          <a:p>
            <a:pPr marL="274320" indent="-274320" algn="just" eaLnBrk="1" fontAlgn="auto" hangingPunct="1">
              <a:lnSpc>
                <a:spcPct val="90000"/>
              </a:lnSpc>
              <a:spcAft>
                <a:spcPts val="0"/>
              </a:spcAft>
              <a:buClr>
                <a:schemeClr val="accent3"/>
              </a:buClr>
              <a:buFont typeface="Monotype Sorts" pitchFamily="2" charset="2"/>
              <a:buBlip>
                <a:blip r:embed="rId2"/>
              </a:buBlip>
              <a:defRPr/>
            </a:pPr>
            <a:r>
              <a:rPr lang="es-ES_tradnl" sz="3000" dirty="0" smtClean="0"/>
              <a:t>Producto de referencia habitualmente es el </a:t>
            </a:r>
            <a:r>
              <a:rPr lang="es-ES_tradnl" sz="3000" b="1" i="1" dirty="0" smtClean="0">
                <a:solidFill>
                  <a:srgbClr val="C00000"/>
                </a:solidFill>
              </a:rPr>
              <a:t>Producto farmacéutico innovador</a:t>
            </a:r>
            <a:r>
              <a:rPr lang="es-ES_tradnl" sz="3000" dirty="0" smtClean="0"/>
              <a:t>: el que primero fue autorizado para ser comercializado, normalmente como fármaco patentado, sobre la base de antecedentes completos de seguridad, calidad y eficacia, de acuerdo a los requisitos pertinentes.</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p:txBody>
          <a:bodyPr/>
          <a:lstStyle/>
          <a:p>
            <a:pPr eaLnBrk="1" hangingPunct="1"/>
            <a:endParaRPr lang="es-ES" smtClean="0"/>
          </a:p>
        </p:txBody>
      </p:sp>
      <p:sp>
        <p:nvSpPr>
          <p:cNvPr id="22531" name="Rectangle 3"/>
          <p:cNvSpPr>
            <a:spLocks noGrp="1" noChangeArrowheads="1"/>
          </p:cNvSpPr>
          <p:nvPr>
            <p:ph idx="1"/>
          </p:nvPr>
        </p:nvSpPr>
        <p:spPr>
          <a:xfrm>
            <a:off x="685800" y="1447800"/>
            <a:ext cx="7772400" cy="4114800"/>
          </a:xfrm>
        </p:spPr>
        <p:txBody>
          <a:bodyPr/>
          <a:lstStyle/>
          <a:p>
            <a:pPr algn="just" eaLnBrk="1" hangingPunct="1">
              <a:lnSpc>
                <a:spcPct val="90000"/>
              </a:lnSpc>
              <a:buFont typeface="Monotype Sorts" pitchFamily="2" charset="2"/>
              <a:buChar char=" "/>
            </a:pPr>
            <a:r>
              <a:rPr lang="es-ES_tradnl" sz="2800" b="1" smtClean="0"/>
              <a:t>Un producto puede no ser bioequivalente respecto a la referencia porque:</a:t>
            </a:r>
          </a:p>
          <a:p>
            <a:pPr algn="just" eaLnBrk="1" hangingPunct="1">
              <a:lnSpc>
                <a:spcPct val="90000"/>
              </a:lnSpc>
              <a:buFont typeface="Monotype Sorts" pitchFamily="2" charset="2"/>
              <a:buChar char=" "/>
            </a:pPr>
            <a:endParaRPr lang="es-ES_tradnl" sz="2800" b="1" smtClean="0"/>
          </a:p>
          <a:p>
            <a:pPr algn="just" eaLnBrk="1" hangingPunct="1">
              <a:lnSpc>
                <a:spcPct val="90000"/>
              </a:lnSpc>
              <a:buClr>
                <a:srgbClr val="D50B7A"/>
              </a:buClr>
              <a:buFont typeface="Monotype Sorts" pitchFamily="2" charset="2"/>
              <a:buBlip>
                <a:blip r:embed="rId2"/>
              </a:buBlip>
            </a:pPr>
            <a:r>
              <a:rPr lang="es-ES_tradnl" sz="2800" b="1" smtClean="0"/>
              <a:t>presenta una menor biodisponibilidad (problema: fracaso terapéutico)</a:t>
            </a:r>
          </a:p>
          <a:p>
            <a:pPr algn="just" eaLnBrk="1" hangingPunct="1">
              <a:lnSpc>
                <a:spcPct val="90000"/>
              </a:lnSpc>
              <a:buClr>
                <a:srgbClr val="D50B7A"/>
              </a:buClr>
              <a:buFont typeface="Monotype Sorts" pitchFamily="2" charset="2"/>
              <a:buBlip>
                <a:blip r:embed="rId2"/>
              </a:buBlip>
            </a:pPr>
            <a:r>
              <a:rPr lang="es-ES_tradnl" sz="2800" b="1" smtClean="0"/>
              <a:t>presenta una mayor biodisponibilidad (problema: seguridad en el uso)</a:t>
            </a:r>
          </a:p>
          <a:p>
            <a:pPr algn="just" eaLnBrk="1" hangingPunct="1">
              <a:lnSpc>
                <a:spcPct val="90000"/>
              </a:lnSpc>
              <a:buClr>
                <a:srgbClr val="D50B7A"/>
              </a:buClr>
              <a:buFont typeface="Monotype Sorts" pitchFamily="2" charset="2"/>
              <a:buBlip>
                <a:blip r:embed="rId2"/>
              </a:buBlip>
            </a:pPr>
            <a:r>
              <a:rPr lang="es-ES_tradnl" sz="2800" b="1" smtClean="0"/>
              <a:t>presenta una alta variabilidad (problema: fracaso terapéutico y seguridad en el uso</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algn="ctr" eaLnBrk="1" hangingPunct="1"/>
            <a:r>
              <a:rPr lang="es-ES_tradnl" b="1" smtClean="0"/>
              <a:t>BIOFARMACIA</a:t>
            </a:r>
            <a:endParaRPr lang="es-ES_tradnl" smtClean="0"/>
          </a:p>
        </p:txBody>
      </p:sp>
      <p:sp>
        <p:nvSpPr>
          <p:cNvPr id="2052" name="Rectangle 3"/>
          <p:cNvSpPr>
            <a:spLocks noGrp="1" noChangeArrowheads="1"/>
          </p:cNvSpPr>
          <p:nvPr>
            <p:ph idx="1"/>
          </p:nvPr>
        </p:nvSpPr>
        <p:spPr>
          <a:xfrm>
            <a:off x="457200" y="2182813"/>
            <a:ext cx="8229600" cy="3246437"/>
          </a:xfrm>
        </p:spPr>
        <p:txBody>
          <a:bodyPr/>
          <a:lstStyle/>
          <a:p>
            <a:pPr algn="just" eaLnBrk="1" hangingPunct="1">
              <a:buFont typeface="Monotype Sorts" pitchFamily="2" charset="2"/>
              <a:buChar char=" "/>
            </a:pPr>
            <a:r>
              <a:rPr lang="es-ES_tradnl" sz="2800" b="1" smtClean="0">
                <a:solidFill>
                  <a:schemeClr val="tx2"/>
                </a:solidFill>
              </a:rPr>
              <a:t>Estudio de los </a:t>
            </a:r>
            <a:r>
              <a:rPr lang="es-ES_tradnl" sz="2800" b="1" i="1" smtClean="0">
                <a:solidFill>
                  <a:srgbClr val="C00000"/>
                </a:solidFill>
              </a:rPr>
              <a:t>factores físico-químicos</a:t>
            </a:r>
            <a:r>
              <a:rPr lang="es-ES_tradnl" sz="2800" b="1" smtClean="0">
                <a:solidFill>
                  <a:srgbClr val="C00000"/>
                </a:solidFill>
              </a:rPr>
              <a:t> </a:t>
            </a:r>
            <a:r>
              <a:rPr lang="es-ES_tradnl" sz="2800" b="1" smtClean="0">
                <a:solidFill>
                  <a:schemeClr val="tx2"/>
                </a:solidFill>
              </a:rPr>
              <a:t>que influencian la </a:t>
            </a:r>
            <a:r>
              <a:rPr lang="es-ES_tradnl" sz="2800" b="1" i="1" smtClean="0">
                <a:solidFill>
                  <a:srgbClr val="C00000"/>
                </a:solidFill>
              </a:rPr>
              <a:t>biodisponibilidad</a:t>
            </a:r>
            <a:r>
              <a:rPr lang="es-ES_tradnl" sz="2800" b="1" smtClean="0">
                <a:solidFill>
                  <a:srgbClr val="C00000"/>
                </a:solidFill>
              </a:rPr>
              <a:t> </a:t>
            </a:r>
            <a:r>
              <a:rPr lang="es-ES_tradnl" sz="2800" b="1" smtClean="0">
                <a:solidFill>
                  <a:schemeClr val="tx2"/>
                </a:solidFill>
              </a:rPr>
              <a:t>de un fármaco en el hombre y el </a:t>
            </a:r>
            <a:r>
              <a:rPr lang="es-ES_tradnl" sz="2800" b="1" i="1" smtClean="0">
                <a:solidFill>
                  <a:srgbClr val="C00000"/>
                </a:solidFill>
              </a:rPr>
              <a:t>empleo</a:t>
            </a:r>
            <a:r>
              <a:rPr lang="es-ES_tradnl" sz="2800" b="1" i="1" smtClean="0">
                <a:solidFill>
                  <a:srgbClr val="D50B7A"/>
                </a:solidFill>
              </a:rPr>
              <a:t> </a:t>
            </a:r>
            <a:r>
              <a:rPr lang="es-ES_tradnl" sz="2800" b="1" smtClean="0">
                <a:solidFill>
                  <a:schemeClr val="tx2"/>
                </a:solidFill>
              </a:rPr>
              <a:t>de esta información para </a:t>
            </a:r>
            <a:r>
              <a:rPr lang="es-ES_tradnl" sz="2800" b="1" i="1" smtClean="0">
                <a:solidFill>
                  <a:srgbClr val="C00000"/>
                </a:solidFill>
              </a:rPr>
              <a:t>optimizar la actividad farmacológica o terapéutica</a:t>
            </a:r>
            <a:r>
              <a:rPr lang="es-ES_tradnl" sz="2800" b="1" smtClean="0">
                <a:solidFill>
                  <a:srgbClr val="C00000"/>
                </a:solidFill>
              </a:rPr>
              <a:t> </a:t>
            </a:r>
            <a:r>
              <a:rPr lang="es-ES_tradnl" sz="2800" b="1" smtClean="0">
                <a:solidFill>
                  <a:schemeClr val="tx2"/>
                </a:solidFill>
              </a:rPr>
              <a:t>de los preparados farmacéuticos. </a:t>
            </a:r>
          </a:p>
        </p:txBody>
      </p:sp>
      <p:graphicFrame>
        <p:nvGraphicFramePr>
          <p:cNvPr id="2050" name="Object 4"/>
          <p:cNvGraphicFramePr>
            <a:graphicFrameLocks noChangeAspect="1"/>
          </p:cNvGraphicFramePr>
          <p:nvPr/>
        </p:nvGraphicFramePr>
        <p:xfrm>
          <a:off x="285750" y="142875"/>
          <a:ext cx="1981200" cy="2133600"/>
        </p:xfrm>
        <a:graphic>
          <a:graphicData uri="http://schemas.openxmlformats.org/presentationml/2006/ole">
            <p:oleObj spid="_x0000_s2050" name="Imagen" r:id="rId3" imgW="1137240" imgH="962640" progId="Word.Picture.8">
              <p:embed/>
            </p:oleObj>
          </a:graphicData>
        </a:graphic>
      </p:graphicFrame>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ChangeArrowheads="1"/>
          </p:cNvSpPr>
          <p:nvPr/>
        </p:nvSpPr>
        <p:spPr bwMode="auto">
          <a:xfrm>
            <a:off x="457200" y="292100"/>
            <a:ext cx="8229600" cy="1384300"/>
          </a:xfrm>
          <a:prstGeom prst="rect">
            <a:avLst/>
          </a:prstGeom>
          <a:noFill/>
          <a:ln w="9525">
            <a:noFill/>
            <a:miter lim="800000"/>
            <a:headEnd/>
            <a:tailEnd/>
          </a:ln>
        </p:spPr>
        <p:txBody>
          <a:bodyPr anchor="ctr"/>
          <a:lstStyle/>
          <a:p>
            <a:r>
              <a:rPr lang="es-ES_tradnl" sz="3200" b="1">
                <a:solidFill>
                  <a:srgbClr val="C00000"/>
                </a:solidFill>
                <a:latin typeface="Constantia" pitchFamily="18" charset="0"/>
              </a:rPr>
              <a:t>¿Por qué son importantes los estudios de BE?</a:t>
            </a:r>
            <a:endParaRPr lang="es-ES_tradnl" sz="4400">
              <a:solidFill>
                <a:srgbClr val="C00000"/>
              </a:solidFill>
              <a:latin typeface="Constantia" pitchFamily="18" charset="0"/>
            </a:endParaRPr>
          </a:p>
        </p:txBody>
      </p:sp>
      <p:sp>
        <p:nvSpPr>
          <p:cNvPr id="23555" name="Rectangle 3"/>
          <p:cNvSpPr>
            <a:spLocks noChangeArrowheads="1"/>
          </p:cNvSpPr>
          <p:nvPr/>
        </p:nvSpPr>
        <p:spPr bwMode="auto">
          <a:xfrm>
            <a:off x="457200" y="1905000"/>
            <a:ext cx="8229600" cy="4114800"/>
          </a:xfrm>
          <a:prstGeom prst="rect">
            <a:avLst/>
          </a:prstGeom>
          <a:noFill/>
          <a:ln w="9525">
            <a:noFill/>
            <a:miter lim="800000"/>
            <a:headEnd/>
            <a:tailEnd/>
          </a:ln>
        </p:spPr>
        <p:txBody>
          <a:bodyPr/>
          <a:lstStyle/>
          <a:p>
            <a:pPr marL="342900" indent="-342900" algn="just">
              <a:spcBef>
                <a:spcPct val="20000"/>
              </a:spcBef>
              <a:buClr>
                <a:srgbClr val="FFFF00"/>
              </a:buClr>
              <a:buSzPct val="80000"/>
              <a:buFont typeface="Wingdings" pitchFamily="2" charset="2"/>
              <a:buBlip>
                <a:blip r:embed="rId2"/>
              </a:buBlip>
            </a:pPr>
            <a:r>
              <a:rPr lang="es-ES_tradnl" sz="2800" b="1">
                <a:latin typeface="Constantia" pitchFamily="18" charset="0"/>
              </a:rPr>
              <a:t>Para asegurar intercambiabilidad</a:t>
            </a:r>
          </a:p>
          <a:p>
            <a:pPr marL="342900" indent="-342900" algn="just">
              <a:spcBef>
                <a:spcPct val="20000"/>
              </a:spcBef>
              <a:buClr>
                <a:srgbClr val="FFFF00"/>
              </a:buClr>
              <a:buSzPct val="80000"/>
              <a:buFont typeface="Wingdings" pitchFamily="2" charset="2"/>
              <a:buBlip>
                <a:blip r:embed="rId2"/>
              </a:buBlip>
            </a:pPr>
            <a:r>
              <a:rPr lang="es-ES_tradnl" sz="2800" b="1">
                <a:latin typeface="Constantia" pitchFamily="18" charset="0"/>
              </a:rPr>
              <a:t>El producto nuevo hace uso del conocimiento generado por el producto innovador, el que ha pasado por diferentes fases de estudio, para garantizar eficacia y seguridad</a:t>
            </a:r>
          </a:p>
          <a:p>
            <a:pPr marL="342900" indent="-342900" algn="just">
              <a:spcBef>
                <a:spcPct val="20000"/>
              </a:spcBef>
              <a:buClr>
                <a:srgbClr val="FFFF00"/>
              </a:buClr>
              <a:buSzPct val="80000"/>
              <a:buFont typeface="Wingdings" pitchFamily="2" charset="2"/>
              <a:buBlip>
                <a:blip r:embed="rId2"/>
              </a:buBlip>
            </a:pPr>
            <a:r>
              <a:rPr lang="es-ES_tradnl" sz="2800" b="1">
                <a:latin typeface="Constantia" pitchFamily="18" charset="0"/>
              </a:rPr>
              <a:t>Si tienen la misma BD, se puede tener una certeza razonable de que tendrán eficacia y seguridad comparables</a:t>
            </a:r>
            <a:endParaRPr lang="es-ES_tradnl" sz="3200" b="1">
              <a:latin typeface="Constantia" pitchFamily="18" charset="0"/>
            </a:endParaRP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2770" name="Rectangle 2"/>
          <p:cNvSpPr>
            <a:spLocks noGrp="1" noChangeArrowheads="1"/>
          </p:cNvSpPr>
          <p:nvPr>
            <p:ph type="title"/>
          </p:nvPr>
        </p:nvSpPr>
        <p:spPr/>
        <p:txBody>
          <a:bodyPr/>
          <a:lstStyle/>
          <a:p>
            <a:r>
              <a:rPr lang="es-ES_tradnl" sz="3600" b="1" smtClean="0"/>
              <a:t>Estudios de biodisponibilidad o bioequivalencia: CFR</a:t>
            </a:r>
            <a:endParaRPr lang="es-ES_tradnl" smtClean="0"/>
          </a:p>
        </p:txBody>
      </p:sp>
      <p:sp>
        <p:nvSpPr>
          <p:cNvPr id="32771" name="Rectangle 3"/>
          <p:cNvSpPr>
            <a:spLocks noGrp="1" noChangeArrowheads="1"/>
          </p:cNvSpPr>
          <p:nvPr>
            <p:ph type="body" idx="1"/>
          </p:nvPr>
        </p:nvSpPr>
        <p:spPr>
          <a:xfrm>
            <a:off x="1066800" y="1371600"/>
            <a:ext cx="7772400" cy="4114800"/>
          </a:xfrm>
        </p:spPr>
        <p:txBody>
          <a:bodyPr/>
          <a:lstStyle/>
          <a:p>
            <a:pPr algn="just">
              <a:lnSpc>
                <a:spcPct val="90000"/>
              </a:lnSpc>
              <a:buClr>
                <a:srgbClr val="D50B7A"/>
              </a:buClr>
              <a:buFont typeface="Monotype Sorts" pitchFamily="2" charset="2"/>
              <a:buChar char="Ù"/>
            </a:pPr>
            <a:endParaRPr lang="es-ES_tradnl" sz="2400" b="1" dirty="0" smtClean="0"/>
          </a:p>
          <a:p>
            <a:pPr algn="just">
              <a:lnSpc>
                <a:spcPct val="90000"/>
              </a:lnSpc>
              <a:buClr>
                <a:srgbClr val="D50B7A"/>
              </a:buClr>
              <a:buFont typeface="Monotype Sorts" pitchFamily="2" charset="2"/>
              <a:buChar char="Ù"/>
            </a:pPr>
            <a:endParaRPr lang="es-ES_tradnl" sz="2400" b="1" dirty="0" smtClean="0"/>
          </a:p>
          <a:p>
            <a:pPr algn="just">
              <a:lnSpc>
                <a:spcPct val="90000"/>
              </a:lnSpc>
              <a:buClr>
                <a:srgbClr val="D50B7A"/>
              </a:buClr>
              <a:buFont typeface="Monotype Sorts" pitchFamily="2" charset="2"/>
              <a:buChar char="Ù"/>
            </a:pPr>
            <a:r>
              <a:rPr lang="es-ES_tradnl" sz="2400" b="1" dirty="0" smtClean="0"/>
              <a:t>Un estudio “in vivo” en humanos</a:t>
            </a:r>
          </a:p>
          <a:p>
            <a:pPr algn="just">
              <a:lnSpc>
                <a:spcPct val="90000"/>
              </a:lnSpc>
              <a:buClr>
                <a:srgbClr val="D50B7A"/>
              </a:buClr>
              <a:buFont typeface="Wingdings" pitchFamily="2" charset="2"/>
              <a:buChar char="î"/>
            </a:pPr>
            <a:r>
              <a:rPr lang="es-ES_tradnl" sz="2400" b="1" dirty="0" smtClean="0"/>
              <a:t>Un estudio “in vivo” en animales, que se ha correlacionado con datos “in vivo” en humanos</a:t>
            </a:r>
          </a:p>
          <a:p>
            <a:pPr algn="just">
              <a:lnSpc>
                <a:spcPct val="90000"/>
              </a:lnSpc>
              <a:buClr>
                <a:srgbClr val="D50B7A"/>
              </a:buClr>
              <a:buFont typeface="Wingdings" pitchFamily="2" charset="2"/>
              <a:buChar char="î"/>
            </a:pPr>
            <a:r>
              <a:rPr lang="es-ES_tradnl" sz="2400" b="1" dirty="0" smtClean="0"/>
              <a:t>Un estudio “in vivo” en animales, que no se ha correlacionado con datos “in vivo” en humanos</a:t>
            </a:r>
          </a:p>
          <a:p>
            <a:pPr algn="just">
              <a:lnSpc>
                <a:spcPct val="90000"/>
              </a:lnSpc>
              <a:buClr>
                <a:srgbClr val="D50B7A"/>
              </a:buClr>
              <a:buFont typeface="Wingdings" pitchFamily="2" charset="2"/>
              <a:buChar char="î"/>
            </a:pPr>
            <a:r>
              <a:rPr lang="es-ES_tradnl" sz="2400" b="1" dirty="0" smtClean="0"/>
              <a:t>Un estudio “in vitro”, que se ha correlacionado con datos “in vivo” en humanos</a:t>
            </a:r>
          </a:p>
          <a:p>
            <a:pPr algn="just">
              <a:lnSpc>
                <a:spcPct val="90000"/>
              </a:lnSpc>
              <a:buClr>
                <a:srgbClr val="D50B7A"/>
              </a:buClr>
              <a:buFont typeface="Wingdings" pitchFamily="2" charset="2"/>
              <a:buChar char="î"/>
            </a:pPr>
            <a:r>
              <a:rPr lang="es-ES_tradnl" sz="2400" b="1" dirty="0" smtClean="0"/>
              <a:t>Un estudio “in vitro”, que no se ha correlacionado con datos “in vivo” en humanos</a:t>
            </a:r>
          </a:p>
          <a:p>
            <a:pPr algn="just">
              <a:lnSpc>
                <a:spcPct val="90000"/>
              </a:lnSpc>
            </a:pPr>
            <a:endParaRPr lang="es-ES_tradnl" sz="2800" dirty="0" smtClean="0"/>
          </a:p>
          <a:p>
            <a:pPr>
              <a:lnSpc>
                <a:spcPct val="90000"/>
              </a:lnSpc>
            </a:pPr>
            <a:endParaRPr lang="es-ES_tradnl" sz="2800" dirty="0" smtClean="0"/>
          </a:p>
          <a:p>
            <a:pPr>
              <a:lnSpc>
                <a:spcPct val="90000"/>
              </a:lnSpc>
            </a:pPr>
            <a:endParaRPr lang="es-ES_tradnl" sz="2800"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32770">
                                            <p:txEl>
                                              <p:pRg st="0" end="0"/>
                                            </p:txEl>
                                          </p:spTgt>
                                        </p:tgtEl>
                                        <p:attrNameLst>
                                          <p:attrName>style.visibility</p:attrName>
                                        </p:attrNameLst>
                                      </p:cBhvr>
                                      <p:to>
                                        <p:strVal val="visible"/>
                                      </p:to>
                                    </p:set>
                                    <p:anim calcmode="lin" valueType="num">
                                      <p:cBhvr additive="base">
                                        <p:cTn id="7" dur="500" fill="hold"/>
                                        <p:tgtEl>
                                          <p:spTgt spid="32770">
                                            <p:txEl>
                                              <p:pRg st="0" end="0"/>
                                            </p:txEl>
                                          </p:spTgt>
                                        </p:tgtEl>
                                        <p:attrNameLst>
                                          <p:attrName>ppt_x</p:attrName>
                                        </p:attrNameLst>
                                      </p:cBhvr>
                                      <p:tavLst>
                                        <p:tav tm="0">
                                          <p:val>
                                            <p:strVal val="1+#ppt_w/2"/>
                                          </p:val>
                                        </p:tav>
                                        <p:tav tm="100000">
                                          <p:val>
                                            <p:strVal val="#ppt_x"/>
                                          </p:val>
                                        </p:tav>
                                      </p:tavLst>
                                    </p:anim>
                                    <p:anim calcmode="lin" valueType="num">
                                      <p:cBhvr additive="base">
                                        <p:cTn id="8" dur="500" fill="hold"/>
                                        <p:tgtEl>
                                          <p:spTgt spid="32770">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FRENADA.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32771">
                                            <p:txEl>
                                              <p:pRg st="2" end="2"/>
                                            </p:txEl>
                                          </p:spTgt>
                                        </p:tgtEl>
                                        <p:attrNameLst>
                                          <p:attrName>style.visibility</p:attrName>
                                        </p:attrNameLst>
                                      </p:cBhvr>
                                      <p:to>
                                        <p:strVal val="visible"/>
                                      </p:to>
                                    </p:set>
                                    <p:anim calcmode="lin" valueType="num">
                                      <p:cBhvr additive="base">
                                        <p:cTn id="13" dur="500" fill="hold"/>
                                        <p:tgtEl>
                                          <p:spTgt spid="32771">
                                            <p:txEl>
                                              <p:pRg st="2" end="2"/>
                                            </p:txEl>
                                          </p:spTgt>
                                        </p:tgtEl>
                                        <p:attrNameLst>
                                          <p:attrName>ppt_x</p:attrName>
                                        </p:attrNameLst>
                                      </p:cBhvr>
                                      <p:tavLst>
                                        <p:tav tm="0">
                                          <p:val>
                                            <p:strVal val="1+#ppt_w/2"/>
                                          </p:val>
                                        </p:tav>
                                        <p:tav tm="100000">
                                          <p:val>
                                            <p:strVal val="#ppt_x"/>
                                          </p:val>
                                        </p:tav>
                                      </p:tavLst>
                                    </p:anim>
                                    <p:anim calcmode="lin" valueType="num">
                                      <p:cBhvr additive="base">
                                        <p:cTn id="14" dur="500" fill="hold"/>
                                        <p:tgtEl>
                                          <p:spTgt spid="32771">
                                            <p:txEl>
                                              <p:pRg st="2" end="2"/>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FRENADA.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2" fill="hold" grpId="0" nodeType="clickEffect">
                                  <p:stCondLst>
                                    <p:cond delay="0"/>
                                  </p:stCondLst>
                                  <p:childTnLst>
                                    <p:set>
                                      <p:cBhvr>
                                        <p:cTn id="18" dur="1" fill="hold">
                                          <p:stCondLst>
                                            <p:cond delay="0"/>
                                          </p:stCondLst>
                                        </p:cTn>
                                        <p:tgtEl>
                                          <p:spTgt spid="32771">
                                            <p:txEl>
                                              <p:pRg st="3" end="3"/>
                                            </p:txEl>
                                          </p:spTgt>
                                        </p:tgtEl>
                                        <p:attrNameLst>
                                          <p:attrName>style.visibility</p:attrName>
                                        </p:attrNameLst>
                                      </p:cBhvr>
                                      <p:to>
                                        <p:strVal val="visible"/>
                                      </p:to>
                                    </p:set>
                                    <p:anim calcmode="lin" valueType="num">
                                      <p:cBhvr additive="base">
                                        <p:cTn id="19" dur="500" fill="hold"/>
                                        <p:tgtEl>
                                          <p:spTgt spid="32771">
                                            <p:txEl>
                                              <p:pRg st="3" end="3"/>
                                            </p:txEl>
                                          </p:spTgt>
                                        </p:tgtEl>
                                        <p:attrNameLst>
                                          <p:attrName>ppt_x</p:attrName>
                                        </p:attrNameLst>
                                      </p:cBhvr>
                                      <p:tavLst>
                                        <p:tav tm="0">
                                          <p:val>
                                            <p:strVal val="1+#ppt_w/2"/>
                                          </p:val>
                                        </p:tav>
                                        <p:tav tm="100000">
                                          <p:val>
                                            <p:strVal val="#ppt_x"/>
                                          </p:val>
                                        </p:tav>
                                      </p:tavLst>
                                    </p:anim>
                                    <p:anim calcmode="lin" valueType="num">
                                      <p:cBhvr additive="base">
                                        <p:cTn id="20" dur="500" fill="hold"/>
                                        <p:tgtEl>
                                          <p:spTgt spid="32771">
                                            <p:txEl>
                                              <p:pRg st="3" end="3"/>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FRENADA.WAV"/>
                                        </p:tgtEl>
                                      </p:cMediaNode>
                                    </p:audio>
                                  </p:sub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32771">
                                            <p:txEl>
                                              <p:pRg st="4" end="4"/>
                                            </p:txEl>
                                          </p:spTgt>
                                        </p:tgtEl>
                                        <p:attrNameLst>
                                          <p:attrName>style.visibility</p:attrName>
                                        </p:attrNameLst>
                                      </p:cBhvr>
                                      <p:to>
                                        <p:strVal val="visible"/>
                                      </p:to>
                                    </p:set>
                                    <p:anim calcmode="lin" valueType="num">
                                      <p:cBhvr additive="base">
                                        <p:cTn id="25" dur="500" fill="hold"/>
                                        <p:tgtEl>
                                          <p:spTgt spid="32771">
                                            <p:txEl>
                                              <p:pRg st="4" end="4"/>
                                            </p:txEl>
                                          </p:spTgt>
                                        </p:tgtEl>
                                        <p:attrNameLst>
                                          <p:attrName>ppt_x</p:attrName>
                                        </p:attrNameLst>
                                      </p:cBhvr>
                                      <p:tavLst>
                                        <p:tav tm="0">
                                          <p:val>
                                            <p:strVal val="1+#ppt_w/2"/>
                                          </p:val>
                                        </p:tav>
                                        <p:tav tm="100000">
                                          <p:val>
                                            <p:strVal val="#ppt_x"/>
                                          </p:val>
                                        </p:tav>
                                      </p:tavLst>
                                    </p:anim>
                                    <p:anim calcmode="lin" valueType="num">
                                      <p:cBhvr additive="base">
                                        <p:cTn id="26" dur="500" fill="hold"/>
                                        <p:tgtEl>
                                          <p:spTgt spid="32771">
                                            <p:txEl>
                                              <p:pRg st="4" end="4"/>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3"/>
                                            </p:cond>
                                          </p:stCondLst>
                                          <p:endCondLst>
                                            <p:cond evt="onStopAudio" delay="0">
                                              <p:tgtEl>
                                                <p:sldTgt/>
                                              </p:tgtEl>
                                            </p:cond>
                                          </p:endCondLst>
                                        </p:cTn>
                                        <p:tgtEl>
                                          <p:sndTgt r:embed="rId2" name="FRENADA.WAV"/>
                                        </p:tgtEl>
                                      </p:cMediaNode>
                                    </p:audio>
                                  </p:subTnLst>
                                </p:cTn>
                              </p:par>
                            </p:childTnLst>
                          </p:cTn>
                        </p:par>
                      </p:childTnLst>
                    </p:cTn>
                  </p:par>
                  <p:par>
                    <p:cTn id="27" fill="hold">
                      <p:stCondLst>
                        <p:cond delay="indefinite"/>
                      </p:stCondLst>
                      <p:childTnLst>
                        <p:par>
                          <p:cTn id="28" fill="hold">
                            <p:stCondLst>
                              <p:cond delay="0"/>
                            </p:stCondLst>
                            <p:childTnLst>
                              <p:par>
                                <p:cTn id="29" presetID="2" presetClass="entr" presetSubtype="2" fill="hold" grpId="0" nodeType="clickEffect">
                                  <p:stCondLst>
                                    <p:cond delay="0"/>
                                  </p:stCondLst>
                                  <p:childTnLst>
                                    <p:set>
                                      <p:cBhvr>
                                        <p:cTn id="30" dur="1" fill="hold">
                                          <p:stCondLst>
                                            <p:cond delay="0"/>
                                          </p:stCondLst>
                                        </p:cTn>
                                        <p:tgtEl>
                                          <p:spTgt spid="32771">
                                            <p:txEl>
                                              <p:pRg st="5" end="5"/>
                                            </p:txEl>
                                          </p:spTgt>
                                        </p:tgtEl>
                                        <p:attrNameLst>
                                          <p:attrName>style.visibility</p:attrName>
                                        </p:attrNameLst>
                                      </p:cBhvr>
                                      <p:to>
                                        <p:strVal val="visible"/>
                                      </p:to>
                                    </p:set>
                                    <p:anim calcmode="lin" valueType="num">
                                      <p:cBhvr additive="base">
                                        <p:cTn id="31" dur="500" fill="hold"/>
                                        <p:tgtEl>
                                          <p:spTgt spid="32771">
                                            <p:txEl>
                                              <p:pRg st="5" end="5"/>
                                            </p:txEl>
                                          </p:spTgt>
                                        </p:tgtEl>
                                        <p:attrNameLst>
                                          <p:attrName>ppt_x</p:attrName>
                                        </p:attrNameLst>
                                      </p:cBhvr>
                                      <p:tavLst>
                                        <p:tav tm="0">
                                          <p:val>
                                            <p:strVal val="1+#ppt_w/2"/>
                                          </p:val>
                                        </p:tav>
                                        <p:tav tm="100000">
                                          <p:val>
                                            <p:strVal val="#ppt_x"/>
                                          </p:val>
                                        </p:tav>
                                      </p:tavLst>
                                    </p:anim>
                                    <p:anim calcmode="lin" valueType="num">
                                      <p:cBhvr additive="base">
                                        <p:cTn id="32" dur="500" fill="hold"/>
                                        <p:tgtEl>
                                          <p:spTgt spid="32771">
                                            <p:txEl>
                                              <p:pRg st="5" end="5"/>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29"/>
                                            </p:cond>
                                          </p:stCondLst>
                                          <p:endCondLst>
                                            <p:cond evt="onStopAudio" delay="0">
                                              <p:tgtEl>
                                                <p:sldTgt/>
                                              </p:tgtEl>
                                            </p:cond>
                                          </p:endCondLst>
                                        </p:cTn>
                                        <p:tgtEl>
                                          <p:sndTgt r:embed="rId2" name="FRENADA.WAV"/>
                                        </p:tgtEl>
                                      </p:cMediaNode>
                                    </p:audio>
                                  </p:subTnLst>
                                </p:cTn>
                              </p:par>
                            </p:childTnLst>
                          </p:cTn>
                        </p:par>
                      </p:childTnLst>
                    </p:cTn>
                  </p:par>
                  <p:par>
                    <p:cTn id="33" fill="hold">
                      <p:stCondLst>
                        <p:cond delay="indefinite"/>
                      </p:stCondLst>
                      <p:childTnLst>
                        <p:par>
                          <p:cTn id="34" fill="hold">
                            <p:stCondLst>
                              <p:cond delay="0"/>
                            </p:stCondLst>
                            <p:childTnLst>
                              <p:par>
                                <p:cTn id="35" presetID="2" presetClass="entr" presetSubtype="2" fill="hold" grpId="0" nodeType="clickEffect">
                                  <p:stCondLst>
                                    <p:cond delay="0"/>
                                  </p:stCondLst>
                                  <p:childTnLst>
                                    <p:set>
                                      <p:cBhvr>
                                        <p:cTn id="36" dur="1" fill="hold">
                                          <p:stCondLst>
                                            <p:cond delay="0"/>
                                          </p:stCondLst>
                                        </p:cTn>
                                        <p:tgtEl>
                                          <p:spTgt spid="32771">
                                            <p:txEl>
                                              <p:pRg st="6" end="6"/>
                                            </p:txEl>
                                          </p:spTgt>
                                        </p:tgtEl>
                                        <p:attrNameLst>
                                          <p:attrName>style.visibility</p:attrName>
                                        </p:attrNameLst>
                                      </p:cBhvr>
                                      <p:to>
                                        <p:strVal val="visible"/>
                                      </p:to>
                                    </p:set>
                                    <p:anim calcmode="lin" valueType="num">
                                      <p:cBhvr additive="base">
                                        <p:cTn id="37" dur="500" fill="hold"/>
                                        <p:tgtEl>
                                          <p:spTgt spid="32771">
                                            <p:txEl>
                                              <p:pRg st="6" end="6"/>
                                            </p:txEl>
                                          </p:spTgt>
                                        </p:tgtEl>
                                        <p:attrNameLst>
                                          <p:attrName>ppt_x</p:attrName>
                                        </p:attrNameLst>
                                      </p:cBhvr>
                                      <p:tavLst>
                                        <p:tav tm="0">
                                          <p:val>
                                            <p:strVal val="1+#ppt_w/2"/>
                                          </p:val>
                                        </p:tav>
                                        <p:tav tm="100000">
                                          <p:val>
                                            <p:strVal val="#ppt_x"/>
                                          </p:val>
                                        </p:tav>
                                      </p:tavLst>
                                    </p:anim>
                                    <p:anim calcmode="lin" valueType="num">
                                      <p:cBhvr additive="base">
                                        <p:cTn id="38" dur="500" fill="hold"/>
                                        <p:tgtEl>
                                          <p:spTgt spid="32771">
                                            <p:txEl>
                                              <p:pRg st="6" end="6"/>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35"/>
                                            </p:cond>
                                          </p:stCondLst>
                                          <p:endCondLst>
                                            <p:cond evt="onStopAudio" delay="0">
                                              <p:tgtEl>
                                                <p:sldTgt/>
                                              </p:tgtEl>
                                            </p:cond>
                                          </p:endCondLst>
                                        </p:cTn>
                                        <p:tgtEl>
                                          <p:sndTgt r:embed="rId2" name="FRENADA.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2770" grpId="0" build="p" autoUpdateAnimBg="0"/>
      <p:bldP spid="32771" grpId="0" build="p"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r>
              <a:rPr lang="es-ES_tradnl" sz="3600" b="1" smtClean="0"/>
              <a:t>Estudios de biodisponibilidad o bioequivalencia: Norma chilena</a:t>
            </a:r>
            <a:endParaRPr lang="es-ES_tradnl" smtClean="0"/>
          </a:p>
        </p:txBody>
      </p:sp>
      <p:sp>
        <p:nvSpPr>
          <p:cNvPr id="33795" name="Rectangle 3"/>
          <p:cNvSpPr>
            <a:spLocks noGrp="1" noChangeArrowheads="1"/>
          </p:cNvSpPr>
          <p:nvPr>
            <p:ph type="body" idx="1"/>
          </p:nvPr>
        </p:nvSpPr>
        <p:spPr/>
        <p:txBody>
          <a:bodyPr/>
          <a:lstStyle/>
          <a:p>
            <a:pPr algn="just">
              <a:lnSpc>
                <a:spcPct val="90000"/>
              </a:lnSpc>
              <a:buClr>
                <a:srgbClr val="D50B7A"/>
              </a:buClr>
              <a:buFont typeface="Monotype Sorts" pitchFamily="2" charset="2"/>
              <a:buBlip>
                <a:blip r:embed="rId3"/>
              </a:buBlip>
            </a:pPr>
            <a:r>
              <a:rPr lang="es-ES_tradnl" sz="2800" b="1" smtClean="0"/>
              <a:t>Un estudio de BD comparativa en seres humanos “in vivo” en humanos, donde se determine concentración de medicamento o metabolito en plasma, suero, sangre u otro fluido biológico apropiado, en función del tiempo.</a:t>
            </a:r>
          </a:p>
          <a:p>
            <a:pPr algn="just">
              <a:lnSpc>
                <a:spcPct val="90000"/>
              </a:lnSpc>
              <a:buClr>
                <a:srgbClr val="D50B7A"/>
              </a:buClr>
              <a:buFont typeface="Monotype Sorts" pitchFamily="2" charset="2"/>
              <a:buBlip>
                <a:blip r:embed="rId3"/>
              </a:buBlip>
            </a:pPr>
            <a:r>
              <a:rPr lang="es-ES_tradnl" sz="2800" b="1" smtClean="0"/>
              <a:t>Un estudio “in vitro” que haya sido correlacionado y sea predictivo de BD  “in vivo” en humanos.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3794">
                                            <p:txEl>
                                              <p:pRg st="0" end="0"/>
                                            </p:txEl>
                                          </p:spTgt>
                                        </p:tgtEl>
                                        <p:attrNameLst>
                                          <p:attrName>style.visibility</p:attrName>
                                        </p:attrNameLst>
                                      </p:cBhvr>
                                      <p:to>
                                        <p:strVal val="visible"/>
                                      </p:to>
                                    </p:set>
                                    <p:anim calcmode="lin" valueType="num">
                                      <p:cBhvr additive="base">
                                        <p:cTn id="7" dur="500" fill="hold"/>
                                        <p:tgtEl>
                                          <p:spTgt spid="33794">
                                            <p:txEl>
                                              <p:pRg st="0" end="0"/>
                                            </p:txEl>
                                          </p:spTgt>
                                        </p:tgtEl>
                                        <p:attrNameLst>
                                          <p:attrName>ppt_x</p:attrName>
                                        </p:attrNameLst>
                                      </p:cBhvr>
                                      <p:tavLst>
                                        <p:tav tm="0">
                                          <p:val>
                                            <p:strVal val="0-#ppt_w/2"/>
                                          </p:val>
                                        </p:tav>
                                        <p:tav tm="100000">
                                          <p:val>
                                            <p:strVal val="#ppt_x"/>
                                          </p:val>
                                        </p:tav>
                                      </p:tavLst>
                                    </p:anim>
                                    <p:anim calcmode="lin" valueType="num">
                                      <p:cBhvr additive="base">
                                        <p:cTn id="8" dur="500" fill="hold"/>
                                        <p:tgtEl>
                                          <p:spTgt spid="33794">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LATIGO.WAV"/>
                                        </p:tgtEl>
                                      </p:cMediaNode>
                                    </p:audio>
                                  </p:sub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33795">
                                            <p:txEl>
                                              <p:pRg st="0" end="0"/>
                                            </p:txEl>
                                          </p:spTgt>
                                        </p:tgtEl>
                                        <p:attrNameLst>
                                          <p:attrName>style.visibility</p:attrName>
                                        </p:attrNameLst>
                                      </p:cBhvr>
                                      <p:to>
                                        <p:strVal val="visible"/>
                                      </p:to>
                                    </p:set>
                                    <p:anim calcmode="lin" valueType="num">
                                      <p:cBhvr additive="base">
                                        <p:cTn id="13" dur="500" fill="hold"/>
                                        <p:tgtEl>
                                          <p:spTgt spid="33795">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33795">
                                            <p:txEl>
                                              <p:pRg st="0" end="0"/>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1"/>
                                            </p:cond>
                                          </p:stCondLst>
                                          <p:endCondLst>
                                            <p:cond evt="onStopAudio" delay="0">
                                              <p:tgtEl>
                                                <p:sldTgt/>
                                              </p:tgtEl>
                                            </p:cond>
                                          </p:endCondLst>
                                        </p:cTn>
                                        <p:tgtEl>
                                          <p:sndTgt r:embed="rId2" name="LATIGO.WAV"/>
                                        </p:tgtEl>
                                      </p:cMediaNode>
                                    </p:audio>
                                  </p:sub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33795">
                                            <p:txEl>
                                              <p:pRg st="1" end="1"/>
                                            </p:txEl>
                                          </p:spTgt>
                                        </p:tgtEl>
                                        <p:attrNameLst>
                                          <p:attrName>style.visibility</p:attrName>
                                        </p:attrNameLst>
                                      </p:cBhvr>
                                      <p:to>
                                        <p:strVal val="visible"/>
                                      </p:to>
                                    </p:set>
                                    <p:anim calcmode="lin" valueType="num">
                                      <p:cBhvr additive="base">
                                        <p:cTn id="19" dur="500" fill="hold"/>
                                        <p:tgtEl>
                                          <p:spTgt spid="33795">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33795">
                                            <p:txEl>
                                              <p:pRg st="1" end="1"/>
                                            </p:txEl>
                                          </p:spTgt>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17"/>
                                            </p:cond>
                                          </p:stCondLst>
                                          <p:endCondLst>
                                            <p:cond evt="onStopAudio" delay="0">
                                              <p:tgtEl>
                                                <p:sldTgt/>
                                              </p:tgtEl>
                                            </p:cond>
                                          </p:endCondLst>
                                        </p:cTn>
                                        <p:tgtEl>
                                          <p:sndTgt r:embed="rId2" name="LATIGO.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3794" grpId="0" build="p" autoUpdateAnimBg="0"/>
      <p:bldP spid="33795" grpId="0" build="p" autoUpdateAnimBg="0"/>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a:xfrm>
            <a:off x="685800" y="304800"/>
            <a:ext cx="7772400" cy="1143000"/>
          </a:xfrm>
        </p:spPr>
        <p:txBody>
          <a:bodyPr/>
          <a:lstStyle/>
          <a:p>
            <a:r>
              <a:rPr lang="es-ES_tradnl" sz="3200" b="1" smtClean="0"/>
              <a:t>Estudios de biodisponibilidad o bioequivalencia: Norma chilena (cont</a:t>
            </a:r>
            <a:r>
              <a:rPr lang="es-ES_tradnl" sz="3600" b="1" smtClean="0"/>
              <a:t>)</a:t>
            </a:r>
            <a:endParaRPr lang="es-ES_tradnl" sz="3600" smtClean="0"/>
          </a:p>
        </p:txBody>
      </p:sp>
      <p:sp>
        <p:nvSpPr>
          <p:cNvPr id="34819" name="Rectangle 3"/>
          <p:cNvSpPr>
            <a:spLocks noGrp="1" noChangeArrowheads="1"/>
          </p:cNvSpPr>
          <p:nvPr>
            <p:ph type="body" idx="1"/>
          </p:nvPr>
        </p:nvSpPr>
        <p:spPr>
          <a:xfrm>
            <a:off x="685800" y="1524000"/>
            <a:ext cx="7772400" cy="4114800"/>
          </a:xfrm>
        </p:spPr>
        <p:txBody>
          <a:bodyPr/>
          <a:lstStyle/>
          <a:p>
            <a:pPr algn="just">
              <a:lnSpc>
                <a:spcPct val="90000"/>
              </a:lnSpc>
              <a:buClr>
                <a:srgbClr val="D50B7A"/>
              </a:buClr>
              <a:buFont typeface="Monotype Sorts" pitchFamily="2" charset="2"/>
              <a:buBlip>
                <a:blip r:embed="rId3"/>
              </a:buBlip>
            </a:pPr>
            <a:r>
              <a:rPr lang="es-ES_tradnl" b="1" smtClean="0"/>
              <a:t>Un estudio “in vivo” en humanos, donde se mida un efecto farmacológico agudo apropiado, siempre que este efecto pueda medirse con suficiente exactitud, sensibilidad y precisión.</a:t>
            </a:r>
          </a:p>
          <a:p>
            <a:pPr algn="just">
              <a:lnSpc>
                <a:spcPct val="90000"/>
              </a:lnSpc>
              <a:buClr>
                <a:srgbClr val="D50B7A"/>
              </a:buClr>
              <a:buFont typeface="Monotype Sorts" pitchFamily="2" charset="2"/>
              <a:buBlip>
                <a:blip r:embed="rId3"/>
              </a:buBlip>
            </a:pPr>
            <a:r>
              <a:rPr lang="es-ES_tradnl" b="1" smtClean="0"/>
              <a:t>Estudios clínicos bien controlados en seres humanos, que establezcan la efectividad y seguridad de los productos farmacéuticos.</a:t>
            </a:r>
          </a:p>
          <a:p>
            <a:pPr algn="just">
              <a:lnSpc>
                <a:spcPct val="90000"/>
              </a:lnSpc>
              <a:buClr>
                <a:srgbClr val="D50B7A"/>
              </a:buClr>
              <a:buFont typeface="Monotype Sorts" pitchFamily="2" charset="2"/>
              <a:buBlip>
                <a:blip r:embed="rId3"/>
              </a:buBlip>
            </a:pPr>
            <a:r>
              <a:rPr lang="es-ES_tradnl" b="1" smtClean="0"/>
              <a:t>Un ensayo de disolución “in vitro” que asegure la BD “in vivo” en humanos.</a:t>
            </a:r>
          </a:p>
          <a:p>
            <a:pPr algn="just">
              <a:lnSpc>
                <a:spcPct val="90000"/>
              </a:lnSpc>
              <a:buClr>
                <a:srgbClr val="D50B7A"/>
              </a:buClr>
              <a:buFont typeface="Monotype Sorts" pitchFamily="2" charset="2"/>
              <a:buBlip>
                <a:blip r:embed="rId3"/>
              </a:buBlip>
            </a:pPr>
            <a:r>
              <a:rPr lang="es-ES_tradnl" b="1" smtClean="0"/>
              <a:t>Cualquier otro procedimiento, que sea considerado técnicamente adecuado por el ISP, para establecer equivalencia terapéutica.</a:t>
            </a:r>
            <a:endParaRPr lang="es-ES_tradnl" sz="2800"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32" fill="hold" grpId="0" nodeType="clickEffect">
                                  <p:stCondLst>
                                    <p:cond delay="0"/>
                                  </p:stCondLst>
                                  <p:childTnLst>
                                    <p:set>
                                      <p:cBhvr>
                                        <p:cTn id="6" dur="1" fill="hold">
                                          <p:stCondLst>
                                            <p:cond delay="0"/>
                                          </p:stCondLst>
                                        </p:cTn>
                                        <p:tgtEl>
                                          <p:spTgt spid="34818">
                                            <p:txEl>
                                              <p:pRg st="0" end="0"/>
                                            </p:txEl>
                                          </p:spTgt>
                                        </p:tgtEl>
                                        <p:attrNameLst>
                                          <p:attrName>style.visibility</p:attrName>
                                        </p:attrNameLst>
                                      </p:cBhvr>
                                      <p:to>
                                        <p:strVal val="visible"/>
                                      </p:to>
                                    </p:set>
                                    <p:animEffect transition="in" filter="box(out)">
                                      <p:cBhvr>
                                        <p:cTn id="7" dur="500"/>
                                        <p:tgtEl>
                                          <p:spTgt spid="34818">
                                            <p:txEl>
                                              <p:pRg st="0" end="0"/>
                                            </p:txEl>
                                          </p:spTgt>
                                        </p:tgtEl>
                                      </p:cBhvr>
                                    </p:animEffect>
                                  </p:childTnLst>
                                  <p:subTnLst>
                                    <p:audio>
                                      <p:cMediaNode>
                                        <p:cTn display="0" masterRel="sameClick">
                                          <p:stCondLst>
                                            <p:cond evt="begin" delay="0">
                                              <p:tn val="5"/>
                                            </p:cond>
                                          </p:stCondLst>
                                          <p:endCondLst>
                                            <p:cond evt="onStopAudio" delay="0">
                                              <p:tgtEl>
                                                <p:sldTgt/>
                                              </p:tgtEl>
                                            </p:cond>
                                          </p:endCondLst>
                                        </p:cTn>
                                        <p:tgtEl>
                                          <p:sndTgt r:embed="rId2" name="CLIC.WAV"/>
                                        </p:tgtEl>
                                      </p:cMediaNode>
                                    </p:audio>
                                  </p:subTnLst>
                                </p:cTn>
                              </p:par>
                            </p:childTnLst>
                          </p:cTn>
                        </p:par>
                      </p:childTnLst>
                    </p:cTn>
                  </p:par>
                  <p:par>
                    <p:cTn id="8" fill="hold">
                      <p:stCondLst>
                        <p:cond delay="indefinite"/>
                      </p:stCondLst>
                      <p:childTnLst>
                        <p:par>
                          <p:cTn id="9" fill="hold">
                            <p:stCondLst>
                              <p:cond delay="0"/>
                            </p:stCondLst>
                            <p:childTnLst>
                              <p:par>
                                <p:cTn id="10" presetID="4" presetClass="entr" presetSubtype="32" fill="hold" grpId="0" nodeType="clickEffect">
                                  <p:stCondLst>
                                    <p:cond delay="0"/>
                                  </p:stCondLst>
                                  <p:childTnLst>
                                    <p:set>
                                      <p:cBhvr>
                                        <p:cTn id="11" dur="1" fill="hold">
                                          <p:stCondLst>
                                            <p:cond delay="0"/>
                                          </p:stCondLst>
                                        </p:cTn>
                                        <p:tgtEl>
                                          <p:spTgt spid="34819">
                                            <p:txEl>
                                              <p:pRg st="0" end="0"/>
                                            </p:txEl>
                                          </p:spTgt>
                                        </p:tgtEl>
                                        <p:attrNameLst>
                                          <p:attrName>style.visibility</p:attrName>
                                        </p:attrNameLst>
                                      </p:cBhvr>
                                      <p:to>
                                        <p:strVal val="visible"/>
                                      </p:to>
                                    </p:set>
                                    <p:animEffect transition="in" filter="box(out)">
                                      <p:cBhvr>
                                        <p:cTn id="12" dur="500"/>
                                        <p:tgtEl>
                                          <p:spTgt spid="34819">
                                            <p:txEl>
                                              <p:pRg st="0" end="0"/>
                                            </p:txEl>
                                          </p:spTgt>
                                        </p:tgtEl>
                                      </p:cBhvr>
                                    </p:animEffect>
                                  </p:childTnLst>
                                  <p:subTnLst>
                                    <p:audio>
                                      <p:cMediaNode>
                                        <p:cTn display="0" masterRel="sameClick">
                                          <p:stCondLst>
                                            <p:cond evt="begin" delay="0">
                                              <p:tn val="10"/>
                                            </p:cond>
                                          </p:stCondLst>
                                          <p:endCondLst>
                                            <p:cond evt="onStopAudio" delay="0">
                                              <p:tgtEl>
                                                <p:sldTgt/>
                                              </p:tgtEl>
                                            </p:cond>
                                          </p:endCondLst>
                                        </p:cTn>
                                        <p:tgtEl>
                                          <p:sndTgt r:embed="rId2" name="CLIC.WAV"/>
                                        </p:tgtEl>
                                      </p:cMediaNode>
                                    </p:audio>
                                  </p:subTnLst>
                                </p:cTn>
                              </p:par>
                            </p:childTnLst>
                          </p:cTn>
                        </p:par>
                      </p:childTnLst>
                    </p:cTn>
                  </p:par>
                  <p:par>
                    <p:cTn id="13" fill="hold">
                      <p:stCondLst>
                        <p:cond delay="indefinite"/>
                      </p:stCondLst>
                      <p:childTnLst>
                        <p:par>
                          <p:cTn id="14" fill="hold">
                            <p:stCondLst>
                              <p:cond delay="0"/>
                            </p:stCondLst>
                            <p:childTnLst>
                              <p:par>
                                <p:cTn id="15" presetID="4" presetClass="entr" presetSubtype="32" fill="hold" grpId="0" nodeType="clickEffect">
                                  <p:stCondLst>
                                    <p:cond delay="0"/>
                                  </p:stCondLst>
                                  <p:childTnLst>
                                    <p:set>
                                      <p:cBhvr>
                                        <p:cTn id="16" dur="1" fill="hold">
                                          <p:stCondLst>
                                            <p:cond delay="0"/>
                                          </p:stCondLst>
                                        </p:cTn>
                                        <p:tgtEl>
                                          <p:spTgt spid="34819">
                                            <p:txEl>
                                              <p:pRg st="1" end="1"/>
                                            </p:txEl>
                                          </p:spTgt>
                                        </p:tgtEl>
                                        <p:attrNameLst>
                                          <p:attrName>style.visibility</p:attrName>
                                        </p:attrNameLst>
                                      </p:cBhvr>
                                      <p:to>
                                        <p:strVal val="visible"/>
                                      </p:to>
                                    </p:set>
                                    <p:animEffect transition="in" filter="box(out)">
                                      <p:cBhvr>
                                        <p:cTn id="17" dur="500"/>
                                        <p:tgtEl>
                                          <p:spTgt spid="34819">
                                            <p:txEl>
                                              <p:pRg st="1" end="1"/>
                                            </p:txEl>
                                          </p:spTgt>
                                        </p:tgtEl>
                                      </p:cBhvr>
                                    </p:animEffect>
                                  </p:childTnLst>
                                  <p:subTnLst>
                                    <p:audio>
                                      <p:cMediaNode>
                                        <p:cTn display="0" masterRel="sameClick">
                                          <p:stCondLst>
                                            <p:cond evt="begin" delay="0">
                                              <p:tn val="15"/>
                                            </p:cond>
                                          </p:stCondLst>
                                          <p:endCondLst>
                                            <p:cond evt="onStopAudio" delay="0">
                                              <p:tgtEl>
                                                <p:sldTgt/>
                                              </p:tgtEl>
                                            </p:cond>
                                          </p:endCondLst>
                                        </p:cTn>
                                        <p:tgtEl>
                                          <p:sndTgt r:embed="rId2" name="CLIC.WAV"/>
                                        </p:tgtEl>
                                      </p:cMediaNode>
                                    </p:audio>
                                  </p:subTnLst>
                                </p:cTn>
                              </p:par>
                            </p:childTnLst>
                          </p:cTn>
                        </p:par>
                      </p:childTnLst>
                    </p:cTn>
                  </p:par>
                  <p:par>
                    <p:cTn id="18" fill="hold">
                      <p:stCondLst>
                        <p:cond delay="indefinite"/>
                      </p:stCondLst>
                      <p:childTnLst>
                        <p:par>
                          <p:cTn id="19" fill="hold">
                            <p:stCondLst>
                              <p:cond delay="0"/>
                            </p:stCondLst>
                            <p:childTnLst>
                              <p:par>
                                <p:cTn id="20" presetID="4" presetClass="entr" presetSubtype="32" fill="hold" grpId="0" nodeType="clickEffect">
                                  <p:stCondLst>
                                    <p:cond delay="0"/>
                                  </p:stCondLst>
                                  <p:childTnLst>
                                    <p:set>
                                      <p:cBhvr>
                                        <p:cTn id="21" dur="1" fill="hold">
                                          <p:stCondLst>
                                            <p:cond delay="0"/>
                                          </p:stCondLst>
                                        </p:cTn>
                                        <p:tgtEl>
                                          <p:spTgt spid="34819">
                                            <p:txEl>
                                              <p:pRg st="2" end="2"/>
                                            </p:txEl>
                                          </p:spTgt>
                                        </p:tgtEl>
                                        <p:attrNameLst>
                                          <p:attrName>style.visibility</p:attrName>
                                        </p:attrNameLst>
                                      </p:cBhvr>
                                      <p:to>
                                        <p:strVal val="visible"/>
                                      </p:to>
                                    </p:set>
                                    <p:animEffect transition="in" filter="box(out)">
                                      <p:cBhvr>
                                        <p:cTn id="22" dur="500"/>
                                        <p:tgtEl>
                                          <p:spTgt spid="34819">
                                            <p:txEl>
                                              <p:pRg st="2" end="2"/>
                                            </p:txEl>
                                          </p:spTgt>
                                        </p:tgtEl>
                                      </p:cBhvr>
                                    </p:animEffect>
                                  </p:childTnLst>
                                  <p:subTnLst>
                                    <p:audio>
                                      <p:cMediaNode>
                                        <p:cTn display="0" masterRel="sameClick">
                                          <p:stCondLst>
                                            <p:cond evt="begin" delay="0">
                                              <p:tn val="20"/>
                                            </p:cond>
                                          </p:stCondLst>
                                          <p:endCondLst>
                                            <p:cond evt="onStopAudio" delay="0">
                                              <p:tgtEl>
                                                <p:sldTgt/>
                                              </p:tgtEl>
                                            </p:cond>
                                          </p:endCondLst>
                                        </p:cTn>
                                        <p:tgtEl>
                                          <p:sndTgt r:embed="rId2" name="CLIC.WAV"/>
                                        </p:tgtEl>
                                      </p:cMediaNode>
                                    </p:audio>
                                  </p:subTnLst>
                                </p:cTn>
                              </p:par>
                            </p:childTnLst>
                          </p:cTn>
                        </p:par>
                      </p:childTnLst>
                    </p:cTn>
                  </p:par>
                  <p:par>
                    <p:cTn id="23" fill="hold">
                      <p:stCondLst>
                        <p:cond delay="indefinite"/>
                      </p:stCondLst>
                      <p:childTnLst>
                        <p:par>
                          <p:cTn id="24" fill="hold">
                            <p:stCondLst>
                              <p:cond delay="0"/>
                            </p:stCondLst>
                            <p:childTnLst>
                              <p:par>
                                <p:cTn id="25" presetID="4" presetClass="entr" presetSubtype="32" fill="hold" grpId="0" nodeType="clickEffect">
                                  <p:stCondLst>
                                    <p:cond delay="0"/>
                                  </p:stCondLst>
                                  <p:childTnLst>
                                    <p:set>
                                      <p:cBhvr>
                                        <p:cTn id="26" dur="1" fill="hold">
                                          <p:stCondLst>
                                            <p:cond delay="0"/>
                                          </p:stCondLst>
                                        </p:cTn>
                                        <p:tgtEl>
                                          <p:spTgt spid="34819">
                                            <p:txEl>
                                              <p:pRg st="3" end="3"/>
                                            </p:txEl>
                                          </p:spTgt>
                                        </p:tgtEl>
                                        <p:attrNameLst>
                                          <p:attrName>style.visibility</p:attrName>
                                        </p:attrNameLst>
                                      </p:cBhvr>
                                      <p:to>
                                        <p:strVal val="visible"/>
                                      </p:to>
                                    </p:set>
                                    <p:animEffect transition="in" filter="box(out)">
                                      <p:cBhvr>
                                        <p:cTn id="27" dur="500"/>
                                        <p:tgtEl>
                                          <p:spTgt spid="34819">
                                            <p:txEl>
                                              <p:pRg st="3" end="3"/>
                                            </p:txEl>
                                          </p:spTgt>
                                        </p:tgtEl>
                                      </p:cBhvr>
                                    </p:animEffect>
                                  </p:childTnLst>
                                  <p:subTnLst>
                                    <p:audio>
                                      <p:cMediaNode>
                                        <p:cTn display="0" masterRel="sameClick">
                                          <p:stCondLst>
                                            <p:cond evt="begin" delay="0">
                                              <p:tn val="25"/>
                                            </p:cond>
                                          </p:stCondLst>
                                          <p:endCondLst>
                                            <p:cond evt="onStopAudio" delay="0">
                                              <p:tgtEl>
                                                <p:sldTgt/>
                                              </p:tgtEl>
                                            </p:cond>
                                          </p:endCondLst>
                                        </p:cTn>
                                        <p:tgtEl>
                                          <p:sndTgt r:embed="rId2" name="CLIC.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8" grpId="0" build="p" autoUpdateAnimBg="0"/>
      <p:bldP spid="34819" grpId="0" build="p" autoUpdateAnimBg="0"/>
    </p:bldLst>
  </p:timing>
</p:sld>
</file>

<file path=ppt/slides/slide2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s-ES_tradnl" sz="3200" b="1" smtClean="0"/>
              <a:t>Criterios para establecer requerimientos de Bioequivalencia</a:t>
            </a:r>
            <a:endParaRPr lang="es-ES" sz="3200" b="1" smtClean="0"/>
          </a:p>
        </p:txBody>
      </p:sp>
      <p:sp>
        <p:nvSpPr>
          <p:cNvPr id="73731" name="Rectangle 3"/>
          <p:cNvSpPr>
            <a:spLocks noGrp="1" noChangeArrowheads="1"/>
          </p:cNvSpPr>
          <p:nvPr>
            <p:ph type="body" idx="1"/>
          </p:nvPr>
        </p:nvSpPr>
        <p:spPr/>
        <p:txBody>
          <a:bodyPr/>
          <a:lstStyle/>
          <a:p>
            <a:pPr algn="just">
              <a:buFontTx/>
              <a:buBlip>
                <a:blip r:embed="rId2"/>
              </a:buBlip>
            </a:pPr>
            <a:r>
              <a:rPr lang="es-ES_tradnl" sz="2800" b="1" dirty="0" smtClean="0"/>
              <a:t>Evidencia de juicios clínicos y observaciones en pacientes de que estos productos no proporcionan efectos terapéuticos comparables</a:t>
            </a:r>
          </a:p>
          <a:p>
            <a:pPr algn="just">
              <a:buFontTx/>
              <a:buBlip>
                <a:blip r:embed="rId2"/>
              </a:buBlip>
            </a:pPr>
            <a:r>
              <a:rPr lang="es-ES_tradnl" sz="2800" b="1" dirty="0" smtClean="0"/>
              <a:t>Evidencia de estudios de </a:t>
            </a:r>
            <a:r>
              <a:rPr lang="es-ES_tradnl" sz="2800" b="1" dirty="0" err="1" smtClean="0"/>
              <a:t>bioequivalencia</a:t>
            </a:r>
            <a:r>
              <a:rPr lang="es-ES_tradnl" sz="2800" b="1" dirty="0" smtClean="0"/>
              <a:t> que indiquen que tales productos no son </a:t>
            </a:r>
            <a:r>
              <a:rPr lang="es-ES_tradnl" sz="2800" b="1" dirty="0" err="1" smtClean="0"/>
              <a:t>bioequivalentes</a:t>
            </a:r>
            <a:endParaRPr lang="es-ES_tradnl" sz="2800" b="1" dirty="0" smtClean="0"/>
          </a:p>
          <a:p>
            <a:pPr algn="just">
              <a:buFontTx/>
              <a:buBlip>
                <a:blip r:embed="rId2"/>
              </a:buBlip>
            </a:pPr>
            <a:r>
              <a:rPr lang="es-ES_tradnl" sz="2800" b="1" dirty="0" smtClean="0"/>
              <a:t>Evidencia de que los fármacos presentan un margen terapéutico estrecho</a:t>
            </a:r>
            <a:endParaRPr lang="es-ES"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730">
                                            <p:txEl>
                                              <p:pRg st="0" end="0"/>
                                            </p:txEl>
                                          </p:spTgt>
                                        </p:tgtEl>
                                        <p:attrNameLst>
                                          <p:attrName>style.visibility</p:attrName>
                                        </p:attrNameLst>
                                      </p:cBhvr>
                                      <p:to>
                                        <p:strVal val="visible"/>
                                      </p:to>
                                    </p:set>
                                    <p:animEffect transition="in" filter="dissolve">
                                      <p:cBhvr>
                                        <p:cTn id="7" dur="500"/>
                                        <p:tgtEl>
                                          <p:spTgt spid="737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731">
                                            <p:txEl>
                                              <p:pRg st="0" end="0"/>
                                            </p:txEl>
                                          </p:spTgt>
                                        </p:tgtEl>
                                        <p:attrNameLst>
                                          <p:attrName>style.visibility</p:attrName>
                                        </p:attrNameLst>
                                      </p:cBhvr>
                                      <p:to>
                                        <p:strVal val="visible"/>
                                      </p:to>
                                    </p:set>
                                    <p:animEffect transition="in" filter="dissolve">
                                      <p:cBhvr>
                                        <p:cTn id="12" dur="500"/>
                                        <p:tgtEl>
                                          <p:spTgt spid="737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3731">
                                            <p:txEl>
                                              <p:pRg st="1" end="1"/>
                                            </p:txEl>
                                          </p:spTgt>
                                        </p:tgtEl>
                                        <p:attrNameLst>
                                          <p:attrName>style.visibility</p:attrName>
                                        </p:attrNameLst>
                                      </p:cBhvr>
                                      <p:to>
                                        <p:strVal val="visible"/>
                                      </p:to>
                                    </p:set>
                                    <p:animEffect transition="in" filter="dissolve">
                                      <p:cBhvr>
                                        <p:cTn id="17" dur="500"/>
                                        <p:tgtEl>
                                          <p:spTgt spid="73731">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73731">
                                            <p:txEl>
                                              <p:pRg st="2" end="2"/>
                                            </p:txEl>
                                          </p:spTgt>
                                        </p:tgtEl>
                                        <p:attrNameLst>
                                          <p:attrName>style.visibility</p:attrName>
                                        </p:attrNameLst>
                                      </p:cBhvr>
                                      <p:to>
                                        <p:strVal val="visible"/>
                                      </p:to>
                                    </p:set>
                                    <p:animEffect transition="in" filter="dissolve">
                                      <p:cBhvr>
                                        <p:cTn id="22" dur="500"/>
                                        <p:tgtEl>
                                          <p:spTgt spid="737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build="p" autoUpdateAnimBg="0"/>
      <p:bldP spid="73731" grpId="0" build="p" autoUpdateAnimBg="0"/>
    </p:bldLst>
  </p:timing>
</p:sld>
</file>

<file path=ppt/slides/slide2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730" name="Rectangle 2"/>
          <p:cNvSpPr>
            <a:spLocks noGrp="1" noChangeArrowheads="1"/>
          </p:cNvSpPr>
          <p:nvPr>
            <p:ph type="title"/>
          </p:nvPr>
        </p:nvSpPr>
        <p:spPr/>
        <p:txBody>
          <a:bodyPr/>
          <a:lstStyle/>
          <a:p>
            <a:r>
              <a:rPr lang="es-ES_tradnl" sz="3200" b="1" smtClean="0"/>
              <a:t>Criterios para establecer requerimientos de Bioequivalencia</a:t>
            </a:r>
            <a:endParaRPr lang="es-ES" sz="3200" b="1" smtClean="0"/>
          </a:p>
        </p:txBody>
      </p:sp>
      <p:sp>
        <p:nvSpPr>
          <p:cNvPr id="73731" name="Rectangle 3"/>
          <p:cNvSpPr>
            <a:spLocks noGrp="1" noChangeArrowheads="1"/>
          </p:cNvSpPr>
          <p:nvPr>
            <p:ph type="body" idx="1"/>
          </p:nvPr>
        </p:nvSpPr>
        <p:spPr/>
        <p:txBody>
          <a:bodyPr/>
          <a:lstStyle/>
          <a:p>
            <a:pPr algn="just">
              <a:buFontTx/>
              <a:buBlip>
                <a:blip r:embed="rId2"/>
              </a:buBlip>
            </a:pPr>
            <a:r>
              <a:rPr lang="es-ES_tradnl" sz="2800" b="1" dirty="0" smtClean="0"/>
              <a:t>Evidencia de que los fármacos presentan un margen terapéutico estrecho</a:t>
            </a:r>
          </a:p>
          <a:p>
            <a:pPr algn="just">
              <a:buBlip>
                <a:blip r:embed="rId2"/>
              </a:buBlip>
            </a:pPr>
            <a:endParaRPr lang="es-ES_tradnl" sz="2800" b="1" dirty="0" smtClean="0"/>
          </a:p>
          <a:p>
            <a:pPr algn="just">
              <a:buBlip>
                <a:blip r:embed="rId2"/>
              </a:buBlip>
            </a:pPr>
            <a:r>
              <a:rPr lang="es-ES_tradnl" sz="2800" b="1" dirty="0" smtClean="0"/>
              <a:t>Cuando la falta de </a:t>
            </a:r>
            <a:r>
              <a:rPr lang="es-ES_tradnl" sz="2800" b="1" dirty="0" err="1" smtClean="0"/>
              <a:t>bioequivalencia</a:t>
            </a:r>
            <a:r>
              <a:rPr lang="es-ES_tradnl" sz="2800" b="1" dirty="0" smtClean="0"/>
              <a:t> puede tener un efecto adverso serio en tratamiento o prevención de una enfermedad</a:t>
            </a:r>
          </a:p>
          <a:p>
            <a:pPr algn="just">
              <a:buFontTx/>
              <a:buBlip>
                <a:blip r:embed="rId2"/>
              </a:buBlip>
            </a:pPr>
            <a:endParaRPr lang="es-ES"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73730">
                                            <p:txEl>
                                              <p:pRg st="0" end="0"/>
                                            </p:txEl>
                                          </p:spTgt>
                                        </p:tgtEl>
                                        <p:attrNameLst>
                                          <p:attrName>style.visibility</p:attrName>
                                        </p:attrNameLst>
                                      </p:cBhvr>
                                      <p:to>
                                        <p:strVal val="visible"/>
                                      </p:to>
                                    </p:set>
                                    <p:animEffect transition="in" filter="dissolve">
                                      <p:cBhvr>
                                        <p:cTn id="7" dur="500"/>
                                        <p:tgtEl>
                                          <p:spTgt spid="7373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73731">
                                            <p:txEl>
                                              <p:pRg st="0" end="0"/>
                                            </p:txEl>
                                          </p:spTgt>
                                        </p:tgtEl>
                                        <p:attrNameLst>
                                          <p:attrName>style.visibility</p:attrName>
                                        </p:attrNameLst>
                                      </p:cBhvr>
                                      <p:to>
                                        <p:strVal val="visible"/>
                                      </p:to>
                                    </p:set>
                                    <p:animEffect transition="in" filter="dissolve">
                                      <p:cBhvr>
                                        <p:cTn id="12" dur="500"/>
                                        <p:tgtEl>
                                          <p:spTgt spid="73731">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73731">
                                            <p:txEl>
                                              <p:pRg st="2" end="2"/>
                                            </p:txEl>
                                          </p:spTgt>
                                        </p:tgtEl>
                                        <p:attrNameLst>
                                          <p:attrName>style.visibility</p:attrName>
                                        </p:attrNameLst>
                                      </p:cBhvr>
                                      <p:to>
                                        <p:strVal val="visible"/>
                                      </p:to>
                                    </p:set>
                                    <p:animEffect transition="in" filter="dissolve">
                                      <p:cBhvr>
                                        <p:cTn id="17" dur="500"/>
                                        <p:tgtEl>
                                          <p:spTgt spid="7373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3730" grpId="0" build="p" autoUpdateAnimBg="0"/>
      <p:bldP spid="73731" grpId="0" build="p" autoUpdateAnimBg="0"/>
    </p:bldLst>
  </p:timing>
</p:sld>
</file>

<file path=ppt/slides/slide2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3187" name="Rectangle 3"/>
          <p:cNvSpPr>
            <a:spLocks noGrp="1" noChangeArrowheads="1"/>
          </p:cNvSpPr>
          <p:nvPr>
            <p:ph type="body" idx="1"/>
          </p:nvPr>
        </p:nvSpPr>
        <p:spPr>
          <a:xfrm>
            <a:off x="1066800" y="304800"/>
            <a:ext cx="8077200" cy="6553200"/>
          </a:xfrm>
        </p:spPr>
        <p:txBody>
          <a:bodyPr/>
          <a:lstStyle/>
          <a:p>
            <a:pPr algn="just">
              <a:buFontTx/>
              <a:buBlip>
                <a:blip r:embed="rId2"/>
              </a:buBlip>
            </a:pPr>
            <a:endParaRPr lang="es-ES_tradnl" sz="2800" b="1" dirty="0" smtClean="0"/>
          </a:p>
          <a:p>
            <a:pPr algn="just">
              <a:buFontTx/>
              <a:buBlip>
                <a:blip r:embed="rId2"/>
              </a:buBlip>
            </a:pPr>
            <a:r>
              <a:rPr lang="es-ES_tradnl" sz="2800" b="1" dirty="0" smtClean="0"/>
              <a:t>Evidencia físico – química que:</a:t>
            </a:r>
          </a:p>
          <a:p>
            <a:pPr algn="just">
              <a:buFontTx/>
              <a:buBlip>
                <a:blip r:embed="rId3"/>
              </a:buBlip>
            </a:pPr>
            <a:r>
              <a:rPr lang="es-ES_tradnl" sz="2800" b="1" dirty="0" smtClean="0"/>
              <a:t>	El fármaco tiene baja solubilidad en 	agua o que la disolución en el estómago 	es crítica para la absorción</a:t>
            </a:r>
          </a:p>
          <a:p>
            <a:pPr algn="just">
              <a:buFontTx/>
              <a:buBlip>
                <a:blip r:embed="rId3"/>
              </a:buBlip>
            </a:pPr>
            <a:r>
              <a:rPr lang="es-ES_tradnl" sz="2800" b="1" dirty="0" smtClean="0"/>
              <a:t>	La velocidad de disolución es baja</a:t>
            </a:r>
          </a:p>
          <a:p>
            <a:pPr algn="just">
              <a:buFontTx/>
              <a:buBlip>
                <a:blip r:embed="rId3"/>
              </a:buBlip>
            </a:pPr>
            <a:r>
              <a:rPr lang="es-ES_tradnl" sz="2800" b="1" dirty="0" smtClean="0"/>
              <a:t>	Tamaño de partícula o superficie 	específica del fármaco</a:t>
            </a:r>
            <a:r>
              <a:rPr lang="es-ES_tradnl" b="1" dirty="0" smtClean="0"/>
              <a:t> </a:t>
            </a:r>
            <a:r>
              <a:rPr lang="es-ES_tradnl" sz="2800" b="1" dirty="0" smtClean="0"/>
              <a:t>es crítica en la 	</a:t>
            </a:r>
            <a:r>
              <a:rPr lang="es-ES_tradnl" sz="2800" b="1" dirty="0" err="1" smtClean="0"/>
              <a:t>biodisponibilidad</a:t>
            </a:r>
            <a:endParaRPr lang="es-ES_tradnl" sz="2800" b="1" dirty="0" smtClean="0"/>
          </a:p>
          <a:p>
            <a:pPr algn="just">
              <a:buFontTx/>
              <a:buNone/>
            </a:pPr>
            <a:r>
              <a:rPr lang="es-ES_tradnl" sz="2800" b="1" dirty="0" smtClean="0"/>
              <a:t>	</a:t>
            </a:r>
          </a:p>
          <a:p>
            <a:pPr algn="just">
              <a:buFontTx/>
              <a:buNone/>
            </a:pPr>
            <a:r>
              <a:rPr lang="es-ES_tradnl" sz="2800" b="1" dirty="0" smtClean="0"/>
              <a:t>	</a:t>
            </a:r>
            <a:endParaRPr lang="es-ES"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3187">
                                            <p:txEl>
                                              <p:pRg st="1" end="1"/>
                                            </p:txEl>
                                          </p:spTgt>
                                        </p:tgtEl>
                                        <p:attrNameLst>
                                          <p:attrName>style.visibility</p:attrName>
                                        </p:attrNameLst>
                                      </p:cBhvr>
                                      <p:to>
                                        <p:strVal val="visible"/>
                                      </p:to>
                                    </p:set>
                                    <p:animEffect transition="in" filter="dissolve">
                                      <p:cBhvr>
                                        <p:cTn id="7" dur="500"/>
                                        <p:tgtEl>
                                          <p:spTgt spid="93187">
                                            <p:txEl>
                                              <p:pRg st="1" end="1"/>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3187">
                                            <p:txEl>
                                              <p:pRg st="2" end="2"/>
                                            </p:txEl>
                                          </p:spTgt>
                                        </p:tgtEl>
                                        <p:attrNameLst>
                                          <p:attrName>style.visibility</p:attrName>
                                        </p:attrNameLst>
                                      </p:cBhvr>
                                      <p:to>
                                        <p:strVal val="visible"/>
                                      </p:to>
                                    </p:set>
                                    <p:animEffect transition="in" filter="dissolve">
                                      <p:cBhvr>
                                        <p:cTn id="12" dur="500"/>
                                        <p:tgtEl>
                                          <p:spTgt spid="93187">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3187">
                                            <p:txEl>
                                              <p:pRg st="3" end="3"/>
                                            </p:txEl>
                                          </p:spTgt>
                                        </p:tgtEl>
                                        <p:attrNameLst>
                                          <p:attrName>style.visibility</p:attrName>
                                        </p:attrNameLst>
                                      </p:cBhvr>
                                      <p:to>
                                        <p:strVal val="visible"/>
                                      </p:to>
                                    </p:set>
                                    <p:animEffect transition="in" filter="dissolve">
                                      <p:cBhvr>
                                        <p:cTn id="17" dur="500"/>
                                        <p:tgtEl>
                                          <p:spTgt spid="93187">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3187">
                                            <p:txEl>
                                              <p:pRg st="4" end="4"/>
                                            </p:txEl>
                                          </p:spTgt>
                                        </p:tgtEl>
                                        <p:attrNameLst>
                                          <p:attrName>style.visibility</p:attrName>
                                        </p:attrNameLst>
                                      </p:cBhvr>
                                      <p:to>
                                        <p:strVal val="visible"/>
                                      </p:to>
                                    </p:set>
                                    <p:animEffect transition="in" filter="dissolve">
                                      <p:cBhvr>
                                        <p:cTn id="22" dur="500"/>
                                        <p:tgtEl>
                                          <p:spTgt spid="93187">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93187">
                                            <p:txEl>
                                              <p:pRg st="5" end="5"/>
                                            </p:txEl>
                                          </p:spTgt>
                                        </p:tgtEl>
                                        <p:attrNameLst>
                                          <p:attrName>style.visibility</p:attrName>
                                        </p:attrNameLst>
                                      </p:cBhvr>
                                      <p:to>
                                        <p:strVal val="visible"/>
                                      </p:to>
                                    </p:set>
                                    <p:animEffect transition="in" filter="dissolve">
                                      <p:cBhvr>
                                        <p:cTn id="27" dur="500"/>
                                        <p:tgtEl>
                                          <p:spTgt spid="93187">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93187">
                                            <p:txEl>
                                              <p:pRg st="6" end="6"/>
                                            </p:txEl>
                                          </p:spTgt>
                                        </p:tgtEl>
                                        <p:attrNameLst>
                                          <p:attrName>style.visibility</p:attrName>
                                        </p:attrNameLst>
                                      </p:cBhvr>
                                      <p:to>
                                        <p:strVal val="visible"/>
                                      </p:to>
                                    </p:set>
                                    <p:animEffect transition="in" filter="dissolve">
                                      <p:cBhvr>
                                        <p:cTn id="32" dur="500"/>
                                        <p:tgtEl>
                                          <p:spTgt spid="93187">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3187" grpId="0" build="p" autoUpdateAnimBg="0"/>
    </p:bldLst>
  </p:timing>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1" name="Rectangle 3"/>
          <p:cNvSpPr>
            <a:spLocks noGrp="1" noChangeArrowheads="1"/>
          </p:cNvSpPr>
          <p:nvPr>
            <p:ph type="body" idx="1"/>
          </p:nvPr>
        </p:nvSpPr>
        <p:spPr>
          <a:xfrm>
            <a:off x="971600" y="1772816"/>
            <a:ext cx="7772400" cy="4248472"/>
          </a:xfrm>
        </p:spPr>
        <p:txBody>
          <a:bodyPr/>
          <a:lstStyle/>
          <a:p>
            <a:pPr algn="just">
              <a:buFontTx/>
              <a:buBlip>
                <a:blip r:embed="rId2"/>
              </a:buBlip>
            </a:pPr>
            <a:r>
              <a:rPr lang="es-ES_tradnl" b="1" dirty="0" smtClean="0"/>
              <a:t>	C</a:t>
            </a:r>
            <a:r>
              <a:rPr lang="es-ES_tradnl" sz="2800" b="1" dirty="0" smtClean="0"/>
              <a:t>uando existen polimorfos, </a:t>
            </a:r>
            <a:r>
              <a:rPr lang="es-ES_tradnl" sz="2800" b="1" dirty="0" err="1" smtClean="0"/>
              <a:t>solvatos</a:t>
            </a:r>
            <a:r>
              <a:rPr lang="es-ES_tradnl" sz="2800" b="1" dirty="0" smtClean="0"/>
              <a:t>, 	complejos y cualquier modificación 	cristalina de baja solubilidad</a:t>
            </a:r>
          </a:p>
          <a:p>
            <a:pPr algn="just">
              <a:buFontTx/>
              <a:buBlip>
                <a:blip r:embed="rId2"/>
              </a:buBlip>
            </a:pPr>
            <a:r>
              <a:rPr lang="es-ES_tradnl" sz="2800" b="1" dirty="0" smtClean="0"/>
              <a:t>	Alta relación excipiente /fármaco (</a:t>
            </a:r>
            <a:r>
              <a:rPr lang="es-ES_tradnl" sz="2800" b="1" dirty="0" smtClean="0">
                <a:cs typeface="Arial" pitchFamily="34" charset="0"/>
              </a:rPr>
              <a:t>&gt;5)</a:t>
            </a:r>
          </a:p>
          <a:p>
            <a:pPr algn="just">
              <a:buFontTx/>
              <a:buBlip>
                <a:blip r:embed="rId2"/>
              </a:buBlip>
            </a:pPr>
            <a:r>
              <a:rPr lang="es-ES_tradnl" sz="2800" b="1" dirty="0" smtClean="0">
                <a:cs typeface="Arial" pitchFamily="34" charset="0"/>
              </a:rPr>
              <a:t>	Excipientes que pueden interferir en la 	absorción</a:t>
            </a:r>
          </a:p>
          <a:p>
            <a:pPr algn="just">
              <a:buFontTx/>
              <a:buNone/>
            </a:pPr>
            <a:endParaRPr lang="es-ES"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animEffect transition="in" filter="dissolve">
                                      <p:cBhvr>
                                        <p:cTn id="7" dur="500"/>
                                        <p:tgtEl>
                                          <p:spTgt spid="942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4211">
                                            <p:txEl>
                                              <p:pRg st="1" end="1"/>
                                            </p:txEl>
                                          </p:spTgt>
                                        </p:tgtEl>
                                        <p:attrNameLst>
                                          <p:attrName>style.visibility</p:attrName>
                                        </p:attrNameLst>
                                      </p:cBhvr>
                                      <p:to>
                                        <p:strVal val="visible"/>
                                      </p:to>
                                    </p:set>
                                    <p:animEffect transition="in" filter="dissolve">
                                      <p:cBhvr>
                                        <p:cTn id="12" dur="500"/>
                                        <p:tgtEl>
                                          <p:spTgt spid="942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4211">
                                            <p:txEl>
                                              <p:pRg st="2" end="2"/>
                                            </p:txEl>
                                          </p:spTgt>
                                        </p:tgtEl>
                                        <p:attrNameLst>
                                          <p:attrName>style.visibility</p:attrName>
                                        </p:attrNameLst>
                                      </p:cBhvr>
                                      <p:to>
                                        <p:strVal val="visible"/>
                                      </p:to>
                                    </p:set>
                                    <p:animEffect transition="in" filter="dissolve">
                                      <p:cBhvr>
                                        <p:cTn id="17" dur="500"/>
                                        <p:tgtEl>
                                          <p:spTgt spid="94211">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1" name="Rectangle 3"/>
          <p:cNvSpPr>
            <a:spLocks noGrp="1" noChangeArrowheads="1"/>
          </p:cNvSpPr>
          <p:nvPr>
            <p:ph type="body" idx="1"/>
          </p:nvPr>
        </p:nvSpPr>
        <p:spPr>
          <a:xfrm>
            <a:off x="971600" y="609600"/>
            <a:ext cx="7772400" cy="6248400"/>
          </a:xfrm>
        </p:spPr>
        <p:txBody>
          <a:bodyPr/>
          <a:lstStyle/>
          <a:p>
            <a:pPr algn="just">
              <a:buFontTx/>
              <a:buBlip>
                <a:blip r:embed="rId2"/>
              </a:buBlip>
            </a:pPr>
            <a:r>
              <a:rPr lang="es-ES_tradnl" b="1" dirty="0" smtClean="0"/>
              <a:t>	</a:t>
            </a:r>
            <a:r>
              <a:rPr lang="es-ES_tradnl" sz="2800" b="1" dirty="0" smtClean="0"/>
              <a:t>Evidencias farmacocinéticas que:</a:t>
            </a:r>
          </a:p>
          <a:p>
            <a:pPr algn="just">
              <a:buFontTx/>
              <a:buBlip>
                <a:blip r:embed="rId3"/>
              </a:buBlip>
            </a:pPr>
            <a:r>
              <a:rPr lang="es-ES_tradnl" sz="2800" b="1" dirty="0" smtClean="0"/>
              <a:t>	Principio activo  o su precursor  es 	absorbido en algún sitio localizado</a:t>
            </a:r>
          </a:p>
          <a:p>
            <a:pPr algn="just">
              <a:buFontTx/>
              <a:buBlip>
                <a:blip r:embed="rId3"/>
              </a:buBlip>
            </a:pPr>
            <a:r>
              <a:rPr lang="es-ES_tradnl" sz="2800" b="1" dirty="0" smtClean="0"/>
              <a:t>	Grado de absorción del fármaco o su 	precursor es bajo</a:t>
            </a:r>
          </a:p>
          <a:p>
            <a:pPr algn="just">
              <a:buFontTx/>
              <a:buBlip>
                <a:blip r:embed="rId3"/>
              </a:buBlip>
            </a:pPr>
            <a:r>
              <a:rPr lang="es-ES_tradnl" sz="2800" b="1" dirty="0" smtClean="0"/>
              <a:t>        Metabolismo rápido del fármaco en la 	pared intestinal o en el hígado durante 	el proceso de absorción</a:t>
            </a:r>
          </a:p>
          <a:p>
            <a:pPr algn="just">
              <a:buFontTx/>
              <a:buNone/>
            </a:pPr>
            <a:endParaRPr lang="es-ES"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4211">
                                            <p:txEl>
                                              <p:pRg st="0" end="0"/>
                                            </p:txEl>
                                          </p:spTgt>
                                        </p:tgtEl>
                                        <p:attrNameLst>
                                          <p:attrName>style.visibility</p:attrName>
                                        </p:attrNameLst>
                                      </p:cBhvr>
                                      <p:to>
                                        <p:strVal val="visible"/>
                                      </p:to>
                                    </p:set>
                                    <p:animEffect transition="in" filter="dissolve">
                                      <p:cBhvr>
                                        <p:cTn id="7" dur="500"/>
                                        <p:tgtEl>
                                          <p:spTgt spid="94211">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4211">
                                            <p:txEl>
                                              <p:pRg st="1" end="1"/>
                                            </p:txEl>
                                          </p:spTgt>
                                        </p:tgtEl>
                                        <p:attrNameLst>
                                          <p:attrName>style.visibility</p:attrName>
                                        </p:attrNameLst>
                                      </p:cBhvr>
                                      <p:to>
                                        <p:strVal val="visible"/>
                                      </p:to>
                                    </p:set>
                                    <p:animEffect transition="in" filter="dissolve">
                                      <p:cBhvr>
                                        <p:cTn id="12" dur="500"/>
                                        <p:tgtEl>
                                          <p:spTgt spid="94211">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4211">
                                            <p:txEl>
                                              <p:pRg st="2" end="2"/>
                                            </p:txEl>
                                          </p:spTgt>
                                        </p:tgtEl>
                                        <p:attrNameLst>
                                          <p:attrName>style.visibility</p:attrName>
                                        </p:attrNameLst>
                                      </p:cBhvr>
                                      <p:to>
                                        <p:strVal val="visible"/>
                                      </p:to>
                                    </p:set>
                                    <p:animEffect transition="in" filter="dissolve">
                                      <p:cBhvr>
                                        <p:cTn id="17" dur="500"/>
                                        <p:tgtEl>
                                          <p:spTgt spid="94211">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4211">
                                            <p:txEl>
                                              <p:pRg st="3" end="3"/>
                                            </p:txEl>
                                          </p:spTgt>
                                        </p:tgtEl>
                                        <p:attrNameLst>
                                          <p:attrName>style.visibility</p:attrName>
                                        </p:attrNameLst>
                                      </p:cBhvr>
                                      <p:to>
                                        <p:strVal val="visible"/>
                                      </p:to>
                                    </p:set>
                                    <p:animEffect transition="in" filter="dissolve">
                                      <p:cBhvr>
                                        <p:cTn id="22" dur="500"/>
                                        <p:tgtEl>
                                          <p:spTgt spid="9421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4211" grpId="0" build="p"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5235" name="Rectangle 3"/>
          <p:cNvSpPr>
            <a:spLocks noGrp="1" noChangeArrowheads="1"/>
          </p:cNvSpPr>
          <p:nvPr>
            <p:ph type="body" idx="1"/>
          </p:nvPr>
        </p:nvSpPr>
        <p:spPr>
          <a:xfrm>
            <a:off x="1066800" y="304800"/>
            <a:ext cx="7772400" cy="6172200"/>
          </a:xfrm>
        </p:spPr>
        <p:txBody>
          <a:bodyPr/>
          <a:lstStyle/>
          <a:p>
            <a:pPr algn="just">
              <a:lnSpc>
                <a:spcPct val="90000"/>
              </a:lnSpc>
              <a:buNone/>
            </a:pPr>
            <a:r>
              <a:rPr lang="es-ES_tradnl" sz="2800" dirty="0" smtClean="0"/>
              <a:t>	</a:t>
            </a:r>
            <a:endParaRPr lang="es-ES_tradnl" sz="2800" b="1" dirty="0" smtClean="0"/>
          </a:p>
          <a:p>
            <a:pPr algn="just">
              <a:lnSpc>
                <a:spcPct val="90000"/>
              </a:lnSpc>
              <a:buFontTx/>
              <a:buBlip>
                <a:blip r:embed="rId2"/>
              </a:buBlip>
            </a:pPr>
            <a:r>
              <a:rPr lang="es-ES_tradnl" sz="2800" b="1" dirty="0" smtClean="0"/>
              <a:t>	El fármaco es rápidamente 	metabolizado o excretado, de modo 	que se necesita rápida disolución y 	absorción para obtener un efecto 	terapéutico</a:t>
            </a:r>
          </a:p>
          <a:p>
            <a:pPr algn="just">
              <a:lnSpc>
                <a:spcPct val="90000"/>
              </a:lnSpc>
              <a:buFontTx/>
              <a:buBlip>
                <a:blip r:embed="rId2"/>
              </a:buBlip>
            </a:pPr>
            <a:r>
              <a:rPr lang="es-ES_tradnl" sz="2800" b="1" dirty="0" smtClean="0"/>
              <a:t>	El fármaco es inestable en porciones 	específicas del tracto GI y requiere 	recubrimientos o tratamientos 	especiales para asegurar su absorción</a:t>
            </a:r>
          </a:p>
          <a:p>
            <a:pPr algn="just">
              <a:lnSpc>
                <a:spcPct val="90000"/>
              </a:lnSpc>
              <a:buFontTx/>
              <a:buBlip>
                <a:blip r:embed="rId2"/>
              </a:buBlip>
            </a:pPr>
            <a:r>
              <a:rPr lang="es-ES_tradnl" sz="2800" b="1" dirty="0" smtClean="0"/>
              <a:t>	El fármaco presenta una cinética dosis 	dependiente en o cerca del rango 	terapéutico</a:t>
            </a:r>
            <a:endParaRPr lang="es-ES" sz="2800" b="1"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95235">
                                            <p:txEl>
                                              <p:pRg st="0" end="0"/>
                                            </p:txEl>
                                          </p:spTgt>
                                        </p:tgtEl>
                                        <p:attrNameLst>
                                          <p:attrName>style.visibility</p:attrName>
                                        </p:attrNameLst>
                                      </p:cBhvr>
                                      <p:to>
                                        <p:strVal val="visible"/>
                                      </p:to>
                                    </p:set>
                                    <p:animEffect transition="in" filter="dissolve">
                                      <p:cBhvr>
                                        <p:cTn id="7" dur="500"/>
                                        <p:tgtEl>
                                          <p:spTgt spid="95235">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95235">
                                            <p:txEl>
                                              <p:pRg st="1" end="1"/>
                                            </p:txEl>
                                          </p:spTgt>
                                        </p:tgtEl>
                                        <p:attrNameLst>
                                          <p:attrName>style.visibility</p:attrName>
                                        </p:attrNameLst>
                                      </p:cBhvr>
                                      <p:to>
                                        <p:strVal val="visible"/>
                                      </p:to>
                                    </p:set>
                                    <p:animEffect transition="in" filter="dissolve">
                                      <p:cBhvr>
                                        <p:cTn id="12" dur="500"/>
                                        <p:tgtEl>
                                          <p:spTgt spid="95235">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95235">
                                            <p:txEl>
                                              <p:pRg st="2" end="2"/>
                                            </p:txEl>
                                          </p:spTgt>
                                        </p:tgtEl>
                                        <p:attrNameLst>
                                          <p:attrName>style.visibility</p:attrName>
                                        </p:attrNameLst>
                                      </p:cBhvr>
                                      <p:to>
                                        <p:strVal val="visible"/>
                                      </p:to>
                                    </p:set>
                                    <p:animEffect transition="in" filter="dissolve">
                                      <p:cBhvr>
                                        <p:cTn id="17" dur="500"/>
                                        <p:tgtEl>
                                          <p:spTgt spid="95235">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5235">
                                            <p:txEl>
                                              <p:pRg st="3" end="3"/>
                                            </p:txEl>
                                          </p:spTgt>
                                        </p:tgtEl>
                                        <p:attrNameLst>
                                          <p:attrName>style.visibility</p:attrName>
                                        </p:attrNameLst>
                                      </p:cBhvr>
                                      <p:to>
                                        <p:strVal val="visible"/>
                                      </p:to>
                                    </p:set>
                                    <p:animEffect transition="in" filter="dissolve">
                                      <p:cBhvr>
                                        <p:cTn id="22" dur="500"/>
                                        <p:tgtEl>
                                          <p:spTgt spid="95235">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5235" grpId="0" build="p"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9650" name="Rectangle 2"/>
          <p:cNvSpPr>
            <a:spLocks noGrp="1" noChangeArrowheads="1"/>
          </p:cNvSpPr>
          <p:nvPr>
            <p:ph type="ctrTitle"/>
          </p:nvPr>
        </p:nvSpPr>
        <p:spPr/>
        <p:txBody>
          <a:bodyPr/>
          <a:lstStyle/>
          <a:p>
            <a:pPr eaLnBrk="1" fontAlgn="auto" hangingPunct="1">
              <a:spcAft>
                <a:spcPts val="0"/>
              </a:spcAft>
              <a:defRPr/>
            </a:pPr>
            <a:r>
              <a:rPr lang="pt-BR" sz="4800" smtClean="0"/>
              <a:t/>
            </a:r>
            <a:br>
              <a:rPr lang="pt-BR" sz="4800" smtClean="0"/>
            </a:br>
            <a:endParaRPr lang="pt-BR" sz="4800" smtClean="0"/>
          </a:p>
        </p:txBody>
      </p:sp>
      <p:sp>
        <p:nvSpPr>
          <p:cNvPr id="15363" name="Text Box 3"/>
          <p:cNvSpPr txBox="1">
            <a:spLocks noChangeArrowheads="1"/>
          </p:cNvSpPr>
          <p:nvPr/>
        </p:nvSpPr>
        <p:spPr bwMode="auto">
          <a:xfrm>
            <a:off x="646113" y="1676400"/>
            <a:ext cx="7886700" cy="3752850"/>
          </a:xfrm>
          <a:prstGeom prst="rect">
            <a:avLst/>
          </a:prstGeom>
          <a:solidFill>
            <a:schemeClr val="accent1">
              <a:lumMod val="75000"/>
            </a:schemeClr>
          </a:solidFill>
          <a:ln w="9525">
            <a:solidFill>
              <a:schemeClr val="tx1"/>
            </a:solidFill>
            <a:miter lim="800000"/>
            <a:headEnd/>
            <a:tailEnd/>
          </a:ln>
        </p:spPr>
        <p:txBody>
          <a:bodyPr>
            <a:spAutoFit/>
          </a:bodyPr>
          <a:lstStyle/>
          <a:p>
            <a:pPr algn="just">
              <a:defRPr/>
            </a:pPr>
            <a:r>
              <a:rPr lang="pt-BR" sz="2400" b="1" dirty="0">
                <a:latin typeface="Constantia" pitchFamily="18" charset="0"/>
              </a:rPr>
              <a:t>LA BIODISPONIBILIDAD SE REFIERE A LA </a:t>
            </a:r>
            <a:r>
              <a:rPr lang="pt-BR" sz="2400" b="1" u="sng" dirty="0">
                <a:latin typeface="Constantia" pitchFamily="18" charset="0"/>
              </a:rPr>
              <a:t>VELOCIDAD Y CANTIDAD </a:t>
            </a:r>
            <a:r>
              <a:rPr lang="pt-BR" sz="2400" b="1" dirty="0">
                <a:latin typeface="Constantia" pitchFamily="18" charset="0"/>
              </a:rPr>
              <a:t>EN QUE UN FÁRMACO ÉS ABSORBIDO A PARTIR DE UNA FORMA FARMACÉUTICA Y ALCANZA EL SITIO DE ACCIÓN (LA CIRCULACIÓN SISTÉMICA)</a:t>
            </a:r>
          </a:p>
          <a:p>
            <a:pPr algn="just">
              <a:defRPr/>
            </a:pPr>
            <a:endParaRPr lang="pt-BR" sz="2400" b="1" dirty="0">
              <a:latin typeface="Constantia" pitchFamily="18" charset="0"/>
            </a:endParaRPr>
          </a:p>
          <a:p>
            <a:pPr algn="just">
              <a:defRPr/>
            </a:pPr>
            <a:r>
              <a:rPr lang="pt-BR" sz="2400" b="1" dirty="0">
                <a:latin typeface="Constantia" pitchFamily="18" charset="0"/>
              </a:rPr>
              <a:t>LA FRACCIÓN DE LA DOSIS ADMINISTRADA QUE EFECTIVAMENTE ALCANZA LA CIRCULACIÓN SISTÉMICA SE DENOMINA BD ABSOLUTA O SISTÉMICA</a:t>
            </a:r>
            <a:endParaRPr lang="pt-BR" sz="2800" b="1" dirty="0">
              <a:latin typeface="Constantia" pitchFamily="18" charset="0"/>
            </a:endParaRPr>
          </a:p>
        </p:txBody>
      </p:sp>
      <p:sp>
        <p:nvSpPr>
          <p:cNvPr id="15364" name="Text Box 4"/>
          <p:cNvSpPr txBox="1">
            <a:spLocks noChangeArrowheads="1"/>
          </p:cNvSpPr>
          <p:nvPr/>
        </p:nvSpPr>
        <p:spPr bwMode="auto">
          <a:xfrm>
            <a:off x="609600" y="533400"/>
            <a:ext cx="7924800" cy="588963"/>
          </a:xfrm>
          <a:prstGeom prst="rect">
            <a:avLst/>
          </a:prstGeom>
          <a:solidFill>
            <a:schemeClr val="bg2">
              <a:lumMod val="75000"/>
            </a:schemeClr>
          </a:solidFill>
          <a:ln w="9525">
            <a:solidFill>
              <a:schemeClr val="tx1"/>
            </a:solidFill>
            <a:miter lim="800000"/>
            <a:headEnd/>
            <a:tailEnd/>
          </a:ln>
        </p:spPr>
        <p:txBody>
          <a:bodyPr>
            <a:spAutoFit/>
          </a:bodyPr>
          <a:lstStyle/>
          <a:p>
            <a:pPr>
              <a:defRPr/>
            </a:pPr>
            <a:r>
              <a:rPr lang="pt-BR" sz="2800" b="1" dirty="0">
                <a:latin typeface="Constantia" pitchFamily="18" charset="0"/>
              </a:rPr>
              <a:t>     </a:t>
            </a:r>
            <a:r>
              <a:rPr lang="pt-BR" sz="3200" b="1" dirty="0">
                <a:latin typeface="Constantia" pitchFamily="18" charset="0"/>
              </a:rPr>
              <a:t>BIODISPONIBILIDAD - CONCEPTO</a:t>
            </a:r>
            <a:endParaRPr lang="pt-BR" sz="3200" dirty="0">
              <a:latin typeface="Constantia"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b="1" dirty="0" smtClean="0"/>
              <a:t>Riesgo Sanitario: </a:t>
            </a:r>
          </a:p>
        </p:txBody>
      </p:sp>
      <p:sp>
        <p:nvSpPr>
          <p:cNvPr id="3" name="2 Marcador de contenido"/>
          <p:cNvSpPr>
            <a:spLocks noGrp="1"/>
          </p:cNvSpPr>
          <p:nvPr>
            <p:ph idx="1"/>
          </p:nvPr>
        </p:nvSpPr>
        <p:spPr/>
        <p:txBody>
          <a:bodyPr/>
          <a:lstStyle/>
          <a:p>
            <a:pPr algn="just"/>
            <a:r>
              <a:rPr lang="es-ES" sz="2400" dirty="0" smtClean="0"/>
              <a:t>Dentro del contexto de la equivalencia terapéutica se establece cuáles son las consecuencias para la salud cuando el principio activo se encuentra por fuera (por debajo o por encima) de la ventana terapéutica (margen determinado por la concentración máxima no tóxica y la concentración mínima efectiva). De esta manera, relacionando ventana terapéutica y efectos adversos de los fármacos, pueden establecerse tres niveles de riesgo, como se describe a continuación:</a:t>
            </a:r>
          </a:p>
          <a:p>
            <a:pPr algn="just"/>
            <a:endParaRPr lang="es-ES" sz="2400"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pPr algn="just"/>
            <a:r>
              <a:rPr lang="es-ES" sz="2400" b="1" dirty="0" smtClean="0"/>
              <a:t>Riesgo Sanitario Alto: </a:t>
            </a:r>
            <a:r>
              <a:rPr lang="es-ES" sz="2400" dirty="0" smtClean="0"/>
              <a:t>Es la probabilidad de aparición de complicaciones de la enfermedad amenazantes para la vida o para la integridad psicofísica de la persona y/o de reacciones adversas graves (muerte, hospitalización del paciente, prolongación de la hospitalización, discapacidad significativa o persistente, incapacidad o amenaza de muerte) cuando la concentración sanguínea del principio activo no se encuentra dentro de la ventana</a:t>
            </a:r>
            <a:r>
              <a:rPr lang="es-ES" sz="2400" b="1" dirty="0" smtClean="0"/>
              <a:t> </a:t>
            </a:r>
            <a:r>
              <a:rPr lang="es-ES" sz="2400" dirty="0" smtClean="0"/>
              <a:t>terapéutica.</a:t>
            </a:r>
          </a:p>
          <a:p>
            <a:endParaRPr lang="es-ES" dirty="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pPr algn="just"/>
            <a:r>
              <a:rPr lang="es-ES" sz="2400" b="1" dirty="0" smtClean="0"/>
              <a:t>Riesgo Sanitario Intermedio: </a:t>
            </a:r>
            <a:r>
              <a:rPr lang="es-ES" sz="2400" dirty="0" smtClean="0"/>
              <a:t>Es la probabilidad de aparición de complicaciones de la enfermedad no amenazantes para la vida o para la integridad psicofísica de la persona y/o de reacciones adversas no necesariamente graves cuando la concentración sanguínea del principio activo no se encuentra dentro de la ventana terapéutica.</a:t>
            </a:r>
          </a:p>
          <a:p>
            <a:endParaRPr lang="es-ES" dirty="0"/>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pPr algn="just"/>
            <a:r>
              <a:rPr lang="es-ES" sz="2400" b="1" dirty="0" smtClean="0"/>
              <a:t>Riesgo Sanitario Bajo:</a:t>
            </a:r>
            <a:r>
              <a:rPr lang="es-ES" sz="2400" dirty="0" smtClean="0"/>
              <a:t> Es la probabilidad de la aparición de una complicación menor de la enfermedad y/o de reacciones adversas leves, cuando la concentración sanguínea del principio activo no se encuentra dentro de la ventana terapéutica.</a:t>
            </a:r>
          </a:p>
          <a:p>
            <a:endParaRPr lang="es-E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3 Marcador de fecha"/>
          <p:cNvSpPr>
            <a:spLocks noGrp="1"/>
          </p:cNvSpPr>
          <p:nvPr>
            <p:ph type="dt" sz="quarter" idx="10"/>
          </p:nvPr>
        </p:nvSpPr>
        <p:spPr>
          <a:noFill/>
        </p:spPr>
        <p:txBody>
          <a:bodyPr/>
          <a:lstStyle/>
          <a:p>
            <a:fld id="{18220E68-4CA1-4815-9482-FE2185B2170D}" type="datetime1">
              <a:rPr lang="es-ES" smtClean="0"/>
              <a:pPr/>
              <a:t>24/10/2010</a:t>
            </a:fld>
            <a:endParaRPr lang="es-ES" smtClean="0"/>
          </a:p>
        </p:txBody>
      </p:sp>
      <p:sp>
        <p:nvSpPr>
          <p:cNvPr id="69635" name="Rectangle 2"/>
          <p:cNvSpPr>
            <a:spLocks noGrp="1" noChangeArrowheads="1"/>
          </p:cNvSpPr>
          <p:nvPr>
            <p:ph type="title"/>
          </p:nvPr>
        </p:nvSpPr>
        <p:spPr/>
        <p:txBody>
          <a:bodyPr/>
          <a:lstStyle/>
          <a:p>
            <a:pPr eaLnBrk="1" hangingPunct="1"/>
            <a:r>
              <a:rPr lang="es-ES" sz="2800" b="1" smtClean="0"/>
              <a:t>Productos farmacéuticos para los cuales no son necesarios los estudios de equivalencia</a:t>
            </a:r>
          </a:p>
        </p:txBody>
      </p:sp>
      <p:sp>
        <p:nvSpPr>
          <p:cNvPr id="434179" name="Rectangle 3"/>
          <p:cNvSpPr>
            <a:spLocks noGrp="1" noChangeArrowheads="1"/>
          </p:cNvSpPr>
          <p:nvPr>
            <p:ph type="body" idx="1"/>
          </p:nvPr>
        </p:nvSpPr>
        <p:spPr/>
        <p:txBody>
          <a:bodyPr/>
          <a:lstStyle/>
          <a:p>
            <a:pPr marL="457200" indent="-457200" algn="just" eaLnBrk="1" hangingPunct="1">
              <a:lnSpc>
                <a:spcPct val="80000"/>
              </a:lnSpc>
              <a:buClr>
                <a:schemeClr val="tx1"/>
              </a:buClr>
              <a:buFont typeface="Wingdings" pitchFamily="2" charset="2"/>
              <a:buNone/>
              <a:defRPr/>
            </a:pPr>
            <a:r>
              <a:rPr lang="es-ES" sz="2800" b="1" dirty="0" smtClean="0"/>
              <a:t>	Los siguientes productos son equivalentes terapéuticos si cumplen con </a:t>
            </a:r>
            <a:r>
              <a:rPr lang="es-ES" sz="2800" b="1" dirty="0" smtClean="0">
                <a:solidFill>
                  <a:srgbClr val="C00000"/>
                </a:solidFill>
              </a:rPr>
              <a:t>GMP</a:t>
            </a:r>
            <a:r>
              <a:rPr lang="es-ES" sz="2800" b="1" dirty="0" smtClean="0"/>
              <a:t>, especificaciones de calidad aprobadas en el registro sanitario, poseen una rotulación apropiada y cumplen uno o más de los siguientes criterios:</a:t>
            </a:r>
          </a:p>
          <a:p>
            <a:pPr marL="457200" indent="-457200" algn="just" eaLnBrk="1" hangingPunct="1">
              <a:lnSpc>
                <a:spcPct val="80000"/>
              </a:lnSpc>
              <a:buClr>
                <a:schemeClr val="tx1"/>
              </a:buClr>
              <a:buFontTx/>
              <a:buChar char="•"/>
              <a:defRPr/>
            </a:pPr>
            <a:endParaRPr lang="es-ES" sz="2800" b="1" dirty="0" smtClean="0"/>
          </a:p>
          <a:p>
            <a:pPr marL="457200" indent="-457200" algn="just" eaLnBrk="1" hangingPunct="1">
              <a:lnSpc>
                <a:spcPct val="80000"/>
              </a:lnSpc>
              <a:buClr>
                <a:schemeClr val="tx1"/>
              </a:buClr>
              <a:buFont typeface="Wingdings" pitchFamily="2" charset="2"/>
              <a:buBlip>
                <a:blip r:embed="rId2"/>
              </a:buBlip>
              <a:defRPr/>
            </a:pPr>
            <a:r>
              <a:rPr lang="es-ES" sz="2600" b="1" dirty="0" smtClean="0"/>
              <a:t>Los productos están formulados como </a:t>
            </a:r>
            <a:r>
              <a:rPr lang="es-ES" sz="2600" b="1" u="sng" dirty="0" smtClean="0">
                <a:solidFill>
                  <a:srgbClr val="C00000"/>
                </a:solidFill>
                <a:effectLst>
                  <a:outerShdw blurRad="38100" dist="38100" dir="2700000" algn="tl">
                    <a:srgbClr val="000000"/>
                  </a:outerShdw>
                </a:effectLst>
              </a:rPr>
              <a:t>solución acuosa</a:t>
            </a:r>
            <a:r>
              <a:rPr lang="es-ES" sz="2600" b="1" dirty="0" smtClean="0"/>
              <a:t>, de uso parenteral (</a:t>
            </a:r>
            <a:r>
              <a:rPr lang="es-ES" sz="2600" b="1" dirty="0" err="1" smtClean="0"/>
              <a:t>iv</a:t>
            </a:r>
            <a:r>
              <a:rPr lang="es-ES" sz="2600" b="1" dirty="0" smtClean="0"/>
              <a:t>, </a:t>
            </a:r>
            <a:r>
              <a:rPr lang="es-ES" sz="2600" b="1" dirty="0" err="1" smtClean="0"/>
              <a:t>im</a:t>
            </a:r>
            <a:r>
              <a:rPr lang="es-ES" sz="2600" b="1" dirty="0" smtClean="0"/>
              <a:t>, subcutánea, </a:t>
            </a:r>
            <a:r>
              <a:rPr lang="es-ES" sz="2600" b="1" dirty="0" err="1" smtClean="0"/>
              <a:t>intratecal</a:t>
            </a:r>
            <a:r>
              <a:rPr lang="es-ES" sz="2600" b="1" dirty="0" smtClean="0"/>
              <a:t> u otros) mismo </a:t>
            </a:r>
            <a:r>
              <a:rPr lang="es-ES" sz="2600" b="1" dirty="0" err="1" smtClean="0"/>
              <a:t>p.a</a:t>
            </a:r>
            <a:r>
              <a:rPr lang="es-ES" sz="2600" b="1" dirty="0" smtClean="0"/>
              <a:t> en la misma dosis **</a:t>
            </a:r>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3 Marcador de fecha"/>
          <p:cNvSpPr>
            <a:spLocks noGrp="1"/>
          </p:cNvSpPr>
          <p:nvPr>
            <p:ph type="dt" sz="quarter" idx="10"/>
          </p:nvPr>
        </p:nvSpPr>
        <p:spPr>
          <a:noFill/>
        </p:spPr>
        <p:txBody>
          <a:bodyPr/>
          <a:lstStyle/>
          <a:p>
            <a:fld id="{3A35207A-9984-4FE1-A7FF-AE4CC272C5EE}" type="datetime1">
              <a:rPr lang="es-ES" smtClean="0"/>
              <a:pPr/>
              <a:t>24/10/2010</a:t>
            </a:fld>
            <a:endParaRPr lang="es-ES" smtClean="0"/>
          </a:p>
        </p:txBody>
      </p:sp>
      <p:sp>
        <p:nvSpPr>
          <p:cNvPr id="70659" name="Rectangle 2"/>
          <p:cNvSpPr>
            <a:spLocks noGrp="1" noChangeArrowheads="1"/>
          </p:cNvSpPr>
          <p:nvPr>
            <p:ph type="title"/>
          </p:nvPr>
        </p:nvSpPr>
        <p:spPr/>
        <p:txBody>
          <a:bodyPr/>
          <a:lstStyle/>
          <a:p>
            <a:pPr eaLnBrk="1" hangingPunct="1"/>
            <a:r>
              <a:rPr lang="es-ES" sz="2800" b="1" smtClean="0"/>
              <a:t>Productos farmacéuticos para los cuales no son necesarios los estudios de equivalencia</a:t>
            </a:r>
          </a:p>
        </p:txBody>
      </p:sp>
      <p:sp>
        <p:nvSpPr>
          <p:cNvPr id="70660" name="Rectangle 3"/>
          <p:cNvSpPr>
            <a:spLocks noGrp="1" noChangeArrowheads="1"/>
          </p:cNvSpPr>
          <p:nvPr>
            <p:ph type="body" idx="1"/>
          </p:nvPr>
        </p:nvSpPr>
        <p:spPr>
          <a:xfrm>
            <a:off x="609600" y="1828800"/>
            <a:ext cx="8001000" cy="4267200"/>
          </a:xfrm>
        </p:spPr>
        <p:txBody>
          <a:bodyPr/>
          <a:lstStyle/>
          <a:p>
            <a:pPr marL="457200" indent="-457200" algn="just" eaLnBrk="1" hangingPunct="1">
              <a:lnSpc>
                <a:spcPct val="80000"/>
              </a:lnSpc>
              <a:buClr>
                <a:schemeClr val="tx1"/>
              </a:buClr>
              <a:buFont typeface="Wingdings" pitchFamily="2" charset="2"/>
              <a:buBlip>
                <a:blip r:embed="rId2"/>
              </a:buBlip>
            </a:pPr>
            <a:r>
              <a:rPr lang="es-ES" sz="2800" b="1" smtClean="0"/>
              <a:t>Los productos están formulados como “polvos para reconstituir como solución acuosa” y la solución resultante cumple con el criterio del punto anterior **</a:t>
            </a:r>
            <a:endParaRPr lang="es-ES" sz="2800" b="1" baseline="-25000" smtClean="0"/>
          </a:p>
          <a:p>
            <a:pPr marL="457200" indent="-457200" algn="just" eaLnBrk="1" hangingPunct="1">
              <a:lnSpc>
                <a:spcPct val="80000"/>
              </a:lnSpc>
              <a:buClr>
                <a:schemeClr val="tx1"/>
              </a:buClr>
              <a:buFont typeface="Wingdings" pitchFamily="2" charset="2"/>
              <a:buBlip>
                <a:blip r:embed="rId2"/>
              </a:buBlip>
            </a:pPr>
            <a:endParaRPr lang="es-ES" sz="2800" b="1" smtClean="0"/>
          </a:p>
          <a:p>
            <a:pPr marL="457200" indent="-457200" algn="just" eaLnBrk="1" hangingPunct="1">
              <a:lnSpc>
                <a:spcPct val="80000"/>
              </a:lnSpc>
              <a:buClr>
                <a:schemeClr val="tx1"/>
              </a:buClr>
              <a:buFont typeface="Wingdings" pitchFamily="2" charset="2"/>
              <a:buBlip>
                <a:blip r:embed="rId2"/>
              </a:buBlip>
            </a:pPr>
            <a:r>
              <a:rPr lang="es-ES" sz="2800" b="1" smtClean="0"/>
              <a:t>PF formulados como soluciones  acuosas para uso oral (jarabes, elixires y tinturas), mismo p.a en igual dosis. Sin excipientes que afecten el tránsito g.i. ni la absorción **</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3 Marcador de fecha"/>
          <p:cNvSpPr>
            <a:spLocks noGrp="1"/>
          </p:cNvSpPr>
          <p:nvPr>
            <p:ph type="dt" sz="quarter" idx="10"/>
          </p:nvPr>
        </p:nvSpPr>
        <p:spPr>
          <a:noFill/>
        </p:spPr>
        <p:txBody>
          <a:bodyPr/>
          <a:lstStyle/>
          <a:p>
            <a:fld id="{66EFD392-3088-40D7-956D-05BDCD999E0E}" type="datetime1">
              <a:rPr lang="es-ES" smtClean="0"/>
              <a:pPr/>
              <a:t>24/10/2010</a:t>
            </a:fld>
            <a:endParaRPr lang="es-ES" smtClean="0"/>
          </a:p>
        </p:txBody>
      </p:sp>
      <p:sp>
        <p:nvSpPr>
          <p:cNvPr id="71683" name="Rectangle 2"/>
          <p:cNvSpPr>
            <a:spLocks noGrp="1" noChangeArrowheads="1"/>
          </p:cNvSpPr>
          <p:nvPr>
            <p:ph type="title"/>
          </p:nvPr>
        </p:nvSpPr>
        <p:spPr/>
        <p:txBody>
          <a:bodyPr/>
          <a:lstStyle/>
          <a:p>
            <a:pPr eaLnBrk="1" hangingPunct="1"/>
            <a:r>
              <a:rPr lang="es-ES" sz="3200" b="1" smtClean="0"/>
              <a:t>¿Cuándo no son necesarios los estudios de BE?</a:t>
            </a:r>
          </a:p>
        </p:txBody>
      </p:sp>
      <p:sp>
        <p:nvSpPr>
          <p:cNvPr id="69636" name="Rectangle 3"/>
          <p:cNvSpPr>
            <a:spLocks noGrp="1" noChangeArrowheads="1"/>
          </p:cNvSpPr>
          <p:nvPr>
            <p:ph type="body" idx="1"/>
          </p:nvPr>
        </p:nvSpPr>
        <p:spPr>
          <a:xfrm>
            <a:off x="609600" y="1828800"/>
            <a:ext cx="8001000" cy="4267200"/>
          </a:xfrm>
        </p:spPr>
        <p:txBody>
          <a:bodyPr/>
          <a:lstStyle/>
          <a:p>
            <a:pPr marL="457200" indent="-457200" algn="just" eaLnBrk="1" hangingPunct="1">
              <a:lnSpc>
                <a:spcPct val="80000"/>
              </a:lnSpc>
              <a:buClr>
                <a:schemeClr val="tx1"/>
              </a:buClr>
              <a:buFontTx/>
              <a:buChar char="•"/>
              <a:defRPr/>
            </a:pPr>
            <a:endParaRPr lang="es-ES" sz="2800" b="1" dirty="0" smtClean="0"/>
          </a:p>
          <a:p>
            <a:pPr marL="457200" indent="-457200" algn="just" eaLnBrk="1" hangingPunct="1">
              <a:lnSpc>
                <a:spcPct val="80000"/>
              </a:lnSpc>
              <a:buClr>
                <a:schemeClr val="tx1"/>
              </a:buClr>
              <a:buFontTx/>
              <a:buChar char="•"/>
              <a:defRPr/>
            </a:pPr>
            <a:r>
              <a:rPr lang="es-ES" sz="2800" b="1" dirty="0" smtClean="0"/>
              <a:t>**</a:t>
            </a:r>
            <a:r>
              <a:rPr lang="es-ES" sz="2800" b="1" dirty="0" smtClean="0">
                <a:solidFill>
                  <a:srgbClr val="66FFFF"/>
                </a:solidFill>
              </a:rPr>
              <a:t> </a:t>
            </a:r>
            <a:r>
              <a:rPr lang="es-ES" sz="2800" b="1" dirty="0" smtClean="0">
                <a:solidFill>
                  <a:srgbClr val="C00000"/>
                </a:solidFill>
              </a:rPr>
              <a:t>S</a:t>
            </a:r>
            <a:r>
              <a:rPr lang="es-ES" sz="2400" b="1" dirty="0" smtClean="0">
                <a:solidFill>
                  <a:srgbClr val="C00000"/>
                </a:solidFill>
              </a:rPr>
              <a:t>e debe demostrar que los excipientes son esencialmente los mismos y en concentraciones similares. Si ello no es posible, se deben hacer estudios que demuestren que ellos no afectan el desempeño del producto</a:t>
            </a:r>
          </a:p>
          <a:p>
            <a:pPr marL="457200" indent="-457200" algn="just" eaLnBrk="1" hangingPunct="1">
              <a:lnSpc>
                <a:spcPct val="80000"/>
              </a:lnSpc>
              <a:buClr>
                <a:schemeClr val="tx1"/>
              </a:buClr>
              <a:buFontTx/>
              <a:buChar char="•"/>
              <a:defRPr/>
            </a:pPr>
            <a:r>
              <a:rPr lang="es-ES" sz="1800" b="1" dirty="0" smtClean="0">
                <a:solidFill>
                  <a:schemeClr val="tx1">
                    <a:lumMod val="85000"/>
                    <a:lumOff val="15000"/>
                  </a:schemeClr>
                </a:solidFill>
              </a:rPr>
              <a:t>Ejemplos de excipientes que interfieren en absorción: xilitol, sorbitol, manitol. Aumenta presión osmótica intestinal, cambia flujo de agua, altera vaciamiento gástrico y tránsito intestinal (lo disminuye) </a:t>
            </a:r>
          </a:p>
          <a:p>
            <a:pPr marL="457200" indent="-457200" algn="just" eaLnBrk="1" hangingPunct="1">
              <a:lnSpc>
                <a:spcPct val="80000"/>
              </a:lnSpc>
              <a:buClr>
                <a:schemeClr val="tx1"/>
              </a:buClr>
              <a:buFontTx/>
              <a:buChar char="•"/>
              <a:defRPr/>
            </a:pPr>
            <a:r>
              <a:rPr lang="es-ES" sz="1800" b="1" dirty="0" smtClean="0">
                <a:solidFill>
                  <a:schemeClr val="tx1">
                    <a:lumMod val="85000"/>
                    <a:lumOff val="15000"/>
                  </a:schemeClr>
                </a:solidFill>
              </a:rPr>
              <a:t>PEG 400. No altera vaciamiento gástrico, pero disminuye tiempo de residencia en intestino (</a:t>
            </a:r>
            <a:r>
              <a:rPr lang="es-ES" sz="1800" b="1" dirty="0" err="1" smtClean="0">
                <a:solidFill>
                  <a:schemeClr val="tx1">
                    <a:lumMod val="85000"/>
                    <a:lumOff val="15000"/>
                  </a:schemeClr>
                </a:solidFill>
              </a:rPr>
              <a:t>ranitidina</a:t>
            </a:r>
            <a:r>
              <a:rPr lang="es-ES" sz="1800" b="1" dirty="0" smtClean="0">
                <a:solidFill>
                  <a:schemeClr val="tx1">
                    <a:lumMod val="85000"/>
                    <a:lumOff val="15000"/>
                  </a:schemeClr>
                </a:solidFill>
              </a:rPr>
              <a:t>: menor absorción)</a:t>
            </a:r>
          </a:p>
          <a:p>
            <a:pPr marL="457200" indent="-457200" algn="just" eaLnBrk="1" hangingPunct="1">
              <a:lnSpc>
                <a:spcPct val="80000"/>
              </a:lnSpc>
              <a:buClr>
                <a:schemeClr val="tx1"/>
              </a:buClr>
              <a:buFont typeface="Wingdings" pitchFamily="2" charset="2"/>
              <a:buNone/>
              <a:defRPr/>
            </a:pPr>
            <a:r>
              <a:rPr lang="es-ES" sz="2800" b="1" dirty="0" smtClean="0">
                <a:solidFill>
                  <a:schemeClr val="tx1">
                    <a:lumMod val="85000"/>
                    <a:lumOff val="15000"/>
                  </a:schemeClr>
                </a:solidFill>
              </a:rPr>
              <a:t> </a:t>
            </a: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2706" name="3 Marcador de fecha"/>
          <p:cNvSpPr>
            <a:spLocks noGrp="1"/>
          </p:cNvSpPr>
          <p:nvPr>
            <p:ph type="dt" sz="quarter" idx="10"/>
          </p:nvPr>
        </p:nvSpPr>
        <p:spPr>
          <a:noFill/>
        </p:spPr>
        <p:txBody>
          <a:bodyPr/>
          <a:lstStyle/>
          <a:p>
            <a:fld id="{666042D5-C8CC-4085-A15A-01DCDF2DA6FE}" type="datetime1">
              <a:rPr lang="es-ES" smtClean="0"/>
              <a:pPr/>
              <a:t>24/10/2010</a:t>
            </a:fld>
            <a:endParaRPr lang="es-ES" smtClean="0"/>
          </a:p>
        </p:txBody>
      </p:sp>
      <p:sp>
        <p:nvSpPr>
          <p:cNvPr id="72707" name="Rectangle 2"/>
          <p:cNvSpPr>
            <a:spLocks noGrp="1" noChangeArrowheads="1"/>
          </p:cNvSpPr>
          <p:nvPr>
            <p:ph type="title"/>
          </p:nvPr>
        </p:nvSpPr>
        <p:spPr/>
        <p:txBody>
          <a:bodyPr/>
          <a:lstStyle/>
          <a:p>
            <a:pPr eaLnBrk="1" hangingPunct="1"/>
            <a:r>
              <a:rPr lang="es-ES" sz="3200" b="1" smtClean="0"/>
              <a:t>¿Cuándo no son necesarios los estudios de BE?</a:t>
            </a:r>
          </a:p>
        </p:txBody>
      </p:sp>
      <p:sp>
        <p:nvSpPr>
          <p:cNvPr id="72708" name="Rectangle 3"/>
          <p:cNvSpPr>
            <a:spLocks noGrp="1" noChangeArrowheads="1"/>
          </p:cNvSpPr>
          <p:nvPr>
            <p:ph type="body" idx="1"/>
          </p:nvPr>
        </p:nvSpPr>
        <p:spPr/>
        <p:txBody>
          <a:bodyPr/>
          <a:lstStyle/>
          <a:p>
            <a:pPr marL="457200" indent="-457200" algn="just" eaLnBrk="1" hangingPunct="1">
              <a:lnSpc>
                <a:spcPct val="80000"/>
              </a:lnSpc>
              <a:buClr>
                <a:schemeClr val="tx1"/>
              </a:buClr>
              <a:buFont typeface="Wingdings" pitchFamily="2" charset="2"/>
              <a:buBlip>
                <a:blip r:embed="rId2"/>
              </a:buBlip>
            </a:pPr>
            <a:r>
              <a:rPr lang="es-ES" sz="2800" b="1" smtClean="0"/>
              <a:t>Los productos son gases medicinales de igual composición</a:t>
            </a:r>
          </a:p>
          <a:p>
            <a:pPr marL="457200" indent="-457200" algn="just" eaLnBrk="1" hangingPunct="1">
              <a:lnSpc>
                <a:spcPct val="80000"/>
              </a:lnSpc>
              <a:buClr>
                <a:schemeClr val="tx1"/>
              </a:buClr>
              <a:buFont typeface="Wingdings" pitchFamily="2" charset="2"/>
              <a:buBlip>
                <a:blip r:embed="rId2"/>
              </a:buBlip>
            </a:pPr>
            <a:r>
              <a:rPr lang="es-ES" sz="2800" b="1" smtClean="0"/>
              <a:t>Los productos están formulados como </a:t>
            </a:r>
            <a:r>
              <a:rPr lang="es-ES" sz="2800" b="1" smtClean="0">
                <a:solidFill>
                  <a:srgbClr val="C00000"/>
                </a:solidFill>
              </a:rPr>
              <a:t>soluciones acuosas </a:t>
            </a:r>
            <a:r>
              <a:rPr lang="es-ES" sz="2800" b="1" smtClean="0"/>
              <a:t>para ser administrados por vía ótica u oftálmica y contienen el mismo p.a en igual concentración. </a:t>
            </a:r>
          </a:p>
          <a:p>
            <a:pPr marL="457200" indent="-457200" algn="just" eaLnBrk="1" hangingPunct="1">
              <a:lnSpc>
                <a:spcPct val="80000"/>
              </a:lnSpc>
              <a:buClr>
                <a:schemeClr val="tx1"/>
              </a:buClr>
              <a:buFont typeface="Wingdings" pitchFamily="2" charset="2"/>
              <a:buBlip>
                <a:blip r:embed="rId2"/>
              </a:buBlip>
            </a:pPr>
            <a:r>
              <a:rPr lang="es-ES" sz="2800" b="1" smtClean="0"/>
              <a:t>Los productos están formulados como </a:t>
            </a:r>
            <a:r>
              <a:rPr lang="es-ES" sz="2800" b="1" smtClean="0">
                <a:solidFill>
                  <a:srgbClr val="C00000"/>
                </a:solidFill>
              </a:rPr>
              <a:t>soluciones acuosas </a:t>
            </a:r>
            <a:r>
              <a:rPr lang="es-ES" sz="2800" b="1" smtClean="0"/>
              <a:t>para ser administrados por vía tópica, sin efecto sistémico y contienen el mismo p.a en la misma dosis. </a:t>
            </a:r>
          </a:p>
          <a:p>
            <a:pPr marL="457200" indent="-457200" algn="just" eaLnBrk="1" hangingPunct="1">
              <a:lnSpc>
                <a:spcPct val="80000"/>
              </a:lnSpc>
              <a:buClr>
                <a:schemeClr val="tx1"/>
              </a:buClr>
              <a:buFontTx/>
              <a:buChar char="•"/>
            </a:pPr>
            <a:endParaRPr lang="es-ES" sz="2800" b="1" smtClean="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3 Marcador de fecha"/>
          <p:cNvSpPr>
            <a:spLocks noGrp="1"/>
          </p:cNvSpPr>
          <p:nvPr>
            <p:ph type="dt" sz="quarter" idx="10"/>
          </p:nvPr>
        </p:nvSpPr>
        <p:spPr>
          <a:noFill/>
        </p:spPr>
        <p:txBody>
          <a:bodyPr/>
          <a:lstStyle/>
          <a:p>
            <a:fld id="{A97E30E8-757A-4B6D-820D-3363361CE560}" type="datetime1">
              <a:rPr lang="es-ES" smtClean="0"/>
              <a:pPr/>
              <a:t>24/10/2010</a:t>
            </a:fld>
            <a:endParaRPr lang="es-ES" smtClean="0"/>
          </a:p>
        </p:txBody>
      </p:sp>
      <p:sp>
        <p:nvSpPr>
          <p:cNvPr id="73731" name="Rectangle 2"/>
          <p:cNvSpPr>
            <a:spLocks noGrp="1" noChangeArrowheads="1"/>
          </p:cNvSpPr>
          <p:nvPr>
            <p:ph type="title"/>
          </p:nvPr>
        </p:nvSpPr>
        <p:spPr/>
        <p:txBody>
          <a:bodyPr/>
          <a:lstStyle/>
          <a:p>
            <a:pPr eaLnBrk="1" hangingPunct="1"/>
            <a:r>
              <a:rPr lang="es-ES" sz="3200" b="1" smtClean="0"/>
              <a:t>¿Cuándo no son necesarios los estudios de BE?</a:t>
            </a:r>
          </a:p>
        </p:txBody>
      </p:sp>
      <p:sp>
        <p:nvSpPr>
          <p:cNvPr id="73732" name="Rectangle 3"/>
          <p:cNvSpPr>
            <a:spLocks noGrp="1" noChangeArrowheads="1"/>
          </p:cNvSpPr>
          <p:nvPr>
            <p:ph type="body" idx="1"/>
          </p:nvPr>
        </p:nvSpPr>
        <p:spPr/>
        <p:txBody>
          <a:bodyPr/>
          <a:lstStyle/>
          <a:p>
            <a:pPr marL="457200" indent="-457200" algn="just" eaLnBrk="1" hangingPunct="1">
              <a:lnSpc>
                <a:spcPct val="80000"/>
              </a:lnSpc>
              <a:buClr>
                <a:schemeClr val="tx1"/>
              </a:buClr>
              <a:buFont typeface="Wingdings" pitchFamily="2" charset="2"/>
              <a:buBlip>
                <a:blip r:embed="rId2"/>
              </a:buBlip>
            </a:pPr>
            <a:r>
              <a:rPr lang="es-ES" sz="2400" b="1" smtClean="0"/>
              <a:t>Los productos están formulados como </a:t>
            </a:r>
            <a:r>
              <a:rPr lang="es-ES" sz="2400" b="1" smtClean="0">
                <a:solidFill>
                  <a:srgbClr val="C00000"/>
                </a:solidFill>
              </a:rPr>
              <a:t>soluciones acuosas </a:t>
            </a:r>
            <a:r>
              <a:rPr lang="es-ES" sz="2400" b="1" smtClean="0"/>
              <a:t>para ser administrados inhaladores o aerosoles  nasales y contienen el mismo p.a en la misma dosis. </a:t>
            </a:r>
          </a:p>
          <a:p>
            <a:pPr marL="457200" indent="-457200" algn="just" eaLnBrk="1" hangingPunct="1">
              <a:lnSpc>
                <a:spcPct val="80000"/>
              </a:lnSpc>
              <a:buClr>
                <a:schemeClr val="tx1"/>
              </a:buClr>
              <a:buFont typeface="Wingdings" pitchFamily="2" charset="2"/>
              <a:buBlip>
                <a:blip r:embed="rId2"/>
              </a:buBlip>
            </a:pPr>
            <a:r>
              <a:rPr lang="es-ES" sz="2400" b="1" smtClean="0"/>
              <a:t>Los productos que pueden optar a demostrar equivalencia terapéutica a través de estudios comparativos de cinética de disolución, siempre que los productos en estudio y de referencia se disuelvan 85% o más, en 15 minutos o menos, en los  medios de disolución recomendados por el SCB (bioexención o biowaiver)</a:t>
            </a: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2 Marcador de fecha"/>
          <p:cNvSpPr>
            <a:spLocks noGrp="1"/>
          </p:cNvSpPr>
          <p:nvPr>
            <p:ph type="dt" sz="quarter" idx="10"/>
          </p:nvPr>
        </p:nvSpPr>
        <p:spPr>
          <a:noFill/>
        </p:spPr>
        <p:txBody>
          <a:bodyPr/>
          <a:lstStyle/>
          <a:p>
            <a:fld id="{187CE178-DAD3-407A-A616-4AE5E1255BFD}" type="datetime1">
              <a:rPr lang="es-ES" smtClean="0"/>
              <a:pPr/>
              <a:t>24/10/2010</a:t>
            </a:fld>
            <a:endParaRPr lang="es-ES" dirty="0" smtClean="0"/>
          </a:p>
        </p:txBody>
      </p:sp>
      <p:sp>
        <p:nvSpPr>
          <p:cNvPr id="74755" name="Rectangle 2"/>
          <p:cNvSpPr>
            <a:spLocks noGrp="1" noChangeArrowheads="1"/>
          </p:cNvSpPr>
          <p:nvPr>
            <p:ph type="title"/>
          </p:nvPr>
        </p:nvSpPr>
        <p:spPr/>
        <p:txBody>
          <a:bodyPr/>
          <a:lstStyle/>
          <a:p>
            <a:pPr eaLnBrk="1" hangingPunct="1"/>
            <a:r>
              <a:rPr lang="es-ES" sz="2800" dirty="0" smtClean="0"/>
              <a:t>Importante: las normas hacen referencia sólo a soluciones acuosas.</a:t>
            </a:r>
          </a:p>
        </p:txBody>
      </p:sp>
      <p:sp>
        <p:nvSpPr>
          <p:cNvPr id="98308" name="Text Box 3"/>
          <p:cNvSpPr txBox="1">
            <a:spLocks noChangeArrowheads="1"/>
          </p:cNvSpPr>
          <p:nvPr/>
        </p:nvSpPr>
        <p:spPr bwMode="auto">
          <a:xfrm>
            <a:off x="1258888" y="2205038"/>
            <a:ext cx="6913562" cy="2834622"/>
          </a:xfrm>
          <a:prstGeom prst="rect">
            <a:avLst/>
          </a:prstGeom>
          <a:solidFill>
            <a:schemeClr val="accent1"/>
          </a:solidFill>
          <a:ln w="12700" cap="sq">
            <a:noFill/>
            <a:miter lim="800000"/>
            <a:headEnd/>
            <a:tailEnd/>
          </a:ln>
        </p:spPr>
        <p:txBody>
          <a:bodyPr>
            <a:spAutoFit/>
          </a:bodyPr>
          <a:lstStyle/>
          <a:p>
            <a:pPr>
              <a:spcBef>
                <a:spcPct val="20000"/>
              </a:spcBef>
              <a:buClr>
                <a:schemeClr val="tx2"/>
              </a:buClr>
              <a:buSzPct val="70000"/>
              <a:buFont typeface="Monotype Sorts"/>
              <a:buNone/>
              <a:defRPr/>
            </a:pPr>
            <a:r>
              <a:rPr lang="es-CL" dirty="0" err="1">
                <a:solidFill>
                  <a:schemeClr val="bg1"/>
                </a:solidFill>
              </a:rPr>
              <a:t>Anesthesiology</a:t>
            </a:r>
            <a:r>
              <a:rPr lang="es-CL" dirty="0">
                <a:solidFill>
                  <a:schemeClr val="bg1"/>
                </a:solidFill>
              </a:rPr>
              <a:t>. 2007 </a:t>
            </a:r>
            <a:r>
              <a:rPr lang="es-CL" dirty="0" err="1">
                <a:solidFill>
                  <a:schemeClr val="bg1"/>
                </a:solidFill>
              </a:rPr>
              <a:t>May</a:t>
            </a:r>
            <a:r>
              <a:rPr lang="es-CL" dirty="0">
                <a:solidFill>
                  <a:schemeClr val="bg1"/>
                </a:solidFill>
              </a:rPr>
              <a:t> ;106 (5):924-934 </a:t>
            </a:r>
          </a:p>
          <a:p>
            <a:pPr>
              <a:spcBef>
                <a:spcPct val="20000"/>
              </a:spcBef>
              <a:buClr>
                <a:schemeClr val="tx2"/>
              </a:buClr>
              <a:buSzPct val="70000"/>
              <a:buFont typeface="Monotype Sorts"/>
              <a:buNone/>
              <a:defRPr/>
            </a:pPr>
            <a:endParaRPr lang="es-CL" dirty="0"/>
          </a:p>
          <a:p>
            <a:pPr>
              <a:spcBef>
                <a:spcPct val="20000"/>
              </a:spcBef>
              <a:buClr>
                <a:schemeClr val="tx2"/>
              </a:buClr>
              <a:buSzPct val="70000"/>
              <a:buFont typeface="Monotype Sorts"/>
              <a:buNone/>
              <a:defRPr/>
            </a:pPr>
            <a:r>
              <a:rPr lang="en-US" b="1" dirty="0">
                <a:solidFill>
                  <a:schemeClr val="bg2">
                    <a:lumMod val="10000"/>
                  </a:schemeClr>
                </a:solidFill>
                <a:hlinkClick r:id="rId2" tooltip="Show full info about paper"/>
              </a:rPr>
              <a:t>Pharmacokinetics and </a:t>
            </a:r>
            <a:r>
              <a:rPr lang="en-US" b="1" dirty="0" err="1">
                <a:solidFill>
                  <a:schemeClr val="bg2">
                    <a:lumMod val="10000"/>
                  </a:schemeClr>
                </a:solidFill>
                <a:hlinkClick r:id="rId2" tooltip="Show full info about paper"/>
              </a:rPr>
              <a:t>Pharmacodynamics</a:t>
            </a:r>
            <a:r>
              <a:rPr lang="en-US" b="1" dirty="0">
                <a:solidFill>
                  <a:schemeClr val="bg2">
                    <a:lumMod val="10000"/>
                  </a:schemeClr>
                </a:solidFill>
                <a:hlinkClick r:id="rId2" tooltip="Show full info about paper"/>
              </a:rPr>
              <a:t> of </a:t>
            </a:r>
            <a:r>
              <a:rPr lang="en-US" b="1" dirty="0" err="1">
                <a:solidFill>
                  <a:schemeClr val="bg2">
                    <a:lumMod val="10000"/>
                  </a:schemeClr>
                </a:solidFill>
                <a:hlinkClick r:id="rId2" tooltip="Show full info about paper"/>
              </a:rPr>
              <a:t>Propofol</a:t>
            </a:r>
            <a:r>
              <a:rPr lang="en-US" b="1" dirty="0">
                <a:solidFill>
                  <a:schemeClr val="bg2">
                    <a:lumMod val="10000"/>
                  </a:schemeClr>
                </a:solidFill>
                <a:hlinkClick r:id="rId2" tooltip="Show full info about paper"/>
              </a:rPr>
              <a:t> </a:t>
            </a:r>
            <a:r>
              <a:rPr lang="en-US" b="1" dirty="0" err="1">
                <a:solidFill>
                  <a:schemeClr val="bg2">
                    <a:lumMod val="10000"/>
                  </a:schemeClr>
                </a:solidFill>
                <a:hlinkClick r:id="rId2" tooltip="Show full info about paper"/>
              </a:rPr>
              <a:t>Microemulsion</a:t>
            </a:r>
            <a:r>
              <a:rPr lang="en-US" b="1" dirty="0">
                <a:solidFill>
                  <a:schemeClr val="bg2">
                    <a:lumMod val="10000"/>
                  </a:schemeClr>
                </a:solidFill>
                <a:hlinkClick r:id="rId2" tooltip="Show full info about paper"/>
              </a:rPr>
              <a:t> and Lipid Emulsion after an Intravenous Bolus and Variable Rate Infusion.</a:t>
            </a:r>
            <a:r>
              <a:rPr lang="en-US" dirty="0">
                <a:solidFill>
                  <a:schemeClr val="bg2">
                    <a:lumMod val="10000"/>
                  </a:schemeClr>
                </a:solidFill>
              </a:rPr>
              <a:t>  </a:t>
            </a:r>
            <a:r>
              <a:rPr lang="en-US" dirty="0" err="1">
                <a:solidFill>
                  <a:schemeClr val="bg2">
                    <a:lumMod val="10000"/>
                  </a:schemeClr>
                </a:solidFill>
                <a:hlinkClick r:id="rId3"/>
              </a:rPr>
              <a:t>Kye</a:t>
            </a:r>
            <a:r>
              <a:rPr lang="en-US" dirty="0">
                <a:solidFill>
                  <a:schemeClr val="bg2">
                    <a:lumMod val="10000"/>
                  </a:schemeClr>
                </a:solidFill>
                <a:hlinkClick r:id="rId3"/>
              </a:rPr>
              <a:t>-Min Kim</a:t>
            </a:r>
            <a:r>
              <a:rPr lang="en-US" dirty="0">
                <a:solidFill>
                  <a:schemeClr val="bg2">
                    <a:lumMod val="10000"/>
                  </a:schemeClr>
                </a:solidFill>
              </a:rPr>
              <a:t> , </a:t>
            </a:r>
            <a:r>
              <a:rPr lang="en-US" dirty="0" err="1">
                <a:solidFill>
                  <a:schemeClr val="bg2">
                    <a:lumMod val="10000"/>
                  </a:schemeClr>
                </a:solidFill>
                <a:hlinkClick r:id="rId4"/>
              </a:rPr>
              <a:t>Byung</a:t>
            </a:r>
            <a:r>
              <a:rPr lang="en-US" dirty="0">
                <a:solidFill>
                  <a:schemeClr val="bg2">
                    <a:lumMod val="10000"/>
                  </a:schemeClr>
                </a:solidFill>
                <a:hlinkClick r:id="rId4"/>
              </a:rPr>
              <a:t>-Moon </a:t>
            </a:r>
            <a:r>
              <a:rPr lang="en-US" dirty="0" err="1">
                <a:solidFill>
                  <a:schemeClr val="bg2">
                    <a:lumMod val="10000"/>
                  </a:schemeClr>
                </a:solidFill>
                <a:hlinkClick r:id="rId4"/>
              </a:rPr>
              <a:t>Choi</a:t>
            </a:r>
            <a:r>
              <a:rPr lang="en-US" dirty="0">
                <a:solidFill>
                  <a:schemeClr val="bg2">
                    <a:lumMod val="10000"/>
                  </a:schemeClr>
                </a:solidFill>
              </a:rPr>
              <a:t> , </a:t>
            </a:r>
            <a:r>
              <a:rPr lang="en-US" dirty="0">
                <a:solidFill>
                  <a:schemeClr val="bg2">
                    <a:lumMod val="10000"/>
                  </a:schemeClr>
                </a:solidFill>
                <a:hlinkClick r:id="rId5"/>
              </a:rPr>
              <a:t>Si-Won Park</a:t>
            </a:r>
            <a:r>
              <a:rPr lang="en-US" dirty="0">
                <a:solidFill>
                  <a:schemeClr val="bg2">
                    <a:lumMod val="10000"/>
                  </a:schemeClr>
                </a:solidFill>
              </a:rPr>
              <a:t> , </a:t>
            </a:r>
            <a:r>
              <a:rPr lang="en-US" dirty="0" err="1">
                <a:solidFill>
                  <a:schemeClr val="bg2">
                    <a:lumMod val="10000"/>
                  </a:schemeClr>
                </a:solidFill>
                <a:hlinkClick r:id="rId6"/>
              </a:rPr>
              <a:t>Soo</a:t>
            </a:r>
            <a:r>
              <a:rPr lang="en-US" dirty="0">
                <a:solidFill>
                  <a:schemeClr val="bg2">
                    <a:lumMod val="10000"/>
                  </a:schemeClr>
                </a:solidFill>
                <a:hlinkClick r:id="rId6"/>
              </a:rPr>
              <a:t>-Han Lee</a:t>
            </a:r>
            <a:r>
              <a:rPr lang="en-US" dirty="0">
                <a:solidFill>
                  <a:schemeClr val="bg2">
                    <a:lumMod val="10000"/>
                  </a:schemeClr>
                </a:solidFill>
              </a:rPr>
              <a:t> , </a:t>
            </a:r>
            <a:r>
              <a:rPr lang="en-US" dirty="0">
                <a:solidFill>
                  <a:schemeClr val="bg2">
                    <a:lumMod val="10000"/>
                  </a:schemeClr>
                </a:solidFill>
                <a:hlinkClick r:id="rId7"/>
              </a:rPr>
              <a:t>Lane Christensen</a:t>
            </a:r>
            <a:r>
              <a:rPr lang="en-US" dirty="0">
                <a:solidFill>
                  <a:schemeClr val="bg2">
                    <a:lumMod val="10000"/>
                  </a:schemeClr>
                </a:solidFill>
              </a:rPr>
              <a:t> , </a:t>
            </a:r>
            <a:r>
              <a:rPr lang="en-US" dirty="0" err="1">
                <a:solidFill>
                  <a:schemeClr val="bg2">
                    <a:lumMod val="10000"/>
                  </a:schemeClr>
                </a:solidFill>
                <a:hlinkClick r:id="rId8"/>
              </a:rPr>
              <a:t>Jiaye</a:t>
            </a:r>
            <a:r>
              <a:rPr lang="en-US" dirty="0">
                <a:solidFill>
                  <a:schemeClr val="bg2">
                    <a:lumMod val="10000"/>
                  </a:schemeClr>
                </a:solidFill>
                <a:hlinkClick r:id="rId8"/>
              </a:rPr>
              <a:t> Zhou</a:t>
            </a:r>
            <a:r>
              <a:rPr lang="en-US" dirty="0">
                <a:solidFill>
                  <a:schemeClr val="bg2">
                    <a:lumMod val="10000"/>
                  </a:schemeClr>
                </a:solidFill>
              </a:rPr>
              <a:t> , </a:t>
            </a:r>
            <a:r>
              <a:rPr lang="en-US" dirty="0" err="1">
                <a:solidFill>
                  <a:schemeClr val="bg2">
                    <a:lumMod val="10000"/>
                  </a:schemeClr>
                </a:solidFill>
                <a:hlinkClick r:id="rId9"/>
              </a:rPr>
              <a:t>Byung-Hoon</a:t>
            </a:r>
            <a:r>
              <a:rPr lang="en-US" dirty="0">
                <a:solidFill>
                  <a:schemeClr val="bg2">
                    <a:lumMod val="10000"/>
                  </a:schemeClr>
                </a:solidFill>
                <a:hlinkClick r:id="rId9"/>
              </a:rPr>
              <a:t> </a:t>
            </a:r>
            <a:r>
              <a:rPr lang="en-US" dirty="0" err="1">
                <a:solidFill>
                  <a:schemeClr val="bg2">
                    <a:lumMod val="10000"/>
                  </a:schemeClr>
                </a:solidFill>
                <a:hlinkClick r:id="rId9"/>
              </a:rPr>
              <a:t>Yoo</a:t>
            </a:r>
            <a:r>
              <a:rPr lang="en-US" dirty="0">
                <a:solidFill>
                  <a:schemeClr val="bg2">
                    <a:lumMod val="10000"/>
                  </a:schemeClr>
                </a:solidFill>
              </a:rPr>
              <a:t> , </a:t>
            </a:r>
            <a:r>
              <a:rPr lang="en-US" dirty="0" err="1">
                <a:solidFill>
                  <a:schemeClr val="bg2">
                    <a:lumMod val="10000"/>
                  </a:schemeClr>
                </a:solidFill>
                <a:hlinkClick r:id="rId10"/>
              </a:rPr>
              <a:t>Hye</a:t>
            </a:r>
            <a:r>
              <a:rPr lang="en-US" dirty="0">
                <a:solidFill>
                  <a:schemeClr val="bg2">
                    <a:lumMod val="10000"/>
                  </a:schemeClr>
                </a:solidFill>
                <a:hlinkClick r:id="rId10"/>
              </a:rPr>
              <a:t>-Won Shin</a:t>
            </a:r>
            <a:r>
              <a:rPr lang="en-US" dirty="0">
                <a:solidFill>
                  <a:schemeClr val="bg2">
                    <a:lumMod val="10000"/>
                  </a:schemeClr>
                </a:solidFill>
              </a:rPr>
              <a:t> , </a:t>
            </a:r>
            <a:r>
              <a:rPr lang="en-US" dirty="0" err="1">
                <a:solidFill>
                  <a:schemeClr val="bg2">
                    <a:lumMod val="10000"/>
                  </a:schemeClr>
                </a:solidFill>
                <a:hlinkClick r:id="rId11"/>
              </a:rPr>
              <a:t>Kyun-Seop</a:t>
            </a:r>
            <a:r>
              <a:rPr lang="en-US" dirty="0">
                <a:solidFill>
                  <a:schemeClr val="bg2">
                    <a:lumMod val="10000"/>
                  </a:schemeClr>
                </a:solidFill>
                <a:hlinkClick r:id="rId11"/>
              </a:rPr>
              <a:t> </a:t>
            </a:r>
            <a:r>
              <a:rPr lang="en-US" dirty="0" err="1">
                <a:solidFill>
                  <a:schemeClr val="bg2">
                    <a:lumMod val="10000"/>
                  </a:schemeClr>
                </a:solidFill>
                <a:hlinkClick r:id="rId11"/>
              </a:rPr>
              <a:t>Bae</a:t>
            </a:r>
            <a:r>
              <a:rPr lang="en-US" dirty="0">
                <a:solidFill>
                  <a:schemeClr val="bg2">
                    <a:lumMod val="10000"/>
                  </a:schemeClr>
                </a:solidFill>
              </a:rPr>
              <a:t> , </a:t>
            </a:r>
            <a:r>
              <a:rPr lang="en-US" dirty="0">
                <a:solidFill>
                  <a:schemeClr val="bg2">
                    <a:lumMod val="10000"/>
                  </a:schemeClr>
                </a:solidFill>
                <a:hlinkClick r:id="rId12"/>
              </a:rPr>
              <a:t>Steven Kern</a:t>
            </a:r>
            <a:r>
              <a:rPr lang="en-US" dirty="0">
                <a:solidFill>
                  <a:schemeClr val="bg2">
                    <a:lumMod val="10000"/>
                  </a:schemeClr>
                </a:solidFill>
              </a:rPr>
              <a:t> , </a:t>
            </a:r>
            <a:r>
              <a:rPr lang="en-US" dirty="0">
                <a:solidFill>
                  <a:schemeClr val="bg2">
                    <a:lumMod val="10000"/>
                  </a:schemeClr>
                </a:solidFill>
                <a:hlinkClick r:id="rId13"/>
              </a:rPr>
              <a:t>Sung-Hong Kang</a:t>
            </a:r>
            <a:r>
              <a:rPr lang="en-US" dirty="0">
                <a:solidFill>
                  <a:schemeClr val="bg2">
                    <a:lumMod val="10000"/>
                  </a:schemeClr>
                </a:solidFill>
              </a:rPr>
              <a:t> , </a:t>
            </a:r>
            <a:r>
              <a:rPr lang="en-US" dirty="0" err="1">
                <a:solidFill>
                  <a:schemeClr val="bg2">
                    <a:lumMod val="10000"/>
                  </a:schemeClr>
                </a:solidFill>
                <a:hlinkClick r:id="rId14"/>
              </a:rPr>
              <a:t>Gyu-Jeong</a:t>
            </a:r>
            <a:r>
              <a:rPr lang="en-US" dirty="0">
                <a:solidFill>
                  <a:schemeClr val="bg2">
                    <a:lumMod val="10000"/>
                  </a:schemeClr>
                </a:solidFill>
                <a:hlinkClick r:id="rId14"/>
              </a:rPr>
              <a:t> Noh</a:t>
            </a:r>
            <a:r>
              <a:rPr lang="es-CL" dirty="0">
                <a:solidFill>
                  <a:schemeClr val="bg2">
                    <a:lumMod val="10000"/>
                  </a:schemeClr>
                </a:solidFill>
              </a:rPr>
              <a:t> </a:t>
            </a:r>
            <a:endParaRPr lang="es-ES" dirty="0">
              <a:solidFill>
                <a:schemeClr val="bg2">
                  <a:lumMod val="10000"/>
                </a:schemeClr>
              </a:solidFill>
            </a:endParaRPr>
          </a:p>
          <a:p>
            <a:pPr>
              <a:spcBef>
                <a:spcPct val="50000"/>
              </a:spcBef>
              <a:defRPr/>
            </a:pPr>
            <a:endParaRPr lang="es-E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1 Título"/>
          <p:cNvSpPr>
            <a:spLocks noGrp="1"/>
          </p:cNvSpPr>
          <p:nvPr>
            <p:ph type="title"/>
          </p:nvPr>
        </p:nvSpPr>
        <p:spPr/>
        <p:txBody>
          <a:bodyPr/>
          <a:lstStyle/>
          <a:p>
            <a:pPr algn="ctr" eaLnBrk="1" hangingPunct="1"/>
            <a:r>
              <a:rPr lang="es-ES" smtClean="0"/>
              <a:t>BIODISPONIBILIDAD</a:t>
            </a:r>
          </a:p>
        </p:txBody>
      </p:sp>
      <p:sp>
        <p:nvSpPr>
          <p:cNvPr id="38915" name="2 Marcador de contenido"/>
          <p:cNvSpPr>
            <a:spLocks noGrp="1"/>
          </p:cNvSpPr>
          <p:nvPr>
            <p:ph idx="1"/>
          </p:nvPr>
        </p:nvSpPr>
        <p:spPr/>
        <p:txBody>
          <a:bodyPr/>
          <a:lstStyle/>
          <a:p>
            <a:pPr algn="just" eaLnBrk="1" hangingPunct="1"/>
            <a:r>
              <a:rPr lang="es-ES" dirty="0" smtClean="0"/>
              <a:t>FDA:</a:t>
            </a:r>
            <a:r>
              <a:rPr lang="en-US" sz="2400" dirty="0" smtClean="0"/>
              <a:t>la </a:t>
            </a:r>
            <a:r>
              <a:rPr lang="en-US" sz="2400" dirty="0" err="1" smtClean="0"/>
              <a:t>velocidad</a:t>
            </a:r>
            <a:r>
              <a:rPr lang="en-US" sz="2400" dirty="0" smtClean="0"/>
              <a:t> y la </a:t>
            </a:r>
            <a:r>
              <a:rPr lang="en-US" sz="2400" dirty="0" err="1" smtClean="0"/>
              <a:t>cuantía</a:t>
            </a:r>
            <a:r>
              <a:rPr lang="en-US" sz="2400" dirty="0" smtClean="0"/>
              <a:t> en </a:t>
            </a:r>
            <a:r>
              <a:rPr lang="en-US" sz="2400" dirty="0" err="1" smtClean="0"/>
              <a:t>que</a:t>
            </a:r>
            <a:r>
              <a:rPr lang="en-US" sz="2400" dirty="0" smtClean="0"/>
              <a:t> un </a:t>
            </a:r>
            <a:r>
              <a:rPr lang="en-US" sz="2400" dirty="0" err="1" smtClean="0"/>
              <a:t>ingrediente</a:t>
            </a:r>
            <a:r>
              <a:rPr lang="en-US" sz="2400" dirty="0" smtClean="0"/>
              <a:t> o radical </a:t>
            </a:r>
            <a:r>
              <a:rPr lang="en-US" sz="2400" dirty="0" err="1" smtClean="0"/>
              <a:t>activo</a:t>
            </a:r>
            <a:r>
              <a:rPr lang="en-US" sz="2400" dirty="0" smtClean="0"/>
              <a:t> </a:t>
            </a:r>
            <a:r>
              <a:rPr lang="en-US" sz="2400" dirty="0" err="1" smtClean="0"/>
              <a:t>es</a:t>
            </a:r>
            <a:r>
              <a:rPr lang="en-US" sz="2400" dirty="0" smtClean="0"/>
              <a:t> </a:t>
            </a:r>
            <a:r>
              <a:rPr lang="en-US" sz="2400" dirty="0" err="1" smtClean="0"/>
              <a:t>absorbido</a:t>
            </a:r>
            <a:r>
              <a:rPr lang="en-US" sz="2400" dirty="0" smtClean="0"/>
              <a:t> </a:t>
            </a:r>
            <a:r>
              <a:rPr lang="en-US" sz="2400" dirty="0" err="1" smtClean="0"/>
              <a:t>desde</a:t>
            </a:r>
            <a:r>
              <a:rPr lang="en-US" sz="2400" dirty="0" smtClean="0"/>
              <a:t> un </a:t>
            </a:r>
            <a:r>
              <a:rPr lang="en-US" sz="2400" dirty="0" err="1" smtClean="0"/>
              <a:t>producto</a:t>
            </a:r>
            <a:r>
              <a:rPr lang="en-US" sz="2400" dirty="0" smtClean="0"/>
              <a:t> </a:t>
            </a:r>
            <a:r>
              <a:rPr lang="en-US" sz="2400" dirty="0" err="1" smtClean="0"/>
              <a:t>farmacéutico</a:t>
            </a:r>
            <a:r>
              <a:rPr lang="en-US" sz="2400" dirty="0" smtClean="0"/>
              <a:t> y </a:t>
            </a:r>
            <a:r>
              <a:rPr lang="en-US" sz="2400" b="1" dirty="0" err="1" smtClean="0">
                <a:solidFill>
                  <a:srgbClr val="C00000"/>
                </a:solidFill>
              </a:rPr>
              <a:t>queda</a:t>
            </a:r>
            <a:r>
              <a:rPr lang="en-US" sz="2400" b="1" dirty="0" smtClean="0">
                <a:solidFill>
                  <a:srgbClr val="C00000"/>
                </a:solidFill>
              </a:rPr>
              <a:t> </a:t>
            </a:r>
            <a:r>
              <a:rPr lang="en-US" sz="2400" b="1" dirty="0" err="1" smtClean="0">
                <a:solidFill>
                  <a:srgbClr val="C00000"/>
                </a:solidFill>
              </a:rPr>
              <a:t>disponible</a:t>
            </a:r>
            <a:r>
              <a:rPr lang="en-US" sz="2400" b="1" dirty="0" smtClean="0">
                <a:solidFill>
                  <a:srgbClr val="C00000"/>
                </a:solidFill>
              </a:rPr>
              <a:t> en el </a:t>
            </a:r>
            <a:r>
              <a:rPr lang="en-US" sz="2400" b="1" dirty="0" err="1" smtClean="0">
                <a:solidFill>
                  <a:srgbClr val="C00000"/>
                </a:solidFill>
              </a:rPr>
              <a:t>sitio</a:t>
            </a:r>
            <a:r>
              <a:rPr lang="en-US" sz="2400" b="1" dirty="0" smtClean="0">
                <a:solidFill>
                  <a:srgbClr val="C00000"/>
                </a:solidFill>
              </a:rPr>
              <a:t> de </a:t>
            </a:r>
            <a:r>
              <a:rPr lang="en-US" sz="2400" b="1" dirty="0" err="1" smtClean="0">
                <a:solidFill>
                  <a:srgbClr val="C00000"/>
                </a:solidFill>
              </a:rPr>
              <a:t>acción</a:t>
            </a:r>
            <a:r>
              <a:rPr lang="en-US" sz="2400" b="1" dirty="0" smtClean="0">
                <a:solidFill>
                  <a:srgbClr val="C00000"/>
                </a:solidFill>
              </a:rPr>
              <a:t>. </a:t>
            </a:r>
          </a:p>
          <a:p>
            <a:pPr algn="just" eaLnBrk="1" hangingPunct="1"/>
            <a:r>
              <a:rPr lang="en-US" sz="2400" dirty="0" smtClean="0"/>
              <a:t>Para </a:t>
            </a:r>
            <a:r>
              <a:rPr lang="en-US" sz="2400" dirty="0" err="1" smtClean="0"/>
              <a:t>productos</a:t>
            </a:r>
            <a:r>
              <a:rPr lang="en-US" sz="2400" dirty="0" smtClean="0"/>
              <a:t> </a:t>
            </a:r>
            <a:r>
              <a:rPr lang="en-US" sz="2400" dirty="0" err="1" smtClean="0"/>
              <a:t>farmacéuticos</a:t>
            </a:r>
            <a:r>
              <a:rPr lang="en-US" sz="2400" dirty="0" smtClean="0"/>
              <a:t> </a:t>
            </a:r>
            <a:r>
              <a:rPr lang="en-US" sz="2400" dirty="0" err="1" smtClean="0"/>
              <a:t>que</a:t>
            </a:r>
            <a:r>
              <a:rPr lang="en-US" sz="2400" dirty="0" smtClean="0"/>
              <a:t> no se </a:t>
            </a:r>
            <a:r>
              <a:rPr lang="en-US" sz="2400" dirty="0" err="1" smtClean="0"/>
              <a:t>pretende</a:t>
            </a:r>
            <a:r>
              <a:rPr lang="en-US" sz="2400" dirty="0" smtClean="0"/>
              <a:t> </a:t>
            </a:r>
            <a:r>
              <a:rPr lang="en-US" sz="2400" dirty="0" err="1" smtClean="0"/>
              <a:t>su</a:t>
            </a:r>
            <a:r>
              <a:rPr lang="en-US" sz="2400" dirty="0" smtClean="0"/>
              <a:t> </a:t>
            </a:r>
            <a:r>
              <a:rPr lang="en-US" sz="2400" dirty="0" err="1" smtClean="0"/>
              <a:t>absorción</a:t>
            </a:r>
            <a:r>
              <a:rPr lang="en-US" sz="2400" dirty="0" smtClean="0"/>
              <a:t> al </a:t>
            </a:r>
            <a:r>
              <a:rPr lang="en-US" sz="2400" dirty="0" err="1" smtClean="0"/>
              <a:t>torrente</a:t>
            </a:r>
            <a:r>
              <a:rPr lang="en-US" sz="2400" dirty="0" smtClean="0"/>
              <a:t> </a:t>
            </a:r>
            <a:r>
              <a:rPr lang="en-US" sz="2400" dirty="0" err="1" smtClean="0"/>
              <a:t>circulatorio</a:t>
            </a:r>
            <a:r>
              <a:rPr lang="en-US" sz="2400" dirty="0" smtClean="0"/>
              <a:t>, la BD </a:t>
            </a:r>
            <a:r>
              <a:rPr lang="en-US" sz="2400" dirty="0" err="1" smtClean="0"/>
              <a:t>debe</a:t>
            </a:r>
            <a:r>
              <a:rPr lang="en-US" sz="2400" dirty="0" smtClean="0"/>
              <a:t> </a:t>
            </a:r>
            <a:r>
              <a:rPr lang="en-US" sz="2400" dirty="0" err="1" smtClean="0"/>
              <a:t>establecerse</a:t>
            </a:r>
            <a:r>
              <a:rPr lang="en-US" sz="2400" dirty="0" smtClean="0"/>
              <a:t> a </a:t>
            </a:r>
            <a:r>
              <a:rPr lang="en-US" sz="2400" dirty="0" err="1" smtClean="0"/>
              <a:t>través</a:t>
            </a:r>
            <a:r>
              <a:rPr lang="en-US" sz="2400" dirty="0" smtClean="0"/>
              <a:t> de </a:t>
            </a:r>
            <a:r>
              <a:rPr lang="en-US" sz="2400" dirty="0" err="1" smtClean="0"/>
              <a:t>medidas</a:t>
            </a:r>
            <a:r>
              <a:rPr lang="en-US" sz="2400" dirty="0" smtClean="0"/>
              <a:t> </a:t>
            </a:r>
            <a:r>
              <a:rPr lang="en-US" sz="2400" dirty="0" err="1" smtClean="0"/>
              <a:t>que</a:t>
            </a:r>
            <a:r>
              <a:rPr lang="en-US" sz="2400" dirty="0" smtClean="0"/>
              <a:t> </a:t>
            </a:r>
            <a:r>
              <a:rPr lang="en-US" sz="2400" dirty="0" err="1" smtClean="0"/>
              <a:t>reflejen</a:t>
            </a:r>
            <a:r>
              <a:rPr lang="en-US" sz="2400" dirty="0" smtClean="0"/>
              <a:t> la </a:t>
            </a:r>
            <a:r>
              <a:rPr lang="en-US" sz="2400" dirty="0" err="1" smtClean="0"/>
              <a:t>velocidad</a:t>
            </a:r>
            <a:r>
              <a:rPr lang="en-US" sz="2400" dirty="0" smtClean="0"/>
              <a:t> y </a:t>
            </a:r>
            <a:r>
              <a:rPr lang="en-US" sz="2400" dirty="0" err="1" smtClean="0"/>
              <a:t>cuantía</a:t>
            </a:r>
            <a:r>
              <a:rPr lang="en-US" sz="2400" dirty="0" smtClean="0"/>
              <a:t> en </a:t>
            </a:r>
            <a:r>
              <a:rPr lang="en-US" sz="2400" dirty="0" err="1" smtClean="0"/>
              <a:t>las</a:t>
            </a:r>
            <a:r>
              <a:rPr lang="en-US" sz="2400" dirty="0" smtClean="0"/>
              <a:t> </a:t>
            </a:r>
            <a:r>
              <a:rPr lang="en-US" sz="2400" dirty="0" err="1" smtClean="0"/>
              <a:t>cuales</a:t>
            </a:r>
            <a:r>
              <a:rPr lang="en-US" sz="2400" dirty="0" smtClean="0"/>
              <a:t> el </a:t>
            </a:r>
            <a:r>
              <a:rPr lang="en-US" sz="2400" dirty="0" err="1" smtClean="0"/>
              <a:t>ingrediente</a:t>
            </a:r>
            <a:r>
              <a:rPr lang="en-US" sz="2400" dirty="0" smtClean="0"/>
              <a:t> o radical </a:t>
            </a:r>
            <a:r>
              <a:rPr lang="en-US" sz="2400" dirty="0" err="1" smtClean="0"/>
              <a:t>activo</a:t>
            </a:r>
            <a:r>
              <a:rPr lang="en-US" sz="2400" dirty="0" smtClean="0"/>
              <a:t> </a:t>
            </a:r>
            <a:r>
              <a:rPr lang="en-US" sz="2400" dirty="0" err="1" smtClean="0"/>
              <a:t>queda</a:t>
            </a:r>
            <a:r>
              <a:rPr lang="en-US" sz="2400" dirty="0" smtClean="0"/>
              <a:t> </a:t>
            </a:r>
            <a:r>
              <a:rPr lang="en-US" sz="2400" dirty="0" err="1" smtClean="0"/>
              <a:t>disponible</a:t>
            </a:r>
            <a:r>
              <a:rPr lang="en-US" sz="2400" dirty="0" smtClean="0"/>
              <a:t> en el </a:t>
            </a:r>
            <a:r>
              <a:rPr lang="en-US" sz="2400" dirty="0" err="1" smtClean="0"/>
              <a:t>sitio</a:t>
            </a:r>
            <a:r>
              <a:rPr lang="en-US" sz="2400" dirty="0" smtClean="0"/>
              <a:t> de </a:t>
            </a:r>
            <a:r>
              <a:rPr lang="en-US" sz="2400" dirty="0" err="1" smtClean="0"/>
              <a:t>acción</a:t>
            </a:r>
            <a:r>
              <a:rPr lang="en-US" sz="2400" dirty="0" smtClean="0"/>
              <a:t>.</a:t>
            </a: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1 Marcador de fecha"/>
          <p:cNvSpPr>
            <a:spLocks noGrp="1"/>
          </p:cNvSpPr>
          <p:nvPr>
            <p:ph type="dt" sz="quarter" idx="10"/>
          </p:nvPr>
        </p:nvSpPr>
        <p:spPr>
          <a:noFill/>
        </p:spPr>
        <p:txBody>
          <a:bodyPr/>
          <a:lstStyle/>
          <a:p>
            <a:fld id="{462D9E40-D1AE-4993-82E0-17379488A343}" type="datetime1">
              <a:rPr lang="es-ES" smtClean="0"/>
              <a:pPr/>
              <a:t>24/10/2010</a:t>
            </a:fld>
            <a:endParaRPr lang="es-ES" smtClean="0"/>
          </a:p>
        </p:txBody>
      </p:sp>
      <p:pic>
        <p:nvPicPr>
          <p:cNvPr id="75779" name="Picture 2"/>
          <p:cNvPicPr>
            <a:picLocks noChangeAspect="1" noChangeArrowheads="1"/>
          </p:cNvPicPr>
          <p:nvPr/>
        </p:nvPicPr>
        <p:blipFill>
          <a:blip r:embed="rId2" cstate="print"/>
          <a:srcRect l="23616" t="9636" r="23958" b="9636"/>
          <a:stretch>
            <a:fillRect/>
          </a:stretch>
        </p:blipFill>
        <p:spPr bwMode="auto">
          <a:xfrm>
            <a:off x="4030663" y="260350"/>
            <a:ext cx="5113337" cy="5905500"/>
          </a:xfrm>
          <a:prstGeom prst="rect">
            <a:avLst/>
          </a:prstGeom>
          <a:noFill/>
          <a:ln w="12700" cap="sq">
            <a:noFill/>
            <a:miter lim="800000"/>
            <a:headEnd/>
            <a:tailEnd/>
          </a:ln>
        </p:spPr>
      </p:pic>
      <p:sp>
        <p:nvSpPr>
          <p:cNvPr id="75780" name="Text Box 3"/>
          <p:cNvSpPr txBox="1">
            <a:spLocks noChangeArrowheads="1"/>
          </p:cNvSpPr>
          <p:nvPr/>
        </p:nvSpPr>
        <p:spPr bwMode="auto">
          <a:xfrm>
            <a:off x="395288" y="2060575"/>
            <a:ext cx="3384550" cy="3000375"/>
          </a:xfrm>
          <a:prstGeom prst="rect">
            <a:avLst/>
          </a:prstGeom>
          <a:noFill/>
          <a:ln w="12700" cap="sq">
            <a:noFill/>
            <a:miter lim="800000"/>
            <a:headEnd/>
            <a:tailEnd/>
          </a:ln>
        </p:spPr>
        <p:txBody>
          <a:bodyPr>
            <a:spAutoFit/>
          </a:bodyPr>
          <a:lstStyle/>
          <a:p>
            <a:pPr algn="just">
              <a:spcBef>
                <a:spcPct val="50000"/>
              </a:spcBef>
            </a:pPr>
            <a:r>
              <a:rPr lang="es-ES" b="1">
                <a:solidFill>
                  <a:srgbClr val="C00000"/>
                </a:solidFill>
              </a:rPr>
              <a:t>Nanoemulsión: glóbulos de tamaño menor a 100 nm</a:t>
            </a:r>
          </a:p>
          <a:p>
            <a:pPr algn="just">
              <a:spcBef>
                <a:spcPct val="50000"/>
              </a:spcBef>
            </a:pPr>
            <a:r>
              <a:rPr lang="es-ES" b="1">
                <a:solidFill>
                  <a:srgbClr val="C00000"/>
                </a:solidFill>
              </a:rPr>
              <a:t>o/w: fase continua se diluye en plasma. </a:t>
            </a:r>
          </a:p>
          <a:p>
            <a:pPr algn="just">
              <a:spcBef>
                <a:spcPct val="50000"/>
              </a:spcBef>
            </a:pPr>
            <a:r>
              <a:rPr lang="es-ES" b="1">
                <a:solidFill>
                  <a:srgbClr val="C00000"/>
                </a:solidFill>
              </a:rPr>
              <a:t>Fármaco debe liberarse desde la fase discontinua</a:t>
            </a:r>
          </a:p>
          <a:p>
            <a:pPr algn="just">
              <a:spcBef>
                <a:spcPct val="50000"/>
              </a:spcBef>
            </a:pPr>
            <a:r>
              <a:rPr lang="es-ES" b="1">
                <a:solidFill>
                  <a:srgbClr val="C00000"/>
                </a:solidFill>
              </a:rPr>
              <a:t>Estudio de BE</a:t>
            </a: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r>
              <a:rPr lang="es-ES" dirty="0" smtClean="0"/>
              <a:t>EMEA 2010</a:t>
            </a:r>
            <a:endParaRPr lang="es-ES" dirty="0"/>
          </a:p>
        </p:txBody>
      </p:sp>
      <p:pic>
        <p:nvPicPr>
          <p:cNvPr id="182274" name="Picture 2"/>
          <p:cNvPicPr>
            <a:picLocks noGrp="1" noChangeAspect="1" noChangeArrowheads="1"/>
          </p:cNvPicPr>
          <p:nvPr>
            <p:ph idx="1"/>
          </p:nvPr>
        </p:nvPicPr>
        <p:blipFill>
          <a:blip r:embed="rId2" cstate="print"/>
          <a:srcRect l="9891" t="25000" r="18680" b="16071"/>
          <a:stretch>
            <a:fillRect/>
          </a:stretch>
        </p:blipFill>
        <p:spPr bwMode="auto">
          <a:xfrm>
            <a:off x="685800" y="1828799"/>
            <a:ext cx="7940964" cy="4191001"/>
          </a:xfrm>
          <a:prstGeom prst="rect">
            <a:avLst/>
          </a:prstGeom>
          <a:noFill/>
          <a:ln w="9525">
            <a:noFill/>
            <a:miter lim="800000"/>
            <a:headEnd/>
            <a:tailEnd/>
          </a:ln>
        </p:spPr>
      </p:pic>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pic>
        <p:nvPicPr>
          <p:cNvPr id="183298" name="Picture 2"/>
          <p:cNvPicPr>
            <a:picLocks noGrp="1" noChangeAspect="1" noChangeArrowheads="1"/>
          </p:cNvPicPr>
          <p:nvPr>
            <p:ph idx="1"/>
          </p:nvPr>
        </p:nvPicPr>
        <p:blipFill>
          <a:blip r:embed="rId2" cstate="print"/>
          <a:srcRect l="8775" t="21429" r="17564" b="26786"/>
          <a:stretch>
            <a:fillRect/>
          </a:stretch>
        </p:blipFill>
        <p:spPr bwMode="auto">
          <a:xfrm>
            <a:off x="365235" y="1752600"/>
            <a:ext cx="7977351" cy="4267200"/>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lstStyle/>
          <a:p>
            <a:endParaRPr lang="es-ES"/>
          </a:p>
        </p:txBody>
      </p:sp>
      <p:sp>
        <p:nvSpPr>
          <p:cNvPr id="3" name="2 Marcador de contenido"/>
          <p:cNvSpPr>
            <a:spLocks noGrp="1"/>
          </p:cNvSpPr>
          <p:nvPr>
            <p:ph idx="1"/>
          </p:nvPr>
        </p:nvSpPr>
        <p:spPr/>
        <p:txBody>
          <a:bodyPr/>
          <a:lstStyle/>
          <a:p>
            <a:r>
              <a:rPr lang="es-ES" dirty="0" smtClean="0"/>
              <a:t>Las diapositivas siguientes las deben </a:t>
            </a:r>
            <a:r>
              <a:rPr lang="es-ES" smtClean="0"/>
              <a:t>analizar ustedes.</a:t>
            </a:r>
            <a:endParaRPr lang="es-ES"/>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2" name="3 Marcador de fecha"/>
          <p:cNvSpPr>
            <a:spLocks noGrp="1"/>
          </p:cNvSpPr>
          <p:nvPr>
            <p:ph type="dt" sz="quarter" idx="10"/>
          </p:nvPr>
        </p:nvSpPr>
        <p:spPr>
          <a:noFill/>
        </p:spPr>
        <p:txBody>
          <a:bodyPr/>
          <a:lstStyle/>
          <a:p>
            <a:fld id="{7072A817-7230-44B2-A621-6CDCB2BDA331}" type="datetime1">
              <a:rPr lang="es-ES" smtClean="0"/>
              <a:pPr/>
              <a:t>24/10/2010</a:t>
            </a:fld>
            <a:endParaRPr lang="es-ES" smtClean="0"/>
          </a:p>
        </p:txBody>
      </p:sp>
      <p:sp>
        <p:nvSpPr>
          <p:cNvPr id="76803" name="Rectangle 2"/>
          <p:cNvSpPr>
            <a:spLocks noGrp="1" noChangeArrowheads="1"/>
          </p:cNvSpPr>
          <p:nvPr>
            <p:ph type="title"/>
          </p:nvPr>
        </p:nvSpPr>
        <p:spPr/>
        <p:txBody>
          <a:bodyPr/>
          <a:lstStyle/>
          <a:p>
            <a:pPr eaLnBrk="1" hangingPunct="1"/>
            <a:r>
              <a:rPr lang="es-ES" sz="3200" b="1" smtClean="0"/>
              <a:t>¿Cuándo son necesarios los estudios de BE? NCh</a:t>
            </a:r>
          </a:p>
        </p:txBody>
      </p:sp>
      <p:sp>
        <p:nvSpPr>
          <p:cNvPr id="76804" name="Rectangle 3"/>
          <p:cNvSpPr>
            <a:spLocks noGrp="1" noChangeArrowheads="1"/>
          </p:cNvSpPr>
          <p:nvPr>
            <p:ph type="body" idx="1"/>
          </p:nvPr>
        </p:nvSpPr>
        <p:spPr>
          <a:xfrm>
            <a:off x="611188" y="1844675"/>
            <a:ext cx="7772400" cy="4114800"/>
          </a:xfrm>
        </p:spPr>
        <p:txBody>
          <a:bodyPr/>
          <a:lstStyle/>
          <a:p>
            <a:pPr marL="457200" indent="-457200" algn="just" eaLnBrk="1" hangingPunct="1">
              <a:buClr>
                <a:schemeClr val="tx1"/>
              </a:buClr>
              <a:buFont typeface="Wingdings" pitchFamily="2" charset="2"/>
              <a:buNone/>
            </a:pPr>
            <a:r>
              <a:rPr lang="es-ES" sz="2000" b="1" dirty="0" smtClean="0"/>
              <a:t>a.- FF orales de liberación inmediata, administrados por vía oral, de acción sistémica, en cualquiera de los siguientes casos:</a:t>
            </a:r>
          </a:p>
          <a:p>
            <a:pPr marL="838200" lvl="1" indent="-381000" algn="just" eaLnBrk="1" hangingPunct="1">
              <a:buFontTx/>
              <a:buChar char="•"/>
            </a:pPr>
            <a:r>
              <a:rPr lang="es-ES" sz="1800" b="1" dirty="0" smtClean="0"/>
              <a:t>El </a:t>
            </a:r>
            <a:r>
              <a:rPr lang="es-ES" sz="1800" b="1" dirty="0" err="1" smtClean="0"/>
              <a:t>p.a.</a:t>
            </a:r>
            <a:r>
              <a:rPr lang="es-ES" sz="1800" b="1" dirty="0" smtClean="0"/>
              <a:t> posee estrecho margen de seguridad o posee una curva dosis-respuesta de pendiente muy pronunciada, es decir, pequeños cambios en las dosis determinan importantes variaciones en los efectos</a:t>
            </a:r>
          </a:p>
          <a:p>
            <a:pPr marL="838200" lvl="1" indent="-381000" algn="just" eaLnBrk="1" hangingPunct="1">
              <a:buFontTx/>
              <a:buChar char="•"/>
            </a:pPr>
            <a:endParaRPr lang="es-ES" sz="1800" b="1" dirty="0" smtClean="0"/>
          </a:p>
        </p:txBody>
      </p:sp>
      <p:pic>
        <p:nvPicPr>
          <p:cNvPr id="5" name="Picture 2"/>
          <p:cNvPicPr>
            <a:picLocks noChangeAspect="1" noChangeArrowheads="1"/>
          </p:cNvPicPr>
          <p:nvPr/>
        </p:nvPicPr>
        <p:blipFill>
          <a:blip r:embed="rId2" cstate="print"/>
          <a:srcRect l="3462" t="27093" r="43048" b="12998"/>
          <a:stretch>
            <a:fillRect/>
          </a:stretch>
        </p:blipFill>
        <p:spPr bwMode="auto">
          <a:xfrm>
            <a:off x="4876800" y="4049688"/>
            <a:ext cx="3859474" cy="270163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3 Marcador de fecha"/>
          <p:cNvSpPr>
            <a:spLocks noGrp="1"/>
          </p:cNvSpPr>
          <p:nvPr>
            <p:ph type="dt" sz="quarter" idx="10"/>
          </p:nvPr>
        </p:nvSpPr>
        <p:spPr>
          <a:noFill/>
        </p:spPr>
        <p:txBody>
          <a:bodyPr/>
          <a:lstStyle/>
          <a:p>
            <a:fld id="{D3CFE54F-F545-4928-8D14-FBCAFEA84379}" type="datetime1">
              <a:rPr lang="es-ES" smtClean="0"/>
              <a:pPr/>
              <a:t>24/10/2010</a:t>
            </a:fld>
            <a:endParaRPr lang="es-ES" smtClean="0"/>
          </a:p>
        </p:txBody>
      </p:sp>
      <p:sp>
        <p:nvSpPr>
          <p:cNvPr id="77827" name="Rectangle 2"/>
          <p:cNvSpPr>
            <a:spLocks noGrp="1" noChangeArrowheads="1"/>
          </p:cNvSpPr>
          <p:nvPr>
            <p:ph type="title"/>
          </p:nvPr>
        </p:nvSpPr>
        <p:spPr/>
        <p:txBody>
          <a:bodyPr/>
          <a:lstStyle/>
          <a:p>
            <a:pPr eaLnBrk="1" hangingPunct="1"/>
            <a:r>
              <a:rPr lang="es-ES" sz="3200" b="1" smtClean="0"/>
              <a:t>¿Cuándo son necesarios los estudios de BE?</a:t>
            </a:r>
          </a:p>
        </p:txBody>
      </p:sp>
      <p:sp>
        <p:nvSpPr>
          <p:cNvPr id="77828" name="Rectangle 3"/>
          <p:cNvSpPr>
            <a:spLocks noGrp="1" noChangeArrowheads="1"/>
          </p:cNvSpPr>
          <p:nvPr>
            <p:ph type="body" idx="1"/>
          </p:nvPr>
        </p:nvSpPr>
        <p:spPr/>
        <p:txBody>
          <a:bodyPr/>
          <a:lstStyle/>
          <a:p>
            <a:pPr marL="457200" indent="-457200" algn="just" eaLnBrk="1" hangingPunct="1">
              <a:lnSpc>
                <a:spcPct val="90000"/>
              </a:lnSpc>
              <a:buClr>
                <a:schemeClr val="tx1"/>
              </a:buClr>
              <a:buFontTx/>
              <a:buChar char="•"/>
            </a:pPr>
            <a:r>
              <a:rPr lang="es-ES" sz="2000" b="1" dirty="0" smtClean="0"/>
              <a:t>El </a:t>
            </a:r>
            <a:r>
              <a:rPr lang="es-ES" sz="2000" b="1" dirty="0" err="1" smtClean="0"/>
              <a:t>p.a.</a:t>
            </a:r>
            <a:r>
              <a:rPr lang="es-ES" sz="2000" b="1" dirty="0" smtClean="0"/>
              <a:t> presenta: </a:t>
            </a:r>
          </a:p>
          <a:p>
            <a:pPr marL="895350" lvl="1" indent="-457200" algn="just" eaLnBrk="1" hangingPunct="1">
              <a:lnSpc>
                <a:spcPct val="90000"/>
              </a:lnSpc>
              <a:buClr>
                <a:schemeClr val="tx1"/>
              </a:buClr>
              <a:buFontTx/>
              <a:buChar char="•"/>
            </a:pPr>
            <a:r>
              <a:rPr lang="es-ES" sz="1600" b="1" dirty="0" smtClean="0"/>
              <a:t>Farmacocinética complicada: absorción incompleta, variable o no lineal (dependiente de la dosis en las proximidades del margen terapéutico)</a:t>
            </a:r>
          </a:p>
          <a:p>
            <a:pPr marL="895350" lvl="1" indent="-457200" algn="just" eaLnBrk="1" hangingPunct="1">
              <a:lnSpc>
                <a:spcPct val="90000"/>
              </a:lnSpc>
              <a:buClr>
                <a:schemeClr val="tx1"/>
              </a:buClr>
              <a:buFontTx/>
              <a:buChar char="•"/>
            </a:pPr>
            <a:r>
              <a:rPr lang="es-ES" sz="1600" b="1" dirty="0" smtClean="0"/>
              <a:t>Ventana de absorción a nivel intestinal</a:t>
            </a:r>
          </a:p>
          <a:p>
            <a:pPr marL="895350" lvl="1" indent="-457200" algn="just" eaLnBrk="1" hangingPunct="1">
              <a:lnSpc>
                <a:spcPct val="90000"/>
              </a:lnSpc>
              <a:buClr>
                <a:schemeClr val="tx1"/>
              </a:buClr>
              <a:buFontTx/>
              <a:buChar char="•"/>
            </a:pPr>
            <a:r>
              <a:rPr lang="es-ES" sz="1600" b="1" dirty="0" smtClean="0"/>
              <a:t>Eliminación </a:t>
            </a:r>
            <a:r>
              <a:rPr lang="es-ES" sz="1600" b="1" dirty="0" err="1" smtClean="0"/>
              <a:t>presistémica</a:t>
            </a:r>
            <a:r>
              <a:rPr lang="es-ES" sz="1600" b="1" dirty="0" smtClean="0"/>
              <a:t> elevada (&gt;70%)</a:t>
            </a:r>
          </a:p>
          <a:p>
            <a:pPr marL="457200" indent="-457200" algn="just" eaLnBrk="1" hangingPunct="1">
              <a:lnSpc>
                <a:spcPct val="90000"/>
              </a:lnSpc>
              <a:buClr>
                <a:schemeClr val="tx1"/>
              </a:buClr>
              <a:buFontTx/>
              <a:buChar char="•"/>
            </a:pPr>
            <a:r>
              <a:rPr lang="es-ES" sz="2000" b="1" dirty="0" smtClean="0"/>
              <a:t>El </a:t>
            </a:r>
            <a:r>
              <a:rPr lang="es-ES" sz="2000" b="1" dirty="0" err="1" smtClean="0"/>
              <a:t>p.a.</a:t>
            </a:r>
            <a:r>
              <a:rPr lang="es-ES" sz="2000" b="1" dirty="0" smtClean="0"/>
              <a:t> presenta propiedades fisicoquímicas desfavorables, que no hayan sido corregidas en la formulación del producto, como por ejemplo:</a:t>
            </a:r>
          </a:p>
          <a:p>
            <a:pPr marL="895350" lvl="1" indent="-457200" algn="just" eaLnBrk="1" hangingPunct="1">
              <a:lnSpc>
                <a:spcPct val="90000"/>
              </a:lnSpc>
              <a:buClr>
                <a:schemeClr val="tx1"/>
              </a:buClr>
              <a:buFontTx/>
              <a:buChar char="•"/>
            </a:pPr>
            <a:r>
              <a:rPr lang="es-ES" sz="1600" b="1" dirty="0" smtClean="0"/>
              <a:t>Inestabilidad fisicoquímica</a:t>
            </a:r>
          </a:p>
          <a:p>
            <a:pPr marL="895350" lvl="1" indent="-457200" algn="just" eaLnBrk="1" hangingPunct="1">
              <a:lnSpc>
                <a:spcPct val="90000"/>
              </a:lnSpc>
              <a:buClr>
                <a:schemeClr val="tx1"/>
              </a:buClr>
              <a:buFontTx/>
              <a:buChar char="•"/>
            </a:pPr>
            <a:r>
              <a:rPr lang="es-ES" sz="1600" b="1" dirty="0" smtClean="0"/>
              <a:t>Variaciones </a:t>
            </a:r>
            <a:r>
              <a:rPr lang="es-ES" sz="1600" b="1" dirty="0" err="1" smtClean="0"/>
              <a:t>metaestables</a:t>
            </a:r>
            <a:r>
              <a:rPr lang="es-ES" sz="1600" b="1" dirty="0" smtClean="0"/>
              <a:t> que afectan la solubilidad y absorción del </a:t>
            </a:r>
            <a:r>
              <a:rPr lang="es-ES" sz="1600" b="1" dirty="0" err="1" smtClean="0"/>
              <a:t>p.a.</a:t>
            </a:r>
            <a:r>
              <a:rPr lang="es-ES" sz="1600" b="1" dirty="0" smtClean="0"/>
              <a:t> (polimorfos, </a:t>
            </a:r>
            <a:r>
              <a:rPr lang="es-ES" sz="1600" b="1" dirty="0" err="1" smtClean="0"/>
              <a:t>solvatos</a:t>
            </a:r>
            <a:r>
              <a:rPr lang="es-ES" sz="1600" b="1" dirty="0" smtClean="0"/>
              <a:t>, complejos)</a:t>
            </a:r>
          </a:p>
          <a:p>
            <a:pPr marL="895350" lvl="1" indent="-457200" algn="just" eaLnBrk="1" hangingPunct="1">
              <a:lnSpc>
                <a:spcPct val="90000"/>
              </a:lnSpc>
              <a:buClr>
                <a:schemeClr val="tx1"/>
              </a:buClr>
              <a:buFontTx/>
              <a:buChar char="•"/>
            </a:pPr>
            <a:r>
              <a:rPr lang="es-ES" sz="1600" b="1" dirty="0" smtClean="0"/>
              <a:t>El tamaño de partícula o el área superficial del </a:t>
            </a:r>
            <a:r>
              <a:rPr lang="es-ES" sz="1600" b="1" dirty="0" err="1" smtClean="0"/>
              <a:t>p.a.</a:t>
            </a:r>
            <a:r>
              <a:rPr lang="es-ES" sz="1600" b="1" dirty="0" smtClean="0"/>
              <a:t> es un factor determinante de la </a:t>
            </a:r>
            <a:r>
              <a:rPr lang="es-ES" sz="1600" b="1" dirty="0" err="1" smtClean="0"/>
              <a:t>biodisponibilidad</a:t>
            </a:r>
            <a:endParaRPr lang="es-ES" sz="1600" b="1" dirty="0" smtClean="0"/>
          </a:p>
          <a:p>
            <a:pPr marL="457200" indent="-457200" algn="just" eaLnBrk="1" hangingPunct="1">
              <a:lnSpc>
                <a:spcPct val="90000"/>
              </a:lnSpc>
              <a:buClr>
                <a:schemeClr val="tx1"/>
              </a:buClr>
              <a:buFontTx/>
              <a:buChar char="•"/>
            </a:pPr>
            <a:r>
              <a:rPr lang="es-ES" sz="2000" b="1" dirty="0" smtClean="0"/>
              <a:t>Existe evidencia documentada de que hay problemas de BD relacionados con el </a:t>
            </a:r>
            <a:r>
              <a:rPr lang="es-ES" sz="2000" b="1" dirty="0" err="1" smtClean="0"/>
              <a:t>p.a.</a:t>
            </a:r>
            <a:r>
              <a:rPr lang="es-ES" sz="2000" b="1" dirty="0" smtClean="0"/>
              <a:t> o con fármacos de estructura química y formulación similar</a:t>
            </a:r>
          </a:p>
          <a:p>
            <a:pPr marL="457200" indent="-457200" algn="just" eaLnBrk="1" hangingPunct="1">
              <a:lnSpc>
                <a:spcPct val="90000"/>
              </a:lnSpc>
              <a:buClr>
                <a:schemeClr val="tx1"/>
              </a:buClr>
              <a:buFontTx/>
              <a:buChar char="•"/>
            </a:pPr>
            <a:endParaRPr lang="es-ES" sz="2000" b="1" dirty="0" smtClean="0"/>
          </a:p>
          <a:p>
            <a:pPr marL="457200" indent="-457200" algn="just" eaLnBrk="1" hangingPunct="1">
              <a:lnSpc>
                <a:spcPct val="90000"/>
              </a:lnSpc>
              <a:buClr>
                <a:schemeClr val="tx1"/>
              </a:buClr>
              <a:buFontTx/>
              <a:buChar char="•"/>
            </a:pPr>
            <a:endParaRPr lang="es-ES" sz="2000" b="1" dirty="0" smtClean="0"/>
          </a:p>
          <a:p>
            <a:pPr marL="457200" indent="-457200" algn="just" eaLnBrk="1" hangingPunct="1">
              <a:lnSpc>
                <a:spcPct val="90000"/>
              </a:lnSpc>
              <a:buClr>
                <a:schemeClr val="tx1"/>
              </a:buClr>
              <a:buFontTx/>
              <a:buChar char="•"/>
            </a:pPr>
            <a:endParaRPr lang="es-ES" sz="2000" b="1" dirty="0" smtClean="0"/>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3 Marcador de fecha"/>
          <p:cNvSpPr>
            <a:spLocks noGrp="1"/>
          </p:cNvSpPr>
          <p:nvPr>
            <p:ph type="dt" sz="quarter" idx="10"/>
          </p:nvPr>
        </p:nvSpPr>
        <p:spPr>
          <a:noFill/>
        </p:spPr>
        <p:txBody>
          <a:bodyPr/>
          <a:lstStyle/>
          <a:p>
            <a:fld id="{D4CF2ADF-8281-4E13-AA7B-66C61CAB2F2C}" type="datetime1">
              <a:rPr lang="es-ES" smtClean="0"/>
              <a:pPr/>
              <a:t>24/10/2010</a:t>
            </a:fld>
            <a:endParaRPr lang="es-ES" smtClean="0"/>
          </a:p>
        </p:txBody>
      </p:sp>
      <p:sp>
        <p:nvSpPr>
          <p:cNvPr id="78851" name="Rectangle 2"/>
          <p:cNvSpPr>
            <a:spLocks noGrp="1" noChangeArrowheads="1"/>
          </p:cNvSpPr>
          <p:nvPr>
            <p:ph type="title"/>
          </p:nvPr>
        </p:nvSpPr>
        <p:spPr/>
        <p:txBody>
          <a:bodyPr/>
          <a:lstStyle/>
          <a:p>
            <a:pPr eaLnBrk="1" hangingPunct="1"/>
            <a:r>
              <a:rPr lang="es-ES" sz="3200" b="1" smtClean="0"/>
              <a:t>¿Cuándo son necesarios los estudios de BE?</a:t>
            </a:r>
          </a:p>
        </p:txBody>
      </p:sp>
      <p:sp>
        <p:nvSpPr>
          <p:cNvPr id="78852" name="Rectangle 3"/>
          <p:cNvSpPr>
            <a:spLocks noGrp="1" noChangeArrowheads="1"/>
          </p:cNvSpPr>
          <p:nvPr>
            <p:ph type="body" idx="1"/>
          </p:nvPr>
        </p:nvSpPr>
        <p:spPr/>
        <p:txBody>
          <a:bodyPr/>
          <a:lstStyle/>
          <a:p>
            <a:pPr marL="457200" indent="-457200" algn="just" eaLnBrk="1" hangingPunct="1">
              <a:lnSpc>
                <a:spcPct val="90000"/>
              </a:lnSpc>
              <a:buClr>
                <a:schemeClr val="tx1"/>
              </a:buClr>
              <a:buFontTx/>
              <a:buChar char="•"/>
            </a:pPr>
            <a:r>
              <a:rPr lang="es-ES" sz="1800" b="1" smtClean="0"/>
              <a:t>Productos no orales, no parenterales diseñados para actuar sistémicamente (parches transdérmicos, supositorios, implantes anticonceptivos)</a:t>
            </a:r>
          </a:p>
          <a:p>
            <a:pPr marL="457200" indent="-457200" algn="just" eaLnBrk="1" hangingPunct="1">
              <a:lnSpc>
                <a:spcPct val="90000"/>
              </a:lnSpc>
              <a:buClr>
                <a:schemeClr val="tx1"/>
              </a:buClr>
              <a:buFontTx/>
              <a:buChar char="•"/>
            </a:pPr>
            <a:r>
              <a:rPr lang="es-ES" sz="1800" b="1" smtClean="0"/>
              <a:t>Productos farmacéuticos de liberación modificada y de uso sistémico </a:t>
            </a:r>
          </a:p>
          <a:p>
            <a:pPr marL="457200" indent="-457200" algn="just" eaLnBrk="1" hangingPunct="1">
              <a:lnSpc>
                <a:spcPct val="90000"/>
              </a:lnSpc>
              <a:buClr>
                <a:schemeClr val="tx1"/>
              </a:buClr>
              <a:buFontTx/>
              <a:buChar char="•"/>
            </a:pPr>
            <a:r>
              <a:rPr lang="es-ES" sz="1800" b="1" smtClean="0"/>
              <a:t>Productos con fármacos combinados, donde al menos uno de ellos requiere un estudio in vivo. </a:t>
            </a:r>
          </a:p>
          <a:p>
            <a:pPr marL="457200" indent="-457200" algn="just" eaLnBrk="1" hangingPunct="1">
              <a:lnSpc>
                <a:spcPct val="90000"/>
              </a:lnSpc>
              <a:buClr>
                <a:schemeClr val="tx1"/>
              </a:buClr>
              <a:buFontTx/>
              <a:buChar char="•"/>
            </a:pPr>
            <a:r>
              <a:rPr lang="es-ES" sz="1800" b="1" smtClean="0"/>
              <a:t>Productos farmacéuticos no formulados como soluciones acuosas y diseñados para actuar sin absorción sistémica (oral, nasal, ocular, dérmica, rectal, vaginal, u otra) deberán demostrar su equivalencia terapéutica a través de estudios clínicos o farmacodinámicos comparativos. En algunos casos no se excluye la necesidad de un estudio farmacocinético para evaluar absorción no deseada.</a:t>
            </a: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p:cNvPicPr>
            <a:picLocks noChangeAspect="1" noChangeArrowheads="1"/>
          </p:cNvPicPr>
          <p:nvPr/>
        </p:nvPicPr>
        <p:blipFill>
          <a:blip r:embed="rId2" cstate="print"/>
          <a:srcRect l="15234" t="16875" r="12109" b="38126"/>
          <a:stretch>
            <a:fillRect/>
          </a:stretch>
        </p:blipFill>
        <p:spPr bwMode="auto">
          <a:xfrm>
            <a:off x="285750" y="1988840"/>
            <a:ext cx="8858250" cy="3429000"/>
          </a:xfrm>
          <a:prstGeom prst="rect">
            <a:avLst/>
          </a:prstGeom>
          <a:noFill/>
          <a:ln w="9525">
            <a:noFill/>
            <a:miter lim="800000"/>
            <a:headEnd/>
            <a:tailEnd/>
          </a:ln>
        </p:spPr>
      </p:pic>
      <p:sp>
        <p:nvSpPr>
          <p:cNvPr id="3" name="2 Título"/>
          <p:cNvSpPr>
            <a:spLocks noGrp="1"/>
          </p:cNvSpPr>
          <p:nvPr>
            <p:ph type="title"/>
          </p:nvPr>
        </p:nvSpPr>
        <p:spPr/>
        <p:txBody>
          <a:bodyPr/>
          <a:lstStyle/>
          <a:p>
            <a:r>
              <a:rPr lang="es-ES" sz="3600" dirty="0" smtClean="0"/>
              <a:t>Cuándo no son necesarios. </a:t>
            </a:r>
            <a:r>
              <a:rPr lang="es-ES" sz="3600" dirty="0" err="1" smtClean="0"/>
              <a:t>NCh</a:t>
            </a:r>
            <a:endParaRPr lang="es-ES" sz="3600" dirty="0"/>
          </a:p>
        </p:txBody>
      </p:sp>
      <p:sp>
        <p:nvSpPr>
          <p:cNvPr id="4" name="3 Marcador de contenido"/>
          <p:cNvSpPr>
            <a:spLocks noGrp="1"/>
          </p:cNvSpPr>
          <p:nvPr>
            <p:ph idx="1"/>
          </p:nvPr>
        </p:nvSpPr>
        <p:spPr>
          <a:xfrm>
            <a:off x="467544" y="2204864"/>
            <a:ext cx="8229600" cy="4389437"/>
          </a:xfrm>
        </p:spPr>
        <p:txBody>
          <a:bodyPr/>
          <a:lstStyle/>
          <a:p>
            <a:endParaRPr lang="es-ES" dirty="0"/>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p:cNvPicPr>
            <a:picLocks noChangeAspect="1" noChangeArrowheads="1"/>
          </p:cNvPicPr>
          <p:nvPr/>
        </p:nvPicPr>
        <p:blipFill>
          <a:blip r:embed="rId2" cstate="print"/>
          <a:srcRect l="14648" t="30937" r="12109" b="25000"/>
          <a:stretch>
            <a:fillRect/>
          </a:stretch>
        </p:blipFill>
        <p:spPr bwMode="auto">
          <a:xfrm>
            <a:off x="214313" y="1928813"/>
            <a:ext cx="8929687" cy="335756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3 Rectángulo"/>
          <p:cNvSpPr>
            <a:spLocks noChangeArrowheads="1"/>
          </p:cNvSpPr>
          <p:nvPr/>
        </p:nvSpPr>
        <p:spPr bwMode="auto">
          <a:xfrm>
            <a:off x="785813" y="2786063"/>
            <a:ext cx="7572375" cy="3416300"/>
          </a:xfrm>
          <a:prstGeom prst="rect">
            <a:avLst/>
          </a:prstGeom>
          <a:noFill/>
          <a:ln w="9525">
            <a:noFill/>
            <a:miter lim="800000"/>
            <a:headEnd/>
            <a:tailEnd/>
          </a:ln>
        </p:spPr>
        <p:txBody>
          <a:bodyPr>
            <a:spAutoFit/>
          </a:bodyPr>
          <a:lstStyle/>
          <a:p>
            <a:pPr algn="just"/>
            <a:r>
              <a:rPr lang="en-US"/>
              <a:t>(a) When the pharmaceutical product is to be administered as an aqueous intravenous solution containing the same active pharmaceutical ingredient in the same molar concentration as the comparator product. Bioequivalence testing is also not required when pharmaceutically equivalent products are to be administered by other parenteral routes (e.g. intramuscular, subcutaneous) as aqueous solutions and contain the same active pharmaceutical ingredient(s) in the same molar concentration and the same or similar excipients in comparable concentrations as in the comparator product. Certain excipients (e.g. buffer, preservative, antioxidant) may be different provided it can be</a:t>
            </a:r>
          </a:p>
          <a:p>
            <a:r>
              <a:rPr lang="en-US"/>
              <a:t>shown that the change(s) in these excipients would not affect the safety and/or efficacy of the </a:t>
            </a:r>
            <a:r>
              <a:rPr lang="es-ES"/>
              <a:t>pharmaceutical product;</a:t>
            </a:r>
          </a:p>
        </p:txBody>
      </p:sp>
      <p:sp>
        <p:nvSpPr>
          <p:cNvPr id="33795" name="4 CuadroTexto"/>
          <p:cNvSpPr txBox="1">
            <a:spLocks noChangeArrowheads="1"/>
          </p:cNvSpPr>
          <p:nvPr/>
        </p:nvSpPr>
        <p:spPr bwMode="auto">
          <a:xfrm>
            <a:off x="2571750" y="1143000"/>
            <a:ext cx="3286125" cy="584200"/>
          </a:xfrm>
          <a:prstGeom prst="rect">
            <a:avLst/>
          </a:prstGeom>
          <a:noFill/>
          <a:ln w="9525">
            <a:noFill/>
            <a:miter lim="800000"/>
            <a:headEnd/>
            <a:tailEnd/>
          </a:ln>
        </p:spPr>
        <p:txBody>
          <a:bodyPr>
            <a:spAutoFit/>
          </a:bodyPr>
          <a:lstStyle/>
          <a:p>
            <a:pPr algn="ctr"/>
            <a:r>
              <a:rPr lang="es-ES" sz="3200" b="1"/>
              <a:t>OMS</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1 Título"/>
          <p:cNvSpPr>
            <a:spLocks noGrp="1"/>
          </p:cNvSpPr>
          <p:nvPr>
            <p:ph type="title"/>
          </p:nvPr>
        </p:nvSpPr>
        <p:spPr/>
        <p:txBody>
          <a:bodyPr/>
          <a:lstStyle/>
          <a:p>
            <a:pPr algn="ctr" eaLnBrk="1" hangingPunct="1"/>
            <a:r>
              <a:rPr lang="es-ES" smtClean="0"/>
              <a:t>BIODISPONIBILIDAD</a:t>
            </a:r>
          </a:p>
        </p:txBody>
      </p:sp>
      <p:sp>
        <p:nvSpPr>
          <p:cNvPr id="39939" name="2 Marcador de contenido"/>
          <p:cNvSpPr>
            <a:spLocks noGrp="1"/>
          </p:cNvSpPr>
          <p:nvPr>
            <p:ph idx="1"/>
          </p:nvPr>
        </p:nvSpPr>
        <p:spPr/>
        <p:txBody>
          <a:bodyPr/>
          <a:lstStyle/>
          <a:p>
            <a:pPr eaLnBrk="1" hangingPunct="1"/>
            <a:r>
              <a:rPr lang="en-US" sz="2400" dirty="0" err="1" smtClean="0"/>
              <a:t>Esta</a:t>
            </a:r>
            <a:r>
              <a:rPr lang="en-US" sz="2400" dirty="0" smtClean="0"/>
              <a:t> </a:t>
            </a:r>
            <a:r>
              <a:rPr lang="en-US" sz="2400" dirty="0" err="1" smtClean="0"/>
              <a:t>definición</a:t>
            </a:r>
            <a:r>
              <a:rPr lang="en-US" sz="2400" dirty="0" smtClean="0"/>
              <a:t> pone el </a:t>
            </a:r>
            <a:r>
              <a:rPr lang="en-US" sz="2400" dirty="0" err="1" smtClean="0"/>
              <a:t>énfasis</a:t>
            </a:r>
            <a:r>
              <a:rPr lang="en-US" sz="2400" dirty="0" smtClean="0"/>
              <a:t> en los </a:t>
            </a:r>
            <a:r>
              <a:rPr lang="en-US" sz="2400" dirty="0" err="1" smtClean="0"/>
              <a:t>procesos</a:t>
            </a:r>
            <a:r>
              <a:rPr lang="en-US" sz="2400" dirty="0" smtClean="0"/>
              <a:t> </a:t>
            </a:r>
            <a:r>
              <a:rPr lang="en-US" sz="2400" dirty="0" err="1" smtClean="0"/>
              <a:t>por</a:t>
            </a:r>
            <a:r>
              <a:rPr lang="en-US" sz="2400" dirty="0" smtClean="0"/>
              <a:t> los </a:t>
            </a:r>
            <a:r>
              <a:rPr lang="en-US" sz="2400" dirty="0" err="1" smtClean="0"/>
              <a:t>cuales</a:t>
            </a:r>
            <a:r>
              <a:rPr lang="en-US" sz="2400" dirty="0" smtClean="0"/>
              <a:t> un p.a. o un radical </a:t>
            </a:r>
            <a:r>
              <a:rPr lang="en-US" sz="2400" dirty="0" err="1" smtClean="0"/>
              <a:t>activo</a:t>
            </a:r>
            <a:r>
              <a:rPr lang="en-US" sz="2400" dirty="0" smtClean="0"/>
              <a:t> </a:t>
            </a:r>
            <a:r>
              <a:rPr lang="en-US" sz="2400" dirty="0" err="1" smtClean="0"/>
              <a:t>es</a:t>
            </a:r>
            <a:r>
              <a:rPr lang="en-US" sz="2400" dirty="0" smtClean="0"/>
              <a:t> </a:t>
            </a:r>
            <a:r>
              <a:rPr lang="en-US" sz="2400" dirty="0" err="1" smtClean="0"/>
              <a:t>liberado</a:t>
            </a:r>
            <a:r>
              <a:rPr lang="en-US" sz="2400" dirty="0" smtClean="0"/>
              <a:t> </a:t>
            </a:r>
            <a:r>
              <a:rPr lang="en-US" sz="2400" dirty="0" err="1" smtClean="0"/>
              <a:t>desde</a:t>
            </a:r>
            <a:r>
              <a:rPr lang="en-US" sz="2400" dirty="0" smtClean="0"/>
              <a:t> </a:t>
            </a:r>
            <a:r>
              <a:rPr lang="en-US" sz="2400" dirty="0" err="1" smtClean="0"/>
              <a:t>una</a:t>
            </a:r>
            <a:r>
              <a:rPr lang="en-US" sz="2400" dirty="0" smtClean="0"/>
              <a:t> forma </a:t>
            </a:r>
            <a:r>
              <a:rPr lang="en-US" sz="2400" dirty="0" err="1" smtClean="0"/>
              <a:t>farmacéutica</a:t>
            </a:r>
            <a:r>
              <a:rPr lang="en-US" sz="2400" dirty="0" smtClean="0"/>
              <a:t> oral y se </a:t>
            </a:r>
            <a:r>
              <a:rPr lang="en-US" sz="2400" dirty="0" err="1" smtClean="0"/>
              <a:t>mueve</a:t>
            </a:r>
            <a:r>
              <a:rPr lang="en-US" sz="2400" dirty="0" smtClean="0"/>
              <a:t> </a:t>
            </a:r>
            <a:r>
              <a:rPr lang="en-US" sz="2400" dirty="0" err="1" smtClean="0"/>
              <a:t>hacia</a:t>
            </a:r>
            <a:r>
              <a:rPr lang="en-US" sz="2400" dirty="0" smtClean="0"/>
              <a:t> el </a:t>
            </a:r>
            <a:r>
              <a:rPr lang="en-US" sz="2400" dirty="0" err="1" smtClean="0"/>
              <a:t>sitio</a:t>
            </a:r>
            <a:r>
              <a:rPr lang="en-US" sz="2400" dirty="0" smtClean="0"/>
              <a:t> de </a:t>
            </a:r>
            <a:r>
              <a:rPr lang="en-US" sz="2400" dirty="0" err="1" smtClean="0"/>
              <a:t>acción</a:t>
            </a:r>
            <a:r>
              <a:rPr lang="en-US" sz="2400" dirty="0" smtClean="0"/>
              <a:t>. </a:t>
            </a:r>
          </a:p>
          <a:p>
            <a:pPr eaLnBrk="1" hangingPunct="1"/>
            <a:endParaRPr lang="en-US" sz="2400" dirty="0" smtClean="0"/>
          </a:p>
          <a:p>
            <a:pPr eaLnBrk="1" hangingPunct="1"/>
            <a:endParaRPr lang="en-US" sz="2400" dirty="0" smtClean="0"/>
          </a:p>
        </p:txBody>
      </p: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1 Rectángulo"/>
          <p:cNvSpPr>
            <a:spLocks noChangeArrowheads="1"/>
          </p:cNvSpPr>
          <p:nvPr/>
        </p:nvSpPr>
        <p:spPr bwMode="auto">
          <a:xfrm>
            <a:off x="785813" y="2214563"/>
            <a:ext cx="7358062" cy="3140075"/>
          </a:xfrm>
          <a:prstGeom prst="rect">
            <a:avLst/>
          </a:prstGeom>
          <a:noFill/>
          <a:ln w="9525">
            <a:noFill/>
            <a:miter lim="800000"/>
            <a:headEnd/>
            <a:tailEnd/>
          </a:ln>
        </p:spPr>
        <p:txBody>
          <a:bodyPr>
            <a:spAutoFit/>
          </a:bodyPr>
          <a:lstStyle/>
          <a:p>
            <a:pPr algn="just"/>
            <a:r>
              <a:rPr lang="en-US"/>
              <a:t>(b) When pharmaceutically equivalent products are solutions for oral use (including syrups, elixirs, tinctures or other soluble forms but not suspensions), contain the active pharmaceutical ingredient in the same molar concentration as comparator product, and contain essentially the same excipients in comparable concentrations. Excipient(s) known to affect gastrointestinal (GI) transit, GI</a:t>
            </a:r>
          </a:p>
          <a:p>
            <a:pPr algn="just"/>
            <a:r>
              <a:rPr lang="en-US"/>
              <a:t>permeability and hence absorption or stability of the active pharmaceutical ingredient in the GI tract </a:t>
            </a:r>
            <a:r>
              <a:rPr lang="es-ES"/>
              <a:t>should be critically reviewed;</a:t>
            </a:r>
          </a:p>
          <a:p>
            <a:pPr algn="just"/>
            <a:r>
              <a:rPr lang="en-US"/>
              <a:t>(c) When pharmaceutically equivalent products are powders for reconstitution as a solution and the solution meets either criterion (a) or criterion (b) above;</a:t>
            </a:r>
            <a:endParaRPr lang="es-ES"/>
          </a:p>
        </p:txBody>
      </p:sp>
      <p:sp>
        <p:nvSpPr>
          <p:cNvPr id="34819" name="2 CuadroTexto"/>
          <p:cNvSpPr txBox="1">
            <a:spLocks noChangeArrowheads="1"/>
          </p:cNvSpPr>
          <p:nvPr/>
        </p:nvSpPr>
        <p:spPr bwMode="auto">
          <a:xfrm>
            <a:off x="2928938" y="928688"/>
            <a:ext cx="2857500" cy="523875"/>
          </a:xfrm>
          <a:prstGeom prst="rect">
            <a:avLst/>
          </a:prstGeom>
          <a:noFill/>
          <a:ln w="9525">
            <a:noFill/>
            <a:miter lim="800000"/>
            <a:headEnd/>
            <a:tailEnd/>
          </a:ln>
        </p:spPr>
        <p:txBody>
          <a:bodyPr>
            <a:spAutoFit/>
          </a:bodyPr>
          <a:lstStyle/>
          <a:p>
            <a:pPr algn="ctr"/>
            <a:r>
              <a:rPr lang="es-ES" sz="2800" b="1"/>
              <a:t>OMS</a:t>
            </a:r>
          </a:p>
        </p:txBody>
      </p:sp>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5842" name="Picture 2"/>
          <p:cNvPicPr>
            <a:picLocks noChangeAspect="1" noChangeArrowheads="1"/>
          </p:cNvPicPr>
          <p:nvPr/>
        </p:nvPicPr>
        <p:blipFill>
          <a:blip r:embed="rId2" cstate="print"/>
          <a:srcRect l="16406" t="25311" r="13280" b="15623"/>
          <a:stretch>
            <a:fillRect/>
          </a:stretch>
        </p:blipFill>
        <p:spPr bwMode="auto">
          <a:xfrm>
            <a:off x="357188" y="1643063"/>
            <a:ext cx="8572500" cy="4500562"/>
          </a:xfrm>
          <a:prstGeom prst="rect">
            <a:avLst/>
          </a:prstGeom>
          <a:noFill/>
          <a:ln w="9525">
            <a:noFill/>
            <a:miter lim="800000"/>
            <a:headEnd/>
            <a:tailEnd/>
          </a:ln>
        </p:spPr>
      </p:pic>
      <p:sp>
        <p:nvSpPr>
          <p:cNvPr id="35843" name="2 CuadroTexto"/>
          <p:cNvSpPr txBox="1">
            <a:spLocks noChangeArrowheads="1"/>
          </p:cNvSpPr>
          <p:nvPr/>
        </p:nvSpPr>
        <p:spPr bwMode="auto">
          <a:xfrm>
            <a:off x="3429000" y="857250"/>
            <a:ext cx="1714500" cy="523875"/>
          </a:xfrm>
          <a:prstGeom prst="rect">
            <a:avLst/>
          </a:prstGeom>
          <a:noFill/>
          <a:ln w="9525">
            <a:noFill/>
            <a:miter lim="800000"/>
            <a:headEnd/>
            <a:tailEnd/>
          </a:ln>
        </p:spPr>
        <p:txBody>
          <a:bodyPr>
            <a:spAutoFit/>
          </a:bodyPr>
          <a:lstStyle/>
          <a:p>
            <a:pPr algn="ctr"/>
            <a:r>
              <a:rPr lang="es-ES" sz="2800" b="1"/>
              <a:t>OMS</a:t>
            </a: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3970" name="Rectangle 2"/>
          <p:cNvSpPr>
            <a:spLocks noChangeArrowheads="1"/>
          </p:cNvSpPr>
          <p:nvPr/>
        </p:nvSpPr>
        <p:spPr bwMode="auto">
          <a:xfrm>
            <a:off x="457200" y="292100"/>
            <a:ext cx="8229600" cy="1384300"/>
          </a:xfrm>
          <a:prstGeom prst="rect">
            <a:avLst/>
          </a:prstGeom>
          <a:noFill/>
          <a:ln w="9525">
            <a:noFill/>
            <a:miter lim="800000"/>
            <a:headEnd/>
            <a:tailEnd/>
          </a:ln>
          <a:effectLst/>
        </p:spPr>
        <p:txBody>
          <a:bodyPr anchor="ctr"/>
          <a:lstStyle/>
          <a:p>
            <a:pPr algn="ctr">
              <a:defRPr/>
            </a:pPr>
            <a:r>
              <a:rPr lang="es-ES_tradnl" sz="3200" b="1">
                <a:solidFill>
                  <a:schemeClr val="hlink"/>
                </a:solidFill>
                <a:effectLst>
                  <a:outerShdw blurRad="38100" dist="38100" dir="2700000" algn="tl">
                    <a:srgbClr val="000000"/>
                  </a:outerShdw>
                </a:effectLst>
                <a:latin typeface="Arial" charset="0"/>
              </a:rPr>
              <a:t>¿Cómo se hacen los estudios de BE?</a:t>
            </a:r>
            <a:endParaRPr lang="es-ES_tradnl" sz="3200" b="1">
              <a:solidFill>
                <a:schemeClr val="tx2"/>
              </a:solidFill>
              <a:effectLst>
                <a:outerShdw blurRad="38100" dist="38100" dir="2700000" algn="tl">
                  <a:srgbClr val="000000"/>
                </a:outerShdw>
              </a:effectLst>
              <a:latin typeface="Arial" charset="0"/>
            </a:endParaRPr>
          </a:p>
        </p:txBody>
      </p:sp>
      <p:sp>
        <p:nvSpPr>
          <p:cNvPr id="36867" name="Rectangle 3"/>
          <p:cNvSpPr>
            <a:spLocks noChangeArrowheads="1"/>
          </p:cNvSpPr>
          <p:nvPr/>
        </p:nvSpPr>
        <p:spPr bwMode="auto">
          <a:xfrm>
            <a:off x="457200" y="1905000"/>
            <a:ext cx="8229600" cy="4114800"/>
          </a:xfrm>
          <a:prstGeom prst="rect">
            <a:avLst/>
          </a:prstGeom>
          <a:noFill/>
          <a:ln w="9525">
            <a:noFill/>
            <a:miter lim="800000"/>
            <a:headEnd/>
            <a:tailEnd/>
          </a:ln>
        </p:spPr>
        <p:txBody>
          <a:bodyPr/>
          <a:lstStyle/>
          <a:p>
            <a:pPr marL="342900" indent="-342900" algn="just">
              <a:spcBef>
                <a:spcPct val="20000"/>
              </a:spcBef>
              <a:buClr>
                <a:schemeClr val="tx2"/>
              </a:buClr>
              <a:buFontTx/>
              <a:buBlip>
                <a:blip r:embed="rId2"/>
              </a:buBlip>
            </a:pPr>
            <a:r>
              <a:rPr lang="es-ES_tradnl" sz="3200" b="1"/>
              <a:t>Estudios en seres humanos (in vivo)</a:t>
            </a:r>
          </a:p>
          <a:p>
            <a:pPr marL="342900" indent="-342900" algn="just">
              <a:spcBef>
                <a:spcPct val="20000"/>
              </a:spcBef>
              <a:buClr>
                <a:schemeClr val="tx2"/>
              </a:buClr>
              <a:buFontTx/>
              <a:buBlip>
                <a:blip r:embed="rId2"/>
              </a:buBlip>
            </a:pPr>
            <a:r>
              <a:rPr lang="es-ES_tradnl" sz="3200" b="1"/>
              <a:t>Sólo cuando se cumplen ciertas condiciones muy especiales, pueden hacerse in vitro</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Rectangle 2"/>
          <p:cNvSpPr>
            <a:spLocks noChangeArrowheads="1"/>
          </p:cNvSpPr>
          <p:nvPr/>
        </p:nvSpPr>
        <p:spPr bwMode="auto">
          <a:xfrm>
            <a:off x="762000" y="838200"/>
            <a:ext cx="7848600" cy="1524000"/>
          </a:xfrm>
          <a:prstGeom prst="rect">
            <a:avLst/>
          </a:prstGeom>
          <a:noFill/>
          <a:ln w="9525">
            <a:noFill/>
            <a:miter lim="800000"/>
            <a:headEnd/>
            <a:tailEnd/>
          </a:ln>
        </p:spPr>
        <p:txBody>
          <a:bodyPr anchor="b"/>
          <a:lstStyle/>
          <a:p>
            <a:pPr algn="ctr">
              <a:defRPr/>
            </a:pPr>
            <a:r>
              <a:rPr lang="es-ES_tradnl" sz="4400" b="1" i="1" dirty="0">
                <a:solidFill>
                  <a:schemeClr val="bg2">
                    <a:lumMod val="10000"/>
                  </a:schemeClr>
                </a:solidFill>
                <a:effectLst>
                  <a:outerShdw blurRad="38100" dist="38100" dir="2700000" algn="tl">
                    <a:srgbClr val="000000"/>
                  </a:outerShdw>
                </a:effectLst>
                <a:latin typeface="Comic Sans MS" pitchFamily="66" charset="0"/>
              </a:rPr>
              <a:t>Métodos para documentar</a:t>
            </a:r>
            <a:br>
              <a:rPr lang="es-ES_tradnl" sz="4400" b="1" i="1" dirty="0">
                <a:solidFill>
                  <a:schemeClr val="bg2">
                    <a:lumMod val="10000"/>
                  </a:schemeClr>
                </a:solidFill>
                <a:effectLst>
                  <a:outerShdw blurRad="38100" dist="38100" dir="2700000" algn="tl">
                    <a:srgbClr val="000000"/>
                  </a:outerShdw>
                </a:effectLst>
                <a:latin typeface="Comic Sans MS" pitchFamily="66" charset="0"/>
              </a:rPr>
            </a:br>
            <a:r>
              <a:rPr lang="es-ES_tradnl" sz="4400" b="1" i="1" dirty="0">
                <a:solidFill>
                  <a:schemeClr val="bg2">
                    <a:lumMod val="10000"/>
                  </a:schemeClr>
                </a:solidFill>
                <a:effectLst>
                  <a:outerShdw blurRad="38100" dist="38100" dir="2700000" algn="tl">
                    <a:srgbClr val="000000"/>
                  </a:outerShdw>
                </a:effectLst>
                <a:latin typeface="Comic Sans MS" pitchFamily="66" charset="0"/>
              </a:rPr>
              <a:t>BD y BE</a:t>
            </a:r>
            <a:endParaRPr lang="es-ES_tradnl" sz="5400" b="1" i="1" dirty="0">
              <a:solidFill>
                <a:schemeClr val="bg2">
                  <a:lumMod val="10000"/>
                </a:schemeClr>
              </a:solidFill>
              <a:effectLst>
                <a:outerShdw blurRad="38100" dist="38100" dir="2700000" algn="tl">
                  <a:srgbClr val="000000"/>
                </a:outerShdw>
              </a:effectLst>
              <a:latin typeface="Comic Sans MS" pitchFamily="66" charset="0"/>
            </a:endParaRPr>
          </a:p>
        </p:txBody>
      </p:sp>
      <p:sp>
        <p:nvSpPr>
          <p:cNvPr id="84995" name="Rectangle 3"/>
          <p:cNvSpPr>
            <a:spLocks noChangeArrowheads="1"/>
          </p:cNvSpPr>
          <p:nvPr/>
        </p:nvSpPr>
        <p:spPr bwMode="auto">
          <a:xfrm>
            <a:off x="914400" y="2971800"/>
            <a:ext cx="7467600" cy="2209800"/>
          </a:xfrm>
          <a:prstGeom prst="rect">
            <a:avLst/>
          </a:prstGeom>
          <a:noFill/>
          <a:ln w="9525">
            <a:noFill/>
            <a:miter lim="800000"/>
            <a:headEnd/>
            <a:tailEnd/>
          </a:ln>
        </p:spPr>
        <p:txBody>
          <a:bodyPr/>
          <a:lstStyle/>
          <a:p>
            <a:pPr marL="742950" lvl="1" indent="-285750" algn="just">
              <a:lnSpc>
                <a:spcPct val="110000"/>
              </a:lnSpc>
              <a:spcBef>
                <a:spcPct val="20000"/>
              </a:spcBef>
              <a:buClr>
                <a:srgbClr val="0000FF"/>
              </a:buClr>
              <a:buSzPct val="120000"/>
              <a:buFont typeface="Monotype Sorts" pitchFamily="2" charset="2"/>
              <a:buBlip>
                <a:blip r:embed="rId2"/>
              </a:buBlip>
              <a:defRPr/>
            </a:pPr>
            <a:r>
              <a:rPr lang="es-CL" sz="2800" b="1" dirty="0">
                <a:solidFill>
                  <a:schemeClr val="bg2">
                    <a:lumMod val="10000"/>
                  </a:schemeClr>
                </a:solidFill>
                <a:latin typeface="Comic Sans MS" pitchFamily="66" charset="0"/>
              </a:rPr>
              <a:t>Estudios </a:t>
            </a:r>
            <a:r>
              <a:rPr lang="es-CL" sz="2800" b="1" dirty="0" err="1">
                <a:solidFill>
                  <a:schemeClr val="bg2">
                    <a:lumMod val="10000"/>
                  </a:schemeClr>
                </a:solidFill>
                <a:latin typeface="Comic Sans MS" pitchFamily="66" charset="0"/>
              </a:rPr>
              <a:t>farmacocinéticos</a:t>
            </a:r>
            <a:r>
              <a:rPr lang="es-CL" sz="2800" b="1" dirty="0">
                <a:solidFill>
                  <a:schemeClr val="bg2">
                    <a:lumMod val="10000"/>
                  </a:schemeClr>
                </a:solidFill>
                <a:latin typeface="Comic Sans MS" pitchFamily="66" charset="0"/>
              </a:rPr>
              <a:t>. </a:t>
            </a:r>
          </a:p>
          <a:p>
            <a:pPr marL="742950" lvl="1" indent="-285750" algn="just">
              <a:lnSpc>
                <a:spcPct val="110000"/>
              </a:lnSpc>
              <a:spcBef>
                <a:spcPct val="20000"/>
              </a:spcBef>
              <a:buClr>
                <a:srgbClr val="0000FF"/>
              </a:buClr>
              <a:buSzPct val="120000"/>
              <a:buFont typeface="Monotype Sorts" pitchFamily="2" charset="2"/>
              <a:buBlip>
                <a:blip r:embed="rId2"/>
              </a:buBlip>
              <a:defRPr/>
            </a:pPr>
            <a:r>
              <a:rPr lang="es-CL" sz="2800" b="1" dirty="0">
                <a:solidFill>
                  <a:schemeClr val="bg2">
                    <a:lumMod val="10000"/>
                  </a:schemeClr>
                </a:solidFill>
                <a:latin typeface="Comic Sans MS" pitchFamily="66" charset="0"/>
              </a:rPr>
              <a:t>Estudios </a:t>
            </a:r>
            <a:r>
              <a:rPr lang="es-CL" sz="2800" b="1" dirty="0" err="1">
                <a:solidFill>
                  <a:schemeClr val="bg2">
                    <a:lumMod val="10000"/>
                  </a:schemeClr>
                </a:solidFill>
                <a:latin typeface="Comic Sans MS" pitchFamily="66" charset="0"/>
              </a:rPr>
              <a:t>farmacodinámicos</a:t>
            </a:r>
            <a:r>
              <a:rPr lang="es-CL" sz="2800" b="1" dirty="0">
                <a:solidFill>
                  <a:schemeClr val="bg2">
                    <a:lumMod val="10000"/>
                  </a:schemeClr>
                </a:solidFill>
                <a:latin typeface="Comic Sans MS" pitchFamily="66" charset="0"/>
              </a:rPr>
              <a:t>.</a:t>
            </a:r>
          </a:p>
          <a:p>
            <a:pPr marL="742950" lvl="1" indent="-285750" algn="just">
              <a:lnSpc>
                <a:spcPct val="110000"/>
              </a:lnSpc>
              <a:spcBef>
                <a:spcPct val="20000"/>
              </a:spcBef>
              <a:buClr>
                <a:srgbClr val="0000FF"/>
              </a:buClr>
              <a:buSzPct val="120000"/>
              <a:buFont typeface="Monotype Sorts" pitchFamily="2" charset="2"/>
              <a:buBlip>
                <a:blip r:embed="rId2"/>
              </a:buBlip>
              <a:defRPr/>
            </a:pPr>
            <a:r>
              <a:rPr lang="es-CL" sz="2800" b="1" dirty="0">
                <a:solidFill>
                  <a:schemeClr val="bg2">
                    <a:lumMod val="10000"/>
                  </a:schemeClr>
                </a:solidFill>
                <a:latin typeface="Comic Sans MS" pitchFamily="66" charset="0"/>
              </a:rPr>
              <a:t>Estudios clínicos comparativos.</a:t>
            </a:r>
          </a:p>
          <a:p>
            <a:pPr marL="742950" lvl="1" indent="-285750" algn="just">
              <a:lnSpc>
                <a:spcPct val="110000"/>
              </a:lnSpc>
              <a:spcBef>
                <a:spcPct val="20000"/>
              </a:spcBef>
              <a:buClr>
                <a:srgbClr val="0000FF"/>
              </a:buClr>
              <a:buSzPct val="120000"/>
              <a:buFont typeface="Monotype Sorts" pitchFamily="2" charset="2"/>
              <a:buBlip>
                <a:blip r:embed="rId2"/>
              </a:buBlip>
              <a:defRPr/>
            </a:pPr>
            <a:r>
              <a:rPr lang="es-CL" sz="2800" b="1" dirty="0">
                <a:solidFill>
                  <a:schemeClr val="bg2">
                    <a:lumMod val="10000"/>
                  </a:schemeClr>
                </a:solidFill>
                <a:latin typeface="Comic Sans MS" pitchFamily="66" charset="0"/>
              </a:rPr>
              <a:t>Estudios in vitro.</a:t>
            </a:r>
          </a:p>
          <a:p>
            <a:pPr marL="742950" lvl="1" indent="-285750" algn="just">
              <a:lnSpc>
                <a:spcPct val="110000"/>
              </a:lnSpc>
              <a:spcBef>
                <a:spcPct val="20000"/>
              </a:spcBef>
              <a:buClr>
                <a:srgbClr val="0000FF"/>
              </a:buClr>
              <a:buSzPct val="120000"/>
              <a:buFont typeface="Monotype Sorts" pitchFamily="2" charset="2"/>
              <a:buBlip>
                <a:blip r:embed="rId2"/>
              </a:buBlip>
              <a:defRPr/>
            </a:pPr>
            <a:endParaRPr lang="es-ES_tradnl" sz="2800" b="1" dirty="0">
              <a:solidFill>
                <a:srgbClr val="FF9999"/>
              </a:solidFill>
              <a:latin typeface="Comic Sans MS" pitchFamily="66"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4 Título"/>
          <p:cNvSpPr>
            <a:spLocks noGrp="1"/>
          </p:cNvSpPr>
          <p:nvPr>
            <p:ph type="title"/>
          </p:nvPr>
        </p:nvSpPr>
        <p:spPr/>
        <p:txBody>
          <a:bodyPr/>
          <a:lstStyle/>
          <a:p>
            <a:pPr algn="ctr" eaLnBrk="1" hangingPunct="1"/>
            <a:r>
              <a:rPr lang="es-ES" smtClean="0"/>
              <a:t>CHILE</a:t>
            </a:r>
          </a:p>
        </p:txBody>
      </p:sp>
      <p:sp>
        <p:nvSpPr>
          <p:cNvPr id="48131" name="5 Rectángulo"/>
          <p:cNvSpPr>
            <a:spLocks noChangeArrowheads="1"/>
          </p:cNvSpPr>
          <p:nvPr/>
        </p:nvSpPr>
        <p:spPr bwMode="auto">
          <a:xfrm>
            <a:off x="533400" y="2057400"/>
            <a:ext cx="8001000" cy="1200150"/>
          </a:xfrm>
          <a:prstGeom prst="rect">
            <a:avLst/>
          </a:prstGeom>
          <a:noFill/>
          <a:ln w="9525">
            <a:noFill/>
            <a:miter lim="800000"/>
            <a:headEnd/>
            <a:tailEnd/>
          </a:ln>
        </p:spPr>
        <p:txBody>
          <a:bodyPr>
            <a:spAutoFit/>
          </a:bodyPr>
          <a:lstStyle/>
          <a:p>
            <a:pPr algn="just"/>
            <a:r>
              <a:rPr lang="es-ES" sz="2400"/>
              <a:t>Cantidad de un principio activo proveniente de una forma farmacéutica que llega a la circulación sistémica y la velocidad a la cual esto ocurre</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1024"/>
          <p:cNvGraphicFramePr>
            <a:graphicFrameLocks noChangeAspect="1"/>
          </p:cNvGraphicFramePr>
          <p:nvPr/>
        </p:nvGraphicFramePr>
        <p:xfrm>
          <a:off x="1524000" y="762000"/>
          <a:ext cx="6781800" cy="5181600"/>
        </p:xfrm>
        <a:graphic>
          <a:graphicData uri="http://schemas.openxmlformats.org/presentationml/2006/ole">
            <p:oleObj spid="_x0000_s3074" name="Imagen de mapa de bits" r:id="rId3" imgW="4048690" imgH="2962689" progId="PBrush">
              <p:embed/>
            </p:oleObj>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1024"/>
          <p:cNvGraphicFramePr>
            <a:graphicFrameLocks noChangeAspect="1"/>
          </p:cNvGraphicFramePr>
          <p:nvPr/>
        </p:nvGraphicFramePr>
        <p:xfrm>
          <a:off x="838200" y="838200"/>
          <a:ext cx="7391400" cy="5029200"/>
        </p:xfrm>
        <a:graphic>
          <a:graphicData uri="http://schemas.openxmlformats.org/presentationml/2006/ole">
            <p:oleObj spid="_x0000_s4098" name="Imagen de mapa de bits" r:id="rId3" imgW="4009524" imgH="2962689" progId="PBrush">
              <p:embed/>
            </p:oleObj>
          </a:graphicData>
        </a:graphic>
      </p:graphicFrame>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228600"/>
            <a:ext cx="8229600" cy="762000"/>
          </a:xfrm>
        </p:spPr>
        <p:txBody>
          <a:bodyPr/>
          <a:lstStyle/>
          <a:p>
            <a:pPr algn="ctr" eaLnBrk="1" hangingPunct="1"/>
            <a:r>
              <a:rPr lang="es-ES_tradnl" sz="3200" b="1" smtClean="0">
                <a:solidFill>
                  <a:srgbClr val="C00000"/>
                </a:solidFill>
              </a:rPr>
              <a:t>BIODISPONIBILIDAD</a:t>
            </a:r>
          </a:p>
        </p:txBody>
      </p:sp>
      <p:sp>
        <p:nvSpPr>
          <p:cNvPr id="25603" name="Rectangle 3"/>
          <p:cNvSpPr>
            <a:spLocks noGrp="1" noChangeArrowheads="1"/>
          </p:cNvSpPr>
          <p:nvPr>
            <p:ph idx="1"/>
          </p:nvPr>
        </p:nvSpPr>
        <p:spPr>
          <a:xfrm>
            <a:off x="685800" y="1447800"/>
            <a:ext cx="7772400" cy="4114800"/>
          </a:xfrm>
        </p:spPr>
        <p:txBody>
          <a:bodyPr>
            <a:normAutofit lnSpcReduction="10000"/>
          </a:bodyPr>
          <a:lstStyle/>
          <a:p>
            <a:pPr marL="274320" indent="-274320" algn="just" eaLnBrk="1" fontAlgn="auto" hangingPunct="1">
              <a:lnSpc>
                <a:spcPct val="90000"/>
              </a:lnSpc>
              <a:spcAft>
                <a:spcPts val="0"/>
              </a:spcAft>
              <a:buClr>
                <a:srgbClr val="D50B7A"/>
              </a:buClr>
              <a:buFont typeface="Monotype Sorts" pitchFamily="2" charset="2"/>
              <a:buBlip>
                <a:blip r:embed="rId2"/>
              </a:buBlip>
              <a:defRPr/>
            </a:pPr>
            <a:r>
              <a:rPr lang="es-ES_tradnl" sz="2800" b="1" smtClean="0"/>
              <a:t>Define la calidad de un producto</a:t>
            </a:r>
          </a:p>
          <a:p>
            <a:pPr marL="274320" indent="-274320" algn="just" eaLnBrk="1" fontAlgn="auto" hangingPunct="1">
              <a:lnSpc>
                <a:spcPct val="90000"/>
              </a:lnSpc>
              <a:spcAft>
                <a:spcPts val="0"/>
              </a:spcAft>
              <a:buClr>
                <a:srgbClr val="D50B7A"/>
              </a:buClr>
              <a:buFont typeface="Monotype Sorts" pitchFamily="2" charset="2"/>
              <a:buBlip>
                <a:blip r:embed="rId2"/>
              </a:buBlip>
              <a:defRPr/>
            </a:pPr>
            <a:r>
              <a:rPr lang="es-ES_tradnl" sz="2800" b="1" smtClean="0"/>
              <a:t>Se refiere a la eficiencia de una forma farmacéutica o sistema terapéutico</a:t>
            </a:r>
          </a:p>
          <a:p>
            <a:pPr marL="274320" indent="-274320" algn="just" eaLnBrk="1" fontAlgn="auto" hangingPunct="1">
              <a:lnSpc>
                <a:spcPct val="90000"/>
              </a:lnSpc>
              <a:spcAft>
                <a:spcPts val="0"/>
              </a:spcAft>
              <a:buClr>
                <a:srgbClr val="D50B7A"/>
              </a:buClr>
              <a:buFont typeface="Monotype Sorts" pitchFamily="2" charset="2"/>
              <a:buBlip>
                <a:blip r:embed="rId2"/>
              </a:buBlip>
              <a:defRPr/>
            </a:pPr>
            <a:r>
              <a:rPr lang="es-ES_tradnl" sz="2800" b="1" smtClean="0"/>
              <a:t>Surge con la administración extravascular de medicamentos</a:t>
            </a:r>
          </a:p>
          <a:p>
            <a:pPr marL="274320" indent="-274320" algn="just" eaLnBrk="1" fontAlgn="auto" hangingPunct="1">
              <a:lnSpc>
                <a:spcPct val="90000"/>
              </a:lnSpc>
              <a:spcAft>
                <a:spcPts val="0"/>
              </a:spcAft>
              <a:buClr>
                <a:srgbClr val="D50B7A"/>
              </a:buClr>
              <a:buFont typeface="Monotype Sorts" pitchFamily="2" charset="2"/>
              <a:buBlip>
                <a:blip r:embed="rId2"/>
              </a:buBlip>
              <a:defRPr/>
            </a:pPr>
            <a:r>
              <a:rPr lang="es-ES_tradnl" sz="2800" b="1" smtClean="0"/>
              <a:t>Se refiere a la velocidad y cantidad absorbida de la sustancia activa administrada, en donde la absorción se entiende como el conjunto de procesos que ocurren entre el sitio de administración y el sitio donde se mide el medicamento</a:t>
            </a:r>
            <a:endParaRPr lang="es-ES_tradnl" b="1"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5603">
                                            <p:txEl>
                                              <p:pRg st="0" end="0"/>
                                            </p:txEl>
                                          </p:spTgt>
                                        </p:tgtEl>
                                        <p:attrNameLst>
                                          <p:attrName>style.visibility</p:attrName>
                                        </p:attrNameLst>
                                      </p:cBhvr>
                                      <p:to>
                                        <p:strVal val="visible"/>
                                      </p:to>
                                    </p:set>
                                    <p:animEffect transition="in" filter="dissolve">
                                      <p:cBhvr>
                                        <p:cTn id="7" dur="500"/>
                                        <p:tgtEl>
                                          <p:spTgt spid="2560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grpId="0" nodeType="clickEffect">
                                  <p:stCondLst>
                                    <p:cond delay="0"/>
                                  </p:stCondLst>
                                  <p:childTnLst>
                                    <p:set>
                                      <p:cBhvr>
                                        <p:cTn id="11" dur="1" fill="hold">
                                          <p:stCondLst>
                                            <p:cond delay="0"/>
                                          </p:stCondLst>
                                        </p:cTn>
                                        <p:tgtEl>
                                          <p:spTgt spid="25603">
                                            <p:txEl>
                                              <p:pRg st="1" end="1"/>
                                            </p:txEl>
                                          </p:spTgt>
                                        </p:tgtEl>
                                        <p:attrNameLst>
                                          <p:attrName>style.visibility</p:attrName>
                                        </p:attrNameLst>
                                      </p:cBhvr>
                                      <p:to>
                                        <p:strVal val="visible"/>
                                      </p:to>
                                    </p:set>
                                    <p:animEffect transition="in" filter="dissolve">
                                      <p:cBhvr>
                                        <p:cTn id="12" dur="500"/>
                                        <p:tgtEl>
                                          <p:spTgt spid="2560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grpId="0" nodeType="clickEffect">
                                  <p:stCondLst>
                                    <p:cond delay="0"/>
                                  </p:stCondLst>
                                  <p:childTnLst>
                                    <p:set>
                                      <p:cBhvr>
                                        <p:cTn id="16" dur="1" fill="hold">
                                          <p:stCondLst>
                                            <p:cond delay="0"/>
                                          </p:stCondLst>
                                        </p:cTn>
                                        <p:tgtEl>
                                          <p:spTgt spid="25603">
                                            <p:txEl>
                                              <p:pRg st="2" end="2"/>
                                            </p:txEl>
                                          </p:spTgt>
                                        </p:tgtEl>
                                        <p:attrNameLst>
                                          <p:attrName>style.visibility</p:attrName>
                                        </p:attrNameLst>
                                      </p:cBhvr>
                                      <p:to>
                                        <p:strVal val="visible"/>
                                      </p:to>
                                    </p:set>
                                    <p:animEffect transition="in" filter="dissolve">
                                      <p:cBhvr>
                                        <p:cTn id="17" dur="500"/>
                                        <p:tgtEl>
                                          <p:spTgt spid="25603">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25603">
                                            <p:txEl>
                                              <p:pRg st="3" end="3"/>
                                            </p:txEl>
                                          </p:spTgt>
                                        </p:tgtEl>
                                        <p:attrNameLst>
                                          <p:attrName>style.visibility</p:attrName>
                                        </p:attrNameLst>
                                      </p:cBhvr>
                                      <p:to>
                                        <p:strVal val="visible"/>
                                      </p:to>
                                    </p:set>
                                    <p:animEffect transition="in" filter="dissolve">
                                      <p:cBhvr>
                                        <p:cTn id="22" dur="500"/>
                                        <p:tgtEl>
                                          <p:spTgt spid="25603">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603" grpId="0" build="p" autoUpdateAnimBg="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ujo">
  <a:themeElements>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ujo">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ujo">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Override1.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ujo">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otalTime>266</TotalTime>
  <Words>2374</Words>
  <Application>Microsoft Office PowerPoint</Application>
  <PresentationFormat>Presentación en pantalla (4:3)</PresentationFormat>
  <Paragraphs>232</Paragraphs>
  <Slides>53</Slides>
  <Notes>0</Notes>
  <HiddenSlides>0</HiddenSlides>
  <MMClips>0</MMClips>
  <ScaleCrop>false</ScaleCrop>
  <HeadingPairs>
    <vt:vector size="6" baseType="variant">
      <vt:variant>
        <vt:lpstr>Tema</vt:lpstr>
      </vt:variant>
      <vt:variant>
        <vt:i4>1</vt:i4>
      </vt:variant>
      <vt:variant>
        <vt:lpstr>Servidores OLE incrustados</vt:lpstr>
      </vt:variant>
      <vt:variant>
        <vt:i4>2</vt:i4>
      </vt:variant>
      <vt:variant>
        <vt:lpstr>Títulos de diapositiva</vt:lpstr>
      </vt:variant>
      <vt:variant>
        <vt:i4>53</vt:i4>
      </vt:variant>
    </vt:vector>
  </HeadingPairs>
  <TitlesOfParts>
    <vt:vector size="56" baseType="lpstr">
      <vt:lpstr>Flujo</vt:lpstr>
      <vt:lpstr>Imagen</vt:lpstr>
      <vt:lpstr>Imagen de mapa de bits</vt:lpstr>
      <vt:lpstr>BIODISPONIBILIDAD BIOEQUIVALENCIA EQUIVALENCIA TERAPÉUTICA </vt:lpstr>
      <vt:lpstr>BIOFARMACIA</vt:lpstr>
      <vt:lpstr> </vt:lpstr>
      <vt:lpstr>BIODISPONIBILIDAD</vt:lpstr>
      <vt:lpstr>BIODISPONIBILIDAD</vt:lpstr>
      <vt:lpstr>CHILE</vt:lpstr>
      <vt:lpstr>Diapositiva 7</vt:lpstr>
      <vt:lpstr>Diapositiva 8</vt:lpstr>
      <vt:lpstr>BIODISPONIBILIDAD</vt:lpstr>
      <vt:lpstr>Medición indirecta de la concentración  en el sitio de acción </vt:lpstr>
      <vt:lpstr>Diapositiva 11</vt:lpstr>
      <vt:lpstr>Diapositiva 12</vt:lpstr>
      <vt:lpstr>Bioequivalencia</vt:lpstr>
      <vt:lpstr>Equivalente terapéutico</vt:lpstr>
      <vt:lpstr>TIPOS DE ESTUDIOS</vt:lpstr>
      <vt:lpstr>Diapositiva 16</vt:lpstr>
      <vt:lpstr>Diapositiva 17</vt:lpstr>
      <vt:lpstr>Bioequivalencia</vt:lpstr>
      <vt:lpstr>Diapositiva 19</vt:lpstr>
      <vt:lpstr>Diapositiva 20</vt:lpstr>
      <vt:lpstr>Estudios de biodisponibilidad o bioequivalencia: CFR</vt:lpstr>
      <vt:lpstr>Estudios de biodisponibilidad o bioequivalencia: Norma chilena</vt:lpstr>
      <vt:lpstr>Estudios de biodisponibilidad o bioequivalencia: Norma chilena (cont)</vt:lpstr>
      <vt:lpstr>Criterios para establecer requerimientos de Bioequivalencia</vt:lpstr>
      <vt:lpstr>Criterios para establecer requerimientos de Bioequivalencia</vt:lpstr>
      <vt:lpstr>Diapositiva 26</vt:lpstr>
      <vt:lpstr>Diapositiva 27</vt:lpstr>
      <vt:lpstr>Diapositiva 28</vt:lpstr>
      <vt:lpstr>Diapositiva 29</vt:lpstr>
      <vt:lpstr>Riesgo Sanitario: </vt:lpstr>
      <vt:lpstr>Diapositiva 31</vt:lpstr>
      <vt:lpstr>Diapositiva 32</vt:lpstr>
      <vt:lpstr>Diapositiva 33</vt:lpstr>
      <vt:lpstr>Productos farmacéuticos para los cuales no son necesarios los estudios de equivalencia</vt:lpstr>
      <vt:lpstr>Productos farmacéuticos para los cuales no son necesarios los estudios de equivalencia</vt:lpstr>
      <vt:lpstr>¿Cuándo no son necesarios los estudios de BE?</vt:lpstr>
      <vt:lpstr>¿Cuándo no son necesarios los estudios de BE?</vt:lpstr>
      <vt:lpstr>¿Cuándo no son necesarios los estudios de BE?</vt:lpstr>
      <vt:lpstr>Importante: las normas hacen referencia sólo a soluciones acuosas.</vt:lpstr>
      <vt:lpstr>Diapositiva 40</vt:lpstr>
      <vt:lpstr>EMEA 2010</vt:lpstr>
      <vt:lpstr>Diapositiva 42</vt:lpstr>
      <vt:lpstr>Diapositiva 43</vt:lpstr>
      <vt:lpstr>¿Cuándo son necesarios los estudios de BE? NCh</vt:lpstr>
      <vt:lpstr>¿Cuándo son necesarios los estudios de BE?</vt:lpstr>
      <vt:lpstr>¿Cuándo son necesarios los estudios de BE?</vt:lpstr>
      <vt:lpstr>Cuándo no son necesarios. NCh</vt:lpstr>
      <vt:lpstr>Diapositiva 48</vt:lpstr>
      <vt:lpstr>Diapositiva 49</vt:lpstr>
      <vt:lpstr>Diapositiva 50</vt:lpstr>
      <vt:lpstr>Diapositiva 51</vt:lpstr>
      <vt:lpstr>Diapositiva 52</vt:lpstr>
      <vt:lpstr>Diapositiva 53</vt:lpstr>
    </vt:vector>
  </TitlesOfParts>
  <Company>home</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BIOFARMACIA</dc:title>
  <dc:creator>Nella Gai</dc:creator>
  <cp:lastModifiedBy>Universidad de Chile</cp:lastModifiedBy>
  <cp:revision>22</cp:revision>
  <dcterms:created xsi:type="dcterms:W3CDTF">2009-10-14T01:09:02Z</dcterms:created>
  <dcterms:modified xsi:type="dcterms:W3CDTF">2010-10-24T18:51:05Z</dcterms:modified>
</cp:coreProperties>
</file>