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89" r:id="rId1"/>
  </p:sldMasterIdLst>
  <p:sldIdLst>
    <p:sldId id="256" r:id="rId2"/>
    <p:sldId id="258" r:id="rId3"/>
    <p:sldId id="297" r:id="rId4"/>
    <p:sldId id="296" r:id="rId5"/>
    <p:sldId id="259" r:id="rId6"/>
    <p:sldId id="305" r:id="rId7"/>
    <p:sldId id="25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330" r:id="rId23"/>
    <p:sldId id="293" r:id="rId24"/>
    <p:sldId id="292" r:id="rId25"/>
    <p:sldId id="294" r:id="rId26"/>
    <p:sldId id="306" r:id="rId27"/>
    <p:sldId id="307" r:id="rId28"/>
    <p:sldId id="308" r:id="rId29"/>
    <p:sldId id="309" r:id="rId30"/>
    <p:sldId id="310" r:id="rId31"/>
    <p:sldId id="311" r:id="rId32"/>
    <p:sldId id="312" r:id="rId33"/>
    <p:sldId id="313" r:id="rId34"/>
    <p:sldId id="314" r:id="rId35"/>
    <p:sldId id="315" r:id="rId36"/>
    <p:sldId id="316" r:id="rId37"/>
    <p:sldId id="317" r:id="rId38"/>
    <p:sldId id="318" r:id="rId39"/>
    <p:sldId id="319" r:id="rId40"/>
    <p:sldId id="320" r:id="rId41"/>
    <p:sldId id="321" r:id="rId42"/>
    <p:sldId id="322" r:id="rId43"/>
    <p:sldId id="323" r:id="rId44"/>
    <p:sldId id="324" r:id="rId45"/>
    <p:sldId id="325" r:id="rId46"/>
    <p:sldId id="326" r:id="rId47"/>
    <p:sldId id="327" r:id="rId48"/>
    <p:sldId id="328" r:id="rId49"/>
    <p:sldId id="329" r:id="rId50"/>
  </p:sldIdLst>
  <p:sldSz cx="9144000" cy="6858000" type="screen4x3"/>
  <p:notesSz cx="6858000" cy="9144000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2787"/>
    <p:restoredTop sz="90929"/>
  </p:normalViewPr>
  <p:slideViewPr>
    <p:cSldViewPr>
      <p:cViewPr varScale="1">
        <p:scale>
          <a:sx n="48" d="100"/>
          <a:sy n="48" d="100"/>
        </p:scale>
        <p:origin x="-14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57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49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riángulo rectángulo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15 Grupo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5 Forma libre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9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11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2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7F85CA0-CCB2-4B85-A462-10BC6620D83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2DD65-17A6-42BA-B5C7-11B21E3759F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E4816-CEAE-4F0F-9D0D-0517CBCB27B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533400"/>
            <a:ext cx="7543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371600" y="1981200"/>
            <a:ext cx="7620000" cy="4114800"/>
          </a:xfrm>
        </p:spPr>
        <p:txBody>
          <a:bodyPr>
            <a:normAutofit/>
          </a:bodyPr>
          <a:lstStyle/>
          <a:p>
            <a:pPr lvl="0"/>
            <a:endParaRPr lang="es-ES" noProof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73DA74-F96F-482E-9F01-1E32365B111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71600" y="533400"/>
            <a:ext cx="75438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371600" y="1981200"/>
            <a:ext cx="37338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7338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850F1-0785-4695-B649-A2A2E1BBEA7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4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96A4E-6B8A-4F9A-A43D-BB7CDEBA0C4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heurón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4 Cheurón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F391FC-F158-4BB0-887C-B6E1B66648D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55083AB-DFB7-462F-923E-9837CCC61A6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1F122E-EA52-4AF2-A966-8E3FCFF995D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A7BF2FC-EA71-40C2-B470-CDBF0A0CECC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8DB1C3-91D5-411E-A93D-57534B88904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C1774D6-3F02-49FB-90E5-5106DBF9394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Forma libre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5 Forma libre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6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7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Cheurón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9 Cheurón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1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2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3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6A67A5F-65FB-40B9-9282-9274BA1239E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5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249" name="29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EE450804-5D2B-4016-87EF-1EE290CC128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2" r:id="rId2"/>
    <p:sldLayoutId id="2147483817" r:id="rId3"/>
    <p:sldLayoutId id="2147483818" r:id="rId4"/>
    <p:sldLayoutId id="2147483819" r:id="rId5"/>
    <p:sldLayoutId id="2147483820" r:id="rId6"/>
    <p:sldLayoutId id="2147483813" r:id="rId7"/>
    <p:sldLayoutId id="2147483821" r:id="rId8"/>
    <p:sldLayoutId id="2147483822" r:id="rId9"/>
    <p:sldLayoutId id="2147483814" r:id="rId10"/>
    <p:sldLayoutId id="2147483815" r:id="rId11"/>
    <p:sldLayoutId id="2147483823" r:id="rId12"/>
    <p:sldLayoutId id="2147483824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3.doc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9.v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857232"/>
            <a:ext cx="7772400" cy="1829761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dirty="0" smtClean="0"/>
              <a:t>Modelos no </a:t>
            </a:r>
            <a:r>
              <a:rPr lang="es-ES_tradnl" dirty="0" err="1" smtClean="0"/>
              <a:t>compartimentales</a:t>
            </a:r>
            <a:endParaRPr lang="es-ES_tradnl" dirty="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57625" y="3071813"/>
            <a:ext cx="4618038" cy="1752600"/>
          </a:xfrm>
        </p:spPr>
        <p:txBody>
          <a:bodyPr/>
          <a:lstStyle/>
          <a:p>
            <a:pPr marR="0" algn="ctr"/>
            <a:r>
              <a:rPr lang="es-ES_tradnl" smtClean="0"/>
              <a:t>Dra. María Nella Gai H Asignatura de Biofarmacia y Farmacocinética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dirty="0" smtClean="0"/>
              <a:t>Función que se analiza: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_tradnl" dirty="0" smtClean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dirty="0" smtClean="0"/>
              <a:t>Viene de la función (</a:t>
            </a:r>
            <a:r>
              <a:rPr lang="es-ES_tradnl" dirty="0" err="1" smtClean="0"/>
              <a:t>y•x</a:t>
            </a:r>
            <a:r>
              <a:rPr lang="es-ES_tradnl" dirty="0" smtClean="0"/>
              <a:t> • </a:t>
            </a:r>
            <a:r>
              <a:rPr lang="es-ES_tradnl" dirty="0" err="1" smtClean="0"/>
              <a:t>dx</a:t>
            </a:r>
            <a:r>
              <a:rPr lang="es-ES_tradnl" dirty="0" smtClean="0"/>
              <a:t>)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_tradnl" dirty="0" smtClean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dirty="0" smtClean="0"/>
              <a:t>Momento de orden cero es cuando la función “x” está elevada a 0.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dirty="0" smtClean="0"/>
              <a:t>                          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_tradnl" dirty="0" smtClean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_tradnl" dirty="0" smtClean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dirty="0" smtClean="0"/>
              <a:t>Momento de orden uno 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_tradnl" dirty="0" smtClean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_tradnl" dirty="0" smtClean="0"/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dirty="0" smtClean="0"/>
              <a:t>Área bajo la curva del primer momento</a:t>
            </a:r>
          </a:p>
          <a:p>
            <a:pPr marL="365760" indent="-256032" fontAlgn="auto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_tradnl" dirty="0" smtClean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Teoría Estadística de los Momentos</a:t>
            </a:r>
            <a:endParaRPr lang="es-ES_tradnl" smtClean="0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5072063" y="1214438"/>
          <a:ext cx="1428750" cy="698500"/>
        </p:xfrm>
        <a:graphic>
          <a:graphicData uri="http://schemas.openxmlformats.org/presentationml/2006/ole">
            <p:oleObj spid="_x0000_s1026" name="Ecuación" r:id="rId4" imgW="571320" imgH="279360" progId="Equation.3">
              <p:embed/>
            </p:oleObj>
          </a:graphicData>
        </a:graphic>
      </p:graphicFrame>
      <p:graphicFrame>
        <p:nvGraphicFramePr>
          <p:cNvPr id="1027" name="Object 4"/>
          <p:cNvGraphicFramePr>
            <a:graphicFrameLocks noChangeAspect="1"/>
          </p:cNvGraphicFramePr>
          <p:nvPr/>
        </p:nvGraphicFramePr>
        <p:xfrm>
          <a:off x="928688" y="3500438"/>
          <a:ext cx="2730500" cy="698500"/>
        </p:xfrm>
        <a:graphic>
          <a:graphicData uri="http://schemas.openxmlformats.org/presentationml/2006/ole">
            <p:oleObj spid="_x0000_s1027" name="Ecuación" r:id="rId5" imgW="1091880" imgH="279360" progId="Equation.3">
              <p:embed/>
            </p:oleObj>
          </a:graphicData>
        </a:graphic>
      </p:graphicFrame>
      <p:graphicFrame>
        <p:nvGraphicFramePr>
          <p:cNvPr id="1028" name="Object 7"/>
          <p:cNvGraphicFramePr>
            <a:graphicFrameLocks noChangeAspect="1"/>
          </p:cNvGraphicFramePr>
          <p:nvPr/>
        </p:nvGraphicFramePr>
        <p:xfrm>
          <a:off x="4257675" y="3429000"/>
          <a:ext cx="2057400" cy="628650"/>
        </p:xfrm>
        <a:graphic>
          <a:graphicData uri="http://schemas.openxmlformats.org/presentationml/2006/ole">
            <p:oleObj spid="_x0000_s1028" name="Ecuación" r:id="rId6" imgW="914400" imgH="279360" progId="Equation.3">
              <p:embed/>
            </p:oleObj>
          </a:graphicData>
        </a:graphic>
      </p:graphicFrame>
      <p:graphicFrame>
        <p:nvGraphicFramePr>
          <p:cNvPr id="1029" name="Object 9"/>
          <p:cNvGraphicFramePr>
            <a:graphicFrameLocks noChangeAspect="1"/>
          </p:cNvGraphicFramePr>
          <p:nvPr/>
        </p:nvGraphicFramePr>
        <p:xfrm>
          <a:off x="2928938" y="4643438"/>
          <a:ext cx="4706937" cy="642937"/>
        </p:xfrm>
        <a:graphic>
          <a:graphicData uri="http://schemas.openxmlformats.org/presentationml/2006/ole">
            <p:oleObj spid="_x0000_s1029" name="Ecuación" r:id="rId7" imgW="1168200" imgH="2793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65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Tx/>
              <a:buChar char=" "/>
            </a:pPr>
            <a:r>
              <a:rPr lang="es-ES_tradnl" smtClean="0"/>
              <a:t>                  ABCM</a:t>
            </a:r>
          </a:p>
          <a:p>
            <a:r>
              <a:rPr lang="es-ES_tradnl" smtClean="0"/>
              <a:t>TMR = ----------------</a:t>
            </a:r>
          </a:p>
          <a:p>
            <a:pPr>
              <a:buClr>
                <a:schemeClr val="tx1"/>
              </a:buClr>
              <a:buFontTx/>
              <a:buChar char=" "/>
            </a:pPr>
            <a:r>
              <a:rPr lang="es-ES_tradnl" smtClean="0"/>
              <a:t>                    ABC</a:t>
            </a:r>
          </a:p>
          <a:p>
            <a:r>
              <a:rPr lang="es-ES_tradnl" smtClean="0"/>
              <a:t>La relación entre ambos momentos es una relación de tiempo: Tiempo medio de residencia</a:t>
            </a:r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Teoría Estadística de los Momentos</a:t>
            </a:r>
            <a:endParaRPr lang="es-ES_tradnl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3"/>
          <p:cNvGraphicFramePr>
            <a:graphicFrameLocks noChangeAspect="1"/>
          </p:cNvGraphicFramePr>
          <p:nvPr>
            <p:ph idx="1"/>
          </p:nvPr>
        </p:nvGraphicFramePr>
        <p:xfrm>
          <a:off x="1749425" y="1500188"/>
          <a:ext cx="5641975" cy="4124325"/>
        </p:xfrm>
        <a:graphic>
          <a:graphicData uri="http://schemas.openxmlformats.org/presentationml/2006/ole">
            <p:oleObj spid="_x0000_s2050" name="Hoja de cálculo" r:id="rId3" imgW="4143613" imgH="3029188" progId="Excel.Sheet.8">
              <p:embed/>
            </p:oleObj>
          </a:graphicData>
        </a:graphic>
      </p:graphicFrame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228600"/>
            <a:ext cx="75438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Teoría Estadística de los Momentos</a:t>
            </a:r>
            <a:endParaRPr lang="es-ES_tradnl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4"/>
          <p:cNvGraphicFramePr>
            <a:graphicFrameLocks noChangeAspect="1"/>
          </p:cNvGraphicFramePr>
          <p:nvPr>
            <p:ph idx="1"/>
          </p:nvPr>
        </p:nvGraphicFramePr>
        <p:xfrm>
          <a:off x="2276475" y="1500188"/>
          <a:ext cx="4448175" cy="4365625"/>
        </p:xfrm>
        <a:graphic>
          <a:graphicData uri="http://schemas.openxmlformats.org/presentationml/2006/ole">
            <p:oleObj spid="_x0000_s3074" name="Hoja de cálculo" r:id="rId3" imgW="3610213" imgH="3543538" progId="Excel.Sheet.8">
              <p:embed/>
            </p:oleObj>
          </a:graphicData>
        </a:graphic>
      </p:graphicFrame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Teoría Estadística de los Momentos</a:t>
            </a:r>
            <a:endParaRPr lang="es-ES_tradnl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sz="2800" smtClean="0"/>
              <a:t>Al igual que los modelos compartimentales, la teoría se aplicó primero a administración i.v. y luego se amplió a extravascular</a:t>
            </a:r>
          </a:p>
          <a:p>
            <a:pPr algn="just"/>
            <a:r>
              <a:rPr lang="es-ES_tradnl" sz="2800" smtClean="0"/>
              <a:t>Fenómeno de disposición de primer orden (descrito por una expresión exponencial)</a:t>
            </a:r>
          </a:p>
          <a:p>
            <a:pPr algn="just"/>
            <a:r>
              <a:rPr lang="es-ES_tradnl" sz="2800" smtClean="0"/>
              <a:t>Significa que la media de una distribución acumulativa log-normal está en el 63,2% de la población.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Teoría Estadística de los Momentos</a:t>
            </a:r>
            <a:endParaRPr lang="es-ES_tradnl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smtClean="0"/>
              <a:t>Tiempo medio de residencia: el tiempo necesario para que el 63,2 % de las moléculas intactas transiten (sean eliminadas) por el organismo a través de todos los procesos farmacocinéticos.  TMR</a:t>
            </a:r>
          </a:p>
          <a:p>
            <a:pPr algn="just"/>
            <a:r>
              <a:rPr lang="es-ES_tradnl" smtClean="0"/>
              <a:t>Incluye la liberación “in vivo” del fármaco y su ADME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Teoría Estadística de los Momentos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es-ES_tradnl" smtClean="0"/>
              <a:t>TMR depende del fármaco, la forma farmacéutica y la vía de administración</a:t>
            </a:r>
          </a:p>
          <a:p>
            <a:pPr algn="just">
              <a:lnSpc>
                <a:spcPct val="90000"/>
              </a:lnSpc>
            </a:pPr>
            <a:r>
              <a:rPr lang="es-ES_tradnl" smtClean="0"/>
              <a:t>Administración i.v. Se aprecia sólo disposición</a:t>
            </a:r>
          </a:p>
          <a:p>
            <a:pPr algn="just">
              <a:lnSpc>
                <a:spcPct val="90000"/>
              </a:lnSpc>
            </a:pPr>
            <a:r>
              <a:rPr lang="es-ES_tradnl" smtClean="0"/>
              <a:t>Administración oral de una solución. Se aprecia A y disposición</a:t>
            </a:r>
          </a:p>
          <a:p>
            <a:pPr algn="just">
              <a:lnSpc>
                <a:spcPct val="90000"/>
              </a:lnSpc>
            </a:pPr>
            <a:r>
              <a:rPr lang="es-ES_tradnl" smtClean="0"/>
              <a:t>Administración oral de un comprimido. Se aprecia disolución in vivo y ADME.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Teoría Estadística de los Momentos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ES_tradnl" smtClean="0"/>
          </a:p>
          <a:p>
            <a:pPr algn="just"/>
            <a:endParaRPr lang="es-ES_tradnl" smtClean="0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Teoría Estadística de los Momentos</a:t>
            </a:r>
            <a:endParaRPr lang="es-ES_tradnl" smtClean="0"/>
          </a:p>
        </p:txBody>
      </p:sp>
      <p:sp>
        <p:nvSpPr>
          <p:cNvPr id="33796" name="Line 4"/>
          <p:cNvSpPr>
            <a:spLocks noChangeShapeType="1"/>
          </p:cNvSpPr>
          <p:nvPr/>
        </p:nvSpPr>
        <p:spPr bwMode="auto">
          <a:xfrm flipH="1">
            <a:off x="1219200" y="2819400"/>
            <a:ext cx="2743200" cy="0"/>
          </a:xfrm>
          <a:prstGeom prst="line">
            <a:avLst/>
          </a:prstGeom>
          <a:noFill/>
          <a:ln w="63500">
            <a:solidFill>
              <a:srgbClr val="003366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3797" name="Line 5"/>
          <p:cNvSpPr>
            <a:spLocks noChangeShapeType="1"/>
          </p:cNvSpPr>
          <p:nvPr/>
        </p:nvSpPr>
        <p:spPr bwMode="auto">
          <a:xfrm>
            <a:off x="1219200" y="3505200"/>
            <a:ext cx="2743200" cy="0"/>
          </a:xfrm>
          <a:prstGeom prst="line">
            <a:avLst/>
          </a:prstGeom>
          <a:noFill/>
          <a:ln w="63500">
            <a:solidFill>
              <a:srgbClr val="003366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>
            <a:off x="1219200" y="4267200"/>
            <a:ext cx="2743200" cy="0"/>
          </a:xfrm>
          <a:prstGeom prst="line">
            <a:avLst/>
          </a:prstGeom>
          <a:noFill/>
          <a:ln w="60325">
            <a:solidFill>
              <a:srgbClr val="003366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>
            <a:off x="3962400" y="3505200"/>
            <a:ext cx="1600200" cy="0"/>
          </a:xfrm>
          <a:prstGeom prst="line">
            <a:avLst/>
          </a:prstGeom>
          <a:noFill/>
          <a:ln w="63500">
            <a:solidFill>
              <a:srgbClr val="9933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>
            <a:off x="3962400" y="4267200"/>
            <a:ext cx="1600200" cy="0"/>
          </a:xfrm>
          <a:prstGeom prst="line">
            <a:avLst/>
          </a:prstGeom>
          <a:noFill/>
          <a:ln w="63500">
            <a:solidFill>
              <a:srgbClr val="8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3801" name="Line 9"/>
          <p:cNvSpPr>
            <a:spLocks noChangeShapeType="1"/>
          </p:cNvSpPr>
          <p:nvPr/>
        </p:nvSpPr>
        <p:spPr bwMode="auto">
          <a:xfrm>
            <a:off x="5486400" y="4267200"/>
            <a:ext cx="1447800" cy="0"/>
          </a:xfrm>
          <a:prstGeom prst="line">
            <a:avLst/>
          </a:prstGeom>
          <a:noFill/>
          <a:ln w="63500">
            <a:solidFill>
              <a:srgbClr val="00808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3802" name="Line 10"/>
          <p:cNvSpPr>
            <a:spLocks noChangeShapeType="1"/>
          </p:cNvSpPr>
          <p:nvPr/>
        </p:nvSpPr>
        <p:spPr bwMode="auto">
          <a:xfrm>
            <a:off x="1295400" y="5257800"/>
            <a:ext cx="2743200" cy="0"/>
          </a:xfrm>
          <a:prstGeom prst="line">
            <a:avLst/>
          </a:prstGeom>
          <a:noFill/>
          <a:ln w="63500">
            <a:solidFill>
              <a:srgbClr val="003366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3803" name="Line 11"/>
          <p:cNvSpPr>
            <a:spLocks noChangeShapeType="1"/>
          </p:cNvSpPr>
          <p:nvPr/>
        </p:nvSpPr>
        <p:spPr bwMode="auto">
          <a:xfrm>
            <a:off x="4038600" y="5257800"/>
            <a:ext cx="1600200" cy="0"/>
          </a:xfrm>
          <a:prstGeom prst="line">
            <a:avLst/>
          </a:prstGeom>
          <a:noFill/>
          <a:ln w="63500">
            <a:solidFill>
              <a:srgbClr val="80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3804" name="Line 12"/>
          <p:cNvSpPr>
            <a:spLocks noChangeShapeType="1"/>
          </p:cNvSpPr>
          <p:nvPr/>
        </p:nvSpPr>
        <p:spPr bwMode="auto">
          <a:xfrm>
            <a:off x="5638800" y="5257800"/>
            <a:ext cx="2438400" cy="0"/>
          </a:xfrm>
          <a:prstGeom prst="line">
            <a:avLst/>
          </a:prstGeom>
          <a:noFill/>
          <a:ln w="63500">
            <a:solidFill>
              <a:srgbClr val="00808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33805" name="Text Box 14"/>
          <p:cNvSpPr txBox="1">
            <a:spLocks noChangeArrowheads="1"/>
          </p:cNvSpPr>
          <p:nvPr/>
        </p:nvSpPr>
        <p:spPr bwMode="auto">
          <a:xfrm>
            <a:off x="1524000" y="23622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800" b="0"/>
              <a:t>TMR i.v.</a:t>
            </a:r>
          </a:p>
        </p:txBody>
      </p:sp>
      <p:sp>
        <p:nvSpPr>
          <p:cNvPr id="33806" name="Text Box 15"/>
          <p:cNvSpPr txBox="1">
            <a:spLocks noChangeArrowheads="1"/>
          </p:cNvSpPr>
          <p:nvPr/>
        </p:nvSpPr>
        <p:spPr bwMode="auto">
          <a:xfrm>
            <a:off x="5867400" y="3276600"/>
            <a:ext cx="213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800" b="0"/>
              <a:t>TMR sol oral</a:t>
            </a:r>
          </a:p>
        </p:txBody>
      </p:sp>
      <p:sp>
        <p:nvSpPr>
          <p:cNvPr id="33807" name="Text Box 16"/>
          <p:cNvSpPr txBox="1">
            <a:spLocks noChangeArrowheads="1"/>
          </p:cNvSpPr>
          <p:nvPr/>
        </p:nvSpPr>
        <p:spPr bwMode="auto">
          <a:xfrm>
            <a:off x="7162800" y="4114800"/>
            <a:ext cx="1752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800" b="0"/>
              <a:t>TMR Compr convencional</a:t>
            </a:r>
          </a:p>
        </p:txBody>
      </p:sp>
      <p:sp>
        <p:nvSpPr>
          <p:cNvPr id="33808" name="Text Box 17"/>
          <p:cNvSpPr txBox="1">
            <a:spLocks noChangeArrowheads="1"/>
          </p:cNvSpPr>
          <p:nvPr/>
        </p:nvSpPr>
        <p:spPr bwMode="auto">
          <a:xfrm>
            <a:off x="7467600" y="5410200"/>
            <a:ext cx="129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800" b="0"/>
              <a:t>TMR Compr LC</a:t>
            </a:r>
          </a:p>
        </p:txBody>
      </p:sp>
      <p:sp>
        <p:nvSpPr>
          <p:cNvPr id="33809" name="Text Box 18"/>
          <p:cNvSpPr txBox="1">
            <a:spLocks noChangeArrowheads="1"/>
          </p:cNvSpPr>
          <p:nvPr/>
        </p:nvSpPr>
        <p:spPr bwMode="auto">
          <a:xfrm>
            <a:off x="4114800" y="31242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800" b="0"/>
              <a:t>TMA</a:t>
            </a:r>
          </a:p>
        </p:txBody>
      </p:sp>
      <p:sp>
        <p:nvSpPr>
          <p:cNvPr id="33810" name="Text Box 20"/>
          <p:cNvSpPr txBox="1">
            <a:spLocks noChangeArrowheads="1"/>
          </p:cNvSpPr>
          <p:nvPr/>
        </p:nvSpPr>
        <p:spPr bwMode="auto">
          <a:xfrm>
            <a:off x="5791200" y="38100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800" b="0"/>
              <a:t>TMD</a:t>
            </a:r>
          </a:p>
        </p:txBody>
      </p:sp>
      <p:sp>
        <p:nvSpPr>
          <p:cNvPr id="33811" name="Text Box 21"/>
          <p:cNvSpPr txBox="1">
            <a:spLocks noChangeArrowheads="1"/>
          </p:cNvSpPr>
          <p:nvPr/>
        </p:nvSpPr>
        <p:spPr bwMode="auto">
          <a:xfrm>
            <a:off x="5791200" y="48006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800" b="0"/>
              <a:t>TMD</a:t>
            </a:r>
          </a:p>
        </p:txBody>
      </p:sp>
      <p:sp>
        <p:nvSpPr>
          <p:cNvPr id="33812" name="Text Box 22"/>
          <p:cNvSpPr txBox="1">
            <a:spLocks noChangeArrowheads="1"/>
          </p:cNvSpPr>
          <p:nvPr/>
        </p:nvSpPr>
        <p:spPr bwMode="auto">
          <a:xfrm>
            <a:off x="4495800" y="2438400"/>
            <a:ext cx="1905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800" b="0"/>
              <a:t>TMR solución i.v.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 smtClean="0"/>
              <a:t>TMR sol oral - TMR i.v = TMA</a:t>
            </a:r>
          </a:p>
          <a:p>
            <a:r>
              <a:rPr lang="es-ES_tradnl" smtClean="0"/>
              <a:t>TMR compr - TMR sol oral = TMD</a:t>
            </a:r>
          </a:p>
          <a:p>
            <a:endParaRPr lang="es-ES_tradnl" smtClean="0"/>
          </a:p>
          <a:p>
            <a:r>
              <a:rPr lang="es-ES_tradnl" smtClean="0"/>
              <a:t>TMR teofilina i.v. = 9 h</a:t>
            </a:r>
          </a:p>
          <a:p>
            <a:r>
              <a:rPr lang="es-ES_tradnl" smtClean="0"/>
              <a:t>TMR teofilina sol oral = 9,2</a:t>
            </a:r>
          </a:p>
          <a:p>
            <a:r>
              <a:rPr lang="es-ES_tradnl" smtClean="0"/>
              <a:t>TMR teofilina compr LC = 22.3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Teoría Estadística de los Momentos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sz="2800" smtClean="0"/>
              <a:t>¿Cómo se calcula el TMR?</a:t>
            </a:r>
          </a:p>
          <a:p>
            <a:pPr algn="just"/>
            <a:r>
              <a:rPr lang="es-ES_tradnl" sz="2800" smtClean="0"/>
              <a:t>ABC: se calcula por el método de los trapecios y se agrega la porción final: C*/</a:t>
            </a:r>
            <a:r>
              <a:rPr lang="es-ES_tradnl" sz="2800" smtClean="0">
                <a:sym typeface="Symbol" pitchFamily="18" charset="2"/>
              </a:rPr>
              <a:t></a:t>
            </a:r>
            <a:r>
              <a:rPr lang="es-ES_tradnl" sz="2800" smtClean="0"/>
              <a:t>z </a:t>
            </a:r>
          </a:p>
          <a:p>
            <a:pPr algn="just"/>
            <a:r>
              <a:rPr lang="es-ES_tradnl" sz="2800" smtClean="0"/>
              <a:t>ABCM: se calcula por el método de los trapecios el área bajo la curva de la función C</a:t>
            </a:r>
            <a:r>
              <a:rPr lang="es-ES_tradnl" sz="2800" smtClean="0">
                <a:sym typeface="Symbol" pitchFamily="18" charset="2"/>
              </a:rPr>
              <a:t> </a:t>
            </a:r>
            <a:r>
              <a:rPr lang="es-ES_tradnl" sz="2800" smtClean="0"/>
              <a:t>t y se agrega la estimación del ABCM que no se pudo calcular con datos experimentales.</a:t>
            </a:r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Teoría Estadística de los Momentos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sz="2800" b="1" smtClean="0"/>
              <a:t>Estudio cuantitativo de ADME: herramienta de gran valor para interpretar acción de fármacos.</a:t>
            </a:r>
          </a:p>
          <a:p>
            <a:pPr algn="just"/>
            <a:r>
              <a:rPr lang="es-ES_tradnl" sz="2800" b="1" smtClean="0"/>
              <a:t>Complejidad de procesos biológicos desde niveles subcelulares hasta organismo: la Farmacocinética ha sido una solución de compromiso entre una complejidad extrema y una sobresimplificación.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200" smtClean="0"/>
              <a:t>Limitaciones de los modelos compartimentales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 smtClean="0"/>
              <a:t>ABCM = </a:t>
            </a:r>
            <a:r>
              <a:rPr lang="es-ES_tradnl" smtClean="0">
                <a:sym typeface="Symbol" pitchFamily="18" charset="2"/>
              </a:rPr>
              <a:t> (trapecios C  </a:t>
            </a:r>
            <a:r>
              <a:rPr lang="es-ES_tradnl" smtClean="0"/>
              <a:t>t) + (</a:t>
            </a:r>
            <a:r>
              <a:rPr lang="es-ES_tradnl" smtClean="0">
                <a:sym typeface="Symbol" pitchFamily="18" charset="2"/>
              </a:rPr>
              <a:t>C*  </a:t>
            </a:r>
            <a:r>
              <a:rPr lang="es-ES_tradnl" smtClean="0"/>
              <a:t>t* / </a:t>
            </a:r>
            <a:r>
              <a:rPr lang="es-ES_tradnl" smtClean="0">
                <a:sym typeface="Symbol" pitchFamily="18" charset="2"/>
              </a:rPr>
              <a:t></a:t>
            </a:r>
            <a:r>
              <a:rPr lang="es-ES_tradnl" smtClean="0"/>
              <a:t>z) + </a:t>
            </a:r>
            <a:r>
              <a:rPr lang="es-ES_tradnl" smtClean="0">
                <a:sym typeface="Symbol" pitchFamily="18" charset="2"/>
              </a:rPr>
              <a:t>C* </a:t>
            </a:r>
            <a:r>
              <a:rPr lang="es-ES_tradnl" smtClean="0"/>
              <a:t>/ (</a:t>
            </a:r>
            <a:r>
              <a:rPr lang="es-ES_tradnl" smtClean="0">
                <a:sym typeface="Symbol" pitchFamily="18" charset="2"/>
              </a:rPr>
              <a:t></a:t>
            </a:r>
            <a:r>
              <a:rPr lang="es-ES_tradnl" smtClean="0"/>
              <a:t>z) </a:t>
            </a:r>
            <a:r>
              <a:rPr lang="es-ES_tradnl" baseline="30000" smtClean="0">
                <a:sym typeface="Symbol" pitchFamily="18" charset="2"/>
              </a:rPr>
              <a:t>2</a:t>
            </a:r>
          </a:p>
          <a:p>
            <a:endParaRPr lang="es-ES_tradnl" smtClean="0">
              <a:sym typeface="Symbol" pitchFamily="18" charset="2"/>
            </a:endParaRPr>
          </a:p>
          <a:p>
            <a:r>
              <a:rPr lang="es-ES_tradnl" smtClean="0">
                <a:sym typeface="Symbol" pitchFamily="18" charset="2"/>
              </a:rPr>
              <a:t>El hecho de calcular con la constante de velocidad de disposición más lenta al cuadrado, </a:t>
            </a:r>
            <a:r>
              <a:rPr lang="es-ES_tradnl" smtClean="0"/>
              <a:t>(</a:t>
            </a:r>
            <a:r>
              <a:rPr lang="es-ES_tradnl" smtClean="0">
                <a:sym typeface="Symbol" pitchFamily="18" charset="2"/>
              </a:rPr>
              <a:t></a:t>
            </a:r>
            <a:r>
              <a:rPr lang="es-ES_tradnl" smtClean="0"/>
              <a:t>z) </a:t>
            </a:r>
            <a:r>
              <a:rPr lang="es-ES_tradnl" baseline="30000" smtClean="0">
                <a:sym typeface="Symbol" pitchFamily="18" charset="2"/>
              </a:rPr>
              <a:t>2</a:t>
            </a:r>
            <a:r>
              <a:rPr lang="es-ES_tradnl" smtClean="0">
                <a:sym typeface="Symbol" pitchFamily="18" charset="2"/>
              </a:rPr>
              <a:t>,</a:t>
            </a:r>
            <a:r>
              <a:rPr lang="es-ES_tradnl" baseline="30000" smtClean="0">
                <a:sym typeface="Symbol" pitchFamily="18" charset="2"/>
              </a:rPr>
              <a:t> </a:t>
            </a:r>
            <a:r>
              <a:rPr lang="es-ES_tradnl" smtClean="0">
                <a:sym typeface="Symbol" pitchFamily="18" charset="2"/>
              </a:rPr>
              <a:t>hace que la determinación de esta constante sea vital para tener un resultado adecuado</a:t>
            </a:r>
            <a:r>
              <a:rPr lang="es-ES_tradnl" smtClean="0"/>
              <a:t> 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Teoría Estadística de los Momentos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 smtClean="0"/>
              <a:t>¿Qué pasa con estas expresiones cuando los datos se ajustan efectivamente a modelos compartimentales lineales?</a:t>
            </a:r>
          </a:p>
          <a:p>
            <a:r>
              <a:rPr lang="es-ES_tradnl" smtClean="0"/>
              <a:t>ABC = </a:t>
            </a:r>
            <a:r>
              <a:rPr lang="es-ES_tradnl" smtClean="0">
                <a:sym typeface="Symbol" pitchFamily="18" charset="2"/>
              </a:rPr>
              <a:t> Ci/ i</a:t>
            </a:r>
          </a:p>
          <a:p>
            <a:r>
              <a:rPr lang="es-ES_tradnl" smtClean="0">
                <a:sym typeface="Symbol" pitchFamily="18" charset="2"/>
              </a:rPr>
              <a:t>ABCM =  Ci/ (i)</a:t>
            </a:r>
            <a:r>
              <a:rPr lang="es-ES_tradnl" baseline="30000" smtClean="0">
                <a:sym typeface="Symbol" pitchFamily="18" charset="2"/>
              </a:rPr>
              <a:t>2</a:t>
            </a:r>
            <a:endParaRPr lang="es-ES_tradnl" smtClean="0">
              <a:sym typeface="Symbol" pitchFamily="18" charset="2"/>
            </a:endParaRPr>
          </a:p>
        </p:txBody>
      </p:sp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Teoría Estadística de los Momentos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sz="2800" smtClean="0"/>
              <a:t>Si se trata de una administración de un bolus i.v. y el modelo es de un  compartimento:</a:t>
            </a:r>
          </a:p>
          <a:p>
            <a:r>
              <a:rPr lang="es-ES" sz="2800" smtClean="0"/>
              <a:t>¿cuál sería la expresión para el TMR?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s-ES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 smtClean="0"/>
              <a:t>Modelo de 1 compartimento -Bolus i.v.</a:t>
            </a:r>
          </a:p>
          <a:p>
            <a:r>
              <a:rPr lang="es-ES_tradnl" smtClean="0"/>
              <a:t>C = Co e </a:t>
            </a:r>
            <a:r>
              <a:rPr lang="es-ES_tradnl" baseline="30000" smtClean="0"/>
              <a:t>-Kt</a:t>
            </a:r>
          </a:p>
          <a:p>
            <a:pPr>
              <a:buFont typeface="Wingdings" pitchFamily="2" charset="2"/>
              <a:buNone/>
            </a:pPr>
            <a:endParaRPr lang="es-ES_tradnl" baseline="30000" smtClean="0"/>
          </a:p>
          <a:p>
            <a:pPr>
              <a:buFont typeface="Wingdings" pitchFamily="2" charset="2"/>
              <a:buNone/>
            </a:pPr>
            <a:r>
              <a:rPr lang="es-ES_tradnl" sz="4000" baseline="30000" smtClean="0"/>
              <a:t> (A t = TMR:  C = 0,368  Co)</a:t>
            </a:r>
          </a:p>
          <a:p>
            <a:r>
              <a:rPr lang="es-ES_tradnl" smtClean="0"/>
              <a:t>0,368 Co = Co e </a:t>
            </a:r>
            <a:r>
              <a:rPr lang="es-ES_tradnl" baseline="30000" smtClean="0"/>
              <a:t>-K </a:t>
            </a:r>
            <a:r>
              <a:rPr lang="es-ES_tradnl" baseline="30000" smtClean="0">
                <a:sym typeface="Symbol" pitchFamily="18" charset="2"/>
              </a:rPr>
              <a:t></a:t>
            </a:r>
            <a:r>
              <a:rPr lang="es-ES_tradnl" baseline="30000" smtClean="0"/>
              <a:t> TMR</a:t>
            </a:r>
          </a:p>
          <a:p>
            <a:r>
              <a:rPr lang="es-ES_tradnl" smtClean="0"/>
              <a:t>ln 0,368 = -K </a:t>
            </a:r>
            <a:r>
              <a:rPr lang="es-ES_tradnl" smtClean="0">
                <a:sym typeface="Symbol" pitchFamily="18" charset="2"/>
              </a:rPr>
              <a:t> TMR</a:t>
            </a:r>
          </a:p>
          <a:p>
            <a:r>
              <a:rPr lang="es-ES_tradnl" smtClean="0">
                <a:sym typeface="Symbol" pitchFamily="18" charset="2"/>
              </a:rPr>
              <a:t>TMR = 1/K</a:t>
            </a:r>
          </a:p>
          <a:p>
            <a:endParaRPr lang="es-ES_tradnl" smtClean="0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Teoría Estadística de los Momentos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 smtClean="0"/>
              <a:t>Modelo de 1 compartimento -Administración e.v. absorción de orden uno</a:t>
            </a:r>
          </a:p>
          <a:p>
            <a:r>
              <a:rPr lang="es-ES_tradnl" sz="2800" smtClean="0"/>
              <a:t>C = I (e </a:t>
            </a:r>
            <a:r>
              <a:rPr lang="es-ES_tradnl" sz="2800" baseline="30000" smtClean="0"/>
              <a:t>-Kt </a:t>
            </a:r>
            <a:r>
              <a:rPr lang="es-ES_tradnl" sz="2800" smtClean="0"/>
              <a:t> -e </a:t>
            </a:r>
            <a:r>
              <a:rPr lang="es-ES_tradnl" sz="2800" baseline="30000" smtClean="0"/>
              <a:t>-kat</a:t>
            </a:r>
            <a:r>
              <a:rPr lang="es-ES_tradnl" sz="2800" smtClean="0"/>
              <a:t>)</a:t>
            </a:r>
            <a:endParaRPr lang="es-ES_tradnl" sz="2800" baseline="30000" smtClean="0"/>
          </a:p>
          <a:p>
            <a:r>
              <a:rPr lang="es-ES_tradnl" sz="2800" smtClean="0">
                <a:sym typeface="Symbol" pitchFamily="18" charset="2"/>
              </a:rPr>
              <a:t>¿Cuál es la suma de los procesos involucrados?</a:t>
            </a:r>
          </a:p>
          <a:p>
            <a:r>
              <a:rPr lang="es-ES_tradnl" sz="2800" smtClean="0">
                <a:sym typeface="Symbol" pitchFamily="18" charset="2"/>
              </a:rPr>
              <a:t>TMR = 1/K + 1/ka</a:t>
            </a:r>
          </a:p>
          <a:p>
            <a:r>
              <a:rPr lang="es-ES_tradnl" sz="2800" smtClean="0">
                <a:sym typeface="Symbol" pitchFamily="18" charset="2"/>
              </a:rPr>
              <a:t>Si se trata de un sólido, la fase de absorción puede descomponerse en sus integrantes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Teoría Estadística de los Momentos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/>
            </a:r>
            <a:br>
              <a:rPr lang="es-ES_tradnl" sz="3600" smtClean="0"/>
            </a:br>
            <a:r>
              <a:rPr lang="es-ES_tradnl" sz="3600" smtClean="0"/>
              <a:t>Teoría Estadística de los Momentos</a:t>
            </a: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>
            <p:ph type="tbl" idx="1"/>
          </p:nvPr>
        </p:nvGraphicFramePr>
        <p:xfrm>
          <a:off x="1143000" y="2209800"/>
          <a:ext cx="7769225" cy="4171950"/>
        </p:xfrm>
        <a:graphic>
          <a:graphicData uri="http://schemas.openxmlformats.org/presentationml/2006/ole">
            <p:oleObj spid="_x0000_s4098" name="Documento" r:id="rId3" imgW="7778880" imgH="4177440" progId="Word.Document.8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smtClean="0"/>
              <a:t>Modelos fisiológicos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endParaRPr lang="es-ES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b="1" smtClean="0"/>
              <a:t>Se usan generalmente asociados a modelos compartimentales</a:t>
            </a:r>
          </a:p>
          <a:p>
            <a:pPr algn="just"/>
            <a:r>
              <a:rPr lang="es-ES_tradnl" b="1" smtClean="0"/>
              <a:t>Tratan de asociar el comportamiento del fármaco a una situación fisiológica específica</a:t>
            </a:r>
            <a:endParaRPr lang="es-ES_tradnl" smtClean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Modelos fisiológicos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tx1"/>
              </a:buClr>
              <a:buFontTx/>
              <a:buNone/>
              <a:defRPr/>
            </a:pPr>
            <a:r>
              <a:rPr lang="es-ES_tradnl" b="1" dirty="0" smtClean="0"/>
              <a:t>  Se llaman también </a:t>
            </a:r>
            <a:r>
              <a:rPr lang="es-ES_tradnl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modelos de perfusión </a:t>
            </a:r>
          </a:p>
          <a:p>
            <a:pPr marL="365760" indent="-256032" fontAlgn="auto">
              <a:spcAft>
                <a:spcPts val="0"/>
              </a:spcAft>
              <a:buClr>
                <a:schemeClr val="tx1"/>
              </a:buClr>
              <a:buFontTx/>
              <a:buNone/>
              <a:defRPr/>
            </a:pPr>
            <a:r>
              <a:rPr lang="es-ES_tradnl" b="1" dirty="0" smtClean="0"/>
              <a:t>	</a:t>
            </a:r>
          </a:p>
          <a:p>
            <a:pPr marL="365760" indent="-256032" fontAlgn="auto">
              <a:spcAft>
                <a:spcPts val="0"/>
              </a:spcAft>
              <a:buClr>
                <a:schemeClr val="tx1"/>
              </a:buClr>
              <a:buFontTx/>
              <a:buNone/>
              <a:defRPr/>
            </a:pPr>
            <a:r>
              <a:rPr lang="es-ES_tradnl" b="1" dirty="0" smtClean="0"/>
              <a:t>	Disposición  de fármaco en el organismo se describe en términos de:</a:t>
            </a:r>
          </a:p>
          <a:p>
            <a:pPr marL="365760" indent="-256032" fontAlgn="auto">
              <a:spcAft>
                <a:spcPts val="0"/>
              </a:spcAft>
              <a:buClr>
                <a:schemeClr val="tx1"/>
              </a:buClr>
              <a:buFont typeface="Symbol" pitchFamily="18" charset="2"/>
              <a:buChar char="¨"/>
              <a:defRPr/>
            </a:pPr>
            <a:r>
              <a:rPr lang="es-ES_tradnl" b="1" dirty="0" smtClean="0"/>
              <a:t> Perfusión de órgano o tejido</a:t>
            </a:r>
          </a:p>
          <a:p>
            <a:pPr marL="365760" indent="-256032" fontAlgn="auto">
              <a:spcAft>
                <a:spcPts val="0"/>
              </a:spcAft>
              <a:buClr>
                <a:schemeClr val="tx1"/>
              </a:buClr>
              <a:buFont typeface="Symbol" pitchFamily="18" charset="2"/>
              <a:buChar char="¨"/>
              <a:defRPr/>
            </a:pPr>
            <a:r>
              <a:rPr lang="es-ES_tradnl" b="1" dirty="0" smtClean="0"/>
              <a:t> Tamaño del órgano</a:t>
            </a:r>
          </a:p>
          <a:p>
            <a:pPr marL="365760" indent="-256032" fontAlgn="auto">
              <a:spcAft>
                <a:spcPts val="0"/>
              </a:spcAft>
              <a:buClr>
                <a:schemeClr val="tx1"/>
              </a:buClr>
              <a:buFont typeface="Symbol" pitchFamily="18" charset="2"/>
              <a:buChar char="¨"/>
              <a:defRPr/>
            </a:pPr>
            <a:r>
              <a:rPr lang="es-ES_tradnl" b="1" dirty="0" smtClean="0"/>
              <a:t> Coeficiente de reparto entre sangre y tejido u órgano del fármaco</a:t>
            </a:r>
          </a:p>
          <a:p>
            <a:pPr marL="365760" indent="-256032" fontAlgn="auto">
              <a:spcAft>
                <a:spcPts val="0"/>
              </a:spcAft>
              <a:buClr>
                <a:schemeClr val="tx1"/>
              </a:buClr>
              <a:buFont typeface="Symbol" pitchFamily="18" charset="2"/>
              <a:buChar char="¨"/>
              <a:defRPr/>
            </a:pPr>
            <a:r>
              <a:rPr lang="es-ES_tradnl" b="1" dirty="0" smtClean="0"/>
              <a:t> Características de eliminación</a:t>
            </a:r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dirty="0" smtClean="0"/>
              <a:t>Modelos fisiológicos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tx1"/>
              </a:buClr>
              <a:buFontTx/>
              <a:buChar char=" "/>
            </a:pPr>
            <a:r>
              <a:rPr lang="es-ES_tradnl" b="1" smtClean="0"/>
              <a:t>Conceptos fundamentales</a:t>
            </a:r>
          </a:p>
          <a:p>
            <a:r>
              <a:rPr lang="es-ES_tradnl" b="1" smtClean="0"/>
              <a:t>Concentración del F en sangre</a:t>
            </a:r>
          </a:p>
          <a:p>
            <a:r>
              <a:rPr lang="es-ES_tradnl" b="1" smtClean="0"/>
              <a:t>Flujo o velocidad de flujo de sangre en el órgano (Q)</a:t>
            </a:r>
          </a:p>
          <a:p>
            <a:r>
              <a:rPr lang="es-ES_tradnl" b="1" smtClean="0"/>
              <a:t>Clearance del órgano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Modelos fisiológicos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sz="2800" b="1" smtClean="0"/>
              <a:t>Modelos compartimentales.</a:t>
            </a:r>
          </a:p>
          <a:p>
            <a:pPr algn="just"/>
            <a:r>
              <a:rPr lang="es-ES_tradnl" sz="2600" b="1" smtClean="0"/>
              <a:t>Se concibe el organismo como conjunto de compartimentos interconectados  por constantes de transferencias de 1er orden.</a:t>
            </a:r>
          </a:p>
          <a:p>
            <a:pPr algn="just"/>
            <a:r>
              <a:rPr lang="es-ES_tradnl" sz="2600" b="1" smtClean="0"/>
              <a:t>Es satisfactoria  pero revelan poco sobre los procesos biológicos subyacentes que controlan las funciones de introducción y disposición.</a:t>
            </a:r>
          </a:p>
          <a:p>
            <a:pPr algn="just"/>
            <a:r>
              <a:rPr lang="es-ES_tradnl" sz="2600" b="1" smtClean="0"/>
              <a:t>Respuesta puede ser modificada por muchos factores: enfermedad, otros medicamentos, etc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200" smtClean="0"/>
              <a:t>Limitaciones de los modelos compartimentales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sz="2800" smtClean="0"/>
              <a:t>Basado en las características farmacocinéticas, farmacodinámicas y fisicoquímicas del fármaco</a:t>
            </a:r>
          </a:p>
          <a:p>
            <a:r>
              <a:rPr lang="es-ES" sz="2800" smtClean="0"/>
              <a:t>Anatomía y fisiología del cuerpo</a:t>
            </a:r>
          </a:p>
          <a:p>
            <a:r>
              <a:rPr lang="es-ES" sz="2800" smtClean="0"/>
              <a:t>Regiones donde:</a:t>
            </a:r>
          </a:p>
          <a:p>
            <a:pPr lvl="1"/>
            <a:r>
              <a:rPr lang="es-ES" sz="2400" smtClean="0"/>
              <a:t>El fármaco se distribuye mayoritariamente, </a:t>
            </a:r>
          </a:p>
          <a:p>
            <a:pPr lvl="1"/>
            <a:r>
              <a:rPr lang="es-ES" sz="2400" smtClean="0"/>
              <a:t>Ejerce su acción farmacológica o tóxica</a:t>
            </a:r>
          </a:p>
          <a:p>
            <a:pPr lvl="1"/>
            <a:r>
              <a:rPr lang="es-ES" sz="2400" smtClean="0"/>
              <a:t>El fármaco se elimina</a:t>
            </a:r>
          </a:p>
          <a:p>
            <a:pPr lvl="1"/>
            <a:r>
              <a:rPr lang="es-ES" sz="2400" smtClean="0"/>
              <a:t>Tejidos o fluidos que sean fáciles de muestrear </a:t>
            </a:r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sz="3200" smtClean="0"/>
              <a:t>¿Cómo se eligen los componentes que tendrá el modelo?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" smtClean="0"/>
              <a:t>Anatómica: volumen de órganos y tejidos</a:t>
            </a:r>
          </a:p>
          <a:p>
            <a:r>
              <a:rPr lang="es-ES" smtClean="0"/>
              <a:t>Fisiológica: velocidad de flujo sanguíneo y de reacciones enzimáticas</a:t>
            </a:r>
          </a:p>
          <a:p>
            <a:r>
              <a:rPr lang="es-ES" smtClean="0"/>
              <a:t>Termodinámica: isotermas de unión fármaco-proteína</a:t>
            </a:r>
          </a:p>
          <a:p>
            <a:r>
              <a:rPr lang="es-ES" smtClean="0"/>
              <a:t>Transporte: permeabilidad de membranas</a:t>
            </a:r>
          </a:p>
          <a:p>
            <a:endParaRPr lang="es-ES" smtClean="0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sz="3200" smtClean="0"/>
              <a:t>¿Qué información se requiere para el modelo elegido?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2"/>
          <p:cNvSpPr txBox="1">
            <a:spLocks noChangeArrowheads="1"/>
          </p:cNvSpPr>
          <p:nvPr/>
        </p:nvSpPr>
        <p:spPr bwMode="auto">
          <a:xfrm>
            <a:off x="3563938" y="1412875"/>
            <a:ext cx="2808287" cy="457200"/>
          </a:xfrm>
          <a:prstGeom prst="rect">
            <a:avLst/>
          </a:prstGeom>
          <a:solidFill>
            <a:srgbClr val="FF0000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/>
              <a:t>Sangre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3563938" y="2565400"/>
            <a:ext cx="2808287" cy="457200"/>
          </a:xfrm>
          <a:prstGeom prst="rect">
            <a:avLst/>
          </a:prstGeom>
          <a:solidFill>
            <a:srgbClr val="CCFFFF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/>
              <a:t>Músculo</a:t>
            </a:r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3563938" y="3716338"/>
            <a:ext cx="2808287" cy="457200"/>
          </a:xfrm>
          <a:prstGeom prst="rect">
            <a:avLst/>
          </a:prstGeom>
          <a:solidFill>
            <a:srgbClr val="993366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>
                <a:solidFill>
                  <a:schemeClr val="bg1"/>
                </a:solidFill>
              </a:rPr>
              <a:t>Hígado</a:t>
            </a:r>
          </a:p>
        </p:txBody>
      </p:sp>
      <p:sp>
        <p:nvSpPr>
          <p:cNvPr id="48133" name="AutoShape 5"/>
          <p:cNvSpPr>
            <a:spLocks noChangeArrowheads="1"/>
          </p:cNvSpPr>
          <p:nvPr/>
        </p:nvSpPr>
        <p:spPr bwMode="auto">
          <a:xfrm>
            <a:off x="6372225" y="1628775"/>
            <a:ext cx="576263" cy="71438"/>
          </a:xfrm>
          <a:prstGeom prst="rightArrow">
            <a:avLst>
              <a:gd name="adj1" fmla="val 50000"/>
              <a:gd name="adj2" fmla="val 201665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8134" name="AutoShape 6"/>
          <p:cNvSpPr>
            <a:spLocks noChangeArrowheads="1"/>
          </p:cNvSpPr>
          <p:nvPr/>
        </p:nvSpPr>
        <p:spPr bwMode="auto">
          <a:xfrm>
            <a:off x="2987675" y="1557338"/>
            <a:ext cx="576263" cy="71437"/>
          </a:xfrm>
          <a:prstGeom prst="rightArrow">
            <a:avLst>
              <a:gd name="adj1" fmla="val 50000"/>
              <a:gd name="adj2" fmla="val 201668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8135" name="AutoShape 7"/>
          <p:cNvSpPr>
            <a:spLocks noChangeArrowheads="1"/>
          </p:cNvSpPr>
          <p:nvPr/>
        </p:nvSpPr>
        <p:spPr bwMode="auto">
          <a:xfrm>
            <a:off x="6372225" y="2781300"/>
            <a:ext cx="576263" cy="71438"/>
          </a:xfrm>
          <a:prstGeom prst="leftArrow">
            <a:avLst>
              <a:gd name="adj1" fmla="val 50000"/>
              <a:gd name="adj2" fmla="val 201665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8136" name="AutoShape 8"/>
          <p:cNvSpPr>
            <a:spLocks noChangeArrowheads="1"/>
          </p:cNvSpPr>
          <p:nvPr/>
        </p:nvSpPr>
        <p:spPr bwMode="auto">
          <a:xfrm>
            <a:off x="2987675" y="2781300"/>
            <a:ext cx="576263" cy="71438"/>
          </a:xfrm>
          <a:prstGeom prst="leftArrow">
            <a:avLst>
              <a:gd name="adj1" fmla="val 50000"/>
              <a:gd name="adj2" fmla="val 201665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8137" name="AutoShape 9"/>
          <p:cNvSpPr>
            <a:spLocks noChangeArrowheads="1"/>
          </p:cNvSpPr>
          <p:nvPr/>
        </p:nvSpPr>
        <p:spPr bwMode="auto">
          <a:xfrm>
            <a:off x="2987675" y="3933825"/>
            <a:ext cx="576263" cy="71438"/>
          </a:xfrm>
          <a:prstGeom prst="leftArrow">
            <a:avLst>
              <a:gd name="adj1" fmla="val 50000"/>
              <a:gd name="adj2" fmla="val 201665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8138" name="AutoShape 10"/>
          <p:cNvSpPr>
            <a:spLocks noChangeArrowheads="1"/>
          </p:cNvSpPr>
          <p:nvPr/>
        </p:nvSpPr>
        <p:spPr bwMode="auto">
          <a:xfrm>
            <a:off x="6372225" y="3933825"/>
            <a:ext cx="576263" cy="71438"/>
          </a:xfrm>
          <a:prstGeom prst="leftArrow">
            <a:avLst>
              <a:gd name="adj1" fmla="val 50000"/>
              <a:gd name="adj2" fmla="val 201665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8139" name="AutoShape 11"/>
          <p:cNvSpPr>
            <a:spLocks noChangeArrowheads="1"/>
          </p:cNvSpPr>
          <p:nvPr/>
        </p:nvSpPr>
        <p:spPr bwMode="auto">
          <a:xfrm>
            <a:off x="4716463" y="4221163"/>
            <a:ext cx="71437" cy="792162"/>
          </a:xfrm>
          <a:prstGeom prst="downArrow">
            <a:avLst>
              <a:gd name="adj1" fmla="val 50000"/>
              <a:gd name="adj2" fmla="val 277224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4859338" y="4365625"/>
            <a:ext cx="1365250" cy="3667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r>
              <a:rPr lang="es-ES" sz="1800"/>
              <a:t>Eliminación</a:t>
            </a:r>
          </a:p>
        </p:txBody>
      </p:sp>
      <p:cxnSp>
        <p:nvCxnSpPr>
          <p:cNvPr id="48141" name="AutoShape 13"/>
          <p:cNvCxnSpPr>
            <a:cxnSpLocks noChangeShapeType="1"/>
            <a:stCxn id="48134" idx="1"/>
            <a:endCxn id="48137" idx="1"/>
          </p:cNvCxnSpPr>
          <p:nvPr/>
        </p:nvCxnSpPr>
        <p:spPr bwMode="auto">
          <a:xfrm>
            <a:off x="2987675" y="1593850"/>
            <a:ext cx="0" cy="2376488"/>
          </a:xfrm>
          <a:prstGeom prst="straightConnector1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cxnSp>
        <p:nvCxnSpPr>
          <p:cNvPr id="48142" name="AutoShape 14"/>
          <p:cNvCxnSpPr>
            <a:cxnSpLocks noChangeShapeType="1"/>
            <a:stCxn id="48133" idx="3"/>
            <a:endCxn id="48138" idx="3"/>
          </p:cNvCxnSpPr>
          <p:nvPr/>
        </p:nvCxnSpPr>
        <p:spPr bwMode="auto">
          <a:xfrm>
            <a:off x="6948488" y="1665288"/>
            <a:ext cx="0" cy="2305050"/>
          </a:xfrm>
          <a:prstGeom prst="straightConnector1">
            <a:avLst/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sp>
        <p:nvSpPr>
          <p:cNvPr id="48143" name="Text Box 15"/>
          <p:cNvSpPr txBox="1">
            <a:spLocks noChangeArrowheads="1"/>
          </p:cNvSpPr>
          <p:nvPr/>
        </p:nvSpPr>
        <p:spPr bwMode="auto">
          <a:xfrm>
            <a:off x="2916238" y="1125538"/>
            <a:ext cx="1008062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/>
              <a:t>Q</a:t>
            </a:r>
            <a:r>
              <a:rPr lang="es-ES" sz="2000" baseline="-25000"/>
              <a:t>B</a:t>
            </a:r>
          </a:p>
        </p:txBody>
      </p:sp>
      <p:sp>
        <p:nvSpPr>
          <p:cNvPr id="48144" name="Text Box 16"/>
          <p:cNvSpPr txBox="1">
            <a:spLocks noChangeArrowheads="1"/>
          </p:cNvSpPr>
          <p:nvPr/>
        </p:nvSpPr>
        <p:spPr bwMode="auto">
          <a:xfrm>
            <a:off x="6443663" y="1196975"/>
            <a:ext cx="1008062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/>
              <a:t>Q</a:t>
            </a:r>
            <a:r>
              <a:rPr lang="es-ES" sz="2000" baseline="-25000"/>
              <a:t>B</a:t>
            </a:r>
          </a:p>
        </p:txBody>
      </p:sp>
      <p:sp>
        <p:nvSpPr>
          <p:cNvPr id="48145" name="Text Box 17"/>
          <p:cNvSpPr txBox="1">
            <a:spLocks noChangeArrowheads="1"/>
          </p:cNvSpPr>
          <p:nvPr/>
        </p:nvSpPr>
        <p:spPr bwMode="auto">
          <a:xfrm>
            <a:off x="6372225" y="2349500"/>
            <a:ext cx="1008063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/>
              <a:t>Q</a:t>
            </a:r>
            <a:r>
              <a:rPr lang="es-ES" sz="2000" baseline="-25000"/>
              <a:t>M</a:t>
            </a:r>
          </a:p>
        </p:txBody>
      </p:sp>
      <p:sp>
        <p:nvSpPr>
          <p:cNvPr id="48146" name="Text Box 18"/>
          <p:cNvSpPr txBox="1">
            <a:spLocks noChangeArrowheads="1"/>
          </p:cNvSpPr>
          <p:nvPr/>
        </p:nvSpPr>
        <p:spPr bwMode="auto">
          <a:xfrm>
            <a:off x="6372225" y="3500438"/>
            <a:ext cx="1008063" cy="3968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/>
              <a:t>Q</a:t>
            </a:r>
            <a:r>
              <a:rPr lang="es-ES" sz="2000" baseline="-25000"/>
              <a:t>L</a:t>
            </a:r>
          </a:p>
        </p:txBody>
      </p:sp>
      <p:sp>
        <p:nvSpPr>
          <p:cNvPr id="48147" name="Text Box 19"/>
          <p:cNvSpPr txBox="1">
            <a:spLocks noChangeArrowheads="1"/>
          </p:cNvSpPr>
          <p:nvPr/>
        </p:nvSpPr>
        <p:spPr bwMode="auto">
          <a:xfrm>
            <a:off x="1979613" y="5516563"/>
            <a:ext cx="6337300" cy="70167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sz="2000"/>
              <a:t>Ejemplo de un modelo de flujo donde está la sangre, un compartimento no eliminador y uno eliminador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571500" y="1981200"/>
            <a:ext cx="7353300" cy="4114800"/>
          </a:xfrm>
        </p:spPr>
        <p:txBody>
          <a:bodyPr/>
          <a:lstStyle/>
          <a:p>
            <a:pPr>
              <a:lnSpc>
                <a:spcPct val="90000"/>
              </a:lnSpc>
              <a:buClr>
                <a:schemeClr val="tx1"/>
              </a:buClr>
              <a:buFontTx/>
              <a:buChar char=" "/>
            </a:pPr>
            <a:endParaRPr lang="es-ES_tradnl" sz="4400" smtClean="0"/>
          </a:p>
          <a:p>
            <a:pPr>
              <a:lnSpc>
                <a:spcPct val="90000"/>
              </a:lnSpc>
              <a:buClr>
                <a:schemeClr val="tx1"/>
              </a:buClr>
              <a:buFontTx/>
              <a:buChar char=" "/>
            </a:pPr>
            <a:endParaRPr lang="es-ES_tradnl" sz="4400" smtClean="0"/>
          </a:p>
          <a:p>
            <a:pPr algn="just">
              <a:lnSpc>
                <a:spcPct val="90000"/>
              </a:lnSpc>
              <a:buClr>
                <a:schemeClr val="tx1"/>
              </a:buClr>
              <a:buFontTx/>
              <a:buChar char=" "/>
            </a:pPr>
            <a:r>
              <a:rPr lang="es-ES_tradnl" sz="3600" smtClean="0"/>
              <a:t>En cinética lineal si cambia Cpl cambia v de eliminación y el Cl es constante</a:t>
            </a:r>
          </a:p>
          <a:p>
            <a:pPr lvl="4">
              <a:lnSpc>
                <a:spcPct val="90000"/>
              </a:lnSpc>
            </a:pPr>
            <a:endParaRPr lang="es-ES_tradnl" smtClean="0"/>
          </a:p>
          <a:p>
            <a:pPr lvl="4">
              <a:lnSpc>
                <a:spcPct val="90000"/>
              </a:lnSpc>
            </a:pPr>
            <a:endParaRPr lang="es-ES_tradnl" smtClean="0"/>
          </a:p>
          <a:p>
            <a:pPr lvl="4">
              <a:lnSpc>
                <a:spcPct val="90000"/>
              </a:lnSpc>
            </a:pPr>
            <a:endParaRPr lang="es-ES_tradnl" smtClean="0"/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Modelos fisiológicos</a:t>
            </a:r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2743200" y="1903413"/>
          <a:ext cx="5181600" cy="993775"/>
        </p:xfrm>
        <a:graphic>
          <a:graphicData uri="http://schemas.openxmlformats.org/presentationml/2006/ole">
            <p:oleObj spid="_x0000_s5122" name="Ecuación" r:id="rId3" imgW="1257120" imgH="241200" progId="Equation.3">
              <p:embed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447800"/>
            <a:ext cx="7620000" cy="4114800"/>
          </a:xfrm>
        </p:spPr>
        <p:txBody>
          <a:bodyPr/>
          <a:lstStyle/>
          <a:p>
            <a:pPr>
              <a:buClr>
                <a:schemeClr val="tx1"/>
              </a:buClr>
              <a:buFontTx/>
              <a:buChar char=" "/>
            </a:pPr>
            <a:r>
              <a:rPr lang="es-ES_tradnl" smtClean="0"/>
              <a:t>¿Qué pasa con el Cl de un F cuando éste pasa a través de un órgano de eliminación?</a:t>
            </a:r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Modelos fisiológicos</a:t>
            </a:r>
          </a:p>
        </p:txBody>
      </p:sp>
      <p:sp>
        <p:nvSpPr>
          <p:cNvPr id="49156" name="AutoShape 4"/>
          <p:cNvSpPr>
            <a:spLocks noChangeArrowheads="1"/>
          </p:cNvSpPr>
          <p:nvPr/>
        </p:nvSpPr>
        <p:spPr bwMode="auto">
          <a:xfrm>
            <a:off x="1981200" y="3733800"/>
            <a:ext cx="762000" cy="457200"/>
          </a:xfrm>
          <a:prstGeom prst="rightArrow">
            <a:avLst>
              <a:gd name="adj1" fmla="val 50000"/>
              <a:gd name="adj2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9157" name="AutoShape 5"/>
          <p:cNvSpPr>
            <a:spLocks noChangeArrowheads="1"/>
          </p:cNvSpPr>
          <p:nvPr/>
        </p:nvSpPr>
        <p:spPr bwMode="auto">
          <a:xfrm>
            <a:off x="5791200" y="38100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9158" name="AutoShape 6"/>
          <p:cNvSpPr>
            <a:spLocks noChangeArrowheads="1"/>
          </p:cNvSpPr>
          <p:nvPr/>
        </p:nvSpPr>
        <p:spPr bwMode="auto">
          <a:xfrm>
            <a:off x="3886200" y="46482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1752600" y="32004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/>
              <a:t>C</a:t>
            </a:r>
            <a:r>
              <a:rPr lang="es-ES_tradnl" baseline="-25000"/>
              <a:t>A</a:t>
            </a:r>
            <a:r>
              <a:rPr lang="es-ES_tradnl"/>
              <a:t>, Q</a:t>
            </a:r>
          </a:p>
        </p:txBody>
      </p:sp>
      <p:sp>
        <p:nvSpPr>
          <p:cNvPr id="49160" name="Text Box 8"/>
          <p:cNvSpPr txBox="1">
            <a:spLocks noChangeArrowheads="1"/>
          </p:cNvSpPr>
          <p:nvPr/>
        </p:nvSpPr>
        <p:spPr bwMode="auto">
          <a:xfrm>
            <a:off x="5638800" y="32766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/>
              <a:t>C</a:t>
            </a:r>
            <a:r>
              <a:rPr lang="es-ES_tradnl" baseline="-25000"/>
              <a:t>V</a:t>
            </a:r>
            <a:r>
              <a:rPr lang="es-ES_tradnl"/>
              <a:t>, Q</a:t>
            </a:r>
          </a:p>
        </p:txBody>
      </p:sp>
      <p:sp>
        <p:nvSpPr>
          <p:cNvPr id="49161" name="Text Box 9"/>
          <p:cNvSpPr txBox="1">
            <a:spLocks noChangeArrowheads="1"/>
          </p:cNvSpPr>
          <p:nvPr/>
        </p:nvSpPr>
        <p:spPr bwMode="auto">
          <a:xfrm>
            <a:off x="4495800" y="4876800"/>
            <a:ext cx="39624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2200"/>
              <a:t>Extracción de F por el órgano</a:t>
            </a:r>
          </a:p>
        </p:txBody>
      </p:sp>
      <p:sp>
        <p:nvSpPr>
          <p:cNvPr id="49162" name="AutoShape 10"/>
          <p:cNvSpPr>
            <a:spLocks noChangeArrowheads="1"/>
          </p:cNvSpPr>
          <p:nvPr/>
        </p:nvSpPr>
        <p:spPr bwMode="auto">
          <a:xfrm>
            <a:off x="3733800" y="3200400"/>
            <a:ext cx="1214438" cy="1214438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49163" name="Text Box 11"/>
          <p:cNvSpPr txBox="1">
            <a:spLocks noChangeArrowheads="1"/>
          </p:cNvSpPr>
          <p:nvPr/>
        </p:nvSpPr>
        <p:spPr bwMode="auto">
          <a:xfrm>
            <a:off x="3071813" y="5643563"/>
            <a:ext cx="50720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/>
              <a:t>C</a:t>
            </a:r>
            <a:r>
              <a:rPr lang="es-ES_tradnl" baseline="-25000"/>
              <a:t>A</a:t>
            </a:r>
            <a:r>
              <a:rPr lang="es-ES_tradnl"/>
              <a:t>: C de ingreso al órgano (arterial)</a:t>
            </a:r>
          </a:p>
          <a:p>
            <a:pPr eaLnBrk="0" hangingPunct="0">
              <a:spcBef>
                <a:spcPct val="50000"/>
              </a:spcBef>
            </a:pPr>
            <a:r>
              <a:rPr lang="es-ES_tradnl"/>
              <a:t>Cv: C de salida del órgano(venosa)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 sz="2800" b="1" smtClean="0"/>
              <a:t>Velocidad de ingreso o de presentación al órgano = Q * C</a:t>
            </a:r>
            <a:r>
              <a:rPr lang="es-ES_tradnl" sz="2800" b="1" baseline="-25000" smtClean="0"/>
              <a:t>A</a:t>
            </a:r>
            <a:endParaRPr lang="es-ES_tradnl" sz="2800" b="1" smtClean="0"/>
          </a:p>
          <a:p>
            <a:r>
              <a:rPr lang="es-ES_tradnl" sz="2800" b="1" smtClean="0"/>
              <a:t>Velocidad de salida = Q * C</a:t>
            </a:r>
            <a:r>
              <a:rPr lang="es-ES_tradnl" sz="2800" b="1" baseline="-25000" smtClean="0"/>
              <a:t>V</a:t>
            </a:r>
            <a:r>
              <a:rPr lang="es-ES_tradnl" sz="2800" b="1" smtClean="0"/>
              <a:t> </a:t>
            </a:r>
          </a:p>
          <a:p>
            <a:r>
              <a:rPr lang="es-ES_tradnl" sz="2800" b="1" smtClean="0"/>
              <a:t>Q es constante, C es variable</a:t>
            </a:r>
          </a:p>
          <a:p>
            <a:r>
              <a:rPr lang="es-ES_tradnl" sz="2800" b="1" smtClean="0"/>
              <a:t>Si el órgano extrae:</a:t>
            </a:r>
          </a:p>
          <a:p>
            <a:r>
              <a:rPr lang="es-ES_tradnl" sz="2800" b="1" smtClean="0"/>
              <a:t>C</a:t>
            </a:r>
            <a:r>
              <a:rPr lang="es-ES_tradnl" sz="2800" b="1" baseline="-25000" smtClean="0"/>
              <a:t>A</a:t>
            </a:r>
            <a:r>
              <a:rPr lang="es-ES_tradnl" sz="2800" b="1" smtClean="0"/>
              <a:t>  &gt; C</a:t>
            </a:r>
            <a:r>
              <a:rPr lang="es-ES_tradnl" sz="2800" b="1" baseline="-25000" smtClean="0"/>
              <a:t>V</a:t>
            </a:r>
            <a:endParaRPr lang="es-ES_tradnl" sz="2800" b="1" smtClean="0"/>
          </a:p>
          <a:p>
            <a:r>
              <a:rPr lang="es-ES_tradnl" sz="2800" b="1" smtClean="0"/>
              <a:t>Si el órgano no extrae:</a:t>
            </a:r>
          </a:p>
          <a:p>
            <a:r>
              <a:rPr lang="es-ES_tradnl" sz="2800" b="1" smtClean="0"/>
              <a:t>C</a:t>
            </a:r>
            <a:r>
              <a:rPr lang="es-ES_tradnl" sz="2800" b="1" baseline="-25000" smtClean="0"/>
              <a:t>A</a:t>
            </a:r>
            <a:r>
              <a:rPr lang="es-ES_tradnl" sz="2800" b="1" smtClean="0"/>
              <a:t>  = C</a:t>
            </a:r>
            <a:r>
              <a:rPr lang="es-ES_tradnl" sz="2800" b="1" baseline="-25000" smtClean="0"/>
              <a:t>V</a:t>
            </a:r>
            <a:endParaRPr lang="es-ES_tradnl" sz="2800" b="1" smtClean="0"/>
          </a:p>
          <a:p>
            <a:endParaRPr lang="es-ES_tradnl" sz="2800" b="1" smtClean="0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Modelos fisiológicos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0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0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06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06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06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06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06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59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s-ES_tradnl" b="1" dirty="0" smtClean="0"/>
              <a:t>Por un balance de materiales:</a:t>
            </a:r>
          </a:p>
          <a:p>
            <a:endParaRPr lang="es-ES_tradnl" b="1" dirty="0" smtClean="0"/>
          </a:p>
          <a:p>
            <a:r>
              <a:rPr lang="es-ES_tradnl" b="1" dirty="0" smtClean="0"/>
              <a:t>V extracción = V de ingreso - V de salida</a:t>
            </a:r>
          </a:p>
          <a:p>
            <a:endParaRPr lang="es-ES_tradnl" b="1" dirty="0" smtClean="0"/>
          </a:p>
          <a:p>
            <a:r>
              <a:rPr lang="es-ES_tradnl" b="1" dirty="0" smtClean="0"/>
              <a:t>V extracción = Q C</a:t>
            </a:r>
            <a:r>
              <a:rPr lang="es-ES_tradnl" b="1" baseline="-25000" dirty="0" smtClean="0"/>
              <a:t>A </a:t>
            </a:r>
            <a:r>
              <a:rPr lang="es-ES_tradnl" b="1" dirty="0" smtClean="0"/>
              <a:t>- Q C</a:t>
            </a:r>
            <a:r>
              <a:rPr lang="es-ES_tradnl" b="1" baseline="-25000" dirty="0" smtClean="0"/>
              <a:t>V</a:t>
            </a:r>
          </a:p>
          <a:p>
            <a:pPr>
              <a:buFont typeface="Wingdings" pitchFamily="2" charset="2"/>
              <a:buNone/>
            </a:pPr>
            <a:r>
              <a:rPr lang="es-ES_tradnl" b="1" baseline="-25000" dirty="0" smtClean="0"/>
              <a:t>               		</a:t>
            </a:r>
            <a:r>
              <a:rPr lang="es-ES_tradnl" sz="4000" b="1" dirty="0" smtClean="0"/>
              <a:t> </a:t>
            </a:r>
            <a:r>
              <a:rPr lang="es-ES_tradnl" sz="4000" b="1" dirty="0" smtClean="0"/>
              <a:t>=Q </a:t>
            </a:r>
            <a:r>
              <a:rPr lang="es-ES_tradnl" sz="4000" b="1" dirty="0" smtClean="0"/>
              <a:t>(C</a:t>
            </a:r>
            <a:r>
              <a:rPr lang="es-ES_tradnl" sz="4000" b="1" baseline="-25000" dirty="0" smtClean="0"/>
              <a:t>A </a:t>
            </a:r>
            <a:r>
              <a:rPr lang="es-ES_tradnl" sz="4000" b="1" dirty="0" smtClean="0"/>
              <a:t>- C</a:t>
            </a:r>
            <a:r>
              <a:rPr lang="es-ES_tradnl" sz="4000" b="1" baseline="-25000" dirty="0" smtClean="0"/>
              <a:t>V</a:t>
            </a:r>
            <a:r>
              <a:rPr lang="es-ES_tradnl" sz="4000" b="1" dirty="0" smtClean="0"/>
              <a:t>)</a:t>
            </a:r>
          </a:p>
          <a:p>
            <a:endParaRPr lang="es-ES_tradnl" b="1" dirty="0" smtClean="0"/>
          </a:p>
          <a:p>
            <a:endParaRPr lang="es-ES_tradnl" baseline="-25000" dirty="0" smtClean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Modelos fisiológicos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6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6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6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3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3600" b="0">
                <a:solidFill>
                  <a:schemeClr val="tx2"/>
                </a:solidFill>
              </a:rPr>
              <a:t>Modelos fisiológicos</a:t>
            </a:r>
          </a:p>
        </p:txBody>
      </p:sp>
      <p:sp>
        <p:nvSpPr>
          <p:cNvPr id="52227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w"/>
            </a:pPr>
            <a:endParaRPr lang="es-ES" sz="3200" b="0"/>
          </a:p>
        </p:txBody>
      </p:sp>
      <p:sp>
        <p:nvSpPr>
          <p:cNvPr id="52228" name="AutoShape 4"/>
          <p:cNvSpPr>
            <a:spLocks noChangeArrowheads="1"/>
          </p:cNvSpPr>
          <p:nvPr/>
        </p:nvSpPr>
        <p:spPr bwMode="auto">
          <a:xfrm>
            <a:off x="1981200" y="3733800"/>
            <a:ext cx="762000" cy="457200"/>
          </a:xfrm>
          <a:prstGeom prst="rightArrow">
            <a:avLst>
              <a:gd name="adj1" fmla="val 50000"/>
              <a:gd name="adj2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2229" name="AutoShape 5"/>
          <p:cNvSpPr>
            <a:spLocks noChangeArrowheads="1"/>
          </p:cNvSpPr>
          <p:nvPr/>
        </p:nvSpPr>
        <p:spPr bwMode="auto">
          <a:xfrm>
            <a:off x="5791200" y="38100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2230" name="AutoShape 6"/>
          <p:cNvSpPr>
            <a:spLocks noChangeArrowheads="1"/>
          </p:cNvSpPr>
          <p:nvPr/>
        </p:nvSpPr>
        <p:spPr bwMode="auto">
          <a:xfrm>
            <a:off x="3886200" y="46482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1752600" y="32004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b="0"/>
              <a:t>      1</a:t>
            </a: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5638800" y="32766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b="0"/>
              <a:t>1- E</a:t>
            </a:r>
          </a:p>
        </p:txBody>
      </p:sp>
      <p:sp>
        <p:nvSpPr>
          <p:cNvPr id="52233" name="Text Box 9"/>
          <p:cNvSpPr txBox="1">
            <a:spLocks noChangeArrowheads="1"/>
          </p:cNvSpPr>
          <p:nvPr/>
        </p:nvSpPr>
        <p:spPr bwMode="auto">
          <a:xfrm>
            <a:off x="4495800" y="48768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b="0"/>
              <a:t>E</a:t>
            </a:r>
          </a:p>
        </p:txBody>
      </p:sp>
      <p:sp>
        <p:nvSpPr>
          <p:cNvPr id="52234" name="AutoShape 10"/>
          <p:cNvSpPr>
            <a:spLocks noChangeArrowheads="1"/>
          </p:cNvSpPr>
          <p:nvPr/>
        </p:nvSpPr>
        <p:spPr bwMode="auto">
          <a:xfrm>
            <a:off x="3657600" y="3276600"/>
            <a:ext cx="1214438" cy="1214438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2235" name="Rectangle 11"/>
          <p:cNvSpPr>
            <a:spLocks noChangeArrowheads="1"/>
          </p:cNvSpPr>
          <p:nvPr/>
        </p:nvSpPr>
        <p:spPr bwMode="auto">
          <a:xfrm>
            <a:off x="1066800" y="1981200"/>
            <a:ext cx="7467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2800"/>
              <a:t>Razón de extracción o coeficiente de extracción</a:t>
            </a:r>
            <a:endParaRPr lang="es-ES_tradnl" sz="2800" b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dirty="0" smtClean="0">
                <a:solidFill>
                  <a:srgbClr val="002060"/>
                </a:solidFill>
              </a:rPr>
              <a:t>Modelos fisiológicos</a:t>
            </a:r>
          </a:p>
        </p:txBody>
      </p:sp>
      <p:sp>
        <p:nvSpPr>
          <p:cNvPr id="614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24000" y="1981200"/>
            <a:ext cx="7620000" cy="4114800"/>
          </a:xfrm>
        </p:spPr>
        <p:txBody>
          <a:bodyPr/>
          <a:lstStyle/>
          <a:p>
            <a:pPr lvl="2">
              <a:buFontTx/>
              <a:buChar char=" "/>
            </a:pPr>
            <a:endParaRPr lang="es-ES_tradnl" baseline="-25000" smtClean="0"/>
          </a:p>
          <a:p>
            <a:pPr lvl="2">
              <a:buFontTx/>
              <a:buChar char=" "/>
            </a:pPr>
            <a:endParaRPr lang="es-ES_tradnl" baseline="-25000" smtClean="0"/>
          </a:p>
          <a:p>
            <a:pPr lvl="2">
              <a:buFontTx/>
              <a:buChar char=" "/>
            </a:pPr>
            <a:endParaRPr lang="es-ES_tradnl" baseline="-25000" smtClean="0"/>
          </a:p>
          <a:p>
            <a:pPr lvl="2">
              <a:buFontTx/>
              <a:buChar char=" "/>
            </a:pPr>
            <a:endParaRPr lang="es-ES_tradnl" baseline="-25000" smtClean="0"/>
          </a:p>
          <a:p>
            <a:pPr lvl="2">
              <a:buFontTx/>
              <a:buChar char=" "/>
            </a:pPr>
            <a:endParaRPr lang="es-ES_tradnl" baseline="-25000" smtClean="0">
              <a:solidFill>
                <a:srgbClr val="002060"/>
              </a:solidFill>
            </a:endParaRPr>
          </a:p>
          <a:p>
            <a:pPr lvl="2">
              <a:buFontTx/>
              <a:buChar char=" "/>
            </a:pPr>
            <a:endParaRPr lang="es-ES_tradnl" sz="2800" smtClean="0">
              <a:solidFill>
                <a:srgbClr val="002060"/>
              </a:solidFill>
            </a:endParaRPr>
          </a:p>
          <a:p>
            <a:pPr lvl="2">
              <a:buFontTx/>
              <a:buChar char=" "/>
            </a:pPr>
            <a:r>
              <a:rPr lang="es-ES_tradnl" sz="2800" smtClean="0">
                <a:solidFill>
                  <a:srgbClr val="002060"/>
                </a:solidFill>
              </a:rPr>
              <a:t>Valor fluctúa entre 0 y 1</a:t>
            </a:r>
          </a:p>
          <a:p>
            <a:pPr lvl="2">
              <a:buFontTx/>
              <a:buChar char=" "/>
            </a:pPr>
            <a:r>
              <a:rPr lang="es-ES_tradnl" sz="2800" smtClean="0">
                <a:solidFill>
                  <a:srgbClr val="002060"/>
                </a:solidFill>
              </a:rPr>
              <a:t>Si C</a:t>
            </a:r>
            <a:r>
              <a:rPr lang="es-ES_tradnl" sz="2800" baseline="-25000" smtClean="0">
                <a:solidFill>
                  <a:srgbClr val="002060"/>
                </a:solidFill>
              </a:rPr>
              <a:t>A </a:t>
            </a:r>
            <a:r>
              <a:rPr lang="es-ES_tradnl" sz="2800" smtClean="0">
                <a:solidFill>
                  <a:srgbClr val="002060"/>
                </a:solidFill>
              </a:rPr>
              <a:t>= C</a:t>
            </a:r>
            <a:r>
              <a:rPr lang="es-ES_tradnl" sz="2800" baseline="-25000" smtClean="0">
                <a:solidFill>
                  <a:srgbClr val="002060"/>
                </a:solidFill>
              </a:rPr>
              <a:t>V </a:t>
            </a:r>
            <a:r>
              <a:rPr lang="es-ES_tradnl" sz="2800" smtClean="0">
                <a:solidFill>
                  <a:srgbClr val="002060"/>
                </a:solidFill>
              </a:rPr>
              <a:t>no hay extracción y E = 0</a:t>
            </a:r>
          </a:p>
          <a:p>
            <a:pPr lvl="2">
              <a:buFontTx/>
              <a:buChar char=" "/>
            </a:pPr>
            <a:r>
              <a:rPr lang="es-ES_tradnl" sz="2800" smtClean="0">
                <a:solidFill>
                  <a:srgbClr val="002060"/>
                </a:solidFill>
              </a:rPr>
              <a:t>Si C</a:t>
            </a:r>
            <a:r>
              <a:rPr lang="es-ES_tradnl" sz="2800" baseline="-25000" smtClean="0">
                <a:solidFill>
                  <a:srgbClr val="002060"/>
                </a:solidFill>
              </a:rPr>
              <a:t>V </a:t>
            </a:r>
            <a:r>
              <a:rPr lang="es-ES_tradnl" sz="2800" smtClean="0">
                <a:solidFill>
                  <a:srgbClr val="002060"/>
                </a:solidFill>
              </a:rPr>
              <a:t>= 0 se extrae todo y E = 1</a:t>
            </a:r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2857500" y="1928813"/>
          <a:ext cx="3857625" cy="1851025"/>
        </p:xfrm>
        <a:graphic>
          <a:graphicData uri="http://schemas.openxmlformats.org/presentationml/2006/ole">
            <p:oleObj spid="_x0000_s6146" name="Ecuación" r:id="rId3" imgW="1002960" imgH="660240" progId="Equation.3">
              <p:embed/>
            </p:oleObj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3600" b="0">
                <a:solidFill>
                  <a:schemeClr val="tx2"/>
                </a:solidFill>
              </a:rPr>
              <a:t>Modelos fisiológicos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9144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FontTx/>
              <a:buChar char=" "/>
            </a:pPr>
            <a:r>
              <a:rPr lang="es-ES_tradnl" sz="3200" b="0"/>
              <a:t>¿Cómo puede verse afectado el Cl de un órgano por factores como E y Q?</a:t>
            </a:r>
          </a:p>
          <a:p>
            <a:pPr marL="342900" indent="-342900">
              <a:spcBef>
                <a:spcPct val="20000"/>
              </a:spcBef>
              <a:buClr>
                <a:schemeClr val="tx2"/>
              </a:buClr>
              <a:buFont typeface="Wingdings" pitchFamily="2" charset="2"/>
              <a:buChar char="w"/>
            </a:pPr>
            <a:endParaRPr lang="es-ES_tradnl" sz="3200" b="0"/>
          </a:p>
        </p:txBody>
      </p:sp>
      <p:sp>
        <p:nvSpPr>
          <p:cNvPr id="53252" name="AutoShape 4"/>
          <p:cNvSpPr>
            <a:spLocks noChangeArrowheads="1"/>
          </p:cNvSpPr>
          <p:nvPr/>
        </p:nvSpPr>
        <p:spPr bwMode="auto">
          <a:xfrm>
            <a:off x="1981200" y="3733800"/>
            <a:ext cx="762000" cy="457200"/>
          </a:xfrm>
          <a:prstGeom prst="rightArrow">
            <a:avLst>
              <a:gd name="adj1" fmla="val 50000"/>
              <a:gd name="adj2" fmla="val 41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3253" name="AutoShape 5"/>
          <p:cNvSpPr>
            <a:spLocks noChangeArrowheads="1"/>
          </p:cNvSpPr>
          <p:nvPr/>
        </p:nvSpPr>
        <p:spPr bwMode="auto">
          <a:xfrm>
            <a:off x="5791200" y="3810000"/>
            <a:ext cx="976313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3254" name="AutoShape 6"/>
          <p:cNvSpPr>
            <a:spLocks noChangeArrowheads="1"/>
          </p:cNvSpPr>
          <p:nvPr/>
        </p:nvSpPr>
        <p:spPr bwMode="auto">
          <a:xfrm>
            <a:off x="3886200" y="4648200"/>
            <a:ext cx="485775" cy="976313"/>
          </a:xfrm>
          <a:prstGeom prst="downArrow">
            <a:avLst>
              <a:gd name="adj1" fmla="val 50000"/>
              <a:gd name="adj2" fmla="val 5024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3255" name="Text Box 7"/>
          <p:cNvSpPr txBox="1">
            <a:spLocks noChangeArrowheads="1"/>
          </p:cNvSpPr>
          <p:nvPr/>
        </p:nvSpPr>
        <p:spPr bwMode="auto">
          <a:xfrm>
            <a:off x="1752600" y="32004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b="0"/>
              <a:t>   </a:t>
            </a:r>
            <a:r>
              <a:rPr lang="es-ES_tradnl"/>
              <a:t>Q x 1</a:t>
            </a:r>
          </a:p>
        </p:txBody>
      </p:sp>
      <p:sp>
        <p:nvSpPr>
          <p:cNvPr id="53256" name="Text Box 8"/>
          <p:cNvSpPr txBox="1">
            <a:spLocks noChangeArrowheads="1"/>
          </p:cNvSpPr>
          <p:nvPr/>
        </p:nvSpPr>
        <p:spPr bwMode="auto">
          <a:xfrm>
            <a:off x="5638800" y="32766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/>
              <a:t>Q(1- E)</a:t>
            </a:r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4495800" y="48768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/>
              <a:t>QE</a:t>
            </a:r>
          </a:p>
        </p:txBody>
      </p:sp>
      <p:sp>
        <p:nvSpPr>
          <p:cNvPr id="53258" name="AutoShape 10"/>
          <p:cNvSpPr>
            <a:spLocks noChangeArrowheads="1"/>
          </p:cNvSpPr>
          <p:nvPr/>
        </p:nvSpPr>
        <p:spPr bwMode="auto">
          <a:xfrm>
            <a:off x="3657600" y="3276600"/>
            <a:ext cx="1214438" cy="1214438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1447800" y="5943600"/>
            <a:ext cx="7696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/>
              <a:t>Cl = V extracción/C</a:t>
            </a:r>
            <a:r>
              <a:rPr lang="es-ES_tradnl" baseline="-25000"/>
              <a:t>A</a:t>
            </a:r>
            <a:r>
              <a:rPr lang="es-ES_tradnl"/>
              <a:t> = Q (C</a:t>
            </a:r>
            <a:r>
              <a:rPr lang="es-ES_tradnl" baseline="-25000"/>
              <a:t>A</a:t>
            </a:r>
            <a:r>
              <a:rPr lang="es-ES_tradnl"/>
              <a:t>-C</a:t>
            </a:r>
            <a:r>
              <a:rPr lang="es-ES_tradnl" baseline="-25000"/>
              <a:t>V</a:t>
            </a:r>
            <a:r>
              <a:rPr lang="es-ES_tradnl"/>
              <a:t>)/C</a:t>
            </a:r>
            <a:r>
              <a:rPr lang="es-ES_tradnl" baseline="-25000"/>
              <a:t>A</a:t>
            </a:r>
            <a:r>
              <a:rPr lang="es-ES_tradnl"/>
              <a:t> = QE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b="1" smtClean="0"/>
              <a:t>Compartimento no tiene relación con estructuras anatómicas ni funciones fisiológicas.</a:t>
            </a:r>
          </a:p>
          <a:p>
            <a:pPr algn="just"/>
            <a:r>
              <a:rPr lang="es-ES_tradnl" b="1" smtClean="0"/>
              <a:t>¿Qué pasa cuando el comportamiento de un fármaco no se ajusta a algún modelo compartimental</a:t>
            </a:r>
            <a:r>
              <a:rPr lang="es-ES_tradnl" smtClean="0"/>
              <a:t>?</a:t>
            </a:r>
          </a:p>
          <a:p>
            <a:pPr algn="just"/>
            <a:r>
              <a:rPr lang="es-ES_tradnl" sz="2800" b="1" smtClean="0"/>
              <a:t>Modelos no compartimentales constituyen alternativa de gran valor para otros enfoques</a:t>
            </a:r>
          </a:p>
        </p:txBody>
      </p:sp>
      <p:sp>
        <p:nvSpPr>
          <p:cNvPr id="1433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200" smtClean="0"/>
              <a:t>Restricciones de los modelos compartimentales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sz="3600" b="1" smtClean="0">
                <a:solidFill>
                  <a:schemeClr val="accent1"/>
                </a:solidFill>
              </a:rPr>
              <a:t>E </a:t>
            </a:r>
            <a:r>
              <a:rPr lang="es-ES_tradnl" b="1" smtClean="0"/>
              <a:t>grande, cercano a 1 ¿qué significa?</a:t>
            </a:r>
          </a:p>
          <a:p>
            <a:pPr algn="just"/>
            <a:r>
              <a:rPr lang="es-ES_tradnl" b="1" smtClean="0"/>
              <a:t>Que prácticamente todo lo que llega es extraído.</a:t>
            </a:r>
          </a:p>
          <a:p>
            <a:pPr algn="just"/>
            <a:r>
              <a:rPr lang="es-ES_tradnl" b="1" smtClean="0"/>
              <a:t>El órgano tiene una capacidad intrínseca muy alta de extraer fármaco</a:t>
            </a:r>
          </a:p>
          <a:p>
            <a:pPr algn="just"/>
            <a:r>
              <a:rPr lang="es-ES_tradnl" b="1" smtClean="0"/>
              <a:t>Altamente dependiente del flujo</a:t>
            </a:r>
          </a:p>
          <a:p>
            <a:pPr algn="just"/>
            <a:r>
              <a:rPr lang="es-ES_tradnl" b="1" smtClean="0"/>
              <a:t>Medicamentos flujo dependientes</a:t>
            </a:r>
            <a:endParaRPr lang="es-ES_tradnl" smtClean="0"/>
          </a:p>
        </p:txBody>
      </p:sp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Modelos fisiológicos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sz="3600" b="1" smtClean="0">
                <a:solidFill>
                  <a:schemeClr val="accent1"/>
                </a:solidFill>
              </a:rPr>
              <a:t>E</a:t>
            </a:r>
            <a:r>
              <a:rPr lang="es-ES_tradnl" b="1" smtClean="0"/>
              <a:t> pequeño, cercano a 0 ¿qué significa?</a:t>
            </a:r>
          </a:p>
          <a:p>
            <a:pPr algn="just"/>
            <a:r>
              <a:rPr lang="es-ES_tradnl" b="1" smtClean="0"/>
              <a:t>Que prácticamente todo lo que llega atraviesa el órgano sin ser extraído.</a:t>
            </a:r>
          </a:p>
          <a:p>
            <a:pPr algn="just"/>
            <a:r>
              <a:rPr lang="es-ES_tradnl" b="1" smtClean="0"/>
              <a:t>El órgano tiene una capacidad intrínseca muy baja de extraer fármaco</a:t>
            </a:r>
          </a:p>
          <a:p>
            <a:pPr algn="just"/>
            <a:r>
              <a:rPr lang="es-ES_tradnl" b="1" smtClean="0"/>
              <a:t>Pobremente dependiente del flujo</a:t>
            </a:r>
          </a:p>
          <a:p>
            <a:pPr algn="just"/>
            <a:r>
              <a:rPr lang="es-ES_tradnl" b="1" smtClean="0"/>
              <a:t>Medicamentos flujo independientes</a:t>
            </a:r>
            <a:endParaRPr lang="es-ES_tradnl" smtClean="0"/>
          </a:p>
        </p:txBody>
      </p:sp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Modelos fisiológicos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6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6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68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68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68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3" grpId="0" build="p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alpha val="0"/>
              </a:schemeClr>
            </a:gs>
            <a:gs pos="40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Modelos fisiológicos</a:t>
            </a:r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3429000" y="1905000"/>
            <a:ext cx="17526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3429000" y="4267200"/>
            <a:ext cx="17526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6325" name="Line 5"/>
          <p:cNvSpPr>
            <a:spLocks noChangeShapeType="1"/>
          </p:cNvSpPr>
          <p:nvPr/>
        </p:nvSpPr>
        <p:spPr bwMode="auto">
          <a:xfrm>
            <a:off x="5181600" y="26670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>
            <a:off x="7010400" y="2667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6327" name="Line 7"/>
          <p:cNvSpPr>
            <a:spLocks noChangeShapeType="1"/>
          </p:cNvSpPr>
          <p:nvPr/>
        </p:nvSpPr>
        <p:spPr bwMode="auto">
          <a:xfrm flipH="1">
            <a:off x="5181600" y="48006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 flipH="1">
            <a:off x="1600200" y="48006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6329" name="Line 9"/>
          <p:cNvSpPr>
            <a:spLocks noChangeShapeType="1"/>
          </p:cNvSpPr>
          <p:nvPr/>
        </p:nvSpPr>
        <p:spPr bwMode="auto">
          <a:xfrm flipV="1">
            <a:off x="1600200" y="2667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6330" name="Line 10"/>
          <p:cNvSpPr>
            <a:spLocks noChangeShapeType="1"/>
          </p:cNvSpPr>
          <p:nvPr/>
        </p:nvSpPr>
        <p:spPr bwMode="auto">
          <a:xfrm>
            <a:off x="1600200" y="26670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6331" name="Text Box 11"/>
          <p:cNvSpPr txBox="1">
            <a:spLocks noChangeArrowheads="1"/>
          </p:cNvSpPr>
          <p:nvPr/>
        </p:nvSpPr>
        <p:spPr bwMode="auto">
          <a:xfrm>
            <a:off x="1981200" y="21336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b="0"/>
              <a:t>C</a:t>
            </a:r>
            <a:r>
              <a:rPr lang="es-ES_tradnl" b="0" baseline="-25000"/>
              <a:t>A</a:t>
            </a:r>
            <a:endParaRPr lang="es-ES_tradnl" b="0"/>
          </a:p>
        </p:txBody>
      </p:sp>
      <p:sp>
        <p:nvSpPr>
          <p:cNvPr id="56332" name="Text Box 12"/>
          <p:cNvSpPr txBox="1">
            <a:spLocks noChangeArrowheads="1"/>
          </p:cNvSpPr>
          <p:nvPr/>
        </p:nvSpPr>
        <p:spPr bwMode="auto">
          <a:xfrm>
            <a:off x="5486400" y="21336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b="0"/>
              <a:t>Cv</a:t>
            </a:r>
          </a:p>
        </p:txBody>
      </p:sp>
      <p:sp>
        <p:nvSpPr>
          <p:cNvPr id="56333" name="Text Box 13"/>
          <p:cNvSpPr txBox="1">
            <a:spLocks noChangeArrowheads="1"/>
          </p:cNvSpPr>
          <p:nvPr/>
        </p:nvSpPr>
        <p:spPr bwMode="auto">
          <a:xfrm>
            <a:off x="7239000" y="3505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b="0"/>
              <a:t>Q</a:t>
            </a:r>
          </a:p>
        </p:txBody>
      </p:sp>
      <p:sp>
        <p:nvSpPr>
          <p:cNvPr id="56334" name="Text Box 14"/>
          <p:cNvSpPr txBox="1">
            <a:spLocks noChangeArrowheads="1"/>
          </p:cNvSpPr>
          <p:nvPr/>
        </p:nvSpPr>
        <p:spPr bwMode="auto">
          <a:xfrm>
            <a:off x="838200" y="3505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b="0"/>
              <a:t>Q</a:t>
            </a:r>
          </a:p>
        </p:txBody>
      </p:sp>
      <p:sp>
        <p:nvSpPr>
          <p:cNvPr id="56335" name="AutoShape 15"/>
          <p:cNvSpPr>
            <a:spLocks noChangeArrowheads="1"/>
          </p:cNvSpPr>
          <p:nvPr/>
        </p:nvSpPr>
        <p:spPr bwMode="auto">
          <a:xfrm>
            <a:off x="2743200" y="1447800"/>
            <a:ext cx="257175" cy="976313"/>
          </a:xfrm>
          <a:prstGeom prst="downArrow">
            <a:avLst>
              <a:gd name="adj1" fmla="val 50000"/>
              <a:gd name="adj2" fmla="val 9490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6336" name="AutoShape 16"/>
          <p:cNvSpPr>
            <a:spLocks noChangeArrowheads="1"/>
          </p:cNvSpPr>
          <p:nvPr/>
        </p:nvSpPr>
        <p:spPr bwMode="auto">
          <a:xfrm>
            <a:off x="6324600" y="1524000"/>
            <a:ext cx="304800" cy="976313"/>
          </a:xfrm>
          <a:prstGeom prst="downArrow">
            <a:avLst>
              <a:gd name="adj1" fmla="val 50000"/>
              <a:gd name="adj2" fmla="val 800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6337" name="Text Box 17"/>
          <p:cNvSpPr txBox="1">
            <a:spLocks noChangeArrowheads="1"/>
          </p:cNvSpPr>
          <p:nvPr/>
        </p:nvSpPr>
        <p:spPr bwMode="auto">
          <a:xfrm>
            <a:off x="2971800" y="16002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b="0"/>
              <a:t>(1)</a:t>
            </a:r>
          </a:p>
        </p:txBody>
      </p:sp>
      <p:sp>
        <p:nvSpPr>
          <p:cNvPr id="56338" name="Text Box 18"/>
          <p:cNvSpPr txBox="1">
            <a:spLocks noChangeArrowheads="1"/>
          </p:cNvSpPr>
          <p:nvPr/>
        </p:nvSpPr>
        <p:spPr bwMode="auto">
          <a:xfrm>
            <a:off x="6553200" y="16002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b="0"/>
              <a:t>(2)</a:t>
            </a:r>
          </a:p>
        </p:txBody>
      </p:sp>
      <p:sp>
        <p:nvSpPr>
          <p:cNvPr id="56339" name="Text Box 19"/>
          <p:cNvSpPr txBox="1">
            <a:spLocks noChangeArrowheads="1"/>
          </p:cNvSpPr>
          <p:nvPr/>
        </p:nvSpPr>
        <p:spPr bwMode="auto">
          <a:xfrm>
            <a:off x="3571875" y="2057400"/>
            <a:ext cx="1357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800">
                <a:solidFill>
                  <a:srgbClr val="FFFF99"/>
                </a:solidFill>
              </a:rPr>
              <a:t>Organo de extracción</a:t>
            </a:r>
          </a:p>
        </p:txBody>
      </p:sp>
      <p:sp>
        <p:nvSpPr>
          <p:cNvPr id="56340" name="Text Box 20"/>
          <p:cNvSpPr txBox="1">
            <a:spLocks noChangeArrowheads="1"/>
          </p:cNvSpPr>
          <p:nvPr/>
        </p:nvSpPr>
        <p:spPr bwMode="auto">
          <a:xfrm>
            <a:off x="3571875" y="4572000"/>
            <a:ext cx="1357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800">
                <a:solidFill>
                  <a:srgbClr val="FFFF99"/>
                </a:solidFill>
              </a:rPr>
              <a:t>Resto del organismo</a:t>
            </a:r>
          </a:p>
        </p:txBody>
      </p:sp>
      <p:sp>
        <p:nvSpPr>
          <p:cNvPr id="56341" name="Text Box 21"/>
          <p:cNvSpPr txBox="1">
            <a:spLocks noChangeArrowheads="1"/>
          </p:cNvSpPr>
          <p:nvPr/>
        </p:nvSpPr>
        <p:spPr bwMode="auto">
          <a:xfrm>
            <a:off x="1295400" y="6096000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b="0"/>
              <a:t>Ej: vía oral.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"/>
          <p:cNvSpPr>
            <a:spLocks noGrp="1" noChangeArrowheads="1"/>
          </p:cNvSpPr>
          <p:nvPr>
            <p:ph idx="1"/>
          </p:nvPr>
        </p:nvSpPr>
        <p:spPr>
          <a:xfrm>
            <a:off x="1524000" y="1752600"/>
            <a:ext cx="7620000" cy="4114800"/>
          </a:xfrm>
        </p:spPr>
        <p:txBody>
          <a:bodyPr/>
          <a:lstStyle/>
          <a:p>
            <a:pPr algn="just"/>
            <a:endParaRPr lang="es-ES_tradnl" b="1" smtClean="0"/>
          </a:p>
          <a:p>
            <a:pPr algn="just"/>
            <a:r>
              <a:rPr lang="es-ES_tradnl" b="1" smtClean="0"/>
              <a:t>Vía oral: el tubo digestivo está conectado al sistema hepatoportal (excepción cavidad bucal y hemorroidales inferiores).</a:t>
            </a:r>
          </a:p>
          <a:p>
            <a:pPr algn="just"/>
            <a:r>
              <a:rPr lang="es-ES_tradnl" b="1" smtClean="0"/>
              <a:t>Todo pasa primero por el hígado</a:t>
            </a:r>
          </a:p>
          <a:p>
            <a:endParaRPr lang="es-ES_tradnl" smtClean="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Modelos fisiológicos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3"/>
          <p:cNvGraphicFramePr>
            <a:graphicFrameLocks noChangeAspect="1"/>
          </p:cNvGraphicFramePr>
          <p:nvPr>
            <p:ph idx="1"/>
          </p:nvPr>
        </p:nvGraphicFramePr>
        <p:xfrm>
          <a:off x="3500438" y="1666875"/>
          <a:ext cx="3143250" cy="3652838"/>
        </p:xfrm>
        <a:graphic>
          <a:graphicData uri="http://schemas.openxmlformats.org/presentationml/2006/ole">
            <p:oleObj spid="_x0000_s7170" name="Imagen" r:id="rId3" imgW="2309760" imgH="3176280" progId="MS_ClipArt_Gallery.2">
              <p:embed/>
            </p:oleObj>
          </a:graphicData>
        </a:graphic>
      </p:graphicFrame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2400" dirty="0" smtClean="0"/>
              <a:t>¿Qué función cumple el hígado?</a:t>
            </a:r>
            <a:br>
              <a:rPr lang="es-ES_tradnl" sz="2400" dirty="0" smtClean="0"/>
            </a:br>
            <a:r>
              <a:rPr lang="es-ES_tradnl" sz="2400" dirty="0" smtClean="0"/>
              <a:t>¿Qué función cumple la CYP 3A4 del </a:t>
            </a:r>
            <a:r>
              <a:rPr lang="es-ES_tradnl" sz="2400" dirty="0" err="1" smtClean="0"/>
              <a:t>enterocito</a:t>
            </a:r>
            <a:r>
              <a:rPr lang="es-ES_tradnl" sz="2400" dirty="0" smtClean="0"/>
              <a:t>?</a:t>
            </a:r>
            <a:br>
              <a:rPr lang="es-ES_tradnl" sz="2400" dirty="0" smtClean="0"/>
            </a:br>
            <a:r>
              <a:rPr lang="es-ES_tradnl" sz="2400" dirty="0" smtClean="0"/>
              <a:t>¿Qué función cumplen la P-glicoproteína y otros transportadores de eflujo?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143000" y="4143375"/>
            <a:ext cx="21336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2800" b="0"/>
              <a:t>Examina las moléculas que le llegan</a:t>
            </a:r>
          </a:p>
        </p:txBody>
      </p:sp>
      <p:pic>
        <p:nvPicPr>
          <p:cNvPr id="7173" name="Picture 6" descr="http://upload.wikimedia.org/wikipedia/commons/3/34/Propranolol-2D-skeleta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5" y="2071688"/>
            <a:ext cx="1970088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10" descr="http://www.laexcelencia.com/images/identifi/articulos/salud/higado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1857375"/>
            <a:ext cx="3114675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12" descr="http://www.drug-interactions.eu/esp/fase3_file/image00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75" y="1285875"/>
            <a:ext cx="243681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/>
            </a:gs>
            <a:gs pos="40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200" dirty="0" smtClean="0"/>
              <a:t>¿Qué función cumple el hígado y las otras vías de eliminación </a:t>
            </a:r>
            <a:r>
              <a:rPr lang="es-ES_tradnl" sz="3200" dirty="0" err="1" smtClean="0"/>
              <a:t>presistémica</a:t>
            </a:r>
            <a:r>
              <a:rPr lang="es-ES_tradnl" sz="3200" dirty="0" smtClean="0"/>
              <a:t>?</a:t>
            </a:r>
          </a:p>
        </p:txBody>
      </p:sp>
      <p:graphicFrame>
        <p:nvGraphicFramePr>
          <p:cNvPr id="8194" name="Object 3"/>
          <p:cNvGraphicFramePr>
            <a:graphicFrameLocks noChangeAspect="1"/>
          </p:cNvGraphicFramePr>
          <p:nvPr/>
        </p:nvGraphicFramePr>
        <p:xfrm>
          <a:off x="1219200" y="1905000"/>
          <a:ext cx="2616200" cy="4113213"/>
        </p:xfrm>
        <a:graphic>
          <a:graphicData uri="http://schemas.openxmlformats.org/presentationml/2006/ole">
            <p:oleObj spid="_x0000_s8194" name="Imagen" r:id="rId3" imgW="2793960" imgH="4113360" progId="MS_ClipArt_Gallery.2">
              <p:embed/>
            </p:oleObj>
          </a:graphicData>
        </a:graphic>
      </p:graphicFrame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4114800" y="2438400"/>
            <a:ext cx="4114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s-ES_tradnl" sz="2800"/>
              <a:t>Deja pasar  algunas sustancias sin modificar y llegan entonces a la circulación general</a:t>
            </a:r>
            <a:endParaRPr lang="es-ES_tradnl" sz="28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/>
            </a:gs>
            <a:gs pos="40000">
              <a:schemeClr val="bg1">
                <a:tint val="65000"/>
                <a:satMod val="300000"/>
              </a:schemeClr>
            </a:gs>
            <a:gs pos="100000">
              <a:schemeClr val="bg1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_tradnl" sz="3200" dirty="0" smtClean="0"/>
              <a:t>¿Qué función cumple el hígado y los otros sistemas de eliminación </a:t>
            </a:r>
            <a:r>
              <a:rPr lang="es-ES_tradnl" sz="3200" dirty="0" err="1" smtClean="0"/>
              <a:t>presistémica</a:t>
            </a:r>
            <a:r>
              <a:rPr lang="es-ES_tradnl" sz="3200" dirty="0" smtClean="0"/>
              <a:t>?</a:t>
            </a:r>
          </a:p>
        </p:txBody>
      </p:sp>
      <p:graphicFrame>
        <p:nvGraphicFramePr>
          <p:cNvPr id="9218" name="Object 3"/>
          <p:cNvGraphicFramePr>
            <a:graphicFrameLocks noChangeAspect="1"/>
          </p:cNvGraphicFramePr>
          <p:nvPr/>
        </p:nvGraphicFramePr>
        <p:xfrm>
          <a:off x="1447800" y="2209800"/>
          <a:ext cx="2033588" cy="3390900"/>
        </p:xfrm>
        <a:graphic>
          <a:graphicData uri="http://schemas.openxmlformats.org/presentationml/2006/ole">
            <p:oleObj spid="_x0000_s9218" name="Imagen" r:id="rId3" imgW="2033280" imgH="3390840" progId="MS_ClipArt_Gallery.2">
              <p:embed/>
            </p:oleObj>
          </a:graphicData>
        </a:graphic>
      </p:graphicFrame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4000500" y="1571625"/>
            <a:ext cx="48768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spcBef>
                <a:spcPct val="50000"/>
              </a:spcBef>
            </a:pPr>
            <a:r>
              <a:rPr lang="es-ES_tradnl"/>
              <a:t>A otras las biotransforma (o las devuelve) y deja pasar a la circulación general sólo una fracción de lo que le llegó.</a:t>
            </a:r>
          </a:p>
          <a:p>
            <a:pPr algn="just" eaLnBrk="0" hangingPunct="0">
              <a:spcBef>
                <a:spcPct val="50000"/>
              </a:spcBef>
            </a:pPr>
            <a:r>
              <a:rPr lang="es-ES_tradnl"/>
              <a:t>Si esta extracción es muy alta tenemos el Efecto de primer paso por el hígado, que es una de las formas de la Eliminación presistémica</a:t>
            </a:r>
          </a:p>
          <a:p>
            <a:pPr algn="just" eaLnBrk="0" hangingPunct="0">
              <a:spcBef>
                <a:spcPct val="50000"/>
              </a:spcBef>
            </a:pPr>
            <a:r>
              <a:rPr lang="es-ES_tradnl"/>
              <a:t>El mismo fenómeno ocurre en la pared intestinal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3600" b="0">
                <a:solidFill>
                  <a:schemeClr val="tx2"/>
                </a:solidFill>
              </a:rPr>
              <a:t>Modelos fisiológicos</a:t>
            </a:r>
          </a:p>
        </p:txBody>
      </p:sp>
      <p:sp>
        <p:nvSpPr>
          <p:cNvPr id="58371" name="Rectangle 3"/>
          <p:cNvSpPr>
            <a:spLocks noChangeArrowheads="1"/>
          </p:cNvSpPr>
          <p:nvPr/>
        </p:nvSpPr>
        <p:spPr bwMode="auto">
          <a:xfrm>
            <a:off x="3429000" y="1905000"/>
            <a:ext cx="17526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8372" name="Rectangle 4"/>
          <p:cNvSpPr>
            <a:spLocks noChangeArrowheads="1"/>
          </p:cNvSpPr>
          <p:nvPr/>
        </p:nvSpPr>
        <p:spPr bwMode="auto">
          <a:xfrm>
            <a:off x="3429000" y="4267200"/>
            <a:ext cx="1752600" cy="1295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8373" name="Line 5"/>
          <p:cNvSpPr>
            <a:spLocks noChangeShapeType="1"/>
          </p:cNvSpPr>
          <p:nvPr/>
        </p:nvSpPr>
        <p:spPr bwMode="auto">
          <a:xfrm>
            <a:off x="5181600" y="26670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8374" name="Line 6"/>
          <p:cNvSpPr>
            <a:spLocks noChangeShapeType="1"/>
          </p:cNvSpPr>
          <p:nvPr/>
        </p:nvSpPr>
        <p:spPr bwMode="auto">
          <a:xfrm>
            <a:off x="7010400" y="2667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8375" name="Line 7"/>
          <p:cNvSpPr>
            <a:spLocks noChangeShapeType="1"/>
          </p:cNvSpPr>
          <p:nvPr/>
        </p:nvSpPr>
        <p:spPr bwMode="auto">
          <a:xfrm flipH="1">
            <a:off x="5181600" y="48006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8376" name="Line 8"/>
          <p:cNvSpPr>
            <a:spLocks noChangeShapeType="1"/>
          </p:cNvSpPr>
          <p:nvPr/>
        </p:nvSpPr>
        <p:spPr bwMode="auto">
          <a:xfrm flipH="1">
            <a:off x="1600200" y="48006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8377" name="Line 9"/>
          <p:cNvSpPr>
            <a:spLocks noChangeShapeType="1"/>
          </p:cNvSpPr>
          <p:nvPr/>
        </p:nvSpPr>
        <p:spPr bwMode="auto">
          <a:xfrm flipV="1">
            <a:off x="1600200" y="2667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8378" name="Line 10"/>
          <p:cNvSpPr>
            <a:spLocks noChangeShapeType="1"/>
          </p:cNvSpPr>
          <p:nvPr/>
        </p:nvSpPr>
        <p:spPr bwMode="auto">
          <a:xfrm>
            <a:off x="1600200" y="2667000"/>
            <a:ext cx="1828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8379" name="Text Box 11"/>
          <p:cNvSpPr txBox="1">
            <a:spLocks noChangeArrowheads="1"/>
          </p:cNvSpPr>
          <p:nvPr/>
        </p:nvSpPr>
        <p:spPr bwMode="auto">
          <a:xfrm>
            <a:off x="1981200" y="21336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b="0"/>
              <a:t>C</a:t>
            </a:r>
            <a:r>
              <a:rPr lang="es-ES_tradnl" b="0" baseline="-25000"/>
              <a:t>A</a:t>
            </a:r>
            <a:endParaRPr lang="es-ES_tradnl" b="0"/>
          </a:p>
        </p:txBody>
      </p:sp>
      <p:sp>
        <p:nvSpPr>
          <p:cNvPr id="58380" name="Text Box 12"/>
          <p:cNvSpPr txBox="1">
            <a:spLocks noChangeArrowheads="1"/>
          </p:cNvSpPr>
          <p:nvPr/>
        </p:nvSpPr>
        <p:spPr bwMode="auto">
          <a:xfrm>
            <a:off x="5486400" y="21336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b="0"/>
              <a:t>Cv</a:t>
            </a:r>
          </a:p>
        </p:txBody>
      </p:sp>
      <p:sp>
        <p:nvSpPr>
          <p:cNvPr id="58381" name="Text Box 13"/>
          <p:cNvSpPr txBox="1">
            <a:spLocks noChangeArrowheads="1"/>
          </p:cNvSpPr>
          <p:nvPr/>
        </p:nvSpPr>
        <p:spPr bwMode="auto">
          <a:xfrm>
            <a:off x="7239000" y="3505200"/>
            <a:ext cx="106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b="0"/>
              <a:t>Q</a:t>
            </a:r>
          </a:p>
        </p:txBody>
      </p:sp>
      <p:sp>
        <p:nvSpPr>
          <p:cNvPr id="58382" name="Text Box 14"/>
          <p:cNvSpPr txBox="1">
            <a:spLocks noChangeArrowheads="1"/>
          </p:cNvSpPr>
          <p:nvPr/>
        </p:nvSpPr>
        <p:spPr bwMode="auto">
          <a:xfrm>
            <a:off x="838200" y="35052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b="0"/>
              <a:t>Q</a:t>
            </a:r>
          </a:p>
        </p:txBody>
      </p:sp>
      <p:sp>
        <p:nvSpPr>
          <p:cNvPr id="58383" name="AutoShape 15"/>
          <p:cNvSpPr>
            <a:spLocks noChangeArrowheads="1"/>
          </p:cNvSpPr>
          <p:nvPr/>
        </p:nvSpPr>
        <p:spPr bwMode="auto">
          <a:xfrm>
            <a:off x="2743200" y="1447800"/>
            <a:ext cx="257175" cy="976313"/>
          </a:xfrm>
          <a:prstGeom prst="downArrow">
            <a:avLst>
              <a:gd name="adj1" fmla="val 50000"/>
              <a:gd name="adj2" fmla="val 9490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8384" name="AutoShape 16"/>
          <p:cNvSpPr>
            <a:spLocks noChangeArrowheads="1"/>
          </p:cNvSpPr>
          <p:nvPr/>
        </p:nvSpPr>
        <p:spPr bwMode="auto">
          <a:xfrm>
            <a:off x="6324600" y="1524000"/>
            <a:ext cx="304800" cy="976313"/>
          </a:xfrm>
          <a:prstGeom prst="downArrow">
            <a:avLst>
              <a:gd name="adj1" fmla="val 50000"/>
              <a:gd name="adj2" fmla="val 800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58385" name="Text Box 17"/>
          <p:cNvSpPr txBox="1">
            <a:spLocks noChangeArrowheads="1"/>
          </p:cNvSpPr>
          <p:nvPr/>
        </p:nvSpPr>
        <p:spPr bwMode="auto">
          <a:xfrm>
            <a:off x="2971800" y="16002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b="0"/>
              <a:t>(1)</a:t>
            </a:r>
          </a:p>
        </p:txBody>
      </p:sp>
      <p:sp>
        <p:nvSpPr>
          <p:cNvPr id="58386" name="Text Box 18"/>
          <p:cNvSpPr txBox="1">
            <a:spLocks noChangeArrowheads="1"/>
          </p:cNvSpPr>
          <p:nvPr/>
        </p:nvSpPr>
        <p:spPr bwMode="auto">
          <a:xfrm>
            <a:off x="6553200" y="16002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b="0"/>
              <a:t>(2)</a:t>
            </a:r>
          </a:p>
        </p:txBody>
      </p:sp>
      <p:sp>
        <p:nvSpPr>
          <p:cNvPr id="58387" name="Text Box 19"/>
          <p:cNvSpPr txBox="1">
            <a:spLocks noChangeArrowheads="1"/>
          </p:cNvSpPr>
          <p:nvPr/>
        </p:nvSpPr>
        <p:spPr bwMode="auto">
          <a:xfrm>
            <a:off x="3810000" y="2057400"/>
            <a:ext cx="990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400" b="0">
                <a:solidFill>
                  <a:srgbClr val="FFFF99"/>
                </a:solidFill>
              </a:rPr>
              <a:t>Organo de extracción</a:t>
            </a:r>
          </a:p>
        </p:txBody>
      </p:sp>
      <p:sp>
        <p:nvSpPr>
          <p:cNvPr id="58388" name="Text Box 20"/>
          <p:cNvSpPr txBox="1">
            <a:spLocks noChangeArrowheads="1"/>
          </p:cNvSpPr>
          <p:nvPr/>
        </p:nvSpPr>
        <p:spPr bwMode="auto">
          <a:xfrm>
            <a:off x="3733800" y="4572000"/>
            <a:ext cx="990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sz="1400" b="0">
                <a:solidFill>
                  <a:srgbClr val="FFFF99"/>
                </a:solidFill>
              </a:rPr>
              <a:t>Resto del organismo</a:t>
            </a:r>
          </a:p>
        </p:txBody>
      </p:sp>
      <p:sp>
        <p:nvSpPr>
          <p:cNvPr id="58389" name="Text Box 21"/>
          <p:cNvSpPr txBox="1">
            <a:spLocks noChangeArrowheads="1"/>
          </p:cNvSpPr>
          <p:nvPr/>
        </p:nvSpPr>
        <p:spPr bwMode="auto">
          <a:xfrm>
            <a:off x="1295400" y="6096000"/>
            <a:ext cx="716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b="0"/>
              <a:t>¿Qué importancia tiene administrar el F en (1) o en (2)?.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sz="2800" b="1" smtClean="0"/>
              <a:t>Si se administra el F en 1, pasa primero por el órgano que lo extrae. Si E es grande hay una pérdida importante de la dosis antes de llegar a la circulación general.</a:t>
            </a:r>
          </a:p>
          <a:p>
            <a:pPr algn="just"/>
            <a:r>
              <a:rPr lang="es-ES_tradnl" sz="2800" b="1" smtClean="0"/>
              <a:t>Si se administra el F en 2, no pasa por el órgano de extracción</a:t>
            </a:r>
          </a:p>
          <a:p>
            <a:pPr algn="just"/>
            <a:r>
              <a:rPr lang="es-ES_tradnl" sz="2800" b="1" smtClean="0"/>
              <a:t>Si se trata de un F flujo dependiente: dosis en (1) debe ser diferente de dosis en (2) para alcanzar el mismo efecto</a:t>
            </a:r>
          </a:p>
        </p:txBody>
      </p:sp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200" smtClean="0"/>
              <a:t>Modelos fisiológicos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sz="3200" smtClean="0"/>
              <a:t>Ejemplos de fármacos altamente extraídos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es-ES" sz="2800" smtClean="0"/>
          </a:p>
          <a:p>
            <a:endParaRPr lang="es-ES" sz="2800" smtClean="0"/>
          </a:p>
          <a:p>
            <a:endParaRPr lang="es-ES" sz="2800" smtClean="0"/>
          </a:p>
          <a:p>
            <a:endParaRPr lang="es-ES" sz="2800" smtClean="0"/>
          </a:p>
          <a:p>
            <a:endParaRPr lang="es-ES" sz="2800" smtClean="0"/>
          </a:p>
        </p:txBody>
      </p:sp>
      <p:graphicFrame>
        <p:nvGraphicFramePr>
          <p:cNvPr id="85088" name="Group 96"/>
          <p:cNvGraphicFramePr>
            <a:graphicFrameLocks noGrp="1"/>
          </p:cNvGraphicFramePr>
          <p:nvPr>
            <p:ph sz="half" idx="2"/>
          </p:nvPr>
        </p:nvGraphicFramePr>
        <p:xfrm>
          <a:off x="2916238" y="1700213"/>
          <a:ext cx="4635500" cy="4663440"/>
        </p:xfrm>
        <a:graphic>
          <a:graphicData uri="http://schemas.openxmlformats.org/drawingml/2006/table">
            <a:tbl>
              <a:tblPr/>
              <a:tblGrid>
                <a:gridCol w="2317750"/>
                <a:gridCol w="2317750"/>
              </a:tblGrid>
              <a:tr h="307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Fármaco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BD oral (%)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Propanolol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Nisoldipino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Nitrendipino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Meperidina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Verapamilo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Lidocaína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Ciclosporina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0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Tacrolimus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s-ES_tradnl" smtClean="0"/>
          </a:p>
          <a:p>
            <a:r>
              <a:rPr lang="es-ES_tradnl" b="1" smtClean="0"/>
              <a:t>Modelos fisiológicos</a:t>
            </a:r>
          </a:p>
          <a:p>
            <a:endParaRPr lang="es-ES_tradnl" b="1" smtClean="0"/>
          </a:p>
          <a:p>
            <a:r>
              <a:rPr lang="es-ES_tradnl" b="1" smtClean="0"/>
              <a:t>Teoría estadística de los momentos</a:t>
            </a:r>
            <a:endParaRPr lang="es-ES_tradnl" smtClean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Modelos no compartimentales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" smtClean="0"/>
              <a:t>Teoría estadística de los momentos</a:t>
            </a:r>
          </a:p>
        </p:txBody>
      </p:sp>
      <p:sp>
        <p:nvSpPr>
          <p:cNvPr id="2560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/>
            <a:endParaRPr lang="es-E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smtClean="0"/>
              <a:t>Los medicamentos circulan por el organismo a través de procesos estocásticos (relacionados con un blanco)</a:t>
            </a:r>
          </a:p>
          <a:p>
            <a:pPr algn="just"/>
            <a:r>
              <a:rPr lang="es-ES_tradnl" smtClean="0"/>
              <a:t>Del total de moléculas de una dosis, no todas se absorben, distribuyen o eliminan al mismo tiempo. Son procesos gobernados por la probabilidad</a:t>
            </a:r>
          </a:p>
          <a:p>
            <a:pPr algn="just"/>
            <a:endParaRPr lang="es-ES_tradnl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Teoría Estadística de los Momentos</a:t>
            </a:r>
            <a:endParaRPr lang="es-ES_tradnl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>
              <a:buClr>
                <a:schemeClr val="tx1"/>
              </a:buClr>
              <a:buFontTx/>
              <a:buChar char=" "/>
            </a:pPr>
            <a:r>
              <a:rPr lang="es-ES_tradnl" smtClean="0"/>
              <a:t>El tiempo de residencia de un fármaco en el organismo, a través de todos los procesos farmacocinéticos, puede concebirse como una distribución de frecuencia, con su media y su varianza alrededor de la media</a:t>
            </a:r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Teoría Estadística de los Momentos</a:t>
            </a:r>
            <a:endParaRPr lang="es-ES_tradnl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ES_tradnl" smtClean="0"/>
              <a:t>Dependiendo de la forma de administración, un F genera una cierta forma de Cpl vs t</a:t>
            </a:r>
          </a:p>
          <a:p>
            <a:pPr algn="just"/>
            <a:r>
              <a:rPr lang="es-ES_tradnl" smtClean="0"/>
              <a:t>La forma de esta función puede analizarse de acuerdo a la teoría estadística de los momentos, según su sesgo (asimetría) y curtosis (apuntamiento: lepto, plati y mesocúrtica)</a:t>
            </a:r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s-ES_tradnl" sz="3600" smtClean="0"/>
              <a:t>Teoría Estadística de los Momentos</a:t>
            </a:r>
            <a:endParaRPr lang="es-ES_tradnl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FRENAD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urrencia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1135</TotalTime>
  <Words>1729</Words>
  <Application>Microsoft Office PowerPoint</Application>
  <PresentationFormat>Presentación en pantalla (4:3)</PresentationFormat>
  <Paragraphs>262</Paragraphs>
  <Slides>49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4</vt:i4>
      </vt:variant>
      <vt:variant>
        <vt:lpstr>Títulos de diapositiva</vt:lpstr>
      </vt:variant>
      <vt:variant>
        <vt:i4>49</vt:i4>
      </vt:variant>
    </vt:vector>
  </HeadingPairs>
  <TitlesOfParts>
    <vt:vector size="63" baseType="lpstr">
      <vt:lpstr>Times New Roman</vt:lpstr>
      <vt:lpstr>Arial</vt:lpstr>
      <vt:lpstr>Lucida Sans Unicode</vt:lpstr>
      <vt:lpstr>Wingdings 3</vt:lpstr>
      <vt:lpstr>Verdana</vt:lpstr>
      <vt:lpstr>Wingdings 2</vt:lpstr>
      <vt:lpstr>Calibri</vt:lpstr>
      <vt:lpstr>Symbol</vt:lpstr>
      <vt:lpstr>Wingdings</vt:lpstr>
      <vt:lpstr>Concurrencia</vt:lpstr>
      <vt:lpstr>Microsoft Editor de ecuaciones 3.0</vt:lpstr>
      <vt:lpstr>Hoja de cálculo de Microsoft Excel</vt:lpstr>
      <vt:lpstr>Documento de Microsoft Word</vt:lpstr>
      <vt:lpstr>Galería de imágenes de Microsoft</vt:lpstr>
      <vt:lpstr>Modelos no compartimentales</vt:lpstr>
      <vt:lpstr>Limitaciones de los modelos compartimentales</vt:lpstr>
      <vt:lpstr>Limitaciones de los modelos compartimentales</vt:lpstr>
      <vt:lpstr>Restricciones de los modelos compartimentales</vt:lpstr>
      <vt:lpstr>Modelos no compartimentales</vt:lpstr>
      <vt:lpstr>Teoría estadística de los momentos</vt:lpstr>
      <vt:lpstr>Teoría Estadística de los Momentos</vt:lpstr>
      <vt:lpstr>Teoría Estadística de los Momentos</vt:lpstr>
      <vt:lpstr>Teoría Estadística de los Momentos</vt:lpstr>
      <vt:lpstr>Teoría Estadística de los Momentos</vt:lpstr>
      <vt:lpstr>Teoría Estadística de los Momentos</vt:lpstr>
      <vt:lpstr>Teoría Estadística de los Momentos</vt:lpstr>
      <vt:lpstr>Teoría Estadística de los Momentos</vt:lpstr>
      <vt:lpstr>Teoría Estadística de los Momentos</vt:lpstr>
      <vt:lpstr>Teoría Estadística de los Momentos</vt:lpstr>
      <vt:lpstr>Teoría Estadística de los Momentos</vt:lpstr>
      <vt:lpstr>Teoría Estadística de los Momentos</vt:lpstr>
      <vt:lpstr>Teoría Estadística de los Momentos</vt:lpstr>
      <vt:lpstr>Teoría Estadística de los Momentos</vt:lpstr>
      <vt:lpstr>Teoría Estadística de los Momentos</vt:lpstr>
      <vt:lpstr>Teoría Estadística de los Momentos</vt:lpstr>
      <vt:lpstr>Diapositiva 22</vt:lpstr>
      <vt:lpstr>Teoría Estadística de los Momentos</vt:lpstr>
      <vt:lpstr>Teoría Estadística de los Momentos</vt:lpstr>
      <vt:lpstr> Teoría Estadística de los Momentos</vt:lpstr>
      <vt:lpstr>Modelos fisiológicos</vt:lpstr>
      <vt:lpstr>Modelos fisiológicos</vt:lpstr>
      <vt:lpstr>Modelos fisiológicos</vt:lpstr>
      <vt:lpstr>Modelos fisiológicos</vt:lpstr>
      <vt:lpstr>¿Cómo se eligen los componentes que tendrá el modelo?</vt:lpstr>
      <vt:lpstr>¿Qué información se requiere para el modelo elegido?</vt:lpstr>
      <vt:lpstr>Diapositiva 32</vt:lpstr>
      <vt:lpstr>Modelos fisiológicos</vt:lpstr>
      <vt:lpstr>Modelos fisiológicos</vt:lpstr>
      <vt:lpstr>Modelos fisiológicos</vt:lpstr>
      <vt:lpstr>Modelos fisiológicos</vt:lpstr>
      <vt:lpstr>Diapositiva 37</vt:lpstr>
      <vt:lpstr>Modelos fisiológicos</vt:lpstr>
      <vt:lpstr>Diapositiva 39</vt:lpstr>
      <vt:lpstr>Modelos fisiológicos</vt:lpstr>
      <vt:lpstr>Modelos fisiológicos</vt:lpstr>
      <vt:lpstr>Modelos fisiológicos</vt:lpstr>
      <vt:lpstr>Modelos fisiológicos</vt:lpstr>
      <vt:lpstr>¿Qué función cumple el hígado? ¿Qué función cumple la CYP 3A4 del enterocito? ¿Qué función cumplen la P-glicoproteína y otros transportadores de eflujo?</vt:lpstr>
      <vt:lpstr>¿Qué función cumple el hígado y las otras vías de eliminación presistémica?</vt:lpstr>
      <vt:lpstr>¿Qué función cumple el hígado y los otros sistemas de eliminación presistémica?</vt:lpstr>
      <vt:lpstr>Diapositiva 47</vt:lpstr>
      <vt:lpstr>Modelos fisiológicos</vt:lpstr>
      <vt:lpstr>Ejemplos de fármacos altamente extraídos</vt:lpstr>
    </vt:vector>
  </TitlesOfParts>
  <Company>master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Modelos no compartimentales</dc:title>
  <dc:creator>MASTER</dc:creator>
  <cp:lastModifiedBy>Universidad de Chile</cp:lastModifiedBy>
  <cp:revision>71</cp:revision>
  <dcterms:created xsi:type="dcterms:W3CDTF">2003-05-04T04:45:53Z</dcterms:created>
  <dcterms:modified xsi:type="dcterms:W3CDTF">2010-09-30T03:05:33Z</dcterms:modified>
</cp:coreProperties>
</file>