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4"/>
  </p:notesMasterIdLst>
  <p:handoutMasterIdLst>
    <p:handoutMasterId r:id="rId45"/>
  </p:handoutMasterIdLst>
  <p:sldIdLst>
    <p:sldId id="341" r:id="rId2"/>
    <p:sldId id="342" r:id="rId3"/>
    <p:sldId id="343" r:id="rId4"/>
    <p:sldId id="344" r:id="rId5"/>
    <p:sldId id="358" r:id="rId6"/>
    <p:sldId id="360" r:id="rId7"/>
    <p:sldId id="361" r:id="rId8"/>
    <p:sldId id="362" r:id="rId9"/>
    <p:sldId id="363" r:id="rId10"/>
    <p:sldId id="364" r:id="rId11"/>
    <p:sldId id="365" r:id="rId12"/>
    <p:sldId id="366" r:id="rId13"/>
    <p:sldId id="402" r:id="rId14"/>
    <p:sldId id="401" r:id="rId15"/>
    <p:sldId id="370" r:id="rId16"/>
    <p:sldId id="380" r:id="rId17"/>
    <p:sldId id="368" r:id="rId18"/>
    <p:sldId id="381" r:id="rId19"/>
    <p:sldId id="382" r:id="rId20"/>
    <p:sldId id="383" r:id="rId21"/>
    <p:sldId id="384" r:id="rId22"/>
    <p:sldId id="398" r:id="rId23"/>
    <p:sldId id="399" r:id="rId24"/>
    <p:sldId id="403" r:id="rId25"/>
    <p:sldId id="404" r:id="rId26"/>
    <p:sldId id="409" r:id="rId27"/>
    <p:sldId id="385" r:id="rId28"/>
    <p:sldId id="371" r:id="rId29"/>
    <p:sldId id="373" r:id="rId30"/>
    <p:sldId id="406" r:id="rId31"/>
    <p:sldId id="405" r:id="rId32"/>
    <p:sldId id="387" r:id="rId33"/>
    <p:sldId id="388" r:id="rId34"/>
    <p:sldId id="389" r:id="rId35"/>
    <p:sldId id="390" r:id="rId36"/>
    <p:sldId id="408" r:id="rId37"/>
    <p:sldId id="391" r:id="rId38"/>
    <p:sldId id="392" r:id="rId39"/>
    <p:sldId id="393" r:id="rId40"/>
    <p:sldId id="394" r:id="rId41"/>
    <p:sldId id="395" r:id="rId42"/>
    <p:sldId id="396" r:id="rId4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pitchFamily="2" charset="2"/>
      <a:buChar char="n"/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pitchFamily="2" charset="2"/>
      <a:buChar char="n"/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pitchFamily="2" charset="2"/>
      <a:buChar char="n"/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pitchFamily="2" charset="2"/>
      <a:buChar char="n"/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pitchFamily="2" charset="2"/>
      <a:buChar char="n"/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6666FF"/>
    <a:srgbClr val="6600CC"/>
    <a:srgbClr val="D60093"/>
    <a:srgbClr val="FF3300"/>
    <a:srgbClr val="FFFF00"/>
    <a:srgbClr val="FFFFCC"/>
    <a:srgbClr val="CC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15367" autoAdjust="0"/>
    <p:restoredTop sz="88679" autoAdjust="0"/>
  </p:normalViewPr>
  <p:slideViewPr>
    <p:cSldViewPr>
      <p:cViewPr>
        <p:scale>
          <a:sx n="50" d="100"/>
          <a:sy n="50" d="100"/>
        </p:scale>
        <p:origin x="-1350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206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4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9FD5CA18-CF3B-4C4C-8B6A-D66F49A4D56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608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375EB96E-F2D0-472E-8508-B92A7A6AA1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es-ES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es-E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7784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7784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EC8A0-2197-470D-9D81-99C30852174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AD437-D01A-4EFD-8C43-0E7275D7E55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98520-14D7-450B-9283-C6E57FC2E01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A48F8-D296-4EEF-95D2-D1091B6AA2A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752EF-B346-4830-BB79-8B046196573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03C56-7B6B-40D6-A678-49902BA0B6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CE787-D4DD-4A5C-A8F6-86C8DD21221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2E9A4-F7D7-4811-823F-17E8736D03C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90307-1C9F-4D3D-A56C-EEB39646695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29795-01C9-4FBE-811F-EFF919C5ACA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FD7E3-4A53-4D04-BF08-BDCB4B46D67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389B5-BD80-4784-81B7-DAB6CFA0443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551CAC43-DD7A-4735-AC1B-400D16DBAD2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grpSp>
        <p:nvGrpSpPr>
          <p:cNvPr id="1741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7680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7680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7680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es-ES" sz="180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7680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es-ES" sz="180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7680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es-ES" sz="1800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7681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es-ES" sz="180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7681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7681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es-ES" sz="1800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7681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es-ES" sz="1800">
                <a:solidFill>
                  <a:schemeClr val="accent2"/>
                </a:solidFill>
                <a:latin typeface="Arial" charset="0"/>
              </a:endParaRPr>
            </a:p>
          </p:txBody>
        </p:sp>
      </p:grpSp>
      <p:sp>
        <p:nvSpPr>
          <p:cNvPr id="1741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741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7681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3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5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23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6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3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_tradnl" b="1" dirty="0" smtClean="0">
                <a:solidFill>
                  <a:schemeClr val="bg2">
                    <a:lumMod val="50000"/>
                  </a:schemeClr>
                </a:solidFill>
              </a:rPr>
              <a:t>Absorción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Clr>
                <a:srgbClr val="CC00CC"/>
              </a:buClr>
              <a:buFont typeface="Monotype Sorts"/>
              <a:buChar char="F"/>
            </a:pPr>
            <a:r>
              <a:rPr lang="es-ES_tradnl" sz="2800" b="1" dirty="0" smtClean="0">
                <a:solidFill>
                  <a:srgbClr val="C00000"/>
                </a:solidFill>
              </a:rPr>
              <a:t>Paso de fármaco desde el sitio de administración a la circulación</a:t>
            </a:r>
          </a:p>
          <a:p>
            <a:pPr algn="just" eaLnBrk="1" hangingPunct="1">
              <a:lnSpc>
                <a:spcPct val="90000"/>
              </a:lnSpc>
              <a:buClr>
                <a:srgbClr val="CC00CC"/>
              </a:buClr>
              <a:buFont typeface="Monotype Sorts"/>
              <a:buChar char="F"/>
            </a:pPr>
            <a:r>
              <a:rPr lang="es-ES_tradnl" sz="2800" b="1" dirty="0" smtClean="0">
                <a:solidFill>
                  <a:schemeClr val="bg2">
                    <a:lumMod val="75000"/>
                  </a:schemeClr>
                </a:solidFill>
              </a:rPr>
              <a:t>Se absorbe el fármaco disuelto, utilizando diferentes mecanismos. El más común es la difusión pasiva</a:t>
            </a:r>
          </a:p>
          <a:p>
            <a:pPr algn="just" eaLnBrk="1" hangingPunct="1">
              <a:lnSpc>
                <a:spcPct val="90000"/>
              </a:lnSpc>
              <a:buClr>
                <a:srgbClr val="CC00CC"/>
              </a:buClr>
              <a:buFont typeface="Monotype Sorts"/>
              <a:buChar char="F"/>
            </a:pPr>
            <a:r>
              <a:rPr lang="es-ES_tradnl" sz="2800" b="1" dirty="0" smtClean="0">
                <a:solidFill>
                  <a:srgbClr val="C00000"/>
                </a:solidFill>
              </a:rPr>
              <a:t>La fase </a:t>
            </a:r>
            <a:r>
              <a:rPr lang="es-ES_tradnl" sz="2800" b="1" dirty="0" err="1" smtClean="0">
                <a:solidFill>
                  <a:srgbClr val="C00000"/>
                </a:solidFill>
              </a:rPr>
              <a:t>biofarmacéutica</a:t>
            </a:r>
            <a:r>
              <a:rPr lang="es-ES_tradnl" sz="2800" b="1" dirty="0" smtClean="0">
                <a:solidFill>
                  <a:srgbClr val="C00000"/>
                </a:solidFill>
              </a:rPr>
              <a:t> es fundamental para que quede el fármaco disponible para la absorción</a:t>
            </a:r>
          </a:p>
          <a:p>
            <a:pPr algn="just" eaLnBrk="1" hangingPunct="1">
              <a:lnSpc>
                <a:spcPct val="90000"/>
              </a:lnSpc>
              <a:buClr>
                <a:srgbClr val="CC00CC"/>
              </a:buClr>
              <a:buFont typeface="Monotype Sorts"/>
              <a:buChar char="F"/>
            </a:pPr>
            <a:r>
              <a:rPr lang="es-ES_tradnl" sz="2800" b="1" dirty="0" smtClean="0">
                <a:solidFill>
                  <a:schemeClr val="bg2">
                    <a:lumMod val="75000"/>
                  </a:schemeClr>
                </a:solidFill>
              </a:rPr>
              <a:t>La eliminación </a:t>
            </a:r>
            <a:r>
              <a:rPr lang="es-ES_tradnl" sz="2800" b="1" dirty="0" err="1" smtClean="0">
                <a:solidFill>
                  <a:schemeClr val="bg2">
                    <a:lumMod val="75000"/>
                  </a:schemeClr>
                </a:solidFill>
              </a:rPr>
              <a:t>presistémica</a:t>
            </a:r>
            <a:r>
              <a:rPr lang="es-ES_tradnl" sz="2800" b="1" dirty="0" smtClean="0">
                <a:solidFill>
                  <a:schemeClr val="bg2">
                    <a:lumMod val="75000"/>
                  </a:schemeClr>
                </a:solidFill>
              </a:rPr>
              <a:t> juega un importante papel en la fracción de fármaco que llega a la circulación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9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9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9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9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3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Significado de X, C y Vd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X= cantidad de fármaco en el organismo</a:t>
            </a:r>
          </a:p>
          <a:p>
            <a:pPr eaLnBrk="1" hangingPunct="1"/>
            <a:r>
              <a:rPr lang="es-ES" smtClean="0"/>
              <a:t>C = concentración plasmática</a:t>
            </a:r>
          </a:p>
          <a:p>
            <a:pPr eaLnBrk="1" hangingPunct="1"/>
            <a:r>
              <a:rPr lang="es-ES" smtClean="0"/>
              <a:t>Vd = constante de proporcionalidad que relaciona X con C</a:t>
            </a:r>
          </a:p>
          <a:p>
            <a:pPr eaLnBrk="1" hangingPunct="1"/>
            <a:r>
              <a:rPr lang="es-ES" smtClean="0"/>
              <a:t>¿Límites de Vd?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¿Cómo se reconoce el modelo?</a:t>
            </a:r>
          </a:p>
        </p:txBody>
      </p:sp>
      <p:sp>
        <p:nvSpPr>
          <p:cNvPr id="26627" name="Line 5"/>
          <p:cNvSpPr>
            <a:spLocks noChangeShapeType="1"/>
          </p:cNvSpPr>
          <p:nvPr/>
        </p:nvSpPr>
        <p:spPr bwMode="auto">
          <a:xfrm flipV="1">
            <a:off x="838200" y="1981200"/>
            <a:ext cx="0" cy="297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s-ES"/>
          </a:p>
        </p:txBody>
      </p:sp>
      <p:sp>
        <p:nvSpPr>
          <p:cNvPr id="26628" name="Line 6"/>
          <p:cNvSpPr>
            <a:spLocks noChangeShapeType="1"/>
          </p:cNvSpPr>
          <p:nvPr/>
        </p:nvSpPr>
        <p:spPr bwMode="auto">
          <a:xfrm>
            <a:off x="838200" y="4953000"/>
            <a:ext cx="3124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s-ES"/>
          </a:p>
        </p:txBody>
      </p:sp>
      <p:sp>
        <p:nvSpPr>
          <p:cNvPr id="26629" name="Freeform 10"/>
          <p:cNvSpPr>
            <a:spLocks/>
          </p:cNvSpPr>
          <p:nvPr/>
        </p:nvSpPr>
        <p:spPr bwMode="auto">
          <a:xfrm>
            <a:off x="1143000" y="2571750"/>
            <a:ext cx="2647950" cy="2286000"/>
          </a:xfrm>
          <a:custGeom>
            <a:avLst/>
            <a:gdLst>
              <a:gd name="T0" fmla="*/ 0 w 1668"/>
              <a:gd name="T1" fmla="*/ 0 h 1440"/>
              <a:gd name="T2" fmla="*/ 152400 w 1668"/>
              <a:gd name="T3" fmla="*/ 876300 h 1440"/>
              <a:gd name="T4" fmla="*/ 247650 w 1668"/>
              <a:gd name="T5" fmla="*/ 1047750 h 1440"/>
              <a:gd name="T6" fmla="*/ 457200 w 1668"/>
              <a:gd name="T7" fmla="*/ 1371600 h 1440"/>
              <a:gd name="T8" fmla="*/ 762000 w 1668"/>
              <a:gd name="T9" fmla="*/ 1676400 h 1440"/>
              <a:gd name="T10" fmla="*/ 971550 w 1668"/>
              <a:gd name="T11" fmla="*/ 1828800 h 1440"/>
              <a:gd name="T12" fmla="*/ 1143000 w 1668"/>
              <a:gd name="T13" fmla="*/ 1905000 h 1440"/>
              <a:gd name="T14" fmla="*/ 1447800 w 1668"/>
              <a:gd name="T15" fmla="*/ 2019300 h 1440"/>
              <a:gd name="T16" fmla="*/ 1847850 w 1668"/>
              <a:gd name="T17" fmla="*/ 2114550 h 1440"/>
              <a:gd name="T18" fmla="*/ 2000250 w 1668"/>
              <a:gd name="T19" fmla="*/ 2152650 h 1440"/>
              <a:gd name="T20" fmla="*/ 2114550 w 1668"/>
              <a:gd name="T21" fmla="*/ 2171700 h 1440"/>
              <a:gd name="T22" fmla="*/ 2647950 w 1668"/>
              <a:gd name="T23" fmla="*/ 2286000 h 14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68"/>
              <a:gd name="T37" fmla="*/ 0 h 1440"/>
              <a:gd name="T38" fmla="*/ 1668 w 1668"/>
              <a:gd name="T39" fmla="*/ 1440 h 144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68" h="1440">
                <a:moveTo>
                  <a:pt x="0" y="0"/>
                </a:moveTo>
                <a:cubicBezTo>
                  <a:pt x="12" y="191"/>
                  <a:pt x="36" y="371"/>
                  <a:pt x="96" y="552"/>
                </a:cubicBezTo>
                <a:cubicBezTo>
                  <a:pt x="108" y="588"/>
                  <a:pt x="139" y="626"/>
                  <a:pt x="156" y="660"/>
                </a:cubicBezTo>
                <a:cubicBezTo>
                  <a:pt x="193" y="735"/>
                  <a:pt x="215" y="815"/>
                  <a:pt x="288" y="864"/>
                </a:cubicBezTo>
                <a:cubicBezTo>
                  <a:pt x="318" y="954"/>
                  <a:pt x="406" y="1007"/>
                  <a:pt x="480" y="1056"/>
                </a:cubicBezTo>
                <a:cubicBezTo>
                  <a:pt x="525" y="1086"/>
                  <a:pt x="567" y="1122"/>
                  <a:pt x="612" y="1152"/>
                </a:cubicBezTo>
                <a:cubicBezTo>
                  <a:pt x="642" y="1172"/>
                  <a:pt x="689" y="1186"/>
                  <a:pt x="720" y="1200"/>
                </a:cubicBezTo>
                <a:cubicBezTo>
                  <a:pt x="817" y="1243"/>
                  <a:pt x="785" y="1244"/>
                  <a:pt x="912" y="1272"/>
                </a:cubicBezTo>
                <a:cubicBezTo>
                  <a:pt x="992" y="1312"/>
                  <a:pt x="1077" y="1316"/>
                  <a:pt x="1164" y="1332"/>
                </a:cubicBezTo>
                <a:cubicBezTo>
                  <a:pt x="1196" y="1338"/>
                  <a:pt x="1227" y="1351"/>
                  <a:pt x="1260" y="1356"/>
                </a:cubicBezTo>
                <a:cubicBezTo>
                  <a:pt x="1284" y="1360"/>
                  <a:pt x="1308" y="1364"/>
                  <a:pt x="1332" y="1368"/>
                </a:cubicBezTo>
                <a:cubicBezTo>
                  <a:pt x="1429" y="1433"/>
                  <a:pt x="1555" y="1440"/>
                  <a:pt x="1668" y="1440"/>
                </a:cubicBez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s-ES"/>
          </a:p>
        </p:txBody>
      </p:sp>
      <p:sp>
        <p:nvSpPr>
          <p:cNvPr id="26630" name="Line 11"/>
          <p:cNvSpPr>
            <a:spLocks noChangeShapeType="1"/>
          </p:cNvSpPr>
          <p:nvPr/>
        </p:nvSpPr>
        <p:spPr bwMode="auto">
          <a:xfrm flipV="1">
            <a:off x="5638800" y="1905000"/>
            <a:ext cx="0" cy="297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s-ES"/>
          </a:p>
        </p:txBody>
      </p:sp>
      <p:sp>
        <p:nvSpPr>
          <p:cNvPr id="26631" name="Line 12"/>
          <p:cNvSpPr>
            <a:spLocks noChangeShapeType="1"/>
          </p:cNvSpPr>
          <p:nvPr/>
        </p:nvSpPr>
        <p:spPr bwMode="auto">
          <a:xfrm>
            <a:off x="5638800" y="4876800"/>
            <a:ext cx="3124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s-ES"/>
          </a:p>
        </p:txBody>
      </p:sp>
      <p:sp>
        <p:nvSpPr>
          <p:cNvPr id="26632" name="Line 13"/>
          <p:cNvSpPr>
            <a:spLocks noChangeShapeType="1"/>
          </p:cNvSpPr>
          <p:nvPr/>
        </p:nvSpPr>
        <p:spPr bwMode="auto">
          <a:xfrm>
            <a:off x="6019800" y="2819400"/>
            <a:ext cx="2286000" cy="15240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s-ES"/>
          </a:p>
        </p:txBody>
      </p:sp>
      <p:sp>
        <p:nvSpPr>
          <p:cNvPr id="26633" name="Text Box 14"/>
          <p:cNvSpPr txBox="1">
            <a:spLocks noChangeArrowheads="1"/>
          </p:cNvSpPr>
          <p:nvPr/>
        </p:nvSpPr>
        <p:spPr bwMode="auto">
          <a:xfrm>
            <a:off x="1905000" y="5326063"/>
            <a:ext cx="190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Tx/>
              <a:buFont typeface="Wingdings" pitchFamily="2" charset="2"/>
              <a:buNone/>
            </a:pPr>
            <a:r>
              <a:rPr lang="es-ES" sz="2000">
                <a:solidFill>
                  <a:srgbClr val="000000"/>
                </a:solidFill>
              </a:rPr>
              <a:t>tiempo</a:t>
            </a:r>
          </a:p>
        </p:txBody>
      </p:sp>
      <p:sp>
        <p:nvSpPr>
          <p:cNvPr id="26634" name="Text Box 15"/>
          <p:cNvSpPr txBox="1">
            <a:spLocks noChangeArrowheads="1"/>
          </p:cNvSpPr>
          <p:nvPr/>
        </p:nvSpPr>
        <p:spPr bwMode="auto">
          <a:xfrm>
            <a:off x="6705600" y="5257800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Tx/>
              <a:buFont typeface="Wingdings" pitchFamily="2" charset="2"/>
              <a:buNone/>
            </a:pPr>
            <a:r>
              <a:rPr lang="es-ES" sz="2000">
                <a:solidFill>
                  <a:srgbClr val="000000"/>
                </a:solidFill>
              </a:rPr>
              <a:t>tiempo</a:t>
            </a:r>
          </a:p>
        </p:txBody>
      </p:sp>
      <p:sp>
        <p:nvSpPr>
          <p:cNvPr id="26635" name="Text Box 16"/>
          <p:cNvSpPr txBox="1">
            <a:spLocks noChangeArrowheads="1"/>
          </p:cNvSpPr>
          <p:nvPr/>
        </p:nvSpPr>
        <p:spPr bwMode="auto">
          <a:xfrm>
            <a:off x="228600" y="2667000"/>
            <a:ext cx="68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Tx/>
              <a:buFont typeface="Wingdings" pitchFamily="2" charset="2"/>
              <a:buNone/>
            </a:pPr>
            <a:r>
              <a:rPr lang="es-ES" sz="2000" b="1">
                <a:solidFill>
                  <a:srgbClr val="000000"/>
                </a:solidFill>
              </a:rPr>
              <a:t>Cpl</a:t>
            </a:r>
          </a:p>
        </p:txBody>
      </p:sp>
      <p:sp>
        <p:nvSpPr>
          <p:cNvPr id="26636" name="Text Box 17"/>
          <p:cNvSpPr txBox="1">
            <a:spLocks noChangeArrowheads="1"/>
          </p:cNvSpPr>
          <p:nvPr/>
        </p:nvSpPr>
        <p:spPr bwMode="auto">
          <a:xfrm>
            <a:off x="4343400" y="27432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Tx/>
              <a:buFont typeface="Wingdings" pitchFamily="2" charset="2"/>
              <a:buNone/>
            </a:pPr>
            <a:r>
              <a:rPr lang="es-ES" sz="2000" b="1">
                <a:solidFill>
                  <a:srgbClr val="000000"/>
                </a:solidFill>
              </a:rPr>
              <a:t>Ln Cpl</a:t>
            </a:r>
          </a:p>
        </p:txBody>
      </p:sp>
      <p:sp>
        <p:nvSpPr>
          <p:cNvPr id="26637" name="Text Box 18"/>
          <p:cNvSpPr txBox="1">
            <a:spLocks noChangeArrowheads="1"/>
          </p:cNvSpPr>
          <p:nvPr/>
        </p:nvSpPr>
        <p:spPr bwMode="auto">
          <a:xfrm>
            <a:off x="762000" y="5867400"/>
            <a:ext cx="3048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Tx/>
              <a:buFont typeface="Wingdings" pitchFamily="2" charset="2"/>
              <a:buNone/>
            </a:pPr>
            <a:r>
              <a:rPr lang="es-ES">
                <a:solidFill>
                  <a:srgbClr val="000000"/>
                </a:solidFill>
              </a:rPr>
              <a:t>C = C</a:t>
            </a:r>
            <a:r>
              <a:rPr lang="es-ES" baseline="-25000">
                <a:solidFill>
                  <a:srgbClr val="000000"/>
                </a:solidFill>
              </a:rPr>
              <a:t>0</a:t>
            </a:r>
            <a:r>
              <a:rPr lang="es-ES">
                <a:solidFill>
                  <a:srgbClr val="000000"/>
                </a:solidFill>
                <a:cs typeface="Arial" pitchFamily="34" charset="0"/>
              </a:rPr>
              <a:t>•e</a:t>
            </a:r>
            <a:r>
              <a:rPr lang="es-ES" baseline="30000">
                <a:solidFill>
                  <a:srgbClr val="000000"/>
                </a:solidFill>
                <a:cs typeface="Arial" pitchFamily="34" charset="0"/>
              </a:rPr>
              <a:t>-Kt</a:t>
            </a:r>
          </a:p>
        </p:txBody>
      </p:sp>
      <p:sp>
        <p:nvSpPr>
          <p:cNvPr id="26638" name="Text Box 19"/>
          <p:cNvSpPr txBox="1">
            <a:spLocks noChangeArrowheads="1"/>
          </p:cNvSpPr>
          <p:nvPr/>
        </p:nvSpPr>
        <p:spPr bwMode="auto">
          <a:xfrm>
            <a:off x="5715000" y="5867400"/>
            <a:ext cx="297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Tx/>
              <a:buFont typeface="Wingdings" pitchFamily="2" charset="2"/>
              <a:buNone/>
            </a:pPr>
            <a:r>
              <a:rPr lang="es-ES">
                <a:solidFill>
                  <a:srgbClr val="000000"/>
                </a:solidFill>
              </a:rPr>
              <a:t>lnC =ln C</a:t>
            </a:r>
            <a:r>
              <a:rPr lang="es-ES" baseline="-25000">
                <a:solidFill>
                  <a:srgbClr val="000000"/>
                </a:solidFill>
              </a:rPr>
              <a:t>0 </a:t>
            </a:r>
            <a:r>
              <a:rPr lang="es-ES">
                <a:solidFill>
                  <a:srgbClr val="000000"/>
                </a:solidFill>
              </a:rPr>
              <a:t>-Kt</a:t>
            </a:r>
            <a:endParaRPr lang="es-ES" baseline="-25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b="1" smtClean="0"/>
              <a:t>¿Cómo se calculan los parámetros farmacocinéticos?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Constante de velocidad de eliminación</a:t>
            </a:r>
          </a:p>
          <a:p>
            <a:pPr eaLnBrk="1" hangingPunct="1"/>
            <a:r>
              <a:rPr lang="es-ES" smtClean="0"/>
              <a:t>Vida media</a:t>
            </a:r>
          </a:p>
          <a:p>
            <a:pPr eaLnBrk="1" hangingPunct="1"/>
            <a:r>
              <a:rPr lang="es-ES" smtClean="0"/>
              <a:t>Clearance</a:t>
            </a:r>
          </a:p>
          <a:p>
            <a:pPr eaLnBrk="1" hangingPunct="1"/>
            <a:r>
              <a:rPr lang="es-ES" smtClean="0"/>
              <a:t>Volumen de distribución</a:t>
            </a:r>
          </a:p>
          <a:p>
            <a:pPr eaLnBrk="1" hangingPunct="1"/>
            <a:r>
              <a:rPr lang="es-ES" smtClean="0"/>
              <a:t>ABC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z="3600" b="1" smtClean="0"/>
              <a:t>Vida media</a:t>
            </a:r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" smtClean="0"/>
              <a:t>	Tiempo necesario para que una cantidad o Cpl disminuya a la mitad.</a:t>
            </a:r>
          </a:p>
          <a:p>
            <a:pPr eaLnBrk="1" hangingPunct="1"/>
            <a:endParaRPr lang="en-US" smtClean="0">
              <a:cs typeface="Times New Roman" pitchFamily="18" charset="0"/>
            </a:endParaRPr>
          </a:p>
          <a:p>
            <a:pPr eaLnBrk="1" hangingPunct="1"/>
            <a:endParaRPr lang="en-US" smtClean="0">
              <a:cs typeface="Times New Roman" pitchFamily="18" charset="0"/>
            </a:endParaRPr>
          </a:p>
        </p:txBody>
      </p:sp>
      <p:graphicFrame>
        <p:nvGraphicFramePr>
          <p:cNvPr id="254980" name="Object 4"/>
          <p:cNvGraphicFramePr>
            <a:graphicFrameLocks noChangeAspect="1"/>
          </p:cNvGraphicFramePr>
          <p:nvPr/>
        </p:nvGraphicFramePr>
        <p:xfrm>
          <a:off x="609600" y="3276600"/>
          <a:ext cx="2667000" cy="762000"/>
        </p:xfrm>
        <a:graphic>
          <a:graphicData uri="http://schemas.openxmlformats.org/presentationml/2006/ole">
            <p:oleObj spid="_x0000_s4098" name="Ecuación" r:id="rId4" imgW="1155600" imgH="330120" progId="Equation.3">
              <p:embed/>
            </p:oleObj>
          </a:graphicData>
        </a:graphic>
      </p:graphicFrame>
      <p:graphicFrame>
        <p:nvGraphicFramePr>
          <p:cNvPr id="254981" name="Object 5"/>
          <p:cNvGraphicFramePr>
            <a:graphicFrameLocks noChangeAspect="1"/>
          </p:cNvGraphicFramePr>
          <p:nvPr/>
        </p:nvGraphicFramePr>
        <p:xfrm>
          <a:off x="685800" y="4495800"/>
          <a:ext cx="2667000" cy="1198563"/>
        </p:xfrm>
        <a:graphic>
          <a:graphicData uri="http://schemas.openxmlformats.org/presentationml/2006/ole">
            <p:oleObj spid="_x0000_s4099" name="Ecuación" r:id="rId5" imgW="1384200" imgH="622080" progId="Equation.3">
              <p:embed/>
            </p:oleObj>
          </a:graphicData>
        </a:graphic>
      </p:graphicFrame>
      <p:graphicFrame>
        <p:nvGraphicFramePr>
          <p:cNvPr id="254982" name="Object 6"/>
          <p:cNvGraphicFramePr>
            <a:graphicFrameLocks noChangeAspect="1"/>
          </p:cNvGraphicFramePr>
          <p:nvPr/>
        </p:nvGraphicFramePr>
        <p:xfrm>
          <a:off x="4876800" y="4038600"/>
          <a:ext cx="2895600" cy="1562100"/>
        </p:xfrm>
        <a:graphic>
          <a:graphicData uri="http://schemas.openxmlformats.org/presentationml/2006/ole">
            <p:oleObj spid="_x0000_s4100" name="Ecuación" r:id="rId6" imgW="1130040" imgH="609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49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49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4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4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4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4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4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4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8" grpId="0" build="p" autoUpdateAnimBg="0"/>
      <p:bldP spid="25497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2800" smtClean="0"/>
              <a:t>Tiempo para considerar completamente eliminado el fármaco</a:t>
            </a:r>
          </a:p>
        </p:txBody>
      </p:sp>
      <p:graphicFrame>
        <p:nvGraphicFramePr>
          <p:cNvPr id="253997" name="Group 45"/>
          <p:cNvGraphicFramePr>
            <a:graphicFrameLocks noGrp="1"/>
          </p:cNvGraphicFramePr>
          <p:nvPr>
            <p:ph type="tbl" idx="1"/>
          </p:nvPr>
        </p:nvGraphicFramePr>
        <p:xfrm>
          <a:off x="457200" y="1981200"/>
          <a:ext cx="8229600" cy="466344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T1/2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eliminado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remanente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87.5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93.75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96.875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98.4375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1.5625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99.219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99.902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0.098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 l="6000" t="20667" r="3000" b="24667"/>
          <a:stretch>
            <a:fillRect/>
          </a:stretch>
        </p:blipFill>
        <p:spPr bwMode="auto">
          <a:xfrm>
            <a:off x="381000" y="1295400"/>
            <a:ext cx="8534400" cy="434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z="3600" b="1" smtClean="0"/>
              <a:t>Volumen de distribución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>
              <a:buFont typeface="Wingdings" pitchFamily="2" charset="2"/>
              <a:buNone/>
            </a:pPr>
            <a:endParaRPr lang="es-ES" smtClean="0"/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990600" y="2133600"/>
            <a:ext cx="701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127" name="Rectangle 5"/>
          <p:cNvSpPr>
            <a:spLocks noChangeArrowheads="1"/>
          </p:cNvSpPr>
          <p:nvPr/>
        </p:nvSpPr>
        <p:spPr bwMode="auto">
          <a:xfrm>
            <a:off x="533400" y="1828800"/>
            <a:ext cx="8077200" cy="19050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5122" name="Object 6"/>
          <p:cNvGraphicFramePr>
            <a:graphicFrameLocks noChangeAspect="1"/>
          </p:cNvGraphicFramePr>
          <p:nvPr/>
        </p:nvGraphicFramePr>
        <p:xfrm>
          <a:off x="838200" y="1987550"/>
          <a:ext cx="7467600" cy="1441450"/>
        </p:xfrm>
        <a:graphic>
          <a:graphicData uri="http://schemas.openxmlformats.org/presentationml/2006/ole">
            <p:oleObj spid="_x0000_s5122" name="Ecuación" r:id="rId3" imgW="3593880" imgH="685800" progId="Equation.3">
              <p:embed/>
            </p:oleObj>
          </a:graphicData>
        </a:graphic>
      </p:graphicFrame>
      <p:sp>
        <p:nvSpPr>
          <p:cNvPr id="5128" name="Rectangle 7"/>
          <p:cNvSpPr>
            <a:spLocks noChangeArrowheads="1"/>
          </p:cNvSpPr>
          <p:nvPr/>
        </p:nvSpPr>
        <p:spPr bwMode="auto">
          <a:xfrm>
            <a:off x="609600" y="4114800"/>
            <a:ext cx="8077200" cy="19050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5123" name="Object 8"/>
          <p:cNvGraphicFramePr>
            <a:graphicFrameLocks noChangeAspect="1"/>
          </p:cNvGraphicFramePr>
          <p:nvPr/>
        </p:nvGraphicFramePr>
        <p:xfrm>
          <a:off x="3700463" y="4419600"/>
          <a:ext cx="1741487" cy="1441450"/>
        </p:xfrm>
        <a:graphic>
          <a:graphicData uri="http://schemas.openxmlformats.org/presentationml/2006/ole">
            <p:oleObj spid="_x0000_s5123" name="Ecuación" r:id="rId4" imgW="838080" imgH="685800" progId="Equation.3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 l="9000" t="12666" r="12000" b="15334"/>
          <a:stretch>
            <a:fillRect/>
          </a:stretch>
        </p:blipFill>
        <p:spPr bwMode="auto">
          <a:xfrm>
            <a:off x="838200" y="877888"/>
            <a:ext cx="762000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z="3600" b="1" smtClean="0"/>
              <a:t>Clearance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" sz="2800" smtClean="0"/>
              <a:t>Medida de eliminación</a:t>
            </a:r>
          </a:p>
          <a:p>
            <a:pPr eaLnBrk="1" hangingPunct="1"/>
            <a:r>
              <a:rPr lang="es-ES" sz="2800" smtClean="0"/>
              <a:t>Fracción de Vd que es depurada (limpiada) de fármaco por unidad de tiempo</a:t>
            </a:r>
          </a:p>
          <a:p>
            <a:pPr eaLnBrk="1" hangingPunct="1"/>
            <a:endParaRPr lang="es-ES" sz="2800" smtClean="0"/>
          </a:p>
          <a:p>
            <a:pPr eaLnBrk="1" hangingPunct="1"/>
            <a:r>
              <a:rPr lang="es-ES" sz="2800" smtClean="0"/>
              <a:t>Cl = K </a:t>
            </a:r>
            <a:r>
              <a:rPr lang="en-US" sz="2800" smtClean="0">
                <a:cs typeface="Times New Roman" pitchFamily="18" charset="0"/>
              </a:rPr>
              <a:t>· Vd</a:t>
            </a:r>
          </a:p>
          <a:p>
            <a:pPr eaLnBrk="1" hangingPunct="1"/>
            <a:r>
              <a:rPr lang="en-US" sz="2800" smtClean="0">
                <a:cs typeface="Times New Roman" pitchFamily="18" charset="0"/>
              </a:rPr>
              <a:t>Habitualmente se expresa en: volumen/tiempo/peso</a:t>
            </a:r>
            <a:endParaRPr lang="es-ES" sz="280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5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z="3600" b="1" smtClean="0"/>
              <a:t>Vida media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es-ES" smtClean="0"/>
              <a:t>t1/2 =0.693/K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es-ES" smtClean="0"/>
              <a:t>K = Cl/Vd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es-ES" smtClean="0"/>
              <a:t>t1/2 = 0.693Vd/Cl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es-ES" smtClean="0"/>
              <a:t>¿Qué factores hacen variar la vida media?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_tradnl" b="1" dirty="0" smtClean="0">
                <a:solidFill>
                  <a:schemeClr val="bg2">
                    <a:lumMod val="75000"/>
                  </a:schemeClr>
                </a:solidFill>
              </a:rPr>
              <a:t>Distribución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Monotype Sorts"/>
              <a:buChar char="F"/>
            </a:pPr>
            <a:r>
              <a:rPr lang="es-ES_tradnl" b="1" dirty="0" smtClean="0">
                <a:solidFill>
                  <a:schemeClr val="bg2">
                    <a:lumMod val="75000"/>
                  </a:schemeClr>
                </a:solidFill>
              </a:rPr>
              <a:t>Paso de fármaco desde la sangre hacia los diferentes tejidos y órganos</a:t>
            </a:r>
          </a:p>
          <a:p>
            <a:pPr algn="just" eaLnBrk="1" hangingPunct="1">
              <a:lnSpc>
                <a:spcPct val="90000"/>
              </a:lnSpc>
              <a:buFont typeface="Monotype Sorts"/>
              <a:buChar char="F"/>
            </a:pPr>
            <a:r>
              <a:rPr lang="es-ES_tradnl" b="1" dirty="0" smtClean="0">
                <a:solidFill>
                  <a:schemeClr val="bg2">
                    <a:lumMod val="75000"/>
                  </a:schemeClr>
                </a:solidFill>
              </a:rPr>
              <a:t>Proceso reversible</a:t>
            </a:r>
          </a:p>
          <a:p>
            <a:pPr algn="just" eaLnBrk="1" hangingPunct="1">
              <a:lnSpc>
                <a:spcPct val="90000"/>
              </a:lnSpc>
              <a:buFont typeface="Monotype Sorts"/>
              <a:buChar char="F"/>
            </a:pPr>
            <a:r>
              <a:rPr lang="es-ES_tradnl" b="1" dirty="0" smtClean="0">
                <a:solidFill>
                  <a:schemeClr val="bg2">
                    <a:lumMod val="75000"/>
                  </a:schemeClr>
                </a:solidFill>
              </a:rPr>
              <a:t>Depende de la fracción de fármaco libre, de la irrigación hacia los diferentes tejidos, de las características físico-químicas de la molécula</a:t>
            </a:r>
          </a:p>
          <a:p>
            <a:pPr eaLnBrk="1" hangingPunct="1">
              <a:lnSpc>
                <a:spcPct val="90000"/>
              </a:lnSpc>
              <a:buClr>
                <a:schemeClr val="tx2"/>
              </a:buClr>
              <a:buFont typeface="Monotype Sorts"/>
              <a:buChar char="F"/>
            </a:pPr>
            <a:endParaRPr lang="es-ES_tradnl" b="1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b="1" smtClean="0"/>
              <a:t>Área bajo la curva de concentración plasmática versus tiempo</a:t>
            </a: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>
            <p:ph idx="1"/>
          </p:nvPr>
        </p:nvGraphicFramePr>
        <p:xfrm>
          <a:off x="2078038" y="2260600"/>
          <a:ext cx="4683125" cy="1133475"/>
        </p:xfrm>
        <a:graphic>
          <a:graphicData uri="http://schemas.openxmlformats.org/presentationml/2006/ole">
            <p:oleObj spid="_x0000_s6146" name="Ecuación" r:id="rId3" imgW="1993680" imgH="482400" progId="Equation.3">
              <p:embed/>
            </p:oleObj>
          </a:graphicData>
        </a:graphic>
      </p:graphicFrame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1371600" y="3581400"/>
            <a:ext cx="6840538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s-ES" b="1">
                <a:latin typeface="Times New Roman" pitchFamily="18" charset="0"/>
              </a:rPr>
              <a:t>Como: </a:t>
            </a:r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endParaRPr lang="es-ES" b="1">
              <a:latin typeface="Times New Roman" pitchFamily="18" charset="0"/>
            </a:endParaRPr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s-ES" b="1">
                <a:latin typeface="Times New Roman" pitchFamily="18" charset="0"/>
              </a:rPr>
              <a:t>ABC = Dosis/Clearance</a:t>
            </a:r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s-ES" b="1">
                <a:latin typeface="Times New Roman" pitchFamily="18" charset="0"/>
              </a:rPr>
              <a:t>Parámetro muy importante en los estudios de biodisponibilidad y bioequivalencia.</a:t>
            </a:r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endParaRPr lang="es-ES" b="1">
              <a:latin typeface="Times New Roman" pitchFamily="18" charset="0"/>
            </a:endParaRPr>
          </a:p>
        </p:txBody>
      </p:sp>
      <p:graphicFrame>
        <p:nvGraphicFramePr>
          <p:cNvPr id="6147" name="Object 5"/>
          <p:cNvGraphicFramePr>
            <a:graphicFrameLocks noChangeAspect="1"/>
          </p:cNvGraphicFramePr>
          <p:nvPr/>
        </p:nvGraphicFramePr>
        <p:xfrm>
          <a:off x="3048000" y="3505200"/>
          <a:ext cx="2819400" cy="1111250"/>
        </p:xfrm>
        <a:graphic>
          <a:graphicData uri="http://schemas.openxmlformats.org/presentationml/2006/ole">
            <p:oleObj spid="_x0000_s6147" name="Ecuación" r:id="rId4" imgW="876240" imgH="685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smtClean="0"/>
              <a:t>Comportamiento de los parámetros en cinéticas lineales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Vd</a:t>
            </a:r>
          </a:p>
          <a:p>
            <a:pPr eaLnBrk="1" hangingPunct="1"/>
            <a:r>
              <a:rPr lang="es-ES" smtClean="0"/>
              <a:t>Vida media</a:t>
            </a:r>
          </a:p>
          <a:p>
            <a:pPr eaLnBrk="1" hangingPunct="1"/>
            <a:r>
              <a:rPr lang="es-ES" smtClean="0"/>
              <a:t>Clearance</a:t>
            </a:r>
          </a:p>
          <a:p>
            <a:pPr eaLnBrk="1" hangingPunct="1"/>
            <a:r>
              <a:rPr lang="es-ES" smtClean="0"/>
              <a:t>K</a:t>
            </a:r>
          </a:p>
          <a:p>
            <a:pPr eaLnBrk="1" hangingPunct="1"/>
            <a:r>
              <a:rPr lang="es-ES" smtClean="0"/>
              <a:t>ABC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ChangeArrowheads="1"/>
          </p:cNvSpPr>
          <p:nvPr/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" sz="3200" b="1">
                <a:latin typeface="Comic Sans MS" pitchFamily="66" charset="0"/>
              </a:rPr>
              <a:t>Modelo de un compartimento</a:t>
            </a:r>
            <a:br>
              <a:rPr lang="es-ES" sz="3200" b="1">
                <a:latin typeface="Comic Sans MS" pitchFamily="66" charset="0"/>
              </a:rPr>
            </a:br>
            <a:r>
              <a:rPr lang="es-ES" sz="3200" b="1">
                <a:latin typeface="Comic Sans MS" pitchFamily="66" charset="0"/>
              </a:rPr>
              <a:t>Bolus i.v. Tratamiento de datos de excreción urinaria</a:t>
            </a:r>
          </a:p>
        </p:txBody>
      </p:sp>
      <p:sp>
        <p:nvSpPr>
          <p:cNvPr id="250883" name="Rectangle 3"/>
          <p:cNvSpPr>
            <a:spLocks noChangeArrowheads="1"/>
          </p:cNvSpPr>
          <p:nvPr/>
        </p:nvSpPr>
        <p:spPr bwMode="auto">
          <a:xfrm>
            <a:off x="2286000" y="2514600"/>
            <a:ext cx="3962400" cy="2133600"/>
          </a:xfrm>
          <a:prstGeom prst="rect">
            <a:avLst/>
          </a:prstGeom>
          <a:gradFill rotWithShape="0">
            <a:gsLst>
              <a:gs pos="0">
                <a:srgbClr val="00CCFF"/>
              </a:gs>
              <a:gs pos="100000">
                <a:schemeClr val="bg1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742950" lvl="1" indent="-285750">
              <a:buClr>
                <a:schemeClr val="accent2"/>
              </a:buClr>
              <a:buSzPct val="80000"/>
              <a:buFontTx/>
              <a:buChar char=" "/>
            </a:pPr>
            <a:endParaRPr lang="en-US" b="1">
              <a:solidFill>
                <a:srgbClr val="000016"/>
              </a:solidFill>
              <a:latin typeface="Comic Sans MS" pitchFamily="66" charset="0"/>
            </a:endParaRPr>
          </a:p>
          <a:p>
            <a:pPr marL="742950" lvl="1" indent="-285750">
              <a:buClr>
                <a:schemeClr val="accent2"/>
              </a:buClr>
              <a:buSzPct val="80000"/>
              <a:buFontTx/>
              <a:buChar char=" "/>
            </a:pPr>
            <a:r>
              <a:rPr lang="en-US" b="1">
                <a:solidFill>
                  <a:srgbClr val="000016"/>
                </a:solidFill>
                <a:latin typeface="Comic Sans MS" pitchFamily="66" charset="0"/>
              </a:rPr>
              <a:t>X		V</a:t>
            </a:r>
          </a:p>
          <a:p>
            <a:pPr marL="342900" indent="-342900">
              <a:buFont typeface="Monotype Sorts"/>
              <a:buChar char="4"/>
            </a:pPr>
            <a:endParaRPr lang="en-US" b="1">
              <a:solidFill>
                <a:srgbClr val="000016"/>
              </a:solidFill>
              <a:latin typeface="Comic Sans MS" pitchFamily="66" charset="0"/>
            </a:endParaRPr>
          </a:p>
          <a:p>
            <a:pPr marL="1600200" lvl="3" indent="-228600">
              <a:buClr>
                <a:schemeClr val="accent2"/>
              </a:buClr>
              <a:buSzPct val="70000"/>
              <a:buFont typeface="Monotype Sorts"/>
              <a:buChar char=" "/>
            </a:pPr>
            <a:r>
              <a:rPr lang="en-US" b="1">
                <a:solidFill>
                  <a:srgbClr val="000016"/>
                </a:solidFill>
                <a:latin typeface="Comic Sans MS" pitchFamily="66" charset="0"/>
              </a:rPr>
              <a:t>Cpl</a:t>
            </a:r>
          </a:p>
        </p:txBody>
      </p:sp>
      <p:sp>
        <p:nvSpPr>
          <p:cNvPr id="250884" name="AutoShape 4"/>
          <p:cNvSpPr>
            <a:spLocks noChangeArrowheads="1"/>
          </p:cNvSpPr>
          <p:nvPr/>
        </p:nvSpPr>
        <p:spPr bwMode="auto">
          <a:xfrm>
            <a:off x="914400" y="33528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CC0066"/>
          </a:solidFill>
          <a:ln w="9525">
            <a:solidFill>
              <a:srgbClr val="CCFF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0885" name="AutoShape 5"/>
          <p:cNvSpPr>
            <a:spLocks noChangeArrowheads="1"/>
          </p:cNvSpPr>
          <p:nvPr/>
        </p:nvSpPr>
        <p:spPr bwMode="auto">
          <a:xfrm>
            <a:off x="6781800" y="34290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CC0066"/>
          </a:solid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0886" name="Text Box 6"/>
          <p:cNvSpPr txBox="1">
            <a:spLocks noChangeArrowheads="1"/>
          </p:cNvSpPr>
          <p:nvPr/>
        </p:nvSpPr>
        <p:spPr bwMode="auto">
          <a:xfrm>
            <a:off x="990600" y="2895600"/>
            <a:ext cx="685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sz="3200">
                <a:latin typeface="Tahoma" pitchFamily="34" charset="0"/>
              </a:rPr>
              <a:t>Xo</a:t>
            </a:r>
          </a:p>
        </p:txBody>
      </p:sp>
      <p:sp>
        <p:nvSpPr>
          <p:cNvPr id="250887" name="Text Box 7"/>
          <p:cNvSpPr txBox="1">
            <a:spLocks noChangeArrowheads="1"/>
          </p:cNvSpPr>
          <p:nvPr/>
        </p:nvSpPr>
        <p:spPr bwMode="auto">
          <a:xfrm>
            <a:off x="6705600" y="29718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sz="2400" b="1">
                <a:latin typeface="Tahoma" pitchFamily="34" charset="0"/>
              </a:rPr>
              <a:t>km</a:t>
            </a:r>
          </a:p>
        </p:txBody>
      </p:sp>
      <p:sp>
        <p:nvSpPr>
          <p:cNvPr id="250888" name="Text Box 8"/>
          <p:cNvSpPr txBox="1">
            <a:spLocks noChangeArrowheads="1"/>
          </p:cNvSpPr>
          <p:nvPr/>
        </p:nvSpPr>
        <p:spPr bwMode="auto">
          <a:xfrm>
            <a:off x="8001000" y="3429000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sz="3200">
                <a:latin typeface="Tahoma" pitchFamily="34" charset="0"/>
              </a:rPr>
              <a:t>M</a:t>
            </a:r>
          </a:p>
        </p:txBody>
      </p:sp>
      <p:sp>
        <p:nvSpPr>
          <p:cNvPr id="34825" name="AutoShape 10"/>
          <p:cNvSpPr>
            <a:spLocks noChangeArrowheads="1"/>
          </p:cNvSpPr>
          <p:nvPr/>
        </p:nvSpPr>
        <p:spPr bwMode="auto">
          <a:xfrm>
            <a:off x="4191000" y="4876800"/>
            <a:ext cx="304800" cy="838200"/>
          </a:xfrm>
          <a:prstGeom prst="downArrow">
            <a:avLst>
              <a:gd name="adj1" fmla="val 50000"/>
              <a:gd name="adj2" fmla="val 6875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0891" name="Text Box 11"/>
          <p:cNvSpPr txBox="1">
            <a:spLocks noChangeArrowheads="1"/>
          </p:cNvSpPr>
          <p:nvPr/>
        </p:nvSpPr>
        <p:spPr bwMode="auto">
          <a:xfrm>
            <a:off x="3810000" y="5791200"/>
            <a:ext cx="914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sz="3200">
                <a:latin typeface="Tahoma" pitchFamily="34" charset="0"/>
              </a:rPr>
              <a:t>Xu</a:t>
            </a:r>
          </a:p>
        </p:txBody>
      </p:sp>
      <p:sp>
        <p:nvSpPr>
          <p:cNvPr id="250892" name="Text Box 12"/>
          <p:cNvSpPr txBox="1">
            <a:spLocks noChangeArrowheads="1"/>
          </p:cNvSpPr>
          <p:nvPr/>
        </p:nvSpPr>
        <p:spPr bwMode="auto">
          <a:xfrm>
            <a:off x="3048000" y="4876800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sz="3200">
                <a:latin typeface="Tahoma" pitchFamily="34" charset="0"/>
              </a:rPr>
              <a:t>ku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08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0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0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0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0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0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08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0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0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82" grpId="0" build="p" autoUpdateAnimBg="0"/>
      <p:bldP spid="250883" grpId="0" animBg="1" autoUpdateAnimBg="0"/>
      <p:bldP spid="250884" grpId="0" animBg="1"/>
      <p:bldP spid="250885" grpId="0" animBg="1"/>
      <p:bldP spid="250886" grpId="0" build="p" autoUpdateAnimBg="0"/>
      <p:bldP spid="250887" grpId="0" build="p" autoUpdateAnimBg="0"/>
      <p:bldP spid="250888" grpId="0" build="p" autoUpdateAnimBg="0"/>
      <p:bldP spid="250891" grpId="0" build="p" autoUpdateAnimBg="0"/>
      <p:bldP spid="250892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1906" name="Object 2"/>
          <p:cNvGraphicFramePr>
            <a:graphicFrameLocks noChangeAspect="1"/>
          </p:cNvGraphicFramePr>
          <p:nvPr/>
        </p:nvGraphicFramePr>
        <p:xfrm>
          <a:off x="2224088" y="685800"/>
          <a:ext cx="2943225" cy="1333500"/>
        </p:xfrm>
        <a:graphic>
          <a:graphicData uri="http://schemas.openxmlformats.org/presentationml/2006/ole">
            <p:oleObj spid="_x0000_s7170" name="Ecuación" r:id="rId3" imgW="1346040" imgH="609480" progId="Equation.3">
              <p:embed/>
            </p:oleObj>
          </a:graphicData>
        </a:graphic>
      </p:graphicFrame>
      <p:graphicFrame>
        <p:nvGraphicFramePr>
          <p:cNvPr id="251907" name="Object 3"/>
          <p:cNvGraphicFramePr>
            <a:graphicFrameLocks noChangeAspect="1"/>
          </p:cNvGraphicFramePr>
          <p:nvPr/>
        </p:nvGraphicFramePr>
        <p:xfrm>
          <a:off x="1501775" y="2805113"/>
          <a:ext cx="4692650" cy="1055687"/>
        </p:xfrm>
        <a:graphic>
          <a:graphicData uri="http://schemas.openxmlformats.org/presentationml/2006/ole">
            <p:oleObj spid="_x0000_s7171" name="Ecuación" r:id="rId4" imgW="2145960" imgH="482400" progId="Equation.3">
              <p:embed/>
            </p:oleObj>
          </a:graphicData>
        </a:graphic>
      </p:graphicFrame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1752600" y="4359275"/>
          <a:ext cx="4648200" cy="1371600"/>
        </p:xfrm>
        <a:graphic>
          <a:graphicData uri="http://schemas.openxmlformats.org/presentationml/2006/ole">
            <p:oleObj spid="_x0000_s7172" name="Ecuación" r:id="rId5" imgW="2108160" imgH="622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1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1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2127250" y="838200"/>
          <a:ext cx="3135313" cy="1371600"/>
        </p:xfrm>
        <a:graphic>
          <a:graphicData uri="http://schemas.openxmlformats.org/presentationml/2006/ole">
            <p:oleObj spid="_x0000_s8194" name="Ecuación" r:id="rId3" imgW="1422360" imgH="622080" progId="Equation.3">
              <p:embed/>
            </p:oleObj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1831975" y="2774950"/>
          <a:ext cx="4032250" cy="698500"/>
        </p:xfrm>
        <a:graphic>
          <a:graphicData uri="http://schemas.openxmlformats.org/presentationml/2006/ole">
            <p:oleObj spid="_x0000_s8195" name="Ecuación" r:id="rId4" imgW="1828800" imgH="317160" progId="Equation.3">
              <p:embed/>
            </p:oleObj>
          </a:graphicData>
        </a:graphic>
      </p:graphicFrame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1584325" y="4170363"/>
          <a:ext cx="4675188" cy="587375"/>
        </p:xfrm>
        <a:graphic>
          <a:graphicData uri="http://schemas.openxmlformats.org/presentationml/2006/ole">
            <p:oleObj spid="_x0000_s8196" name="Ecuación" r:id="rId5" imgW="2120760" imgH="266400" progId="Equation.3">
              <p:embed/>
            </p:oleObj>
          </a:graphicData>
        </a:graphic>
      </p:graphicFrame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295400" y="5257800"/>
            <a:ext cx="7086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609600" y="5181600"/>
            <a:ext cx="7924800" cy="10064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s-ES" sz="3200"/>
              <a:t>	</a:t>
            </a:r>
            <a:r>
              <a:rPr lang="es-ES"/>
              <a:t>Método de la cantidad de fármaco que queda por excretarse o ARE o sigma menos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7026" name="Object 2"/>
          <p:cNvGraphicFramePr>
            <a:graphicFrameLocks noChangeAspect="1"/>
          </p:cNvGraphicFramePr>
          <p:nvPr/>
        </p:nvGraphicFramePr>
        <p:xfrm>
          <a:off x="2224088" y="685800"/>
          <a:ext cx="2943225" cy="1333500"/>
        </p:xfrm>
        <a:graphic>
          <a:graphicData uri="http://schemas.openxmlformats.org/presentationml/2006/ole">
            <p:oleObj spid="_x0000_s9218" name="Ecuación" r:id="rId3" imgW="1346040" imgH="609480" progId="Equation.3">
              <p:embed/>
            </p:oleObj>
          </a:graphicData>
        </a:graphic>
      </p:graphicFrame>
      <p:graphicFrame>
        <p:nvGraphicFramePr>
          <p:cNvPr id="257027" name="Object 3"/>
          <p:cNvGraphicFramePr>
            <a:graphicFrameLocks noChangeAspect="1"/>
          </p:cNvGraphicFramePr>
          <p:nvPr/>
        </p:nvGraphicFramePr>
        <p:xfrm>
          <a:off x="1600200" y="2743200"/>
          <a:ext cx="5410200" cy="1571625"/>
        </p:xfrm>
        <a:graphic>
          <a:graphicData uri="http://schemas.openxmlformats.org/presentationml/2006/ole">
            <p:oleObj spid="_x0000_s9219" name="Ecuación" r:id="rId4" imgW="1917360" imgH="609480" progId="Equation.3">
              <p:embed/>
            </p:oleObj>
          </a:graphicData>
        </a:graphic>
      </p:graphicFrame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09600" y="5181600"/>
            <a:ext cx="7924800" cy="579438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s-ES" sz="3200"/>
              <a:t>	</a:t>
            </a:r>
            <a:r>
              <a:rPr lang="es-ES"/>
              <a:t>Método de la velocidad de excreción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7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7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357313" y="1285875"/>
          <a:ext cx="6343679" cy="5072100"/>
        </p:xfrm>
        <a:graphic>
          <a:graphicData uri="http://schemas.openxmlformats.org/drawingml/2006/table">
            <a:tbl>
              <a:tblPr/>
              <a:tblGrid>
                <a:gridCol w="2009775"/>
                <a:gridCol w="2166952"/>
                <a:gridCol w="2166952"/>
              </a:tblGrid>
              <a:tr h="1383300">
                <a:tc>
                  <a:txBody>
                    <a:bodyPr/>
                    <a:lstStyle/>
                    <a:p>
                      <a:pPr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 dirty="0">
                          <a:latin typeface="Times New Roman"/>
                          <a:ea typeface="Times New Roman"/>
                          <a:cs typeface="Times New Roman"/>
                        </a:rPr>
                        <a:t>Periodo de recolección (horas)</a:t>
                      </a:r>
                      <a:endParaRPr lang="es-ES" sz="2400" dirty="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>
                          <a:latin typeface="Times New Roman"/>
                          <a:ea typeface="Times New Roman"/>
                          <a:cs typeface="Times New Roman"/>
                        </a:rPr>
                        <a:t>Concentración de fármaco en orina (mg/L)</a:t>
                      </a:r>
                      <a:endParaRPr lang="es-ES" sz="240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>
                          <a:latin typeface="Times New Roman"/>
                          <a:ea typeface="Times New Roman"/>
                          <a:cs typeface="Times New Roman"/>
                        </a:rPr>
                        <a:t>Volumen de orina (L)</a:t>
                      </a:r>
                      <a:endParaRPr lang="es-ES" sz="240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100">
                <a:tc>
                  <a:txBody>
                    <a:bodyPr/>
                    <a:lstStyle/>
                    <a:p>
                      <a:pPr marL="457200" indent="-457200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>
                          <a:latin typeface="Times New Roman"/>
                          <a:ea typeface="Times New Roman"/>
                          <a:cs typeface="Times New Roman"/>
                        </a:rPr>
                        <a:t>	0 - 1</a:t>
                      </a:r>
                      <a:endParaRPr lang="es-ES" sz="240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_tradnl" sz="2400" spc="-15" dirty="0" smtClean="0">
                          <a:latin typeface="Times New Roman"/>
                          <a:ea typeface="Times New Roman"/>
                          <a:cs typeface="Times New Roman"/>
                        </a:rPr>
                        <a:t>24,70</a:t>
                      </a:r>
                      <a:endParaRPr lang="es-ES" sz="2400" dirty="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>
                          <a:latin typeface="Times New Roman"/>
                          <a:ea typeface="Times New Roman"/>
                          <a:cs typeface="Times New Roman"/>
                        </a:rPr>
                        <a:t>	0,35</a:t>
                      </a:r>
                      <a:endParaRPr lang="es-ES" sz="240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100">
                <a:tc>
                  <a:txBody>
                    <a:bodyPr/>
                    <a:lstStyle/>
                    <a:p>
                      <a:pPr marL="457200" indent="-457200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>
                          <a:latin typeface="Times New Roman"/>
                          <a:ea typeface="Times New Roman"/>
                          <a:cs typeface="Times New Roman"/>
                        </a:rPr>
                        <a:t>	1 - 2</a:t>
                      </a:r>
                      <a:endParaRPr lang="es-ES" sz="240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_tradnl" sz="2400" spc="-15" dirty="0" smtClean="0">
                          <a:latin typeface="Times New Roman"/>
                          <a:ea typeface="Times New Roman"/>
                          <a:cs typeface="Times New Roman"/>
                        </a:rPr>
                        <a:t>14,48</a:t>
                      </a:r>
                      <a:endParaRPr lang="es-ES" sz="2400" dirty="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>
                          <a:latin typeface="Times New Roman"/>
                          <a:ea typeface="Times New Roman"/>
                          <a:cs typeface="Times New Roman"/>
                        </a:rPr>
                        <a:t>	0,53</a:t>
                      </a:r>
                      <a:endParaRPr lang="es-ES" sz="240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100">
                <a:tc>
                  <a:txBody>
                    <a:bodyPr/>
                    <a:lstStyle/>
                    <a:p>
                      <a:pPr marL="457200" indent="-457200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>
                          <a:latin typeface="Times New Roman"/>
                          <a:ea typeface="Times New Roman"/>
                          <a:cs typeface="Times New Roman"/>
                        </a:rPr>
                        <a:t>	2 - 4</a:t>
                      </a:r>
                      <a:endParaRPr lang="es-ES" sz="240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_tradnl" sz="2400" spc="-15" dirty="0" smtClean="0">
                          <a:latin typeface="Times New Roman"/>
                          <a:ea typeface="Times New Roman"/>
                          <a:cs typeface="Times New Roman"/>
                        </a:rPr>
                        <a:t>8,97</a:t>
                      </a:r>
                      <a:endParaRPr lang="es-ES" sz="2400" dirty="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>
                          <a:latin typeface="Times New Roman"/>
                          <a:ea typeface="Times New Roman"/>
                          <a:cs typeface="Times New Roman"/>
                        </a:rPr>
                        <a:t>	1,25</a:t>
                      </a:r>
                      <a:endParaRPr lang="es-ES" sz="240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100">
                <a:tc>
                  <a:txBody>
                    <a:bodyPr/>
                    <a:lstStyle/>
                    <a:p>
                      <a:pPr marL="457200" indent="-457200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>
                          <a:latin typeface="Times New Roman"/>
                          <a:ea typeface="Times New Roman"/>
                          <a:cs typeface="Times New Roman"/>
                        </a:rPr>
                        <a:t>	4 - 6</a:t>
                      </a:r>
                      <a:endParaRPr lang="es-ES" sz="240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_tradnl" sz="2400" spc="-15" smtClean="0">
                          <a:latin typeface="Times New Roman"/>
                          <a:ea typeface="Times New Roman"/>
                          <a:cs typeface="Times New Roman"/>
                        </a:rPr>
                        <a:t>12,17</a:t>
                      </a:r>
                      <a:endParaRPr lang="es-ES" sz="2400" dirty="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>
                          <a:latin typeface="Times New Roman"/>
                          <a:ea typeface="Times New Roman"/>
                          <a:cs typeface="Times New Roman"/>
                        </a:rPr>
                        <a:t>	0,78</a:t>
                      </a:r>
                      <a:endParaRPr lang="es-ES" sz="240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100">
                <a:tc>
                  <a:txBody>
                    <a:bodyPr/>
                    <a:lstStyle/>
                    <a:p>
                      <a:pPr marL="457200" indent="-457200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>
                          <a:latin typeface="Times New Roman"/>
                          <a:ea typeface="Times New Roman"/>
                          <a:cs typeface="Times New Roman"/>
                        </a:rPr>
                        <a:t>	6 - 8</a:t>
                      </a:r>
                      <a:endParaRPr lang="es-ES" sz="240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 dirty="0">
                          <a:latin typeface="Times New Roman"/>
                          <a:ea typeface="Times New Roman"/>
                          <a:cs typeface="Times New Roman"/>
                        </a:rPr>
                        <a:t>	8,70</a:t>
                      </a:r>
                      <a:endParaRPr lang="es-ES" sz="2400" dirty="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>
                          <a:latin typeface="Times New Roman"/>
                          <a:ea typeface="Times New Roman"/>
                          <a:cs typeface="Times New Roman"/>
                        </a:rPr>
                        <a:t>	0,85</a:t>
                      </a:r>
                      <a:endParaRPr lang="es-ES" sz="240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100">
                <a:tc>
                  <a:txBody>
                    <a:bodyPr/>
                    <a:lstStyle/>
                    <a:p>
                      <a:pPr marL="457200" indent="-457200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>
                          <a:latin typeface="Times New Roman"/>
                          <a:ea typeface="Times New Roman"/>
                          <a:cs typeface="Times New Roman"/>
                        </a:rPr>
                        <a:t>	8 - 12</a:t>
                      </a:r>
                      <a:endParaRPr lang="es-ES" sz="240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 dirty="0">
                          <a:latin typeface="Times New Roman"/>
                          <a:ea typeface="Times New Roman"/>
                          <a:cs typeface="Times New Roman"/>
                        </a:rPr>
                        <a:t>	5,95</a:t>
                      </a:r>
                      <a:endParaRPr lang="es-ES" sz="2400" dirty="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>
                          <a:latin typeface="Times New Roman"/>
                          <a:ea typeface="Times New Roman"/>
                          <a:cs typeface="Times New Roman"/>
                        </a:rPr>
                        <a:t>	1,75</a:t>
                      </a:r>
                      <a:endParaRPr lang="es-ES" sz="240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100">
                <a:tc>
                  <a:txBody>
                    <a:bodyPr/>
                    <a:lstStyle/>
                    <a:p>
                      <a:pPr marL="457200" indent="-457200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>
                          <a:latin typeface="Times New Roman"/>
                          <a:ea typeface="Times New Roman"/>
                          <a:cs typeface="Times New Roman"/>
                        </a:rPr>
                        <a:t>	12 - 24</a:t>
                      </a:r>
                      <a:endParaRPr lang="es-ES" sz="240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 dirty="0">
                          <a:latin typeface="Times New Roman"/>
                          <a:ea typeface="Times New Roman"/>
                          <a:cs typeface="Times New Roman"/>
                        </a:rPr>
                        <a:t>	5,31</a:t>
                      </a:r>
                      <a:endParaRPr lang="es-ES" sz="2400" dirty="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>
                          <a:latin typeface="Times New Roman"/>
                          <a:ea typeface="Times New Roman"/>
                          <a:cs typeface="Times New Roman"/>
                        </a:rPr>
                        <a:t>	2,25</a:t>
                      </a:r>
                      <a:endParaRPr lang="es-ES" sz="240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100">
                <a:tc>
                  <a:txBody>
                    <a:bodyPr/>
                    <a:lstStyle/>
                    <a:p>
                      <a:pPr marL="457200" indent="-457200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>
                          <a:latin typeface="Times New Roman"/>
                          <a:ea typeface="Times New Roman"/>
                          <a:cs typeface="Times New Roman"/>
                        </a:rPr>
                        <a:t>	24 - 36</a:t>
                      </a:r>
                      <a:endParaRPr lang="es-ES" sz="240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 dirty="0">
                          <a:latin typeface="Times New Roman"/>
                          <a:ea typeface="Times New Roman"/>
                          <a:cs typeface="Times New Roman"/>
                        </a:rPr>
                        <a:t>	0,00</a:t>
                      </a:r>
                      <a:endParaRPr lang="es-ES" sz="2400" dirty="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Bef>
                          <a:spcPts val="450"/>
                        </a:spcBef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_tradnl" sz="2400" spc="-15" dirty="0">
                          <a:latin typeface="Times New Roman"/>
                          <a:ea typeface="Times New Roman"/>
                          <a:cs typeface="Times New Roman"/>
                        </a:rPr>
                        <a:t>	2,25</a:t>
                      </a:r>
                      <a:endParaRPr lang="es-ES" sz="2400" dirty="0">
                        <a:latin typeface="CG Times 12pt"/>
                        <a:ea typeface="Times New Roman"/>
                        <a:cs typeface="Times New Roman"/>
                      </a:endParaRPr>
                    </a:p>
                  </a:txBody>
                  <a:tcPr marL="76200" marR="762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588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-457200" algn="l"/>
              </a:tabLst>
            </a:pPr>
            <a:endParaRPr lang="es-E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Infusión intravenosa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sz="2800" smtClean="0"/>
              <a:t>Características cinéticas de una infusión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2800" smtClean="0"/>
          </a:p>
          <a:p>
            <a:pPr eaLnBrk="1" hangingPunct="1">
              <a:lnSpc>
                <a:spcPct val="90000"/>
              </a:lnSpc>
            </a:pPr>
            <a:r>
              <a:rPr lang="es-ES" sz="2800" smtClean="0"/>
              <a:t>Ingreso: orden cero 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smtClean="0"/>
              <a:t>Eliminación (salida): primer orden</a:t>
            </a:r>
          </a:p>
          <a:p>
            <a:pPr eaLnBrk="1" hangingPunct="1">
              <a:lnSpc>
                <a:spcPct val="90000"/>
              </a:lnSpc>
            </a:pPr>
            <a:endParaRPr lang="es-ES" sz="280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ChangeArrowheads="1"/>
          </p:cNvSpPr>
          <p:nvPr/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" sz="3200" b="1">
                <a:latin typeface="Comic Sans MS" pitchFamily="66" charset="0"/>
              </a:rPr>
              <a:t>Modelo de un compartimento. </a:t>
            </a:r>
            <a:br>
              <a:rPr lang="es-ES" sz="3200" b="1">
                <a:latin typeface="Comic Sans MS" pitchFamily="66" charset="0"/>
              </a:rPr>
            </a:br>
            <a:r>
              <a:rPr lang="es-ES" sz="3200" b="1">
                <a:latin typeface="Comic Sans MS" pitchFamily="66" charset="0"/>
              </a:rPr>
              <a:t>Infusión i.v</a:t>
            </a:r>
          </a:p>
        </p:txBody>
      </p:sp>
      <p:sp>
        <p:nvSpPr>
          <p:cNvPr id="223235" name="Rectangle 3"/>
          <p:cNvSpPr>
            <a:spLocks noChangeArrowheads="1"/>
          </p:cNvSpPr>
          <p:nvPr/>
        </p:nvSpPr>
        <p:spPr bwMode="auto">
          <a:xfrm>
            <a:off x="2286000" y="2514600"/>
            <a:ext cx="3962400" cy="2133600"/>
          </a:xfrm>
          <a:prstGeom prst="rect">
            <a:avLst/>
          </a:prstGeom>
          <a:gradFill rotWithShape="0">
            <a:gsLst>
              <a:gs pos="0">
                <a:srgbClr val="00CCFF"/>
              </a:gs>
              <a:gs pos="100000">
                <a:schemeClr val="bg1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742950" lvl="1" indent="-285750">
              <a:buClr>
                <a:schemeClr val="accent2"/>
              </a:buClr>
              <a:buSzPct val="80000"/>
              <a:buFontTx/>
              <a:buChar char=" "/>
            </a:pPr>
            <a:endParaRPr lang="en-US" b="1">
              <a:solidFill>
                <a:srgbClr val="000016"/>
              </a:solidFill>
              <a:latin typeface="Comic Sans MS" pitchFamily="66" charset="0"/>
            </a:endParaRPr>
          </a:p>
          <a:p>
            <a:pPr marL="742950" lvl="1" indent="-285750">
              <a:buClr>
                <a:schemeClr val="accent2"/>
              </a:buClr>
              <a:buSzPct val="80000"/>
              <a:buFontTx/>
              <a:buChar char=" "/>
            </a:pPr>
            <a:r>
              <a:rPr lang="en-US" b="1">
                <a:solidFill>
                  <a:srgbClr val="000016"/>
                </a:solidFill>
                <a:latin typeface="Comic Sans MS" pitchFamily="66" charset="0"/>
              </a:rPr>
              <a:t>X		V</a:t>
            </a:r>
          </a:p>
          <a:p>
            <a:pPr marL="342900" indent="-342900">
              <a:buFont typeface="Monotype Sorts"/>
              <a:buChar char="4"/>
            </a:pPr>
            <a:endParaRPr lang="en-US" b="1">
              <a:solidFill>
                <a:srgbClr val="000016"/>
              </a:solidFill>
              <a:latin typeface="Comic Sans MS" pitchFamily="66" charset="0"/>
            </a:endParaRPr>
          </a:p>
          <a:p>
            <a:pPr marL="1600200" lvl="3" indent="-228600">
              <a:buClr>
                <a:schemeClr val="accent2"/>
              </a:buClr>
              <a:buSzPct val="70000"/>
              <a:buFont typeface="Monotype Sorts"/>
              <a:buChar char=" "/>
            </a:pPr>
            <a:r>
              <a:rPr lang="en-US" b="1">
                <a:solidFill>
                  <a:srgbClr val="000016"/>
                </a:solidFill>
                <a:latin typeface="Comic Sans MS" pitchFamily="66" charset="0"/>
              </a:rPr>
              <a:t>Cpl</a:t>
            </a:r>
          </a:p>
        </p:txBody>
      </p:sp>
      <p:sp>
        <p:nvSpPr>
          <p:cNvPr id="223236" name="AutoShape 4"/>
          <p:cNvSpPr>
            <a:spLocks noChangeArrowheads="1"/>
          </p:cNvSpPr>
          <p:nvPr/>
        </p:nvSpPr>
        <p:spPr bwMode="auto">
          <a:xfrm>
            <a:off x="914400" y="33528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CC0066"/>
          </a:solidFill>
          <a:ln w="9525">
            <a:solidFill>
              <a:srgbClr val="CCFF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23237" name="AutoShape 5"/>
          <p:cNvSpPr>
            <a:spLocks noChangeArrowheads="1"/>
          </p:cNvSpPr>
          <p:nvPr/>
        </p:nvSpPr>
        <p:spPr bwMode="auto">
          <a:xfrm>
            <a:off x="6781800" y="34290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CC0066"/>
          </a:solid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23238" name="Text Box 6"/>
          <p:cNvSpPr txBox="1">
            <a:spLocks noChangeArrowheads="1"/>
          </p:cNvSpPr>
          <p:nvPr/>
        </p:nvSpPr>
        <p:spPr bwMode="auto">
          <a:xfrm>
            <a:off x="990600" y="2895600"/>
            <a:ext cx="685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sz="3200">
                <a:latin typeface="Tahoma" pitchFamily="34" charset="0"/>
              </a:rPr>
              <a:t>ko</a:t>
            </a:r>
          </a:p>
        </p:txBody>
      </p:sp>
      <p:sp>
        <p:nvSpPr>
          <p:cNvPr id="223239" name="Text Box 7"/>
          <p:cNvSpPr txBox="1">
            <a:spLocks noChangeArrowheads="1"/>
          </p:cNvSpPr>
          <p:nvPr/>
        </p:nvSpPr>
        <p:spPr bwMode="auto">
          <a:xfrm>
            <a:off x="6858000" y="297180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sz="3200">
                <a:latin typeface="Tahoma" pitchFamily="34" charset="0"/>
              </a:rPr>
              <a:t>K</a:t>
            </a:r>
          </a:p>
        </p:txBody>
      </p:sp>
      <p:sp>
        <p:nvSpPr>
          <p:cNvPr id="223240" name="Text Box 8"/>
          <p:cNvSpPr txBox="1">
            <a:spLocks noChangeArrowheads="1"/>
          </p:cNvSpPr>
          <p:nvPr/>
        </p:nvSpPr>
        <p:spPr bwMode="auto">
          <a:xfrm>
            <a:off x="8001000" y="3429000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sz="3200">
                <a:latin typeface="Tahoma" pitchFamily="34" charset="0"/>
              </a:rPr>
              <a:t>E</a:t>
            </a:r>
          </a:p>
        </p:txBody>
      </p:sp>
      <p:graphicFrame>
        <p:nvGraphicFramePr>
          <p:cNvPr id="223241" name="Object 9"/>
          <p:cNvGraphicFramePr>
            <a:graphicFrameLocks noChangeAspect="1"/>
          </p:cNvGraphicFramePr>
          <p:nvPr/>
        </p:nvGraphicFramePr>
        <p:xfrm>
          <a:off x="2473325" y="5029200"/>
          <a:ext cx="3665538" cy="1333500"/>
        </p:xfrm>
        <a:graphic>
          <a:graphicData uri="http://schemas.openxmlformats.org/presentationml/2006/ole">
            <p:oleObj spid="_x0000_s10242" name="Ecuación" r:id="rId3" imgW="1676160" imgH="6094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3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3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3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3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3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3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3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3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4" grpId="0" build="p" autoUpdateAnimBg="0"/>
      <p:bldP spid="223235" grpId="0" animBg="1" autoUpdateAnimBg="0"/>
      <p:bldP spid="223236" grpId="0" animBg="1"/>
      <p:bldP spid="223237" grpId="0" animBg="1"/>
      <p:bldP spid="223238" grpId="0" build="p" autoUpdateAnimBg="0"/>
      <p:bldP spid="223239" grpId="0" build="p" autoUpdateAnimBg="0"/>
      <p:bldP spid="223240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ChangeArrowheads="1"/>
          </p:cNvSpPr>
          <p:nvPr/>
        </p:nvSpPr>
        <p:spPr bwMode="auto">
          <a:xfrm>
            <a:off x="1219200" y="914400"/>
            <a:ext cx="6400800" cy="1524000"/>
          </a:xfrm>
          <a:prstGeom prst="rect">
            <a:avLst/>
          </a:prstGeom>
          <a:solidFill>
            <a:srgbClr val="CCCC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1266" name="Object 3"/>
          <p:cNvGraphicFramePr>
            <a:graphicFrameLocks noChangeAspect="1"/>
          </p:cNvGraphicFramePr>
          <p:nvPr/>
        </p:nvGraphicFramePr>
        <p:xfrm>
          <a:off x="2489200" y="1219200"/>
          <a:ext cx="4240213" cy="990600"/>
        </p:xfrm>
        <a:graphic>
          <a:graphicData uri="http://schemas.openxmlformats.org/presentationml/2006/ole">
            <p:oleObj spid="_x0000_s11266" name="Ecuación" r:id="rId3" imgW="1587240" imgH="609480" progId="Equation.3">
              <p:embed/>
            </p:oleObj>
          </a:graphicData>
        </a:graphic>
      </p:graphicFrame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1219200" y="3352800"/>
            <a:ext cx="6400800" cy="1524000"/>
          </a:xfrm>
          <a:prstGeom prst="rect">
            <a:avLst/>
          </a:prstGeom>
          <a:solidFill>
            <a:srgbClr val="CCCC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1267" name="Object 5"/>
          <p:cNvGraphicFramePr>
            <a:graphicFrameLocks noChangeAspect="1"/>
          </p:cNvGraphicFramePr>
          <p:nvPr/>
        </p:nvGraphicFramePr>
        <p:xfrm>
          <a:off x="1701800" y="3581400"/>
          <a:ext cx="5664200" cy="990600"/>
        </p:xfrm>
        <a:graphic>
          <a:graphicData uri="http://schemas.openxmlformats.org/presentationml/2006/ole">
            <p:oleObj spid="_x0000_s11267" name="Ecuación" r:id="rId4" imgW="2120760" imgH="60948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_tradnl" b="1" smtClean="0"/>
              <a:t>Eliminación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2"/>
              </a:buClr>
              <a:buFont typeface="Monotype Sorts"/>
              <a:buChar char="F"/>
            </a:pPr>
            <a:endParaRPr lang="es-ES_tradnl" b="1" smtClean="0"/>
          </a:p>
          <a:p>
            <a:pPr algn="just" eaLnBrk="1" hangingPunct="1">
              <a:lnSpc>
                <a:spcPct val="90000"/>
              </a:lnSpc>
              <a:buClr>
                <a:schemeClr val="accent2"/>
              </a:buClr>
              <a:buFont typeface="Monotype Sorts"/>
              <a:buChar char="F"/>
            </a:pPr>
            <a:r>
              <a:rPr lang="es-ES_tradnl" b="1" smtClean="0"/>
              <a:t>Proceso irreversible (generalmente)</a:t>
            </a:r>
          </a:p>
          <a:p>
            <a:pPr algn="just" eaLnBrk="1" hangingPunct="1">
              <a:lnSpc>
                <a:spcPct val="90000"/>
              </a:lnSpc>
              <a:buClr>
                <a:schemeClr val="accent2"/>
              </a:buClr>
              <a:buFont typeface="Monotype Sorts"/>
              <a:buChar char="F"/>
            </a:pPr>
            <a:r>
              <a:rPr lang="es-ES_tradnl" b="1" smtClean="0"/>
              <a:t>Habitualmente se distingue entre:</a:t>
            </a:r>
          </a:p>
          <a:p>
            <a:pPr lvl="1" algn="just" eaLnBrk="1" hangingPunct="1">
              <a:lnSpc>
                <a:spcPct val="90000"/>
              </a:lnSpc>
              <a:buClr>
                <a:srgbClr val="660066"/>
              </a:buClr>
              <a:buFont typeface="Monotype Sorts"/>
              <a:buChar char="F"/>
            </a:pPr>
            <a:r>
              <a:rPr lang="es-ES_tradnl" b="1" smtClean="0"/>
              <a:t>Excreción: influye la perfusión, fracción de fármaco libre, pH urinario, mecanismos de transporte</a:t>
            </a:r>
          </a:p>
          <a:p>
            <a:pPr lvl="1" algn="just" eaLnBrk="1" hangingPunct="1">
              <a:lnSpc>
                <a:spcPct val="90000"/>
              </a:lnSpc>
              <a:buClr>
                <a:srgbClr val="660066"/>
              </a:buClr>
              <a:buFont typeface="Monotype Sorts"/>
              <a:buChar char="F"/>
            </a:pPr>
            <a:r>
              <a:rPr lang="es-ES_tradnl" b="1" smtClean="0"/>
              <a:t>Biotransformación o metabolismo: influye la perfusión, fracción de fármaco libre, actividad hepatocelular intrínseca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1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1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1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1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1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Infusión intravenosa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800" smtClean="0"/>
              <a:t>Al cabo de un cierto tiempo se llega a una concentración estable 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smtClean="0"/>
              <a:t>Concentración en estado estacionario o en steady state.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smtClean="0"/>
              <a:t>¿Qué es en clínica esta Cee o Css?</a:t>
            </a:r>
          </a:p>
          <a:p>
            <a:pPr eaLnBrk="1" hangingPunct="1">
              <a:lnSpc>
                <a:spcPct val="90000"/>
              </a:lnSpc>
            </a:pPr>
            <a:endParaRPr lang="es-ES" sz="2800" smtClean="0"/>
          </a:p>
          <a:p>
            <a:pPr eaLnBrk="1" hangingPunct="1">
              <a:lnSpc>
                <a:spcPct val="90000"/>
              </a:lnSpc>
            </a:pPr>
            <a:endParaRPr lang="es-ES" sz="280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z="2800" smtClean="0"/>
              <a:t>Tiempo para alcanzar el estado estacionario</a:t>
            </a:r>
          </a:p>
        </p:txBody>
      </p:sp>
      <p:graphicFrame>
        <p:nvGraphicFramePr>
          <p:cNvPr id="258051" name="Group 3"/>
          <p:cNvGraphicFramePr>
            <a:graphicFrameLocks noGrp="1"/>
          </p:cNvGraphicFramePr>
          <p:nvPr>
            <p:ph type="tbl" idx="1"/>
          </p:nvPr>
        </p:nvGraphicFramePr>
        <p:xfrm>
          <a:off x="457200" y="1981200"/>
          <a:ext cx="8229600" cy="466344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T1/2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de EE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que falta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87.5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93.75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96.875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98.4375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1.5625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99.219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99.902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0.098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Infusión intravenosa</a:t>
            </a:r>
          </a:p>
        </p:txBody>
      </p:sp>
      <p:graphicFrame>
        <p:nvGraphicFramePr>
          <p:cNvPr id="12290" name="Object 3"/>
          <p:cNvGraphicFramePr>
            <a:graphicFrameLocks noChangeAspect="1"/>
          </p:cNvGraphicFramePr>
          <p:nvPr>
            <p:ph idx="1"/>
          </p:nvPr>
        </p:nvGraphicFramePr>
        <p:xfrm>
          <a:off x="2143125" y="2005013"/>
          <a:ext cx="4856163" cy="3838575"/>
        </p:xfrm>
        <a:graphic>
          <a:graphicData uri="http://schemas.openxmlformats.org/presentationml/2006/ole">
            <p:oleObj spid="_x0000_s12290" name="Ecuación" r:id="rId3" imgW="1002960" imgH="888840" progId="Equation.3">
              <p:embed/>
            </p:oleObj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Tiempo necesario para alcanzar el EE: 5 a 7 vidas medias</a:t>
            </a:r>
          </a:p>
          <a:p>
            <a:pPr eaLnBrk="1" hangingPunct="1"/>
            <a:r>
              <a:rPr lang="es-ES" smtClean="0"/>
              <a:t>Nivel alcanzado del EE: depende de la velocidad de infusión</a:t>
            </a:r>
          </a:p>
          <a:p>
            <a:pPr eaLnBrk="1" hangingPunct="1"/>
            <a:r>
              <a:rPr lang="es-ES" smtClean="0"/>
              <a:t>¿Qué pasa cuando 5-7 vidas medias es un tiempo excesivo para alcanzar la C útil?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Infusión intravenosa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Bolus + Infusión intravenosa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Bolus:</a:t>
            </a:r>
          </a:p>
          <a:p>
            <a:pPr eaLnBrk="1" hangingPunct="1"/>
            <a:r>
              <a:rPr lang="es-ES" smtClean="0"/>
              <a:t>C = Css es el objetivo</a:t>
            </a:r>
          </a:p>
          <a:p>
            <a:pPr eaLnBrk="1" hangingPunct="1"/>
            <a:r>
              <a:rPr lang="es-ES" smtClean="0"/>
              <a:t>Dosis necesaria Xo = Css</a:t>
            </a:r>
            <a:r>
              <a:rPr lang="en-US" smtClean="0">
                <a:cs typeface="Times New Roman" pitchFamily="18" charset="0"/>
                <a:sym typeface="Symbol" pitchFamily="18" charset="2"/>
              </a:rPr>
              <a:t>·Vd</a:t>
            </a:r>
          </a:p>
          <a:p>
            <a:pPr eaLnBrk="1" hangingPunct="1"/>
            <a:r>
              <a:rPr lang="es-ES" smtClean="0"/>
              <a:t>Infusión</a:t>
            </a:r>
          </a:p>
          <a:p>
            <a:pPr eaLnBrk="1" hangingPunct="1"/>
            <a:r>
              <a:rPr lang="es-ES" smtClean="0"/>
              <a:t>ko=Css</a:t>
            </a:r>
            <a:r>
              <a:rPr lang="en-US" smtClean="0">
                <a:cs typeface="Times New Roman" pitchFamily="18" charset="0"/>
                <a:sym typeface="Symbol" pitchFamily="18" charset="2"/>
              </a:rPr>
              <a:t>·K·Vd</a:t>
            </a:r>
            <a:endParaRPr lang="es-ES" smtClean="0"/>
          </a:p>
          <a:p>
            <a:pPr eaLnBrk="1" hangingPunct="1"/>
            <a:endParaRPr lang="en-US" baseline="30000" smtClean="0">
              <a:cs typeface="Times New Roman" pitchFamily="18" charset="0"/>
            </a:endParaRPr>
          </a:p>
          <a:p>
            <a:pPr eaLnBrk="1" hangingPunct="1"/>
            <a:endParaRPr lang="es-ES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Bolus + Infusión intravenosa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mtClean="0"/>
              <a:t>¿Resultante de ambas administraciones?</a:t>
            </a:r>
          </a:p>
          <a:p>
            <a:pPr eaLnBrk="1" hangingPunct="1">
              <a:lnSpc>
                <a:spcPct val="90000"/>
              </a:lnSpc>
            </a:pPr>
            <a:r>
              <a:rPr lang="es-ES" smtClean="0"/>
              <a:t>Bolus i.v</a:t>
            </a:r>
          </a:p>
          <a:p>
            <a:pPr eaLnBrk="1" hangingPunct="1">
              <a:lnSpc>
                <a:spcPct val="90000"/>
              </a:lnSpc>
            </a:pPr>
            <a:r>
              <a:rPr lang="es-ES" smtClean="0"/>
              <a:t>C = Co </a:t>
            </a:r>
            <a:r>
              <a:rPr lang="en-US" smtClean="0">
                <a:cs typeface="Times New Roman" pitchFamily="18" charset="0"/>
              </a:rPr>
              <a:t>· e </a:t>
            </a:r>
            <a:r>
              <a:rPr lang="en-US" baseline="30000" smtClean="0">
                <a:cs typeface="Times New Roman" pitchFamily="18" charset="0"/>
              </a:rPr>
              <a:t>–Kt</a:t>
            </a:r>
          </a:p>
          <a:p>
            <a:pPr eaLnBrk="1" hangingPunct="1">
              <a:lnSpc>
                <a:spcPct val="90000"/>
              </a:lnSpc>
            </a:pPr>
            <a:r>
              <a:rPr lang="es-ES" smtClean="0"/>
              <a:t>C = Css </a:t>
            </a:r>
            <a:r>
              <a:rPr lang="en-US" smtClean="0">
                <a:cs typeface="Times New Roman" pitchFamily="18" charset="0"/>
              </a:rPr>
              <a:t>· e </a:t>
            </a:r>
            <a:r>
              <a:rPr lang="en-US" baseline="30000" smtClean="0">
                <a:cs typeface="Times New Roman" pitchFamily="18" charset="0"/>
              </a:rPr>
              <a:t>–Kt</a:t>
            </a:r>
          </a:p>
          <a:p>
            <a:pPr eaLnBrk="1" hangingPunct="1">
              <a:lnSpc>
                <a:spcPct val="90000"/>
              </a:lnSpc>
            </a:pPr>
            <a:r>
              <a:rPr lang="es-ES" smtClean="0">
                <a:cs typeface="Times New Roman" pitchFamily="18" charset="0"/>
              </a:rPr>
              <a:t>Infusión i.v</a:t>
            </a:r>
          </a:p>
          <a:p>
            <a:pPr eaLnBrk="1" hangingPunct="1">
              <a:lnSpc>
                <a:spcPct val="90000"/>
              </a:lnSpc>
            </a:pPr>
            <a:r>
              <a:rPr lang="es-ES" smtClean="0">
                <a:cs typeface="Times New Roman" pitchFamily="18" charset="0"/>
              </a:rPr>
              <a:t>C = Css - Css </a:t>
            </a:r>
            <a:r>
              <a:rPr lang="en-US" smtClean="0">
                <a:cs typeface="Times New Roman" pitchFamily="18" charset="0"/>
              </a:rPr>
              <a:t>· e </a:t>
            </a:r>
            <a:r>
              <a:rPr lang="en-US" baseline="30000" smtClean="0">
                <a:cs typeface="Times New Roman" pitchFamily="18" charset="0"/>
              </a:rPr>
              <a:t>–Kt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cs typeface="Times New Roman" pitchFamily="18" charset="0"/>
              </a:rPr>
              <a:t>Resultante: C = Css todo el tiempo</a:t>
            </a:r>
            <a:endParaRPr lang="es-ES" smtClean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dosisdecar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463675"/>
            <a:ext cx="7931150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z="3600" smtClean="0"/>
              <a:t>Infusión rápida + infusión lenta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" sz="2800" smtClean="0"/>
              <a:t>Administrar primero una infusión rápida, que alcance la C requerida en menor tiempo</a:t>
            </a:r>
          </a:p>
          <a:p>
            <a:pPr eaLnBrk="1" hangingPunct="1"/>
            <a:r>
              <a:rPr lang="es-ES" sz="2800" smtClean="0"/>
              <a:t>Cuando se logre esa C, cambiar por la velocidad de infusión más lenta o “normal”</a:t>
            </a:r>
          </a:p>
          <a:p>
            <a:pPr eaLnBrk="1" hangingPunct="1"/>
            <a:r>
              <a:rPr lang="es-ES" sz="2800" smtClean="0"/>
              <a:t>Para ello hay que plantearse primero en qué tiempo se quiere alcanzar la C útil.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smtClean="0"/>
              <a:t>Infusión rápida + infusión lenta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s-ES" smtClean="0"/>
          </a:p>
          <a:p>
            <a:pPr eaLnBrk="1" hangingPunct="1">
              <a:lnSpc>
                <a:spcPct val="90000"/>
              </a:lnSpc>
            </a:pPr>
            <a:endParaRPr lang="es-ES" smtClean="0"/>
          </a:p>
          <a:p>
            <a:pPr eaLnBrk="1" hangingPunct="1">
              <a:lnSpc>
                <a:spcPct val="90000"/>
              </a:lnSpc>
            </a:pPr>
            <a:r>
              <a:rPr lang="es-ES" sz="2800" smtClean="0"/>
              <a:t>Calcular la velocidad de infusión (ko rápida) necesaria para llegar a la C en el tiempo especificado (T)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smtClean="0"/>
              <a:t>Calcular la velocidad de infusión (ko “normal”) necesaria para llegar a la Css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smtClean="0"/>
              <a:t>Administrar la infusión rápida  por el tiempo especificado y cambiar por la “normal” o lenta</a:t>
            </a:r>
          </a:p>
        </p:txBody>
      </p:sp>
      <p:graphicFrame>
        <p:nvGraphicFramePr>
          <p:cNvPr id="13314" name="Object 4"/>
          <p:cNvGraphicFramePr>
            <a:graphicFrameLocks noChangeAspect="1"/>
          </p:cNvGraphicFramePr>
          <p:nvPr>
            <p:ph idx="4294967295"/>
          </p:nvPr>
        </p:nvGraphicFramePr>
        <p:xfrm>
          <a:off x="2133600" y="533400"/>
          <a:ext cx="4589463" cy="2441575"/>
        </p:xfrm>
        <a:graphic>
          <a:graphicData uri="http://schemas.openxmlformats.org/presentationml/2006/ole">
            <p:oleObj spid="_x0000_s13314" name="Ecuación" r:id="rId3" imgW="1193760" imgH="634680" progId="Equation.3">
              <p:embed/>
            </p:oleObj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smtClean="0"/>
              <a:t>Cálculo de parámetros en infusión i.v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mtClean="0"/>
              <a:t>Si: </a:t>
            </a:r>
            <a:r>
              <a:rPr lang="es-ES" smtClean="0">
                <a:cs typeface="Times New Roman" pitchFamily="18" charset="0"/>
              </a:rPr>
              <a:t>C = Css - Css </a:t>
            </a:r>
            <a:r>
              <a:rPr lang="en-US" smtClean="0">
                <a:cs typeface="Times New Roman" pitchFamily="18" charset="0"/>
              </a:rPr>
              <a:t>· e </a:t>
            </a:r>
            <a:r>
              <a:rPr lang="en-US" baseline="30000" smtClean="0">
                <a:cs typeface="Times New Roman" pitchFamily="18" charset="0"/>
              </a:rPr>
              <a:t>–Kt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cs typeface="Times New Roman" pitchFamily="18" charset="0"/>
              </a:rPr>
              <a:t>Entonces: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>
                <a:cs typeface="Times New Roman" pitchFamily="18" charset="0"/>
              </a:rPr>
              <a:t>	Css-C = </a:t>
            </a:r>
            <a:r>
              <a:rPr lang="es-ES" smtClean="0">
                <a:cs typeface="Times New Roman" pitchFamily="18" charset="0"/>
              </a:rPr>
              <a:t>Css </a:t>
            </a:r>
            <a:r>
              <a:rPr lang="en-US" smtClean="0">
                <a:cs typeface="Times New Roman" pitchFamily="18" charset="0"/>
              </a:rPr>
              <a:t>· e </a:t>
            </a:r>
            <a:r>
              <a:rPr lang="en-US" baseline="30000" smtClean="0">
                <a:cs typeface="Times New Roman" pitchFamily="18" charset="0"/>
              </a:rPr>
              <a:t>–Kt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>
                <a:cs typeface="Times New Roman" pitchFamily="18" charset="0"/>
              </a:rPr>
              <a:t>	ln (Css-C)= ln Css –Kt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cs typeface="Times New Roman" pitchFamily="18" charset="0"/>
              </a:rPr>
              <a:t>Como</a:t>
            </a:r>
          </a:p>
          <a:p>
            <a:pPr eaLnBrk="1" hangingPunct="1">
              <a:lnSpc>
                <a:spcPct val="90000"/>
              </a:lnSpc>
            </a:pPr>
            <a:endParaRPr lang="es-ES" smtClean="0"/>
          </a:p>
          <a:p>
            <a:pPr eaLnBrk="1" hangingPunct="1">
              <a:lnSpc>
                <a:spcPct val="90000"/>
              </a:lnSpc>
            </a:pPr>
            <a:r>
              <a:rPr lang="es-ES" smtClean="0"/>
              <a:t>Se obtiene Vd y Cl</a:t>
            </a:r>
          </a:p>
        </p:txBody>
      </p:sp>
      <p:graphicFrame>
        <p:nvGraphicFramePr>
          <p:cNvPr id="245764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3886200" y="4191000"/>
          <a:ext cx="3200400" cy="1757363"/>
        </p:xfrm>
        <a:graphic>
          <a:graphicData uri="http://schemas.openxmlformats.org/presentationml/2006/ole">
            <p:oleObj spid="_x0000_s14338" name="Ecuación" r:id="rId3" imgW="812520" imgH="660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5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5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2" grpId="0" build="p" autoUpdateAnimBg="0"/>
      <p:bldP spid="24576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_tradnl" b="1" smtClean="0"/>
              <a:t>Ingreso y disposición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2"/>
              </a:buClr>
              <a:buFont typeface="Monotype Sorts"/>
              <a:buChar char="F"/>
            </a:pPr>
            <a:endParaRPr lang="es-ES_tradnl" sz="2800" b="1" dirty="0" smtClean="0"/>
          </a:p>
          <a:p>
            <a:pPr algn="just" eaLnBrk="1" hangingPunct="1">
              <a:lnSpc>
                <a:spcPct val="90000"/>
              </a:lnSpc>
              <a:buClr>
                <a:schemeClr val="tx2"/>
              </a:buClr>
              <a:buFont typeface="Monotype Sorts"/>
              <a:buChar char="F"/>
            </a:pPr>
            <a:r>
              <a:rPr lang="es-ES_tradnl" sz="2800" b="1" dirty="0" smtClean="0">
                <a:solidFill>
                  <a:srgbClr val="660066"/>
                </a:solidFill>
              </a:rPr>
              <a:t>Ingreso o Input: </a:t>
            </a:r>
          </a:p>
          <a:p>
            <a:pPr lvl="1" algn="just" eaLnBrk="1" hangingPunct="1">
              <a:lnSpc>
                <a:spcPct val="90000"/>
              </a:lnSpc>
              <a:buClr>
                <a:schemeClr val="tx2"/>
              </a:buClr>
              <a:buFont typeface="Monotype Sorts"/>
              <a:buChar char="F"/>
            </a:pPr>
            <a:r>
              <a:rPr lang="es-ES_tradnl" sz="2400" b="1" dirty="0" smtClean="0"/>
              <a:t>instantáneo (</a:t>
            </a:r>
            <a:r>
              <a:rPr lang="es-ES_tradnl" sz="2400" b="1" dirty="0" err="1" smtClean="0"/>
              <a:t>bolus</a:t>
            </a:r>
            <a:r>
              <a:rPr lang="es-ES_tradnl" sz="2400" b="1" dirty="0" smtClean="0"/>
              <a:t> </a:t>
            </a:r>
            <a:r>
              <a:rPr lang="es-ES_tradnl" sz="2400" b="1" dirty="0" err="1" smtClean="0"/>
              <a:t>i.v</a:t>
            </a:r>
            <a:r>
              <a:rPr lang="es-ES_tradnl" sz="2400" b="1" dirty="0" smtClean="0"/>
              <a:t>), </a:t>
            </a:r>
          </a:p>
          <a:p>
            <a:pPr lvl="1" algn="just" eaLnBrk="1" hangingPunct="1">
              <a:lnSpc>
                <a:spcPct val="90000"/>
              </a:lnSpc>
              <a:buClr>
                <a:schemeClr val="tx2"/>
              </a:buClr>
              <a:buFont typeface="Monotype Sorts"/>
              <a:buChar char="F"/>
            </a:pPr>
            <a:r>
              <a:rPr lang="es-ES_tradnl" sz="2400" b="1" dirty="0" smtClean="0"/>
              <a:t>con ingreso de primer orden (absorción),</a:t>
            </a:r>
          </a:p>
          <a:p>
            <a:pPr lvl="1" algn="just" eaLnBrk="1" hangingPunct="1">
              <a:lnSpc>
                <a:spcPct val="90000"/>
              </a:lnSpc>
              <a:buClr>
                <a:schemeClr val="tx2"/>
              </a:buClr>
              <a:buFont typeface="Monotype Sorts"/>
              <a:buChar char="F"/>
            </a:pPr>
            <a:r>
              <a:rPr lang="es-ES_tradnl" sz="2400" b="1" dirty="0" smtClean="0"/>
              <a:t> infusión o introducción de orden cero</a:t>
            </a:r>
          </a:p>
          <a:p>
            <a:pPr algn="just" eaLnBrk="1" hangingPunct="1">
              <a:lnSpc>
                <a:spcPct val="90000"/>
              </a:lnSpc>
              <a:buClr>
                <a:schemeClr val="tx2"/>
              </a:buClr>
              <a:buFont typeface="Monotype Sorts"/>
              <a:buChar char="F"/>
            </a:pPr>
            <a:r>
              <a:rPr lang="es-ES_tradnl" sz="2800" b="1" dirty="0" smtClean="0">
                <a:solidFill>
                  <a:srgbClr val="660066"/>
                </a:solidFill>
              </a:rPr>
              <a:t>Disposición o </a:t>
            </a:r>
            <a:r>
              <a:rPr lang="es-ES_tradnl" sz="2800" b="1" dirty="0" err="1" smtClean="0">
                <a:solidFill>
                  <a:srgbClr val="660066"/>
                </a:solidFill>
              </a:rPr>
              <a:t>Disposition</a:t>
            </a:r>
            <a:r>
              <a:rPr lang="es-ES_tradnl" sz="2800" b="1" dirty="0" smtClean="0">
                <a:solidFill>
                  <a:srgbClr val="660066"/>
                </a:solidFill>
              </a:rPr>
              <a:t>:</a:t>
            </a:r>
            <a:r>
              <a:rPr lang="es-ES_tradnl" sz="2800" b="1" dirty="0" smtClean="0"/>
              <a:t> cómo dispone el organismo del fármaco que llega: lo distribuye y lo elimina</a:t>
            </a:r>
          </a:p>
          <a:p>
            <a:pPr algn="just" eaLnBrk="1" hangingPunct="1">
              <a:lnSpc>
                <a:spcPct val="90000"/>
              </a:lnSpc>
              <a:buClr>
                <a:schemeClr val="tx2"/>
              </a:buClr>
              <a:buFont typeface="Monotype Sorts"/>
              <a:buChar char="F"/>
            </a:pPr>
            <a:r>
              <a:rPr lang="es-ES_tradnl" sz="2800" b="1" dirty="0" smtClean="0"/>
              <a:t>Los </a:t>
            </a:r>
            <a:r>
              <a:rPr lang="es-ES_tradnl" sz="2800" b="1" dirty="0" smtClean="0">
                <a:solidFill>
                  <a:srgbClr val="C00000"/>
                </a:solidFill>
              </a:rPr>
              <a:t>modelos </a:t>
            </a:r>
            <a:r>
              <a:rPr lang="es-ES_tradnl" sz="2800" b="1" dirty="0" smtClean="0"/>
              <a:t>en farmacocinética son de </a:t>
            </a:r>
            <a:r>
              <a:rPr lang="es-ES_tradnl" sz="2800" b="1" dirty="0" smtClean="0">
                <a:solidFill>
                  <a:srgbClr val="C00000"/>
                </a:solidFill>
              </a:rPr>
              <a:t>disposición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2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2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2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2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2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2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2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2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2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2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4" grpId="0" build="p" autoUpdateAnimBg="0"/>
      <p:bldP spid="192515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smtClean="0"/>
              <a:t>Cálculo de parámetros post infusión i.v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" sz="2400" b="1" smtClean="0"/>
              <a:t>Al cortar la infusión, el decaimiento de la C se produce como si se hubiese administrado un bolus que hubiese generado la C a la que se cortó la infusión.</a:t>
            </a:r>
          </a:p>
          <a:p>
            <a:pPr eaLnBrk="1" hangingPunct="1"/>
            <a:r>
              <a:rPr lang="es-ES" sz="2400" b="1" smtClean="0"/>
              <a:t>La infusión puede cortarse bajo 2 circunstancias:</a:t>
            </a:r>
          </a:p>
          <a:p>
            <a:pPr eaLnBrk="1" hangingPunct="1"/>
            <a:r>
              <a:rPr lang="es-ES" sz="2400" b="1" smtClean="0"/>
              <a:t>a.- Habiendo llegado al EE</a:t>
            </a:r>
          </a:p>
          <a:p>
            <a:pPr eaLnBrk="1" hangingPunct="1"/>
            <a:r>
              <a:rPr lang="es-ES" sz="2400" b="1" smtClean="0"/>
              <a:t>b.- No habiendo llegado al EE</a:t>
            </a:r>
          </a:p>
          <a:p>
            <a:pPr eaLnBrk="1" hangingPunct="1"/>
            <a:endParaRPr lang="es-ES" sz="2400" b="1" smtClean="0"/>
          </a:p>
          <a:p>
            <a:pPr eaLnBrk="1" hangingPunct="1"/>
            <a:endParaRPr lang="es-ES" sz="2400" b="1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smtClean="0"/>
              <a:t>Cálculo de parámetros post infusión i.v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" sz="2400" smtClean="0"/>
              <a:t>a.- Habiendo llegado al EE</a:t>
            </a:r>
          </a:p>
          <a:p>
            <a:pPr eaLnBrk="1" hangingPunct="1"/>
            <a:r>
              <a:rPr lang="es-ES" sz="2400" smtClean="0"/>
              <a:t>C post-infusión= Css</a:t>
            </a:r>
            <a:r>
              <a:rPr lang="en-US" smtClean="0">
                <a:cs typeface="Times New Roman" pitchFamily="18" charset="0"/>
              </a:rPr>
              <a:t>· e </a:t>
            </a:r>
            <a:r>
              <a:rPr lang="en-US" baseline="30000" smtClean="0">
                <a:cs typeface="Times New Roman" pitchFamily="18" charset="0"/>
              </a:rPr>
              <a:t>–Kt</a:t>
            </a:r>
          </a:p>
          <a:p>
            <a:pPr eaLnBrk="1" hangingPunct="1"/>
            <a:r>
              <a:rPr lang="es-ES" sz="2400" smtClean="0"/>
              <a:t>ln C post-infusión= lnCss - Kt</a:t>
            </a:r>
            <a:endParaRPr lang="en-US" smtClean="0">
              <a:cs typeface="Times New Roman" pitchFamily="18" charset="0"/>
            </a:endParaRPr>
          </a:p>
          <a:p>
            <a:pPr eaLnBrk="1" hangingPunct="1"/>
            <a:endParaRPr lang="es-ES" sz="2400" smtClean="0"/>
          </a:p>
        </p:txBody>
      </p:sp>
      <p:sp>
        <p:nvSpPr>
          <p:cNvPr id="15365" name="Line 4"/>
          <p:cNvSpPr>
            <a:spLocks noChangeShapeType="1"/>
          </p:cNvSpPr>
          <p:nvPr/>
        </p:nvSpPr>
        <p:spPr bwMode="auto">
          <a:xfrm>
            <a:off x="1476375" y="3284538"/>
            <a:ext cx="0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5366" name="Line 5"/>
          <p:cNvSpPr>
            <a:spLocks noChangeShapeType="1"/>
          </p:cNvSpPr>
          <p:nvPr/>
        </p:nvSpPr>
        <p:spPr bwMode="auto">
          <a:xfrm>
            <a:off x="1476375" y="5516563"/>
            <a:ext cx="3240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5367" name="Text Box 6"/>
          <p:cNvSpPr txBox="1">
            <a:spLocks noChangeArrowheads="1"/>
          </p:cNvSpPr>
          <p:nvPr/>
        </p:nvSpPr>
        <p:spPr bwMode="auto">
          <a:xfrm>
            <a:off x="468313" y="3860800"/>
            <a:ext cx="790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s-ES" sz="2000" b="1"/>
              <a:t>lnC</a:t>
            </a:r>
          </a:p>
        </p:txBody>
      </p:sp>
      <p:sp>
        <p:nvSpPr>
          <p:cNvPr id="15368" name="Text Box 7"/>
          <p:cNvSpPr txBox="1">
            <a:spLocks noChangeArrowheads="1"/>
          </p:cNvSpPr>
          <p:nvPr/>
        </p:nvSpPr>
        <p:spPr bwMode="auto">
          <a:xfrm>
            <a:off x="2987675" y="5805488"/>
            <a:ext cx="1728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s-ES" sz="1800"/>
              <a:t>t post-infusión</a:t>
            </a:r>
          </a:p>
        </p:txBody>
      </p:sp>
      <p:sp>
        <p:nvSpPr>
          <p:cNvPr id="15369" name="Line 8"/>
          <p:cNvSpPr>
            <a:spLocks noChangeShapeType="1"/>
          </p:cNvSpPr>
          <p:nvPr/>
        </p:nvSpPr>
        <p:spPr bwMode="auto">
          <a:xfrm>
            <a:off x="1476375" y="3789363"/>
            <a:ext cx="2447925" cy="1223962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5370" name="Line 9"/>
          <p:cNvSpPr>
            <a:spLocks noChangeShapeType="1"/>
          </p:cNvSpPr>
          <p:nvPr/>
        </p:nvSpPr>
        <p:spPr bwMode="auto">
          <a:xfrm flipV="1">
            <a:off x="1600200" y="3048000"/>
            <a:ext cx="2303463" cy="720725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5371" name="Line 10"/>
          <p:cNvSpPr>
            <a:spLocks noChangeShapeType="1"/>
          </p:cNvSpPr>
          <p:nvPr/>
        </p:nvSpPr>
        <p:spPr bwMode="auto">
          <a:xfrm flipV="1">
            <a:off x="3132138" y="2997200"/>
            <a:ext cx="1439862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graphicFrame>
        <p:nvGraphicFramePr>
          <p:cNvPr id="247820" name="Object 12"/>
          <p:cNvGraphicFramePr>
            <a:graphicFrameLocks noChangeAspect="1"/>
          </p:cNvGraphicFramePr>
          <p:nvPr/>
        </p:nvGraphicFramePr>
        <p:xfrm>
          <a:off x="4800600" y="3886200"/>
          <a:ext cx="3200400" cy="1757363"/>
        </p:xfrm>
        <a:graphic>
          <a:graphicData uri="http://schemas.openxmlformats.org/presentationml/2006/ole">
            <p:oleObj spid="_x0000_s15362" name="Ecuación" r:id="rId3" imgW="812520" imgH="660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7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smtClean="0"/>
              <a:t>Cálculo de parámetros post infusión i.v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" sz="2400" smtClean="0"/>
              <a:t>b.- No habiendo llegado al EE</a:t>
            </a:r>
          </a:p>
          <a:p>
            <a:pPr eaLnBrk="1" hangingPunct="1"/>
            <a:r>
              <a:rPr lang="es-ES" sz="2400" smtClean="0"/>
              <a:t>El modelo que describe </a:t>
            </a:r>
            <a:r>
              <a:rPr lang="es-ES" sz="2400" u="sng" smtClean="0"/>
              <a:t>al punto</a:t>
            </a:r>
            <a:r>
              <a:rPr lang="es-ES" sz="2400" smtClean="0"/>
              <a:t> donde se cortó la infusión es incluido el paréntesis. La segunda parte describe el decaimiento de la C:</a:t>
            </a:r>
          </a:p>
          <a:p>
            <a:pPr eaLnBrk="1" hangingPunct="1"/>
            <a:endParaRPr lang="es-ES" sz="2400" smtClean="0"/>
          </a:p>
          <a:p>
            <a:pPr eaLnBrk="1" hangingPunct="1"/>
            <a:endParaRPr lang="es-ES" sz="2400" smtClean="0"/>
          </a:p>
        </p:txBody>
      </p:sp>
      <p:graphicFrame>
        <p:nvGraphicFramePr>
          <p:cNvPr id="16386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1042988" y="2871788"/>
          <a:ext cx="6265862" cy="1544637"/>
        </p:xfrm>
        <a:graphic>
          <a:graphicData uri="http://schemas.openxmlformats.org/presentationml/2006/ole">
            <p:oleObj spid="_x0000_s16386" name="Ecuación" r:id="rId3" imgW="2425680" imgH="634680" progId="Equation.3">
              <p:embed/>
            </p:oleObj>
          </a:graphicData>
        </a:graphic>
      </p:graphicFrame>
      <p:sp>
        <p:nvSpPr>
          <p:cNvPr id="16390" name="Line 5"/>
          <p:cNvSpPr>
            <a:spLocks noChangeShapeType="1"/>
          </p:cNvSpPr>
          <p:nvPr/>
        </p:nvSpPr>
        <p:spPr bwMode="auto">
          <a:xfrm>
            <a:off x="1187450" y="4221163"/>
            <a:ext cx="0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391" name="Line 6"/>
          <p:cNvSpPr>
            <a:spLocks noChangeShapeType="1"/>
          </p:cNvSpPr>
          <p:nvPr/>
        </p:nvSpPr>
        <p:spPr bwMode="auto">
          <a:xfrm>
            <a:off x="1187450" y="6308725"/>
            <a:ext cx="3816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392" name="Line 7"/>
          <p:cNvSpPr>
            <a:spLocks noChangeShapeType="1"/>
          </p:cNvSpPr>
          <p:nvPr/>
        </p:nvSpPr>
        <p:spPr bwMode="auto">
          <a:xfrm>
            <a:off x="1187450" y="4652963"/>
            <a:ext cx="252095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393" name="Text Box 8"/>
          <p:cNvSpPr txBox="1">
            <a:spLocks noChangeArrowheads="1"/>
          </p:cNvSpPr>
          <p:nvPr/>
        </p:nvSpPr>
        <p:spPr bwMode="auto">
          <a:xfrm>
            <a:off x="250825" y="4581525"/>
            <a:ext cx="649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s-ES" sz="1800"/>
              <a:t>lnC</a:t>
            </a:r>
          </a:p>
        </p:txBody>
      </p:sp>
      <p:sp>
        <p:nvSpPr>
          <p:cNvPr id="16394" name="Text Box 9"/>
          <p:cNvSpPr txBox="1">
            <a:spLocks noChangeArrowheads="1"/>
          </p:cNvSpPr>
          <p:nvPr/>
        </p:nvSpPr>
        <p:spPr bwMode="auto">
          <a:xfrm>
            <a:off x="2555875" y="6491288"/>
            <a:ext cx="2663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s-ES" sz="1800"/>
              <a:t>t post-infusión</a:t>
            </a:r>
          </a:p>
        </p:txBody>
      </p:sp>
      <p:sp>
        <p:nvSpPr>
          <p:cNvPr id="16395" name="Text Box 10"/>
          <p:cNvSpPr txBox="1">
            <a:spLocks noChangeArrowheads="1"/>
          </p:cNvSpPr>
          <p:nvPr/>
        </p:nvSpPr>
        <p:spPr bwMode="auto">
          <a:xfrm>
            <a:off x="5343525" y="4384675"/>
            <a:ext cx="2368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ES" sz="1800"/>
              <a:t>Intercepto es el ln de </a:t>
            </a:r>
          </a:p>
        </p:txBody>
      </p:sp>
      <p:graphicFrame>
        <p:nvGraphicFramePr>
          <p:cNvPr id="16387" name="Object 11"/>
          <p:cNvGraphicFramePr>
            <a:graphicFrameLocks noChangeAspect="1"/>
          </p:cNvGraphicFramePr>
          <p:nvPr>
            <p:ph sz="half" idx="4294967295"/>
          </p:nvPr>
        </p:nvGraphicFramePr>
        <p:xfrm>
          <a:off x="5902325" y="4724400"/>
          <a:ext cx="3241675" cy="649288"/>
        </p:xfrm>
        <a:graphic>
          <a:graphicData uri="http://schemas.openxmlformats.org/presentationml/2006/ole">
            <p:oleObj spid="_x0000_s16387" name="Ecuación" r:id="rId4" imgW="1015920" imgH="393480" progId="Equation.3">
              <p:embed/>
            </p:oleObj>
          </a:graphicData>
        </a:graphic>
      </p:graphicFrame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5435600" y="5734050"/>
            <a:ext cx="273685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s-ES" sz="1800"/>
              <a:t>De donde se obtiene Vd y Cl</a:t>
            </a:r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s-ES" sz="1800"/>
              <a:t>Pendiente es -K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Modelo de un compartimento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Bolus i.v</a:t>
            </a:r>
          </a:p>
          <a:p>
            <a:pPr eaLnBrk="1" hangingPunct="1"/>
            <a:r>
              <a:rPr lang="es-ES" smtClean="0"/>
              <a:t>Infusión i.v.</a:t>
            </a:r>
          </a:p>
          <a:p>
            <a:pPr eaLnBrk="1" hangingPunct="1"/>
            <a:r>
              <a:rPr lang="es-ES" smtClean="0"/>
              <a:t>Bolus + infusión i.v.</a:t>
            </a:r>
          </a:p>
          <a:p>
            <a:pPr eaLnBrk="1" hangingPunct="1"/>
            <a:r>
              <a:rPr lang="es-ES" smtClean="0"/>
              <a:t>Administración extravascular</a:t>
            </a:r>
          </a:p>
          <a:p>
            <a:pPr eaLnBrk="1" hangingPunct="1"/>
            <a:r>
              <a:rPr lang="es-ES" smtClean="0"/>
              <a:t>Dosis múltiple i.v. y extravascular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/>
            <a:r>
              <a:rPr lang="es-ES" smtClean="0"/>
              <a:t>Bolus i.v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Considera la administración de fármaco directamente a la circulación y en forma instantánea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Xo = Dosis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K = constante de velocidad de eliminación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Vd = volumen de distribución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t1/2 = vida media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Cl = clearance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ABC = área bajo la curva de concentración plasmática versus tiempo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ChangeArrowheads="1"/>
          </p:cNvSpPr>
          <p:nvPr/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" sz="3200" b="1">
                <a:latin typeface="Comic Sans MS" pitchFamily="66" charset="0"/>
              </a:rPr>
              <a:t>Modelo de un compartimento</a:t>
            </a:r>
            <a:br>
              <a:rPr lang="es-ES" sz="3200" b="1">
                <a:latin typeface="Comic Sans MS" pitchFamily="66" charset="0"/>
              </a:rPr>
            </a:br>
            <a:r>
              <a:rPr lang="es-ES" sz="3200" b="1">
                <a:latin typeface="Comic Sans MS" pitchFamily="66" charset="0"/>
              </a:rPr>
              <a:t>Bolus i.v.</a:t>
            </a:r>
          </a:p>
        </p:txBody>
      </p:sp>
      <p:sp>
        <p:nvSpPr>
          <p:cNvPr id="210947" name="Rectangle 3"/>
          <p:cNvSpPr>
            <a:spLocks noChangeArrowheads="1"/>
          </p:cNvSpPr>
          <p:nvPr/>
        </p:nvSpPr>
        <p:spPr bwMode="auto">
          <a:xfrm>
            <a:off x="2286000" y="2514600"/>
            <a:ext cx="3962400" cy="2133600"/>
          </a:xfrm>
          <a:prstGeom prst="rect">
            <a:avLst/>
          </a:prstGeom>
          <a:gradFill rotWithShape="0">
            <a:gsLst>
              <a:gs pos="0">
                <a:srgbClr val="00CCFF"/>
              </a:gs>
              <a:gs pos="100000">
                <a:schemeClr val="bg1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742950" lvl="1" indent="-285750">
              <a:buClr>
                <a:schemeClr val="accent2"/>
              </a:buClr>
              <a:buSzPct val="80000"/>
              <a:buFontTx/>
              <a:buChar char=" "/>
            </a:pPr>
            <a:endParaRPr lang="en-US" b="1">
              <a:solidFill>
                <a:srgbClr val="000016"/>
              </a:solidFill>
              <a:latin typeface="Comic Sans MS" pitchFamily="66" charset="0"/>
            </a:endParaRPr>
          </a:p>
          <a:p>
            <a:pPr marL="742950" lvl="1" indent="-285750">
              <a:buClr>
                <a:schemeClr val="accent2"/>
              </a:buClr>
              <a:buSzPct val="80000"/>
              <a:buFontTx/>
              <a:buChar char=" "/>
            </a:pPr>
            <a:r>
              <a:rPr lang="en-US" b="1">
                <a:solidFill>
                  <a:srgbClr val="000016"/>
                </a:solidFill>
                <a:latin typeface="Comic Sans MS" pitchFamily="66" charset="0"/>
              </a:rPr>
              <a:t>X		V</a:t>
            </a:r>
          </a:p>
          <a:p>
            <a:pPr marL="342900" indent="-342900">
              <a:buFont typeface="Monotype Sorts"/>
              <a:buChar char="4"/>
            </a:pPr>
            <a:endParaRPr lang="en-US" b="1">
              <a:solidFill>
                <a:srgbClr val="000016"/>
              </a:solidFill>
              <a:latin typeface="Comic Sans MS" pitchFamily="66" charset="0"/>
            </a:endParaRPr>
          </a:p>
          <a:p>
            <a:pPr marL="1600200" lvl="3" indent="-228600">
              <a:buClr>
                <a:schemeClr val="accent2"/>
              </a:buClr>
              <a:buSzPct val="70000"/>
              <a:buFont typeface="Monotype Sorts"/>
              <a:buChar char=" "/>
            </a:pPr>
            <a:r>
              <a:rPr lang="en-US" b="1">
                <a:solidFill>
                  <a:srgbClr val="000016"/>
                </a:solidFill>
                <a:latin typeface="Comic Sans MS" pitchFamily="66" charset="0"/>
              </a:rPr>
              <a:t>Cpl</a:t>
            </a:r>
          </a:p>
        </p:txBody>
      </p:sp>
      <p:sp>
        <p:nvSpPr>
          <p:cNvPr id="210948" name="AutoShape 4"/>
          <p:cNvSpPr>
            <a:spLocks noChangeArrowheads="1"/>
          </p:cNvSpPr>
          <p:nvPr/>
        </p:nvSpPr>
        <p:spPr bwMode="auto">
          <a:xfrm>
            <a:off x="914400" y="33528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CC0066"/>
          </a:solidFill>
          <a:ln w="9525">
            <a:solidFill>
              <a:srgbClr val="CCFF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10949" name="AutoShape 5"/>
          <p:cNvSpPr>
            <a:spLocks noChangeArrowheads="1"/>
          </p:cNvSpPr>
          <p:nvPr/>
        </p:nvSpPr>
        <p:spPr bwMode="auto">
          <a:xfrm>
            <a:off x="6781800" y="34290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CC0066"/>
          </a:solid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10950" name="Text Box 6"/>
          <p:cNvSpPr txBox="1">
            <a:spLocks noChangeArrowheads="1"/>
          </p:cNvSpPr>
          <p:nvPr/>
        </p:nvSpPr>
        <p:spPr bwMode="auto">
          <a:xfrm>
            <a:off x="990600" y="2895600"/>
            <a:ext cx="685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sz="3200">
                <a:latin typeface="Tahoma" pitchFamily="34" charset="0"/>
              </a:rPr>
              <a:t>Xo</a:t>
            </a:r>
          </a:p>
        </p:txBody>
      </p:sp>
      <p:sp>
        <p:nvSpPr>
          <p:cNvPr id="210951" name="Text Box 7"/>
          <p:cNvSpPr txBox="1">
            <a:spLocks noChangeArrowheads="1"/>
          </p:cNvSpPr>
          <p:nvPr/>
        </p:nvSpPr>
        <p:spPr bwMode="auto">
          <a:xfrm>
            <a:off x="6858000" y="297180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sz="3200">
                <a:latin typeface="Tahoma" pitchFamily="34" charset="0"/>
              </a:rPr>
              <a:t>K</a:t>
            </a:r>
          </a:p>
        </p:txBody>
      </p:sp>
      <p:sp>
        <p:nvSpPr>
          <p:cNvPr id="210952" name="Text Box 8"/>
          <p:cNvSpPr txBox="1">
            <a:spLocks noChangeArrowheads="1"/>
          </p:cNvSpPr>
          <p:nvPr/>
        </p:nvSpPr>
        <p:spPr bwMode="auto">
          <a:xfrm>
            <a:off x="8001000" y="3429000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sz="3200">
                <a:latin typeface="Tahoma" pitchFamily="34" charset="0"/>
              </a:rPr>
              <a:t>E</a:t>
            </a:r>
          </a:p>
        </p:txBody>
      </p:sp>
      <p:graphicFrame>
        <p:nvGraphicFramePr>
          <p:cNvPr id="210953" name="Object 9"/>
          <p:cNvGraphicFramePr>
            <a:graphicFrameLocks noChangeAspect="1"/>
          </p:cNvGraphicFramePr>
          <p:nvPr/>
        </p:nvGraphicFramePr>
        <p:xfrm>
          <a:off x="2819400" y="5029200"/>
          <a:ext cx="2971800" cy="1333500"/>
        </p:xfrm>
        <a:graphic>
          <a:graphicData uri="http://schemas.openxmlformats.org/presentationml/2006/ole">
            <p:oleObj spid="_x0000_s1026" name="Ecuación" r:id="rId3" imgW="1358640" imgH="6094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0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0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0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0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09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09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09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0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6" grpId="0" build="p" autoUpdateAnimBg="0"/>
      <p:bldP spid="210947" grpId="0" animBg="1" autoUpdateAnimBg="0"/>
      <p:bldP spid="210948" grpId="0" animBg="1"/>
      <p:bldP spid="210949" grpId="0" animBg="1"/>
      <p:bldP spid="210950" grpId="0" build="p" autoUpdateAnimBg="0"/>
      <p:bldP spid="210951" grpId="0" build="p" autoUpdateAnimBg="0"/>
      <p:bldP spid="210952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1970" name="Object 2"/>
          <p:cNvGraphicFramePr>
            <a:graphicFrameLocks noChangeAspect="1"/>
          </p:cNvGraphicFramePr>
          <p:nvPr/>
        </p:nvGraphicFramePr>
        <p:xfrm>
          <a:off x="1200150" y="762000"/>
          <a:ext cx="3316288" cy="1501775"/>
        </p:xfrm>
        <a:graphic>
          <a:graphicData uri="http://schemas.openxmlformats.org/presentationml/2006/ole">
            <p:oleObj spid="_x0000_s2050" name="Ecuación" r:id="rId4" imgW="1346040" imgH="609480" progId="Equation.3">
              <p:embed/>
            </p:oleObj>
          </a:graphicData>
        </a:graphic>
      </p:graphicFrame>
      <p:graphicFrame>
        <p:nvGraphicFramePr>
          <p:cNvPr id="211972" name="Object 4"/>
          <p:cNvGraphicFramePr>
            <a:graphicFrameLocks noChangeAspect="1"/>
          </p:cNvGraphicFramePr>
          <p:nvPr/>
        </p:nvGraphicFramePr>
        <p:xfrm>
          <a:off x="1208088" y="2743200"/>
          <a:ext cx="5662612" cy="1312863"/>
        </p:xfrm>
        <a:graphic>
          <a:graphicData uri="http://schemas.openxmlformats.org/presentationml/2006/ole">
            <p:oleObj spid="_x0000_s2051" name="Ecuación" r:id="rId5" imgW="2628720" imgH="609480" progId="Equation.3">
              <p:embed/>
            </p:oleObj>
          </a:graphicData>
        </a:graphic>
      </p:graphicFrame>
      <p:graphicFrame>
        <p:nvGraphicFramePr>
          <p:cNvPr id="211973" name="Object 5"/>
          <p:cNvGraphicFramePr>
            <a:graphicFrameLocks noChangeAspect="1"/>
          </p:cNvGraphicFramePr>
          <p:nvPr/>
        </p:nvGraphicFramePr>
        <p:xfrm>
          <a:off x="1222375" y="4267200"/>
          <a:ext cx="4719638" cy="1812925"/>
        </p:xfrm>
        <a:graphic>
          <a:graphicData uri="http://schemas.openxmlformats.org/presentationml/2006/ole">
            <p:oleObj spid="_x0000_s2052" name="Ecuación" r:id="rId6" imgW="1587240" imgH="609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2994" name="Object 2"/>
          <p:cNvGraphicFramePr>
            <a:graphicFrameLocks noChangeAspect="1"/>
          </p:cNvGraphicFramePr>
          <p:nvPr/>
        </p:nvGraphicFramePr>
        <p:xfrm>
          <a:off x="990600" y="914400"/>
          <a:ext cx="5410200" cy="711200"/>
        </p:xfrm>
        <a:graphic>
          <a:graphicData uri="http://schemas.openxmlformats.org/presentationml/2006/ole">
            <p:oleObj spid="_x0000_s3074" name="Ecuación" r:id="rId4" imgW="1930320" imgH="253800" progId="Equation.3">
              <p:embed/>
            </p:oleObj>
          </a:graphicData>
        </a:graphic>
      </p:graphicFrame>
      <p:graphicFrame>
        <p:nvGraphicFramePr>
          <p:cNvPr id="212996" name="Object 4"/>
          <p:cNvGraphicFramePr>
            <a:graphicFrameLocks noChangeAspect="1"/>
          </p:cNvGraphicFramePr>
          <p:nvPr/>
        </p:nvGraphicFramePr>
        <p:xfrm>
          <a:off x="1066800" y="2133600"/>
          <a:ext cx="3733800" cy="800100"/>
        </p:xfrm>
        <a:graphic>
          <a:graphicData uri="http://schemas.openxmlformats.org/presentationml/2006/ole">
            <p:oleObj spid="_x0000_s3075" name="Ecuación" r:id="rId5" imgW="1244520" imgH="266400" progId="Equation.3">
              <p:embed/>
            </p:oleObj>
          </a:graphicData>
        </a:graphic>
      </p:graphicFrame>
      <p:graphicFrame>
        <p:nvGraphicFramePr>
          <p:cNvPr id="212997" name="Object 5"/>
          <p:cNvGraphicFramePr>
            <a:graphicFrameLocks noChangeAspect="1"/>
          </p:cNvGraphicFramePr>
          <p:nvPr/>
        </p:nvGraphicFramePr>
        <p:xfrm>
          <a:off x="1219200" y="3241675"/>
          <a:ext cx="2286000" cy="1406525"/>
        </p:xfrm>
        <a:graphic>
          <a:graphicData uri="http://schemas.openxmlformats.org/presentationml/2006/ole">
            <p:oleObj spid="_x0000_s3076" name="Ecuación" r:id="rId6" imgW="990360" imgH="609480" progId="Equation.3">
              <p:embed/>
            </p:oleObj>
          </a:graphicData>
        </a:graphic>
      </p:graphicFrame>
      <p:graphicFrame>
        <p:nvGraphicFramePr>
          <p:cNvPr id="212998" name="Object 6"/>
          <p:cNvGraphicFramePr>
            <a:graphicFrameLocks noChangeAspect="1"/>
          </p:cNvGraphicFramePr>
          <p:nvPr/>
        </p:nvGraphicFramePr>
        <p:xfrm>
          <a:off x="1447800" y="5029200"/>
          <a:ext cx="3429000" cy="979488"/>
        </p:xfrm>
        <a:graphic>
          <a:graphicData uri="http://schemas.openxmlformats.org/presentationml/2006/ole">
            <p:oleObj spid="_x0000_s3077" name="Ecuación" r:id="rId7" imgW="1155600" imgH="3301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2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2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2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2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2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2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2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2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Píxel">
  <a:themeElements>
    <a:clrScheme name="1_Pí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í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5000"/>
          <a:buFont typeface="Wingdings" pitchFamily="2" charset="2"/>
          <a:buChar char="n"/>
          <a:tabLst/>
          <a:defRPr kumimoji="0" lang="es-E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5000"/>
          <a:buFont typeface="Wingdings" pitchFamily="2" charset="2"/>
          <a:buChar char="n"/>
          <a:tabLst/>
          <a:defRPr kumimoji="0" lang="es-E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í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í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í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í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í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í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í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í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í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í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í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í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2215</TotalTime>
  <Words>999</Words>
  <Application>Microsoft Office PowerPoint</Application>
  <PresentationFormat>Presentación en pantalla (4:3)</PresentationFormat>
  <Paragraphs>257</Paragraphs>
  <Slides>42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53" baseType="lpstr">
      <vt:lpstr>Arial</vt:lpstr>
      <vt:lpstr>Wingdings</vt:lpstr>
      <vt:lpstr>Arial Black</vt:lpstr>
      <vt:lpstr>Times New Roman</vt:lpstr>
      <vt:lpstr>Monotype Sorts</vt:lpstr>
      <vt:lpstr>Comic Sans MS</vt:lpstr>
      <vt:lpstr>Tahoma</vt:lpstr>
      <vt:lpstr>CG Times 12pt</vt:lpstr>
      <vt:lpstr>Symbol</vt:lpstr>
      <vt:lpstr>1_Píxel</vt:lpstr>
      <vt:lpstr>Microsoft Editor de ecuaciones 3.0</vt:lpstr>
      <vt:lpstr>Absorción</vt:lpstr>
      <vt:lpstr>Distribución</vt:lpstr>
      <vt:lpstr>Eliminación</vt:lpstr>
      <vt:lpstr>Ingreso y disposición</vt:lpstr>
      <vt:lpstr>Modelo de un compartimento</vt:lpstr>
      <vt:lpstr>Bolus i.v</vt:lpstr>
      <vt:lpstr>Diapositiva 7</vt:lpstr>
      <vt:lpstr>Diapositiva 8</vt:lpstr>
      <vt:lpstr>Diapositiva 9</vt:lpstr>
      <vt:lpstr>Significado de X, C y Vd</vt:lpstr>
      <vt:lpstr>¿Cómo se reconoce el modelo?</vt:lpstr>
      <vt:lpstr>¿Cómo se calculan los parámetros farmacocinéticos?</vt:lpstr>
      <vt:lpstr>Vida media</vt:lpstr>
      <vt:lpstr>Tiempo para considerar completamente eliminado el fármaco</vt:lpstr>
      <vt:lpstr>Diapositiva 15</vt:lpstr>
      <vt:lpstr>Volumen de distribución</vt:lpstr>
      <vt:lpstr>Diapositiva 17</vt:lpstr>
      <vt:lpstr>Clearance</vt:lpstr>
      <vt:lpstr>Vida media</vt:lpstr>
      <vt:lpstr>Área bajo la curva de concentración plasmática versus tiempo</vt:lpstr>
      <vt:lpstr>Comportamiento de los parámetros en cinéticas lineales</vt:lpstr>
      <vt:lpstr>Diapositiva 22</vt:lpstr>
      <vt:lpstr>Diapositiva 23</vt:lpstr>
      <vt:lpstr>Diapositiva 24</vt:lpstr>
      <vt:lpstr>Diapositiva 25</vt:lpstr>
      <vt:lpstr>Diapositiva 26</vt:lpstr>
      <vt:lpstr>Infusión intravenosa</vt:lpstr>
      <vt:lpstr>Diapositiva 28</vt:lpstr>
      <vt:lpstr>Diapositiva 29</vt:lpstr>
      <vt:lpstr>Infusión intravenosa</vt:lpstr>
      <vt:lpstr>Tiempo para alcanzar el estado estacionario</vt:lpstr>
      <vt:lpstr>Infusión intravenosa</vt:lpstr>
      <vt:lpstr>Infusión intravenosa</vt:lpstr>
      <vt:lpstr>Bolus + Infusión intravenosa </vt:lpstr>
      <vt:lpstr>Bolus + Infusión intravenosa</vt:lpstr>
      <vt:lpstr>Diapositiva 36</vt:lpstr>
      <vt:lpstr>Infusión rápida + infusión lenta</vt:lpstr>
      <vt:lpstr>Infusión rápida + infusión lenta</vt:lpstr>
      <vt:lpstr>Cálculo de parámetros en infusión i.v</vt:lpstr>
      <vt:lpstr>Cálculo de parámetros post infusión i.v</vt:lpstr>
      <vt:lpstr>Cálculo de parámetros post infusión i.v</vt:lpstr>
      <vt:lpstr>Cálculo de parámetros post infusión i.v</vt:lpstr>
    </vt:vector>
  </TitlesOfParts>
  <Company>Macanas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Estudio de bioequivalencia</dc:title>
  <dc:creator>Christian</dc:creator>
  <cp:lastModifiedBy>Universidad de Chile</cp:lastModifiedBy>
  <cp:revision>137</cp:revision>
  <dcterms:created xsi:type="dcterms:W3CDTF">2004-05-25T02:50:27Z</dcterms:created>
  <dcterms:modified xsi:type="dcterms:W3CDTF">2010-08-04T03:10:28Z</dcterms:modified>
</cp:coreProperties>
</file>