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9" r:id="rId1"/>
  </p:sldMasterIdLst>
  <p:notesMasterIdLst>
    <p:notesMasterId r:id="rId26"/>
  </p:notesMasterIdLst>
  <p:handoutMasterIdLst>
    <p:handoutMasterId r:id="rId27"/>
  </p:handoutMasterIdLst>
  <p:sldIdLst>
    <p:sldId id="509" r:id="rId2"/>
    <p:sldId id="510" r:id="rId3"/>
    <p:sldId id="511" r:id="rId4"/>
    <p:sldId id="512" r:id="rId5"/>
    <p:sldId id="513" r:id="rId6"/>
    <p:sldId id="514" r:id="rId7"/>
    <p:sldId id="515" r:id="rId8"/>
    <p:sldId id="516" r:id="rId9"/>
    <p:sldId id="517" r:id="rId10"/>
    <p:sldId id="519" r:id="rId11"/>
    <p:sldId id="518" r:id="rId12"/>
    <p:sldId id="520" r:id="rId13"/>
    <p:sldId id="533" r:id="rId14"/>
    <p:sldId id="522" r:id="rId15"/>
    <p:sldId id="523" r:id="rId16"/>
    <p:sldId id="524" r:id="rId17"/>
    <p:sldId id="525" r:id="rId18"/>
    <p:sldId id="526" r:id="rId19"/>
    <p:sldId id="527" r:id="rId20"/>
    <p:sldId id="528" r:id="rId21"/>
    <p:sldId id="532" r:id="rId22"/>
    <p:sldId id="529" r:id="rId23"/>
    <p:sldId id="530" r:id="rId24"/>
    <p:sldId id="531" r:id="rId25"/>
  </p:sldIdLst>
  <p:sldSz cx="9144000" cy="6858000" type="screen4x3"/>
  <p:notesSz cx="6853238" cy="9236075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3300"/>
    <a:srgbClr val="FFCCCC"/>
    <a:srgbClr val="FFCC99"/>
    <a:srgbClr val="CCCCFF"/>
    <a:srgbClr val="CC99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2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94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5.wmf"/><Relationship Id="rId1" Type="http://schemas.openxmlformats.org/officeDocument/2006/relationships/image" Target="../media/image15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emf"/><Relationship Id="rId4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image" Target="../media/image3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63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A931BFB-DA7C-4BAD-9345-D29361F0A15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970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9188" y="692150"/>
            <a:ext cx="46164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87850"/>
            <a:ext cx="5481638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29702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8772525"/>
            <a:ext cx="29702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AC13D8B-6AD6-480E-A6D3-F07310AB07F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96CE-0317-4304-AE40-56CB1D4564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77E11-DC05-4DFB-B909-97729BEC5F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EB69F-7E10-4900-A6A4-1590853063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1A3F6-818E-4C51-A8D5-1D7682840BB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1524000" y="40386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A88BD-5B34-48F2-A7D0-82476DC287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5EA69-A8FF-474E-8D6D-058C6C9ED3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B29F6-FDA6-4B88-B034-13FABF5A43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5ABCF-8C8D-4050-889B-D2DCEC9716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1B3F2-220B-4033-8DD4-355895C3C4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82912-A899-4F00-A6AF-A34E12E4737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301B8-BF58-48E4-B3C4-17108B11E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8192-80F0-426F-AFEC-EE7FAD1D08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7DA80-E5EC-46FF-9B58-03A353CA9B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7E97FF-3E98-4EE3-835B-120754C579B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3500" y="2552700"/>
            <a:ext cx="6477000" cy="1752600"/>
          </a:xfrm>
          <a:solidFill>
            <a:srgbClr val="CCCCFF"/>
          </a:solidFill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  <a:t/>
            </a:r>
            <a:b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</a:br>
            <a: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  <a:t/>
            </a:r>
            <a:b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</a:br>
            <a: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b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</a:br>
            <a: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  <a:t>MODELO MONOCOMPARTIMENTAL</a:t>
            </a:r>
            <a:b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</a:br>
            <a:endParaRPr lang="es-CL" sz="24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5157788"/>
            <a:ext cx="6477000" cy="936625"/>
          </a:xfrm>
        </p:spPr>
        <p:txBody>
          <a:bodyPr/>
          <a:lstStyle/>
          <a:p>
            <a:pPr eaLnBrk="1" hangingPunct="1"/>
            <a:endParaRPr lang="es-CL" sz="2400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900113" y="376238"/>
            <a:ext cx="73437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b="1">
                <a:solidFill>
                  <a:srgbClr val="000099"/>
                </a:solidFill>
                <a:latin typeface="Gill Sans MT" pitchFamily="34" charset="0"/>
              </a:rPr>
              <a:t>UNIVERSIDAD DE CHILE</a:t>
            </a:r>
          </a:p>
          <a:p>
            <a:pPr algn="ctr"/>
            <a:r>
              <a:rPr lang="es-ES" b="1">
                <a:solidFill>
                  <a:srgbClr val="000099"/>
                </a:solidFill>
                <a:latin typeface="Gill Sans MT" pitchFamily="34" charset="0"/>
              </a:rPr>
              <a:t>Facultad de Ciencias Químicas y Farmacéuticas</a:t>
            </a:r>
          </a:p>
          <a:p>
            <a:pPr algn="ctr"/>
            <a:r>
              <a:rPr lang="es-ES" b="1">
                <a:solidFill>
                  <a:srgbClr val="000099"/>
                </a:solidFill>
                <a:latin typeface="Gill Sans MT" pitchFamily="34" charset="0"/>
              </a:rPr>
              <a:t>Departamento de Ciencias y Tecnología Farmacéuticas</a:t>
            </a:r>
            <a:endParaRPr lang="es-CL" b="1">
              <a:solidFill>
                <a:srgbClr val="000099"/>
              </a:solidFill>
              <a:latin typeface="Gill Sans MT" pitchFamily="34" charset="0"/>
            </a:endParaRPr>
          </a:p>
        </p:txBody>
      </p:sp>
      <p:pic>
        <p:nvPicPr>
          <p:cNvPr id="12293" name="Picture 5" descr="logo-uc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274638"/>
            <a:ext cx="5048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35907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1404938" y="3644900"/>
          <a:ext cx="2819400" cy="776288"/>
        </p:xfrm>
        <a:graphic>
          <a:graphicData uri="http://schemas.openxmlformats.org/presentationml/2006/ole">
            <p:oleObj spid="_x0000_s4098" name="Ecuación" r:id="rId3" imgW="876240" imgH="241200" progId="Equation.3">
              <p:embed/>
            </p:oleObj>
          </a:graphicData>
        </a:graphic>
      </p:graphicFrame>
      <p:graphicFrame>
        <p:nvGraphicFramePr>
          <p:cNvPr id="63590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094288" y="2544763"/>
          <a:ext cx="3371850" cy="681037"/>
        </p:xfrm>
        <a:graphic>
          <a:graphicData uri="http://schemas.openxmlformats.org/presentationml/2006/ole">
            <p:oleObj spid="_x0000_s4099" name="Ecuación" r:id="rId4" imgW="1257120" imgH="253800" progId="Equation.3">
              <p:embed/>
            </p:oleObj>
          </a:graphicData>
        </a:graphic>
      </p:graphicFrame>
      <p:graphicFrame>
        <p:nvGraphicFramePr>
          <p:cNvPr id="63590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1658938" y="4764088"/>
          <a:ext cx="2311400" cy="746125"/>
        </p:xfrm>
        <a:graphic>
          <a:graphicData uri="http://schemas.openxmlformats.org/presentationml/2006/ole">
            <p:oleObj spid="_x0000_s4100" name="Ecuación" r:id="rId5" imgW="787320" imgH="253800" progId="Equation.3">
              <p:embed/>
            </p:oleObj>
          </a:graphicData>
        </a:graphic>
      </p:graphicFrame>
      <p:graphicFrame>
        <p:nvGraphicFramePr>
          <p:cNvPr id="635910" name="Object 6"/>
          <p:cNvGraphicFramePr>
            <a:graphicFrameLocks noChangeAspect="1"/>
          </p:cNvGraphicFramePr>
          <p:nvPr/>
        </p:nvGraphicFramePr>
        <p:xfrm>
          <a:off x="5157788" y="4724400"/>
          <a:ext cx="3243262" cy="701675"/>
        </p:xfrm>
        <a:graphic>
          <a:graphicData uri="http://schemas.openxmlformats.org/presentationml/2006/ole">
            <p:oleObj spid="_x0000_s4101" name="Ecuación" r:id="rId6" imgW="1117440" imgH="241200" progId="Equation.3">
              <p:embed/>
            </p:oleObj>
          </a:graphicData>
        </a:graphic>
      </p:graphicFrame>
      <p:sp>
        <p:nvSpPr>
          <p:cNvPr id="635911" name="Text Box 7"/>
          <p:cNvSpPr txBox="1">
            <a:spLocks noChangeArrowheads="1"/>
          </p:cNvSpPr>
          <p:nvPr/>
        </p:nvSpPr>
        <p:spPr bwMode="auto">
          <a:xfrm>
            <a:off x="2111375" y="1557338"/>
            <a:ext cx="4919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Aplicación del método de los residuos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35912" name="Object 8"/>
          <p:cNvGraphicFramePr>
            <a:graphicFrameLocks noChangeAspect="1"/>
          </p:cNvGraphicFramePr>
          <p:nvPr/>
        </p:nvGraphicFramePr>
        <p:xfrm>
          <a:off x="1730375" y="2513013"/>
          <a:ext cx="2168525" cy="747712"/>
        </p:xfrm>
        <a:graphic>
          <a:graphicData uri="http://schemas.openxmlformats.org/presentationml/2006/ole">
            <p:oleObj spid="_x0000_s4102" name="Ecuación" r:id="rId7" imgW="736560" imgH="253800" progId="Equation.3">
              <p:embed/>
            </p:oleObj>
          </a:graphicData>
        </a:graphic>
      </p:graphicFrame>
      <p:sp>
        <p:nvSpPr>
          <p:cNvPr id="635913" name="Text Box 9"/>
          <p:cNvSpPr txBox="1">
            <a:spLocks noChangeArrowheads="1"/>
          </p:cNvSpPr>
          <p:nvPr/>
        </p:nvSpPr>
        <p:spPr bwMode="auto">
          <a:xfrm>
            <a:off x="5033963" y="3805238"/>
            <a:ext cx="324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 i="1">
                <a:solidFill>
                  <a:srgbClr val="000099"/>
                </a:solidFill>
                <a:latin typeface="Gill Sans MT" pitchFamily="34" charset="0"/>
              </a:rPr>
              <a:t>Concentraciones residuales</a:t>
            </a:r>
            <a:endParaRPr lang="es-ES" sz="2400" i="1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35914" name="Text Box 10"/>
          <p:cNvSpPr txBox="1">
            <a:spLocks noChangeArrowheads="1"/>
          </p:cNvSpPr>
          <p:nvPr/>
        </p:nvSpPr>
        <p:spPr bwMode="auto">
          <a:xfrm>
            <a:off x="1835150" y="5876925"/>
            <a:ext cx="2028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Pendiente = ka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35915" name="Text Box 11"/>
          <p:cNvSpPr txBox="1">
            <a:spLocks noChangeArrowheads="1"/>
          </p:cNvSpPr>
          <p:nvPr/>
        </p:nvSpPr>
        <p:spPr bwMode="auto">
          <a:xfrm>
            <a:off x="5651500" y="587692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Intercepto = I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5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5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5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5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35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35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35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35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35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35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35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906" grpId="0"/>
      <p:bldP spid="635911" grpId="0"/>
      <p:bldP spid="635913" grpId="0"/>
      <p:bldP spid="635914" grpId="0"/>
      <p:bldP spid="6359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989138"/>
            <a:ext cx="5727700" cy="4029075"/>
          </a:xfrm>
          <a:prstGeom prst="rect">
            <a:avLst/>
          </a:prstGeom>
          <a:noFill/>
          <a:ln w="76200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1843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 t="1709" r="5498" b="6915"/>
          <a:stretch>
            <a:fillRect/>
          </a:stretch>
        </p:blipFill>
        <p:spPr bwMode="auto">
          <a:xfrm>
            <a:off x="1979613" y="1989138"/>
            <a:ext cx="5184775" cy="3817937"/>
          </a:xfrm>
          <a:prstGeom prst="rect">
            <a:avLst/>
          </a:prstGeom>
          <a:noFill/>
          <a:ln w="76200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1945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4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5075" y="1989138"/>
            <a:ext cx="41338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dirty="0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</a:p>
        </p:txBody>
      </p:sp>
      <p:sp>
        <p:nvSpPr>
          <p:cNvPr id="24580" name="Text Box 20"/>
          <p:cNvSpPr txBox="1">
            <a:spLocks noChangeArrowheads="1"/>
          </p:cNvSpPr>
          <p:nvPr/>
        </p:nvSpPr>
        <p:spPr bwMode="auto">
          <a:xfrm>
            <a:off x="3203575" y="5876925"/>
            <a:ext cx="2643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b="1">
                <a:solidFill>
                  <a:srgbClr val="000099"/>
                </a:solidFill>
                <a:latin typeface="Gill Sans MT" pitchFamily="34" charset="0"/>
              </a:rPr>
              <a:t>Tiempo de latencia: t</a:t>
            </a:r>
            <a:r>
              <a:rPr lang="es-CL" b="1" baseline="-25000">
                <a:solidFill>
                  <a:srgbClr val="000099"/>
                </a:solidFill>
                <a:latin typeface="Gill Sans MT" pitchFamily="34" charset="0"/>
              </a:rPr>
              <a:t>lat</a:t>
            </a:r>
            <a:endParaRPr lang="es-ES" b="1" baseline="-25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24581" name="4 CuadroTexto"/>
          <p:cNvSpPr txBox="1">
            <a:spLocks noChangeArrowheads="1"/>
          </p:cNvSpPr>
          <p:nvPr/>
        </p:nvSpPr>
        <p:spPr bwMode="auto">
          <a:xfrm>
            <a:off x="2643188" y="2357438"/>
            <a:ext cx="28575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B</a:t>
            </a:r>
          </a:p>
        </p:txBody>
      </p:sp>
      <p:sp>
        <p:nvSpPr>
          <p:cNvPr id="24582" name="5 CuadroTexto"/>
          <p:cNvSpPr txBox="1">
            <a:spLocks noChangeArrowheads="1"/>
          </p:cNvSpPr>
          <p:nvPr/>
        </p:nvSpPr>
        <p:spPr bwMode="auto">
          <a:xfrm>
            <a:off x="4143375" y="2214563"/>
            <a:ext cx="357188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/>
              <a:t>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5122" name="Rectangle 3"/>
          <p:cNvGraphicFramePr>
            <a:graphicFrameLocks/>
          </p:cNvGraphicFramePr>
          <p:nvPr>
            <p:ph sz="quarter" idx="4294967295"/>
          </p:nvPr>
        </p:nvGraphicFramePr>
        <p:xfrm>
          <a:off x="0" y="3008313"/>
          <a:ext cx="0" cy="0"/>
        </p:xfrm>
        <a:graphic>
          <a:graphicData uri="http://schemas.openxmlformats.org/presentationml/2006/ole">
            <p:oleObj spid="_x0000_s5122" name="Ecuación" r:id="rId3" imgW="0" imgH="0" progId="Equation.3">
              <p:embed/>
            </p:oleObj>
          </a:graphicData>
        </a:graphic>
      </p:graphicFrame>
      <p:graphicFrame>
        <p:nvGraphicFramePr>
          <p:cNvPr id="638980" name="Object 4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928813" y="1785938"/>
          <a:ext cx="2778125" cy="557212"/>
        </p:xfrm>
        <a:graphic>
          <a:graphicData uri="http://schemas.openxmlformats.org/presentationml/2006/ole">
            <p:oleObj spid="_x0000_s5123" name="Ecuación" r:id="rId4" imgW="1333440" imgH="241200" progId="Equation.3">
              <p:embed/>
            </p:oleObj>
          </a:graphicData>
        </a:graphic>
      </p:graphicFrame>
      <p:graphicFrame>
        <p:nvGraphicFramePr>
          <p:cNvPr id="638981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857375" y="2500313"/>
          <a:ext cx="3170238" cy="601662"/>
        </p:xfrm>
        <a:graphic>
          <a:graphicData uri="http://schemas.openxmlformats.org/presentationml/2006/ole">
            <p:oleObj spid="_x0000_s5124" name="Ecuación" r:id="rId5" imgW="1409400" imgH="241200" progId="Equation.3">
              <p:embed/>
            </p:oleObj>
          </a:graphicData>
        </a:graphic>
      </p:graphicFrame>
      <p:graphicFrame>
        <p:nvGraphicFramePr>
          <p:cNvPr id="638982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428875" y="4000500"/>
          <a:ext cx="2600325" cy="595313"/>
        </p:xfrm>
        <a:graphic>
          <a:graphicData uri="http://schemas.openxmlformats.org/presentationml/2006/ole">
            <p:oleObj spid="_x0000_s5125" name="Ecuación" r:id="rId6" imgW="1168200" imgH="241200" progId="Equation.3">
              <p:embed/>
            </p:oleObj>
          </a:graphicData>
        </a:graphic>
      </p:graphicFrame>
      <p:graphicFrame>
        <p:nvGraphicFramePr>
          <p:cNvPr id="638983" name="Object 7"/>
          <p:cNvGraphicFramePr>
            <a:graphicFrameLocks noChangeAspect="1"/>
          </p:cNvGraphicFramePr>
          <p:nvPr/>
        </p:nvGraphicFramePr>
        <p:xfrm>
          <a:off x="2000250" y="3357563"/>
          <a:ext cx="3176588" cy="579437"/>
        </p:xfrm>
        <a:graphic>
          <a:graphicData uri="http://schemas.openxmlformats.org/presentationml/2006/ole">
            <p:oleObj spid="_x0000_s5126" name="Ecuación" r:id="rId7" imgW="1143000" imgH="241200" progId="Equation.3">
              <p:embed/>
            </p:oleObj>
          </a:graphicData>
        </a:graphic>
      </p:graphicFrame>
      <p:graphicFrame>
        <p:nvGraphicFramePr>
          <p:cNvPr id="638984" name="Object 8"/>
          <p:cNvGraphicFramePr>
            <a:graphicFrameLocks noChangeAspect="1"/>
          </p:cNvGraphicFramePr>
          <p:nvPr/>
        </p:nvGraphicFramePr>
        <p:xfrm>
          <a:off x="3630613" y="5229225"/>
          <a:ext cx="1881187" cy="971550"/>
        </p:xfrm>
        <a:graphic>
          <a:graphicData uri="http://schemas.openxmlformats.org/presentationml/2006/ole">
            <p:oleObj spid="_x0000_s5127" name="Ecuación" r:id="rId8" imgW="761760" imgH="393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8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8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8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8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8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38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38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38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89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40003" name="Text Box 3"/>
          <p:cNvSpPr txBox="1">
            <a:spLocks noChangeArrowheads="1"/>
          </p:cNvSpPr>
          <p:nvPr/>
        </p:nvSpPr>
        <p:spPr bwMode="auto">
          <a:xfrm>
            <a:off x="1763713" y="3068638"/>
            <a:ext cx="5616575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600">
                <a:solidFill>
                  <a:srgbClr val="000099"/>
                </a:solidFill>
                <a:latin typeface="Gill Sans MT" pitchFamily="34" charset="0"/>
              </a:rPr>
              <a:t>ka &lt; K</a:t>
            </a:r>
          </a:p>
          <a:p>
            <a:pPr algn="ctr"/>
            <a:r>
              <a:rPr lang="es-ES" sz="2600">
                <a:solidFill>
                  <a:srgbClr val="000099"/>
                </a:solidFill>
                <a:latin typeface="Gill Sans MT" pitchFamily="34" charset="0"/>
              </a:rPr>
              <a:t>Modelo “Flip –Flop”</a:t>
            </a:r>
          </a:p>
          <a:p>
            <a:pPr algn="ctr"/>
            <a:r>
              <a:rPr lang="es-CL" sz="2600">
                <a:solidFill>
                  <a:srgbClr val="000099"/>
                </a:solidFill>
                <a:latin typeface="Gill Sans MT" pitchFamily="34" charset="0"/>
              </a:rPr>
              <a:t>Fármacos de rápida eliminación</a:t>
            </a:r>
          </a:p>
        </p:txBody>
      </p:sp>
      <p:sp>
        <p:nvSpPr>
          <p:cNvPr id="640004" name="Text Box 4"/>
          <p:cNvSpPr txBox="1">
            <a:spLocks noChangeArrowheads="1"/>
          </p:cNvSpPr>
          <p:nvPr/>
        </p:nvSpPr>
        <p:spPr bwMode="auto">
          <a:xfrm>
            <a:off x="3432175" y="2133600"/>
            <a:ext cx="2278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>
                <a:solidFill>
                  <a:srgbClr val="000099"/>
                </a:solidFill>
                <a:latin typeface="Gill Sans MT" pitchFamily="34" charset="0"/>
              </a:rPr>
              <a:t>ka &gt; K</a:t>
            </a:r>
            <a:endParaRPr lang="es-CL" sz="28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0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0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0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40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0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0002" grpId="0"/>
      <p:bldP spid="640003" grpId="0"/>
      <p:bldP spid="64000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026" name="Picture 2"/>
          <p:cNvPicPr>
            <a:picLocks noChangeAspect="1" noChangeArrowheads="1"/>
          </p:cNvPicPr>
          <p:nvPr/>
        </p:nvPicPr>
        <p:blipFill>
          <a:blip r:embed="rId2" cstate="print"/>
          <a:srcRect l="19139" t="51529" r="32211" b="24156"/>
          <a:stretch>
            <a:fillRect/>
          </a:stretch>
        </p:blipFill>
        <p:spPr bwMode="auto">
          <a:xfrm>
            <a:off x="809625" y="2276475"/>
            <a:ext cx="7524750" cy="2820988"/>
          </a:xfrm>
          <a:prstGeom prst="rect">
            <a:avLst/>
          </a:prstGeom>
          <a:noFill/>
          <a:ln w="76200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2123728" y="566124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¿Cómo saber cuál es K y cuál </a:t>
            </a:r>
            <a:r>
              <a:rPr lang="es-ES" b="1" dirty="0" err="1" smtClean="0"/>
              <a:t>ka</a:t>
            </a:r>
            <a:r>
              <a:rPr lang="es-ES" b="1" dirty="0" smtClean="0"/>
              <a:t>?</a:t>
            </a:r>
            <a:endParaRPr lang="es-ES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pic>
        <p:nvPicPr>
          <p:cNvPr id="64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188" y="2349500"/>
            <a:ext cx="3744912" cy="3262313"/>
          </a:xfrm>
          <a:noFill/>
          <a:ln w="76200">
            <a:solidFill>
              <a:srgbClr val="000099"/>
            </a:solidFill>
          </a:ln>
        </p:spPr>
      </p:pic>
      <p:graphicFrame>
        <p:nvGraphicFramePr>
          <p:cNvPr id="642052" name="Object 4"/>
          <p:cNvGraphicFramePr>
            <a:graphicFrameLocks noChangeAspect="1"/>
          </p:cNvGraphicFramePr>
          <p:nvPr/>
        </p:nvGraphicFramePr>
        <p:xfrm>
          <a:off x="6361113" y="1700213"/>
          <a:ext cx="1050925" cy="812800"/>
        </p:xfrm>
        <a:graphic>
          <a:graphicData uri="http://schemas.openxmlformats.org/presentationml/2006/ole">
            <p:oleObj spid="_x0000_s6146" name="Ecuación" r:id="rId4" imgW="427084" imgH="330054" progId="Equation.3">
              <p:embed/>
            </p:oleObj>
          </a:graphicData>
        </a:graphic>
      </p:graphicFrame>
      <p:graphicFrame>
        <p:nvGraphicFramePr>
          <p:cNvPr id="642053" name="Object 5"/>
          <p:cNvGraphicFramePr>
            <a:graphicFrameLocks noChangeAspect="1"/>
          </p:cNvGraphicFramePr>
          <p:nvPr/>
        </p:nvGraphicFramePr>
        <p:xfrm>
          <a:off x="5884863" y="2744788"/>
          <a:ext cx="2005012" cy="912812"/>
        </p:xfrm>
        <a:graphic>
          <a:graphicData uri="http://schemas.openxmlformats.org/presentationml/2006/ole">
            <p:oleObj spid="_x0000_s6147" name="Ecuación" r:id="rId5" imgW="863280" imgH="393480" progId="Equation.3">
              <p:embed/>
            </p:oleObj>
          </a:graphicData>
        </a:graphic>
      </p:graphicFrame>
      <p:graphicFrame>
        <p:nvGraphicFramePr>
          <p:cNvPr id="642054" name="Object 6"/>
          <p:cNvGraphicFramePr>
            <a:graphicFrameLocks noChangeAspect="1"/>
          </p:cNvGraphicFramePr>
          <p:nvPr/>
        </p:nvGraphicFramePr>
        <p:xfrm>
          <a:off x="4630738" y="3860800"/>
          <a:ext cx="4513262" cy="889000"/>
        </p:xfrm>
        <a:graphic>
          <a:graphicData uri="http://schemas.openxmlformats.org/presentationml/2006/ole">
            <p:oleObj spid="_x0000_s6148" name="Ecuación" r:id="rId6" imgW="2184120" imgH="431640" progId="Equation.3">
              <p:embed/>
            </p:oleObj>
          </a:graphicData>
        </a:graphic>
      </p:graphicFrame>
      <p:graphicFrame>
        <p:nvGraphicFramePr>
          <p:cNvPr id="642055" name="Object 7"/>
          <p:cNvGraphicFramePr>
            <a:graphicFrameLocks noChangeAspect="1"/>
          </p:cNvGraphicFramePr>
          <p:nvPr/>
        </p:nvGraphicFramePr>
        <p:xfrm>
          <a:off x="5580063" y="5013325"/>
          <a:ext cx="2617787" cy="922338"/>
        </p:xfrm>
        <a:graphic>
          <a:graphicData uri="http://schemas.openxmlformats.org/presentationml/2006/ole">
            <p:oleObj spid="_x0000_s6149" name="Ecuación" r:id="rId7" imgW="1117440" imgH="393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4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4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4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4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0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43075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539552" y="1484784"/>
          <a:ext cx="8161561" cy="960859"/>
        </p:xfrm>
        <a:graphic>
          <a:graphicData uri="http://schemas.openxmlformats.org/presentationml/2006/ole">
            <p:oleObj spid="_x0000_s7170" name="Ecuación" r:id="rId3" imgW="3314520" imgH="419040" progId="Equation.3">
              <p:embed/>
            </p:oleObj>
          </a:graphicData>
        </a:graphic>
      </p:graphicFrame>
      <p:graphicFrame>
        <p:nvGraphicFramePr>
          <p:cNvPr id="64307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2555776" y="2636912"/>
          <a:ext cx="3838026" cy="864096"/>
        </p:xfrm>
        <a:graphic>
          <a:graphicData uri="http://schemas.openxmlformats.org/presentationml/2006/ole">
            <p:oleObj spid="_x0000_s7171" name="Ecuación" r:id="rId4" imgW="1917360" imgH="431640" progId="Equation.3">
              <p:embed/>
            </p:oleObj>
          </a:graphicData>
        </a:graphic>
      </p:graphicFrame>
      <p:graphicFrame>
        <p:nvGraphicFramePr>
          <p:cNvPr id="64307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2411760" y="3861048"/>
          <a:ext cx="4365374" cy="720080"/>
        </p:xfrm>
        <a:graphic>
          <a:graphicData uri="http://schemas.openxmlformats.org/presentationml/2006/ole">
            <p:oleObj spid="_x0000_s7172" name="Ecuación" r:id="rId5" imgW="2387520" imgH="393480" progId="Equation.3">
              <p:embed/>
            </p:oleObj>
          </a:graphicData>
        </a:graphic>
      </p:graphicFrame>
      <p:graphicFrame>
        <p:nvGraphicFramePr>
          <p:cNvPr id="643078" name="Object 6"/>
          <p:cNvGraphicFramePr>
            <a:graphicFrameLocks noChangeAspect="1"/>
          </p:cNvGraphicFramePr>
          <p:nvPr>
            <p:ph sz="quarter" idx="4"/>
          </p:nvPr>
        </p:nvGraphicFramePr>
        <p:xfrm>
          <a:off x="3491880" y="4941168"/>
          <a:ext cx="2520280" cy="1032564"/>
        </p:xfrm>
        <a:graphic>
          <a:graphicData uri="http://schemas.openxmlformats.org/presentationml/2006/ole">
            <p:oleObj spid="_x0000_s7173" name="Ecuación" r:id="rId6" imgW="1155600" imgH="444240" progId="Equation.3">
              <p:embed/>
            </p:oleObj>
          </a:graphicData>
        </a:graphic>
      </p:graphicFrame>
      <p:sp>
        <p:nvSpPr>
          <p:cNvPr id="643079" name="Text Box 7"/>
          <p:cNvSpPr txBox="1">
            <a:spLocks noChangeArrowheads="1"/>
          </p:cNvSpPr>
          <p:nvPr/>
        </p:nvSpPr>
        <p:spPr bwMode="auto">
          <a:xfrm>
            <a:off x="2555875" y="6219825"/>
            <a:ext cx="3973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 b="1">
                <a:solidFill>
                  <a:srgbClr val="000099"/>
                </a:solidFill>
                <a:latin typeface="Gill Sans MT" pitchFamily="34" charset="0"/>
              </a:rPr>
              <a:t>Ecuación modelo independiente</a:t>
            </a:r>
            <a:endParaRPr lang="es-ES" sz="2000" b="1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4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4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4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3074" grpId="0"/>
      <p:bldP spid="64307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547813" y="176213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dirty="0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dirty="0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pic>
        <p:nvPicPr>
          <p:cNvPr id="64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941638"/>
            <a:ext cx="3806825" cy="2735262"/>
          </a:xfrm>
          <a:noFill/>
          <a:ln w="76200">
            <a:solidFill>
              <a:srgbClr val="000099"/>
            </a:solidFill>
          </a:ln>
        </p:spPr>
      </p:pic>
      <p:pic>
        <p:nvPicPr>
          <p:cNvPr id="644103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76825" y="3141663"/>
            <a:ext cx="2525713" cy="2343150"/>
          </a:xfrm>
          <a:noFill/>
          <a:ln w="76200">
            <a:solidFill>
              <a:srgbClr val="000099"/>
            </a:solidFill>
          </a:ln>
        </p:spPr>
      </p:pic>
      <p:graphicFrame>
        <p:nvGraphicFramePr>
          <p:cNvPr id="644100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2900363" y="2119313"/>
          <a:ext cx="3327400" cy="614362"/>
        </p:xfrm>
        <a:graphic>
          <a:graphicData uri="http://schemas.openxmlformats.org/presentationml/2006/ole">
            <p:oleObj spid="_x0000_s8194" name="Ecuación" r:id="rId5" imgW="2133360" imgH="393480" progId="Equation.3">
              <p:embed/>
            </p:oleObj>
          </a:graphicData>
        </a:graphic>
      </p:graphicFrame>
      <p:graphicFrame>
        <p:nvGraphicFramePr>
          <p:cNvPr id="644101" name="Object 5"/>
          <p:cNvGraphicFramePr>
            <a:graphicFrameLocks noChangeAspect="1"/>
          </p:cNvGraphicFramePr>
          <p:nvPr>
            <p:ph sz="quarter" idx="4"/>
          </p:nvPr>
        </p:nvGraphicFramePr>
        <p:xfrm>
          <a:off x="1438275" y="5805488"/>
          <a:ext cx="6302375" cy="873125"/>
        </p:xfrm>
        <a:graphic>
          <a:graphicData uri="http://schemas.openxmlformats.org/presentationml/2006/ole">
            <p:oleObj spid="_x0000_s8195" name="Imagen de mapa de bits" r:id="rId6" imgW="4183743" imgH="579293" progId="PBrush">
              <p:embed/>
            </p:oleObj>
          </a:graphicData>
        </a:graphic>
      </p:graphicFrame>
      <p:sp>
        <p:nvSpPr>
          <p:cNvPr id="644102" name="Text Box 6"/>
          <p:cNvSpPr txBox="1">
            <a:spLocks noChangeArrowheads="1"/>
          </p:cNvSpPr>
          <p:nvPr/>
        </p:nvSpPr>
        <p:spPr bwMode="auto">
          <a:xfrm>
            <a:off x="1376363" y="1557338"/>
            <a:ext cx="6389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200">
                <a:solidFill>
                  <a:srgbClr val="000099"/>
                </a:solidFill>
                <a:latin typeface="Gill Sans MT" pitchFamily="34" charset="0"/>
              </a:rPr>
              <a:t>Cálculo Área bajo la Curva – Método de los Trapecios</a:t>
            </a:r>
            <a:endParaRPr lang="es-CL" sz="22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4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4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4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4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4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4098" grpId="0"/>
      <p:bldP spid="6441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90500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6691" name="Text Box 3"/>
          <p:cNvSpPr>
            <a:spLocks noGrp="1" noChangeArrowheads="1"/>
          </p:cNvSpPr>
          <p:nvPr>
            <p:ph idx="1"/>
          </p:nvPr>
        </p:nvSpPr>
        <p:spPr>
          <a:xfrm>
            <a:off x="1547813" y="1916113"/>
            <a:ext cx="7010400" cy="411480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ES" sz="2300" smtClean="0">
                <a:latin typeface="Gill Sans MT" pitchFamily="34" charset="0"/>
              </a:rPr>
              <a:t>Administración de un fármaco por vía extravascular (oral, rectal, intramuscular, transdérmica, subcutánea, etc.) no es instantánea.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ES" sz="2300" smtClean="0">
                <a:latin typeface="Gill Sans MT" pitchFamily="34" charset="0"/>
              </a:rPr>
              <a:t>El proceso de </a:t>
            </a:r>
            <a:r>
              <a:rPr lang="es-ES" sz="2300" i="1" u="sng" smtClean="0">
                <a:latin typeface="Gill Sans MT" pitchFamily="34" charset="0"/>
              </a:rPr>
              <a:t>absorción</a:t>
            </a:r>
            <a:r>
              <a:rPr lang="es-ES" sz="2300" i="1" smtClean="0">
                <a:latin typeface="Gill Sans MT" pitchFamily="34" charset="0"/>
              </a:rPr>
              <a:t> </a:t>
            </a:r>
            <a:r>
              <a:rPr lang="es-ES" sz="2300" smtClean="0">
                <a:latin typeface="Gill Sans MT" pitchFamily="34" charset="0"/>
              </a:rPr>
              <a:t>se produce antes de que el fármaco acceda a la circulación sistémica.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ES" sz="2300" smtClean="0">
                <a:latin typeface="Gill Sans MT" pitchFamily="34" charset="0"/>
              </a:rPr>
              <a:t>Velocidad de absorción: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CL" sz="2300" smtClean="0">
                <a:latin typeface="Gill Sans MT" pitchFamily="34" charset="0"/>
              </a:rPr>
              <a:t>Vía de administración.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CL" sz="2300" smtClean="0">
                <a:latin typeface="Gill Sans MT" pitchFamily="34" charset="0"/>
              </a:rPr>
              <a:t>Características físico-químicas del fármaco.</a:t>
            </a:r>
          </a:p>
          <a:p>
            <a:pPr algn="just" eaLnBrk="1" hangingPunct="1">
              <a:lnSpc>
                <a:spcPct val="110000"/>
              </a:lnSpc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s-CL" sz="2300" smtClean="0">
                <a:latin typeface="Gill Sans MT" pitchFamily="34" charset="0"/>
              </a:rPr>
              <a:t>Cinética de liberación.</a:t>
            </a:r>
            <a:endParaRPr lang="es-ES" sz="2300" smtClean="0"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6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6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6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6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6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6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6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6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6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26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6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6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6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66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26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26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266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6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6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66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6690" grpId="0"/>
      <p:bldP spid="62669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E80-1E27-4052-A823-92056465540D}" type="slidenum">
              <a:rPr lang="es-ES"/>
              <a:pPr/>
              <a:t>20</a:t>
            </a:fld>
            <a:endParaRPr lang="es-ES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s-ES" sz="2800" b="1" dirty="0">
                <a:solidFill>
                  <a:schemeClr val="tx1"/>
                </a:solidFill>
                <a:latin typeface="Gill Sans MT" pitchFamily="34" charset="0"/>
              </a:rPr>
              <a:t>ADMINISTRACIÓN EXTRAVASCULAR</a:t>
            </a:r>
            <a:endParaRPr lang="es-CL" sz="2800" b="1" dirty="0">
              <a:solidFill>
                <a:schemeClr val="tx1"/>
              </a:solidFill>
              <a:latin typeface="Gill Sans MT" pitchFamily="34" charset="0"/>
            </a:endParaRPr>
          </a:p>
        </p:txBody>
      </p:sp>
      <p:graphicFrame>
        <p:nvGraphicFramePr>
          <p:cNvPr id="82947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4225925" y="1844675"/>
          <a:ext cx="1701800" cy="769938"/>
        </p:xfrm>
        <a:graphic>
          <a:graphicData uri="http://schemas.openxmlformats.org/presentationml/2006/ole">
            <p:oleObj spid="_x0000_s38914" name="Ecuación" r:id="rId3" imgW="838080" imgH="393480" progId="Equation.3">
              <p:embed/>
            </p:oleObj>
          </a:graphicData>
        </a:graphic>
      </p:graphicFrame>
      <p:graphicFrame>
        <p:nvGraphicFramePr>
          <p:cNvPr id="82949" name="Object 5"/>
          <p:cNvGraphicFramePr>
            <a:graphicFrameLocks noChangeAspect="1"/>
          </p:cNvGraphicFramePr>
          <p:nvPr>
            <p:ph sz="quarter" idx="2"/>
          </p:nvPr>
        </p:nvGraphicFramePr>
        <p:xfrm>
          <a:off x="3502025" y="4654550"/>
          <a:ext cx="4478226" cy="1006698"/>
        </p:xfrm>
        <a:graphic>
          <a:graphicData uri="http://schemas.openxmlformats.org/presentationml/2006/ole">
            <p:oleObj spid="_x0000_s38915" name="Ecuación" r:id="rId4" imgW="1752480" imgH="393480" progId="Equation.3">
              <p:embed/>
            </p:oleObj>
          </a:graphicData>
        </a:graphic>
      </p:graphicFrame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590550" y="2781300"/>
            <a:ext cx="81232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200">
                <a:latin typeface="Gill Sans MT" pitchFamily="34" charset="0"/>
              </a:rPr>
              <a:t>dXu/dt = velocidad de excreción de fármaco en forma inalterada</a:t>
            </a:r>
            <a:endParaRPr lang="es-ES" sz="2200">
              <a:latin typeface="Gill Sans MT" pitchFamily="34" charset="0"/>
            </a:endParaRPr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250825" y="3357563"/>
            <a:ext cx="88074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200">
                <a:latin typeface="Gill Sans MT" pitchFamily="34" charset="0"/>
              </a:rPr>
              <a:t>Xu = cantidad de fármaco inalterado eliminado en la orina en tiempo t</a:t>
            </a:r>
            <a:endParaRPr lang="es-ES" sz="2200">
              <a:latin typeface="Gill Sans MT" pitchFamily="34" charset="0"/>
            </a:endParaRPr>
          </a:p>
        </p:txBody>
      </p:sp>
      <p:sp>
        <p:nvSpPr>
          <p:cNvPr id="82965" name="Text Box 21"/>
          <p:cNvSpPr txBox="1">
            <a:spLocks noChangeArrowheads="1"/>
          </p:cNvSpPr>
          <p:nvPr/>
        </p:nvSpPr>
        <p:spPr bwMode="auto">
          <a:xfrm>
            <a:off x="34925" y="3938588"/>
            <a:ext cx="86477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L" sz="2200" dirty="0" err="1" smtClean="0">
                <a:latin typeface="Gill Sans MT" pitchFamily="34" charset="0"/>
              </a:rPr>
              <a:t>ku</a:t>
            </a:r>
            <a:r>
              <a:rPr lang="es-CL" sz="2200" dirty="0" smtClean="0">
                <a:latin typeface="Gill Sans MT" pitchFamily="34" charset="0"/>
              </a:rPr>
              <a:t> </a:t>
            </a:r>
            <a:r>
              <a:rPr lang="es-CL" sz="2200" dirty="0">
                <a:latin typeface="Gill Sans MT" pitchFamily="34" charset="0"/>
              </a:rPr>
              <a:t>= constante de velocidad de excreción renal de primer orden aparente</a:t>
            </a:r>
            <a:endParaRPr lang="es-ES" sz="2200" dirty="0"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63" grpId="0"/>
      <p:bldP spid="82964" grpId="0"/>
      <p:bldP spid="829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E80-1E27-4052-A823-92056465540D}" type="slidenum">
              <a:rPr lang="es-ES"/>
              <a:pPr/>
              <a:t>21</a:t>
            </a:fld>
            <a:endParaRPr lang="es-ES"/>
          </a:p>
        </p:txBody>
      </p:sp>
      <p:graphicFrame>
        <p:nvGraphicFramePr>
          <p:cNvPr id="82949" name="Object 5"/>
          <p:cNvGraphicFramePr>
            <a:graphicFrameLocks noChangeAspect="1"/>
          </p:cNvGraphicFramePr>
          <p:nvPr>
            <p:ph sz="quarter" idx="4294967295"/>
          </p:nvPr>
        </p:nvGraphicFramePr>
        <p:xfrm>
          <a:off x="2157413" y="1487488"/>
          <a:ext cx="4454525" cy="1000125"/>
        </p:xfrm>
        <a:graphic>
          <a:graphicData uri="http://schemas.openxmlformats.org/presentationml/2006/ole">
            <p:oleObj spid="_x0000_s40963" name="Ecuación" r:id="rId3" imgW="1752480" imgH="393480" progId="Equation.3">
              <p:embed/>
            </p:oleObj>
          </a:graphicData>
        </a:graphic>
      </p:graphicFrame>
      <p:graphicFrame>
        <p:nvGraphicFramePr>
          <p:cNvPr id="82957" name="Object 13"/>
          <p:cNvGraphicFramePr>
            <a:graphicFrameLocks noChangeAspect="1"/>
          </p:cNvGraphicFramePr>
          <p:nvPr/>
        </p:nvGraphicFramePr>
        <p:xfrm>
          <a:off x="827584" y="3356992"/>
          <a:ext cx="7185025" cy="1079500"/>
        </p:xfrm>
        <a:graphic>
          <a:graphicData uri="http://schemas.openxmlformats.org/presentationml/2006/ole">
            <p:oleObj spid="_x0000_s40964" name="Ecuación" r:id="rId4" imgW="2616120" imgH="39348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373B8-19C8-4F82-BA42-7C50B0AC340F}" type="slidenum">
              <a:rPr lang="es-ES"/>
              <a:pPr/>
              <a:t>22</a:t>
            </a:fld>
            <a:endParaRPr lang="es-ES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chemeClr val="tx1"/>
                </a:solidFill>
                <a:latin typeface="Gill Sans MT" pitchFamily="34" charset="0"/>
              </a:rPr>
              <a:t>ADMINISTRACIÓN EXTRAVASCULAR</a:t>
            </a:r>
            <a:endParaRPr lang="es-CL" sz="2800" b="1">
              <a:solidFill>
                <a:schemeClr val="tx1"/>
              </a:solidFill>
              <a:latin typeface="Gill Sans MT" pitchFamily="34" charset="0"/>
            </a:endParaRPr>
          </a:p>
        </p:txBody>
      </p:sp>
      <p:graphicFrame>
        <p:nvGraphicFramePr>
          <p:cNvPr id="203781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611560" y="1700808"/>
          <a:ext cx="7367368" cy="1140693"/>
        </p:xfrm>
        <a:graphic>
          <a:graphicData uri="http://schemas.openxmlformats.org/presentationml/2006/ole">
            <p:oleObj spid="_x0000_s39938" name="Ecuación" r:id="rId3" imgW="2869920" imgH="444240" progId="Equation.3">
              <p:embed/>
            </p:oleObj>
          </a:graphicData>
        </a:graphic>
      </p:graphicFrame>
      <p:graphicFrame>
        <p:nvGraphicFramePr>
          <p:cNvPr id="203782" name="Object 6"/>
          <p:cNvGraphicFramePr>
            <a:graphicFrameLocks noChangeAspect="1"/>
          </p:cNvGraphicFramePr>
          <p:nvPr>
            <p:ph sz="quarter" idx="4"/>
          </p:nvPr>
        </p:nvGraphicFramePr>
        <p:xfrm>
          <a:off x="3491880" y="3143178"/>
          <a:ext cx="2736304" cy="1116156"/>
        </p:xfrm>
        <a:graphic>
          <a:graphicData uri="http://schemas.openxmlformats.org/presentationml/2006/ole">
            <p:oleObj spid="_x0000_s39939" name="Ecuación" r:id="rId4" imgW="965160" imgH="393480" progId="Equation.3">
              <p:embed/>
            </p:oleObj>
          </a:graphicData>
        </a:graphic>
      </p:graphicFrame>
      <p:graphicFrame>
        <p:nvGraphicFramePr>
          <p:cNvPr id="203783" name="Object 7"/>
          <p:cNvGraphicFramePr>
            <a:graphicFrameLocks noChangeAspect="1"/>
          </p:cNvGraphicFramePr>
          <p:nvPr/>
        </p:nvGraphicFramePr>
        <p:xfrm>
          <a:off x="1403648" y="4797152"/>
          <a:ext cx="6613055" cy="1080120"/>
        </p:xfrm>
        <a:graphic>
          <a:graphicData uri="http://schemas.openxmlformats.org/presentationml/2006/ole">
            <p:oleObj spid="_x0000_s39940" name="Ecuación" r:id="rId5" imgW="2565360" imgH="419040" progId="Equation.3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3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3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3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FE67-48E6-4C32-9379-19B8E0B4170A}" type="slidenum">
              <a:rPr lang="es-ES"/>
              <a:pPr/>
              <a:t>23</a:t>
            </a:fld>
            <a:endParaRPr lang="es-E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2800" b="1">
                <a:solidFill>
                  <a:schemeClr val="tx1"/>
                </a:solidFill>
                <a:latin typeface="Gill Sans MT" pitchFamily="34" charset="0"/>
              </a:rPr>
              <a:t>ADMINISTRACIÓN EXTRAVASCULAR</a:t>
            </a:r>
            <a:endParaRPr lang="es-CL" sz="2800" b="1">
              <a:solidFill>
                <a:schemeClr val="tx1"/>
              </a:solidFill>
              <a:latin typeface="Gill Sans MT" pitchFamily="34" charset="0"/>
            </a:endParaRPr>
          </a:p>
        </p:txBody>
      </p:sp>
      <p:pic>
        <p:nvPicPr>
          <p:cNvPr id="5223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563" y="2205038"/>
            <a:ext cx="4657725" cy="352107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056AC-12FD-4F93-854E-1CA5438933E8}" type="slidenum">
              <a:rPr lang="es-ES"/>
              <a:pPr/>
              <a:t>24</a:t>
            </a:fld>
            <a:endParaRPr lang="es-ES"/>
          </a:p>
        </p:txBody>
      </p:sp>
      <p:pic>
        <p:nvPicPr>
          <p:cNvPr id="83982" name="Picture 14"/>
          <p:cNvPicPr>
            <a:picLocks noChangeAspect="1" noChangeArrowheads="1"/>
          </p:cNvPicPr>
          <p:nvPr/>
        </p:nvPicPr>
        <p:blipFill>
          <a:blip r:embed="rId2" cstate="print"/>
          <a:srcRect t="1910"/>
          <a:stretch>
            <a:fillRect/>
          </a:stretch>
        </p:blipFill>
        <p:spPr bwMode="auto">
          <a:xfrm>
            <a:off x="2771800" y="2276872"/>
            <a:ext cx="4718050" cy="3597275"/>
          </a:xfrm>
          <a:prstGeom prst="rect">
            <a:avLst/>
          </a:prstGeom>
          <a:noFill/>
          <a:ln w="76200">
            <a:solidFill>
              <a:srgbClr val="0000CC"/>
            </a:solidFill>
            <a:miter lim="800000"/>
            <a:headEnd/>
            <a:tailEnd/>
          </a:ln>
          <a:effectLst/>
        </p:spPr>
      </p:pic>
      <p:sp>
        <p:nvSpPr>
          <p:cNvPr id="83984" name="Rectangle 1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s-ES" sz="2800" b="1">
                <a:solidFill>
                  <a:schemeClr val="tx1"/>
                </a:solidFill>
                <a:latin typeface="Gill Sans MT" pitchFamily="34" charset="0"/>
              </a:rPr>
              <a:t>ADMINISTRACIÓN EXTRAVASCULAR</a:t>
            </a:r>
            <a:endParaRPr lang="es-CL" sz="2800" b="1">
              <a:solidFill>
                <a:schemeClr val="tx1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8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l="3476" t="3262" r="3783" b="4051"/>
          <a:stretch>
            <a:fillRect/>
          </a:stretch>
        </p:blipFill>
        <p:spPr bwMode="auto">
          <a:xfrm>
            <a:off x="2078038" y="2133600"/>
            <a:ext cx="5759450" cy="4103688"/>
          </a:xfrm>
          <a:prstGeom prst="rect">
            <a:avLst/>
          </a:prstGeom>
          <a:noFill/>
          <a:ln w="76200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14339" name="Rectangle 6"/>
          <p:cNvSpPr>
            <a:spLocks noGrp="1" noChangeArrowheads="1"/>
          </p:cNvSpPr>
          <p:nvPr>
            <p:ph type="title"/>
          </p:nvPr>
        </p:nvSpPr>
        <p:spPr>
          <a:xfrm>
            <a:off x="1452563" y="190500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8740" name="Text Box 4"/>
          <p:cNvSpPr txBox="1">
            <a:spLocks noChangeArrowheads="1"/>
          </p:cNvSpPr>
          <p:nvPr/>
        </p:nvSpPr>
        <p:spPr bwMode="auto">
          <a:xfrm>
            <a:off x="1331913" y="2924175"/>
            <a:ext cx="29003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Xa = cantidad de fármaco </a:t>
            </a:r>
          </a:p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en el sitio de absorción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8741" name="Text Box 5"/>
          <p:cNvSpPr txBox="1">
            <a:spLocks noChangeArrowheads="1"/>
          </p:cNvSpPr>
          <p:nvPr/>
        </p:nvSpPr>
        <p:spPr bwMode="auto">
          <a:xfrm>
            <a:off x="4932363" y="2924175"/>
            <a:ext cx="3940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ka = constante de velocidad de</a:t>
            </a:r>
          </a:p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absorción de primer orden aparente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763713" y="1412875"/>
            <a:ext cx="5589587" cy="1485900"/>
            <a:chOff x="1646" y="1224"/>
            <a:chExt cx="3865" cy="1027"/>
          </a:xfrm>
        </p:grpSpPr>
        <p:sp>
          <p:nvSpPr>
            <p:cNvPr id="15370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48" y="1224"/>
              <a:ext cx="3863" cy="1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1" name="Rectangle 8"/>
            <p:cNvSpPr>
              <a:spLocks noChangeArrowheads="1"/>
            </p:cNvSpPr>
            <p:nvPr/>
          </p:nvSpPr>
          <p:spPr bwMode="auto">
            <a:xfrm>
              <a:off x="1646" y="1224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72" name="Rectangle 9"/>
            <p:cNvSpPr>
              <a:spLocks noChangeArrowheads="1"/>
            </p:cNvSpPr>
            <p:nvPr/>
          </p:nvSpPr>
          <p:spPr bwMode="auto">
            <a:xfrm>
              <a:off x="1700" y="1530"/>
              <a:ext cx="168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700">
                  <a:solidFill>
                    <a:srgbClr val="000099"/>
                  </a:solidFill>
                  <a:latin typeface="Gill Sans MT" pitchFamily="34" charset="0"/>
                </a:rPr>
                <a:t>X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73" name="Rectangle 10"/>
            <p:cNvSpPr>
              <a:spLocks noChangeArrowheads="1"/>
            </p:cNvSpPr>
            <p:nvPr/>
          </p:nvSpPr>
          <p:spPr bwMode="auto">
            <a:xfrm>
              <a:off x="1853" y="1530"/>
              <a:ext cx="101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700">
                  <a:solidFill>
                    <a:srgbClr val="000099"/>
                  </a:solidFill>
                  <a:latin typeface="Gill Sans MT" pitchFamily="34" charset="0"/>
                </a:rPr>
                <a:t>a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74" name="Rectangle 11"/>
            <p:cNvSpPr>
              <a:spLocks noChangeArrowheads="1"/>
            </p:cNvSpPr>
            <p:nvPr/>
          </p:nvSpPr>
          <p:spPr bwMode="auto">
            <a:xfrm>
              <a:off x="1947" y="1659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75" name="Rectangle 12"/>
            <p:cNvSpPr>
              <a:spLocks noChangeArrowheads="1"/>
            </p:cNvSpPr>
            <p:nvPr/>
          </p:nvSpPr>
          <p:spPr bwMode="auto">
            <a:xfrm>
              <a:off x="2170" y="1339"/>
              <a:ext cx="159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000">
                  <a:solidFill>
                    <a:srgbClr val="000099"/>
                  </a:solidFill>
                  <a:latin typeface="Gill Sans MT" pitchFamily="34" charset="0"/>
                </a:rPr>
                <a:t>ka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76" name="Rectangle 13"/>
            <p:cNvSpPr>
              <a:spLocks noChangeArrowheads="1"/>
            </p:cNvSpPr>
            <p:nvPr/>
          </p:nvSpPr>
          <p:spPr bwMode="auto">
            <a:xfrm>
              <a:off x="2318" y="1413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77" name="Freeform 14"/>
            <p:cNvSpPr>
              <a:spLocks noEditPoints="1"/>
            </p:cNvSpPr>
            <p:nvPr/>
          </p:nvSpPr>
          <p:spPr bwMode="auto">
            <a:xfrm>
              <a:off x="2040" y="1628"/>
              <a:ext cx="412" cy="61"/>
            </a:xfrm>
            <a:custGeom>
              <a:avLst/>
              <a:gdLst>
                <a:gd name="T0" fmla="*/ 0 w 412"/>
                <a:gd name="T1" fmla="*/ 19 h 61"/>
                <a:gd name="T2" fmla="*/ 362 w 412"/>
                <a:gd name="T3" fmla="*/ 19 h 61"/>
                <a:gd name="T4" fmla="*/ 360 w 412"/>
                <a:gd name="T5" fmla="*/ 41 h 61"/>
                <a:gd name="T6" fmla="*/ 0 w 412"/>
                <a:gd name="T7" fmla="*/ 41 h 61"/>
                <a:gd name="T8" fmla="*/ 0 w 412"/>
                <a:gd name="T9" fmla="*/ 19 h 61"/>
                <a:gd name="T10" fmla="*/ 352 w 412"/>
                <a:gd name="T11" fmla="*/ 0 h 61"/>
                <a:gd name="T12" fmla="*/ 412 w 412"/>
                <a:gd name="T13" fmla="*/ 30 h 61"/>
                <a:gd name="T14" fmla="*/ 352 w 412"/>
                <a:gd name="T15" fmla="*/ 61 h 61"/>
                <a:gd name="T16" fmla="*/ 352 w 412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12"/>
                <a:gd name="T28" fmla="*/ 0 h 61"/>
                <a:gd name="T29" fmla="*/ 412 w 412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12" h="61">
                  <a:moveTo>
                    <a:pt x="0" y="19"/>
                  </a:moveTo>
                  <a:lnTo>
                    <a:pt x="362" y="19"/>
                  </a:lnTo>
                  <a:lnTo>
                    <a:pt x="360" y="41"/>
                  </a:lnTo>
                  <a:lnTo>
                    <a:pt x="0" y="41"/>
                  </a:lnTo>
                  <a:lnTo>
                    <a:pt x="0" y="19"/>
                  </a:lnTo>
                  <a:close/>
                  <a:moveTo>
                    <a:pt x="352" y="0"/>
                  </a:moveTo>
                  <a:lnTo>
                    <a:pt x="412" y="30"/>
                  </a:lnTo>
                  <a:lnTo>
                    <a:pt x="352" y="61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2929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8" name="Freeform 15"/>
            <p:cNvSpPr>
              <a:spLocks/>
            </p:cNvSpPr>
            <p:nvPr/>
          </p:nvSpPr>
          <p:spPr bwMode="auto">
            <a:xfrm>
              <a:off x="2040" y="1647"/>
              <a:ext cx="362" cy="22"/>
            </a:xfrm>
            <a:custGeom>
              <a:avLst/>
              <a:gdLst>
                <a:gd name="T0" fmla="*/ 0 w 362"/>
                <a:gd name="T1" fmla="*/ 0 h 22"/>
                <a:gd name="T2" fmla="*/ 362 w 362"/>
                <a:gd name="T3" fmla="*/ 0 h 22"/>
                <a:gd name="T4" fmla="*/ 360 w 362"/>
                <a:gd name="T5" fmla="*/ 22 h 22"/>
                <a:gd name="T6" fmla="*/ 0 w 362"/>
                <a:gd name="T7" fmla="*/ 22 h 22"/>
                <a:gd name="T8" fmla="*/ 0 w 362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2"/>
                <a:gd name="T16" fmla="*/ 0 h 22"/>
                <a:gd name="T17" fmla="*/ 362 w 362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2" h="22">
                  <a:moveTo>
                    <a:pt x="0" y="0"/>
                  </a:moveTo>
                  <a:lnTo>
                    <a:pt x="362" y="0"/>
                  </a:lnTo>
                  <a:lnTo>
                    <a:pt x="360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00009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9" name="Freeform 16"/>
            <p:cNvSpPr>
              <a:spLocks/>
            </p:cNvSpPr>
            <p:nvPr/>
          </p:nvSpPr>
          <p:spPr bwMode="auto">
            <a:xfrm>
              <a:off x="2392" y="1628"/>
              <a:ext cx="60" cy="61"/>
            </a:xfrm>
            <a:custGeom>
              <a:avLst/>
              <a:gdLst>
                <a:gd name="T0" fmla="*/ 0 w 60"/>
                <a:gd name="T1" fmla="*/ 0 h 61"/>
                <a:gd name="T2" fmla="*/ 60 w 60"/>
                <a:gd name="T3" fmla="*/ 30 h 61"/>
                <a:gd name="T4" fmla="*/ 0 w 60"/>
                <a:gd name="T5" fmla="*/ 61 h 61"/>
                <a:gd name="T6" fmla="*/ 0 w 60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1"/>
                <a:gd name="T14" fmla="*/ 60 w 60"/>
                <a:gd name="T15" fmla="*/ 61 h 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1">
                  <a:moveTo>
                    <a:pt x="0" y="0"/>
                  </a:moveTo>
                  <a:lnTo>
                    <a:pt x="60" y="30"/>
                  </a:lnTo>
                  <a:lnTo>
                    <a:pt x="0" y="6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29292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80" name="Rectangle 17"/>
            <p:cNvSpPr>
              <a:spLocks noChangeArrowheads="1"/>
            </p:cNvSpPr>
            <p:nvPr/>
          </p:nvSpPr>
          <p:spPr bwMode="auto">
            <a:xfrm>
              <a:off x="2513" y="1231"/>
              <a:ext cx="1296" cy="970"/>
            </a:xfrm>
            <a:prstGeom prst="rect">
              <a:avLst/>
            </a:prstGeom>
            <a:noFill/>
            <a:ln w="57150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81" name="Rectangle 18"/>
            <p:cNvSpPr>
              <a:spLocks noChangeArrowheads="1"/>
            </p:cNvSpPr>
            <p:nvPr/>
          </p:nvSpPr>
          <p:spPr bwMode="auto">
            <a:xfrm>
              <a:off x="3094" y="1360"/>
              <a:ext cx="14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000" b="1">
                  <a:solidFill>
                    <a:srgbClr val="000099"/>
                  </a:solidFill>
                  <a:latin typeface="Gill Sans MT" pitchFamily="34" charset="0"/>
                </a:rPr>
                <a:t>X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82" name="Rectangle 19"/>
            <p:cNvSpPr>
              <a:spLocks noChangeArrowheads="1"/>
            </p:cNvSpPr>
            <p:nvPr/>
          </p:nvSpPr>
          <p:spPr bwMode="auto">
            <a:xfrm>
              <a:off x="3226" y="1434"/>
              <a:ext cx="30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83" name="Rectangle 20"/>
            <p:cNvSpPr>
              <a:spLocks noChangeArrowheads="1"/>
            </p:cNvSpPr>
            <p:nvPr/>
          </p:nvSpPr>
          <p:spPr bwMode="auto">
            <a:xfrm>
              <a:off x="3053" y="1634"/>
              <a:ext cx="229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000" b="1">
                  <a:solidFill>
                    <a:srgbClr val="000099"/>
                  </a:solidFill>
                  <a:latin typeface="Gill Sans MT" pitchFamily="34" charset="0"/>
                </a:rPr>
                <a:t>Vd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84" name="Rectangle 21"/>
            <p:cNvSpPr>
              <a:spLocks noChangeArrowheads="1"/>
            </p:cNvSpPr>
            <p:nvPr/>
          </p:nvSpPr>
          <p:spPr bwMode="auto">
            <a:xfrm>
              <a:off x="3265" y="1708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85" name="Rectangle 22"/>
            <p:cNvSpPr>
              <a:spLocks noChangeArrowheads="1"/>
            </p:cNvSpPr>
            <p:nvPr/>
          </p:nvSpPr>
          <p:spPr bwMode="auto">
            <a:xfrm>
              <a:off x="3048" y="1871"/>
              <a:ext cx="13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000" b="1">
                  <a:solidFill>
                    <a:srgbClr val="000099"/>
                  </a:solidFill>
                  <a:latin typeface="Gill Sans MT" pitchFamily="34" charset="0"/>
                </a:rPr>
                <a:t>C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86" name="Rectangle 23"/>
            <p:cNvSpPr>
              <a:spLocks noChangeArrowheads="1"/>
            </p:cNvSpPr>
            <p:nvPr/>
          </p:nvSpPr>
          <p:spPr bwMode="auto">
            <a:xfrm>
              <a:off x="3269" y="1945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  <p:sp>
          <p:nvSpPr>
            <p:cNvPr id="15387" name="Rectangle 24"/>
            <p:cNvSpPr>
              <a:spLocks noChangeArrowheads="1"/>
            </p:cNvSpPr>
            <p:nvPr/>
          </p:nvSpPr>
          <p:spPr bwMode="auto">
            <a:xfrm>
              <a:off x="3924" y="1339"/>
              <a:ext cx="11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000">
                  <a:solidFill>
                    <a:srgbClr val="000099"/>
                  </a:solidFill>
                  <a:latin typeface="Gill Sans MT" pitchFamily="34" charset="0"/>
                </a:rPr>
                <a:t>K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88" name="Rectangle 25"/>
            <p:cNvSpPr>
              <a:spLocks noChangeArrowheads="1"/>
            </p:cNvSpPr>
            <p:nvPr/>
          </p:nvSpPr>
          <p:spPr bwMode="auto">
            <a:xfrm>
              <a:off x="4030" y="1413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99"/>
                  </a:solidFill>
                  <a:latin typeface="Times New Roman" pitchFamily="18" charset="0"/>
                </a:rPr>
                <a:t> 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89" name="Freeform 26"/>
            <p:cNvSpPr>
              <a:spLocks noEditPoints="1"/>
            </p:cNvSpPr>
            <p:nvPr/>
          </p:nvSpPr>
          <p:spPr bwMode="auto">
            <a:xfrm>
              <a:off x="3809" y="1628"/>
              <a:ext cx="432" cy="61"/>
            </a:xfrm>
            <a:custGeom>
              <a:avLst/>
              <a:gdLst>
                <a:gd name="T0" fmla="*/ 0 w 432"/>
                <a:gd name="T1" fmla="*/ 19 h 61"/>
                <a:gd name="T2" fmla="*/ 380 w 432"/>
                <a:gd name="T3" fmla="*/ 19 h 61"/>
                <a:gd name="T4" fmla="*/ 380 w 432"/>
                <a:gd name="T5" fmla="*/ 41 h 61"/>
                <a:gd name="T6" fmla="*/ 0 w 432"/>
                <a:gd name="T7" fmla="*/ 41 h 61"/>
                <a:gd name="T8" fmla="*/ 0 w 432"/>
                <a:gd name="T9" fmla="*/ 19 h 61"/>
                <a:gd name="T10" fmla="*/ 369 w 432"/>
                <a:gd name="T11" fmla="*/ 0 h 61"/>
                <a:gd name="T12" fmla="*/ 432 w 432"/>
                <a:gd name="T13" fmla="*/ 30 h 61"/>
                <a:gd name="T14" fmla="*/ 369 w 432"/>
                <a:gd name="T15" fmla="*/ 61 h 61"/>
                <a:gd name="T16" fmla="*/ 369 w 432"/>
                <a:gd name="T17" fmla="*/ 0 h 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2"/>
                <a:gd name="T28" fmla="*/ 0 h 61"/>
                <a:gd name="T29" fmla="*/ 432 w 432"/>
                <a:gd name="T30" fmla="*/ 61 h 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2" h="61">
                  <a:moveTo>
                    <a:pt x="0" y="19"/>
                  </a:moveTo>
                  <a:lnTo>
                    <a:pt x="380" y="19"/>
                  </a:lnTo>
                  <a:lnTo>
                    <a:pt x="380" y="41"/>
                  </a:lnTo>
                  <a:lnTo>
                    <a:pt x="0" y="41"/>
                  </a:lnTo>
                  <a:lnTo>
                    <a:pt x="0" y="19"/>
                  </a:lnTo>
                  <a:close/>
                  <a:moveTo>
                    <a:pt x="369" y="0"/>
                  </a:moveTo>
                  <a:lnTo>
                    <a:pt x="432" y="30"/>
                  </a:lnTo>
                  <a:lnTo>
                    <a:pt x="369" y="61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rgbClr val="29292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90" name="Rectangle 27"/>
            <p:cNvSpPr>
              <a:spLocks noChangeArrowheads="1"/>
            </p:cNvSpPr>
            <p:nvPr/>
          </p:nvSpPr>
          <p:spPr bwMode="auto">
            <a:xfrm>
              <a:off x="3809" y="1647"/>
              <a:ext cx="380" cy="22"/>
            </a:xfrm>
            <a:prstGeom prst="rect">
              <a:avLst/>
            </a:prstGeom>
            <a:noFill/>
            <a:ln w="3175">
              <a:solidFill>
                <a:srgbClr val="00009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91" name="Freeform 28"/>
            <p:cNvSpPr>
              <a:spLocks/>
            </p:cNvSpPr>
            <p:nvPr/>
          </p:nvSpPr>
          <p:spPr bwMode="auto">
            <a:xfrm>
              <a:off x="4178" y="1628"/>
              <a:ext cx="63" cy="61"/>
            </a:xfrm>
            <a:custGeom>
              <a:avLst/>
              <a:gdLst>
                <a:gd name="T0" fmla="*/ 0 w 63"/>
                <a:gd name="T1" fmla="*/ 0 h 61"/>
                <a:gd name="T2" fmla="*/ 63 w 63"/>
                <a:gd name="T3" fmla="*/ 30 h 61"/>
                <a:gd name="T4" fmla="*/ 0 w 63"/>
                <a:gd name="T5" fmla="*/ 61 h 61"/>
                <a:gd name="T6" fmla="*/ 0 w 63"/>
                <a:gd name="T7" fmla="*/ 0 h 6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"/>
                <a:gd name="T13" fmla="*/ 0 h 61"/>
                <a:gd name="T14" fmla="*/ 63 w 63"/>
                <a:gd name="T15" fmla="*/ 61 h 6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" h="61">
                  <a:moveTo>
                    <a:pt x="0" y="0"/>
                  </a:moveTo>
                  <a:lnTo>
                    <a:pt x="63" y="30"/>
                  </a:lnTo>
                  <a:lnTo>
                    <a:pt x="0" y="61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292929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92" name="Rectangle 29"/>
            <p:cNvSpPr>
              <a:spLocks noChangeArrowheads="1"/>
            </p:cNvSpPr>
            <p:nvPr/>
          </p:nvSpPr>
          <p:spPr bwMode="auto">
            <a:xfrm>
              <a:off x="4265" y="1452"/>
              <a:ext cx="1081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2700">
                  <a:solidFill>
                    <a:srgbClr val="000099"/>
                  </a:solidFill>
                  <a:latin typeface="Gill Sans MT" pitchFamily="34" charset="0"/>
                </a:rPr>
                <a:t>Eliminación</a:t>
              </a:r>
              <a:endParaRPr lang="es-ES">
                <a:solidFill>
                  <a:srgbClr val="000099"/>
                </a:solidFill>
                <a:latin typeface="Tahoma" charset="0"/>
              </a:endParaRPr>
            </a:p>
          </p:txBody>
        </p:sp>
        <p:sp>
          <p:nvSpPr>
            <p:cNvPr id="15393" name="Rectangle 30"/>
            <p:cNvSpPr>
              <a:spLocks noChangeArrowheads="1"/>
            </p:cNvSpPr>
            <p:nvPr/>
          </p:nvSpPr>
          <p:spPr bwMode="auto">
            <a:xfrm>
              <a:off x="5255" y="1580"/>
              <a:ext cx="31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s-ES">
                <a:latin typeface="Tahoma" charset="0"/>
              </a:endParaRPr>
            </a:p>
          </p:txBody>
        </p:sp>
      </p:grpSp>
      <p:sp>
        <p:nvSpPr>
          <p:cNvPr id="628768" name="Text Box 32"/>
          <p:cNvSpPr txBox="1">
            <a:spLocks noChangeArrowheads="1"/>
          </p:cNvSpPr>
          <p:nvPr/>
        </p:nvSpPr>
        <p:spPr bwMode="auto">
          <a:xfrm>
            <a:off x="468313" y="3860800"/>
            <a:ext cx="297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X= cantidad de fármaco en</a:t>
            </a:r>
          </a:p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el organismo a tiempo t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8769" name="Text Box 33"/>
          <p:cNvSpPr txBox="1">
            <a:spLocks noChangeArrowheads="1"/>
          </p:cNvSpPr>
          <p:nvPr/>
        </p:nvSpPr>
        <p:spPr bwMode="auto">
          <a:xfrm>
            <a:off x="3708400" y="3716338"/>
            <a:ext cx="4548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Vd = volumen de distribución del fármaco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8770" name="Text Box 34"/>
          <p:cNvSpPr txBox="1">
            <a:spLocks noChangeArrowheads="1"/>
          </p:cNvSpPr>
          <p:nvPr/>
        </p:nvSpPr>
        <p:spPr bwMode="auto">
          <a:xfrm>
            <a:off x="323850" y="5318125"/>
            <a:ext cx="3235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C= concentración plasmática </a:t>
            </a:r>
          </a:p>
          <a:p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a tiempo t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28771" name="Text Box 35"/>
          <p:cNvSpPr txBox="1">
            <a:spLocks noChangeArrowheads="1"/>
          </p:cNvSpPr>
          <p:nvPr/>
        </p:nvSpPr>
        <p:spPr bwMode="auto">
          <a:xfrm>
            <a:off x="3743325" y="5013325"/>
            <a:ext cx="4903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K= constante de velocidad de eliminación de </a:t>
            </a:r>
          </a:p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primer orden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8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8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8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28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2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28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28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28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2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8738" grpId="0"/>
      <p:bldP spid="628740" grpId="0"/>
      <p:bldP spid="628741" grpId="0"/>
      <p:bldP spid="628768" grpId="0"/>
      <p:bldP spid="628769" grpId="0"/>
      <p:bldP spid="628770" grpId="0"/>
      <p:bldP spid="62877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29763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189038" y="3078163"/>
          <a:ext cx="2936875" cy="660400"/>
        </p:xfrm>
        <a:graphic>
          <a:graphicData uri="http://schemas.openxmlformats.org/presentationml/2006/ole">
            <p:oleObj spid="_x0000_s1026" name="Ecuación" r:id="rId3" imgW="1752480" imgH="393480" progId="Equation.3">
              <p:embed/>
            </p:oleObj>
          </a:graphicData>
        </a:graphic>
      </p:graphicFrame>
      <p:graphicFrame>
        <p:nvGraphicFramePr>
          <p:cNvPr id="629769" name="Object 9"/>
          <p:cNvGraphicFramePr>
            <a:graphicFrameLocks noChangeAspect="1"/>
          </p:cNvGraphicFramePr>
          <p:nvPr>
            <p:ph sz="quarter" idx="2"/>
          </p:nvPr>
        </p:nvGraphicFramePr>
        <p:xfrm>
          <a:off x="3275013" y="1557338"/>
          <a:ext cx="2592387" cy="957262"/>
        </p:xfrm>
        <a:graphic>
          <a:graphicData uri="http://schemas.openxmlformats.org/presentationml/2006/ole">
            <p:oleObj spid="_x0000_s1027" name="Ecuación" r:id="rId4" imgW="1066680" imgH="393480" progId="Equation.3">
              <p:embed/>
            </p:oleObj>
          </a:graphicData>
        </a:graphic>
      </p:graphicFrame>
      <p:graphicFrame>
        <p:nvGraphicFramePr>
          <p:cNvPr id="629765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3167063" y="5876925"/>
          <a:ext cx="2844800" cy="574675"/>
        </p:xfrm>
        <a:graphic>
          <a:graphicData uri="http://schemas.openxmlformats.org/presentationml/2006/ole">
            <p:oleObj spid="_x0000_s1028" name="Ecuación" r:id="rId5" imgW="1257120" imgH="253800" progId="Equation.3">
              <p:embed/>
            </p:oleObj>
          </a:graphicData>
        </a:graphic>
      </p:graphicFrame>
      <p:sp>
        <p:nvSpPr>
          <p:cNvPr id="1030" name="Rectangle 4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2976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4268788"/>
            <a:ext cx="3455987" cy="1320800"/>
          </a:xfrm>
          <a:prstGeom prst="rect">
            <a:avLst/>
          </a:prstGeom>
          <a:noFill/>
          <a:ln w="76200" cmpd="tri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629768" name="Text Box 8"/>
          <p:cNvSpPr txBox="1">
            <a:spLocks noChangeArrowheads="1"/>
          </p:cNvSpPr>
          <p:nvPr/>
        </p:nvSpPr>
        <p:spPr bwMode="auto">
          <a:xfrm>
            <a:off x="4673600" y="4381500"/>
            <a:ext cx="43910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L" sz="2200">
                <a:solidFill>
                  <a:srgbClr val="000099"/>
                </a:solidFill>
                <a:latin typeface="Gill Sans MT" pitchFamily="34" charset="0"/>
              </a:rPr>
              <a:t>F = fracción de la dosis administrada </a:t>
            </a:r>
          </a:p>
          <a:p>
            <a:pPr algn="ctr"/>
            <a:r>
              <a:rPr lang="es-CL" sz="2200">
                <a:solidFill>
                  <a:srgbClr val="000099"/>
                </a:solidFill>
                <a:latin typeface="Gill Sans MT" pitchFamily="34" charset="0"/>
              </a:rPr>
              <a:t>Xo que se absorbe luego de su </a:t>
            </a:r>
          </a:p>
          <a:p>
            <a:pPr algn="ctr"/>
            <a:r>
              <a:rPr lang="es-CL" sz="220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ES" sz="22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9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9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9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29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29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29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29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29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9762" grpId="0"/>
      <p:bldP spid="6297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pic>
        <p:nvPicPr>
          <p:cNvPr id="6307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86063" y="3286125"/>
            <a:ext cx="4184650" cy="2828925"/>
          </a:xfrm>
          <a:noFill/>
          <a:ln w="76200">
            <a:solidFill>
              <a:srgbClr val="000099"/>
            </a:solidFill>
          </a:ln>
        </p:spPr>
      </p:pic>
      <p:sp>
        <p:nvSpPr>
          <p:cNvPr id="630788" name="Text Box 4"/>
          <p:cNvSpPr txBox="1">
            <a:spLocks noChangeArrowheads="1"/>
          </p:cNvSpPr>
          <p:nvPr/>
        </p:nvSpPr>
        <p:spPr bwMode="auto">
          <a:xfrm>
            <a:off x="2339975" y="1487488"/>
            <a:ext cx="446405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000099"/>
                </a:solidFill>
                <a:latin typeface="Gill Sans MT" pitchFamily="34" charset="0"/>
              </a:rPr>
              <a:t>Absorción de Primer Orden </a:t>
            </a:r>
          </a:p>
          <a:p>
            <a:pPr algn="ctr">
              <a:spcBef>
                <a:spcPct val="50000"/>
              </a:spcBef>
            </a:pPr>
            <a:r>
              <a:rPr lang="es-ES" sz="2400" b="1">
                <a:solidFill>
                  <a:srgbClr val="000099"/>
                </a:solidFill>
                <a:latin typeface="Gill Sans MT" pitchFamily="34" charset="0"/>
              </a:rPr>
              <a:t>Modelo Monocompartimental</a:t>
            </a:r>
            <a:endParaRPr lang="es-CL" sz="2400" b="1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0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0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0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0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0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786" grpId="0"/>
      <p:bldP spid="6307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Reconocimiento del modelo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31813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2701925" y="1844675"/>
          <a:ext cx="3740150" cy="755650"/>
        </p:xfrm>
        <a:graphic>
          <a:graphicData uri="http://schemas.openxmlformats.org/presentationml/2006/ole">
            <p:oleObj spid="_x0000_s2050" name="Ecuación" r:id="rId3" imgW="1257120" imgH="253800" progId="Equation.3">
              <p:embed/>
            </p:oleObj>
          </a:graphicData>
        </a:graphic>
      </p:graphicFrame>
      <p:pic>
        <p:nvPicPr>
          <p:cNvPr id="631812" name="Picture 4"/>
          <p:cNvPicPr>
            <a:picLocks noChangeAspect="1" noChangeArrowheads="1"/>
          </p:cNvPicPr>
          <p:nvPr/>
        </p:nvPicPr>
        <p:blipFill>
          <a:blip r:embed="rId4" cstate="print"/>
          <a:srcRect l="3893" t="5771" r="2342" b="3859"/>
          <a:stretch>
            <a:fillRect/>
          </a:stretch>
        </p:blipFill>
        <p:spPr bwMode="auto">
          <a:xfrm>
            <a:off x="2928938" y="2928938"/>
            <a:ext cx="3529012" cy="2763837"/>
          </a:xfrm>
          <a:prstGeom prst="rect">
            <a:avLst/>
          </a:prstGeom>
          <a:noFill/>
          <a:ln w="76200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2053" name="7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1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1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1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1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18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547813" y="188913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32835" name="Object 3"/>
          <p:cNvGraphicFramePr>
            <a:graphicFrameLocks noChangeAspect="1"/>
          </p:cNvGraphicFramePr>
          <p:nvPr>
            <p:ph sz="quarter" idx="1"/>
          </p:nvPr>
        </p:nvGraphicFramePr>
        <p:xfrm>
          <a:off x="3143250" y="2214563"/>
          <a:ext cx="2457450" cy="503237"/>
        </p:xfrm>
        <a:graphic>
          <a:graphicData uri="http://schemas.openxmlformats.org/presentationml/2006/ole">
            <p:oleObj spid="_x0000_s3074" name="Ecuación" r:id="rId3" imgW="1054080" imgH="215640" progId="Equation.3">
              <p:embed/>
            </p:oleObj>
          </a:graphicData>
        </a:graphic>
      </p:graphicFrame>
      <p:graphicFrame>
        <p:nvGraphicFramePr>
          <p:cNvPr id="632836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5072063" y="1285875"/>
          <a:ext cx="1781175" cy="763588"/>
        </p:xfrm>
        <a:graphic>
          <a:graphicData uri="http://schemas.openxmlformats.org/presentationml/2006/ole">
            <p:oleObj spid="_x0000_s3075" name="Ecuación" r:id="rId4" imgW="977760" imgH="419040" progId="Equation.3">
              <p:embed/>
            </p:oleObj>
          </a:graphicData>
        </a:graphic>
      </p:graphicFrame>
      <p:graphicFrame>
        <p:nvGraphicFramePr>
          <p:cNvPr id="632837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1214438" y="1428750"/>
          <a:ext cx="2727325" cy="550863"/>
        </p:xfrm>
        <a:graphic>
          <a:graphicData uri="http://schemas.openxmlformats.org/presentationml/2006/ole">
            <p:oleObj spid="_x0000_s3076" name="Ecuación" r:id="rId5" imgW="1257120" imgH="253800" progId="Equation.3">
              <p:embed/>
            </p:oleObj>
          </a:graphicData>
        </a:graphic>
      </p:graphicFrame>
      <p:graphicFrame>
        <p:nvGraphicFramePr>
          <p:cNvPr id="632841" name="Object 9"/>
          <p:cNvGraphicFramePr>
            <a:graphicFrameLocks noChangeAspect="1"/>
          </p:cNvGraphicFramePr>
          <p:nvPr>
            <p:ph sz="quarter" idx="4"/>
          </p:nvPr>
        </p:nvGraphicFramePr>
        <p:xfrm>
          <a:off x="3792538" y="2855913"/>
          <a:ext cx="779462" cy="542925"/>
        </p:xfrm>
        <a:graphic>
          <a:graphicData uri="http://schemas.openxmlformats.org/presentationml/2006/ole">
            <p:oleObj spid="_x0000_s3077" name="Ecuación" r:id="rId6" imgW="713160" imgH="496800" progId="Equation.3">
              <p:embed/>
            </p:oleObj>
          </a:graphicData>
        </a:graphic>
      </p:graphicFrame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0" y="3303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32839" name="Object 7"/>
          <p:cNvGraphicFramePr>
            <a:graphicFrameLocks noChangeAspect="1"/>
          </p:cNvGraphicFramePr>
          <p:nvPr/>
        </p:nvGraphicFramePr>
        <p:xfrm>
          <a:off x="2160588" y="4941888"/>
          <a:ext cx="1863725" cy="568325"/>
        </p:xfrm>
        <a:graphic>
          <a:graphicData uri="http://schemas.openxmlformats.org/presentationml/2006/ole">
            <p:oleObj spid="_x0000_s3078" name="Ecuación" r:id="rId7" imgW="736560" imgH="228600" progId="Equation.3">
              <p:embed/>
            </p:oleObj>
          </a:graphicData>
        </a:graphic>
      </p:graphicFrame>
      <p:sp>
        <p:nvSpPr>
          <p:cNvPr id="632840" name="Text Box 8"/>
          <p:cNvSpPr txBox="1">
            <a:spLocks noChangeArrowheads="1"/>
          </p:cNvSpPr>
          <p:nvPr/>
        </p:nvSpPr>
        <p:spPr bwMode="auto">
          <a:xfrm>
            <a:off x="2124075" y="2905125"/>
            <a:ext cx="1006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ka &gt; K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32842" name="Line 10"/>
          <p:cNvSpPr>
            <a:spLocks noChangeShapeType="1"/>
          </p:cNvSpPr>
          <p:nvPr/>
        </p:nvSpPr>
        <p:spPr bwMode="auto">
          <a:xfrm>
            <a:off x="4664075" y="3082925"/>
            <a:ext cx="9366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632843" name="Text Box 11"/>
          <p:cNvSpPr txBox="1">
            <a:spLocks noChangeArrowheads="1"/>
          </p:cNvSpPr>
          <p:nvPr/>
        </p:nvSpPr>
        <p:spPr bwMode="auto">
          <a:xfrm>
            <a:off x="5672138" y="2871788"/>
            <a:ext cx="210661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200">
                <a:solidFill>
                  <a:srgbClr val="000099"/>
                </a:solidFill>
                <a:latin typeface="Gill Sans MT" pitchFamily="34" charset="0"/>
              </a:rPr>
              <a:t>Aproxima a cero</a:t>
            </a:r>
            <a:endParaRPr lang="es-ES" sz="2200">
              <a:solidFill>
                <a:srgbClr val="000099"/>
              </a:solidFill>
              <a:latin typeface="Gill Sans MT" pitchFamily="34" charset="0"/>
            </a:endParaRPr>
          </a:p>
        </p:txBody>
      </p:sp>
      <p:graphicFrame>
        <p:nvGraphicFramePr>
          <p:cNvPr id="632844" name="Object 12"/>
          <p:cNvGraphicFramePr>
            <a:graphicFrameLocks noChangeAspect="1"/>
          </p:cNvGraphicFramePr>
          <p:nvPr/>
        </p:nvGraphicFramePr>
        <p:xfrm>
          <a:off x="1116013" y="3884613"/>
          <a:ext cx="1758950" cy="574675"/>
        </p:xfrm>
        <a:graphic>
          <a:graphicData uri="http://schemas.openxmlformats.org/presentationml/2006/ole">
            <p:oleObj spid="_x0000_s3079" name="Ecuación" r:id="rId8" imgW="622080" imgH="203040" progId="Equation.3">
              <p:embed/>
            </p:oleObj>
          </a:graphicData>
        </a:graphic>
      </p:graphicFrame>
      <p:sp>
        <p:nvSpPr>
          <p:cNvPr id="632845" name="Text Box 13"/>
          <p:cNvSpPr txBox="1">
            <a:spLocks noChangeArrowheads="1"/>
          </p:cNvSpPr>
          <p:nvPr/>
        </p:nvSpPr>
        <p:spPr bwMode="auto">
          <a:xfrm>
            <a:off x="4427538" y="3821113"/>
            <a:ext cx="44656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 sz="2000">
                <a:solidFill>
                  <a:srgbClr val="000099"/>
                </a:solidFill>
                <a:latin typeface="Gill Sans MT" pitchFamily="34" charset="0"/>
              </a:rPr>
              <a:t>Describe la fase posterior a la absorción. Proceso monoexponencial.</a:t>
            </a:r>
            <a:endParaRPr lang="es-ES" sz="20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32846" name="Line 14"/>
          <p:cNvSpPr>
            <a:spLocks noChangeShapeType="1"/>
          </p:cNvSpPr>
          <p:nvPr/>
        </p:nvSpPr>
        <p:spPr bwMode="auto">
          <a:xfrm>
            <a:off x="3203575" y="4170363"/>
            <a:ext cx="936625" cy="1587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632847" name="Text Box 15"/>
          <p:cNvSpPr txBox="1">
            <a:spLocks noChangeArrowheads="1"/>
          </p:cNvSpPr>
          <p:nvPr/>
        </p:nvSpPr>
        <p:spPr bwMode="auto">
          <a:xfrm>
            <a:off x="2116138" y="6021388"/>
            <a:ext cx="1952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Pendiente = K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  <p:sp>
        <p:nvSpPr>
          <p:cNvPr id="632848" name="Text Box 16"/>
          <p:cNvSpPr txBox="1">
            <a:spLocks noChangeArrowheads="1"/>
          </p:cNvSpPr>
          <p:nvPr/>
        </p:nvSpPr>
        <p:spPr bwMode="auto">
          <a:xfrm>
            <a:off x="5072063" y="6021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2400">
                <a:solidFill>
                  <a:srgbClr val="000099"/>
                </a:solidFill>
                <a:latin typeface="Gill Sans MT" pitchFamily="34" charset="0"/>
              </a:rPr>
              <a:t>Intercepto = I</a:t>
            </a:r>
            <a:endParaRPr lang="es-ES" sz="2400">
              <a:solidFill>
                <a:srgbClr val="000099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2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2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2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2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32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32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32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32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32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632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32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32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32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32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632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32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2834" grpId="0"/>
      <p:bldP spid="632840" grpId="0"/>
      <p:bldP spid="632842" grpId="0" animBg="1"/>
      <p:bldP spid="632843" grpId="0"/>
      <p:bldP spid="632845" grpId="0"/>
      <p:bldP spid="632846" grpId="0" animBg="1"/>
      <p:bldP spid="632847" grpId="0"/>
      <p:bldP spid="6328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7010400" cy="1527175"/>
          </a:xfrm>
        </p:spPr>
        <p:txBody>
          <a:bodyPr/>
          <a:lstStyle/>
          <a:p>
            <a:pPr eaLnBrk="1" hangingPunct="1"/>
            <a:r>
              <a:rPr lang="es-ES" sz="2500" b="1" smtClean="0">
                <a:solidFill>
                  <a:srgbClr val="000099"/>
                </a:solidFill>
                <a:latin typeface="Gill Sans MT" pitchFamily="34" charset="0"/>
              </a:rPr>
              <a:t>ADMINISTRACIÓN EXTRAVASCULAR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s-CL" sz="2500" b="1" smtClean="0">
              <a:solidFill>
                <a:srgbClr val="000099"/>
              </a:solidFill>
              <a:latin typeface="Gill Sans MT" pitchFamily="34" charset="0"/>
            </a:endParaRPr>
          </a:p>
        </p:txBody>
      </p:sp>
      <p:pic>
        <p:nvPicPr>
          <p:cNvPr id="63385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0" y="2214563"/>
            <a:ext cx="4038600" cy="3303587"/>
          </a:xfrm>
          <a:noFill/>
          <a:ln w="76200">
            <a:solidFill>
              <a:srgbClr val="000099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3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3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33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5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2563</TotalTime>
  <Words>335</Words>
  <Application>Microsoft Office PowerPoint</Application>
  <PresentationFormat>Presentación en pantalla (4:3)</PresentationFormat>
  <Paragraphs>91</Paragraphs>
  <Slides>24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Tema de Office</vt:lpstr>
      <vt:lpstr>Ecuación</vt:lpstr>
      <vt:lpstr>Microsoft Editor de ecuaciones 3.0</vt:lpstr>
      <vt:lpstr>Imagen de mapa de bits</vt:lpstr>
      <vt:lpstr>  ADMINISTRACIÓN EXTRAVASCULAR MODELO MONOCOMPARTIMENTAL </vt:lpstr>
      <vt:lpstr>ADMINISTRACIÓN EXTRAVASCULAR</vt:lpstr>
      <vt:lpstr>ADMINISTRACIÓN EXTRAVASCULAR</vt:lpstr>
      <vt:lpstr>ADMINISTRACIÓN EXTRAVASCULAR</vt:lpstr>
      <vt:lpstr>ADMINISTRACIÓN EXTRAVASCULAR</vt:lpstr>
      <vt:lpstr>ADMINISTRACIÓN EXTRAVASCULAR</vt:lpstr>
      <vt:lpstr>Reconocimiento del modelo</vt:lpstr>
      <vt:lpstr>ADMINISTRACIÓN EXTRAVASCULAR</vt:lpstr>
      <vt:lpstr>ADMINISTRACIÓN EXTRAVASCULAR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ADMINISTRACIÓN EXTRAVASCULAR</vt:lpstr>
      <vt:lpstr>ADMINISTRACIÓN EXTRAVASCULAR</vt:lpstr>
      <vt:lpstr>ADMINISTRACIÓN EXTRAVASCULAR</vt:lpstr>
      <vt:lpstr>ADMINISTRACIÓN EXTRAVASCULAR</vt:lpstr>
      <vt:lpstr>ADMINISTRACIÓN EXTRAVASCULAR</vt:lpstr>
      <vt:lpstr>ADMINISTRACIÓN EXTRAVASCULAR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ADMINISTRACIÓN EXTRAVASCULAR</vt:lpstr>
      <vt:lpstr>ADMINISTRACIÓN EXTRAVASCULAR</vt:lpstr>
      <vt:lpstr>ADMINISTRACIÓN EXTRAVASCULAR</vt:lpstr>
      <vt:lpstr>ADMINISTRACIÓN EXTRAVASCULAR</vt:lpstr>
      <vt:lpstr>ADMINISTRACIÓN EXTRAVASCULAR</vt:lpstr>
      <vt:lpstr>Diapositiva 21</vt:lpstr>
      <vt:lpstr>ADMINISTRACIÓN EXTRAVASCULAR</vt:lpstr>
      <vt:lpstr>ADMINISTRACIÓN EXTRAVASCULAR</vt:lpstr>
      <vt:lpstr>ADMINISTRACIÓN EXTRAVASCULAR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Cremas de Limpieza</dc:title>
  <dc:creator>Edda Costa</dc:creator>
  <cp:lastModifiedBy>Usuario</cp:lastModifiedBy>
  <cp:revision>150</cp:revision>
  <cp:lastPrinted>2001-10-08T01:34:10Z</cp:lastPrinted>
  <dcterms:created xsi:type="dcterms:W3CDTF">2000-04-24T05:03:42Z</dcterms:created>
  <dcterms:modified xsi:type="dcterms:W3CDTF">2010-08-18T16:51:04Z</dcterms:modified>
</cp:coreProperties>
</file>