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3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381" r:id="rId13"/>
    <p:sldId id="382" r:id="rId14"/>
    <p:sldId id="383" r:id="rId15"/>
    <p:sldId id="384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7" r:id="rId36"/>
    <p:sldId id="358" r:id="rId37"/>
    <p:sldId id="359" r:id="rId38"/>
    <p:sldId id="400" r:id="rId39"/>
    <p:sldId id="360" r:id="rId40"/>
    <p:sldId id="361" r:id="rId41"/>
    <p:sldId id="362" r:id="rId42"/>
    <p:sldId id="363" r:id="rId43"/>
    <p:sldId id="364" r:id="rId44"/>
    <p:sldId id="365" r:id="rId45"/>
    <p:sldId id="366" r:id="rId46"/>
    <p:sldId id="399" r:id="rId47"/>
    <p:sldId id="367" r:id="rId48"/>
    <p:sldId id="368" r:id="rId49"/>
    <p:sldId id="369" r:id="rId50"/>
    <p:sldId id="370" r:id="rId51"/>
    <p:sldId id="371" r:id="rId52"/>
    <p:sldId id="372" r:id="rId53"/>
    <p:sldId id="373" r:id="rId54"/>
    <p:sldId id="391" r:id="rId55"/>
    <p:sldId id="393" r:id="rId56"/>
    <p:sldId id="394" r:id="rId57"/>
    <p:sldId id="395" r:id="rId58"/>
    <p:sldId id="396" r:id="rId59"/>
    <p:sldId id="397" r:id="rId60"/>
    <p:sldId id="374" r:id="rId61"/>
    <p:sldId id="385" r:id="rId62"/>
    <p:sldId id="375" r:id="rId63"/>
    <p:sldId id="376" r:id="rId64"/>
    <p:sldId id="377" r:id="rId65"/>
    <p:sldId id="378" r:id="rId66"/>
    <p:sldId id="379" r:id="rId67"/>
    <p:sldId id="398" r:id="rId6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89" autoAdjust="0"/>
  </p:normalViewPr>
  <p:slideViewPr>
    <p:cSldViewPr>
      <p:cViewPr varScale="1">
        <p:scale>
          <a:sx n="54" d="100"/>
          <a:sy n="5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D62DB-8103-4A1E-83B0-48EC92751602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C4273-1366-47A3-B18F-765B23E667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7CF3C-F7B4-4839-BDB5-0FCA591B6E5A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70FCD-FE51-44B8-8B52-1B9B401FED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CAE07-C36A-4A35-B059-579A9AC68A25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B8E51-7DC9-45DA-94E8-AB04FAE09E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49373-D920-4DBF-80B7-BAE4789F2981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5ECCE-91B3-47D4-B2CF-48887F38A6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CEDA9-D699-4B36-97D0-71A68F6F60CF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039C6-7334-47A9-848D-B01979A5D1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0BD63-F29C-4BD9-9D41-FD5D3B509BA5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8139A-3CB4-4488-8896-C36079D316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78327-9B6D-4E8F-9DF2-C6164E0E7E86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BDD12-1BE5-4E12-B074-EF15529902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7425-2F44-4AD2-8CD8-3D98D3442DC5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20516-3A15-4AD8-9A0C-8EFD77246A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83091-6EA5-4AB8-86C5-23D756E9F8FA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17343-89AD-48A4-995D-4C375A701E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8634E-5C7A-4FDD-BD80-F7EBBC69B197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6CE6B-4BE8-4E34-98A1-F5259054E2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F44C4-853A-4776-8CA3-FAA23DCE28CE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5ACCE-772A-49AD-BA45-A9781F3961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14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614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50BD74-153C-4198-B342-374F3DA873A6}" type="datetimeFigureOut">
              <a:rPr lang="es-ES"/>
              <a:pPr>
                <a:defRPr/>
              </a:pPr>
              <a:t>06/10/2010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98FC09-4021-4E16-9A7E-0B011D73993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6153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39" r:id="rId2"/>
    <p:sldLayoutId id="2147483748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9" r:id="rId9"/>
    <p:sldLayoutId id="2147483745" r:id="rId10"/>
    <p:sldLayoutId id="21474837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8600"/>
            <a:ext cx="77724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6600" dirty="0" smtClean="0">
                <a:solidFill>
                  <a:srgbClr val="C00000"/>
                </a:solidFill>
              </a:rPr>
              <a:t>BIOFARMACIA</a:t>
            </a:r>
            <a:endParaRPr lang="es-ES_tradnl" dirty="0" smtClean="0">
              <a:solidFill>
                <a:srgbClr val="C0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773238"/>
            <a:ext cx="7704137" cy="1757362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s-ES_tradnl" sz="1700" b="1" smtClean="0">
                <a:solidFill>
                  <a:schemeClr val="tx2"/>
                </a:solidFill>
              </a:rPr>
              <a:t>María Nella Gai </a:t>
            </a:r>
          </a:p>
          <a:p>
            <a:pPr marR="0" eaLnBrk="1" hangingPunct="1">
              <a:lnSpc>
                <a:spcPct val="90000"/>
              </a:lnSpc>
            </a:pPr>
            <a:r>
              <a:rPr lang="es-ES_tradnl" sz="1700" b="1" smtClean="0">
                <a:solidFill>
                  <a:schemeClr val="tx2"/>
                </a:solidFill>
              </a:rPr>
              <a:t>mgai@uchile.cl</a:t>
            </a:r>
          </a:p>
          <a:p>
            <a:pPr marR="0" eaLnBrk="1" hangingPunct="1">
              <a:lnSpc>
                <a:spcPct val="90000"/>
              </a:lnSpc>
            </a:pPr>
            <a:r>
              <a:rPr lang="es-ES_tradnl" sz="1700" b="1" smtClean="0">
                <a:solidFill>
                  <a:schemeClr val="tx2"/>
                </a:solidFill>
              </a:rPr>
              <a:t>Asignatura de Biofarmacia y Farmacocinética</a:t>
            </a:r>
          </a:p>
          <a:p>
            <a:pPr marR="0" eaLnBrk="1" hangingPunct="1">
              <a:lnSpc>
                <a:spcPct val="90000"/>
              </a:lnSpc>
            </a:pPr>
            <a:r>
              <a:rPr lang="es-ES_tradnl" sz="1700" b="1" smtClean="0">
                <a:solidFill>
                  <a:schemeClr val="tx2"/>
                </a:solidFill>
              </a:rPr>
              <a:t>Departamento de Ciencias y Tecnología Farmacéuticas</a:t>
            </a:r>
          </a:p>
          <a:p>
            <a:pPr marR="0" eaLnBrk="1" hangingPunct="1">
              <a:lnSpc>
                <a:spcPct val="90000"/>
              </a:lnSpc>
            </a:pPr>
            <a:r>
              <a:rPr lang="es-ES_tradnl" sz="1700" b="1" smtClean="0">
                <a:solidFill>
                  <a:schemeClr val="tx2"/>
                </a:solidFill>
              </a:rPr>
              <a:t>Facultad de Ciencias Químicas y Farmacéuticas</a:t>
            </a:r>
          </a:p>
          <a:p>
            <a:pPr marR="0" eaLnBrk="1" hangingPunct="1">
              <a:lnSpc>
                <a:spcPct val="90000"/>
              </a:lnSpc>
            </a:pPr>
            <a:r>
              <a:rPr lang="es-ES_tradnl" sz="1700" b="1" smtClean="0">
                <a:solidFill>
                  <a:schemeClr val="tx2"/>
                </a:solidFill>
              </a:rPr>
              <a:t>Universidad de Chile</a:t>
            </a:r>
            <a:endParaRPr lang="es-ES_tradnl" sz="1700" smtClean="0">
              <a:solidFill>
                <a:schemeClr val="tx2"/>
              </a:solidFill>
            </a:endParaRPr>
          </a:p>
        </p:txBody>
      </p:sp>
      <p:pic>
        <p:nvPicPr>
          <p:cNvPr id="10244" name="Picture 4" descr="escu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4797425"/>
            <a:ext cx="108108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024"/>
          <p:cNvGraphicFramePr>
            <a:graphicFrameLocks noChangeAspect="1"/>
          </p:cNvGraphicFramePr>
          <p:nvPr/>
        </p:nvGraphicFramePr>
        <p:xfrm>
          <a:off x="838200" y="838200"/>
          <a:ext cx="7391400" cy="5029200"/>
        </p:xfrm>
        <a:graphic>
          <a:graphicData uri="http://schemas.openxmlformats.org/presentationml/2006/ole">
            <p:oleObj spid="_x0000_s4098" name="Imagen de mapa de bits" r:id="rId3" imgW="4009524" imgH="2962689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algn="ctr" eaLnBrk="1" hangingPunct="1"/>
            <a:r>
              <a:rPr lang="es-ES_tradnl" sz="3200" b="1" smtClean="0">
                <a:solidFill>
                  <a:srgbClr val="C00000"/>
                </a:solidFill>
              </a:rPr>
              <a:t>BIODISPONIBILIDAD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D50B7A"/>
              </a:buClr>
              <a:buFont typeface="Monotype Sorts" pitchFamily="2" charset="2"/>
              <a:buBlip>
                <a:blip r:embed="rId2"/>
              </a:buBlip>
              <a:defRPr/>
            </a:pPr>
            <a:r>
              <a:rPr lang="es-ES_tradnl" sz="2800" b="1" smtClean="0"/>
              <a:t>Define la calidad de un producto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D50B7A"/>
              </a:buClr>
              <a:buFont typeface="Monotype Sorts" pitchFamily="2" charset="2"/>
              <a:buBlip>
                <a:blip r:embed="rId2"/>
              </a:buBlip>
              <a:defRPr/>
            </a:pPr>
            <a:r>
              <a:rPr lang="es-ES_tradnl" sz="2800" b="1" smtClean="0"/>
              <a:t>Se refiere a la eficiencia de una forma farmacéutica o sistema terapéutico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D50B7A"/>
              </a:buClr>
              <a:buFont typeface="Monotype Sorts" pitchFamily="2" charset="2"/>
              <a:buBlip>
                <a:blip r:embed="rId2"/>
              </a:buBlip>
              <a:defRPr/>
            </a:pPr>
            <a:r>
              <a:rPr lang="es-ES_tradnl" sz="2800" b="1" smtClean="0"/>
              <a:t>Surge con la administración extravascular de medicamentos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rgbClr val="D50B7A"/>
              </a:buClr>
              <a:buFont typeface="Monotype Sorts" pitchFamily="2" charset="2"/>
              <a:buBlip>
                <a:blip r:embed="rId2"/>
              </a:buBlip>
              <a:defRPr/>
            </a:pPr>
            <a:r>
              <a:rPr lang="es-ES_tradnl" sz="2800" b="1" smtClean="0"/>
              <a:t>Se refiere a la velocidad y cantidad absorbida de la sustancia activa administrada, en donde la absorción se entiende como el conjunto de procesos que ocurren entre el sitio de administración y el sitio donde se mide el medicamento</a:t>
            </a:r>
            <a:endParaRPr lang="es-ES_tradnl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s-ES" dirty="0" smtClean="0"/>
          </a:p>
        </p:txBody>
      </p:sp>
      <p:sp>
        <p:nvSpPr>
          <p:cNvPr id="5529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Cada vía de administración tiene sus propias particularidades anatómicas y fisiológicas.</a:t>
            </a:r>
          </a:p>
          <a:p>
            <a:pPr algn="just" eaLnBrk="1" hangingPunct="1"/>
            <a:r>
              <a:rPr lang="es-ES" smtClean="0"/>
              <a:t>Del conocimiento de estas características, de las del fármaco y la forma farmacéutica depende el desarrollo biofarmacéutico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 smtClean="0"/>
              <a:t>Vías de administración</a:t>
            </a:r>
            <a:endParaRPr lang="es-ES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Via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Ventajas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Desventajas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Oral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Fácil,  segura, conveniente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Absorción limitada o errática de algunas drogas; posibilidad de inactivación hepática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Sublingual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Inicio rápido del efecto. No se inactiva en el hígado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El fármaco debe absorberse en la mucosa oral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Rectal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Opcional</a:t>
                      </a:r>
                      <a:r>
                        <a:rPr lang="es-ES" baseline="0" dirty="0" smtClean="0"/>
                        <a:t> a </a:t>
                      </a:r>
                      <a:r>
                        <a:rPr lang="es-ES" dirty="0" smtClean="0"/>
                        <a:t>la vía oral. Efectos locales en la mucosa rectal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Absorción pobre o incompleta. Riesgo de irritación rectal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Inhalación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Inicio rápido. Aplicación directa en alteraciones respiratorias. Gran superficie de absorción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Riesgo de irritación tisular. Problemas de dosificación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 smtClean="0"/>
              <a:t>Vías de administración</a:t>
            </a:r>
            <a:endParaRPr lang="es-ES" sz="36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Vía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Ventajas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Desventajas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Intramuscular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Opcional</a:t>
                      </a:r>
                      <a:r>
                        <a:rPr lang="es-ES" baseline="0" dirty="0" smtClean="0"/>
                        <a:t> a </a:t>
                      </a:r>
                      <a:r>
                        <a:rPr lang="es-ES" dirty="0" smtClean="0"/>
                        <a:t>la vía oral. No se inactiva en el hígado. Desde efecto</a:t>
                      </a:r>
                      <a:r>
                        <a:rPr lang="es-ES" baseline="0" dirty="0" smtClean="0"/>
                        <a:t> rápido hasta muy lento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Riesgo de infección. Dolor.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Subcutánea, IV, IP, </a:t>
                      </a:r>
                      <a:r>
                        <a:rPr lang="es-ES" dirty="0" err="1" smtClean="0"/>
                        <a:t>intratecal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Administración a órganos blanco. Inicio rápido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Riesgo de infección. Dolor. Imposibilidad de recuperar la droga. Sólo fármacos solubles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Tópica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Efectos locales sobre la superficie de la piel. Efecto sistémico a través de sistemas </a:t>
                      </a:r>
                      <a:r>
                        <a:rPr lang="es-ES" dirty="0" err="1" smtClean="0"/>
                        <a:t>transdérmicos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Local: Sólo eficaz en capas superficiales de la piel</a:t>
                      </a:r>
                    </a:p>
                    <a:p>
                      <a:r>
                        <a:rPr lang="es-ES" dirty="0" smtClean="0"/>
                        <a:t>Sistémico: velocidad de paso limitada por estructura de la piel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910"/>
          </a:xfrm>
        </p:spPr>
        <p:txBody>
          <a:bodyPr/>
          <a:lstStyle/>
          <a:p>
            <a:r>
              <a:rPr lang="es-ES" sz="3600" b="1" dirty="0" smtClean="0"/>
              <a:t>V</a:t>
            </a:r>
            <a:r>
              <a:rPr lang="es-ES" sz="3600" b="1" dirty="0" smtClean="0"/>
              <a:t>ías de administración y circulación</a:t>
            </a:r>
            <a:endParaRPr lang="es-ES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sz="2000" dirty="0" smtClean="0"/>
              <a:t>bibliotecadigital.ilce.edu.mx</a:t>
            </a:r>
            <a:endParaRPr lang="es-ES" sz="2000" dirty="0"/>
          </a:p>
        </p:txBody>
      </p:sp>
      <p:pic>
        <p:nvPicPr>
          <p:cNvPr id="4" name="3 Imagen" descr="Circulacion y vias de administració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4784" y="1340769"/>
            <a:ext cx="4057576" cy="551723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1026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800" dirty="0" smtClean="0">
                <a:solidFill>
                  <a:schemeClr val="bg2">
                    <a:lumMod val="10000"/>
                  </a:schemeClr>
                </a:solidFill>
              </a:rPr>
              <a:t>Características </a:t>
            </a:r>
            <a:r>
              <a:rPr lang="es-ES" sz="4800" dirty="0" err="1" smtClean="0">
                <a:solidFill>
                  <a:schemeClr val="bg2">
                    <a:lumMod val="10000"/>
                  </a:schemeClr>
                </a:solidFill>
              </a:rPr>
              <a:t>biofarmacéuticas</a:t>
            </a:r>
            <a:r>
              <a:rPr lang="es-ES" sz="4800" dirty="0" smtClean="0">
                <a:solidFill>
                  <a:schemeClr val="bg2">
                    <a:lumMod val="10000"/>
                  </a:schemeClr>
                </a:solidFill>
              </a:rPr>
              <a:t> del tracto gastrointestinal</a:t>
            </a:r>
          </a:p>
        </p:txBody>
      </p:sp>
      <p:sp>
        <p:nvSpPr>
          <p:cNvPr id="3993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Via oral</a:t>
            </a:r>
          </a:p>
        </p:txBody>
      </p:sp>
      <p:sp>
        <p:nvSpPr>
          <p:cNvPr id="4096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La más utilizada</a:t>
            </a:r>
          </a:p>
          <a:p>
            <a:pPr eaLnBrk="1" hangingPunct="1"/>
            <a:r>
              <a:rPr lang="es-ES" smtClean="0"/>
              <a:t>Presenta características muy diversas</a:t>
            </a:r>
          </a:p>
          <a:p>
            <a:pPr eaLnBrk="1" hangingPunct="1">
              <a:buFontTx/>
              <a:buNone/>
            </a:pPr>
            <a:r>
              <a:rPr lang="es-ES" smtClean="0"/>
              <a:t>                 BD</a:t>
            </a:r>
          </a:p>
          <a:p>
            <a:pPr eaLnBrk="1" hangingPunct="1"/>
            <a:r>
              <a:rPr lang="es-ES" smtClean="0"/>
              <a:t>Función principal</a:t>
            </a:r>
          </a:p>
          <a:p>
            <a:pPr eaLnBrk="1" hangingPunct="1"/>
            <a:r>
              <a:rPr lang="es-ES" smtClean="0"/>
              <a:t>Movimientos de mezcla y propulsión</a:t>
            </a:r>
          </a:p>
          <a:p>
            <a:pPr eaLnBrk="1" hangingPunct="1"/>
            <a:r>
              <a:rPr lang="es-ES" smtClean="0"/>
              <a:t>Longitud total: 8-9 m</a:t>
            </a:r>
          </a:p>
          <a:p>
            <a:pPr eaLnBrk="1" hangingPunct="1"/>
            <a:r>
              <a:rPr lang="es-ES" smtClean="0"/>
              <a:t>Variación de pH: 1,2 a 8</a:t>
            </a:r>
          </a:p>
          <a:p>
            <a:pPr lvl="4" eaLnBrk="1" hangingPunct="1"/>
            <a:endParaRPr lang="es-ES" smtClean="0"/>
          </a:p>
          <a:p>
            <a:pPr lvl="4" eaLnBrk="1" hangingPunct="1"/>
            <a:endParaRPr lang="es-ES" smtClean="0"/>
          </a:p>
        </p:txBody>
      </p:sp>
      <p:sp>
        <p:nvSpPr>
          <p:cNvPr id="40964" name="AutoShape 1028"/>
          <p:cNvSpPr>
            <a:spLocks noChangeArrowheads="1"/>
          </p:cNvSpPr>
          <p:nvPr/>
        </p:nvSpPr>
        <p:spPr bwMode="auto">
          <a:xfrm>
            <a:off x="900113" y="2924175"/>
            <a:ext cx="935037" cy="217488"/>
          </a:xfrm>
          <a:prstGeom prst="rightArrow">
            <a:avLst>
              <a:gd name="adj1" fmla="val 50000"/>
              <a:gd name="adj2" fmla="val 107481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8675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smtClean="0"/>
              <a:t>Segmento: Boca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dirty="0" smtClean="0"/>
              <a:t>Permanencia en boca es muy corta</a:t>
            </a:r>
            <a:endParaRPr lang="es-E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smtClean="0"/>
              <a:t>Longitud (cm): 15-20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Area (m</a:t>
            </a:r>
            <a:r>
              <a:rPr lang="en-US" sz="2400" b="1" baseline="30000" dirty="0" smtClean="0"/>
              <a:t>2</a:t>
            </a:r>
            <a:r>
              <a:rPr lang="en-US" sz="2400" b="1" dirty="0" smtClean="0"/>
              <a:t>): 0</a:t>
            </a:r>
            <a:r>
              <a:rPr lang="es-ES" sz="2400" b="1" dirty="0" smtClean="0"/>
              <a:t>,07 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pH (prom): </a:t>
            </a:r>
            <a:r>
              <a:rPr lang="es-ES" sz="2400" b="1" dirty="0" smtClean="0"/>
              <a:t>6,7-7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smtClean="0"/>
              <a:t>Enzimas y otros: ptialina (</a:t>
            </a:r>
            <a:r>
              <a:rPr lang="es-ES" sz="2400" b="1" dirty="0" smtClean="0">
                <a:sym typeface="Symbol" pitchFamily="18" charset="2"/>
              </a:rPr>
              <a:t>-amilasa pH óptimo 6,7),</a:t>
            </a:r>
            <a:r>
              <a:rPr lang="es-ES" sz="2400" b="1" dirty="0" smtClean="0"/>
              <a:t> maltasa, pequeña cantidad de mucina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err="1" smtClean="0"/>
              <a:t>Vol</a:t>
            </a:r>
            <a:r>
              <a:rPr lang="es-ES" sz="2400" b="1" dirty="0" smtClean="0"/>
              <a:t>/día de secreción (ml): 1000-1500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b="1" dirty="0" smtClean="0">
                <a:solidFill>
                  <a:schemeClr val="bg2">
                    <a:lumMod val="10000"/>
                  </a:schemeClr>
                </a:solidFill>
              </a:rPr>
              <a:t>Ruta de absorción: al corazón - todo el organismo - hígado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Via oral</a:t>
            </a:r>
          </a:p>
        </p:txBody>
      </p:sp>
      <p:sp>
        <p:nvSpPr>
          <p:cNvPr id="43011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s-ES" sz="200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s-ES" sz="2800" b="1" i="1" smtClean="0"/>
              <a:t>Esófago</a:t>
            </a:r>
          </a:p>
          <a:p>
            <a:pPr eaLnBrk="1" hangingPunct="1">
              <a:lnSpc>
                <a:spcPct val="80000"/>
              </a:lnSpc>
            </a:pPr>
            <a:r>
              <a:rPr lang="es-ES" sz="2000" b="1" smtClean="0"/>
              <a:t>Permanencia es muy corta. </a:t>
            </a:r>
          </a:p>
          <a:p>
            <a:pPr eaLnBrk="1" hangingPunct="1">
              <a:lnSpc>
                <a:spcPct val="80000"/>
              </a:lnSpc>
            </a:pPr>
            <a:r>
              <a:rPr lang="es-ES" sz="2000" b="1" smtClean="0"/>
              <a:t>Longitud (cm): 25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b="1" smtClean="0"/>
              <a:t>Area (m2): 0</a:t>
            </a:r>
            <a:r>
              <a:rPr lang="es-ES" sz="2000" b="1" smtClean="0"/>
              <a:t>,02 </a:t>
            </a:r>
            <a:endParaRPr lang="en-US" sz="2000" b="1" smtClean="0"/>
          </a:p>
          <a:p>
            <a:pPr eaLnBrk="1" hangingPunct="1">
              <a:lnSpc>
                <a:spcPct val="80000"/>
              </a:lnSpc>
            </a:pPr>
            <a:r>
              <a:rPr lang="en-US" sz="2000" b="1" smtClean="0"/>
              <a:t>pH (prom): </a:t>
            </a:r>
            <a:r>
              <a:rPr lang="es-ES" sz="2000" b="1" smtClean="0"/>
              <a:t>5,7</a:t>
            </a:r>
            <a:endParaRPr lang="en-US" sz="2000" b="1" smtClean="0"/>
          </a:p>
          <a:p>
            <a:pPr eaLnBrk="1" hangingPunct="1">
              <a:lnSpc>
                <a:spcPct val="80000"/>
              </a:lnSpc>
            </a:pPr>
            <a:r>
              <a:rPr lang="es-ES" sz="2000" b="1" smtClean="0"/>
              <a:t>Secreción: pequeña cantidad de mucina</a:t>
            </a:r>
          </a:p>
          <a:p>
            <a:pPr eaLnBrk="1" hangingPunct="1">
              <a:lnSpc>
                <a:spcPct val="80000"/>
              </a:lnSpc>
            </a:pPr>
            <a:r>
              <a:rPr lang="es-ES" sz="2000" b="1" smtClean="0"/>
              <a:t>Avanza por movimientos peristálticos.</a:t>
            </a:r>
          </a:p>
          <a:p>
            <a:pPr eaLnBrk="1" hangingPunct="1">
              <a:lnSpc>
                <a:spcPct val="80000"/>
              </a:lnSpc>
            </a:pPr>
            <a:r>
              <a:rPr lang="es-ES" sz="2000" b="1" smtClean="0"/>
              <a:t>Sólido: 10 segundos desde el esfínter esofágico hasta el cardias</a:t>
            </a:r>
          </a:p>
          <a:p>
            <a:pPr eaLnBrk="1" hangingPunct="1">
              <a:lnSpc>
                <a:spcPct val="80000"/>
              </a:lnSpc>
            </a:pPr>
            <a:r>
              <a:rPr lang="es-ES" sz="2000" b="1" smtClean="0"/>
              <a:t>Líquido: 1-2 segundos</a:t>
            </a:r>
          </a:p>
          <a:p>
            <a:pPr eaLnBrk="1" hangingPunct="1">
              <a:lnSpc>
                <a:spcPct val="80000"/>
              </a:lnSpc>
            </a:pPr>
            <a:r>
              <a:rPr lang="es-ES" sz="2000" b="1" smtClean="0"/>
              <a:t>Absorción: prácticamente nula. </a:t>
            </a:r>
            <a:endParaRPr lang="es-E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685800" y="457200"/>
            <a:ext cx="1143000" cy="9906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755650" y="2349500"/>
            <a:ext cx="381000" cy="3048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1187450" y="2349500"/>
            <a:ext cx="304800" cy="3048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900113" y="2636838"/>
            <a:ext cx="304800" cy="3048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971550" y="2924175"/>
            <a:ext cx="304800" cy="3048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1187450" y="2636838"/>
            <a:ext cx="304800" cy="3048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827088" y="5013325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827088" y="4868863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971550" y="5013325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900113" y="5157788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1042988" y="5157788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1187450" y="4941888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755650" y="5157788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1042988" y="5373688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1187450" y="5157788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827088" y="5373688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1042988" y="4797425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1187450" y="5300663"/>
            <a:ext cx="152400" cy="152400"/>
          </a:xfrm>
          <a:prstGeom prst="flowChartConnector">
            <a:avLst/>
          </a:prstGeom>
          <a:solidFill>
            <a:srgbClr val="00FFFF"/>
          </a:solidFill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990600" y="762000"/>
            <a:ext cx="704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0"/>
              <a:t>FF sólida</a:t>
            </a:r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1835150" y="908050"/>
            <a:ext cx="360363" cy="4249738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1331913" y="2997200"/>
            <a:ext cx="792162" cy="21605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1403350" y="5229225"/>
            <a:ext cx="647700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192" name="Text Box 24" descr="Vaquero"/>
          <p:cNvSpPr txBox="1">
            <a:spLocks noChangeArrowheads="1"/>
          </p:cNvSpPr>
          <p:nvPr/>
        </p:nvSpPr>
        <p:spPr bwMode="auto">
          <a:xfrm>
            <a:off x="2268538" y="5013325"/>
            <a:ext cx="1312862" cy="59055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 i="0">
                <a:solidFill>
                  <a:schemeClr val="bg1"/>
                </a:solidFill>
              </a:rPr>
              <a:t>F en solución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6019800" y="3276600"/>
            <a:ext cx="2667000" cy="10795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s-ES" b="1" i="0">
                <a:solidFill>
                  <a:schemeClr val="bg1"/>
                </a:solidFill>
                <a:latin typeface="Arial" charset="0"/>
              </a:rPr>
              <a:t>Compartimento Central</a:t>
            </a:r>
          </a:p>
          <a:p>
            <a:pPr>
              <a:spcBef>
                <a:spcPct val="50000"/>
              </a:spcBef>
              <a:defRPr/>
            </a:pPr>
            <a:r>
              <a:rPr lang="es-ES" b="1" i="0">
                <a:solidFill>
                  <a:schemeClr val="bg1"/>
                </a:solidFill>
                <a:latin typeface="Arial" charset="0"/>
              </a:rPr>
              <a:t>F libre	      F unido</a:t>
            </a: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4356100" y="5084763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i="0"/>
          </a:p>
        </p:txBody>
      </p:sp>
      <p:sp>
        <p:nvSpPr>
          <p:cNvPr id="7195" name="Text Box 27" descr="Mármol blanco"/>
          <p:cNvSpPr txBox="1">
            <a:spLocks noChangeArrowheads="1"/>
          </p:cNvSpPr>
          <p:nvPr/>
        </p:nvSpPr>
        <p:spPr bwMode="auto">
          <a:xfrm>
            <a:off x="4876800" y="5105400"/>
            <a:ext cx="1447800" cy="392113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2540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b="1" i="0"/>
              <a:t>    Hígado</a:t>
            </a:r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 flipV="1">
            <a:off x="2667000" y="3429000"/>
            <a:ext cx="3276600" cy="1295400"/>
          </a:xfrm>
          <a:prstGeom prst="line">
            <a:avLst/>
          </a:prstGeom>
          <a:noFill/>
          <a:ln w="381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3886200" y="3886200"/>
            <a:ext cx="533400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0">
                <a:solidFill>
                  <a:schemeClr val="bg1"/>
                </a:solidFill>
              </a:rPr>
              <a:t>iv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2819400" y="3962400"/>
            <a:ext cx="3124200" cy="914400"/>
          </a:xfrm>
          <a:prstGeom prst="line">
            <a:avLst/>
          </a:prstGeom>
          <a:noFill/>
          <a:ln w="317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4495800" y="4267200"/>
            <a:ext cx="533400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0">
                <a:solidFill>
                  <a:schemeClr val="bg1"/>
                </a:solidFill>
              </a:rPr>
              <a:t>im</a:t>
            </a:r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3733800" y="5334000"/>
            <a:ext cx="1066800" cy="0"/>
          </a:xfrm>
          <a:prstGeom prst="line">
            <a:avLst/>
          </a:prstGeom>
          <a:noFill/>
          <a:ln w="317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3886200" y="4800600"/>
            <a:ext cx="533400" cy="396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 i="0">
                <a:solidFill>
                  <a:schemeClr val="bg1"/>
                </a:solidFill>
              </a:rPr>
              <a:t>gi</a:t>
            </a:r>
          </a:p>
        </p:txBody>
      </p:sp>
      <p:sp>
        <p:nvSpPr>
          <p:cNvPr id="7202" name="AutoShape 34"/>
          <p:cNvSpPr>
            <a:spLocks noChangeArrowheads="1"/>
          </p:cNvSpPr>
          <p:nvPr/>
        </p:nvSpPr>
        <p:spPr bwMode="auto">
          <a:xfrm>
            <a:off x="6934200" y="4114800"/>
            <a:ext cx="381000" cy="76200"/>
          </a:xfrm>
          <a:prstGeom prst="leftRightArrow">
            <a:avLst>
              <a:gd name="adj1" fmla="val 50000"/>
              <a:gd name="adj2" fmla="val 100000"/>
            </a:avLst>
          </a:prstGeom>
          <a:solidFill>
            <a:srgbClr val="FFFF00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203" name="AutoShape 35"/>
          <p:cNvSpPr>
            <a:spLocks noChangeArrowheads="1"/>
          </p:cNvSpPr>
          <p:nvPr/>
        </p:nvSpPr>
        <p:spPr bwMode="auto">
          <a:xfrm>
            <a:off x="4953000" y="51816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204" name="AutoShape 36"/>
          <p:cNvSpPr>
            <a:spLocks noChangeArrowheads="1"/>
          </p:cNvSpPr>
          <p:nvPr/>
        </p:nvSpPr>
        <p:spPr bwMode="auto">
          <a:xfrm>
            <a:off x="4953000" y="53340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205" name="AutoShape 37"/>
          <p:cNvSpPr>
            <a:spLocks noChangeArrowheads="1"/>
          </p:cNvSpPr>
          <p:nvPr/>
        </p:nvSpPr>
        <p:spPr bwMode="auto">
          <a:xfrm>
            <a:off x="3733800" y="51054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206" name="AutoShape 38"/>
          <p:cNvSpPr>
            <a:spLocks noChangeArrowheads="1"/>
          </p:cNvSpPr>
          <p:nvPr/>
        </p:nvSpPr>
        <p:spPr bwMode="auto">
          <a:xfrm>
            <a:off x="3733800" y="52578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207" name="AutoShape 39"/>
          <p:cNvSpPr>
            <a:spLocks noChangeArrowheads="1"/>
          </p:cNvSpPr>
          <p:nvPr/>
        </p:nvSpPr>
        <p:spPr bwMode="auto">
          <a:xfrm>
            <a:off x="3733800" y="54102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208" name="AutoShape 40"/>
          <p:cNvSpPr>
            <a:spLocks noChangeArrowheads="1"/>
          </p:cNvSpPr>
          <p:nvPr/>
        </p:nvSpPr>
        <p:spPr bwMode="auto">
          <a:xfrm>
            <a:off x="914400" y="6096000"/>
            <a:ext cx="76200" cy="762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1066800" y="6019800"/>
            <a:ext cx="53054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0"/>
              <a:t>Enzimas y transportadores de eflujo</a:t>
            </a:r>
          </a:p>
          <a:p>
            <a:pPr>
              <a:spcBef>
                <a:spcPct val="50000"/>
              </a:spcBef>
            </a:pPr>
            <a:endParaRPr lang="es-ES" i="0"/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6576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211" name="Line 43"/>
          <p:cNvSpPr>
            <a:spLocks noChangeShapeType="1"/>
          </p:cNvSpPr>
          <p:nvPr/>
        </p:nvSpPr>
        <p:spPr bwMode="auto">
          <a:xfrm>
            <a:off x="3657600" y="5257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212" name="Line 44"/>
          <p:cNvSpPr>
            <a:spLocks noChangeShapeType="1"/>
          </p:cNvSpPr>
          <p:nvPr/>
        </p:nvSpPr>
        <p:spPr bwMode="auto">
          <a:xfrm>
            <a:off x="3657600" y="5486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213" name="Line 45"/>
          <p:cNvSpPr>
            <a:spLocks noChangeShapeType="1"/>
          </p:cNvSpPr>
          <p:nvPr/>
        </p:nvSpPr>
        <p:spPr bwMode="auto">
          <a:xfrm>
            <a:off x="48006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214" name="Line 46"/>
          <p:cNvSpPr>
            <a:spLocks noChangeShapeType="1"/>
          </p:cNvSpPr>
          <p:nvPr/>
        </p:nvSpPr>
        <p:spPr bwMode="auto">
          <a:xfrm>
            <a:off x="4800600" y="5334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215" name="Line 47"/>
          <p:cNvSpPr>
            <a:spLocks noChangeShapeType="1"/>
          </p:cNvSpPr>
          <p:nvPr/>
        </p:nvSpPr>
        <p:spPr bwMode="auto">
          <a:xfrm>
            <a:off x="3581400" y="4572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216" name="Line 48"/>
          <p:cNvSpPr>
            <a:spLocks noChangeShapeType="1"/>
          </p:cNvSpPr>
          <p:nvPr/>
        </p:nvSpPr>
        <p:spPr bwMode="auto">
          <a:xfrm>
            <a:off x="3810000" y="4495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217" name="Line 49"/>
          <p:cNvSpPr>
            <a:spLocks noChangeShapeType="1"/>
          </p:cNvSpPr>
          <p:nvPr/>
        </p:nvSpPr>
        <p:spPr bwMode="auto">
          <a:xfrm>
            <a:off x="914400" y="6400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1066800" y="63246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0"/>
              <a:t>Membrana</a:t>
            </a:r>
          </a:p>
        </p:txBody>
      </p:sp>
      <p:sp>
        <p:nvSpPr>
          <p:cNvPr id="7219" name="Line 51"/>
          <p:cNvSpPr>
            <a:spLocks noChangeShapeType="1"/>
          </p:cNvSpPr>
          <p:nvPr/>
        </p:nvSpPr>
        <p:spPr bwMode="auto">
          <a:xfrm>
            <a:off x="6629400" y="4343400"/>
            <a:ext cx="1524000" cy="1295400"/>
          </a:xfrm>
          <a:prstGeom prst="line">
            <a:avLst/>
          </a:prstGeom>
          <a:noFill/>
          <a:ln w="3175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220" name="Line 52"/>
          <p:cNvSpPr>
            <a:spLocks noChangeShapeType="1"/>
          </p:cNvSpPr>
          <p:nvPr/>
        </p:nvSpPr>
        <p:spPr bwMode="auto">
          <a:xfrm flipV="1">
            <a:off x="8458200" y="3886200"/>
            <a:ext cx="0" cy="1676400"/>
          </a:xfrm>
          <a:prstGeom prst="line">
            <a:avLst/>
          </a:prstGeom>
          <a:noFill/>
          <a:ln w="31750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221" name="Line 53"/>
          <p:cNvSpPr>
            <a:spLocks noChangeShapeType="1"/>
          </p:cNvSpPr>
          <p:nvPr/>
        </p:nvSpPr>
        <p:spPr bwMode="auto">
          <a:xfrm flipV="1">
            <a:off x="5791200" y="3886200"/>
            <a:ext cx="609600" cy="1219200"/>
          </a:xfrm>
          <a:prstGeom prst="line">
            <a:avLst/>
          </a:prstGeom>
          <a:noFill/>
          <a:ln w="317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222" name="Line 54"/>
          <p:cNvSpPr>
            <a:spLocks noChangeShapeType="1"/>
          </p:cNvSpPr>
          <p:nvPr/>
        </p:nvSpPr>
        <p:spPr bwMode="auto">
          <a:xfrm flipH="1">
            <a:off x="6096000" y="4267200"/>
            <a:ext cx="304800" cy="990600"/>
          </a:xfrm>
          <a:prstGeom prst="line">
            <a:avLst/>
          </a:prstGeom>
          <a:noFill/>
          <a:ln w="3175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223" name="Text Box 55"/>
          <p:cNvSpPr txBox="1">
            <a:spLocks noChangeArrowheads="1"/>
          </p:cNvSpPr>
          <p:nvPr/>
        </p:nvSpPr>
        <p:spPr bwMode="auto">
          <a:xfrm>
            <a:off x="6705600" y="48768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0">
                <a:solidFill>
                  <a:srgbClr val="006699"/>
                </a:solidFill>
              </a:rPr>
              <a:t>Excreción</a:t>
            </a:r>
          </a:p>
        </p:txBody>
      </p:sp>
      <p:sp>
        <p:nvSpPr>
          <p:cNvPr id="7224" name="Text Box 56"/>
          <p:cNvSpPr txBox="1">
            <a:spLocks noChangeArrowheads="1"/>
          </p:cNvSpPr>
          <p:nvPr/>
        </p:nvSpPr>
        <p:spPr bwMode="auto">
          <a:xfrm>
            <a:off x="7848600" y="4640263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 b="1" i="0">
                <a:solidFill>
                  <a:schemeClr val="hlink"/>
                </a:solidFill>
              </a:rPr>
              <a:t>Reabsorción</a:t>
            </a:r>
          </a:p>
        </p:txBody>
      </p:sp>
      <p:sp>
        <p:nvSpPr>
          <p:cNvPr id="7225" name="Text Box 57"/>
          <p:cNvSpPr txBox="1">
            <a:spLocks noChangeArrowheads="1"/>
          </p:cNvSpPr>
          <p:nvPr/>
        </p:nvSpPr>
        <p:spPr bwMode="auto">
          <a:xfrm>
            <a:off x="4191000" y="533400"/>
            <a:ext cx="3657600" cy="1624013"/>
          </a:xfrm>
          <a:prstGeom prst="rect">
            <a:avLst/>
          </a:prstGeom>
          <a:solidFill>
            <a:srgbClr val="00FFFF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b="1" i="0"/>
          </a:p>
          <a:p>
            <a:pPr>
              <a:spcBef>
                <a:spcPct val="50000"/>
              </a:spcBef>
            </a:pPr>
            <a:r>
              <a:rPr lang="es-ES" b="1" i="0"/>
              <a:t>Compartimento </a:t>
            </a:r>
          </a:p>
          <a:p>
            <a:pPr>
              <a:spcBef>
                <a:spcPct val="50000"/>
              </a:spcBef>
            </a:pPr>
            <a:r>
              <a:rPr lang="es-ES" b="1" i="0"/>
              <a:t>periférico</a:t>
            </a:r>
          </a:p>
          <a:p>
            <a:pPr>
              <a:spcBef>
                <a:spcPct val="50000"/>
              </a:spcBef>
            </a:pPr>
            <a:endParaRPr lang="es-ES" b="1" i="0"/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6629400" y="762000"/>
            <a:ext cx="990600" cy="92551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0"/>
              <a:t>Sitio de acción</a:t>
            </a:r>
          </a:p>
        </p:txBody>
      </p:sp>
      <p:sp>
        <p:nvSpPr>
          <p:cNvPr id="7227" name="Line 59"/>
          <p:cNvSpPr>
            <a:spLocks noChangeShapeType="1"/>
          </p:cNvSpPr>
          <p:nvPr/>
        </p:nvSpPr>
        <p:spPr bwMode="auto">
          <a:xfrm flipV="1">
            <a:off x="6400800" y="2209800"/>
            <a:ext cx="0" cy="990600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228" name="Line 60"/>
          <p:cNvSpPr>
            <a:spLocks noChangeShapeType="1"/>
          </p:cNvSpPr>
          <p:nvPr/>
        </p:nvSpPr>
        <p:spPr bwMode="auto">
          <a:xfrm>
            <a:off x="6705600" y="2286000"/>
            <a:ext cx="0" cy="914400"/>
          </a:xfrm>
          <a:prstGeom prst="line">
            <a:avLst/>
          </a:prstGeom>
          <a:noFill/>
          <a:ln w="25400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229" name="Text Box 61"/>
          <p:cNvSpPr txBox="1">
            <a:spLocks noChangeArrowheads="1"/>
          </p:cNvSpPr>
          <p:nvPr/>
        </p:nvSpPr>
        <p:spPr bwMode="auto">
          <a:xfrm>
            <a:off x="6934200" y="25908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0"/>
              <a:t>Distribución</a:t>
            </a:r>
          </a:p>
        </p:txBody>
      </p:sp>
      <p:sp>
        <p:nvSpPr>
          <p:cNvPr id="7230" name="Text Box 62"/>
          <p:cNvSpPr txBox="1">
            <a:spLocks noChangeArrowheads="1"/>
          </p:cNvSpPr>
          <p:nvPr/>
        </p:nvSpPr>
        <p:spPr bwMode="auto">
          <a:xfrm>
            <a:off x="7315200" y="5791200"/>
            <a:ext cx="1524000" cy="355600"/>
          </a:xfrm>
          <a:prstGeom prst="rect">
            <a:avLst/>
          </a:prstGeom>
          <a:solidFill>
            <a:srgbClr val="CCFFCC"/>
          </a:solidFill>
          <a:ln w="1905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None/>
            </a:pPr>
            <a:r>
              <a:rPr lang="es-ES" sz="1600" b="1" i="0">
                <a:solidFill>
                  <a:srgbClr val="000000"/>
                </a:solidFill>
              </a:rPr>
              <a:t>F excretado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Via oral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s-ES" b="1" i="1" dirty="0" smtClean="0"/>
              <a:t>Estómago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es-ES" b="1" i="1" dirty="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b="1" dirty="0" smtClean="0"/>
              <a:t>25 cm de longitud por 10 cm de ancho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b="1" dirty="0" smtClean="0">
                <a:solidFill>
                  <a:schemeClr val="bg2">
                    <a:lumMod val="10000"/>
                  </a:schemeClr>
                </a:solidFill>
              </a:rPr>
              <a:t>Volumen de secreción: 2-3 litros/día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Area (m2): 0</a:t>
            </a:r>
            <a:r>
              <a:rPr lang="es-ES" sz="2000" b="1" dirty="0" smtClean="0">
                <a:solidFill>
                  <a:schemeClr val="bg2">
                    <a:lumMod val="10000"/>
                  </a:schemeClr>
                </a:solidFill>
              </a:rPr>
              <a:t>,11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000" b="1" dirty="0" smtClean="0">
                <a:solidFill>
                  <a:schemeClr val="bg2">
                    <a:lumMod val="10000"/>
                  </a:schemeClr>
                </a:solidFill>
              </a:rPr>
              <a:t>pH (prom): </a:t>
            </a:r>
            <a:r>
              <a:rPr lang="es-ES" sz="2000" b="1" dirty="0" smtClean="0">
                <a:solidFill>
                  <a:schemeClr val="bg2">
                    <a:lumMod val="10000"/>
                  </a:schemeClr>
                </a:solidFill>
              </a:rPr>
              <a:t>1.2-3.5 (sujetos normales de alta y baja acidez)</a:t>
            </a:r>
            <a:endParaRPr lang="en-US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b="1" dirty="0" err="1" smtClean="0">
                <a:solidFill>
                  <a:schemeClr val="bg2">
                    <a:lumMod val="10000"/>
                  </a:schemeClr>
                </a:solidFill>
              </a:rPr>
              <a:t>Conc</a:t>
            </a:r>
            <a:r>
              <a:rPr lang="es-ES" sz="20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2000" b="1" dirty="0" err="1" smtClean="0">
                <a:solidFill>
                  <a:schemeClr val="bg2">
                    <a:lumMod val="10000"/>
                  </a:schemeClr>
                </a:solidFill>
              </a:rPr>
              <a:t>HCl</a:t>
            </a:r>
            <a:r>
              <a:rPr lang="es-ES" sz="20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s-ES" sz="2000" b="1" dirty="0" err="1" smtClean="0">
                <a:solidFill>
                  <a:schemeClr val="bg2">
                    <a:lumMod val="10000"/>
                  </a:schemeClr>
                </a:solidFill>
              </a:rPr>
              <a:t>máx</a:t>
            </a:r>
            <a:r>
              <a:rPr lang="es-ES" sz="2000" b="1" dirty="0" smtClean="0">
                <a:solidFill>
                  <a:schemeClr val="bg2">
                    <a:lumMod val="10000"/>
                  </a:schemeClr>
                </a:solidFill>
              </a:rPr>
              <a:t> 145 </a:t>
            </a:r>
            <a:r>
              <a:rPr lang="es-ES" sz="2000" b="1" dirty="0" err="1" smtClean="0">
                <a:solidFill>
                  <a:schemeClr val="bg2">
                    <a:lumMod val="10000"/>
                  </a:schemeClr>
                </a:solidFill>
              </a:rPr>
              <a:t>mEq</a:t>
            </a:r>
            <a:r>
              <a:rPr lang="es-ES" sz="2000" b="1" dirty="0" smtClean="0">
                <a:solidFill>
                  <a:schemeClr val="bg2">
                    <a:lumMod val="10000"/>
                  </a:schemeClr>
                </a:solidFill>
              </a:rPr>
              <a:t>/L. Importante: hidrólisis, ionización, precipitación de ácidos débiles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b="1" dirty="0" smtClean="0"/>
              <a:t>Enzimas y otros: pepsina, lipasas, </a:t>
            </a:r>
            <a:r>
              <a:rPr lang="es-ES" sz="2000" b="1" dirty="0" err="1" smtClean="0"/>
              <a:t>HCl</a:t>
            </a:r>
            <a:r>
              <a:rPr lang="es-ES" sz="2000" b="1" dirty="0" smtClean="0"/>
              <a:t>, mucus, factor intrínseco (</a:t>
            </a:r>
            <a:r>
              <a:rPr lang="es-ES" sz="2000" b="1" dirty="0" err="1" smtClean="0"/>
              <a:t>mucoproteína</a:t>
            </a:r>
            <a:r>
              <a:rPr lang="es-ES" sz="2000" b="1" dirty="0" smtClean="0"/>
              <a:t> que permite absorción de </a:t>
            </a:r>
            <a:r>
              <a:rPr lang="es-ES" sz="2000" b="1" dirty="0" err="1" smtClean="0"/>
              <a:t>Vit</a:t>
            </a:r>
            <a:r>
              <a:rPr lang="es-ES" sz="2000" b="1" dirty="0" smtClean="0"/>
              <a:t> B12)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b="1" dirty="0" smtClean="0"/>
              <a:t>Ácido: activa el </a:t>
            </a:r>
            <a:r>
              <a:rPr lang="es-ES" sz="2000" b="1" dirty="0" err="1" smtClean="0"/>
              <a:t>pepsinógeno</a:t>
            </a:r>
            <a:r>
              <a:rPr lang="es-ES" sz="2000" b="1" dirty="0" smtClean="0"/>
              <a:t> a pepsina y disminuye la población bacteriana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b="1" dirty="0" smtClean="0"/>
              <a:t>Gastrina y </a:t>
            </a:r>
            <a:r>
              <a:rPr lang="es-ES" sz="2000" b="1" dirty="0" err="1" smtClean="0"/>
              <a:t>somatostatina</a:t>
            </a:r>
            <a:r>
              <a:rPr lang="es-ES" sz="2000" b="1" dirty="0" smtClean="0"/>
              <a:t>: hormonas que regulan la secreción ácida 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s-ES" sz="2000" b="1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s-ES" sz="2000" b="1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Via oral</a:t>
            </a:r>
          </a:p>
        </p:txBody>
      </p:sp>
      <p:sp>
        <p:nvSpPr>
          <p:cNvPr id="4505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3600" b="1" i="1" smtClean="0"/>
              <a:t>Estómago </a:t>
            </a:r>
          </a:p>
          <a:p>
            <a:pPr lvl="1" eaLnBrk="1" hangingPunct="1">
              <a:lnSpc>
                <a:spcPct val="90000"/>
              </a:lnSpc>
            </a:pPr>
            <a:r>
              <a:rPr lang="es-ES" smtClean="0"/>
              <a:t>Velocidad de vaciamiento gástrico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smtClean="0"/>
              <a:t>Ayunas: vaciamiento se produce 15-20 minutos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mtClean="0"/>
              <a:t>Volumen que permanece en el estómago es pequeño</a:t>
            </a:r>
          </a:p>
          <a:p>
            <a:pPr lvl="1" eaLnBrk="1" hangingPunct="1">
              <a:lnSpc>
                <a:spcPct val="90000"/>
              </a:lnSpc>
            </a:pPr>
            <a:r>
              <a:rPr lang="es-ES" smtClean="0"/>
              <a:t>Un medicamento sólido ingerido con líquidos en estómago vacío se vacia al intestino en 10-20 minutos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mtClean="0"/>
              <a:t>Un medicamento sólido ingerido con sólidos se vacia al intestino en 1-4 horas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mtClean="0"/>
              <a:t>Vascularización: 250 ml/min. Se vacia a la vena porta, pasan por el hígado</a:t>
            </a:r>
          </a:p>
          <a:p>
            <a:pPr lvl="1" eaLnBrk="1" hangingPunct="1">
              <a:lnSpc>
                <a:spcPct val="90000"/>
              </a:lnSpc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4608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endParaRPr lang="es-ES" sz="2800" b="1" smtClean="0"/>
          </a:p>
          <a:p>
            <a:pPr algn="just" eaLnBrk="1" hangingPunct="1">
              <a:lnSpc>
                <a:spcPct val="80000"/>
              </a:lnSpc>
            </a:pPr>
            <a:r>
              <a:rPr lang="es-ES" sz="2800" b="1" smtClean="0"/>
              <a:t>Reducción del tamaño de partícula: movimientos del antro. Las partículas que abandonan el estómago tienen el mismo tamaño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800" b="1" smtClean="0"/>
              <a:t>Vol/día de secreción (ml): 2000-3000. No disponible para disolución de fármacos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800" b="1" smtClean="0"/>
              <a:t>Digestión de proteínas y grasas iniciada por ácido, pepsina y pequeñas cantidades de lipasa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3400" b="1" dirty="0" smtClean="0">
                <a:solidFill>
                  <a:schemeClr val="tx2">
                    <a:lumMod val="50000"/>
                  </a:schemeClr>
                </a:solidFill>
              </a:rPr>
              <a:t>Complejo </a:t>
            </a:r>
            <a:r>
              <a:rPr lang="es-ES" sz="3400" b="1" dirty="0" err="1" smtClean="0">
                <a:solidFill>
                  <a:schemeClr val="tx2">
                    <a:lumMod val="50000"/>
                  </a:schemeClr>
                </a:solidFill>
              </a:rPr>
              <a:t>mioeléctrico</a:t>
            </a:r>
            <a:r>
              <a:rPr lang="es-ES" sz="3400" b="1" dirty="0" smtClean="0">
                <a:solidFill>
                  <a:schemeClr val="tx2">
                    <a:lumMod val="50000"/>
                  </a:schemeClr>
                </a:solidFill>
              </a:rPr>
              <a:t> migratorio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b="1" smtClean="0"/>
              <a:t>En el estómago hay ondas lentas encargadas de mezclar y reducir los alimentos a tamaño &lt; a 1-2 mm.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b="1" smtClean="0"/>
              <a:t>Estas partículas pasan al intestino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b="1" smtClean="0"/>
              <a:t>Las partículas &gt; 2 mm quedan en el estómago hasta que ocurre la aparición de una gran onda (Fase III del complejo o housekeeping wave) que permite el paso de partículas mayores (sistemas matriciales y con recubrimiento entérico)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600" b="1" dirty="0" err="1" smtClean="0">
                <a:solidFill>
                  <a:schemeClr val="bg2">
                    <a:lumMod val="10000"/>
                  </a:schemeClr>
                </a:solidFill>
              </a:rPr>
              <a:t>Comportamiento</a:t>
            </a:r>
            <a:r>
              <a:rPr lang="en-GB" sz="3600" b="1" dirty="0" smtClean="0">
                <a:solidFill>
                  <a:schemeClr val="bg2">
                    <a:lumMod val="10000"/>
                  </a:schemeClr>
                </a:solidFill>
              </a:rPr>
              <a:t> del </a:t>
            </a:r>
            <a:r>
              <a:rPr lang="en-GB" sz="3600" b="1" dirty="0" err="1" smtClean="0">
                <a:solidFill>
                  <a:schemeClr val="bg2">
                    <a:lumMod val="10000"/>
                  </a:schemeClr>
                </a:solidFill>
              </a:rPr>
              <a:t>estómago</a:t>
            </a:r>
            <a:r>
              <a:rPr lang="en-GB" sz="3600" b="1" dirty="0" smtClean="0">
                <a:solidFill>
                  <a:schemeClr val="bg2">
                    <a:lumMod val="10000"/>
                  </a:schemeClr>
                </a:solidFill>
              </a:rPr>
              <a:t> – </a:t>
            </a:r>
            <a:r>
              <a:rPr lang="en-GB" sz="3600" b="1" dirty="0" err="1" smtClean="0">
                <a:solidFill>
                  <a:schemeClr val="bg2">
                    <a:lumMod val="10000"/>
                  </a:schemeClr>
                </a:solidFill>
              </a:rPr>
              <a:t>estado</a:t>
            </a:r>
            <a:r>
              <a:rPr lang="en-GB" sz="3600" b="1" dirty="0" smtClean="0">
                <a:solidFill>
                  <a:schemeClr val="bg2">
                    <a:lumMod val="10000"/>
                  </a:schemeClr>
                </a:solidFill>
              </a:rPr>
              <a:t> de </a:t>
            </a:r>
            <a:r>
              <a:rPr lang="en-GB" sz="3600" b="1" dirty="0" err="1" smtClean="0">
                <a:solidFill>
                  <a:schemeClr val="bg2">
                    <a:lumMod val="10000"/>
                  </a:schemeClr>
                </a:solidFill>
              </a:rPr>
              <a:t>ayuno</a:t>
            </a:r>
            <a:endParaRPr lang="en-GB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idx="1"/>
          </p:nvPr>
        </p:nvSpPr>
        <p:spPr>
          <a:xfrm>
            <a:off x="990600" y="2017713"/>
            <a:ext cx="79644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700" smtClean="0"/>
              <a:t>El vaciamiento gástrico en estado de ayuno es dependiente del complejo mioeléctrico migratorio (MMC)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700" smtClean="0"/>
              <a:t>		Fase I: pequeña actividad motora (60 min)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700" smtClean="0"/>
              <a:t>		Fase II: contracciones intermitentes (45 min)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700" smtClean="0"/>
              <a:t>		Fase III: contracciones intensas (10 min)	“housekeeper wave”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700" smtClean="0"/>
              <a:t>		Fase IV: fase de transición (5 min)</a:t>
            </a:r>
          </a:p>
          <a:p>
            <a:pPr eaLnBrk="1" hangingPunct="1">
              <a:lnSpc>
                <a:spcPct val="90000"/>
              </a:lnSpc>
            </a:pPr>
            <a:r>
              <a:rPr lang="en-GB" sz="2700" smtClean="0"/>
              <a:t>Ciclo se repite cada 2 horas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smtClean="0"/>
              <a:t>Comportamiento del estómago – con alimentos </a:t>
            </a:r>
            <a:endParaRPr lang="en-GB" b="1" smtClean="0"/>
          </a:p>
        </p:txBody>
      </p:sp>
      <p:sp>
        <p:nvSpPr>
          <p:cNvPr id="49155" name="Rectangle 1027"/>
          <p:cNvSpPr>
            <a:spLocks noGrp="1" noChangeArrowheads="1"/>
          </p:cNvSpPr>
          <p:nvPr>
            <p:ph idx="1"/>
          </p:nvPr>
        </p:nvSpPr>
        <p:spPr>
          <a:xfrm>
            <a:off x="990600" y="2017713"/>
            <a:ext cx="7964488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GB" sz="2400" b="1" smtClean="0"/>
              <a:t>Contracciones del estómago mueven el contenido hacia el antro distal y el esfínter pilórico. </a:t>
            </a:r>
          </a:p>
          <a:p>
            <a:pPr algn="just" eaLnBrk="1" hangingPunct="1">
              <a:lnSpc>
                <a:spcPct val="90000"/>
              </a:lnSpc>
            </a:pPr>
            <a:r>
              <a:rPr lang="en-GB" sz="2400" b="1" smtClean="0"/>
              <a:t>Líquidos y partículas pequeñas son capaces de pasar a través del píloro parcialmente contraído </a:t>
            </a:r>
          </a:p>
          <a:p>
            <a:pPr algn="just" eaLnBrk="1" hangingPunct="1">
              <a:lnSpc>
                <a:spcPct val="90000"/>
              </a:lnSpc>
            </a:pPr>
            <a:r>
              <a:rPr lang="en-GB" sz="2400" b="1" smtClean="0"/>
              <a:t>Unidades de tamaño mayor son retroimpulsadas hacia el cuerpo del estómago para su posterior digestión.</a:t>
            </a:r>
          </a:p>
          <a:p>
            <a:pPr algn="just" eaLnBrk="1" hangingPunct="1">
              <a:lnSpc>
                <a:spcPct val="90000"/>
              </a:lnSpc>
            </a:pPr>
            <a:r>
              <a:rPr lang="en-GB" sz="2400" b="1" smtClean="0"/>
              <a:t>Material no digerible es retenido en el estómago hasta que puede ser vaciado por la fase III del complejo mioeléctrico migratorio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20713"/>
            <a:ext cx="7793037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2800" dirty="0" smtClean="0"/>
              <a:t>Influence of feeding on                        </a:t>
            </a:r>
            <a:r>
              <a:rPr lang="en-GB" sz="2800" dirty="0" err="1" smtClean="0"/>
              <a:t>emptyingof</a:t>
            </a:r>
            <a:r>
              <a:rPr lang="en-GB" sz="2800" dirty="0" smtClean="0"/>
              <a:t> coated tablets</a:t>
            </a:r>
            <a:endParaRPr lang="en-US" sz="3200" dirty="0" smtClean="0"/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0" y="2789238"/>
            <a:ext cx="1619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latin typeface="Constantia" pitchFamily="18" charset="0"/>
                <a:cs typeface="Arial" charset="0"/>
              </a:rPr>
              <a:t>Breakfast</a:t>
            </a:r>
            <a:r>
              <a:rPr lang="en-GB" dirty="0">
                <a:latin typeface="Constantia" pitchFamily="18" charset="0"/>
                <a:cs typeface="Arial" charset="0"/>
              </a:rPr>
              <a:t> 1</a:t>
            </a:r>
            <a:r>
              <a:rPr lang="en-GB" baseline="30000" dirty="0">
                <a:latin typeface="Constantia" pitchFamily="18" charset="0"/>
                <a:cs typeface="Arial" charset="0"/>
              </a:rPr>
              <a:t>st</a:t>
            </a:r>
            <a:r>
              <a:rPr lang="en-GB" dirty="0">
                <a:latin typeface="Constantia" pitchFamily="18" charset="0"/>
                <a:cs typeface="Arial" charset="0"/>
              </a:rPr>
              <a:t> tablet administered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34925" y="5229225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onstantia" pitchFamily="18" charset="0"/>
                <a:cs typeface="Arial" charset="0"/>
              </a:rPr>
              <a:t>0900</a:t>
            </a:r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323850" y="5084763"/>
            <a:ext cx="7561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323850" y="38608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7524750" y="5229225"/>
            <a:ext cx="865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latin typeface="Constantia" pitchFamily="18" charset="0"/>
                <a:cs typeface="Arial" charset="0"/>
              </a:rPr>
              <a:t>2100</a:t>
            </a: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323850" y="49403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1258888" y="5229225"/>
            <a:ext cx="1223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Constantia" pitchFamily="18" charset="0"/>
                <a:cs typeface="Arial" charset="0"/>
              </a:rPr>
              <a:t>1130</a:t>
            </a: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1260475" y="4005263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latin typeface="Constantia" pitchFamily="18" charset="0"/>
                <a:cs typeface="Arial" charset="0"/>
              </a:rPr>
              <a:t>Snack</a:t>
            </a:r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1619250" y="4365625"/>
            <a:ext cx="1588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1620838" y="49403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195513" y="2781300"/>
            <a:ext cx="1584325" cy="2814638"/>
            <a:chOff x="1610" y="709"/>
            <a:chExt cx="998" cy="1773"/>
          </a:xfrm>
        </p:grpSpPr>
        <p:sp>
          <p:nvSpPr>
            <p:cNvPr id="50205" name="Text Box 14"/>
            <p:cNvSpPr txBox="1">
              <a:spLocks noChangeArrowheads="1"/>
            </p:cNvSpPr>
            <p:nvPr/>
          </p:nvSpPr>
          <p:spPr bwMode="auto">
            <a:xfrm>
              <a:off x="1791" y="2251"/>
              <a:ext cx="54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nstantia" pitchFamily="18" charset="0"/>
                  <a:cs typeface="Arial" charset="0"/>
                </a:rPr>
                <a:t>1330 </a:t>
              </a:r>
            </a:p>
          </p:txBody>
        </p:sp>
        <p:sp>
          <p:nvSpPr>
            <p:cNvPr id="50206" name="Line 15"/>
            <p:cNvSpPr>
              <a:spLocks noChangeShapeType="1"/>
            </p:cNvSpPr>
            <p:nvPr/>
          </p:nvSpPr>
          <p:spPr bwMode="auto">
            <a:xfrm>
              <a:off x="2018" y="1389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0207" name="Text Box 16"/>
            <p:cNvSpPr txBox="1">
              <a:spLocks noChangeArrowheads="1"/>
            </p:cNvSpPr>
            <p:nvPr/>
          </p:nvSpPr>
          <p:spPr bwMode="auto">
            <a:xfrm>
              <a:off x="1610" y="709"/>
              <a:ext cx="998" cy="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dirty="0">
                  <a:latin typeface="Constantia" pitchFamily="18" charset="0"/>
                  <a:cs typeface="Arial" charset="0"/>
                </a:rPr>
                <a:t> Lunch</a:t>
              </a:r>
              <a:r>
                <a:rPr lang="en-GB" dirty="0">
                  <a:latin typeface="Constantia" pitchFamily="18" charset="0"/>
                  <a:cs typeface="Arial" charset="0"/>
                </a:rPr>
                <a:t>      2</a:t>
              </a:r>
              <a:r>
                <a:rPr lang="en-GB" baseline="30000" dirty="0">
                  <a:latin typeface="Constantia" pitchFamily="18" charset="0"/>
                  <a:cs typeface="Arial" charset="0"/>
                </a:rPr>
                <a:t>nd</a:t>
              </a:r>
              <a:r>
                <a:rPr lang="en-GB" dirty="0">
                  <a:latin typeface="Constantia" pitchFamily="18" charset="0"/>
                  <a:cs typeface="Arial" charset="0"/>
                </a:rPr>
                <a:t> tablet administered</a:t>
              </a:r>
              <a:endParaRPr lang="en-GB" sz="2400" dirty="0">
                <a:latin typeface="Constantia" pitchFamily="18" charset="0"/>
                <a:cs typeface="Arial" charset="0"/>
              </a:endParaRPr>
            </a:p>
          </p:txBody>
        </p:sp>
        <p:sp>
          <p:nvSpPr>
            <p:cNvPr id="50208" name="Line 17"/>
            <p:cNvSpPr>
              <a:spLocks noChangeShapeType="1"/>
            </p:cNvSpPr>
            <p:nvPr/>
          </p:nvSpPr>
          <p:spPr bwMode="auto">
            <a:xfrm>
              <a:off x="2018" y="206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779838" y="4005263"/>
            <a:ext cx="1152525" cy="1590675"/>
            <a:chOff x="2834" y="1480"/>
            <a:chExt cx="726" cy="1002"/>
          </a:xfrm>
        </p:grpSpPr>
        <p:sp>
          <p:nvSpPr>
            <p:cNvPr id="50201" name="Text Box 19"/>
            <p:cNvSpPr txBox="1">
              <a:spLocks noChangeArrowheads="1"/>
            </p:cNvSpPr>
            <p:nvPr/>
          </p:nvSpPr>
          <p:spPr bwMode="auto">
            <a:xfrm>
              <a:off x="2834" y="2251"/>
              <a:ext cx="7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nstantia" pitchFamily="18" charset="0"/>
                  <a:cs typeface="Arial" charset="0"/>
                </a:rPr>
                <a:t>   1600</a:t>
              </a:r>
            </a:p>
          </p:txBody>
        </p:sp>
        <p:sp>
          <p:nvSpPr>
            <p:cNvPr id="50202" name="Line 20"/>
            <p:cNvSpPr>
              <a:spLocks noChangeShapeType="1"/>
            </p:cNvSpPr>
            <p:nvPr/>
          </p:nvSpPr>
          <p:spPr bwMode="auto">
            <a:xfrm>
              <a:off x="3152" y="1706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0203" name="Text Box 21"/>
            <p:cNvSpPr txBox="1">
              <a:spLocks noChangeArrowheads="1"/>
            </p:cNvSpPr>
            <p:nvPr/>
          </p:nvSpPr>
          <p:spPr bwMode="auto">
            <a:xfrm>
              <a:off x="2880" y="1480"/>
              <a:ext cx="6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latin typeface="Constantia" pitchFamily="18" charset="0"/>
                  <a:cs typeface="Arial" charset="0"/>
                </a:rPr>
                <a:t>Snack</a:t>
              </a:r>
            </a:p>
          </p:txBody>
        </p:sp>
        <p:sp>
          <p:nvSpPr>
            <p:cNvPr id="50204" name="Line 22"/>
            <p:cNvSpPr>
              <a:spLocks noChangeShapeType="1"/>
            </p:cNvSpPr>
            <p:nvPr/>
          </p:nvSpPr>
          <p:spPr bwMode="auto">
            <a:xfrm>
              <a:off x="3152" y="206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148263" y="2781300"/>
            <a:ext cx="1547812" cy="2814638"/>
            <a:chOff x="3833" y="709"/>
            <a:chExt cx="975" cy="1773"/>
          </a:xfrm>
        </p:grpSpPr>
        <p:sp>
          <p:nvSpPr>
            <p:cNvPr id="50197" name="Text Box 24"/>
            <p:cNvSpPr txBox="1">
              <a:spLocks noChangeArrowheads="1"/>
            </p:cNvSpPr>
            <p:nvPr/>
          </p:nvSpPr>
          <p:spPr bwMode="auto">
            <a:xfrm>
              <a:off x="4059" y="2251"/>
              <a:ext cx="54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onstantia" pitchFamily="18" charset="0"/>
                  <a:cs typeface="Arial" charset="0"/>
                </a:rPr>
                <a:t>1830</a:t>
              </a:r>
            </a:p>
          </p:txBody>
        </p:sp>
        <p:sp>
          <p:nvSpPr>
            <p:cNvPr id="50198" name="Line 25"/>
            <p:cNvSpPr>
              <a:spLocks noChangeShapeType="1"/>
            </p:cNvSpPr>
            <p:nvPr/>
          </p:nvSpPr>
          <p:spPr bwMode="auto">
            <a:xfrm>
              <a:off x="4241" y="1389"/>
              <a:ext cx="0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0199" name="Text Box 26"/>
            <p:cNvSpPr txBox="1">
              <a:spLocks noChangeArrowheads="1"/>
            </p:cNvSpPr>
            <p:nvPr/>
          </p:nvSpPr>
          <p:spPr bwMode="auto">
            <a:xfrm>
              <a:off x="3833" y="709"/>
              <a:ext cx="975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dirty="0">
                  <a:latin typeface="Constantia" pitchFamily="18" charset="0"/>
                  <a:cs typeface="Arial" charset="0"/>
                </a:rPr>
                <a:t> Dinner   </a:t>
              </a:r>
              <a:r>
                <a:rPr lang="en-GB" dirty="0">
                  <a:latin typeface="Constantia" pitchFamily="18" charset="0"/>
                  <a:cs typeface="Arial" charset="0"/>
                </a:rPr>
                <a:t>3</a:t>
              </a:r>
              <a:r>
                <a:rPr lang="en-GB" baseline="30000" dirty="0">
                  <a:latin typeface="Constantia" pitchFamily="18" charset="0"/>
                  <a:cs typeface="Arial" charset="0"/>
                </a:rPr>
                <a:t>rd</a:t>
              </a:r>
              <a:r>
                <a:rPr lang="en-GB" dirty="0">
                  <a:latin typeface="Constantia" pitchFamily="18" charset="0"/>
                  <a:cs typeface="Arial" charset="0"/>
                </a:rPr>
                <a:t> tablet administered</a:t>
              </a:r>
            </a:p>
          </p:txBody>
        </p:sp>
        <p:sp>
          <p:nvSpPr>
            <p:cNvPr id="50200" name="Line 27"/>
            <p:cNvSpPr>
              <a:spLocks noChangeShapeType="1"/>
            </p:cNvSpPr>
            <p:nvPr/>
          </p:nvSpPr>
          <p:spPr bwMode="auto">
            <a:xfrm>
              <a:off x="4241" y="2069"/>
              <a:ext cx="0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0192" name="Line 28"/>
          <p:cNvSpPr>
            <a:spLocks noChangeShapeType="1"/>
          </p:cNvSpPr>
          <p:nvPr/>
        </p:nvSpPr>
        <p:spPr bwMode="auto">
          <a:xfrm>
            <a:off x="7885113" y="49403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4253" name="Text Box 29"/>
          <p:cNvSpPr txBox="1">
            <a:spLocks noChangeArrowheads="1"/>
          </p:cNvSpPr>
          <p:nvPr/>
        </p:nvSpPr>
        <p:spPr bwMode="auto">
          <a:xfrm>
            <a:off x="7019925" y="3068638"/>
            <a:ext cx="1908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 dirty="0">
                <a:latin typeface="Constantia" pitchFamily="18" charset="0"/>
                <a:cs typeface="Arial" charset="0"/>
              </a:rPr>
              <a:t>After 12 hours all tablets still in stomach</a:t>
            </a:r>
          </a:p>
        </p:txBody>
      </p:sp>
      <p:sp>
        <p:nvSpPr>
          <p:cNvPr id="50194" name="Text Box 30"/>
          <p:cNvSpPr txBox="1">
            <a:spLocks noChangeArrowheads="1"/>
          </p:cNvSpPr>
          <p:nvPr/>
        </p:nvSpPr>
        <p:spPr bwMode="auto">
          <a:xfrm>
            <a:off x="3924300" y="5805488"/>
            <a:ext cx="847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>
                <a:latin typeface="Tahoma" pitchFamily="34" charset="0"/>
              </a:rPr>
              <a:t>Time</a:t>
            </a:r>
            <a:endParaRPr lang="en-US" sz="2400">
              <a:latin typeface="Tahoma" pitchFamily="34" charset="0"/>
            </a:endParaRPr>
          </a:p>
        </p:txBody>
      </p:sp>
      <p:pic>
        <p:nvPicPr>
          <p:cNvPr id="50195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88913"/>
            <a:ext cx="3455988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96" name="31 CuadroTexto"/>
          <p:cNvSpPr txBox="1">
            <a:spLocks noChangeArrowheads="1"/>
          </p:cNvSpPr>
          <p:nvPr/>
        </p:nvSpPr>
        <p:spPr bwMode="auto">
          <a:xfrm>
            <a:off x="285750" y="6143625"/>
            <a:ext cx="3494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dirty="0"/>
              <a:t>Gentileza Dr. Abdul </a:t>
            </a:r>
            <a:r>
              <a:rPr lang="es-ES" dirty="0" err="1" smtClean="0"/>
              <a:t>Basit</a:t>
            </a:r>
            <a:r>
              <a:rPr lang="es-ES" dirty="0" smtClean="0"/>
              <a:t>. Universidad de Londres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4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4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425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Via oral</a:t>
            </a:r>
          </a:p>
        </p:txBody>
      </p:sp>
      <p:sp>
        <p:nvSpPr>
          <p:cNvPr id="67587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smtClean="0"/>
              <a:t>Intestino delgado: 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smtClean="0"/>
              <a:t>5-6 m de longitud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smtClean="0"/>
              <a:t>Duodeno es corto: “doce dedos”. Recibe la secreción pancreática y biliar (muy importante para el proceso de disolución)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smtClean="0"/>
              <a:t>Yeyuno e ileon: 5 m. Característica principal: superficie e irrigación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smtClean="0"/>
              <a:t>Movimientos: peristálticos (ondas de constricción para avanzar), segmentación (mezclado), pendulares (homogeneizar contenido)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smtClean="0"/>
              <a:t>Vascularización: 900 mL/min. Vacia a la vena porta, pasa por el hígado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Intestino delgado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400" b="1" smtClean="0"/>
              <a:t>Segmento: Duodeno (“doce dedos”)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400" b="1" smtClean="0"/>
              <a:t>Longitud (cm): 25-30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400" b="1" smtClean="0"/>
              <a:t>Area (m2): 0</a:t>
            </a:r>
            <a:r>
              <a:rPr lang="es-ES" sz="2400" b="1" smtClean="0"/>
              <a:t>,09 </a:t>
            </a:r>
            <a:endParaRPr lang="en-US" sz="2400" b="1" smtClean="0"/>
          </a:p>
          <a:p>
            <a:pPr algn="just" eaLnBrk="1" hangingPunct="1">
              <a:lnSpc>
                <a:spcPct val="90000"/>
              </a:lnSpc>
            </a:pPr>
            <a:r>
              <a:rPr lang="en-US" sz="2400" b="1" smtClean="0"/>
              <a:t>pH (prom): </a:t>
            </a:r>
            <a:r>
              <a:rPr lang="es-ES" sz="2400" b="1" smtClean="0"/>
              <a:t>5(cerca del píloro) -7</a:t>
            </a:r>
            <a:endParaRPr lang="en-US" sz="2400" b="1" smtClean="0"/>
          </a:p>
          <a:p>
            <a:pPr algn="just" eaLnBrk="1" hangingPunct="1">
              <a:lnSpc>
                <a:spcPct val="90000"/>
              </a:lnSpc>
            </a:pPr>
            <a:r>
              <a:rPr lang="es-ES" sz="2400" b="1" smtClean="0"/>
              <a:t>Enzimas y otros: conducto común biliar y pancreático desemboca a 10 cm del esfínter pilórico.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400" b="1" smtClean="0"/>
              <a:t>Secreciones: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ES" sz="2000" b="1" smtClean="0"/>
              <a:t>Pancreática (500-1000 ml/día), pH 8-9 (bicarbonato).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ES" sz="2000" b="1" smtClean="0"/>
              <a:t>Biliar:  (250-1100 ml/días). pH 6 en la vesícula biliar y 7-7.5 al llegar al duodeno. Secreción biliar se descarga cada 30 minutos por 5 horas después de una comida.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400" b="1" smtClean="0"/>
              <a:t>Ruta de absorción: portal, pasa por el hígado</a:t>
            </a:r>
          </a:p>
          <a:p>
            <a:pPr algn="just" eaLnBrk="1" hangingPunct="1">
              <a:lnSpc>
                <a:spcPct val="90000"/>
              </a:lnSpc>
            </a:pPr>
            <a:endParaRPr lang="es-ES" sz="2400" b="1" smtClean="0"/>
          </a:p>
          <a:p>
            <a:pPr algn="just" eaLnBrk="1" hangingPunct="1">
              <a:lnSpc>
                <a:spcPct val="90000"/>
              </a:lnSpc>
            </a:pPr>
            <a:endParaRPr lang="es-E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026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 l="11604" t="21463" r="25635" b="14561"/>
          <a:stretch>
            <a:fillRect/>
          </a:stretch>
        </p:blipFill>
        <p:spPr>
          <a:xfrm>
            <a:off x="1728788" y="476250"/>
            <a:ext cx="7415212" cy="5473700"/>
          </a:xfrm>
          <a:noFill/>
        </p:spPr>
      </p:pic>
      <p:sp>
        <p:nvSpPr>
          <p:cNvPr id="53251" name="Text Box 1027"/>
          <p:cNvSpPr txBox="1">
            <a:spLocks noChangeArrowheads="1"/>
          </p:cNvSpPr>
          <p:nvPr/>
        </p:nvSpPr>
        <p:spPr bwMode="auto">
          <a:xfrm>
            <a:off x="971550" y="6308725"/>
            <a:ext cx="7345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onstantia" pitchFamily="18" charset="0"/>
              </a:rPr>
              <a:t>Figura Curso Biofarmacia Moderna. Amidon G, Bermejo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3505200" y="3962400"/>
            <a:ext cx="1905000" cy="304800"/>
          </a:xfrm>
          <a:prstGeom prst="rightArrow">
            <a:avLst>
              <a:gd name="adj1" fmla="val 50000"/>
              <a:gd name="adj2" fmla="val 15625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>
              <a:latin typeface="Constantia" pitchFamily="18" charset="0"/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3505200" y="2057400"/>
            <a:ext cx="1752600" cy="304800"/>
          </a:xfrm>
          <a:prstGeom prst="rightArrow">
            <a:avLst>
              <a:gd name="adj1" fmla="val 50000"/>
              <a:gd name="adj2" fmla="val 14375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>
              <a:latin typeface="Constantia" pitchFamily="18" charset="0"/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457200" y="3657600"/>
            <a:ext cx="2667000" cy="1143000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>
                <a:solidFill>
                  <a:srgbClr val="000000"/>
                </a:solidFill>
                <a:latin typeface="Comic Sans MS" pitchFamily="66" charset="0"/>
              </a:rPr>
              <a:t>Fase Farmacocinética</a:t>
            </a:r>
            <a:endParaRPr lang="en-US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OCR A Extended" pitchFamily="50" charset="0"/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457200" y="1752600"/>
            <a:ext cx="2674938" cy="1143000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>
                <a:solidFill>
                  <a:srgbClr val="000000"/>
                </a:solidFill>
                <a:latin typeface="Comic Sans MS" pitchFamily="66" charset="0"/>
              </a:rPr>
              <a:t>Fase Biofarmacéutica</a:t>
            </a:r>
            <a:endParaRPr lang="en-US" sz="20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304800" y="152400"/>
            <a:ext cx="8534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Desde el sitio de administración al sitio de acción</a:t>
            </a:r>
            <a:endParaRPr lang="es-ES_tradnl" sz="5400" b="1" i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715000" y="1828800"/>
            <a:ext cx="2514600" cy="1282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lvl="1">
              <a:lnSpc>
                <a:spcPct val="130000"/>
              </a:lnSpc>
              <a:buClr>
                <a:srgbClr val="FF0000"/>
              </a:buClr>
              <a:buFont typeface="Monotype Sorts" pitchFamily="2" charset="2"/>
              <a:buNone/>
            </a:pPr>
            <a:r>
              <a:rPr lang="es-CL" sz="2000" b="1">
                <a:solidFill>
                  <a:srgbClr val="C00000"/>
                </a:solidFill>
                <a:latin typeface="Comic Sans MS" pitchFamily="66" charset="0"/>
              </a:rPr>
              <a:t>Fármaco disponible para la absorción</a:t>
            </a:r>
            <a:endParaRPr lang="es-ES_tradnl" sz="1600" b="1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791200" y="3657600"/>
            <a:ext cx="2514600" cy="1282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lvl="1">
              <a:lnSpc>
                <a:spcPct val="130000"/>
              </a:lnSpc>
              <a:buClr>
                <a:srgbClr val="FF0000"/>
              </a:buClr>
              <a:buFont typeface="Monotype Sorts" pitchFamily="2" charset="2"/>
              <a:buNone/>
            </a:pPr>
            <a:r>
              <a:rPr lang="es-CL" sz="2000" b="1">
                <a:solidFill>
                  <a:srgbClr val="C00000"/>
                </a:solidFill>
                <a:latin typeface="Comic Sans MS" pitchFamily="66" charset="0"/>
              </a:rPr>
              <a:t>Fármaco disponible para la acción</a:t>
            </a:r>
            <a:endParaRPr lang="es-ES_tradnl" sz="2000" b="1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457200" y="5181600"/>
            <a:ext cx="2667000" cy="1143000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>
                <a:solidFill>
                  <a:srgbClr val="000000"/>
                </a:solidFill>
                <a:latin typeface="Comic Sans MS" pitchFamily="66" charset="0"/>
              </a:rPr>
              <a:t>Fase Farmacodinámica</a:t>
            </a:r>
            <a:endParaRPr lang="en-US" b="1">
              <a:solidFill>
                <a:srgbClr val="000000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OCR A Extended" pitchFamily="50" charset="0"/>
            </a:endParaRP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3505200" y="5562600"/>
            <a:ext cx="1905000" cy="304800"/>
          </a:xfrm>
          <a:prstGeom prst="rightArrow">
            <a:avLst>
              <a:gd name="adj1" fmla="val 50000"/>
              <a:gd name="adj2" fmla="val 15625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>
              <a:latin typeface="Constantia" pitchFamily="18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257800" y="5181600"/>
            <a:ext cx="3886200" cy="885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lvl="1">
              <a:lnSpc>
                <a:spcPct val="130000"/>
              </a:lnSpc>
              <a:buClr>
                <a:srgbClr val="FF0000"/>
              </a:buClr>
              <a:buFont typeface="Monotype Sorts" pitchFamily="2" charset="2"/>
              <a:buNone/>
            </a:pPr>
            <a:r>
              <a:rPr lang="es-CL" sz="2000" b="1">
                <a:solidFill>
                  <a:srgbClr val="C00000"/>
                </a:solidFill>
                <a:latin typeface="Comic Sans MS" pitchFamily="66" charset="0"/>
              </a:rPr>
              <a:t>Efecto farmacológico (terapéutico/tóxico)</a:t>
            </a:r>
            <a:endParaRPr lang="es-ES_tradnl" sz="2000" b="1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/>
          <p:cNvPicPr>
            <a:picLocks noChangeAspect="1" noChangeArrowheads="1"/>
          </p:cNvPicPr>
          <p:nvPr/>
        </p:nvPicPr>
        <p:blipFill>
          <a:blip r:embed="rId2" cstate="print"/>
          <a:srcRect l="16667" t="34889" r="46320" b="14722"/>
          <a:stretch>
            <a:fillRect/>
          </a:stretch>
        </p:blipFill>
        <p:spPr bwMode="auto">
          <a:xfrm>
            <a:off x="1979613" y="995363"/>
            <a:ext cx="5905500" cy="502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/>
          <p:cNvPicPr>
            <a:picLocks noChangeAspect="1" noChangeArrowheads="1"/>
          </p:cNvPicPr>
          <p:nvPr/>
        </p:nvPicPr>
        <p:blipFill>
          <a:blip r:embed="rId2" cstate="print"/>
          <a:srcRect l="26378" t="22278" r="25845" b="15556"/>
          <a:stretch>
            <a:fillRect/>
          </a:stretch>
        </p:blipFill>
        <p:spPr bwMode="auto">
          <a:xfrm>
            <a:off x="1331913" y="1052513"/>
            <a:ext cx="6553200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 l="27431" t="22278" r="27431" b="14722"/>
          <a:stretch>
            <a:fillRect/>
          </a:stretch>
        </p:blipFill>
        <p:spPr bwMode="auto">
          <a:xfrm>
            <a:off x="1476375" y="1052513"/>
            <a:ext cx="61912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 l="25323" t="23129" r="25325" b="13037"/>
          <a:stretch>
            <a:fillRect/>
          </a:stretch>
        </p:blipFill>
        <p:spPr bwMode="auto">
          <a:xfrm>
            <a:off x="1187450" y="1125538"/>
            <a:ext cx="67691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026"/>
          <p:cNvSpPr txBox="1">
            <a:spLocks noChangeArrowheads="1"/>
          </p:cNvSpPr>
          <p:nvPr/>
        </p:nvSpPr>
        <p:spPr bwMode="auto">
          <a:xfrm>
            <a:off x="971550" y="6308725"/>
            <a:ext cx="7345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onstantia" pitchFamily="18" charset="0"/>
              </a:rPr>
              <a:t>Figura Curso Biofarmacia Moderna. Amidon G, Bermejo M</a:t>
            </a:r>
          </a:p>
        </p:txBody>
      </p:sp>
      <p:pic>
        <p:nvPicPr>
          <p:cNvPr id="58371" name="Picture 1027"/>
          <p:cNvPicPr>
            <a:picLocks noChangeAspect="1" noChangeArrowheads="1"/>
          </p:cNvPicPr>
          <p:nvPr/>
        </p:nvPicPr>
        <p:blipFill>
          <a:blip r:embed="rId2" cstate="print"/>
          <a:srcRect l="12354" t="19489" r="25635" b="18491"/>
          <a:stretch>
            <a:fillRect/>
          </a:stretch>
        </p:blipFill>
        <p:spPr bwMode="auto">
          <a:xfrm>
            <a:off x="1187450" y="692150"/>
            <a:ext cx="662463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Intestino delgado</a:t>
            </a:r>
          </a:p>
        </p:txBody>
      </p:sp>
      <p:sp>
        <p:nvSpPr>
          <p:cNvPr id="71683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Segmento: Yeyuno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Longitud (cm): 110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smtClean="0"/>
              <a:t>Area (m2): 60</a:t>
            </a:r>
            <a:r>
              <a:rPr lang="es-ES" sz="2800" b="1" smtClean="0"/>
              <a:t> </a:t>
            </a:r>
            <a:endParaRPr lang="en-US" sz="2800" b="1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smtClean="0"/>
              <a:t>pH (prom): </a:t>
            </a:r>
            <a:r>
              <a:rPr lang="es-ES" sz="2800" b="1" smtClean="0"/>
              <a:t>6.9</a:t>
            </a:r>
            <a:endParaRPr lang="en-US" sz="2800" b="1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Secreciones: mucus, agua, electrolitos, amilasa maltasa, lactasa, sucrasa, peptidasa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Volumen/día: 1500-2000 (todo el intestino delgado)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Ruta de absorción: portal, pasa por el hígado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026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print"/>
          <a:srcRect l="12384" t="19844" r="25502" b="17691"/>
          <a:stretch>
            <a:fillRect/>
          </a:stretch>
        </p:blipFill>
        <p:spPr>
          <a:xfrm>
            <a:off x="1655763" y="981075"/>
            <a:ext cx="7488237" cy="4608513"/>
          </a:xfrm>
        </p:spPr>
      </p:pic>
      <p:sp>
        <p:nvSpPr>
          <p:cNvPr id="60419" name="Rectangle 1027"/>
          <p:cNvSpPr>
            <a:spLocks noChangeArrowheads="1"/>
          </p:cNvSpPr>
          <p:nvPr/>
        </p:nvSpPr>
        <p:spPr bwMode="auto">
          <a:xfrm>
            <a:off x="1116013" y="6021388"/>
            <a:ext cx="650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latin typeface="Constantia" pitchFamily="18" charset="0"/>
              </a:rPr>
              <a:t>Figura Curso Biofarmacia Moderna. Amidon G, Bermejo 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Intestino delgado</a:t>
            </a:r>
          </a:p>
        </p:txBody>
      </p:sp>
      <p:sp>
        <p:nvSpPr>
          <p:cNvPr id="6144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b="1" smtClean="0"/>
              <a:t>Segmento: Ileon</a:t>
            </a:r>
          </a:p>
          <a:p>
            <a:pPr algn="just" eaLnBrk="1" hangingPunct="1"/>
            <a:r>
              <a:rPr lang="es-ES" b="1" smtClean="0"/>
              <a:t>Longitud (cm): 160</a:t>
            </a:r>
          </a:p>
          <a:p>
            <a:pPr algn="just" eaLnBrk="1" hangingPunct="1"/>
            <a:r>
              <a:rPr lang="en-US" b="1" smtClean="0"/>
              <a:t>Area (m2): 60</a:t>
            </a:r>
            <a:r>
              <a:rPr lang="es-ES" b="1" smtClean="0"/>
              <a:t> </a:t>
            </a:r>
            <a:endParaRPr lang="en-US" b="1" smtClean="0"/>
          </a:p>
          <a:p>
            <a:pPr algn="just" eaLnBrk="1" hangingPunct="1"/>
            <a:r>
              <a:rPr lang="en-US" b="1" smtClean="0"/>
              <a:t>pH (prom): </a:t>
            </a:r>
            <a:r>
              <a:rPr lang="es-ES" b="1" smtClean="0"/>
              <a:t>6.5-7</a:t>
            </a:r>
            <a:endParaRPr lang="en-US" b="1" smtClean="0"/>
          </a:p>
          <a:p>
            <a:pPr algn="just" eaLnBrk="1" hangingPunct="1"/>
            <a:r>
              <a:rPr lang="es-ES" b="1" smtClean="0"/>
              <a:t>Secreciones: mucus, agua, electrolitos, lipasa, nucleasa, peptidasa</a:t>
            </a:r>
          </a:p>
          <a:p>
            <a:pPr algn="just" eaLnBrk="1" hangingPunct="1"/>
            <a:r>
              <a:rPr lang="es-ES" b="1" smtClean="0"/>
              <a:t>Ruta de absorción: portal, pasa por el hígado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 smtClean="0"/>
              <a:t>Eficiencia del intestino delgado en el proceso de absorción</a:t>
            </a:r>
            <a:endParaRPr lang="es-ES" sz="28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Grosor de la membrana epitelial: 25 </a:t>
            </a:r>
            <a:r>
              <a:rPr lang="es-ES" dirty="0" err="1" smtClean="0"/>
              <a:t>um</a:t>
            </a:r>
            <a:endParaRPr lang="es-ES" dirty="0" smtClean="0"/>
          </a:p>
          <a:p>
            <a:r>
              <a:rPr lang="es-ES" dirty="0" smtClean="0"/>
              <a:t>Circulación: 6000 ml/min en el territorio sistémico, lo que mantiene una alta gradiente de concentración</a:t>
            </a:r>
            <a:endParaRPr lang="es-E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Colon</a:t>
            </a:r>
          </a:p>
        </p:txBody>
      </p:sp>
      <p:sp>
        <p:nvSpPr>
          <p:cNvPr id="74755" name="Rectangle 102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Longitud (cm): 150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smtClean="0"/>
              <a:t>Area (m2): 0.25</a:t>
            </a:r>
            <a:r>
              <a:rPr lang="es-ES" sz="2800" b="1" smtClean="0"/>
              <a:t> </a:t>
            </a:r>
            <a:endParaRPr lang="en-US" sz="2800" b="1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smtClean="0"/>
              <a:t>pH (prom): </a:t>
            </a:r>
            <a:r>
              <a:rPr lang="es-ES" sz="2800" b="1" smtClean="0"/>
              <a:t>8</a:t>
            </a:r>
            <a:endParaRPr lang="en-US" sz="2800" b="1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Secreciones: principalmente mucus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No se encuentran sales biliares a esta altura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No hay secreción de enzimas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Importante función de reabsorción de agua y electrolitos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b="1" smtClean="0"/>
              <a:t>Ruta de absorción: portal, pasa por el hígado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sz="2800" b="1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528638" y="533400"/>
            <a:ext cx="86153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3200" b="1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INGRESO DE FÁRMACO AL ORGANISMO</a:t>
            </a:r>
            <a:endParaRPr lang="es-ES" sz="3200" b="1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219200" y="2133600"/>
            <a:ext cx="4648200" cy="1371600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DIRECTO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Intravascular (i.v., i.a.)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57200" y="4267200"/>
            <a:ext cx="8229600" cy="1752600"/>
          </a:xfrm>
          <a:prstGeom prst="rect">
            <a:avLst/>
          </a:prstGeom>
          <a:gradFill rotWithShape="0">
            <a:gsLst>
              <a:gs pos="0">
                <a:srgbClr val="00CCFF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 "/>
            </a:pPr>
            <a:r>
              <a:rPr lang="en-US" sz="2400" b="1">
                <a:solidFill>
                  <a:srgbClr val="000000"/>
                </a:solidFill>
                <a:latin typeface="Comic Sans MS" pitchFamily="66" charset="0"/>
              </a:rPr>
              <a:t>INDIRECTO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 "/>
            </a:pPr>
            <a:r>
              <a:rPr lang="en-US" sz="2400" b="1">
                <a:solidFill>
                  <a:srgbClr val="000000"/>
                </a:solidFill>
                <a:latin typeface="Comic Sans MS" pitchFamily="66" charset="0"/>
              </a:rPr>
              <a:t>Extravascular (absorción: paso desde el sitio de administración a la circulación general)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Tx/>
              <a:buChar char=" "/>
            </a:pPr>
            <a:r>
              <a:rPr lang="en-US" sz="2400" b="1">
                <a:solidFill>
                  <a:srgbClr val="000000"/>
                </a:solidFill>
                <a:latin typeface="Comic Sans MS" pitchFamily="66" charset="0"/>
              </a:rPr>
              <a:t>(p.o.,i.m., rectal, i.p., t.d.)</a:t>
            </a:r>
            <a:endParaRPr lang="en-US" sz="3200" b="1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Factores que influyen en la BD</a:t>
            </a:r>
          </a:p>
        </p:txBody>
      </p:sp>
      <p:sp>
        <p:nvSpPr>
          <p:cNvPr id="6349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Tiempos de tránsito</a:t>
            </a:r>
          </a:p>
          <a:p>
            <a:pPr eaLnBrk="1" hangingPunct="1"/>
            <a:r>
              <a:rPr lang="es-ES" smtClean="0"/>
              <a:t>Mecanismos de absorción</a:t>
            </a:r>
          </a:p>
          <a:p>
            <a:pPr eaLnBrk="1" hangingPunct="1"/>
            <a:r>
              <a:rPr lang="es-ES" smtClean="0"/>
              <a:t>Características ácido-base del fármaco</a:t>
            </a:r>
          </a:p>
          <a:p>
            <a:pPr eaLnBrk="1" hangingPunct="1"/>
            <a:r>
              <a:rPr lang="es-ES" smtClean="0"/>
              <a:t>Eliminación presistémica</a:t>
            </a:r>
          </a:p>
          <a:p>
            <a:pPr eaLnBrk="1" hangingPunct="1"/>
            <a:r>
              <a:rPr lang="es-ES" smtClean="0"/>
              <a:t>Tipo de forma farmacéutica</a:t>
            </a:r>
          </a:p>
          <a:p>
            <a:pPr eaLnBrk="1" hangingPunct="1"/>
            <a:endParaRPr lang="es-ES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smtClean="0"/>
              <a:t>Tiempos de tránsito</a:t>
            </a:r>
          </a:p>
        </p:txBody>
      </p:sp>
      <p:sp>
        <p:nvSpPr>
          <p:cNvPr id="64515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Boca: variable, desde segundos hasta minutos</a:t>
            </a:r>
          </a:p>
          <a:p>
            <a:pPr eaLnBrk="1" hangingPunct="1"/>
            <a:r>
              <a:rPr lang="es-ES" smtClean="0"/>
              <a:t>Esófago: segundos</a:t>
            </a:r>
          </a:p>
          <a:p>
            <a:pPr eaLnBrk="1" hangingPunct="1"/>
            <a:r>
              <a:rPr lang="es-ES" smtClean="0"/>
              <a:t>Estómago: variable, desde 15-20 minutos hasta 1-2 horas con alimentos</a:t>
            </a:r>
          </a:p>
          <a:p>
            <a:pPr eaLnBrk="1" hangingPunct="1"/>
            <a:r>
              <a:rPr lang="es-ES" smtClean="0"/>
              <a:t>Intestino: 3 horas</a:t>
            </a:r>
          </a:p>
          <a:p>
            <a:pPr eaLnBrk="1" hangingPunct="1"/>
            <a:r>
              <a:rPr lang="es-ES" smtClean="0"/>
              <a:t>Colon: muy variable. Desde 2-3 horas hasta días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pPr eaLnBrk="1" hangingPunct="1"/>
            <a:r>
              <a:rPr lang="es-ES_tradnl" sz="3600" b="1" dirty="0" smtClean="0">
                <a:solidFill>
                  <a:srgbClr val="C00000"/>
                </a:solidFill>
              </a:rPr>
              <a:t>MECANISMOS DE ABSORCIÓN</a:t>
            </a:r>
            <a:endParaRPr lang="es-ES" sz="3600" b="1" dirty="0" smtClean="0">
              <a:solidFill>
                <a:srgbClr val="C00000"/>
              </a:solidFill>
            </a:endParaRPr>
          </a:p>
        </p:txBody>
      </p:sp>
      <p:sp>
        <p:nvSpPr>
          <p:cNvPr id="65539" name="Rectangle 1027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229600" cy="34559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Monotype Sorts" pitchFamily="2" charset="2"/>
              <a:buChar char=" "/>
            </a:pPr>
            <a:endParaRPr lang="es-ES_tradnl" sz="2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s-ES_tradnl" sz="2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800" b="1" dirty="0" smtClean="0">
                <a:solidFill>
                  <a:schemeClr val="tx2"/>
                </a:solidFill>
              </a:rPr>
              <a:t>Difusión simple</a:t>
            </a:r>
          </a:p>
          <a:p>
            <a:pPr eaLnBrk="1" hangingPunct="1">
              <a:lnSpc>
                <a:spcPct val="8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800" b="1" dirty="0" smtClean="0">
                <a:solidFill>
                  <a:schemeClr val="tx2"/>
                </a:solidFill>
              </a:rPr>
              <a:t>Difusión facilitada</a:t>
            </a:r>
          </a:p>
          <a:p>
            <a:pPr eaLnBrk="1" hangingPunct="1">
              <a:lnSpc>
                <a:spcPct val="8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800" b="1" dirty="0" smtClean="0">
                <a:solidFill>
                  <a:schemeClr val="tx2"/>
                </a:solidFill>
              </a:rPr>
              <a:t>Transporte activo </a:t>
            </a:r>
          </a:p>
          <a:p>
            <a:pPr eaLnBrk="1" hangingPunct="1">
              <a:lnSpc>
                <a:spcPct val="8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800" b="1" dirty="0" smtClean="0">
                <a:solidFill>
                  <a:schemeClr val="tx2"/>
                </a:solidFill>
              </a:rPr>
              <a:t>Filtración o Transporte </a:t>
            </a:r>
            <a:r>
              <a:rPr lang="es-ES_tradnl" sz="2800" b="1" dirty="0" err="1" smtClean="0">
                <a:solidFill>
                  <a:schemeClr val="tx2"/>
                </a:solidFill>
              </a:rPr>
              <a:t>convectivo</a:t>
            </a:r>
            <a:r>
              <a:rPr lang="es-ES_tradnl" sz="2800" b="1" dirty="0" smtClean="0">
                <a:solidFill>
                  <a:schemeClr val="tx2"/>
                </a:solidFill>
              </a:rPr>
              <a:t> (poros)</a:t>
            </a:r>
          </a:p>
          <a:p>
            <a:pPr eaLnBrk="1" hangingPunct="1">
              <a:lnSpc>
                <a:spcPct val="8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800" b="1" dirty="0" err="1" smtClean="0">
                <a:solidFill>
                  <a:schemeClr val="tx2"/>
                </a:solidFill>
              </a:rPr>
              <a:t>Pinocitosis</a:t>
            </a:r>
            <a:endParaRPr lang="es-ES_tradnl" sz="2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800" b="1" dirty="0" smtClean="0">
                <a:solidFill>
                  <a:schemeClr val="tx2"/>
                </a:solidFill>
              </a:rPr>
              <a:t>Transporte por pares iónicos</a:t>
            </a:r>
            <a:endParaRPr lang="es-ES_tradnl" sz="3600" dirty="0" smtClean="0"/>
          </a:p>
          <a:p>
            <a:pPr eaLnBrk="1" hangingPunct="1">
              <a:lnSpc>
                <a:spcPct val="80000"/>
              </a:lnSpc>
            </a:pPr>
            <a:endParaRPr lang="es-E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 l="25194" t="17813" r="5664" b="11874"/>
          <a:stretch>
            <a:fillRect/>
          </a:stretch>
        </p:blipFill>
        <p:spPr bwMode="auto">
          <a:xfrm>
            <a:off x="357188" y="928688"/>
            <a:ext cx="8429625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2800" b="1" smtClean="0"/>
              <a:t>Localización de los mecanismos de absorción</a:t>
            </a:r>
          </a:p>
        </p:txBody>
      </p:sp>
      <p:sp>
        <p:nvSpPr>
          <p:cNvPr id="67587" name="Rectangle 1027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191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400" b="1" smtClean="0"/>
              <a:t>a.- Estómago: difusión, filtración o transporte convectivo, transporte activo.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None/>
            </a:pPr>
            <a:endParaRPr lang="es-ES_tradnl" sz="2400" b="1" smtClean="0"/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400" b="1" smtClean="0"/>
              <a:t>b.- Intestino delgado: difusión, difusión facilitada, transporte convectivo, transporte activo, pinocitosis, transporte por pares iónicos.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</a:pPr>
            <a:endParaRPr lang="es-ES_tradnl" sz="2400" b="1" smtClean="0"/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400" b="1" smtClean="0"/>
              <a:t>c.- Colon: difusión pasiva, transporte convectivo 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</a:pPr>
            <a:endParaRPr lang="es-ES_tradnl" sz="2400" b="1" smtClean="0"/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400" b="1" smtClean="0"/>
              <a:t>d.- Recto: difusión pasiva, transporte convectivo, transporte por pares iónicos.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</a:rPr>
              <a:t>FACTORES FISICO-QUIMICOS QUE AFECTAN LA ABSORCIÓN DE MEDICAMENTOS</a:t>
            </a:r>
            <a:endParaRPr lang="es-ES_tradnl" sz="36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017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  <a:defRPr/>
            </a:pP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</a:rPr>
              <a:t>a.- Solubilidad en lípidos: a mayor </a:t>
            </a:r>
            <a:r>
              <a:rPr lang="es-ES_tradnl" sz="2400" b="1" dirty="0" err="1" smtClean="0">
                <a:solidFill>
                  <a:schemeClr val="tx2">
                    <a:lumMod val="50000"/>
                  </a:schemeClr>
                </a:solidFill>
              </a:rPr>
              <a:t>lipofilicidad</a:t>
            </a: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</a:rPr>
              <a:t> de la molécula, más rápida la absorción (mayor permeabilidad)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  <a:defRPr/>
            </a:pPr>
            <a:endParaRPr lang="es-ES_tradnl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  <a:defRPr/>
            </a:pP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</a:rPr>
              <a:t>b.- Constante de disociación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  <a:defRPr/>
            </a:pPr>
            <a:endParaRPr lang="es-ES_tradnl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  <a:defRPr/>
            </a:pP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</a:rPr>
              <a:t>c.- pH en el sitio de absorción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  <a:defRPr/>
            </a:pPr>
            <a:endParaRPr lang="es-ES_tradnl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  <a:defRPr/>
            </a:pP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</a:rPr>
              <a:t>Teoría de partición por pH: la fracción no ionizada es la que mejor se absorbe</a:t>
            </a:r>
          </a:p>
          <a:p>
            <a:pPr algn="just" eaLnBrk="1" hangingPunct="1">
              <a:lnSpc>
                <a:spcPct val="90000"/>
              </a:lnSpc>
              <a:buFontTx/>
              <a:buBlip>
                <a:blip r:embed="rId2"/>
              </a:buBlip>
              <a:defRPr/>
            </a:pPr>
            <a:endParaRPr lang="es-ES_tradnl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Tracto GI y pH</a:t>
            </a:r>
            <a:endParaRPr lang="es-ES" b="1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166120" cy="4572000"/>
          </a:xfrm>
        </p:spPr>
        <p:txBody>
          <a:bodyPr/>
          <a:lstStyle/>
          <a:p>
            <a:r>
              <a:rPr lang="es-ES" sz="2400" dirty="0" smtClean="0"/>
              <a:t>Boca: 6.7-7</a:t>
            </a:r>
          </a:p>
          <a:p>
            <a:r>
              <a:rPr lang="es-ES" sz="2400" dirty="0" smtClean="0"/>
              <a:t>Estómago: 1-3.5</a:t>
            </a:r>
          </a:p>
          <a:p>
            <a:r>
              <a:rPr lang="es-ES" sz="2400" dirty="0" smtClean="0"/>
              <a:t>Duodeno: 5-6</a:t>
            </a:r>
          </a:p>
          <a:p>
            <a:r>
              <a:rPr lang="es-ES" sz="2400" dirty="0" smtClean="0"/>
              <a:t>Yeyuno e </a:t>
            </a:r>
            <a:r>
              <a:rPr lang="es-ES" sz="2400" dirty="0" err="1" smtClean="0"/>
              <a:t>Ileon</a:t>
            </a:r>
            <a:r>
              <a:rPr lang="es-ES" sz="2400" dirty="0" smtClean="0"/>
              <a:t>: 6.5-7</a:t>
            </a:r>
          </a:p>
          <a:p>
            <a:r>
              <a:rPr lang="es-ES" sz="2400" dirty="0" smtClean="0"/>
              <a:t>Intestino grueso:  7,5-8 </a:t>
            </a:r>
          </a:p>
          <a:p>
            <a:endParaRPr lang="es-ES" sz="2400" dirty="0"/>
          </a:p>
        </p:txBody>
      </p:sp>
      <p:pic>
        <p:nvPicPr>
          <p:cNvPr id="7" name="6 Marcador de contenido" descr="tracto GI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052736"/>
            <a:ext cx="3080977" cy="4572000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</a:rPr>
              <a:t>FACTORES FISICO-QUIMICOS QUE AFECTAN LA ABSORCIÓN DE MEDICAMENTOS (</a:t>
            </a:r>
            <a:r>
              <a:rPr lang="es-ES_tradnl" sz="2400" b="1" dirty="0" err="1" smtClean="0">
                <a:solidFill>
                  <a:schemeClr val="tx2">
                    <a:lumMod val="50000"/>
                  </a:schemeClr>
                </a:solidFill>
              </a:rPr>
              <a:t>cont</a:t>
            </a: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69635" name="Rectangle 1027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400" b="1" smtClean="0"/>
              <a:t>Ácido:  pKa -pH = log (fu/fi)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  <a:buFont typeface="Monotype Sorts" pitchFamily="2" charset="2"/>
              <a:buBlip>
                <a:blip r:embed="rId2"/>
              </a:buBlip>
            </a:pPr>
            <a:r>
              <a:rPr lang="es-ES_tradnl" sz="2400" b="1" smtClean="0"/>
              <a:t>Base:  pKa - pH = log (fi/fu)</a:t>
            </a:r>
          </a:p>
          <a:p>
            <a:pPr eaLnBrk="1" hangingPunct="1">
              <a:lnSpc>
                <a:spcPct val="90000"/>
              </a:lnSpc>
              <a:buFont typeface="Monotype Sorts" pitchFamily="2" charset="2"/>
              <a:buChar char="2"/>
            </a:pPr>
            <a:endParaRPr lang="es-ES_tradnl" sz="2400" b="1" smtClean="0"/>
          </a:p>
          <a:p>
            <a:pPr algn="just" eaLnBrk="1" hangingPunct="1">
              <a:lnSpc>
                <a:spcPct val="90000"/>
              </a:lnSpc>
              <a:buClr>
                <a:srgbClr val="D50B7A"/>
              </a:buClr>
              <a:buFont typeface="Monotype Sorts" pitchFamily="2" charset="2"/>
              <a:buBlip>
                <a:blip r:embed="rId3"/>
              </a:buBlip>
            </a:pPr>
            <a:r>
              <a:rPr lang="es-ES_tradnl" sz="2400" b="1" smtClean="0"/>
              <a:t>Causas de las desviaciones de la teoría de partición por pH: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4"/>
              </a:buBlip>
            </a:pPr>
            <a:r>
              <a:rPr lang="es-ES_tradnl" sz="2400" b="1" smtClean="0"/>
              <a:t>- absorción de la forma ionizada (transporte por pares iónicos)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4"/>
              </a:buBlip>
            </a:pPr>
            <a:r>
              <a:rPr lang="es-ES_tradnl" sz="2400" b="1" smtClean="0"/>
              <a:t>- capa acuosa fija sobre la superficie de la mucosa</a:t>
            </a:r>
          </a:p>
          <a:p>
            <a:pPr algn="just" eaLnBrk="1" hangingPunct="1">
              <a:lnSpc>
                <a:spcPct val="90000"/>
              </a:lnSpc>
              <a:buFont typeface="Monotype Sorts" pitchFamily="2" charset="2"/>
              <a:buBlip>
                <a:blip r:embed="rId4"/>
              </a:buBlip>
            </a:pPr>
            <a:r>
              <a:rPr lang="es-ES_tradnl" sz="2400" b="1" smtClean="0"/>
              <a:t>- pH del microclima a nivel de la membrana celular</a:t>
            </a:r>
          </a:p>
          <a:p>
            <a:pPr algn="just" eaLnBrk="1" hangingPunct="1">
              <a:lnSpc>
                <a:spcPct val="90000"/>
              </a:lnSpc>
            </a:pPr>
            <a:endParaRPr lang="es-ES_tradnl" sz="2400" b="1" smtClean="0"/>
          </a:p>
          <a:p>
            <a:pPr eaLnBrk="1" hangingPunct="1">
              <a:lnSpc>
                <a:spcPct val="90000"/>
              </a:lnSpc>
            </a:pPr>
            <a:endParaRPr lang="es-ES_tradnl" sz="2400" smtClean="0"/>
          </a:p>
          <a:p>
            <a:pPr eaLnBrk="1" hangingPunct="1">
              <a:lnSpc>
                <a:spcPct val="90000"/>
              </a:lnSpc>
            </a:pP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pH/pKa Fármacos ácidos</a:t>
            </a:r>
            <a:endParaRPr lang="es-ES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676400"/>
            <a:ext cx="77724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_tradnl" sz="2800" smtClean="0"/>
              <a:t>pKa – pH = log (fu/fi)</a:t>
            </a:r>
          </a:p>
          <a:p>
            <a:pPr eaLnBrk="1" hangingPunct="1">
              <a:buFontTx/>
              <a:buNone/>
            </a:pPr>
            <a:r>
              <a:rPr lang="es-ES_tradnl" sz="2800" smtClean="0"/>
              <a:t>Ejemplo 1: AAS pKa 3,5</a:t>
            </a:r>
          </a:p>
          <a:p>
            <a:pPr eaLnBrk="1" hangingPunct="1">
              <a:buFontTx/>
              <a:buNone/>
            </a:pPr>
            <a:endParaRPr lang="es-ES_tradnl" sz="2800" smtClean="0"/>
          </a:p>
          <a:p>
            <a:pPr eaLnBrk="1" hangingPunct="1">
              <a:buFontTx/>
              <a:buNone/>
            </a:pPr>
            <a:r>
              <a:rPr lang="es-ES_tradnl" sz="2800" smtClean="0"/>
              <a:t>A) pH 1,5 (</a:t>
            </a:r>
            <a:r>
              <a:rPr lang="es-ES_tradnl" sz="2000" smtClean="0"/>
              <a:t>estómago en ayunas</a:t>
            </a:r>
            <a:r>
              <a:rPr lang="es-ES_tradnl" sz="2800" smtClean="0"/>
              <a:t>)</a:t>
            </a:r>
          </a:p>
          <a:p>
            <a:pPr eaLnBrk="1" hangingPunct="1">
              <a:buFontTx/>
              <a:buNone/>
            </a:pPr>
            <a:r>
              <a:rPr lang="es-ES_tradnl" sz="2800" smtClean="0"/>
              <a:t>3.5 – 1.5 = 2 = log (fu/fi)</a:t>
            </a:r>
          </a:p>
          <a:p>
            <a:pPr eaLnBrk="1" hangingPunct="1">
              <a:buFontTx/>
              <a:buNone/>
            </a:pPr>
            <a:r>
              <a:rPr lang="es-ES_tradnl" sz="2800" smtClean="0"/>
              <a:t>100 no ionizada/1 ionizada</a:t>
            </a:r>
          </a:p>
          <a:p>
            <a:pPr eaLnBrk="1" hangingPunct="1">
              <a:buFontTx/>
              <a:buNone/>
            </a:pPr>
            <a:r>
              <a:rPr lang="es-ES_tradnl" sz="2800" smtClean="0"/>
              <a:t>B) pH 6.5 (pasa al duodeno)</a:t>
            </a:r>
          </a:p>
          <a:p>
            <a:pPr eaLnBrk="1" hangingPunct="1">
              <a:buFontTx/>
              <a:buNone/>
            </a:pPr>
            <a:r>
              <a:rPr lang="es-ES_tradnl" sz="2800" smtClean="0"/>
              <a:t>3.5 – 6.5 = -3 = log (fu/fi)</a:t>
            </a:r>
          </a:p>
          <a:p>
            <a:pPr eaLnBrk="1" hangingPunct="1">
              <a:buFontTx/>
              <a:buNone/>
            </a:pPr>
            <a:r>
              <a:rPr lang="es-ES_tradnl" sz="2800" smtClean="0"/>
              <a:t>1 no ionizada/1000 ionizada</a:t>
            </a:r>
            <a:endParaRPr lang="es-ES" sz="2800" smtClean="0"/>
          </a:p>
          <a:p>
            <a:pPr eaLnBrk="1" hangingPunct="1">
              <a:buFontTx/>
              <a:buNone/>
            </a:pPr>
            <a:endParaRPr lang="es-E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pH/pKa Fármacos ácidos</a:t>
            </a:r>
            <a:endParaRPr lang="es-ES" smtClean="0"/>
          </a:p>
        </p:txBody>
      </p:sp>
      <p:sp>
        <p:nvSpPr>
          <p:cNvPr id="57753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676400"/>
            <a:ext cx="7772400" cy="4495800"/>
          </a:xfrm>
        </p:spPr>
        <p:txBody>
          <a:bodyPr>
            <a:normAutofit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sz="2800" dirty="0" err="1" smtClean="0"/>
              <a:t>pKa</a:t>
            </a:r>
            <a:r>
              <a:rPr lang="es-ES_tradnl" sz="2800" dirty="0" smtClean="0"/>
              <a:t> – pH = log (fu/fi)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sz="2800" dirty="0" smtClean="0"/>
              <a:t>Ejemplo 2: </a:t>
            </a:r>
            <a:r>
              <a:rPr lang="es-ES_tradnl" sz="2800" dirty="0" err="1" smtClean="0"/>
              <a:t>Fenitoína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pKa</a:t>
            </a:r>
            <a:r>
              <a:rPr lang="es-ES_tradnl" sz="2800" dirty="0" smtClean="0"/>
              <a:t> 8.5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s-ES_tradnl" sz="2800" dirty="0" smtClean="0"/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sz="2800" dirty="0" smtClean="0"/>
              <a:t>A) pH 1,5 (estómago en ayunas)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sz="2800" dirty="0" smtClean="0"/>
              <a:t>8.5 – 1.5 = 7 = log (fu/fi)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sz="2800" dirty="0" smtClean="0"/>
              <a:t>10 millones no ionizada/1 ionizada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sz="2800" dirty="0" smtClean="0"/>
              <a:t>B)</a:t>
            </a:r>
            <a:r>
              <a:rPr lang="es-ES_tradnl" sz="2000" dirty="0" smtClean="0"/>
              <a:t> </a:t>
            </a:r>
            <a:r>
              <a:rPr lang="es-ES_tradnl" sz="2800" dirty="0" smtClean="0"/>
              <a:t>pH 6.5 (pasa al duodeno)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sz="2800" dirty="0" smtClean="0"/>
              <a:t>8.5 – 6.5 = 2 = log (fu/fi)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sz="2800" dirty="0" smtClean="0"/>
              <a:t>100 no ionizada/1 ionizada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_tradnl" sz="2400" dirty="0" smtClean="0"/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s-E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400" b="1">
                <a:solidFill>
                  <a:schemeClr val="accent2"/>
                </a:solidFill>
                <a:latin typeface="Constantia" pitchFamily="18" charset="0"/>
              </a:rPr>
              <a:t>Forma farmacéutica</a:t>
            </a:r>
            <a:endParaRPr lang="es-ES_tradnl" sz="4400">
              <a:solidFill>
                <a:schemeClr val="accent2"/>
              </a:solidFill>
              <a:latin typeface="Constantia" pitchFamily="18" charset="0"/>
            </a:endParaRP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533400" y="1600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Char char="®"/>
            </a:pPr>
            <a:endParaRPr lang="es-ES_tradnl" sz="2800" b="1">
              <a:latin typeface="Constantia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Char char="®"/>
            </a:pPr>
            <a:r>
              <a:rPr lang="es-ES_tradnl" sz="2800" b="1">
                <a:latin typeface="Constantia" pitchFamily="18" charset="0"/>
              </a:rPr>
              <a:t>Si se pone una dosis de fármaco </a:t>
            </a:r>
            <a:r>
              <a:rPr lang="es-ES_tradnl" sz="2800" b="1" u="sng">
                <a:latin typeface="Constantia" pitchFamily="18" charset="0"/>
              </a:rPr>
              <a:t>dentro</a:t>
            </a:r>
            <a:r>
              <a:rPr lang="es-ES_tradnl" sz="2800" b="1">
                <a:latin typeface="Constantia" pitchFamily="18" charset="0"/>
              </a:rPr>
              <a:t> de la circulación, toda la dosis está disponible para ejercer efecto (</a:t>
            </a:r>
            <a:r>
              <a:rPr lang="es-ES_tradnl" sz="2800" b="1">
                <a:solidFill>
                  <a:srgbClr val="C00000"/>
                </a:solidFill>
                <a:latin typeface="Constantia" pitchFamily="18" charset="0"/>
              </a:rPr>
              <a:t>100% biodisponible</a:t>
            </a:r>
            <a:r>
              <a:rPr lang="es-ES_tradnl" sz="2800" b="1">
                <a:latin typeface="Constantia" pitchFamily="18" charset="0"/>
              </a:rPr>
              <a:t>)</a:t>
            </a:r>
          </a:p>
          <a:p>
            <a:pPr marL="342900" indent="-342900" algn="just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Char char="®"/>
            </a:pPr>
            <a:r>
              <a:rPr lang="es-ES_tradnl" sz="2800" b="1">
                <a:latin typeface="Constantia" pitchFamily="18" charset="0"/>
              </a:rPr>
              <a:t>Si se pone una dosis de fármaco </a:t>
            </a:r>
            <a:r>
              <a:rPr lang="es-ES_tradnl" sz="2800" b="1" u="sng">
                <a:latin typeface="Constantia" pitchFamily="18" charset="0"/>
              </a:rPr>
              <a:t>fuera</a:t>
            </a:r>
            <a:r>
              <a:rPr lang="es-ES_tradnl" sz="2800" b="1">
                <a:latin typeface="Constantia" pitchFamily="18" charset="0"/>
              </a:rPr>
              <a:t> de la circulación (ej: oral), tiene que alcanzar la circulación para ejercer efecto y en ese paso puede perderse una parte: lo que llega a la circulación es lo que está </a:t>
            </a:r>
            <a:r>
              <a:rPr lang="es-ES_tradnl" sz="2800" b="1">
                <a:solidFill>
                  <a:srgbClr val="C00000"/>
                </a:solidFill>
                <a:latin typeface="Constantia" pitchFamily="18" charset="0"/>
              </a:rPr>
              <a:t>biodisponible.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Char char="®"/>
            </a:pPr>
            <a:endParaRPr lang="es-ES_tradnl" sz="2800" b="1"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Monotype Sorts" pitchFamily="2" charset="2"/>
              <a:buChar char="4"/>
            </a:pPr>
            <a:endParaRPr lang="es-ES_tradnl" sz="3200" b="1"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Monotype Sorts" pitchFamily="2" charset="2"/>
              <a:buChar char="4"/>
            </a:pPr>
            <a:endParaRPr lang="es-ES_tradnl" sz="32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28600"/>
            <a:ext cx="7620000" cy="60960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s-ES_tradnl" u="sng" smtClean="0"/>
              <a:t>pKa y pH </a:t>
            </a:r>
          </a:p>
          <a:p>
            <a:pPr marR="0" eaLnBrk="1" hangingPunct="1">
              <a:lnSpc>
                <a:spcPct val="90000"/>
              </a:lnSpc>
            </a:pPr>
            <a:r>
              <a:rPr lang="es-ES_tradnl" u="sng" smtClean="0"/>
              <a:t>Fármacos ácidos</a:t>
            </a:r>
          </a:p>
          <a:p>
            <a:pPr marR="0" algn="just" eaLnBrk="1" hangingPunct="1">
              <a:lnSpc>
                <a:spcPct val="90000"/>
              </a:lnSpc>
            </a:pPr>
            <a:r>
              <a:rPr lang="es-ES_tradnl" b="1" smtClean="0"/>
              <a:t>Acidos muy débiles (pKa</a:t>
            </a:r>
            <a:r>
              <a:rPr lang="es-ES_tradnl" b="1" smtClean="0">
                <a:cs typeface="Arial" charset="0"/>
              </a:rPr>
              <a:t>&gt;8) – como fenitoína, teofilina, glutetimida- se encuentran en forma no ionizada a lo largo de todo el tracto gastrointestinal</a:t>
            </a:r>
          </a:p>
          <a:p>
            <a:pPr marR="0" algn="just" eaLnBrk="1" hangingPunct="1">
              <a:lnSpc>
                <a:spcPct val="90000"/>
              </a:lnSpc>
            </a:pPr>
            <a:endParaRPr lang="es-ES_tradnl" b="1" smtClean="0">
              <a:cs typeface="Arial" charset="0"/>
            </a:endParaRPr>
          </a:p>
          <a:p>
            <a:pPr marR="0" algn="just" eaLnBrk="1" hangingPunct="1">
              <a:lnSpc>
                <a:spcPct val="90000"/>
              </a:lnSpc>
            </a:pPr>
            <a:r>
              <a:rPr lang="es-ES_tradnl" b="1" smtClean="0">
                <a:cs typeface="Arial" charset="0"/>
              </a:rPr>
              <a:t>Acidos débiles (pKa entre 2,5 y 7,5): su absorción es muy sensible a los cambios de pH en el medio gastrointestinal</a:t>
            </a:r>
          </a:p>
          <a:p>
            <a:pPr marR="0" algn="just" eaLnBrk="1" hangingPunct="1">
              <a:lnSpc>
                <a:spcPct val="90000"/>
              </a:lnSpc>
            </a:pPr>
            <a:endParaRPr lang="es-ES_tradnl" b="1" smtClean="0">
              <a:cs typeface="Arial" charset="0"/>
            </a:endParaRPr>
          </a:p>
          <a:p>
            <a:pPr marR="0" algn="just" eaLnBrk="1" hangingPunct="1">
              <a:lnSpc>
                <a:spcPct val="90000"/>
              </a:lnSpc>
            </a:pPr>
            <a:r>
              <a:rPr lang="es-ES_tradnl" b="1" smtClean="0">
                <a:cs typeface="Arial" charset="0"/>
              </a:rPr>
              <a:t>Acidos fuertes (pKa &lt;2) se encuentran ionizados a lo largo de todo el tracto gastrointestinal y son pobremente absorbidos</a:t>
            </a:r>
          </a:p>
          <a:p>
            <a:pPr marR="0" algn="just" eaLnBrk="1" hangingPunct="1">
              <a:lnSpc>
                <a:spcPct val="90000"/>
              </a:lnSpc>
            </a:pPr>
            <a:endParaRPr lang="es-ES_tradnl" b="1" smtClean="0">
              <a:cs typeface="Arial" charset="0"/>
            </a:endParaRPr>
          </a:p>
          <a:p>
            <a:pPr marR="0" algn="just" eaLnBrk="1" hangingPunct="1">
              <a:lnSpc>
                <a:spcPct val="90000"/>
              </a:lnSpc>
            </a:pPr>
            <a:endParaRPr lang="es-ES_tradnl" sz="2800" b="1" smtClean="0">
              <a:cs typeface="Arial" charset="0"/>
            </a:endParaRPr>
          </a:p>
          <a:p>
            <a:pPr marR="0" algn="just" eaLnBrk="1" hangingPunct="1">
              <a:lnSpc>
                <a:spcPct val="90000"/>
              </a:lnSpc>
            </a:pPr>
            <a:endParaRPr lang="es-ES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838200"/>
          </a:xfrm>
        </p:spPr>
        <p:txBody>
          <a:bodyPr/>
          <a:lstStyle/>
          <a:p>
            <a:pPr eaLnBrk="1" hangingPunct="1"/>
            <a:r>
              <a:rPr lang="es-ES_tradnl" smtClean="0"/>
              <a:t>pKa y pH Fármacos básicos</a:t>
            </a:r>
            <a:endParaRPr lang="es-ES" smtClean="0"/>
          </a:p>
        </p:txBody>
      </p:sp>
      <p:sp>
        <p:nvSpPr>
          <p:cNvPr id="580611" name="Rectangle 1027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7772400" cy="5257800"/>
          </a:xfrm>
        </p:spPr>
        <p:txBody>
          <a:bodyPr>
            <a:normAutofit/>
          </a:bodyPr>
          <a:lstStyle/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err="1" smtClean="0"/>
              <a:t>pKa</a:t>
            </a:r>
            <a:r>
              <a:rPr lang="es-ES_tradnl" dirty="0" smtClean="0"/>
              <a:t> – pH = log (fi/fu)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Ejemplo 1: </a:t>
            </a:r>
            <a:r>
              <a:rPr lang="es-ES_tradnl" dirty="0" err="1" smtClean="0"/>
              <a:t>Nitrazepam</a:t>
            </a:r>
            <a:r>
              <a:rPr lang="es-ES_tradnl" dirty="0" smtClean="0"/>
              <a:t> </a:t>
            </a:r>
            <a:r>
              <a:rPr lang="es-ES_tradnl" dirty="0" err="1" smtClean="0"/>
              <a:t>pKa</a:t>
            </a:r>
            <a:r>
              <a:rPr lang="es-ES_tradnl" dirty="0" smtClean="0"/>
              <a:t> 3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s-ES_tradnl" dirty="0" smtClean="0"/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A) pH 1.5 (estómago en ayunas)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3 – 1.5 =1.5 = log (fi/fu)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30 partes ionizada/1 no ionizada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B) pH 6 (pasa al duodeno)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3 – 6 = 3 = log (fi/fu)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1 ionizada/ 1000 no ionizada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58" name="Rectangle 2"/>
          <p:cNvSpPr>
            <a:spLocks noGrp="1" noChangeArrowheads="1"/>
          </p:cNvSpPr>
          <p:nvPr>
            <p:ph idx="1"/>
          </p:nvPr>
        </p:nvSpPr>
        <p:spPr>
          <a:xfrm>
            <a:off x="1000125" y="714375"/>
            <a:ext cx="7391400" cy="5791200"/>
          </a:xfrm>
        </p:spPr>
        <p:txBody>
          <a:bodyPr>
            <a:normAutofit/>
          </a:bodyPr>
          <a:lstStyle/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err="1" smtClean="0"/>
              <a:t>pKa</a:t>
            </a:r>
            <a:r>
              <a:rPr lang="es-ES_tradnl" dirty="0" smtClean="0"/>
              <a:t> – pH  = log (fi/fu)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Ejemplo 2: </a:t>
            </a:r>
            <a:r>
              <a:rPr lang="es-ES_tradnl" dirty="0" err="1" smtClean="0"/>
              <a:t>Procainamida</a:t>
            </a:r>
            <a:r>
              <a:rPr lang="es-ES_tradnl" dirty="0" smtClean="0"/>
              <a:t> </a:t>
            </a:r>
            <a:r>
              <a:rPr lang="es-ES_tradnl" dirty="0" err="1" smtClean="0"/>
              <a:t>pKa</a:t>
            </a:r>
            <a:r>
              <a:rPr lang="es-ES_tradnl" dirty="0" smtClean="0"/>
              <a:t> 9.5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s-ES_tradnl" dirty="0" smtClean="0"/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A) pH 1.5 (estómago en ayunas)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9.5 – 1.5 = 8 = log (fi/fu)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100 millones ionizada /1 no ionizada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B) pH 6 (pasa al duodeno)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9.5 – 6 = 3.5 = log (fi/fu)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s-ES_tradnl" dirty="0" smtClean="0"/>
              <a:t>3000 ionizada/ 1 no ionizada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"/>
            <a:ext cx="7620000" cy="6096000"/>
          </a:xfrm>
        </p:spPr>
        <p:txBody>
          <a:bodyPr/>
          <a:lstStyle/>
          <a:p>
            <a:pPr marR="0" eaLnBrk="1" hangingPunct="1"/>
            <a:r>
              <a:rPr lang="es-ES_tradnl" u="sng" smtClean="0"/>
              <a:t>pKa y pH</a:t>
            </a:r>
          </a:p>
          <a:p>
            <a:pPr marR="0" eaLnBrk="1" hangingPunct="1"/>
            <a:r>
              <a:rPr lang="es-ES_tradnl" u="sng" smtClean="0"/>
              <a:t>Fármacos Básicos</a:t>
            </a:r>
          </a:p>
          <a:p>
            <a:pPr marR="0" algn="just" eaLnBrk="1" hangingPunct="1"/>
            <a:r>
              <a:rPr lang="es-ES_tradnl" b="1" smtClean="0"/>
              <a:t>Bases débiles (pKa </a:t>
            </a:r>
            <a:r>
              <a:rPr lang="es-ES_tradnl" b="1" smtClean="0">
                <a:cs typeface="Arial" charset="0"/>
              </a:rPr>
              <a:t>&lt;5) son escasamente absorbidas desde el estómago y están en forma no ionizada en el intestino</a:t>
            </a:r>
          </a:p>
          <a:p>
            <a:pPr marR="0" algn="just" eaLnBrk="1" hangingPunct="1"/>
            <a:endParaRPr lang="es-ES_tradnl" b="1" smtClean="0">
              <a:cs typeface="Arial" charset="0"/>
            </a:endParaRPr>
          </a:p>
          <a:p>
            <a:pPr marR="0" algn="just" eaLnBrk="1" hangingPunct="1"/>
            <a:r>
              <a:rPr lang="es-ES_tradnl" b="1" smtClean="0">
                <a:cs typeface="Arial" charset="0"/>
              </a:rPr>
              <a:t>Bases fuertes (pKa entre 5 y 11): su absorción es muy sensible a los cambios de pH en el medio gastrointestinal</a:t>
            </a:r>
          </a:p>
          <a:p>
            <a:pPr marR="0" algn="just" eaLnBrk="1" hangingPunct="1"/>
            <a:endParaRPr lang="es-ES_tradnl" b="1" smtClean="0">
              <a:cs typeface="Arial" charset="0"/>
            </a:endParaRPr>
          </a:p>
          <a:p>
            <a:pPr marR="0" algn="just" eaLnBrk="1" hangingPunct="1"/>
            <a:r>
              <a:rPr lang="es-ES_tradnl" b="1" smtClean="0">
                <a:cs typeface="Arial" charset="0"/>
              </a:rPr>
              <a:t>Bases muy fuertes (pKa &gt;11) se encuentran ionizadas a lo largo de todo el tracto gastrointestinal y son pobremente absorbidas</a:t>
            </a:r>
            <a:endParaRPr lang="es-E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>
                <a:solidFill>
                  <a:srgbClr val="006699"/>
                </a:solidFill>
              </a:rPr>
              <a:t>Fármacos ácidos débiles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400" b="1"/>
              <a:t>Furosemida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pKa = 3,9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So = 0,01 mg/ml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0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0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0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Solubilidad a pH 5,9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100 = (S- 0.01)/0.01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1 = S – 0.01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S = 0.99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Aumenta casi 100 veces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000" b="1"/>
          </a:p>
        </p:txBody>
      </p:sp>
      <p:sp>
        <p:nvSpPr>
          <p:cNvPr id="1638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Solubilidad a pH 1,5: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S=0.0100 mg/ml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0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Solubilidad a pH 10: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12589 mg/ml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/>
              <a:t>Aumenta más de 1 millón</a:t>
            </a:r>
            <a:endParaRPr lang="es-ES" sz="2000" b="1" baseline="30000"/>
          </a:p>
        </p:txBody>
      </p:sp>
      <p:graphicFrame>
        <p:nvGraphicFramePr>
          <p:cNvPr id="163845" name="Object 5"/>
          <p:cNvGraphicFramePr>
            <a:graphicFrameLocks noChangeAspect="1"/>
          </p:cNvGraphicFramePr>
          <p:nvPr/>
        </p:nvGraphicFramePr>
        <p:xfrm>
          <a:off x="3563888" y="5589240"/>
          <a:ext cx="5220072" cy="1021145"/>
        </p:xfrm>
        <a:graphic>
          <a:graphicData uri="http://schemas.openxmlformats.org/presentationml/2006/ole">
            <p:oleObj spid="_x0000_s99330" name="Microsoft Editor de ecuaciones 3.0" r:id="rId3" imgW="147312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600" b="1">
                <a:solidFill>
                  <a:srgbClr val="006699"/>
                </a:solidFill>
              </a:rPr>
              <a:t>Fármacos ácidos muy débiles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dirty="0"/>
              <a:t>Paracetamol (</a:t>
            </a:r>
            <a:r>
              <a:rPr lang="es-ES" dirty="0" err="1" smtClean="0"/>
              <a:t>Acetaminofeno</a:t>
            </a:r>
            <a:r>
              <a:rPr lang="es-ES" dirty="0" smtClean="0"/>
              <a:t>)</a:t>
            </a:r>
            <a:endParaRPr lang="es-ES" dirty="0"/>
          </a:p>
          <a:p>
            <a:r>
              <a:rPr lang="es-ES" dirty="0" err="1"/>
              <a:t>pKa</a:t>
            </a:r>
            <a:r>
              <a:rPr lang="es-ES" dirty="0"/>
              <a:t> = 9.5</a:t>
            </a:r>
          </a:p>
          <a:p>
            <a:r>
              <a:rPr lang="es-ES" dirty="0"/>
              <a:t>1,5-9,5 = log (S-1)/1</a:t>
            </a:r>
          </a:p>
          <a:p>
            <a:r>
              <a:rPr lang="es-ES" dirty="0"/>
              <a:t>S = 1,0000001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1607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/>
              <a:t>7,3-9.5 = log(S-1)/1</a:t>
            </a:r>
          </a:p>
          <a:p>
            <a:r>
              <a:rPr lang="es-ES"/>
              <a:t>0.0063=S-1</a:t>
            </a:r>
          </a:p>
          <a:p>
            <a:r>
              <a:rPr lang="es-ES"/>
              <a:t>S= 1.006 Aumenta 0.6%</a:t>
            </a:r>
          </a:p>
          <a:p>
            <a:endParaRPr lang="es-ES"/>
          </a:p>
          <a:p>
            <a:r>
              <a:rPr lang="es-ES"/>
              <a:t>12-9.5 = log(S-1)/1</a:t>
            </a:r>
          </a:p>
          <a:p>
            <a:r>
              <a:rPr lang="es-ES"/>
              <a:t>S = 317</a:t>
            </a:r>
          </a:p>
          <a:p>
            <a:endParaRPr lang="es-E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457200"/>
            <a:ext cx="7945437" cy="1249363"/>
          </a:xfrm>
        </p:spPr>
        <p:txBody>
          <a:bodyPr/>
          <a:lstStyle/>
          <a:p>
            <a:r>
              <a:rPr lang="es-ES"/>
              <a:t>Base débil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7563" y="1447800"/>
            <a:ext cx="7945437" cy="3263900"/>
          </a:xfrm>
        </p:spPr>
        <p:txBody>
          <a:bodyPr/>
          <a:lstStyle/>
          <a:p>
            <a:endParaRPr lang="es-ES"/>
          </a:p>
          <a:p>
            <a:pPr>
              <a:buFont typeface="Wingdings" pitchFamily="2" charset="2"/>
              <a:buNone/>
            </a:pPr>
            <a:r>
              <a:rPr lang="es-ES"/>
              <a:t>RNH</a:t>
            </a:r>
            <a:r>
              <a:rPr lang="es-ES" baseline="-25000"/>
              <a:t>2</a:t>
            </a:r>
            <a:r>
              <a:rPr lang="es-ES"/>
              <a:t> + H</a:t>
            </a:r>
            <a:r>
              <a:rPr lang="es-ES" baseline="-25000"/>
              <a:t>2</a:t>
            </a:r>
            <a:r>
              <a:rPr lang="es-ES"/>
              <a:t>O 			RNH</a:t>
            </a:r>
            <a:r>
              <a:rPr lang="es-ES" baseline="-25000"/>
              <a:t>3</a:t>
            </a:r>
            <a:r>
              <a:rPr lang="es-ES" baseline="30000"/>
              <a:t>+ </a:t>
            </a:r>
            <a:r>
              <a:rPr lang="es-ES"/>
              <a:t>+ OH</a:t>
            </a:r>
            <a:r>
              <a:rPr lang="es-ES" baseline="30000"/>
              <a:t>-</a:t>
            </a:r>
          </a:p>
          <a:p>
            <a:pPr>
              <a:buFont typeface="Wingdings" pitchFamily="2" charset="2"/>
              <a:buNone/>
            </a:pPr>
            <a:endParaRPr lang="es-ES" baseline="30000"/>
          </a:p>
        </p:txBody>
      </p:sp>
      <p:sp>
        <p:nvSpPr>
          <p:cNvPr id="146436" name="AutoShape 4"/>
          <p:cNvSpPr>
            <a:spLocks noChangeArrowheads="1"/>
          </p:cNvSpPr>
          <p:nvPr/>
        </p:nvSpPr>
        <p:spPr bwMode="auto">
          <a:xfrm>
            <a:off x="3546475" y="2209800"/>
            <a:ext cx="1177925" cy="207963"/>
          </a:xfrm>
          <a:prstGeom prst="leftRightArrow">
            <a:avLst>
              <a:gd name="adj1" fmla="val 50000"/>
              <a:gd name="adj2" fmla="val 1132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46437" name="Object 5"/>
          <p:cNvGraphicFramePr>
            <a:graphicFrameLocks noChangeAspect="1"/>
          </p:cNvGraphicFramePr>
          <p:nvPr/>
        </p:nvGraphicFramePr>
        <p:xfrm>
          <a:off x="971600" y="3356992"/>
          <a:ext cx="6116638" cy="1587500"/>
        </p:xfrm>
        <a:graphic>
          <a:graphicData uri="http://schemas.openxmlformats.org/presentationml/2006/ole">
            <p:oleObj spid="_x0000_s101378" name="Ecuación" r:id="rId3" imgW="2349360" imgH="609480" progId="Equation.3">
              <p:embed/>
            </p:oleObj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>
                <a:solidFill>
                  <a:srgbClr val="006699"/>
                </a:solidFill>
              </a:rPr>
              <a:t>Cambios en la solubilidad de bases débiles</a:t>
            </a:r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/>
              <a:t>Metformina pKa=2.8</a:t>
            </a:r>
          </a:p>
          <a:p>
            <a:r>
              <a:rPr lang="es-ES" sz="2600" b="1"/>
              <a:t>1.5-2.8=log(So/(S-So))</a:t>
            </a:r>
          </a:p>
          <a:p>
            <a:r>
              <a:rPr lang="es-ES" sz="2400" b="1"/>
              <a:t>-1.3=log (1/(S-1))</a:t>
            </a:r>
          </a:p>
          <a:p>
            <a:r>
              <a:rPr lang="es-ES" sz="2400" b="1"/>
              <a:t>S= 21</a:t>
            </a:r>
          </a:p>
          <a:p>
            <a:endParaRPr lang="es-ES" sz="2400" b="1"/>
          </a:p>
          <a:p>
            <a:r>
              <a:rPr lang="es-ES" sz="2400" b="1"/>
              <a:t>4.5-2.8 =</a:t>
            </a:r>
            <a:r>
              <a:rPr lang="es-ES" sz="2600" b="1"/>
              <a:t>log(So/(S-So))</a:t>
            </a:r>
            <a:endParaRPr lang="es-ES" sz="2400" b="1"/>
          </a:p>
          <a:p>
            <a:r>
              <a:rPr lang="es-ES" sz="2400" b="1"/>
              <a:t>1.7=log (1/(S-1))</a:t>
            </a:r>
          </a:p>
          <a:p>
            <a:r>
              <a:rPr lang="es-ES" sz="2400" b="1"/>
              <a:t>S= 1.02</a:t>
            </a:r>
          </a:p>
          <a:p>
            <a:endParaRPr lang="es-ES" sz="2400" b="1"/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sz="2400" b="1"/>
              <a:t>7.4-2.8=</a:t>
            </a:r>
            <a:r>
              <a:rPr lang="es-ES" sz="2600" b="1"/>
              <a:t>log(So/(S-So))</a:t>
            </a:r>
            <a:endParaRPr lang="es-ES" sz="2400" b="1"/>
          </a:p>
          <a:p>
            <a:r>
              <a:rPr lang="es-ES" sz="2400" b="1"/>
              <a:t>4.6=log (1/(S-1))</a:t>
            </a:r>
          </a:p>
          <a:p>
            <a:r>
              <a:rPr lang="es-ES" sz="2400" b="1"/>
              <a:t>S= 1.00002</a:t>
            </a:r>
          </a:p>
          <a:p>
            <a:endParaRPr lang="es-ES" sz="2400" b="1"/>
          </a:p>
          <a:p>
            <a:r>
              <a:rPr lang="es-ES" sz="2400" b="1"/>
              <a:t>10-2.8=</a:t>
            </a:r>
            <a:r>
              <a:rPr lang="es-ES" sz="2600" b="1"/>
              <a:t>log(So/(S-So))</a:t>
            </a:r>
          </a:p>
          <a:p>
            <a:r>
              <a:rPr lang="es-ES" sz="2600" b="1"/>
              <a:t>S=1.00000</a:t>
            </a:r>
            <a:endParaRPr lang="es-ES" sz="2400" b="1"/>
          </a:p>
          <a:p>
            <a:endParaRPr lang="es-ES" sz="24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>
                <a:solidFill>
                  <a:srgbClr val="006699"/>
                </a:solidFill>
              </a:rPr>
              <a:t>Cambios en la solubilidad de bases débiles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/>
              <a:t>Ketoconazol pKa=6.5</a:t>
            </a:r>
          </a:p>
          <a:p>
            <a:r>
              <a:rPr lang="es-ES" sz="2600" b="1"/>
              <a:t>1.5-6.5=log(So/(S-So))</a:t>
            </a:r>
          </a:p>
          <a:p>
            <a:r>
              <a:rPr lang="es-ES" sz="2400" b="1"/>
              <a:t>-5=log (1/(S-1))</a:t>
            </a:r>
          </a:p>
          <a:p>
            <a:r>
              <a:rPr lang="es-ES" sz="2400" b="1"/>
              <a:t>S= 100.000</a:t>
            </a:r>
          </a:p>
          <a:p>
            <a:endParaRPr lang="es-ES" sz="2400" b="1"/>
          </a:p>
          <a:p>
            <a:r>
              <a:rPr lang="es-ES" sz="2400" b="1"/>
              <a:t>4.5-6.5 =</a:t>
            </a:r>
            <a:r>
              <a:rPr lang="es-ES" sz="2600" b="1"/>
              <a:t>log(So/(S-So))</a:t>
            </a:r>
            <a:endParaRPr lang="es-ES" sz="2400" b="1"/>
          </a:p>
          <a:p>
            <a:r>
              <a:rPr lang="es-ES" sz="2400" b="1"/>
              <a:t>-2=log (1/(S-1))</a:t>
            </a:r>
          </a:p>
          <a:p>
            <a:r>
              <a:rPr lang="es-ES" sz="2400" b="1"/>
              <a:t>S= 101</a:t>
            </a:r>
          </a:p>
          <a:p>
            <a:endParaRPr lang="es-ES" sz="2400" b="1"/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sz="2400" b="1"/>
              <a:t>7.4-6.5=</a:t>
            </a:r>
            <a:r>
              <a:rPr lang="es-ES" sz="2600" b="1"/>
              <a:t>log(So/(S-So))</a:t>
            </a:r>
            <a:endParaRPr lang="es-ES" sz="2400" b="1"/>
          </a:p>
          <a:p>
            <a:r>
              <a:rPr lang="es-ES" sz="2400" b="1"/>
              <a:t>0.9=log (1/(S-1))</a:t>
            </a:r>
          </a:p>
          <a:p>
            <a:r>
              <a:rPr lang="es-ES" sz="2400" b="1"/>
              <a:t>S= 1.125</a:t>
            </a:r>
          </a:p>
          <a:p>
            <a:endParaRPr lang="es-ES" sz="2400" b="1"/>
          </a:p>
          <a:p>
            <a:r>
              <a:rPr lang="es-ES" sz="2400" b="1"/>
              <a:t>10-6.5=</a:t>
            </a:r>
            <a:r>
              <a:rPr lang="es-ES" sz="2600" b="1"/>
              <a:t>log(So/(S-So))</a:t>
            </a:r>
          </a:p>
          <a:p>
            <a:r>
              <a:rPr lang="es-ES" sz="2600" b="1"/>
              <a:t>S=1.0003</a:t>
            </a:r>
            <a:endParaRPr lang="es-ES" sz="2400" b="1"/>
          </a:p>
          <a:p>
            <a:endParaRPr lang="es-ES" sz="24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" b="1">
                <a:solidFill>
                  <a:srgbClr val="006699"/>
                </a:solidFill>
              </a:rPr>
              <a:t>pH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800" b="1" dirty="0"/>
              <a:t>Ácido débil</a:t>
            </a:r>
            <a:endParaRPr lang="es-ES" sz="2400" dirty="0"/>
          </a:p>
          <a:p>
            <a:pPr>
              <a:lnSpc>
                <a:spcPct val="80000"/>
              </a:lnSpc>
            </a:pPr>
            <a:r>
              <a:rPr lang="es-ES" sz="2400" b="1" dirty="0" err="1"/>
              <a:t>pKa</a:t>
            </a:r>
            <a:r>
              <a:rPr lang="es-ES" sz="2400" b="1" dirty="0"/>
              <a:t> 2,5-7,5: los cambios de solubilidad son más marcados que en:</a:t>
            </a:r>
          </a:p>
          <a:p>
            <a:pPr>
              <a:lnSpc>
                <a:spcPct val="80000"/>
              </a:lnSpc>
            </a:pPr>
            <a:r>
              <a:rPr lang="es-ES" sz="2400" b="1" dirty="0"/>
              <a:t>ácidos muy débiles (</a:t>
            </a:r>
            <a:r>
              <a:rPr lang="es-ES" sz="2400" b="1" dirty="0" err="1"/>
              <a:t>pKa</a:t>
            </a:r>
            <a:r>
              <a:rPr lang="es-ES" sz="2400" b="1" dirty="0"/>
              <a:t> mayor a 8) donde los cambios son menores. </a:t>
            </a:r>
          </a:p>
          <a:p>
            <a:pPr>
              <a:lnSpc>
                <a:spcPct val="80000"/>
              </a:lnSpc>
            </a:pPr>
            <a:endParaRPr lang="es-ES" sz="2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 dirty="0"/>
              <a:t> Base Débil</a:t>
            </a:r>
          </a:p>
          <a:p>
            <a:pPr>
              <a:lnSpc>
                <a:spcPct val="80000"/>
              </a:lnSpc>
            </a:pPr>
            <a:r>
              <a:rPr lang="es-ES" sz="2400" b="1" dirty="0" err="1"/>
              <a:t>pKa</a:t>
            </a:r>
            <a:r>
              <a:rPr lang="es-ES" sz="2400" b="1" dirty="0"/>
              <a:t> entre 5 y 11: disolución muy sensible a los </a:t>
            </a:r>
            <a:r>
              <a:rPr lang="es-ES" sz="2400" b="1" dirty="0" smtClean="0"/>
              <a:t>cambios </a:t>
            </a:r>
            <a:r>
              <a:rPr lang="es-ES" sz="2400" b="1" dirty="0"/>
              <a:t>de pH </a:t>
            </a:r>
          </a:p>
          <a:p>
            <a:pPr>
              <a:lnSpc>
                <a:spcPct val="80000"/>
              </a:lnSpc>
            </a:pPr>
            <a:r>
              <a:rPr lang="es-ES" sz="2400" b="1" dirty="0"/>
              <a:t>Bases muy débiles </a:t>
            </a:r>
            <a:r>
              <a:rPr lang="es-ES" sz="2400" b="1" dirty="0" err="1"/>
              <a:t>pKa</a:t>
            </a:r>
            <a:r>
              <a:rPr lang="es-ES" sz="2400" b="1" dirty="0"/>
              <a:t> menor a 5 no experimentan </a:t>
            </a:r>
            <a:r>
              <a:rPr lang="es-ES" sz="2400" b="1" dirty="0" smtClean="0"/>
              <a:t>grandes </a:t>
            </a:r>
            <a:r>
              <a:rPr lang="es-ES" sz="2400" b="1" dirty="0"/>
              <a:t>cambios en la solubilidad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3200" b="1">
                <a:solidFill>
                  <a:srgbClr val="C00000"/>
                </a:solidFill>
                <a:latin typeface="Constantia" pitchFamily="18" charset="0"/>
              </a:rPr>
              <a:t>Alcanzar la circulación</a:t>
            </a:r>
            <a:endParaRPr lang="es-ES_tradnl" sz="3200" b="1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defRPr/>
            </a:pPr>
            <a:r>
              <a:rPr lang="es-ES" sz="2400" b="1" u="sng" dirty="0">
                <a:solidFill>
                  <a:srgbClr val="C00000"/>
                </a:solidFill>
                <a:latin typeface="+mn-lt"/>
              </a:rPr>
              <a:t>¿De qué factores depende?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rgbClr val="FFFF00"/>
              </a:buClr>
              <a:buSzPct val="80000"/>
              <a:buFont typeface="Wingdings" pitchFamily="2" charset="2"/>
              <a:buChar char="®"/>
              <a:defRPr/>
            </a:pPr>
            <a:endParaRPr lang="es-ES" sz="2400" b="1" u="sng" dirty="0">
              <a:solidFill>
                <a:srgbClr val="FFFF00"/>
              </a:solidFill>
              <a:latin typeface="+mn-lt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" pitchFamily="2" charset="2"/>
              <a:buChar char="®"/>
              <a:defRPr/>
            </a:pPr>
            <a:r>
              <a:rPr lang="es-ES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De la </a:t>
            </a:r>
            <a:r>
              <a:rPr lang="es-ES" sz="24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f.f</a:t>
            </a:r>
            <a:r>
              <a:rPr lang="es-ES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: tiene que entregar la dosis en forma </a:t>
            </a:r>
            <a:r>
              <a:rPr lang="es-ES" sz="2400" b="1" u="sng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eficiente</a:t>
            </a:r>
            <a:r>
              <a:rPr lang="es-ES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, disolverse en el medio biológico en                     que se encuentra y absorberse (pasar desde el sitio de administración a la circulación general). 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" pitchFamily="2" charset="2"/>
              <a:buChar char="®"/>
              <a:defRPr/>
            </a:pPr>
            <a:r>
              <a:rPr lang="es-ES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De características propias del fármaco </a:t>
            </a: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" pitchFamily="2" charset="2"/>
              <a:buChar char="®"/>
              <a:defRPr/>
            </a:pPr>
            <a:r>
              <a:rPr lang="es-ES" sz="24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De características propias del sitio de administración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7358063" y="285750"/>
          <a:ext cx="1071562" cy="1857375"/>
        </p:xfrm>
        <a:graphic>
          <a:graphicData uri="http://schemas.openxmlformats.org/presentationml/2006/ole">
            <p:oleObj spid="_x0000_s1026" name="Imagen" r:id="rId3" imgW="408240" imgH="75492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3200" b="1" dirty="0" smtClean="0">
                <a:solidFill>
                  <a:schemeClr val="tx2">
                    <a:lumMod val="50000"/>
                  </a:schemeClr>
                </a:solidFill>
              </a:rPr>
              <a:t>Eliminación </a:t>
            </a:r>
            <a:r>
              <a:rPr lang="es-ES" sz="3200" b="1" dirty="0" err="1" smtClean="0">
                <a:solidFill>
                  <a:schemeClr val="tx2">
                    <a:lumMod val="50000"/>
                  </a:schemeClr>
                </a:solidFill>
              </a:rPr>
              <a:t>presistémica</a:t>
            </a:r>
            <a:endParaRPr lang="es-ES" sz="32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s-ES" smtClean="0"/>
              <a:t>A nivel intestinal y/o hepático: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s-ES" smtClean="0"/>
              <a:t>Sistemas enzimáticos del citocromo P450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s-ES" smtClean="0"/>
              <a:t>Presencia de MDR1 P-glicoproteína y multidrug resistence protein 2 (MDR2). Transportadores de eflujo presentes en el intestino delgado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Transportadores intestinales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4200" dirty="0" smtClean="0"/>
              <a:t>Intestinal epithelia contain in their apical (luminal) membrane several uptake transporters including one or more members of the:</a:t>
            </a:r>
            <a:endParaRPr lang="es-ES" sz="4200" dirty="0" smtClean="0"/>
          </a:p>
          <a:p>
            <a:r>
              <a:rPr lang="en-US" sz="4200" dirty="0" smtClean="0"/>
              <a:t>Organic anion transporting polypeptide (OATP) family;</a:t>
            </a:r>
            <a:endParaRPr lang="es-ES" sz="4200" dirty="0" smtClean="0"/>
          </a:p>
          <a:p>
            <a:r>
              <a:rPr lang="en-US" sz="4200" dirty="0" smtClean="0"/>
              <a:t>Peptide transporter 1 (PEPT1; SLC15A1); </a:t>
            </a:r>
            <a:endParaRPr lang="es-ES" sz="4200" dirty="0" smtClean="0"/>
          </a:p>
          <a:p>
            <a:r>
              <a:rPr lang="en-US" sz="4200" dirty="0" err="1" smtClean="0"/>
              <a:t>Ileal</a:t>
            </a:r>
            <a:r>
              <a:rPr lang="en-US" sz="4200" dirty="0" smtClean="0"/>
              <a:t> apical sodium/bile acid co-transporter (ASBT; SLC10A2); and </a:t>
            </a:r>
            <a:endParaRPr lang="es-ES" sz="4200" dirty="0" smtClean="0"/>
          </a:p>
          <a:p>
            <a:r>
              <a:rPr lang="en-US" sz="4200" dirty="0" err="1" smtClean="0"/>
              <a:t>Monocarboxylic</a:t>
            </a:r>
            <a:r>
              <a:rPr lang="en-US" sz="4200" dirty="0" smtClean="0"/>
              <a:t> acid transporter 1 (MCT1; SLC16A1). </a:t>
            </a:r>
            <a:endParaRPr lang="es-ES" sz="4200" dirty="0" smtClean="0"/>
          </a:p>
          <a:p>
            <a:pPr>
              <a:buNone/>
            </a:pPr>
            <a:r>
              <a:rPr lang="en-US" sz="4200" dirty="0" smtClean="0"/>
              <a:t> </a:t>
            </a:r>
            <a:endParaRPr lang="es-ES" sz="4200" dirty="0" smtClean="0"/>
          </a:p>
          <a:p>
            <a:pPr>
              <a:buNone/>
            </a:pPr>
            <a:r>
              <a:rPr lang="en-US" sz="4200" dirty="0" smtClean="0"/>
              <a:t>	The apical ATP-dependent efflux pumps include:</a:t>
            </a:r>
            <a:endParaRPr lang="es-ES" sz="4200" dirty="0" smtClean="0"/>
          </a:p>
          <a:p>
            <a:r>
              <a:rPr lang="en-US" sz="4200" dirty="0" smtClean="0"/>
              <a:t>Multidrug resistance protein 2 (MRP2; ABCC2); </a:t>
            </a:r>
            <a:endParaRPr lang="es-ES" sz="4200" dirty="0" smtClean="0"/>
          </a:p>
          <a:p>
            <a:r>
              <a:rPr lang="en-US" sz="4200" dirty="0" smtClean="0"/>
              <a:t>Breast cancer resistance protein (BCRP; ABCG2); and </a:t>
            </a:r>
            <a:endParaRPr lang="es-ES" sz="4200" dirty="0" smtClean="0"/>
          </a:p>
          <a:p>
            <a:r>
              <a:rPr lang="en-US" sz="4200" dirty="0" smtClean="0"/>
              <a:t>P-glycoprotein (P-</a:t>
            </a:r>
            <a:r>
              <a:rPr lang="en-US" sz="4200" dirty="0" err="1" smtClean="0"/>
              <a:t>gp</a:t>
            </a:r>
            <a:r>
              <a:rPr lang="en-US" sz="4200" dirty="0" smtClean="0"/>
              <a:t>; MDR1, ABCB1). </a:t>
            </a:r>
            <a:endParaRPr lang="es-ES" sz="4200" dirty="0" smtClean="0"/>
          </a:p>
          <a:p>
            <a:pPr>
              <a:buNone/>
            </a:pPr>
            <a:r>
              <a:rPr lang="en-US" sz="4200" dirty="0" smtClean="0"/>
              <a:t> </a:t>
            </a:r>
            <a:endParaRPr lang="es-ES" sz="4200" dirty="0" smtClean="0"/>
          </a:p>
          <a:p>
            <a:pPr>
              <a:buNone/>
            </a:pPr>
            <a:r>
              <a:rPr lang="en-US" sz="4200" dirty="0" smtClean="0"/>
              <a:t>	The </a:t>
            </a:r>
            <a:r>
              <a:rPr lang="en-US" sz="4200" dirty="0" err="1" smtClean="0"/>
              <a:t>basolateral</a:t>
            </a:r>
            <a:r>
              <a:rPr lang="en-US" sz="4200" dirty="0" smtClean="0"/>
              <a:t> membrane of intestinal epithelia contains:</a:t>
            </a:r>
            <a:endParaRPr lang="es-ES" sz="4200" dirty="0" smtClean="0"/>
          </a:p>
          <a:p>
            <a:r>
              <a:rPr lang="en-US" sz="4200" dirty="0" smtClean="0"/>
              <a:t>Organic </a:t>
            </a:r>
            <a:r>
              <a:rPr lang="en-US" sz="4200" dirty="0" err="1" smtClean="0"/>
              <a:t>cation</a:t>
            </a:r>
            <a:r>
              <a:rPr lang="en-US" sz="4200" dirty="0" smtClean="0"/>
              <a:t> transporter 1 (OCT1; SLC22A1); </a:t>
            </a:r>
            <a:endParaRPr lang="es-ES" sz="4200" dirty="0" smtClean="0"/>
          </a:p>
          <a:p>
            <a:r>
              <a:rPr lang="en-US" sz="4200" dirty="0" err="1" smtClean="0"/>
              <a:t>Heteromeric</a:t>
            </a:r>
            <a:r>
              <a:rPr lang="en-US" sz="4200" dirty="0" smtClean="0"/>
              <a:t> organic solute transporter (OST</a:t>
            </a:r>
            <a:r>
              <a:rPr lang="es-ES" sz="4200" dirty="0" smtClean="0"/>
              <a:t>α</a:t>
            </a:r>
            <a:r>
              <a:rPr lang="en-US" sz="4200" dirty="0" smtClean="0"/>
              <a:t>–OST</a:t>
            </a:r>
            <a:r>
              <a:rPr lang="es-ES" sz="4200" dirty="0" smtClean="0"/>
              <a:t>β</a:t>
            </a:r>
            <a:r>
              <a:rPr lang="en-US" sz="4200" dirty="0" smtClean="0"/>
              <a:t>); and</a:t>
            </a:r>
            <a:endParaRPr lang="es-ES" sz="4200" dirty="0" smtClean="0"/>
          </a:p>
          <a:p>
            <a:r>
              <a:rPr lang="en-US" sz="4200" dirty="0" smtClean="0"/>
              <a:t>MRP3 (ABCC3).</a:t>
            </a:r>
            <a:endParaRPr lang="es-ES" sz="4200" dirty="0" smtClean="0"/>
          </a:p>
          <a:p>
            <a:endParaRPr lang="es-ES" sz="4200" dirty="0"/>
          </a:p>
        </p:txBody>
      </p:sp>
      <p:pic>
        <p:nvPicPr>
          <p:cNvPr id="6" name="5 Marcador de contenido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14647" t="14387" r="21586" b="6132"/>
          <a:stretch>
            <a:fillRect/>
          </a:stretch>
        </p:blipFill>
        <p:spPr bwMode="auto">
          <a:xfrm>
            <a:off x="457200" y="2461532"/>
            <a:ext cx="3657600" cy="284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073" name="Rectangle 1"/>
          <p:cNvSpPr>
            <a:spLocks noChangeArrowheads="1"/>
          </p:cNvSpPr>
          <p:nvPr/>
        </p:nvSpPr>
        <p:spPr bwMode="auto">
          <a:xfrm>
            <a:off x="323528" y="5949280"/>
            <a:ext cx="3744416" cy="600164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ITCSymbolStd-MediumItalic"/>
              </a:rPr>
              <a:t>De: Kathleen M.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ITCSymbolStd-MediumItalic"/>
              </a:rPr>
              <a:t>Giacomini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ITCSymbolStd-MediumItalic"/>
              </a:rPr>
              <a:t>,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ITCSymbolStd-MediumItalic"/>
              </a:rPr>
              <a:t>Shiew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ITCSymbolStd-MediumItalic"/>
              </a:rPr>
              <a:t>-Mei Huang and Donald J.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ITCSymbolStd-MediumItalic"/>
              </a:rPr>
              <a:t>Tweedie.K.M.G.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ITCSymbolStd-Medium"/>
              </a:rPr>
              <a:t>Membrane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ITCSymbolStd-Medium"/>
              </a:rPr>
              <a:t> transporters in drug development. 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MinionPro-Regular"/>
              </a:rPr>
              <a:t>NATURE REVIEWS 9: 215-236.2010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8500" y="6092825"/>
            <a:ext cx="20955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557338"/>
            <a:ext cx="6588125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1331913" y="6453188"/>
            <a:ext cx="8783637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800">
                <a:latin typeface="Constantia" pitchFamily="18" charset="0"/>
              </a:rPr>
              <a:t>Copyright ©2004 CMA Media Inc. or its licensors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1331913" y="5802313"/>
            <a:ext cx="8783637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b="1">
                <a:latin typeface="Constantia" pitchFamily="18" charset="0"/>
              </a:rPr>
              <a:t>Bailey, D. G. et al. CMAJ 2004;170:1531-1532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1476375" y="498475"/>
            <a:ext cx="7540625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b="1">
                <a:solidFill>
                  <a:srgbClr val="C00000"/>
                </a:solidFill>
                <a:latin typeface="Constantia" pitchFamily="18" charset="0"/>
              </a:rPr>
              <a:t>Fig. 1: Sequential first-pass elimination of a theoretical drug through metabolism by CYP3A4 and/or transport by P-glycoprotein (P-gp) in enterocytes of the small intestine and then hepatocytes of the liver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0"/>
          <p:cNvGraphicFramePr>
            <a:graphicFrameLocks noChangeAspect="1"/>
          </p:cNvGraphicFramePr>
          <p:nvPr/>
        </p:nvGraphicFramePr>
        <p:xfrm>
          <a:off x="2362200" y="457200"/>
          <a:ext cx="5715000" cy="4648200"/>
        </p:xfrm>
        <a:graphic>
          <a:graphicData uri="http://schemas.openxmlformats.org/presentationml/2006/ole">
            <p:oleObj spid="_x0000_s94210" name="Fotografía de Photo Editor" r:id="rId3" imgW="2200582" imgH="1867161" progId="MSPhotoEd.3">
              <p:embed/>
            </p:oleObj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524000" y="5334000"/>
            <a:ext cx="7315200" cy="1462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400" b="1">
                <a:solidFill>
                  <a:srgbClr val="CC3300"/>
                </a:solidFill>
                <a:latin typeface="Times New Roman" pitchFamily="18" charset="0"/>
              </a:rPr>
              <a:t>La hidrólisis de una molécula de ATP proporciona la energía para transportar la molécula desde la célula hacia el lumen </a:t>
            </a:r>
            <a:r>
              <a:rPr lang="es-ES" b="1">
                <a:solidFill>
                  <a:srgbClr val="CC3300"/>
                </a:solidFill>
                <a:latin typeface="Times New Roman" pitchFamily="18" charset="0"/>
              </a:rPr>
              <a:t>(Thomas H, Coley H. 2003. Cancer control 10(2): 159-165)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s-ES" sz="3200" b="1" smtClean="0"/>
              <a:t>¿Quiénes son sustratos de la </a:t>
            </a:r>
            <a:br>
              <a:rPr lang="es-ES" sz="3200" b="1" smtClean="0"/>
            </a:br>
            <a:r>
              <a:rPr lang="es-ES" sz="3200" b="1" smtClean="0"/>
              <a:t>P-glicoproteína a nivel intestinal?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smtClean="0"/>
              <a:t>Digoxina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smtClean="0"/>
              <a:t>Ciclosporina y tacrolimus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smtClean="0"/>
              <a:t>HIV inihibidores de proteasa: indinavir, ritonavir, saquinavir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800" smtClean="0"/>
              <a:t> Varios tipos de citotóxicos: 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b="1" smtClean="0"/>
              <a:t>vinca alcaloides (vincristina, vinblastina),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b="1" smtClean="0"/>
              <a:t>taxanos ( aclitaxel,docetaxel), 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b="1" smtClean="0"/>
              <a:t>antraciclinas (doxorubicina, daunorubicina, epirubicina), 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b="1" smtClean="0"/>
              <a:t>epipodofilotoxinas (etoposido, teniposido), 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s-ES" b="1" smtClean="0"/>
              <a:t>topotecan, dactinomicina y mitomicina 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b="1" smtClean="0"/>
              <a:t>A nivel intestinal: Citocromo P450 y P-glicoproteína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400" dirty="0" smtClean="0"/>
              <a:t>Existen varios fármacos que son sustratos de la CYP 3A4 y de la P-</a:t>
            </a:r>
            <a:r>
              <a:rPr lang="es-ES" sz="2400" dirty="0" err="1" smtClean="0"/>
              <a:t>Gp</a:t>
            </a:r>
            <a:r>
              <a:rPr lang="es-ES" sz="2400" dirty="0" smtClean="0"/>
              <a:t> a nivel intestinal (</a:t>
            </a:r>
            <a:r>
              <a:rPr lang="es-ES" sz="2400" dirty="0" err="1" smtClean="0"/>
              <a:t>dialtiazem</a:t>
            </a:r>
            <a:r>
              <a:rPr lang="es-ES" sz="2400" dirty="0" smtClean="0"/>
              <a:t>,  </a:t>
            </a:r>
            <a:r>
              <a:rPr lang="es-ES" sz="2400" dirty="0" err="1" smtClean="0"/>
              <a:t>verapamilo</a:t>
            </a:r>
            <a:r>
              <a:rPr lang="es-ES" sz="2400" dirty="0" smtClean="0"/>
              <a:t>, </a:t>
            </a:r>
            <a:r>
              <a:rPr lang="es-ES" sz="2400" dirty="0" err="1" smtClean="0"/>
              <a:t>ciclosporina</a:t>
            </a:r>
            <a:r>
              <a:rPr lang="es-ES" sz="2400" dirty="0" smtClean="0"/>
              <a:t>, </a:t>
            </a:r>
            <a:r>
              <a:rPr lang="es-ES" sz="2400" dirty="0" err="1" smtClean="0"/>
              <a:t>tacrolimus</a:t>
            </a:r>
            <a:r>
              <a:rPr lang="es-ES" sz="2400" dirty="0" smtClean="0"/>
              <a:t>).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400" dirty="0" smtClean="0"/>
              <a:t>Ello lleva a obtener bajas </a:t>
            </a:r>
            <a:r>
              <a:rPr lang="es-ES" sz="2400" dirty="0" err="1" smtClean="0"/>
              <a:t>biodisponibilidades</a:t>
            </a:r>
            <a:r>
              <a:rPr lang="es-ES" sz="2400" dirty="0" smtClean="0"/>
              <a:t> (</a:t>
            </a:r>
            <a:r>
              <a:rPr lang="es-ES" sz="2400" dirty="0" err="1" smtClean="0"/>
              <a:t>dialtiazem</a:t>
            </a:r>
            <a:r>
              <a:rPr lang="es-ES" sz="2400" dirty="0" smtClean="0"/>
              <a:t> 50%, </a:t>
            </a:r>
            <a:r>
              <a:rPr lang="es-ES" sz="2400" dirty="0" err="1" smtClean="0"/>
              <a:t>verapamilo</a:t>
            </a:r>
            <a:r>
              <a:rPr lang="es-ES" sz="2400" dirty="0" smtClean="0"/>
              <a:t> 22%)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400" dirty="0" smtClean="0"/>
              <a:t>La presencia de un competidor o de un inhibidor de estos sistemas puede llevar a un aumento importante de la </a:t>
            </a:r>
            <a:r>
              <a:rPr lang="es-ES" sz="2400" dirty="0" err="1" smtClean="0"/>
              <a:t>biodisponibilidad</a:t>
            </a:r>
            <a:r>
              <a:rPr lang="es-ES" sz="2400" dirty="0" smtClean="0"/>
              <a:t> (</a:t>
            </a:r>
            <a:r>
              <a:rPr lang="es-ES" sz="2400" dirty="0" err="1" smtClean="0"/>
              <a:t>ketoconazol</a:t>
            </a:r>
            <a:r>
              <a:rPr lang="es-ES" sz="2400" dirty="0" smtClean="0"/>
              <a:t>, jugo de pomelo (</a:t>
            </a:r>
            <a:r>
              <a:rPr lang="es-ES" sz="2400" dirty="0" err="1" smtClean="0"/>
              <a:t>grapefruit</a:t>
            </a:r>
            <a:r>
              <a:rPr lang="es-ES" sz="2400" dirty="0" smtClean="0"/>
              <a:t>))</a:t>
            </a:r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s-ES" sz="2000" b="1" dirty="0" smtClean="0"/>
          </a:p>
          <a:p>
            <a:pPr marL="274320" indent="-27432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s-ES" sz="2000" b="1" dirty="0" smtClean="0"/>
              <a:t>Referencia: Zhang Y, Benet L. </a:t>
            </a:r>
            <a:r>
              <a:rPr lang="es-ES" sz="2000" b="1" dirty="0" err="1" smtClean="0"/>
              <a:t>Clin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Pharmacokin</a:t>
            </a:r>
            <a:r>
              <a:rPr lang="es-ES" sz="2000" b="1" dirty="0" smtClean="0"/>
              <a:t> 2001. 40(3): 159-168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62200"/>
            <a:ext cx="6705600" cy="367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928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sz="3200" b="1" smtClean="0"/>
              <a:t>Felodipino-Jugo de pomelo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Para la próxima clase repasar la clase de disolución del curso de Bases Fisicoquímicas de la Tecnología Farmacéutica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_tradnl" b="1" smtClean="0"/>
              <a:t>BIOFARMACIA</a:t>
            </a:r>
            <a:endParaRPr lang="es-ES_tradnl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82813"/>
            <a:ext cx="8229600" cy="3246437"/>
          </a:xfrm>
        </p:spPr>
        <p:txBody>
          <a:bodyPr/>
          <a:lstStyle/>
          <a:p>
            <a:pPr algn="just" eaLnBrk="1" hangingPunct="1">
              <a:buFont typeface="Monotype Sorts" pitchFamily="2" charset="2"/>
              <a:buChar char=" "/>
            </a:pPr>
            <a:r>
              <a:rPr lang="es-ES_tradnl" sz="2800" b="1" smtClean="0">
                <a:solidFill>
                  <a:schemeClr val="tx2"/>
                </a:solidFill>
              </a:rPr>
              <a:t>Estudio de los </a:t>
            </a:r>
            <a:r>
              <a:rPr lang="es-ES_tradnl" sz="2800" b="1" i="1" smtClean="0">
                <a:solidFill>
                  <a:srgbClr val="C00000"/>
                </a:solidFill>
              </a:rPr>
              <a:t>factores físico-químicos</a:t>
            </a:r>
            <a:r>
              <a:rPr lang="es-ES_tradnl" sz="2800" b="1" smtClean="0">
                <a:solidFill>
                  <a:srgbClr val="C00000"/>
                </a:solidFill>
              </a:rPr>
              <a:t> </a:t>
            </a:r>
            <a:r>
              <a:rPr lang="es-ES_tradnl" sz="2800" b="1" smtClean="0">
                <a:solidFill>
                  <a:schemeClr val="tx2"/>
                </a:solidFill>
              </a:rPr>
              <a:t>que influencian la </a:t>
            </a:r>
            <a:r>
              <a:rPr lang="es-ES_tradnl" sz="2800" b="1" i="1" smtClean="0">
                <a:solidFill>
                  <a:srgbClr val="C00000"/>
                </a:solidFill>
              </a:rPr>
              <a:t>biodisponibilidad</a:t>
            </a:r>
            <a:r>
              <a:rPr lang="es-ES_tradnl" sz="2800" b="1" smtClean="0">
                <a:solidFill>
                  <a:srgbClr val="C00000"/>
                </a:solidFill>
              </a:rPr>
              <a:t> </a:t>
            </a:r>
            <a:r>
              <a:rPr lang="es-ES_tradnl" sz="2800" b="1" smtClean="0">
                <a:solidFill>
                  <a:schemeClr val="tx2"/>
                </a:solidFill>
              </a:rPr>
              <a:t>de un fármaco en el hombre y el </a:t>
            </a:r>
            <a:r>
              <a:rPr lang="es-ES_tradnl" sz="2800" b="1" i="1" smtClean="0">
                <a:solidFill>
                  <a:srgbClr val="C00000"/>
                </a:solidFill>
              </a:rPr>
              <a:t>empleo</a:t>
            </a:r>
            <a:r>
              <a:rPr lang="es-ES_tradnl" sz="2800" b="1" i="1" smtClean="0">
                <a:solidFill>
                  <a:srgbClr val="D50B7A"/>
                </a:solidFill>
              </a:rPr>
              <a:t> </a:t>
            </a:r>
            <a:r>
              <a:rPr lang="es-ES_tradnl" sz="2800" b="1" smtClean="0">
                <a:solidFill>
                  <a:schemeClr val="tx2"/>
                </a:solidFill>
              </a:rPr>
              <a:t>de esta información para </a:t>
            </a:r>
            <a:r>
              <a:rPr lang="es-ES_tradnl" sz="2800" b="1" i="1" smtClean="0">
                <a:solidFill>
                  <a:srgbClr val="C00000"/>
                </a:solidFill>
              </a:rPr>
              <a:t>optimizar la actividad farmacológica o terapéutica</a:t>
            </a:r>
            <a:r>
              <a:rPr lang="es-ES_tradnl" sz="2800" b="1" smtClean="0">
                <a:solidFill>
                  <a:srgbClr val="C00000"/>
                </a:solidFill>
              </a:rPr>
              <a:t> </a:t>
            </a:r>
            <a:r>
              <a:rPr lang="es-ES_tradnl" sz="2800" b="1" smtClean="0">
                <a:solidFill>
                  <a:schemeClr val="tx2"/>
                </a:solidFill>
              </a:rPr>
              <a:t>de los preparados farmacéuticos. 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85750" y="142875"/>
          <a:ext cx="1981200" cy="2133600"/>
        </p:xfrm>
        <a:graphic>
          <a:graphicData uri="http://schemas.openxmlformats.org/presentationml/2006/ole">
            <p:oleObj spid="_x0000_s2050" name="Imagen" r:id="rId3" imgW="1137240" imgH="96264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4800" smtClean="0"/>
              <a:t/>
            </a:r>
            <a:br>
              <a:rPr lang="pt-BR" sz="4800" smtClean="0"/>
            </a:br>
            <a:endParaRPr lang="pt-BR" sz="4800" smtClean="0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46113" y="1676400"/>
            <a:ext cx="7886700" cy="37528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400" b="1" dirty="0">
                <a:latin typeface="Constantia" pitchFamily="18" charset="0"/>
              </a:rPr>
              <a:t>LA BIODISPONIBILIDAD SE REFIERE A LA </a:t>
            </a:r>
            <a:r>
              <a:rPr lang="pt-BR" sz="2400" b="1" dirty="0">
                <a:solidFill>
                  <a:srgbClr val="FF3300"/>
                </a:solidFill>
                <a:latin typeface="Constantia" pitchFamily="18" charset="0"/>
              </a:rPr>
              <a:t>VELOCIDAD Y CANTIDAD </a:t>
            </a:r>
            <a:r>
              <a:rPr lang="pt-BR" sz="2400" b="1" dirty="0">
                <a:latin typeface="Constantia" pitchFamily="18" charset="0"/>
              </a:rPr>
              <a:t>EN QUE UN FÁRMACO </a:t>
            </a:r>
            <a:r>
              <a:rPr lang="pt-BR" sz="2400" b="1" dirty="0" smtClean="0">
                <a:latin typeface="Constantia" pitchFamily="18" charset="0"/>
              </a:rPr>
              <a:t>ES </a:t>
            </a:r>
            <a:r>
              <a:rPr lang="pt-BR" sz="2400" b="1" dirty="0">
                <a:latin typeface="Constantia" pitchFamily="18" charset="0"/>
              </a:rPr>
              <a:t>ABSORBIDO A PARTIR DE UNA FORMA FARMACÉUTICA Y ALCANZA EL SITIO DE ACCIÓN (LA CIRCULACIÓN SISTÉMICA)</a:t>
            </a:r>
          </a:p>
          <a:p>
            <a:pPr algn="just">
              <a:defRPr/>
            </a:pPr>
            <a:endParaRPr lang="pt-BR" sz="2400" b="1" dirty="0">
              <a:latin typeface="Constantia" pitchFamily="18" charset="0"/>
            </a:endParaRPr>
          </a:p>
          <a:p>
            <a:pPr algn="just">
              <a:defRPr/>
            </a:pPr>
            <a:r>
              <a:rPr lang="pt-BR" sz="2400" b="1" dirty="0">
                <a:latin typeface="Constantia" pitchFamily="18" charset="0"/>
              </a:rPr>
              <a:t>LA FRACCIÓN DE LA DOSIS ADMINISTRADA QUE EFECTIVAMENTE ALCANZA LA CIRCULACIÓN SISTÉMICA SE DENOMINA BD ABSOLUTA O SISTÉMICA</a:t>
            </a:r>
            <a:endParaRPr lang="pt-BR" sz="2800" b="1" dirty="0">
              <a:latin typeface="Constantia" pitchFamily="18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09600" y="533400"/>
            <a:ext cx="7924800" cy="588963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800" b="1" dirty="0">
                <a:latin typeface="Constantia" pitchFamily="18" charset="0"/>
              </a:rPr>
              <a:t>     </a:t>
            </a:r>
            <a:r>
              <a:rPr lang="pt-BR" sz="3200" b="1" dirty="0">
                <a:latin typeface="Constantia" pitchFamily="18" charset="0"/>
              </a:rPr>
              <a:t>BIODISPONIBILIDAD - CONCEPTO</a:t>
            </a:r>
            <a:endParaRPr lang="pt-BR" sz="3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024"/>
          <p:cNvGraphicFramePr>
            <a:graphicFrameLocks noChangeAspect="1"/>
          </p:cNvGraphicFramePr>
          <p:nvPr/>
        </p:nvGraphicFramePr>
        <p:xfrm>
          <a:off x="1524000" y="762000"/>
          <a:ext cx="6781800" cy="5181600"/>
        </p:xfrm>
        <a:graphic>
          <a:graphicData uri="http://schemas.openxmlformats.org/presentationml/2006/ole">
            <p:oleObj spid="_x0000_s3074" name="Imagen de mapa de bits" r:id="rId3" imgW="4048690" imgH="2962689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2916</Words>
  <Application>Microsoft Office PowerPoint</Application>
  <PresentationFormat>Presentación en pantalla (4:3)</PresentationFormat>
  <Paragraphs>455</Paragraphs>
  <Slides>67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5</vt:i4>
      </vt:variant>
      <vt:variant>
        <vt:lpstr>Títulos de diapositiva</vt:lpstr>
      </vt:variant>
      <vt:variant>
        <vt:i4>67</vt:i4>
      </vt:variant>
    </vt:vector>
  </HeadingPairs>
  <TitlesOfParts>
    <vt:vector size="84" baseType="lpstr">
      <vt:lpstr>Arial</vt:lpstr>
      <vt:lpstr>Calibri</vt:lpstr>
      <vt:lpstr>Constantia</vt:lpstr>
      <vt:lpstr>Wingdings 2</vt:lpstr>
      <vt:lpstr>Comic Sans MS</vt:lpstr>
      <vt:lpstr>OCR A Extended</vt:lpstr>
      <vt:lpstr>Monotype Sorts</vt:lpstr>
      <vt:lpstr>Wingdings</vt:lpstr>
      <vt:lpstr>Times New Roman</vt:lpstr>
      <vt:lpstr>Symbol</vt:lpstr>
      <vt:lpstr>Tahoma</vt:lpstr>
      <vt:lpstr>Flujo</vt:lpstr>
      <vt:lpstr>Imagen de Microsoft Word</vt:lpstr>
      <vt:lpstr>Imagen de mapa de bits</vt:lpstr>
      <vt:lpstr>Foto de Microsoft Photo Editor 3.0</vt:lpstr>
      <vt:lpstr>Microsoft Editor de ecuaciones 3.0</vt:lpstr>
      <vt:lpstr>Ecuación</vt:lpstr>
      <vt:lpstr>BIOFARMACIA</vt:lpstr>
      <vt:lpstr>Diapositiva 2</vt:lpstr>
      <vt:lpstr>Diapositiva 3</vt:lpstr>
      <vt:lpstr>Diapositiva 4</vt:lpstr>
      <vt:lpstr>Diapositiva 5</vt:lpstr>
      <vt:lpstr>Diapositiva 6</vt:lpstr>
      <vt:lpstr>BIOFARMACIA</vt:lpstr>
      <vt:lpstr> </vt:lpstr>
      <vt:lpstr>Diapositiva 9</vt:lpstr>
      <vt:lpstr>Diapositiva 10</vt:lpstr>
      <vt:lpstr>BIODISPONIBILIDAD</vt:lpstr>
      <vt:lpstr>Diapositiva 12</vt:lpstr>
      <vt:lpstr>Vías de administración</vt:lpstr>
      <vt:lpstr>Vías de administración</vt:lpstr>
      <vt:lpstr>Vías de administración y circulación</vt:lpstr>
      <vt:lpstr>Características biofarmacéuticas del tracto gastrointestinal</vt:lpstr>
      <vt:lpstr>Via oral</vt:lpstr>
      <vt:lpstr>Diapositiva 18</vt:lpstr>
      <vt:lpstr>Via oral</vt:lpstr>
      <vt:lpstr>Via oral</vt:lpstr>
      <vt:lpstr>Via oral</vt:lpstr>
      <vt:lpstr>Diapositiva 22</vt:lpstr>
      <vt:lpstr>Complejo mioeléctrico migratorio</vt:lpstr>
      <vt:lpstr>Comportamiento del estómago – estado de ayuno</vt:lpstr>
      <vt:lpstr>Comportamiento del estómago – con alimentos </vt:lpstr>
      <vt:lpstr>Influence of feeding on                        emptyingof coated tablets</vt:lpstr>
      <vt:lpstr>Via oral</vt:lpstr>
      <vt:lpstr>Intestino delgado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Intestino delgado</vt:lpstr>
      <vt:lpstr>Diapositiva 36</vt:lpstr>
      <vt:lpstr>Intestino delgado</vt:lpstr>
      <vt:lpstr>Eficiencia del intestino delgado en el proceso de absorción</vt:lpstr>
      <vt:lpstr>Colon</vt:lpstr>
      <vt:lpstr>Factores que influyen en la BD</vt:lpstr>
      <vt:lpstr>Tiempos de tránsito</vt:lpstr>
      <vt:lpstr>MECANISMOS DE ABSORCIÓN</vt:lpstr>
      <vt:lpstr>Diapositiva 43</vt:lpstr>
      <vt:lpstr>Localización de los mecanismos de absorción</vt:lpstr>
      <vt:lpstr>FACTORES FISICO-QUIMICOS QUE AFECTAN LA ABSORCIÓN DE MEDICAMENTOS</vt:lpstr>
      <vt:lpstr>Tracto GI y pH</vt:lpstr>
      <vt:lpstr>FACTORES FISICO-QUIMICOS QUE AFECTAN LA ABSORCIÓN DE MEDICAMENTOS (cont)</vt:lpstr>
      <vt:lpstr>pH/pKa Fármacos ácidos</vt:lpstr>
      <vt:lpstr>pH/pKa Fármacos ácidos</vt:lpstr>
      <vt:lpstr>Diapositiva 50</vt:lpstr>
      <vt:lpstr>pKa y pH Fármacos básicos</vt:lpstr>
      <vt:lpstr>Diapositiva 52</vt:lpstr>
      <vt:lpstr>Diapositiva 53</vt:lpstr>
      <vt:lpstr>Fármacos ácidos débiles</vt:lpstr>
      <vt:lpstr>Fármacos ácidos muy débiles</vt:lpstr>
      <vt:lpstr>Base débil</vt:lpstr>
      <vt:lpstr>Cambios en la solubilidad de bases débiles</vt:lpstr>
      <vt:lpstr>Cambios en la solubilidad de bases débiles</vt:lpstr>
      <vt:lpstr>pH</vt:lpstr>
      <vt:lpstr>Eliminación presistémica</vt:lpstr>
      <vt:lpstr>Transportadores intestinales</vt:lpstr>
      <vt:lpstr>Diapositiva 62</vt:lpstr>
      <vt:lpstr>Diapositiva 63</vt:lpstr>
      <vt:lpstr>¿Quiénes son sustratos de la  P-glicoproteína a nivel intestinal?</vt:lpstr>
      <vt:lpstr>A nivel intestinal: Citocromo P450 y P-glicoproteína</vt:lpstr>
      <vt:lpstr>Felodipino-Jugo de pomelo</vt:lpstr>
      <vt:lpstr>Diapositiva 67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BIOFARMACIA</dc:title>
  <dc:creator>Nella Gai</dc:creator>
  <cp:lastModifiedBy>Usuario</cp:lastModifiedBy>
  <cp:revision>31</cp:revision>
  <dcterms:created xsi:type="dcterms:W3CDTF">2009-10-14T01:09:02Z</dcterms:created>
  <dcterms:modified xsi:type="dcterms:W3CDTF">2010-10-06T16:17:41Z</dcterms:modified>
</cp:coreProperties>
</file>