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notesSlides/notesSlide3.xml" ContentType="application/vnd.openxmlformats-officedocument.presentationml.notesSlide+xml"/>
  <Override PartName="/ppt/diagrams/drawing3.xml" ContentType="application/vnd.ms-office.drawingml.diagramDrawing+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57" r:id="rId2"/>
    <p:sldId id="259" r:id="rId3"/>
    <p:sldId id="260" r:id="rId4"/>
    <p:sldId id="261" r:id="rId5"/>
    <p:sldId id="264" r:id="rId6"/>
    <p:sldId id="266" r:id="rId7"/>
    <p:sldId id="265" r:id="rId8"/>
    <p:sldId id="267" r:id="rId9"/>
    <p:sldId id="268" r:id="rId10"/>
    <p:sldId id="270" r:id="rId11"/>
    <p:sldId id="271" r:id="rId12"/>
    <p:sldId id="272" r:id="rId13"/>
    <p:sldId id="273" r:id="rId14"/>
    <p:sldId id="274" r:id="rId15"/>
    <p:sldId id="280" r:id="rId16"/>
    <p:sldId id="275" r:id="rId17"/>
    <p:sldId id="269" r:id="rId18"/>
    <p:sldId id="281" r:id="rId19"/>
    <p:sldId id="277" r:id="rId20"/>
    <p:sldId id="282" r:id="rId21"/>
    <p:sldId id="278" r:id="rId22"/>
    <p:sldId id="303" r:id="rId23"/>
    <p:sldId id="284" r:id="rId24"/>
    <p:sldId id="279" r:id="rId25"/>
    <p:sldId id="285" r:id="rId26"/>
    <p:sldId id="291" r:id="rId27"/>
    <p:sldId id="292" r:id="rId28"/>
    <p:sldId id="293" r:id="rId29"/>
    <p:sldId id="305" r:id="rId30"/>
    <p:sldId id="300" r:id="rId31"/>
    <p:sldId id="302" r:id="rId32"/>
    <p:sldId id="301" r:id="rId33"/>
    <p:sldId id="306" r:id="rId34"/>
    <p:sldId id="304" r:id="rId3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54" autoAdjust="0"/>
    <p:restoredTop sz="94660"/>
  </p:normalViewPr>
  <p:slideViewPr>
    <p:cSldViewPr showGuides="1">
      <p:cViewPr>
        <p:scale>
          <a:sx n="50" d="100"/>
          <a:sy n="50" d="100"/>
        </p:scale>
        <p:origin x="-658" y="-77"/>
      </p:cViewPr>
      <p:guideLst>
        <p:guide orient="horz" pos="2160"/>
        <p:guide pos="3243"/>
      </p:guideLst>
    </p:cSldViewPr>
  </p:slideViewPr>
  <p:notesTextViewPr>
    <p:cViewPr>
      <p:scale>
        <a:sx n="100" d="100"/>
        <a:sy n="100" d="100"/>
      </p:scale>
      <p:origin x="0" y="0"/>
    </p:cViewPr>
  </p:notesTextViewPr>
  <p:sorterViewPr>
    <p:cViewPr>
      <p:scale>
        <a:sx n="100" d="100"/>
        <a:sy n="100" d="100"/>
      </p:scale>
      <p:origin x="0" y="665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91E8C3-46F8-479C-947D-FFBB46852D8D}" type="doc">
      <dgm:prSet loTypeId="urn:microsoft.com/office/officeart/2005/8/layout/vList2" loCatId="list" qsTypeId="urn:microsoft.com/office/officeart/2005/8/quickstyle/simple4" qsCatId="simple" csTypeId="urn:microsoft.com/office/officeart/2005/8/colors/accent2_1" csCatId="accent2" phldr="1"/>
      <dgm:spPr/>
      <dgm:t>
        <a:bodyPr/>
        <a:lstStyle/>
        <a:p>
          <a:endParaRPr lang="es-ES"/>
        </a:p>
      </dgm:t>
    </dgm:pt>
    <dgm:pt modelId="{667222A8-D627-483E-8DD5-C0AD062C63A7}">
      <dgm:prSet>
        <dgm:style>
          <a:lnRef idx="2">
            <a:schemeClr val="accent2"/>
          </a:lnRef>
          <a:fillRef idx="1">
            <a:schemeClr val="lt1"/>
          </a:fillRef>
          <a:effectRef idx="0">
            <a:schemeClr val="accent2"/>
          </a:effectRef>
          <a:fontRef idx="minor">
            <a:schemeClr val="dk1"/>
          </a:fontRef>
        </dgm:style>
      </dgm:prSet>
      <dgm:spPr>
        <a:solidFill>
          <a:schemeClr val="bg2"/>
        </a:solidFill>
      </dgm:spPr>
      <dgm:t>
        <a:bodyPr/>
        <a:lstStyle/>
        <a:p>
          <a:pPr algn="l" rtl="0"/>
          <a:endParaRPr lang="es-ES" b="1" dirty="0" smtClean="0"/>
        </a:p>
        <a:p>
          <a:pPr algn="ctr" rtl="0"/>
          <a:r>
            <a:rPr lang="es-ES" b="1" dirty="0" smtClean="0"/>
            <a:t>MODELO DE DOS COMPARTIMENTOS</a:t>
          </a:r>
          <a:br>
            <a:rPr lang="es-ES" b="1" dirty="0" smtClean="0"/>
          </a:br>
          <a:endParaRPr lang="es-ES" b="1" dirty="0"/>
        </a:p>
      </dgm:t>
    </dgm:pt>
    <dgm:pt modelId="{4B3A4958-5618-4CDB-B401-483638B1BCDB}" type="parTrans" cxnId="{D08A5D42-43B4-4C32-ABA3-9235714A3991}">
      <dgm:prSet/>
      <dgm:spPr/>
      <dgm:t>
        <a:bodyPr/>
        <a:lstStyle/>
        <a:p>
          <a:endParaRPr lang="es-ES"/>
        </a:p>
      </dgm:t>
    </dgm:pt>
    <dgm:pt modelId="{2BFBC858-47B4-481C-8BDD-2F9C8D17D008}" type="sibTrans" cxnId="{D08A5D42-43B4-4C32-ABA3-9235714A3991}">
      <dgm:prSet/>
      <dgm:spPr/>
      <dgm:t>
        <a:bodyPr/>
        <a:lstStyle/>
        <a:p>
          <a:endParaRPr lang="es-ES"/>
        </a:p>
      </dgm:t>
    </dgm:pt>
    <dgm:pt modelId="{BC585EAA-F7AD-400C-B347-553B7625E424}" type="pres">
      <dgm:prSet presAssocID="{FA91E8C3-46F8-479C-947D-FFBB46852D8D}" presName="linear" presStyleCnt="0">
        <dgm:presLayoutVars>
          <dgm:animLvl val="lvl"/>
          <dgm:resizeHandles val="exact"/>
        </dgm:presLayoutVars>
      </dgm:prSet>
      <dgm:spPr/>
      <dgm:t>
        <a:bodyPr/>
        <a:lstStyle/>
        <a:p>
          <a:endParaRPr lang="es-ES"/>
        </a:p>
      </dgm:t>
    </dgm:pt>
    <dgm:pt modelId="{AB2B7C3D-D149-4F2B-9D43-2E7967D9BDDF}" type="pres">
      <dgm:prSet presAssocID="{667222A8-D627-483E-8DD5-C0AD062C63A7}" presName="parentText" presStyleLbl="node1" presStyleIdx="0" presStyleCnt="1">
        <dgm:presLayoutVars>
          <dgm:chMax val="0"/>
          <dgm:bulletEnabled val="1"/>
        </dgm:presLayoutVars>
      </dgm:prSet>
      <dgm:spPr/>
      <dgm:t>
        <a:bodyPr/>
        <a:lstStyle/>
        <a:p>
          <a:endParaRPr lang="es-ES"/>
        </a:p>
      </dgm:t>
    </dgm:pt>
  </dgm:ptLst>
  <dgm:cxnLst>
    <dgm:cxn modelId="{76ADDDF5-7398-490F-AE3F-BE6F63917481}" type="presOf" srcId="{667222A8-D627-483E-8DD5-C0AD062C63A7}" destId="{AB2B7C3D-D149-4F2B-9D43-2E7967D9BDDF}" srcOrd="0" destOrd="0" presId="urn:microsoft.com/office/officeart/2005/8/layout/vList2"/>
    <dgm:cxn modelId="{D08A5D42-43B4-4C32-ABA3-9235714A3991}" srcId="{FA91E8C3-46F8-479C-947D-FFBB46852D8D}" destId="{667222A8-D627-483E-8DD5-C0AD062C63A7}" srcOrd="0" destOrd="0" parTransId="{4B3A4958-5618-4CDB-B401-483638B1BCDB}" sibTransId="{2BFBC858-47B4-481C-8BDD-2F9C8D17D008}"/>
    <dgm:cxn modelId="{EF57C07F-02BF-4016-8AAD-84DC90E59097}" type="presOf" srcId="{FA91E8C3-46F8-479C-947D-FFBB46852D8D}" destId="{BC585EAA-F7AD-400C-B347-553B7625E424}" srcOrd="0" destOrd="0" presId="urn:microsoft.com/office/officeart/2005/8/layout/vList2"/>
    <dgm:cxn modelId="{35195BE5-E2F8-47F0-9A06-D2AEBFEB5B51}" type="presParOf" srcId="{BC585EAA-F7AD-400C-B347-553B7625E424}" destId="{AB2B7C3D-D149-4F2B-9D43-2E7967D9BDDF}"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A4E13A-29A2-4B86-A582-EE3F01D8FAB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2503B402-05AB-49EB-A9B8-FF6C3920C76F}">
      <dgm:prSet>
        <dgm:style>
          <a:lnRef idx="1">
            <a:schemeClr val="accent2"/>
          </a:lnRef>
          <a:fillRef idx="2">
            <a:schemeClr val="accent2"/>
          </a:fillRef>
          <a:effectRef idx="1">
            <a:schemeClr val="accent2"/>
          </a:effectRef>
          <a:fontRef idx="minor">
            <a:schemeClr val="dk1"/>
          </a:fontRef>
        </dgm:style>
      </dgm:prSet>
      <dgm:spPr>
        <a:solidFill>
          <a:schemeClr val="bg2"/>
        </a:solidFill>
      </dgm:spPr>
      <dgm:t>
        <a:bodyPr/>
        <a:lstStyle/>
        <a:p>
          <a:pPr rtl="0"/>
          <a:r>
            <a:rPr lang="es-ES" dirty="0" smtClean="0"/>
            <a:t>El fármaco ingresa a la circulación alcanza un equilibrio de distribución con todo el organismo en forma muy  rápida que no es posible medirlo.</a:t>
          </a:r>
          <a:endParaRPr lang="es-ES" dirty="0"/>
        </a:p>
      </dgm:t>
    </dgm:pt>
    <dgm:pt modelId="{C4C24909-E773-4610-9A27-D67800F818CE}" type="parTrans" cxnId="{4C90D3BD-DDDD-4D63-A9BE-75322B8519B0}">
      <dgm:prSet/>
      <dgm:spPr/>
      <dgm:t>
        <a:bodyPr/>
        <a:lstStyle/>
        <a:p>
          <a:endParaRPr lang="es-ES"/>
        </a:p>
      </dgm:t>
    </dgm:pt>
    <dgm:pt modelId="{D310D1E5-B69C-495D-9852-C7A6887F8682}" type="sibTrans" cxnId="{4C90D3BD-DDDD-4D63-A9BE-75322B8519B0}">
      <dgm:prSet/>
      <dgm:spPr/>
      <dgm:t>
        <a:bodyPr/>
        <a:lstStyle/>
        <a:p>
          <a:endParaRPr lang="es-ES"/>
        </a:p>
      </dgm:t>
    </dgm:pt>
    <dgm:pt modelId="{FB137C48-D50D-456C-8427-7662E04DD82B}" type="pres">
      <dgm:prSet presAssocID="{C2A4E13A-29A2-4B86-A582-EE3F01D8FAB5}" presName="linear" presStyleCnt="0">
        <dgm:presLayoutVars>
          <dgm:animLvl val="lvl"/>
          <dgm:resizeHandles val="exact"/>
        </dgm:presLayoutVars>
      </dgm:prSet>
      <dgm:spPr/>
      <dgm:t>
        <a:bodyPr/>
        <a:lstStyle/>
        <a:p>
          <a:endParaRPr lang="es-ES"/>
        </a:p>
      </dgm:t>
    </dgm:pt>
    <dgm:pt modelId="{14DDA063-9BB5-4855-ADDA-DFA00FB755E5}" type="pres">
      <dgm:prSet presAssocID="{2503B402-05AB-49EB-A9B8-FF6C3920C76F}" presName="parentText" presStyleLbl="node1" presStyleIdx="0" presStyleCnt="1">
        <dgm:presLayoutVars>
          <dgm:chMax val="0"/>
          <dgm:bulletEnabled val="1"/>
        </dgm:presLayoutVars>
      </dgm:prSet>
      <dgm:spPr/>
      <dgm:t>
        <a:bodyPr/>
        <a:lstStyle/>
        <a:p>
          <a:endParaRPr lang="es-ES"/>
        </a:p>
      </dgm:t>
    </dgm:pt>
  </dgm:ptLst>
  <dgm:cxnLst>
    <dgm:cxn modelId="{4C90D3BD-DDDD-4D63-A9BE-75322B8519B0}" srcId="{C2A4E13A-29A2-4B86-A582-EE3F01D8FAB5}" destId="{2503B402-05AB-49EB-A9B8-FF6C3920C76F}" srcOrd="0" destOrd="0" parTransId="{C4C24909-E773-4610-9A27-D67800F818CE}" sibTransId="{D310D1E5-B69C-495D-9852-C7A6887F8682}"/>
    <dgm:cxn modelId="{6A10E3CD-26F9-4A90-BB4E-44F3BB365CB5}" type="presOf" srcId="{2503B402-05AB-49EB-A9B8-FF6C3920C76F}" destId="{14DDA063-9BB5-4855-ADDA-DFA00FB755E5}" srcOrd="0" destOrd="0" presId="urn:microsoft.com/office/officeart/2005/8/layout/vList2"/>
    <dgm:cxn modelId="{EC57FD83-9B9A-46DA-B754-C90698B0557B}" type="presOf" srcId="{C2A4E13A-29A2-4B86-A582-EE3F01D8FAB5}" destId="{FB137C48-D50D-456C-8427-7662E04DD82B}" srcOrd="0" destOrd="0" presId="urn:microsoft.com/office/officeart/2005/8/layout/vList2"/>
    <dgm:cxn modelId="{BCEF5FFF-5F04-4BCC-A6B8-9C15D3CEA985}" type="presParOf" srcId="{FB137C48-D50D-456C-8427-7662E04DD82B}" destId="{14DDA063-9BB5-4855-ADDA-DFA00FB755E5}"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A4E13A-29A2-4B86-A582-EE3F01D8FAB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2503B402-05AB-49EB-A9B8-FF6C3920C76F}">
      <dgm:prSet custT="1">
        <dgm:style>
          <a:lnRef idx="1">
            <a:schemeClr val="accent2"/>
          </a:lnRef>
          <a:fillRef idx="2">
            <a:schemeClr val="accent2"/>
          </a:fillRef>
          <a:effectRef idx="1">
            <a:schemeClr val="accent2"/>
          </a:effectRef>
          <a:fontRef idx="minor">
            <a:schemeClr val="dk1"/>
          </a:fontRef>
        </dgm:style>
      </dgm:prSet>
      <dgm:spPr>
        <a:solidFill>
          <a:schemeClr val="bg2"/>
        </a:solidFill>
      </dgm:spPr>
      <dgm:t>
        <a:bodyPr/>
        <a:lstStyle/>
        <a:p>
          <a:pPr algn="ctr" rtl="0"/>
          <a:r>
            <a:rPr lang="es-ES" sz="2000" dirty="0" smtClean="0"/>
            <a:t>Proceso instantáneo y sólo se aprecia el proceso de eliminación.                                                                                                         </a:t>
          </a:r>
        </a:p>
      </dgm:t>
    </dgm:pt>
    <dgm:pt modelId="{C4C24909-E773-4610-9A27-D67800F818CE}" type="parTrans" cxnId="{4C90D3BD-DDDD-4D63-A9BE-75322B8519B0}">
      <dgm:prSet/>
      <dgm:spPr/>
      <dgm:t>
        <a:bodyPr/>
        <a:lstStyle/>
        <a:p>
          <a:pPr algn="ctr"/>
          <a:endParaRPr lang="es-ES" sz="2000"/>
        </a:p>
      </dgm:t>
    </dgm:pt>
    <dgm:pt modelId="{D310D1E5-B69C-495D-9852-C7A6887F8682}" type="sibTrans" cxnId="{4C90D3BD-DDDD-4D63-A9BE-75322B8519B0}">
      <dgm:prSet/>
      <dgm:spPr/>
      <dgm:t>
        <a:bodyPr/>
        <a:lstStyle/>
        <a:p>
          <a:pPr algn="ctr"/>
          <a:endParaRPr lang="es-ES" sz="2000"/>
        </a:p>
      </dgm:t>
    </dgm:pt>
    <dgm:pt modelId="{FB137C48-D50D-456C-8427-7662E04DD82B}" type="pres">
      <dgm:prSet presAssocID="{C2A4E13A-29A2-4B86-A582-EE3F01D8FAB5}" presName="linear" presStyleCnt="0">
        <dgm:presLayoutVars>
          <dgm:animLvl val="lvl"/>
          <dgm:resizeHandles val="exact"/>
        </dgm:presLayoutVars>
      </dgm:prSet>
      <dgm:spPr/>
      <dgm:t>
        <a:bodyPr/>
        <a:lstStyle/>
        <a:p>
          <a:endParaRPr lang="es-ES"/>
        </a:p>
      </dgm:t>
    </dgm:pt>
    <dgm:pt modelId="{14DDA063-9BB5-4855-ADDA-DFA00FB755E5}" type="pres">
      <dgm:prSet presAssocID="{2503B402-05AB-49EB-A9B8-FF6C3920C76F}" presName="parentText" presStyleLbl="node1" presStyleIdx="0" presStyleCnt="1" custLinFactNeighborY="-61348">
        <dgm:presLayoutVars>
          <dgm:chMax val="0"/>
          <dgm:bulletEnabled val="1"/>
        </dgm:presLayoutVars>
      </dgm:prSet>
      <dgm:spPr/>
      <dgm:t>
        <a:bodyPr/>
        <a:lstStyle/>
        <a:p>
          <a:endParaRPr lang="es-ES"/>
        </a:p>
      </dgm:t>
    </dgm:pt>
  </dgm:ptLst>
  <dgm:cxnLst>
    <dgm:cxn modelId="{B81FE6B2-5FCD-4652-B867-C35A9DEEC47D}" type="presOf" srcId="{2503B402-05AB-49EB-A9B8-FF6C3920C76F}" destId="{14DDA063-9BB5-4855-ADDA-DFA00FB755E5}" srcOrd="0" destOrd="0" presId="urn:microsoft.com/office/officeart/2005/8/layout/vList2"/>
    <dgm:cxn modelId="{4C90D3BD-DDDD-4D63-A9BE-75322B8519B0}" srcId="{C2A4E13A-29A2-4B86-A582-EE3F01D8FAB5}" destId="{2503B402-05AB-49EB-A9B8-FF6C3920C76F}" srcOrd="0" destOrd="0" parTransId="{C4C24909-E773-4610-9A27-D67800F818CE}" sibTransId="{D310D1E5-B69C-495D-9852-C7A6887F8682}"/>
    <dgm:cxn modelId="{43636533-38B7-4BEF-93C0-9B61AD90077D}" type="presOf" srcId="{C2A4E13A-29A2-4B86-A582-EE3F01D8FAB5}" destId="{FB137C48-D50D-456C-8427-7662E04DD82B}" srcOrd="0" destOrd="0" presId="urn:microsoft.com/office/officeart/2005/8/layout/vList2"/>
    <dgm:cxn modelId="{F5CA8117-902E-4E3A-A6A1-40A0480D1FF5}" type="presParOf" srcId="{FB137C48-D50D-456C-8427-7662E04DD82B}" destId="{14DDA063-9BB5-4855-ADDA-DFA00FB755E5}"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2A4E13A-29A2-4B86-A582-EE3F01D8FAB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2503B402-05AB-49EB-A9B8-FF6C3920C76F}">
      <dgm:prSet custT="1">
        <dgm:style>
          <a:lnRef idx="1">
            <a:schemeClr val="accent2"/>
          </a:lnRef>
          <a:fillRef idx="2">
            <a:schemeClr val="accent2"/>
          </a:fillRef>
          <a:effectRef idx="1">
            <a:schemeClr val="accent2"/>
          </a:effectRef>
          <a:fontRef idx="minor">
            <a:schemeClr val="dk1"/>
          </a:fontRef>
        </dgm:style>
      </dgm:prSet>
      <dgm:spPr>
        <a:solidFill>
          <a:schemeClr val="bg2"/>
        </a:solidFill>
      </dgm:spPr>
      <dgm:t>
        <a:bodyPr/>
        <a:lstStyle/>
        <a:p>
          <a:pPr rtl="0"/>
          <a:r>
            <a:rPr lang="es-ES" sz="2000" dirty="0" smtClean="0"/>
            <a:t>Desde el primer momento la concentración plasmática es un reflejo de lo que ocurre en el resto del organismo.</a:t>
          </a:r>
        </a:p>
      </dgm:t>
    </dgm:pt>
    <dgm:pt modelId="{C4C24909-E773-4610-9A27-D67800F818CE}" type="parTrans" cxnId="{4C90D3BD-DDDD-4D63-A9BE-75322B8519B0}">
      <dgm:prSet/>
      <dgm:spPr/>
      <dgm:t>
        <a:bodyPr/>
        <a:lstStyle/>
        <a:p>
          <a:endParaRPr lang="es-ES"/>
        </a:p>
      </dgm:t>
    </dgm:pt>
    <dgm:pt modelId="{D310D1E5-B69C-495D-9852-C7A6887F8682}" type="sibTrans" cxnId="{4C90D3BD-DDDD-4D63-A9BE-75322B8519B0}">
      <dgm:prSet/>
      <dgm:spPr/>
      <dgm:t>
        <a:bodyPr/>
        <a:lstStyle/>
        <a:p>
          <a:endParaRPr lang="es-ES"/>
        </a:p>
      </dgm:t>
    </dgm:pt>
    <dgm:pt modelId="{FB137C48-D50D-456C-8427-7662E04DD82B}" type="pres">
      <dgm:prSet presAssocID="{C2A4E13A-29A2-4B86-A582-EE3F01D8FAB5}" presName="linear" presStyleCnt="0">
        <dgm:presLayoutVars>
          <dgm:animLvl val="lvl"/>
          <dgm:resizeHandles val="exact"/>
        </dgm:presLayoutVars>
      </dgm:prSet>
      <dgm:spPr/>
      <dgm:t>
        <a:bodyPr/>
        <a:lstStyle/>
        <a:p>
          <a:endParaRPr lang="es-ES"/>
        </a:p>
      </dgm:t>
    </dgm:pt>
    <dgm:pt modelId="{14DDA063-9BB5-4855-ADDA-DFA00FB755E5}" type="pres">
      <dgm:prSet presAssocID="{2503B402-05AB-49EB-A9B8-FF6C3920C76F}" presName="parentText" presStyleLbl="node1" presStyleIdx="0" presStyleCnt="1">
        <dgm:presLayoutVars>
          <dgm:chMax val="0"/>
          <dgm:bulletEnabled val="1"/>
        </dgm:presLayoutVars>
      </dgm:prSet>
      <dgm:spPr/>
      <dgm:t>
        <a:bodyPr/>
        <a:lstStyle/>
        <a:p>
          <a:endParaRPr lang="es-ES"/>
        </a:p>
      </dgm:t>
    </dgm:pt>
  </dgm:ptLst>
  <dgm:cxnLst>
    <dgm:cxn modelId="{A5ADF54D-0B1D-4E0A-A167-3971230B55C2}" type="presOf" srcId="{C2A4E13A-29A2-4B86-A582-EE3F01D8FAB5}" destId="{FB137C48-D50D-456C-8427-7662E04DD82B}" srcOrd="0" destOrd="0" presId="urn:microsoft.com/office/officeart/2005/8/layout/vList2"/>
    <dgm:cxn modelId="{4C90D3BD-DDDD-4D63-A9BE-75322B8519B0}" srcId="{C2A4E13A-29A2-4B86-A582-EE3F01D8FAB5}" destId="{2503B402-05AB-49EB-A9B8-FF6C3920C76F}" srcOrd="0" destOrd="0" parTransId="{C4C24909-E773-4610-9A27-D67800F818CE}" sibTransId="{D310D1E5-B69C-495D-9852-C7A6887F8682}"/>
    <dgm:cxn modelId="{EEC3E914-B61A-4C5A-8784-352AEFEA36B5}" type="presOf" srcId="{2503B402-05AB-49EB-A9B8-FF6C3920C76F}" destId="{14DDA063-9BB5-4855-ADDA-DFA00FB755E5}" srcOrd="0" destOrd="0" presId="urn:microsoft.com/office/officeart/2005/8/layout/vList2"/>
    <dgm:cxn modelId="{C08394FB-3AF4-41A1-88B5-A9740E9F7B9A}" type="presParOf" srcId="{FB137C48-D50D-456C-8427-7662E04DD82B}" destId="{14DDA063-9BB5-4855-ADDA-DFA00FB755E5}" srcOrd="0" destOrd="0" presId="urn:microsoft.com/office/officeart/2005/8/layout/vList2"/>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B2B7C3D-D149-4F2B-9D43-2E7967D9BDDF}">
      <dsp:nvSpPr>
        <dsp:cNvPr id="0" name=""/>
        <dsp:cNvSpPr/>
      </dsp:nvSpPr>
      <dsp:spPr>
        <a:xfrm>
          <a:off x="0" y="4841"/>
          <a:ext cx="7406640" cy="1462500"/>
        </a:xfrm>
        <a:prstGeom prst="roundRect">
          <a:avLst/>
        </a:prstGeom>
        <a:solidFill>
          <a:schemeClr val="bg2"/>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endParaRPr lang="es-ES" sz="2500" b="1" kern="1200" dirty="0" smtClean="0"/>
        </a:p>
        <a:p>
          <a:pPr lvl="0" algn="ctr" defTabSz="1111250" rtl="0">
            <a:lnSpc>
              <a:spcPct val="90000"/>
            </a:lnSpc>
            <a:spcBef>
              <a:spcPct val="0"/>
            </a:spcBef>
            <a:spcAft>
              <a:spcPct val="35000"/>
            </a:spcAft>
          </a:pPr>
          <a:r>
            <a:rPr lang="es-ES" sz="2500" b="1" kern="1200" dirty="0" smtClean="0"/>
            <a:t>MODELO DE DOS COMPARTIMENTOS</a:t>
          </a:r>
          <a:br>
            <a:rPr lang="es-ES" sz="2500" b="1" kern="1200" dirty="0" smtClean="0"/>
          </a:br>
          <a:endParaRPr lang="es-ES" sz="2500" b="1" kern="1200" dirty="0"/>
        </a:p>
      </dsp:txBody>
      <dsp:txXfrm>
        <a:off x="0" y="4841"/>
        <a:ext cx="7406640" cy="14625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4DDA063-9BB5-4855-ADDA-DFA00FB755E5}">
      <dsp:nvSpPr>
        <dsp:cNvPr id="0" name=""/>
        <dsp:cNvSpPr/>
      </dsp:nvSpPr>
      <dsp:spPr>
        <a:xfrm>
          <a:off x="0" y="13559"/>
          <a:ext cx="6480720" cy="1053000"/>
        </a:xfrm>
        <a:prstGeom prst="roundRect">
          <a:avLst/>
        </a:prstGeom>
        <a:solidFill>
          <a:schemeClr val="bg2"/>
        </a:solidFill>
        <a:ln w="9525" cap="flat" cmpd="sng" algn="ctr">
          <a:solidFill>
            <a:schemeClr val="accent2"/>
          </a:solidFill>
          <a:prstDash val="solid"/>
        </a:ln>
        <a:effectLst>
          <a:outerShdw blurRad="63500" dist="25400" dir="5400000" rotWithShape="0">
            <a:srgbClr val="000000">
              <a:alpha val="43137"/>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El fármaco ingresa a la circulación alcanza un equilibrio de distribución con todo el organismo en forma muy  rápida que no es posible medirlo.</a:t>
          </a:r>
          <a:endParaRPr lang="es-ES" sz="2000" kern="1200" dirty="0"/>
        </a:p>
      </dsp:txBody>
      <dsp:txXfrm>
        <a:off x="0" y="13559"/>
        <a:ext cx="6480720" cy="10530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4DDA063-9BB5-4855-ADDA-DFA00FB755E5}">
      <dsp:nvSpPr>
        <dsp:cNvPr id="0" name=""/>
        <dsp:cNvSpPr/>
      </dsp:nvSpPr>
      <dsp:spPr>
        <a:xfrm>
          <a:off x="0" y="0"/>
          <a:ext cx="6480720" cy="1067040"/>
        </a:xfrm>
        <a:prstGeom prst="roundRect">
          <a:avLst/>
        </a:prstGeom>
        <a:solidFill>
          <a:schemeClr val="bg2"/>
        </a:solidFill>
        <a:ln w="9525" cap="flat" cmpd="sng" algn="ctr">
          <a:solidFill>
            <a:schemeClr val="accent2"/>
          </a:solidFill>
          <a:prstDash val="solid"/>
        </a:ln>
        <a:effectLst>
          <a:outerShdw blurRad="63500" dist="25400" dir="5400000" rotWithShape="0">
            <a:srgbClr val="000000">
              <a:alpha val="43137"/>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s-ES" sz="2000" kern="1200" dirty="0" smtClean="0"/>
            <a:t>Proceso instantáneo y sólo se aprecia el proceso de eliminación.                                                                                                         </a:t>
          </a:r>
        </a:p>
      </dsp:txBody>
      <dsp:txXfrm>
        <a:off x="0" y="0"/>
        <a:ext cx="6480720" cy="106704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4DDA063-9BB5-4855-ADDA-DFA00FB755E5}">
      <dsp:nvSpPr>
        <dsp:cNvPr id="0" name=""/>
        <dsp:cNvSpPr/>
      </dsp:nvSpPr>
      <dsp:spPr>
        <a:xfrm>
          <a:off x="0" y="6539"/>
          <a:ext cx="6480720" cy="1067040"/>
        </a:xfrm>
        <a:prstGeom prst="roundRect">
          <a:avLst/>
        </a:prstGeom>
        <a:solidFill>
          <a:schemeClr val="bg2"/>
        </a:solidFill>
        <a:ln w="9525" cap="flat" cmpd="sng" algn="ctr">
          <a:solidFill>
            <a:schemeClr val="accent2"/>
          </a:solidFill>
          <a:prstDash val="solid"/>
        </a:ln>
        <a:effectLst>
          <a:outerShdw blurRad="63500" dist="25400" dir="5400000" rotWithShape="0">
            <a:srgbClr val="000000">
              <a:alpha val="43137"/>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ES" sz="2000" kern="1200" dirty="0" smtClean="0"/>
            <a:t>Desde el primer momento la concentración plasmática es un reflejo de lo que ocurre en el resto del organismo.</a:t>
          </a:r>
        </a:p>
      </dsp:txBody>
      <dsp:txXfrm>
        <a:off x="0" y="6539"/>
        <a:ext cx="6480720" cy="106704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4" Type="http://schemas.openxmlformats.org/officeDocument/2006/relationships/image" Target="../media/image4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 Id="rId4" Type="http://schemas.openxmlformats.org/officeDocument/2006/relationships/image" Target="../media/image50.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1.wmf"/><Relationship Id="rId6" Type="http://schemas.openxmlformats.org/officeDocument/2006/relationships/image" Target="../media/image68.wmf"/><Relationship Id="rId5" Type="http://schemas.openxmlformats.org/officeDocument/2006/relationships/image" Target="../media/image67.wmf"/><Relationship Id="rId4" Type="http://schemas.openxmlformats.org/officeDocument/2006/relationships/image" Target="../media/image6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 Id="rId6" Type="http://schemas.openxmlformats.org/officeDocument/2006/relationships/image" Target="../media/image18.wmf"/><Relationship Id="rId5" Type="http://schemas.openxmlformats.org/officeDocument/2006/relationships/image" Target="../media/image17.wmf"/><Relationship Id="rId4"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image" Target="../media/image15.wmf"/><Relationship Id="rId7" Type="http://schemas.openxmlformats.org/officeDocument/2006/relationships/image" Target="../media/image26.wmf"/><Relationship Id="rId2" Type="http://schemas.openxmlformats.org/officeDocument/2006/relationships/image" Target="../media/image14.wmf"/><Relationship Id="rId1" Type="http://schemas.openxmlformats.org/officeDocument/2006/relationships/image" Target="../media/image13.wmf"/><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 Id="rId5" Type="http://schemas.openxmlformats.org/officeDocument/2006/relationships/image" Target="../media/image32.wmf"/><Relationship Id="rId4"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4" Type="http://schemas.openxmlformats.org/officeDocument/2006/relationships/image" Target="../media/image2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6.wmf"/><Relationship Id="rId5" Type="http://schemas.openxmlformats.org/officeDocument/2006/relationships/image" Target="../media/image40.wmf"/><Relationship Id="rId4" Type="http://schemas.openxmlformats.org/officeDocument/2006/relationships/image" Target="../media/image3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C034FC-55C1-4811-AB8F-4169372549E9}" type="datetimeFigureOut">
              <a:rPr lang="es-ES" smtClean="0"/>
              <a:pPr/>
              <a:t>21/09/2010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1D4534-8A38-4332-85C0-6D05483F9D67}"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3E4B907E-869E-44D1-B19C-8C7650F99476}"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18</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19</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20</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21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22</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23</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24</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291D4534-8A38-4332-85C0-6D05483F9D67}" type="slidenum">
              <a:rPr lang="es-ES" smtClean="0"/>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81F37228-9839-47A0-8593-6E93309261F8}" type="datetime1">
              <a:rPr lang="es-ES" smtClean="0"/>
              <a:pPr/>
              <a:t>21/09/2010</a:t>
            </a:fld>
            <a:endParaRPr lang="es-ES"/>
          </a:p>
        </p:txBody>
      </p:sp>
      <p:sp>
        <p:nvSpPr>
          <p:cNvPr id="20" name="19 Marcador de pie de página"/>
          <p:cNvSpPr>
            <a:spLocks noGrp="1"/>
          </p:cNvSpPr>
          <p:nvPr>
            <p:ph type="ftr" sz="quarter" idx="11"/>
          </p:nvPr>
        </p:nvSpPr>
        <p:spPr/>
        <p:txBody>
          <a:bodyPr/>
          <a:lstStyle>
            <a:extLst/>
          </a:lstStyle>
          <a:p>
            <a:endParaRPr lang="es-ES"/>
          </a:p>
        </p:txBody>
      </p:sp>
      <p:sp>
        <p:nvSpPr>
          <p:cNvPr id="10" name="9 Marcador de número de diapositiva"/>
          <p:cNvSpPr>
            <a:spLocks noGrp="1"/>
          </p:cNvSpPr>
          <p:nvPr>
            <p:ph type="sldNum" sz="quarter" idx="12"/>
          </p:nvPr>
        </p:nvSpPr>
        <p:spPr/>
        <p:txBody>
          <a:bodyPr/>
          <a:lstStyle>
            <a:extLst/>
          </a:lstStyle>
          <a:p>
            <a:fld id="{C33AB627-F425-4078-B04B-D3C88A640E40}" type="slidenum">
              <a:rPr lang="es-ES" smtClean="0"/>
              <a:pPr/>
              <a:t>‹Nº›</a:t>
            </a:fld>
            <a:endParaRPr lang="es-ES"/>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90D4391B-71E8-4C69-93B5-11D6863BCDCB}" type="datetime1">
              <a:rPr lang="es-ES" smtClean="0"/>
              <a:pPr/>
              <a:t>21/09/2010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C33AB627-F425-4078-B04B-D3C88A640E40}"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1607EB7-C6A1-47A2-9B54-9884665AD278}" type="datetime1">
              <a:rPr lang="es-ES" smtClean="0"/>
              <a:pPr/>
              <a:t>21/09/2010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C33AB627-F425-4078-B04B-D3C88A640E40}"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AEA0B5A-6D29-487C-B78C-8E2317FEA37C}" type="datetime1">
              <a:rPr lang="es-ES" smtClean="0"/>
              <a:pPr/>
              <a:t>21/09/2010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C33AB627-F425-4078-B04B-D3C88A640E40}"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AB099522-985C-4928-854F-A064AEFCF1A9}" type="datetime1">
              <a:rPr lang="es-ES" smtClean="0"/>
              <a:pPr/>
              <a:t>21/09/2010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C33AB627-F425-4078-B04B-D3C88A640E40}" type="slidenum">
              <a:rPr lang="es-ES" smtClean="0"/>
              <a:pPr/>
              <a:t>‹Nº›</a:t>
            </a:fld>
            <a:endParaRPr lang="es-ES"/>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6FE7FA60-6DC6-4B75-9D2C-A08DAC8D5A6C}" type="datetime1">
              <a:rPr lang="es-ES" smtClean="0"/>
              <a:pPr/>
              <a:t>21/09/2010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C33AB627-F425-4078-B04B-D3C88A640E40}"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F33CAB7E-B135-4D9D-B919-5FAD0E2D9FC9}" type="datetime1">
              <a:rPr lang="es-ES" smtClean="0"/>
              <a:pPr/>
              <a:t>21/09/2010</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C33AB627-F425-4078-B04B-D3C88A640E40}"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95B3D326-A61A-4BE7-9DAD-A258F6061212}" type="datetime1">
              <a:rPr lang="es-ES" smtClean="0"/>
              <a:pPr/>
              <a:t>21/09/2010</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C33AB627-F425-4078-B04B-D3C88A640E40}"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1D1ED4C7-35DE-4A92-B501-672E8BA14906}" type="datetime1">
              <a:rPr lang="es-ES" smtClean="0"/>
              <a:pPr/>
              <a:t>21/09/2010</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C33AB627-F425-4078-B04B-D3C88A640E40}" type="slidenum">
              <a:rPr lang="es-ES" smtClean="0"/>
              <a:pPr/>
              <a:t>‹Nº›</a:t>
            </a:fld>
            <a:endParaRPr lang="es-ES"/>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4E2B6E86-C06C-4083-9758-6FADFD6328A9}" type="datetime1">
              <a:rPr lang="es-ES" smtClean="0"/>
              <a:pPr/>
              <a:t>21/09/2010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C33AB627-F425-4078-B04B-D3C88A640E40}"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156114B7-590E-4DD7-B25F-06CDD84A730C}" type="datetime1">
              <a:rPr lang="es-ES" smtClean="0"/>
              <a:pPr/>
              <a:t>21/09/2010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C33AB627-F425-4078-B04B-D3C88A640E40}" type="slidenum">
              <a:rPr lang="es-ES" smtClean="0"/>
              <a:pPr/>
              <a:t>‹Nº›</a:t>
            </a:fld>
            <a:endParaRPr lang="es-ES"/>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3204F2C-9CEE-43AA-BE9F-1E24207874DF}" type="datetime1">
              <a:rPr lang="es-ES" smtClean="0"/>
              <a:pPr/>
              <a:t>21/09/2010</a:t>
            </a:fld>
            <a:endParaRPr lang="es-ES"/>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ES"/>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33AB627-F425-4078-B04B-D3C88A640E40}" type="slidenum">
              <a:rPr lang="es-ES" smtClean="0"/>
              <a:pPr/>
              <a:t>‹Nº›</a:t>
            </a:fld>
            <a:endParaRPr lang="es-ES"/>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15.xml"/><Relationship Id="rId7" Type="http://schemas.openxmlformats.org/officeDocument/2006/relationships/image" Target="../media/image19.e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9.bin"/><Relationship Id="rId11" Type="http://schemas.openxmlformats.org/officeDocument/2006/relationships/oleObject" Target="../embeddings/oleObject12.bin"/><Relationship Id="rId5" Type="http://schemas.openxmlformats.org/officeDocument/2006/relationships/oleObject" Target="../embeddings/oleObject8.bin"/><Relationship Id="rId10" Type="http://schemas.openxmlformats.org/officeDocument/2006/relationships/oleObject" Target="../embeddings/oleObject11.bin"/><Relationship Id="rId4" Type="http://schemas.openxmlformats.org/officeDocument/2006/relationships/oleObject" Target="../embeddings/oleObject7.bin"/><Relationship Id="rId9" Type="http://schemas.openxmlformats.org/officeDocument/2006/relationships/oleObject" Target="../embeddings/oleObject10.bin"/></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notesSlide" Target="../notesSlides/notesSlide18.xml"/><Relationship Id="rId7"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5.bin"/><Relationship Id="rId11" Type="http://schemas.openxmlformats.org/officeDocument/2006/relationships/oleObject" Target="../embeddings/oleObject20.bin"/><Relationship Id="rId5" Type="http://schemas.openxmlformats.org/officeDocument/2006/relationships/oleObject" Target="../embeddings/oleObject14.bin"/><Relationship Id="rId10" Type="http://schemas.openxmlformats.org/officeDocument/2006/relationships/oleObject" Target="../embeddings/oleObject19.bin"/><Relationship Id="rId4" Type="http://schemas.openxmlformats.org/officeDocument/2006/relationships/oleObject" Target="../embeddings/oleObject13.bin"/><Relationship Id="rId9" Type="http://schemas.openxmlformats.org/officeDocument/2006/relationships/oleObject" Target="../embeddings/oleObject18.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notesSlide" Target="../notesSlides/notesSlide19.xml"/><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23.bin"/><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notesSlide" Target="../notesSlides/notesSlide21.xml"/><Relationship Id="rId7"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32.bin"/><Relationship Id="rId5" Type="http://schemas.openxmlformats.org/officeDocument/2006/relationships/oleObject" Target="../embeddings/oleObject31.bin"/><Relationship Id="rId4" Type="http://schemas.openxmlformats.org/officeDocument/2006/relationships/oleObject" Target="../embeddings/oleObject30.bin"/></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37.bin"/><Relationship Id="rId5" Type="http://schemas.openxmlformats.org/officeDocument/2006/relationships/oleObject" Target="../embeddings/oleObject36.bin"/><Relationship Id="rId4" Type="http://schemas.openxmlformats.org/officeDocument/2006/relationships/oleObject" Target="../embeddings/oleObject35.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6.xml"/><Relationship Id="rId1" Type="http://schemas.openxmlformats.org/officeDocument/2006/relationships/vmlDrawing" Target="../drawings/vmlDrawing11.v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oleObject" Target="../embeddings/oleObject41.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45.bin"/><Relationship Id="rId5" Type="http://schemas.openxmlformats.org/officeDocument/2006/relationships/oleObject" Target="../embeddings/oleObject44.bin"/><Relationship Id="rId4" Type="http://schemas.openxmlformats.org/officeDocument/2006/relationships/oleObject" Target="../embeddings/oleObject43.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oleObject" Target="../embeddings/oleObject48.bin"/><Relationship Id="rId4" Type="http://schemas.openxmlformats.org/officeDocument/2006/relationships/oleObject" Target="../embeddings/oleObject47.bin"/></Relationships>
</file>

<file path=ppt/slides/_rels/slide2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jpeg"/><Relationship Id="rId7" Type="http://schemas.openxmlformats.org/officeDocument/2006/relationships/diagramColors" Target="../diagrams/colors3.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oleObject" Target="../embeddings/oleObject51.bin"/><Relationship Id="rId4" Type="http://schemas.openxmlformats.org/officeDocument/2006/relationships/oleObject" Target="../embeddings/oleObject50.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53.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oleObject" Target="../embeddings/oleObject56.bin"/><Relationship Id="rId4" Type="http://schemas.openxmlformats.org/officeDocument/2006/relationships/oleObject" Target="../embeddings/oleObject55.bin"/></Relationships>
</file>

<file path=ppt/slides/_rels/slide3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62.bin"/><Relationship Id="rId3" Type="http://schemas.openxmlformats.org/officeDocument/2006/relationships/oleObject" Target="../embeddings/oleObject57.bin"/><Relationship Id="rId7"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60.bin"/><Relationship Id="rId5" Type="http://schemas.openxmlformats.org/officeDocument/2006/relationships/oleObject" Target="../embeddings/oleObject59.bin"/><Relationship Id="rId4" Type="http://schemas.openxmlformats.org/officeDocument/2006/relationships/oleObject" Target="../embeddings/oleObject58.bin"/></Relationships>
</file>

<file path=ppt/slides/_rels/slide4.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5.jpeg"/><Relationship Id="rId7" Type="http://schemas.openxmlformats.org/officeDocument/2006/relationships/diagramColors" Target="../diagrams/colors4.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Diagrama"/>
          <p:cNvGraphicFramePr/>
          <p:nvPr/>
        </p:nvGraphicFramePr>
        <p:xfrm>
          <a:off x="1444943" y="2692908"/>
          <a:ext cx="7406640" cy="14721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2 Subtítulo"/>
          <p:cNvSpPr>
            <a:spLocks noGrp="1"/>
          </p:cNvSpPr>
          <p:nvPr>
            <p:ph type="subTitle" idx="1"/>
          </p:nvPr>
        </p:nvSpPr>
        <p:spPr>
          <a:xfrm>
            <a:off x="2843808" y="5157192"/>
            <a:ext cx="4608512" cy="1008112"/>
          </a:xfrm>
        </p:spPr>
        <p:txBody>
          <a:bodyPr>
            <a:noAutofit/>
          </a:bodyPr>
          <a:lstStyle/>
          <a:p>
            <a:pPr algn="ctr"/>
            <a:endParaRPr lang="es-ES" sz="1800" b="1" dirty="0" smtClean="0">
              <a:solidFill>
                <a:srgbClr val="000000"/>
              </a:solidFill>
            </a:endParaRPr>
          </a:p>
          <a:p>
            <a:pPr algn="ctr"/>
            <a:r>
              <a:rPr lang="es-ES" sz="1800" b="1" dirty="0" smtClean="0">
                <a:solidFill>
                  <a:srgbClr val="000000"/>
                </a:solidFill>
              </a:rPr>
              <a:t>PROF. EDDA COSTA</a:t>
            </a:r>
          </a:p>
          <a:p>
            <a:pPr algn="ctr"/>
            <a:r>
              <a:rPr lang="es-ES" sz="1800" b="1" dirty="0" smtClean="0">
                <a:solidFill>
                  <a:srgbClr val="000000"/>
                </a:solidFill>
              </a:rPr>
              <a:t>-2010-</a:t>
            </a:r>
            <a:endParaRPr lang="es-ES" sz="1800" b="1" dirty="0">
              <a:solidFill>
                <a:srgbClr val="000000"/>
              </a:solidFill>
            </a:endParaRPr>
          </a:p>
        </p:txBody>
      </p:sp>
      <p:sp>
        <p:nvSpPr>
          <p:cNvPr id="4" name="Rectangle 4"/>
          <p:cNvSpPr>
            <a:spLocks noChangeArrowheads="1"/>
          </p:cNvSpPr>
          <p:nvPr/>
        </p:nvSpPr>
        <p:spPr bwMode="auto">
          <a:xfrm>
            <a:off x="1403648" y="332259"/>
            <a:ext cx="7488832" cy="1152525"/>
          </a:xfrm>
          <a:prstGeom prst="rect">
            <a:avLst/>
          </a:prstGeom>
          <a:noFill/>
          <a:ln w="9525">
            <a:noFill/>
            <a:miter lim="800000"/>
            <a:headEnd/>
            <a:tailEnd/>
          </a:ln>
          <a:effectLst/>
        </p:spPr>
        <p:txBody>
          <a:bodyPr/>
          <a:lstStyle/>
          <a:p>
            <a:pPr algn="ctr"/>
            <a:r>
              <a:rPr lang="es-ES" b="1" dirty="0">
                <a:solidFill>
                  <a:srgbClr val="000000"/>
                </a:solidFill>
                <a:latin typeface="Gill Sans MT" pitchFamily="34" charset="0"/>
              </a:rPr>
              <a:t>UNIVERSIDAD DE CHILE</a:t>
            </a:r>
          </a:p>
          <a:p>
            <a:pPr algn="ctr"/>
            <a:r>
              <a:rPr lang="es-ES" b="1" dirty="0">
                <a:solidFill>
                  <a:srgbClr val="000000"/>
                </a:solidFill>
                <a:latin typeface="Gill Sans MT" pitchFamily="34" charset="0"/>
              </a:rPr>
              <a:t>Facultad de Ciencias Químicas y Farmacéuticas</a:t>
            </a:r>
          </a:p>
          <a:p>
            <a:pPr algn="ctr"/>
            <a:r>
              <a:rPr lang="es-ES" b="1" dirty="0">
                <a:solidFill>
                  <a:srgbClr val="000000"/>
                </a:solidFill>
                <a:latin typeface="Gill Sans MT" pitchFamily="34" charset="0"/>
              </a:rPr>
              <a:t>Departamento de Ciencias y Tecnología Farmacéuticas</a:t>
            </a:r>
            <a:endParaRPr lang="es-CL" b="1" dirty="0">
              <a:solidFill>
                <a:srgbClr val="000000"/>
              </a:solidFill>
              <a:latin typeface="Gill Sans MT" pitchFamily="34" charset="0"/>
            </a:endParaRPr>
          </a:p>
        </p:txBody>
      </p:sp>
      <p:pic>
        <p:nvPicPr>
          <p:cNvPr id="5" name="Picture 5" descr="logo-uco"/>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755576" y="375121"/>
            <a:ext cx="534988" cy="1066800"/>
          </a:xfrm>
          <a:prstGeom prst="rect">
            <a:avLst/>
          </a:prstGeom>
          <a:noFill/>
        </p:spPr>
      </p:pic>
      <p:sp>
        <p:nvSpPr>
          <p:cNvPr id="7" name="6 Marcador de número de diapositiva"/>
          <p:cNvSpPr>
            <a:spLocks noGrp="1"/>
          </p:cNvSpPr>
          <p:nvPr>
            <p:ph type="sldNum" sz="quarter" idx="12"/>
          </p:nvPr>
        </p:nvSpPr>
        <p:spPr/>
        <p:txBody>
          <a:bodyPr/>
          <a:lstStyle/>
          <a:p>
            <a:fld id="{C33AB627-F425-4078-B04B-D3C88A640E40}" type="slidenum">
              <a:rPr lang="es-ES" smtClean="0"/>
              <a:pPr/>
              <a:t>1</a:t>
            </a:fld>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1143000"/>
          </a:xfrm>
        </p:spPr>
        <p:txBody>
          <a:bodyPr>
            <a:normAutofit/>
          </a:bodyPr>
          <a:lstStyle/>
          <a:p>
            <a:pPr algn="ctr"/>
            <a:r>
              <a:rPr lang="es-ES" sz="2800" b="1" dirty="0" smtClean="0">
                <a:solidFill>
                  <a:srgbClr val="000000"/>
                </a:solidFill>
              </a:rPr>
              <a:t>MODELO DE DOS COMPARTIMENTOS</a:t>
            </a:r>
            <a:endParaRPr lang="es-ES" sz="2800" dirty="0"/>
          </a:p>
        </p:txBody>
      </p:sp>
      <p:pic>
        <p:nvPicPr>
          <p:cNvPr id="1027" name="Picture 3"/>
          <p:cNvPicPr>
            <a:picLocks noChangeAspect="1" noChangeArrowheads="1"/>
          </p:cNvPicPr>
          <p:nvPr/>
        </p:nvPicPr>
        <p:blipFill>
          <a:blip r:embed="rId3" cstate="print"/>
          <a:srcRect/>
          <a:stretch>
            <a:fillRect/>
          </a:stretch>
        </p:blipFill>
        <p:spPr bwMode="auto">
          <a:xfrm>
            <a:off x="1831848" y="1988840"/>
            <a:ext cx="6705600" cy="3278188"/>
          </a:xfrm>
          <a:prstGeom prst="rect">
            <a:avLst/>
          </a:prstGeom>
          <a:noFill/>
          <a:ln w="57150">
            <a:solidFill>
              <a:srgbClr val="000000"/>
            </a:solidFill>
          </a:ln>
        </p:spPr>
      </p:pic>
      <p:sp>
        <p:nvSpPr>
          <p:cNvPr id="4" name="3 Marcador de número de diapositiva"/>
          <p:cNvSpPr>
            <a:spLocks noGrp="1"/>
          </p:cNvSpPr>
          <p:nvPr>
            <p:ph type="sldNum" sz="quarter" idx="12"/>
          </p:nvPr>
        </p:nvSpPr>
        <p:spPr/>
        <p:txBody>
          <a:bodyPr/>
          <a:lstStyle/>
          <a:p>
            <a:fld id="{C33AB627-F425-4078-B04B-D3C88A640E40}" type="slidenum">
              <a:rPr lang="es-ES" smtClean="0"/>
              <a:pPr/>
              <a:t>10</a:t>
            </a:fld>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1143000"/>
          </a:xfrm>
        </p:spPr>
        <p:txBody>
          <a:bodyPr>
            <a:normAutofit/>
          </a:bodyPr>
          <a:lstStyle/>
          <a:p>
            <a:pPr algn="ctr"/>
            <a:r>
              <a:rPr lang="es-ES" sz="2800" b="1" dirty="0" smtClean="0">
                <a:solidFill>
                  <a:srgbClr val="000000"/>
                </a:solidFill>
              </a:rPr>
              <a:t>MODELO DE DOS COMPARTIMENTOS</a:t>
            </a:r>
            <a:endParaRPr lang="es-ES" sz="2800" dirty="0"/>
          </a:p>
        </p:txBody>
      </p:sp>
      <p:sp>
        <p:nvSpPr>
          <p:cNvPr id="5" name="4 Rectángulo redondeado"/>
          <p:cNvSpPr/>
          <p:nvPr/>
        </p:nvSpPr>
        <p:spPr>
          <a:xfrm>
            <a:off x="3240432" y="1628800"/>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graphicFrame>
        <p:nvGraphicFramePr>
          <p:cNvPr id="2050" name="Object 2"/>
          <p:cNvGraphicFramePr>
            <a:graphicFrameLocks noChangeAspect="1"/>
          </p:cNvGraphicFramePr>
          <p:nvPr/>
        </p:nvGraphicFramePr>
        <p:xfrm>
          <a:off x="2546176" y="2851150"/>
          <a:ext cx="5410200" cy="1946275"/>
        </p:xfrm>
        <a:graphic>
          <a:graphicData uri="http://schemas.openxmlformats.org/presentationml/2006/ole">
            <p:oleObj spid="_x0000_s2050" name="Imagen de mapa de bits" r:id="rId4" imgW="2314286" imgH="771429" progId="PBrush">
              <p:embed/>
            </p:oleObj>
          </a:graphicData>
        </a:graphic>
      </p:graphicFrame>
      <p:sp>
        <p:nvSpPr>
          <p:cNvPr id="6" name="5 Marcador de número de diapositiva"/>
          <p:cNvSpPr>
            <a:spLocks noGrp="1"/>
          </p:cNvSpPr>
          <p:nvPr>
            <p:ph type="sldNum" sz="quarter" idx="12"/>
          </p:nvPr>
        </p:nvSpPr>
        <p:spPr/>
        <p:txBody>
          <a:bodyPr/>
          <a:lstStyle/>
          <a:p>
            <a:fld id="{C33AB627-F425-4078-B04B-D3C88A640E40}" type="slidenum">
              <a:rPr lang="es-ES" smtClean="0"/>
              <a:pPr/>
              <a:t>11</a:t>
            </a:fld>
            <a:endParaRPr lang="es-E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1143000"/>
          </a:xfrm>
          <a:ln>
            <a:solidFill>
              <a:srgbClr val="000000"/>
            </a:solidFill>
          </a:ln>
        </p:spPr>
        <p:txBody>
          <a:bodyPr>
            <a:normAutofit/>
          </a:bodyPr>
          <a:lstStyle/>
          <a:p>
            <a:pPr algn="ctr"/>
            <a:r>
              <a:rPr lang="es-ES" sz="2800" b="1" dirty="0" smtClean="0">
                <a:solidFill>
                  <a:srgbClr val="000000"/>
                </a:solidFill>
              </a:rPr>
              <a:t>MODELO DE DOS COMPARTIMENTOS</a:t>
            </a:r>
            <a:endParaRPr lang="es-ES" sz="2800" dirty="0"/>
          </a:p>
        </p:txBody>
      </p:sp>
      <p:sp>
        <p:nvSpPr>
          <p:cNvPr id="5" name="4 Rectángulo redondeado"/>
          <p:cNvSpPr/>
          <p:nvPr/>
        </p:nvSpPr>
        <p:spPr>
          <a:xfrm>
            <a:off x="3240432" y="1575842"/>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graphicFrame>
        <p:nvGraphicFramePr>
          <p:cNvPr id="3076" name="Object 4"/>
          <p:cNvGraphicFramePr>
            <a:graphicFrameLocks noChangeAspect="1"/>
          </p:cNvGraphicFramePr>
          <p:nvPr/>
        </p:nvGraphicFramePr>
        <p:xfrm>
          <a:off x="3141663" y="2440112"/>
          <a:ext cx="4083050" cy="917575"/>
        </p:xfrm>
        <a:graphic>
          <a:graphicData uri="http://schemas.openxmlformats.org/presentationml/2006/ole">
            <p:oleObj spid="_x0000_s3076" name="Ecuación" r:id="rId4" imgW="1752480" imgH="393480" progId="Equation.3">
              <p:embed/>
            </p:oleObj>
          </a:graphicData>
        </a:graphic>
      </p:graphicFrame>
      <p:sp>
        <p:nvSpPr>
          <p:cNvPr id="7" name="6 Rectángulo"/>
          <p:cNvSpPr/>
          <p:nvPr/>
        </p:nvSpPr>
        <p:spPr>
          <a:xfrm>
            <a:off x="1475656" y="3559656"/>
            <a:ext cx="7416824" cy="2677656"/>
          </a:xfrm>
          <a:prstGeom prst="rect">
            <a:avLst/>
          </a:prstGeom>
          <a:solidFill>
            <a:schemeClr val="bg2"/>
          </a:solidFill>
        </p:spPr>
        <p:style>
          <a:lnRef idx="2">
            <a:schemeClr val="accent2"/>
          </a:lnRef>
          <a:fillRef idx="1">
            <a:schemeClr val="lt1"/>
          </a:fillRef>
          <a:effectRef idx="0">
            <a:schemeClr val="accent2"/>
          </a:effectRef>
          <a:fontRef idx="minor">
            <a:schemeClr val="dk1"/>
          </a:fontRef>
        </p:style>
        <p:txBody>
          <a:bodyPr wrap="square" anchor="ctr" anchorCtr="1">
            <a:spAutoFit/>
          </a:bodyPr>
          <a:lstStyle/>
          <a:p>
            <a:pPr algn="just">
              <a:buClr>
                <a:schemeClr val="accent2"/>
              </a:buClr>
              <a:buSzPct val="80000"/>
            </a:pPr>
            <a:r>
              <a:rPr lang="es-CL" sz="2400" dirty="0" err="1" smtClean="0">
                <a:solidFill>
                  <a:srgbClr val="000000"/>
                </a:solidFill>
                <a:latin typeface="Gill Sans MT" pitchFamily="34" charset="0"/>
              </a:rPr>
              <a:t>X</a:t>
            </a:r>
            <a:r>
              <a:rPr lang="es-CL" sz="2400" baseline="-25000" dirty="0" err="1" smtClean="0">
                <a:solidFill>
                  <a:srgbClr val="000000"/>
                </a:solidFill>
                <a:latin typeface="Gill Sans MT" pitchFamily="34" charset="0"/>
              </a:rPr>
              <a:t>c</a:t>
            </a:r>
            <a:r>
              <a:rPr lang="es-CL" sz="2400" baseline="-25000" dirty="0" smtClean="0">
                <a:solidFill>
                  <a:srgbClr val="000000"/>
                </a:solidFill>
                <a:latin typeface="Gill Sans MT" pitchFamily="34" charset="0"/>
              </a:rPr>
              <a:t> </a:t>
            </a:r>
            <a:r>
              <a:rPr lang="es-CL" sz="2400" dirty="0" smtClean="0">
                <a:solidFill>
                  <a:srgbClr val="000000"/>
                </a:solidFill>
                <a:latin typeface="Gill Sans MT" pitchFamily="34" charset="0"/>
              </a:rPr>
              <a:t>: cantidad de fármaco en el compartimento central</a:t>
            </a:r>
            <a:endParaRPr lang="es-CL" sz="2400" baseline="-25000" dirty="0" smtClean="0">
              <a:solidFill>
                <a:srgbClr val="000000"/>
              </a:solidFill>
              <a:latin typeface="Gill Sans MT" pitchFamily="34" charset="0"/>
            </a:endParaRPr>
          </a:p>
          <a:p>
            <a:pPr algn="just">
              <a:buClr>
                <a:schemeClr val="accent2"/>
              </a:buClr>
              <a:buSzPct val="80000"/>
            </a:pPr>
            <a:r>
              <a:rPr lang="es-CL" sz="2400" dirty="0" err="1" smtClean="0">
                <a:solidFill>
                  <a:srgbClr val="000000"/>
                </a:solidFill>
                <a:latin typeface="Gill Sans MT" pitchFamily="34" charset="0"/>
              </a:rPr>
              <a:t>X</a:t>
            </a:r>
            <a:r>
              <a:rPr lang="es-CL" sz="2400" baseline="-25000" dirty="0" err="1" smtClean="0">
                <a:solidFill>
                  <a:srgbClr val="000000"/>
                </a:solidFill>
                <a:latin typeface="Gill Sans MT" pitchFamily="34" charset="0"/>
              </a:rPr>
              <a:t>p</a:t>
            </a:r>
            <a:r>
              <a:rPr lang="es-CL" sz="2400" dirty="0" smtClean="0">
                <a:solidFill>
                  <a:srgbClr val="000000"/>
                </a:solidFill>
                <a:latin typeface="Gill Sans MT" pitchFamily="34" charset="0"/>
              </a:rPr>
              <a:t> : cantidad de fármaco en el compartimento periférico</a:t>
            </a:r>
          </a:p>
          <a:p>
            <a:pPr algn="just">
              <a:buClr>
                <a:schemeClr val="accent2"/>
              </a:buClr>
              <a:buSzPct val="80000"/>
            </a:pPr>
            <a:r>
              <a:rPr lang="es-CL" sz="2400" dirty="0" smtClean="0">
                <a:solidFill>
                  <a:srgbClr val="000000"/>
                </a:solidFill>
                <a:latin typeface="Gill Sans MT" pitchFamily="34" charset="0"/>
              </a:rPr>
              <a:t>k</a:t>
            </a:r>
            <a:r>
              <a:rPr lang="es-CL" sz="2400" baseline="-25000" dirty="0" smtClean="0">
                <a:solidFill>
                  <a:srgbClr val="000000"/>
                </a:solidFill>
                <a:latin typeface="Gill Sans MT" pitchFamily="34" charset="0"/>
              </a:rPr>
              <a:t>12</a:t>
            </a:r>
            <a:r>
              <a:rPr lang="es-CL" sz="2400" dirty="0" smtClean="0">
                <a:solidFill>
                  <a:srgbClr val="000000"/>
                </a:solidFill>
                <a:latin typeface="Gill Sans MT" pitchFamily="34" charset="0"/>
              </a:rPr>
              <a:t> y k</a:t>
            </a:r>
            <a:r>
              <a:rPr lang="es-CL" sz="2400" baseline="-25000" dirty="0" smtClean="0">
                <a:solidFill>
                  <a:srgbClr val="000000"/>
                </a:solidFill>
                <a:latin typeface="Gill Sans MT" pitchFamily="34" charset="0"/>
              </a:rPr>
              <a:t>21</a:t>
            </a:r>
            <a:r>
              <a:rPr lang="es-CL" sz="2400" dirty="0" smtClean="0">
                <a:solidFill>
                  <a:srgbClr val="000000"/>
                </a:solidFill>
                <a:latin typeface="Gill Sans MT" pitchFamily="34" charset="0"/>
              </a:rPr>
              <a:t> : constantes de velocidad de distribución intercompartimentales, de primer orden</a:t>
            </a:r>
          </a:p>
          <a:p>
            <a:pPr algn="just">
              <a:buClr>
                <a:schemeClr val="accent2"/>
              </a:buClr>
              <a:buSzPct val="80000"/>
            </a:pPr>
            <a:r>
              <a:rPr lang="es-CL" sz="2400" dirty="0" smtClean="0">
                <a:solidFill>
                  <a:srgbClr val="000000"/>
                </a:solidFill>
                <a:latin typeface="Gill Sans MT" pitchFamily="34" charset="0"/>
              </a:rPr>
              <a:t>k</a:t>
            </a:r>
            <a:r>
              <a:rPr lang="es-CL" sz="2400" baseline="-25000" dirty="0" smtClean="0">
                <a:solidFill>
                  <a:srgbClr val="000000"/>
                </a:solidFill>
                <a:latin typeface="Gill Sans MT" pitchFamily="34" charset="0"/>
              </a:rPr>
              <a:t>10</a:t>
            </a:r>
            <a:r>
              <a:rPr lang="es-CL" sz="2400" dirty="0" smtClean="0">
                <a:solidFill>
                  <a:srgbClr val="000000"/>
                </a:solidFill>
                <a:latin typeface="Gill Sans MT" pitchFamily="34" charset="0"/>
              </a:rPr>
              <a:t> : constante de velocidad de eliminación de primer orden del compartimento central</a:t>
            </a:r>
          </a:p>
          <a:p>
            <a:pPr algn="just">
              <a:buClr>
                <a:schemeClr val="accent2"/>
              </a:buClr>
              <a:buSzPct val="80000"/>
            </a:pPr>
            <a:endParaRPr lang="es-ES" sz="2400" dirty="0">
              <a:solidFill>
                <a:srgbClr val="000000"/>
              </a:solidFill>
              <a:latin typeface="Gill Sans MT" pitchFamily="34" charset="0"/>
            </a:endParaRPr>
          </a:p>
        </p:txBody>
      </p:sp>
      <p:sp>
        <p:nvSpPr>
          <p:cNvPr id="6" name="5 Marcador de número de diapositiva"/>
          <p:cNvSpPr>
            <a:spLocks noGrp="1"/>
          </p:cNvSpPr>
          <p:nvPr>
            <p:ph type="sldNum" sz="quarter" idx="12"/>
          </p:nvPr>
        </p:nvSpPr>
        <p:spPr/>
        <p:txBody>
          <a:bodyPr/>
          <a:lstStyle/>
          <a:p>
            <a:fld id="{C33AB627-F425-4078-B04B-D3C88A640E40}" type="slidenum">
              <a:rPr lang="es-ES" smtClean="0"/>
              <a:pPr/>
              <a:t>12</a:t>
            </a:fld>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1143000"/>
          </a:xfrm>
          <a:ln>
            <a:noFill/>
          </a:ln>
        </p:spPr>
        <p:txBody>
          <a:bodyPr>
            <a:normAutofit/>
          </a:bodyPr>
          <a:lstStyle/>
          <a:p>
            <a:pPr algn="ctr"/>
            <a:r>
              <a:rPr lang="es-ES" sz="2800" b="1" dirty="0" smtClean="0">
                <a:solidFill>
                  <a:srgbClr val="000000"/>
                </a:solidFill>
              </a:rPr>
              <a:t>MODELO DE DOS COMPARTIMENTOS</a:t>
            </a:r>
            <a:endParaRPr lang="es-ES" sz="2800" dirty="0"/>
          </a:p>
        </p:txBody>
      </p:sp>
      <p:sp>
        <p:nvSpPr>
          <p:cNvPr id="5" name="4 Rectángulo redondeado"/>
          <p:cNvSpPr/>
          <p:nvPr/>
        </p:nvSpPr>
        <p:spPr>
          <a:xfrm>
            <a:off x="324043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graphicFrame>
        <p:nvGraphicFramePr>
          <p:cNvPr id="4099" name="Object 3"/>
          <p:cNvGraphicFramePr>
            <a:graphicFrameLocks noChangeAspect="1"/>
          </p:cNvGraphicFramePr>
          <p:nvPr/>
        </p:nvGraphicFramePr>
        <p:xfrm>
          <a:off x="2323955" y="2348880"/>
          <a:ext cx="5721386" cy="1008112"/>
        </p:xfrm>
        <a:graphic>
          <a:graphicData uri="http://schemas.openxmlformats.org/presentationml/2006/ole">
            <p:oleObj spid="_x0000_s4099" name="Ecuación" r:id="rId4" imgW="2450880" imgH="431640" progId="Equation.3">
              <p:embed/>
            </p:oleObj>
          </a:graphicData>
        </a:graphic>
      </p:graphicFrame>
      <p:sp>
        <p:nvSpPr>
          <p:cNvPr id="14" name="Text Box 1080"/>
          <p:cNvSpPr txBox="1">
            <a:spLocks noChangeArrowheads="1"/>
          </p:cNvSpPr>
          <p:nvPr/>
        </p:nvSpPr>
        <p:spPr bwMode="auto">
          <a:xfrm>
            <a:off x="1476236" y="3715433"/>
            <a:ext cx="7416824" cy="2462213"/>
          </a:xfrm>
          <a:prstGeom prst="rect">
            <a:avLst/>
          </a:prstGeom>
          <a:solidFill>
            <a:schemeClr val="bg2"/>
          </a:solidFill>
          <a:ln>
            <a:headEnd/>
            <a:tailEnd/>
          </a:ln>
        </p:spPr>
        <p:style>
          <a:lnRef idx="2">
            <a:schemeClr val="accent2"/>
          </a:lnRef>
          <a:fillRef idx="1">
            <a:schemeClr val="lt1"/>
          </a:fillRef>
          <a:effectRef idx="0">
            <a:schemeClr val="accent2"/>
          </a:effectRef>
          <a:fontRef idx="minor">
            <a:schemeClr val="dk1"/>
          </a:fontRef>
        </p:style>
        <p:txBody>
          <a:bodyPr wrap="square" anchor="ctr">
            <a:spAutoFit/>
          </a:bodyPr>
          <a:lstStyle/>
          <a:p>
            <a:pPr algn="just">
              <a:buFont typeface="Symbol" pitchFamily="18" charset="2"/>
              <a:buNone/>
            </a:pPr>
            <a:r>
              <a:rPr lang="es-ES" sz="2200" dirty="0" smtClean="0">
                <a:solidFill>
                  <a:srgbClr val="000000"/>
                </a:solidFill>
                <a:latin typeface="Gill Sans MT" pitchFamily="34" charset="0"/>
                <a:sym typeface="Symbol" pitchFamily="18" charset="2"/>
              </a:rPr>
              <a:t> : </a:t>
            </a:r>
            <a:r>
              <a:rPr lang="es-ES" sz="2200" dirty="0">
                <a:solidFill>
                  <a:srgbClr val="000000"/>
                </a:solidFill>
                <a:latin typeface="Gill Sans MT" pitchFamily="34" charset="0"/>
                <a:sym typeface="Symbol" pitchFamily="18" charset="2"/>
              </a:rPr>
              <a:t>constante de proceso rápido (fase de disposición rápida).</a:t>
            </a:r>
          </a:p>
          <a:p>
            <a:pPr algn="just"/>
            <a:r>
              <a:rPr lang="es-CL" sz="2200" dirty="0">
                <a:solidFill>
                  <a:srgbClr val="000000"/>
                </a:solidFill>
                <a:latin typeface="Gill Sans MT" pitchFamily="34" charset="0"/>
                <a:sym typeface="Symbol" pitchFamily="18" charset="2"/>
              </a:rPr>
              <a:t> </a:t>
            </a:r>
            <a:r>
              <a:rPr lang="es-CL" sz="2200" dirty="0" smtClean="0">
                <a:solidFill>
                  <a:srgbClr val="000000"/>
                </a:solidFill>
                <a:latin typeface="Gill Sans MT" pitchFamily="34" charset="0"/>
                <a:sym typeface="Symbol" pitchFamily="18" charset="2"/>
              </a:rPr>
              <a:t>: constante </a:t>
            </a:r>
            <a:r>
              <a:rPr lang="es-CL" sz="2200" dirty="0">
                <a:solidFill>
                  <a:srgbClr val="000000"/>
                </a:solidFill>
                <a:latin typeface="Gill Sans MT" pitchFamily="34" charset="0"/>
                <a:sym typeface="Symbol" pitchFamily="18" charset="2"/>
              </a:rPr>
              <a:t>de disposición lenta. Contiene componentes de distribución y eliminación. No es constante de velocidad de eliminación.</a:t>
            </a:r>
          </a:p>
          <a:p>
            <a:pPr algn="just"/>
            <a:r>
              <a:rPr lang="es-CL" sz="2200" dirty="0">
                <a:solidFill>
                  <a:srgbClr val="000000"/>
                </a:solidFill>
                <a:latin typeface="Gill Sans MT" pitchFamily="34" charset="0"/>
                <a:sym typeface="Symbol" pitchFamily="18" charset="2"/>
              </a:rPr>
              <a:t>k</a:t>
            </a:r>
            <a:r>
              <a:rPr lang="es-CL" sz="2200" baseline="-25000" dirty="0">
                <a:solidFill>
                  <a:srgbClr val="000000"/>
                </a:solidFill>
                <a:latin typeface="Gill Sans MT" pitchFamily="34" charset="0"/>
                <a:sym typeface="Symbol" pitchFamily="18" charset="2"/>
              </a:rPr>
              <a:t>10</a:t>
            </a:r>
            <a:r>
              <a:rPr lang="es-CL" sz="2200" dirty="0">
                <a:solidFill>
                  <a:srgbClr val="000000"/>
                </a:solidFill>
                <a:latin typeface="Gill Sans MT" pitchFamily="34" charset="0"/>
                <a:sym typeface="Symbol" pitchFamily="18" charset="2"/>
              </a:rPr>
              <a:t> </a:t>
            </a:r>
            <a:r>
              <a:rPr lang="es-CL" sz="2200" dirty="0" smtClean="0">
                <a:solidFill>
                  <a:srgbClr val="000000"/>
                </a:solidFill>
                <a:latin typeface="Gill Sans MT" pitchFamily="34" charset="0"/>
                <a:sym typeface="Symbol" pitchFamily="18" charset="2"/>
              </a:rPr>
              <a:t>: </a:t>
            </a:r>
            <a:r>
              <a:rPr lang="es-CL" sz="2200" dirty="0">
                <a:solidFill>
                  <a:srgbClr val="000000"/>
                </a:solidFill>
                <a:latin typeface="Gill Sans MT" pitchFamily="34" charset="0"/>
                <a:sym typeface="Symbol" pitchFamily="18" charset="2"/>
              </a:rPr>
              <a:t>constante de velocidad de eliminación desde el compartimento central. k</a:t>
            </a:r>
            <a:r>
              <a:rPr lang="es-CL" sz="2200" baseline="-25000" dirty="0">
                <a:solidFill>
                  <a:srgbClr val="000000"/>
                </a:solidFill>
                <a:latin typeface="Gill Sans MT" pitchFamily="34" charset="0"/>
                <a:sym typeface="Symbol" pitchFamily="18" charset="2"/>
              </a:rPr>
              <a:t>10</a:t>
            </a:r>
            <a:r>
              <a:rPr lang="es-CL" sz="2200" dirty="0">
                <a:solidFill>
                  <a:srgbClr val="000000"/>
                </a:solidFill>
                <a:latin typeface="Gill Sans MT" pitchFamily="34" charset="0"/>
                <a:sym typeface="Symbol" pitchFamily="18" charset="2"/>
              </a:rPr>
              <a:t> ≠ </a:t>
            </a:r>
            <a:r>
              <a:rPr lang="es-ES" sz="2200" dirty="0">
                <a:solidFill>
                  <a:srgbClr val="000000"/>
                </a:solidFill>
                <a:latin typeface="Gill Sans MT" pitchFamily="34" charset="0"/>
                <a:sym typeface="Symbol" pitchFamily="18" charset="2"/>
              </a:rPr>
              <a:t> </a:t>
            </a:r>
            <a:endParaRPr lang="es-CL" sz="2200" dirty="0">
              <a:solidFill>
                <a:srgbClr val="000000"/>
              </a:solidFill>
              <a:latin typeface="Gill Sans MT" pitchFamily="34" charset="0"/>
              <a:sym typeface="Symbol" pitchFamily="18" charset="2"/>
            </a:endParaRPr>
          </a:p>
          <a:p>
            <a:pPr algn="just">
              <a:buFont typeface="Symbol" pitchFamily="18" charset="2"/>
              <a:buNone/>
            </a:pPr>
            <a:r>
              <a:rPr lang="es-ES" sz="2200" dirty="0" err="1">
                <a:solidFill>
                  <a:srgbClr val="000000"/>
                </a:solidFill>
                <a:latin typeface="Gill Sans MT" pitchFamily="34" charset="0"/>
                <a:sym typeface="Symbol" pitchFamily="18" charset="2"/>
              </a:rPr>
              <a:t>V</a:t>
            </a:r>
            <a:r>
              <a:rPr lang="es-ES" sz="2200" baseline="-25000" dirty="0" err="1">
                <a:solidFill>
                  <a:srgbClr val="000000"/>
                </a:solidFill>
                <a:latin typeface="Gill Sans MT" pitchFamily="34" charset="0"/>
                <a:sym typeface="Symbol" pitchFamily="18" charset="2"/>
              </a:rPr>
              <a:t>c</a:t>
            </a:r>
            <a:r>
              <a:rPr lang="es-ES" sz="2200" dirty="0">
                <a:solidFill>
                  <a:srgbClr val="000000"/>
                </a:solidFill>
                <a:latin typeface="Gill Sans MT" pitchFamily="34" charset="0"/>
                <a:sym typeface="Symbol" pitchFamily="18" charset="2"/>
              </a:rPr>
              <a:t>= volumen del compartimento </a:t>
            </a:r>
            <a:r>
              <a:rPr lang="es-ES" sz="2200" dirty="0" smtClean="0">
                <a:solidFill>
                  <a:srgbClr val="000000"/>
                </a:solidFill>
                <a:latin typeface="Gill Sans MT" pitchFamily="34" charset="0"/>
                <a:sym typeface="Symbol" pitchFamily="18" charset="2"/>
              </a:rPr>
              <a:t>central</a:t>
            </a:r>
            <a:endParaRPr lang="es-ES" sz="2200" dirty="0">
              <a:solidFill>
                <a:srgbClr val="000000"/>
              </a:solidFill>
              <a:latin typeface="Gill Sans MT" pitchFamily="34" charset="0"/>
              <a:sym typeface="Symbol" pitchFamily="18" charset="2"/>
            </a:endParaRPr>
          </a:p>
        </p:txBody>
      </p:sp>
      <p:sp>
        <p:nvSpPr>
          <p:cNvPr id="6" name="5 Marcador de número de diapositiva"/>
          <p:cNvSpPr>
            <a:spLocks noGrp="1"/>
          </p:cNvSpPr>
          <p:nvPr>
            <p:ph type="sldNum" sz="quarter" idx="12"/>
          </p:nvPr>
        </p:nvSpPr>
        <p:spPr/>
        <p:txBody>
          <a:bodyPr/>
          <a:lstStyle/>
          <a:p>
            <a:fld id="{C33AB627-F425-4078-B04B-D3C88A640E40}" type="slidenum">
              <a:rPr lang="es-ES" smtClean="0"/>
              <a:pPr/>
              <a:t>13</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linds(horizontal)">
                                      <p:cBhvr>
                                        <p:cTn id="7" dur="5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1143000"/>
          </a:xfrm>
          <a:ln>
            <a:noFill/>
          </a:ln>
        </p:spPr>
        <p:txBody>
          <a:bodyPr>
            <a:normAutofit/>
          </a:bodyPr>
          <a:lstStyle/>
          <a:p>
            <a:pPr algn="ctr"/>
            <a:r>
              <a:rPr lang="es-ES" sz="2800" b="1" dirty="0" smtClean="0">
                <a:solidFill>
                  <a:srgbClr val="000000"/>
                </a:solidFill>
              </a:rPr>
              <a:t>MODELO DE DOS COMPARTIMENTOS</a:t>
            </a:r>
            <a:endParaRPr lang="es-ES" sz="2800" dirty="0"/>
          </a:p>
        </p:txBody>
      </p:sp>
      <p:sp>
        <p:nvSpPr>
          <p:cNvPr id="5" name="4 Rectángulo redondeado"/>
          <p:cNvSpPr/>
          <p:nvPr/>
        </p:nvSpPr>
        <p:spPr>
          <a:xfrm>
            <a:off x="3240432" y="1556792"/>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14" name="Text Box 1080"/>
          <p:cNvSpPr txBox="1">
            <a:spLocks noChangeArrowheads="1"/>
          </p:cNvSpPr>
          <p:nvPr/>
        </p:nvSpPr>
        <p:spPr bwMode="auto">
          <a:xfrm>
            <a:off x="1476236" y="3919115"/>
            <a:ext cx="7416824" cy="2462213"/>
          </a:xfrm>
          <a:prstGeom prst="rect">
            <a:avLst/>
          </a:prstGeom>
          <a:solidFill>
            <a:schemeClr val="bg2"/>
          </a:solidFill>
          <a:ln>
            <a:headEnd/>
            <a:tailEnd/>
          </a:ln>
        </p:spPr>
        <p:style>
          <a:lnRef idx="2">
            <a:schemeClr val="accent2"/>
          </a:lnRef>
          <a:fillRef idx="1">
            <a:schemeClr val="lt1"/>
          </a:fillRef>
          <a:effectRef idx="0">
            <a:schemeClr val="accent2"/>
          </a:effectRef>
          <a:fontRef idx="minor">
            <a:schemeClr val="dk1"/>
          </a:fontRef>
        </p:style>
        <p:txBody>
          <a:bodyPr wrap="square" anchor="ctr">
            <a:spAutoFit/>
          </a:bodyPr>
          <a:lstStyle/>
          <a:p>
            <a:pPr algn="just">
              <a:buFont typeface="Symbol" pitchFamily="18" charset="2"/>
              <a:buNone/>
            </a:pPr>
            <a:r>
              <a:rPr lang="es-ES" sz="2200" dirty="0" smtClean="0">
                <a:solidFill>
                  <a:srgbClr val="000000"/>
                </a:solidFill>
                <a:latin typeface="Gill Sans MT" pitchFamily="34" charset="0"/>
                <a:sym typeface="Symbol" pitchFamily="18" charset="2"/>
              </a:rPr>
              <a:t> : </a:t>
            </a:r>
            <a:r>
              <a:rPr lang="es-ES" sz="2200" dirty="0">
                <a:solidFill>
                  <a:srgbClr val="000000"/>
                </a:solidFill>
                <a:latin typeface="Gill Sans MT" pitchFamily="34" charset="0"/>
                <a:sym typeface="Symbol" pitchFamily="18" charset="2"/>
              </a:rPr>
              <a:t>constante de proceso rápido (fase de disposición rápida).</a:t>
            </a:r>
          </a:p>
          <a:p>
            <a:pPr algn="just"/>
            <a:r>
              <a:rPr lang="es-CL" sz="2200" dirty="0">
                <a:solidFill>
                  <a:srgbClr val="000000"/>
                </a:solidFill>
                <a:latin typeface="Gill Sans MT" pitchFamily="34" charset="0"/>
                <a:sym typeface="Symbol" pitchFamily="18" charset="2"/>
              </a:rPr>
              <a:t> </a:t>
            </a:r>
            <a:r>
              <a:rPr lang="es-CL" sz="2200" dirty="0" smtClean="0">
                <a:solidFill>
                  <a:srgbClr val="000000"/>
                </a:solidFill>
                <a:latin typeface="Gill Sans MT" pitchFamily="34" charset="0"/>
                <a:sym typeface="Symbol" pitchFamily="18" charset="2"/>
              </a:rPr>
              <a:t>: constante </a:t>
            </a:r>
            <a:r>
              <a:rPr lang="es-CL" sz="2200" dirty="0">
                <a:solidFill>
                  <a:srgbClr val="000000"/>
                </a:solidFill>
                <a:latin typeface="Gill Sans MT" pitchFamily="34" charset="0"/>
                <a:sym typeface="Symbol" pitchFamily="18" charset="2"/>
              </a:rPr>
              <a:t>de disposición lenta. Contiene componentes de distribución y eliminación. No es constante de velocidad de eliminación.</a:t>
            </a:r>
          </a:p>
          <a:p>
            <a:pPr algn="just"/>
            <a:r>
              <a:rPr lang="es-CL" sz="2200" dirty="0">
                <a:solidFill>
                  <a:srgbClr val="000000"/>
                </a:solidFill>
                <a:latin typeface="Gill Sans MT" pitchFamily="34" charset="0"/>
                <a:sym typeface="Symbol" pitchFamily="18" charset="2"/>
              </a:rPr>
              <a:t>k</a:t>
            </a:r>
            <a:r>
              <a:rPr lang="es-CL" sz="2200" baseline="-25000" dirty="0">
                <a:solidFill>
                  <a:srgbClr val="000000"/>
                </a:solidFill>
                <a:latin typeface="Gill Sans MT" pitchFamily="34" charset="0"/>
                <a:sym typeface="Symbol" pitchFamily="18" charset="2"/>
              </a:rPr>
              <a:t>10</a:t>
            </a:r>
            <a:r>
              <a:rPr lang="es-CL" sz="2200" dirty="0">
                <a:solidFill>
                  <a:srgbClr val="000000"/>
                </a:solidFill>
                <a:latin typeface="Gill Sans MT" pitchFamily="34" charset="0"/>
                <a:sym typeface="Symbol" pitchFamily="18" charset="2"/>
              </a:rPr>
              <a:t> </a:t>
            </a:r>
            <a:r>
              <a:rPr lang="es-CL" sz="2200" dirty="0" smtClean="0">
                <a:solidFill>
                  <a:srgbClr val="000000"/>
                </a:solidFill>
                <a:latin typeface="Gill Sans MT" pitchFamily="34" charset="0"/>
                <a:sym typeface="Symbol" pitchFamily="18" charset="2"/>
              </a:rPr>
              <a:t>: </a:t>
            </a:r>
            <a:r>
              <a:rPr lang="es-CL" sz="2200" dirty="0">
                <a:solidFill>
                  <a:srgbClr val="000000"/>
                </a:solidFill>
                <a:latin typeface="Gill Sans MT" pitchFamily="34" charset="0"/>
                <a:sym typeface="Symbol" pitchFamily="18" charset="2"/>
              </a:rPr>
              <a:t>constante de velocidad de eliminación desde el compartimento central. k</a:t>
            </a:r>
            <a:r>
              <a:rPr lang="es-CL" sz="2200" baseline="-25000" dirty="0">
                <a:solidFill>
                  <a:srgbClr val="000000"/>
                </a:solidFill>
                <a:latin typeface="Gill Sans MT" pitchFamily="34" charset="0"/>
                <a:sym typeface="Symbol" pitchFamily="18" charset="2"/>
              </a:rPr>
              <a:t>10</a:t>
            </a:r>
            <a:r>
              <a:rPr lang="es-CL" sz="2200" dirty="0">
                <a:solidFill>
                  <a:srgbClr val="000000"/>
                </a:solidFill>
                <a:latin typeface="Gill Sans MT" pitchFamily="34" charset="0"/>
                <a:sym typeface="Symbol" pitchFamily="18" charset="2"/>
              </a:rPr>
              <a:t> ≠ </a:t>
            </a:r>
            <a:r>
              <a:rPr lang="es-ES" sz="2200" dirty="0">
                <a:solidFill>
                  <a:srgbClr val="000000"/>
                </a:solidFill>
                <a:latin typeface="Gill Sans MT" pitchFamily="34" charset="0"/>
                <a:sym typeface="Symbol" pitchFamily="18" charset="2"/>
              </a:rPr>
              <a:t> </a:t>
            </a:r>
            <a:endParaRPr lang="es-CL" sz="2200" dirty="0">
              <a:solidFill>
                <a:srgbClr val="000000"/>
              </a:solidFill>
              <a:latin typeface="Gill Sans MT" pitchFamily="34" charset="0"/>
              <a:sym typeface="Symbol" pitchFamily="18" charset="2"/>
            </a:endParaRPr>
          </a:p>
          <a:p>
            <a:pPr algn="just">
              <a:buFont typeface="Symbol" pitchFamily="18" charset="2"/>
              <a:buNone/>
            </a:pPr>
            <a:r>
              <a:rPr lang="es-ES" sz="2200" dirty="0" err="1" smtClean="0">
                <a:solidFill>
                  <a:srgbClr val="000000"/>
                </a:solidFill>
                <a:latin typeface="Gill Sans MT" pitchFamily="34" charset="0"/>
                <a:sym typeface="Symbol" pitchFamily="18" charset="2"/>
              </a:rPr>
              <a:t>V</a:t>
            </a:r>
            <a:r>
              <a:rPr lang="es-ES" sz="2200" baseline="-25000" dirty="0" err="1" smtClean="0">
                <a:solidFill>
                  <a:srgbClr val="000000"/>
                </a:solidFill>
                <a:latin typeface="Gill Sans MT" pitchFamily="34" charset="0"/>
                <a:sym typeface="Symbol" pitchFamily="18" charset="2"/>
              </a:rPr>
              <a:t>c</a:t>
            </a:r>
            <a:r>
              <a:rPr lang="es-ES" sz="2200" dirty="0" smtClean="0">
                <a:solidFill>
                  <a:srgbClr val="000000"/>
                </a:solidFill>
                <a:latin typeface="Gill Sans MT" pitchFamily="34" charset="0"/>
                <a:sym typeface="Symbol" pitchFamily="18" charset="2"/>
              </a:rPr>
              <a:t> : volumen </a:t>
            </a:r>
            <a:r>
              <a:rPr lang="es-ES" sz="2200" dirty="0">
                <a:solidFill>
                  <a:srgbClr val="000000"/>
                </a:solidFill>
                <a:latin typeface="Gill Sans MT" pitchFamily="34" charset="0"/>
                <a:sym typeface="Symbol" pitchFamily="18" charset="2"/>
              </a:rPr>
              <a:t>del compartimento </a:t>
            </a:r>
            <a:r>
              <a:rPr lang="es-ES" sz="2200" dirty="0" smtClean="0">
                <a:solidFill>
                  <a:srgbClr val="000000"/>
                </a:solidFill>
                <a:latin typeface="Gill Sans MT" pitchFamily="34" charset="0"/>
                <a:sym typeface="Symbol" pitchFamily="18" charset="2"/>
              </a:rPr>
              <a:t>central</a:t>
            </a:r>
            <a:endParaRPr lang="es-ES" sz="2200" dirty="0">
              <a:solidFill>
                <a:srgbClr val="000000"/>
              </a:solidFill>
              <a:latin typeface="Gill Sans MT" pitchFamily="34" charset="0"/>
              <a:sym typeface="Symbol" pitchFamily="18" charset="2"/>
            </a:endParaRPr>
          </a:p>
        </p:txBody>
      </p:sp>
      <p:graphicFrame>
        <p:nvGraphicFramePr>
          <p:cNvPr id="175110" name="Object 1030"/>
          <p:cNvGraphicFramePr>
            <a:graphicFrameLocks noChangeAspect="1"/>
          </p:cNvGraphicFramePr>
          <p:nvPr/>
        </p:nvGraphicFramePr>
        <p:xfrm>
          <a:off x="3635896" y="2204666"/>
          <a:ext cx="3060700" cy="576262"/>
        </p:xfrm>
        <a:graphic>
          <a:graphicData uri="http://schemas.openxmlformats.org/presentationml/2006/ole">
            <p:oleObj spid="_x0000_s5123" name="Ecuación" r:id="rId4" imgW="1079280" imgH="203040" progId="Equation.3">
              <p:embed/>
            </p:oleObj>
          </a:graphicData>
        </a:graphic>
      </p:graphicFrame>
      <p:graphicFrame>
        <p:nvGraphicFramePr>
          <p:cNvPr id="175112" name="Object 1032"/>
          <p:cNvGraphicFramePr>
            <a:graphicFrameLocks noChangeAspect="1"/>
          </p:cNvGraphicFramePr>
          <p:nvPr/>
        </p:nvGraphicFramePr>
        <p:xfrm>
          <a:off x="2970907" y="3000052"/>
          <a:ext cx="1889125" cy="765175"/>
        </p:xfrm>
        <a:graphic>
          <a:graphicData uri="http://schemas.openxmlformats.org/presentationml/2006/ole">
            <p:oleObj spid="_x0000_s5124" name="Ecuación" r:id="rId5" imgW="1066680" imgH="431640" progId="Equation.3">
              <p:embed/>
            </p:oleObj>
          </a:graphicData>
        </a:graphic>
      </p:graphicFrame>
      <p:graphicFrame>
        <p:nvGraphicFramePr>
          <p:cNvPr id="175114" name="Object 1034"/>
          <p:cNvGraphicFramePr>
            <a:graphicFrameLocks noChangeAspect="1"/>
          </p:cNvGraphicFramePr>
          <p:nvPr/>
        </p:nvGraphicFramePr>
        <p:xfrm>
          <a:off x="5708228" y="2976240"/>
          <a:ext cx="1816100" cy="812800"/>
        </p:xfrm>
        <a:graphic>
          <a:graphicData uri="http://schemas.openxmlformats.org/presentationml/2006/ole">
            <p:oleObj spid="_x0000_s5125" name="Ecuación" r:id="rId6" imgW="965160" imgH="431640" progId="Equation.3">
              <p:embed/>
            </p:oleObj>
          </a:graphicData>
        </a:graphic>
      </p:graphicFrame>
      <p:sp>
        <p:nvSpPr>
          <p:cNvPr id="8" name="7 Marcador de número de diapositiva"/>
          <p:cNvSpPr>
            <a:spLocks noGrp="1"/>
          </p:cNvSpPr>
          <p:nvPr>
            <p:ph type="sldNum" sz="quarter" idx="12"/>
          </p:nvPr>
        </p:nvSpPr>
        <p:spPr/>
        <p:txBody>
          <a:bodyPr/>
          <a:lstStyle/>
          <a:p>
            <a:fld id="{C33AB627-F425-4078-B04B-D3C88A640E40}" type="slidenum">
              <a:rPr lang="es-ES" smtClean="0"/>
              <a:pPr/>
              <a:t>14</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5110"/>
                                        </p:tgtEl>
                                        <p:attrNameLst>
                                          <p:attrName>style.visibility</p:attrName>
                                        </p:attrNameLst>
                                      </p:cBhvr>
                                      <p:to>
                                        <p:strVal val="visible"/>
                                      </p:to>
                                    </p:set>
                                    <p:animEffect transition="in" filter="blinds(horizontal)">
                                      <p:cBhvr>
                                        <p:cTn id="7" dur="500"/>
                                        <p:tgtEl>
                                          <p:spTgt spid="1751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5112"/>
                                        </p:tgtEl>
                                        <p:attrNameLst>
                                          <p:attrName>style.visibility</p:attrName>
                                        </p:attrNameLst>
                                      </p:cBhvr>
                                      <p:to>
                                        <p:strVal val="visible"/>
                                      </p:to>
                                    </p:set>
                                    <p:animEffect transition="in" filter="blinds(horizontal)">
                                      <p:cBhvr>
                                        <p:cTn id="12" dur="500"/>
                                        <p:tgtEl>
                                          <p:spTgt spid="1751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75114"/>
                                        </p:tgtEl>
                                        <p:attrNameLst>
                                          <p:attrName>style.visibility</p:attrName>
                                        </p:attrNameLst>
                                      </p:cBhvr>
                                      <p:to>
                                        <p:strVal val="visible"/>
                                      </p:to>
                                    </p:set>
                                    <p:animEffect transition="in" filter="blinds(horizontal)">
                                      <p:cBhvr>
                                        <p:cTn id="17" dur="500"/>
                                        <p:tgtEl>
                                          <p:spTgt spid="17511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linds(horizontal)">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1143000"/>
          </a:xfrm>
          <a:ln>
            <a:noFill/>
          </a:ln>
        </p:spPr>
        <p:txBody>
          <a:bodyPr>
            <a:normAutofit/>
          </a:bodyPr>
          <a:lstStyle/>
          <a:p>
            <a:pPr algn="ctr"/>
            <a:r>
              <a:rPr lang="es-ES" sz="2800" b="1" dirty="0" smtClean="0">
                <a:solidFill>
                  <a:srgbClr val="000000"/>
                </a:solidFill>
              </a:rPr>
              <a:t>MODELO DE DOS COMPARTIMENTOS</a:t>
            </a:r>
            <a:endParaRPr lang="es-ES" sz="2800" dirty="0"/>
          </a:p>
        </p:txBody>
      </p:sp>
      <p:sp>
        <p:nvSpPr>
          <p:cNvPr id="5" name="4 Rectángulo redondeado"/>
          <p:cNvSpPr/>
          <p:nvPr/>
        </p:nvSpPr>
        <p:spPr>
          <a:xfrm>
            <a:off x="3240432" y="1556792"/>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graphicFrame>
        <p:nvGraphicFramePr>
          <p:cNvPr id="175110" name="Object 1030"/>
          <p:cNvGraphicFramePr>
            <a:graphicFrameLocks noChangeAspect="1"/>
          </p:cNvGraphicFramePr>
          <p:nvPr/>
        </p:nvGraphicFramePr>
        <p:xfrm>
          <a:off x="3635896" y="2204666"/>
          <a:ext cx="3060700" cy="576262"/>
        </p:xfrm>
        <a:graphic>
          <a:graphicData uri="http://schemas.openxmlformats.org/presentationml/2006/ole">
            <p:oleObj spid="_x0000_s57346" name="Ecuación" r:id="rId4" imgW="1079280" imgH="203040" progId="Equation.3">
              <p:embed/>
            </p:oleObj>
          </a:graphicData>
        </a:graphic>
      </p:graphicFrame>
      <p:graphicFrame>
        <p:nvGraphicFramePr>
          <p:cNvPr id="175112" name="Object 1032"/>
          <p:cNvGraphicFramePr>
            <a:graphicFrameLocks noChangeAspect="1"/>
          </p:cNvGraphicFramePr>
          <p:nvPr/>
        </p:nvGraphicFramePr>
        <p:xfrm>
          <a:off x="2970907" y="2876748"/>
          <a:ext cx="1889125" cy="765175"/>
        </p:xfrm>
        <a:graphic>
          <a:graphicData uri="http://schemas.openxmlformats.org/presentationml/2006/ole">
            <p:oleObj spid="_x0000_s57347" name="Ecuación" r:id="rId5" imgW="1066680" imgH="431640" progId="Equation.3">
              <p:embed/>
            </p:oleObj>
          </a:graphicData>
        </a:graphic>
      </p:graphicFrame>
      <p:graphicFrame>
        <p:nvGraphicFramePr>
          <p:cNvPr id="175114" name="Object 1034"/>
          <p:cNvGraphicFramePr>
            <a:graphicFrameLocks noChangeAspect="1"/>
          </p:cNvGraphicFramePr>
          <p:nvPr/>
        </p:nvGraphicFramePr>
        <p:xfrm>
          <a:off x="5708228" y="2852936"/>
          <a:ext cx="1816100" cy="812800"/>
        </p:xfrm>
        <a:graphic>
          <a:graphicData uri="http://schemas.openxmlformats.org/presentationml/2006/ole">
            <p:oleObj spid="_x0000_s57348" name="Ecuación" r:id="rId6" imgW="965160" imgH="431640" progId="Equation.3">
              <p:embed/>
            </p:oleObj>
          </a:graphicData>
        </a:graphic>
      </p:graphicFrame>
      <p:sp>
        <p:nvSpPr>
          <p:cNvPr id="8" name="Text Box 5"/>
          <p:cNvSpPr txBox="1">
            <a:spLocks noChangeArrowheads="1"/>
          </p:cNvSpPr>
          <p:nvPr/>
        </p:nvSpPr>
        <p:spPr bwMode="auto">
          <a:xfrm>
            <a:off x="1043608" y="4123928"/>
            <a:ext cx="2895600" cy="457200"/>
          </a:xfrm>
          <a:prstGeom prst="rect">
            <a:avLst/>
          </a:prstGeom>
          <a:solidFill>
            <a:schemeClr val="bg2"/>
          </a:solidFill>
          <a:ln>
            <a:headEnd/>
            <a:tailEnd/>
          </a:ln>
        </p:spPr>
        <p:style>
          <a:lnRef idx="2">
            <a:schemeClr val="accent2"/>
          </a:lnRef>
          <a:fillRef idx="1">
            <a:schemeClr val="lt1"/>
          </a:fillRef>
          <a:effectRef idx="0">
            <a:schemeClr val="accent2"/>
          </a:effectRef>
          <a:fontRef idx="minor">
            <a:schemeClr val="dk1"/>
          </a:fontRef>
        </p:style>
        <p:txBody>
          <a:bodyPr wrap="none">
            <a:spAutoFit/>
          </a:bodyPr>
          <a:lstStyle/>
          <a:p>
            <a:pPr>
              <a:buFont typeface="Symbol" pitchFamily="18" charset="2"/>
              <a:buChar char="a"/>
            </a:pPr>
            <a:r>
              <a:rPr lang="es-ES" sz="2400" dirty="0">
                <a:solidFill>
                  <a:srgbClr val="000000"/>
                </a:solidFill>
                <a:latin typeface="Gill Sans MT" pitchFamily="34" charset="0"/>
                <a:sym typeface="Symbol" pitchFamily="18" charset="2"/>
              </a:rPr>
              <a:t> &gt;  (proceso lento)</a:t>
            </a:r>
          </a:p>
        </p:txBody>
      </p:sp>
      <p:pic>
        <p:nvPicPr>
          <p:cNvPr id="9" name="Picture 7"/>
          <p:cNvPicPr>
            <a:picLocks noChangeAspect="1" noChangeArrowheads="1"/>
          </p:cNvPicPr>
          <p:nvPr/>
        </p:nvPicPr>
        <p:blipFill>
          <a:blip r:embed="rId7" cstate="print"/>
          <a:srcRect/>
          <a:stretch>
            <a:fillRect/>
          </a:stretch>
        </p:blipFill>
        <p:spPr bwMode="auto">
          <a:xfrm>
            <a:off x="4073624" y="3678548"/>
            <a:ext cx="2514600" cy="581025"/>
          </a:xfrm>
          <a:prstGeom prst="rect">
            <a:avLst/>
          </a:prstGeom>
          <a:noFill/>
          <a:ln w="9525">
            <a:noFill/>
            <a:miter lim="800000"/>
            <a:headEnd/>
            <a:tailEnd/>
          </a:ln>
          <a:effectLst/>
        </p:spPr>
      </p:pic>
      <p:pic>
        <p:nvPicPr>
          <p:cNvPr id="10" name="Picture 8"/>
          <p:cNvPicPr>
            <a:picLocks noChangeAspect="1" noChangeArrowheads="1"/>
          </p:cNvPicPr>
          <p:nvPr/>
        </p:nvPicPr>
        <p:blipFill>
          <a:blip r:embed="rId8" cstate="print"/>
          <a:srcRect/>
          <a:stretch>
            <a:fillRect/>
          </a:stretch>
        </p:blipFill>
        <p:spPr bwMode="auto">
          <a:xfrm>
            <a:off x="4092674" y="4379391"/>
            <a:ext cx="2476500" cy="552450"/>
          </a:xfrm>
          <a:prstGeom prst="rect">
            <a:avLst/>
          </a:prstGeom>
          <a:noFill/>
          <a:ln w="9525">
            <a:noFill/>
            <a:miter lim="800000"/>
            <a:headEnd/>
            <a:tailEnd/>
          </a:ln>
        </p:spPr>
      </p:pic>
      <p:sp>
        <p:nvSpPr>
          <p:cNvPr id="11" name="Text Box 12"/>
          <p:cNvSpPr txBox="1">
            <a:spLocks noChangeArrowheads="1"/>
          </p:cNvSpPr>
          <p:nvPr/>
        </p:nvSpPr>
        <p:spPr bwMode="auto">
          <a:xfrm>
            <a:off x="6876256" y="4005064"/>
            <a:ext cx="2016224" cy="707886"/>
          </a:xfrm>
          <a:prstGeom prst="rect">
            <a:avLst/>
          </a:prstGeom>
          <a:solidFill>
            <a:schemeClr val="bg2"/>
          </a:solidFill>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s-CL" sz="2000" dirty="0">
                <a:solidFill>
                  <a:srgbClr val="000000"/>
                </a:solidFill>
                <a:latin typeface="Gill Sans MT" pitchFamily="34" charset="0"/>
              </a:rPr>
              <a:t>Equilibrio </a:t>
            </a:r>
            <a:endParaRPr lang="es-CL" sz="2000" dirty="0" smtClean="0">
              <a:solidFill>
                <a:srgbClr val="000000"/>
              </a:solidFill>
              <a:latin typeface="Gill Sans MT" pitchFamily="34" charset="0"/>
            </a:endParaRPr>
          </a:p>
          <a:p>
            <a:pPr algn="ctr"/>
            <a:r>
              <a:rPr lang="es-CL" sz="2000" dirty="0" smtClean="0">
                <a:solidFill>
                  <a:srgbClr val="000000"/>
                </a:solidFill>
                <a:latin typeface="Gill Sans MT" pitchFamily="34" charset="0"/>
              </a:rPr>
              <a:t>distribución</a:t>
            </a:r>
            <a:endParaRPr lang="es-ES" sz="2000" dirty="0">
              <a:solidFill>
                <a:srgbClr val="000000"/>
              </a:solidFill>
              <a:latin typeface="Gill Sans MT" pitchFamily="34" charset="0"/>
            </a:endParaRPr>
          </a:p>
        </p:txBody>
      </p:sp>
      <p:graphicFrame>
        <p:nvGraphicFramePr>
          <p:cNvPr id="12" name="Object 4"/>
          <p:cNvGraphicFramePr>
            <a:graphicFrameLocks noChangeAspect="1"/>
          </p:cNvGraphicFramePr>
          <p:nvPr/>
        </p:nvGraphicFramePr>
        <p:xfrm>
          <a:off x="1835696" y="5013177"/>
          <a:ext cx="1605200" cy="504055"/>
        </p:xfrm>
        <a:graphic>
          <a:graphicData uri="http://schemas.openxmlformats.org/presentationml/2006/ole">
            <p:oleObj spid="_x0000_s57349" name="Ecuación" r:id="rId9" imgW="647640" imgH="203040" progId="Equation.3">
              <p:embed/>
            </p:oleObj>
          </a:graphicData>
        </a:graphic>
      </p:graphicFrame>
      <p:graphicFrame>
        <p:nvGraphicFramePr>
          <p:cNvPr id="13" name="Object 5"/>
          <p:cNvGraphicFramePr>
            <a:graphicFrameLocks noChangeAspect="1"/>
          </p:cNvGraphicFramePr>
          <p:nvPr/>
        </p:nvGraphicFramePr>
        <p:xfrm>
          <a:off x="5436095" y="5048821"/>
          <a:ext cx="2465661" cy="540419"/>
        </p:xfrm>
        <a:graphic>
          <a:graphicData uri="http://schemas.openxmlformats.org/presentationml/2006/ole">
            <p:oleObj spid="_x0000_s57350" name="Ecuación" r:id="rId10" imgW="927000" imgH="203040" progId="Equation.3">
              <p:embed/>
            </p:oleObj>
          </a:graphicData>
        </a:graphic>
      </p:graphicFrame>
      <p:graphicFrame>
        <p:nvGraphicFramePr>
          <p:cNvPr id="15" name="Object 6"/>
          <p:cNvGraphicFramePr>
            <a:graphicFrameLocks noChangeAspect="1"/>
          </p:cNvGraphicFramePr>
          <p:nvPr/>
        </p:nvGraphicFramePr>
        <p:xfrm>
          <a:off x="2915816" y="5671383"/>
          <a:ext cx="1656184" cy="926340"/>
        </p:xfrm>
        <a:graphic>
          <a:graphicData uri="http://schemas.openxmlformats.org/presentationml/2006/ole">
            <p:oleObj spid="_x0000_s57351" name="Ecuación" r:id="rId11" imgW="749160" imgH="419040" progId="Equation.3">
              <p:embed/>
            </p:oleObj>
          </a:graphicData>
        </a:graphic>
      </p:graphicFrame>
      <p:sp>
        <p:nvSpPr>
          <p:cNvPr id="16" name="15 Rectángulo"/>
          <p:cNvSpPr/>
          <p:nvPr/>
        </p:nvSpPr>
        <p:spPr>
          <a:xfrm>
            <a:off x="5364088" y="5733256"/>
            <a:ext cx="3168352" cy="914400"/>
          </a:xfrm>
          <a:prstGeom prst="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dirty="0" smtClean="0">
                <a:latin typeface="Symbol" pitchFamily="18" charset="2"/>
              </a:rPr>
              <a:t>a </a:t>
            </a:r>
            <a:r>
              <a:rPr lang="es-ES" sz="2000" dirty="0" smtClean="0">
                <a:latin typeface="+mj-lt"/>
              </a:rPr>
              <a:t>y A se  obtienen por el método de los residuos</a:t>
            </a:r>
            <a:endParaRPr lang="es-ES" sz="2000" dirty="0">
              <a:latin typeface="Symbol" pitchFamily="18" charset="2"/>
            </a:endParaRPr>
          </a:p>
        </p:txBody>
      </p:sp>
      <p:sp>
        <p:nvSpPr>
          <p:cNvPr id="17" name="16 Marcador de número de diapositiva"/>
          <p:cNvSpPr>
            <a:spLocks noGrp="1"/>
          </p:cNvSpPr>
          <p:nvPr>
            <p:ph type="sldNum" sz="quarter" idx="12"/>
          </p:nvPr>
        </p:nvSpPr>
        <p:spPr/>
        <p:txBody>
          <a:bodyPr/>
          <a:lstStyle/>
          <a:p>
            <a:fld id="{C33AB627-F425-4078-B04B-D3C88A640E40}" type="slidenum">
              <a:rPr lang="es-ES" smtClean="0"/>
              <a:pPr/>
              <a:t>15</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5110"/>
                                        </p:tgtEl>
                                        <p:attrNameLst>
                                          <p:attrName>style.visibility</p:attrName>
                                        </p:attrNameLst>
                                      </p:cBhvr>
                                      <p:to>
                                        <p:strVal val="visible"/>
                                      </p:to>
                                    </p:set>
                                    <p:animEffect transition="in" filter="blinds(horizontal)">
                                      <p:cBhvr>
                                        <p:cTn id="7" dur="500"/>
                                        <p:tgtEl>
                                          <p:spTgt spid="1751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5112"/>
                                        </p:tgtEl>
                                        <p:attrNameLst>
                                          <p:attrName>style.visibility</p:attrName>
                                        </p:attrNameLst>
                                      </p:cBhvr>
                                      <p:to>
                                        <p:strVal val="visible"/>
                                      </p:to>
                                    </p:set>
                                    <p:animEffect transition="in" filter="blinds(horizontal)">
                                      <p:cBhvr>
                                        <p:cTn id="12" dur="500"/>
                                        <p:tgtEl>
                                          <p:spTgt spid="1751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75114"/>
                                        </p:tgtEl>
                                        <p:attrNameLst>
                                          <p:attrName>style.visibility</p:attrName>
                                        </p:attrNameLst>
                                      </p:cBhvr>
                                      <p:to>
                                        <p:strVal val="visible"/>
                                      </p:to>
                                    </p:set>
                                    <p:animEffect transition="in" filter="blinds(horizontal)">
                                      <p:cBhvr>
                                        <p:cTn id="17" dur="500"/>
                                        <p:tgtEl>
                                          <p:spTgt spid="17511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linds(horizontal)">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linds(horizontal)">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blinds(horizontal)">
                                      <p:cBhvr>
                                        <p:cTn id="37" dur="5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linds(horizontal)">
                                      <p:cBhvr>
                                        <p:cTn id="42" dur="500"/>
                                        <p:tgtEl>
                                          <p:spTgt spid="12"/>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blinds(horizontal)">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blinds(horizontal)">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blinds(horizontal)">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utoUpdateAnimBg="0"/>
      <p:bldP spid="11" grpId="0" animBg="1" autoUpdateAnimBg="0"/>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1143000"/>
          </a:xfrm>
          <a:ln>
            <a:noFill/>
          </a:ln>
        </p:spPr>
        <p:txBody>
          <a:bodyPr>
            <a:normAutofit/>
          </a:bodyPr>
          <a:lstStyle/>
          <a:p>
            <a:pPr algn="ctr"/>
            <a:r>
              <a:rPr lang="es-ES" sz="2800" b="1" dirty="0" smtClean="0">
                <a:solidFill>
                  <a:srgbClr val="000000"/>
                </a:solidFill>
              </a:rPr>
              <a:t>MODELO DE DOS COMPARTIMENTOS</a:t>
            </a:r>
            <a:endParaRPr lang="es-ES" sz="2800" dirty="0"/>
          </a:p>
        </p:txBody>
      </p:sp>
      <p:sp>
        <p:nvSpPr>
          <p:cNvPr id="5" name="4 Rectángulo redondeado"/>
          <p:cNvSpPr/>
          <p:nvPr/>
        </p:nvSpPr>
        <p:spPr>
          <a:xfrm>
            <a:off x="3240432" y="1556792"/>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pic>
        <p:nvPicPr>
          <p:cNvPr id="8" name="Picture 2" descr="Ch1910"/>
          <p:cNvPicPr>
            <a:picLocks noChangeAspect="1" noChangeArrowheads="1"/>
          </p:cNvPicPr>
          <p:nvPr/>
        </p:nvPicPr>
        <p:blipFill>
          <a:blip r:embed="rId3" cstate="print"/>
          <a:srcRect/>
          <a:stretch>
            <a:fillRect/>
          </a:stretch>
        </p:blipFill>
        <p:spPr bwMode="auto">
          <a:xfrm>
            <a:off x="2250948" y="2356197"/>
            <a:ext cx="5867400" cy="3521075"/>
          </a:xfrm>
          <a:prstGeom prst="rect">
            <a:avLst/>
          </a:prstGeom>
          <a:noFill/>
          <a:ln w="57150">
            <a:solidFill>
              <a:srgbClr val="000000"/>
            </a:solidFill>
            <a:miter lim="800000"/>
            <a:headEnd/>
            <a:tailEnd/>
          </a:ln>
        </p:spPr>
      </p:pic>
      <p:sp>
        <p:nvSpPr>
          <p:cNvPr id="6" name="5 Marcador de número de diapositiva"/>
          <p:cNvSpPr>
            <a:spLocks noGrp="1"/>
          </p:cNvSpPr>
          <p:nvPr>
            <p:ph type="sldNum" sz="quarter" idx="12"/>
          </p:nvPr>
        </p:nvSpPr>
        <p:spPr/>
        <p:txBody>
          <a:bodyPr/>
          <a:lstStyle/>
          <a:p>
            <a:fld id="{C33AB627-F425-4078-B04B-D3C88A640E40}" type="slidenum">
              <a:rPr lang="es-ES" smtClean="0"/>
              <a:pPr/>
              <a:t>16</a:t>
            </a:fld>
            <a:endParaRPr lang="es-E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solidFill>
                  <a:srgbClr val="000000"/>
                </a:solidFill>
              </a:rPr>
              <a:t>MODELO DE DOS COMPARTIMENTOS</a:t>
            </a:r>
            <a:endParaRPr lang="es-ES" sz="2800" dirty="0"/>
          </a:p>
        </p:txBody>
      </p:sp>
      <p:pic>
        <p:nvPicPr>
          <p:cNvPr id="6" name="Picture 5"/>
          <p:cNvPicPr>
            <a:picLocks noChangeAspect="1" noChangeArrowheads="1"/>
          </p:cNvPicPr>
          <p:nvPr/>
        </p:nvPicPr>
        <p:blipFill>
          <a:blip r:embed="rId3" cstate="print"/>
          <a:srcRect l="3020" t="2278" r="1343" b="2469"/>
          <a:stretch>
            <a:fillRect/>
          </a:stretch>
        </p:blipFill>
        <p:spPr bwMode="auto">
          <a:xfrm>
            <a:off x="2882478" y="2204864"/>
            <a:ext cx="4641850" cy="4243387"/>
          </a:xfrm>
          <a:prstGeom prst="rect">
            <a:avLst/>
          </a:prstGeom>
          <a:noFill/>
          <a:ln w="57150">
            <a:solidFill>
              <a:srgbClr val="000000"/>
            </a:solidFill>
            <a:miter lim="800000"/>
            <a:headEnd/>
            <a:tailEnd/>
          </a:ln>
          <a:effectLst/>
        </p:spPr>
      </p:pic>
      <p:sp>
        <p:nvSpPr>
          <p:cNvPr id="4" name="3 Rectángulo redondeado"/>
          <p:cNvSpPr/>
          <p:nvPr/>
        </p:nvSpPr>
        <p:spPr>
          <a:xfrm>
            <a:off x="324043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5" name="4 Marcador de número de diapositiva"/>
          <p:cNvSpPr>
            <a:spLocks noGrp="1"/>
          </p:cNvSpPr>
          <p:nvPr>
            <p:ph type="sldNum" sz="quarter" idx="12"/>
          </p:nvPr>
        </p:nvSpPr>
        <p:spPr/>
        <p:txBody>
          <a:bodyPr/>
          <a:lstStyle/>
          <a:p>
            <a:fld id="{C33AB627-F425-4078-B04B-D3C88A640E40}" type="slidenum">
              <a:rPr lang="es-ES" smtClean="0"/>
              <a:pPr/>
              <a:t>17</a:t>
            </a:fld>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638"/>
            <a:ext cx="7498080" cy="1143000"/>
          </a:xfrm>
          <a:ln>
            <a:noFill/>
          </a:ln>
        </p:spPr>
        <p:txBody>
          <a:bodyPr>
            <a:normAutofit/>
          </a:bodyPr>
          <a:lstStyle/>
          <a:p>
            <a:pPr algn="ctr"/>
            <a:r>
              <a:rPr lang="es-ES" sz="2800" b="1" dirty="0" smtClean="0">
                <a:solidFill>
                  <a:srgbClr val="000000"/>
                </a:solidFill>
              </a:rPr>
              <a:t>MODELO DE DOS COMPARTIMENTOS</a:t>
            </a:r>
            <a:endParaRPr lang="es-ES" sz="2800" dirty="0"/>
          </a:p>
        </p:txBody>
      </p:sp>
      <p:sp>
        <p:nvSpPr>
          <p:cNvPr id="5" name="4 Rectángulo redondeado"/>
          <p:cNvSpPr/>
          <p:nvPr/>
        </p:nvSpPr>
        <p:spPr>
          <a:xfrm>
            <a:off x="3240432" y="1556792"/>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graphicFrame>
        <p:nvGraphicFramePr>
          <p:cNvPr id="175110" name="Object 1030"/>
          <p:cNvGraphicFramePr>
            <a:graphicFrameLocks noChangeAspect="1"/>
          </p:cNvGraphicFramePr>
          <p:nvPr/>
        </p:nvGraphicFramePr>
        <p:xfrm>
          <a:off x="3635896" y="2204666"/>
          <a:ext cx="3060700" cy="576262"/>
        </p:xfrm>
        <a:graphic>
          <a:graphicData uri="http://schemas.openxmlformats.org/presentationml/2006/ole">
            <p:oleObj spid="_x0000_s58370" name="Ecuación" r:id="rId4" imgW="1079280" imgH="203040" progId="Equation.3">
              <p:embed/>
            </p:oleObj>
          </a:graphicData>
        </a:graphic>
      </p:graphicFrame>
      <p:graphicFrame>
        <p:nvGraphicFramePr>
          <p:cNvPr id="175112" name="Object 1032"/>
          <p:cNvGraphicFramePr>
            <a:graphicFrameLocks noChangeAspect="1"/>
          </p:cNvGraphicFramePr>
          <p:nvPr/>
        </p:nvGraphicFramePr>
        <p:xfrm>
          <a:off x="1403648" y="2852936"/>
          <a:ext cx="1889125" cy="765175"/>
        </p:xfrm>
        <a:graphic>
          <a:graphicData uri="http://schemas.openxmlformats.org/presentationml/2006/ole">
            <p:oleObj spid="_x0000_s58371" name="Ecuación" r:id="rId5" imgW="1066680" imgH="431640" progId="Equation.3">
              <p:embed/>
            </p:oleObj>
          </a:graphicData>
        </a:graphic>
      </p:graphicFrame>
      <p:graphicFrame>
        <p:nvGraphicFramePr>
          <p:cNvPr id="175114" name="Object 1034"/>
          <p:cNvGraphicFramePr>
            <a:graphicFrameLocks noChangeAspect="1"/>
          </p:cNvGraphicFramePr>
          <p:nvPr/>
        </p:nvGraphicFramePr>
        <p:xfrm>
          <a:off x="6876256" y="2852936"/>
          <a:ext cx="1816100" cy="812800"/>
        </p:xfrm>
        <a:graphic>
          <a:graphicData uri="http://schemas.openxmlformats.org/presentationml/2006/ole">
            <p:oleObj spid="_x0000_s58372" name="Ecuación" r:id="rId6" imgW="965160" imgH="431640" progId="Equation.3">
              <p:embed/>
            </p:oleObj>
          </a:graphicData>
        </a:graphic>
      </p:graphicFrame>
      <p:graphicFrame>
        <p:nvGraphicFramePr>
          <p:cNvPr id="58376" name="Object 8"/>
          <p:cNvGraphicFramePr>
            <a:graphicFrameLocks noChangeAspect="1"/>
          </p:cNvGraphicFramePr>
          <p:nvPr/>
        </p:nvGraphicFramePr>
        <p:xfrm>
          <a:off x="1763712" y="5733257"/>
          <a:ext cx="1800176" cy="577367"/>
        </p:xfrm>
        <a:graphic>
          <a:graphicData uri="http://schemas.openxmlformats.org/presentationml/2006/ole">
            <p:oleObj spid="_x0000_s58376" name="Ecuación" r:id="rId7" imgW="711000" imgH="228600" progId="Equation.3">
              <p:embed/>
            </p:oleObj>
          </a:graphicData>
        </a:graphic>
      </p:graphicFrame>
      <p:graphicFrame>
        <p:nvGraphicFramePr>
          <p:cNvPr id="58377" name="Object 9"/>
          <p:cNvGraphicFramePr>
            <a:graphicFrameLocks noChangeAspect="1"/>
          </p:cNvGraphicFramePr>
          <p:nvPr/>
        </p:nvGraphicFramePr>
        <p:xfrm>
          <a:off x="4540589" y="5607769"/>
          <a:ext cx="1070785" cy="792463"/>
        </p:xfrm>
        <a:graphic>
          <a:graphicData uri="http://schemas.openxmlformats.org/presentationml/2006/ole">
            <p:oleObj spid="_x0000_s58377" name="Ecuación" r:id="rId8" imgW="583920" imgH="431640" progId="Equation.3">
              <p:embed/>
            </p:oleObj>
          </a:graphicData>
        </a:graphic>
      </p:graphicFrame>
      <p:graphicFrame>
        <p:nvGraphicFramePr>
          <p:cNvPr id="58378" name="Object 10"/>
          <p:cNvGraphicFramePr>
            <a:graphicFrameLocks noChangeAspect="1"/>
          </p:cNvGraphicFramePr>
          <p:nvPr/>
        </p:nvGraphicFramePr>
        <p:xfrm>
          <a:off x="6588075" y="5607769"/>
          <a:ext cx="1368301" cy="758187"/>
        </p:xfrm>
        <a:graphic>
          <a:graphicData uri="http://schemas.openxmlformats.org/presentationml/2006/ole">
            <p:oleObj spid="_x0000_s58378" name="Ecuación" r:id="rId9" imgW="711000" imgH="393480" progId="Equation.3">
              <p:embed/>
            </p:oleObj>
          </a:graphicData>
        </a:graphic>
      </p:graphicFrame>
      <p:graphicFrame>
        <p:nvGraphicFramePr>
          <p:cNvPr id="3" name="Object 10"/>
          <p:cNvGraphicFramePr>
            <a:graphicFrameLocks noChangeAspect="1"/>
          </p:cNvGraphicFramePr>
          <p:nvPr/>
        </p:nvGraphicFramePr>
        <p:xfrm>
          <a:off x="3678758" y="3645024"/>
          <a:ext cx="2900363" cy="763587"/>
        </p:xfrm>
        <a:graphic>
          <a:graphicData uri="http://schemas.openxmlformats.org/presentationml/2006/ole">
            <p:oleObj spid="_x0000_s58379" name="Ecuación" r:id="rId10" imgW="1638000" imgH="431640" progId="Equation.3">
              <p:embed/>
            </p:oleObj>
          </a:graphicData>
        </a:graphic>
      </p:graphicFrame>
      <p:graphicFrame>
        <p:nvGraphicFramePr>
          <p:cNvPr id="7" name="Object 11"/>
          <p:cNvGraphicFramePr>
            <a:graphicFrameLocks noChangeAspect="1"/>
          </p:cNvGraphicFramePr>
          <p:nvPr/>
        </p:nvGraphicFramePr>
        <p:xfrm>
          <a:off x="3313113" y="4652963"/>
          <a:ext cx="3629025" cy="874712"/>
        </p:xfrm>
        <a:graphic>
          <a:graphicData uri="http://schemas.openxmlformats.org/presentationml/2006/ole">
            <p:oleObj spid="_x0000_s58382" name="Ecuación" r:id="rId11" imgW="1790640" imgH="431640" progId="Equation.3">
              <p:embed/>
            </p:oleObj>
          </a:graphicData>
        </a:graphic>
      </p:graphicFrame>
      <p:sp>
        <p:nvSpPr>
          <p:cNvPr id="22" name="21 Rectángulo"/>
          <p:cNvSpPr/>
          <p:nvPr/>
        </p:nvSpPr>
        <p:spPr>
          <a:xfrm>
            <a:off x="4716016" y="5229200"/>
            <a:ext cx="4248472" cy="1224136"/>
          </a:xfrm>
          <a:prstGeom prst="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just"/>
            <a:r>
              <a:rPr lang="es-ES" dirty="0" err="1" smtClean="0"/>
              <a:t>Vc</a:t>
            </a:r>
            <a:r>
              <a:rPr lang="es-ES" dirty="0" smtClean="0"/>
              <a:t>: volumen del compartimento central, donde primero se distribuye el fármaco antes de alcanzar el equilibrio de distribución</a:t>
            </a:r>
            <a:endParaRPr lang="es-ES" dirty="0"/>
          </a:p>
        </p:txBody>
      </p:sp>
      <p:sp>
        <p:nvSpPr>
          <p:cNvPr id="13" name="12 Marcador de número de diapositiva"/>
          <p:cNvSpPr>
            <a:spLocks noGrp="1"/>
          </p:cNvSpPr>
          <p:nvPr>
            <p:ph type="sldNum" sz="quarter" idx="12"/>
          </p:nvPr>
        </p:nvSpPr>
        <p:spPr/>
        <p:txBody>
          <a:bodyPr/>
          <a:lstStyle/>
          <a:p>
            <a:fld id="{C33AB627-F425-4078-B04B-D3C88A640E40}" type="slidenum">
              <a:rPr lang="es-ES" smtClean="0"/>
              <a:pPr/>
              <a:t>18</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5110"/>
                                        </p:tgtEl>
                                        <p:attrNameLst>
                                          <p:attrName>style.visibility</p:attrName>
                                        </p:attrNameLst>
                                      </p:cBhvr>
                                      <p:to>
                                        <p:strVal val="visible"/>
                                      </p:to>
                                    </p:set>
                                    <p:animEffect transition="in" filter="blinds(horizontal)">
                                      <p:cBhvr>
                                        <p:cTn id="7" dur="500"/>
                                        <p:tgtEl>
                                          <p:spTgt spid="1751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5112"/>
                                        </p:tgtEl>
                                        <p:attrNameLst>
                                          <p:attrName>style.visibility</p:attrName>
                                        </p:attrNameLst>
                                      </p:cBhvr>
                                      <p:to>
                                        <p:strVal val="visible"/>
                                      </p:to>
                                    </p:set>
                                    <p:animEffect transition="in" filter="blinds(horizontal)">
                                      <p:cBhvr>
                                        <p:cTn id="12" dur="500"/>
                                        <p:tgtEl>
                                          <p:spTgt spid="1751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75114"/>
                                        </p:tgtEl>
                                        <p:attrNameLst>
                                          <p:attrName>style.visibility</p:attrName>
                                        </p:attrNameLst>
                                      </p:cBhvr>
                                      <p:to>
                                        <p:strVal val="visible"/>
                                      </p:to>
                                    </p:set>
                                    <p:animEffect transition="in" filter="blinds(horizontal)">
                                      <p:cBhvr>
                                        <p:cTn id="17" dur="500"/>
                                        <p:tgtEl>
                                          <p:spTgt spid="17511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blinds(horizontal)">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58376"/>
                                        </p:tgtEl>
                                        <p:attrNameLst>
                                          <p:attrName>style.visibility</p:attrName>
                                        </p:attrNameLst>
                                      </p:cBhvr>
                                      <p:to>
                                        <p:strVal val="visible"/>
                                      </p:to>
                                    </p:set>
                                    <p:animEffect transition="in" filter="blinds(horizontal)">
                                      <p:cBhvr>
                                        <p:cTn id="32" dur="500"/>
                                        <p:tgtEl>
                                          <p:spTgt spid="58376"/>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8377"/>
                                        </p:tgtEl>
                                        <p:attrNameLst>
                                          <p:attrName>style.visibility</p:attrName>
                                        </p:attrNameLst>
                                      </p:cBhvr>
                                      <p:to>
                                        <p:strVal val="visible"/>
                                      </p:to>
                                    </p:set>
                                    <p:animEffect transition="in" filter="blinds(horizontal)">
                                      <p:cBhvr>
                                        <p:cTn id="37" dur="500"/>
                                        <p:tgtEl>
                                          <p:spTgt spid="58377"/>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58378"/>
                                        </p:tgtEl>
                                        <p:attrNameLst>
                                          <p:attrName>style.visibility</p:attrName>
                                        </p:attrNameLst>
                                      </p:cBhvr>
                                      <p:to>
                                        <p:strVal val="visible"/>
                                      </p:to>
                                    </p:set>
                                    <p:animEffect transition="in" filter="blinds(horizontal)">
                                      <p:cBhvr>
                                        <p:cTn id="42" dur="500"/>
                                        <p:tgtEl>
                                          <p:spTgt spid="58378"/>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linds(horizontal)">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xit" presetSubtype="4" fill="hold" grpId="1" nodeType="clickEffect">
                                  <p:stCondLst>
                                    <p:cond delay="0"/>
                                  </p:stCondLst>
                                  <p:childTnLst>
                                    <p:anim calcmode="lin" valueType="num">
                                      <p:cBhvr additive="base">
                                        <p:cTn id="51" dur="500"/>
                                        <p:tgtEl>
                                          <p:spTgt spid="22"/>
                                        </p:tgtEl>
                                        <p:attrNameLst>
                                          <p:attrName>ppt_x</p:attrName>
                                        </p:attrNameLst>
                                      </p:cBhvr>
                                      <p:tavLst>
                                        <p:tav tm="0">
                                          <p:val>
                                            <p:strVal val="ppt_x"/>
                                          </p:val>
                                        </p:tav>
                                        <p:tav tm="100000">
                                          <p:val>
                                            <p:strVal val="ppt_x"/>
                                          </p:val>
                                        </p:tav>
                                      </p:tavLst>
                                    </p:anim>
                                    <p:anim calcmode="lin" valueType="num">
                                      <p:cBhvr additive="base">
                                        <p:cTn id="52" dur="500"/>
                                        <p:tgtEl>
                                          <p:spTgt spid="22"/>
                                        </p:tgtEl>
                                        <p:attrNameLst>
                                          <p:attrName>ppt_y</p:attrName>
                                        </p:attrNameLst>
                                      </p:cBhvr>
                                      <p:tavLst>
                                        <p:tav tm="0">
                                          <p:val>
                                            <p:strVal val="ppt_y"/>
                                          </p:val>
                                        </p:tav>
                                        <p:tav tm="100000">
                                          <p:val>
                                            <p:strVal val="1+ppt_h/2"/>
                                          </p:val>
                                        </p:tav>
                                      </p:tavLst>
                                    </p:anim>
                                    <p:set>
                                      <p:cBhvr>
                                        <p:cTn id="53"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solidFill>
                  <a:srgbClr val="000000"/>
                </a:solidFill>
              </a:rPr>
              <a:t>MODELO DE DOS COMPARTIMENTOS</a:t>
            </a:r>
            <a:endParaRPr lang="es-ES" sz="2800" dirty="0"/>
          </a:p>
        </p:txBody>
      </p:sp>
      <p:sp>
        <p:nvSpPr>
          <p:cNvPr id="5" name="4 Rectángulo redondeado"/>
          <p:cNvSpPr/>
          <p:nvPr/>
        </p:nvSpPr>
        <p:spPr>
          <a:xfrm>
            <a:off x="324043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8" name="7 Rectángulo redondeado"/>
          <p:cNvSpPr/>
          <p:nvPr/>
        </p:nvSpPr>
        <p:spPr>
          <a:xfrm>
            <a:off x="3707904" y="2204864"/>
            <a:ext cx="2808313"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err="1" smtClean="0">
                <a:solidFill>
                  <a:srgbClr val="000000"/>
                </a:solidFill>
              </a:rPr>
              <a:t>Microconstantes</a:t>
            </a:r>
            <a:endParaRPr lang="es-ES" sz="2000" b="1" dirty="0">
              <a:solidFill>
                <a:srgbClr val="000000"/>
              </a:solidFill>
            </a:endParaRPr>
          </a:p>
        </p:txBody>
      </p:sp>
      <p:graphicFrame>
        <p:nvGraphicFramePr>
          <p:cNvPr id="47109" name="Object 5"/>
          <p:cNvGraphicFramePr>
            <a:graphicFrameLocks noChangeAspect="1"/>
          </p:cNvGraphicFramePr>
          <p:nvPr/>
        </p:nvGraphicFramePr>
        <p:xfrm>
          <a:off x="3659901" y="2924944"/>
          <a:ext cx="2856315" cy="504056"/>
        </p:xfrm>
        <a:graphic>
          <a:graphicData uri="http://schemas.openxmlformats.org/presentationml/2006/ole">
            <p:oleObj spid="_x0000_s47109" name="Ecuación" r:id="rId4" imgW="1295280" imgH="228600" progId="Equation.3">
              <p:embed/>
            </p:oleObj>
          </a:graphicData>
        </a:graphic>
      </p:graphicFrame>
      <p:graphicFrame>
        <p:nvGraphicFramePr>
          <p:cNvPr id="47112" name="Object 8"/>
          <p:cNvGraphicFramePr>
            <a:graphicFrameLocks noChangeAspect="1"/>
          </p:cNvGraphicFramePr>
          <p:nvPr/>
        </p:nvGraphicFramePr>
        <p:xfrm>
          <a:off x="4218929" y="5877272"/>
          <a:ext cx="1649215" cy="720080"/>
        </p:xfrm>
        <a:graphic>
          <a:graphicData uri="http://schemas.openxmlformats.org/presentationml/2006/ole">
            <p:oleObj spid="_x0000_s47112" name="Ecuación" r:id="rId5" imgW="901440" imgH="393480" progId="Equation.3">
              <p:embed/>
            </p:oleObj>
          </a:graphicData>
        </a:graphic>
      </p:graphicFrame>
      <p:graphicFrame>
        <p:nvGraphicFramePr>
          <p:cNvPr id="6" name="Object 53"/>
          <p:cNvGraphicFramePr>
            <a:graphicFrameLocks noChangeAspect="1"/>
          </p:cNvGraphicFramePr>
          <p:nvPr/>
        </p:nvGraphicFramePr>
        <p:xfrm>
          <a:off x="2594124" y="3717032"/>
          <a:ext cx="5002212" cy="701675"/>
        </p:xfrm>
        <a:graphic>
          <a:graphicData uri="http://schemas.openxmlformats.org/presentationml/2006/ole">
            <p:oleObj spid="_x0000_s47118" name="Ecuación" r:id="rId6" imgW="3085920" imgH="431640" progId="Equation.3">
              <p:embed/>
            </p:oleObj>
          </a:graphicData>
        </a:graphic>
      </p:graphicFrame>
      <p:graphicFrame>
        <p:nvGraphicFramePr>
          <p:cNvPr id="7" name="Object 11"/>
          <p:cNvGraphicFramePr>
            <a:graphicFrameLocks noChangeAspect="1"/>
          </p:cNvGraphicFramePr>
          <p:nvPr/>
        </p:nvGraphicFramePr>
        <p:xfrm>
          <a:off x="3446611" y="4794944"/>
          <a:ext cx="3398838" cy="350838"/>
        </p:xfrm>
        <a:graphic>
          <a:graphicData uri="http://schemas.openxmlformats.org/presentationml/2006/ole">
            <p:oleObj spid="_x0000_s47119" name="Ecuación" r:id="rId7" imgW="2095200" imgH="215640" progId="Equation.3">
              <p:embed/>
            </p:oleObj>
          </a:graphicData>
        </a:graphic>
      </p:graphicFrame>
      <p:graphicFrame>
        <p:nvGraphicFramePr>
          <p:cNvPr id="9" name="Object 12"/>
          <p:cNvGraphicFramePr>
            <a:graphicFrameLocks noChangeAspect="1"/>
          </p:cNvGraphicFramePr>
          <p:nvPr/>
        </p:nvGraphicFramePr>
        <p:xfrm>
          <a:off x="3478361" y="5502969"/>
          <a:ext cx="3541713" cy="350838"/>
        </p:xfrm>
        <a:graphic>
          <a:graphicData uri="http://schemas.openxmlformats.org/presentationml/2006/ole">
            <p:oleObj spid="_x0000_s47120" name="Ecuación" r:id="rId8" imgW="2184120" imgH="215640" progId="Equation.3">
              <p:embed/>
            </p:oleObj>
          </a:graphicData>
        </a:graphic>
      </p:graphicFrame>
      <p:sp>
        <p:nvSpPr>
          <p:cNvPr id="10" name="9 Marcador de número de diapositiva"/>
          <p:cNvSpPr>
            <a:spLocks noGrp="1"/>
          </p:cNvSpPr>
          <p:nvPr>
            <p:ph type="sldNum" sz="quarter" idx="12"/>
          </p:nvPr>
        </p:nvSpPr>
        <p:spPr/>
        <p:txBody>
          <a:bodyPr/>
          <a:lstStyle/>
          <a:p>
            <a:fld id="{C33AB627-F425-4078-B04B-D3C88A640E40}" type="slidenum">
              <a:rPr lang="es-ES" smtClean="0"/>
              <a:pPr/>
              <a:t>19</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7109"/>
                                        </p:tgtEl>
                                        <p:attrNameLst>
                                          <p:attrName>style.visibility</p:attrName>
                                        </p:attrNameLst>
                                      </p:cBhvr>
                                      <p:to>
                                        <p:strVal val="visible"/>
                                      </p:to>
                                    </p:set>
                                    <p:animEffect transition="in" filter="blinds(horizontal)">
                                      <p:cBhvr>
                                        <p:cTn id="12" dur="500"/>
                                        <p:tgtEl>
                                          <p:spTgt spid="4710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linds(horizontal)">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7112"/>
                                        </p:tgtEl>
                                        <p:attrNameLst>
                                          <p:attrName>style.visibility</p:attrName>
                                        </p:attrNameLst>
                                      </p:cBhvr>
                                      <p:to>
                                        <p:strVal val="visible"/>
                                      </p:to>
                                    </p:set>
                                    <p:animEffect transition="in" filter="blinds(horizontal)">
                                      <p:cBhvr>
                                        <p:cTn id="32" dur="500"/>
                                        <p:tgtEl>
                                          <p:spTgt spid="47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ormAutofit/>
          </a:bodyPr>
          <a:lstStyle/>
          <a:p>
            <a:pPr algn="ctr"/>
            <a:r>
              <a:rPr lang="es-ES" sz="2800" b="1" dirty="0" smtClean="0">
                <a:solidFill>
                  <a:srgbClr val="000000"/>
                </a:solidFill>
              </a:rPr>
              <a:t>MODELO DE UN COMPARTIMENTO</a:t>
            </a:r>
            <a:endParaRPr lang="es-ES" sz="2800" dirty="0"/>
          </a:p>
        </p:txBody>
      </p:sp>
      <p:pic>
        <p:nvPicPr>
          <p:cNvPr id="1027" name="Picture 3"/>
          <p:cNvPicPr>
            <a:picLocks noChangeAspect="1" noChangeArrowheads="1"/>
          </p:cNvPicPr>
          <p:nvPr/>
        </p:nvPicPr>
        <p:blipFill>
          <a:blip r:embed="rId3" cstate="print"/>
          <a:srcRect/>
          <a:stretch>
            <a:fillRect/>
          </a:stretch>
        </p:blipFill>
        <p:spPr bwMode="auto">
          <a:xfrm>
            <a:off x="3729980" y="1556792"/>
            <a:ext cx="3124200" cy="3448050"/>
          </a:xfrm>
          <a:prstGeom prst="rect">
            <a:avLst/>
          </a:prstGeom>
          <a:noFill/>
          <a:ln w="57150">
            <a:solidFill>
              <a:schemeClr val="tx1"/>
            </a:solidFill>
            <a:miter lim="800000"/>
            <a:headEnd/>
            <a:tailEnd/>
          </a:ln>
        </p:spPr>
      </p:pic>
      <p:graphicFrame>
        <p:nvGraphicFramePr>
          <p:cNvPr id="5" name="4 Diagrama"/>
          <p:cNvGraphicFramePr/>
          <p:nvPr/>
        </p:nvGraphicFramePr>
        <p:xfrm>
          <a:off x="2051720" y="5301208"/>
          <a:ext cx="6480720" cy="10801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5 Marcador de número de diapositiva"/>
          <p:cNvSpPr>
            <a:spLocks noGrp="1"/>
          </p:cNvSpPr>
          <p:nvPr>
            <p:ph type="sldNum" sz="quarter" idx="12"/>
          </p:nvPr>
        </p:nvSpPr>
        <p:spPr/>
        <p:txBody>
          <a:bodyPr/>
          <a:lstStyle/>
          <a:p>
            <a:fld id="{C33AB627-F425-4078-B04B-D3C88A640E40}" type="slidenum">
              <a:rPr lang="es-ES" smtClean="0"/>
              <a:pPr/>
              <a:t>2</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solidFill>
                  <a:srgbClr val="000000"/>
                </a:solidFill>
              </a:rPr>
              <a:t>MODELO DE DOS COMPARTIMENTOS</a:t>
            </a:r>
            <a:endParaRPr lang="es-ES" sz="2800" dirty="0"/>
          </a:p>
        </p:txBody>
      </p:sp>
      <p:sp>
        <p:nvSpPr>
          <p:cNvPr id="5" name="4 Rectángulo redondeado"/>
          <p:cNvSpPr/>
          <p:nvPr/>
        </p:nvSpPr>
        <p:spPr>
          <a:xfrm>
            <a:off x="324043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8" name="7 Rectángulo redondeado"/>
          <p:cNvSpPr/>
          <p:nvPr/>
        </p:nvSpPr>
        <p:spPr>
          <a:xfrm>
            <a:off x="3707904" y="2204864"/>
            <a:ext cx="2808313"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err="1" smtClean="0">
                <a:solidFill>
                  <a:srgbClr val="000000"/>
                </a:solidFill>
              </a:rPr>
              <a:t>Microconstantes</a:t>
            </a:r>
            <a:endParaRPr lang="es-ES" sz="2000" b="1" dirty="0">
              <a:solidFill>
                <a:srgbClr val="000000"/>
              </a:solidFill>
            </a:endParaRPr>
          </a:p>
        </p:txBody>
      </p:sp>
      <p:graphicFrame>
        <p:nvGraphicFramePr>
          <p:cNvPr id="47110" name="Object 6"/>
          <p:cNvGraphicFramePr>
            <a:graphicFrameLocks noChangeAspect="1"/>
          </p:cNvGraphicFramePr>
          <p:nvPr/>
        </p:nvGraphicFramePr>
        <p:xfrm>
          <a:off x="3303861" y="3933056"/>
          <a:ext cx="1484163" cy="504056"/>
        </p:xfrm>
        <a:graphic>
          <a:graphicData uri="http://schemas.openxmlformats.org/presentationml/2006/ole">
            <p:oleObj spid="_x0000_s60419" name="Ecuación" r:id="rId4" imgW="672840" imgH="228600" progId="Equation.3">
              <p:embed/>
            </p:oleObj>
          </a:graphicData>
        </a:graphic>
      </p:graphicFrame>
      <p:graphicFrame>
        <p:nvGraphicFramePr>
          <p:cNvPr id="47113" name="Object 9"/>
          <p:cNvGraphicFramePr>
            <a:graphicFrameLocks noChangeAspect="1"/>
          </p:cNvGraphicFramePr>
          <p:nvPr/>
        </p:nvGraphicFramePr>
        <p:xfrm>
          <a:off x="3779912" y="5949280"/>
          <a:ext cx="2448272" cy="432048"/>
        </p:xfrm>
        <a:graphic>
          <a:graphicData uri="http://schemas.openxmlformats.org/presentationml/2006/ole">
            <p:oleObj spid="_x0000_s60422" name="Ecuación" r:id="rId5" imgW="1295280" imgH="228600" progId="Equation.3">
              <p:embed/>
            </p:oleObj>
          </a:graphicData>
        </a:graphic>
      </p:graphicFrame>
      <p:graphicFrame>
        <p:nvGraphicFramePr>
          <p:cNvPr id="47114" name="Object 10"/>
          <p:cNvGraphicFramePr>
            <a:graphicFrameLocks noChangeAspect="1"/>
          </p:cNvGraphicFramePr>
          <p:nvPr/>
        </p:nvGraphicFramePr>
        <p:xfrm>
          <a:off x="5508104" y="3789040"/>
          <a:ext cx="1224136" cy="924903"/>
        </p:xfrm>
        <a:graphic>
          <a:graphicData uri="http://schemas.openxmlformats.org/presentationml/2006/ole">
            <p:oleObj spid="_x0000_s60423" name="Ecuación" r:id="rId6" imgW="571320" imgH="431640" progId="Equation.3">
              <p:embed/>
            </p:oleObj>
          </a:graphicData>
        </a:graphic>
      </p:graphicFrame>
      <p:graphicFrame>
        <p:nvGraphicFramePr>
          <p:cNvPr id="60427" name="Object 11"/>
          <p:cNvGraphicFramePr>
            <a:graphicFrameLocks noChangeAspect="1"/>
          </p:cNvGraphicFramePr>
          <p:nvPr/>
        </p:nvGraphicFramePr>
        <p:xfrm>
          <a:off x="3659188" y="4940399"/>
          <a:ext cx="2857500" cy="504825"/>
        </p:xfrm>
        <a:graphic>
          <a:graphicData uri="http://schemas.openxmlformats.org/presentationml/2006/ole">
            <p:oleObj spid="_x0000_s60427" name="Ecuación" r:id="rId7" imgW="1295280" imgH="228600" progId="Equation.3">
              <p:embed/>
            </p:oleObj>
          </a:graphicData>
        </a:graphic>
      </p:graphicFrame>
      <p:sp>
        <p:nvSpPr>
          <p:cNvPr id="16" name="15 Rectángulo"/>
          <p:cNvSpPr/>
          <p:nvPr/>
        </p:nvSpPr>
        <p:spPr>
          <a:xfrm>
            <a:off x="2843808" y="2874640"/>
            <a:ext cx="4464496" cy="914400"/>
          </a:xfrm>
          <a:prstGeom prst="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dirty="0" smtClean="0">
                <a:solidFill>
                  <a:srgbClr val="000000"/>
                </a:solidFill>
              </a:rPr>
              <a:t>Con el valor de k</a:t>
            </a:r>
            <a:r>
              <a:rPr lang="es-ES" sz="2000" baseline="-25000" dirty="0" smtClean="0">
                <a:solidFill>
                  <a:srgbClr val="000000"/>
                </a:solidFill>
              </a:rPr>
              <a:t>21</a:t>
            </a:r>
            <a:r>
              <a:rPr lang="es-ES" sz="2000" dirty="0" smtClean="0">
                <a:solidFill>
                  <a:srgbClr val="000000"/>
                </a:solidFill>
              </a:rPr>
              <a:t>, </a:t>
            </a:r>
            <a:r>
              <a:rPr lang="el-GR" sz="2000" dirty="0" smtClean="0">
                <a:solidFill>
                  <a:srgbClr val="000000"/>
                </a:solidFill>
              </a:rPr>
              <a:t>α</a:t>
            </a:r>
            <a:r>
              <a:rPr lang="es-ES" sz="2000" dirty="0" smtClean="0">
                <a:solidFill>
                  <a:srgbClr val="000000"/>
                </a:solidFill>
              </a:rPr>
              <a:t> y </a:t>
            </a:r>
            <a:r>
              <a:rPr lang="el-GR" sz="2000" dirty="0" smtClean="0">
                <a:solidFill>
                  <a:srgbClr val="000000"/>
                </a:solidFill>
              </a:rPr>
              <a:t>β</a:t>
            </a:r>
            <a:r>
              <a:rPr lang="es-ES" sz="2000" dirty="0" smtClean="0">
                <a:solidFill>
                  <a:srgbClr val="000000"/>
                </a:solidFill>
              </a:rPr>
              <a:t>, se obtiene k</a:t>
            </a:r>
            <a:r>
              <a:rPr lang="es-ES" sz="2000" baseline="-25000" dirty="0" smtClean="0">
                <a:solidFill>
                  <a:srgbClr val="000000"/>
                </a:solidFill>
              </a:rPr>
              <a:t>10</a:t>
            </a:r>
            <a:r>
              <a:rPr lang="es-ES" sz="2000" dirty="0" smtClean="0">
                <a:solidFill>
                  <a:srgbClr val="000000"/>
                </a:solidFill>
              </a:rPr>
              <a:t>:</a:t>
            </a:r>
            <a:endParaRPr lang="es-ES" sz="2000" dirty="0">
              <a:solidFill>
                <a:srgbClr val="000000"/>
              </a:solidFill>
            </a:endParaRPr>
          </a:p>
        </p:txBody>
      </p:sp>
      <p:sp>
        <p:nvSpPr>
          <p:cNvPr id="10" name="9 Marcador de número de diapositiva"/>
          <p:cNvSpPr>
            <a:spLocks noGrp="1"/>
          </p:cNvSpPr>
          <p:nvPr>
            <p:ph type="sldNum" sz="quarter" idx="12"/>
          </p:nvPr>
        </p:nvSpPr>
        <p:spPr/>
        <p:txBody>
          <a:bodyPr/>
          <a:lstStyle/>
          <a:p>
            <a:fld id="{C33AB627-F425-4078-B04B-D3C88A640E40}" type="slidenum">
              <a:rPr lang="es-ES" smtClean="0"/>
              <a:pPr/>
              <a:t>20</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7110"/>
                                        </p:tgtEl>
                                        <p:attrNameLst>
                                          <p:attrName>style.visibility</p:attrName>
                                        </p:attrNameLst>
                                      </p:cBhvr>
                                      <p:to>
                                        <p:strVal val="visible"/>
                                      </p:to>
                                    </p:set>
                                    <p:animEffect transition="in" filter="blinds(horizontal)">
                                      <p:cBhvr>
                                        <p:cTn id="17" dur="500"/>
                                        <p:tgtEl>
                                          <p:spTgt spid="471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7114"/>
                                        </p:tgtEl>
                                        <p:attrNameLst>
                                          <p:attrName>style.visibility</p:attrName>
                                        </p:attrNameLst>
                                      </p:cBhvr>
                                      <p:to>
                                        <p:strVal val="visible"/>
                                      </p:to>
                                    </p:set>
                                    <p:animEffect transition="in" filter="blinds(horizontal)">
                                      <p:cBhvr>
                                        <p:cTn id="22" dur="500"/>
                                        <p:tgtEl>
                                          <p:spTgt spid="4711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0427"/>
                                        </p:tgtEl>
                                        <p:attrNameLst>
                                          <p:attrName>style.visibility</p:attrName>
                                        </p:attrNameLst>
                                      </p:cBhvr>
                                      <p:to>
                                        <p:strVal val="visible"/>
                                      </p:to>
                                    </p:set>
                                    <p:animEffect transition="in" filter="blinds(horizontal)">
                                      <p:cBhvr>
                                        <p:cTn id="27" dur="500"/>
                                        <p:tgtEl>
                                          <p:spTgt spid="6042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7113"/>
                                        </p:tgtEl>
                                        <p:attrNameLst>
                                          <p:attrName>style.visibility</p:attrName>
                                        </p:attrNameLst>
                                      </p:cBhvr>
                                      <p:to>
                                        <p:strVal val="visible"/>
                                      </p:to>
                                    </p:set>
                                    <p:animEffect transition="in" filter="blinds(horizontal)">
                                      <p:cBhvr>
                                        <p:cTn id="32" dur="500"/>
                                        <p:tgtEl>
                                          <p:spTgt spid="47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solidFill>
                  <a:srgbClr val="000000"/>
                </a:solidFill>
              </a:rPr>
              <a:t>MODELO DE DOS COMPARTIMENTOS</a:t>
            </a:r>
            <a:endParaRPr lang="es-ES" sz="2800" dirty="0"/>
          </a:p>
        </p:txBody>
      </p:sp>
      <p:sp>
        <p:nvSpPr>
          <p:cNvPr id="5" name="4 Rectángulo redondeado"/>
          <p:cNvSpPr/>
          <p:nvPr/>
        </p:nvSpPr>
        <p:spPr>
          <a:xfrm>
            <a:off x="324043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graphicFrame>
        <p:nvGraphicFramePr>
          <p:cNvPr id="48139" name="Object 11"/>
          <p:cNvGraphicFramePr>
            <a:graphicFrameLocks noChangeAspect="1"/>
          </p:cNvGraphicFramePr>
          <p:nvPr/>
        </p:nvGraphicFramePr>
        <p:xfrm>
          <a:off x="3768713" y="2996952"/>
          <a:ext cx="2747503" cy="753740"/>
        </p:xfrm>
        <a:graphic>
          <a:graphicData uri="http://schemas.openxmlformats.org/presentationml/2006/ole">
            <p:oleObj spid="_x0000_s48139" name="Ecuación" r:id="rId4" imgW="1434960" imgH="393480" progId="Equation.3">
              <p:embed/>
            </p:oleObj>
          </a:graphicData>
        </a:graphic>
      </p:graphicFrame>
      <p:sp>
        <p:nvSpPr>
          <p:cNvPr id="15" name="14 Rectángulo redondeado"/>
          <p:cNvSpPr/>
          <p:nvPr/>
        </p:nvSpPr>
        <p:spPr>
          <a:xfrm>
            <a:off x="3347864" y="2204864"/>
            <a:ext cx="3672408"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smtClean="0">
                <a:solidFill>
                  <a:srgbClr val="000000"/>
                </a:solidFill>
              </a:rPr>
              <a:t>Volúmenes de distribución</a:t>
            </a:r>
            <a:endParaRPr lang="es-ES" sz="2000" b="1" dirty="0">
              <a:solidFill>
                <a:srgbClr val="000000"/>
              </a:solidFill>
            </a:endParaRPr>
          </a:p>
        </p:txBody>
      </p:sp>
      <p:graphicFrame>
        <p:nvGraphicFramePr>
          <p:cNvPr id="48140" name="Object 12"/>
          <p:cNvGraphicFramePr>
            <a:graphicFrameLocks noChangeAspect="1"/>
          </p:cNvGraphicFramePr>
          <p:nvPr/>
        </p:nvGraphicFramePr>
        <p:xfrm>
          <a:off x="1763688" y="3789040"/>
          <a:ext cx="3024187" cy="863600"/>
        </p:xfrm>
        <a:graphic>
          <a:graphicData uri="http://schemas.openxmlformats.org/presentationml/2006/ole">
            <p:oleObj spid="_x0000_s48140" name="Ecuación" r:id="rId5" imgW="1511280" imgH="431640" progId="Equation.3">
              <p:embed/>
            </p:oleObj>
          </a:graphicData>
        </a:graphic>
      </p:graphicFrame>
      <p:graphicFrame>
        <p:nvGraphicFramePr>
          <p:cNvPr id="48141" name="Object 13"/>
          <p:cNvGraphicFramePr>
            <a:graphicFrameLocks noChangeAspect="1"/>
          </p:cNvGraphicFramePr>
          <p:nvPr/>
        </p:nvGraphicFramePr>
        <p:xfrm>
          <a:off x="2955292" y="4869160"/>
          <a:ext cx="4385942" cy="720080"/>
        </p:xfrm>
        <a:graphic>
          <a:graphicData uri="http://schemas.openxmlformats.org/presentationml/2006/ole">
            <p:oleObj spid="_x0000_s48141" name="Ecuación" r:id="rId6" imgW="2552400" imgH="419040" progId="Equation.3">
              <p:embed/>
            </p:oleObj>
          </a:graphicData>
        </a:graphic>
      </p:graphicFrame>
      <p:graphicFrame>
        <p:nvGraphicFramePr>
          <p:cNvPr id="48142" name="Object 14"/>
          <p:cNvGraphicFramePr>
            <a:graphicFrameLocks noChangeAspect="1"/>
          </p:cNvGraphicFramePr>
          <p:nvPr/>
        </p:nvGraphicFramePr>
        <p:xfrm>
          <a:off x="3332163" y="5732463"/>
          <a:ext cx="3551237" cy="936625"/>
        </p:xfrm>
        <a:graphic>
          <a:graphicData uri="http://schemas.openxmlformats.org/presentationml/2006/ole">
            <p:oleObj spid="_x0000_s48142" name="Ecuación" r:id="rId7" imgW="1638000" imgH="431640" progId="Equation.3">
              <p:embed/>
            </p:oleObj>
          </a:graphicData>
        </a:graphic>
      </p:graphicFrame>
      <p:graphicFrame>
        <p:nvGraphicFramePr>
          <p:cNvPr id="3" name="Object 9"/>
          <p:cNvGraphicFramePr>
            <a:graphicFrameLocks noChangeAspect="1"/>
          </p:cNvGraphicFramePr>
          <p:nvPr/>
        </p:nvGraphicFramePr>
        <p:xfrm>
          <a:off x="5111750" y="3789363"/>
          <a:ext cx="2243138" cy="992187"/>
        </p:xfrm>
        <a:graphic>
          <a:graphicData uri="http://schemas.openxmlformats.org/presentationml/2006/ole">
            <p:oleObj spid="_x0000_s48143" name="Ecuación" r:id="rId8" imgW="977760" imgH="431640" progId="Equation.3">
              <p:embed/>
            </p:oleObj>
          </a:graphicData>
        </a:graphic>
      </p:graphicFrame>
      <p:sp>
        <p:nvSpPr>
          <p:cNvPr id="13" name="12 Marcador de número de diapositiva"/>
          <p:cNvSpPr>
            <a:spLocks noGrp="1"/>
          </p:cNvSpPr>
          <p:nvPr>
            <p:ph type="sldNum" sz="quarter" idx="12"/>
          </p:nvPr>
        </p:nvSpPr>
        <p:spPr/>
        <p:txBody>
          <a:bodyPr/>
          <a:lstStyle/>
          <a:p>
            <a:fld id="{C33AB627-F425-4078-B04B-D3C88A640E40}" type="slidenum">
              <a:rPr lang="es-ES" smtClean="0"/>
              <a:pPr/>
              <a:t>21</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8139"/>
                                        </p:tgtEl>
                                        <p:attrNameLst>
                                          <p:attrName>style.visibility</p:attrName>
                                        </p:attrNameLst>
                                      </p:cBhvr>
                                      <p:to>
                                        <p:strVal val="visible"/>
                                      </p:to>
                                    </p:set>
                                    <p:animEffect transition="in" filter="blinds(horizontal)">
                                      <p:cBhvr>
                                        <p:cTn id="7" dur="500"/>
                                        <p:tgtEl>
                                          <p:spTgt spid="4813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8140"/>
                                        </p:tgtEl>
                                        <p:attrNameLst>
                                          <p:attrName>style.visibility</p:attrName>
                                        </p:attrNameLst>
                                      </p:cBhvr>
                                      <p:to>
                                        <p:strVal val="visible"/>
                                      </p:to>
                                    </p:set>
                                    <p:animEffect transition="in" filter="blinds(horizontal)">
                                      <p:cBhvr>
                                        <p:cTn id="12" dur="500"/>
                                        <p:tgtEl>
                                          <p:spTgt spid="4814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8141"/>
                                        </p:tgtEl>
                                        <p:attrNameLst>
                                          <p:attrName>style.visibility</p:attrName>
                                        </p:attrNameLst>
                                      </p:cBhvr>
                                      <p:to>
                                        <p:strVal val="visible"/>
                                      </p:to>
                                    </p:set>
                                    <p:animEffect transition="in" filter="blinds(horizontal)">
                                      <p:cBhvr>
                                        <p:cTn id="22" dur="500"/>
                                        <p:tgtEl>
                                          <p:spTgt spid="4814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8142"/>
                                        </p:tgtEl>
                                        <p:attrNameLst>
                                          <p:attrName>style.visibility</p:attrName>
                                        </p:attrNameLst>
                                      </p:cBhvr>
                                      <p:to>
                                        <p:strVal val="visible"/>
                                      </p:to>
                                    </p:set>
                                    <p:animEffect transition="in" filter="blinds(horizontal)">
                                      <p:cBhvr>
                                        <p:cTn id="27" dur="500"/>
                                        <p:tgtEl>
                                          <p:spTgt spid="48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solidFill>
                  <a:srgbClr val="000000"/>
                </a:solidFill>
              </a:rPr>
              <a:t>MODELO DE DOS COMPARTIMENTOS</a:t>
            </a:r>
            <a:endParaRPr lang="es-ES" sz="2800" dirty="0"/>
          </a:p>
        </p:txBody>
      </p:sp>
      <p:sp>
        <p:nvSpPr>
          <p:cNvPr id="5" name="4 Rectángulo redondeado"/>
          <p:cNvSpPr/>
          <p:nvPr/>
        </p:nvSpPr>
        <p:spPr>
          <a:xfrm>
            <a:off x="324043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11" name="10 Rectángulo"/>
          <p:cNvSpPr/>
          <p:nvPr/>
        </p:nvSpPr>
        <p:spPr>
          <a:xfrm>
            <a:off x="1907704" y="2672916"/>
            <a:ext cx="6408712" cy="1512168"/>
          </a:xfrm>
          <a:prstGeom prst="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just"/>
            <a:r>
              <a:rPr lang="es-ES" dirty="0" err="1" smtClean="0"/>
              <a:t>V</a:t>
            </a:r>
            <a:r>
              <a:rPr lang="es-ES" baseline="-25000" dirty="0" err="1" smtClean="0"/>
              <a:t>c</a:t>
            </a:r>
            <a:r>
              <a:rPr lang="es-ES" dirty="0" smtClean="0"/>
              <a:t> ó V</a:t>
            </a:r>
            <a:r>
              <a:rPr lang="es-ES" baseline="-25000" dirty="0" smtClean="0"/>
              <a:t>1</a:t>
            </a:r>
            <a:r>
              <a:rPr lang="es-ES" dirty="0" smtClean="0"/>
              <a:t> : Constante de proporcionalidad entre la cantidad de fármaco en el organismo y la concentración plasmática cuando el fármaco recién se administra y no se ha alcanzado el equilibrio de distribución. Es útil para calcular la </a:t>
            </a:r>
            <a:r>
              <a:rPr lang="es-ES" b="1" dirty="0" smtClean="0"/>
              <a:t>dosis de carga </a:t>
            </a:r>
            <a:r>
              <a:rPr lang="es-ES" dirty="0" smtClean="0"/>
              <a:t>(o de ataque).</a:t>
            </a:r>
            <a:endParaRPr lang="es-ES" dirty="0"/>
          </a:p>
        </p:txBody>
      </p:sp>
      <p:sp>
        <p:nvSpPr>
          <p:cNvPr id="12" name="11 Rectángulo"/>
          <p:cNvSpPr/>
          <p:nvPr/>
        </p:nvSpPr>
        <p:spPr>
          <a:xfrm>
            <a:off x="1943907" y="4437112"/>
            <a:ext cx="6408712" cy="1512168"/>
          </a:xfrm>
          <a:prstGeom prst="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just"/>
            <a:r>
              <a:rPr lang="es-ES" dirty="0" err="1" smtClean="0"/>
              <a:t>V</a:t>
            </a:r>
            <a:r>
              <a:rPr lang="es-ES" baseline="-25000" dirty="0" err="1" smtClean="0"/>
              <a:t>p</a:t>
            </a:r>
            <a:r>
              <a:rPr lang="es-ES" baseline="-25000" dirty="0" smtClean="0"/>
              <a:t> </a:t>
            </a:r>
            <a:r>
              <a:rPr lang="es-ES" dirty="0" smtClean="0"/>
              <a:t>ó V</a:t>
            </a:r>
            <a:r>
              <a:rPr lang="es-ES" baseline="-25000" dirty="0" smtClean="0"/>
              <a:t>2 </a:t>
            </a:r>
            <a:r>
              <a:rPr lang="es-ES" dirty="0" smtClean="0"/>
              <a:t> Volumen de distribución del compartimento periférico. Se calcula a través de datos de concentración plasmática. No hay un líquido biológico donde se pueda medir fármaco.</a:t>
            </a:r>
            <a:endParaRPr lang="es-ES" dirty="0"/>
          </a:p>
        </p:txBody>
      </p:sp>
      <p:sp>
        <p:nvSpPr>
          <p:cNvPr id="13" name="12 Marcador de número de diapositiva"/>
          <p:cNvSpPr>
            <a:spLocks noGrp="1"/>
          </p:cNvSpPr>
          <p:nvPr>
            <p:ph type="sldNum" sz="quarter" idx="12"/>
          </p:nvPr>
        </p:nvSpPr>
        <p:spPr/>
        <p:txBody>
          <a:bodyPr/>
          <a:lstStyle/>
          <a:p>
            <a:fld id="{C33AB627-F425-4078-B04B-D3C88A640E40}" type="slidenum">
              <a:rPr lang="es-ES" smtClean="0"/>
              <a:pPr/>
              <a:t>22</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grpId="1" nodeType="clickEffect">
                                  <p:stCondLst>
                                    <p:cond delay="0"/>
                                  </p:stCondLst>
                                  <p:childTnLst>
                                    <p:anim calcmode="lin" valueType="num">
                                      <p:cBhvr additive="base">
                                        <p:cTn id="11" dur="500"/>
                                        <p:tgtEl>
                                          <p:spTgt spid="11"/>
                                        </p:tgtEl>
                                        <p:attrNameLst>
                                          <p:attrName>ppt_x</p:attrName>
                                        </p:attrNameLst>
                                      </p:cBhvr>
                                      <p:tavLst>
                                        <p:tav tm="0">
                                          <p:val>
                                            <p:strVal val="ppt_x"/>
                                          </p:val>
                                        </p:tav>
                                        <p:tav tm="100000">
                                          <p:val>
                                            <p:strVal val="ppt_x"/>
                                          </p:val>
                                        </p:tav>
                                      </p:tavLst>
                                    </p:anim>
                                    <p:anim calcmode="lin" valueType="num">
                                      <p:cBhvr additive="base">
                                        <p:cTn id="12" dur="500"/>
                                        <p:tgtEl>
                                          <p:spTgt spid="11"/>
                                        </p:tgtEl>
                                        <p:attrNameLst>
                                          <p:attrName>ppt_y</p:attrName>
                                        </p:attrNameLst>
                                      </p:cBhvr>
                                      <p:tavLst>
                                        <p:tav tm="0">
                                          <p:val>
                                            <p:strVal val="ppt_y"/>
                                          </p:val>
                                        </p:tav>
                                        <p:tav tm="100000">
                                          <p:val>
                                            <p:strVal val="1+ppt_h/2"/>
                                          </p:val>
                                        </p:tav>
                                      </p:tavLst>
                                    </p:anim>
                                    <p:set>
                                      <p:cBhvr>
                                        <p:cTn id="13" dur="1" fill="hold">
                                          <p:stCondLst>
                                            <p:cond delay="499"/>
                                          </p:stCondLst>
                                        </p:cTn>
                                        <p:tgtEl>
                                          <p:spTgt spid="11"/>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blinds(horizontal)">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grpId="1" nodeType="clickEffect">
                                  <p:stCondLst>
                                    <p:cond delay="0"/>
                                  </p:stCondLst>
                                  <p:childTnLst>
                                    <p:anim calcmode="lin" valueType="num">
                                      <p:cBhvr additive="base">
                                        <p:cTn id="22" dur="500"/>
                                        <p:tgtEl>
                                          <p:spTgt spid="12"/>
                                        </p:tgtEl>
                                        <p:attrNameLst>
                                          <p:attrName>ppt_x</p:attrName>
                                        </p:attrNameLst>
                                      </p:cBhvr>
                                      <p:tavLst>
                                        <p:tav tm="0">
                                          <p:val>
                                            <p:strVal val="ppt_x"/>
                                          </p:val>
                                        </p:tav>
                                        <p:tav tm="100000">
                                          <p:val>
                                            <p:strVal val="ppt_x"/>
                                          </p:val>
                                        </p:tav>
                                      </p:tavLst>
                                    </p:anim>
                                    <p:anim calcmode="lin" valueType="num">
                                      <p:cBhvr additive="base">
                                        <p:cTn id="23" dur="500"/>
                                        <p:tgtEl>
                                          <p:spTgt spid="12"/>
                                        </p:tgtEl>
                                        <p:attrNameLst>
                                          <p:attrName>ppt_y</p:attrName>
                                        </p:attrNameLst>
                                      </p:cBhvr>
                                      <p:tavLst>
                                        <p:tav tm="0">
                                          <p:val>
                                            <p:strVal val="ppt_y"/>
                                          </p:val>
                                        </p:tav>
                                        <p:tav tm="100000">
                                          <p:val>
                                            <p:strVal val="1+ppt_h/2"/>
                                          </p:val>
                                        </p:tav>
                                      </p:tavLst>
                                    </p:anim>
                                    <p:set>
                                      <p:cBhvr>
                                        <p:cTn id="24"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solidFill>
                  <a:srgbClr val="000000"/>
                </a:solidFill>
              </a:rPr>
              <a:t>MODELO DE DOS COMPARTIMENTOS</a:t>
            </a:r>
            <a:endParaRPr lang="es-ES" sz="2800" dirty="0"/>
          </a:p>
        </p:txBody>
      </p:sp>
      <p:sp>
        <p:nvSpPr>
          <p:cNvPr id="10" name="9 Marcador de contenido"/>
          <p:cNvSpPr>
            <a:spLocks noGrp="1"/>
          </p:cNvSpPr>
          <p:nvPr>
            <p:ph idx="1"/>
          </p:nvPr>
        </p:nvSpPr>
        <p:spPr>
          <a:xfrm>
            <a:off x="1435608" y="1940768"/>
            <a:ext cx="7498080" cy="4296544"/>
          </a:xfrm>
        </p:spPr>
        <p:txBody>
          <a:bodyPr>
            <a:normAutofit/>
          </a:bodyPr>
          <a:lstStyle/>
          <a:p>
            <a:pPr algn="just">
              <a:lnSpc>
                <a:spcPct val="120000"/>
              </a:lnSpc>
              <a:buClr>
                <a:srgbClr val="000000"/>
              </a:buClr>
              <a:buFont typeface="Wingdings" pitchFamily="2" charset="2"/>
              <a:buChar char="]"/>
            </a:pPr>
            <a:r>
              <a:rPr lang="es-ES" sz="2200" b="1" i="1" dirty="0" err="1" smtClean="0"/>
              <a:t>Vd</a:t>
            </a:r>
            <a:r>
              <a:rPr lang="es-ES" sz="2200" b="1" i="1" baseline="-25000" dirty="0" err="1" smtClean="0"/>
              <a:t>β</a:t>
            </a:r>
            <a:r>
              <a:rPr lang="es-ES" sz="2200" b="1" i="1" dirty="0" smtClean="0"/>
              <a:t> o </a:t>
            </a:r>
            <a:r>
              <a:rPr lang="es-ES" sz="2200" b="1" i="1" dirty="0" err="1" smtClean="0"/>
              <a:t>Vd</a:t>
            </a:r>
            <a:r>
              <a:rPr lang="es-ES" sz="2200" b="1" i="1" baseline="-25000" dirty="0" err="1" smtClean="0"/>
              <a:t>área</a:t>
            </a:r>
            <a:r>
              <a:rPr lang="es-ES" sz="2200" dirty="0" smtClean="0"/>
              <a:t>: constante de proporcionalidad que relaciona la cantidad de fármaco en el organismo con la </a:t>
            </a:r>
            <a:r>
              <a:rPr lang="es-ES" sz="2200" dirty="0" err="1" smtClean="0"/>
              <a:t>Cpl</a:t>
            </a:r>
            <a:r>
              <a:rPr lang="es-ES" sz="2200" dirty="0" smtClean="0"/>
              <a:t> durante toda la fase β, que es la que tiene mayor permanencia en el tiempo, cuando ya se ha alcanzado el equilibrio de distribución. Es útil para calcular las dosis de mantención en dosis múltiple.</a:t>
            </a:r>
          </a:p>
          <a:p>
            <a:pPr algn="just">
              <a:lnSpc>
                <a:spcPct val="120000"/>
              </a:lnSpc>
              <a:buClr>
                <a:srgbClr val="000000"/>
              </a:buClr>
              <a:buFont typeface="Wingdings" pitchFamily="2" charset="2"/>
              <a:buChar char="]"/>
            </a:pPr>
            <a:r>
              <a:rPr lang="es-ES" sz="2200" b="1" i="1" dirty="0" err="1" smtClean="0"/>
              <a:t>Vd</a:t>
            </a:r>
            <a:r>
              <a:rPr lang="es-ES" sz="2200" b="1" i="1" baseline="-25000" dirty="0" err="1" smtClean="0"/>
              <a:t>ss</a:t>
            </a:r>
            <a:r>
              <a:rPr lang="es-ES" sz="2200" dirty="0" smtClean="0"/>
              <a:t>: volumen de distribución en el estado estacionario. En una dosis única tiene validez en un punto en el tiempo, cuando se logra el equilibrio de distribución. Tiene una mayor realidad en el tiempo cuando se administra una infusión </a:t>
            </a:r>
            <a:r>
              <a:rPr lang="es-ES" sz="2200" dirty="0" err="1" smtClean="0"/>
              <a:t>i.v.</a:t>
            </a:r>
            <a:r>
              <a:rPr lang="es-ES" sz="2200" dirty="0" smtClean="0"/>
              <a:t> </a:t>
            </a:r>
            <a:endParaRPr lang="es-ES" sz="2200" dirty="0"/>
          </a:p>
        </p:txBody>
      </p:sp>
      <p:sp>
        <p:nvSpPr>
          <p:cNvPr id="5" name="4 Rectángulo redondeado"/>
          <p:cNvSpPr/>
          <p:nvPr/>
        </p:nvSpPr>
        <p:spPr>
          <a:xfrm>
            <a:off x="3347864" y="1268760"/>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6" name="5 Marcador de número de diapositiva"/>
          <p:cNvSpPr>
            <a:spLocks noGrp="1"/>
          </p:cNvSpPr>
          <p:nvPr>
            <p:ph type="sldNum" sz="quarter" idx="12"/>
          </p:nvPr>
        </p:nvSpPr>
        <p:spPr/>
        <p:txBody>
          <a:bodyPr/>
          <a:lstStyle/>
          <a:p>
            <a:fld id="{C33AB627-F425-4078-B04B-D3C88A640E40}" type="slidenum">
              <a:rPr lang="es-ES" smtClean="0"/>
              <a:pPr/>
              <a:t>23</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linds(horizontal)">
                                      <p:cBhvr>
                                        <p:cTn id="1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solidFill>
                  <a:srgbClr val="000000"/>
                </a:solidFill>
              </a:rPr>
              <a:t>MODELO DE DOS COMPARTIMENTOS</a:t>
            </a:r>
            <a:endParaRPr lang="es-ES" sz="2800" dirty="0"/>
          </a:p>
        </p:txBody>
      </p:sp>
      <p:sp>
        <p:nvSpPr>
          <p:cNvPr id="5" name="4 Rectángulo redondeado"/>
          <p:cNvSpPr/>
          <p:nvPr/>
        </p:nvSpPr>
        <p:spPr>
          <a:xfrm>
            <a:off x="324043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9" name="8 Rectángulo redondeado"/>
          <p:cNvSpPr/>
          <p:nvPr/>
        </p:nvSpPr>
        <p:spPr>
          <a:xfrm>
            <a:off x="3707904" y="2204864"/>
            <a:ext cx="280831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smtClean="0">
                <a:solidFill>
                  <a:srgbClr val="000000"/>
                </a:solidFill>
              </a:rPr>
              <a:t>Área bajo la curva</a:t>
            </a:r>
            <a:endParaRPr lang="es-ES" sz="2000" b="1" dirty="0">
              <a:solidFill>
                <a:srgbClr val="000000"/>
              </a:solidFill>
            </a:endParaRPr>
          </a:p>
        </p:txBody>
      </p:sp>
      <p:graphicFrame>
        <p:nvGraphicFramePr>
          <p:cNvPr id="49158" name="Object 6"/>
          <p:cNvGraphicFramePr>
            <a:graphicFrameLocks noChangeAspect="1"/>
          </p:cNvGraphicFramePr>
          <p:nvPr/>
        </p:nvGraphicFramePr>
        <p:xfrm>
          <a:off x="3635896" y="2996952"/>
          <a:ext cx="2988683" cy="857622"/>
        </p:xfrm>
        <a:graphic>
          <a:graphicData uri="http://schemas.openxmlformats.org/presentationml/2006/ole">
            <p:oleObj spid="_x0000_s49158" name="Ecuación" r:id="rId4" imgW="1460160" imgH="419040" progId="Equation.3">
              <p:embed/>
            </p:oleObj>
          </a:graphicData>
        </a:graphic>
      </p:graphicFrame>
      <p:sp>
        <p:nvSpPr>
          <p:cNvPr id="11" name="10 Rectángulo redondeado"/>
          <p:cNvSpPr/>
          <p:nvPr/>
        </p:nvSpPr>
        <p:spPr>
          <a:xfrm>
            <a:off x="3995936" y="3861048"/>
            <a:ext cx="2232248"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sz="2000" b="1" dirty="0" err="1" smtClean="0">
                <a:solidFill>
                  <a:srgbClr val="000000"/>
                </a:solidFill>
              </a:rPr>
              <a:t>Clearance</a:t>
            </a:r>
            <a:endParaRPr lang="es-ES" sz="2000" b="1" dirty="0">
              <a:solidFill>
                <a:srgbClr val="000000"/>
              </a:solidFill>
            </a:endParaRPr>
          </a:p>
        </p:txBody>
      </p:sp>
      <p:graphicFrame>
        <p:nvGraphicFramePr>
          <p:cNvPr id="49159" name="Object 7"/>
          <p:cNvGraphicFramePr>
            <a:graphicFrameLocks noChangeAspect="1"/>
          </p:cNvGraphicFramePr>
          <p:nvPr/>
        </p:nvGraphicFramePr>
        <p:xfrm>
          <a:off x="3923928" y="4725144"/>
          <a:ext cx="2400267" cy="864096"/>
        </p:xfrm>
        <a:graphic>
          <a:graphicData uri="http://schemas.openxmlformats.org/presentationml/2006/ole">
            <p:oleObj spid="_x0000_s49159" name="Ecuación" r:id="rId5" imgW="1269720" imgH="457200" progId="Equation.3">
              <p:embed/>
            </p:oleObj>
          </a:graphicData>
        </a:graphic>
      </p:graphicFrame>
      <p:graphicFrame>
        <p:nvGraphicFramePr>
          <p:cNvPr id="49160" name="Object 8"/>
          <p:cNvGraphicFramePr>
            <a:graphicFrameLocks noChangeAspect="1"/>
          </p:cNvGraphicFramePr>
          <p:nvPr/>
        </p:nvGraphicFramePr>
        <p:xfrm>
          <a:off x="2755798" y="5733256"/>
          <a:ext cx="2047747" cy="550141"/>
        </p:xfrm>
        <a:graphic>
          <a:graphicData uri="http://schemas.openxmlformats.org/presentationml/2006/ole">
            <p:oleObj spid="_x0000_s49160" name="Ecuación" r:id="rId6" imgW="850680" imgH="228600" progId="Equation.3">
              <p:embed/>
            </p:oleObj>
          </a:graphicData>
        </a:graphic>
      </p:graphicFrame>
      <p:graphicFrame>
        <p:nvGraphicFramePr>
          <p:cNvPr id="49161" name="Object 9"/>
          <p:cNvGraphicFramePr>
            <a:graphicFrameLocks noChangeAspect="1"/>
          </p:cNvGraphicFramePr>
          <p:nvPr/>
        </p:nvGraphicFramePr>
        <p:xfrm>
          <a:off x="5492102" y="5733256"/>
          <a:ext cx="1528170" cy="550141"/>
        </p:xfrm>
        <a:graphic>
          <a:graphicData uri="http://schemas.openxmlformats.org/presentationml/2006/ole">
            <p:oleObj spid="_x0000_s49161" name="Ecuación" r:id="rId7" imgW="634680" imgH="228600" progId="Equation.3">
              <p:embed/>
            </p:oleObj>
          </a:graphicData>
        </a:graphic>
      </p:graphicFrame>
      <p:sp>
        <p:nvSpPr>
          <p:cNvPr id="10" name="9 Marcador de número de diapositiva"/>
          <p:cNvSpPr>
            <a:spLocks noGrp="1"/>
          </p:cNvSpPr>
          <p:nvPr>
            <p:ph type="sldNum" sz="quarter" idx="12"/>
          </p:nvPr>
        </p:nvSpPr>
        <p:spPr/>
        <p:txBody>
          <a:bodyPr/>
          <a:lstStyle/>
          <a:p>
            <a:fld id="{C33AB627-F425-4078-B04B-D3C88A640E40}" type="slidenum">
              <a:rPr lang="es-ES" smtClean="0"/>
              <a:pPr/>
              <a:t>24</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9158"/>
                                        </p:tgtEl>
                                        <p:attrNameLst>
                                          <p:attrName>style.visibility</p:attrName>
                                        </p:attrNameLst>
                                      </p:cBhvr>
                                      <p:to>
                                        <p:strVal val="visible"/>
                                      </p:to>
                                    </p:set>
                                    <p:animEffect transition="in" filter="blinds(horizontal)">
                                      <p:cBhvr>
                                        <p:cTn id="12" dur="500"/>
                                        <p:tgtEl>
                                          <p:spTgt spid="4915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9159"/>
                                        </p:tgtEl>
                                        <p:attrNameLst>
                                          <p:attrName>style.visibility</p:attrName>
                                        </p:attrNameLst>
                                      </p:cBhvr>
                                      <p:to>
                                        <p:strVal val="visible"/>
                                      </p:to>
                                    </p:set>
                                    <p:animEffect transition="in" filter="blinds(horizontal)">
                                      <p:cBhvr>
                                        <p:cTn id="22" dur="500"/>
                                        <p:tgtEl>
                                          <p:spTgt spid="4915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9160"/>
                                        </p:tgtEl>
                                        <p:attrNameLst>
                                          <p:attrName>style.visibility</p:attrName>
                                        </p:attrNameLst>
                                      </p:cBhvr>
                                      <p:to>
                                        <p:strVal val="visible"/>
                                      </p:to>
                                    </p:set>
                                    <p:animEffect transition="in" filter="blinds(horizontal)">
                                      <p:cBhvr>
                                        <p:cTn id="27" dur="500"/>
                                        <p:tgtEl>
                                          <p:spTgt spid="49160"/>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49161"/>
                                        </p:tgtEl>
                                        <p:attrNameLst>
                                          <p:attrName>style.visibility</p:attrName>
                                        </p:attrNameLst>
                                      </p:cBhvr>
                                      <p:to>
                                        <p:strVal val="visible"/>
                                      </p:to>
                                    </p:set>
                                    <p:animEffect transition="in" filter="blinds(horizontal)">
                                      <p:cBhvr>
                                        <p:cTn id="32" dur="500"/>
                                        <p:tgtEl>
                                          <p:spTgt spid="49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descr="Large confetti"/>
          <p:cNvSpPr>
            <a:spLocks noGrp="1" noChangeArrowheads="1"/>
          </p:cNvSpPr>
          <p:nvPr>
            <p:ph type="title"/>
          </p:nvPr>
        </p:nvSpPr>
        <p:spPr>
          <a:xfrm>
            <a:off x="1435608" y="274320"/>
            <a:ext cx="7498080" cy="1143000"/>
          </a:xfrm>
          <a:noFill/>
          <a:ln/>
        </p:spPr>
        <p:txBody>
          <a:bodyPr>
            <a:normAutofit/>
          </a:bodyPr>
          <a:lstStyle/>
          <a:p>
            <a:pPr algn="ctr"/>
            <a:r>
              <a:rPr lang="es-ES" sz="2800" b="1" dirty="0" smtClean="0">
                <a:solidFill>
                  <a:srgbClr val="000000"/>
                </a:solidFill>
              </a:rPr>
              <a:t>MODELO DE DOS COMPARTIMENTOS</a:t>
            </a:r>
            <a:endParaRPr lang="es-CL" sz="2800" b="1" dirty="0">
              <a:latin typeface="Gill Sans MT" pitchFamily="34" charset="0"/>
            </a:endParaRPr>
          </a:p>
        </p:txBody>
      </p:sp>
      <p:sp>
        <p:nvSpPr>
          <p:cNvPr id="6" name="4 Marcador de número de diapositiva"/>
          <p:cNvSpPr>
            <a:spLocks noGrp="1"/>
          </p:cNvSpPr>
          <p:nvPr>
            <p:ph type="sldNum" sz="quarter" idx="12"/>
          </p:nvPr>
        </p:nvSpPr>
        <p:spPr/>
        <p:txBody>
          <a:bodyPr/>
          <a:lstStyle/>
          <a:p>
            <a:fld id="{E975A492-135C-452F-8040-E9BAE17A42FE}" type="slidenum">
              <a:rPr lang="es-ES"/>
              <a:pPr/>
              <a:t>25</a:t>
            </a:fld>
            <a:endParaRPr lang="es-ES"/>
          </a:p>
        </p:txBody>
      </p:sp>
      <p:graphicFrame>
        <p:nvGraphicFramePr>
          <p:cNvPr id="278528" name="Object 0"/>
          <p:cNvGraphicFramePr>
            <a:graphicFrameLocks noChangeAspect="1"/>
          </p:cNvGraphicFramePr>
          <p:nvPr/>
        </p:nvGraphicFramePr>
        <p:xfrm>
          <a:off x="2479548" y="2851150"/>
          <a:ext cx="5410200" cy="1946275"/>
        </p:xfrm>
        <a:graphic>
          <a:graphicData uri="http://schemas.openxmlformats.org/presentationml/2006/ole">
            <p:oleObj spid="_x0000_s72706" name="Imagen de mapa de bits" r:id="rId3" imgW="2314286" imgH="771429" progId="PBrush">
              <p:embed/>
            </p:oleObj>
          </a:graphicData>
        </a:graphic>
      </p:graphicFrame>
      <p:sp>
        <p:nvSpPr>
          <p:cNvPr id="5" name="4 Rectángulo redondeado"/>
          <p:cNvSpPr/>
          <p:nvPr/>
        </p:nvSpPr>
        <p:spPr>
          <a:xfrm>
            <a:off x="324043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7" name="5 CuadroTexto"/>
          <p:cNvSpPr txBox="1">
            <a:spLocks noChangeArrowheads="1"/>
          </p:cNvSpPr>
          <p:nvPr/>
        </p:nvSpPr>
        <p:spPr bwMode="auto">
          <a:xfrm>
            <a:off x="2171080" y="5085184"/>
            <a:ext cx="5929312" cy="1323439"/>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CL" sz="2000" dirty="0" smtClean="0">
                <a:solidFill>
                  <a:srgbClr val="000000"/>
                </a:solidFill>
                <a:latin typeface="Gill Sans MT" pitchFamily="34" charset="0"/>
              </a:rPr>
              <a:t>k</a:t>
            </a:r>
            <a:r>
              <a:rPr lang="es-CL" sz="2000" baseline="-25000" dirty="0" smtClean="0">
                <a:solidFill>
                  <a:srgbClr val="000000"/>
                </a:solidFill>
                <a:latin typeface="Gill Sans MT" pitchFamily="34" charset="0"/>
              </a:rPr>
              <a:t>10</a:t>
            </a:r>
            <a:r>
              <a:rPr lang="es-CL" sz="2000" dirty="0" smtClean="0">
                <a:solidFill>
                  <a:srgbClr val="000000"/>
                </a:solidFill>
                <a:latin typeface="Gill Sans MT" pitchFamily="34" charset="0"/>
              </a:rPr>
              <a:t> : constante de velocidad de eliminación de primer orden del compartimento central</a:t>
            </a:r>
          </a:p>
          <a:p>
            <a:pPr algn="ctr"/>
            <a:r>
              <a:rPr lang="es-ES" sz="2000" dirty="0" smtClean="0"/>
              <a:t>k</a:t>
            </a:r>
            <a:r>
              <a:rPr lang="es-ES" sz="2000" baseline="-25000" dirty="0" smtClean="0"/>
              <a:t>10</a:t>
            </a:r>
            <a:r>
              <a:rPr lang="es-ES" sz="2000" dirty="0" smtClean="0"/>
              <a:t> </a:t>
            </a:r>
            <a:r>
              <a:rPr lang="es-ES" sz="2000" dirty="0"/>
              <a:t>en este caso se separa en </a:t>
            </a:r>
            <a:r>
              <a:rPr lang="es-ES" sz="2000" dirty="0" err="1"/>
              <a:t>k</a:t>
            </a:r>
            <a:r>
              <a:rPr lang="es-ES" sz="2000" baseline="-25000" dirty="0" err="1"/>
              <a:t>u</a:t>
            </a:r>
            <a:r>
              <a:rPr lang="es-ES" sz="2000" dirty="0"/>
              <a:t> y k </a:t>
            </a:r>
            <a:r>
              <a:rPr lang="es-ES" sz="2000" dirty="0" err="1"/>
              <a:t>extrarrenal</a:t>
            </a:r>
            <a:r>
              <a:rPr lang="es-ES" sz="2000" dirty="0"/>
              <a:t> o </a:t>
            </a:r>
            <a:r>
              <a:rPr lang="es-ES" sz="2000" dirty="0" smtClean="0"/>
              <a:t>k</a:t>
            </a:r>
            <a:r>
              <a:rPr lang="es-ES" sz="2000" baseline="-25000" dirty="0" smtClean="0"/>
              <a:t>m</a:t>
            </a:r>
          </a:p>
          <a:p>
            <a:pPr algn="ctr"/>
            <a:r>
              <a:rPr lang="es-ES" sz="2000" dirty="0" smtClean="0"/>
              <a:t>k</a:t>
            </a:r>
            <a:r>
              <a:rPr lang="es-ES" sz="2000" baseline="-25000" dirty="0" smtClean="0"/>
              <a:t>10</a:t>
            </a:r>
            <a:r>
              <a:rPr lang="es-ES" sz="2000" dirty="0" smtClean="0"/>
              <a:t>=</a:t>
            </a:r>
            <a:r>
              <a:rPr lang="es-ES" sz="2000" dirty="0" err="1" smtClean="0"/>
              <a:t>k</a:t>
            </a:r>
            <a:r>
              <a:rPr lang="es-ES" sz="2000" baseline="-25000" dirty="0" err="1" smtClean="0"/>
              <a:t>u</a:t>
            </a:r>
            <a:r>
              <a:rPr lang="es-ES" sz="2000" dirty="0" err="1" smtClean="0"/>
              <a:t>+k</a:t>
            </a:r>
            <a:r>
              <a:rPr lang="es-ES" sz="2000" baseline="-25000" dirty="0" err="1" smtClean="0"/>
              <a:t>m</a:t>
            </a:r>
            <a:endParaRPr lang="es-ES" sz="2000" baseline="-25000"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descr="Large confetti"/>
          <p:cNvSpPr>
            <a:spLocks noGrp="1" noChangeArrowheads="1"/>
          </p:cNvSpPr>
          <p:nvPr>
            <p:ph type="title"/>
          </p:nvPr>
        </p:nvSpPr>
        <p:spPr>
          <a:noFill/>
          <a:ln/>
        </p:spPr>
        <p:txBody>
          <a:bodyPr>
            <a:normAutofit/>
          </a:bodyPr>
          <a:lstStyle/>
          <a:p>
            <a:pPr algn="ctr"/>
            <a:r>
              <a:rPr lang="es-ES" sz="2800" b="1" dirty="0" smtClean="0">
                <a:solidFill>
                  <a:srgbClr val="000000"/>
                </a:solidFill>
              </a:rPr>
              <a:t>MODELO DE DOS COMPARTIMENTOS</a:t>
            </a:r>
            <a:endParaRPr lang="es-CL" sz="2800" b="1" dirty="0">
              <a:latin typeface="Gill Sans MT" pitchFamily="34" charset="0"/>
            </a:endParaRPr>
          </a:p>
        </p:txBody>
      </p:sp>
      <p:sp>
        <p:nvSpPr>
          <p:cNvPr id="6" name="4 Marcador de número de diapositiva"/>
          <p:cNvSpPr>
            <a:spLocks noGrp="1"/>
          </p:cNvSpPr>
          <p:nvPr>
            <p:ph type="sldNum" sz="quarter" idx="12"/>
          </p:nvPr>
        </p:nvSpPr>
        <p:spPr/>
        <p:txBody>
          <a:bodyPr/>
          <a:lstStyle/>
          <a:p>
            <a:fld id="{E975A492-135C-452F-8040-E9BAE17A42FE}" type="slidenum">
              <a:rPr lang="es-ES"/>
              <a:pPr/>
              <a:t>26</a:t>
            </a:fld>
            <a:endParaRPr lang="es-ES"/>
          </a:p>
        </p:txBody>
      </p:sp>
      <p:sp>
        <p:nvSpPr>
          <p:cNvPr id="5" name="4 Rectángulo redondeado"/>
          <p:cNvSpPr/>
          <p:nvPr/>
        </p:nvSpPr>
        <p:spPr>
          <a:xfrm>
            <a:off x="324043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8" name="Text Box 4"/>
          <p:cNvSpPr txBox="1">
            <a:spLocks noChangeArrowheads="1"/>
          </p:cNvSpPr>
          <p:nvPr/>
        </p:nvSpPr>
        <p:spPr bwMode="auto">
          <a:xfrm>
            <a:off x="3716436" y="2132856"/>
            <a:ext cx="2871788" cy="369332"/>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r>
              <a:rPr lang="es-ES" b="1">
                <a:solidFill>
                  <a:srgbClr val="000000"/>
                </a:solidFill>
                <a:latin typeface="Gill Sans MT" pitchFamily="34" charset="0"/>
              </a:rPr>
              <a:t>Excreción Urinaria</a:t>
            </a:r>
          </a:p>
        </p:txBody>
      </p:sp>
      <p:graphicFrame>
        <p:nvGraphicFramePr>
          <p:cNvPr id="77827" name="Object 3"/>
          <p:cNvGraphicFramePr>
            <a:graphicFrameLocks noChangeAspect="1"/>
          </p:cNvGraphicFramePr>
          <p:nvPr/>
        </p:nvGraphicFramePr>
        <p:xfrm>
          <a:off x="4139952" y="2636912"/>
          <a:ext cx="1872208" cy="950331"/>
        </p:xfrm>
        <a:graphic>
          <a:graphicData uri="http://schemas.openxmlformats.org/presentationml/2006/ole">
            <p:oleObj spid="_x0000_s77827" name="Ecuación" r:id="rId3" imgW="774360" imgH="393480" progId="Equation.3">
              <p:embed/>
            </p:oleObj>
          </a:graphicData>
        </a:graphic>
      </p:graphicFrame>
      <p:sp>
        <p:nvSpPr>
          <p:cNvPr id="9" name="Text Box 6"/>
          <p:cNvSpPr txBox="1">
            <a:spLocks noChangeArrowheads="1"/>
          </p:cNvSpPr>
          <p:nvPr/>
        </p:nvSpPr>
        <p:spPr bwMode="auto">
          <a:xfrm>
            <a:off x="1403648" y="4985881"/>
            <a:ext cx="7522096" cy="1323439"/>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es-ES" sz="2000" dirty="0" err="1">
                <a:solidFill>
                  <a:srgbClr val="000000"/>
                </a:solidFill>
                <a:latin typeface="Gill Sans MT" pitchFamily="34" charset="0"/>
              </a:rPr>
              <a:t>X</a:t>
            </a:r>
            <a:r>
              <a:rPr lang="es-ES" sz="2000" baseline="-25000" dirty="0" err="1">
                <a:solidFill>
                  <a:srgbClr val="000000"/>
                </a:solidFill>
                <a:latin typeface="Gill Sans MT" pitchFamily="34" charset="0"/>
              </a:rPr>
              <a:t>u</a:t>
            </a:r>
            <a:r>
              <a:rPr lang="es-ES" sz="2000" dirty="0">
                <a:solidFill>
                  <a:srgbClr val="000000"/>
                </a:solidFill>
                <a:latin typeface="Gill Sans MT" pitchFamily="34" charset="0"/>
              </a:rPr>
              <a:t> = cantidad de fármaco inalterado eliminado en la orina a tiempo t</a:t>
            </a:r>
          </a:p>
          <a:p>
            <a:pPr algn="just"/>
            <a:r>
              <a:rPr lang="es-ES" sz="2000" dirty="0" err="1">
                <a:solidFill>
                  <a:srgbClr val="000000"/>
                </a:solidFill>
                <a:latin typeface="Gill Sans MT" pitchFamily="34" charset="0"/>
              </a:rPr>
              <a:t>X</a:t>
            </a:r>
            <a:r>
              <a:rPr lang="es-ES" sz="2000" baseline="-25000" dirty="0" err="1">
                <a:solidFill>
                  <a:srgbClr val="000000"/>
                </a:solidFill>
                <a:latin typeface="Gill Sans MT" pitchFamily="34" charset="0"/>
              </a:rPr>
              <a:t>c</a:t>
            </a:r>
            <a:r>
              <a:rPr lang="es-ES" sz="2000" dirty="0">
                <a:solidFill>
                  <a:srgbClr val="000000"/>
                </a:solidFill>
                <a:latin typeface="Gill Sans MT" pitchFamily="34" charset="0"/>
              </a:rPr>
              <a:t> = cantidad de fármaco en el compartimento central al mismo tiempo t</a:t>
            </a:r>
          </a:p>
          <a:p>
            <a:pPr algn="just"/>
            <a:r>
              <a:rPr lang="es-ES" sz="2000" dirty="0" err="1" smtClean="0">
                <a:solidFill>
                  <a:srgbClr val="000000"/>
                </a:solidFill>
                <a:latin typeface="Gill Sans MT" pitchFamily="34" charset="0"/>
              </a:rPr>
              <a:t>k</a:t>
            </a:r>
            <a:r>
              <a:rPr lang="es-ES" sz="2000" baseline="-25000" dirty="0" err="1" smtClean="0">
                <a:solidFill>
                  <a:srgbClr val="000000"/>
                </a:solidFill>
                <a:latin typeface="Gill Sans MT" pitchFamily="34" charset="0"/>
              </a:rPr>
              <a:t>u</a:t>
            </a:r>
            <a:r>
              <a:rPr lang="es-ES" sz="2000" dirty="0" smtClean="0">
                <a:solidFill>
                  <a:srgbClr val="000000"/>
                </a:solidFill>
                <a:latin typeface="Gill Sans MT" pitchFamily="34" charset="0"/>
              </a:rPr>
              <a:t> </a:t>
            </a:r>
            <a:r>
              <a:rPr lang="es-ES" sz="2000" dirty="0">
                <a:solidFill>
                  <a:srgbClr val="000000"/>
                </a:solidFill>
                <a:latin typeface="Gill Sans MT" pitchFamily="34" charset="0"/>
              </a:rPr>
              <a:t>= constante de velocidad de primer orden </a:t>
            </a:r>
            <a:r>
              <a:rPr lang="es-ES" sz="2000" dirty="0" smtClean="0">
                <a:solidFill>
                  <a:srgbClr val="000000"/>
                </a:solidFill>
                <a:latin typeface="Gill Sans MT" pitchFamily="34" charset="0"/>
              </a:rPr>
              <a:t>de excreción renal</a:t>
            </a:r>
            <a:endParaRPr lang="es-ES" sz="2000" dirty="0">
              <a:solidFill>
                <a:srgbClr val="000000"/>
              </a:solidFill>
              <a:latin typeface="Gill Sans MT" pitchFamily="34" charset="0"/>
            </a:endParaRPr>
          </a:p>
        </p:txBody>
      </p:sp>
      <p:graphicFrame>
        <p:nvGraphicFramePr>
          <p:cNvPr id="77828" name="Object 4"/>
          <p:cNvGraphicFramePr>
            <a:graphicFrameLocks noChangeAspect="1"/>
          </p:cNvGraphicFramePr>
          <p:nvPr/>
        </p:nvGraphicFramePr>
        <p:xfrm>
          <a:off x="2446338" y="3768725"/>
          <a:ext cx="5351462" cy="884238"/>
        </p:xfrm>
        <a:graphic>
          <a:graphicData uri="http://schemas.openxmlformats.org/presentationml/2006/ole">
            <p:oleObj spid="_x0000_s77828" name="Ecuación" r:id="rId4" imgW="2539800" imgH="41904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7827"/>
                                        </p:tgtEl>
                                        <p:attrNameLst>
                                          <p:attrName>style.visibility</p:attrName>
                                        </p:attrNameLst>
                                      </p:cBhvr>
                                      <p:to>
                                        <p:strVal val="visible"/>
                                      </p:to>
                                    </p:set>
                                    <p:animEffect transition="in" filter="blinds(horizontal)">
                                      <p:cBhvr>
                                        <p:cTn id="7" dur="500"/>
                                        <p:tgtEl>
                                          <p:spTgt spid="7782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7828"/>
                                        </p:tgtEl>
                                        <p:attrNameLst>
                                          <p:attrName>style.visibility</p:attrName>
                                        </p:attrNameLst>
                                      </p:cBhvr>
                                      <p:to>
                                        <p:strVal val="visible"/>
                                      </p:to>
                                    </p:set>
                                    <p:animEffect transition="in" filter="blinds(horizontal)">
                                      <p:cBhvr>
                                        <p:cTn id="12" dur="500"/>
                                        <p:tgtEl>
                                          <p:spTgt spid="7782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descr="Large confetti"/>
          <p:cNvSpPr>
            <a:spLocks noGrp="1" noChangeArrowheads="1"/>
          </p:cNvSpPr>
          <p:nvPr>
            <p:ph type="title"/>
          </p:nvPr>
        </p:nvSpPr>
        <p:spPr>
          <a:noFill/>
          <a:ln/>
        </p:spPr>
        <p:txBody>
          <a:bodyPr>
            <a:normAutofit/>
          </a:bodyPr>
          <a:lstStyle/>
          <a:p>
            <a:pPr algn="ctr"/>
            <a:r>
              <a:rPr lang="es-ES" sz="2800" b="1" dirty="0" smtClean="0">
                <a:solidFill>
                  <a:srgbClr val="000000"/>
                </a:solidFill>
              </a:rPr>
              <a:t>MODELO DE DOS COMPARTIMENTOS</a:t>
            </a:r>
            <a:endParaRPr lang="es-CL" sz="2800" b="1" dirty="0">
              <a:latin typeface="Gill Sans MT" pitchFamily="34" charset="0"/>
            </a:endParaRPr>
          </a:p>
        </p:txBody>
      </p:sp>
      <p:sp>
        <p:nvSpPr>
          <p:cNvPr id="6" name="4 Marcador de número de diapositiva"/>
          <p:cNvSpPr>
            <a:spLocks noGrp="1"/>
          </p:cNvSpPr>
          <p:nvPr>
            <p:ph type="sldNum" sz="quarter" idx="12"/>
          </p:nvPr>
        </p:nvSpPr>
        <p:spPr/>
        <p:txBody>
          <a:bodyPr/>
          <a:lstStyle/>
          <a:p>
            <a:fld id="{E975A492-135C-452F-8040-E9BAE17A42FE}" type="slidenum">
              <a:rPr lang="es-ES"/>
              <a:pPr/>
              <a:t>27</a:t>
            </a:fld>
            <a:endParaRPr lang="es-ES"/>
          </a:p>
        </p:txBody>
      </p:sp>
      <p:sp>
        <p:nvSpPr>
          <p:cNvPr id="5" name="4 Rectángulo redondeado"/>
          <p:cNvSpPr/>
          <p:nvPr/>
        </p:nvSpPr>
        <p:spPr>
          <a:xfrm>
            <a:off x="324043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8" name="Text Box 4"/>
          <p:cNvSpPr txBox="1">
            <a:spLocks noChangeArrowheads="1"/>
          </p:cNvSpPr>
          <p:nvPr/>
        </p:nvSpPr>
        <p:spPr bwMode="auto">
          <a:xfrm>
            <a:off x="3716436" y="2195572"/>
            <a:ext cx="2871788" cy="369332"/>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r>
              <a:rPr lang="es-ES" b="1">
                <a:solidFill>
                  <a:srgbClr val="000000"/>
                </a:solidFill>
                <a:latin typeface="Gill Sans MT" pitchFamily="34" charset="0"/>
              </a:rPr>
              <a:t>Excreción Urinaria</a:t>
            </a:r>
          </a:p>
        </p:txBody>
      </p:sp>
      <p:graphicFrame>
        <p:nvGraphicFramePr>
          <p:cNvPr id="78851" name="Object 3"/>
          <p:cNvGraphicFramePr>
            <a:graphicFrameLocks noChangeAspect="1"/>
          </p:cNvGraphicFramePr>
          <p:nvPr/>
        </p:nvGraphicFramePr>
        <p:xfrm>
          <a:off x="3380581" y="3970188"/>
          <a:ext cx="3535363" cy="1042988"/>
        </p:xfrm>
        <a:graphic>
          <a:graphicData uri="http://schemas.openxmlformats.org/presentationml/2006/ole">
            <p:oleObj spid="_x0000_s78851" name="Ecuación" r:id="rId3" imgW="1333440" imgH="393480" progId="Equation.3">
              <p:embed/>
            </p:oleObj>
          </a:graphicData>
        </a:graphic>
      </p:graphicFrame>
      <p:graphicFrame>
        <p:nvGraphicFramePr>
          <p:cNvPr id="175112" name="Object 1032"/>
          <p:cNvGraphicFramePr>
            <a:graphicFrameLocks noChangeAspect="1"/>
          </p:cNvGraphicFramePr>
          <p:nvPr/>
        </p:nvGraphicFramePr>
        <p:xfrm>
          <a:off x="2041364" y="2852936"/>
          <a:ext cx="6213797" cy="930344"/>
        </p:xfrm>
        <a:graphic>
          <a:graphicData uri="http://schemas.openxmlformats.org/presentationml/2006/ole">
            <p:oleObj spid="_x0000_s78852" name="Ecuación" r:id="rId4" imgW="2882880" imgH="431640" progId="Equation.3">
              <p:embed/>
            </p:oleObj>
          </a:graphicData>
        </a:graphic>
      </p:graphicFrame>
      <p:graphicFrame>
        <p:nvGraphicFramePr>
          <p:cNvPr id="78853" name="Object 5"/>
          <p:cNvGraphicFramePr>
            <a:graphicFrameLocks noChangeAspect="1"/>
          </p:cNvGraphicFramePr>
          <p:nvPr/>
        </p:nvGraphicFramePr>
        <p:xfrm>
          <a:off x="2036763" y="5257800"/>
          <a:ext cx="2997200" cy="982663"/>
        </p:xfrm>
        <a:graphic>
          <a:graphicData uri="http://schemas.openxmlformats.org/presentationml/2006/ole">
            <p:oleObj spid="_x0000_s78853" name="Ecuación" r:id="rId5" imgW="1206360" imgH="393480" progId="Equation.3">
              <p:embed/>
            </p:oleObj>
          </a:graphicData>
        </a:graphic>
      </p:graphicFrame>
      <p:graphicFrame>
        <p:nvGraphicFramePr>
          <p:cNvPr id="78854" name="Object 6"/>
          <p:cNvGraphicFramePr>
            <a:graphicFrameLocks noChangeAspect="1"/>
          </p:cNvGraphicFramePr>
          <p:nvPr/>
        </p:nvGraphicFramePr>
        <p:xfrm>
          <a:off x="5356225" y="5260975"/>
          <a:ext cx="2867025" cy="1000125"/>
        </p:xfrm>
        <a:graphic>
          <a:graphicData uri="http://schemas.openxmlformats.org/presentationml/2006/ole">
            <p:oleObj spid="_x0000_s78854" name="Ecuación" r:id="rId6" imgW="1130040" imgH="39348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5112"/>
                                        </p:tgtEl>
                                        <p:attrNameLst>
                                          <p:attrName>style.visibility</p:attrName>
                                        </p:attrNameLst>
                                      </p:cBhvr>
                                      <p:to>
                                        <p:strVal val="visible"/>
                                      </p:to>
                                    </p:set>
                                    <p:animEffect transition="in" filter="blinds(horizontal)">
                                      <p:cBhvr>
                                        <p:cTn id="7" dur="500"/>
                                        <p:tgtEl>
                                          <p:spTgt spid="1751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8851"/>
                                        </p:tgtEl>
                                        <p:attrNameLst>
                                          <p:attrName>style.visibility</p:attrName>
                                        </p:attrNameLst>
                                      </p:cBhvr>
                                      <p:to>
                                        <p:strVal val="visible"/>
                                      </p:to>
                                    </p:set>
                                    <p:animEffect transition="in" filter="blinds(horizontal)">
                                      <p:cBhvr>
                                        <p:cTn id="12" dur="500"/>
                                        <p:tgtEl>
                                          <p:spTgt spid="7885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8853"/>
                                        </p:tgtEl>
                                        <p:attrNameLst>
                                          <p:attrName>style.visibility</p:attrName>
                                        </p:attrNameLst>
                                      </p:cBhvr>
                                      <p:to>
                                        <p:strVal val="visible"/>
                                      </p:to>
                                    </p:set>
                                    <p:animEffect transition="in" filter="blinds(horizontal)">
                                      <p:cBhvr>
                                        <p:cTn id="17" dur="500"/>
                                        <p:tgtEl>
                                          <p:spTgt spid="7885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8854"/>
                                        </p:tgtEl>
                                        <p:attrNameLst>
                                          <p:attrName>style.visibility</p:attrName>
                                        </p:attrNameLst>
                                      </p:cBhvr>
                                      <p:to>
                                        <p:strVal val="visible"/>
                                      </p:to>
                                    </p:set>
                                    <p:animEffect transition="in" filter="blinds(horizontal)">
                                      <p:cBhvr>
                                        <p:cTn id="22" dur="500"/>
                                        <p:tgtEl>
                                          <p:spTgt spid="788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descr="Large confetti"/>
          <p:cNvSpPr>
            <a:spLocks noGrp="1" noChangeArrowheads="1"/>
          </p:cNvSpPr>
          <p:nvPr>
            <p:ph type="title"/>
          </p:nvPr>
        </p:nvSpPr>
        <p:spPr>
          <a:noFill/>
          <a:ln/>
        </p:spPr>
        <p:txBody>
          <a:bodyPr>
            <a:normAutofit/>
          </a:bodyPr>
          <a:lstStyle/>
          <a:p>
            <a:pPr algn="ctr"/>
            <a:r>
              <a:rPr lang="es-ES" sz="2800" b="1" dirty="0" smtClean="0">
                <a:solidFill>
                  <a:srgbClr val="000000"/>
                </a:solidFill>
              </a:rPr>
              <a:t>MODELO DE DOS COMPARTIMENTOS</a:t>
            </a:r>
            <a:endParaRPr lang="es-CL" sz="2800" b="1" dirty="0">
              <a:latin typeface="Gill Sans MT" pitchFamily="34" charset="0"/>
            </a:endParaRPr>
          </a:p>
        </p:txBody>
      </p:sp>
      <p:sp>
        <p:nvSpPr>
          <p:cNvPr id="6" name="4 Marcador de número de diapositiva"/>
          <p:cNvSpPr>
            <a:spLocks noGrp="1"/>
          </p:cNvSpPr>
          <p:nvPr>
            <p:ph type="sldNum" sz="quarter" idx="12"/>
          </p:nvPr>
        </p:nvSpPr>
        <p:spPr/>
        <p:txBody>
          <a:bodyPr/>
          <a:lstStyle/>
          <a:p>
            <a:fld id="{E975A492-135C-452F-8040-E9BAE17A42FE}" type="slidenum">
              <a:rPr lang="es-ES"/>
              <a:pPr/>
              <a:t>28</a:t>
            </a:fld>
            <a:endParaRPr lang="es-ES"/>
          </a:p>
        </p:txBody>
      </p:sp>
      <p:sp>
        <p:nvSpPr>
          <p:cNvPr id="5" name="4 Rectángulo redondeado"/>
          <p:cNvSpPr/>
          <p:nvPr/>
        </p:nvSpPr>
        <p:spPr>
          <a:xfrm>
            <a:off x="320129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8" name="Text Box 4"/>
          <p:cNvSpPr txBox="1">
            <a:spLocks noChangeArrowheads="1"/>
          </p:cNvSpPr>
          <p:nvPr/>
        </p:nvSpPr>
        <p:spPr bwMode="auto">
          <a:xfrm>
            <a:off x="3709614" y="2195722"/>
            <a:ext cx="2871788" cy="369332"/>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r>
              <a:rPr lang="es-ES" b="1">
                <a:solidFill>
                  <a:srgbClr val="000000"/>
                </a:solidFill>
                <a:latin typeface="Gill Sans MT" pitchFamily="34" charset="0"/>
              </a:rPr>
              <a:t>Excreción Urinaria</a:t>
            </a:r>
          </a:p>
        </p:txBody>
      </p:sp>
      <p:graphicFrame>
        <p:nvGraphicFramePr>
          <p:cNvPr id="78851" name="Object 3"/>
          <p:cNvGraphicFramePr>
            <a:graphicFrameLocks noChangeAspect="1"/>
          </p:cNvGraphicFramePr>
          <p:nvPr/>
        </p:nvGraphicFramePr>
        <p:xfrm>
          <a:off x="1538610" y="2651125"/>
          <a:ext cx="7281862" cy="1065213"/>
        </p:xfrm>
        <a:graphic>
          <a:graphicData uri="http://schemas.openxmlformats.org/presentationml/2006/ole">
            <p:oleObj spid="_x0000_s79874" name="Ecuación" r:id="rId3" imgW="2946240" imgH="431640" progId="Equation.3">
              <p:embed/>
            </p:oleObj>
          </a:graphicData>
        </a:graphic>
      </p:graphicFrame>
      <p:sp>
        <p:nvSpPr>
          <p:cNvPr id="10" name="Text Box 10"/>
          <p:cNvSpPr txBox="1">
            <a:spLocks noChangeArrowheads="1"/>
          </p:cNvSpPr>
          <p:nvPr/>
        </p:nvSpPr>
        <p:spPr bwMode="auto">
          <a:xfrm>
            <a:off x="1758577" y="3789040"/>
            <a:ext cx="6773863" cy="1495425"/>
          </a:xfrm>
          <a:prstGeom prst="rect">
            <a:avLst/>
          </a:prstGeom>
          <a:noFill/>
          <a:ln w="9525">
            <a:noFill/>
            <a:miter lim="800000"/>
            <a:headEnd/>
            <a:tailEnd/>
          </a:ln>
          <a:effectLst/>
        </p:spPr>
        <p:txBody>
          <a:bodyPr wrap="none">
            <a:spAutoFit/>
          </a:bodyPr>
          <a:lstStyle/>
          <a:p>
            <a:pPr algn="ctr"/>
            <a:r>
              <a:rPr lang="es-ES" sz="2300" dirty="0" smtClean="0">
                <a:solidFill>
                  <a:srgbClr val="000000"/>
                </a:solidFill>
                <a:latin typeface="Gill Sans MT" pitchFamily="34" charset="0"/>
              </a:rPr>
              <a:t>Fase exponencial terminal </a:t>
            </a:r>
            <a:r>
              <a:rPr lang="es-ES" sz="2300" dirty="0" smtClean="0">
                <a:solidFill>
                  <a:srgbClr val="000000"/>
                </a:solidFill>
                <a:latin typeface="Gill Sans MT" pitchFamily="34" charset="0"/>
                <a:sym typeface="Symbol" pitchFamily="18" charset="2"/>
              </a:rPr>
              <a:t></a:t>
            </a:r>
          </a:p>
          <a:p>
            <a:pPr algn="ctr"/>
            <a:r>
              <a:rPr lang="es-ES" sz="2300" dirty="0" smtClean="0">
                <a:solidFill>
                  <a:srgbClr val="000000"/>
                </a:solidFill>
                <a:latin typeface="Gill Sans MT" pitchFamily="34" charset="0"/>
                <a:sym typeface="Symbol" pitchFamily="18" charset="2"/>
              </a:rPr>
              <a:t>B’ extrapolación a tiempo cero de la fase lineal terminal</a:t>
            </a:r>
          </a:p>
          <a:p>
            <a:pPr algn="ctr"/>
            <a:r>
              <a:rPr lang="es-ES" sz="2300" dirty="0" smtClean="0">
                <a:solidFill>
                  <a:srgbClr val="000000"/>
                </a:solidFill>
                <a:latin typeface="Gill Sans MT" pitchFamily="34" charset="0"/>
                <a:sym typeface="Symbol" pitchFamily="18" charset="2"/>
              </a:rPr>
              <a:t>Método de los residuos</a:t>
            </a:r>
          </a:p>
          <a:p>
            <a:pPr algn="ctr"/>
            <a:r>
              <a:rPr lang="es-ES" sz="2300" dirty="0" smtClean="0">
                <a:solidFill>
                  <a:srgbClr val="000000"/>
                </a:solidFill>
                <a:latin typeface="Gill Sans MT" pitchFamily="34" charset="0"/>
                <a:sym typeface="Symbol" pitchFamily="18" charset="2"/>
              </a:rPr>
              <a:t> (pendiente) A’ (intercepto)</a:t>
            </a:r>
            <a:endParaRPr lang="es-ES" sz="2300" dirty="0">
              <a:solidFill>
                <a:srgbClr val="000000"/>
              </a:solidFill>
              <a:latin typeface="Gill Sans MT" pitchFamily="34" charset="0"/>
            </a:endParaRPr>
          </a:p>
        </p:txBody>
      </p:sp>
      <p:graphicFrame>
        <p:nvGraphicFramePr>
          <p:cNvPr id="79875" name="Object 3"/>
          <p:cNvGraphicFramePr>
            <a:graphicFrameLocks noChangeAspect="1"/>
          </p:cNvGraphicFramePr>
          <p:nvPr/>
        </p:nvGraphicFramePr>
        <p:xfrm>
          <a:off x="2260600" y="5543550"/>
          <a:ext cx="2670175" cy="876300"/>
        </p:xfrm>
        <a:graphic>
          <a:graphicData uri="http://schemas.openxmlformats.org/presentationml/2006/ole">
            <p:oleObj spid="_x0000_s79875" name="Ecuación" r:id="rId4" imgW="1206360" imgH="393480" progId="Equation.3">
              <p:embed/>
            </p:oleObj>
          </a:graphicData>
        </a:graphic>
      </p:graphicFrame>
      <p:graphicFrame>
        <p:nvGraphicFramePr>
          <p:cNvPr id="79876" name="Object 4"/>
          <p:cNvGraphicFramePr>
            <a:graphicFrameLocks noChangeAspect="1"/>
          </p:cNvGraphicFramePr>
          <p:nvPr/>
        </p:nvGraphicFramePr>
        <p:xfrm>
          <a:off x="5575300" y="5546725"/>
          <a:ext cx="2554288" cy="890588"/>
        </p:xfrm>
        <a:graphic>
          <a:graphicData uri="http://schemas.openxmlformats.org/presentationml/2006/ole">
            <p:oleObj spid="_x0000_s79876" name="Ecuación" r:id="rId5" imgW="1130040" imgH="39348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8851"/>
                                        </p:tgtEl>
                                        <p:attrNameLst>
                                          <p:attrName>style.visibility</p:attrName>
                                        </p:attrNameLst>
                                      </p:cBhvr>
                                      <p:to>
                                        <p:strVal val="visible"/>
                                      </p:to>
                                    </p:set>
                                    <p:animEffect transition="in" filter="blinds(horizontal)">
                                      <p:cBhvr>
                                        <p:cTn id="7" dur="500"/>
                                        <p:tgtEl>
                                          <p:spTgt spid="7885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9875"/>
                                        </p:tgtEl>
                                        <p:attrNameLst>
                                          <p:attrName>style.visibility</p:attrName>
                                        </p:attrNameLst>
                                      </p:cBhvr>
                                      <p:to>
                                        <p:strVal val="visible"/>
                                      </p:to>
                                    </p:set>
                                    <p:animEffect transition="in" filter="blinds(horizontal)">
                                      <p:cBhvr>
                                        <p:cTn id="17" dur="500"/>
                                        <p:tgtEl>
                                          <p:spTgt spid="7987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9876"/>
                                        </p:tgtEl>
                                        <p:attrNameLst>
                                          <p:attrName>style.visibility</p:attrName>
                                        </p:attrNameLst>
                                      </p:cBhvr>
                                      <p:to>
                                        <p:strVal val="visible"/>
                                      </p:to>
                                    </p:set>
                                    <p:animEffect transition="in" filter="blinds(horizontal)">
                                      <p:cBhvr>
                                        <p:cTn id="22" dur="500"/>
                                        <p:tgtEl>
                                          <p:spTgt spid="798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descr="Large confetti"/>
          <p:cNvSpPr>
            <a:spLocks noGrp="1" noChangeArrowheads="1"/>
          </p:cNvSpPr>
          <p:nvPr>
            <p:ph type="title"/>
          </p:nvPr>
        </p:nvSpPr>
        <p:spPr>
          <a:noFill/>
          <a:ln/>
        </p:spPr>
        <p:txBody>
          <a:bodyPr>
            <a:normAutofit/>
          </a:bodyPr>
          <a:lstStyle/>
          <a:p>
            <a:pPr algn="ctr"/>
            <a:r>
              <a:rPr lang="es-ES" sz="2800" b="1" dirty="0" smtClean="0">
                <a:solidFill>
                  <a:srgbClr val="000000"/>
                </a:solidFill>
              </a:rPr>
              <a:t>MODELO DE DOS COMPARTIMENTOS</a:t>
            </a:r>
            <a:endParaRPr lang="es-CL" sz="2800" b="1" dirty="0">
              <a:latin typeface="Gill Sans MT" pitchFamily="34" charset="0"/>
            </a:endParaRPr>
          </a:p>
        </p:txBody>
      </p:sp>
      <p:sp>
        <p:nvSpPr>
          <p:cNvPr id="6" name="4 Marcador de número de diapositiva"/>
          <p:cNvSpPr>
            <a:spLocks noGrp="1"/>
          </p:cNvSpPr>
          <p:nvPr>
            <p:ph type="sldNum" sz="quarter" idx="12"/>
          </p:nvPr>
        </p:nvSpPr>
        <p:spPr/>
        <p:txBody>
          <a:bodyPr/>
          <a:lstStyle/>
          <a:p>
            <a:fld id="{E975A492-135C-452F-8040-E9BAE17A42FE}" type="slidenum">
              <a:rPr lang="es-ES"/>
              <a:pPr/>
              <a:t>29</a:t>
            </a:fld>
            <a:endParaRPr lang="es-ES"/>
          </a:p>
        </p:txBody>
      </p:sp>
      <p:sp>
        <p:nvSpPr>
          <p:cNvPr id="5" name="4 Rectángulo redondeado"/>
          <p:cNvSpPr/>
          <p:nvPr/>
        </p:nvSpPr>
        <p:spPr>
          <a:xfrm>
            <a:off x="320129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8" name="Text Box 4"/>
          <p:cNvSpPr txBox="1">
            <a:spLocks noChangeArrowheads="1"/>
          </p:cNvSpPr>
          <p:nvPr/>
        </p:nvSpPr>
        <p:spPr bwMode="auto">
          <a:xfrm>
            <a:off x="3709614" y="2195722"/>
            <a:ext cx="2871788" cy="369332"/>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r>
              <a:rPr lang="es-ES" b="1">
                <a:solidFill>
                  <a:srgbClr val="000000"/>
                </a:solidFill>
                <a:latin typeface="Gill Sans MT" pitchFamily="34" charset="0"/>
              </a:rPr>
              <a:t>Excreción Urinaria</a:t>
            </a:r>
          </a:p>
        </p:txBody>
      </p:sp>
      <p:pic>
        <p:nvPicPr>
          <p:cNvPr id="92162" name="Picture 2"/>
          <p:cNvPicPr>
            <a:picLocks noChangeAspect="1" noChangeArrowheads="1"/>
          </p:cNvPicPr>
          <p:nvPr/>
        </p:nvPicPr>
        <p:blipFill>
          <a:blip r:embed="rId2" cstate="print"/>
          <a:srcRect l="4122" t="1904" r="2297" b="2883"/>
          <a:stretch>
            <a:fillRect/>
          </a:stretch>
        </p:blipFill>
        <p:spPr bwMode="auto">
          <a:xfrm>
            <a:off x="3275856" y="2780928"/>
            <a:ext cx="3672408" cy="3600400"/>
          </a:xfrm>
          <a:prstGeom prst="rect">
            <a:avLst/>
          </a:prstGeom>
          <a:ln>
            <a:headEnd/>
            <a:tailEnd/>
          </a:ln>
        </p:spPr>
        <p:style>
          <a:lnRef idx="2">
            <a:schemeClr val="accent2"/>
          </a:lnRef>
          <a:fillRef idx="1">
            <a:schemeClr val="lt1"/>
          </a:fillRef>
          <a:effectRef idx="0">
            <a:schemeClr val="accent2"/>
          </a:effectRef>
          <a:fontRef idx="minor">
            <a:schemeClr val="dk1"/>
          </a:fontRef>
        </p:style>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ormAutofit/>
          </a:bodyPr>
          <a:lstStyle/>
          <a:p>
            <a:pPr algn="ctr"/>
            <a:r>
              <a:rPr lang="es-ES" sz="2800" b="1" dirty="0" smtClean="0">
                <a:solidFill>
                  <a:srgbClr val="000000"/>
                </a:solidFill>
              </a:rPr>
              <a:t>MODELO DE UN COMPARTIMENTO</a:t>
            </a:r>
            <a:endParaRPr lang="es-ES" sz="2800" dirty="0"/>
          </a:p>
        </p:txBody>
      </p:sp>
      <p:pic>
        <p:nvPicPr>
          <p:cNvPr id="2050" name="Picture 2"/>
          <p:cNvPicPr>
            <a:picLocks noChangeAspect="1" noChangeArrowheads="1"/>
          </p:cNvPicPr>
          <p:nvPr/>
        </p:nvPicPr>
        <p:blipFill>
          <a:blip r:embed="rId3" cstate="print"/>
          <a:srcRect/>
          <a:stretch>
            <a:fillRect/>
          </a:stretch>
        </p:blipFill>
        <p:spPr bwMode="auto">
          <a:xfrm>
            <a:off x="3409030" y="2132856"/>
            <a:ext cx="3551237" cy="1968500"/>
          </a:xfrm>
          <a:prstGeom prst="rect">
            <a:avLst/>
          </a:prstGeom>
          <a:noFill/>
          <a:ln w="57150" cmpd="sng">
            <a:solidFill>
              <a:srgbClr val="000000"/>
            </a:solidFill>
            <a:miter lim="800000"/>
            <a:headEnd/>
            <a:tailEnd/>
          </a:ln>
          <a:effectLst/>
        </p:spPr>
      </p:pic>
      <p:graphicFrame>
        <p:nvGraphicFramePr>
          <p:cNvPr id="4" name="3 Diagrama"/>
          <p:cNvGraphicFramePr/>
          <p:nvPr/>
        </p:nvGraphicFramePr>
        <p:xfrm>
          <a:off x="1944288" y="4629274"/>
          <a:ext cx="6480720" cy="10801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4 Marcador de número de diapositiva"/>
          <p:cNvSpPr>
            <a:spLocks noGrp="1"/>
          </p:cNvSpPr>
          <p:nvPr>
            <p:ph type="sldNum" sz="quarter" idx="12"/>
          </p:nvPr>
        </p:nvSpPr>
        <p:spPr/>
        <p:txBody>
          <a:bodyPr/>
          <a:lstStyle/>
          <a:p>
            <a:fld id="{C33AB627-F425-4078-B04B-D3C88A640E40}" type="slidenum">
              <a:rPr lang="es-ES" smtClean="0"/>
              <a:pPr/>
              <a:t>3</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descr="Large confetti"/>
          <p:cNvSpPr>
            <a:spLocks noGrp="1" noChangeArrowheads="1"/>
          </p:cNvSpPr>
          <p:nvPr>
            <p:ph type="title"/>
          </p:nvPr>
        </p:nvSpPr>
        <p:spPr>
          <a:noFill/>
          <a:ln/>
        </p:spPr>
        <p:txBody>
          <a:bodyPr>
            <a:normAutofit/>
          </a:bodyPr>
          <a:lstStyle/>
          <a:p>
            <a:pPr algn="ctr"/>
            <a:r>
              <a:rPr lang="es-ES" sz="2800" b="1" dirty="0" smtClean="0">
                <a:solidFill>
                  <a:srgbClr val="000000"/>
                </a:solidFill>
              </a:rPr>
              <a:t>MODELO DE DOS COMPARTIMENTOS</a:t>
            </a:r>
            <a:endParaRPr lang="es-CL" sz="2800" b="1" dirty="0">
              <a:latin typeface="Gill Sans MT" pitchFamily="34" charset="0"/>
            </a:endParaRPr>
          </a:p>
        </p:txBody>
      </p:sp>
      <p:sp>
        <p:nvSpPr>
          <p:cNvPr id="6" name="4 Marcador de número de diapositiva"/>
          <p:cNvSpPr>
            <a:spLocks noGrp="1"/>
          </p:cNvSpPr>
          <p:nvPr>
            <p:ph type="sldNum" sz="quarter" idx="12"/>
          </p:nvPr>
        </p:nvSpPr>
        <p:spPr/>
        <p:txBody>
          <a:bodyPr/>
          <a:lstStyle/>
          <a:p>
            <a:fld id="{E975A492-135C-452F-8040-E9BAE17A42FE}" type="slidenum">
              <a:rPr lang="es-ES"/>
              <a:pPr/>
              <a:t>30</a:t>
            </a:fld>
            <a:endParaRPr lang="es-ES"/>
          </a:p>
        </p:txBody>
      </p:sp>
      <p:sp>
        <p:nvSpPr>
          <p:cNvPr id="5" name="4 Rectángulo redondeado"/>
          <p:cNvSpPr/>
          <p:nvPr/>
        </p:nvSpPr>
        <p:spPr>
          <a:xfrm>
            <a:off x="320129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8" name="Text Box 4"/>
          <p:cNvSpPr txBox="1">
            <a:spLocks noChangeArrowheads="1"/>
          </p:cNvSpPr>
          <p:nvPr/>
        </p:nvSpPr>
        <p:spPr bwMode="auto">
          <a:xfrm>
            <a:off x="3709614" y="2195722"/>
            <a:ext cx="2871788" cy="369332"/>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r>
              <a:rPr lang="es-ES" b="1" dirty="0">
                <a:solidFill>
                  <a:srgbClr val="000000"/>
                </a:solidFill>
                <a:latin typeface="Gill Sans MT" pitchFamily="34" charset="0"/>
              </a:rPr>
              <a:t>Excreción Urinaria</a:t>
            </a:r>
          </a:p>
        </p:txBody>
      </p:sp>
      <p:graphicFrame>
        <p:nvGraphicFramePr>
          <p:cNvPr id="232455" name="Object 7"/>
          <p:cNvGraphicFramePr>
            <a:graphicFrameLocks noChangeAspect="1"/>
          </p:cNvGraphicFramePr>
          <p:nvPr/>
        </p:nvGraphicFramePr>
        <p:xfrm>
          <a:off x="2486099" y="2852936"/>
          <a:ext cx="5038229" cy="836091"/>
        </p:xfrm>
        <a:graphic>
          <a:graphicData uri="http://schemas.openxmlformats.org/presentationml/2006/ole">
            <p:oleObj spid="_x0000_s87045" name="Ecuación" r:id="rId3" imgW="2374560" imgH="393480" progId="Equation.3">
              <p:embed/>
            </p:oleObj>
          </a:graphicData>
        </a:graphic>
      </p:graphicFrame>
      <p:graphicFrame>
        <p:nvGraphicFramePr>
          <p:cNvPr id="282624" name="Object 0"/>
          <p:cNvGraphicFramePr>
            <a:graphicFrameLocks noChangeAspect="1"/>
          </p:cNvGraphicFramePr>
          <p:nvPr/>
        </p:nvGraphicFramePr>
        <p:xfrm>
          <a:off x="3955901" y="4149080"/>
          <a:ext cx="2200275" cy="565150"/>
        </p:xfrm>
        <a:graphic>
          <a:graphicData uri="http://schemas.openxmlformats.org/presentationml/2006/ole">
            <p:oleObj spid="_x0000_s87046" name="Ecuación" r:id="rId4" imgW="888840" imgH="228600" progId="Equation.3">
              <p:embed/>
            </p:oleObj>
          </a:graphicData>
        </a:graphic>
      </p:graphicFrame>
      <p:graphicFrame>
        <p:nvGraphicFramePr>
          <p:cNvPr id="282625" name="Object 1"/>
          <p:cNvGraphicFramePr>
            <a:graphicFrameLocks noChangeAspect="1"/>
          </p:cNvGraphicFramePr>
          <p:nvPr/>
        </p:nvGraphicFramePr>
        <p:xfrm>
          <a:off x="2987824" y="5013176"/>
          <a:ext cx="1884363" cy="1163637"/>
        </p:xfrm>
        <a:graphic>
          <a:graphicData uri="http://schemas.openxmlformats.org/presentationml/2006/ole">
            <p:oleObj spid="_x0000_s87047" name="Ecuación" r:id="rId5" imgW="698400" imgH="431640" progId="Equation.3">
              <p:embed/>
            </p:oleObj>
          </a:graphicData>
        </a:graphic>
      </p:graphicFrame>
      <p:sp>
        <p:nvSpPr>
          <p:cNvPr id="13" name="Text Box 8"/>
          <p:cNvSpPr txBox="1">
            <a:spLocks noChangeArrowheads="1"/>
          </p:cNvSpPr>
          <p:nvPr/>
        </p:nvSpPr>
        <p:spPr bwMode="auto">
          <a:xfrm>
            <a:off x="5580112" y="5087163"/>
            <a:ext cx="2664296" cy="1107996"/>
          </a:xfrm>
          <a:prstGeom prst="rect">
            <a:avLst/>
          </a:prstGeom>
          <a:noFill/>
          <a:ln w="9525">
            <a:noFill/>
            <a:miter lim="800000"/>
            <a:headEnd/>
            <a:tailEnd/>
          </a:ln>
        </p:spPr>
        <p:txBody>
          <a:bodyPr wrap="square">
            <a:spAutoFit/>
          </a:bodyPr>
          <a:lstStyle/>
          <a:p>
            <a:pPr algn="just"/>
            <a:r>
              <a:rPr lang="es-ES" sz="2200" dirty="0">
                <a:solidFill>
                  <a:srgbClr val="000000"/>
                </a:solidFill>
                <a:latin typeface="Gill Sans MT" pitchFamily="34" charset="0"/>
              </a:rPr>
              <a:t>Conociendo </a:t>
            </a:r>
            <a:r>
              <a:rPr lang="es-ES" sz="2200" dirty="0" err="1">
                <a:solidFill>
                  <a:srgbClr val="000000"/>
                </a:solidFill>
                <a:latin typeface="Gill Sans MT" pitchFamily="34" charset="0"/>
              </a:rPr>
              <a:t>k</a:t>
            </a:r>
            <a:r>
              <a:rPr lang="es-ES" sz="2200" baseline="-25000" dirty="0" err="1">
                <a:solidFill>
                  <a:srgbClr val="000000"/>
                </a:solidFill>
                <a:latin typeface="Gill Sans MT" pitchFamily="34" charset="0"/>
              </a:rPr>
              <a:t>u</a:t>
            </a:r>
            <a:r>
              <a:rPr lang="es-ES" sz="2200" dirty="0">
                <a:solidFill>
                  <a:srgbClr val="000000"/>
                </a:solidFill>
                <a:latin typeface="Gill Sans MT" pitchFamily="34" charset="0"/>
              </a:rPr>
              <a:t>,  A’ y B’ se puede </a:t>
            </a:r>
            <a:r>
              <a:rPr lang="es-ES" sz="2200" dirty="0" smtClean="0">
                <a:solidFill>
                  <a:srgbClr val="000000"/>
                </a:solidFill>
                <a:latin typeface="Gill Sans MT" pitchFamily="34" charset="0"/>
              </a:rPr>
              <a:t>obtener k</a:t>
            </a:r>
            <a:r>
              <a:rPr lang="es-ES" sz="2200" baseline="-25000" dirty="0" smtClean="0">
                <a:solidFill>
                  <a:srgbClr val="000000"/>
                </a:solidFill>
                <a:latin typeface="Gill Sans MT" pitchFamily="34" charset="0"/>
              </a:rPr>
              <a:t>12</a:t>
            </a:r>
            <a:r>
              <a:rPr lang="es-ES" sz="2200" dirty="0">
                <a:solidFill>
                  <a:srgbClr val="000000"/>
                </a:solidFill>
                <a:latin typeface="Gill Sans MT" pitchFamily="34" charset="0"/>
              </a:rPr>
              <a:t>, k</a:t>
            </a:r>
            <a:r>
              <a:rPr lang="es-ES" sz="2200" baseline="-25000" dirty="0">
                <a:solidFill>
                  <a:srgbClr val="000000"/>
                </a:solidFill>
                <a:latin typeface="Gill Sans MT" pitchFamily="34" charset="0"/>
              </a:rPr>
              <a:t>21</a:t>
            </a:r>
            <a:r>
              <a:rPr lang="es-ES" sz="2200" dirty="0">
                <a:solidFill>
                  <a:srgbClr val="000000"/>
                </a:solidFill>
                <a:latin typeface="Gill Sans MT" pitchFamily="34" charset="0"/>
              </a:rPr>
              <a:t> y k</a:t>
            </a:r>
            <a:r>
              <a:rPr lang="es-ES" sz="2200" baseline="-25000" dirty="0">
                <a:solidFill>
                  <a:srgbClr val="000000"/>
                </a:solidFill>
                <a:latin typeface="Gill Sans MT" pitchFamily="34" charset="0"/>
              </a:rPr>
              <a:t>10</a:t>
            </a:r>
            <a:r>
              <a:rPr lang="es-ES" sz="2200" dirty="0">
                <a:solidFill>
                  <a:srgbClr val="000000"/>
                </a:solidFill>
                <a:latin typeface="Gill Sans MT" pitchFamily="34" charset="0"/>
              </a:rPr>
              <a:t> </a:t>
            </a:r>
            <a:endParaRPr lang="es-ES" sz="2200" baseline="-25000" dirty="0">
              <a:solidFill>
                <a:srgbClr val="000000"/>
              </a:solidFill>
              <a:latin typeface="Gill Sans MT"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2455"/>
                                        </p:tgtEl>
                                        <p:attrNameLst>
                                          <p:attrName>style.visibility</p:attrName>
                                        </p:attrNameLst>
                                      </p:cBhvr>
                                      <p:to>
                                        <p:strVal val="visible"/>
                                      </p:to>
                                    </p:set>
                                    <p:animEffect transition="in" filter="blinds(horizontal)">
                                      <p:cBhvr>
                                        <p:cTn id="7" dur="500"/>
                                        <p:tgtEl>
                                          <p:spTgt spid="23245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82624"/>
                                        </p:tgtEl>
                                        <p:attrNameLst>
                                          <p:attrName>style.visibility</p:attrName>
                                        </p:attrNameLst>
                                      </p:cBhvr>
                                      <p:to>
                                        <p:strVal val="visible"/>
                                      </p:to>
                                    </p:set>
                                    <p:animEffect transition="in" filter="blinds(horizontal)">
                                      <p:cBhvr>
                                        <p:cTn id="12" dur="500"/>
                                        <p:tgtEl>
                                          <p:spTgt spid="28262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82625"/>
                                        </p:tgtEl>
                                        <p:attrNameLst>
                                          <p:attrName>style.visibility</p:attrName>
                                        </p:attrNameLst>
                                      </p:cBhvr>
                                      <p:to>
                                        <p:strVal val="visible"/>
                                      </p:to>
                                    </p:set>
                                    <p:animEffect transition="in" filter="blinds(horizontal)">
                                      <p:cBhvr>
                                        <p:cTn id="17" dur="500"/>
                                        <p:tgtEl>
                                          <p:spTgt spid="28262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descr="Large confetti"/>
          <p:cNvSpPr>
            <a:spLocks noGrp="1" noChangeArrowheads="1"/>
          </p:cNvSpPr>
          <p:nvPr>
            <p:ph type="title"/>
          </p:nvPr>
        </p:nvSpPr>
        <p:spPr>
          <a:noFill/>
          <a:ln/>
        </p:spPr>
        <p:txBody>
          <a:bodyPr>
            <a:normAutofit/>
          </a:bodyPr>
          <a:lstStyle/>
          <a:p>
            <a:pPr algn="ctr"/>
            <a:r>
              <a:rPr lang="es-ES" sz="2800" b="1" dirty="0" smtClean="0">
                <a:solidFill>
                  <a:srgbClr val="000000"/>
                </a:solidFill>
              </a:rPr>
              <a:t>MODELO DE DOS COMPARTIMENTOS</a:t>
            </a:r>
            <a:endParaRPr lang="es-CL" sz="2800" b="1" dirty="0">
              <a:latin typeface="Gill Sans MT" pitchFamily="34" charset="0"/>
            </a:endParaRPr>
          </a:p>
        </p:txBody>
      </p:sp>
      <p:sp>
        <p:nvSpPr>
          <p:cNvPr id="6" name="4 Marcador de número de diapositiva"/>
          <p:cNvSpPr>
            <a:spLocks noGrp="1"/>
          </p:cNvSpPr>
          <p:nvPr>
            <p:ph type="sldNum" sz="quarter" idx="12"/>
          </p:nvPr>
        </p:nvSpPr>
        <p:spPr/>
        <p:txBody>
          <a:bodyPr/>
          <a:lstStyle/>
          <a:p>
            <a:fld id="{E975A492-135C-452F-8040-E9BAE17A42FE}" type="slidenum">
              <a:rPr lang="es-ES"/>
              <a:pPr/>
              <a:t>31</a:t>
            </a:fld>
            <a:endParaRPr lang="es-ES"/>
          </a:p>
        </p:txBody>
      </p:sp>
      <p:sp>
        <p:nvSpPr>
          <p:cNvPr id="5" name="4 Rectángulo redondeado"/>
          <p:cNvSpPr/>
          <p:nvPr/>
        </p:nvSpPr>
        <p:spPr>
          <a:xfrm>
            <a:off x="320129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8" name="Text Box 4"/>
          <p:cNvSpPr txBox="1">
            <a:spLocks noChangeArrowheads="1"/>
          </p:cNvSpPr>
          <p:nvPr/>
        </p:nvSpPr>
        <p:spPr bwMode="auto">
          <a:xfrm>
            <a:off x="3709614" y="2195722"/>
            <a:ext cx="2871788" cy="369332"/>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r>
              <a:rPr lang="es-ES" b="1">
                <a:solidFill>
                  <a:srgbClr val="000000"/>
                </a:solidFill>
                <a:latin typeface="Gill Sans MT" pitchFamily="34" charset="0"/>
              </a:rPr>
              <a:t>Excreción Urinaria</a:t>
            </a:r>
          </a:p>
        </p:txBody>
      </p:sp>
      <p:sp>
        <p:nvSpPr>
          <p:cNvPr id="10" name="Text Box 6"/>
          <p:cNvSpPr txBox="1">
            <a:spLocks noChangeArrowheads="1"/>
          </p:cNvSpPr>
          <p:nvPr/>
        </p:nvSpPr>
        <p:spPr bwMode="auto">
          <a:xfrm>
            <a:off x="3525032" y="2708920"/>
            <a:ext cx="3240952" cy="369332"/>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wrap="none">
            <a:spAutoFit/>
          </a:bodyPr>
          <a:lstStyle/>
          <a:p>
            <a:pPr algn="ctr"/>
            <a:r>
              <a:rPr lang="es-ES" b="1" dirty="0">
                <a:solidFill>
                  <a:srgbClr val="000000"/>
                </a:solidFill>
                <a:latin typeface="Gill Sans MT" pitchFamily="34" charset="0"/>
              </a:rPr>
              <a:t>Método Sigma Menos o ARE</a:t>
            </a:r>
          </a:p>
        </p:txBody>
      </p:sp>
      <p:graphicFrame>
        <p:nvGraphicFramePr>
          <p:cNvPr id="283649" name="Object 1"/>
          <p:cNvGraphicFramePr>
            <a:graphicFrameLocks noChangeAspect="1"/>
          </p:cNvGraphicFramePr>
          <p:nvPr/>
        </p:nvGraphicFramePr>
        <p:xfrm>
          <a:off x="1733550" y="3509963"/>
          <a:ext cx="6859588" cy="958850"/>
        </p:xfrm>
        <a:graphic>
          <a:graphicData uri="http://schemas.openxmlformats.org/presentationml/2006/ole">
            <p:oleObj spid="_x0000_s89090" name="Ecuación" r:id="rId3" imgW="3263760" imgH="457200" progId="Equation.3">
              <p:embed/>
            </p:oleObj>
          </a:graphicData>
        </a:graphic>
      </p:graphicFrame>
      <p:sp>
        <p:nvSpPr>
          <p:cNvPr id="12" name="6 CuadroTexto"/>
          <p:cNvSpPr txBox="1">
            <a:spLocks noChangeArrowheads="1"/>
          </p:cNvSpPr>
          <p:nvPr/>
        </p:nvSpPr>
        <p:spPr bwMode="auto">
          <a:xfrm>
            <a:off x="1547664" y="4769276"/>
            <a:ext cx="4032448" cy="1107996"/>
          </a:xfrm>
          <a:prstGeom prst="rect">
            <a:avLst/>
          </a:prstGeom>
          <a:noFill/>
          <a:ln w="9525">
            <a:noFill/>
            <a:miter lim="800000"/>
            <a:headEnd/>
            <a:tailEnd/>
          </a:ln>
        </p:spPr>
        <p:txBody>
          <a:bodyPr wrap="square">
            <a:spAutoFit/>
          </a:bodyPr>
          <a:lstStyle/>
          <a:p>
            <a:pPr algn="ctr"/>
            <a:r>
              <a:rPr lang="es-ES" sz="2200" dirty="0" smtClean="0"/>
              <a:t>Tiempo transcurrido es </a:t>
            </a:r>
            <a:r>
              <a:rPr lang="es-ES" sz="2200" dirty="0"/>
              <a:t>largo, los términos exponenciales tienden </a:t>
            </a:r>
            <a:endParaRPr lang="es-ES" sz="2200" dirty="0" smtClean="0"/>
          </a:p>
          <a:p>
            <a:pPr algn="ctr"/>
            <a:r>
              <a:rPr lang="es-ES" sz="2200" dirty="0" smtClean="0"/>
              <a:t>a </a:t>
            </a:r>
            <a:r>
              <a:rPr lang="es-ES" sz="2200" dirty="0"/>
              <a:t>cero</a:t>
            </a:r>
          </a:p>
        </p:txBody>
      </p:sp>
      <p:graphicFrame>
        <p:nvGraphicFramePr>
          <p:cNvPr id="2" name="Object 7"/>
          <p:cNvGraphicFramePr>
            <a:graphicFrameLocks noChangeAspect="1"/>
          </p:cNvGraphicFramePr>
          <p:nvPr/>
        </p:nvGraphicFramePr>
        <p:xfrm>
          <a:off x="6245175" y="4757266"/>
          <a:ext cx="1927225" cy="1055688"/>
        </p:xfrm>
        <a:graphic>
          <a:graphicData uri="http://schemas.openxmlformats.org/presentationml/2006/ole">
            <p:oleObj spid="_x0000_s89091" name="Ecuación" r:id="rId4" imgW="787320" imgH="43164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83649"/>
                                        </p:tgtEl>
                                        <p:attrNameLst>
                                          <p:attrName>style.visibility</p:attrName>
                                        </p:attrNameLst>
                                      </p:cBhvr>
                                      <p:to>
                                        <p:strVal val="visible"/>
                                      </p:to>
                                    </p:set>
                                    <p:animEffect transition="in" filter="blinds(horizontal)">
                                      <p:cBhvr>
                                        <p:cTn id="7" dur="500"/>
                                        <p:tgtEl>
                                          <p:spTgt spid="28364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descr="Large confetti"/>
          <p:cNvSpPr>
            <a:spLocks noGrp="1" noChangeArrowheads="1"/>
          </p:cNvSpPr>
          <p:nvPr>
            <p:ph type="title"/>
          </p:nvPr>
        </p:nvSpPr>
        <p:spPr>
          <a:noFill/>
          <a:ln/>
        </p:spPr>
        <p:txBody>
          <a:bodyPr>
            <a:normAutofit/>
          </a:bodyPr>
          <a:lstStyle/>
          <a:p>
            <a:pPr algn="ctr"/>
            <a:r>
              <a:rPr lang="es-ES" sz="2800" b="1" dirty="0" smtClean="0">
                <a:solidFill>
                  <a:srgbClr val="000000"/>
                </a:solidFill>
              </a:rPr>
              <a:t>MODELO DE DOS COMPARTIMENTOS</a:t>
            </a:r>
            <a:endParaRPr lang="es-CL" sz="2800" b="1" dirty="0">
              <a:latin typeface="Gill Sans MT" pitchFamily="34" charset="0"/>
            </a:endParaRPr>
          </a:p>
        </p:txBody>
      </p:sp>
      <p:sp>
        <p:nvSpPr>
          <p:cNvPr id="5" name="4 Rectángulo redondeado"/>
          <p:cNvSpPr/>
          <p:nvPr/>
        </p:nvSpPr>
        <p:spPr>
          <a:xfrm>
            <a:off x="320129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8" name="Text Box 4"/>
          <p:cNvSpPr txBox="1">
            <a:spLocks noChangeArrowheads="1"/>
          </p:cNvSpPr>
          <p:nvPr/>
        </p:nvSpPr>
        <p:spPr bwMode="auto">
          <a:xfrm>
            <a:off x="3709614" y="2195722"/>
            <a:ext cx="2871788" cy="369332"/>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r>
              <a:rPr lang="es-ES" b="1">
                <a:solidFill>
                  <a:srgbClr val="000000"/>
                </a:solidFill>
                <a:latin typeface="Gill Sans MT" pitchFamily="34" charset="0"/>
              </a:rPr>
              <a:t>Excreción Urinaria</a:t>
            </a:r>
          </a:p>
        </p:txBody>
      </p:sp>
      <p:sp>
        <p:nvSpPr>
          <p:cNvPr id="10" name="Text Box 6"/>
          <p:cNvSpPr txBox="1">
            <a:spLocks noChangeArrowheads="1"/>
          </p:cNvSpPr>
          <p:nvPr/>
        </p:nvSpPr>
        <p:spPr bwMode="auto">
          <a:xfrm>
            <a:off x="3525032" y="2708920"/>
            <a:ext cx="3240952" cy="369332"/>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wrap="none">
            <a:spAutoFit/>
          </a:bodyPr>
          <a:lstStyle/>
          <a:p>
            <a:pPr algn="ctr"/>
            <a:r>
              <a:rPr lang="es-ES" b="1" dirty="0">
                <a:solidFill>
                  <a:srgbClr val="000000"/>
                </a:solidFill>
                <a:latin typeface="Gill Sans MT" pitchFamily="34" charset="0"/>
              </a:rPr>
              <a:t>Método Sigma Menos o ARE</a:t>
            </a:r>
          </a:p>
        </p:txBody>
      </p:sp>
      <p:graphicFrame>
        <p:nvGraphicFramePr>
          <p:cNvPr id="283649" name="Object 1"/>
          <p:cNvGraphicFramePr>
            <a:graphicFrameLocks noChangeAspect="1"/>
          </p:cNvGraphicFramePr>
          <p:nvPr/>
        </p:nvGraphicFramePr>
        <p:xfrm>
          <a:off x="1492250" y="3346450"/>
          <a:ext cx="7340600" cy="931863"/>
        </p:xfrm>
        <a:graphic>
          <a:graphicData uri="http://schemas.openxmlformats.org/presentationml/2006/ole">
            <p:oleObj spid="_x0000_s88069" name="Ecuación" r:id="rId3" imgW="3492360" imgH="444240" progId="Equation.3">
              <p:embed/>
            </p:oleObj>
          </a:graphicData>
        </a:graphic>
      </p:graphicFrame>
      <p:graphicFrame>
        <p:nvGraphicFramePr>
          <p:cNvPr id="283648" name="Object 0"/>
          <p:cNvGraphicFramePr>
            <a:graphicFrameLocks noChangeAspect="1"/>
          </p:cNvGraphicFramePr>
          <p:nvPr/>
        </p:nvGraphicFramePr>
        <p:xfrm>
          <a:off x="3008337" y="5661248"/>
          <a:ext cx="4371975" cy="730250"/>
        </p:xfrm>
        <a:graphic>
          <a:graphicData uri="http://schemas.openxmlformats.org/presentationml/2006/ole">
            <p:oleObj spid="_x0000_s88071" name="Ecuación" r:id="rId4" imgW="1828800" imgH="304560" progId="Equation.3">
              <p:embed/>
            </p:oleObj>
          </a:graphicData>
        </a:graphic>
      </p:graphicFrame>
      <p:graphicFrame>
        <p:nvGraphicFramePr>
          <p:cNvPr id="3" name="Object 1"/>
          <p:cNvGraphicFramePr>
            <a:graphicFrameLocks noChangeAspect="1"/>
          </p:cNvGraphicFramePr>
          <p:nvPr/>
        </p:nvGraphicFramePr>
        <p:xfrm>
          <a:off x="1525588" y="4451350"/>
          <a:ext cx="7183437" cy="962025"/>
        </p:xfrm>
        <a:graphic>
          <a:graphicData uri="http://schemas.openxmlformats.org/presentationml/2006/ole">
            <p:oleObj spid="_x0000_s88072" name="Ecuación" r:id="rId5" imgW="2933640" imgH="393480" progId="Equation.3">
              <p:embed/>
            </p:oleObj>
          </a:graphicData>
        </a:graphic>
      </p:graphicFrame>
      <p:sp>
        <p:nvSpPr>
          <p:cNvPr id="13" name="12 Marcador de número de diapositiva"/>
          <p:cNvSpPr>
            <a:spLocks noGrp="1"/>
          </p:cNvSpPr>
          <p:nvPr>
            <p:ph type="sldNum" sz="quarter" idx="12"/>
          </p:nvPr>
        </p:nvSpPr>
        <p:spPr/>
        <p:txBody>
          <a:bodyPr/>
          <a:lstStyle/>
          <a:p>
            <a:fld id="{C33AB627-F425-4078-B04B-D3C88A640E40}" type="slidenum">
              <a:rPr lang="es-ES" smtClean="0"/>
              <a:pPr/>
              <a:t>32</a:t>
            </a:fld>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83649"/>
                                        </p:tgtEl>
                                        <p:attrNameLst>
                                          <p:attrName>style.visibility</p:attrName>
                                        </p:attrNameLst>
                                      </p:cBhvr>
                                      <p:to>
                                        <p:strVal val="visible"/>
                                      </p:to>
                                    </p:set>
                                    <p:animEffect transition="in" filter="blinds(horizontal)">
                                      <p:cBhvr>
                                        <p:cTn id="7" dur="500"/>
                                        <p:tgtEl>
                                          <p:spTgt spid="28364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83648"/>
                                        </p:tgtEl>
                                        <p:attrNameLst>
                                          <p:attrName>style.visibility</p:attrName>
                                        </p:attrNameLst>
                                      </p:cBhvr>
                                      <p:to>
                                        <p:strVal val="visible"/>
                                      </p:to>
                                    </p:set>
                                    <p:animEffect transition="in" filter="blinds(horizontal)">
                                      <p:cBhvr>
                                        <p:cTn id="17" dur="500"/>
                                        <p:tgtEl>
                                          <p:spTgt spid="2836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descr="Large confetti"/>
          <p:cNvSpPr>
            <a:spLocks noGrp="1" noChangeArrowheads="1"/>
          </p:cNvSpPr>
          <p:nvPr>
            <p:ph type="title"/>
          </p:nvPr>
        </p:nvSpPr>
        <p:spPr>
          <a:noFill/>
          <a:ln/>
        </p:spPr>
        <p:txBody>
          <a:bodyPr>
            <a:normAutofit/>
          </a:bodyPr>
          <a:lstStyle/>
          <a:p>
            <a:pPr algn="ctr"/>
            <a:r>
              <a:rPr lang="es-ES" sz="2800" b="1" dirty="0" smtClean="0">
                <a:solidFill>
                  <a:srgbClr val="000000"/>
                </a:solidFill>
              </a:rPr>
              <a:t>MODELO DE DOS COMPARTIMENTOS</a:t>
            </a:r>
            <a:endParaRPr lang="es-CL" sz="2800" b="1" dirty="0">
              <a:latin typeface="Gill Sans MT" pitchFamily="34" charset="0"/>
            </a:endParaRPr>
          </a:p>
        </p:txBody>
      </p:sp>
      <p:sp>
        <p:nvSpPr>
          <p:cNvPr id="5" name="4 Rectángulo redondeado"/>
          <p:cNvSpPr/>
          <p:nvPr/>
        </p:nvSpPr>
        <p:spPr>
          <a:xfrm>
            <a:off x="320129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8" name="Text Box 4"/>
          <p:cNvSpPr txBox="1">
            <a:spLocks noChangeArrowheads="1"/>
          </p:cNvSpPr>
          <p:nvPr/>
        </p:nvSpPr>
        <p:spPr bwMode="auto">
          <a:xfrm>
            <a:off x="3709614" y="2195722"/>
            <a:ext cx="2871788" cy="369332"/>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r>
              <a:rPr lang="es-ES" b="1">
                <a:solidFill>
                  <a:srgbClr val="000000"/>
                </a:solidFill>
                <a:latin typeface="Gill Sans MT" pitchFamily="34" charset="0"/>
              </a:rPr>
              <a:t>Excreción Urinaria</a:t>
            </a:r>
          </a:p>
        </p:txBody>
      </p:sp>
      <p:sp>
        <p:nvSpPr>
          <p:cNvPr id="10" name="Text Box 6"/>
          <p:cNvSpPr txBox="1">
            <a:spLocks noChangeArrowheads="1"/>
          </p:cNvSpPr>
          <p:nvPr/>
        </p:nvSpPr>
        <p:spPr bwMode="auto">
          <a:xfrm>
            <a:off x="3525032" y="2708920"/>
            <a:ext cx="3240952" cy="369332"/>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wrap="none">
            <a:spAutoFit/>
          </a:bodyPr>
          <a:lstStyle/>
          <a:p>
            <a:pPr algn="ctr"/>
            <a:r>
              <a:rPr lang="es-ES" b="1" dirty="0">
                <a:solidFill>
                  <a:srgbClr val="000000"/>
                </a:solidFill>
                <a:latin typeface="Gill Sans MT" pitchFamily="34" charset="0"/>
              </a:rPr>
              <a:t>Método Sigma Menos o ARE</a:t>
            </a:r>
          </a:p>
        </p:txBody>
      </p:sp>
      <p:sp>
        <p:nvSpPr>
          <p:cNvPr id="13" name="12 Marcador de número de diapositiva"/>
          <p:cNvSpPr>
            <a:spLocks noGrp="1"/>
          </p:cNvSpPr>
          <p:nvPr>
            <p:ph type="sldNum" sz="quarter" idx="12"/>
          </p:nvPr>
        </p:nvSpPr>
        <p:spPr/>
        <p:txBody>
          <a:bodyPr/>
          <a:lstStyle/>
          <a:p>
            <a:fld id="{C33AB627-F425-4078-B04B-D3C88A640E40}" type="slidenum">
              <a:rPr lang="es-ES" smtClean="0"/>
              <a:pPr/>
              <a:t>33</a:t>
            </a:fld>
            <a:endParaRPr lang="es-ES"/>
          </a:p>
        </p:txBody>
      </p:sp>
      <p:pic>
        <p:nvPicPr>
          <p:cNvPr id="91138" name="Picture 2"/>
          <p:cNvPicPr>
            <a:picLocks noChangeAspect="1" noChangeArrowheads="1"/>
          </p:cNvPicPr>
          <p:nvPr/>
        </p:nvPicPr>
        <p:blipFill>
          <a:blip r:embed="rId2" cstate="print"/>
          <a:srcRect r="6238"/>
          <a:stretch>
            <a:fillRect/>
          </a:stretch>
        </p:blipFill>
        <p:spPr bwMode="auto">
          <a:xfrm>
            <a:off x="3203848" y="3284984"/>
            <a:ext cx="3897783" cy="3172515"/>
          </a:xfrm>
          <a:prstGeom prst="rect">
            <a:avLst/>
          </a:prstGeom>
          <a:ln>
            <a:headEnd/>
            <a:tailEnd/>
          </a:ln>
        </p:spPr>
        <p:style>
          <a:lnRef idx="2">
            <a:schemeClr val="accent2"/>
          </a:lnRef>
          <a:fillRef idx="1">
            <a:schemeClr val="lt1"/>
          </a:fillRef>
          <a:effectRef idx="0">
            <a:schemeClr val="accent2"/>
          </a:effectRef>
          <a:fontRef idx="minor">
            <a:schemeClr val="dk1"/>
          </a:fontRef>
        </p:style>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descr="Large confetti"/>
          <p:cNvSpPr>
            <a:spLocks noGrp="1" noChangeArrowheads="1"/>
          </p:cNvSpPr>
          <p:nvPr>
            <p:ph type="title"/>
          </p:nvPr>
        </p:nvSpPr>
        <p:spPr>
          <a:noFill/>
          <a:ln/>
        </p:spPr>
        <p:txBody>
          <a:bodyPr>
            <a:normAutofit/>
          </a:bodyPr>
          <a:lstStyle/>
          <a:p>
            <a:pPr algn="ctr"/>
            <a:r>
              <a:rPr lang="es-ES" sz="2800" b="1" dirty="0" smtClean="0">
                <a:solidFill>
                  <a:srgbClr val="000000"/>
                </a:solidFill>
              </a:rPr>
              <a:t>MODELO DE DOS COMPARTIMENTOS</a:t>
            </a:r>
            <a:endParaRPr lang="es-CL" sz="2800" b="1" dirty="0">
              <a:latin typeface="Gill Sans MT" pitchFamily="34" charset="0"/>
            </a:endParaRPr>
          </a:p>
        </p:txBody>
      </p:sp>
      <p:sp>
        <p:nvSpPr>
          <p:cNvPr id="5" name="4 Rectángulo redondeado"/>
          <p:cNvSpPr/>
          <p:nvPr/>
        </p:nvSpPr>
        <p:spPr>
          <a:xfrm>
            <a:off x="3201292" y="1484784"/>
            <a:ext cx="3888432" cy="576064"/>
          </a:xfrm>
          <a:prstGeom prst="roundRect">
            <a:avLst/>
          </a:prstGeom>
          <a:solidFill>
            <a:schemeClr val="bg2"/>
          </a:solidFill>
        </p:spPr>
        <p:style>
          <a:lnRef idx="2">
            <a:schemeClr val="accent2"/>
          </a:lnRef>
          <a:fillRef idx="1">
            <a:schemeClr val="lt1"/>
          </a:fillRef>
          <a:effectRef idx="0">
            <a:schemeClr val="accent2"/>
          </a:effectRef>
          <a:fontRef idx="minor">
            <a:schemeClr val="dk1"/>
          </a:fontRef>
        </p:style>
        <p:txBody>
          <a:bodyPr rtlCol="0" anchor="ctr"/>
          <a:lstStyle/>
          <a:p>
            <a:pPr algn="ctr"/>
            <a:r>
              <a:rPr lang="es-ES" b="1" dirty="0" smtClean="0">
                <a:solidFill>
                  <a:srgbClr val="000000"/>
                </a:solidFill>
              </a:rPr>
              <a:t>INYECCIÓN INTRAVENOSA</a:t>
            </a:r>
            <a:endParaRPr lang="es-ES" b="1" dirty="0">
              <a:solidFill>
                <a:srgbClr val="000000"/>
              </a:solidFill>
            </a:endParaRPr>
          </a:p>
        </p:txBody>
      </p:sp>
      <p:sp>
        <p:nvSpPr>
          <p:cNvPr id="8" name="Text Box 4"/>
          <p:cNvSpPr txBox="1">
            <a:spLocks noChangeArrowheads="1"/>
          </p:cNvSpPr>
          <p:nvPr/>
        </p:nvSpPr>
        <p:spPr bwMode="auto">
          <a:xfrm>
            <a:off x="3709614" y="2195722"/>
            <a:ext cx="2871788" cy="369332"/>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a:spAutoFit/>
          </a:bodyPr>
          <a:lstStyle/>
          <a:p>
            <a:pPr algn="ctr"/>
            <a:r>
              <a:rPr lang="es-ES" b="1">
                <a:solidFill>
                  <a:srgbClr val="000000"/>
                </a:solidFill>
                <a:latin typeface="Gill Sans MT" pitchFamily="34" charset="0"/>
              </a:rPr>
              <a:t>Excreción Urinaria</a:t>
            </a:r>
          </a:p>
        </p:txBody>
      </p:sp>
      <p:sp>
        <p:nvSpPr>
          <p:cNvPr id="10" name="Text Box 6"/>
          <p:cNvSpPr txBox="1">
            <a:spLocks noChangeArrowheads="1"/>
          </p:cNvSpPr>
          <p:nvPr/>
        </p:nvSpPr>
        <p:spPr bwMode="auto">
          <a:xfrm>
            <a:off x="3525032" y="2708920"/>
            <a:ext cx="3240952" cy="369332"/>
          </a:xfrm>
          <a:prstGeom prst="rect">
            <a:avLst/>
          </a:prstGeom>
          <a:solidFill>
            <a:schemeClr val="bg2">
              <a:lumMod val="90000"/>
            </a:schemeClr>
          </a:solidFill>
          <a:ln>
            <a:headEnd/>
            <a:tailEnd/>
          </a:ln>
        </p:spPr>
        <p:style>
          <a:lnRef idx="2">
            <a:schemeClr val="accent2"/>
          </a:lnRef>
          <a:fillRef idx="1">
            <a:schemeClr val="lt1"/>
          </a:fillRef>
          <a:effectRef idx="0">
            <a:schemeClr val="accent2"/>
          </a:effectRef>
          <a:fontRef idx="minor">
            <a:schemeClr val="dk1"/>
          </a:fontRef>
        </p:style>
        <p:txBody>
          <a:bodyPr wrap="none">
            <a:spAutoFit/>
          </a:bodyPr>
          <a:lstStyle/>
          <a:p>
            <a:pPr algn="ctr"/>
            <a:r>
              <a:rPr lang="es-ES" b="1">
                <a:solidFill>
                  <a:srgbClr val="000000"/>
                </a:solidFill>
                <a:latin typeface="Gill Sans MT" pitchFamily="34" charset="0"/>
              </a:rPr>
              <a:t>Método Sigma Menos o ARE</a:t>
            </a:r>
          </a:p>
        </p:txBody>
      </p:sp>
      <p:graphicFrame>
        <p:nvGraphicFramePr>
          <p:cNvPr id="283648" name="Object 0"/>
          <p:cNvGraphicFramePr>
            <a:graphicFrameLocks noChangeAspect="1"/>
          </p:cNvGraphicFramePr>
          <p:nvPr/>
        </p:nvGraphicFramePr>
        <p:xfrm>
          <a:off x="3250307" y="3284984"/>
          <a:ext cx="3841973" cy="641724"/>
        </p:xfrm>
        <a:graphic>
          <a:graphicData uri="http://schemas.openxmlformats.org/presentationml/2006/ole">
            <p:oleObj spid="_x0000_s90115" name="Ecuación" r:id="rId3" imgW="1828800" imgH="304560" progId="Equation.3">
              <p:embed/>
            </p:oleObj>
          </a:graphicData>
        </a:graphic>
      </p:graphicFrame>
      <p:sp>
        <p:nvSpPr>
          <p:cNvPr id="13" name="12 Marcador de número de diapositiva"/>
          <p:cNvSpPr>
            <a:spLocks noGrp="1"/>
          </p:cNvSpPr>
          <p:nvPr>
            <p:ph type="sldNum" sz="quarter" idx="12"/>
          </p:nvPr>
        </p:nvSpPr>
        <p:spPr/>
        <p:txBody>
          <a:bodyPr/>
          <a:lstStyle/>
          <a:p>
            <a:fld id="{C33AB627-F425-4078-B04B-D3C88A640E40}" type="slidenum">
              <a:rPr lang="es-ES" smtClean="0"/>
              <a:pPr/>
              <a:t>34</a:t>
            </a:fld>
            <a:endParaRPr lang="es-ES"/>
          </a:p>
        </p:txBody>
      </p:sp>
      <p:graphicFrame>
        <p:nvGraphicFramePr>
          <p:cNvPr id="2" name="Object 5"/>
          <p:cNvGraphicFramePr>
            <a:graphicFrameLocks noChangeAspect="1"/>
          </p:cNvGraphicFramePr>
          <p:nvPr/>
        </p:nvGraphicFramePr>
        <p:xfrm>
          <a:off x="2349011" y="4149080"/>
          <a:ext cx="2496445" cy="884244"/>
        </p:xfrm>
        <a:graphic>
          <a:graphicData uri="http://schemas.openxmlformats.org/presentationml/2006/ole">
            <p:oleObj spid="_x0000_s90117" name="Ecuación" r:id="rId4" imgW="1180800" imgH="419040" progId="Equation.3">
              <p:embed/>
            </p:oleObj>
          </a:graphicData>
        </a:graphic>
      </p:graphicFrame>
      <p:graphicFrame>
        <p:nvGraphicFramePr>
          <p:cNvPr id="4" name="Object 6"/>
          <p:cNvGraphicFramePr>
            <a:graphicFrameLocks noChangeAspect="1"/>
          </p:cNvGraphicFramePr>
          <p:nvPr/>
        </p:nvGraphicFramePr>
        <p:xfrm>
          <a:off x="5466333" y="4175572"/>
          <a:ext cx="2418035" cy="885283"/>
        </p:xfrm>
        <a:graphic>
          <a:graphicData uri="http://schemas.openxmlformats.org/presentationml/2006/ole">
            <p:oleObj spid="_x0000_s90118" name="Ecuación" r:id="rId5" imgW="1143000" imgH="419040" progId="Equation.3">
              <p:embed/>
            </p:oleObj>
          </a:graphicData>
        </a:graphic>
      </p:graphicFrame>
      <p:graphicFrame>
        <p:nvGraphicFramePr>
          <p:cNvPr id="6" name="Object 7"/>
          <p:cNvGraphicFramePr>
            <a:graphicFrameLocks noChangeAspect="1"/>
          </p:cNvGraphicFramePr>
          <p:nvPr/>
        </p:nvGraphicFramePr>
        <p:xfrm>
          <a:off x="4075906" y="5085184"/>
          <a:ext cx="2144713" cy="590550"/>
        </p:xfrm>
        <a:graphic>
          <a:graphicData uri="http://schemas.openxmlformats.org/presentationml/2006/ole">
            <p:oleObj spid="_x0000_s90119" name="Ecuación" r:id="rId6" imgW="876240" imgH="241200" progId="Equation.3">
              <p:embed/>
            </p:oleObj>
          </a:graphicData>
        </a:graphic>
      </p:graphicFrame>
      <p:graphicFrame>
        <p:nvGraphicFramePr>
          <p:cNvPr id="7" name="Object 8"/>
          <p:cNvGraphicFramePr>
            <a:graphicFrameLocks noChangeAspect="1"/>
          </p:cNvGraphicFramePr>
          <p:nvPr/>
        </p:nvGraphicFramePr>
        <p:xfrm>
          <a:off x="2174111" y="5733256"/>
          <a:ext cx="2613913" cy="736080"/>
        </p:xfrm>
        <a:graphic>
          <a:graphicData uri="http://schemas.openxmlformats.org/presentationml/2006/ole">
            <p:oleObj spid="_x0000_s90120" name="Ecuación" r:id="rId7" imgW="1485720" imgH="419040" progId="Equation.3">
              <p:embed/>
            </p:oleObj>
          </a:graphicData>
        </a:graphic>
      </p:graphicFrame>
      <p:graphicFrame>
        <p:nvGraphicFramePr>
          <p:cNvPr id="9" name="Object 9"/>
          <p:cNvGraphicFramePr>
            <a:graphicFrameLocks noChangeAspect="1"/>
          </p:cNvGraphicFramePr>
          <p:nvPr/>
        </p:nvGraphicFramePr>
        <p:xfrm>
          <a:off x="5508104" y="5733256"/>
          <a:ext cx="1944216" cy="736799"/>
        </p:xfrm>
        <a:graphic>
          <a:graphicData uri="http://schemas.openxmlformats.org/presentationml/2006/ole">
            <p:oleObj spid="_x0000_s90121" name="Ecuación" r:id="rId8" imgW="1104840" imgH="41904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83648"/>
                                        </p:tgtEl>
                                        <p:attrNameLst>
                                          <p:attrName>style.visibility</p:attrName>
                                        </p:attrNameLst>
                                      </p:cBhvr>
                                      <p:to>
                                        <p:strVal val="visible"/>
                                      </p:to>
                                    </p:set>
                                    <p:animEffect transition="in" filter="blinds(horizontal)">
                                      <p:cBhvr>
                                        <p:cTn id="7" dur="500"/>
                                        <p:tgtEl>
                                          <p:spTgt spid="28364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linds(horizontal)">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ormAutofit/>
          </a:bodyPr>
          <a:lstStyle/>
          <a:p>
            <a:pPr algn="ctr"/>
            <a:r>
              <a:rPr lang="es-ES" sz="2800" b="1" dirty="0" smtClean="0">
                <a:solidFill>
                  <a:srgbClr val="000000"/>
                </a:solidFill>
              </a:rPr>
              <a:t>MODELO DE UN COMPARTIMENTO</a:t>
            </a:r>
            <a:endParaRPr lang="es-ES" sz="2800" dirty="0"/>
          </a:p>
        </p:txBody>
      </p:sp>
      <p:pic>
        <p:nvPicPr>
          <p:cNvPr id="3075" name="Picture 3"/>
          <p:cNvPicPr>
            <a:picLocks noChangeAspect="1" noChangeArrowheads="1"/>
          </p:cNvPicPr>
          <p:nvPr/>
        </p:nvPicPr>
        <p:blipFill>
          <a:blip r:embed="rId3" cstate="print"/>
          <a:srcRect/>
          <a:stretch>
            <a:fillRect/>
          </a:stretch>
        </p:blipFill>
        <p:spPr bwMode="auto">
          <a:xfrm>
            <a:off x="2725315" y="1765300"/>
            <a:ext cx="4799013" cy="3327400"/>
          </a:xfrm>
          <a:prstGeom prst="rect">
            <a:avLst/>
          </a:prstGeom>
          <a:solidFill>
            <a:srgbClr val="000000"/>
          </a:solidFill>
          <a:ln w="57150" cmpd="sng">
            <a:solidFill>
              <a:srgbClr val="000000"/>
            </a:solidFill>
            <a:miter lim="800000"/>
            <a:headEnd/>
            <a:tailEnd/>
          </a:ln>
          <a:effectLst/>
        </p:spPr>
      </p:pic>
      <p:graphicFrame>
        <p:nvGraphicFramePr>
          <p:cNvPr id="4" name="3 Diagrama"/>
          <p:cNvGraphicFramePr/>
          <p:nvPr/>
        </p:nvGraphicFramePr>
        <p:xfrm>
          <a:off x="1944288" y="5301208"/>
          <a:ext cx="6480720" cy="10801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4 Marcador de número de diapositiva"/>
          <p:cNvSpPr>
            <a:spLocks noGrp="1"/>
          </p:cNvSpPr>
          <p:nvPr>
            <p:ph type="sldNum" sz="quarter" idx="12"/>
          </p:nvPr>
        </p:nvSpPr>
        <p:spPr/>
        <p:txBody>
          <a:bodyPr/>
          <a:lstStyle/>
          <a:p>
            <a:fld id="{C33AB627-F425-4078-B04B-D3C88A640E40}" type="slidenum">
              <a:rPr lang="es-ES" smtClean="0"/>
              <a:pPr/>
              <a:t>4</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solidFill>
                  <a:srgbClr val="000000"/>
                </a:solidFill>
              </a:rPr>
              <a:t>MODELO DE DOS COMPARTIMENTOS</a:t>
            </a:r>
            <a:endParaRPr lang="es-ES" sz="2800" dirty="0"/>
          </a:p>
        </p:txBody>
      </p:sp>
      <p:sp>
        <p:nvSpPr>
          <p:cNvPr id="3" name="2 Marcador de contenido"/>
          <p:cNvSpPr>
            <a:spLocks noGrp="1"/>
          </p:cNvSpPr>
          <p:nvPr>
            <p:ph idx="1"/>
          </p:nvPr>
        </p:nvSpPr>
        <p:spPr/>
        <p:txBody>
          <a:bodyPr>
            <a:noAutofit/>
          </a:bodyPr>
          <a:lstStyle/>
          <a:p>
            <a:pPr algn="just">
              <a:lnSpc>
                <a:spcPct val="150000"/>
              </a:lnSpc>
              <a:buClr>
                <a:srgbClr val="000000"/>
              </a:buClr>
              <a:buFont typeface="Wingdings" pitchFamily="2" charset="2"/>
              <a:buChar char="]"/>
            </a:pPr>
            <a:r>
              <a:rPr lang="es-CL" sz="2400" dirty="0" smtClean="0"/>
              <a:t>Ingreso circulación sistémica requiere un tiempo para distribuirse en todo el cuerpo. </a:t>
            </a:r>
          </a:p>
          <a:p>
            <a:pPr algn="just">
              <a:lnSpc>
                <a:spcPct val="150000"/>
              </a:lnSpc>
              <a:buClr>
                <a:srgbClr val="000000"/>
              </a:buClr>
              <a:buFont typeface="Wingdings" pitchFamily="2" charset="2"/>
              <a:buChar char="]"/>
            </a:pPr>
            <a:r>
              <a:rPr lang="es-ES" sz="2400" dirty="0" smtClean="0"/>
              <a:t>Fase distribución: las concentraciones de medicamento en el plasma disminuyen más rápidamente que en la fase posterior a la distribución. </a:t>
            </a:r>
          </a:p>
          <a:p>
            <a:pPr algn="just">
              <a:lnSpc>
                <a:spcPct val="150000"/>
              </a:lnSpc>
              <a:buClr>
                <a:srgbClr val="000000"/>
              </a:buClr>
              <a:buFont typeface="Wingdings" pitchFamily="2" charset="2"/>
              <a:buChar char="]"/>
            </a:pPr>
            <a:r>
              <a:rPr lang="es-CL" sz="2400" dirty="0" smtClean="0"/>
              <a:t>Se visualiza según el esquema de muestreo sanguíneo (minutos, horas o incluso días).</a:t>
            </a:r>
          </a:p>
          <a:p>
            <a:pPr algn="just">
              <a:lnSpc>
                <a:spcPct val="150000"/>
              </a:lnSpc>
              <a:buClr>
                <a:srgbClr val="000000"/>
              </a:buClr>
              <a:buFont typeface="Wingdings" pitchFamily="2" charset="2"/>
              <a:buChar char="]"/>
            </a:pPr>
            <a:endParaRPr lang="es-ES" sz="2400" dirty="0"/>
          </a:p>
        </p:txBody>
      </p:sp>
      <p:sp>
        <p:nvSpPr>
          <p:cNvPr id="4" name="3 Marcador de número de diapositiva"/>
          <p:cNvSpPr>
            <a:spLocks noGrp="1"/>
          </p:cNvSpPr>
          <p:nvPr>
            <p:ph type="sldNum" sz="quarter" idx="12"/>
          </p:nvPr>
        </p:nvSpPr>
        <p:spPr/>
        <p:txBody>
          <a:bodyPr/>
          <a:lstStyle/>
          <a:p>
            <a:fld id="{C33AB627-F425-4078-B04B-D3C88A640E40}" type="slidenum">
              <a:rPr lang="es-ES" smtClean="0"/>
              <a:pPr/>
              <a:t>5</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solidFill>
                  <a:srgbClr val="000000"/>
                </a:solidFill>
              </a:rPr>
              <a:t>MODELO DE DOS COMPARTIMENTOS</a:t>
            </a:r>
            <a:endParaRPr lang="es-ES" sz="2800" dirty="0"/>
          </a:p>
        </p:txBody>
      </p:sp>
      <p:pic>
        <p:nvPicPr>
          <p:cNvPr id="5" name="Picture 5"/>
          <p:cNvPicPr>
            <a:picLocks noChangeAspect="1" noChangeArrowheads="1"/>
          </p:cNvPicPr>
          <p:nvPr/>
        </p:nvPicPr>
        <p:blipFill>
          <a:blip r:embed="rId3" cstate="print"/>
          <a:srcRect l="3365" t="2835" r="7602"/>
          <a:stretch>
            <a:fillRect/>
          </a:stretch>
        </p:blipFill>
        <p:spPr bwMode="auto">
          <a:xfrm>
            <a:off x="3059261" y="1484313"/>
            <a:ext cx="4537075" cy="4897437"/>
          </a:xfrm>
          <a:prstGeom prst="rect">
            <a:avLst/>
          </a:prstGeom>
          <a:noFill/>
          <a:ln w="57150">
            <a:solidFill>
              <a:srgbClr val="000000"/>
            </a:solidFill>
            <a:miter lim="800000"/>
            <a:headEnd/>
            <a:tailEnd/>
          </a:ln>
          <a:effectLst/>
        </p:spPr>
      </p:pic>
      <p:sp>
        <p:nvSpPr>
          <p:cNvPr id="4" name="3 Marcador de número de diapositiva"/>
          <p:cNvSpPr>
            <a:spLocks noGrp="1"/>
          </p:cNvSpPr>
          <p:nvPr>
            <p:ph type="sldNum" sz="quarter" idx="12"/>
          </p:nvPr>
        </p:nvSpPr>
        <p:spPr/>
        <p:txBody>
          <a:bodyPr/>
          <a:lstStyle/>
          <a:p>
            <a:fld id="{C33AB627-F425-4078-B04B-D3C88A640E40}" type="slidenum">
              <a:rPr lang="es-ES" smtClean="0"/>
              <a:pPr/>
              <a:t>6</a:t>
            </a:fld>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solidFill>
                  <a:srgbClr val="000000"/>
                </a:solidFill>
              </a:rPr>
              <a:t>MODELO DE DOS COMPARTIMENTOS</a:t>
            </a:r>
            <a:endParaRPr lang="es-ES" sz="2800" dirty="0"/>
          </a:p>
        </p:txBody>
      </p:sp>
      <p:sp>
        <p:nvSpPr>
          <p:cNvPr id="3" name="2 Marcador de contenido"/>
          <p:cNvSpPr>
            <a:spLocks noGrp="1"/>
          </p:cNvSpPr>
          <p:nvPr>
            <p:ph idx="1"/>
          </p:nvPr>
        </p:nvSpPr>
        <p:spPr>
          <a:xfrm>
            <a:off x="1403648" y="1447800"/>
            <a:ext cx="7498080" cy="4800600"/>
          </a:xfrm>
        </p:spPr>
        <p:txBody>
          <a:bodyPr>
            <a:noAutofit/>
          </a:bodyPr>
          <a:lstStyle/>
          <a:p>
            <a:pPr algn="just">
              <a:lnSpc>
                <a:spcPct val="120000"/>
              </a:lnSpc>
              <a:buClr>
                <a:srgbClr val="000000"/>
              </a:buClr>
              <a:buFont typeface="Wingdings" pitchFamily="2" charset="2"/>
              <a:buChar char="]"/>
              <a:tabLst>
                <a:tab pos="6642100" algn="l"/>
              </a:tabLst>
            </a:pPr>
            <a:r>
              <a:rPr lang="es-CL" sz="2400" b="1" i="1" dirty="0" smtClean="0">
                <a:solidFill>
                  <a:srgbClr val="000000"/>
                </a:solidFill>
                <a:latin typeface="Gill Sans MT" pitchFamily="34" charset="0"/>
              </a:rPr>
              <a:t>Compartimento central</a:t>
            </a:r>
            <a:r>
              <a:rPr lang="es-CL" sz="2400" dirty="0" smtClean="0">
                <a:solidFill>
                  <a:srgbClr val="000000"/>
                </a:solidFill>
                <a:latin typeface="Gill Sans MT" pitchFamily="34" charset="0"/>
              </a:rPr>
              <a:t>:</a:t>
            </a:r>
            <a:r>
              <a:rPr lang="es-CL" sz="2400" b="1" dirty="0" smtClean="0">
                <a:solidFill>
                  <a:srgbClr val="000000"/>
                </a:solidFill>
                <a:latin typeface="Gill Sans MT" pitchFamily="34" charset="0"/>
              </a:rPr>
              <a:t> </a:t>
            </a:r>
            <a:r>
              <a:rPr lang="es-CL" sz="2400" dirty="0" smtClean="0">
                <a:solidFill>
                  <a:srgbClr val="000000"/>
                </a:solidFill>
                <a:latin typeface="Gill Sans MT" pitchFamily="34" charset="0"/>
              </a:rPr>
              <a:t>órganos y</a:t>
            </a:r>
            <a:r>
              <a:rPr lang="es-CL" sz="2400" b="1" dirty="0" smtClean="0">
                <a:solidFill>
                  <a:srgbClr val="000000"/>
                </a:solidFill>
                <a:latin typeface="Gill Sans MT" pitchFamily="34" charset="0"/>
              </a:rPr>
              <a:t> </a:t>
            </a:r>
            <a:r>
              <a:rPr lang="es-CL" sz="2400" dirty="0" smtClean="0">
                <a:solidFill>
                  <a:srgbClr val="000000"/>
                </a:solidFill>
                <a:latin typeface="Gill Sans MT" pitchFamily="34" charset="0"/>
              </a:rPr>
              <a:t>tejidos altamente irrigados.</a:t>
            </a:r>
          </a:p>
          <a:p>
            <a:pPr algn="just">
              <a:lnSpc>
                <a:spcPct val="120000"/>
              </a:lnSpc>
              <a:buClr>
                <a:srgbClr val="000000"/>
              </a:buClr>
              <a:buFont typeface="Wingdings" pitchFamily="2" charset="2"/>
              <a:buChar char="]"/>
            </a:pPr>
            <a:r>
              <a:rPr lang="es-CL" sz="2400" b="1" i="1" dirty="0" smtClean="0">
                <a:solidFill>
                  <a:srgbClr val="000000"/>
                </a:solidFill>
                <a:latin typeface="Gill Sans MT" pitchFamily="34" charset="0"/>
              </a:rPr>
              <a:t>Compartimento periférico o tisular</a:t>
            </a:r>
            <a:r>
              <a:rPr lang="es-CL" sz="2400" dirty="0" smtClean="0">
                <a:solidFill>
                  <a:srgbClr val="000000"/>
                </a:solidFill>
                <a:latin typeface="Gill Sans MT" pitchFamily="34" charset="0"/>
              </a:rPr>
              <a:t>: tejidos que se equilibran en forma lenta con el fármaco.  </a:t>
            </a:r>
            <a:r>
              <a:rPr lang="es-CL" sz="2400" dirty="0" smtClean="0">
                <a:latin typeface="Gill Sans MT" pitchFamily="34" charset="0"/>
              </a:rPr>
              <a:t>Grado de irrigación y las características físico-químicas del fármaco.</a:t>
            </a:r>
          </a:p>
          <a:p>
            <a:pPr algn="just">
              <a:lnSpc>
                <a:spcPct val="120000"/>
              </a:lnSpc>
              <a:buClr>
                <a:srgbClr val="000000"/>
              </a:buClr>
              <a:buFont typeface="Wingdings" pitchFamily="2" charset="2"/>
              <a:buChar char="]"/>
            </a:pPr>
            <a:r>
              <a:rPr lang="es-ES" sz="2400" dirty="0" smtClean="0"/>
              <a:t>El proceso de equilibrio de distribución es cuantificable.</a:t>
            </a:r>
          </a:p>
          <a:p>
            <a:pPr algn="just">
              <a:lnSpc>
                <a:spcPct val="120000"/>
              </a:lnSpc>
              <a:buClr>
                <a:srgbClr val="000000"/>
              </a:buClr>
              <a:buFont typeface="Wingdings" pitchFamily="2" charset="2"/>
              <a:buChar char="]"/>
            </a:pPr>
            <a:r>
              <a:rPr lang="es-ES" sz="2400" dirty="0" smtClean="0"/>
              <a:t>La </a:t>
            </a:r>
            <a:r>
              <a:rPr lang="es-ES" sz="2400" dirty="0" err="1" smtClean="0"/>
              <a:t>Cp</a:t>
            </a:r>
            <a:r>
              <a:rPr lang="es-ES" sz="2400" dirty="0" smtClean="0"/>
              <a:t> es un reflejo de lo que ocurre en el organismo cuando se alcanza el equilibrio de distribución.</a:t>
            </a:r>
          </a:p>
          <a:p>
            <a:pPr algn="just">
              <a:lnSpc>
                <a:spcPct val="120000"/>
              </a:lnSpc>
              <a:buClr>
                <a:srgbClr val="000000"/>
              </a:buClr>
              <a:buFont typeface="Wingdings" pitchFamily="2" charset="2"/>
              <a:buChar char="]"/>
            </a:pPr>
            <a:endParaRPr lang="es-ES" sz="2400" dirty="0" smtClean="0"/>
          </a:p>
          <a:p>
            <a:pPr algn="just">
              <a:lnSpc>
                <a:spcPct val="120000"/>
              </a:lnSpc>
              <a:buClr>
                <a:srgbClr val="000000"/>
              </a:buClr>
              <a:buNone/>
            </a:pPr>
            <a:r>
              <a:rPr lang="es-CL" sz="2400" dirty="0" smtClean="0">
                <a:solidFill>
                  <a:srgbClr val="000000"/>
                </a:solidFill>
                <a:latin typeface="Gill Sans MT" pitchFamily="34" charset="0"/>
              </a:rPr>
              <a:t> </a:t>
            </a:r>
          </a:p>
          <a:p>
            <a:pPr algn="just">
              <a:lnSpc>
                <a:spcPct val="120000"/>
              </a:lnSpc>
              <a:buClr>
                <a:srgbClr val="000000"/>
              </a:buClr>
              <a:buFont typeface="Wingdings" pitchFamily="2" charset="2"/>
              <a:buChar char="]"/>
            </a:pPr>
            <a:endParaRPr lang="es-ES" sz="2400" dirty="0" smtClean="0">
              <a:solidFill>
                <a:srgbClr val="000000"/>
              </a:solidFill>
              <a:latin typeface="Gill Sans MT" pitchFamily="34" charset="0"/>
            </a:endParaRPr>
          </a:p>
          <a:p>
            <a:pPr algn="just">
              <a:lnSpc>
                <a:spcPct val="120000"/>
              </a:lnSpc>
              <a:buClr>
                <a:srgbClr val="000000"/>
              </a:buClr>
              <a:buFont typeface="Wingdings" pitchFamily="2" charset="2"/>
              <a:buChar char="]"/>
            </a:pPr>
            <a:endParaRPr lang="es-ES" sz="2400" dirty="0">
              <a:solidFill>
                <a:srgbClr val="000000"/>
              </a:solidFill>
            </a:endParaRPr>
          </a:p>
        </p:txBody>
      </p:sp>
      <p:sp>
        <p:nvSpPr>
          <p:cNvPr id="4" name="3 Marcador de número de diapositiva"/>
          <p:cNvSpPr>
            <a:spLocks noGrp="1"/>
          </p:cNvSpPr>
          <p:nvPr>
            <p:ph type="sldNum" sz="quarter" idx="12"/>
          </p:nvPr>
        </p:nvSpPr>
        <p:spPr/>
        <p:txBody>
          <a:bodyPr/>
          <a:lstStyle/>
          <a:p>
            <a:fld id="{C33AB627-F425-4078-B04B-D3C88A640E40}" type="slidenum">
              <a:rPr lang="es-ES" smtClean="0"/>
              <a:pPr/>
              <a:t>7</a:t>
            </a:fld>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solidFill>
                  <a:srgbClr val="000000"/>
                </a:solidFill>
              </a:rPr>
              <a:t>MODELO DE DOS COMPARTIMENTOS</a:t>
            </a:r>
            <a:endParaRPr lang="es-ES" sz="2800" dirty="0"/>
          </a:p>
        </p:txBody>
      </p:sp>
      <p:pic>
        <p:nvPicPr>
          <p:cNvPr id="4" name="Picture 5"/>
          <p:cNvPicPr>
            <a:picLocks noChangeAspect="1" noChangeArrowheads="1"/>
          </p:cNvPicPr>
          <p:nvPr/>
        </p:nvPicPr>
        <p:blipFill>
          <a:blip r:embed="rId3" cstate="print"/>
          <a:srcRect l="4605" t="4225" r="9868" b="3380"/>
          <a:stretch>
            <a:fillRect/>
          </a:stretch>
        </p:blipFill>
        <p:spPr bwMode="auto">
          <a:xfrm>
            <a:off x="2915816" y="1628800"/>
            <a:ext cx="4494213" cy="4724400"/>
          </a:xfrm>
          <a:prstGeom prst="rect">
            <a:avLst/>
          </a:prstGeom>
          <a:noFill/>
          <a:ln w="57150">
            <a:solidFill>
              <a:srgbClr val="000000"/>
            </a:solidFill>
            <a:miter lim="800000"/>
            <a:headEnd/>
            <a:tailEnd/>
          </a:ln>
          <a:effectLst/>
        </p:spPr>
      </p:pic>
      <p:sp>
        <p:nvSpPr>
          <p:cNvPr id="5" name="4 Marcador de número de diapositiva"/>
          <p:cNvSpPr>
            <a:spLocks noGrp="1"/>
          </p:cNvSpPr>
          <p:nvPr>
            <p:ph type="sldNum" sz="quarter" idx="12"/>
          </p:nvPr>
        </p:nvSpPr>
        <p:spPr/>
        <p:txBody>
          <a:bodyPr/>
          <a:lstStyle/>
          <a:p>
            <a:fld id="{C33AB627-F425-4078-B04B-D3C88A640E40}" type="slidenum">
              <a:rPr lang="es-ES" smtClean="0"/>
              <a:pPr/>
              <a:t>8</a:t>
            </a:fld>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800" b="1" dirty="0" smtClean="0">
                <a:solidFill>
                  <a:srgbClr val="000000"/>
                </a:solidFill>
              </a:rPr>
              <a:t>MODELO DE DOS COMPARTIMENTOS</a:t>
            </a:r>
            <a:endParaRPr lang="es-ES" sz="2800" dirty="0"/>
          </a:p>
        </p:txBody>
      </p:sp>
      <p:pic>
        <p:nvPicPr>
          <p:cNvPr id="5" name="Picture 3" descr="Ch194"/>
          <p:cNvPicPr>
            <a:picLocks noChangeAspect="1" noChangeArrowheads="1"/>
          </p:cNvPicPr>
          <p:nvPr/>
        </p:nvPicPr>
        <p:blipFill>
          <a:blip r:embed="rId3" cstate="print"/>
          <a:srcRect/>
          <a:stretch>
            <a:fillRect/>
          </a:stretch>
        </p:blipFill>
        <p:spPr bwMode="auto">
          <a:xfrm>
            <a:off x="1621606" y="2482850"/>
            <a:ext cx="7054850" cy="2601913"/>
          </a:xfrm>
          <a:prstGeom prst="rect">
            <a:avLst/>
          </a:prstGeom>
          <a:noFill/>
          <a:ln w="57150">
            <a:solidFill>
              <a:srgbClr val="000000"/>
            </a:solidFill>
            <a:miter lim="800000"/>
            <a:headEnd/>
            <a:tailEnd/>
          </a:ln>
        </p:spPr>
      </p:pic>
      <p:sp>
        <p:nvSpPr>
          <p:cNvPr id="4" name="3 Marcador de número de diapositiva"/>
          <p:cNvSpPr>
            <a:spLocks noGrp="1"/>
          </p:cNvSpPr>
          <p:nvPr>
            <p:ph type="sldNum" sz="quarter" idx="12"/>
          </p:nvPr>
        </p:nvSpPr>
        <p:spPr/>
        <p:txBody>
          <a:bodyPr/>
          <a:lstStyle/>
          <a:p>
            <a:fld id="{C33AB627-F425-4078-B04B-D3C88A640E40}" type="slidenum">
              <a:rPr lang="es-ES" smtClean="0"/>
              <a:pPr/>
              <a:t>9</a:t>
            </a:fld>
            <a:endParaRPr lang="es-E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1529</TotalTime>
  <Words>993</Words>
  <Application>Microsoft Office PowerPoint</Application>
  <PresentationFormat>Presentación en pantalla (4:3)</PresentationFormat>
  <Paragraphs>188</Paragraphs>
  <Slides>34</Slides>
  <Notes>24</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34</vt:i4>
      </vt:variant>
    </vt:vector>
  </HeadingPairs>
  <TitlesOfParts>
    <vt:vector size="37" baseType="lpstr">
      <vt:lpstr>Solsticio</vt:lpstr>
      <vt:lpstr>Imagen de mapa de bits</vt:lpstr>
      <vt:lpstr>Ecuación</vt:lpstr>
      <vt:lpstr>Diapositiva 1</vt:lpstr>
      <vt:lpstr>MODELO DE UN COMPARTIMENTO</vt:lpstr>
      <vt:lpstr>MODELO DE UN COMPARTIMENTO</vt:lpstr>
      <vt:lpstr>MODELO DE UN COMPARTIMENTO</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lpstr>MODELO DE DOS COMPARTIMENTOS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MODELO DE DOS COMPARTIMENTOS</dc:title>
  <dc:creator>Edda Costa</dc:creator>
  <cp:lastModifiedBy>Edda Costa</cp:lastModifiedBy>
  <cp:revision>92</cp:revision>
  <dcterms:created xsi:type="dcterms:W3CDTF">2010-08-23T23:54:30Z</dcterms:created>
  <dcterms:modified xsi:type="dcterms:W3CDTF">2010-09-22T01:10:02Z</dcterms:modified>
</cp:coreProperties>
</file>