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314" r:id="rId3"/>
    <p:sldId id="315" r:id="rId4"/>
    <p:sldId id="316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654" autoAdjust="0"/>
    <p:restoredTop sz="94660"/>
  </p:normalViewPr>
  <p:slideViewPr>
    <p:cSldViewPr showGuides="1">
      <p:cViewPr>
        <p:scale>
          <a:sx n="50" d="100"/>
          <a:sy n="50" d="100"/>
        </p:scale>
        <p:origin x="-1032" y="-414"/>
      </p:cViewPr>
      <p:guideLst>
        <p:guide orient="horz" pos="2160"/>
        <p:guide pos="324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91E8C3-46F8-479C-947D-FFBB46852D8D}" type="doc">
      <dgm:prSet loTypeId="urn:microsoft.com/office/officeart/2005/8/layout/vList2" loCatId="list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es-ES"/>
        </a:p>
      </dgm:t>
    </dgm:pt>
    <dgm:pt modelId="{667222A8-D627-483E-8DD5-C0AD062C63A7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2"/>
        </a:solidFill>
      </dgm:spPr>
      <dgm:t>
        <a:bodyPr/>
        <a:lstStyle/>
        <a:p>
          <a:pPr algn="l" rtl="0"/>
          <a:endParaRPr lang="es-ES" b="1" dirty="0" smtClean="0"/>
        </a:p>
        <a:p>
          <a:pPr algn="ctr" rtl="0"/>
          <a:r>
            <a:rPr lang="es-ES" b="1" dirty="0" smtClean="0"/>
            <a:t>MODELO DE DOS COMPARTIMENTOS</a:t>
          </a:r>
          <a:br>
            <a:rPr lang="es-ES" b="1" dirty="0" smtClean="0"/>
          </a:br>
          <a:endParaRPr lang="es-ES" b="1" dirty="0"/>
        </a:p>
      </dgm:t>
    </dgm:pt>
    <dgm:pt modelId="{4B3A4958-5618-4CDB-B401-483638B1BCDB}" type="parTrans" cxnId="{D08A5D42-43B4-4C32-ABA3-9235714A3991}">
      <dgm:prSet/>
      <dgm:spPr/>
      <dgm:t>
        <a:bodyPr/>
        <a:lstStyle/>
        <a:p>
          <a:endParaRPr lang="es-ES"/>
        </a:p>
      </dgm:t>
    </dgm:pt>
    <dgm:pt modelId="{2BFBC858-47B4-481C-8BDD-2F9C8D17D008}" type="sibTrans" cxnId="{D08A5D42-43B4-4C32-ABA3-9235714A3991}">
      <dgm:prSet/>
      <dgm:spPr/>
      <dgm:t>
        <a:bodyPr/>
        <a:lstStyle/>
        <a:p>
          <a:endParaRPr lang="es-ES"/>
        </a:p>
      </dgm:t>
    </dgm:pt>
    <dgm:pt modelId="{BC585EAA-F7AD-400C-B347-553B7625E424}" type="pres">
      <dgm:prSet presAssocID="{FA91E8C3-46F8-479C-947D-FFBB46852D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B2B7C3D-D149-4F2B-9D43-2E7967D9BDDF}" type="pres">
      <dgm:prSet presAssocID="{667222A8-D627-483E-8DD5-C0AD062C63A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6ADDDF5-7398-490F-AE3F-BE6F63917481}" type="presOf" srcId="{667222A8-D627-483E-8DD5-C0AD062C63A7}" destId="{AB2B7C3D-D149-4F2B-9D43-2E7967D9BDDF}" srcOrd="0" destOrd="0" presId="urn:microsoft.com/office/officeart/2005/8/layout/vList2"/>
    <dgm:cxn modelId="{D08A5D42-43B4-4C32-ABA3-9235714A3991}" srcId="{FA91E8C3-46F8-479C-947D-FFBB46852D8D}" destId="{667222A8-D627-483E-8DD5-C0AD062C63A7}" srcOrd="0" destOrd="0" parTransId="{4B3A4958-5618-4CDB-B401-483638B1BCDB}" sibTransId="{2BFBC858-47B4-481C-8BDD-2F9C8D17D008}"/>
    <dgm:cxn modelId="{EF57C07F-02BF-4016-8AAD-84DC90E59097}" type="presOf" srcId="{FA91E8C3-46F8-479C-947D-FFBB46852D8D}" destId="{BC585EAA-F7AD-400C-B347-553B7625E424}" srcOrd="0" destOrd="0" presId="urn:microsoft.com/office/officeart/2005/8/layout/vList2"/>
    <dgm:cxn modelId="{35195BE5-E2F8-47F0-9A06-D2AEBFEB5B51}" type="presParOf" srcId="{BC585EAA-F7AD-400C-B347-553B7625E424}" destId="{AB2B7C3D-D149-4F2B-9D43-2E7967D9BD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2B7C3D-D149-4F2B-9D43-2E7967D9BDDF}">
      <dsp:nvSpPr>
        <dsp:cNvPr id="0" name=""/>
        <dsp:cNvSpPr/>
      </dsp:nvSpPr>
      <dsp:spPr>
        <a:xfrm>
          <a:off x="0" y="4841"/>
          <a:ext cx="7406640" cy="1462500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500" b="1" kern="1200" dirty="0" smtClean="0"/>
        </a:p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MODELO DE DOS COMPARTIMENTOS</a:t>
          </a:r>
          <a:br>
            <a:rPr lang="es-ES" sz="2500" b="1" kern="1200" dirty="0" smtClean="0"/>
          </a:br>
          <a:endParaRPr lang="es-ES" sz="2500" b="1" kern="1200" dirty="0"/>
        </a:p>
      </dsp:txBody>
      <dsp:txXfrm>
        <a:off x="0" y="4841"/>
        <a:ext cx="7406640" cy="146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034FC-55C1-4811-AB8F-4169372549E9}" type="datetimeFigureOut">
              <a:rPr lang="es-ES" smtClean="0"/>
              <a:pPr/>
              <a:t>01/09/2010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D4534-8A38-4332-85C0-6D05483F9D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B907E-869E-44D1-B19C-8C7650F99476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F37228-9839-47A0-8593-6E93309261F8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4391B-71E8-4C69-93B5-11D6863BCDCB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607EB7-C6A1-47A2-9B54-9884665AD278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EA0B5A-6D29-487C-B78C-8E2317FEA37C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99522-985C-4928-854F-A064AEFCF1A9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7FA60-6DC6-4B75-9D2C-A08DAC8D5A6C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3CAB7E-B135-4D9D-B919-5FAD0E2D9FC9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B3D326-A61A-4BE7-9DAD-A258F6061212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1ED4C7-35DE-4A92-B501-672E8BA14906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B6E86-C06C-4083-9758-6FADFD6328A9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6114B7-590E-4DD7-B25F-06CDD84A730C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204F2C-9CEE-43AA-BE9F-1E24207874DF}" type="datetime1">
              <a:rPr lang="es-ES" smtClean="0"/>
              <a:pPr/>
              <a:t>01/09/2010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33AB627-F425-4078-B04B-D3C88A640E4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1444943" y="2692908"/>
          <a:ext cx="7406640" cy="1472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43808" y="5157192"/>
            <a:ext cx="4608512" cy="1008112"/>
          </a:xfrm>
        </p:spPr>
        <p:txBody>
          <a:bodyPr>
            <a:noAutofit/>
          </a:bodyPr>
          <a:lstStyle/>
          <a:p>
            <a:pPr algn="ctr"/>
            <a:endParaRPr lang="es-ES" sz="1800" b="1" dirty="0" smtClean="0">
              <a:solidFill>
                <a:srgbClr val="000000"/>
              </a:solidFill>
            </a:endParaRPr>
          </a:p>
          <a:p>
            <a:pPr algn="ctr"/>
            <a:r>
              <a:rPr lang="es-ES" sz="1800" b="1" dirty="0" smtClean="0">
                <a:solidFill>
                  <a:srgbClr val="000000"/>
                </a:solidFill>
              </a:rPr>
              <a:t>PROF. EDDA COSTA</a:t>
            </a:r>
          </a:p>
          <a:p>
            <a:pPr algn="ctr"/>
            <a:r>
              <a:rPr lang="es-ES" sz="1800" b="1" dirty="0" smtClean="0">
                <a:solidFill>
                  <a:srgbClr val="000000"/>
                </a:solidFill>
              </a:rPr>
              <a:t>-2010-</a:t>
            </a:r>
            <a:endParaRPr lang="es-ES" sz="1800" b="1" dirty="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03648" y="332259"/>
            <a:ext cx="748883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b="1" dirty="0">
                <a:solidFill>
                  <a:srgbClr val="000000"/>
                </a:solidFill>
                <a:latin typeface="Gill Sans MT" pitchFamily="34" charset="0"/>
              </a:rPr>
              <a:t>UNIVERSIDAD DE CHILE</a:t>
            </a:r>
          </a:p>
          <a:p>
            <a:pPr algn="ctr"/>
            <a:r>
              <a:rPr lang="es-ES" b="1" dirty="0">
                <a:solidFill>
                  <a:srgbClr val="000000"/>
                </a:solidFill>
                <a:latin typeface="Gill Sans MT" pitchFamily="34" charset="0"/>
              </a:rPr>
              <a:t>Facultad de Ciencias Químicas y Farmacéuticas</a:t>
            </a:r>
          </a:p>
          <a:p>
            <a:pPr algn="ctr"/>
            <a:r>
              <a:rPr lang="es-ES" b="1" dirty="0">
                <a:solidFill>
                  <a:srgbClr val="000000"/>
                </a:solidFill>
                <a:latin typeface="Gill Sans MT" pitchFamily="34" charset="0"/>
              </a:rPr>
              <a:t>Departamento de Ciencias y Tecnología Farmacéuticas</a:t>
            </a:r>
            <a:endParaRPr lang="es-CL" b="1" dirty="0">
              <a:solidFill>
                <a:srgbClr val="000000"/>
              </a:solidFill>
              <a:latin typeface="Gill Sans MT" pitchFamily="34" charset="0"/>
            </a:endParaRPr>
          </a:p>
        </p:txBody>
      </p:sp>
      <p:pic>
        <p:nvPicPr>
          <p:cNvPr id="5" name="Picture 5" descr="logo-uc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75121"/>
            <a:ext cx="534988" cy="1066800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B627-F425-4078-B04B-D3C88A640E40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6" name="Rectangle 4" descr="Large confetti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rgbClr val="000000"/>
                </a:solidFill>
              </a:rPr>
              <a:t>MODELO DE DOS COMPARTIMENTOS</a:t>
            </a:r>
            <a:endParaRPr lang="es-CL" sz="2800" b="1" dirty="0">
              <a:latin typeface="Gill Sans MT" pitchFamily="34" charset="0"/>
            </a:endParaRP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B627-F425-4078-B04B-D3C88A640E40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2771800" y="1484784"/>
            <a:ext cx="4755084" cy="5760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ABSORCIÓN DE PRIMER ORDEN</a:t>
            </a:r>
            <a:endParaRPr lang="es-ES" b="1" dirty="0">
              <a:solidFill>
                <a:srgbClr val="0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67000"/>
            <a:ext cx="5467350" cy="2001838"/>
          </a:xfrm>
          <a:prstGeom prst="rect">
            <a:avLst/>
          </a:prstGeom>
          <a:solidFill>
            <a:srgbClr val="00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6" name="Rectangle 4" descr="Large confetti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rgbClr val="000000"/>
                </a:solidFill>
              </a:rPr>
              <a:t>MODELO DE DOS COMPARTIMENTOS</a:t>
            </a:r>
            <a:endParaRPr lang="es-CL" sz="2800" b="1" dirty="0">
              <a:latin typeface="Gill Sans MT" pitchFamily="34" charset="0"/>
            </a:endParaRP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B627-F425-4078-B04B-D3C88A640E40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2771800" y="1484784"/>
            <a:ext cx="4755084" cy="5760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ABSORCIÓN DE PRIMER ORDEN</a:t>
            </a:r>
            <a:endParaRPr lang="es-ES" b="1" dirty="0">
              <a:solidFill>
                <a:srgbClr val="000000"/>
              </a:solidFill>
            </a:endParaRPr>
          </a:p>
        </p:txBody>
      </p:sp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664" y="2204864"/>
            <a:ext cx="71628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" name="Object 1"/>
          <p:cNvGraphicFramePr>
            <a:graphicFrameLocks noChangeAspect="1"/>
          </p:cNvGraphicFramePr>
          <p:nvPr>
            <p:ph sz="quarter" idx="4294967295"/>
          </p:nvPr>
        </p:nvGraphicFramePr>
        <p:xfrm>
          <a:off x="3560464" y="4928964"/>
          <a:ext cx="3168650" cy="876300"/>
        </p:xfrm>
        <a:graphic>
          <a:graphicData uri="http://schemas.openxmlformats.org/presentationml/2006/ole">
            <p:oleObj spid="_x0000_s103429" name="Ecuación" r:id="rId4" imgW="1562040" imgH="431640" progId="Equation.3">
              <p:embed/>
            </p:oleObj>
          </a:graphicData>
        </a:graphic>
      </p:graphicFrame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491880" y="4251027"/>
            <a:ext cx="3388197" cy="400110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CL" sz="2000" dirty="0" err="1">
                <a:solidFill>
                  <a:srgbClr val="000000"/>
                </a:solidFill>
                <a:latin typeface="Gill Sans MT" pitchFamily="34" charset="0"/>
              </a:rPr>
              <a:t>ka</a:t>
            </a:r>
            <a:r>
              <a:rPr lang="es-CL" sz="2000" dirty="0">
                <a:solidFill>
                  <a:srgbClr val="000000"/>
                </a:solidFill>
                <a:latin typeface="Gill Sans MT" pitchFamily="34" charset="0"/>
              </a:rPr>
              <a:t> </a:t>
            </a:r>
            <a:r>
              <a:rPr lang="es-CL" sz="2000" dirty="0" smtClean="0">
                <a:solidFill>
                  <a:srgbClr val="000000"/>
                </a:solidFill>
                <a:latin typeface="Gill Sans MT" pitchFamily="34" charset="0"/>
              </a:rPr>
              <a:t>&gt; </a:t>
            </a:r>
            <a:r>
              <a:rPr lang="es-CL" sz="2000" dirty="0">
                <a:solidFill>
                  <a:srgbClr val="000000"/>
                </a:solidFill>
                <a:latin typeface="Gill Sans MT" pitchFamily="34" charset="0"/>
                <a:sym typeface="Symbol" pitchFamily="18" charset="2"/>
              </a:rPr>
              <a:t> y, por definición  &gt; </a:t>
            </a:r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ph sz="quarter" idx="4294967295"/>
          </p:nvPr>
        </p:nvGraphicFramePr>
        <p:xfrm>
          <a:off x="3631902" y="3674765"/>
          <a:ext cx="3028950" cy="369887"/>
        </p:xfrm>
        <a:graphic>
          <a:graphicData uri="http://schemas.openxmlformats.org/presentationml/2006/ole">
            <p:oleObj spid="_x0000_s103430" name="Ecuación" r:id="rId5" imgW="1663560" imgH="203040" progId="Equation.3">
              <p:embed/>
            </p:oleObj>
          </a:graphicData>
        </a:graphic>
      </p:graphicFrame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4434122" y="6093296"/>
            <a:ext cx="1457451" cy="400110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s-CL" sz="2000" dirty="0" err="1">
                <a:solidFill>
                  <a:srgbClr val="000000"/>
                </a:solidFill>
                <a:latin typeface="Gill Sans MT" pitchFamily="34" charset="0"/>
              </a:rPr>
              <a:t>ka</a:t>
            </a:r>
            <a:r>
              <a:rPr lang="es-CL" sz="2000" dirty="0">
                <a:solidFill>
                  <a:srgbClr val="000000"/>
                </a:solidFill>
                <a:latin typeface="Gill Sans MT" pitchFamily="34" charset="0"/>
              </a:rPr>
              <a:t> &gt;&gt; </a:t>
            </a:r>
            <a:r>
              <a:rPr lang="es-CL" sz="2000" dirty="0">
                <a:solidFill>
                  <a:srgbClr val="000000"/>
                </a:solidFill>
                <a:latin typeface="Gill Sans MT" pitchFamily="34" charset="0"/>
                <a:sym typeface="Symbol" pitchFamily="18" charset="2"/>
              </a:rPr>
              <a:t>&gt;&gt;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6" name="Rectangle 4" descr="Large confetti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rgbClr val="000000"/>
                </a:solidFill>
              </a:rPr>
              <a:t>MODELO DE DOS COMPARTIMENTOS</a:t>
            </a:r>
            <a:endParaRPr lang="es-CL" sz="2800" b="1" dirty="0">
              <a:latin typeface="Gill Sans MT" pitchFamily="34" charset="0"/>
            </a:endParaRP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B627-F425-4078-B04B-D3C88A640E40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2771800" y="1484784"/>
            <a:ext cx="4755084" cy="57606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0000"/>
                </a:solidFill>
              </a:rPr>
              <a:t>ABSORCIÓN DE PRIMER ORDEN</a:t>
            </a:r>
            <a:endParaRPr lang="es-ES" b="1" dirty="0">
              <a:solidFill>
                <a:srgbClr val="000000"/>
              </a:solidFill>
            </a:endParaRPr>
          </a:p>
        </p:txBody>
      </p:sp>
      <p:graphicFrame>
        <p:nvGraphicFramePr>
          <p:cNvPr id="171011" name="Object 3"/>
          <p:cNvGraphicFramePr>
            <a:graphicFrameLocks noChangeAspect="1"/>
          </p:cNvGraphicFramePr>
          <p:nvPr/>
        </p:nvGraphicFramePr>
        <p:xfrm>
          <a:off x="1742462" y="2727516"/>
          <a:ext cx="1571561" cy="917508"/>
        </p:xfrm>
        <a:graphic>
          <a:graphicData uri="http://schemas.openxmlformats.org/presentationml/2006/ole">
            <p:oleObj spid="_x0000_s104452" name="Ecuación" r:id="rId3" imgW="825480" imgH="482400" progId="Equation.3">
              <p:embed/>
            </p:oleObj>
          </a:graphicData>
        </a:graphic>
      </p:graphicFrame>
      <p:graphicFrame>
        <p:nvGraphicFramePr>
          <p:cNvPr id="171013" name="Object 5"/>
          <p:cNvGraphicFramePr>
            <a:graphicFrameLocks noChangeAspect="1"/>
          </p:cNvGraphicFramePr>
          <p:nvPr/>
        </p:nvGraphicFramePr>
        <p:xfrm>
          <a:off x="3830694" y="2727516"/>
          <a:ext cx="2617520" cy="917508"/>
        </p:xfrm>
        <a:graphic>
          <a:graphicData uri="http://schemas.openxmlformats.org/presentationml/2006/ole">
            <p:oleObj spid="_x0000_s104453" name="Ecuación" r:id="rId4" imgW="1231560" imgH="431640" progId="Equation.3">
              <p:embed/>
            </p:oleObj>
          </a:graphicData>
        </a:graphic>
      </p:graphicFrame>
      <p:graphicFrame>
        <p:nvGraphicFramePr>
          <p:cNvPr id="171015" name="Object 7"/>
          <p:cNvGraphicFramePr>
            <a:graphicFrameLocks noChangeAspect="1"/>
          </p:cNvGraphicFramePr>
          <p:nvPr/>
        </p:nvGraphicFramePr>
        <p:xfrm>
          <a:off x="6955064" y="2727517"/>
          <a:ext cx="2081432" cy="895226"/>
        </p:xfrm>
        <a:graphic>
          <a:graphicData uri="http://schemas.openxmlformats.org/presentationml/2006/ole">
            <p:oleObj spid="_x0000_s104454" name="Ecuación" r:id="rId5" imgW="1002960" imgH="431640" progId="Equation.3">
              <p:embed/>
            </p:oleObj>
          </a:graphicData>
        </a:graphic>
      </p:graphicFrame>
      <p:graphicFrame>
        <p:nvGraphicFramePr>
          <p:cNvPr id="171017" name="Object 9"/>
          <p:cNvGraphicFramePr>
            <a:graphicFrameLocks noChangeAspect="1"/>
          </p:cNvGraphicFramePr>
          <p:nvPr/>
        </p:nvGraphicFramePr>
        <p:xfrm>
          <a:off x="1115616" y="4483294"/>
          <a:ext cx="2474456" cy="627716"/>
        </p:xfrm>
        <a:graphic>
          <a:graphicData uri="http://schemas.openxmlformats.org/presentationml/2006/ole">
            <p:oleObj spid="_x0000_s104455" name="Ecuación" r:id="rId6" imgW="901440" imgH="228600" progId="Equation.3">
              <p:embed/>
            </p:oleObj>
          </a:graphicData>
        </a:graphic>
      </p:graphicFrame>
      <p:graphicFrame>
        <p:nvGraphicFramePr>
          <p:cNvPr id="171020" name="Object 12"/>
          <p:cNvGraphicFramePr>
            <a:graphicFrameLocks noChangeAspect="1"/>
          </p:cNvGraphicFramePr>
          <p:nvPr/>
        </p:nvGraphicFramePr>
        <p:xfrm>
          <a:off x="3897745" y="4293096"/>
          <a:ext cx="2474455" cy="1008112"/>
        </p:xfrm>
        <a:graphic>
          <a:graphicData uri="http://schemas.openxmlformats.org/presentationml/2006/ole">
            <p:oleObj spid="_x0000_s104456" name="Ecuación" r:id="rId7" imgW="1091880" imgH="444240" progId="Equation.3">
              <p:embed/>
            </p:oleObj>
          </a:graphicData>
        </a:graphic>
      </p:graphicFrame>
      <p:graphicFrame>
        <p:nvGraphicFramePr>
          <p:cNvPr id="171021" name="Object 13"/>
          <p:cNvGraphicFramePr>
            <a:graphicFrameLocks noChangeAspect="1"/>
          </p:cNvGraphicFramePr>
          <p:nvPr/>
        </p:nvGraphicFramePr>
        <p:xfrm>
          <a:off x="6644232" y="4329100"/>
          <a:ext cx="2392264" cy="936104"/>
        </p:xfrm>
        <a:graphic>
          <a:graphicData uri="http://schemas.openxmlformats.org/presentationml/2006/ole">
            <p:oleObj spid="_x0000_s104457" name="Ecuación" r:id="rId8" imgW="110484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1416</TotalTime>
  <Words>69</Words>
  <Application>Microsoft Office PowerPoint</Application>
  <PresentationFormat>Presentación en pantalla (4:3)</PresentationFormat>
  <Paragraphs>21</Paragraphs>
  <Slides>4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6" baseType="lpstr">
      <vt:lpstr>Solsticio</vt:lpstr>
      <vt:lpstr>Ecuación</vt:lpstr>
      <vt:lpstr>Diapositiva 1</vt:lpstr>
      <vt:lpstr>MODELO DE DOS COMPARTIMENTOS</vt:lpstr>
      <vt:lpstr>MODELO DE DOS COMPARTIMENTOS</vt:lpstr>
      <vt:lpstr>MODELO DE DOS COMPARTIMENTOS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DE DOS COMPARTIMENTOS </dc:title>
  <dc:creator>Edda Costa</dc:creator>
  <cp:lastModifiedBy>Edda Costa</cp:lastModifiedBy>
  <cp:revision>84</cp:revision>
  <dcterms:created xsi:type="dcterms:W3CDTF">2010-08-23T23:54:30Z</dcterms:created>
  <dcterms:modified xsi:type="dcterms:W3CDTF">2010-09-01T17:04:59Z</dcterms:modified>
</cp:coreProperties>
</file>