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9" r:id="rId2"/>
    <p:sldId id="264" r:id="rId3"/>
    <p:sldId id="256" r:id="rId4"/>
    <p:sldId id="260" r:id="rId5"/>
    <p:sldId id="261" r:id="rId6"/>
    <p:sldId id="262" r:id="rId7"/>
    <p:sldId id="263" r:id="rId8"/>
    <p:sldId id="266" r:id="rId9"/>
    <p:sldId id="268" r:id="rId10"/>
    <p:sldId id="269" r:id="rId11"/>
    <p:sldId id="270" r:id="rId12"/>
    <p:sldId id="267" r:id="rId13"/>
    <p:sldId id="271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52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3DDA1-E6D8-4FD9-8325-23855162F5C0}" type="datetimeFigureOut">
              <a:rPr lang="es-ES" smtClean="0"/>
              <a:t>25/08/2010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2BF21-E2F7-4239-94B1-1B0844C98450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FF57A-EFEC-4A68-ABC9-C53DF96E664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F7EB3-87DE-4EAB-982E-EB61F7B959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2FED6-9DC9-4D8B-B8FB-4B15D98CA11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7D218-CFDD-4723-8C11-CA680214BE7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88842-FF01-4C52-9BCC-961F1C5C4C9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FA2B6-C0B3-48DC-8580-6D0E8075297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C9221-3BD6-40C0-9C99-4094CD8D1A9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A6BB2-6EEB-4D46-B651-A69C9EF7428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EEC5A-A9D9-4D73-A6C1-C420A8F0273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72351-5A67-476F-96A3-B02F61D0C5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87B8E-F824-4E1B-AE2D-BD3F3041F9E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4E386-CEB7-4C6D-94B4-30A38556DDA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439D424-9E04-4141-932D-07ECC7E5F52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/>
              <a:t>Método de Wagner y Nelson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s-ES" dirty="0" smtClean="0"/>
              <a:t>Dra. María </a:t>
            </a:r>
            <a:r>
              <a:rPr lang="es-ES" dirty="0" err="1" smtClean="0"/>
              <a:t>Nella</a:t>
            </a:r>
            <a:r>
              <a:rPr lang="es-ES" dirty="0" smtClean="0"/>
              <a:t> </a:t>
            </a:r>
            <a:r>
              <a:rPr lang="es-ES" dirty="0" err="1" smtClean="0"/>
              <a:t>Gai</a:t>
            </a:r>
            <a:r>
              <a:rPr lang="es-ES" dirty="0" smtClean="0"/>
              <a:t> H</a:t>
            </a:r>
          </a:p>
          <a:p>
            <a:pPr eaLnBrk="1" hangingPunct="1"/>
            <a:r>
              <a:rPr lang="es-ES" dirty="0" smtClean="0"/>
              <a:t>Asignatura de </a:t>
            </a:r>
            <a:r>
              <a:rPr lang="es-ES" dirty="0" err="1" smtClean="0"/>
              <a:t>Biofarmacia</a:t>
            </a:r>
            <a:r>
              <a:rPr lang="es-ES" dirty="0" smtClean="0"/>
              <a:t> y Farmacocinética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3FF57A-EFEC-4A68-ABC9-C53DF96E664A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K= 0.1 h -1</a:t>
            </a:r>
          </a:p>
        </p:txBody>
      </p:sp>
      <p:graphicFrame>
        <p:nvGraphicFramePr>
          <p:cNvPr id="25603" name="Group 3"/>
          <p:cNvGraphicFramePr>
            <a:graphicFrameLocks noGrp="1"/>
          </p:cNvGraphicFramePr>
          <p:nvPr>
            <p:ph type="tbl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ABC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ABCac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KABCac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Ct+KABC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26.5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27D218-CFDD-4723-8C11-CA680214BE70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K= 0.1 h -1</a:t>
            </a:r>
          </a:p>
        </p:txBody>
      </p:sp>
      <p:graphicFrame>
        <p:nvGraphicFramePr>
          <p:cNvPr id="26627" name="Group 3"/>
          <p:cNvGraphicFramePr>
            <a:graphicFrameLocks noGrp="1"/>
          </p:cNvGraphicFramePr>
          <p:nvPr>
            <p:ph type="tbl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ABC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ABCac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KABCac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Ct+KABC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26.5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27D218-CFDD-4723-8C11-CA680214BE70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K= 0.1 h -1</a:t>
            </a:r>
          </a:p>
        </p:txBody>
      </p:sp>
      <p:graphicFrame>
        <p:nvGraphicFramePr>
          <p:cNvPr id="23555" name="Group 3"/>
          <p:cNvGraphicFramePr>
            <a:graphicFrameLocks noGrp="1"/>
          </p:cNvGraphicFramePr>
          <p:nvPr>
            <p:ph type="tbl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ABC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ABCac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KABCac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Ct+KABC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26.5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8.65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27D218-CFDD-4723-8C11-CA680214BE70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¿Qué va a pasar cuando se acabe el proceso de absorción?</a:t>
            </a:r>
          </a:p>
          <a:p>
            <a:r>
              <a:rPr lang="es-ES" dirty="0" smtClean="0"/>
              <a:t>¿Qué valor va a tomar la última columna?</a:t>
            </a:r>
          </a:p>
          <a:p>
            <a:r>
              <a:rPr lang="es-ES" dirty="0" smtClean="0"/>
              <a:t>¿Qué representa ese valor?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188842-FF01-4C52-9BCC-961F1C5C4C9A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/>
              <a:t>Bases del método de Wagner y Nelson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Establece perfiles de absorción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Se aplica a modelos de 1 compartimento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Eliminación lineal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No supone un orden cinético en el proceso de absorción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La absorción se analiza sobre la base de un balance de material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smtClean="0"/>
              <a:t>El análisis se hace sobre lo que ha llegado a la circulación, por lo que no determina la cantidad absorbida.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188842-FF01-4C52-9BCC-961F1C5C4C9A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S_tradnl" sz="3200" b="1" i="1">
                <a:solidFill>
                  <a:schemeClr val="tx2"/>
                </a:solidFill>
              </a:rPr>
              <a:t>MODELO DE UN COMPARTIMENTO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95000"/>
              <a:buFont typeface="Wingdings" pitchFamily="2" charset="2"/>
              <a:buChar char="¬"/>
            </a:pPr>
            <a:endParaRPr lang="es-ES_tradnl" sz="320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95000"/>
              <a:buFont typeface="Monotype Sorts" pitchFamily="2" charset="2"/>
              <a:buChar char=" "/>
            </a:pPr>
            <a:r>
              <a:rPr lang="es-ES_tradnl" sz="3200"/>
              <a:t>     FXo                    				   		          				K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95000"/>
              <a:buFont typeface="Monotype Sorts" pitchFamily="2" charset="2"/>
              <a:buChar char=" "/>
            </a:pPr>
            <a:endParaRPr lang="es-ES_tradnl" sz="320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95000"/>
              <a:buFont typeface="Monotype Sorts" pitchFamily="2" charset="2"/>
              <a:buChar char=" "/>
            </a:pPr>
            <a:r>
              <a:rPr lang="es-ES_tradnl" sz="3600"/>
              <a:t>                                           Eliminación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95000"/>
              <a:buFont typeface="Monotype Sorts" pitchFamily="2" charset="2"/>
              <a:buChar char=" "/>
            </a:pPr>
            <a:r>
              <a:rPr lang="es-ES_tradnl" b="1"/>
              <a:t>FXo=dosis	X=cantidad de F en organismo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95000"/>
              <a:buFont typeface="Monotype Sorts" pitchFamily="2" charset="2"/>
              <a:buChar char=" "/>
            </a:pPr>
            <a:r>
              <a:rPr lang="es-ES_tradnl" b="1"/>
              <a:t>V= volumen de distribución	C= conc. plasmática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95000"/>
              <a:buFont typeface="Monotype Sorts" pitchFamily="2" charset="2"/>
              <a:buChar char=" "/>
            </a:pPr>
            <a:r>
              <a:rPr lang="es-ES_tradnl" b="1"/>
              <a:t>K = constante de velocidad de eliminación</a:t>
            </a:r>
            <a:endParaRPr lang="es-ES_tradnl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667000" y="2819400"/>
            <a:ext cx="2971800" cy="1981200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s-ES_tradnl" sz="4400"/>
              <a:t>X	V</a:t>
            </a:r>
            <a:endParaRPr lang="es-ES_tradnl"/>
          </a:p>
          <a:p>
            <a:pPr algn="ctr" eaLnBrk="0" hangingPunct="0"/>
            <a:r>
              <a:rPr lang="es-ES_tradnl" sz="3600"/>
              <a:t>    </a:t>
            </a:r>
            <a:r>
              <a:rPr lang="es-ES_tradnl" sz="4400"/>
              <a:t>C</a:t>
            </a:r>
            <a:r>
              <a:rPr lang="es-ES_tradnl" sz="3600"/>
              <a:t>    </a:t>
            </a:r>
            <a:endParaRPr lang="es-ES_tradnl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990600" y="3429000"/>
            <a:ext cx="1447800" cy="533400"/>
          </a:xfrm>
          <a:prstGeom prst="rightArrow">
            <a:avLst>
              <a:gd name="adj1" fmla="val 50000"/>
              <a:gd name="adj2" fmla="val 67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5943600" y="3505200"/>
            <a:ext cx="1828800" cy="533400"/>
          </a:xfrm>
          <a:prstGeom prst="rightArrow">
            <a:avLst>
              <a:gd name="adj1" fmla="val 50000"/>
              <a:gd name="adj2" fmla="val 8571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B72351-5A67-476F-96A3-B02F61D0C504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Balance de material</a:t>
            </a:r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2133600" y="2209800"/>
          <a:ext cx="3962400" cy="811213"/>
        </p:xfrm>
        <a:graphic>
          <a:graphicData uri="http://schemas.openxmlformats.org/presentationml/2006/ole">
            <p:oleObj spid="_x0000_s1026" name="Ecuación" r:id="rId3" imgW="1549080" imgH="317160" progId="Equation.3">
              <p:embed/>
            </p:oleObj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1905000" y="3352800"/>
          <a:ext cx="4191000" cy="1397000"/>
        </p:xfrm>
        <a:graphic>
          <a:graphicData uri="http://schemas.openxmlformats.org/presentationml/2006/ole">
            <p:oleObj spid="_x0000_s1027" name="Ecuación" r:id="rId4" imgW="1981080" imgH="660240" progId="Equation.3">
              <p:embed/>
            </p:oleObj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DEEC5A-A9D9-4D73-A6C1-C420A8F02733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1524000" y="762000"/>
          <a:ext cx="3048000" cy="1435100"/>
        </p:xfrm>
        <a:graphic>
          <a:graphicData uri="http://schemas.openxmlformats.org/presentationml/2006/ole">
            <p:oleObj spid="_x0000_s2050" name="Ecuación" r:id="rId3" imgW="1295280" imgH="609480" progId="Equation.3">
              <p:embed/>
            </p:oleObj>
          </a:graphicData>
        </a:graphic>
      </p:graphicFrame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1219200" y="2590800"/>
          <a:ext cx="3886200" cy="1260475"/>
        </p:xfrm>
        <a:graphic>
          <a:graphicData uri="http://schemas.openxmlformats.org/presentationml/2006/ole">
            <p:oleObj spid="_x0000_s2051" name="Ecuación" r:id="rId4" imgW="1879560" imgH="609480" progId="Equation.3">
              <p:embed/>
            </p:oleObj>
          </a:graphicData>
        </a:graphic>
      </p:graphicFrame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1295400" y="4495800"/>
          <a:ext cx="5486400" cy="801688"/>
        </p:xfrm>
        <a:graphic>
          <a:graphicData uri="http://schemas.openxmlformats.org/presentationml/2006/ole">
            <p:oleObj spid="_x0000_s2052" name="Ecuación" r:id="rId5" imgW="2171520" imgH="317160" progId="Equation.3">
              <p:embed/>
            </p:oleObj>
          </a:graphicData>
        </a:graphic>
      </p:graphicFrame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219200" y="57912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Dividiendo por Vd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B72351-5A67-476F-96A3-B02F61D0C504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1295400" y="1066800"/>
          <a:ext cx="5257800" cy="1176338"/>
        </p:xfrm>
        <a:graphic>
          <a:graphicData uri="http://schemas.openxmlformats.org/presentationml/2006/ole">
            <p:oleObj spid="_x0000_s3074" name="Ecuación" r:id="rId3" imgW="2133360" imgH="609480" progId="Equation.3">
              <p:embed/>
            </p:oleObj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1143000" y="3352800"/>
          <a:ext cx="5029200" cy="1514475"/>
        </p:xfrm>
        <a:graphic>
          <a:graphicData uri="http://schemas.openxmlformats.org/presentationml/2006/ole">
            <p:oleObj spid="_x0000_s3075" name="Ecuación" r:id="rId4" imgW="2247840" imgH="609480" progId="Equation.3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B72351-5A67-476F-96A3-B02F61D0C504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914400" y="914400"/>
          <a:ext cx="4648200" cy="1143000"/>
        </p:xfrm>
        <a:graphic>
          <a:graphicData uri="http://schemas.openxmlformats.org/presentationml/2006/ole">
            <p:oleObj spid="_x0000_s4098" name="Ecuación" r:id="rId3" imgW="2387520" imgH="609480" progId="Equation.3">
              <p:embed/>
            </p:oleObj>
          </a:graphicData>
        </a:graphic>
      </p:graphicFrame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1066800" y="2590800"/>
          <a:ext cx="4419600" cy="1295400"/>
        </p:xfrm>
        <a:graphic>
          <a:graphicData uri="http://schemas.openxmlformats.org/presentationml/2006/ole">
            <p:oleObj spid="_x0000_s4099" name="Ecuación" r:id="rId4" imgW="1981080" imgH="609480" progId="Equation.3">
              <p:embed/>
            </p:oleObj>
          </a:graphicData>
        </a:graphic>
      </p:graphicFrame>
      <p:graphicFrame>
        <p:nvGraphicFramePr>
          <p:cNvPr id="10247" name="Object 7"/>
          <p:cNvGraphicFramePr>
            <a:graphicFrameLocks noChangeAspect="1"/>
          </p:cNvGraphicFramePr>
          <p:nvPr/>
        </p:nvGraphicFramePr>
        <p:xfrm>
          <a:off x="762000" y="4324350"/>
          <a:ext cx="5562600" cy="1568450"/>
        </p:xfrm>
        <a:graphic>
          <a:graphicData uri="http://schemas.openxmlformats.org/presentationml/2006/ole">
            <p:oleObj spid="_x0000_s4100" name="Ecuación" r:id="rId5" imgW="2476440" imgH="698400" progId="Equation.3">
              <p:embed/>
            </p:oleObj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B72351-5A67-476F-96A3-B02F61D0C504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K= 0.1 h -1</a:t>
            </a:r>
          </a:p>
        </p:txBody>
      </p:sp>
      <p:graphicFrame>
        <p:nvGraphicFramePr>
          <p:cNvPr id="22585" name="Group 57"/>
          <p:cNvGraphicFramePr>
            <a:graphicFrameLocks noGrp="1"/>
          </p:cNvGraphicFramePr>
          <p:nvPr>
            <p:ph type="tbl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ABC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ABCac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KABCac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Ct+KABC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27D218-CFDD-4723-8C11-CA680214BE70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K= 0.1 h -1</a:t>
            </a:r>
          </a:p>
        </p:txBody>
      </p:sp>
      <p:graphicFrame>
        <p:nvGraphicFramePr>
          <p:cNvPr id="24579" name="Group 3"/>
          <p:cNvGraphicFramePr>
            <a:graphicFrameLocks noGrp="1"/>
          </p:cNvGraphicFramePr>
          <p:nvPr>
            <p:ph type="tbl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ABC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ABCac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KABCac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Ct+KABC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27D218-CFDD-4723-8C11-CA680214BE70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285</Words>
  <Application>Microsoft Office PowerPoint</Application>
  <PresentationFormat>Presentación en pantalla (4:3)</PresentationFormat>
  <Paragraphs>163</Paragraphs>
  <Slides>13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5" baseType="lpstr">
      <vt:lpstr>Diseño predeterminado</vt:lpstr>
      <vt:lpstr>Ecuación</vt:lpstr>
      <vt:lpstr>Método de Wagner y Nelson</vt:lpstr>
      <vt:lpstr>Bases del método de Wagner y Nelson</vt:lpstr>
      <vt:lpstr>Diapositiva 3</vt:lpstr>
      <vt:lpstr>Balance de material</vt:lpstr>
      <vt:lpstr>Diapositiva 5</vt:lpstr>
      <vt:lpstr>Diapositiva 6</vt:lpstr>
      <vt:lpstr>Diapositiva 7</vt:lpstr>
      <vt:lpstr>K= 0.1 h -1</vt:lpstr>
      <vt:lpstr>K= 0.1 h -1</vt:lpstr>
      <vt:lpstr>K= 0.1 h -1</vt:lpstr>
      <vt:lpstr>K= 0.1 h -1</vt:lpstr>
      <vt:lpstr>K= 0.1 h -1</vt:lpstr>
      <vt:lpstr>Diapositiva 13</vt:lpstr>
    </vt:vector>
  </TitlesOfParts>
  <Company>uchile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Método de Wagner y Nelson</dc:title>
  <dc:creator>ngai</dc:creator>
  <cp:lastModifiedBy>Universidad de Chile</cp:lastModifiedBy>
  <cp:revision>28</cp:revision>
  <dcterms:created xsi:type="dcterms:W3CDTF">2005-11-08T21:14:03Z</dcterms:created>
  <dcterms:modified xsi:type="dcterms:W3CDTF">2010-08-25T09:25:53Z</dcterms:modified>
</cp:coreProperties>
</file>