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Default Extension="wav" ContentType="audio/wav"/>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sldIdLst>
    <p:sldId id="257" r:id="rId2"/>
    <p:sldId id="344" r:id="rId3"/>
    <p:sldId id="345" r:id="rId4"/>
    <p:sldId id="346" r:id="rId5"/>
    <p:sldId id="266" r:id="rId6"/>
    <p:sldId id="259" r:id="rId7"/>
    <p:sldId id="325" r:id="rId8"/>
    <p:sldId id="260" r:id="rId9"/>
    <p:sldId id="324" r:id="rId10"/>
    <p:sldId id="261" r:id="rId11"/>
    <p:sldId id="262" r:id="rId12"/>
    <p:sldId id="263" r:id="rId13"/>
    <p:sldId id="270" r:id="rId14"/>
    <p:sldId id="271" r:id="rId15"/>
    <p:sldId id="272" r:id="rId16"/>
    <p:sldId id="285" r:id="rId17"/>
    <p:sldId id="281" r:id="rId18"/>
    <p:sldId id="286" r:id="rId19"/>
    <p:sldId id="275" r:id="rId20"/>
    <p:sldId id="277" r:id="rId21"/>
    <p:sldId id="287" r:id="rId22"/>
    <p:sldId id="288" r:id="rId23"/>
    <p:sldId id="340" r:id="rId24"/>
    <p:sldId id="338" r:id="rId25"/>
    <p:sldId id="289" r:id="rId26"/>
    <p:sldId id="290" r:id="rId27"/>
    <p:sldId id="291" r:id="rId28"/>
    <p:sldId id="329" r:id="rId29"/>
    <p:sldId id="332" r:id="rId30"/>
    <p:sldId id="331" r:id="rId31"/>
    <p:sldId id="278" r:id="rId32"/>
    <p:sldId id="279" r:id="rId33"/>
    <p:sldId id="280" r:id="rId34"/>
    <p:sldId id="264" r:id="rId35"/>
    <p:sldId id="335" r:id="rId36"/>
    <p:sldId id="292" r:id="rId37"/>
    <p:sldId id="293" r:id="rId38"/>
    <p:sldId id="334" r:id="rId39"/>
    <p:sldId id="295" r:id="rId40"/>
    <p:sldId id="336" r:id="rId41"/>
    <p:sldId id="297" r:id="rId42"/>
    <p:sldId id="296" r:id="rId43"/>
    <p:sldId id="298" r:id="rId44"/>
    <p:sldId id="330" r:id="rId45"/>
    <p:sldId id="328" r:id="rId46"/>
  </p:sldIdLst>
  <p:sldSz cx="9144000" cy="6858000" type="screen4x3"/>
  <p:notesSz cx="6858000" cy="9144000"/>
  <p:defaultTextStyle>
    <a:defPPr>
      <a:defRPr lang="es-ES"/>
    </a:defPPr>
    <a:lvl1pPr algn="l" rtl="0" fontAlgn="base">
      <a:spcBef>
        <a:spcPct val="0"/>
      </a:spcBef>
      <a:spcAft>
        <a:spcPct val="0"/>
      </a:spcAft>
      <a:defRPr i="1" kern="1200">
        <a:solidFill>
          <a:schemeClr val="tx1"/>
        </a:solidFill>
        <a:latin typeface="Arial" pitchFamily="34" charset="0"/>
        <a:ea typeface="+mn-ea"/>
        <a:cs typeface="+mn-cs"/>
      </a:defRPr>
    </a:lvl1pPr>
    <a:lvl2pPr marL="457200" algn="l" rtl="0" fontAlgn="base">
      <a:spcBef>
        <a:spcPct val="0"/>
      </a:spcBef>
      <a:spcAft>
        <a:spcPct val="0"/>
      </a:spcAft>
      <a:defRPr i="1" kern="1200">
        <a:solidFill>
          <a:schemeClr val="tx1"/>
        </a:solidFill>
        <a:latin typeface="Arial" pitchFamily="34" charset="0"/>
        <a:ea typeface="+mn-ea"/>
        <a:cs typeface="+mn-cs"/>
      </a:defRPr>
    </a:lvl2pPr>
    <a:lvl3pPr marL="914400" algn="l" rtl="0" fontAlgn="base">
      <a:spcBef>
        <a:spcPct val="0"/>
      </a:spcBef>
      <a:spcAft>
        <a:spcPct val="0"/>
      </a:spcAft>
      <a:defRPr i="1" kern="1200">
        <a:solidFill>
          <a:schemeClr val="tx1"/>
        </a:solidFill>
        <a:latin typeface="Arial" pitchFamily="34" charset="0"/>
        <a:ea typeface="+mn-ea"/>
        <a:cs typeface="+mn-cs"/>
      </a:defRPr>
    </a:lvl3pPr>
    <a:lvl4pPr marL="1371600" algn="l" rtl="0" fontAlgn="base">
      <a:spcBef>
        <a:spcPct val="0"/>
      </a:spcBef>
      <a:spcAft>
        <a:spcPct val="0"/>
      </a:spcAft>
      <a:defRPr i="1" kern="1200">
        <a:solidFill>
          <a:schemeClr val="tx1"/>
        </a:solidFill>
        <a:latin typeface="Arial" pitchFamily="34" charset="0"/>
        <a:ea typeface="+mn-ea"/>
        <a:cs typeface="+mn-cs"/>
      </a:defRPr>
    </a:lvl4pPr>
    <a:lvl5pPr marL="1828800" algn="l" rtl="0" fontAlgn="base">
      <a:spcBef>
        <a:spcPct val="0"/>
      </a:spcBef>
      <a:spcAft>
        <a:spcPct val="0"/>
      </a:spcAft>
      <a:defRPr i="1" kern="1200">
        <a:solidFill>
          <a:schemeClr val="tx1"/>
        </a:solidFill>
        <a:latin typeface="Arial" pitchFamily="34" charset="0"/>
        <a:ea typeface="+mn-ea"/>
        <a:cs typeface="+mn-cs"/>
      </a:defRPr>
    </a:lvl5pPr>
    <a:lvl6pPr marL="2286000" algn="l" defTabSz="914400" rtl="0" eaLnBrk="1" latinLnBrk="0" hangingPunct="1">
      <a:defRPr i="1" kern="1200">
        <a:solidFill>
          <a:schemeClr val="tx1"/>
        </a:solidFill>
        <a:latin typeface="Arial" pitchFamily="34" charset="0"/>
        <a:ea typeface="+mn-ea"/>
        <a:cs typeface="+mn-cs"/>
      </a:defRPr>
    </a:lvl6pPr>
    <a:lvl7pPr marL="2743200" algn="l" defTabSz="914400" rtl="0" eaLnBrk="1" latinLnBrk="0" hangingPunct="1">
      <a:defRPr i="1" kern="1200">
        <a:solidFill>
          <a:schemeClr val="tx1"/>
        </a:solidFill>
        <a:latin typeface="Arial" pitchFamily="34" charset="0"/>
        <a:ea typeface="+mn-ea"/>
        <a:cs typeface="+mn-cs"/>
      </a:defRPr>
    </a:lvl7pPr>
    <a:lvl8pPr marL="3200400" algn="l" defTabSz="914400" rtl="0" eaLnBrk="1" latinLnBrk="0" hangingPunct="1">
      <a:defRPr i="1" kern="1200">
        <a:solidFill>
          <a:schemeClr val="tx1"/>
        </a:solidFill>
        <a:latin typeface="Arial" pitchFamily="34" charset="0"/>
        <a:ea typeface="+mn-ea"/>
        <a:cs typeface="+mn-cs"/>
      </a:defRPr>
    </a:lvl8pPr>
    <a:lvl9pPr marL="3657600" algn="l" defTabSz="914400" rtl="0" eaLnBrk="1" latinLnBrk="0" hangingPunct="1">
      <a:defRPr i="1"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99"/>
    <a:srgbClr val="0066FF"/>
    <a:srgbClr val="CC0099"/>
    <a:srgbClr val="FF00FF"/>
    <a:srgbClr val="FF33CC"/>
    <a:srgbClr val="000099"/>
    <a:srgbClr val="CCECFF"/>
    <a:srgbClr val="33CCFF"/>
    <a:srgbClr val="66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09" autoAdjust="0"/>
    <p:restoredTop sz="94660"/>
  </p:normalViewPr>
  <p:slideViewPr>
    <p:cSldViewPr>
      <p:cViewPr varScale="1">
        <p:scale>
          <a:sx n="43" d="100"/>
          <a:sy n="43" d="100"/>
        </p:scale>
        <p:origin x="-1152"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image" Target="../media/image13.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i="0">
                <a:latin typeface="Arial" charset="0"/>
              </a:defRPr>
            </a:lvl1pPr>
          </a:lstStyle>
          <a:p>
            <a:pPr>
              <a:defRPr/>
            </a:pPr>
            <a:endParaRPr lang="es-E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i="0">
                <a:latin typeface="Arial" charset="0"/>
              </a:defRPr>
            </a:lvl1pPr>
          </a:lstStyle>
          <a:p>
            <a:pPr>
              <a:defRPr/>
            </a:pPr>
            <a:endParaRPr lang="es-ES"/>
          </a:p>
        </p:txBody>
      </p:sp>
      <p:sp>
        <p:nvSpPr>
          <p:cNvPr id="440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i="0">
                <a:latin typeface="Arial" charset="0"/>
              </a:defRPr>
            </a:lvl1pPr>
          </a:lstStyle>
          <a:p>
            <a:pPr>
              <a:defRPr/>
            </a:pPr>
            <a:endParaRPr lang="es-E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i="0">
                <a:latin typeface="Arial" charset="0"/>
              </a:defRPr>
            </a:lvl1pPr>
          </a:lstStyle>
          <a:p>
            <a:pPr>
              <a:defRPr/>
            </a:pPr>
            <a:fld id="{E2CF3AD0-C451-47FA-8FA2-170A2B14E49E}"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501BE788-84AC-4886-87DC-3336A29C6DF0}" type="slidenum">
              <a:rPr lang="es-ES" smtClean="0">
                <a:latin typeface="Arial" pitchFamily="34" charset="0"/>
              </a:rPr>
              <a:pPr/>
              <a:t>1</a:t>
            </a:fld>
            <a:endParaRPr lang="es-ES" smtClean="0">
              <a:latin typeface="Arial" pitchFamily="34"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BB19E0EF-F02F-4D50-856E-43CCB3675614}" type="slidenum">
              <a:rPr lang="es-ES" smtClean="0">
                <a:latin typeface="Arial" pitchFamily="34" charset="0"/>
              </a:rPr>
              <a:pPr/>
              <a:t>11</a:t>
            </a:fld>
            <a:endParaRPr lang="es-ES" smtClean="0">
              <a:latin typeface="Arial" pitchFamily="34" charset="0"/>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9D65A9AF-5C26-491D-AED9-203A9B3792A8}" type="slidenum">
              <a:rPr lang="es-ES" smtClean="0">
                <a:latin typeface="Arial" pitchFamily="34" charset="0"/>
              </a:rPr>
              <a:pPr/>
              <a:t>12</a:t>
            </a:fld>
            <a:endParaRPr lang="es-ES" smtClean="0">
              <a:latin typeface="Arial" pitchFamily="34" charset="0"/>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E77848D9-09E7-4C3F-B14F-647071179053}" type="slidenum">
              <a:rPr lang="es-ES" smtClean="0">
                <a:latin typeface="Arial" pitchFamily="34" charset="0"/>
              </a:rPr>
              <a:pPr/>
              <a:t>13</a:t>
            </a:fld>
            <a:endParaRPr lang="es-ES" smtClean="0">
              <a:latin typeface="Arial" pitchFamily="34" charset="0"/>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A8DCB461-02D3-4E21-A595-5A2A301C9ACA}" type="slidenum">
              <a:rPr lang="es-ES" smtClean="0">
                <a:latin typeface="Arial" pitchFamily="34" charset="0"/>
              </a:rPr>
              <a:pPr/>
              <a:t>14</a:t>
            </a:fld>
            <a:endParaRPr lang="es-ES" smtClean="0">
              <a:latin typeface="Arial" pitchFamily="34"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5A522CC3-7470-431A-88FC-A603A43EC25C}" type="slidenum">
              <a:rPr lang="es-ES" smtClean="0">
                <a:latin typeface="Arial" pitchFamily="34" charset="0"/>
              </a:rPr>
              <a:pPr/>
              <a:t>15</a:t>
            </a:fld>
            <a:endParaRPr lang="es-ES" smtClean="0">
              <a:latin typeface="Arial" pitchFamily="34"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B2BF2294-9FDD-4DBF-8875-D794BA1580D4}" type="slidenum">
              <a:rPr lang="es-ES" smtClean="0">
                <a:latin typeface="Arial" pitchFamily="34" charset="0"/>
              </a:rPr>
              <a:pPr/>
              <a:t>16</a:t>
            </a:fld>
            <a:endParaRPr lang="es-ES" smtClean="0">
              <a:latin typeface="Arial" pitchFamily="34"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605FD0C3-79F9-4C57-B529-F42A4711B355}" type="slidenum">
              <a:rPr lang="es-ES" smtClean="0">
                <a:latin typeface="Arial" pitchFamily="34" charset="0"/>
              </a:rPr>
              <a:pPr/>
              <a:t>17</a:t>
            </a:fld>
            <a:endParaRPr lang="es-ES" smtClean="0">
              <a:latin typeface="Arial" pitchFamily="34" charset="0"/>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E964DB3C-E84E-4AF4-8AB9-64D668A24A0F}" type="slidenum">
              <a:rPr lang="es-ES" smtClean="0">
                <a:latin typeface="Arial" pitchFamily="34" charset="0"/>
              </a:rPr>
              <a:pPr/>
              <a:t>18</a:t>
            </a:fld>
            <a:endParaRPr lang="es-ES" smtClean="0">
              <a:latin typeface="Arial" pitchFamily="34" charset="0"/>
            </a:endParaRP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4ACD9C69-0C20-499E-8EF4-35B493C0E083}" type="slidenum">
              <a:rPr lang="es-ES" smtClean="0">
                <a:latin typeface="Arial" pitchFamily="34" charset="0"/>
              </a:rPr>
              <a:pPr/>
              <a:t>19</a:t>
            </a:fld>
            <a:endParaRPr lang="es-ES" smtClean="0">
              <a:latin typeface="Arial" pitchFamily="34"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D82F32FC-AF73-40B9-8458-833A55FD5A7B}" type="slidenum">
              <a:rPr lang="es-ES" smtClean="0">
                <a:latin typeface="Arial" pitchFamily="34" charset="0"/>
              </a:rPr>
              <a:pPr/>
              <a:t>20</a:t>
            </a:fld>
            <a:endParaRPr lang="es-ES" smtClean="0">
              <a:latin typeface="Arial" pitchFamily="34"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610D8D6E-C1AD-4C9B-85C5-4C425A5DD53A}" type="slidenum">
              <a:rPr lang="es-ES" smtClean="0">
                <a:latin typeface="Arial" pitchFamily="34" charset="0"/>
              </a:rPr>
              <a:pPr/>
              <a:t>2</a:t>
            </a:fld>
            <a:endParaRPr lang="es-ES" smtClean="0">
              <a:latin typeface="Arial" pitchFamily="34"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7178D854-EEBA-4D5C-9999-D0489E198F35}" type="slidenum">
              <a:rPr lang="es-ES" smtClean="0">
                <a:latin typeface="Arial" pitchFamily="34" charset="0"/>
              </a:rPr>
              <a:pPr/>
              <a:t>21</a:t>
            </a:fld>
            <a:endParaRPr lang="es-ES" smtClean="0">
              <a:latin typeface="Arial" pitchFamily="34"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660A97C2-C614-494F-937E-786EDD08782D}" type="slidenum">
              <a:rPr lang="es-ES" smtClean="0">
                <a:latin typeface="Arial" pitchFamily="34" charset="0"/>
              </a:rPr>
              <a:pPr/>
              <a:t>22</a:t>
            </a:fld>
            <a:endParaRPr lang="es-ES" smtClean="0">
              <a:latin typeface="Arial" pitchFamily="34"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D817CA54-2C3C-4ADF-A3A7-068B6D9C46F1}" type="slidenum">
              <a:rPr lang="es-ES" smtClean="0">
                <a:latin typeface="Arial" pitchFamily="34" charset="0"/>
              </a:rPr>
              <a:pPr/>
              <a:t>23</a:t>
            </a:fld>
            <a:endParaRPr lang="es-ES" smtClean="0">
              <a:latin typeface="Arial" pitchFamily="34"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47F551B7-0B8F-4150-9ED5-E43514F36925}" type="slidenum">
              <a:rPr lang="es-ES" smtClean="0">
                <a:latin typeface="Arial" pitchFamily="34" charset="0"/>
              </a:rPr>
              <a:pPr/>
              <a:t>25</a:t>
            </a:fld>
            <a:endParaRPr lang="es-ES" smtClean="0">
              <a:latin typeface="Arial" pitchFamily="34"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297B13CD-6EC1-4A82-AD25-AFB478E08B17}" type="slidenum">
              <a:rPr lang="es-ES" smtClean="0">
                <a:latin typeface="Arial" pitchFamily="34" charset="0"/>
              </a:rPr>
              <a:pPr/>
              <a:t>26</a:t>
            </a:fld>
            <a:endParaRPr lang="es-ES" smtClean="0">
              <a:latin typeface="Arial" pitchFamily="34" charset="0"/>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B2A39606-A7B2-4719-8B9D-A81D1EDE618A}" type="slidenum">
              <a:rPr lang="es-ES" smtClean="0">
                <a:latin typeface="Arial" pitchFamily="34" charset="0"/>
              </a:rPr>
              <a:pPr/>
              <a:t>27</a:t>
            </a:fld>
            <a:endParaRPr lang="es-ES" smtClean="0">
              <a:latin typeface="Arial" pitchFamily="34"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91B1DD02-702D-4640-988D-F11CD532C44B}" type="slidenum">
              <a:rPr lang="es-ES" smtClean="0">
                <a:latin typeface="Arial" pitchFamily="34" charset="0"/>
              </a:rPr>
              <a:pPr/>
              <a:t>28</a:t>
            </a:fld>
            <a:endParaRPr lang="es-ES" smtClean="0">
              <a:latin typeface="Arial" pitchFamily="34" charset="0"/>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5D543726-813D-4751-A596-E7A66C56281E}" type="slidenum">
              <a:rPr lang="es-ES" smtClean="0">
                <a:latin typeface="Arial" pitchFamily="34" charset="0"/>
              </a:rPr>
              <a:pPr/>
              <a:t>29</a:t>
            </a:fld>
            <a:endParaRPr lang="es-ES" smtClean="0">
              <a:latin typeface="Arial" pitchFamily="34"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47CBD7FD-787B-4467-AB9D-CEF88D56B9C6}" type="slidenum">
              <a:rPr lang="es-ES" smtClean="0">
                <a:latin typeface="Arial" pitchFamily="34" charset="0"/>
              </a:rPr>
              <a:pPr/>
              <a:t>31</a:t>
            </a:fld>
            <a:endParaRPr lang="es-ES" smtClean="0">
              <a:latin typeface="Arial" pitchFamily="34"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5367C699-7E2B-405E-AE60-32BCAF0B3380}" type="slidenum">
              <a:rPr lang="es-ES" smtClean="0">
                <a:latin typeface="Arial" pitchFamily="34" charset="0"/>
              </a:rPr>
              <a:pPr/>
              <a:t>32</a:t>
            </a:fld>
            <a:endParaRPr lang="es-ES" smtClean="0">
              <a:latin typeface="Arial" pitchFamily="34" charset="0"/>
            </a:endParaRPr>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610D8D6E-C1AD-4C9B-85C5-4C425A5DD53A}" type="slidenum">
              <a:rPr lang="es-ES" smtClean="0">
                <a:latin typeface="Arial" pitchFamily="34" charset="0"/>
              </a:rPr>
              <a:pPr/>
              <a:t>3</a:t>
            </a:fld>
            <a:endParaRPr lang="es-ES" smtClean="0">
              <a:latin typeface="Arial" pitchFamily="34"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F2D1E580-C99B-436E-AE63-9D54A045A5A5}" type="slidenum">
              <a:rPr lang="es-ES" smtClean="0">
                <a:latin typeface="Arial" pitchFamily="34" charset="0"/>
              </a:rPr>
              <a:pPr/>
              <a:t>33</a:t>
            </a:fld>
            <a:endParaRPr lang="es-ES" smtClean="0">
              <a:latin typeface="Arial" pitchFamily="34" charset="0"/>
            </a:endParaRP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9A800436-C5F4-4356-B27F-7B1EFAFD0CD6}" type="slidenum">
              <a:rPr lang="es-ES" smtClean="0">
                <a:latin typeface="Arial" pitchFamily="34" charset="0"/>
              </a:rPr>
              <a:pPr/>
              <a:t>34</a:t>
            </a:fld>
            <a:endParaRPr lang="es-ES" smtClean="0">
              <a:latin typeface="Arial" pitchFamily="34"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A48DF546-250E-4037-8F18-2FB0AA514B6E}" type="slidenum">
              <a:rPr lang="es-ES" smtClean="0">
                <a:latin typeface="Arial" pitchFamily="34" charset="0"/>
              </a:rPr>
              <a:pPr/>
              <a:t>35</a:t>
            </a:fld>
            <a:endParaRPr lang="es-ES" smtClean="0">
              <a:latin typeface="Arial" pitchFamily="34" charset="0"/>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2969BBEC-9269-4288-9D08-7E1B5A946DE4}" type="slidenum">
              <a:rPr lang="es-ES" smtClean="0">
                <a:latin typeface="Arial" pitchFamily="34" charset="0"/>
              </a:rPr>
              <a:pPr/>
              <a:t>36</a:t>
            </a:fld>
            <a:endParaRPr lang="es-ES" smtClean="0">
              <a:latin typeface="Arial" pitchFamily="34" charset="0"/>
            </a:endParaRPr>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30A0B7D7-55CC-4601-944A-FB22BF25F361}" type="slidenum">
              <a:rPr lang="es-ES" smtClean="0">
                <a:latin typeface="Arial" pitchFamily="34" charset="0"/>
              </a:rPr>
              <a:pPr/>
              <a:t>37</a:t>
            </a:fld>
            <a:endParaRPr lang="es-ES" smtClean="0">
              <a:latin typeface="Arial" pitchFamily="34"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60D05AE2-3D88-4C41-AA6D-0DE41D2E71D6}" type="slidenum">
              <a:rPr lang="es-ES" smtClean="0">
                <a:latin typeface="Arial" pitchFamily="34" charset="0"/>
              </a:rPr>
              <a:pPr/>
              <a:t>38</a:t>
            </a:fld>
            <a:endParaRPr lang="es-ES" smtClean="0">
              <a:latin typeface="Arial" pitchFamily="34"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CF6F640E-FC85-4D04-A753-E4BD13CE2DDA}" type="slidenum">
              <a:rPr lang="es-ES" smtClean="0">
                <a:latin typeface="Arial" pitchFamily="34" charset="0"/>
              </a:rPr>
              <a:pPr/>
              <a:t>39</a:t>
            </a:fld>
            <a:endParaRPr lang="es-ES" smtClean="0">
              <a:latin typeface="Arial" pitchFamily="34" charset="0"/>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5C63A3B2-D74C-4F32-877B-75EDE72F2427}" type="slidenum">
              <a:rPr lang="es-ES" smtClean="0">
                <a:latin typeface="Arial" pitchFamily="34" charset="0"/>
              </a:rPr>
              <a:pPr/>
              <a:t>40</a:t>
            </a:fld>
            <a:endParaRPr lang="es-ES" smtClean="0">
              <a:latin typeface="Arial" pitchFamily="34"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7F453471-127B-457D-AB96-3529522D7ADC}" type="slidenum">
              <a:rPr lang="es-ES" smtClean="0">
                <a:latin typeface="Arial" pitchFamily="34" charset="0"/>
              </a:rPr>
              <a:pPr/>
              <a:t>41</a:t>
            </a:fld>
            <a:endParaRPr lang="es-ES" smtClean="0">
              <a:latin typeface="Arial" pitchFamily="34" charset="0"/>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34F472D9-4679-402E-A344-166D768F41EF}" type="slidenum">
              <a:rPr lang="es-ES" smtClean="0">
                <a:latin typeface="Arial" pitchFamily="34" charset="0"/>
              </a:rPr>
              <a:pPr/>
              <a:t>42</a:t>
            </a:fld>
            <a:endParaRPr lang="es-ES" smtClean="0">
              <a:latin typeface="Arial" pitchFamily="34"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610D8D6E-C1AD-4C9B-85C5-4C425A5DD53A}" type="slidenum">
              <a:rPr lang="es-ES" smtClean="0">
                <a:latin typeface="Arial" pitchFamily="34" charset="0"/>
              </a:rPr>
              <a:pPr/>
              <a:t>4</a:t>
            </a:fld>
            <a:endParaRPr lang="es-ES" smtClean="0">
              <a:latin typeface="Arial" pitchFamily="34"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79AF06C2-8A37-44AB-AC36-20342BB91568}" type="slidenum">
              <a:rPr lang="es-ES" smtClean="0">
                <a:latin typeface="Arial" pitchFamily="34" charset="0"/>
              </a:rPr>
              <a:pPr/>
              <a:t>43</a:t>
            </a:fld>
            <a:endParaRPr lang="es-ES" smtClean="0">
              <a:latin typeface="Arial" pitchFamily="34" charset="0"/>
            </a:endParaRPr>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5E2CC7F6-9ECF-4F56-B88C-A9026F18AE35}" type="slidenum">
              <a:rPr lang="es-ES" smtClean="0">
                <a:latin typeface="Arial" pitchFamily="34" charset="0"/>
              </a:rPr>
              <a:pPr/>
              <a:t>44</a:t>
            </a:fld>
            <a:endParaRPr lang="es-ES" smtClean="0">
              <a:latin typeface="Arial" pitchFamily="34" charset="0"/>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971CB0C6-0D9D-4C2C-BED0-714113928A4F}" type="slidenum">
              <a:rPr lang="es-ES" smtClean="0">
                <a:latin typeface="Arial" pitchFamily="34" charset="0"/>
              </a:rPr>
              <a:pPr/>
              <a:t>45</a:t>
            </a:fld>
            <a:endParaRPr lang="es-ES" smtClean="0">
              <a:latin typeface="Arial" pitchFamily="34" charset="0"/>
            </a:endParaRPr>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610D8D6E-C1AD-4C9B-85C5-4C425A5DD53A}" type="slidenum">
              <a:rPr lang="es-ES" smtClean="0">
                <a:latin typeface="Arial" pitchFamily="34" charset="0"/>
              </a:rPr>
              <a:pPr/>
              <a:t>6</a:t>
            </a:fld>
            <a:endParaRPr lang="es-ES" smtClean="0">
              <a:latin typeface="Arial" pitchFamily="34"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70539231-EE95-455A-9F33-DCE3CD68D9F6}" type="slidenum">
              <a:rPr lang="es-ES" smtClean="0">
                <a:latin typeface="Arial" pitchFamily="34" charset="0"/>
              </a:rPr>
              <a:pPr/>
              <a:t>7</a:t>
            </a:fld>
            <a:endParaRPr lang="es-ES" smtClean="0">
              <a:latin typeface="Arial" pitchFamily="34"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CB34A8C-D345-421A-A744-DA1FBF1CC279}" type="slidenum">
              <a:rPr lang="es-ES" smtClean="0">
                <a:latin typeface="Arial" pitchFamily="34" charset="0"/>
              </a:rPr>
              <a:pPr/>
              <a:t>8</a:t>
            </a:fld>
            <a:endParaRPr lang="es-ES" smtClean="0">
              <a:latin typeface="Arial" pitchFamily="34"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BDD6ED81-8830-4222-94D6-63644619A002}" type="slidenum">
              <a:rPr lang="es-ES" smtClean="0">
                <a:latin typeface="Arial" pitchFamily="34" charset="0"/>
              </a:rPr>
              <a:pPr/>
              <a:t>9</a:t>
            </a:fld>
            <a:endParaRPr lang="es-ES" smtClean="0">
              <a:latin typeface="Arial" pitchFamily="34"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A0E6D9C1-5613-43E7-A4B4-BA49261E8E5D}" type="slidenum">
              <a:rPr lang="es-ES" smtClean="0">
                <a:latin typeface="Arial" pitchFamily="34" charset="0"/>
              </a:rPr>
              <a:pPr/>
              <a:t>10</a:t>
            </a:fld>
            <a:endParaRPr lang="es-ES" smtClean="0">
              <a:latin typeface="Arial" pitchFamily="34" charset="0"/>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E01BE92F-D654-4801-B022-E020459D8D66}"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D0BB71E5-9934-4541-906F-BADF266F03F7}"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00CFC5AF-8941-4A20-BFC2-F38CC3A45FDE}"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E9CC29B1-49FF-4687-B924-E8B75FAE9B08}"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440D81F0-005D-4C7B-A172-650BE0FF4E0A}"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2265C904-AD5C-4AA8-91D7-41EB1C9D89AB}"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CDD4A429-E3EF-4EBE-87CF-58BC206DD888}"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F4B5BCB9-8187-4903-8513-CDCFA348A08A}"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F1721912-4550-4755-B5EB-CFC179285802}"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473B6AFA-EFAD-4810-A2E3-DA0FE6CDA4C8}"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C77C4C2A-A781-4950-A518-90C452771B28}"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512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i="0">
                <a:latin typeface="Arial" charset="0"/>
              </a:defRPr>
            </a:lvl1pPr>
          </a:lstStyle>
          <a:p>
            <a:pPr>
              <a:defRPr/>
            </a:pPr>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i="0">
                <a:latin typeface="Arial" charset="0"/>
              </a:defRPr>
            </a:lvl1pPr>
          </a:lstStyle>
          <a:p>
            <a:pPr>
              <a:defRPr/>
            </a:pPr>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i="0">
                <a:latin typeface="Arial" charset="0"/>
              </a:defRPr>
            </a:lvl1pPr>
          </a:lstStyle>
          <a:p>
            <a:pPr>
              <a:defRPr/>
            </a:pPr>
            <a:fld id="{0B561C35-01CD-497F-A22F-AE3F37525FB7}"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1.jpe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oleObject" Target="../embeddings/oleObject4.bin"/><Relationship Id="rId4" Type="http://schemas.openxmlformats.org/officeDocument/2006/relationships/image" Target="../media/image1.jpe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_rels/slide2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2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2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2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2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3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4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4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4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6147"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6148"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6149"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6150"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6151" name="Text Box 8"/>
          <p:cNvSpPr txBox="1">
            <a:spLocks noChangeArrowheads="1"/>
          </p:cNvSpPr>
          <p:nvPr/>
        </p:nvSpPr>
        <p:spPr bwMode="auto">
          <a:xfrm>
            <a:off x="1981200" y="2411413"/>
            <a:ext cx="7162800" cy="1311275"/>
          </a:xfrm>
          <a:prstGeom prst="rect">
            <a:avLst/>
          </a:prstGeom>
          <a:noFill/>
          <a:ln w="9525">
            <a:noFill/>
            <a:miter lim="800000"/>
            <a:headEnd/>
            <a:tailEnd/>
          </a:ln>
        </p:spPr>
        <p:txBody>
          <a:bodyPr>
            <a:spAutoFit/>
          </a:bodyPr>
          <a:lstStyle/>
          <a:p>
            <a:pPr algn="ctr" eaLnBrk="0" hangingPunct="0">
              <a:lnSpc>
                <a:spcPts val="4800"/>
              </a:lnSpc>
              <a:spcBef>
                <a:spcPts val="2400"/>
              </a:spcBef>
            </a:pPr>
            <a:r>
              <a:rPr lang="en-US" sz="4200" b="1" i="0" dirty="0" err="1">
                <a:solidFill>
                  <a:srgbClr val="FFFF99"/>
                </a:solidFill>
                <a:latin typeface="Times New Roman" pitchFamily="18" charset="0"/>
              </a:rPr>
              <a:t>Principios</a:t>
            </a:r>
            <a:r>
              <a:rPr lang="en-US" sz="4200" b="1" i="0" dirty="0">
                <a:solidFill>
                  <a:srgbClr val="FFFF99"/>
                </a:solidFill>
                <a:latin typeface="Times New Roman" pitchFamily="18" charset="0"/>
              </a:rPr>
              <a:t> de </a:t>
            </a:r>
            <a:r>
              <a:rPr lang="en-US" sz="4200" b="1" i="0" dirty="0" err="1">
                <a:solidFill>
                  <a:srgbClr val="FFFF99"/>
                </a:solidFill>
                <a:latin typeface="Times New Roman" pitchFamily="18" charset="0"/>
              </a:rPr>
              <a:t>Biofarmacia</a:t>
            </a:r>
            <a:r>
              <a:rPr lang="en-US" sz="4200" b="1" i="0" dirty="0">
                <a:solidFill>
                  <a:srgbClr val="FFFF99"/>
                </a:solidFill>
                <a:latin typeface="Times New Roman" pitchFamily="18" charset="0"/>
              </a:rPr>
              <a:t> y </a:t>
            </a:r>
            <a:r>
              <a:rPr lang="en-US" sz="4200" b="1" i="0" dirty="0" err="1">
                <a:solidFill>
                  <a:srgbClr val="FFFF99"/>
                </a:solidFill>
                <a:latin typeface="Times New Roman" pitchFamily="18" charset="0"/>
              </a:rPr>
              <a:t>Farmacocinética</a:t>
            </a:r>
            <a:endParaRPr lang="en-US" sz="4200" b="1" i="0" dirty="0">
              <a:solidFill>
                <a:srgbClr val="FFFF99"/>
              </a:solidFill>
              <a:latin typeface="Times New Roman" pitchFamily="18" charset="0"/>
            </a:endParaRPr>
          </a:p>
        </p:txBody>
      </p:sp>
      <p:sp>
        <p:nvSpPr>
          <p:cNvPr id="6152" name="Text Box 10"/>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6153" name="Picture 11"/>
          <p:cNvPicPr>
            <a:picLocks noChangeAspect="1" noChangeArrowheads="1"/>
          </p:cNvPicPr>
          <p:nvPr/>
        </p:nvPicPr>
        <p:blipFill>
          <a:blip r:embed="rId3" cstate="print"/>
          <a:srcRect l="22749" r="9004"/>
          <a:stretch>
            <a:fillRect/>
          </a:stretch>
        </p:blipFill>
        <p:spPr bwMode="auto">
          <a:xfrm>
            <a:off x="0" y="0"/>
            <a:ext cx="1371600" cy="6858000"/>
          </a:xfrm>
          <a:prstGeom prst="rect">
            <a:avLst/>
          </a:prstGeom>
          <a:noFill/>
          <a:ln w="9525">
            <a:noFill/>
            <a:miter lim="800000"/>
            <a:headEnd/>
            <a:tailEnd/>
          </a:ln>
        </p:spPr>
      </p:pic>
      <p:sp>
        <p:nvSpPr>
          <p:cNvPr id="6154" name="Rectangle 13"/>
          <p:cNvSpPr>
            <a:spLocks noGrp="1" noChangeArrowheads="1"/>
          </p:cNvSpPr>
          <p:nvPr>
            <p:ph type="subTitle" idx="4294967295"/>
          </p:nvPr>
        </p:nvSpPr>
        <p:spPr>
          <a:xfrm>
            <a:off x="2743200" y="3860800"/>
            <a:ext cx="6400800" cy="1752600"/>
          </a:xfrm>
        </p:spPr>
        <p:txBody>
          <a:bodyPr/>
          <a:lstStyle/>
          <a:p>
            <a:pPr marL="0" indent="0" algn="ctr" eaLnBrk="1" hangingPunct="1">
              <a:lnSpc>
                <a:spcPct val="80000"/>
              </a:lnSpc>
              <a:buFontTx/>
              <a:buNone/>
            </a:pPr>
            <a:r>
              <a:rPr lang="es-ES" sz="2000" smtClean="0">
                <a:solidFill>
                  <a:srgbClr val="FFFFFF"/>
                </a:solidFill>
              </a:rPr>
              <a:t>Dra. María Nella Gai</a:t>
            </a:r>
          </a:p>
          <a:p>
            <a:pPr marL="0" indent="0" algn="ctr" eaLnBrk="1" hangingPunct="1">
              <a:lnSpc>
                <a:spcPct val="80000"/>
              </a:lnSpc>
              <a:buFontTx/>
              <a:buNone/>
            </a:pPr>
            <a:r>
              <a:rPr lang="es-ES" sz="2000" smtClean="0">
                <a:solidFill>
                  <a:srgbClr val="FFFFFF"/>
                </a:solidFill>
              </a:rPr>
              <a:t>Departamento de Ciencias y Tecnología Farmacéutica</a:t>
            </a:r>
          </a:p>
          <a:p>
            <a:pPr marL="0" indent="0" algn="ctr" eaLnBrk="1" hangingPunct="1">
              <a:lnSpc>
                <a:spcPct val="80000"/>
              </a:lnSpc>
              <a:buFontTx/>
              <a:buNone/>
            </a:pPr>
            <a:r>
              <a:rPr lang="es-ES" sz="2000" smtClean="0">
                <a:solidFill>
                  <a:srgbClr val="FFFFFF"/>
                </a:solidFill>
              </a:rPr>
              <a:t>Universidad de Chile</a:t>
            </a:r>
          </a:p>
          <a:p>
            <a:pPr marL="0" indent="0" algn="ctr" eaLnBrk="1" hangingPunct="1">
              <a:lnSpc>
                <a:spcPct val="80000"/>
              </a:lnSpc>
              <a:buFontTx/>
              <a:buNone/>
            </a:pPr>
            <a:r>
              <a:rPr lang="es-ES" sz="2000" smtClean="0">
                <a:solidFill>
                  <a:srgbClr val="FFFFFF"/>
                </a:solidFill>
              </a:rPr>
              <a:t>mgai@uchile.cl</a:t>
            </a:r>
          </a:p>
        </p:txBody>
      </p:sp>
      <p:pic>
        <p:nvPicPr>
          <p:cNvPr id="6155" name="Picture 14" descr="escudo5"/>
          <p:cNvPicPr>
            <a:picLocks noChangeAspect="1" noChangeArrowheads="1"/>
          </p:cNvPicPr>
          <p:nvPr/>
        </p:nvPicPr>
        <p:blipFill>
          <a:blip r:embed="rId4" cstate="print">
            <a:lum bright="-6000"/>
          </a:blip>
          <a:srcRect/>
          <a:stretch>
            <a:fillRect/>
          </a:stretch>
        </p:blipFill>
        <p:spPr bwMode="auto">
          <a:xfrm>
            <a:off x="7812088" y="5229225"/>
            <a:ext cx="1006475" cy="1384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7"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1028"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1029"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1030"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1031"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1032"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1033" name="Picture 9"/>
          <p:cNvPicPr>
            <a:picLocks noChangeAspect="1" noChangeArrowheads="1"/>
          </p:cNvPicPr>
          <p:nvPr/>
        </p:nvPicPr>
        <p:blipFill>
          <a:blip r:embed="rId3" cstate="print"/>
          <a:srcRect l="22749" r="9004"/>
          <a:stretch>
            <a:fillRect/>
          </a:stretch>
        </p:blipFill>
        <p:spPr bwMode="auto">
          <a:xfrm>
            <a:off x="0" y="0"/>
            <a:ext cx="1371600" cy="6858000"/>
          </a:xfrm>
          <a:prstGeom prst="rect">
            <a:avLst/>
          </a:prstGeom>
          <a:noFill/>
          <a:ln w="9525">
            <a:noFill/>
            <a:miter lim="800000"/>
            <a:headEnd/>
            <a:tailEnd/>
          </a:ln>
        </p:spPr>
      </p:pic>
      <p:pic>
        <p:nvPicPr>
          <p:cNvPr id="10" name="9 Imagen" descr="Curva Cpl.jpg"/>
          <p:cNvPicPr>
            <a:picLocks noChangeAspect="1"/>
          </p:cNvPicPr>
          <p:nvPr/>
        </p:nvPicPr>
        <p:blipFill>
          <a:blip r:embed="rId4" cstate="print"/>
          <a:stretch>
            <a:fillRect/>
          </a:stretch>
        </p:blipFill>
        <p:spPr>
          <a:xfrm>
            <a:off x="1691680" y="980728"/>
            <a:ext cx="7078387" cy="54006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12291"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12292"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12293"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12294"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12295"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12296" name="Picture 9"/>
          <p:cNvPicPr>
            <a:picLocks noChangeAspect="1" noChangeArrowheads="1"/>
          </p:cNvPicPr>
          <p:nvPr/>
        </p:nvPicPr>
        <p:blipFill>
          <a:blip r:embed="rId3" cstate="print"/>
          <a:srcRect l="22749" r="9004"/>
          <a:stretch>
            <a:fillRect/>
          </a:stretch>
        </p:blipFill>
        <p:spPr bwMode="auto">
          <a:xfrm>
            <a:off x="0" y="0"/>
            <a:ext cx="1371600" cy="6858000"/>
          </a:xfrm>
          <a:prstGeom prst="rect">
            <a:avLst/>
          </a:prstGeom>
          <a:noFill/>
          <a:ln w="9525">
            <a:noFill/>
            <a:miter lim="800000"/>
            <a:headEnd/>
            <a:tailEnd/>
          </a:ln>
        </p:spPr>
      </p:pic>
      <p:sp>
        <p:nvSpPr>
          <p:cNvPr id="12297" name="Rectangle 17"/>
          <p:cNvSpPr>
            <a:spLocks noChangeArrowheads="1"/>
          </p:cNvSpPr>
          <p:nvPr/>
        </p:nvSpPr>
        <p:spPr bwMode="auto">
          <a:xfrm>
            <a:off x="1905000" y="765175"/>
            <a:ext cx="7086600" cy="576263"/>
          </a:xfrm>
          <a:prstGeom prst="rect">
            <a:avLst/>
          </a:prstGeom>
          <a:noFill/>
          <a:ln w="9525">
            <a:noFill/>
            <a:miter lim="800000"/>
            <a:headEnd/>
            <a:tailEnd/>
          </a:ln>
        </p:spPr>
        <p:txBody>
          <a:bodyPr lIns="92075" tIns="46038" rIns="92075" bIns="46038" anchor="ctr"/>
          <a:lstStyle/>
          <a:p>
            <a:pPr algn="ctr"/>
            <a:r>
              <a:rPr lang="es-ES" sz="3200" b="1" i="0">
                <a:solidFill>
                  <a:schemeClr val="tx2"/>
                </a:solidFill>
              </a:rPr>
              <a:t/>
            </a:r>
            <a:br>
              <a:rPr lang="es-ES" sz="3200" b="1" i="0">
                <a:solidFill>
                  <a:schemeClr val="tx2"/>
                </a:solidFill>
              </a:rPr>
            </a:br>
            <a:r>
              <a:rPr lang="es-ES" sz="3200" b="1" i="0">
                <a:solidFill>
                  <a:srgbClr val="FFFFCC"/>
                </a:solidFill>
              </a:rPr>
              <a:t>Alcanzar la circulación</a:t>
            </a:r>
            <a:r>
              <a:rPr lang="es-ES_tradnl" sz="3200" b="1" i="0">
                <a:solidFill>
                  <a:schemeClr val="tx2"/>
                </a:solidFill>
              </a:rPr>
              <a:t/>
            </a:r>
            <a:br>
              <a:rPr lang="es-ES_tradnl" sz="3200" b="1" i="0">
                <a:solidFill>
                  <a:schemeClr val="tx2"/>
                </a:solidFill>
              </a:rPr>
            </a:br>
            <a:endParaRPr lang="es-ES" sz="3200" b="1" i="0">
              <a:solidFill>
                <a:schemeClr val="tx2"/>
              </a:solidFill>
            </a:endParaRPr>
          </a:p>
        </p:txBody>
      </p:sp>
      <p:sp>
        <p:nvSpPr>
          <p:cNvPr id="12298" name="Rectangle 18"/>
          <p:cNvSpPr>
            <a:spLocks noChangeArrowheads="1"/>
          </p:cNvSpPr>
          <p:nvPr/>
        </p:nvSpPr>
        <p:spPr bwMode="auto">
          <a:xfrm>
            <a:off x="1692275" y="2349500"/>
            <a:ext cx="7146925" cy="2641600"/>
          </a:xfrm>
          <a:prstGeom prst="rect">
            <a:avLst/>
          </a:prstGeom>
          <a:noFill/>
          <a:ln w="9525">
            <a:noFill/>
            <a:miter lim="800000"/>
            <a:headEnd/>
            <a:tailEnd/>
          </a:ln>
        </p:spPr>
        <p:txBody>
          <a:bodyPr lIns="92075" tIns="46038" rIns="92075" bIns="46038"/>
          <a:lstStyle/>
          <a:p>
            <a:pPr marL="342900" indent="-342900">
              <a:lnSpc>
                <a:spcPct val="90000"/>
              </a:lnSpc>
              <a:spcBef>
                <a:spcPct val="20000"/>
              </a:spcBef>
              <a:buFontTx/>
              <a:buChar char=" "/>
            </a:pPr>
            <a:r>
              <a:rPr lang="es-ES" sz="2800" b="1" i="0" u="sng">
                <a:solidFill>
                  <a:srgbClr val="FFFFCC"/>
                </a:solidFill>
              </a:rPr>
              <a:t>¿De qué factores depende?</a:t>
            </a:r>
          </a:p>
          <a:p>
            <a:pPr marL="342900" indent="-342900">
              <a:lnSpc>
                <a:spcPct val="90000"/>
              </a:lnSpc>
              <a:spcBef>
                <a:spcPct val="20000"/>
              </a:spcBef>
              <a:buFontTx/>
              <a:buChar char="•"/>
            </a:pPr>
            <a:endParaRPr lang="es-ES" sz="2800" b="1" i="0" u="sng">
              <a:solidFill>
                <a:schemeClr val="tx2"/>
              </a:solidFill>
            </a:endParaRPr>
          </a:p>
          <a:p>
            <a:pPr marL="342900" indent="-342900">
              <a:lnSpc>
                <a:spcPct val="90000"/>
              </a:lnSpc>
              <a:spcBef>
                <a:spcPct val="20000"/>
              </a:spcBef>
              <a:buFont typeface="Wingdings" pitchFamily="2" charset="2"/>
              <a:buChar char="Ø"/>
            </a:pPr>
            <a:r>
              <a:rPr lang="es-ES" sz="2400" b="1" i="0">
                <a:solidFill>
                  <a:srgbClr val="FFFFCC"/>
                </a:solidFill>
              </a:rPr>
              <a:t>De características propias de la forma farmacéutica</a:t>
            </a:r>
          </a:p>
          <a:p>
            <a:pPr marL="342900" indent="-342900">
              <a:lnSpc>
                <a:spcPct val="90000"/>
              </a:lnSpc>
              <a:spcBef>
                <a:spcPct val="20000"/>
              </a:spcBef>
              <a:buFont typeface="Wingdings" pitchFamily="2" charset="2"/>
              <a:buChar char="Ø"/>
            </a:pPr>
            <a:r>
              <a:rPr lang="es-ES" sz="2400" b="1" i="0">
                <a:solidFill>
                  <a:srgbClr val="FFFFCC"/>
                </a:solidFill>
              </a:rPr>
              <a:t>De características propias del fármaco</a:t>
            </a:r>
          </a:p>
          <a:p>
            <a:pPr marL="342900" indent="-342900">
              <a:lnSpc>
                <a:spcPct val="90000"/>
              </a:lnSpc>
              <a:spcBef>
                <a:spcPct val="20000"/>
              </a:spcBef>
              <a:buFont typeface="Wingdings" pitchFamily="2" charset="2"/>
              <a:buChar char="Ø"/>
            </a:pPr>
            <a:r>
              <a:rPr lang="es-ES" sz="2400" b="1" i="0">
                <a:solidFill>
                  <a:srgbClr val="FFFFCC"/>
                </a:solidFill>
              </a:rPr>
              <a:t>De características propias del sitio de administración</a:t>
            </a:r>
          </a:p>
          <a:p>
            <a:pPr marL="342900" indent="-342900">
              <a:lnSpc>
                <a:spcPct val="90000"/>
              </a:lnSpc>
              <a:spcBef>
                <a:spcPct val="20000"/>
              </a:spcBef>
              <a:buFont typeface="Monotype Sorts"/>
              <a:buChar char="¸"/>
            </a:pPr>
            <a:endParaRPr lang="es-ES_tradnl" sz="2400" b="1" i="0">
              <a:solidFill>
                <a:srgbClr val="FFFFCC"/>
              </a:solidFill>
            </a:endParaRPr>
          </a:p>
          <a:p>
            <a:pPr marL="342900" indent="-342900">
              <a:lnSpc>
                <a:spcPct val="90000"/>
              </a:lnSpc>
              <a:spcBef>
                <a:spcPct val="20000"/>
              </a:spcBef>
              <a:buFont typeface="Monotype Sorts"/>
              <a:buChar char=" "/>
            </a:pPr>
            <a:r>
              <a:rPr lang="es-ES_tradnl" sz="2800" b="1" i="0">
                <a:solidFill>
                  <a:srgbClr val="FF9999"/>
                </a:solidFill>
              </a:rPr>
              <a:t>Resultado: </a:t>
            </a:r>
            <a:r>
              <a:rPr lang="es-ES_tradnl" sz="2800" b="1" i="0">
                <a:solidFill>
                  <a:schemeClr val="bg1"/>
                </a:solidFill>
              </a:rPr>
              <a:t>una cierta proporción de la dosis administrada queda disponible (biodisponible) para ejercer un efecto.</a:t>
            </a:r>
          </a:p>
          <a:p>
            <a:pPr marL="342900" indent="-342900">
              <a:lnSpc>
                <a:spcPct val="90000"/>
              </a:lnSpc>
              <a:spcBef>
                <a:spcPct val="20000"/>
              </a:spcBef>
              <a:buFontTx/>
              <a:buChar char="•"/>
            </a:pPr>
            <a:endParaRPr lang="es-ES" sz="3200" i="0">
              <a:solidFill>
                <a:schemeClr val="bg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13315"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13316"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13317"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13318"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13319"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13320" name="Picture 9"/>
          <p:cNvPicPr>
            <a:picLocks noChangeAspect="1" noChangeArrowheads="1"/>
          </p:cNvPicPr>
          <p:nvPr/>
        </p:nvPicPr>
        <p:blipFill>
          <a:blip r:embed="rId3" cstate="print"/>
          <a:srcRect l="22749" r="9004"/>
          <a:stretch>
            <a:fillRect/>
          </a:stretch>
        </p:blipFill>
        <p:spPr bwMode="auto">
          <a:xfrm>
            <a:off x="0" y="0"/>
            <a:ext cx="1371600" cy="6858000"/>
          </a:xfrm>
          <a:prstGeom prst="rect">
            <a:avLst/>
          </a:prstGeom>
          <a:noFill/>
          <a:ln w="9525">
            <a:noFill/>
            <a:miter lim="800000"/>
            <a:headEnd/>
            <a:tailEnd/>
          </a:ln>
        </p:spPr>
      </p:pic>
      <p:sp>
        <p:nvSpPr>
          <p:cNvPr id="13321" name="Rectangle 13"/>
          <p:cNvSpPr>
            <a:spLocks noChangeArrowheads="1"/>
          </p:cNvSpPr>
          <p:nvPr/>
        </p:nvSpPr>
        <p:spPr bwMode="auto">
          <a:xfrm>
            <a:off x="1476375" y="765175"/>
            <a:ext cx="7667625" cy="1143000"/>
          </a:xfrm>
          <a:prstGeom prst="rect">
            <a:avLst/>
          </a:prstGeom>
          <a:noFill/>
          <a:ln w="9525">
            <a:noFill/>
            <a:miter lim="800000"/>
            <a:headEnd/>
            <a:tailEnd/>
          </a:ln>
        </p:spPr>
        <p:txBody>
          <a:bodyPr anchor="ctr"/>
          <a:lstStyle/>
          <a:p>
            <a:pPr algn="ctr"/>
            <a:r>
              <a:rPr lang="es-ES" sz="3600" b="1" i="0">
                <a:solidFill>
                  <a:schemeClr val="bg1"/>
                </a:solidFill>
              </a:rPr>
              <a:t>Características propias de la forma farmacéutica</a:t>
            </a:r>
          </a:p>
        </p:txBody>
      </p:sp>
      <p:sp>
        <p:nvSpPr>
          <p:cNvPr id="13322" name="Rectangle 14"/>
          <p:cNvSpPr>
            <a:spLocks noChangeArrowheads="1"/>
          </p:cNvSpPr>
          <p:nvPr/>
        </p:nvSpPr>
        <p:spPr bwMode="auto">
          <a:xfrm>
            <a:off x="1619250" y="2090738"/>
            <a:ext cx="7524750" cy="4525962"/>
          </a:xfrm>
          <a:prstGeom prst="rect">
            <a:avLst/>
          </a:prstGeom>
          <a:noFill/>
          <a:ln w="9525">
            <a:noFill/>
            <a:miter lim="800000"/>
            <a:headEnd/>
            <a:tailEnd/>
          </a:ln>
        </p:spPr>
        <p:txBody>
          <a:bodyPr/>
          <a:lstStyle/>
          <a:p>
            <a:pPr marL="342900" indent="-342900">
              <a:spcBef>
                <a:spcPct val="20000"/>
              </a:spcBef>
              <a:buFontTx/>
              <a:buChar char="•"/>
            </a:pPr>
            <a:endParaRPr lang="es-ES" sz="3200" b="1" i="0">
              <a:solidFill>
                <a:schemeClr val="bg1"/>
              </a:solidFill>
            </a:endParaRPr>
          </a:p>
          <a:p>
            <a:pPr marL="342900" indent="-342900">
              <a:spcBef>
                <a:spcPct val="20000"/>
              </a:spcBef>
              <a:buFontTx/>
              <a:buChar char="•"/>
            </a:pPr>
            <a:r>
              <a:rPr lang="es-ES" sz="3200" b="1" i="0">
                <a:solidFill>
                  <a:schemeClr val="bg1"/>
                </a:solidFill>
              </a:rPr>
              <a:t>Formas de liberación rápida </a:t>
            </a:r>
          </a:p>
          <a:p>
            <a:pPr marL="342900" indent="-342900">
              <a:spcBef>
                <a:spcPct val="20000"/>
              </a:spcBef>
              <a:buFontTx/>
              <a:buChar char="•"/>
            </a:pPr>
            <a:r>
              <a:rPr lang="es-ES" sz="3200" b="1" i="0">
                <a:solidFill>
                  <a:schemeClr val="bg1"/>
                </a:solidFill>
              </a:rPr>
              <a:t>Formas de liberación controlada. </a:t>
            </a:r>
          </a:p>
          <a:p>
            <a:pPr marL="342900" indent="-342900">
              <a:spcBef>
                <a:spcPct val="20000"/>
              </a:spcBef>
              <a:buFontTx/>
              <a:buChar char="•"/>
            </a:pPr>
            <a:r>
              <a:rPr lang="es-ES" sz="3200" b="1" i="0">
                <a:solidFill>
                  <a:schemeClr val="bg1"/>
                </a:solidFill>
              </a:rPr>
              <a:t>Formas con recubrimiento entérico. </a:t>
            </a:r>
          </a:p>
          <a:p>
            <a:pPr marL="342900" indent="-342900">
              <a:spcBef>
                <a:spcPct val="20000"/>
              </a:spcBef>
              <a:buFontTx/>
              <a:buChar char="•"/>
            </a:pPr>
            <a:r>
              <a:rPr lang="es-ES" sz="3200" b="1" i="0">
                <a:solidFill>
                  <a:schemeClr val="bg1"/>
                </a:solidFill>
              </a:rPr>
              <a:t>Sistemas transdérmicos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14339"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solidFill>
                <a:schemeClr val="bg1"/>
              </a:solidFill>
              <a:latin typeface="Times New Roman" pitchFamily="18" charset="0"/>
            </a:endParaRPr>
          </a:p>
        </p:txBody>
      </p:sp>
      <p:sp>
        <p:nvSpPr>
          <p:cNvPr id="14340"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14341" name="Text Box 6"/>
          <p:cNvSpPr txBox="1">
            <a:spLocks noChangeArrowheads="1"/>
          </p:cNvSpPr>
          <p:nvPr/>
        </p:nvSpPr>
        <p:spPr bwMode="auto">
          <a:xfrm>
            <a:off x="2057400" y="1752600"/>
            <a:ext cx="7075488" cy="336550"/>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14342"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14343"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14344" name="Picture 9"/>
          <p:cNvPicPr>
            <a:picLocks noChangeAspect="1" noChangeArrowheads="1"/>
          </p:cNvPicPr>
          <p:nvPr/>
        </p:nvPicPr>
        <p:blipFill>
          <a:blip r:embed="rId3" cstate="print"/>
          <a:srcRect l="22749" r="9004"/>
          <a:stretch>
            <a:fillRect/>
          </a:stretch>
        </p:blipFill>
        <p:spPr bwMode="auto">
          <a:xfrm>
            <a:off x="0" y="0"/>
            <a:ext cx="1371600" cy="6858000"/>
          </a:xfrm>
          <a:prstGeom prst="rect">
            <a:avLst/>
          </a:prstGeom>
          <a:noFill/>
          <a:ln w="9525">
            <a:noFill/>
            <a:miter lim="800000"/>
            <a:headEnd/>
            <a:tailEnd/>
          </a:ln>
        </p:spPr>
      </p:pic>
      <p:sp>
        <p:nvSpPr>
          <p:cNvPr id="14345" name="Rectangle 10"/>
          <p:cNvSpPr>
            <a:spLocks noGrp="1" noChangeArrowheads="1"/>
          </p:cNvSpPr>
          <p:nvPr>
            <p:ph type="title"/>
          </p:nvPr>
        </p:nvSpPr>
        <p:spPr>
          <a:xfrm>
            <a:off x="1692275" y="620713"/>
            <a:ext cx="7067550" cy="1143000"/>
          </a:xfrm>
        </p:spPr>
        <p:txBody>
          <a:bodyPr/>
          <a:lstStyle/>
          <a:p>
            <a:pPr eaLnBrk="1" hangingPunct="1"/>
            <a:r>
              <a:rPr lang="es-ES" sz="3600" b="1" smtClean="0">
                <a:solidFill>
                  <a:schemeClr val="bg1"/>
                </a:solidFill>
              </a:rPr>
              <a:t>De características propias del fármaco</a:t>
            </a:r>
          </a:p>
        </p:txBody>
      </p:sp>
      <p:sp>
        <p:nvSpPr>
          <p:cNvPr id="14346" name="Rectangle 11"/>
          <p:cNvSpPr>
            <a:spLocks noGrp="1" noChangeArrowheads="1"/>
          </p:cNvSpPr>
          <p:nvPr>
            <p:ph type="body" idx="1"/>
          </p:nvPr>
        </p:nvSpPr>
        <p:spPr>
          <a:xfrm>
            <a:off x="1619250" y="2332038"/>
            <a:ext cx="7524750" cy="4525962"/>
          </a:xfrm>
        </p:spPr>
        <p:txBody>
          <a:bodyPr/>
          <a:lstStyle/>
          <a:p>
            <a:pPr algn="just" eaLnBrk="1" hangingPunct="1"/>
            <a:r>
              <a:rPr lang="es-ES" sz="2800" b="1" smtClean="0">
                <a:solidFill>
                  <a:schemeClr val="bg1"/>
                </a:solidFill>
              </a:rPr>
              <a:t>Características ácido-base de la molécula</a:t>
            </a:r>
          </a:p>
          <a:p>
            <a:pPr algn="just" eaLnBrk="1" hangingPunct="1"/>
            <a:r>
              <a:rPr lang="es-ES" sz="2800" b="1" smtClean="0">
                <a:solidFill>
                  <a:schemeClr val="bg1"/>
                </a:solidFill>
              </a:rPr>
              <a:t>Estado de la molécula: ácido o base – sal - éster</a:t>
            </a:r>
          </a:p>
          <a:p>
            <a:pPr algn="just" eaLnBrk="1" hangingPunct="1"/>
            <a:r>
              <a:rPr lang="es-ES" sz="2800" b="1" smtClean="0">
                <a:solidFill>
                  <a:schemeClr val="bg1"/>
                </a:solidFill>
              </a:rPr>
              <a:t>Características físicas: tamaño de partícula, presencia de polimorfos</a:t>
            </a:r>
          </a:p>
          <a:p>
            <a:pPr algn="just" eaLnBrk="1" hangingPunct="1"/>
            <a:r>
              <a:rPr lang="es-ES" sz="2800" b="1" smtClean="0">
                <a:solidFill>
                  <a:schemeClr val="bg1"/>
                </a:solidFill>
              </a:rPr>
              <a:t>Solubilidad</a:t>
            </a:r>
          </a:p>
          <a:p>
            <a:pPr algn="just" eaLnBrk="1" hangingPunct="1"/>
            <a:r>
              <a:rPr lang="es-ES" sz="2800" b="1" smtClean="0">
                <a:solidFill>
                  <a:schemeClr val="bg1"/>
                </a:solidFill>
              </a:rPr>
              <a:t>Permeabilidad</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15363" name="Rectangle 3"/>
          <p:cNvSpPr>
            <a:spLocks noChangeArrowheads="1"/>
          </p:cNvSpPr>
          <p:nvPr/>
        </p:nvSpPr>
        <p:spPr bwMode="auto">
          <a:xfrm>
            <a:off x="1692275" y="0"/>
            <a:ext cx="7653338" cy="5805488"/>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15364"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15365"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15366"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15367"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15368" name="Picture 9"/>
          <p:cNvPicPr>
            <a:picLocks noChangeAspect="1" noChangeArrowheads="1"/>
          </p:cNvPicPr>
          <p:nvPr/>
        </p:nvPicPr>
        <p:blipFill>
          <a:blip r:embed="rId3" cstate="print"/>
          <a:srcRect l="22749" r="9004"/>
          <a:stretch>
            <a:fillRect/>
          </a:stretch>
        </p:blipFill>
        <p:spPr bwMode="auto">
          <a:xfrm>
            <a:off x="0" y="0"/>
            <a:ext cx="1371600" cy="6858000"/>
          </a:xfrm>
          <a:prstGeom prst="rect">
            <a:avLst/>
          </a:prstGeom>
          <a:noFill/>
          <a:ln w="9525">
            <a:noFill/>
            <a:miter lim="800000"/>
            <a:headEnd/>
            <a:tailEnd/>
          </a:ln>
        </p:spPr>
      </p:pic>
      <p:pic>
        <p:nvPicPr>
          <p:cNvPr id="15369" name="Picture 12"/>
          <p:cNvPicPr>
            <a:picLocks noChangeAspect="1" noChangeArrowheads="1"/>
          </p:cNvPicPr>
          <p:nvPr/>
        </p:nvPicPr>
        <p:blipFill>
          <a:blip r:embed="rId4" cstate="print"/>
          <a:srcRect/>
          <a:stretch>
            <a:fillRect/>
          </a:stretch>
        </p:blipFill>
        <p:spPr bwMode="auto">
          <a:xfrm>
            <a:off x="7605713" y="6910388"/>
            <a:ext cx="2095500" cy="419100"/>
          </a:xfrm>
          <a:prstGeom prst="rect">
            <a:avLst/>
          </a:prstGeom>
          <a:noFill/>
          <a:ln w="9525">
            <a:noFill/>
            <a:miter lim="800000"/>
            <a:headEnd/>
            <a:tailEnd/>
          </a:ln>
        </p:spPr>
      </p:pic>
      <p:pic>
        <p:nvPicPr>
          <p:cNvPr id="15370" name="Picture 13"/>
          <p:cNvPicPr>
            <a:picLocks noChangeAspect="1" noChangeArrowheads="1"/>
          </p:cNvPicPr>
          <p:nvPr/>
        </p:nvPicPr>
        <p:blipFill>
          <a:blip r:embed="rId5" cstate="print"/>
          <a:srcRect/>
          <a:stretch>
            <a:fillRect/>
          </a:stretch>
        </p:blipFill>
        <p:spPr bwMode="auto">
          <a:xfrm>
            <a:off x="2195513" y="1268413"/>
            <a:ext cx="6588125" cy="3887787"/>
          </a:xfrm>
          <a:prstGeom prst="rect">
            <a:avLst/>
          </a:prstGeom>
          <a:noFill/>
          <a:ln w="9525">
            <a:noFill/>
            <a:miter lim="800000"/>
            <a:headEnd/>
            <a:tailEnd/>
          </a:ln>
        </p:spPr>
      </p:pic>
      <p:sp>
        <p:nvSpPr>
          <p:cNvPr id="15371" name="Text Box 14"/>
          <p:cNvSpPr txBox="1">
            <a:spLocks noChangeArrowheads="1"/>
          </p:cNvSpPr>
          <p:nvPr/>
        </p:nvSpPr>
        <p:spPr bwMode="auto">
          <a:xfrm>
            <a:off x="1835150" y="7162800"/>
            <a:ext cx="8783638" cy="119063"/>
          </a:xfrm>
          <a:prstGeom prst="rect">
            <a:avLst/>
          </a:prstGeom>
          <a:noFill/>
          <a:ln w="9525">
            <a:noFill/>
            <a:miter lim="800000"/>
            <a:headEnd/>
            <a:tailEnd/>
          </a:ln>
        </p:spPr>
        <p:txBody>
          <a:bodyPr lIns="0" tIns="0" rIns="0" bIns="0">
            <a:spAutoFit/>
          </a:bodyPr>
          <a:lstStyle/>
          <a:p>
            <a:pPr eaLnBrk="0" hangingPunct="0">
              <a:lnSpc>
                <a:spcPct val="97000"/>
              </a:lnSpc>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800" i="0"/>
              <a:t>Copyright ©2004 CMA Media Inc. or its licensors</a:t>
            </a:r>
          </a:p>
        </p:txBody>
      </p:sp>
      <p:sp>
        <p:nvSpPr>
          <p:cNvPr id="15372" name="Text Box 15"/>
          <p:cNvSpPr txBox="1">
            <a:spLocks noChangeArrowheads="1"/>
          </p:cNvSpPr>
          <p:nvPr/>
        </p:nvSpPr>
        <p:spPr bwMode="auto">
          <a:xfrm>
            <a:off x="1835150" y="5300663"/>
            <a:ext cx="8783638" cy="177800"/>
          </a:xfrm>
          <a:prstGeom prst="rect">
            <a:avLst/>
          </a:prstGeom>
          <a:noFill/>
          <a:ln w="9525">
            <a:noFill/>
            <a:miter lim="800000"/>
            <a:headEnd/>
            <a:tailEnd/>
          </a:ln>
        </p:spPr>
        <p:txBody>
          <a:bodyPr lIns="0" tIns="0" rIns="0" bIns="0">
            <a:spAutoFit/>
          </a:bodyPr>
          <a:lstStyle/>
          <a:p>
            <a:pPr eaLnBrk="0" hangingPunct="0">
              <a:lnSpc>
                <a:spcPct val="97000"/>
              </a:lnSpc>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200" b="1" i="0">
                <a:solidFill>
                  <a:schemeClr val="bg1"/>
                </a:solidFill>
              </a:rPr>
              <a:t>Bailey, D. G. et al. CMAJ 2004;170:1531-1532</a:t>
            </a:r>
          </a:p>
        </p:txBody>
      </p:sp>
      <p:sp>
        <p:nvSpPr>
          <p:cNvPr id="15373" name="Text Box 16"/>
          <p:cNvSpPr txBox="1">
            <a:spLocks noChangeArrowheads="1"/>
          </p:cNvSpPr>
          <p:nvPr/>
        </p:nvSpPr>
        <p:spPr bwMode="auto">
          <a:xfrm>
            <a:off x="1692275" y="5949950"/>
            <a:ext cx="7272338" cy="709613"/>
          </a:xfrm>
          <a:prstGeom prst="rect">
            <a:avLst/>
          </a:prstGeom>
          <a:solidFill>
            <a:srgbClr val="3366FF"/>
          </a:solidFill>
          <a:ln w="9525">
            <a:noFill/>
            <a:miter lim="800000"/>
            <a:headEnd/>
            <a:tailEnd/>
          </a:ln>
        </p:spPr>
        <p:txBody>
          <a:bodyPr lIns="0" tIns="0" rIns="0" bIns="0" anchor="ctr" anchorCtr="1">
            <a:spAutoFit/>
          </a:bodyPr>
          <a:lstStyle/>
          <a:p>
            <a:pPr algn="ctr" eaLnBrk="0" hangingPunct="0">
              <a:lnSpc>
                <a:spcPct val="97000"/>
              </a:lnSpc>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600" b="1" i="0">
                <a:solidFill>
                  <a:schemeClr val="bg1"/>
                </a:solidFill>
              </a:rPr>
              <a:t>Sequential first-pass elimination of a theoretical drug through metabolism by CYP3A4 and/or transport by P-glycoprotein (P-gp) in enterocytes of the small intestine and then hepatocytes of the liver</a:t>
            </a:r>
          </a:p>
        </p:txBody>
      </p:sp>
      <p:sp>
        <p:nvSpPr>
          <p:cNvPr id="15374" name="Rectangle 17"/>
          <p:cNvSpPr>
            <a:spLocks noChangeArrowheads="1"/>
          </p:cNvSpPr>
          <p:nvPr/>
        </p:nvSpPr>
        <p:spPr bwMode="auto">
          <a:xfrm>
            <a:off x="1979613" y="0"/>
            <a:ext cx="7164387" cy="1143000"/>
          </a:xfrm>
          <a:prstGeom prst="rect">
            <a:avLst/>
          </a:prstGeom>
          <a:noFill/>
          <a:ln w="9525">
            <a:noFill/>
            <a:miter lim="800000"/>
            <a:headEnd/>
            <a:tailEnd/>
          </a:ln>
        </p:spPr>
        <p:txBody>
          <a:bodyPr anchor="ctr"/>
          <a:lstStyle/>
          <a:p>
            <a:pPr algn="ctr"/>
            <a:r>
              <a:rPr lang="es-ES" sz="3200" b="1" i="0">
                <a:solidFill>
                  <a:srgbClr val="FFFFCC"/>
                </a:solidFill>
              </a:rPr>
              <a:t/>
            </a:r>
            <a:br>
              <a:rPr lang="es-ES" sz="3200" b="1" i="0">
                <a:solidFill>
                  <a:srgbClr val="FFFFCC"/>
                </a:solidFill>
              </a:rPr>
            </a:br>
            <a:r>
              <a:rPr lang="es-ES" sz="3200" b="1" i="0">
                <a:solidFill>
                  <a:srgbClr val="FFFFCC"/>
                </a:solidFill>
              </a:rPr>
              <a:t/>
            </a:r>
            <a:br>
              <a:rPr lang="es-ES" sz="3200" b="1" i="0">
                <a:solidFill>
                  <a:srgbClr val="FFFFCC"/>
                </a:solidFill>
              </a:rPr>
            </a:br>
            <a:r>
              <a:rPr lang="es-ES" sz="3200" b="1" i="0">
                <a:solidFill>
                  <a:srgbClr val="FFFFCC"/>
                </a:solidFill>
              </a:rPr>
              <a:t/>
            </a:r>
            <a:br>
              <a:rPr lang="es-ES" sz="3200" b="1" i="0">
                <a:solidFill>
                  <a:srgbClr val="FFFFCC"/>
                </a:solidFill>
              </a:rPr>
            </a:br>
            <a:r>
              <a:rPr lang="es-ES" sz="3200" b="1" i="0">
                <a:solidFill>
                  <a:srgbClr val="FFFFCC"/>
                </a:solidFill>
              </a:rPr>
              <a:t>De características propias del sitio de administración</a:t>
            </a:r>
            <a:br>
              <a:rPr lang="es-ES" sz="3200" b="1" i="0">
                <a:solidFill>
                  <a:srgbClr val="FFFFCC"/>
                </a:solidFill>
              </a:rPr>
            </a:br>
            <a:r>
              <a:rPr lang="es-ES_tradnl" sz="3200" b="1" i="0">
                <a:solidFill>
                  <a:srgbClr val="FFFFCC"/>
                </a:solidFill>
              </a:rPr>
              <a:t/>
            </a:r>
            <a:br>
              <a:rPr lang="es-ES_tradnl" sz="3200" b="1" i="0">
                <a:solidFill>
                  <a:srgbClr val="FFFFCC"/>
                </a:solidFill>
              </a:rPr>
            </a:br>
            <a:endParaRPr lang="es-ES" sz="3200" b="1" i="0">
              <a:solidFill>
                <a:srgbClr val="FFFFCC"/>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16387"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16388"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16389"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16390"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16391"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16392" name="Picture 9"/>
          <p:cNvPicPr>
            <a:picLocks noChangeAspect="1" noChangeArrowheads="1"/>
          </p:cNvPicPr>
          <p:nvPr/>
        </p:nvPicPr>
        <p:blipFill>
          <a:blip r:embed="rId3" cstate="print"/>
          <a:srcRect l="22749" r="9004"/>
          <a:stretch>
            <a:fillRect/>
          </a:stretch>
        </p:blipFill>
        <p:spPr bwMode="auto">
          <a:xfrm>
            <a:off x="0" y="0"/>
            <a:ext cx="1371600" cy="6858000"/>
          </a:xfrm>
          <a:prstGeom prst="rect">
            <a:avLst/>
          </a:prstGeom>
          <a:noFill/>
          <a:ln w="9525">
            <a:noFill/>
            <a:miter lim="800000"/>
            <a:headEnd/>
            <a:tailEnd/>
          </a:ln>
        </p:spPr>
      </p:pic>
      <p:sp>
        <p:nvSpPr>
          <p:cNvPr id="38924" name="Rectangle 12"/>
          <p:cNvSpPr>
            <a:spLocks noChangeArrowheads="1"/>
          </p:cNvSpPr>
          <p:nvPr/>
        </p:nvSpPr>
        <p:spPr bwMode="auto">
          <a:xfrm>
            <a:off x="457200" y="2667000"/>
            <a:ext cx="8458200" cy="3581400"/>
          </a:xfrm>
          <a:prstGeom prst="rect">
            <a:avLst/>
          </a:prstGeom>
          <a:gradFill rotWithShape="0">
            <a:gsLst>
              <a:gs pos="0">
                <a:srgbClr val="00CCFF"/>
              </a:gs>
              <a:gs pos="100000">
                <a:srgbClr val="FFFFFF"/>
              </a:gs>
            </a:gsLst>
            <a:lin ang="5400000" scaled="1"/>
          </a:gradFill>
          <a:ln w="12700">
            <a:solidFill>
              <a:schemeClr val="tx1"/>
            </a:solidFill>
            <a:miter lim="800000"/>
            <a:headEnd type="none" w="sm" len="sm"/>
            <a:tailEnd type="none" w="sm" len="sm"/>
          </a:ln>
          <a:effectLst/>
        </p:spPr>
        <p:txBody>
          <a:bodyPr wrap="none" anchor="ctr"/>
          <a:lstStyle/>
          <a:p>
            <a:pPr algn="just">
              <a:defRPr/>
            </a:pPr>
            <a:endParaRPr lang="en-US" sz="2400" b="1" i="0">
              <a:solidFill>
                <a:srgbClr val="000000"/>
              </a:solidFill>
              <a:latin typeface="Tahoma" pitchFamily="34" charset="0"/>
            </a:endParaRPr>
          </a:p>
          <a:p>
            <a:pPr algn="just">
              <a:defRPr/>
            </a:pPr>
            <a:endParaRPr lang="en-US" b="1" i="0">
              <a:solidFill>
                <a:srgbClr val="000000"/>
              </a:solidFill>
              <a:effectLst>
                <a:outerShdw blurRad="38100" dist="38100" dir="2700000" algn="tl">
                  <a:srgbClr val="FFFFFF"/>
                </a:outerShdw>
              </a:effectLst>
              <a:latin typeface="Tahoma" pitchFamily="34" charset="0"/>
            </a:endParaRPr>
          </a:p>
        </p:txBody>
      </p:sp>
      <p:sp>
        <p:nvSpPr>
          <p:cNvPr id="16394" name="Rectangle 13"/>
          <p:cNvSpPr>
            <a:spLocks noChangeArrowheads="1"/>
          </p:cNvSpPr>
          <p:nvPr/>
        </p:nvSpPr>
        <p:spPr bwMode="auto">
          <a:xfrm>
            <a:off x="2057400" y="685800"/>
            <a:ext cx="6781800" cy="762000"/>
          </a:xfrm>
          <a:prstGeom prst="rect">
            <a:avLst/>
          </a:prstGeom>
          <a:noFill/>
          <a:ln w="9525">
            <a:noFill/>
            <a:miter lim="800000"/>
            <a:headEnd/>
            <a:tailEnd/>
          </a:ln>
        </p:spPr>
        <p:txBody>
          <a:bodyPr anchor="b"/>
          <a:lstStyle/>
          <a:p>
            <a:pPr algn="ctr"/>
            <a:endParaRPr lang="es-ES_tradnl" sz="3600" b="1">
              <a:solidFill>
                <a:schemeClr val="bg1"/>
              </a:solidFill>
            </a:endParaRPr>
          </a:p>
        </p:txBody>
      </p:sp>
      <p:sp>
        <p:nvSpPr>
          <p:cNvPr id="16395" name="Text Box 15"/>
          <p:cNvSpPr txBox="1">
            <a:spLocks noChangeArrowheads="1"/>
          </p:cNvSpPr>
          <p:nvPr/>
        </p:nvSpPr>
        <p:spPr bwMode="auto">
          <a:xfrm>
            <a:off x="611188" y="2924175"/>
            <a:ext cx="8137525" cy="4200525"/>
          </a:xfrm>
          <a:prstGeom prst="rect">
            <a:avLst/>
          </a:prstGeom>
          <a:noFill/>
          <a:ln w="9525">
            <a:noFill/>
            <a:miter lim="800000"/>
            <a:headEnd/>
            <a:tailEnd/>
          </a:ln>
        </p:spPr>
        <p:txBody>
          <a:bodyPr>
            <a:spAutoFit/>
          </a:bodyPr>
          <a:lstStyle/>
          <a:p>
            <a:endParaRPr lang="es-ES_tradnl" b="1" i="0">
              <a:solidFill>
                <a:srgbClr val="FFFFFF"/>
              </a:solidFill>
            </a:endParaRPr>
          </a:p>
          <a:p>
            <a:pPr algn="just"/>
            <a:r>
              <a:rPr lang="es-ES_tradnl" sz="2400" b="1" i="0">
                <a:solidFill>
                  <a:srgbClr val="000099"/>
                </a:solidFill>
              </a:rPr>
              <a:t>Resultado: una cierta proporción de la dosis administrada queda disponible (biodisponible) para ejercer un efecto.</a:t>
            </a:r>
          </a:p>
          <a:p>
            <a:pPr algn="just"/>
            <a:r>
              <a:rPr lang="es-ES_tradnl" sz="2400" b="1" i="0">
                <a:solidFill>
                  <a:srgbClr val="000099"/>
                </a:solidFill>
              </a:rPr>
              <a:t>La administración intravascular está totalmente (100%) biodisponible</a:t>
            </a:r>
          </a:p>
          <a:p>
            <a:pPr algn="just"/>
            <a:r>
              <a:rPr lang="es-ES_tradnl" sz="2400" b="1" i="0">
                <a:solidFill>
                  <a:srgbClr val="000099"/>
                </a:solidFill>
              </a:rPr>
              <a:t>La administración extravascular puede presentar biodisponibilidad incompleta por el proceso de absorción</a:t>
            </a:r>
          </a:p>
          <a:p>
            <a:endParaRPr lang="es-ES" sz="2400" i="0">
              <a:solidFill>
                <a:srgbClr val="000099"/>
              </a:solidFill>
            </a:endParaRPr>
          </a:p>
          <a:p>
            <a:pPr>
              <a:spcBef>
                <a:spcPct val="50000"/>
              </a:spcBef>
            </a:pPr>
            <a:endParaRPr lang="es-ES" sz="2400" i="0">
              <a:solidFill>
                <a:srgbClr val="000099"/>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1"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2052"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2053"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2054"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2055"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2056"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2057" name="Picture 9"/>
          <p:cNvPicPr>
            <a:picLocks noChangeAspect="1" noChangeArrowheads="1"/>
          </p:cNvPicPr>
          <p:nvPr/>
        </p:nvPicPr>
        <p:blipFill>
          <a:blip r:embed="rId4" cstate="print"/>
          <a:srcRect l="22749" r="9004"/>
          <a:stretch>
            <a:fillRect/>
          </a:stretch>
        </p:blipFill>
        <p:spPr bwMode="auto">
          <a:xfrm>
            <a:off x="0" y="0"/>
            <a:ext cx="1371600" cy="6858000"/>
          </a:xfrm>
          <a:prstGeom prst="rect">
            <a:avLst/>
          </a:prstGeom>
          <a:noFill/>
          <a:ln w="9525">
            <a:noFill/>
            <a:miter lim="800000"/>
            <a:headEnd/>
            <a:tailEnd/>
          </a:ln>
        </p:spPr>
      </p:pic>
      <p:sp>
        <p:nvSpPr>
          <p:cNvPr id="65546" name="Rectangle 10"/>
          <p:cNvSpPr>
            <a:spLocks noChangeArrowheads="1"/>
          </p:cNvSpPr>
          <p:nvPr/>
        </p:nvSpPr>
        <p:spPr bwMode="auto">
          <a:xfrm>
            <a:off x="457200" y="2667000"/>
            <a:ext cx="8458200" cy="3581400"/>
          </a:xfrm>
          <a:prstGeom prst="rect">
            <a:avLst/>
          </a:prstGeom>
          <a:gradFill rotWithShape="0">
            <a:gsLst>
              <a:gs pos="0">
                <a:srgbClr val="00CCFF"/>
              </a:gs>
              <a:gs pos="100000">
                <a:srgbClr val="FFFFFF"/>
              </a:gs>
            </a:gsLst>
            <a:lin ang="5400000" scaled="1"/>
          </a:gradFill>
          <a:ln w="12700">
            <a:solidFill>
              <a:schemeClr val="tx1"/>
            </a:solidFill>
            <a:miter lim="800000"/>
            <a:headEnd type="none" w="sm" len="sm"/>
            <a:tailEnd type="none" w="sm" len="sm"/>
          </a:ln>
          <a:effectLst/>
        </p:spPr>
        <p:txBody>
          <a:bodyPr wrap="none" anchor="ctr"/>
          <a:lstStyle/>
          <a:p>
            <a:pPr algn="just">
              <a:defRPr/>
            </a:pPr>
            <a:r>
              <a:rPr lang="en-US" sz="2400" b="1" i="0">
                <a:solidFill>
                  <a:srgbClr val="000000"/>
                </a:solidFill>
                <a:latin typeface="Tahoma" pitchFamily="34" charset="0"/>
              </a:rPr>
              <a:t>Estudio de los factores físico-químicos que influencian</a:t>
            </a:r>
          </a:p>
          <a:p>
            <a:pPr algn="just">
              <a:defRPr/>
            </a:pPr>
            <a:r>
              <a:rPr lang="en-US" sz="2400" b="1" i="0">
                <a:solidFill>
                  <a:srgbClr val="000000"/>
                </a:solidFill>
                <a:latin typeface="Tahoma" pitchFamily="34" charset="0"/>
              </a:rPr>
              <a:t>la biodisponibilidad de un fármaco en el hombre y los</a:t>
            </a:r>
          </a:p>
          <a:p>
            <a:pPr algn="just">
              <a:defRPr/>
            </a:pPr>
            <a:r>
              <a:rPr lang="en-US" sz="2400" b="1" i="0">
                <a:solidFill>
                  <a:srgbClr val="000000"/>
                </a:solidFill>
                <a:latin typeface="Tahoma" pitchFamily="34" charset="0"/>
              </a:rPr>
              <a:t>animales y el empleo de esta información para</a:t>
            </a:r>
          </a:p>
          <a:p>
            <a:pPr algn="just">
              <a:defRPr/>
            </a:pPr>
            <a:r>
              <a:rPr lang="en-US" sz="2400" b="1" i="0">
                <a:solidFill>
                  <a:srgbClr val="000000"/>
                </a:solidFill>
                <a:latin typeface="Tahoma" pitchFamily="34" charset="0"/>
              </a:rPr>
              <a:t>optimizar la actividad farmacológica o terapéutica </a:t>
            </a:r>
          </a:p>
          <a:p>
            <a:pPr algn="just">
              <a:defRPr/>
            </a:pPr>
            <a:r>
              <a:rPr lang="en-US" sz="2400" b="1" i="0">
                <a:solidFill>
                  <a:srgbClr val="000000"/>
                </a:solidFill>
                <a:latin typeface="Tahoma" pitchFamily="34" charset="0"/>
              </a:rPr>
              <a:t>de los preparados farmacéuticos</a:t>
            </a:r>
          </a:p>
          <a:p>
            <a:pPr algn="just">
              <a:defRPr/>
            </a:pPr>
            <a:endParaRPr lang="en-US" b="1" i="0">
              <a:solidFill>
                <a:srgbClr val="000000"/>
              </a:solidFill>
              <a:effectLst>
                <a:outerShdw blurRad="38100" dist="38100" dir="2700000" algn="tl">
                  <a:srgbClr val="FFFFFF"/>
                </a:outerShdw>
              </a:effectLst>
              <a:latin typeface="Tahoma" pitchFamily="34" charset="0"/>
            </a:endParaRPr>
          </a:p>
        </p:txBody>
      </p:sp>
      <p:sp>
        <p:nvSpPr>
          <p:cNvPr id="2059" name="Rectangle 11"/>
          <p:cNvSpPr>
            <a:spLocks noChangeArrowheads="1"/>
          </p:cNvSpPr>
          <p:nvPr/>
        </p:nvSpPr>
        <p:spPr bwMode="auto">
          <a:xfrm>
            <a:off x="2057400" y="685800"/>
            <a:ext cx="6781800" cy="762000"/>
          </a:xfrm>
          <a:prstGeom prst="rect">
            <a:avLst/>
          </a:prstGeom>
          <a:noFill/>
          <a:ln w="9525">
            <a:noFill/>
            <a:miter lim="800000"/>
            <a:headEnd/>
            <a:tailEnd/>
          </a:ln>
        </p:spPr>
        <p:txBody>
          <a:bodyPr anchor="b"/>
          <a:lstStyle/>
          <a:p>
            <a:pPr algn="ctr"/>
            <a:r>
              <a:rPr lang="es-ES_tradnl" sz="3600" b="1">
                <a:solidFill>
                  <a:schemeClr val="bg1"/>
                </a:solidFill>
              </a:rPr>
              <a:t>Biofarmacia</a:t>
            </a:r>
          </a:p>
        </p:txBody>
      </p:sp>
      <p:graphicFrame>
        <p:nvGraphicFramePr>
          <p:cNvPr id="2050" name="Object 12"/>
          <p:cNvGraphicFramePr>
            <a:graphicFrameLocks noChangeAspect="1"/>
          </p:cNvGraphicFramePr>
          <p:nvPr/>
        </p:nvGraphicFramePr>
        <p:xfrm>
          <a:off x="0" y="476250"/>
          <a:ext cx="1828800" cy="2133600"/>
        </p:xfrm>
        <a:graphic>
          <a:graphicData uri="http://schemas.openxmlformats.org/presentationml/2006/ole">
            <p:oleObj spid="_x0000_s2050" name="Imagen" r:id="rId5" imgW="1137240" imgH="962640" progId="Word.Picture.8">
              <p:embed/>
            </p:oleObj>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17411"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17412"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17413"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17414"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17415"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17416" name="Picture 9"/>
          <p:cNvPicPr>
            <a:picLocks noChangeAspect="1" noChangeArrowheads="1"/>
          </p:cNvPicPr>
          <p:nvPr/>
        </p:nvPicPr>
        <p:blipFill>
          <a:blip r:embed="rId3" cstate="print"/>
          <a:srcRect l="22749" r="9004"/>
          <a:stretch>
            <a:fillRect/>
          </a:stretch>
        </p:blipFill>
        <p:spPr bwMode="auto">
          <a:xfrm>
            <a:off x="0" y="0"/>
            <a:ext cx="1371600" cy="6858000"/>
          </a:xfrm>
          <a:prstGeom prst="rect">
            <a:avLst/>
          </a:prstGeom>
          <a:noFill/>
          <a:ln w="9525">
            <a:noFill/>
            <a:miter lim="800000"/>
            <a:headEnd/>
            <a:tailEnd/>
          </a:ln>
        </p:spPr>
      </p:pic>
      <p:sp>
        <p:nvSpPr>
          <p:cNvPr id="57354" name="Rectangle 10"/>
          <p:cNvSpPr>
            <a:spLocks noChangeArrowheads="1"/>
          </p:cNvSpPr>
          <p:nvPr/>
        </p:nvSpPr>
        <p:spPr bwMode="auto">
          <a:xfrm>
            <a:off x="457200" y="2667000"/>
            <a:ext cx="8458200" cy="3581400"/>
          </a:xfrm>
          <a:prstGeom prst="rect">
            <a:avLst/>
          </a:prstGeom>
          <a:gradFill rotWithShape="0">
            <a:gsLst>
              <a:gs pos="0">
                <a:srgbClr val="00CCFF"/>
              </a:gs>
              <a:gs pos="100000">
                <a:srgbClr val="FFFFFF"/>
              </a:gs>
            </a:gsLst>
            <a:lin ang="5400000" scaled="1"/>
          </a:gradFill>
          <a:ln w="12700">
            <a:solidFill>
              <a:schemeClr val="tx1"/>
            </a:solidFill>
            <a:miter lim="800000"/>
            <a:headEnd type="none" w="sm" len="sm"/>
            <a:tailEnd type="none" w="sm" len="sm"/>
          </a:ln>
          <a:effectLst/>
        </p:spPr>
        <p:txBody>
          <a:bodyPr wrap="none" anchor="ctr"/>
          <a:lstStyle/>
          <a:p>
            <a:pPr algn="just">
              <a:defRPr/>
            </a:pPr>
            <a:r>
              <a:rPr lang="en-US" sz="2400" b="1" i="0">
                <a:solidFill>
                  <a:srgbClr val="000000"/>
                </a:solidFill>
                <a:latin typeface="Tahoma" pitchFamily="34" charset="0"/>
              </a:rPr>
              <a:t>Estudio de las características físico-químicos de </a:t>
            </a:r>
          </a:p>
          <a:p>
            <a:pPr algn="just">
              <a:defRPr/>
            </a:pPr>
            <a:r>
              <a:rPr lang="en-US" sz="2400" b="1" i="0">
                <a:solidFill>
                  <a:srgbClr val="000000"/>
                </a:solidFill>
                <a:latin typeface="Tahoma" pitchFamily="34" charset="0"/>
              </a:rPr>
              <a:t>fármacos y excipientes</a:t>
            </a:r>
          </a:p>
          <a:p>
            <a:pPr algn="just">
              <a:defRPr/>
            </a:pPr>
            <a:r>
              <a:rPr lang="en-US" sz="2400" b="1" i="0">
                <a:solidFill>
                  <a:srgbClr val="000000"/>
                </a:solidFill>
                <a:latin typeface="Tahoma" pitchFamily="34" charset="0"/>
              </a:rPr>
              <a:t>Desarrollo de formulaciones</a:t>
            </a:r>
          </a:p>
          <a:p>
            <a:pPr algn="just">
              <a:defRPr/>
            </a:pPr>
            <a:r>
              <a:rPr lang="en-US" sz="2400" b="1" i="0">
                <a:solidFill>
                  <a:srgbClr val="000000"/>
                </a:solidFill>
                <a:latin typeface="Tahoma" pitchFamily="34" charset="0"/>
              </a:rPr>
              <a:t>Estudios de disolución</a:t>
            </a:r>
          </a:p>
          <a:p>
            <a:pPr algn="just">
              <a:defRPr/>
            </a:pPr>
            <a:r>
              <a:rPr lang="en-US" sz="2400" b="1" i="0">
                <a:solidFill>
                  <a:srgbClr val="000000"/>
                </a:solidFill>
                <a:latin typeface="Tahoma" pitchFamily="34" charset="0"/>
              </a:rPr>
              <a:t>Estudios de biodisponibilidad</a:t>
            </a:r>
          </a:p>
          <a:p>
            <a:pPr algn="just">
              <a:defRPr/>
            </a:pPr>
            <a:r>
              <a:rPr lang="en-US" sz="2400" b="1" i="0">
                <a:solidFill>
                  <a:srgbClr val="000000"/>
                </a:solidFill>
                <a:latin typeface="Tahoma" pitchFamily="34" charset="0"/>
              </a:rPr>
              <a:t>Estudios de bioequivalencia</a:t>
            </a:r>
            <a:endParaRPr lang="en-US" b="1" i="0">
              <a:solidFill>
                <a:srgbClr val="000000"/>
              </a:solidFill>
              <a:effectLst>
                <a:outerShdw blurRad="38100" dist="38100" dir="2700000" algn="tl">
                  <a:srgbClr val="FFFFFF"/>
                </a:outerShdw>
              </a:effectLst>
              <a:latin typeface="Tahoma" pitchFamily="34" charset="0"/>
            </a:endParaRPr>
          </a:p>
        </p:txBody>
      </p:sp>
      <p:sp>
        <p:nvSpPr>
          <p:cNvPr id="17418" name="Rectangle 11"/>
          <p:cNvSpPr>
            <a:spLocks noChangeArrowheads="1"/>
          </p:cNvSpPr>
          <p:nvPr/>
        </p:nvSpPr>
        <p:spPr bwMode="auto">
          <a:xfrm>
            <a:off x="2057400" y="685800"/>
            <a:ext cx="6781800" cy="762000"/>
          </a:xfrm>
          <a:prstGeom prst="rect">
            <a:avLst/>
          </a:prstGeom>
          <a:noFill/>
          <a:ln w="9525">
            <a:noFill/>
            <a:miter lim="800000"/>
            <a:headEnd/>
            <a:tailEnd/>
          </a:ln>
        </p:spPr>
        <p:txBody>
          <a:bodyPr anchor="b"/>
          <a:lstStyle/>
          <a:p>
            <a:pPr algn="ctr"/>
            <a:r>
              <a:rPr lang="es-ES_tradnl" sz="3200" b="1">
                <a:solidFill>
                  <a:schemeClr val="bg1"/>
                </a:solidFill>
              </a:rPr>
              <a:t>Biofarmacia: ámbito de acción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18435" name="Rectangle 3"/>
          <p:cNvSpPr>
            <a:spLocks noChangeArrowheads="1"/>
          </p:cNvSpPr>
          <p:nvPr/>
        </p:nvSpPr>
        <p:spPr bwMode="auto">
          <a:xfrm>
            <a:off x="1692275" y="0"/>
            <a:ext cx="7653338"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r>
              <a:rPr lang="es-ES" i="0">
                <a:solidFill>
                  <a:schemeClr val="tx2"/>
                </a:solidFill>
              </a:rPr>
              <a:t>Biodisponibilidad</a:t>
            </a:r>
          </a:p>
        </p:txBody>
      </p:sp>
      <p:sp>
        <p:nvSpPr>
          <p:cNvPr id="18436"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18437"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18438"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18439"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18440" name="Picture 9"/>
          <p:cNvPicPr>
            <a:picLocks noChangeAspect="1" noChangeArrowheads="1"/>
          </p:cNvPicPr>
          <p:nvPr/>
        </p:nvPicPr>
        <p:blipFill>
          <a:blip r:embed="rId4" cstate="print"/>
          <a:srcRect l="22749" r="9004"/>
          <a:stretch>
            <a:fillRect/>
          </a:stretch>
        </p:blipFill>
        <p:spPr bwMode="auto">
          <a:xfrm>
            <a:off x="0" y="0"/>
            <a:ext cx="1371600" cy="6858000"/>
          </a:xfrm>
          <a:prstGeom prst="rect">
            <a:avLst/>
          </a:prstGeom>
          <a:noFill/>
          <a:ln w="9525">
            <a:noFill/>
            <a:miter lim="800000"/>
            <a:headEnd/>
            <a:tailEnd/>
          </a:ln>
        </p:spPr>
      </p:pic>
      <p:sp>
        <p:nvSpPr>
          <p:cNvPr id="68618" name="Rectangle 10"/>
          <p:cNvSpPr>
            <a:spLocks noChangeArrowheads="1"/>
          </p:cNvSpPr>
          <p:nvPr/>
        </p:nvSpPr>
        <p:spPr bwMode="auto">
          <a:xfrm>
            <a:off x="1187450" y="2420938"/>
            <a:ext cx="7561263" cy="2879725"/>
          </a:xfrm>
          <a:prstGeom prst="rect">
            <a:avLst/>
          </a:prstGeom>
          <a:gradFill rotWithShape="0">
            <a:gsLst>
              <a:gs pos="0">
                <a:srgbClr val="00CCFF"/>
              </a:gs>
              <a:gs pos="100000">
                <a:srgbClr val="FFFFFF"/>
              </a:gs>
            </a:gsLst>
            <a:lin ang="5400000" scaled="1"/>
          </a:gradFill>
          <a:ln w="12700">
            <a:solidFill>
              <a:schemeClr val="tx1"/>
            </a:solidFill>
            <a:miter lim="800000"/>
            <a:headEnd type="none" w="sm" len="sm"/>
            <a:tailEnd type="none" w="sm" len="sm"/>
          </a:ln>
          <a:effectLst/>
        </p:spPr>
        <p:txBody>
          <a:bodyPr wrap="none" anchor="ctr"/>
          <a:lstStyle/>
          <a:p>
            <a:pPr algn="ctr">
              <a:defRPr/>
            </a:pPr>
            <a:endParaRPr lang="en-US" b="1" i="0">
              <a:solidFill>
                <a:srgbClr val="000000"/>
              </a:solidFill>
              <a:effectLst>
                <a:outerShdw blurRad="38100" dist="38100" dir="2700000" algn="tl">
                  <a:srgbClr val="FFFFFF"/>
                </a:outerShdw>
              </a:effectLst>
              <a:latin typeface="Tahoma" pitchFamily="34" charset="0"/>
            </a:endParaRPr>
          </a:p>
        </p:txBody>
      </p:sp>
      <p:sp>
        <p:nvSpPr>
          <p:cNvPr id="18442" name="Rectangle 11"/>
          <p:cNvSpPr>
            <a:spLocks noChangeArrowheads="1"/>
          </p:cNvSpPr>
          <p:nvPr/>
        </p:nvSpPr>
        <p:spPr bwMode="auto">
          <a:xfrm>
            <a:off x="1908175" y="981075"/>
            <a:ext cx="6781800" cy="762000"/>
          </a:xfrm>
          <a:prstGeom prst="rect">
            <a:avLst/>
          </a:prstGeom>
          <a:noFill/>
          <a:ln w="9525">
            <a:noFill/>
            <a:miter lim="800000"/>
            <a:headEnd/>
            <a:tailEnd/>
          </a:ln>
        </p:spPr>
        <p:txBody>
          <a:bodyPr anchor="b"/>
          <a:lstStyle/>
          <a:p>
            <a:pPr algn="ctr"/>
            <a:endParaRPr lang="es-ES_tradnl" sz="3200" b="1">
              <a:solidFill>
                <a:srgbClr val="66CCFF"/>
              </a:solidFill>
            </a:endParaRPr>
          </a:p>
        </p:txBody>
      </p:sp>
      <p:sp>
        <p:nvSpPr>
          <p:cNvPr id="68620" name="Rectangle 12"/>
          <p:cNvSpPr>
            <a:spLocks noChangeArrowheads="1"/>
          </p:cNvSpPr>
          <p:nvPr/>
        </p:nvSpPr>
        <p:spPr bwMode="auto">
          <a:xfrm>
            <a:off x="457200" y="1524000"/>
            <a:ext cx="8229600" cy="4114800"/>
          </a:xfrm>
          <a:prstGeom prst="rect">
            <a:avLst/>
          </a:prstGeom>
          <a:noFill/>
          <a:ln w="9525">
            <a:noFill/>
            <a:miter lim="800000"/>
            <a:headEnd/>
            <a:tailEnd/>
          </a:ln>
        </p:spPr>
        <p:txBody>
          <a:bodyPr/>
          <a:lstStyle/>
          <a:p>
            <a:pPr marL="342900" indent="-342900">
              <a:lnSpc>
                <a:spcPct val="90000"/>
              </a:lnSpc>
              <a:spcBef>
                <a:spcPct val="20000"/>
              </a:spcBef>
              <a:buClr>
                <a:schemeClr val="tx2"/>
              </a:buClr>
              <a:buFont typeface="Monotype Sorts"/>
              <a:buNone/>
            </a:pPr>
            <a:r>
              <a:rPr lang="es-ES_tradnl" sz="2800" b="1" i="0"/>
              <a:t>	</a:t>
            </a:r>
          </a:p>
          <a:p>
            <a:pPr marL="342900" indent="-342900">
              <a:lnSpc>
                <a:spcPct val="90000"/>
              </a:lnSpc>
              <a:spcBef>
                <a:spcPct val="20000"/>
              </a:spcBef>
              <a:buClr>
                <a:schemeClr val="tx2"/>
              </a:buClr>
              <a:buFont typeface="Monotype Sorts"/>
              <a:buNone/>
            </a:pPr>
            <a:endParaRPr lang="es-ES_tradnl" sz="2800" b="1" i="0"/>
          </a:p>
          <a:p>
            <a:pPr marL="342900" indent="-342900">
              <a:lnSpc>
                <a:spcPct val="90000"/>
              </a:lnSpc>
              <a:spcBef>
                <a:spcPct val="20000"/>
              </a:spcBef>
              <a:buClr>
                <a:schemeClr val="tx2"/>
              </a:buClr>
              <a:buFont typeface="Monotype Sorts"/>
              <a:buNone/>
            </a:pPr>
            <a:endParaRPr lang="es-ES_tradnl" sz="2800" b="1" i="0"/>
          </a:p>
        </p:txBody>
      </p:sp>
      <p:sp>
        <p:nvSpPr>
          <p:cNvPr id="68621" name="Rectangle 13"/>
          <p:cNvSpPr>
            <a:spLocks noChangeArrowheads="1"/>
          </p:cNvSpPr>
          <p:nvPr/>
        </p:nvSpPr>
        <p:spPr bwMode="auto">
          <a:xfrm>
            <a:off x="673100" y="1739900"/>
            <a:ext cx="8229600" cy="4114800"/>
          </a:xfrm>
          <a:prstGeom prst="rect">
            <a:avLst/>
          </a:prstGeom>
          <a:noFill/>
          <a:ln w="9525">
            <a:noFill/>
            <a:miter lim="800000"/>
            <a:headEnd/>
            <a:tailEnd/>
          </a:ln>
        </p:spPr>
        <p:txBody>
          <a:bodyPr/>
          <a:lstStyle/>
          <a:p>
            <a:pPr marL="342900" indent="-342900" algn="just">
              <a:lnSpc>
                <a:spcPct val="90000"/>
              </a:lnSpc>
              <a:spcBef>
                <a:spcPct val="20000"/>
              </a:spcBef>
              <a:buClr>
                <a:srgbClr val="660066"/>
              </a:buClr>
              <a:buFont typeface="Monotype Sorts"/>
              <a:buNone/>
            </a:pPr>
            <a:r>
              <a:rPr lang="es-ES_tradnl" sz="2800" b="1" i="0"/>
              <a:t>	</a:t>
            </a:r>
          </a:p>
          <a:p>
            <a:pPr marL="342900" indent="-342900" algn="just">
              <a:lnSpc>
                <a:spcPct val="90000"/>
              </a:lnSpc>
              <a:spcBef>
                <a:spcPct val="20000"/>
              </a:spcBef>
              <a:buClr>
                <a:srgbClr val="660066"/>
              </a:buClr>
              <a:buFont typeface="Monotype Sorts"/>
              <a:buNone/>
            </a:pPr>
            <a:endParaRPr lang="es-ES_tradnl" sz="2800" b="1" i="0"/>
          </a:p>
          <a:p>
            <a:pPr marL="742950" lvl="1" indent="-285750">
              <a:lnSpc>
                <a:spcPct val="110000"/>
              </a:lnSpc>
              <a:spcBef>
                <a:spcPct val="20000"/>
              </a:spcBef>
              <a:buFont typeface="Monotype Sorts"/>
              <a:buNone/>
            </a:pPr>
            <a:r>
              <a:rPr lang="es-CL" sz="2800" b="1" i="0"/>
              <a:t>	Significa la velocidad y cuantía con que una sustancia o radical activo se absorbe desde una forma farmacéutica y queda disponible en el sitio de acción.</a:t>
            </a:r>
          </a:p>
          <a:p>
            <a:pPr marL="342900" indent="-342900" algn="just">
              <a:lnSpc>
                <a:spcPct val="90000"/>
              </a:lnSpc>
              <a:spcBef>
                <a:spcPct val="20000"/>
              </a:spcBef>
              <a:buClr>
                <a:srgbClr val="660066"/>
              </a:buClr>
              <a:buFont typeface="Monotype Sorts"/>
              <a:buNone/>
            </a:pPr>
            <a:endParaRPr lang="es-ES_tradnl" sz="2800" b="1" i="0"/>
          </a:p>
        </p:txBody>
      </p:sp>
      <p:sp>
        <p:nvSpPr>
          <p:cNvPr id="18445" name="Rectangle 14"/>
          <p:cNvSpPr>
            <a:spLocks noChangeArrowheads="1"/>
          </p:cNvSpPr>
          <p:nvPr/>
        </p:nvSpPr>
        <p:spPr bwMode="auto">
          <a:xfrm>
            <a:off x="457200" y="1981200"/>
            <a:ext cx="8229600" cy="4114800"/>
          </a:xfrm>
          <a:prstGeom prst="rect">
            <a:avLst/>
          </a:prstGeom>
          <a:noFill/>
          <a:ln w="9525">
            <a:noFill/>
            <a:miter lim="800000"/>
            <a:headEnd/>
            <a:tailEnd/>
          </a:ln>
        </p:spPr>
        <p:txBody>
          <a:bodyPr/>
          <a:lstStyle/>
          <a:p>
            <a:pPr marL="342900" indent="-342900" algn="just">
              <a:lnSpc>
                <a:spcPct val="90000"/>
              </a:lnSpc>
              <a:spcBef>
                <a:spcPct val="20000"/>
              </a:spcBef>
              <a:buClr>
                <a:srgbClr val="660066"/>
              </a:buClr>
              <a:buFont typeface="Monotype Sorts"/>
              <a:buChar char="F"/>
            </a:pPr>
            <a:endParaRPr lang="es-ES_tradnl" sz="2400" b="1" i="0"/>
          </a:p>
        </p:txBody>
      </p:sp>
      <p:sp>
        <p:nvSpPr>
          <p:cNvPr id="18446" name="Rectangle 15"/>
          <p:cNvSpPr>
            <a:spLocks noGrp="1" noChangeArrowheads="1"/>
          </p:cNvSpPr>
          <p:nvPr>
            <p:ph type="title" idx="4294967295"/>
          </p:nvPr>
        </p:nvSpPr>
        <p:spPr>
          <a:xfrm>
            <a:off x="1835150" y="260350"/>
            <a:ext cx="8229600" cy="1143000"/>
          </a:xfrm>
        </p:spPr>
        <p:txBody>
          <a:bodyPr/>
          <a:lstStyle/>
          <a:p>
            <a:pPr eaLnBrk="1" hangingPunct="1"/>
            <a:r>
              <a:rPr lang="es-ES" sz="3200" smtClean="0">
                <a:solidFill>
                  <a:schemeClr val="bg1"/>
                </a:solidFill>
              </a:rPr>
              <a:t/>
            </a:r>
            <a:br>
              <a:rPr lang="es-ES" sz="3200" smtClean="0">
                <a:solidFill>
                  <a:schemeClr val="bg1"/>
                </a:solidFill>
              </a:rPr>
            </a:br>
            <a:r>
              <a:rPr lang="es-ES" sz="3600" b="1" smtClean="0">
                <a:solidFill>
                  <a:schemeClr val="bg1"/>
                </a:solidFill>
              </a:rPr>
              <a:t>Biodisponibilidad</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8620">
                                            <p:txEl>
                                              <p:pRg st="0" end="0"/>
                                            </p:txEl>
                                          </p:spTgt>
                                        </p:tgtEl>
                                        <p:attrNameLst>
                                          <p:attrName>style.visibility</p:attrName>
                                        </p:attrNameLst>
                                      </p:cBhvr>
                                      <p:to>
                                        <p:strVal val="visible"/>
                                      </p:to>
                                    </p:set>
                                    <p:anim calcmode="lin" valueType="num">
                                      <p:cBhvr additive="base">
                                        <p:cTn id="7" dur="500" fill="hold"/>
                                        <p:tgtEl>
                                          <p:spTgt spid="68620">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68620">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FRENADA.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8621">
                                            <p:txEl>
                                              <p:pRg st="0" end="0"/>
                                            </p:txEl>
                                          </p:spTgt>
                                        </p:tgtEl>
                                        <p:attrNameLst>
                                          <p:attrName>style.visibility</p:attrName>
                                        </p:attrNameLst>
                                      </p:cBhvr>
                                      <p:to>
                                        <p:strVal val="visible"/>
                                      </p:to>
                                    </p:set>
                                    <p:anim calcmode="lin" valueType="num">
                                      <p:cBhvr additive="base">
                                        <p:cTn id="13" dur="500" fill="hold"/>
                                        <p:tgtEl>
                                          <p:spTgt spid="68621">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6862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FRENADA.WAV"/>
                                        </p:tgtEl>
                                      </p:cMediaNode>
                                    </p:audio>
                                  </p:subTnLst>
                                </p:cTn>
                              </p:par>
                              <p:par>
                                <p:cTn id="15" presetID="2" presetClass="entr" presetSubtype="2" fill="hold" grpId="0" nodeType="withEffect">
                                  <p:stCondLst>
                                    <p:cond delay="0"/>
                                  </p:stCondLst>
                                  <p:childTnLst>
                                    <p:set>
                                      <p:cBhvr>
                                        <p:cTn id="16" dur="1" fill="hold">
                                          <p:stCondLst>
                                            <p:cond delay="0"/>
                                          </p:stCondLst>
                                        </p:cTn>
                                        <p:tgtEl>
                                          <p:spTgt spid="68621">
                                            <p:txEl>
                                              <p:pRg st="2" end="2"/>
                                            </p:txEl>
                                          </p:spTgt>
                                        </p:tgtEl>
                                        <p:attrNameLst>
                                          <p:attrName>style.visibility</p:attrName>
                                        </p:attrNameLst>
                                      </p:cBhvr>
                                      <p:to>
                                        <p:strVal val="visible"/>
                                      </p:to>
                                    </p:set>
                                    <p:anim calcmode="lin" valueType="num">
                                      <p:cBhvr additive="base">
                                        <p:cTn id="17" dur="500" fill="hold"/>
                                        <p:tgtEl>
                                          <p:spTgt spid="68621">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6862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5"/>
                                            </p:cond>
                                          </p:stCondLst>
                                          <p:endCondLst>
                                            <p:cond evt="onStopAudio" delay="0">
                                              <p:tgtEl>
                                                <p:sldTgt/>
                                              </p:tgtEl>
                                            </p:cond>
                                          </p:endCondLst>
                                        </p:cTn>
                                        <p:tgtEl>
                                          <p:sndTgt r:embed="rId3" name="FRENAD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20" grpId="0" build="p" autoUpdateAnimBg="0"/>
      <p:bldP spid="68621"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6"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3077"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3078"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3079"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3080"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3081"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3082" name="Picture 9"/>
          <p:cNvPicPr>
            <a:picLocks noChangeAspect="1" noChangeArrowheads="1"/>
          </p:cNvPicPr>
          <p:nvPr/>
        </p:nvPicPr>
        <p:blipFill>
          <a:blip r:embed="rId4" cstate="print"/>
          <a:srcRect l="22749" r="9004"/>
          <a:stretch>
            <a:fillRect/>
          </a:stretch>
        </p:blipFill>
        <p:spPr bwMode="auto">
          <a:xfrm>
            <a:off x="0" y="0"/>
            <a:ext cx="1371600" cy="6858000"/>
          </a:xfrm>
          <a:prstGeom prst="rect">
            <a:avLst/>
          </a:prstGeom>
          <a:noFill/>
          <a:ln w="9525">
            <a:noFill/>
            <a:miter lim="800000"/>
            <a:headEnd/>
            <a:tailEnd/>
          </a:ln>
        </p:spPr>
      </p:pic>
      <p:sp>
        <p:nvSpPr>
          <p:cNvPr id="3083" name="Rectangle 19"/>
          <p:cNvSpPr>
            <a:spLocks noGrp="1" noChangeArrowheads="1"/>
          </p:cNvSpPr>
          <p:nvPr>
            <p:ph type="title"/>
          </p:nvPr>
        </p:nvSpPr>
        <p:spPr/>
        <p:txBody>
          <a:bodyPr/>
          <a:lstStyle/>
          <a:p>
            <a:pPr eaLnBrk="1" hangingPunct="1"/>
            <a:r>
              <a:rPr lang="es-ES" sz="3200" b="1" smtClean="0">
                <a:solidFill>
                  <a:srgbClr val="FFFFFF"/>
                </a:solidFill>
              </a:rPr>
              <a:t/>
            </a:r>
            <a:br>
              <a:rPr lang="es-ES" sz="3200" b="1" smtClean="0">
                <a:solidFill>
                  <a:srgbClr val="FFFFFF"/>
                </a:solidFill>
              </a:rPr>
            </a:br>
            <a:r>
              <a:rPr lang="es-ES" sz="3200" b="1" smtClean="0">
                <a:solidFill>
                  <a:srgbClr val="FFFFFF"/>
                </a:solidFill>
              </a:rPr>
              <a:t>Biodisponibilidad</a:t>
            </a:r>
          </a:p>
        </p:txBody>
      </p:sp>
      <p:graphicFrame>
        <p:nvGraphicFramePr>
          <p:cNvPr id="3074" name="Object 15"/>
          <p:cNvGraphicFramePr>
            <a:graphicFrameLocks noChangeAspect="1"/>
          </p:cNvGraphicFramePr>
          <p:nvPr>
            <p:ph sz="half" idx="2"/>
          </p:nvPr>
        </p:nvGraphicFramePr>
        <p:xfrm>
          <a:off x="900113" y="2276475"/>
          <a:ext cx="4038600" cy="3316288"/>
        </p:xfrm>
        <a:graphic>
          <a:graphicData uri="http://schemas.openxmlformats.org/presentationml/2006/ole">
            <p:oleObj spid="_x0000_s3074" name="Imagen de mapa de bits" r:id="rId5" imgW="4048690" imgH="2962689" progId="PBrush">
              <p:embed/>
            </p:oleObj>
          </a:graphicData>
        </a:graphic>
      </p:graphicFrame>
      <p:graphicFrame>
        <p:nvGraphicFramePr>
          <p:cNvPr id="3075" name="Object 18"/>
          <p:cNvGraphicFramePr>
            <a:graphicFrameLocks noChangeAspect="1"/>
          </p:cNvGraphicFramePr>
          <p:nvPr>
            <p:ph sz="half" idx="1"/>
          </p:nvPr>
        </p:nvGraphicFramePr>
        <p:xfrm>
          <a:off x="5133975" y="2276475"/>
          <a:ext cx="4010025" cy="3322638"/>
        </p:xfrm>
        <a:graphic>
          <a:graphicData uri="http://schemas.openxmlformats.org/presentationml/2006/ole">
            <p:oleObj spid="_x0000_s3075" name="Imagen de mapa de bits" r:id="rId6" imgW="4009524" imgH="2962689" progId="PBrush">
              <p:embed/>
            </p:oleObj>
          </a:graphicData>
        </a:graphic>
      </p:graphicFrame>
      <p:sp>
        <p:nvSpPr>
          <p:cNvPr id="3084" name="Text Box 21"/>
          <p:cNvSpPr txBox="1">
            <a:spLocks noChangeArrowheads="1"/>
          </p:cNvSpPr>
          <p:nvPr/>
        </p:nvSpPr>
        <p:spPr bwMode="auto">
          <a:xfrm>
            <a:off x="1547813" y="5876925"/>
            <a:ext cx="2592387" cy="366713"/>
          </a:xfrm>
          <a:prstGeom prst="rect">
            <a:avLst/>
          </a:prstGeom>
          <a:solidFill>
            <a:srgbClr val="CCFFFF"/>
          </a:solidFill>
          <a:ln w="9525">
            <a:noFill/>
            <a:miter lim="800000"/>
            <a:headEnd/>
            <a:tailEnd/>
          </a:ln>
        </p:spPr>
        <p:txBody>
          <a:bodyPr>
            <a:spAutoFit/>
          </a:bodyPr>
          <a:lstStyle/>
          <a:p>
            <a:pPr>
              <a:spcBef>
                <a:spcPct val="50000"/>
              </a:spcBef>
            </a:pPr>
            <a:r>
              <a:rPr lang="es-ES" b="1" i="0">
                <a:solidFill>
                  <a:srgbClr val="0066FF"/>
                </a:solidFill>
              </a:rPr>
              <a:t>Cuantía de absorción</a:t>
            </a:r>
          </a:p>
        </p:txBody>
      </p:sp>
      <p:sp>
        <p:nvSpPr>
          <p:cNvPr id="3085" name="Text Box 22"/>
          <p:cNvSpPr txBox="1">
            <a:spLocks noChangeArrowheads="1"/>
          </p:cNvSpPr>
          <p:nvPr/>
        </p:nvSpPr>
        <p:spPr bwMode="auto">
          <a:xfrm>
            <a:off x="5219700" y="5876925"/>
            <a:ext cx="2749550" cy="366713"/>
          </a:xfrm>
          <a:prstGeom prst="rect">
            <a:avLst/>
          </a:prstGeom>
          <a:solidFill>
            <a:srgbClr val="CCFFFF"/>
          </a:solidFill>
          <a:ln w="9525">
            <a:noFill/>
            <a:miter lim="800000"/>
            <a:headEnd/>
            <a:tailEnd/>
          </a:ln>
        </p:spPr>
        <p:txBody>
          <a:bodyPr wrap="none">
            <a:spAutoFit/>
          </a:bodyPr>
          <a:lstStyle/>
          <a:p>
            <a:r>
              <a:rPr lang="es-ES" b="1" i="0">
                <a:solidFill>
                  <a:srgbClr val="0066FF"/>
                </a:solidFill>
              </a:rPr>
              <a:t>Velocidad de absorción</a:t>
            </a:r>
          </a:p>
        </p:txBody>
      </p:sp>
      <p:sp>
        <p:nvSpPr>
          <p:cNvPr id="3086" name="Text Box 30"/>
          <p:cNvSpPr txBox="1">
            <a:spLocks noChangeArrowheads="1"/>
          </p:cNvSpPr>
          <p:nvPr/>
        </p:nvSpPr>
        <p:spPr bwMode="auto">
          <a:xfrm>
            <a:off x="5435600" y="6021388"/>
            <a:ext cx="184150" cy="366712"/>
          </a:xfrm>
          <a:prstGeom prst="rect">
            <a:avLst/>
          </a:prstGeom>
          <a:noFill/>
          <a:ln w="9525">
            <a:noFill/>
            <a:miter lim="800000"/>
            <a:headEnd/>
            <a:tailEnd/>
          </a:ln>
        </p:spPr>
        <p:txBody>
          <a:bodyPr>
            <a:spAutoFit/>
          </a:bodyPr>
          <a:lstStyle/>
          <a:p>
            <a:pPr>
              <a:spcBef>
                <a:spcPct val="50000"/>
              </a:spcBef>
            </a:pPr>
            <a:endParaRPr lang="es-ES" i="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8195"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8196"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8197"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8198"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8199"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8200" name="Picture 9"/>
          <p:cNvPicPr>
            <a:picLocks noChangeAspect="1" noChangeArrowheads="1"/>
          </p:cNvPicPr>
          <p:nvPr/>
        </p:nvPicPr>
        <p:blipFill>
          <a:blip r:embed="rId3" cstate="print"/>
          <a:srcRect l="22749" r="9004"/>
          <a:stretch>
            <a:fillRect/>
          </a:stretch>
        </p:blipFill>
        <p:spPr bwMode="auto">
          <a:xfrm>
            <a:off x="0" y="0"/>
            <a:ext cx="1371600" cy="6858000"/>
          </a:xfrm>
          <a:prstGeom prst="rect">
            <a:avLst/>
          </a:prstGeom>
          <a:noFill/>
          <a:ln w="9525">
            <a:noFill/>
            <a:miter lim="800000"/>
            <a:headEnd/>
            <a:tailEnd/>
          </a:ln>
        </p:spPr>
      </p:pic>
      <p:sp>
        <p:nvSpPr>
          <p:cNvPr id="8201" name="Rectangle 11"/>
          <p:cNvSpPr>
            <a:spLocks noGrp="1" noChangeArrowheads="1"/>
          </p:cNvSpPr>
          <p:nvPr>
            <p:ph type="body" idx="4294967295"/>
          </p:nvPr>
        </p:nvSpPr>
        <p:spPr>
          <a:xfrm>
            <a:off x="1763713" y="1628775"/>
            <a:ext cx="6994525" cy="4525963"/>
          </a:xfrm>
        </p:spPr>
        <p:txBody>
          <a:bodyPr/>
          <a:lstStyle/>
          <a:p>
            <a:pPr>
              <a:buFontTx/>
              <a:buChar char=" "/>
            </a:pPr>
            <a:endParaRPr lang="es-ES_tradnl" dirty="0" smtClean="0">
              <a:solidFill>
                <a:srgbClr val="CC00CC"/>
              </a:solidFill>
            </a:endParaRPr>
          </a:p>
          <a:p>
            <a:pPr>
              <a:buFontTx/>
              <a:buChar char=" "/>
            </a:pPr>
            <a:r>
              <a:rPr lang="es-ES_tradnl" b="1" dirty="0" smtClean="0">
                <a:solidFill>
                  <a:srgbClr val="FFFF00"/>
                </a:solidFill>
              </a:rPr>
              <a:t>Según la vía de administración:</a:t>
            </a:r>
          </a:p>
          <a:p>
            <a:pPr>
              <a:buFont typeface="Monotype Sorts"/>
              <a:buBlip>
                <a:blip r:embed="rId4"/>
              </a:buBlip>
            </a:pPr>
            <a:r>
              <a:rPr lang="es-ES_tradnl" b="1" dirty="0" err="1" smtClean="0"/>
              <a:t>Intravascular</a:t>
            </a:r>
            <a:r>
              <a:rPr lang="es-ES_tradnl" b="1" dirty="0" smtClean="0"/>
              <a:t>: </a:t>
            </a:r>
            <a:r>
              <a:rPr lang="es-ES_tradnl" b="1" dirty="0" err="1" smtClean="0"/>
              <a:t>i.v</a:t>
            </a:r>
            <a:r>
              <a:rPr lang="es-ES_tradnl" b="1" dirty="0" smtClean="0"/>
              <a:t> - </a:t>
            </a:r>
            <a:r>
              <a:rPr lang="es-ES_tradnl" b="1" dirty="0" err="1" smtClean="0"/>
              <a:t>i.a</a:t>
            </a:r>
            <a:endParaRPr lang="es-ES_tradnl" b="1" dirty="0" smtClean="0"/>
          </a:p>
          <a:p>
            <a:pPr>
              <a:buFont typeface="Monotype Sorts"/>
              <a:buBlip>
                <a:blip r:embed="rId4"/>
              </a:buBlip>
            </a:pPr>
            <a:r>
              <a:rPr lang="es-ES_tradnl" b="1" dirty="0" smtClean="0"/>
              <a:t>Extravascular: oral - </a:t>
            </a:r>
            <a:r>
              <a:rPr lang="es-ES_tradnl" b="1" dirty="0" err="1" smtClean="0"/>
              <a:t>i.m</a:t>
            </a:r>
            <a:r>
              <a:rPr lang="es-ES_tradnl" b="1" dirty="0" smtClean="0"/>
              <a:t> - </a:t>
            </a:r>
            <a:r>
              <a:rPr lang="es-ES_tradnl" b="1" dirty="0" err="1" smtClean="0"/>
              <a:t>i.p</a:t>
            </a:r>
            <a:r>
              <a:rPr lang="es-ES_tradnl" b="1" dirty="0" smtClean="0"/>
              <a:t> - rectal - </a:t>
            </a:r>
            <a:r>
              <a:rPr lang="es-ES_tradnl" b="1" dirty="0" err="1" smtClean="0"/>
              <a:t>transdérmica</a:t>
            </a:r>
            <a:r>
              <a:rPr lang="es-ES_tradnl" b="1" dirty="0" smtClean="0"/>
              <a:t>- pulmonar </a:t>
            </a:r>
          </a:p>
          <a:p>
            <a:endParaRPr lang="es-ES_tradnl" b="1" dirty="0" smtClean="0"/>
          </a:p>
          <a:p>
            <a:pPr>
              <a:buFontTx/>
              <a:buChar char=" "/>
            </a:pPr>
            <a:r>
              <a:rPr lang="es-ES_tradnl" b="1" dirty="0" smtClean="0"/>
              <a:t>¿Qué las diferencia?</a:t>
            </a:r>
            <a:endParaRPr lang="es-ES_tradnl" b="1" dirty="0"/>
          </a:p>
        </p:txBody>
      </p:sp>
      <p:sp>
        <p:nvSpPr>
          <p:cNvPr id="10" name="9 CuadroTexto"/>
          <p:cNvSpPr txBox="1"/>
          <p:nvPr/>
        </p:nvSpPr>
        <p:spPr>
          <a:xfrm>
            <a:off x="2195736" y="1124744"/>
            <a:ext cx="6264696" cy="954107"/>
          </a:xfrm>
          <a:prstGeom prst="rect">
            <a:avLst/>
          </a:prstGeom>
          <a:noFill/>
        </p:spPr>
        <p:txBody>
          <a:bodyPr wrap="square" rtlCol="0">
            <a:spAutoFit/>
          </a:bodyPr>
          <a:lstStyle/>
          <a:p>
            <a:r>
              <a:rPr lang="es-ES_tradnl" sz="2800" b="1" dirty="0" smtClean="0">
                <a:solidFill>
                  <a:schemeClr val="bg1"/>
                </a:solidFill>
              </a:rPr>
              <a:t>Formas de administrar un medicamento</a:t>
            </a:r>
            <a:endParaRPr lang="es-ES" sz="2800" b="1" dirty="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20483"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20484"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20485"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20486"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20487"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20488" name="Picture 9"/>
          <p:cNvPicPr>
            <a:picLocks noChangeAspect="1" noChangeArrowheads="1"/>
          </p:cNvPicPr>
          <p:nvPr/>
        </p:nvPicPr>
        <p:blipFill>
          <a:blip r:embed="rId3" cstate="print"/>
          <a:srcRect l="22749" r="9004"/>
          <a:stretch>
            <a:fillRect/>
          </a:stretch>
        </p:blipFill>
        <p:spPr bwMode="auto">
          <a:xfrm>
            <a:off x="0" y="0"/>
            <a:ext cx="1371600" cy="6858000"/>
          </a:xfrm>
          <a:prstGeom prst="rect">
            <a:avLst/>
          </a:prstGeom>
          <a:noFill/>
          <a:ln w="9525">
            <a:noFill/>
            <a:miter lim="800000"/>
            <a:headEnd/>
            <a:tailEnd/>
          </a:ln>
        </p:spPr>
      </p:pic>
      <p:sp>
        <p:nvSpPr>
          <p:cNvPr id="20489" name="Rectangle 12"/>
          <p:cNvSpPr>
            <a:spLocks noChangeArrowheads="1"/>
          </p:cNvSpPr>
          <p:nvPr/>
        </p:nvSpPr>
        <p:spPr bwMode="auto">
          <a:xfrm>
            <a:off x="457200" y="685800"/>
            <a:ext cx="8229600" cy="1384300"/>
          </a:xfrm>
          <a:prstGeom prst="rect">
            <a:avLst/>
          </a:prstGeom>
          <a:noFill/>
          <a:ln w="9525">
            <a:noFill/>
            <a:miter lim="800000"/>
            <a:headEnd/>
            <a:tailEnd/>
          </a:ln>
        </p:spPr>
        <p:txBody>
          <a:bodyPr lIns="92075" tIns="46038" rIns="92075" bIns="46038" anchor="ctr"/>
          <a:lstStyle/>
          <a:p>
            <a:pPr algn="r"/>
            <a:r>
              <a:rPr lang="es-ES_tradnl" sz="3200" b="1" i="0">
                <a:solidFill>
                  <a:srgbClr val="FFFFCC"/>
                </a:solidFill>
              </a:rPr>
              <a:t>BIOEQUIVALENCIA: </a:t>
            </a:r>
            <a:br>
              <a:rPr lang="es-ES_tradnl" sz="3200" b="1" i="0">
                <a:solidFill>
                  <a:srgbClr val="FFFFCC"/>
                </a:solidFill>
              </a:rPr>
            </a:br>
            <a:r>
              <a:rPr lang="es-ES_tradnl" sz="3200" b="1" i="0">
                <a:solidFill>
                  <a:srgbClr val="FFFFCC"/>
                </a:solidFill>
              </a:rPr>
              <a:t>CONCEPTO</a:t>
            </a:r>
            <a:endParaRPr lang="es-ES" sz="3200" b="1" i="0">
              <a:solidFill>
                <a:srgbClr val="FFFFCC"/>
              </a:solidFill>
            </a:endParaRPr>
          </a:p>
        </p:txBody>
      </p:sp>
      <p:sp>
        <p:nvSpPr>
          <p:cNvPr id="20490" name="Rectangle 13"/>
          <p:cNvSpPr>
            <a:spLocks noChangeArrowheads="1"/>
          </p:cNvSpPr>
          <p:nvPr/>
        </p:nvSpPr>
        <p:spPr bwMode="auto">
          <a:xfrm>
            <a:off x="1692275" y="1905000"/>
            <a:ext cx="6742113" cy="4114800"/>
          </a:xfrm>
          <a:prstGeom prst="rect">
            <a:avLst/>
          </a:prstGeom>
          <a:noFill/>
          <a:ln w="9525">
            <a:noFill/>
            <a:miter lim="800000"/>
            <a:headEnd/>
            <a:tailEnd/>
          </a:ln>
        </p:spPr>
        <p:txBody>
          <a:bodyPr lIns="92075" tIns="46038" rIns="92075" bIns="46038"/>
          <a:lstStyle/>
          <a:p>
            <a:pPr marL="342900" indent="-342900">
              <a:spcBef>
                <a:spcPct val="20000"/>
              </a:spcBef>
            </a:pPr>
            <a:r>
              <a:rPr lang="es-ES_tradnl" sz="2800" b="1" i="0">
                <a:solidFill>
                  <a:srgbClr val="FFFFCC"/>
                </a:solidFill>
              </a:rPr>
              <a:t>   </a:t>
            </a:r>
          </a:p>
          <a:p>
            <a:pPr marL="342900" indent="-342900" algn="just">
              <a:spcBef>
                <a:spcPct val="20000"/>
              </a:spcBef>
            </a:pPr>
            <a:r>
              <a:rPr lang="es-ES_tradnl" sz="2800" b="1" i="0">
                <a:solidFill>
                  <a:srgbClr val="FFFFCC"/>
                </a:solidFill>
              </a:rPr>
              <a:t>   </a:t>
            </a:r>
            <a:r>
              <a:rPr lang="es-ES_tradnl" sz="2800" b="1" i="0">
                <a:solidFill>
                  <a:srgbClr val="FFFFFF"/>
                </a:solidFill>
              </a:rPr>
              <a:t>Equivalentes o alternativas farmacéuticas que no presentan diferencias significativas en su biodisponibilidad (cantidad y velocidad de absorción) cuando se administran en un estudio de diseño apropiado, por lo que se espera que sus efectos sean los mismos.</a:t>
            </a:r>
            <a:endParaRPr lang="es-ES" sz="2800" b="1" i="0">
              <a:solidFill>
                <a:srgbClr val="FFFFFF"/>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9"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4100"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4101"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4102"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4103"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4104"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4105" name="Picture 9"/>
          <p:cNvPicPr>
            <a:picLocks noChangeAspect="1" noChangeArrowheads="1"/>
          </p:cNvPicPr>
          <p:nvPr/>
        </p:nvPicPr>
        <p:blipFill>
          <a:blip r:embed="rId4" cstate="print"/>
          <a:srcRect l="22749" r="9004"/>
          <a:stretch>
            <a:fillRect/>
          </a:stretch>
        </p:blipFill>
        <p:spPr bwMode="auto">
          <a:xfrm>
            <a:off x="0" y="0"/>
            <a:ext cx="1371600" cy="6858000"/>
          </a:xfrm>
          <a:prstGeom prst="rect">
            <a:avLst/>
          </a:prstGeom>
          <a:noFill/>
          <a:ln w="9525">
            <a:noFill/>
            <a:miter lim="800000"/>
            <a:headEnd/>
            <a:tailEnd/>
          </a:ln>
        </p:spPr>
      </p:pic>
      <p:sp>
        <p:nvSpPr>
          <p:cNvPr id="73738" name="Rectangle 10"/>
          <p:cNvSpPr>
            <a:spLocks noChangeArrowheads="1"/>
          </p:cNvSpPr>
          <p:nvPr/>
        </p:nvSpPr>
        <p:spPr bwMode="auto">
          <a:xfrm>
            <a:off x="457200" y="2667000"/>
            <a:ext cx="8305800" cy="3581400"/>
          </a:xfrm>
          <a:prstGeom prst="rect">
            <a:avLst/>
          </a:prstGeom>
          <a:gradFill rotWithShape="0">
            <a:gsLst>
              <a:gs pos="0">
                <a:srgbClr val="00CCFF"/>
              </a:gs>
              <a:gs pos="100000">
                <a:srgbClr val="FFFFFF"/>
              </a:gs>
            </a:gsLst>
            <a:lin ang="5400000" scaled="1"/>
          </a:gradFill>
          <a:ln w="12700">
            <a:solidFill>
              <a:schemeClr val="tx1"/>
            </a:solidFill>
            <a:miter lim="800000"/>
            <a:headEnd type="none" w="sm" len="sm"/>
            <a:tailEnd type="none" w="sm" len="sm"/>
          </a:ln>
          <a:effectLst/>
        </p:spPr>
        <p:txBody>
          <a:bodyPr wrap="none" anchor="ctr"/>
          <a:lstStyle/>
          <a:p>
            <a:pPr algn="just">
              <a:defRPr/>
            </a:pPr>
            <a:r>
              <a:rPr lang="en-US" sz="2400" b="1" i="0">
                <a:solidFill>
                  <a:srgbClr val="000000"/>
                </a:solidFill>
                <a:latin typeface="Tahoma" pitchFamily="34" charset="0"/>
              </a:rPr>
              <a:t>Estudia el curso en el tiempo de un medicamento</a:t>
            </a:r>
          </a:p>
          <a:p>
            <a:pPr algn="just">
              <a:defRPr/>
            </a:pPr>
            <a:r>
              <a:rPr lang="en-US" sz="2400" b="1" i="0">
                <a:solidFill>
                  <a:srgbClr val="000000"/>
                </a:solidFill>
                <a:latin typeface="Tahoma" pitchFamily="34" charset="0"/>
              </a:rPr>
              <a:t>introducido a un organismo vivo. En consecuencia, </a:t>
            </a:r>
          </a:p>
          <a:p>
            <a:pPr algn="just">
              <a:defRPr/>
            </a:pPr>
            <a:r>
              <a:rPr lang="en-US" sz="2400" b="1" i="0">
                <a:solidFill>
                  <a:srgbClr val="000000"/>
                </a:solidFill>
                <a:latin typeface="Tahoma" pitchFamily="34" charset="0"/>
              </a:rPr>
              <a:t>estudia la cinética de absorción, distribución, </a:t>
            </a:r>
          </a:p>
          <a:p>
            <a:pPr algn="just">
              <a:defRPr/>
            </a:pPr>
            <a:r>
              <a:rPr lang="en-US" sz="2400" b="1" i="0">
                <a:solidFill>
                  <a:srgbClr val="000000"/>
                </a:solidFill>
                <a:latin typeface="Tahoma" pitchFamily="34" charset="0"/>
              </a:rPr>
              <a:t>metabolismo y excreción (ADME) en el hombre y</a:t>
            </a:r>
          </a:p>
          <a:p>
            <a:pPr algn="just">
              <a:defRPr/>
            </a:pPr>
            <a:r>
              <a:rPr lang="en-US" sz="2400" b="1" i="0">
                <a:solidFill>
                  <a:srgbClr val="000000"/>
                </a:solidFill>
                <a:latin typeface="Tahoma" pitchFamily="34" charset="0"/>
              </a:rPr>
              <a:t>los animales. </a:t>
            </a:r>
          </a:p>
          <a:p>
            <a:pPr algn="just">
              <a:defRPr/>
            </a:pPr>
            <a:endParaRPr lang="en-US" b="1" i="0">
              <a:solidFill>
                <a:srgbClr val="000000"/>
              </a:solidFill>
              <a:effectLst>
                <a:outerShdw blurRad="38100" dist="38100" dir="2700000" algn="tl">
                  <a:srgbClr val="FFFFFF"/>
                </a:outerShdw>
              </a:effectLst>
              <a:latin typeface="Tahoma" pitchFamily="34" charset="0"/>
            </a:endParaRPr>
          </a:p>
        </p:txBody>
      </p:sp>
      <p:sp>
        <p:nvSpPr>
          <p:cNvPr id="4107" name="Rectangle 11"/>
          <p:cNvSpPr>
            <a:spLocks noChangeArrowheads="1"/>
          </p:cNvSpPr>
          <p:nvPr/>
        </p:nvSpPr>
        <p:spPr bwMode="auto">
          <a:xfrm>
            <a:off x="2057400" y="685800"/>
            <a:ext cx="6781800" cy="762000"/>
          </a:xfrm>
          <a:prstGeom prst="rect">
            <a:avLst/>
          </a:prstGeom>
          <a:noFill/>
          <a:ln w="9525">
            <a:noFill/>
            <a:miter lim="800000"/>
            <a:headEnd/>
            <a:tailEnd/>
          </a:ln>
        </p:spPr>
        <p:txBody>
          <a:bodyPr anchor="b"/>
          <a:lstStyle/>
          <a:p>
            <a:pPr algn="ctr"/>
            <a:r>
              <a:rPr lang="es-ES_tradnl" sz="3600" b="1">
                <a:solidFill>
                  <a:schemeClr val="bg1"/>
                </a:solidFill>
              </a:rPr>
              <a:t>Farmacocinética</a:t>
            </a:r>
          </a:p>
        </p:txBody>
      </p:sp>
      <p:graphicFrame>
        <p:nvGraphicFramePr>
          <p:cNvPr id="4098" name="Object 12"/>
          <p:cNvGraphicFramePr>
            <a:graphicFrameLocks noChangeAspect="1"/>
          </p:cNvGraphicFramePr>
          <p:nvPr/>
        </p:nvGraphicFramePr>
        <p:xfrm>
          <a:off x="179388" y="404813"/>
          <a:ext cx="1828800" cy="2133600"/>
        </p:xfrm>
        <a:graphic>
          <a:graphicData uri="http://schemas.openxmlformats.org/presentationml/2006/ole">
            <p:oleObj spid="_x0000_s4098" name="Imagen" r:id="rId5" imgW="1137240" imgH="962640" progId="Word.Picture.8">
              <p:embed/>
            </p:oleObj>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21507"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21508"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21509"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21510"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21511"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21512" name="Picture 9"/>
          <p:cNvPicPr>
            <a:picLocks noChangeAspect="1" noChangeArrowheads="1"/>
          </p:cNvPicPr>
          <p:nvPr/>
        </p:nvPicPr>
        <p:blipFill>
          <a:blip r:embed="rId3" cstate="print"/>
          <a:srcRect l="22749" r="9004"/>
          <a:stretch>
            <a:fillRect/>
          </a:stretch>
        </p:blipFill>
        <p:spPr bwMode="auto">
          <a:xfrm>
            <a:off x="0" y="0"/>
            <a:ext cx="1371600" cy="6858000"/>
          </a:xfrm>
          <a:prstGeom prst="rect">
            <a:avLst/>
          </a:prstGeom>
          <a:noFill/>
          <a:ln w="9525">
            <a:noFill/>
            <a:miter lim="800000"/>
            <a:headEnd/>
            <a:tailEnd/>
          </a:ln>
        </p:spPr>
      </p:pic>
      <p:sp>
        <p:nvSpPr>
          <p:cNvPr id="75786" name="Rectangle 10"/>
          <p:cNvSpPr>
            <a:spLocks noChangeArrowheads="1"/>
          </p:cNvSpPr>
          <p:nvPr/>
        </p:nvSpPr>
        <p:spPr bwMode="auto">
          <a:xfrm>
            <a:off x="303213" y="2762250"/>
            <a:ext cx="8305800" cy="3581400"/>
          </a:xfrm>
          <a:prstGeom prst="rect">
            <a:avLst/>
          </a:prstGeom>
          <a:gradFill rotWithShape="0">
            <a:gsLst>
              <a:gs pos="0">
                <a:srgbClr val="00CCFF"/>
              </a:gs>
              <a:gs pos="100000">
                <a:srgbClr val="FFFFFF"/>
              </a:gs>
            </a:gsLst>
            <a:lin ang="5400000" scaled="1"/>
          </a:gradFill>
          <a:ln w="12700">
            <a:solidFill>
              <a:schemeClr val="tx1"/>
            </a:solidFill>
            <a:miter lim="800000"/>
            <a:headEnd type="none" w="sm" len="sm"/>
            <a:tailEnd type="none" w="sm" len="sm"/>
          </a:ln>
          <a:effectLst/>
        </p:spPr>
        <p:txBody>
          <a:bodyPr wrap="none" anchor="ctr"/>
          <a:lstStyle/>
          <a:p>
            <a:pPr>
              <a:defRPr/>
            </a:pPr>
            <a:r>
              <a:rPr lang="en-US" sz="2400" b="1" i="0">
                <a:solidFill>
                  <a:srgbClr val="000000"/>
                </a:solidFill>
                <a:latin typeface="Tahoma" pitchFamily="34" charset="0"/>
              </a:rPr>
              <a:t>Este estudio lo hace mediante el uso de modelos </a:t>
            </a:r>
          </a:p>
          <a:p>
            <a:pPr>
              <a:defRPr/>
            </a:pPr>
            <a:r>
              <a:rPr lang="en-US" sz="2400" b="1" i="0">
                <a:solidFill>
                  <a:srgbClr val="000000"/>
                </a:solidFill>
                <a:latin typeface="Tahoma" pitchFamily="34" charset="0"/>
              </a:rPr>
              <a:t>matemáticos que permiten describir los procesos.</a:t>
            </a:r>
          </a:p>
          <a:p>
            <a:pPr>
              <a:defRPr/>
            </a:pPr>
            <a:endParaRPr lang="en-US" sz="2400" b="1" i="0">
              <a:solidFill>
                <a:srgbClr val="000000"/>
              </a:solidFill>
              <a:latin typeface="Tahoma" pitchFamily="34" charset="0"/>
            </a:endParaRPr>
          </a:p>
          <a:p>
            <a:pPr>
              <a:defRPr/>
            </a:pPr>
            <a:r>
              <a:rPr lang="en-US" sz="2400" b="1" i="0">
                <a:solidFill>
                  <a:srgbClr val="000000"/>
                </a:solidFill>
                <a:latin typeface="Tahoma" pitchFamily="34" charset="0"/>
              </a:rPr>
              <a:t>En farmacocinética se considera que el medicamento</a:t>
            </a:r>
          </a:p>
          <a:p>
            <a:pPr>
              <a:defRPr/>
            </a:pPr>
            <a:r>
              <a:rPr lang="en-US" sz="2400" b="1" i="0">
                <a:solidFill>
                  <a:srgbClr val="000000"/>
                </a:solidFill>
                <a:latin typeface="Tahoma" pitchFamily="34" charset="0"/>
              </a:rPr>
              <a:t>está dentro del organismo cuando llega a la </a:t>
            </a:r>
          </a:p>
          <a:p>
            <a:pPr>
              <a:defRPr/>
            </a:pPr>
            <a:r>
              <a:rPr lang="en-US" sz="2400" b="1" i="0">
                <a:solidFill>
                  <a:srgbClr val="000000"/>
                </a:solidFill>
                <a:latin typeface="Tahoma" pitchFamily="34" charset="0"/>
              </a:rPr>
              <a:t>circulación</a:t>
            </a:r>
          </a:p>
          <a:p>
            <a:pPr>
              <a:defRPr/>
            </a:pPr>
            <a:endParaRPr lang="en-US" b="1" i="0">
              <a:solidFill>
                <a:srgbClr val="000000"/>
              </a:solidFill>
              <a:effectLst>
                <a:outerShdw blurRad="38100" dist="38100" dir="2700000" algn="tl">
                  <a:srgbClr val="FFFFFF"/>
                </a:outerShdw>
              </a:effectLst>
              <a:latin typeface="Tahoma" pitchFamily="34" charset="0"/>
            </a:endParaRPr>
          </a:p>
        </p:txBody>
      </p:sp>
      <p:sp>
        <p:nvSpPr>
          <p:cNvPr id="21514" name="Rectangle 11"/>
          <p:cNvSpPr>
            <a:spLocks noChangeArrowheads="1"/>
          </p:cNvSpPr>
          <p:nvPr/>
        </p:nvSpPr>
        <p:spPr bwMode="auto">
          <a:xfrm>
            <a:off x="1903413" y="781050"/>
            <a:ext cx="6781800" cy="762000"/>
          </a:xfrm>
          <a:prstGeom prst="rect">
            <a:avLst/>
          </a:prstGeom>
          <a:noFill/>
          <a:ln w="9525">
            <a:noFill/>
            <a:miter lim="800000"/>
            <a:headEnd/>
            <a:tailEnd/>
          </a:ln>
        </p:spPr>
        <p:txBody>
          <a:bodyPr anchor="b"/>
          <a:lstStyle/>
          <a:p>
            <a:pPr algn="ctr"/>
            <a:r>
              <a:rPr lang="es-ES_tradnl" sz="3600" b="1">
                <a:solidFill>
                  <a:srgbClr val="66CCFF"/>
                </a:solidFill>
              </a:rPr>
              <a:t>Farmacocinética</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24579"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24580"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24581"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24582"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24583"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24584" name="Picture 9"/>
          <p:cNvPicPr>
            <a:picLocks noChangeAspect="1" noChangeArrowheads="1"/>
          </p:cNvPicPr>
          <p:nvPr/>
        </p:nvPicPr>
        <p:blipFill>
          <a:blip r:embed="rId4" cstate="print"/>
          <a:srcRect l="22749" r="9004"/>
          <a:stretch>
            <a:fillRect/>
          </a:stretch>
        </p:blipFill>
        <p:spPr bwMode="auto">
          <a:xfrm>
            <a:off x="0" y="0"/>
            <a:ext cx="1371600" cy="6858000"/>
          </a:xfrm>
          <a:prstGeom prst="rect">
            <a:avLst/>
          </a:prstGeom>
          <a:noFill/>
          <a:ln w="9525">
            <a:noFill/>
            <a:miter lim="800000"/>
            <a:headEnd/>
            <a:tailEnd/>
          </a:ln>
        </p:spPr>
      </p:pic>
      <p:sp>
        <p:nvSpPr>
          <p:cNvPr id="77834" name="Rectangle 10"/>
          <p:cNvSpPr>
            <a:spLocks noChangeArrowheads="1"/>
          </p:cNvSpPr>
          <p:nvPr/>
        </p:nvSpPr>
        <p:spPr bwMode="auto">
          <a:xfrm>
            <a:off x="323850" y="2781300"/>
            <a:ext cx="8305800" cy="3581400"/>
          </a:xfrm>
          <a:prstGeom prst="rect">
            <a:avLst/>
          </a:prstGeom>
          <a:gradFill rotWithShape="0">
            <a:gsLst>
              <a:gs pos="0">
                <a:srgbClr val="00CCFF"/>
              </a:gs>
              <a:gs pos="100000">
                <a:srgbClr val="FFFFFF"/>
              </a:gs>
            </a:gsLst>
            <a:lin ang="5400000" scaled="1"/>
          </a:gradFill>
          <a:ln w="12700">
            <a:solidFill>
              <a:schemeClr val="tx1"/>
            </a:solidFill>
            <a:miter lim="800000"/>
            <a:headEnd type="none" w="sm" len="sm"/>
            <a:tailEnd type="none" w="sm" len="sm"/>
          </a:ln>
          <a:effectLst/>
        </p:spPr>
        <p:txBody>
          <a:bodyPr wrap="none" anchor="ctr"/>
          <a:lstStyle/>
          <a:p>
            <a:pPr algn="ctr">
              <a:defRPr/>
            </a:pPr>
            <a:endParaRPr lang="en-US" b="1" i="0" dirty="0">
              <a:solidFill>
                <a:srgbClr val="000000"/>
              </a:solidFill>
              <a:effectLst>
                <a:outerShdw blurRad="38100" dist="38100" dir="2700000" algn="tl">
                  <a:srgbClr val="FFFFFF"/>
                </a:outerShdw>
              </a:effectLst>
              <a:latin typeface="Tahoma" pitchFamily="34" charset="0"/>
            </a:endParaRPr>
          </a:p>
        </p:txBody>
      </p:sp>
      <p:sp>
        <p:nvSpPr>
          <p:cNvPr id="24586" name="Rectangle 11"/>
          <p:cNvSpPr>
            <a:spLocks noChangeArrowheads="1"/>
          </p:cNvSpPr>
          <p:nvPr/>
        </p:nvSpPr>
        <p:spPr bwMode="auto">
          <a:xfrm>
            <a:off x="1907704" y="980728"/>
            <a:ext cx="6781800" cy="762000"/>
          </a:xfrm>
          <a:prstGeom prst="rect">
            <a:avLst/>
          </a:prstGeom>
          <a:noFill/>
          <a:ln w="9525">
            <a:noFill/>
            <a:miter lim="800000"/>
            <a:headEnd/>
            <a:tailEnd/>
          </a:ln>
        </p:spPr>
        <p:txBody>
          <a:bodyPr anchor="b"/>
          <a:lstStyle/>
          <a:p>
            <a:pPr algn="ctr"/>
            <a:endParaRPr lang="es-ES_tradnl" sz="3200" b="1" dirty="0">
              <a:solidFill>
                <a:srgbClr val="66CCFF"/>
              </a:solidFill>
            </a:endParaRPr>
          </a:p>
        </p:txBody>
      </p:sp>
      <p:sp>
        <p:nvSpPr>
          <p:cNvPr id="77836" name="Rectangle 12"/>
          <p:cNvSpPr>
            <a:spLocks noChangeArrowheads="1"/>
          </p:cNvSpPr>
          <p:nvPr/>
        </p:nvSpPr>
        <p:spPr bwMode="auto">
          <a:xfrm>
            <a:off x="457200" y="1524000"/>
            <a:ext cx="8229600" cy="4114800"/>
          </a:xfrm>
          <a:prstGeom prst="rect">
            <a:avLst/>
          </a:prstGeom>
          <a:noFill/>
          <a:ln w="9525">
            <a:noFill/>
            <a:miter lim="800000"/>
            <a:headEnd/>
            <a:tailEnd/>
          </a:ln>
        </p:spPr>
        <p:txBody>
          <a:bodyPr/>
          <a:lstStyle/>
          <a:p>
            <a:pPr marL="342900" indent="-342900">
              <a:lnSpc>
                <a:spcPct val="90000"/>
              </a:lnSpc>
              <a:spcBef>
                <a:spcPct val="20000"/>
              </a:spcBef>
              <a:buClr>
                <a:schemeClr val="tx2"/>
              </a:buClr>
              <a:buFont typeface="Monotype Sorts"/>
              <a:buNone/>
            </a:pPr>
            <a:r>
              <a:rPr lang="es-ES_tradnl" sz="2800" b="1" i="0" dirty="0"/>
              <a:t>	</a:t>
            </a:r>
          </a:p>
          <a:p>
            <a:pPr marL="342900" indent="-342900">
              <a:lnSpc>
                <a:spcPct val="90000"/>
              </a:lnSpc>
              <a:spcBef>
                <a:spcPct val="20000"/>
              </a:spcBef>
              <a:buClr>
                <a:schemeClr val="tx2"/>
              </a:buClr>
              <a:buFont typeface="Monotype Sorts"/>
              <a:buNone/>
            </a:pPr>
            <a:endParaRPr lang="es-ES_tradnl" sz="2800" b="1" i="0" dirty="0"/>
          </a:p>
          <a:p>
            <a:pPr marL="342900" indent="-342900">
              <a:lnSpc>
                <a:spcPct val="90000"/>
              </a:lnSpc>
              <a:spcBef>
                <a:spcPct val="20000"/>
              </a:spcBef>
              <a:buClr>
                <a:schemeClr val="tx2"/>
              </a:buClr>
              <a:buFont typeface="Monotype Sorts"/>
              <a:buNone/>
            </a:pPr>
            <a:endParaRPr lang="es-ES_tradnl" sz="2800" b="1" i="0" dirty="0"/>
          </a:p>
        </p:txBody>
      </p:sp>
      <p:sp>
        <p:nvSpPr>
          <p:cNvPr id="12" name="11 CuadroTexto"/>
          <p:cNvSpPr txBox="1"/>
          <p:nvPr/>
        </p:nvSpPr>
        <p:spPr>
          <a:xfrm>
            <a:off x="611560" y="3140968"/>
            <a:ext cx="7704856" cy="2215991"/>
          </a:xfrm>
          <a:prstGeom prst="rect">
            <a:avLst/>
          </a:prstGeom>
          <a:noFill/>
        </p:spPr>
        <p:txBody>
          <a:bodyPr wrap="square" rtlCol="0">
            <a:spAutoFit/>
          </a:bodyPr>
          <a:lstStyle/>
          <a:p>
            <a:pPr algn="just">
              <a:buFontTx/>
              <a:buChar char=" "/>
            </a:pPr>
            <a:r>
              <a:rPr lang="es-ES_tradnl" sz="2000" b="1" dirty="0" smtClean="0"/>
              <a:t>Son </a:t>
            </a:r>
            <a:r>
              <a:rPr lang="es-ES_tradnl" sz="2000" b="1" dirty="0" smtClean="0">
                <a:solidFill>
                  <a:srgbClr val="D60093"/>
                </a:solidFill>
              </a:rPr>
              <a:t>expresiones matemáticas</a:t>
            </a:r>
            <a:r>
              <a:rPr lang="es-ES_tradnl" sz="2000" b="1" dirty="0" smtClean="0"/>
              <a:t> que permiten:</a:t>
            </a:r>
          </a:p>
          <a:p>
            <a:pPr algn="just">
              <a:buFont typeface="Wingdings" pitchFamily="2" charset="2"/>
              <a:buChar char="Ø"/>
            </a:pPr>
            <a:r>
              <a:rPr lang="es-ES_tradnl" sz="2000" b="1" dirty="0" smtClean="0">
                <a:solidFill>
                  <a:srgbClr val="D60093"/>
                </a:solidFill>
              </a:rPr>
              <a:t>Resumir</a:t>
            </a:r>
            <a:r>
              <a:rPr lang="es-ES_tradnl" sz="2000" b="1" dirty="0" smtClean="0">
                <a:solidFill>
                  <a:srgbClr val="FFCC99"/>
                </a:solidFill>
              </a:rPr>
              <a:t> </a:t>
            </a:r>
            <a:r>
              <a:rPr lang="es-ES_tradnl" sz="2000" b="1" dirty="0" smtClean="0"/>
              <a:t>los datos experimentales obtenidos en constantes que describen el sistema en términos cuantitativos</a:t>
            </a:r>
          </a:p>
          <a:p>
            <a:pPr algn="just">
              <a:buFont typeface="Wingdings" pitchFamily="2" charset="2"/>
              <a:buChar char="Ø"/>
            </a:pPr>
            <a:r>
              <a:rPr lang="es-ES_tradnl" sz="2000" b="1" dirty="0" smtClean="0">
                <a:solidFill>
                  <a:srgbClr val="D60093"/>
                </a:solidFill>
              </a:rPr>
              <a:t>Predecir</a:t>
            </a:r>
            <a:r>
              <a:rPr lang="es-ES_tradnl" sz="2000" b="1" dirty="0" smtClean="0">
                <a:solidFill>
                  <a:srgbClr val="FFCC99"/>
                </a:solidFill>
              </a:rPr>
              <a:t> </a:t>
            </a:r>
            <a:r>
              <a:rPr lang="es-ES_tradnl" sz="2000" b="1" dirty="0" smtClean="0"/>
              <a:t>el comportamiento del sistema cuando cambian las condiciones</a:t>
            </a:r>
          </a:p>
          <a:p>
            <a:pPr algn="just">
              <a:buFont typeface="Wingdings" pitchFamily="2" charset="2"/>
              <a:buChar char="Ø"/>
            </a:pPr>
            <a:r>
              <a:rPr lang="es-ES_tradnl" sz="2000" b="1" dirty="0" smtClean="0">
                <a:solidFill>
                  <a:srgbClr val="D60093"/>
                </a:solidFill>
              </a:rPr>
              <a:t>Comparar</a:t>
            </a:r>
            <a:r>
              <a:rPr lang="es-ES_tradnl" sz="2000" b="1" dirty="0" smtClean="0"/>
              <a:t> entre diferentes situaciones</a:t>
            </a:r>
          </a:p>
          <a:p>
            <a:endParaRPr lang="es-ES" dirty="0"/>
          </a:p>
        </p:txBody>
      </p:sp>
      <p:sp>
        <p:nvSpPr>
          <p:cNvPr id="13" name="12 CuadroTexto"/>
          <p:cNvSpPr txBox="1"/>
          <p:nvPr/>
        </p:nvSpPr>
        <p:spPr>
          <a:xfrm>
            <a:off x="2051720" y="1124744"/>
            <a:ext cx="6192688" cy="523220"/>
          </a:xfrm>
          <a:prstGeom prst="rect">
            <a:avLst/>
          </a:prstGeom>
          <a:noFill/>
        </p:spPr>
        <p:txBody>
          <a:bodyPr wrap="square" rtlCol="0">
            <a:spAutoFit/>
          </a:bodyPr>
          <a:lstStyle/>
          <a:p>
            <a:r>
              <a:rPr lang="es-ES_tradnl" sz="2800" b="1" dirty="0" smtClean="0">
                <a:solidFill>
                  <a:schemeClr val="bg1"/>
                </a:solidFill>
              </a:rPr>
              <a:t>¿Qué son los </a:t>
            </a:r>
            <a:r>
              <a:rPr lang="es-ES_tradnl" sz="2400" b="1" dirty="0" smtClean="0">
                <a:solidFill>
                  <a:schemeClr val="bg1"/>
                </a:solidFill>
              </a:rPr>
              <a:t>modelos?</a:t>
            </a:r>
            <a:endParaRPr lang="es-ES" sz="2400" dirty="0">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7836">
                                            <p:txEl>
                                              <p:pRg st="0" end="0"/>
                                            </p:txEl>
                                          </p:spTgt>
                                        </p:tgtEl>
                                        <p:attrNameLst>
                                          <p:attrName>style.visibility</p:attrName>
                                        </p:attrNameLst>
                                      </p:cBhvr>
                                      <p:to>
                                        <p:strVal val="visible"/>
                                      </p:to>
                                    </p:set>
                                    <p:anim calcmode="lin" valueType="num">
                                      <p:cBhvr additive="base">
                                        <p:cTn id="7" dur="500" fill="hold"/>
                                        <p:tgtEl>
                                          <p:spTgt spid="77836">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77836">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FRENAD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36"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ChangeArrowheads="1"/>
          </p:cNvSpPr>
          <p:nvPr/>
        </p:nvSpPr>
        <p:spPr bwMode="auto">
          <a:xfrm>
            <a:off x="533400" y="2667000"/>
            <a:ext cx="8229600" cy="2895600"/>
          </a:xfrm>
          <a:prstGeom prst="rect">
            <a:avLst/>
          </a:prstGeom>
          <a:gradFill rotWithShape="0">
            <a:gsLst>
              <a:gs pos="0">
                <a:srgbClr val="00CCFF"/>
              </a:gs>
              <a:gs pos="100000">
                <a:srgbClr val="FFFFFF"/>
              </a:gs>
            </a:gsLst>
            <a:lin ang="5400000" scaled="1"/>
          </a:gradFill>
          <a:ln w="12700">
            <a:solidFill>
              <a:schemeClr val="tx1"/>
            </a:solidFill>
            <a:miter lim="800000"/>
            <a:headEnd type="none" w="sm" len="sm"/>
            <a:tailEnd type="none" w="sm" len="sm"/>
          </a:ln>
          <a:effectLst/>
        </p:spPr>
        <p:txBody>
          <a:bodyPr wrap="none" anchor="ctr"/>
          <a:lstStyle/>
          <a:p>
            <a:pPr>
              <a:defRPr/>
            </a:pPr>
            <a:r>
              <a:rPr lang="en-US" sz="2400" b="1">
                <a:latin typeface="Tahoma" pitchFamily="34" charset="0"/>
              </a:rPr>
              <a:t>Descubrimiento de la relación Concentración</a:t>
            </a:r>
          </a:p>
          <a:p>
            <a:pPr>
              <a:defRPr/>
            </a:pPr>
            <a:r>
              <a:rPr lang="en-US" sz="2400" b="1">
                <a:latin typeface="Tahoma" pitchFamily="34" charset="0"/>
              </a:rPr>
              <a:t>plasmática - Efecto</a:t>
            </a:r>
          </a:p>
          <a:p>
            <a:pPr>
              <a:defRPr/>
            </a:pPr>
            <a:endParaRPr lang="en-US" sz="2400" b="1">
              <a:latin typeface="Tahoma" pitchFamily="34" charset="0"/>
            </a:endParaRPr>
          </a:p>
          <a:p>
            <a:pPr>
              <a:defRPr/>
            </a:pPr>
            <a:r>
              <a:rPr lang="en-US" sz="2400" b="1">
                <a:latin typeface="Tahoma" pitchFamily="34" charset="0"/>
              </a:rPr>
              <a:t>Metodologías analíticas sensibles y específicas</a:t>
            </a:r>
          </a:p>
          <a:p>
            <a:pPr>
              <a:defRPr/>
            </a:pPr>
            <a:endParaRPr lang="en-US" sz="2400" b="1">
              <a:latin typeface="Tahoma" pitchFamily="34" charset="0"/>
            </a:endParaRPr>
          </a:p>
          <a:p>
            <a:pPr>
              <a:defRPr/>
            </a:pPr>
            <a:r>
              <a:rPr lang="en-US" sz="2400" b="1">
                <a:latin typeface="Tahoma" pitchFamily="34" charset="0"/>
              </a:rPr>
              <a:t>El desarrollo de modelos matemáticos</a:t>
            </a:r>
          </a:p>
          <a:p>
            <a:pPr>
              <a:defRPr/>
            </a:pPr>
            <a:endParaRPr lang="en-US" b="1">
              <a:effectLst>
                <a:outerShdw blurRad="38100" dist="38100" dir="2700000" algn="tl">
                  <a:srgbClr val="FFFFFF"/>
                </a:outerShdw>
              </a:effectLst>
              <a:latin typeface="Tahoma" pitchFamily="34" charset="0"/>
            </a:endParaRPr>
          </a:p>
        </p:txBody>
      </p:sp>
      <p:sp>
        <p:nvSpPr>
          <p:cNvPr id="5124" name="Rectangle 3"/>
          <p:cNvSpPr>
            <a:spLocks noChangeArrowheads="1"/>
          </p:cNvSpPr>
          <p:nvPr/>
        </p:nvSpPr>
        <p:spPr bwMode="auto">
          <a:xfrm>
            <a:off x="2362200" y="1295400"/>
            <a:ext cx="6781800" cy="762000"/>
          </a:xfrm>
          <a:prstGeom prst="rect">
            <a:avLst/>
          </a:prstGeom>
          <a:noFill/>
          <a:ln w="9525">
            <a:noFill/>
            <a:miter lim="800000"/>
            <a:headEnd/>
            <a:tailEnd/>
          </a:ln>
        </p:spPr>
        <p:txBody>
          <a:bodyPr anchor="b"/>
          <a:lstStyle/>
          <a:p>
            <a:pPr algn="ctr"/>
            <a:r>
              <a:rPr lang="es-ES_tradnl" sz="3600" b="1">
                <a:solidFill>
                  <a:srgbClr val="6600CC"/>
                </a:solidFill>
              </a:rPr>
              <a:t>Bases sobre las que se ha sustentado el desarrollo de la Farmacocinética</a:t>
            </a:r>
          </a:p>
        </p:txBody>
      </p:sp>
      <p:graphicFrame>
        <p:nvGraphicFramePr>
          <p:cNvPr id="5122" name="Object 2"/>
          <p:cNvGraphicFramePr>
            <a:graphicFrameLocks noChangeAspect="1"/>
          </p:cNvGraphicFramePr>
          <p:nvPr/>
        </p:nvGraphicFramePr>
        <p:xfrm>
          <a:off x="609600" y="381000"/>
          <a:ext cx="1828800" cy="2133600"/>
        </p:xfrm>
        <a:graphic>
          <a:graphicData uri="http://schemas.openxmlformats.org/presentationml/2006/ole">
            <p:oleObj spid="_x0000_s96258" name="Imagen" r:id="rId3" imgW="1137240" imgH="962640" progId="Word.Picture.8">
              <p:embed/>
            </p:oleObj>
          </a:graphicData>
        </a:graphic>
      </p:graphicFrame>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22531"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22532"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22533"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22534"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22535"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22536" name="Picture 9"/>
          <p:cNvPicPr>
            <a:picLocks noChangeAspect="1" noChangeArrowheads="1"/>
          </p:cNvPicPr>
          <p:nvPr/>
        </p:nvPicPr>
        <p:blipFill>
          <a:blip r:embed="rId4" cstate="print"/>
          <a:srcRect l="22749" r="9004"/>
          <a:stretch>
            <a:fillRect/>
          </a:stretch>
        </p:blipFill>
        <p:spPr bwMode="auto">
          <a:xfrm>
            <a:off x="0" y="0"/>
            <a:ext cx="1371600" cy="6858000"/>
          </a:xfrm>
          <a:prstGeom prst="rect">
            <a:avLst/>
          </a:prstGeom>
          <a:noFill/>
          <a:ln w="9525">
            <a:noFill/>
            <a:miter lim="800000"/>
            <a:headEnd/>
            <a:tailEnd/>
          </a:ln>
        </p:spPr>
      </p:pic>
      <p:sp>
        <p:nvSpPr>
          <p:cNvPr id="77834" name="Rectangle 10"/>
          <p:cNvSpPr>
            <a:spLocks noChangeArrowheads="1"/>
          </p:cNvSpPr>
          <p:nvPr/>
        </p:nvSpPr>
        <p:spPr bwMode="auto">
          <a:xfrm>
            <a:off x="323850" y="2276872"/>
            <a:ext cx="8305800" cy="4085828"/>
          </a:xfrm>
          <a:prstGeom prst="rect">
            <a:avLst/>
          </a:prstGeom>
          <a:gradFill rotWithShape="0">
            <a:gsLst>
              <a:gs pos="0">
                <a:srgbClr val="00CCFF"/>
              </a:gs>
              <a:gs pos="100000">
                <a:srgbClr val="FFFFFF"/>
              </a:gs>
            </a:gsLst>
            <a:lin ang="5400000" scaled="1"/>
          </a:gradFill>
          <a:ln w="12700">
            <a:solidFill>
              <a:schemeClr val="tx1"/>
            </a:solidFill>
            <a:miter lim="800000"/>
            <a:headEnd type="none" w="sm" len="sm"/>
            <a:tailEnd type="none" w="sm" len="sm"/>
          </a:ln>
          <a:effectLst/>
        </p:spPr>
        <p:txBody>
          <a:bodyPr wrap="none" anchor="ctr"/>
          <a:lstStyle/>
          <a:p>
            <a:pPr algn="ctr">
              <a:defRPr/>
            </a:pPr>
            <a:endParaRPr lang="en-US" sz="2000" b="1" i="0" dirty="0">
              <a:solidFill>
                <a:srgbClr val="000000"/>
              </a:solidFill>
              <a:effectLst>
                <a:outerShdw blurRad="38100" dist="38100" dir="2700000" algn="tl">
                  <a:srgbClr val="FFFFFF"/>
                </a:outerShdw>
              </a:effectLst>
              <a:latin typeface="Tahoma" pitchFamily="34" charset="0"/>
            </a:endParaRPr>
          </a:p>
        </p:txBody>
      </p:sp>
      <p:sp>
        <p:nvSpPr>
          <p:cNvPr id="22538" name="Rectangle 11"/>
          <p:cNvSpPr>
            <a:spLocks noChangeArrowheads="1"/>
          </p:cNvSpPr>
          <p:nvPr/>
        </p:nvSpPr>
        <p:spPr bwMode="auto">
          <a:xfrm>
            <a:off x="1908175" y="981075"/>
            <a:ext cx="6781800" cy="762000"/>
          </a:xfrm>
          <a:prstGeom prst="rect">
            <a:avLst/>
          </a:prstGeom>
          <a:noFill/>
          <a:ln w="9525">
            <a:noFill/>
            <a:miter lim="800000"/>
            <a:headEnd/>
            <a:tailEnd/>
          </a:ln>
        </p:spPr>
        <p:txBody>
          <a:bodyPr anchor="b"/>
          <a:lstStyle/>
          <a:p>
            <a:pPr algn="ctr"/>
            <a:r>
              <a:rPr lang="es-ES_tradnl" sz="3200" b="1">
                <a:solidFill>
                  <a:srgbClr val="66CCFF"/>
                </a:solidFill>
              </a:rPr>
              <a:t>Farmacocinética: ámbito de acción</a:t>
            </a:r>
          </a:p>
        </p:txBody>
      </p:sp>
      <p:sp>
        <p:nvSpPr>
          <p:cNvPr id="77836" name="Rectangle 12"/>
          <p:cNvSpPr>
            <a:spLocks noChangeArrowheads="1"/>
          </p:cNvSpPr>
          <p:nvPr/>
        </p:nvSpPr>
        <p:spPr bwMode="auto">
          <a:xfrm>
            <a:off x="395536" y="1484784"/>
            <a:ext cx="8229600" cy="4114800"/>
          </a:xfrm>
          <a:prstGeom prst="rect">
            <a:avLst/>
          </a:prstGeom>
          <a:noFill/>
          <a:ln w="9525">
            <a:noFill/>
            <a:miter lim="800000"/>
            <a:headEnd/>
            <a:tailEnd/>
          </a:ln>
        </p:spPr>
        <p:txBody>
          <a:bodyPr/>
          <a:lstStyle/>
          <a:p>
            <a:pPr marL="342900" indent="-342900">
              <a:lnSpc>
                <a:spcPct val="90000"/>
              </a:lnSpc>
              <a:spcBef>
                <a:spcPct val="20000"/>
              </a:spcBef>
              <a:buClr>
                <a:schemeClr val="tx2"/>
              </a:buClr>
              <a:buFont typeface="Monotype Sorts"/>
              <a:buNone/>
            </a:pPr>
            <a:r>
              <a:rPr lang="es-ES_tradnl" sz="2800" b="1" i="0" dirty="0"/>
              <a:t>	</a:t>
            </a:r>
          </a:p>
          <a:p>
            <a:pPr marL="342900" indent="-342900">
              <a:lnSpc>
                <a:spcPct val="90000"/>
              </a:lnSpc>
              <a:spcBef>
                <a:spcPct val="20000"/>
              </a:spcBef>
              <a:buClr>
                <a:schemeClr val="tx2"/>
              </a:buClr>
              <a:buFont typeface="Monotype Sorts"/>
              <a:buNone/>
            </a:pPr>
            <a:endParaRPr lang="es-ES_tradnl" sz="2800" b="1" i="0" dirty="0"/>
          </a:p>
          <a:p>
            <a:pPr marL="342900" indent="-342900">
              <a:lnSpc>
                <a:spcPct val="90000"/>
              </a:lnSpc>
              <a:spcBef>
                <a:spcPct val="20000"/>
              </a:spcBef>
              <a:buClr>
                <a:schemeClr val="tx2"/>
              </a:buClr>
              <a:buFont typeface="Monotype Sorts"/>
              <a:buNone/>
            </a:pPr>
            <a:r>
              <a:rPr lang="es-ES_tradnl" sz="2400" b="1" i="0" dirty="0" smtClean="0"/>
              <a:t>En </a:t>
            </a:r>
            <a:r>
              <a:rPr lang="es-ES_tradnl" sz="2400" b="1" i="0" dirty="0"/>
              <a:t>la etapa de investigación de nuevas moléculas:</a:t>
            </a:r>
          </a:p>
          <a:p>
            <a:pPr marL="342900" indent="-342900" algn="just">
              <a:lnSpc>
                <a:spcPct val="90000"/>
              </a:lnSpc>
              <a:spcBef>
                <a:spcPct val="20000"/>
              </a:spcBef>
              <a:buClr>
                <a:srgbClr val="660066"/>
              </a:buClr>
              <a:buFont typeface="Monotype Sorts"/>
              <a:buChar char="F"/>
            </a:pPr>
            <a:r>
              <a:rPr lang="es-ES_tradnl" sz="2400" b="1" i="0" dirty="0"/>
              <a:t>Caracterización farmacocinética de un principio activo</a:t>
            </a:r>
          </a:p>
          <a:p>
            <a:pPr marL="342900" indent="-342900" algn="just">
              <a:lnSpc>
                <a:spcPct val="90000"/>
              </a:lnSpc>
              <a:spcBef>
                <a:spcPct val="20000"/>
              </a:spcBef>
              <a:buClr>
                <a:srgbClr val="660066"/>
              </a:buClr>
              <a:buFont typeface="Monotype Sorts"/>
              <a:buChar char="F"/>
            </a:pPr>
            <a:r>
              <a:rPr lang="es-ES_tradnl" sz="2400" b="1" i="0" dirty="0"/>
              <a:t>Establecimiento de la correlación Concentración plasmática - Efecto farmacológico</a:t>
            </a:r>
          </a:p>
          <a:p>
            <a:pPr marL="342900" indent="-342900" algn="just">
              <a:lnSpc>
                <a:spcPct val="90000"/>
              </a:lnSpc>
              <a:spcBef>
                <a:spcPct val="20000"/>
              </a:spcBef>
              <a:buClr>
                <a:srgbClr val="660066"/>
              </a:buClr>
              <a:buFont typeface="Monotype Sorts"/>
              <a:buChar char="F"/>
            </a:pPr>
            <a:r>
              <a:rPr lang="es-ES_tradnl" sz="2400" b="1" i="0" dirty="0"/>
              <a:t>Investigación de nuevas moléculas con características optimizadas</a:t>
            </a:r>
          </a:p>
          <a:p>
            <a:pPr marL="342900" indent="-342900" algn="just">
              <a:lnSpc>
                <a:spcPct val="90000"/>
              </a:lnSpc>
              <a:spcBef>
                <a:spcPct val="20000"/>
              </a:spcBef>
              <a:buClr>
                <a:srgbClr val="660066"/>
              </a:buClr>
              <a:buFont typeface="Monotype Sorts"/>
              <a:buChar char="F"/>
            </a:pPr>
            <a:r>
              <a:rPr lang="es-ES_tradnl" sz="2400" b="1" i="0" dirty="0"/>
              <a:t>Evaluación de la influencia de la vía de administración en los efectos del fármaco en el organismo</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7836">
                                            <p:txEl>
                                              <p:pRg st="0" end="0"/>
                                            </p:txEl>
                                          </p:spTgt>
                                        </p:tgtEl>
                                        <p:attrNameLst>
                                          <p:attrName>style.visibility</p:attrName>
                                        </p:attrNameLst>
                                      </p:cBhvr>
                                      <p:to>
                                        <p:strVal val="visible"/>
                                      </p:to>
                                    </p:set>
                                    <p:anim calcmode="lin" valueType="num">
                                      <p:cBhvr additive="base">
                                        <p:cTn id="7" dur="500" fill="hold"/>
                                        <p:tgtEl>
                                          <p:spTgt spid="77836">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77836">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FRENADA.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77836">
                                            <p:txEl>
                                              <p:pRg st="2" end="2"/>
                                            </p:txEl>
                                          </p:spTgt>
                                        </p:tgtEl>
                                        <p:attrNameLst>
                                          <p:attrName>style.visibility</p:attrName>
                                        </p:attrNameLst>
                                      </p:cBhvr>
                                      <p:to>
                                        <p:strVal val="visible"/>
                                      </p:to>
                                    </p:set>
                                    <p:anim calcmode="lin" valueType="num">
                                      <p:cBhvr additive="base">
                                        <p:cTn id="13" dur="500" fill="hold"/>
                                        <p:tgtEl>
                                          <p:spTgt spid="77836">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77836">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FRENADA.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77836">
                                            <p:txEl>
                                              <p:pRg st="3" end="3"/>
                                            </p:txEl>
                                          </p:spTgt>
                                        </p:tgtEl>
                                        <p:attrNameLst>
                                          <p:attrName>style.visibility</p:attrName>
                                        </p:attrNameLst>
                                      </p:cBhvr>
                                      <p:to>
                                        <p:strVal val="visible"/>
                                      </p:to>
                                    </p:set>
                                    <p:anim calcmode="lin" valueType="num">
                                      <p:cBhvr additive="base">
                                        <p:cTn id="19" dur="500" fill="hold"/>
                                        <p:tgtEl>
                                          <p:spTgt spid="77836">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77836">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FRENADA.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77836">
                                            <p:txEl>
                                              <p:pRg st="4" end="4"/>
                                            </p:txEl>
                                          </p:spTgt>
                                        </p:tgtEl>
                                        <p:attrNameLst>
                                          <p:attrName>style.visibility</p:attrName>
                                        </p:attrNameLst>
                                      </p:cBhvr>
                                      <p:to>
                                        <p:strVal val="visible"/>
                                      </p:to>
                                    </p:set>
                                    <p:anim calcmode="lin" valueType="num">
                                      <p:cBhvr additive="base">
                                        <p:cTn id="25" dur="500" fill="hold"/>
                                        <p:tgtEl>
                                          <p:spTgt spid="77836">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77836">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FRENADA.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77836">
                                            <p:txEl>
                                              <p:pRg st="5" end="5"/>
                                            </p:txEl>
                                          </p:spTgt>
                                        </p:tgtEl>
                                        <p:attrNameLst>
                                          <p:attrName>style.visibility</p:attrName>
                                        </p:attrNameLst>
                                      </p:cBhvr>
                                      <p:to>
                                        <p:strVal val="visible"/>
                                      </p:to>
                                    </p:set>
                                    <p:anim calcmode="lin" valueType="num">
                                      <p:cBhvr additive="base">
                                        <p:cTn id="31" dur="500" fill="hold"/>
                                        <p:tgtEl>
                                          <p:spTgt spid="77836">
                                            <p:txEl>
                                              <p:pRg st="5" end="5"/>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77836">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FRENADA.WAV"/>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77836">
                                            <p:txEl>
                                              <p:pRg st="6" end="6"/>
                                            </p:txEl>
                                          </p:spTgt>
                                        </p:tgtEl>
                                        <p:attrNameLst>
                                          <p:attrName>style.visibility</p:attrName>
                                        </p:attrNameLst>
                                      </p:cBhvr>
                                      <p:to>
                                        <p:strVal val="visible"/>
                                      </p:to>
                                    </p:set>
                                    <p:anim calcmode="lin" valueType="num">
                                      <p:cBhvr additive="base">
                                        <p:cTn id="37" dur="500" fill="hold"/>
                                        <p:tgtEl>
                                          <p:spTgt spid="77836">
                                            <p:txEl>
                                              <p:pRg st="6" end="6"/>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77836">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FRENAD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36"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23555"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23556"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23557"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23558"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23559"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23560" name="Picture 9"/>
          <p:cNvPicPr>
            <a:picLocks noChangeAspect="1" noChangeArrowheads="1"/>
          </p:cNvPicPr>
          <p:nvPr/>
        </p:nvPicPr>
        <p:blipFill>
          <a:blip r:embed="rId4" cstate="print"/>
          <a:srcRect l="22749" r="9004"/>
          <a:stretch>
            <a:fillRect/>
          </a:stretch>
        </p:blipFill>
        <p:spPr bwMode="auto">
          <a:xfrm>
            <a:off x="0" y="0"/>
            <a:ext cx="1371600" cy="6858000"/>
          </a:xfrm>
          <a:prstGeom prst="rect">
            <a:avLst/>
          </a:prstGeom>
          <a:noFill/>
          <a:ln w="9525">
            <a:noFill/>
            <a:miter lim="800000"/>
            <a:headEnd/>
            <a:tailEnd/>
          </a:ln>
        </p:spPr>
      </p:pic>
      <p:sp>
        <p:nvSpPr>
          <p:cNvPr id="79882" name="Rectangle 10"/>
          <p:cNvSpPr>
            <a:spLocks noChangeArrowheads="1"/>
          </p:cNvSpPr>
          <p:nvPr/>
        </p:nvSpPr>
        <p:spPr bwMode="auto">
          <a:xfrm>
            <a:off x="611188" y="2781300"/>
            <a:ext cx="8305800" cy="3581400"/>
          </a:xfrm>
          <a:prstGeom prst="rect">
            <a:avLst/>
          </a:prstGeom>
          <a:gradFill rotWithShape="0">
            <a:gsLst>
              <a:gs pos="0">
                <a:srgbClr val="00CCFF"/>
              </a:gs>
              <a:gs pos="100000">
                <a:srgbClr val="FFFFFF"/>
              </a:gs>
            </a:gsLst>
            <a:lin ang="5400000" scaled="1"/>
          </a:gradFill>
          <a:ln w="12700">
            <a:solidFill>
              <a:schemeClr val="tx1"/>
            </a:solidFill>
            <a:miter lim="800000"/>
            <a:headEnd type="none" w="sm" len="sm"/>
            <a:tailEnd type="none" w="sm" len="sm"/>
          </a:ln>
          <a:effectLst/>
        </p:spPr>
        <p:txBody>
          <a:bodyPr wrap="none" anchor="ctr"/>
          <a:lstStyle/>
          <a:p>
            <a:pPr algn="ctr">
              <a:defRPr/>
            </a:pPr>
            <a:endParaRPr lang="en-US" b="1" i="0">
              <a:solidFill>
                <a:srgbClr val="000000"/>
              </a:solidFill>
              <a:effectLst>
                <a:outerShdw blurRad="38100" dist="38100" dir="2700000" algn="tl">
                  <a:srgbClr val="FFFFFF"/>
                </a:outerShdw>
              </a:effectLst>
              <a:latin typeface="Tahoma" pitchFamily="34" charset="0"/>
            </a:endParaRPr>
          </a:p>
        </p:txBody>
      </p:sp>
      <p:sp>
        <p:nvSpPr>
          <p:cNvPr id="23562" name="Rectangle 11"/>
          <p:cNvSpPr>
            <a:spLocks noChangeArrowheads="1"/>
          </p:cNvSpPr>
          <p:nvPr/>
        </p:nvSpPr>
        <p:spPr bwMode="auto">
          <a:xfrm>
            <a:off x="1908175" y="981075"/>
            <a:ext cx="6781800" cy="762000"/>
          </a:xfrm>
          <a:prstGeom prst="rect">
            <a:avLst/>
          </a:prstGeom>
          <a:noFill/>
          <a:ln w="9525">
            <a:noFill/>
            <a:miter lim="800000"/>
            <a:headEnd/>
            <a:tailEnd/>
          </a:ln>
        </p:spPr>
        <p:txBody>
          <a:bodyPr anchor="b"/>
          <a:lstStyle/>
          <a:p>
            <a:pPr algn="ctr"/>
            <a:r>
              <a:rPr lang="es-ES_tradnl" sz="3200" b="1">
                <a:solidFill>
                  <a:srgbClr val="66CCFF"/>
                </a:solidFill>
              </a:rPr>
              <a:t>Farmacocinética: ámbito de acción</a:t>
            </a:r>
          </a:p>
        </p:txBody>
      </p:sp>
      <p:sp>
        <p:nvSpPr>
          <p:cNvPr id="79884" name="Rectangle 12"/>
          <p:cNvSpPr>
            <a:spLocks noChangeArrowheads="1"/>
          </p:cNvSpPr>
          <p:nvPr/>
        </p:nvSpPr>
        <p:spPr bwMode="auto">
          <a:xfrm>
            <a:off x="457200" y="1524000"/>
            <a:ext cx="8229600" cy="4114800"/>
          </a:xfrm>
          <a:prstGeom prst="rect">
            <a:avLst/>
          </a:prstGeom>
          <a:noFill/>
          <a:ln w="9525">
            <a:noFill/>
            <a:miter lim="800000"/>
            <a:headEnd/>
            <a:tailEnd/>
          </a:ln>
        </p:spPr>
        <p:txBody>
          <a:bodyPr/>
          <a:lstStyle/>
          <a:p>
            <a:pPr marL="342900" indent="-342900">
              <a:lnSpc>
                <a:spcPct val="90000"/>
              </a:lnSpc>
              <a:spcBef>
                <a:spcPct val="20000"/>
              </a:spcBef>
              <a:buClr>
                <a:schemeClr val="tx2"/>
              </a:buClr>
              <a:buFont typeface="Monotype Sorts"/>
              <a:buNone/>
            </a:pPr>
            <a:r>
              <a:rPr lang="es-ES_tradnl" sz="2800" b="1" i="0"/>
              <a:t>	</a:t>
            </a:r>
          </a:p>
          <a:p>
            <a:pPr marL="342900" indent="-342900">
              <a:lnSpc>
                <a:spcPct val="90000"/>
              </a:lnSpc>
              <a:spcBef>
                <a:spcPct val="20000"/>
              </a:spcBef>
              <a:buClr>
                <a:schemeClr val="tx2"/>
              </a:buClr>
              <a:buFont typeface="Monotype Sorts"/>
              <a:buNone/>
            </a:pPr>
            <a:endParaRPr lang="es-ES_tradnl" sz="2800" b="1" i="0"/>
          </a:p>
          <a:p>
            <a:pPr marL="342900" indent="-342900">
              <a:lnSpc>
                <a:spcPct val="90000"/>
              </a:lnSpc>
              <a:spcBef>
                <a:spcPct val="20000"/>
              </a:spcBef>
              <a:buClr>
                <a:schemeClr val="tx2"/>
              </a:buClr>
              <a:buFont typeface="Monotype Sorts"/>
              <a:buNone/>
            </a:pPr>
            <a:endParaRPr lang="es-ES_tradnl" sz="2800" b="1" i="0"/>
          </a:p>
        </p:txBody>
      </p:sp>
      <p:sp>
        <p:nvSpPr>
          <p:cNvPr id="79885" name="Rectangle 13"/>
          <p:cNvSpPr>
            <a:spLocks noChangeArrowheads="1"/>
          </p:cNvSpPr>
          <p:nvPr/>
        </p:nvSpPr>
        <p:spPr bwMode="auto">
          <a:xfrm>
            <a:off x="673100" y="1739900"/>
            <a:ext cx="8229600" cy="4114800"/>
          </a:xfrm>
          <a:prstGeom prst="rect">
            <a:avLst/>
          </a:prstGeom>
          <a:noFill/>
          <a:ln w="9525">
            <a:noFill/>
            <a:miter lim="800000"/>
            <a:headEnd/>
            <a:tailEnd/>
          </a:ln>
        </p:spPr>
        <p:txBody>
          <a:bodyPr/>
          <a:lstStyle/>
          <a:p>
            <a:pPr marL="342900" indent="-342900" algn="just">
              <a:lnSpc>
                <a:spcPct val="90000"/>
              </a:lnSpc>
              <a:spcBef>
                <a:spcPct val="20000"/>
              </a:spcBef>
              <a:buClr>
                <a:srgbClr val="660066"/>
              </a:buClr>
              <a:buFont typeface="Monotype Sorts"/>
              <a:buNone/>
            </a:pPr>
            <a:r>
              <a:rPr lang="es-ES_tradnl" sz="2800" b="1" i="0"/>
              <a:t>	</a:t>
            </a:r>
          </a:p>
          <a:p>
            <a:pPr marL="342900" indent="-342900" algn="just">
              <a:lnSpc>
                <a:spcPct val="90000"/>
              </a:lnSpc>
              <a:spcBef>
                <a:spcPct val="20000"/>
              </a:spcBef>
              <a:buClr>
                <a:srgbClr val="660066"/>
              </a:buClr>
              <a:buFont typeface="Monotype Sorts"/>
              <a:buNone/>
            </a:pPr>
            <a:endParaRPr lang="es-ES_tradnl" sz="2800" b="1" i="0"/>
          </a:p>
          <a:p>
            <a:pPr marL="342900" indent="-342900" algn="just">
              <a:lnSpc>
                <a:spcPct val="90000"/>
              </a:lnSpc>
              <a:spcBef>
                <a:spcPct val="20000"/>
              </a:spcBef>
              <a:buClr>
                <a:srgbClr val="660066"/>
              </a:buClr>
              <a:buFont typeface="Monotype Sorts"/>
              <a:buNone/>
            </a:pPr>
            <a:endParaRPr lang="es-ES_tradnl" sz="2800" b="1" i="0"/>
          </a:p>
          <a:p>
            <a:pPr marL="342900" indent="-342900" algn="just">
              <a:lnSpc>
                <a:spcPct val="90000"/>
              </a:lnSpc>
              <a:spcBef>
                <a:spcPct val="20000"/>
              </a:spcBef>
              <a:buClr>
                <a:srgbClr val="660066"/>
              </a:buClr>
              <a:buFont typeface="Monotype Sorts"/>
              <a:buNone/>
            </a:pPr>
            <a:r>
              <a:rPr lang="es-ES_tradnl" sz="2400" b="1" i="0"/>
              <a:t>En las etapas de desarrollo de formas farmacéuticas:</a:t>
            </a:r>
          </a:p>
          <a:p>
            <a:pPr marL="342900" indent="-342900" algn="just">
              <a:lnSpc>
                <a:spcPct val="90000"/>
              </a:lnSpc>
              <a:spcBef>
                <a:spcPct val="20000"/>
              </a:spcBef>
              <a:buClr>
                <a:srgbClr val="660066"/>
              </a:buClr>
              <a:buFont typeface="Monotype Sorts"/>
              <a:buChar char="F"/>
            </a:pPr>
            <a:r>
              <a:rPr lang="es-ES_tradnl" sz="2400" b="1" i="0"/>
              <a:t>Evaluación de la influencia de factores físicos, físico-químicos y de la forma farmacéutica en el comportamiento in vivo de un medicamento</a:t>
            </a:r>
          </a:p>
          <a:p>
            <a:pPr marL="342900" indent="-342900" algn="just">
              <a:lnSpc>
                <a:spcPct val="90000"/>
              </a:lnSpc>
              <a:spcBef>
                <a:spcPct val="20000"/>
              </a:spcBef>
              <a:buClr>
                <a:srgbClr val="660066"/>
              </a:buClr>
              <a:buFont typeface="Monotype Sorts"/>
              <a:buChar char="F"/>
            </a:pPr>
            <a:r>
              <a:rPr lang="es-ES_tradnl" sz="2400" b="1" i="0"/>
              <a:t>Desarrollo de formas farmacéuticas con características adecuadas de biodisponibilidad</a:t>
            </a:r>
          </a:p>
          <a:p>
            <a:pPr marL="342900" indent="-342900" algn="just">
              <a:lnSpc>
                <a:spcPct val="90000"/>
              </a:lnSpc>
              <a:spcBef>
                <a:spcPct val="20000"/>
              </a:spcBef>
              <a:buClr>
                <a:srgbClr val="660066"/>
              </a:buClr>
              <a:buFont typeface="Monotype Sorts"/>
              <a:buChar char="F"/>
            </a:pPr>
            <a:r>
              <a:rPr lang="es-ES_tradnl" sz="2400" b="1" i="0"/>
              <a:t>Estudios de biodisponibilidad y bioequivalencia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9884">
                                            <p:txEl>
                                              <p:pRg st="0" end="0"/>
                                            </p:txEl>
                                          </p:spTgt>
                                        </p:tgtEl>
                                        <p:attrNameLst>
                                          <p:attrName>style.visibility</p:attrName>
                                        </p:attrNameLst>
                                      </p:cBhvr>
                                      <p:to>
                                        <p:strVal val="visible"/>
                                      </p:to>
                                    </p:set>
                                    <p:anim calcmode="lin" valueType="num">
                                      <p:cBhvr additive="base">
                                        <p:cTn id="7" dur="500" fill="hold"/>
                                        <p:tgtEl>
                                          <p:spTgt spid="79884">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79884">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FRENADA.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79885">
                                            <p:txEl>
                                              <p:pRg st="0" end="0"/>
                                            </p:txEl>
                                          </p:spTgt>
                                        </p:tgtEl>
                                        <p:attrNameLst>
                                          <p:attrName>style.visibility</p:attrName>
                                        </p:attrNameLst>
                                      </p:cBhvr>
                                      <p:to>
                                        <p:strVal val="visible"/>
                                      </p:to>
                                    </p:set>
                                    <p:anim calcmode="lin" valueType="num">
                                      <p:cBhvr additive="base">
                                        <p:cTn id="13" dur="500" fill="hold"/>
                                        <p:tgtEl>
                                          <p:spTgt spid="79885">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7988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FRENADA.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79885">
                                            <p:txEl>
                                              <p:pRg st="3" end="3"/>
                                            </p:txEl>
                                          </p:spTgt>
                                        </p:tgtEl>
                                        <p:attrNameLst>
                                          <p:attrName>style.visibility</p:attrName>
                                        </p:attrNameLst>
                                      </p:cBhvr>
                                      <p:to>
                                        <p:strVal val="visible"/>
                                      </p:to>
                                    </p:set>
                                    <p:anim calcmode="lin" valueType="num">
                                      <p:cBhvr additive="base">
                                        <p:cTn id="19" dur="500" fill="hold"/>
                                        <p:tgtEl>
                                          <p:spTgt spid="79885">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79885">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FRENADA.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79885">
                                            <p:txEl>
                                              <p:pRg st="4" end="4"/>
                                            </p:txEl>
                                          </p:spTgt>
                                        </p:tgtEl>
                                        <p:attrNameLst>
                                          <p:attrName>style.visibility</p:attrName>
                                        </p:attrNameLst>
                                      </p:cBhvr>
                                      <p:to>
                                        <p:strVal val="visible"/>
                                      </p:to>
                                    </p:set>
                                    <p:anim calcmode="lin" valueType="num">
                                      <p:cBhvr additive="base">
                                        <p:cTn id="25" dur="500" fill="hold"/>
                                        <p:tgtEl>
                                          <p:spTgt spid="79885">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79885">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FRENADA.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79885">
                                            <p:txEl>
                                              <p:pRg st="5" end="5"/>
                                            </p:txEl>
                                          </p:spTgt>
                                        </p:tgtEl>
                                        <p:attrNameLst>
                                          <p:attrName>style.visibility</p:attrName>
                                        </p:attrNameLst>
                                      </p:cBhvr>
                                      <p:to>
                                        <p:strVal val="visible"/>
                                      </p:to>
                                    </p:set>
                                    <p:anim calcmode="lin" valueType="num">
                                      <p:cBhvr additive="base">
                                        <p:cTn id="31" dur="500" fill="hold"/>
                                        <p:tgtEl>
                                          <p:spTgt spid="79885">
                                            <p:txEl>
                                              <p:pRg st="5" end="5"/>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79885">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FRENADA.WAV"/>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79885">
                                            <p:txEl>
                                              <p:pRg st="6" end="6"/>
                                            </p:txEl>
                                          </p:spTgt>
                                        </p:tgtEl>
                                        <p:attrNameLst>
                                          <p:attrName>style.visibility</p:attrName>
                                        </p:attrNameLst>
                                      </p:cBhvr>
                                      <p:to>
                                        <p:strVal val="visible"/>
                                      </p:to>
                                    </p:set>
                                    <p:anim calcmode="lin" valueType="num">
                                      <p:cBhvr additive="base">
                                        <p:cTn id="37" dur="500" fill="hold"/>
                                        <p:tgtEl>
                                          <p:spTgt spid="79885">
                                            <p:txEl>
                                              <p:pRg st="6" end="6"/>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79885">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FRENAD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84" grpId="0" build="p" autoUpdateAnimBg="0"/>
      <p:bldP spid="79885"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24579"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24580"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24581"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24582"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24583"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24584" name="Picture 9"/>
          <p:cNvPicPr>
            <a:picLocks noChangeAspect="1" noChangeArrowheads="1"/>
          </p:cNvPicPr>
          <p:nvPr/>
        </p:nvPicPr>
        <p:blipFill>
          <a:blip r:embed="rId4" cstate="print"/>
          <a:srcRect l="22749" r="9004"/>
          <a:stretch>
            <a:fillRect/>
          </a:stretch>
        </p:blipFill>
        <p:spPr bwMode="auto">
          <a:xfrm>
            <a:off x="0" y="0"/>
            <a:ext cx="1371600" cy="6858000"/>
          </a:xfrm>
          <a:prstGeom prst="rect">
            <a:avLst/>
          </a:prstGeom>
          <a:noFill/>
          <a:ln w="9525">
            <a:noFill/>
            <a:miter lim="800000"/>
            <a:headEnd/>
            <a:tailEnd/>
          </a:ln>
        </p:spPr>
      </p:pic>
      <p:sp>
        <p:nvSpPr>
          <p:cNvPr id="81930" name="Rectangle 10"/>
          <p:cNvSpPr>
            <a:spLocks noChangeArrowheads="1"/>
          </p:cNvSpPr>
          <p:nvPr/>
        </p:nvSpPr>
        <p:spPr bwMode="auto">
          <a:xfrm>
            <a:off x="395288" y="2133600"/>
            <a:ext cx="8748712" cy="4724400"/>
          </a:xfrm>
          <a:prstGeom prst="rect">
            <a:avLst/>
          </a:prstGeom>
          <a:gradFill rotWithShape="0">
            <a:gsLst>
              <a:gs pos="0">
                <a:srgbClr val="00CCFF"/>
              </a:gs>
              <a:gs pos="100000">
                <a:srgbClr val="FFFFFF"/>
              </a:gs>
            </a:gsLst>
            <a:lin ang="5400000" scaled="1"/>
          </a:gradFill>
          <a:ln w="12700">
            <a:solidFill>
              <a:schemeClr val="tx1"/>
            </a:solidFill>
            <a:miter lim="800000"/>
            <a:headEnd type="none" w="sm" len="sm"/>
            <a:tailEnd type="none" w="sm" len="sm"/>
          </a:ln>
          <a:effectLst/>
        </p:spPr>
        <p:txBody>
          <a:bodyPr wrap="none" anchor="ctr"/>
          <a:lstStyle/>
          <a:p>
            <a:pPr algn="ctr">
              <a:defRPr/>
            </a:pPr>
            <a:endParaRPr lang="en-US" b="1" i="0">
              <a:solidFill>
                <a:srgbClr val="000000"/>
              </a:solidFill>
              <a:effectLst>
                <a:outerShdw blurRad="38100" dist="38100" dir="2700000" algn="tl">
                  <a:srgbClr val="FFFFFF"/>
                </a:outerShdw>
              </a:effectLst>
              <a:latin typeface="Tahoma" pitchFamily="34" charset="0"/>
            </a:endParaRPr>
          </a:p>
        </p:txBody>
      </p:sp>
      <p:sp>
        <p:nvSpPr>
          <p:cNvPr id="24586" name="Rectangle 11"/>
          <p:cNvSpPr>
            <a:spLocks noChangeArrowheads="1"/>
          </p:cNvSpPr>
          <p:nvPr/>
        </p:nvSpPr>
        <p:spPr bwMode="auto">
          <a:xfrm>
            <a:off x="1908175" y="981075"/>
            <a:ext cx="6781800" cy="762000"/>
          </a:xfrm>
          <a:prstGeom prst="rect">
            <a:avLst/>
          </a:prstGeom>
          <a:noFill/>
          <a:ln w="9525">
            <a:noFill/>
            <a:miter lim="800000"/>
            <a:headEnd/>
            <a:tailEnd/>
          </a:ln>
        </p:spPr>
        <p:txBody>
          <a:bodyPr anchor="b"/>
          <a:lstStyle/>
          <a:p>
            <a:pPr algn="ctr"/>
            <a:r>
              <a:rPr lang="es-ES_tradnl" sz="3200" b="1">
                <a:solidFill>
                  <a:srgbClr val="66CCFF"/>
                </a:solidFill>
              </a:rPr>
              <a:t>Farmacocinética: ámbito de acción</a:t>
            </a:r>
          </a:p>
        </p:txBody>
      </p:sp>
      <p:sp>
        <p:nvSpPr>
          <p:cNvPr id="81932" name="Rectangle 12"/>
          <p:cNvSpPr>
            <a:spLocks noChangeArrowheads="1"/>
          </p:cNvSpPr>
          <p:nvPr/>
        </p:nvSpPr>
        <p:spPr bwMode="auto">
          <a:xfrm>
            <a:off x="457200" y="1524000"/>
            <a:ext cx="8229600" cy="4114800"/>
          </a:xfrm>
          <a:prstGeom prst="rect">
            <a:avLst/>
          </a:prstGeom>
          <a:noFill/>
          <a:ln w="9525">
            <a:noFill/>
            <a:miter lim="800000"/>
            <a:headEnd/>
            <a:tailEnd/>
          </a:ln>
        </p:spPr>
        <p:txBody>
          <a:bodyPr/>
          <a:lstStyle/>
          <a:p>
            <a:pPr marL="342900" indent="-342900">
              <a:lnSpc>
                <a:spcPct val="90000"/>
              </a:lnSpc>
              <a:spcBef>
                <a:spcPct val="20000"/>
              </a:spcBef>
              <a:buClr>
                <a:schemeClr val="tx2"/>
              </a:buClr>
              <a:buFont typeface="Monotype Sorts"/>
              <a:buNone/>
            </a:pPr>
            <a:r>
              <a:rPr lang="es-ES_tradnl" sz="2800" b="1" i="0"/>
              <a:t>	</a:t>
            </a:r>
          </a:p>
          <a:p>
            <a:pPr marL="342900" indent="-342900">
              <a:lnSpc>
                <a:spcPct val="90000"/>
              </a:lnSpc>
              <a:spcBef>
                <a:spcPct val="20000"/>
              </a:spcBef>
              <a:buClr>
                <a:schemeClr val="tx2"/>
              </a:buClr>
              <a:buFont typeface="Monotype Sorts"/>
              <a:buNone/>
            </a:pPr>
            <a:endParaRPr lang="es-ES_tradnl" sz="2800" b="1" i="0"/>
          </a:p>
          <a:p>
            <a:pPr marL="342900" indent="-342900">
              <a:lnSpc>
                <a:spcPct val="90000"/>
              </a:lnSpc>
              <a:spcBef>
                <a:spcPct val="20000"/>
              </a:spcBef>
              <a:buClr>
                <a:schemeClr val="tx2"/>
              </a:buClr>
              <a:buFont typeface="Monotype Sorts"/>
              <a:buNone/>
            </a:pPr>
            <a:endParaRPr lang="es-ES_tradnl" sz="2800" b="1" i="0"/>
          </a:p>
        </p:txBody>
      </p:sp>
      <p:sp>
        <p:nvSpPr>
          <p:cNvPr id="81933" name="Rectangle 13"/>
          <p:cNvSpPr>
            <a:spLocks noChangeArrowheads="1"/>
          </p:cNvSpPr>
          <p:nvPr/>
        </p:nvSpPr>
        <p:spPr bwMode="auto">
          <a:xfrm>
            <a:off x="673100" y="1739900"/>
            <a:ext cx="8229600" cy="4114800"/>
          </a:xfrm>
          <a:prstGeom prst="rect">
            <a:avLst/>
          </a:prstGeom>
          <a:noFill/>
          <a:ln w="9525">
            <a:noFill/>
            <a:miter lim="800000"/>
            <a:headEnd/>
            <a:tailEnd/>
          </a:ln>
        </p:spPr>
        <p:txBody>
          <a:bodyPr/>
          <a:lstStyle/>
          <a:p>
            <a:pPr marL="342900" indent="-342900" algn="just">
              <a:lnSpc>
                <a:spcPct val="90000"/>
              </a:lnSpc>
              <a:spcBef>
                <a:spcPct val="20000"/>
              </a:spcBef>
              <a:buClr>
                <a:srgbClr val="660066"/>
              </a:buClr>
              <a:buFont typeface="Monotype Sorts"/>
              <a:buNone/>
            </a:pPr>
            <a:r>
              <a:rPr lang="es-ES_tradnl" sz="2800" b="1" i="0"/>
              <a:t>	</a:t>
            </a:r>
          </a:p>
          <a:p>
            <a:pPr marL="342900" indent="-342900" algn="just">
              <a:lnSpc>
                <a:spcPct val="90000"/>
              </a:lnSpc>
              <a:spcBef>
                <a:spcPct val="20000"/>
              </a:spcBef>
              <a:buClr>
                <a:srgbClr val="660066"/>
              </a:buClr>
              <a:buFont typeface="Monotype Sorts"/>
              <a:buNone/>
            </a:pPr>
            <a:endParaRPr lang="es-ES_tradnl" sz="2800" b="1" i="0"/>
          </a:p>
          <a:p>
            <a:pPr marL="342900" indent="-342900" algn="just">
              <a:lnSpc>
                <a:spcPct val="90000"/>
              </a:lnSpc>
              <a:spcBef>
                <a:spcPct val="20000"/>
              </a:spcBef>
              <a:buClr>
                <a:srgbClr val="660066"/>
              </a:buClr>
              <a:buFont typeface="Monotype Sorts"/>
              <a:buNone/>
            </a:pPr>
            <a:endParaRPr lang="es-ES_tradnl" sz="2800" b="1" i="0"/>
          </a:p>
        </p:txBody>
      </p:sp>
      <p:sp>
        <p:nvSpPr>
          <p:cNvPr id="81934" name="Rectangle 14"/>
          <p:cNvSpPr>
            <a:spLocks noChangeArrowheads="1"/>
          </p:cNvSpPr>
          <p:nvPr/>
        </p:nvSpPr>
        <p:spPr bwMode="auto">
          <a:xfrm>
            <a:off x="395288" y="1773238"/>
            <a:ext cx="8229600" cy="4114800"/>
          </a:xfrm>
          <a:prstGeom prst="rect">
            <a:avLst/>
          </a:prstGeom>
          <a:noFill/>
          <a:ln w="9525">
            <a:noFill/>
            <a:miter lim="800000"/>
            <a:headEnd/>
            <a:tailEnd/>
          </a:ln>
        </p:spPr>
        <p:txBody>
          <a:bodyPr/>
          <a:lstStyle/>
          <a:p>
            <a:pPr marL="342900" indent="-342900" algn="just">
              <a:lnSpc>
                <a:spcPct val="90000"/>
              </a:lnSpc>
              <a:spcBef>
                <a:spcPct val="20000"/>
              </a:spcBef>
              <a:buClr>
                <a:srgbClr val="660066"/>
              </a:buClr>
              <a:buFont typeface="Monotype Sorts"/>
              <a:buChar char="F"/>
            </a:pPr>
            <a:endParaRPr lang="es-ES_tradnl" sz="2400" b="1" i="0"/>
          </a:p>
          <a:p>
            <a:pPr marL="342900" indent="-342900" algn="just">
              <a:lnSpc>
                <a:spcPct val="90000"/>
              </a:lnSpc>
              <a:spcBef>
                <a:spcPct val="20000"/>
              </a:spcBef>
              <a:buClr>
                <a:srgbClr val="660066"/>
              </a:buClr>
              <a:buFont typeface="Monotype Sorts"/>
              <a:buChar char="F"/>
            </a:pPr>
            <a:r>
              <a:rPr lang="es-ES_tradnl" sz="2400" b="1" i="0"/>
              <a:t>En clínica:</a:t>
            </a:r>
          </a:p>
          <a:p>
            <a:pPr marL="342900" indent="-342900" algn="just">
              <a:lnSpc>
                <a:spcPct val="90000"/>
              </a:lnSpc>
              <a:spcBef>
                <a:spcPct val="20000"/>
              </a:spcBef>
              <a:buClr>
                <a:srgbClr val="660066"/>
              </a:buClr>
              <a:buFont typeface="Monotype Sorts"/>
              <a:buChar char="F"/>
            </a:pPr>
            <a:r>
              <a:rPr lang="es-ES_tradnl" sz="2400" b="1" i="0"/>
              <a:t>Predicción de niveles plasmáticos con dosis múltiple a partir de dosis única</a:t>
            </a:r>
          </a:p>
          <a:p>
            <a:pPr marL="342900" indent="-342900" algn="just">
              <a:lnSpc>
                <a:spcPct val="90000"/>
              </a:lnSpc>
              <a:spcBef>
                <a:spcPct val="20000"/>
              </a:spcBef>
              <a:buClr>
                <a:srgbClr val="660066"/>
              </a:buClr>
              <a:buFont typeface="Monotype Sorts"/>
              <a:buChar char="F"/>
            </a:pPr>
            <a:r>
              <a:rPr lang="es-ES_tradnl" sz="2400" b="1" i="0"/>
              <a:t>Pronóstico de acumulación de fármaco</a:t>
            </a:r>
          </a:p>
          <a:p>
            <a:pPr marL="342900" indent="-342900" algn="just">
              <a:lnSpc>
                <a:spcPct val="90000"/>
              </a:lnSpc>
              <a:spcBef>
                <a:spcPct val="20000"/>
              </a:spcBef>
              <a:buClr>
                <a:srgbClr val="660066"/>
              </a:buClr>
              <a:buFont typeface="Monotype Sorts"/>
              <a:buChar char="F"/>
            </a:pPr>
            <a:r>
              <a:rPr lang="es-ES_tradnl" sz="2400" b="1" i="0"/>
              <a:t>Establecimiento de regímenes de dosificación individuales (especialmente para pacientes crónicos)</a:t>
            </a:r>
          </a:p>
          <a:p>
            <a:pPr marL="342900" indent="-342900" algn="just">
              <a:lnSpc>
                <a:spcPct val="90000"/>
              </a:lnSpc>
              <a:spcBef>
                <a:spcPct val="20000"/>
              </a:spcBef>
              <a:buClr>
                <a:srgbClr val="660066"/>
              </a:buClr>
              <a:buFont typeface="Monotype Sorts"/>
              <a:buChar char="F"/>
            </a:pPr>
            <a:r>
              <a:rPr lang="es-ES_tradnl" sz="2400" b="1" i="0"/>
              <a:t>Optimización de regímenes de dosificación en situaciones fisiológicas especiales</a:t>
            </a:r>
          </a:p>
          <a:p>
            <a:pPr marL="342900" indent="-342900" algn="just">
              <a:lnSpc>
                <a:spcPct val="90000"/>
              </a:lnSpc>
              <a:spcBef>
                <a:spcPct val="20000"/>
              </a:spcBef>
              <a:buClr>
                <a:srgbClr val="660066"/>
              </a:buClr>
              <a:buFont typeface="Monotype Sorts"/>
              <a:buChar char="F"/>
            </a:pPr>
            <a:r>
              <a:rPr lang="es-ES_tradnl" sz="2400" b="1" i="0"/>
              <a:t>Monitorización de medicamentos</a:t>
            </a:r>
          </a:p>
          <a:p>
            <a:pPr marL="342900" indent="-342900" algn="just">
              <a:lnSpc>
                <a:spcPct val="90000"/>
              </a:lnSpc>
              <a:spcBef>
                <a:spcPct val="20000"/>
              </a:spcBef>
              <a:buClr>
                <a:srgbClr val="660066"/>
              </a:buClr>
              <a:buFont typeface="Monotype Sorts"/>
              <a:buChar char="F"/>
            </a:pPr>
            <a:r>
              <a:rPr lang="es-ES_tradnl" sz="2400" b="1" i="0"/>
              <a:t>Dispensación </a:t>
            </a:r>
          </a:p>
          <a:p>
            <a:pPr marL="342900" indent="-342900" algn="just">
              <a:lnSpc>
                <a:spcPct val="90000"/>
              </a:lnSpc>
              <a:spcBef>
                <a:spcPct val="20000"/>
              </a:spcBef>
              <a:buClr>
                <a:srgbClr val="660066"/>
              </a:buClr>
              <a:buFont typeface="Monotype Sorts"/>
              <a:buChar char="F"/>
            </a:pPr>
            <a:r>
              <a:rPr lang="es-ES_tradnl" sz="2400" b="1" i="0"/>
              <a:t>Atención farmacéutica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1932">
                                            <p:txEl>
                                              <p:pRg st="0" end="0"/>
                                            </p:txEl>
                                          </p:spTgt>
                                        </p:tgtEl>
                                        <p:attrNameLst>
                                          <p:attrName>style.visibility</p:attrName>
                                        </p:attrNameLst>
                                      </p:cBhvr>
                                      <p:to>
                                        <p:strVal val="visible"/>
                                      </p:to>
                                    </p:set>
                                    <p:anim calcmode="lin" valueType="num">
                                      <p:cBhvr additive="base">
                                        <p:cTn id="7" dur="500" fill="hold"/>
                                        <p:tgtEl>
                                          <p:spTgt spid="8193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81932">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FRENADA.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81933">
                                            <p:txEl>
                                              <p:pRg st="0" end="0"/>
                                            </p:txEl>
                                          </p:spTgt>
                                        </p:tgtEl>
                                        <p:attrNameLst>
                                          <p:attrName>style.visibility</p:attrName>
                                        </p:attrNameLst>
                                      </p:cBhvr>
                                      <p:to>
                                        <p:strVal val="visible"/>
                                      </p:to>
                                    </p:set>
                                    <p:anim calcmode="lin" valueType="num">
                                      <p:cBhvr additive="base">
                                        <p:cTn id="13" dur="500" fill="hold"/>
                                        <p:tgtEl>
                                          <p:spTgt spid="81933">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8193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FRENADA.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81934">
                                            <p:txEl>
                                              <p:pRg st="1" end="1"/>
                                            </p:txEl>
                                          </p:spTgt>
                                        </p:tgtEl>
                                        <p:attrNameLst>
                                          <p:attrName>style.visibility</p:attrName>
                                        </p:attrNameLst>
                                      </p:cBhvr>
                                      <p:to>
                                        <p:strVal val="visible"/>
                                      </p:to>
                                    </p:set>
                                    <p:anim calcmode="lin" valueType="num">
                                      <p:cBhvr additive="base">
                                        <p:cTn id="19" dur="500" fill="hold"/>
                                        <p:tgtEl>
                                          <p:spTgt spid="81934">
                                            <p:txEl>
                                              <p:pRg st="1" end="1"/>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81934">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FRENADA.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81934">
                                            <p:txEl>
                                              <p:pRg st="2" end="2"/>
                                            </p:txEl>
                                          </p:spTgt>
                                        </p:tgtEl>
                                        <p:attrNameLst>
                                          <p:attrName>style.visibility</p:attrName>
                                        </p:attrNameLst>
                                      </p:cBhvr>
                                      <p:to>
                                        <p:strVal val="visible"/>
                                      </p:to>
                                    </p:set>
                                    <p:anim calcmode="lin" valueType="num">
                                      <p:cBhvr additive="base">
                                        <p:cTn id="25" dur="500" fill="hold"/>
                                        <p:tgtEl>
                                          <p:spTgt spid="81934">
                                            <p:txEl>
                                              <p:pRg st="2" end="2"/>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81934">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FRENADA.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81934">
                                            <p:txEl>
                                              <p:pRg st="3" end="3"/>
                                            </p:txEl>
                                          </p:spTgt>
                                        </p:tgtEl>
                                        <p:attrNameLst>
                                          <p:attrName>style.visibility</p:attrName>
                                        </p:attrNameLst>
                                      </p:cBhvr>
                                      <p:to>
                                        <p:strVal val="visible"/>
                                      </p:to>
                                    </p:set>
                                    <p:anim calcmode="lin" valueType="num">
                                      <p:cBhvr additive="base">
                                        <p:cTn id="31" dur="500" fill="hold"/>
                                        <p:tgtEl>
                                          <p:spTgt spid="81934">
                                            <p:txEl>
                                              <p:pRg st="3" end="3"/>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81934">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FRENADA.WAV"/>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81934">
                                            <p:txEl>
                                              <p:pRg st="4" end="4"/>
                                            </p:txEl>
                                          </p:spTgt>
                                        </p:tgtEl>
                                        <p:attrNameLst>
                                          <p:attrName>style.visibility</p:attrName>
                                        </p:attrNameLst>
                                      </p:cBhvr>
                                      <p:to>
                                        <p:strVal val="visible"/>
                                      </p:to>
                                    </p:set>
                                    <p:anim calcmode="lin" valueType="num">
                                      <p:cBhvr additive="base">
                                        <p:cTn id="37" dur="500" fill="hold"/>
                                        <p:tgtEl>
                                          <p:spTgt spid="81934">
                                            <p:txEl>
                                              <p:pRg st="4" end="4"/>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81934">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FRENADA.WAV"/>
                                        </p:tgtEl>
                                      </p:cMediaNode>
                                    </p:audio>
                                  </p:sub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81934">
                                            <p:txEl>
                                              <p:pRg st="5" end="5"/>
                                            </p:txEl>
                                          </p:spTgt>
                                        </p:tgtEl>
                                        <p:attrNameLst>
                                          <p:attrName>style.visibility</p:attrName>
                                        </p:attrNameLst>
                                      </p:cBhvr>
                                      <p:to>
                                        <p:strVal val="visible"/>
                                      </p:to>
                                    </p:set>
                                    <p:anim calcmode="lin" valueType="num">
                                      <p:cBhvr additive="base">
                                        <p:cTn id="43" dur="500" fill="hold"/>
                                        <p:tgtEl>
                                          <p:spTgt spid="81934">
                                            <p:txEl>
                                              <p:pRg st="5" end="5"/>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81934">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FRENADA.WAV"/>
                                        </p:tgtEl>
                                      </p:cMediaNode>
                                    </p:audio>
                                  </p:sub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81934">
                                            <p:txEl>
                                              <p:pRg st="6" end="6"/>
                                            </p:txEl>
                                          </p:spTgt>
                                        </p:tgtEl>
                                        <p:attrNameLst>
                                          <p:attrName>style.visibility</p:attrName>
                                        </p:attrNameLst>
                                      </p:cBhvr>
                                      <p:to>
                                        <p:strVal val="visible"/>
                                      </p:to>
                                    </p:set>
                                    <p:anim calcmode="lin" valueType="num">
                                      <p:cBhvr additive="base">
                                        <p:cTn id="49" dur="500" fill="hold"/>
                                        <p:tgtEl>
                                          <p:spTgt spid="81934">
                                            <p:txEl>
                                              <p:pRg st="6" end="6"/>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81934">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3" name="FRENADA.WAV"/>
                                        </p:tgtEl>
                                      </p:cMediaNode>
                                    </p:audio>
                                  </p:sub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81934">
                                            <p:txEl>
                                              <p:pRg st="7" end="7"/>
                                            </p:txEl>
                                          </p:spTgt>
                                        </p:tgtEl>
                                        <p:attrNameLst>
                                          <p:attrName>style.visibility</p:attrName>
                                        </p:attrNameLst>
                                      </p:cBhvr>
                                      <p:to>
                                        <p:strVal val="visible"/>
                                      </p:to>
                                    </p:set>
                                    <p:anim calcmode="lin" valueType="num">
                                      <p:cBhvr additive="base">
                                        <p:cTn id="55" dur="500" fill="hold"/>
                                        <p:tgtEl>
                                          <p:spTgt spid="81934">
                                            <p:txEl>
                                              <p:pRg st="7" end="7"/>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81934">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3"/>
                                            </p:cond>
                                          </p:stCondLst>
                                          <p:endCondLst>
                                            <p:cond evt="onStopAudio" delay="0">
                                              <p:tgtEl>
                                                <p:sldTgt/>
                                              </p:tgtEl>
                                            </p:cond>
                                          </p:endCondLst>
                                        </p:cTn>
                                        <p:tgtEl>
                                          <p:sndTgt r:embed="rId3" name="FRENADA.WAV"/>
                                        </p:tgtEl>
                                      </p:cMediaNode>
                                    </p:audio>
                                  </p:sub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81934">
                                            <p:txEl>
                                              <p:pRg st="8" end="8"/>
                                            </p:txEl>
                                          </p:spTgt>
                                        </p:tgtEl>
                                        <p:attrNameLst>
                                          <p:attrName>style.visibility</p:attrName>
                                        </p:attrNameLst>
                                      </p:cBhvr>
                                      <p:to>
                                        <p:strVal val="visible"/>
                                      </p:to>
                                    </p:set>
                                    <p:anim calcmode="lin" valueType="num">
                                      <p:cBhvr additive="base">
                                        <p:cTn id="61" dur="500" fill="hold"/>
                                        <p:tgtEl>
                                          <p:spTgt spid="81934">
                                            <p:txEl>
                                              <p:pRg st="8" end="8"/>
                                            </p:txEl>
                                          </p:spTgt>
                                        </p:tgtEl>
                                        <p:attrNameLst>
                                          <p:attrName>ppt_x</p:attrName>
                                        </p:attrNameLst>
                                      </p:cBhvr>
                                      <p:tavLst>
                                        <p:tav tm="0">
                                          <p:val>
                                            <p:strVal val="1+#ppt_w/2"/>
                                          </p:val>
                                        </p:tav>
                                        <p:tav tm="100000">
                                          <p:val>
                                            <p:strVal val="#ppt_x"/>
                                          </p:val>
                                        </p:tav>
                                      </p:tavLst>
                                    </p:anim>
                                    <p:anim calcmode="lin" valueType="num">
                                      <p:cBhvr additive="base">
                                        <p:cTn id="62" dur="500" fill="hold"/>
                                        <p:tgtEl>
                                          <p:spTgt spid="81934">
                                            <p:txEl>
                                              <p:pRg st="8" end="8"/>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9"/>
                                            </p:cond>
                                          </p:stCondLst>
                                          <p:endCondLst>
                                            <p:cond evt="onStopAudio" delay="0">
                                              <p:tgtEl>
                                                <p:sldTgt/>
                                              </p:tgtEl>
                                            </p:cond>
                                          </p:endCondLst>
                                        </p:cTn>
                                        <p:tgtEl>
                                          <p:sndTgt r:embed="rId3" name="FRENAD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32" grpId="0" build="p" autoUpdateAnimBg="0"/>
      <p:bldP spid="81933" grpId="0" build="p" autoUpdateAnimBg="0"/>
      <p:bldP spid="81934"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25603"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25604"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25605"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25606"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25607"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25608" name="Picture 9"/>
          <p:cNvPicPr>
            <a:picLocks noChangeAspect="1" noChangeArrowheads="1"/>
          </p:cNvPicPr>
          <p:nvPr/>
        </p:nvPicPr>
        <p:blipFill>
          <a:blip r:embed="rId4" cstate="print"/>
          <a:srcRect l="22749" r="9004"/>
          <a:stretch>
            <a:fillRect/>
          </a:stretch>
        </p:blipFill>
        <p:spPr bwMode="auto">
          <a:xfrm>
            <a:off x="0" y="0"/>
            <a:ext cx="1371600" cy="6858000"/>
          </a:xfrm>
          <a:prstGeom prst="rect">
            <a:avLst/>
          </a:prstGeom>
          <a:noFill/>
          <a:ln w="9525">
            <a:noFill/>
            <a:miter lim="800000"/>
            <a:headEnd/>
            <a:tailEnd/>
          </a:ln>
        </p:spPr>
      </p:pic>
      <p:sp>
        <p:nvSpPr>
          <p:cNvPr id="81930" name="Rectangle 10"/>
          <p:cNvSpPr>
            <a:spLocks noChangeArrowheads="1"/>
          </p:cNvSpPr>
          <p:nvPr/>
        </p:nvSpPr>
        <p:spPr bwMode="auto">
          <a:xfrm>
            <a:off x="395288" y="2133600"/>
            <a:ext cx="8748712" cy="4724400"/>
          </a:xfrm>
          <a:prstGeom prst="rect">
            <a:avLst/>
          </a:prstGeom>
          <a:gradFill rotWithShape="0">
            <a:gsLst>
              <a:gs pos="0">
                <a:srgbClr val="00CCFF"/>
              </a:gs>
              <a:gs pos="100000">
                <a:srgbClr val="FFFFFF"/>
              </a:gs>
            </a:gsLst>
            <a:lin ang="5400000" scaled="1"/>
          </a:gradFill>
          <a:ln w="12700">
            <a:solidFill>
              <a:schemeClr val="tx1"/>
            </a:solidFill>
            <a:miter lim="800000"/>
            <a:headEnd type="none" w="sm" len="sm"/>
            <a:tailEnd type="none" w="sm" len="sm"/>
          </a:ln>
          <a:effectLst/>
        </p:spPr>
        <p:txBody>
          <a:bodyPr wrap="none" anchor="ctr"/>
          <a:lstStyle/>
          <a:p>
            <a:pPr algn="ctr">
              <a:defRPr/>
            </a:pPr>
            <a:r>
              <a:rPr lang="en-US" sz="2400" b="1" i="0" dirty="0">
                <a:solidFill>
                  <a:srgbClr val="000000"/>
                </a:solidFill>
                <a:effectLst>
                  <a:outerShdw blurRad="38100" dist="38100" dir="2700000" algn="tl">
                    <a:srgbClr val="FFFFFF"/>
                  </a:outerShdw>
                </a:effectLst>
                <a:latin typeface="Tahoma" pitchFamily="34" charset="0"/>
              </a:rPr>
              <a:t> </a:t>
            </a:r>
            <a:r>
              <a:rPr lang="en-US" sz="2400" b="1" i="0" dirty="0" err="1">
                <a:solidFill>
                  <a:srgbClr val="000000"/>
                </a:solidFill>
                <a:effectLst>
                  <a:outerShdw blurRad="38100" dist="38100" dir="2700000" algn="tl">
                    <a:srgbClr val="FFFFFF"/>
                  </a:outerShdw>
                </a:effectLst>
                <a:latin typeface="Tahoma" pitchFamily="34" charset="0"/>
              </a:rPr>
              <a:t>Farmacocinética</a:t>
            </a:r>
            <a:r>
              <a:rPr lang="en-US" sz="2400" b="1" i="0" dirty="0">
                <a:solidFill>
                  <a:srgbClr val="000000"/>
                </a:solidFill>
                <a:effectLst>
                  <a:outerShdw blurRad="38100" dist="38100" dir="2700000" algn="tl">
                    <a:srgbClr val="FFFFFF"/>
                  </a:outerShdw>
                </a:effectLst>
                <a:latin typeface="Tahoma" pitchFamily="34" charset="0"/>
              </a:rPr>
              <a:t> y </a:t>
            </a:r>
          </a:p>
          <a:p>
            <a:pPr algn="ctr">
              <a:defRPr/>
            </a:pPr>
            <a:r>
              <a:rPr lang="en-US" sz="2400" b="1" i="0" dirty="0" err="1">
                <a:solidFill>
                  <a:srgbClr val="000000"/>
                </a:solidFill>
                <a:effectLst>
                  <a:outerShdw blurRad="38100" dist="38100" dir="2700000" algn="tl">
                    <a:srgbClr val="FFFFFF"/>
                  </a:outerShdw>
                </a:effectLst>
                <a:latin typeface="Tahoma" pitchFamily="34" charset="0"/>
              </a:rPr>
              <a:t>Farmacodinamia</a:t>
            </a:r>
            <a:endParaRPr lang="en-US" sz="2400" b="1" i="0" dirty="0">
              <a:solidFill>
                <a:srgbClr val="000000"/>
              </a:solidFill>
              <a:effectLst>
                <a:outerShdw blurRad="38100" dist="38100" dir="2700000" algn="tl">
                  <a:srgbClr val="FFFFFF"/>
                </a:outerShdw>
              </a:effectLst>
              <a:latin typeface="Tahoma" pitchFamily="34" charset="0"/>
            </a:endParaRPr>
          </a:p>
          <a:p>
            <a:pPr algn="ctr">
              <a:defRPr/>
            </a:pPr>
            <a:r>
              <a:rPr lang="en-US" sz="2400" b="1" i="0" dirty="0" err="1">
                <a:solidFill>
                  <a:srgbClr val="000000"/>
                </a:solidFill>
                <a:effectLst>
                  <a:outerShdw blurRad="38100" dist="38100" dir="2700000" algn="tl">
                    <a:srgbClr val="FFFFFF"/>
                  </a:outerShdw>
                </a:effectLst>
                <a:latin typeface="Tahoma" pitchFamily="34" charset="0"/>
              </a:rPr>
              <a:t>Cuál</a:t>
            </a:r>
            <a:r>
              <a:rPr lang="en-US" sz="2400" b="1" i="0" dirty="0">
                <a:solidFill>
                  <a:srgbClr val="000000"/>
                </a:solidFill>
                <a:effectLst>
                  <a:outerShdw blurRad="38100" dist="38100" dir="2700000" algn="tl">
                    <a:srgbClr val="FFFFFF"/>
                  </a:outerShdw>
                </a:effectLst>
                <a:latin typeface="Tahoma" pitchFamily="34" charset="0"/>
              </a:rPr>
              <a:t> </a:t>
            </a:r>
            <a:r>
              <a:rPr lang="en-US" sz="2400" b="1" i="0" dirty="0" err="1">
                <a:solidFill>
                  <a:srgbClr val="000000"/>
                </a:solidFill>
                <a:effectLst>
                  <a:outerShdw blurRad="38100" dist="38100" dir="2700000" algn="tl">
                    <a:srgbClr val="FFFFFF"/>
                  </a:outerShdw>
                </a:effectLst>
                <a:latin typeface="Tahoma" pitchFamily="34" charset="0"/>
              </a:rPr>
              <a:t>es</a:t>
            </a:r>
            <a:r>
              <a:rPr lang="en-US" sz="2400" b="1" i="0" dirty="0">
                <a:solidFill>
                  <a:srgbClr val="000000"/>
                </a:solidFill>
                <a:effectLst>
                  <a:outerShdw blurRad="38100" dist="38100" dir="2700000" algn="tl">
                    <a:srgbClr val="FFFFFF"/>
                  </a:outerShdw>
                </a:effectLst>
                <a:latin typeface="Tahoma" pitchFamily="34" charset="0"/>
              </a:rPr>
              <a:t> la </a:t>
            </a:r>
            <a:r>
              <a:rPr lang="en-US" sz="2400" b="1" i="0" dirty="0" err="1">
                <a:solidFill>
                  <a:srgbClr val="000000"/>
                </a:solidFill>
                <a:effectLst>
                  <a:outerShdw blurRad="38100" dist="38100" dir="2700000" algn="tl">
                    <a:srgbClr val="FFFFFF"/>
                  </a:outerShdw>
                </a:effectLst>
                <a:latin typeface="Tahoma" pitchFamily="34" charset="0"/>
              </a:rPr>
              <a:t>diferencia</a:t>
            </a:r>
            <a:r>
              <a:rPr lang="en-US" sz="2400" b="1" i="0" dirty="0">
                <a:solidFill>
                  <a:srgbClr val="000000"/>
                </a:solidFill>
                <a:effectLst>
                  <a:outerShdw blurRad="38100" dist="38100" dir="2700000" algn="tl">
                    <a:srgbClr val="FFFFFF"/>
                  </a:outerShdw>
                </a:effectLst>
                <a:latin typeface="Tahoma" pitchFamily="34" charset="0"/>
              </a:rPr>
              <a:t> fundamental entre </a:t>
            </a:r>
            <a:r>
              <a:rPr lang="en-US" sz="2400" b="1" i="0" dirty="0" err="1">
                <a:solidFill>
                  <a:srgbClr val="000000"/>
                </a:solidFill>
                <a:effectLst>
                  <a:outerShdw blurRad="38100" dist="38100" dir="2700000" algn="tl">
                    <a:srgbClr val="FFFFFF"/>
                  </a:outerShdw>
                </a:effectLst>
                <a:latin typeface="Tahoma" pitchFamily="34" charset="0"/>
              </a:rPr>
              <a:t>ellas</a:t>
            </a:r>
            <a:r>
              <a:rPr lang="en-US" sz="2400" b="1" i="0" dirty="0">
                <a:solidFill>
                  <a:srgbClr val="000000"/>
                </a:solidFill>
                <a:effectLst>
                  <a:outerShdw blurRad="38100" dist="38100" dir="2700000" algn="tl">
                    <a:srgbClr val="FFFFFF"/>
                  </a:outerShdw>
                </a:effectLst>
                <a:latin typeface="Tahoma" pitchFamily="34" charset="0"/>
              </a:rPr>
              <a:t>?</a:t>
            </a:r>
            <a:endParaRPr lang="en-US" sz="2400" b="1" i="0" dirty="0">
              <a:solidFill>
                <a:srgbClr val="000000"/>
              </a:solidFill>
              <a:effectLst>
                <a:outerShdw blurRad="38100" dist="38100" dir="2700000" algn="tl">
                  <a:srgbClr val="FFFFFF"/>
                </a:outerShdw>
              </a:effectLst>
              <a:latin typeface="Tahoma" pitchFamily="34" charset="0"/>
            </a:endParaRPr>
          </a:p>
        </p:txBody>
      </p:sp>
      <p:sp>
        <p:nvSpPr>
          <p:cNvPr id="25610" name="Rectangle 11"/>
          <p:cNvSpPr>
            <a:spLocks noChangeArrowheads="1"/>
          </p:cNvSpPr>
          <p:nvPr/>
        </p:nvSpPr>
        <p:spPr bwMode="auto">
          <a:xfrm>
            <a:off x="1908175" y="981075"/>
            <a:ext cx="6781800" cy="762000"/>
          </a:xfrm>
          <a:prstGeom prst="rect">
            <a:avLst/>
          </a:prstGeom>
          <a:noFill/>
          <a:ln w="9525">
            <a:noFill/>
            <a:miter lim="800000"/>
            <a:headEnd/>
            <a:tailEnd/>
          </a:ln>
        </p:spPr>
        <p:txBody>
          <a:bodyPr anchor="b"/>
          <a:lstStyle/>
          <a:p>
            <a:pPr algn="ctr"/>
            <a:r>
              <a:rPr lang="es-ES_tradnl" sz="3200" b="1">
                <a:solidFill>
                  <a:srgbClr val="66CCFF"/>
                </a:solidFill>
              </a:rPr>
              <a:t>Farmacodinamia: ámbito de acción</a:t>
            </a:r>
          </a:p>
        </p:txBody>
      </p:sp>
      <p:sp>
        <p:nvSpPr>
          <p:cNvPr id="81932" name="Rectangle 12"/>
          <p:cNvSpPr>
            <a:spLocks noChangeArrowheads="1"/>
          </p:cNvSpPr>
          <p:nvPr/>
        </p:nvSpPr>
        <p:spPr bwMode="auto">
          <a:xfrm>
            <a:off x="457200" y="1524000"/>
            <a:ext cx="8229600" cy="4114800"/>
          </a:xfrm>
          <a:prstGeom prst="rect">
            <a:avLst/>
          </a:prstGeom>
          <a:noFill/>
          <a:ln w="9525">
            <a:noFill/>
            <a:miter lim="800000"/>
            <a:headEnd/>
            <a:tailEnd/>
          </a:ln>
        </p:spPr>
        <p:txBody>
          <a:bodyPr/>
          <a:lstStyle/>
          <a:p>
            <a:pPr marL="342900" indent="-342900">
              <a:lnSpc>
                <a:spcPct val="90000"/>
              </a:lnSpc>
              <a:spcBef>
                <a:spcPct val="20000"/>
              </a:spcBef>
              <a:buClr>
                <a:schemeClr val="tx2"/>
              </a:buClr>
              <a:buFont typeface="Monotype Sorts"/>
              <a:buNone/>
            </a:pPr>
            <a:r>
              <a:rPr lang="es-ES_tradnl" sz="2800" b="1" i="0"/>
              <a:t>	</a:t>
            </a:r>
          </a:p>
          <a:p>
            <a:pPr marL="342900" indent="-342900">
              <a:lnSpc>
                <a:spcPct val="90000"/>
              </a:lnSpc>
              <a:spcBef>
                <a:spcPct val="20000"/>
              </a:spcBef>
              <a:buClr>
                <a:schemeClr val="tx2"/>
              </a:buClr>
              <a:buFont typeface="Monotype Sorts"/>
              <a:buNone/>
            </a:pPr>
            <a:endParaRPr lang="es-ES_tradnl" sz="2800" b="1" i="0"/>
          </a:p>
          <a:p>
            <a:pPr marL="342900" indent="-342900">
              <a:lnSpc>
                <a:spcPct val="90000"/>
              </a:lnSpc>
              <a:spcBef>
                <a:spcPct val="20000"/>
              </a:spcBef>
              <a:buClr>
                <a:schemeClr val="tx2"/>
              </a:buClr>
              <a:buFont typeface="Monotype Sorts"/>
              <a:buNone/>
            </a:pPr>
            <a:endParaRPr lang="es-ES_tradnl" sz="2800" b="1" i="0"/>
          </a:p>
        </p:txBody>
      </p:sp>
      <p:sp>
        <p:nvSpPr>
          <p:cNvPr id="81933" name="Rectangle 13"/>
          <p:cNvSpPr>
            <a:spLocks noChangeArrowheads="1"/>
          </p:cNvSpPr>
          <p:nvPr/>
        </p:nvSpPr>
        <p:spPr bwMode="auto">
          <a:xfrm>
            <a:off x="673100" y="1739900"/>
            <a:ext cx="8229600" cy="4114800"/>
          </a:xfrm>
          <a:prstGeom prst="rect">
            <a:avLst/>
          </a:prstGeom>
          <a:noFill/>
          <a:ln w="9525">
            <a:noFill/>
            <a:miter lim="800000"/>
            <a:headEnd/>
            <a:tailEnd/>
          </a:ln>
        </p:spPr>
        <p:txBody>
          <a:bodyPr/>
          <a:lstStyle/>
          <a:p>
            <a:pPr marL="342900" indent="-342900" algn="just">
              <a:lnSpc>
                <a:spcPct val="90000"/>
              </a:lnSpc>
              <a:spcBef>
                <a:spcPct val="20000"/>
              </a:spcBef>
              <a:buClr>
                <a:srgbClr val="660066"/>
              </a:buClr>
              <a:buFont typeface="Monotype Sorts"/>
              <a:buNone/>
            </a:pPr>
            <a:r>
              <a:rPr lang="es-ES_tradnl" sz="2800" b="1" i="0"/>
              <a:t>	</a:t>
            </a:r>
          </a:p>
          <a:p>
            <a:pPr marL="342900" indent="-342900" algn="just">
              <a:lnSpc>
                <a:spcPct val="90000"/>
              </a:lnSpc>
              <a:spcBef>
                <a:spcPct val="20000"/>
              </a:spcBef>
              <a:buClr>
                <a:srgbClr val="660066"/>
              </a:buClr>
              <a:buFont typeface="Monotype Sorts"/>
              <a:buNone/>
            </a:pPr>
            <a:endParaRPr lang="es-ES_tradnl" sz="2800" b="1" i="0"/>
          </a:p>
          <a:p>
            <a:pPr marL="342900" indent="-342900" algn="just">
              <a:lnSpc>
                <a:spcPct val="90000"/>
              </a:lnSpc>
              <a:spcBef>
                <a:spcPct val="20000"/>
              </a:spcBef>
              <a:buClr>
                <a:srgbClr val="660066"/>
              </a:buClr>
              <a:buFont typeface="Monotype Sorts"/>
              <a:buNone/>
            </a:pPr>
            <a:endParaRPr lang="es-ES_tradnl" sz="2800" b="1" i="0"/>
          </a:p>
        </p:txBody>
      </p:sp>
      <p:sp>
        <p:nvSpPr>
          <p:cNvPr id="25613" name="Rectangle 14"/>
          <p:cNvSpPr>
            <a:spLocks noChangeArrowheads="1"/>
          </p:cNvSpPr>
          <p:nvPr/>
        </p:nvSpPr>
        <p:spPr bwMode="auto">
          <a:xfrm>
            <a:off x="395288" y="1773238"/>
            <a:ext cx="8229600" cy="4114800"/>
          </a:xfrm>
          <a:prstGeom prst="rect">
            <a:avLst/>
          </a:prstGeom>
          <a:noFill/>
          <a:ln w="9525">
            <a:noFill/>
            <a:miter lim="800000"/>
            <a:headEnd/>
            <a:tailEnd/>
          </a:ln>
        </p:spPr>
        <p:txBody>
          <a:bodyPr/>
          <a:lstStyle/>
          <a:p>
            <a:pPr marL="342900" indent="-342900" algn="just">
              <a:lnSpc>
                <a:spcPct val="90000"/>
              </a:lnSpc>
              <a:spcBef>
                <a:spcPct val="20000"/>
              </a:spcBef>
              <a:buClr>
                <a:srgbClr val="660066"/>
              </a:buClr>
              <a:buFont typeface="Monotype Sorts"/>
              <a:buChar char="F"/>
            </a:pPr>
            <a:endParaRPr lang="es-ES_tradnl" sz="2400" b="1" i="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1932">
                                            <p:txEl>
                                              <p:pRg st="0" end="0"/>
                                            </p:txEl>
                                          </p:spTgt>
                                        </p:tgtEl>
                                        <p:attrNameLst>
                                          <p:attrName>style.visibility</p:attrName>
                                        </p:attrNameLst>
                                      </p:cBhvr>
                                      <p:to>
                                        <p:strVal val="visible"/>
                                      </p:to>
                                    </p:set>
                                    <p:anim calcmode="lin" valueType="num">
                                      <p:cBhvr additive="base">
                                        <p:cTn id="7" dur="500" fill="hold"/>
                                        <p:tgtEl>
                                          <p:spTgt spid="8193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81932">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FRENADA.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81933">
                                            <p:txEl>
                                              <p:pRg st="0" end="0"/>
                                            </p:txEl>
                                          </p:spTgt>
                                        </p:tgtEl>
                                        <p:attrNameLst>
                                          <p:attrName>style.visibility</p:attrName>
                                        </p:attrNameLst>
                                      </p:cBhvr>
                                      <p:to>
                                        <p:strVal val="visible"/>
                                      </p:to>
                                    </p:set>
                                    <p:anim calcmode="lin" valueType="num">
                                      <p:cBhvr additive="base">
                                        <p:cTn id="13" dur="500" fill="hold"/>
                                        <p:tgtEl>
                                          <p:spTgt spid="81933">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8193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FRENAD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32" grpId="0" build="p" autoUpdateAnimBg="0"/>
      <p:bldP spid="81933"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26627"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26628"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26629"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26630"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26631"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26632" name="Picture 9"/>
          <p:cNvPicPr>
            <a:picLocks noChangeAspect="1" noChangeArrowheads="1"/>
          </p:cNvPicPr>
          <p:nvPr/>
        </p:nvPicPr>
        <p:blipFill>
          <a:blip r:embed="rId4" cstate="print"/>
          <a:srcRect l="22749" r="9004"/>
          <a:stretch>
            <a:fillRect/>
          </a:stretch>
        </p:blipFill>
        <p:spPr bwMode="auto">
          <a:xfrm>
            <a:off x="0" y="0"/>
            <a:ext cx="1371600" cy="6858000"/>
          </a:xfrm>
          <a:prstGeom prst="rect">
            <a:avLst/>
          </a:prstGeom>
          <a:noFill/>
          <a:ln w="9525">
            <a:noFill/>
            <a:miter lim="800000"/>
            <a:headEnd/>
            <a:tailEnd/>
          </a:ln>
        </p:spPr>
      </p:pic>
      <p:sp>
        <p:nvSpPr>
          <p:cNvPr id="81930" name="Rectangle 10"/>
          <p:cNvSpPr>
            <a:spLocks noChangeArrowheads="1"/>
          </p:cNvSpPr>
          <p:nvPr/>
        </p:nvSpPr>
        <p:spPr bwMode="auto">
          <a:xfrm>
            <a:off x="395288" y="1700808"/>
            <a:ext cx="8748712" cy="4724400"/>
          </a:xfrm>
          <a:prstGeom prst="rect">
            <a:avLst/>
          </a:prstGeom>
          <a:gradFill rotWithShape="0">
            <a:gsLst>
              <a:gs pos="0">
                <a:srgbClr val="00CCFF"/>
              </a:gs>
              <a:gs pos="100000">
                <a:srgbClr val="FFFFFF"/>
              </a:gs>
            </a:gsLst>
            <a:lin ang="5400000" scaled="1"/>
          </a:gradFill>
          <a:ln w="12700">
            <a:solidFill>
              <a:schemeClr val="tx1"/>
            </a:solidFill>
            <a:miter lim="800000"/>
            <a:headEnd type="none" w="sm" len="sm"/>
            <a:tailEnd type="none" w="sm" len="sm"/>
          </a:ln>
          <a:effectLst/>
        </p:spPr>
        <p:txBody>
          <a:bodyPr wrap="none" anchor="ctr"/>
          <a:lstStyle/>
          <a:p>
            <a:pPr algn="ctr">
              <a:defRPr/>
            </a:pPr>
            <a:r>
              <a:rPr lang="en-US" sz="2400" b="1" i="0" dirty="0">
                <a:solidFill>
                  <a:srgbClr val="000000"/>
                </a:solidFill>
                <a:effectLst>
                  <a:outerShdw blurRad="38100" dist="38100" dir="2700000" algn="tl">
                    <a:srgbClr val="FFFFFF"/>
                  </a:outerShdw>
                </a:effectLst>
                <a:latin typeface="Tahoma" pitchFamily="34" charset="0"/>
              </a:rPr>
              <a:t> ¿</a:t>
            </a:r>
            <a:r>
              <a:rPr lang="en-US" sz="2400" b="1" i="0" dirty="0" err="1">
                <a:solidFill>
                  <a:srgbClr val="000000"/>
                </a:solidFill>
                <a:effectLst>
                  <a:outerShdw blurRad="38100" dist="38100" dir="2700000" algn="tl">
                    <a:srgbClr val="FFFFFF"/>
                  </a:outerShdw>
                </a:effectLst>
                <a:latin typeface="Tahoma" pitchFamily="34" charset="0"/>
              </a:rPr>
              <a:t>Dónde</a:t>
            </a:r>
            <a:r>
              <a:rPr lang="en-US" sz="2400" b="1" i="0" dirty="0">
                <a:solidFill>
                  <a:srgbClr val="000000"/>
                </a:solidFill>
                <a:effectLst>
                  <a:outerShdw blurRad="38100" dist="38100" dir="2700000" algn="tl">
                    <a:srgbClr val="FFFFFF"/>
                  </a:outerShdw>
                </a:effectLst>
                <a:latin typeface="Tahoma" pitchFamily="34" charset="0"/>
              </a:rPr>
              <a:t> </a:t>
            </a:r>
            <a:r>
              <a:rPr lang="en-US" sz="2400" b="1" i="0" dirty="0" err="1">
                <a:solidFill>
                  <a:srgbClr val="000000"/>
                </a:solidFill>
                <a:effectLst>
                  <a:outerShdw blurRad="38100" dist="38100" dir="2700000" algn="tl">
                    <a:srgbClr val="FFFFFF"/>
                  </a:outerShdw>
                </a:effectLst>
                <a:latin typeface="Tahoma" pitchFamily="34" charset="0"/>
              </a:rPr>
              <a:t>ubican</a:t>
            </a:r>
            <a:r>
              <a:rPr lang="en-US" sz="2400" b="1" i="0" dirty="0">
                <a:solidFill>
                  <a:srgbClr val="000000"/>
                </a:solidFill>
                <a:effectLst>
                  <a:outerShdw blurRad="38100" dist="38100" dir="2700000" algn="tl">
                    <a:srgbClr val="FFFFFF"/>
                  </a:outerShdw>
                </a:effectLst>
                <a:latin typeface="Tahoma" pitchFamily="34" charset="0"/>
              </a:rPr>
              <a:t> la </a:t>
            </a:r>
            <a:r>
              <a:rPr lang="en-US" sz="2400" b="1" i="0" dirty="0" err="1">
                <a:solidFill>
                  <a:srgbClr val="000000"/>
                </a:solidFill>
                <a:effectLst>
                  <a:outerShdw blurRad="38100" dist="38100" dir="2700000" algn="tl">
                    <a:srgbClr val="FFFFFF"/>
                  </a:outerShdw>
                </a:effectLst>
                <a:latin typeface="Tahoma" pitchFamily="34" charset="0"/>
              </a:rPr>
              <a:t>Biofarmacia</a:t>
            </a:r>
            <a:r>
              <a:rPr lang="en-US" sz="2400" b="1" i="0" dirty="0">
                <a:solidFill>
                  <a:srgbClr val="000000"/>
                </a:solidFill>
                <a:effectLst>
                  <a:outerShdw blurRad="38100" dist="38100" dir="2700000" algn="tl">
                    <a:srgbClr val="FFFFFF"/>
                  </a:outerShdw>
                </a:effectLst>
                <a:latin typeface="Tahoma" pitchFamily="34" charset="0"/>
              </a:rPr>
              <a:t>, la </a:t>
            </a:r>
            <a:r>
              <a:rPr lang="en-US" sz="2400" b="1" i="0" dirty="0" err="1">
                <a:solidFill>
                  <a:srgbClr val="000000"/>
                </a:solidFill>
                <a:effectLst>
                  <a:outerShdw blurRad="38100" dist="38100" dir="2700000" algn="tl">
                    <a:srgbClr val="FFFFFF"/>
                  </a:outerShdw>
                </a:effectLst>
                <a:latin typeface="Tahoma" pitchFamily="34" charset="0"/>
              </a:rPr>
              <a:t>Farmacocinética</a:t>
            </a:r>
            <a:r>
              <a:rPr lang="en-US" sz="2400" b="1" i="0" dirty="0">
                <a:solidFill>
                  <a:srgbClr val="000000"/>
                </a:solidFill>
                <a:effectLst>
                  <a:outerShdw blurRad="38100" dist="38100" dir="2700000" algn="tl">
                    <a:srgbClr val="FFFFFF"/>
                  </a:outerShdw>
                </a:effectLst>
                <a:latin typeface="Tahoma" pitchFamily="34" charset="0"/>
              </a:rPr>
              <a:t> </a:t>
            </a:r>
            <a:r>
              <a:rPr lang="en-US" sz="2400" b="1" i="0" dirty="0">
                <a:solidFill>
                  <a:srgbClr val="000000"/>
                </a:solidFill>
                <a:effectLst>
                  <a:outerShdw blurRad="38100" dist="38100" dir="2700000" algn="tl">
                    <a:srgbClr val="FFFFFF"/>
                  </a:outerShdw>
                </a:effectLst>
                <a:latin typeface="Tahoma" pitchFamily="34" charset="0"/>
              </a:rPr>
              <a:t>y </a:t>
            </a:r>
          </a:p>
          <a:p>
            <a:pPr algn="ctr">
              <a:defRPr/>
            </a:pPr>
            <a:r>
              <a:rPr lang="en-US" sz="2400" b="1" i="0" dirty="0">
                <a:solidFill>
                  <a:srgbClr val="000000"/>
                </a:solidFill>
                <a:effectLst>
                  <a:outerShdw blurRad="38100" dist="38100" dir="2700000" algn="tl">
                    <a:srgbClr val="FFFFFF"/>
                  </a:outerShdw>
                </a:effectLst>
                <a:latin typeface="Tahoma" pitchFamily="34" charset="0"/>
              </a:rPr>
              <a:t>la </a:t>
            </a:r>
            <a:r>
              <a:rPr lang="en-US" sz="2400" b="1" i="0" dirty="0" err="1">
                <a:solidFill>
                  <a:srgbClr val="000000"/>
                </a:solidFill>
                <a:effectLst>
                  <a:outerShdw blurRad="38100" dist="38100" dir="2700000" algn="tl">
                    <a:srgbClr val="FFFFFF"/>
                  </a:outerShdw>
                </a:effectLst>
                <a:latin typeface="Tahoma" pitchFamily="34" charset="0"/>
              </a:rPr>
              <a:t>Farmacodinamia</a:t>
            </a:r>
            <a:r>
              <a:rPr lang="en-US" sz="2400" b="1" i="0" dirty="0">
                <a:solidFill>
                  <a:srgbClr val="000000"/>
                </a:solidFill>
                <a:effectLst>
                  <a:outerShdw blurRad="38100" dist="38100" dir="2700000" algn="tl">
                    <a:srgbClr val="FFFFFF"/>
                  </a:outerShdw>
                </a:effectLst>
                <a:latin typeface="Tahoma" pitchFamily="34" charset="0"/>
              </a:rPr>
              <a:t> en el </a:t>
            </a:r>
            <a:r>
              <a:rPr lang="en-US" sz="2400" b="1" i="0" dirty="0" err="1">
                <a:solidFill>
                  <a:srgbClr val="000000"/>
                </a:solidFill>
                <a:effectLst>
                  <a:outerShdw blurRad="38100" dist="38100" dir="2700000" algn="tl">
                    <a:srgbClr val="FFFFFF"/>
                  </a:outerShdw>
                </a:effectLst>
                <a:latin typeface="Tahoma" pitchFamily="34" charset="0"/>
              </a:rPr>
              <a:t>esquema</a:t>
            </a:r>
            <a:r>
              <a:rPr lang="en-US" sz="2400" b="1" i="0" dirty="0">
                <a:solidFill>
                  <a:srgbClr val="000000"/>
                </a:solidFill>
                <a:effectLst>
                  <a:outerShdw blurRad="38100" dist="38100" dir="2700000" algn="tl">
                    <a:srgbClr val="FFFFFF"/>
                  </a:outerShdw>
                </a:effectLst>
                <a:latin typeface="Tahoma" pitchFamily="34" charset="0"/>
              </a:rPr>
              <a:t> </a:t>
            </a:r>
            <a:r>
              <a:rPr lang="en-US" sz="2400" b="1" i="0" dirty="0" err="1">
                <a:solidFill>
                  <a:srgbClr val="000000"/>
                </a:solidFill>
                <a:effectLst>
                  <a:outerShdw blurRad="38100" dist="38100" dir="2700000" algn="tl">
                    <a:srgbClr val="FFFFFF"/>
                  </a:outerShdw>
                </a:effectLst>
                <a:latin typeface="Tahoma" pitchFamily="34" charset="0"/>
              </a:rPr>
              <a:t>siguiente</a:t>
            </a:r>
            <a:r>
              <a:rPr lang="en-US" sz="2400" b="1" i="0" dirty="0">
                <a:solidFill>
                  <a:srgbClr val="000000"/>
                </a:solidFill>
                <a:effectLst>
                  <a:outerShdw blurRad="38100" dist="38100" dir="2700000" algn="tl">
                    <a:srgbClr val="FFFFFF"/>
                  </a:outerShdw>
                </a:effectLst>
                <a:latin typeface="Tahoma" pitchFamily="34" charset="0"/>
              </a:rPr>
              <a:t>?</a:t>
            </a:r>
          </a:p>
        </p:txBody>
      </p:sp>
      <p:sp>
        <p:nvSpPr>
          <p:cNvPr id="81932" name="Rectangle 12"/>
          <p:cNvSpPr>
            <a:spLocks noChangeArrowheads="1"/>
          </p:cNvSpPr>
          <p:nvPr/>
        </p:nvSpPr>
        <p:spPr bwMode="auto">
          <a:xfrm>
            <a:off x="457200" y="1524000"/>
            <a:ext cx="8229600" cy="4114800"/>
          </a:xfrm>
          <a:prstGeom prst="rect">
            <a:avLst/>
          </a:prstGeom>
          <a:noFill/>
          <a:ln w="9525">
            <a:noFill/>
            <a:miter lim="800000"/>
            <a:headEnd/>
            <a:tailEnd/>
          </a:ln>
        </p:spPr>
        <p:txBody>
          <a:bodyPr/>
          <a:lstStyle/>
          <a:p>
            <a:pPr marL="342900" indent="-342900">
              <a:lnSpc>
                <a:spcPct val="90000"/>
              </a:lnSpc>
              <a:spcBef>
                <a:spcPct val="20000"/>
              </a:spcBef>
              <a:buClr>
                <a:schemeClr val="tx2"/>
              </a:buClr>
              <a:buFont typeface="Monotype Sorts"/>
              <a:buNone/>
            </a:pPr>
            <a:r>
              <a:rPr lang="es-ES_tradnl" sz="2800" b="1" i="0"/>
              <a:t>	</a:t>
            </a:r>
          </a:p>
          <a:p>
            <a:pPr marL="342900" indent="-342900">
              <a:lnSpc>
                <a:spcPct val="90000"/>
              </a:lnSpc>
              <a:spcBef>
                <a:spcPct val="20000"/>
              </a:spcBef>
              <a:buClr>
                <a:schemeClr val="tx2"/>
              </a:buClr>
              <a:buFont typeface="Monotype Sorts"/>
              <a:buNone/>
            </a:pPr>
            <a:endParaRPr lang="es-ES_tradnl" sz="2800" b="1" i="0"/>
          </a:p>
          <a:p>
            <a:pPr marL="342900" indent="-342900">
              <a:lnSpc>
                <a:spcPct val="90000"/>
              </a:lnSpc>
              <a:spcBef>
                <a:spcPct val="20000"/>
              </a:spcBef>
              <a:buClr>
                <a:schemeClr val="tx2"/>
              </a:buClr>
              <a:buFont typeface="Monotype Sorts"/>
              <a:buNone/>
            </a:pPr>
            <a:endParaRPr lang="es-ES_tradnl" sz="2800" b="1" i="0"/>
          </a:p>
        </p:txBody>
      </p:sp>
      <p:sp>
        <p:nvSpPr>
          <p:cNvPr id="81933" name="Rectangle 13"/>
          <p:cNvSpPr>
            <a:spLocks noChangeArrowheads="1"/>
          </p:cNvSpPr>
          <p:nvPr/>
        </p:nvSpPr>
        <p:spPr bwMode="auto">
          <a:xfrm>
            <a:off x="673100" y="1739900"/>
            <a:ext cx="8229600" cy="4114800"/>
          </a:xfrm>
          <a:prstGeom prst="rect">
            <a:avLst/>
          </a:prstGeom>
          <a:noFill/>
          <a:ln w="9525">
            <a:noFill/>
            <a:miter lim="800000"/>
            <a:headEnd/>
            <a:tailEnd/>
          </a:ln>
        </p:spPr>
        <p:txBody>
          <a:bodyPr/>
          <a:lstStyle/>
          <a:p>
            <a:pPr marL="342900" indent="-342900" algn="just">
              <a:lnSpc>
                <a:spcPct val="90000"/>
              </a:lnSpc>
              <a:spcBef>
                <a:spcPct val="20000"/>
              </a:spcBef>
              <a:buClr>
                <a:srgbClr val="660066"/>
              </a:buClr>
              <a:buFont typeface="Monotype Sorts"/>
              <a:buNone/>
            </a:pPr>
            <a:r>
              <a:rPr lang="es-ES_tradnl" sz="2800" b="1" i="0"/>
              <a:t>	</a:t>
            </a:r>
          </a:p>
          <a:p>
            <a:pPr marL="342900" indent="-342900" algn="just">
              <a:lnSpc>
                <a:spcPct val="90000"/>
              </a:lnSpc>
              <a:spcBef>
                <a:spcPct val="20000"/>
              </a:spcBef>
              <a:buClr>
                <a:srgbClr val="660066"/>
              </a:buClr>
              <a:buFont typeface="Monotype Sorts"/>
              <a:buNone/>
            </a:pPr>
            <a:endParaRPr lang="es-ES_tradnl" sz="2800" b="1" i="0"/>
          </a:p>
          <a:p>
            <a:pPr marL="342900" indent="-342900" algn="just">
              <a:lnSpc>
                <a:spcPct val="90000"/>
              </a:lnSpc>
              <a:spcBef>
                <a:spcPct val="20000"/>
              </a:spcBef>
              <a:buClr>
                <a:srgbClr val="660066"/>
              </a:buClr>
              <a:buFont typeface="Monotype Sorts"/>
              <a:buNone/>
            </a:pPr>
            <a:endParaRPr lang="es-ES_tradnl" sz="2800" b="1" i="0"/>
          </a:p>
        </p:txBody>
      </p:sp>
      <p:sp>
        <p:nvSpPr>
          <p:cNvPr id="26636" name="Rectangle 14"/>
          <p:cNvSpPr>
            <a:spLocks noChangeArrowheads="1"/>
          </p:cNvSpPr>
          <p:nvPr/>
        </p:nvSpPr>
        <p:spPr bwMode="auto">
          <a:xfrm>
            <a:off x="395288" y="1773238"/>
            <a:ext cx="8229600" cy="4114800"/>
          </a:xfrm>
          <a:prstGeom prst="rect">
            <a:avLst/>
          </a:prstGeom>
          <a:noFill/>
          <a:ln w="9525">
            <a:noFill/>
            <a:miter lim="800000"/>
            <a:headEnd/>
            <a:tailEnd/>
          </a:ln>
        </p:spPr>
        <p:txBody>
          <a:bodyPr/>
          <a:lstStyle/>
          <a:p>
            <a:pPr marL="342900" indent="-342900" algn="just">
              <a:lnSpc>
                <a:spcPct val="90000"/>
              </a:lnSpc>
              <a:spcBef>
                <a:spcPct val="20000"/>
              </a:spcBef>
              <a:buClr>
                <a:srgbClr val="660066"/>
              </a:buClr>
              <a:buFont typeface="Monotype Sorts"/>
              <a:buChar char="F"/>
            </a:pPr>
            <a:endParaRPr lang="es-ES_tradnl" sz="2400" b="1" i="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1932">
                                            <p:txEl>
                                              <p:pRg st="0" end="0"/>
                                            </p:txEl>
                                          </p:spTgt>
                                        </p:tgtEl>
                                        <p:attrNameLst>
                                          <p:attrName>style.visibility</p:attrName>
                                        </p:attrNameLst>
                                      </p:cBhvr>
                                      <p:to>
                                        <p:strVal val="visible"/>
                                      </p:to>
                                    </p:set>
                                    <p:anim calcmode="lin" valueType="num">
                                      <p:cBhvr additive="base">
                                        <p:cTn id="7" dur="500" fill="hold"/>
                                        <p:tgtEl>
                                          <p:spTgt spid="8193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81932">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FRENADA.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81933">
                                            <p:txEl>
                                              <p:pRg st="0" end="0"/>
                                            </p:txEl>
                                          </p:spTgt>
                                        </p:tgtEl>
                                        <p:attrNameLst>
                                          <p:attrName>style.visibility</p:attrName>
                                        </p:attrNameLst>
                                      </p:cBhvr>
                                      <p:to>
                                        <p:strVal val="visible"/>
                                      </p:to>
                                    </p:set>
                                    <p:anim calcmode="lin" valueType="num">
                                      <p:cBhvr additive="base">
                                        <p:cTn id="13" dur="500" fill="hold"/>
                                        <p:tgtEl>
                                          <p:spTgt spid="81933">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8193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FRENAD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32" grpId="0" build="p" autoUpdateAnimBg="0"/>
      <p:bldP spid="81933"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8195"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8196"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8197"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8198"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8199"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8200" name="Picture 9"/>
          <p:cNvPicPr>
            <a:picLocks noChangeAspect="1" noChangeArrowheads="1"/>
          </p:cNvPicPr>
          <p:nvPr/>
        </p:nvPicPr>
        <p:blipFill>
          <a:blip r:embed="rId3" cstate="print"/>
          <a:srcRect l="22749" r="9004"/>
          <a:stretch>
            <a:fillRect/>
          </a:stretch>
        </p:blipFill>
        <p:spPr bwMode="auto">
          <a:xfrm>
            <a:off x="0" y="0"/>
            <a:ext cx="1371600" cy="6858000"/>
          </a:xfrm>
          <a:prstGeom prst="rect">
            <a:avLst/>
          </a:prstGeom>
          <a:noFill/>
          <a:ln w="9525">
            <a:noFill/>
            <a:miter lim="800000"/>
            <a:headEnd/>
            <a:tailEnd/>
          </a:ln>
        </p:spPr>
      </p:pic>
      <p:sp>
        <p:nvSpPr>
          <p:cNvPr id="8201" name="Rectangle 11"/>
          <p:cNvSpPr>
            <a:spLocks noGrp="1" noChangeArrowheads="1"/>
          </p:cNvSpPr>
          <p:nvPr>
            <p:ph type="body" idx="4294967295"/>
          </p:nvPr>
        </p:nvSpPr>
        <p:spPr>
          <a:xfrm>
            <a:off x="1763713" y="1628775"/>
            <a:ext cx="6994525" cy="4525963"/>
          </a:xfrm>
        </p:spPr>
        <p:txBody>
          <a:bodyPr/>
          <a:lstStyle/>
          <a:p>
            <a:pPr>
              <a:buFontTx/>
              <a:buChar char=" "/>
            </a:pPr>
            <a:r>
              <a:rPr lang="en-US" b="1" dirty="0" smtClean="0">
                <a:solidFill>
                  <a:schemeClr val="bg1"/>
                </a:solidFill>
              </a:rPr>
              <a:t>Intravascular</a:t>
            </a:r>
            <a:r>
              <a:rPr lang="en-US" b="1" dirty="0" smtClean="0">
                <a:solidFill>
                  <a:srgbClr val="CC00CC"/>
                </a:solidFill>
              </a:rPr>
              <a:t> </a:t>
            </a:r>
          </a:p>
          <a:p>
            <a:pPr>
              <a:buFontTx/>
              <a:buChar char=" "/>
            </a:pPr>
            <a:endParaRPr lang="en-US" b="1" dirty="0" smtClean="0">
              <a:solidFill>
                <a:srgbClr val="CC00CC"/>
              </a:solidFill>
            </a:endParaRPr>
          </a:p>
          <a:p>
            <a:pPr>
              <a:buFontTx/>
              <a:buChar char=" "/>
            </a:pPr>
            <a:r>
              <a:rPr lang="es-ES_tradnl" b="1" dirty="0" smtClean="0"/>
              <a:t>Si se pone una dosis de fármaco </a:t>
            </a:r>
            <a:r>
              <a:rPr lang="es-ES_tradnl" b="1" u="sng" dirty="0" smtClean="0"/>
              <a:t>dentro</a:t>
            </a:r>
            <a:r>
              <a:rPr lang="es-ES_tradnl" b="1" dirty="0" smtClean="0"/>
              <a:t> de la circulación , toda la dosis está biodisponible.</a:t>
            </a:r>
          </a:p>
          <a:p>
            <a:pPr>
              <a:buFontTx/>
              <a:buChar char=" "/>
            </a:pPr>
            <a:r>
              <a:rPr lang="es-ES_tradnl" b="1" dirty="0" smtClean="0">
                <a:solidFill>
                  <a:schemeClr val="bg1"/>
                </a:solidFill>
              </a:rPr>
              <a:t>Ingreso directo de fármaco al organismo</a:t>
            </a:r>
            <a:endParaRPr lang="es-ES_tradnl" b="1" dirty="0">
              <a:solidFill>
                <a:schemeClr val="bg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AutoShape 2"/>
          <p:cNvSpPr>
            <a:spLocks noChangeArrowheads="1"/>
          </p:cNvSpPr>
          <p:nvPr/>
        </p:nvSpPr>
        <p:spPr bwMode="auto">
          <a:xfrm>
            <a:off x="685800" y="457200"/>
            <a:ext cx="1143000" cy="9906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27651" name="AutoShape 3"/>
          <p:cNvSpPr>
            <a:spLocks noChangeArrowheads="1"/>
          </p:cNvSpPr>
          <p:nvPr/>
        </p:nvSpPr>
        <p:spPr bwMode="auto">
          <a:xfrm>
            <a:off x="755650" y="2349500"/>
            <a:ext cx="381000" cy="3048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27652" name="AutoShape 4"/>
          <p:cNvSpPr>
            <a:spLocks noChangeArrowheads="1"/>
          </p:cNvSpPr>
          <p:nvPr/>
        </p:nvSpPr>
        <p:spPr bwMode="auto">
          <a:xfrm>
            <a:off x="1187450" y="2349500"/>
            <a:ext cx="304800" cy="3048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27653" name="AutoShape 5"/>
          <p:cNvSpPr>
            <a:spLocks noChangeArrowheads="1"/>
          </p:cNvSpPr>
          <p:nvPr/>
        </p:nvSpPr>
        <p:spPr bwMode="auto">
          <a:xfrm>
            <a:off x="900113" y="2636838"/>
            <a:ext cx="304800" cy="3048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27654" name="AutoShape 6"/>
          <p:cNvSpPr>
            <a:spLocks noChangeArrowheads="1"/>
          </p:cNvSpPr>
          <p:nvPr/>
        </p:nvSpPr>
        <p:spPr bwMode="auto">
          <a:xfrm>
            <a:off x="971550" y="2924175"/>
            <a:ext cx="304800" cy="3048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27655" name="AutoShape 7"/>
          <p:cNvSpPr>
            <a:spLocks noChangeArrowheads="1"/>
          </p:cNvSpPr>
          <p:nvPr/>
        </p:nvSpPr>
        <p:spPr bwMode="auto">
          <a:xfrm>
            <a:off x="1187450" y="2636838"/>
            <a:ext cx="304800" cy="3048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27656" name="AutoShape 8"/>
          <p:cNvSpPr>
            <a:spLocks noChangeArrowheads="1"/>
          </p:cNvSpPr>
          <p:nvPr/>
        </p:nvSpPr>
        <p:spPr bwMode="auto">
          <a:xfrm>
            <a:off x="827088" y="5013325"/>
            <a:ext cx="152400" cy="1524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27657" name="AutoShape 9"/>
          <p:cNvSpPr>
            <a:spLocks noChangeArrowheads="1"/>
          </p:cNvSpPr>
          <p:nvPr/>
        </p:nvSpPr>
        <p:spPr bwMode="auto">
          <a:xfrm>
            <a:off x="827088" y="4868863"/>
            <a:ext cx="152400" cy="1524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27658" name="AutoShape 10"/>
          <p:cNvSpPr>
            <a:spLocks noChangeArrowheads="1"/>
          </p:cNvSpPr>
          <p:nvPr/>
        </p:nvSpPr>
        <p:spPr bwMode="auto">
          <a:xfrm>
            <a:off x="971550" y="5013325"/>
            <a:ext cx="152400" cy="1524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27659" name="AutoShape 11"/>
          <p:cNvSpPr>
            <a:spLocks noChangeArrowheads="1"/>
          </p:cNvSpPr>
          <p:nvPr/>
        </p:nvSpPr>
        <p:spPr bwMode="auto">
          <a:xfrm>
            <a:off x="900113" y="5157788"/>
            <a:ext cx="152400" cy="1524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27660" name="AutoShape 12"/>
          <p:cNvSpPr>
            <a:spLocks noChangeArrowheads="1"/>
          </p:cNvSpPr>
          <p:nvPr/>
        </p:nvSpPr>
        <p:spPr bwMode="auto">
          <a:xfrm>
            <a:off x="1042988" y="5157788"/>
            <a:ext cx="152400" cy="1524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27661" name="AutoShape 13"/>
          <p:cNvSpPr>
            <a:spLocks noChangeArrowheads="1"/>
          </p:cNvSpPr>
          <p:nvPr/>
        </p:nvSpPr>
        <p:spPr bwMode="auto">
          <a:xfrm>
            <a:off x="1187450" y="4941888"/>
            <a:ext cx="152400" cy="1524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27662" name="AutoShape 14"/>
          <p:cNvSpPr>
            <a:spLocks noChangeArrowheads="1"/>
          </p:cNvSpPr>
          <p:nvPr/>
        </p:nvSpPr>
        <p:spPr bwMode="auto">
          <a:xfrm>
            <a:off x="755650" y="5157788"/>
            <a:ext cx="152400" cy="1524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27663" name="AutoShape 15"/>
          <p:cNvSpPr>
            <a:spLocks noChangeArrowheads="1"/>
          </p:cNvSpPr>
          <p:nvPr/>
        </p:nvSpPr>
        <p:spPr bwMode="auto">
          <a:xfrm>
            <a:off x="1042988" y="5373688"/>
            <a:ext cx="152400" cy="1524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27664" name="AutoShape 16"/>
          <p:cNvSpPr>
            <a:spLocks noChangeArrowheads="1"/>
          </p:cNvSpPr>
          <p:nvPr/>
        </p:nvSpPr>
        <p:spPr bwMode="auto">
          <a:xfrm>
            <a:off x="1187450" y="5157788"/>
            <a:ext cx="152400" cy="1524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27665" name="AutoShape 17"/>
          <p:cNvSpPr>
            <a:spLocks noChangeArrowheads="1"/>
          </p:cNvSpPr>
          <p:nvPr/>
        </p:nvSpPr>
        <p:spPr bwMode="auto">
          <a:xfrm>
            <a:off x="827088" y="5373688"/>
            <a:ext cx="152400" cy="1524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27666" name="AutoShape 18"/>
          <p:cNvSpPr>
            <a:spLocks noChangeArrowheads="1"/>
          </p:cNvSpPr>
          <p:nvPr/>
        </p:nvSpPr>
        <p:spPr bwMode="auto">
          <a:xfrm>
            <a:off x="1042988" y="4797425"/>
            <a:ext cx="152400" cy="1524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27667" name="AutoShape 19"/>
          <p:cNvSpPr>
            <a:spLocks noChangeArrowheads="1"/>
          </p:cNvSpPr>
          <p:nvPr/>
        </p:nvSpPr>
        <p:spPr bwMode="auto">
          <a:xfrm>
            <a:off x="1187450" y="5300663"/>
            <a:ext cx="152400" cy="1524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27668" name="Text Box 20"/>
          <p:cNvSpPr txBox="1">
            <a:spLocks noChangeArrowheads="1"/>
          </p:cNvSpPr>
          <p:nvPr/>
        </p:nvSpPr>
        <p:spPr bwMode="auto">
          <a:xfrm>
            <a:off x="990600" y="762000"/>
            <a:ext cx="704850" cy="517525"/>
          </a:xfrm>
          <a:prstGeom prst="rect">
            <a:avLst/>
          </a:prstGeom>
          <a:noFill/>
          <a:ln w="9525">
            <a:noFill/>
            <a:miter lim="800000"/>
            <a:headEnd/>
            <a:tailEnd/>
          </a:ln>
        </p:spPr>
        <p:txBody>
          <a:bodyPr>
            <a:spAutoFit/>
          </a:bodyPr>
          <a:lstStyle/>
          <a:p>
            <a:pPr>
              <a:spcBef>
                <a:spcPct val="50000"/>
              </a:spcBef>
            </a:pPr>
            <a:r>
              <a:rPr lang="es-ES" sz="1400" b="1" i="0"/>
              <a:t>FF sólida</a:t>
            </a:r>
          </a:p>
        </p:txBody>
      </p:sp>
      <p:sp>
        <p:nvSpPr>
          <p:cNvPr id="27669" name="Line 21"/>
          <p:cNvSpPr>
            <a:spLocks noChangeShapeType="1"/>
          </p:cNvSpPr>
          <p:nvPr/>
        </p:nvSpPr>
        <p:spPr bwMode="auto">
          <a:xfrm>
            <a:off x="1835150" y="908050"/>
            <a:ext cx="360363" cy="4249738"/>
          </a:xfrm>
          <a:prstGeom prst="line">
            <a:avLst/>
          </a:prstGeom>
          <a:noFill/>
          <a:ln w="25400">
            <a:solidFill>
              <a:schemeClr val="accent2"/>
            </a:solidFill>
            <a:round/>
            <a:headEnd/>
            <a:tailEnd type="triangle" w="med" len="med"/>
          </a:ln>
        </p:spPr>
        <p:txBody>
          <a:bodyPr/>
          <a:lstStyle/>
          <a:p>
            <a:endParaRPr lang="es-ES"/>
          </a:p>
        </p:txBody>
      </p:sp>
      <p:sp>
        <p:nvSpPr>
          <p:cNvPr id="27670" name="Line 22"/>
          <p:cNvSpPr>
            <a:spLocks noChangeShapeType="1"/>
          </p:cNvSpPr>
          <p:nvPr/>
        </p:nvSpPr>
        <p:spPr bwMode="auto">
          <a:xfrm>
            <a:off x="1331913" y="2997200"/>
            <a:ext cx="792162" cy="2160588"/>
          </a:xfrm>
          <a:prstGeom prst="line">
            <a:avLst/>
          </a:prstGeom>
          <a:noFill/>
          <a:ln w="38100">
            <a:solidFill>
              <a:schemeClr val="accent2"/>
            </a:solidFill>
            <a:round/>
            <a:headEnd/>
            <a:tailEnd type="triangle" w="med" len="med"/>
          </a:ln>
        </p:spPr>
        <p:txBody>
          <a:bodyPr/>
          <a:lstStyle/>
          <a:p>
            <a:endParaRPr lang="es-ES"/>
          </a:p>
        </p:txBody>
      </p:sp>
      <p:sp>
        <p:nvSpPr>
          <p:cNvPr id="27671" name="Line 23"/>
          <p:cNvSpPr>
            <a:spLocks noChangeShapeType="1"/>
          </p:cNvSpPr>
          <p:nvPr/>
        </p:nvSpPr>
        <p:spPr bwMode="auto">
          <a:xfrm>
            <a:off x="1403350" y="5229225"/>
            <a:ext cx="647700" cy="0"/>
          </a:xfrm>
          <a:prstGeom prst="line">
            <a:avLst/>
          </a:prstGeom>
          <a:noFill/>
          <a:ln w="63500">
            <a:solidFill>
              <a:schemeClr val="accent2"/>
            </a:solidFill>
            <a:round/>
            <a:headEnd/>
            <a:tailEnd type="triangle" w="med" len="med"/>
          </a:ln>
        </p:spPr>
        <p:txBody>
          <a:bodyPr/>
          <a:lstStyle/>
          <a:p>
            <a:endParaRPr lang="es-ES"/>
          </a:p>
        </p:txBody>
      </p:sp>
      <p:sp>
        <p:nvSpPr>
          <p:cNvPr id="27672" name="Text Box 24" descr="Vaquero"/>
          <p:cNvSpPr txBox="1">
            <a:spLocks noChangeArrowheads="1"/>
          </p:cNvSpPr>
          <p:nvPr/>
        </p:nvSpPr>
        <p:spPr bwMode="auto">
          <a:xfrm>
            <a:off x="2268538" y="5013325"/>
            <a:ext cx="1312862" cy="590550"/>
          </a:xfrm>
          <a:prstGeom prst="rect">
            <a:avLst/>
          </a:prstGeom>
          <a:blipFill dpi="0" rotWithShape="1">
            <a:blip r:embed="rId2" cstate="print"/>
            <a:srcRect/>
            <a:tile tx="0" ty="0" sx="100000" sy="100000" flip="none" algn="tl"/>
          </a:blipFill>
          <a:ln w="9525">
            <a:solidFill>
              <a:schemeClr val="accent2"/>
            </a:solidFill>
            <a:miter lim="800000"/>
            <a:headEnd/>
            <a:tailEnd/>
          </a:ln>
        </p:spPr>
        <p:txBody>
          <a:bodyPr>
            <a:spAutoFit/>
          </a:bodyPr>
          <a:lstStyle/>
          <a:p>
            <a:pPr>
              <a:spcBef>
                <a:spcPct val="50000"/>
              </a:spcBef>
            </a:pPr>
            <a:r>
              <a:rPr lang="es-ES" sz="1600" b="1" i="0">
                <a:solidFill>
                  <a:schemeClr val="bg1"/>
                </a:solidFill>
              </a:rPr>
              <a:t>F en solución</a:t>
            </a:r>
          </a:p>
        </p:txBody>
      </p:sp>
      <p:sp>
        <p:nvSpPr>
          <p:cNvPr id="25625" name="Text Box 25"/>
          <p:cNvSpPr txBox="1">
            <a:spLocks noChangeArrowheads="1"/>
          </p:cNvSpPr>
          <p:nvPr/>
        </p:nvSpPr>
        <p:spPr bwMode="auto">
          <a:xfrm>
            <a:off x="6019800" y="3276600"/>
            <a:ext cx="2667000" cy="1079500"/>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25400">
            <a:solidFill>
              <a:schemeClr val="accent2"/>
            </a:solidFill>
            <a:miter lim="800000"/>
            <a:headEnd/>
            <a:tailEnd/>
          </a:ln>
          <a:effectLst/>
        </p:spPr>
        <p:txBody>
          <a:bodyPr>
            <a:spAutoFit/>
          </a:bodyPr>
          <a:lstStyle/>
          <a:p>
            <a:pPr algn="just">
              <a:spcBef>
                <a:spcPct val="50000"/>
              </a:spcBef>
              <a:defRPr/>
            </a:pPr>
            <a:r>
              <a:rPr lang="es-ES" b="1" i="0">
                <a:solidFill>
                  <a:schemeClr val="bg1"/>
                </a:solidFill>
                <a:latin typeface="Arial" charset="0"/>
              </a:rPr>
              <a:t>Compartimento Central</a:t>
            </a:r>
          </a:p>
          <a:p>
            <a:pPr>
              <a:spcBef>
                <a:spcPct val="50000"/>
              </a:spcBef>
              <a:defRPr/>
            </a:pPr>
            <a:r>
              <a:rPr lang="es-ES" b="1" i="0">
                <a:solidFill>
                  <a:schemeClr val="bg1"/>
                </a:solidFill>
                <a:latin typeface="Arial" charset="0"/>
              </a:rPr>
              <a:t>F libre	      F unido</a:t>
            </a:r>
          </a:p>
        </p:txBody>
      </p:sp>
      <p:sp>
        <p:nvSpPr>
          <p:cNvPr id="27674" name="Text Box 26"/>
          <p:cNvSpPr txBox="1">
            <a:spLocks noChangeArrowheads="1"/>
          </p:cNvSpPr>
          <p:nvPr/>
        </p:nvSpPr>
        <p:spPr bwMode="auto">
          <a:xfrm>
            <a:off x="4356100" y="5084763"/>
            <a:ext cx="1800225" cy="366712"/>
          </a:xfrm>
          <a:prstGeom prst="rect">
            <a:avLst/>
          </a:prstGeom>
          <a:noFill/>
          <a:ln w="9525">
            <a:noFill/>
            <a:miter lim="800000"/>
            <a:headEnd/>
            <a:tailEnd/>
          </a:ln>
        </p:spPr>
        <p:txBody>
          <a:bodyPr>
            <a:spAutoFit/>
          </a:bodyPr>
          <a:lstStyle/>
          <a:p>
            <a:pPr>
              <a:spcBef>
                <a:spcPct val="50000"/>
              </a:spcBef>
            </a:pPr>
            <a:endParaRPr lang="es-ES" i="0"/>
          </a:p>
        </p:txBody>
      </p:sp>
      <p:sp>
        <p:nvSpPr>
          <p:cNvPr id="27675" name="Text Box 27" descr="Mármol blanco"/>
          <p:cNvSpPr txBox="1">
            <a:spLocks noChangeArrowheads="1"/>
          </p:cNvSpPr>
          <p:nvPr/>
        </p:nvSpPr>
        <p:spPr bwMode="auto">
          <a:xfrm>
            <a:off x="4876800" y="5105400"/>
            <a:ext cx="1447800" cy="392113"/>
          </a:xfrm>
          <a:prstGeom prst="rect">
            <a:avLst/>
          </a:prstGeom>
          <a:blipFill dpi="0" rotWithShape="0">
            <a:blip r:embed="rId3" cstate="print"/>
            <a:srcRect/>
            <a:tile tx="0" ty="0" sx="100000" sy="100000" flip="none" algn="tl"/>
          </a:blipFill>
          <a:ln w="25400">
            <a:solidFill>
              <a:srgbClr val="FF9900"/>
            </a:solidFill>
            <a:miter lim="800000"/>
            <a:headEnd/>
            <a:tailEnd/>
          </a:ln>
        </p:spPr>
        <p:txBody>
          <a:bodyPr>
            <a:spAutoFit/>
          </a:bodyPr>
          <a:lstStyle/>
          <a:p>
            <a:pPr algn="just">
              <a:spcBef>
                <a:spcPct val="50000"/>
              </a:spcBef>
            </a:pPr>
            <a:r>
              <a:rPr lang="es-ES" b="1" i="0"/>
              <a:t>    Hígado</a:t>
            </a:r>
          </a:p>
        </p:txBody>
      </p:sp>
      <p:sp>
        <p:nvSpPr>
          <p:cNvPr id="27676" name="Line 28"/>
          <p:cNvSpPr>
            <a:spLocks noChangeShapeType="1"/>
          </p:cNvSpPr>
          <p:nvPr/>
        </p:nvSpPr>
        <p:spPr bwMode="auto">
          <a:xfrm flipV="1">
            <a:off x="2667000" y="3429000"/>
            <a:ext cx="3276600" cy="1295400"/>
          </a:xfrm>
          <a:prstGeom prst="line">
            <a:avLst/>
          </a:prstGeom>
          <a:noFill/>
          <a:ln w="38100">
            <a:solidFill>
              <a:srgbClr val="800080"/>
            </a:solidFill>
            <a:round/>
            <a:headEnd/>
            <a:tailEnd type="triangle" w="med" len="med"/>
          </a:ln>
        </p:spPr>
        <p:txBody>
          <a:bodyPr/>
          <a:lstStyle/>
          <a:p>
            <a:endParaRPr lang="es-ES"/>
          </a:p>
        </p:txBody>
      </p:sp>
      <p:sp>
        <p:nvSpPr>
          <p:cNvPr id="27677" name="Text Box 29"/>
          <p:cNvSpPr txBox="1">
            <a:spLocks noChangeArrowheads="1"/>
          </p:cNvSpPr>
          <p:nvPr/>
        </p:nvSpPr>
        <p:spPr bwMode="auto">
          <a:xfrm>
            <a:off x="3886200" y="3886200"/>
            <a:ext cx="533400" cy="396875"/>
          </a:xfrm>
          <a:prstGeom prst="rect">
            <a:avLst/>
          </a:prstGeom>
          <a:solidFill>
            <a:schemeClr val="accent2"/>
          </a:solidFill>
          <a:ln w="9525">
            <a:noFill/>
            <a:miter lim="800000"/>
            <a:headEnd/>
            <a:tailEnd/>
          </a:ln>
        </p:spPr>
        <p:txBody>
          <a:bodyPr>
            <a:spAutoFit/>
          </a:bodyPr>
          <a:lstStyle/>
          <a:p>
            <a:pPr>
              <a:spcBef>
                <a:spcPct val="50000"/>
              </a:spcBef>
            </a:pPr>
            <a:r>
              <a:rPr lang="es-ES" sz="2000" b="1" i="0">
                <a:solidFill>
                  <a:schemeClr val="bg1"/>
                </a:solidFill>
              </a:rPr>
              <a:t>iv</a:t>
            </a:r>
          </a:p>
        </p:txBody>
      </p:sp>
      <p:sp>
        <p:nvSpPr>
          <p:cNvPr id="27678" name="Line 30"/>
          <p:cNvSpPr>
            <a:spLocks noChangeShapeType="1"/>
          </p:cNvSpPr>
          <p:nvPr/>
        </p:nvSpPr>
        <p:spPr bwMode="auto">
          <a:xfrm flipV="1">
            <a:off x="2819400" y="3962400"/>
            <a:ext cx="3124200" cy="914400"/>
          </a:xfrm>
          <a:prstGeom prst="line">
            <a:avLst/>
          </a:prstGeom>
          <a:noFill/>
          <a:ln w="31750">
            <a:solidFill>
              <a:srgbClr val="800000"/>
            </a:solidFill>
            <a:round/>
            <a:headEnd/>
            <a:tailEnd type="triangle" w="med" len="med"/>
          </a:ln>
        </p:spPr>
        <p:txBody>
          <a:bodyPr/>
          <a:lstStyle/>
          <a:p>
            <a:endParaRPr lang="es-ES"/>
          </a:p>
        </p:txBody>
      </p:sp>
      <p:sp>
        <p:nvSpPr>
          <p:cNvPr id="27679" name="Text Box 31"/>
          <p:cNvSpPr txBox="1">
            <a:spLocks noChangeArrowheads="1"/>
          </p:cNvSpPr>
          <p:nvPr/>
        </p:nvSpPr>
        <p:spPr bwMode="auto">
          <a:xfrm>
            <a:off x="4495800" y="4267200"/>
            <a:ext cx="533400" cy="396875"/>
          </a:xfrm>
          <a:prstGeom prst="rect">
            <a:avLst/>
          </a:prstGeom>
          <a:solidFill>
            <a:schemeClr val="accent2"/>
          </a:solidFill>
          <a:ln w="9525">
            <a:noFill/>
            <a:miter lim="800000"/>
            <a:headEnd/>
            <a:tailEnd/>
          </a:ln>
        </p:spPr>
        <p:txBody>
          <a:bodyPr>
            <a:spAutoFit/>
          </a:bodyPr>
          <a:lstStyle/>
          <a:p>
            <a:pPr>
              <a:spcBef>
                <a:spcPct val="50000"/>
              </a:spcBef>
            </a:pPr>
            <a:r>
              <a:rPr lang="es-ES" sz="2000" b="1" i="0">
                <a:solidFill>
                  <a:schemeClr val="bg1"/>
                </a:solidFill>
              </a:rPr>
              <a:t>im</a:t>
            </a:r>
          </a:p>
        </p:txBody>
      </p:sp>
      <p:sp>
        <p:nvSpPr>
          <p:cNvPr id="27680" name="Line 32"/>
          <p:cNvSpPr>
            <a:spLocks noChangeShapeType="1"/>
          </p:cNvSpPr>
          <p:nvPr/>
        </p:nvSpPr>
        <p:spPr bwMode="auto">
          <a:xfrm>
            <a:off x="3733800" y="5334000"/>
            <a:ext cx="1066800" cy="0"/>
          </a:xfrm>
          <a:prstGeom prst="line">
            <a:avLst/>
          </a:prstGeom>
          <a:noFill/>
          <a:ln w="31750">
            <a:solidFill>
              <a:schemeClr val="accent2"/>
            </a:solidFill>
            <a:round/>
            <a:headEnd/>
            <a:tailEnd type="triangle" w="med" len="med"/>
          </a:ln>
        </p:spPr>
        <p:txBody>
          <a:bodyPr/>
          <a:lstStyle/>
          <a:p>
            <a:endParaRPr lang="es-ES"/>
          </a:p>
        </p:txBody>
      </p:sp>
      <p:sp>
        <p:nvSpPr>
          <p:cNvPr id="27681" name="Text Box 33"/>
          <p:cNvSpPr txBox="1">
            <a:spLocks noChangeArrowheads="1"/>
          </p:cNvSpPr>
          <p:nvPr/>
        </p:nvSpPr>
        <p:spPr bwMode="auto">
          <a:xfrm>
            <a:off x="3886200" y="4800600"/>
            <a:ext cx="533400" cy="396875"/>
          </a:xfrm>
          <a:prstGeom prst="rect">
            <a:avLst/>
          </a:prstGeom>
          <a:solidFill>
            <a:schemeClr val="accent2"/>
          </a:solidFill>
          <a:ln w="9525">
            <a:noFill/>
            <a:miter lim="800000"/>
            <a:headEnd/>
            <a:tailEnd/>
          </a:ln>
        </p:spPr>
        <p:txBody>
          <a:bodyPr>
            <a:spAutoFit/>
          </a:bodyPr>
          <a:lstStyle/>
          <a:p>
            <a:pPr>
              <a:spcBef>
                <a:spcPct val="50000"/>
              </a:spcBef>
            </a:pPr>
            <a:r>
              <a:rPr lang="es-ES" sz="2000" b="1" i="0">
                <a:solidFill>
                  <a:schemeClr val="bg1"/>
                </a:solidFill>
              </a:rPr>
              <a:t>gi</a:t>
            </a:r>
          </a:p>
        </p:txBody>
      </p:sp>
      <p:sp>
        <p:nvSpPr>
          <p:cNvPr id="27682" name="AutoShape 34"/>
          <p:cNvSpPr>
            <a:spLocks noChangeArrowheads="1"/>
          </p:cNvSpPr>
          <p:nvPr/>
        </p:nvSpPr>
        <p:spPr bwMode="auto">
          <a:xfrm>
            <a:off x="6934200" y="4114800"/>
            <a:ext cx="381000" cy="76200"/>
          </a:xfrm>
          <a:prstGeom prst="leftRightArrow">
            <a:avLst>
              <a:gd name="adj1" fmla="val 50000"/>
              <a:gd name="adj2" fmla="val 100000"/>
            </a:avLst>
          </a:prstGeom>
          <a:solidFill>
            <a:srgbClr val="FFFF00"/>
          </a:solidFill>
          <a:ln w="38100">
            <a:solidFill>
              <a:srgbClr val="FFFF00"/>
            </a:solidFill>
            <a:miter lim="800000"/>
            <a:headEnd/>
            <a:tailEnd/>
          </a:ln>
        </p:spPr>
        <p:txBody>
          <a:bodyPr wrap="none" anchor="ctr"/>
          <a:lstStyle/>
          <a:p>
            <a:endParaRPr lang="es-ES"/>
          </a:p>
        </p:txBody>
      </p:sp>
      <p:sp>
        <p:nvSpPr>
          <p:cNvPr id="27683" name="AutoShape 35"/>
          <p:cNvSpPr>
            <a:spLocks noChangeArrowheads="1"/>
          </p:cNvSpPr>
          <p:nvPr/>
        </p:nvSpPr>
        <p:spPr bwMode="auto">
          <a:xfrm>
            <a:off x="4953000" y="5181600"/>
            <a:ext cx="76200" cy="76200"/>
          </a:xfrm>
          <a:prstGeom prst="smileyFace">
            <a:avLst>
              <a:gd name="adj" fmla="val 4653"/>
            </a:avLst>
          </a:prstGeom>
          <a:solidFill>
            <a:schemeClr val="accent1"/>
          </a:solidFill>
          <a:ln w="9525">
            <a:solidFill>
              <a:schemeClr val="tx1"/>
            </a:solidFill>
            <a:round/>
            <a:headEnd/>
            <a:tailEnd/>
          </a:ln>
        </p:spPr>
        <p:txBody>
          <a:bodyPr wrap="none" anchor="ctr"/>
          <a:lstStyle/>
          <a:p>
            <a:endParaRPr lang="es-ES"/>
          </a:p>
        </p:txBody>
      </p:sp>
      <p:sp>
        <p:nvSpPr>
          <p:cNvPr id="27684" name="AutoShape 36"/>
          <p:cNvSpPr>
            <a:spLocks noChangeArrowheads="1"/>
          </p:cNvSpPr>
          <p:nvPr/>
        </p:nvSpPr>
        <p:spPr bwMode="auto">
          <a:xfrm>
            <a:off x="4953000" y="5334000"/>
            <a:ext cx="76200" cy="76200"/>
          </a:xfrm>
          <a:prstGeom prst="smileyFace">
            <a:avLst>
              <a:gd name="adj" fmla="val 4653"/>
            </a:avLst>
          </a:prstGeom>
          <a:solidFill>
            <a:schemeClr val="accent1"/>
          </a:solidFill>
          <a:ln w="9525">
            <a:solidFill>
              <a:schemeClr val="tx1"/>
            </a:solidFill>
            <a:round/>
            <a:headEnd/>
            <a:tailEnd/>
          </a:ln>
        </p:spPr>
        <p:txBody>
          <a:bodyPr wrap="none" anchor="ctr"/>
          <a:lstStyle/>
          <a:p>
            <a:endParaRPr lang="es-ES"/>
          </a:p>
        </p:txBody>
      </p:sp>
      <p:sp>
        <p:nvSpPr>
          <p:cNvPr id="27685" name="AutoShape 37"/>
          <p:cNvSpPr>
            <a:spLocks noChangeArrowheads="1"/>
          </p:cNvSpPr>
          <p:nvPr/>
        </p:nvSpPr>
        <p:spPr bwMode="auto">
          <a:xfrm>
            <a:off x="3733800" y="5105400"/>
            <a:ext cx="76200" cy="76200"/>
          </a:xfrm>
          <a:prstGeom prst="smileyFace">
            <a:avLst>
              <a:gd name="adj" fmla="val 4653"/>
            </a:avLst>
          </a:prstGeom>
          <a:solidFill>
            <a:schemeClr val="accent1"/>
          </a:solidFill>
          <a:ln w="9525">
            <a:solidFill>
              <a:schemeClr val="tx1"/>
            </a:solidFill>
            <a:round/>
            <a:headEnd/>
            <a:tailEnd/>
          </a:ln>
        </p:spPr>
        <p:txBody>
          <a:bodyPr wrap="none" anchor="ctr"/>
          <a:lstStyle/>
          <a:p>
            <a:endParaRPr lang="es-ES"/>
          </a:p>
        </p:txBody>
      </p:sp>
      <p:sp>
        <p:nvSpPr>
          <p:cNvPr id="27686" name="AutoShape 38"/>
          <p:cNvSpPr>
            <a:spLocks noChangeArrowheads="1"/>
          </p:cNvSpPr>
          <p:nvPr/>
        </p:nvSpPr>
        <p:spPr bwMode="auto">
          <a:xfrm>
            <a:off x="3733800" y="5257800"/>
            <a:ext cx="76200" cy="76200"/>
          </a:xfrm>
          <a:prstGeom prst="smileyFace">
            <a:avLst>
              <a:gd name="adj" fmla="val 4653"/>
            </a:avLst>
          </a:prstGeom>
          <a:solidFill>
            <a:schemeClr val="accent1"/>
          </a:solidFill>
          <a:ln w="9525">
            <a:solidFill>
              <a:schemeClr val="tx1"/>
            </a:solidFill>
            <a:round/>
            <a:headEnd/>
            <a:tailEnd/>
          </a:ln>
        </p:spPr>
        <p:txBody>
          <a:bodyPr wrap="none" anchor="ctr"/>
          <a:lstStyle/>
          <a:p>
            <a:endParaRPr lang="es-ES"/>
          </a:p>
        </p:txBody>
      </p:sp>
      <p:sp>
        <p:nvSpPr>
          <p:cNvPr id="27687" name="AutoShape 39"/>
          <p:cNvSpPr>
            <a:spLocks noChangeArrowheads="1"/>
          </p:cNvSpPr>
          <p:nvPr/>
        </p:nvSpPr>
        <p:spPr bwMode="auto">
          <a:xfrm>
            <a:off x="3733800" y="5410200"/>
            <a:ext cx="76200" cy="76200"/>
          </a:xfrm>
          <a:prstGeom prst="smileyFace">
            <a:avLst>
              <a:gd name="adj" fmla="val 4653"/>
            </a:avLst>
          </a:prstGeom>
          <a:solidFill>
            <a:schemeClr val="accent1"/>
          </a:solidFill>
          <a:ln w="9525">
            <a:solidFill>
              <a:schemeClr val="tx1"/>
            </a:solidFill>
            <a:round/>
            <a:headEnd/>
            <a:tailEnd/>
          </a:ln>
        </p:spPr>
        <p:txBody>
          <a:bodyPr wrap="none" anchor="ctr"/>
          <a:lstStyle/>
          <a:p>
            <a:endParaRPr lang="es-ES"/>
          </a:p>
        </p:txBody>
      </p:sp>
      <p:sp>
        <p:nvSpPr>
          <p:cNvPr id="27688" name="AutoShape 40"/>
          <p:cNvSpPr>
            <a:spLocks noChangeArrowheads="1"/>
          </p:cNvSpPr>
          <p:nvPr/>
        </p:nvSpPr>
        <p:spPr bwMode="auto">
          <a:xfrm>
            <a:off x="914400" y="6096000"/>
            <a:ext cx="76200" cy="76200"/>
          </a:xfrm>
          <a:prstGeom prst="smileyFace">
            <a:avLst>
              <a:gd name="adj" fmla="val 4653"/>
            </a:avLst>
          </a:prstGeom>
          <a:solidFill>
            <a:schemeClr val="accent1"/>
          </a:solidFill>
          <a:ln w="9525">
            <a:solidFill>
              <a:schemeClr val="tx1"/>
            </a:solidFill>
            <a:round/>
            <a:headEnd/>
            <a:tailEnd/>
          </a:ln>
        </p:spPr>
        <p:txBody>
          <a:bodyPr wrap="none" anchor="ctr"/>
          <a:lstStyle/>
          <a:p>
            <a:endParaRPr lang="es-ES"/>
          </a:p>
        </p:txBody>
      </p:sp>
      <p:sp>
        <p:nvSpPr>
          <p:cNvPr id="27689" name="Text Box 41"/>
          <p:cNvSpPr txBox="1">
            <a:spLocks noChangeArrowheads="1"/>
          </p:cNvSpPr>
          <p:nvPr/>
        </p:nvSpPr>
        <p:spPr bwMode="auto">
          <a:xfrm>
            <a:off x="1066800" y="6019800"/>
            <a:ext cx="5305425" cy="779463"/>
          </a:xfrm>
          <a:prstGeom prst="rect">
            <a:avLst/>
          </a:prstGeom>
          <a:noFill/>
          <a:ln w="9525">
            <a:noFill/>
            <a:miter lim="800000"/>
            <a:headEnd/>
            <a:tailEnd/>
          </a:ln>
        </p:spPr>
        <p:txBody>
          <a:bodyPr>
            <a:spAutoFit/>
          </a:bodyPr>
          <a:lstStyle/>
          <a:p>
            <a:pPr>
              <a:spcBef>
                <a:spcPct val="50000"/>
              </a:spcBef>
            </a:pPr>
            <a:r>
              <a:rPr lang="es-ES" b="1" i="0"/>
              <a:t>Enzimas y transportadores de eflujo</a:t>
            </a:r>
          </a:p>
          <a:p>
            <a:pPr>
              <a:spcBef>
                <a:spcPct val="50000"/>
              </a:spcBef>
            </a:pPr>
            <a:endParaRPr lang="es-ES" i="0"/>
          </a:p>
        </p:txBody>
      </p:sp>
      <p:sp>
        <p:nvSpPr>
          <p:cNvPr id="27690" name="Line 42"/>
          <p:cNvSpPr>
            <a:spLocks noChangeShapeType="1"/>
          </p:cNvSpPr>
          <p:nvPr/>
        </p:nvSpPr>
        <p:spPr bwMode="auto">
          <a:xfrm>
            <a:off x="3657600" y="5029200"/>
            <a:ext cx="0" cy="152400"/>
          </a:xfrm>
          <a:prstGeom prst="line">
            <a:avLst/>
          </a:prstGeom>
          <a:noFill/>
          <a:ln w="9525">
            <a:solidFill>
              <a:schemeClr val="tx1"/>
            </a:solidFill>
            <a:round/>
            <a:headEnd/>
            <a:tailEnd/>
          </a:ln>
        </p:spPr>
        <p:txBody>
          <a:bodyPr/>
          <a:lstStyle/>
          <a:p>
            <a:endParaRPr lang="es-ES"/>
          </a:p>
        </p:txBody>
      </p:sp>
      <p:sp>
        <p:nvSpPr>
          <p:cNvPr id="27691" name="Line 43"/>
          <p:cNvSpPr>
            <a:spLocks noChangeShapeType="1"/>
          </p:cNvSpPr>
          <p:nvPr/>
        </p:nvSpPr>
        <p:spPr bwMode="auto">
          <a:xfrm>
            <a:off x="3657600" y="5257800"/>
            <a:ext cx="0" cy="152400"/>
          </a:xfrm>
          <a:prstGeom prst="line">
            <a:avLst/>
          </a:prstGeom>
          <a:noFill/>
          <a:ln w="9525">
            <a:solidFill>
              <a:schemeClr val="tx1"/>
            </a:solidFill>
            <a:round/>
            <a:headEnd/>
            <a:tailEnd/>
          </a:ln>
        </p:spPr>
        <p:txBody>
          <a:bodyPr/>
          <a:lstStyle/>
          <a:p>
            <a:endParaRPr lang="es-ES"/>
          </a:p>
        </p:txBody>
      </p:sp>
      <p:sp>
        <p:nvSpPr>
          <p:cNvPr id="27692" name="Line 44"/>
          <p:cNvSpPr>
            <a:spLocks noChangeShapeType="1"/>
          </p:cNvSpPr>
          <p:nvPr/>
        </p:nvSpPr>
        <p:spPr bwMode="auto">
          <a:xfrm>
            <a:off x="3657600" y="5486400"/>
            <a:ext cx="0" cy="152400"/>
          </a:xfrm>
          <a:prstGeom prst="line">
            <a:avLst/>
          </a:prstGeom>
          <a:noFill/>
          <a:ln w="9525">
            <a:solidFill>
              <a:schemeClr val="tx1"/>
            </a:solidFill>
            <a:round/>
            <a:headEnd/>
            <a:tailEnd/>
          </a:ln>
        </p:spPr>
        <p:txBody>
          <a:bodyPr/>
          <a:lstStyle/>
          <a:p>
            <a:endParaRPr lang="es-ES"/>
          </a:p>
        </p:txBody>
      </p:sp>
      <p:sp>
        <p:nvSpPr>
          <p:cNvPr id="27693" name="Line 45"/>
          <p:cNvSpPr>
            <a:spLocks noChangeShapeType="1"/>
          </p:cNvSpPr>
          <p:nvPr/>
        </p:nvSpPr>
        <p:spPr bwMode="auto">
          <a:xfrm>
            <a:off x="4800600" y="5105400"/>
            <a:ext cx="0" cy="152400"/>
          </a:xfrm>
          <a:prstGeom prst="line">
            <a:avLst/>
          </a:prstGeom>
          <a:noFill/>
          <a:ln w="9525">
            <a:solidFill>
              <a:schemeClr val="tx1"/>
            </a:solidFill>
            <a:round/>
            <a:headEnd/>
            <a:tailEnd/>
          </a:ln>
        </p:spPr>
        <p:txBody>
          <a:bodyPr/>
          <a:lstStyle/>
          <a:p>
            <a:endParaRPr lang="es-ES"/>
          </a:p>
        </p:txBody>
      </p:sp>
      <p:sp>
        <p:nvSpPr>
          <p:cNvPr id="27694" name="Line 46"/>
          <p:cNvSpPr>
            <a:spLocks noChangeShapeType="1"/>
          </p:cNvSpPr>
          <p:nvPr/>
        </p:nvSpPr>
        <p:spPr bwMode="auto">
          <a:xfrm>
            <a:off x="4800600" y="5334000"/>
            <a:ext cx="0" cy="152400"/>
          </a:xfrm>
          <a:prstGeom prst="line">
            <a:avLst/>
          </a:prstGeom>
          <a:noFill/>
          <a:ln w="9525">
            <a:solidFill>
              <a:schemeClr val="tx1"/>
            </a:solidFill>
            <a:round/>
            <a:headEnd/>
            <a:tailEnd/>
          </a:ln>
        </p:spPr>
        <p:txBody>
          <a:bodyPr/>
          <a:lstStyle/>
          <a:p>
            <a:endParaRPr lang="es-ES"/>
          </a:p>
        </p:txBody>
      </p:sp>
      <p:sp>
        <p:nvSpPr>
          <p:cNvPr id="27695" name="Line 47"/>
          <p:cNvSpPr>
            <a:spLocks noChangeShapeType="1"/>
          </p:cNvSpPr>
          <p:nvPr/>
        </p:nvSpPr>
        <p:spPr bwMode="auto">
          <a:xfrm>
            <a:off x="3581400" y="4572000"/>
            <a:ext cx="0" cy="228600"/>
          </a:xfrm>
          <a:prstGeom prst="line">
            <a:avLst/>
          </a:prstGeom>
          <a:noFill/>
          <a:ln w="9525">
            <a:solidFill>
              <a:schemeClr val="tx1"/>
            </a:solidFill>
            <a:round/>
            <a:headEnd/>
            <a:tailEnd/>
          </a:ln>
        </p:spPr>
        <p:txBody>
          <a:bodyPr/>
          <a:lstStyle/>
          <a:p>
            <a:endParaRPr lang="es-ES"/>
          </a:p>
        </p:txBody>
      </p:sp>
      <p:sp>
        <p:nvSpPr>
          <p:cNvPr id="27696" name="Line 48"/>
          <p:cNvSpPr>
            <a:spLocks noChangeShapeType="1"/>
          </p:cNvSpPr>
          <p:nvPr/>
        </p:nvSpPr>
        <p:spPr bwMode="auto">
          <a:xfrm>
            <a:off x="3810000" y="4495800"/>
            <a:ext cx="0" cy="228600"/>
          </a:xfrm>
          <a:prstGeom prst="line">
            <a:avLst/>
          </a:prstGeom>
          <a:noFill/>
          <a:ln w="9525">
            <a:solidFill>
              <a:schemeClr val="tx1"/>
            </a:solidFill>
            <a:round/>
            <a:headEnd/>
            <a:tailEnd/>
          </a:ln>
        </p:spPr>
        <p:txBody>
          <a:bodyPr/>
          <a:lstStyle/>
          <a:p>
            <a:endParaRPr lang="es-ES"/>
          </a:p>
        </p:txBody>
      </p:sp>
      <p:sp>
        <p:nvSpPr>
          <p:cNvPr id="27697" name="Line 49"/>
          <p:cNvSpPr>
            <a:spLocks noChangeShapeType="1"/>
          </p:cNvSpPr>
          <p:nvPr/>
        </p:nvSpPr>
        <p:spPr bwMode="auto">
          <a:xfrm>
            <a:off x="914400" y="6400800"/>
            <a:ext cx="0" cy="228600"/>
          </a:xfrm>
          <a:prstGeom prst="line">
            <a:avLst/>
          </a:prstGeom>
          <a:noFill/>
          <a:ln w="9525">
            <a:solidFill>
              <a:schemeClr val="tx1"/>
            </a:solidFill>
            <a:round/>
            <a:headEnd/>
            <a:tailEnd/>
          </a:ln>
        </p:spPr>
        <p:txBody>
          <a:bodyPr/>
          <a:lstStyle/>
          <a:p>
            <a:endParaRPr lang="es-ES"/>
          </a:p>
        </p:txBody>
      </p:sp>
      <p:sp>
        <p:nvSpPr>
          <p:cNvPr id="27698" name="Text Box 50"/>
          <p:cNvSpPr txBox="1">
            <a:spLocks noChangeArrowheads="1"/>
          </p:cNvSpPr>
          <p:nvPr/>
        </p:nvSpPr>
        <p:spPr bwMode="auto">
          <a:xfrm>
            <a:off x="1066800" y="6324600"/>
            <a:ext cx="1676400" cy="366713"/>
          </a:xfrm>
          <a:prstGeom prst="rect">
            <a:avLst/>
          </a:prstGeom>
          <a:noFill/>
          <a:ln w="9525">
            <a:noFill/>
            <a:miter lim="800000"/>
            <a:headEnd/>
            <a:tailEnd/>
          </a:ln>
        </p:spPr>
        <p:txBody>
          <a:bodyPr>
            <a:spAutoFit/>
          </a:bodyPr>
          <a:lstStyle/>
          <a:p>
            <a:pPr>
              <a:spcBef>
                <a:spcPct val="50000"/>
              </a:spcBef>
            </a:pPr>
            <a:r>
              <a:rPr lang="es-ES" b="1" i="0"/>
              <a:t>Membrana</a:t>
            </a:r>
          </a:p>
        </p:txBody>
      </p:sp>
      <p:sp>
        <p:nvSpPr>
          <p:cNvPr id="27699" name="Line 51"/>
          <p:cNvSpPr>
            <a:spLocks noChangeShapeType="1"/>
          </p:cNvSpPr>
          <p:nvPr/>
        </p:nvSpPr>
        <p:spPr bwMode="auto">
          <a:xfrm>
            <a:off x="6629400" y="4343400"/>
            <a:ext cx="1524000" cy="1295400"/>
          </a:xfrm>
          <a:prstGeom prst="line">
            <a:avLst/>
          </a:prstGeom>
          <a:noFill/>
          <a:ln w="31750">
            <a:solidFill>
              <a:srgbClr val="339966"/>
            </a:solidFill>
            <a:round/>
            <a:headEnd/>
            <a:tailEnd type="triangle" w="med" len="med"/>
          </a:ln>
        </p:spPr>
        <p:txBody>
          <a:bodyPr/>
          <a:lstStyle/>
          <a:p>
            <a:endParaRPr lang="es-ES"/>
          </a:p>
        </p:txBody>
      </p:sp>
      <p:sp>
        <p:nvSpPr>
          <p:cNvPr id="27700" name="Line 52"/>
          <p:cNvSpPr>
            <a:spLocks noChangeShapeType="1"/>
          </p:cNvSpPr>
          <p:nvPr/>
        </p:nvSpPr>
        <p:spPr bwMode="auto">
          <a:xfrm flipV="1">
            <a:off x="8458200" y="3886200"/>
            <a:ext cx="0" cy="1676400"/>
          </a:xfrm>
          <a:prstGeom prst="line">
            <a:avLst/>
          </a:prstGeom>
          <a:noFill/>
          <a:ln w="31750">
            <a:solidFill>
              <a:srgbClr val="339966"/>
            </a:solidFill>
            <a:round/>
            <a:headEnd/>
            <a:tailEnd type="triangle" w="med" len="med"/>
          </a:ln>
        </p:spPr>
        <p:txBody>
          <a:bodyPr/>
          <a:lstStyle/>
          <a:p>
            <a:endParaRPr lang="es-ES"/>
          </a:p>
        </p:txBody>
      </p:sp>
      <p:sp>
        <p:nvSpPr>
          <p:cNvPr id="27701" name="Line 53"/>
          <p:cNvSpPr>
            <a:spLocks noChangeShapeType="1"/>
          </p:cNvSpPr>
          <p:nvPr/>
        </p:nvSpPr>
        <p:spPr bwMode="auto">
          <a:xfrm flipV="1">
            <a:off x="5791200" y="3886200"/>
            <a:ext cx="609600" cy="1219200"/>
          </a:xfrm>
          <a:prstGeom prst="line">
            <a:avLst/>
          </a:prstGeom>
          <a:noFill/>
          <a:ln w="31750">
            <a:solidFill>
              <a:srgbClr val="800000"/>
            </a:solidFill>
            <a:round/>
            <a:headEnd/>
            <a:tailEnd type="triangle" w="med" len="med"/>
          </a:ln>
        </p:spPr>
        <p:txBody>
          <a:bodyPr/>
          <a:lstStyle/>
          <a:p>
            <a:endParaRPr lang="es-ES"/>
          </a:p>
        </p:txBody>
      </p:sp>
      <p:sp>
        <p:nvSpPr>
          <p:cNvPr id="27702" name="Line 54"/>
          <p:cNvSpPr>
            <a:spLocks noChangeShapeType="1"/>
          </p:cNvSpPr>
          <p:nvPr/>
        </p:nvSpPr>
        <p:spPr bwMode="auto">
          <a:xfrm flipH="1">
            <a:off x="6096000" y="4267200"/>
            <a:ext cx="304800" cy="990600"/>
          </a:xfrm>
          <a:prstGeom prst="line">
            <a:avLst/>
          </a:prstGeom>
          <a:noFill/>
          <a:ln w="31750">
            <a:solidFill>
              <a:srgbClr val="800000"/>
            </a:solidFill>
            <a:round/>
            <a:headEnd/>
            <a:tailEnd type="triangle" w="med" len="med"/>
          </a:ln>
        </p:spPr>
        <p:txBody>
          <a:bodyPr/>
          <a:lstStyle/>
          <a:p>
            <a:endParaRPr lang="es-ES"/>
          </a:p>
        </p:txBody>
      </p:sp>
      <p:sp>
        <p:nvSpPr>
          <p:cNvPr id="27703" name="Text Box 55"/>
          <p:cNvSpPr txBox="1">
            <a:spLocks noChangeArrowheads="1"/>
          </p:cNvSpPr>
          <p:nvPr/>
        </p:nvSpPr>
        <p:spPr bwMode="auto">
          <a:xfrm>
            <a:off x="6705600" y="4876800"/>
            <a:ext cx="1295400" cy="304800"/>
          </a:xfrm>
          <a:prstGeom prst="rect">
            <a:avLst/>
          </a:prstGeom>
          <a:noFill/>
          <a:ln w="9525">
            <a:noFill/>
            <a:miter lim="800000"/>
            <a:headEnd/>
            <a:tailEnd/>
          </a:ln>
        </p:spPr>
        <p:txBody>
          <a:bodyPr>
            <a:spAutoFit/>
          </a:bodyPr>
          <a:lstStyle/>
          <a:p>
            <a:pPr>
              <a:spcBef>
                <a:spcPct val="50000"/>
              </a:spcBef>
            </a:pPr>
            <a:r>
              <a:rPr lang="es-ES" sz="1400" b="1" i="0">
                <a:solidFill>
                  <a:srgbClr val="006699"/>
                </a:solidFill>
              </a:rPr>
              <a:t>Excreción</a:t>
            </a:r>
          </a:p>
        </p:txBody>
      </p:sp>
      <p:sp>
        <p:nvSpPr>
          <p:cNvPr id="27704" name="Text Box 56"/>
          <p:cNvSpPr txBox="1">
            <a:spLocks noChangeArrowheads="1"/>
          </p:cNvSpPr>
          <p:nvPr/>
        </p:nvSpPr>
        <p:spPr bwMode="auto">
          <a:xfrm>
            <a:off x="7848600" y="4640263"/>
            <a:ext cx="1295400" cy="304800"/>
          </a:xfrm>
          <a:prstGeom prst="rect">
            <a:avLst/>
          </a:prstGeom>
          <a:noFill/>
          <a:ln w="9525">
            <a:noFill/>
            <a:miter lim="800000"/>
            <a:headEnd/>
            <a:tailEnd/>
          </a:ln>
        </p:spPr>
        <p:txBody>
          <a:bodyPr>
            <a:spAutoFit/>
          </a:bodyPr>
          <a:lstStyle/>
          <a:p>
            <a:pPr>
              <a:spcBef>
                <a:spcPct val="50000"/>
              </a:spcBef>
            </a:pPr>
            <a:r>
              <a:rPr lang="es-ES" sz="1400" b="1" i="0">
                <a:solidFill>
                  <a:schemeClr val="hlink"/>
                </a:solidFill>
              </a:rPr>
              <a:t>Reabsorción</a:t>
            </a:r>
          </a:p>
        </p:txBody>
      </p:sp>
      <p:sp>
        <p:nvSpPr>
          <p:cNvPr id="27705" name="Text Box 57"/>
          <p:cNvSpPr txBox="1">
            <a:spLocks noChangeArrowheads="1"/>
          </p:cNvSpPr>
          <p:nvPr/>
        </p:nvSpPr>
        <p:spPr bwMode="auto">
          <a:xfrm>
            <a:off x="4191000" y="533400"/>
            <a:ext cx="3657600" cy="1624013"/>
          </a:xfrm>
          <a:prstGeom prst="rect">
            <a:avLst/>
          </a:prstGeom>
          <a:solidFill>
            <a:srgbClr val="00FFFF"/>
          </a:solidFill>
          <a:ln w="19050">
            <a:solidFill>
              <a:srgbClr val="000080"/>
            </a:solidFill>
            <a:miter lim="800000"/>
            <a:headEnd/>
            <a:tailEnd/>
          </a:ln>
        </p:spPr>
        <p:txBody>
          <a:bodyPr>
            <a:spAutoFit/>
          </a:bodyPr>
          <a:lstStyle/>
          <a:p>
            <a:pPr>
              <a:spcBef>
                <a:spcPct val="50000"/>
              </a:spcBef>
            </a:pPr>
            <a:endParaRPr lang="es-ES" b="1" i="0"/>
          </a:p>
          <a:p>
            <a:pPr>
              <a:spcBef>
                <a:spcPct val="50000"/>
              </a:spcBef>
            </a:pPr>
            <a:r>
              <a:rPr lang="es-ES" b="1" i="0"/>
              <a:t>Compartimento </a:t>
            </a:r>
          </a:p>
          <a:p>
            <a:pPr>
              <a:spcBef>
                <a:spcPct val="50000"/>
              </a:spcBef>
            </a:pPr>
            <a:r>
              <a:rPr lang="es-ES" b="1" i="0"/>
              <a:t>periférico</a:t>
            </a:r>
          </a:p>
          <a:p>
            <a:pPr>
              <a:spcBef>
                <a:spcPct val="50000"/>
              </a:spcBef>
            </a:pPr>
            <a:endParaRPr lang="es-ES" b="1" i="0"/>
          </a:p>
        </p:txBody>
      </p:sp>
      <p:sp>
        <p:nvSpPr>
          <p:cNvPr id="27706" name="Text Box 58"/>
          <p:cNvSpPr txBox="1">
            <a:spLocks noChangeArrowheads="1"/>
          </p:cNvSpPr>
          <p:nvPr/>
        </p:nvSpPr>
        <p:spPr bwMode="auto">
          <a:xfrm>
            <a:off x="6629400" y="762000"/>
            <a:ext cx="990600" cy="925513"/>
          </a:xfrm>
          <a:prstGeom prst="rect">
            <a:avLst/>
          </a:prstGeom>
          <a:solidFill>
            <a:srgbClr val="FFFF99"/>
          </a:solidFill>
          <a:ln w="9525">
            <a:solidFill>
              <a:schemeClr val="tx1"/>
            </a:solidFill>
            <a:miter lim="800000"/>
            <a:headEnd/>
            <a:tailEnd/>
          </a:ln>
        </p:spPr>
        <p:txBody>
          <a:bodyPr>
            <a:spAutoFit/>
          </a:bodyPr>
          <a:lstStyle/>
          <a:p>
            <a:pPr>
              <a:spcBef>
                <a:spcPct val="50000"/>
              </a:spcBef>
            </a:pPr>
            <a:r>
              <a:rPr lang="es-ES" b="1" i="0"/>
              <a:t>Sitio de acción</a:t>
            </a:r>
          </a:p>
        </p:txBody>
      </p:sp>
      <p:sp>
        <p:nvSpPr>
          <p:cNvPr id="27707" name="Line 59"/>
          <p:cNvSpPr>
            <a:spLocks noChangeShapeType="1"/>
          </p:cNvSpPr>
          <p:nvPr/>
        </p:nvSpPr>
        <p:spPr bwMode="auto">
          <a:xfrm flipV="1">
            <a:off x="6400800" y="2209800"/>
            <a:ext cx="0" cy="990600"/>
          </a:xfrm>
          <a:prstGeom prst="line">
            <a:avLst/>
          </a:prstGeom>
          <a:noFill/>
          <a:ln w="25400">
            <a:solidFill>
              <a:srgbClr val="800080"/>
            </a:solidFill>
            <a:round/>
            <a:headEnd/>
            <a:tailEnd type="triangle" w="med" len="med"/>
          </a:ln>
        </p:spPr>
        <p:txBody>
          <a:bodyPr/>
          <a:lstStyle/>
          <a:p>
            <a:endParaRPr lang="es-ES"/>
          </a:p>
        </p:txBody>
      </p:sp>
      <p:sp>
        <p:nvSpPr>
          <p:cNvPr id="27708" name="Line 60"/>
          <p:cNvSpPr>
            <a:spLocks noChangeShapeType="1"/>
          </p:cNvSpPr>
          <p:nvPr/>
        </p:nvSpPr>
        <p:spPr bwMode="auto">
          <a:xfrm>
            <a:off x="6705600" y="2286000"/>
            <a:ext cx="0" cy="914400"/>
          </a:xfrm>
          <a:prstGeom prst="line">
            <a:avLst/>
          </a:prstGeom>
          <a:noFill/>
          <a:ln w="25400">
            <a:solidFill>
              <a:srgbClr val="000080"/>
            </a:solidFill>
            <a:round/>
            <a:headEnd/>
            <a:tailEnd type="triangle" w="med" len="med"/>
          </a:ln>
        </p:spPr>
        <p:txBody>
          <a:bodyPr/>
          <a:lstStyle/>
          <a:p>
            <a:endParaRPr lang="es-ES"/>
          </a:p>
        </p:txBody>
      </p:sp>
      <p:sp>
        <p:nvSpPr>
          <p:cNvPr id="27709" name="Text Box 61"/>
          <p:cNvSpPr txBox="1">
            <a:spLocks noChangeArrowheads="1"/>
          </p:cNvSpPr>
          <p:nvPr/>
        </p:nvSpPr>
        <p:spPr bwMode="auto">
          <a:xfrm>
            <a:off x="6934200" y="2590800"/>
            <a:ext cx="1600200" cy="366713"/>
          </a:xfrm>
          <a:prstGeom prst="rect">
            <a:avLst/>
          </a:prstGeom>
          <a:noFill/>
          <a:ln w="9525">
            <a:noFill/>
            <a:miter lim="800000"/>
            <a:headEnd/>
            <a:tailEnd/>
          </a:ln>
        </p:spPr>
        <p:txBody>
          <a:bodyPr>
            <a:spAutoFit/>
          </a:bodyPr>
          <a:lstStyle/>
          <a:p>
            <a:pPr>
              <a:spcBef>
                <a:spcPct val="50000"/>
              </a:spcBef>
            </a:pPr>
            <a:r>
              <a:rPr lang="es-ES" b="1" i="0"/>
              <a:t>Distribución</a:t>
            </a:r>
          </a:p>
        </p:txBody>
      </p:sp>
      <p:sp>
        <p:nvSpPr>
          <p:cNvPr id="27710" name="Text Box 62"/>
          <p:cNvSpPr txBox="1">
            <a:spLocks noChangeArrowheads="1"/>
          </p:cNvSpPr>
          <p:nvPr/>
        </p:nvSpPr>
        <p:spPr bwMode="auto">
          <a:xfrm>
            <a:off x="7315200" y="5791200"/>
            <a:ext cx="1524000" cy="355600"/>
          </a:xfrm>
          <a:prstGeom prst="rect">
            <a:avLst/>
          </a:prstGeom>
          <a:solidFill>
            <a:srgbClr val="CCFFCC"/>
          </a:solidFill>
          <a:ln w="19050">
            <a:solidFill>
              <a:srgbClr val="008000"/>
            </a:solidFill>
            <a:miter lim="800000"/>
            <a:headEnd/>
            <a:tailEnd/>
          </a:ln>
        </p:spPr>
        <p:txBody>
          <a:bodyPr>
            <a:spAutoFit/>
          </a:bodyPr>
          <a:lstStyle/>
          <a:p>
            <a:pPr>
              <a:spcBef>
                <a:spcPct val="50000"/>
              </a:spcBef>
              <a:buClr>
                <a:schemeClr val="bg2"/>
              </a:buClr>
              <a:buFont typeface="Wingdings" pitchFamily="2" charset="2"/>
              <a:buNone/>
            </a:pPr>
            <a:r>
              <a:rPr lang="es-ES" sz="1600" b="1" i="0">
                <a:solidFill>
                  <a:srgbClr val="000000"/>
                </a:solidFill>
              </a:rPr>
              <a:t>F excretado</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28675"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28676"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28677"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28678"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28679"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28680" name="Picture 9"/>
          <p:cNvPicPr>
            <a:picLocks noChangeAspect="1" noChangeArrowheads="1"/>
          </p:cNvPicPr>
          <p:nvPr/>
        </p:nvPicPr>
        <p:blipFill>
          <a:blip r:embed="rId4" cstate="print"/>
          <a:srcRect l="22749" r="9004"/>
          <a:stretch>
            <a:fillRect/>
          </a:stretch>
        </p:blipFill>
        <p:spPr bwMode="auto">
          <a:xfrm>
            <a:off x="0" y="0"/>
            <a:ext cx="1371600" cy="6858000"/>
          </a:xfrm>
          <a:prstGeom prst="rect">
            <a:avLst/>
          </a:prstGeom>
          <a:noFill/>
          <a:ln w="9525">
            <a:noFill/>
            <a:miter lim="800000"/>
            <a:headEnd/>
            <a:tailEnd/>
          </a:ln>
        </p:spPr>
      </p:pic>
      <p:sp>
        <p:nvSpPr>
          <p:cNvPr id="28681" name="Rectangle 12"/>
          <p:cNvSpPr>
            <a:spLocks noChangeArrowheads="1"/>
          </p:cNvSpPr>
          <p:nvPr/>
        </p:nvSpPr>
        <p:spPr bwMode="auto">
          <a:xfrm>
            <a:off x="457200" y="457200"/>
            <a:ext cx="8229600" cy="1371600"/>
          </a:xfrm>
          <a:prstGeom prst="rect">
            <a:avLst/>
          </a:prstGeom>
          <a:noFill/>
          <a:ln w="9525">
            <a:noFill/>
            <a:miter lim="800000"/>
            <a:headEnd/>
            <a:tailEnd/>
          </a:ln>
        </p:spPr>
        <p:txBody>
          <a:bodyPr anchor="ctr"/>
          <a:lstStyle/>
          <a:p>
            <a:pPr algn="ctr"/>
            <a:r>
              <a:rPr lang="es-ES_tradnl" sz="3400" b="1" i="0">
                <a:solidFill>
                  <a:srgbClr val="CCECFF"/>
                </a:solidFill>
              </a:rPr>
              <a:t>¿Qué son los modelos?</a:t>
            </a:r>
          </a:p>
        </p:txBody>
      </p:sp>
      <p:sp>
        <p:nvSpPr>
          <p:cNvPr id="51213" name="Rectangle 13"/>
          <p:cNvSpPr>
            <a:spLocks noChangeArrowheads="1"/>
          </p:cNvSpPr>
          <p:nvPr/>
        </p:nvSpPr>
        <p:spPr bwMode="auto">
          <a:xfrm>
            <a:off x="1476375" y="1981200"/>
            <a:ext cx="7210425" cy="3886200"/>
          </a:xfrm>
          <a:prstGeom prst="rect">
            <a:avLst/>
          </a:prstGeom>
          <a:noFill/>
          <a:ln w="9525">
            <a:noFill/>
            <a:miter lim="800000"/>
            <a:headEnd/>
            <a:tailEnd/>
          </a:ln>
        </p:spPr>
        <p:txBody>
          <a:bodyPr/>
          <a:lstStyle/>
          <a:p>
            <a:pPr marL="342900" indent="-342900" algn="just">
              <a:spcBef>
                <a:spcPct val="20000"/>
              </a:spcBef>
              <a:buFontTx/>
              <a:buChar char=" "/>
            </a:pPr>
            <a:r>
              <a:rPr lang="es-ES_tradnl" sz="2800" b="1" i="0" dirty="0">
                <a:solidFill>
                  <a:srgbClr val="FFFFFF"/>
                </a:solidFill>
              </a:rPr>
              <a:t>Son expresiones matemáticas que permiten:</a:t>
            </a:r>
          </a:p>
          <a:p>
            <a:pPr marL="342900" indent="-342900" algn="just">
              <a:spcBef>
                <a:spcPct val="20000"/>
              </a:spcBef>
              <a:buFont typeface="Wingdings" pitchFamily="2" charset="2"/>
              <a:buChar char="Ø"/>
            </a:pPr>
            <a:r>
              <a:rPr lang="es-ES_tradnl" sz="2400" b="1" i="0" dirty="0">
                <a:solidFill>
                  <a:srgbClr val="FF0000"/>
                </a:solidFill>
              </a:rPr>
              <a:t>Resumir</a:t>
            </a:r>
            <a:r>
              <a:rPr lang="es-ES_tradnl" sz="2400" b="1" i="0" dirty="0">
                <a:solidFill>
                  <a:srgbClr val="FFFFFF"/>
                </a:solidFill>
              </a:rPr>
              <a:t> los datos experimentales obtenidos en constantes que describen el sistema en términos cuantitativos</a:t>
            </a:r>
          </a:p>
          <a:p>
            <a:pPr marL="342900" indent="-342900" algn="just">
              <a:spcBef>
                <a:spcPct val="20000"/>
              </a:spcBef>
              <a:buFont typeface="Wingdings" pitchFamily="2" charset="2"/>
              <a:buChar char="Ø"/>
            </a:pPr>
            <a:r>
              <a:rPr lang="es-ES_tradnl" sz="2400" b="1" i="0" dirty="0">
                <a:solidFill>
                  <a:srgbClr val="FF0000"/>
                </a:solidFill>
              </a:rPr>
              <a:t>Predecir</a:t>
            </a:r>
            <a:r>
              <a:rPr lang="es-ES_tradnl" sz="2400" b="1" i="0" dirty="0">
                <a:solidFill>
                  <a:srgbClr val="FFFFFF"/>
                </a:solidFill>
              </a:rPr>
              <a:t> el comportamiento del sistema cuando cambian las condiciones</a:t>
            </a:r>
          </a:p>
          <a:p>
            <a:pPr marL="342900" indent="-342900" algn="just">
              <a:spcBef>
                <a:spcPct val="20000"/>
              </a:spcBef>
              <a:buFont typeface="Wingdings" pitchFamily="2" charset="2"/>
              <a:buChar char="Ø"/>
            </a:pPr>
            <a:r>
              <a:rPr lang="es-ES_tradnl" sz="2400" b="1" i="0" dirty="0">
                <a:solidFill>
                  <a:srgbClr val="FF0000"/>
                </a:solidFill>
              </a:rPr>
              <a:t>Comparar</a:t>
            </a:r>
            <a:r>
              <a:rPr lang="es-ES_tradnl" sz="2400" b="1" i="0" dirty="0">
                <a:solidFill>
                  <a:srgbClr val="FFFFFF"/>
                </a:solidFill>
              </a:rPr>
              <a:t> entre diferentes situaciones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1213">
                                            <p:txEl>
                                              <p:pRg st="0" end="0"/>
                                            </p:txEl>
                                          </p:spTgt>
                                        </p:tgtEl>
                                        <p:attrNameLst>
                                          <p:attrName>style.visibility</p:attrName>
                                        </p:attrNameLst>
                                      </p:cBhvr>
                                      <p:to>
                                        <p:strVal val="visible"/>
                                      </p:to>
                                    </p:set>
                                    <p:anim calcmode="lin" valueType="num">
                                      <p:cBhvr additive="base">
                                        <p:cTn id="7" dur="500" fill="hold"/>
                                        <p:tgtEl>
                                          <p:spTgt spid="5121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5121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FRENADA.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51213">
                                            <p:txEl>
                                              <p:pRg st="1" end="1"/>
                                            </p:txEl>
                                          </p:spTgt>
                                        </p:tgtEl>
                                        <p:attrNameLst>
                                          <p:attrName>style.visibility</p:attrName>
                                        </p:attrNameLst>
                                      </p:cBhvr>
                                      <p:to>
                                        <p:strVal val="visible"/>
                                      </p:to>
                                    </p:set>
                                    <p:anim calcmode="lin" valueType="num">
                                      <p:cBhvr additive="base">
                                        <p:cTn id="13" dur="500" fill="hold"/>
                                        <p:tgtEl>
                                          <p:spTgt spid="5121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51213">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FRENADA.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51213">
                                            <p:txEl>
                                              <p:pRg st="2" end="2"/>
                                            </p:txEl>
                                          </p:spTgt>
                                        </p:tgtEl>
                                        <p:attrNameLst>
                                          <p:attrName>style.visibility</p:attrName>
                                        </p:attrNameLst>
                                      </p:cBhvr>
                                      <p:to>
                                        <p:strVal val="visible"/>
                                      </p:to>
                                    </p:set>
                                    <p:anim calcmode="lin" valueType="num">
                                      <p:cBhvr additive="base">
                                        <p:cTn id="19" dur="500" fill="hold"/>
                                        <p:tgtEl>
                                          <p:spTgt spid="5121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51213">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FRENADA.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51213">
                                            <p:txEl>
                                              <p:pRg st="3" end="3"/>
                                            </p:txEl>
                                          </p:spTgt>
                                        </p:tgtEl>
                                        <p:attrNameLst>
                                          <p:attrName>style.visibility</p:attrName>
                                        </p:attrNameLst>
                                      </p:cBhvr>
                                      <p:to>
                                        <p:strVal val="visible"/>
                                      </p:to>
                                    </p:set>
                                    <p:anim calcmode="lin" valueType="num">
                                      <p:cBhvr additive="base">
                                        <p:cTn id="25" dur="500" fill="hold"/>
                                        <p:tgtEl>
                                          <p:spTgt spid="51213">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51213">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FRENAD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13"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29699"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29700"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29701"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29702"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29703"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29704" name="Picture 9"/>
          <p:cNvPicPr>
            <a:picLocks noChangeAspect="1" noChangeArrowheads="1"/>
          </p:cNvPicPr>
          <p:nvPr/>
        </p:nvPicPr>
        <p:blipFill>
          <a:blip r:embed="rId3" cstate="print"/>
          <a:srcRect l="22749" r="9004"/>
          <a:stretch>
            <a:fillRect/>
          </a:stretch>
        </p:blipFill>
        <p:spPr bwMode="auto">
          <a:xfrm>
            <a:off x="0" y="0"/>
            <a:ext cx="1371600" cy="6858000"/>
          </a:xfrm>
          <a:prstGeom prst="rect">
            <a:avLst/>
          </a:prstGeom>
          <a:noFill/>
          <a:ln w="9525">
            <a:noFill/>
            <a:miter lim="800000"/>
            <a:headEnd/>
            <a:tailEnd/>
          </a:ln>
        </p:spPr>
      </p:pic>
      <p:sp>
        <p:nvSpPr>
          <p:cNvPr id="29705" name="Rectangle 12"/>
          <p:cNvSpPr>
            <a:spLocks noChangeArrowheads="1"/>
          </p:cNvSpPr>
          <p:nvPr/>
        </p:nvSpPr>
        <p:spPr bwMode="auto">
          <a:xfrm>
            <a:off x="457200" y="457200"/>
            <a:ext cx="8229600" cy="1371600"/>
          </a:xfrm>
          <a:prstGeom prst="rect">
            <a:avLst/>
          </a:prstGeom>
          <a:noFill/>
          <a:ln w="9525">
            <a:noFill/>
            <a:miter lim="800000"/>
            <a:headEnd/>
            <a:tailEnd/>
          </a:ln>
        </p:spPr>
        <p:txBody>
          <a:bodyPr anchor="ctr"/>
          <a:lstStyle/>
          <a:p>
            <a:pPr algn="ctr"/>
            <a:r>
              <a:rPr lang="es-ES_tradnl" sz="4400" b="1" i="0">
                <a:solidFill>
                  <a:srgbClr val="CC0066"/>
                </a:solidFill>
              </a:rPr>
              <a:t>Modelos compartimentales</a:t>
            </a:r>
          </a:p>
        </p:txBody>
      </p:sp>
      <p:sp>
        <p:nvSpPr>
          <p:cNvPr id="53261" name="Rectangle 13"/>
          <p:cNvSpPr>
            <a:spLocks noChangeArrowheads="1"/>
          </p:cNvSpPr>
          <p:nvPr/>
        </p:nvSpPr>
        <p:spPr bwMode="auto">
          <a:xfrm>
            <a:off x="1692275" y="1981200"/>
            <a:ext cx="6994525" cy="3886200"/>
          </a:xfrm>
          <a:prstGeom prst="rect">
            <a:avLst/>
          </a:prstGeom>
          <a:noFill/>
          <a:ln w="9525">
            <a:noFill/>
            <a:miter lim="800000"/>
            <a:headEnd/>
            <a:tailEnd/>
          </a:ln>
          <a:effectLst/>
        </p:spPr>
        <p:txBody>
          <a:bodyPr/>
          <a:lstStyle/>
          <a:p>
            <a:pPr marL="342900" indent="-342900" algn="just">
              <a:spcBef>
                <a:spcPct val="20000"/>
              </a:spcBef>
              <a:buFontTx/>
              <a:buChar char="•"/>
              <a:defRPr/>
            </a:pPr>
            <a:endParaRPr lang="es-ES_tradnl" sz="2400" b="1" i="0">
              <a:latin typeface="Arial" charset="0"/>
            </a:endParaRPr>
          </a:p>
          <a:p>
            <a:pPr marL="342900" indent="-342900" algn="just">
              <a:spcBef>
                <a:spcPct val="20000"/>
              </a:spcBef>
              <a:buFontTx/>
              <a:buChar char="•"/>
              <a:defRPr/>
            </a:pPr>
            <a:r>
              <a:rPr lang="es-ES_tradnl" sz="2400" b="1" i="0">
                <a:solidFill>
                  <a:srgbClr val="CCECFF"/>
                </a:solidFill>
                <a:latin typeface="Arial" charset="0"/>
              </a:rPr>
              <a:t>Se considera al organismo como un conjunto de compartimentos interconectados</a:t>
            </a:r>
            <a:r>
              <a:rPr lang="es-ES_tradnl" sz="2400" b="1" i="0">
                <a:latin typeface="Arial" charset="0"/>
              </a:rPr>
              <a:t> </a:t>
            </a:r>
          </a:p>
          <a:p>
            <a:pPr marL="342900" indent="-342900" algn="just">
              <a:spcBef>
                <a:spcPct val="20000"/>
              </a:spcBef>
              <a:buFontTx/>
              <a:buChar char="•"/>
              <a:defRPr/>
            </a:pPr>
            <a:r>
              <a:rPr lang="es-ES_tradnl" sz="2400" b="1" i="0" u="sng">
                <a:solidFill>
                  <a:srgbClr val="CCECFF"/>
                </a:solidFill>
                <a:effectLst>
                  <a:outerShdw blurRad="38100" dist="38100" dir="2700000" algn="tl">
                    <a:srgbClr val="C0C0C0"/>
                  </a:outerShdw>
                </a:effectLst>
                <a:latin typeface="Arial" charset="0"/>
              </a:rPr>
              <a:t>Compartimento:</a:t>
            </a:r>
            <a:r>
              <a:rPr lang="es-ES_tradnl" sz="2400" b="1" i="0">
                <a:latin typeface="Arial" charset="0"/>
              </a:rPr>
              <a:t> </a:t>
            </a:r>
            <a:r>
              <a:rPr lang="es-ES_tradnl" sz="2400" b="1" i="0">
                <a:solidFill>
                  <a:srgbClr val="CCECFF"/>
                </a:solidFill>
                <a:latin typeface="Arial" charset="0"/>
              </a:rPr>
              <a:t>espacio virtual, con un volumen característico, formado por un conjunto de tejidos que presenta características similares de irrigación y de afinidad por el fármaco</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30723"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30724"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30725"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30726"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30727"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30728" name="Picture 9"/>
          <p:cNvPicPr>
            <a:picLocks noChangeAspect="1" noChangeArrowheads="1"/>
          </p:cNvPicPr>
          <p:nvPr/>
        </p:nvPicPr>
        <p:blipFill>
          <a:blip r:embed="rId3" cstate="print"/>
          <a:srcRect l="22749" r="9004"/>
          <a:stretch>
            <a:fillRect/>
          </a:stretch>
        </p:blipFill>
        <p:spPr bwMode="auto">
          <a:xfrm>
            <a:off x="0" y="0"/>
            <a:ext cx="1371600" cy="6858000"/>
          </a:xfrm>
          <a:prstGeom prst="rect">
            <a:avLst/>
          </a:prstGeom>
          <a:noFill/>
          <a:ln w="9525">
            <a:noFill/>
            <a:miter lim="800000"/>
            <a:headEnd/>
            <a:tailEnd/>
          </a:ln>
        </p:spPr>
      </p:pic>
      <p:sp>
        <p:nvSpPr>
          <p:cNvPr id="30729" name="Rectangle 12"/>
          <p:cNvSpPr>
            <a:spLocks noChangeArrowheads="1"/>
          </p:cNvSpPr>
          <p:nvPr/>
        </p:nvSpPr>
        <p:spPr bwMode="auto">
          <a:xfrm>
            <a:off x="457200" y="292100"/>
            <a:ext cx="8229600" cy="1384300"/>
          </a:xfrm>
          <a:prstGeom prst="rect">
            <a:avLst/>
          </a:prstGeom>
          <a:noFill/>
          <a:ln w="9525">
            <a:noFill/>
            <a:miter lim="800000"/>
            <a:headEnd/>
            <a:tailEnd/>
          </a:ln>
        </p:spPr>
        <p:txBody>
          <a:bodyPr anchor="ctr"/>
          <a:lstStyle/>
          <a:p>
            <a:pPr algn="ctr"/>
            <a:r>
              <a:rPr lang="es-ES" sz="3200" b="1" i="0">
                <a:solidFill>
                  <a:srgbClr val="CCECFF"/>
                </a:solidFill>
                <a:latin typeface="Comic Sans MS" pitchFamily="66" charset="0"/>
              </a:rPr>
              <a:t/>
            </a:r>
            <a:br>
              <a:rPr lang="es-ES" sz="3200" b="1" i="0">
                <a:solidFill>
                  <a:srgbClr val="CCECFF"/>
                </a:solidFill>
                <a:latin typeface="Comic Sans MS" pitchFamily="66" charset="0"/>
              </a:rPr>
            </a:br>
            <a:r>
              <a:rPr lang="es-ES" sz="3200" b="1" i="0">
                <a:solidFill>
                  <a:srgbClr val="CCECFF"/>
                </a:solidFill>
                <a:latin typeface="Comic Sans MS" pitchFamily="66" charset="0"/>
              </a:rPr>
              <a:t>Modelo de un compartimento</a:t>
            </a:r>
          </a:p>
        </p:txBody>
      </p:sp>
      <p:sp>
        <p:nvSpPr>
          <p:cNvPr id="30730" name="Rectangle 13"/>
          <p:cNvSpPr>
            <a:spLocks noChangeArrowheads="1"/>
          </p:cNvSpPr>
          <p:nvPr/>
        </p:nvSpPr>
        <p:spPr bwMode="auto">
          <a:xfrm>
            <a:off x="2700338" y="2852738"/>
            <a:ext cx="3962400" cy="2133600"/>
          </a:xfrm>
          <a:prstGeom prst="rect">
            <a:avLst/>
          </a:prstGeom>
          <a:gradFill rotWithShape="0">
            <a:gsLst>
              <a:gs pos="0">
                <a:srgbClr val="00CCFF"/>
              </a:gs>
              <a:gs pos="100000">
                <a:schemeClr val="bg1"/>
              </a:gs>
            </a:gsLst>
            <a:lin ang="5400000" scaled="1"/>
          </a:gradFill>
          <a:ln w="12700">
            <a:solidFill>
              <a:schemeClr val="tx1"/>
            </a:solidFill>
            <a:miter lim="800000"/>
            <a:headEnd type="none" w="sm" len="sm"/>
            <a:tailEnd type="none" w="sm" len="sm"/>
          </a:ln>
        </p:spPr>
        <p:txBody>
          <a:bodyPr/>
          <a:lstStyle/>
          <a:p>
            <a:pPr marL="742950" lvl="1" indent="-285750">
              <a:spcBef>
                <a:spcPct val="20000"/>
              </a:spcBef>
              <a:buFontTx/>
              <a:buChar char=" "/>
            </a:pPr>
            <a:r>
              <a:rPr lang="en-US" sz="2800" b="1" i="0">
                <a:solidFill>
                  <a:srgbClr val="000016"/>
                </a:solidFill>
                <a:latin typeface="Comic Sans MS" pitchFamily="66" charset="0"/>
              </a:rPr>
              <a:t>X		V</a:t>
            </a:r>
          </a:p>
          <a:p>
            <a:pPr marL="342900" indent="-342900">
              <a:spcBef>
                <a:spcPct val="20000"/>
              </a:spcBef>
              <a:buFont typeface="Monotype Sorts"/>
              <a:buChar char="4"/>
            </a:pPr>
            <a:endParaRPr lang="en-US" sz="2800" b="1" i="0">
              <a:solidFill>
                <a:srgbClr val="000016"/>
              </a:solidFill>
              <a:latin typeface="Comic Sans MS" pitchFamily="66" charset="0"/>
            </a:endParaRPr>
          </a:p>
          <a:p>
            <a:pPr marL="1600200" lvl="3" indent="-228600">
              <a:spcBef>
                <a:spcPct val="20000"/>
              </a:spcBef>
              <a:buFont typeface="Monotype Sorts"/>
              <a:buChar char=" "/>
            </a:pPr>
            <a:r>
              <a:rPr lang="en-US" sz="2800" b="1" i="0">
                <a:solidFill>
                  <a:srgbClr val="000016"/>
                </a:solidFill>
                <a:latin typeface="Comic Sans MS" pitchFamily="66" charset="0"/>
              </a:rPr>
              <a:t>Cpl</a:t>
            </a:r>
          </a:p>
        </p:txBody>
      </p:sp>
      <p:sp>
        <p:nvSpPr>
          <p:cNvPr id="30731" name="AutoShape 14"/>
          <p:cNvSpPr>
            <a:spLocks noChangeArrowheads="1"/>
          </p:cNvSpPr>
          <p:nvPr/>
        </p:nvSpPr>
        <p:spPr bwMode="auto">
          <a:xfrm>
            <a:off x="1547813" y="3716338"/>
            <a:ext cx="976312" cy="485775"/>
          </a:xfrm>
          <a:prstGeom prst="rightArrow">
            <a:avLst>
              <a:gd name="adj1" fmla="val 50000"/>
              <a:gd name="adj2" fmla="val 50245"/>
            </a:avLst>
          </a:prstGeom>
          <a:solidFill>
            <a:srgbClr val="CC0066"/>
          </a:solidFill>
          <a:ln w="9525">
            <a:solidFill>
              <a:srgbClr val="CCFF33"/>
            </a:solidFill>
            <a:miter lim="800000"/>
            <a:headEnd/>
            <a:tailEnd/>
          </a:ln>
        </p:spPr>
        <p:txBody>
          <a:bodyPr wrap="none" anchor="ctr"/>
          <a:lstStyle/>
          <a:p>
            <a:endParaRPr lang="es-ES"/>
          </a:p>
        </p:txBody>
      </p:sp>
      <p:sp>
        <p:nvSpPr>
          <p:cNvPr id="30732" name="AutoShape 15"/>
          <p:cNvSpPr>
            <a:spLocks noChangeArrowheads="1"/>
          </p:cNvSpPr>
          <p:nvPr/>
        </p:nvSpPr>
        <p:spPr bwMode="auto">
          <a:xfrm>
            <a:off x="6804025" y="3644900"/>
            <a:ext cx="976313" cy="485775"/>
          </a:xfrm>
          <a:prstGeom prst="rightArrow">
            <a:avLst>
              <a:gd name="adj1" fmla="val 50000"/>
              <a:gd name="adj2" fmla="val 50245"/>
            </a:avLst>
          </a:prstGeom>
          <a:solidFill>
            <a:srgbClr val="CC0066"/>
          </a:solidFill>
          <a:ln w="9525">
            <a:solidFill>
              <a:srgbClr val="FFCC99"/>
            </a:solidFill>
            <a:miter lim="800000"/>
            <a:headEnd/>
            <a:tailEnd/>
          </a:ln>
        </p:spPr>
        <p:txBody>
          <a:bodyPr wrap="none" anchor="ctr"/>
          <a:lstStyle/>
          <a:p>
            <a:endParaRPr lang="es-ES"/>
          </a:p>
        </p:txBody>
      </p:sp>
      <p:sp>
        <p:nvSpPr>
          <p:cNvPr id="30733" name="Text Box 16"/>
          <p:cNvSpPr txBox="1">
            <a:spLocks noChangeArrowheads="1"/>
          </p:cNvSpPr>
          <p:nvPr/>
        </p:nvSpPr>
        <p:spPr bwMode="auto">
          <a:xfrm>
            <a:off x="1619250" y="3068638"/>
            <a:ext cx="685800" cy="579437"/>
          </a:xfrm>
          <a:prstGeom prst="rect">
            <a:avLst/>
          </a:prstGeom>
          <a:noFill/>
          <a:ln w="9525">
            <a:noFill/>
            <a:miter lim="800000"/>
            <a:headEnd/>
            <a:tailEnd/>
          </a:ln>
        </p:spPr>
        <p:txBody>
          <a:bodyPr>
            <a:spAutoFit/>
          </a:bodyPr>
          <a:lstStyle/>
          <a:p>
            <a:pPr algn="ctr">
              <a:spcBef>
                <a:spcPct val="50000"/>
              </a:spcBef>
            </a:pPr>
            <a:r>
              <a:rPr lang="es-ES_tradnl" sz="3200" i="0">
                <a:solidFill>
                  <a:srgbClr val="FF0000"/>
                </a:solidFill>
                <a:latin typeface="Tahoma" pitchFamily="34" charset="0"/>
              </a:rPr>
              <a:t>Xo</a:t>
            </a:r>
          </a:p>
        </p:txBody>
      </p:sp>
      <p:sp>
        <p:nvSpPr>
          <p:cNvPr id="30734" name="Text Box 17"/>
          <p:cNvSpPr txBox="1">
            <a:spLocks noChangeArrowheads="1"/>
          </p:cNvSpPr>
          <p:nvPr/>
        </p:nvSpPr>
        <p:spPr bwMode="auto">
          <a:xfrm>
            <a:off x="6877050" y="3141663"/>
            <a:ext cx="609600" cy="579437"/>
          </a:xfrm>
          <a:prstGeom prst="rect">
            <a:avLst/>
          </a:prstGeom>
          <a:noFill/>
          <a:ln w="9525">
            <a:noFill/>
            <a:miter lim="800000"/>
            <a:headEnd/>
            <a:tailEnd/>
          </a:ln>
        </p:spPr>
        <p:txBody>
          <a:bodyPr>
            <a:spAutoFit/>
          </a:bodyPr>
          <a:lstStyle/>
          <a:p>
            <a:pPr algn="ctr">
              <a:spcBef>
                <a:spcPct val="50000"/>
              </a:spcBef>
            </a:pPr>
            <a:r>
              <a:rPr lang="es-ES_tradnl" sz="3200" i="0">
                <a:latin typeface="Tahoma" pitchFamily="34" charset="0"/>
              </a:rPr>
              <a:t>K</a:t>
            </a:r>
          </a:p>
        </p:txBody>
      </p:sp>
      <p:sp>
        <p:nvSpPr>
          <p:cNvPr id="30735" name="Text Box 18"/>
          <p:cNvSpPr txBox="1">
            <a:spLocks noChangeArrowheads="1"/>
          </p:cNvSpPr>
          <p:nvPr/>
        </p:nvSpPr>
        <p:spPr bwMode="auto">
          <a:xfrm>
            <a:off x="8001000" y="3429000"/>
            <a:ext cx="533400" cy="579438"/>
          </a:xfrm>
          <a:prstGeom prst="rect">
            <a:avLst/>
          </a:prstGeom>
          <a:noFill/>
          <a:ln w="9525">
            <a:noFill/>
            <a:miter lim="800000"/>
            <a:headEnd/>
            <a:tailEnd/>
          </a:ln>
        </p:spPr>
        <p:txBody>
          <a:bodyPr>
            <a:spAutoFit/>
          </a:bodyPr>
          <a:lstStyle/>
          <a:p>
            <a:pPr algn="ctr">
              <a:spcBef>
                <a:spcPct val="50000"/>
              </a:spcBef>
            </a:pPr>
            <a:r>
              <a:rPr lang="es-ES_tradnl" sz="3200" i="0">
                <a:latin typeface="Tahoma" pitchFamily="34" charset="0"/>
              </a:rPr>
              <a:t>E</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31747"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31748"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31749"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31750"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31751"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31752" name="Picture 9"/>
          <p:cNvPicPr>
            <a:picLocks noChangeAspect="1" noChangeArrowheads="1"/>
          </p:cNvPicPr>
          <p:nvPr/>
        </p:nvPicPr>
        <p:blipFill>
          <a:blip r:embed="rId3" cstate="print"/>
          <a:srcRect l="22749" r="9004"/>
          <a:stretch>
            <a:fillRect/>
          </a:stretch>
        </p:blipFill>
        <p:spPr bwMode="auto">
          <a:xfrm>
            <a:off x="0" y="0"/>
            <a:ext cx="1371600" cy="6858000"/>
          </a:xfrm>
          <a:prstGeom prst="rect">
            <a:avLst/>
          </a:prstGeom>
          <a:noFill/>
          <a:ln w="9525">
            <a:noFill/>
            <a:miter lim="800000"/>
            <a:headEnd/>
            <a:tailEnd/>
          </a:ln>
        </p:spPr>
      </p:pic>
      <p:sp>
        <p:nvSpPr>
          <p:cNvPr id="31753" name="Rectangle 13"/>
          <p:cNvSpPr>
            <a:spLocks noChangeArrowheads="1"/>
          </p:cNvSpPr>
          <p:nvPr/>
        </p:nvSpPr>
        <p:spPr bwMode="auto">
          <a:xfrm>
            <a:off x="457200" y="457200"/>
            <a:ext cx="8229600" cy="1371600"/>
          </a:xfrm>
          <a:prstGeom prst="rect">
            <a:avLst/>
          </a:prstGeom>
          <a:noFill/>
          <a:ln w="9525">
            <a:noFill/>
            <a:miter lim="800000"/>
            <a:headEnd/>
            <a:tailEnd/>
          </a:ln>
        </p:spPr>
        <p:txBody>
          <a:bodyPr anchor="ctr"/>
          <a:lstStyle/>
          <a:p>
            <a:pPr algn="r"/>
            <a:r>
              <a:rPr lang="es-ES_tradnl" sz="4000" b="1" i="0" dirty="0">
                <a:solidFill>
                  <a:schemeClr val="bg1"/>
                </a:solidFill>
              </a:rPr>
              <a:t>Modelo de un compartimento</a:t>
            </a:r>
          </a:p>
        </p:txBody>
      </p:sp>
      <p:sp>
        <p:nvSpPr>
          <p:cNvPr id="31754" name="Rectangle 14"/>
          <p:cNvSpPr>
            <a:spLocks noChangeArrowheads="1"/>
          </p:cNvSpPr>
          <p:nvPr/>
        </p:nvSpPr>
        <p:spPr bwMode="auto">
          <a:xfrm>
            <a:off x="1619250" y="1981200"/>
            <a:ext cx="7067550" cy="3886200"/>
          </a:xfrm>
          <a:prstGeom prst="rect">
            <a:avLst/>
          </a:prstGeom>
          <a:noFill/>
          <a:ln w="9525">
            <a:noFill/>
            <a:miter lim="800000"/>
            <a:headEnd/>
            <a:tailEnd/>
          </a:ln>
        </p:spPr>
        <p:txBody>
          <a:bodyPr/>
          <a:lstStyle/>
          <a:p>
            <a:pPr marL="342900" indent="-342900" algn="just">
              <a:spcBef>
                <a:spcPct val="20000"/>
              </a:spcBef>
              <a:buFontTx/>
              <a:buChar char="•"/>
            </a:pPr>
            <a:r>
              <a:rPr lang="es-ES_tradnl" sz="2800" b="1" i="0" dirty="0">
                <a:solidFill>
                  <a:srgbClr val="CCECFF"/>
                </a:solidFill>
              </a:rPr>
              <a:t>El fármaco que ingresa a la circulación alcanza un</a:t>
            </a:r>
            <a:r>
              <a:rPr lang="es-ES_tradnl" sz="2800" b="1" i="0" dirty="0"/>
              <a:t> </a:t>
            </a:r>
            <a:r>
              <a:rPr lang="es-ES_tradnl" sz="2800" b="1" u="sng" dirty="0">
                <a:solidFill>
                  <a:schemeClr val="bg1"/>
                </a:solidFill>
              </a:rPr>
              <a:t>equilibrio de distribución</a:t>
            </a:r>
            <a:r>
              <a:rPr lang="es-ES_tradnl" sz="2800" b="1" i="0" dirty="0">
                <a:solidFill>
                  <a:schemeClr val="bg1"/>
                </a:solidFill>
              </a:rPr>
              <a:t> </a:t>
            </a:r>
            <a:r>
              <a:rPr lang="es-ES_tradnl" sz="2800" b="1" i="0" dirty="0">
                <a:solidFill>
                  <a:srgbClr val="CCECFF"/>
                </a:solidFill>
              </a:rPr>
              <a:t>con todo el organismo de forma tan rápida que no es posible medirlo, por lo que se considera que es un proceso</a:t>
            </a:r>
            <a:r>
              <a:rPr lang="es-ES_tradnl" sz="2800" b="1" i="0" dirty="0"/>
              <a:t> </a:t>
            </a:r>
            <a:r>
              <a:rPr lang="es-ES_tradnl" sz="2800" b="1" i="0" dirty="0">
                <a:solidFill>
                  <a:srgbClr val="CC0066"/>
                </a:solidFill>
              </a:rPr>
              <a:t>instantáneo</a:t>
            </a:r>
            <a:r>
              <a:rPr lang="es-ES_tradnl" sz="2800" b="1" i="0" dirty="0"/>
              <a:t> </a:t>
            </a:r>
            <a:r>
              <a:rPr lang="es-ES_tradnl" sz="2800" b="1" i="0" dirty="0">
                <a:solidFill>
                  <a:srgbClr val="CCECFF"/>
                </a:solidFill>
              </a:rPr>
              <a:t>y sólo se aprecia el proceso de eliminación</a:t>
            </a:r>
          </a:p>
          <a:p>
            <a:pPr marL="342900" indent="-342900" algn="just">
              <a:spcBef>
                <a:spcPct val="20000"/>
              </a:spcBef>
              <a:buFontTx/>
              <a:buChar char="•"/>
            </a:pPr>
            <a:r>
              <a:rPr lang="es-ES_tradnl" sz="2800" b="1" i="0" dirty="0">
                <a:solidFill>
                  <a:srgbClr val="CCECFF"/>
                </a:solidFill>
              </a:rPr>
              <a:t>Desde el </a:t>
            </a:r>
            <a:r>
              <a:rPr lang="es-ES_tradnl" sz="2800" b="1" i="0" dirty="0">
                <a:solidFill>
                  <a:srgbClr val="FF33CC"/>
                </a:solidFill>
              </a:rPr>
              <a:t>primer momento</a:t>
            </a:r>
            <a:r>
              <a:rPr lang="es-ES_tradnl" sz="2800" b="1" i="0" dirty="0">
                <a:solidFill>
                  <a:srgbClr val="CCECFF"/>
                </a:solidFill>
              </a:rPr>
              <a:t> la </a:t>
            </a:r>
            <a:r>
              <a:rPr lang="es-ES_tradnl" sz="2800" b="1" i="0" dirty="0" err="1">
                <a:solidFill>
                  <a:srgbClr val="CCECFF"/>
                </a:solidFill>
              </a:rPr>
              <a:t>Cpl</a:t>
            </a:r>
            <a:r>
              <a:rPr lang="es-ES_tradnl" sz="2800" b="1" i="0" dirty="0">
                <a:solidFill>
                  <a:srgbClr val="CCECFF"/>
                </a:solidFill>
              </a:rPr>
              <a:t> es un reflejo de lo que ocurre en el resto del organismo</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32771"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32772" name="Line 4"/>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32773" name="Text Box 5"/>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32774" name="Line 6"/>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32775" name="Text Box 7"/>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32776" name="Picture 8"/>
          <p:cNvPicPr>
            <a:picLocks noChangeAspect="1" noChangeArrowheads="1"/>
          </p:cNvPicPr>
          <p:nvPr/>
        </p:nvPicPr>
        <p:blipFill>
          <a:blip r:embed="rId3" cstate="print"/>
          <a:srcRect l="22749" r="9004"/>
          <a:stretch>
            <a:fillRect/>
          </a:stretch>
        </p:blipFill>
        <p:spPr bwMode="auto">
          <a:xfrm>
            <a:off x="0" y="0"/>
            <a:ext cx="1371600" cy="6858000"/>
          </a:xfrm>
          <a:prstGeom prst="rect">
            <a:avLst/>
          </a:prstGeom>
          <a:noFill/>
          <a:ln w="9525">
            <a:noFill/>
            <a:miter lim="800000"/>
            <a:headEnd/>
            <a:tailEnd/>
          </a:ln>
        </p:spPr>
      </p:pic>
      <p:sp>
        <p:nvSpPr>
          <p:cNvPr id="32777" name="Rectangle 9"/>
          <p:cNvSpPr>
            <a:spLocks noChangeArrowheads="1"/>
          </p:cNvSpPr>
          <p:nvPr/>
        </p:nvSpPr>
        <p:spPr bwMode="auto">
          <a:xfrm>
            <a:off x="457200" y="457200"/>
            <a:ext cx="8229600" cy="1371600"/>
          </a:xfrm>
          <a:prstGeom prst="rect">
            <a:avLst/>
          </a:prstGeom>
          <a:noFill/>
          <a:ln w="9525">
            <a:noFill/>
            <a:miter lim="800000"/>
            <a:headEnd/>
            <a:tailEnd/>
          </a:ln>
        </p:spPr>
        <p:txBody>
          <a:bodyPr anchor="ctr"/>
          <a:lstStyle/>
          <a:p>
            <a:pPr algn="ctr"/>
            <a:r>
              <a:rPr lang="es-ES_tradnl" sz="4000" b="1" i="0">
                <a:solidFill>
                  <a:srgbClr val="FF33CC"/>
                </a:solidFill>
              </a:rPr>
              <a:t>Modelo de un compartimento</a:t>
            </a:r>
          </a:p>
        </p:txBody>
      </p:sp>
      <p:sp>
        <p:nvSpPr>
          <p:cNvPr id="32778" name="Rectangle 10"/>
          <p:cNvSpPr>
            <a:spLocks noChangeArrowheads="1"/>
          </p:cNvSpPr>
          <p:nvPr/>
        </p:nvSpPr>
        <p:spPr bwMode="auto">
          <a:xfrm>
            <a:off x="1619250" y="1981200"/>
            <a:ext cx="7067550" cy="3886200"/>
          </a:xfrm>
          <a:prstGeom prst="rect">
            <a:avLst/>
          </a:prstGeom>
          <a:noFill/>
          <a:ln w="9525">
            <a:noFill/>
            <a:miter lim="800000"/>
            <a:headEnd/>
            <a:tailEnd/>
          </a:ln>
        </p:spPr>
        <p:txBody>
          <a:bodyPr/>
          <a:lstStyle/>
          <a:p>
            <a:pPr marL="342900" indent="-342900" algn="just">
              <a:spcBef>
                <a:spcPct val="20000"/>
              </a:spcBef>
              <a:buFontTx/>
              <a:buChar char="•"/>
            </a:pPr>
            <a:endParaRPr lang="es-ES_tradnl" sz="2800" b="1" i="0">
              <a:solidFill>
                <a:srgbClr val="CCECFF"/>
              </a:solidFill>
            </a:endParaRPr>
          </a:p>
        </p:txBody>
      </p:sp>
      <p:pic>
        <p:nvPicPr>
          <p:cNvPr id="32779" name="Picture 11" descr="distribution1"/>
          <p:cNvPicPr>
            <a:picLocks noChangeAspect="1" noChangeArrowheads="1"/>
          </p:cNvPicPr>
          <p:nvPr/>
        </p:nvPicPr>
        <p:blipFill>
          <a:blip r:embed="rId4" cstate="print"/>
          <a:srcRect/>
          <a:stretch>
            <a:fillRect/>
          </a:stretch>
        </p:blipFill>
        <p:spPr bwMode="auto">
          <a:xfrm>
            <a:off x="2124075" y="1412875"/>
            <a:ext cx="5943600" cy="3521075"/>
          </a:xfrm>
          <a:prstGeom prst="rect">
            <a:avLst/>
          </a:prstGeom>
          <a:noFill/>
          <a:ln w="9525">
            <a:noFill/>
            <a:miter lim="800000"/>
            <a:headEnd/>
            <a:tailEnd/>
          </a:ln>
        </p:spPr>
      </p:pic>
      <p:sp>
        <p:nvSpPr>
          <p:cNvPr id="32780" name="Text Box 12"/>
          <p:cNvSpPr txBox="1">
            <a:spLocks noChangeArrowheads="1"/>
          </p:cNvSpPr>
          <p:nvPr/>
        </p:nvSpPr>
        <p:spPr bwMode="auto">
          <a:xfrm>
            <a:off x="1979613" y="5084763"/>
            <a:ext cx="6480175" cy="1311275"/>
          </a:xfrm>
          <a:prstGeom prst="rect">
            <a:avLst/>
          </a:prstGeom>
          <a:noFill/>
          <a:ln w="12700">
            <a:noFill/>
            <a:miter lim="800000"/>
            <a:headEnd type="none" w="sm" len="sm"/>
            <a:tailEnd type="none" w="sm" len="sm"/>
          </a:ln>
        </p:spPr>
        <p:txBody>
          <a:bodyPr>
            <a:spAutoFit/>
          </a:bodyPr>
          <a:lstStyle/>
          <a:p>
            <a:pPr algn="just">
              <a:spcBef>
                <a:spcPct val="50000"/>
              </a:spcBef>
            </a:pPr>
            <a:r>
              <a:rPr lang="es-ES_tradnl" sz="2000" b="1" i="0">
                <a:solidFill>
                  <a:schemeClr val="bg1"/>
                </a:solidFill>
                <a:latin typeface="Times New Roman" pitchFamily="18" charset="0"/>
              </a:rPr>
              <a:t>Equilibrio de Distribución es instantáneo, no medible, muy rápido. Se aprecia sólo eliminación. La Cpl es un reflejo del comportamiento de todo el organismo desde el mismo momento de la administración del fármaco</a:t>
            </a:r>
            <a:endParaRPr lang="es-ES" sz="2000" b="1" i="0">
              <a:solidFill>
                <a:schemeClr val="bg1"/>
              </a:solidFill>
              <a:latin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33795"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33796"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33797"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33798"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33799"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33800" name="Picture 9"/>
          <p:cNvPicPr>
            <a:picLocks noChangeAspect="1" noChangeArrowheads="1"/>
          </p:cNvPicPr>
          <p:nvPr/>
        </p:nvPicPr>
        <p:blipFill>
          <a:blip r:embed="rId3" cstate="print"/>
          <a:srcRect l="22749" r="9004"/>
          <a:stretch>
            <a:fillRect/>
          </a:stretch>
        </p:blipFill>
        <p:spPr bwMode="auto">
          <a:xfrm>
            <a:off x="0" y="0"/>
            <a:ext cx="1371600" cy="6858000"/>
          </a:xfrm>
          <a:prstGeom prst="rect">
            <a:avLst/>
          </a:prstGeom>
          <a:noFill/>
          <a:ln w="9525">
            <a:noFill/>
            <a:miter lim="800000"/>
            <a:headEnd/>
            <a:tailEnd/>
          </a:ln>
        </p:spPr>
      </p:pic>
      <p:sp>
        <p:nvSpPr>
          <p:cNvPr id="33801" name="Rectangle 10"/>
          <p:cNvSpPr>
            <a:spLocks noChangeArrowheads="1"/>
          </p:cNvSpPr>
          <p:nvPr/>
        </p:nvSpPr>
        <p:spPr bwMode="auto">
          <a:xfrm>
            <a:off x="457200" y="292100"/>
            <a:ext cx="8229600" cy="1384300"/>
          </a:xfrm>
          <a:prstGeom prst="rect">
            <a:avLst/>
          </a:prstGeom>
          <a:noFill/>
          <a:ln w="9525">
            <a:noFill/>
            <a:miter lim="800000"/>
            <a:headEnd/>
            <a:tailEnd/>
          </a:ln>
        </p:spPr>
        <p:txBody>
          <a:bodyPr anchor="ctr"/>
          <a:lstStyle/>
          <a:p>
            <a:pPr algn="ctr"/>
            <a:r>
              <a:rPr lang="es-ES" sz="3200" b="1" i="0">
                <a:solidFill>
                  <a:srgbClr val="CCECFF"/>
                </a:solidFill>
                <a:latin typeface="Comic Sans MS" pitchFamily="66" charset="0"/>
              </a:rPr>
              <a:t>Modelo de dos compartimentos</a:t>
            </a:r>
          </a:p>
        </p:txBody>
      </p:sp>
      <p:sp>
        <p:nvSpPr>
          <p:cNvPr id="33802" name="Rectangle 11"/>
          <p:cNvSpPr>
            <a:spLocks noChangeArrowheads="1"/>
          </p:cNvSpPr>
          <p:nvPr/>
        </p:nvSpPr>
        <p:spPr bwMode="auto">
          <a:xfrm>
            <a:off x="2209800" y="2438400"/>
            <a:ext cx="2286000" cy="2133600"/>
          </a:xfrm>
          <a:prstGeom prst="rect">
            <a:avLst/>
          </a:prstGeom>
          <a:gradFill rotWithShape="0">
            <a:gsLst>
              <a:gs pos="0">
                <a:srgbClr val="00CCFF"/>
              </a:gs>
              <a:gs pos="100000">
                <a:schemeClr val="bg1"/>
              </a:gs>
            </a:gsLst>
            <a:lin ang="5400000" scaled="1"/>
          </a:gradFill>
          <a:ln w="12700">
            <a:solidFill>
              <a:schemeClr val="tx1"/>
            </a:solidFill>
            <a:miter lim="800000"/>
            <a:headEnd type="none" w="sm" len="sm"/>
            <a:tailEnd type="none" w="sm" len="sm"/>
          </a:ln>
        </p:spPr>
        <p:txBody>
          <a:bodyPr/>
          <a:lstStyle/>
          <a:p>
            <a:pPr marL="742950" lvl="1" indent="-285750">
              <a:spcBef>
                <a:spcPct val="20000"/>
              </a:spcBef>
              <a:buFontTx/>
              <a:buChar char=" "/>
            </a:pPr>
            <a:r>
              <a:rPr lang="en-US" sz="2800" b="1" i="0">
                <a:solidFill>
                  <a:srgbClr val="000016"/>
                </a:solidFill>
                <a:latin typeface="Comic Sans MS" pitchFamily="66" charset="0"/>
              </a:rPr>
              <a:t>X1	</a:t>
            </a:r>
          </a:p>
          <a:p>
            <a:pPr marL="742950" lvl="1" indent="-285750">
              <a:spcBef>
                <a:spcPct val="20000"/>
              </a:spcBef>
              <a:buFontTx/>
              <a:buChar char=" "/>
            </a:pPr>
            <a:r>
              <a:rPr lang="en-US" sz="2800" b="1" i="0">
                <a:solidFill>
                  <a:srgbClr val="000016"/>
                </a:solidFill>
                <a:latin typeface="Comic Sans MS" pitchFamily="66" charset="0"/>
              </a:rPr>
              <a:t>V1</a:t>
            </a:r>
          </a:p>
          <a:p>
            <a:pPr marL="742950" lvl="1" indent="-285750">
              <a:spcBef>
                <a:spcPct val="20000"/>
              </a:spcBef>
              <a:buFont typeface="Monotype Sorts"/>
              <a:buChar char=" "/>
            </a:pPr>
            <a:r>
              <a:rPr lang="en-US" sz="2800" b="1" i="0">
                <a:solidFill>
                  <a:srgbClr val="000016"/>
                </a:solidFill>
                <a:latin typeface="Comic Sans MS" pitchFamily="66" charset="0"/>
              </a:rPr>
              <a:t>Cpl</a:t>
            </a:r>
          </a:p>
        </p:txBody>
      </p:sp>
      <p:sp>
        <p:nvSpPr>
          <p:cNvPr id="33803" name="AutoShape 12"/>
          <p:cNvSpPr>
            <a:spLocks noChangeArrowheads="1"/>
          </p:cNvSpPr>
          <p:nvPr/>
        </p:nvSpPr>
        <p:spPr bwMode="auto">
          <a:xfrm>
            <a:off x="1187450" y="3429000"/>
            <a:ext cx="976313" cy="485775"/>
          </a:xfrm>
          <a:prstGeom prst="rightArrow">
            <a:avLst>
              <a:gd name="adj1" fmla="val 50000"/>
              <a:gd name="adj2" fmla="val 50245"/>
            </a:avLst>
          </a:prstGeom>
          <a:solidFill>
            <a:srgbClr val="CC0066"/>
          </a:solidFill>
          <a:ln w="9525">
            <a:solidFill>
              <a:srgbClr val="CCFF33"/>
            </a:solidFill>
            <a:miter lim="800000"/>
            <a:headEnd/>
            <a:tailEnd/>
          </a:ln>
        </p:spPr>
        <p:txBody>
          <a:bodyPr wrap="none" anchor="ctr"/>
          <a:lstStyle/>
          <a:p>
            <a:endParaRPr lang="es-ES"/>
          </a:p>
        </p:txBody>
      </p:sp>
      <p:sp>
        <p:nvSpPr>
          <p:cNvPr id="33804" name="AutoShape 13"/>
          <p:cNvSpPr>
            <a:spLocks noChangeArrowheads="1"/>
          </p:cNvSpPr>
          <p:nvPr/>
        </p:nvSpPr>
        <p:spPr bwMode="auto">
          <a:xfrm>
            <a:off x="4724400" y="3124200"/>
            <a:ext cx="976313" cy="304800"/>
          </a:xfrm>
          <a:prstGeom prst="rightArrow">
            <a:avLst>
              <a:gd name="adj1" fmla="val 50000"/>
              <a:gd name="adj2" fmla="val 80078"/>
            </a:avLst>
          </a:prstGeom>
          <a:solidFill>
            <a:srgbClr val="CC0066"/>
          </a:solidFill>
          <a:ln w="9525">
            <a:solidFill>
              <a:srgbClr val="FFCC99"/>
            </a:solidFill>
            <a:miter lim="800000"/>
            <a:headEnd/>
            <a:tailEnd/>
          </a:ln>
        </p:spPr>
        <p:txBody>
          <a:bodyPr wrap="none" anchor="ctr"/>
          <a:lstStyle/>
          <a:p>
            <a:endParaRPr lang="es-ES"/>
          </a:p>
        </p:txBody>
      </p:sp>
      <p:sp>
        <p:nvSpPr>
          <p:cNvPr id="33805" name="Text Box 14"/>
          <p:cNvSpPr txBox="1">
            <a:spLocks noChangeArrowheads="1"/>
          </p:cNvSpPr>
          <p:nvPr/>
        </p:nvSpPr>
        <p:spPr bwMode="auto">
          <a:xfrm>
            <a:off x="1331913" y="2924175"/>
            <a:ext cx="685800" cy="579438"/>
          </a:xfrm>
          <a:prstGeom prst="rect">
            <a:avLst/>
          </a:prstGeom>
          <a:noFill/>
          <a:ln w="9525">
            <a:noFill/>
            <a:miter lim="800000"/>
            <a:headEnd/>
            <a:tailEnd/>
          </a:ln>
        </p:spPr>
        <p:txBody>
          <a:bodyPr>
            <a:spAutoFit/>
          </a:bodyPr>
          <a:lstStyle/>
          <a:p>
            <a:pPr algn="ctr">
              <a:spcBef>
                <a:spcPct val="50000"/>
              </a:spcBef>
            </a:pPr>
            <a:r>
              <a:rPr lang="es-ES_tradnl" sz="3200" i="0">
                <a:solidFill>
                  <a:srgbClr val="FF0000"/>
                </a:solidFill>
                <a:latin typeface="Tahoma" pitchFamily="34" charset="0"/>
              </a:rPr>
              <a:t>Xo</a:t>
            </a:r>
          </a:p>
        </p:txBody>
      </p:sp>
      <p:sp>
        <p:nvSpPr>
          <p:cNvPr id="33806" name="Text Box 15"/>
          <p:cNvSpPr txBox="1">
            <a:spLocks noChangeArrowheads="1"/>
          </p:cNvSpPr>
          <p:nvPr/>
        </p:nvSpPr>
        <p:spPr bwMode="auto">
          <a:xfrm>
            <a:off x="4800600" y="2743200"/>
            <a:ext cx="609600" cy="396875"/>
          </a:xfrm>
          <a:prstGeom prst="rect">
            <a:avLst/>
          </a:prstGeom>
          <a:noFill/>
          <a:ln w="9525">
            <a:noFill/>
            <a:miter lim="800000"/>
            <a:headEnd/>
            <a:tailEnd/>
          </a:ln>
        </p:spPr>
        <p:txBody>
          <a:bodyPr>
            <a:spAutoFit/>
          </a:bodyPr>
          <a:lstStyle/>
          <a:p>
            <a:pPr algn="ctr">
              <a:spcBef>
                <a:spcPct val="50000"/>
              </a:spcBef>
            </a:pPr>
            <a:r>
              <a:rPr lang="es-ES_tradnl" sz="2000" i="0">
                <a:latin typeface="Tahoma" pitchFamily="34" charset="0"/>
              </a:rPr>
              <a:t>K12</a:t>
            </a:r>
            <a:endParaRPr lang="es-ES_tradnl" sz="3200" i="0">
              <a:latin typeface="Tahoma" pitchFamily="34" charset="0"/>
            </a:endParaRPr>
          </a:p>
        </p:txBody>
      </p:sp>
      <p:sp>
        <p:nvSpPr>
          <p:cNvPr id="33807" name="Rectangle 16"/>
          <p:cNvSpPr>
            <a:spLocks noChangeArrowheads="1"/>
          </p:cNvSpPr>
          <p:nvPr/>
        </p:nvSpPr>
        <p:spPr bwMode="auto">
          <a:xfrm>
            <a:off x="5867400" y="2438400"/>
            <a:ext cx="2133600" cy="2209800"/>
          </a:xfrm>
          <a:prstGeom prst="rect">
            <a:avLst/>
          </a:prstGeom>
          <a:solidFill>
            <a:srgbClr val="99CCFF"/>
          </a:solidFill>
          <a:ln w="9525">
            <a:pattFill prst="sphere">
              <a:fgClr>
                <a:srgbClr val="00CCFF"/>
              </a:fgClr>
              <a:bgClr>
                <a:srgbClr val="CC00CC"/>
              </a:bgClr>
            </a:pattFill>
            <a:miter lim="800000"/>
            <a:headEnd/>
            <a:tailEnd/>
          </a:ln>
        </p:spPr>
        <p:txBody>
          <a:bodyPr wrap="none" anchor="ctr"/>
          <a:lstStyle/>
          <a:p>
            <a:pPr algn="ctr"/>
            <a:r>
              <a:rPr lang="es-ES_tradnl" sz="3200" b="1" i="0" dirty="0">
                <a:solidFill>
                  <a:schemeClr val="accent2">
                    <a:lumMod val="75000"/>
                  </a:schemeClr>
                </a:solidFill>
                <a:latin typeface="Tahoma" pitchFamily="34" charset="0"/>
              </a:rPr>
              <a:t>X2	V2</a:t>
            </a:r>
          </a:p>
        </p:txBody>
      </p:sp>
      <p:sp>
        <p:nvSpPr>
          <p:cNvPr id="33808" name="AutoShape 17"/>
          <p:cNvSpPr>
            <a:spLocks noChangeArrowheads="1"/>
          </p:cNvSpPr>
          <p:nvPr/>
        </p:nvSpPr>
        <p:spPr bwMode="auto">
          <a:xfrm>
            <a:off x="4648200" y="3581400"/>
            <a:ext cx="976313" cy="333375"/>
          </a:xfrm>
          <a:prstGeom prst="leftArrow">
            <a:avLst>
              <a:gd name="adj1" fmla="val 50000"/>
              <a:gd name="adj2" fmla="val 73214"/>
            </a:avLst>
          </a:prstGeom>
          <a:solidFill>
            <a:srgbClr val="CC0066"/>
          </a:solidFill>
          <a:ln w="9525">
            <a:solidFill>
              <a:srgbClr val="FFCC99"/>
            </a:solidFill>
            <a:miter lim="800000"/>
            <a:headEnd/>
            <a:tailEnd/>
          </a:ln>
        </p:spPr>
        <p:txBody>
          <a:bodyPr wrap="none" anchor="ctr"/>
          <a:lstStyle/>
          <a:p>
            <a:endParaRPr lang="es-ES"/>
          </a:p>
        </p:txBody>
      </p:sp>
      <p:sp>
        <p:nvSpPr>
          <p:cNvPr id="33809" name="Rectangle 18"/>
          <p:cNvSpPr>
            <a:spLocks noChangeArrowheads="1"/>
          </p:cNvSpPr>
          <p:nvPr/>
        </p:nvSpPr>
        <p:spPr bwMode="auto">
          <a:xfrm>
            <a:off x="4800600" y="4038600"/>
            <a:ext cx="685800" cy="304800"/>
          </a:xfrm>
          <a:prstGeom prst="rect">
            <a:avLst/>
          </a:prstGeom>
          <a:noFill/>
          <a:ln w="9525">
            <a:solidFill>
              <a:srgbClr val="FFCC99"/>
            </a:solidFill>
            <a:miter lim="800000"/>
            <a:headEnd/>
            <a:tailEnd/>
          </a:ln>
        </p:spPr>
        <p:txBody>
          <a:bodyPr wrap="none" anchor="ctr"/>
          <a:lstStyle/>
          <a:p>
            <a:pPr algn="ctr"/>
            <a:r>
              <a:rPr lang="es-ES_tradnl" sz="2000" i="0">
                <a:latin typeface="Tahoma" pitchFamily="34" charset="0"/>
              </a:rPr>
              <a:t>K21</a:t>
            </a:r>
            <a:endParaRPr lang="es-ES_tradnl" sz="3200" i="0">
              <a:latin typeface="Tahoma" pitchFamily="34" charset="0"/>
            </a:endParaRPr>
          </a:p>
        </p:txBody>
      </p:sp>
      <p:sp>
        <p:nvSpPr>
          <p:cNvPr id="33810" name="AutoShape 19"/>
          <p:cNvSpPr>
            <a:spLocks noChangeArrowheads="1"/>
          </p:cNvSpPr>
          <p:nvPr/>
        </p:nvSpPr>
        <p:spPr bwMode="auto">
          <a:xfrm>
            <a:off x="3200400" y="4876800"/>
            <a:ext cx="381000" cy="976313"/>
          </a:xfrm>
          <a:prstGeom prst="downArrow">
            <a:avLst>
              <a:gd name="adj1" fmla="val 50000"/>
              <a:gd name="adj2" fmla="val 64063"/>
            </a:avLst>
          </a:prstGeom>
          <a:solidFill>
            <a:srgbClr val="CC0066"/>
          </a:solidFill>
          <a:ln w="9525">
            <a:solidFill>
              <a:srgbClr val="FFCC99"/>
            </a:solidFill>
            <a:miter lim="800000"/>
            <a:headEnd/>
            <a:tailEnd/>
          </a:ln>
        </p:spPr>
        <p:txBody>
          <a:bodyPr wrap="none" anchor="ctr"/>
          <a:lstStyle/>
          <a:p>
            <a:endParaRPr lang="es-ES"/>
          </a:p>
        </p:txBody>
      </p:sp>
      <p:sp>
        <p:nvSpPr>
          <p:cNvPr id="33811" name="Rectangle 20"/>
          <p:cNvSpPr>
            <a:spLocks noChangeArrowheads="1"/>
          </p:cNvSpPr>
          <p:nvPr/>
        </p:nvSpPr>
        <p:spPr bwMode="auto">
          <a:xfrm>
            <a:off x="3810000" y="4953000"/>
            <a:ext cx="762000" cy="533400"/>
          </a:xfrm>
          <a:prstGeom prst="rect">
            <a:avLst/>
          </a:prstGeom>
          <a:noFill/>
          <a:ln w="9525">
            <a:solidFill>
              <a:srgbClr val="FFCC99"/>
            </a:solidFill>
            <a:miter lim="800000"/>
            <a:headEnd/>
            <a:tailEnd/>
          </a:ln>
        </p:spPr>
        <p:txBody>
          <a:bodyPr wrap="none" anchor="ctr"/>
          <a:lstStyle/>
          <a:p>
            <a:pPr algn="ctr"/>
            <a:r>
              <a:rPr lang="es-ES_tradnl" sz="3200" i="0">
                <a:latin typeface="Tahoma" pitchFamily="34" charset="0"/>
              </a:rPr>
              <a:t>K10</a:t>
            </a:r>
          </a:p>
        </p:txBody>
      </p:sp>
      <p:sp>
        <p:nvSpPr>
          <p:cNvPr id="33812" name="Rectangle 21"/>
          <p:cNvSpPr>
            <a:spLocks noChangeArrowheads="1"/>
          </p:cNvSpPr>
          <p:nvPr/>
        </p:nvSpPr>
        <p:spPr bwMode="auto">
          <a:xfrm>
            <a:off x="2971800" y="6172200"/>
            <a:ext cx="838200" cy="457200"/>
          </a:xfrm>
          <a:prstGeom prst="rect">
            <a:avLst/>
          </a:prstGeom>
          <a:noFill/>
          <a:ln w="9525">
            <a:solidFill>
              <a:srgbClr val="FFCC99"/>
            </a:solidFill>
            <a:miter lim="800000"/>
            <a:headEnd/>
            <a:tailEnd/>
          </a:ln>
        </p:spPr>
        <p:txBody>
          <a:bodyPr wrap="none" anchor="ctr"/>
          <a:lstStyle/>
          <a:p>
            <a:pPr algn="ctr"/>
            <a:r>
              <a:rPr lang="es-ES_tradnl" sz="3200" i="0">
                <a:latin typeface="Tahoma" pitchFamily="34" charset="0"/>
              </a:rPr>
              <a:t>E</a:t>
            </a:r>
          </a:p>
        </p:txBody>
      </p:sp>
      <p:sp>
        <p:nvSpPr>
          <p:cNvPr id="33813" name="Rectangle 22"/>
          <p:cNvSpPr>
            <a:spLocks noChangeArrowheads="1"/>
          </p:cNvSpPr>
          <p:nvPr/>
        </p:nvSpPr>
        <p:spPr bwMode="auto">
          <a:xfrm>
            <a:off x="2057400" y="1676400"/>
            <a:ext cx="2362200" cy="457200"/>
          </a:xfrm>
          <a:prstGeom prst="rect">
            <a:avLst/>
          </a:prstGeom>
          <a:noFill/>
          <a:ln w="9525">
            <a:solidFill>
              <a:srgbClr val="FFCC99"/>
            </a:solidFill>
            <a:miter lim="800000"/>
            <a:headEnd/>
            <a:tailEnd/>
          </a:ln>
        </p:spPr>
        <p:txBody>
          <a:bodyPr wrap="none" anchor="ctr"/>
          <a:lstStyle/>
          <a:p>
            <a:pPr algn="ctr"/>
            <a:r>
              <a:rPr lang="es-ES_tradnl" sz="2800" b="1" i="0">
                <a:latin typeface="Tahoma" pitchFamily="34" charset="0"/>
              </a:rPr>
              <a:t>C Central (1)</a:t>
            </a:r>
          </a:p>
        </p:txBody>
      </p:sp>
      <p:sp>
        <p:nvSpPr>
          <p:cNvPr id="33814" name="Rectangle 23"/>
          <p:cNvSpPr>
            <a:spLocks noChangeArrowheads="1"/>
          </p:cNvSpPr>
          <p:nvPr/>
        </p:nvSpPr>
        <p:spPr bwMode="auto">
          <a:xfrm flipV="1">
            <a:off x="5486400" y="1600200"/>
            <a:ext cx="2895600" cy="457200"/>
          </a:xfrm>
          <a:prstGeom prst="rect">
            <a:avLst/>
          </a:prstGeom>
          <a:noFill/>
          <a:ln w="9525">
            <a:solidFill>
              <a:srgbClr val="FFCC99"/>
            </a:solidFill>
            <a:miter lim="800000"/>
            <a:headEnd/>
            <a:tailEnd/>
          </a:ln>
        </p:spPr>
        <p:txBody>
          <a:bodyPr rot="10800000" wrap="none" anchor="ctr"/>
          <a:lstStyle/>
          <a:p>
            <a:pPr algn="ctr"/>
            <a:r>
              <a:rPr lang="es-ES_tradnl" sz="2800" b="1" i="0">
                <a:latin typeface="Tahoma" pitchFamily="34" charset="0"/>
              </a:rPr>
              <a:t>C Periférico (2)</a:t>
            </a:r>
          </a:p>
        </p:txBody>
      </p:sp>
      <p:sp>
        <p:nvSpPr>
          <p:cNvPr id="33815" name="Rectangle 24"/>
          <p:cNvSpPr>
            <a:spLocks noChangeArrowheads="1"/>
          </p:cNvSpPr>
          <p:nvPr/>
        </p:nvSpPr>
        <p:spPr bwMode="auto">
          <a:xfrm>
            <a:off x="4800600" y="2743200"/>
            <a:ext cx="533400" cy="381000"/>
          </a:xfrm>
          <a:prstGeom prst="rect">
            <a:avLst/>
          </a:prstGeom>
          <a:noFill/>
          <a:ln w="9525">
            <a:solidFill>
              <a:srgbClr val="FFCC99"/>
            </a:solidFill>
            <a:miter lim="800000"/>
            <a:headEnd/>
            <a:tailEnd/>
          </a:ln>
        </p:spPr>
        <p:txBody>
          <a:bodyPr wrap="none" anchor="ctr"/>
          <a:lstStyle/>
          <a:p>
            <a:endParaRPr lang="es-E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34819"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34820"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34821"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34822"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34823"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34824" name="Picture 9"/>
          <p:cNvPicPr>
            <a:picLocks noChangeAspect="1" noChangeArrowheads="1"/>
          </p:cNvPicPr>
          <p:nvPr/>
        </p:nvPicPr>
        <p:blipFill>
          <a:blip r:embed="rId3" cstate="print"/>
          <a:srcRect l="22749" r="9004"/>
          <a:stretch>
            <a:fillRect/>
          </a:stretch>
        </p:blipFill>
        <p:spPr bwMode="auto">
          <a:xfrm>
            <a:off x="0" y="0"/>
            <a:ext cx="1371600" cy="6858000"/>
          </a:xfrm>
          <a:prstGeom prst="rect">
            <a:avLst/>
          </a:prstGeom>
          <a:noFill/>
          <a:ln w="9525">
            <a:noFill/>
            <a:miter lim="800000"/>
            <a:headEnd/>
            <a:tailEnd/>
          </a:ln>
        </p:spPr>
      </p:pic>
      <p:sp>
        <p:nvSpPr>
          <p:cNvPr id="34825" name="Rectangle 10"/>
          <p:cNvSpPr>
            <a:spLocks noChangeArrowheads="1"/>
          </p:cNvSpPr>
          <p:nvPr/>
        </p:nvSpPr>
        <p:spPr bwMode="auto">
          <a:xfrm>
            <a:off x="457200" y="457200"/>
            <a:ext cx="8229600" cy="1371600"/>
          </a:xfrm>
          <a:prstGeom prst="rect">
            <a:avLst/>
          </a:prstGeom>
          <a:noFill/>
          <a:ln w="9525">
            <a:noFill/>
            <a:miter lim="800000"/>
            <a:headEnd/>
            <a:tailEnd/>
          </a:ln>
        </p:spPr>
        <p:txBody>
          <a:bodyPr anchor="ctr"/>
          <a:lstStyle/>
          <a:p>
            <a:pPr algn="ctr"/>
            <a:r>
              <a:rPr lang="es-ES" sz="3600" b="1" i="0">
                <a:solidFill>
                  <a:srgbClr val="CC0066"/>
                </a:solidFill>
                <a:latin typeface="Comic Sans MS" pitchFamily="66" charset="0"/>
              </a:rPr>
              <a:t>Modelo de dos compartimentos</a:t>
            </a:r>
            <a:endParaRPr lang="es-ES_tradnl" sz="3600" b="1" i="0">
              <a:solidFill>
                <a:srgbClr val="CC0066"/>
              </a:solidFill>
              <a:latin typeface="Comic Sans MS" pitchFamily="66" charset="0"/>
            </a:endParaRPr>
          </a:p>
        </p:txBody>
      </p:sp>
      <p:sp>
        <p:nvSpPr>
          <p:cNvPr id="34826" name="Rectangle 11"/>
          <p:cNvSpPr>
            <a:spLocks noChangeArrowheads="1"/>
          </p:cNvSpPr>
          <p:nvPr/>
        </p:nvSpPr>
        <p:spPr bwMode="auto">
          <a:xfrm>
            <a:off x="1692275" y="1981200"/>
            <a:ext cx="6994525" cy="3886200"/>
          </a:xfrm>
          <a:prstGeom prst="rect">
            <a:avLst/>
          </a:prstGeom>
          <a:noFill/>
          <a:ln w="9525">
            <a:noFill/>
            <a:miter lim="800000"/>
            <a:headEnd/>
            <a:tailEnd/>
          </a:ln>
        </p:spPr>
        <p:txBody>
          <a:bodyPr/>
          <a:lstStyle/>
          <a:p>
            <a:pPr marL="342900" indent="-342900" algn="just">
              <a:lnSpc>
                <a:spcPct val="90000"/>
              </a:lnSpc>
              <a:spcBef>
                <a:spcPct val="20000"/>
              </a:spcBef>
              <a:buFontTx/>
              <a:buChar char="•"/>
            </a:pPr>
            <a:r>
              <a:rPr lang="es-ES_tradnl" sz="2800" b="1" i="0">
                <a:solidFill>
                  <a:srgbClr val="CCECFF"/>
                </a:solidFill>
              </a:rPr>
              <a:t>El fármaco se distribuye en forma</a:t>
            </a:r>
            <a:r>
              <a:rPr lang="es-ES_tradnl" sz="2800" b="1" i="0"/>
              <a:t> </a:t>
            </a:r>
            <a:r>
              <a:rPr lang="es-ES_tradnl" sz="2800" b="1" i="0">
                <a:solidFill>
                  <a:srgbClr val="FF33CC"/>
                </a:solidFill>
              </a:rPr>
              <a:t>rápida</a:t>
            </a:r>
            <a:r>
              <a:rPr lang="es-ES_tradnl" sz="2800" b="1" i="0"/>
              <a:t> </a:t>
            </a:r>
            <a:r>
              <a:rPr lang="es-ES_tradnl" sz="2800" b="1" i="0">
                <a:solidFill>
                  <a:srgbClr val="CCECFF"/>
                </a:solidFill>
              </a:rPr>
              <a:t>en un conjunto de tejidos que constituyen el compartimento central y en forma</a:t>
            </a:r>
            <a:r>
              <a:rPr lang="es-ES_tradnl" sz="2800" b="1" i="0"/>
              <a:t> </a:t>
            </a:r>
            <a:r>
              <a:rPr lang="es-ES_tradnl" sz="2800" b="1" i="0">
                <a:solidFill>
                  <a:srgbClr val="FF33CC"/>
                </a:solidFill>
              </a:rPr>
              <a:t>más lenta</a:t>
            </a:r>
            <a:r>
              <a:rPr lang="es-ES_tradnl" sz="2800" b="1" i="0"/>
              <a:t> </a:t>
            </a:r>
            <a:r>
              <a:rPr lang="es-ES_tradnl" sz="2800" b="1" i="0">
                <a:solidFill>
                  <a:srgbClr val="CCECFF"/>
                </a:solidFill>
              </a:rPr>
              <a:t>en un conjunto diferente de tejidos que constituyen el compartimento periférico. El proceso de</a:t>
            </a:r>
            <a:r>
              <a:rPr lang="es-ES_tradnl" sz="2800" b="1" i="0"/>
              <a:t> </a:t>
            </a:r>
            <a:r>
              <a:rPr lang="es-ES_tradnl" sz="2800" b="1" i="0">
                <a:solidFill>
                  <a:srgbClr val="FF00FF"/>
                </a:solidFill>
              </a:rPr>
              <a:t>equilibrio de distribución </a:t>
            </a:r>
            <a:r>
              <a:rPr lang="es-ES_tradnl" sz="2800" b="1" i="0">
                <a:solidFill>
                  <a:srgbClr val="CCECFF"/>
                </a:solidFill>
              </a:rPr>
              <a:t>es por lo tanto</a:t>
            </a:r>
            <a:r>
              <a:rPr lang="es-ES_tradnl" sz="2800" b="1" i="0"/>
              <a:t> </a:t>
            </a:r>
            <a:r>
              <a:rPr lang="es-ES_tradnl" sz="2800" b="1" i="0">
                <a:solidFill>
                  <a:srgbClr val="D60093"/>
                </a:solidFill>
              </a:rPr>
              <a:t>cuantificable</a:t>
            </a:r>
            <a:r>
              <a:rPr lang="es-ES_tradnl" sz="2800" b="1" i="0">
                <a:solidFill>
                  <a:schemeClr val="accent2"/>
                </a:solidFill>
              </a:rPr>
              <a:t>.</a:t>
            </a:r>
          </a:p>
          <a:p>
            <a:pPr marL="342900" indent="-342900" algn="just">
              <a:lnSpc>
                <a:spcPct val="90000"/>
              </a:lnSpc>
              <a:spcBef>
                <a:spcPct val="20000"/>
              </a:spcBef>
              <a:buFontTx/>
              <a:buChar char="•"/>
            </a:pPr>
            <a:r>
              <a:rPr lang="es-ES_tradnl" sz="2800" b="1" i="0">
                <a:solidFill>
                  <a:srgbClr val="CCECFF"/>
                </a:solidFill>
              </a:rPr>
              <a:t>La Cpl es un reflejo de lo que ocurre en el resto del organismo sólo después que se alcanza el equilibrio de distribución</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35843"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35844" name="Line 4"/>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35845" name="Text Box 5"/>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35846" name="Line 6"/>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35847" name="Text Box 7"/>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35848" name="Picture 8"/>
          <p:cNvPicPr>
            <a:picLocks noChangeAspect="1" noChangeArrowheads="1"/>
          </p:cNvPicPr>
          <p:nvPr/>
        </p:nvPicPr>
        <p:blipFill>
          <a:blip r:embed="rId3" cstate="print"/>
          <a:srcRect l="22749" r="9004"/>
          <a:stretch>
            <a:fillRect/>
          </a:stretch>
        </p:blipFill>
        <p:spPr bwMode="auto">
          <a:xfrm>
            <a:off x="0" y="0"/>
            <a:ext cx="1371600" cy="6858000"/>
          </a:xfrm>
          <a:prstGeom prst="rect">
            <a:avLst/>
          </a:prstGeom>
          <a:noFill/>
          <a:ln w="9525">
            <a:noFill/>
            <a:miter lim="800000"/>
            <a:headEnd/>
            <a:tailEnd/>
          </a:ln>
        </p:spPr>
      </p:pic>
      <p:sp>
        <p:nvSpPr>
          <p:cNvPr id="35849" name="Rectangle 9"/>
          <p:cNvSpPr>
            <a:spLocks noChangeArrowheads="1"/>
          </p:cNvSpPr>
          <p:nvPr/>
        </p:nvSpPr>
        <p:spPr bwMode="auto">
          <a:xfrm>
            <a:off x="457200" y="457200"/>
            <a:ext cx="8229600" cy="1371600"/>
          </a:xfrm>
          <a:prstGeom prst="rect">
            <a:avLst/>
          </a:prstGeom>
          <a:noFill/>
          <a:ln w="9525">
            <a:noFill/>
            <a:miter lim="800000"/>
            <a:headEnd/>
            <a:tailEnd/>
          </a:ln>
        </p:spPr>
        <p:txBody>
          <a:bodyPr anchor="ctr"/>
          <a:lstStyle/>
          <a:p>
            <a:pPr algn="ctr"/>
            <a:r>
              <a:rPr lang="es-ES" sz="3600" b="1" i="0">
                <a:solidFill>
                  <a:srgbClr val="CC0066"/>
                </a:solidFill>
                <a:latin typeface="Comic Sans MS" pitchFamily="66" charset="0"/>
              </a:rPr>
              <a:t>Modelo de dos compartimentos</a:t>
            </a:r>
            <a:endParaRPr lang="es-ES_tradnl" sz="3600" b="1" i="0">
              <a:solidFill>
                <a:srgbClr val="CC0066"/>
              </a:solidFill>
              <a:latin typeface="Comic Sans MS" pitchFamily="66" charset="0"/>
            </a:endParaRPr>
          </a:p>
        </p:txBody>
      </p:sp>
      <p:sp>
        <p:nvSpPr>
          <p:cNvPr id="35850" name="Rectangle 10"/>
          <p:cNvSpPr>
            <a:spLocks noChangeArrowheads="1"/>
          </p:cNvSpPr>
          <p:nvPr/>
        </p:nvSpPr>
        <p:spPr bwMode="auto">
          <a:xfrm>
            <a:off x="1692275" y="1981200"/>
            <a:ext cx="6994525" cy="3886200"/>
          </a:xfrm>
          <a:prstGeom prst="rect">
            <a:avLst/>
          </a:prstGeom>
          <a:noFill/>
          <a:ln w="9525">
            <a:noFill/>
            <a:miter lim="800000"/>
            <a:headEnd/>
            <a:tailEnd/>
          </a:ln>
        </p:spPr>
        <p:txBody>
          <a:bodyPr/>
          <a:lstStyle/>
          <a:p>
            <a:pPr marL="342900" indent="-342900" algn="just">
              <a:lnSpc>
                <a:spcPct val="90000"/>
              </a:lnSpc>
              <a:spcBef>
                <a:spcPct val="20000"/>
              </a:spcBef>
              <a:buFontTx/>
              <a:buChar char="•"/>
            </a:pPr>
            <a:endParaRPr lang="es-ES_tradnl" sz="2800" b="1" i="0">
              <a:solidFill>
                <a:srgbClr val="CCECFF"/>
              </a:solidFill>
            </a:endParaRPr>
          </a:p>
        </p:txBody>
      </p:sp>
      <p:pic>
        <p:nvPicPr>
          <p:cNvPr id="35851" name="Picture 11" descr="2 Compartimentos en imagen"/>
          <p:cNvPicPr>
            <a:picLocks noChangeAspect="1" noChangeArrowheads="1"/>
          </p:cNvPicPr>
          <p:nvPr/>
        </p:nvPicPr>
        <p:blipFill>
          <a:blip r:embed="rId4" cstate="print"/>
          <a:srcRect/>
          <a:stretch>
            <a:fillRect/>
          </a:stretch>
        </p:blipFill>
        <p:spPr bwMode="auto">
          <a:xfrm>
            <a:off x="2484438" y="1412875"/>
            <a:ext cx="5356225" cy="3384550"/>
          </a:xfrm>
          <a:prstGeom prst="rect">
            <a:avLst/>
          </a:prstGeom>
          <a:noFill/>
          <a:ln w="9525">
            <a:noFill/>
            <a:miter lim="800000"/>
            <a:headEnd/>
            <a:tailEnd/>
          </a:ln>
        </p:spPr>
      </p:pic>
      <p:sp>
        <p:nvSpPr>
          <p:cNvPr id="35852" name="Text Box 12"/>
          <p:cNvSpPr txBox="1">
            <a:spLocks noChangeArrowheads="1"/>
          </p:cNvSpPr>
          <p:nvPr/>
        </p:nvSpPr>
        <p:spPr bwMode="auto">
          <a:xfrm>
            <a:off x="1908175" y="5373688"/>
            <a:ext cx="6781800" cy="1311275"/>
          </a:xfrm>
          <a:prstGeom prst="rect">
            <a:avLst/>
          </a:prstGeom>
          <a:noFill/>
          <a:ln w="12700">
            <a:noFill/>
            <a:miter lim="800000"/>
            <a:headEnd type="none" w="sm" len="sm"/>
            <a:tailEnd type="none" w="sm" len="sm"/>
          </a:ln>
        </p:spPr>
        <p:txBody>
          <a:bodyPr>
            <a:spAutoFit/>
          </a:bodyPr>
          <a:lstStyle/>
          <a:p>
            <a:pPr>
              <a:spcBef>
                <a:spcPct val="50000"/>
              </a:spcBef>
            </a:pPr>
            <a:r>
              <a:rPr lang="es-ES_tradnl" sz="2000" b="1" i="0">
                <a:solidFill>
                  <a:schemeClr val="bg1"/>
                </a:solidFill>
                <a:latin typeface="Times New Roman" pitchFamily="18" charset="0"/>
              </a:rPr>
              <a:t>Distribución a diferentes velocidades en dos grupos de tejidos: central y periférico. El equilibrio de distribución tarda tiempo y sólo después de alcanzado, la Cpl es un reflejo del resto del organismo</a:t>
            </a:r>
            <a:endParaRPr lang="es-ES" sz="2000" b="1" i="0">
              <a:solidFill>
                <a:schemeClr val="bg1"/>
              </a:solidFill>
              <a:latin typeface="Times New Roman"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36867"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36868"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36869"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36870"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36871"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36872" name="Picture 9"/>
          <p:cNvPicPr>
            <a:picLocks noChangeAspect="1" noChangeArrowheads="1"/>
          </p:cNvPicPr>
          <p:nvPr/>
        </p:nvPicPr>
        <p:blipFill>
          <a:blip r:embed="rId4" cstate="print"/>
          <a:srcRect l="22749" r="9004"/>
          <a:stretch>
            <a:fillRect/>
          </a:stretch>
        </p:blipFill>
        <p:spPr bwMode="auto">
          <a:xfrm>
            <a:off x="0" y="0"/>
            <a:ext cx="1371600" cy="6858000"/>
          </a:xfrm>
          <a:prstGeom prst="rect">
            <a:avLst/>
          </a:prstGeom>
          <a:noFill/>
          <a:ln w="9525">
            <a:noFill/>
            <a:miter lim="800000"/>
            <a:headEnd/>
            <a:tailEnd/>
          </a:ln>
        </p:spPr>
      </p:pic>
      <p:sp>
        <p:nvSpPr>
          <p:cNvPr id="36873" name="Rectangle 10"/>
          <p:cNvSpPr>
            <a:spLocks noGrp="1" noChangeArrowheads="1"/>
          </p:cNvSpPr>
          <p:nvPr>
            <p:ph type="title" idx="4294967295"/>
          </p:nvPr>
        </p:nvSpPr>
        <p:spPr>
          <a:xfrm>
            <a:off x="1763713" y="274638"/>
            <a:ext cx="6465887" cy="1143000"/>
          </a:xfrm>
        </p:spPr>
        <p:txBody>
          <a:bodyPr/>
          <a:lstStyle/>
          <a:p>
            <a:pPr eaLnBrk="1" hangingPunct="1"/>
            <a:r>
              <a:rPr lang="es-ES" sz="3200" smtClean="0">
                <a:solidFill>
                  <a:srgbClr val="CCECFF"/>
                </a:solidFill>
              </a:rPr>
              <a:t/>
            </a:r>
            <a:br>
              <a:rPr lang="es-ES" sz="3200" smtClean="0">
                <a:solidFill>
                  <a:srgbClr val="CCECFF"/>
                </a:solidFill>
              </a:rPr>
            </a:br>
            <a:r>
              <a:rPr lang="es-ES" sz="3200" b="1" smtClean="0">
                <a:solidFill>
                  <a:srgbClr val="CCECFF"/>
                </a:solidFill>
              </a:rPr>
              <a:t>Cinéticas involucradas</a:t>
            </a:r>
          </a:p>
        </p:txBody>
      </p:sp>
      <p:sp>
        <p:nvSpPr>
          <p:cNvPr id="36874" name="Rectangle 12"/>
          <p:cNvSpPr>
            <a:spLocks noChangeArrowheads="1"/>
          </p:cNvSpPr>
          <p:nvPr/>
        </p:nvSpPr>
        <p:spPr bwMode="auto">
          <a:xfrm>
            <a:off x="457200" y="292100"/>
            <a:ext cx="8229600" cy="1384300"/>
          </a:xfrm>
          <a:prstGeom prst="rect">
            <a:avLst/>
          </a:prstGeom>
          <a:noFill/>
          <a:ln w="9525">
            <a:noFill/>
            <a:miter lim="800000"/>
            <a:headEnd/>
            <a:tailEnd/>
          </a:ln>
        </p:spPr>
        <p:txBody>
          <a:bodyPr anchor="ctr"/>
          <a:lstStyle/>
          <a:p>
            <a:pPr algn="ctr"/>
            <a:endParaRPr lang="es-ES_tradnl" sz="4400" b="1" i="0">
              <a:solidFill>
                <a:schemeClr val="tx2"/>
              </a:solidFill>
            </a:endParaRPr>
          </a:p>
        </p:txBody>
      </p:sp>
      <p:sp>
        <p:nvSpPr>
          <p:cNvPr id="90125" name="Rectangle 13"/>
          <p:cNvSpPr>
            <a:spLocks noChangeArrowheads="1"/>
          </p:cNvSpPr>
          <p:nvPr/>
        </p:nvSpPr>
        <p:spPr bwMode="auto">
          <a:xfrm>
            <a:off x="1835150" y="1905000"/>
            <a:ext cx="6851650" cy="4114800"/>
          </a:xfrm>
          <a:prstGeom prst="rect">
            <a:avLst/>
          </a:prstGeom>
          <a:noFill/>
          <a:ln w="9525">
            <a:noFill/>
            <a:miter lim="800000"/>
            <a:headEnd/>
            <a:tailEnd/>
          </a:ln>
        </p:spPr>
        <p:txBody>
          <a:bodyPr/>
          <a:lstStyle/>
          <a:p>
            <a:pPr marL="342900" indent="-342900" algn="just">
              <a:spcBef>
                <a:spcPct val="20000"/>
              </a:spcBef>
              <a:buFontTx/>
              <a:buChar char="•"/>
            </a:pPr>
            <a:endParaRPr lang="es-ES_tradnl" sz="3200" b="1" i="0" dirty="0">
              <a:solidFill>
                <a:srgbClr val="FF33CC"/>
              </a:solidFill>
            </a:endParaRPr>
          </a:p>
          <a:p>
            <a:pPr marL="342900" indent="-342900" algn="just">
              <a:spcBef>
                <a:spcPct val="20000"/>
              </a:spcBef>
              <a:buFontTx/>
              <a:buChar char="•"/>
            </a:pPr>
            <a:r>
              <a:rPr lang="es-ES_tradnl" sz="3200" b="1" i="0" dirty="0">
                <a:solidFill>
                  <a:schemeClr val="bg1"/>
                </a:solidFill>
              </a:rPr>
              <a:t>Cinética de primer orden o lineal</a:t>
            </a:r>
          </a:p>
          <a:p>
            <a:pPr marL="342900" indent="-342900" algn="just">
              <a:spcBef>
                <a:spcPct val="20000"/>
              </a:spcBef>
              <a:buFontTx/>
              <a:buChar char="•"/>
            </a:pPr>
            <a:r>
              <a:rPr lang="es-ES_tradnl" sz="3200" b="1" i="0" dirty="0">
                <a:solidFill>
                  <a:schemeClr val="bg1"/>
                </a:solidFill>
              </a:rPr>
              <a:t>Cinética no lineal</a:t>
            </a:r>
            <a:endParaRPr lang="es-ES_tradnl" sz="2800" b="1" i="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0125">
                                            <p:txEl>
                                              <p:pRg st="1" end="1"/>
                                            </p:txEl>
                                          </p:spTgt>
                                        </p:tgtEl>
                                        <p:attrNameLst>
                                          <p:attrName>style.visibility</p:attrName>
                                        </p:attrNameLst>
                                      </p:cBhvr>
                                      <p:to>
                                        <p:strVal val="visible"/>
                                      </p:to>
                                    </p:set>
                                    <p:anim calcmode="lin" valueType="num">
                                      <p:cBhvr additive="base">
                                        <p:cTn id="7" dur="500" fill="hold"/>
                                        <p:tgtEl>
                                          <p:spTgt spid="90125">
                                            <p:txEl>
                                              <p:pRg st="1" end="1"/>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9012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FRENADA.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0125">
                                            <p:txEl>
                                              <p:pRg st="2" end="2"/>
                                            </p:txEl>
                                          </p:spTgt>
                                        </p:tgtEl>
                                        <p:attrNameLst>
                                          <p:attrName>style.visibility</p:attrName>
                                        </p:attrNameLst>
                                      </p:cBhvr>
                                      <p:to>
                                        <p:strVal val="visible"/>
                                      </p:to>
                                    </p:set>
                                    <p:anim calcmode="lin" valueType="num">
                                      <p:cBhvr additive="base">
                                        <p:cTn id="13" dur="500" fill="hold"/>
                                        <p:tgtEl>
                                          <p:spTgt spid="90125">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90125">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FRENAD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25"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8195"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8196"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8197"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8198"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8199"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8200" name="Picture 9"/>
          <p:cNvPicPr>
            <a:picLocks noChangeAspect="1" noChangeArrowheads="1"/>
          </p:cNvPicPr>
          <p:nvPr/>
        </p:nvPicPr>
        <p:blipFill>
          <a:blip r:embed="rId3" cstate="print"/>
          <a:srcRect l="22749" r="9004"/>
          <a:stretch>
            <a:fillRect/>
          </a:stretch>
        </p:blipFill>
        <p:spPr bwMode="auto">
          <a:xfrm>
            <a:off x="0" y="0"/>
            <a:ext cx="1371600" cy="6858000"/>
          </a:xfrm>
          <a:prstGeom prst="rect">
            <a:avLst/>
          </a:prstGeom>
          <a:noFill/>
          <a:ln w="9525">
            <a:noFill/>
            <a:miter lim="800000"/>
            <a:headEnd/>
            <a:tailEnd/>
          </a:ln>
        </p:spPr>
      </p:pic>
      <p:sp>
        <p:nvSpPr>
          <p:cNvPr id="8201" name="Rectangle 11"/>
          <p:cNvSpPr>
            <a:spLocks noGrp="1" noChangeArrowheads="1"/>
          </p:cNvSpPr>
          <p:nvPr>
            <p:ph type="body" idx="4294967295"/>
          </p:nvPr>
        </p:nvSpPr>
        <p:spPr>
          <a:xfrm>
            <a:off x="1691680" y="1556792"/>
            <a:ext cx="6994525" cy="4525963"/>
          </a:xfrm>
        </p:spPr>
        <p:txBody>
          <a:bodyPr/>
          <a:lstStyle/>
          <a:p>
            <a:pPr algn="just" eaLnBrk="1" hangingPunct="1">
              <a:buFontTx/>
              <a:buNone/>
            </a:pPr>
            <a:r>
              <a:rPr lang="es-ES" b="1" dirty="0" smtClean="0">
                <a:solidFill>
                  <a:srgbClr val="FFFFFF"/>
                </a:solidFill>
              </a:rPr>
              <a:t>	</a:t>
            </a:r>
          </a:p>
          <a:p>
            <a:pPr algn="just">
              <a:buFontTx/>
              <a:buChar char=" "/>
            </a:pPr>
            <a:r>
              <a:rPr lang="es-ES" b="1" dirty="0" smtClean="0">
                <a:solidFill>
                  <a:srgbClr val="FFFFFF"/>
                </a:solidFill>
              </a:rPr>
              <a:t>	</a:t>
            </a:r>
            <a:r>
              <a:rPr lang="en-US" sz="2400" b="1" dirty="0" err="1" smtClean="0">
                <a:solidFill>
                  <a:schemeClr val="bg1"/>
                </a:solidFill>
              </a:rPr>
              <a:t>Extravascular</a:t>
            </a:r>
            <a:r>
              <a:rPr lang="en-US" sz="2400" b="1" dirty="0" smtClean="0"/>
              <a:t> (</a:t>
            </a:r>
            <a:r>
              <a:rPr lang="en-US" sz="2400" b="1" dirty="0" err="1" smtClean="0"/>
              <a:t>absorción</a:t>
            </a:r>
            <a:r>
              <a:rPr lang="en-US" sz="2400" b="1" dirty="0" smtClean="0"/>
              <a:t>: </a:t>
            </a:r>
            <a:r>
              <a:rPr lang="en-US" sz="2400" b="1" dirty="0" err="1" smtClean="0"/>
              <a:t>paso</a:t>
            </a:r>
            <a:r>
              <a:rPr lang="en-US" sz="2400" b="1" dirty="0" smtClean="0"/>
              <a:t> </a:t>
            </a:r>
            <a:r>
              <a:rPr lang="en-US" sz="2400" b="1" dirty="0" err="1" smtClean="0"/>
              <a:t>desde</a:t>
            </a:r>
            <a:r>
              <a:rPr lang="en-US" sz="2400" b="1" dirty="0" smtClean="0"/>
              <a:t> el </a:t>
            </a:r>
            <a:r>
              <a:rPr lang="en-US" sz="2400" b="1" dirty="0" err="1" smtClean="0"/>
              <a:t>sitio</a:t>
            </a:r>
            <a:r>
              <a:rPr lang="en-US" sz="2400" b="1" dirty="0" smtClean="0"/>
              <a:t> de </a:t>
            </a:r>
            <a:r>
              <a:rPr lang="en-US" sz="2400" b="1" dirty="0" err="1" smtClean="0"/>
              <a:t>administración</a:t>
            </a:r>
            <a:r>
              <a:rPr lang="en-US" sz="2400" b="1" dirty="0" smtClean="0"/>
              <a:t> a la </a:t>
            </a:r>
            <a:r>
              <a:rPr lang="en-US" sz="2400" b="1" dirty="0" err="1" smtClean="0"/>
              <a:t>circulación</a:t>
            </a:r>
            <a:r>
              <a:rPr lang="en-US" sz="2400" b="1" dirty="0" smtClean="0"/>
              <a:t> general)</a:t>
            </a:r>
          </a:p>
          <a:p>
            <a:pPr algn="just">
              <a:buFontTx/>
              <a:buChar char=" "/>
            </a:pPr>
            <a:r>
              <a:rPr lang="en-US" sz="2400" b="1" dirty="0" smtClean="0"/>
              <a:t>(</a:t>
            </a:r>
            <a:r>
              <a:rPr lang="en-US" sz="2400" b="1" dirty="0" err="1" smtClean="0"/>
              <a:t>p.o.,i.m</a:t>
            </a:r>
            <a:r>
              <a:rPr lang="en-US" sz="2400" b="1" dirty="0" smtClean="0"/>
              <a:t>., rectal, </a:t>
            </a:r>
            <a:r>
              <a:rPr lang="en-US" sz="2400" b="1" dirty="0" err="1" smtClean="0"/>
              <a:t>i.p</a:t>
            </a:r>
            <a:r>
              <a:rPr lang="en-US" sz="2400" b="1" dirty="0" smtClean="0"/>
              <a:t>., </a:t>
            </a:r>
            <a:r>
              <a:rPr lang="en-US" sz="2400" b="1" dirty="0" err="1" smtClean="0"/>
              <a:t>t.d</a:t>
            </a:r>
            <a:r>
              <a:rPr lang="en-US" sz="2400" b="1" dirty="0" smtClean="0"/>
              <a:t>.) </a:t>
            </a:r>
          </a:p>
          <a:p>
            <a:pPr algn="just">
              <a:buFontTx/>
              <a:buChar char=" "/>
            </a:pPr>
            <a:r>
              <a:rPr lang="es-ES_tradnl" sz="2400" b="1" dirty="0" smtClean="0"/>
              <a:t>Si se pone una dosis de fármaco </a:t>
            </a:r>
            <a:r>
              <a:rPr lang="es-ES_tradnl" sz="2400" b="1" u="sng" dirty="0" smtClean="0"/>
              <a:t>fuera</a:t>
            </a:r>
            <a:r>
              <a:rPr lang="es-ES_tradnl" sz="2400" b="1" dirty="0" smtClean="0"/>
              <a:t> de la circulación (</a:t>
            </a:r>
            <a:r>
              <a:rPr lang="es-ES_tradnl" sz="2400" b="1" dirty="0" err="1" smtClean="0"/>
              <a:t>ej</a:t>
            </a:r>
            <a:r>
              <a:rPr lang="es-ES_tradnl" sz="2400" b="1" dirty="0" smtClean="0"/>
              <a:t>: oral), tiene que alcanzar la circulación para ejercer efecto y en ese paso puede perderse una parte: lo que llega a la circulación es lo que está biodisponible.</a:t>
            </a:r>
          </a:p>
          <a:p>
            <a:pPr algn="just" eaLnBrk="1" hangingPunct="1">
              <a:buFontTx/>
              <a:buNone/>
            </a:pPr>
            <a:endParaRPr lang="es-ES" sz="2800" b="1" dirty="0" smtClean="0">
              <a:solidFill>
                <a:srgbClr val="FFFFFF"/>
              </a:solidFill>
            </a:endParaRPr>
          </a:p>
        </p:txBody>
      </p:sp>
      <p:sp>
        <p:nvSpPr>
          <p:cNvPr id="11" name="10 CuadroTexto"/>
          <p:cNvSpPr txBox="1"/>
          <p:nvPr/>
        </p:nvSpPr>
        <p:spPr>
          <a:xfrm>
            <a:off x="2195736" y="1196752"/>
            <a:ext cx="5832648" cy="830997"/>
          </a:xfrm>
          <a:prstGeom prst="rect">
            <a:avLst/>
          </a:prstGeom>
          <a:noFill/>
        </p:spPr>
        <p:txBody>
          <a:bodyPr wrap="square" rtlCol="0">
            <a:spAutoFit/>
          </a:bodyPr>
          <a:lstStyle/>
          <a:p>
            <a:r>
              <a:rPr lang="es-CL" sz="2400" b="1" dirty="0" smtClean="0">
                <a:solidFill>
                  <a:schemeClr val="bg1"/>
                </a:solidFill>
              </a:rPr>
              <a:t>INGRESO INDIRECTO DE FÁRMACO AL ORGANISMO</a:t>
            </a:r>
            <a:endParaRPr lang="es-ES" sz="2400" dirty="0">
              <a:solidFill>
                <a:schemeClr val="bg1"/>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37891"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37892"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37893"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37894"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37895"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37896" name="Picture 9"/>
          <p:cNvPicPr>
            <a:picLocks noChangeAspect="1" noChangeArrowheads="1"/>
          </p:cNvPicPr>
          <p:nvPr/>
        </p:nvPicPr>
        <p:blipFill>
          <a:blip r:embed="rId4" cstate="print"/>
          <a:srcRect l="22749" r="9004"/>
          <a:stretch>
            <a:fillRect/>
          </a:stretch>
        </p:blipFill>
        <p:spPr bwMode="auto">
          <a:xfrm>
            <a:off x="0" y="0"/>
            <a:ext cx="1371600" cy="6858000"/>
          </a:xfrm>
          <a:prstGeom prst="rect">
            <a:avLst/>
          </a:prstGeom>
          <a:noFill/>
          <a:ln w="9525">
            <a:noFill/>
            <a:miter lim="800000"/>
            <a:headEnd/>
            <a:tailEnd/>
          </a:ln>
        </p:spPr>
      </p:pic>
      <p:sp>
        <p:nvSpPr>
          <p:cNvPr id="37897" name="Rectangle 10"/>
          <p:cNvSpPr>
            <a:spLocks noGrp="1" noChangeArrowheads="1"/>
          </p:cNvSpPr>
          <p:nvPr>
            <p:ph type="title" idx="4294967295"/>
          </p:nvPr>
        </p:nvSpPr>
        <p:spPr>
          <a:xfrm>
            <a:off x="1763713" y="274638"/>
            <a:ext cx="6465887" cy="1143000"/>
          </a:xfrm>
        </p:spPr>
        <p:txBody>
          <a:bodyPr/>
          <a:lstStyle/>
          <a:p>
            <a:pPr eaLnBrk="1" hangingPunct="1"/>
            <a:r>
              <a:rPr lang="es-ES" sz="3200" smtClean="0">
                <a:solidFill>
                  <a:srgbClr val="CCECFF"/>
                </a:solidFill>
              </a:rPr>
              <a:t/>
            </a:r>
            <a:br>
              <a:rPr lang="es-ES" sz="3200" smtClean="0">
                <a:solidFill>
                  <a:srgbClr val="CCECFF"/>
                </a:solidFill>
              </a:rPr>
            </a:br>
            <a:r>
              <a:rPr lang="es-ES" sz="3200" b="1" smtClean="0">
                <a:solidFill>
                  <a:srgbClr val="CCECFF"/>
                </a:solidFill>
              </a:rPr>
              <a:t>Cinéticas involucradas</a:t>
            </a:r>
          </a:p>
        </p:txBody>
      </p:sp>
      <p:sp>
        <p:nvSpPr>
          <p:cNvPr id="37898" name="Rectangle 12"/>
          <p:cNvSpPr>
            <a:spLocks noChangeArrowheads="1"/>
          </p:cNvSpPr>
          <p:nvPr/>
        </p:nvSpPr>
        <p:spPr bwMode="auto">
          <a:xfrm>
            <a:off x="457200" y="292100"/>
            <a:ext cx="8229600" cy="1384300"/>
          </a:xfrm>
          <a:prstGeom prst="rect">
            <a:avLst/>
          </a:prstGeom>
          <a:noFill/>
          <a:ln w="9525">
            <a:noFill/>
            <a:miter lim="800000"/>
            <a:headEnd/>
            <a:tailEnd/>
          </a:ln>
        </p:spPr>
        <p:txBody>
          <a:bodyPr anchor="ctr"/>
          <a:lstStyle/>
          <a:p>
            <a:pPr algn="ctr"/>
            <a:endParaRPr lang="es-ES_tradnl" sz="4400" b="1" i="0">
              <a:solidFill>
                <a:schemeClr val="tx2"/>
              </a:solidFill>
            </a:endParaRPr>
          </a:p>
        </p:txBody>
      </p:sp>
      <p:sp>
        <p:nvSpPr>
          <p:cNvPr id="90125" name="Rectangle 13"/>
          <p:cNvSpPr>
            <a:spLocks noChangeArrowheads="1"/>
          </p:cNvSpPr>
          <p:nvPr/>
        </p:nvSpPr>
        <p:spPr bwMode="auto">
          <a:xfrm>
            <a:off x="1835150" y="1905000"/>
            <a:ext cx="6851650" cy="4114800"/>
          </a:xfrm>
          <a:prstGeom prst="rect">
            <a:avLst/>
          </a:prstGeom>
          <a:noFill/>
          <a:ln w="9525">
            <a:noFill/>
            <a:miter lim="800000"/>
            <a:headEnd/>
            <a:tailEnd/>
          </a:ln>
        </p:spPr>
        <p:txBody>
          <a:bodyPr/>
          <a:lstStyle/>
          <a:p>
            <a:pPr marL="342900" indent="-342900" algn="just">
              <a:spcBef>
                <a:spcPct val="20000"/>
              </a:spcBef>
              <a:buFontTx/>
              <a:buChar char="•"/>
            </a:pPr>
            <a:r>
              <a:rPr lang="es-ES_tradnl" sz="3200" b="1" i="0">
                <a:solidFill>
                  <a:srgbClr val="FF33CC"/>
                </a:solidFill>
              </a:rPr>
              <a:t>Cinética de primer orden o lineal:</a:t>
            </a:r>
            <a:r>
              <a:rPr lang="es-ES_tradnl" sz="3200" b="1" i="0"/>
              <a:t> </a:t>
            </a:r>
            <a:r>
              <a:rPr lang="es-ES_tradnl" sz="3200" b="1" i="0">
                <a:solidFill>
                  <a:srgbClr val="FFFFFF"/>
                </a:solidFill>
              </a:rPr>
              <a:t>la </a:t>
            </a:r>
            <a:r>
              <a:rPr lang="es-ES_tradnl" sz="3200" b="1" u="sng">
                <a:solidFill>
                  <a:srgbClr val="FFFFFF"/>
                </a:solidFill>
              </a:rPr>
              <a:t>velocidad</a:t>
            </a:r>
            <a:r>
              <a:rPr lang="es-ES_tradnl" sz="3200" b="1" i="0">
                <a:solidFill>
                  <a:srgbClr val="FFFFFF"/>
                </a:solidFill>
              </a:rPr>
              <a:t> de los procesos es directamente proporcional a la cantidad o concentración de fármaco presente.</a:t>
            </a:r>
          </a:p>
          <a:p>
            <a:pPr marL="342900" indent="-342900" algn="just">
              <a:spcBef>
                <a:spcPct val="20000"/>
              </a:spcBef>
              <a:buFontTx/>
              <a:buChar char="•"/>
            </a:pPr>
            <a:r>
              <a:rPr lang="es-ES_tradnl" sz="3200" b="1" i="0">
                <a:solidFill>
                  <a:srgbClr val="FFFFFF"/>
                </a:solidFill>
              </a:rPr>
              <a:t>Una </a:t>
            </a:r>
            <a:r>
              <a:rPr lang="es-ES_tradnl" sz="3200" b="1" u="sng">
                <a:solidFill>
                  <a:srgbClr val="FFFFFF"/>
                </a:solidFill>
              </a:rPr>
              <a:t>fracción</a:t>
            </a:r>
            <a:r>
              <a:rPr lang="es-ES_tradnl" sz="3200" b="1" i="0">
                <a:solidFill>
                  <a:srgbClr val="FFFFFF"/>
                </a:solidFill>
              </a:rPr>
              <a:t> de fármaco es eliminada por unidad de tiempo</a:t>
            </a:r>
          </a:p>
          <a:p>
            <a:pPr marL="342900" indent="-342900" algn="just">
              <a:spcBef>
                <a:spcPct val="20000"/>
              </a:spcBef>
              <a:buFontTx/>
              <a:buChar char="•"/>
            </a:pPr>
            <a:r>
              <a:rPr lang="es-ES_tradnl" sz="2800" b="1" i="0">
                <a:solidFill>
                  <a:srgbClr val="FFFFFF"/>
                </a:solidFill>
              </a:rPr>
              <a:t>¿Qué significa que un fármaco tenga una K de eliminación de 0,2 h </a:t>
            </a:r>
            <a:r>
              <a:rPr lang="es-ES_tradnl" sz="2800" b="1" i="0" baseline="30000">
                <a:solidFill>
                  <a:srgbClr val="FFFFFF"/>
                </a:solidFill>
              </a:rPr>
              <a:t>-1</a:t>
            </a:r>
            <a:r>
              <a:rPr lang="es-ES_tradnl" sz="2800" b="1" i="0">
                <a:solidFill>
                  <a:srgbClr val="FFFFFF"/>
                </a:solidFill>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0125">
                                            <p:txEl>
                                              <p:pRg st="0" end="0"/>
                                            </p:txEl>
                                          </p:spTgt>
                                        </p:tgtEl>
                                        <p:attrNameLst>
                                          <p:attrName>style.visibility</p:attrName>
                                        </p:attrNameLst>
                                      </p:cBhvr>
                                      <p:to>
                                        <p:strVal val="visible"/>
                                      </p:to>
                                    </p:set>
                                    <p:anim calcmode="lin" valueType="num">
                                      <p:cBhvr additive="base">
                                        <p:cTn id="7" dur="500" fill="hold"/>
                                        <p:tgtEl>
                                          <p:spTgt spid="90125">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9012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FRENADA.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0125">
                                            <p:txEl>
                                              <p:pRg st="1" end="1"/>
                                            </p:txEl>
                                          </p:spTgt>
                                        </p:tgtEl>
                                        <p:attrNameLst>
                                          <p:attrName>style.visibility</p:attrName>
                                        </p:attrNameLst>
                                      </p:cBhvr>
                                      <p:to>
                                        <p:strVal val="visible"/>
                                      </p:to>
                                    </p:set>
                                    <p:anim calcmode="lin" valueType="num">
                                      <p:cBhvr additive="base">
                                        <p:cTn id="13" dur="500" fill="hold"/>
                                        <p:tgtEl>
                                          <p:spTgt spid="90125">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9012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FRENADA.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90125">
                                            <p:txEl>
                                              <p:pRg st="2" end="2"/>
                                            </p:txEl>
                                          </p:spTgt>
                                        </p:tgtEl>
                                        <p:attrNameLst>
                                          <p:attrName>style.visibility</p:attrName>
                                        </p:attrNameLst>
                                      </p:cBhvr>
                                      <p:to>
                                        <p:strVal val="visible"/>
                                      </p:to>
                                    </p:set>
                                    <p:anim calcmode="lin" valueType="num">
                                      <p:cBhvr additive="base">
                                        <p:cTn id="19" dur="500" fill="hold"/>
                                        <p:tgtEl>
                                          <p:spTgt spid="90125">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90125">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FRENAD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25" grpId="0"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38915"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38916"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38917"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38918"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38919"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38920" name="Picture 9"/>
          <p:cNvPicPr>
            <a:picLocks noChangeAspect="1" noChangeArrowheads="1"/>
          </p:cNvPicPr>
          <p:nvPr/>
        </p:nvPicPr>
        <p:blipFill>
          <a:blip r:embed="rId3" cstate="print"/>
          <a:srcRect l="22749" r="9004"/>
          <a:stretch>
            <a:fillRect/>
          </a:stretch>
        </p:blipFill>
        <p:spPr bwMode="auto">
          <a:xfrm>
            <a:off x="0" y="0"/>
            <a:ext cx="1371600" cy="6858000"/>
          </a:xfrm>
          <a:prstGeom prst="rect">
            <a:avLst/>
          </a:prstGeom>
          <a:noFill/>
          <a:ln w="9525">
            <a:noFill/>
            <a:miter lim="800000"/>
            <a:headEnd/>
            <a:tailEnd/>
          </a:ln>
        </p:spPr>
      </p:pic>
      <p:sp>
        <p:nvSpPr>
          <p:cNvPr id="38921" name="Rectangle 10"/>
          <p:cNvSpPr>
            <a:spLocks noChangeArrowheads="1"/>
          </p:cNvSpPr>
          <p:nvPr/>
        </p:nvSpPr>
        <p:spPr bwMode="auto">
          <a:xfrm>
            <a:off x="1116013" y="457200"/>
            <a:ext cx="7570787" cy="1371600"/>
          </a:xfrm>
          <a:prstGeom prst="rect">
            <a:avLst/>
          </a:prstGeom>
          <a:noFill/>
          <a:ln w="9525">
            <a:noFill/>
            <a:miter lim="800000"/>
            <a:headEnd/>
            <a:tailEnd/>
          </a:ln>
        </p:spPr>
        <p:txBody>
          <a:bodyPr anchor="ctr"/>
          <a:lstStyle/>
          <a:p>
            <a:pPr algn="ctr"/>
            <a:r>
              <a:rPr lang="es-ES" sz="2800" b="1" i="0">
                <a:solidFill>
                  <a:srgbClr val="CCECFF"/>
                </a:solidFill>
              </a:rPr>
              <a:t>Tiempo para considerar completamente eliminado el fármaco</a:t>
            </a:r>
          </a:p>
        </p:txBody>
      </p:sp>
      <p:graphicFrame>
        <p:nvGraphicFramePr>
          <p:cNvPr id="94313" name="Group 105"/>
          <p:cNvGraphicFramePr>
            <a:graphicFrameLocks noGrp="1"/>
          </p:cNvGraphicFramePr>
          <p:nvPr/>
        </p:nvGraphicFramePr>
        <p:xfrm>
          <a:off x="457200" y="1981200"/>
          <a:ext cx="8229600" cy="4663440"/>
        </p:xfrm>
        <a:graphic>
          <a:graphicData uri="http://schemas.openxmlformats.org/drawingml/2006/table">
            <a:tbl>
              <a:tblPr/>
              <a:tblGrid>
                <a:gridCol w="2743200"/>
                <a:gridCol w="2743200"/>
                <a:gridCol w="2743200"/>
              </a:tblGrid>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800" b="0" i="0" u="none" strike="noStrike" cap="none" normalizeH="0" baseline="0" smtClean="0">
                          <a:ln>
                            <a:noFill/>
                          </a:ln>
                          <a:solidFill>
                            <a:srgbClr val="CCECFF"/>
                          </a:solidFill>
                          <a:effectLst/>
                          <a:latin typeface="Arial" charset="0"/>
                        </a:rPr>
                        <a:t>T1/2</a:t>
                      </a:r>
                    </a:p>
                  </a:txBody>
                  <a:tcPr horzOverflow="overflow">
                    <a:lnL w="12700" cap="flat" cmpd="sng" algn="ctr">
                      <a:solidFill>
                        <a:srgbClr val="66FF33"/>
                      </a:solidFill>
                      <a:prstDash val="solid"/>
                      <a:round/>
                      <a:headEnd type="none" w="med" len="med"/>
                      <a:tailEnd type="none" w="med" len="med"/>
                    </a:lnL>
                    <a:lnR w="12700" cap="flat" cmpd="sng" algn="ctr">
                      <a:solidFill>
                        <a:srgbClr val="66FF33"/>
                      </a:solidFill>
                      <a:prstDash val="solid"/>
                      <a:round/>
                      <a:headEnd type="none" w="med" len="med"/>
                      <a:tailEnd type="none" w="med" len="med"/>
                    </a:lnR>
                    <a:lnT w="12700" cap="flat" cmpd="sng" algn="ctr">
                      <a:solidFill>
                        <a:srgbClr val="66FF33"/>
                      </a:solidFill>
                      <a:prstDash val="solid"/>
                      <a:round/>
                      <a:headEnd type="none" w="med" len="med"/>
                      <a:tailEnd type="none" w="med" len="med"/>
                    </a:lnT>
                    <a:lnB w="12700" cap="flat" cmpd="sng" algn="ctr">
                      <a:solidFill>
                        <a:srgbClr val="66FF3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800" b="0" i="0" u="none" strike="noStrike" cap="none" normalizeH="0" baseline="0" smtClean="0">
                          <a:ln>
                            <a:noFill/>
                          </a:ln>
                          <a:solidFill>
                            <a:srgbClr val="CCECFF"/>
                          </a:solidFill>
                          <a:effectLst/>
                          <a:latin typeface="Arial" charset="0"/>
                        </a:rPr>
                        <a:t>% eliminado</a:t>
                      </a:r>
                    </a:p>
                  </a:txBody>
                  <a:tcPr horzOverflow="overflow">
                    <a:lnL w="12700" cap="flat" cmpd="sng" algn="ctr">
                      <a:solidFill>
                        <a:srgbClr val="66FF33"/>
                      </a:solidFill>
                      <a:prstDash val="solid"/>
                      <a:round/>
                      <a:headEnd type="none" w="med" len="med"/>
                      <a:tailEnd type="none" w="med" len="med"/>
                    </a:lnL>
                    <a:lnR w="12700" cap="flat" cmpd="sng" algn="ctr">
                      <a:solidFill>
                        <a:srgbClr val="66FF33"/>
                      </a:solidFill>
                      <a:prstDash val="solid"/>
                      <a:round/>
                      <a:headEnd type="none" w="med" len="med"/>
                      <a:tailEnd type="none" w="med" len="med"/>
                    </a:lnR>
                    <a:lnT w="12700" cap="flat" cmpd="sng" algn="ctr">
                      <a:solidFill>
                        <a:srgbClr val="66FF33"/>
                      </a:solidFill>
                      <a:prstDash val="solid"/>
                      <a:round/>
                      <a:headEnd type="none" w="med" len="med"/>
                      <a:tailEnd type="none" w="med" len="med"/>
                    </a:lnT>
                    <a:lnB w="12700" cap="flat" cmpd="sng" algn="ctr">
                      <a:solidFill>
                        <a:srgbClr val="66FF3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800" b="0" i="0" u="none" strike="noStrike" cap="none" normalizeH="0" baseline="0" smtClean="0">
                          <a:ln>
                            <a:noFill/>
                          </a:ln>
                          <a:solidFill>
                            <a:srgbClr val="CCECFF"/>
                          </a:solidFill>
                          <a:effectLst/>
                          <a:latin typeface="Arial" charset="0"/>
                        </a:rPr>
                        <a:t>% remanente</a:t>
                      </a:r>
                    </a:p>
                  </a:txBody>
                  <a:tcPr horzOverflow="overflow">
                    <a:lnL w="12700" cap="flat" cmpd="sng" algn="ctr">
                      <a:solidFill>
                        <a:srgbClr val="66FF33"/>
                      </a:solidFill>
                      <a:prstDash val="solid"/>
                      <a:round/>
                      <a:headEnd type="none" w="med" len="med"/>
                      <a:tailEnd type="none" w="med" len="med"/>
                    </a:lnL>
                    <a:lnR w="12700" cap="flat" cmpd="sng" algn="ctr">
                      <a:solidFill>
                        <a:srgbClr val="66FF33"/>
                      </a:solidFill>
                      <a:prstDash val="solid"/>
                      <a:round/>
                      <a:headEnd type="none" w="med" len="med"/>
                      <a:tailEnd type="none" w="med" len="med"/>
                    </a:lnR>
                    <a:lnT w="12700" cap="flat" cmpd="sng" algn="ctr">
                      <a:solidFill>
                        <a:srgbClr val="66FF33"/>
                      </a:solidFill>
                      <a:prstDash val="solid"/>
                      <a:round/>
                      <a:headEnd type="none" w="med" len="med"/>
                      <a:tailEnd type="none" w="med" len="med"/>
                    </a:lnT>
                    <a:lnB w="12700" cap="flat" cmpd="sng" algn="ctr">
                      <a:solidFill>
                        <a:srgbClr val="66FF33"/>
                      </a:solidFill>
                      <a:prstDash val="solid"/>
                      <a:round/>
                      <a:headEnd type="none" w="med" len="med"/>
                      <a:tailEnd type="none" w="med" len="med"/>
                    </a:lnB>
                    <a:lnTlToBr>
                      <a:noFill/>
                    </a:lnTlToBr>
                    <a:lnBlToTr>
                      <a:noFill/>
                    </a:lnBlToTr>
                    <a:noFill/>
                  </a:tcPr>
                </a:tc>
              </a:tr>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800" b="0" i="0" u="none" strike="noStrike" cap="none" normalizeH="0" baseline="0" smtClean="0">
                          <a:ln>
                            <a:noFill/>
                          </a:ln>
                          <a:solidFill>
                            <a:srgbClr val="FFFFFF"/>
                          </a:solidFill>
                          <a:effectLst/>
                          <a:latin typeface="Arial" charset="0"/>
                        </a:rPr>
                        <a:t>1</a:t>
                      </a:r>
                    </a:p>
                  </a:txBody>
                  <a:tcPr horzOverflow="overflow">
                    <a:lnL w="12700" cap="flat" cmpd="sng" algn="ctr">
                      <a:solidFill>
                        <a:srgbClr val="66FF33"/>
                      </a:solidFill>
                      <a:prstDash val="solid"/>
                      <a:round/>
                      <a:headEnd type="none" w="med" len="med"/>
                      <a:tailEnd type="none" w="med" len="med"/>
                    </a:lnL>
                    <a:lnR w="12700" cap="flat" cmpd="sng" algn="ctr">
                      <a:solidFill>
                        <a:srgbClr val="66FF33"/>
                      </a:solidFill>
                      <a:prstDash val="solid"/>
                      <a:round/>
                      <a:headEnd type="none" w="med" len="med"/>
                      <a:tailEnd type="none" w="med" len="med"/>
                    </a:lnR>
                    <a:lnT w="12700" cap="flat" cmpd="sng" algn="ctr">
                      <a:solidFill>
                        <a:srgbClr val="66FF33"/>
                      </a:solidFill>
                      <a:prstDash val="solid"/>
                      <a:round/>
                      <a:headEnd type="none" w="med" len="med"/>
                      <a:tailEnd type="none" w="med" len="med"/>
                    </a:lnT>
                    <a:lnB w="12700" cap="flat" cmpd="sng" algn="ctr">
                      <a:solidFill>
                        <a:srgbClr val="66FF3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800" b="0" i="0" u="none" strike="noStrike" cap="none" normalizeH="0" baseline="0" smtClean="0">
                          <a:ln>
                            <a:noFill/>
                          </a:ln>
                          <a:solidFill>
                            <a:srgbClr val="FFFFFF"/>
                          </a:solidFill>
                          <a:effectLst/>
                          <a:latin typeface="Arial" charset="0"/>
                        </a:rPr>
                        <a:t>50</a:t>
                      </a:r>
                    </a:p>
                  </a:txBody>
                  <a:tcPr horzOverflow="overflow">
                    <a:lnL w="12700" cap="flat" cmpd="sng" algn="ctr">
                      <a:solidFill>
                        <a:srgbClr val="66FF33"/>
                      </a:solidFill>
                      <a:prstDash val="solid"/>
                      <a:round/>
                      <a:headEnd type="none" w="med" len="med"/>
                      <a:tailEnd type="none" w="med" len="med"/>
                    </a:lnL>
                    <a:lnR w="12700" cap="flat" cmpd="sng" algn="ctr">
                      <a:solidFill>
                        <a:srgbClr val="66FF33"/>
                      </a:solidFill>
                      <a:prstDash val="solid"/>
                      <a:round/>
                      <a:headEnd type="none" w="med" len="med"/>
                      <a:tailEnd type="none" w="med" len="med"/>
                    </a:lnR>
                    <a:lnT w="12700" cap="flat" cmpd="sng" algn="ctr">
                      <a:solidFill>
                        <a:srgbClr val="66FF33"/>
                      </a:solidFill>
                      <a:prstDash val="solid"/>
                      <a:round/>
                      <a:headEnd type="none" w="med" len="med"/>
                      <a:tailEnd type="none" w="med" len="med"/>
                    </a:lnT>
                    <a:lnB w="12700" cap="flat" cmpd="sng" algn="ctr">
                      <a:solidFill>
                        <a:srgbClr val="66FF3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800" b="0" i="0" u="none" strike="noStrike" cap="none" normalizeH="0" baseline="0" smtClean="0">
                          <a:ln>
                            <a:noFill/>
                          </a:ln>
                          <a:solidFill>
                            <a:srgbClr val="FFFFFF"/>
                          </a:solidFill>
                          <a:effectLst/>
                          <a:latin typeface="Arial" charset="0"/>
                        </a:rPr>
                        <a:t>50</a:t>
                      </a:r>
                    </a:p>
                  </a:txBody>
                  <a:tcPr horzOverflow="overflow">
                    <a:lnL w="12700" cap="flat" cmpd="sng" algn="ctr">
                      <a:solidFill>
                        <a:srgbClr val="66FF33"/>
                      </a:solidFill>
                      <a:prstDash val="solid"/>
                      <a:round/>
                      <a:headEnd type="none" w="med" len="med"/>
                      <a:tailEnd type="none" w="med" len="med"/>
                    </a:lnL>
                    <a:lnR w="12700" cap="flat" cmpd="sng" algn="ctr">
                      <a:solidFill>
                        <a:srgbClr val="66FF33"/>
                      </a:solidFill>
                      <a:prstDash val="solid"/>
                      <a:round/>
                      <a:headEnd type="none" w="med" len="med"/>
                      <a:tailEnd type="none" w="med" len="med"/>
                    </a:lnR>
                    <a:lnT w="12700" cap="flat" cmpd="sng" algn="ctr">
                      <a:solidFill>
                        <a:srgbClr val="66FF33"/>
                      </a:solidFill>
                      <a:prstDash val="solid"/>
                      <a:round/>
                      <a:headEnd type="none" w="med" len="med"/>
                      <a:tailEnd type="none" w="med" len="med"/>
                    </a:lnT>
                    <a:lnB w="12700" cap="flat" cmpd="sng" algn="ctr">
                      <a:solidFill>
                        <a:srgbClr val="66FF33"/>
                      </a:solidFill>
                      <a:prstDash val="solid"/>
                      <a:round/>
                      <a:headEnd type="none" w="med" len="med"/>
                      <a:tailEnd type="none" w="med" len="med"/>
                    </a:lnB>
                    <a:lnTlToBr>
                      <a:noFill/>
                    </a:lnTlToBr>
                    <a:lnBlToTr>
                      <a:noFill/>
                    </a:lnBlToTr>
                    <a:noFill/>
                  </a:tcPr>
                </a:tc>
              </a:tr>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800" b="0" i="0" u="none" strike="noStrike" cap="none" normalizeH="0" baseline="0" smtClean="0">
                          <a:ln>
                            <a:noFill/>
                          </a:ln>
                          <a:solidFill>
                            <a:srgbClr val="FFFFFF"/>
                          </a:solidFill>
                          <a:effectLst/>
                          <a:latin typeface="Arial" charset="0"/>
                        </a:rPr>
                        <a:t>2</a:t>
                      </a:r>
                    </a:p>
                  </a:txBody>
                  <a:tcPr horzOverflow="overflow">
                    <a:lnL w="12700" cap="flat" cmpd="sng" algn="ctr">
                      <a:solidFill>
                        <a:srgbClr val="66FF33"/>
                      </a:solidFill>
                      <a:prstDash val="solid"/>
                      <a:round/>
                      <a:headEnd type="none" w="med" len="med"/>
                      <a:tailEnd type="none" w="med" len="med"/>
                    </a:lnL>
                    <a:lnR w="12700" cap="flat" cmpd="sng" algn="ctr">
                      <a:solidFill>
                        <a:srgbClr val="66FF33"/>
                      </a:solidFill>
                      <a:prstDash val="solid"/>
                      <a:round/>
                      <a:headEnd type="none" w="med" len="med"/>
                      <a:tailEnd type="none" w="med" len="med"/>
                    </a:lnR>
                    <a:lnT w="12700" cap="flat" cmpd="sng" algn="ctr">
                      <a:solidFill>
                        <a:srgbClr val="66FF33"/>
                      </a:solidFill>
                      <a:prstDash val="solid"/>
                      <a:round/>
                      <a:headEnd type="none" w="med" len="med"/>
                      <a:tailEnd type="none" w="med" len="med"/>
                    </a:lnT>
                    <a:lnB w="12700" cap="flat" cmpd="sng" algn="ctr">
                      <a:solidFill>
                        <a:srgbClr val="66FF3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800" b="0" i="0" u="none" strike="noStrike" cap="none" normalizeH="0" baseline="0" smtClean="0">
                          <a:ln>
                            <a:noFill/>
                          </a:ln>
                          <a:solidFill>
                            <a:srgbClr val="FFFFFF"/>
                          </a:solidFill>
                          <a:effectLst/>
                          <a:latin typeface="Arial" charset="0"/>
                        </a:rPr>
                        <a:t>75</a:t>
                      </a:r>
                    </a:p>
                  </a:txBody>
                  <a:tcPr horzOverflow="overflow">
                    <a:lnL w="12700" cap="flat" cmpd="sng" algn="ctr">
                      <a:solidFill>
                        <a:srgbClr val="66FF33"/>
                      </a:solidFill>
                      <a:prstDash val="solid"/>
                      <a:round/>
                      <a:headEnd type="none" w="med" len="med"/>
                      <a:tailEnd type="none" w="med" len="med"/>
                    </a:lnL>
                    <a:lnR w="12700" cap="flat" cmpd="sng" algn="ctr">
                      <a:solidFill>
                        <a:srgbClr val="66FF33"/>
                      </a:solidFill>
                      <a:prstDash val="solid"/>
                      <a:round/>
                      <a:headEnd type="none" w="med" len="med"/>
                      <a:tailEnd type="none" w="med" len="med"/>
                    </a:lnR>
                    <a:lnT w="12700" cap="flat" cmpd="sng" algn="ctr">
                      <a:solidFill>
                        <a:srgbClr val="66FF33"/>
                      </a:solidFill>
                      <a:prstDash val="solid"/>
                      <a:round/>
                      <a:headEnd type="none" w="med" len="med"/>
                      <a:tailEnd type="none" w="med" len="med"/>
                    </a:lnT>
                    <a:lnB w="12700" cap="flat" cmpd="sng" algn="ctr">
                      <a:solidFill>
                        <a:srgbClr val="66FF3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800" b="0" i="0" u="none" strike="noStrike" cap="none" normalizeH="0" baseline="0" smtClean="0">
                          <a:ln>
                            <a:noFill/>
                          </a:ln>
                          <a:solidFill>
                            <a:srgbClr val="FFFFFF"/>
                          </a:solidFill>
                          <a:effectLst/>
                          <a:latin typeface="Arial" charset="0"/>
                        </a:rPr>
                        <a:t>25</a:t>
                      </a:r>
                    </a:p>
                  </a:txBody>
                  <a:tcPr horzOverflow="overflow">
                    <a:lnL w="12700" cap="flat" cmpd="sng" algn="ctr">
                      <a:solidFill>
                        <a:srgbClr val="66FF33"/>
                      </a:solidFill>
                      <a:prstDash val="solid"/>
                      <a:round/>
                      <a:headEnd type="none" w="med" len="med"/>
                      <a:tailEnd type="none" w="med" len="med"/>
                    </a:lnL>
                    <a:lnR w="12700" cap="flat" cmpd="sng" algn="ctr">
                      <a:solidFill>
                        <a:srgbClr val="66FF33"/>
                      </a:solidFill>
                      <a:prstDash val="solid"/>
                      <a:round/>
                      <a:headEnd type="none" w="med" len="med"/>
                      <a:tailEnd type="none" w="med" len="med"/>
                    </a:lnR>
                    <a:lnT w="12700" cap="flat" cmpd="sng" algn="ctr">
                      <a:solidFill>
                        <a:srgbClr val="66FF33"/>
                      </a:solidFill>
                      <a:prstDash val="solid"/>
                      <a:round/>
                      <a:headEnd type="none" w="med" len="med"/>
                      <a:tailEnd type="none" w="med" len="med"/>
                    </a:lnT>
                    <a:lnB w="12700" cap="flat" cmpd="sng" algn="ctr">
                      <a:solidFill>
                        <a:srgbClr val="66FF33"/>
                      </a:solidFill>
                      <a:prstDash val="solid"/>
                      <a:round/>
                      <a:headEnd type="none" w="med" len="med"/>
                      <a:tailEnd type="none" w="med" len="med"/>
                    </a:lnB>
                    <a:lnTlToBr>
                      <a:noFill/>
                    </a:lnTlToBr>
                    <a:lnBlToTr>
                      <a:noFill/>
                    </a:lnBlToTr>
                    <a:noFill/>
                  </a:tcPr>
                </a:tc>
              </a:tr>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800" b="0" i="0" u="none" strike="noStrike" cap="none" normalizeH="0" baseline="0" smtClean="0">
                          <a:ln>
                            <a:noFill/>
                          </a:ln>
                          <a:solidFill>
                            <a:srgbClr val="FFFFFF"/>
                          </a:solidFill>
                          <a:effectLst/>
                          <a:latin typeface="Arial" charset="0"/>
                        </a:rPr>
                        <a:t>3</a:t>
                      </a:r>
                    </a:p>
                  </a:txBody>
                  <a:tcPr horzOverflow="overflow">
                    <a:lnL w="12700" cap="flat" cmpd="sng" algn="ctr">
                      <a:solidFill>
                        <a:srgbClr val="66FF33"/>
                      </a:solidFill>
                      <a:prstDash val="solid"/>
                      <a:round/>
                      <a:headEnd type="none" w="med" len="med"/>
                      <a:tailEnd type="none" w="med" len="med"/>
                    </a:lnL>
                    <a:lnR w="12700" cap="flat" cmpd="sng" algn="ctr">
                      <a:solidFill>
                        <a:srgbClr val="66FF33"/>
                      </a:solidFill>
                      <a:prstDash val="solid"/>
                      <a:round/>
                      <a:headEnd type="none" w="med" len="med"/>
                      <a:tailEnd type="none" w="med" len="med"/>
                    </a:lnR>
                    <a:lnT w="12700" cap="flat" cmpd="sng" algn="ctr">
                      <a:solidFill>
                        <a:srgbClr val="66FF33"/>
                      </a:solidFill>
                      <a:prstDash val="solid"/>
                      <a:round/>
                      <a:headEnd type="none" w="med" len="med"/>
                      <a:tailEnd type="none" w="med" len="med"/>
                    </a:lnT>
                    <a:lnB w="12700" cap="flat" cmpd="sng" algn="ctr">
                      <a:solidFill>
                        <a:srgbClr val="66FF3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800" b="0" i="0" u="none" strike="noStrike" cap="none" normalizeH="0" baseline="0" smtClean="0">
                          <a:ln>
                            <a:noFill/>
                          </a:ln>
                          <a:solidFill>
                            <a:srgbClr val="FFFFFF"/>
                          </a:solidFill>
                          <a:effectLst/>
                          <a:latin typeface="Arial" charset="0"/>
                        </a:rPr>
                        <a:t>87.5</a:t>
                      </a:r>
                    </a:p>
                  </a:txBody>
                  <a:tcPr horzOverflow="overflow">
                    <a:lnL w="12700" cap="flat" cmpd="sng" algn="ctr">
                      <a:solidFill>
                        <a:srgbClr val="66FF33"/>
                      </a:solidFill>
                      <a:prstDash val="solid"/>
                      <a:round/>
                      <a:headEnd type="none" w="med" len="med"/>
                      <a:tailEnd type="none" w="med" len="med"/>
                    </a:lnL>
                    <a:lnR w="12700" cap="flat" cmpd="sng" algn="ctr">
                      <a:solidFill>
                        <a:srgbClr val="66FF33"/>
                      </a:solidFill>
                      <a:prstDash val="solid"/>
                      <a:round/>
                      <a:headEnd type="none" w="med" len="med"/>
                      <a:tailEnd type="none" w="med" len="med"/>
                    </a:lnR>
                    <a:lnT w="12700" cap="flat" cmpd="sng" algn="ctr">
                      <a:solidFill>
                        <a:srgbClr val="66FF33"/>
                      </a:solidFill>
                      <a:prstDash val="solid"/>
                      <a:round/>
                      <a:headEnd type="none" w="med" len="med"/>
                      <a:tailEnd type="none" w="med" len="med"/>
                    </a:lnT>
                    <a:lnB w="12700" cap="flat" cmpd="sng" algn="ctr">
                      <a:solidFill>
                        <a:srgbClr val="66FF3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800" b="0" i="0" u="none" strike="noStrike" cap="none" normalizeH="0" baseline="0" smtClean="0">
                          <a:ln>
                            <a:noFill/>
                          </a:ln>
                          <a:solidFill>
                            <a:srgbClr val="FFFFFF"/>
                          </a:solidFill>
                          <a:effectLst/>
                          <a:latin typeface="Arial" charset="0"/>
                        </a:rPr>
                        <a:t>12.5</a:t>
                      </a:r>
                    </a:p>
                  </a:txBody>
                  <a:tcPr horzOverflow="overflow">
                    <a:lnL w="12700" cap="flat" cmpd="sng" algn="ctr">
                      <a:solidFill>
                        <a:srgbClr val="66FF33"/>
                      </a:solidFill>
                      <a:prstDash val="solid"/>
                      <a:round/>
                      <a:headEnd type="none" w="med" len="med"/>
                      <a:tailEnd type="none" w="med" len="med"/>
                    </a:lnL>
                    <a:lnR w="12700" cap="flat" cmpd="sng" algn="ctr">
                      <a:solidFill>
                        <a:srgbClr val="66FF33"/>
                      </a:solidFill>
                      <a:prstDash val="solid"/>
                      <a:round/>
                      <a:headEnd type="none" w="med" len="med"/>
                      <a:tailEnd type="none" w="med" len="med"/>
                    </a:lnR>
                    <a:lnT w="12700" cap="flat" cmpd="sng" algn="ctr">
                      <a:solidFill>
                        <a:srgbClr val="66FF33"/>
                      </a:solidFill>
                      <a:prstDash val="solid"/>
                      <a:round/>
                      <a:headEnd type="none" w="med" len="med"/>
                      <a:tailEnd type="none" w="med" len="med"/>
                    </a:lnT>
                    <a:lnB w="12700" cap="flat" cmpd="sng" algn="ctr">
                      <a:solidFill>
                        <a:srgbClr val="66FF33"/>
                      </a:solidFill>
                      <a:prstDash val="solid"/>
                      <a:round/>
                      <a:headEnd type="none" w="med" len="med"/>
                      <a:tailEnd type="none" w="med" len="med"/>
                    </a:lnB>
                    <a:lnTlToBr>
                      <a:noFill/>
                    </a:lnTlToBr>
                    <a:lnBlToTr>
                      <a:noFill/>
                    </a:lnBlToTr>
                    <a:noFill/>
                  </a:tcPr>
                </a:tc>
              </a:tr>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800" b="0" i="0" u="none" strike="noStrike" cap="none" normalizeH="0" baseline="0" smtClean="0">
                          <a:ln>
                            <a:noFill/>
                          </a:ln>
                          <a:solidFill>
                            <a:srgbClr val="FFFFFF"/>
                          </a:solidFill>
                          <a:effectLst/>
                          <a:latin typeface="Arial" charset="0"/>
                        </a:rPr>
                        <a:t>4</a:t>
                      </a:r>
                    </a:p>
                  </a:txBody>
                  <a:tcPr horzOverflow="overflow">
                    <a:lnL w="12700" cap="flat" cmpd="sng" algn="ctr">
                      <a:solidFill>
                        <a:srgbClr val="66FF33"/>
                      </a:solidFill>
                      <a:prstDash val="solid"/>
                      <a:round/>
                      <a:headEnd type="none" w="med" len="med"/>
                      <a:tailEnd type="none" w="med" len="med"/>
                    </a:lnL>
                    <a:lnR w="12700" cap="flat" cmpd="sng" algn="ctr">
                      <a:solidFill>
                        <a:srgbClr val="66FF33"/>
                      </a:solidFill>
                      <a:prstDash val="solid"/>
                      <a:round/>
                      <a:headEnd type="none" w="med" len="med"/>
                      <a:tailEnd type="none" w="med" len="med"/>
                    </a:lnR>
                    <a:lnT w="12700" cap="flat" cmpd="sng" algn="ctr">
                      <a:solidFill>
                        <a:srgbClr val="66FF33"/>
                      </a:solidFill>
                      <a:prstDash val="solid"/>
                      <a:round/>
                      <a:headEnd type="none" w="med" len="med"/>
                      <a:tailEnd type="none" w="med" len="med"/>
                    </a:lnT>
                    <a:lnB w="12700" cap="flat" cmpd="sng" algn="ctr">
                      <a:solidFill>
                        <a:srgbClr val="66FF3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800" b="0" i="0" u="none" strike="noStrike" cap="none" normalizeH="0" baseline="0" smtClean="0">
                          <a:ln>
                            <a:noFill/>
                          </a:ln>
                          <a:solidFill>
                            <a:srgbClr val="FFFFFF"/>
                          </a:solidFill>
                          <a:effectLst/>
                          <a:latin typeface="Arial" charset="0"/>
                        </a:rPr>
                        <a:t>93.75</a:t>
                      </a:r>
                    </a:p>
                  </a:txBody>
                  <a:tcPr horzOverflow="overflow">
                    <a:lnL w="12700" cap="flat" cmpd="sng" algn="ctr">
                      <a:solidFill>
                        <a:srgbClr val="66FF33"/>
                      </a:solidFill>
                      <a:prstDash val="solid"/>
                      <a:round/>
                      <a:headEnd type="none" w="med" len="med"/>
                      <a:tailEnd type="none" w="med" len="med"/>
                    </a:lnL>
                    <a:lnR w="12700" cap="flat" cmpd="sng" algn="ctr">
                      <a:solidFill>
                        <a:srgbClr val="66FF33"/>
                      </a:solidFill>
                      <a:prstDash val="solid"/>
                      <a:round/>
                      <a:headEnd type="none" w="med" len="med"/>
                      <a:tailEnd type="none" w="med" len="med"/>
                    </a:lnR>
                    <a:lnT w="12700" cap="flat" cmpd="sng" algn="ctr">
                      <a:solidFill>
                        <a:srgbClr val="66FF33"/>
                      </a:solidFill>
                      <a:prstDash val="solid"/>
                      <a:round/>
                      <a:headEnd type="none" w="med" len="med"/>
                      <a:tailEnd type="none" w="med" len="med"/>
                    </a:lnT>
                    <a:lnB w="12700" cap="flat" cmpd="sng" algn="ctr">
                      <a:solidFill>
                        <a:srgbClr val="66FF3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800" b="0" i="0" u="none" strike="noStrike" cap="none" normalizeH="0" baseline="0" smtClean="0">
                          <a:ln>
                            <a:noFill/>
                          </a:ln>
                          <a:solidFill>
                            <a:srgbClr val="FFFFFF"/>
                          </a:solidFill>
                          <a:effectLst/>
                          <a:latin typeface="Arial" charset="0"/>
                        </a:rPr>
                        <a:t>6.25</a:t>
                      </a:r>
                    </a:p>
                  </a:txBody>
                  <a:tcPr horzOverflow="overflow">
                    <a:lnL w="12700" cap="flat" cmpd="sng" algn="ctr">
                      <a:solidFill>
                        <a:srgbClr val="66FF33"/>
                      </a:solidFill>
                      <a:prstDash val="solid"/>
                      <a:round/>
                      <a:headEnd type="none" w="med" len="med"/>
                      <a:tailEnd type="none" w="med" len="med"/>
                    </a:lnL>
                    <a:lnR w="12700" cap="flat" cmpd="sng" algn="ctr">
                      <a:solidFill>
                        <a:srgbClr val="66FF33"/>
                      </a:solidFill>
                      <a:prstDash val="solid"/>
                      <a:round/>
                      <a:headEnd type="none" w="med" len="med"/>
                      <a:tailEnd type="none" w="med" len="med"/>
                    </a:lnR>
                    <a:lnT w="12700" cap="flat" cmpd="sng" algn="ctr">
                      <a:solidFill>
                        <a:srgbClr val="66FF33"/>
                      </a:solidFill>
                      <a:prstDash val="solid"/>
                      <a:round/>
                      <a:headEnd type="none" w="med" len="med"/>
                      <a:tailEnd type="none" w="med" len="med"/>
                    </a:lnT>
                    <a:lnB w="12700" cap="flat" cmpd="sng" algn="ctr">
                      <a:solidFill>
                        <a:srgbClr val="66FF33"/>
                      </a:solidFill>
                      <a:prstDash val="solid"/>
                      <a:round/>
                      <a:headEnd type="none" w="med" len="med"/>
                      <a:tailEnd type="none" w="med" len="med"/>
                    </a:lnB>
                    <a:lnTlToBr>
                      <a:noFill/>
                    </a:lnTlToBr>
                    <a:lnBlToTr>
                      <a:noFill/>
                    </a:lnBlToTr>
                    <a:noFill/>
                  </a:tcPr>
                </a:tc>
              </a:tr>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800" b="0" i="0" u="none" strike="noStrike" cap="none" normalizeH="0" baseline="0" smtClean="0">
                          <a:ln>
                            <a:noFill/>
                          </a:ln>
                          <a:solidFill>
                            <a:srgbClr val="FFFFFF"/>
                          </a:solidFill>
                          <a:effectLst/>
                          <a:latin typeface="Arial" charset="0"/>
                        </a:rPr>
                        <a:t>5</a:t>
                      </a:r>
                    </a:p>
                  </a:txBody>
                  <a:tcPr horzOverflow="overflow">
                    <a:lnL w="12700" cap="flat" cmpd="sng" algn="ctr">
                      <a:solidFill>
                        <a:srgbClr val="66FF33"/>
                      </a:solidFill>
                      <a:prstDash val="solid"/>
                      <a:round/>
                      <a:headEnd type="none" w="med" len="med"/>
                      <a:tailEnd type="none" w="med" len="med"/>
                    </a:lnL>
                    <a:lnR w="12700" cap="flat" cmpd="sng" algn="ctr">
                      <a:solidFill>
                        <a:srgbClr val="66FF33"/>
                      </a:solidFill>
                      <a:prstDash val="solid"/>
                      <a:round/>
                      <a:headEnd type="none" w="med" len="med"/>
                      <a:tailEnd type="none" w="med" len="med"/>
                    </a:lnR>
                    <a:lnT w="12700" cap="flat" cmpd="sng" algn="ctr">
                      <a:solidFill>
                        <a:srgbClr val="66FF33"/>
                      </a:solidFill>
                      <a:prstDash val="solid"/>
                      <a:round/>
                      <a:headEnd type="none" w="med" len="med"/>
                      <a:tailEnd type="none" w="med" len="med"/>
                    </a:lnT>
                    <a:lnB w="12700" cap="flat" cmpd="sng" algn="ctr">
                      <a:solidFill>
                        <a:srgbClr val="66FF3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800" b="0" i="0" u="none" strike="noStrike" cap="none" normalizeH="0" baseline="0" smtClean="0">
                          <a:ln>
                            <a:noFill/>
                          </a:ln>
                          <a:solidFill>
                            <a:srgbClr val="FFFFFF"/>
                          </a:solidFill>
                          <a:effectLst/>
                          <a:latin typeface="Arial" charset="0"/>
                        </a:rPr>
                        <a:t>96.875</a:t>
                      </a:r>
                    </a:p>
                  </a:txBody>
                  <a:tcPr horzOverflow="overflow">
                    <a:lnL w="12700" cap="flat" cmpd="sng" algn="ctr">
                      <a:solidFill>
                        <a:srgbClr val="66FF33"/>
                      </a:solidFill>
                      <a:prstDash val="solid"/>
                      <a:round/>
                      <a:headEnd type="none" w="med" len="med"/>
                      <a:tailEnd type="none" w="med" len="med"/>
                    </a:lnL>
                    <a:lnR w="12700" cap="flat" cmpd="sng" algn="ctr">
                      <a:solidFill>
                        <a:srgbClr val="66FF33"/>
                      </a:solidFill>
                      <a:prstDash val="solid"/>
                      <a:round/>
                      <a:headEnd type="none" w="med" len="med"/>
                      <a:tailEnd type="none" w="med" len="med"/>
                    </a:lnR>
                    <a:lnT w="12700" cap="flat" cmpd="sng" algn="ctr">
                      <a:solidFill>
                        <a:srgbClr val="66FF33"/>
                      </a:solidFill>
                      <a:prstDash val="solid"/>
                      <a:round/>
                      <a:headEnd type="none" w="med" len="med"/>
                      <a:tailEnd type="none" w="med" len="med"/>
                    </a:lnT>
                    <a:lnB w="12700" cap="flat" cmpd="sng" algn="ctr">
                      <a:solidFill>
                        <a:srgbClr val="66FF3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800" b="0" i="0" u="none" strike="noStrike" cap="none" normalizeH="0" baseline="0" smtClean="0">
                          <a:ln>
                            <a:noFill/>
                          </a:ln>
                          <a:solidFill>
                            <a:srgbClr val="FFFFFF"/>
                          </a:solidFill>
                          <a:effectLst/>
                          <a:latin typeface="Arial" charset="0"/>
                        </a:rPr>
                        <a:t>3.125</a:t>
                      </a:r>
                    </a:p>
                  </a:txBody>
                  <a:tcPr horzOverflow="overflow">
                    <a:lnL w="12700" cap="flat" cmpd="sng" algn="ctr">
                      <a:solidFill>
                        <a:srgbClr val="66FF33"/>
                      </a:solidFill>
                      <a:prstDash val="solid"/>
                      <a:round/>
                      <a:headEnd type="none" w="med" len="med"/>
                      <a:tailEnd type="none" w="med" len="med"/>
                    </a:lnL>
                    <a:lnR w="12700" cap="flat" cmpd="sng" algn="ctr">
                      <a:solidFill>
                        <a:srgbClr val="66FF33"/>
                      </a:solidFill>
                      <a:prstDash val="solid"/>
                      <a:round/>
                      <a:headEnd type="none" w="med" len="med"/>
                      <a:tailEnd type="none" w="med" len="med"/>
                    </a:lnR>
                    <a:lnT w="12700" cap="flat" cmpd="sng" algn="ctr">
                      <a:solidFill>
                        <a:srgbClr val="66FF33"/>
                      </a:solidFill>
                      <a:prstDash val="solid"/>
                      <a:round/>
                      <a:headEnd type="none" w="med" len="med"/>
                      <a:tailEnd type="none" w="med" len="med"/>
                    </a:lnT>
                    <a:lnB w="12700" cap="flat" cmpd="sng" algn="ctr">
                      <a:solidFill>
                        <a:srgbClr val="66FF33"/>
                      </a:solidFill>
                      <a:prstDash val="solid"/>
                      <a:round/>
                      <a:headEnd type="none" w="med" len="med"/>
                      <a:tailEnd type="none" w="med" len="med"/>
                    </a:lnB>
                    <a:lnTlToBr>
                      <a:noFill/>
                    </a:lnTlToBr>
                    <a:lnBlToTr>
                      <a:noFill/>
                    </a:lnBlToTr>
                    <a:noFill/>
                  </a:tcPr>
                </a:tc>
              </a:tr>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800" b="0" i="0" u="none" strike="noStrike" cap="none" normalizeH="0" baseline="0" smtClean="0">
                          <a:ln>
                            <a:noFill/>
                          </a:ln>
                          <a:solidFill>
                            <a:srgbClr val="FFFFFF"/>
                          </a:solidFill>
                          <a:effectLst/>
                          <a:latin typeface="Arial" charset="0"/>
                        </a:rPr>
                        <a:t>6</a:t>
                      </a:r>
                    </a:p>
                  </a:txBody>
                  <a:tcPr horzOverflow="overflow">
                    <a:lnL w="12700" cap="flat" cmpd="sng" algn="ctr">
                      <a:solidFill>
                        <a:srgbClr val="66FF33"/>
                      </a:solidFill>
                      <a:prstDash val="solid"/>
                      <a:round/>
                      <a:headEnd type="none" w="med" len="med"/>
                      <a:tailEnd type="none" w="med" len="med"/>
                    </a:lnL>
                    <a:lnR w="12700" cap="flat" cmpd="sng" algn="ctr">
                      <a:solidFill>
                        <a:srgbClr val="66FF33"/>
                      </a:solidFill>
                      <a:prstDash val="solid"/>
                      <a:round/>
                      <a:headEnd type="none" w="med" len="med"/>
                      <a:tailEnd type="none" w="med" len="med"/>
                    </a:lnR>
                    <a:lnT w="12700" cap="flat" cmpd="sng" algn="ctr">
                      <a:solidFill>
                        <a:srgbClr val="66FF33"/>
                      </a:solidFill>
                      <a:prstDash val="solid"/>
                      <a:round/>
                      <a:headEnd type="none" w="med" len="med"/>
                      <a:tailEnd type="none" w="med" len="med"/>
                    </a:lnT>
                    <a:lnB w="12700" cap="flat" cmpd="sng" algn="ctr">
                      <a:solidFill>
                        <a:srgbClr val="66FF3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800" b="0" i="0" u="none" strike="noStrike" cap="none" normalizeH="0" baseline="0" smtClean="0">
                          <a:ln>
                            <a:noFill/>
                          </a:ln>
                          <a:solidFill>
                            <a:srgbClr val="FFFFFF"/>
                          </a:solidFill>
                          <a:effectLst/>
                          <a:latin typeface="Arial" charset="0"/>
                        </a:rPr>
                        <a:t>98.4375</a:t>
                      </a:r>
                    </a:p>
                  </a:txBody>
                  <a:tcPr horzOverflow="overflow">
                    <a:lnL w="12700" cap="flat" cmpd="sng" algn="ctr">
                      <a:solidFill>
                        <a:srgbClr val="66FF33"/>
                      </a:solidFill>
                      <a:prstDash val="solid"/>
                      <a:round/>
                      <a:headEnd type="none" w="med" len="med"/>
                      <a:tailEnd type="none" w="med" len="med"/>
                    </a:lnL>
                    <a:lnR w="12700" cap="flat" cmpd="sng" algn="ctr">
                      <a:solidFill>
                        <a:srgbClr val="66FF33"/>
                      </a:solidFill>
                      <a:prstDash val="solid"/>
                      <a:round/>
                      <a:headEnd type="none" w="med" len="med"/>
                      <a:tailEnd type="none" w="med" len="med"/>
                    </a:lnR>
                    <a:lnT w="12700" cap="flat" cmpd="sng" algn="ctr">
                      <a:solidFill>
                        <a:srgbClr val="66FF33"/>
                      </a:solidFill>
                      <a:prstDash val="solid"/>
                      <a:round/>
                      <a:headEnd type="none" w="med" len="med"/>
                      <a:tailEnd type="none" w="med" len="med"/>
                    </a:lnT>
                    <a:lnB w="12700" cap="flat" cmpd="sng" algn="ctr">
                      <a:solidFill>
                        <a:srgbClr val="66FF3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800" b="0" i="0" u="none" strike="noStrike" cap="none" normalizeH="0" baseline="0" smtClean="0">
                          <a:ln>
                            <a:noFill/>
                          </a:ln>
                          <a:solidFill>
                            <a:srgbClr val="FFFFFF"/>
                          </a:solidFill>
                          <a:effectLst/>
                          <a:latin typeface="Arial" charset="0"/>
                        </a:rPr>
                        <a:t>1.5625</a:t>
                      </a:r>
                    </a:p>
                  </a:txBody>
                  <a:tcPr horzOverflow="overflow">
                    <a:lnL w="12700" cap="flat" cmpd="sng" algn="ctr">
                      <a:solidFill>
                        <a:srgbClr val="66FF33"/>
                      </a:solidFill>
                      <a:prstDash val="solid"/>
                      <a:round/>
                      <a:headEnd type="none" w="med" len="med"/>
                      <a:tailEnd type="none" w="med" len="med"/>
                    </a:lnL>
                    <a:lnR w="12700" cap="flat" cmpd="sng" algn="ctr">
                      <a:solidFill>
                        <a:srgbClr val="66FF33"/>
                      </a:solidFill>
                      <a:prstDash val="solid"/>
                      <a:round/>
                      <a:headEnd type="none" w="med" len="med"/>
                      <a:tailEnd type="none" w="med" len="med"/>
                    </a:lnR>
                    <a:lnT w="12700" cap="flat" cmpd="sng" algn="ctr">
                      <a:solidFill>
                        <a:srgbClr val="66FF33"/>
                      </a:solidFill>
                      <a:prstDash val="solid"/>
                      <a:round/>
                      <a:headEnd type="none" w="med" len="med"/>
                      <a:tailEnd type="none" w="med" len="med"/>
                    </a:lnT>
                    <a:lnB w="12700" cap="flat" cmpd="sng" algn="ctr">
                      <a:solidFill>
                        <a:srgbClr val="66FF33"/>
                      </a:solidFill>
                      <a:prstDash val="solid"/>
                      <a:round/>
                      <a:headEnd type="none" w="med" len="med"/>
                      <a:tailEnd type="none" w="med" len="med"/>
                    </a:lnB>
                    <a:lnTlToBr>
                      <a:noFill/>
                    </a:lnTlToBr>
                    <a:lnBlToTr>
                      <a:noFill/>
                    </a:lnBlToTr>
                    <a:noFill/>
                  </a:tcPr>
                </a:tc>
              </a:tr>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800" b="0" i="0" u="none" strike="noStrike" cap="none" normalizeH="0" baseline="0" smtClean="0">
                          <a:ln>
                            <a:noFill/>
                          </a:ln>
                          <a:solidFill>
                            <a:srgbClr val="FFFFFF"/>
                          </a:solidFill>
                          <a:effectLst/>
                          <a:latin typeface="Arial" charset="0"/>
                        </a:rPr>
                        <a:t>7</a:t>
                      </a:r>
                    </a:p>
                  </a:txBody>
                  <a:tcPr horzOverflow="overflow">
                    <a:lnL w="12700" cap="flat" cmpd="sng" algn="ctr">
                      <a:solidFill>
                        <a:srgbClr val="66FF33"/>
                      </a:solidFill>
                      <a:prstDash val="solid"/>
                      <a:round/>
                      <a:headEnd type="none" w="med" len="med"/>
                      <a:tailEnd type="none" w="med" len="med"/>
                    </a:lnL>
                    <a:lnR w="12700" cap="flat" cmpd="sng" algn="ctr">
                      <a:solidFill>
                        <a:srgbClr val="66FF33"/>
                      </a:solidFill>
                      <a:prstDash val="solid"/>
                      <a:round/>
                      <a:headEnd type="none" w="med" len="med"/>
                      <a:tailEnd type="none" w="med" len="med"/>
                    </a:lnR>
                    <a:lnT w="12700" cap="flat" cmpd="sng" algn="ctr">
                      <a:solidFill>
                        <a:srgbClr val="66FF33"/>
                      </a:solidFill>
                      <a:prstDash val="solid"/>
                      <a:round/>
                      <a:headEnd type="none" w="med" len="med"/>
                      <a:tailEnd type="none" w="med" len="med"/>
                    </a:lnT>
                    <a:lnB w="12700" cap="flat" cmpd="sng" algn="ctr">
                      <a:solidFill>
                        <a:srgbClr val="66FF3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800" b="0" i="0" u="none" strike="noStrike" cap="none" normalizeH="0" baseline="0" smtClean="0">
                          <a:ln>
                            <a:noFill/>
                          </a:ln>
                          <a:solidFill>
                            <a:srgbClr val="FFFFFF"/>
                          </a:solidFill>
                          <a:effectLst/>
                          <a:latin typeface="Arial" charset="0"/>
                        </a:rPr>
                        <a:t>99.219</a:t>
                      </a:r>
                    </a:p>
                  </a:txBody>
                  <a:tcPr horzOverflow="overflow">
                    <a:lnL w="12700" cap="flat" cmpd="sng" algn="ctr">
                      <a:solidFill>
                        <a:srgbClr val="66FF33"/>
                      </a:solidFill>
                      <a:prstDash val="solid"/>
                      <a:round/>
                      <a:headEnd type="none" w="med" len="med"/>
                      <a:tailEnd type="none" w="med" len="med"/>
                    </a:lnL>
                    <a:lnR w="12700" cap="flat" cmpd="sng" algn="ctr">
                      <a:solidFill>
                        <a:srgbClr val="66FF33"/>
                      </a:solidFill>
                      <a:prstDash val="solid"/>
                      <a:round/>
                      <a:headEnd type="none" w="med" len="med"/>
                      <a:tailEnd type="none" w="med" len="med"/>
                    </a:lnR>
                    <a:lnT w="12700" cap="flat" cmpd="sng" algn="ctr">
                      <a:solidFill>
                        <a:srgbClr val="66FF33"/>
                      </a:solidFill>
                      <a:prstDash val="solid"/>
                      <a:round/>
                      <a:headEnd type="none" w="med" len="med"/>
                      <a:tailEnd type="none" w="med" len="med"/>
                    </a:lnT>
                    <a:lnB w="12700" cap="flat" cmpd="sng" algn="ctr">
                      <a:solidFill>
                        <a:srgbClr val="66FF3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800" b="0" i="0" u="none" strike="noStrike" cap="none" normalizeH="0" baseline="0" smtClean="0">
                          <a:ln>
                            <a:noFill/>
                          </a:ln>
                          <a:solidFill>
                            <a:srgbClr val="FFFFFF"/>
                          </a:solidFill>
                          <a:effectLst/>
                          <a:latin typeface="Arial" charset="0"/>
                        </a:rPr>
                        <a:t>0.781</a:t>
                      </a:r>
                    </a:p>
                  </a:txBody>
                  <a:tcPr horzOverflow="overflow">
                    <a:lnL w="12700" cap="flat" cmpd="sng" algn="ctr">
                      <a:solidFill>
                        <a:srgbClr val="66FF33"/>
                      </a:solidFill>
                      <a:prstDash val="solid"/>
                      <a:round/>
                      <a:headEnd type="none" w="med" len="med"/>
                      <a:tailEnd type="none" w="med" len="med"/>
                    </a:lnL>
                    <a:lnR w="12700" cap="flat" cmpd="sng" algn="ctr">
                      <a:solidFill>
                        <a:srgbClr val="66FF33"/>
                      </a:solidFill>
                      <a:prstDash val="solid"/>
                      <a:round/>
                      <a:headEnd type="none" w="med" len="med"/>
                      <a:tailEnd type="none" w="med" len="med"/>
                    </a:lnR>
                    <a:lnT w="12700" cap="flat" cmpd="sng" algn="ctr">
                      <a:solidFill>
                        <a:srgbClr val="66FF33"/>
                      </a:solidFill>
                      <a:prstDash val="solid"/>
                      <a:round/>
                      <a:headEnd type="none" w="med" len="med"/>
                      <a:tailEnd type="none" w="med" len="med"/>
                    </a:lnT>
                    <a:lnB w="12700" cap="flat" cmpd="sng" algn="ctr">
                      <a:solidFill>
                        <a:srgbClr val="66FF33"/>
                      </a:solidFill>
                      <a:prstDash val="solid"/>
                      <a:round/>
                      <a:headEnd type="none" w="med" len="med"/>
                      <a:tailEnd type="none" w="med" len="med"/>
                    </a:lnB>
                    <a:lnTlToBr>
                      <a:noFill/>
                    </a:lnTlToBr>
                    <a:lnBlToTr>
                      <a:noFill/>
                    </a:lnBlToTr>
                    <a:noFill/>
                  </a:tcPr>
                </a:tc>
              </a:tr>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800" b="0" i="0" u="none" strike="noStrike" cap="none" normalizeH="0" baseline="0" smtClean="0">
                          <a:ln>
                            <a:noFill/>
                          </a:ln>
                          <a:solidFill>
                            <a:srgbClr val="FFFFFF"/>
                          </a:solidFill>
                          <a:effectLst/>
                          <a:latin typeface="Arial" charset="0"/>
                        </a:rPr>
                        <a:t>10</a:t>
                      </a:r>
                    </a:p>
                  </a:txBody>
                  <a:tcPr horzOverflow="overflow">
                    <a:lnL w="12700" cap="flat" cmpd="sng" algn="ctr">
                      <a:solidFill>
                        <a:srgbClr val="66FF33"/>
                      </a:solidFill>
                      <a:prstDash val="solid"/>
                      <a:round/>
                      <a:headEnd type="none" w="med" len="med"/>
                      <a:tailEnd type="none" w="med" len="med"/>
                    </a:lnL>
                    <a:lnR w="12700" cap="flat" cmpd="sng" algn="ctr">
                      <a:solidFill>
                        <a:srgbClr val="66FF33"/>
                      </a:solidFill>
                      <a:prstDash val="solid"/>
                      <a:round/>
                      <a:headEnd type="none" w="med" len="med"/>
                      <a:tailEnd type="none" w="med" len="med"/>
                    </a:lnR>
                    <a:lnT w="12700" cap="flat" cmpd="sng" algn="ctr">
                      <a:solidFill>
                        <a:srgbClr val="66FF33"/>
                      </a:solidFill>
                      <a:prstDash val="solid"/>
                      <a:round/>
                      <a:headEnd type="none" w="med" len="med"/>
                      <a:tailEnd type="none" w="med" len="med"/>
                    </a:lnT>
                    <a:lnB w="12700" cap="flat" cmpd="sng" algn="ctr">
                      <a:solidFill>
                        <a:srgbClr val="66FF3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800" b="0" i="0" u="none" strike="noStrike" cap="none" normalizeH="0" baseline="0" smtClean="0">
                          <a:ln>
                            <a:noFill/>
                          </a:ln>
                          <a:solidFill>
                            <a:srgbClr val="FFFFFF"/>
                          </a:solidFill>
                          <a:effectLst/>
                          <a:latin typeface="Arial" charset="0"/>
                        </a:rPr>
                        <a:t>99.902</a:t>
                      </a:r>
                    </a:p>
                  </a:txBody>
                  <a:tcPr horzOverflow="overflow">
                    <a:lnL w="12700" cap="flat" cmpd="sng" algn="ctr">
                      <a:solidFill>
                        <a:srgbClr val="66FF33"/>
                      </a:solidFill>
                      <a:prstDash val="solid"/>
                      <a:round/>
                      <a:headEnd type="none" w="med" len="med"/>
                      <a:tailEnd type="none" w="med" len="med"/>
                    </a:lnL>
                    <a:lnR w="12700" cap="flat" cmpd="sng" algn="ctr">
                      <a:solidFill>
                        <a:srgbClr val="66FF33"/>
                      </a:solidFill>
                      <a:prstDash val="solid"/>
                      <a:round/>
                      <a:headEnd type="none" w="med" len="med"/>
                      <a:tailEnd type="none" w="med" len="med"/>
                    </a:lnR>
                    <a:lnT w="12700" cap="flat" cmpd="sng" algn="ctr">
                      <a:solidFill>
                        <a:srgbClr val="66FF33"/>
                      </a:solidFill>
                      <a:prstDash val="solid"/>
                      <a:round/>
                      <a:headEnd type="none" w="med" len="med"/>
                      <a:tailEnd type="none" w="med" len="med"/>
                    </a:lnT>
                    <a:lnB w="12700" cap="flat" cmpd="sng" algn="ctr">
                      <a:solidFill>
                        <a:srgbClr val="66FF3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2800" b="0" i="0" u="none" strike="noStrike" cap="none" normalizeH="0" baseline="0" smtClean="0">
                          <a:ln>
                            <a:noFill/>
                          </a:ln>
                          <a:solidFill>
                            <a:srgbClr val="FFFFFF"/>
                          </a:solidFill>
                          <a:effectLst/>
                          <a:latin typeface="Arial" charset="0"/>
                        </a:rPr>
                        <a:t>0.098</a:t>
                      </a:r>
                    </a:p>
                  </a:txBody>
                  <a:tcPr horzOverflow="overflow">
                    <a:lnL w="12700" cap="flat" cmpd="sng" algn="ctr">
                      <a:solidFill>
                        <a:srgbClr val="66FF33"/>
                      </a:solidFill>
                      <a:prstDash val="solid"/>
                      <a:round/>
                      <a:headEnd type="none" w="med" len="med"/>
                      <a:tailEnd type="none" w="med" len="med"/>
                    </a:lnL>
                    <a:lnR w="12700" cap="flat" cmpd="sng" algn="ctr">
                      <a:solidFill>
                        <a:srgbClr val="66FF33"/>
                      </a:solidFill>
                      <a:prstDash val="solid"/>
                      <a:round/>
                      <a:headEnd type="none" w="med" len="med"/>
                      <a:tailEnd type="none" w="med" len="med"/>
                    </a:lnR>
                    <a:lnT w="12700" cap="flat" cmpd="sng" algn="ctr">
                      <a:solidFill>
                        <a:srgbClr val="66FF33"/>
                      </a:solidFill>
                      <a:prstDash val="solid"/>
                      <a:round/>
                      <a:headEnd type="none" w="med" len="med"/>
                      <a:tailEnd type="none" w="med" len="med"/>
                    </a:lnT>
                    <a:lnB w="12700" cap="flat" cmpd="sng" algn="ctr">
                      <a:solidFill>
                        <a:srgbClr val="66FF33"/>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39939"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39940"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39941"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39942"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39943"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39944" name="Picture 9"/>
          <p:cNvPicPr>
            <a:picLocks noChangeAspect="1" noChangeArrowheads="1"/>
          </p:cNvPicPr>
          <p:nvPr/>
        </p:nvPicPr>
        <p:blipFill>
          <a:blip r:embed="rId4" cstate="print"/>
          <a:srcRect l="22749" r="9004"/>
          <a:stretch>
            <a:fillRect/>
          </a:stretch>
        </p:blipFill>
        <p:spPr bwMode="auto">
          <a:xfrm>
            <a:off x="0" y="0"/>
            <a:ext cx="1371600" cy="6858000"/>
          </a:xfrm>
          <a:prstGeom prst="rect">
            <a:avLst/>
          </a:prstGeom>
          <a:noFill/>
          <a:ln w="9525">
            <a:noFill/>
            <a:miter lim="800000"/>
            <a:headEnd/>
            <a:tailEnd/>
          </a:ln>
        </p:spPr>
      </p:pic>
      <p:sp>
        <p:nvSpPr>
          <p:cNvPr id="39945" name="Rectangle 10"/>
          <p:cNvSpPr>
            <a:spLocks noChangeArrowheads="1"/>
          </p:cNvSpPr>
          <p:nvPr/>
        </p:nvSpPr>
        <p:spPr bwMode="auto">
          <a:xfrm>
            <a:off x="1187450" y="692150"/>
            <a:ext cx="7499350" cy="984250"/>
          </a:xfrm>
          <a:prstGeom prst="rect">
            <a:avLst/>
          </a:prstGeom>
          <a:noFill/>
          <a:ln w="9525">
            <a:noFill/>
            <a:miter lim="800000"/>
            <a:headEnd/>
            <a:tailEnd/>
          </a:ln>
        </p:spPr>
        <p:txBody>
          <a:bodyPr anchor="ctr"/>
          <a:lstStyle/>
          <a:p>
            <a:pPr algn="ctr"/>
            <a:r>
              <a:rPr lang="es-ES_tradnl" sz="3600" b="1" i="0" dirty="0">
                <a:solidFill>
                  <a:schemeClr val="bg1"/>
                </a:solidFill>
              </a:rPr>
              <a:t>¿Por qué se dice cinética lineal?</a:t>
            </a:r>
          </a:p>
        </p:txBody>
      </p:sp>
      <p:sp>
        <p:nvSpPr>
          <p:cNvPr id="92171" name="Rectangle 11"/>
          <p:cNvSpPr>
            <a:spLocks noChangeArrowheads="1"/>
          </p:cNvSpPr>
          <p:nvPr/>
        </p:nvSpPr>
        <p:spPr bwMode="auto">
          <a:xfrm>
            <a:off x="1692275" y="1905000"/>
            <a:ext cx="6994525" cy="4114800"/>
          </a:xfrm>
          <a:prstGeom prst="rect">
            <a:avLst/>
          </a:prstGeom>
          <a:noFill/>
          <a:ln w="9525">
            <a:noFill/>
            <a:miter lim="800000"/>
            <a:headEnd/>
            <a:tailEnd/>
          </a:ln>
        </p:spPr>
        <p:txBody>
          <a:bodyPr/>
          <a:lstStyle/>
          <a:p>
            <a:pPr marL="342900" indent="-342900" algn="just">
              <a:spcBef>
                <a:spcPct val="20000"/>
              </a:spcBef>
              <a:buFontTx/>
              <a:buChar char="•"/>
            </a:pPr>
            <a:endParaRPr lang="es-ES_tradnl" sz="2800" b="1" i="0">
              <a:solidFill>
                <a:srgbClr val="CCECFF"/>
              </a:solidFill>
            </a:endParaRPr>
          </a:p>
          <a:p>
            <a:pPr marL="342900" indent="-342900" algn="just">
              <a:spcBef>
                <a:spcPct val="20000"/>
              </a:spcBef>
              <a:buFontTx/>
              <a:buChar char="•"/>
            </a:pPr>
            <a:r>
              <a:rPr lang="es-ES_tradnl" sz="2800" b="1" i="0">
                <a:solidFill>
                  <a:srgbClr val="CCECFF"/>
                </a:solidFill>
              </a:rPr>
              <a:t>Velocidad de los procesos es lineal</a:t>
            </a:r>
          </a:p>
          <a:p>
            <a:pPr marL="342900" indent="-342900" algn="just">
              <a:spcBef>
                <a:spcPct val="20000"/>
              </a:spcBef>
              <a:buFontTx/>
              <a:buChar char="•"/>
            </a:pPr>
            <a:r>
              <a:rPr lang="es-ES_tradnl" sz="2800" b="1" i="0">
                <a:solidFill>
                  <a:srgbClr val="CCECFF"/>
                </a:solidFill>
              </a:rPr>
              <a:t>¿Hay o no saturación de los procesos?</a:t>
            </a:r>
          </a:p>
          <a:p>
            <a:pPr marL="342900" indent="-342900" algn="just">
              <a:spcBef>
                <a:spcPct val="20000"/>
              </a:spcBef>
              <a:buFontTx/>
              <a:buChar char="•"/>
            </a:pPr>
            <a:r>
              <a:rPr lang="es-ES_tradnl" sz="2800" b="1" i="0">
                <a:solidFill>
                  <a:srgbClr val="CCECFF"/>
                </a:solidFill>
              </a:rPr>
              <a:t>La Cpl varía linealmente con la dosis</a:t>
            </a:r>
          </a:p>
          <a:p>
            <a:pPr marL="342900" indent="-342900" algn="just">
              <a:spcBef>
                <a:spcPct val="20000"/>
              </a:spcBef>
              <a:buFontTx/>
              <a:buChar char="•"/>
            </a:pPr>
            <a:r>
              <a:rPr lang="es-ES_tradnl" sz="2800" b="1" i="0">
                <a:solidFill>
                  <a:srgbClr val="CCECFF"/>
                </a:solidFill>
              </a:rPr>
              <a:t>Algunos parámetros farmaco-cinéticos varían linealmente con la dosis </a:t>
            </a:r>
          </a:p>
          <a:p>
            <a:pPr marL="342900" indent="-342900" algn="just">
              <a:spcBef>
                <a:spcPct val="20000"/>
              </a:spcBef>
              <a:buFontTx/>
              <a:buChar char="•"/>
            </a:pPr>
            <a:r>
              <a:rPr lang="es-ES_tradnl" sz="2800" b="1" i="0">
                <a:solidFill>
                  <a:srgbClr val="CCECFF"/>
                </a:solidFill>
              </a:rPr>
              <a:t>Principio de la superposición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2171">
                                            <p:txEl>
                                              <p:pRg st="1" end="1"/>
                                            </p:txEl>
                                          </p:spTgt>
                                        </p:tgtEl>
                                        <p:attrNameLst>
                                          <p:attrName>style.visibility</p:attrName>
                                        </p:attrNameLst>
                                      </p:cBhvr>
                                      <p:to>
                                        <p:strVal val="visible"/>
                                      </p:to>
                                    </p:set>
                                    <p:anim calcmode="lin" valueType="num">
                                      <p:cBhvr additive="base">
                                        <p:cTn id="7" dur="500" fill="hold"/>
                                        <p:tgtEl>
                                          <p:spTgt spid="92171">
                                            <p:txEl>
                                              <p:pRg st="1" end="1"/>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92171">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FRENADA.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2171">
                                            <p:txEl>
                                              <p:pRg st="2" end="2"/>
                                            </p:txEl>
                                          </p:spTgt>
                                        </p:tgtEl>
                                        <p:attrNameLst>
                                          <p:attrName>style.visibility</p:attrName>
                                        </p:attrNameLst>
                                      </p:cBhvr>
                                      <p:to>
                                        <p:strVal val="visible"/>
                                      </p:to>
                                    </p:set>
                                    <p:anim calcmode="lin" valueType="num">
                                      <p:cBhvr additive="base">
                                        <p:cTn id="13" dur="500" fill="hold"/>
                                        <p:tgtEl>
                                          <p:spTgt spid="92171">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9217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FRENADA.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92171">
                                            <p:txEl>
                                              <p:pRg st="3" end="3"/>
                                            </p:txEl>
                                          </p:spTgt>
                                        </p:tgtEl>
                                        <p:attrNameLst>
                                          <p:attrName>style.visibility</p:attrName>
                                        </p:attrNameLst>
                                      </p:cBhvr>
                                      <p:to>
                                        <p:strVal val="visible"/>
                                      </p:to>
                                    </p:set>
                                    <p:anim calcmode="lin" valueType="num">
                                      <p:cBhvr additive="base">
                                        <p:cTn id="19" dur="500" fill="hold"/>
                                        <p:tgtEl>
                                          <p:spTgt spid="92171">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92171">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FRENADA.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92171">
                                            <p:txEl>
                                              <p:pRg st="4" end="4"/>
                                            </p:txEl>
                                          </p:spTgt>
                                        </p:tgtEl>
                                        <p:attrNameLst>
                                          <p:attrName>style.visibility</p:attrName>
                                        </p:attrNameLst>
                                      </p:cBhvr>
                                      <p:to>
                                        <p:strVal val="visible"/>
                                      </p:to>
                                    </p:set>
                                    <p:anim calcmode="lin" valueType="num">
                                      <p:cBhvr additive="base">
                                        <p:cTn id="25" dur="500" fill="hold"/>
                                        <p:tgtEl>
                                          <p:spTgt spid="92171">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92171">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FRENADA.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92171">
                                            <p:txEl>
                                              <p:pRg st="5" end="5"/>
                                            </p:txEl>
                                          </p:spTgt>
                                        </p:tgtEl>
                                        <p:attrNameLst>
                                          <p:attrName>style.visibility</p:attrName>
                                        </p:attrNameLst>
                                      </p:cBhvr>
                                      <p:to>
                                        <p:strVal val="visible"/>
                                      </p:to>
                                    </p:set>
                                    <p:anim calcmode="lin" valueType="num">
                                      <p:cBhvr additive="base">
                                        <p:cTn id="31" dur="500" fill="hold"/>
                                        <p:tgtEl>
                                          <p:spTgt spid="92171">
                                            <p:txEl>
                                              <p:pRg st="5" end="5"/>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92171">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FRENAD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71" grpId="0" build="p"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40963"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40964"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40965"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40966"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40967"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40968" name="Picture 9"/>
          <p:cNvPicPr>
            <a:picLocks noChangeAspect="1" noChangeArrowheads="1"/>
          </p:cNvPicPr>
          <p:nvPr/>
        </p:nvPicPr>
        <p:blipFill>
          <a:blip r:embed="rId4" cstate="print"/>
          <a:srcRect l="22749" r="9004"/>
          <a:stretch>
            <a:fillRect/>
          </a:stretch>
        </p:blipFill>
        <p:spPr bwMode="auto">
          <a:xfrm>
            <a:off x="0" y="0"/>
            <a:ext cx="1371600" cy="6858000"/>
          </a:xfrm>
          <a:prstGeom prst="rect">
            <a:avLst/>
          </a:prstGeom>
          <a:noFill/>
          <a:ln w="9525">
            <a:noFill/>
            <a:miter lim="800000"/>
            <a:headEnd/>
            <a:tailEnd/>
          </a:ln>
        </p:spPr>
      </p:pic>
      <p:sp>
        <p:nvSpPr>
          <p:cNvPr id="40969" name="Rectangle 10"/>
          <p:cNvSpPr>
            <a:spLocks noChangeArrowheads="1"/>
          </p:cNvSpPr>
          <p:nvPr/>
        </p:nvSpPr>
        <p:spPr bwMode="auto">
          <a:xfrm>
            <a:off x="457200" y="457200"/>
            <a:ext cx="8229600" cy="1371600"/>
          </a:xfrm>
          <a:prstGeom prst="rect">
            <a:avLst/>
          </a:prstGeom>
          <a:noFill/>
          <a:ln w="9525">
            <a:noFill/>
            <a:miter lim="800000"/>
            <a:headEnd/>
            <a:tailEnd/>
          </a:ln>
        </p:spPr>
        <p:txBody>
          <a:bodyPr anchor="ctr"/>
          <a:lstStyle/>
          <a:p>
            <a:pPr algn="ctr"/>
            <a:r>
              <a:rPr lang="es-ES_tradnl" sz="4400" b="1" i="0">
                <a:solidFill>
                  <a:srgbClr val="FF33CC"/>
                </a:solidFill>
              </a:rPr>
              <a:t>Cinética no lineal</a:t>
            </a:r>
          </a:p>
        </p:txBody>
      </p:sp>
      <p:sp>
        <p:nvSpPr>
          <p:cNvPr id="97291" name="Rectangle 11"/>
          <p:cNvSpPr>
            <a:spLocks noChangeArrowheads="1"/>
          </p:cNvSpPr>
          <p:nvPr/>
        </p:nvSpPr>
        <p:spPr bwMode="auto">
          <a:xfrm>
            <a:off x="1763713" y="1981200"/>
            <a:ext cx="6923087" cy="3886200"/>
          </a:xfrm>
          <a:prstGeom prst="rect">
            <a:avLst/>
          </a:prstGeom>
          <a:noFill/>
          <a:ln w="9525">
            <a:noFill/>
            <a:miter lim="800000"/>
            <a:headEnd/>
            <a:tailEnd/>
          </a:ln>
        </p:spPr>
        <p:txBody>
          <a:bodyPr/>
          <a:lstStyle/>
          <a:p>
            <a:pPr marL="342900" indent="-342900" algn="just">
              <a:spcBef>
                <a:spcPct val="20000"/>
              </a:spcBef>
              <a:buFontTx/>
              <a:buChar char="•"/>
            </a:pPr>
            <a:endParaRPr lang="es-ES_tradnl" sz="3200" b="1" i="0"/>
          </a:p>
          <a:p>
            <a:pPr marL="342900" indent="-342900" algn="just">
              <a:spcBef>
                <a:spcPct val="20000"/>
              </a:spcBef>
              <a:buFontTx/>
              <a:buChar char="•"/>
            </a:pPr>
            <a:r>
              <a:rPr lang="es-ES_tradnl" sz="3200" b="1" i="0">
                <a:solidFill>
                  <a:srgbClr val="CCECFF"/>
                </a:solidFill>
              </a:rPr>
              <a:t>Procesos saturables</a:t>
            </a:r>
          </a:p>
          <a:p>
            <a:pPr marL="342900" indent="-342900" algn="just">
              <a:spcBef>
                <a:spcPct val="20000"/>
              </a:spcBef>
              <a:buFontTx/>
              <a:buChar char="•"/>
            </a:pPr>
            <a:r>
              <a:rPr lang="es-ES_tradnl" sz="3200" b="1" i="0">
                <a:solidFill>
                  <a:srgbClr val="CCECFF"/>
                </a:solidFill>
              </a:rPr>
              <a:t>Se hacen de orden cero</a:t>
            </a:r>
          </a:p>
          <a:p>
            <a:pPr marL="342900" indent="-342900" algn="just">
              <a:spcBef>
                <a:spcPct val="20000"/>
              </a:spcBef>
              <a:buFontTx/>
              <a:buChar char="•"/>
            </a:pPr>
            <a:r>
              <a:rPr lang="es-ES_tradnl" sz="3200" b="1" i="0">
                <a:solidFill>
                  <a:srgbClr val="CCECFF"/>
                </a:solidFill>
              </a:rPr>
              <a:t>Una </a:t>
            </a:r>
            <a:r>
              <a:rPr lang="es-ES_tradnl" sz="3200" b="1" u="sng">
                <a:solidFill>
                  <a:srgbClr val="CCECFF"/>
                </a:solidFill>
              </a:rPr>
              <a:t>cantidad</a:t>
            </a:r>
            <a:r>
              <a:rPr lang="es-ES_tradnl" sz="3200" b="1" i="0">
                <a:solidFill>
                  <a:srgbClr val="CCECFF"/>
                </a:solidFill>
              </a:rPr>
              <a:t> de fármaco es eliminada por unidad de tiempo</a:t>
            </a:r>
          </a:p>
          <a:p>
            <a:pPr marL="342900" indent="-342900" algn="just">
              <a:spcBef>
                <a:spcPct val="20000"/>
              </a:spcBef>
              <a:buFontTx/>
              <a:buChar char="•"/>
            </a:pPr>
            <a:r>
              <a:rPr lang="es-ES_tradnl" sz="3200" b="1" i="0">
                <a:solidFill>
                  <a:srgbClr val="CCECFF"/>
                </a:solidFill>
              </a:rPr>
              <a:t>Muchos procesos pueden hacerse no lineales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7291">
                                            <p:txEl>
                                              <p:pRg st="1" end="1"/>
                                            </p:txEl>
                                          </p:spTgt>
                                        </p:tgtEl>
                                        <p:attrNameLst>
                                          <p:attrName>style.visibility</p:attrName>
                                        </p:attrNameLst>
                                      </p:cBhvr>
                                      <p:to>
                                        <p:strVal val="visible"/>
                                      </p:to>
                                    </p:set>
                                    <p:anim calcmode="lin" valueType="num">
                                      <p:cBhvr additive="base">
                                        <p:cTn id="7" dur="500" fill="hold"/>
                                        <p:tgtEl>
                                          <p:spTgt spid="97291">
                                            <p:txEl>
                                              <p:pRg st="1" end="1"/>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97291">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FRENADA.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7291">
                                            <p:txEl>
                                              <p:pRg st="2" end="2"/>
                                            </p:txEl>
                                          </p:spTgt>
                                        </p:tgtEl>
                                        <p:attrNameLst>
                                          <p:attrName>style.visibility</p:attrName>
                                        </p:attrNameLst>
                                      </p:cBhvr>
                                      <p:to>
                                        <p:strVal val="visible"/>
                                      </p:to>
                                    </p:set>
                                    <p:anim calcmode="lin" valueType="num">
                                      <p:cBhvr additive="base">
                                        <p:cTn id="13" dur="500" fill="hold"/>
                                        <p:tgtEl>
                                          <p:spTgt spid="97291">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9729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FRENADA.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97291">
                                            <p:txEl>
                                              <p:pRg st="3" end="3"/>
                                            </p:txEl>
                                          </p:spTgt>
                                        </p:tgtEl>
                                        <p:attrNameLst>
                                          <p:attrName>style.visibility</p:attrName>
                                        </p:attrNameLst>
                                      </p:cBhvr>
                                      <p:to>
                                        <p:strVal val="visible"/>
                                      </p:to>
                                    </p:set>
                                    <p:anim calcmode="lin" valueType="num">
                                      <p:cBhvr additive="base">
                                        <p:cTn id="19" dur="500" fill="hold"/>
                                        <p:tgtEl>
                                          <p:spTgt spid="97291">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97291">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FRENADA.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97291">
                                            <p:txEl>
                                              <p:pRg st="4" end="4"/>
                                            </p:txEl>
                                          </p:spTgt>
                                        </p:tgtEl>
                                        <p:attrNameLst>
                                          <p:attrName>style.visibility</p:attrName>
                                        </p:attrNameLst>
                                      </p:cBhvr>
                                      <p:to>
                                        <p:strVal val="visible"/>
                                      </p:to>
                                    </p:set>
                                    <p:anim calcmode="lin" valueType="num">
                                      <p:cBhvr additive="base">
                                        <p:cTn id="25" dur="500" fill="hold"/>
                                        <p:tgtEl>
                                          <p:spTgt spid="97291">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97291">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FRENAD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91" grpId="0" build="p"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41987"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41988" name="Line 4"/>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41989" name="Text Box 5"/>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41990" name="Line 6"/>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41991" name="Text Box 7"/>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41992" name="Picture 8"/>
          <p:cNvPicPr>
            <a:picLocks noChangeAspect="1" noChangeArrowheads="1"/>
          </p:cNvPicPr>
          <p:nvPr/>
        </p:nvPicPr>
        <p:blipFill>
          <a:blip r:embed="rId3" cstate="print"/>
          <a:srcRect l="22749" r="9004"/>
          <a:stretch>
            <a:fillRect/>
          </a:stretch>
        </p:blipFill>
        <p:spPr bwMode="auto">
          <a:xfrm>
            <a:off x="0" y="0"/>
            <a:ext cx="1371600" cy="6858000"/>
          </a:xfrm>
          <a:prstGeom prst="rect">
            <a:avLst/>
          </a:prstGeom>
          <a:noFill/>
          <a:ln w="9525">
            <a:noFill/>
            <a:miter lim="800000"/>
            <a:headEnd/>
            <a:tailEnd/>
          </a:ln>
        </p:spPr>
      </p:pic>
      <p:sp>
        <p:nvSpPr>
          <p:cNvPr id="41993" name="Rectangle 9"/>
          <p:cNvSpPr>
            <a:spLocks noChangeArrowheads="1"/>
          </p:cNvSpPr>
          <p:nvPr/>
        </p:nvSpPr>
        <p:spPr bwMode="auto">
          <a:xfrm>
            <a:off x="457200" y="457200"/>
            <a:ext cx="8229600" cy="1371600"/>
          </a:xfrm>
          <a:prstGeom prst="rect">
            <a:avLst/>
          </a:prstGeom>
          <a:noFill/>
          <a:ln w="9525">
            <a:noFill/>
            <a:miter lim="800000"/>
            <a:headEnd/>
            <a:tailEnd/>
          </a:ln>
        </p:spPr>
        <p:txBody>
          <a:bodyPr anchor="ctr"/>
          <a:lstStyle/>
          <a:p>
            <a:pPr algn="ctr"/>
            <a:r>
              <a:rPr lang="es-ES" sz="3200" b="1" i="0" dirty="0">
                <a:solidFill>
                  <a:srgbClr val="FF33CC"/>
                </a:solidFill>
              </a:rPr>
              <a:t>	</a:t>
            </a:r>
            <a:r>
              <a:rPr lang="es-ES" sz="3200" b="1" i="0" dirty="0">
                <a:solidFill>
                  <a:schemeClr val="bg1"/>
                </a:solidFill>
              </a:rPr>
              <a:t>¿Sentido de la vida media en </a:t>
            </a:r>
            <a:r>
              <a:rPr lang="es-ES_tradnl" sz="3200" b="1" i="0" dirty="0">
                <a:solidFill>
                  <a:schemeClr val="bg1"/>
                </a:solidFill>
              </a:rPr>
              <a:t>Cinética no lineal?</a:t>
            </a:r>
          </a:p>
        </p:txBody>
      </p:sp>
      <p:sp>
        <p:nvSpPr>
          <p:cNvPr id="41994" name="Rectangle 10"/>
          <p:cNvSpPr>
            <a:spLocks noChangeArrowheads="1"/>
          </p:cNvSpPr>
          <p:nvPr/>
        </p:nvSpPr>
        <p:spPr bwMode="auto">
          <a:xfrm>
            <a:off x="1763713" y="1981200"/>
            <a:ext cx="6923087" cy="3886200"/>
          </a:xfrm>
          <a:prstGeom prst="rect">
            <a:avLst/>
          </a:prstGeom>
          <a:noFill/>
          <a:ln w="9525">
            <a:noFill/>
            <a:miter lim="800000"/>
            <a:headEnd/>
            <a:tailEnd/>
          </a:ln>
        </p:spPr>
        <p:txBody>
          <a:bodyPr/>
          <a:lstStyle/>
          <a:p>
            <a:pPr marL="342900" indent="-342900" algn="just">
              <a:spcBef>
                <a:spcPct val="20000"/>
              </a:spcBef>
              <a:buFontTx/>
              <a:buChar char="•"/>
            </a:pPr>
            <a:endParaRPr lang="es-ES_tradnl" sz="3200" b="1" i="0"/>
          </a:p>
          <a:p>
            <a:pPr marL="342900" indent="-342900" algn="just">
              <a:spcBef>
                <a:spcPct val="20000"/>
              </a:spcBef>
              <a:buFontTx/>
              <a:buChar char="•"/>
            </a:pPr>
            <a:endParaRPr lang="es-ES_tradnl" sz="3200" b="1" i="0">
              <a:solidFill>
                <a:srgbClr val="CCECFF"/>
              </a:solidFill>
            </a:endParaRPr>
          </a:p>
        </p:txBody>
      </p:sp>
      <p:sp>
        <p:nvSpPr>
          <p:cNvPr id="41995" name="Rectangle 11"/>
          <p:cNvSpPr>
            <a:spLocks noChangeArrowheads="1"/>
          </p:cNvSpPr>
          <p:nvPr/>
        </p:nvSpPr>
        <p:spPr bwMode="auto">
          <a:xfrm>
            <a:off x="1619250" y="2332038"/>
            <a:ext cx="7524750" cy="4525962"/>
          </a:xfrm>
          <a:prstGeom prst="rect">
            <a:avLst/>
          </a:prstGeom>
          <a:noFill/>
          <a:ln w="9525">
            <a:noFill/>
            <a:miter lim="800000"/>
            <a:headEnd/>
            <a:tailEnd/>
          </a:ln>
        </p:spPr>
        <p:txBody>
          <a:bodyPr/>
          <a:lstStyle/>
          <a:p>
            <a:pPr marL="342900" indent="-342900" algn="just">
              <a:lnSpc>
                <a:spcPct val="90000"/>
              </a:lnSpc>
              <a:spcBef>
                <a:spcPct val="20000"/>
              </a:spcBef>
              <a:buFontTx/>
              <a:buChar char="•"/>
            </a:pPr>
            <a:r>
              <a:rPr lang="es-ES" sz="2400" b="1" i="0" dirty="0">
                <a:solidFill>
                  <a:schemeClr val="bg1"/>
                </a:solidFill>
              </a:rPr>
              <a:t>Si el organismo es capaz de eliminar 10 mg/hora y hay 100 mg de fármaco, se necesitan 5 horas para tener una t1/2</a:t>
            </a:r>
          </a:p>
          <a:p>
            <a:pPr marL="342900" indent="-342900" algn="just">
              <a:lnSpc>
                <a:spcPct val="90000"/>
              </a:lnSpc>
              <a:spcBef>
                <a:spcPct val="20000"/>
              </a:spcBef>
              <a:buFontTx/>
              <a:buChar char="•"/>
            </a:pPr>
            <a:r>
              <a:rPr lang="es-ES" sz="2400" b="1" i="0" dirty="0">
                <a:solidFill>
                  <a:schemeClr val="bg1"/>
                </a:solidFill>
              </a:rPr>
              <a:t>Si hay 200 mg de fármaco, se necesitan 10 horas para tener una t1/2</a:t>
            </a:r>
          </a:p>
          <a:p>
            <a:pPr marL="342900" indent="-342900" algn="just">
              <a:lnSpc>
                <a:spcPct val="90000"/>
              </a:lnSpc>
              <a:spcBef>
                <a:spcPct val="20000"/>
              </a:spcBef>
              <a:buFontTx/>
              <a:buChar char="•"/>
            </a:pPr>
            <a:r>
              <a:rPr lang="es-ES" sz="2400" b="1" i="0" dirty="0">
                <a:solidFill>
                  <a:schemeClr val="bg1"/>
                </a:solidFill>
              </a:rPr>
              <a:t>Si hay 500 mg de fármaco, se necesitan 25 horas para tener una t1/2</a:t>
            </a:r>
          </a:p>
          <a:p>
            <a:pPr marL="342900" indent="-342900" algn="just">
              <a:lnSpc>
                <a:spcPct val="90000"/>
              </a:lnSpc>
              <a:spcBef>
                <a:spcPct val="20000"/>
              </a:spcBef>
              <a:buFontTx/>
              <a:buChar char="•"/>
            </a:pPr>
            <a:r>
              <a:rPr lang="es-ES" sz="2400" b="1" i="0" dirty="0">
                <a:solidFill>
                  <a:schemeClr val="bg1"/>
                </a:solidFill>
              </a:rPr>
              <a:t>El valor numérico de la vida media está asociado a un cierto nivel de </a:t>
            </a:r>
            <a:r>
              <a:rPr lang="es-ES" sz="2400" b="1" i="0" dirty="0" err="1">
                <a:solidFill>
                  <a:schemeClr val="bg1"/>
                </a:solidFill>
              </a:rPr>
              <a:t>Cpl</a:t>
            </a:r>
            <a:endParaRPr lang="es-ES" sz="2400" b="1" i="0" dirty="0">
              <a:solidFill>
                <a:schemeClr val="bg1"/>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43011"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43012"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43013"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43014"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43015"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43016" name="Picture 9"/>
          <p:cNvPicPr>
            <a:picLocks noChangeAspect="1" noChangeArrowheads="1"/>
          </p:cNvPicPr>
          <p:nvPr/>
        </p:nvPicPr>
        <p:blipFill>
          <a:blip r:embed="rId3" cstate="print"/>
          <a:srcRect l="22749" r="9004"/>
          <a:stretch>
            <a:fillRect/>
          </a:stretch>
        </p:blipFill>
        <p:spPr bwMode="auto">
          <a:xfrm>
            <a:off x="0" y="0"/>
            <a:ext cx="1371600" cy="6858000"/>
          </a:xfrm>
          <a:prstGeom prst="rect">
            <a:avLst/>
          </a:prstGeom>
          <a:noFill/>
          <a:ln w="9525">
            <a:noFill/>
            <a:miter lim="800000"/>
            <a:headEnd/>
            <a:tailEnd/>
          </a:ln>
        </p:spPr>
      </p:pic>
      <p:sp>
        <p:nvSpPr>
          <p:cNvPr id="43017" name="Rectangle 10"/>
          <p:cNvSpPr>
            <a:spLocks noChangeArrowheads="1"/>
          </p:cNvSpPr>
          <p:nvPr/>
        </p:nvSpPr>
        <p:spPr bwMode="auto">
          <a:xfrm>
            <a:off x="457200" y="457200"/>
            <a:ext cx="8229600" cy="1371600"/>
          </a:xfrm>
          <a:prstGeom prst="rect">
            <a:avLst/>
          </a:prstGeom>
          <a:noFill/>
          <a:ln w="9525">
            <a:noFill/>
            <a:miter lim="800000"/>
            <a:headEnd/>
            <a:tailEnd/>
          </a:ln>
        </p:spPr>
        <p:txBody>
          <a:bodyPr anchor="ctr"/>
          <a:lstStyle/>
          <a:p>
            <a:pPr algn="ctr"/>
            <a:r>
              <a:rPr lang="es-ES_tradnl" sz="4400" b="1" i="0" dirty="0">
                <a:solidFill>
                  <a:schemeClr val="bg1"/>
                </a:solidFill>
              </a:rPr>
              <a:t>Cinética no lineal</a:t>
            </a:r>
          </a:p>
        </p:txBody>
      </p:sp>
      <p:sp>
        <p:nvSpPr>
          <p:cNvPr id="43018" name="Rectangle 11"/>
          <p:cNvSpPr>
            <a:spLocks noChangeArrowheads="1"/>
          </p:cNvSpPr>
          <p:nvPr/>
        </p:nvSpPr>
        <p:spPr bwMode="auto">
          <a:xfrm>
            <a:off x="1763713" y="1981200"/>
            <a:ext cx="6923087" cy="3886200"/>
          </a:xfrm>
          <a:prstGeom prst="rect">
            <a:avLst/>
          </a:prstGeom>
          <a:noFill/>
          <a:ln w="9525">
            <a:noFill/>
            <a:miter lim="800000"/>
            <a:headEnd/>
            <a:tailEnd/>
          </a:ln>
        </p:spPr>
        <p:txBody>
          <a:bodyPr/>
          <a:lstStyle/>
          <a:p>
            <a:pPr marL="342900" indent="-342900" algn="just">
              <a:spcBef>
                <a:spcPct val="20000"/>
              </a:spcBef>
              <a:buFontTx/>
              <a:buChar char="•"/>
            </a:pPr>
            <a:endParaRPr lang="es-ES_tradnl" sz="3200" b="1" i="0"/>
          </a:p>
          <a:p>
            <a:pPr marL="342900" indent="-342900" algn="just">
              <a:spcBef>
                <a:spcPct val="20000"/>
              </a:spcBef>
              <a:buFontTx/>
              <a:buChar char="•"/>
            </a:pPr>
            <a:r>
              <a:rPr lang="es-ES_tradnl" sz="3200" b="1" i="0">
                <a:solidFill>
                  <a:srgbClr val="CCECFF"/>
                </a:solidFill>
              </a:rPr>
              <a:t>¿Qué molécula conocen que sigue este tipo de cinética para eliminarse del organismo?</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AutoShape 2"/>
          <p:cNvSpPr>
            <a:spLocks noChangeArrowheads="1"/>
          </p:cNvSpPr>
          <p:nvPr/>
        </p:nvSpPr>
        <p:spPr bwMode="auto">
          <a:xfrm>
            <a:off x="685800" y="457200"/>
            <a:ext cx="1143000" cy="9906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7171" name="AutoShape 3"/>
          <p:cNvSpPr>
            <a:spLocks noChangeArrowheads="1"/>
          </p:cNvSpPr>
          <p:nvPr/>
        </p:nvSpPr>
        <p:spPr bwMode="auto">
          <a:xfrm>
            <a:off x="755650" y="2349500"/>
            <a:ext cx="381000" cy="3048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7172" name="AutoShape 4"/>
          <p:cNvSpPr>
            <a:spLocks noChangeArrowheads="1"/>
          </p:cNvSpPr>
          <p:nvPr/>
        </p:nvSpPr>
        <p:spPr bwMode="auto">
          <a:xfrm>
            <a:off x="1187450" y="2349500"/>
            <a:ext cx="304800" cy="3048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7173" name="AutoShape 5"/>
          <p:cNvSpPr>
            <a:spLocks noChangeArrowheads="1"/>
          </p:cNvSpPr>
          <p:nvPr/>
        </p:nvSpPr>
        <p:spPr bwMode="auto">
          <a:xfrm>
            <a:off x="900113" y="2636838"/>
            <a:ext cx="304800" cy="3048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7174" name="AutoShape 6"/>
          <p:cNvSpPr>
            <a:spLocks noChangeArrowheads="1"/>
          </p:cNvSpPr>
          <p:nvPr/>
        </p:nvSpPr>
        <p:spPr bwMode="auto">
          <a:xfrm>
            <a:off x="971550" y="2924175"/>
            <a:ext cx="304800" cy="3048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7175" name="AutoShape 7"/>
          <p:cNvSpPr>
            <a:spLocks noChangeArrowheads="1"/>
          </p:cNvSpPr>
          <p:nvPr/>
        </p:nvSpPr>
        <p:spPr bwMode="auto">
          <a:xfrm>
            <a:off x="1187450" y="2636838"/>
            <a:ext cx="304800" cy="3048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7176" name="AutoShape 8"/>
          <p:cNvSpPr>
            <a:spLocks noChangeArrowheads="1"/>
          </p:cNvSpPr>
          <p:nvPr/>
        </p:nvSpPr>
        <p:spPr bwMode="auto">
          <a:xfrm>
            <a:off x="827088" y="5013325"/>
            <a:ext cx="152400" cy="1524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7177" name="AutoShape 9"/>
          <p:cNvSpPr>
            <a:spLocks noChangeArrowheads="1"/>
          </p:cNvSpPr>
          <p:nvPr/>
        </p:nvSpPr>
        <p:spPr bwMode="auto">
          <a:xfrm>
            <a:off x="827088" y="4868863"/>
            <a:ext cx="152400" cy="1524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7178" name="AutoShape 10"/>
          <p:cNvSpPr>
            <a:spLocks noChangeArrowheads="1"/>
          </p:cNvSpPr>
          <p:nvPr/>
        </p:nvSpPr>
        <p:spPr bwMode="auto">
          <a:xfrm>
            <a:off x="971550" y="5013325"/>
            <a:ext cx="152400" cy="1524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7179" name="AutoShape 11"/>
          <p:cNvSpPr>
            <a:spLocks noChangeArrowheads="1"/>
          </p:cNvSpPr>
          <p:nvPr/>
        </p:nvSpPr>
        <p:spPr bwMode="auto">
          <a:xfrm>
            <a:off x="900113" y="5157788"/>
            <a:ext cx="152400" cy="1524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7180" name="AutoShape 12"/>
          <p:cNvSpPr>
            <a:spLocks noChangeArrowheads="1"/>
          </p:cNvSpPr>
          <p:nvPr/>
        </p:nvSpPr>
        <p:spPr bwMode="auto">
          <a:xfrm>
            <a:off x="1042988" y="5157788"/>
            <a:ext cx="152400" cy="1524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7181" name="AutoShape 13"/>
          <p:cNvSpPr>
            <a:spLocks noChangeArrowheads="1"/>
          </p:cNvSpPr>
          <p:nvPr/>
        </p:nvSpPr>
        <p:spPr bwMode="auto">
          <a:xfrm>
            <a:off x="1187450" y="4941888"/>
            <a:ext cx="152400" cy="1524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7182" name="AutoShape 14"/>
          <p:cNvSpPr>
            <a:spLocks noChangeArrowheads="1"/>
          </p:cNvSpPr>
          <p:nvPr/>
        </p:nvSpPr>
        <p:spPr bwMode="auto">
          <a:xfrm>
            <a:off x="755650" y="5157788"/>
            <a:ext cx="152400" cy="1524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7183" name="AutoShape 15"/>
          <p:cNvSpPr>
            <a:spLocks noChangeArrowheads="1"/>
          </p:cNvSpPr>
          <p:nvPr/>
        </p:nvSpPr>
        <p:spPr bwMode="auto">
          <a:xfrm>
            <a:off x="1042988" y="5373688"/>
            <a:ext cx="152400" cy="1524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7184" name="AutoShape 16"/>
          <p:cNvSpPr>
            <a:spLocks noChangeArrowheads="1"/>
          </p:cNvSpPr>
          <p:nvPr/>
        </p:nvSpPr>
        <p:spPr bwMode="auto">
          <a:xfrm>
            <a:off x="1187450" y="5157788"/>
            <a:ext cx="152400" cy="1524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7185" name="AutoShape 17"/>
          <p:cNvSpPr>
            <a:spLocks noChangeArrowheads="1"/>
          </p:cNvSpPr>
          <p:nvPr/>
        </p:nvSpPr>
        <p:spPr bwMode="auto">
          <a:xfrm>
            <a:off x="827088" y="5373688"/>
            <a:ext cx="152400" cy="1524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7186" name="AutoShape 18"/>
          <p:cNvSpPr>
            <a:spLocks noChangeArrowheads="1"/>
          </p:cNvSpPr>
          <p:nvPr/>
        </p:nvSpPr>
        <p:spPr bwMode="auto">
          <a:xfrm>
            <a:off x="1042988" y="4797425"/>
            <a:ext cx="152400" cy="1524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7187" name="AutoShape 19"/>
          <p:cNvSpPr>
            <a:spLocks noChangeArrowheads="1"/>
          </p:cNvSpPr>
          <p:nvPr/>
        </p:nvSpPr>
        <p:spPr bwMode="auto">
          <a:xfrm>
            <a:off x="1187450" y="5300663"/>
            <a:ext cx="152400" cy="152400"/>
          </a:xfrm>
          <a:prstGeom prst="flowChartConnector">
            <a:avLst/>
          </a:prstGeom>
          <a:solidFill>
            <a:srgbClr val="00FFFF"/>
          </a:solidFill>
          <a:ln w="9525">
            <a:solidFill>
              <a:srgbClr val="00CCFF"/>
            </a:solidFill>
            <a:round/>
            <a:headEnd/>
            <a:tailEnd/>
          </a:ln>
        </p:spPr>
        <p:txBody>
          <a:bodyPr wrap="none" anchor="ctr"/>
          <a:lstStyle/>
          <a:p>
            <a:endParaRPr lang="es-ES"/>
          </a:p>
        </p:txBody>
      </p:sp>
      <p:sp>
        <p:nvSpPr>
          <p:cNvPr id="7188" name="Text Box 20"/>
          <p:cNvSpPr txBox="1">
            <a:spLocks noChangeArrowheads="1"/>
          </p:cNvSpPr>
          <p:nvPr/>
        </p:nvSpPr>
        <p:spPr bwMode="auto">
          <a:xfrm>
            <a:off x="990600" y="762000"/>
            <a:ext cx="704850" cy="517525"/>
          </a:xfrm>
          <a:prstGeom prst="rect">
            <a:avLst/>
          </a:prstGeom>
          <a:noFill/>
          <a:ln w="9525">
            <a:noFill/>
            <a:miter lim="800000"/>
            <a:headEnd/>
            <a:tailEnd/>
          </a:ln>
        </p:spPr>
        <p:txBody>
          <a:bodyPr>
            <a:spAutoFit/>
          </a:bodyPr>
          <a:lstStyle/>
          <a:p>
            <a:pPr>
              <a:spcBef>
                <a:spcPct val="50000"/>
              </a:spcBef>
            </a:pPr>
            <a:r>
              <a:rPr lang="es-ES" sz="1400" b="1" i="0"/>
              <a:t>FF sólida</a:t>
            </a:r>
          </a:p>
        </p:txBody>
      </p:sp>
      <p:sp>
        <p:nvSpPr>
          <p:cNvPr id="7189" name="Line 21"/>
          <p:cNvSpPr>
            <a:spLocks noChangeShapeType="1"/>
          </p:cNvSpPr>
          <p:nvPr/>
        </p:nvSpPr>
        <p:spPr bwMode="auto">
          <a:xfrm>
            <a:off x="1835150" y="908050"/>
            <a:ext cx="360363" cy="4249738"/>
          </a:xfrm>
          <a:prstGeom prst="line">
            <a:avLst/>
          </a:prstGeom>
          <a:noFill/>
          <a:ln w="25400">
            <a:solidFill>
              <a:schemeClr val="accent2"/>
            </a:solidFill>
            <a:round/>
            <a:headEnd/>
            <a:tailEnd type="triangle" w="med" len="med"/>
          </a:ln>
        </p:spPr>
        <p:txBody>
          <a:bodyPr/>
          <a:lstStyle/>
          <a:p>
            <a:endParaRPr lang="es-ES"/>
          </a:p>
        </p:txBody>
      </p:sp>
      <p:sp>
        <p:nvSpPr>
          <p:cNvPr id="7190" name="Line 22"/>
          <p:cNvSpPr>
            <a:spLocks noChangeShapeType="1"/>
          </p:cNvSpPr>
          <p:nvPr/>
        </p:nvSpPr>
        <p:spPr bwMode="auto">
          <a:xfrm>
            <a:off x="1331913" y="2997200"/>
            <a:ext cx="792162" cy="2160588"/>
          </a:xfrm>
          <a:prstGeom prst="line">
            <a:avLst/>
          </a:prstGeom>
          <a:noFill/>
          <a:ln w="38100">
            <a:solidFill>
              <a:schemeClr val="accent2"/>
            </a:solidFill>
            <a:round/>
            <a:headEnd/>
            <a:tailEnd type="triangle" w="med" len="med"/>
          </a:ln>
        </p:spPr>
        <p:txBody>
          <a:bodyPr/>
          <a:lstStyle/>
          <a:p>
            <a:endParaRPr lang="es-ES"/>
          </a:p>
        </p:txBody>
      </p:sp>
      <p:sp>
        <p:nvSpPr>
          <p:cNvPr id="7191" name="Line 23"/>
          <p:cNvSpPr>
            <a:spLocks noChangeShapeType="1"/>
          </p:cNvSpPr>
          <p:nvPr/>
        </p:nvSpPr>
        <p:spPr bwMode="auto">
          <a:xfrm>
            <a:off x="1403350" y="5229225"/>
            <a:ext cx="647700" cy="0"/>
          </a:xfrm>
          <a:prstGeom prst="line">
            <a:avLst/>
          </a:prstGeom>
          <a:noFill/>
          <a:ln w="63500">
            <a:solidFill>
              <a:schemeClr val="accent2"/>
            </a:solidFill>
            <a:round/>
            <a:headEnd/>
            <a:tailEnd type="triangle" w="med" len="med"/>
          </a:ln>
        </p:spPr>
        <p:txBody>
          <a:bodyPr/>
          <a:lstStyle/>
          <a:p>
            <a:endParaRPr lang="es-ES"/>
          </a:p>
        </p:txBody>
      </p:sp>
      <p:sp>
        <p:nvSpPr>
          <p:cNvPr id="7192" name="Text Box 24" descr="Vaquero"/>
          <p:cNvSpPr txBox="1">
            <a:spLocks noChangeArrowheads="1"/>
          </p:cNvSpPr>
          <p:nvPr/>
        </p:nvSpPr>
        <p:spPr bwMode="auto">
          <a:xfrm>
            <a:off x="2268538" y="5013325"/>
            <a:ext cx="1312862" cy="590550"/>
          </a:xfrm>
          <a:prstGeom prst="rect">
            <a:avLst/>
          </a:prstGeom>
          <a:blipFill dpi="0" rotWithShape="1">
            <a:blip r:embed="rId2" cstate="print"/>
            <a:srcRect/>
            <a:tile tx="0" ty="0" sx="100000" sy="100000" flip="none" algn="tl"/>
          </a:blipFill>
          <a:ln w="9525">
            <a:solidFill>
              <a:schemeClr val="accent2"/>
            </a:solidFill>
            <a:miter lim="800000"/>
            <a:headEnd/>
            <a:tailEnd/>
          </a:ln>
        </p:spPr>
        <p:txBody>
          <a:bodyPr>
            <a:spAutoFit/>
          </a:bodyPr>
          <a:lstStyle/>
          <a:p>
            <a:pPr>
              <a:spcBef>
                <a:spcPct val="50000"/>
              </a:spcBef>
            </a:pPr>
            <a:r>
              <a:rPr lang="es-ES" sz="1600" b="1" i="0">
                <a:solidFill>
                  <a:schemeClr val="bg1"/>
                </a:solidFill>
              </a:rPr>
              <a:t>F en solución</a:t>
            </a:r>
          </a:p>
        </p:txBody>
      </p:sp>
      <p:sp>
        <p:nvSpPr>
          <p:cNvPr id="25625" name="Text Box 25"/>
          <p:cNvSpPr txBox="1">
            <a:spLocks noChangeArrowheads="1"/>
          </p:cNvSpPr>
          <p:nvPr/>
        </p:nvSpPr>
        <p:spPr bwMode="auto">
          <a:xfrm>
            <a:off x="6019800" y="3276600"/>
            <a:ext cx="2667000" cy="1079500"/>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25400">
            <a:solidFill>
              <a:schemeClr val="accent2"/>
            </a:solidFill>
            <a:miter lim="800000"/>
            <a:headEnd/>
            <a:tailEnd/>
          </a:ln>
          <a:effectLst/>
        </p:spPr>
        <p:txBody>
          <a:bodyPr>
            <a:spAutoFit/>
          </a:bodyPr>
          <a:lstStyle/>
          <a:p>
            <a:pPr algn="just">
              <a:spcBef>
                <a:spcPct val="50000"/>
              </a:spcBef>
              <a:defRPr/>
            </a:pPr>
            <a:r>
              <a:rPr lang="es-ES" b="1" i="0">
                <a:solidFill>
                  <a:schemeClr val="bg1"/>
                </a:solidFill>
                <a:latin typeface="Arial" charset="0"/>
              </a:rPr>
              <a:t>Compartimento Central</a:t>
            </a:r>
          </a:p>
          <a:p>
            <a:pPr>
              <a:spcBef>
                <a:spcPct val="50000"/>
              </a:spcBef>
              <a:defRPr/>
            </a:pPr>
            <a:r>
              <a:rPr lang="es-ES" b="1" i="0">
                <a:solidFill>
                  <a:schemeClr val="bg1"/>
                </a:solidFill>
                <a:latin typeface="Arial" charset="0"/>
              </a:rPr>
              <a:t>F libre	      F unido</a:t>
            </a:r>
          </a:p>
        </p:txBody>
      </p:sp>
      <p:sp>
        <p:nvSpPr>
          <p:cNvPr id="7194" name="Text Box 26"/>
          <p:cNvSpPr txBox="1">
            <a:spLocks noChangeArrowheads="1"/>
          </p:cNvSpPr>
          <p:nvPr/>
        </p:nvSpPr>
        <p:spPr bwMode="auto">
          <a:xfrm>
            <a:off x="4356100" y="5084763"/>
            <a:ext cx="1800225" cy="366712"/>
          </a:xfrm>
          <a:prstGeom prst="rect">
            <a:avLst/>
          </a:prstGeom>
          <a:noFill/>
          <a:ln w="9525">
            <a:noFill/>
            <a:miter lim="800000"/>
            <a:headEnd/>
            <a:tailEnd/>
          </a:ln>
        </p:spPr>
        <p:txBody>
          <a:bodyPr>
            <a:spAutoFit/>
          </a:bodyPr>
          <a:lstStyle/>
          <a:p>
            <a:pPr>
              <a:spcBef>
                <a:spcPct val="50000"/>
              </a:spcBef>
            </a:pPr>
            <a:endParaRPr lang="es-ES" i="0"/>
          </a:p>
        </p:txBody>
      </p:sp>
      <p:sp>
        <p:nvSpPr>
          <p:cNvPr id="7195" name="Text Box 27" descr="Mármol blanco"/>
          <p:cNvSpPr txBox="1">
            <a:spLocks noChangeArrowheads="1"/>
          </p:cNvSpPr>
          <p:nvPr/>
        </p:nvSpPr>
        <p:spPr bwMode="auto">
          <a:xfrm>
            <a:off x="4876800" y="5105400"/>
            <a:ext cx="1447800" cy="392113"/>
          </a:xfrm>
          <a:prstGeom prst="rect">
            <a:avLst/>
          </a:prstGeom>
          <a:blipFill dpi="0" rotWithShape="0">
            <a:blip r:embed="rId3" cstate="print"/>
            <a:srcRect/>
            <a:tile tx="0" ty="0" sx="100000" sy="100000" flip="none" algn="tl"/>
          </a:blipFill>
          <a:ln w="25400">
            <a:solidFill>
              <a:srgbClr val="FF9900"/>
            </a:solidFill>
            <a:miter lim="800000"/>
            <a:headEnd/>
            <a:tailEnd/>
          </a:ln>
        </p:spPr>
        <p:txBody>
          <a:bodyPr>
            <a:spAutoFit/>
          </a:bodyPr>
          <a:lstStyle/>
          <a:p>
            <a:pPr algn="just">
              <a:spcBef>
                <a:spcPct val="50000"/>
              </a:spcBef>
            </a:pPr>
            <a:r>
              <a:rPr lang="es-ES" b="1" i="0"/>
              <a:t>    Hígado</a:t>
            </a:r>
          </a:p>
        </p:txBody>
      </p:sp>
      <p:sp>
        <p:nvSpPr>
          <p:cNvPr id="7196" name="Line 28"/>
          <p:cNvSpPr>
            <a:spLocks noChangeShapeType="1"/>
          </p:cNvSpPr>
          <p:nvPr/>
        </p:nvSpPr>
        <p:spPr bwMode="auto">
          <a:xfrm flipV="1">
            <a:off x="2667000" y="3429000"/>
            <a:ext cx="3276600" cy="1295400"/>
          </a:xfrm>
          <a:prstGeom prst="line">
            <a:avLst/>
          </a:prstGeom>
          <a:noFill/>
          <a:ln w="38100">
            <a:solidFill>
              <a:srgbClr val="800080"/>
            </a:solidFill>
            <a:round/>
            <a:headEnd/>
            <a:tailEnd type="triangle" w="med" len="med"/>
          </a:ln>
        </p:spPr>
        <p:txBody>
          <a:bodyPr/>
          <a:lstStyle/>
          <a:p>
            <a:endParaRPr lang="es-ES"/>
          </a:p>
        </p:txBody>
      </p:sp>
      <p:sp>
        <p:nvSpPr>
          <p:cNvPr id="7197" name="Text Box 29"/>
          <p:cNvSpPr txBox="1">
            <a:spLocks noChangeArrowheads="1"/>
          </p:cNvSpPr>
          <p:nvPr/>
        </p:nvSpPr>
        <p:spPr bwMode="auto">
          <a:xfrm>
            <a:off x="3886200" y="3886200"/>
            <a:ext cx="533400" cy="396875"/>
          </a:xfrm>
          <a:prstGeom prst="rect">
            <a:avLst/>
          </a:prstGeom>
          <a:solidFill>
            <a:schemeClr val="accent2"/>
          </a:solidFill>
          <a:ln w="9525">
            <a:noFill/>
            <a:miter lim="800000"/>
            <a:headEnd/>
            <a:tailEnd/>
          </a:ln>
        </p:spPr>
        <p:txBody>
          <a:bodyPr>
            <a:spAutoFit/>
          </a:bodyPr>
          <a:lstStyle/>
          <a:p>
            <a:pPr>
              <a:spcBef>
                <a:spcPct val="50000"/>
              </a:spcBef>
            </a:pPr>
            <a:r>
              <a:rPr lang="es-ES" sz="2000" b="1" i="0">
                <a:solidFill>
                  <a:schemeClr val="bg1"/>
                </a:solidFill>
              </a:rPr>
              <a:t>iv</a:t>
            </a:r>
          </a:p>
        </p:txBody>
      </p:sp>
      <p:sp>
        <p:nvSpPr>
          <p:cNvPr id="7198" name="Line 30"/>
          <p:cNvSpPr>
            <a:spLocks noChangeShapeType="1"/>
          </p:cNvSpPr>
          <p:nvPr/>
        </p:nvSpPr>
        <p:spPr bwMode="auto">
          <a:xfrm flipV="1">
            <a:off x="2819400" y="3962400"/>
            <a:ext cx="3124200" cy="914400"/>
          </a:xfrm>
          <a:prstGeom prst="line">
            <a:avLst/>
          </a:prstGeom>
          <a:noFill/>
          <a:ln w="31750">
            <a:solidFill>
              <a:srgbClr val="800000"/>
            </a:solidFill>
            <a:round/>
            <a:headEnd/>
            <a:tailEnd type="triangle" w="med" len="med"/>
          </a:ln>
        </p:spPr>
        <p:txBody>
          <a:bodyPr/>
          <a:lstStyle/>
          <a:p>
            <a:endParaRPr lang="es-ES"/>
          </a:p>
        </p:txBody>
      </p:sp>
      <p:sp>
        <p:nvSpPr>
          <p:cNvPr id="7199" name="Text Box 31"/>
          <p:cNvSpPr txBox="1">
            <a:spLocks noChangeArrowheads="1"/>
          </p:cNvSpPr>
          <p:nvPr/>
        </p:nvSpPr>
        <p:spPr bwMode="auto">
          <a:xfrm>
            <a:off x="4495800" y="4267200"/>
            <a:ext cx="533400" cy="396875"/>
          </a:xfrm>
          <a:prstGeom prst="rect">
            <a:avLst/>
          </a:prstGeom>
          <a:solidFill>
            <a:schemeClr val="accent2"/>
          </a:solidFill>
          <a:ln w="9525">
            <a:noFill/>
            <a:miter lim="800000"/>
            <a:headEnd/>
            <a:tailEnd/>
          </a:ln>
        </p:spPr>
        <p:txBody>
          <a:bodyPr>
            <a:spAutoFit/>
          </a:bodyPr>
          <a:lstStyle/>
          <a:p>
            <a:pPr>
              <a:spcBef>
                <a:spcPct val="50000"/>
              </a:spcBef>
            </a:pPr>
            <a:r>
              <a:rPr lang="es-ES" sz="2000" b="1" i="0">
                <a:solidFill>
                  <a:schemeClr val="bg1"/>
                </a:solidFill>
              </a:rPr>
              <a:t>im</a:t>
            </a:r>
          </a:p>
        </p:txBody>
      </p:sp>
      <p:sp>
        <p:nvSpPr>
          <p:cNvPr id="7200" name="Line 32"/>
          <p:cNvSpPr>
            <a:spLocks noChangeShapeType="1"/>
          </p:cNvSpPr>
          <p:nvPr/>
        </p:nvSpPr>
        <p:spPr bwMode="auto">
          <a:xfrm>
            <a:off x="3733800" y="5334000"/>
            <a:ext cx="1066800" cy="0"/>
          </a:xfrm>
          <a:prstGeom prst="line">
            <a:avLst/>
          </a:prstGeom>
          <a:noFill/>
          <a:ln w="31750">
            <a:solidFill>
              <a:schemeClr val="accent2"/>
            </a:solidFill>
            <a:round/>
            <a:headEnd/>
            <a:tailEnd type="triangle" w="med" len="med"/>
          </a:ln>
        </p:spPr>
        <p:txBody>
          <a:bodyPr/>
          <a:lstStyle/>
          <a:p>
            <a:endParaRPr lang="es-ES"/>
          </a:p>
        </p:txBody>
      </p:sp>
      <p:sp>
        <p:nvSpPr>
          <p:cNvPr id="7201" name="Text Box 33"/>
          <p:cNvSpPr txBox="1">
            <a:spLocks noChangeArrowheads="1"/>
          </p:cNvSpPr>
          <p:nvPr/>
        </p:nvSpPr>
        <p:spPr bwMode="auto">
          <a:xfrm>
            <a:off x="3886200" y="4800600"/>
            <a:ext cx="533400" cy="396875"/>
          </a:xfrm>
          <a:prstGeom prst="rect">
            <a:avLst/>
          </a:prstGeom>
          <a:solidFill>
            <a:schemeClr val="accent2"/>
          </a:solidFill>
          <a:ln w="9525">
            <a:noFill/>
            <a:miter lim="800000"/>
            <a:headEnd/>
            <a:tailEnd/>
          </a:ln>
        </p:spPr>
        <p:txBody>
          <a:bodyPr>
            <a:spAutoFit/>
          </a:bodyPr>
          <a:lstStyle/>
          <a:p>
            <a:pPr>
              <a:spcBef>
                <a:spcPct val="50000"/>
              </a:spcBef>
            </a:pPr>
            <a:r>
              <a:rPr lang="es-ES" sz="2000" b="1" i="0">
                <a:solidFill>
                  <a:schemeClr val="bg1"/>
                </a:solidFill>
              </a:rPr>
              <a:t>gi</a:t>
            </a:r>
          </a:p>
        </p:txBody>
      </p:sp>
      <p:sp>
        <p:nvSpPr>
          <p:cNvPr id="7202" name="AutoShape 34"/>
          <p:cNvSpPr>
            <a:spLocks noChangeArrowheads="1"/>
          </p:cNvSpPr>
          <p:nvPr/>
        </p:nvSpPr>
        <p:spPr bwMode="auto">
          <a:xfrm>
            <a:off x="6934200" y="4114800"/>
            <a:ext cx="381000" cy="76200"/>
          </a:xfrm>
          <a:prstGeom prst="leftRightArrow">
            <a:avLst>
              <a:gd name="adj1" fmla="val 50000"/>
              <a:gd name="adj2" fmla="val 100000"/>
            </a:avLst>
          </a:prstGeom>
          <a:solidFill>
            <a:srgbClr val="FFFF00"/>
          </a:solidFill>
          <a:ln w="38100">
            <a:solidFill>
              <a:srgbClr val="FFFF00"/>
            </a:solidFill>
            <a:miter lim="800000"/>
            <a:headEnd/>
            <a:tailEnd/>
          </a:ln>
        </p:spPr>
        <p:txBody>
          <a:bodyPr wrap="none" anchor="ctr"/>
          <a:lstStyle/>
          <a:p>
            <a:endParaRPr lang="es-ES"/>
          </a:p>
        </p:txBody>
      </p:sp>
      <p:sp>
        <p:nvSpPr>
          <p:cNvPr id="7203" name="AutoShape 35"/>
          <p:cNvSpPr>
            <a:spLocks noChangeArrowheads="1"/>
          </p:cNvSpPr>
          <p:nvPr/>
        </p:nvSpPr>
        <p:spPr bwMode="auto">
          <a:xfrm>
            <a:off x="4953000" y="5181600"/>
            <a:ext cx="76200" cy="76200"/>
          </a:xfrm>
          <a:prstGeom prst="smileyFace">
            <a:avLst>
              <a:gd name="adj" fmla="val 4653"/>
            </a:avLst>
          </a:prstGeom>
          <a:solidFill>
            <a:schemeClr val="accent1"/>
          </a:solidFill>
          <a:ln w="9525">
            <a:solidFill>
              <a:schemeClr val="tx1"/>
            </a:solidFill>
            <a:round/>
            <a:headEnd/>
            <a:tailEnd/>
          </a:ln>
        </p:spPr>
        <p:txBody>
          <a:bodyPr wrap="none" anchor="ctr"/>
          <a:lstStyle/>
          <a:p>
            <a:endParaRPr lang="es-ES"/>
          </a:p>
        </p:txBody>
      </p:sp>
      <p:sp>
        <p:nvSpPr>
          <p:cNvPr id="7204" name="AutoShape 36"/>
          <p:cNvSpPr>
            <a:spLocks noChangeArrowheads="1"/>
          </p:cNvSpPr>
          <p:nvPr/>
        </p:nvSpPr>
        <p:spPr bwMode="auto">
          <a:xfrm>
            <a:off x="4953000" y="5334000"/>
            <a:ext cx="76200" cy="76200"/>
          </a:xfrm>
          <a:prstGeom prst="smileyFace">
            <a:avLst>
              <a:gd name="adj" fmla="val 4653"/>
            </a:avLst>
          </a:prstGeom>
          <a:solidFill>
            <a:schemeClr val="accent1"/>
          </a:solidFill>
          <a:ln w="9525">
            <a:solidFill>
              <a:schemeClr val="tx1"/>
            </a:solidFill>
            <a:round/>
            <a:headEnd/>
            <a:tailEnd/>
          </a:ln>
        </p:spPr>
        <p:txBody>
          <a:bodyPr wrap="none" anchor="ctr"/>
          <a:lstStyle/>
          <a:p>
            <a:endParaRPr lang="es-ES"/>
          </a:p>
        </p:txBody>
      </p:sp>
      <p:sp>
        <p:nvSpPr>
          <p:cNvPr id="7205" name="AutoShape 37"/>
          <p:cNvSpPr>
            <a:spLocks noChangeArrowheads="1"/>
          </p:cNvSpPr>
          <p:nvPr/>
        </p:nvSpPr>
        <p:spPr bwMode="auto">
          <a:xfrm>
            <a:off x="3733800" y="5105400"/>
            <a:ext cx="76200" cy="76200"/>
          </a:xfrm>
          <a:prstGeom prst="smileyFace">
            <a:avLst>
              <a:gd name="adj" fmla="val 4653"/>
            </a:avLst>
          </a:prstGeom>
          <a:solidFill>
            <a:schemeClr val="accent1"/>
          </a:solidFill>
          <a:ln w="9525">
            <a:solidFill>
              <a:schemeClr val="tx1"/>
            </a:solidFill>
            <a:round/>
            <a:headEnd/>
            <a:tailEnd/>
          </a:ln>
        </p:spPr>
        <p:txBody>
          <a:bodyPr wrap="none" anchor="ctr"/>
          <a:lstStyle/>
          <a:p>
            <a:endParaRPr lang="es-ES"/>
          </a:p>
        </p:txBody>
      </p:sp>
      <p:sp>
        <p:nvSpPr>
          <p:cNvPr id="7206" name="AutoShape 38"/>
          <p:cNvSpPr>
            <a:spLocks noChangeArrowheads="1"/>
          </p:cNvSpPr>
          <p:nvPr/>
        </p:nvSpPr>
        <p:spPr bwMode="auto">
          <a:xfrm>
            <a:off x="3733800" y="5257800"/>
            <a:ext cx="76200" cy="76200"/>
          </a:xfrm>
          <a:prstGeom prst="smileyFace">
            <a:avLst>
              <a:gd name="adj" fmla="val 4653"/>
            </a:avLst>
          </a:prstGeom>
          <a:solidFill>
            <a:schemeClr val="accent1"/>
          </a:solidFill>
          <a:ln w="9525">
            <a:solidFill>
              <a:schemeClr val="tx1"/>
            </a:solidFill>
            <a:round/>
            <a:headEnd/>
            <a:tailEnd/>
          </a:ln>
        </p:spPr>
        <p:txBody>
          <a:bodyPr wrap="none" anchor="ctr"/>
          <a:lstStyle/>
          <a:p>
            <a:endParaRPr lang="es-ES"/>
          </a:p>
        </p:txBody>
      </p:sp>
      <p:sp>
        <p:nvSpPr>
          <p:cNvPr id="7207" name="AutoShape 39"/>
          <p:cNvSpPr>
            <a:spLocks noChangeArrowheads="1"/>
          </p:cNvSpPr>
          <p:nvPr/>
        </p:nvSpPr>
        <p:spPr bwMode="auto">
          <a:xfrm>
            <a:off x="3733800" y="5410200"/>
            <a:ext cx="76200" cy="76200"/>
          </a:xfrm>
          <a:prstGeom prst="smileyFace">
            <a:avLst>
              <a:gd name="adj" fmla="val 4653"/>
            </a:avLst>
          </a:prstGeom>
          <a:solidFill>
            <a:schemeClr val="accent1"/>
          </a:solidFill>
          <a:ln w="9525">
            <a:solidFill>
              <a:schemeClr val="tx1"/>
            </a:solidFill>
            <a:round/>
            <a:headEnd/>
            <a:tailEnd/>
          </a:ln>
        </p:spPr>
        <p:txBody>
          <a:bodyPr wrap="none" anchor="ctr"/>
          <a:lstStyle/>
          <a:p>
            <a:endParaRPr lang="es-ES"/>
          </a:p>
        </p:txBody>
      </p:sp>
      <p:sp>
        <p:nvSpPr>
          <p:cNvPr id="7208" name="AutoShape 40"/>
          <p:cNvSpPr>
            <a:spLocks noChangeArrowheads="1"/>
          </p:cNvSpPr>
          <p:nvPr/>
        </p:nvSpPr>
        <p:spPr bwMode="auto">
          <a:xfrm>
            <a:off x="914400" y="6096000"/>
            <a:ext cx="76200" cy="76200"/>
          </a:xfrm>
          <a:prstGeom prst="smileyFace">
            <a:avLst>
              <a:gd name="adj" fmla="val 4653"/>
            </a:avLst>
          </a:prstGeom>
          <a:solidFill>
            <a:schemeClr val="accent1"/>
          </a:solidFill>
          <a:ln w="9525">
            <a:solidFill>
              <a:schemeClr val="tx1"/>
            </a:solidFill>
            <a:round/>
            <a:headEnd/>
            <a:tailEnd/>
          </a:ln>
        </p:spPr>
        <p:txBody>
          <a:bodyPr wrap="none" anchor="ctr"/>
          <a:lstStyle/>
          <a:p>
            <a:endParaRPr lang="es-ES"/>
          </a:p>
        </p:txBody>
      </p:sp>
      <p:sp>
        <p:nvSpPr>
          <p:cNvPr id="7209" name="Text Box 41"/>
          <p:cNvSpPr txBox="1">
            <a:spLocks noChangeArrowheads="1"/>
          </p:cNvSpPr>
          <p:nvPr/>
        </p:nvSpPr>
        <p:spPr bwMode="auto">
          <a:xfrm>
            <a:off x="1066800" y="6019800"/>
            <a:ext cx="5305425" cy="779463"/>
          </a:xfrm>
          <a:prstGeom prst="rect">
            <a:avLst/>
          </a:prstGeom>
          <a:noFill/>
          <a:ln w="9525">
            <a:noFill/>
            <a:miter lim="800000"/>
            <a:headEnd/>
            <a:tailEnd/>
          </a:ln>
        </p:spPr>
        <p:txBody>
          <a:bodyPr>
            <a:spAutoFit/>
          </a:bodyPr>
          <a:lstStyle/>
          <a:p>
            <a:pPr>
              <a:spcBef>
                <a:spcPct val="50000"/>
              </a:spcBef>
            </a:pPr>
            <a:r>
              <a:rPr lang="es-ES" b="1" i="0"/>
              <a:t>Enzimas y transportadores de eflujo</a:t>
            </a:r>
          </a:p>
          <a:p>
            <a:pPr>
              <a:spcBef>
                <a:spcPct val="50000"/>
              </a:spcBef>
            </a:pPr>
            <a:endParaRPr lang="es-ES" i="0"/>
          </a:p>
        </p:txBody>
      </p:sp>
      <p:sp>
        <p:nvSpPr>
          <p:cNvPr id="7210" name="Line 42"/>
          <p:cNvSpPr>
            <a:spLocks noChangeShapeType="1"/>
          </p:cNvSpPr>
          <p:nvPr/>
        </p:nvSpPr>
        <p:spPr bwMode="auto">
          <a:xfrm>
            <a:off x="3657600" y="5029200"/>
            <a:ext cx="0" cy="152400"/>
          </a:xfrm>
          <a:prstGeom prst="line">
            <a:avLst/>
          </a:prstGeom>
          <a:noFill/>
          <a:ln w="9525">
            <a:solidFill>
              <a:schemeClr val="tx1"/>
            </a:solidFill>
            <a:round/>
            <a:headEnd/>
            <a:tailEnd/>
          </a:ln>
        </p:spPr>
        <p:txBody>
          <a:bodyPr/>
          <a:lstStyle/>
          <a:p>
            <a:endParaRPr lang="es-ES"/>
          </a:p>
        </p:txBody>
      </p:sp>
      <p:sp>
        <p:nvSpPr>
          <p:cNvPr id="7211" name="Line 43"/>
          <p:cNvSpPr>
            <a:spLocks noChangeShapeType="1"/>
          </p:cNvSpPr>
          <p:nvPr/>
        </p:nvSpPr>
        <p:spPr bwMode="auto">
          <a:xfrm>
            <a:off x="3657600" y="5257800"/>
            <a:ext cx="0" cy="152400"/>
          </a:xfrm>
          <a:prstGeom prst="line">
            <a:avLst/>
          </a:prstGeom>
          <a:noFill/>
          <a:ln w="9525">
            <a:solidFill>
              <a:schemeClr val="tx1"/>
            </a:solidFill>
            <a:round/>
            <a:headEnd/>
            <a:tailEnd/>
          </a:ln>
        </p:spPr>
        <p:txBody>
          <a:bodyPr/>
          <a:lstStyle/>
          <a:p>
            <a:endParaRPr lang="es-ES"/>
          </a:p>
        </p:txBody>
      </p:sp>
      <p:sp>
        <p:nvSpPr>
          <p:cNvPr id="7212" name="Line 44"/>
          <p:cNvSpPr>
            <a:spLocks noChangeShapeType="1"/>
          </p:cNvSpPr>
          <p:nvPr/>
        </p:nvSpPr>
        <p:spPr bwMode="auto">
          <a:xfrm>
            <a:off x="3657600" y="5486400"/>
            <a:ext cx="0" cy="152400"/>
          </a:xfrm>
          <a:prstGeom prst="line">
            <a:avLst/>
          </a:prstGeom>
          <a:noFill/>
          <a:ln w="9525">
            <a:solidFill>
              <a:schemeClr val="tx1"/>
            </a:solidFill>
            <a:round/>
            <a:headEnd/>
            <a:tailEnd/>
          </a:ln>
        </p:spPr>
        <p:txBody>
          <a:bodyPr/>
          <a:lstStyle/>
          <a:p>
            <a:endParaRPr lang="es-ES"/>
          </a:p>
        </p:txBody>
      </p:sp>
      <p:sp>
        <p:nvSpPr>
          <p:cNvPr id="7213" name="Line 45"/>
          <p:cNvSpPr>
            <a:spLocks noChangeShapeType="1"/>
          </p:cNvSpPr>
          <p:nvPr/>
        </p:nvSpPr>
        <p:spPr bwMode="auto">
          <a:xfrm>
            <a:off x="4800600" y="5105400"/>
            <a:ext cx="0" cy="152400"/>
          </a:xfrm>
          <a:prstGeom prst="line">
            <a:avLst/>
          </a:prstGeom>
          <a:noFill/>
          <a:ln w="9525">
            <a:solidFill>
              <a:schemeClr val="tx1"/>
            </a:solidFill>
            <a:round/>
            <a:headEnd/>
            <a:tailEnd/>
          </a:ln>
        </p:spPr>
        <p:txBody>
          <a:bodyPr/>
          <a:lstStyle/>
          <a:p>
            <a:endParaRPr lang="es-ES"/>
          </a:p>
        </p:txBody>
      </p:sp>
      <p:sp>
        <p:nvSpPr>
          <p:cNvPr id="7214" name="Line 46"/>
          <p:cNvSpPr>
            <a:spLocks noChangeShapeType="1"/>
          </p:cNvSpPr>
          <p:nvPr/>
        </p:nvSpPr>
        <p:spPr bwMode="auto">
          <a:xfrm>
            <a:off x="4800600" y="5334000"/>
            <a:ext cx="0" cy="152400"/>
          </a:xfrm>
          <a:prstGeom prst="line">
            <a:avLst/>
          </a:prstGeom>
          <a:noFill/>
          <a:ln w="9525">
            <a:solidFill>
              <a:schemeClr val="tx1"/>
            </a:solidFill>
            <a:round/>
            <a:headEnd/>
            <a:tailEnd/>
          </a:ln>
        </p:spPr>
        <p:txBody>
          <a:bodyPr/>
          <a:lstStyle/>
          <a:p>
            <a:endParaRPr lang="es-ES"/>
          </a:p>
        </p:txBody>
      </p:sp>
      <p:sp>
        <p:nvSpPr>
          <p:cNvPr id="7215" name="Line 47"/>
          <p:cNvSpPr>
            <a:spLocks noChangeShapeType="1"/>
          </p:cNvSpPr>
          <p:nvPr/>
        </p:nvSpPr>
        <p:spPr bwMode="auto">
          <a:xfrm>
            <a:off x="3581400" y="4572000"/>
            <a:ext cx="0" cy="228600"/>
          </a:xfrm>
          <a:prstGeom prst="line">
            <a:avLst/>
          </a:prstGeom>
          <a:noFill/>
          <a:ln w="9525">
            <a:solidFill>
              <a:schemeClr val="tx1"/>
            </a:solidFill>
            <a:round/>
            <a:headEnd/>
            <a:tailEnd/>
          </a:ln>
        </p:spPr>
        <p:txBody>
          <a:bodyPr/>
          <a:lstStyle/>
          <a:p>
            <a:endParaRPr lang="es-ES"/>
          </a:p>
        </p:txBody>
      </p:sp>
      <p:sp>
        <p:nvSpPr>
          <p:cNvPr id="7216" name="Line 48"/>
          <p:cNvSpPr>
            <a:spLocks noChangeShapeType="1"/>
          </p:cNvSpPr>
          <p:nvPr/>
        </p:nvSpPr>
        <p:spPr bwMode="auto">
          <a:xfrm>
            <a:off x="3810000" y="4495800"/>
            <a:ext cx="0" cy="228600"/>
          </a:xfrm>
          <a:prstGeom prst="line">
            <a:avLst/>
          </a:prstGeom>
          <a:noFill/>
          <a:ln w="9525">
            <a:solidFill>
              <a:schemeClr val="tx1"/>
            </a:solidFill>
            <a:round/>
            <a:headEnd/>
            <a:tailEnd/>
          </a:ln>
        </p:spPr>
        <p:txBody>
          <a:bodyPr/>
          <a:lstStyle/>
          <a:p>
            <a:endParaRPr lang="es-ES"/>
          </a:p>
        </p:txBody>
      </p:sp>
      <p:sp>
        <p:nvSpPr>
          <p:cNvPr id="7217" name="Line 49"/>
          <p:cNvSpPr>
            <a:spLocks noChangeShapeType="1"/>
          </p:cNvSpPr>
          <p:nvPr/>
        </p:nvSpPr>
        <p:spPr bwMode="auto">
          <a:xfrm>
            <a:off x="914400" y="6400800"/>
            <a:ext cx="0" cy="228600"/>
          </a:xfrm>
          <a:prstGeom prst="line">
            <a:avLst/>
          </a:prstGeom>
          <a:noFill/>
          <a:ln w="9525">
            <a:solidFill>
              <a:schemeClr val="tx1"/>
            </a:solidFill>
            <a:round/>
            <a:headEnd/>
            <a:tailEnd/>
          </a:ln>
        </p:spPr>
        <p:txBody>
          <a:bodyPr/>
          <a:lstStyle/>
          <a:p>
            <a:endParaRPr lang="es-ES"/>
          </a:p>
        </p:txBody>
      </p:sp>
      <p:sp>
        <p:nvSpPr>
          <p:cNvPr id="7218" name="Text Box 50"/>
          <p:cNvSpPr txBox="1">
            <a:spLocks noChangeArrowheads="1"/>
          </p:cNvSpPr>
          <p:nvPr/>
        </p:nvSpPr>
        <p:spPr bwMode="auto">
          <a:xfrm>
            <a:off x="1066800" y="6324600"/>
            <a:ext cx="1676400" cy="366713"/>
          </a:xfrm>
          <a:prstGeom prst="rect">
            <a:avLst/>
          </a:prstGeom>
          <a:noFill/>
          <a:ln w="9525">
            <a:noFill/>
            <a:miter lim="800000"/>
            <a:headEnd/>
            <a:tailEnd/>
          </a:ln>
        </p:spPr>
        <p:txBody>
          <a:bodyPr>
            <a:spAutoFit/>
          </a:bodyPr>
          <a:lstStyle/>
          <a:p>
            <a:pPr>
              <a:spcBef>
                <a:spcPct val="50000"/>
              </a:spcBef>
            </a:pPr>
            <a:r>
              <a:rPr lang="es-ES" b="1" i="0"/>
              <a:t>Membrana</a:t>
            </a:r>
          </a:p>
        </p:txBody>
      </p:sp>
      <p:sp>
        <p:nvSpPr>
          <p:cNvPr id="7219" name="Line 51"/>
          <p:cNvSpPr>
            <a:spLocks noChangeShapeType="1"/>
          </p:cNvSpPr>
          <p:nvPr/>
        </p:nvSpPr>
        <p:spPr bwMode="auto">
          <a:xfrm>
            <a:off x="6629400" y="4343400"/>
            <a:ext cx="1524000" cy="1295400"/>
          </a:xfrm>
          <a:prstGeom prst="line">
            <a:avLst/>
          </a:prstGeom>
          <a:noFill/>
          <a:ln w="31750">
            <a:solidFill>
              <a:srgbClr val="339966"/>
            </a:solidFill>
            <a:round/>
            <a:headEnd/>
            <a:tailEnd type="triangle" w="med" len="med"/>
          </a:ln>
        </p:spPr>
        <p:txBody>
          <a:bodyPr/>
          <a:lstStyle/>
          <a:p>
            <a:endParaRPr lang="es-ES"/>
          </a:p>
        </p:txBody>
      </p:sp>
      <p:sp>
        <p:nvSpPr>
          <p:cNvPr id="7220" name="Line 52"/>
          <p:cNvSpPr>
            <a:spLocks noChangeShapeType="1"/>
          </p:cNvSpPr>
          <p:nvPr/>
        </p:nvSpPr>
        <p:spPr bwMode="auto">
          <a:xfrm flipV="1">
            <a:off x="8458200" y="3886200"/>
            <a:ext cx="0" cy="1676400"/>
          </a:xfrm>
          <a:prstGeom prst="line">
            <a:avLst/>
          </a:prstGeom>
          <a:noFill/>
          <a:ln w="31750">
            <a:solidFill>
              <a:srgbClr val="339966"/>
            </a:solidFill>
            <a:round/>
            <a:headEnd/>
            <a:tailEnd type="triangle" w="med" len="med"/>
          </a:ln>
        </p:spPr>
        <p:txBody>
          <a:bodyPr/>
          <a:lstStyle/>
          <a:p>
            <a:endParaRPr lang="es-ES"/>
          </a:p>
        </p:txBody>
      </p:sp>
      <p:sp>
        <p:nvSpPr>
          <p:cNvPr id="7221" name="Line 53"/>
          <p:cNvSpPr>
            <a:spLocks noChangeShapeType="1"/>
          </p:cNvSpPr>
          <p:nvPr/>
        </p:nvSpPr>
        <p:spPr bwMode="auto">
          <a:xfrm flipV="1">
            <a:off x="5791200" y="3886200"/>
            <a:ext cx="609600" cy="1219200"/>
          </a:xfrm>
          <a:prstGeom prst="line">
            <a:avLst/>
          </a:prstGeom>
          <a:noFill/>
          <a:ln w="31750">
            <a:solidFill>
              <a:srgbClr val="800000"/>
            </a:solidFill>
            <a:round/>
            <a:headEnd/>
            <a:tailEnd type="triangle" w="med" len="med"/>
          </a:ln>
        </p:spPr>
        <p:txBody>
          <a:bodyPr/>
          <a:lstStyle/>
          <a:p>
            <a:endParaRPr lang="es-ES"/>
          </a:p>
        </p:txBody>
      </p:sp>
      <p:sp>
        <p:nvSpPr>
          <p:cNvPr id="7222" name="Line 54"/>
          <p:cNvSpPr>
            <a:spLocks noChangeShapeType="1"/>
          </p:cNvSpPr>
          <p:nvPr/>
        </p:nvSpPr>
        <p:spPr bwMode="auto">
          <a:xfrm flipH="1">
            <a:off x="6096000" y="4267200"/>
            <a:ext cx="304800" cy="990600"/>
          </a:xfrm>
          <a:prstGeom prst="line">
            <a:avLst/>
          </a:prstGeom>
          <a:noFill/>
          <a:ln w="31750">
            <a:solidFill>
              <a:srgbClr val="800000"/>
            </a:solidFill>
            <a:round/>
            <a:headEnd/>
            <a:tailEnd type="triangle" w="med" len="med"/>
          </a:ln>
        </p:spPr>
        <p:txBody>
          <a:bodyPr/>
          <a:lstStyle/>
          <a:p>
            <a:endParaRPr lang="es-ES"/>
          </a:p>
        </p:txBody>
      </p:sp>
      <p:sp>
        <p:nvSpPr>
          <p:cNvPr id="7223" name="Text Box 55"/>
          <p:cNvSpPr txBox="1">
            <a:spLocks noChangeArrowheads="1"/>
          </p:cNvSpPr>
          <p:nvPr/>
        </p:nvSpPr>
        <p:spPr bwMode="auto">
          <a:xfrm>
            <a:off x="6705600" y="4876800"/>
            <a:ext cx="1295400" cy="304800"/>
          </a:xfrm>
          <a:prstGeom prst="rect">
            <a:avLst/>
          </a:prstGeom>
          <a:noFill/>
          <a:ln w="9525">
            <a:noFill/>
            <a:miter lim="800000"/>
            <a:headEnd/>
            <a:tailEnd/>
          </a:ln>
        </p:spPr>
        <p:txBody>
          <a:bodyPr>
            <a:spAutoFit/>
          </a:bodyPr>
          <a:lstStyle/>
          <a:p>
            <a:pPr>
              <a:spcBef>
                <a:spcPct val="50000"/>
              </a:spcBef>
            </a:pPr>
            <a:r>
              <a:rPr lang="es-ES" sz="1400" b="1" i="0">
                <a:solidFill>
                  <a:srgbClr val="006699"/>
                </a:solidFill>
              </a:rPr>
              <a:t>Excreción</a:t>
            </a:r>
          </a:p>
        </p:txBody>
      </p:sp>
      <p:sp>
        <p:nvSpPr>
          <p:cNvPr id="7224" name="Text Box 56"/>
          <p:cNvSpPr txBox="1">
            <a:spLocks noChangeArrowheads="1"/>
          </p:cNvSpPr>
          <p:nvPr/>
        </p:nvSpPr>
        <p:spPr bwMode="auto">
          <a:xfrm>
            <a:off x="7848600" y="4640263"/>
            <a:ext cx="1295400" cy="304800"/>
          </a:xfrm>
          <a:prstGeom prst="rect">
            <a:avLst/>
          </a:prstGeom>
          <a:noFill/>
          <a:ln w="9525">
            <a:noFill/>
            <a:miter lim="800000"/>
            <a:headEnd/>
            <a:tailEnd/>
          </a:ln>
        </p:spPr>
        <p:txBody>
          <a:bodyPr>
            <a:spAutoFit/>
          </a:bodyPr>
          <a:lstStyle/>
          <a:p>
            <a:pPr>
              <a:spcBef>
                <a:spcPct val="50000"/>
              </a:spcBef>
            </a:pPr>
            <a:r>
              <a:rPr lang="es-ES" sz="1400" b="1" i="0">
                <a:solidFill>
                  <a:schemeClr val="hlink"/>
                </a:solidFill>
              </a:rPr>
              <a:t>Reabsorción</a:t>
            </a:r>
          </a:p>
        </p:txBody>
      </p:sp>
      <p:sp>
        <p:nvSpPr>
          <p:cNvPr id="7225" name="Text Box 57"/>
          <p:cNvSpPr txBox="1">
            <a:spLocks noChangeArrowheads="1"/>
          </p:cNvSpPr>
          <p:nvPr/>
        </p:nvSpPr>
        <p:spPr bwMode="auto">
          <a:xfrm>
            <a:off x="4191000" y="533400"/>
            <a:ext cx="3657600" cy="1624013"/>
          </a:xfrm>
          <a:prstGeom prst="rect">
            <a:avLst/>
          </a:prstGeom>
          <a:solidFill>
            <a:srgbClr val="00FFFF"/>
          </a:solidFill>
          <a:ln w="19050">
            <a:solidFill>
              <a:srgbClr val="000080"/>
            </a:solidFill>
            <a:miter lim="800000"/>
            <a:headEnd/>
            <a:tailEnd/>
          </a:ln>
        </p:spPr>
        <p:txBody>
          <a:bodyPr>
            <a:spAutoFit/>
          </a:bodyPr>
          <a:lstStyle/>
          <a:p>
            <a:pPr>
              <a:spcBef>
                <a:spcPct val="50000"/>
              </a:spcBef>
            </a:pPr>
            <a:endParaRPr lang="es-ES" b="1" i="0"/>
          </a:p>
          <a:p>
            <a:pPr>
              <a:spcBef>
                <a:spcPct val="50000"/>
              </a:spcBef>
            </a:pPr>
            <a:r>
              <a:rPr lang="es-ES" b="1" i="0"/>
              <a:t>Compartimento </a:t>
            </a:r>
          </a:p>
          <a:p>
            <a:pPr>
              <a:spcBef>
                <a:spcPct val="50000"/>
              </a:spcBef>
            </a:pPr>
            <a:r>
              <a:rPr lang="es-ES" b="1" i="0"/>
              <a:t>periférico</a:t>
            </a:r>
          </a:p>
          <a:p>
            <a:pPr>
              <a:spcBef>
                <a:spcPct val="50000"/>
              </a:spcBef>
            </a:pPr>
            <a:endParaRPr lang="es-ES" b="1" i="0"/>
          </a:p>
        </p:txBody>
      </p:sp>
      <p:sp>
        <p:nvSpPr>
          <p:cNvPr id="7226" name="Text Box 58"/>
          <p:cNvSpPr txBox="1">
            <a:spLocks noChangeArrowheads="1"/>
          </p:cNvSpPr>
          <p:nvPr/>
        </p:nvSpPr>
        <p:spPr bwMode="auto">
          <a:xfrm>
            <a:off x="6629400" y="762000"/>
            <a:ext cx="990600" cy="925513"/>
          </a:xfrm>
          <a:prstGeom prst="rect">
            <a:avLst/>
          </a:prstGeom>
          <a:solidFill>
            <a:srgbClr val="FFFF99"/>
          </a:solidFill>
          <a:ln w="9525">
            <a:solidFill>
              <a:schemeClr val="tx1"/>
            </a:solidFill>
            <a:miter lim="800000"/>
            <a:headEnd/>
            <a:tailEnd/>
          </a:ln>
        </p:spPr>
        <p:txBody>
          <a:bodyPr>
            <a:spAutoFit/>
          </a:bodyPr>
          <a:lstStyle/>
          <a:p>
            <a:pPr>
              <a:spcBef>
                <a:spcPct val="50000"/>
              </a:spcBef>
            </a:pPr>
            <a:r>
              <a:rPr lang="es-ES" b="1" i="0"/>
              <a:t>Sitio de acción</a:t>
            </a:r>
          </a:p>
        </p:txBody>
      </p:sp>
      <p:sp>
        <p:nvSpPr>
          <p:cNvPr id="7227" name="Line 59"/>
          <p:cNvSpPr>
            <a:spLocks noChangeShapeType="1"/>
          </p:cNvSpPr>
          <p:nvPr/>
        </p:nvSpPr>
        <p:spPr bwMode="auto">
          <a:xfrm flipV="1">
            <a:off x="6400800" y="2209800"/>
            <a:ext cx="0" cy="990600"/>
          </a:xfrm>
          <a:prstGeom prst="line">
            <a:avLst/>
          </a:prstGeom>
          <a:noFill/>
          <a:ln w="25400">
            <a:solidFill>
              <a:srgbClr val="800080"/>
            </a:solidFill>
            <a:round/>
            <a:headEnd/>
            <a:tailEnd type="triangle" w="med" len="med"/>
          </a:ln>
        </p:spPr>
        <p:txBody>
          <a:bodyPr/>
          <a:lstStyle/>
          <a:p>
            <a:endParaRPr lang="es-ES"/>
          </a:p>
        </p:txBody>
      </p:sp>
      <p:sp>
        <p:nvSpPr>
          <p:cNvPr id="7228" name="Line 60"/>
          <p:cNvSpPr>
            <a:spLocks noChangeShapeType="1"/>
          </p:cNvSpPr>
          <p:nvPr/>
        </p:nvSpPr>
        <p:spPr bwMode="auto">
          <a:xfrm>
            <a:off x="6705600" y="2286000"/>
            <a:ext cx="0" cy="914400"/>
          </a:xfrm>
          <a:prstGeom prst="line">
            <a:avLst/>
          </a:prstGeom>
          <a:noFill/>
          <a:ln w="25400">
            <a:solidFill>
              <a:srgbClr val="000080"/>
            </a:solidFill>
            <a:round/>
            <a:headEnd/>
            <a:tailEnd type="triangle" w="med" len="med"/>
          </a:ln>
        </p:spPr>
        <p:txBody>
          <a:bodyPr/>
          <a:lstStyle/>
          <a:p>
            <a:endParaRPr lang="es-ES"/>
          </a:p>
        </p:txBody>
      </p:sp>
      <p:sp>
        <p:nvSpPr>
          <p:cNvPr id="7229" name="Text Box 61"/>
          <p:cNvSpPr txBox="1">
            <a:spLocks noChangeArrowheads="1"/>
          </p:cNvSpPr>
          <p:nvPr/>
        </p:nvSpPr>
        <p:spPr bwMode="auto">
          <a:xfrm>
            <a:off x="6934200" y="2590800"/>
            <a:ext cx="1600200" cy="366713"/>
          </a:xfrm>
          <a:prstGeom prst="rect">
            <a:avLst/>
          </a:prstGeom>
          <a:noFill/>
          <a:ln w="9525">
            <a:noFill/>
            <a:miter lim="800000"/>
            <a:headEnd/>
            <a:tailEnd/>
          </a:ln>
        </p:spPr>
        <p:txBody>
          <a:bodyPr>
            <a:spAutoFit/>
          </a:bodyPr>
          <a:lstStyle/>
          <a:p>
            <a:pPr>
              <a:spcBef>
                <a:spcPct val="50000"/>
              </a:spcBef>
            </a:pPr>
            <a:r>
              <a:rPr lang="es-ES" b="1" i="0"/>
              <a:t>Distribución</a:t>
            </a:r>
          </a:p>
        </p:txBody>
      </p:sp>
      <p:sp>
        <p:nvSpPr>
          <p:cNvPr id="7230" name="Text Box 62"/>
          <p:cNvSpPr txBox="1">
            <a:spLocks noChangeArrowheads="1"/>
          </p:cNvSpPr>
          <p:nvPr/>
        </p:nvSpPr>
        <p:spPr bwMode="auto">
          <a:xfrm>
            <a:off x="7315200" y="5791200"/>
            <a:ext cx="1524000" cy="355600"/>
          </a:xfrm>
          <a:prstGeom prst="rect">
            <a:avLst/>
          </a:prstGeom>
          <a:solidFill>
            <a:srgbClr val="CCFFCC"/>
          </a:solidFill>
          <a:ln w="19050">
            <a:solidFill>
              <a:srgbClr val="008000"/>
            </a:solidFill>
            <a:miter lim="800000"/>
            <a:headEnd/>
            <a:tailEnd/>
          </a:ln>
        </p:spPr>
        <p:txBody>
          <a:bodyPr>
            <a:spAutoFit/>
          </a:bodyPr>
          <a:lstStyle/>
          <a:p>
            <a:pPr>
              <a:spcBef>
                <a:spcPct val="50000"/>
              </a:spcBef>
              <a:buClr>
                <a:schemeClr val="bg2"/>
              </a:buClr>
              <a:buFont typeface="Wingdings" pitchFamily="2" charset="2"/>
              <a:buNone/>
            </a:pPr>
            <a:r>
              <a:rPr lang="es-ES" sz="1600" b="1" i="0">
                <a:solidFill>
                  <a:srgbClr val="000000"/>
                </a:solidFill>
              </a:rPr>
              <a:t>F excretado</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8195"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8196"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8197"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8198"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8199"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8200" name="Picture 9"/>
          <p:cNvPicPr>
            <a:picLocks noChangeAspect="1" noChangeArrowheads="1"/>
          </p:cNvPicPr>
          <p:nvPr/>
        </p:nvPicPr>
        <p:blipFill>
          <a:blip r:embed="rId3" cstate="print"/>
          <a:srcRect l="22749" r="9004"/>
          <a:stretch>
            <a:fillRect/>
          </a:stretch>
        </p:blipFill>
        <p:spPr bwMode="auto">
          <a:xfrm>
            <a:off x="0" y="0"/>
            <a:ext cx="1371600" cy="6858000"/>
          </a:xfrm>
          <a:prstGeom prst="rect">
            <a:avLst/>
          </a:prstGeom>
          <a:noFill/>
          <a:ln w="9525">
            <a:noFill/>
            <a:miter lim="800000"/>
            <a:headEnd/>
            <a:tailEnd/>
          </a:ln>
        </p:spPr>
      </p:pic>
      <p:sp>
        <p:nvSpPr>
          <p:cNvPr id="8201" name="Rectangle 11"/>
          <p:cNvSpPr>
            <a:spLocks noGrp="1" noChangeArrowheads="1"/>
          </p:cNvSpPr>
          <p:nvPr>
            <p:ph type="body" idx="4294967295"/>
          </p:nvPr>
        </p:nvSpPr>
        <p:spPr>
          <a:xfrm>
            <a:off x="1763713" y="1628775"/>
            <a:ext cx="6994525" cy="4525963"/>
          </a:xfrm>
        </p:spPr>
        <p:txBody>
          <a:bodyPr/>
          <a:lstStyle/>
          <a:p>
            <a:pPr algn="just" eaLnBrk="1" hangingPunct="1">
              <a:buFontTx/>
              <a:buNone/>
            </a:pPr>
            <a:r>
              <a:rPr lang="es-ES" b="1" dirty="0" smtClean="0">
                <a:solidFill>
                  <a:srgbClr val="FFFFFF"/>
                </a:solidFill>
              </a:rPr>
              <a:t>	</a:t>
            </a:r>
          </a:p>
          <a:p>
            <a:pPr algn="just" eaLnBrk="1" hangingPunct="1">
              <a:buFontTx/>
              <a:buNone/>
            </a:pPr>
            <a:r>
              <a:rPr lang="es-ES" b="1" dirty="0" smtClean="0">
                <a:solidFill>
                  <a:srgbClr val="FFFFFF"/>
                </a:solidFill>
              </a:rPr>
              <a:t>	</a:t>
            </a:r>
            <a:r>
              <a:rPr lang="es-ES" sz="2800" b="1" dirty="0" smtClean="0">
                <a:solidFill>
                  <a:srgbClr val="FFFFFF"/>
                </a:solidFill>
              </a:rPr>
              <a:t>El principio fundamental del éxito de una terapia farmacológica se basa en que el fármaco pueda </a:t>
            </a:r>
            <a:r>
              <a:rPr lang="es-ES" sz="2800" b="1" dirty="0" smtClean="0">
                <a:solidFill>
                  <a:srgbClr val="FF0000"/>
                </a:solidFill>
              </a:rPr>
              <a:t>llegar al sitio de acción en una concentración efectiva y por el tiempo deseado</a:t>
            </a:r>
          </a:p>
          <a:p>
            <a:pPr algn="just" eaLnBrk="1" hangingPunct="1">
              <a:buFontTx/>
              <a:buNone/>
            </a:pPr>
            <a:r>
              <a:rPr lang="es-ES" sz="2800" b="1" dirty="0" smtClean="0">
                <a:solidFill>
                  <a:srgbClr val="FFFFFF"/>
                </a:solidFill>
              </a:rPr>
              <a:t>	En una administración sistémica, significa que el fármaco debe alcanzar la circulación general</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9219"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9220" name="Line 4"/>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9221" name="Text Box 5"/>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9222" name="Line 6"/>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9223" name="Text Box 7"/>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9224" name="Picture 8"/>
          <p:cNvPicPr>
            <a:picLocks noChangeAspect="1" noChangeArrowheads="1"/>
          </p:cNvPicPr>
          <p:nvPr/>
        </p:nvPicPr>
        <p:blipFill>
          <a:blip r:embed="rId3" cstate="print"/>
          <a:srcRect l="22749" r="9004"/>
          <a:stretch>
            <a:fillRect/>
          </a:stretch>
        </p:blipFill>
        <p:spPr bwMode="auto">
          <a:xfrm>
            <a:off x="0" y="0"/>
            <a:ext cx="1371600" cy="6858000"/>
          </a:xfrm>
          <a:prstGeom prst="rect">
            <a:avLst/>
          </a:prstGeom>
          <a:noFill/>
          <a:ln w="9525">
            <a:noFill/>
            <a:miter lim="800000"/>
            <a:headEnd/>
            <a:tailEnd/>
          </a:ln>
        </p:spPr>
      </p:pic>
      <p:sp>
        <p:nvSpPr>
          <p:cNvPr id="9225" name="Rectangle 9"/>
          <p:cNvSpPr>
            <a:spLocks noGrp="1" noChangeArrowheads="1"/>
          </p:cNvSpPr>
          <p:nvPr>
            <p:ph type="body" idx="4294967295"/>
          </p:nvPr>
        </p:nvSpPr>
        <p:spPr>
          <a:xfrm>
            <a:off x="1691680" y="692696"/>
            <a:ext cx="6994525" cy="4525963"/>
          </a:xfrm>
        </p:spPr>
        <p:txBody>
          <a:bodyPr/>
          <a:lstStyle/>
          <a:p>
            <a:pPr algn="just" eaLnBrk="1" hangingPunct="1">
              <a:lnSpc>
                <a:spcPct val="80000"/>
              </a:lnSpc>
              <a:buFontTx/>
              <a:buNone/>
            </a:pPr>
            <a:r>
              <a:rPr lang="es-ES" sz="1800" b="1" dirty="0" smtClean="0">
                <a:solidFill>
                  <a:srgbClr val="FFFFFF"/>
                </a:solidFill>
              </a:rPr>
              <a:t>	</a:t>
            </a:r>
          </a:p>
          <a:p>
            <a:pPr algn="just" eaLnBrk="1" hangingPunct="1">
              <a:lnSpc>
                <a:spcPct val="80000"/>
              </a:lnSpc>
              <a:buFontTx/>
              <a:buNone/>
            </a:pPr>
            <a:endParaRPr lang="es-ES" sz="1600" b="1" dirty="0" smtClean="0">
              <a:solidFill>
                <a:schemeClr val="bg1"/>
              </a:solidFill>
            </a:endParaRPr>
          </a:p>
          <a:p>
            <a:pPr algn="just" eaLnBrk="1" hangingPunct="1">
              <a:lnSpc>
                <a:spcPct val="80000"/>
              </a:lnSpc>
              <a:buFontTx/>
              <a:buNone/>
            </a:pPr>
            <a:r>
              <a:rPr lang="es-ES" sz="1600" b="1" dirty="0" smtClean="0">
                <a:solidFill>
                  <a:schemeClr val="bg1"/>
                </a:solidFill>
              </a:rPr>
              <a:t>	</a:t>
            </a:r>
            <a:r>
              <a:rPr lang="es-ES" sz="2400" b="1" dirty="0" smtClean="0">
                <a:solidFill>
                  <a:schemeClr val="bg1"/>
                </a:solidFill>
              </a:rPr>
              <a:t>¿Por qué es importante alcanzar </a:t>
            </a:r>
            <a:br>
              <a:rPr lang="es-ES" sz="2400" b="1" dirty="0" smtClean="0">
                <a:solidFill>
                  <a:schemeClr val="bg1"/>
                </a:solidFill>
              </a:rPr>
            </a:br>
            <a:r>
              <a:rPr lang="es-ES" sz="2400" b="1" dirty="0" smtClean="0">
                <a:solidFill>
                  <a:schemeClr val="bg1"/>
                </a:solidFill>
              </a:rPr>
              <a:t>la circulación?</a:t>
            </a:r>
            <a:endParaRPr lang="es-ES_tradnl" sz="2400" b="1" dirty="0" smtClean="0">
              <a:solidFill>
                <a:schemeClr val="bg1"/>
              </a:solidFill>
            </a:endParaRPr>
          </a:p>
          <a:p>
            <a:pPr algn="just" eaLnBrk="1" hangingPunct="1">
              <a:lnSpc>
                <a:spcPct val="80000"/>
              </a:lnSpc>
              <a:buFontTx/>
              <a:buNone/>
            </a:pPr>
            <a:endParaRPr lang="es-ES_tradnl" sz="2400" b="1" dirty="0" smtClean="0">
              <a:solidFill>
                <a:schemeClr val="bg1"/>
              </a:solidFill>
            </a:endParaRPr>
          </a:p>
          <a:p>
            <a:pPr algn="just" eaLnBrk="1" hangingPunct="1">
              <a:lnSpc>
                <a:spcPct val="80000"/>
              </a:lnSpc>
              <a:buFontTx/>
              <a:buNone/>
            </a:pPr>
            <a:endParaRPr lang="es-ES" sz="2400" b="1" dirty="0" smtClean="0">
              <a:solidFill>
                <a:srgbClr val="FFFF00"/>
              </a:solidFill>
            </a:endParaRPr>
          </a:p>
          <a:p>
            <a:pPr algn="just" eaLnBrk="1" hangingPunct="1">
              <a:lnSpc>
                <a:spcPct val="80000"/>
              </a:lnSpc>
              <a:buFontTx/>
              <a:buBlip>
                <a:blip r:embed="rId4"/>
              </a:buBlip>
            </a:pPr>
            <a:r>
              <a:rPr lang="es-ES" sz="2400" b="1" dirty="0" smtClean="0">
                <a:solidFill>
                  <a:srgbClr val="FFFFCC"/>
                </a:solidFill>
              </a:rPr>
              <a:t>Porque la sangre es la gran transportadora de medicamento</a:t>
            </a:r>
          </a:p>
          <a:p>
            <a:pPr algn="just">
              <a:lnSpc>
                <a:spcPct val="80000"/>
              </a:lnSpc>
              <a:buFont typeface="Monotype Sorts"/>
              <a:buBlip>
                <a:blip r:embed="rId4"/>
              </a:buBlip>
            </a:pPr>
            <a:r>
              <a:rPr lang="es-ES" sz="2400" b="1" dirty="0" smtClean="0">
                <a:solidFill>
                  <a:srgbClr val="FFFFCC"/>
                </a:solidFill>
              </a:rPr>
              <a:t>Porque se establece un equilibrio entre el fármaco libre presente en el plasma y los diferentes tejidos, entre ellos aquel donde está el receptor</a:t>
            </a:r>
          </a:p>
          <a:p>
            <a:pPr algn="just" eaLnBrk="1" hangingPunct="1">
              <a:lnSpc>
                <a:spcPct val="80000"/>
              </a:lnSpc>
              <a:buFont typeface="Monotype Sorts"/>
              <a:buBlip>
                <a:blip r:embed="rId4"/>
              </a:buBlip>
            </a:pPr>
            <a:r>
              <a:rPr lang="es-ES" sz="2400" b="1" dirty="0" smtClean="0">
                <a:solidFill>
                  <a:srgbClr val="FFFFCC"/>
                </a:solidFill>
              </a:rPr>
              <a:t>El equilibrio no significa la misma concentración, sino que un cambio en la concentración plasmática refleja un cambio proporcional en la concentración en el resto del organismo</a:t>
            </a:r>
          </a:p>
          <a:p>
            <a:pPr algn="just" eaLnBrk="1" hangingPunct="1">
              <a:lnSpc>
                <a:spcPct val="80000"/>
              </a:lnSpc>
              <a:buFont typeface="Monotype Sorts"/>
              <a:buChar char="¸"/>
            </a:pPr>
            <a:endParaRPr lang="es-ES" sz="1800" b="1" dirty="0" smtClean="0">
              <a:solidFill>
                <a:srgbClr val="FFFFCC"/>
              </a:solidFill>
            </a:endParaRPr>
          </a:p>
          <a:p>
            <a:pPr algn="just" eaLnBrk="1" hangingPunct="1">
              <a:lnSpc>
                <a:spcPct val="80000"/>
              </a:lnSpc>
              <a:buFontTx/>
              <a:buNone/>
            </a:pPr>
            <a:r>
              <a:rPr lang="es-ES" sz="1800" b="1" dirty="0" smtClean="0">
                <a:solidFill>
                  <a:srgbClr val="FFFFCC"/>
                </a:solidFill>
              </a:rPr>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10243"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10244"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10245"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10246"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10247"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10248" name="Picture 9"/>
          <p:cNvPicPr>
            <a:picLocks noChangeAspect="1" noChangeArrowheads="1"/>
          </p:cNvPicPr>
          <p:nvPr/>
        </p:nvPicPr>
        <p:blipFill>
          <a:blip r:embed="rId3" cstate="print"/>
          <a:srcRect l="22749" r="9004"/>
          <a:stretch>
            <a:fillRect/>
          </a:stretch>
        </p:blipFill>
        <p:spPr bwMode="auto">
          <a:xfrm>
            <a:off x="0" y="0"/>
            <a:ext cx="1371600" cy="6858000"/>
          </a:xfrm>
          <a:prstGeom prst="rect">
            <a:avLst/>
          </a:prstGeom>
          <a:noFill/>
          <a:ln w="9525">
            <a:noFill/>
            <a:miter lim="800000"/>
            <a:headEnd/>
            <a:tailEnd/>
          </a:ln>
        </p:spPr>
      </p:pic>
      <p:sp>
        <p:nvSpPr>
          <p:cNvPr id="14349" name="Rectangle 13"/>
          <p:cNvSpPr>
            <a:spLocks noChangeArrowheads="1"/>
          </p:cNvSpPr>
          <p:nvPr/>
        </p:nvSpPr>
        <p:spPr bwMode="auto">
          <a:xfrm>
            <a:off x="539750" y="549275"/>
            <a:ext cx="8229600" cy="1384300"/>
          </a:xfrm>
          <a:prstGeom prst="rect">
            <a:avLst/>
          </a:prstGeom>
          <a:noFill/>
          <a:ln w="9525">
            <a:noFill/>
            <a:miter lim="800000"/>
            <a:headEnd/>
            <a:tailEnd/>
          </a:ln>
          <a:effectLst/>
        </p:spPr>
        <p:txBody>
          <a:bodyPr anchor="ctr"/>
          <a:lstStyle/>
          <a:p>
            <a:pPr algn="dist">
              <a:defRPr/>
            </a:pPr>
            <a:r>
              <a:rPr lang="es-ES_tradnl" sz="2800" b="1" i="0">
                <a:solidFill>
                  <a:srgbClr val="FFCC66"/>
                </a:solidFill>
                <a:effectLst>
                  <a:outerShdw blurRad="38100" dist="38100" dir="2700000" algn="tl">
                    <a:srgbClr val="C0C0C0"/>
                  </a:outerShdw>
                </a:effectLst>
                <a:latin typeface="Tahoma" pitchFamily="34" charset="0"/>
              </a:rPr>
              <a:t>	Medición indirecta de la concentración </a:t>
            </a:r>
          </a:p>
          <a:p>
            <a:pPr algn="r">
              <a:defRPr/>
            </a:pPr>
            <a:r>
              <a:rPr lang="es-ES_tradnl" sz="2800" b="1" i="0">
                <a:solidFill>
                  <a:srgbClr val="FFCC66"/>
                </a:solidFill>
                <a:effectLst>
                  <a:outerShdw blurRad="38100" dist="38100" dir="2700000" algn="tl">
                    <a:srgbClr val="C0C0C0"/>
                  </a:outerShdw>
                </a:effectLst>
                <a:latin typeface="Tahoma" pitchFamily="34" charset="0"/>
              </a:rPr>
              <a:t>en el sitio de acción</a:t>
            </a:r>
          </a:p>
        </p:txBody>
      </p:sp>
      <p:sp>
        <p:nvSpPr>
          <p:cNvPr id="14350" name="Rectangle 14"/>
          <p:cNvSpPr>
            <a:spLocks noChangeArrowheads="1"/>
          </p:cNvSpPr>
          <p:nvPr/>
        </p:nvSpPr>
        <p:spPr bwMode="auto">
          <a:xfrm>
            <a:off x="1619250" y="1989138"/>
            <a:ext cx="7524750" cy="5181600"/>
          </a:xfrm>
          <a:prstGeom prst="rect">
            <a:avLst/>
          </a:prstGeom>
          <a:noFill/>
          <a:ln w="9525">
            <a:noFill/>
            <a:miter lim="800000"/>
            <a:headEnd/>
            <a:tailEnd/>
          </a:ln>
          <a:effectLst/>
        </p:spPr>
        <p:txBody>
          <a:bodyPr/>
          <a:lstStyle/>
          <a:p>
            <a:pPr marL="342900" indent="-342900" algn="just">
              <a:spcBef>
                <a:spcPct val="20000"/>
              </a:spcBef>
              <a:buClr>
                <a:schemeClr val="hlink"/>
              </a:buClr>
              <a:buSzPct val="120000"/>
              <a:buFontTx/>
              <a:buBlip>
                <a:blip r:embed="rId4"/>
              </a:buBlip>
              <a:defRPr/>
            </a:pPr>
            <a:endParaRPr lang="es-ES_tradnl" sz="2000" b="1" i="0">
              <a:solidFill>
                <a:srgbClr val="FFFFCC"/>
              </a:solidFill>
              <a:effectLst>
                <a:outerShdw blurRad="38100" dist="38100" dir="2700000" algn="tl">
                  <a:srgbClr val="C0C0C0"/>
                </a:outerShdw>
              </a:effectLst>
              <a:latin typeface="Tahoma" pitchFamily="34" charset="0"/>
            </a:endParaRPr>
          </a:p>
          <a:p>
            <a:pPr marL="342900" indent="-342900" algn="just">
              <a:spcBef>
                <a:spcPct val="20000"/>
              </a:spcBef>
              <a:buClr>
                <a:schemeClr val="hlink"/>
              </a:buClr>
              <a:buSzPct val="120000"/>
              <a:buFontTx/>
              <a:buBlip>
                <a:blip r:embed="rId4"/>
              </a:buBlip>
              <a:defRPr/>
            </a:pPr>
            <a:r>
              <a:rPr lang="es-ES_tradnl" sz="2000" b="1" i="0">
                <a:solidFill>
                  <a:srgbClr val="FFFFCC"/>
                </a:solidFill>
                <a:latin typeface="Tahoma" pitchFamily="34" charset="0"/>
              </a:rPr>
              <a:t>Relación de equilibrio entre concentración en sangre y el resto del organismo : si aumenta la concentración en sangre, aumenta en el resto del organismo y viceversa.</a:t>
            </a:r>
          </a:p>
          <a:p>
            <a:pPr marL="342900" indent="-342900" algn="just">
              <a:spcBef>
                <a:spcPct val="20000"/>
              </a:spcBef>
              <a:buClr>
                <a:schemeClr val="hlink"/>
              </a:buClr>
              <a:buSzPct val="120000"/>
              <a:buFontTx/>
              <a:buBlip>
                <a:blip r:embed="rId4"/>
              </a:buBlip>
              <a:defRPr/>
            </a:pPr>
            <a:r>
              <a:rPr lang="es-ES_tradnl" sz="2000" b="1" i="0">
                <a:solidFill>
                  <a:srgbClr val="FFFFCC"/>
                </a:solidFill>
                <a:latin typeface="Tahoma" pitchFamily="34" charset="0"/>
              </a:rPr>
              <a:t>Relación entre Cpl y efecto farmacológico</a:t>
            </a:r>
          </a:p>
          <a:p>
            <a:pPr marL="342900" indent="-342900" algn="just">
              <a:spcBef>
                <a:spcPct val="20000"/>
              </a:spcBef>
              <a:buClr>
                <a:schemeClr val="hlink"/>
              </a:buClr>
              <a:buSzPct val="120000"/>
              <a:buFont typeface="Monotype Sorts" pitchFamily="2" charset="2"/>
              <a:buBlip>
                <a:blip r:embed="rId4"/>
              </a:buBlip>
              <a:defRPr/>
            </a:pPr>
            <a:r>
              <a:rPr lang="es-ES_tradnl" sz="2000" b="1" i="0">
                <a:solidFill>
                  <a:srgbClr val="FFFFCC"/>
                </a:solidFill>
                <a:latin typeface="Tahoma" pitchFamily="34" charset="0"/>
              </a:rPr>
              <a:t>Para la mayoría de los fármacos se ha establecido el </a:t>
            </a:r>
            <a:r>
              <a:rPr lang="es-ES_tradnl" sz="2000" b="1" i="0">
                <a:solidFill>
                  <a:srgbClr val="FF0000"/>
                </a:solidFill>
                <a:latin typeface="Tahoma" pitchFamily="34" charset="0"/>
              </a:rPr>
              <a:t>margen o ventana terapéutica</a:t>
            </a:r>
            <a:r>
              <a:rPr lang="es-ES_tradnl" sz="2000" b="1" i="0">
                <a:solidFill>
                  <a:srgbClr val="FFFFCC"/>
                </a:solidFill>
                <a:latin typeface="Tahoma" pitchFamily="34" charset="0"/>
              </a:rPr>
              <a:t>: rango de concentración en sangre donde el fármaco ejerce su mejor efecto beneficioso con las menores posibilidades de presentar efectos adversos.</a:t>
            </a:r>
          </a:p>
          <a:p>
            <a:pPr marL="342900" indent="-342900" algn="just">
              <a:spcBef>
                <a:spcPct val="20000"/>
              </a:spcBef>
              <a:buClr>
                <a:schemeClr val="hlink"/>
              </a:buClr>
              <a:buSzPct val="120000"/>
              <a:buFont typeface="Monotype Sorts" pitchFamily="2" charset="2"/>
              <a:buBlip>
                <a:blip r:embed="rId4"/>
              </a:buBlip>
              <a:defRPr/>
            </a:pPr>
            <a:r>
              <a:rPr lang="es-ES_tradnl" sz="2000" b="1" i="0">
                <a:solidFill>
                  <a:srgbClr val="FFFFCC"/>
                </a:solidFill>
                <a:latin typeface="Tahoma" pitchFamily="34" charset="0"/>
              </a:rPr>
              <a:t>¿Qué significa un margen terapéutico estrecho?</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11267" name="Rectangle 3"/>
          <p:cNvSpPr>
            <a:spLocks noChangeArrowheads="1"/>
          </p:cNvSpPr>
          <p:nvPr/>
        </p:nvSpPr>
        <p:spPr bwMode="auto">
          <a:xfrm>
            <a:off x="1490663" y="120650"/>
            <a:ext cx="7653337" cy="6737350"/>
          </a:xfrm>
          <a:prstGeom prst="rect">
            <a:avLst/>
          </a:prstGeom>
          <a:gradFill rotWithShape="0">
            <a:gsLst>
              <a:gs pos="0">
                <a:srgbClr val="00108C"/>
              </a:gs>
              <a:gs pos="100000">
                <a:srgbClr val="007BD6"/>
              </a:gs>
            </a:gsLst>
            <a:lin ang="0" scaled="1"/>
          </a:gradFill>
          <a:ln w="9525">
            <a:noFill/>
            <a:miter lim="800000"/>
            <a:headEnd/>
            <a:tailEnd/>
          </a:ln>
        </p:spPr>
        <p:txBody>
          <a:bodyPr wrap="none" anchor="ctr"/>
          <a:lstStyle/>
          <a:p>
            <a:pPr algn="ctr"/>
            <a:endParaRPr lang="es-ES" i="0">
              <a:latin typeface="Times New Roman" pitchFamily="18" charset="0"/>
            </a:endParaRPr>
          </a:p>
        </p:txBody>
      </p:sp>
      <p:sp>
        <p:nvSpPr>
          <p:cNvPr id="11268" name="Line 5"/>
          <p:cNvSpPr>
            <a:spLocks noChangeShapeType="1"/>
          </p:cNvSpPr>
          <p:nvPr/>
        </p:nvSpPr>
        <p:spPr bwMode="auto">
          <a:xfrm>
            <a:off x="2057400" y="773113"/>
            <a:ext cx="7075488" cy="0"/>
          </a:xfrm>
          <a:prstGeom prst="line">
            <a:avLst/>
          </a:prstGeom>
          <a:noFill/>
          <a:ln w="9525">
            <a:solidFill>
              <a:schemeClr val="bg1"/>
            </a:solidFill>
            <a:round/>
            <a:headEnd/>
            <a:tailEnd/>
          </a:ln>
        </p:spPr>
        <p:txBody>
          <a:bodyPr wrap="none" anchor="ctr"/>
          <a:lstStyle/>
          <a:p>
            <a:endParaRPr lang="es-ES"/>
          </a:p>
        </p:txBody>
      </p:sp>
      <p:sp>
        <p:nvSpPr>
          <p:cNvPr id="11269" name="Text Box 6"/>
          <p:cNvSpPr txBox="1">
            <a:spLocks noChangeArrowheads="1"/>
          </p:cNvSpPr>
          <p:nvPr/>
        </p:nvSpPr>
        <p:spPr bwMode="auto">
          <a:xfrm>
            <a:off x="2057400" y="1752600"/>
            <a:ext cx="7075488" cy="346075"/>
          </a:xfrm>
          <a:prstGeom prst="rect">
            <a:avLst/>
          </a:prstGeom>
          <a:solidFill>
            <a:srgbClr val="007AD5"/>
          </a:solidFill>
          <a:ln w="9525">
            <a:noFill/>
            <a:miter lim="800000"/>
            <a:headEnd/>
            <a:tailEnd/>
          </a:ln>
        </p:spPr>
        <p:txBody>
          <a:bodyPr>
            <a:spAutoFit/>
          </a:bodyPr>
          <a:lstStyle/>
          <a:p>
            <a:pPr eaLnBrk="0" hangingPunct="0"/>
            <a:endParaRPr lang="es-ES" sz="1600" i="0">
              <a:solidFill>
                <a:schemeClr val="bg1"/>
              </a:solidFill>
              <a:latin typeface="Helvetica 95 Black"/>
            </a:endParaRPr>
          </a:p>
        </p:txBody>
      </p:sp>
      <p:sp>
        <p:nvSpPr>
          <p:cNvPr id="11270" name="Line 7"/>
          <p:cNvSpPr>
            <a:spLocks noChangeShapeType="1"/>
          </p:cNvSpPr>
          <p:nvPr/>
        </p:nvSpPr>
        <p:spPr bwMode="auto">
          <a:xfrm>
            <a:off x="2057400" y="2101850"/>
            <a:ext cx="7075488" cy="0"/>
          </a:xfrm>
          <a:prstGeom prst="line">
            <a:avLst/>
          </a:prstGeom>
          <a:noFill/>
          <a:ln w="19050">
            <a:solidFill>
              <a:srgbClr val="FF0000"/>
            </a:solidFill>
            <a:round/>
            <a:headEnd/>
            <a:tailEnd/>
          </a:ln>
        </p:spPr>
        <p:txBody>
          <a:bodyPr wrap="none" anchor="ctr"/>
          <a:lstStyle/>
          <a:p>
            <a:endParaRPr lang="es-ES"/>
          </a:p>
        </p:txBody>
      </p:sp>
      <p:sp>
        <p:nvSpPr>
          <p:cNvPr id="11271" name="Text Box 8"/>
          <p:cNvSpPr txBox="1">
            <a:spLocks noChangeArrowheads="1"/>
          </p:cNvSpPr>
          <p:nvPr/>
        </p:nvSpPr>
        <p:spPr bwMode="auto">
          <a:xfrm>
            <a:off x="2057400" y="1763713"/>
            <a:ext cx="7075488" cy="274637"/>
          </a:xfrm>
          <a:prstGeom prst="rect">
            <a:avLst/>
          </a:prstGeom>
          <a:noFill/>
          <a:ln w="9525">
            <a:noFill/>
            <a:miter lim="800000"/>
            <a:headEnd/>
            <a:tailEnd/>
          </a:ln>
        </p:spPr>
        <p:txBody>
          <a:bodyPr>
            <a:spAutoFit/>
          </a:bodyPr>
          <a:lstStyle/>
          <a:p>
            <a:pPr eaLnBrk="0" hangingPunct="0"/>
            <a:r>
              <a:rPr lang="en-US" sz="1200" i="0">
                <a:solidFill>
                  <a:schemeClr val="bg1"/>
                </a:solidFill>
              </a:rPr>
              <a:t> </a:t>
            </a:r>
          </a:p>
        </p:txBody>
      </p:sp>
      <p:pic>
        <p:nvPicPr>
          <p:cNvPr id="11272" name="Picture 9"/>
          <p:cNvPicPr>
            <a:picLocks noChangeAspect="1" noChangeArrowheads="1"/>
          </p:cNvPicPr>
          <p:nvPr/>
        </p:nvPicPr>
        <p:blipFill>
          <a:blip r:embed="rId3" cstate="print"/>
          <a:srcRect l="22749" r="9004"/>
          <a:stretch>
            <a:fillRect/>
          </a:stretch>
        </p:blipFill>
        <p:spPr bwMode="auto">
          <a:xfrm>
            <a:off x="0" y="0"/>
            <a:ext cx="1371600" cy="6858000"/>
          </a:xfrm>
          <a:prstGeom prst="rect">
            <a:avLst/>
          </a:prstGeom>
          <a:noFill/>
          <a:ln w="9525">
            <a:noFill/>
            <a:miter lim="800000"/>
            <a:headEnd/>
            <a:tailEnd/>
          </a:ln>
        </p:spPr>
      </p:pic>
      <p:pic>
        <p:nvPicPr>
          <p:cNvPr id="11273" name="Picture 11"/>
          <p:cNvPicPr>
            <a:picLocks noChangeAspect="1" noChangeArrowheads="1"/>
          </p:cNvPicPr>
          <p:nvPr/>
        </p:nvPicPr>
        <p:blipFill>
          <a:blip r:embed="rId4" cstate="print"/>
          <a:srcRect l="28999" t="15334" r="16000" b="11333"/>
          <a:stretch>
            <a:fillRect/>
          </a:stretch>
        </p:blipFill>
        <p:spPr bwMode="auto">
          <a:xfrm>
            <a:off x="1828800" y="914400"/>
            <a:ext cx="6248400" cy="541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1"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1" u="none" strike="noStrike" cap="none" normalizeH="0" baseline="0" smtClean="0">
            <a:ln>
              <a:noFill/>
            </a:ln>
            <a:solidFill>
              <a:schemeClr val="tx1"/>
            </a:solidFill>
            <a:effectLst/>
            <a:latin typeface="Arial" charset="0"/>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662</TotalTime>
  <Words>1425</Words>
  <Application>Microsoft Office PowerPoint</Application>
  <PresentationFormat>Presentación en pantalla (4:3)</PresentationFormat>
  <Paragraphs>374</Paragraphs>
  <Slides>45</Slides>
  <Notes>42</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3</vt:i4>
      </vt:variant>
      <vt:variant>
        <vt:lpstr>Títulos de diapositiva</vt:lpstr>
      </vt:variant>
      <vt:variant>
        <vt:i4>45</vt:i4>
      </vt:variant>
    </vt:vector>
  </HeadingPairs>
  <TitlesOfParts>
    <vt:vector size="56" baseType="lpstr">
      <vt:lpstr>Arial</vt:lpstr>
      <vt:lpstr>Times New Roman</vt:lpstr>
      <vt:lpstr>Helvetica 95 Black</vt:lpstr>
      <vt:lpstr>Wingdings</vt:lpstr>
      <vt:lpstr>Monotype Sorts</vt:lpstr>
      <vt:lpstr>Tahoma</vt:lpstr>
      <vt:lpstr>Comic Sans MS</vt:lpstr>
      <vt:lpstr>Diseño predeterminado</vt:lpstr>
      <vt:lpstr>Imagen</vt:lpstr>
      <vt:lpstr>Imagen de mapa de bits</vt:lpstr>
      <vt:lpstr>Imagen de Microsoft Word</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De características propias del fármaco</vt:lpstr>
      <vt:lpstr>Diapositiva 14</vt:lpstr>
      <vt:lpstr>Diapositiva 15</vt:lpstr>
      <vt:lpstr>Diapositiva 16</vt:lpstr>
      <vt:lpstr>Diapositiva 17</vt:lpstr>
      <vt:lpstr> Biodisponibilidad</vt:lpstr>
      <vt:lpstr> Biodisponibilidad</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 Cinéticas involucradas</vt:lpstr>
      <vt:lpstr> Cinéticas involucradas</vt:lpstr>
      <vt:lpstr>Diapositiva 41</vt:lpstr>
      <vt:lpstr>Diapositiva 42</vt:lpstr>
      <vt:lpstr>Diapositiva 43</vt:lpstr>
      <vt:lpstr>Diapositiva 44</vt:lpstr>
      <vt:lpstr>Diapositiva 45</vt:lpstr>
    </vt:vector>
  </TitlesOfParts>
  <Company>uchile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Preventable Adverse Drug Reactions</dc:title>
  <dc:creator>nella gai</dc:creator>
  <cp:lastModifiedBy>Universidad de Chile</cp:lastModifiedBy>
  <cp:revision>55</cp:revision>
  <dcterms:created xsi:type="dcterms:W3CDTF">2007-06-30T14:09:00Z</dcterms:created>
  <dcterms:modified xsi:type="dcterms:W3CDTF">2010-08-04T03:09:52Z</dcterms:modified>
</cp:coreProperties>
</file>