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4" r:id="rId1"/>
  </p:sldMasterIdLst>
  <p:sldIdLst>
    <p:sldId id="256" r:id="rId2"/>
    <p:sldId id="294" r:id="rId3"/>
    <p:sldId id="295" r:id="rId4"/>
    <p:sldId id="296" r:id="rId5"/>
    <p:sldId id="258" r:id="rId6"/>
    <p:sldId id="259" r:id="rId7"/>
    <p:sldId id="266" r:id="rId8"/>
    <p:sldId id="267" r:id="rId9"/>
    <p:sldId id="268" r:id="rId10"/>
    <p:sldId id="269" r:id="rId11"/>
    <p:sldId id="299" r:id="rId12"/>
    <p:sldId id="270" r:id="rId13"/>
    <p:sldId id="271" r:id="rId14"/>
    <p:sldId id="279" r:id="rId15"/>
    <p:sldId id="272" r:id="rId16"/>
    <p:sldId id="273" r:id="rId17"/>
    <p:sldId id="274" r:id="rId18"/>
    <p:sldId id="277" r:id="rId19"/>
    <p:sldId id="275" r:id="rId20"/>
    <p:sldId id="278" r:id="rId21"/>
    <p:sldId id="300" r:id="rId22"/>
    <p:sldId id="280" r:id="rId23"/>
    <p:sldId id="281" r:id="rId24"/>
    <p:sldId id="282" r:id="rId25"/>
    <p:sldId id="283" r:id="rId26"/>
    <p:sldId id="302" r:id="rId27"/>
    <p:sldId id="285" r:id="rId28"/>
    <p:sldId id="286" r:id="rId29"/>
    <p:sldId id="309" r:id="rId30"/>
    <p:sldId id="310" r:id="rId31"/>
    <p:sldId id="289" r:id="rId32"/>
    <p:sldId id="311" r:id="rId33"/>
    <p:sldId id="303" r:id="rId34"/>
    <p:sldId id="304" r:id="rId35"/>
    <p:sldId id="305" r:id="rId36"/>
    <p:sldId id="306" r:id="rId37"/>
    <p:sldId id="307" r:id="rId38"/>
    <p:sldId id="308" r:id="rId39"/>
  </p:sldIdLst>
  <p:sldSz cx="9144000" cy="6858000" type="screen4x3"/>
  <p:notesSz cx="6858000" cy="9144000"/>
  <p:defaultTextStyle>
    <a:defPPr>
      <a:defRPr lang="es-ES_tradnl"/>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32787"/>
    <p:restoredTop sz="90929"/>
  </p:normalViewPr>
  <p:slideViewPr>
    <p:cSldViewPr>
      <p:cViewPr varScale="1">
        <p:scale>
          <a:sx n="48" d="100"/>
          <a:sy n="48" d="100"/>
        </p:scale>
        <p:origin x="-1416"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302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2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50D12BCA-15FB-42A6-BC06-24A091C8EB78}"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268F5F73-19B9-471F-8E63-D57253117FF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63FDE785-48AD-47AC-91BC-8AF9C20BC835}"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3716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257800" y="1981200"/>
            <a:ext cx="37338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257800" y="4114800"/>
            <a:ext cx="37338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9 Marcador de fecha"/>
          <p:cNvSpPr>
            <a:spLocks noGrp="1"/>
          </p:cNvSpPr>
          <p:nvPr>
            <p:ph type="dt" sz="half" idx="10"/>
          </p:nvPr>
        </p:nvSpPr>
        <p:spPr/>
        <p:txBody>
          <a:bodyPr/>
          <a:lstStyle>
            <a:lvl1pPr>
              <a:defRPr/>
            </a:lvl1pPr>
          </a:lstStyle>
          <a:p>
            <a:pPr>
              <a:defRPr/>
            </a:pPr>
            <a:endParaRPr lang="es-ES"/>
          </a:p>
        </p:txBody>
      </p:sp>
      <p:sp>
        <p:nvSpPr>
          <p:cNvPr id="7" name="21 Marcador de pie de página"/>
          <p:cNvSpPr>
            <a:spLocks noGrp="1"/>
          </p:cNvSpPr>
          <p:nvPr>
            <p:ph type="ftr" sz="quarter" idx="11"/>
          </p:nvPr>
        </p:nvSpPr>
        <p:spPr/>
        <p:txBody>
          <a:bodyPr/>
          <a:lstStyle>
            <a:lvl1pPr>
              <a:defRPr/>
            </a:lvl1pPr>
          </a:lstStyle>
          <a:p>
            <a:pPr>
              <a:defRPr/>
            </a:pPr>
            <a:endParaRPr lang="es-ES"/>
          </a:p>
        </p:txBody>
      </p:sp>
      <p:sp>
        <p:nvSpPr>
          <p:cNvPr id="8" name="17 Marcador de número de diapositiva"/>
          <p:cNvSpPr>
            <a:spLocks noGrp="1"/>
          </p:cNvSpPr>
          <p:nvPr>
            <p:ph type="sldNum" sz="quarter" idx="12"/>
          </p:nvPr>
        </p:nvSpPr>
        <p:spPr/>
        <p:txBody>
          <a:bodyPr/>
          <a:lstStyle>
            <a:lvl1pPr>
              <a:defRPr/>
            </a:lvl1pPr>
          </a:lstStyle>
          <a:p>
            <a:pPr>
              <a:defRPr/>
            </a:pPr>
            <a:fld id="{36732EB3-1C81-4E08-AF78-355D3A81878A}"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3716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2578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0BDA34F6-1B9A-4B49-9E6C-32CA2734469F}"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D468D552-EC53-415B-A0C0-59A745B3D34C}"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FE257AF-1F94-45C5-A4CB-730B2662BCAB}"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AC8D7221-998E-48B3-88C2-2AF0EC0B73F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E415142C-8517-4108-8863-83A312561926}"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036E8AC8-3C6E-448E-8A1C-19B0B7EF1D9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3CA9507E-DFBC-4118-AC28-99BCECBEA823}"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AFF7E73D-927B-445D-85ED-2A998740403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000868D0-128A-4400-955F-6FCDC0CCF3A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2292"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2293"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59C113E-EC8D-4E7E-8922-BE2CD40B3983}" type="slidenum">
              <a:rPr lang="es-ES"/>
              <a:pPr>
                <a:defRPr/>
              </a:pPr>
              <a:t>‹Nº›</a:t>
            </a:fld>
            <a:endParaRPr lang="es-ES"/>
          </a:p>
        </p:txBody>
      </p:sp>
      <p:grpSp>
        <p:nvGrpSpPr>
          <p:cNvPr id="12297"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755" r:id="rId1"/>
    <p:sldLayoutId id="2147483745" r:id="rId2"/>
    <p:sldLayoutId id="2147483756" r:id="rId3"/>
    <p:sldLayoutId id="2147483746" r:id="rId4"/>
    <p:sldLayoutId id="2147483747" r:id="rId5"/>
    <p:sldLayoutId id="2147483748" r:id="rId6"/>
    <p:sldLayoutId id="2147483749" r:id="rId7"/>
    <p:sldLayoutId id="2147483750" r:id="rId8"/>
    <p:sldLayoutId id="2147483757" r:id="rId9"/>
    <p:sldLayoutId id="2147483751" r:id="rId10"/>
    <p:sldLayoutId id="2147483752" r:id="rId11"/>
    <p:sldLayoutId id="2147483753" r:id="rId12"/>
    <p:sldLayoutId id="2147483754" r:id="rId13"/>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3.xml"/><Relationship Id="rId1" Type="http://schemas.openxmlformats.org/officeDocument/2006/relationships/vmlDrawing" Target="../drawings/vmlDrawing7.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Documento_de_Microsoft_Office_Word_97-20032.doc"/><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13.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fontAlgn="auto" hangingPunct="1">
              <a:spcAft>
                <a:spcPts val="0"/>
              </a:spcAft>
              <a:defRPr/>
            </a:pPr>
            <a:r>
              <a:rPr lang="es-ES_tradnl" sz="4000" dirty="0" smtClean="0">
                <a:solidFill>
                  <a:schemeClr val="accent1">
                    <a:lumMod val="50000"/>
                  </a:schemeClr>
                </a:solidFill>
              </a:rPr>
              <a:t>Farmacocinética no lineal</a:t>
            </a:r>
            <a:endParaRPr lang="es-ES_tradnl" sz="3200" dirty="0" smtClean="0">
              <a:solidFill>
                <a:schemeClr val="accent1">
                  <a:lumMod val="50000"/>
                </a:schemeClr>
              </a:solidFill>
            </a:endParaRPr>
          </a:p>
        </p:txBody>
      </p:sp>
      <p:sp>
        <p:nvSpPr>
          <p:cNvPr id="16387" name="Rectangle 3"/>
          <p:cNvSpPr>
            <a:spLocks noGrp="1" noChangeArrowheads="1"/>
          </p:cNvSpPr>
          <p:nvPr>
            <p:ph type="subTitle" idx="1"/>
          </p:nvPr>
        </p:nvSpPr>
        <p:spPr>
          <a:xfrm>
            <a:off x="533400" y="3228975"/>
            <a:ext cx="7854950" cy="1752600"/>
          </a:xfrm>
        </p:spPr>
        <p:txBody>
          <a:bodyPr/>
          <a:lstStyle/>
          <a:p>
            <a:pPr marR="0" eaLnBrk="1" hangingPunct="1"/>
            <a:r>
              <a:rPr lang="es-ES_tradnl" sz="2800" b="1" smtClean="0"/>
              <a:t>Asignatura de Biofarmacia y Farmacocinética</a:t>
            </a:r>
          </a:p>
          <a:p>
            <a:pPr marR="0" eaLnBrk="1" hangingPunct="1"/>
            <a:r>
              <a:rPr lang="es-ES_tradnl" sz="2800" b="1" smtClean="0"/>
              <a:t>Dra. María Nella Gai 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_tradnl" b="1" smtClean="0"/>
              <a:t>Cinética de Michaelis-Menten</a:t>
            </a:r>
            <a:endParaRPr lang="es-ES_tradnl" smtClean="0"/>
          </a:p>
        </p:txBody>
      </p:sp>
      <p:sp>
        <p:nvSpPr>
          <p:cNvPr id="24579" name="Rectangle 3"/>
          <p:cNvSpPr>
            <a:spLocks noGrp="1" noChangeArrowheads="1"/>
          </p:cNvSpPr>
          <p:nvPr>
            <p:ph idx="1"/>
          </p:nvPr>
        </p:nvSpPr>
        <p:spPr/>
        <p:txBody>
          <a:bodyPr/>
          <a:lstStyle/>
          <a:p>
            <a:pPr eaLnBrk="1" hangingPunct="1">
              <a:buClr>
                <a:schemeClr val="tx1"/>
              </a:buClr>
              <a:buFontTx/>
              <a:buChar char=" "/>
            </a:pPr>
            <a:r>
              <a:rPr lang="es-ES_tradnl" smtClean="0"/>
              <a:t>Extremos:</a:t>
            </a:r>
          </a:p>
          <a:p>
            <a:pPr eaLnBrk="1" hangingPunct="1"/>
            <a:r>
              <a:rPr lang="es-ES_tradnl" smtClean="0"/>
              <a:t>Cuando C &lt;&lt; Km </a:t>
            </a:r>
          </a:p>
          <a:p>
            <a:pPr eaLnBrk="1" hangingPunct="1">
              <a:buClr>
                <a:schemeClr val="tx1"/>
              </a:buClr>
              <a:buFontTx/>
              <a:buChar char=" "/>
            </a:pPr>
            <a:r>
              <a:rPr lang="es-ES_tradnl" smtClean="0"/>
              <a:t>V = Vm C/Km  Aparece como de primer orden</a:t>
            </a:r>
          </a:p>
          <a:p>
            <a:pPr eaLnBrk="1" hangingPunct="1"/>
            <a:r>
              <a:rPr lang="es-ES_tradnl" smtClean="0"/>
              <a:t>Cuando C &gt;&gt; Km</a:t>
            </a:r>
          </a:p>
          <a:p>
            <a:pPr eaLnBrk="1" hangingPunct="1">
              <a:buClr>
                <a:schemeClr val="tx1"/>
              </a:buClr>
              <a:buFontTx/>
              <a:buChar char=" "/>
            </a:pPr>
            <a:r>
              <a:rPr lang="es-ES_tradnl" smtClean="0"/>
              <a:t>V = Vm Aparece como de orden cero</a:t>
            </a:r>
          </a:p>
          <a:p>
            <a:pPr eaLnBrk="1" hangingPunct="1"/>
            <a:endParaRPr lang="es-ES_tradnl"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_tradnl" smtClean="0"/>
              <a:t>Etanol</a:t>
            </a:r>
          </a:p>
        </p:txBody>
      </p:sp>
      <p:sp>
        <p:nvSpPr>
          <p:cNvPr id="25603" name="Rectangle 3"/>
          <p:cNvSpPr>
            <a:spLocks noGrp="1" noChangeArrowheads="1"/>
          </p:cNvSpPr>
          <p:nvPr>
            <p:ph idx="1"/>
          </p:nvPr>
        </p:nvSpPr>
        <p:spPr>
          <a:xfrm>
            <a:off x="1357313" y="1857375"/>
            <a:ext cx="7620000" cy="4114800"/>
          </a:xfrm>
        </p:spPr>
        <p:txBody>
          <a:bodyPr/>
          <a:lstStyle/>
          <a:p>
            <a:pPr eaLnBrk="1" hangingPunct="1">
              <a:lnSpc>
                <a:spcPct val="90000"/>
              </a:lnSpc>
            </a:pPr>
            <a:r>
              <a:rPr lang="es-ES_tradnl" sz="2800" b="1" smtClean="0"/>
              <a:t>Alcohol dehidrogenasa, que tiene capacidad limitada.</a:t>
            </a:r>
          </a:p>
          <a:p>
            <a:pPr eaLnBrk="1" hangingPunct="1">
              <a:lnSpc>
                <a:spcPct val="90000"/>
              </a:lnSpc>
            </a:pPr>
            <a:r>
              <a:rPr lang="es-ES_tradnl" sz="2800" b="1" smtClean="0"/>
              <a:t>Vm = 10 g/hr;  Km = 100 mg/L.</a:t>
            </a:r>
          </a:p>
          <a:p>
            <a:pPr eaLnBrk="1" hangingPunct="1">
              <a:lnSpc>
                <a:spcPct val="90000"/>
              </a:lnSpc>
            </a:pPr>
            <a:r>
              <a:rPr lang="es-ES_tradnl" sz="2800" b="1" smtClean="0"/>
              <a:t>Etanol no se une a proteínas plasmáticas.</a:t>
            </a:r>
          </a:p>
          <a:p>
            <a:pPr eaLnBrk="1" hangingPunct="1">
              <a:lnSpc>
                <a:spcPct val="90000"/>
              </a:lnSpc>
            </a:pPr>
            <a:r>
              <a:rPr lang="es-ES_tradnl" sz="2800" b="1" smtClean="0"/>
              <a:t>Efectos se manifiestan a concentraciones de 250 mg/L. </a:t>
            </a:r>
          </a:p>
          <a:p>
            <a:pPr eaLnBrk="1" hangingPunct="1">
              <a:lnSpc>
                <a:spcPct val="90000"/>
              </a:lnSpc>
            </a:pPr>
            <a:r>
              <a:rPr lang="es-ES_tradnl" sz="2800" b="1" smtClean="0"/>
              <a:t>5.000 mg/L:coma ó letal.</a:t>
            </a:r>
          </a:p>
          <a:p>
            <a:pPr eaLnBrk="1" hangingPunct="1">
              <a:lnSpc>
                <a:spcPct val="90000"/>
              </a:lnSpc>
            </a:pPr>
            <a:r>
              <a:rPr lang="es-ES_tradnl" sz="2800" b="1" smtClean="0"/>
              <a:t>A concentraciones altas la velocidad de eliminación se hace constante (Vm)</a:t>
            </a:r>
          </a:p>
          <a:p>
            <a:pPr eaLnBrk="1" hangingPunct="1">
              <a:lnSpc>
                <a:spcPct val="90000"/>
              </a:lnSpc>
            </a:pPr>
            <a:endParaRPr lang="es-ES_tradnl" sz="2800" b="1"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85800" y="0"/>
            <a:ext cx="7772400" cy="1143000"/>
          </a:xfrm>
        </p:spPr>
        <p:txBody>
          <a:bodyPr/>
          <a:lstStyle/>
          <a:p>
            <a:pPr eaLnBrk="1" hangingPunct="1"/>
            <a:r>
              <a:rPr lang="es-ES_tradnl" sz="3600" smtClean="0"/>
              <a:t>Etanol: Vm = 10 g/h, Km = 100 mg/l</a:t>
            </a:r>
            <a:r>
              <a:rPr lang="es-ES_tradnl" smtClean="0"/>
              <a:t> </a:t>
            </a:r>
          </a:p>
        </p:txBody>
      </p:sp>
      <p:graphicFrame>
        <p:nvGraphicFramePr>
          <p:cNvPr id="2050" name="Object 0"/>
          <p:cNvGraphicFramePr>
            <a:graphicFrameLocks noChangeAspect="1"/>
          </p:cNvGraphicFramePr>
          <p:nvPr>
            <p:ph idx="1"/>
          </p:nvPr>
        </p:nvGraphicFramePr>
        <p:xfrm>
          <a:off x="1143000" y="1066800"/>
          <a:ext cx="7753350" cy="6357938"/>
        </p:xfrm>
        <a:graphic>
          <a:graphicData uri="http://schemas.openxmlformats.org/presentationml/2006/ole">
            <p:oleObj spid="_x0000_s2050" name="Documento" r:id="rId3" imgW="7759080" imgH="6362640" progId="Word.Document.8">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_tradnl" sz="3200" b="1" smtClean="0"/>
              <a:t>Salicilatos</a:t>
            </a:r>
            <a:endParaRPr lang="es-ES_tradnl" smtClean="0"/>
          </a:p>
        </p:txBody>
      </p:sp>
      <p:sp>
        <p:nvSpPr>
          <p:cNvPr id="26627" name="Rectangle 3"/>
          <p:cNvSpPr>
            <a:spLocks noGrp="1" noChangeArrowheads="1"/>
          </p:cNvSpPr>
          <p:nvPr>
            <p:ph idx="1"/>
          </p:nvPr>
        </p:nvSpPr>
        <p:spPr/>
        <p:txBody>
          <a:bodyPr/>
          <a:lstStyle/>
          <a:p>
            <a:pPr algn="just" eaLnBrk="1" hangingPunct="1">
              <a:lnSpc>
                <a:spcPct val="90000"/>
              </a:lnSpc>
            </a:pPr>
            <a:r>
              <a:rPr lang="es-ES_tradnl" smtClean="0"/>
              <a:t>Dosis en que se administra el AAS</a:t>
            </a:r>
          </a:p>
          <a:p>
            <a:pPr algn="just" eaLnBrk="1" hangingPunct="1">
              <a:lnSpc>
                <a:spcPct val="90000"/>
              </a:lnSpc>
              <a:buClr>
                <a:schemeClr val="tx1"/>
              </a:buClr>
              <a:buFontTx/>
              <a:buChar char=" "/>
            </a:pPr>
            <a:r>
              <a:rPr lang="es-ES_tradnl" smtClean="0"/>
              <a:t>Antiagregante plaquetario: 100 mg diarios</a:t>
            </a:r>
          </a:p>
          <a:p>
            <a:pPr algn="just" eaLnBrk="1" hangingPunct="1">
              <a:lnSpc>
                <a:spcPct val="90000"/>
              </a:lnSpc>
              <a:buClr>
                <a:schemeClr val="tx1"/>
              </a:buClr>
              <a:buFontTx/>
              <a:buChar char=" "/>
            </a:pPr>
            <a:r>
              <a:rPr lang="es-ES_tradnl" smtClean="0"/>
              <a:t>Analgésico y antipirético: 2 g diarios</a:t>
            </a:r>
          </a:p>
          <a:p>
            <a:pPr algn="just" eaLnBrk="1" hangingPunct="1">
              <a:lnSpc>
                <a:spcPct val="90000"/>
              </a:lnSpc>
              <a:buClr>
                <a:schemeClr val="tx1"/>
              </a:buClr>
              <a:buFontTx/>
              <a:buChar char=" "/>
            </a:pPr>
            <a:r>
              <a:rPr lang="es-ES_tradnl" smtClean="0"/>
              <a:t>Antirreumático: 4-8 g diarios</a:t>
            </a:r>
          </a:p>
          <a:p>
            <a:pPr algn="just" eaLnBrk="1" hangingPunct="1">
              <a:lnSpc>
                <a:spcPct val="90000"/>
              </a:lnSpc>
            </a:pPr>
            <a:r>
              <a:rPr lang="es-ES_tradnl" smtClean="0"/>
              <a:t>Transformación a ácido salicilúrico y salicilfenol glucuronato: Michaelis-Menten</a:t>
            </a:r>
          </a:p>
          <a:p>
            <a:pPr algn="just" eaLnBrk="1" hangingPunct="1">
              <a:lnSpc>
                <a:spcPct val="90000"/>
              </a:lnSpc>
            </a:pPr>
            <a:r>
              <a:rPr lang="es-ES_tradnl" smtClean="0"/>
              <a:t>Transformación a ácido gentísico y salicilacil glucuronido: primer orden</a:t>
            </a:r>
          </a:p>
          <a:p>
            <a:pPr algn="just" eaLnBrk="1" hangingPunct="1">
              <a:lnSpc>
                <a:spcPct val="90000"/>
              </a:lnSpc>
            </a:pPr>
            <a:endParaRPr lang="es-ES_tradnl"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r>
              <a:rPr lang="es-ES_tradnl" sz="3200" smtClean="0"/>
              <a:t>Michaelis-Menten y (Michaelis Menten + orden uno)</a:t>
            </a:r>
          </a:p>
        </p:txBody>
      </p:sp>
      <p:pic>
        <p:nvPicPr>
          <p:cNvPr id="27651" name="Picture 3" descr="No lineal vida media + orden uno"/>
          <p:cNvPicPr>
            <a:picLocks noChangeAspect="1" noChangeArrowheads="1"/>
          </p:cNvPicPr>
          <p:nvPr/>
        </p:nvPicPr>
        <p:blipFill>
          <a:blip r:embed="rId2" cstate="print"/>
          <a:srcRect/>
          <a:stretch>
            <a:fillRect/>
          </a:stretch>
        </p:blipFill>
        <p:spPr bwMode="auto">
          <a:xfrm>
            <a:off x="1524000" y="1905000"/>
            <a:ext cx="5257800" cy="46482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_tradnl" smtClean="0"/>
              <a:t>Fenitoína</a:t>
            </a:r>
          </a:p>
        </p:txBody>
      </p:sp>
      <p:sp>
        <p:nvSpPr>
          <p:cNvPr id="28675" name="Rectangle 3"/>
          <p:cNvSpPr>
            <a:spLocks noGrp="1" noChangeArrowheads="1"/>
          </p:cNvSpPr>
          <p:nvPr>
            <p:ph idx="1"/>
          </p:nvPr>
        </p:nvSpPr>
        <p:spPr/>
        <p:txBody>
          <a:bodyPr/>
          <a:lstStyle/>
          <a:p>
            <a:pPr algn="just" eaLnBrk="1" hangingPunct="1"/>
            <a:r>
              <a:rPr lang="es-ES_tradnl" smtClean="0"/>
              <a:t>Presenta farmacocinética no lineal a nivel del metabolismo en prácticamente todo el margen terapéutico.</a:t>
            </a:r>
          </a:p>
          <a:p>
            <a:pPr algn="just" eaLnBrk="1" hangingPunct="1"/>
            <a:r>
              <a:rPr lang="es-ES_tradnl" smtClean="0"/>
              <a:t>¿En qué se expresa?</a:t>
            </a:r>
          </a:p>
          <a:p>
            <a:pPr algn="just" eaLnBrk="1" hangingPunct="1"/>
            <a:r>
              <a:rPr lang="es-ES_tradnl" smtClean="0"/>
              <a:t>En que la Cpl no es directamente proporcional a la dosis administrada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ES_tradnl" sz="3200" b="1" smtClean="0"/>
              <a:t>Farmacocinética no lineal a nivel de la eliminación</a:t>
            </a:r>
            <a:endParaRPr lang="es-ES_tradnl" smtClean="0"/>
          </a:p>
        </p:txBody>
      </p:sp>
      <p:sp>
        <p:nvSpPr>
          <p:cNvPr id="29699" name="Rectangle 3"/>
          <p:cNvSpPr>
            <a:spLocks noGrp="1" noChangeArrowheads="1"/>
          </p:cNvSpPr>
          <p:nvPr>
            <p:ph idx="1"/>
          </p:nvPr>
        </p:nvSpPr>
        <p:spPr/>
        <p:txBody>
          <a:bodyPr/>
          <a:lstStyle/>
          <a:p>
            <a:pPr eaLnBrk="1" hangingPunct="1"/>
            <a:r>
              <a:rPr lang="es-ES_tradnl" smtClean="0"/>
              <a:t>Cpl, Css, ABC : no son proporcionales a la dosis</a:t>
            </a:r>
          </a:p>
          <a:p>
            <a:pPr eaLnBrk="1" hangingPunct="1"/>
            <a:r>
              <a:rPr lang="es-ES_tradnl" smtClean="0"/>
              <a:t>Cl, K y t1/2: no son constantes</a:t>
            </a:r>
          </a:p>
          <a:p>
            <a:pPr eaLnBrk="1" hangingPunct="1"/>
            <a:r>
              <a:rPr lang="es-ES_tradnl" smtClean="0"/>
              <a:t>Tiempo para llegar al EE siguen siendo 7 t1/2, pero ésta varía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No lineal Fenitoína"/>
          <p:cNvPicPr>
            <a:picLocks noChangeAspect="1" noChangeArrowheads="1"/>
          </p:cNvPicPr>
          <p:nvPr/>
        </p:nvPicPr>
        <p:blipFill>
          <a:blip r:embed="rId2" cstate="print"/>
          <a:srcRect/>
          <a:stretch>
            <a:fillRect/>
          </a:stretch>
        </p:blipFill>
        <p:spPr bwMode="auto">
          <a:xfrm>
            <a:off x="1295400" y="0"/>
            <a:ext cx="7391400" cy="5845175"/>
          </a:xfrm>
          <a:prstGeom prst="rect">
            <a:avLst/>
          </a:prstGeom>
          <a:noFill/>
          <a:ln w="9525">
            <a:noFill/>
            <a:miter lim="800000"/>
            <a:headEnd/>
            <a:tailEnd/>
          </a:ln>
        </p:spPr>
      </p:pic>
      <p:sp>
        <p:nvSpPr>
          <p:cNvPr id="30723" name="Text Box 5"/>
          <p:cNvSpPr txBox="1">
            <a:spLocks noChangeArrowheads="1"/>
          </p:cNvSpPr>
          <p:nvPr/>
        </p:nvSpPr>
        <p:spPr bwMode="auto">
          <a:xfrm>
            <a:off x="1981200" y="6172200"/>
            <a:ext cx="184150" cy="457200"/>
          </a:xfrm>
          <a:prstGeom prst="rect">
            <a:avLst/>
          </a:prstGeom>
          <a:noFill/>
          <a:ln w="12700" cap="sq">
            <a:noFill/>
            <a:miter lim="800000"/>
            <a:headEnd type="none" w="sm" len="sm"/>
            <a:tailEnd type="none" w="sm" len="sm"/>
          </a:ln>
        </p:spPr>
        <p:txBody>
          <a:bodyPr wrap="none">
            <a:spAutoFit/>
          </a:bodyPr>
          <a:lstStyle/>
          <a:p>
            <a:endParaRPr lang="en-GB"/>
          </a:p>
        </p:txBody>
      </p:sp>
      <p:sp>
        <p:nvSpPr>
          <p:cNvPr id="30724" name="Text Box 6"/>
          <p:cNvSpPr txBox="1">
            <a:spLocks noChangeArrowheads="1"/>
          </p:cNvSpPr>
          <p:nvPr/>
        </p:nvSpPr>
        <p:spPr bwMode="auto">
          <a:xfrm>
            <a:off x="928688" y="5943600"/>
            <a:ext cx="7300912" cy="1169988"/>
          </a:xfrm>
          <a:prstGeom prst="rect">
            <a:avLst/>
          </a:prstGeom>
          <a:noFill/>
          <a:ln w="12700" cap="sq">
            <a:noFill/>
            <a:miter lim="800000"/>
            <a:headEnd type="none" w="sm" len="sm"/>
            <a:tailEnd type="none" w="sm" len="sm"/>
          </a:ln>
        </p:spPr>
        <p:txBody>
          <a:bodyPr>
            <a:spAutoFit/>
          </a:bodyPr>
          <a:lstStyle/>
          <a:p>
            <a:pPr>
              <a:spcBef>
                <a:spcPct val="50000"/>
              </a:spcBef>
            </a:pPr>
            <a:r>
              <a:rPr lang="es-CL" sz="2800" b="1"/>
              <a:t>Css: 6 - 9,3 – 16 - 22,7 mg/L. Flecha 90 % Css</a:t>
            </a:r>
          </a:p>
          <a:p>
            <a:pPr>
              <a:spcBef>
                <a:spcPct val="50000"/>
              </a:spcBef>
            </a:pPr>
            <a:endParaRPr lang="en-GB" sz="28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es-ES_tradnl" sz="3600" dirty="0" smtClean="0"/>
              <a:t>Comportamiento de </a:t>
            </a:r>
            <a:r>
              <a:rPr lang="es-ES_tradnl" sz="3600" dirty="0" err="1" smtClean="0"/>
              <a:t>Fenitoína</a:t>
            </a:r>
            <a:endParaRPr lang="es-ES_tradnl" sz="3600" dirty="0" smtClean="0"/>
          </a:p>
        </p:txBody>
      </p:sp>
      <p:pic>
        <p:nvPicPr>
          <p:cNvPr id="31747" name="Picture 3" descr="No lineal Fenitoína 2"/>
          <p:cNvPicPr>
            <a:picLocks noChangeAspect="1" noChangeArrowheads="1"/>
          </p:cNvPicPr>
          <p:nvPr/>
        </p:nvPicPr>
        <p:blipFill>
          <a:blip r:embed="rId2" cstate="print"/>
          <a:srcRect/>
          <a:stretch>
            <a:fillRect/>
          </a:stretch>
        </p:blipFill>
        <p:spPr bwMode="auto">
          <a:xfrm>
            <a:off x="2786063" y="2000250"/>
            <a:ext cx="4724400" cy="3900488"/>
          </a:xfrm>
          <a:prstGeom prst="rect">
            <a:avLst/>
          </a:prstGeom>
          <a:noFill/>
          <a:ln w="9525">
            <a:noFill/>
            <a:miter lim="800000"/>
            <a:headEnd/>
            <a:tailEnd/>
          </a:ln>
        </p:spPr>
      </p:pic>
      <p:sp>
        <p:nvSpPr>
          <p:cNvPr id="31748" name="4 CuadroTexto"/>
          <p:cNvSpPr txBox="1">
            <a:spLocks noChangeArrowheads="1"/>
          </p:cNvSpPr>
          <p:nvPr/>
        </p:nvSpPr>
        <p:spPr bwMode="auto">
          <a:xfrm>
            <a:off x="1928813" y="2643188"/>
            <a:ext cx="1214437" cy="584200"/>
          </a:xfrm>
          <a:prstGeom prst="rect">
            <a:avLst/>
          </a:prstGeom>
          <a:solidFill>
            <a:schemeClr val="bg1"/>
          </a:solidFill>
          <a:ln w="9525">
            <a:noFill/>
            <a:miter lim="800000"/>
            <a:headEnd/>
            <a:tailEnd/>
          </a:ln>
        </p:spPr>
        <p:txBody>
          <a:bodyPr>
            <a:spAutoFit/>
          </a:bodyPr>
          <a:lstStyle/>
          <a:p>
            <a:r>
              <a:rPr lang="es-ES" sz="1600"/>
              <a:t>ABC/Dosis</a:t>
            </a:r>
          </a:p>
          <a:p>
            <a:r>
              <a:rPr lang="es-ES" sz="1600"/>
              <a:t>Css/Dosis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ES_tradnl" sz="3200" smtClean="0"/>
              <a:t>¿Cómo cambian los parámetros?</a:t>
            </a:r>
            <a:endParaRPr lang="es-ES_tradnl" sz="2800" smtClean="0"/>
          </a:p>
        </p:txBody>
      </p:sp>
      <p:sp>
        <p:nvSpPr>
          <p:cNvPr id="32771" name="Rectangle 3"/>
          <p:cNvSpPr>
            <a:spLocks noGrp="1" noChangeArrowheads="1"/>
          </p:cNvSpPr>
          <p:nvPr>
            <p:ph idx="1"/>
          </p:nvPr>
        </p:nvSpPr>
        <p:spPr/>
        <p:txBody>
          <a:bodyPr/>
          <a:lstStyle/>
          <a:p>
            <a:pPr eaLnBrk="1" hangingPunct="1"/>
            <a:r>
              <a:rPr lang="es-ES_tradnl" smtClean="0"/>
              <a:t>Clearance: disminuye</a:t>
            </a:r>
          </a:p>
          <a:p>
            <a:pPr eaLnBrk="1" hangingPunct="1"/>
            <a:r>
              <a:rPr lang="es-ES_tradnl" smtClean="0"/>
              <a:t>Vida media: aumenta</a:t>
            </a:r>
          </a:p>
          <a:p>
            <a:pPr eaLnBrk="1" hangingPunct="1"/>
            <a:r>
              <a:rPr lang="es-ES_tradnl" smtClean="0"/>
              <a:t>K: disminuye</a:t>
            </a:r>
          </a:p>
          <a:p>
            <a:pPr eaLnBrk="1" hangingPunct="1"/>
            <a:r>
              <a:rPr lang="es-ES_tradnl" smtClean="0"/>
              <a:t>ABC, Css: aumenta (con el cuadrado de la dosis cuando se llega a Cpl &gt;&gt; Km)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_tradnl" sz="3200" b="1" smtClean="0"/>
              <a:t>Un caso clínico</a:t>
            </a:r>
          </a:p>
        </p:txBody>
      </p:sp>
      <p:sp>
        <p:nvSpPr>
          <p:cNvPr id="17411" name="Rectangle 3"/>
          <p:cNvSpPr>
            <a:spLocks noGrp="1" noChangeArrowheads="1"/>
          </p:cNvSpPr>
          <p:nvPr>
            <p:ph idx="1"/>
          </p:nvPr>
        </p:nvSpPr>
        <p:spPr>
          <a:xfrm>
            <a:off x="1143000" y="1905000"/>
            <a:ext cx="7620000" cy="4114800"/>
          </a:xfrm>
        </p:spPr>
        <p:txBody>
          <a:bodyPr/>
          <a:lstStyle/>
          <a:p>
            <a:pPr algn="just" eaLnBrk="1" hangingPunct="1">
              <a:lnSpc>
                <a:spcPct val="90000"/>
              </a:lnSpc>
            </a:pPr>
            <a:r>
              <a:rPr lang="es-ES_tradnl" sz="2800" b="1" smtClean="0"/>
              <a:t>Paciente recibe 300mg  de fenitoína durante dos semanas: Cp= 4mg/L.</a:t>
            </a:r>
          </a:p>
          <a:p>
            <a:pPr algn="just" eaLnBrk="1" hangingPunct="1">
              <a:lnSpc>
                <a:spcPct val="90000"/>
              </a:lnSpc>
            </a:pPr>
            <a:r>
              <a:rPr lang="es-ES_tradnl" sz="2800" b="1" smtClean="0"/>
              <a:t>Se aumenta dosis a 500 mg: paciente experimenta  efectos adversos.</a:t>
            </a:r>
          </a:p>
          <a:p>
            <a:pPr algn="just" eaLnBrk="1" hangingPunct="1">
              <a:lnSpc>
                <a:spcPct val="90000"/>
              </a:lnSpc>
            </a:pPr>
            <a:r>
              <a:rPr lang="es-ES_tradnl" sz="2800" b="1" smtClean="0"/>
              <a:t>Cp = 36 mg/L</a:t>
            </a:r>
          </a:p>
          <a:p>
            <a:pPr algn="just" eaLnBrk="1" hangingPunct="1">
              <a:lnSpc>
                <a:spcPct val="90000"/>
              </a:lnSpc>
            </a:pPr>
            <a:r>
              <a:rPr lang="es-ES_tradnl" sz="2800" b="1" smtClean="0"/>
              <a:t> 36 % de aumento de dosis producen aumento de nueve veces en la concentración plasmática. </a:t>
            </a:r>
          </a:p>
        </p:txBody>
      </p:sp>
      <p:sp>
        <p:nvSpPr>
          <p:cNvPr id="17412" name="Line 5"/>
          <p:cNvSpPr>
            <a:spLocks noChangeShapeType="1"/>
          </p:cNvSpPr>
          <p:nvPr/>
        </p:nvSpPr>
        <p:spPr bwMode="auto">
          <a:xfrm>
            <a:off x="3352800" y="6019800"/>
            <a:ext cx="2743200" cy="0"/>
          </a:xfrm>
          <a:prstGeom prst="line">
            <a:avLst/>
          </a:prstGeom>
          <a:noFill/>
          <a:ln w="9525">
            <a:solidFill>
              <a:schemeClr val="tx1"/>
            </a:solidFill>
            <a:round/>
            <a:headEnd/>
            <a:tailEnd/>
          </a:ln>
        </p:spPr>
        <p:txBody>
          <a:bodyPr wrap="none" anchor="ctr"/>
          <a:lstStyle/>
          <a:p>
            <a:endParaRPr lang="es-E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fontAlgn="auto" hangingPunct="1">
              <a:spcAft>
                <a:spcPts val="0"/>
              </a:spcAft>
              <a:defRPr/>
            </a:pPr>
            <a:r>
              <a:rPr lang="es-ES_tradnl" sz="3200" smtClean="0"/>
              <a:t>¿Cómo reconocer una cinética no lineal a nivel de eliminación?</a:t>
            </a:r>
          </a:p>
        </p:txBody>
      </p:sp>
      <p:pic>
        <p:nvPicPr>
          <p:cNvPr id="33795" name="Picture 3" descr="No lineal Fenitoína 1"/>
          <p:cNvPicPr>
            <a:picLocks noChangeAspect="1" noChangeArrowheads="1"/>
          </p:cNvPicPr>
          <p:nvPr/>
        </p:nvPicPr>
        <p:blipFill>
          <a:blip r:embed="rId2" cstate="print"/>
          <a:srcRect/>
          <a:stretch>
            <a:fillRect/>
          </a:stretch>
        </p:blipFill>
        <p:spPr bwMode="auto">
          <a:xfrm>
            <a:off x="1828800" y="1981200"/>
            <a:ext cx="4953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s-ES_tradnl" sz="3200" b="1" smtClean="0"/>
              <a:t>Parámetros farmacocinéticos: Clearance</a:t>
            </a:r>
            <a:endParaRPr lang="es-ES_tradnl" smtClean="0"/>
          </a:p>
        </p:txBody>
      </p:sp>
      <p:sp>
        <p:nvSpPr>
          <p:cNvPr id="3076" name="Rectangle 3"/>
          <p:cNvSpPr>
            <a:spLocks noGrp="1" noChangeArrowheads="1"/>
          </p:cNvSpPr>
          <p:nvPr>
            <p:ph idx="1"/>
          </p:nvPr>
        </p:nvSpPr>
        <p:spPr/>
        <p:txBody>
          <a:bodyPr/>
          <a:lstStyle/>
          <a:p>
            <a:pPr algn="just" eaLnBrk="1" hangingPunct="1">
              <a:lnSpc>
                <a:spcPct val="90000"/>
              </a:lnSpc>
              <a:buFont typeface="Wingdings" pitchFamily="2" charset="2"/>
              <a:buNone/>
            </a:pPr>
            <a:r>
              <a:rPr lang="es-ES_tradnl" sz="2400" b="1" smtClean="0"/>
              <a:t>	Para F que se elimina por sólo un proceso de capacidad limitada</a:t>
            </a:r>
          </a:p>
          <a:p>
            <a:pPr algn="just" eaLnBrk="1" hangingPunct="1">
              <a:lnSpc>
                <a:spcPct val="90000"/>
              </a:lnSpc>
              <a:buFont typeface="Wingdings" pitchFamily="2" charset="2"/>
              <a:buNone/>
            </a:pPr>
            <a:endParaRPr lang="es-ES_tradnl" sz="2400" b="1" smtClean="0"/>
          </a:p>
          <a:p>
            <a:pPr algn="just" eaLnBrk="1" hangingPunct="1">
              <a:lnSpc>
                <a:spcPct val="90000"/>
              </a:lnSpc>
              <a:buFont typeface="Wingdings" pitchFamily="2" charset="2"/>
              <a:buNone/>
            </a:pPr>
            <a:endParaRPr lang="es-ES_tradnl" sz="2400" b="1" smtClean="0"/>
          </a:p>
          <a:p>
            <a:pPr algn="just" eaLnBrk="1" hangingPunct="1">
              <a:lnSpc>
                <a:spcPct val="90000"/>
              </a:lnSpc>
              <a:buFont typeface="Wingdings" pitchFamily="2" charset="2"/>
              <a:buNone/>
            </a:pPr>
            <a:endParaRPr lang="es-ES_tradnl" sz="2400" b="1" smtClean="0"/>
          </a:p>
          <a:p>
            <a:pPr algn="just" eaLnBrk="1" hangingPunct="1">
              <a:lnSpc>
                <a:spcPct val="90000"/>
              </a:lnSpc>
              <a:buFont typeface="Wingdings" pitchFamily="2" charset="2"/>
              <a:buNone/>
            </a:pPr>
            <a:endParaRPr lang="es-ES_tradnl" sz="2400" b="1" smtClean="0"/>
          </a:p>
          <a:p>
            <a:pPr algn="just" eaLnBrk="1" hangingPunct="1">
              <a:lnSpc>
                <a:spcPct val="90000"/>
              </a:lnSpc>
              <a:buFont typeface="Wingdings" pitchFamily="2" charset="2"/>
              <a:buNone/>
            </a:pPr>
            <a:endParaRPr lang="es-ES_tradnl" sz="2400" b="1" smtClean="0"/>
          </a:p>
          <a:p>
            <a:pPr eaLnBrk="1" hangingPunct="1"/>
            <a:r>
              <a:rPr lang="es-ES_tradnl" sz="2400" smtClean="0"/>
              <a:t>Cuando:</a:t>
            </a:r>
          </a:p>
          <a:p>
            <a:pPr eaLnBrk="1" hangingPunct="1"/>
            <a:r>
              <a:rPr lang="es-ES_tradnl" sz="2400" smtClean="0"/>
              <a:t>Cpl&lt;&lt;Km: Cl = constante</a:t>
            </a:r>
          </a:p>
          <a:p>
            <a:pPr eaLnBrk="1" hangingPunct="1"/>
            <a:r>
              <a:rPr lang="es-ES_tradnl" sz="2400" smtClean="0"/>
              <a:t>Cpl &gt;&gt;Km: Cl = </a:t>
            </a:r>
            <a:r>
              <a:rPr lang="es-ES_tradnl" sz="2400" b="1" smtClean="0"/>
              <a:t>depende de la Cpl</a:t>
            </a:r>
          </a:p>
          <a:p>
            <a:pPr eaLnBrk="1" hangingPunct="1">
              <a:lnSpc>
                <a:spcPct val="90000"/>
              </a:lnSpc>
            </a:pPr>
            <a:endParaRPr lang="es-ES_tradnl" sz="2400" b="1" smtClean="0"/>
          </a:p>
          <a:p>
            <a:pPr eaLnBrk="1" hangingPunct="1">
              <a:lnSpc>
                <a:spcPct val="90000"/>
              </a:lnSpc>
            </a:pPr>
            <a:endParaRPr lang="es-ES_tradnl" sz="2400" b="1" smtClean="0"/>
          </a:p>
          <a:p>
            <a:pPr eaLnBrk="1" hangingPunct="1">
              <a:lnSpc>
                <a:spcPct val="90000"/>
              </a:lnSpc>
            </a:pPr>
            <a:endParaRPr lang="es-ES_tradnl" sz="2400" b="1" smtClean="0"/>
          </a:p>
          <a:p>
            <a:pPr eaLnBrk="1" hangingPunct="1">
              <a:lnSpc>
                <a:spcPct val="90000"/>
              </a:lnSpc>
            </a:pPr>
            <a:endParaRPr lang="es-ES_tradnl" sz="2400" b="1" smtClean="0"/>
          </a:p>
        </p:txBody>
      </p:sp>
      <p:graphicFrame>
        <p:nvGraphicFramePr>
          <p:cNvPr id="3074" name="Object 10"/>
          <p:cNvGraphicFramePr>
            <a:graphicFrameLocks noChangeAspect="1"/>
          </p:cNvGraphicFramePr>
          <p:nvPr/>
        </p:nvGraphicFramePr>
        <p:xfrm>
          <a:off x="2428875" y="3071813"/>
          <a:ext cx="5278438" cy="1371600"/>
        </p:xfrm>
        <a:graphic>
          <a:graphicData uri="http://schemas.openxmlformats.org/presentationml/2006/ole">
            <p:oleObj spid="_x0000_s3074" name="Ecuación" r:id="rId3" imgW="952200" imgH="41904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normAutofit fontScale="90000"/>
          </a:bodyPr>
          <a:lstStyle/>
          <a:p>
            <a:pPr eaLnBrk="1" fontAlgn="auto" hangingPunct="1">
              <a:spcAft>
                <a:spcPts val="0"/>
              </a:spcAft>
              <a:defRPr/>
            </a:pPr>
            <a:r>
              <a:rPr lang="es-ES_tradnl" sz="4000" b="1" smtClean="0"/>
              <a:t>Parámetros farmacocinéticos: Vida Media</a:t>
            </a:r>
          </a:p>
        </p:txBody>
      </p:sp>
      <p:sp>
        <p:nvSpPr>
          <p:cNvPr id="29699" name="Rectangle 3"/>
          <p:cNvSpPr>
            <a:spLocks noGrp="1" noChangeArrowheads="1"/>
          </p:cNvSpPr>
          <p:nvPr>
            <p:ph idx="1"/>
          </p:nvPr>
        </p:nvSpPr>
        <p:spPr/>
        <p:txBody>
          <a:bodyPr/>
          <a:lstStyle/>
          <a:p>
            <a:pPr eaLnBrk="1" hangingPunct="1"/>
            <a:endParaRPr lang="es-ES_tradnl" smtClean="0"/>
          </a:p>
          <a:p>
            <a:pPr eaLnBrk="1" hangingPunct="1"/>
            <a:endParaRPr lang="es-ES_tradnl" smtClean="0"/>
          </a:p>
          <a:p>
            <a:pPr eaLnBrk="1" hangingPunct="1"/>
            <a:endParaRPr lang="es-ES_tradnl" smtClean="0"/>
          </a:p>
          <a:p>
            <a:pPr eaLnBrk="1" hangingPunct="1"/>
            <a:endParaRPr lang="es-ES_tradnl" smtClean="0"/>
          </a:p>
          <a:p>
            <a:pPr eaLnBrk="1" hangingPunct="1"/>
            <a:r>
              <a:rPr lang="es-ES_tradnl" sz="2800" smtClean="0"/>
              <a:t>Cuando Cpl&lt;&lt; Km: cte</a:t>
            </a:r>
          </a:p>
          <a:p>
            <a:pPr eaLnBrk="1" hangingPunct="1"/>
            <a:r>
              <a:rPr lang="es-ES_tradnl" sz="2800" smtClean="0"/>
              <a:t>Cuando Cpl&gt;&gt; Km: depende de Cpl</a:t>
            </a:r>
          </a:p>
          <a:p>
            <a:pPr eaLnBrk="1" hangingPunct="1"/>
            <a:endParaRPr lang="es-ES_tradnl" sz="2800" smtClean="0"/>
          </a:p>
        </p:txBody>
      </p:sp>
      <p:graphicFrame>
        <p:nvGraphicFramePr>
          <p:cNvPr id="4098" name="Object 8"/>
          <p:cNvGraphicFramePr>
            <a:graphicFrameLocks noChangeAspect="1"/>
          </p:cNvGraphicFramePr>
          <p:nvPr/>
        </p:nvGraphicFramePr>
        <p:xfrm>
          <a:off x="2411413" y="2390775"/>
          <a:ext cx="4994275" cy="1395413"/>
        </p:xfrm>
        <a:graphic>
          <a:graphicData uri="http://schemas.openxmlformats.org/presentationml/2006/ole">
            <p:oleObj spid="_x0000_s4098" name="Ecuación" r:id="rId4" imgW="1409400" imgH="393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9699">
                                            <p:txEl>
                                              <p:pRg st="4" end="4"/>
                                            </p:txEl>
                                          </p:spTgt>
                                        </p:tgtEl>
                                        <p:attrNameLst>
                                          <p:attrName>style.visibility</p:attrName>
                                        </p:attrNameLst>
                                      </p:cBhvr>
                                      <p:to>
                                        <p:strVal val="visible"/>
                                      </p:to>
                                    </p:set>
                                    <p:anim calcmode="lin" valueType="num">
                                      <p:cBhvr additive="base">
                                        <p:cTn id="7" dur="500" fill="hold"/>
                                        <p:tgtEl>
                                          <p:spTgt spid="29699">
                                            <p:txEl>
                                              <p:pRg st="4" end="4"/>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969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9699">
                                            <p:txEl>
                                              <p:pRg st="5" end="5"/>
                                            </p:txEl>
                                          </p:spTgt>
                                        </p:tgtEl>
                                        <p:attrNameLst>
                                          <p:attrName>style.visibility</p:attrName>
                                        </p:attrNameLst>
                                      </p:cBhvr>
                                      <p:to>
                                        <p:strVal val="visible"/>
                                      </p:to>
                                    </p:set>
                                    <p:anim calcmode="lin" valueType="num">
                                      <p:cBhvr additive="base">
                                        <p:cTn id="13" dur="500" fill="hold"/>
                                        <p:tgtEl>
                                          <p:spTgt spid="29699">
                                            <p:txEl>
                                              <p:pRg st="5" end="5"/>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969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pPr eaLnBrk="1" hangingPunct="1"/>
            <a:r>
              <a:rPr lang="es-ES_tradnl" sz="4000" b="1" smtClean="0"/>
              <a:t>Parámetros farmacocinéticos</a:t>
            </a:r>
          </a:p>
        </p:txBody>
      </p:sp>
      <p:sp>
        <p:nvSpPr>
          <p:cNvPr id="5125" name="Rectangle 3"/>
          <p:cNvSpPr>
            <a:spLocks noGrp="1" noChangeArrowheads="1"/>
          </p:cNvSpPr>
          <p:nvPr>
            <p:ph type="body" sz="half" idx="1"/>
          </p:nvPr>
        </p:nvSpPr>
        <p:spPr/>
        <p:txBody>
          <a:bodyPr/>
          <a:lstStyle/>
          <a:p>
            <a:pPr eaLnBrk="1" hangingPunct="1"/>
            <a:endParaRPr lang="es-ES_tradnl" sz="2400" smtClean="0"/>
          </a:p>
          <a:p>
            <a:pPr eaLnBrk="1" hangingPunct="1"/>
            <a:r>
              <a:rPr lang="es-ES_tradnl" sz="2400" smtClean="0"/>
              <a:t>A Cpl bajas es lineal con la dosis y luego no</a:t>
            </a:r>
          </a:p>
          <a:p>
            <a:pPr eaLnBrk="1" hangingPunct="1"/>
            <a:endParaRPr lang="es-ES_tradnl" sz="2400" smtClean="0"/>
          </a:p>
          <a:p>
            <a:pPr eaLnBrk="1" hangingPunct="1"/>
            <a:endParaRPr lang="es-ES_tradnl" sz="2400" smtClean="0"/>
          </a:p>
          <a:p>
            <a:pPr eaLnBrk="1" hangingPunct="1"/>
            <a:r>
              <a:rPr lang="es-ES_tradnl" sz="2400" smtClean="0"/>
              <a:t>A Cpl bajas es lineal con la velocidad de introducción y luego no</a:t>
            </a:r>
          </a:p>
        </p:txBody>
      </p:sp>
      <p:graphicFrame>
        <p:nvGraphicFramePr>
          <p:cNvPr id="5122" name="Object 4"/>
          <p:cNvGraphicFramePr>
            <a:graphicFrameLocks noChangeAspect="1"/>
          </p:cNvGraphicFramePr>
          <p:nvPr>
            <p:ph sz="quarter" idx="2"/>
          </p:nvPr>
        </p:nvGraphicFramePr>
        <p:xfrm>
          <a:off x="5364163" y="2133600"/>
          <a:ext cx="3022600" cy="1338263"/>
        </p:xfrm>
        <a:graphic>
          <a:graphicData uri="http://schemas.openxmlformats.org/presentationml/2006/ole">
            <p:oleObj spid="_x0000_s5122" name="Ecuación" r:id="rId3" imgW="888840" imgH="393480" progId="Equation.3">
              <p:embed/>
            </p:oleObj>
          </a:graphicData>
        </a:graphic>
      </p:graphicFrame>
      <p:graphicFrame>
        <p:nvGraphicFramePr>
          <p:cNvPr id="5123" name="Object 6"/>
          <p:cNvGraphicFramePr>
            <a:graphicFrameLocks noChangeAspect="1"/>
          </p:cNvGraphicFramePr>
          <p:nvPr>
            <p:ph sz="quarter" idx="3"/>
          </p:nvPr>
        </p:nvGraphicFramePr>
        <p:xfrm>
          <a:off x="5214938" y="4143375"/>
          <a:ext cx="3708400" cy="1000125"/>
        </p:xfrm>
        <a:graphic>
          <a:graphicData uri="http://schemas.openxmlformats.org/presentationml/2006/ole">
            <p:oleObj spid="_x0000_s5123" name="Ecuación" r:id="rId4" imgW="1460160" imgH="393480" progId="Equation.3">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S_tradnl" sz="3200" smtClean="0"/>
              <a:t>¿Cómo hacer para calcular dosis en cinética de eliminación no lineal?</a:t>
            </a:r>
          </a:p>
        </p:txBody>
      </p:sp>
      <p:sp>
        <p:nvSpPr>
          <p:cNvPr id="31747" name="Rectangle 3"/>
          <p:cNvSpPr>
            <a:spLocks noGrp="1" noChangeArrowheads="1"/>
          </p:cNvSpPr>
          <p:nvPr>
            <p:ph idx="1"/>
          </p:nvPr>
        </p:nvSpPr>
        <p:spPr/>
        <p:txBody>
          <a:bodyPr/>
          <a:lstStyle/>
          <a:p>
            <a:pPr eaLnBrk="1" hangingPunct="1"/>
            <a:r>
              <a:rPr lang="es-ES_tradnl" smtClean="0"/>
              <a:t>Cuando se llega a un EE, lo que entra es igual a lo que sale.</a:t>
            </a:r>
          </a:p>
          <a:p>
            <a:pPr eaLnBrk="1" hangingPunct="1"/>
            <a:r>
              <a:rPr lang="es-ES_tradnl" smtClean="0"/>
              <a:t>La velocidad de eliminación, expresada en dosis diaria, es igual a la velocidad de entrada (dosis diaria)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_tradnl" sz="3200" smtClean="0"/>
              <a:t>¿Cómo hacer para calcular dosis en cinética de eliminación no lineal?</a:t>
            </a:r>
          </a:p>
        </p:txBody>
      </p:sp>
      <p:sp>
        <p:nvSpPr>
          <p:cNvPr id="32771" name="Rectangle 3"/>
          <p:cNvSpPr>
            <a:spLocks noGrp="1" noChangeArrowheads="1"/>
          </p:cNvSpPr>
          <p:nvPr>
            <p:ph idx="1"/>
          </p:nvPr>
        </p:nvSpPr>
        <p:spPr/>
        <p:txBody>
          <a:bodyPr/>
          <a:lstStyle/>
          <a:p>
            <a:pPr eaLnBrk="1" hangingPunct="1">
              <a:lnSpc>
                <a:spcPct val="90000"/>
              </a:lnSpc>
            </a:pPr>
            <a:r>
              <a:rPr lang="es-ES_tradnl" sz="2800" smtClean="0"/>
              <a:t>Se administra una cierta dosis diaria (R1), para alcanzar una Css (1) estando seguros de que esa Css está dentro del rango no lineal. Se espera a llegar al EE, se monitoriza y se registra esa Css(1)</a:t>
            </a:r>
          </a:p>
          <a:p>
            <a:pPr eaLnBrk="1" hangingPunct="1">
              <a:lnSpc>
                <a:spcPct val="90000"/>
              </a:lnSpc>
            </a:pPr>
            <a:r>
              <a:rPr lang="es-ES_tradnl" sz="2800" smtClean="0"/>
              <a:t>Se administra al mismo sujeto una segunda dosis diaria (R2), diferente de la anterior, para alcanzar una Css (2) estando seguros de que esa Css está dentro del rango no lineal. Se espera a llegar al EE, se monitoriza y se registra esa Css(2)</a:t>
            </a:r>
          </a:p>
          <a:p>
            <a:pPr eaLnBrk="1" hangingPunct="1">
              <a:lnSpc>
                <a:spcPct val="90000"/>
              </a:lnSpc>
            </a:pPr>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500" fill="hold"/>
                                        <p:tgtEl>
                                          <p:spTgt spid="3277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277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12 Título"/>
          <p:cNvSpPr>
            <a:spLocks noGrp="1"/>
          </p:cNvSpPr>
          <p:nvPr>
            <p:ph type="title"/>
          </p:nvPr>
        </p:nvSpPr>
        <p:spPr/>
        <p:txBody>
          <a:bodyPr/>
          <a:lstStyle/>
          <a:p>
            <a:pPr eaLnBrk="1" hangingPunct="1"/>
            <a:endParaRPr lang="es-ES" smtClean="0"/>
          </a:p>
        </p:txBody>
      </p:sp>
      <p:graphicFrame>
        <p:nvGraphicFramePr>
          <p:cNvPr id="6146" name="Rectangle 10"/>
          <p:cNvGraphicFramePr>
            <a:graphicFrameLocks/>
          </p:cNvGraphicFramePr>
          <p:nvPr>
            <p:ph idx="1"/>
          </p:nvPr>
        </p:nvGraphicFramePr>
        <p:xfrm>
          <a:off x="4572000" y="4129088"/>
          <a:ext cx="0" cy="0"/>
        </p:xfrm>
        <a:graphic>
          <a:graphicData uri="http://schemas.openxmlformats.org/presentationml/2006/ole">
            <p:oleObj spid="_x0000_s6146" name="Ecuación" r:id="rId3" imgW="0" imgH="0" progId="Equation.3">
              <p:embed/>
            </p:oleObj>
          </a:graphicData>
        </a:graphic>
      </p:graphicFrame>
      <p:graphicFrame>
        <p:nvGraphicFramePr>
          <p:cNvPr id="6147" name="Object 13"/>
          <p:cNvGraphicFramePr>
            <a:graphicFrameLocks noChangeAspect="1"/>
          </p:cNvGraphicFramePr>
          <p:nvPr>
            <p:ph sz="quarter" idx="4294967295"/>
          </p:nvPr>
        </p:nvGraphicFramePr>
        <p:xfrm>
          <a:off x="1428750" y="2143125"/>
          <a:ext cx="1800225" cy="1014413"/>
        </p:xfrm>
        <a:graphic>
          <a:graphicData uri="http://schemas.openxmlformats.org/presentationml/2006/ole">
            <p:oleObj spid="_x0000_s6147" name="Ecuación" r:id="rId4" imgW="698400" imgH="393480" progId="Equation.3">
              <p:embed/>
            </p:oleObj>
          </a:graphicData>
        </a:graphic>
      </p:graphicFrame>
      <p:graphicFrame>
        <p:nvGraphicFramePr>
          <p:cNvPr id="6148" name="Object 16"/>
          <p:cNvGraphicFramePr>
            <a:graphicFrameLocks noChangeAspect="1"/>
          </p:cNvGraphicFramePr>
          <p:nvPr/>
        </p:nvGraphicFramePr>
        <p:xfrm>
          <a:off x="4929188" y="2143125"/>
          <a:ext cx="1944687" cy="1020763"/>
        </p:xfrm>
        <a:graphic>
          <a:graphicData uri="http://schemas.openxmlformats.org/presentationml/2006/ole">
            <p:oleObj spid="_x0000_s6148" name="Ecuación" r:id="rId5" imgW="749160" imgH="393480" progId="Equation.3">
              <p:embed/>
            </p:oleObj>
          </a:graphicData>
        </a:graphic>
      </p:graphicFrame>
      <p:graphicFrame>
        <p:nvGraphicFramePr>
          <p:cNvPr id="6149" name="Object 18"/>
          <p:cNvGraphicFramePr>
            <a:graphicFrameLocks noChangeAspect="1"/>
          </p:cNvGraphicFramePr>
          <p:nvPr/>
        </p:nvGraphicFramePr>
        <p:xfrm>
          <a:off x="4645025" y="3500438"/>
          <a:ext cx="1927225" cy="841375"/>
        </p:xfrm>
        <a:graphic>
          <a:graphicData uri="http://schemas.openxmlformats.org/presentationml/2006/ole">
            <p:oleObj spid="_x0000_s6149" name="Ecuación" r:id="rId6" imgW="901440" imgH="393480" progId="Equation.3">
              <p:embed/>
            </p:oleObj>
          </a:graphicData>
        </a:graphic>
      </p:graphicFrame>
      <p:sp>
        <p:nvSpPr>
          <p:cNvPr id="6151" name="Rectangle 19"/>
          <p:cNvSpPr>
            <a:spLocks noChangeArrowheads="1"/>
          </p:cNvSpPr>
          <p:nvPr/>
        </p:nvSpPr>
        <p:spPr bwMode="auto">
          <a:xfrm>
            <a:off x="2268538" y="4508500"/>
            <a:ext cx="4572000" cy="830263"/>
          </a:xfrm>
          <a:prstGeom prst="rect">
            <a:avLst/>
          </a:prstGeom>
          <a:noFill/>
          <a:ln w="12700" cap="sq">
            <a:noFill/>
            <a:miter lim="800000"/>
            <a:headEnd type="none" w="sm" len="sm"/>
            <a:tailEnd type="none" w="sm" len="sm"/>
          </a:ln>
        </p:spPr>
        <p:txBody>
          <a:bodyPr>
            <a:spAutoFit/>
          </a:bodyPr>
          <a:lstStyle/>
          <a:p>
            <a:endParaRPr lang="es-ES_tradnl"/>
          </a:p>
          <a:p>
            <a:r>
              <a:rPr lang="es-ES_tradnl"/>
              <a:t>R = Vm - Cl Km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ES_tradnl" sz="3200" smtClean="0"/>
              <a:t>¿Cómo hacer para calcular dosis en cinética de eliminación no lineal?</a:t>
            </a:r>
          </a:p>
        </p:txBody>
      </p:sp>
      <p:sp>
        <p:nvSpPr>
          <p:cNvPr id="34819" name="Rectangle 3"/>
          <p:cNvSpPr>
            <a:spLocks noGrp="1" noChangeArrowheads="1"/>
          </p:cNvSpPr>
          <p:nvPr>
            <p:ph idx="1"/>
          </p:nvPr>
        </p:nvSpPr>
        <p:spPr/>
        <p:txBody>
          <a:bodyPr/>
          <a:lstStyle/>
          <a:p>
            <a:pPr eaLnBrk="1" hangingPunct="1"/>
            <a:r>
              <a:rPr lang="es-ES_tradnl" smtClean="0"/>
              <a:t>Con R1 y Css</a:t>
            </a:r>
            <a:r>
              <a:rPr lang="es-ES_tradnl" baseline="-25000" smtClean="0"/>
              <a:t>1</a:t>
            </a:r>
            <a:r>
              <a:rPr lang="es-ES_tradnl" smtClean="0"/>
              <a:t> se calcula Cl</a:t>
            </a:r>
            <a:r>
              <a:rPr lang="es-ES_tradnl" baseline="-25000" smtClean="0"/>
              <a:t>1</a:t>
            </a:r>
          </a:p>
          <a:p>
            <a:pPr eaLnBrk="1" hangingPunct="1"/>
            <a:r>
              <a:rPr lang="es-ES_tradnl" smtClean="0"/>
              <a:t>Con R2 y Css</a:t>
            </a:r>
            <a:r>
              <a:rPr lang="es-ES_tradnl" baseline="-25000" smtClean="0"/>
              <a:t>2</a:t>
            </a:r>
            <a:r>
              <a:rPr lang="es-ES_tradnl" smtClean="0"/>
              <a:t>  se calcula Cl</a:t>
            </a:r>
            <a:r>
              <a:rPr lang="es-ES_tradnl" baseline="-25000" smtClean="0"/>
              <a:t>2</a:t>
            </a:r>
          </a:p>
          <a:p>
            <a:pPr eaLnBrk="1" hangingPunct="1"/>
            <a:r>
              <a:rPr lang="es-ES_tradnl" smtClean="0"/>
              <a:t>R1 = Vm –Cl</a:t>
            </a:r>
            <a:r>
              <a:rPr lang="es-ES_tradnl" baseline="-25000" smtClean="0"/>
              <a:t>1 </a:t>
            </a:r>
            <a:r>
              <a:rPr lang="es-ES_tradnl" smtClean="0"/>
              <a:t> Km</a:t>
            </a:r>
          </a:p>
          <a:p>
            <a:pPr eaLnBrk="1" hangingPunct="1"/>
            <a:r>
              <a:rPr lang="es-ES_tradnl" smtClean="0"/>
              <a:t>R2 = Vm -Cl</a:t>
            </a:r>
            <a:r>
              <a:rPr lang="es-ES_tradnl" baseline="-25000" smtClean="0"/>
              <a:t>2</a:t>
            </a:r>
            <a:r>
              <a:rPr lang="es-ES_tradnl" smtClean="0"/>
              <a:t> Km</a:t>
            </a:r>
          </a:p>
          <a:p>
            <a:pPr eaLnBrk="1" hangingPunct="1"/>
            <a:r>
              <a:rPr lang="es-ES_tradnl" smtClean="0"/>
              <a:t>Sistema de 2 ecuaciones y 2 incógnitas</a:t>
            </a:r>
          </a:p>
          <a:p>
            <a:pPr eaLnBrk="1" hangingPunct="1"/>
            <a:r>
              <a:rPr lang="es-ES_tradnl" smtClean="0"/>
              <a:t>Se obtiene Vm y Km</a:t>
            </a:r>
          </a:p>
          <a:p>
            <a:pPr eaLnBrk="1" hangingPunct="1"/>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calcmode="lin" valueType="num">
                                      <p:cBhvr additive="base">
                                        <p:cTn id="31" dur="500" fill="hold"/>
                                        <p:tgtEl>
                                          <p:spTgt spid="3481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481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FRENADA.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4819">
                                            <p:txEl>
                                              <p:pRg st="5" end="5"/>
                                            </p:txEl>
                                          </p:spTgt>
                                        </p:tgtEl>
                                        <p:attrNameLst>
                                          <p:attrName>style.visibility</p:attrName>
                                        </p:attrNameLst>
                                      </p:cBhvr>
                                      <p:to>
                                        <p:strVal val="visible"/>
                                      </p:to>
                                    </p:set>
                                    <p:anim calcmode="lin" valueType="num">
                                      <p:cBhvr additive="base">
                                        <p:cTn id="37" dur="500" fill="hold"/>
                                        <p:tgtEl>
                                          <p:spTgt spid="34819">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481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s-ES_tradnl" sz="3200" smtClean="0"/>
              <a:t>¿Cómo hacer para calcular dosis en cinética de eliminación no lineal?</a:t>
            </a:r>
          </a:p>
        </p:txBody>
      </p:sp>
      <p:sp>
        <p:nvSpPr>
          <p:cNvPr id="7172" name="Rectangle 3"/>
          <p:cNvSpPr>
            <a:spLocks noGrp="1" noChangeArrowheads="1"/>
          </p:cNvSpPr>
          <p:nvPr>
            <p:ph type="body" sz="half" idx="1"/>
          </p:nvPr>
        </p:nvSpPr>
        <p:spPr/>
        <p:txBody>
          <a:bodyPr/>
          <a:lstStyle/>
          <a:p>
            <a:pPr eaLnBrk="1" hangingPunct="1">
              <a:buClr>
                <a:schemeClr val="tx1"/>
              </a:buClr>
              <a:buFontTx/>
              <a:buChar char=" "/>
            </a:pPr>
            <a:r>
              <a:rPr lang="es-ES_tradnl" sz="2800" smtClean="0"/>
              <a:t>Sabiendo ahora Vm, Km y la Css, se calcula la velocidad de ingreso en dosis diaria</a:t>
            </a:r>
          </a:p>
          <a:p>
            <a:pPr eaLnBrk="1" hangingPunct="1">
              <a:buClr>
                <a:schemeClr val="tx1"/>
              </a:buClr>
              <a:buFontTx/>
              <a:buChar char=" "/>
            </a:pPr>
            <a:endParaRPr lang="es-ES_tradnl" sz="2800" smtClean="0"/>
          </a:p>
        </p:txBody>
      </p:sp>
      <p:graphicFrame>
        <p:nvGraphicFramePr>
          <p:cNvPr id="7170" name="Object 4"/>
          <p:cNvGraphicFramePr>
            <a:graphicFrameLocks noChangeAspect="1"/>
          </p:cNvGraphicFramePr>
          <p:nvPr>
            <p:ph sz="half" idx="2"/>
          </p:nvPr>
        </p:nvGraphicFramePr>
        <p:xfrm>
          <a:off x="3070225" y="4149725"/>
          <a:ext cx="5378450" cy="1208088"/>
        </p:xfrm>
        <a:graphic>
          <a:graphicData uri="http://schemas.openxmlformats.org/presentationml/2006/ole">
            <p:oleObj spid="_x0000_s7170" name="Ecuación" r:id="rId3" imgW="1752480" imgH="393480" progId="Equation.3">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Grp="1"/>
          </p:cNvSpPr>
          <p:nvPr>
            <p:ph type="title"/>
          </p:nvPr>
        </p:nvSpPr>
        <p:spPr/>
        <p:txBody>
          <a:bodyPr/>
          <a:lstStyle/>
          <a:p>
            <a:r>
              <a:rPr lang="es-ES" sz="3000" smtClean="0"/>
              <a:t>Tiempo necesario para alcanzar el 90% del EE</a:t>
            </a:r>
          </a:p>
        </p:txBody>
      </p:sp>
      <p:graphicFrame>
        <p:nvGraphicFramePr>
          <p:cNvPr id="8194" name="Object 4"/>
          <p:cNvGraphicFramePr>
            <a:graphicFrameLocks noChangeAspect="1"/>
          </p:cNvGraphicFramePr>
          <p:nvPr>
            <p:ph idx="1"/>
          </p:nvPr>
        </p:nvGraphicFramePr>
        <p:xfrm>
          <a:off x="1187450" y="2617788"/>
          <a:ext cx="6096000" cy="1128712"/>
        </p:xfrm>
        <a:graphic>
          <a:graphicData uri="http://schemas.openxmlformats.org/presentationml/2006/ole">
            <p:oleObj spid="_x0000_s8194" name="Ecuación" r:id="rId3" imgW="2400120" imgH="444240" progId="Equation.3">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S_tradnl" sz="3200" b="1" smtClean="0"/>
              <a:t>Principio de la superposición</a:t>
            </a:r>
          </a:p>
        </p:txBody>
      </p:sp>
      <p:sp>
        <p:nvSpPr>
          <p:cNvPr id="18435" name="Rectangle 3"/>
          <p:cNvSpPr>
            <a:spLocks noGrp="1" noChangeArrowheads="1"/>
          </p:cNvSpPr>
          <p:nvPr>
            <p:ph idx="1"/>
          </p:nvPr>
        </p:nvSpPr>
        <p:spPr>
          <a:xfrm>
            <a:off x="1143000" y="1905000"/>
            <a:ext cx="7620000" cy="4114800"/>
          </a:xfrm>
        </p:spPr>
        <p:txBody>
          <a:bodyPr/>
          <a:lstStyle/>
          <a:p>
            <a:pPr algn="just" eaLnBrk="1" hangingPunct="1">
              <a:lnSpc>
                <a:spcPct val="90000"/>
              </a:lnSpc>
            </a:pPr>
            <a:r>
              <a:rPr lang="es-ES_tradnl" sz="2800" b="1" smtClean="0"/>
              <a:t>La concentración plasmática  y la cantidad de fármaco y sus metabolitos excretados en la orina , a cualquier tiempo dado, normalmente, aumentan en proporción directa con el incremento de la dosis,  ya sea simple o múltiple.</a:t>
            </a:r>
          </a:p>
          <a:p>
            <a:pPr algn="just" eaLnBrk="1" hangingPunct="1">
              <a:lnSpc>
                <a:spcPct val="90000"/>
              </a:lnSpc>
            </a:pPr>
            <a:r>
              <a:rPr lang="es-ES_tradnl" sz="2800" b="1" smtClean="0"/>
              <a:t>Corrigiendo por la dosis los valores se superponen  a todos los tiempos.</a:t>
            </a:r>
          </a:p>
        </p:txBody>
      </p:sp>
      <p:sp>
        <p:nvSpPr>
          <p:cNvPr id="18436" name="Line 4"/>
          <p:cNvSpPr>
            <a:spLocks noChangeShapeType="1"/>
          </p:cNvSpPr>
          <p:nvPr/>
        </p:nvSpPr>
        <p:spPr bwMode="auto">
          <a:xfrm>
            <a:off x="3352800" y="6019800"/>
            <a:ext cx="2743200" cy="0"/>
          </a:xfrm>
          <a:prstGeom prst="line">
            <a:avLst/>
          </a:prstGeom>
          <a:noFill/>
          <a:ln w="9525">
            <a:solidFill>
              <a:schemeClr val="tx1"/>
            </a:solidFill>
            <a:round/>
            <a:headEnd/>
            <a:tailEnd/>
          </a:ln>
        </p:spPr>
        <p:txBody>
          <a:bodyPr wrap="none" anchor="ctr"/>
          <a:lstStyle/>
          <a:p>
            <a:endParaRPr lang="es-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5"/>
          <p:cNvSpPr>
            <a:spLocks noGrp="1"/>
          </p:cNvSpPr>
          <p:nvPr>
            <p:ph type="title"/>
          </p:nvPr>
        </p:nvSpPr>
        <p:spPr/>
        <p:txBody>
          <a:bodyPr/>
          <a:lstStyle/>
          <a:p>
            <a:r>
              <a:rPr lang="es-ES" sz="3200" smtClean="0"/>
              <a:t/>
            </a:r>
            <a:br>
              <a:rPr lang="es-ES" sz="3200" smtClean="0"/>
            </a:br>
            <a:r>
              <a:rPr lang="es-ES" sz="3200" smtClean="0"/>
              <a:t/>
            </a:r>
            <a:br>
              <a:rPr lang="es-ES" sz="3200" smtClean="0"/>
            </a:br>
            <a:r>
              <a:rPr lang="es-ES" sz="3200" smtClean="0"/>
              <a:t> Tiempo que debe transcurrir para pasar de una C1 (inicial) a una diferente (C2) cuando se ha sobrepasado la concentración objetivo</a:t>
            </a:r>
          </a:p>
        </p:txBody>
      </p:sp>
      <p:graphicFrame>
        <p:nvGraphicFramePr>
          <p:cNvPr id="9218" name="Object 4"/>
          <p:cNvGraphicFramePr>
            <a:graphicFrameLocks noChangeAspect="1"/>
          </p:cNvGraphicFramePr>
          <p:nvPr>
            <p:ph idx="1"/>
          </p:nvPr>
        </p:nvGraphicFramePr>
        <p:xfrm>
          <a:off x="1524000" y="2605088"/>
          <a:ext cx="6096000" cy="3048000"/>
        </p:xfrm>
        <a:graphic>
          <a:graphicData uri="http://schemas.openxmlformats.org/presentationml/2006/ole">
            <p:oleObj spid="_x0000_s9218" name="Ecuación" r:id="rId3" imgW="1523880" imgH="761760" progId="Equation.3">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pPr eaLnBrk="1" fontAlgn="auto" hangingPunct="1">
              <a:spcAft>
                <a:spcPts val="0"/>
              </a:spcAft>
              <a:defRPr/>
            </a:pPr>
            <a:r>
              <a:rPr lang="es-ES_tradnl" smtClean="0"/>
              <a:t>Fenitoína ejemplo de nomograma</a:t>
            </a:r>
          </a:p>
        </p:txBody>
      </p:sp>
      <p:pic>
        <p:nvPicPr>
          <p:cNvPr id="37891" name="Picture 3" descr="No lineal Fenitoína  nomograma 1"/>
          <p:cNvPicPr>
            <a:picLocks noChangeAspect="1" noChangeArrowheads="1"/>
          </p:cNvPicPr>
          <p:nvPr/>
        </p:nvPicPr>
        <p:blipFill>
          <a:blip r:embed="rId2" cstate="print"/>
          <a:srcRect/>
          <a:stretch>
            <a:fillRect/>
          </a:stretch>
        </p:blipFill>
        <p:spPr bwMode="auto">
          <a:xfrm>
            <a:off x="1752600" y="2133600"/>
            <a:ext cx="5562600" cy="4191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200" b="1" dirty="0" err="1" smtClean="0"/>
              <a:t>Fenitoína</a:t>
            </a:r>
            <a:r>
              <a:rPr lang="es-ES_tradnl" sz="3200" b="1" dirty="0" smtClean="0"/>
              <a:t> explicación nomograma </a:t>
            </a:r>
            <a:endParaRPr lang="es-ES" sz="3200" b="1" dirty="0"/>
          </a:p>
        </p:txBody>
      </p:sp>
      <p:sp>
        <p:nvSpPr>
          <p:cNvPr id="3" name="2 Marcador de contenido"/>
          <p:cNvSpPr>
            <a:spLocks noGrp="1"/>
          </p:cNvSpPr>
          <p:nvPr>
            <p:ph idx="1"/>
          </p:nvPr>
        </p:nvSpPr>
        <p:spPr/>
        <p:txBody>
          <a:bodyPr/>
          <a:lstStyle/>
          <a:p>
            <a:pPr algn="just"/>
            <a:r>
              <a:rPr lang="es-ES" sz="2400" dirty="0" smtClean="0"/>
              <a:t>Las órbitas representan la fracción de la muestra de pacientes que tienen valores de Km y </a:t>
            </a:r>
            <a:r>
              <a:rPr lang="es-ES" sz="2400" dirty="0" err="1" smtClean="0"/>
              <a:t>Vm</a:t>
            </a:r>
            <a:r>
              <a:rPr lang="es-ES" sz="2400" dirty="0" smtClean="0"/>
              <a:t> que están dentro de esa órbita. El valor de </a:t>
            </a:r>
            <a:r>
              <a:rPr lang="es-ES" sz="2400" dirty="0" err="1" smtClean="0"/>
              <a:t>Vm</a:t>
            </a:r>
            <a:r>
              <a:rPr lang="es-ES" sz="2400" dirty="0" smtClean="0"/>
              <a:t> está en la ordenada y el valor de Km está en la parte derecha de la abscisa. La parte izquierda de la abscisa representa el valor de concentración en estado estacionario. Así en la órbita que representa al 50% de la muestra (.5), los valores de Km están entre 2,5 y 7 y los de </a:t>
            </a:r>
            <a:r>
              <a:rPr lang="es-ES" sz="2400" dirty="0" err="1" smtClean="0"/>
              <a:t>Vm</a:t>
            </a:r>
            <a:r>
              <a:rPr lang="es-ES" sz="2400" dirty="0" smtClean="0"/>
              <a:t> entre 5 y 8,5, aproximadamente. El eje de las ordenadas además representa la velocidad de eliminación, que en el estado estacionario es igual a la velocidad de ingreso y que, en el caso de un paciente bajo tratamiento, sería la dosis diaria en mg/kg/día.</a:t>
            </a:r>
          </a:p>
          <a:p>
            <a:endParaRPr lang="es-ES"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idx="4294967295"/>
          </p:nvPr>
        </p:nvSpPr>
        <p:spPr/>
        <p:txBody>
          <a:bodyPr/>
          <a:lstStyle/>
          <a:p>
            <a:pPr eaLnBrk="1" hangingPunct="1"/>
            <a:r>
              <a:rPr lang="es-ES_tradnl" sz="3200" b="1" smtClean="0"/>
              <a:t>Absorción GI de Vitamina B12</a:t>
            </a:r>
          </a:p>
        </p:txBody>
      </p:sp>
      <p:graphicFrame>
        <p:nvGraphicFramePr>
          <p:cNvPr id="10242" name="Object 3"/>
          <p:cNvGraphicFramePr>
            <a:graphicFrameLocks noChangeAspect="1"/>
          </p:cNvGraphicFramePr>
          <p:nvPr>
            <p:ph sz="half" idx="4294967295"/>
          </p:nvPr>
        </p:nvGraphicFramePr>
        <p:xfrm>
          <a:off x="2268538" y="2060575"/>
          <a:ext cx="5216525" cy="3492500"/>
        </p:xfrm>
        <a:graphic>
          <a:graphicData uri="http://schemas.openxmlformats.org/presentationml/2006/ole">
            <p:oleObj spid="_x0000_s10242" name="Documento" r:id="rId3" imgW="7927920" imgH="5307120" progId="Word.Document.8">
              <p:embed/>
            </p:oleObj>
          </a:graphicData>
        </a:graphic>
      </p:graphicFrame>
      <p:graphicFrame>
        <p:nvGraphicFramePr>
          <p:cNvPr id="10243" name="Object 4"/>
          <p:cNvGraphicFramePr>
            <a:graphicFrameLocks noChangeAspect="1"/>
          </p:cNvGraphicFramePr>
          <p:nvPr>
            <p:ph sz="half" idx="4294967295"/>
          </p:nvPr>
        </p:nvGraphicFramePr>
        <p:xfrm>
          <a:off x="6610350" y="4030663"/>
          <a:ext cx="114300" cy="215900"/>
        </p:xfrm>
        <a:graphic>
          <a:graphicData uri="http://schemas.openxmlformats.org/presentationml/2006/ole">
            <p:oleObj spid="_x0000_s10243" name="Ecuación" r:id="rId4" imgW="114120" imgH="215640" progId="Equation.3">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pPr eaLnBrk="1" hangingPunct="1"/>
            <a:r>
              <a:rPr lang="es-ES_tradnl" sz="3600" b="1" smtClean="0"/>
              <a:t>Absorción no lineal de Amoxicilina</a:t>
            </a:r>
            <a:endParaRPr lang="es-ES_tradnl" smtClean="0"/>
          </a:p>
        </p:txBody>
      </p:sp>
      <p:sp>
        <p:nvSpPr>
          <p:cNvPr id="39939" name="Rectangle 3"/>
          <p:cNvSpPr>
            <a:spLocks noGrp="1" noChangeArrowheads="1"/>
          </p:cNvSpPr>
          <p:nvPr>
            <p:ph idx="4294967295"/>
          </p:nvPr>
        </p:nvSpPr>
        <p:spPr/>
        <p:txBody>
          <a:bodyPr/>
          <a:lstStyle/>
          <a:p>
            <a:pPr eaLnBrk="1" hangingPunct="1">
              <a:buClr>
                <a:schemeClr val="tx1"/>
              </a:buClr>
              <a:buFontTx/>
              <a:buChar char=" "/>
            </a:pPr>
            <a:r>
              <a:rPr lang="es-ES_tradnl" b="1" smtClean="0"/>
              <a:t>Dosis (mg)		F</a:t>
            </a:r>
          </a:p>
          <a:p>
            <a:pPr eaLnBrk="1" hangingPunct="1">
              <a:buClr>
                <a:schemeClr val="tx1"/>
              </a:buClr>
              <a:buFontTx/>
              <a:buChar char=" "/>
            </a:pPr>
            <a:endParaRPr lang="es-ES_tradnl" smtClean="0"/>
          </a:p>
          <a:p>
            <a:pPr eaLnBrk="1" hangingPunct="1">
              <a:buClr>
                <a:schemeClr val="tx1"/>
              </a:buClr>
              <a:buFontTx/>
              <a:buChar char=" "/>
            </a:pPr>
            <a:r>
              <a:rPr lang="es-ES_tradnl" sz="3000" b="1" smtClean="0"/>
              <a:t>250			0.8</a:t>
            </a:r>
          </a:p>
          <a:p>
            <a:pPr eaLnBrk="1" hangingPunct="1">
              <a:buClr>
                <a:schemeClr val="tx1"/>
              </a:buClr>
              <a:buFontTx/>
              <a:buChar char=" "/>
            </a:pPr>
            <a:r>
              <a:rPr lang="es-ES_tradnl" sz="3000" b="1" smtClean="0"/>
              <a:t>500			0.6</a:t>
            </a:r>
          </a:p>
          <a:p>
            <a:pPr eaLnBrk="1" hangingPunct="1">
              <a:buClr>
                <a:schemeClr val="tx1"/>
              </a:buClr>
              <a:buFontTx/>
              <a:buChar char=" "/>
            </a:pPr>
            <a:r>
              <a:rPr lang="es-ES_tradnl" sz="3000" b="1" smtClean="0"/>
              <a:t>750			0.4</a:t>
            </a:r>
          </a:p>
          <a:p>
            <a:pPr eaLnBrk="1" hangingPunct="1">
              <a:buClr>
                <a:schemeClr val="tx1"/>
              </a:buClr>
              <a:buFontTx/>
              <a:buChar char=" "/>
            </a:pPr>
            <a:r>
              <a:rPr lang="es-ES_tradnl" sz="3000" b="1" smtClean="0"/>
              <a:t>1000		&lt;&lt; que las anteriores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p:txBody>
          <a:bodyPr/>
          <a:lstStyle/>
          <a:p>
            <a:pPr eaLnBrk="1" hangingPunct="1"/>
            <a:r>
              <a:rPr lang="es-ES_tradnl" sz="3600" smtClean="0"/>
              <a:t>Amoxicilina</a:t>
            </a:r>
          </a:p>
        </p:txBody>
      </p:sp>
      <p:sp>
        <p:nvSpPr>
          <p:cNvPr id="40963" name="Rectangle 3"/>
          <p:cNvSpPr>
            <a:spLocks noGrp="1" noChangeArrowheads="1"/>
          </p:cNvSpPr>
          <p:nvPr>
            <p:ph idx="4294967295"/>
          </p:nvPr>
        </p:nvSpPr>
        <p:spPr/>
        <p:txBody>
          <a:bodyPr/>
          <a:lstStyle/>
          <a:p>
            <a:pPr eaLnBrk="1" hangingPunct="1"/>
            <a:endParaRPr lang="es-ES_tradnl" smtClean="0"/>
          </a:p>
          <a:p>
            <a:pPr eaLnBrk="1" hangingPunct="1">
              <a:buClr>
                <a:schemeClr val="tx1"/>
              </a:buClr>
              <a:buFontTx/>
              <a:buChar char=" "/>
            </a:pPr>
            <a:r>
              <a:rPr lang="es-ES_tradnl" sz="2400" smtClean="0"/>
              <a:t>ABC</a:t>
            </a:r>
          </a:p>
          <a:p>
            <a:pPr eaLnBrk="1" hangingPunct="1">
              <a:buClr>
                <a:schemeClr val="tx1"/>
              </a:buClr>
              <a:buFontTx/>
              <a:buChar char=" "/>
            </a:pPr>
            <a:endParaRPr lang="es-ES_tradnl" sz="2400" smtClean="0"/>
          </a:p>
          <a:p>
            <a:pPr eaLnBrk="1" hangingPunct="1">
              <a:buClr>
                <a:schemeClr val="tx1"/>
              </a:buClr>
              <a:buFontTx/>
              <a:buChar char=" "/>
            </a:pPr>
            <a:endParaRPr lang="es-ES_tradnl" sz="2400" smtClean="0"/>
          </a:p>
          <a:p>
            <a:pPr eaLnBrk="1" hangingPunct="1">
              <a:buClr>
                <a:schemeClr val="tx1"/>
              </a:buClr>
              <a:buFontTx/>
              <a:buChar char=" "/>
            </a:pPr>
            <a:endParaRPr lang="es-ES_tradnl" sz="2400" smtClean="0"/>
          </a:p>
          <a:p>
            <a:pPr eaLnBrk="1" hangingPunct="1">
              <a:buClr>
                <a:schemeClr val="tx1"/>
              </a:buClr>
              <a:buFontTx/>
              <a:buChar char=" "/>
            </a:pPr>
            <a:endParaRPr lang="es-ES_tradnl" sz="2400" smtClean="0"/>
          </a:p>
          <a:p>
            <a:pPr eaLnBrk="1" hangingPunct="1">
              <a:buClr>
                <a:schemeClr val="tx1"/>
              </a:buClr>
              <a:buFontTx/>
              <a:buChar char=" "/>
            </a:pPr>
            <a:endParaRPr lang="es-ES_tradnl" sz="2400" smtClean="0"/>
          </a:p>
          <a:p>
            <a:pPr eaLnBrk="1" hangingPunct="1">
              <a:buClr>
                <a:schemeClr val="tx1"/>
              </a:buClr>
              <a:buFontTx/>
              <a:buChar char=" "/>
            </a:pPr>
            <a:r>
              <a:rPr lang="es-ES_tradnl" sz="2400" smtClean="0"/>
              <a:t>                                 Dosis</a:t>
            </a:r>
          </a:p>
        </p:txBody>
      </p:sp>
      <p:sp>
        <p:nvSpPr>
          <p:cNvPr id="40964" name="Line 4"/>
          <p:cNvSpPr>
            <a:spLocks noChangeShapeType="1"/>
          </p:cNvSpPr>
          <p:nvPr/>
        </p:nvSpPr>
        <p:spPr bwMode="auto">
          <a:xfrm>
            <a:off x="2819400" y="2286000"/>
            <a:ext cx="0" cy="2438400"/>
          </a:xfrm>
          <a:prstGeom prst="line">
            <a:avLst/>
          </a:prstGeom>
          <a:noFill/>
          <a:ln w="9525">
            <a:solidFill>
              <a:schemeClr val="tx1"/>
            </a:solidFill>
            <a:round/>
            <a:headEnd/>
            <a:tailEnd/>
          </a:ln>
        </p:spPr>
        <p:txBody>
          <a:bodyPr wrap="none" anchor="ctr"/>
          <a:lstStyle/>
          <a:p>
            <a:endParaRPr lang="es-ES"/>
          </a:p>
        </p:txBody>
      </p:sp>
      <p:sp>
        <p:nvSpPr>
          <p:cNvPr id="40965" name="Line 5"/>
          <p:cNvSpPr>
            <a:spLocks noChangeShapeType="1"/>
          </p:cNvSpPr>
          <p:nvPr/>
        </p:nvSpPr>
        <p:spPr bwMode="auto">
          <a:xfrm>
            <a:off x="2819400" y="4724400"/>
            <a:ext cx="2895600" cy="0"/>
          </a:xfrm>
          <a:prstGeom prst="line">
            <a:avLst/>
          </a:prstGeom>
          <a:noFill/>
          <a:ln w="9525">
            <a:solidFill>
              <a:schemeClr val="tx1"/>
            </a:solidFill>
            <a:round/>
            <a:headEnd/>
            <a:tailEnd/>
          </a:ln>
        </p:spPr>
        <p:txBody>
          <a:bodyPr wrap="none" anchor="ctr"/>
          <a:lstStyle/>
          <a:p>
            <a:endParaRPr lang="es-ES"/>
          </a:p>
        </p:txBody>
      </p:sp>
      <p:sp>
        <p:nvSpPr>
          <p:cNvPr id="40966" name="Line 6"/>
          <p:cNvSpPr>
            <a:spLocks noChangeShapeType="1"/>
          </p:cNvSpPr>
          <p:nvPr/>
        </p:nvSpPr>
        <p:spPr bwMode="auto">
          <a:xfrm>
            <a:off x="3352800" y="4114800"/>
            <a:ext cx="0" cy="0"/>
          </a:xfrm>
          <a:prstGeom prst="line">
            <a:avLst/>
          </a:prstGeom>
          <a:noFill/>
          <a:ln w="9525">
            <a:solidFill>
              <a:schemeClr val="tx1"/>
            </a:solidFill>
            <a:round/>
            <a:headEnd/>
            <a:tailEnd/>
          </a:ln>
        </p:spPr>
        <p:txBody>
          <a:bodyPr wrap="none" anchor="ctr"/>
          <a:lstStyle/>
          <a:p>
            <a:endParaRPr lang="es-ES"/>
          </a:p>
        </p:txBody>
      </p:sp>
      <p:sp>
        <p:nvSpPr>
          <p:cNvPr id="40967" name="Line 7"/>
          <p:cNvSpPr>
            <a:spLocks noChangeShapeType="1"/>
          </p:cNvSpPr>
          <p:nvPr/>
        </p:nvSpPr>
        <p:spPr bwMode="auto">
          <a:xfrm flipV="1">
            <a:off x="2895600" y="4038600"/>
            <a:ext cx="990600" cy="609600"/>
          </a:xfrm>
          <a:prstGeom prst="line">
            <a:avLst/>
          </a:prstGeom>
          <a:noFill/>
          <a:ln w="9525">
            <a:solidFill>
              <a:schemeClr val="tx1"/>
            </a:solidFill>
            <a:round/>
            <a:headEnd/>
            <a:tailEnd/>
          </a:ln>
        </p:spPr>
        <p:txBody>
          <a:bodyPr wrap="none" anchor="ctr"/>
          <a:lstStyle/>
          <a:p>
            <a:endParaRPr lang="es-ES"/>
          </a:p>
        </p:txBody>
      </p:sp>
      <p:sp>
        <p:nvSpPr>
          <p:cNvPr id="40968" name="Line 9"/>
          <p:cNvSpPr>
            <a:spLocks noChangeShapeType="1"/>
          </p:cNvSpPr>
          <p:nvPr/>
        </p:nvSpPr>
        <p:spPr bwMode="auto">
          <a:xfrm flipV="1">
            <a:off x="3886200" y="3810000"/>
            <a:ext cx="1524000" cy="228600"/>
          </a:xfrm>
          <a:prstGeom prst="line">
            <a:avLst/>
          </a:prstGeom>
          <a:noFill/>
          <a:ln w="9525">
            <a:solidFill>
              <a:schemeClr val="tx1"/>
            </a:solidFill>
            <a:round/>
            <a:headEnd/>
            <a:tailEnd/>
          </a:ln>
        </p:spPr>
        <p:txBody>
          <a:bodyPr wrap="none" anchor="ctr"/>
          <a:lstStyle/>
          <a:p>
            <a:endParaRPr lang="es-E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pPr eaLnBrk="1" hangingPunct="1"/>
            <a:r>
              <a:rPr lang="es-ES_tradnl" sz="3200" b="1" smtClean="0"/>
              <a:t>Amoxicilina</a:t>
            </a:r>
          </a:p>
        </p:txBody>
      </p:sp>
      <p:sp>
        <p:nvSpPr>
          <p:cNvPr id="9219" name="Rectangle 3"/>
          <p:cNvSpPr>
            <a:spLocks noGrp="1" noChangeArrowheads="1"/>
          </p:cNvSpPr>
          <p:nvPr>
            <p:ph idx="4294967295"/>
          </p:nvPr>
        </p:nvSpPr>
        <p:spPr/>
        <p:txBody>
          <a:bodyPr/>
          <a:lstStyle/>
          <a:p>
            <a:pPr eaLnBrk="1" hangingPunct="1">
              <a:lnSpc>
                <a:spcPct val="90000"/>
              </a:lnSpc>
            </a:pPr>
            <a:r>
              <a:rPr lang="es-ES_tradnl" smtClean="0"/>
              <a:t>Posibilidades:</a:t>
            </a:r>
          </a:p>
          <a:p>
            <a:pPr eaLnBrk="1" hangingPunct="1">
              <a:lnSpc>
                <a:spcPct val="90000"/>
              </a:lnSpc>
            </a:pPr>
            <a:r>
              <a:rPr lang="es-ES_tradnl" smtClean="0"/>
              <a:t>a.- Problemas de solubilidad</a:t>
            </a:r>
          </a:p>
          <a:p>
            <a:pPr eaLnBrk="1" hangingPunct="1">
              <a:lnSpc>
                <a:spcPct val="90000"/>
              </a:lnSpc>
            </a:pPr>
            <a:r>
              <a:rPr lang="es-ES_tradnl" smtClean="0"/>
              <a:t>b.- Problemas de transporte</a:t>
            </a:r>
          </a:p>
          <a:p>
            <a:pPr eaLnBrk="1" hangingPunct="1">
              <a:lnSpc>
                <a:spcPct val="90000"/>
              </a:lnSpc>
            </a:pPr>
            <a:r>
              <a:rPr lang="es-ES_tradnl" smtClean="0"/>
              <a:t>Parte se absorbe por difusión y parte por TA</a:t>
            </a:r>
          </a:p>
          <a:p>
            <a:pPr eaLnBrk="1" hangingPunct="1">
              <a:lnSpc>
                <a:spcPct val="90000"/>
              </a:lnSpc>
            </a:pPr>
            <a:r>
              <a:rPr lang="es-ES_tradnl" smtClean="0"/>
              <a:t>Al saturarse el transportador, lo que se absorbe mediante ese mecanismo permanece constante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pPr eaLnBrk="1" hangingPunct="1"/>
            <a:r>
              <a:rPr lang="es-ES_tradnl" sz="2800" b="1" smtClean="0"/>
              <a:t>Comportamiento teórico en que sólo hay TA y éste se satura, o bien, hay problemas de solubilidad</a:t>
            </a:r>
            <a:endParaRPr lang="es-ES_tradnl" b="1" smtClean="0"/>
          </a:p>
        </p:txBody>
      </p:sp>
      <p:sp>
        <p:nvSpPr>
          <p:cNvPr id="43011" name="Rectangle 3"/>
          <p:cNvSpPr>
            <a:spLocks noGrp="1" noChangeArrowheads="1"/>
          </p:cNvSpPr>
          <p:nvPr>
            <p:ph idx="4294967295"/>
          </p:nvPr>
        </p:nvSpPr>
        <p:spPr/>
        <p:txBody>
          <a:bodyPr/>
          <a:lstStyle/>
          <a:p>
            <a:pPr eaLnBrk="1" hangingPunct="1"/>
            <a:endParaRPr lang="es-ES_tradnl" smtClean="0"/>
          </a:p>
          <a:p>
            <a:pPr eaLnBrk="1" hangingPunct="1"/>
            <a:endParaRPr lang="es-ES_tradnl" smtClean="0"/>
          </a:p>
          <a:p>
            <a:pPr eaLnBrk="1" hangingPunct="1">
              <a:buClr>
                <a:schemeClr val="tx1"/>
              </a:buClr>
              <a:buFontTx/>
              <a:buChar char=" "/>
            </a:pPr>
            <a:r>
              <a:rPr lang="es-ES_tradnl" sz="2800" smtClean="0"/>
              <a:t>ABC</a:t>
            </a:r>
          </a:p>
          <a:p>
            <a:pPr eaLnBrk="1" hangingPunct="1">
              <a:buClr>
                <a:schemeClr val="tx1"/>
              </a:buClr>
              <a:buFontTx/>
              <a:buChar char=" "/>
            </a:pPr>
            <a:endParaRPr lang="es-ES_tradnl" sz="2800" smtClean="0"/>
          </a:p>
          <a:p>
            <a:pPr eaLnBrk="1" hangingPunct="1">
              <a:buClr>
                <a:schemeClr val="tx1"/>
              </a:buClr>
              <a:buFontTx/>
              <a:buChar char=" "/>
            </a:pPr>
            <a:endParaRPr lang="es-ES_tradnl" sz="2800" smtClean="0"/>
          </a:p>
          <a:p>
            <a:pPr eaLnBrk="1" hangingPunct="1">
              <a:buClr>
                <a:schemeClr val="tx1"/>
              </a:buClr>
              <a:buFontTx/>
              <a:buChar char=" "/>
            </a:pPr>
            <a:endParaRPr lang="es-ES_tradnl" sz="2800" smtClean="0"/>
          </a:p>
          <a:p>
            <a:pPr eaLnBrk="1" hangingPunct="1">
              <a:buClr>
                <a:schemeClr val="tx1"/>
              </a:buClr>
              <a:buFontTx/>
              <a:buChar char=" "/>
            </a:pPr>
            <a:r>
              <a:rPr lang="es-ES_tradnl" sz="2800" smtClean="0"/>
              <a:t>                                 Dosis</a:t>
            </a:r>
            <a:endParaRPr lang="es-ES_tradnl" smtClean="0"/>
          </a:p>
        </p:txBody>
      </p:sp>
      <p:sp>
        <p:nvSpPr>
          <p:cNvPr id="43012" name="Line 4"/>
          <p:cNvSpPr>
            <a:spLocks noChangeShapeType="1"/>
          </p:cNvSpPr>
          <p:nvPr/>
        </p:nvSpPr>
        <p:spPr bwMode="auto">
          <a:xfrm>
            <a:off x="2743200" y="2133600"/>
            <a:ext cx="0" cy="2819400"/>
          </a:xfrm>
          <a:prstGeom prst="line">
            <a:avLst/>
          </a:prstGeom>
          <a:noFill/>
          <a:ln w="9525">
            <a:solidFill>
              <a:schemeClr val="tx1"/>
            </a:solidFill>
            <a:round/>
            <a:headEnd/>
            <a:tailEnd/>
          </a:ln>
        </p:spPr>
        <p:txBody>
          <a:bodyPr wrap="none" anchor="ctr"/>
          <a:lstStyle/>
          <a:p>
            <a:endParaRPr lang="es-ES"/>
          </a:p>
        </p:txBody>
      </p:sp>
      <p:sp>
        <p:nvSpPr>
          <p:cNvPr id="43013" name="Line 5"/>
          <p:cNvSpPr>
            <a:spLocks noChangeShapeType="1"/>
          </p:cNvSpPr>
          <p:nvPr/>
        </p:nvSpPr>
        <p:spPr bwMode="auto">
          <a:xfrm>
            <a:off x="2743200" y="4953000"/>
            <a:ext cx="3276600" cy="0"/>
          </a:xfrm>
          <a:prstGeom prst="line">
            <a:avLst/>
          </a:prstGeom>
          <a:noFill/>
          <a:ln w="9525">
            <a:solidFill>
              <a:schemeClr val="tx1"/>
            </a:solidFill>
            <a:round/>
            <a:headEnd/>
            <a:tailEnd/>
          </a:ln>
        </p:spPr>
        <p:txBody>
          <a:bodyPr wrap="none" anchor="ctr"/>
          <a:lstStyle/>
          <a:p>
            <a:endParaRPr lang="es-ES"/>
          </a:p>
        </p:txBody>
      </p:sp>
      <p:sp>
        <p:nvSpPr>
          <p:cNvPr id="43014" name="Line 6"/>
          <p:cNvSpPr>
            <a:spLocks noChangeShapeType="1"/>
          </p:cNvSpPr>
          <p:nvPr/>
        </p:nvSpPr>
        <p:spPr bwMode="auto">
          <a:xfrm flipV="1">
            <a:off x="2819400" y="3962400"/>
            <a:ext cx="1066800" cy="914400"/>
          </a:xfrm>
          <a:prstGeom prst="line">
            <a:avLst/>
          </a:prstGeom>
          <a:noFill/>
          <a:ln w="9525">
            <a:solidFill>
              <a:schemeClr val="tx1"/>
            </a:solidFill>
            <a:round/>
            <a:headEnd/>
            <a:tailEnd/>
          </a:ln>
        </p:spPr>
        <p:txBody>
          <a:bodyPr wrap="none" anchor="ctr"/>
          <a:lstStyle/>
          <a:p>
            <a:endParaRPr lang="es-ES"/>
          </a:p>
        </p:txBody>
      </p:sp>
      <p:sp>
        <p:nvSpPr>
          <p:cNvPr id="43015" name="Line 7"/>
          <p:cNvSpPr>
            <a:spLocks noChangeShapeType="1"/>
          </p:cNvSpPr>
          <p:nvPr/>
        </p:nvSpPr>
        <p:spPr bwMode="auto">
          <a:xfrm>
            <a:off x="3886200" y="3962400"/>
            <a:ext cx="1447800" cy="0"/>
          </a:xfrm>
          <a:prstGeom prst="line">
            <a:avLst/>
          </a:prstGeom>
          <a:noFill/>
          <a:ln w="9525">
            <a:solidFill>
              <a:schemeClr val="tx1"/>
            </a:solidFill>
            <a:round/>
            <a:headEnd/>
            <a:tailEnd/>
          </a:ln>
        </p:spPr>
        <p:txBody>
          <a:bodyPr wrap="none" anchor="ctr"/>
          <a:lstStyle/>
          <a:p>
            <a:endParaRPr lang="es-E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idx="4294967295"/>
          </p:nvPr>
        </p:nvSpPr>
        <p:spPr/>
        <p:txBody>
          <a:bodyPr/>
          <a:lstStyle/>
          <a:p>
            <a:pPr eaLnBrk="1" hangingPunct="1"/>
            <a:r>
              <a:rPr lang="es-ES_tradnl" sz="3600" smtClean="0"/>
              <a:t>Saturación de la eliminación presistémica: lorcainide (antiarrítmico)</a:t>
            </a:r>
          </a:p>
        </p:txBody>
      </p:sp>
      <p:graphicFrame>
        <p:nvGraphicFramePr>
          <p:cNvPr id="11266" name="Object 1024"/>
          <p:cNvGraphicFramePr>
            <a:graphicFrameLocks noChangeAspect="1"/>
          </p:cNvGraphicFramePr>
          <p:nvPr>
            <p:ph idx="4294967295"/>
          </p:nvPr>
        </p:nvGraphicFramePr>
        <p:xfrm>
          <a:off x="2373313" y="1828800"/>
          <a:ext cx="4548187" cy="4572000"/>
        </p:xfrm>
        <a:graphic>
          <a:graphicData uri="http://schemas.openxmlformats.org/presentationml/2006/ole">
            <p:oleObj spid="_x0000_s11266" name="Imagen de mapa de bits" r:id="rId3" imgW="1800476" imgH="1809524" progId="Paint.Picture">
              <p:embed/>
            </p:oleObj>
          </a:graphicData>
        </a:graphic>
      </p:graphicFrame>
      <p:pic>
        <p:nvPicPr>
          <p:cNvPr id="11268" name="Picture 4" descr="No lineal Lorcainide"/>
          <p:cNvPicPr>
            <a:picLocks noChangeAspect="1" noChangeArrowheads="1"/>
          </p:cNvPicPr>
          <p:nvPr/>
        </p:nvPicPr>
        <p:blipFill>
          <a:blip r:embed="rId4" cstate="print"/>
          <a:srcRect/>
          <a:stretch>
            <a:fillRect/>
          </a:stretch>
        </p:blipFill>
        <p:spPr bwMode="auto">
          <a:xfrm>
            <a:off x="1676400" y="1752600"/>
            <a:ext cx="7162800" cy="48768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ES_tradnl" sz="3200" smtClean="0"/>
              <a:t>En cinética </a:t>
            </a:r>
            <a:r>
              <a:rPr lang="es-ES_tradnl" sz="3200" u="sng" smtClean="0"/>
              <a:t>lineal</a:t>
            </a:r>
            <a:r>
              <a:rPr lang="es-ES_tradnl" sz="3200" smtClean="0"/>
              <a:t> se cumple que:</a:t>
            </a:r>
          </a:p>
        </p:txBody>
      </p:sp>
      <p:sp>
        <p:nvSpPr>
          <p:cNvPr id="14339" name="Rectangle 3"/>
          <p:cNvSpPr>
            <a:spLocks noGrp="1" noChangeArrowheads="1"/>
          </p:cNvSpPr>
          <p:nvPr>
            <p:ph idx="1"/>
          </p:nvPr>
        </p:nvSpPr>
        <p:spPr/>
        <p:txBody>
          <a:bodyPr>
            <a:normAutofit lnSpcReduction="10000"/>
          </a:bodyPr>
          <a:lstStyle/>
          <a:p>
            <a:pPr marL="274320" indent="-274320" eaLnBrk="1" fontAlgn="auto" hangingPunct="1">
              <a:lnSpc>
                <a:spcPct val="90000"/>
              </a:lnSpc>
              <a:spcAft>
                <a:spcPts val="0"/>
              </a:spcAft>
              <a:buClr>
                <a:schemeClr val="accent3"/>
              </a:buClr>
              <a:buFont typeface="Wingdings 2"/>
              <a:buChar char=""/>
              <a:defRPr/>
            </a:pPr>
            <a:r>
              <a:rPr lang="es-ES_tradnl" dirty="0" smtClean="0"/>
              <a:t>Funciona el principio de la superposición</a:t>
            </a:r>
          </a:p>
          <a:p>
            <a:pPr marL="274320" indent="-274320" eaLnBrk="1" fontAlgn="auto" hangingPunct="1">
              <a:lnSpc>
                <a:spcPct val="90000"/>
              </a:lnSpc>
              <a:spcAft>
                <a:spcPts val="0"/>
              </a:spcAft>
              <a:buClr>
                <a:schemeClr val="accent3"/>
              </a:buClr>
              <a:buFont typeface="Wingdings 2"/>
              <a:buChar char=""/>
              <a:defRPr/>
            </a:pPr>
            <a:r>
              <a:rPr lang="es-ES_tradnl" dirty="0" smtClean="0"/>
              <a:t>La dosis administrada produce un cambio proporcional en algunos parámetros  </a:t>
            </a:r>
          </a:p>
          <a:p>
            <a:pPr marL="274320" indent="-274320" eaLnBrk="1" fontAlgn="auto" hangingPunct="1">
              <a:lnSpc>
                <a:spcPct val="90000"/>
              </a:lnSpc>
              <a:spcAft>
                <a:spcPts val="0"/>
              </a:spcAft>
              <a:buClr>
                <a:schemeClr val="accent3"/>
              </a:buClr>
              <a:buFont typeface="Wingdings 2"/>
              <a:buChar char=""/>
              <a:defRPr/>
            </a:pPr>
            <a:r>
              <a:rPr lang="es-ES_tradnl" dirty="0" smtClean="0"/>
              <a:t>        </a:t>
            </a:r>
          </a:p>
          <a:p>
            <a:pPr marL="640080" lvl="1" indent="-246888" eaLnBrk="1" fontAlgn="auto" hangingPunct="1">
              <a:lnSpc>
                <a:spcPct val="90000"/>
              </a:lnSpc>
              <a:spcAft>
                <a:spcPts val="0"/>
              </a:spcAft>
              <a:buFontTx/>
              <a:buChar char=" "/>
              <a:defRPr/>
            </a:pPr>
            <a:r>
              <a:rPr lang="es-ES_tradnl" b="1" dirty="0" smtClean="0"/>
              <a:t>ABC</a:t>
            </a:r>
          </a:p>
          <a:p>
            <a:pPr marL="640080" lvl="1" indent="-246888" eaLnBrk="1" fontAlgn="auto" hangingPunct="1">
              <a:lnSpc>
                <a:spcPct val="90000"/>
              </a:lnSpc>
              <a:spcAft>
                <a:spcPts val="0"/>
              </a:spcAft>
              <a:buFontTx/>
              <a:buChar char=" "/>
              <a:defRPr/>
            </a:pPr>
            <a:r>
              <a:rPr lang="es-ES_tradnl" b="1" dirty="0" err="1" smtClean="0"/>
              <a:t>Cmax</a:t>
            </a:r>
            <a:endParaRPr lang="es-ES_tradnl" b="1" dirty="0" smtClean="0"/>
          </a:p>
          <a:p>
            <a:pPr marL="640080" lvl="1" indent="-246888" eaLnBrk="1" fontAlgn="auto" hangingPunct="1">
              <a:lnSpc>
                <a:spcPct val="90000"/>
              </a:lnSpc>
              <a:spcAft>
                <a:spcPts val="0"/>
              </a:spcAft>
              <a:buFontTx/>
              <a:buChar char=" "/>
              <a:defRPr/>
            </a:pPr>
            <a:r>
              <a:rPr lang="es-ES_tradnl" b="1" dirty="0" err="1" smtClean="0"/>
              <a:t>Css</a:t>
            </a:r>
            <a:endParaRPr lang="es-ES_tradnl" b="1" dirty="0" smtClean="0"/>
          </a:p>
          <a:p>
            <a:pPr marL="640080" lvl="1" indent="-246888" eaLnBrk="1" fontAlgn="auto" hangingPunct="1">
              <a:lnSpc>
                <a:spcPct val="90000"/>
              </a:lnSpc>
              <a:spcAft>
                <a:spcPts val="0"/>
              </a:spcAft>
              <a:buFontTx/>
              <a:buChar char=" "/>
              <a:defRPr/>
            </a:pPr>
            <a:r>
              <a:rPr lang="es-ES_tradnl" b="1" dirty="0" err="1" smtClean="0"/>
              <a:t>Xu</a:t>
            </a:r>
            <a:r>
              <a:rPr lang="es-ES_tradnl" dirty="0" smtClean="0"/>
              <a:t>         </a:t>
            </a:r>
          </a:p>
          <a:p>
            <a:pPr marL="640080" lvl="1" indent="-246888" eaLnBrk="1" fontAlgn="auto" hangingPunct="1">
              <a:lnSpc>
                <a:spcPct val="90000"/>
              </a:lnSpc>
              <a:spcAft>
                <a:spcPts val="0"/>
              </a:spcAft>
              <a:buFontTx/>
              <a:buChar char=" "/>
              <a:defRPr/>
            </a:pPr>
            <a:r>
              <a:rPr lang="es-ES_tradnl" dirty="0" smtClean="0"/>
              <a:t>                          </a:t>
            </a:r>
          </a:p>
          <a:p>
            <a:pPr marL="640080" lvl="1" indent="-246888" eaLnBrk="1" fontAlgn="auto" hangingPunct="1">
              <a:lnSpc>
                <a:spcPct val="90000"/>
              </a:lnSpc>
              <a:spcAft>
                <a:spcPts val="0"/>
              </a:spcAft>
              <a:buFontTx/>
              <a:buChar char=" "/>
              <a:defRPr/>
            </a:pPr>
            <a:endParaRPr lang="es-ES_tradnl" b="1" dirty="0" smtClean="0"/>
          </a:p>
          <a:p>
            <a:pPr marL="1463040" lvl="4" indent="-210312" eaLnBrk="1" fontAlgn="auto" hangingPunct="1">
              <a:lnSpc>
                <a:spcPct val="90000"/>
              </a:lnSpc>
              <a:spcAft>
                <a:spcPts val="0"/>
              </a:spcAft>
              <a:buClr>
                <a:schemeClr val="accent4"/>
              </a:buClr>
              <a:buFontTx/>
              <a:buChar char=" "/>
              <a:defRPr/>
            </a:pPr>
            <a:r>
              <a:rPr lang="es-ES_tradnl" b="1" dirty="0" smtClean="0"/>
              <a:t>                                                          Dosis</a:t>
            </a:r>
          </a:p>
        </p:txBody>
      </p:sp>
      <p:sp>
        <p:nvSpPr>
          <p:cNvPr id="19460" name="Line 4"/>
          <p:cNvSpPr>
            <a:spLocks noChangeShapeType="1"/>
          </p:cNvSpPr>
          <p:nvPr/>
        </p:nvSpPr>
        <p:spPr bwMode="auto">
          <a:xfrm>
            <a:off x="3286125" y="3214688"/>
            <a:ext cx="0" cy="2286000"/>
          </a:xfrm>
          <a:prstGeom prst="line">
            <a:avLst/>
          </a:prstGeom>
          <a:noFill/>
          <a:ln w="9525">
            <a:solidFill>
              <a:schemeClr val="tx1"/>
            </a:solidFill>
            <a:round/>
            <a:headEnd/>
            <a:tailEnd/>
          </a:ln>
        </p:spPr>
        <p:txBody>
          <a:bodyPr wrap="none" anchor="ctr"/>
          <a:lstStyle/>
          <a:p>
            <a:endParaRPr lang="es-ES"/>
          </a:p>
        </p:txBody>
      </p:sp>
      <p:sp>
        <p:nvSpPr>
          <p:cNvPr id="19461" name="Line 5"/>
          <p:cNvSpPr>
            <a:spLocks noChangeShapeType="1"/>
          </p:cNvSpPr>
          <p:nvPr/>
        </p:nvSpPr>
        <p:spPr bwMode="auto">
          <a:xfrm>
            <a:off x="3286125" y="5500688"/>
            <a:ext cx="2743200" cy="0"/>
          </a:xfrm>
          <a:prstGeom prst="line">
            <a:avLst/>
          </a:prstGeom>
          <a:noFill/>
          <a:ln w="9525">
            <a:solidFill>
              <a:schemeClr val="tx1"/>
            </a:solidFill>
            <a:round/>
            <a:headEnd/>
            <a:tailEnd/>
          </a:ln>
        </p:spPr>
        <p:txBody>
          <a:bodyPr wrap="none" anchor="ctr"/>
          <a:lstStyle/>
          <a:p>
            <a:endParaRPr lang="es-ES"/>
          </a:p>
        </p:txBody>
      </p:sp>
      <p:sp>
        <p:nvSpPr>
          <p:cNvPr id="19462" name="Line 6"/>
          <p:cNvSpPr>
            <a:spLocks noChangeShapeType="1"/>
          </p:cNvSpPr>
          <p:nvPr/>
        </p:nvSpPr>
        <p:spPr bwMode="auto">
          <a:xfrm flipV="1">
            <a:off x="3286125" y="3643313"/>
            <a:ext cx="2438400" cy="1828800"/>
          </a:xfrm>
          <a:prstGeom prst="line">
            <a:avLst/>
          </a:prstGeom>
          <a:noFill/>
          <a:ln w="9525">
            <a:solidFill>
              <a:schemeClr val="tx1"/>
            </a:solidFill>
            <a:round/>
            <a:headEnd/>
            <a:tailEnd/>
          </a:ln>
        </p:spPr>
        <p:txBody>
          <a:bodyPr wrap="none" anchor="ctr"/>
          <a:lstStyle/>
          <a:p>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ES_tradnl" sz="3200" smtClean="0"/>
              <a:t>Farmacocinética no lineal</a:t>
            </a:r>
          </a:p>
        </p:txBody>
      </p:sp>
      <p:sp>
        <p:nvSpPr>
          <p:cNvPr id="20483" name="Rectangle 3"/>
          <p:cNvSpPr>
            <a:spLocks noGrp="1" noChangeArrowheads="1"/>
          </p:cNvSpPr>
          <p:nvPr>
            <p:ph idx="1"/>
          </p:nvPr>
        </p:nvSpPr>
        <p:spPr/>
        <p:txBody>
          <a:bodyPr/>
          <a:lstStyle/>
          <a:p>
            <a:pPr algn="just" eaLnBrk="1" hangingPunct="1"/>
            <a:r>
              <a:rPr lang="es-ES_tradnl" smtClean="0"/>
              <a:t>Ocurre cuando las concentraciones terapéuticas están cerca de la concentración en que se saturan algunos sistemas.</a:t>
            </a:r>
          </a:p>
          <a:p>
            <a:pPr eaLnBrk="1" hangingPunct="1"/>
            <a:endParaRPr lang="es-ES_tradnl" smtClean="0"/>
          </a:p>
        </p:txBody>
      </p:sp>
      <p:sp>
        <p:nvSpPr>
          <p:cNvPr id="20484" name="Text Box 4"/>
          <p:cNvSpPr txBox="1">
            <a:spLocks noChangeArrowheads="1"/>
          </p:cNvSpPr>
          <p:nvPr/>
        </p:nvSpPr>
        <p:spPr bwMode="auto">
          <a:xfrm>
            <a:off x="1371600" y="4800600"/>
            <a:ext cx="2682875" cy="457200"/>
          </a:xfrm>
          <a:prstGeom prst="rect">
            <a:avLst/>
          </a:prstGeom>
          <a:noFill/>
          <a:ln w="9525">
            <a:noFill/>
            <a:miter lim="800000"/>
            <a:headEnd/>
            <a:tailEnd/>
          </a:ln>
        </p:spPr>
        <p:txBody>
          <a:bodyPr>
            <a:spAutoFit/>
          </a:bodyPr>
          <a:lstStyle/>
          <a:p>
            <a:pPr eaLnBrk="0" hangingPunct="0"/>
            <a:endParaRPr lang="es-ES"/>
          </a:p>
        </p:txBody>
      </p:sp>
      <p:sp>
        <p:nvSpPr>
          <p:cNvPr id="20485" name="Text Box 6"/>
          <p:cNvSpPr txBox="1">
            <a:spLocks noChangeArrowheads="1"/>
          </p:cNvSpPr>
          <p:nvPr/>
        </p:nvSpPr>
        <p:spPr bwMode="auto">
          <a:xfrm>
            <a:off x="1524000" y="4038600"/>
            <a:ext cx="2514600" cy="1562100"/>
          </a:xfrm>
          <a:prstGeom prst="rect">
            <a:avLst/>
          </a:prstGeom>
          <a:noFill/>
          <a:ln w="9525">
            <a:solidFill>
              <a:schemeClr val="tx1"/>
            </a:solidFill>
            <a:miter lim="800000"/>
            <a:headEnd/>
            <a:tailEnd/>
          </a:ln>
        </p:spPr>
        <p:txBody>
          <a:bodyPr>
            <a:spAutoFit/>
          </a:bodyPr>
          <a:lstStyle/>
          <a:p>
            <a:pPr algn="just" eaLnBrk="0" hangingPunct="0">
              <a:spcBef>
                <a:spcPct val="50000"/>
              </a:spcBef>
            </a:pPr>
            <a:r>
              <a:rPr lang="es-ES_tradnl" b="1"/>
              <a:t>¿Qué procesos farmacocinéticos pueden saturarse?</a:t>
            </a:r>
            <a:endParaRPr lang="es-ES_tradnl"/>
          </a:p>
        </p:txBody>
      </p:sp>
      <p:sp>
        <p:nvSpPr>
          <p:cNvPr id="20486" name="Text Box 7"/>
          <p:cNvSpPr txBox="1">
            <a:spLocks noChangeArrowheads="1"/>
          </p:cNvSpPr>
          <p:nvPr/>
        </p:nvSpPr>
        <p:spPr bwMode="auto">
          <a:xfrm>
            <a:off x="4876800" y="4419600"/>
            <a:ext cx="2895600" cy="466725"/>
          </a:xfrm>
          <a:prstGeom prst="rect">
            <a:avLst/>
          </a:prstGeom>
          <a:noFill/>
          <a:ln w="9525">
            <a:solidFill>
              <a:schemeClr val="tx1"/>
            </a:solidFill>
            <a:miter lim="800000"/>
            <a:headEnd/>
            <a:tailEnd/>
          </a:ln>
        </p:spPr>
        <p:txBody>
          <a:bodyPr>
            <a:spAutoFit/>
          </a:bodyPr>
          <a:lstStyle/>
          <a:p>
            <a:pPr eaLnBrk="0" hangingPunct="0">
              <a:spcBef>
                <a:spcPct val="50000"/>
              </a:spcBef>
            </a:pPr>
            <a:r>
              <a:rPr lang="es-ES_tradnl" b="1"/>
              <a:t>Todos: A, D, M y 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_tradnl" sz="3200" b="1" smtClean="0"/>
              <a:t>Farmacocinética no lineal a nivel de la absorción</a:t>
            </a:r>
            <a:endParaRPr lang="es-ES_tradnl" sz="3200" smtClean="0"/>
          </a:p>
        </p:txBody>
      </p:sp>
      <p:sp>
        <p:nvSpPr>
          <p:cNvPr id="5123" name="Rectangle 3"/>
          <p:cNvSpPr>
            <a:spLocks noGrp="1" noChangeArrowheads="1"/>
          </p:cNvSpPr>
          <p:nvPr>
            <p:ph idx="1"/>
          </p:nvPr>
        </p:nvSpPr>
        <p:spPr/>
        <p:txBody>
          <a:bodyPr>
            <a:normAutofit lnSpcReduction="10000"/>
          </a:bodyPr>
          <a:lstStyle/>
          <a:p>
            <a:pPr marL="274320" indent="-274320" eaLnBrk="1" fontAlgn="auto" hangingPunct="1">
              <a:spcAft>
                <a:spcPts val="0"/>
              </a:spcAft>
              <a:buClr>
                <a:schemeClr val="tx1"/>
              </a:buClr>
              <a:buFont typeface="Monotype Sorts" pitchFamily="2" charset="2"/>
              <a:buBlip>
                <a:blip r:embed="rId3"/>
              </a:buBlip>
              <a:defRPr/>
            </a:pPr>
            <a:r>
              <a:rPr lang="es-ES_tradnl" sz="2800" b="1" dirty="0" smtClean="0"/>
              <a:t>Transporte saturable</a:t>
            </a:r>
          </a:p>
          <a:p>
            <a:pPr marL="274320" indent="-274320" eaLnBrk="1" fontAlgn="auto" hangingPunct="1">
              <a:spcAft>
                <a:spcPts val="0"/>
              </a:spcAft>
              <a:buClr>
                <a:schemeClr val="tx1"/>
              </a:buClr>
              <a:buFontTx/>
              <a:buChar char=" "/>
              <a:defRPr/>
            </a:pPr>
            <a:r>
              <a:rPr lang="es-ES_tradnl" sz="2800" b="1" dirty="0" err="1" smtClean="0"/>
              <a:t>Ej</a:t>
            </a:r>
            <a:r>
              <a:rPr lang="es-ES_tradnl" sz="2800" b="1" dirty="0" smtClean="0"/>
              <a:t>: </a:t>
            </a:r>
            <a:r>
              <a:rPr lang="es-ES_tradnl" sz="2800" b="1" dirty="0" err="1" smtClean="0"/>
              <a:t>Vit</a:t>
            </a:r>
            <a:r>
              <a:rPr lang="es-ES_tradnl" sz="2800" b="1" dirty="0" smtClean="0"/>
              <a:t> B2 - </a:t>
            </a:r>
            <a:r>
              <a:rPr lang="es-ES_tradnl" sz="2800" b="1" dirty="0" err="1" smtClean="0"/>
              <a:t>Vit</a:t>
            </a:r>
            <a:r>
              <a:rPr lang="es-ES_tradnl" sz="2800" b="1" dirty="0" smtClean="0"/>
              <a:t> B12 - </a:t>
            </a:r>
            <a:r>
              <a:rPr lang="es-ES_tradnl" sz="2800" b="1" dirty="0" err="1" smtClean="0"/>
              <a:t>Amoxicilina</a:t>
            </a:r>
            <a:endParaRPr lang="es-ES_tradnl" sz="2800" b="1" dirty="0" smtClean="0"/>
          </a:p>
          <a:p>
            <a:pPr marL="274320" indent="-274320" eaLnBrk="1" fontAlgn="auto" hangingPunct="1">
              <a:spcAft>
                <a:spcPts val="0"/>
              </a:spcAft>
              <a:buClr>
                <a:schemeClr val="accent3"/>
              </a:buClr>
              <a:buFont typeface="Wingdings 2"/>
              <a:buChar char=""/>
              <a:defRPr/>
            </a:pPr>
            <a:endParaRPr lang="es-ES_tradnl" sz="2800" b="1" dirty="0" smtClean="0"/>
          </a:p>
          <a:p>
            <a:pPr marL="274320" indent="-274320" eaLnBrk="1" fontAlgn="auto" hangingPunct="1">
              <a:spcAft>
                <a:spcPts val="0"/>
              </a:spcAft>
              <a:buClr>
                <a:schemeClr val="tx1"/>
              </a:buClr>
              <a:buFont typeface="Monotype Sorts" pitchFamily="2" charset="2"/>
              <a:buBlip>
                <a:blip r:embed="rId3"/>
              </a:buBlip>
              <a:defRPr/>
            </a:pPr>
            <a:r>
              <a:rPr lang="es-ES_tradnl" sz="2800" b="1" dirty="0" smtClean="0"/>
              <a:t>Metabolismo </a:t>
            </a:r>
            <a:r>
              <a:rPr lang="es-ES_tradnl" sz="2800" b="1" dirty="0" err="1" smtClean="0"/>
              <a:t>presistémico</a:t>
            </a:r>
            <a:r>
              <a:rPr lang="es-ES_tradnl" sz="2800" b="1" dirty="0" smtClean="0"/>
              <a:t> </a:t>
            </a:r>
          </a:p>
          <a:p>
            <a:pPr marL="274320" indent="-274320" eaLnBrk="1" fontAlgn="auto" hangingPunct="1">
              <a:spcAft>
                <a:spcPts val="0"/>
              </a:spcAft>
              <a:buClr>
                <a:schemeClr val="tx1"/>
              </a:buClr>
              <a:buFontTx/>
              <a:buChar char=" "/>
              <a:defRPr/>
            </a:pPr>
            <a:r>
              <a:rPr lang="es-ES_tradnl" sz="2800" b="1" dirty="0" err="1" smtClean="0"/>
              <a:t>Ej</a:t>
            </a:r>
            <a:r>
              <a:rPr lang="es-ES_tradnl" sz="2800" b="1" dirty="0" smtClean="0"/>
              <a:t>: propanolol – </a:t>
            </a:r>
            <a:r>
              <a:rPr lang="es-ES_tradnl" sz="2800" b="1" dirty="0" err="1" smtClean="0"/>
              <a:t>ciclosporina</a:t>
            </a:r>
            <a:r>
              <a:rPr lang="es-ES_tradnl" sz="2800" b="1" dirty="0" smtClean="0"/>
              <a:t> – </a:t>
            </a:r>
            <a:r>
              <a:rPr lang="es-ES_tradnl" sz="2800" b="1" dirty="0" err="1" smtClean="0"/>
              <a:t>tacrolimus</a:t>
            </a:r>
            <a:r>
              <a:rPr lang="es-ES_tradnl" sz="2800" b="1" dirty="0" smtClean="0"/>
              <a:t> - </a:t>
            </a:r>
            <a:r>
              <a:rPr lang="es-ES_tradnl" sz="2800" b="1" dirty="0" err="1" smtClean="0"/>
              <a:t>nitrendipino</a:t>
            </a:r>
            <a:endParaRPr lang="es-ES_tradnl" sz="2800" b="1" dirty="0" smtClean="0"/>
          </a:p>
          <a:p>
            <a:pPr marL="274320" indent="-274320" eaLnBrk="1" fontAlgn="auto" hangingPunct="1">
              <a:spcAft>
                <a:spcPts val="0"/>
              </a:spcAft>
              <a:buClr>
                <a:schemeClr val="accent3"/>
              </a:buClr>
              <a:buFont typeface="Wingdings 2"/>
              <a:buChar char=""/>
              <a:defRPr/>
            </a:pPr>
            <a:endParaRPr lang="es-ES_tradnl" sz="2800" b="1" dirty="0" smtClean="0"/>
          </a:p>
          <a:p>
            <a:pPr marL="274320" indent="-274320" eaLnBrk="1" fontAlgn="auto" hangingPunct="1">
              <a:spcAft>
                <a:spcPts val="0"/>
              </a:spcAft>
              <a:buClr>
                <a:schemeClr val="tx1"/>
              </a:buClr>
              <a:buFont typeface="Monotype Sorts" pitchFamily="2" charset="2"/>
              <a:buBlip>
                <a:blip r:embed="rId3"/>
              </a:buBlip>
              <a:defRPr/>
            </a:pPr>
            <a:r>
              <a:rPr lang="es-ES_tradnl" sz="2800" b="1" dirty="0" smtClean="0"/>
              <a:t>Problemas de solubilidad</a:t>
            </a:r>
          </a:p>
          <a:p>
            <a:pPr marL="274320" indent="-274320" eaLnBrk="1" fontAlgn="auto" hangingPunct="1">
              <a:spcAft>
                <a:spcPts val="0"/>
              </a:spcAft>
              <a:buClr>
                <a:schemeClr val="tx1"/>
              </a:buClr>
              <a:buFontTx/>
              <a:buChar char=" "/>
              <a:defRPr/>
            </a:pPr>
            <a:r>
              <a:rPr lang="es-ES_tradnl" sz="2800" b="1" dirty="0" err="1" smtClean="0"/>
              <a:t>Ej</a:t>
            </a:r>
            <a:r>
              <a:rPr lang="es-ES_tradnl" sz="2800" b="1" dirty="0" smtClean="0"/>
              <a:t>: </a:t>
            </a:r>
            <a:r>
              <a:rPr lang="es-ES_tradnl" sz="2800" b="1" dirty="0" err="1" smtClean="0"/>
              <a:t>griseofulvina</a:t>
            </a:r>
            <a:r>
              <a:rPr lang="es-ES_tradnl" sz="2800" b="1" dirty="0" smtClean="0"/>
              <a:t>- </a:t>
            </a:r>
            <a:r>
              <a:rPr lang="es-ES_tradnl" sz="2800" b="1" dirty="0" err="1" smtClean="0"/>
              <a:t>carbamazepina</a:t>
            </a:r>
            <a:endParaRPr lang="es-ES_tradnl"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123">
                                            <p:txEl>
                                              <p:pRg st="3" end="3"/>
                                            </p:txEl>
                                          </p:spTgt>
                                        </p:tgtEl>
                                        <p:attrNameLst>
                                          <p:attrName>style.visibility</p:attrName>
                                        </p:attrNameLst>
                                      </p:cBhvr>
                                      <p:to>
                                        <p:strVal val="visible"/>
                                      </p:to>
                                    </p:set>
                                    <p:anim calcmode="lin" valueType="num">
                                      <p:cBhvr additive="base">
                                        <p:cTn id="19" dur="500" fill="hold"/>
                                        <p:tgtEl>
                                          <p:spTgt spid="512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12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5123">
                                            <p:txEl>
                                              <p:pRg st="4" end="4"/>
                                            </p:txEl>
                                          </p:spTgt>
                                        </p:tgtEl>
                                        <p:attrNameLst>
                                          <p:attrName>style.visibility</p:attrName>
                                        </p:attrNameLst>
                                      </p:cBhvr>
                                      <p:to>
                                        <p:strVal val="visible"/>
                                      </p:to>
                                    </p:set>
                                    <p:anim calcmode="lin" valueType="num">
                                      <p:cBhvr additive="base">
                                        <p:cTn id="25" dur="500" fill="hold"/>
                                        <p:tgtEl>
                                          <p:spTgt spid="512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512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5123">
                                            <p:txEl>
                                              <p:pRg st="6" end="6"/>
                                            </p:txEl>
                                          </p:spTgt>
                                        </p:tgtEl>
                                        <p:attrNameLst>
                                          <p:attrName>style.visibility</p:attrName>
                                        </p:attrNameLst>
                                      </p:cBhvr>
                                      <p:to>
                                        <p:strVal val="visible"/>
                                      </p:to>
                                    </p:set>
                                    <p:anim calcmode="lin" valueType="num">
                                      <p:cBhvr additive="base">
                                        <p:cTn id="31" dur="500" fill="hold"/>
                                        <p:tgtEl>
                                          <p:spTgt spid="5123">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12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FRENADA.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5123">
                                            <p:txEl>
                                              <p:pRg st="7" end="7"/>
                                            </p:txEl>
                                          </p:spTgt>
                                        </p:tgtEl>
                                        <p:attrNameLst>
                                          <p:attrName>style.visibility</p:attrName>
                                        </p:attrNameLst>
                                      </p:cBhvr>
                                      <p:to>
                                        <p:strVal val="visible"/>
                                      </p:to>
                                    </p:set>
                                    <p:anim calcmode="lin" valueType="num">
                                      <p:cBhvr additive="base">
                                        <p:cTn id="37" dur="500" fill="hold"/>
                                        <p:tgtEl>
                                          <p:spTgt spid="5123">
                                            <p:txEl>
                                              <p:pRg st="7" end="7"/>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512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_tradnl" sz="3200" b="1" smtClean="0"/>
              <a:t>Farmacocinética no lineal a nivel de la distribución</a:t>
            </a:r>
          </a:p>
        </p:txBody>
      </p:sp>
      <p:sp>
        <p:nvSpPr>
          <p:cNvPr id="13315" name="Rectangle 3"/>
          <p:cNvSpPr>
            <a:spLocks noGrp="1" noChangeArrowheads="1"/>
          </p:cNvSpPr>
          <p:nvPr>
            <p:ph idx="1"/>
          </p:nvPr>
        </p:nvSpPr>
        <p:spPr>
          <a:xfrm>
            <a:off x="827584" y="1844824"/>
            <a:ext cx="7620000" cy="4114800"/>
          </a:xfrm>
        </p:spPr>
        <p:txBody>
          <a:bodyPr>
            <a:normAutofit fontScale="92500" lnSpcReduction="20000"/>
          </a:bodyPr>
          <a:lstStyle/>
          <a:p>
            <a:pPr marL="274320" indent="-274320" eaLnBrk="1" fontAlgn="auto" hangingPunct="1">
              <a:lnSpc>
                <a:spcPct val="90000"/>
              </a:lnSpc>
              <a:spcAft>
                <a:spcPts val="0"/>
              </a:spcAft>
              <a:buClr>
                <a:schemeClr val="accent3"/>
              </a:buClr>
              <a:buFont typeface="Wingdings 2"/>
              <a:buChar char=""/>
              <a:defRPr/>
            </a:pPr>
            <a:r>
              <a:rPr lang="es-ES_tradnl" sz="3000" dirty="0" smtClean="0"/>
              <a:t>Unión a proteínas se puede saturar por exceso de </a:t>
            </a:r>
            <a:r>
              <a:rPr lang="es-ES_tradnl" sz="3000" dirty="0" err="1" smtClean="0"/>
              <a:t>Cpl</a:t>
            </a:r>
            <a:r>
              <a:rPr lang="es-ES_tradnl" sz="3000" dirty="0" smtClean="0"/>
              <a:t> de fármaco o por disminución de la [</a:t>
            </a:r>
            <a:r>
              <a:rPr lang="es-ES_tradnl" sz="3000" dirty="0" err="1" smtClean="0"/>
              <a:t>Prot</a:t>
            </a:r>
            <a:r>
              <a:rPr lang="es-ES_tradnl" sz="3800" dirty="0" smtClean="0"/>
              <a:t>]</a:t>
            </a:r>
            <a:endParaRPr lang="es-ES_tradnl" sz="3000" dirty="0" smtClean="0"/>
          </a:p>
          <a:p>
            <a:pPr marL="274320" indent="-274320" eaLnBrk="1" fontAlgn="auto" hangingPunct="1">
              <a:lnSpc>
                <a:spcPct val="90000"/>
              </a:lnSpc>
              <a:spcAft>
                <a:spcPts val="0"/>
              </a:spcAft>
              <a:buClr>
                <a:schemeClr val="accent3"/>
              </a:buClr>
              <a:buFont typeface="Wingdings 2"/>
              <a:buChar char=""/>
              <a:defRPr/>
            </a:pPr>
            <a:r>
              <a:rPr lang="es-ES_tradnl" sz="3000" dirty="0" smtClean="0"/>
              <a:t>Saturación de la unión a proteínas plasmáticas: </a:t>
            </a:r>
          </a:p>
          <a:p>
            <a:pPr marL="274320" indent="-274320" eaLnBrk="1" fontAlgn="auto" hangingPunct="1">
              <a:lnSpc>
                <a:spcPct val="90000"/>
              </a:lnSpc>
              <a:spcAft>
                <a:spcPts val="0"/>
              </a:spcAft>
              <a:buClr>
                <a:schemeClr val="accent3"/>
              </a:buClr>
              <a:buFont typeface="Wingdings 2"/>
              <a:buChar char=""/>
              <a:defRPr/>
            </a:pPr>
            <a:r>
              <a:rPr lang="es-ES_tradnl" sz="3000" dirty="0" err="1" smtClean="0"/>
              <a:t>Cpl</a:t>
            </a:r>
            <a:r>
              <a:rPr lang="es-ES_tradnl" sz="3000" dirty="0" smtClean="0"/>
              <a:t> </a:t>
            </a:r>
            <a:r>
              <a:rPr lang="es-ES_tradnl" sz="3000" dirty="0" smtClean="0">
                <a:sym typeface="Symbol" pitchFamily="18" charset="2"/>
              </a:rPr>
              <a:t> </a:t>
            </a:r>
            <a:r>
              <a:rPr lang="es-ES_tradnl" sz="3000" dirty="0" err="1" smtClean="0">
                <a:sym typeface="Symbol" pitchFamily="18" charset="2"/>
              </a:rPr>
              <a:t>Vd</a:t>
            </a:r>
            <a:r>
              <a:rPr lang="es-ES_tradnl" sz="3000" dirty="0" smtClean="0">
                <a:sym typeface="Symbol" pitchFamily="18" charset="2"/>
              </a:rPr>
              <a:t></a:t>
            </a:r>
            <a:endParaRPr lang="es-ES_tradnl" sz="3000" dirty="0" smtClean="0"/>
          </a:p>
          <a:p>
            <a:pPr marL="274320" indent="-274320" eaLnBrk="1" fontAlgn="auto" hangingPunct="1">
              <a:lnSpc>
                <a:spcPct val="90000"/>
              </a:lnSpc>
              <a:spcAft>
                <a:spcPts val="0"/>
              </a:spcAft>
              <a:buClr>
                <a:schemeClr val="tx1"/>
              </a:buClr>
              <a:buFontTx/>
              <a:buChar char=" "/>
              <a:defRPr/>
            </a:pPr>
            <a:r>
              <a:rPr lang="es-ES_tradnl" sz="3000" dirty="0" smtClean="0"/>
              <a:t>Albúmina: 43 g/l (0,6 </a:t>
            </a:r>
            <a:r>
              <a:rPr lang="es-ES_tradnl" sz="3000" dirty="0" err="1" smtClean="0"/>
              <a:t>mM</a:t>
            </a:r>
            <a:r>
              <a:rPr lang="es-ES_tradnl" sz="3000" dirty="0" smtClean="0"/>
              <a:t>)</a:t>
            </a:r>
          </a:p>
          <a:p>
            <a:pPr marL="274320" indent="-274320" eaLnBrk="1" fontAlgn="auto" hangingPunct="1">
              <a:lnSpc>
                <a:spcPct val="90000"/>
              </a:lnSpc>
              <a:spcAft>
                <a:spcPts val="0"/>
              </a:spcAft>
              <a:buClr>
                <a:schemeClr val="tx1"/>
              </a:buClr>
              <a:buFontTx/>
              <a:buChar char=" "/>
              <a:defRPr/>
            </a:pPr>
            <a:r>
              <a:rPr lang="es-ES_tradnl" sz="3000" dirty="0" smtClean="0">
                <a:sym typeface="Symbol" pitchFamily="18" charset="2"/>
              </a:rPr>
              <a:t></a:t>
            </a:r>
            <a:r>
              <a:rPr lang="es-ES_tradnl" sz="3000" dirty="0" smtClean="0"/>
              <a:t> 1 glicoproteína ácida: 0,015 </a:t>
            </a:r>
            <a:r>
              <a:rPr lang="es-ES_tradnl" sz="3000" dirty="0" err="1" smtClean="0"/>
              <a:t>mM</a:t>
            </a:r>
            <a:endParaRPr lang="es-ES_tradnl" sz="3000" dirty="0" smtClean="0"/>
          </a:p>
          <a:p>
            <a:pPr marL="274320" indent="-274320" eaLnBrk="1" fontAlgn="auto" hangingPunct="1">
              <a:lnSpc>
                <a:spcPct val="90000"/>
              </a:lnSpc>
              <a:spcAft>
                <a:spcPts val="0"/>
              </a:spcAft>
              <a:buClr>
                <a:schemeClr val="tx1"/>
              </a:buClr>
              <a:buFontTx/>
              <a:buChar char=" "/>
              <a:defRPr/>
            </a:pPr>
            <a:r>
              <a:rPr lang="es-ES_tradnl" sz="3000" dirty="0" smtClean="0"/>
              <a:t>Saturación de la unión a tejidos: </a:t>
            </a:r>
          </a:p>
          <a:p>
            <a:pPr marL="274320" indent="-274320" eaLnBrk="1" fontAlgn="auto" hangingPunct="1">
              <a:lnSpc>
                <a:spcPct val="90000"/>
              </a:lnSpc>
              <a:spcAft>
                <a:spcPts val="0"/>
              </a:spcAft>
              <a:buClr>
                <a:schemeClr val="tx1"/>
              </a:buClr>
              <a:buFontTx/>
              <a:buChar char=" "/>
              <a:defRPr/>
            </a:pPr>
            <a:r>
              <a:rPr lang="es-ES_tradnl" sz="3000" dirty="0" err="1" smtClean="0"/>
              <a:t>Cpl</a:t>
            </a:r>
            <a:r>
              <a:rPr lang="es-ES_tradnl" sz="3000" dirty="0" smtClean="0"/>
              <a:t> </a:t>
            </a:r>
            <a:r>
              <a:rPr lang="es-ES_tradnl" sz="3000" dirty="0" smtClean="0">
                <a:sym typeface="Symbol" pitchFamily="18" charset="2"/>
              </a:rPr>
              <a:t> </a:t>
            </a:r>
            <a:r>
              <a:rPr lang="es-ES_tradnl" sz="3000" dirty="0" err="1" smtClean="0">
                <a:sym typeface="Symbol" pitchFamily="18" charset="2"/>
              </a:rPr>
              <a:t>Vd</a:t>
            </a:r>
            <a:r>
              <a:rPr lang="es-ES_tradnl" sz="3000" dirty="0" smtClean="0">
                <a:sym typeface="Symbol" pitchFamily="18" charset="2"/>
              </a:rPr>
              <a:t> </a:t>
            </a:r>
            <a:r>
              <a:rPr lang="es-ES_tradnl" sz="3000" dirty="0" smtClean="0">
                <a:sym typeface="Symbol" pitchFamily="18" charset="2"/>
              </a:rPr>
              <a:t></a:t>
            </a:r>
          </a:p>
          <a:p>
            <a:pPr marL="274320" indent="-274320" eaLnBrk="1" fontAlgn="auto" hangingPunct="1">
              <a:lnSpc>
                <a:spcPct val="90000"/>
              </a:lnSpc>
              <a:spcAft>
                <a:spcPts val="0"/>
              </a:spcAft>
              <a:buClr>
                <a:schemeClr val="tx1"/>
              </a:buClr>
              <a:buFontTx/>
              <a:buChar char=" "/>
              <a:defRPr/>
            </a:pPr>
            <a:r>
              <a:rPr lang="es-ES_tradnl" sz="3000" dirty="0" smtClean="0">
                <a:sym typeface="Symbol" pitchFamily="18" charset="2"/>
              </a:rPr>
              <a:t>Ejemplos: ácido </a:t>
            </a:r>
            <a:r>
              <a:rPr lang="es-ES_tradnl" sz="3000" dirty="0" err="1" smtClean="0">
                <a:sym typeface="Symbol" pitchFamily="18" charset="2"/>
              </a:rPr>
              <a:t>valproico</a:t>
            </a:r>
            <a:r>
              <a:rPr lang="es-ES_tradnl" sz="3000" dirty="0" smtClean="0">
                <a:sym typeface="Symbol" pitchFamily="18" charset="2"/>
              </a:rPr>
              <a:t>, </a:t>
            </a:r>
            <a:r>
              <a:rPr lang="es-ES_tradnl" sz="3000" dirty="0" err="1" smtClean="0">
                <a:sym typeface="Symbol" pitchFamily="18" charset="2"/>
              </a:rPr>
              <a:t>prednisolona</a:t>
            </a:r>
            <a:r>
              <a:rPr lang="es-ES_tradnl" sz="3000" dirty="0" smtClean="0">
                <a:sym typeface="Symbol" pitchFamily="18" charset="2"/>
              </a:rPr>
              <a:t> a altas dosis</a:t>
            </a:r>
            <a:endParaRPr lang="es-ES_tradnl" sz="3000" dirty="0" smtClean="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500" fill="hold"/>
                                        <p:tgtEl>
                                          <p:spTgt spid="1331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additive="base">
                                        <p:cTn id="31" dur="500" fill="hold"/>
                                        <p:tgtEl>
                                          <p:spTgt spid="1331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331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15">
                                            <p:txEl>
                                              <p:pRg st="5" end="5"/>
                                            </p:txEl>
                                          </p:spTgt>
                                        </p:tgtEl>
                                        <p:attrNameLst>
                                          <p:attrName>style.visibility</p:attrName>
                                        </p:attrNameLst>
                                      </p:cBhvr>
                                      <p:to>
                                        <p:strVal val="visible"/>
                                      </p:to>
                                    </p:set>
                                    <p:anim calcmode="lin" valueType="num">
                                      <p:cBhvr additive="base">
                                        <p:cTn id="37" dur="500" fill="hold"/>
                                        <p:tgtEl>
                                          <p:spTgt spid="1331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15">
                                            <p:txEl>
                                              <p:pRg st="6" end="6"/>
                                            </p:txEl>
                                          </p:spTgt>
                                        </p:tgtEl>
                                        <p:attrNameLst>
                                          <p:attrName>style.visibility</p:attrName>
                                        </p:attrNameLst>
                                      </p:cBhvr>
                                      <p:to>
                                        <p:strVal val="visible"/>
                                      </p:to>
                                    </p:set>
                                    <p:anim calcmode="lin" valueType="num">
                                      <p:cBhvr additive="base">
                                        <p:cTn id="43" dur="500" fill="hold"/>
                                        <p:tgtEl>
                                          <p:spTgt spid="1331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1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315">
                                            <p:txEl>
                                              <p:pRg st="7" end="7"/>
                                            </p:txEl>
                                          </p:spTgt>
                                        </p:tgtEl>
                                        <p:attrNameLst>
                                          <p:attrName>style.visibility</p:attrName>
                                        </p:attrNameLst>
                                      </p:cBhvr>
                                      <p:to>
                                        <p:strVal val="visible"/>
                                      </p:to>
                                    </p:set>
                                    <p:anim calcmode="lin" valueType="num">
                                      <p:cBhvr additive="base">
                                        <p:cTn id="49" dur="500" fill="hold"/>
                                        <p:tgtEl>
                                          <p:spTgt spid="1331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331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_tradnl" sz="3200" b="1" smtClean="0"/>
              <a:t>Farmacocinética no lineal a nivel de la eliminación</a:t>
            </a:r>
          </a:p>
        </p:txBody>
      </p:sp>
      <p:sp>
        <p:nvSpPr>
          <p:cNvPr id="23555" name="Rectangle 3"/>
          <p:cNvSpPr>
            <a:spLocks noGrp="1" noChangeArrowheads="1"/>
          </p:cNvSpPr>
          <p:nvPr>
            <p:ph idx="1"/>
          </p:nvPr>
        </p:nvSpPr>
        <p:spPr/>
        <p:txBody>
          <a:bodyPr/>
          <a:lstStyle/>
          <a:p>
            <a:pPr eaLnBrk="1" hangingPunct="1">
              <a:buClr>
                <a:schemeClr val="tx1"/>
              </a:buClr>
              <a:buFontTx/>
              <a:buChar char=" "/>
            </a:pPr>
            <a:r>
              <a:rPr lang="es-ES_tradnl" sz="4000" b="1" smtClean="0"/>
              <a:t>Metabolismo:</a:t>
            </a:r>
          </a:p>
          <a:p>
            <a:pPr eaLnBrk="1" hangingPunct="1"/>
            <a:r>
              <a:rPr lang="es-ES_tradnl" smtClean="0"/>
              <a:t>Capacidad limitada</a:t>
            </a:r>
          </a:p>
          <a:p>
            <a:pPr eaLnBrk="1" hangingPunct="1"/>
            <a:r>
              <a:rPr lang="es-ES_tradnl" smtClean="0"/>
              <a:t>Modificación del flujo de sangre hepático</a:t>
            </a:r>
          </a:p>
          <a:p>
            <a:pPr eaLnBrk="1" hangingPunct="1">
              <a:buClr>
                <a:schemeClr val="tx1"/>
              </a:buClr>
              <a:buFontTx/>
              <a:buChar char=" "/>
            </a:pPr>
            <a:r>
              <a:rPr lang="es-ES_tradnl" sz="4000" b="1" smtClean="0"/>
              <a:t>Excreción</a:t>
            </a:r>
          </a:p>
          <a:p>
            <a:pPr eaLnBrk="1" hangingPunct="1"/>
            <a:r>
              <a:rPr lang="es-ES_tradnl" smtClean="0"/>
              <a:t>Secreción activa saturable</a:t>
            </a:r>
          </a:p>
          <a:p>
            <a:pPr eaLnBrk="1" hangingPunct="1"/>
            <a:r>
              <a:rPr lang="es-ES_tradnl" smtClean="0"/>
              <a:t>Reabsorción saturable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s-ES_tradnl" b="1" smtClean="0"/>
              <a:t>Cinética de Michaelis-Menten</a:t>
            </a:r>
            <a:endParaRPr lang="es-ES_tradnl" smtClean="0"/>
          </a:p>
        </p:txBody>
      </p:sp>
      <p:sp>
        <p:nvSpPr>
          <p:cNvPr id="1028" name="Rectangle 3"/>
          <p:cNvSpPr>
            <a:spLocks noGrp="1" noChangeArrowheads="1"/>
          </p:cNvSpPr>
          <p:nvPr>
            <p:ph idx="1"/>
          </p:nvPr>
        </p:nvSpPr>
        <p:spPr/>
        <p:txBody>
          <a:bodyPr/>
          <a:lstStyle/>
          <a:p>
            <a:pPr eaLnBrk="1" hangingPunct="1"/>
            <a:endParaRPr lang="es-ES_tradnl" smtClean="0"/>
          </a:p>
          <a:p>
            <a:pPr eaLnBrk="1" hangingPunct="1">
              <a:buClr>
                <a:schemeClr val="tx1"/>
              </a:buClr>
              <a:buFontTx/>
              <a:buChar char=" "/>
            </a:pPr>
            <a:r>
              <a:rPr lang="es-ES_tradnl" smtClean="0"/>
              <a:t>Velocidad de  metabolización      </a:t>
            </a:r>
          </a:p>
          <a:p>
            <a:pPr eaLnBrk="1" hangingPunct="1">
              <a:buClr>
                <a:schemeClr val="tx1"/>
              </a:buClr>
              <a:buFontTx/>
              <a:buChar char=" "/>
            </a:pPr>
            <a:endParaRPr lang="es-ES_tradnl" smtClean="0"/>
          </a:p>
          <a:p>
            <a:pPr eaLnBrk="1" hangingPunct="1">
              <a:buClr>
                <a:schemeClr val="tx1"/>
              </a:buClr>
              <a:buFontTx/>
              <a:buChar char=" "/>
            </a:pPr>
            <a:endParaRPr lang="es-ES_tradnl" smtClean="0"/>
          </a:p>
          <a:p>
            <a:pPr eaLnBrk="1" hangingPunct="1">
              <a:buClr>
                <a:schemeClr val="tx1"/>
              </a:buClr>
              <a:buFontTx/>
              <a:buChar char=" "/>
            </a:pPr>
            <a:endParaRPr lang="es-ES_tradnl" smtClean="0"/>
          </a:p>
          <a:p>
            <a:pPr eaLnBrk="1" hangingPunct="1">
              <a:buClr>
                <a:schemeClr val="tx1"/>
              </a:buClr>
              <a:buFontTx/>
              <a:buChar char=" "/>
            </a:pPr>
            <a:r>
              <a:rPr lang="es-ES_tradnl" smtClean="0"/>
              <a:t>Km = C cuando la velocidad = Vm/2</a:t>
            </a:r>
          </a:p>
          <a:p>
            <a:pPr eaLnBrk="1" hangingPunct="1">
              <a:buClr>
                <a:schemeClr val="tx1"/>
              </a:buClr>
              <a:buFontTx/>
              <a:buChar char=" "/>
            </a:pPr>
            <a:r>
              <a:rPr lang="es-ES_tradnl" smtClean="0"/>
              <a:t>Vm = velocidad máxima del proceso</a:t>
            </a:r>
          </a:p>
        </p:txBody>
      </p:sp>
      <p:graphicFrame>
        <p:nvGraphicFramePr>
          <p:cNvPr id="1026" name="Object 4"/>
          <p:cNvGraphicFramePr>
            <a:graphicFrameLocks noChangeAspect="1"/>
          </p:cNvGraphicFramePr>
          <p:nvPr/>
        </p:nvGraphicFramePr>
        <p:xfrm>
          <a:off x="3000375" y="3013075"/>
          <a:ext cx="2643188" cy="1025525"/>
        </p:xfrm>
        <a:graphic>
          <a:graphicData uri="http://schemas.openxmlformats.org/presentationml/2006/ole">
            <p:oleObj spid="_x0000_s1026" name="Ecuación" r:id="rId3" imgW="1015920" imgH="393480" progId="Equation.3">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1188</TotalTime>
  <Words>1174</Words>
  <Application>Microsoft Office PowerPoint</Application>
  <PresentationFormat>Presentación en pantalla (4:3)</PresentationFormat>
  <Paragraphs>178</Paragraphs>
  <Slides>38</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3</vt:i4>
      </vt:variant>
      <vt:variant>
        <vt:lpstr>Títulos de diapositiva</vt:lpstr>
      </vt:variant>
      <vt:variant>
        <vt:i4>38</vt:i4>
      </vt:variant>
    </vt:vector>
  </HeadingPairs>
  <TitlesOfParts>
    <vt:vector size="50" baseType="lpstr">
      <vt:lpstr>Times New Roman</vt:lpstr>
      <vt:lpstr>Arial</vt:lpstr>
      <vt:lpstr>Calibri</vt:lpstr>
      <vt:lpstr>Constantia</vt:lpstr>
      <vt:lpstr>Wingdings 2</vt:lpstr>
      <vt:lpstr>Monotype Sorts</vt:lpstr>
      <vt:lpstr>Symbol</vt:lpstr>
      <vt:lpstr>Wingdings</vt:lpstr>
      <vt:lpstr>Flujo</vt:lpstr>
      <vt:lpstr>Microsoft Editor de ecuaciones 3.0</vt:lpstr>
      <vt:lpstr>Documento de Microsoft Word</vt:lpstr>
      <vt:lpstr>Imagen de mapa de bits</vt:lpstr>
      <vt:lpstr>Farmacocinética no lineal</vt:lpstr>
      <vt:lpstr>Un caso clínico</vt:lpstr>
      <vt:lpstr>Principio de la superposición</vt:lpstr>
      <vt:lpstr>En cinética lineal se cumple que:</vt:lpstr>
      <vt:lpstr>Farmacocinética no lineal</vt:lpstr>
      <vt:lpstr>Farmacocinética no lineal a nivel de la absorción</vt:lpstr>
      <vt:lpstr>Farmacocinética no lineal a nivel de la distribución</vt:lpstr>
      <vt:lpstr>Farmacocinética no lineal a nivel de la eliminación</vt:lpstr>
      <vt:lpstr>Cinética de Michaelis-Menten</vt:lpstr>
      <vt:lpstr>Cinética de Michaelis-Menten</vt:lpstr>
      <vt:lpstr>Etanol</vt:lpstr>
      <vt:lpstr>Etanol: Vm = 10 g/h, Km = 100 mg/l </vt:lpstr>
      <vt:lpstr>Salicilatos</vt:lpstr>
      <vt:lpstr>Michaelis-Menten y (Michaelis Menten + orden uno)</vt:lpstr>
      <vt:lpstr>Fenitoína</vt:lpstr>
      <vt:lpstr>Farmacocinética no lineal a nivel de la eliminación</vt:lpstr>
      <vt:lpstr>Diapositiva 17</vt:lpstr>
      <vt:lpstr>Comportamiento de Fenitoína</vt:lpstr>
      <vt:lpstr>¿Cómo cambian los parámetros?</vt:lpstr>
      <vt:lpstr>¿Cómo reconocer una cinética no lineal a nivel de eliminación?</vt:lpstr>
      <vt:lpstr>Parámetros farmacocinéticos: Clearance</vt:lpstr>
      <vt:lpstr>Parámetros farmacocinéticos: Vida Media</vt:lpstr>
      <vt:lpstr>Parámetros farmacocinéticos</vt:lpstr>
      <vt:lpstr>¿Cómo hacer para calcular dosis en cinética de eliminación no lineal?</vt:lpstr>
      <vt:lpstr>¿Cómo hacer para calcular dosis en cinética de eliminación no lineal?</vt:lpstr>
      <vt:lpstr>Diapositiva 26</vt:lpstr>
      <vt:lpstr>¿Cómo hacer para calcular dosis en cinética de eliminación no lineal?</vt:lpstr>
      <vt:lpstr>¿Cómo hacer para calcular dosis en cinética de eliminación no lineal?</vt:lpstr>
      <vt:lpstr>Tiempo necesario para alcanzar el 90% del EE</vt:lpstr>
      <vt:lpstr>   Tiempo que debe transcurrir para pasar de una C1 (inicial) a una diferente (C2) cuando se ha sobrepasado la concentración objetivo</vt:lpstr>
      <vt:lpstr>Fenitoína ejemplo de nomograma</vt:lpstr>
      <vt:lpstr>Fenitoína explicación nomograma </vt:lpstr>
      <vt:lpstr>Absorción GI de Vitamina B12</vt:lpstr>
      <vt:lpstr>Absorción no lineal de Amoxicilina</vt:lpstr>
      <vt:lpstr>Amoxicilina</vt:lpstr>
      <vt:lpstr>Amoxicilina</vt:lpstr>
      <vt:lpstr>Comportamiento teórico en que sólo hay TA y éste se satura, o bien, hay problemas de solubilidad</vt:lpstr>
      <vt:lpstr>Saturación de la eliminación presistémica: lorcainide (antiarrítmico)</vt:lpstr>
    </vt:vector>
  </TitlesOfParts>
  <Company>master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Farmacocinética no lineal</dc:title>
  <dc:creator>MASTER</dc:creator>
  <cp:lastModifiedBy>Universidad de Chile</cp:lastModifiedBy>
  <cp:revision>72</cp:revision>
  <dcterms:created xsi:type="dcterms:W3CDTF">2003-04-27T23:38:09Z</dcterms:created>
  <dcterms:modified xsi:type="dcterms:W3CDTF">2010-09-30T02:59:54Z</dcterms:modified>
</cp:coreProperties>
</file>