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92" r:id="rId3"/>
    <p:sldId id="394" r:id="rId4"/>
    <p:sldId id="403" r:id="rId5"/>
    <p:sldId id="395" r:id="rId6"/>
    <p:sldId id="274" r:id="rId7"/>
    <p:sldId id="367" r:id="rId8"/>
    <p:sldId id="350" r:id="rId9"/>
    <p:sldId id="354" r:id="rId10"/>
    <p:sldId id="356" r:id="rId11"/>
    <p:sldId id="359" r:id="rId12"/>
    <p:sldId id="370" r:id="rId13"/>
    <p:sldId id="401" r:id="rId14"/>
    <p:sldId id="373" r:id="rId15"/>
    <p:sldId id="362" r:id="rId16"/>
    <p:sldId id="323" r:id="rId17"/>
    <p:sldId id="332" r:id="rId18"/>
    <p:sldId id="336" r:id="rId19"/>
    <p:sldId id="303" r:id="rId20"/>
    <p:sldId id="301" r:id="rId21"/>
    <p:sldId id="313" r:id="rId22"/>
    <p:sldId id="316" r:id="rId23"/>
    <p:sldId id="318" r:id="rId24"/>
    <p:sldId id="304" r:id="rId25"/>
    <p:sldId id="337" r:id="rId26"/>
    <p:sldId id="333" r:id="rId27"/>
    <p:sldId id="326" r:id="rId28"/>
    <p:sldId id="331" r:id="rId29"/>
    <p:sldId id="407" r:id="rId30"/>
    <p:sldId id="404" r:id="rId31"/>
    <p:sldId id="338" r:id="rId32"/>
    <p:sldId id="315" r:id="rId33"/>
    <p:sldId id="314" r:id="rId34"/>
    <p:sldId id="310" r:id="rId35"/>
    <p:sldId id="311" r:id="rId36"/>
    <p:sldId id="312" r:id="rId37"/>
    <p:sldId id="405" r:id="rId38"/>
    <p:sldId id="322" r:id="rId39"/>
    <p:sldId id="317" r:id="rId40"/>
    <p:sldId id="319" r:id="rId41"/>
    <p:sldId id="320" r:id="rId42"/>
    <p:sldId id="406" r:id="rId43"/>
    <p:sldId id="305" r:id="rId44"/>
    <p:sldId id="339" r:id="rId45"/>
    <p:sldId id="306" r:id="rId46"/>
    <p:sldId id="307" r:id="rId47"/>
    <p:sldId id="324" r:id="rId48"/>
    <p:sldId id="340" r:id="rId49"/>
    <p:sldId id="308" r:id="rId50"/>
    <p:sldId id="309" r:id="rId51"/>
    <p:sldId id="325" r:id="rId52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9650" autoAdjust="0"/>
  </p:normalViewPr>
  <p:slideViewPr>
    <p:cSldViewPr>
      <p:cViewPr varScale="1">
        <p:scale>
          <a:sx n="92" d="100"/>
          <a:sy n="92" d="100"/>
        </p:scale>
        <p:origin x="21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12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641336BF-93E5-E443-8C68-5EE916F1AE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B8666327-7E15-0E48-A692-03AF724CDA3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546B21-8EBA-2149-9A42-47A53B14B75C}" type="datetimeFigureOut">
              <a:rPr lang="es-CL"/>
              <a:pPr>
                <a:defRPr/>
              </a:pPr>
              <a:t>11-11-20</a:t>
            </a:fld>
            <a:endParaRPr lang="es-CL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40C6383A-1CB1-1B46-9F06-F225066D19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6504B8D4-FC33-5F4B-BF78-F4DAFAE7D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L" noProof="0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A6516770-0190-504B-8F97-E2D85C434E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A6F8A64E-F09A-A746-BBD9-5A0661037C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591DF63-7EB6-F44E-9EAF-75A34F1375BA}" type="slidenum">
              <a:rPr lang="es-CL" altLang="en-US"/>
              <a:pPr/>
              <a:t>‹Nº›</a:t>
            </a:fld>
            <a:endParaRPr lang="es-C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>
            <a:extLst>
              <a:ext uri="{FF2B5EF4-FFF2-40B4-BE49-F238E27FC236}">
                <a16:creationId xmlns:a16="http://schemas.microsoft.com/office/drawing/2014/main" id="{BC44812D-6CD2-A14F-98A2-DFCA602BBA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2 Marcador de notas">
            <a:extLst>
              <a:ext uri="{FF2B5EF4-FFF2-40B4-BE49-F238E27FC236}">
                <a16:creationId xmlns:a16="http://schemas.microsoft.com/office/drawing/2014/main" id="{2199DD1F-A48E-3C42-9EB2-7FEFC71416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n-US"/>
          </a:p>
        </p:txBody>
      </p:sp>
      <p:sp>
        <p:nvSpPr>
          <p:cNvPr id="6148" name="3 Marcador de número de diapositiva">
            <a:extLst>
              <a:ext uri="{FF2B5EF4-FFF2-40B4-BE49-F238E27FC236}">
                <a16:creationId xmlns:a16="http://schemas.microsoft.com/office/drawing/2014/main" id="{C9FA9C2F-7C0D-B04B-A9CF-2735F88E69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89420A-7965-AC41-BE94-53A327BDD320}" type="slidenum">
              <a:rPr lang="es-CL" altLang="en-US"/>
              <a:pPr>
                <a:spcBef>
                  <a:spcPct val="0"/>
                </a:spcBef>
              </a:pPr>
              <a:t>1</a:t>
            </a:fld>
            <a:endParaRPr lang="es-CL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>
            <a:extLst>
              <a:ext uri="{FF2B5EF4-FFF2-40B4-BE49-F238E27FC236}">
                <a16:creationId xmlns:a16="http://schemas.microsoft.com/office/drawing/2014/main" id="{AD4B155F-ADAD-D54F-9045-3CFB46BADB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>
            <a:extLst>
              <a:ext uri="{FF2B5EF4-FFF2-40B4-BE49-F238E27FC236}">
                <a16:creationId xmlns:a16="http://schemas.microsoft.com/office/drawing/2014/main" id="{747C199B-CF09-1846-ABA6-A2D6E608E7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n-US"/>
          </a:p>
        </p:txBody>
      </p:sp>
      <p:sp>
        <p:nvSpPr>
          <p:cNvPr id="31748" name="3 Marcador de número de diapositiva">
            <a:extLst>
              <a:ext uri="{FF2B5EF4-FFF2-40B4-BE49-F238E27FC236}">
                <a16:creationId xmlns:a16="http://schemas.microsoft.com/office/drawing/2014/main" id="{581C9413-EE8E-0544-B8C1-667C423BC4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C11C7D-2037-EB45-BF7B-A85023072C38}" type="slidenum">
              <a:rPr lang="es-ES" altLang="en-US"/>
              <a:pPr>
                <a:spcBef>
                  <a:spcPct val="0"/>
                </a:spcBef>
              </a:pPr>
              <a:t>47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41275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>
            <a:extLst>
              <a:ext uri="{FF2B5EF4-FFF2-40B4-BE49-F238E27FC236}">
                <a16:creationId xmlns:a16="http://schemas.microsoft.com/office/drawing/2014/main" id="{4E2FA0D3-3977-384E-BEBD-0BF3641D6C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>
            <a:extLst>
              <a:ext uri="{FF2B5EF4-FFF2-40B4-BE49-F238E27FC236}">
                <a16:creationId xmlns:a16="http://schemas.microsoft.com/office/drawing/2014/main" id="{7A8AC44D-C208-2F4A-9C72-189E5AE116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n-US"/>
          </a:p>
        </p:txBody>
      </p:sp>
      <p:sp>
        <p:nvSpPr>
          <p:cNvPr id="33796" name="3 Marcador de número de diapositiva">
            <a:extLst>
              <a:ext uri="{FF2B5EF4-FFF2-40B4-BE49-F238E27FC236}">
                <a16:creationId xmlns:a16="http://schemas.microsoft.com/office/drawing/2014/main" id="{D732178F-554B-9648-A82C-DC2823C24C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729903-87B2-BD4F-AD6C-2879CC0470D3}" type="slidenum">
              <a:rPr lang="es-ES" altLang="en-US"/>
              <a:pPr>
                <a:spcBef>
                  <a:spcPct val="0"/>
                </a:spcBef>
              </a:pPr>
              <a:t>48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2677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E94302D0-F9F8-D740-987B-C5F633404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3B8F1-75E2-8847-8551-F3939ABCD021}" type="datetimeFigureOut">
              <a:rPr lang="es-ES"/>
              <a:pPr>
                <a:defRPr/>
              </a:pPr>
              <a:t>11/11/20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0657895-3244-D943-9731-30271E84E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B8FCC56-E67B-7B4D-9B82-1B43765C8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5D589-8270-BB46-AF66-9929FDC68C16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53641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DDBB6C6-7267-1243-90E0-C628D040D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E213F-12BE-F844-AA72-0D206FB5BF21}" type="datetimeFigureOut">
              <a:rPr lang="es-ES"/>
              <a:pPr>
                <a:defRPr/>
              </a:pPr>
              <a:t>11/11/20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40189BF-D1B3-5A4B-9D98-9C2729429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E4766BD-F21C-A540-9E79-462DE922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DC17C-C786-F746-B428-9E82507277FA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2299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0A137C1-6A04-C844-B03B-58C241DE1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165C7-18B2-8E47-8447-E2F29AD911BD}" type="datetimeFigureOut">
              <a:rPr lang="es-ES"/>
              <a:pPr>
                <a:defRPr/>
              </a:pPr>
              <a:t>11/11/20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183D459-0622-A742-BE3C-EA77ED211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A9ACC2B1-9703-164D-AB69-F122273C0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93100-7477-CA45-B9A6-28A8F7A95595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93348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FE46F3-31D6-7A4C-A36B-19592F603F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279F310-C451-C24E-891B-3C9E8DB046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279D5D9-F946-7A42-B51B-CFE1A3DB4A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59F39-6912-7041-BB15-D61635B9655D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8239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640715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8957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8716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5263"/>
            <a:ext cx="3810000" cy="18716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5E3CE29-65CE-4948-A2EE-6CDF2EBC36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A0327-B4EF-DE4C-851B-4AC8FE591375}" type="datetimeFigureOut">
              <a:rPr lang="es-CL"/>
              <a:pPr>
                <a:defRPr/>
              </a:pPr>
              <a:t>11-11-20</a:t>
            </a:fld>
            <a:endParaRPr lang="es-CL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BAF4BB2-DB8A-D243-8E81-73AC7D6BDD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56C8884-A6EE-9C44-917A-7A395A548F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FDECE-983F-704A-88F0-AF3134684C98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63144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98820327-E85E-484D-BE05-7D37196B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76E5-E2BA-EA4F-84DE-B687AF9B56C2}" type="datetimeFigureOut">
              <a:rPr lang="es-ES"/>
              <a:pPr>
                <a:defRPr/>
              </a:pPr>
              <a:t>11/11/20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B88978B-1EA9-D04C-8829-9AA33D5AE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52D4C47-D2C9-9644-A000-4145C625D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8918B-64DC-584D-8FF1-817B2B5501A2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7533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BB76B58-BD79-E740-8ABE-62A89B474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17CEB-8DB0-2148-8601-DEBEB9BAD01D}" type="datetimeFigureOut">
              <a:rPr lang="es-ES"/>
              <a:pPr>
                <a:defRPr/>
              </a:pPr>
              <a:t>11/11/20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44D71E4-CC0A-2647-80C7-C2C1F3364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A2C8888-0964-BA4A-9293-0C5FE5729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37FE1-16A2-CE43-9846-E628A023D046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1846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07A7F884-4ADD-224A-8907-95063BC36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C61D3-6710-AE45-9111-FB778616994C}" type="datetimeFigureOut">
              <a:rPr lang="es-ES"/>
              <a:pPr>
                <a:defRPr/>
              </a:pPr>
              <a:t>11/11/20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A663E555-0D89-BE47-BEB7-1B394D6B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4E9D5D13-3D57-4A46-9377-B7467A42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B2C94-7E8A-2D41-9074-2603770362E7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704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69538F30-05C9-5542-84B6-F6A2ADD8F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4E2D-94D1-FF4A-9C1B-F71EC1C1EBF2}" type="datetimeFigureOut">
              <a:rPr lang="es-ES"/>
              <a:pPr>
                <a:defRPr/>
              </a:pPr>
              <a:t>11/11/20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BF769C87-0A56-4941-A742-AC269DD1C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706AA749-7076-EA4C-9E07-D7ABFA9B4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51F31-C1AB-1D4D-89F5-0B07FE4895E1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0105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EEAC371D-C9B9-4C44-80E9-BC74E660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2ACF9-7D24-2A4D-8233-E82CD6D7F5DE}" type="datetimeFigureOut">
              <a:rPr lang="es-ES"/>
              <a:pPr>
                <a:defRPr/>
              </a:pPr>
              <a:t>11/11/20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9B523381-B1FE-D145-B23D-77ADAF177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585379F0-E326-E943-BF9C-326DC444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AC518-4FEE-9149-BED2-442DB6E5B28B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7589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2F11EFA9-CDBC-BE4A-99A7-9D1B3F6C0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8A4C8-0B6B-0540-81E9-B935D3E8B1DB}" type="datetimeFigureOut">
              <a:rPr lang="es-ES"/>
              <a:pPr>
                <a:defRPr/>
              </a:pPr>
              <a:t>11/11/20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FA41ABFC-645D-D443-AF05-7E99BD31B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5DD1B645-65E7-C443-A80A-471CD70FD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BF296-8D03-4240-8FED-122FC8BC8B24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4846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DB990A45-D48B-2748-B115-B61EFA497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D7897-F737-CD47-B90F-013AE1181BD1}" type="datetimeFigureOut">
              <a:rPr lang="es-ES"/>
              <a:pPr>
                <a:defRPr/>
              </a:pPr>
              <a:t>11/11/20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B7084E0D-AB4C-C449-89F9-9B2188392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E0366313-63DD-C941-8825-01EF86770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B9EFC-293D-6845-B478-E72D8B729D44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3006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5B57F36D-E4AF-3F47-B3A9-C4FC6E57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6CD9E-F4C1-844B-82AE-DE94948EE0FC}" type="datetimeFigureOut">
              <a:rPr lang="es-ES"/>
              <a:pPr>
                <a:defRPr/>
              </a:pPr>
              <a:t>11/11/20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54E3A5C5-0F45-4943-849C-B2391AD0D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5BD80D25-F594-D040-B2E6-CB540C7D5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8D562-3383-424E-83FA-3823E5E6EAF6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0366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0ED8C531-56E1-9F4E-BB17-8F30574DAD0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AF1ED819-0B77-6A4C-915A-EC4A90E3A4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0CA7BBB1-0E16-7548-991A-F9DBE4EE55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7F28A2-4330-9245-9DB5-5C10CD33FF3C}" type="datetimeFigureOut">
              <a:rPr lang="es-ES"/>
              <a:pPr>
                <a:defRPr/>
              </a:pPr>
              <a:t>11/11/20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09AEBD85-7F88-5F49-912D-96945DDEA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9EBFBEC-4F99-F04C-B94E-19E687AAB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82BB96A-1E5D-EA45-9A40-6C6385867014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5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48.jpeg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6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CuadroTexto">
            <a:extLst>
              <a:ext uri="{FF2B5EF4-FFF2-40B4-BE49-F238E27FC236}">
                <a16:creationId xmlns:a16="http://schemas.microsoft.com/office/drawing/2014/main" id="{B3156605-0F8B-1D4D-8D0F-D9949947A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95" y="3044279"/>
            <a:ext cx="902420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n-US" sz="4400" dirty="0">
                <a:latin typeface="Arial" panose="020B0604020202020204" pitchFamily="34" charset="0"/>
              </a:rPr>
              <a:t>ALIMENTOS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n-US" sz="4400" dirty="0">
                <a:latin typeface="Arial" panose="020B0604020202020204" pitchFamily="34" charset="0"/>
              </a:rPr>
              <a:t>MACRO y MICRONUTRIENTES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n-US" sz="4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n-US" sz="4400" dirty="0">
                <a:latin typeface="Arial" panose="020B0604020202020204" pitchFamily="34" charset="0"/>
              </a:rPr>
              <a:t>2021</a:t>
            </a:r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C1AA1436-BD57-FB49-9B1B-EBD81CD1876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0206"/>
            <a:ext cx="1813351" cy="1748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2.png">
            <a:extLst>
              <a:ext uri="{FF2B5EF4-FFF2-40B4-BE49-F238E27FC236}">
                <a16:creationId xmlns:a16="http://schemas.microsoft.com/office/drawing/2014/main" id="{5C4877F8-578C-FB46-8CA0-E4F5E4E54D2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58" y="190206"/>
            <a:ext cx="1813351" cy="12521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122D2AA-A3EF-AA48-9393-4D9779494766}"/>
              </a:ext>
            </a:extLst>
          </p:cNvPr>
          <p:cNvSpPr txBox="1"/>
          <p:nvPr/>
        </p:nvSpPr>
        <p:spPr>
          <a:xfrm>
            <a:off x="2102624" y="448830"/>
            <a:ext cx="519565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800" dirty="0">
                <a:cs typeface="Arial" charset="0"/>
              </a:rPr>
              <a:t>TALLER INTENSIVO</a:t>
            </a:r>
          </a:p>
          <a:p>
            <a:pPr algn="ctr"/>
            <a:endParaRPr lang="es-CL" i="1" dirty="0"/>
          </a:p>
          <a:p>
            <a:pPr algn="ctr"/>
            <a:r>
              <a:rPr lang="es-CL" i="1" dirty="0"/>
              <a:t>METABOLISMO Y NUTRICIÓN: </a:t>
            </a:r>
          </a:p>
          <a:p>
            <a:pPr algn="ctr"/>
            <a:r>
              <a:rPr lang="es-CL" i="1" dirty="0"/>
              <a:t>ENFERMEDADES DE ORIGEN NUTRICIONAL</a:t>
            </a:r>
            <a:r>
              <a:rPr lang="es-CL" sz="2800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C:\Documents and Settings\stefanie chalmers\Mis documentos\Mis imágenes\Alimentos\ACEITES,  GRASAS Y ALIM RIC EN LIP\oliva.gif">
            <a:extLst>
              <a:ext uri="{FF2B5EF4-FFF2-40B4-BE49-F238E27FC236}">
                <a16:creationId xmlns:a16="http://schemas.microsoft.com/office/drawing/2014/main" id="{9A50A5F6-846B-6640-98B1-49AB5563B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-26988"/>
            <a:ext cx="8382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 descr="C:\Documents and Settings\stefanie chalmers\Mis documentos\Mis imágenes\Alimentos\PROTEÍNAS\LÁCTEOS\lechevaca.jpg">
            <a:extLst>
              <a:ext uri="{FF2B5EF4-FFF2-40B4-BE49-F238E27FC236}">
                <a16:creationId xmlns:a16="http://schemas.microsoft.com/office/drawing/2014/main" id="{4FB73111-26F9-E440-AE94-C21F90FF3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3463"/>
            <a:ext cx="1908175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2">
            <a:extLst>
              <a:ext uri="{FF2B5EF4-FFF2-40B4-BE49-F238E27FC236}">
                <a16:creationId xmlns:a16="http://schemas.microsoft.com/office/drawing/2014/main" id="{63284CFE-35CF-0B49-BAE4-77AFB79A5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8175" y="333375"/>
            <a:ext cx="5857875" cy="633413"/>
          </a:xfrm>
        </p:spPr>
        <p:txBody>
          <a:bodyPr/>
          <a:lstStyle/>
          <a:p>
            <a:pPr marL="838200" indent="-838200" eaLnBrk="1" hangingPunct="1"/>
            <a:r>
              <a:rPr lang="es-E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LÍPIDOS (GRASAS Y ACEITES)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A97C1E5-16CA-1949-BFF6-911E9E2183B3}"/>
              </a:ext>
            </a:extLst>
          </p:cNvPr>
          <p:cNvSpPr/>
          <p:nvPr/>
        </p:nvSpPr>
        <p:spPr>
          <a:xfrm>
            <a:off x="179388" y="2997200"/>
            <a:ext cx="8640762" cy="15636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lnSpc>
                <a:spcPct val="150000"/>
              </a:lnSpc>
              <a:buSzPct val="80000"/>
              <a:defRPr/>
            </a:pPr>
            <a:r>
              <a:rPr lang="es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lípidos pueden ser visibles en el los alimentos (</a:t>
            </a:r>
            <a:r>
              <a:rPr lang="es-E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margarina, y el aceite de girasol, o en un trozo de carne) o invisibles como en las galletas, tortas y pasteles.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D59BDE4-DF84-D54B-8F80-E4A019E958B4}"/>
              </a:ext>
            </a:extLst>
          </p:cNvPr>
          <p:cNvSpPr/>
          <p:nvPr/>
        </p:nvSpPr>
        <p:spPr>
          <a:xfrm>
            <a:off x="179388" y="1635125"/>
            <a:ext cx="8640762" cy="11525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lnSpc>
                <a:spcPct val="150000"/>
              </a:lnSpc>
              <a:buSzPct val="80000"/>
              <a:defRPr/>
            </a:pPr>
            <a:r>
              <a:rPr lang="es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lípidos son la mayor reserva energética del organismo y que se guarda en el tejido adiposo.</a:t>
            </a:r>
          </a:p>
        </p:txBody>
      </p:sp>
      <p:pic>
        <p:nvPicPr>
          <p:cNvPr id="29703" name="Picture 7" descr="C:\Documents and Settings\stefanie chalmers\Mis documentos\Mis imágenes\Alimentos\CHATARRA\churrasco.jpg">
            <a:extLst>
              <a:ext uri="{FF2B5EF4-FFF2-40B4-BE49-F238E27FC236}">
                <a16:creationId xmlns:a16="http://schemas.microsoft.com/office/drawing/2014/main" id="{B11A6BC0-B411-7F47-8C14-494CE55B9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321300"/>
            <a:ext cx="208915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1" descr="C:\Documents and Settings\stefanie chalmers\Mis documentos\Mis imágenes\Alimentos\CHATARRA\fish_and_chips.jpg">
            <a:extLst>
              <a:ext uri="{FF2B5EF4-FFF2-40B4-BE49-F238E27FC236}">
                <a16:creationId xmlns:a16="http://schemas.microsoft.com/office/drawing/2014/main" id="{18D5BF9E-F6A2-F74C-A08D-52DA06C0C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44450"/>
            <a:ext cx="18780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2" descr="C:\Documents and Settings\stefanie chalmers\Mis documentos\Mis imágenes\Alimentos\PROTEÍNAS\CARNES\PESCADOS Y MARISCOS\pescado-dieta-mediterranea.jpg">
            <a:extLst>
              <a:ext uri="{FF2B5EF4-FFF2-40B4-BE49-F238E27FC236}">
                <a16:creationId xmlns:a16="http://schemas.microsoft.com/office/drawing/2014/main" id="{93FE2994-5614-A846-8D63-ED9CC5BDF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589588"/>
            <a:ext cx="1182688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6" descr="C:\Documents and Settings\stefanie chalmers\Mis documentos\Mis imágenes\Alimentos\PROTEÍNAS\HUEVOS\huevo.jpg">
            <a:extLst>
              <a:ext uri="{FF2B5EF4-FFF2-40B4-BE49-F238E27FC236}">
                <a16:creationId xmlns:a16="http://schemas.microsoft.com/office/drawing/2014/main" id="{AAE15400-C752-0E42-BE75-91B5306D2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661025"/>
            <a:ext cx="838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5" descr="C:\Documents and Settings\stefanie chalmers\Mis documentos\Mis imágenes\Alimentos\ACEITES,  GRASAS Y ALIM RIC EN LIP\ALIMENTOS RICOS EN LÍPIDOS\coco_fruta.jpg">
            <a:extLst>
              <a:ext uri="{FF2B5EF4-FFF2-40B4-BE49-F238E27FC236}">
                <a16:creationId xmlns:a16="http://schemas.microsoft.com/office/drawing/2014/main" id="{1AAD5BE7-20E0-8D47-A9B1-67B4C6747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778500"/>
            <a:ext cx="11430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stefanie chalmers\Mis documentos\Mis imágenes\Alimentos\PROTEÍNAS\CARNES\PESCADOS Y MARISCOS\pescado-dieta-mediterranea.jpg">
            <a:extLst>
              <a:ext uri="{FF2B5EF4-FFF2-40B4-BE49-F238E27FC236}">
                <a16:creationId xmlns:a16="http://schemas.microsoft.com/office/drawing/2014/main" id="{FC03D067-B360-0F4D-BC40-82CAE8057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2"/>
          <a:stretch>
            <a:fillRect/>
          </a:stretch>
        </p:blipFill>
        <p:spPr bwMode="auto">
          <a:xfrm>
            <a:off x="7378700" y="-1588"/>
            <a:ext cx="1657350" cy="148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>
            <a:extLst>
              <a:ext uri="{FF2B5EF4-FFF2-40B4-BE49-F238E27FC236}">
                <a16:creationId xmlns:a16="http://schemas.microsoft.com/office/drawing/2014/main" id="{ED4A92CA-3BFF-4E48-9C66-489D461CDC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672" y="349250"/>
            <a:ext cx="5781253" cy="703263"/>
          </a:xfrm>
        </p:spPr>
        <p:txBody>
          <a:bodyPr/>
          <a:lstStyle/>
          <a:p>
            <a:pPr eaLnBrk="1" hangingPunct="1"/>
            <a:r>
              <a:rPr lang="es-E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FUENTES DE ÁCIDOS GRASOS</a:t>
            </a:r>
          </a:p>
        </p:txBody>
      </p:sp>
      <p:graphicFrame>
        <p:nvGraphicFramePr>
          <p:cNvPr id="73815" name="Group 87">
            <a:extLst>
              <a:ext uri="{FF2B5EF4-FFF2-40B4-BE49-F238E27FC236}">
                <a16:creationId xmlns:a16="http://schemas.microsoft.com/office/drawing/2014/main" id="{F2293710-D2F0-1643-A337-0C746D65267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4894382"/>
              </p:ext>
            </p:extLst>
          </p:nvPr>
        </p:nvGraphicFramePr>
        <p:xfrm>
          <a:off x="-49552" y="1413446"/>
          <a:ext cx="9230064" cy="3527722"/>
        </p:xfrm>
        <a:graphic>
          <a:graphicData uri="http://schemas.openxmlformats.org/drawingml/2006/table">
            <a:tbl>
              <a:tblPr/>
              <a:tblGrid>
                <a:gridCol w="3077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5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Saturados</a:t>
                      </a:r>
                    </a:p>
                  </a:txBody>
                  <a:tcPr marL="91441" marR="9144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Monoinsaturados</a:t>
                      </a:r>
                      <a:endParaRPr kumimoji="0" lang="es-E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Poliinsaturados</a:t>
                      </a:r>
                    </a:p>
                  </a:txBody>
                  <a:tcPr marL="91441" marR="9144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Carne con grasa visible (costillas de cordero y cerdo).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Carne de vacuno.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Crema, manteca, queso, coco y aceite de coco.</a:t>
                      </a:r>
                    </a:p>
                  </a:txBody>
                  <a:tcPr marL="91441" marR="9144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s-E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Aceitunas.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s-E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Aceite de oliva.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s-E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Maní.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s-E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Margarinas preparadas a partir de aceite de oliva y colza.</a:t>
                      </a:r>
                    </a:p>
                  </a:txBody>
                  <a:tcPr marL="91441" marR="9144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s-E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Aceite de pescado.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s-E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Semillas de girasol y sésamo.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s-E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Aceite de girasol y sésamo.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Frutos secos (nuez, almendra, </a:t>
                      </a:r>
                      <a:r>
                        <a:rPr kumimoji="0" lang="es-E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</a:t>
                      </a:r>
                      <a:r>
                        <a:rPr kumimoji="0" lang="es-E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</a:p>
                  </a:txBody>
                  <a:tcPr marL="91441" marR="9144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1762" name="Group 51">
            <a:extLst>
              <a:ext uri="{FF2B5EF4-FFF2-40B4-BE49-F238E27FC236}">
                <a16:creationId xmlns:a16="http://schemas.microsoft.com/office/drawing/2014/main" id="{4914ADF0-DF7C-FA40-A58F-8C0033C85031}"/>
              </a:ext>
            </a:extLst>
          </p:cNvPr>
          <p:cNvGrpSpPr>
            <a:grpSpLocks/>
          </p:cNvGrpSpPr>
          <p:nvPr/>
        </p:nvGrpSpPr>
        <p:grpSpPr bwMode="auto">
          <a:xfrm>
            <a:off x="6221413" y="4932363"/>
            <a:ext cx="2743200" cy="1592262"/>
            <a:chOff x="576" y="3072"/>
            <a:chExt cx="1728" cy="1003"/>
          </a:xfrm>
        </p:grpSpPr>
        <p:pic>
          <p:nvPicPr>
            <p:cNvPr id="31764" name="Picture 49" descr="ft_presentacion">
              <a:extLst>
                <a:ext uri="{FF2B5EF4-FFF2-40B4-BE49-F238E27FC236}">
                  <a16:creationId xmlns:a16="http://schemas.microsoft.com/office/drawing/2014/main" id="{2A2815C1-D1AD-A345-BC38-23FFB7306E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360"/>
              <a:ext cx="672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5" name="Picture 11" descr="cacahuetes">
              <a:extLst>
                <a:ext uri="{FF2B5EF4-FFF2-40B4-BE49-F238E27FC236}">
                  <a16:creationId xmlns:a16="http://schemas.microsoft.com/office/drawing/2014/main" id="{7D30DCE7-69F4-9D4C-8716-50C1F59E42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552"/>
              <a:ext cx="63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6" name="Picture 50" descr="coco_fruta">
              <a:extLst>
                <a:ext uri="{FF2B5EF4-FFF2-40B4-BE49-F238E27FC236}">
                  <a16:creationId xmlns:a16="http://schemas.microsoft.com/office/drawing/2014/main" id="{D54777A5-8B82-934F-A937-D487921D82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072"/>
              <a:ext cx="546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63" name="Picture 3" descr="C:\Documents and Settings\stefanie chalmers\Mis documentos\Mis imágenes\Alimentos\PROTEÍNAS\CARNES\EMBUTIDOS\Chorizo_Parrillero.jpg">
            <a:extLst>
              <a:ext uri="{FF2B5EF4-FFF2-40B4-BE49-F238E27FC236}">
                <a16:creationId xmlns:a16="http://schemas.microsoft.com/office/drawing/2014/main" id="{3D70941B-2B99-E34D-A17B-1D6876064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18256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E66D533-F03F-DC4C-AD02-5A867252FF3F}"/>
              </a:ext>
            </a:extLst>
          </p:cNvPr>
          <p:cNvSpPr/>
          <p:nvPr/>
        </p:nvSpPr>
        <p:spPr>
          <a:xfrm>
            <a:off x="250825" y="1196975"/>
            <a:ext cx="8569325" cy="511175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90000"/>
              </a:lnSpc>
              <a:buSzPct val="80000"/>
              <a:buFont typeface="Wingdings" pitchFamily="2" charset="2"/>
              <a:buChar char="v"/>
              <a:defRPr/>
            </a:pPr>
            <a:r>
              <a:rPr lang="es-E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Estructural.</a:t>
            </a:r>
          </a:p>
          <a:p>
            <a:pPr eaLnBrk="1" hangingPunct="1">
              <a:lnSpc>
                <a:spcPct val="90000"/>
              </a:lnSpc>
              <a:buSzPct val="80000"/>
              <a:buFont typeface="Wingdings" pitchFamily="2" charset="2"/>
              <a:buChar char="v"/>
              <a:defRPr/>
            </a:pPr>
            <a:endParaRPr lang="es-E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SzPct val="80000"/>
              <a:buFont typeface="Wingdings" pitchFamily="2" charset="2"/>
              <a:buChar char="v"/>
              <a:defRPr/>
            </a:pPr>
            <a:r>
              <a:rPr lang="es-E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Transporte.</a:t>
            </a:r>
          </a:p>
          <a:p>
            <a:pPr eaLnBrk="1" hangingPunct="1">
              <a:lnSpc>
                <a:spcPct val="90000"/>
              </a:lnSpc>
              <a:buSzPct val="80000"/>
              <a:buFont typeface="Wingdings" pitchFamily="2" charset="2"/>
              <a:buChar char="v"/>
              <a:defRPr/>
            </a:pPr>
            <a:endParaRPr lang="es-E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SzPct val="80000"/>
              <a:buFont typeface="Wingdings" pitchFamily="2" charset="2"/>
              <a:buChar char="v"/>
              <a:defRPr/>
            </a:pPr>
            <a:r>
              <a:rPr lang="es-E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Función energética y de reserva.</a:t>
            </a:r>
          </a:p>
          <a:p>
            <a:pPr eaLnBrk="1" hangingPunct="1">
              <a:lnSpc>
                <a:spcPct val="90000"/>
              </a:lnSpc>
              <a:buSzPct val="80000"/>
              <a:buFont typeface="Wingdings" pitchFamily="2" charset="2"/>
              <a:buChar char="v"/>
              <a:defRPr/>
            </a:pPr>
            <a:endParaRPr lang="es-E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SzPct val="80000"/>
              <a:buFont typeface="Wingdings" pitchFamily="2" charset="2"/>
              <a:buChar char="v"/>
              <a:defRPr/>
            </a:pPr>
            <a:r>
              <a:rPr lang="es-E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Señalización celular (hormonas y otras moléculas).</a:t>
            </a:r>
          </a:p>
          <a:p>
            <a:pPr eaLnBrk="1" hangingPunct="1">
              <a:lnSpc>
                <a:spcPct val="90000"/>
              </a:lnSpc>
              <a:buSzPct val="80000"/>
              <a:buFont typeface="Wingdings" pitchFamily="2" charset="2"/>
              <a:buChar char="v"/>
              <a:defRPr/>
            </a:pPr>
            <a:endParaRPr lang="es-E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SzPct val="80000"/>
              <a:buFont typeface="Wingdings" pitchFamily="2" charset="2"/>
              <a:buChar char="v"/>
              <a:defRPr/>
            </a:pPr>
            <a:r>
              <a:rPr lang="es-E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Producción de calor.</a:t>
            </a:r>
          </a:p>
          <a:p>
            <a:pPr eaLnBrk="1" hangingPunct="1">
              <a:lnSpc>
                <a:spcPct val="90000"/>
              </a:lnSpc>
              <a:buSzPct val="80000"/>
              <a:buFont typeface="Wingdings" pitchFamily="2" charset="2"/>
              <a:buChar char="v"/>
              <a:defRPr/>
            </a:pPr>
            <a:endParaRPr lang="es-E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SzPct val="80000"/>
              <a:buFont typeface="Wingdings" pitchFamily="2" charset="2"/>
              <a:buChar char="v"/>
              <a:defRPr/>
            </a:pPr>
            <a:r>
              <a:rPr lang="es-E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 hídrica.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7A757CA-D74E-EC45-B20A-8BF4F0FC1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88913"/>
            <a:ext cx="82089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SzPct val="80000"/>
              <a:buFontTx/>
              <a:buNone/>
            </a:pPr>
            <a:r>
              <a:rPr lang="es-ES" altLang="en-US" sz="3000" b="1" dirty="0">
                <a:latin typeface="Arial" panose="020B0604020202020204" pitchFamily="34" charset="0"/>
              </a:rPr>
              <a:t>Funciones de los lípidos en el organismo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67A8620-7E29-1445-A122-B795BEE4D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699" y="260648"/>
            <a:ext cx="9144000" cy="633413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es-ES" altLang="es-CL" sz="2800" dirty="0">
                <a:latin typeface="Arial" panose="020B0604020202020204" pitchFamily="34" charset="0"/>
                <a:cs typeface="Arial" panose="020B0604020202020204" pitchFamily="34" charset="0"/>
              </a:rPr>
              <a:t>TRIGLICÉRIDOS: reserva energética en tejido adiposo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E7F24AA-6606-0645-831B-94F9AE5FB5ED}"/>
              </a:ext>
            </a:extLst>
          </p:cNvPr>
          <p:cNvSpPr/>
          <p:nvPr/>
        </p:nvSpPr>
        <p:spPr>
          <a:xfrm>
            <a:off x="467544" y="5079183"/>
            <a:ext cx="8064896" cy="151816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50000"/>
              </a:lnSpc>
              <a:buSzPct val="80000"/>
              <a:defRPr/>
            </a:pPr>
            <a:r>
              <a:rPr lang="es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alimentos encontramos a los ácidos grasos unidos a una molécula de glicerol formando un glicérido (mono, di o </a:t>
            </a:r>
            <a:r>
              <a:rPr lang="es-E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</a:t>
            </a:r>
            <a:r>
              <a:rPr lang="es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glicérido).</a:t>
            </a:r>
          </a:p>
        </p:txBody>
      </p:sp>
      <p:pic>
        <p:nvPicPr>
          <p:cNvPr id="33798" name="Picture 10" descr="http://www.yseterapias.com/wp-content/uploads/triglic%C3%A9ridos-altos-2.jpg">
            <a:extLst>
              <a:ext uri="{FF2B5EF4-FFF2-40B4-BE49-F238E27FC236}">
                <a16:creationId xmlns:a16="http://schemas.microsoft.com/office/drawing/2014/main" id="{B0002FCD-06AF-B941-B5E9-2743C97F1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96975"/>
            <a:ext cx="5113337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>
            <a:extLst>
              <a:ext uri="{FF2B5EF4-FFF2-40B4-BE49-F238E27FC236}">
                <a16:creationId xmlns:a16="http://schemas.microsoft.com/office/drawing/2014/main" id="{CE4D0011-AD45-7C46-ABFC-96D9A00CEE06}"/>
              </a:ext>
            </a:extLst>
          </p:cNvPr>
          <p:cNvSpPr/>
          <p:nvPr/>
        </p:nvSpPr>
        <p:spPr>
          <a:xfrm>
            <a:off x="161925" y="153325"/>
            <a:ext cx="88201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dirty="0"/>
              <a:t>ALMACENAMIENTO DE LÍPIDOS: RESERVA</a:t>
            </a:r>
          </a:p>
        </p:txBody>
      </p:sp>
      <p:sp>
        <p:nvSpPr>
          <p:cNvPr id="34819" name="5 Rectángulo">
            <a:extLst>
              <a:ext uri="{FF2B5EF4-FFF2-40B4-BE49-F238E27FC236}">
                <a16:creationId xmlns:a16="http://schemas.microsoft.com/office/drawing/2014/main" id="{41646C49-7330-D945-AF99-960B1B0DD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052513"/>
            <a:ext cx="85074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n-US" sz="2200" dirty="0">
                <a:latin typeface="Arial" panose="020B0604020202020204" pitchFamily="34" charset="0"/>
                <a:sym typeface="Wingdings" pitchFamily="2" charset="2"/>
              </a:rPr>
              <a:t> </a:t>
            </a:r>
            <a:r>
              <a:rPr lang="es-ES" altLang="en-US" sz="2200" dirty="0">
                <a:latin typeface="Arial" panose="020B0604020202020204" pitchFamily="34" charset="0"/>
              </a:rPr>
              <a:t>Cuando el contenido calórico de la dieta excede los requerimientos energéticos inmediatos, los carbohidratos y los aminoácidos, pueden ser transformados en ácidos grasos y esterificados con glicerol para formar </a:t>
            </a:r>
            <a:r>
              <a:rPr lang="es-ES" altLang="en-US" sz="2200" dirty="0" err="1">
                <a:latin typeface="Arial" panose="020B0604020202020204" pitchFamily="34" charset="0"/>
              </a:rPr>
              <a:t>triacilglicéridos</a:t>
            </a:r>
            <a:r>
              <a:rPr lang="es-ES" altLang="en-US" sz="2200" dirty="0">
                <a:latin typeface="Arial" panose="020B0604020202020204" pitchFamily="34" charset="0"/>
              </a:rPr>
              <a:t>. </a:t>
            </a:r>
            <a:endParaRPr lang="en-US" altLang="en-US" sz="2200" dirty="0">
              <a:latin typeface="Arial" panose="020B0604020202020204" pitchFamily="34" charset="0"/>
            </a:endParaRPr>
          </a:p>
        </p:txBody>
      </p:sp>
      <p:sp>
        <p:nvSpPr>
          <p:cNvPr id="10" name="9 Rectángulo">
            <a:extLst>
              <a:ext uri="{FF2B5EF4-FFF2-40B4-BE49-F238E27FC236}">
                <a16:creationId xmlns:a16="http://schemas.microsoft.com/office/drawing/2014/main" id="{BEAF6B43-8A7D-FE4C-B93A-A52F927B53AD}"/>
              </a:ext>
            </a:extLst>
          </p:cNvPr>
          <p:cNvSpPr/>
          <p:nvPr/>
        </p:nvSpPr>
        <p:spPr>
          <a:xfrm>
            <a:off x="34925" y="5653088"/>
            <a:ext cx="41148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Aproximadamente un 85% de la E+ almacenada en un adulto varón, está en forma de </a:t>
            </a:r>
            <a:r>
              <a:rPr lang="es-ES" sz="20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trigliceridos</a:t>
            </a:r>
            <a:r>
              <a:rPr lang="es-ES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en el tejido adiposo. 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4821" name="Picture 2" descr="C:\Documents and Settings\stefanie chalmers\Mis documentos\Mis imágenes\ANTROPOMETRÍA\obesidad2.gif">
            <a:extLst>
              <a:ext uri="{FF2B5EF4-FFF2-40B4-BE49-F238E27FC236}">
                <a16:creationId xmlns:a16="http://schemas.microsoft.com/office/drawing/2014/main" id="{ACE3D98E-1DB6-B045-8012-62111A4EA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60700"/>
            <a:ext cx="322103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1" descr="http://www.nature.com/nri/journal/v11/n2/images/nri2921-f1.jpg">
            <a:extLst>
              <a:ext uri="{FF2B5EF4-FFF2-40B4-BE49-F238E27FC236}">
                <a16:creationId xmlns:a16="http://schemas.microsoft.com/office/drawing/2014/main" id="{4F6ECD4E-F0AA-9F48-A250-D7DAB316B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658194"/>
            <a:ext cx="44291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C87F97B-37AD-9F49-B7B4-C4627458B8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188913"/>
            <a:ext cx="5976664" cy="633412"/>
          </a:xfrm>
        </p:spPr>
        <p:txBody>
          <a:bodyPr/>
          <a:lstStyle/>
          <a:p>
            <a:pPr marL="838200" indent="-838200" eaLnBrk="1" hangingPunct="1"/>
            <a:r>
              <a:rPr lang="es-E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ÁCIDOS GRASOS ESENCIALES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D8EA8E-4BDA-E94C-A1B3-7D017F7F7F15}"/>
              </a:ext>
            </a:extLst>
          </p:cNvPr>
          <p:cNvSpPr/>
          <p:nvPr/>
        </p:nvSpPr>
        <p:spPr>
          <a:xfrm>
            <a:off x="240597" y="1510255"/>
            <a:ext cx="52578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SzPct val="80000"/>
              <a:buFont typeface="Wingdings" pitchFamily="2" charset="2"/>
              <a:buChar char="v"/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Ácidos grasos omega-3: </a:t>
            </a:r>
          </a:p>
          <a:p>
            <a:pPr lvl="1" eaLnBrk="1" hangingPunct="1">
              <a:lnSpc>
                <a:spcPct val="90000"/>
              </a:lnSpc>
              <a:buSzPct val="80000"/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- Alfa-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linolénico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C18:3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-3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ALA)</a:t>
            </a:r>
          </a:p>
          <a:p>
            <a:pPr lvl="1" eaLnBrk="1" hangingPunct="1">
              <a:lnSpc>
                <a:spcPct val="90000"/>
              </a:lnSpc>
              <a:buSzPct val="80000"/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Eicosapentaenoico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(C20:5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-3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EPA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SzPct val="80000"/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Docosahexaenoico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C22:6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-3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DHA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D9D9DD-85D6-0542-9D6B-14140F717C9B}"/>
              </a:ext>
            </a:extLst>
          </p:cNvPr>
          <p:cNvSpPr/>
          <p:nvPr/>
        </p:nvSpPr>
        <p:spPr>
          <a:xfrm>
            <a:off x="250825" y="4221163"/>
            <a:ext cx="5329238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SzPct val="80000"/>
              <a:buFont typeface="Wingdings" pitchFamily="2" charset="2"/>
              <a:buChar char="v"/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Ácidos grasos omega-6: </a:t>
            </a:r>
          </a:p>
          <a:p>
            <a:pPr lvl="1" eaLnBrk="1" hangingPunct="1">
              <a:lnSpc>
                <a:spcPct val="90000"/>
              </a:lnSpc>
              <a:buSzPct val="80000"/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Linoleico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C18:2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-6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AL)</a:t>
            </a:r>
          </a:p>
          <a:p>
            <a:pPr lvl="1" eaLnBrk="1" hangingPunct="1">
              <a:lnSpc>
                <a:spcPct val="90000"/>
              </a:lnSpc>
              <a:buSzPct val="80000"/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Araquidónico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C20:4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-3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AA)</a:t>
            </a:r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6 Conector recto de flecha">
            <a:extLst>
              <a:ext uri="{FF2B5EF4-FFF2-40B4-BE49-F238E27FC236}">
                <a16:creationId xmlns:a16="http://schemas.microsoft.com/office/drawing/2014/main" id="{F1DCEC4E-62F3-5340-85A7-ECDA4930C6F0}"/>
              </a:ext>
            </a:extLst>
          </p:cNvPr>
          <p:cNvCxnSpPr>
            <a:cxnSpLocks/>
          </p:cNvCxnSpPr>
          <p:nvPr/>
        </p:nvCxnSpPr>
        <p:spPr>
          <a:xfrm>
            <a:off x="4741953" y="1906091"/>
            <a:ext cx="199028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>
            <a:extLst>
              <a:ext uri="{FF2B5EF4-FFF2-40B4-BE49-F238E27FC236}">
                <a16:creationId xmlns:a16="http://schemas.microsoft.com/office/drawing/2014/main" id="{5E0B632C-160B-EF44-8F6C-CC0DA410D7EB}"/>
              </a:ext>
            </a:extLst>
          </p:cNvPr>
          <p:cNvCxnSpPr>
            <a:cxnSpLocks/>
          </p:cNvCxnSpPr>
          <p:nvPr/>
        </p:nvCxnSpPr>
        <p:spPr>
          <a:xfrm>
            <a:off x="3910680" y="4653136"/>
            <a:ext cx="28215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8 CuadroTexto">
            <a:extLst>
              <a:ext uri="{FF2B5EF4-FFF2-40B4-BE49-F238E27FC236}">
                <a16:creationId xmlns:a16="http://schemas.microsoft.com/office/drawing/2014/main" id="{E7C8BAF9-0553-FF46-B2EA-99DAA1DE226D}"/>
              </a:ext>
            </a:extLst>
          </p:cNvPr>
          <p:cNvSpPr txBox="1"/>
          <p:nvPr/>
        </p:nvSpPr>
        <p:spPr>
          <a:xfrm>
            <a:off x="7100149" y="1695500"/>
            <a:ext cx="1455848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ESENCIAL</a:t>
            </a:r>
          </a:p>
        </p:txBody>
      </p:sp>
      <p:sp>
        <p:nvSpPr>
          <p:cNvPr id="10" name="9 CuadroTexto">
            <a:extLst>
              <a:ext uri="{FF2B5EF4-FFF2-40B4-BE49-F238E27FC236}">
                <a16:creationId xmlns:a16="http://schemas.microsoft.com/office/drawing/2014/main" id="{CDEEEEFD-2B9A-A94B-AD22-EEC1F0744E6B}"/>
              </a:ext>
            </a:extLst>
          </p:cNvPr>
          <p:cNvSpPr txBox="1"/>
          <p:nvPr/>
        </p:nvSpPr>
        <p:spPr>
          <a:xfrm>
            <a:off x="7090696" y="4362281"/>
            <a:ext cx="1455848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ESENCIAL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rquitecturacorporal.files.wordpress.com/2014/02/buenos-alimentos.jpg">
            <a:extLst>
              <a:ext uri="{FF2B5EF4-FFF2-40B4-BE49-F238E27FC236}">
                <a16:creationId xmlns:a16="http://schemas.microsoft.com/office/drawing/2014/main" id="{0B6D2146-68DF-4441-B27F-1B781AB68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3"/>
          <a:stretch>
            <a:fillRect/>
          </a:stretch>
        </p:blipFill>
        <p:spPr bwMode="auto">
          <a:xfrm>
            <a:off x="2124075" y="1268413"/>
            <a:ext cx="5075238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>
            <a:extLst>
              <a:ext uri="{FF2B5EF4-FFF2-40B4-BE49-F238E27FC236}">
                <a16:creationId xmlns:a16="http://schemas.microsoft.com/office/drawing/2014/main" id="{3E671118-DEFE-9D4E-8D97-4DBE060415E0}"/>
              </a:ext>
            </a:extLst>
          </p:cNvPr>
          <p:cNvSpPr txBox="1"/>
          <p:nvPr/>
        </p:nvSpPr>
        <p:spPr>
          <a:xfrm>
            <a:off x="0" y="476250"/>
            <a:ext cx="9144000" cy="101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MICRONUTRIENTES</a:t>
            </a: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DAA74CB8-1A00-EC40-A4BA-40C6F4358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557338"/>
            <a:ext cx="6553200" cy="5262979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Char char="ü"/>
            </a:pPr>
            <a:endParaRPr lang="es-ES" altLang="en-US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s-ES" altLang="en-US" sz="2400" dirty="0">
                <a:latin typeface="Arial" panose="020B0604020202020204" pitchFamily="34" charset="0"/>
              </a:rPr>
              <a:t> Vitaminas y minerales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Char char="ü"/>
            </a:pPr>
            <a:endParaRPr lang="es-ES" altLang="en-US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s-ES" altLang="en-US" sz="2400" dirty="0">
                <a:latin typeface="Arial" panose="020B0604020202020204" pitchFamily="34" charset="0"/>
              </a:rPr>
              <a:t> Su requerimiento es relativamente pequeño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Char char="ü"/>
            </a:pPr>
            <a:endParaRPr lang="es-ES" altLang="en-US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s-ES" altLang="en-US" sz="2400" dirty="0">
                <a:latin typeface="Arial" panose="020B0604020202020204" pitchFamily="34" charset="0"/>
              </a:rPr>
              <a:t> Son indispensables para los diferentes procesos bioquímicos y metabólicos del organismo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400" dirty="0">
                <a:latin typeface="Arial" panose="020B0604020202020204" pitchFamily="34" charset="0"/>
                <a:sym typeface="Wingdings" pitchFamily="2" charset="2"/>
              </a:rPr>
              <a:t>(buen funcionamiento)</a:t>
            </a:r>
          </a:p>
          <a:p>
            <a:pPr lvl="1" algn="ctr" eaLnBrk="1" hangingPunct="1">
              <a:spcBef>
                <a:spcPct val="0"/>
              </a:spcBef>
              <a:buFont typeface="Wingdings" pitchFamily="2" charset="2"/>
              <a:buChar char="ü"/>
            </a:pPr>
            <a:endParaRPr lang="es-ES" altLang="en-US" sz="2400" dirty="0">
              <a:latin typeface="Arial" panose="020B0604020202020204" pitchFamily="34" charset="0"/>
              <a:sym typeface="Wingdings" pitchFamily="2" charset="2"/>
            </a:endParaRPr>
          </a:p>
          <a:p>
            <a:pPr lvl="1" algn="ctr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s-ES" altLang="en-US" sz="2400" dirty="0">
                <a:latin typeface="Arial" panose="020B0604020202020204" pitchFamily="34" charset="0"/>
                <a:sym typeface="Wingdings" pitchFamily="2" charset="2"/>
              </a:rPr>
              <a:t> Son </a:t>
            </a:r>
            <a:r>
              <a:rPr lang="es-ES" altLang="en-US" sz="2400" dirty="0" err="1">
                <a:latin typeface="Arial" panose="020B0604020202020204" pitchFamily="34" charset="0"/>
                <a:sym typeface="Wingdings" pitchFamily="2" charset="2"/>
              </a:rPr>
              <a:t>acalóricos</a:t>
            </a:r>
            <a:endParaRPr lang="es-ES" altLang="en-US" sz="2400" dirty="0">
              <a:latin typeface="Arial" panose="020B0604020202020204" pitchFamily="34" charset="0"/>
              <a:sym typeface="Wingdings" pitchFamily="2" charset="2"/>
            </a:endParaRPr>
          </a:p>
          <a:p>
            <a:pPr lvl="1" algn="ctr" eaLnBrk="1" hangingPunct="1">
              <a:spcBef>
                <a:spcPct val="0"/>
              </a:spcBef>
              <a:buFont typeface="Wingdings" pitchFamily="2" charset="2"/>
              <a:buChar char="ü"/>
            </a:pPr>
            <a:endParaRPr lang="es-ES" altLang="en-US" sz="2400" dirty="0">
              <a:latin typeface="Arial" panose="020B0604020202020204" pitchFamily="34" charset="0"/>
              <a:sym typeface="Wingdings" pitchFamily="2" charset="2"/>
            </a:endParaRPr>
          </a:p>
          <a:p>
            <a:pPr lvl="1" algn="ctr" eaLnBrk="1" hangingPunct="1">
              <a:spcBef>
                <a:spcPct val="0"/>
              </a:spcBef>
              <a:buFont typeface="Wingdings" pitchFamily="2" charset="2"/>
              <a:buChar char="ü"/>
            </a:pPr>
            <a:endParaRPr lang="es-E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94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5" descr="data:image/png;base64,iVBORw0KGgoAAAANSUhEUgAAAlkAAAIsCAYAAADBF7w1AAAgAElEQVR4XuydB7RVxfXGBxsKwqMEVKQ8migqoLHE2MCIiY0SMXbF2BB7iy0K2I0iGCwYNaIimqiRIvpP1AjYYqWjIMKjCAIKPBAskfBfv7nsy9zDOfecc8t79963Zy3Wu/ecmTkz38zjfO/be/autXHjxo1GiyKgCCgCioAioAgoAopAThGopSQrp3hqZ4qAIqAIKAKKgCKgCFgElGTpRlAEFAFFQBFQBBQBRSAPCCjJygOo2qUioAgoAoqAIqAIKAJKsnQPKAKKgCKgCCgCioAikAcElGTlAVTtUhFQBBQBRUARUAQUASVZugcUAUVAEVAEFAFFQBHIAwJKsvIAqnapCCgCioAioAgoAoqAkizdA4qAIqAIKAKKgCKgCOQBASVZeQBVu1QEFAFFQBFQBBQBRUBJlu4BRUARUAQUAUVAEVAE8oCAkqw8gKpdKgKKgCKgCCgCioAioCRL94AioAgoAoqAIqAIKAJ5QEBJVh5A1S4VAUVAEVAEFAFFQBFQkqV7QBFQBBSBLBB4asQKc2bfJoaflZU/mU6d65rDu9Y3Y0evNJ271DWrV/9kf2pRBBSBmoeAkqyat+Y6Y0VAEcgRAlOnrDPn9P3CDB1Wbp54fLnp2q3MfPbpenP7Xa3MkV1nWrK1evUGM3hoeY6eqN0oAopAMSGgJKuYVkvHqggoAgWFwDl955oFFT+YY45raF55eZWpVcuY3TrsYH5zdAMz4okV9h7lxdEdTKvy2gU1dh2MIqAI5B8BJVn5x1ifoAgoAiWKACQK8sTPik2EqnOXOtZ02LNXIzvrsgZb258NGmxToijotBQBRSAIASVZujcUAUVAEcgAAUyFECwhTxCtsWNWmsMOr299sLgvvlhBnzN4rDZRBBSBIkJASVYRLZYOVRFQBAoHgSYNPjCXXr6LuWlgCzNxwhrTvdtMS7AgVK9P2NPsv8808+PGg+x3+YwzfJ/es82HkzupM3zhLKWORBHIGwJKsvIGrXasCCgCpYoA5sBzz55rlazP5+9rTug12zq586+ycoPp1LmOadrwQ0uyhIDxGR8uiNaZfZuqM3ypbg6dlyLgIKAkS7eDIqAIKAIxEYBUtW5d2/pevfZmR3PV5RVW0bp14CLrm3VW3ybm1kGLU0jW8lX7m91aT7bhHsaMXmnJmRZFQBEobQSUZJX2+ursFAFFIMcIEPcKlUrKGWc1sR9RsDAfQri4dvUVFebxEe0s6Rrz0kp7D/VLygsvdTA9NjnH53iI2p0ioAgUCAJKsgpkIXQYioAiUBwI4GOFyQ/lCmf3Pw9dam4a2NzGy+IepwqJi4XKdcvARdYxnu/UbdBga0usaMN1VC0tioAiULoIKMkq3bXVmSkCioAioAgoAopANSKgJKsawddHKwKKgCKgCCgCikDpIqAkq3TXVmemCCgCVYwAJsEFC36woRy0KAKKgCKgJEv3gCKgCCgCMRFoV/5J0veKpjjDd+82y/pkUQhCyqnD/bpMsw7v/KMQW4sYWtyHkLVv/YlRB/iY4Gt1RaCIEFCSVUSLpUNVBBSB6kdAAoriuE5YBorEv+I0IeXJESvM4yPa2lOINw1obp3kKdvVes+89uaeNp4WbZ5+coU5vmcjm9tQiyKgCJQeAkqySm9NdUaKgCKQRwSIkYUKNW3qOvPYE+3sCUHI0yWXJRQrzIWUVq1qW6UqiGSharUq3972Q8wsTSCdx0XTrhWBakJASVY1Aa+PVQQUgeJDQGJkQa4IwwAxQoWCZEGmiImFOkVBoRo3ZqUvyapc/VMyvQ4pd+4dUp40KRYfKjpiRUARCEJASZbuDUVAEVAEIiIg6XTc6pgM8b0iAjymQAo+W0R9HzN6lencpY4NSipmRuo8NWJ5koxRHx8t8hlqUQQUgdJCQElWaa2nzkYRUATyiICYCnv2amifQuocVKjy8tpWmYIsoXatXvWT+WhKZ0umqCOO7vXLtjYfTelk2pd/Yg7rWma6dKmTVL/UZJjHhdOuFYFqQkBJVjUBr49VBBSB4kMAJQtlCtJEQZ3CZMh3PpMMmoKfltShDbkKIVQkhqY+OQ4vuXwXG/WdgumRNvK9+JDRESsCioAfAkqydF8oAoqAIqAIKAKKgCKQBwSUZOUBVO1SEVAESgcBlChRp7yzQoHCuX316g1W4eKEIQqWzW84ZpV1epci1y65bOekYoVpcdj9X5kePRsmla/SQU5noggoAkqydA8oAoqAIhCAAMSI038UHNPFBMh3iXPlNsXcN2f+PjZZNOTLbYOJEP8siZNFu6surzDD7l+qju+6AxWBEkVASVaJLqxOSxFQBLJHQEgQPaFSDR5abjvF96p7t5mmU+e6NoQDflaoWlzn+5FdZ5pJE9ekECo/kkWsrMrKDb4kLvvRaw+KgCJQ3QgoyaruFdDnKwKKQMEiAAmiQIQgUpwApHDKEKUqKCVOFJIlIR1atqptFi74IYXEFSwgOjBFQBGIhYCSrFhwaWVFQBGoKQgICTrjrCbW58olVUKiiJF168DF1uQnBcULM2OYkiXmRgKbnnv23BQSV1Mw1nkqAqWOgJKsUl9hnZ8ioAhkhICQIPIOEqEdcyCEi8CiQrJQtjAREg8LIkaKnMMOr2+f5yVZYnoUnyxUslq1apkXRnewvlkQM00WndFSaSNFoGARUJJVsEujA1MEFIHqRMD1l5JxSFLoJAFzkj+L8oWS1aDB1tbJXXIb0p6o8JAwnOGnTllv1StvERJXnfPWZysCikDuEFCSlTsstSdFQBEoEQQkfQ7+UkRzp5CXEN8piNPhXevb5M8UCSJKG0IyoFRJbkJIGfe5zv2ysq3NitUHJH26RPWiH5QslC1MkFoUAUWgNBBQklUa66izUAQUgRwi4HcSUMI5EPsKEyLKFYqWnA6EQA0e2tqSKop7MpHv3H99wp42XAO5DSlzKxKO9BR5pjdURA6npV0pAopAFSOgJKuKAdfHKQKKQHEgAKly42KJ2uS9Jql0CEbqTYtDH/hqUdz7KFsUv/re/osDLR2lIqAI+CGgJEv3hSKgCCgCioAioAgoAnlAQElWHkDVLhUBRaDmIIDZcOrU9ckJa4qcmrP2OlNFIAwBJVlhCOl9RUARqFEIYOLr3m2WnfPzL3WwTu5+hXrnnv2FdVj3FtrQFnNgutQ8tAtLrSMnGXv0amRDPGhRBBSB4kFASVbxrJWOVBFQBKoAAYnmzqPcKO/uoxdU/GBzGopvld+wJByDOLRT594h5ebSy3dJqS4xt7j448aDUu5JWAi5qHG0qmAD6CMUgRwioCQrh2BqV4qAIlDcCECeJDSDzMTvtJ9LjDg1yGlDHNZpf9Xl8+2JQ8IzcJrQJVlyMtFFKR3J8iahPr5nI5sbUYsioAgUBwJKsopjnXSUioAiUAUIENX96isqUp7kDRDqEjE3LIM0kphYPXs1skpYNiTLLyAqcbS8pxKrABp9hCKgCGSAgJKsDEDTJoqAIlCaCEhUdmYHgUKRkijvMmOXiBHdffDQ8rRgZEqyXFOhjIUHuVHkS3MVdFaKQOkgoCSrdNZSZ6IIKAJZIOAqVJjlSI3z9JMrbI+uL5QbZFTyEEK8SCDtlrIG2xjMg5AlUuxQ4pgLXd8wnt+n92zbB2ZJTJhaFAFFoPARUJJV+GukI1QEFIEqQMBVnFCLIFlCbFxfKNeHSkjWdrXe8x0hpkbS8sQlWZgcmzb80PbZqXNd89GUTsnch1wjMTWmSC2KgCJQ2AgoySrs9dHRKQKKQBUhQKobchNimvu8Yl9rJpRrDEF8oVxndCFZ3hQ6MmSc3wnnEJdkSe5E+pETia6Z0k8RqyKY9DGKgCIQAwElWTHA0qqKgCJQmgi4sayCZii+UC7Z8TrF09bti/uY98SZ3o8cuc7tEsLBNRX6jScotERpro7OShEoXgSUZBXv2unIFQFFIEcIBClRbvcoUihXru8Watdrb3ZMyXHoEiSIGYSoe7eZtis+408lpwPJeyj3WraqbRNG+4WR8JumJpLO0eJrN4pAHhFQkpVHcLVrRUARKA4EXFOhX1JoThlSxBfKqzQRjZ12NsXOpgjwrtnRVasgWD16NbSJo6kvRU4qukoZ/lj4hkmhzbSpiQjzUU42Fgf6OkpFoHQRUJJVumurM1MEFIEICLhqkp/5z88/Csf0I7vOShIev8e4JxLdPvzqomLh3A4Bcx3r/RzchbCpyTDC4moVRaCaEVCSVc0LoI9XBBSB6kUAwtS+/BM7CCK0e5Us7hM/C6d4cXSnLtcxM0qYB5kFhOnxEe22yHkI0bpl4CLbj1s4uXjf0PLkaUExXQYpVaJ0SUT56kVPn64IKALpEFCSpftDEVAEFIEsEIBsTZ2y3vZAuIaw0AqYEzH7UTp3qaPR27PAXpsqAoWOgJKsQl8hHZ8ioAgoAoqAIqAIFCUCSrKKctl00IqAIqAIKAKKgCJQ6AgoySr0FdLxKQKKQJUggAN8XPMdpsJxY1aZMaNXmsrVPyXHyWnDHj0TCaK9hRANCxb8YPCpSlfoe9rU9aZT53CTIn1SwkyVVQKkPkQRUASSCCjJ0s2gCCgCNRoByEz3brNs6AVO9z32RFsDSQorhF849+wvrAN8ULn08l1sxHYpbtJnibvl1xbStP8+02zfjGnO/H0CfbfcCPRn9m1iE0hrUQQUgcJAQElWYayDjkIRUASqCQFvINIooRHCQjK4U3FPCbqEiDqSqsc7dTePIvfcU41uXTf8hFzXIKXVtJH0sYqADwJKsnRbKAKKQI1GwM1PKEAEkRru+xGbMAAlXY4bAysdeYpKsrykjT41SGnYauh9RaDqEFCSVXVY65MUAUWgwBBwzXfu0PyCksp9YmZJ1HWueeNiYeojltWw+5faJpIuh8+5JlluJHkZXxQlrsCWQYejCJQsAkqySnZpdWKKgCIQhoCfEkSbID8or4rlps7xPou6kyZUWv8uCXCaS5KVzmTpRpsPw0DvKwKKQP4QUJKVP2y1Z0VAEShwBPyUIBkyDuQ4krvF679104Dm5qaBLSLPMpcky5s/MaoSF3mwWlERUASyRkBJVtYQageKgCJQnQhgnsNE5oY8qFy9wV6Te/LTHadXCSK9zbgxmxM28/3F0R1SpuYlSX65BdNhkSuSxVybNvww+SgSSXPNTdkT5FRfnWulz1YEahoCSrJq2orrfBWBEkIAooTvEyfqIDCERShrsI3B14o8hFzjJ87t5Ad0QzN4lSAI06+6zkwhKl4StV2t91LQE4f2sHAOhHEgnEOuSJaXINI/RFL8wBiknxJXQkuvU1EEigIBJVlFsUw6SEVAEfBDANICqRp4SwtzxaXzre8TgT5Xr/opSbIw5+GI3qDB1jZxM8VPCfpoSidb7+orKpKPEnIkF1yS5SZo9pInv7GiLPXpNdtMmrgmeTvoFGPY6ULv8+hbYmtJ535KnO4iRUARqFoElGRVLd76NEVAEcgRApAKlCec1PGdQt3p2buRmTJ5nX1Cl33qmjEvrbRR3KlbUfGDmVuxr73nVYJE9aFe+9afJEcIaUMl8yNZPBdyQwlyoHenCqGCPGVLsrxjdMmU9+RjXHNmjpZGu1EEFIFNCCjJ0q2gCCgCRYkAapTre1XWYGszdcp6S6oofC7f5KtlFa5Nvlvc8ypBmPJQxCjDhi5NieLuBvf0xtQSvyfGAnFzU+vY04WOakU/twxcnOL3lYmS5VXbMJEe1rXMjp3TjDxXileJ4x6KHuXWQYttTC0KOFG473X2L8rNoYNWBAoEASVZBbIQOgxFQBGoGgS8SlDYU9NFbE/n9+Qlcvhvec2AQaEWvP5iLhnzqlXpxu9V4jgdKWmADt9EzBZUfJ8kadyHcCrRCtsVel8RiIaAkqxoOGktRUARKBEEvEpQ2LTc4J5eM2PUeFqc/vPz+fLLXwgJ2q315BQ1Tcx+cQkicxMljn6P7DrLKlk8t7Jyg5k//wervpW3rm1at97efPIJ+Rs3+66FYaP3FQFFID0CSrJ0hygCikCNQiCOEiTApDMZQrQGDy03OMJLGAlXMaIPMduRhJrEz26B8EisLQgPJkXqSRGCxndvnK4oCydKnChYYmLFNIhple+SiNoNexGlb62jCCgCSrJ0DygCioAiYBHwKkEQI79gopAc95Shm2YnKBVPEMSk1UHFgoxRopxEdPtyTZJenzDMiH6lT6/PrFJF0TQ7uvkVgepDQJWs6sNen6wIKAJVjIDXVJjOp8olNF6iki6ljTsl0u4Qp0vS6nAPAgfREhKUDgKX3HnDTqTLr+g97egqcfiFQSyFSOI0D9lE1ZLDApzExGzojruKl0ofpwiUBAJKskpiGXUSikDpI4AKddUVFQZncQrmLtQmrv9xQPNNJwk3JMM5UEdCO+DcLcRCzHWuGc4PPZdI+cWcQtGCzASRJYgLZkQ/ogLBOafvFymJpr1jcB3u5Z5L/IJOJlIXTPbrMtWOzc2vKGP+aEpnO3bGR13GA9nidCI/IWIQS4krVvq7S2eoCOQHASVZ+cFVe1UEFIEcIyD+SHIij7yDECcJzwCRonANkiCfISZrKjckY1pBKCAWh3WtnzThBQ0VIoeflBsp3lsX4kKfCfVnG6sAuUmh08FAO9qvXr3Btu/SpY5pVb696dGroe/YhBAxZ0hQuuJXl1OLpN6BADK3mwc2N1deXmFOOrmxOeo3Dc1TI5abE3/X2Fxy0XzrqzVn/j6hGOV4mbU7RaCkEFCSVVLLqZNRBEoXAcgSTuIJhaqp6d5tpkHNuW1QglAdcOCOZvvtt0ohWZAdiAXkR0MTGIsFOKBYQeYgVRA2cMXhXggieGGe5LqaDEv3d0pnln8ElGTlH2N9giKgCGSJgDib88JH/fl4aifz887TDKEN+N6n92wbWBNigIkL1QvCgDo0bswqQ6BSzIPehM9ZDkubKwKKgCKQFgElWbpBFAFFoOARwH8IkxrmtDGjV1k1ZuKEymRE9VatEv5DpMRBfcEUhsrFKTtULwgXEc4loXPBT1gHqAgoAiWBgJKsklhGnYQiUNoI4F+EGoUZy/3s9ZmSHIWkicFniftiYkTxypXpi+eQiNr7PHydtCgCioAiIAgoydK9oAgoAiWNAKcEIUSoWYQ9kHhVmUyavobdvzQlWKjbD33jtH7TgBaBjunW2X3MKtsMUiYkMGw8mbaj31xiEDZOva8IKAKbEVCSpbtBEVAEShYBb3R3lKzX3uwYm2hBcM49+4tAcuUHIKccbxrQPOWWX1qcoPyFbsNM29FHrjAo2U2iE1ME8oiAkqw8gqtdKwKKQPUhEBQwFOLjF+U9aKQQrO7dZqXkEow6K2+sK2+CaPpJF1RUnpNpu1xhEHW+Wk8RUARSEVCSpTtCEVAECgoBVBtCC0CEOC1426BELj8CgoqvFYoUJwgJpilxpgg86pagHIVx0swwFoKXSt6/TICS5M609SNLmAyJCp+uZNqOkA3jxqzcous4GGQyZ22jCCgCCQSUZOlOUAQUgYJCQIKOQk7GjF5pndfvG1puiZZEJsePabta79nTgqSoIVTD3Ip9k/PwM6+5k0wXLd2tly7PIJHUxZGek4/Tpm5O6hz0rEzJUibtwjCIYqYsqI2hg1EEihABJVlFuGg6ZEWglBEgkrtETIdUEYKBUAy1atWypjXuCcmCiP2q60xLds7qm7hH8eYo9OIVxUSXLhH0vUPKbcoe14keUkP0dK9y5M0bSCgJt+RLycoFBqW8z3RuikBVIKAkqypQ1mcoAopAJARcYgNxggxNmrjGxsX6/VlzLZHipGDPXo3MoAGLLdEhfyHFJU5BpkIZBORo+ar9044pSMUKU8EgN/wjHQ8mT8YuJRNFiraZtAvDgH7BIJvTlpEWVSspAjUYASVZNXjxdeqKQKEhAMkqa7CNVarE5wqCgckQskK+Qa6jGkFgSA+D0oWPEfW8SaDTze+xJ9pZkuZXgkxtcZ3mvX1nQpYyIVlhpkIZVzoMCm1v6HgUgWJEQElWMa6ajlkRUAQCERCfrjCIcKQPSrMTZGrLVvmpKpIVFQPILMqcFkVAEcgPAkqy8oOr9qoIKAJpEMDXCjMgIQ6kQGzwZ0KVwudp0oQ1SVULZQY1S5Qn6mIypK63kEh64YIfUi5DqPxO2QWRJtL4PP3kii36yDb3YVWRrDgYuKcf3QmjKoI5JzghbayZ4E0KI+aCD5yoj65ZVDe/IqAIJBBQkqU7QRFQBKocAQktIC94XtgQp0ROwjXJlzdKCyZAMRkS6oCXPWEV/JzX5Z53QpCp9uWfmMrKDSm3IHN+5MDPH8trKmSctw1aFIod5kzGSqkKkpUOA/y0vAQ0CAPWCHL7+oSOpk+v2dYsW1n5kxnz0kobcoK5HNa1zP6khIWhCAVKKygCJYiAkqwSXFSdkiJQyAgQc6ppww8NIRAgOJAoThQOHtradO5SxxIhEj6jJvmRLK5DcNZUbtjCed1PgRIy5ncP53pO/3kL4/ESMjfkQVSfJ+lXfJ+qgmT5mQrFNOp3zy9mFmu0W+vJNl8kKYIgwI+PaGvDZYCZqFtX/2FXc+Zpn9tpEkk/V7khC3n/6tgUgTgIKMmKg5bWVQQUgawRIAr5LQMXmZtRqAYtMqhZxLzCNwgihNLCibdOnev4kiwIEOYq6vJTwjYwsHTkKEjh8TOXMR5vcU8VBkVSDwJHwjRUBcnKBAM3zARzACuIJAcNmCvrQYBY1CyIMGQNQsU/iDBxyjhN6a5F1htFO1AESgABJVklsIg6BUWgmBDwmuJ4wWOa6tqtvkHxEdMgCgtqEgqS+AShfPXpPTs5Xdd53S+uFWrZitUHJOv7+Sp5U99QOYxkoaR17zYzFuwETs03ycolBrEmp5UVAUXAFwElWboxFAFFoEoRgMBAnAjVAOlACcG3h4CjkCqI0QujdzcNGmxtzVNitqMN5AbVBLKF0nLu2XNt1HeKnznQS6Cimsv8Ykx5fbKCUtYEgVkVJCuduVTG5XdyMshkSFLsx55oa5UssOMwAEoWflxTp6y3BxG4Ln5tKJMQZS2KgCKQQEBJlu4ERUARqFIEIEdySk1yAkpATEgUL3H5zn1e5pKzkO9u8Ez5Lj5E3hyDmLMga1JIf4MpzFu8AUb9HN/9Qj7I+Nz+6F8CpMr1qjIX+pkKo2LgTbMjJlFIk5gIcW5njSjEKMOfDqz4iYo27P6l1sdNfbOq9FdKH1bACCjJKuDF0aEpAopANATi+kh5e/WeVPQz69EmSpysdCbBqCqSd3x+qplXWcs1BjwTlRFSxU98rqZMWW9DYaBkSUR7IVmoaETkh8jiGK9FEVAEVMnSPaAIKAIlgEBc0513yt40O0FO8jh2o/gEFZQtwkug1rlFCFGQL1e6VD1BKl225ks/DObM38cqhYx/vy5TrSIFFk+P2s1c3H+eGXJ/uc3PeMddLc311y6038/pmzApch3F0ZusuwS2l05BEcgYAVWyMoZOGyoCikAhICAhIbIdi9dcFpT7D5XGDaLqPtfPJ4r7YkILGitkhhAIfnkEg/p0iVmuMJBQE5AsyJUEGxWyNWb0ShsEluuocpBG1Cv86zDLUg9FLShdUbZrpO0VgWJDQElWsa2YjlcRKGIEeHmT4Jk4WH7R2jOZWlAKnLh9eX2u0pnfMJ/h7A252LjR2LATjMPP30v8sWQ8QeQNggU5kTAIYEXYBPGBcufjPTWZralQ+vZiIKZC7tvxPLnCMB8bz2z1BruGzFl8sNzPcfHX+opAKSKgJKsUV1XnpAhUMwJyEk3MTwzHe7IP5QjTEifWJCAoZj8UEeJfUSAkDRtunTa/nh9pwceKmE5Bxc85nbpenys/B/i40AY5lMftx63vNRUGOeqnS3UThoGYTFkbyBQ4o1rhl0W/+J7hCC8+WXLaM4rfWjZz17aKQDEhoCSrmFZLx6oIFAkCcspNzE/ii4TDNCoQJ9HEBHXroMXJMAy8sClu+hy+B+XXC4q8HuWEm1/MLBmvwCy+Sd7o71GXwS8Gl5DHaVO3POUYpd9OnevaVDfuCUwi6HtLthi4+QoxESZOfta1SuSuu25rRo38OoVkoeRJQFLNYxhlJbVOTUBASVZNWGWdoyJQhQhIQEzIgKhQqB5PjlhhPprSySpXnEDD7EQYgCCSxUseHyA5xeb34vZzUG/ZqraZW7Fv6Iz9TgF6FSI64RkobN6cf2EP8MutKG3woTqy6ywTl2hhJoSAuiES/IhmLjCAhNaqZaxZ8PmXOtg8jZBk1uVXR5aZN16vtGNB4Ro6rNwccVgi5Q7FL1VRGF56XxEoRQSUZJXiquqcFIFqRABHbWJbQYoIFooKRRodyABO426AUUhNEMlCDaMPTIqTJq6x/fgVryLlNc8FQeGnUgWpP5CiWwcutnGgwgoEh5RBYc7f9Clm1bA+uY+/FPkD/ZzjM8WAMXgTZwtBYmzEv5LE3ZDSaVPXG+b34pgO5oSes23CaPzrMM2KozztXKUtyty0jiJQqggoySrVldV5KQLVgIDfKTfUDwoBOoXE8CLGqdv69gxanPSFgixgTsQ85abPEXXEL8glzxw2dKlVx3Aap33UIs7lUdtSH3UNtY42okShyuG3dHjXMtOjV0NfIpSO7ImDO0RFTJOoVpIbEBKT7qBAVWIQFVutpwgoAhonS/eAIqAI5BABOeUmaXNQQTCzEZ4AsxKfxRcLFQvy0L71J5aUlDXY2qpdhCaAdKCGSVBL1DGIlwa5zOFiRegK8saaeM2TY8estGuGSZQ6ctKQLr0nErmWq5OkEYasVRSBgkJAlayCWg4djCJQ3AjwQuYlK6Yy9zsvY0gYPla8tCVUAeoNyhCFHIbiGE94BFGluO9+L26Uimf03lOirO2JvWdbk+GCiu/tGhKAlOvuYQVRLDEN4ygfZOotHiR0pIpAZggoycoMN22lCCgCJYKAxO4S81yJTCsn05BTopruaFIAACAASURBVJh8Me1yAIDy4ugOSQVLTJ2S17B7t5lWjYR8oVJSopx0zMmAtRNFoMAQUJJVYAuiw1EEFIH8IYCaxulGlDHMkd6E0jw54VuV8As79PD6sfyr8jfyqu8ZjDDTolbh8A5R2q7We0lzLjiC1ZlnNUkqWRKqA5LFydExo1clI8Grqbfq11CfWP0IKMmq/jXQESgCNQ4B66h9/1f2RYwDOQFI8c/CxycfBZMkDvZiloz6DPyOLrl8F3PJZTuHki13TuKXhPkzStug8TBeTjRCCPFZw8w6eEh5Vj5OjI0+Jb8i0dtvGtBiiz4hWOPGrEpGdcfk96uuM62iJYmjOcyAb93YMassCROSRUBSfPAIAUHBZ4trWhSBmoaAkqyatuI6X0WgmhGAjHTvNss3BQ2+XAQEzWWBXBF+IJsC2SIJsviR+fUVlGMwXbysdGMKSibNWNxI+nHmFZR+hz45nOA6uGMqFJ8rYpwR7Z0CnhAtxoeJlTAPmAhZO8ggaYYINUGibAgYhQMQRPFPh1+ceWhdRaBYEFCSVSwrpeNUBEoEgSAyItPzRl3PdNrpyFymfQaNLSxBcyapZtKl9PELmho2J8a4W+vJviZS2mL6cx3UIaYQKAqESqK5Q9QIY4GaBbGCoKG4QcTww5Kgse4BCO7Tv18IjrBx631FoJgRUJJVzKunY1cEigyBoDQ47jR4EWcbMTwfBEvGiL+RNxZXkOqUrk3Y0uE0LiY9b92gdD3p+vSLcO+tnyuCGzY3va8I1BQElGTVlJXWeSoCGSAgL3mJc2TDLYxJODPzoue7qBNufCSu08YbnRyzEX48YSXb02hEmkdxyUeBYEG03JIPkoWTeVAh+Cmn+eKUdKRN+klHcCGu+Gi5fnNykEDWXu5NmrAmJUQH+8gN2YEfXpygsXHmqXUVgUJCQElWIa2GjkURKDAEcF6W/IO8KPGz4UUKicJR/arL55sXRu9uX5hy8kyO7suxf3dKtKdtWMlEqZE+oxK5sDGku//jxoOKimT55XgMml9QMm4x87ppi9gfxMuSALPiw+WmSkJBkzhaPJOo/msqN2TsV5bNumlbRaCqEVCSVdWI6/MUgSJBQHL7MdyPpnS2UdjJI4jPDalfyFmHOiLmMyFZvNAhOg0bbpNi9ovzovf6B0WFLMzvyO2HgJo4cxPkFJLAfBkj/kZhyaCLjWSF+cG5uAT5e0nMLHHkFyd6WX9RPdknQSTLVfzUNBl1V2u9YkZASVYxr56OXRHIIwJE+5bcfCQnxvFZisQ/gpS4ShZmPgJWnnV2U3uiz1VF6C9KgmV5RtREzy4EUcgEJ+JkzEHwSYwoySPoJWdzK1KTVRe6ubBpww8DHd69GPgRXCFUKIzEx+J0I/kiJe8kUeAplrB2rhNIsiR5uJifCWqqRREoZQSUZJXy6urcFIEsEMCsg+kP/5nKyp9saIU+vT4zf32ynVWqOnWua5UtzIkoQbcMWGT9hDgVx3fuufkGo/gEucONG/og7IQffTPm1yd0DI15RV3669Nrtpk0cU0Kin7kr5BJFoTRm2w7bFt4feIgzhBuzMIQLvYCZkIhWRAu1hsCduNNzc3tty42ovZBrFC52BuoYV32qWsfD2ZBpsmw8el9RaBYEFCSVSwrpeNUBKoYAV6OxDaiyGdesJiDUCKI4M3L85aBi63KhRmR67w8+cw96hIGII6pUKYZNx5UmC8WChZmz7jJiiEpzAlnf3yO/MIQFDLJiqLuebeWS3D9yCvKJmss8bHwzwP/KZPX2T3DdfYHWPF8yC2mWS/Z8/Pbq+Jtro9TBPKKgJKsvMKrnSsCioCQNFSOuCWO306YU32cvuKOs1BJVhwfNXfOEFyJ0M7cUDA/r9jXKoBiOkSpcoObumZYlK9xYxJJv/F9e2PCnpZwuw7wrsIVF2+trwgUCwJKsoplpXScikARIxDHJ8idJopJFL+dMFMhL3qvH1Uu4SxUkhUU4T3K3NP5xIG3G57DDd8hfaNehoVq8PYTZVxaRxEoJgSUZBXTaulYFYE8IBD0giQeFj5Zx/dsaF+obj1ejpgDxXTm/e4OM8wnCAXEz8Fc+ojitxP2jGxCQkSBvFBJlqsoeecRhntUghsFH62jCNRUBJRk1dSV13krAsYkzT2uKc0bGRxn5z8OSOSnE4do8X9ynZsxB/oRojCfIPxy0gUojeK3ExbN3C9Key43QCGSrDB1LxHvbH3yBKkfHpmkAwILnOQJmOqScFf58lOwVNXK5Y7UvgoFASVZhbISOg5FoBoQkPx4EsVc0t6I8iOxoziaD8kSsiKkBpLlvsy9hCjMJ4gXPQ7S7cs/CVSzoqTZSZfnD1i9ca0EaoghZq0oAVJpAw5g1aNnoxQH+kIkWWGmQtaS9SU6flAJ8mOTvl2Tol8qI/YDeOEv5xJdYqq5e4X1mzZ1vQYorYb/A/SR+UVASVZ+8dXeFYGCRUAIFYoDYQpQoTiGD5niM2oVigSn8Xqf0Nj0Pv4zX5IlL1zMS9R3kwyHvejlJR2mdoWl2UlHsjjZ9tGUTlusAyfdMDNmUlBlXnuzY0pKIXALKpkoadmm1Ul3EEB81MLUriCCS6R3CekgKYZkDSFPtANbTmQe1rUshaCDEXOToKduPst8Hk7IZJ21jSKQLQJKsrJFUNsrAkWKgJj8JLaVvByFZF15eYUNzQABE5Oen5KF3w8R0glvgMLlEqIwn6AVqw+w6GXrU5WOUPjl+cskpIR3md2gnYWmZIUl4nZ91NKtEXP2moClb/HpkvvEwIJQcVABPGrVMoY6OL+7KqiXZIkqCvFr3br2Fnkhi/TXS4etCFgElGTpRlAEaigCokbI9CENr7+5p02Vc2bfJjbgpBCxseN3Nz2O/czGvEKB4MUMUUEh4uSgW+QFHqaSeJ3RJW2L33KEpdmJq/qE+XBF3RJCKAuNZIXFDHOJU5ja6E2zI9hBuCFPYvYTdapV+fYpJsjhj7Yx/c6bt4W5UPol6C3KF4csyAgQ5aBD1PXReopAdSOgJKu6V0CfrwhUAwJCgESZEpIAaeCz64guZMhr0oOEUUgSLTGUeAE/OWKFDZcQ9vL2mgDD0u6kCykQl2SFkZCoSyJjKjSSlU7Z8zOfxiG4kuC5c5c6dq8IARYl6/ERba1DPeokpElIlmAlew+ShfrJWOkDEyzEPcpBh6jro/UUgepGQElWda+APl8RqCYEvKEb3O+87DAL8fJzI5xTBxMi17iXLpRDFJ8gd+phJrx0aXZ48Qcldc6XuZCxixpTSCQrDEc/EhPVJ076hqjhb4UpEN8sCDPElYMEqJ1dutSxmQBWrfopqXayZ24e2NyScAgYBF+IGGtEof/y1tunJBavpl8PfawikBMElGTlBEbtRBEofgTEj6ZT5zqRcvulm3GYT1CQWpGOLKVLs5PO8d2NXu6OORcmw0IkWWGKoF9YhjCfOCG4ECmb+HtT9HdINidDIVaYmN1cj24EeK9yKP2xbpB1Sd/kRpMv/t8onYEioD5ZugcUgRqHAC82gn+iPlC8R+8hJdzD8R21Ql6AECDy1UleQpSqSy7b2b5gvSXMHMcLGd8db+Flny6cQtDps7jO2/JcnhV2wpAkyEHFa24Nqxdns6UzgaYLFJouETeEhjyDfgXyFFSCiKpffQg2p1QJ3eAW9hlmRHyvJH+kxsuKsyO0bjEioEpWMa6ajlkRyBAB15QkPlGuIzN+NrcOXGyJFCYkCqcPKe6xeyFRQS/fsDyCGQ7fBJGLMFUqUz+fMNNbVJKVyfPTkSyvM7rgGWa2zBR32qXzicumX22rCJQyAkqySnl1dW6KgAcBTEljNsWG6tmrkQ0EirJFkM37hpabpzYlce7cuY71sQkiWZxMpOCP4335hhGTbBfF7/RZGLmIEtDUb1xRnffDzKNx0/qEYRhEssJ8q7LBPp1PXLp+wWbBgh9sBHgtikBNQ0BJVk1bcZ1vjUYAkx/kioKTMv45kCxICP8k+rf7QvQqWZibMElBrnBuRv0SkyL9hvkEZbsAQapQOuWHZ2YS6JIQBRA4v+JNOp3u+WEhKLz9h5lbg0hWpom4o65JkD/XVVdUmMFDyu1pQSkQRQK+QrIoqJ7Pv9TB7pfdWk+2pwgxG1Mw2Z579hfWTC2mRNRJSD9hReRa1HFqPUWgUBBQklUoK6HjUATyjICf2gNRQtki4CgvOF6EomzhjyWR4OXYPUSFlydH893ivnzT+QTlYopBqlSYiiO+ZlFf2GHqmFfZSee0H5fkhWHoF0E+zHk9F9j7EVWJt+ZdF8EDFY/y1IjlNlgppmjIq0sUXZM1vlxujLW4KmAu5ql9KAK5QkBJVq6Q1H4UgQJHABICcRDVCcUJVeHmgS3Mfl2mWmd4CAjKAy9xQjWgREBOeOlxWoxTZbxUeaHysqTwwpSXb5iZK1cQZWIy5NmMG2IZRrSYR/dus+y8g4qXcEQheW4qnqB+URMxUwYV1kEi5bt1wp6fC+y9PnFeM6msi5hZXSIlWOL8HkayXDNtXBUwF/PUPhSBXCGgJCtXSGo/ikCBIyCn9iTulfudlyWKFsQKc6CQEEjZpAmVdmZyHcXksK71k2Ee3O9V8aJnLEHmMm8Ue78lgTRecvku9mQkn90CERh2/1dm2NClaQmW11RIH2H+W/IcG+7gLE5X1k55NuvBScaw045+zv9h0fVzuTVdgitmTVQ9zM+iOonJWJJQP/3kcjsEfP/OPqepzYOZTsmSkBzSbya5H3M5Z+1LEcgUASVZmSKn7RQBRWALBPLtEyQPDFI3wkx83gF7wwwE+V952/mRPIkZhSIYpUDwUBIpUZ9LXb9TflEJXpRxhdVxfeIgtQsqvrfKGhHfGzTcxqbFEbKNCZqxueZlyYMZRLII8YC5FIKFWspJ1Uyd7sPmovcVgXwjoCQr3whr/4pADUEgzCcobhiDMAd6b1oegTmsXbbLQbTz1yd09A3YGhZKIttn+0Wvp8+wOGF+DuvpxpIuzY74XgWZht3UTC6RknXhPsTJ9eFy73nTOjHOOHG6ssVY2ysCuURASVYu0dS+FIEajECYqTBu4t9MwyKgKB3ZdZYNL5Hrgj8Upy3dVEPuM+KqWXHH52c2CzMVpgtcGvT8MKLKWmIqRKFyT6JyUALVidAgRIJH1eMEISSJ+pI3UZzi3XviaybqmGAsqXs0Tlfc3aL1CwEBJVmFsAo6BkUgzwigDnBaMIgc5OLx6VLbBCkwYc/NtM98Ea0oYSBQeCSqftj84twPenaYiTTKmL3jCCO4qJI8l3ofTUlkDqAwbwpE1IsDBIvk0exB7qG+Sb5JfNxeHE14h7rW7Ij/H0SNwjM4mIEvmxy2iIOb1lUEqhMBJVnVib4+WxHIAQL4vNx6yyIz+L7UOEV0feugRdaZWgovscf+2tY6Xe+/7zRzyaWJNDlS2rX+xJzVt4m5acDmVDkn9J5t1lT+ZJ7/R4e0OQ3TEaJMXvSMKZ2vURhxg2i5ufSygRqVhVOZbhyodP0x7qsun2+VnFyUIEd/ISH4MPmVoJOIUcaU7hBBHFVJ4mT5nej0HsaIMi6towgUEwJKsopptXSsioAPAhAjFAHr4/LJZlVBCBYvWuIT8bLDhMYJsB49G5nuR8y0ph6CPUrZbqv3Uq5Zv5t9E9Hd772vPK2SEESIxESU6eIFxZ+K6uMlSY0zJTxghKoSVwUEu3P6fpGV2RKFB3LnddD3YhmEUTpyFrYeQT52EsrDezIzrD+9rwjURASUZNXEVdc5lwwCLgliUp/P29eqVKg4u7WZbH9CvIQgQIR4YZPANwrJIpK3nAzzkjg/EL1+Wa6JKFPQvaYl+okboBKCCdkiTIWYqMLGA7nCRBVGcML6AXMCceKvFLWAGwpjj14N06qH0l8uMPIbm9eRP52iB8ZlDbb2HS/jY/74V4GrYMr+rFydiM/mFvqKci0qnlpPEaguBJRkVRfy+lxFIAcICAnipSwqFelNrJ/OETMTCZVf6mBjL02dut4+URyVo5CsJg0/sG1alW9v+3cJW9DweXEScJKSLUFxnyFhDjjiHxZMNB20vPAlFpUbOoEYTl261LFzjUpu4iwhxIHn8Xwxk7ntJbURmGU6P/qFyGSLkTuuKOspPlx+oTX8UgTh8I4JWU5F/rjxoOQjhai7ByWE7MUl13HWR+sqAvlAQElWPlDVPhWBKkJASBAvpKaNPrQvZ9QsIVmYi848q6lp3ybVZ2f4X9qYfufPS2sutOai3862p8U6d65rrr6yIqEgDUk4JOeqQAwwPWVKLLIZB+QAEhHXFOj3TDAn7lWuzGjgAia56s8dc64xd08juv5a4pSPAoYyB4GFdElsLfHjc0mWXHNPUoo5VEM5ZLPbtW11IKAkqzpQ12cqAjlAQEgQL2KI1FNPLk+kxPl3wsfKVaowWS1Y8L15csQKay575tn25rRTPk8hWVaNaPNJ8to5Z8+1Ubxx9kYZ4eUoJC6b4fPCJJUPagYvZ17EEB1Ol/Gdk2koFyhL1CGZcJR0NFHGhHKCWoUZEExuGbjINoMA8EyCakqUe+q4Y3X7F+VG1BacxDm9iRkWHyqi5NMewoA/F+rSib1n24TcfsWad1tPTiZI9vYH9uATtT/vMzix98Lo3a2yCAZCLh94qI25909fWsy5Dg6sNXGs5szfJzLBc33C3MCholR5Dz4wX8mTiRkxHcny+obFcbqPsie0jiKQTwSUZOUTXe1bEcgjAkKCvI+wcYqGlNuo2Th7v/CPDpYo2Xx8R8wyGzduNCtWHWBwcudF99q/O1olx5p1HLUKlczPWRwSl6kZUI7144jPcX7IxBsT9jQLFvxgWrWqbSOFC8liXigfnNJzj/RnCikvdp5HmVuxrw0V8NGUzvbZKC0QC172QrLADFLDWCE4bgEr/gkpwdeLz+C1du0G88lH3yZJVoLQLbcmyqATiuKczzx5Lt9vHtg82d+Qe5dYXBiP9Mc4haymw0TIJGvGGHHGZz7Mm7F6+2acjDdqyAQhQew7PoOBBD8V8gWu3BP/Pgg0KiukOoxkiflQUuxkEvcr0z2j7RSBbBFQkpUtgtpeEagmBMRU+MJLuydH0Kf3Z6ZWrVpm+cr9E+EPfj93i9HZE2cDWpggkobfFT5VtOWFdulliRAPECRImFUqnmiX0ax5YaKkQRA+ntrJnH3mF1bpgVSgMI0ZvcrGXRIlizk0bJhQiFCNsimS3gWyhbJCkmJMUhAKlB3mh5JlVb+K7636hB8aY/VGTIesybjAkrZCVE/o08h8/fVPdl6QooG3tjC/7THb5nsUx3HvPNz+GBtjOrxrmf255151zMwZ61NIVp9en5ku+9Q19cu22YIAevtGTSIEB2v6/EsdLLaQOfpGtQJbl8CxRq1bc3hig1XWwoqQIBQmsIJIiXIlkeMhWd6o9OwjcA8jWfRBYW2EtMWNYB82B72vCOQLASVZ+UJW+1UE8owA8asOPzyhTkiBrEycuMY6u1NQD/58/1L7IsPhndANUh+yQQwtOXFnT9MNSJym42VJCAgUMddfye+ZcabJC5Pn0z+KDeMrb13bfudZV15eYXr1bmSJzuhxu5szT//cxu2CfEkgyzjPc+vykodUMG8KKp5EhWfuU6asN7VqJYJf4nuGguaOVXCTk3yMC/PriKfbmb5nzDVdu9U3E95cY54a2d70PO5Tc9bZTc2TTyw3g4e23kSa6lsy+XnFvilmOJ73q64zk/McOqzcJlDu2btRsj9woP8xLyXUMPphnXg+pDTIb0si0Ms8+HnLwMW2LzCGdEHYGOvol1YazId/vGGh6dmroe0blTHMV06IFOOBmIEPnyGwXv8qUQnZd5B9+33iGkvmZJ9JG0g1ffXpPdvOD383iKKQZEzJWhSBQkdASVahr5COTxEoIQRE8ZGj+xz558Up0ei5Psk6kNe14QDkeL+EB3j3vW/NtOnfmenT11uzVOWaDfYzZe+965iy+ltbtYjPhx68o9lrrzr2O0We7X6W04UJgpB4NqRCopLz0xtmwP0u42Kc0j/tRRlDveKehDZwxyDL6tcf9wQHtz8vLn79ebeLi7nci9J3upAM0k+6fJWQJPA99+y5Fk+J4I6JkDGhfPETwgX+mCd5JsqYBFENysno5j0soV8PnUoJIqAkqwQXVaekCJQSAs8+9415efxqM/6V1RlN69hjGpjjjm1gTjm5cUbttVEwAnKq0D0JKCEbJFisH1ES5/igXI/Sdrta7xkCsuJDJ0Ui0avJUHdmMSCgJKsYVknHqAjkAYG331lrHh6+3PBTHNwPObieOe3UxgVBSIY/stw8NHyZWbjwx5zMvmXL7Uz/fjvZuYm6FadjFLO7/rR0C7IHiTv1lMaGn7kurMv1Ny6yz3QPIaDUnXZKY9Pvgqa5fmSyvyj7AyUKtco1WUOchg1dav2+xNSIaXLihErbN75mrqlP6idCYNS1ZmQ5WAFh45p70MLvmXkDQTtWBLJEQElWlgBqc0WgGBHof3GFGfXsN4FD5yX+8pjdMiIj2eLBy53x5YpceccD2XrogXIDoYxaIFjH9ZyTNhchfUK2clUgVTxTzKF+/fI8npvrUsj7I9dz1f4UgXwioCQrn+hq34pAASJw3Q2LDCpRWIFovTVhj7BqOb2PUnTX3Uty2mdQZxf2a2ruvH1zIux0D+20z/RQ0oc6Nm3y3jkjphdeVGEwlYaVl8fuFoswhvVXCPsDXy97GGJoeSL0SLdZ1jcOMyJ+WyhhOMMT54yDAJgtUbzUGT5sdfV+VSOgJKuqEdfnKQLViADqEIQharnuD7uY665tllIdheWEXnPME0+1NS1abGfefWetOfusL6zKc9LJjc1vjm5gFi360Zx/QVPzl01kjs833bjItGhZ2173K2HqSdQxx6kXRQlCSTq066eRus0l4WnVZkpa5UwGhMnwrjuikcWwScTdH7lW72R8+F0RRoOTmMT16tmrkT1dyOlFQlDgJE/hM+EnCO1AcX23wuaq9xWBqkBASVZVoKzPUAQyQECiYmfQNLBJVHVEOkCdWTCvS0p/f3vuG3PZJRXmvPObmltvb2H223e6Of+CnSzBIp4TpIty9R+amXv/lFClzrtgJ9Oh3RTTvMV25qNP9t5ifNVBsKKSFMyXx/WYE2kZ/EhppIY+lRo0/jhS04MPrmfGj90tUt2wSnH3B6ZX1LtcFpSqI7vNtOE2ziCTwYjlyXAfEorEJVn4gxGbi3hfnFjMRYqkXM5H+6rZCCjJqtnrr7OvZgT4S5zEzbwcpLgJdXEcfv3NPW0sK8wmmEYoHHN3HYiJLYTDsOuA7De1qOqI29arVvTuOcfstdcO5tVXV1vCtHOTj83rb+5hjuz2qTWVEWOpadNtU0gWCtarr6w2ixb+YK8f7TiJVyfBknlCFCAMfqWmkCyUSPZH3PLM021z6vTP7wRx0QjrIUm7+R2BdE2ZnMjnyFi5v3GjseoWxIyCg7yEiog7D62vCOQDASVZ+UBV+1QEIiAg+er4KcEYJaEugRolgjjECeJFwTRCgVRJbCGJVRSWPJcTaqed8UWEkaVWOeboBmbUyLb2ImbA/ffdbG584sm2VtUa8VRbG5n8gJ9PN5dfsYt58YWVlnj1PfML88uD61l16/9eTYRg+N3Jjc2fhyWctTndyOm56i7uHL1jqSkki4MQEN64hdOaDz+YO+d79jPxxdjPnErEz4r9X7n6J3PJpsC7XKdwb+zoVfanxDnjjw0tikChIKAkq1BWQsdR4xCwaW/OnmvjAOFzwl/gKFQE5ySKN4SLCOSS0y+IZNGGuqSrSZc899TTvzCvbCI6ccHGZIhKhakQRQq/Kn5yDZUKf6s1azZYEyJK1a+6zTKLF/1ozYNvvNnREjOIGArETX9cZBWwOL5Occcbt346J/+aQrJysT/i4u7WFzUqLMJ8Ns/QtopAVSOgJKuqEdfnKQKbECBIIwUzyNNPrrD58VCoKKhXpBOh8Bd9p8517Gc/JYu0JomkwSusKcWbzJh2mZqCZLE4hcdpvFwWnMnThSeI86z69be2JC+bsvqbn/s2rwkkK9v9EeYAzx8Btw1aZNMVeZUm9u3VV1Qk0x2h0HKKECUXB3hUKtcMzu+IG0GeReN0ISmSSBMUlGIom72hbRWBTBFQkpUpctpOEcgCAUwbTRt+aEkRLwVJM4LvleRy4y978szxkxePXOexkgOwVfn2ybQl9Eldv0jYmZqCZIq5DueQzXg40UhQ0UMO3tGmz3ELp+Omz1hvI8RHCX/gtq3JJCtbs23Y/pAo7ex3N9G3qLmsA/kjJSk3EeEJZkoSb67LHxfUIwq8e40937514nShRIrP4ldTmyoCOUVASVZO4dTOFIFoCIhzO75XFJLxQqT4i33/faZZ8sV3XkLin4WyJSenIGWkMqEfPpOsmEIeuMeeaLdFvKBsTEEyo3TO4dFmnaiFakIYCTeCeZT2qFX4hkUNIkr/d969JFJMsJruk5ULVTFof7gkiHV2k0ETegEzt3uNPS/hGqKQLO9BEZfERdlXWkcRyCcCSrLyia72rQgEIID5BHIkZhCcfTmCzneu8+JIBF1smiRMvHw4zk6hHmYXTmId1rUsmXbE+526cWMfBS1aruIxZaJiEaZg1NNtMwr0icM/oQnSmRPTxbcqdXNhrvZHUPgKIUGdOte1Jj1MhhJklD8ouO76ILL/8PVD1YpCsoSoSf8uYdP/gBSB6kZASVZ1r4A+XxHIMwLZmoJkeLmKiRQleroLCeEixo/tkBHBkn4gEhdeXGHe2RTDy+0/zJ+o1ElWvveHkCAUJsx6cgpWTtIe37OReXxEW2s+d8vwR9uYfufNS2su5A8SiBp9cHiEgyRC4vL8a6XdKwKREFCSFQkmraQIZI7AuLGrrOM6pwS95YFhX5lp09abBQt+MIcdVt9cdPHONv4P39+atNaclO4DzwAAIABJREFUfsbPkk38rvHX/svjVpnjjm9o2/mVXJiCpN9sI5rHPVGIiXD6lNylqkHVeuvttWb6jO/MoQfvaE495WeB8bFkzqVOsuKS3nS/CaRhcv3khARh/kaVRYlFoeUULNcgSJjAUZ9QaonyTowsFK+Rz+5mTj9lTlqShcM7gUgxrUvIk7BQJpn/JmtLRSA+Akqy4mOmLRSByAhMmrTG/Lr7p5YAfTp7nxQidN65X5iRT3+d0lfnznXMfz7Y2xzV/VPz1qQ15rsfDkze/12fOWbcuFXm/Q/2Tp42lD4gY48+lohl5ZZcmYKkz2xjIsWNKB6mMkVeiCwqljLJikt6w2D07g8hQd52OLYTWFdULgk9wuENiJcc4BB1S0yAYnpEueIUrbT39p8ulEnYHPS+IpBLBJRk5RJN7UsR8CDgEqm/PNrGnHFmwkH96adWmPPPm2c6dapj7hncyjQo28YMG7bUTJu63rz/oT/JEuL1z9f2sKoXKtYeHSbbn5Sly/bbQs2Kmuw36sL5pdmJ2pZ6cSLOYyZ8e2LHyN174yzh54b6xwudeygdvMQrV2+wKgrXyhpsHXrkv5RJVr73h5AgDmlI6dPrM1OrVi17ClYC6dq9sWlN+CwmP5ekoVCxfhRXCeOkoaTZQTkjHISQuMibRysqAnlCQElWnoDVbhUBIUGk/uCk2/HHNzR/fyGRY85LmLxo+SlZ3jZC1KStS+LkWi5NQdJnpupSXNUkbroWiTuGwsEBgClTEqlYeHnzMicMAH5AblJhCQKbbreWMsnKx/5w183NTCAYo0bJenBNDnQQooTAvJyUFdIEqbp14GJrZuR3iPv3DS23hz4gVCSPxokec6EUv2fq/0aKQHUhoCSrupDX55Y8AkKCLr54ZzN27CqzcOEP5rM5Xaxv1s5NP7IvDcyBt9262Nx+25cWD+7dc28rM2zYV1uYC70kS8yHkCtUMf6i/+e/9kjiGpfURF2QdOEO0vURx8EaX6yF81MTU6frm5cxsZhIvfJ5xb7myK6zrDP12DGrLKa8pF2SlYiu/4VVRuZW7Jt26qVKsuLMK+reoF6m+yPOM7SuIlAsCCjJKpaV0nEWHQKuD9XYsSstkYJAXXzJzikk65qrFpgHHvgqOb8b/7irmTRpbVqS1alTXbPLTh+Zli1rm9mfdzEd2k9JIXF0FscURHiG4Y8kwkNEKZnEzIrjjxXX9ws1BAdoCqYm1BJIViKO2HprRoVYYSIk4CumJ5yrCZuB6Unij/nNPQ4ZCQpjEAVTb50GjT+O1IzwFuPHJhTSOCXOesTdH5KGKc54/OpCgjGhY6ZOt0bZPkfbKwL5QkBJVr6Q1X5rNAKYCiFB3uJ1bP/787uZ43s0tNVE+XJJlnv/wP2n25OI+F6NG7vSqlfeIiSO63H8nyBNp54x18yY8V2kdcskzU6cU45xTZKYCjH9UVCtiCN25eUVNvcjpAuF66knV1h/rMeeaGvv4Xg9aUKl9WmDgAWVUiVZcfYHpOnYHrMj74+o6zds6FJz2y2LzaN/bbtFuh3CMZBuSgoki3oQ5AP2nWbuua88GUMOMsY1HOIHD9m8lsTZQjH+1787hvreRdr4WkkRiImAkqyYgGl1RSAKAkKYUJok4S0qCiZDTgfikP27E+dYheXiS3axXT4wbKl94XOfU4nXXL3Amrpwlqc+fYpyJYTr0MM2+6JwGlFIHKEKTjvjiyhDNaKExDHnhaVR8XtwVGWGtt5QAH79YQ4d/2qlqaz8yUyfviU5/Om/G22zbbatZX9+t/5/ZtttayW/c+2QQ+rZe8ceXbZFih55ZimSrDj7Q8x/+dgfTRt+YEkQBOqDTzoll/mqKyrMA/cvtT5Y+F9Nm7LOppX644Dm5vDDy0z3IxLpdsShftKENVtcw+/rxN8m8n8++tctsyBE+uXQSopAlggoycoSQG2uCPgh4BduQYiXqE2uL5b0IfcgW7/uPssqV1IwmeA4z8nCHWq/byBY/3ptsw+W6ywfxxQkqkPccA9RiJCMPW4C4qA8gvRHX/0vrjAQhVwW0vWABUFX3VKKJKsq9keYSdklQeA9Z96+yROGu7X5xJoI58zfN6lA4eiOisUfK1FIlquEeUlcLveN9qUIpENASZbuD0UgDwigPGGaIgipW1Co8KeSwKH4m0ydus5W4S9zb8BS6vMXPNeP79EopR3hB9z6EDPywNnAp22mRM4N6PrPxMlxGCfNThyiEha6IQ5BiLu0EKy3JnRMiS4fZ+zF4JMVh/B6DyAccvisyCbDMCyEBLHvRaW6aUALI6oUYRjIw4m/Hfuawt6GaEUhWahkFJKo438nJC7untD6ikA2CCjJygY9basIFCACcXIDeh3M47SNk2YnDlFJ58gdV23LZHm85CDO2MOIRZzxRDWvxnV8j7PG+dwfQoI+nNzZoFxhVocIQarO+/3cFNOgi9vDf2ljLjw/cZo2yFwofVx82S6mvFVtc/WVFbY/SJwWRaAqEVCSVZVo67MUgSpAII4a5Y1FFUflYCpRY1nFISrpSEMcX6JMofYGXI0z9mIgWXH2hzeNUtz9EWRSFhKEKtW5Sx17AhTndfyyUIBRqkTJQtmi4KeFIvX0qPbmjFM/T0uy+vSebcaNWZk8kYipUUhcpvtC2ykCmSCgJCsT1LSNIlCgCMR5CQbFoopjjosaaiEOUUlHsu66e4m560+JUA35LK4/UZyxFzrJiqMEtmixnc0b6S1xSFrQ/hAS5O0bYnXvkHKzW+tPrLlbHNYhSUcdMcts3LjRLF91gKm91XvWbMipQfytxFEetYrTpDs1Sk02Lc+BxGkoiHz+5mjfXgSUZOmeUARKCIE4pqAgn6o4alHUNDtxiEo6khWnn2yW1VVw4jyz0ElWnBOC+dwfkCRODj7+RLvkMvXpnUi3s2zl/kmToXcNhXT5kTT2IuZDVDHMjRC2M89qaruYOLHS3DZoscF86IZ4yGaPaFtFIAoCSrKioKR1FIFNCBCCgb+wCWHgVwgr8Oorq83bb6+14QEgDAdvChNAuxkz1ttrbqHPRYt+3OJ6UP10i3FcjzkGUhClpDsd2LL1FLNmTSInYliJEhMpDlGpbp8s5luqJCtOrLJ0pwPj7A8/kzIkqUfPRsk4V2BOzKyJE9fY4LAUTh8S2wwVi/RIKFSEc6BgWiT47NjRq+xn1KlLL9vFHNa1vq1P/kKc5iV8Cm145plnNdkiHlfY/tb7ikA2CCjJygY9bVujEIAM7dN5up3zhEkdtyBawx9eZm68YdEWmPzh2mbm2uuamdNPm2sJ2O13tDD9LtwpWa/HcbPNO++sNU+PbGeOObZB8vrhh3KSa725oN9O5o47wx12c2EKkofHiRYfJY1KHJIVFoMrjrkq0w1aiiQrzv7I5QnPKPsj03XSdopAoSOgJKvQV0jHVzAI3HD9IvPI8GV2PCef0tg8+FDr5NjeeXut6XF8IvDhXnvVsWRJVC3MGPMq9jFCpoR0SWO/67TtetgsW0XahwERxxQUFrE9bt7DsDQqcV7wzDNdfyh8p57xhSWm+SqlSLLi+LOF7Y84JuWw9czXGmq/ikAhIKAkqxBWQcdQFAi0bjU5aULzEh8hSkcf08CMfGaznwnkC1IA6YpDslxCBzgPPFhuTjn1Z2lximMKevjBctOyRWrQTW/nEBnGHqWEvZTpI2pIAup6T7X5jQH/s2nT15vpEVMBERk+atqg6iZZcZS/qCEcOu0z3UB2o5RRI9uasvpbp60aZ39EMSlHGZfWUQSKDQElWcW2YjreakHglfGrzRmnzzWcyKPgr+QSn8YNE3kKxeQHuTKJbC62DSawOCSrS6dp1k8LVQyToZe8eUGIqxTlGsQwEx/PixPIMk6g06hziaP0ZUqyop62DBtzrklWXGUybHxx7xNNH0y1KAI1DQElWTVtxXW+GSFwUf/55rlnv7FmwrKybazZUIiPa9rDLPjsqK+38M3CDwuihokrzFzoErqxL3dImg3pGwXNr8TxocoIgAiNwtKoxAkNESfQaYSh2Spxnu+aK3NNeKKMN9fPLIb9IbiMG7/adNp7B9OqZe0toBo56mubpxL/yOOOa2iOO6aB/Z1YsJC8oD+aQzcdMqEh1/hDBYInBWV2+oz1Zu+96gT+LkVZH62jCERFQElWVKS0Xo1GQEyFOLxTxF8K4kNpUz7Z/pw8dW+zaOGPBlLGf/BScF6fMX19JJLlEjr8vkTV8jrMuwsSxxSUr4UMU5/ihJdgjFFMhnHmEgcjN3diHMITNaRF2Ljj+E9FcSyPM/ewsWV6P4pJ+a2315qjj5ttCdCXCxK/W8nfoQvnm2ee/SblGqTq1Zc7mN8cO9ueqv129X7J+yefOte8/MpqM3Pa3knCdsGmPvr328n86a7wwySZzlXbKQKCgJIs3QuKQAgCKFMXX1ThW0uIj5AwLxGSE4WoV/wVjQLmdZqXtmPHdbDhHlzfL/ehmOSE5LnXq9sUJGMJU5/imjRzaWKKg5HXxynuuOMkzg7aenFOUIbF5orrpJ6v/xDC9gfPFRLE5+EPlZvTN/khomD1619h/QjvvqulaVC2tXnwoWVmwcIfzXtvd/QlWUK8IGGQMX7/OnaaZn/6kbh8zVv7rdkIKMmq2euvs4+AgBAlv6pCfER94j9vwjXstXcdq1zhwE6BHOGnJSEeUKhatNzOmhAJ/UBBBZsx/Tvr+xVUqNPSY0YpBFOQjDeMYOzdZXqKwhcGf64cpuOYCv0UuThO+9n6ZUECUJ5ydeggztzD1iPb++n2h5CgjRsTPo+YAp8blThE4iVM3nH4KVneNkLUpK1L4rKdl7ZXBIIQUJKle0MRCEFAnNrd2FhuzCyID35aOLbjpO4tEueKl8jhh870JRmibgmh88bGCoqxxbNatZkS+YWc78UOIxhxnM8ZK6T15TG7BQZ/jTKfOCoW/fkFz4zjtE8fYf5p6cYdx1RIP2Fm1ULaH+lMykKCMOW9PH6VWbjoR2syZA80a5k42Ys58I67lhjMilL6X7iTVbW85kIvyRLz4d13tjDXXr8ohcRF2UdaRxHIBAElWZmgpm1qFAIQHNQjb0DQu+9aYtWpp59pZ18EkKgbrl9o1SleCJwMPOXUximBRyFntJM65IcjNAPqFwVVi3sPPFSeoljxHNoRxNQNWFoopiDZEGE+SXFNb/SLmemtCR0zclSOqwrlIp8jY0bhhBwGHVQI+gWCEB7Xc04s0uz6j3n7LbT9kc5kKCTo3bc6mpHPfGMeGr4saTLcsUHi9C4kyzUpcu2G65qZSW+tTUuyOu1dx+zaarI1N86a3sl03HtaComrUf+h6WSrFAElWVUKtz5MEcgtAoVkCpKZ+SlB7qwzGTNkhX7dk2JhSEJY+l+ywAaFjVqClLi4Tvs8j7Fi7oRYRCmZjDfM6T2Ob1eUMeaijp/yBhmGBHkL5AjS5WcuFOXLJVnUpQ3loENm2ZOEqGHjxq+yPl3egqp1kZN9IRfz0z4UARcBJVm6HxSBIkUgrkpTVdMMMxnGOa3nHfOppzQ2F17QNK35EFwefmS5eXj4sliKEM8K8hmiT8xucQvkMDHmnQLJFurew48sMxC5qH5YMo50PmuZjjnuHOPW99sfrmO7+BwSaBZFmNOBmAchSeB54/UJ1ff2O5dYvLj/4EPLrfIFwTr9tMZmwYIfzYMPL0sqV0K4XJLOPhQSF3cOWl8RiIqAkqyoSGk9RaDAEMhEXamKKfAixCcpnaksEzXLHTvqELGO3ETdRHR/+51vYylXbp9hkdOzHTN4MGa3oLTEJVbSHtPm9CnBOBfy/iAOmVtcU6EoUZAkfKfEQd1rJqS9KFFgeNAhM60J0MXnb6Pa2ZOFmBvBnpOIUvyc5avi90OfUbMQUJJVs9ZbZ1tCCMQxBWFWIsBjNoUYRW7sr3R9hZ0KRL3BmRylolBK2MnIbBS4fMwxTDEs5P3hNSn7BRMFMwKTHnZIvSRhR90Sp3fIkxAywRdFjL0FoT3u2AbJ+Fi0gZi7AU555rTp35njnaTs+Vgn7bNmI6Akq2avv86+SBGIawrK5rSbQBRHGQnzFaLPQnLKDgukKhgc22NOXhNTR92OqFhvT+yY1gRJGIioJRf7I87J0TCCGHXcWk8RKHQElGQV+grp+AoGgSVLfjRLl/7XzJ79venQYXuz227bm3r10ifRzdfg4xCeMDNY1DHGJXZuapqgZ2Rrgos69nT19tprBzN+bIdIJwHjhoPIxfj8+ggLQBqH8EQhxFHmEWd/hJ1CjfI8raMIFAMCSrKKYZV0jHlBANJ05ZULbd+DBjW3xMmvrF27wdx771dm7NhVKbchWD16NDBXX72LvQ75kv4efbTcNGuWeqrsmWe+Mffeu9ScdlrjZBu3w+HDl5tx41ab449vYPr1a5p2znHISZjpLg64cZ4bdspQnlud6lCYIuSHTRwCEwfbqHWjkKI4psJc7o84z426P6LiovUUgUJEQElWIa6KjqlKELjiioVmwoQ19ln77VfXPPpo6y2eC8E677z5lkAFlQsuaGpJESTpkUeW22r0RZ9uOffc+ebjj9fZS5Mn75Vyj/5PPnlzpPfnnmsXSPpoGIeYRFGUogIexy8pTG2RZ6KAnHrGF1VuhoNgjR+bWaDTOGQzKrZR6kVV3aLuD6/z/IxPvzd77ZH4Y6NyzQbz99GrDHVO6tXQyL1FX/5o6tfb2pTV3zp5TcYexwQcdX9EwUXrKAKFioCSrEJdGR1XXhGAPB122Kcpzxg/frct1Kebb15s1SXKjjtubbp1q2froILJ9Z//vK557LHWWZEs9zk8CzXrlluaB2IQ9SWfD9+XqKlxoiQEdicYdU652BgEgR31dNusIslX5XiZc1SCRd2oipK7PyBVux0wy9x/Z3Nzcu+G5udHfGaOPrLMQKp6H1tmnnx2pXnp6Tam9xnzzDWX7GSXofeZ88xHb3QwLXbdrNrmYn+M/79Ks2btBnPKiY18l5ux3n3fVzYOFp8hfKee1DhZn2vDH1thjvl1mdl7z9QDH6P+vtIeuOh3bpOUvmnz7N9X2jYELdWiCOQCASVZuUBR+yg6BDD9DRjwZcq4MfthypMCkTr22DnJ7151CfWJfnr0aGhVp2yUrEMP/dR8++3mk3aYIidN2iMQ16g+WblwaPYOIuqzw07r+U2OvsnFmM9Th/ioQbDiRmP3G2/cFDiZ/qJAhu66o0XkMUddI3d//OXJr81zL62yhOmCs35m7hm2zJz024Zm8Zf/NfXrbWVefX1NCsl67h+rzIzPvjO/PGBHc9sNCZM5JSomQXvz7fe+Ncf3+dz29eCQVubU36USrekzv7P3IUXeAnG6c1Bzc9fgpZaEHXzQjublF9onq9H2sKM+s98n/Wv3FAJ2XJ/PzTvvfWsJ1tT/7JnpUmk7RSAFASVZuiFqJAInnTTXzJmTagJEoULNkiI+VHwPU5aokynJevPNNUlfLncx7ruvpenWrX7g+oQpBlFPzGWyAcJy+UXxGwp6Lkfw77x7iXn2uW8yGVpgG9QriMqxxzTIab84w1934+K8mDsZ88MPlseKdM/kMMGyRulCbnjNdUf0+tzUqmWsCXDMyDbmhtuWmD/f2cLc88Ay07TJNubjKevNv0e3TypZZ120wLRsvq2pXPM/q2a5JWx/pNubp/1+nnnln5W2O1QoyJBbDu3+mZkx6zt7CaULUgQxgyBRVn25TyDJcgncuBfam0MO2tG2Ib5W51/MTD5m5ONtzLG/KcvpPtHOaiYCSrJq5rrX6Fm7ChWmPlQj8c1y1SrXhCc+VhAiLzkDzFNPbWwgZZn4ZLnPQU3DOZ7StWt9M2RIy8C14uWOL5PfizTf/i7p/KggWBCDbJUiIVv4+WSjbGFmI+kwkdfzWfBXe+jh5eaVVxPm5WwKattppzTOasxB+wMfq/79mprrrk1ETqegCkGyht3Vwrzy+hrrl/Xu++vMux+uMxs3bjSjn25jIFWQsI0bjbnusp3MMy+sSipet97QLOnLZftL42eXTpVjHOV7TEuBDlVJzHeYEU8/Z569f8fAXc2F520+IMI9CuQoSMkKIlkPP7rc3DBws7KNyfCZv7bJZgm1rSJgEVCSpRuhxiHgKlSDBu1q5y+mQ8jSNdckTB+uo7qQrH32meGLF+0ga3FJFr5hmCT5ucsu25pXXulgjjlmtg0VQcFkGBYmAhIi+flISULqkKj58rJdfJ7L86WgErlR2LPtX9rzDAJKTp/xXahiBIkAA4JVMp6qwkLGCjmEcCXGu97MmJFQXdIViCARyRlzrtfPuz/AJFsCHDYfue/uj7KybcwhB++Ydn/gL3XRFQtsc5zr8cu69sqdzXVXJX4nrx+w2PpatWi+nZn2frBJLy7JEnWMfhctTkSNr/i0k/X10qIIZIOAkqxs0NO2RYmAayoUvydxgnd9ofxIlp+ZERBQxDhNGJdkub5hckrxnnuWmlGjEqYySCA+X9kUXnS89Cm8wPNBgqKM76IrF1rzDiaaUc+vNBdfudC+xCb+s4P1n3nwvpbm4cdWWNXi2F+XmcN+PduMfLy1adl8SydkiMzCRT9s8dg4CaSlMS/yx0atNOee2si+2Cly7d2P1puyeluZKy9oYlo029bW4zNl0ZL/mn9OWGvbUWbO/t689/H65Hd3cEHjbdmidk5I4IkXLDBXnt/EHPTzOuaxZ1eaQfcts3MZMaS5eXb0anPfgGb2Ovdb7LKtOfeaxeaxe5on5+tiMXPOD7aet4AJ8333w/UWixN7NLA/Ke99tM7s2WH7lP641rzZdsk6ghE/qetXxFQoDu/PPr8yxUdK/KbE16r/5QsMddyCwiWO8V6fLD8ly/XTwoQo/mBepSzKHtc6ioAXASVZuidqFAJuqAQIlcTG4jpqEkV8oVwfKyFA3MfcuGRJIiipmPa8SpZbXwB2ndslhIMbRoKxMCbGISEjuIYJ06+8PH616X/RfEuaxo9L9YmhvjXZnD7XvP12gmBJOeSQembUyHZWzbju+kU2kfIzI9vZNCRS6Pu00+ca6nr7PvW0uVa9eujBcnPaqT+LtH8WLv7RdDloliVZkKnyjtPN1P90NOP/WWkJ1ennzDfjnm9nyRYFX6QbBnxpVYwLPafAIj0wRqVHn1lpBt77lSVHg67Z2bbsc26FmTH7e/ObbvXN4iUJZeOqfk1Mn/MWmBcebWUO2q+uGTx8hbnvkRXmy8mJfHi0gWQ9fl8L85tu9WKMILuqM+d8byBZv+lazwy8cifz69Pmm+cfaWXH0qhsKzN85Er7/b6/rDAH/byuWbz0v+bKQUvMgCt3MueekupU/vvLF1kidWW/Jna+UiCQ51yxyBJLt7zwWCtLrI46aV5KG+r94pjPza+71jN/HdrCNoGkHXjMXPvzP6+0TyFf3Hf9ovCJgmx7ndS9JMv135JxQawg8n6O734ky6uOCXHz8wfLbqW0dU1EQElWTVz1GjxnVyUKgkGc3D/6aJ2NkUXBKf6559qmmO7cvvClatZs26QDuzfulkvuxCzoF0bCb0x+oSWod/Chs8yMGettEy9J8t739ot/0sMPtTbHHjfbqlz451x/3WYfnTvvWmJPiVEqV+2XbA5hO/b42fY7psnpU/eOtJvwd8GvCgVr/IvtzbU3LbZH6DH98ELk5Tdpk6JFh6gLDcq2ttenvLc5qW+kh8WsdOAxn1vigSrzn/HtrSJ11MnzzJBBzczveiSIJ6QBshVEsiypODZxIu7E4xuYobdsxjLmcGJXHzh4mVnz7Qbzz4nfWnUKMgW5efzZlabrQXXN3IofU0gWihbq3Kw5P5j/e2ZzbDjIzx6HJtbWYvHK5lN5fc5JEEj6Pe/0RmbG7B/M4IeXm6subGr26lDb9Dl3QQrJQsXiGorYC4+X2z4tmb0nQaK9JI5rrl+UOKSz/hTI+UNDWyXNhXICEMWKvULBRIjzuzjDQ7JQSjH7SfEjWZ0OnGlNhPSJasofBJJo2vUHi70w2kARUJ8s3QM1DQHX3ylo7qhJEBt+uuZBvhPiAcIFAZMI8MTPeuWVxKlEN/YWREsCko4du9oqYBQhcX5hJPzG5A0tQZ2FC38we3fenJsOP5tRz2xWvJ4Z9bXpf1GF7U4IFZ+5DoHqf+FO9l9cknVh//mG8ABSULlQu8JK54NmJV9gqFO8AI/7TZl9QZ58YiOrWl14XhN7quyuQc3NKWfPsyfLuI/C5Y11FPa8qPddQnXFgCVWpaJApj6d1MF0P2meJWCoNTdd0dRcc8tSXyULAjF4+HJzVb+mVt16f3y7LUxxUccUt95BPeaa5rtsm1Cozm9iSRaqllW4jmtgBgz+ypx3amPz93Grze3X7mwu/uOXZs/dtrf3/zWqjW1LERJUb8etzNpv/2f+9bc21qxnMTppnq33/qubiZeMUwiVS5z8SFb3380zszad6PWSOPpyTw16MRCyFOT4DilC9YJ0YebD/0t8u9xThOKrRf+cQnRNhX64u/5gcddF6ysCIKBKlu6DGoOAqyb5ndzz84WiDb5ZbgwrL2AuCQpTyiBkf/tbW0vUXJ8vr1rlqlx+JkMx87ljWVixT9KhWcjTXnvVMe+8FawExSVZLVpNTjnp5xK4dBsJXyvMfqISQJqsA3OL7cypJzayLzsIFt8xH6I48JPrmDX9/LJysXEH3POV9bPCNIb5DxXqpB5lScWqcu3/rL8RdQZdvZMZcO8yX5IFGVv77QZrRvz72NUpKliSjHyc8GUSUsN11KPnx1daItOi2XbmnJMbWnKGauTWhUBVrt1gyZG0+88n681Rh9czz79caU48rsySpjVr/2fbQajoj+v09d7H62xblCVRpLzPEBIEWbpvExZDb21m/u/NtdZUyHWUPdQocKGgiJ17WqNQJUvMhx13296OD5OkkDj6cU2FokQJbmJClrAKLhljH0Fwin4/AAAgAElEQVTA2CcQLLCb9sGe1lTuhmRAGXNVL69PFw7vbjwuCQmhMbNy8VtWs/tQklWz179Gzd4lWX5pb1CaTjrpC0uoXIdz2hFmwRu6AcJ0zTU7b+GYHkS0MBMOGdIq6Qcm/lhBoRqkH4ko7y7WXp2m2dANkBxRlu68o4VVp+zLr+FH9qeYAR96eNkWYRAuJKzBaXMjmwvFT4t+aYsvFwQIclesBVMhhRc/xAEyg4LFdV7ekC9I0zsfrjMfvNLeHHDM52av3XewRAzlh3AGfx3SwpoKIRCQDggFChDXXYL1u34LLCl6/N7Nkfx/fep8M+vzzfHaIGDvjW1nWuz/qbnivJ9ZZYqCzxUF3yoKPlWQKxzaIVLZFpcEvfh4K2s2hLB8+laHpMIFycLX7IRzKqzSJeWhu5qb/tctTmsutP5rw1eYIZvMqFfcvCRhVr01YVYVhcrv1KD4YYmqBFk67oTPk7GyZByM95kn2iRjX7knFV18eAYBSiFQ0rfXyd1VuPSUYba7q2a3V5JVs9e/xs0ewlSv3lZbpM8RICBaa9f+zzdvIG0xE6IyoS5hCgwKr0A/1MVBXhzsvbkMxcHde91dFPoQh3i5zmnBQw6bZb/iE4X5D6KFA/zbkxKqlZdkyXe3b0jZ+PGrI5MsMRVimrzrzhZJc2UcB3jvhlu77n/ms3k/mM+++NHwmfLZFz+YNZs+871+3a3M7m1r23v7d9reNGu6rdl1p21ysnchUy88Vm5JFkQD53UhR5ffvMSatzCfDb1lV0swIFw33/OVJRkQIurSDhLx2t8ScZVQftzvLiniMySKtpAkyJIQJZQoezrxlEahJKtjt9l2DChTfx+eIF7ZFCFB3j4eH9LCEkfrX7VfXYOjuxRRvrjm9b8Sc6EQqQOPTvi9uUVIHNcgTqP+9o055Jf1tjANcw9/LWJiuSEVIFHTZ663qhWKFml1vCEXIEvj/2+1VUZRQ+mfOFpSj/tvv7s2Jd6WjBHix7O9EeezwVnb1jwElGTVvDXXGRc5AmIqxPH84YfK7elBiBYF0sV1L8nivpwylHAOcUgWL7KW5ZPtM6wv17ENzIX9K6xvmNcfLB28EKkPp31n3nhvnf355bKfMloNSNb+nXYwB3TawRxxUF1Tr+5WGfVTVY0gRZjrMPHJqb5zrl5szXiz3uxgCZeQEEyGex4xJ1DJsmEjrllsOrbf3qpgQtqymYsfCaI/L0mCaJ57emPzz3+vsQqXOLbvfshnlvSh/O25+/Zm8MMrrAl04DU7m1/uV8f6dPkVSFxVnsTMBiNtqwhkgoCSrExQ0zbVjsCtAxeZzl3qmh69GpmpU9aZq6+oMKtXbzCPPdHW3DJwsXlxdAczccIas6DiB3Nm3ybmnL5zzc0DW5hW5QlFxC2LF/9ohg1bZu6+O2Heue22Jeb119eY3/62odljj0Ry2e7d65s//GGR+dOfWpj33//WvP/+OnPppQnTXFUXr1+U+3wxD0qYBe8JQJcs4bRuydc7a1NUMPoT1Yq4U+Nf7mAd5sWR3m++rj+Y330I1dOjKy25ykf51UF1za9+Wdf0PDLcCT8fz0/Xp5CixMm/r+1JQIiRmACHDGxmcF6XgplwyKNfB5IsyBkKG6ZD2vmFYogzRzEVuicBaS/E68spHS1h8poJUfhefLzcmkbdk4PybMynr/29TSLUxSZToZzWFKULfy4JmxFnzOnqSsJovzrv/Odba2bca88dzMEHJlLqULxt/PpI12+uxq79lB4CSrJKb01rxIyaNPjAkqzXJ+xp2pV/Yu4bWp4kUPvvM838uPEgAxGjnNm3qWnf+hNzyWW7mMFDE8fJ3QKpGjHiazNuXHsza9b35rXXKi2Zeu21NebLLxMnAiFU7dpNM3PndjL9+lVYkjVx4u6G6OKZljGvrzVvvLvOfDDtu6SpjL5QaCANKDRes5jrF+X3XCFVLini9J/4akGqMDcy7hnTOlmShW8VRRQqm4vv+gR24tgupC1orkEmQ+b44MiVGStWcbFF0TqzdwNzRq+yvKhbQhYxcXpVuN3b1LZEz/ts8Z9y50LoBEIsoGCJEoWSJaRJYlqJ/5acIOQ7KpdbxI/LvSbj9O4t6viNE5KEoiTBRakHsYKAidKEkz6mUK5h6sMvTYK3Uh/iRPBWCv0IoaLd38ZWmvNOS43JhekVEyR15XfBi6uolZDnKCZiiNA+hyROsk54ZXPsOK73PHmumb4p5yFj3LvjDrbO6efNNzM//c5MfnvzAZHG5VPMBb9vYu64OZER4pV/VZozzp+fci3u3tT6NRMBJVk1c92LetZjR680Y0avtErVGxP2tATqsSfamXPPnmuO79nIjBuzMoVklTXYxlSu/sn8eehSs2L1AVvM/fDDP7NKFUVI04svrrIE65RTGpkmTbZNkqxPPtnTHH/85+bAA+uaAw/c0ZxwQvxo7Kg5dz/ydSjxEMLQ/7TNzxCFyXtq0PXTwi8L/yxvuAV34hJXC3Mf8bb8cgOCBScTXfOjl0x5FS95Bi/5ux75xvpbVUfxwy6bcWDmvOuRr83o11IDu/r1ybOH3byzJcsQDEjRL/atk4yijkp1zsmNbPBTIU+/O76BPRHICcL/jG1nrhi01Pxr4lrr1L7m2//Z03goVmX1trZ+XLSvX28rQ3R26kHaMEfGHeftVzW1hL66Cvvj0lu+Cv1dYHwXnd7IuL8LfmMe/tcV5sZbEjkIxz7Xzhz8i4RaddFVC81zL640R3cvMxee08TGa4M4TXy1g7n4qoXmnfe/Nd9UdEl2CclC6Rr7t0RYFIjYq69VWl+uedOixYarLkz1uYWFgJKswloPHU0EBDD9TZ2S+IsZU+BTI1aYs85uYs2FFfO/t/cGDGpunhyxwhx2eH1LrsrLa5uKih+s4oWJUcqnn35n+vVbYHbddVvz5Zf/tWTqH/9YZS67bCerWJ1/fhMzdep6c8IJjcytty6x9//852W2PiRk+PAtlbF0U+AlfeN9yyPMcnOVXt3rmduvTCTC5ZSgVZ8eap0SoZ17EB6ULiFGXKMuqpYkkYac3X1ni5TYVqJcia8W7TATWuf2vRPpVSBiBAfFdOgW2p5y2lxz3LENbX1e8jcOXp43s2As4DapNrdf1cSqN9kU1iwKwZJnQLRG/KmZ2XGHrcw5Vy02jw9ungzdgEpFqIWBV+1kHd0JJopvFT5WXMNsBznDLIgPFwWyhYM8yhdkTE4ZUu/ECxYm22U6Ti8+A+9bZkmbe3KRaxA6SB/XB1yxk+Harw+vlySQ+IoRdR51jbFddctSc/l5P0uGnnDXIJPfBQjhn29OROX3K4cfPduGCeHZJ5/QyDw4OJFgHdK01x47WFLlLT1OmpuWZKGCtek0PZlL8em/tDbHHJX9ic5s9qO2LR4ElGQVz1rpSDchAGm69PJdrL8VilbPXo3MLZtMg5gDuX7V5RXWfMj3YUOXmpsGtrC+W9xzSRb+VRRUqSee+NqcffbP7E9Mhmef3cQqVpgT8duCeK1Z8z+zxx7bm+bNt0v6aEVdGNSdvtcmHNTjFkxQ110QLYVN3L5zVT+OKpGrZ0btB+zAMJPCvE64aHHspph7UbSqqmS6v1DcRty9OUI9pxyPPn2+JUrvjkkoOUMeXWH9xH5/cuIPlOdfXm3++Uwb88uec63v2BXnJUJNtDzgU/O3h1tZ0oU5dNCQZabPsQmC6BYw7fuHJSlm8qg4uX90uG0gV5gKIVf4XkG0UJ343OPkueYPl+9sDvnFjubiqxdaIoYqxTXis6VTsp59YaVtQ90/Df3KqmEjH90cKT/quLVezURASVbNXHeddRUjgMJzwkWLIplFgob24oPNs1JkJElxJkmUw+DKRJUI6zPX94NezmHPuWHwcuszlEn514hWkXyJUIfYI+J39P6078xn8340vY+sZ75c9l+zR9vaVkGSOviDoZbV33HzqcpsxunuLdQpSBSnBV8dmTBD7nnEbKtYeckSpCqIZB3UM5GnsFatWmbGG4mMCFIgrdmYkiGFkEO3iKnw2st3tiQKcvTAvS2tf5aQrFP6NLLmQQrESpzf05Es1LEZn35nTYe0pW/ImzdcRCb7Q9uUPgJKskp/jUt2hvhMEbtq//2D41W98cYaM3bMqqTP0a9+Vd/07NUwGd9q9OhVplYtY3r2TPWtou83/70mpa4ASZ+YCnlu1PLU6Errh5VN8SoOQX0dfPgsa+67+47EaUmbKPqML8xb7ySIQicSSo/ZzfS7qMIcilN8v4QpsnnrKebZkW3NoQfXMxCyg7vOMg8/UG6OO2Zz4mi/ZxYDwZJxZ0K0siEEmLai+DxdO3i5WbLsJ/P0n5qZYSNXmtfeXWcO7LSD2XWnbc3r764zl5yR2J/Dnl5lRt7TzPTov8jev7HfZnXzqL4LMibxmKPBhgKhIlbX31+uNAftW8cSKyFTBGz963MrbT1ULT77kSz8xVDDHr2nuTnvmsVm8M2bg6bmYr9g3oQYuqXLwbPMok0HVeS6qE6t955uzd04ukOOXHWLaPP4a3EPZ3hxcke5gpShjnkL5I17WhSBMASUZIUhpPcLFoGjun9mg31Cdp4YkQgE6ZYbb1hsxoxZtcX13Xff3tbH2fvXRyUS4r7wYnvDdSl9+84zH324zvTv39T0v2hzqAYI1mWXJqJv00dUopXNC9CdQJgyApE6tkfi9NmieV1sRPY7715iHhy+3Ax/MOE/9syobywB63dxhTn04B3N9dcmTDn1G39srv/DLvb7tTcsMg8/stwSsrcn7BG4Bx56ZpU9PVhMxSUUUca959FfRKnmWwdHbRy2w0q3MxN7auQ9u5pr711u+vYuM5/O+9EqVa+9k0qybuzX2EDKULM+fnGz2SoX4/znxLWWFKFeLdoUPBQVCuJFHkTIF6cLr7xliVW2qP+748qsuVDMjJgLuQ4BkzQ+RLonhAUlG9Lq4uiqWZwa7HrMbKtMkTKHghkQBQrVCZULUx+qFhHfCeOArxUnCiFcmAMhX3t13CF5D8d5+sWRHhMkEeIpwx9fYVq1SD29GLa+er/mIqAkq+aufVHP3CU7TOSf/+pgdt018Z8g5emnvjZ3373Ufm7WbFtzxK/KzNo1G5KkS0jZ2X0TQRK9hCmIZMl12qB+3X5H6l/TfqBm6tPj11eYbxbqFEQLR3dUqNNOaWz27DLdqlEX9dvJLFyUOO3XskXttCSLNvzlP33Gd2bGZAKcbsZWxpULRaI6NiFmthcfbBHJjMf4ckFe0s3zH6+ttepV/R23tuZBlCtIFiZDPqNmuUrWHm23s6bExcv+a2684GfmyF8mFNVcjJOTixAkyZGI4z1qFHG57KnIUxKEEX8ryNTjz620zvmcdvzPJ+vMjNnfW1+tE/slSGML6wD/P+vYD1lbu36j4Q+OXBTCOtxxVUKFhQydcd58a9KTPJcoUncP+co8/Whre+3uoV+ZZ59fadUunODvGLBr8vQh9yBPmDcJS4HDPM7tkDPImpwy5FnUJVK8+mXlYhVLvw8lWaW/xiU5Q69Kde21u5gzznRMJ5tULlLSjHiyTdI8+Nln35t/v1Fp6/I5DsnChCjKl4D63n86BqbWkTrZ+Mp4Fw+fHdSsoILJ74Zrm5m33l5rFi3+0apQolCtrtxg1SnKsUc3sH/J+ylZRHA/pOuntu0xPeaYi/o1Tapd8txMnawLZTO6L+iwMeWCvKR7Rv9BX1miRPqgES9VWoKFUoWKdVavhKn2yZdWG1PLWFL155ErzaWnNzKLl/1k/bXEZJiLceKPhfqESkXhtCCfOU3IPQiYvX5yI0u4iO0lpw45HXnF+T+z9cnTiJlRThnSD99Hjq20QWlzUSDL/3lBHdBzgaX2kT8ElGTlD1vtOU8IkPPvoF8k/CRQqTAZomKhZlEgT31OSCT+vf/PrQx+WH7lww/XxSJZoo7tWG9r8+3aDbbL225vbnr1Sh8r6xd95md0iioIviA/n5dfWW19r9yCCoVZsBZJeMcmnI/FZwuVChMJflj4YO21z3RbB3PiqOe+SXaDikU/UjBT4cQvuQbztMx573bmq20jPSMX5CXSg5xKOLlTxLHdz9Hd22d1jDPuvHJlNpfnxjX9xh2v1lcEskVASVa2CGr7KkcAZ/U/3pg4Ug+JEh8p8atyyRNK0wcfrEvWkcHiS4WvVRwl64Tffm4d7TETQvT+/e81gf5g8hwCjxJsMZclSIU55fQvzLQZ683ppzS2j8MPC1ULkgT5wr+KMm36eqtSjX9ltbnzT0vt9dWVP9k4YzOn7G3Ni1xD5RL1i/rSnjAUKFnFXvxOqPnNqRjIC+PO5Tjfn/qdObDz5tN7kL6XXltjTzj+9iiir29r3DqffvGDvQYppI6ciHTxzKXZXPrNJkzGux+sM4uW/Gh+uX9d08JxNSj2fa3jLywElGQV1nroaCIgcOklCyzBEZ8ocYA//Yyfmeuu28W4/lozZu6d4p/ldo8fVlSS5ZoKIXN8F3Ln9Qdzn5FLU6H0i5nktSdbbZE25plnvzF777VDkgyhbOH4zmlBPmNCpOCnJYSJNgQwhYjhs8VPHOX799vJtqU8NHy59eniHk7uOLuXQonqlJ5L8iK44W+FeZDQDFIwFX4w/Tt7avCsXmUG4kKR8A0vvb7WXqf4tc/VODnZ2H/gUnP31U3Nb4+qb0lTtzMrTLOm29pnL1n+X/PQgF3M6dd8aT7/VyKO1mlXf2m6/7Ku6fvbBua2/2fvOqCrKNroBwkJ6dTQiyC9qSAiYKXbqBa6SgdBBEFQpFloAorSRaUrSlVEqspPUcBCb9IhhPTeE/5zv828TJZ9eWX3JSHsd05O3tudnZ2Z3ff2vnvvfLMwjOXN31YifYVyDAIZ842SCuX7D5Kh1gLh8F616vwftX/an+ZNz/JOnjidRK++cSXbTMQBfUrRh++WoxoPn6IOrbLKf7sxkt4cf512b6xB9esoE2M6977ISw7t3ni/Cc4KwheBi/tggiwXD7BZvbEjIEuFkAghF0IexHY/PzcCcyUzWUIuxDbEmdOJFkN8TiBLADcxu3D69Ju0aqWSgkHMKBR1qv1goseQ09r0veISWS0vZBJIVkaZlnO6K8oHumd7OB8+7hrWLC9BVuOul5j1+XW54q/7aFEYwQAPbxanbOhVgv8/0qgovwao6j02iM79okicOL5i2SK0WUpjYBTIGjL5Jp8bbVk4uRx9syGKvmHQpMxOBfgD8FKDLDBfI3qXoCd7X+aZj8N7l+D3IoyWzUW97wwqRX00Es1O+PgmLV2hfGaP7K5lAUSNnz5D14NS6e03AqlFU1+a9bmydufGldWoTO3jzGzhNWLWF7foky9CaOOKatS8qQ8DsyatlBnJOH7MG3mzSLyx36pmba4cARNkuXJ0zboNHwF51qBW5QJUNWt2in1TIl0DABhCsGAwxK/fUIPq1zvO2wULhtcyayUAlABdWueU/WDyflfOvtMjkzh7USB7Qv40OtAX5JKqXd3DarJVANYzF5J5MW2Ma1BImu5mWHs4qys2CryIegFgYGxHnwCSwPY06XaJFkwsy8AGAAYArNeYIE2QpT5esGFGtBPnbtzlIpvpAfzARoGZQhsrlnHnbYiP3gqk9+aGZGOyALLAwgF8AWBt2BHLxyNcIZuL8dTKmYV9Akzh9Qfjy9HAvqUILFarzufp5U7Fs7Fboi5bIGvJ8jB6f5oyaxkSI8CbGeYI5DQCJsgy74+7agSEL6rJwz7UVEoGCp8WDPBCQlww/xYtWKDMpAMIAtgCeALrhRCGdTklA8oAjAlmDOUgBcbGZliM9ABjSLSIwNR0wW6p82xh//CpwbTHBaBEXDBrObOQfPT4yQRq2VyZIQaD+9Zfojglw+ABgbR1WxTPLkTsOxDL5dTHqG8KV8wmhLcMOaRElnNHbkS0Z/6qSNLDctmbQd8I8CL3DQALAUYIoATASrBUNdsrExcwJhUCi2iCLMxG9PMtbDneyNmFG3bEcJ4uACZ4rlA3ZjEC3CKHF9oMECVA2F8bqjEgfKjzRZowpBQfs+ugknYCZbcsrMRypytkc3lM1ddSgCmwTUuWh1PlikVY8hPy3zdfVOHFuCdOu8mzbAGY5k2rSJ37XMyRyXq603ku36F1ALNkguFy5N41y95bI2CCrHvret/1vRXMkzqvlTDDQz7csbM299NaMlI5vxUAFYCWmC0oD5AAYgKwyXWLcmpZUWwHSwF5xJVhjYkZ9/51WrsunI4dqs+nb9j0BHV/qSQdP5FA48eUo+e6nKeo4IcYYInXC5eE0PiJ1+nK2UYWL5bcdiPN7rWqeXB+I72LNqN9AFt4gDvKbEGShK/NnjASZIEpAmslgKXCZlWip/pe4WzvFcsUYbZIsFkAUzNGB7J8B3AGeVE+Hu0XkqMR7YRUiHMDZAEkQfZbOLksPT/4GsuTiJi4dNqysDK9MATL0xRikHU9OJV+XFSJy8GbVaFsEU6iinoAvlwlFYrrp84fN2LcdfpuUySzVd9uiCSY3AGyTpxJZI/VZ9MqUuUKHiwVAmydPJPEbBdYKmtyIfJngQXr0NqfWjT1IciR1hgxe+4rs8y9MQImyLo3rnOB6SVM7UE3UrLlxBKdg5RYvoJHtpQN8E1t2hhJN4JSmPmqVdvrjpQO8HOhzO49MVxV7dpenJZBZIDHftSNhKZyVniUlfNuCUkS241YRsfWRbMmkzRocoKB0tCBSqLGn7ZFUc+XS3ICxQb1vKjnaxfvAFniGJQbknmcOL+RLBakQQAsLaOyrf5a2w+gMnxKsEOsliOeNiPAi2g7fFcAUciFhfh8VSTLhPBcwdhep5onv353UCkGL+NmhzDbdfpiMkuqeK0+HpIj2CIj2gkmC8AITBTAFt7DzA7ABUM84tXOxbhtmEG4focymQLtwnHzVkZYfFg4BixYfHwGvTdHYe9cFer8cTCwI7GoHDC3D+pbkj1V8FeBhULIvqu+w65wWhMhAwqwhveLl4dbPF6iXpQ9d6iuq7pl1lsARsAEWQXgIppdyH8jYNTSIbZ6ppZJwE4BRDWo503+/oXpseZ+9D8wVh2KMdiCLLj/YBwzVpAUe7x6kbZuqEmPtT7NEiIywv9vV/ZldIySehxJAGqr31r77Z295mg7jAAvor2CHRJZ2sFQNW3oxaAFAIxTH1TztGRxx34ALD8fN2WpnUx2Set4I9vpzPhbO8bVsrk4r8gft21XDM8ebN/K3zIjEGwWFqoGWBKGeEiEAf6F2adVr3ZR2rOpRo774PFCvNJFyYuH437ZHUOQHsFumWGOgNYImCDLvC/METB4BHJrFh6arZZJhoy4QtExadSwvjctWBJC61ZVp5d6XaCer5RkL9a4t8sx2MIDB3H79m1eYgdSIlI94Jh9u+tY1mkzqi+QCDfMVxasdmXAYD19UZhV+dDWskRabcuv4EXd1vzYztyQzcU4CPAMaRAy4DfzqzArhQDwgh9r+XxFIgbQOnAojv1VmGH4wbvluCzez/oihLbtimbPJdI5jBkeyJ4tsFwAU690VkAWyr467AqNGV6GmTEzzBEwQZZ5D+TrEQgOTqUdO6KpbdsAKpvp/9BqcFxcOm3YEEk7tkcTjkE0auRN7doH8LEijh5NIPy1aO5L1e/PWvxZ7F+/PoLBRtu2/uTrq3wZy7F9ezQBi8h12jOAuSEVinaoZRIAKRjZIReK13gYrPkunIFTj5dLMpu1cGkIP1TwHowWmC/5GJEjy4i+OLpWoD1jbKsMwBZmIx4+lkTly7hT7eqeLLc5Y7I3GrwEhabRjdA0erhu1j0Zm5BBq7bF8ozDWlU9qOPjPoRyiPKl3fn/4VNJVLuqB/l5KxMv9hxJpIfrelreG9VOyIRohxgrvEf+rti4DB5D7MM1VSTDNM3X4vq4coat+h6wlj/O1r1i7jdHwJUjYDJZrhxds267RwDAqVfPi4T/ADyrVlfTBD4X/kui0aOvcTmtaNHCj6ZMrcC7Or5wjv0gDRt505w5lbMVB/gaPQrGXaIhQwOpa9esfD7YBrM7gByiT59S1Kdv1rqItjpl9NIhts5nbZkdW8fZs98I2dMR/5M9bcrtMkaBF9Hu16beoiOnk+nAsooMkACwuo0LphgAm9LudPZKCn04uCRt+j2OD/l6opKL6dF+16l3Bz8a2i2AzlxJoRfHBTMY+3CIkuHfqHZiserlm6LpSOa6gC8MvWYZcnivAKywSDXydyHNBKRLSJlP9blCTRt5sVFfhJETJuy57nf7vWZPH80yd9cImCDr7rpeBba1YJUWZqZcsAZ8AKwGD7psYa9QrkyZIgy4AKZELF5clZmr1q0UD4UtkKUFogRAw/Fg1Vattm+dO1csHWLrojvqMbJVn9hvhFT4cAMv+mZmea4SRuQ//kmkto/7Wprwx98JtGNvHLMi3Z4N4P8H/06wLFCMBYkffcibMLMLixHjr9lDyvJAXGdcBn2xOoI6t/bLlj0d5vBDx5V0HcN7FmcgoBjGizFDg74t3xTFBnMEvE4wnr/Rs4RlvUBxDqPAC+oDO9VuRBBXPbZPcQZNK7fF0oIfomnH5+UZdAFAAWyN+CSUywmQ1aD7VRrSNYBB1owVkcx8ofz2zOOMaifAEgAfwBJmN477JIQ2L6hEZy4l8/k+WhRuSS0hcnm1ftSHkFoCx2G2o2C5ciN5rXw/G5U/DvLi2g0RtGJBVTpxOpGzvGNiyzOt/enqjRQaO7wMM8HvfRTEZSZ8FMTvIR2aYY6APAImyDLvh3wxAoMGXqILmcuIoEEASQBLcqxYHkYrMjM4+/gUZnZKyIBgpmbOuMmAa/GS+xgYOQuy9u+PpUkTb2Q7N9gxsGS2wl7zta16HN1vbWkRR+vJNt6bomnGYiX5pLMhrw84Ze4t+uq7SNq2oirVrVmUALBeHnqVQde1m6kU4OtGzRp70x9/JdB3C49LbfcAACAASURBVBXmsUqzM/TdgsoMrNr3vkQ3gtNoP3IzZSaXhVkcM/DwkF8wqSwfAzAFJgZL0OChv3FnLGdKRw4qpEkAGyMyqIv3SI+ActNHB1KXNtmvs1HgBW0TgKpVEy86eyWVvp9elsBsIQCeFq5XZrg2qePJ8iBCC2SB1UIdm/fGM+vV8QkfQ5gsgM3e7wTxeALA9u0cQJ+vjOT1CpFcFLJh0waYSahkohcgi9crDEljsIrtGEMjpGZn7jtr+eMcqeupF87RtRup9NevtWn4uGv0TOsAqlShCPu0Fn8TagFT8H5tWlWdHnpK+UH3969K+hgzzBEQI2CCLPNeyPMRgK+qV08lCaMcgpES23r2uEC3bikerNlzKrMPK6dwFmRNnHidDuxXpBoR8GWNfaeczbHKbalQNMgVMoneWWFqs3vzThc4x1K7J/xo9vvlaMDY6wyW8FrE3C/DNEFWxXJFqEXnC8ysTHqrDL34rOK9A3sCwASfEOQtMCgAU8N7FeeHvRw5gSwsU4NQL1WDbUaCrHbDg3jNwvKl3dhTBZAFFutmaDp9NroUbfo9nsFVUGg6l0GoQRZ8WW/ODmVgtedwIjWp60nzRpc2pJ0CbIpx27KgEkEuBIA9fSGFUzoAcJ2+mMISIRKXApiC7QLIQgjAa4TUbPMDp1HA3kz+1urG0jmdel3kmYnNm/qyCf6VLiXo2w0RnG8LJnfBWAFkDXq1NCETPLyPMNC3eCSLqXWm/eYxBWsETJBVsK7nXdkbmaGCtHfsaAL3o0uX4jR0mEK/g6Hq1PE8v65e3ZPZKgQ8WrJUCIZLsFvOgCz5PLIUmZNPTAy6kfmkHL2QDzf0IrBGRoYecIF2yMDv1Lkk6tDnMk0cGUifLgun4ztr0MtDrlqYqz/+Ua756y8Xp1Pnku9gsk6eS6Lvt0ZTvZpFWXZcOrMiMy1IzAnJ7+PFYfywhxSI7OlgqJZvjObs4wjkoho6NViTyYJ0CDZM1AO5SzbI6xkHeX1E4aOSr1GvDn5Uu4oHTVgUTu/0Kc7G9vcWhtPDdTzZ8A5J8KMhJdkoD4nws9Glac/hBGaw5IC/q1kmUHTmHhDtlCVVeLMAmACosHahv48bvTe4JOfQwniBtVL8WMWYPQQQwzXBvhG9ixNAVl6Etfxx9rZl8TdhDKjEbMNn2gTw7MQWj/jQ8VOJDKIgISLwIwHJTK9dT+H39et40eczXD+L1t6+mOXyfgRMkJX31+Ceb4HMUMH7JFgt2QslG9WFxwqz/2bNVNYRk0NIjc6ALLlOGOJvBadaDPBjxpajdu2yZi+qz6s3nxRmR4GRcTaMkEnEuY0AjLKEOfqDm+y9AiMFwLVkRgX6YStmbxaiTyaUpe174+jtD27Sh2PK0MxFYQzCAKYatDnP8uKoD27y7DY81HD8/o3VadcfCQyukIgT+aXw8F85ozwDLwCuOtU8WC4E6JKBGKQsIRcCUCn+rURLIlA1C2YUyIJUuOrnWPZQMfD7IZpZKzBVExaGW4BTrSoeNG90KZ611+2dYAoKUxgiSIgoCzas1zN+7OeCab7t8CAu/+ro7BK3I/eRvYtl21tnXsnmon32Lpmk1Z/9f8YxWALIQn4t5MXCfzBcWP8QgfcI7APgEuwVwJiZM8veu+TeKGeCrHvjOufbXoKJGjToMrdPSHKyXCe8UFogS2bA1B2UwZojxvdRo65amDTUER+Xbmlf8xa+NHVqRatjqWfpECzzAjZq8y4lg7YzoVcmkc+p108jG95Rb/3W56jfKyXYxL7s2wgGS5D84MmCPwuG9rr3e9LsieXYexWQ6bmCPDjn/XLMggGYYfuoqTep3yvFGZQAeHF28vh0OnMxhU3XkLBg0u7bqRgn8kRCT2zHmns4L9gZMFxYCkYsU1O7mgczNQBrVChrqRq03SiQZeuaAjCBsQKzJQcYMH9vSIxKKgdrkVvttNUP/iy/eoUnFzgTAJed2vjRyk3RzhzOxziTD83pk5kHmiOQwwiYIMu8PfJ0BORUCTCWV7/fky78l0wwn/OXdaYXSvZtCaYK0h6Yp/g4hf3Ba+HZ2rS5hkVe1JodKDNWYnahfA7Ig126KkkHAeZEAHhp5fBCXqYRU4OdHks8FACy9NShzpnldGOISC8ToQZ8mCUILxYCDNWp88lsZge4ggwIhkv4rMQ2+KvENlEex4PJAlga+kEwL1QMIzsCJmxZzuKFigPdaXhvxYgNeQseLniHsH3624Hsj4IPadXMCpYZcUOm3CR4kUTkJ/CS0zXNL+3UO8MWs2X7dA7QJTfm9Fk4eTaJDh6Jp/49ldQXIliGXh1BBw/H82oJ2N+8iQ9plf9lTywb4evVysp1tnRVOLV/2p8qlVfWeDTDHAGMgAmyzPsgT0dAlgq1GgKwA8CEkNMqaBnf5bp27a6drTzqkBOOyuBO5MlSp5HQao9WTi2U0ysVCqlPDxuGduiRSeT+vjo2yKG1ANVjJc8qzNMbzICT5xfwYqsr+aWdej8L4h5u0/eKwwt/y2NkLX9c0/bnGNx/NbcytX86C/i3eekCXQtSJtaI2LmuOv2yJ4ZmLwqloKP1LNvLNzpJjzbxofXLlBnQAFiTZgVTu6f86OtPs+fks3XdzP0FewRMkFWwr2++7p1WqgStBgsvlCwPAjCNHVuOIOGB0UKOLbBTCCHrybIjZiKiHrBQkB6RokEkNBWzGNVpJLTaopVaQu/SIfIsPL0MklEyiZ4HNsbt5Db78orJYwx5aQ8ytV9MdlpqsnXDY51AyFHIp2Rv9nc9Y2G01ymn/uWXdur5oQDZfOdyZemb+asiaMFqxfvkTGjljwMrBTCFkAHR7IUhDKSmjClLA3qVZLAF4ITX6zZH2gRZrV+6QKfOKik3/txW02SznLlgBfQYE2QV0At7N3QLea2wjA4CDNH90tI3kO6EqV2AJoAisFXybEKtfgrQZM0YLx8j/FqyVIhtfVUZ3pcvD8vm1ZIlQ71Lh8jSml6pBQAChnO9oeeB7eg6hQCpAJcYx9wMgCzMgIRMm9vg5de/EhnsNantyaeGH2v1jjjOBA/v1ZgeAfxalIH5/de/k6hnWyU9gPp4bNNzzYwCg3plc7kdepPhai2zM3FmMH25Opzq1irKoOjMvtqKT++lCxQTk06HfqnJ8iCkQ0TF8h42QRYA2SMdzrHkDYZMALXcvJfNc+XfETBBVv69NgW+ZcJkjlQJq9fcyXwIZglpGTZvqcnjAaP8xIk3LN4r9SCpZwDKQE5dFuedOrUCp3yQjfVaswhlwKZOTKo3n5Q6kairZBJ7byi9QE9tes/pvABY6K+eWZX29staOVsAwxXgpeVgJV/Wz7OVBKr9poXyLMKOLX1o87546tXWj/b8nUgP1/akwZ396ciZZOo/LZT+XV6RAdkzo4M5+7o4Pr+ALL1SoXqGbJdh1+jsRSU9gjOhzh9Xu8UZqlihCA3oWZLemniD5k6tQC93LEZC/vv600pUu6WSWJTHtFZRav+UX45MlgBukBa7vn6ZvVp4bYY5AhgBE2SZ90GejQAA0/r1kdS1a3HNBZzF/hYtfbNlWxeG9/1SwtD7q3tSl64lNE3pAFDbf4mm4MxEpuhwixa+nI5B+LRQJ+TIMmWL3LGOoRggeLaQ0gHrGIrj9EqFWsuA6JUM9S6zozd9gy3QIt9wub22nbWbPadkrkaDrC3/i6eZq6MpLjGDvhxfmsqXcmPQJF7fDEunmpWL0MjPwjVBlnz8dx+UoVqVFaO10e109ItBL2DWYkD1znKVP18wq7/+1lWW8sBegbECiAIggk8Li8FD6jtwRMlBNnLCDapUwYOaN/FmkIVywugue7KExwsm+ROZLJhc1tFxNMsXrBEwQVbBup5mb3J5BPQ+BLQe7nplEgyBnmV2cgtk6WXMjLzUOcmsRoMXgCc/70IUm3Cb/3d8zMfCUj3QV0ngWb6UO5Ur5aYJsnB8hVJudOZqKgO0DwYome2Nbqej46tXNnfVZ0GwYyPfv0HrtkTd0S0AK+G7AquFWYWYfQiG6qUXijGwgqkd+/D+wJEEgodr9ODSPJtQeLzkilHH1LEKS2nGvT0CJsi6t69/vun98eMJ1KCBskzO1avJtHZtOLNX2BYdnUaVK3uSKBMdnc5lRHlbnYjLTPHg61uYi2KNxNTU21Stmif7u4oXd6OUlNv8hzIo7+FRiP9shZ6lQ3J6sBstk9jqh7xf78PSXiZLr7HZkT7ZU9Yam2UkeIHU99gQZYFohJD8sG1Mj2LUs50vzVodxQAK+wDCAKIEe7VtTtk7jv/fQiW5qZHttGe81GWMls1F/XrrFZ5HSIX1ahe1zAgEY9Wt32X2UAFAdel32WJex7nhsdr1vSL7tX7xAvutRPj7utGhX2qwOV7NcoHZ8vd3o12mZOjMbVTgjjFBVoG7pHdfh7ZujaJevf6jo0cbcOMfe+wUDRlShvbti6WWLZUp1uPGlafixY9QZGQTWrjwFs2YEUSXLz9oV2d/+01Zh/DJJ33p2LFEiohIZzAFcHXxYjK1aePPHi/sw+uNG6OoUiUPatIk57UR9TJOOcl6ehkyPcvs6AU/9q6jqDdNhF0X34FCWtKt0eAFYGnhphgL+zTy03D6dGRJNrLD+A4jPPxXc0coOZzemhfOcuDZq6lsegfDtWpH7B3H47i8BFmukM3FpdML+sUyO5ALAbLkPFYASQBYkA9hdt+2J5auB6Xwe7Ed7cC+7zZH8X95H0zvJ88kWVJBoCxkSCwuLdJDOHALmkUL4AiYIKsAXtS7rUtDh16iq1dT6NlnixFYKkRAgBvP9omKSqOAAPdsIKthw2OWbTgmpwA7tXVrNLNUnTsX49dPPulH166lEAz1apDVsKEXHTmSYCmfU916gVBOuaT0PrTQbmeX2dELsuzNkZXfQJY1ZtFI8AImKygs3eKjAniC5AfWCq8xoxDL5wifFbYBgOH9U4292PSOP4AthHy8ke109DtELxCyltMK7dDr9UIdRuWPc3RczPLmCJggy7wH8nQEAKqqVv3HIv11716SAVePHiWpZ8//qF27YuTuXoimTavETNbevXXp8cdPsXwI8/qCBTmnKzhzJokZKkTjxt6E982b+1JERBoDLMSjj/pSZGQaXbumyAEhIaksGT77bACzXdZCz9Ihcj4ga/UbJZM4eoHvVZDFLIRGfq+8BC+OXLu8bKerZHPRf72zFo3KH+fI9TDLmiOAETBBlnkf5OkIQBKE/Ad5cPr0IJoxoxINHnyZWSxIdgsWVGX5sEoVT6pf34vBFYAZGCyAsCtXcpYMd+6MYe8VAqCqdu2idOBAPM8kAuiCN+v0aSWJYPPmPrwP/29lrrsGZksr9Jq27fnS18sOOLvMjl6QZe8ainofnK64cbUYj7wEL470Ma/a6UrZXPRfb/4tW58FyIDRsRl3JBGFHPjH3wmcnPTF5wJ4P8peu5lK9WpmLalz8lxStvcoH+BXmKVFM+7tETBB1r19/c3eOzkCetMs2CPl5ZVMoveBZq/xXS+IdPLS5XiYltSZV+DF0f7lVTv1yub2SnmuzB/Xb/R1wvqaB7fcbwFaB/9KoH5vX7ckJsX1+H5xFTr4VzzNWRJG14/U4UuEci8OukLb19zHQAsAq13PS1SvpieXN+PeHgETZN3b19/svZMjoEcqdCQjul62xx7GTD0EuZXCwQgQ6eTls3qYCbIcH1E9UqE9srlokd4fNtYmmgAUPfrCf3yaUQNL0aiBpfl1s+eVbctmV6RK5YrQpNm3qH+PErT9t1hNkAVA9Whjb/pyTQRNnnNLAWASaHN8ZM0jCsIImCCrIFzFfNaHM2cS6ezZJE7BUCrToJtTE8PC0mjz5kg6eyaR8BpRubIHPfiQD7VpE0De3krqBQT2Y81DSIkPPeSjWa0oU6tWUapdW1vuS0jI4HpQN9rpSOhleuyV09AmveeyJZNo9VsvyHIk47teFsSR62ZP2dwCWbGJGeTnlXVfn7ueSjcjMqhmBXcqV9KNboan83+E/BrHIeRjRb/ygsnSK5vby3qij3rPZW1igwBFdWsWpdi4dAZGgp2aM6k8A6cbwYpfs0LZIvT9T1E5gqy2PS4x+4WUDzJos+f+M8sUvBEwQVbBu6Z52iMALCxlgwCAmTylYo5Aa/++WFq2LNRqm1HH2HfKM+hCTJp4nWcGIlC32C5XMGzoZUrMfBhZKyPX07FjcerYqbjd46aXXXI0UaieBXfRqZxmbml1Wq/HxlFgp9cDZveFs6NgboCsKSuj6e//UmjzFIUxWfpzHP/VqOBOwREZtGpcSeo4KZQOfaEks3x6zC2aNbA4Na7hQYM/iyBkb1v4ppKAVI68AFl62SV7ZHO5j3olQ630IgBFiP7dS9CoKUEs+8XEZrAECHYKIAxSIgIeq/7di1sFWcitBVYM4Gzdj1EMzgDazLh3R8AEWffutXdJz5d9GcoMkQiwRP36Kw8TddgCWKI82LCZsyrz29dfu2ipZuw75TSZKltl/v47nr74XKHzEQByX8yvavd46AE91nIx5XRyvaDOmWV29Dyw0RdHgSTYs407Y2nPwfg8XccwN0AWQBNiUu8AeqiGB7UaE8KgCSAKjFbNikWo6RvBFpCF19hfvoQbgy8EAJpguvBeLzB2hFGS79Xcks3FOfWCOvXnT0iFvNSOrxvBwA6DO2TBdj0uMRMF8HXyXDLNXhzK7NRLzwcwyDr1a00GXet+jGZwBkD2y2+xtGxtBHuzYuLS2Z8lvFp2f8GYBQvUCJggq0BdzrztDCS4N4ZdztYIawAGkt7kSdcJx4iANFirtjJj55+/E7KBta++rmYYyFIDQVTcr19papGZ+DSnUTRCvitfRllrzt6IjctgqcTZgEyyc3kVwn97Q2/GeUfZM7ld6Cv67EwAbLw3J8SZQ/kYo2cXqqXT348l0ZwfYhlcIZ5r5kVDPotg9qrX9HDe9lZXP5q7PvYOkAUA9vf5FIpNvE1PNPSk7k9lyeV6JV5nQJZe+Q6MZ25/FjC+8g8A+KwAipo9pCQeBoiKictgANVt4BU6dT6ZQRUCjFa/7iWo/ZN+zHJBRny0sQ97tK4GpdDp32pZfFxgtPhcfycwaJs7WcnKb8a9NwImyLr3rrnLemyNmXpjeJk7/FObN0WyD0uEFsiB9LhzRwxhgWjhv7LFUqE+W2VkOVGc/8EHfWj4iDI2x0Zv7iqbJ3BRAXuzsIvT6+2nM+wZzn3mUgpVCHR3CBDKQ6YXbBidJ0sNsiAV7j2WbPFdrRpfkjpODGWQhRizJIqBF+RDsFW+3oUsTNecH2IoLum2pbtCbsQGvf12BmTpZVhddKvbrFb2RGJWYXRsOv2wRJkFKLxYQuLD7MJT55QUL+2e8KO5k8sxeyXAGbb7+RamKaPLMhir8+RZBlQAYoi3Jgex9AjzvBn35giYIOvevO4u6fXn827RP/8oK9jLoQVgxrx9lcLDFZM7DOrvjLPvl54tAIX6ciqTk0QJyVA22av7YUQWdpcMvB2VOipT6vVJ5bQuI5o7bVkEnb2cQt98oPiOAK76vh9skQo/HxdIu/9MoNr3eVCf5/15//DpIbRzsfKw6vxWELV+xJuGvZI947+edrsi47saZEH6m9grgEHW1JXRNOAZX5YIt/6ZxIAK2dw3Ty3NYOv89TTeRreJZg0sxkyX8GIJ9gvSIiIvQJYe2dyOW9ZlRcQyO/aeACZ2hFbOK8iB8jI99tZplrt3RsAEWffOtXZpT9VSIYCVDLhkAKMuKzNdyPYuTOuiwV5ehS0Gd70gSwaC8IvBnyXOh2zzbdoq0oBW5Me8To5cVEd8Unof2miXNfYMYPWRXle56QBNYK5aD7xOTesXpfH9StCuPxN42/xvo3gbgNShE0n06vvBdGpjVQZcXUYFMdv15yrFqydCD7tibVakXn+azI79dT6FvVcIzBoEiMJMQWzH+ycaeVpmDkJaRAhpEfsFqAIwA1ATswz1ztJ0lMnSK5s7ct+6omxOhnutZKNow8G/E1j+Q7z4bAAvIA0PV4CfG79GiEWkxXtrdbmiT2ad+XMETJCVP6/LXdeqnTuiae1axVNSsqQ7TZlaMZs/S5YD5RmIKC8M7GvXhNPOndGafYdfq3uPkjalQBxsDYhpgTvZ+4WZipiNaC30Smh5fVEdSR2BtuoFF9YWqd64J44BFEASQNQbrxRj0AVWa9OeOAoKTaOnm3ozk6UFst6dF0Y3QtLo8MkkAuPV6pGshbz1sCvWJE69ayxaW8sRwAoeK7BZSM0wdWUM3YxIp1ee9Ob3AGMAVZAJR3XzJwG6nmiYlWlc3FN6701HPXR6wGxefw5w/pxAZf+x12nH3jjatqKqJYv791ujafQHyqxpBFitX1ZUpVFTb5K/X2H6cqbyvfHSEOXHw7qFCvjXqis/9N9sQ+6NgAmycm+sC/SZ5JQIAhDJBnMZwKhBlkizMGN6EOfXshYwv+thsmSpEOzY/AVVmcmSZxpiFqNWbi+9s7fyw8V3VCbRCy7QZy2A8ca0EAZS/j6FGSxtmFPeArIOn0ii05dSLN4sLZD1SM+r1LRBUS7zcL2i9PGIUjy8etkVayBU7zhYe6DDn7X1z0TaPSuQvv01gaXCAc/6MvBa+2sCgy+RtmHRmyXYu4WAnKgOPbP8rF0na/fs3Sybiz5ZSzMC5ql+m/Nc7PWXi9Pkt8pwzqvmXS5Sswe9GEzh/bLvIqnfy8Wp/9gb2UCVDLK06soP3wNmG3J3BEyQlbvjXSDPhpmCY8cov+AQAjRZAzDWmCyUB5slvFrqwVKDLC1DPX85WknzIIM4AQRRXjbCy9vl8+uVY/LLhXckL5ERfVYDOyEVAhwhwEYBZMGjBZABVuuLb6OodlUPlgw3/RrHEuKKH2PI17swdX7al8BkwasVE5/BYG3X4orMir36ThB7k5wNa4yT3rQBWg90MFUATWClAKR++jORnnvEi6auimYJsEZF92wga1RXP5qzPpbHCKkfhGyIvhrxA8ARKflul83F/aE1k3TZtxE05dMQavagN536L5lO7KzBMuHLQ6/SdwsqM8DCjENE28d9acpcZSarYK5kkCXYL7kuZ+9N87i7dwRMkHX3Xrt803JZKsypUXLSTxkIWUsGqgZpAFkyINI6Dp4upIYQIaRINRC01k45J5dcRs/SIfnmQtmQSdTtNOLhjTplJgfsE0DUF+MD+XSQDQGY8AegtedQAkuF0zLZqfHzwngbQBnAFliuoJA0i+EdrBiAWWxsOoMsPaE1sxD1GQE21f60n/5IZECFAMiC7wpSIUDXlJVRnJ4hLvE2+65+O5rEmeC//U3xA0FOhHwoQq90Z2uSgnpM9UqTeq6RkcdqycPte1/ifFn9XilOA965QUtnVOCUDpAKAbIAwiAlIgCeRGiBLK26MEPRjHtrBEyQdW9db5f0Vp4pmNMJZAAjG9DVWd1FHTLzJGYgytu0PFRqwCfkP3uBIM6tzhJvFNhwyeA7WKmj2dj15ssSzbN3EWAHu2MprpfFymn2pRGTANTjDn9VuRJuzEhBNhzVzY8lQxjaIROK2YfoIN7Dv4XUDggANJEjy4j1Hx1ZBqkgSIXiplGDS5jWm3e+kO0W7PZsAMuCHfpcprf6l+I/IR92e8afTp1L5hmx8G8hHu10gReGhsyoVdec98s5e4ubx92lI2CCrLv0wuWXZquZI1vtEgBGLRkCaMHYXquWF4WFpdKunTHslxIhjPNqczzyZ4kZgVevJhPyb4kEpzDgz/pEMaDKnjFbbVRnqdeTFsDWufJivyOAxyhpCA+0b2aWJ8iHRgeSj6KdesJWHjG9kwDQtk5t/HjGpZExYmowe9H0hCMzC41g9fS01ehjZcO/kAoBpBDImSUkQ8iAf/yTQI8+5E3XbqbyLEIAK7Bac78MsxjkMdtw9vvlGIhBdpTrwvGQH7VSQRjdL7O+/DMCJsjKP9firmyJDHoAarSW0EEZsd6g7HmylldLPRBYDBqzFRH2yn4oK4CZGghie0nVwtWYZShmNqqz1Os1Fee3C9u7UwCNG6Q8SGyFEUyJOIcrgJZRINCWJ8koRs8WmLN1PeT9RgEeR2YWFhTZXIyjLBlifUL4rQQwApCaPPeWZeYgwBSAF2YT9nulBAMuhNiO18jujvQOtupy5DqbZe/uETBB1t19/fK89bJ8Z81bJUt1cuJRME6fzwvOcUYhgNvwEWWzLQRtz5qHMhsls2YyuyUPnjq9g4Vxu5hMeLAUpHDUg2Mkk4dzD+tVggD09IYRDBbaYE92er3md7mvYLQAch1Z5kg9VgtWRxKui95w5F4oSLK5DPwdXXJK75ibx99bI2CCrHvrehveWzEjEH4rgCFrGdPBWgHs9OhR8o41AgGaduyItrBdaCTAUMuWfiwFatUpltxRZ5gH69W2bUC2cwgwBxYMkqRYokc9GGjHpk2RvB/lEEY+XA0ffB0VOsJeGMlmiSYjh9awnsUJ/x2NzbtiGWDgoW9EWJtVKNetd50+dTvh0erdqRhLiI6ALfjD5q+O1DWLUm6LPQBTlDeKOTPimhlZh5HsopHtMusqGCNggqyCcR0LTC8g7cHQ7kgAPCG08ls5Uo9W2YImFYo+OvJwxTFGslnyOMOjBaAB4zmAh7U4fDyRDh9Lok07YwwDVziXI6bvNn2v8MxGI4MTsjb0otrVPenhzCSj5QOL8FjwQtlIU3Erjc5cSGbvlVHAUvTBEbBdUD8Lji45ZeT1N+sq+CNggqyCf43NHjo5AnqTWzp52lw5zBGZCA3Cw77L0GuGgwx1Z9XMVmxcBoMNV4U9LJY4t6uApqv6Zqve8oHuBKnMnjCaybPnnLlZxpYnLzfbYp6rYI2ACbIK1vU0tDdH/42nLZsi6P3JlWjFN6E079Ob1OgBb6pa1ZP6vBpIv/8Ww++vXE6my5eTacRIZXryyJFXNzSabgAAIABJREFUaPTocgTpbt13ETRp0nUKCHCjeZ9Xpa0/RbKJHdvr1ffiMq+/fpG++qoa+fu7OdT+kJBUKlq0MB8XH59BN26kUHo6MROGhKb4HxOTztuKF3ej69dTKDCwCHl4FLLrPHrzD+EXcu1qjrFydjUssxBA4NmLKY4ckq2sIywGDixooNMRFksATSzbU1DCkWWW9Mrmrv4sgOUE2+lsOCMZwhgv1ih09rzmcQV/BEyQVfCvsdM97PfqfwykjvzbkLp1Ossg6sqVZNq8UQFee3+LpsefDKDRIy/zOVDu5MlEatvmDL34UgmaOrUiNW16kg4dqkfR0el09mwiLVoYQj+sr0GzZ9+k5o/6sQ/rrbeu0Ny5Veill0vY3db09Nv033/J5OZWiO6/35PN81WqeFDhwgqAOncuierX9yIAMQSAGMoXK+ZGFSvaB3z0rIOHc7r617Fe0OOoZIg+FZRElOiLI6ksxI2pF3jbfYO7uCCYTEcM33qlQkdWGnCm63qZNmuS4afLwuiPfxLp2y8qWZqFVAwDx93gJKWIiSMCeQmeDn0v0+wJ5ahuDSVNCd5PGhloSVr68hvXqN1jvlzWjHtnBEyQde9ca4d7WrrYISpW3J2Gv1mOmaxl31Snrp3O0hNP+jOTteKbEGrXvji9MeQi173z17q0YUMkM0YHDsQxOwUw1a59ADNXjRt7M9CRQdbSpSFUqBAx2Nqxs7bdbYyMTKeoqDRKSrpN1at7MqiqUEFhsNzciJktGWSBzcrIuE0xMRlUp86dC+yqT6wXwOSWz0OvT8halnNrF8IVJni7L7qBBR3JDSWftqD03xHmRm8y1lrVPGjD/CyQYuBlzFaV3jQb6h9FAFEN2ynrGC6ZVoGX0cG2ll0vUIWyReitfqVo+944OnU+ibYtr0pVW5xlMCYyweP9yNdL0sh+pTif1sDxN8jftzAd217DVUNg1psPR8AEWfnwouSHJgmpEEwVJMNGD/gwqHqhUwkGWWCvqmTKhpALwRBFRaXT/AUhLAECNEEWhHT4wdSK9N26cHrpxZIMuqZ+UJGTg342rwr17XuR6tfzohMnE2nnztp8rD0Bg3xKym0uCikQsqCPjxulpmbQ7dvE4AvbAbZ8fApzfi3IhDimXLkiNqVJvYyFIw8xe/prrYxen5CjkiHaoZc10NNfI47V+9C/22fZOSqT6pUKHZEl9VxfvddF/Zn94edoevujYAZUAE6zJ5Slr76LpKnzQmjfD9XukApzAlkDxt3gZKbwGH7yXlnq9oz+FCZ6xso8NvdGwARZuTfW98SZwFhB9oNsGBOdTv4BbvTLL1EMagYMCKSDB+L4fb163vRoc18u1759AG+vWMnDbpAFxgppHiAbCiClsFiFGPClpoK1Suf3KAfmC6ArKSmDPVoAXjmFHnnEUVO5nhtDb+4iZyRDtNeoJKB6+u7MsTB7b1hQyaG0CVrneXVskC4PkDNtN+IY3Jvr51fKcSan+jx6E5C6WjYX7dW75I+afQYwgu8KSUcBuPatr05ffRdBn34VTpf312LmSgSAEwCZFpP1+sslmBGDrLhsXSTLiUunVzDicpp13AUjYIKsu+AimU3M/RHQs4yKs8DF2V7qeeDrAYR3G9AyMuP83SobOjKbUtyPej4Ljsrmf51NJvgHalZ0Jz/vnH8IaX1e9DLQQj4HuGrZ7SKzVZD4kAkeQArbAbLAZF0PTqWY2AyWASEn4r/wZ4njcQwCAAzgCtshOUIyRL1mFPwRMEFWwb/G+baHkBfhpQK7hChbpgjVrGXbL5UbHdLzYHFGgtPTJ71gx1FfltxWvefW029HjjUSYInzQjYFwAXguhvCWQlbz2fB2jmfGBFMTz5YlKa8VoyHLjYhgwZ9Ek5nrykTVQCwfpwWSN2nhtLzzb1p0At+vL3xgCBa8nZJalzLk8v2mBpKk18rxmUQev1jwqAvZMFHHlTqhe8KkuGkNwMZfAEwYeFoeLLgtwLo6vDqZapUrghLgZAGsf3nb6rSlM9C+Pi6NZTvtj//STAlw7vhA2NQG02QZdBA3svVACR9vy6SZx42fcSHM67nFABXP26J4vLqQEqGx5/wo6ZNfSy7tmyJomNHE6hKFU/q3UfJxK6OlSvC6MqVFGrUyJuef0H54lbHju3RdOhQPNfz4kvFOf2DtXD2weJI7iEj7xk9MyH1gCz0Ib8DLVcALHHt7hag5SzAQj+d/SxYY0l/+yeJRi9QlgT67bOyDKgmfR1F2D5nWHEqV8qd1uyMY2D15JvBNPB5P02QhWN+OpBAtSoVoTUTS1s+Tnomg4jPwugPgykmLt0i6wF0zf0qjI5vr8HgafRHN9lf5edbmIGXAFaQGLEdIVitBu3OW8pgO2YZ1qvhSRPfNHaxcCO/T8y6jBsBE2QZN5b3bE0CBIkBGDCgNJUpW0RzPG4Fp9LKleEW9sraoD3+uB+DLcSHHwRZimnVDbC2ckW4pcyE98vfUa26TMNG3vSCFTCGg52dqaR+mEXHpNOJU4nUoplvtjat+T6CTp5KZA9a925K6or9f8TRM5kAFcddvZZCDeopy85cvZ7C71s+mr0eUamz5mRHTdDWrhfAxvApwS5PVurohwwm9+UzK+j2YOV03vzad7QZQOej0YHU6tGsHy2OjqGzcrS1GZyj50dQUHg6nbuWamGhwGw939yLnm/hTb//m8RNfOKBosxUWQNZOKZWJXf661wK/Ti9DJUvqeTZc3YyiKMTIiD7aUl+1rY7Ou5m+YIxAibIKhjXMc96ARbri89DsoEmawAGZb9cGsqzEOUoU0YBZLduKVIBAjmvevcpxa9lkAUmC0yUHPaALDUQBIv19hjFL6EVznxRa/1ynzE3mPD3xezK1ONFBUwNG3WV1v4QQfXrelmA0+B+pemFl/+jiKsPcBkcs2hZKF060YDfP//SfwzC8D5AI2krDPBdh11zWLoycuYXZDN4YvYcjM+z+1E+sdZD/ucjygP8mSaKdBOXeJs++j6WYhMzyM+rML33oh9t/SuJapZ3pwerFaGbkemEY/q1UUDKsp3x9Hg9T6pRPvsSQOg7QKaehJhGDxpAw8ejAwlLF+kJZ2btWcvDBVkQ7BQkPjBXN8PTmYWCDAgwhVjyYyz/b1zTgwGUFsiKTbjNbBjAVfcpodSjtY+F7XLWL+dsWg89Y2seW/BHwARZBf8au7SHR48msPQnhzUAs/f3WNq7V/kCRQCMtW3rb5HtwHIBDAFsQS5s206RHY0AWbNmBlNycnbvDGRFyIta4cwXtZYk0+jRU3TtRgozVKu+vI+On0ykJzqcpY8mVaAh/UpbGCq0QQ2yALQAusBiPdD8FDdTHKfVZkeBoVEz7dRtgS9m2uIwXdno9dy0YOfGDS6pCS7aTQojKkS0fbIC4N9YHEWxibfp8Xoe9M/FVHqppRet25fIAAvACttQZv+M0nQ+KI1e/SyS930xSFuShnQKVjEvfVoAOEN7laA+nYxJE+DMkkrW5MkfDyTQ5K+zf18AKIHdgmwIvxWAGBis55p7E4zw6M/soSX49cBPwrnMlgOJLBWKAIuFekQ4CgwdTc6q5/40j723RsAEWffW9Ta8t+vWRdC5swo7IIcWgPl83i3O/I6QmSr1sWCmZLZKL8hCNvjv1ykeEDlgsn/pJetZ5h1JSKr1UBGAavDrpWnRVworBZnwvSk3GDz16n+JYmLTmZnq9UpJ6v7axWxMlgBZC5eF0ow5wfRsuwA6cTqRft9Wy+p1tHd2lSt9SqJxABwAfkYvqmyt8wBXvTsHWJXG9p5Mpo/WKSD/zed9mZFqNzmMvnmzOMUlKTnXyhYvzGW0QNZnP8bR3pMpFByZTj+MK0HlimsvAwVQsmJjFK3cFJ2rYAvXtHenAOrTuZjh8qgj3rOc/F8AU2xyzzSyj5ofya8BksBMAWj5eRWimITbtHZSaWa7Zn8XzfshMZYr6UZrJ5am58aFsLz41INFeTuAGxgx+LNEOPJZ+HxiWVKvm6m+zz74IpTlwTdfLUk79sXR2Om3eJzfH16adu6Lp1njytCp/5Lp6x+i+HX3N6/Tay8Wo7YttSV+w7+MzQrz5QiYICtfXpa7o1GQ/z6ZFWxprKdnYQtbpAYwkAi/+PyWpWxOLJK693pBlgwE5TbiPJAMczLAg5XBl7U1oIAH+7BexTW/oN+dfINlwflzKjOgAgsFQPXG6KsMuLD/+KlE9mxhH8CXkAMBsBZ+GUqXTzYgsGFVKnuwrwvb/z1QlyrnsDQQgA0ATk5ttsb0uOLOwxhu3BlLm3dlsZhGnQcPOaQJ6NzGz+ZD8sNMgIVzQyZ8+TEvZqnAavX9LJLBE8AVQgtkdZ0eQf1ae9OyXQnMeL3cUvHLWQuArd0H4mnFpiiXsnq4Bzu18aNWzX0MB1dy3wC0pi8KtyqJQp4cP6hUjtcBoKlcKTcLGJLfAyz9uF9hp+DNEh4rsF9BYekMwACs8H/NrnjLa5RXvxftBqO1cmOUIZ+FRs9eYJD1v+/uo2f7XWVwBXO8v68bffZ1OK39rCL98W8iv541vgyXafaAFy3+6E6PqFH3v1lP/h8BE2Tl/2uUb1soS4UAL23b+WeTDmUAo/ZNiX1gmQ79eaeHBwlFH3vcjxOL6gFZaiCINRW3bI6ygEHMhMSMSFuBBwwemCIqlClCtat75Oh3qVrvODNVImBiX7n0Ppb+4M8a+1ZZmjk3mH76JZqlRMiF77xVlqXFN96+Sv5+bvTxpAosL8oBZuzjybaTGQLcHDqWtWiun68bszwVymT3E9nqO/bHxGfwrClnjpXrBzso2uXs4tZ4mDdt6MUPc3sN3QBVXWeEM7gSAXDVdXo4vd7GhwHTuOUxln1Y6mlaH38CewWZEMwXpEIRYLHAZtkb8MyJfuO/HnYP/YfPSoyB3mtibx9EOfVnAfdVnWoeNkGuo+cxsrzWZ6Fpw6J2+9XAXH3zQxTnuBrxagkaM+0WgycAKhF4z0zW95GE1A9n/ktmxuunLytTRSsTgYzso1lX/hwBE2Tlz+tyV7Rq6ZJQi1kdHirMBpSZLRnAAEjt2BFt6ZeYAajllRKFBBumB2SpgeCYsWXZ94WUEAjMgsSMRaNj38E4Bk2Q9gCuxHvIhJAMwWaJEKZ4sF0/Z44RABaAF8zua9ZF0NGDdbm4YL9+XHe/0U3m+nqPC6JHGnrRGz2URWwBrqYtDaeNmSxU0wZe9MWEMvTxknB6pEFR6txaMSs//fpVmv5WacJ+AIo3PgqmYT2KU+tmOQNYPLBR/syF7Ok8wAKBpRJRu7on+fsUdvpBDm/VuOXRNL1vps9vXSy9+byPxfiO8/gWLcReK0iHKCskRJjhYYBHHfBpwSQ/fkVMjpKhPRcHD36EDITxHuOhBk4AVAhbkpa188Yl36ajV9PoVnQGNa9RhMoGWE9fgrK+nspC60YEzOu/H0uiAc/68uQCOX47mkTf/hrPBveaFYvQk42KcjmM8dKtcfRcMy/eLmL29zFcBqZ4EWv3xDO7hbKuijHTb3FCUoRYABo/OsBsAbaz7O/nxglKW7f0pfXbYngf3r/2YnF6vZu2h89V7TXrzT8jYIKs/HMt7qqWqOU/kVrBGoBRG+QFyJJ9WuoBAIv1xvAyupgskT8LdYtZj2qPFs6BcxkdMKzLsp78Hika4NmqXMkjWxlswz4AMzGLUH0c9uckFzrbj9MXU6jziOvKg/+7qgxqvlgTScs3RzPowoN/4644fv3xkrBsYKz2cxd5O/5QHsAM7MbGeRWdbY7hxwEoCR+V/Brs1vmbaVSjnDv5eingAvuDIzPYo4VjBAMm77fmyTK84XZWuP98Kk3ckEB9WnhS35ZZSX0BrrAd4EnE2Ge8qF0DD2o1I5q6NPGkYa2U8tuPp9DMnxNp8Wu+dH+g8pmYsTWRdpxIoTndfahRZcdZ0BcmhNDNiHR65SkfGv2iv6UNP/2RSFNWZDfBY+ekPsWoXAk3GvxpOAOugc8qQB5ADNueaFiUPhms/AgQ2/B69bulsgEyO4fNrmJgpIS3Srz+4ZcYZra6tVf69PUPkQRWD4AK+7Ad+8FuQTY0494cARNk3ZvXXXev1cyUyGmFGYIAMSIEgFHLhQKUQc47djTRkgIC5ZBUFCHM8c4yWWogiJmEAZlgCjMdRcgzGXUPTB5VsP23WKpXqygvA4KlO5atVYz+bw0oRdt/j6MXnwugg38lkL9fYapXsyh9uTaCXnougCVJEWCndv0Rz1LWtJGlmaXqNPw6SyrDexSnoNA0Llq+tDuNmxtiFWSB1UKgnt3LKjstMWJ6P4zOcvx1PoX+Pp9CD9XwoMY1FDZDLgcGJC7htuU4vEeoGRQjL1NwdAbdismgRpUcByBGtmPg13F0ISSdWarVgxVgAmDVc2Essy19W3ryvuX7kvn/1C7eDLLQ7jk9FMZx+b4kWrE/2QKocHzHTxUZtW19D3rnWcfAggyCcC23fKAk4MR16TghlP8vGlmSmSlcRzBVA5/zJaRosAaycO0Xv6UkJQZIA1hDqEGckWNr1mWOgLMjYIIsZ0fuHj9OlgpzGgqRVFTtjbKWS0tmwrTkQi0PlTUpUr3dWjsFY+bIJV37fQRdu55Cg/qV1sxbBbYJRvaft0czMwVW6pl2ARbzu9gPM3v3zPxZ4vyoGzKhMMqL7Thm8bJQzq+FuuSo+9RZeum5YjR5dBl69IX/qF/3EixhtHvSj9r3vETXDtehOUtC+ZCXni/GZeZMKs/gS8TDL1+mvh0DCIwWz5CbVo4EQ4UyYLUQrZr5sOFXlhVFOewDGwYGq8/4IK5PSI+OjO+SrXG09Oc42jK1tAUwTVkZbXmgoq4Bz/iSn3chWro1nvZ8ojy8UQYG6sUjFb9Uj4/DWPZDPc4EQMboNfHM4AzNZHtEPf+FpPM+wRBBYkMZMETzdycx4AH7IwIAZseJVAsAwnYwRwA1OK5FDe0Evva0G0Cv56KsHw6CdVp/JJkW7E7i+rs2uTNfli2QJZgttAH9Wz3EzyEpUYAgMFNgs2YNKs5yH2TCMYsjWeIDc6UOAc60mCwZZD01Wpl4A6ZRBnH2jJlWGdz7u//I8l7ifgYja4Y5As6OgAmynB25e/g4sFVLlyoPbFshAxh1ugf1DEO1jCcAlSwpYiZg/wGlLfKeOsEpEpsOGKg8UO0FgiibU5Z6dR8h6T2ZaUZ/pVsJnj0oB+S9J9ufZXClDsiAv22rRQBSwpcVnpmAVJQtWflffrnlu/uphZThHUlMv/0hczmSTK8Xyn3/UzT98lssnTqXRAe33E/telyi/j1K0Pc/RVHbJ/xoypxb2UAWFrUFSLoWlErfL67C5wKD9caHWbM/sQ0sFBirQoUKMeBCCGbrxq1UnlU1f0IZ9m01ffkye7UOHUuiFVuyvHeQGFGPo/HU27f4wfnKU940ups/gcEa/GkEjermR92f8uGHNHw4eBgDjB2erySWHfSpMj4AWeeup1LPaYoxedHIEhbmy5G2CGYHx4AdEl4mGdQIBuvotTQGIJtH+tOoNfGE97vfyQKxYpssu/VYGMssGKQ5SHTOhgBTkAoB2gTrJDNT/15Now1HUhgU4nxTungzMMuJyUKbASa7NvHgeoXMaG87BQgCkJJB1ZKtsey5AohqXMOTWSsRYB0BxmwxWTJQA/MF35cAcXL74Ccc/2moInfPq8gyuDpwD787N5Q/B+qAr/Djt0rzcTlJ4UJuRzmcR+2rG/bhLQZwYIjBFJtxb4yACbLujetsaC/FGoCoFLMKy5a9UyYRkh/KCACjBc5gPC8W4EZJSbezrWWIeoePCOT0CuokpqhT5NFC4lKxwDS2C+ZMLRVCelRHcHCaZZahrWV25GNlsAOG6mJmVnZR5oXM7Oz80H+9NC+FA+M7gBXYpX8O1OXXmFmIsAdkAbBVq3/c0gzUK2YY9nv7OgMs+D/mTCxHb00Joh1rqjFzBSC07NsIOrmnJs1ZEsaSIrbDpHsyE5RBYhw3N5QOHU+kLplGdtmHBfAlfs3jQQLAdeh4EjNbbHQPSeVzb5pXkXqPD6IKge7McmEbABceOI6wAfzwXBJFTzT0pHM30piFEswWGKtvf1UmLeBhHJOQYRVkzf4hhn4/qpiVIUdN6u14ck4BglCH7HUSPiWZIQIYgbEcjJQ9IAvlB30dZ7mmMohz9AMLqRDnntrVm2ZuTWT2DqzT+sPJFvkPwHD78VQGWYJlG7U23irIKhNQWAFhld2pfYMi7M1C3yAz2hMCBGHs4asaNDecr9nmD0vTTwcTac4PMQyynm/mzTIhpEMAY4BrSIi2PFlvL4pkYAWfF0AWgJsWMwb5Wszm7PNCAL078M71TzHh4/CJO/P9iX6K4wRQwvYzP1XLNgz4PAi2F58RfDZEqH/EOPqZsGe8zTL5cwRMkJU/r0u+bpXMLMlrDMqNVs88FNnbtTLEa3UWqRZq1VLMuABRn88LuSNju/o4sFhYdkcNzAIC3Gj4iKxs0OI4uS22ltmRz3WfKjUDZgcKyU9muSD3YbkcEWC4kIwVbBbyXTkCsmTmC/XB+A6whgDIWvZJRfZcATgBQAFIATzNnVye1v0YRXOXhlGzh7zp08nlafaSUJYK4cuCP+vRxt78Cx1ASDwY8Osfv8TxHg+IXQcTWELs29HfUgYPlD+PJTKQE9vh64JEKH7Fo0znVn4O+bIg+YG56vGUDwEogYUCYwVwtXp8SZq8MpoTWp6/kcaSoTUm64X3QzkfE8zqAFtCUrT3wyVAEJgesFKy10mAL7BWAC8Hzit+tbIBhXj23sT1CTaZLEiKG44kU/VANwY9sgHd3jainBqsiWPBOiFgZJfBkTgvGDWALLlfAjyCVYNhHlKjOtBne2YfChCkPh6sVs2K7tTz4zCW+GBYB/gSPq3bdJs+GVSCQRZmFmI/QhjlAcy6P+1DT4/OzryijABxwoOnBjdazKpguvh4n8L07gBltQD8ePhidSSduZRCnVr58exZGYw5ArLwI2bT7iw51xrYc+S6m2XvjhEwQdbdcZ3yVSvFjD2wTZDmtGbmydKf2kcFcLNje4wmaEKdL3QsZgFYouPykjtagwGABWAm2iIDKGtAUAZv1oCY+lzwWPUecIk3wxuFRKIdMpfMwTasNwgvFgIMF5iu/QfjeCkXESKpqCMgC+kdtu2I5oSk8GshkHNL7c0y6ka5cCOV4qWcUnGJGfTfdQVIPJBpOMfrahUwI896OgBn2iOkQnEs2AmY3AG+wEbhPZittb/G83uwXgBfeGBDHqxZwZ0fwpAX5RDH2tsmAUYAVvafTyPM3hOz7uBlQkAOFKyVqBeM19Gr6TZB1guZhnKYzsFoyWDH3jainGgnQJpvpu0K0p4AVsIQD4nQp2ghBk9CIhRtx7nBXGFfGf/CtGaIH+E4AEhIhYjg6Ns8y9Cav0tuMwATQBAALq4FAmwT0jWI2YFgtjCJAdcN1xfAGuZ34cOC1AhWC0AL3jsAbf6MjSzJ/i74vXgCRGY6B+xHfQBxIp2DGtzgeMjacmoRSOAAUggthgkML0AXZEBnQRb8jvJSS87K6I7cF2bZ/DECJsjKH9fhrmqFmBEIY3pOqQ8AtFBWa31AbMf+6Kh0Cr6VSmXLFOGZf2CvcsrAjmMAuHAMykFqxDGQHdUBoIWwtj4h9kFWFMv42JPGQUiFwrAufFUCUAmGCgDs919q8WLQwkcl2gdQBjbLXpAFBuzBzLULAaxwDoA7LT+YMzfSgeNJDKAArILD0/m/o9GohgeVLeFGjWp4UsP7ldfOhPBezRpYjD1XkJy2/pHELBT8VniIioA/Cw/Tnh+H80NXhGC+wHxM6qNIhABlWK7lk0HK1H97QrBVSIcAPxMAiPA6qZms/edS6UJIBgMxGWTJrI8ANJAFwVwhrQLADYzyMJgD0DiTJgF+rP3n0iwzBNE3AC+WD7t4szwICRF9iE++zeBr7LNezEZhn2Dd+LNSyZ2Gti7Kni20t1Flt2zpIAC8ALrQ5pwCYOmF90OypWBAeZ6IkJBBWz4MZOYKbJd8TTFDELMLwUQBNAFIiWsLwAbZEaBNeLowW1HMQBXnHNXN3wLsBLipfZ+HBUgJVgrtEX5CvEaZTZ/nnHLEGZAlM2VyO9Rgz5570ixz942ACbLuvmtmtjiPRgC+KIAd/IdECBZJ+KSENChAlpDzkDx08VfZJwkgbcLg/qXtBlmCHcNxl042sLBlYMkgGYp8WvYOS3BEOh37L4X2H0viP1cEQFaLhkUJ4Kt5g6ycTbbOhQcvHpYiAaXi00mzmNYBwvDwfbKRZ7YykAMxq/D5Zl780EUdCPkBLL+31Q6Rc0pdThjbhawGsCFkOYAmHCczX4L1kWcigv0Sx6vrdyZNgq2+5NV+XDut1Bnq7XyNr6VRzUrumuUFg2Vtv9w/uW5ZKoTRHJI4GCswUru+qsz/wVL1GX+TqxB53iB5y5M3sI9N79PKc3444d2yVy6UfVxgykQuOhns5dU1Ms/r+hEwQZbrx9g8QwEZAbUvSu6WmDUoy4UAQHLSUAHAwIJh+RxkhEcIFgyvZYO7mF34RPuzzFxphewHszXMYKzW/xZPRyU2yNYxRuyHnNjuES/q/KSP0wyXEe2Q6wDQDIlIZ9ZNK2Rju0jKuf5ICoMosEPwUYHVATMkB7YvyfQzwe+kDuG7ElLhB5KJ/P0NCawqg/1yNGz1x9H6CkJ5GdwguS6WdMIsQ4TIA6cFsqyZ4AHC4EF0BGTJTJkAVUKelMFeQRhvsw/aI2CCLPPOsIxAaGgqnTmdRLXrFKXSpbVz9hw5Ek//2xtDoaFp5O1TmGf5tW8fYCmP/WFhqdS+ffbcN5Dk/joSz+sRquvGMYkJGbzP2QCAACsjZC+5HrAp91coQm0f8aLqFZzPRSR8UdbaKIzoQtoD8Nr83f3MNMlpHTAzEEZ5kQYC5ngwYQjJQSq3AAAgAElEQVSZ+UKqB3jFRH1a55X9YNbateG3eMIfHsR5HbgWfdr7McOVWwE/2YHjybT9zwS6cD2N8F4daE+j+z35HgELBwkOvip5Jh3YqAW7kjipJ2bcQd6DMRwyHBgubBvWuqjFFA4JEMAM0iB8Tu0aFKGuD8M3VYilQkhxcu4qrXNaG6MdhxL5fgdg1uoP7nN45/ITsLXneuMePQCG9bjSNzkUOdqDJem2TXNOiiqDG/ifMPkCniiwWQjkv0L6EXmVAwGC5FxZYoYsjgHIun4rzWJgF6siiDZqzS6UpUL4wGpX8+CZuQB3MtizZ2zMMnfnCJgg6+68bi5p9fjx1+jqlWQGTh9Pq3THORYtukX/25s1Q0YU8PYuzOUBnnr2UNiZCRMqUJ26WV+EH35wg06fTmTw1buPMlsIcfpUIn34oWIUf2tUOWrSxPZizXLD8EU8a3WU3QACX9JDu/g7DLZkhgkLO7dslpXTCL6razdSOF0D0iqoJUKALcw6REDy+317LWa4Hnj0FB8nAmBM5NYC27Vl3f0WaVCsZSjK7vsjziI3ykyYPDZ4CC/cEGP32LjkprJSaW6BLYzBrNXRmkDEWn9xf3R50rH7MLfGDn65SUsjHbqmXZ/0oSFdHGfHcqtPOA/AFe5Ve+VrsKNDu/pbBVsyuLHWD7EagWxKVwMnuR6wXzdC0ixpGtSeKllmFCkcbKWGEGAvN8faPFfujoAJsnJ3vPPt2cA0vTv+mqV9AE0iFxU27t0bQ4sXhfD+UqXc6fEn/CkhPoO3JyRkUO/epah9h2I2QVadOl404X2FtUHMmX2T/vpLkVUAygDO7A18KUP+cibG9CzGEpa9IVIzAOz8ezC7D0rIgDKrZM2LhUWfRYJR1Nm7/6VsQAvtgWkeMiDAmWDPAOwgMcohUkmA8UJZEXhgAXjmtixo71jK5XANAACMnqGIc2z/M5HHwZkAyALYyk+B6zn686yknY60DczW4neyftzIx4Jpw+zJLk08sqVmgCl+4e4kThGBxbNb1HCnLo09mcFD5noY/EVsP5HCx8pZ61fsT2Ijva31DgEcR8+LcAgIi/PC9zemZ8Ad948sFVobp/EDSnK6EZmBQhqTdweWolr3edDh44k0fm4om+MRAGWnLyVbkvaCIUO6h/KBRejspWTONScCfi0s9N2qX9ZC8NbaoQZ2jlxXs2z+HwETZOX/a5QrLVSzVGrG6c0RlyksLI0qV/Gk99+vQGCvEJAY9+6NpQ4divE2W0yWDLIAzgb0v5itf59+VsWqVCkXxMMTD1E94QzQgnyntTgz0jTUlxZ1RrsgEcLHhQDzpd4v2o60EMczPVcNVEvmgNk6cTJR81jUf+1aSras8JAFF2xQ1pq7WwIACw9KPDCNCgDNwTPCnHpwizZM6V9cs03wYW06lkadGrqTj6eUm4OINh1NpWNB6RSfQvTofW7UqaEiT2N7m9pZ5W/F3qaDl1BHlnx9MSyDLoZnUOtadyb3hSTYa3Korv5YA46DvlHWPBzydNbSOwBYg79RUjhA6sR79HvMM148axEpIma/krVgdMfPYtinJpYRAuia9XMiz55cNci6DQAAa9CMMF2XXQ0gZXDzcP2iNLxn9hmlAGCQDsUC5gBRfcYFWWYfajVGzmslJzfVKqteKB1lAOjkhLyQJLGIutgHsGdGwRwBE2QVzOvqcK8AdgB6wFIBTAEwLf1SyWgMIDXyzSv8etDgQHr8ceu/8B0BWYIdE4AN5+/StQR17aqsO2ct9DAU6jpnDy+Zq/4ghy+MnQfgIQxZzF65xc5qc7WYkbLWzFVRBN+SnrDG/szenUy7zioAaVDLLG+Z2C6fE4AJ4OqdzUnU8+Ei1Othpfyqwym0+nAqzX/Ji6qVUn6wdPsygeJTbtOMjkWpYYXsKTBWbIulFduyssM7269NM8pkY30AonotViwAAEmLX1VkcLBQAFICeAFkwWMGpgq5stQgq/XMaGqIhaYz12qcuDGBDpxXUoGgTtStDiOAsKhTBpCyz0qdeR3lBXOFxKOHv6vKVeCY8XNDNIGWOnEoyg77MNiSRV7ulzxjUJynfKA77fnqzqWlBFgToMzZa2oel79HwARZ+fv65ErrYDyfO0eZxgy5Tu2Rkn1TkBEhE4oyooHCx+UIyBI+LWF4h98Lvi6wWdbCyC9mnANm2lWTlcWFrQVkPfilKle606yNfT//Eq1kcq/vRc+0D1CM7tdS2F8ly3iClZLXI8Q59x2I42MdTcUg2uuMTydXbiwnTgL5EAyj3mg9Qrmf9QYkNnmyBNicbsuU/Gtl/ArRN72VJWaO3UhnINWgvBtN6qDIaBuPpVIZv8JczhrIEoDq4KV0mrpNSacBYDa6VfbFnHtNDnHIh2Wt35BmAWZFCDAFgHTsWpoFEGFmJN7vGhvA+cGOXlMmTUAyxAzLnECWAG4ikz3SUog0F3K7Jn0ZaeiPAvkHE4zlfj5uVpdzgtcKqxmo1xdE2oczFxWfJEAYzOrqMqIPqAMeLRHqxaTBkKEdde7z1KwDjBvkR7RDaz1FvfeueXz+GAETZOWP65CnrRBSYePGPjRqdDkSBniAn8GDy2QzpwMAwcAu/Flyw2WAZs34LuRCmR2D4b10aXeLJ0ztB5PPYQRDoR5s9YNH3g+w1KjpSZ7ld/RQvWxAaPzE67RItVA2QNXeXbWp52sXGXxdPtvQcszQN6/Q2nURvF+Ar+mf3KQZs4Op+0slaEEO4NLaDaLHz5KnN10OJ4dsCKnO2dDjXbJ1b+w8k0Zz9iRToF8hCom9TRM7FGVZUGamAKog+yF8PJSEn7ZAlmDBUC+kxuW9vCxSJH5YAGQZEchZNnVA1thibUIEZlFCNoTnCrm98BqAElIfWCoR8F3Bu5UTyMIsyYV7kmhKZ28uB3lx05vZ2W8jr5FoW06+MyPGzqzDHAFnRsAEWc6MWgE6RvZFgUUqVdqdwkLTWCJEQDLEa2GKF3IhjPJgtPB/5UrFU4GywmOlnimonl34y7Yoy3FiFiIYM4TaDyaGG5JYp3fuXK9M7+XIic2SgdT8T6tQj5cVKRPs0/Ndz5O/vxtNm1qRWS4AJjBbV842pOe6nOfldH5cX4NaNlckGK1tDR8+Sdeup2iCOFv9KogAS/RZD6NllLSGtiBVwNheWcwa2CawTpD5hq1LtLBOYzcl0fGgdNo21IfEa9GXkU960qe/JWvKhWCyqpcqTH1XJVK1koWp+X1utHh/Co162pNlRoSRgES+1+HDApgCcKpexo0ZK+GhEkwWwBFAEhacXrAnybLMTk4gS3i8YHjHsWC2ALhkU/zEpZGEtCtGR0GR/40eF7O+vBsBE2Tl3djnizPLswa1GiRAlTC+QxbE7EDhoxIsmPBwCW8XUjEAaCFk1kp4rgRbpnVO2Q8m78dMQswodEVYMzkLEIRzQgpc/bXiUxNMlQy85HbZA7K2/hJNvV7LMv5bq0urvwUZYIn+Wrsmtq6/kSALyUrnjCjJpxRSIZiqNrWLsByIAOu06nAqbTqmeKzAXMH8fuxGBgOvQS08GDjJnqzF+1Is5S+EZTA7Bh8W/FkwyYMdA0uGMPq+3zVP+Vwix9eGv5LvGE4AIvQBxnUApb4tPHmGIcpD+mtXvwiN/jaefVbDWhXNtg8zDoXHS64Yi2ZP7axIq0Yyc+rGq0GxrXvF3G+OgKtHwARZrh7hfF6/SKGAWYNyjir4tJAzS0iIMvMEEFSlqqeFyUIXRQoHeZaiYMauXE5mUz1C+K2EkV6dnHTDemU2nlbOLMxCcmZdPXsugdaXswBBkPLAXIFxgmQI1uqx1md41l/kzQdp4dIQlgZFDB4QSAuXhNhksoR8+M7osiwZgvEC82UrjPal2TpfXu3HrMNVk0s7nN7BVSAL4AdgSR1gncAGgeUCSBLg6J1NiRSXTPRDf2/qsCCevVkzOimpNrAPMwzBfAl2TF0v/F44xsj+4BwCZIGtAtOEtRQZ/GSa4AGU+rQoSjN/TmSTuwjMMpzd3YfZLsF0iX2YZQmD+9FraQzO5JmHwgQPfxfCaNCoHje1uT+v7l/zvOYIYARMkHWP3weCeVLPGpTN8KvX3M+jtHJFGP3yy515h4R3C2UApsaPu8ozFNUhziHqxkzGz+Yps3tECFlRPcvQlb9+xbnVX84CBK36uhodP5HAQOjjqRVoyIBAEgwXQJZgtUQ9wthuSy6sUusYHwJ5UdQnQJy12xKSKXIKuQps5rePQ58OvtSng2MrARgJSmQmCzIg0iws7634pQSzJVgnrdmFYLE6NSpCgrmSx1fMTgQAk5kr4fsSxxrZHxlkQS5EPwCaRKi3QUIEi4UyYLUAJkXAAM/Z7AMKsxQoFpy+cCs9W24ssGIAc2KGoSt/LKFtjqZmsXXPYzahv29hqhB4Z2oNW8ea+80RMEHWPX4PAPAkJKRrpmUAe1WqdJFsDBc8WDgG/il4qerW8cqW2V0Arb2/x9CpU4kMulAOLJlIbopt27ZFZdsmLoM675bYjtxPyAHlylB/OQMExcRkX4pGGNu15EDBfIGZErMOtTxZAFLYL0uFol8CxFnrJ5JR3g1JRo26TmCzAH4dCSNBiQyy4MVCABCJUG8DQMJMQwAOlJNTMYh9OBbbhecKDJmQCkW9LBlWc3cpk+XImBpVNjd+LGE1AXizcgrOU/VlOC+307lV1uoN4hjMDJy/NpI27oqzJCMFyEI+qz4vKCb+j5eGc8oHZIKXAdiuPxJ4gWmtunFMUEgafTyytDmj0KibKp/XY4KsfH6BzOYpI2DUFPacxlP+clb7peTjMDvw+IlEGjbyChvWYXxH+gVhfAewOn4ygd6deINnEY57uxyDKuyHUR7MlZr9EvULEKfVTlfLLPn1XnPUzOwqkJVX42Nkf9AHIRfmRX+M7ou1PiAtC0z+1uLpftcsea52L6t0B0vVacQNq8lJeXHpVr5U+/lLXP2Kj8tR0wZZiXQ52/yfCYREqCunKf43xMbdcZYFqgHUkC3ejII/AibIKvjX+K7voRFZoe0dBPHlLGYVykzUmu8iGFiBqQJwEnKiXLdIxYCcWJAA1UyYMLcXL/cPVaroQccO17McLtgxOe2D2JmbY2DvWOVWOUclQyMf5DKTZW9/L0ZkUEIKUaBvIf7TG0b2Rwtk7TytsGayFIhtMO77ehLLnfBjYVubOkqGekiABy+mU5s6ioSmfm+tz7nxYwnnzume4WSlbyrrpSLG98fyOlkpJmQw1OoRb2avEFhcGuBJlLcGsnqPv0mHTyTdAbIE+EJdyIt16Fvr+QD13jPm8flnBEyQlX+uhdkSKyOQG1KhOLXImYX8WDC7i5QNYj9M7j1eLmnJfQWGaus2xafWsrmfJV0D3gNorfkunBOVIp7tUMySHwtMGQz0crJS1AWGTH1OHOtqH0t+vvnyI8gasTmZ81ktezEraWhI3G36aHcqAWSJGNmyCDUoV5j6fZ9M77UqQs0qK+zK+G0p5ONBNKGVkuD2j6vpfCzKt6rhmmzvok0ykwXgNHtXMg16zJM6P6AAqEV7k3mGY4MKbnQxFMvqFKLBj3vS2A2JNLOLF0ubG/9NpcX/S6ZfhitS25StSXTwYhrNf8WbqpfO8njJ91Vu/lDIKS0LJLsVW7JmKUPqA5slQrBYaiYK+5F8VEiDjoAsHNeqX9basKjri/fKUOtmyoxLMwruCJggq+Be2wLTM+TGguE7N8KeDPC50Q75HEYzGc6038erEGc+P/bfnbPrnKnPkWMcnZZv5HhpMVkAUW9uVsZBBkUATieCM6j7A+5UrWQh2nwynaqVKETNqrjRu9tSeHuPBxXmB2UR0zooIOvD3Sn059UMqlaiMH3WMfvKAkb2B+eSQdbQtQls5gdTtbyvN92KyaC+yxOoV1MP6vWIBzNUt2Ju83I/Msha9WcKrTqUwiALZbotUfySYL0AyLQiN38s4fzqbP2iTUIqBEsFZgqx8bMKluzwAjwJWfDQ8SQ6dELJ6QUGCuAL6xA6ArKWb45hDxiyyAOkwcvVqZUvTR9Z2pGPgln2LhwBE2TdhRctt5oMg/uVK8rDABnZH388+ywvGNhFviy5TaGhaVxeK6wdY61PWIsPy2/kZlj7chZtwEzD6bNu0oJ5VdmThQDzNX7CNfrfgViqXMmTFs6rQgEB7rxt9fLqXOanbVE8S3H8mPL8fvW34XTiZAJN+yDrV7S6n0YsDOzI2AFMtWhQlBrV8GRPC3xq1gIGfBiZj55PpqP/pdCtiOyTBBw5b05l8xuTtfTPVNpyKp2ZqPplCzMbBRYLbFWr+91o5GNZiz6jX8eDM3IEWWDEXlmdxPXhNUAWwJYIV4EsAagg+e08rbBQAkzhNUAUZlAinq3vTtO2J1uYLBlkCTYM9UBC/GFg1rI98nXNLalQnFMLnAMw9XlXWXIJ7BWkPRjRhUdK3g+vFUKUl/sCUCYkR7UnS0suFOwYgNUjDbws3ixIhuaSOkZ9U+TPekyQlT+vi0tbBfA0Z04wA6Fp0yrdAZQAhD74IIizucuB8qNGleVZgrNnB9Nff8VzfqwOHbJWkMeMwg8/DOK6P1MtE4M6sSRP167FbS4CLc7rimV0bA2uLeZkyPDLLAMCZPV8RTGv1n/oOAOu554pRvv2x7GcOHRQID3b+RxFhzTmMtNmBfG+rZtq8vtK9//Lnq3jfzXQXBcRZXKr/2CpsMguMq07GwBd2/9M0L0ws/r8OS17pNVWI0GJFpMFMAWvVRnfQrT7v3T6tmdRlgjBVoHZiku5TV8eUlKYYFmdYc3daeZvqVaZrM0n07g85ERIhi/UdaMBj2QBNSP7gzYJJktIfmCsAJrAQjWv7s6MFUAWZkny0jqHUlhOhDwo5EIZZEEqBBsGGRGAa+KzRal5tew/svLix5LWzNRxn4bSpt1xVPs+D9o0rwLPEIR0KDxSsqwH8IR1C+GlAvMkB/YJ8KWW/dQgS64T4Ax1Nn3livKdkGmid/YzZx6X/0fABFn5/xoZ3kJkWxcM1eDBgXcwVPJ+MFX4E3mvkJx09OiyDMK0ANP69RG0fr3CPK1ZozA4CAG+8Br1ffnlfTb7ldssjmhQTmkD4K+qXONfniVYpbIn7dtThxmqnn0v3AGW9u2PtQqyxDGoB0Bt+od3slm5Md29TAk3GtrFn7BeoFGBdq/4OdYwsGWLWVS320hQogZZgpVqULYwAyh4qfo3hTxY2MJWwYN1/GYGAy9IgP0fcacv/0zLBrLg6cLxkAvx+lLEbZYSITGC0ZK9Xkb2RwZZQiq03Peeheibvt7U95sE9lX1fsSDjt5IZwAGKREyIozvbeu408o/Uyg4JoNmdfHi7XKA0RrdOvv9lFs/FtT3gnrVgIdfuUKx8drWAwGWRBm1nCcb5sGCCY/VG92L0Rs9staDVIOsL9ZE0hdr78wviLZiVqJgzIz6/Jn15K8RMEFW/roeLm8NpLw331R+RSHq1vWiCRMU+Qqxd28sLVqkLEYrAzCApG3bork8mCtHQRbqRN0iwIjJGea1Or79z0SatVr7y8nVA2VtSRdIfENHXGYWC//BQq3+Nozlw6vnH2AAJuKrJdXo9YEXNZkssGHHTiRQw/retO9ALNejDlc/mMDYDe3q73BGdXvHHszWzNVRumREgMDVkwPtPSWXMxKUqEHWp/9LZfZKDkh7H3fwoH7fQ/JTgBP+oyxAGJguyIEAZu+18qBbcYqnC9IigBWYMXXIJnkj+4PzCCar/edxFmZKSIdgsG7FZtDsnTD2K1KhMMUL9grb0L/RbRTvFcouf9WbZyeCyVq0N4XWD8ouGeamr1IeS3lBbOSveuMj62ufClAl2C7UgzQL2A5ghmMBtMoHutOeTKkRswjBggGgATAJ7xWOFbMQ5XQRWjeyVgoJh254s3C+HgETZOXry2N841Zw1vasJWBwBsh6wkMlwFOVKh4sJVoLR0FW//6XODEpWCz8F4xYTj101SKy9oyq/OUsl+/R5wLtOxhLDQCO9sfSkIGB/FoArqtXk+nYiUQa//41EiAL4AtS4rgJ13j24Jrl1alBk+MsKcK3BZ/W1o01qWWLLM+bq1ksRyU4e8ZMqwzYSFxHZw3zzqxfaCQoUYMsgKX7ShS2GNj/uJLO/iwwT2CvPt2nrGcoQpjdhbFd3gfvFY6BVAiZMdBPSfcA2VH2dhnZHxlkwbAup21Qv4dciGWC5DIAY1gOSN5uq568/LGE/oqVHAR4gnF9uMQ8HTqeyEyTkAyRiBQslS3GKyfQBoM7wNONW2kW75Y6aemwj27xOdQpJJz9rJnH5c8RMEFW/rwuLmvViBFXWPpr3z6AmSUAHtkj1aPHBT632AZQdvVqlh8BS+H06VOKPVn2yoXCAybqFXIiJEMt4zzK4eGMX795GepldmBub9D4ONWv50XFAtzpytVkKlSIaN+eulS/8XGWD5/rUIzlw9u3b9PaFfdzeWwDEFuw5BY9274YgymAMqR8QIDRQpmFn2ctMWT0g1UeR6OXHbHnGjkzs8yWN87aeY0cOzXIgn8KcqAwpsOojm1i1iDkRAAnsEAoJ1I2oK27z6ezCR5+rtY13Pg/JEWU71gvy8ME9gv7xDmM7I8MssT4YTHrhuWzp42Ax+rg5XTOOP9oVTdefkcuB6+WAFuoR/1evjZ5+WMJ7RD3u8hTpfZQCVDF12hZJQZbYKzg1wJTJQLACUBJTrsAKXD5lphsgAxM1/z3yvAMRCExaqWDEDKiCbLs+Qa5e8uYIOvuvXYOtxxG9vHjr/NxYK/gnwLQkk3qapAl3ssng9mdl9bRMLFrebKEVAj2asiQQAKrhdDyg4nz5PWvX/nLWbQJjNPg4Zfp5021mJkC6ILsByM79o2bcJ2lPwCp8WPLMbCCvDhtZhAvLo3tAFIAYWDBBKjC+60/R1neu9KLlhcAS76mCzZEU3yiIkPlFM4CLNRpJChxJhmprb45ut/I/qhBFq+T+GsyjXrKM2uZn2PZF8IGAOv5cBF6Z3MSzX/Ri1msTZlltg1RZMHZe5Jp19k0+qaXsqi1iPzwYwmTOuDrQ8h5rtTXAWBLPdMPIAlsEwAWQJNW4LgzF5UfolrlcjpnTvscvU/M8vlzBEyQlT+vi0taJaRCsEcdOhQjsU4gTjZtWkWeNShkPTBdYKzgw8LahgjltcJ8nTqVxCBLlBMNVoMslBegCn6uOnW8aO/eGII3DOfDebUiPyTflL+cXXJBrFTqKoCpB7gY1X88dLEGJZYI0gJbRhjxjQQlBR1kjd2cRMeD0pUFqtsXZXbq1VUJ1LqWO41+2pNnDV7gPFqFGGTN6FiUWa9Vh1No9ZFUAsjihbK/UszvvKh1w6yZka66lx29H20ts+NofWZ5cwTsHQETZNk7UgWgnABQWl0RYEmkZgAQmzevikXOkw3zMMpD8gPIUgMlwVpBVsTxspFe67yyH0zsd7UfyZFLqfXlDHYKhvUG9bPSHYCNWvttBEXFpNOQgaVZ/lOXmzbrJs8kRKZ3BrazbtLQgYGWXFuiXa6QVwBe8GseMye14szlFKpdVfuX+uGTSXT4lGLOfriuJz1cT5k5diNUSVNQQcqJprUNTAC2q+tHBvDg8HTCfwDa6hWL5LjenL3XLbdA1p/XMqh+GcwyzGpZSPxt2nMxgy5FZlD9wML0dDU33q8uq36P45BrC/Wpw8j+oG5hfBeAqkF5NwZaYKFgegeYwuudZ1KpEPRwIqpRqhBN2pasCbIEGwagBlCGY0XklwXNHc21Zu+9ZpYzR8DWCJggy9YIFZD9si8KbJIIsFRI5yDSKsipFgCgnnjCj/eBxYLcCPA0fXol+v33WFq5MoyrwSxBsFRgxlAOgcSlkAMFaMNxpUtn/cJFXWC51Hm2cGx+WghZ/eWs+LJOMMBC+gaEko7hInu1ECdOJvK+lk+fpnFjytH4MUpSw4DAv2nrxhrsyVJmKV75P3vnAR1F1cXxS0jvEEJvSq92BFGBDxClKkgvSkeaQuhIF5COSK+CFAFFuiCoYAGkqaD0TiAkJCG9J3znfydvMzvZntmwCXPPycnuzJs3772Z3f3N/953HwfOf/5ZlppnL/eKqUWWdx6Jo0+XRDA8rZtcTHdvAI5mffWIsF9u3Zr70JiehanuB3fJz8uJDi4tpdv91sB7FJuQQce/ypo08eGkUDp9IYm+GBlIjevYfxkRNaHEmJK151I6rTmTRp1qFaROtaV4KoDSsP0pnFBUGCDrf8860aeHU+mzJi46iHp3U7LesX13ptDD+Me0qb2bHrShHjX7g/oEZAmXHxSsqQeSWIWCKxCQ9W0vT5r3SzLFJRMDGPat+CPFIGThWADba884s8IlXIqO9LBkyUoOcPshUN2YWxAB8khWis8Fcl2929hH516EWxHb5O5GY/WhLMqhvGb5fwQ0yMr/15h7KNx4ylmDSoUKsKRMtyAfIpF6AYA0ZsxdXf4seRlAGWYmItZLxHQp46+E6xLAN2FCVgoJ1OMIrkLRH+WXM9QnpGuAAaQAW/UbXSR/v4K6JKOYQYjtgCpjkIVjAGMc23X1Od3w2cO9YmympDhpu5EhdPmWRAYAJqFMLd0WRUu3R1OV8q7UvYUUpL90WzSVDHSmr6YUo5rtpVQg/27PWuhWuQ0KVrOB0mK8ULK+nSMBpz1NTSgxBlmf7E+hW48eU1GvArTyXUnKWnQ8jX6+kU4LmrvSM4UK0L+hCIBHugMyCVlQtWb+Ks1K7P2SM7WqmjtrFw7alkg3IrJyRgGwAFxwFzat6sxxWgLEpjZ3p4n7JRCDO5DBKuYxzW7jrnMVimuK/SjnSA9LaJu5fGvvDgnmpKOcILSJ/uoWYxYgiWlWChrUB0jaMKMk3QtLpR5jQxi6Ph+WtUxO9zH3OXD+pzVldUAFUENZQNbhtWW1bO/2/CJwkLo1yHKQC2HvZkDJgsqEeCqAlP7DAb8AACAASURBVNwAPFCzAEIilQPcfD/8EKVTuQBD779fiN2DwgBaOBZ1i/QMULXatSusqwdKFgwJTOUGuAPMVa/urpf9PTcXkbV0zOVfzjVf/JfeqO9Dv/0Ry9ndoUIJmEJ9ADBO1zCiBI2dEGwQssqWdWM1DACG8pvWP8vuRdjwRRE2pzsw1h9T8ShyCMLxoz8sRN1b+HJVUKriEjL0wEt+Dksg6+t9MayGCZNDnNj2zdEEerGiK1UuJT3ZX7mXRmsOxlFs4mPe3qeZF60+EEct6nhQicIF6ey1FN7XoJYb/9/6awJ1fNOTfDwk15a9IQuKVb+dKVS+UAEGrbFvutCrZZyoy7ZkqlXMiYbWc6E9l6U4Ri8XYuAypWQBzk7clWYUogeANL3P5w+xtOEHfTXR0nvXUDkoWSKOSqhXACYEwEOFwixCqFbCBDSJ+C2xHRAGQ9mJ70iv4TqEy3BJBw+HelhC20zFJPIswKHSpCAoWd8vylKX1++KppmrInhfj9Z+5OvtRIePxzOQLf60GIMSwIlnEH6e9cAoIGvDzBJUp5b0nSuHNUMwl5Prqh3rmCOgQZZjXpentlW2TPW392CJL2coVHABIq4KaReQ/f38mZpUpuI/vA1/cB1u2hKhA7GunQPYXShliv+H3YVSHq1g3r50ZVjmrENJDWoyVFLJ1DJzwe4CguAC3Lg/llUs4f4DREHF+m5OCYKqJeKy8KMy6sNCOoXKlJIlVDJR/8D2fjSwgwSUsJDIdHpvWji9WdONZveWtr87NZyBC397Tybx9h5zI2jpoEIMXQCuM9dSadngQrTvZCJN2xLDINbnbW8+3t6QBTch3IVw7fXdmUx1yxSkofWcCS5AqFCIxRLKFNoDdQrHGHMXAs5QB2AM5aCMQSETpmZ/UKdwFypTN8jfi4D3CkWc2IUoDGV4CZ2SBXm7sVQOnk6PCWsVOpKZWslhxkosr5OVPxCQJdyG/+t1h9c3HNs3gD5ok7WEGFQpwJNQpyyBrFc63tKle1DCnCONldYW9UZAgyz1xlKrSYURyO1FZC1psvhyRooGKZhdeir9/Vgcq1D79kfTvgNRutiqj4bcpqWLynFahvP/JdLn08vwaxwLFyPSQAC6ypV1pajodHYbwmV4KyydECispplzkQgIAliNXxzBsVNw6WEqOtx8L1d3Z9egULVE2wBLcCXCjEEWgunfHxlC/3vFk0b3lKBMDnE4dsH3sQxKcUmP6fsJRRi6Bi55xK8fPJLUoIolXajpuDCDkDVqTRQrWz6eTnxMbkCWiJ8SYwF34Mo2bjT+cAolpJDOfQjXIVSqCY1caNovqQxiiNESShjgC8eijNwAathnb8hS8z5T1uWID0too7EUJgJ+Gtf1op9OxLNiNa5fACGuqk7HW9y9S3uf5Zit72VuQ2R5h1miZH1/OJYXhgaMQQVDbJfclWjP66HV/eRGQIOsJzf22pkVI+CIrkLRRGQeXzL3HtWq5akLZG/x7hVq8Y4/K1hdPrjO0AXr0jGAln1ZjrO7d+5xnXNkwUR8ljwAHrBV86V/af/OyvTX3TRV3ULmlqQREKS8EUVgu3AHIogd0AUTcVoIYh+/JILdiUrI8vZ0ohPry9Dn6yJZHVMaIE7MNIRq1fdtL1p1IJ46NZCC4uH+m9VLUq9gcAVim1LJmtjFl1UwbAeYbRgRwOqXmsqPMibr5iMpuB2wVNSLKD6VWNUCQMEATFChMEvwz+B0Ku/vRNObuhDALCFVmj2IdQoBWlCs1pxOo/OhGdQ6Mw7rRHCGHqihTjX7g/qEkoXXUKbik4lTOAhDHNaJzESk/V5zpXP3M8jLjVi9QoD7iVtp1KaWNInl0OU0qhCgr3ZhuyM+LKFdhuITD5+Ip8GfhfKi0TOHFWW3IeKtAEBCpcKxgCzhAhRjxUvqfFrMIsjiZKgn4jnm68/zSRzjhTUP5eseaj8K+W8ENMjKf9c0z/bI3mv15WRgzAWPo24AE+KxlIYZiSJtg6k2qB3wb27pHGMQBKACWAGidh2JYyAa07MQP9Vj2+PHRN/NLUGz1j2in08l0LsNvendRl7008lEgvsRytWiUYGEmYb3M9M8yPstIA6xVwKksB+A9GlnP94mgKn7nAiOvYLbEBCGP2yD2xDxWQt3ZkFci1c8aEIXX1WhRAlZCGaXoMpFNwtw5tFUhi7EZUG92n0pndMxiPgsqFWAs2/OpdGfwRkcy9W5ljOXh3sQUCaC3REEj+MBZsLsCVkfbkrg4PyvunhwVnfEVyGp6Lu1nen4zXTOl4XM77VLOlHXlwFc6TRmdxLtHyDlx2q/LoHdhovfz4rzdOSHJYypciUHEScF1x+UKWRihwGeqj3jRo173+H3J7eWZyULoMT7M8sh5sqQkiXcjNhf9Vk3nSIGlyPqAdwJmMvJd5N2rGOPgAZZjn19nkjrkP+qSBEXXfB6bjVCzUVkAUX4sg+N1F/MNyd9UX4556QuQ8eqHY9lLgGjSK0gV6oEWCGVA+Dqw8mhupmHos2fDQpgsEL+rJ6Tsy99JGYQClchgAsG90jTgfc4UPjHpaV0sVVQshDAPnptFMPV1qMJtO9UIh9TvFBB+noktsXT6oPSj5u3ewFaOrgwuxoBZoAwuAyhdh2aUdSukKX2NbekPntBFmKrBn+byIs996vvSk2rOFPz5fE0oZk7Z23H0kBFfZw4IN4QZEHx2nk+lcJiH9O6rlmZ3tV2FeKzfOx81vI2loyZqTLKhw95nJT8ODFbUMCSXHUSrj+5+iWfMQiIEnAGBUyUN9QuefxXTvumHe94I6BBluNdE7u0COC0Y8cjeuMNH85hpTTMDtyxI1Jv8WjMNHzvvcK68siLhXUM+/XLmoWIes6ciefjDNWNY7BWYv/+RY2uU4g6/jiXRJNWZ81Cy+kgIPYCkIXs4mqZPZekUfvp35yrEGPy00kpS7c8dxVmG/58UlKnoGhx3MipBDr1XzKVCizIubREMlIci/K7fomjew/TeX+bRt56KSD+V8dTLwmp/JwAK5iYFQhlSz7DEDnDKpVy0dsv34b4LcTLKY9XE0ryc8Z3qFZIPooFoLHIc1AjN1amPm/tTtMOJDNkQd16NsDJIGQN3p7IbkYoXvgPpQum9sPSB829eaaiWiZfyUHAD9YbbCtL2wCViheM3lpeD5AQrO7jVZDdiDAxQ1CAGI6BanXpRjIrvyIYXrgZAW6lM/Nj/XkukVM8iPgvtfqn1eNYI6BBlmNdD7u1pl+/m5xmAbZyZfaFmceNu6u3ELS8IYAqgFm3btLi0ePHl+TlcYRNn36fs79jG/YJQxqIlSulGUYAMICWMVPTVejlUYA2TS7KKpa9vpzVvlBqQ2bbhl40sK2UiuFps9yALLgN4eZD2gW5Yfu/oVLMVc1iBdiNCMP2ZwplZYeHOxHxXJhRKAwuRaR8UNapZn9wLhGTBVchVChhUKMATl1fduFcWJtOp3A8FlQtlAN8IQYL22e19qCemyRIh6EMjlf7PhYPNl0nh6mqSguVV6RnUKZTEPFTIjCdF3POdA+KPsuVLaSAGPTZA56FKAwq15JPi7NLEGoZ7CdZbiyhdiHYfsmnWUmAn7bPa37vrwZZ+f0KZypNCxZI+apgAprEeyhYULlgcjUK2wBP3boV4TUKrYUsnBMqFwwJSgF3hkztBZHlaQvs9eWs9m2j9g+pPVU3tfuudn1qjqUhJQvANP5QKgexy2OnfrouzSaUW6faBTk9wyf7Uqj3y866APcZR1I5PmtXNym/FAALZQBYqzKTm4p61OwP6gRkCVchwAkGl+C7tVxYuVrwSzL/R8wVXIcIekccljBAGFyMiN2CmxGG/YjL+vZADP14UlJ5cmriYQlqpdouSPlDCABJmeUdKlRsnJTZXZi0ELS0vFSpoi7ZMraL/WKhaZEbC+UBVD7eTtmSjxrbntOx0453nBHQIMtxroXdWrJiRRj99ltWgDASik6fnpVs75NPbrNLT6lEoUFIGioSlFoDWVDNoJ7Jbdiw4vTSS17Z+ql2lnPMBKxfW/rxUPvL2V5roKmdhNRcPJYlNxuWRblxL5WuBadRaGQa4X1uWMVSLuTl4UTPV3IlQI61piaUGIKsL45Jmd1hACKAEYLHkTML6tbHr7nw/y3n0lipKuZdgKEMwNU5cwkevAesCchafVrKvQUDuMnXMFSzP6hfJCPFTEGRAwuvvV2J4QoAFpfymIr5OLFCBcN+bMd7HIP3MLEf+7BdTVeh/GFJbXe6JcvsWHvfaeW1ETA0AhpkPQX3hXAVAnCEsrRgQTmGJ0DUsGHS8igCgqBeyQ0qFMDMGshCjNbGjeGsYOFY1Inz4xxKU3NBZGUsUl75clYbsuTT9K29xeHy2XE0nv65KluEz9pKVCzf7FUP6v6Oj8WLR6sJJYYgq/PWZPJ2LcAuQcwK7POyMwkVC6kcGlcoyAAFg+KD2CZzkNX3e2msUSdcjB+/lvfyZNnzYQljo/bsW1Preap4+2pVPeUjoEFWPr8B5HFRcNdBtYLK1LZtIWrbtjDDD2KqYCKeSryXDw2gTMCYJTFZIsYL7kcoZCI2SxkPpvaCyIZikdR2GZpL8GnLLaWmApCTYO1lO2J4zTlHtB7v+BCURHNmT8iSw9Q359IJ6+BAzYJqhfdQoXZfTGdXoLDBdZ1p8Yk0o0qWcBXCnfjz9XQGrc0dspavUrM/aJM5AOeAd1f9WDNzY4799nxYQv1qr4VobjUES/qsldFGwNwIaJBlboTy+H4RFyVUJOE6hIoFcFJCFlI3LFgQki0IHmAlhzFTge9ydQzHQckSrkNlPJjaT7+GACgvfDmrmb7Bkpxehm7rOZuiCNfDkQ2qFuLNTJmaUKIEVhFLheShSCIKQAJY3Xj0mBOLjm3gQs8WKkA/3UjnAHgoWlC64A405i4U7kcoYKFx0jFCEUM/1eyPErIGf5vEge71ykuJRqcdTOZFowFZi993p9F7kjiHFvah7Pae0usxe5Lo81ZSqgdYbjwswV2t5lI9ppbZceTPgNa2vDUCGmTlretlVWsNxUXJK0BcltwN2KyZH3XvLi1NArt9O5nGj5cWTYUCJUBJqGCinHJ2oXAVGmqsMh5MTReAfGq2/NyO/uWsdvtsiRuDa1DtJX2sulmtKCyPuTN0mJpQIocsxF1hnUGlwb3XuXZBzuqOGCzEZGGW4IyjqQxNWzq6UZuNybp9UIqwD3FbC1u4EtyPCan6tb5a2onGNZQSkqrZHzlkAaYATsjk/nkrN5r/SwrHYk1s5qZLQNp+XSLt7+8pJSHdk8yvVxxLoV3n0wjZ4N+tJbk1c+NhCedR8/sC9ZmbIILA9HthqboFnsVVionL4NQOF68nU6liLtS2qQ8HwqN8cGgqvVo7a/b14WPxVKe2By8sDcOxSAHRpF72+FQrPgZa0TwyAhpk5ZELZUsz5a5CQ8cLqJIHxgOysB2ABngCaBUp4kwLF5Yj4QJEnBViq6Bmyc8h4EsE0htrs4gHUxsuTGU4V/vL2dwPvTXXS23AsQWy1HT1WNN3W8pCgdg4OZBzZOUmZJ24m0HI7i5XmRBrdfNRBrv3kKkdapbcRFl5YLvYD9ULweaoQz7zUChbIijeXpAFqIIhoztUK8wwhKo1/0gKp2wY1tCVFhxJyQZZH25OpKaVpUzwOA4GQFcrhs/Yw5I9YM6c6ttt5H0Goq9nl9SBEyCp++j7DFjCAFC7lpSh6cvDufzpb6WZ1CjTZlAwDelWiIZ0K8zbRs8Lo+8PxdLnQUUZzjTL3yOgQVY+vr7CVQgYAgAJO306ng4ejNalVYB7b/z4u7o8WsohEQHxpqAN4DV9ehlKSEjXqV/KpKVoD+BNpIRQ241nakad2k/a5r6crbmt1IYsc0/nhtqmprvSmr7bWtZUH9WEEqWSBTegWGcQbYe7EGpV3TIS8OH9ibvSLEEsqyOfJYh4LsRbwZDWAaoX1DGUh6tQmHKbmv3BOURMFlQquPvg/gNcQa3COoRYSkfK8l6QNp1JZRch8mVBwRre0JUVLexD+XVdPOhxaoaqbjxTD0tquyUxHsZWcoAq1egDaVIQVKelk6RJO19ujKQvNz7SgROSiu44FEvj+xehgVMeMGRdOVCBy2Jf91H3dWUBaC+/L826rlbBjXYtyZrlbetnQTvOsUdAgyzHvj45ap2ALGWguoAqVC5yV0GxQnmkchAGcEICUXnaBXlOLVEOShdADK5A4WIsW9aVZswoo9d+caxQvNRcRNYc9OTml7O1F01tyLJ21pTa57e2/7aUNxXcryaU5GQSAfolKV/SOodYu/DnGxmc8qH3S87059106lTbmdcvFGsX4vXYN7PWLUQdavZHQBYACYoVoAmQhZxX/eu70ujdUqb3oj4FaMn77rTij1Q6fEX6ToB7ELmz4FJEDNfO89Li0O5xKYQJE2qZufQjaquuxqDuq++jacaKcCpV1JnuhaWxOgXFqvXAu5xD65cN5dg9CHcirOozbmYhCzA2Zl6Yrs5f1pfLlm9LrXHU6nGMEdAgyzGug11aAdUoPj7D4BqExvYBkkRmeHlwu7yB2I9ywpTlsA/AZcjEPrVTK1ii3qj95WzJOS25sGpDztMAWQIWDI2vmlCSE8jCYs8zf5Xci8j2jjishc1d2b0I25I5GxHuQsR0QQXDLMVxDeyfJ8vUfYlYLSylI0wEwosgd+WxarrizT0s4dxqZ5U35p4UMDWke2EGI+Heq/z2dY7RGj8ggF2BwqB2iXgrY0oWlC6oW1DF5AqXJd8TWpm8OQIaZOXN65bnW61mklB5ZmhTA5NbX87WXpwnDVlqu22t7b+t5Y2l0nAUyEL296JeRCeCM6jPS86sYkElQnqH5pUL0u0oaWaigKwvjqdR42edKCyeGMyEqdkfU3Bqy3V4Eg9LaGeb0Q8oPnPtS1varTxGqZ6JWCq49ABPcBEK916jHrc5dQdUKChT90JT2X0oMrwbcxe2berL7kcEyOM16sRr1KNZ/h0BDbLy77W1umdQvby8DAcTW12ZmQPUdBVak+/G3l/OtozTk4YsteHTljGw5Rhjkw/UhBJblSyRAR4KFpSrCY1caP4faZzOAW7DdjWcaf1fafTJa86EQPf+dZxp3u+prHghbku+tI6a/VEbsp7EwxL6oOZap6hPOVkEAezrd0Znuy0BRIs2RnLg+vgBRRjADh+P54D3cf2LUGx8ema8VmFqUs+T6wCILZ1YnIJD09j9qDTEZQHgNMufI6BBVv68rnq9AjwtWRxKRYu60Ic9s1I0iELbtkbSvn1R7FqE1ajhQT17FqHyz7jRL7/E0KmT8TRocDEdgIn6XqnjRY0aZS1C/N9/iYS6xLHGhlZtqLBmpp+9v5xtuZ3UHo+nxV1obBalmlBiK2QBlG5GPqZXyzhx3ivEYeE9luPBNqR9wOufrmdwIL20NA8WlXaSypQuyHFcMDX7ozZkPamHJbUVNOUyO/K4K4yZCGAHSGFGYLdR9+jSjawVEao+60obZ5ei2PgMKWYr87sUx2Lf7qVlCDMVL95IpjPfSTMPRWC9fOahLd8f2jGOPQIaZDn29VGldXv3RtFX66QnqLlzyzA8yQFr27bIbOcBkC1dVo4mTrxHF/5LpClTSzF8wQBTkybeo+o1PGjq1FK6Yz8acIuX6UH9OI8xUxN0lMvomBswe385mzu/of1qQ5a1sWL2mBRgyzhYe8yThqzzIRlUq4S+8gtQwvYbEY/p2YACVLecNGtQWRZxTohxEpnVcVxcctZagPKxcFTIUvuzZM3DEsbHnis5AKp8vZz0FCYEwgOwEPyO2CsoWHAVIk8WFC15Hqz1O6P4Evp4FaQP3/Pj14bqRA4tqFjyhait/Rxo5R17BDTIcuzro0rrRgTdpVu3pED1Fi38qWcvSc0KC0ulgR9JU5QHDS7KqhRUKqhRcBt26FjYYsi6dTOZRoy4q2svAA2gZsjUXELG0DI65gbNnl/O5s6dG5BlS54sNYOXbRkDW455kpB1+Eo6Lfw1hfrWdaE2NaX4KYDS2H0pnDFdWOuazlSvXEEauy+ZZrZw00FZy9WJ1OVFZ+ryovQZ6fVNEqdzWNvJLduSNo4KWU/yYQljpqarEvVZE3Zgy/2qHfN0joAGWfn8ugv4EYtBA57Wb3iWey0ULqUiJR8SS5WsxV+G0pEjsZx7C7MP5TAnr0/t+B9b1hF0tC9ntZUsWyBL7TxiufGxepKQNWZfMv0bIqlRazpKCTkXHE2hn66m68Br179S6gPM1DMFWYCyod9LD0GfvOlKTSpn5czCNkeFrCf9sKR2MmNtmZ3c+NQ+fefQICufX/N1a8M53grQAzcfFK1Ro0tQnTperFjBVdihQ2Fq0dKfRo64y+oWDDCGOCyAmCXuwh7dbzBcoe7Zs0JYxYKapTQ1n35NZYY2dVnVdnOo8eWsZjJQW+OI8pqa9aQgC3mlem9NomcKO9HNyAxa9J4bgxTUKOSXmtDUlW5GSElHYXhlCrJWnkil3f+mcVwWoA2Kl9wcEbIc4WEJY6T2PWutyzKf/3xo3VNhBDTIUmEQHbkKESeFGKl//0vk2KyGDX1o8JBi2SALZUWOLPQJ8IVjzEHWyZPxDFbly7vR3HllSJxTHseF+tSO/TGVGdrcNXG0L2c1IUsZxGtuLMR+XJ+gRZEECM0L9qQgCwrVqhOpDFdQoOAS7FfXheACxOvaJZzos0NZQdFwKaK8MXdhxw1JVLecEwPW5rNprIzJc1I5ImQ5wsMS7lG1048Yy9N16Pc4WrcjipZPLamLvcL5py15SDsOxnCMVvWKbjRrVDH+6Hy29KGuLPYNmHifPu4RQK8+L8W14jgsrf3poMC88FHT2piDEdAgKweD5+iHKuOk5O2FyxAzBwFdCGgHEAkT6pccskTMFsoIqBJuRuEqVI6HgDmxXW2XlLnM0KauT259OVt6j6gNfcaWCjHXHoDWhh/iaMeReHNFn/j+JwVZQ3Yks4KFoHcEuMO29nBnJcvbrQDDF1yAh6+ms0I15A0X+vK3VJ0rUChhiMmCAgYgE0HwOE4e54W6HQ2ycI90m/yQH5rUsJw8LKntMkR/DH12Wva9w+sQftjOnyZkgtEX6yNo0fpIalLfiwFr3bdR1O5tX4YwbN88vzRD1Z9/J1KX4cE09IPC9PEHART8IJUadLnFQ3d0c3kqXdxw7KoaY6vV8eRHQIOsJ38N7NYCY/CDEwKaAFci8B1B740a+XDg++LFofwf6heACi5FuP+QmgFuxLXrwgkAJ9yMAz+6pUv/IO+MPP4L29XMuG5JZmhTA5tbX86WXtzhiyLo3LUs9cPS44yVy6nbAz+ggGLEi+G1mm3Lad/E8U8CsuSuQi83ovhkYuD6tKkrgxWUKMwoBDxB8UIahrWd3AlqFQxB8udD0nm2IWAMZU7czqBnAqBrELsZAVzYJ8zRIMuRHpYwRmo/oChn5woo8vFyIj+fggxGsOdbXWe42rxAWn8QihUAS8CXMcgS+3GMHNrU+lxo9TjWCGiQ5VjXQ9XWiDgp+Uw/qFdLFocRclyNHl2C1Sy8V5oIXAdsKd2IKIsA92XLy3OMl6F0DsqAebVdhaoOlEqVWZs6QX5atX9IbZl1qdIwmKxGzUkHxhQQNcdSGd8GkMIMQkCQcOlBwQI84Q/xVT9dSeeZhojZGtbAhYELsxHhMsR2pG2AioXyULEQxwV3I+zE7XRacDSVlTFHhSw1H5Zy456z9hzKWM9130XRZ0seshIlFKpSxZ1ZjcK20sVc6LsfpbUbfb0LUrUKriaVrDc739SpV8iVJaDN2nZq5fPGCGiQlTeuk02thNtPpGKQVwCFq0ZND10iUahVgK2HYWnk6eXEipY8ySiC4REkH/ZQmi1VNNCZ0ztA3cK+xYvDqFdm8lJxHihdW7dJiUlRTm33nE0DYueDnqvkSkgEaouprQ7YGpdlS9utOUZNxc5Y0lU1IQt9O7yohDVdVL2smmCa0/48DQ9LGCN5KAKgqECBAuwm7D/hPrVt5suvX2h9nSGr7nOetPa7R3TxWjInGB3cvTAt/jq7uxDxV68+50Gt+t2hnu38+T4BwAnFS/UbR6vQIUZAgyyHuAz5vxFqS/qOOmK2xompPeMR42NpeovB00OpcV0veq+xNw8rslUPnhFKJ89LLq4erX1pbJ8AQrkerf2oTi13XZkZHwdSqaLOnP165poIEu+NXR81p/0/LZClJpjmFLLUfhhw1M+xUEkvXEtmKJIbXIJ/7a5AAr42zS/FChaC2y9cTaYV00pyDBZACmAllDDA1I9/xNFX30mJSoUB2uaMlgLmNct/I6BBVv67pg7XI3vEPzlcJzMblJMgXjVnGKI5lrgMv/8pjsZ98ZBB6fBqKUv/2IUP6acTCTS2r6TKLd7yiH5aXYaqtb5Jgzr70+DOhRjAPhgfQuunl2DowjE7f46jd//nTTM/MTxjSm0VxJjCpLaSZSms2uueVBOybE17Ivr2tDwsCSVYHl+FMbhwPZldhwCmmLh0GjkrVG8JndmjinHwuwiUF+OGrO57V5VlMEOgOwLgYVDATv6TyNCmWf4cAQ2y8ud1dahePQ2uQjHgOfkRU/PHFO2xJH8X1KmLN1Poflgafb+wFK+zBpjq0cqXBncpRJduSsH4VZ9xpTqdbxuFrDqdpJUDMC/95Jbs+dGwS20VxBhkqX2/GYu1i0t+TCt+TaZur7pSMV9peR1sm3coia4/zKBivgWo+6tu/P/7v1NpwJtSMPu54HS6/jCd3ntBWpzw2PU0Co3J0L1XfnjVhG9bc6ihTU/TwxL6C7hOTsygew9SqenrksoLgzLVrpk0ixBB8d8dlOKx4DYUKRoQBI/tADGoXKI8UkGUKu7CAfMwHI/ZhwAzzfLnCGiQlT+vq0P1Ss1FZB2qY0YaY6vyoTYcoHmmgvHhFgQ4wcUHGsL7pQAAIABJREFUtapOTXdWoQBZUKiw7dS/kssQCtaSLVEGIUu4F3EM1K3F44pR47qe2UZHzYBpU7CgdgZ9Y8utfP9XCi3/NZnee96VBjSQfjRHfptA18Mz6L3nXRimYN3rutHI7xLo4Mc+/P7rE8m08c8U3fu2y+MoPvkxbejppYM1MXhqu5FzAln2uD8d+fNsiRLsyO3X2uYYI6BBlmNch3zbCrV/JPLCQNn65WyPsTIVAC9chVCvELALgwoFVQrxWVCyLt5IkWKx2vjShl0xvB1uROEuhPrF7sQ/E9htiO2NX/WkxeP1Y0zUdhWaWjpI7XE0Nobd18ZTWGwG58b6boA3q1cDN8fTpJYe9FoFaT1DGGDLGGRBxZqyN5G83KB6uWZTs9QGG1uWXBL9eFpchaK/jjp5JC98B2ptzBoBDbKegrshLi6drl9Ppueey64u/P57LO+DNWvmR8WLuxDKP3iQShUrZk0jv3Ytifd5e2etq/b33wn0/PPZ65QPqdozo/LC5crJl3Ob0Q8oPjFrSRY1+mvsh/W9j+9x9UJ1glIFFerizWRWrbAdKhXACfFaM1dF0Ml/kximEOiOVu78ohSrYQArAWuIzQKsIa+QMLVdhebygKnpYkMflEH2cqACJAGsAFsCpoQ6hWM/aexOC39KMqhkzf0RrsV0qhBYkM7dS2c1S25qqn+o11bIUhtc1bivc6MOc/dZbrRBO0feHgENsvL29bOo9UuWhNJ33z2iUaNK0Ntv++mOmTUrhA4ejNa9B0CtXFmet61fH04//1xVt+9//7vEEIbcWjDsx98HHxThP2P2tLkKxTjY+uWs5nIloi2IzVo+uggB/uQGaHqvsQ/DEUz+fsPuGDp8Ip58vZz0ZhTOWBVB98LSeDsC4EsVcyZsG9c3gKEKUCZ/j3qhYg2YFc4xPWqZuVmcasOq0mW4/Ggyff93CtUuXZCVqqbVXOit6i4MWXPaebIyBXhCfBZiseBWXNrFiyoEOhGO/Sc4jea870kfrIvnsjDEZYkyYtwwG1NNMzYj09w5nsaHJYyJMVexufHS9msjIEZAg6yn4F5o1eoKZ2SHMgWIgh04EE2zZ4cwOLVrV4iVK4DYoEFF6Y8/4gxCFpSwBQvK8vGdO1+n0NBUVrc2bzY8M0btRWTz0qWy9ctZ7XgiMWa2BuTDjQiQyompPduvWOGCtGlyUZNNUnsSAU4mj7WDqxBW3LcAB7vfCM9gl+FHmxKoQAFi4Dp2PZVik4iWdfWkHuviuexrFVwIsVz1nnVmQAOE1S4lwS9iud6q5qKL71J73HAOc3BqbFCf1oclSyaPYMymLnrIgfCf9ArgNA6dh97lDPBvveFNTd/wppjYdOrVoRD1G3ufy1Sv5EbNe96miUMDqe4Lpr0BOfnsacc++RHQIOvJXwO7tgDuQGRfL1bMhaEIQAQwGjbsDv3zTwLt3l1JzwWIxgiVSqlkCciC67Bfv1uc6BTwBnCTuxZFh+yhyth1sFSs3NIvZ0On7Do5jEJVVH3EOZq96sGB8Mbs5LlEGrPgIf28rizHaHUfc5/VqVJFXTiLNdI8tG3qQy+3v0Wnt5en9Tuj6c9zSbR0ovEcP1CvoGKptc4d2m5JzJs9AEWebBYB7iPecudAdUDWlD2J/B627Ggyu/4ATwh6h3qF2CsEvGNZnteedWaQErMKUQb244VUVrPwXu31AVG/JXBq6N54Wl2FYizMreQAmHr9/Rvk61OQft/+DINU3Rc8GKoAXD/+FsdVAa46DbnL/3HMiOkP6K03vWnuuOIqfvNoVTnaCGiQ5WhXROX2CJfg1KmlGLaEew+QhdirVaueIbgChSHGCjBlyF0oIEu4H+fPL0vDh9/RcyPKm69m4kmVhyVXqjP35WysEfZ0zZhq05j5D+nw8Xj6elZJ/g97tZY7uweDMwPjh3QtRFWa36DL+5+lNoOD+cdi15LS7D5UGkAhaFEk4UdaTbNk9qa9VFRbY5qs7f+k1Y8IfVDTbF3v82l+WML4mxu3b3+IoRN/JTBQAZimLgpjwAJEwX3epY0fBRZ21oMsHIN8WWu3PaJzByqqeZm1uhxsBDTIcrALomZzAFGtW19l5QpuQYCTcO8JJQtq1XffRVJcXAa7EL29nej11324rFC90CZ5TBbcj1hmAm5GuBhhUMTkZq8fOTXHx951mftyNnZ+e+cjGtjWl9UgucXEZ1DjD+/Qe019GJzgIuQEpccT6OT5RGrbxId8vJ1IQNbOxaVp0LQHVO1ZNw6E/+DdrFg/Ua89QMHLowDtmmX+yd+eY2grPFt6v6k9SUCc19ZEuU/7wxLGb+esYpx3zpBBnUKuK1i7d6R8V4iye7+5H/Ube4/GfBRIuw/HMmQBvKYMC6Rh0x7w5ww2Z1xxej/zOEvvEa1c3hkBDbLyzrWyuqUi7kp5INx7Iu6qXbvCHIeFmYJQperX9+YZg0uWhOlUL0CYeF+hghsrYkqDUgY4E6b2rCirO+8gB5j6cjbVRHurB3Ad4kdX/HDsOBRL3x+OpTq1PQivZw0PpOkrI+jV2h506Fg8w9WGXdG8P/iBFKcl4rUAYbsWl9Z1BwoWAAvxZWqbNUqSvdyu6FOPd3x4pp7aZi/AQjtticfSHpakK2wKrOEeXDmzJCcWXbstSgdTSEQK0AJAjZjxgIJDUql6JXd+DxcioAv/AVsaZKn9SXKc+jTIcpxroXpLJkwIZniaNk36AYSyJVyGUKGgZon0DdiPGCu4D6FmIbAd8VbCsG/LlgoMW5h9CKgS6RyULkO1cyKpPjC5WKGtqkduxMFgtiHah1gj5MMCOMHth9gswBS24XWTel68D/AF9wfULgFY8vIYVoAVAEvNGCz55bIGFOzpdkWbMG4YP+WsTVtuL4zX1z/E8ULq9jBbJz7YG/bt0Vd71Gnr+NmjLVqdeWsENMjKW9fLqtYi6B0mV5igSiG2CoHqgC4AE0AM70WeLByD2YZiH5QtsQ9B79euJeulgsB5AFwiZ5Y9n8atGgAHKCwPlra2OfaYIWeoDVC13qrjydBgqwGuNhyItYt6Jdpkrfs1N0AVbcvJ+AGudhxJoB1H4u0GpmijNQqgGG/tYUn/02AN4Nv6OdKOy38joEFW/rumT7xHmqtQnS9ne8YVGbpJ8LQOYABs4bU5O3cthf6+msIB2moHtxs6ty05nuzpMlS2EYqWGLuKpaXxwzI2cmi5cS+NYepacBr9cy3ZrlAqb58lkwWU/dEelvRHxFRM24WrSewKFHbibAK7DzF7EBYTm0GlS7jwWoaGXpv7rGn78+4IaJCVd6+dQ7Y8t8HAIQdB0ShbA45Rjb1dXqbGTyhbiNsCQFyTzRK0R7yVqbbYuuaePVI55IV7Tt5GW8dOe1jSv9LGXIYAqo6D7tAfOyowSE1ZGEoHj8aRr48UKN++hR+hzKpZpWnB6nACkOF10LQQnpWI4zTLvyOgQVb+vbZPpGdqr7WGLzbMKMttg0qjluUkngOqB9QYtZfaUatvuVWPLUoM2qa5vLIvCWTJNVN73PAZtkQdtaRt1pRBvjk1c84ZchkClg7+GsswNemTYlSu3iUGJwS6w46fTWDI2rq0LEOWeF2z6RXy9S5Iq2eX0lPBrOmfVtbxR0CDLMe/RjluYUjmh71ECX0X0Jkz8XT2bAL5+DhRixb+5ONTkK5cSSKUw2uY8tjY2HTeVrlyljQub6Dai8g+qTgItZ/ic9KPp91tY2v2fHFfPs3B27YmIFX7YcmSBLI5/qIzUIHanx1lbBvcf/Xfu0FzJxSnKQvC6MDX5alW06v0w4by1GHgHYrFzMHmfgxcArKgZL3fwo+Bq96Lnuw+nDdBWq5Ms/w3Ahpk5b9rqtcjQFGbNld5xuDu3ZV1+6ZMuUd790bp3gOaNm2qQI0aXaLOnQtTv37SsiX9+99iCJs7V1pOZ8SIO3T0aCyXVYKW2q7CnChAOb2san8558RliL6oDX05HZ/cOh4KCJbQMZajyJJ2qH1fWnJORylj6xqajviwdD88nWITMqhKWfPxgvLxV3MdS+Xi79v3RdOIz0J0p9u6pCwNnxZCHVr6sTrVd3QwzRxdnJZsiGCQWvvNI6pWyY2h69v90rqxULPOH9LPM+go94/WjpyPgAZZOR9Dh64BIAWgggkwgoI1YMAtatnSnyZNKkV4f+RILAUFFadXXvmP+vYN1IMsHLtiRXkCsIns8J06BXB5uakd/2Is/cGu3VGUkPiYOncspDs98n7t2hNN4eFpVLWKOw0eFMi5wBISM6hNa2kpmS3fRFLZMq6cCwz25eKH9OILHrr3ygup5pdzToER7hv88Knp+nDoGzezcbZCgrJvat+beWHsrJ2NKfqkNpTaeu9PWiMlOp7SuxDt/iOBVuyMIR9PJ2r9uif9cjaJVo0uQqcvJdOePxK4TIuRD6j/u77Uur7+WoBqxzXKXdeALMReNXvTh9ZsjWRgqlHZjUELCtWwPkXYjQiXIqAKgfCALbyHaxExXHiNcnitWf4bAQ2y8t811esRlCe4AGNjM6hhQx+GqpUrw2jVqoeEbO9nziTQ1auSi7BBAx+GKGOQJYANZZEhXr62IU6q9tOvoUSeCQkZNHjoXe7j7M9LUZEiznTpchLNnhNKLzzvydC0c3c0de5UiA4dllJYjB4pra03a04oVa3ixtB19q8EWrzkIR+PegyZ2l/OOXEZon25lZLAUT4SOXUTyvvxtEEqFMAVowNtyuGltqvQFhUXilWLkaF8CX9dUoIBav6QAI6xg6o5d0u0DrJW7IqlEZ39qO+scCpZpCB9M0V/8XC1PzdPyvXpKJ9LrR3WjYAGWdaNV54qLZSn4cOLM2jBzQcwEq7CU6dqsHIlDHAF+DIGWXAdok64EkeOvENz5pRlcIOpHShr7Ckc6tSadRHk4eFEbzX1YWCCIhUekUZTJpWgO3dTKDEhg8qUcaUvlzw0Cllr1kYwaCUmZtDkSSVY4VKa2k/0tvzYKNukthvTUW9oW9UPU/15mrKX5+ReU9s1bcuqB1CuVu6K4csZ1MmfoGrNH1KYjvyVRJfvSAHleH/6Ugod+SuRFa4rd1NZ2do7uzjDltzUfAC05N6MiU3ntQyrV3LjhaM1e3pHQIOsfHztt2yJoPnzH+j1EGB05UoiwxRitKBKCRgDXG3ZEqlTvHAgYrReesmTgoJKUOvWV/TqEu5GbMSU/qAvI1QbTWOuQgAVzNPTiS5fSWIVCgoV7PXXvBjAYIAmD09pCrVSyWraxJdGjblHbVr50Y+HY9m92LtXgMG2q/nlbOtUemXD1FYaVLtoKlWkRhyWsaaorU6q1GVVq8mpAqjmWoW2uiyHfxlBJYs4cwyWiMM6c1ma8ftSFVdCfFZIhBSj1bmpN7sS4UYEgL1c1Y26NNVf8kjthxOlKj15XijdDUmlNXNL039XkqjPiGApL1ZsBrVv5UeAruH9Aql9/9v8v0xJF6rX+hod311RcxOqevc7XmUaZDneNVGtRV26XOes7oAhGNx9CFYXwIQZhJ07B9CRIzGsdAG65s0LYcUL20NCUjhWCy5GgBiADSAGE27GXbsq8UxENb/EjC0CjHgrwBFcfDC8hwq1a1c03Q1OYeCC6/DQoViOxSoS4Ex376ZwGVivPrepTWs/3g4YA4hBAYMtXlTG4Lir2S+c4PAidWYR5dcZc7j284cG2HW6v5rgrNqHVaWKoLLMG1o4RxMFmgzNCuTOabNsXVYKsCQC3MVrqFQwQBQM76FgoZwoI0HZ42xKltqpUJT9qt7oMrfpx83P0vyVD6neS14MTwUKEB07LS2VJIes42fiafWWSOrTuTBv1yz/joAGWfn32vJMwJYtC+lcelC2EOSOmYKAqnnzHtDZs/FUqZI7uwDh+kN6hsmT7/F2LJUDQEOAu/xYDBnKBQXdoXnzyrIapqa6YuxJ/NChGNqy9RGDEuz3P+JZhapf34tjsvC6TFlXQjk5TCHQHS5EuAdHjSzGEAa4QvwWbNfuaA6Uf/EF/YBZ7FP7y1ktyELb1BxzR/gYKAHr9OVkqlLGhX9IhWGbUDRavebJP6bY9nIV6YcXP7JnrqRQw+elFCN4f+VuGqsfwnBNgxZF5kqW+twcVzUAC+1VC7LsqUjaMq5qPpjIUzkcPBJLC1aFcwD8Ww18CO8BT9v2RhNg6u2GPgxccsgaPuU+dWjlT9v2RLGapVn+HQENsvLvtc3VnqnpLjS2fAogCcqUmC2I+CzAkghkR6A7AuMBT6IMZiJeuiw9ATdt4sMghW2I2RJQhVmHVaq4G4QsHKfml7OakIW2qa205epNIzuZErAQkzN5XRT1b+3Df7DNh+Jp7tZoKhFQkNUKX68CNG9QYeo85SGtHBnAoAXg6jcngs6uLsnHTFobRXuOJej251fQUguw1IQsYw9LcPXBlHFT2AZFCnFXMChUDV+QYNnQMYa2Aaqx3VCaB3t9RwGY/ruczJAF92CfLoVpzZZIatbQh1ZtjqCv5pehjydlQdUXU0rSh8PvUo3K7uxa3L6iHL/WLH+OgAZZ+fO65nqv1AoStzV5oj07rNbsJEsCZm3pB348Jq6OzLNZ4RGrNrVvIT0X1/DFkXTk7yT+Id77eTFWpFqOCaNWr3nQiE5+/P7yXSkAGlBlDLLeHPKA1UioXlN6SW7z/AZahsbPlvtIHKPWwuSGHpZ41uAoKYbym8lF9UBr+a4YwkxBuSEdA9Iz9JkVzoHtvy7Ocrc3H4lr+1hvW8dJYVxu1agiOreivD611rLUS+OwN5qaNfDmAPfte6OpfUs//n/3fgqDFgBKvIcbEfFYd++nUr2XPOn4mQSGMw2ycnLHOvaxGmQ59vXJU61T4wvMWAwHFCwYFCilXb6cRFeuJLPKBUWqXj0vDoyPiEjjP3nSVChdwcEpVLq0K5cRhjpQt3yb/DxqxPHYc+o3QAKzwtRcDig3bj5DY4If4gZDH1CXJl60+XA8bZkUyFAlYApKB1yAsHYNPGnsykcGIeuXv5IoaEkkAxaA7egi/bxuon9qKpW5MWbyc9jjnlJjcoCxSR5QKEX+K6Rd6JoZoI74qr6zwxm0R3bxIx8PJ9p0KI7uh6fR/jnFGbLOXE6mv9ZmpVt5oZeU/09sgwrWaXIYb2tV35Om9s7KoyfGTA3l11DMKALfAUtwCcJdOHxKCD1+/JgWTC5JqzdH0vaV5Vi1On46gZWu9v1u0/D+gQxamuXvEdAgK39f31ztXU4TPhpTsQBK06aFsCtw5sxSFBAgBb7Djh2Lo6++0p/ViP0ot25dBB0/HkcTJpTQwdmePVG0Z080BQUVYyCDHT4cQ9u2PeL32G7I1Jj+r5yRFB2TTtHR6br0EXi/ZXskn75z+8K8z8+vIPn5FqTz/yVyOeVrZVsRp4Xr4OhrHeJaj+rqT2IRank/hKtw/uDC7O5DfFWr+h46yEJMlojNGtDGh5bvitVBlgAruAtx7JkryexuxGu4Fhtlup+U44brO3tTlMOPm2g3xm9gW1+qX1t9N5MaqrQxl7+AJfQDLj2oWbBhX0awmxCqlTKZKPZbAllztkTT5kNxuksL1Usezyd25PRhULm0Duqt1+oaV398T0Vq1uUmzZ9cgoLvp7K61aH/bbp7uhqrVojR6tDSn2cWIn5rzbzSufodrZ0s90dAg6zcH3OHPeODB6lUvLjtWYdzEiRualaZgCAMXOPGPtSxY2EeQ8DX2LH3OGdWx46FGL6OHYunv/9OoIkTSzBkIcBfDlSGIGvq1BBWt2BKiJNfrJzkDzKkOAwadpv+OBFHfx+vQQCs5+v+R/XreTNcvf6aN/1+LI5GB5Wg1+t5U6v3r+pel692jlq87UdLFpQzeC/hOiz9LoZ+PJnokPeaoR8peUP7zoFqkbVAN34o935elFqMDqNXqrpSUEc//kFGfBZULsRk4Ye5Xysfmrc1mk5dSqF9s4qyGiY3wBrAzZhh3GZvjKZj56WYIEc1jB/up5wsNWSubzlRs4xdX8RKtRj1gCqXcWE3Ia4hIAuwJYcouA3l1x/uYQCUOSXrjUHSrEikcgBsGQO2nMRmAW7hKpSPPZQrxGAhhcPquaXp7S43aduKcsTqlrcTK1gXjlTRQRbaiGV1tu+Jpv9+qazl0TJ3M+bx/Rpk5fELaG3zf/stlpWfL74ow7MHYdg2c+YDTveAbWPHFuf/ixeH0Zo15bnMDz9E019/JdC4cVJMxLp14XTtWjJNn66fLd2W+CAA1sC2ftTsVWm2n9LkECRUKpTZujWSfvopljp0KERNmvhmO27u3FCzkCVATRwshzhlhbbOSjMWiwVYglI1Y7L0NDtrfghtXPMs3b2Xwl+84yYFZ4MsABjgDHbrYm2Tlx+KBGDLEaAB17h+LXfq0dzHbBbyF/vcp8k9/Rmc8MPcckwoK1V4PfebGI6xgok4q7nfRLNbURiOxY843IuI58JroY6JgHhTA4d7eP0PsQ7nekUguSXjZ+13gqHytt7rpnJ0wf2HTO2AHxjchshnNbKzH4lYKrj+Jq55xEvlCOvfxoeTjpqCLCyzM3xxBLsJ4YKE2xCpHhCbZchscRsaexDsHRTM0ATDkjqwmLgMdh/SY6Lo2Azy83ViZYvVqy2RPNsQx/CMw1bSbGnN8ucIaJCVP6+r0V716nWT4WjIkKLUvn1hgnrVocN1ev11b34P4ELeKxhA6tdfq+peA7IWLSrLMNa8+VXeDghDCgi5IVAcqo8l6+zhyRBBzwARQyYgCHFViJeCSiWUKTlEIXM7gEsY4rKgaplTsuSgBpehHOKM/fhYo3YYi5nZvC2SZi8IoVo1PBioatbwoP0HoqlzhwBavjqM/r2QSPXretOAPkVZtRJK1pZtEZx75/fjcTR9UmneZ84AWz/+mcApH3LbjYjrC3i2RnlBQDtSNwiTvxcB75wfSVEG+0oGOOuCqU3VY27MsB/jtmF/LP1xPinXx020z5bxs6RvlpSxJs4PANKuoRf1eEeaCWrIBEjJ9wGA980ubtBdKOK3ELsFiAJkyV2AiMnCTFPEbCnBTJwDdRuaxYj9AK2lO6IturamvqegZCHAHQlH4RJEnNW2PdLiz4i/Alxt2xtFZUq4MlBBwcJ/bI+OS9eC3i25GfNwGQ2y8vDFs7bpAqjgEgRIAZC2b4+kL78Mo/37K9HVq8n8A+7l5US//x5nFLKgas2cGcKuRcDZ0KHZ45jwBY0vsR//TDSYjwiZoBFPYky9En0T7r0PP5QyskOFq1fPm3r2DCABWYi5QuA6IEmYCHY3B1lwNwLkFi4sw3XLIc7U+ELtOPhnAv1zLSUbTOIL+bmKriZVh269b/ASQCLG6tcfq9Lz9f5jJWv/wSiKQqxWaVeGLYAW1KvN656lFu2uMnzBvYgYLZS3xhB7hD9D7bamHlNlRf+bveppMOZKrfOgHikPViq7oAzF36h1LtzL/1xNzhXgwgMHYtXw2TD28GGsXyGR6TzjrlKprLjFnI6BuNcNwSbaV7+2G731qqdJhVK4CgFFyOQOQ1A7srbPHxxAPp4FOPAd1xBKFN4j1g7XF6AEFyLULbgWG73gQZfvpjB4IcXDgiEBJFyFInWDuC/kwfWGxgHfU3+cS+bPsqFJI8a+pwBUB4/G8UxCBrYjsXTwaCw1a+BDpUtKDwiYMSgSjkK1+u9yEsOYZk/XCGiQ9RRdbyhT27ZFsstv/Ph7DFkCprZtq8CKlrD27QvR9u2PDCpZUMMqVnQnb28JxnCsOcOX2fXgNKpQ2tmqWBIBQfL6oWgBigy5CzHDEEHyzz/vSWXKuHCQOwDttdekZTZEMDzUMNSDskoTEGeuT/L9UO9glv4oAppmTCnNkAW3IEAKwe1QsYQLEf9RDi7C5m/7UYtm/rwfxwGycJyxuCxL2g6lBsB1PTiVVRv0wRalCzPJigMsK7kxHOC1WjZsUQRDA9apk0MUfkSHfxnJWb+FdX3LmxcK3v17AsfkYEFhoWLgB3nFrhh2VckzicNlxS6mt/SXYTHVfozT31dTdOOWkxmdAFL8PV/JlYoVdjY5flfvpdG0b2KoxSvu1PFN/Vlpv55P5n0YK1iJwgXp004+9GJFVxq9NpqoANGsnlmq58KdcXT1fhotGZiV1mLrrwm071QSTejkaxLS0H8vDyerrrPcVSgC28WMQrgDB7Tx5dmEcCfKTcRV4XpDCQOUCQOwrR4dyLAGQBP1YD/Kvzk4RAdh1tyPgEpDEzLkdSAlA/JjIZEo0jEg/mpyUDHavjdKt0wOL5/zykW6e6oalwWU/fdzZWuaopXNByOgQVY+uIiWdgEQBTVL2PvvF+Js7VCyhNtPqFSItQKIQeFCfNbQoXf4MACaHMawDWXfeEP9JzQBTHDhiRmFIi3DwIGBvA2QBFhq3NhXB1U4Tq58YX+rVv48OxHKGAyQhtdwMcrTOeBYqHnY/zSagGHRd8BXaKSULgE/rBVlbl1rgdna8eQ4m8z1MPnH9vUssGg+4gH/4AoFC9P30fZ9c4rT7t/jOd/SqtFZuZKW75RyMMm3TVwtxf4A3vbNKZZjJQw/zsKuMbBKsWPCAOAiYLpYQEGrIAV1TNsSQ/tPSUH5h6YHkrdHAX599loKDVoq3dcvVJBUlL+up1Klks60YURhqjdcSmtwfL40kw82cMkjLiPf1nTcQ4pLekxv1nSjWb3Mu6GtuZ7s5s1cV1B+HEAL0CsAGooXZo7CkFxW6erDPQEVq0oZV3q5qqvuOGU9OB7nQ73G3IXWtF9ZFjMIEXMl3ITY/9+VZIqNS6fqld054F0OWZhNiDgsZILX1KycjHzeO1aDrLx3zWxq8dWrSdS79y0CWMFViPgqANfateWpffvrVKBAAapUyY1dhs8/78EuwJ49b3JZgBjK9+xZhNWrtWvDqUMHaZYWoAyqkQiIt6lxRg6SuwqFEgW34Lx5obpZhoZSOMiVKHme1KEMAAAgAElEQVTQvDiNCJSHuxFQhRmFIj+WXOkSKR7M9WnxklDq3q0IK1DC9ux9xGtFcqD6wGIMocpyGzeFU7euUmAuyuE9yhozBMSXKZU9TxjKHzsZT8dOxbMy9vb/fHTlDB1jrJ7o2HTyy4zHM9SGARNDaPaoYvwD8tmScDp8LJ6qVXCloT0K04l/EqlnO3/e/mE76Qd6+tJwWjbV9rUaBQShLnYLDZVcxlCqoEDJt+FHHNuhSBkCKkPb3hgYoguiV0KcuWv+JPYLCMK5P+3sy4oWTADTJ+966xQugBcMSpYlkAUlbPS6LBVJDnGirxjjvccTqXNjL133sW3Lz/E8G7BKGWfq21J62JIvbQR37v2IdN1SR8r3T2Isc3JOuP4ATXAH4jPTu3NhOnE2gYb1LcILQGO5HAS8D+9XhGr87wqtnlOahk8N4c8N4rXmT5JWI9Ds6RgBDbKejuvMQAUgAijB8B6uQ8AUAtkBTgiIf+EFT4KrEOoVwAoxW3FxGbwdxwo4e+cd6YcU769dS+KgeXN261YKhYenEv7Dypd3pXLl3Cgw0HD8CJQnxEgJwBL1A6wAQELdAigBvhD8jlgsJRyhPBQwmHw/joHJy+OciOMCOFpimCjwdvNL1LVrEVq5/Bk+BDA1eswdqlXLk6Kj0+jOnRSKj32FvHxO0azPy9LgQcV4ggGOO7C/KgPYqNF3aMnSUFqx/BkdeMnPP2FmCK36OoJGDCrKf8LwJd9zyB2GLGEApYUzSlHNqu70StMr1OFdf1o0IysfT/Hq/9Lb//OlrxaX1R3zcpPLFBubQYd3VDAIct8djKHRs8No1qiiVL2CGwG49qwsS3/+k8g/Hl+sj6TN80tRl+H36OMPCtOh3+Ppqx1RtGdFGapWUZpxZa0BgmCIz4FqBZUKqgRciJj+D3cgVJCQzGuLsiUCnC1SsgSovVTFjQOq5cAm2hmbmEFTv46hlnXdqYEsH9WZqym04LtYuhKcyoHXfd/xppZ1PWjkykf8X5RdtT+O1abOjSQoOXouifaeSKKJ3X052aY1JiAI6hTcfIAn4eoDRHm7F6BDMwIJLkWoUcKgbFkCWXAp/vpvMithULjkECfqmvxVFO09nkBzPyqsA6Yu0x4yQFUu48wJYpGRH31buTeWTq+QYGLlnlg6fSWZVgZJ3z0NP3nAavHu6UVzrB5aM4ZqlUX8FdI1QJXqPSKYpgYVo4nzQunHo7HUuxMWfC5Czbre5NmDk4ZLD00AMgAWIAzL6Gj29IyABllPz7W2uafx8Rm0YUMEhT1MoxrV3VkNs8ZOnYqnb797pIMr5bHVq3tQ+/f9Cf/lBhjDcTi/Jefd/u0junAhiQP3PxoQyP+NGeoEdP53IYmKBjpTjx4BJssbq6ffgJu0aVM4774f/CKrWSVKnaU33/Chrd9U4u0AKoAUIGvc2JI0flypbJBVrcY/DGO1a3vS8T9qZDtd5Vcv8uwlKFmnDmXFdQwdF0zbdkZRjSru1PG9Qpz+ATDWt3sAvdPYl9p+eJPqveJF36+XABAGyJJv++GnGAY1GI6bNja7+gSoevU5Dzr0Rzy1a+ZD9x6k0YXryXT4j3jq38mf/rqYrAdZo2aFUrtmvjyV/dNBhqfRm7qHBARhij8MMVYcxPyWN/X5XMr+Ddcf3EfyBJSAJriRzLkLBah9M6UoQ5sc4kS7tvwSzzBVubQLbRwjqWgo12bSQ455AlAd+SeJ46B2TQ2kOoMfUN/m3vwHG/CFlFh2+cfSA0jXmeEMQcPa+ejAy9LPkYCgDUGFadTaaHrwKJ12fBrA7QBEAY6WDipEcrULdUPdQvwVzJi7EO1vOv4hFS9UkGb38qMe8yI5JgvnEgbFqvX4MGl5o3qeNPlDf14Tcsr6KFoRFEAvVXbjfbGJj2kv1oo0AlnIvD9imTQukz7w5zQcaljwg1S6HyY9SMGqPuvG8K+ZNgJPegQ0yHrSVyAPnH/U6GC6fTsr3gSQ1d5C0Fq67CEdPaq/HpmxLn/0USA1bJAV2zVnbiidPp2l0Mz6vDSrX4YMIDd3nrQmGuzll71o5AjjrjdluwB4kyZa79oCUEGZmjHzPqtQgKnqNc6xQgWX4bnzUr4fuAE7db5mELIAZvXq/8dloGZd+K82lSubpf7IIQh17fjqGXqtjhe7Kqq8epFTQJw6XFnn6hPuQKhblkCWADXUrYQ4bAMoNehyixWpi9eSadX0EhQ0M5TmjC5G05aG04BOhWj2qnB+Dxhb8VlJGjHzAZUq7sLl/9pt3QxInFNAkIjDAnRxhvBMKJIrWYjBwoLRgC1LIAv1vJmZuHLAu770y9lEjt8RECfuIQFFeA/IAmxN+Tqa9v2ZSD/NKapTowBeULRMQZaAM9QlhzZLPv4CglC2TzMvOns9leOwhHuQlSyPAhynhe1iPxQplFl9IJ7VLUPxV9iGYPfPtsQwWDWo6UarD0qfOQFxeC2Aql9LH3YPQoXa8lM8bcbfhECa8pUUEwbVEf0zBllQw+AuxHjB5g3MAjkAPNTP0sVdaPxHRSyCJCipny0Np4vXsyZAiDHFQ8GnA4tQtQpZnyWUW7QhUoJ/xT75tRBtAajNGim5yA0Zzo82w+A2l5/Lkmurlcn/I6BBVv6/xjnqoRJeUBkUorWZSUpNVW4NYIl6ADpC0erZ6xYHqxvapzwvVKxvv81K4VC9ujtNmmg49uHhwzQanKncyOsxBXGG+gmIAjghruq332OpbFlX2rqlEpUsfZaBC3b7djIDGBQs8V+pZKEewBW2T59xT+dSFOcUEAQX34GfY3TuPwFRwvUHlyKmicNee8WL/8xBlgA1TDuvWdWD61/3ZVlWwYRBJbh4PYWa1vciuA3x44X3eI1tUKzWfRfFKhfiskoXc6aY+AwuJ5XxtugHU5yPZ4ZlQpBy3AFZACLEZAGWoGYhuHnTj9LMNChf+KGHktXoRXd2KaK+TpPCOJmp/Hhl3QLisF1AEVQpuP06NfSk4e/76tSpSd38aOrGrBimPs296aMvIo0qWfO/jaFvjiTwftQnoM2SD6eAIGVZqFgAIRGTBQDr3cyLlTXEVwG4oEYt2BnLLkDMLnyzlhuraaxWZQbGC5VMWb88xitoaSRdDU5liAVwQYXCGAGmfllQnIELbkO4Ez9o5k3rD8bp3IUAq/sRaewuhKtQ5DfDkke7ZxSjkgEF2e3cNUhaixDW9i0fjv8zZYArATimys0aWZTvURgeAhBLCKtT24PVV0P2QpsbFBsvffcAnvCnNHwuWg+4y8AGAxwe2ai5Ai25p5+mMhpkPU1X24a+GgMlpeqkrHr//mhav0F/TUGUQYC5UKPg2lOaXCXr2OmG3m45gCmPswayjLWt+Tt+9MEHklvIEpO7CkV5qFD9+9/kFAuzZ5Wlc+cSON4Kyla/ATfI39+Zt2/cGM6B7ojVghoWE5M1NR1xahf+lbK5A4LqNLlCPj5OdPpwFYLbEHPKLv9ZjeOwAFFw8fXrEcDxV3KbOqYETfw8xKS7cOv3j+jj8fe4DsRw4bUyhsuSsVCzjHAVIrWCULIwewzgxBnCu/hRx4lhrIjAAFkAKczc2zpVilfDfpEZXrQNgLB6TBGdSoZgdzHzbPnOWHZBirgvgBD+5vQrxP8Rn7VrSiBDFiBm2ceFaP63UlwWoEXAk9xdCCUMbYO7sM3Eh/wa+xG7JaDNknETEIQ4qRKFJEUFahPACRCFtqEM1CooWiKNg3AhIjWDcBnKzweIwkzCtp9FsKtwQmdJRRaQJiAOY9tomP4SRQ2ec+cFvPvPi2CXX6t6nrRiTyzDFFyJ2B7UwY/HF5CF8i9VdmX3otyGd/CjLo299OBH7D+781mjcM4xgnOkWZPmDCoU6oIhZvDkuazlpq4drmjw8IpNpLUIYcZgDA8W05dJoQLCNs0rxQ8XmmkjIEZAgyztXjA6Aohb6tX7lsH9ptxxOG7I0DscSyW3D3oEUPPmWVPDsX//D9F6CtSIoGL0yitSoLC9IEvp/hRtRAD+4i+zgsHN3RqAozmzy+oC1fF+5Ypn2NXXsfNVjrGCwQ0IsIJi1a//TR1QIQgesVtwFQoXIaAM70V8l4AgBLPXqOZO/11MYvD6Ynopdu0BsgBHh3dU5Hisu/dSSShauzc+Q6276cdk/XspiZq0vaYDrw8H32H1CnX4+hZkcMO5Tsrcj+bGAerZhctJnC8IMxxh2IYYMrmVKelCpUu6UplSLlSmpCvVe9mT6r2cNVNNlEWcFWYDYjahgCD80GO2YaMXPRi88H7O5mjOkwVXIeKw4PoTObCwXYAT4AuqFuAMoIPjcPzUPlmxhTgn1DBswzkBRUjsKbc5/fzpSnAaQ9fEbn4ckyXitpZ9XJjhqUppF5rdT1J5un0ewTCFcngtN7jLAG2WGIAKbZnQOUtdhEqF7dgGGALoQbHCf/S3QS03di2KNA8ou+9kEsdyAaha1HHn/QCqUWujqEUdD91sRbRJfk4oTkFLH9GeGVKgOpSsedti6MjC4jo3Io7BeecNLMTxWVC+jv4jPUShryuCinCsljwAHvCF6zCphz+9+K7+AxWOkytQ8nFSKkjYBxCCigqgwv7vDsYahCk1IatV/7vZ3JSWKHCWXHOtTP4ZAQ2y8s+1VL0nR47G0rJlD43WC5ehoeByQ8eZUr4Q4H7qdDzPMpTHZNkDsoy5CkUn5ZCX0wG9fSeZ/P2c9VI7oE4EwiPAXZ7ywdi5BAQp9wsXIWYFYnkOBL13bOPPr+FehPtPKF+AHQSzA6S+2RlFADfMUOzbI4BjugwZIA51GjLOdv1LLB07HU8Hfo7NBlPWjhtSTgC2OrT2d4jFcqFOAYqgOr1YSYoBBEBh1uDw931owMJIhhlhKAO1Sqhf8v7DLXj0XDLvA4jBzl5N0b1/KbN+a8fM0cqLrPvydsF9GJeQwbnMTJkxVQqKEJQhpSndhMbARriwMVFDuAvVgiyAXMNu0hqicpOrZo52jbT2PJkR0CDryYx7njirMvBc2WilMiX2T5l6n2f5CTMVH2VqIOwBWevXR7B6ZswaNPChgR9ZpjCYartc3UE5zP6rXsWdoOZYY5gJKIBJHCfA6sGFmgRlqu0HN7OBjoirmrskjPCn90OQGSh/4HCMzlUoZhQKpUuZ4gHHQ6lasymCtu6KyjFYGRsDAFefrgEGFS5rxs1YWV5f7nSCLnYN5ZBUEtdHqGpwv33zixQ/JQzpF6AYIagb+/eeSGQVSJ6iAWWxXShgLV/1YBUH0IZt8jQQUMCgcClTORw/HZ+pAmapwFLbPB0CQMV9AOVSxP/hnsa9jXbaYkrwkdeBGCfEOslNHi/l4+VERzeVtzjmTy3IMhUPZkyBs2VstGPy/ghokJX3r6FdemDIVViunKveLEPEViFYXGlKODIXv2WsA/aArMGD79DD8CwVQtknKHNfLiprUzoH9GP1pghavTGCgcSQ4Yc86KNAiyFi5YYIVqAwm1AYXHqAIcRh8Y/evRTaujOK/jgZz2WhQOG/MMxOxB9cifXreFHHd/3Z1SiOg6IlT0KqPCf6Mn95GG3bpR9PY5cbL7NS/HAvmFbK4nEy1xbA1aQ5D0z2AeecPLIEJ3PNbYMiOHlOiNH7Bu3p0Mafpows/sRgCwA4afYDPUCVjxPGL+ijotS+ddZSPebGUakIwe0nj5nCLEO4AYUpy1vrnlMLshp0vUX3QqXvEcwolM9ubPKaFy3PQRJec2Om7c9bI6BBVt66XrnWWmVweGARZ8JSNlOm6q/1hxgmeTJRuP5GjwnWa6d81h5mK+7/IcZoP155xZMQgA5TG7KMtU3ZXlugED/i7/e+ZfQHSNlh/BgNH5BzxczeN8T85Q9p1cYIuylX5toPKAVsWasAyuu19tpMHlmc+nazfAKEuT6Y2w94HTYxa2adqfJQi75dUz4baCG2CUHlSLEg3HOInVq1N5ZzVw1v78szA/EeMwNhiJsK6ujHs/tQFnFk/VoZBky0z1LIBqQumFrKIhhUBo8jeS1mAAqAUc7YU85CFBCGGX4fTQrhWYpKQx1Duhdil6EakAWgQjyWMLQB5xWzFrHdVNC+uftB25+/RkCDrPx1PVXrjTI4XMy8UypByhl5Fy4kZgOxrd9IM3sMQY6hBgs3pNqQpXQViuB9pVvUXI4tZZut/REXxwOyAFuGDLMTV6x5SP17B/JSOcJmLXhAf5yI422jPilOtWp4ELYNyCx3JziFvtkeSaOGFedDsOj0sT/jqH8v64AO6lXvT+5YDI2q3XgGKkIeMCg4UHJsMagvUBitsRM/VLYY7PrPj6DJH/iza3De9hj65ud4diuO6OhLpy4lM/hge6t6kntw/vYYmjNAinfDONd9R39WqLl2QilaOE0/VknksRKJQhGsjhl+mL3n41GAkARUzAYUmdhf7n9fl0i01bhQhiykY5AvxI22WANYou2AY8CgOZMHj5cq5syuP6UrjlcNyMx1pYQsMZsP6UMAWaYMMwnVgCxl+wBUaJf8/EoFztw4aPvz7whokJV/r63NPTMUHC4UKyWoKGfkmYIsQ/sMNVLEcKkNWcq8W0KxMpQLTKnQmRpMW37ERX34ITI0w275moc0fso9hqMZk6Uf1HGT79GKtQ+p0/uF6d8Libze4ZL5Zal1x2u0e2tFql/Pm/44HsfvI+48z8d063OTfvgxmr5e9Qw1b2bZor9wXeGHVTk70OYbSqUDAVlQSKwx9OHVd65a3RdDIGPovMj4LhQkpCiYvD6aNo8vwnFYmPWIPFIrhgcQQAywhfLIJQU1qeFz7vTJhHu0fbf1blglBEKVAiQh9gugJJayGdHBj88JuCsdWJCGLYnU5a8SkIV+YfYg8ot1buzNKRWE4V7oPUxaDcBaM/UQgbqUrj8BJkql6MO2/pw4FKaErGVTSnCuNuUxhtoKIMPyTzlN4SCPCZO7BuXbAYWAQ820EdAgS7sHso2A0lWIuKXZs6TYK0NqlDx/lSGQEsCCOC8Excuzx+cWZClBCvm60C4xO1IJYMaC+pXttUWJkNdh7Im/wduXGaSgWN34txZBoXrhtQu0eF5Z6py5TiS2Yd1GY5AFNezZmuf5dAAzAJk5s8Z1Za4ue+y3FrQQRwQ3rrUGt9yP2yqYPWzEcglOsCAyUhEgGzoUraN/J9Hrtd3o+r00PcgCkL1UxZUXEAZoQcUyFr9n6uSATaHsiTxWyEs1b1s01ysgD+C353gCnb2SQkEdfDn1glLJ2nMskQEN/cCMwM2fZqmetrYPbYcC+ecPlYy6DZWKENx5ULNgSDIqknzKZ+wpIUsOYFCz5LFRJ/5O1AMqBNGPmh1mNWTJ476UihlmQIq8WDt+jGVwFGYoaN/sDaUVyHcjoEFWvrukOe+Q0iUItSowMGuGD0BKbvIZeYYC5uVpEbAfWdDldupUgt6MP6FkKdthCnzMJSNVJlUFXCHppzC0SZ7Xy1hQv3J0bVUi5PUo1SwBVHD5zV7wgFUowJaAqXFT7ukADGWgeBlSsrZsj6TBQXfYdYh6AGty16OyL44OWKK95hQSeb/mLQsjxJXZYvf+yb6GpLwezDLEen5wDQJqPuvtT7M2x7AStOd4In34thfN2BRNXRp7c0b0ab386dO1j3TlsTRN1bqGU2iYa698DISrUByDxJ8Nn3dntyQSg8KgdC0cEkCffBnBS9kAzJCnChnXscizPHGryMKuxv1g6lrJg8fN9VcoVignTxRqKsv6qNmhBPARBnehPOM7thuKnVKCnDzju7JOU+2WA6C5/mn78+8IaJCVf6+tTT2zNG5KXrlymR0lHJlbF1AJQALalKkgTGVkz74Wof6yOkqlypLBscRlWO31S1a7opTnVrqmEGMFKBo9rDjBbfjOW37UpX1hhiwAF+z8hUQu89nEUvTp1CzIEm5GuAuhhiGTPNyIAC65CpZXAUu0GyqTJSkD7A1Zv59PpqK+TkROBTiAHOCF+CcEn8MdCFcdckghQSf2QymCuoTt+K8GZAGgsFQNgtZxrn7zIjhRKFQtwB1MZFaXb4P7EjAmyqNcv3nhDIXY3uuTO5wPLSeGCQtwbSrNEvee/Bi5mqQEJUMwg/qxTI9Qw0TWdqxbiD9hhpbMUSpsIiUD6mrY7ZauTnPjoi2zY26Eno79GmQ9HdfZ4l6ayyNlrCK5WmWoDmMz9gxBnSirDEg3ll7BUIZ5OZCZS6pqrE/mltnJSbyK/Jxwq1z8vapu0/P1LvDrsmVceXkeuA2hQjVodpn8/QsyfO07GM3g9Nex6ry9Vk0P+qh3IAfBR0Wl0+7tFdm9WLO6B6tXd+6mUM0aHrRxtQRpckO+I7jUHC0Gy9RN26yRD61daN79qRZkLf8+hjPC75+XFRg+YVUk7fldWgAcweJbpxWl2ZuiqVSRgjSyq6QgvT7gPq0ZF8iZ6JGFvs/Mh7R6bCC9XNWNbHVlMjSZmDRh8YfdREHcC3iAUMMMAbGl6w6K88NleGSjlA9LqTShjFhDE/vhJpS7G7FfgJIhuMOxWF8ThrqRHFVuwu1nzVI+4nh50L4aY6nVkfdGQIOsvHfN7NpipQpl6cnkM/KMZVXHuoAN3vTRxUHB7QgFCuWFyWOlDK0xCDce3IZiEWlA2rLlYRwrJjc59JlLqmqsj+aW2VHDVSjOLY+xeabGeYYhKFCALEDX7m3SGmvd+9zk/FYAMwTEIz4LsIWgePwwIv/V15kg1brDNbr5Xy0+bv/BaBo0/I7uvTivrYHhlt4X9ixnyQxAtSDrnaAQCglP52V3Wr/hpQOmkV38qUo5F9r1Wzx1a+ZDszdJQexrxkpxTc9/EKyDKgFlrV73pGl9C6sKWffD0whrPmJpIRgvK/S9BAsAvtMXk6nRS+5UsogzbToYp3uNMq3f8OTtclPDVSjqMzSJwJIgcSXUyJN8WgNpyiB0U8lPlferKQXNkKtRGcyvuQzt+Q2QN+rWICtvXKdcaaWhoHUs2GzIAEZHj+q7EuTL7JhSxKBIKdc1FOeQq0coM3jIHUpI0F8D0dxgIKfX4sWSymEoRgzuSHluL3l93377SK96eY4v+Q41n/RRr6XKjLm+W7sfM8egyOVFk4OpsfarAVmX76RSxwmh9FJVN16cG0rUnE1RnJ4BMAWFCwZ1alkm2CghC0pW86AHVKJIQYY1KGJQKG0Jyse5lEoW2oN2bJ1WjNdexLkAXAhmh8q28cc4+ug9X25j75kP+TW2o19d3/LWKW9iHN/qcF219B1KpRbnkMdVmUp3IIcxpWvPkvgoABZmFULhEgYQQuqIWMXaqsp7SHmsPN2EqSSocnemscWl8+LnTWuzbSOgQZZt45Yvj1KCkXxWoaEOG0uJIODGkpmE8noNnU8Z0G7JwMtVLKWrEErZurXG8/dYGgem5pO+6BNchvhBktvvx2Lp9deyEkRC2dqyNYKiYtKpS4cAdinKyyAvFraJAHfl8fK6kWR08pwHlgypQ5axxGWmBmRBgQJoffSuLw1bFMGABLcggse7veVNE1Y94sBxQJgwJWTdf5jGC1zjWAAQFLFAD1INsqC0VSnryq7KRi95MOwBpKBUQWm7dDs1G2T9ciaRLt1JJahgP8wroWt7TmfMGrpZ1iwoq5dJX4CIIQiSHw81C6oVDFnUxUw+UQb7v9oRnW2hZiy3g0zxUJLkgCWOQ3zVZ0sf6gXGi33GjhWJUzEDEuCmXO5H9zm+nsz5uABx2hI7DvnVkauN0iArV4fbsU+mhCxzmc+V5ZWz/6AizZ33QG8dQ2MjAMCaNLGkweVslEHtpkZR2WYlZJlbm9DS8moEBSv7ocw0DmB6o8lFmjm1NH3Utyi7Dlu2vUJR0em8uPTd4BTa+11lLhMV8iJX16LtFXrjNR8aM6IELVsVRmMnBtNvh6tx0lK52dNNWLqEC7stseaiyNSOuK+Y2Ax2kalluQVZiKuSz76Di5B/9HfGsKoFlQrqkEjiGRKexoqSPAZr48E4OnI2a1Zuwxc9qGN9d1UgC7AEgANcwS04tW8hmrjqEa0eW4Rh65czSQxabV73ZFcngAzuSsDjK9Xcafdv8bRgaAAfD7MHfNtbqUWslQhyRx+UMGbqnpNniQeQicSnat2nWj1P9whokPV0X3+93sMFOGXKfV7bzxyM4EA5RJmCJOSogiJlKD8Wjmve3I8aNjC9Xpy0HE+0UWBDe+FqRMyW3OS5uZAaYkRQcbPrEgqog9txxIji2epU21Uo2qvMzTRmYjBt3hpB5cq4MigBmpauDKPff6qmC2a/czeZWra7ahCyXm9ykQPeW7ztT8u+KKc3LjlJoGroI4N8Xx1a+7NaoVTjlOUBXAd+juFlWoJDDK/xaMnHMjcgS4ASIAQKB2Kv7oen08KPAxisrtyR2u/t4UQLP5GW4kFwu7DKZV1o27RiHJsF993L1dwYhABoy4YUUgWyAEtIfFq1rAvt+j2eAQqxYXBtYnujF90ZBOdsjmZXYkxCBi38uAh98kU4tXndi9UsuBVxHExNV6H8OhpSai25zloZbQTy8ghokJWXr14ea7syRxZybxmLjTLWNWUdnp4Fs0GQvYfFHk/6os3yYO6yVf6hgX2L0ufzQhiy9v0QRb8di6WW7/izQgX7dHQJ+mxWSDbI6tIxgGrX+ZfGBJWgZavD6Pal53TDoqY7CKrVws9sX8gZoAWXni2wZUkah5y6C+ESBFQBUmDy93gNYMJ+EVSOMhyE/lsCAw3UIShcgDXEQwnD+9S4NFUgC+fDOfAnXuM8aBvAUJwXLk+0Wd4XBLxjG/7wGgAMyLKHWRJDp8Z5/7uSRLFxUhxn9UpuZqFfjXNqdWgjYGwENMjS7g1tBKwcAXs96aMZfboG0JRRxWnfgSjq2vMGx2MhrmpA36Lk71uQNm+LYOA6/28CffTxberXK5AmTL2ncwlCvWr5tj/HbC1fFcZuQrgdN617lhUtmFqzIrZBHEkAACAASURBVC1desbc8EIZnDj7gVXLywDu/jyQPf+S8lw5hSxzbc/JfkdM4aC2wikfH0uz6CvHdMGqh3TibAL16lSYmplQvA8ejaUp80OzAXv7ln40aVgxHWxNnh9KF68mGawPsB809T75ehekeRNLZAM0ANzCVeHk6+OkV2dO7gPt2Pw9Ahpk5e/rq/VO5RFQUwUy1DSRvBEABVcg4qtu302hP47HSiD1yr/sPoRh+/lTNTkOC0lHy5ZxYyA7d1LahtxZtWt4svqFGK7N6yrYtCCxoXbaQ5WwZjKBMpDa2GVWE7LkipE4H+KhoBBBLYIrUF5GqYIpj3dEyMrJMjqWfNQsSbshr+f4mQTq+NFt3gQ39IGNzxAAW2nb90YzHBmzGpXd6YeNUo64snWkLPt1X/Skbcv13egAugWrpED7eRNLEgBNbvXaXKN7mS7uYX2L0LC+1i28bskYaWXy1whokJW/rqdVvfnnn3iKjkqnNxv40u5dkbTx63Dq1r0ILzzcvUcgfb3hIf//9WgML0FTrnyWu8OqE+WjwvZ0FYphwjI7keGpDE1QohDwjtgsBL8jxgqvYXAJYiahfNvrr3mz+oX4LezHLEMoWVC+8D4n0CHapwzQV/Pywl3V6+M7Jt2H1gBeTvqrXFYHAfCAKRF7xWkTDsbxrMIzl6SA812/JdAr1dxowHu+7K4b9kUE/ba8JA+R8nhHgyx7ugrFPWJJHJ38fuozMph+lKWKgSLVu7MUOyZMDmLYVr2SO9V9yZN3b98bpXMdHttVkQHNUshSQhRUrHe63dSdF3WhTs20ETA1AhpkPcX3R5/e1+nc3/H040/Vqc7L52n1GmlB3GlTg+nQT9WpaeMLuv8ALLE/Njadrl5NJm9vJ6pc2d3iEcTMvX37ounylSQKyXwafOlFTw56b9HCj3wU6QuuoNyDVKpcyZ1KGHh6FScW5V58wTNbHfLGoVxcXAZVquRmspypDtn7SR/nVssNZ6gfOV0GyN6zxESbAbPbdkfRhctJvMnHuyAH1fftFmDRcjqiHrUgC4oVp2pIyGBogkrVfPgDKdGoTMH6ZGGEHmQhCP7vDaVJeTzipxwNstRyI5v6/BhbZsfQMXAj12x8RW+XXJESO+Qg9n4LP5o/SYJaGOqAexAq2OThxXibrZCFetZ+k7UkD+paNae0SRemxV+OWsF8OwIaZOXbS2u6Y1FRadSsiSSbjxhZkv78M5ZTA+zZFUm1n/PSwdXc+eVoZNBtXtT58tUXCIA1YOAdArDAOnUsTEGZX17GzohjRo4KpjNnpSVIDBkAa87s0gTogqH+rt2lp0bs2/V9BYNgtHdvNE2ZJrkJAHybvs6+bAz2AfDQBlEfypkCN0NtzI0nfZzXUPJGNW7TnC4DBNA5eaCSRYHE+HG7G5JK+FGU2/GzCRxfg+1vvenNP4LycniPqfjCJSQC4g25iCwZE7Uga8JK6ccVAevI7I7gcQDU/vnFqc+McHYTdm3mzfmo5EqWgCzAF2bwieNR1tEgK6cAbsn1QBnlgujGjpO7AH28nXSKFNx+4r6SgxjKHN9V0ez9aStkyV2Fos1KqLN0DLRyT88IaJD19FxrvZ7CPQh3oJ+/Mz33nCft3vWIChVyprJlpXif336NJV+/gtSggS8ByABZQ4aWoHshaTR/QaheXT8frmxUGVJCmanhBkwJ+Fm56iGtWi3FRsCWLyunAzB5HUgeundftG7TqT+rGTxF6zbXWBUT1rKFH+flssbsGRSsbIc1LjFL+5BTpcKaNg2fFkLf7oumHzaU/3971wEmRZV1r4sieWAQBGGIApKFNSyiiK6YJaiguIiisKIrJgRdIxLcFQFhMYOLiqKCSjCAwi7BLP4ISA4ywwxBkDQkQVn/79zmNm8eVV1VXd3D9Mx93+fnTPWrV+/dqqFOn3veudEXohyT+d7b8yQ2inzmlW20ZGY9Pow+ORt/pYkvRBz7W3VcS8cdR/Tl5AjLGrQlAmQJawX2iXfhVSpG8MoSkLVx66GotQPmJyAL/lMwLZ0+ogqd13sj796T8+GjVZBAVlgAHuS++GVqTYYKqTvRSkEAL6yUmSoUjRWA1ytv563cgPlBXxVvuhCi+l79Il/SAKzwO3Yw4gvRl1PqegK7IPHRvoUrAgqyCtf9DLWarMwDUd0V9FrNm5c+arwbuq2j1asjLJa0xx89ha60BKLymQ2CcLxevRJ0StUTaPeeQ8xYIYUnTcCUX5B12+1ZtMBgyJxAlsmKyXUA6AAOg7T8SBXKfJKRlgvDVPjdzSfzb3zRKn4J3XJdBRpw78kEBuu6O9bT8EerUucr0vh3NLBaz4z9mdZ/HSmQ3eX29fx/gCzWwHTP5N/HPFUtrrRMIkCWgKVul0SKCMNFHQzWoy/v4BI5qP0HbRbYKTT8jGMwAf3jacUZdAFs2efj7y1RZXWCPMdOfcMC8CDX98PUgsE8p8MaHhYaq4kv1oimDk0tlAmyREN13xMbGeDbTc6Lh8kyx3znhZoMsiR16CSQDxIP7Vu4I6Agq3Df34SuDjqq9h0j//CZzS1N59QfKUHTeBRM1xMDN9HcebtZ4zXhjTqcxkskyHICepi/PZdYwQrDOsR7E4LuxIp1nbCpziAsFn/rf2ADpwOXrT7ALBSAFP4DY/XKOxGWIa1sMdq1+5AryBrwzE/0ydxIXcBWfyxFIx49UvrFb0wTAbIiXli/sVu6gCyAKDBbAFxIEV74x5IMssBUAWTNX36AfbL6dytPK7MipWvs8wsKyEqm+7/bffJ6nl55azs9cZgxFxBjMluihTJBljBc5g5B+/rrv20Ylyar8YUr+UtDtaoncErSFMFffH5ZGvt0db+PpPYrYhFQkFXEbniY5b719vajUoUy3rQppx6lcRo+4id6+50jQtH77j2Zul6fd2eQnA+2CeBKxO+JBFkX/HllHrZMrnl+m7I0zOc/jvn5TV/ml8hdfGF2RUKLteKLCNPkpyHlB4aqJ9I6z/zELBTAFsDVjNdr0X0DN1HunkN8DClDNyYLqcImDUpwSvGTeXvoy/frBE7LJAJk+VlzPH3CAPegu/RizS+IdUY863Q6x4upvfQv62jZYcYc+iv4UsE+RTR6ooUywY4pisdxlHFCu2/gxqjtQhCQJUDOTBWChWtcP7LLGgBPmuxcTFR8dJzCEwEFWYXnXiZ9JaauCayTmebr1fMk+qvlGWOmFtF/9n8a+J5jokCWKXjHxe15x9KTmZMNk2rzvWirY7zmjU7XC1Nr0a+GBtcFK3LO1T/y/6XhhdiqZSnqO2hTNF0I8DXpo13MToH1gnYro+oJdGn3THbpRkoRx80mqcYg8cxPkIWCwCvWHaQzm/jbcVtQQFaYZyPIvbD7upXZMVOFbuMD7Cz5TyTdLywTfrZ3+5kgDGnHGW/WjjJZ6G+DIxPcIS0IBtW2kXCak5O1RJjY6LmFJwIKsgrPvUzqSmxdE0AVdvaJmBwsFNgss515dmT3IlrLlqXopRcixn/YZWjqqMxzzm9ThncJJgpk2alCsGmmcD+WnkzmFUYUDAf3d6bCq+cI6Ahyo/yUjvEzXhiQ6Nf4E/MQ7RXYK7wIwQK8+3Eupwlt4TtA0yVtylCXO9YzqyXtnedr8HlIFY54LJIihOgZbMbYocHSMskEWf/5eh/9Y+w2mjU2gzZs+Y26P7SJqlU+nud7VtMSVK50Merevhw1bL+Olk+rTc++tYNW/HiQnn04YiVQEEBWmDqcjRqU4ALgn8ze7ecRPKqPG1MbK91nDiJpRLs/fLTgDA+wNuLlrVH2S4CQCZqg0+rZNZ0F8djNiOcODTsVl/63AX9ZsG0knBbrZC0RV1D0pEIXAQVZhe6WJmdBduoPgGrCW9vzpAOxM1B8s6C1uvCiIx43JtPllr6TmWMcMFB+dhfGEr5jDh06rWXbCTSkBx9/rCrryoSFi2X7IPMJ800fIAmpuknTdsZ1Y6TMTlwnHz4pzIsUQ9imnLHm4mTJYFo0AIQtW/ULu22b2/BxHNYNYLzwwrOtG+K1ckgmyLpzyE/07Q+/0D/uqUTL1x1gUHVa7eK8G/KbH/ZzmO7sWiEKsv7cM5uPvf5kVQZjBQFkhUkVAiRlnFKcbr03slkhaHNjak02CWyVWXDcSQuFZ65LbwD1vBtyzPmIeB5j2ealTvMWEb1pI2HuapRzuvTO4tQ4mqYMgz4BRaO/gqyicZ9Dr9JMFWJ34IQ3aufxssIFTFsEJ+YL6UQ38bw5QQAytLAgy/TQwngidLfZLSc9mcwnDECRHXlhROdBzBvdbnKYl3mrM0qzr1GqtmSBLKQGz+qaxYzVKZWOp2onH0/VKp9AG7b8SpP/s4fOa1mSTqpQLAqyJo+sRt0f3sT9Ol1YlhmuMPclUZqsMHU4ZWPGaa1XxM3UOm3uED8qNw8qATam4Bx/p9D6me7w8swC0EOYboI1gKcBIzZHvbfM59sEUwKywGx98mado0r6mHot078rVf9edN6Jj4CCrMTHtNCNiPRe78P1w7A4M8Vm6q5sWwQzXWgCMJsVswOWKJB1f78c3rWIZmrCbJ2Wk55M5hT2mz4cytHOvnRVzFIxsR6aIOk6p3HCiN6DMml42cGpHSlWgEtTm5WIPwyAPjS4v19yQTlOV8VqyQJZAFKT/7ObQRZ+/sfdlQjM1kWtStHyHw8yuHpy7DZqWKc40e/EzFXu3v8xyEKacfKoasccZIWpw2kK18NsCnF6vsBaYm7QQzk1PFNLVx1gAboJnNAXTJcJtADEbENc8wsUUtI5mw7yoepVi/M1beNbMF94ztwMcXFNNLfrJOK51zFSNwIKslL33uXbzN0sEJwmYNoimGlBJ82WnO8E4vCZOLnjZze7Bbd0oZ2ujBWsWHMLkyo0v6WHMTINIjx3WmcYoBFkhyMA6eNPb044sIp17wBiwerYL1s5J8zaY6VJocEqV/oPVLb0H2jSJ7nU+ZJyrMva8NNvDKxwHPorACv8jv9Lf/QrCOnCMODbtGAIo1lMBFObb/8Q6oU0AnFEQEFWHEEraqd4aajMeJi2CE6icycLB7sfNFnwpDHZMyeHdgAplN6ROogmW2WnCr3umaknk75hvunbabYwKUMAiG+m+ytn47TOMEyD3xIoYRg/r3vj9XmsXZiJAlmzvtxLD47YQlOfy2A2Cu3VybvoyZciVQlw7I2h1WjIiz/TWc1K0s2d0vj4Bd2z6PnHq1DDuieSjPHfV2uyLcWxThfGa67rVF4pTMrQ7zPm9RyYn385fy+zTxnVIhUstGkEjlUEFGQdq8inyHXt1JqfaYstgs1Q4dy+955M1xteWbb3VtUqJ9C0qaeyWN0Uztvn4vMRI3/iHY7STCDm5Ewfa+5ONRgT9U1frhsmZehl3hhrbXAVxws9nubnBXgszCzttbilNRMFsu54YjPN+mov3dQxjR7ufRJ9s3g/3dh/Iz1020nUsG5xen/mbrq6XVkaPX4Hnd28BPXpFvGDq3/pWho/9BQ6u1lJan9HNrNbOAcg7FiCrDCg34lZDQPk/TK1M/6TS2PGb6NeN1akS/9c7qjHGc/hY//cTO9MOVJSByBr4ANVov0f++cmTkWOGhLZ/SoN50ycstNx7LsfyqHjjjuOBj5YJbBPWzx/c3pO4YqAgqzCdT8TvhqbZRK9lHkhMElm/UBTs2Wn83Ae0nMoq7Nq9YHozj8Zz+tcOV/YK3MeUpLHFtfDPkIKT5v9TQsKpzI7YUTBTh5AYUCbl3ljskCWn52Fx5LFknW7sX2JAFnY9XjGtevotDrFCYL32a/VpNFvbKf3P91NU5/PoMmzdvPOyLOalXAFWdVPPoEuuCmLx8ALe+pz1Y8pyAqTvnbSCIYBbX7K7OA+N/jTck5Fo1LAiq/z1ijF8atvXkdLVzjvMHzv1dp0zpmlqWrjJfzIyO/y/ODcr+bvpUsvLEfjRkfqZqIBfN3zcMSvre8dlen+v1VO+L+xOmDhjoCCrMJ9f0OvzhSvx3JIN1OKZj8wTrfdvv6oeodOEzO9tPA5digCpJmmp24LMlksmx1z03PZ/cwi1GFShW7fzMOMiXXHW2YnDJPlB2SFeWGHfkCNAZz0Y4kAWWCpkAac9nwGAyUwU98u3k/fLPqFHu5dkbr138jg66ymJXk2wmQJOEP/5WsP0muTd3LqsMPfchiorc8+drUL400VxqphmUymFixWj7uOWEWMHFKNrutYIXr3hz23hYY/v4V/79KhPF3XqQLl5h6il8dvY/Ak/b1AVqszS9P7r9aOjnvR1Wt4AwcaWLFvPw1W7zSRz7eOlZoRUJCVmvct32ZtWjfEqvVn7hi0wRiA1v39c1wNSLEYp3SdX6AFgAWTUSnJY+qxJP3oFDDMy/TMMnVZYV7OsXYDhgE8QUTo5nrDXNMPyAozfiIfZCdwG+Y+ytq79dtI3x72vcJ8O7Ury+m/B4dDo1Wd9VZIJ0qDsB3HocG6Y+BmBlTd+m1gYbw0pB0vPKPkMSkQHSZNGWu3aZhYezG1Pfqspxn/zY3Gz2achOWyj+OE7A0Ho9qsICAL55118RGvP4w17l81HFOViXyOdazCFQEFWYXrfiZ8NWCToMuCaadZ2NnpQmCGAFwgbhfAY/bDWOizcdOv0cP165WgG7qmH1X30DwPY86du4f+b8HePOciBYg5iQGqeY7M5aory8ccG6nFDz7cedT64v2m71XnL0xqLd4yO2FAUCqBLCdPrzAvflk7dFWivQKD9dqUXfTdu7XJBF/YTQiWCg1aLWlgt8B2gb36Z9/KLJAH+IKm6++3pB8TkBVGPxWrAkFYptatzA5SgQBRaGCawEyhrfy6IWukkCK86JpI4XoBQRC+H2f8g1D9sAg+CMga8/o2euypTYRzkaIEowWWbNSTwaoOJPwfZR0wpSKgICulbpdONj8iEEZf4uUrFcbcFGuPp8xOskFWmJd2ou+nDQoTAbIAiMBcSVu+9gCzV2j4DLYN+Fx2HeJ3HMfvcp45BtKIG376lXbu+O2YgKx4SyyhjM7MiXVj3rJ2XdbSssPptaD31o2pFV0UANWs9+pG2aWBD1SlXt0rEgDVNTev48vNeu9UZq7M1KLMA6BMwJqbJstMF0qqEEJ7ONsDcAFsfTszrwt90HVq/6IVAQVZRet+62p9RCCMxsgPCAoDSrxAnNPywoAsPzqwMIJ+H7cjUJdkgKxAEwjQOUzaLl7H9zCeVn7S1clgaiVVKCwSdvvhOo1PK8GgygRZAE+wboCQPWfjEcYctwWfCRjzAlkmO4ZroG6mpA5tPViAW65di2AEFGQVwZuuS44dgXhThX6+6ePKYV508Zg3hgFZfiwcwqaJEvk8JgtkLVtzgBqdGmGvpH362R4WvLc7twz7XuVs/pWqV4k40OPncmWK8XE0p/OPBcgKA/D9AO6wTK19DSddlHkPIERPK1csylDZOwBNALZpaZPo7kJhwWQsk7Ua+GBVgtUD7CKcmpPuK5HPsI5VuCKgIKtw3c9jvprs7IOUnXOQzmlVJuZcdu06RO9M3EYfTz/ic9X6nDJ0/XUVKSPjiIHgkiX7edu223hffLmb0sodT02aHEnnmBfG5zUyTswzZqyJhQFAfr7py7Xz07wxjGu935I+Ydi/RD60yQBZAExtrltHj9xZiW7pHNnRdsWtWbR8zQGqdvIJtHvvIZowKoOuvDWLfpwb2X3W9e5s+tPppejuHhXp3em51P+fm+nDV2rmAWr5DbLCACAvYbp5D8M8bzZTK7oot2cEqTyAIrFgQDpv4N+rsnZK0oZgpaCrmj+zAZ3ZbiUzXNgp+N64Wvx/06ZBwJf0c7uu6MES+ezqWIUzAgqyCud9PSarAiC64KKIQPWvvSrTkEHOAlH063jNKgLQsltaWjGa8l59Bk3meIMHVqfb/prXo+all7fQI4/l8BAL5jc5Ckh1v3ktTZ+xizDm7FkNfQGtZH/Tl/WGuY5f80a5VhhdUpC0VEEAWskAWYNGb6V3p++ijKonMFACaBo0egt9NrEOM1VfL9zHob7h7hxHkAXA9c3C/dTj2gr0aJ9K0Uc+v0FWmFReEDPcMNexmVphmMAeQX8l7Z3JOzhlKLYKAFIAWm61MiU9aFo92P/2QPM1f2Z9yt7wa1RIj9Sg6RqP1CWuYTNhx+QfXL1oSkRAQVZK3KbUmGSfu7Lo7YlHKHYn4AOmC0DMCWDJKsFk4VywUB2vXs2H+91flfrfXzVPIDp0WkVffrWHj015vx61Pqds9HMToHmBPnPQeEXBQb7p43phGDO/5o2JAFlOO/ZiPY0ADu9M3ck7wFDoN79bIkGW6OvO67KOrr2sHI16dRvNe6c2vTc9l4HVNZem0fszIrYC5/yxJI14ZdtRIOuay8oxC3b3zRVp3Ls7aOFHpx4zkBUvw+RURifWfQ3DmGFcU9cojBJ0UdBgSQNLddE1a/lXsEpoAFo398nKo8XC3wrc3U2HeKdUIJiuV0fX5GuIHsv2zMI15FwFWfn9l52611OQlbr3rkDNHKDp1AaL8szJiX0ygVjjxiWZ7QI4Avh6+NFsZp4yqhenBd+FA1kPP5pDL4+JmBOiCXCLFbQwwAffwKufEqxOWrylbrCGIMxCGMYkKKCz4wu9Vs7Gg4GeVYC0SdN2BjpHOicSZEGPllb+eE4DQo8FXRXYKLBXMz/fQy8OOYW1V/2e/Ik6XVKWnn19ezQlKOnCsmX+QIOf3Ro9/8XBp9DF50VS6WHuSxCGEdcKA3zwDMA+JEjDDl03VslrHJOpxRi7cg851iAE0OK/bas+IUDSrt0Rlhwu704N5+LZlGb3wxgmqDPHiPWZ19r086IXAQVZRe+eJ2XFb7+zjfrcnZVnbKT8kKaTBiDV8sxIWQu0NSubcyrPbGCgAIhwPAyT1fKMJawNM9tr4+rQ5ZeVd11/vN/0kxJQj0GDMGdhXrCYhl9dVqLiEG/aMdE+WQBZcHsHuLr43DL8f+iwJoyqTlfckkWtWpZiwIX0IRiurnflUFrZP9CfWpSif0/awf2QaoQYHiAN7Bd+fvrvET+t/ARZBWkHqNdzEhbYe42vn2sE8jMCCrLyM9qF+Fqif8ISwVAtXbqfVwuQJaL0j6fvpJt6/MjHr+9SkUb/q2bMiMQLsszzwIoJ2Ip1zbBA5FjcWjfzRqe5hCl5ElQDFjYW8e6GTDTIAlu45+DvDJoAkuBvNWrcNtZVAXCNm7SDj/XoXJ5F7jiGz3P3HGLGC4wVfu/ROcJ+4fOvv98XFc+HYU6DMllh6nCGvZ/xnB8vsAfrtXT5fmrcsCTvOtSmETjWEVCQdazvQCG4vpkqBMDq/dfKUVbLFMAPHbaJnh62iVcsGivzmIQCLBZSjWC04tFkmSlJaLW63/wj1zFDc2LPcDyMWPdY3cIguxnDsHRuxZex7gmTttP0T3bR+LGRem9/u289vTVpO/+MY29N3E5du6TTFZekUbdb19ED91Whpo1L0lWd11DvnpX4uN3i1cU5AY8wDE6ywWV+bUgoSBYbfv9W3Jja9TkHqWPXtfTXHidR71uObCIAuOrTL5s+/jSyWxkAa/Cjp1DXa9Ppxr9m8u/PDsvgzzBG99syqf/dJ9PlF0eeP5z3yKCNNPrpDGr9p9g7o/2uQftpBBABBVn6HISOgLnLD+AINgyizzK1UCagktSdKV43JwLLhv79qsYFsurWX8SgSrRdpj5r9KiaPD+7hQEhoQMY5wBByuyEBZFuzEnzVsuYKVz4VSPezADwtOjrRqyjwe8PDdhA57Yqw+AKn+H/NTKK0+mtljHYmjujQZ7Vh2F3nHRqYVJybp5kEPSDmQL4BAP6ydzI5ovOV6bR0lW/UOP6JaKifxRUlmP2bY6XscM4fvzL5HphgGacj2ZCTnNiah8euIFeGvczg6YFnzWMslXtr19LX36zh845uwyd+6fS9Na7O/gZ/HFxEzqp9iI+Pu3tiFv9F1/voQ5d1zLI6n9PJHXb9vJVtGT5frqsXRqNf7lWQuavg2gEFGTpM5CQCLT98/JoevD1V+uyngoiduir0ARQOTFZSCECpEmT3YLxgiwzJQn9FWwflizZRwBaaBDZg90yWyp+05f5+zGIRN+wa3Ris35Yup+69VzHIKpG9Yjo//Ov9tDll6TRw09EwNXvv9NRIOvjT3bxC/CjGbvog0mnMtiSFsbawsltP0yJJMzJKb6t2q+hS84vSwP6nkydb8tisAUtVucry1OX3lmUPb8hjXh5Ky+pZ9d0anzhKhrx+CkMwsxWrfnSuP/+goCseM11455cgk50As0tzl3O/ldoYJ3AVC1Ztp/aXrEqD5BikJ97iJ9LL5AFZqvleRHrGTSAN3meE7QUHaYIR0CZrCJ88xOxdFvM7jSmaKHyaKUO2zTkATuGMN4GWfh96uSI0aM0kwUTuwjbRsJpPra1RKp+08fagmhzwtSVw7Xs9BlYKqQGRfsyZEA1enjABpo26VROEyKV2LRRSWaunhxQjdpcspL/j5Ri+bRitD77IHXtnM7H0MICQbdi1mHAjB1fsFL3DdjEuquvpp1KjS5YSa8My6CvF+yjRvVOpJ79cvKALNS8GzthO5thvjLsiG9cWGbRT+FuxDQsyEzEvxHxjmFr7ARMXX9NOr393vYo64RUH9J/SA+e+6cyNHTUTwyw8FyCrbIBmM1kDR25mc+RcTGOmYqMd/56nkYAEVCQpc9BqAiYqUK3gcBsQQuFZu76Q9oO6Ts0pJbuuieLwESh2WlHHDN3B5qMVblyxWjtquY8hm0j4TQn21oi1UTB5pqClNlJBJg02QWAJuiq8K0fwOmNsbU5PYiXIV5yz46owS+6G3tGivc2aVSSnhpUnXrfnUXPjajB2pgXx26leZ9EUoZh0mexdluGEf3bDN59T2ykr/5vHwvexz5dnZmrGW/Wpk/m7Kalqw7Qp3N35wFZn8zZQ8cd11qqHAAAIABJREFUR5wyXPrfI4WFw6wVKchvZuT9wuH2txfvTs1Q/ygk8GSTSbzz/mwGV2CaHh64kabP3MU/AzRBjwVmCw0/SwPIAoCKlS4EO4b2/ecNqU6zJfylYM5H/uKbwKXqUIU0AgqyCumNza9lmaAJYnazffHF7qhZqGihbKsHALAmjUvRkqX7ogalAE1gm/CZrdmSkjtg0KQJU2aODeardesj5qToK6J701oiLHuSX3GOdR0/RalxfiLWCtCBVBX0YMIW2HMDeAK4EoYLv4O1QvrQbjJGWGYnlm9YWL0dSrRgfDSkCpH6++r/9lLu7v9x4eBJH0bE1jg+6cOdDMLg0/T+mFrU475sPg4QhpghZRhGd4brBLHvSNVUoTwn5uYOACDbe0vYK7BVYKJE3G6yW2+/u4NTjGsXNeFh5TOAMjCtONduAFn4UqBNIxA2AgqywkawiJ9fqcoCjsBll6YR9FhmcyuzEyulB4AFQCZ+Vhijw9WrorsD7XBjN+PU9+szIDM1X6Z1hJxj2kxs3dySD6f6N32swa73FuuRDAs4MLYJtBLx+CcipRVLm5YIBi9WjPHiR0ykQRgPtsmpAeiCOY3XqBNj+t1VGkb0n4j7mogxZHOHAKMmDUsS/o1AA2MqrJMI37FbEODopX9vZT3gnI/r09CRPzEDhl2D+A+fAdwDSL317nYW0oPpkgYB/W09TqIhj0WAtTaNQJgIKMgKEz09lwXlEJYPGZThWKTZ7XOk+8A8weGdX9zlihEKRGMcs0A0PkMa8JFHc+jjGTujYAs7B6+/viLd1qty1NAUmq+hT29iBssuwcP/KC/Zz4L8Jk1KResqpvo3fawrSMowUS9egIq+t1digBemgcF6/OnNoUCHF7OTCBCHNfbqVpE1cCagCrJ2zOPWe9bncRoPcr709bvZIcwmgnjmlaxzsN6PZuxkiwVTlI6dhthFiB2EbMvw10zeIcj/npSNWDYAdAFQdbh+bfQzfC6iedg7YHcswJg0pA8B1HSXYbLuaNEaV0FW0brfulojAol6+RaEoAYxbwyjB7LXeumFZWlAv6oM9II0MDoDnt7EqbOwzc/aw+iyzPlhnX1vr8ybAPw2sFZj39xOYNTCMFi4XqMGJWjmxLyMsds84vUb87uu/OoXhKkF2AJocvK6Eq0gAJQalebX3dPrKMjSZ6DIRqAwpArl5gUxzkwUm2U+OEjrgOkBq+TG9ABgfPXdPpoxO5fNXxPR/IrAE32vsUYAzHPOKM07B1G3UoAm1gkAn7PxV/ryu70MJMOCK4mV31RhWN1XIu5NosYIwtQm6po6jkYgURFQkJWoSOo4viKwaOFemjZ1B3W/qRLVrHVinnPw2eh/baK5c3KpVq0TqX2HdOpzd0RMP+iJbGpzfhqd37Zc9Jx/jdwU6dcxPXps2pTtlJV1IHperEkVlm/6WGPQem+J0GbFii1AVx6d0sa8BXl9PSw+OvlhsTBMIkT/PqaT9C5FLVUoAfW7uSPpN0AvoBEIGAEFWQEDpt3DReCaTivpg6nb6cabKtEr406NDgaA1e7CZbRz5295LvDo49UZbJ3ZcjFd1SGd3pt8xCG8+B++ojbnl6NZsxvzOVmZB6henYgQ/933G+QBX/asw3zTB3uCHWfJaDNm76ZlK3+Ja2i/gENAR7vOa2n3nki5oVRsTrUKY60j2cAy2TH0y1aGrcMJ3VkyGti9T2bHlx52Shl+/uVuOvecIzuIod38+JMIQ3r5JZG/TzYkzThslGv0x25XNPksGevVMTUCiICCLH0O8i0CJgjCRbdsP5PKlz+er3/RBUtp3txcGjaiFt11T1UGTPfdm0k33VSJ0sofT+0uXJoHUOEcG2SB2br/vkwezwZk9iLDiIL9pmziCWwYKwO/L2GZVyJ23cWzxkSdE5TdSEaaNFFr8TOOXxYrzDPktYnAzzzd+oQBf3bKEADryqtX05vj6tAVl5Vni5DzLloeZU+bNilJ551Tlj6cvpM+OmxiXL7KAvpsVkPCZ+f+eTmVTzuePrSqP4RZn56rEXCKgIIsfS7yLQICgmC3gG+dY/99KnW/uRKBxQJT1ax5afru+2ZHzQfpQz8g64wWi2nxor1Uo+aJtD7rQB4QZw8aJlXoVFMtkUE8rfWKuBimoClDzDlV2Z0gTvfmvSkK6w2zxiBsaDzPfJi5maD69ruy6K2J2+jyS9Nowqt16cFHc+iHJfsYUOHfFoAu7Ej87IvdeUAWQFVaueMZkKEtnt9E2ax4bqSe4zsCCrJ8h0o7ho2AgCCk8q69eiXrq2b+tzFrsACioL+66+6qDLgkbQima9zrp1Kn9itiMlnCkgGoYdzRozZFQZw97zCpwmR+05d5hhFpB31Jgl245tbMuFOUYZ+JeM4PssPOHh/arFRLkyI9PXNSXd/WEfGWESpbphit+OK0eG6J73PC/O2ZKcMa9RfR3++vSn9/LIeyVjanG25eS+e1Lks7dx2iF8dsYVuXG7pUpMWHgRcmCCYLIOvD6btoffYBBmJXXlaeHrRMlH0vRjtqBHxEQEGWjyBpl/AREBAEsTu0WNd2WslAavWPLSkz8wCDLOi0hj9Ti27tsZZ27fyNGS58K0UKEWlAU3+Fcyunz48egzB+0BM5nGqsWfNE6ntvJjU/vTTNX3A0Mzb8hS004sVIAd+gLZazeNCx3PqHEWkHTRliDtDKXHNLZlzsWaLW7HecoIDDadww6TS/80xUPwCf9/4dcdj308KkRON5dvzMye4Tr52GpAwnvLON7rg7i/VYSBs+P6omffbFHr7M3/tVZUbrLz1+pEGPV6Mx/97KbBUAVbMzlzAgQ6oQpY6k4XNtGoFkRUBBVrIiq+PmiYCAIDssAFAdOqazYB2s1aofW0R1WsJ8rV7XkurVXsC7EQHK0LCLEGyYaK9Orb2AU4R2Q397F2O8eiy88L6dUc83oxDmEYi3mHO8291TAWgFBRyx4h/vMxDmnsZzblBQHwZAolwSNhOgwW8KDXUppeHY2+/tYDuKyy4qx15UqBsIY2DpB2d2HBcfKnxue1aF+ZIDXdoDD63nL19grsBU5eb+jx68vwprtKC3wmeY0wv/qsXASo7B8PiFUbU4VSjs1T+HbYrqtOK5P3qORsArAgqyvCKknyckAgKCwEZJg9Bd2KZbe6yh8a9tZUAE0AUWC2lEAVECuJAKhJUD0oFgs6Dran56KU4xQosFSwe0nTsPsT5LhPTmIuJ9wdrf9HH9nj3WEnZAYh2R60aOzZuTS2nlizEzh8/ArL17eGck1oUdlsOeqcXnvP7q1shcD/+OY/G+LP36Rjnd1IIMtBIJsGTt8T4HCfmD8DFIUICFIeNNx9nPTZ3mS6h8WjFaMK9hFHRdcOUq/oIBAAVn9Tkf1qeHBm2kc/9UmvrfXYX7nVRnEU2dUJeBFUrW9OmfTYMfOYV633Jkx2IYphYgC38rTZuUYi0VABW0V1dcGhG/42fM74brKnLKEEzX519GWK7be1Xm/+MYxPJoH03fyYwY+mrTCCQjAgqykhFVHfOoCGAnoL3jT+wcDv6vFYMTpAkBPqQBkAGYgOEC6EJ/k60SGwiAlJ63rMmjwcJ4YL/atE3LY/uAseP9Jm1+08c4LOS/NzNiR/FqxI7iorZLea5IWy5cuI93SQ4fWYvaXbCUZs5uzHqxQQMiqc2Dv7fic06tFWHh5n/fLArWwBacdenqwCm8oLYG9o0qiBotaLD+PbJGYFd5P3+GBRVoxQOwsN5404XmRgKuE9g7skv39RdrcWmaO/tlM2uFen8MspbtZ7boxtsyXUEWPps+cxeXqAEgM1u8VQc2LIrYtTRu+QO99XpdatakFPXuk8kCd7RnhtakkaM308dT6/Pxv1xfkWrWOJEu77CSvpjdSMGUnz8K7ZPQCCjISmg4dTC3CABs2Gk7AKFdOw/lOY5+0GiVL18sCjhkTPRftHAf/2p/7jS+0zGcG085HSfwcsbpiykr8xc67rjjaNW6FgyozmyxmIGhaZDKwn4XkMVpz04rmYUDgwdAJi0eAXyi7CXiuXYynn6whwP7V0lqirYgWVmAsRs3KiOatosnpkF3p9ppcAAqgCg0AKRnn86gtlesossvLkco0PzSqz/zZ0gZfjwz1xFkAYC1bLOcCy2jADNAFsaSFg/jJptOPvx4JwOoKy8vT3fcVpm6dl9L06c2oM+/2E3p6cfTv577iUHW5R1W0d/7Q6O1n54cupGeGpLBoEubRiA/I6AgKz+jrdcqMBEIqnmyWSwW8tdeQGPHnUo9e6zh/wNEAkxBQ3bG6Ys4lYH24pg61LvXj45M1q03r2HgCIZr2tTtfK60oGxWojVjYEUeG7r5mOw8RPpq5OBqvsEGUkLnnlMm7ufrWK5VJp0oQBkUINt2GEgVNm0cAUQAW0gZdui6llr/qTRd3i6NvvhmDxdmBpBCk3QhjD/rnr6E04U/LNtPjwzeyGnEoaM2M9ga8mi1PPcnKJslf4MAWEhlvvn2NprwWl36x9BNdF7rMvTG29uoTeuylLX+YB6Q9eDD2XTeuWXp8y/20OezI+lPbRqB/IqAgqz8irRep0BFIIj+yCl10/eeTNaFARyJduyxAdWjTBYAF8ATABi0VkgrmunC117dSmsyW1Kl8t9S+QrHR1OiNgsWRJsVb4rJ68ZgDkix5mz61atr6M8BFHt1S+c6iHYNxBfGbKG3Jm6nD96D11FEQ4NjDz2+gX/GsedG1uTt+R9/sos+eLceH8c2f7R/DKzO/7/ymtUMIuR3c9JY55g3tgdO04ZZOFjSvrdX8g0ova4VJOVr6wxFR2VeY/TQDMrecJAZKbBaaGC7+t11Mn3xzV5aunw/H//8670MqMBaMRu2PMKGoUEYL/ouORbkb9CcJ1KF3a6vyDsKwWQ98Eg2XXV5eQZRD/aryizX33qfTM+/9BNNfPNU6nn7Ou4PEAbGS13evZ4g/TyREVCQlcho6lgpFQH8I3/L3etdwQPYlCf6V+VCwHaDjgoie4AspDch2t+y40y6tuNKWrxoH/W5pyrvgNyx4zf6bmEzqof+tUtwGnH0yE10VYcKnB5EqhDCeTQAL4wn+i65JlIrjw/d5DpPABOk1JJV6kfmAbA1cdpO1v0kukF31aV9ebquQ3nX1GDN0xZTbu4heu6ZmnTDdeksaL7q2tXUtUs6eyJNmLiNzm1VltbnHKCnhm+mHRtbREEVfvjwvXr0w9L91KbdCj6+6JvGri9crHXMm9uSxuLhnuG5wnplR18iYwqgdcs92a73SsBs39sjYnBpDw/aQD8s+4WmvVWXD0FXBfA65NFT+Ocvv4mIyM85uwyNf6kWZeccpPZd10YLYAtjZQrgsSsRqUM7ZYhx8DcI5i3WM2WX1IH+SnYWYoyaGScyq8Uu74d3HH708U46t3VZ1mxlZR/g/2MnIvqqyD2RT5qO5RUBBVleEdLPC3UE8DICiPnyu72UszHC1LQ6oxRlnFI8Jmi5puNKGjGyFqcIWbR/81r+HTsK8bPowcBuYXch2C4I3rHrEbshob3CDkQcFx0WQJn5ux14vPizNx6kr76L6NLKlf0DXXpBOX5Z26yPeS6E+LL7UY5LoW4ARQj3GXQY/Wy9nPk7dod9NX8vzZidS1/O3xc36wNwgVhfemE5Tx+oj2bsom63/Mi6HjARKKfyz+GbaMI72+mzWafRkqUR1gTb9LHDzA1kgdXCWAAHTz5RLbrjzO0hx1pn/DeXQUC8dfdkbIB2rBXrNoG7k10CUm8ANAA8l7crx+tGPwAeYfHs30WMLp/juni2MXeAGTT4bVU/5YSYYDbWH7zTXNHftnII+o8G5vjl/Mg8c3f/j0+HBgvxgi2J3Z57YQt1uyGyg3DxD/vo+Ze2MIC6o3dl+vCjnfSXGyry/5s1LUU1ahQn9P+bBSiDzlH7awTiiYCCrHiipuckLQJ4mY8etZnad6hwFDDALsLxr21h5giMz6OPZzDIwS4/gAgcQwPAef21rdT9pkpRUb2Aij53V4n6cCVtEQVoYNnJKKlKTE1SnTJNOO2DYYOeTHY84jwAvllzIru5sGsSDB3YOrsBiORsPMgvSTS8JOWlLn0BpiIv+ZKUVu4PgdmbO+7JYgEztuH/7d4sZqGQKgQz9WDfqsxoSXugbxVXkNXsrKV0xaVpXDgYwGzezGAO51jr0hW/0NKVEVBnggIzLrJegN8mp5WIud4W50XMMSWdhrl1uGFtVHyOcaFzemrUTwywwCChQTvV+5aTWPckbNH116RHU3oF6DFM6FTWrz9IjU//gV58thZdeUV5OqfNMnrqyQxmqhrUK0ljx22l6R/Up8uuWkUPPVCVtZFdb1xLH0+rz9osbRqB/IyAgqz8jLZeyzMCYovA/llGHUMTGEhtQjYnXdeSih/3VcT5/TAgkN180ELBSgENOwHhr4PU3KMDIrqSotDEHkJsJkSwL7FBrOCuz0W4XUCWnIN4QeCPepP53SRVKNcFC4UGPVbmimYMPsBsvTBmK93eqxKDLDl+3kUrOJWElKIJxnA+QJaIvPN7Tbge2Ke2V67iS4u/FHRNL/77Z07ZgcF68d9bozYK6CepPKTk+t99clRcPvQwCFu7sHA7mIOVgqs7GCyAqyef2kTnnVuGNVlt25Sl2XN35wFZb761jcvtQCz/4nNHdu8ei/ut1yx6EVCQVfTueYFesYACTBIACkBKXvKoSzhrTiNmogAOcBwvfDeQJYDKBAkCzAp0EBI0OS683WIxpwM/mLqDWSgBsWCswFZJfRGAVDeQhXPQF8AXYOy9KQ1izrBLl9X09NM1uLzRs89upiFDNlCzZqXpsceq0ezZufTII9Vo8OAN1L59BU739Ou3niZOjIjUnRpSgmCvwFChQYsFbRYE8GCm8PJEChHH0QdgqvnZS/kYwBfYrjf+XYfTiOgDPRcaxgWr5SSAj7XAp57ZTE0blaTLL0njXXTde61jZuzZYTVowrvb6Y0xtTl9BnPMrp3T6W9919MNndOPcj7HNcR/Cj/DwBMCcmicIBTv3eMktkhAa9KwBL04LmKd4ASywIZhtx9SjBCqd702ssZkNtk9m98ap8bNf+B/AwCyPv24AfW8bR1N/6AB3fa3TGrdqgy99c42+nJeI7rsqpX02MPVqHPXNZw2zFp/gHLWnZ7MkOjYGoGjIqAgSx+KAhMBAQUAU2CdkMaCXonNRg/bJCAlmGWUzwE48AJZAixkXDN1FnbxAHCwXsDc8TMaDFCd0p1hrxX0fLB/EOQjhrCKAAsFXy8YoYpIP+qMf3gHpFO6EMC3du0TGWQhljgXLzmn9sEHO6hXrx8ZSF11VQW6+OIV9M03TWg9XnA5B2nkyE306acN6eKLl3OfxYv3RUEW+js1gCS4dItjt/k7gAzShvg/XL8FQAFMQQgPICDHocUC6BKrB/t3v/E9/ZxlPM7cGQ0IP48fWzuqk2rRehltyzqdAMTQALJw7Ppr0+m54TWOugRSfue2ilhPAJiBhRKQBS0WgBX0Y2KX4ASyYKsANgwWCS+N20qNG5aMphT9rgmptgkQjzcuRX/p6u4lhXg++Eg2wavKBFnwrPrn4IyoqBzi9Bde2kI3XF+R/azs9o+hGzn9+2D/qixKt9vzL27hDQx3/PVk1lRJwzUfeCibGak3J2zj6+HYk09tpKZNS9FLz9Xin9+YsI01W1gL5vrQA6fwccwFgEubRiC/IqAgK78irdfxjICkBJEmhLAcOhWwWaauaN6cXQwSpIk9glO6UJgsMQ1FOlGYHXMHH0AcLBagB0N60Sxv4zZp9B38RA6DDrcGQCj+WdIH2iaUEwJImTS5QVRHZo9hpkdtWwezL8AddigC4AEEzZwdYfrQTFYQv8NxX2wmJF0oABTAE0yWXAvzRANAQ8zMZqZh7XkDYOG+zZu3m15+uTYzVs2bl6Zp03bQ5Zen0dKl+/OALLBYzZuXot9/Jxozpo7nM3KsO8AaAuk7pPnmTG/AAGr8y7UZVOGFD6BkgizMF1YGX3y1h378oWme6ZvO6vIBHNbBXsEpHelDgCuUswFwArADUzX7w/oMvACswFphfNgrmA1gzRTAe8WtcYsfKDs7Uq/wo6n1eZee3aCFan3Bsii4sj/H+pcsaMpxuLz9KgbGaLk//zFPVwC6c9su52MAYdBWmQ0AC0AODfPAfLRpBFI1AgqyUvXOFcJ5CygAOIHHFIAMXv4AECaTBeG7gC0xAzVBlsl8cV3DFosZeOBnpBnxswi4cY3KFebniaYX04Vz2l2wjNkrr8ZFr9dFil4LUyfnxNKHgZ2TZq7Nvp6ANjku2ivRpQnIk3iBqQKrBYZLmoAm0a3JcQAuzBnWEgJKAcqg4RL9mz2fBg0WUc2axZmheu21unTXXVk0bFgNThn27VuV+vTJZDAFcDVqVE266aa11KxZKe6/YsXp7ORvts/m5dLcuZGX9bx5kdQZ0oNgJdn1v3kpOq/NkXqYXvcj7Ofdeq2LghGkCwGqrrgkjYXn0P1ATH9Dl3T6HIWRzy5DL76yldOWYNqefLwapxilwS7hi6/3sj0Cmgjb8TvMP+FNhQbxPFKEIoiX8zOqFecyN+gL7VbXayJMIETzQVKGYHpu6L42Oi/U9XtrfMTCwWyt2y5j9kkadG5p5Y4/XKQ5YrwLNgs7/GKBLLBcV3SI6NBQNxCCdLOZgA/HAdxMNgtpv/JpkS8Sb074ma64IsKUyTF8rmxV2Cddz09UBBRkJSqSOk6oCEh5GXsQgAawKfCZQvmaV16tyyVoUIQZAABMF1gvpBcBBKC5AguEz8CIAXDBNNRuwtgIk2N+zjUWY+iOcD2zxqLXwk2ROdgiaWFBlqk1kzEFQAIICrslnwF4yQ5M0bQBeJr2DrgPALEXXJjGIBfjwRZBSiI5jSvjI/WIdOGNN57EgEgYtfHjf2YgheP4HKwW9Fg4htRvmzbl+Dh+h44LPwMEop/fhvHad0inbjee5PeUPP0A5tDwbGEObu2tSds5BQjAA1YLoIlZrHLFqPetlRhsoQ9rqm6txCCrcb0TaV3WQTq5anG65KIjgNC2QzB/x/gAcPg/ageatg1gwDA+NFw4/vobP1PdOiWo9WHHeycrh1hB6X1nJqcKzZa99vQ8flIQj9/eJ1LPEM8DgJGk+cBwoWwNwBObfdYoHjfIMlkumQ9K4/y9fwSIovV/MMJyodWsUZxq1DiRfvhhH513XoR96/9ANg19KkN3Esb1l6AnJToCCrISHVEdL64ISErQLJIMZgWFk8E6CTtlDi6aLSeAJkAJYwAYwF0dTYCJ+TkAmt3cdEdu1xLPLIw/dcp2TnGKZiVZIMsJIGIdYXYAAtj065t1lO4N+ikwaslsSKP26vljnmsHvR4A0tPDazKI89MGD9pAz47exP5l0rDOp4fVZJYsTOt3fxaN/ldEm2WOPWZsnZhAzs81MV+MP/71I4wkmL07+1SlR6zyNbHGwzOaUXfhUV1eGF0rjzYLFggfTd/J/ezPnMaPl8l64OFs1nKZDaANbJa0Vq2XcUq6adOSXPx53ue7md1ke4bjiN58cxt/9tILtf2EUvtoBJIaAQVZSQ2vDu43AgAnYJ/MwsoiJpdj7HU1ZTsPCXG5sDL43fysZq0SUZuBSHowb7FpjAFmBkwL6g86NTegYqfnBOjZY2A9Awdksyu8WEZICk/6hmWybM2VjOvFxLndE7ywAXLc2sR36/sGL37vO/o5AYYg5zv1Bch6eWzdo9KPZt9Y6wVYW7k6/p1ogwflEACcUwOI+3Rm/DX0EK9L2i2jRYsiprR2u7F7JQKQ89NMhgr6KGG0wFJ9PufIHKvXWcg7OtFEYwXWSY7JtWpUPzEUkyWpQrBlrMc6DOwwF3ZvX3+Av7zgP6QEn3v+J7ryyvKUlXWQN1eADcVx7DxUTyw/T4D2SXYEFGQlO8I6foGNgBsThAnbPl0RMJBXvwWB7+rMlr7NTRMJsmx9lx3kWDsAnW4IXtyn1f8+D6Nj9wNYXbEK+rK8uqkwN9gLMIQZG0zUJzOxEcB5vu0uWk6SJnS6DoBQvOxdlcrfxYxlmLF73rqW3hifV+huzx8gC2DLq5kMFdiirt3XRHVXphaq3En/x0NlZBSnpd83ZR2WiNfNa7D4f3YjQgrSTfjupskyjwPwAWRJitJJIO+1Nv1cI1AQIqAgqyDcBZ3DMYmAyQTh5QAGzEwdik+XTM5OFYrI3O/kEwmybNd2gAGk26TF2gHoNN9YzIvZH2m0PndF/KrCtmQCLJlbLNaoRPFvYi4hzFq9xo6XFYSGrUG9o9N79kL8MHFmqhAi9i/mNCJzZ5+phRKQJak7WyxvXh+7Af/x1KbAIMvUhskOR2HQ8PcJnZg2jUCqRUBBVqrdsSI8Xym5IwWVkZLre28m73ZD2i5SR/AQpxEBaNDkZ/SxU5GmNQEA0/lt03gXozQ7nSe6MfncTCnaaUTzNuG6Y8fV5R2TiRK+2wDxu4XN86Q+nZi4WI8OXtym/5hbX7BD38zPa0UQzyOZHwBL5uXG6ngBIWibHnk0Urw7SAPYvbhdxKLArcU7NjRe0GL5abhPsXRltlUCCiqvzz5ASCGimVooM10ooniwWSjEjPbZ53uioMoGWbaI3mSszJ2M5jVE6P7m2z8ThPVoE16v6+i55ScW2kcjcKwioCDrWEVerxs4ApLek52BABoAUR06ph+2ZigWrbfHbuZErIcyBfRyUZsJwpht2pbLY+dgu8PbIEusHmyGymlhYJYAfBIBsmxGTXRhtgWDzcS5BRzanrPP/MH3/YBWKdYOPD8D3d83i54dnVcU7ue8ePpgx+HYV462JEhFkOUXDCNOd/apQsOG13QNmW3J4NRRtFBmWtHe7YfzzLGQZjTThTY4MnVgMlYsZkzm5WYtEc8zoedoBPIrAgqy8ivSep3QEQCIgL5v/rNcAAAgAElEQVQG4OexARnM3ABIoBg02i/7D9E3X+9hDycBWd1vrkxnnL6IU4Ew4hQ2y2SCsG1fdh/a9gzmbkc3kOWlj8LcIEaH0WkiQJbtcyVztHdguony7RvhR+NjnuP18va60X6YHqcxsFVfrCSQ1pXdm17Xg4/WzFlHC81TDWQFBcP4W9m85QzH8IAdatLSG1jffltlempIBtsziLcVBsSx1q0jTvXYDSjsl2i24Oj+j6ER6xSk+mA4Ku7sAGBy7wSAOdlIOE3cZsW87r1+rhE41hFQkHWs74Be31cEBMigVuG0KTto/sJm7J0FgAFmBy7wvW47mVau2J8HZKHWHnyysMuvXFqk7p7NPAF4SSFpjGW6uJu6K1sob6YTcR6sG6S0DhZlaqQwDgCfCbJigaBYZqSVyn8bfUlhh+S7hz29kBIFSJTmt06jl0jbvkF+9D6xbipYM7edcfZ5AEjQgDlZMmAM7BDEf7EAF8r1THrvaNfwVANZ8bB/btovM1UIIGWXvgFzhZ2DZsrQtGVwu7+ipQKIO6ftsqN2H5rnCSAztWE4ZjvAg+USWwc/9hG+/kHRThqBfIqAgqx8CrReJlwExGAU6cGpU3YwKHr91S1S35jWrTvAAAraqJt6VGZfLeig7rsnk1OKAFlSs09q+vmZkekObzNWsXRPTiJ3gCzTMsLNyd0+1+znZtrqthYv93r4YnW5NuK+HaTFK9z2somQOYD1GPNKXV+WEdB3db52letOQbe5phrICpIqlDi6AUzxo4JVAnYL2kWeTb8qsWwAGALjJLYK5vOCccBumXUPwW5hHNvmAecBTMFVHrYMJqvmlIr0+jzIc6t9NQL5HQEFWfkdcb1eXBEAwAHgATsj5WzwM8AUC9/vqcqfA6CghIx4ZeFzsF9o+Ll9xwrMgPlNNeE8s3ag7U3ltovPTjvKGCZDhbGddFN2WtJkvIK6zXvtgAyaKpSb56Zz8rq5EISbDJ9Tf7zwP53VKLAZqNMOyVjzTCWQFW+KFfFFytC2scDz//xLP9EVKJjsUKAZnwMkgcmyWS4RvEPsjobP8Z9Z+kbuKwASmCikGzEm+sCaAf1NYIc+6IuSPE4N53/+xW6647aTjwKEXs+cfq4ROJYRUJB1LKOv1873CARlgjBBE6jYAAifQ1zf5+4qDPKQLhz0RDYDOmmmn5a9CxFAEW7x551fjnbtPETTpsItPoc9uaQJQHOqs+gVQJOJs/uCAUKqMJ4Wj2eWX02RX48np3ljh+S0qTto167f6Kr26TGBWiqBrHjBMGIUJp7xPBt6jkZAI3AkAgqy9GkoUhGwReNSQNkOAvqhpI80MfcE0JHdin4DZ2q3nMoDxRrHFOXb54rOyz4faVSzALTJxJl9/abu3OYX9OXtR1PkJlL3G+sg/VIJZAXVzZlxSJTtxvPPbqbLr0inWrWLBwlzzL740gNNJPSOKJUDvR9+x3Gk4/H3ZtbWTNiFdSCNQD5FQEFWPgVaL5OcCEjRYy6rM3UHpwZ37vgt6pcl/4jL1U3RuAlg7NnZIndT24RrgZHyk3J0StfF8tSy52Fe104Vulk02Noxt5Rh52tWcTHmeJub3sdtPD+C9zBO6EHXkSogK17dnBkPL9uNq65cQTk5B2ny5NPygKjMdQepU6cVtHzZ/uhwF1+cRtM+PI0GDcyhN9/4mQYOrkFduqTz5wBi//znRnrwwVPojjsjprWff76bet6ylk5vUZrefqdedBz8bQ4ckMNF3/EFAp+/MuYnmvN5E/77EpCFwu/aNAKpGgEFWal653TeHAFopGDnMHfOLjYTxTdfaLTQRGhulpgxvaRi1Q7EOKZ2y7RywNhIC4LtiqUvcts9iLG9xPdIMb475bQ89RnNVKWbaF4eCxPIOenGwqQKg7y8pa+f68GiYdWa/HP1ThWQFSZVKPGPZX46ceJ26t5tNXe98cZKNOaVI3UPG9RfyM965conUMWKx3N9wL17/0cjRtSkeZ/tpimTt/PPAqiuv241H+vYKT0KqADgZn66i8ef9d9GdC4KORPx30Bm5gE6//xyNHduLuXu+o1q1S5B7TtU4DHwzODas+agNNLx+i+eRiAlI6AgKyVvm04aEQBjc22nldSseWkW9mIH4ebNv9Ivv/wvymTBvgFgRywa2DV+5KaoMD5WJPEPPFJvdjFq8xwpTC0O87CMEINU8XRyu4aML+eiH7694z8R69vnir0EPo/14sE6YXWB/8vazbH8OIfjxexW5FjG8lt6xo9wO6z/VtC/ilQAWX7AKcT98+buZgDk1mLZbpggCH9DK1ZFgG7f+7LouWc382aTTz5pxAwXmK0hg3MYiAmg8gJZNaovoC1bfj0KxOH5x9j4P8BW5Pkvxc8tNqhAo5h2uO6kgqygT7f2LygRUJBVUO6EziNwBABwIrsN9zHIQvoBuwyResDLQgCPpBQDX6AQn+CVuhNW6eRK38VMi/rV+/ipjeiVKgTg+GHx3kB3Bd5obqVlUgFk+dHNIW5IKXo56LuV2REQJIDn9TfqcfpPQNTDj1SjG2+sTNOnH0ktN21Wiq/nxWQhfXjffVnUsGFJWr58P/9dCogLdCO1s0YgRSOgICtFb5xOO/4ICDgrqt+O/RQZFobKT6rKq0Ye7pQfkOWmGwKA6Nc3y1dtRaenAizO08NrHuW5lQogy0s3J2DYz85NJzsLAUGtzy1LdWqXoPHjt1K7i9Pogw9PoxbNFzMwMlODEl+AJWiovEDWny9cRl98vpsA1N5442dmrQTExf8XrGdqBFInAgqyUude6UzjiADSZfVrf8/O8PimDq0SGBEch6AW6TcxMR0+shZfod0Fywg6rjANLxMpuAx9VUHaIeUnVSiAx4/o2k+ar91Fy13NQiXOvxw8+6iQ+wEPfu+TvRuyoIMsP6lCM/b1T10YM2XoVGZHQFDLP5amkyoeT59+uov1V+tzWpKkEf92ZxXqdHV6lCkDsMLfUovDIAufDx8RqZEo7JdouypWmM8ark6d0mnFyv0soBcQ5/e+aT+NQCpHQEFWKt89nbtnBJA67HvPOtYlQVsFsS12M8Ge4Q/FjqNnhm3kMjwAX/C7kvI4ENObuiiwX/ffm8kpSDjJu7FgAFc9e6xhU1Sz4aU0/Jla0dqJuE7fezMZfMFiwW6YJ3RM0JM56bPEYgKfSz1Gz2Ac7uDlHG7bKHilDP2U2YkXZPlhwPyu255nQQdZQcAwYuDHIsN2vxcQZMcQ7NXaHw+wJgus1YzDmqxet/7IbFfLlqWp1Tll+XMAtC+/asJDmOzXtu2/0ZDBG466PQLi/N437acRSOUIKMhK5bunc/eMAMAT0hqoKwhPLAjZ8dJ47dWtdMWVFWjpkn15QNa1HVdwWR4p0yMXMJ3e3XYlAoiBBTONRO0JiiWDacdg71zEOeIM77SL0LSXANhbta6F791Xfpghm/GJ5+Vtr9sLZLn5Y3md5/kAWB3M1GZBB1leurlmzUrRt981ja7QTxrYtN2ABQNAEABTt24n8Tjff7+PQRTSh//5b6MoaMJnAEciYEfK76wzy9AfWy5ipsps6DfvsyZ0661rOFUIVqtFi1LcZcyYLZyC1JRh0CdX+6dqBBRkpeqd03l7RgCs0p9Ry/DmSlzvcOToWtTpqgiIAsM15YPTeOs6fn9t3BYaNCSDhj+9iTp0rMAg7LuFzaKleszCzm6Fl017CKQIwTAB0HGpn7kRZksAmmmx4FRfMBbIMq+DMQEe3XYj2kHyA5jsMix+gJlXmR0vsOTGhnlpkjwfAquDKa4vyCDLD2By2tl51hk/0OLF+2KGRe4v9FgAPX9/uHrU5wongo0644wyvIMQuwn79PmRN5cAYEHAbvaH/cPIERtpwYLIhgQAtqHDarJNA1KHKNj+/aJm0fm4XTPofdT+GoFUiYCCrFS5UzrPwBGIeGYdim4Tx3Zw/A5Wq0PH9Ohx+V0+l/qIoqOyXeIxERsYmeV6YHL6nzmNeXxp+BzA7bEB1TlFGC/IAnA0i0xj/Ks6pLOuzE/zShW6gSU/ep8Vq8CoFXOchhfIwklOmiw/KTM/65Y+pl9UQQZZftbtVJPQz3lBnfqDxFf7agQ0AnkjoCBLnwiNgEcETJd46Wq7qJtAzA+zFC/Isp3oZT5u7u/m0vx4VdmaHTk/7MvbDyPlBBog/gY7E8sDKsgDnCogywsMu7nt+xHLe9luAMijmV8S8IXlg6k72M8KKWx4wdn97F27RX0Xb5DnUvsW3ggoyCq891ZXloAImAwVRObQdKGcjl142QRN4jCPlKTsMJSpgOnBOPGCLFsbNuiJHB7aydXdXr6XHQNSnD9tPcMxan7SV7HK7PgRsLv5ZAE4PDt6E82du5sWL9rrq5yR261PhXShn/RsLDbKD6CNVWYHzxjqCAK4owFgQWsI0CQNTC4qEGAjiLCo+DKCDSbYQCKMq1tJpwT8aeoQGoGUiICCrJS4TTrJYxUBk6GCQB1MkhRfNhkr0VBhngd/b8UvpDNbLHacNnYTYhzRafnVZJlj4uWFHZCSOkQKEvOL1cIUGfYbfyc2Cuf6MdX0YwXhNQ+vFGBBAVlujCHW50c35xUHr8/dnPrNZ0wKiwNM4Xn9bmFzZrfw5QGO7Nd2XMmXwe5cNPwNiObQZFzNslZe89LPNQKFLQIKsgrbHdX1JCwC+AZfucJ8Hg+leyCEN19CphbKTCkCZOGb/BmnL3JkXfAiMsXwfkEWbB1QJghNXoCmCN5pl6IEw4/fVSIC5/ryXrSPsFsuVvNjBRHrfD/pUBNkeenM3HY8esUp6Dzs8bxShV7X9/O5W6zxjEGjCKYWJW7gJQfWFYwV9IRgTlEb9MabsHlkiyvIAhuGTR+IhZ/0uZ85ax+NQCpGQEFWKt41nXO+RADf2OF5hYZv8HhpoJkeWPIt3S39J32RdhSAhNQejn8wdTuPZ4MsU9xuWjiYqUJoYtCgkRFtjFtBavTzShUmKqCx9D5efluYg1dpnVjz9MMAmeJ6LzG+k3mnnziFSY3mFxjGOpyc+vFl4fwL0g6XqdrB9iBgrACykAoEq4VnTv4WMI7NZGFXLVhcmPvibwhxxDOuTSNQFCOgIKso3nVds68ImF5WbieIFspMjwAA2S8VE4SBcQLoEj2V7btlgjthy0xtmNtc3Kwl/IihfQXEZyc3vY8foBcvm4U1gimzNXDmlG1mygtkxQv6vPytMG6YGPm8DZ7d7PSs0zMGFgrsLVLkkyY3YHYLAArMLoDWtKnbadbsxqzbwnHpL18oZBJ+NmZ4Tlg7aARSMAIKslLwpumUkx8BJ6sEp6uKFspOD+I4vKuQdkFaRRgt2DusyWzJIOvaThFNCxr64hyu7fbq1qihqaRanGwknObjlHr0o4dKZETdtFV+WZobu1ciCLuDND/skbmzEGP7OQdMItg1v81PqlDqDTqNmR+6ObmuDWiRKsRzirQ4Gr5koKFCwkVtl/GmAzRskIA+C8AKXx6wEQQNwGvWnEbcF15zEMCjT71aC/hnMGHaNAJFLQIKsoraHdf1+oqAyUw57dwzmSn5lm4yUG4XMUGQbSpqnyM6MBwXzRdecFt3npWnqwnYnHZz+dlt5isoPjvFYqO8dFByiSBAyy+ItNNjfgAR5uN3Ln7YNIzn5kXmF4T6vA2+upkCfNuSwfwdYAmGpNBjtWlbLlphAMfnzcnldKKksNXKwVfotVMRiYCCrCJyo3WZwSIggAmgZnVmy6PK1pjAxkyF4DhYJ/l2L1cFgzVi5JHahTiOFxT0LrLL0JwhGJR3pzSIXldAlltJHwFsNsjK71ShrMFJ74PP/AIi9IW+C0J6xMKpYW1DBucQPLy8mpuI3Ws3oozrNZc3xv9M9/fN5OLjXs3NfiG/wbAb4MMzLEAKz+joUZtZV4VnC0ALYApACiwtUtRgvwRgea1dP9cIFLUIKMgqandc1+s7Anh5QHdimjKaJ5svGntQvKjEVwhpwFhFnNEP1wJLIIyAuM3LuGAV8MKzj8vnwjTYLzs/JqK+AxKgYyw7Br9sllwOzBiAFv4vbd68I6WK/EzLTVDvRydmjg+wAYbRbEij+QFXOAegfeXqo53xjxUYdhL3A9B3v7kyC9fB2OKZgtgd6T7orrB7FgJ4NPSDjYjuIPTzFGqfohgBBVlF8a7rmotMBLxE2HjpT3q3fuB4YCdfrBp5sVKGftN0gSflcoJdSNns5sdkNVHzwDi2LkzG9sPw4dw2bZxZPbc5AowOHrQh5hLMlCG+HCBVDlAFbRb0VbBugJAdtg3YbWuCLHwpwDmmKWki46VjaQRSPQIKslL9Dur8j3kEwESBYQIbtT4rUnYE7BfYJ7MeojlRMyUjx3FMUoewY8AYdj/8LqwY2KvP5uZy7UKn5gdAeBV2dguuH1DgljLEmH7sFhJxYwEiv/2uaR4WzB43KJsV77zcWCyM55UqjHVurPmAIWtQ7/uYLvnmM4BUN55BPLvYBQsmCxYNSJ+jAWzBtmTQgBx+PgHIKlQ4nllbNR2N98nQ8wpzBBRkFea7q2tLegTwMvpz26U0eVoDGvBYDqcXkYLBbiq8oACI8AKCqaM0gLF2FyxljYscFw0YUlEAT7m7DvFLCy7aIpaX8+R3pGxgA+GWqvGTKozXl8pPesvLwd2PhULYGxjLWV3GBhhFfURbRxf22vb5sUrheGnD4gXDmIMXiDRThvBiwzM5b84unn7NWiWYvYKmEOVz8JwCaOF3PPP33pXJzzrAP9KKsdLiiY6njqcRSIUIKMhKhbukcyywEQDQmTZ1B3XslE4LFuxlBgBeQtCq4DOAEdSBg0O7aLvEjgHCYZg94v/QwbRpmxatAydi4lggS8xJTed5M1BeFgWxrAT8BNzr5e3lmI7YdL52FX02L9fP5QL3iQVq7MFQL/Dii5YlDWh5zcULZPkBi24B8lMLMRbrGDjweoJGQCMQjYCCLH0YNAIhIiDpOxGuQ8sCz6vRIzfxt/oI6IoIpQVkibAYjABYKDAAEA+DoQKDYKYM4aXlxGSBfYAIGWlFjONk9uhlCeCmD/IbDi9tlReTJddJdOoQqbUxr9Sl9u0r+F0K90O8et26NuFAywtg4dqxQFZYMIzxvTYbmE74gYKmnTUCGoGYEVCQpQ+IRiAfIyDWDwBi06bsoPPOL8dmj6iRCLYL7E5W5i+cBoRdg5kONNOFUqYHO76gi3Hy8oqlx8GLG1olgLUwLVbKLwg7AoBz/31ZtH79gTDToauuqkDDRtSMqcGKdYFEsmsQ3APswf7Bq8ViHcOwWHLdWIDbLxj2WoN+rhHQCBwdAQVZ+lRoBPIxAk7O7dBewecKAuKx4+qygP7+ezOZwbq24wquJQcwBed4aGKwu8ssSI3pi/O8vRSnNFiQl79XaJxACZikYcNrsoln0AZBPbRksXYuOo0JcNXnriqunlpB5wGWDvP44IMdQU8lpEkxlyBMGuIIFs28Xpg4Ok3aabMC4gYgGBZsBw6SnqARKCIRUJBVRG60LrNgRADgSEqMSMmRd6ecxi85s0SJiOJtF3kwVkgvIlWI3V+yqxFCeoAvtwbQsHPXISqfVixhQMS8FsAcfL7QIN4P+9KGGB1at0WL9lJW1kEeG8ALwEN8qmrWLE7tO6SzrUHY67nFDfPA2hA//B8NKWAwbmADJQUMtgq7SvF/088r6FOH64nTeiLiaF8fYC5aHqf88b5YtqBr0P4aAY3AkQgoyNKnQSOQjxHAC9Q0N7V/dzJARR9ovUxjVAA0COal2ePk45L0UhoBjYBGQCPgEgEFWfpoaAQKQASgq5ICutBbvf7a1siW+A7pDLDwM1gtaLkAsKDnws9BGs5bvGgfMy1uLvZBxtO+4SOQ6HuC8XbtPBT1acNz1P2myDMjBchNDzcTqIdfjY6gEdAI2BFQkKXPhEbgGEdAxPBI/+GlB98teBXhuKTBxHcLxpDij2WbP17TcSXl7vqNJk0+UvMQS8MLtt0Fy6JlfnAMgA6pR1yjZ4+1nHoU4AU2Dd5IsvMR/cGUXXTBUn5hYy7JbvAWg7HrwoX7OAaciju8SzPZ107k+H3vyaRpU7fTrNmN8wBb3JPOnVay/k4adqNCk4f6gHb8EQ/cQ3xumtEibYy4YNMEGq4HUA5PK+j84NaO33Gf8eyIuSieFTCjKJ2jTSOgEUheBBRkJS+2OrJGwFcE8MJDA5jAiw8NL0aAjPoNSlKVKidEzU3xooQ/Fl6sHTqmR9ksvITxwkWzdxqKnxY0PgBSsImA8aZYRmAHo9hE4HwBcWYxalOw78fZW3Y/YrxHHs/wXUAYjB4sKUSXZAYQc39sQAabuJoNwAI6I3yOtbuxMxj7g6mREjDDn6nlyuYBAGHjAeYA7zLEIZ6G82HNgQarDRPQAOxA5wVTT7CUUi0AYAn3UnaXCqCVnaXmPcF6ME800ecBWMGXrd8Dp9DLL/7EY0+dsoOfLQFZAPCwBpHz4lmbnqMR0Aj4i4CCLH9x0l4agaREAC902DdIKgdMBUAGwAJehD1uPZkW/N8eZjDq1/6eZs5uxGBKWB28XNFMEGTuNBThPJggvGTRcM15c3KZERFA5QWyzN2MTnYRZnAwPuaK/6OZpquxgui089KpP9KkYNnQBHxIv1iFimHsKs0EK/Y1BAD5GTPWekwQBAAILzNzzgBYqA8ooBD3qn3HCuyx5gdkAVCJiB0gDoDqvnsyeTzECON16JROc2fvYkCJ3atzZudGP8P9GTGylrq0J+UvWwfVCEQioCBLnwSNwDGMAFgLsD5gLAB4AHzwcpw6ZTszVY8OqE633ryW2Sek+FDmBKwE+gGUSFkegCA0fI4Xr5iTguUBaANDAvCF1BV2mPEYHXCtLfxCjwWyJJ0JoAb2xc0uQsJoggs55gXMZJ5+b4W9s9ILPNlgzASd5jVN9kmOA7wgPkGbgCAwiLgnuAcmsEVMAIY+mLqDmUs0pGPlnphA0GayhLmUeyJAFmPgZ6mbidQjKhCg4WdhSgG6TBAcdG3aXyOgEfAXAQVZ/uKkvTQCBTYCAoKQRgMAQgpJ0lPCypipQVkIXtAAEF4gSxgmjCGpOSeHeRnXZFjkWCxgZgMgnAOWB6AS5wkQFSd8fC6AxT7XjaHyC7LcwF6s9To9GAKCUPLoppsrMSspthwmewgwBP2VNACkPndX8WSyZJ5g7ubO2UXjX9sajUmBfVB1YhqBIhgBBVlF8KbrkgtXBAQEgSUBQwUmTNJTNpMFhgyeUwBWJsgy02xm4Wmkr5DORAPbBkYNgMXWGElEnZgg+UzYJzv6dnrOLJxt9gVDhrmx0HtKRNyfaJAl+jV7jl5MnN1f4g4QC10X5i1sk5kO7MMms1uj9wQ+YIgzgLIJGCXtK8dkngCiImx3i1vhetp1NRqB1IqAgqzUul86W41AngiIpsspLAA1slMNwAR6LrzoBUThpXx+2zRmUmRnG8aRnYhgrmymRa5jaozMa8dK+zkBMxuUAWSszmzpKl6315lIkGVuHrCv47Zet8fRDawBzGIsmMfiXuCe4N4IiALzBeCEz817hs0REO1LoXHZ5GBf38+mBP0T0ghoBPIvAgqy8i/WeiWNQMIjYL+ccQGwTWCqhNlwSt8BzHy3sDmllS9G9WotOKooMnREEGXLy13AAcYHSEPqzomZMsEFroGGnYxoTkDFdrR3Y8jcApdIkGUDRMxf5o7ruzFx9txMvZTsDhSwChAFewU3kb9o45zumQjlMU+kB8FqgSVDg44Lx2IJ/xP+8OmAGgGNgGcEFGR5hkg7aAQKbgQAMgB6IIA3DUYBjpCqEoNT9MFWfhSfxosZ/kmyQxGgYOCAHAZnsDfAebBKwHg4D+koEdgjEuiPF719TZsJEqsFvPyliZZKfhdWzelzAXN29DFHCMTBviUSZJk7KAFoEANTL+UXAAJQAUQBYCGW0nAMwnMBXlgf5o+44V6Y/THGwAHZvCkCDfcMOwFxT2RjBMCaNLdrFtwnV2emESgaEVCQVTTus65SI5D0CNhMEFgZ6L/EkwkTsHVDNqMjTI6I+WNNWnb8IbUmLV7hu309ACrs7DRZPqT3kI7TphHQCGgE/EZAQZbfSGk/jUAhjgDYEWz1l918SDeiAbSAbQEjBrYErIvYTIClMdkzmwlakxnxhTKP255Zko6U0ArIstOITqGXdFkiQJYN9iQ1aB+3mbhC/Ejo0jQCGoEEREBBVgKCqENoBFI9AuIijxQUdvsBSCG1hdQcQMzB31sx2EJKETvisOPQTJ85MUHicG4zXE47GSV+AmIg6Bd/MFMXZcY5kSDLBIKiR8O17HW57eBDPyl3g/OwExLzbt+hAgNRbEAAKMW6AFYBZvGzHE/150fnrxHQCDhHQEGWPhkagSIeAYAngAKwVP+Z05hLwYBRGvxENgFwwMzUBFkAXuiL84St8uvWjlCL+Bs/24xVLBsCG/A4gSw33VQs7ZYf1sx8ROwdfDIvAYgAlbielMuB4ajUDhQdFtz3ETMYkWoKsoj/AeryC3UEFGQV6turi9MIeEfABEjwgwLgevyJDMpc9wsXaAbz8vgT1dmFvmbNE1lAL+VcBFiYTJD3FSnqSG9bOCCdaBarNsdySi3CF8y0M3CzWrAF9qZ2yx7Xa/72Dj7ET0AVNgOgfA/WIAzcJ9N30Ddf7+GyRibIQswAWLW0jVfE9XONQOpGQEFW6t47nblGICERAPMCkfeunYfYCgBpLxwDAMAuRJThATjA76+8WpfTeEgrAlhIIWdzF56fSZnmnrYZKZuNTm6QR+9ll+qBvcLWnWfxpWyAB+bILBSNeXbutDJaRgbniPYrls+Y2zpMJk7Ox85AmIyuWteCU6kAWYghGL8bulWipUv25QFZ3W+uTIOeyGa2a8eOQxxPbRoBjUDhi4CCrMJ3T3VFGoF8jYDNBCFlB4bJbiKmx3GzzI5TWR30ERq6ghIAAALTSURBVPsDWEgImJMxTSbKLVWJ853OhT2DpDntVCEA1OmHa/2Z83/t1a20PitSXxBNUoY4H1YL0K8BUA0fWZuBavkKESuMgY9n0/gJ9enGG1bRiFG1mSVESlQAKuIEzzE1Ec3XR1YvphHItwgoyMq3UOuFNAKFMwJIj0kzAYy9WhuMmfUAgxSINoXpuAYA2BmnLzrKUNUt2uYOwVhzMs+3wZikDKG1Em+xI55W5ZjFAgOIXZlcH/KwJxbSmdgQANYLGwjEgR/MlrlTs3A+KboqjUDRi4CCrKJ3z3XFGoGERsAEWbFq/NmMle2gbuumnCaJeotSt9D8HCwS0o5uOxGlr62nMkEWxoZuyqkhLWh6ZgWtZZjQgOtgGgGNQMpEQEFWytwqnahGoGBGACwPUmRIAYptg9tMhdEBuyPO52ZfsFJIqQGQibge+is4nt90c8Tl3a0BCIEhMoX56AvmCx5g4mJvgzPRn4mjutv4sgsTKT6sEyyUNo2ARkAjECsCCrL0+dAIaAQ0AhoBjYBGQCOQhAgoyEpCUHVIjYBGQCOgEdAIaAQ0Agqy9BnQCGgENAIaAY2ARkAjkIQIKMhKQlB1SI2ARkAjoBHQCGgENAIKsvQZ0AhoBDQCGgGNgEZAI5CECCjISkJQdUiNgEZAI6AR0AhoBDQCCrL0GdAIaAQ0AhoBjYBGQCOQhAgoyEpCUHVIjYBGQCOgEdAIaAQ0Agqy9BnQCGgENAIaAY2ARkAjkIQIKMhKQlB1SI2ARkAjoBHQCGgENAIKsvQZ0AhoBDQCGgGNgEZAI5CECCjISkJQdUiNgEZAI6AR0AhoBDQCCrL0GdAIaAQ0AhoBjYBGQCOQhAgoyEpCUHVIjYBGQCOgEdAIaAQ0Agqy9BnQCGgENAIaAY2ARkAjkIQIKMhKQlB1SI2ARkAjoBHQCGgENAIKsvQZ0AhoBDQCGgGNgEZAI5CECPw/4lotX8jN2EkAAAAASUVORK5CYII=">
            <a:extLst>
              <a:ext uri="{FF2B5EF4-FFF2-40B4-BE49-F238E27FC236}">
                <a16:creationId xmlns:a16="http://schemas.microsoft.com/office/drawing/2014/main" id="{2B4FFA81-4349-C642-BB21-4295F06DF3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L" altLang="en-US" sz="1800">
              <a:latin typeface="Arial" panose="020B0604020202020204" pitchFamily="34" charset="0"/>
            </a:endParaRPr>
          </a:p>
        </p:txBody>
      </p:sp>
      <p:sp>
        <p:nvSpPr>
          <p:cNvPr id="4099" name="AutoShape 7" descr="data:image/png;base64,iVBORw0KGgoAAAANSUhEUgAAAlkAAAIsCAYAAADBF7w1AAAgAElEQVR4XuydB7RVxfXGBxsKwqMEVKQ8migqoLHE2MCIiY0SMXbF2BB7iy0K2I0iGCwYNaIimqiRIvpP1AjYYqWjIMKjCAIKPBAskfBfv7nsy9zDOfecc8t79963Zy3Wu/ecmTkz38zjfO/be/autXHjxo1GiyKgCCgCioAioAgoAopAThGopSQrp3hqZ4qAIqAIKAKKgCKgCFgElGTpRlAEFAFFQBFQBBQBRSAPCCjJygOo2qUioAgoAoqAIqAIKAJKsnQPKAKKgCKgCCgCioAikAcElGTlAVTtUhFQBBQBRUARUAQUASVZugcUAUVAEVAEFAFFQBHIAwJKsvIAqnapCCgCioAioAgoAoqAkizdA4qAIqAIKAKKgCKgCOQBASVZeQBVu1QEFAFFQBFQBBQBRUBJlu4BRUARUAQUAUVAEVAE8oCAkqw8gKpdKgKKgCKgCCgCioAioCRL94AioAgoAoqAIqAIKAJ5QEBJVh5A1S4VAUVAEVAEFAFFQBFQkqV7QBFQBBSBLBB4asQKc2bfJoaflZU/mU6d65rDu9Y3Y0evNJ271DWrV/9kf2pRBBSBmoeAkqyat+Y6Y0VAEcgRAlOnrDPn9P3CDB1Wbp54fLnp2q3MfPbpenP7Xa3MkV1nWrK1evUGM3hoeY6eqN0oAopAMSGgJKuYVkvHqggoAgWFwDl955oFFT+YY45raF55eZWpVcuY3TrsYH5zdAMz4okV9h7lxdEdTKvy2gU1dh2MIqAI5B8BJVn5x1ifoAgoAiWKACQK8sTPik2EqnOXOtZ02LNXIzvrsgZb258NGmxToijotBQBRSAIASVZujcUAUVAEcgAAUyFECwhTxCtsWNWmsMOr299sLgvvlhBnzN4rDZRBBSBIkJASVYRLZYOVRFQBAoHgSYNPjCXXr6LuWlgCzNxwhrTvdtMS7AgVK9P2NPsv8808+PGg+x3+YwzfJ/es82HkzupM3zhLKWORBHIGwJKsvIGrXasCCgCpYoA5sBzz55rlazP5+9rTug12zq586+ycoPp1LmOadrwQ0uyhIDxGR8uiNaZfZuqM3ypbg6dlyLgIKAkS7eDIqAIKAIxEYBUtW5d2/pevfZmR3PV5RVW0bp14CLrm3VW3ybm1kGLU0jW8lX7m91aT7bhHsaMXmnJmRZFQBEobQSUZJX2+ursFAFFIMcIEPcKlUrKGWc1sR9RsDAfQri4dvUVFebxEe0s6Rrz0kp7D/VLygsvdTA9NjnH53iI2p0ioAgUCAJKsgpkIXQYioAiUBwI4GOFyQ/lCmf3Pw9dam4a2NzGy+IepwqJi4XKdcvARdYxnu/UbdBga0usaMN1VC0tioAiULoIKMkq3bXVmSkCioAioAgoAopANSKgJKsawddHKwKKgCKgCCgCikDpIqAkq3TXVmemCCgCVYwAJsEFC36woRy0KAKKgCKgJEv3gCKgCCgCMRFoV/5J0veKpjjDd+82y/pkUQhCyqnD/bpMsw7v/KMQW4sYWtyHkLVv/YlRB/iY4Gt1RaCIEFCSVUSLpUNVBBSB6kdAAoriuE5YBorEv+I0IeXJESvM4yPa2lOINw1obp3kKdvVes+89uaeNp4WbZ5+coU5vmcjm9tQiyKgCJQeAkqySm9NdUaKgCKQRwSIkYUKNW3qOvPYE+3sCUHI0yWXJRQrzIWUVq1qW6UqiGSharUq3972Q8wsTSCdx0XTrhWBakJASVY1Aa+PVQQUgeJDQGJkQa4IwwAxQoWCZEGmiImFOkVBoRo3ZqUvyapc/VMyvQ4pd+4dUp40KRYfKjpiRUARCEJASZbuDUVAEVAEIiIg6XTc6pgM8b0iAjymQAo+W0R9HzN6lencpY4NSipmRuo8NWJ5koxRHx8t8hlqUQQUgdJCQElWaa2nzkYRUATyiICYCnv2amifQuocVKjy8tpWmYIsoXatXvWT+WhKZ0umqCOO7vXLtjYfTelk2pd/Yg7rWma6dKmTVL/UZJjHhdOuFYFqQkBJVjUBr49VBBSB4kMAJQtlCtJEQZ3CZMh3PpMMmoKfltShDbkKIVQkhqY+OQ4vuXwXG/WdgumRNvK9+JDRESsCioAfAkqydF8oAoqAIqAIKAKKgCKQBwSUZOUBVO1SEVAESgcBlChRp7yzQoHCuX316g1W4eKEIQqWzW84ZpV1epci1y65bOekYoVpcdj9X5kePRsmla/SQU5noggoAkqydA8oAoqAIhCAAMSI038UHNPFBMh3iXPlNsXcN2f+PjZZNOTLbYOJEP8siZNFu6surzDD7l+qju+6AxWBEkVASVaJLqxOSxFQBLJHQEgQPaFSDR5abjvF96p7t5mmU+e6NoQDflaoWlzn+5FdZ5pJE9ekECo/kkWsrMrKDb4kLvvRaw+KgCJQ3QgoyaruFdDnKwKKQMEiAAmiQIQgUpwApHDKEKUqKCVOFJIlIR1atqptFi74IYXEFSwgOjBFQBGIhYCSrFhwaWVFQBGoKQgICTrjrCbW58olVUKiiJF168DF1uQnBcULM2OYkiXmRgKbnnv23BQSV1Mw1nkqAqWOgJKsUl9hnZ8ioAhkhICQIPIOEqEdcyCEi8CiQrJQtjAREg8LIkaKnMMOr2+f5yVZYnoUnyxUslq1apkXRnewvlkQM00WndFSaSNFoGARUJJVsEujA1MEFIHqRMD1l5JxSFLoJAFzkj+L8oWS1aDB1tbJXXIb0p6o8JAwnOGnTllv1StvERJXnfPWZysCikDuEFCSlTsstSdFQBEoEQQkfQ7+UkRzp5CXEN8piNPhXevb5M8UCSJKG0IyoFRJbkJIGfe5zv2ysq3NitUHJH26RPWiH5QslC1MkFoUAUWgNBBQklUa66izUAQUgRwi4HcSUMI5EPsKEyLKFYqWnA6EQA0e2tqSKop7MpHv3H99wp42XAO5DSlzKxKO9BR5pjdURA6npV0pAopAFSOgJKuKAdfHKQKKQHEgAKly42KJ2uS9Jql0CEbqTYtDH/hqUdz7KFsUv/re/osDLR2lIqAI+CGgJEv3hSKgCCgCioAioAgoAnlAQElWHkDVLhUBRaDmIIDZcOrU9ckJa4qcmrP2OlNFIAwBJVlhCOl9RUARqFEIYOLr3m2WnfPzL3WwTu5+hXrnnv2FdVj3FtrQFnNgutQ8tAtLrSMnGXv0amRDPGhRBBSB4kFASVbxrJWOVBFQBKoAAYnmzqPcKO/uoxdU/GBzGopvld+wJByDOLRT594h5ebSy3dJqS4xt7j448aDUu5JWAi5qHG0qmAD6CMUgRwioCQrh2BqV4qAIlDcCECeJDSDzMTvtJ9LjDg1yGlDHNZpf9Xl8+2JQ8IzcJrQJVlyMtFFKR3J8iahPr5nI5sbUYsioAgUBwJKsopjnXSUioAiUAUIENX96isqUp7kDRDqEjE3LIM0kphYPXs1skpYNiTLLyAqcbS8pxKrABp9hCKgCGSAgJKsDEDTJoqAIlCaCEhUdmYHgUKRkijvMmOXiBHdffDQ8rRgZEqyXFOhjIUHuVHkS3MVdFaKQOkgoCSrdNZSZ6IIKAJZIOAqVJjlSI3z9JMrbI+uL5QbZFTyEEK8SCDtlrIG2xjMg5AlUuxQ4pgLXd8wnt+n92zbB2ZJTJhaFAFFoPARUJJV+GukI1QEFIEqQMBVnFCLIFlCbFxfKNeHSkjWdrXe8x0hpkbS8sQlWZgcmzb80PbZqXNd89GUTsnch1wjMTWmSC2KgCJQ2AgoySrs9dHRKQKKQBUhQKobchNimvu8Yl9rJpRrDEF8oVxndCFZ3hQ6MmSc3wnnEJdkSe5E+pETia6Z0k8RqyKY9DGKgCIQAwElWTHA0qqKgCJQmgi4sayCZii+UC7Z8TrF09bti/uY98SZ3o8cuc7tEsLBNRX6jScotERpro7OShEoXgSUZBXv2unIFQFFIEcIBClRbvcoUihXru8Watdrb3ZMyXHoEiSIGYSoe7eZtis+408lpwPJeyj3WraqbRNG+4WR8JumJpLO0eJrN4pAHhFQkpVHcLVrRUARKA4EXFOhX1JoThlSxBfKqzQRjZ12NsXOpgjwrtnRVasgWD16NbSJo6kvRU4qukoZ/lj4hkmhzbSpiQjzUU42Fgf6OkpFoHQRUJJVumurM1MEFIEICLhqkp/5z88/Csf0I7vOShIev8e4JxLdPvzqomLh3A4Bcx3r/RzchbCpyTDC4moVRaCaEVCSVc0LoI9XBBSB6kUAwtS+/BM7CCK0e5Us7hM/C6d4cXSnLtcxM0qYB5kFhOnxEe22yHkI0bpl4CLbj1s4uXjf0PLkaUExXQYpVaJ0SUT56kVPn64IKALpEFCSpftDEVAEFIEsEIBsTZ2y3vZAuIaw0AqYEzH7UTp3qaPR27PAXpsqAoWOgJKsQl8hHZ8ioAgoAoqAIqAIFCUCSrKKctl00IqAIqAIKAKKgCJQ6AgoySr0FdLxKQKKQJUggAN8XPMdpsJxY1aZMaNXmsrVPyXHyWnDHj0TCaK9hRANCxb8YPCpSlfoe9rU9aZT53CTIn1SwkyVVQKkPkQRUASSCCjJ0s2gCCgCNRoByEz3brNs6AVO9z32RFsDSQorhF849+wvrAN8ULn08l1sxHYpbtJnibvl1xbStP8+02zfjGnO/H0CfbfcCPRn9m1iE0hrUQQUgcJAQElWYayDjkIRUASqCQFvINIooRHCQjK4U3FPCbqEiDqSqsc7dTePIvfcU41uXTf8hFzXIKXVtJH0sYqADwJKsnRbKAKKQI1GwM1PKEAEkRru+xGbMAAlXY4bAysdeYpKsrykjT41SGnYauh9RaDqEFCSVXVY65MUAUWgwBBwzXfu0PyCksp9YmZJ1HWueeNiYeojltWw+5faJpIuh8+5JlluJHkZXxQlrsCWQYejCJQsAkqySnZpdWKKgCIQhoCfEkSbID8or4rlps7xPou6kyZUWv8uCXCaS5KVzmTpRpsPw0DvKwKKQP4QUJKVP2y1Z0VAEShwBPyUIBkyDuQ4krvF679104Dm5qaBLSLPMpcky5s/MaoSF3mwWlERUASyRkBJVtYQageKgCJQnQhgnsNE5oY8qFy9wV6Te/LTHadXCSK9zbgxmxM28/3F0R1SpuYlSX65BdNhkSuSxVybNvww+SgSSXPNTdkT5FRfnWulz1YEahoCSrJq2orrfBWBEkIAooTvEyfqIDCERShrsI3B14o8hFzjJ87t5Ad0QzN4lSAI06+6zkwhKl4StV2t91LQE4f2sHAOhHEgnEOuSJaXINI/RFL8wBiknxJXQkuvU1EEigIBJVlFsUw6SEVAEfBDANICqRp4SwtzxaXzre8TgT5Xr/opSbIw5+GI3qDB1jZxM8VPCfpoSidb7+orKpKPEnIkF1yS5SZo9pInv7GiLPXpNdtMmrgmeTvoFGPY6ULv8+hbYmtJ535KnO4iRUARqFoElGRVLd76NEVAEcgRApAKlCec1PGdQt3p2buRmTJ5nX1Cl33qmjEvrbRR3KlbUfGDmVuxr73nVYJE9aFe+9afJEcIaUMl8yNZPBdyQwlyoHenCqGCPGVLsrxjdMmU9+RjXHNmjpZGu1EEFIFNCCjJ0q2gCCgCRYkAapTre1XWYGszdcp6S6oofC7f5KtlFa5Nvlvc8ypBmPJQxCjDhi5NieLuBvf0xtQSvyfGAnFzU+vY04WOakU/twxcnOL3lYmS5VXbMJEe1rXMjp3TjDxXileJ4x6KHuXWQYttTC0KOFG473X2L8rNoYNWBAoEASVZBbIQOgxFQBGoGgS8SlDYU9NFbE/n9+Qlcvhvec2AQaEWvP5iLhnzqlXpxu9V4jgdKWmADt9EzBZUfJ8kadyHcCrRCtsVel8RiIaAkqxoOGktRUARKBEEvEpQ2LTc4J5eM2PUeFqc/vPz+fLLXwgJ2q315BQ1Tcx+cQkicxMljn6P7DrLKlk8t7Jyg5k//wervpW3rm1at97efPIJ+Rs3+66FYaP3FQFFID0CSrJ0hygCikCNQiCOEiTApDMZQrQGDy03OMJLGAlXMaIPMduRhJrEz26B8EisLQgPJkXqSRGCxndvnK4oCydKnChYYmLFNIhple+SiNoNexGlb62jCCgCSrJ0DygCioAiYBHwKkEQI79gopAc95Shm2YnKBVPEMSk1UHFgoxRopxEdPtyTZJenzDMiH6lT6/PrFJF0TQ7uvkVgepDQJWs6sNen6wIKAJVjIDXVJjOp8olNF6iki6ljTsl0u4Qp0vS6nAPAgfREhKUDgKX3HnDTqTLr+g97egqcfiFQSyFSOI0D9lE1ZLDApzExGzojruKl0ofpwiUBAJKskpiGXUSikDpI4AKddUVFQZncQrmLtQmrv9xQPNNJwk3JMM5UEdCO+DcLcRCzHWuGc4PPZdI+cWcQtGCzASRJYgLZkQ/ogLBOafvFymJpr1jcB3u5Z5L/IJOJlIXTPbrMtWOzc2vKGP+aEpnO3bGR13GA9nidCI/IWIQS4krVvq7S2eoCOQHASVZ+cFVe1UEFIEcIyD+SHIij7yDECcJzwCRonANkiCfISZrKjckY1pBKCAWh3WtnzThBQ0VIoeflBsp3lsX4kKfCfVnG6sAuUmh08FAO9qvXr3Btu/SpY5pVb696dGroe/YhBAxZ0hQuuJXl1OLpN6BADK3mwc2N1deXmFOOrmxOeo3Dc1TI5abE3/X2Fxy0XzrqzVn/j6hGOV4mbU7RaCkEFCSVVLLqZNRBEoXAcgSTuIJhaqp6d5tpkHNuW1QglAdcOCOZvvtt0ohWZAdiAXkR0MTGIsFOKBYQeYgVRA2cMXhXggieGGe5LqaDEv3d0pnln8ElGTlH2N9giKgCGSJgDib88JH/fl4aifz887TDKEN+N6n92wbWBNigIkL1QvCgDo0bswqQ6BSzIPehM9ZDkubKwKKgCKQFgElWbpBFAFFoOARwH8IkxrmtDGjV1k1ZuKEymRE9VatEv5DpMRBfcEUhsrFKTtULwgXEc4loXPBT1gHqAgoAiWBgJKsklhGnYQiUNoI4F+EGoUZy/3s9ZmSHIWkicFniftiYkTxypXpi+eQiNr7PHydtCgCioAiIAgoydK9oAgoAiWNAKcEIUSoWYQ9kHhVmUyavobdvzQlWKjbD33jtH7TgBaBjunW2X3MKtsMUiYkMGw8mbaj31xiEDZOva8IKAKbEVCSpbtBEVAEShYBb3R3lKzX3uwYm2hBcM49+4tAcuUHIKccbxrQPOWWX1qcoPyFbsNM29FHrjAo2U2iE1ME8oiAkqw8gqtdKwKKQPUhEBQwFOLjF+U9aKQQrO7dZqXkEow6K2+sK2+CaPpJF1RUnpNpu1xhEHW+Wk8RUARSEVCSpTtCEVAECgoBVBtCC0CEOC1426BELj8CgoqvFYoUJwgJpilxpgg86pagHIVx0swwFoKXSt6/TICS5M609SNLmAyJCp+uZNqOkA3jxqzcous4GGQyZ22jCCgCCQSUZOlOUAQUgYJCQIKOQk7GjF5pndfvG1puiZZEJsePabta79nTgqSoIVTD3Ip9k/PwM6+5k0wXLd2tly7PIJHUxZGek4/Tpm5O6hz0rEzJUibtwjCIYqYsqI2hg1EEihABJVlFuGg6ZEWglBEgkrtETIdUEYKBUAy1atWypjXuCcmCiP2q60xLds7qm7hH8eYo9OIVxUSXLhH0vUPKbcoe14keUkP0dK9y5M0bSCgJt+RLycoFBqW8z3RuikBVIKAkqypQ1mcoAopAJARcYgNxggxNmrjGxsX6/VlzLZHipGDPXo3MoAGLLdEhfyHFJU5BpkIZBORo+ar9044pSMUKU8EgN/wjHQ8mT8YuJRNFiraZtAvDgH7BIJvTlpEWVSspAjUYASVZNXjxdeqKQKEhAMkqa7CNVarE5wqCgckQskK+Qa6jGkFgSA+D0oWPEfW8SaDTze+xJ9pZkuZXgkxtcZ3mvX1nQpYyIVlhpkIZVzoMCm1v6HgUgWJEQElWMa6ajlkRUAQCERCfrjCIcKQPSrMTZGrLVvmpKpIVFQPILMqcFkVAEcgPAkqy8oOr9qoIKAJpEMDXCjMgIQ6kQGzwZ0KVwudp0oQ1SVULZQY1S5Qn6mIypK63kEh64YIfUi5DqPxO2QWRJtL4PP3kii36yDb3YVWRrDgYuKcf3QmjKoI5JzghbayZ4E0KI+aCD5yoj65ZVDe/IqAIJBBQkqU7QRFQBKocAQktIC94XtgQp0ROwjXJlzdKCyZAMRkS6oCXPWEV/JzX5Z53QpCp9uWfmMrKDSm3IHN+5MDPH8trKmSctw1aFIod5kzGSqkKkpUOA/y0vAQ0CAPWCHL7+oSOpk+v2dYsW1n5kxnz0kobcoK5HNa1zP6khIWhCAVKKygCJYiAkqwSXFSdkiJQyAgQc6ppww8NIRAgOJAoThQOHtradO5SxxIhEj6jJvmRLK5DcNZUbtjCed1PgRIy5ncP53pO/3kL4/ESMjfkQVSfJ+lXfJ+qgmT5mQrFNOp3zy9mFmu0W+vJNl8kKYIgwI+PaGvDZYCZqFtX/2FXc+Zpn9tpEkk/V7khC3n/6tgUgTgIKMmKg5bWVQQUgawRIAr5LQMXmZtRqAYtMqhZxLzCNwgihNLCibdOnev4kiwIEOYq6vJTwjYwsHTkKEjh8TOXMR5vcU8VBkVSDwJHwjRUBcnKBAM3zARzACuIJAcNmCvrQYBY1CyIMGQNQsU/iDBxyjhN6a5F1htFO1AESgABJVklsIg6BUWgmBDwmuJ4wWOa6tqtvkHxEdMgCgtqEgqS+AShfPXpPTs5Xdd53S+uFWrZitUHJOv7+Sp5U99QOYxkoaR17zYzFuwETs03ycolBrEmp5UVAUXAFwElWboxFAFFoEoRgMBAnAjVAOlACcG3h4CjkCqI0QujdzcNGmxtzVNitqMN5AbVBLKF0nLu2XNt1HeKnznQS6Cimsv8Ykx5fbKCUtYEgVkVJCuduVTG5XdyMshkSFLsx55oa5UssOMwAEoWflxTp6y3BxG4Ln5tKJMQZS2KgCKQQEBJlu4ERUARqFIEIEdySk1yAkpATEgUL3H5zn1e5pKzkO9u8Ez5Lj5E3hyDmLMga1JIf4MpzFu8AUb9HN/9Qj7I+Nz+6F8CpMr1qjIX+pkKo2LgTbMjJlFIk5gIcW5njSjEKMOfDqz4iYo27P6l1sdNfbOq9FdKH1bACCjJKuDF0aEpAopANATi+kh5e/WeVPQz69EmSpysdCbBqCqSd3x+qplXWcs1BjwTlRFSxU98rqZMWW9DYaBkSUR7IVmoaETkh8jiGK9FEVAEVMnSPaAIKAIlgEBc0513yt40O0FO8jh2o/gEFZQtwkug1rlFCFGQL1e6VD1BKl225ks/DObM38cqhYx/vy5TrSIFFk+P2s1c3H+eGXJ/uc3PeMddLc311y6038/pmzApch3F0ZusuwS2l05BEcgYAVWyMoZOGyoCikAhICAhIbIdi9dcFpT7D5XGDaLqPtfPJ4r7YkILGitkhhAIfnkEg/p0iVmuMJBQE5AsyJUEGxWyNWb0ShsEluuocpBG1Cv86zDLUg9FLShdUbZrpO0VgWJDQElWsa2YjlcRKGIEeHmT4Jk4WH7R2jOZWlAKnLh9eX2u0pnfMJ/h7A252LjR2LATjMPP30v8sWQ8QeQNggU5kTAIYEXYBPGBcufjPTWZralQ+vZiIKZC7tvxPLnCMB8bz2z1BruGzFl8sNzPcfHX+opAKSKgJKsUV1XnpAhUMwJyEk3MTwzHe7IP5QjTEifWJCAoZj8UEeJfUSAkDRtunTa/nh9pwceKmE5Bxc85nbpenys/B/i40AY5lMftx63vNRUGOeqnS3UThoGYTFkbyBQ4o1rhl0W/+J7hCC8+WXLaM4rfWjZz17aKQDEhoCSrmFZLx6oIFAkCcspNzE/ii4TDNCoQJ9HEBHXroMXJMAy8sClu+hy+B+XXC4q8HuWEm1/MLBmvwCy+Sd7o71GXwS8Gl5DHaVO3POUYpd9OnevaVDfuCUwi6HtLthi4+QoxESZOfta1SuSuu25rRo38OoVkoeRJQFLNYxhlJbVOTUBASVZNWGWdoyJQhQhIQEzIgKhQqB5PjlhhPprSySpXnEDD7EQYgCCSxUseHyA5xeb34vZzUG/ZqraZW7Fv6Iz9TgF6FSI64RkobN6cf2EP8MutKG3woTqy6ywTl2hhJoSAuiES/IhmLjCAhNaqZaxZ8PmXOtg8jZBk1uVXR5aZN16vtGNB4Ro6rNwccVgi5Q7FL1VRGF56XxEoRQSUZJXiquqcFIFqRABHbWJbQYoIFooKRRodyABO426AUUhNEMlCDaMPTIqTJq6x/fgVryLlNc8FQeGnUgWpP5CiWwcutnGgwgoEh5RBYc7f9Clm1bA+uY+/FPkD/ZzjM8WAMXgTZwtBYmzEv5LE3ZDSaVPXG+b34pgO5oSes23CaPzrMM2KozztXKUtyty0jiJQqggoySrVldV5KQLVgIDfKTfUDwoBOoXE8CLGqdv69gxanPSFgixgTsQ85abPEXXEL8glzxw2dKlVx3Aap33UIs7lUdtSH3UNtY42okShyuG3dHjXMtOjV0NfIpSO7ImDO0RFTJOoVpIbEBKT7qBAVWIQFVutpwgoAhonS/eAIqAI5BABOeUmaXNQQTCzEZ4AsxKfxRcLFQvy0L71J5aUlDXY2qpdhCaAdKCGSVBL1DGIlwa5zOFiRegK8saaeM2TY8estGuGSZQ6ctKQLr0nErmWq5OkEYasVRSBgkJAlayCWg4djCJQ3AjwQuYlK6Yy9zsvY0gYPla8tCVUAeoNyhCFHIbiGE94BFGluO9+L26Uimf03lOirO2JvWdbk+GCiu/tGhKAlOvuYQVRLDEN4ygfZOotHiR0pIpAZggoycoMN22lCCgCJYKAxO4S81yJTCsn05BTopruaFIAACAASURBVJh8Me1yAIDy4ugOSQVLTJ2S17B7t5lWjYR8oVJSopx0zMmAtRNFoMAQUJJVYAuiw1EEFIH8IYCaxulGlDHMkd6E0jw54VuV8As79PD6sfyr8jfyqu8ZjDDTolbh8A5R2q7We0lzLjiC1ZlnNUkqWRKqA5LFydExo1clI8Grqbfq11CfWP0IKMmq/jXQESgCNQ4B66h9/1f2RYwDOQFI8c/CxycfBZMkDvZiloz6DPyOLrl8F3PJZTuHki13TuKXhPkzStug8TBeTjRCCPFZw8w6eEh5Vj5OjI0+Jb8i0dtvGtBiiz4hWOPGrEpGdcfk96uuM62iJYmjOcyAb93YMassCROSRUBSfPAIAUHBZ4trWhSBmoaAkqyatuI6X0WgmhGAjHTvNss3BQ2+XAQEzWWBXBF+IJsC2SIJsviR+fUVlGMwXbysdGMKSibNWNxI+nHmFZR+hz45nOA6uGMqFJ8rYpwR7Z0CnhAtxoeJlTAPmAhZO8ggaYYINUGibAgYhQMQRPFPh1+ceWhdRaBYEFCSVSwrpeNUBEoEgSAyItPzRl3PdNrpyFymfQaNLSxBcyapZtKl9PELmho2J8a4W+vJviZS2mL6cx3UIaYQKAqESqK5Q9QIY4GaBbGCoKG4QcTww5Kgse4BCO7Tv18IjrBx631FoJgRUJJVzKunY1cEigyBoDQ47jR4EWcbMTwfBEvGiL+RNxZXkOqUrk3Y0uE0LiY9b92gdD3p+vSLcO+tnyuCGzY3va8I1BQElGTVlJXWeSoCGSAgL3mJc2TDLYxJODPzoue7qBNufCSu08YbnRyzEX48YSXb02hEmkdxyUeBYEG03JIPkoWTeVAh+Cmn+eKUdKRN+klHcCGu+Gi5fnNykEDWXu5NmrAmJUQH+8gN2YEfXpygsXHmqXUVgUJCQElWIa2GjkURKDAEcF6W/IO8KPGz4UUKicJR/arL55sXRu9uX5hy8kyO7suxf3dKtKdtWMlEqZE+oxK5sDGku//jxoOKimT55XgMml9QMm4x87ppi9gfxMuSALPiw+WmSkJBkzhaPJOo/msqN2TsV5bNumlbRaCqEVCSVdWI6/MUgSJBQHL7MdyPpnS2UdjJI4jPDalfyFmHOiLmMyFZvNAhOg0bbpNi9ovzovf6B0WFLMzvyO2HgJo4cxPkFJLAfBkj/kZhyaCLjWSF+cG5uAT5e0nMLHHkFyd6WX9RPdknQSTLVfzUNBl1V2u9YkZASVYxr56OXRHIIwJE+5bcfCQnxvFZisQ/gpS4ShZmPgJWnnV2U3uiz1VF6C9KgmV5RtREzy4EUcgEJ+JkzEHwSYwoySPoJWdzK1KTVRe6ubBpww8DHd69GPgRXCFUKIzEx+J0I/kiJe8kUeAplrB2rhNIsiR5uJifCWqqRREoZQSUZJXy6urcFIEsEMCsg+kP/5nKyp9saIU+vT4zf32ynVWqOnWua5UtzIkoQbcMWGT9hDgVx3fuufkGo/gEucONG/og7IQffTPm1yd0DI15RV3669Nrtpk0cU0Kin7kr5BJFoTRm2w7bFt4feIgzhBuzMIQLvYCZkIhWRAu1hsCduNNzc3tty42ovZBrFC52BuoYV32qWsfD2ZBpsmw8el9RaBYEFCSVSwrpeNUBKoYAV6OxDaiyGdesJiDUCKI4M3L85aBi63KhRmR67w8+cw96hIGII6pUKYZNx5UmC8WChZmz7jJiiEpzAlnf3yO/MIQFDLJiqLuebeWS3D9yCvKJmss8bHwzwP/KZPX2T3DdfYHWPF8yC2mWS/Z8/Pbq+Jtro9TBPKKgJKsvMKrnSsCioCQNFSOuCWO306YU32cvuKOs1BJVhwfNXfOEFyJ0M7cUDA/r9jXKoBiOkSpcoObumZYlK9xYxJJv/F9e2PCnpZwuw7wrsIVF2+trwgUCwJKsoplpXScikARIxDHJ8idJopJFL+dMFMhL3qvH1Uu4SxUkhUU4T3K3NP5xIG3G57DDd8hfaNehoVq8PYTZVxaRxEoJgSUZBXTaulYFYE8IBD0giQeFj5Zx/dsaF+obj1ejpgDxXTm/e4OM8wnCAXEz8Fc+ojitxP2jGxCQkSBvFBJlqsoeecRhntUghsFH62jCNRUBJRk1dSV13krAsYkzT2uKc0bGRxn5z8OSOSnE4do8X9ynZsxB/oRojCfIPxy0gUojeK3ExbN3C9Key43QCGSrDB1LxHvbH3yBKkfHpmkAwILnOQJmOqScFf58lOwVNXK5Y7UvgoFASVZhbISOg5FoBoQkPx4EsVc0t6I8iOxoziaD8kSsiKkBpLlvsy9hCjMJ4gXPQ7S7cs/CVSzoqTZSZfnD1i9ca0EaoghZq0oAVJpAw5g1aNnoxQH+kIkWWGmQtaS9SU6flAJ8mOTvl2Tol8qI/YDeOEv5xJdYqq5e4X1mzZ1vQYorYb/A/SR+UVASVZ+8dXeFYGCRUAIFYoDYQpQoTiGD5niM2oVigSn8Xqf0Nj0Pv4zX5IlL1zMS9R3kwyHvejlJR2mdoWl2UlHsjjZ9tGUTlusAyfdMDNmUlBlXnuzY0pKIXALKpkoadmm1Ul3EEB81MLUriCCS6R3CekgKYZkDSFPtANbTmQe1rUshaCDEXOToKduPst8Hk7IZJ21jSKQLQJKsrJFUNsrAkWKgJj8JLaVvByFZF15eYUNzQABE5Oen5KF3w8R0glvgMLlEqIwn6AVqw+w6GXrU5WOUPjl+cskpIR3md2gnYWmZIUl4nZ91NKtEXP2moClb/HpkvvEwIJQcVABPGrVMoY6OL+7KqiXZIkqCvFr3br2Fnkhi/TXS4etCFgElGTpRlAEaigCokbI9CENr7+5p02Vc2bfJjbgpBCxseN3Nz2O/czGvEKB4MUMUUEh4uSgW+QFHqaSeJ3RJW2L33KEpdmJq/qE+XBF3RJCKAuNZIXFDHOJU5ja6E2zI9hBuCFPYvYTdapV+fYpJsjhj7Yx/c6bt4W5UPol6C3KF4csyAgQ5aBD1PXReopAdSOgJKu6V0CfrwhUAwJCgESZEpIAaeCz64guZMhr0oOEUUgSLTGUeAE/OWKFDZcQ9vL2mgDD0u6kCykQl2SFkZCoSyJjKjSSlU7Z8zOfxiG4kuC5c5c6dq8IARYl6/ERba1DPeokpElIlmAlew+ShfrJWOkDEyzEPcpBh6jro/UUgepGQElWda+APl8RqCYEvKEb3O+87DAL8fJzI5xTBxMi17iXLpRDFJ8gd+phJrx0aXZ48Qcldc6XuZCxixpTSCQrDEc/EhPVJ076hqjhb4UpEN8sCDPElYMEqJ1dutSxmQBWrfopqXayZ24e2NyScAgYBF+IGGtEof/y1tunJBavpl8PfawikBMElGTlBEbtRBEofgTEj6ZT5zqRcvulm3GYT1CQWpGOLKVLs5PO8d2NXu6OORcmw0IkWWGKoF9YhjCfOCG4ECmb+HtT9HdINidDIVaYmN1cj24EeK9yKP2xbpB1Sd/kRpMv/t8onYEioD5ZugcUgRqHAC82gn+iPlC8R+8hJdzD8R21Ql6AECDy1UleQpSqSy7b2b5gvSXMHMcLGd8db+Flny6cQtDps7jO2/JcnhV2wpAkyEHFa24Nqxdns6UzgaYLFJouETeEhjyDfgXyFFSCiKpffQg2p1QJ3eAW9hlmRHyvJH+kxsuKsyO0bjEioEpWMa6ajlkRyBAB15QkPlGuIzN+NrcOXGyJFCYkCqcPKe6xeyFRQS/fsDyCGQ7fBJGLMFUqUz+fMNNbVJKVyfPTkSyvM7rgGWa2zBR32qXzicumX22rCJQyAkqySnl1dW6KgAcBTEljNsWG6tmrkQ0EirJFkM37hpabpzYlce7cuY71sQkiWZxMpOCP4335hhGTbBfF7/RZGLmIEtDUb1xRnffDzKNx0/qEYRhEssJ8q7LBPp1PXLp+wWbBgh9sBHgtikBNQ0BJVk1bcZ1vjUYAkx/kioKTMv45kCxICP8k+rf7QvQqWZibMElBrnBuRv0SkyL9hvkEZbsAQapQOuWHZ2YS6JIQBRA4v+JNOp3u+WEhKLz9h5lbg0hWpom4o65JkD/XVVdUmMFDyu1pQSkQRQK+QrIoqJ7Pv9TB7pfdWk+2pwgxG1Mw2Z579hfWTC2mRNRJSD9hReRa1HFqPUWgUBBQklUoK6HjUATyjICf2gNRQtki4CgvOF6EomzhjyWR4OXYPUSFlydH893ivnzT+QTlYopBqlSYiiO+ZlFf2GHqmFfZSee0H5fkhWHoF0E+zHk9F9j7EVWJt+ZdF8EDFY/y1IjlNlgppmjIq0sUXZM1vlxujLW4KmAu5ql9KAK5QkBJVq6Q1H4UgQJHABICcRDVCcUJVeHmgS3Mfl2mWmd4CAjKAy9xQjWgREBOeOlxWoxTZbxUeaHysqTwwpSXb5iZK1cQZWIy5NmMG2IZRrSYR/dus+y8g4qXcEQheW4qnqB+URMxUwYV1kEi5bt1wp6fC+y9PnFeM6msi5hZXSIlWOL8HkayXDNtXBUwF/PUPhSBXCGgJCtXSGo/ikCBIyCn9iTulfudlyWKFsQKc6CQEEjZpAmVdmZyHcXksK71k2Ee3O9V8aJnLEHmMm8Ue78lgTRecvku9mQkn90CERh2/1dm2NClaQmW11RIH2H+W/IcG+7gLE5X1k55NuvBScaw045+zv9h0fVzuTVdgitmTVQ9zM+iOonJWJJQP/3kcjsEfP/OPqepzYOZTsmSkBzSbya5H3M5Z+1LEcgUASVZmSKn7RQBRWALBPLtEyQPDFI3wkx83gF7wwwE+V952/mRPIkZhSIYpUDwUBIpUZ9LXb9TflEJXpRxhdVxfeIgtQsqvrfKGhHfGzTcxqbFEbKNCZqxueZlyYMZRLII8YC5FIKFWspJ1Uyd7sPmovcVgXwjoCQr3whr/4pADUEgzCcobhiDMAd6b1oegTmsXbbLQbTz1yd09A3YGhZKIttn+0Wvp8+wOGF+DuvpxpIuzY74XgWZht3UTC6RknXhPsTJ9eFy73nTOjHOOHG6ssVY2ysCuURASVYu0dS+FIEajECYqTBu4t9MwyKgKB3ZdZYNL5Hrgj8Upy3dVEPuM+KqWXHH52c2CzMVpgtcGvT8MKLKWmIqRKFyT6JyUALVidAgRIJH1eMEISSJ+pI3UZzi3XviaybqmGAsqXs0Tlfc3aL1CwEBJVmFsAo6BkUgzwigDnBaMIgc5OLx6VLbBCkwYc/NtM98Ea0oYSBQeCSqftj84twPenaYiTTKmL3jCCO4qJI8l3ofTUlkDqAwbwpE1IsDBIvk0exB7qG+Sb5JfNxeHE14h7rW7Ij/H0SNwjM4mIEvmxy2iIOb1lUEqhMBJVnVib4+WxHIAQL4vNx6yyIz+L7UOEV0feugRdaZWgovscf+2tY6Xe+/7zRzyaWJNDlS2rX+xJzVt4m5acDmVDkn9J5t1lT+ZJ7/R4e0OQ3TEaJMXvSMKZ2vURhxg2i5ufSygRqVhVOZbhyodP0x7qsun2+VnFyUIEd/ISH4MPmVoJOIUcaU7hBBHFVJ4mT5nej0HsaIMi6towgUEwJKsopptXSsioAPAhAjFAHr4/LJZlVBCBYvWuIT8bLDhMYJsB49G5nuR8y0ph6CPUrZbqv3Uq5Zv5t9E9Hd772vPK2SEESIxESU6eIFxZ+K6uMlSY0zJTxghKoSVwUEu3P6fpGV2RKFB3LnddD3YhmEUTpyFrYeQT52EsrDezIzrD+9rwjURASUZNXEVdc5lwwCLgliUp/P29eqVKg4u7WZbH9CvIQgQIR4YZPANwrJIpK3nAzzkjg/EL1+Wa6JKFPQvaYl+okboBKCCdkiTIWYqMLGA7nCRBVGcML6AXMCceKvFLWAGwpjj14N06qH0l8uMPIbm9eRP52iB8ZlDbb2HS/jY/74V4GrYMr+rFydiM/mFvqKci0qnlpPEaguBJRkVRfy+lxFIAcICAnipSwqFelNrJ/OETMTCZVf6mBjL02dut4+URyVo5CsJg0/sG1alW9v+3cJW9DweXEScJKSLUFxnyFhDjjiHxZMNB20vPAlFpUbOoEYTl261LFzjUpu4iwhxIHn8Xwxk7ntJbURmGU6P/qFyGSLkTuuKOspPlx+oTX8UgTh8I4JWU5F/rjxoOQjhai7ByWE7MUl13HWR+sqAvlAQElWPlDVPhWBKkJASBAvpKaNPrQvZ9QsIVmYi848q6lp3ybVZ2f4X9qYfufPS2sutOai3862p8U6d65rrr6yIqEgDUk4JOeqQAwwPWVKLLIZB+QAEhHXFOj3TDAn7lWuzGjgAia56s8dc64xd08juv5a4pSPAoYyB4GFdElsLfHjc0mWXHNPUoo5VEM5ZLPbtW11IKAkqzpQ12cqAjlAQEgQL2KI1FNPLk+kxPl3wsfKVaowWS1Y8L15csQKay575tn25rRTPk8hWVaNaPNJ8to5Z8+1Ubxx9kYZ4eUoJC6b4fPCJJUPagYvZ17EEB1Ol/Gdk2koFyhL1CGZcJR0NFHGhHKCWoUZEExuGbjINoMA8EyCakqUe+q4Y3X7F+VG1BacxDm9iRkWHyqi5NMewoA/F+rSib1n24TcfsWad1tPTiZI9vYH9uATtT/vMzix98Lo3a2yCAZCLh94qI25909fWsy5Dg6sNXGs5szfJzLBc33C3MCholR5Dz4wX8mTiRkxHcny+obFcbqPsie0jiKQTwSUZOUTXe1bEcgjAkKCvI+wcYqGlNuo2Th7v/CPDpYo2Xx8R8wyGzduNCtWHWBwcudF99q/O1olx5p1HLUKlczPWRwSl6kZUI7144jPcX7IxBsT9jQLFvxgWrWqbSOFC8liXigfnNJzj/RnCikvdp5HmVuxrw0V8NGUzvbZKC0QC172QrLADFLDWCE4bgEr/gkpwdeLz+C1du0G88lH3yZJVoLQLbcmyqATiuKczzx5Lt9vHtg82d+Qe5dYXBiP9Mc4haymw0TIJGvGGHHGZz7Mm7F6+2acjDdqyAQhQew7PoOBBD8V8gWu3BP/Pgg0KiukOoxkiflQUuxkEvcr0z2j7RSBbBFQkpUtgtpeEagmBMRU+MJLuydH0Kf3Z6ZWrVpm+cr9E+EPfj93i9HZE2cDWpggkobfFT5VtOWFdulliRAPECRImFUqnmiX0ax5YaKkQRA+ntrJnH3mF1bpgVSgMI0ZvcrGXRIlizk0bJhQiFCNsimS3gWyhbJCkmJMUhAKlB3mh5JlVb+K7636hB8aY/VGTIesybjAkrZCVE/o08h8/fVPdl6QooG3tjC/7THb5nsUx3HvPNz+GBtjOrxrmf255151zMwZ61NIVp9en5ku+9Q19cu22YIAevtGTSIEB2v6/EsdLLaQOfpGtQJbl8CxRq1bc3hig1XWwoqQIBQmsIJIiXIlkeMhWd6o9OwjcA8jWfRBYW2EtMWNYB82B72vCOQLASVZ+UJW+1UE8owA8asOPzyhTkiBrEycuMY6u1NQD/58/1L7IsPhndANUh+yQQwtOXFnT9MNSJym42VJCAgUMddfye+ZcabJC5Pn0z+KDeMrb13bfudZV15eYXr1bmSJzuhxu5szT//cxu2CfEkgyzjPc+vykodUMG8KKp5EhWfuU6asN7VqJYJf4nuGguaOVXCTk3yMC/PriKfbmb5nzDVdu9U3E95cY54a2d70PO5Tc9bZTc2TTyw3g4e23kSa6lsy+XnFvilmOJ73q64zk/McOqzcJlDu2btRsj9woP8xLyXUMPphnXg+pDTIb0si0Ms8+HnLwMW2LzCGdEHYGOvol1YazId/vGGh6dmroe0blTHMV06IFOOBmIEPnyGwXv8qUQnZd5B9+33iGkvmZJ9JG0g1ffXpPdvOD383iKKQZEzJWhSBQkdASVahr5COTxEoIQRE8ZGj+xz558Up0ei5Psk6kNe14QDkeL+EB3j3vW/NtOnfmenT11uzVOWaDfYzZe+965iy+ltbtYjPhx68o9lrrzr2O0We7X6W04UJgpB4NqRCopLz0xtmwP0u42Kc0j/tRRlDveKehDZwxyDL6tcf9wQHtz8vLn79ebeLi7nci9J3upAM0k+6fJWQJPA99+y5Fk+J4I6JkDGhfPETwgX+mCd5JsqYBFENysno5j0soV8PnUoJIqAkqwQXVaekCJQSAs8+9415efxqM/6V1RlN69hjGpjjjm1gTjm5cUbttVEwAnKq0D0JKCEbJFisH1ES5/igXI/Sdrta7xkCsuJDJ0Ui0avJUHdmMSCgJKsYVknHqAjkAYG331lrHh6+3PBTHNwPObieOe3UxgVBSIY/stw8NHyZWbjwx5zMvmXL7Uz/fjvZuYm6FadjFLO7/rR0C7IHiTv1lMaGn7kurMv1Ny6yz3QPIaDUnXZKY9Pvgqa5fmSyvyj7AyUKtco1WUOchg1dav2+xNSIaXLihErbN75mrqlP6idCYNS1ZmQ5WAFh45p70MLvmXkDQTtWBLJEQElWlgBqc0WgGBHof3GFGfXsN4FD5yX+8pjdMiIj2eLBy53x5YpceccD2XrogXIDoYxaIFjH9ZyTNhchfUK2clUgVTxTzKF+/fI8npvrUsj7I9dz1f4UgXwioCQrn+hq34pAASJw3Q2LDCpRWIFovTVhj7BqOb2PUnTX3Uty2mdQZxf2a2ruvH1zIux0D+20z/RQ0oc6Nm3y3jkjphdeVGEwlYaVl8fuFoswhvVXCPsDXy97GGJoeSL0SLdZ1jcOMyJ+WyhhOMMT54yDAJgtUbzUGT5sdfV+VSOgJKuqEdfnKQLViADqEIQharnuD7uY665tllIdheWEXnPME0+1NS1abGfefWetOfusL6zKc9LJjc1vjm5gFi360Zx/QVPzl01kjs833bjItGhZ2173K2HqSdQxx6kXRQlCSTq066eRus0l4WnVZkpa5UwGhMnwrjuikcWwScTdH7lW72R8+F0RRoOTmMT16tmrkT1dyOlFQlDgJE/hM+EnCO1AcX23wuaq9xWBqkBASVZVoKzPUAQyQECiYmfQNLBJVHVEOkCdWTCvS0p/f3vuG3PZJRXmvPObmltvb2H223e6Of+CnSzBIp4TpIty9R+amXv/lFClzrtgJ9Oh3RTTvMV25qNP9t5ifNVBsKKSFMyXx/WYE2kZ/EhppIY+lRo0/jhS04MPrmfGj90tUt2wSnH3B6ZX1LtcFpSqI7vNtOE2ziCTwYjlyXAfEorEJVn4gxGbi3hfnFjMRYqkXM5H+6rZCCjJqtnrr7OvZgT4S5zEzbwcpLgJdXEcfv3NPW0sK8wmmEYoHHN3HYiJLYTDsOuA7De1qOqI29arVvTuOcfstdcO5tVXV1vCtHOTj83rb+5hjuz2qTWVEWOpadNtU0gWCtarr6w2ixb+YK8f7TiJVyfBknlCFCAMfqWmkCyUSPZH3PLM021z6vTP7wRx0QjrIUm7+R2BdE2ZnMjnyFi5v3GjseoWxIyCg7yEiog7D62vCOQDASVZ+UBV+1QEIiAg+er4KcEYJaEugRolgjjECeJFwTRCgVRJbCGJVRSWPJcTaqed8UWEkaVWOeboBmbUyLb2ImbA/ffdbG584sm2VtUa8VRbG5n8gJ9PN5dfsYt58YWVlnj1PfML88uD61l16/9eTYRg+N3Jjc2fhyWctTndyOm56i7uHL1jqSkki4MQEN64hdOaDz+YO+d79jPxxdjPnErEz4r9X7n6J3PJpsC7XKdwb+zoVfanxDnjjw0tikChIKAkq1BWQsdR4xCwaW/OnmvjAOFzwl/gKFQE5ySKN4SLCOSS0y+IZNGGuqSrSZc899TTvzCvbCI6ccHGZIhKhakQRQq/Kn5yDZUKf6s1azZYEyJK1a+6zTKLF/1ozYNvvNnREjOIGArETX9cZBWwOL5Occcbt346J/+aQrJysT/i4u7WFzUqLMJ8Ns/QtopAVSOgJKuqEdfnKQKbECBIIwUzyNNPrrD58VCoKKhXpBOh8Bd9p8517Gc/JYu0JomkwSusKcWbzJh2mZqCZLE4hcdpvFwWnMnThSeI86z69be2JC+bsvqbn/s2rwkkK9v9EeYAzx8Btw1aZNMVeZUm9u3VV1Qk0x2h0HKKECUXB3hUKtcMzu+IG0GeReN0ISmSSBMUlGIom72hbRWBTBFQkpUpctpOEcgCAUwbTRt+aEkRLwVJM4LvleRy4y978szxkxePXOexkgOwVfn2ybQl9Eldv0jYmZqCZIq5DueQzXg40UhQ0UMO3tGmz3ELp+Omz1hvI8RHCX/gtq3JJCtbs23Y/pAo7ex3N9G3qLmsA/kjJSk3EeEJZkoSb67LHxfUIwq8e40937514nShRIrP4ldTmyoCOUVASVZO4dTOFIFoCIhzO75XFJLxQqT4i33/faZZ8sV3XkLin4WyJSenIGWkMqEfPpOsmEIeuMeeaLdFvKBsTEEyo3TO4dFmnaiFakIYCTeCeZT2qFX4hkUNIkr/d969JFJMsJruk5ULVTFof7gkiHV2k0ETegEzt3uNPS/hGqKQLO9BEZfERdlXWkcRyCcCSrLyia72rQgEIID5BHIkZhCcfTmCzneu8+JIBF1smiRMvHw4zk6hHmYXTmId1rUsmXbE+526cWMfBS1aruIxZaJiEaZg1NNtMwr0icM/oQnSmRPTxbcqdXNhrvZHUPgKIUGdOte1Jj1MhhJklD8ouO76ILL/8PVD1YpCsoSoSf8uYdP/gBSB6kZASVZ1r4A+XxHIMwLZmoJkeLmKiRQleroLCeEixo/tkBHBkn4gEhdeXGHe2RTDy+0/zJ+o1ElWvveHkCAUJsx6cgpWTtIe37OReXxEW2s+d8vwR9uYfufNS2su5A8SiBp9cHiEgyRC4vL8a6XdKwKREFCSFQkmraQIZI7AuLGrrOM6pwS95YFhX5lp09abBQt+MIcdVt9cdPHONv4P39+atNaclO4DzwAAIABJREFUfsbPkk38rvHX/svjVpnjjm9o2/mVXJiCpN9sI5rHPVGIiXD6lNylqkHVeuvttWb6jO/MoQfvaE495WeB8bFkzqVOsuKS3nS/CaRhcv3khARh/kaVRYlFoeUULNcgSJjAUZ9QaonyTowsFK+Rz+5mTj9lTlqShcM7gUgxrUvIk7BQJpn/JmtLRSA+Akqy4mOmLRSByAhMmrTG/Lr7p5YAfTp7nxQidN65X5iRT3+d0lfnznXMfz7Y2xzV/VPz1qQ15rsfDkze/12fOWbcuFXm/Q/2Tp42lD4gY48+lohl5ZZcmYKkz2xjIsWNKB6mMkVeiCwqljLJikt6w2D07g8hQd52OLYTWFdULgk9wuENiJcc4BB1S0yAYnpEueIUrbT39p8ulEnYHPS+IpBLBJRk5RJN7UsR8CDgEqm/PNrGnHFmwkH96adWmPPPm2c6dapj7hncyjQo28YMG7bUTJu63rz/oT/JEuL1z9f2sKoXKtYeHSbbn5Sly/bbQs2Kmuw36sL5pdmJ2pZ6cSLOYyZ8e2LHyN174yzh54b6xwudeygdvMQrV2+wKgrXyhpsHXrkv5RJVr73h5AgDmlI6dPrM1OrVi17ClYC6dq9sWlN+CwmP5ekoVCxfhRXCeOkoaTZQTkjHISQuMibRysqAnlCQElWnoDVbhUBIUGk/uCk2/HHNzR/fyGRY85LmLxo+SlZ3jZC1KStS+LkWi5NQdJnpupSXNUkbroWiTuGwsEBgClTEqlYeHnzMicMAH5AblJhCQKbbreWMsnKx/5w183NTCAYo0bJenBNDnQQooTAvJyUFdIEqbp14GJrZuR3iPv3DS23hz4gVCSPxokec6EUv2fq/0aKQHUhoCSrupDX55Y8AkKCLr54ZzN27CqzcOEP5rM5Xaxv1s5NP7IvDcyBt9262Nx+25cWD+7dc28rM2zYV1uYC70kS8yHkCtUMf6i/+e/9kjiGpfURF2QdOEO0vURx8EaX6yF81MTU6frm5cxsZhIvfJ5xb7myK6zrDP12DGrLKa8pF2SlYiu/4VVRuZW7Jt26qVKsuLMK+reoF6m+yPOM7SuIlAsCCjJKpaV0nEWHQKuD9XYsSstkYJAXXzJzikk65qrFpgHHvgqOb8b/7irmTRpbVqS1alTXbPLTh+Zli1rm9mfdzEd2k9JIXF0FscURHiG4Y8kwkNEKZnEzIrjjxXX9ws1BAdoCqYm1BJIViKO2HprRoVYYSIk4CumJ5yrCZuB6Unij/nNPQ4ZCQpjEAVTb50GjT+O1IzwFuPHJhTSOCXOesTdH5KGKc54/OpCgjGhY6ZOt0bZPkfbKwL5QkBJVr6Q1X5rNAKYCiFB3uJ1bP/787uZ43s0tNVE+XJJlnv/wP2n25OI+F6NG7vSqlfeIiSO63H8nyBNp54x18yY8V2kdcskzU6cU45xTZKYCjH9UVCtiCN25eUVNvcjpAuF66knV1h/rMeeaGvv4Xg9aUKl9WmDgAWVUiVZcfYHpOnYHrMj74+o6zds6FJz2y2LzaN/bbtFuh3CMZBuSgoki3oQ5AP2nWbuua88GUMOMsY1HOIHD9m8lsTZQjH+1787hvreRdr4WkkRiImAkqyYgGl1RSAKAkKYUJok4S0qCiZDTgfikP27E+dYheXiS3axXT4wbKl94XOfU4nXXL3Amrpwlqc+fYpyJYTr0MM2+6JwGlFIHKEKTjvjiyhDNaKExDHnhaVR8XtwVGWGtt5QAH79YQ4d/2qlqaz8yUyfviU5/Om/G22zbbatZX9+t/5/ZtttayW/c+2QQ+rZe8ceXbZFih55ZimSrDj7Q8x/+dgfTRt+YEkQBOqDTzoll/mqKyrMA/cvtT5Y+F9Nm7LOppX644Dm5vDDy0z3IxLpdsShftKENVtcw+/rxN8m8n8++tctsyBE+uXQSopAlggoycoSQG2uCPgh4BduQYiXqE2uL5b0IfcgW7/uPssqV1IwmeA4z8nCHWq/byBY/3ptsw+W6ywfxxQkqkPccA9RiJCMPW4C4qA8gvRHX/0vrjAQhVwW0vWABUFX3VKKJKsq9keYSdklQeA9Z96+yROGu7X5xJoI58zfN6lA4eiOisUfK1FIlquEeUlcLveN9qUIpENASZbuD0UgDwigPGGaIgipW1Co8KeSwKH4m0ydus5W4S9zb8BS6vMXPNeP79EopR3hB9z6EDPywNnAp22mRM4N6PrPxMlxGCfNThyiEha6IQ5BiLu0EKy3JnRMiS4fZ+zF4JMVh/B6DyAccvisyCbDMCyEBLHvRaW6aUALI6oUYRjIw4m/Hfuawt6GaEUhWahkFJKo438nJC7untD6ikA2CCjJygY9basIFCACcXIDeh3M47SNk2YnDlFJ58gdV23LZHm85CDO2MOIRZzxRDWvxnV8j7PG+dwfQoI+nNzZoFxhVocIQarO+/3cFNOgi9vDf2ljLjw/cZo2yFwofVx82S6mvFVtc/WVFbY/SJwWRaAqEVCSVZVo67MUgSpAII4a5Y1FFUflYCpRY1nFISrpSEMcX6JMofYGXI0z9mIgWXH2hzeNUtz9EWRSFhKEKtW5Sx17AhTndfyyUIBRqkTJQtmi4KeFIvX0qPbmjFM/T0uy+vSebcaNWZk8kYipUUhcpvtC2ykCmSCgJCsT1LSNIlCgCMR5CQbFoopjjosaaiEOUUlHsu66e4m560+JUA35LK4/UZyxFzrJiqMEtmixnc0b6S1xSFrQ/hAS5O0bYnXvkHKzW+tPrLlbHNYhSUcdMcts3LjRLF91gKm91XvWbMipQfytxFEetYrTpDs1Sk02Lc+BxGkoiHz+5mjfXgSUZOmeUARKCIE4pqAgn6o4alHUNDtxiEo6khWnn2yW1VVw4jyz0ElWnBOC+dwfkCRODj7+RLvkMvXpnUi3s2zl/kmToXcNhXT5kTT2IuZDVDHMjRC2M89qaruYOLHS3DZoscF86IZ4yGaPaFtFIAoCSrKioKR1FIFNCBCCgb+wCWHgVwgr8Oorq83bb6+14QEgDAdvChNAuxkz1ttrbqHPRYt+3OJ6UP10i3FcjzkGUhClpDsd2LL1FLNmTSInYliJEhMpDlGpbp8s5luqJCtOrLJ0pwPj7A8/kzIkqUfPRsk4V2BOzKyJE9fY4LAUTh8S2wwVi/RIKFSEc6BgWiT47NjRq+xn1KlLL9vFHNa1vq1P/kKc5iV8Cm145plnNdkiHlfY/tb7ikA2CCjJygY9bVujEIAM7dN5up3zhEkdtyBawx9eZm68YdEWmPzh2mbm2uuamdNPm2sJ2O13tDD9LtwpWa/HcbPNO++sNU+PbGeOObZB8vrhh3KSa725oN9O5o47wx12c2EKkofHiRYfJY1KHJIVFoMrjrkq0w1aiiQrzv7I5QnPKPsj03XSdopAoSOgJKvQV0jHVzAI3HD9IvPI8GV2PCef0tg8+FDr5NjeeXut6XF8IvDhXnvVsWRJVC3MGPMq9jFCpoR0SWO/67TtetgsW0XahwERxxQUFrE9bt7DsDQqcV7wzDNdfyh8p57xhSWm+SqlSLLi+LOF7Y84JuWw9czXGmq/ikAhIKAkqxBWQcdQFAi0bjU5aULzEh8hSkcf08CMfGaznwnkC1IA6YpDslxCBzgPPFhuTjn1Z2lximMKevjBctOyRWrQTW/nEBnGHqWEvZTpI2pIAup6T7X5jQH/s2nT15vpEVMBERk+atqg6iZZcZS/qCEcOu0z3UB2o5RRI9uasvpbp60aZ39EMSlHGZfWUQSKDQElWcW2YjreakHglfGrzRmnzzWcyKPgr+QSn8YNE3kKxeQHuTKJbC62DSawOCSrS6dp1k8LVQyToZe8eUGIqxTlGsQwEx/PixPIMk6g06hziaP0ZUqyop62DBtzrklWXGUybHxx7xNNH0y1KAI1DQElWTVtxXW+GSFwUf/55rlnv7FmwrKybazZUIiPa9rDLPjsqK+38M3CDwuihokrzFzoErqxL3dImg3pGwXNr8TxocoIgAiNwtKoxAkNESfQaYSh2Spxnu+aK3NNeKKMN9fPLIb9IbiMG7/adNp7B9OqZe0toBo56mubpxL/yOOOa2iOO6aB/Z1YsJC8oD+aQzcdMqEh1/hDBYInBWV2+oz1Zu+96gT+LkVZH62jCERFQElWVKS0Xo1GQEyFOLxTxF8K4kNpUz7Z/pw8dW+zaOGPBlLGf/BScF6fMX19JJLlEjr8vkTV8jrMuwsSxxSUr4UMU5/ihJdgjFFMhnHmEgcjN3diHMITNaRF2Ljj+E9FcSyPM/ewsWV6P4pJ+a2315qjj5ttCdCXCxK/W8nfoQvnm2ee/SblGqTq1Zc7mN8cO9ueqv129X7J+yefOte8/MpqM3Pa3knCdsGmPvr328n86a7wwySZzlXbKQKCgJIs3QuKQAgCKFMXX1ThW0uIj5AwLxGSE4WoV/wVjQLmdZqXtmPHdbDhHlzfL/ehmOSE5LnXq9sUJGMJU5/imjRzaWKKg5HXxynuuOMkzg7aenFOUIbF5orrpJ6v/xDC9gfPFRLE5+EPlZvTN/khomD1619h/QjvvqulaVC2tXnwoWVmwcIfzXtvd/QlWUK8IGGQMX7/OnaaZn/6kbh8zVv7rdkIKMmq2euvs4+AgBAlv6pCfER94j9vwjXstXcdq1zhwE6BHOGnJSEeUKhatNzOmhAJ/UBBBZsx/Tvr+xVUqNPSY0YpBFOQjDeMYOzdZXqKwhcGf64cpuOYCv0UuThO+9n6ZUECUJ5ydeggztzD1iPb++n2h5CgjRsTPo+YAp8blThE4iVM3nH4KVneNkLUpK1L4rKdl7ZXBIIQUJKle0MRCEFAnNrd2FhuzCyID35aOLbjpO4tEueKl8jhh870JRmibgmh88bGCoqxxbNatZkS+YWc78UOIxhxnM8ZK6T15TG7BQZ/jTKfOCoW/fkFz4zjtE8fYf5p6cYdx1RIP2Fm1ULaH+lMykKCMOW9PH6VWbjoR2syZA80a5k42Ys58I67lhjMilL6X7iTVbW85kIvyRLz4d13tjDXXr8ohcRF2UdaRxHIBAElWZmgpm1qFAIQHNQjb0DQu+9aYtWpp59pZ18EkKgbrl9o1SleCJwMPOXUximBRyFntJM65IcjNAPqFwVVi3sPPFSeoljxHNoRxNQNWFoopiDZEGE+SXFNb/SLmemtCR0zclSOqwrlIp8jY0bhhBwGHVQI+gWCEB7Xc04s0uz6j3n7LbT9kc5kKCTo3bc6mpHPfGMeGr4saTLcsUHi9C4kyzUpcu2G65qZSW+tTUuyOu1dx+zaarI1N86a3sl03HtaComrUf+h6WSrFAElWVUKtz5MEcgtAoVkCpKZ+SlB7qwzGTNkhX7dk2JhSEJY+l+ywAaFjVqClLi4Tvs8j7Fi7oRYRCmZjDfM6T2Ob1eUMeaijp/yBhmGBHkL5AjS5WcuFOXLJVnUpQ3loENm2ZOEqGHjxq+yPl3egqp1kZN9IRfz0z4UARcBJVm6HxSBIkUgrkpTVdMMMxnGOa3nHfOppzQ2F17QNK35EFwefmS5eXj4sliKEM8K8hmiT8xucQvkMDHmnQLJFurew48sMxC5qH5YMo50PmuZjjnuHOPW99sfrmO7+BwSaBZFmNOBmAchSeB54/UJ1ff2O5dYvLj/4EPLrfIFwTr9tMZmwYIfzYMPL0sqV0K4XJLOPhQSF3cOWl8RiIqAkqyoSGk9RaDAEMhEXamKKfAixCcpnaksEzXLHTvqELGO3ETdRHR/+51vYylXbp9hkdOzHTN4MGa3oLTEJVbSHtPm9CnBOBfy/iAOmVtcU6EoUZAkfKfEQd1rJqS9KFFgeNAhM60J0MXnb6Pa2ZOFmBvBnpOIUvyc5avi90OfUbMQUJJVs9ZbZ1tCCMQxBWFWIsBjNoUYRW7sr3R9hZ0KRL3BmRylolBK2MnIbBS4fMwxTDEs5P3hNSn7BRMFMwKTHnZIvSRhR90Sp3fIkxAywRdFjL0FoT3u2AbJ+Fi0gZi7AU555rTp35njnaTs+Vgn7bNmI6Akq2avv86+SBGIawrK5rSbQBRHGQnzFaLPQnLKDgukKhgc22NOXhNTR92OqFhvT+yY1gRJGIioJRf7I87J0TCCGHXcWk8RKHQElGQV+grp+AoGgSVLfjRLl/7XzJ79venQYXuz227bm3r10ifRzdfg4xCeMDNY1DHGJXZuapqgZ2Rrgos69nT19tprBzN+bIdIJwHjhoPIxfj8+ggLQBqH8EQhxFHmEWd/hJ1CjfI8raMIFAMCSrKKYZV0jHlBANJ05ZULbd+DBjW3xMmvrF27wdx771dm7NhVKbchWD16NDBXX72LvQ75kv4efbTcNGuWeqrsmWe+Mffeu9ScdlrjZBu3w+HDl5tx41ab449vYPr1a5p2znHISZjpLg64cZ4bdspQnlud6lCYIuSHTRwCEwfbqHWjkKI4psJc7o84z426P6LiovUUgUJEQElWIa6KjqlKELjiioVmwoQ19ln77VfXPPpo6y2eC8E677z5lkAFlQsuaGpJESTpkUeW22r0RZ9uOffc+ebjj9fZS5Mn75Vyj/5PPnlzpPfnnmsXSPpoGIeYRFGUogIexy8pTG2RZ6KAnHrGF1VuhoNgjR+bWaDTOGQzKrZR6kVV3aLuD6/z/IxPvzd77ZH4Y6NyzQbz99GrDHVO6tXQyL1FX/5o6tfb2pTV3zp5TcYexwQcdX9EwUXrKAKFioCSrEJdGR1XXhGAPB122Kcpzxg/frct1Kebb15s1SXKjjtubbp1q2froILJ9Z//vK557LHWWZEs9zk8CzXrlluaB2IQ9SWfD9+XqKlxoiQEdicYdU652BgEgR31dNusIslX5XiZc1SCRd2oipK7PyBVux0wy9x/Z3Nzcu+G5udHfGaOPrLMQKp6H1tmnnx2pXnp6Tam9xnzzDWX7GSXofeZ88xHb3QwLXbdrNrmYn+M/79Ks2btBnPKiY18l5ux3n3fVzYOFp8hfKee1DhZn2vDH1thjvl1mdl7z9QDH6P+vtIeuOh3bpOUvmnz7N9X2jYELdWiCOQCASVZuUBR+yg6BDD9DRjwZcq4MfthypMCkTr22DnJ7151CfWJfnr0aGhVp2yUrEMP/dR8++3mk3aYIidN2iMQ16g+WblwaPYOIuqzw07r+U2OvsnFmM9Th/ioQbDiRmP3G2/cFDiZ/qJAhu66o0XkMUddI3d//OXJr81zL62yhOmCs35m7hm2zJz024Zm8Zf/NfXrbWVefX1NCsl67h+rzIzPvjO/PGBHc9sNCZM5JSomQXvz7fe+Ncf3+dz29eCQVubU36USrekzv7P3IUXeAnG6c1Bzc9fgpZaEHXzQjublF9onq9H2sKM+s98n/Wv3FAJ2XJ/PzTvvfWsJ1tT/7JnpUmk7RSAFASVZuiFqJAInnTTXzJmTagJEoULNkiI+VHwPU5aokynJevPNNUlfLncx7ruvpenWrX7g+oQpBlFPzGWyAcJy+UXxGwp6Lkfw77x7iXn2uW8yGVpgG9QriMqxxzTIab84w1934+K8mDsZ88MPlseKdM/kMMGyRulCbnjNdUf0+tzUqmWsCXDMyDbmhtuWmD/f2cLc88Ay07TJNubjKevNv0e3TypZZ120wLRsvq2pXPM/q2a5JWx/pNubp/1+nnnln5W2O1QoyJBbDu3+mZkx6zt7CaULUgQxgyBRVn25TyDJcgncuBfam0MO2tG2Ib5W51/MTD5m5ONtzLG/KcvpPtHOaiYCSrJq5rrX6Fm7ChWmPlQj8c1y1SrXhCc+VhAiLzkDzFNPbWwgZZn4ZLnPQU3DOZ7StWt9M2RIy8C14uWOL5PfizTf/i7p/KggWBCDbJUiIVv4+WSjbGFmI+kwkdfzWfBXe+jh5eaVVxPm5WwKattppzTOasxB+wMfq/79mprrrk1ETqegCkGyht3Vwrzy+hrrl/Xu++vMux+uMxs3bjSjn25jIFWQsI0bjbnusp3MMy+sSipet97QLOnLZftL42eXTpVjHOV7TEuBDlVJzHeYEU8/Z569f8fAXc2F520+IMI9CuQoSMkKIlkPP7rc3DBws7KNyfCZv7bJZgm1rSJgEVCSpRuhxiHgKlSDBu1q5y+mQ8jSNdckTB+uo7qQrH32meGLF+0ga3FJFr5hmCT5ucsu25pXXulgjjlmtg0VQcFkGBYmAhIi+flISULqkKj58rJdfJ7L86WgErlR2LPtX9rzDAJKTp/xXahiBIkAA4JVMp6qwkLGCjmEcCXGu97MmJFQXdIViCARyRlzrtfPuz/AJFsCHDYfue/uj7KybcwhB++Ydn/gL3XRFQtsc5zr8cu69sqdzXVXJX4nrx+w2PpatWi+nZn2frBJLy7JEnWMfhctTkSNr/i0k/X10qIIZIOAkqxs0NO2RYmAayoUvydxgnd9ofxIlp+ZERBQxDhNGJdkub5hckrxnnuWmlGjEqYySCA+X9kUXnS89Cm8wPNBgqKM76IrF1rzDiaaUc+vNBdfudC+xCb+s4P1n3nwvpbm4cdWWNXi2F+XmcN+PduMfLy1adl8SydkiMzCRT9s8dg4CaSlMS/yx0atNOee2si+2Cly7d2P1puyeluZKy9oYlo029bW4zNl0ZL/mn9OWGvbUWbO/t689/H65Hd3cEHjbdmidk5I4IkXLDBXnt/EHPTzOuaxZ1eaQfcts3MZMaS5eXb0anPfgGb2Ovdb7LKtOfeaxeaxe5on5+tiMXPOD7aet4AJ8333w/UWixN7NLA/Ke99tM7s2WH7lP641rzZdsk6ghE/qetXxFQoDu/PPr8yxUdK/KbE16r/5QsMddyCwiWO8V6fLD8ly/XTwoQo/mBepSzKHtc6ioAXASVZuidqFAJuqAQIlcTG4jpqEkV8oVwfKyFA3MfcuGRJIiipmPa8SpZbXwB2ndslhIMbRoKxMCbGISEjuIYJ06+8PH616X/RfEuaxo9L9YmhvjXZnD7XvP12gmBJOeSQembUyHZWzbju+kU2kfIzI9vZNCRS6Pu00+ca6nr7PvW0uVa9eujBcnPaqT+LtH8WLv7RdDloliVZkKnyjtPN1P90NOP/WWkJ1ennzDfjnm9nyRYFX6QbBnxpVYwLPafAIj0wRqVHn1lpBt77lSVHg67Z2bbsc26FmTH7e/ObbvXN4iUJZeOqfk1Mn/MWmBcebWUO2q+uGTx8hbnvkRXmy8mJfHi0gWQ9fl8L85tu9WKMILuqM+d8byBZv+lazwy8cifz69Pmm+cfaWXH0qhsKzN85Er7/b6/rDAH/byuWbz0v+bKQUvMgCt3MueekupU/vvLF1kidWW/Jna+UiCQ51yxyBJLt7zwWCtLrI46aV5KG+r94pjPza+71jN/HdrCNoGkHXjMXPvzP6+0TyFf3Hf9ovCJgmx7ndS9JMv135JxQawg8n6O734ky6uOCXHz8wfLbqW0dU1EQElWTVz1GjxnVyUKgkGc3D/6aJ2NkUXBKf6559qmmO7cvvClatZs26QDuzfulkvuxCzoF0bCb0x+oSWod/Chs8yMGettEy9J8t739ot/0sMPtTbHHjfbqlz451x/3WYfnTvvWmJPiVEqV+2XbA5hO/b42fY7psnpU/eOtJvwd8GvCgVr/IvtzbU3LbZH6DH98ELk5Tdpk6JFh6gLDcq2ttenvLc5qW+kh8WsdOAxn1vigSrzn/HtrSJ11MnzzJBBzczveiSIJ6QBshVEsiypODZxIu7E4xuYobdsxjLmcGJXHzh4mVnz7Qbzz4nfWnUKMgW5efzZlabrQXXN3IofU0gWihbq3Kw5P5j/e2ZzbDjIzx6HJtbWYvHK5lN5fc5JEEj6Pe/0RmbG7B/M4IeXm6subGr26lDb9Dl3QQrJQsXiGorYC4+X2z4tmb0nQaK9JI5rrl+UOKSz/hTI+UNDWyXNhXICEMWKvULBRIjzuzjDQ7JQSjH7SfEjWZ0OnGlNhPSJasofBJJo2vUHi70w2kARUJ8s3QM1DQHX3ylo7qhJEBt+uuZBvhPiAcIFAZMI8MTPeuWVxKlEN/YWREsCko4du9oqYBQhcX5hJPzG5A0tQZ2FC38we3fenJsOP5tRz2xWvJ4Z9bXpf1GF7U4IFZ+5DoHqf+FO9l9cknVh//mG8ABSULlQu8JK54NmJV9gqFO8AI/7TZl9QZ58YiOrWl14XhN7quyuQc3NKWfPsyfLuI/C5Y11FPa8qPddQnXFgCVWpaJApj6d1MF0P2meJWCoNTdd0dRcc8tSXyULAjF4+HJzVb+mVt16f3y7LUxxUccUt95BPeaa5rtsm1Cozm9iSRaqllW4jmtgBgz+ypx3amPz93Grze3X7mwu/uOXZs/dtrf3/zWqjW1LERJUb8etzNpv/2f+9bc21qxnMTppnq33/qubiZeMUwiVS5z8SFb3380zszad6PWSOPpyTw16MRCyFOT4DilC9YJ0YebD/0t8u9xThOKrRf+cQnRNhX64u/5gcddF6ysCIKBKlu6DGoOAqyb5ndzz84WiDb5ZbgwrL2AuCQpTyiBkf/tbW0vUXJ8vr1rlqlx+JkMx87ljWVixT9KhWcjTXnvVMe+8FawExSVZLVpNTjnp5xK4dBsJXyvMfqISQJqsA3OL7cypJzayLzsIFt8xH6I48JPrmDX9/LJysXEH3POV9bPCNIb5DxXqpB5lScWqcu3/rL8RdQZdvZMZcO8yX5IFGVv77QZrRvz72NUpKliSjHyc8GUSUsN11KPnx1daItOi2XbmnJMbWnKGauTWhUBVrt1gyZG0+88n681Rh9czz79caU48rsySpjVr/2fbQajoj+v09d7H62xblCVRpLzPEBIEWbpvExZDb21m/u/NtdZUyHWUPdQocKGgiJ17WqNQJUvMhx13296OD5OkkDj6cU2FokQJbmJClrAKLhljH0Fwin4/AAAgAElEQVTA2CcQLLCb9sGe1lTuhmRAGXNVL69PFw7vbjwuCQmhMbNy8VtWs/tQklWz179Gzd4lWX5pb1CaTjrpC0uoXIdz2hFmwRu6AcJ0zTU7b+GYHkS0MBMOGdIq6Qcm/lhBoRqkH4ko7y7WXp2m2dANkBxRlu68o4VVp+zLr+FH9qeYAR96eNkWYRAuJKzBaXMjmwvFT4t+aYsvFwQIclesBVMhhRc/xAEyg4LFdV7ekC9I0zsfrjMfvNLeHHDM52av3XewRAzlh3AGfx3SwpoKIRCQDggFChDXXYL1u34LLCl6/N7Nkfx/fep8M+vzzfHaIGDvjW1nWuz/qbnivJ9ZZYqCzxUF3yoKPlWQKxzaIVLZFpcEvfh4K2s2hLB8+laHpMIFycLX7IRzKqzSJeWhu5qb/tctTmsutP5rw1eYIZvMqFfcvCRhVr01YVYVhcrv1KD4YYmqBFk67oTPk7GyZByM95kn2iRjX7knFV18eAYBSiFQ0rfXyd1VuPSUYba7q2a3V5JVs9e/xs0ewlSv3lZbpM8RICBaa9f+zzdvIG0xE6IyoS5hCgwKr0A/1MVBXhzsvbkMxcHde91dFPoQh3i5zmnBQw6bZb/iE4X5D6KFA/zbkxKqlZdkyXe3b0jZ+PGrI5MsMRVimrzrzhZJc2UcB3jvhlu77n/ms3k/mM+++NHwmfLZFz+YNZs+871+3a3M7m1r23v7d9reNGu6rdl1p21ysnchUy88Vm5JFkQD53UhR5ffvMSatzCfDb1lV0swIFw33/OVJRkQIurSDhLx2t8ScZVQftzvLiniMySKtpAkyJIQJZQoezrxlEahJKtjt9l2DChTfx+eIF7ZFCFB3j4eH9LCEkfrX7VfXYOjuxRRvrjm9b8Sc6EQqQOPTvi9uUVIHNcgTqP+9o055Jf1tjANcw9/LWJiuSEVIFHTZ663qhWKFml1vCEXIEvj/2+1VUZRQ+mfOFpSj/tvv7s2Jd6WjBHix7O9EeezwVnb1jwElGTVvDXXGRc5AmIqxPH84YfK7elBiBYF0sV1L8nivpwylHAOcUgWL7KW5ZPtM6wv17ENzIX9K6xvmNcfLB28EKkPp31n3nhvnf355bKfMloNSNb+nXYwB3TawRxxUF1Tr+5WGfVTVY0gRZjrMPHJqb5zrl5szXiz3uxgCZeQEEyGex4xJ1DJsmEjrllsOrbf3qpgQtqymYsfCaI/L0mCaJ57emPzz3+vsQqXOLbvfshnlvSh/O25+/Zm8MMrrAl04DU7m1/uV8f6dPkVSFxVnsTMBiNtqwhkgoCSrExQ0zbVjsCtAxeZzl3qmh69GpmpU9aZq6+oMKtXbzCPPdHW3DJwsXlxdAczccIas6DiB3Nm3ybmnL5zzc0DW5hW5QlFxC2LF/9ohg1bZu6+O2Heue22Jeb119eY3/62odljj0Ry2e7d65s//GGR+dOfWpj33//WvP/+OnPppQnTXFUXr1+U+3wxD0qYBe8JQJcs4bRuydc7a1NUMPoT1Yq4U+Nf7mAd5sWR3m++rj+Y330I1dOjKy25ykf51UF1za9+Wdf0PDLcCT8fz0/Xp5CixMm/r+1JQIiRmACHDGxmcF6XgplwyKNfB5IsyBkKG6ZD2vmFYogzRzEVuicBaS/E68spHS1h8poJUfhefLzcmkbdk4PybMynr/29TSLUxSZToZzWFKULfy4JmxFnzOnqSsJovzrv/Odba2bca88dzMEHJlLqULxt/PpI12+uxq79lB4CSrJKb01rxIyaNPjAkqzXJ+xp2pV/Yu4bWp4kUPvvM838uPEgAxGjnNm3qWnf+hNzyWW7mMFDE8fJ3QKpGjHiazNuXHsza9b35rXXKi2Zeu21NebLLxMnAiFU7dpNM3PndjL9+lVYkjVx4u6G6OKZljGvrzVvvLvOfDDtu6SpjL5QaCANKDRes5jrF+X3XCFVLini9J/4akGqMDcy7hnTOlmShW8VRRQqm4vv+gR24tgupC1orkEmQ+b44MiVGStWcbFF0TqzdwNzRq+yvKhbQhYxcXpVuN3b1LZEz/ts8Z9y50LoBEIsoGCJEoWSJaRJYlqJ/5acIOQ7KpdbxI/LvSbj9O4t6viNE5KEoiTBRakHsYKAidKEkz6mUK5h6sMvTYK3Uh/iRPBWCv0IoaLd38ZWmvNOS43JhekVEyR15XfBi6uolZDnKCZiiNA+hyROsk54ZXPsOK73PHmumb4p5yFj3LvjDrbO6efNNzM//c5MfnvzAZHG5VPMBb9vYu64OZER4pV/VZozzp+fci3u3tT6NRMBJVk1c92LetZjR680Y0avtErVGxP2tATqsSfamXPPnmuO79nIjBuzMoVklTXYxlSu/sn8eehSs2L1AVvM/fDDP7NKFUVI04svrrIE65RTGpkmTbZNkqxPPtnTHH/85+bAA+uaAw/c0ZxwQvxo7Kg5dz/ydSjxEMLQ/7TNzxCFyXtq0PXTwi8L/yxvuAV34hJXC3Mf8bb8cgOCBScTXfOjl0x5FS95Bi/5ux75xvpbVUfxwy6bcWDmvOuRr83o11IDu/r1ybOH3byzJcsQDEjRL/atk4yijkp1zsmNbPBTIU+/O76BPRHICcL/jG1nrhi01Pxr4lrr1L7m2//Z03goVmX1trZ+XLSvX28rQ3R26kHaMEfGHeftVzW1hL66Cvvj0lu+Cv1dYHwXnd7IuL8LfmMe/tcV5sZbEjkIxz7Xzhz8i4RaddFVC81zL640R3cvMxee08TGa4M4TXy1g7n4qoXmnfe/Nd9UdEl2CclC6Rr7t0RYFIjYq69VWl+uedOixYarLkz1uYWFgJKswloPHU0EBDD9TZ2S+IsZU+BTI1aYs85uYs2FFfO/t/cGDGpunhyxwhx2eH1LrsrLa5uKih+s4oWJUcqnn35n+vVbYHbddVvz5Zf/tWTqH/9YZS67bCerWJ1/fhMzdep6c8IJjcytty6x9//852W2PiRk+PAtlbF0U+AlfeN9yyPMcnOVXt3rmduvTCTC5ZSgVZ8eap0SoZ17EB6ULiFGXKMuqpYkkYac3X1ni5TYVqJcia8W7TATWuf2vRPpVSBiBAfFdOgW2p5y2lxz3LENbX1e8jcOXp43s2As4DapNrdf1cSqN9kU1iwKwZJnQLRG/KmZ2XGHrcw5Vy02jw9ungzdgEpFqIWBV+1kHd0JJopvFT5WXMNsBznDLIgPFwWyhYM8yhdkTE4ZUu/ECxYm22U6Ti8+A+9bZkmbe3KRaxA6SB/XB1yxk+Harw+vlySQ+IoRdR51jbFddctSc/l5P0uGnnDXIJPfBQjhn29OROX3K4cfPduGCeHZJ5/QyDw4OJFgHdK01x47WFLlLT1OmpuWZKGCtek0PZlL8em/tDbHHJX9ic5s9qO2LR4ElGQVz1rpSDchAGm69PJdrL8VilbPXo3MLZtMg5gDuX7V5RXWfMj3YUOXmpsGtrC+W9xzSRb+VRRUqSee+NqcffbP7E9Mhmef3cQqVpgT8duCeK1Z8z+zxx7bm+bNt0v6aEVdGNSdvtcmHNTjFkxQ110QLYVN3L5zVT+OKpGrZ0btB+zAMJPCvE64aHHspph7UbSqqmS6v1DcRty9OUI9pxyPPn2+JUrvjkkoOUMeXWH9xH5/cuIPlOdfXm3++Uwb88uec63v2BXnJUJNtDzgU/O3h1tZ0oU5dNCQZabPsQmC6BYw7fuHJSlm8qg4uX90uG0gV5gKIVf4XkG0UJ343OPkueYPl+9sDvnFjubiqxdaIoYqxTXis6VTsp59YaVtQ90/Df3KqmEjH90cKT/quLVezURASVbNXHeddRUjgMJzwkWLIplFgob24oPNs1JkJElxJkmUw+DKRJUI6zPX94NezmHPuWHwcuszlEn514hWkXyJUIfYI+J39P6078xn8340vY+sZ75c9l+zR9vaVkGSOviDoZbV33HzqcpsxunuLdQpSBSnBV8dmTBD7nnEbKtYeckSpCqIZB3UM5GnsFatWmbGG4mMCFIgrdmYkiGFkEO3iKnw2st3tiQKcvTAvS2tf5aQrFP6NLLmQQrESpzf05Es1LEZn35nTYe0pW/ImzdcRCb7Q9uUPgJKskp/jUt2hvhMEbtq//2D41W98cYaM3bMqqTP0a9+Vd/07NUwGd9q9OhVplYtY3r2TPWtou83/70mpa4ASZ+YCnlu1PLU6Errh5VN8SoOQX0dfPgsa+67+47EaUmbKPqML8xb7ySIQicSSo/ZzfS7qMIcilN8v4QpsnnrKebZkW3NoQfXMxCyg7vOMg8/UG6OO2Zz4mi/ZxYDwZJxZ0K0siEEmLai+DxdO3i5WbLsJ/P0n5qZYSNXmtfeXWcO7LSD2XWnbc3r764zl5yR2J/Dnl5lRt7TzPTov8jev7HfZnXzqL4LMibxmKPBhgKhIlbX31+uNAftW8cSKyFTBGz963MrbT1ULT77kSz8xVDDHr2nuTnvmsVm8M2bg6bmYr9g3oQYuqXLwbPMok0HVeS6qE6t955uzd04ukOOXHWLaPP4a3EPZ3hxcke5gpShjnkL5I17WhSBMASUZIUhpPcLFoGjun9mg31Cdp4YkQgE6ZYbb1hsxoxZtcX13Xff3tbH2fvXRyUS4r7wYnvDdSl9+84zH324zvTv39T0v2hzqAYI1mWXJqJv00dUopXNC9CdQJgyApE6tkfi9NmieV1sRPY7715iHhy+3Ax/MOE/9syobywB63dxhTn04B3N9dcmTDn1G39srv/DLvb7tTcsMg8/stwSsrcn7BG4Bx56ZpU9PVhMxSUUUca959FfRKnmWwdHbRy2w0q3MxN7auQ9u5pr711u+vYuM5/O+9EqVa+9k0qybuzX2EDKULM+fnGz2SoX4/znxLWWFKFeLdoUPBQVCuJFHkTIF6cLr7xliVW2qP+748qsuVDMjJgLuQ4BkzQ+RLonhAUlG9Lq4uiqWZwa7HrMbKtMkTKHghkQBQrVCZULUx+qFhHfCeOArxUnCiFcmAMhX3t13CF5D8d5+sWRHhMkEeIpwx9fYVq1SD29GLa+er/mIqAkq+aufVHP3CU7TOSf/+pgdt018Z8g5emnvjZ3373Ufm7WbFtzxK/KzNo1G5KkS0jZ2X0TQRK9hCmIZMl12qB+3X5H6l/TfqBm6tPj11eYbxbqFEQLR3dUqNNOaWz27DLdqlEX9dvJLFyUOO3XskXttCSLNvzlP33Gd2bGZAKcbsZWxpULRaI6NiFmthcfbBHJjMf4ckFe0s3zH6+ttepV/R23tuZBlCtIFiZDPqNmuUrWHm23s6bExcv+a2684GfmyF8mFNVcjJOTixAkyZGI4z1qFHG57KnIUxKEEX8ryNTjz620zvmcdvzPJ+vMjNnfW1+tE/slSGML6wD/P+vYD1lbu36j4Q+OXBTCOtxxVUKFhQydcd58a9KTPJcoUncP+co8/Whre+3uoV+ZZ59fadUunODvGLBr8vQh9yBPmDcJS4HDPM7tkDPImpwy5FnUJVK8+mXlYhVLvw8lWaW/xiU5Q69Kde21u5gzznRMJ5tULlLSjHiyTdI8+Nln35t/v1Fp6/I5DsnChCjKl4D63n86BqbWkTrZ+Mp4Fw+fHdSsoILJ74Zrm5m33l5rFi3+0apQolCtrtxg1SnKsUc3sH/J+ylZRHA/pOuntu0xPeaYi/o1Tapd8txMnawLZTO6L+iwMeWCvKR7Rv9BX1miRPqgES9VWoKFUoWKdVavhKn2yZdWG1PLWFL155ErzaWnNzKLl/1k/bXEZJiLceKPhfqESkXhtCCfOU3IPQiYvX5yI0u4iO0lpw45HXnF+T+z9cnTiJlRThnSD99Hjq20QWlzUSDL/3lBHdBzgaX2kT8ElGTlD1vtOU8IkPPvoF8k/CRQqTAZomKhZlEgT31OSCT+vf/PrQx+WH7lww/XxSJZoo7tWG9r8+3aDbbL225vbnr1Sh8r6xd95md0iioIviA/n5dfWW19r9yCCoVZsBZJeMcmnI/FZwuVChMJflj4YO21z3RbB3PiqOe+SXaDikU/UjBT4cQvuQbztMx573bmq20jPSMX5CXSg5xKOLlTxLHdz9Hd22d1jDPuvHJlNpfnxjX9xh2v1lcEskVASVa2CGr7KkcAZ/U/3pg4Ug+JEh8p8atyyRNK0wcfrEvWkcHiS4WvVRwl64Tffm4d7TETQvT+/e81gf5g8hwCjxJsMZclSIU55fQvzLQZ683ppzS2j8MPC1ULkgT5wr+KMm36eqtSjX9ltbnzT0vt9dWVP9k4YzOn7G3Ni1xD5RL1i/rSnjAUKFnFXvxOqPnNqRjIC+PO5Tjfn/qdObDz5tN7kL6XXltjTzj+9iiir29r3DqffvGDvQYppI6ciHTxzKXZXPrNJkzGux+sM4uW/Gh+uX9d08JxNSj2fa3jLywElGQV1nroaCIgcOklCyzBEZ8ocYA//Yyfmeuu28W4/lozZu6d4p/ldo8fVlSS5ZoKIXN8F3Ln9Qdzn5FLU6H0i5nktSdbbZE25plnvzF777VDkgyhbOH4zmlBPmNCpOCnJYSJNgQwhYjhs8VPHOX799vJtqU8NHy59eniHk7uOLuXQonqlJ5L8iK44W+FeZDQDFIwFX4w/Tt7avCsXmUG4kKR8A0vvb7WXqf4tc/VODnZ2H/gUnP31U3Nb4+qb0lTtzMrTLOm29pnL1n+X/PQgF3M6dd8aT7/VyKO1mlXf2m6/7Ku6fvbBua2/2fvOqCrKNroBwkJ6dTQiyC9qSAiYKXbqBa6SgdBBEFQpFloAorSRaUrSlVEqspPUcBCb9IhhPTeE/5zv828TJZ9eWX3JSHsd05O3tudnZ2Z3ff2vnvvfLMwjOXN31YifYVyDAIZ842SCuX7D5Kh1gLh8F616vwftX/an+ZNz/JOnjidRK++cSXbTMQBfUrRh++WoxoPn6IOrbLKf7sxkt4cf512b6xB9esoE2M6977ISw7t3ni/Cc4KwheBi/tggiwXD7BZvbEjIEuFkAghF0IexHY/PzcCcyUzWUIuxDbEmdOJFkN8TiBLADcxu3D69Ju0aqWSgkHMKBR1qv1goseQ09r0veISWS0vZBJIVkaZlnO6K8oHumd7OB8+7hrWLC9BVuOul5j1+XW54q/7aFEYwQAPbxanbOhVgv8/0qgovwao6j02iM79okicOL5i2SK0WUpjYBTIGjL5Jp8bbVk4uRx9syGKvmHQpMxOBfgD8FKDLDBfI3qXoCd7X+aZj8N7l+D3IoyWzUW97wwqRX00Es1O+PgmLV2hfGaP7K5lAUSNnz5D14NS6e03AqlFU1+a9bmydufGldWoTO3jzGzhNWLWF7foky9CaOOKatS8qQ8DsyatlBnJOH7MG3mzSLyx36pmba4cARNkuXJ0zboNHwF51qBW5QJUNWt2in1TIl0DABhCsGAwxK/fUIPq1zvO2wULhtcyayUAlABdWueU/WDyflfOvtMjkzh7USB7Qv40OtAX5JKqXd3DarJVANYzF5J5MW2Ma1BImu5mWHs4qys2CryIegFgYGxHnwCSwPY06XaJFkwsy8AGAAYArNeYIE2QpT5esGFGtBPnbtzlIpvpAfzARoGZQhsrlnHnbYiP3gqk9+aGZGOyALLAwgF8AWBt2BHLxyNcIZuL8dTKmYV9Akzh9Qfjy9HAvqUILFarzufp5U7Fs7Fboi5bIGvJ8jB6f5oyaxkSI8CbGeYI5DQCJsgy74+7agSEL6rJwz7UVEoGCp8WDPBCQlww/xYtWKDMpAMIAtgCeALrhRCGdTklA8oAjAlmDOUgBcbGZliM9ABjSLSIwNR0wW6p82xh//CpwbTHBaBEXDBrObOQfPT4yQRq2VyZIQaD+9Zfojglw+ABgbR1WxTPLkTsOxDL5dTHqG8KV8wmhLcMOaRElnNHbkS0Z/6qSNLDctmbQd8I8CL3DQALAUYIoATASrBUNdsrExcwJhUCi2iCLMxG9PMtbDneyNmFG3bEcJ4uACZ4rlA3ZjEC3CKHF9oMECVA2F8bqjEgfKjzRZowpBQfs+ugknYCZbcsrMRypytkc3lM1ddSgCmwTUuWh1PlikVY8hPy3zdfVOHFuCdOu8mzbAGY5k2rSJ37XMyRyXq603ku36F1ALNkguFy5N41y95bI2CCrHvret/1vRXMkzqvlTDDQz7csbM299NaMlI5vxUAFYCWmC0oD5AAYgKwyXWLcmpZUWwHSwF5xJVhjYkZ9/51WrsunI4dqs+nb9j0BHV/qSQdP5FA48eUo+e6nKeo4IcYYInXC5eE0PiJ1+nK2UYWL5bcdiPN7rWqeXB+I72LNqN9AFt4gDvKbEGShK/NnjASZIEpAmslgKXCZlWip/pe4WzvFcsUYbZIsFkAUzNGB7J8B3AGeVE+Hu0XkqMR7YRUiHMDZAEkQfZbOLksPT/4GsuTiJi4dNqysDK9MATL0xRikHU9OJV+XFSJy8GbVaFsEU6iinoAvlwlFYrrp84fN2LcdfpuUySzVd9uiCSY3AGyTpxJZI/VZ9MqUuUKHiwVAmydPJPEbBdYKmtyIfJngQXr0NqfWjT1IciR1hgxe+4rs8y9MQImyLo3rnOB6SVM7UE3UrLlxBKdg5RYvoJHtpQN8E1t2hhJN4JSmPmqVdvrjpQO8HOhzO49MVxV7dpenJZBZIDHftSNhKZyVniUlfNuCUkS241YRsfWRbMmkzRocoKB0tCBSqLGn7ZFUc+XS3ICxQb1vKjnaxfvAFniGJQbknmcOL+RLBakQQAsLaOyrf5a2w+gMnxKsEOsliOeNiPAi2g7fFcAUciFhfh8VSTLhPBcwdhep5onv353UCkGL+NmhzDbdfpiMkuqeK0+HpIj2CIj2gkmC8AITBTAFt7DzA7ABUM84tXOxbhtmEG4focymQLtwnHzVkZYfFg4BixYfHwGvTdHYe9cFer8cTCwI7GoHDC3D+pbkj1V8FeBhULIvqu+w65wWhMhAwqwhveLl4dbPF6iXpQ9d6iuq7pl1lsARsAEWQXgIppdyH8jYNTSIbZ6ppZJwE4BRDWo503+/oXpseZ+9D8wVh2KMdiCLLj/YBwzVpAUe7x6kbZuqEmPtT7NEiIywv9vV/ZldIySehxJAGqr31r77Z295mg7jAAvor2CHRJZ2sFQNW3oxaAFAIxTH1TztGRxx34ALD8fN2WpnUx2Set4I9vpzPhbO8bVsrk4r8gft21XDM8ebN/K3zIjEGwWFqoGWBKGeEiEAf6F2adVr3ZR2rOpRo774PFCvNJFyYuH437ZHUOQHsFumWGOgNYImCDLvC/METB4BHJrFh6arZZJhoy4QtExadSwvjctWBJC61ZVp5d6XaCer5RkL9a4t8sx2MIDB3H79m1eYgdSIlI94Jh9u+tY1mkzqi+QCDfMVxasdmXAYD19UZhV+dDWskRabcuv4EXd1vzYztyQzcU4CPAMaRAy4DfzqzArhQDwgh9r+XxFIgbQOnAojv1VmGH4wbvluCzez/oihLbtimbPJdI5jBkeyJ4tsFwAU690VkAWyr467AqNGV6GmTEzzBEwQZZ5D+TrEQgOTqUdO6KpbdsAKpvp/9BqcFxcOm3YEEk7tkcTjkE0auRN7doH8LEijh5NIPy1aO5L1e/PWvxZ7F+/PoLBRtu2/uTrq3wZy7F9ezQBi8h12jOAuSEVinaoZRIAKRjZIReK13gYrPkunIFTj5dLMpu1cGkIP1TwHowWmC/5GJEjy4i+OLpWoD1jbKsMwBZmIx4+lkTly7hT7eqeLLc5Y7I3GrwEhabRjdA0erhu1j0Zm5BBq7bF8ozDWlU9qOPjPoRyiPKl3fn/4VNJVLuqB/l5KxMv9hxJpIfrelreG9VOyIRohxgrvEf+rti4DB5D7MM1VSTDNM3X4vq4coat+h6wlj/O1r1i7jdHwJUjYDJZrhxds267RwDAqVfPi4T/ADyrVlfTBD4X/kui0aOvcTmtaNHCj6ZMrcC7Or5wjv0gDRt505w5lbMVB/gaPQrGXaIhQwOpa9esfD7YBrM7gByiT59S1Kdv1rqItjpl9NIhts5nbZkdW8fZs98I2dMR/5M9bcrtMkaBF9Hu16beoiOnk+nAsooMkACwuo0LphgAm9LudPZKCn04uCRt+j2OD/l6opKL6dF+16l3Bz8a2i2AzlxJoRfHBTMY+3CIkuHfqHZiserlm6LpSOa6gC8MvWYZcnivAKywSDXydyHNBKRLSJlP9blCTRt5sVFfhJETJuy57nf7vWZPH80yd9cImCDr7rpeBba1YJUWZqZcsAZ8AKwGD7psYa9QrkyZIgy4AKZELF5clZmr1q0UD4UtkKUFogRAw/Fg1Vattm+dO1csHWLrojvqMbJVn9hvhFT4cAMv+mZmea4SRuQ//kmkto/7Wprwx98JtGNvHLMi3Z4N4P8H/06wLFCMBYkffcibMLMLixHjr9lDyvJAXGdcBn2xOoI6t/bLlj0d5vBDx5V0HcN7FmcgoBjGizFDg74t3xTFBnMEvE4wnr/Rs4RlvUBxDqPAC+oDO9VuRBBXPbZPcQZNK7fF0oIfomnH5+UZdAFAAWyN+CSUywmQ1aD7VRrSNYBB1owVkcx8ofz2zOOMaifAEgAfwBJmN477JIQ2L6hEZy4l8/k+WhRuSS0hcnm1ftSHkFoCx2G2o2C5ciN5rXw/G5U/DvLi2g0RtGJBVTpxOpGzvGNiyzOt/enqjRQaO7wMM8HvfRTEZSZ8FMTvIR2aYY6APAImyDLvh3wxAoMGXqILmcuIoEEASQBLcqxYHkYrMjM4+/gUZnZKyIBgpmbOuMmAa/GS+xgYOQuy9u+PpUkTb2Q7N9gxsGS2wl7zta16HN1vbWkRR+vJNt6bomnGYiX5pLMhrw84Ze4t+uq7SNq2oirVrVmUALBeHnqVQde1m6kU4OtGzRp70x9/JdB3C49LbfcAACAASURBVBXmsUqzM/TdgsoMrNr3vkQ3gtNoP3IzZSaXhVkcM/DwkF8wqSwfAzAFJgZL0OChv3FnLGdKRw4qpEkAGyMyqIv3SI+ActNHB1KXNtmvs1HgBW0TgKpVEy86eyWVvp9elsBsIQCeFq5XZrg2qePJ8iBCC2SB1UIdm/fGM+vV8QkfQ5gsgM3e7wTxeALA9u0cQJ+vjOT1CpFcFLJh0waYSahkohcgi9crDEljsIrtGEMjpGZn7jtr+eMcqeupF87RtRup9NevtWn4uGv0TOsAqlShCPu0Fn8TagFT8H5tWlWdHnpK+UH3969K+hgzzBEQI2CCLPNeyPMRgK+qV08lCaMcgpES23r2uEC3bikerNlzKrMPK6dwFmRNnHidDuxXpBoR8GWNfaeczbHKbalQNMgVMoneWWFqs3vzThc4x1K7J/xo9vvlaMDY6wyW8FrE3C/DNEFWxXJFqEXnC8ysTHqrDL34rOK9A3sCwASfEOQtMCgAU8N7FeeHvRw5gSwsU4NQL1WDbUaCrHbDg3jNwvKl3dhTBZAFFutmaDp9NroUbfo9nsFVUGg6l0GoQRZ8WW/ODmVgtedwIjWp60nzRpc2pJ0CbIpx27KgEkEuBIA9fSGFUzoAcJ2+mMISIRKXApiC7QLIQgjAa4TUbPMDp1HA3kz+1urG0jmdel3kmYnNm/qyCf6VLiXo2w0RnG8LJnfBWAFkDXq1NCETPLyPMNC3eCSLqXWm/eYxBWsETJBVsK7nXdkbmaGCtHfsaAL3o0uX4jR0mEK/g6Hq1PE8v65e3ZPZKgQ8WrJUCIZLsFvOgCz5PLIUmZNPTAy6kfmkHL2QDzf0IrBGRoYecIF2yMDv1Lkk6tDnMk0cGUifLgun4ztr0MtDrlqYqz/+Ua756y8Xp1Pnku9gsk6eS6Lvt0ZTvZpFWXZcOrMiMy1IzAnJ7+PFYfywhxSI7OlgqJZvjObs4wjkoho6NViTyYJ0CDZM1AO5SzbI6xkHeX1E4aOSr1GvDn5Uu4oHTVgUTu/0Kc7G9vcWhtPDdTzZ8A5J8KMhJdkoD4nws9Glac/hBGaw5IC/q1kmUHTmHhDtlCVVeLMAmACosHahv48bvTe4JOfQwniBtVL8WMWYPQQQwzXBvhG9ixNAVl6Etfxx9rZl8TdhDKjEbMNn2gTw7MQWj/jQ8VOJDKIgISLwIwHJTK9dT+H39et40eczXD+L1t6+mOXyfgRMkJX31+Ceb4HMUMH7JFgt2QslG9WFxwqz/2bNVNYRk0NIjc6ALLlOGOJvBadaDPBjxpajdu2yZi+qz6s3nxRmR4GRcTaMkEnEuY0AjLKEOfqDm+y9AiMFwLVkRgX6YStmbxaiTyaUpe174+jtD27Sh2PK0MxFYQzCAKYatDnP8uKoD27y7DY81HD8/o3VadcfCQyukIgT+aXw8F85ozwDLwCuOtU8WC4E6JKBGKQsIRcCUCn+rURLIlA1C2YUyIJUuOrnWPZQMfD7IZpZKzBVExaGW4BTrSoeNG90KZ611+2dYAoKUxgiSIgoCzas1zN+7OeCab7t8CAu/+ro7BK3I/eRvYtl21tnXsnmon32Lpmk1Z/9f8YxWALIQn4t5MXCfzBcWP8QgfcI7APgEuwVwJiZM8veu+TeKGeCrHvjOufbXoKJGjToMrdPSHKyXCe8UFogS2bA1B2UwZojxvdRo65amDTUER+Xbmlf8xa+NHVqRatjqWfpECzzAjZq8y4lg7YzoVcmkc+p108jG95Rb/3W56jfKyXYxL7s2wgGS5D84MmCPwuG9rr3e9LsieXYexWQ6bmCPDjn/XLMggGYYfuoqTep3yvFGZQAeHF28vh0OnMxhU3XkLBg0u7bqRgn8kRCT2zHmns4L9gZMFxYCkYsU1O7mgczNQBrVChrqRq03SiQZeuaAjCBsQKzJQcYMH9vSIxKKgdrkVvttNUP/iy/eoUnFzgTAJed2vjRyk3RzhzOxziTD83pk5kHmiOQwwiYIMu8PfJ0BORUCTCWV7/fky78l0wwn/OXdaYXSvZtCaYK0h6Yp/g4hf3Ba+HZ2rS5hkVe1JodKDNWYnahfA7Ig126KkkHAeZEAHhp5fBCXqYRU4OdHks8FACy9NShzpnldGOISC8ToQZ8mCUILxYCDNWp88lsZge4ggwIhkv4rMQ2+KvENlEex4PJAlga+kEwL1QMIzsCJmxZzuKFigPdaXhvxYgNeQseLniHsH3624Hsj4IPadXMCpYZcUOm3CR4kUTkJ/CS0zXNL+3UO8MWs2X7dA7QJTfm9Fk4eTaJDh6Jp/49ldQXIliGXh1BBw/H82oJ2N+8iQ9plf9lTywb4evVysp1tnRVOLV/2p8qlVfWeDTDHAGMgAmyzPsgT0dAlgq1GgKwA8CEkNMqaBnf5bp27a6drTzqkBOOyuBO5MlSp5HQao9WTi2U0ysVCqlPDxuGduiRSeT+vjo2yKG1ANVjJc8qzNMbzICT5xfwYqsr+aWdej8L4h5u0/eKwwt/y2NkLX9c0/bnGNx/NbcytX86C/i3eekCXQtSJtaI2LmuOv2yJ4ZmLwqloKP1LNvLNzpJjzbxofXLlBnQAFiTZgVTu6f86OtPs+fks3XdzP0FewRMkFWwr2++7p1WqgStBgsvlCwPAjCNHVuOIOGB0UKOLbBTCCHrybIjZiKiHrBQkB6RokEkNBWzGNVpJLTaopVaQu/SIfIsPL0MklEyiZ4HNsbt5Db78orJYwx5aQ8ytV9MdlpqsnXDY51AyFHIp2Rv9nc9Y2G01ymn/uWXdur5oQDZfOdyZemb+asiaMFqxfvkTGjljwMrBTCFkAHR7IUhDKSmjClLA3qVZLAF4ITX6zZH2gRZrV+6QKfOKik3/txW02SznLlgBfQYE2QV0At7N3QLea2wjA4CDNH90tI3kO6EqV2AJoAisFXybEKtfgrQZM0YLx8j/FqyVIhtfVUZ3pcvD8vm1ZIlQ71Lh8jSml6pBQAChnO9oeeB7eg6hQCpAJcYx9wMgCzMgIRMm9vg5de/EhnsNantyaeGH2v1jjjOBA/v1ZgeAfxalIH5/de/k6hnWyU9gPp4bNNzzYwCg3plc7kdepPhai2zM3FmMH25Opzq1irKoOjMvtqKT++lCxQTk06HfqnJ8iCkQ0TF8h42QRYA2SMdzrHkDYZMALXcvJfNc+XfETBBVv69NgW+ZcJkjlQJq9fcyXwIZglpGTZvqcnjAaP8xIk3LN4r9SCpZwDKQE5dFuedOrUCp3yQjfVaswhlwKZOTKo3n5Q6kairZBJ7byi9QE9tes/pvABY6K+eWZX29staOVsAwxXgpeVgJV/Wz7OVBKr9poXyLMKOLX1o87546tXWj/b8nUgP1/akwZ396ciZZOo/LZT+XV6RAdkzo4M5+7o4Pr+ALL1SoXqGbJdh1+jsRSU9gjOhzh9Xu8UZqlihCA3oWZLemniD5k6tQC93LEZC/vv600pUu6WSWJTHtFZRav+UX45MlgBukBa7vn6ZvVp4bYY5AhgBE2SZ90GejQAA0/r1kdS1a3HNBZzF/hYtfbNlWxeG9/1SwtD7q3tSl64lNE3pAFDbf4mm4MxEpuhwixa+nI5B+LRQJ+TIMmWL3LGOoRggeLaQ0gHrGIrj9EqFWsuA6JUM9S6zozd9gy3QIt9wub22nbWbPadkrkaDrC3/i6eZq6MpLjGDvhxfmsqXcmPQJF7fDEunmpWL0MjPwjVBlnz8dx+UoVqVFaO10e109ItBL2DWYkD1znKVP18wq7/+1lWW8sBegbECiAIggk8Li8FD6jtwRMlBNnLCDapUwYOaN/FmkIVywugue7KExwsm+ROZLJhc1tFxNMsXrBEwQVbBup5mb3J5BPQ+BLQe7nplEgyBnmV2cgtk6WXMjLzUOcmsRoMXgCc/70IUm3Cb/3d8zMfCUj3QV0ngWb6UO5Ur5aYJsnB8hVJudOZqKgO0DwYome2Nbqej46tXNnfVZ0GwYyPfv0HrtkTd0S0AK+G7AquFWYWYfQiG6qUXijGwgqkd+/D+wJEEgodr9ODSPJtQeLzkilHH1LEKS2nGvT0CJsi6t69/vun98eMJ1KCBskzO1avJtHZtOLNX2BYdnUaVK3uSKBMdnc5lRHlbnYjLTPHg61uYi2KNxNTU21Stmif7u4oXd6OUlNv8hzIo7+FRiP9shZ6lQ3J6sBstk9jqh7xf78PSXiZLr7HZkT7ZU9Yam2UkeIHU99gQZYFohJD8sG1Mj2LUs50vzVodxQAK+wDCAKIEe7VtTtk7jv/fQiW5qZHttGe81GWMls1F/XrrFZ5HSIX1ahe1zAgEY9Wt32X2UAFAdel32WJex7nhsdr1vSL7tX7xAvutRPj7utGhX2qwOV7NcoHZ8vd3o12mZOjMbVTgjjFBVoG7pHdfh7ZujaJevf6jo0cbcOMfe+wUDRlShvbti6WWLZUp1uPGlafixY9QZGQTWrjwFs2YEUSXLz9oV2d/+01Zh/DJJ33p2LFEiohIZzAFcHXxYjK1aePPHi/sw+uNG6OoUiUPatIk57UR9TJOOcl6ehkyPcvs6AU/9q6jqDdNhF0X34FCWtKt0eAFYGnhphgL+zTy03D6dGRJNrLD+A4jPPxXc0coOZzemhfOcuDZq6lsegfDtWpH7B3H47i8BFmukM3FpdML+sUyO5ALAbLkPFYASQBYkA9hdt+2J5auB6Xwe7Ed7cC+7zZH8X95H0zvJ88kWVJBoCxkSCwuLdJDOHALmkUL4AiYIKsAXtS7rUtDh16iq1dT6NlnixFYKkRAgBvP9omKSqOAAPdsIKthw2OWbTgmpwA7tXVrNLNUnTsX49dPPulH166lEAz1apDVsKEXHTmSYCmfU916gVBOuaT0PrTQbmeX2dELsuzNkZXfQJY1ZtFI8AImKygs3eKjAniC5AfWCq8xoxDL5wifFbYBgOH9U4292PSOP4AthHy8ke109DtELxCyltMK7dDr9UIdRuWPc3RczPLmCJggy7wH8nQEAKqqVv3HIv11716SAVePHiWpZ8//qF27YuTuXoimTavETNbevXXp8cdPsXwI8/qCBTmnKzhzJokZKkTjxt6E982b+1JERBoDLMSjj/pSZGQaXbumyAEhIaksGT77bACzXdZCz9Ihcj4ga/UbJZM4eoHvVZDFLIRGfq+8BC+OXLu8bKerZHPRf72zFo3KH+fI9TDLmiOAETBBlnkf5OkIQBKE/Ad5cPr0IJoxoxINHnyZWSxIdgsWVGX5sEoVT6pf34vBFYAZGCyAsCtXcpYMd+6MYe8VAqCqdu2idOBAPM8kAuiCN+v0aSWJYPPmPrwP/29lrrsGZksr9Jq27fnS18sOOLvMjl6QZe8ainofnK64cbUYj7wEL470Ma/a6UrZXPRfb/4tW58FyIDRsRl3JBGFHPjH3wmcnPTF5wJ4P8peu5lK9WpmLalz8lxStvcoH+BXmKVFM+7tETBB1r19/c3eOzkCetMs2CPl5ZVMoveBZq/xXS+IdPLS5XiYltSZV+DF0f7lVTv1yub2SnmuzB/Xb/R1wvqaB7fcbwFaB/9KoH5vX7ckJsX1+H5xFTr4VzzNWRJG14/U4UuEci8OukLb19zHQAsAq13PS1SvpieXN+PeHgETZN3b19/svZMjoEcqdCQjul62xx7GTD0EuZXCwQgQ6eTls3qYCbIcH1E9UqE9srlokd4fNtYmmgAUPfrCf3yaUQNL0aiBpfl1s+eVbctmV6RK5YrQpNm3qH+PErT9t1hNkAVA9Whjb/pyTQRNnnNLAWASaHN8ZM0jCsIImCCrIFzFfNaHM2cS6ezZJE7BUCrToJtTE8PC0mjz5kg6eyaR8BpRubIHPfiQD7VpE0De3krqBQT2Y81DSIkPPeSjWa0oU6tWUapdW1vuS0jI4HpQN9rpSOhleuyV09AmveeyJZNo9VsvyHIk47teFsSR62ZP2dwCWbGJGeTnlXVfn7ueSjcjMqhmBXcqV9KNboan83+E/BrHIeRjRb/ygsnSK5vby3qij3rPZW1igwBFdWsWpdi4dAZGgp2aM6k8A6cbwYpfs0LZIvT9T1E5gqy2PS4x+4WUDzJos+f+M8sUvBEwQVbBu6Z52iMALCxlgwCAmTylYo5Aa/++WFq2LNRqm1HH2HfKM+hCTJp4nWcGIlC32C5XMGzoZUrMfBhZKyPX07FjcerYqbjd46aXXXI0UaieBXfRqZxmbml1Wq/HxlFgp9cDZveFs6NgboCsKSuj6e//UmjzFIUxWfpzHP/VqOBOwREZtGpcSeo4KZQOfaEks3x6zC2aNbA4Na7hQYM/iyBkb1v4ppKAVI68AFl62SV7ZHO5j3olQ630IgBFiP7dS9CoKUEs+8XEZrAECHYKIAxSIgIeq/7di1sFWcitBVYM4Gzdj1EMzgDazLh3R8AEWffutXdJz5d9GcoMkQiwRP36Kw8TddgCWKI82LCZsyrz29dfu2ipZuw75TSZKltl/v47nr74XKHzEQByX8yvavd46AE91nIx5XRyvaDOmWV29Dyw0RdHgSTYs407Y2nPwfg8XccwN0AWQBNiUu8AeqiGB7UaE8KgCSAKjFbNikWo6RvBFpCF19hfvoQbgy8EAJpguvBeLzB2hFGS79Xcks3FOfWCOvXnT0iFvNSOrxvBwA6DO2TBdj0uMRMF8HXyXDLNXhzK7NRLzwcwyDr1a00GXet+jGZwBkD2y2+xtGxtBHuzYuLS2Z8lvFp2f8GYBQvUCJggq0BdzrztDCS4N4ZdztYIawAGkt7kSdcJx4iANFirtjJj55+/E7KBta++rmYYyFIDQVTcr19papGZ+DSnUTRCvitfRllrzt6IjctgqcTZgEyyc3kVwn97Q2/GeUfZM7ld6Cv67EwAbLw3J8SZQ/kYo2cXqqXT348l0ZwfYhlcIZ5r5kVDPotg9qrX9HDe9lZXP5q7PvYOkAUA9vf5FIpNvE1PNPSk7k9lyeV6JV5nQJZe+Q6MZ25/FjC+8g8A+KwAipo9pCQeBoiKictgANVt4BU6dT6ZQRUCjFa/7iWo/ZN+zHJBRny0sQ97tK4GpdDp32pZfFxgtPhcfycwaJs7WcnKb8a9NwImyLr3rrnLemyNmXpjeJk7/FObN0WyD0uEFsiB9LhzRwxhgWjhv7LFUqE+W2VkOVGc/8EHfWj4iDI2x0Zv7iqbJ3BRAXuzsIvT6+2nM+wZzn3mUgpVCHR3CBDKQ6YXbBidJ0sNsiAV7j2WbPFdrRpfkjpODGWQhRizJIqBF+RDsFW+3oUsTNecH2IoLum2pbtCbsQGvf12BmTpZVhddKvbrFb2RGJWYXRsOv2wRJkFKLxYQuLD7MJT55QUL+2e8KO5k8sxeyXAGbb7+RamKaPLMhir8+RZBlQAYoi3Jgex9AjzvBn35giYIOvevO4u6fXn827RP/8oK9jLoQVgxrx9lcLDFZM7DOrvjLPvl54tAIX6ciqTk0QJyVA22av7YUQWdpcMvB2VOipT6vVJ5bQuI5o7bVkEnb2cQt98oPiOAK76vh9skQo/HxdIu/9MoNr3eVCf5/15//DpIbRzsfKw6vxWELV+xJuGvZI947+edrsi47saZEH6m9grgEHW1JXRNOAZX5YIt/6ZxIAK2dw3Ty3NYOv89TTeRreJZg0sxkyX8GIJ9gvSIiIvQJYe2dyOW9ZlRcQyO/aeACZ2hFbOK8iB8jI99tZplrt3RsAEWffOtXZpT9VSIYCVDLhkAKMuKzNdyPYuTOuiwV5ehS0Gd70gSwaC8IvBnyXOh2zzbdoq0oBW5Me8To5cVEd8Unof2miXNfYMYPWRXle56QBNYK5aD7xOTesXpfH9StCuPxN42/xvo3gbgNShE0n06vvBdGpjVQZcXUYFMdv15yrFqydCD7tibVakXn+azI79dT6FvVcIzBoEiMJMQWzH+ycaeVpmDkJaRAhpEfsFqAIwA1ATswz1ztJ0lMnSK5s7ct+6omxOhnutZKNow8G/E1j+Q7z4bAAvIA0PV4CfG79GiEWkxXtrdbmiT2ad+XMETJCVP6/LXdeqnTuiae1axVNSsqQ7TZlaMZs/S5YD5RmIKC8M7GvXhNPOndGafYdfq3uPkjalQBxsDYhpgTvZ+4WZipiNaC30Smh5fVEdSR2BtuoFF9YWqd64J44BFEASQNQbrxRj0AVWa9OeOAoKTaOnm3ozk6UFst6dF0Y3QtLo8MkkAuPV6pGshbz1sCvWJE69ayxaW8sRwAoeK7BZSM0wdWUM3YxIp1ee9Ob3AGMAVZAJR3XzJwG6nmiYlWlc3FN6701HPXR6wGxefw5w/pxAZf+x12nH3jjatqKqJYv791ujafQHyqxpBFitX1ZUpVFTb5K/X2H6cqbyvfHSEOXHw7qFCvjXqis/9N9sQ+6NgAmycm+sC/SZ5JQIAhDJBnMZwKhBlkizMGN6EOfXshYwv+thsmSpEOzY/AVVmcmSZxpiFqNWbi+9s7fyw8V3VCbRCy7QZy2A8ca0EAZS/j6FGSxtmFPeArIOn0ii05dSLN4sLZD1SM+r1LRBUS7zcL2i9PGIUjy8etkVayBU7zhYe6DDn7X1z0TaPSuQvv01gaXCAc/6MvBa+2sCgy+RtmHRmyXYu4WAnKgOPbP8rF0na/fs3Sybiz5ZSzMC5ql+m/Nc7PWXi9Pkt8pwzqvmXS5Sswe9GEzh/bLvIqnfy8Wp/9gb2UCVDLK06soP3wNmG3J3BEyQlbvjXSDPhpmCY8cov+AQAjRZAzDWmCyUB5slvFrqwVKDLC1DPX85WknzIIM4AQRRXjbCy9vl8+uVY/LLhXckL5ERfVYDOyEVAhwhwEYBZMGjBZABVuuLb6OodlUPlgw3/RrHEuKKH2PI17swdX7al8BkwasVE5/BYG3X4orMir36ThB7k5wNa4yT3rQBWg90MFUATWClAKR++jORnnvEi6auimYJsEZF92wga1RXP5qzPpbHCKkfhGyIvhrxA8ARKflul83F/aE1k3TZtxE05dMQavagN536L5lO7KzBMuHLQ6/SdwsqM8DCjENE28d9acpcZSarYK5kkCXYL7kuZ+9N87i7dwRMkHX3Xrt803JZKsypUXLSTxkIWUsGqgZpAFkyINI6Dp4upIYQIaRINRC01k45J5dcRs/SIfnmQtmQSdTtNOLhjTplJgfsE0DUF+MD+XSQDQGY8AegtedQAkuF0zLZqfHzwngbQBnAFliuoJA0i+EdrBiAWWxsOoMsPaE1sxD1GQE21f60n/5IZECFAMiC7wpSIUDXlJVRnJ4hLvE2+65+O5rEmeC//U3xA0FOhHwoQq90Z2uSgnpM9UqTeq6RkcdqycPte1/ifFn9XilOA965QUtnVOCUDpAKAbIAwiAlIgCeRGiBLK26MEPRjHtrBEyQdW9db5f0Vp4pmNMJZAAjG9DVWd1FHTLzJGYgytu0PFRqwCfkP3uBIM6tzhJvFNhwyeA7WKmj2dj15ssSzbN3EWAHu2MprpfFymn2pRGTANTjDn9VuRJuzEhBNhzVzY8lQxjaIROK2YfoIN7Dv4XUDggANJEjy4j1Hx1ZBqkgSIXiplGDS5jWm3e+kO0W7PZsAMuCHfpcprf6l+I/IR92e8afTp1L5hmx8G8hHu10gReGhsyoVdec98s5e4ubx92lI2CCrLv0wuWXZquZI1vtEgBGLRkCaMHYXquWF4WFpdKunTHslxIhjPNqczzyZ4kZgVevJhPyb4kEpzDgz/pEMaDKnjFbbVRnqdeTFsDWufJivyOAxyhpCA+0b2aWJ8iHRgeSj6KdesJWHjG9kwDQtk5t/HjGpZExYmowe9H0hCMzC41g9fS01ehjZcO/kAoBpBDImSUkQ8iAf/yTQI8+5E3XbqbyLEIAK7Bac78MsxjkMdtw9vvlGIhBdpTrwvGQH7VSQRjdL7O+/DMCJsjKP9firmyJDHoAarSW0EEZsd6g7HmylldLPRBYDBqzFRH2yn4oK4CZGghie0nVwtWYZShmNqqz1Os1Fee3C9u7UwCNG6Q8SGyFEUyJOIcrgJZRINCWJ8koRs8WmLN1PeT9RgEeR2YWFhTZXIyjLBlifUL4rQQwApCaPPeWZeYgwBSAF2YT9nulBAMuhNiO18jujvQOtupy5DqbZe/uETBB1t19/fK89bJ8Z81bJUt1cuJRME6fzwvOcUYhgNvwEWWzLQRtz5qHMhsls2YyuyUPnjq9g4Vxu5hMeLAUpHDUg2Mkk4dzD+tVggD09IYRDBbaYE92er3md7mvYLQAch1Z5kg9VgtWRxKui95w5F4oSLK5DPwdXXJK75ibx99bI2CCrHvrehveWzEjEH4rgCFrGdPBWgHs9OhR8o41AgGaduyItrBdaCTAUMuWfiwFatUpltxRZ5gH69W2bUC2cwgwBxYMkqRYokc9GGjHpk2RvB/lEEY+XA0ffB0VOsJeGMlmiSYjh9awnsUJ/x2NzbtiGWDgoW9EWJtVKNetd50+dTvh0erdqRhLiI6ALfjD5q+O1DWLUm6LPQBTlDeKOTPimhlZh5HsopHtMusqGCNggqyCcR0LTC8g7cHQ7kgAPCG08ls5Uo9W2YImFYo+OvJwxTFGslnyOMOjBaAB4zmAh7U4fDyRDh9Lok07YwwDVziXI6bvNn2v8MxGI4MTsjb0otrVPenhzCSj5QOL8FjwQtlIU3Erjc5cSGbvlVHAUvTBEbBdUD8Lji45ZeT1N+sq+CNggqyCf43NHjo5AnqTWzp52lw5zBGZCA3Cw77L0GuGgwx1Z9XMVmxcBoMNV4U9LJY4t6uApqv6Zqve8oHuBKnMnjCaybPnnLlZxpYnLzfbYp6rYI2ACbIK1vU0tDdH/42nLZsi6P3JlWjFN6E079Ob1OgBb6pa1ZP6vBpIv/8Ww++vXE6my5eTacRIZXryyJFXNzSabgAAIABJREFUaPTocgTpbt13ETRp0nUKCHCjeZ9Xpa0/RbKJHdvr1ffiMq+/fpG++qoa+fu7OdT+kJBUKlq0MB8XH59BN26kUHo6MROGhKb4HxOTztuKF3ej69dTKDCwCHl4FLLrPHrzD+EXcu1qjrFydjUssxBA4NmLKY4ckq2sIywGDixooNMRFksATSzbU1DCkWWW9Mrmrv4sgOUE2+lsOCMZwhgv1ih09rzmcQV/BEyQVfCvsdM97PfqfwykjvzbkLp1Ossg6sqVZNq8UQFee3+LpsefDKDRIy/zOVDu5MlEatvmDL34UgmaOrUiNW16kg4dqkfR0el09mwiLVoYQj+sr0GzZ9+k5o/6sQ/rrbeu0Ny5Veill0vY3db09Nv033/J5OZWiO6/35PN81WqeFDhwgqAOncuierX9yIAMQSAGMoXK+ZGFSvaB3z0rIOHc7r617Fe0OOoZIg+FZRElOiLI6ksxI2pF3jbfYO7uCCYTEcM33qlQkdWGnCm63qZNmuS4afLwuiPfxLp2y8qWZqFVAwDx93gJKWIiSMCeQmeDn0v0+wJ5ahuDSVNCd5PGhloSVr68hvXqN1jvlzWjHtnBEyQde9ca4d7WrrYISpW3J2Gv1mOmaxl31Snrp3O0hNP+jOTteKbEGrXvji9MeQi173z17q0YUMkM0YHDsQxOwUw1a59ADNXjRt7M9CRQdbSpSFUqBAx2Nqxs7bdbYyMTKeoqDRKSrpN1at7MqiqUEFhsNzciJktGWSBzcrIuE0xMRlUp86dC+yqT6wXwOSWz0OvT8halnNrF8IVJni7L7qBBR3JDSWftqD03xHmRm8y1lrVPGjD/CyQYuBlzFaV3jQb6h9FAFEN2ynrGC6ZVoGX0cG2ll0vUIWyReitfqVo+944OnU+ibYtr0pVW5xlMCYyweP9yNdL0sh+pTif1sDxN8jftzAd217DVUNg1psPR8AEWfnwouSHJgmpEEwVJMNGD/gwqHqhUwkGWWCvqmTKhpALwRBFRaXT/AUhLAECNEEWhHT4wdSK9N26cHrpxZIMuqZ+UJGTg342rwr17XuR6tfzohMnE2nnztp8rD0Bg3xKym0uCikQsqCPjxulpmbQ7dvE4AvbAbZ8fApzfi3IhDimXLkiNqVJvYyFIw8xe/prrYxen5CjkiHaoZc10NNfI47V+9C/22fZOSqT6pUKHZEl9VxfvddF/Zn94edoevujYAZUAE6zJ5Slr76LpKnzQmjfD9XukApzAlkDxt3gZKbwGH7yXlnq9oz+FCZ6xso8NvdGwARZuTfW98SZwFhB9oNsGBOdTv4BbvTLL1EMagYMCKSDB+L4fb163vRoc18u1759AG+vWMnDbpAFxgppHiAbCiClsFiFGPClpoK1Suf3KAfmC6ArKSmDPVoAXjmFHnnEUVO5nhtDb+4iZyRDtNeoJKB6+u7MsTB7b1hQyaG0CVrneXVskC4PkDNtN+IY3Jvr51fKcSan+jx6E5C6WjYX7dW75I+afQYwgu8KSUcBuPatr05ffRdBn34VTpf312LmSgSAEwCZFpP1+sslmBGDrLhsXSTLiUunVzDicpp13AUjYIKsu+AimU3M/RHQs4yKs8DF2V7qeeDrAYR3G9AyMuP83SobOjKbUtyPej4Ljsrmf51NJvgHalZ0Jz/vnH8IaX1e9DLQQj4HuGrZ7SKzVZD4kAkeQArbAbLAZF0PTqWY2AyWASEn4r/wZ4njcQwCAAzgCtshOUIyRL1mFPwRMEFWwb/G+baHkBfhpQK7hChbpgjVrGXbL5UbHdLzYHFGgtPTJ71gx1FfltxWvefW029HjjUSYInzQjYFwAXguhvCWQlbz2fB2jmfGBFMTz5YlKa8VoyHLjYhgwZ9Ek5nrykTVQCwfpwWSN2nhtLzzb1p0At+vL3xgCBa8nZJalzLk8v2mBpKk18rxmUQev1jwqAvZMFHHlTqhe8KkuGkNwMZfAEwYeFoeLLgtwLo6vDqZapUrghLgZAGsf3nb6rSlM9C+Pi6NZTvtj//STAlw7vhA2NQG02QZdBA3svVACR9vy6SZx42fcSHM67nFABXP26J4vLqQEqGx5/wo6ZNfSy7tmyJomNHE6hKFU/q3UfJxK6OlSvC6MqVFGrUyJuef0H54lbHju3RdOhQPNfz4kvFOf2DtXD2weJI7iEj7xk9MyH1gCz0Ib8DLVcALHHt7hag5SzAQj+d/SxYY0l/+yeJRi9QlgT67bOyDKgmfR1F2D5nWHEqV8qd1uyMY2D15JvBNPB5P02QhWN+OpBAtSoVoTUTS1s+Tnomg4jPwugPgykmLt0i6wF0zf0qjI5vr8HgafRHN9lf5edbmIGXAFaQGLEdIVitBu3OW8pgO2YZ1qvhSRPfNHaxcCO/T8y6jBsBE2QZN5b3bE0CBIkBGDCgNJUpW0RzPG4Fp9LKleEW9sraoD3+uB+DLcSHHwRZimnVDbC2ckW4pcyE98vfUa26TMNG3vSCFTCGg52dqaR+mEXHpNOJU4nUoplvtjat+T6CTp5KZA9a925K6or9f8TRM5kAFcddvZZCDeopy85cvZ7C71s+mr0eUamz5mRHTdDWrhfAxvApwS5PVurohwwm9+UzK+j2YOV03vzad7QZQOej0YHU6tGsHy2OjqGzcrS1GZyj50dQUHg6nbuWamGhwGw939yLnm/hTb//m8RNfOKBosxUWQNZOKZWJXf661wK/Ti9DJUvqeTZc3YyiKMTIiD7aUl+1rY7Ou5m+YIxAibIKhjXMc96ARbri89DsoEmawAGZb9cGsqzEOUoU0YBZLduKVIBAjmvevcpxa9lkAUmC0yUHPaALDUQBIv19hjFL6EVznxRa/1ynzE3mPD3xezK1ONFBUwNG3WV1v4QQfXrelmA0+B+pemFl/+jiKsPcBkcs2hZKF060YDfP//SfwzC8D5AI2krDPBdh11zWLoycuYXZDN4YvYcjM+z+1E+sdZD/ucjygP8mSaKdBOXeJs++j6WYhMzyM+rML33oh9t/SuJapZ3pwerFaGbkemEY/q1UUDKsp3x9Hg9T6pRPvsSQOg7QKaehJhGDxpAw8ejAwlLF+kJZ2btWcvDBVkQ7BQkPjBXN8PTmYWCDAgwhVjyYyz/b1zTgwGUFsiKTbjNbBjAVfcpodSjtY+F7XLWL+dsWg89Y2seW/BHwARZBf8au7SHR48msPQnhzUAs/f3WNq7V/kCRQCMtW3rb5HtwHIBDAFsQS5s206RHY0AWbNmBlNycnbvDGRFyIta4cwXtZYk0+jRU3TtRgozVKu+vI+On0ykJzqcpY8mVaAh/UpbGCq0QQ2yALQAusBiPdD8FDdTHKfVZkeBoVEz7dRtgS9m2uIwXdno9dy0YOfGDS6pCS7aTQojKkS0fbIC4N9YHEWxibfp8Xoe9M/FVHqppRet25fIAAvACttQZv+M0nQ+KI1e/SyS930xSFuShnQKVjEvfVoAOEN7laA+nYxJE+DMkkrW5MkfDyTQ5K+zf18AKIHdgmwIvxWAGBis55p7E4zw6M/soSX49cBPwrnMlgOJLBWKAIuFekQ4CgwdTc6q5/40j723RsAEWffW9Ta8t+vWRdC5swo7IIcWgPl83i3O/I6QmSr1sWCmZLZKL8hCNvjv1ykeEDlgsn/pJetZ5h1JSKr1UBGAavDrpWnRVworBZnwvSk3GDz16n+JYmLTmZnq9UpJ6v7axWxMlgBZC5eF0ow5wfRsuwA6cTqRft9Wy+p1tHd2lSt9SqJxABwAfkYvqmyt8wBXvTsHWJXG9p5Mpo/WKSD/zed9mZFqNzmMvnmzOMUlKTnXyhYvzGW0QNZnP8bR3pMpFByZTj+MK0HlimsvAwVQsmJjFK3cFJ2rYAvXtHenAOrTuZjh8qgj3rOc/F8AU2xyzzSyj5ofya8BksBMAWj5eRWimITbtHZSaWa7Zn8XzfshMZYr6UZrJ5am58aFsLz41INFeTuAGxgx+LNEOPJZ+HxiWVKvm6m+zz74IpTlwTdfLUk79sXR2Om3eJzfH16adu6Lp1njytCp/5Lp6x+i+HX3N6/Tay8Wo7YttSV+w7+MzQrz5QiYICtfXpa7o1GQ/z6ZFWxprKdnYQtbpAYwkAi/+PyWpWxOLJK693pBlgwE5TbiPJAMczLAg5XBl7U1oIAH+7BexTW/oN+dfINlwflzKjOgAgsFQPXG6KsMuLD/+KlE9mxhH8CXkAMBsBZ+GUqXTzYgsGFVKnuwrwvb/z1QlyrnsDQQgA0ATk5ttsb0uOLOwxhu3BlLm3dlsZhGnQcPOaQJ6NzGz+ZD8sNMgIVzQyZ8+TEvZqnAavX9LJLBE8AVQgtkdZ0eQf1ae9OyXQnMeL3cUvHLWQuArd0H4mnFpiiXsnq4Bzu18aNWzX0MB1dy3wC0pi8KtyqJQp4cP6hUjtcBoKlcKTcLGJLfAyz9uF9hp+DNEh4rsF9BYekMwACs8H/NrnjLa5RXvxftBqO1cmOUIZ+FRs9eYJD1v+/uo2f7XWVwBXO8v68bffZ1OK39rCL98W8iv541vgyXafaAFy3+6E6PqFH3v1lP/h8BE2Tl/2uUb1soS4UAL23b+WeTDmUAo/ZNiX1gmQ79eaeHBwlFH3vcjxOL6gFZaiCINRW3bI6ygEHMhMSMSFuBBwwemCIqlClCtat75Oh3qVrvODNVImBiX7n0Ppb+4M8a+1ZZmjk3mH76JZqlRMiF77xVlqXFN96+Sv5+bvTxpAosL8oBZuzjybaTGQLcHDqWtWiun68bszwVymT3E9nqO/bHxGfwrClnjpXrBzso2uXs4tZ4mDdt6MUPc3sN3QBVXWeEM7gSAXDVdXo4vd7GhwHTuOUxln1Y6mlaH38CewWZEMwXpEIRYLHAZtkb8MyJfuO/HnYP/YfPSoyB3mtibx9EOfVnAfdVnWoeNkGuo+cxsrzWZ6Fpw6J2+9XAXH3zQxTnuBrxagkaM+0WgycAKhF4z0zW95GE1A9n/ktmxuunLytTRSsTgYzso1lX/hwBE2Tlz+tyV7Rq6ZJQi1kdHirMBpSZLRnAAEjt2BFt6ZeYAajllRKFBBumB2SpgeCYsWXZ94WUEAjMgsSMRaNj38E4Bk2Q9gCuxHvIhJAMwWaJEKZ4sF0/Z44RABaAF8zua9ZF0NGDdbm4YL9+XHe/0U3m+nqPC6JHGnrRGz2URWwBrqYtDaeNmSxU0wZe9MWEMvTxknB6pEFR6txaMSs//fpVmv5WacJ+AIo3PgqmYT2KU+tmOQNYPLBR/syF7Ok8wAKBpRJRu7on+fsUdvpBDm/VuOXRNL1vps9vXSy9+byPxfiO8/gWLcReK0iHKCskRJjhYYBHHfBpwSQ/fkVMjpKhPRcHD36EDITxHuOhBk4AVAhbkpa188Yl36ajV9PoVnQGNa9RhMoGWE9fgrK+nspC60YEzOu/H0uiAc/68uQCOX47mkTf/hrPBveaFYvQk42KcjmM8dKtcfRcMy/eLmL29zFcBqZ4EWv3xDO7hbKuijHTb3FCUoRYABo/OsBsAbaz7O/nxglKW7f0pfXbYngf3r/2YnF6vZu2h89V7TXrzT8jYIKs/HMt7qqWqOU/kVrBGoBRG+QFyJJ9WuoBAIv1xvAyupgskT8LdYtZj2qPFs6BcxkdMKzLsp78Hika4NmqXMkjWxlswz4AMzGLUH0c9uckFzrbj9MXU6jziOvKg/+7qgxqvlgTScs3RzPowoN/4644fv3xkrBsYKz2cxd5O/5QHsAM7MbGeRWdbY7hxwEoCR+V/Brs1vmbaVSjnDv5eingAvuDIzPYo4VjBAMm77fmyTK84XZWuP98Kk3ckEB9WnhS35ZZSX0BrrAd4EnE2Ge8qF0DD2o1I5q6NPGkYa2U8tuPp9DMnxNp8Wu+dH+g8pmYsTWRdpxIoTndfahRZcdZ0BcmhNDNiHR65SkfGv2iv6UNP/2RSFNWZDfBY+ekPsWoXAk3GvxpOAOugc8qQB5ADNueaFiUPhms/AgQ2/B69bulsgEyO4fNrmJgpIS3Srz+4ZcYZra6tVf69PUPkQRWD4AK+7Ad+8FuQTY0494cARNk3ZvXXXev1cyUyGmFGYIAMSIEgFHLhQKUQc47djTRkgIC5ZBUFCHM8c4yWWogiJmEAZlgCjMdRcgzGXUPTB5VsP23WKpXqygvA4KlO5atVYz+bw0oRdt/j6MXnwugg38lkL9fYapXsyh9uTaCXnougCVJEWCndv0Rz1LWtJGlmaXqNPw6SyrDexSnoNA0Llq+tDuNmxtiFWSB1UKgnt3LKjstMWJ6P4zOcvx1PoX+Pp9CD9XwoMY1FDZDLgcGJC7htuU4vEeoGRQjL1NwdAbdismgRpUcByBGtmPg13F0ISSdWarVgxVgAmDVc2Essy19W3ryvuX7kvn/1C7eDLLQ7jk9FMZx+b4kWrE/2QKocHzHTxUZtW19D3rnWcfAggyCcC23fKAk4MR16TghlP8vGlmSmSlcRzBVA5/zJaRosAaycO0Xv6UkJQZIA1hDqEGckWNr1mWOgLMjYIIsZ0fuHj9OlgpzGgqRVFTtjbKWS0tmwrTkQi0PlTUpUr3dWjsFY+bIJV37fQRdu55Cg/qV1sxbBbYJRvaft0czMwVW6pl2ARbzu9gPM3v3zPxZ4vyoGzKhMMqL7Thm8bJQzq+FuuSo+9RZeum5YjR5dBl69IX/qF/3EixhtHvSj9r3vETXDtehOUtC+ZCXni/GZeZMKs/gS8TDL1+mvh0DCIwWz5CbVo4EQ4UyYLUQrZr5sOFXlhVFOewDGwYGq8/4IK5PSI+OjO+SrXG09Oc42jK1tAUwTVkZbXmgoq4Bz/iSn3chWro1nvZ8ojy8UQYG6sUjFb9Uj4/DWPZDPc4EQMboNfHM4AzNZHtEPf+FpPM+wRBBYkMZMETzdycx4AH7IwIAZseJVAsAwnYwRwA1OK5FDe0Evva0G0Cv56KsHw6CdVp/JJkW7E7i+rs2uTNfli2QJZgttAH9Wz3EzyEpUYAgMFNgs2YNKs5yH2TCMYsjWeIDc6UOAc60mCwZZD01Wpl4A6ZRBnH2jJlWGdz7u//I8l7ifgYja4Y5As6OgAmynB25e/g4sFVLlyoPbFshAxh1ugf1DEO1jCcAlSwpYiZg/wGlLfKeOsEpEpsOGKg8UO0FgiibU5Z6dR8h6T2ZaUZ/pVsJnj0oB+S9J9ufZXClDsiAv22rRQBSwpcVnpmAVJQtWflffrnlu/uphZThHUlMv/0hczmSTK8Xyn3/UzT98lssnTqXRAe33E/telyi/j1K0Pc/RVHbJ/xoypxb2UAWFrUFSLoWlErfL67C5wKD9caHWbM/sQ0sFBirQoUKMeBCCGbrxq1UnlU1f0IZ9m01ffkye7UOHUuiFVuyvHeQGFGPo/HU27f4wfnKU940ups/gcEa/GkEjermR92f8uGHNHw4eBgDjB2erySWHfSpMj4AWeeup1LPaYoxedHIEhbmy5G2CGYHx4AdEl4mGdQIBuvotTQGIJtH+tOoNfGE97vfyQKxYpssu/VYGMssGKQ5SHTOhgBTkAoB2gTrJDNT/15Now1HUhgU4nxTungzMMuJyUKbASa7NvHgeoXMaG87BQgCkJJB1ZKtsey5AohqXMOTWSsRYB0BxmwxWTJQA/MF35cAcXL74Ccc/2moInfPq8gyuDpwD787N5Q/B+qAr/Djt0rzcTlJ4UJuRzmcR+2rG/bhLQZwYIjBFJtxb4yACbLujetsaC/FGoCoFLMKy5a9UyYRkh/KCACjBc5gPC8W4EZJSbezrWWIeoePCOT0CuokpqhT5NFC4lKxwDS2C+ZMLRVCelRHcHCaZZahrWV25GNlsAOG6mJmVnZR5oXM7Oz80H+9NC+FA+M7gBXYpX8O1OXXmFmIsAdkAbBVq3/c0gzUK2YY9nv7OgMs+D/mTCxHb00Joh1rqjFzBSC07NsIOrmnJs1ZEsaSIrbDpHsyE5RBYhw3N5QOHU+kLplGdtmHBfAlfs3jQQLAdeh4EjNbbHQPSeVzb5pXkXqPD6IKge7McmEbABceOI6wAfzwXBJFTzT0pHM30piFEswWGKtvf1UmLeBhHJOQYRVkzf4hhn4/qpiVIUdN6u14ck4BglCH7HUSPiWZIQIYgbEcjJQ9IAvlB30dZ7mmMohz9AMLqRDnntrVm2ZuTWT2DqzT+sPJFvkPwHD78VQGWYJlG7U23irIKhNQWAFhld2pfYMi7M1C3yAz2hMCBGHs4asaNDecr9nmD0vTTwcTac4PMQyynm/mzTIhpEMAY4BrSIi2PFlvL4pkYAWfF0AWgJsWMwb5Wszm7PNCAL078M71TzHh4/CJO/P9iX6K4wRQwvYzP1XLNgz4PAi2F58RfDZEqH/EOPqZsGe8zTL5cwRMkJU/r0u+bpXMLMlrDMqNVs88FNnbtTLEa3UWqRZq1VLMuABRn88LuSNju/o4sFhYdkcNzAIC3Gj4iKxs0OI4uS22ltmRz3WfKjUDZgcKyU9muSD3YbkcEWC4kIwVbBbyXTkCsmTmC/XB+A6whgDIWvZJRfZcATgBQAFIATzNnVye1v0YRXOXhlGzh7zp08nlafaSUJYK4cuCP+vRxt78Cx1ASDwY8Osfv8TxHg+IXQcTWELs29HfUgYPlD+PJTKQE9vh64JEKH7Fo0znVn4O+bIg+YG56vGUDwEogYUCYwVwtXp8SZq8MpoTWp6/kcaSoTUm64X3QzkfE8zqAFtCUrT3wyVAEJgesFKy10mAL7BWAC8Hzit+tbIBhXj23sT1CTaZLEiKG44kU/VANwY9sgHd3jainBqsiWPBOiFgZJfBkTgvGDWALLlfAjyCVYNhHlKjOtBne2YfChCkPh6sVs2K7tTz4zCW+GBYB/gSPq3bdJs+GVSCQRZmFmI/QhjlAcy6P+1DT4/OzryijABxwoOnBjdazKpguvh4n8L07gBltQD8ePhidSSduZRCnVr58exZGYw5ArLwI2bT7iw51xrYc+S6m2XvjhEwQdbdcZ3yVSvFjD2wTZDmtGbmydKf2kcFcLNje4wmaEKdL3QsZgFYouPykjtagwGABWAm2iIDKGtAUAZv1oCY+lzwWPUecIk3wxuFRKIdMpfMwTasNwgvFgIMF5iu/QfjeCkXESKpqCMgC+kdtu2I5oSk8GshkHNL7c0y6ka5cCOV4qWcUnGJGfTfdQVIPJBpOMfrahUwI896OgBn2iOkQnEs2AmY3AG+wEbhPZittb/G83uwXgBfeGBDHqxZwZ0fwpAX5RDH2tsmAUYAVvafTyPM3hOz7uBlQkAOFKyVqBeM19Gr6TZB1guZhnKYzsFoyWDH3jainGgnQJpvpu0K0p4AVsIQD4nQp2ghBk9CIhRtx7nBXGFfGf/CtGaIH+E4AEhIhYjg6Ns8y9Cav0tuMwATQBAALq4FAmwT0jWI2YFgtjCJAdcN1xfAGuZ34cOC1AhWC0AL3jsAbf6MjSzJ/i74vXgCRGY6B+xHfQBxIp2DGtzgeMjacmoRSOAAUggthgkML0AXZEBnQRb8jvJSS87K6I7cF2bZ/DECJsjKH9fhrmqFmBEIY3pOqQ8AtFBWa31AbMf+6Kh0Cr6VSmXLFOGZf2CvcsrAjmMAuHAMykFqxDGQHdUBoIWwtj4h9kFWFMv42JPGQUiFwrAufFUCUAmGCgDs919q8WLQwkcl2gdQBjbLXpAFBuzBzLULAaxwDoA7LT+YMzfSgeNJDKAArILD0/m/o9GohgeVLeFGjWp4UsP7ldfOhPBezRpYjD1XkJy2/pHELBT8VniIioA/Cw/Tnh+H80NXhGC+wHxM6qNIhABlWK7lk0HK1H97QrBVSIcAPxMAiPA6qZms/edS6UJIBgMxGWTJrI8ANJAFwVwhrQLADYzyMJgD0DiTJgF+rP3n0iwzBNE3AC+WD7t4szwICRF9iE++zeBr7LNezEZhn2Dd+LNSyZ2Gti7Kni20t1Flt2zpIAC8ALrQ5pwCYOmF90OypWBAeZ6IkJBBWz4MZOYKbJd8TTFDELMLwUQBNAFIiWsLwAbZEaBNeLowW1HMQBXnHNXN3wLsBLipfZ+HBUgJVgrtEX5CvEaZTZ/nnHLEGZAlM2VyO9Rgz5570ixz942ACbLuvmtmtjiPRgC+KIAd/IdECBZJ+KSENChAlpDzkDx08VfZJwkgbcLg/qXtBlmCHcNxl042sLBlYMkgGYp8WvYOS3BEOh37L4X2H0viP1cEQFaLhkUJ4Kt5g6ycTbbOhQcvHpYiAaXi00mzmNYBwvDwfbKRZ7YykAMxq/D5Zl780EUdCPkBLL+31Q6Rc0pdThjbhawGsCFkOYAmHCczX4L1kWcigv0Sx6vrdyZNgq2+5NV+XDut1Bnq7XyNr6VRzUrumuUFg2Vtv9w/uW5ZKoTRHJI4GCswUru+qsz/wVL1GX+TqxB53iB5y5M3sI9N79PKc3444d2yVy6UfVxgykQuOhns5dU1Ms/r+hEwQZbrx9g8QwEZAbUvSu6WmDUoy4UAQHLSUAHAwIJh+RxkhEcIFgyvZYO7mF34RPuzzFxphewHszXMYKzW/xZPRyU2yNYxRuyHnNjuES/q/KSP0wyXEe2Q6wDQDIlIZ9ZNK2Rju0jKuf5ICoMosEPwUYHVATMkB7YvyfQzwe+kDuG7ElLhB5KJ/P0NCawqg/1yNGz1x9H6CkJ5GdwguS6WdMIsQ4TIA6cFsqyZ4AHC4EF0BGTJTJkAVUKelMFeQRhvsw/aI2CCLPPOsIxAaGgqnTmdRLXrFKXSpbVz9hw5Ek//2xtDoaFp5O1TmGf5tW8fYCmP/WFhqdS+ffbcN5Dk/joSz+sRquvGMYkJGbzP2QCAACsjZC+5HrAp91coQm0f8aLqFZzPRSR8UdbaKIzoQtoD8Nr83f3MNMlpHTAzEEZ5kQYC5ngwYQjJQSq3AAAgAElEQVSZ+UKqB3jFRH1a55X9YNbateG3eMIfHsR5HbgWfdr7McOVWwE/2YHjybT9zwS6cD2N8F4daE+j+z35HgELBwkOvip5Jh3YqAW7kjipJ2bcQd6DMRwyHBgubBvWuqjFFA4JEMAM0iB8Tu0aFKGuD8M3VYilQkhxcu4qrXNaG6MdhxL5fgdg1uoP7nN45/ITsLXneuMePQCG9bjSNzkUOdqDJem2TXNOiiqDG/ifMPkCniiwWQjkv0L6EXmVAwGC5FxZYoYsjgHIun4rzWJgF6siiDZqzS6UpUL4wGpX8+CZuQB3MtizZ2zMMnfnCJgg6+68bi5p9fjx1+jqlWQGTh9Pq3THORYtukX/25s1Q0YU8PYuzOUBnnr2UNiZCRMqUJ26WV+EH35wg06fTmTw1buPMlsIcfpUIn34oWIUf2tUOWrSxPZizXLD8EU8a3WU3QACX9JDu/g7DLZkhgkLO7dslpXTCL6razdSOF0D0iqoJUKALcw6REDy+317LWa4Hnj0FB8nAmBM5NYC27Vl3f0WaVCsZSjK7vsjziI3ykyYPDZ4CC/cEGP32LjkprJSaW6BLYzBrNXRmkDEWn9xf3R50rH7MLfGDn65SUsjHbqmXZ/0oSFdHGfHcqtPOA/AFe5Ve+VrsKNDu/pbBVsyuLHWD7EagWxKVwMnuR6wXzdC0ixpGtSeKllmFCkcbKWGEGAvN8faPFfujoAJsnJ3vPPt2cA0vTv+mqV9AE0iFxU27t0bQ4sXhfD+UqXc6fEn/CkhPoO3JyRkUO/epah9h2I2QVadOl404X2FtUHMmX2T/vpLkVUAygDO7A18KUP+cibG9CzGEpa9IVIzAOz8ezC7D0rIgDKrZM2LhUWfRYJR1Nm7/6VsQAvtgWkeMiDAmWDPAOwgMcohUkmA8UJZEXhgAXjmtixo71jK5XANAACMnqGIc2z/M5HHwZkAyALYyk+B6zn686yknY60DczW4neyftzIx4Jpw+zJLk08sqVmgCl+4e4kThGBxbNb1HCnLo09mcFD5noY/EVsP5HCx8pZ61fsT2Ijva31DgEcR8+LcAgIi/PC9zemZ8Ad948sFVobp/EDSnK6EZmBQhqTdweWolr3edDh44k0fm4om+MRAGWnLyVbkvaCIUO6h/KBRejspWTONScCfi0s9N2qX9ZC8NbaoQZ2jlxXs2z+HwETZOX/a5QrLVSzVGrG6c0RlyksLI0qV/Gk99+vQGCvEJAY9+6NpQ4divE2W0yWDLIAzgb0v5itf59+VsWqVCkXxMMTD1E94QzQgnyntTgz0jTUlxZ1RrsgEcLHhQDzpd4v2o60EMczPVcNVEvmgNk6cTJR81jUf+1aSras8JAFF2xQ1pq7WwIACw9KPDCNCgDNwTPCnHpwizZM6V9cs03wYW06lkadGrqTj6eUm4OINh1NpWNB6RSfQvTofW7UqaEiT2N7m9pZ5W/F3qaDl1BHlnx9MSyDLoZnUOtadyb3hSTYa3Korv5YA46DvlHWPBzydNbSOwBYg79RUjhA6sR79HvMM148axEpIma/krVgdMfPYtinJpYRAuia9XMiz55cNci6DQAAa9CMMF2XXQ0gZXDzcP2iNLxn9hmlAGCQDsUC5gBRfcYFWWYfajVGzmslJzfVKqteKB1lAOjkhLyQJLGIutgHsGdGwRwBE2QVzOvqcK8AdgB6wFIBTAEwLf1SyWgMIDXyzSv8etDgQHr8ceu/8B0BWYIdE4AN5+/StQR17aqsO2ct9DAU6jpnDy+Zq/4ghy+MnQfgIQxZzF65xc5qc7WYkbLWzFVRBN+SnrDG/szenUy7zioAaVDLLG+Z2C6fE4AJ4OqdzUnU8+Ei1Othpfyqwym0+nAqzX/Ji6qVUn6wdPsygeJTbtOMjkWpYYXsKTBWbIulFduyssM7269NM8pkY30AonotViwAAEmLX1VkcLBQAFICeAFkwWMGpgq5stQgq/XMaGqIhaYz12qcuDGBDpxXUoGgTtStDiOAsKhTBpCyz0qdeR3lBXOFxKOHv6vKVeCY8XNDNIGWOnEoyg77MNiSRV7ulzxjUJynfKA77fnqzqWlBFgToMzZa2oel79HwARZ+fv65ErrYDyfO0eZxgy5Tu2Rkn1TkBEhE4oyooHCx+UIyBI+LWF4h98Lvi6wWdbCyC9mnANm2lWTlcWFrQVkPfilKle606yNfT//Eq1kcq/vRc+0D1CM7tdS2F8ly3iClZLXI8Q59x2I42MdTcUg2uuMTydXbiwnTgL5EAyj3mg9Qrmf9QYkNnmyBNicbsuU/Gtl/ArRN72VJWaO3UhnINWgvBtN6qDIaBuPpVIZv8JczhrIEoDq4KV0mrpNSacBYDa6VfbFnHtNDnHIh2Wt35BmAWZFCDAFgHTsWpoFEGFmJN7vGhvA+cGOXlMmTUAyxAzLnECWAG4ikz3SUog0F3K7Jn0ZaeiPAvkHE4zlfj5uVpdzgtcKqxmo1xdE2oczFxWfJEAYzOrqMqIPqAMeLRHqxaTBkKEdde7z1KwDjBvkR7RDaz1FvfeueXz+GAETZOWP65CnrRBSYePGPjRqdDkSBniAn8GDy2QzpwMAwcAu/Flyw2WAZs34LuRCmR2D4b10aXeLJ0ztB5PPYQRDoR5s9YNH3g+w1KjpSZ7ld/RQvWxAaPzE67RItVA2QNXeXbWp52sXGXxdPtvQcszQN6/Q2nURvF+Ar+mf3KQZs4Op+0slaEEO4NLaDaLHz5KnN10OJ4dsCKnO2dDjXbJ1b+w8k0Zz9iRToF8hCom9TRM7FGVZUGamAKog+yF8PJSEn7ZAlmDBUC+kxuW9vCxSJH5YAGQZEchZNnVA1thibUIEZlFCNoTnCrm98BqAElIfWCoR8F3Bu5UTyMIsyYV7kmhKZ28uB3lx05vZ2W8jr5FoW06+MyPGzqzDHAFnRsAEWc6MWgE6RvZFgUUqVdqdwkLTWCJEQDLEa2GKF3IhjPJgtPB/5UrFU4GywmOlnimonl34y7Yoy3FiFiIYM4TaDyaGG5JYp3fuXK9M7+XIic2SgdT8T6tQj5cVKRPs0/Ndz5O/vxtNm1qRWS4AJjBbV842pOe6nOfldH5cX4NaNlckGK1tDR8+Sdeup2iCOFv9KogAS/RZD6NllLSGtiBVwNheWcwa2CawTpD5hq1LtLBOYzcl0fGgdNo21IfEa9GXkU960qe/JWvKhWCyqpcqTH1XJVK1koWp+X1utHh/Co162pNlRoSRgES+1+HDApgCcKpexo0ZK+GhEkwWwBFAEhacXrAnybLMTk4gS3i8YHjHsWC2ALhkU/zEpZGEtCtGR0GR/40eF7O+vBsBE2Tl3djnizPLswa1GiRAlTC+QxbE7EDhoxIsmPBwCW8XUjEAaCFk1kp4rgRbpnVO2Q8m78dMQswodEVYMzkLEIRzQgpc/bXiUxNMlQy85HbZA7K2/hJNvV7LMv5bq0urvwUZYIn+Wrsmtq6/kSALyUrnjCjJpxRSIZiqNrWLsByIAOu06nAqbTqmeKzAXMH8fuxGBgOvQS08GDjJnqzF+1Is5S+EZTA7Bh8W/FkwyYMdA0uGMPq+3zVP+Vwix9eGv5LvGE4AIvQBxnUApb4tPHmGIcpD+mtXvwiN/jaefVbDWhXNtg8zDoXHS64Yi2ZP7axIq0Yyc+rGq0GxrXvF3G+OgKtHwARZrh7hfF6/SKGAWYNyjir4tJAzS0iIMvMEEFSlqqeFyUIXRQoHeZaiYMauXE5mUz1C+K2EkV6dnHTDemU2nlbOLMxCcmZdPXsugdaXswBBkPLAXIFxgmQI1uqx1md41l/kzQdp4dIQlgZFDB4QSAuXhNhksoR8+M7osiwZgvEC82UrjPal2TpfXu3HrMNVk0s7nN7BVSAL4AdgSR1gncAGgeUCSBLg6J1NiRSXTPRDf2/qsCCevVkzOimpNrAPMwzBfAl2TF0v/F44xsj+4BwCZIGtAtOEtRQZ/GSa4AGU+rQoSjN/TmSTuwjMMpzd3YfZLsF0iX2YZQmD+9FraQzO5JmHwgQPfxfCaNCoHje1uT+v7l/zvOYIYARMkHWP3weCeVLPGpTN8KvX3M+jtHJFGP3yy515h4R3C2UApsaPu8ozFNUhziHqxkzGz+Yps3tECFlRPcvQlb9+xbnVX84CBK36uhodP5HAQOjjqRVoyIBAEgwXQJZgtUQ9wthuSy6sUusYHwJ5UdQnQJy12xKSKXIKuQps5rePQ58OvtSng2MrARgJSmQmCzIg0iws7634pQSzJVgnrdmFYLE6NSpCgrmSx1fMTgQAk5kr4fsSxxrZHxlkQS5EPwCaRKi3QUIEi4UyYLUAJkXAAM/Z7AMKsxQoFpy+cCs9W24ssGIAc2KGoSt/LKFtjqZmsXXPYzahv29hqhB4Z2oNW8ea+80RMEHWPX4PAPAkJKRrpmUAe1WqdJFsDBc8WDgG/il4qerW8cqW2V0Arb2/x9CpU4kMulAOLJlIbopt27ZFZdsmLoM675bYjtxPyAHlylB/OQMExcRkX4pGGNu15EDBfIGZErMOtTxZAFLYL0uFol8CxFnrJ5JR3g1JRo26TmCzAH4dCSNBiQyy4MVCABCJUG8DQMJMQwAOlJNTMYh9OBbbhecKDJmQCkW9LBlWc3cpk+XImBpVNjd+LGE1AXizcgrOU/VlOC+307lV1uoN4hjMDJy/NpI27oqzJCMFyEI+qz4vKCb+j5eGc8oHZIKXAdiuPxJ4gWmtunFMUEgafTyytDmj0KibKp/XY4KsfH6BzOYpI2DUFPacxlP+clb7peTjMDvw+IlEGjbyChvWYXxH+gVhfAewOn4ygd6deINnEY57uxyDKuyHUR7MlZr9EvULEKfVTlfLLPn1XnPUzOwqkJVX42Nkf9AHIRfmRX+M7ou1PiAtC0z+1uLpftcsea52L6t0B0vVacQNq8lJeXHpVr5U+/lLXP2Kj8tR0wZZiXQ52/yfCYREqCunKf43xMbdcZYFqgHUkC3ejII/AibIKvjX+K7voRFZoe0dBPHlLGYVykzUmu8iGFiBqQJwEnKiXLdIxYCcWJAA1UyYMLcXL/cPVaroQccO17McLtgxOe2D2JmbY2DvWOVWOUclQyMf5DKTZW9/L0ZkUEIKUaBvIf7TG0b2Rwtk7TytsGayFIhtMO77ehLLnfBjYVubOkqGekiABy+mU5s6ioSmfm+tz7nxYwnnzume4WSlbyrrpSLG98fyOlkpJmQw1OoRb2avEFhcGuBJlLcGsnqPv0mHTyTdAbIE+EJdyIt16Fvr+QD13jPm8flnBEyQlX+uhdkSKyOQG1KhOLXImYX8WDC7i5QNYj9M7j1eLmnJfQWGaus2xafWsrmfJV0D3gNorfkunBOVIp7tUMySHwtMGQz0crJS1AWGTH1OHOtqH0t+vvnyI8gasTmZ81ktezEraWhI3G36aHcqAWSJGNmyCDUoV5j6fZ9M77UqQs0qK+zK+G0p5ONBNKGVkuD2j6vpfCzKt6rhmmzvok0ykwXgNHtXMg16zJM6P6AAqEV7k3mGY4MKbnQxFMvqFKLBj3vS2A2JNLOLF0ubG/9NpcX/S6ZfhitS25StSXTwYhrNf8WbqpfO8njJ91Vu/lDIKS0LJLsVW7JmKUPqA5slQrBYaiYK+5F8VEiDjoAsHNeqX9basKjri/fKUOtmyoxLMwruCJggq+Be2wLTM+TGguE7N8KeDPC50Q75HEYzGc6038erEGc+P/bfnbPrnKnPkWMcnZZv5HhpMVkAUW9uVsZBBkUATieCM6j7A+5UrWQh2nwynaqVKETNqrjRu9tSeHuPBxXmB2UR0zooIOvD3Sn059UMqlaiMH3WMfvKAkb2B+eSQdbQtQls5gdTtbyvN92KyaC+yxOoV1MP6vWIBzNUt2Ju83I/Msha9WcKrTqUwiALZbotUfySYL0AyLQiN38s4fzqbP2iTUIqBEsFZgqx8bMKluzwAjwJWfDQ8SQ6dELJ6QUGCuAL6xA6ArKWb45hDxiyyAOkwcvVqZUvTR9Z2pGPgln2LhwBE2TdhRctt5oMg/uVK8rDABnZH388+ywvGNhFviy5TaGhaVxeK6wdY61PWIsPy2/kZlj7chZtwEzD6bNu0oJ5VdmThQDzNX7CNfrfgViqXMmTFs6rQgEB7rxt9fLqXOanbVE8S3H8mPL8fvW34XTiZAJN+yDrV7S6n0YsDOzI2AFMtWhQlBrV8GRPC3xq1gIGfBiZj55PpqP/pdCtiOyTBBw5b05l8xuTtfTPVNpyKp2ZqPplCzMbBRYLbFWr+91o5GNZiz6jX8eDM3IEWWDEXlmdxPXhNUAWwJYIV4EsAagg+e08rbBQAkzhNUAUZlAinq3vTtO2J1uYLBlkCTYM9UBC/GFg1rI98nXNLalQnFMLnAMw9XlXWXIJ7BWkPRjRhUdK3g+vFUKUl/sCUCYkR7UnS0suFOwYgNUjDbws3ixIhuaSOkZ9U+TPekyQlT+vi0tbBfA0Z04wA6Fp0yrdAZQAhD74IIizucuB8qNGleVZgrNnB9Nff8VzfqwOHbJWkMeMwg8/DOK6P1MtE4M6sSRP167FbS4CLc7rimV0bA2uLeZkyPDLLAMCZPV8RTGv1n/oOAOu554pRvv2x7GcOHRQID3b+RxFhzTmMtNmBfG+rZtq8vtK9//Lnq3jfzXQXBcRZXKr/2CpsMguMq07GwBd2/9M0L0ws/r8OS17pNVWI0GJFpMFMAWvVRnfQrT7v3T6tmdRlgjBVoHZiku5TV8eUlKYYFmdYc3daeZvqVaZrM0n07g85ERIhi/UdaMBj2QBNSP7gzYJJktIfmCsAJrAQjWv7s6MFUAWZkny0jqHUlhOhDwo5EIZZEEqBBsGGRGAa+KzRal5tew/svLix5LWzNRxn4bSpt1xVPs+D9o0rwLPEIR0KDxSsqwH8IR1C+GlAvMkB/YJ8KWW/dQgS64T4Ax1Nn3livKdkGmid/YzZx6X/0fABFn5/xoZ3kJkWxcM1eDBgXcwVPJ+MFX4E3mvkJx09OiyDMK0ANP69RG0fr3CPK1ZozA4CAG+8Br1ffnlfTb7ldssjmhQTmkD4K+qXONfniVYpbIn7dtThxmqnn0v3AGW9u2PtQqyxDGoB0Bt+od3slm5Md29TAk3GtrFn7BeoFGBdq/4OdYwsGWLWVS320hQogZZgpVqULYwAyh4qfo3hTxY2MJWwYN1/GYGAy9IgP0fcacv/0zLBrLg6cLxkAvx+lLEbZYSITGC0ZK9Xkb2RwZZQiq03Peeheibvt7U95sE9lX1fsSDjt5IZwAGKREyIozvbeu408o/Uyg4JoNmdfHi7XKA0RrdOvv9lFs/FtT3gnrVgIdfuUKx8drWAwGWRBm1nCcb5sGCCY/VG92L0Rs9staDVIOsL9ZE0hdr78wviLZiVqJgzIz6/Jn15K8RMEFW/roeLm8NpLw331R+RSHq1vWiCRMU+Qqxd28sLVqkLEYrAzCApG3bork8mCtHQRbqRN0iwIjJGea1Or79z0SatVr7y8nVA2VtSRdIfENHXGYWC//BQq3+Nozlw6vnH2AAJuKrJdXo9YEXNZkssGHHTiRQw/retO9ALNejDlc/mMDYDe3q73BGdXvHHszWzNVRumREgMDVkwPtPSWXMxKUqEHWp/9LZfZKDkh7H3fwoH7fQ/JTgBP+oyxAGJguyIEAZu+18qBbcYqnC9IigBWYMXXIJnkj+4PzCCar/edxFmZKSIdgsG7FZtDsnTD2K1KhMMUL9grb0L/RbRTvFcouf9WbZyeCyVq0N4XWD8ouGeamr1IeS3lBbOSveuMj62ufClAl2C7UgzQL2A5ghmMBtMoHutOeTKkRswjBggGgATAJ7xWOFbMQ5XQRWjeyVgoJh254s3C+HgETZOXry2N841Zw1vasJWBwBsh6wkMlwFOVKh4sJVoLR0FW//6XODEpWCz8F4xYTj101SKy9oyq/OUsl+/R5wLtOxhLDQCO9sfSkIGB/FoArqtXk+nYiUQa//41EiAL4AtS4rgJ13j24Jrl1alBk+MsKcK3BZ/W1o01qWWLLM+bq1ksRyU4e8ZMqwzYSFxHZw3zzqxfaCQoUYMsgKX7ShS2GNj/uJLO/iwwT2CvPt2nrGcoQpjdhbFd3gfvFY6BVAiZMdBPSfcA2VH2dhnZHxlkwbAup21Qv4dciGWC5DIAY1gOSN5uq568/LGE/oqVHAR4gnF9uMQ8HTqeyEyTkAyRiBQslS3GKyfQBoM7wNONW2kW75Y6aemwj27xOdQpJJz9rJnH5c8RMEFW/rwuLmvViBFXWPpr3z6AmSUAHtkj1aPHBT632AZQdvVqlh8BS+H06VOKPVn2yoXCAybqFXIiJEMt4zzK4eGMX795GepldmBub9D4ONWv50XFAtzpytVkKlSIaN+eulS/8XGWD5/rUIzlw9u3b9PaFfdzeWwDEFuw5BY9274YgymAMqR8QIDRQpmFn2ctMWT0g1UeR6OXHbHnGjkzs8yWN87aeY0cOzXIgn8KcqAwpsOojm1i1iDkRAAnsEAoJ1I2oK27z6ezCR5+rtY13Pg/JEWU71gvy8ME9gv7xDmM7I8MssT4YTHrhuWzp42Ax+rg5XTOOP9oVTdefkcuB6+WAFuoR/1evjZ5+WMJ7RD3u8hTpfZQCVDF12hZJQZbYKzg1wJTJQLACUBJTrsAKXD5lphsgAxM1/z3yvAMRCExaqWDEDKiCbLs+Qa5e8uYIOvuvXYOtxxG9vHjr/NxYK/gnwLQkk3qapAl3ssng9mdl9bRMLFrebKEVAj2asiQQAKrhdDyg4nz5PWvX/nLWbQJjNPg4Zfp5021mJkC6ILsByM79o2bcJ2lPwCp8WPLMbCCvDhtZhAvLo3tAFIAYWDBBKjC+60/R1neu9KLlhcAS76mCzZEU3yiIkPlFM4CLNRpJChxJhmprb45ut/I/qhBFq+T+GsyjXrKM2uZn2PZF8IGAOv5cBF6Z3MSzX/Ri1msTZlltg1RZMHZe5Jp19k0+qaXsqi1iPzwYwmTOuDrQ8h5rtTXAWBLPdMPIAlsEwAWQJNW4LgzF5UfolrlcjpnTvscvU/M8vlzBEyQlT+vi0taJaRCsEcdOhQjsU4gTjZtWkWeNShkPTBdYKzgw8LahgjltcJ8nTqVxCBLlBMNVoMslBegCn6uOnW8aO/eGII3DOfDebUiPyTflL+cXXJBrFTqKoCpB7gY1X88dLEGJZYI0gJbRhjxjQQlBR1kjd2cRMeD0pUFqtsXZXbq1VUJ1LqWO41+2pNnDV7gPFqFGGTN6FiUWa9Vh1No9ZFUAsjihbK/UszvvKh1w6yZka66lx29H20ts+NofWZ5cwTsHQETZNk7UgWgnABQWl0RYEmkZgAQmzevikXOkw3zMMpD8gPIUgMlwVpBVsTxspFe67yyH0zsd7UfyZFLqfXlDHYKhvUG9bPSHYCNWvttBEXFpNOQgaVZ/lOXmzbrJs8kRKZ3BrazbtLQgYGWXFuiXa6QVwBe8GseMye14szlFKpdVfuX+uGTSXT4lGLOfriuJz1cT5k5diNUSVNQQcqJprUNTAC2q+tHBvDg8HTCfwDa6hWL5LjenL3XLbdA1p/XMqh+GcwyzGpZSPxt2nMxgy5FZlD9wML0dDU33q8uq36P45BrC/Wpw8j+oG5hfBeAqkF5NwZaYKFgegeYwuudZ1KpEPRwIqpRqhBN2pasCbIEGwagBlCGY0XklwXNHc21Zu+9ZpYzR8DWCJggy9YIFZD9si8KbJIIsFRI5yDSKsipFgCgnnjCj/eBxYLcCPA0fXol+v33WFq5MoyrwSxBsFRgxlAOgcSlkAMFaMNxpUtn/cJFXWC51Hm2cGx+WghZ/eWs+LJOMMBC+gaEko7hInu1ECdOJvK+lk+fpnFjytH4MUpSw4DAv2nrxhrsyVJmKV75P3vnAR1F1cXxS0jvEEJvSq92BFGBDxClKkgvSkeaQuhIF5COSK+CFAFFuiCoYAGkqaD0TiAkJCG9J3znfydvMzvZntmwCXPPycnuzJs3772Z3f3N/953HwfOf/5ZlppnL/eKqUWWdx6Jo0+XRDA8rZtcTHdvAI5mffWIsF9u3Zr70JiehanuB3fJz8uJDi4tpdv91sB7FJuQQce/ypo08eGkUDp9IYm+GBlIjevYfxkRNaHEmJK151I6rTmTRp1qFaROtaV4KoDSsP0pnFBUGCDrf8860aeHU+mzJi46iHp3U7LesX13ptDD+Me0qb2bHrShHjX7g/oEZAmXHxSsqQeSWIWCKxCQ9W0vT5r3SzLFJRMDGPat+CPFIGThWADba884s8IlXIqO9LBkyUoOcPshUN2YWxAB8khWis8Fcl2929hH516EWxHb5O5GY/WhLMqhvGb5fwQ0yMr/15h7KNx4ylmDSoUKsKRMtyAfIpF6AYA0ZsxdXf4seRlAGWYmItZLxHQp46+E6xLAN2FCVgoJ1OMIrkLRH+WXM9QnpGuAAaQAW/UbXSR/v4K6JKOYQYjtgCpjkIVjAGMc23X1Od3w2cO9YmympDhpu5EhdPmWRAYAJqFMLd0WRUu3R1OV8q7UvYUUpL90WzSVDHSmr6YUo5rtpVQg/27PWuhWuQ0KVrOB0mK8ULK+nSMBpz1NTSgxBlmf7E+hW48eU1GvArTyXUnKWnQ8jX6+kU4LmrvSM4UK0L+hCIBHugMyCVlQtWb+Ks1K7P2SM7WqmjtrFw7alkg3IrJyRgGwAFxwFzat6sxxWgLEpjZ3p4n7JRCDO5DBKuYxzW7jrnMVimuK/SjnSA9LaJu5fGvvDgnmpKOcILSJ/uoWYxYgiWlWChrUB0jaMKMk3QtLpR5jQxi6Ph+WtUxO9zH3OXD+pzVldUAFUENZQNbhtWW1bO/2/CJwkLo1yHKQC2HvZkDJgsqEeCqAlP7DAb8AACAASURBVNwAPFCzAEIilQPcfD/8EKVTuQBD779fiN2DwgBaOBZ1i/QMULXatSusqwdKFgwJTOUGuAPMVa/urpf9PTcXkbV0zOVfzjVf/JfeqO9Dv/0Ry9ndoUIJmEJ9ADBO1zCiBI2dEGwQssqWdWM1DACG8pvWP8vuRdjwRRE2pzsw1h9T8ShyCMLxoz8sRN1b+HJVUKriEjL0wEt+Dksg6+t9MayGCZNDnNj2zdEEerGiK1UuJT3ZX7mXRmsOxlFs4mPe3qeZF60+EEct6nhQicIF6ey1FN7XoJYb/9/6awJ1fNOTfDwk15a9IQuKVb+dKVS+UAEGrbFvutCrZZyoy7ZkqlXMiYbWc6E9l6U4Ri8XYuAypWQBzk7clWYUogeANL3P5w+xtOEHfTXR0nvXUDkoWSKOSqhXACYEwEOFwixCqFbCBDSJ+C2xHRAGQ9mJ70iv4TqEy3BJBw+HelhC20zFJPIswKHSpCAoWd8vylKX1++KppmrInhfj9Z+5OvtRIePxzOQLf60GIMSwIlnEH6e9cAoIGvDzBJUp5b0nSuHNUMwl5Prqh3rmCOgQZZjXpentlW2TPW392CJL2coVHABIq4KaReQ/f38mZpUpuI/vA1/cB1u2hKhA7GunQPYXShliv+H3YVSHq1g3r50ZVjmrENJDWoyVFLJ1DJzwe4CguAC3Lg/llUs4f4DREHF+m5OCYKqJeKy8KMy6sNCOoXKlJIlVDJR/8D2fjSwgwSUsJDIdHpvWji9WdONZveWtr87NZyBC397Tybx9h5zI2jpoEIMXQCuM9dSadngQrTvZCJN2xLDINbnbW8+3t6QBTch3IVw7fXdmUx1yxSkofWcCS5AqFCIxRLKFNoDdQrHGHMXAs5QB2AM5aCMQSETpmZ/UKdwFypTN8jfi4D3CkWc2IUoDGV4CZ2SBXm7sVQOnk6PCWsVOpKZWslhxkosr5OVPxCQJdyG/+t1h9c3HNs3gD5ok7WEGFQpwJNQpyyBrFc63tKle1DCnCONldYW9UZAgyz1xlKrSYURyO1FZC1psvhyRooGKZhdeir9/Vgcq1D79kfTvgNRutiqj4bcpqWLynFahvP/JdLn08vwaxwLFyPSQAC6ypV1pajodHYbwmV4KyydECispplzkQgIAliNXxzBsVNw6WEqOtx8L1d3Z9egULVE2wBLcCXCjEEWgunfHxlC/3vFk0b3lKBMDnE4dsH3sQxKcUmP6fsJRRi6Bi55xK8fPJLUoIolXajpuDCDkDVqTRQrWz6eTnxMbkCWiJ8SYwF34Mo2bjT+cAolpJDOfQjXIVSqCY1caNovqQxiiNESShjgC8eijNwAathnb8hS8z5T1uWID0too7EUJgJ+Gtf1op9OxLNiNa5fACGuqk7HW9y9S3uf5Zit72VuQ2R5h1miZH1/OJYXhgaMQQVDbJfclWjP66HV/eRGQIOsJzf22pkVI+CIrkLRRGQeXzL3HtWq5akLZG/x7hVq8Y4/K1hdPrjO0AXr0jGAln1ZjrO7d+5xnXNkwUR8ljwAHrBV86V/af/OyvTX3TRV3ULmlqQREKS8EUVgu3AHIogd0AUTcVoIYh+/JILdiUrI8vZ0ohPry9Dn6yJZHVMaIE7MNIRq1fdtL1p1IJ46NZCC4uH+m9VLUq9gcAVim1LJmtjFl1UwbAeYbRgRwOqXmsqPMibr5iMpuB2wVNSLKD6VWNUCQMEATFChMEvwz+B0Ku/vRNObuhDALCFVmj2IdQoBWlCs1pxOo/OhGdQ6Mw7rRHCGHqihTjX7g/qEkoXXUKbik4lTOAhDHNaJzESk/V5zpXP3M8jLjVi9QoD7iVtp1KaWNInl0OU0qhCgr3ZhuyM+LKFdhuITD5+Ip8GfhfKi0TOHFWW3IeKtAEBCpcKxgCzhAhRjxUvqfFrMIsjiZKgn4jnm68/zSRzjhTUP5eseaj8K+W8ENMjKf9c0z/bI3mv15WRgzAWPo24AE+KxlIYZiSJtg6k2qB3wb27pHGMQBKACWAGidh2JYyAa07MQP9Vj2+PHRN/NLUGz1j2in08l0LsNvendRl7008lEgvsRytWiUYGEmYb3M9M8yPstIA6xVwKksB+A9GlnP94mgKn7nAiOvYLbEBCGP2yD2xDxWQt3ZkFci1c8aEIXX1WhRAlZCGaXoMpFNwtw5tFUhi7EZUG92n0pndMxiPgsqFWAs2/OpdGfwRkcy9W5ljOXh3sQUCaC3REEj+MBZsLsCVkfbkrg4PyvunhwVnfEVyGp6Lu1nen4zXTOl4XM77VLOlHXlwFc6TRmdxLtHyDlx2q/LoHdhovfz4rzdOSHJYypciUHEScF1x+UKWRihwGeqj3jRo173+H3J7eWZyULoMT7M8sh5sqQkiXcjNhf9Vk3nSIGlyPqAdwJmMvJd5N2rGOPgAZZjn19nkjrkP+qSBEXXfB6bjVCzUVkAUX4sg+N1F/MNyd9UX4556QuQ8eqHY9lLgGjSK0gV6oEWCGVA+Dqw8mhupmHos2fDQpgsEL+rJ6Tsy99JGYQClchgAsG90jTgfc4UPjHpaV0sVVQshDAPnptFMPV1qMJtO9UIh9TvFBB+noktsXT6oPSj5u3ewFaOrgwuxoBZoAwuAyhdh2aUdSukKX2NbekPntBFmKrBn+byIs996vvSk2rOFPz5fE0oZk7Z23H0kBFfZw4IN4QZEHx2nk+lcJiH9O6rlmZ3tV2FeKzfOx81vI2loyZqTLKhw95nJT8ODFbUMCSXHUSrj+5+iWfMQiIEnAGBUyUN9QuefxXTvumHe94I6BBluNdE7u0COC0Y8cjeuMNH85hpTTMDtyxI1Jv8WjMNHzvvcK68siLhXUM+/XLmoWIes6ciefjDNWNY7BWYv/+RY2uU4g6/jiXRJNWZ81Cy+kgIPYCkIXs4mqZPZekUfvp35yrEGPy00kpS7c8dxVmG/58UlKnoGhx3MipBDr1XzKVCizIubREMlIci/K7fomjew/TeX+bRt56KSD+V8dTLwmp/JwAK5iYFQhlSz7DEDnDKpVy0dsv34b4LcTLKY9XE0ryc8Z3qFZIPooFoLHIc1AjN1amPm/tTtMOJDNkQd16NsDJIGQN3p7IbkYoXvgPpQum9sPSB829eaaiWiZfyUHAD9YbbCtL2wCViheM3lpeD5AQrO7jVZDdiDAxQ1CAGI6BanXpRjIrvyIYXrgZAW6lM/Nj/XkukVM8iPgvtfqn1eNYI6BBlmNdD7u1pl+/m5xmAbZyZfaFmceNu6u3ELS8IYAqgFm3btLi0ePHl+TlcYRNn36fs79jG/YJQxqIlSulGUYAMICWMVPTVejlUYA2TS7KKpa9vpzVvlBqQ2bbhl40sK2UiuFps9yALLgN4eZD2gW5Yfu/oVLMVc1iBdiNCMP2ZwplZYeHOxHxXJhRKAwuRaR8UNapZn9wLhGTBVchVChhUKMATl1fduFcWJtOp3A8FlQtlAN8IQYL22e19qCemyRIh6EMjlf7PhYPNl0nh6mqSguVV6RnUKZTEPFTIjCdF3POdA+KPsuVLaSAGPTZA56FKAwq15JPi7NLEGoZ7CdZbiyhdiHYfsmnWUmAn7bPa37vrwZZ+f0KZypNCxZI+apgAprEeyhYULlgcjUK2wBP3boV4TUKrYUsnBMqFwwJSgF3hkztBZHlaQvs9eWs9m2j9g+pPVU3tfuudn1qjqUhJQvANP5QKgexy2OnfrouzSaUW6faBTk9wyf7Uqj3y866APcZR1I5PmtXNym/FAALZQBYqzKTm4p61OwP6gRkCVchwAkGl+C7tVxYuVrwSzL/R8wVXIcIekccljBAGFyMiN2CmxGG/YjL+vZADP14UlJ5cmriYQlqpdouSPlDCABJmeUdKlRsnJTZXZi0ELS0vFSpoi7ZMraL/WKhaZEbC+UBVD7eTtmSjxrbntOx0453nBHQIMtxroXdWrJiRRj99ltWgDASik6fnpVs75NPbrNLT6lEoUFIGioSlFoDWVDNoJ7Jbdiw4vTSS17Z+ql2lnPMBKxfW/rxUPvL2V5roKmdhNRcPJYlNxuWRblxL5WuBadRaGQa4X1uWMVSLuTl4UTPV3IlQI61piaUGIKsL45Jmd1hACKAEYLHkTML6tbHr7nw/y3n0lipKuZdgKEMwNU5cwkevAesCchafVrKvQUDuMnXMFSzP6hfJCPFTEGRAwuvvV2J4QoAFpfymIr5OLFCBcN+bMd7HIP3MLEf+7BdTVeh/GFJbXe6JcvsWHvfaeW1ETA0AhpkPQX3hXAVAnCEsrRgQTmGJ0DUsGHS8igCgqBeyQ0qFMDMGshCjNbGjeGsYOFY1Inz4xxKU3NBZGUsUl75clYbsuTT9K29xeHy2XE0nv65KluEz9pKVCzf7FUP6v6Oj8WLR6sJJYYgq/PWZPJ2LcAuQcwK7POyMwkVC6kcGlcoyAAFg+KD2CZzkNX3e2msUSdcjB+/lvfyZNnzYQljo/bsW1Preap4+2pVPeUjoEFWPr8B5HFRcNdBtYLK1LZtIWrbtjDDD2KqYCKeSryXDw2gTMCYJTFZIsYL7kcoZCI2SxkPpvaCyIZikdR2GZpL8GnLLaWmApCTYO1lO2J4zTlHtB7v+BCURHNmT8iSw9Q359IJ6+BAzYJqhfdQoXZfTGdXoLDBdZ1p8Yk0o0qWcBXCnfjz9XQGrc0dspavUrM/aJM5AOeAd1f9WDNzY4799nxYQv1qr4VobjUES/qsldFGwNwIaJBlboTy+H4RFyVUJOE6hIoFcFJCFlI3LFgQki0IHmAlhzFTge9ydQzHQckSrkNlPJjaT7+GACgvfDmrmb7Bkpxehm7rOZuiCNfDkQ2qFuLNTJmaUKIEVhFLheShSCIKQAJY3Xj0mBOLjm3gQs8WKkA/3UjnAHgoWlC64A405i4U7kcoYKFx0jFCEUM/1eyPErIGf5vEge71ykuJRqcdTOZFowFZi993p9F7kjiHFvah7Pae0usxe5Lo81ZSqgdYbjwswV2t5lI9ppbZceTPgNa2vDUCGmTlretlVWsNxUXJK0BcltwN2KyZH3XvLi1NArt9O5nGj5cWTYUCJUBJqGCinHJ2oXAVGmqsMh5MTReAfGq2/NyO/uWsdvtsiRuDa1DtJX2sulmtKCyPuTN0mJpQIocsxF1hnUGlwb3XuXZBzuqOGCzEZGGW4IyjqQxNWzq6UZuNybp9UIqwD3FbC1u4EtyPCan6tb5a2onGNZQSkqrZHzlkAaYATsjk/nkrN5r/SwrHYk1s5qZLQNp+XSLt7+8pJSHdk8yvVxxLoV3n0wjZ4N+tJbk1c+NhCedR8/sC9ZmbIILA9HthqboFnsVVionL4NQOF68nU6liLtS2qQ8HwqN8cGgqvVo7a/b14WPxVKe2By8sDcOxSAHRpF72+FQrPgZa0TwyAhpk5ZELZUsz5a5CQ8cLqJIHxgOysB2ABngCaBUp4kwLF5Yj4QJEnBViq6Bmyc8h4EsE0htrs4gHUxsuTGU4V/vL2dwPvTXXS23AsQWy1HT1WNN3W8pCgdg4OZBzZOUmZJ24m0HI7i5XmRBrdfNRBrv3kKkdapbcRFl5YLvYD9ULweaoQz7zUChbIijeXpAFqIIhoztUK8wwhKo1/0gKp2wY1tCVFhxJyQZZH25OpKaVpUzwOA4GQFcrhs/Yw5I9YM6c6ttt5H0Goq9nl9SBEyCp++j7DFjCAFC7lpSh6cvDufzpb6WZ1CjTZlAwDelWiIZ0K8zbRs8Lo+8PxdLnQUUZzjTL3yOgQVY+vr7CVQgYAgAJO306ng4ejNalVYB7b/z4u7o8WsohEQHxpqAN4DV9ehlKSEjXqV/KpKVoD+BNpIRQ241nakad2k/a5r6crbmt1IYsc0/nhtqmprvSmr7bWtZUH9WEEqWSBTegWGcQbYe7EGpV3TIS8OH9ibvSLEEsqyOfJYh4LsRbwZDWAaoX1DGUh6tQmHKbmv3BOURMFlQquPvg/gNcQa3COoRYSkfK8l6QNp1JZRch8mVBwRre0JUVLexD+XVdPOhxaoaqbjxTD0tquyUxHsZWcoAq1egDaVIQVKelk6RJO19ujKQvNz7SgROSiu44FEvj+xehgVMeMGRdOVCBy2Jf91H3dWUBaC+/L826rlbBjXYtyZrlbetnQTvOsUdAgyzHvj45ap2ALGWguoAqVC5yV0GxQnmkchAGcEICUXnaBXlOLVEOShdADK5A4WIsW9aVZswoo9d+caxQvNRcRNYc9OTml7O1F01tyLJ21pTa57e2/7aUNxXcryaU5GQSAfolKV/SOodYu/DnGxmc8qH3S87059106lTbmdcvFGsX4vXYN7PWLUQdavZHQBYACYoVoAmQhZxX/eu70ujdUqb3oj4FaMn77rTij1Q6fEX6ToB7ELmz4FJEDNfO89Li0O5xKYQJE2qZufQjaquuxqDuq++jacaKcCpV1JnuhaWxOgXFqvXAu5xD65cN5dg9CHcirOozbmYhCzA2Zl6Yrs5f1pfLlm9LrXHU6nGMEdAgyzGug11aAdUoPj7D4BqExvYBkkRmeHlwu7yB2I9ywpTlsA/AZcjEPrVTK1ii3qj95WzJOS25sGpDztMAWQIWDI2vmlCSE8jCYs8zf5Xci8j2jjishc1d2b0I25I5GxHuQsR0QQXDLMVxDeyfJ8vUfYlYLSylI0wEwosgd+WxarrizT0s4dxqZ5U35p4UMDWke2EGI+Heq/z2dY7RGj8ggF2BwqB2iXgrY0oWlC6oW1DF5AqXJd8TWpm8OQIaZOXN65bnW61mklB5ZmhTA5NbX87WXpwnDVlqu22t7b+t5Y2l0nAUyEL296JeRCeCM6jPS86sYkElQnqH5pUL0u0oaWaigKwvjqdR42edKCyeGMyEqdkfU3Bqy3V4Eg9LaGeb0Q8oPnPtS1varTxGqZ6JWCq49ABPcBEK916jHrc5dQdUKChT90JT2X0oMrwbcxe2berL7kcEyOM16sRr1KNZ/h0BDbLy77W1umdQvby8DAcTW12ZmQPUdBVak+/G3l/OtozTk4YsteHTljGw5Rhjkw/UhBJblSyRAR4KFpSrCY1caP4faZzOAW7DdjWcaf1fafTJa86EQPf+dZxp3u+prHghbku+tI6a/VEbsp7EwxL6oOZap6hPOVkEAezrd0Znuy0BRIs2RnLg+vgBRRjADh+P54D3cf2LUGx8ema8VmFqUs+T6wCILZ1YnIJD09j9qDTEZQHgNMufI6BBVv68rnq9AjwtWRxKRYu60Ic9s1I0iELbtkbSvn1R7FqE1ajhQT17FqHyz7jRL7/E0KmT8TRocDEdgIn6XqnjRY0aZS1C/N9/iYS6xLHGhlZtqLBmpp+9v5xtuZ3UHo+nxV1obBalmlBiK2QBlG5GPqZXyzhx3ivEYeE9luPBNqR9wOufrmdwIL20NA8WlXaSypQuyHFcMDX7ozZkPamHJbUVNOUyO/K4K4yZCGAHSGFGYLdR9+jSjawVEao+60obZ5ei2PgMKWYr87sUx2Lf7qVlCDMVL95IpjPfSTMPRWC9fOahLd8f2jGOPQIaZDn29VGldXv3RtFX66QnqLlzyzA8yQFr27bIbOcBkC1dVo4mTrxHF/5LpClTSzF8wQBTkybeo+o1PGjq1FK6Yz8acIuX6UH9OI8xUxN0lMvomBswe385mzu/of1qQ5a1sWL2mBRgyzhYe8yThqzzIRlUq4S+8gtQwvYbEY/p2YACVLecNGtQWRZxTohxEpnVcVxcctZagPKxcFTIUvuzZM3DEsbHnis5AKp8vZz0FCYEwgOwEPyO2CsoWHAVIk8WFC15Hqz1O6P4Evp4FaQP3/Pj14bqRA4tqFjyhait/Rxo5R17BDTIcuzro0rrRgTdpVu3pED1Fi38qWcvSc0KC0ulgR9JU5QHDS7KqhRUKqhRcBt26FjYYsi6dTOZRoy4q2svAA2gZsjUXELG0DI65gbNnl/O5s6dG5BlS54sNYOXbRkDW455kpB1+Eo6Lfw1hfrWdaE2NaX4KYDS2H0pnDFdWOuazlSvXEEauy+ZZrZw00FZy9WJ1OVFZ+ryovQZ6fVNEqdzWNvJLduSNo4KWU/yYQljpqarEvVZE3Zgy/2qHfN0joAGWfn8ugv4EYtBA57Wb3iWey0ULqUiJR8SS5WsxV+G0pEjsZx7C7MP5TAnr0/t+B9b1hF0tC9ntZUsWyBL7TxiufGxepKQNWZfMv0bIqlRazpKCTkXHE2hn66m68Br179S6gPM1DMFWYCyod9LD0GfvOlKTSpn5czCNkeFrCf9sKR2MmNtmZ3c+NQ+fefQICufX/N1a8M53grQAzcfFK1Ro0tQnTperFjBVdihQ2Fq0dKfRo64y+oWDDCGOCyAmCXuwh7dbzBcoe7Zs0JYxYKapTQ1n35NZYY2dVnVdnOo8eWsZjJQW+OI8pqa9aQgC3mlem9NomcKO9HNyAxa9J4bgxTUKOSXmtDUlW5GSElHYXhlCrJWnkil3f+mcVwWoA2Kl9wcEbIc4WEJY6T2PWutyzKf/3xo3VNhBDTIUmEQHbkKESeFGKl//0vk2KyGDX1o8JBi2SALZUWOLPQJ8IVjzEHWyZPxDFbly7vR3HllSJxTHseF+tSO/TGVGdrcNXG0L2c1IUsZxGtuLMR+XJ+gRZEECM0L9qQgCwrVqhOpDFdQoOAS7FfXheACxOvaJZzos0NZQdFwKaK8MXdhxw1JVLecEwPW5rNprIzJc1I5ImQ5wsMS7lG1048Yy9N16Pc4WrcjipZPLamLvcL5py15SDsOxnCMVvWKbjRrVDH+6Hy29KGuLPYNmHifPu4RQK8+L8W14jgsrf3poMC88FHT2piDEdAgKweD5+iHKuOk5O2FyxAzBwFdCGgHEAkT6pccskTMFsoIqBJuRuEqVI6HgDmxXW2XlLnM0KauT259OVt6j6gNfcaWCjHXHoDWhh/iaMeReHNFn/j+JwVZQ3Yks4KFoHcEuMO29nBnJcvbrQDDF1yAh6+ms0I15A0X+vK3VJ0rUChhiMmCAgYgE0HwOE4e54W6HQ2ycI90m/yQH5rUsJw8LKntMkR/DH12Wva9w+sQftjOnyZkgtEX6yNo0fpIalLfiwFr3bdR1O5tX4YwbN88vzRD1Z9/J1KX4cE09IPC9PEHART8IJUadLnFQ3d0c3kqXdxw7KoaY6vV8eRHQIOsJ38N7NYCY/CDEwKaAFci8B1B740a+XDg++LFofwf6heACi5FuP+QmgFuxLXrwgkAJ9yMAz+6pUv/IO+MPP4L29XMuG5JZmhTA5tbX86WXtzhiyLo3LUs9cPS44yVy6nbAz+ggGLEi+G1mm3Lad/E8U8CsuSuQi83ovhkYuD6tKkrgxWUKMwoBDxB8UIahrWd3AlqFQxB8udD0nm2IWAMZU7czqBnAqBrELsZAVzYJ8zRIMuRHpYwRmo/oChn5woo8vFyIj+fggxGsOdbXWe42rxAWn8QihUAS8CXMcgS+3GMHNrU+lxo9TjWCGiQ5VjXQ9XWiDgp+Uw/qFdLFocRclyNHl2C1Sy8V5oIXAdsKd2IKIsA92XLy3OMl6F0DsqAebVdhaoOlEqVWZs6QX5atX9IbZl1qdIwmKxGzUkHxhQQNcdSGd8GkMIMQkCQcOlBwQI84Q/xVT9dSeeZhojZGtbAhYELsxHhMsR2pG2AioXyULEQxwV3I+zE7XRacDSVlTFHhSw1H5Zy456z9hzKWM9130XRZ0seshIlFKpSxZ1ZjcK20sVc6LsfpbUbfb0LUrUKriaVrDc739SpV8iVJaDN2nZq5fPGCGiQlTeuk02thNtPpGKQVwCFq0ZND10iUahVgK2HYWnk6eXEipY8ySiC4REkH/ZQmi1VNNCZ0ztA3cK+xYvDqFdm8lJxHihdW7dJiUlRTm33nE0DYueDnqvkSkgEaouprQ7YGpdlS9utOUZNxc5Y0lU1IQt9O7yohDVdVL2smmCa0/48DQ9LGCN5KAKgqECBAuwm7D/hPrVt5suvX2h9nSGr7nOetPa7R3TxWjInGB3cvTAt/jq7uxDxV68+50Gt+t2hnu38+T4BwAnFS/UbR6vQIUZAgyyHuAz5vxFqS/qOOmK2xompPeMR42NpeovB00OpcV0veq+xNw8rslUPnhFKJ89LLq4erX1pbJ8AQrkerf2oTi13XZkZHwdSqaLOnP165poIEu+NXR81p/0/LZClJpjmFLLUfhhw1M+xUEkvXEtmKJIbXIJ/7a5AAr42zS/FChaC2y9cTaYV00pyDBZACmAllDDA1I9/xNFX30mJSoUB2uaMlgLmNct/I6BBVv67pg7XI3vEPzlcJzMblJMgXjVnGKI5lrgMv/8pjsZ98ZBB6fBqKUv/2IUP6acTCTS2r6TKLd7yiH5aXYaqtb5Jgzr70+DOhRjAPhgfQuunl2DowjE7f46jd//nTTM/MTxjSm0VxJjCpLaSZSms2uueVBOybE17Ivr2tDwsCSVYHl+FMbhwPZldhwCmmLh0GjkrVG8JndmjinHwuwiUF+OGrO57V5VlMEOgOwLgYVDATv6TyNCmWf4cAQ2y8ud1dahePQ2uQjHgOfkRU/PHFO2xJH8X1KmLN1Poflgafb+wFK+zBpjq0cqXBncpRJduSsH4VZ9xpTqdbxuFrDqdpJUDMC/95Jbs+dGwS20VxBhkqX2/GYu1i0t+TCt+TaZur7pSMV9peR1sm3coia4/zKBivgWo+6tu/P/7v1NpwJtSMPu54HS6/jCd3ntBWpzw2PU0Co3J0L1XfnjVhG9bc6ihTU/TwxL6C7hOTsygew9SqenrksoLgzLVrpk0ixBB8d8dlOKx4DYUKRoQBI/tADGoXKI8UkGUKu7CAfMwHI/ZhwAzzfLnCGiQlT+vq0P1Ss1FZB2qY0YaY6vyoTYcoHmmgvHhFgQ4wcUHGsL7pQAAIABJREFUtapOTXdWoQBZUKiw7dS/kssQCtaSLVEGIUu4F3EM1K3F44pR47qe2UZHzYBpU7CgdgZ9Y8utfP9XCi3/NZnee96VBjSQfjRHfptA18Mz6L3nXRimYN3rutHI7xLo4Mc+/P7rE8m08c8U3fu2y+MoPvkxbejppYM1MXhqu5FzAln2uD8d+fNsiRLsyO3X2uYYI6BBlmNch3zbCrV/JPLCQNn65WyPsTIVAC9chVCvELALgwoFVQrxWVCyLt5IkWKx2vjShl0xvB1uROEuhPrF7sQ/E9htiO2NX/WkxeP1Y0zUdhWaWjpI7XE0Nobd18ZTWGwG58b6boA3q1cDN8fTpJYe9FoFaT1DGGDLGGRBxZqyN5G83KB6uWZTs9QGG1uWXBL9eFpchaK/jjp5JC98B2ptzBoBDbKegrshLi6drl9Ppueey64u/P57LO+DNWvmR8WLuxDKP3iQShUrZk0jv3Ytifd5e2etq/b33wn0/PPZ65QPqdozo/LC5crJl3Ob0Q8oPjFrSRY1+mvsh/W9j+9x9UJ1glIFFerizWRWrbAdKhXACfFaM1dF0Ml/kximEOiOVu78ohSrYQArAWuIzQKsIa+QMLVdhebygKnpYkMflEH2cqACJAGsAFsCpoQ6hWM/aexOC39KMqhkzf0RrsV0qhBYkM7dS2c1S25qqn+o11bIUhtc1bivc6MOc/dZbrRBO0feHgENsvL29bOo9UuWhNJ33z2iUaNK0Ntv++mOmTUrhA4ejNa9B0CtXFmet61fH04//1xVt+9//7vEEIbcWjDsx98HHxThP2P2tLkKxTjY+uWs5nIloi2IzVo+uggB/uQGaHqvsQ/DEUz+fsPuGDp8Ip58vZz0ZhTOWBVB98LSeDsC4EsVcyZsG9c3gKEKUCZ/j3qhYg2YFc4xPWqZuVmcasOq0mW4/Ggyff93CtUuXZCVqqbVXOit6i4MWXPaebIyBXhCfBZiseBWXNrFiyoEOhGO/Sc4jea870kfrIvnsjDEZYkyYtwwG1NNMzYj09w5nsaHJYyJMVexufHS9msjIEZAg6yn4F5o1eoKZ2SHMgWIgh04EE2zZ4cwOLVrV4iVK4DYoEFF6Y8/4gxCFpSwBQvK8vGdO1+n0NBUVrc2bzY8M0btRWTz0qWy9ctZ7XgiMWa2BuTDjQiQyompPduvWOGCtGlyUZNNUnsSAU4mj7WDqxBW3LcAB7vfCM9gl+FHmxKoQAFi4Dp2PZVik4iWdfWkHuviuexrFVwIsVz1nnVmQAOE1S4lwS9iud6q5qKL71J73HAOc3BqbFCf1oclSyaPYMymLnrIgfCf9ArgNA6dh97lDPBvveFNTd/wppjYdOrVoRD1G3ufy1Sv5EbNe96miUMDqe4Lpr0BOfnsacc++RHQIOvJXwO7tgDuQGRfL1bMhaEIQAQwGjbsDv3zTwLt3l1JzwWIxgiVSqlkCciC67Bfv1uc6BTwBnCTuxZFh+yhyth1sFSs3NIvZ0On7Do5jEJVVH3EOZq96sGB8Mbs5LlEGrPgIf28rizHaHUfc5/VqVJFXTiLNdI8tG3qQy+3v0Wnt5en9Tuj6c9zSbR0ovEcP1CvoGKptc4d2m5JzJs9AEWebBYB7iPecudAdUDWlD2J/B627Ggyu/4ATwh6h3qF2CsEvGNZnteedWaQErMKUQb244VUVrPwXu31AVG/JXBq6N54Wl2FYizMreQAmHr9/Rvk61OQft/+DINU3Rc8GKoAXD/+FsdVAa46DbnL/3HMiOkP6K03vWnuuOIqfvNoVTnaCGiQ5WhXROX2CJfg1KmlGLaEew+QhdirVaueIbgChSHGCjBlyF0oIEu4H+fPL0vDh9/RcyPKm69m4kmVhyVXqjP35WysEfZ0zZhq05j5D+nw8Xj6elZJ/g97tZY7uweDMwPjh3QtRFWa36DL+5+lNoOD+cdi15LS7D5UGkAhaFEk4UdaTbNk9qa9VFRbY5qs7f+k1Y8IfVDTbF3v82l+WML4mxu3b3+IoRN/JTBQAZimLgpjwAJEwX3epY0fBRZ21oMsHIN8WWu3PaJzByqqeZm1uhxsBDTIcrALomZzAFGtW19l5QpuQYCTcO8JJQtq1XffRVJcXAa7EL29nej11324rFC90CZ5TBbcj1hmAm5GuBhhUMTkZq8fOTXHx951mftyNnZ+e+cjGtjWl9UgucXEZ1DjD+/Qe019GJzgIuQEpccT6OT5RGrbxId8vJ1IQNbOxaVp0LQHVO1ZNw6E/+DdrFg/Ua89QMHLowDtmmX+yd+eY2grPFt6v6k9SUCc19ZEuU/7wxLGb+esYpx3zpBBnUKuK1i7d6R8V4iye7+5H/Ube4/GfBRIuw/HMmQBvKYMC6Rh0x7w5ww2Z1xxej/zOEvvEa1c3hkBDbLyzrWyuqUi7kp5INx7Iu6qXbvCHIeFmYJQperX9+YZg0uWhOlUL0CYeF+hghsrYkqDUgY4E6b2rCirO+8gB5j6cjbVRHurB3Ad4kdX/HDsOBRL3x+OpTq1PQivZw0PpOkrI+jV2h506Fg8w9WGXdG8P/iBFKcl4rUAYbsWl9Z1BwoWAAvxZWqbNUqSvdyu6FOPd3x4pp7aZi/AQjtticfSHpakK2wKrOEeXDmzJCcWXbstSgdTSEQK0AJAjZjxgIJDUql6JXd+DxcioAv/AVsaZKn9SXKc+jTIcpxroXpLJkwIZniaNk36AYSyJVyGUKGgZon0DdiPGCu4D6FmIbAd8VbCsG/LlgoMW5h9CKgS6RyULkO1cyKpPjC5WKGtqkduxMFgtiHah1gj5MMCOMHth9gswBS24XWTel68D/AF9wfULgFY8vIYVoAVAEvNGCz55bIGFOzpdkWbMG4YP+WsTVtuL4zX1z/E8ULq9jBbJz7YG/bt0Vd71Gnr+NmjLVqdeWsENMjKW9fLqtYi6B0mV5igSiG2CoHqgC4AE0AM70WeLByD2YZiH5QtsQ9B79euJeulgsB5AFwiZ5Y9n8atGgAHKCwPlra2OfaYIWeoDVC13qrjydBgqwGuNhyItYt6Jdpkrfs1N0AVbcvJ+AGudhxJoB1H4u0GpmijNQqgGG/tYUn/02AN4Nv6OdKOy38joEFW/rumT7xHmqtQnS9ne8YVGbpJ8LQOYABs4bU5O3cthf6+msIB2moHtxs6ty05nuzpMlS2EYqWGLuKpaXxwzI2cmi5cS+NYepacBr9cy3ZrlAqb58lkwWU/dEelvRHxFRM24WrSewKFHbibAK7DzF7EBYTm0GlS7jwWoaGXpv7rGn78+4IaJCVd6+dQ7Y8t8HAIQdB0ShbA45Rjb1dXqbGTyhbiNsCQFyTzRK0R7yVqbbYuuaePVI55IV7Tt5GW8dOe1jSv9LGXIYAqo6D7tAfOyowSE1ZGEoHj8aRr48UKN++hR+hzKpZpWnB6nACkOF10LQQnpWI4zTLvyOgQVb+vbZPpGdqr7WGLzbMKMttg0qjluUkngOqB9QYtZfaUatvuVWPLUoM2qa5vLIvCWTJNVN73PAZtkQdtaRt1pRBvjk1c84ZchkClg7+GsswNemTYlSu3iUGJwS6w46fTWDI2rq0LEOWeF2z6RXy9S5Iq2eX0lPBrOmfVtbxR0CDLMe/RjluYUjmh71ECX0X0Jkz8XT2bAL5+DhRixb+5ONTkK5cSSKUw2uY8tjY2HTeVrlyljQub6Dai8g+qTgItZ/ic9KPp91tY2v2fHFfPs3B27YmIFX7YcmSBLI5/qIzUIHanx1lbBvcf/Xfu0FzJxSnKQvC6MDX5alW06v0w4by1GHgHYrFzMHmfgxcArKgZL3fwo+Bq96Lnuw+nDdBWq5Ms/w3Ahpk5b9rqtcjQFGbNld5xuDu3ZV1+6ZMuUd790bp3gOaNm2qQI0aXaLOnQtTv37SsiX9+99iCJs7V1pOZ8SIO3T0aCyXVYKW2q7CnChAOb2san8558RliL6oDX05HZ/cOh4KCJbQMZajyJJ2qH1fWnJORylj6xqajviwdD88nWITMqhKWfPxgvLxV3MdS+Xi79v3RdOIz0J0p9u6pCwNnxZCHVr6sTrVd3QwzRxdnJZsiGCQWvvNI6pWyY2h69v90rqxULPOH9LPM+go94/WjpyPgAZZOR9Dh64BIAWgggkwgoI1YMAtatnSnyZNKkV4f+RILAUFFadXXvmP+vYN1IMsHLtiRXkCsIns8J06BXB5uakd/2Is/cGu3VGUkPiYOncspDs98n7t2hNN4eFpVLWKOw0eFMi5wBISM6hNa2kpmS3fRFLZMq6cCwz25eKH9OILHrr3ygup5pdzToER7hv88Knp+nDoGzezcbZCgrJvat+beWHsrJ2NKfqkNpTaeu9PWiMlOp7SuxDt/iOBVuyMIR9PJ2r9uif9cjaJVo0uQqcvJdOePxK4TIuRD6j/u77Uur7+WoBqxzXKXdeALMReNXvTh9ZsjWRgqlHZjUELCtWwPkXYjQiXIqAKgfCALbyHaxExXHiNcnitWf4bAQ2y8t811esRlCe4AGNjM6hhQx+GqpUrw2jVqoeEbO9nziTQ1auSi7BBAx+GKGOQJYANZZEhXr62IU6q9tOvoUSeCQkZNHjoXe7j7M9LUZEiznTpchLNnhNKLzzvydC0c3c0de5UiA4dllJYjB4pra03a04oVa3ixtB19q8EWrzkIR+PegyZ2l/OOXEZon25lZLAUT4SOXUTyvvxtEEqFMAVowNtyuGltqvQFhUXilWLkaF8CX9dUoIBav6QAI6xg6o5d0u0DrJW7IqlEZ39qO+scCpZpCB9M0V/8XC1PzdPyvXpKJ9LrR3WjYAGWdaNV54qLZSn4cOLM2jBzQcwEq7CU6dqsHIlDHAF+DIGWXAdok64EkeOvENz5pRlcIOpHShr7Ckc6tSadRHk4eFEbzX1YWCCIhUekUZTJpWgO3dTKDEhg8qUcaUvlzw0Cllr1kYwaCUmZtDkSSVY4VKa2k/0tvzYKNukthvTUW9oW9UPU/15mrKX5+ReU9s1bcuqB1CuVu6K4csZ1MmfoGrNH1KYjvyVRJfvSAHleH/6Ugod+SuRFa4rd1NZ2do7uzjDltzUfAC05N6MiU3ntQyrV3LjhaM1e3pHQIOsfHztt2yJoPnzH+j1EGB05UoiwxRitKBKCRgDXG3ZEqlTvHAgYrReesmTgoJKUOvWV/TqEu5GbMSU/qAvI1QbTWOuQgAVzNPTiS5fSWIVCgoV7PXXvBjAYIAmD09pCrVSyWraxJdGjblHbVr50Y+HY9m92LtXgMG2q/nlbOtUemXD1FYaVLtoKlWkRhyWsaaorU6q1GVVq8mpAqjmWoW2uiyHfxlBJYs4cwyWiMM6c1ma8ftSFVdCfFZIhBSj1bmpN7sS4UYEgL1c1Y26NNVf8kjthxOlKj15XijdDUmlNXNL039XkqjPiGApL1ZsBrVv5UeAruH9Aql9/9v8v0xJF6rX+hod311RcxOqevc7XmUaZDneNVGtRV26XOes7oAhGNx9CFYXwIQZhJ07B9CRIzGsdAG65s0LYcUL20NCUjhWCy5GgBiADSAGE27GXbsq8UxENb/EjC0CjHgrwBFcfDC8hwq1a1c03Q1OYeCC6/DQoViOxSoS4Ex376ZwGVivPrepTWs/3g4YA4hBAYMtXlTG4Lir2S+c4PAidWYR5dcZc7j284cG2HW6v5rgrNqHVaWKoLLMG1o4RxMFmgzNCuTOabNsXVYKsCQC3MVrqFQwQBQM76FgoZwoI0HZ42xKltqpUJT9qt7oMrfpx83P0vyVD6neS14MTwUKEB07LS2VJIes42fiafWWSOrTuTBv1yz/joAGWfn32vJMwJYtC+lcelC2EOSOmYKAqnnzHtDZs/FUqZI7uwDh+kN6hsmT7/F2LJUDQEOAu/xYDBnKBQXdoXnzyrIapqa6YuxJ/NChGNqy9RGDEuz3P+JZhapf34tjsvC6TFlXQjk5TCHQHS5EuAdHjSzGEAa4QvwWbNfuaA6Uf/EF/YBZ7FP7y1ktyELb1BxzR/gYKAHr9OVkqlLGhX9IhWGbUDRavebJP6bY9nIV6YcXP7JnrqRQw+elFCN4f+VuGqsfwnBNgxZF5kqW+twcVzUAC+1VC7LsqUjaMq5qPpjIUzkcPBJLC1aFcwD8Ww18CO8BT9v2RhNg6u2GPgxccsgaPuU+dWjlT9v2RLGapVn+HQENsvLvtc3VnqnpLjS2fAogCcqUmC2I+CzAkghkR6A7AuMBT6IMZiJeuiw9ATdt4sMghW2I2RJQhVmHVaq4G4QsHKfml7OakIW2qa205epNIzuZErAQkzN5XRT1b+3Df7DNh+Jp7tZoKhFQkNUKX68CNG9QYeo85SGtHBnAoAXg6jcngs6uLsnHTFobRXuOJej251fQUguw1IQsYw9LcPXBlHFT2AZFCnFXMChUDV+QYNnQMYa2Aaqx3VCaB3t9RwGY/ruczJAF92CfLoVpzZZIatbQh1ZtjqCv5pehjydlQdUXU0rSh8PvUo3K7uxa3L6iHL/WLH+OgAZZ+fO65nqv1AoStzV5oj07rNbsJEsCZm3pB348Jq6OzLNZ4RGrNrVvIT0X1/DFkXTk7yT+Id77eTFWpFqOCaNWr3nQiE5+/P7yXSkAGlBlDLLeHPKA1UioXlN6SW7z/AZahsbPlvtIHKPWwuSGHpZ41uAoKYbym8lF9UBr+a4YwkxBuSEdA9Iz9JkVzoHtvy7Ocrc3H4lr+1hvW8dJYVxu1agiOreivD611rLUS+OwN5qaNfDmAPfte6OpfUs//n/3fgqDFgBKvIcbEfFYd++nUr2XPOn4mQSGMw2ycnLHOvaxGmQ59vXJU61T4wvMWAwHFCwYFCilXb6cRFeuJLPKBUWqXj0vDoyPiEjjP3nSVChdwcEpVLq0K5cRhjpQt3yb/DxqxPHYc+o3QAKzwtRcDig3bj5DY4If4gZDH1CXJl60+XA8bZkUyFAlYApKB1yAsHYNPGnsykcGIeuXv5IoaEkkAxaA7egi/bxuon9qKpW5MWbyc9jjnlJjcoCxSR5QKEX+K6Rd6JoZoI74qr6zwxm0R3bxIx8PJ9p0KI7uh6fR/jnFGbLOXE6mv9ZmpVt5oZeU/09sgwrWaXIYb2tV35Om9s7KoyfGTA3l11DMKALfAUtwCcJdOHxKCD1+/JgWTC5JqzdH0vaV5Vi1On46gZWu9v1u0/D+gQxamuXvEdAgK39f31ztXU4TPhpTsQBK06aFsCtw5sxSFBAgBb7Djh2Lo6++0p/ViP0ot25dBB0/HkcTJpTQwdmePVG0Z080BQUVYyCDHT4cQ9u2PeL32G7I1Jj+r5yRFB2TTtHR6br0EXi/ZXskn75z+8K8z8+vIPn5FqTz/yVyOeVrZVsRp4Xr4OhrHeJaj+rqT2IRank/hKtw/uDC7O5DfFWr+h46yEJMlojNGtDGh5bvitVBlgAruAtx7JkryexuxGu4Fhtlup+U44brO3tTlMOPm2g3xm9gW1+qX1t9N5MaqrQxl7+AJfQDLj2oWbBhX0awmxCqlTKZKPZbAllztkTT5kNxuksL1Usezyd25PRhULm0Duqt1+oaV398T0Vq1uUmzZ9cgoLvp7K61aH/bbp7uhqrVojR6tDSn2cWIn5rzbzSufodrZ0s90dAg6zcH3OHPeODB6lUvLjtWYdzEiRualaZgCAMXOPGPtSxY2EeQ8DX2LH3OGdWx46FGL6OHYunv/9OoIkTSzBkIcBfDlSGIGvq1BBWt2BKiJNfrJzkDzKkOAwadpv+OBFHfx+vQQCs5+v+R/XreTNcvf6aN/1+LI5GB5Wg1+t5U6v3r+pel692jlq87UdLFpQzeC/hOiz9LoZ+PJnokPeaoR8peUP7zoFqkbVAN34o935elFqMDqNXqrpSUEc//kFGfBZULsRk4Ye5Xysfmrc1mk5dSqF9s4qyGiY3wBrAzZhh3GZvjKZj56WYIEc1jB/up5wsNWSubzlRs4xdX8RKtRj1gCqXcWE3Ia4hIAuwJYcouA3l1x/uYQCUOSXrjUHSrEikcgBsGQO2nMRmAW7hKpSPPZQrxGAhhcPquaXp7S43aduKcsTqlrcTK1gXjlTRQRbaiGV1tu+Jpv9+qazl0TJ3M+bx/Rpk5fELaG3zf/stlpWfL74ow7MHYdg2c+YDTveAbWPHFuf/ixeH0Zo15bnMDz9E019/JdC4cVJMxLp14XTtWjJNn66fLd2W+CAA1sC2ftTsVWm2n9LkECRUKpTZujWSfvopljp0KERNmvhmO27u3FCzkCVATRwshzhlhbbOSjMWiwVYglI1Y7L0NDtrfghtXPMs3b2Xwl+84yYFZ4MsABjgDHbrYm2Tlx+KBGDLEaAB17h+LXfq0dzHbBbyF/vcp8k9/Rmc8MPcckwoK1V4PfebGI6xgok4q7nfRLNbURiOxY843IuI58JroY6JgHhTA4d7eP0PsQ7nekUguSXjZ+13gqHytt7rpnJ0wf2HTO2AHxjchshnNbKzH4lYKrj+Jq55xEvlCOvfxoeTjpqCLCyzM3xxBLsJ4YKE2xCpHhCbZchscRsaexDsHRTM0ATDkjqwmLgMdh/SY6Lo2Azy83ViZYvVqy2RPNsQx/CMw1bSbGnN8ucIaJCVP6+r0V716nWT4WjIkKLUvn1hgnrVocN1ev11b34P4ELeKxhA6tdfq+peA7IWLSrLMNa8+VXeDghDCgi5IVAcqo8l6+zhyRBBzwARQyYgCHFViJeCSiWUKTlEIXM7gEsY4rKgaplTsuSgBpehHOKM/fhYo3YYi5nZvC2SZi8IoVo1PBioatbwoP0HoqlzhwBavjqM/r2QSPXretOAPkVZtRJK1pZtEZx75/fjcTR9UmneZ84AWz/+mcApH3LbjYjrC3i2RnlBQDtSNwiTvxcB75wfSVEG+0oGOOuCqU3VY27MsB/jtmF/LP1xPinXx020z5bxs6RvlpSxJs4PANKuoRf1eEeaCWrIBEjJ9wGA980ubtBdKOK3ELsFiAJkyV2AiMnCTFPEbCnBTJwDdRuaxYj9AK2lO6IturamvqegZCHAHQlH4RJEnNW2PdLiz4i/Alxt2xtFZUq4MlBBwcJ/bI+OS9eC3i25GfNwGQ2y8vDFs7bpAqjgEgRIAZC2b4+kL78Mo/37K9HVq8n8A+7l5US//x5nFLKgas2cGcKuRcDZ0KHZ45jwBY0vsR//TDSYjwiZoBFPYky9En0T7r0PP5QyskOFq1fPm3r2DCABWYi5QuA6IEmYCHY3B1lwNwLkFi4sw3XLIc7U+ELtOPhnAv1zLSUbTOIL+bmKriZVh269b/ASQCLG6tcfq9Lz9f5jJWv/wSiKQqxWaVeGLYAW1KvN656lFu2uMnzBvYgYLZS3xhB7hD9D7bamHlNlRf+bveppMOZKrfOgHikPViq7oAzF36h1LtzL/1xNzhXgwgMHYtXw2TD28GGsXyGR6TzjrlKprLjFnI6BuNcNwSbaV7+2G731qqdJhVK4CgFFyOQOQ1A7srbPHxxAPp4FOPAd1xBKFN4j1g7XF6AEFyLULbgWG73gQZfvpjB4IcXDgiEBJFyFInWDuC/kwfWGxgHfU3+cS+bPsqFJI8a+pwBUB4/G8UxCBrYjsXTwaCw1a+BDpUtKDwiYMSgSjkK1+u9yEsOYZk/XCGiQ9RRdbyhT27ZFsstv/Ph7DFkCprZtq8CKlrD27QvR9u2PDCpZUMMqVnQnb28JxnCsOcOX2fXgNKpQ2tmqWBIBQfL6oWgBigy5CzHDEEHyzz/vSWXKuHCQOwDttdekZTZEMDzUMNSDskoTEGeuT/L9UO9glv4oAppmTCnNkAW3IEAKwe1QsYQLEf9RDi7C5m/7UYtm/rwfxwGycJyxuCxL2g6lBsB1PTiVVRv0wRalCzPJigMsK7kxHOC1WjZsUQRDA9apk0MUfkSHfxnJWb+FdX3LmxcK3v17AsfkYEFhoWLgB3nFrhh2VckzicNlxS6mt/SXYTHVfozT31dTdOOWkxmdAFL8PV/JlYoVdjY5flfvpdG0b2KoxSvu1PFN/Vlpv55P5n0YK1iJwgXp004+9GJFVxq9NpqoANGsnlmq58KdcXT1fhotGZiV1mLrrwm071QSTejkaxLS0H8vDyerrrPcVSgC28WMQrgDB7Tx5dmEcCfKTcRV4XpDCQOUCQOwrR4dyLAGQBP1YD/Kvzk4RAdh1tyPgEpDEzLkdSAlA/JjIZEo0jEg/mpyUDHavjdKt0wOL5/zykW6e6oalwWU/fdzZWuaopXNByOgQVY+uIiWdgEQBTVL2PvvF+Js7VCyhNtPqFSItQKIQeFCfNbQoXf4MACaHMawDWXfeEP9JzQBTHDhiRmFIi3DwIGBvA2QBFhq3NhXB1U4Tq58YX+rVv48OxHKGAyQhtdwMcrTOeBYqHnY/zSagGHRd8BXaKSULgE/rBVlbl1rgdna8eQ4m8z1MPnH9vUssGg+4gH/4AoFC9P30fZ9c4rT7t/jOd/SqtFZuZKW75RyMMm3TVwtxf4A3vbNKZZjJQw/zsKuMbBKsWPCAOAiYLpYQEGrIAV1TNsSQ/tPSUH5h6YHkrdHAX599loKDVoq3dcvVJBUlL+up1Klks60YURhqjdcSmtwfL40kw82cMkjLiPf1nTcQ4pLekxv1nSjWb3Mu6GtuZ7s5s1cV1B+HEAL0CsAGooXZo7CkFxW6erDPQEVq0oZV3q5qqvuOGU9OB7nQ73G3IXWtF9ZFjMIEXMl3ITY/9+VZIqNS6fqld054F0OWZhNiDgsZILX1KycjHzeO1aDrLx3zWxq8dWrSdS79y0CWMFViPgqANfateWpffvrVKBAAapUyY1dhs8/78EuwJ49b3JZgBjK9+xZhNWrtWvDqUMHaZYWoAyqkQiIt6lxRg6SuwqFEgW34Lx5obpZhoZSOMiVKHme1KEMAAAgAElEQVTQvDiNCJSHuxFQhRmFIj+WXOkSKR7M9WnxklDq3q0IK1DC9ux9xGtFcqD6wGIMocpyGzeFU7euUmAuyuE9yhozBMSXKZU9TxjKHzsZT8dOxbMy9vb/fHTlDB1jrJ7o2HTyy4zHM9SGARNDaPaoYvwD8tmScDp8LJ6qVXCloT0K04l/EqlnO3/e/mE76Qd6+tJwWjbV9rUaBQShLnYLDZVcxlCqoEDJt+FHHNuhSBkCKkPb3hgYoguiV0KcuWv+JPYLCMK5P+3sy4oWTADTJ+966xQugBcMSpYlkAUlbPS6LBVJDnGirxjjvccTqXNjL133sW3Lz/E8G7BKGWfq21J62JIvbQR37v2IdN1SR8r3T2Isc3JOuP4ATXAH4jPTu3NhOnE2gYb1LcILQGO5HAS8D+9XhGr87wqtnlOahk8N4c8N4rXmT5JWI9Ds6RgBDbKejuvMQAUgAijB8B6uQ8AUAtkBTgiIf+EFT4KrEOoVwAoxW3FxGbwdxwo4e+cd6YcU769dS+KgeXN261YKhYenEv7Dypd3pXLl3Cgw0HD8CJQnxEgJwBL1A6wAQELdAigBvhD8jlgsJRyhPBQwmHw/joHJy+OciOMCOFpimCjwdvNL1LVrEVq5/Bk+BDA1eswdqlXLk6Kj0+jOnRSKj32FvHxO0azPy9LgQcV4ggGOO7C/KgPYqNF3aMnSUFqx/BkdeMnPP2FmCK36OoJGDCrKf8LwJd9zyB2GLGEApYUzSlHNqu70StMr1OFdf1o0IysfT/Hq/9Lb//OlrxaX1R3zcpPLFBubQYd3VDAIct8djKHRs8No1qiiVL2CGwG49qwsS3/+k8g/Hl+sj6TN80tRl+H36OMPCtOh3+Ppqx1RtGdFGapWUZpxZa0BgmCIz4FqBZUKqgRciJj+D3cgVJCQzGuLsiUCnC1SsgSovVTFjQOq5cAm2hmbmEFTv46hlnXdqYEsH9WZqym04LtYuhKcyoHXfd/xppZ1PWjkykf8X5RdtT+O1abOjSQoOXouifaeSKKJ3X052aY1JiAI6hTcfIAn4eoDRHm7F6BDMwIJLkWoUcKgbFkCWXAp/vpvMithULjkECfqmvxVFO09nkBzPyqsA6Yu0x4yQFUu48wJYpGRH31buTeWTq+QYGLlnlg6fSWZVgZJ3z0NP3nAavHu6UVzrB5aM4ZqlUX8FdI1QJXqPSKYpgYVo4nzQunHo7HUuxMWfC5Czbre5NmDk4ZLD00AMgAWIAzL6Gj29IyABllPz7W2uafx8Rm0YUMEhT1MoxrV3VkNs8ZOnYqnb797pIMr5bHVq3tQ+/f9Cf/lBhjDcTi/Jefd/u0junAhiQP3PxoQyP+NGeoEdP53IYmKBjpTjx4BJssbq6ffgJu0aVM4774f/CKrWSVKnaU33/Chrd9U4u0AKoAUIGvc2JI0flypbJBVrcY/DGO1a3vS8T9qZDtd5Vcv8uwlKFmnDmXFdQwdF0zbdkZRjSru1PG9Qpz+ATDWt3sAvdPYl9p+eJPqveJF36+XABAGyJJv++GnGAY1GI6bNja7+gSoevU5Dzr0Rzy1a+ZD9x6k0YXryXT4j3jq38mf/rqYrAdZo2aFUrtmvjyV/dNBhqfRm7qHBARhij8MMVYcxPyWN/X5XMr+Ddcf3EfyBJSAJriRzLkLBah9M6UoQ5sc4kS7tvwSzzBVubQLbRwjqWgo12bSQ455AlAd+SeJ46B2TQ2kOoMfUN/m3vwHG/CFlFh2+cfSA0jXmeEMQcPa+ejAy9LPkYCgDUGFadTaaHrwKJ12fBrA7QBEAY6WDipEcrULdUPdQvwVzJi7EO1vOv4hFS9UkGb38qMe8yI5JgvnEgbFqvX4MGl5o3qeNPlDf14Tcsr6KFoRFEAvVXbjfbGJj2kv1oo0AlnIvD9imTQukz7w5zQcaljwg1S6HyY9SMGqPuvG8K+ZNgJPegQ0yHrSVyAPnH/U6GC6fTsr3gSQ1d5C0Fq67CEdPaq/HpmxLn/0USA1bJAV2zVnbiidPp2l0Mz6vDSrX4YMIDd3nrQmGuzll71o5AjjrjdluwB4kyZa79oCUEGZmjHzPqtQgKnqNc6xQgWX4bnzUr4fuAE7db5mELIAZvXq/8dloGZd+K82lSubpf7IIQh17fjqGXqtjhe7Kqq8epFTQJw6XFnn6hPuQKhblkCWADXUrYQ4bAMoNehyixWpi9eSadX0EhQ0M5TmjC5G05aG04BOhWj2qnB+Dxhb8VlJGjHzAZUq7sLl/9pt3QxInFNAkIjDAnRxhvBMKJIrWYjBwoLRgC1LIAv1vJmZuHLAu770y9lEjt8RECfuIQFFeA/IAmxN+Tqa9v2ZSD/NKapTowBeULRMQZaAM9QlhzZLPv4CglC2TzMvOns9leOwhHuQlSyPAhynhe1iPxQplFl9IJ7VLUPxV9iGYPfPtsQwWDWo6UarD0qfOQFxeC2Aql9LH3YPQoXa8lM8bcbfhECa8pUUEwbVEf0zBllQw+AuxHjB5g3MAjkAPNTP0sVdaPxHRSyCJCipny0Np4vXsyZAiDHFQ8GnA4tQtQpZnyWUW7QhUoJ/xT75tRBtAajNGim5yA0Zzo82w+A2l5/Lkmurlcn/I6BBVv6/xjnqoRJeUBkUorWZSUpNVW4NYIl6ADpC0erZ6xYHqxvapzwvVKxvv81K4VC9ujtNmmg49uHhwzQanKncyOsxBXGG+gmIAjghruq332OpbFlX2rqlEpUsfZaBC3b7djIDGBQs8V+pZKEewBW2T59xT+dSFOcUEAQX34GfY3TuPwFRwvUHlyKmicNee8WL/8xBlgA1TDuvWdWD61/3ZVlWwYRBJbh4PYWa1vciuA3x44X3eI1tUKzWfRfFKhfiskoXc6aY+AwuJ5XxtugHU5yPZ4ZlQpBy3AFZACLEZAGWoGYhuHnTj9LMNChf+KGHktXoRXd2KaK+TpPCOJmp/Hhl3QLisF1AEVQpuP06NfSk4e/76tSpSd38aOrGrBimPs296aMvIo0qWfO/jaFvjiTwftQnoM2SD6eAIGVZqFgAIRGTBQDr3cyLlTXEVwG4oEYt2BnLLkDMLnyzlhuraaxWZQbGC5VMWb88xitoaSRdDU5liAVwQYXCGAGmfllQnIELbkO4Ez9o5k3rD8bp3IUAq/sRaewuhKtQ5DfDkke7ZxSjkgEF2e3cNUhaixDW9i0fjv8zZYArATimys0aWZTvURgeAhBLCKtT24PVV0P2QpsbFBsvffcAnvCnNHwuWg+4y8AGAxwe2ai5Ai25p5+mMhpkPU1X24a+GgMlpeqkrHr//mhav0F/TUGUQYC5UKPg2lOaXCXr2OmG3m45gCmPswayjLWt+Tt+9MEHklvIEpO7CkV5qFD9+9/kFAuzZ5Wlc+cSON4Kyla/ATfI39+Zt2/cGM6B7ojVghoWE5M1NR1xahf+lbK5A4LqNLlCPj5OdPpwFYLbEHPKLv9ZjeOwAFFw8fXrEcDxV3KbOqYETfw8xKS7cOv3j+jj8fe4DsRw4bUyhsuSsVCzjHAVIrWCULIwewzgxBnCu/hRx4lhrIjAAFkAKczc2zpVilfDfpEZXrQNgLB6TBGdSoZgdzHzbPnOWHZBirgvgBD+5vQrxP8Rn7VrSiBDFiBm2ceFaP63UlwWoEXAk9xdCCUMbYO7sM3Eh/wa+xG7JaDNknETEIQ4qRKFJEUFahPACRCFtqEM1CooWiKNg3AhIjWDcBnKzweIwkzCtp9FsKtwQmdJRRaQJiAOY9tomP4SRQ2ec+cFvPvPi2CXX6t6nrRiTyzDFFyJ2B7UwY/HF5CF8i9VdmX3otyGd/CjLo299OBH7D+781mjcM4xgnOkWZPmDCoU6oIhZvDkuazlpq4drmjw8IpNpLUIYcZgDA8W05dJoQLCNs0rxQ8XmmkjIEZAgyztXjA6Aohb6tX7lsH9ptxxOG7I0DscSyW3D3oEUPPmWVPDsX//D9F6CtSIoGL0yitSoLC9IEvp/hRtRAD+4i+zgsHN3RqAozmzy+oC1fF+5Ypn2NXXsfNVjrGCwQ0IsIJi1a//TR1QIQgesVtwFQoXIaAM70V8l4AgBLPXqOZO/11MYvD6Ynopdu0BsgBHh3dU5Hisu/dSSShauzc+Q6276cdk/XspiZq0vaYDrw8H32H1CnX4+hZkcMO5Tsrcj+bGAerZhctJnC8IMxxh2IYYMrmVKelCpUu6UplSLlSmpCvVe9mT6r2cNVNNlEWcFWYDYjahgCD80GO2YaMXPRi88H7O5mjOkwVXIeKw4PoTObCwXYAT4AuqFuAMoIPjcPzUPlmxhTgn1DBswzkBRUjsKbc5/fzpSnAaQ9fEbn4ckyXitpZ9XJjhqUppF5rdT1J5un0ewTCFcngtN7jLAG2WGIAKbZnQOUtdhEqF7dgGGALoQbHCf/S3QS03di2KNA8ou+9kEsdyAaha1HHn/QCqUWujqEUdD91sRbRJfk4oTkFLH9GeGVKgOpSsedti6MjC4jo3Io7BeecNLMTxWVC+jv4jPUShryuCinCsljwAHvCF6zCphz+9+K7+AxWOkytQ8nFSKkjYBxCCigqgwv7vDsYahCk1IatV/7vZ3JSWKHCWXHOtTP4ZAQ2y8s+1VL0nR47G0rJlD43WC5ehoeByQ8eZUr4Q4H7qdDzPMpTHZNkDsoy5CkUn5ZCX0wG9fSeZ/P2c9VI7oE4EwiPAXZ7ywdi5BAQp9wsXIWYFYnkOBL13bOPPr+FehPtPKF+AHQSzA6S+2RlFADfMUOzbI4BjugwZIA51GjLOdv1LLB07HU8Hfo7NBlPWjhtSTgC2OrT2d4jFcqFOAYqgOr1YSYoBBEBh1uDw931owMJIhhlhKAO1Sqhf8v7DLXj0XDLvA4jBzl5N0b1/KbN+a8fM0cqLrPvydsF9GJeQwbnMTJkxVQqKEJQhpSndhMbARriwMVFDuAvVgiyAXMNu0hqicpOrZo52jbT2PJkR0CDryYx7njirMvBc2WilMiX2T5l6n2f5CTMVH2VqIOwBWevXR7B6ZswaNPChgR9ZpjCYartc3UE5zP6rXsWdoOZYY5gJKIBJHCfA6sGFmgRlqu0HN7OBjoirmrskjPCn90OQGSh/4HCMzlUoZhQKpUuZ4gHHQ6lasymCtu6KyjFYGRsDAFefrgEGFS5rxs1YWV5f7nSCLnYN5ZBUEtdHqGpwv33zixQ/JQzpF6AYIagb+/eeSGQVSJ6iAWWxXShgLV/1YBUH0IZt8jQQUMCgcClTORw/HZ+pAmapwFLbPB0CQMV9AOVSxP/hnsa9jXbaYkrwkdeBGCfEOslNHi/l4+VERzeVtzjmTy3IMhUPZkyBs2VstGPy/ghokJX3r6FdemDIVViunKveLEPEViFYXGlKODIXv2WsA/aArMGD79DD8CwVQtknKHNfLiprUzoH9GP1pghavTGCgcSQ4Yc86KNAiyFi5YYIVqAwm1AYXHqAIcRh8Y/evRTaujOK/jgZz2WhQOG/MMxOxB9cifXreFHHd/3Z1SiOg6IlT0KqPCf6Mn95GG3bpR9PY5cbL7NS/HAvmFbK4nEy1xbA1aQ5D0z2AeecPLIEJ3PNbYMiOHlOiNH7Bu3p0Mafpows/sRgCwA4afYDPUCVjxPGL+ijotS+ddZSPebGUakIwe0nj5nCLEO4AYUpy1vrnlMLshp0vUX3QqXvEcwolM9ubPKaFy3PQRJec2Om7c9bI6BBVt66XrnWWmVweGARZ8JSNlOm6q/1hxgmeTJRuP5GjwnWa6d81h5mK+7/IcZoP155xZMQgA5TG7KMtU3ZXlugED/i7/e+ZfQHSNlh/BgNH5BzxczeN8T85Q9p1cYIuylX5toPKAVsWasAyuu19tpMHlmc+nazfAKEuT6Y2w94HTYxa2adqfJQi75dUz4baCG2CUHlSLEg3HOInVq1N5ZzVw1v78szA/EeMwNhiJsK6ujHs/tQFnFk/VoZBky0z1LIBqQumFrKIhhUBo8jeS1mAAqAUc7YU85CFBCGGX4fTQrhWYpKQx1Duhdil6EakAWgQjyWMLQB5xWzFrHdVNC+uftB25+/RkCDrPx1PVXrjTI4XMy8UypByhl5Fy4kZgOxrd9IM3sMQY6hBgs3pNqQpXQViuB9pVvUXI4tZZut/REXxwOyAFuGDLMTV6x5SP17B/JSOcJmLXhAf5yI422jPilOtWp4ELYNyCx3JziFvtkeSaOGFedDsOj0sT/jqH8v64AO6lXvT+5YDI2q3XgGKkIeMCg4UHJsMagvUBitsRM/VLYY7PrPj6DJH/iza3De9hj65ud4diuO6OhLpy4lM/hge6t6kntw/vYYmjNAinfDONd9R39WqLl2QilaOE0/VknksRKJQhGsjhl+mL3n41GAkARUzAYUmdhf7n9fl0i01bhQhiykY5AvxI22WANYou2AY8CgOZMHj5cq5syuP6UrjlcNyMx1pYQsMZsP6UMAWaYMMwnVgCxl+wBUaJf8/EoFztw4aPvz7whokJV/r63NPTMUHC4UKyWoKGfkmYIsQ/sMNVLEcKkNWcq8W0KxMpQLTKnQmRpMW37ERX34ITI0w275moc0fso9hqMZk6Uf1HGT79GKtQ+p0/uF6d8Libze4ZL5Zal1x2u0e2tFql/Pm/44HsfvI+48z8d063OTfvgxmr5e9Qw1b2bZor9wXeGHVTk70OYbSqUDAVlQSKwx9OHVd65a3RdDIGPovMj4LhQkpCiYvD6aNo8vwnFYmPWIPFIrhgcQQAywhfLIJQU1qeFz7vTJhHu0fbf1blglBEKVAiQh9gugJJayGdHBj88JuCsdWJCGLYnU5a8SkIV+YfYg8ot1buzNKRWE4V7oPUxaDcBaM/UQgbqUrj8BJkql6MO2/pw4FKaErGVTSnCuNuUxhtoKIMPyTzlN4SCPCZO7BuXbAYWAQ820EdAgS7sHso2A0lWIuKXZs6TYK0NqlDx/lSGQEsCCOC8Excuzx+cWZClBCvm60C4xO1IJYMaC+pXttUWJkNdh7Im/wduXGaSgWN34txZBoXrhtQu0eF5Z6py5TiS2Yd1GY5AFNezZmuf5dAAzAJk5s8Z1Za4ue+y3FrQQRwQ3rrUGt9yP2yqYPWzEcglOsCAyUhEgGzoUraN/J9Hrtd3o+r00PcgCkL1UxZUXEAZoQcUyFr9n6uSATaHsiTxWyEs1b1s01ysgD+C353gCnb2SQkEdfDn1glLJ2nMskQEN/cCMwM2fZqmetrYPbYcC+ecPlYy6DZWKENx5ULNgSDIqknzKZ+wpIUsOYFCz5LFRJ/5O1AMqBNGPmh1mNWTJ476UihlmQIq8WDt+jGVwFGYoaN/sDaUVyHcjoEFWvrukOe+Q0iUItSowMGuGD0BKbvIZeYYC5uVpEbAfWdDldupUgt6MP6FkKdthCnzMJSNVJlUFXCHppzC0SZ7Xy1hQv3J0bVUi5PUo1SwBVHD5zV7wgFUowJaAqXFT7ukADGWgeBlSsrZsj6TBQXfYdYh6AGty16OyL44OWKK95hQSeb/mLQsjxJXZYvf+yb6GpLwezDLEen5wDQJqPuvtT7M2x7AStOd4In34thfN2BRNXRp7c0b0ab386dO1j3TlsTRN1bqGU2iYa698DISrUByDxJ8Nn3dntyQSg8KgdC0cEkCffBnBS9kAzJCnChnXscizPHGryMKuxv1g6lrJg8fN9VcoVignTxRqKsv6qNmhBPARBnehPOM7thuKnVKCnDzju7JOU+2WA6C5/mn78+8IaJCVf6+tTT2zNG5KXrlymR0lHJlbF1AJQALalKkgTGVkz74Wof6yOkqlypLBscRlWO31S1a7opTnVrqmEGMFKBo9rDjBbfjOW37UpX1hhiwAF+z8hUQu89nEUvTp1CzIEm5GuAuhhiGTPNyIAC65CpZXAUu0GyqTJSkD7A1Zv59PpqK+TkROBTiAHOCF+CcEn8MdCFcdckghQSf2QymCuoTt+K8GZAGgsFQNgtZxrn7zIjhRKFQtwB1MZFaXb4P7EjAmyqNcv3nhDIXY3uuTO5wPLSeGCQtwbSrNEvee/Bi5mqQEJUMwg/qxTI9Qw0TWdqxbiD9hhpbMUSpsIiUD6mrY7ZauTnPjoi2zY26Eno79GmQ9HdfZ4l6ayyNlrCK5WmWoDmMz9gxBnSirDEg3ll7BUIZ5OZCZS6pqrE/mltnJSbyK/Jxwq1z8vapu0/P1LvDrsmVceXkeuA2hQjVodpn8/QsyfO07GM3g9Nex6ry9Vk0P+qh3IAfBR0Wl0+7tFdm9WLO6B6tXd+6mUM0aHrRxtQRpckO+I7jUHC0Gy9RN26yRD61daN79qRZkLf8+hjPC75+XFRg+YVUk7fldWgAcweJbpxWl2ZuiqVSRgjSyq6QgvT7gPq0ZF8iZ6JGFvs/Mh7R6bCC9XNWNbHVlMjSZmDRh8YfdREHcC3iAUMMMAbGl6w6K88NleGSjlA9LqTShjFhDE/vhJpS7G7FfgJIhuMOxWF8ThrqRHFVuwu1nzVI+4nh50L4aY6nVkfdGQIOsvHfN7NpipQpl6cnkM/KMZVXHuoAN3vTRxUHB7QgFCuWFyWOlDK0xCDce3IZiEWlA2rLlYRwrJjc59JlLqmqsj+aW2VHDVSjOLY+xeabGeYYhKFCALEDX7m3SGmvd+9zk/FYAMwTEIz4LsIWgePwwIv/V15kg1brDNbr5Xy0+bv/BaBo0/I7uvTivrYHhlt4X9ixnyQxAtSDrnaAQCglP52V3Wr/hpQOmkV38qUo5F9r1Wzx1a+ZDszdJQexrxkpxTc9/EKyDKgFlrV73pGl9C6sKWffD0whrPmJpIRgvK/S9BAsAvtMXk6nRS+5UsogzbToYp3uNMq3f8OTtclPDVSjqMzSJwJIgcSXUyJN8WgNpyiB0U8lPlferKQXNkKtRGcyvuQzt+Q2QN+rWICtvXKdcaaWhoHUs2GzIAEZHj+q7EuTL7JhSxKBIKdc1FOeQq0coM3jIHUpI0F8D0dxgIKfX4sWSymEoRgzuSHluL3l93377SK96eY4v+Q41n/RRr6XKjLm+W7sfM8egyOVFk4OpsfarAVmX76RSxwmh9FJVN16cG0rUnE1RnJ4BMAWFCwZ1alkm2CghC0pW86AHVKJIQYY1KGJQKG0Jyse5lEoW2oN2bJ1WjNdexLkAXAhmh8q28cc4+ug9X25j75kP+TW2o19d3/LWKW9iHN/qcF219B1KpRbnkMdVmUp3IIcxpWvPkvgoABZmFULhEgYQQuqIWMXaqsp7SHmsPN2EqSSocnemscWl8+LnTWuzbSOgQZZt45Yvj1KCkXxWoaEOG0uJIODGkpmE8noNnU8Z0G7JwMtVLKWrEErZurXG8/dYGgem5pO+6BNchvhBktvvx2Lp9deyEkRC2dqyNYKiYtKpS4cAdinKyyAvFraJAHfl8fK6kWR08pwHlgypQ5axxGWmBmRBgQJoffSuLw1bFMGABLcggse7veVNE1Y94sBxQJgwJWTdf5jGC1zjWAAQFLFAD1INsqC0VSnryq7KRi95MOwBpKBUQWm7dDs1G2T9ciaRLt1JJahgP8wroWt7TmfMGrpZ1iwoq5dJX4CIIQiSHw81C6oVDFnUxUw+UQb7v9oRnW2hZiy3g0zxUJLkgCWOQ3zVZ0sf6gXGi33GjhWJUzEDEuCmXO5H9zm+nsz5uABx2hI7DvnVkauN0iArV4fbsU+mhCxzmc+V5ZWz/6AizZ33QG8dQ2MjAMCaNLGkweVslEHtpkZR2WYlZJlbm9DS8moEBSv7ocw0DmB6o8lFmjm1NH3Utyi7Dlu2vUJR0em8uPTd4BTa+11lLhMV8iJX16LtFXrjNR8aM6IELVsVRmMnBtNvh6tx0lK52dNNWLqEC7stseaiyNSOuK+Y2Ax2kalluQVZiKuSz76Di5B/9HfGsKoFlQrqkEjiGRKexoqSPAZr48E4OnI2a1Zuwxc9qGN9d1UgC7AEgANcwS04tW8hmrjqEa0eW4Rh65czSQxabV73ZFcngAzuSsDjK9Xcafdv8bRgaAAfD7MHfNtbqUWslQhyRx+UMGbqnpNniQeQicSnat2nWj1P9whokPV0X3+93sMFOGXKfV7bzxyM4EA5RJmCJOSogiJlKD8Wjmve3I8aNjC9Xpy0HE+0UWBDe+FqRMyW3OS5uZAaYkRQcbPrEgqog9txxIji2epU21Uo2qvMzTRmYjBt3hpB5cq4MigBmpauDKPff6qmC2a/czeZWra7ahCyXm9ykQPeW7ztT8u+KKc3LjlJoGroI4N8Xx1a+7NaoVTjlOUBXAd+juFlWoJDDK/xaMnHMjcgS4ASIAQKB2Kv7oen08KPAxisrtyR2u/t4UQLP5GW4kFwu7DKZV1o27RiHJsF993L1dwYhABoy4YUUgWyAEtIfFq1rAvt+j2eAQqxYXBtYnujF90ZBOdsjmZXYkxCBi38uAh98kU4tXndi9UsuBVxHExNV6H8OhpSai25zloZbQTy8ghokJWXr14ea7syRxZybxmLjTLWNWUdnp4Fs0GQvYfFHk/6os3yYO6yVf6hgX2L0ufzQhiy9v0QRb8di6WW7/izQgX7dHQJ+mxWSDbI6tIxgGrX+ZfGBJWgZavD6Pal53TDoqY7CKrVws9sX8gZoAWXni2wZUkah5y6C+ESBFQBUmDy93gNYMJ+EVSOMhyE/lsCAw3UIShcgDXEQwnD+9S4NFUgC+fDOfAnXuM8aBvAUJwXLk+0Wd4XBLxjG/7wGgAMyLKHWRJDp8Z5/7uSRLFxUhxn9UpuZqFfjXNqdWgjYGwENMjS7g1tBKwcAXs96aMZfboG0JRRxWnfgSjq2vMGx2MhrmpA36Lk71uQNm+LYOA6/28CffTxberXK5AmTL2ncwlCvWr5tj/HbC1fFcZuQrgdN617lhUtmFqzIrZBHEkAACAASURBVC1desbc8EIZnDj7gVXLywDu/jyQPf+S8lw5hSxzbc/JfkdM4aC2wikfH0uz6CvHdMGqh3TibAL16lSYmplQvA8ejaUp80OzAXv7ln40aVgxHWxNnh9KF68mGawPsB809T75ehekeRNLZAM0ANzCVeHk6+OkV2dO7gPt2Pw9Ahpk5e/rq/VO5RFQUwUy1DSRvBEABVcg4qtu302hP47HSiD1yr/sPoRh+/lTNTkOC0lHy5ZxYyA7d1LahtxZtWt4svqFGK7N6yrYtCCxoXbaQ5WwZjKBMpDa2GVWE7LkipE4H+KhoBBBLYIrUF5GqYIpj3dEyMrJMjqWfNQsSbshr+f4mQTq+NFt3gQ39IGNzxAAW2nb90YzHBmzGpXd6YeNUo64snWkLPt1X/Skbcv13egAugWrpED7eRNLEgBNbvXaXKN7mS7uYX2L0LC+1i28bskYaWXy1whokJW/rqdVvfnnn3iKjkqnNxv40u5dkbTx63Dq1r0ILzzcvUcgfb3hIf//9WgML0FTrnyWu8OqE+WjwvZ0FYphwjI7keGpDE1QohDwjtgsBL8jxgqvYXAJYiahfNvrr3mz+oX4LezHLEMoWVC+8D4n0CHapwzQV/Pywl3V6+M7Jt2H1gBeTvqrXFYHAfCAKRF7xWkTDsbxrMIzl6SA812/JdAr1dxowHu+7K4b9kUE/ba8JA+R8nhHgyx7ugrFPWJJHJ38fuozMph+lKWKgSLVu7MUOyZMDmLYVr2SO9V9yZN3b98bpXMdHttVkQHNUshSQhRUrHe63dSdF3WhTs20ETA1AhpkPcX3R5/e1+nc3/H040/Vqc7L52n1GmlB3GlTg+nQT9WpaeMLuv8ALLE/Njadrl5NJm9vJ6pc2d3iEcTMvX37ounylSQKyXwafOlFTw56b9HCj3wU6QuuoNyDVKpcyZ1KGHh6FScW5V58wTNbHfLGoVxcXAZVquRmspypDtn7SR/nVssNZ6gfOV0GyN6zxESbAbPbdkfRhctJvMnHuyAH1fftFmDRcjqiHrUgC4oVp2pIyGBogkrVfPgDKdGoTMH6ZGGEHmQhCP7vDaVJeTzipxwNstRyI5v6/BhbZsfQMXAj12x8RW+XXJESO+Qg9n4LP5o/SYJaGOqAexAq2OThxXibrZCFetZ+k7UkD+paNae0SRemxV+OWsF8OwIaZOXbS2u6Y1FRadSsiSSbjxhZkv78M5ZTA+zZFUm1n/PSwdXc+eVoZNBtXtT58tUXCIA1YOAdArDAOnUsTEGZX17GzohjRo4KpjNnpSVIDBkAa87s0gTogqH+rt2lp0bs2/V9BYNgtHdvNE2ZJrkJAHybvs6+bAz2AfDQBlEfypkCN0NtzI0nfZzXUPJGNW7TnC4DBNA5eaCSRYHE+HG7G5JK+FGU2/GzCRxfg+1vvenNP4LycniPqfjCJSQC4g25iCwZE7Uga8JK6ccVAevI7I7gcQDU/vnFqc+McHYTdm3mzfmo5EqWgCzAF2bwieNR1tEgK6cAbsn1QBnlgujGjpO7AH28nXSKFNx+4r6SgxjKHN9V0ez9aStkyV2Fos1KqLN0DLRyT88IaJD19FxrvZ7CPQh3oJ+/Mz33nCft3vWIChVyprJlpXif336NJV+/gtSggS8ByABZQ4aWoHshaTR/QaheXT8frmxUGVJCmanhBkwJ+Fm56iGtWi3FRsCWLyunAzB5HUgeundftG7TqT+rGTxF6zbXWBUT1rKFH+flssbsGRSsbIc1LjFL+5BTpcKaNg2fFkLf7oumHzaU/3971wEmRZV1r4sieWAQBGGIApKFNSyiiK6YJaiguIiisKIrJgRdIxLcFQFhMYOLiqKCSjCAwi7BLP4ISA4ywwxBkDQkQVn/79zmNm8eVV1VXd3D9Mx93+fnTPWrV+/dqqFOn3veudEXohyT+d7b8yQ2inzmlW20ZGY9Pow+ORt/pYkvRBz7W3VcS8cdR/Tl5AjLGrQlAmQJawX2iXfhVSpG8MoSkLVx66GotQPmJyAL/lMwLZ0+ogqd13sj796T8+GjVZBAVlgAHuS++GVqTYYKqTvRSkEAL6yUmSoUjRWA1ytv563cgPlBXxVvuhCi+l79Il/SAKzwO3Yw4gvRl1PqegK7IPHRvoUrAgqyCtf9DLWarMwDUd0V9FrNm5c+arwbuq2j1asjLJa0xx89ha60BKLymQ2CcLxevRJ0StUTaPeeQ8xYIYUnTcCUX5B12+1ZtMBgyJxAlsmKyXUA6AAOg7T8SBXKfJKRlgvDVPjdzSfzb3zRKn4J3XJdBRpw78kEBuu6O9bT8EerUucr0vh3NLBaz4z9mdZ/HSmQ3eX29fx/gCzWwHTP5N/HPFUtrrRMIkCWgKVul0SKCMNFHQzWoy/v4BI5qP0HbRbYKTT8jGMwAf3jacUZdAFs2efj7y1RZXWCPMdOfcMC8CDX98PUgsE8p8MaHhYaq4kv1oimDk0tlAmyREN13xMbGeDbTc6Lh8kyx3znhZoMsiR16CSQDxIP7Vu4I6Agq3Df34SuDjqq9h0j//CZzS1N59QfKUHTeBRM1xMDN9HcebtZ4zXhjTqcxkskyHICepi/PZdYwQrDOsR7E4LuxIp1nbCpziAsFn/rf2ADpwOXrT7ALBSAFP4DY/XKOxGWIa1sMdq1+5AryBrwzE/0ydxIXcBWfyxFIx49UvrFb0wTAbIiXli/sVu6gCyAKDBbAFxIEV74x5IMssBUAWTNX36AfbL6dytPK7MipWvs8wsKyEqm+7/bffJ6nl55azs9cZgxFxBjMluihTJBljBc5g5B+/rrv20Ylyar8YUr+UtDtaoncErSFMFffH5ZGvt0db+PpPYrYhFQkFXEbniY5b719vajUoUy3rQppx6lcRo+4id6+50jQtH77j2Zul6fd2eQnA+2CeBKxO+JBFkX/HllHrZMrnl+m7I0zOc/jvn5TV/ml8hdfGF2RUKLteKLCNPkpyHlB4aqJ9I6z/zELBTAFsDVjNdr0X0DN1HunkN8DClDNyYLqcImDUpwSvGTeXvoy/frBE7LJAJk+VlzPH3CAPegu/RizS+IdUY863Q6x4upvfQv62jZYcYc+iv4UsE+RTR6ooUywY4pisdxlHFCu2/gxqjtQhCQJUDOTBWChWtcP7LLGgBPmuxcTFR8dJzCEwEFWYXnXiZ9JaauCayTmebr1fMk+qvlGWOmFtF/9n8a+J5jokCWKXjHxe15x9KTmZMNk2rzvWirY7zmjU7XC1Nr0a+GBtcFK3LO1T/y/6XhhdiqZSnqO2hTNF0I8DXpo13MToH1gnYro+oJdGn3THbpRkoRx80mqcYg8cxPkIWCwCvWHaQzm/jbcVtQQFaYZyPIvbD7upXZMVOFbuMD7Cz5TyTdLywTfrZ3+5kgDGnHGW/WjjJZ6G+DIxPcIS0IBtW2kXCak5O1RJjY6LmFJwIKsgrPvUzqSmxdE0AVdvaJmBwsFNgss515dmT3IlrLlqXopRcixn/YZWjqqMxzzm9ThncJJgpk2alCsGmmcD+WnkzmFUYUDAf3d6bCq+cI6Ahyo/yUjvEzXhiQ6Nf4E/MQ7RXYK7wIwQK8+3Eupwlt4TtA0yVtylCXO9YzqyXtnedr8HlIFY54LJIihOgZbMbYocHSMskEWf/5eh/9Y+w2mjU2gzZs+Y26P7SJqlU+nud7VtMSVK50Merevhw1bL+Olk+rTc++tYNW/HiQnn04YiVQEEBWmDqcjRqU4ALgn8ze7ecRPKqPG1MbK91nDiJpRLs/fLTgDA+wNuLlrVH2S4CQCZqg0+rZNZ0F8djNiOcODTsVl/63AX9ZsG0knBbrZC0RV1D0pEIXAQVZhe6WJmdBduoPgGrCW9vzpAOxM1B8s6C1uvCiIx43JtPllr6TmWMcMFB+dhfGEr5jDh06rWXbCTSkBx9/rCrryoSFi2X7IPMJ800fIAmpuknTdsZ1Y6TMTlwnHz4pzIsUQ9imnLHm4mTJYFo0AIQtW/ULu22b2/BxHNYNYLzwwrOtG+K1ckgmyLpzyE/07Q+/0D/uqUTL1x1gUHVa7eK8G/KbH/ZzmO7sWiEKsv7cM5uPvf5kVQZjBQFkhUkVAiRlnFKcbr03slkhaHNjak02CWyVWXDcSQuFZ65LbwD1vBtyzPmIeB5j2ealTvMWEb1pI2HuapRzuvTO4tQ4mqYMgz4BRaO/gqyicZ9Dr9JMFWJ34IQ3aufxssIFTFsEJ+YL6UQ38bw5QQAytLAgy/TQwngidLfZLSc9mcwnDECRHXlhROdBzBvdbnKYl3mrM0qzr1GqtmSBLKQGz+qaxYzVKZWOp2onH0/VKp9AG7b8SpP/s4fOa1mSTqpQLAqyJo+sRt0f3sT9Ol1YlhmuMPclUZqsMHU4ZWPGaa1XxM3UOm3uED8qNw8qATam4Bx/p9D6me7w8swC0EOYboI1gKcBIzZHvbfM59sEUwKywGx98mado0r6mHot078rVf9edN6Jj4CCrMTHtNCNiPRe78P1w7A4M8Vm6q5sWwQzXWgCMJsVswOWKJB1f78c3rWIZmrCbJ2Wk55M5hT2mz4cytHOvnRVzFIxsR6aIOk6p3HCiN6DMml42cGpHSlWgEtTm5WIPwyAPjS4v19yQTlOV8VqyQJZAFKT/7ObQRZ+/sfdlQjM1kWtStHyHw8yuHpy7DZqWKc40e/EzFXu3v8xyEKacfKoasccZIWpw2kK18NsCnF6vsBaYm7QQzk1PFNLVx1gAboJnNAXTJcJtADEbENc8wsUUtI5mw7yoepVi/M1beNbMF94ztwMcXFNNLfrJOK51zFSNwIKslL33uXbzN0sEJwmYNoimGlBJ82WnO8E4vCZOLnjZze7Bbd0oZ2ujBWsWHMLkyo0v6WHMTINIjx3WmcYoBFkhyMA6eNPb044sIp17wBiwerYL1s5J8zaY6VJocEqV/oPVLb0H2jSJ7nU+ZJyrMva8NNvDKxwHPorACv8jv9Lf/QrCOnCMODbtGAIo1lMBFObb/8Q6oU0AnFEQEFWHEEraqd4aajMeJi2CE6icycLB7sfNFnwpDHZMyeHdgAplN6ROogmW2WnCr3umaknk75hvunbabYwKUMAiG+m+ytn47TOMEyD3xIoYRg/r3vj9XmsXZiJAlmzvtxLD47YQlOfy2A2Cu3VybvoyZciVQlw7I2h1WjIiz/TWc1K0s2d0vj4Bd2z6PnHq1DDuieSjPHfV2uyLcWxThfGa67rVF4pTMrQ7zPm9RyYn385fy+zTxnVIhUstGkEjlUEFGQdq8inyHXt1JqfaYstgs1Q4dy+955M1xteWbb3VtUqJ9C0qaeyWN0Uztvn4vMRI3/iHY7STCDm5Ewfa+5ONRgT9U1frhsmZehl3hhrbXAVxws9nubnBXgszCzttbilNRMFsu54YjPN+mov3dQxjR7ufRJ9s3g/3dh/Iz1020nUsG5xen/mbrq6XVkaPX4Hnd28BPXpFvGDq3/pWho/9BQ6u1lJan9HNrNbOAcg7FiCrDCg34lZDQPk/TK1M/6TS2PGb6NeN1akS/9c7qjHGc/hY//cTO9MOVJSByBr4ANVov0f++cmTkWOGhLZ/SoN50ycstNx7LsfyqHjjjuOBj5YJbBPWzx/c3pO4YqAgqzCdT8TvhqbZRK9lHkhMElm/UBTs2Wn83Ae0nMoq7Nq9YHozj8Zz+tcOV/YK3MeUpLHFtfDPkIKT5v9TQsKpzI7YUTBTh5AYUCbl3ljskCWn52Fx5LFknW7sX2JAFnY9XjGtevotDrFCYL32a/VpNFvbKf3P91NU5/PoMmzdvPOyLOalXAFWdVPPoEuuCmLx8ALe+pz1Y8pyAqTvnbSCIYBbX7K7OA+N/jTck5Fo1LAiq/z1ijF8atvXkdLVzjvMHzv1dp0zpmlqWrjJfzIyO/y/ODcr+bvpUsvLEfjRkfqZqIBfN3zcMSvre8dlen+v1VO+L+xOmDhjoCCrMJ9f0OvzhSvx3JIN1OKZj8wTrfdvv6oeodOEzO9tPA5digCpJmmp24LMlksmx1z03PZ/cwi1GFShW7fzMOMiXXHW2YnDJPlB2SFeWGHfkCNAZz0Y4kAWWCpkAac9nwGAyUwU98u3k/fLPqFHu5dkbr138jg66ymJXk2wmQJOEP/5WsP0muTd3LqsMPfchiorc8+drUL400VxqphmUymFixWj7uOWEWMHFKNrutYIXr3hz23hYY/v4V/79KhPF3XqQLl5h6il8dvY/Ak/b1AVqszS9P7r9aOjnvR1Wt4AwcaWLFvPw1W7zSRz7eOlZoRUJCVmvct32ZtWjfEqvVn7hi0wRiA1v39c1wNSLEYp3SdX6AFgAWTUSnJY+qxJP3oFDDMy/TMMnVZYV7OsXYDhgE8QUTo5nrDXNMPyAozfiIfZCdwG+Y+ytq79dtI3x72vcJ8O7Ury+m/B4dDo1Wd9VZIJ0qDsB3HocG6Y+BmBlTd+m1gYbw0pB0vPKPkMSkQHSZNGWu3aZhYezG1Pfqspxn/zY3Gz2achOWyj+OE7A0Ho9qsICAL55118RGvP4w17l81HFOViXyOdazCFQEFWYXrfiZ8NWCToMuCaadZ2NnpQmCGAFwgbhfAY/bDWOizcdOv0cP165WgG7qmH1X30DwPY86du4f+b8HePOciBYg5iQGqeY7M5aory8ccG6nFDz7cedT64v2m71XnL0xqLd4yO2FAUCqBLCdPrzAvflk7dFWivQKD9dqUXfTdu7XJBF/YTQiWCg1aLWlgt8B2gb36Z9/KLJAH+IKm6++3pB8TkBVGPxWrAkFYptatzA5SgQBRaGCawEyhrfy6IWukkCK86JpI4XoBQRC+H2f8g1D9sAg+CMga8/o2euypTYRzkaIEowWWbNSTwaoOJPwfZR0wpSKgICulbpdONj8iEEZf4uUrFcbcFGuPp8xOskFWmJd2ou+nDQoTAbIAiMBcSVu+9gCzV2j4DLYN+Fx2HeJ3HMfvcp45BtKIG376lXbu+O2YgKx4SyyhjM7MiXVj3rJ2XdbSssPptaD31o2pFV0UANWs9+pG2aWBD1SlXt0rEgDVNTev48vNeu9UZq7M1KLMA6BMwJqbJstMF0qqEEJ7ONsDcAFsfTszrwt90HVq/6IVAQVZRet+62p9RCCMxsgPCAoDSrxAnNPywoAsPzqwMIJ+H7cjUJdkgKxAEwjQOUzaLl7H9zCeVn7S1clgaiVVKCwSdvvhOo1PK8GgygRZAE+wboCQPWfjEcYctwWfCRjzAlkmO4ZroG6mpA5tPViAW65di2AEFGQVwZuuS44dgXhThX6+6ePKYV508Zg3hgFZfiwcwqaJEvk8JgtkLVtzgBqdGmGvpH362R4WvLc7twz7XuVs/pWqV4k40OPncmWK8XE0p/OPBcgKA/D9AO6wTK19DSddlHkPIERPK1csylDZOwBNALZpaZPo7kJhwWQsk7Ua+GBVgtUD7CKcmpPuK5HPsI5VuCKgIKtw3c9jvprs7IOUnXOQzmlVJuZcdu06RO9M3EYfTz/ic9X6nDJ0/XUVKSPjiIHgkiX7edu223hffLmb0sodT02aHEnnmBfG5zUyTswzZqyJhQFAfr7py7Xz07wxjGu935I+Ydi/RD60yQBZAExtrltHj9xZiW7pHNnRdsWtWbR8zQGqdvIJtHvvIZowKoOuvDWLfpwb2X3W9e5s+tPppejuHhXp3em51P+fm+nDV2rmAWr5DbLCACAvYbp5D8M8bzZTK7oot2cEqTyAIrFgQDpv4N+rsnZK0oZgpaCrmj+zAZ3ZbiUzXNgp+N64Wvx/06ZBwJf0c7uu6MES+ezqWIUzAgqyCud9PSarAiC64KKIQPWvvSrTkEHOAlH063jNKgLQsltaWjGa8l59Bk3meIMHVqfb/prXo+all7fQI4/l8BAL5jc5Ckh1v3ktTZ+xizDm7FkNfQGtZH/Tl/WGuY5f80a5VhhdUpC0VEEAWskAWYNGb6V3p++ijKonMFACaBo0egt9NrEOM1VfL9zHob7h7hxHkAXA9c3C/dTj2gr0aJ9K0Uc+v0FWmFReEDPcMNexmVphmMAeQX8l7Z3JOzhlKLYKAFIAWm61MiU9aFo92P/2QPM1f2Z9yt7wa1RIj9Sg6RqP1CWuYTNhx+QfXL1oSkRAQVZK3KbUmGSfu7Lo7YlHKHYn4AOmC0DMCWDJKsFk4VywUB2vXs2H+91flfrfXzVPIDp0WkVffrWHj015vx61Pqds9HMToHmBPnPQeEXBQb7p43phGDO/5o2JAFlOO/ZiPY0ADu9M3ck7wFDoN79bIkGW6OvO67KOrr2sHI16dRvNe6c2vTc9l4HVNZem0fszIrYC5/yxJI14ZdtRIOuay8oxC3b3zRVp3Ls7aOFHpx4zkBUvw+RURifWfQ3DmGFcU9cojBJ0UdBgSQNLddE1a/lXsEpoAFo398nKo8XC3wrc3U2HeKdUIJiuV0fX5GuIHsv2zMI15FwFWfn9l52611OQlbr3rkDNHKDp1AaL8szJiX0ygVjjxiWZ7QI4Avh6+NFsZp4yqhenBd+FA1kPP5pDL4+JmBOiCXCLFbQwwAffwKufEqxOWrylbrCGIMxCGMYkKKCz4wu9Vs7Gg4GeVYC0SdN2BjpHOicSZEGPllb+eE4DQo8FXRXYKLBXMz/fQy8OOYW1V/2e/Ik6XVKWnn19ezQlKOnCsmX+QIOf3Ro9/8XBp9DF50VS6WHuSxCGEdcKA3zwDMA+JEjDDl03VslrHJOpxRi7cg851iAE0OK/bas+IUDSrt0Rlhwu704N5+LZlGb3wxgmqDPHiPWZ19r086IXAQVZRe+eJ2XFb7+zjfrcnZVnbKT8kKaTBiDV8sxIWQu0NSubcyrPbGCgAIhwPAyT1fKMJawNM9tr4+rQ5ZeVd11/vN/0kxJQj0GDMGdhXrCYhl9dVqLiEG/aMdE+WQBZcHsHuLr43DL8f+iwJoyqTlfckkWtWpZiwIX0IRiurnflUFrZP9CfWpSif0/awf2QaoQYHiAN7Bd+fvrvET+t/ARZBWkHqNdzEhbYe42vn2sE8jMCCrLyM9qF+Fqif8ISwVAtXbqfVwuQJaL0j6fvpJt6/MjHr+9SkUb/q2bMiMQLsszzwIoJ2Ip1zbBA5FjcWjfzRqe5hCl5ElQDFjYW8e6GTDTIAlu45+DvDJoAkuBvNWrcNtZVAXCNm7SDj/XoXJ5F7jiGz3P3HGLGC4wVfu/ROcJ+4fOvv98XFc+HYU6DMllh6nCGvZ/xnB8vsAfrtXT5fmrcsCTvOtSmETjWEVCQdazvQCG4vpkqBMDq/dfKUVbLFMAPHbaJnh62iVcsGivzmIQCLBZSjWC04tFkmSlJaLW63/wj1zFDc2LPcDyMWPdY3cIguxnDsHRuxZex7gmTttP0T3bR+LGRem9/u289vTVpO/+MY29N3E5du6TTFZekUbdb19ED91Whpo1L0lWd11DvnpX4uN3i1cU5AY8wDE6ywWV+bUgoSBYbfv9W3Jja9TkHqWPXtfTXHidR71uObCIAuOrTL5s+/jSyWxkAa/Cjp1DXa9Ppxr9m8u/PDsvgzzBG99syqf/dJ9PlF0eeP5z3yKCNNPrpDGr9p9g7o/2uQftpBBABBVn6HISOgLnLD+AINgyizzK1UCagktSdKV43JwLLhv79qsYFsurWX8SgSrRdpj5r9KiaPD+7hQEhoQMY5wBByuyEBZFuzEnzVsuYKVz4VSPezADwtOjrRqyjwe8PDdhA57Yqw+AKn+H/NTKK0+mtljHYmjujQZ7Vh2F3nHRqYVJybp5kEPSDmQL4BAP6ydzI5ovOV6bR0lW/UOP6JaKifxRUlmP2bY6XscM4fvzL5HphgGacj2ZCTnNiah8euIFeGvczg6YFnzWMslXtr19LX36zh845uwyd+6fS9Na7O/gZ/HFxEzqp9iI+Pu3tiFv9F1/voQ5d1zLI6n9PJHXb9vJVtGT5frqsXRqNf7lWQuavg2gEFGTpM5CQCLT98/JoevD1V+uyngoiduir0ARQOTFZSCECpEmT3YLxgiwzJQn9FWwflizZRwBaaBDZg90yWyp+05f5+zGIRN+wa3Ris35Yup+69VzHIKpG9Yjo//Ov9tDll6TRw09EwNXvv9NRIOvjT3bxC/CjGbvog0mnMtiSFsbawsltP0yJJMzJKb6t2q+hS84vSwP6nkydb8tisAUtVucry1OX3lmUPb8hjXh5Ky+pZ9d0anzhKhrx+CkMwsxWrfnSuP/+goCseM11455cgk50As0tzl3O/ldoYJ3AVC1Ztp/aXrEqD5BikJ97iJ9LL5AFZqvleRHrGTSAN3meE7QUHaYIR0CZrCJ88xOxdFvM7jSmaKHyaKUO2zTkATuGMN4GWfh96uSI0aM0kwUTuwjbRsJpPra1RKp+08fagmhzwtSVw7Xs9BlYKqQGRfsyZEA1enjABpo26VROEyKV2LRRSWaunhxQjdpcspL/j5Ri+bRitD77IHXtnM7H0MICQbdi1mHAjB1fsFL3DdjEuquvpp1KjS5YSa8My6CvF+yjRvVOpJ79cvKALNS8GzthO5thvjLsiG9cWGbRT+FuxDQsyEzEvxHxjmFr7ARMXX9NOr393vYo64RUH9J/SA+e+6cyNHTUTwyw8FyCrbIBmM1kDR25mc+RcTGOmYqMd/56nkYAEVCQpc9BqAiYqUK3gcBsQQuFZu76Q9oO6Ts0pJbuuieLwESh2WlHHDN3B5qMVblyxWjtquY8hm0j4TQn21oi1UTB5pqClNlJBJg02QWAJuiq8K0fwOmNsbU5PYiXIV5yz46owS+6G3tGivc2aVSSnhpUnXrfnUXPjajB2pgXx26leZ9EUoZh0mexdluGEf3bDN59T2ykr/5vHwvexz5dnZmrGW/Wpk/m7Kalqw7Qp3N35wFZn8zZQ8cd11qqHAAAIABJREFUR5wyXPrfI4WFw6wVKchvZuT9wuH2txfvTs1Q/ygk8GSTSbzz/mwGV2CaHh64kabP3MU/AzRBjwVmCw0/SwPIAoCKlS4EO4b2/ecNqU6zJfylYM5H/uKbwKXqUIU0AgqyCumNza9lmaAJYnazffHF7qhZqGihbKsHALAmjUvRkqX7ogalAE1gm/CZrdmSkjtg0KQJU2aODeardesj5qToK6J701oiLHuSX3GOdR0/RalxfiLWCtCBVBX0YMIW2HMDeAK4EoYLv4O1QvrQbjJGWGYnlm9YWL0dSrRgfDSkCpH6++r/9lLu7v9x4eBJH0bE1jg+6cOdDMLg0/T+mFrU475sPg4QhpghZRhGd4brBLHvSNVUoTwn5uYOACDbe0vYK7BVYKJE3G6yW2+/u4NTjGsXNeFh5TOAMjCtONduAFn4UqBNIxA2AgqywkawiJ9fqcoCjsBll6YR9FhmcyuzEyulB4AFQCZ+Vhijw9WrorsD7XBjN+PU9+szIDM1X6Z1hJxj2kxs3dySD6f6N32swa73FuuRDAs4MLYJtBLx+CcipRVLm5YIBi9WjPHiR0ykQRgPtsmpAeiCOY3XqBNj+t1VGkb0n4j7mogxZHOHAKMmDUsS/o1AA2MqrJMI37FbEODopX9vZT3gnI/r09CRPzEDhl2D+A+fAdwDSL317nYW0oPpkgYB/W09TqIhj0WAtTaNQJgIKMgKEz09lwXlEJYPGZThWKTZ7XOk+8A8weGdX9zlihEKRGMcs0A0PkMa8JFHc+jjGTujYAs7B6+/viLd1qty1NAUmq+hT29iBssuwcP/KC/Zz4L8Jk1KResqpvo3fawrSMowUS9egIq+t1digBemgcF6/OnNoUCHF7OTCBCHNfbqVpE1cCagCrJ2zOPWe9bncRoPcr709bvZIcwmgnjmlaxzsN6PZuxkiwVTlI6dhthFiB2EbMvw10zeIcj/npSNWDYAdAFQdbh+bfQzfC6iedg7YHcswJg0pA8B1HSXYbLuaNEaV0FW0brfulojAol6+RaEoAYxbwyjB7LXeumFZWlAv6oM9II0MDoDnt7EqbOwzc/aw+iyzPlhnX1vr8ybAPw2sFZj39xOYNTCMFi4XqMGJWjmxLyMsds84vUb87uu/OoXhKkF2AJocvK6Eq0gAJQalebX3dPrKMjSZ6DIRqAwpArl5gUxzkwUm2U+OEjrgOkBq+TG9ABgfPXdPpoxO5fNXxPR/IrAE32vsUYAzHPOKM07B1G3UoAm1gkAn7PxV/ryu70MJMOCK4mV31RhWN1XIu5NosYIwtQm6po6jkYgURFQkJWoSOo4viKwaOFemjZ1B3W/qRLVrHVinnPw2eh/baK5c3KpVq0TqX2HdOpzd0RMP+iJbGpzfhqd37Zc9Jx/jdwU6dcxPXps2pTtlJV1IHperEkVlm/6WGPQem+J0GbFii1AVx6d0sa8BXl9PSw+OvlhsTBMIkT/PqaT9C5FLVUoAfW7uSPpN0AvoBEIGAEFWQEDpt3DReCaTivpg6nb6cabKtEr406NDgaA1e7CZbRz5295LvDo49UZbJ3ZcjFd1SGd3pt8xCG8+B++ojbnl6NZsxvzOVmZB6henYgQ/933G+QBX/asw3zTB3uCHWfJaDNm76ZlK3+Ja2i/gENAR7vOa2n3nki5oVRsTrUKY60j2cAy2TH0y1aGrcMJ3VkyGti9T2bHlx52Shl+/uVuOvecIzuIod38+JMIQ3r5JZG/TzYkzThslGv0x25XNPksGevVMTUCiICCLH0O8i0CJgjCRbdsP5PKlz+er3/RBUtp3txcGjaiFt11T1UGTPfdm0k33VSJ0sofT+0uXJoHUOEcG2SB2br/vkwezwZk9iLDiIL9pmziCWwYKwO/L2GZVyJ23cWzxkSdE5TdSEaaNFFr8TOOXxYrzDPktYnAzzzd+oQBf3bKEADryqtX05vj6tAVl5Vni5DzLloeZU+bNilJ551Tlj6cvpM+OmxiXL7KAvpsVkPCZ+f+eTmVTzuePrSqP4RZn56rEXCKgIIsfS7yLQICgmC3gG+dY/99KnW/uRKBxQJT1ax5afru+2ZHzQfpQz8g64wWi2nxor1Uo+aJtD7rQB4QZw8aJlXoVFMtkUE8rfWKuBimoClDzDlV2Z0gTvfmvSkK6w2zxiBsaDzPfJi5maD69ruy6K2J2+jyS9Nowqt16cFHc+iHJfsYUOHfFoAu7Ej87IvdeUAWQFVaueMZkKEtnt9E2ax4bqSe4zsCCrJ8h0o7ho2AgCCk8q69eiXrq2b+tzFrsACioL+66+6qDLgkbQima9zrp1Kn9itiMlnCkgGoYdzRozZFQZw97zCpwmR+05d5hhFpB31Jgl245tbMuFOUYZ+JeM4PssPOHh/arFRLkyI9PXNSXd/WEfGWESpbphit+OK0eG6J73PC/O2ZKcMa9RfR3++vSn9/LIeyVjanG25eS+e1Lks7dx2iF8dsYVuXG7pUpMWHgRcmCCYLIOvD6btoffYBBmJXXlaeHrRMlH0vRjtqBHxEQEGWjyBpl/AREBAEsTu0WNd2WslAavWPLSkz8wCDLOi0hj9Ti27tsZZ27fyNGS58K0UKEWlAU3+Fcyunz48egzB+0BM5nGqsWfNE6ntvJjU/vTTNX3A0Mzb8hS004sVIAd+gLZazeNCx3PqHEWkHTRliDtDKXHNLZlzsWaLW7HecoIDDadww6TS/80xUPwCf9/4dcdj308KkRON5dvzMye4Tr52GpAwnvLON7rg7i/VYSBs+P6omffbFHr7M3/tVZUbrLz1+pEGPV6Mx/97KbBUAVbMzlzAgQ6oQpY6k4XNtGoFkRUBBVrIiq+PmiYCAIDssAFAdOqazYB2s1aofW0R1WsJ8rV7XkurVXsC7EQHK0LCLEGyYaK9Orb2AU4R2Q397F2O8eiy88L6dUc83oxDmEYi3mHO8291TAWgFBRyx4h/vMxDmnsZzblBQHwZAolwSNhOgwW8KDXUppeHY2+/tYDuKyy4qx15UqBsIY2DpB2d2HBcfKnxue1aF+ZIDXdoDD63nL19grsBU5eb+jx68vwprtKC3wmeY0wv/qsXASo7B8PiFUbU4VSjs1T+HbYrqtOK5P3qORsArAgqyvCKknyckAgKCwEZJg9Bd2KZbe6yh8a9tZUAE0AUWC2lEAVECuJAKhJUD0oFgs6Dran56KU4xQosFSwe0nTsPsT5LhPTmIuJ9wdrf9HH9nj3WEnZAYh2R60aOzZuTS2nlizEzh8/ArL17eGck1oUdlsOeqcXnvP7q1shcD/+OY/G+LP36Rjnd1IIMtBIJsGTt8T4HCfmD8DFIUICFIeNNx9nPTZ3mS6h8WjFaMK9hFHRdcOUq/oIBAAVn9Tkf1qeHBm2kc/9UmvrfXYX7nVRnEU2dUJeBFUrW9OmfTYMfOYV633Jkx2IYphYgC38rTZuUYi0VABW0V1dcGhG/42fM74brKnLKEEzX519GWK7be1Xm/+MYxPJoH03fyYwY+mrTCCQjAgqykhFVHfOoCGAnoL3jT+wcDv6vFYMTpAkBPqQBkAGYgOEC6EJ/k60SGwiAlJ63rMmjwcJ4YL/atE3LY/uAseP9Jm1+08c4LOS/NzNiR/FqxI7iorZLea5IWy5cuI93SQ4fWYvaXbCUZs5uzHqxQQMiqc2Dv7fic06tFWHh5n/fLArWwBacdenqwCm8oLYG9o0qiBotaLD+PbJGYFd5P3+GBRVoxQOwsN5404XmRgKuE9g7skv39RdrcWmaO/tlM2uFen8MspbtZ7boxtsyXUEWPps+cxeXqAEgM1u8VQc2LIrYtTRu+QO99XpdatakFPXuk8kCd7RnhtakkaM308dT6/Pxv1xfkWrWOJEu77CSvpjdSMGUnz8K7ZPQCCjISmg4dTC3CABs2Gk7AKFdOw/lOY5+0GiVL18sCjhkTPRftHAf/2p/7jS+0zGcG085HSfwcsbpiykr8xc67rjjaNW6FgyozmyxmIGhaZDKwn4XkMVpz04rmYUDgwdAJi0eAXyi7CXiuXYynn6whwP7V0lqirYgWVmAsRs3KiOatosnpkF3p9ppcAAqgCg0AKRnn86gtlesossvLkco0PzSqz/zZ0gZfjwz1xFkAYC1bLOcCy2jADNAFsaSFg/jJptOPvx4JwOoKy8vT3fcVpm6dl9L06c2oM+/2E3p6cfTv577iUHW5R1W0d/7Q6O1n54cupGeGpLBoEubRiA/I6AgKz+jrdcqMBEIqnmyWSwW8tdeQGPHnUo9e6zh/wNEAkxBQ3bG6Ys4lYH24pg61LvXj45M1q03r2HgCIZr2tTtfK60oGxWojVjYEUeG7r5mOw8RPpq5OBqvsEGUkLnnlMm7ufrWK5VJp0oQBkUINt2GEgVNm0cAUQAW0gZdui6llr/qTRd3i6NvvhmDxdmBpBCk3QhjD/rnr6E04U/LNtPjwzeyGnEoaM2M9ga8mi1PPcnKJslf4MAWEhlvvn2NprwWl36x9BNdF7rMvTG29uoTeuylLX+YB6Q9eDD2XTeuWXp8y/20OezI+lPbRqB/IqAgqz8irRep0BFIIj+yCl10/eeTNaFARyJduyxAdWjTBYAF8ATABi0VkgrmunC117dSmsyW1Kl8t9S+QrHR1OiNgsWRJsVb4rJ68ZgDkix5mz61atr6M8BFHt1S+c6iHYNxBfGbKG3Jm6nD96D11FEQ4NjDz2+gX/GsedG1uTt+R9/sos+eLceH8c2f7R/DKzO/7/ymtUMIuR3c9JY55g3tgdO04ZZOFjSvrdX8g0ova4VJOVr6wxFR2VeY/TQDMrecJAZKbBaaGC7+t11Mn3xzV5aunw/H//8670MqMBaMRu2PMKGoUEYL/ouORbkb9CcJ1KF3a6vyDsKwWQ98Eg2XXV5eQZRD/aryizX33qfTM+/9BNNfPNU6nn7Ou4PEAbGS13evZ4g/TyREVCQlcho6lgpFQH8I3/L3etdwQPYlCf6V+VCwHaDjgoie4AspDch2t+y40y6tuNKWrxoH/W5pyrvgNyx4zf6bmEzqof+tUtwGnH0yE10VYcKnB5EqhDCeTQAL4wn+i65JlIrjw/d5DpPABOk1JJV6kfmAbA1cdpO1v0kukF31aV9ebquQ3nX1GDN0xZTbu4heu6ZmnTDdeksaL7q2tXUtUs6eyJNmLiNzm1VltbnHKCnhm+mHRtbREEVfvjwvXr0w9L91KbdCj6+6JvGri9crHXMm9uSxuLhnuG5wnplR18iYwqgdcs92a73SsBs39sjYnBpDw/aQD8s+4WmvVWXD0FXBfA65NFT+Ocvv4mIyM85uwyNf6kWZeccpPZd10YLYAtjZQrgsSsRqUM7ZYhx8DcI5i3WM2WX1IH+SnYWYoyaGScyq8Uu74d3HH708U46t3VZ1mxlZR/g/2MnIvqqyD2RT5qO5RUBBVleEdLPC3UE8DICiPnyu72UszHC1LQ6oxRlnFI8Jmi5puNKGjGyFqcIWbR/81r+HTsK8bPowcBuYXch2C4I3rHrEbshob3CDkQcFx0WQJn5ux14vPizNx6kr76L6NLKlf0DXXpBOX5Z26yPeS6E+LL7UY5LoW4ARQj3GXQY/Wy9nPk7dod9NX8vzZidS1/O3xc36wNwgVhfemE5Tx+oj2bsom63/Mi6HjARKKfyz+GbaMI72+mzWafRkqUR1gTb9LHDzA1kgdXCWAAHTz5RLbrjzO0hx1pn/DeXQUC8dfdkbIB2rBXrNoG7k10CUm8ANAA8l7crx+tGPwAeYfHs30WMLp/juni2MXeAGTT4bVU/5YSYYDbWH7zTXNHftnII+o8G5vjl/Mg8c3f/j0+HBgvxgi2J3Z57YQt1uyGyg3DxD/vo+Ze2MIC6o3dl+vCjnfSXGyry/5s1LUU1ahQn9P+bBSiDzlH7awTiiYCCrHiipuckLQJ4mY8etZnad6hwFDDALsLxr21h5giMz6OPZzDIwS4/gAgcQwPAef21rdT9pkpRUb2Aij53V4n6cCVtEQVoYNnJKKlKTE1SnTJNOO2DYYOeTHY84jwAvllzIru5sGsSDB3YOrsBiORsPMgvSTS8JOWlLn0BpiIv+ZKUVu4PgdmbO+7JYgEztuH/7d4sZqGQKgQz9WDfqsxoSXugbxVXkNXsrKV0xaVpXDgYwGzezGAO51jr0hW/0NKVEVBnggIzLrJegN8mp5WIud4W50XMMSWdhrl1uGFtVHyOcaFzemrUTwywwCChQTvV+5aTWPckbNH116RHU3oF6DFM6FTWrz9IjU//gV58thZdeUV5OqfNMnrqyQxmqhrUK0ljx22l6R/Up8uuWkUPPVCVtZFdb1xLH0+rz9osbRqB/IyAgqz8jLZeyzMCYovA/llGHUMTGEhtQjYnXdeSih/3VcT5/TAgkN180ELBSgENOwHhr4PU3KMDIrqSotDEHkJsJkSwL7FBrOCuz0W4XUCWnIN4QeCPepP53SRVKNcFC4UGPVbmimYMPsBsvTBmK93eqxKDLDl+3kUrOJWElKIJxnA+QJaIvPN7Tbge2Ke2V67iS4u/FHRNL/77Z07ZgcF68d9bozYK6CepPKTk+t99clRcPvQwCFu7sHA7mIOVgqs7GCyAqyef2kTnnVuGNVlt25Sl2XN35wFZb761jcvtQCz/4nNHdu8ei/ut1yx6EVCQVfTueYFesYACTBIACkBKXvKoSzhrTiNmogAOcBwvfDeQJYDKBAkCzAp0EBI0OS683WIxpwM/mLqDWSgBsWCswFZJfRGAVDeQhXPQF8AXYOy9KQ1izrBLl9X09NM1uLzRs89upiFDNlCzZqXpsceq0ezZufTII9Vo8OAN1L59BU739Ou3niZOjIjUnRpSgmCvwFChQYsFbRYE8GCm8PJEChHH0QdgqvnZS/kYwBfYrjf+XYfTiOgDPRcaxgWr5SSAj7XAp57ZTE0blaTLL0njXXTde61jZuzZYTVowrvb6Y0xtTl9BnPMrp3T6W9919MNndOPcj7HNcR/Cj/DwBMCcmicIBTv3eMktkhAa9KwBL04LmKd4ASywIZhtx9SjBCqd702ssZkNtk9m98ap8bNf+B/AwCyPv24AfW8bR1N/6AB3fa3TGrdqgy99c42+nJeI7rsqpX02MPVqHPXNZw2zFp/gHLWnZ7MkOjYGoGjIqAgSx+KAhMBAQUAU2CdkMaCXonNRg/bJCAlmGWUzwE48AJZAixkXDN1FnbxAHCwXsDc8TMaDFCd0p1hrxX0fLB/EOQjhrCKAAsFXy8YoYpIP+qMf3gHpFO6EMC3du0TGWQhljgXLzmn9sEHO6hXrx8ZSF11VQW6+OIV9M03TWg9XnA5B2nkyE306acN6eKLl3OfxYv3RUEW+js1gCS4dItjt/k7gAzShvg/XL8FQAFMQQgPICDHocUC6BKrB/t3v/E9/ZxlPM7cGQ0IP48fWzuqk2rRehltyzqdAMTQALJw7Ppr0+m54TWOugRSfue2ilhPAJiBhRKQBS0WgBX0Y2KX4ASyYKsANgwWCS+N20qNG5aMphT9rgmptgkQjzcuRX/p6u4lhXg++Eg2wavKBFnwrPrn4IyoqBzi9Bde2kI3XF+R/azs9o+hGzn9+2D/qixKt9vzL27hDQx3/PVk1lRJwzUfeCibGak3J2zj6+HYk09tpKZNS9FLz9Xin9+YsI01W1gL5vrQA6fwccwFgEubRiC/IqAgK78irdfxjICkBJEmhLAcOhWwWaauaN6cXQwSpIk9glO6UJgsMQ1FOlGYHXMHH0AcLBagB0N60Sxv4zZp9B38RA6DDrcGQCj+WdIH2iaUEwJImTS5QVRHZo9hpkdtWwezL8AddigC4AEEzZwdYfrQTFYQv8NxX2wmJF0oABTAE0yWXAvzRANAQ8zMZqZh7XkDYOG+zZu3m15+uTYzVs2bl6Zp03bQ5Zen0dKl+/OALLBYzZuXot9/Jxozpo7nM3KsO8AaAuk7pPnmTG/AAGr8y7UZVOGFD6BkgizMF1YGX3y1h378oWme6ZvO6vIBHNbBXsEpHelDgCuUswFwArADUzX7w/oMvACswFphfNgrmA1gzRTAe8WtcYsfKDs7Uq/wo6n1eZee3aCFan3Bsii4sj/H+pcsaMpxuLz9KgbGaLk//zFPVwC6c9su52MAYdBWmQ0AC0AODfPAfLRpBFI1AgqyUvXOFcJ5CygAOIHHFIAMXv4AECaTBeG7gC0xAzVBlsl8cV3DFosZeOBnpBnxswi4cY3KFebniaYX04Vz2l2wjNkrr8ZFr9dFil4LUyfnxNKHgZ2TZq7Nvp6ANjku2ivRpQnIk3iBqQKrBYZLmoAm0a3JcQAuzBnWEgJKAcqg4RL9mz2fBg0WUc2axZmheu21unTXXVk0bFgNThn27VuV+vTJZDAFcDVqVE266aa11KxZKe6/YsXp7ORvts/m5dLcuZGX9bx5kdQZ0oNgJdn1v3kpOq/NkXqYXvcj7Ofdeq2LghGkCwGqrrgkjYXn0P1ATH9Dl3T6HIWRzy5DL76yldOWYNqefLwapxilwS7hi6/3sj0Cmgjb8TvMP+FNhQbxPFKEIoiX8zOqFecyN+gL7VbXayJMIETzQVKGYHpu6L42Oi/U9XtrfMTCwWyt2y5j9kkadG5p5Y4/XKQ5YrwLNgs7/GKBLLBcV3SI6NBQNxCCdLOZgA/HAdxMNgtpv/JpkS8Sb074ma64IsKUyTF8rmxV2Cddz09UBBRkJSqSOk6oCEh5GXsQgAawKfCZQvmaV16tyyVoUIQZAABMF1gvpBcBBKC5AguEz8CIAXDBNNRuwtgIk2N+zjUWY+iOcD2zxqLXwk2ROdgiaWFBlqk1kzEFQAIICrslnwF4yQ5M0bQBeJr2DrgPALEXXJjGIBfjwRZBSiI5jSvjI/WIdOGNN57EgEgYtfHjf2YgheP4HKwW9Fg4htRvmzbl+Dh+h44LPwMEop/fhvHad0inbjee5PeUPP0A5tDwbGEObu2tSds5BQjAA1YLoIlZrHLFqPetlRhsoQ9rqm6txCCrcb0TaV3WQTq5anG65KIjgNC2QzB/x/gAcPg/ageatg1gwDA+NFw4/vobP1PdOiWo9WHHeycrh1hB6X1nJqcKzZa99vQ8flIQj9/eJ1LPEM8DgJGk+cBwoWwNwBObfdYoHjfIMlkumQ9K4/y9fwSIovV/MMJyodWsUZxq1DiRfvhhH513XoR96/9ANg19KkN3Esb1l6AnJToCCrISHVEdL64ISErQLJIMZgWFk8E6CTtlDi6aLSeAJkAJYwAYwF0dTYCJ+TkAmt3cdEdu1xLPLIw/dcp2TnGKZiVZIMsJIGIdYXYAAtj065t1lO4N+ikwaslsSKP26vljnmsHvR4A0tPDazKI89MGD9pAz47exP5l0rDOp4fVZJYsTOt3fxaN/ldEm2WOPWZsnZhAzs81MV+MP/71I4wkmL07+1SlR6zyNbHGwzOaUXfhUV1eGF0rjzYLFggfTd/J/ezPnMaPl8l64OFs1nKZDaANbJa0Vq2XcUq6adOSXPx53ue7md1ke4bjiN58cxt/9tILtf2EUvtoBJIaAQVZSQ2vDu43AgAnYJ/MwsoiJpdj7HU1ZTsPCXG5sDL43fysZq0SUZuBSHowb7FpjAFmBkwL6g86NTegYqfnBOjZY2A9Awdksyu8WEZICk/6hmWybM2VjOvFxLndE7ywAXLc2sR36/sGL37vO/o5AYYg5zv1Bch6eWzdo9KPZt9Y6wVYW7k6/p1ogwflEACcUwOI+3Rm/DX0EK9L2i2jRYsiprR2u7F7JQKQ89NMhgr6KGG0wFJ9PufIHKvXWcg7OtFEYwXWSY7JtWpUPzEUkyWpQrBlrMc6DOwwF3ZvX3+Av7zgP6QEn3v+J7ryyvKUlXWQN1eADcVx7DxUTyw/T4D2SXYEFGQlO8I6foGNgBsThAnbPl0RMJBXvwWB7+rMlr7NTRMJsmx9lx3kWDsAnW4IXtyn1f8+D6Nj9wNYXbEK+rK8uqkwN9gLMIQZG0zUJzOxEcB5vu0uWk6SJnS6DoBQvOxdlcrfxYxlmLF73rqW3hifV+huzx8gC2DLq5kMFdiirt3XRHVXphaq3En/x0NlZBSnpd83ZR2WiNfNa7D4f3YjQgrSTfjupskyjwPwAWRJitJJIO+1Nv1cI1AQIqAgqyDcBZ3DMYmAyQTh5QAGzEwdik+XTM5OFYrI3O/kEwmybNd2gAGk26TF2gHoNN9YzIvZH2m0PndF/KrCtmQCLJlbLNaoRPFvYi4hzFq9xo6XFYSGrUG9o9N79kL8MHFmqhAi9i/mNCJzZ5+phRKQJak7WyxvXh+7Af/x1KbAIMvUhskOR2HQ8PcJnZg2jUCqRUBBVqrdsSI8Xym5IwWVkZLre28m73ZD2i5SR/AQpxEBaNDkZ/SxU5GmNQEA0/lt03gXozQ7nSe6MfncTCnaaUTzNuG6Y8fV5R2TiRK+2wDxu4XN86Q+nZi4WI8OXtym/5hbX7BD38zPa0UQzyOZHwBL5uXG6ngBIWibHnk0Urw7SAPYvbhdxKLArcU7NjRe0GL5abhPsXRltlUCCiqvzz5ASCGimVooM10ooniwWSjEjPbZ53uioMoGWbaI3mSszJ2M5jVE6P7m2z8ThPVoE16v6+i55ScW2kcjcKwioCDrWEVerxs4ApLek52BABoAUR06ph+2ZigWrbfHbuZErIcyBfRyUZsJwpht2pbLY+dgu8PbIEusHmyGymlhYJYAfBIBsmxGTXRhtgWDzcS5BRzanrPP/MH3/YBWKdYOPD8D3d83i54dnVcU7ue8ePpgx+HYV462JEhFkOUXDCNOd/apQsOG13QNmW3J4NRRtFBmWtHe7YfzzLGQZjTThTY4MnVgMlYsZkzm5WYtEc8zoedoBPIrAgqy8ivSep3QEQCIgL5v/rNcAAAgAElEQVQG4OexARnM3ABIoBg02i/7D9E3X+9hDycBWd1vrkxnnL6IU4Ew4hQ2y2SCsG1fdh/a9gzmbkc3kOWlj8LcIEaH0WkiQJbtcyVztHdguony7RvhR+NjnuP18va60X6YHqcxsFVfrCSQ1pXdm17Xg4/WzFlHC81TDWQFBcP4W9m85QzH8IAdatLSG1jffltlempIBtsziLcVBsSx1q0jTvXYDSjsl2i24Oj+j6ER6xSk+mA4Ku7sAGBy7wSAOdlIOE3cZsW87r1+rhE41hFQkHWs74Be31cEBMigVuG0KTto/sJm7J0FgAFmBy7wvW47mVau2J8HZKHWHnyysMuvXFqk7p7NPAF4SSFpjGW6uJu6K1sob6YTcR6sG6S0DhZlaqQwDgCfCbJigaBYZqSVyn8bfUlhh+S7hz29kBIFSJTmt06jl0jbvkF+9D6xbipYM7edcfZ5AEjQgDlZMmAM7BDEf7EAF8r1THrvaNfwVANZ8bB/btovM1UIIGWXvgFzhZ2DZsrQtGVwu7+ipQKIO6ftsqN2H5rnCSAztWE4ZjvAg+USWwc/9hG+/kHRThqBfIqAgqx8CrReJlwExGAU6cGpU3YwKHr91S1S35jWrTvAAAraqJt6VGZfLeig7rsnk1OKAFlSs09q+vmZkekObzNWsXRPTiJ3gCzTMsLNyd0+1+znZtrqthYv93r4YnW5NuK+HaTFK9z2somQOYD1GPNKXV+WEdB3db52letOQbe5phrICpIqlDi6AUzxo4JVAnYL2kWeTb8qsWwAGALjJLYK5vOCccBumXUPwW5hHNvmAecBTMFVHrYMJqvmlIr0+jzIc6t9NQL5HQEFWfkdcb1eXBEAwAHgATsj5WzwM8AUC9/vqcqfA6CghIx4ZeFzsF9o+Ll9xwrMgPlNNeE8s3ag7U3ltovPTjvKGCZDhbGddFN2WtJkvIK6zXvtgAyaKpSb56Zz8rq5EISbDJ9Tf7zwP53VKLAZqNMOyVjzTCWQFW+KFfFFytC2scDz//xLP9EVKJjsUKAZnwMkgcmyWS4RvEPsjobP8Z9Z+kbuKwASmCikGzEm+sCaAf1NYIc+6IuSPE4N53/+xW6647aTjwKEXs+cfq4ROJYRUJB1LKOv1873CARlgjBBE6jYAAifQ1zf5+4qDPKQLhz0RDYDOmmmn5a9CxFAEW7x551fjnbtPETTpsItPoc9uaQJQHOqs+gVQJOJs/uCAUKqMJ4Wj2eWX02RX48np3ljh+S0qTto167f6Kr26TGBWiqBrHjBMGIUJp7xPBt6jkZAI3AkAgqy9GkoUhGwReNSQNkOAvqhpI80MfcE0JHdin4DZ2q3nMoDxRrHFOXb54rOyz4faVSzALTJxJl9/abu3OYX9OXtR1PkJlL3G+sg/VIJZAXVzZlxSJTtxvPPbqbLr0inWrWLBwlzzL740gNNJPSOKJUDvR9+x3Gk4/H3ZtbWTNiFdSCNQD5FQEFWPgVaL5OcCEjRYy6rM3UHpwZ37vgt6pcl/4jL1U3RuAlg7NnZIndT24RrgZHyk3J0StfF8tSy52Fe104Vulk02Noxt5Rh52tWcTHmeJub3sdtPD+C9zBO6EHXkSogK17dnBkPL9uNq65cQTk5B2ny5NPygKjMdQepU6cVtHzZ/uhwF1+cRtM+PI0GDcyhN9/4mQYOrkFduqTz5wBi//znRnrwwVPojjsjprWff76bet6ylk5vUZrefqdedBz8bQ4ckMNF3/EFAp+/MuYnmvN5E/77EpCFwu/aNAKpGgEFWal653TeHAFopGDnMHfOLjYTxTdfaLTQRGhulpgxvaRi1Q7EOKZ2y7RywNhIC4LtiqUvcts9iLG9xPdIMb475bQ89RnNVKWbaF4eCxPIOenGwqQKg7y8pa+f68GiYdWa/HP1ThWQFSZVKPGPZX46ceJ26t5tNXe98cZKNOaVI3UPG9RfyM965conUMWKx3N9wL17/0cjRtSkeZ/tpimTt/PPAqiuv241H+vYKT0KqADgZn66i8ef9d9GdC4KORPx30Bm5gE6//xyNHduLuXu+o1q1S5B7TtU4DHwzODas+agNNLx+i+eRiAlI6AgKyVvm04aEQBjc22nldSseWkW9mIH4ebNv9Ivv/wvymTBvgFgRywa2DV+5KaoMD5WJPEPPFJvdjFq8xwpTC0O87CMEINU8XRyu4aML+eiH7694z8R69vnir0EPo/14sE6YXWB/8vazbH8OIfjxexW5FjG8lt6xo9wO6z/VtC/ilQAWX7AKcT98+buZgDk1mLZbpggCH9DK1ZFgG7f+7LouWc382aTTz5pxAwXmK0hg3MYiAmg8gJZNaovoC1bfj0KxOH5x9j4P8BW5Pkvxc8tNqhAo5h2uO6kgqygT7f2LygRUJBVUO6EziNwBABwIrsN9zHIQvoBuwyResDLQgCPpBQDX6AQn+CVuhNW6eRK38VMi/rV+/ipjeiVKgTg+GHx3kB3Bd5obqVlUgFk+dHNIW5IKXo56LuV2REQJIDn9TfqcfpPQNTDj1SjG2+sTNOnH0ktN21Wiq/nxWQhfXjffVnUsGFJWr58P/9dCogLdCO1s0YgRSOgICtFb5xOO/4ICDgrqt+O/RQZFobKT6rKq0Ye7pQfkOWmGwKA6Nc3y1dtRaenAizO08NrHuW5lQogy0s3J2DYz85NJzsLAUGtzy1LdWqXoPHjt1K7i9Pogw9PoxbNFzMwMlODEl+AJWiovEDWny9cRl98vpsA1N5442dmrQTExf8XrGdqBFInAgqyUude6UzjiADSZfVrf8/O8PimDq0SGBEch6AW6TcxMR0+shZfod0Fywg6rjANLxMpuAx9VUHaIeUnVSiAx4/o2k+ar91Fy13NQiXOvxw8+6iQ+wEPfu+TvRuyoIMsP6lCM/b1T10YM2XoVGZHQFDLP5amkyoeT59+uov1V+tzWpKkEf92ZxXqdHV6lCkDsMLfUovDIAufDx8RqZEo7JdouypWmM8ark6d0mnFyv0soBcQ5/e+aT+NQCpHQEFWKt89nbtnBJA67HvPOtYlQVsFsS12M8Ge4Q/FjqNnhm3kMjwAX/C7kvI4ENObuiiwX/ffm8kpSDjJu7FgAFc9e6xhU1Sz4aU0/Jla0dqJuE7fezMZfMFiwW6YJ3RM0JM56bPEYgKfSz1Gz2Ac7uDlHG7bKHilDP2U2YkXZPlhwPyu255nQQdZQcAwYuDHIsN2vxcQZMcQ7NXaHw+wJgus1YzDmqxet/7IbFfLlqWp1Tll+XMAtC+/asJDmOzXtu2/0ZDBG466PQLi/N437acRSOUIKMhK5bunc/eMAMAT0hqoKwhPLAjZ8dJ47dWtdMWVFWjpkn15QNa1HVdwWR4p0yMXMJ3e3XYlAoiBBTONRO0JiiWDacdg71zEOeIM77SL0LSXANhbta6F791Xfpghm/GJ5+Vtr9sLZLn5Y3md5/kAWB3M1GZBB1leurlmzUrRt981ja7QTxrYtN2ABQNAEABTt24n8Tjff7+PQRTSh//5b6MoaMJnAEciYEfK76wzy9AfWy5ipsps6DfvsyZ0661rOFUIVqtFi1LcZcyYLZyC1JRh0CdX+6dqBBRkpeqd03l7RgCs0p9Ry/DmSlzvcOToWtTpqgiIAsM15YPTeOs6fn9t3BYaNCSDhj+9iTp0rMAg7LuFzaKleszCzm6Fl017CKQIwTAB0HGpn7kRZksAmmmx4FRfMBbIMq+DMQEe3XYj2kHyA5jsMix+gJlXmR0vsOTGhnlpkjwfAquDKa4vyCDLD2By2tl51hk/0OLF+2KGRe4v9FgAPX9/uHrU5wongo0644wyvIMQuwn79PmRN5cAYEHAbvaH/cPIERtpwYLIhgQAtqHDarJNA1KHKNj+/aJm0fm4XTPofdT+GoFUiYCCrFS5UzrPwBGIeGYdim4Tx3Zw/A5Wq0PH9Ohx+V0+l/qIoqOyXeIxERsYmeV6YHL6nzmNeXxp+BzA7bEB1TlFGC/IAnA0i0xj/Ks6pLOuzE/zShW6gSU/ep8Vq8CoFXOchhfIwklOmiw/KTM/65Y+pl9UQQZZftbtVJPQz3lBnfqDxFf7agQ0AnkjoCBLnwiNgEcETJd46Wq7qJtAzA+zFC/Isp3oZT5u7u/m0vx4VdmaHTk/7MvbDyPlBBog/gY7E8sDKsgDnCogywsMu7nt+xHLe9luAMijmV8S8IXlg6k72M8KKWx4wdn97F27RX0Xb5DnUvsW3ggoyCq891ZXloAImAwVRObQdKGcjl142QRN4jCPlKTsMJSpgOnBOPGCLFsbNuiJHB7aydXdXr6XHQNSnD9tPcMxan7SV7HK7PgRsLv5ZAE4PDt6E82du5sWL9rrq5yR261PhXShn/RsLDbKD6CNVWYHzxjqCAK4owFgQWsI0CQNTC4qEGAjiLCo+DKCDSbYQCKMq1tJpwT8aeoQGoGUiICCrJS4TTrJYxUBk6GCQB1MkhRfNhkr0VBhngd/b8UvpDNbLHacNnYTYhzRafnVZJlj4uWFHZCSOkQKEvOL1cIUGfYbfyc2Cuf6MdX0YwXhNQ+vFGBBAVlujCHW50c35xUHr8/dnPrNZ0wKiwNM4Xn9bmFzZrfw5QGO7Nd2XMmXwe5cNPwNiObQZFzNslZe89LPNQKFLQIKsgrbHdX1JCwC+AZfucJ8Hg+leyCEN19CphbKTCkCZOGb/BmnL3JkXfAiMsXwfkEWbB1QJghNXoCmCN5pl6IEw4/fVSIC5/ryXrSPsFsuVvNjBRHrfD/pUBNkeenM3HY8esUp6Dzs8bxShV7X9/O5W6zxjEGjCKYWJW7gJQfWFYwV9IRgTlEb9MabsHlkiyvIAhuGTR+IhZ/0uZ85ax+NQCpGQEFWKt41nXO+RADf2OF5hYZv8HhpoJkeWPIt3S39J32RdhSAhNQejn8wdTuPZ4MsU9xuWjiYqUJoYtCgkRFtjFtBavTzShUmKqCx9D5efluYg1dpnVjz9MMAmeJ6LzG+k3mnnziFSY3mFxjGOpyc+vFl4fwL0g6XqdrB9iBgrACykAoEq4VnTv4WMI7NZGFXLVhcmPvibwhxxDOuTSNQFCOgIKso3nVds68ImF5WbieIFspMjwAA2S8VE4SBcQLoEj2V7btlgjthy0xtmNtc3Kwl/IihfQXEZyc3vY8foBcvm4U1gimzNXDmlG1mygtkxQv6vPytMG6YGPm8DZ7d7PSs0zMGFgrsLVLkkyY3YHYLAArMLoDWtKnbadbsxqzbwnHpL18oZBJ+NmZ4Tlg7aARSMAIKslLwpumUkx8BJ6sEp6uKFspOD+I4vKuQdkFaRRgt2DusyWzJIOvaThFNCxr64hyu7fbq1qihqaRanGwknObjlHr0o4dKZETdtFV+WZobu1ciCLuDND/skbmzEGP7OQdMItg1v81PqlDqDTqNmR+6ObmuDWiRKsRzirQ4Gr5koKFCwkVtl/GmAzRskIA+C8AKXx6wEQQNwGvWnEbcF15zEMCjT71aC/hnMGHaNAJFLQIKsoraHdf1+oqAyUw57dwzmSn5lm4yUG4XMUGQbSpqnyM6MBwXzRdecFt3npWnqwnYnHZz+dlt5isoPjvFYqO8dFByiSBAyy+ItNNjfgAR5uN3Ln7YNIzn5kXmF4T6vA2+upkCfNuSwfwdYAmGpNBjtWlbLlphAMfnzcnldKKksNXKwVfotVMRiYCCrCJyo3WZwSIggAmgZnVmy6PK1pjAxkyF4DhYJ/l2L1cFgzVi5JHahTiOFxT0LrLL0JwhGJR3pzSIXldAlltJHwFsNsjK71ShrMFJ74PP/AIi9IW+C0J6xMKpYW1DBucQPLy8mpuI3Ws3oozrNZc3xv9M9/fN5OLjXs3NfiG/wbAb4MMzLEAKz+joUZtZV4VnC0ALYApACiwtUtRgvwRgea1dP9cIFLUIKMgqandc1+s7Anh5QHdimjKaJ5svGntQvKjEVwhpwFhFnNEP1wJLIIyAuM3LuGAV8MKzj8vnwjTYLzs/JqK+AxKgYyw7Br9sllwOzBiAFv4vbd68I6WK/EzLTVDvRydmjg+wAYbRbEij+QFXOAegfeXqo53xjxUYdhL3A9B3v7kyC9fB2OKZgtgd6T7orrB7FgJ4NPSDjYjuIPTzFGqfohgBBVlF8a7rmotMBLxE2HjpT3q3fuB4YCdfrBp5sVKGftN0gSflcoJdSNns5sdkNVHzwDi2LkzG9sPw4dw2bZxZPbc5AowOHrQh5hLMlCG+HCBVDlAFbRb0VbBugJAdtg3YbWuCLHwpwDmmKWki46VjaQRSPQIKslL9Dur8j3kEwESBYQIbtT4rUnYE7BfYJ7MeojlRMyUjx3FMUoewY8AYdj/8LqwY2KvP5uZy7UKn5gdAeBV2dguuH1DgljLEmH7sFhJxYwEiv/2uaR4WzB43KJsV77zcWCyM55UqjHVurPmAIWtQ7/uYLvnmM4BUN55BPLvYBQsmCxYNSJ+jAWzBtmTQgBx+PgHIKlQ4nllbNR2N98nQ8wpzBBRkFea7q2tLegTwMvpz26U0eVoDGvBYDqcXkYLBbiq8oACI8AKCqaM0gLF2FyxljYscFw0YUlEAT7m7DvFLCy7aIpaX8+R3pGxgA+GWqvGTKozXl8pPesvLwd2PhULYGxjLWV3GBhhFfURbRxf22vb5sUrheGnD4gXDmIMXiDRThvBiwzM5b84unn7NWiWYvYKmEOVz8JwCaOF3PPP33pXJzzrAP9KKsdLiiY6njqcRSIUIKMhKhbukcyywEQDQmTZ1B3XslE4LFuxlBgBeQtCq4DOAEdSBg0O7aLvEjgHCYZg94v/QwbRpmxatAydi4lggS8xJTed5M1BeFgWxrAT8BNzr5e3lmI7YdL52FX02L9fP5QL3iQVq7MFQL/Dii5YlDWh5zcULZPkBi24B8lMLMRbrGDjweoJGQCMQjYCCLH0YNAIhIiDpOxGuQ8sCz6vRIzfxt/oI6IoIpQVkibAYjABYKDAAEA+DoQKDYKYM4aXlxGSBfYAIGWlFjONk9uhlCeCmD/IbDi9tlReTJddJdOoQqbUxr9Sl9u0r+F0K90O8et26NuFAywtg4dqxQFZYMIzxvTYbmE74gYKmnTUCGoGYEVCQpQ+IRiAfIyDWDwBi06bsoPPOL8dmj6iRCLYL7E5W5i+cBoRdg5kONNOFUqYHO76gi3Hy8oqlx8GLG1olgLUwLVbKLwg7AoBz/31ZtH79gTDToauuqkDDRtSMqcGKdYFEsmsQ3APswf7Bq8ViHcOwWHLdWIDbLxj2WoN+rhHQCBwdAQVZ+lRoBPIxAk7O7dBewecKAuKx4+qygP7+ezOZwbq24wquJQcwBed4aGKwu8ssSI3pi/O8vRSnNFiQl79XaJxACZikYcNrsoln0AZBPbRksXYuOo0JcNXnriqunlpB5wGWDvP44IMdQU8lpEkxlyBMGuIIFs28Xpg4Ok3aabMC4gYgGBZsBw6SnqARKCIRUJBVRG60LrNgRADgSEqMSMmRd6ecxi85s0SJiOJtF3kwVkgvIlWI3V+yqxFCeoAvtwbQsHPXISqfVixhQMS8FsAcfL7QIN4P+9KGGB1at0WL9lJW1kEeG8ALwEN8qmrWLE7tO6SzrUHY67nFDfPA2hA//B8NKWAwbmADJQUMtgq7SvF/088r6FOH64nTeiLiaF8fYC5aHqf88b5YtqBr0P4aAY3AkQgoyNKnQSOQjxHAC9Q0N7V/dzJARR9ovUxjVAA0COal2ePk45L0UhoBjYBGQCPgEgEFWfpoaAQKQASgq5ICutBbvf7a1siW+A7pDLDwM1gtaLkAsKDnws9BGs5bvGgfMy1uLvZBxtO+4SOQ6HuC8XbtPBT1acNz1P2myDMjBchNDzcTqIdfjY6gEdAI2BFQkKXPhEbgGEdAxPBI/+GlB98teBXhuKTBxHcLxpDij2WbP17TcSXl7vqNJk0+UvMQS8MLtt0Fy6JlfnAMgA6pR1yjZ4+1nHoU4AU2Dd5IsvMR/cGUXXTBUn5hYy7JbvAWg7HrwoX7OAaciju8SzPZ107k+H3vyaRpU7fTrNmN8wBb3JPOnVay/k4adqNCk4f6gHb8EQ/cQ3xumtEibYy4YNMEGq4HUA5PK+j84NaO33Gf8eyIuSieFTCjKJ2jTSOgEUheBBRkJS+2OrJGwFcE8MJDA5jAiw8NL0aAjPoNSlKVKidEzU3xooQ/Fl6sHTqmR9ksvITxwkWzdxqKnxY0PgBSsImA8aZYRmAHo9hE4HwBcWYxalOw78fZW3Y/YrxHHs/wXUAYjB4sKUSXZAYQc39sQAabuJoNwAI6I3yOtbuxMxj7g6mREjDDn6nlyuYBAGHjAeYA7zLEIZ6G82HNgQarDRPQAOxA5wVTT7CUUi0AYAn3UnaXCqCVnaXmPcF6ME800ecBWMGXrd8Dp9DLL/7EY0+dsoOfLQFZAPCwBpHz4lmbnqMR0Aj4i4CCLH9x0l4agaREAC902DdIKgdMBUAGwAJehD1uPZkW/N8eZjDq1/6eZs5uxGBKWB28XNFMEGTuNBThPJggvGTRcM15c3KZERFA5QWyzN2MTnYRZnAwPuaK/6OZpquxgui089KpP9KkYNnQBHxIv1iFimHsKs0EK/Y1BAD5GTPWekwQBAAILzNzzgBYqA8ooBD3qn3HCuyx5gdkAVCJiB0gDoDqvnsyeTzECON16JROc2fvYkCJ3atzZudGP8P9GTGylrq0J+UvWwfVCEQioCBLnwSNwDGMAFgLsD5gLAB4AHzwcpw6ZTszVY8OqE633ryW2Sek+FDmBKwE+gGUSFkegCA0fI4Xr5iTguUBaANDAvCF1BV2mPEYHXCtLfxCjwWyJJ0JoAb2xc0uQsJoggs55gXMZJ5+b4W9s9ILPNlgzASd5jVN9kmOA7wgPkGbgCAwiLgnuAcmsEVMAIY+mLqDmUs0pGPlnphA0GayhLmUeyJAFmPgZ6mbidQjKhCg4WdhSgG6TBAcdG3aXyOgEfAXAQVZ/uKkvTQCBTYCAoKQRgMAQgpJ0lPCypipQVkIXtAAEF4gSxgmjCGpOSeHeRnXZFjkWCxgZgMgnAOWB6AS5wkQFSd8fC6AxT7XjaHyC7LcwF6s9To9GAKCUPLoppsrMSspthwmewgwBP2VNACkPndX8WSyZJ5g7ubO2UXjX9sajUmBfVB1YhqBIhgBBVlF8KbrkgtXBAQEgSUBQwUmTNJTNpMFhgyeUwBWJsgy02xm4Wmkr5DORAPbBkYNgMXWGElEnZgg+UzYJzv6dnrOLJxt9gVDhrmx0HtKRNyfaJAl+jV7jl5MnN1f4g4QC10X5i1sk5kO7MMms1uj9wQ+YIgzgLIJGCXtK8dkngCiImx3i1vhetp1NRqB1IqAgqzUul86W41AngiIpsspLAA1slMNwAR6LrzoBUThpXx+2zRmUmRnG8aRnYhgrmymRa5jaozMa8dK+zkBMxuUAWSszmzpKl6315lIkGVuHrCv47Zet8fRDawBzGIsmMfiXuCe4N4IiALzBeCEz817hs0REO1LoXHZ5GBf38+mBP0T0ghoBPIvAgqy8i/WeiWNQMIjYL+ccQGwTWCqhNlwSt8BzHy3sDmllS9G9WotOKooMnREEGXLy13AAcYHSEPqzomZMsEFroGGnYxoTkDFdrR3Y8jcApdIkGUDRMxf5o7ruzFx9txMvZTsDhSwChAFewU3kb9o45zumQjlMU+kB8FqgSVDg44Lx2IJ/xP+8OmAGgGNgGcEFGR5hkg7aAQKbgQAMgB6IIA3DUYBjpCqEoNT9MFWfhSfxosZ/kmyQxGgYOCAHAZnsDfAebBKwHg4D+koEdgjEuiPF719TZsJEqsFvPyliZZKfhdWzelzAXN29DFHCMTBviUSZJk7KAFoEANTL+UXAAJQAUQBYCGW0nAMwnMBXlgf5o+44V6Y/THGwAHZvCkCDfcMOwFxT2RjBMCaNLdrFtwnV2emESgaEVCQVTTus65SI5D0CNhMEFgZ6L/EkwkTsHVDNqMjTI6I+WNNWnb8IbUmLV7hu309ACrs7DRZPqT3kI7TphHQCGgE/EZAQZbfSGk/jUAhjgDYEWz1l918SDeiAbSAbQEjBrYErIvYTIClMdkzmwlakxnxhTKP255Zko6U0ArIstOITqGXdFkiQJYN9iQ1aB+3mbhC/Ejo0jQCGoEEREBBVgKCqENoBFI9AuIijxQUdvsBSCG1hdQcQMzB31sx2EJKETvisOPQTJ85MUHicG4zXE47GSV+AmIg6Bd/MFMXZcY5kSDLBIKiR8O17HW57eBDPyl3g/OwExLzbt+hAgNRbEAAKMW6AFYBZvGzHE/150fnrxHQCDhHQEGWPhkagSIeAYAngAKwVP+Z05hLwYBRGvxENgFwwMzUBFkAXuiL84St8uvWjlCL+Bs/24xVLBsCG/A4gSw33VQs7ZYf1sx8ROwdfDIvAYgAlbielMuB4ajUDhQdFtz3ETMYkWoKsoj/AeryC3UEFGQV6turi9MIeEfABEjwgwLgevyJDMpc9wsXaAbz8vgT1dmFvmbNE1lAL+VcBFiYTJD3FSnqSG9bOCCdaBarNsdySi3CF8y0M3CzWrAF9qZ2yx7Xa/72Dj7ET0AVNgOgfA/WIAzcJ9N30Ddf7+GyRibIQswAWLW0jVfE9XONQOpGQEFW6t47nblGICERAPMCkfeunYfYCgBpLxwDAMAuRJThATjA76+8WpfTeEgrAlhIIWdzF56fSZnmnrYZKZuNTm6QR+9ll+qBvcLWnWfxpWyAB+bILBSNeXbutDJaRgbniPYrls+Y2zpMJk7Ox85AmIyuWteCU6kAWYghGL8bulWipUv25QFZ3W+uTIOeyGa2a8eOQxxPbRoBjUDhi4CCrMJ3T3VFGoF8jYDNBCFlB4bJbiKmx3GzzI5TWR30ERq6ghIAAALTSURBVPsDWEgImJMxTSbKLVWJ853OhT2DpDntVCEA1OmHa/2Z83/t1a20PitSXxBNUoY4H1YL0K8BUA0fWZuBavkKESuMgY9n0/gJ9enGG1bRiFG1mSVESlQAKuIEzzE1Ec3XR1YvphHItwgoyMq3UOuFNAKFMwJIj0kzAYy9WhuMmfUAgxSINoXpuAYA2BmnLzrKUNUt2uYOwVhzMs+3wZikDKG1Em+xI55W5ZjFAgOIXZlcH/KwJxbSmdgQANYLGwjEgR/MlrlTs3A+KboqjUDRi4CCrKJ3z3XFGoGERsAEWbFq/NmMle2gbuumnCaJeotSt9D8HCwS0o5uOxGlr62nMkEWxoZuyqkhLWh6ZgWtZZjQgOtgGgGNQMpEQEFWytwqnahGoGBGACwPUmRIAYptg9tMhdEBuyPO52ZfsFJIqQGQibge+is4nt90c8Tl3a0BCIEhMoX56AvmCx5g4mJvgzPRn4mjutv4sgsTKT6sEyyUNo2ARkAjECsCCrL0+dAIaAQ0AhoBjYBGQCOQhAgoyEpCUHVIjYBGQCOgEdAIaAQ0Agqy9BnQCGgENAIaAY2ARkAjkIQIKMhKQlB1SI2ARkAjoBHQCGgENAIKsvQZ0AhoBDQCGgGNgEZAI5CECCjISkJQdUiNgEZAI6AR0AhoBDQCCrL0GdAIaAQ0AhoBjYBGQCOQhAgoyEpCUHVIjYBGQCOgEdAIaAQ0Agqy9BnQCGgENAIaAY2ARkAjkIQIKMhKQlB1SI2ARkAjoBHQCGgENAIKsvQZ0AhoBDQCGgGNgEZAI5CECCjISkJQdUiNgEZAI6AR0AhoBDQCCrL0GdAIaAQ0AhoBjYBGQCOQhAgoyEpCUHVIjYBGQCOgEdAIaAQ0Agqy9BnQCGgENAIaAY2ARkAjkIQIKMhKQlB1SI2ARkAjoBHQCGgENAIKsvQZ0AhoBDQCGgGNgEZAI5CECPw/4lotX8jN2EkAAAAASUVORK5CYII=">
            <a:extLst>
              <a:ext uri="{FF2B5EF4-FFF2-40B4-BE49-F238E27FC236}">
                <a16:creationId xmlns:a16="http://schemas.microsoft.com/office/drawing/2014/main" id="{052567C4-6D50-E044-B3F9-D989593D02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L" altLang="en-US" sz="1800">
              <a:latin typeface="Arial" panose="020B0604020202020204" pitchFamily="34" charset="0"/>
            </a:endParaRPr>
          </a:p>
        </p:txBody>
      </p:sp>
      <p:pic>
        <p:nvPicPr>
          <p:cNvPr id="4100" name="Picture 8" descr="C:\Users\Amanda\Desktop\Agua.png">
            <a:extLst>
              <a:ext uri="{FF2B5EF4-FFF2-40B4-BE49-F238E27FC236}">
                <a16:creationId xmlns:a16="http://schemas.microsoft.com/office/drawing/2014/main" id="{712DBC51-EED1-784C-9D45-FAE33A5A7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4" r="13924"/>
          <a:stretch>
            <a:fillRect/>
          </a:stretch>
        </p:blipFill>
        <p:spPr bwMode="auto">
          <a:xfrm>
            <a:off x="6875463" y="3644900"/>
            <a:ext cx="2233612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6">
            <a:extLst>
              <a:ext uri="{FF2B5EF4-FFF2-40B4-BE49-F238E27FC236}">
                <a16:creationId xmlns:a16="http://schemas.microsoft.com/office/drawing/2014/main" id="{5E127F79-FF46-9643-8EB0-C98F0CBB2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908050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L" altLang="en-US" sz="180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ADBD1D-1C79-7241-B4B5-9D04D9B7E9E1}"/>
              </a:ext>
            </a:extLst>
          </p:cNvPr>
          <p:cNvSpPr txBox="1"/>
          <p:nvPr/>
        </p:nvSpPr>
        <p:spPr>
          <a:xfrm>
            <a:off x="3419872" y="190282"/>
            <a:ext cx="149271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CL" sz="3600" dirty="0"/>
              <a:t>AGUA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51C9AF5E-468E-0141-9702-9866B87C2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052513"/>
            <a:ext cx="8281988" cy="3960812"/>
          </a:xfrm>
        </p:spPr>
        <p:txBody>
          <a:bodyPr/>
          <a:lstStyle/>
          <a:p>
            <a:pPr eaLnBrk="1" hangingPunct="1"/>
            <a:r>
              <a:rPr lang="es-E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Componente único más importante del cuerpo: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s-E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75-85% del peso corporal corresponde a agua.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s-E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 porcentaje disminuye con la edad y la 	adiposidad.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s-E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Medio de transporte para los nutrientes.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s-E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Esencial para los procesos de digestión,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absorción y excreción de los alimentos.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s-E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Rol estructural y funcional del sistema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circulatorio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87A537-B7A3-BE4F-B8E5-D37A01EEEFAF}"/>
              </a:ext>
            </a:extLst>
          </p:cNvPr>
          <p:cNvSpPr/>
          <p:nvPr/>
        </p:nvSpPr>
        <p:spPr>
          <a:xfrm>
            <a:off x="250825" y="5445125"/>
            <a:ext cx="597693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genera energía </a:t>
            </a:r>
            <a:r>
              <a:rPr lang="es-E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 </a:t>
            </a:r>
            <a:r>
              <a:rPr lang="es-ES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ACALÓRICO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Presente en todos los alimentos</a:t>
            </a:r>
          </a:p>
        </p:txBody>
      </p:sp>
    </p:spTree>
    <p:extLst>
      <p:ext uri="{BB962C8B-B14F-4D97-AF65-F5344CB8AC3E}">
        <p14:creationId xmlns:p14="http://schemas.microsoft.com/office/powerpoint/2010/main" val="206545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7C043B50-C2E7-4F4F-BBE2-A1E853E25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754" y="2276475"/>
            <a:ext cx="6554614" cy="2016125"/>
          </a:xfr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 El déficit de micronutrientes puede generar enfermedades?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99566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>
            <a:extLst>
              <a:ext uri="{FF2B5EF4-FFF2-40B4-BE49-F238E27FC236}">
                <a16:creationId xmlns:a16="http://schemas.microsoft.com/office/drawing/2014/main" id="{BDC5C8DD-21F2-7D4F-B5F9-06DE66B57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CL" altLang="en-US"/>
          </a:p>
        </p:txBody>
      </p:sp>
      <p:sp>
        <p:nvSpPr>
          <p:cNvPr id="8195" name="2 Marcador de contenido">
            <a:extLst>
              <a:ext uri="{FF2B5EF4-FFF2-40B4-BE49-F238E27FC236}">
                <a16:creationId xmlns:a16="http://schemas.microsoft.com/office/drawing/2014/main" id="{A722B8C3-9CB3-0443-8033-A298EC76E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CL" altLang="en-US"/>
          </a:p>
        </p:txBody>
      </p:sp>
      <p:pic>
        <p:nvPicPr>
          <p:cNvPr id="8196" name="Picture 2" descr="http://thumbs.dreamstime.com/z/fruit-frame-7057460.jpg">
            <a:extLst>
              <a:ext uri="{FF2B5EF4-FFF2-40B4-BE49-F238E27FC236}">
                <a16:creationId xmlns:a16="http://schemas.microsoft.com/office/drawing/2014/main" id="{3E849D3D-C5DE-5342-9D9A-694E8060D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2"/>
          <a:stretch>
            <a:fillRect/>
          </a:stretch>
        </p:blipFill>
        <p:spPr bwMode="auto">
          <a:xfrm>
            <a:off x="25400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 Marcador de contenido">
            <a:extLst>
              <a:ext uri="{FF2B5EF4-FFF2-40B4-BE49-F238E27FC236}">
                <a16:creationId xmlns:a16="http://schemas.microsoft.com/office/drawing/2014/main" id="{C2F833E1-D963-E44B-81CF-87D02BFEBE55}"/>
              </a:ext>
            </a:extLst>
          </p:cNvPr>
          <p:cNvSpPr txBox="1">
            <a:spLocks/>
          </p:cNvSpPr>
          <p:nvPr/>
        </p:nvSpPr>
        <p:spPr>
          <a:xfrm>
            <a:off x="1763713" y="2060575"/>
            <a:ext cx="5905500" cy="3382963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3200" dirty="0">
                <a:latin typeface="+mn-lt"/>
                <a:cs typeface="+mn-cs"/>
              </a:rPr>
              <a:t>Sustancias químicamente heterogéneas con funciones muy diversas.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3200" dirty="0">
                <a:latin typeface="+mn-lt"/>
                <a:cs typeface="+mn-cs"/>
              </a:rPr>
              <a:t> Esenciales.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3200" dirty="0">
                <a:latin typeface="+mn-lt"/>
                <a:cs typeface="+mn-cs"/>
              </a:rPr>
              <a:t> Se clasifican en hidrosolubles y liposolubles.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3200" dirty="0">
                <a:latin typeface="+mn-lt"/>
                <a:cs typeface="+mn-cs"/>
              </a:rPr>
              <a:t> Su carencia puede generar problemas y enfermedades en el organismo.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D222748-2022-1E4C-A0C3-42441B05BAE3}"/>
              </a:ext>
            </a:extLst>
          </p:cNvPr>
          <p:cNvSpPr txBox="1">
            <a:spLocks/>
          </p:cNvSpPr>
          <p:nvPr/>
        </p:nvSpPr>
        <p:spPr>
          <a:xfrm>
            <a:off x="3049588" y="1219200"/>
            <a:ext cx="3398837" cy="11303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VITAMINAS</a:t>
            </a:r>
          </a:p>
        </p:txBody>
      </p:sp>
    </p:spTree>
    <p:extLst>
      <p:ext uri="{BB962C8B-B14F-4D97-AF65-F5344CB8AC3E}">
        <p14:creationId xmlns:p14="http://schemas.microsoft.com/office/powerpoint/2010/main" val="189404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>
            <a:extLst>
              <a:ext uri="{FF2B5EF4-FFF2-40B4-BE49-F238E27FC236}">
                <a16:creationId xmlns:a16="http://schemas.microsoft.com/office/drawing/2014/main" id="{FECA6B83-B501-FB43-B461-2CC3423AE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-47625"/>
            <a:ext cx="4392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L" altLang="es-CL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NUTRIENTES</a:t>
            </a:r>
          </a:p>
        </p:txBody>
      </p:sp>
      <p:sp>
        <p:nvSpPr>
          <p:cNvPr id="9219" name="TextBox 3">
            <a:extLst>
              <a:ext uri="{FF2B5EF4-FFF2-40B4-BE49-F238E27FC236}">
                <a16:creationId xmlns:a16="http://schemas.microsoft.com/office/drawing/2014/main" id="{A820CFEC-8B0C-EA4D-AEFB-1B5B18CA6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1" y="1434860"/>
            <a:ext cx="4248150" cy="15530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200" b="1" dirty="0">
                <a:latin typeface="Arial" panose="020B0604020202020204" pitchFamily="34" charset="0"/>
              </a:rPr>
              <a:t>Sustancia</a:t>
            </a:r>
            <a:r>
              <a:rPr lang="es-CL" altLang="es-CL" sz="2200" dirty="0">
                <a:latin typeface="Arial" panose="020B0604020202020204" pitchFamily="34" charset="0"/>
              </a:rPr>
              <a:t> química orgánica o inorgánica que se encuentra en los alimentos.</a:t>
            </a: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F8017F58-9078-B546-B6DA-EBE80EBE4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646613"/>
            <a:ext cx="8280598" cy="15530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200" dirty="0">
                <a:latin typeface="Arial" panose="020B0604020202020204" pitchFamily="34" charset="0"/>
              </a:rPr>
              <a:t>Cuando los alimentos son</a:t>
            </a:r>
            <a:r>
              <a:rPr lang="es-CL" altLang="es-CL" sz="2200" b="1" dirty="0">
                <a:latin typeface="Arial" panose="020B0604020202020204" pitchFamily="34" charset="0"/>
              </a:rPr>
              <a:t> digeridos</a:t>
            </a:r>
            <a:r>
              <a:rPr lang="es-CL" altLang="es-CL" sz="2200" dirty="0">
                <a:latin typeface="Arial" panose="020B0604020202020204" pitchFamily="34" charset="0"/>
              </a:rPr>
              <a:t>, las sustancias nutritivas son liberadas, absorbidas y transportadas a las distintas células donde serán utilizadas para distintas funciones.</a:t>
            </a:r>
          </a:p>
        </p:txBody>
      </p:sp>
      <p:pic>
        <p:nvPicPr>
          <p:cNvPr id="9222" name="Picture 4" descr="http://www.fundrogertorne.org/salud-infancia-medio-ambiente/divulga/inspira-nuevo/wp-content/uploads/2013/09/LosnutrientesCAS.jpg">
            <a:extLst>
              <a:ext uri="{FF2B5EF4-FFF2-40B4-BE49-F238E27FC236}">
                <a16:creationId xmlns:a16="http://schemas.microsoft.com/office/drawing/2014/main" id="{0601AEB5-DDED-8443-B2C3-CA942DCA2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114425"/>
            <a:ext cx="43815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>
            <a:extLst>
              <a:ext uri="{FF2B5EF4-FFF2-40B4-BE49-F238E27FC236}">
                <a16:creationId xmlns:a16="http://schemas.microsoft.com/office/drawing/2014/main" id="{464D4026-F7AD-324B-B968-A6D80F4D8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8438"/>
            <a:ext cx="9109075" cy="1143000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b="1" dirty="0">
                <a:solidFill>
                  <a:srgbClr val="7030A0"/>
                </a:solidFill>
              </a:rPr>
              <a:t>VITAMINAS HIDROSOLUBLES</a:t>
            </a:r>
          </a:p>
        </p:txBody>
      </p:sp>
      <p:pic>
        <p:nvPicPr>
          <p:cNvPr id="9219" name="Picture 2" descr="http://thumbs.dreamstime.com/z/fruit-frame-7057460.jpg">
            <a:extLst>
              <a:ext uri="{FF2B5EF4-FFF2-40B4-BE49-F238E27FC236}">
                <a16:creationId xmlns:a16="http://schemas.microsoft.com/office/drawing/2014/main" id="{4A09080E-D1CA-D040-9EA7-11043BCDD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49" b="9032"/>
          <a:stretch>
            <a:fillRect/>
          </a:stretch>
        </p:blipFill>
        <p:spPr bwMode="auto">
          <a:xfrm>
            <a:off x="-36513" y="0"/>
            <a:ext cx="2314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4 Rectángulo">
            <a:extLst>
              <a:ext uri="{FF2B5EF4-FFF2-40B4-BE49-F238E27FC236}">
                <a16:creationId xmlns:a16="http://schemas.microsoft.com/office/drawing/2014/main" id="{304DA9A1-F10D-984A-830C-C54204CE3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517650"/>
            <a:ext cx="6534150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altLang="en-US" sz="3600"/>
              <a:t> Solubilidad en agua</a:t>
            </a:r>
          </a:p>
          <a:p>
            <a:pPr eaLnBrk="1" hangingPunct="1">
              <a:spcBef>
                <a:spcPct val="0"/>
              </a:spcBef>
            </a:pPr>
            <a:r>
              <a:rPr lang="es-ES" altLang="en-US" sz="3600"/>
              <a:t> Vitamina C y Vitaminas del complejo B:</a:t>
            </a:r>
          </a:p>
          <a:p>
            <a:pPr lvl="2" eaLnBrk="1" hangingPunct="1">
              <a:spcBef>
                <a:spcPct val="0"/>
              </a:spcBef>
            </a:pPr>
            <a:r>
              <a:rPr lang="es-ES" altLang="en-US" sz="3200"/>
              <a:t>B1: Tiamina</a:t>
            </a:r>
          </a:p>
          <a:p>
            <a:pPr lvl="2" eaLnBrk="1" hangingPunct="1">
              <a:spcBef>
                <a:spcPct val="0"/>
              </a:spcBef>
            </a:pPr>
            <a:r>
              <a:rPr lang="es-ES" altLang="en-US" sz="3200"/>
              <a:t>B2: Riboflavina</a:t>
            </a:r>
          </a:p>
          <a:p>
            <a:pPr lvl="2" eaLnBrk="1" hangingPunct="1">
              <a:spcBef>
                <a:spcPct val="0"/>
              </a:spcBef>
            </a:pPr>
            <a:r>
              <a:rPr lang="es-ES" altLang="en-US" sz="3200"/>
              <a:t>B3: Niacina</a:t>
            </a:r>
          </a:p>
          <a:p>
            <a:pPr lvl="2" eaLnBrk="1" hangingPunct="1">
              <a:spcBef>
                <a:spcPct val="0"/>
              </a:spcBef>
            </a:pPr>
            <a:r>
              <a:rPr lang="es-ES" altLang="en-US" sz="3200"/>
              <a:t>B5: Ácido Pantoténico</a:t>
            </a:r>
          </a:p>
          <a:p>
            <a:pPr lvl="2" eaLnBrk="1" hangingPunct="1">
              <a:spcBef>
                <a:spcPct val="0"/>
              </a:spcBef>
            </a:pPr>
            <a:r>
              <a:rPr lang="es-ES" altLang="en-US" sz="3200"/>
              <a:t>B6: Piridoxina</a:t>
            </a:r>
          </a:p>
          <a:p>
            <a:pPr lvl="2" eaLnBrk="1" hangingPunct="1">
              <a:spcBef>
                <a:spcPct val="0"/>
              </a:spcBef>
            </a:pPr>
            <a:r>
              <a:rPr lang="es-ES" altLang="en-US" sz="3200"/>
              <a:t>B9: Ácido fólico</a:t>
            </a:r>
          </a:p>
          <a:p>
            <a:pPr lvl="2" eaLnBrk="1" hangingPunct="1">
              <a:spcBef>
                <a:spcPct val="0"/>
              </a:spcBef>
            </a:pPr>
            <a:r>
              <a:rPr lang="es-ES" altLang="en-US" sz="3200"/>
              <a:t>B12: Cobalamina</a:t>
            </a:r>
          </a:p>
        </p:txBody>
      </p:sp>
    </p:spTree>
    <p:extLst>
      <p:ext uri="{BB962C8B-B14F-4D97-AF65-F5344CB8AC3E}">
        <p14:creationId xmlns:p14="http://schemas.microsoft.com/office/powerpoint/2010/main" val="3576476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D20310B1-B3F1-B345-A5B9-6D9AE42C2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699125" cy="49974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Participa en el metabolismo de los lípidos.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 Síntesis de nucleótidos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 Funcionamiento del SN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 Su deficiencia genera anemia </a:t>
            </a:r>
            <a:r>
              <a:rPr lang="es-MX" dirty="0" err="1"/>
              <a:t>megaloblástica</a:t>
            </a:r>
            <a:r>
              <a:rPr lang="es-MX" dirty="0"/>
              <a:t> y anemia perniciosa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s-MX" dirty="0"/>
              <a:t> </a:t>
            </a:r>
            <a:r>
              <a:rPr lang="es-MX" sz="2600" dirty="0"/>
              <a:t>Enfermedad autoinmune de las células parietales del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2600" dirty="0"/>
              <a:t>     estómago </a:t>
            </a:r>
            <a:r>
              <a:rPr lang="es-MX" sz="2600" dirty="0">
                <a:sym typeface="Wingdings" pitchFamily="2" charset="2"/>
              </a:rPr>
              <a:t>  disminución síntesis del factor intrínseco</a:t>
            </a:r>
            <a:endParaRPr lang="es-ES" dirty="0"/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2376BA43-5013-3444-B923-5C21FFA5AFC2}"/>
              </a:ext>
            </a:extLst>
          </p:cNvPr>
          <p:cNvSpPr txBox="1">
            <a:spLocks/>
          </p:cNvSpPr>
          <p:nvPr/>
        </p:nvSpPr>
        <p:spPr>
          <a:xfrm>
            <a:off x="0" y="260350"/>
            <a:ext cx="91440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VITAMINA B12 </a:t>
            </a:r>
            <a:r>
              <a:rPr lang="es-ES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s-ES" sz="4000" b="1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Cobalamina</a:t>
            </a:r>
            <a:r>
              <a:rPr lang="es-ES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)</a:t>
            </a:r>
            <a:endParaRPr lang="es-ES" sz="44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11" descr="Egg%20and%20Shell">
            <a:extLst>
              <a:ext uri="{FF2B5EF4-FFF2-40B4-BE49-F238E27FC236}">
                <a16:creationId xmlns:a16="http://schemas.microsoft.com/office/drawing/2014/main" id="{27E6D5CA-DABE-224A-BA66-034E549E0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997200"/>
            <a:ext cx="1905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saludybuenosalimentos.es/img/carnes/categoria.jpg">
            <a:extLst>
              <a:ext uri="{FF2B5EF4-FFF2-40B4-BE49-F238E27FC236}">
                <a16:creationId xmlns:a16="http://schemas.microsoft.com/office/drawing/2014/main" id="{D3A25A43-C0C3-004B-9B11-A4EFB6EFF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260350"/>
            <a:ext cx="25923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http://lilianaverd.com/wp-content/uploads/2012/04/raw-liver.jpg">
            <a:extLst>
              <a:ext uri="{FF2B5EF4-FFF2-40B4-BE49-F238E27FC236}">
                <a16:creationId xmlns:a16="http://schemas.microsoft.com/office/drawing/2014/main" id="{9446E676-602B-AA43-8832-BA19878DB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628775"/>
            <a:ext cx="22352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7 Conector recto de flecha">
            <a:extLst>
              <a:ext uri="{FF2B5EF4-FFF2-40B4-BE49-F238E27FC236}">
                <a16:creationId xmlns:a16="http://schemas.microsoft.com/office/drawing/2014/main" id="{ADA9A7A8-4E69-014E-835B-21C0D7EA599B}"/>
              </a:ext>
            </a:extLst>
          </p:cNvPr>
          <p:cNvCxnSpPr/>
          <p:nvPr/>
        </p:nvCxnSpPr>
        <p:spPr>
          <a:xfrm>
            <a:off x="5219700" y="4652963"/>
            <a:ext cx="8651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8 CuadroTexto">
            <a:extLst>
              <a:ext uri="{FF2B5EF4-FFF2-40B4-BE49-F238E27FC236}">
                <a16:creationId xmlns:a16="http://schemas.microsoft.com/office/drawing/2014/main" id="{9FB950BD-FE4D-2C4B-83D3-E5982794A0C1}"/>
              </a:ext>
            </a:extLst>
          </p:cNvPr>
          <p:cNvSpPr txBox="1"/>
          <p:nvPr/>
        </p:nvSpPr>
        <p:spPr>
          <a:xfrm>
            <a:off x="6191250" y="4508500"/>
            <a:ext cx="2952750" cy="17541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Diarrea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Fatiga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Inapetencia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Problemas de concentración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Inflamación y enrojecimiento de lengua y encías</a:t>
            </a:r>
          </a:p>
        </p:txBody>
      </p:sp>
    </p:spTree>
    <p:extLst>
      <p:ext uri="{BB962C8B-B14F-4D97-AF65-F5344CB8AC3E}">
        <p14:creationId xmlns:p14="http://schemas.microsoft.com/office/powerpoint/2010/main" val="171783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>
            <a:extLst>
              <a:ext uri="{FF2B5EF4-FFF2-40B4-BE49-F238E27FC236}">
                <a16:creationId xmlns:a16="http://schemas.microsoft.com/office/drawing/2014/main" id="{A0903CEA-96C1-164B-B6FD-6C0B560D1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8438"/>
            <a:ext cx="9144000" cy="1143000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b="1" dirty="0">
                <a:solidFill>
                  <a:srgbClr val="7030A0"/>
                </a:solidFill>
              </a:rPr>
              <a:t>VITAMINAS LIPOSOLUBLES</a:t>
            </a:r>
          </a:p>
        </p:txBody>
      </p:sp>
      <p:pic>
        <p:nvPicPr>
          <p:cNvPr id="18435" name="Picture 2" descr="http://thumbs.dreamstime.com/z/fruit-frame-7057460.jpg">
            <a:extLst>
              <a:ext uri="{FF2B5EF4-FFF2-40B4-BE49-F238E27FC236}">
                <a16:creationId xmlns:a16="http://schemas.microsoft.com/office/drawing/2014/main" id="{74578F22-536F-C146-A7A2-DF1CD048A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49" b="9032"/>
          <a:stretch>
            <a:fillRect/>
          </a:stretch>
        </p:blipFill>
        <p:spPr bwMode="auto">
          <a:xfrm>
            <a:off x="-36513" y="0"/>
            <a:ext cx="2314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4 Rectángulo">
            <a:extLst>
              <a:ext uri="{FF2B5EF4-FFF2-40B4-BE49-F238E27FC236}">
                <a16:creationId xmlns:a16="http://schemas.microsoft.com/office/drawing/2014/main" id="{4599B6AD-5E18-7D4E-A6B7-5A4E1A0C5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517650"/>
            <a:ext cx="65341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altLang="en-US" sz="3600"/>
              <a:t> </a:t>
            </a:r>
            <a:r>
              <a:rPr lang="es-CL" altLang="en-US"/>
              <a:t>Son aquellas capaces de solubilizarse en grasas y aceites</a:t>
            </a:r>
          </a:p>
          <a:p>
            <a:pPr eaLnBrk="1" hangingPunct="1">
              <a:spcBef>
                <a:spcPct val="0"/>
              </a:spcBef>
            </a:pPr>
            <a:r>
              <a:rPr lang="es-CL" altLang="en-US"/>
              <a:t> Se transportan con los lípidos de la dieta</a:t>
            </a:r>
          </a:p>
          <a:p>
            <a:pPr eaLnBrk="1" hangingPunct="1">
              <a:spcBef>
                <a:spcPct val="0"/>
              </a:spcBef>
            </a:pPr>
            <a:r>
              <a:rPr lang="es-CL" altLang="en-US"/>
              <a:t> Requieren de lípidos para su absorción</a:t>
            </a:r>
          </a:p>
          <a:p>
            <a:pPr eaLnBrk="1" hangingPunct="1">
              <a:spcBef>
                <a:spcPct val="0"/>
              </a:spcBef>
            </a:pPr>
            <a:r>
              <a:rPr lang="es-CL" altLang="en-US"/>
              <a:t> Vitaminas A, D, E y K</a:t>
            </a:r>
            <a:endParaRPr lang="es-ES" altLang="en-US"/>
          </a:p>
        </p:txBody>
      </p:sp>
      <p:pic>
        <p:nvPicPr>
          <p:cNvPr id="18437" name="Picture 2" descr="http://us.cdn4.123rf.com/168nwm/photo2519/photo25191307/photo2519130700042/21011010-gota-de.jpg">
            <a:extLst>
              <a:ext uri="{FF2B5EF4-FFF2-40B4-BE49-F238E27FC236}">
                <a16:creationId xmlns:a16="http://schemas.microsoft.com/office/drawing/2014/main" id="{AA65E92B-58EB-8341-8089-3DA109061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005263"/>
            <a:ext cx="183673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248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A38CEE78-83B7-BB46-B87C-F5F4D9813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986463" cy="4525963"/>
          </a:xfrm>
        </p:spPr>
        <p:txBody>
          <a:bodyPr/>
          <a:lstStyle/>
          <a:p>
            <a:pPr eaLnBrk="1" hangingPunct="1"/>
            <a:r>
              <a:rPr lang="es-MX" altLang="en-US"/>
              <a:t> Esencial para el crecimiento y desarrollo normal</a:t>
            </a:r>
          </a:p>
          <a:p>
            <a:pPr eaLnBrk="1" hangingPunct="1"/>
            <a:r>
              <a:rPr lang="es-MX" altLang="en-US"/>
              <a:t> </a:t>
            </a:r>
            <a:r>
              <a:rPr lang="es-MX" altLang="en-US" b="1">
                <a:solidFill>
                  <a:schemeClr val="accent1"/>
                </a:solidFill>
              </a:rPr>
              <a:t>Formación y mantención de huesos y dientes</a:t>
            </a:r>
          </a:p>
          <a:p>
            <a:pPr eaLnBrk="1" hangingPunct="1"/>
            <a:r>
              <a:rPr lang="es-MX" altLang="en-US"/>
              <a:t>Promueve la absorción de Ca y P, aumenta la liberación del Ca y P del hueso, aumenta la reabsorción de Ca en el riñón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ES" altLang="en-US"/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FD0101E3-1D84-D743-99CD-2FCFFF36B8FD}"/>
              </a:ext>
            </a:extLst>
          </p:cNvPr>
          <p:cNvSpPr txBox="1">
            <a:spLocks/>
          </p:cNvSpPr>
          <p:nvPr/>
        </p:nvSpPr>
        <p:spPr>
          <a:xfrm>
            <a:off x="0" y="260350"/>
            <a:ext cx="91440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VITAMINA D (Calciferol)</a:t>
            </a:r>
          </a:p>
        </p:txBody>
      </p:sp>
      <p:pic>
        <p:nvPicPr>
          <p:cNvPr id="5122" name="Picture 2" descr="http://www.juntadeandalucia.es/averroes/losperales/quintoB/esqueleto1.gif">
            <a:extLst>
              <a:ext uri="{FF2B5EF4-FFF2-40B4-BE49-F238E27FC236}">
                <a16:creationId xmlns:a16="http://schemas.microsoft.com/office/drawing/2014/main" id="{E9D21716-B497-E741-9AF8-67AC21A83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1844675"/>
            <a:ext cx="1795462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prn.fm/wp-content/uploads/2014/08/The_Shining_Sun_by_edsousa.jpg">
            <a:extLst>
              <a:ext uri="{FF2B5EF4-FFF2-40B4-BE49-F238E27FC236}">
                <a16:creationId xmlns:a16="http://schemas.microsoft.com/office/drawing/2014/main" id="{429E00B3-0C67-E041-B223-A93AE5CB2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260350"/>
            <a:ext cx="24257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http://upload.wikimedia.org/wikipedia/commons/a/a9/XrayRicketsLegssmall.jpg">
            <a:extLst>
              <a:ext uri="{FF2B5EF4-FFF2-40B4-BE49-F238E27FC236}">
                <a16:creationId xmlns:a16="http://schemas.microsoft.com/office/drawing/2014/main" id="{EA574793-0871-C743-BE38-4F4F56F86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941888"/>
            <a:ext cx="1360487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1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>
            <a:extLst>
              <a:ext uri="{FF2B5EF4-FFF2-40B4-BE49-F238E27FC236}">
                <a16:creationId xmlns:a16="http://schemas.microsoft.com/office/drawing/2014/main" id="{81C159B1-ED68-FA4A-8258-FA391CB04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CL" altLang="en-US"/>
          </a:p>
        </p:txBody>
      </p:sp>
      <p:pic>
        <p:nvPicPr>
          <p:cNvPr id="23555" name="Picture 2" descr="http://thumbs.dreamstime.com/z/fruit-frame-7057460.jpg">
            <a:extLst>
              <a:ext uri="{FF2B5EF4-FFF2-40B4-BE49-F238E27FC236}">
                <a16:creationId xmlns:a16="http://schemas.microsoft.com/office/drawing/2014/main" id="{74EACCCE-8F2D-BA4C-BCA3-E1A48E9D3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95"/>
          <a:stretch>
            <a:fillRect/>
          </a:stretch>
        </p:blipFill>
        <p:spPr bwMode="auto">
          <a:xfrm>
            <a:off x="-36513" y="0"/>
            <a:ext cx="91805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4 Rectángulo">
            <a:extLst>
              <a:ext uri="{FF2B5EF4-FFF2-40B4-BE49-F238E27FC236}">
                <a16:creationId xmlns:a16="http://schemas.microsoft.com/office/drawing/2014/main" id="{9F8BF8B1-85BB-7649-919E-837814977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773238"/>
            <a:ext cx="8785225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SzPct val="70000"/>
            </a:pPr>
            <a:r>
              <a:rPr lang="es-ES" altLang="en-US"/>
              <a:t> Se dividen en </a:t>
            </a:r>
            <a:r>
              <a:rPr lang="es-ES" altLang="en-US" b="1"/>
              <a:t>macrominerales</a:t>
            </a:r>
            <a:r>
              <a:rPr lang="es-ES" altLang="en-US"/>
              <a:t> y </a:t>
            </a:r>
            <a:r>
              <a:rPr lang="es-ES" altLang="en-US" b="1"/>
              <a:t>microminerales</a:t>
            </a:r>
            <a:r>
              <a:rPr lang="es-ES" altLang="en-US"/>
              <a:t> u oligoelementos.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Pct val="70000"/>
            </a:pPr>
            <a:r>
              <a:rPr lang="es-ES" altLang="en-US"/>
              <a:t> Macrominerales son necesarios &gt; 100mg/día.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Pct val="70000"/>
            </a:pPr>
            <a:r>
              <a:rPr lang="es-ES" altLang="en-US"/>
              <a:t> Microminerales son necesarios &lt; 15mg/día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Pct val="70000"/>
            </a:pPr>
            <a:endParaRPr lang="es-ES" altLang="en-US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Pct val="70000"/>
            </a:pPr>
            <a:r>
              <a:rPr lang="es-ES" altLang="en-US"/>
              <a:t> Son esenciales para la función del organismo.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Pct val="70000"/>
            </a:pPr>
            <a:endParaRPr lang="es-ES" altLang="en-US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Pct val="70000"/>
            </a:pPr>
            <a:r>
              <a:rPr lang="es-ES" altLang="en-US"/>
              <a:t> Forman parte de la estructura de distintos tejidos.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Pct val="70000"/>
            </a:pPr>
            <a:endParaRPr lang="es-ES" altLang="en-US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Pct val="70000"/>
            </a:pPr>
            <a:r>
              <a:rPr lang="es-ES" altLang="en-US"/>
              <a:t> Presentes en líquidos corporales para mantención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Pct val="70000"/>
              <a:buFontTx/>
              <a:buNone/>
            </a:pPr>
            <a:r>
              <a:rPr lang="es-ES" altLang="en-US"/>
              <a:t>de la presión osmótica.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0B1A647-1A64-4C44-9B3C-692AC76A119D}"/>
              </a:ext>
            </a:extLst>
          </p:cNvPr>
          <p:cNvSpPr txBox="1">
            <a:spLocks/>
          </p:cNvSpPr>
          <p:nvPr/>
        </p:nvSpPr>
        <p:spPr>
          <a:xfrm>
            <a:off x="0" y="260350"/>
            <a:ext cx="91440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4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MINERALES</a:t>
            </a:r>
          </a:p>
        </p:txBody>
      </p:sp>
    </p:spTree>
    <p:extLst>
      <p:ext uri="{BB962C8B-B14F-4D97-AF65-F5344CB8AC3E}">
        <p14:creationId xmlns:p14="http://schemas.microsoft.com/office/powerpoint/2010/main" val="2838442666"/>
      </p:ext>
    </p:extLst>
  </p:cSld>
  <p:clrMapOvr>
    <a:masterClrMapping/>
  </p:clrMapOvr>
  <p:transition>
    <p:pull dir="l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9A0BCD29-BDEC-3E4C-BFE5-A06F2F22B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2133600"/>
            <a:ext cx="7056783" cy="2305050"/>
          </a:xfr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¿Cuáles son los         	principales minerales de nuestro organismo?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8230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http://www.siluetaalcompleto.es/wp-content/uploads/2013/04/Silueta_al_completo-los_minerales_en_la_dieta.jpg">
            <a:extLst>
              <a:ext uri="{FF2B5EF4-FFF2-40B4-BE49-F238E27FC236}">
                <a16:creationId xmlns:a16="http://schemas.microsoft.com/office/drawing/2014/main" id="{28517AEB-F62A-0449-BECA-C584931FE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887788"/>
            <a:ext cx="5070475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1 Título">
            <a:extLst>
              <a:ext uri="{FF2B5EF4-FFF2-40B4-BE49-F238E27FC236}">
                <a16:creationId xmlns:a16="http://schemas.microsoft.com/office/drawing/2014/main" id="{8DFA74E9-EB3A-4843-A7C5-C48FF6BA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CL" altLang="en-US"/>
          </a:p>
        </p:txBody>
      </p:sp>
      <p:pic>
        <p:nvPicPr>
          <p:cNvPr id="25604" name="Picture 2" descr="http://thumbs.dreamstime.com/z/fruit-frame-7057460.jpg">
            <a:extLst>
              <a:ext uri="{FF2B5EF4-FFF2-40B4-BE49-F238E27FC236}">
                <a16:creationId xmlns:a16="http://schemas.microsoft.com/office/drawing/2014/main" id="{0A7AACE3-6162-CD44-889B-A4DB13F88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95"/>
          <a:stretch>
            <a:fillRect/>
          </a:stretch>
        </p:blipFill>
        <p:spPr bwMode="auto">
          <a:xfrm>
            <a:off x="-36513" y="0"/>
            <a:ext cx="91805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>
            <a:extLst>
              <a:ext uri="{FF2B5EF4-FFF2-40B4-BE49-F238E27FC236}">
                <a16:creationId xmlns:a16="http://schemas.microsoft.com/office/drawing/2014/main" id="{040E0CE9-D20B-2848-87C7-2DDADAED5A6F}"/>
              </a:ext>
            </a:extLst>
          </p:cNvPr>
          <p:cNvSpPr txBox="1">
            <a:spLocks/>
          </p:cNvSpPr>
          <p:nvPr/>
        </p:nvSpPr>
        <p:spPr>
          <a:xfrm>
            <a:off x="0" y="260350"/>
            <a:ext cx="91440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4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MINERALES</a:t>
            </a:r>
          </a:p>
        </p:txBody>
      </p:sp>
      <p:sp>
        <p:nvSpPr>
          <p:cNvPr id="25606" name="6 Rectángulo">
            <a:extLst>
              <a:ext uri="{FF2B5EF4-FFF2-40B4-BE49-F238E27FC236}">
                <a16:creationId xmlns:a16="http://schemas.microsoft.com/office/drawing/2014/main" id="{C53689F0-04CC-C942-BA9C-70A3D65B4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565400"/>
            <a:ext cx="7777162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Pct val="70000"/>
              <a:buFontTx/>
              <a:buNone/>
            </a:pPr>
            <a:r>
              <a:rPr lang="es-ES" altLang="en-US" sz="3600"/>
              <a:t>Hierro (Fe), zinc (Zn), calcio (Ca), potasio (K), sodio (Na), yodo (I), cobre (Cu), magnesio (Mg) y fosforo (P)</a:t>
            </a:r>
            <a:endParaRPr lang="es-CL" altLang="en-US" sz="3600"/>
          </a:p>
        </p:txBody>
      </p:sp>
    </p:spTree>
    <p:extLst>
      <p:ext uri="{BB962C8B-B14F-4D97-AF65-F5344CB8AC3E}">
        <p14:creationId xmlns:p14="http://schemas.microsoft.com/office/powerpoint/2010/main" val="359346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1DA0ECD1-EE9E-B145-86D6-226B5B48AD42}"/>
              </a:ext>
            </a:extLst>
          </p:cNvPr>
          <p:cNvSpPr txBox="1">
            <a:spLocks/>
          </p:cNvSpPr>
          <p:nvPr/>
        </p:nvSpPr>
        <p:spPr>
          <a:xfrm>
            <a:off x="0" y="260350"/>
            <a:ext cx="91440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Yodo (I)</a:t>
            </a:r>
          </a:p>
        </p:txBody>
      </p:sp>
      <p:sp>
        <p:nvSpPr>
          <p:cNvPr id="37891" name="2 Marcador de contenido">
            <a:extLst>
              <a:ext uri="{FF2B5EF4-FFF2-40B4-BE49-F238E27FC236}">
                <a16:creationId xmlns:a16="http://schemas.microsoft.com/office/drawing/2014/main" id="{DDBE1FB5-336E-004B-9195-DCB4F3EBE983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n-US" b="1">
                <a:solidFill>
                  <a:schemeClr val="accent1"/>
                </a:solidFill>
              </a:rPr>
              <a:t>Necesario para la síntesis de hormonas tiroídeas</a:t>
            </a:r>
          </a:p>
          <a:p>
            <a:pPr eaLnBrk="1" hangingPunct="1"/>
            <a:r>
              <a:rPr lang="es-ES" altLang="en-US"/>
              <a:t> Regulación del metabolismo energético</a:t>
            </a:r>
          </a:p>
          <a:p>
            <a:pPr eaLnBrk="1" hangingPunct="1"/>
            <a:r>
              <a:rPr lang="es-ES" altLang="en-US"/>
              <a:t> Son buenos aportadores los mariscos y productos del mar</a:t>
            </a:r>
          </a:p>
          <a:p>
            <a:pPr eaLnBrk="1" hangingPunct="1"/>
            <a:r>
              <a:rPr lang="es-ES" altLang="en-US"/>
              <a:t> </a:t>
            </a:r>
            <a:r>
              <a:rPr lang="es-ES" altLang="en-US" b="1">
                <a:solidFill>
                  <a:schemeClr val="accent1"/>
                </a:solidFill>
              </a:rPr>
              <a:t>Fortificación de la sal de mesa</a:t>
            </a:r>
          </a:p>
        </p:txBody>
      </p:sp>
      <p:pic>
        <p:nvPicPr>
          <p:cNvPr id="3074" name="Picture 2" descr="http://www.doslourdes.net/monogr%C3%A1ficos-paratiroides-cuerpo.jpg">
            <a:extLst>
              <a:ext uri="{FF2B5EF4-FFF2-40B4-BE49-F238E27FC236}">
                <a16:creationId xmlns:a16="http://schemas.microsoft.com/office/drawing/2014/main" id="{960CF7D0-57F0-9245-B06D-D2E8E2B49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4508500"/>
            <a:ext cx="293687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tipsdesalud.com/imagen/alim-salero.jpg">
            <a:extLst>
              <a:ext uri="{FF2B5EF4-FFF2-40B4-BE49-F238E27FC236}">
                <a16:creationId xmlns:a16="http://schemas.microsoft.com/office/drawing/2014/main" id="{CDADA696-8A09-D043-8512-73D2230BB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60350"/>
            <a:ext cx="14287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1.bp.blogspot.com/-jO9xU1CBPrk/UU2HNJUv6cI/AAAAAAAAAHE/BTgft2FADvc/s320/98463167.jpg">
            <a:extLst>
              <a:ext uri="{FF2B5EF4-FFF2-40B4-BE49-F238E27FC236}">
                <a16:creationId xmlns:a16="http://schemas.microsoft.com/office/drawing/2014/main" id="{6CD00ADB-F7BF-7E42-B863-F47C9A5AD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829175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11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419C3165-3115-534F-96CE-2E90359D0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711325"/>
            <a:ext cx="8569325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 La deficiencia de micronutrientes afecta en primera instancia los procesos bioquímicos y metabólicos, antes de revelar signos físicos aparentes de desnutrición.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E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Para evitar la deficiencia de nutrientes: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s-ES" dirty="0"/>
              <a:t> </a:t>
            </a:r>
            <a:r>
              <a:rPr lang="es-ES" b="1" dirty="0"/>
              <a:t>Diversificación de la dieta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s-ES" dirty="0"/>
              <a:t> Fortificación de los alimentos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s-ES" dirty="0"/>
              <a:t> Suplementación con minerales y vitaminas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dirty="0"/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id="{11648CFB-46CF-AA41-9F4E-53E157B53533}"/>
              </a:ext>
            </a:extLst>
          </p:cNvPr>
          <p:cNvSpPr txBox="1">
            <a:spLocks/>
          </p:cNvSpPr>
          <p:nvPr/>
        </p:nvSpPr>
        <p:spPr>
          <a:xfrm>
            <a:off x="0" y="260350"/>
            <a:ext cx="91440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MICRONUTRIENTES</a:t>
            </a:r>
          </a:p>
        </p:txBody>
      </p:sp>
    </p:spTree>
    <p:extLst>
      <p:ext uri="{BB962C8B-B14F-4D97-AF65-F5344CB8AC3E}">
        <p14:creationId xmlns:p14="http://schemas.microsoft.com/office/powerpoint/2010/main" val="1160099302"/>
      </p:ext>
    </p:extLst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9497D66-A47A-3040-8B5C-0A35839BBD5D}"/>
              </a:ext>
            </a:extLst>
          </p:cNvPr>
          <p:cNvSpPr txBox="1"/>
          <p:nvPr/>
        </p:nvSpPr>
        <p:spPr>
          <a:xfrm>
            <a:off x="4092541" y="2708920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dirty="0"/>
              <a:t>FIN </a:t>
            </a:r>
          </a:p>
        </p:txBody>
      </p:sp>
    </p:spTree>
    <p:extLst>
      <p:ext uri="{BB962C8B-B14F-4D97-AF65-F5344CB8AC3E}">
        <p14:creationId xmlns:p14="http://schemas.microsoft.com/office/powerpoint/2010/main" val="1814641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>
            <a:extLst>
              <a:ext uri="{FF2B5EF4-FFF2-40B4-BE49-F238E27FC236}">
                <a16:creationId xmlns:a16="http://schemas.microsoft.com/office/drawing/2014/main" id="{4DC853CC-6FB8-0044-BF98-CD5EAF6CB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225" y="1157288"/>
            <a:ext cx="4038600" cy="452596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s-ES" b="1" dirty="0"/>
              <a:t>MACRONUTRIENTES</a:t>
            </a:r>
          </a:p>
          <a:p>
            <a:pPr>
              <a:buFont typeface="Arial" charset="0"/>
              <a:buNone/>
              <a:defRPr/>
            </a:pPr>
            <a:endParaRPr lang="es-ES" b="1" dirty="0"/>
          </a:p>
          <a:p>
            <a:pPr>
              <a:buFont typeface="Arial" charset="0"/>
              <a:buChar char="•"/>
              <a:defRPr/>
            </a:pPr>
            <a:r>
              <a:rPr lang="es-ES" dirty="0"/>
              <a:t> Carbohidratos</a:t>
            </a:r>
          </a:p>
          <a:p>
            <a:pPr>
              <a:buFont typeface="Arial" charset="0"/>
              <a:buChar char="•"/>
              <a:defRPr/>
            </a:pPr>
            <a:r>
              <a:rPr lang="es-ES" dirty="0"/>
              <a:t> Lípidos</a:t>
            </a:r>
          </a:p>
          <a:p>
            <a:pPr>
              <a:buFont typeface="Arial" charset="0"/>
              <a:buChar char="•"/>
              <a:defRPr/>
            </a:pPr>
            <a:r>
              <a:rPr lang="es-ES" dirty="0"/>
              <a:t> Proteínas </a:t>
            </a:r>
          </a:p>
        </p:txBody>
      </p:sp>
      <p:sp>
        <p:nvSpPr>
          <p:cNvPr id="5" name="4 Marcador de contenido">
            <a:extLst>
              <a:ext uri="{FF2B5EF4-FFF2-40B4-BE49-F238E27FC236}">
                <a16:creationId xmlns:a16="http://schemas.microsoft.com/office/drawing/2014/main" id="{0C3FA473-9021-C143-898C-6580535AB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7250" y="1166813"/>
            <a:ext cx="4038600" cy="452596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s-ES" b="1" dirty="0"/>
              <a:t>MICRONUTRIENTES</a:t>
            </a:r>
          </a:p>
          <a:p>
            <a:pPr algn="ctr">
              <a:buFont typeface="Arial" charset="0"/>
              <a:buNone/>
              <a:defRPr/>
            </a:pPr>
            <a:endParaRPr lang="es-ES" b="1" dirty="0"/>
          </a:p>
          <a:p>
            <a:pPr>
              <a:buFont typeface="Arial" charset="0"/>
              <a:buChar char="•"/>
              <a:defRPr/>
            </a:pPr>
            <a:r>
              <a:rPr lang="es-ES" dirty="0"/>
              <a:t>Agua</a:t>
            </a:r>
          </a:p>
          <a:p>
            <a:pPr>
              <a:buFont typeface="Arial" charset="0"/>
              <a:buChar char="•"/>
              <a:defRPr/>
            </a:pPr>
            <a:r>
              <a:rPr lang="es-ES" dirty="0"/>
              <a:t>Vitaminas</a:t>
            </a:r>
          </a:p>
          <a:p>
            <a:pPr>
              <a:buFont typeface="Arial" charset="0"/>
              <a:buChar char="•"/>
              <a:defRPr/>
            </a:pPr>
            <a:r>
              <a:rPr lang="es-ES" dirty="0"/>
              <a:t>Minerales 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3C0ECD37-9B33-3043-810A-BFB2E7DCC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141663"/>
            <a:ext cx="17684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2" descr="C:\Documents and Settings\stefanie chalmers\Mis documentos\Mis imágenes\Alimentos\PROTEÍNAS\CARNES\carnes parrilla.jpg">
            <a:extLst>
              <a:ext uri="{FF2B5EF4-FFF2-40B4-BE49-F238E27FC236}">
                <a16:creationId xmlns:a16="http://schemas.microsoft.com/office/drawing/2014/main" id="{B812EA32-1691-7A46-ADFC-C617F73D2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508500"/>
            <a:ext cx="12366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 descr="http://www.asemafor.cl/imagenes/admin/FERNANDO%20SITIO%20WEB/DOMINIC%20ASEMAFOR/t/agua.jpg">
            <a:extLst>
              <a:ext uri="{FF2B5EF4-FFF2-40B4-BE49-F238E27FC236}">
                <a16:creationId xmlns:a16="http://schemas.microsoft.com/office/drawing/2014/main" id="{B391517D-DF51-F542-9283-A14D1316C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2835275"/>
            <a:ext cx="21653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 descr="http://www.portaldelcampo.cl/medios/noticias/525650-2.jpg">
            <a:extLst>
              <a:ext uri="{FF2B5EF4-FFF2-40B4-BE49-F238E27FC236}">
                <a16:creationId xmlns:a16="http://schemas.microsoft.com/office/drawing/2014/main" id="{69622572-8856-894B-BF72-FBE77887E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14850"/>
            <a:ext cx="1693863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Elipse">
            <a:extLst>
              <a:ext uri="{FF2B5EF4-FFF2-40B4-BE49-F238E27FC236}">
                <a16:creationId xmlns:a16="http://schemas.microsoft.com/office/drawing/2014/main" id="{C440B9FB-92D1-A549-9F6F-8E6143F8FD03}"/>
              </a:ext>
            </a:extLst>
          </p:cNvPr>
          <p:cNvSpPr/>
          <p:nvPr/>
        </p:nvSpPr>
        <p:spPr>
          <a:xfrm>
            <a:off x="437083" y="4510724"/>
            <a:ext cx="1872208" cy="10801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2400" b="1" dirty="0"/>
              <a:t>Son calóricos</a:t>
            </a:r>
          </a:p>
        </p:txBody>
      </p:sp>
      <p:sp>
        <p:nvSpPr>
          <p:cNvPr id="17" name="16 Elipse">
            <a:extLst>
              <a:ext uri="{FF2B5EF4-FFF2-40B4-BE49-F238E27FC236}">
                <a16:creationId xmlns:a16="http://schemas.microsoft.com/office/drawing/2014/main" id="{B7FF3F99-830E-6545-89F2-1B0340B9C336}"/>
              </a:ext>
            </a:extLst>
          </p:cNvPr>
          <p:cNvSpPr/>
          <p:nvPr/>
        </p:nvSpPr>
        <p:spPr>
          <a:xfrm>
            <a:off x="6530236" y="4445500"/>
            <a:ext cx="2299511" cy="121056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2400" b="1" dirty="0"/>
              <a:t>No son calóricos</a:t>
            </a:r>
          </a:p>
        </p:txBody>
      </p:sp>
      <p:sp>
        <p:nvSpPr>
          <p:cNvPr id="13326" name="17 Rectángulo">
            <a:extLst>
              <a:ext uri="{FF2B5EF4-FFF2-40B4-BE49-F238E27FC236}">
                <a16:creationId xmlns:a16="http://schemas.microsoft.com/office/drawing/2014/main" id="{9D905C86-B535-0A44-8F54-F0984638B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6021388"/>
            <a:ext cx="4716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s-ES" altLang="es-CL" sz="1800" b="1"/>
              <a:t>Su requerimiento es relativamente pequeño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s-ES" altLang="es-CL" sz="1800" b="1"/>
              <a:t> Necesarios para que nuestro cuerpo funcione</a:t>
            </a:r>
            <a:endParaRPr lang="es-ES" altLang="es-CL" sz="1800" b="1">
              <a:sym typeface="Wingdings" pitchFamily="2" charset="2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35E22898-F245-8644-9306-D10EDED70D53}"/>
              </a:ext>
            </a:extLst>
          </p:cNvPr>
          <p:cNvSpPr txBox="1"/>
          <p:nvPr/>
        </p:nvSpPr>
        <p:spPr>
          <a:xfrm>
            <a:off x="3348038" y="44450"/>
            <a:ext cx="28638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CL" sz="40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charset="0"/>
              </a:rPr>
              <a:t>NUTRIENTES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111EC5E-EB49-DD48-B505-ACC6984E155C}"/>
              </a:ext>
            </a:extLst>
          </p:cNvPr>
          <p:cNvSpPr txBox="1"/>
          <p:nvPr/>
        </p:nvSpPr>
        <p:spPr>
          <a:xfrm>
            <a:off x="2123728" y="2492896"/>
            <a:ext cx="5242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/>
              <a:t>VITAMINAS HIDROSOLUBLES</a:t>
            </a:r>
          </a:p>
        </p:txBody>
      </p:sp>
    </p:spTree>
    <p:extLst>
      <p:ext uri="{BB962C8B-B14F-4D97-AF65-F5344CB8AC3E}">
        <p14:creationId xmlns:p14="http://schemas.microsoft.com/office/powerpoint/2010/main" val="2678807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3A45534F-C146-6948-ACD5-ECF168C8F7BD}"/>
              </a:ext>
            </a:extLst>
          </p:cNvPr>
          <p:cNvSpPr txBox="1">
            <a:spLocks/>
          </p:cNvSpPr>
          <p:nvPr/>
        </p:nvSpPr>
        <p:spPr>
          <a:xfrm>
            <a:off x="0" y="260350"/>
            <a:ext cx="91440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VITAMINAS COMPLEJO B</a:t>
            </a:r>
          </a:p>
        </p:txBody>
      </p:sp>
      <p:pic>
        <p:nvPicPr>
          <p:cNvPr id="20484" name="Picture 4" descr="https://consejonutricion.files.wordpress.com/2013/10/tiamina1.jpg">
            <a:extLst>
              <a:ext uri="{FF2B5EF4-FFF2-40B4-BE49-F238E27FC236}">
                <a16:creationId xmlns:a16="http://schemas.microsoft.com/office/drawing/2014/main" id="{94BF900A-5BB7-E748-8803-A00F6392A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9" t="58319" r="51617" b="7121"/>
          <a:stretch>
            <a:fillRect/>
          </a:stretch>
        </p:blipFill>
        <p:spPr bwMode="auto">
          <a:xfrm>
            <a:off x="7480300" y="188913"/>
            <a:ext cx="165735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s://consejonutricion.files.wordpress.com/2013/11/riboflavina1.jpg">
            <a:extLst>
              <a:ext uri="{FF2B5EF4-FFF2-40B4-BE49-F238E27FC236}">
                <a16:creationId xmlns:a16="http://schemas.microsoft.com/office/drawing/2014/main" id="{8C9192C4-2CE2-3B4F-8109-81E54A39A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71429"/>
          <a:stretch>
            <a:fillRect/>
          </a:stretch>
        </p:blipFill>
        <p:spPr bwMode="auto">
          <a:xfrm>
            <a:off x="3924300" y="5516563"/>
            <a:ext cx="24479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s3.amazonaws.com/magoo/ABAAAe6hkAB-1.jpg">
            <a:extLst>
              <a:ext uri="{FF2B5EF4-FFF2-40B4-BE49-F238E27FC236}">
                <a16:creationId xmlns:a16="http://schemas.microsoft.com/office/drawing/2014/main" id="{C8EA79FF-ECEB-9A41-9493-4EC493DDE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4" b="64720"/>
          <a:stretch>
            <a:fillRect/>
          </a:stretch>
        </p:blipFill>
        <p:spPr bwMode="auto">
          <a:xfrm>
            <a:off x="1908175" y="5462588"/>
            <a:ext cx="1835150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http://s3.amazonaws.com/magoo/ABAAAe6hkAB-1.jpg">
            <a:extLst>
              <a:ext uri="{FF2B5EF4-FFF2-40B4-BE49-F238E27FC236}">
                <a16:creationId xmlns:a16="http://schemas.microsoft.com/office/drawing/2014/main" id="{1F8C6DA1-1FDA-EE46-A0F5-788E8A56A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9" t="36539" b="30701"/>
          <a:stretch>
            <a:fillRect/>
          </a:stretch>
        </p:blipFill>
        <p:spPr bwMode="auto">
          <a:xfrm>
            <a:off x="-47625" y="5516563"/>
            <a:ext cx="181133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lilianaverd.com/wp-content/uploads/2012/04/raw-liver.jpg">
            <a:extLst>
              <a:ext uri="{FF2B5EF4-FFF2-40B4-BE49-F238E27FC236}">
                <a16:creationId xmlns:a16="http://schemas.microsoft.com/office/drawing/2014/main" id="{BA40D92A-EC82-9748-8AB7-5F1ABD813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5300663"/>
            <a:ext cx="223520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B19FB0E4-0D8A-F24A-8D87-E57CA6DE5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628775"/>
            <a:ext cx="8567738" cy="352901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8 vitaminas, con funciones parecidas.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Relacionadas con el metabolismo celular.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Deficiencia de vitaminas del complejo “B” generan alteraciones similares al daño por radicación (daño al DNA).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Son hidrosolubles:</a:t>
            </a:r>
          </a:p>
          <a:p>
            <a:pPr lvl="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s-MX" dirty="0"/>
              <a:t>-Se pierden en el agua de cocción</a:t>
            </a:r>
          </a:p>
          <a:p>
            <a:pPr lvl="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s-MX" dirty="0"/>
              <a:t>-Su exceso se elimina por la orina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MX" dirty="0"/>
              <a:t>La deficiencia de </a:t>
            </a:r>
            <a:r>
              <a:rPr lang="es-MX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ácido fólico, </a:t>
            </a:r>
            <a:r>
              <a:rPr lang="es-MX" b="1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B12</a:t>
            </a:r>
            <a:r>
              <a:rPr lang="es-MX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s-MX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B6</a:t>
            </a:r>
            <a:r>
              <a:rPr lang="es-MX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y niacina</a:t>
            </a:r>
            <a:r>
              <a:rPr lang="es-MX" dirty="0"/>
              <a:t> están relacionadas con al daño al DNA.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8697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3AAA15BC-6A5E-4B41-B0F2-8D9113C59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915025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Participa en el </a:t>
            </a:r>
            <a:r>
              <a:rPr lang="es-MX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metabolismo de carbohidratos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dirty="0">
                <a:sym typeface="Wingdings" pitchFamily="2" charset="2"/>
              </a:rPr>
              <a:t>El derivado de la </a:t>
            </a:r>
            <a:r>
              <a:rPr lang="es-MX" dirty="0" err="1">
                <a:sym typeface="Wingdings" pitchFamily="2" charset="2"/>
              </a:rPr>
              <a:t>tiamina</a:t>
            </a:r>
            <a:r>
              <a:rPr lang="es-MX" dirty="0">
                <a:sym typeface="Wingdings" pitchFamily="2" charset="2"/>
              </a:rPr>
              <a:t>: Pirofosfato de </a:t>
            </a:r>
            <a:r>
              <a:rPr lang="es-MX" dirty="0" err="1">
                <a:sym typeface="Wingdings" pitchFamily="2" charset="2"/>
              </a:rPr>
              <a:t>tiamina</a:t>
            </a:r>
            <a:r>
              <a:rPr lang="es-MX" dirty="0">
                <a:sym typeface="Wingdings" pitchFamily="2" charset="2"/>
              </a:rPr>
              <a:t>  participa en reacciones celulares metabólicas.</a:t>
            </a:r>
            <a:endParaRPr lang="es-ES" dirty="0"/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87312116-722D-3A45-8900-F4AAAFA12BF5}"/>
              </a:ext>
            </a:extLst>
          </p:cNvPr>
          <p:cNvSpPr txBox="1">
            <a:spLocks/>
          </p:cNvSpPr>
          <p:nvPr/>
        </p:nvSpPr>
        <p:spPr>
          <a:xfrm>
            <a:off x="0" y="260350"/>
            <a:ext cx="91440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VITAMINA B1 (</a:t>
            </a:r>
            <a:r>
              <a:rPr lang="es-ES" sz="4000" b="1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Tiamina</a:t>
            </a:r>
            <a:r>
              <a:rPr lang="es-ES" sz="4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20484" name="Picture 4" descr="https://consejonutricion.files.wordpress.com/2013/10/tiamina1.jpg">
            <a:extLst>
              <a:ext uri="{FF2B5EF4-FFF2-40B4-BE49-F238E27FC236}">
                <a16:creationId xmlns:a16="http://schemas.microsoft.com/office/drawing/2014/main" id="{613AE7AE-6D0C-F446-897D-E3C9385B8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9" t="58319" r="51617" b="7121"/>
          <a:stretch>
            <a:fillRect/>
          </a:stretch>
        </p:blipFill>
        <p:spPr bwMode="auto">
          <a:xfrm>
            <a:off x="7235825" y="1916113"/>
            <a:ext cx="165735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https://consejonutricion.files.wordpress.com/2013/10/tiamina1.jpg">
            <a:extLst>
              <a:ext uri="{FF2B5EF4-FFF2-40B4-BE49-F238E27FC236}">
                <a16:creationId xmlns:a16="http://schemas.microsoft.com/office/drawing/2014/main" id="{E5CC5BF7-7953-F246-AE0B-13F361D8D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0" r="44057" b="41681"/>
          <a:stretch>
            <a:fillRect/>
          </a:stretch>
        </p:blipFill>
        <p:spPr bwMode="auto">
          <a:xfrm>
            <a:off x="6480175" y="188913"/>
            <a:ext cx="26638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>
            <a:extLst>
              <a:ext uri="{FF2B5EF4-FFF2-40B4-BE49-F238E27FC236}">
                <a16:creationId xmlns:a16="http://schemas.microsoft.com/office/drawing/2014/main" id="{1999DC0E-BEF3-C24B-A769-76AEA3F1F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5"/>
          <a:stretch>
            <a:fillRect/>
          </a:stretch>
        </p:blipFill>
        <p:spPr bwMode="auto">
          <a:xfrm>
            <a:off x="755650" y="5183188"/>
            <a:ext cx="3671888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Elipse">
            <a:extLst>
              <a:ext uri="{FF2B5EF4-FFF2-40B4-BE49-F238E27FC236}">
                <a16:creationId xmlns:a16="http://schemas.microsoft.com/office/drawing/2014/main" id="{71492F6C-D922-434C-9239-81D59B8FFABD}"/>
              </a:ext>
            </a:extLst>
          </p:cNvPr>
          <p:cNvSpPr/>
          <p:nvPr/>
        </p:nvSpPr>
        <p:spPr>
          <a:xfrm>
            <a:off x="2484438" y="5445125"/>
            <a:ext cx="431800" cy="2159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0488" name="Picture 8" descr="http://static.awm.gov.au/images/collection/items/ACCNUM_SCREEN/P01433.019.JPG">
            <a:extLst>
              <a:ext uri="{FF2B5EF4-FFF2-40B4-BE49-F238E27FC236}">
                <a16:creationId xmlns:a16="http://schemas.microsoft.com/office/drawing/2014/main" id="{3ABFA36C-9C91-3346-A257-E1CA4B8B4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6263" y="3644900"/>
            <a:ext cx="2217737" cy="34210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9 CuadroTexto">
            <a:extLst>
              <a:ext uri="{FF2B5EF4-FFF2-40B4-BE49-F238E27FC236}">
                <a16:creationId xmlns:a16="http://schemas.microsoft.com/office/drawing/2014/main" id="{5723C959-76FB-FB42-ADE4-2E4E8A1E3F81}"/>
              </a:ext>
            </a:extLst>
          </p:cNvPr>
          <p:cNvSpPr txBox="1"/>
          <p:nvPr/>
        </p:nvSpPr>
        <p:spPr>
          <a:xfrm>
            <a:off x="5580063" y="4581525"/>
            <a:ext cx="1439862" cy="922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Enfermedad </a:t>
            </a:r>
            <a:r>
              <a:rPr lang="es-ES" dirty="0" err="1"/>
              <a:t>Beri</a:t>
            </a:r>
            <a:r>
              <a:rPr lang="es-ES" dirty="0"/>
              <a:t> </a:t>
            </a:r>
            <a:r>
              <a:rPr lang="es-ES" dirty="0" err="1"/>
              <a:t>Beri</a:t>
            </a:r>
            <a:r>
              <a:rPr lang="es-ES" dirty="0"/>
              <a:t>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“no puedo”</a:t>
            </a:r>
          </a:p>
        </p:txBody>
      </p:sp>
    </p:spTree>
    <p:extLst>
      <p:ext uri="{BB962C8B-B14F-4D97-AF65-F5344CB8AC3E}">
        <p14:creationId xmlns:p14="http://schemas.microsoft.com/office/powerpoint/2010/main" val="91573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57965C65-F6B9-0348-AD4B-A140E24CC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843588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800" dirty="0"/>
              <a:t> </a:t>
            </a:r>
            <a:r>
              <a:rPr lang="es-MX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Esencial para el crecimiento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sz="2800" dirty="0"/>
              <a:t>Constituyente de las coenzimas FAD (</a:t>
            </a:r>
            <a:r>
              <a:rPr lang="es-MX" sz="2800" dirty="0" err="1"/>
              <a:t>flavina</a:t>
            </a:r>
            <a:r>
              <a:rPr lang="es-MX" sz="2800" dirty="0"/>
              <a:t> </a:t>
            </a:r>
            <a:r>
              <a:rPr lang="es-MX" sz="2800" dirty="0" err="1"/>
              <a:t>adenina</a:t>
            </a:r>
            <a:r>
              <a:rPr lang="es-MX" sz="2800" dirty="0"/>
              <a:t> </a:t>
            </a:r>
            <a:r>
              <a:rPr lang="es-MX" sz="2800" dirty="0" err="1"/>
              <a:t>dinucleótido</a:t>
            </a:r>
            <a:r>
              <a:rPr lang="es-MX" sz="2800" dirty="0"/>
              <a:t>) y FMN (</a:t>
            </a:r>
            <a:r>
              <a:rPr lang="es-MX" sz="2800" dirty="0" err="1"/>
              <a:t>flavina</a:t>
            </a:r>
            <a:r>
              <a:rPr lang="es-MX" sz="2800" dirty="0"/>
              <a:t> </a:t>
            </a:r>
            <a:r>
              <a:rPr lang="es-MX" sz="2800" dirty="0" err="1"/>
              <a:t>mononucleótido</a:t>
            </a:r>
            <a:r>
              <a:rPr lang="es-MX" sz="2800" dirty="0"/>
              <a:t>) que intervienen en el metabolismo de lípidos, carbohidratos y proteínas</a:t>
            </a:r>
            <a:endParaRPr lang="es-ES" sz="2800" dirty="0"/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A47FFCBC-11BD-9040-B56F-FC9E28F56A88}"/>
              </a:ext>
            </a:extLst>
          </p:cNvPr>
          <p:cNvSpPr txBox="1">
            <a:spLocks/>
          </p:cNvSpPr>
          <p:nvPr/>
        </p:nvSpPr>
        <p:spPr>
          <a:xfrm>
            <a:off x="0" y="260350"/>
            <a:ext cx="91440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VITAMINA B2 </a:t>
            </a:r>
            <a:r>
              <a:rPr lang="es-ES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s-ES" sz="4000" b="1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Riboflavina</a:t>
            </a:r>
            <a:r>
              <a:rPr lang="es-ES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)</a:t>
            </a:r>
            <a:endParaRPr lang="es-ES" sz="44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458" name="Picture 2" descr="https://consejonutricion.files.wordpress.com/2013/11/riboflavina1.jpg">
            <a:extLst>
              <a:ext uri="{FF2B5EF4-FFF2-40B4-BE49-F238E27FC236}">
                <a16:creationId xmlns:a16="http://schemas.microsoft.com/office/drawing/2014/main" id="{0463221A-E02A-E641-AF7A-B0451F456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71429"/>
          <a:stretch>
            <a:fillRect/>
          </a:stretch>
        </p:blipFill>
        <p:spPr bwMode="auto">
          <a:xfrm>
            <a:off x="6696075" y="260350"/>
            <a:ext cx="24479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http://s3.amazonaws.com/magoo/ABAAAe6hkAB-1.jpg">
            <a:extLst>
              <a:ext uri="{FF2B5EF4-FFF2-40B4-BE49-F238E27FC236}">
                <a16:creationId xmlns:a16="http://schemas.microsoft.com/office/drawing/2014/main" id="{6779E760-0706-654C-8124-83B17A43B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4" b="64720"/>
          <a:stretch>
            <a:fillRect/>
          </a:stretch>
        </p:blipFill>
        <p:spPr bwMode="auto">
          <a:xfrm>
            <a:off x="7200900" y="1557338"/>
            <a:ext cx="1835150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http://s3.amazonaws.com/magoo/ABAAAe6hkAB-1.jpg">
            <a:extLst>
              <a:ext uri="{FF2B5EF4-FFF2-40B4-BE49-F238E27FC236}">
                <a16:creationId xmlns:a16="http://schemas.microsoft.com/office/drawing/2014/main" id="{936503F6-7F52-F646-AD83-B96C63620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9" t="36539" b="30701"/>
          <a:stretch>
            <a:fillRect/>
          </a:stretch>
        </p:blipFill>
        <p:spPr bwMode="auto">
          <a:xfrm>
            <a:off x="7224713" y="3068638"/>
            <a:ext cx="181133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fig-08-0003">
            <a:extLst>
              <a:ext uri="{FF2B5EF4-FFF2-40B4-BE49-F238E27FC236}">
                <a16:creationId xmlns:a16="http://schemas.microsoft.com/office/drawing/2014/main" id="{62C9FAA6-99A5-904D-A447-EC3983055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6" t="16229" r="7994" b="8293"/>
          <a:stretch>
            <a:fillRect/>
          </a:stretch>
        </p:blipFill>
        <p:spPr bwMode="auto">
          <a:xfrm>
            <a:off x="5737225" y="4633913"/>
            <a:ext cx="3406775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http://milksci.unizar.es/bioquimica/temas/vitamins/auxvitaminas/ribodeficiencia.jpg">
            <a:extLst>
              <a:ext uri="{FF2B5EF4-FFF2-40B4-BE49-F238E27FC236}">
                <a16:creationId xmlns:a16="http://schemas.microsoft.com/office/drawing/2014/main" id="{A912BFB2-1826-F54C-A21F-0258E262D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97425"/>
            <a:ext cx="2713037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http://media.uccdn.com/images/7/2/2/img_como_se_manifiesta_la_dermatitis_seborreica_en_el_adulto_6227_orig.jpg">
            <a:extLst>
              <a:ext uri="{FF2B5EF4-FFF2-40B4-BE49-F238E27FC236}">
                <a16:creationId xmlns:a16="http://schemas.microsoft.com/office/drawing/2014/main" id="{0340E1B3-F9E7-314A-9C81-A0679D748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24400"/>
            <a:ext cx="2195512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26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AE3E6A6B-21DF-8D45-B8AA-EA9DCB1C0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915025" cy="4525963"/>
          </a:xfrm>
        </p:spPr>
        <p:txBody>
          <a:bodyPr/>
          <a:lstStyle/>
          <a:p>
            <a:pPr eaLnBrk="1" hangingPunct="1"/>
            <a:r>
              <a:rPr lang="es-MX" altLang="en-US" b="1">
                <a:solidFill>
                  <a:schemeClr val="accent1"/>
                </a:solidFill>
              </a:rPr>
              <a:t>Constituyente de las coenzimas NAD y NADP </a:t>
            </a:r>
            <a:r>
              <a:rPr lang="es-MX" altLang="en-US"/>
              <a:t>que intervienen en el metabolismo de aminoácidos y carbohidratos (entre otros)</a:t>
            </a:r>
          </a:p>
          <a:p>
            <a:pPr eaLnBrk="1" hangingPunct="1"/>
            <a:r>
              <a:rPr lang="es-MX" altLang="en-US"/>
              <a:t> Su deficiencia genera PELAGRA (3 “D”)</a:t>
            </a:r>
            <a:endParaRPr lang="es-ES" altLang="en-US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004E335-52B8-9148-9C1E-437ECEEC1900}"/>
              </a:ext>
            </a:extLst>
          </p:cNvPr>
          <p:cNvSpPr txBox="1">
            <a:spLocks/>
          </p:cNvSpPr>
          <p:nvPr/>
        </p:nvSpPr>
        <p:spPr>
          <a:xfrm>
            <a:off x="0" y="260350"/>
            <a:ext cx="91440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VITAMINA B3 </a:t>
            </a:r>
            <a:r>
              <a:rPr lang="es-ES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(Niacina)</a:t>
            </a:r>
            <a:endParaRPr lang="es-ES" sz="44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 descr="http://www.saludybuenosalimentos.es/img/carnes/categoria.jpg">
            <a:extLst>
              <a:ext uri="{FF2B5EF4-FFF2-40B4-BE49-F238E27FC236}">
                <a16:creationId xmlns:a16="http://schemas.microsoft.com/office/drawing/2014/main" id="{D5D0B173-6234-CC49-822E-E079CBE74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60350"/>
            <a:ext cx="2843212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https://www.telemercados.cl/wp-content/uploads/2013/10/leche.jpg">
            <a:extLst>
              <a:ext uri="{FF2B5EF4-FFF2-40B4-BE49-F238E27FC236}">
                <a16:creationId xmlns:a16="http://schemas.microsoft.com/office/drawing/2014/main" id="{F6A5BA9B-274E-EE46-AA5A-CBBE90FB3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773238"/>
            <a:ext cx="18716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http://media.uccdn.com/images/0/3/8/img_cuales_son_los_beneficios_del_pescado_azul_22830_orig.jpg">
            <a:extLst>
              <a:ext uri="{FF2B5EF4-FFF2-40B4-BE49-F238E27FC236}">
                <a16:creationId xmlns:a16="http://schemas.microsoft.com/office/drawing/2014/main" id="{41FB5069-BF18-014D-BDCD-8F25739C6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005263"/>
            <a:ext cx="2319338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245CA80-D5C2-A24D-ADBF-426848D2E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4652963"/>
            <a:ext cx="2878137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s://consejonutricion.files.wordpress.com/2013/10/tiamina1.jpg">
            <a:extLst>
              <a:ext uri="{FF2B5EF4-FFF2-40B4-BE49-F238E27FC236}">
                <a16:creationId xmlns:a16="http://schemas.microsoft.com/office/drawing/2014/main" id="{CF364439-9A54-3644-BF22-8CBEBE6D3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9" t="58319" r="51617" b="7121"/>
          <a:stretch>
            <a:fillRect/>
          </a:stretch>
        </p:blipFill>
        <p:spPr bwMode="auto">
          <a:xfrm>
            <a:off x="7164388" y="5589588"/>
            <a:ext cx="1655762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http://upload.wikimedia.org/wikipedia/commons/9/93/Pellagra2.jpg">
            <a:extLst>
              <a:ext uri="{FF2B5EF4-FFF2-40B4-BE49-F238E27FC236}">
                <a16:creationId xmlns:a16="http://schemas.microsoft.com/office/drawing/2014/main" id="{FCD23C2B-455B-7A45-9B2E-ECED0922D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868863"/>
            <a:ext cx="259238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36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Marcador de contenido">
            <a:extLst>
              <a:ext uri="{FF2B5EF4-FFF2-40B4-BE49-F238E27FC236}">
                <a16:creationId xmlns:a16="http://schemas.microsoft.com/office/drawing/2014/main" id="{29BB556B-74E1-A240-A9AA-DF2EB1EE0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628775"/>
            <a:ext cx="5761037" cy="4895850"/>
          </a:xfrm>
        </p:spPr>
        <p:txBody>
          <a:bodyPr/>
          <a:lstStyle/>
          <a:p>
            <a:pPr eaLnBrk="1" hangingPunct="1"/>
            <a:r>
              <a:rPr lang="es-MX" altLang="en-US"/>
              <a:t>Como piridoxal fosfato, coenzima involucrada en el </a:t>
            </a:r>
            <a:r>
              <a:rPr lang="es-MX" altLang="en-US" b="1">
                <a:solidFill>
                  <a:schemeClr val="accent1"/>
                </a:solidFill>
              </a:rPr>
              <a:t>metabolismo de aminoácidos</a:t>
            </a:r>
            <a:r>
              <a:rPr lang="es-MX" altLang="en-US"/>
              <a:t>.</a:t>
            </a:r>
          </a:p>
          <a:p>
            <a:pPr eaLnBrk="1" hangingPunct="1"/>
            <a:r>
              <a:rPr lang="es-MX" altLang="en-US"/>
              <a:t>Funcionamiento SNC</a:t>
            </a:r>
          </a:p>
          <a:p>
            <a:pPr eaLnBrk="1" hangingPunct="1"/>
            <a:r>
              <a:rPr lang="es-MX" altLang="en-US"/>
              <a:t> </a:t>
            </a:r>
            <a:r>
              <a:rPr lang="es-MX" altLang="en-US" b="1">
                <a:solidFill>
                  <a:schemeClr val="accent1"/>
                </a:solidFill>
              </a:rPr>
              <a:t>Formación de eritrocitos </a:t>
            </a:r>
            <a:r>
              <a:rPr lang="es-MX" altLang="en-US"/>
              <a:t>(síntesis grupo Hem)</a:t>
            </a:r>
            <a:endParaRPr lang="es-ES" altLang="en-US"/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8D6E5D00-F1DF-834B-AD6E-823207EDE470}"/>
              </a:ext>
            </a:extLst>
          </p:cNvPr>
          <p:cNvSpPr txBox="1">
            <a:spLocks/>
          </p:cNvSpPr>
          <p:nvPr/>
        </p:nvSpPr>
        <p:spPr>
          <a:xfrm>
            <a:off x="0" y="260350"/>
            <a:ext cx="91440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VITAMINA B6 </a:t>
            </a:r>
            <a:r>
              <a:rPr lang="es-ES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s-ES" sz="4000" b="1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Piridoxina</a:t>
            </a:r>
            <a:r>
              <a:rPr lang="es-ES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)</a:t>
            </a:r>
            <a:endParaRPr lang="es-ES" sz="44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410" name="Picture 2" descr="http://vimifos.com/nutricionanimal/wp-content/uploads/2014/08/gan4.jpeg">
            <a:extLst>
              <a:ext uri="{FF2B5EF4-FFF2-40B4-BE49-F238E27FC236}">
                <a16:creationId xmlns:a16="http://schemas.microsoft.com/office/drawing/2014/main" id="{EAD9FDEB-62EF-B94C-A14C-58848A036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260350"/>
            <a:ext cx="27749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Egg%20and%20Shell">
            <a:extLst>
              <a:ext uri="{FF2B5EF4-FFF2-40B4-BE49-F238E27FC236}">
                <a16:creationId xmlns:a16="http://schemas.microsoft.com/office/drawing/2014/main" id="{F60C731F-31CA-3E4A-863C-7B61A3EE9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276475"/>
            <a:ext cx="24447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s://www.telemercados.cl/wp-content/uploads/2013/10/leche.jpg">
            <a:extLst>
              <a:ext uri="{FF2B5EF4-FFF2-40B4-BE49-F238E27FC236}">
                <a16:creationId xmlns:a16="http://schemas.microsoft.com/office/drawing/2014/main" id="{683D1616-B2EB-CA4E-B7C7-95ED768FD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149725"/>
            <a:ext cx="187166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39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6" name="Picture 12" descr="http://legalpresentationgraphics.medicalillustration.com/imagescooked/70142W.jpg">
            <a:extLst>
              <a:ext uri="{FF2B5EF4-FFF2-40B4-BE49-F238E27FC236}">
                <a16:creationId xmlns:a16="http://schemas.microsoft.com/office/drawing/2014/main" id="{8D52F027-5AE8-D245-9590-A28610D6D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316413"/>
            <a:ext cx="3043238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4EE97951-E5B3-FA4C-B84B-3C10CD653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562725" cy="2692400"/>
          </a:xfrm>
        </p:spPr>
        <p:txBody>
          <a:bodyPr/>
          <a:lstStyle/>
          <a:p>
            <a:pPr eaLnBrk="1" hangingPunct="1"/>
            <a:r>
              <a:rPr lang="es-MX" altLang="en-US" sz="2800"/>
              <a:t>Esencial para la síntesis de ácidos nucleícos</a:t>
            </a:r>
          </a:p>
          <a:p>
            <a:pPr eaLnBrk="1" hangingPunct="1"/>
            <a:r>
              <a:rPr lang="es-MX" altLang="en-US" sz="2800"/>
              <a:t> </a:t>
            </a:r>
            <a:r>
              <a:rPr lang="es-MX" altLang="en-US" sz="2800" b="1">
                <a:solidFill>
                  <a:schemeClr val="accent1"/>
                </a:solidFill>
              </a:rPr>
              <a:t>Esencial en el desarrollo fetal temprano</a:t>
            </a:r>
          </a:p>
          <a:p>
            <a:pPr eaLnBrk="1" hangingPunct="1"/>
            <a:r>
              <a:rPr lang="es-MX" altLang="en-US" sz="2800"/>
              <a:t> Deficiencia afecta a tejidos con mayor velocidad de multiplicación celular</a:t>
            </a: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4EE30795-F90C-E345-A501-37ED0AE2E290}"/>
              </a:ext>
            </a:extLst>
          </p:cNvPr>
          <p:cNvSpPr txBox="1">
            <a:spLocks/>
          </p:cNvSpPr>
          <p:nvPr/>
        </p:nvSpPr>
        <p:spPr>
          <a:xfrm>
            <a:off x="0" y="260350"/>
            <a:ext cx="91440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VITAMINA B9 </a:t>
            </a:r>
            <a:r>
              <a:rPr lang="es-ES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(Ácido fólico)</a:t>
            </a:r>
            <a:endParaRPr lang="es-ES" sz="44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390" name="Picture 6" descr="http://1.bp.blogspot.com/-1vbJ80HnehQ/Ue3dvRN8XpI/AAAAAAAAAN4/5RN0VdZcwyA/s1600/acido+folico.png">
            <a:extLst>
              <a:ext uri="{FF2B5EF4-FFF2-40B4-BE49-F238E27FC236}">
                <a16:creationId xmlns:a16="http://schemas.microsoft.com/office/drawing/2014/main" id="{435A7A61-97EC-BD4F-9849-4BB93E962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45798" r="68652" b="38211"/>
          <a:stretch>
            <a:fillRect/>
          </a:stretch>
        </p:blipFill>
        <p:spPr bwMode="auto">
          <a:xfrm>
            <a:off x="7175500" y="2133600"/>
            <a:ext cx="19685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http://1.bp.blogspot.com/-1vbJ80HnehQ/Ue3dvRN8XpI/AAAAAAAAAN4/5RN0VdZcwyA/s1600/acido+folico.png">
            <a:extLst>
              <a:ext uri="{FF2B5EF4-FFF2-40B4-BE49-F238E27FC236}">
                <a16:creationId xmlns:a16="http://schemas.microsoft.com/office/drawing/2014/main" id="{8A36B5D1-E13F-1844-84D2-DE5EE7782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4" r="5020" b="75281"/>
          <a:stretch>
            <a:fillRect/>
          </a:stretch>
        </p:blipFill>
        <p:spPr bwMode="auto">
          <a:xfrm>
            <a:off x="7343775" y="0"/>
            <a:ext cx="18002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Egg%20and%20Shell">
            <a:extLst>
              <a:ext uri="{FF2B5EF4-FFF2-40B4-BE49-F238E27FC236}">
                <a16:creationId xmlns:a16="http://schemas.microsoft.com/office/drawing/2014/main" id="{9B6F40D9-F1D1-5B4F-915C-408D760C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716338"/>
            <a:ext cx="190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media.uccdn.com/images/0/3/8/img_cuales_son_los_beneficios_del_pescado_azul_22830_orig.jpg">
            <a:extLst>
              <a:ext uri="{FF2B5EF4-FFF2-40B4-BE49-F238E27FC236}">
                <a16:creationId xmlns:a16="http://schemas.microsoft.com/office/drawing/2014/main" id="{6EC84292-9F1E-544A-90B6-83973CBA7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5013325"/>
            <a:ext cx="231775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 descr="http://www.lider.cl/dys/productImages/g/1745351ga.jpg">
            <a:extLst>
              <a:ext uri="{FF2B5EF4-FFF2-40B4-BE49-F238E27FC236}">
                <a16:creationId xmlns:a16="http://schemas.microsoft.com/office/drawing/2014/main" id="{EE6934C2-A4B2-3642-8251-28EF45F2F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4292600"/>
            <a:ext cx="2060576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http://www2.udec.cl/ofem/neonat/monos/mtr8.jpg">
            <a:extLst>
              <a:ext uri="{FF2B5EF4-FFF2-40B4-BE49-F238E27FC236}">
                <a16:creationId xmlns:a16="http://schemas.microsoft.com/office/drawing/2014/main" id="{4480B1D5-0086-3547-979B-4FDDFD1D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532313"/>
            <a:ext cx="2376487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44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1E3790C-3A79-A64C-AE52-C76B30283A88}"/>
              </a:ext>
            </a:extLst>
          </p:cNvPr>
          <p:cNvSpPr txBox="1"/>
          <p:nvPr/>
        </p:nvSpPr>
        <p:spPr>
          <a:xfrm>
            <a:off x="1781011" y="2420888"/>
            <a:ext cx="5581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dirty="0"/>
              <a:t>VITAMINAS LIPOSOLUBLES</a:t>
            </a:r>
          </a:p>
        </p:txBody>
      </p:sp>
    </p:spTree>
    <p:extLst>
      <p:ext uri="{BB962C8B-B14F-4D97-AF65-F5344CB8AC3E}">
        <p14:creationId xmlns:p14="http://schemas.microsoft.com/office/powerpoint/2010/main" val="17161932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36DD43B1-B3BC-5B45-A8E0-BAE96F8FCD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b="1" dirty="0">
                <a:solidFill>
                  <a:srgbClr val="7030A0"/>
                </a:solidFill>
              </a:rPr>
              <a:t>VITAMINA C </a:t>
            </a:r>
            <a:r>
              <a:rPr lang="es-ES" sz="4000" b="1" dirty="0">
                <a:solidFill>
                  <a:srgbClr val="7030A0"/>
                </a:solidFill>
              </a:rPr>
              <a:t>(Ácido ascórbico)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3F7871BB-B8BF-6244-9EDD-5EDD179AC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267325" cy="49244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Clave en la síntesis de colágeno</a:t>
            </a:r>
            <a:r>
              <a:rPr lang="es-MX" dirty="0"/>
              <a:t>, neurotransmisores (serotonina, norepinefrina), metabolismo del ácido fólico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b="1" dirty="0">
                <a:solidFill>
                  <a:schemeClr val="accent1"/>
                </a:solidFill>
              </a:rPr>
              <a:t>Aumenta la absorción del hierro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b="1" dirty="0">
                <a:solidFill>
                  <a:schemeClr val="accent1"/>
                </a:solidFill>
              </a:rPr>
              <a:t>Activa en sistema inmune y es protector frente al daño por estrés oxidativo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 Deficiencia </a:t>
            </a:r>
            <a:r>
              <a:rPr lang="es-MX" dirty="0">
                <a:sym typeface="Wingdings" pitchFamily="2" charset="2"/>
              </a:rPr>
              <a:t> Escorbuto</a:t>
            </a:r>
            <a:endParaRPr lang="es-ES" dirty="0"/>
          </a:p>
        </p:txBody>
      </p:sp>
      <p:pic>
        <p:nvPicPr>
          <p:cNvPr id="14338" name="Picture 2" descr="http://static.hogarutil.com/archivos/201212/466-nutricion-kiwi-xl-668x400x80xX.jpg">
            <a:extLst>
              <a:ext uri="{FF2B5EF4-FFF2-40B4-BE49-F238E27FC236}">
                <a16:creationId xmlns:a16="http://schemas.microsoft.com/office/drawing/2014/main" id="{9E53C3A3-AAFC-2D49-B65B-FBEAED7EC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188913"/>
            <a:ext cx="239395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http://1.bp.blogspot.com/_wLe64rp9nNc/S9nZgmWvjuI/AAAAAAAAABg/SyPpFyY7IaM/s1600/VITAMINA+C.jpg">
            <a:extLst>
              <a:ext uri="{FF2B5EF4-FFF2-40B4-BE49-F238E27FC236}">
                <a16:creationId xmlns:a16="http://schemas.microsoft.com/office/drawing/2014/main" id="{4B42314F-BF9A-B446-A99B-DD295B52A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2852738"/>
            <a:ext cx="21288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http://comobajardepesoya.com/wp-content/uploads/propiedades-del-tomate-para-perder-barriga.jpg">
            <a:extLst>
              <a:ext uri="{FF2B5EF4-FFF2-40B4-BE49-F238E27FC236}">
                <a16:creationId xmlns:a16="http://schemas.microsoft.com/office/drawing/2014/main" id="{10733A79-F7A2-214D-997D-D7DC79F87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4365625"/>
            <a:ext cx="18415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AutoShape 8" descr="data:image/jpeg;base64,/9j/4AAQSkZJRgABAQAAAQABAAD/2wCEAAkGBxQSEhQUEhQUFhUWGRcVFRUXGBgUFhYYFBcWFxQWFRgYHCggGBsmGxcWITEiJSkrLi4vFyAzODMsNygtLisBCgoKDg0OGhAQGywmICU0LzYsNDAtLCwsLDQsNCwsMiw3LCwsLCwvLSwsLDQsLDQsLCwsNCwsLCwsLC8sLCwsLP/AABEIALIBGwMBIgACEQEDEQH/xAAbAAEAAQUBAAAAAAAAAAAAAAAABQECAwQGB//EAD8QAAEDAgQDBgQEBAUDBQAAAAEAAhEDIQQFEjFBUWEGEyJxgZEyobHwQlLB0SNikuEHFBVygjND8VNjc8LS/8QAGwEBAAMBAQEBAAAAAAAAAAAAAAIDBAEFBgf/xAAwEQACAgEDAgQEBQUBAAAAAAAAAQIRAwQSMSFBE1FhoQUisfAUMnGBkVLB0eHxQv/aAAwDAQACEQMRAD8A9xREQBERAEREAREQBERAEREAREQBERAEREAREQBERAEREAREQBERAEREAREQBERAEREAREQBERAEREAREQBERAEREAREQBElUBQFUREAREQBERAEREAREQBERAEREAREQBERAEREAREQBERAEREAREQBERAFrY3Gtpi5vwEwsOYY5oa5rT44It+E852tvC5XLHPqk948VHAxrB4DaRsD5LxviHxaOH5MXzS9l/v0NeDTb/ml0RKvz2qdmtb7u+dvotarm2IiWuEyPwjab8FYKgkibi149xzCyPAj1XzL+Jaxycnkf6cI3LFjSrajFSx9ZzD3jxedxEcg0t28/datDtSabZZqqBvhcNXe3bYusZHWPYXUZ2wyarXZTdSqFj6btTYcWyNiDHofRZKjnjCMfiNLXNEv0+ETNzbn+q34ddPw1KWR7vf/AISjig5KO3odPl/axjwS+m9kb+F3HpEqVp5rTJaJ+ISD+GJAHi+Gbi0yvKMjzhpqvbTqSwjWNvBHxySduK6LFY+kKJqUml+uGljZAbqmXPGxAMTHML18OtyuPzV9GZp6WCk19D0NF5rgO0mJDixrmaWjZ5LpjrEi3CDsu0yLO2YhgMt1cQDOy3YNZjzcGXNpp4uSWRJRazOW94L9N/afosWDxbKrA+m4OY7Zw26+R6KIxeatovrE3g0zHlId8mlRfZrG06Vas1him8vqR/NMyPNvBU+MtyRHciTx+cubjsPhgQA8OJtc6WOdE8Ngp9eaVcX3maUahPwPaAP/AJZZ9CvS0wycrfqE7bQRaGYZhocxjbve5rQOQJu4+krfVqaZIIix0qzXTpcDpMGCDB3g8iugyIiIAiIgCIiAIiIAiIgCIiAIsOIxLWfEbnYcT5BaOMzFwYXAEACYA1OPQcFk1Gtw4Okn18lz9/qWRxylwblXGNbY/F+Xj5+XVRbsbUfIJAE/hkG21/b2UNlmJq16lR9RrmtmGE2OkbAN/DeT1lSZeWAaxMmJF48wvndZ8UyZpbYOo+7/AFNkcCh0fVluKpAgg8f1VuXYFlNpDAB5cTx89lsVmSem4QOgADf7/uvPUduRt8Fm57aRr4rCB1osVF5k6rh26gNdObjdzRbYzc8gf7LoSOJ++gUBnGd0xWbhHNM1WFzDaJGrw9DYRzlTniUb7+h2DlJ0i/DY5tVssMgel/LgVfiGiNO8b+a4vDYsUKpDZ/m/KeTvNdXgMYHt4LFlxuPH3RpcaOWOShjnU3NGl4nkCZ2sJA9eC1GYd+FJ7th0fjYCXROxbP0m8rq81o6gDJBYdxyPPmo6pmopsNJg+IkmW22BGx4meC9nTZVmwqV01ycTadVZyeKxbK2IY0C41TEzDm2Ii4XZ5ZlVQ02u7wB7dnOvLR+F5B4Xvv5rhX4kPxDmjwkgawNgTsQJBmwnmtujm1akdGJ0Opv2LDLf9vCLXC144xUFf7dRNycmekYDtOXN7mtpNQRFRjifxeE2HznzUr/qOktqPqFwi7IaNJFnQQAbzMGfReUsr/x2GnMOmRuOs8BN11WPrltC14aQ0yCTx58JWvTaico9X9o87W4NknKH8dje7QYvQSLeIOc695J+gH1XHUszNINE+OsQT/KwberonyA5rLgcHXxtd1ao4sotJLnfm/kYOPnwWLG9nXPxDDSc0Nkky6zGjaZ9oHRaWupgilG7MeAzZrcbRL58VemDB/K9gBv/ADH6r2HGZq1uoN+JpgzaOo5rzzBYTDYXxMh9WDNZ0E8z3Y2aFuZdUlhq1HR3hlo2hgnSSetz6hSjNxVIipJWdFkGHNSu6sZ8AI83O/ZpP9QXRYjEtYJcf3XmWO7VOY0UMM6HEm44SZLiVldnwawB7y4gXc7dx4mF2GZRVJE+ETmc57Uq/wAOgI1eHVwE/mPALdy7McLhGU6IfLnODS6LvqPIBJ53PtC87xXaCpWe2nh2uc4mGgDf02Hmuz7LdnaWGPf4qqx+Ij8wLaU8G83dfbrzG5uV+7ORb7naoomv2kwzd6oPkCf0UfiO3GFZxeTyAufITK0vLBdyZ0yLSyvGPqtLnUnUvytf8RHMgWHlJ6wt1TTsBERdAREQBERAFgxWJDB/NwCuxVcMaXH0HMqIo1NUuO5XmfENesFY4P537Lz/AMF2LFuW58GKnhrl77uJuTufvksmIk2AV5ddXr5d4lJNXzy+7/c1uTu2YaQ0C+/LqorG1MQcTTFPR3IkVJ3m8Flr+/0UnWN1lpNgHrw5KEOdq4X39SSlXzd2QtLH93WNMknVLpJmDa3Qb2UtQqg3H39/quRzqsWYgl0NHAt2/wCR5zPsFt5dmllCOecGpS6o1SwKcbjydFWrcBv8h+65rF9m3VcTTrSZY5u/Ju8dd1O4Z2q481svfpaY6kk81bjcm98n0KVJ4+iPLu0NLRiXmRGuLWJDgIDo5H9FmyfHlrolcbmmMqmtVdTLqjBUfLzAm5mBPlspjBYiYcON1rzad+Gt3kWYcu9s7/HU3VqD2McGuc2A4ifO3lK84w+Yvph7aoIfT476hJFuY5Lqjn/dNp2kOe2meEBwN/eFz3a+iC6GEAl2kE/lNyD6hZ9DGUG8cl0f9uS7bSc1yjVwGHNZ76jmlusNESWutI1AAiDsppmAb3T6dc7SA6JcQbgydyJ36LkMPiRh6j/ETEaWyd3CYM8BK6JmM1TqJkiwmwkCSPZevkpQ+n36FONylP6mDKcM15qN8Rc2Wh0lpIE3iSGzus1WnOpjy7VT06SfigTx47/Ja/Zx0vc8khhLgbWJJPw/fFb2Z1NYpuJBLXhjgNntNtU+gn+6hODVNMRkqdomBmVVzYfppMFgXeEeg3XN5tiK+vTT1vLgPgBIgEgbcOPqtXPMb4oM+Dwg7h1rEDgVTLO01SkCG8eq9OEnNKXY8mcFBtdyWoZPjXUwO5cfzS5rZ6Xco3G4nFvqmm5rtTQJDfEGggRBbI2W1W7VuLTqN+A/ss2X9r6jWBoa3eSXS4mfUKTbvgpp+RZh8vrsHhpkE7ucWgnyk2CxnJsS8zp1f822+a3sb2nNRhAY3UbAhot1ncKB/wA69nxVjJ4NUdz8iVE1hhVw4MUyCd3Ahzj/AEmw6LTrZ3UNhq9bKK/zeo7u6lxJPzWzQrtaZAvzN/ZcafchKlwTOV5TiMQRfSD+J3hHpML03sr2aw2E8Wtj6p/GXAx/tn6ryX/WXn8xWfDY2q8gNYXE7NuT6AJCe1/lIKUj3sV2/mb7hXgzsvKMs7M4+tEtbSbzfY/07/JdTlXYKkwh1eo+s4cJ7un/AEtMn1Potsck5f8An3LE2deiso0msAa0AAWAFgFerjoREQBEUbmuK/7bdz8XQcvMrPqtTHT4nkl2935E4Qc5UjXx2IDyYuAIHXmVgoNjba6DYEBX0+Zt+y+Gnklmy+Lk5f3z6cfsegltjSMrafFV1Rf781rnFXsrybSVatRCX5OxHa+4fVHBH1bLGwmbD1V9dukKCySlFy7foSpXR57nWa0316lB9nCZ3BLYmZ25Qo/AY2Nj0lVz2mHf5ioBL/HpkkHw7eWwKhcsJDWh24AB84utMcUHj+U9FNqkz1Hs/idQu5bPaLGilQqPIkBpMc+QXO9ma0ELP29xEYcDg5zQTyE/P+6ohVeH6mfLC52efZZgtTNJIaYJnpMrK2npJHIn6rNpBgNJFwQeV7rGN16EpN9S7aodF2N7AgP0hwMBwN+YMgqI7SVdWI0A/B44iZJkAT5SYW8Hlu2/BamCwOoudU0ySXETBJMrmnivE3N/bK5ye1oxYbCvqU5OziSRG88POAtI0XMqilqIFi3jLSSPcXCnKOODQIBgmA3gQJ357HgoxlWnVruqNafD4CZLtuQOwklbIxe5rsRlL5F5mNpdTc0OM0zLWxIjz6x9FvU8QKrqbWum/iI2Fx+xWXMaA7iXOa2RYmRDhGmYnjHW60cI0NEgwBBdaJBjbjF5UF/VLsRkq+WPDNztFiaTXvYADcB7SDY/ExzZ5jkob/T6T/heWE8Jt81ZVeKjiDIJMyfWJPqrQS0lrgJHX2K9THGlR5uR27KnKKjHQS0j80mPXkVdUpPbuLcwstPEOBtEcQf34LfbVa5hcBDmguLeBA3gqW6vzFTi+xo0KwaLifP9tltHOLQQCORAI9oWsdD266YMj4m7Dhce6sabXYPUo3fBBxo2u9ouEluk82m39P8A4WRjW7tLSPn7FaVOo3iwei7/ALI0cpqkNrUdNQ7a3udT8gZEeTvdcSbdWc6EDk2JpU3A1aIrD8pcWexbv6gr1Hs32mwDgGUtFBxtoc1tOT0cPC73lbx7I4IgD/L04G0SN/IrXq9hcC7/ALMeT3j/AOy0QxzjxQo6RFE5VkYw1qVWto/9N7g9g/26hLfQqWV6vudCIi6AiIgKPcACTsLlc61pcS7mSb77z+3spXNK4DS38TvpN1FvqfhH30Xyvx3UxlkWK+kevTzfb+PqbdNFpX5l3eXVtR02CxPfwVkkL5vJnf5X+/8Ag1KBkq7gBX1Kix0xuTuqOChukk2ul+x2jZoOsYiR6rTzbEgMc48B6T/5WzSAj7uuX7XYuNNIOADpLzxANm29yt+JOahCXHc5CNy6HJYrExqMgyNVuAda/RaWF+yratcO8A1RaDwIkrLRC9KSSuka7fc6XIcQGkTEcZtA4lW/4gOFSiIcdUEgTa0EOXGYgV6lZlGlEEguGpoBaDeQ4jVYGwlTOe4iHeORpYBpDZDY3bItN535KOPRzWSM0/UrnKPWzmsqx7nENMyLHj8+qmoUTktPUXPLIE+H9fNTJdAM3C0ait9IY5ScFuLO8B8M3O3P0UO9ho1mkucQ+RLrwVhwNVxxnikNGuDyA8PpdXdoquuo1rbxDhNtrE/VW48TjPb2a6leR3C1zZuOzljWDQdRuABwP83JUyAANItcwT0Nz99VfQy0EGGgcXcd7fS/qtJjXtc8UoDQ49eGw9VNVHdGPPqJNy2ylx6Gzj6hfiRTaPCwAQOJN/lPzKnH4Du6I1uaCSDpAuGt8ThveAFzOV1QwkkEEeIl1ib/ADXUdncudmdd1MksAY91txEaNVoALjHOx9LI491QSK5ZErkzknwKhDHAsPwE2Pk4G8/JYswa6WuiQLW5K/OsEaTyHW0kzzGk+K3SCpLN8sqYOq+k+DFx+So03a5vKQvQS7+R57fYhHF0SxxHMbj2VuHzSoCWuMeULac0OvTsfynj081t5Z2efi6VSpRAe6k4B9PZ8OEhzZs7Zwje3GU56EH0PQ+x+X4TH0tVFjKWKpgd5TdL6VQfm0vJ8J48vYrpG9ksFXltTD9zVHxNa4gRbxMuQW35LxTJsTVw9bVTfofTJs6WuBG7SOM7QV7L2b7TsxVMVRZ3wvbxa4bjy4hWY5RfRoi0yMzb/CdhBOHquB/K/wD/AEB+i4nM+zOIwp/iNeBwdEtP/NphezszYK92ZsIgiQdxAg+6lLFF8dBR5h2b7aYjCBrXnvKU3a65a3/23cD0NvJeuZRmtLE0xUou1NPoWni1w4Fc0/I8O9+ui3u3cQADTcOLX0zYg9IUvlOR0cO81KLe71CHsaT3Z5HSdo6QpY1KPR8Bk2ioCqq44UJVVQhVQBERAQmZP1VCOUD9T99FqTF/v1V1WqHPJabEkzxIVtcWsvznV5N+WeXl2/8AR6sFSSMJddZQ4b8VhCHePu68+MqZc0ZAVY5xlG7dVfUp2HP6ff6qyCbTrsc6Jl1WqA2eAE/L915Ln7Hmq5zqjnD+Y9dl3Wc5kGjQCL7nmZgAdVw2dAuqNH4R4t5k3APluvY0UJ3vfBfGEYx68mtSZ8lstYVbRWni8cSdNMTG94A9VspydI5KVI29TWuD2gd5s19jpvvdR2fYo1KulrpcY1DfSI+pUVWw9Vuotc0AmSPXaVIZXhw0Fzvidf8ARa4pYo2nZnlcmoyVElTGkAclmNUAT7rVrVbTxWtSJeCHAwZHIHpKyrG5dS5y7IzYrMabAWsIL3DYX944cVjwGWN1a6hJJ9zPADgFFZlhgwHTLXWAAPVZHY+pAABsIB4zxK24obVce/mVTn1qXsTdWnTptLG19L3bt/6hE7GBtw36LDhGNYwtIc7TBcWgnUXfDPWxlR+V152Bc8nlJJ4rpMFhcTUqtbUBpUybtENqOHLxkX9t9irPD3dP5K/EpJmlluUPrVGu7skOcBcWY0C7nfNegf4d0W4ZuIJ0969wLoggMaCKbQRYwdRMcXLSyHF6aNWiBFiWniZs7VzKxdn3FtZ5vBa6fQ6v3W3DjWOqMeWW+yOzvI/8w3MqpgODw+kyxc3Q1xqaiLePUbAn4QrqGMZjjh2VmBwLA2dnAFgMB3QhbFOm40sQTqms6LGLeIu9PFC0sJgXscHMlpAgRwtFvQqwqo53Ouyr6NRwoPFUaoa0f9Wwn4R8Ucxy2XbZVXpYTCtLKemrW/iPa4GQ9wAdqB2AiAFdkuE7ouqOBc+IYN993H75rI7BOeS50ydyupVwKOYzTBjEHU+dfB4+L15jous7KZc6hRAfpNR4F9AbDGyGufxJg8VkoZapVtBxFzvv1811LrZyi3E45rbNGo+Vv7rRHeVHb+QAgKUp4FSOEotZeJP0UqsGXKsLobe54qUYtJrjwC3KTTxViIszBXKxqvUzhRVVFVAEREBy76QFRzRYS4AbACbK4UA1umeJJ6dAt7OMMQe8ZED4xF9xcR0lR/ezHJfAa/S/hsk1Nc3T9LPVxz3xTRSna522WKpvZZn1BIE7T69VY4AleVNKkky5c2y+mQB1XL512xp061SgYDmxBkQZAMDqFi7R58G6qbSQdpBueg5Bed4zDFjyXNlx6iB85XtaLRb8d5P2r+52tsr+p0mZZ2SIFz9J/F6BRdSq3V4ZgBtz0aJ+cqDbinOmQQZ4zcLbwxL/AA02VXmJhrST1svUjp3GO07LMm7MlbHOcXNp7gwTyV+DwVRoB0EjjoA4+qw4PIazy6o3+GJ0ku8NxfSBvN/mp/DZUGRLnk8TMCegHBXeGo9EVxyOvUjMywrmMa7Q0zs0EapiSXdBwiVCVMdUE+GBwvsuyxGXF3Pz3WpUyGeCujCHkVTnJvk5EZpUG8E7FZ259ULdBpsLf+U/X6LoT2b6LJT7M9FfHFDyKnOXmcxRrt3LXE8zf6lZGUXvPIe3uV2WH7M9FK4Ts+BwVixx8iO9nOdn2OoOD2AA7XEiCurq1jVgubBC36GTDkt6jlkcFNRpUiDaZD4fC+KRx+yt7C4KCetvdS9HL4W3TwSmolbZFU8COSzswA5KWbhlkGHU6I2RIwI5K9uDUsKCuFBd2iyMbhlmbQW+KKuFJKOWabaKzMpLOKavDFKjlljGwszQqtYrlI4VCqrZVV04XIqBVQBERAWuChsZlhklvHhsFNqhCzanS4tRHbkVonjySg7Rx2Iplh1GlqcLTb5T59FzWbNrVX3qPotNjovA9CJ/uvUalAHgtOtljDwC87H8Hw43a9zX+LbXB49issMktBjm46nHqTzUdVyhx5r2d+Rs5LA7s8zkr/wbR38Ujxn/AEN3Jb2EyZw5r1Ydn28llZkbRwVi0xB50cNhsC90ay50WEkmB6qSp5TPBdezKgOCztwAU/w/cj45ytPKuizNygcl1DcGFeMMFNYUiDynNNykclkblI5LpBQCu7lWeGiG9kAzLByWxTy4clMCmqhi6oI5vZHMwSytwoW9pSFLaRs1hhwrxRWdF2hZiFJV7tZESjhZoTQr0SgWaU0q9EBZCqrkQFqqqwkLoKQgCrCqgCIiAIiIAiIgCpCqiApCppVyIC3SmlXIgKQkKqICkIqogKIqogKQiqiAQiIgCIiAIiIAiIgCIiAIiIAiIgCIiAIiIAiIgCIiAIiIAiIgCIiAIiIAiIgCIiAIiIAiIgCIiAIiIAiIgCIiAIiIAiIgCIiAIiID/9k=">
            <a:extLst>
              <a:ext uri="{FF2B5EF4-FFF2-40B4-BE49-F238E27FC236}">
                <a16:creationId xmlns:a16="http://schemas.microsoft.com/office/drawing/2014/main" id="{C6928637-BAC7-DF49-868A-3F0081C9A5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L" altLang="en-US" sz="1800"/>
          </a:p>
        </p:txBody>
      </p:sp>
      <p:sp>
        <p:nvSpPr>
          <p:cNvPr id="17416" name="AutoShape 10" descr="data:image/jpeg;base64,/9j/4AAQSkZJRgABAQAAAQABAAD/2wCEAAkGBxQSEhQUEhQUFhUWGRcVFRUXGBgUFhYYFBcWFxQWFRgYHCggGBsmGxcWITEiJSkrLi4vFyAzODMsNygtLisBCgoKDg0OGhAQGywmICU0LzYsNDAtLCwsLDQsNCwsMiw3LCwsLCwvLSwsLDQsLDQsLCwsNCwsLCwsLC8sLCwsLP/AABEIALIBGwMBIgACEQEDEQH/xAAbAAEAAQUBAAAAAAAAAAAAAAAABQECAwQGB//EAD8QAAEDAgQDBgQEBAUDBQAAAAEAAhEDIQQFEjFBUWEGEyJxgZEyobHwQlLB0SNikuEHFBVygjND8VNjc8LS/8QAGwEBAAMBAQEBAAAAAAAAAAAAAAIDBAEFBgf/xAAwEQACAgEDAgQEBQUBAAAAAAAAAQIRAwQSMSFBE1FhoQUisfAUMnGBkVLB0eHxQv/aAAwDAQACEQMRAD8A9xREQBERAEREAREQBERAEREAREQBERAEREAREQBERAEREAREQBERAEREAREQBERAEREAREQBERAEREAREQBERAEREAREQBElUBQFUREAREQBERAEREAREQBERAEREAREQBERAEREAREQBERAEREAREQBERAFrY3Gtpi5vwEwsOYY5oa5rT44It+E852tvC5XLHPqk948VHAxrB4DaRsD5LxviHxaOH5MXzS9l/v0NeDTb/ml0RKvz2qdmtb7u+dvotarm2IiWuEyPwjab8FYKgkibi149xzCyPAj1XzL+Jaxycnkf6cI3LFjSrajFSx9ZzD3jxedxEcg0t28/datDtSabZZqqBvhcNXe3bYusZHWPYXUZ2wyarXZTdSqFj6btTYcWyNiDHofRZKjnjCMfiNLXNEv0+ETNzbn+q34ddPw1KWR7vf/AISjig5KO3odPl/axjwS+m9kb+F3HpEqVp5rTJaJ+ISD+GJAHi+Gbi0yvKMjzhpqvbTqSwjWNvBHxySduK6LFY+kKJqUml+uGljZAbqmXPGxAMTHML18OtyuPzV9GZp6WCk19D0NF5rgO0mJDixrmaWjZ5LpjrEi3CDsu0yLO2YhgMt1cQDOy3YNZjzcGXNpp4uSWRJRazOW94L9N/afosWDxbKrA+m4OY7Zw26+R6KIxeatovrE3g0zHlId8mlRfZrG06Vas1him8vqR/NMyPNvBU+MtyRHciTx+cubjsPhgQA8OJtc6WOdE8Ngp9eaVcX3maUahPwPaAP/AJZZ9CvS0wycrfqE7bQRaGYZhocxjbve5rQOQJu4+krfVqaZIIix0qzXTpcDpMGCDB3g8iugyIiIAiIgCIiAIiIAiIgCIiAIsOIxLWfEbnYcT5BaOMzFwYXAEACYA1OPQcFk1Gtw4Okn18lz9/qWRxylwblXGNbY/F+Xj5+XVRbsbUfIJAE/hkG21/b2UNlmJq16lR9RrmtmGE2OkbAN/DeT1lSZeWAaxMmJF48wvndZ8UyZpbYOo+7/AFNkcCh0fVluKpAgg8f1VuXYFlNpDAB5cTx89lsVmSem4QOgADf7/uvPUduRt8Fm57aRr4rCB1osVF5k6rh26gNdObjdzRbYzc8gf7LoSOJ++gUBnGd0xWbhHNM1WFzDaJGrw9DYRzlTniUb7+h2DlJ0i/DY5tVssMgel/LgVfiGiNO8b+a4vDYsUKpDZ/m/KeTvNdXgMYHt4LFlxuPH3RpcaOWOShjnU3NGl4nkCZ2sJA9eC1GYd+FJ7th0fjYCXROxbP0m8rq81o6gDJBYdxyPPmo6pmopsNJg+IkmW22BGx4meC9nTZVmwqV01ycTadVZyeKxbK2IY0C41TEzDm2Ii4XZ5ZlVQ02u7wB7dnOvLR+F5B4Xvv5rhX4kPxDmjwkgawNgTsQJBmwnmtujm1akdGJ0Opv2LDLf9vCLXC144xUFf7dRNycmekYDtOXN7mtpNQRFRjifxeE2HznzUr/qOktqPqFwi7IaNJFnQQAbzMGfReUsr/x2GnMOmRuOs8BN11WPrltC14aQ0yCTx58JWvTaico9X9o87W4NknKH8dje7QYvQSLeIOc695J+gH1XHUszNINE+OsQT/KwberonyA5rLgcHXxtd1ao4sotJLnfm/kYOPnwWLG9nXPxDDSc0Nkky6zGjaZ9oHRaWupgilG7MeAzZrcbRL58VemDB/K9gBv/ADH6r2HGZq1uoN+JpgzaOo5rzzBYTDYXxMh9WDNZ0E8z3Y2aFuZdUlhq1HR3hlo2hgnSSetz6hSjNxVIipJWdFkGHNSu6sZ8AI83O/ZpP9QXRYjEtYJcf3XmWO7VOY0UMM6HEm44SZLiVldnwawB7y4gXc7dx4mF2GZRVJE+ETmc57Uq/wAOgI1eHVwE/mPALdy7McLhGU6IfLnODS6LvqPIBJ53PtC87xXaCpWe2nh2uc4mGgDf02Hmuz7LdnaWGPf4qqx+Ij8wLaU8G83dfbrzG5uV+7ORb7naoomv2kwzd6oPkCf0UfiO3GFZxeTyAufITK0vLBdyZ0yLSyvGPqtLnUnUvytf8RHMgWHlJ6wt1TTsBERdAREQBERAFgxWJDB/NwCuxVcMaXH0HMqIo1NUuO5XmfENesFY4P537Lz/AMF2LFuW58GKnhrl77uJuTufvksmIk2AV5ddXr5d4lJNXzy+7/c1uTu2YaQ0C+/LqorG1MQcTTFPR3IkVJ3m8Flr+/0UnWN1lpNgHrw5KEOdq4X39SSlXzd2QtLH93WNMknVLpJmDa3Qb2UtQqg3H39/quRzqsWYgl0NHAt2/wCR5zPsFt5dmllCOecGpS6o1SwKcbjydFWrcBv8h+65rF9m3VcTTrSZY5u/Ju8dd1O4Z2q481svfpaY6kk81bjcm98n0KVJ4+iPLu0NLRiXmRGuLWJDgIDo5H9FmyfHlrolcbmmMqmtVdTLqjBUfLzAm5mBPlspjBYiYcON1rzad+Gt3kWYcu9s7/HU3VqD2McGuc2A4ifO3lK84w+Yvph7aoIfT476hJFuY5Lqjn/dNp2kOe2meEBwN/eFz3a+iC6GEAl2kE/lNyD6hZ9DGUG8cl0f9uS7bSc1yjVwGHNZ76jmlusNESWutI1AAiDsppmAb3T6dc7SA6JcQbgydyJ36LkMPiRh6j/ETEaWyd3CYM8BK6JmM1TqJkiwmwkCSPZevkpQ+n36FONylP6mDKcM15qN8Rc2Wh0lpIE3iSGzus1WnOpjy7VT06SfigTx47/Ja/Zx0vc8khhLgbWJJPw/fFb2Z1NYpuJBLXhjgNntNtU+gn+6hODVNMRkqdomBmVVzYfppMFgXeEeg3XN5tiK+vTT1vLgPgBIgEgbcOPqtXPMb4oM+Dwg7h1rEDgVTLO01SkCG8eq9OEnNKXY8mcFBtdyWoZPjXUwO5cfzS5rZ6Xco3G4nFvqmm5rtTQJDfEGggRBbI2W1W7VuLTqN+A/ss2X9r6jWBoa3eSXS4mfUKTbvgpp+RZh8vrsHhpkE7ucWgnyk2CxnJsS8zp1f822+a3sb2nNRhAY3UbAhot1ncKB/wA69nxVjJ4NUdz8iVE1hhVw4MUyCd3Ahzj/AEmw6LTrZ3UNhq9bKK/zeo7u6lxJPzWzQrtaZAvzN/ZcafchKlwTOV5TiMQRfSD+J3hHpML03sr2aw2E8Wtj6p/GXAx/tn6ryX/WXn8xWfDY2q8gNYXE7NuT6AJCe1/lIKUj3sV2/mb7hXgzsvKMs7M4+tEtbSbzfY/07/JdTlXYKkwh1eo+s4cJ7un/AEtMn1Potsck5f8An3LE2deiso0msAa0AAWAFgFerjoREQBEUbmuK/7bdz8XQcvMrPqtTHT4nkl2935E4Qc5UjXx2IDyYuAIHXmVgoNjba6DYEBX0+Zt+y+Gnklmy+Lk5f3z6cfsegltjSMrafFV1Rf781rnFXsrybSVatRCX5OxHa+4fVHBH1bLGwmbD1V9dukKCySlFy7foSpXR57nWa0316lB9nCZ3BLYmZ25Qo/AY2Nj0lVz2mHf5ioBL/HpkkHw7eWwKhcsJDWh24AB84utMcUHj+U9FNqkz1Hs/idQu5bPaLGilQqPIkBpMc+QXO9ma0ELP29xEYcDg5zQTyE/P+6ohVeH6mfLC52efZZgtTNJIaYJnpMrK2npJHIn6rNpBgNJFwQeV7rGN16EpN9S7aodF2N7AgP0hwMBwN+YMgqI7SVdWI0A/B44iZJkAT5SYW8Hlu2/BamCwOoudU0ySXETBJMrmnivE3N/bK5ye1oxYbCvqU5OziSRG88POAtI0XMqilqIFi3jLSSPcXCnKOODQIBgmA3gQJ357HgoxlWnVruqNafD4CZLtuQOwklbIxe5rsRlL5F5mNpdTc0OM0zLWxIjz6x9FvU8QKrqbWum/iI2Fx+xWXMaA7iXOa2RYmRDhGmYnjHW60cI0NEgwBBdaJBjbjF5UF/VLsRkq+WPDNztFiaTXvYADcB7SDY/ExzZ5jkob/T6T/heWE8Jt81ZVeKjiDIJMyfWJPqrQS0lrgJHX2K9THGlR5uR27KnKKjHQS0j80mPXkVdUpPbuLcwstPEOBtEcQf34LfbVa5hcBDmguLeBA3gqW6vzFTi+xo0KwaLifP9tltHOLQQCORAI9oWsdD266YMj4m7Dhce6sabXYPUo3fBBxo2u9ouEluk82m39P8A4WRjW7tLSPn7FaVOo3iwei7/ALI0cpqkNrUdNQ7a3udT8gZEeTvdcSbdWc6EDk2JpU3A1aIrD8pcWexbv6gr1Hs32mwDgGUtFBxtoc1tOT0cPC73lbx7I4IgD/L04G0SN/IrXq9hcC7/ALMeT3j/AOy0QxzjxQo6RFE5VkYw1qVWto/9N7g9g/26hLfQqWV6vudCIi6AiIgKPcACTsLlc61pcS7mSb77z+3spXNK4DS38TvpN1FvqfhH30Xyvx3UxlkWK+kevTzfb+PqbdNFpX5l3eXVtR02CxPfwVkkL5vJnf5X+/8Ag1KBkq7gBX1Kix0xuTuqOChukk2ul+x2jZoOsYiR6rTzbEgMc48B6T/5WzSAj7uuX7XYuNNIOADpLzxANm29yt+JOahCXHc5CNy6HJYrExqMgyNVuAda/RaWF+yratcO8A1RaDwIkrLRC9KSSuka7fc6XIcQGkTEcZtA4lW/4gOFSiIcdUEgTa0EOXGYgV6lZlGlEEguGpoBaDeQ4jVYGwlTOe4iHeORpYBpDZDY3bItN535KOPRzWSM0/UrnKPWzmsqx7nENMyLHj8+qmoUTktPUXPLIE+H9fNTJdAM3C0ait9IY5ScFuLO8B8M3O3P0UO9ho1mkucQ+RLrwVhwNVxxnikNGuDyA8PpdXdoquuo1rbxDhNtrE/VW48TjPb2a6leR3C1zZuOzljWDQdRuABwP83JUyAANItcwT0Nz99VfQy0EGGgcXcd7fS/qtJjXtc8UoDQ49eGw9VNVHdGPPqJNy2ylx6Gzj6hfiRTaPCwAQOJN/lPzKnH4Du6I1uaCSDpAuGt8ThveAFzOV1QwkkEEeIl1ib/ADXUdncudmdd1MksAY91txEaNVoALjHOx9LI491QSK5ZErkzknwKhDHAsPwE2Pk4G8/JYswa6WuiQLW5K/OsEaTyHW0kzzGk+K3SCpLN8sqYOq+k+DFx+So03a5vKQvQS7+R57fYhHF0SxxHMbj2VuHzSoCWuMeULac0OvTsfynj081t5Z2efi6VSpRAe6k4B9PZ8OEhzZs7Zwje3GU56EH0PQ+x+X4TH0tVFjKWKpgd5TdL6VQfm0vJ8J48vYrpG9ksFXltTD9zVHxNa4gRbxMuQW35LxTJsTVw9bVTfofTJs6WuBG7SOM7QV7L2b7TsxVMVRZ3wvbxa4bjy4hWY5RfRoi0yMzb/CdhBOHquB/K/wD/AEB+i4nM+zOIwp/iNeBwdEtP/NphezszYK92ZsIgiQdxAg+6lLFF8dBR5h2b7aYjCBrXnvKU3a65a3/23cD0NvJeuZRmtLE0xUou1NPoWni1w4Fc0/I8O9+ui3u3cQADTcOLX0zYg9IUvlOR0cO81KLe71CHsaT3Z5HSdo6QpY1KPR8Bk2ioCqq44UJVVQhVQBERAQmZP1VCOUD9T99FqTF/v1V1WqHPJabEkzxIVtcWsvznV5N+WeXl2/8AR6sFSSMJddZQ4b8VhCHePu68+MqZc0ZAVY5xlG7dVfUp2HP6ff6qyCbTrsc6Jl1WqA2eAE/L915Ln7Hmq5zqjnD+Y9dl3Wc5kGjQCL7nmZgAdVw2dAuqNH4R4t5k3APluvY0UJ3vfBfGEYx68mtSZ8lstYVbRWni8cSdNMTG94A9VspydI5KVI29TWuD2gd5s19jpvvdR2fYo1KulrpcY1DfSI+pUVWw9Vuotc0AmSPXaVIZXhw0Fzvidf8ARa4pYo2nZnlcmoyVElTGkAclmNUAT7rVrVbTxWtSJeCHAwZHIHpKyrG5dS5y7IzYrMabAWsIL3DYX944cVjwGWN1a6hJJ9zPADgFFZlhgwHTLXWAAPVZHY+pAABsIB4zxK24obVce/mVTn1qXsTdWnTptLG19L3bt/6hE7GBtw36LDhGNYwtIc7TBcWgnUXfDPWxlR+V152Bc8nlJJ4rpMFhcTUqtbUBpUybtENqOHLxkX9t9irPD3dP5K/EpJmlluUPrVGu7skOcBcWY0C7nfNegf4d0W4ZuIJ0969wLoggMaCKbQRYwdRMcXLSyHF6aNWiBFiWniZs7VzKxdn3FtZ5vBa6fQ6v3W3DjWOqMeWW+yOzvI/8w3MqpgODw+kyxc3Q1xqaiLePUbAn4QrqGMZjjh2VmBwLA2dnAFgMB3QhbFOm40sQTqms6LGLeIu9PFC0sJgXscHMlpAgRwtFvQqwqo53Ouyr6NRwoPFUaoa0f9Wwn4R8Ucxy2XbZVXpYTCtLKemrW/iPa4GQ9wAdqB2AiAFdkuE7ouqOBc+IYN993H75rI7BOeS50ydyupVwKOYzTBjEHU+dfB4+L15jous7KZc6hRAfpNR4F9AbDGyGufxJg8VkoZapVtBxFzvv1811LrZyi3E45rbNGo+Vv7rRHeVHb+QAgKUp4FSOEotZeJP0UqsGXKsLobe54qUYtJrjwC3KTTxViIszBXKxqvUzhRVVFVAEREBy76QFRzRYS4AbACbK4UA1umeJJ6dAt7OMMQe8ZED4xF9xcR0lR/ezHJfAa/S/hsk1Nc3T9LPVxz3xTRSna522WKpvZZn1BIE7T69VY4AleVNKkky5c2y+mQB1XL512xp061SgYDmxBkQZAMDqFi7R58G6qbSQdpBueg5Bed4zDFjyXNlx6iB85XtaLRb8d5P2r+52tsr+p0mZZ2SIFz9J/F6BRdSq3V4ZgBtz0aJ+cqDbinOmQQZ4zcLbwxL/AA02VXmJhrST1svUjp3GO07LMm7MlbHOcXNp7gwTyV+DwVRoB0EjjoA4+qw4PIazy6o3+GJ0ku8NxfSBvN/mp/DZUGRLnk8TMCegHBXeGo9EVxyOvUjMywrmMa7Q0zs0EapiSXdBwiVCVMdUE+GBwvsuyxGXF3Pz3WpUyGeCujCHkVTnJvk5EZpUG8E7FZ259ULdBpsLf+U/X6LoT2b6LJT7M9FfHFDyKnOXmcxRrt3LXE8zf6lZGUXvPIe3uV2WH7M9FK4Ts+BwVixx8iO9nOdn2OoOD2AA7XEiCurq1jVgubBC36GTDkt6jlkcFNRpUiDaZD4fC+KRx+yt7C4KCetvdS9HL4W3TwSmolbZFU8COSzswA5KWbhlkGHU6I2RIwI5K9uDUsKCuFBd2iyMbhlmbQW+KKuFJKOWabaKzMpLOKavDFKjlljGwszQqtYrlI4VCqrZVV04XIqBVQBERAWuChsZlhklvHhsFNqhCzanS4tRHbkVonjySg7Rx2Iplh1GlqcLTb5T59FzWbNrVX3qPotNjovA9CJ/uvUalAHgtOtljDwC87H8Hw43a9zX+LbXB49issMktBjm46nHqTzUdVyhx5r2d+Rs5LA7s8zkr/wbR38Ujxn/AEN3Jb2EyZw5r1Ydn28llZkbRwVi0xB50cNhsC90ay50WEkmB6qSp5TPBdezKgOCztwAU/w/cj45ytPKuizNygcl1DcGFeMMFNYUiDynNNykclkblI5LpBQCu7lWeGiG9kAzLByWxTy4clMCmqhi6oI5vZHMwSytwoW9pSFLaRs1hhwrxRWdF2hZiFJV7tZESjhZoTQr0SgWaU0q9EBZCqrkQFqqqwkLoKQgCrCqgCIiAIiIAiIgCpCqiApCppVyIC3SmlXIgKQkKqICkIqogKIqogKQiqiAQiIgCIiAIiIAiIgCIiAIiIAiIgCIiAIiIAiIgCIiAIiIAiIgCIiAIiIAiIgCIiAIiIAiIgCIiAIiIAiIgCIiAIiIAiIgCIiAIiID/9k=">
            <a:extLst>
              <a:ext uri="{FF2B5EF4-FFF2-40B4-BE49-F238E27FC236}">
                <a16:creationId xmlns:a16="http://schemas.microsoft.com/office/drawing/2014/main" id="{6E4A6193-09DC-7646-B59B-505C8BD11D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L" altLang="en-US" sz="1800"/>
          </a:p>
        </p:txBody>
      </p:sp>
      <p:sp>
        <p:nvSpPr>
          <p:cNvPr id="17417" name="AutoShape 12" descr="data:image/jpeg;base64,/9j/4AAQSkZJRgABAQAAAQABAAD/2wCEAAkGBxQSEhQUEhQUFhUWGRcVFRUXGBgUFhYYFBcWFxQWFRgYHCggGBsmGxcWITEiJSkrLi4vFyAzODMsNygtLisBCgoKDg0OGhAQGywmICU0LzYsNDAtLCwsLDQsNCwsMiw3LCwsLCwvLSwsLDQsLDQsLCwsNCwsLCwsLC8sLCwsLP/AABEIALIBGwMBIgACEQEDEQH/xAAbAAEAAQUBAAAAAAAAAAAAAAAABQECAwQGB//EAD8QAAEDAgQDBgQEBAUDBQAAAAEAAhEDIQQFEjFBUWEGEyJxgZEyobHwQlLB0SNikuEHFBVygjND8VNjc8LS/8QAGwEBAAMBAQEBAAAAAAAAAAAAAAIDBAEFBgf/xAAwEQACAgEDAgQEBQUBAAAAAAAAAQIRAwQSMSFBE1FhoQUisfAUMnGBkVLB0eHxQv/aAAwDAQACEQMRAD8A9xREQBERAEREAREQBERAEREAREQBERAEREAREQBERAEREAREQBERAEREAREQBERAEREAREQBERAEREAREQBERAEREAREQBElUBQFUREAREQBERAEREAREQBERAEREAREQBERAEREAREQBERAEREAREQBERAFrY3Gtpi5vwEwsOYY5oa5rT44It+E852tvC5XLHPqk948VHAxrB4DaRsD5LxviHxaOH5MXzS9l/v0NeDTb/ml0RKvz2qdmtb7u+dvotarm2IiWuEyPwjab8FYKgkibi149xzCyPAj1XzL+Jaxycnkf6cI3LFjSrajFSx9ZzD3jxedxEcg0t28/datDtSabZZqqBvhcNXe3bYusZHWPYXUZ2wyarXZTdSqFj6btTYcWyNiDHofRZKjnjCMfiNLXNEv0+ETNzbn+q34ddPw1KWR7vf/AISjig5KO3odPl/axjwS+m9kb+F3HpEqVp5rTJaJ+ISD+GJAHi+Gbi0yvKMjzhpqvbTqSwjWNvBHxySduK6LFY+kKJqUml+uGljZAbqmXPGxAMTHML18OtyuPzV9GZp6WCk19D0NF5rgO0mJDixrmaWjZ5LpjrEi3CDsu0yLO2YhgMt1cQDOy3YNZjzcGXNpp4uSWRJRazOW94L9N/afosWDxbKrA+m4OY7Zw26+R6KIxeatovrE3g0zHlId8mlRfZrG06Vas1him8vqR/NMyPNvBU+MtyRHciTx+cubjsPhgQA8OJtc6WOdE8Ngp9eaVcX3maUahPwPaAP/AJZZ9CvS0wycrfqE7bQRaGYZhocxjbve5rQOQJu4+krfVqaZIIix0qzXTpcDpMGCDB3g8iugyIiIAiIgCIiAIiIAiIgCIiAIsOIxLWfEbnYcT5BaOMzFwYXAEACYA1OPQcFk1Gtw4Okn18lz9/qWRxylwblXGNbY/F+Xj5+XVRbsbUfIJAE/hkG21/b2UNlmJq16lR9RrmtmGE2OkbAN/DeT1lSZeWAaxMmJF48wvndZ8UyZpbYOo+7/AFNkcCh0fVluKpAgg8f1VuXYFlNpDAB5cTx89lsVmSem4QOgADf7/uvPUduRt8Fm57aRr4rCB1osVF5k6rh26gNdObjdzRbYzc8gf7LoSOJ++gUBnGd0xWbhHNM1WFzDaJGrw9DYRzlTniUb7+h2DlJ0i/DY5tVssMgel/LgVfiGiNO8b+a4vDYsUKpDZ/m/KeTvNdXgMYHt4LFlxuPH3RpcaOWOShjnU3NGl4nkCZ2sJA9eC1GYd+FJ7th0fjYCXROxbP0m8rq81o6gDJBYdxyPPmo6pmopsNJg+IkmW22BGx4meC9nTZVmwqV01ycTadVZyeKxbK2IY0C41TEzDm2Ii4XZ5ZlVQ02u7wB7dnOvLR+F5B4Xvv5rhX4kPxDmjwkgawNgTsQJBmwnmtujm1akdGJ0Opv2LDLf9vCLXC144xUFf7dRNycmekYDtOXN7mtpNQRFRjifxeE2HznzUr/qOktqPqFwi7IaNJFnQQAbzMGfReUsr/x2GnMOmRuOs8BN11WPrltC14aQ0yCTx58JWvTaico9X9o87W4NknKH8dje7QYvQSLeIOc695J+gH1XHUszNINE+OsQT/KwberonyA5rLgcHXxtd1ao4sotJLnfm/kYOPnwWLG9nXPxDDSc0Nkky6zGjaZ9oHRaWupgilG7MeAzZrcbRL58VemDB/K9gBv/ADH6r2HGZq1uoN+JpgzaOo5rzzBYTDYXxMh9WDNZ0E8z3Y2aFuZdUlhq1HR3hlo2hgnSSetz6hSjNxVIipJWdFkGHNSu6sZ8AI83O/ZpP9QXRYjEtYJcf3XmWO7VOY0UMM6HEm44SZLiVldnwawB7y4gXc7dx4mF2GZRVJE+ETmc57Uq/wAOgI1eHVwE/mPALdy7McLhGU6IfLnODS6LvqPIBJ53PtC87xXaCpWe2nh2uc4mGgDf02Hmuz7LdnaWGPf4qqx+Ij8wLaU8G83dfbrzG5uV+7ORb7naoomv2kwzd6oPkCf0UfiO3GFZxeTyAufITK0vLBdyZ0yLSyvGPqtLnUnUvytf8RHMgWHlJ6wt1TTsBERdAREQBERAFgxWJDB/NwCuxVcMaXH0HMqIo1NUuO5XmfENesFY4P537Lz/AMF2LFuW58GKnhrl77uJuTufvksmIk2AV5ddXr5d4lJNXzy+7/c1uTu2YaQ0C+/LqorG1MQcTTFPR3IkVJ3m8Flr+/0UnWN1lpNgHrw5KEOdq4X39SSlXzd2QtLH93WNMknVLpJmDa3Qb2UtQqg3H39/quRzqsWYgl0NHAt2/wCR5zPsFt5dmllCOecGpS6o1SwKcbjydFWrcBv8h+65rF9m3VcTTrSZY5u/Ju8dd1O4Z2q481svfpaY6kk81bjcm98n0KVJ4+iPLu0NLRiXmRGuLWJDgIDo5H9FmyfHlrolcbmmMqmtVdTLqjBUfLzAm5mBPlspjBYiYcON1rzad+Gt3kWYcu9s7/HU3VqD2McGuc2A4ifO3lK84w+Yvph7aoIfT476hJFuY5Lqjn/dNp2kOe2meEBwN/eFz3a+iC6GEAl2kE/lNyD6hZ9DGUG8cl0f9uS7bSc1yjVwGHNZ76jmlusNESWutI1AAiDsppmAb3T6dc7SA6JcQbgydyJ36LkMPiRh6j/ETEaWyd3CYM8BK6JmM1TqJkiwmwkCSPZevkpQ+n36FONylP6mDKcM15qN8Rc2Wh0lpIE3iSGzus1WnOpjy7VT06SfigTx47/Ja/Zx0vc8khhLgbWJJPw/fFb2Z1NYpuJBLXhjgNntNtU+gn+6hODVNMRkqdomBmVVzYfppMFgXeEeg3XN5tiK+vTT1vLgPgBIgEgbcOPqtXPMb4oM+Dwg7h1rEDgVTLO01SkCG8eq9OEnNKXY8mcFBtdyWoZPjXUwO5cfzS5rZ6Xco3G4nFvqmm5rtTQJDfEGggRBbI2W1W7VuLTqN+A/ss2X9r6jWBoa3eSXS4mfUKTbvgpp+RZh8vrsHhpkE7ucWgnyk2CxnJsS8zp1f822+a3sb2nNRhAY3UbAhot1ncKB/wA69nxVjJ4NUdz8iVE1hhVw4MUyCd3Ahzj/AEmw6LTrZ3UNhq9bKK/zeo7u6lxJPzWzQrtaZAvzN/ZcafchKlwTOV5TiMQRfSD+J3hHpML03sr2aw2E8Wtj6p/GXAx/tn6ryX/WXn8xWfDY2q8gNYXE7NuT6AJCe1/lIKUj3sV2/mb7hXgzsvKMs7M4+tEtbSbzfY/07/JdTlXYKkwh1eo+s4cJ7un/AEtMn1Potsck5f8An3LE2deiso0msAa0AAWAFgFerjoREQBEUbmuK/7bdz8XQcvMrPqtTHT4nkl2935E4Qc5UjXx2IDyYuAIHXmVgoNjba6DYEBX0+Zt+y+Gnklmy+Lk5f3z6cfsegltjSMrafFV1Rf781rnFXsrybSVatRCX5OxHa+4fVHBH1bLGwmbD1V9dukKCySlFy7foSpXR57nWa0316lB9nCZ3BLYmZ25Qo/AY2Nj0lVz2mHf5ioBL/HpkkHw7eWwKhcsJDWh24AB84utMcUHj+U9FNqkz1Hs/idQu5bPaLGilQqPIkBpMc+QXO9ma0ELP29xEYcDg5zQTyE/P+6ohVeH6mfLC52efZZgtTNJIaYJnpMrK2npJHIn6rNpBgNJFwQeV7rGN16EpN9S7aodF2N7AgP0hwMBwN+YMgqI7SVdWI0A/B44iZJkAT5SYW8Hlu2/BamCwOoudU0ySXETBJMrmnivE3N/bK5ye1oxYbCvqU5OziSRG88POAtI0XMqilqIFi3jLSSPcXCnKOODQIBgmA3gQJ357HgoxlWnVruqNafD4CZLtuQOwklbIxe5rsRlL5F5mNpdTc0OM0zLWxIjz6x9FvU8QKrqbWum/iI2Fx+xWXMaA7iXOa2RYmRDhGmYnjHW60cI0NEgwBBdaJBjbjF5UF/VLsRkq+WPDNztFiaTXvYADcB7SDY/ExzZ5jkob/T6T/heWE8Jt81ZVeKjiDIJMyfWJPqrQS0lrgJHX2K9THGlR5uR27KnKKjHQS0j80mPXkVdUpPbuLcwstPEOBtEcQf34LfbVa5hcBDmguLeBA3gqW6vzFTi+xo0KwaLifP9tltHOLQQCORAI9oWsdD266YMj4m7Dhce6sabXYPUo3fBBxo2u9ouEluk82m39P8A4WRjW7tLSPn7FaVOo3iwei7/ALI0cpqkNrUdNQ7a3udT8gZEeTvdcSbdWc6EDk2JpU3A1aIrD8pcWexbv6gr1Hs32mwDgGUtFBxtoc1tOT0cPC73lbx7I4IgD/L04G0SN/IrXq9hcC7/ALMeT3j/AOy0QxzjxQo6RFE5VkYw1qVWto/9N7g9g/26hLfQqWV6vudCIi6AiIgKPcACTsLlc61pcS7mSb77z+3spXNK4DS38TvpN1FvqfhH30Xyvx3UxlkWK+kevTzfb+PqbdNFpX5l3eXVtR02CxPfwVkkL5vJnf5X+/8Ag1KBkq7gBX1Kix0xuTuqOChukk2ul+x2jZoOsYiR6rTzbEgMc48B6T/5WzSAj7uuX7XYuNNIOADpLzxANm29yt+JOahCXHc5CNy6HJYrExqMgyNVuAda/RaWF+yratcO8A1RaDwIkrLRC9KSSuka7fc6XIcQGkTEcZtA4lW/4gOFSiIcdUEgTa0EOXGYgV6lZlGlEEguGpoBaDeQ4jVYGwlTOe4iHeORpYBpDZDY3bItN535KOPRzWSM0/UrnKPWzmsqx7nENMyLHj8+qmoUTktPUXPLIE+H9fNTJdAM3C0ait9IY5ScFuLO8B8M3O3P0UO9ho1mkucQ+RLrwVhwNVxxnikNGuDyA8PpdXdoquuo1rbxDhNtrE/VW48TjPb2a6leR3C1zZuOzljWDQdRuABwP83JUyAANItcwT0Nz99VfQy0EGGgcXcd7fS/qtJjXtc8UoDQ49eGw9VNVHdGPPqJNy2ylx6Gzj6hfiRTaPCwAQOJN/lPzKnH4Du6I1uaCSDpAuGt8ThveAFzOV1QwkkEEeIl1ib/ADXUdncudmdd1MksAY91txEaNVoALjHOx9LI491QSK5ZErkzknwKhDHAsPwE2Pk4G8/JYswa6WuiQLW5K/OsEaTyHW0kzzGk+K3SCpLN8sqYOq+k+DFx+So03a5vKQvQS7+R57fYhHF0SxxHMbj2VuHzSoCWuMeULac0OvTsfynj081t5Z2efi6VSpRAe6k4B9PZ8OEhzZs7Zwje3GU56EH0PQ+x+X4TH0tVFjKWKpgd5TdL6VQfm0vJ8J48vYrpG9ksFXltTD9zVHxNa4gRbxMuQW35LxTJsTVw9bVTfofTJs6WuBG7SOM7QV7L2b7TsxVMVRZ3wvbxa4bjy4hWY5RfRoi0yMzb/CdhBOHquB/K/wD/AEB+i4nM+zOIwp/iNeBwdEtP/NphezszYK92ZsIgiQdxAg+6lLFF8dBR5h2b7aYjCBrXnvKU3a65a3/23cD0NvJeuZRmtLE0xUou1NPoWni1w4Fc0/I8O9+ui3u3cQADTcOLX0zYg9IUvlOR0cO81KLe71CHsaT3Z5HSdo6QpY1KPR8Bk2ioCqq44UJVVQhVQBERAQmZP1VCOUD9T99FqTF/v1V1WqHPJabEkzxIVtcWsvznV5N+WeXl2/8AR6sFSSMJddZQ4b8VhCHePu68+MqZc0ZAVY5xlG7dVfUp2HP6ff6qyCbTrsc6Jl1WqA2eAE/L915Ln7Hmq5zqjnD+Y9dl3Wc5kGjQCL7nmZgAdVw2dAuqNH4R4t5k3APluvY0UJ3vfBfGEYx68mtSZ8lstYVbRWni8cSdNMTG94A9VspydI5KVI29TWuD2gd5s19jpvvdR2fYo1KulrpcY1DfSI+pUVWw9Vuotc0AmSPXaVIZXhw0Fzvidf8ARa4pYo2nZnlcmoyVElTGkAclmNUAT7rVrVbTxWtSJeCHAwZHIHpKyrG5dS5y7IzYrMabAWsIL3DYX944cVjwGWN1a6hJJ9zPADgFFZlhgwHTLXWAAPVZHY+pAABsIB4zxK24obVce/mVTn1qXsTdWnTptLG19L3bt/6hE7GBtw36LDhGNYwtIc7TBcWgnUXfDPWxlR+V152Bc8nlJJ4rpMFhcTUqtbUBpUybtENqOHLxkX9t9irPD3dP5K/EpJmlluUPrVGu7skOcBcWY0C7nfNegf4d0W4ZuIJ0969wLoggMaCKbQRYwdRMcXLSyHF6aNWiBFiWniZs7VzKxdn3FtZ5vBa6fQ6v3W3DjWOqMeWW+yOzvI/8w3MqpgODw+kyxc3Q1xqaiLePUbAn4QrqGMZjjh2VmBwLA2dnAFgMB3QhbFOm40sQTqms6LGLeIu9PFC0sJgXscHMlpAgRwtFvQqwqo53Ouyr6NRwoPFUaoa0f9Wwn4R8Ucxy2XbZVXpYTCtLKemrW/iPa4GQ9wAdqB2AiAFdkuE7ouqOBc+IYN993H75rI7BOeS50ydyupVwKOYzTBjEHU+dfB4+L15jous7KZc6hRAfpNR4F9AbDGyGufxJg8VkoZapVtBxFzvv1811LrZyi3E45rbNGo+Vv7rRHeVHb+QAgKUp4FSOEotZeJP0UqsGXKsLobe54qUYtJrjwC3KTTxViIszBXKxqvUzhRVVFVAEREBy76QFRzRYS4AbACbK4UA1umeJJ6dAt7OMMQe8ZED4xF9xcR0lR/ezHJfAa/S/hsk1Nc3T9LPVxz3xTRSna522WKpvZZn1BIE7T69VY4AleVNKkky5c2y+mQB1XL512xp061SgYDmxBkQZAMDqFi7R58G6qbSQdpBueg5Bed4zDFjyXNlx6iB85XtaLRb8d5P2r+52tsr+p0mZZ2SIFz9J/F6BRdSq3V4ZgBtz0aJ+cqDbinOmQQZ4zcLbwxL/AA02VXmJhrST1svUjp3GO07LMm7MlbHOcXNp7gwTyV+DwVRoB0EjjoA4+qw4PIazy6o3+GJ0ku8NxfSBvN/mp/DZUGRLnk8TMCegHBXeGo9EVxyOvUjMywrmMa7Q0zs0EapiSXdBwiVCVMdUE+GBwvsuyxGXF3Pz3WpUyGeCujCHkVTnJvk5EZpUG8E7FZ259ULdBpsLf+U/X6LoT2b6LJT7M9FfHFDyKnOXmcxRrt3LXE8zf6lZGUXvPIe3uV2WH7M9FK4Ts+BwVixx8iO9nOdn2OoOD2AA7XEiCurq1jVgubBC36GTDkt6jlkcFNRpUiDaZD4fC+KRx+yt7C4KCetvdS9HL4W3TwSmolbZFU8COSzswA5KWbhlkGHU6I2RIwI5K9uDUsKCuFBd2iyMbhlmbQW+KKuFJKOWabaKzMpLOKavDFKjlljGwszQqtYrlI4VCqrZVV04XIqBVQBERAWuChsZlhklvHhsFNqhCzanS4tRHbkVonjySg7Rx2Iplh1GlqcLTb5T59FzWbNrVX3qPotNjovA9CJ/uvUalAHgtOtljDwC87H8Hw43a9zX+LbXB49issMktBjm46nHqTzUdVyhx5r2d+Rs5LA7s8zkr/wbR38Ujxn/AEN3Jb2EyZw5r1Ydn28llZkbRwVi0xB50cNhsC90ay50WEkmB6qSp5TPBdezKgOCztwAU/w/cj45ytPKuizNygcl1DcGFeMMFNYUiDynNNykclkblI5LpBQCu7lWeGiG9kAzLByWxTy4clMCmqhi6oI5vZHMwSytwoW9pSFLaRs1hhwrxRWdF2hZiFJV7tZESjhZoTQr0SgWaU0q9EBZCqrkQFqqqwkLoKQgCrCqgCIiAIiIAiIgCpCqiApCppVyIC3SmlXIgKQkKqICkIqogKIqogKQiqiAQiIgCIiAIiIAiIgCIiAIiIAiIgCIiAIiIAiIgCIiAIiIAiIgCIiAIiIAiIgCIiAIiIAiIgCIiAIiIAiIgCIiAIiIAiIgCIiAIiID/9k=">
            <a:extLst>
              <a:ext uri="{FF2B5EF4-FFF2-40B4-BE49-F238E27FC236}">
                <a16:creationId xmlns:a16="http://schemas.microsoft.com/office/drawing/2014/main" id="{CEE1C7E1-D511-DA4A-8954-B96235C491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L" altLang="en-US" sz="1800"/>
          </a:p>
        </p:txBody>
      </p:sp>
      <p:sp>
        <p:nvSpPr>
          <p:cNvPr id="17418" name="AutoShape 14" descr="data:image/jpeg;base64,/9j/4AAQSkZJRgABAQAAAQABAAD/2wCEAAkGBxQSEhQUEhQUFhUWGRcVFRUXGBgUFhYYFBcWFxQWFRgYHCggGBsmGxcWITEiJSkrLi4vFyAzODMsNygtLisBCgoKDg0OGhAQGywmICU0LzYsNDAtLCwsLDQsNCwsMiw3LCwsLCwvLSwsLDQsLDQsLCwsNCwsLCwsLC8sLCwsLP/AABEIALIBGwMBIgACEQEDEQH/xAAbAAEAAQUBAAAAAAAAAAAAAAAABQECAwQGB//EAD8QAAEDAgQDBgQEBAUDBQAAAAEAAhEDIQQFEjFBUWEGEyJxgZEyobHwQlLB0SNikuEHFBVygjND8VNjc8LS/8QAGwEBAAMBAQEBAAAAAAAAAAAAAAIDBAEFBgf/xAAwEQACAgEDAgQEBQUBAAAAAAAAAQIRAwQSMSFBE1FhoQUisfAUMnGBkVLB0eHxQv/aAAwDAQACEQMRAD8A9xREQBERAEREAREQBERAEREAREQBERAEREAREQBERAEREAREQBERAEREAREQBERAEREAREQBERAEREAREQBERAEREAREQBElUBQFUREAREQBERAEREAREQBERAEREAREQBERAEREAREQBERAEREAREQBERAFrY3Gtpi5vwEwsOYY5oa5rT44It+E852tvC5XLHPqk948VHAxrB4DaRsD5LxviHxaOH5MXzS9l/v0NeDTb/ml0RKvz2qdmtb7u+dvotarm2IiWuEyPwjab8FYKgkibi149xzCyPAj1XzL+Jaxycnkf6cI3LFjSrajFSx9ZzD3jxedxEcg0t28/datDtSabZZqqBvhcNXe3bYusZHWPYXUZ2wyarXZTdSqFj6btTYcWyNiDHofRZKjnjCMfiNLXNEv0+ETNzbn+q34ddPw1KWR7vf/AISjig5KO3odPl/axjwS+m9kb+F3HpEqVp5rTJaJ+ISD+GJAHi+Gbi0yvKMjzhpqvbTqSwjWNvBHxySduK6LFY+kKJqUml+uGljZAbqmXPGxAMTHML18OtyuPzV9GZp6WCk19D0NF5rgO0mJDixrmaWjZ5LpjrEi3CDsu0yLO2YhgMt1cQDOy3YNZjzcGXNpp4uSWRJRazOW94L9N/afosWDxbKrA+m4OY7Zw26+R6KIxeatovrE3g0zHlId8mlRfZrG06Vas1him8vqR/NMyPNvBU+MtyRHciTx+cubjsPhgQA8OJtc6WOdE8Ngp9eaVcX3maUahPwPaAP/AJZZ9CvS0wycrfqE7bQRaGYZhocxjbve5rQOQJu4+krfVqaZIIix0qzXTpcDpMGCDB3g8iugyIiIAiIgCIiAIiIAiIgCIiAIsOIxLWfEbnYcT5BaOMzFwYXAEACYA1OPQcFk1Gtw4Okn18lz9/qWRxylwblXGNbY/F+Xj5+XVRbsbUfIJAE/hkG21/b2UNlmJq16lR9RrmtmGE2OkbAN/DeT1lSZeWAaxMmJF48wvndZ8UyZpbYOo+7/AFNkcCh0fVluKpAgg8f1VuXYFlNpDAB5cTx89lsVmSem4QOgADf7/uvPUduRt8Fm57aRr4rCB1osVF5k6rh26gNdObjdzRbYzc8gf7LoSOJ++gUBnGd0xWbhHNM1WFzDaJGrw9DYRzlTniUb7+h2DlJ0i/DY5tVssMgel/LgVfiGiNO8b+a4vDYsUKpDZ/m/KeTvNdXgMYHt4LFlxuPH3RpcaOWOShjnU3NGl4nkCZ2sJA9eC1GYd+FJ7th0fjYCXROxbP0m8rq81o6gDJBYdxyPPmo6pmopsNJg+IkmW22BGx4meC9nTZVmwqV01ycTadVZyeKxbK2IY0C41TEzDm2Ii4XZ5ZlVQ02u7wB7dnOvLR+F5B4Xvv5rhX4kPxDmjwkgawNgTsQJBmwnmtujm1akdGJ0Opv2LDLf9vCLXC144xUFf7dRNycmekYDtOXN7mtpNQRFRjifxeE2HznzUr/qOktqPqFwi7IaNJFnQQAbzMGfReUsr/x2GnMOmRuOs8BN11WPrltC14aQ0yCTx58JWvTaico9X9o87W4NknKH8dje7QYvQSLeIOc695J+gH1XHUszNINE+OsQT/KwberonyA5rLgcHXxtd1ao4sotJLnfm/kYOPnwWLG9nXPxDDSc0Nkky6zGjaZ9oHRaWupgilG7MeAzZrcbRL58VemDB/K9gBv/ADH6r2HGZq1uoN+JpgzaOo5rzzBYTDYXxMh9WDNZ0E8z3Y2aFuZdUlhq1HR3hlo2hgnSSetz6hSjNxVIipJWdFkGHNSu6sZ8AI83O/ZpP9QXRYjEtYJcf3XmWO7VOY0UMM6HEm44SZLiVldnwawB7y4gXc7dx4mF2GZRVJE+ETmc57Uq/wAOgI1eHVwE/mPALdy7McLhGU6IfLnODS6LvqPIBJ53PtC87xXaCpWe2nh2uc4mGgDf02Hmuz7LdnaWGPf4qqx+Ij8wLaU8G83dfbrzG5uV+7ORb7naoomv2kwzd6oPkCf0UfiO3GFZxeTyAufITK0vLBdyZ0yLSyvGPqtLnUnUvytf8RHMgWHlJ6wt1TTsBERdAREQBERAFgxWJDB/NwCuxVcMaXH0HMqIo1NUuO5XmfENesFY4P537Lz/AMF2LFuW58GKnhrl77uJuTufvksmIk2AV5ddXr5d4lJNXzy+7/c1uTu2YaQ0C+/LqorG1MQcTTFPR3IkVJ3m8Flr+/0UnWN1lpNgHrw5KEOdq4X39SSlXzd2QtLH93WNMknVLpJmDa3Qb2UtQqg3H39/quRzqsWYgl0NHAt2/wCR5zPsFt5dmllCOecGpS6o1SwKcbjydFWrcBv8h+65rF9m3VcTTrSZY5u/Ju8dd1O4Z2q481svfpaY6kk81bjcm98n0KVJ4+iPLu0NLRiXmRGuLWJDgIDo5H9FmyfHlrolcbmmMqmtVdTLqjBUfLzAm5mBPlspjBYiYcON1rzad+Gt3kWYcu9s7/HU3VqD2McGuc2A4ifO3lK84w+Yvph7aoIfT476hJFuY5Lqjn/dNp2kOe2meEBwN/eFz3a+iC6GEAl2kE/lNyD6hZ9DGUG8cl0f9uS7bSc1yjVwGHNZ76jmlusNESWutI1AAiDsppmAb3T6dc7SA6JcQbgydyJ36LkMPiRh6j/ETEaWyd3CYM8BK6JmM1TqJkiwmwkCSPZevkpQ+n36FONylP6mDKcM15qN8Rc2Wh0lpIE3iSGzus1WnOpjy7VT06SfigTx47/Ja/Zx0vc8khhLgbWJJPw/fFb2Z1NYpuJBLXhjgNntNtU+gn+6hODVNMRkqdomBmVVzYfppMFgXeEeg3XN5tiK+vTT1vLgPgBIgEgbcOPqtXPMb4oM+Dwg7h1rEDgVTLO01SkCG8eq9OEnNKXY8mcFBtdyWoZPjXUwO5cfzS5rZ6Xco3G4nFvqmm5rtTQJDfEGggRBbI2W1W7VuLTqN+A/ss2X9r6jWBoa3eSXS4mfUKTbvgpp+RZh8vrsHhpkE7ucWgnyk2CxnJsS8zp1f822+a3sb2nNRhAY3UbAhot1ncKB/wA69nxVjJ4NUdz8iVE1hhVw4MUyCd3Ahzj/AEmw6LTrZ3UNhq9bKK/zeo7u6lxJPzWzQrtaZAvzN/ZcafchKlwTOV5TiMQRfSD+J3hHpML03sr2aw2E8Wtj6p/GXAx/tn6ryX/WXn8xWfDY2q8gNYXE7NuT6AJCe1/lIKUj3sV2/mb7hXgzsvKMs7M4+tEtbSbzfY/07/JdTlXYKkwh1eo+s4cJ7un/AEtMn1Potsck5f8An3LE2deiso0msAa0AAWAFgFerjoREQBEUbmuK/7bdz8XQcvMrPqtTHT4nkl2935E4Qc5UjXx2IDyYuAIHXmVgoNjba6DYEBX0+Zt+y+Gnklmy+Lk5f3z6cfsegltjSMrafFV1Rf781rnFXsrybSVatRCX5OxHa+4fVHBH1bLGwmbD1V9dukKCySlFy7foSpXR57nWa0316lB9nCZ3BLYmZ25Qo/AY2Nj0lVz2mHf5ioBL/HpkkHw7eWwKhcsJDWh24AB84utMcUHj+U9FNqkz1Hs/idQu5bPaLGilQqPIkBpMc+QXO9ma0ELP29xEYcDg5zQTyE/P+6ohVeH6mfLC52efZZgtTNJIaYJnpMrK2npJHIn6rNpBgNJFwQeV7rGN16EpN9S7aodF2N7AgP0hwMBwN+YMgqI7SVdWI0A/B44iZJkAT5SYW8Hlu2/BamCwOoudU0ySXETBJMrmnivE3N/bK5ye1oxYbCvqU5OziSRG88POAtI0XMqilqIFi3jLSSPcXCnKOODQIBgmA3gQJ357HgoxlWnVruqNafD4CZLtuQOwklbIxe5rsRlL5F5mNpdTc0OM0zLWxIjz6x9FvU8QKrqbWum/iI2Fx+xWXMaA7iXOa2RYmRDhGmYnjHW60cI0NEgwBBdaJBjbjF5UF/VLsRkq+WPDNztFiaTXvYADcB7SDY/ExzZ5jkob/T6T/heWE8Jt81ZVeKjiDIJMyfWJPqrQS0lrgJHX2K9THGlR5uR27KnKKjHQS0j80mPXkVdUpPbuLcwstPEOBtEcQf34LfbVa5hcBDmguLeBA3gqW6vzFTi+xo0KwaLifP9tltHOLQQCORAI9oWsdD266YMj4m7Dhce6sabXYPUo3fBBxo2u9ouEluk82m39P8A4WRjW7tLSPn7FaVOo3iwei7/ALI0cpqkNrUdNQ7a3udT8gZEeTvdcSbdWc6EDk2JpU3A1aIrD8pcWexbv6gr1Hs32mwDgGUtFBxtoc1tOT0cPC73lbx7I4IgD/L04G0SN/IrXq9hcC7/ALMeT3j/AOy0QxzjxQo6RFE5VkYw1qVWto/9N7g9g/26hLfQqWV6vudCIi6AiIgKPcACTsLlc61pcS7mSb77z+3spXNK4DS38TvpN1FvqfhH30Xyvx3UxlkWK+kevTzfb+PqbdNFpX5l3eXVtR02CxPfwVkkL5vJnf5X+/8Ag1KBkq7gBX1Kix0xuTuqOChukk2ul+x2jZoOsYiR6rTzbEgMc48B6T/5WzSAj7uuX7XYuNNIOADpLzxANm29yt+JOahCXHc5CNy6HJYrExqMgyNVuAda/RaWF+yratcO8A1RaDwIkrLRC9KSSuka7fc6XIcQGkTEcZtA4lW/4gOFSiIcdUEgTa0EOXGYgV6lZlGlEEguGpoBaDeQ4jVYGwlTOe4iHeORpYBpDZDY3bItN535KOPRzWSM0/UrnKPWzmsqx7nENMyLHj8+qmoUTktPUXPLIE+H9fNTJdAM3C0ait9IY5ScFuLO8B8M3O3P0UO9ho1mkucQ+RLrwVhwNVxxnikNGuDyA8PpdXdoquuo1rbxDhNtrE/VW48TjPb2a6leR3C1zZuOzljWDQdRuABwP83JUyAANItcwT0Nz99VfQy0EGGgcXcd7fS/qtJjXtc8UoDQ49eGw9VNVHdGPPqJNy2ylx6Gzj6hfiRTaPCwAQOJN/lPzKnH4Du6I1uaCSDpAuGt8ThveAFzOV1QwkkEEeIl1ib/ADXUdncudmdd1MksAY91txEaNVoALjHOx9LI491QSK5ZErkzknwKhDHAsPwE2Pk4G8/JYswa6WuiQLW5K/OsEaTyHW0kzzGk+K3SCpLN8sqYOq+k+DFx+So03a5vKQvQS7+R57fYhHF0SxxHMbj2VuHzSoCWuMeULac0OvTsfynj081t5Z2efi6VSpRAe6k4B9PZ8OEhzZs7Zwje3GU56EH0PQ+x+X4TH0tVFjKWKpgd5TdL6VQfm0vJ8J48vYrpG9ksFXltTD9zVHxNa4gRbxMuQW35LxTJsTVw9bVTfofTJs6WuBG7SOM7QV7L2b7TsxVMVRZ3wvbxa4bjy4hWY5RfRoi0yMzb/CdhBOHquB/K/wD/AEB+i4nM+zOIwp/iNeBwdEtP/NphezszYK92ZsIgiQdxAg+6lLFF8dBR5h2b7aYjCBrXnvKU3a65a3/23cD0NvJeuZRmtLE0xUou1NPoWni1w4Fc0/I8O9+ui3u3cQADTcOLX0zYg9IUvlOR0cO81KLe71CHsaT3Z5HSdo6QpY1KPR8Bk2ioCqq44UJVVQhVQBERAQmZP1VCOUD9T99FqTF/v1V1WqHPJabEkzxIVtcWsvznV5N+WeXl2/8AR6sFSSMJddZQ4b8VhCHePu68+MqZc0ZAVY5xlG7dVfUp2HP6ff6qyCbTrsc6Jl1WqA2eAE/L915Ln7Hmq5zqjnD+Y9dl3Wc5kGjQCL7nmZgAdVw2dAuqNH4R4t5k3APluvY0UJ3vfBfGEYx68mtSZ8lstYVbRWni8cSdNMTG94A9VspydI5KVI29TWuD2gd5s19jpvvdR2fYo1KulrpcY1DfSI+pUVWw9Vuotc0AmSPXaVIZXhw0Fzvidf8ARa4pYo2nZnlcmoyVElTGkAclmNUAT7rVrVbTxWtSJeCHAwZHIHpKyrG5dS5y7IzYrMabAWsIL3DYX944cVjwGWN1a6hJJ9zPADgFFZlhgwHTLXWAAPVZHY+pAABsIB4zxK24obVce/mVTn1qXsTdWnTptLG19L3bt/6hE7GBtw36LDhGNYwtIc7TBcWgnUXfDPWxlR+V152Bc8nlJJ4rpMFhcTUqtbUBpUybtENqOHLxkX9t9irPD3dP5K/EpJmlluUPrVGu7skOcBcWY0C7nfNegf4d0W4ZuIJ0969wLoggMaCKbQRYwdRMcXLSyHF6aNWiBFiWniZs7VzKxdn3FtZ5vBa6fQ6v3W3DjWOqMeWW+yOzvI/8w3MqpgODw+kyxc3Q1xqaiLePUbAn4QrqGMZjjh2VmBwLA2dnAFgMB3QhbFOm40sQTqms6LGLeIu9PFC0sJgXscHMlpAgRwtFvQqwqo53Ouyr6NRwoPFUaoa0f9Wwn4R8Ucxy2XbZVXpYTCtLKemrW/iPa4GQ9wAdqB2AiAFdkuE7ouqOBc+IYN993H75rI7BOeS50ydyupVwKOYzTBjEHU+dfB4+L15jous7KZc6hRAfpNR4F9AbDGyGufxJg8VkoZapVtBxFzvv1811LrZyi3E45rbNGo+Vv7rRHeVHb+QAgKUp4FSOEotZeJP0UqsGXKsLobe54qUYtJrjwC3KTTxViIszBXKxqvUzhRVVFVAEREBy76QFRzRYS4AbACbK4UA1umeJJ6dAt7OMMQe8ZED4xF9xcR0lR/ezHJfAa/S/hsk1Nc3T9LPVxz3xTRSna522WKpvZZn1BIE7T69VY4AleVNKkky5c2y+mQB1XL512xp061SgYDmxBkQZAMDqFi7R58G6qbSQdpBueg5Bed4zDFjyXNlx6iB85XtaLRb8d5P2r+52tsr+p0mZZ2SIFz9J/F6BRdSq3V4ZgBtz0aJ+cqDbinOmQQZ4zcLbwxL/AA02VXmJhrST1svUjp3GO07LMm7MlbHOcXNp7gwTyV+DwVRoB0EjjoA4+qw4PIazy6o3+GJ0ku8NxfSBvN/mp/DZUGRLnk8TMCegHBXeGo9EVxyOvUjMywrmMa7Q0zs0EapiSXdBwiVCVMdUE+GBwvsuyxGXF3Pz3WpUyGeCujCHkVTnJvk5EZpUG8E7FZ259ULdBpsLf+U/X6LoT2b6LJT7M9FfHFDyKnOXmcxRrt3LXE8zf6lZGUXvPIe3uV2WH7M9FK4Ts+BwVixx8iO9nOdn2OoOD2AA7XEiCurq1jVgubBC36GTDkt6jlkcFNRpUiDaZD4fC+KRx+yt7C4KCetvdS9HL4W3TwSmolbZFU8COSzswA5KWbhlkGHU6I2RIwI5K9uDUsKCuFBd2iyMbhlmbQW+KKuFJKOWabaKzMpLOKavDFKjlljGwszQqtYrlI4VCqrZVV04XIqBVQBERAWuChsZlhklvHhsFNqhCzanS4tRHbkVonjySg7Rx2Iplh1GlqcLTb5T59FzWbNrVX3qPotNjovA9CJ/uvUalAHgtOtljDwC87H8Hw43a9zX+LbXB49issMktBjm46nHqTzUdVyhx5r2d+Rs5LA7s8zkr/wbR38Ujxn/AEN3Jb2EyZw5r1Ydn28llZkbRwVi0xB50cNhsC90ay50WEkmB6qSp5TPBdezKgOCztwAU/w/cj45ytPKuizNygcl1DcGFeMMFNYUiDynNNykclkblI5LpBQCu7lWeGiG9kAzLByWxTy4clMCmqhi6oI5vZHMwSytwoW9pSFLaRs1hhwrxRWdF2hZiFJV7tZESjhZoTQr0SgWaU0q9EBZCqrkQFqqqwkLoKQgCrCqgCIiAIiIAiIgCpCqiApCppVyIC3SmlXIgKQkKqICkIqogKIqogKQiqiAQiIgCIiAIiIAiIgCIiAIiIAiIgCIiAIiIAiIgCIiAIiIAiIgCIiAIiIAiIgCIiAIiIAiIgCIiAIiIAiIgCIiAIiIAiIgCIiAIiID/9k=">
            <a:extLst>
              <a:ext uri="{FF2B5EF4-FFF2-40B4-BE49-F238E27FC236}">
                <a16:creationId xmlns:a16="http://schemas.microsoft.com/office/drawing/2014/main" id="{1E304A9B-A30A-024D-8013-087122CD6C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L" altLang="en-US" sz="1800"/>
          </a:p>
        </p:txBody>
      </p:sp>
      <p:sp>
        <p:nvSpPr>
          <p:cNvPr id="17419" name="AutoShape 16" descr="data:image/jpeg;base64,/9j/4AAQSkZJRgABAQAAAQABAAD/2wCEAAkGBxQSEhQUEhQUFhUWGRcVFRUXGBgUFhYYFBcWFxQWFRgYHCggGBsmGxcWITEiJSkrLi4vFyAzODMsNygtLisBCgoKDg0OGhAQGywmICU0LzYsNDAtLCwsLDQsNCwsMiw3LCwsLCwvLSwsLDQsLDQsLCwsNCwsLCwsLC8sLCwsLP/AABEIALIBGwMBIgACEQEDEQH/xAAbAAEAAQUBAAAAAAAAAAAAAAAABQECAwQGB//EAD8QAAEDAgQDBgQEBAUDBQAAAAEAAhEDIQQFEjFBUWEGEyJxgZEyobHwQlLB0SNikuEHFBVygjND8VNjc8LS/8QAGwEBAAMBAQEBAAAAAAAAAAAAAAIDBAEFBgf/xAAwEQACAgEDAgQEBQUBAAAAAAAAAQIRAwQSMSFBE1FhoQUisfAUMnGBkVLB0eHxQv/aAAwDAQACEQMRAD8A9xREQBERAEREAREQBERAEREAREQBERAEREAREQBERAEREAREQBERAEREAREQBERAEREAREQBERAEREAREQBERAEREAREQBElUBQFUREAREQBERAEREAREQBERAEREAREQBERAEREAREQBERAEREAREQBERAFrY3Gtpi5vwEwsOYY5oa5rT44It+E852tvC5XLHPqk948VHAxrB4DaRsD5LxviHxaOH5MXzS9l/v0NeDTb/ml0RKvz2qdmtb7u+dvotarm2IiWuEyPwjab8FYKgkibi149xzCyPAj1XzL+Jaxycnkf6cI3LFjSrajFSx9ZzD3jxedxEcg0t28/datDtSabZZqqBvhcNXe3bYusZHWPYXUZ2wyarXZTdSqFj6btTYcWyNiDHofRZKjnjCMfiNLXNEv0+ETNzbn+q34ddPw1KWR7vf/AISjig5KO3odPl/axjwS+m9kb+F3HpEqVp5rTJaJ+ISD+GJAHi+Gbi0yvKMjzhpqvbTqSwjWNvBHxySduK6LFY+kKJqUml+uGljZAbqmXPGxAMTHML18OtyuPzV9GZp6WCk19D0NF5rgO0mJDixrmaWjZ5LpjrEi3CDsu0yLO2YhgMt1cQDOy3YNZjzcGXNpp4uSWRJRazOW94L9N/afosWDxbKrA+m4OY7Zw26+R6KIxeatovrE3g0zHlId8mlRfZrG06Vas1him8vqR/NMyPNvBU+MtyRHciTx+cubjsPhgQA8OJtc6WOdE8Ngp9eaVcX3maUahPwPaAP/AJZZ9CvS0wycrfqE7bQRaGYZhocxjbve5rQOQJu4+krfVqaZIIix0qzXTpcDpMGCDB3g8iugyIiIAiIgCIiAIiIAiIgCIiAIsOIxLWfEbnYcT5BaOMzFwYXAEACYA1OPQcFk1Gtw4Okn18lz9/qWRxylwblXGNbY/F+Xj5+XVRbsbUfIJAE/hkG21/b2UNlmJq16lR9RrmtmGE2OkbAN/DeT1lSZeWAaxMmJF48wvndZ8UyZpbYOo+7/AFNkcCh0fVluKpAgg8f1VuXYFlNpDAB5cTx89lsVmSem4QOgADf7/uvPUduRt8Fm57aRr4rCB1osVF5k6rh26gNdObjdzRbYzc8gf7LoSOJ++gUBnGd0xWbhHNM1WFzDaJGrw9DYRzlTniUb7+h2DlJ0i/DY5tVssMgel/LgVfiGiNO8b+a4vDYsUKpDZ/m/KeTvNdXgMYHt4LFlxuPH3RpcaOWOShjnU3NGl4nkCZ2sJA9eC1GYd+FJ7th0fjYCXROxbP0m8rq81o6gDJBYdxyPPmo6pmopsNJg+IkmW22BGx4meC9nTZVmwqV01ycTadVZyeKxbK2IY0C41TEzDm2Ii4XZ5ZlVQ02u7wB7dnOvLR+F5B4Xvv5rhX4kPxDmjwkgawNgTsQJBmwnmtujm1akdGJ0Opv2LDLf9vCLXC144xUFf7dRNycmekYDtOXN7mtpNQRFRjifxeE2HznzUr/qOktqPqFwi7IaNJFnQQAbzMGfReUsr/x2GnMOmRuOs8BN11WPrltC14aQ0yCTx58JWvTaico9X9o87W4NknKH8dje7QYvQSLeIOc695J+gH1XHUszNINE+OsQT/KwberonyA5rLgcHXxtd1ao4sotJLnfm/kYOPnwWLG9nXPxDDSc0Nkky6zGjaZ9oHRaWupgilG7MeAzZrcbRL58VemDB/K9gBv/ADH6r2HGZq1uoN+JpgzaOo5rzzBYTDYXxMh9WDNZ0E8z3Y2aFuZdUlhq1HR3hlo2hgnSSetz6hSjNxVIipJWdFkGHNSu6sZ8AI83O/ZpP9QXRYjEtYJcf3XmWO7VOY0UMM6HEm44SZLiVldnwawB7y4gXc7dx4mF2GZRVJE+ETmc57Uq/wAOgI1eHVwE/mPALdy7McLhGU6IfLnODS6LvqPIBJ53PtC87xXaCpWe2nh2uc4mGgDf02Hmuz7LdnaWGPf4qqx+Ij8wLaU8G83dfbrzG5uV+7ORb7naoomv2kwzd6oPkCf0UfiO3GFZxeTyAufITK0vLBdyZ0yLSyvGPqtLnUnUvytf8RHMgWHlJ6wt1TTsBERdAREQBERAFgxWJDB/NwCuxVcMaXH0HMqIo1NUuO5XmfENesFY4P537Lz/AMF2LFuW58GKnhrl77uJuTufvksmIk2AV5ddXr5d4lJNXzy+7/c1uTu2YaQ0C+/LqorG1MQcTTFPR3IkVJ3m8Flr+/0UnWN1lpNgHrw5KEOdq4X39SSlXzd2QtLH93WNMknVLpJmDa3Qb2UtQqg3H39/quRzqsWYgl0NHAt2/wCR5zPsFt5dmllCOecGpS6o1SwKcbjydFWrcBv8h+65rF9m3VcTTrSZY5u/Ju8dd1O4Z2q481svfpaY6kk81bjcm98n0KVJ4+iPLu0NLRiXmRGuLWJDgIDo5H9FmyfHlrolcbmmMqmtVdTLqjBUfLzAm5mBPlspjBYiYcON1rzad+Gt3kWYcu9s7/HU3VqD2McGuc2A4ifO3lK84w+Yvph7aoIfT476hJFuY5Lqjn/dNp2kOe2meEBwN/eFz3a+iC6GEAl2kE/lNyD6hZ9DGUG8cl0f9uS7bSc1yjVwGHNZ76jmlusNESWutI1AAiDsppmAb3T6dc7SA6JcQbgydyJ36LkMPiRh6j/ETEaWyd3CYM8BK6JmM1TqJkiwmwkCSPZevkpQ+n36FONylP6mDKcM15qN8Rc2Wh0lpIE3iSGzus1WnOpjy7VT06SfigTx47/Ja/Zx0vc8khhLgbWJJPw/fFb2Z1NYpuJBLXhjgNntNtU+gn+6hODVNMRkqdomBmVVzYfppMFgXeEeg3XN5tiK+vTT1vLgPgBIgEgbcOPqtXPMb4oM+Dwg7h1rEDgVTLO01SkCG8eq9OEnNKXY8mcFBtdyWoZPjXUwO5cfzS5rZ6Xco3G4nFvqmm5rtTQJDfEGggRBbI2W1W7VuLTqN+A/ss2X9r6jWBoa3eSXS4mfUKTbvgpp+RZh8vrsHhpkE7ucWgnyk2CxnJsS8zp1f822+a3sb2nNRhAY3UbAhot1ncKB/wA69nxVjJ4NUdz8iVE1hhVw4MUyCd3Ahzj/AEmw6LTrZ3UNhq9bKK/zeo7u6lxJPzWzQrtaZAvzN/ZcafchKlwTOV5TiMQRfSD+J3hHpML03sr2aw2E8Wtj6p/GXAx/tn6ryX/WXn8xWfDY2q8gNYXE7NuT6AJCe1/lIKUj3sV2/mb7hXgzsvKMs7M4+tEtbSbzfY/07/JdTlXYKkwh1eo+s4cJ7un/AEtMn1Potsck5f8An3LE2deiso0msAa0AAWAFgFerjoREQBEUbmuK/7bdz8XQcvMrPqtTHT4nkl2935E4Qc5UjXx2IDyYuAIHXmVgoNjba6DYEBX0+Zt+y+Gnklmy+Lk5f3z6cfsegltjSMrafFV1Rf781rnFXsrybSVatRCX5OxHa+4fVHBH1bLGwmbD1V9dukKCySlFy7foSpXR57nWa0316lB9nCZ3BLYmZ25Qo/AY2Nj0lVz2mHf5ioBL/HpkkHw7eWwKhcsJDWh24AB84utMcUHj+U9FNqkz1Hs/idQu5bPaLGilQqPIkBpMc+QXO9ma0ELP29xEYcDg5zQTyE/P+6ohVeH6mfLC52efZZgtTNJIaYJnpMrK2npJHIn6rNpBgNJFwQeV7rGN16EpN9S7aodF2N7AgP0hwMBwN+YMgqI7SVdWI0A/B44iZJkAT5SYW8Hlu2/BamCwOoudU0ySXETBJMrmnivE3N/bK5ye1oxYbCvqU5OziSRG88POAtI0XMqilqIFi3jLSSPcXCnKOODQIBgmA3gQJ357HgoxlWnVruqNafD4CZLtuQOwklbIxe5rsRlL5F5mNpdTc0OM0zLWxIjz6x9FvU8QKrqbWum/iI2Fx+xWXMaA7iXOa2RYmRDhGmYnjHW60cI0NEgwBBdaJBjbjF5UF/VLsRkq+WPDNztFiaTXvYADcB7SDY/ExzZ5jkob/T6T/heWE8Jt81ZVeKjiDIJMyfWJPqrQS0lrgJHX2K9THGlR5uR27KnKKjHQS0j80mPXkVdUpPbuLcwstPEOBtEcQf34LfbVa5hcBDmguLeBA3gqW6vzFTi+xo0KwaLifP9tltHOLQQCORAI9oWsdD266YMj4m7Dhce6sabXYPUo3fBBxo2u9ouEluk82m39P8A4WRjW7tLSPn7FaVOo3iwei7/ALI0cpqkNrUdNQ7a3udT8gZEeTvdcSbdWc6EDk2JpU3A1aIrD8pcWexbv6gr1Hs32mwDgGUtFBxtoc1tOT0cPC73lbx7I4IgD/L04G0SN/IrXq9hcC7/ALMeT3j/AOy0QxzjxQo6RFE5VkYw1qVWto/9N7g9g/26hLfQqWV6vudCIi6AiIgKPcACTsLlc61pcS7mSb77z+3spXNK4DS38TvpN1FvqfhH30Xyvx3UxlkWK+kevTzfb+PqbdNFpX5l3eXVtR02CxPfwVkkL5vJnf5X+/8Ag1KBkq7gBX1Kix0xuTuqOChukk2ul+x2jZoOsYiR6rTzbEgMc48B6T/5WzSAj7uuX7XYuNNIOADpLzxANm29yt+JOahCXHc5CNy6HJYrExqMgyNVuAda/RaWF+yratcO8A1RaDwIkrLRC9KSSuka7fc6XIcQGkTEcZtA4lW/4gOFSiIcdUEgTa0EOXGYgV6lZlGlEEguGpoBaDeQ4jVYGwlTOe4iHeORpYBpDZDY3bItN535KOPRzWSM0/UrnKPWzmsqx7nENMyLHj8+qmoUTktPUXPLIE+H9fNTJdAM3C0ait9IY5ScFuLO8B8M3O3P0UO9ho1mkucQ+RLrwVhwNVxxnikNGuDyA8PpdXdoquuo1rbxDhNtrE/VW48TjPb2a6leR3C1zZuOzljWDQdRuABwP83JUyAANItcwT0Nz99VfQy0EGGgcXcd7fS/qtJjXtc8UoDQ49eGw9VNVHdGPPqJNy2ylx6Gzj6hfiRTaPCwAQOJN/lPzKnH4Du6I1uaCSDpAuGt8ThveAFzOV1QwkkEEeIl1ib/ADXUdncudmdd1MksAY91txEaNVoALjHOx9LI491QSK5ZErkzknwKhDHAsPwE2Pk4G8/JYswa6WuiQLW5K/OsEaTyHW0kzzGk+K3SCpLN8sqYOq+k+DFx+So03a5vKQvQS7+R57fYhHF0SxxHMbj2VuHzSoCWuMeULac0OvTsfynj081t5Z2efi6VSpRAe6k4B9PZ8OEhzZs7Zwje3GU56EH0PQ+x+X4TH0tVFjKWKpgd5TdL6VQfm0vJ8J48vYrpG9ksFXltTD9zVHxNa4gRbxMuQW35LxTJsTVw9bVTfofTJs6WuBG7SOM7QV7L2b7TsxVMVRZ3wvbxa4bjy4hWY5RfRoi0yMzb/CdhBOHquB/K/wD/AEB+i4nM+zOIwp/iNeBwdEtP/NphezszYK92ZsIgiQdxAg+6lLFF8dBR5h2b7aYjCBrXnvKU3a65a3/23cD0NvJeuZRmtLE0xUou1NPoWni1w4Fc0/I8O9+ui3u3cQADTcOLX0zYg9IUvlOR0cO81KLe71CHsaT3Z5HSdo6QpY1KPR8Bk2ioCqq44UJVVQhVQBERAQmZP1VCOUD9T99FqTF/v1V1WqHPJabEkzxIVtcWsvznV5N+WeXl2/8AR6sFSSMJddZQ4b8VhCHePu68+MqZc0ZAVY5xlG7dVfUp2HP6ff6qyCbTrsc6Jl1WqA2eAE/L915Ln7Hmq5zqjnD+Y9dl3Wc5kGjQCL7nmZgAdVw2dAuqNH4R4t5k3APluvY0UJ3vfBfGEYx68mtSZ8lstYVbRWni8cSdNMTG94A9VspydI5KVI29TWuD2gd5s19jpvvdR2fYo1KulrpcY1DfSI+pUVWw9Vuotc0AmSPXaVIZXhw0Fzvidf8ARa4pYo2nZnlcmoyVElTGkAclmNUAT7rVrVbTxWtSJeCHAwZHIHpKyrG5dS5y7IzYrMabAWsIL3DYX944cVjwGWN1a6hJJ9zPADgFFZlhgwHTLXWAAPVZHY+pAABsIB4zxK24obVce/mVTn1qXsTdWnTptLG19L3bt/6hE7GBtw36LDhGNYwtIc7TBcWgnUXfDPWxlR+V152Bc8nlJJ4rpMFhcTUqtbUBpUybtENqOHLxkX9t9irPD3dP5K/EpJmlluUPrVGu7skOcBcWY0C7nfNegf4d0W4ZuIJ0969wLoggMaCKbQRYwdRMcXLSyHF6aNWiBFiWniZs7VzKxdn3FtZ5vBa6fQ6v3W3DjWOqMeWW+yOzvI/8w3MqpgODw+kyxc3Q1xqaiLePUbAn4QrqGMZjjh2VmBwLA2dnAFgMB3QhbFOm40sQTqms6LGLeIu9PFC0sJgXscHMlpAgRwtFvQqwqo53Ouyr6NRwoPFUaoa0f9Wwn4R8Ucxy2XbZVXpYTCtLKemrW/iPa4GQ9wAdqB2AiAFdkuE7ouqOBc+IYN993H75rI7BOeS50ydyupVwKOYzTBjEHU+dfB4+L15jous7KZc6hRAfpNR4F9AbDGyGufxJg8VkoZapVtBxFzvv1811LrZyi3E45rbNGo+Vv7rRHeVHb+QAgKUp4FSOEotZeJP0UqsGXKsLobe54qUYtJrjwC3KTTxViIszBXKxqvUzhRVVFVAEREBy76QFRzRYS4AbACbK4UA1umeJJ6dAt7OMMQe8ZED4xF9xcR0lR/ezHJfAa/S/hsk1Nc3T9LPVxz3xTRSna522WKpvZZn1BIE7T69VY4AleVNKkky5c2y+mQB1XL512xp061SgYDmxBkQZAMDqFi7R58G6qbSQdpBueg5Bed4zDFjyXNlx6iB85XtaLRb8d5P2r+52tsr+p0mZZ2SIFz9J/F6BRdSq3V4ZgBtz0aJ+cqDbinOmQQZ4zcLbwxL/AA02VXmJhrST1svUjp3GO07LMm7MlbHOcXNp7gwTyV+DwVRoB0EjjoA4+qw4PIazy6o3+GJ0ku8NxfSBvN/mp/DZUGRLnk8TMCegHBXeGo9EVxyOvUjMywrmMa7Q0zs0EapiSXdBwiVCVMdUE+GBwvsuyxGXF3Pz3WpUyGeCujCHkVTnJvk5EZpUG8E7FZ259ULdBpsLf+U/X6LoT2b6LJT7M9FfHFDyKnOXmcxRrt3LXE8zf6lZGUXvPIe3uV2WH7M9FK4Ts+BwVixx8iO9nOdn2OoOD2AA7XEiCurq1jVgubBC36GTDkt6jlkcFNRpUiDaZD4fC+KRx+yt7C4KCetvdS9HL4W3TwSmolbZFU8COSzswA5KWbhlkGHU6I2RIwI5K9uDUsKCuFBd2iyMbhlmbQW+KKuFJKOWabaKzMpLOKavDFKjlljGwszQqtYrlI4VCqrZVV04XIqBVQBERAWuChsZlhklvHhsFNqhCzanS4tRHbkVonjySg7Rx2Iplh1GlqcLTb5T59FzWbNrVX3qPotNjovA9CJ/uvUalAHgtOtljDwC87H8Hw43a9zX+LbXB49issMktBjm46nHqTzUdVyhx5r2d+Rs5LA7s8zkr/wbR38Ujxn/AEN3Jb2EyZw5r1Ydn28llZkbRwVi0xB50cNhsC90ay50WEkmB6qSp5TPBdezKgOCztwAU/w/cj45ytPKuizNygcl1DcGFeMMFNYUiDynNNykclkblI5LpBQCu7lWeGiG9kAzLByWxTy4clMCmqhi6oI5vZHMwSytwoW9pSFLaRs1hhwrxRWdF2hZiFJV7tZESjhZoTQr0SgWaU0q9EBZCqrkQFqqqwkLoKQgCrCqgCIiAIiIAiIgCpCqiApCppVyIC3SmlXIgKQkKqICkIqogKIqogKQiqiAQiIgCIiAIiIAiIgCIiAIiIAiIgCIiAIiIAiIgCIiAIiIAiIgCIiAIiIAiIgCIiAIiIAiIgCIiAIiIAiIgCIiAIiIAiIgCIiAIiID/9k=">
            <a:extLst>
              <a:ext uri="{FF2B5EF4-FFF2-40B4-BE49-F238E27FC236}">
                <a16:creationId xmlns:a16="http://schemas.microsoft.com/office/drawing/2014/main" id="{BFBCCD2D-639B-6E44-B469-B8175382E8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L" altLang="en-US" sz="1800"/>
          </a:p>
        </p:txBody>
      </p:sp>
      <p:pic>
        <p:nvPicPr>
          <p:cNvPr id="14354" name="Picture 18" descr="http://www.capital.cl/wp-content/uploads/2014/09/nutrihealth-pina.jpg">
            <a:extLst>
              <a:ext uri="{FF2B5EF4-FFF2-40B4-BE49-F238E27FC236}">
                <a16:creationId xmlns:a16="http://schemas.microsoft.com/office/drawing/2014/main" id="{30648E15-965D-E547-A0A3-F06D2E22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5589588"/>
            <a:ext cx="225583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0" descr="http://cdn.labioguia.com/wp-content/uploads/2013/04/15-limon1.jpg">
            <a:extLst>
              <a:ext uri="{FF2B5EF4-FFF2-40B4-BE49-F238E27FC236}">
                <a16:creationId xmlns:a16="http://schemas.microsoft.com/office/drawing/2014/main" id="{9D985D4D-3497-CE44-A92D-8982AF764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700213"/>
            <a:ext cx="1714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22" descr="http://www.ferato.com/wiki/images/3/31/20090227_mgb_Escorbuto_.jpg">
            <a:extLst>
              <a:ext uri="{FF2B5EF4-FFF2-40B4-BE49-F238E27FC236}">
                <a16:creationId xmlns:a16="http://schemas.microsoft.com/office/drawing/2014/main" id="{E15B5821-1BCF-7C4C-9ACF-01339C693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7" r="50320"/>
          <a:stretch>
            <a:fillRect/>
          </a:stretch>
        </p:blipFill>
        <p:spPr bwMode="auto">
          <a:xfrm>
            <a:off x="5437188" y="4227513"/>
            <a:ext cx="1655762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73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2 Marcador de contenido">
            <a:extLst>
              <a:ext uri="{FF2B5EF4-FFF2-40B4-BE49-F238E27FC236}">
                <a16:creationId xmlns:a16="http://schemas.microsoft.com/office/drawing/2014/main" id="{910B0CA3-6A7C-F845-B2E9-4813D868D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707188" cy="4525963"/>
          </a:xfrm>
        </p:spPr>
        <p:txBody>
          <a:bodyPr/>
          <a:lstStyle/>
          <a:p>
            <a:pPr eaLnBrk="1" hangingPunct="1"/>
            <a:r>
              <a:rPr lang="es-MX" altLang="en-US" sz="2800"/>
              <a:t> Retinoides </a:t>
            </a:r>
            <a:r>
              <a:rPr lang="es-MX" altLang="en-US" sz="2800">
                <a:sym typeface="Wingdings" pitchFamily="2" charset="2"/>
              </a:rPr>
              <a:t> productos de origen animal</a:t>
            </a:r>
          </a:p>
          <a:p>
            <a:pPr eaLnBrk="1" hangingPunct="1"/>
            <a:r>
              <a:rPr lang="es-MX" altLang="en-US" sz="2800">
                <a:sym typeface="Wingdings" pitchFamily="2" charset="2"/>
              </a:rPr>
              <a:t> Carotenoides  fuente vegetal</a:t>
            </a:r>
            <a:endParaRPr lang="es-MX" altLang="en-US" sz="2800"/>
          </a:p>
          <a:p>
            <a:pPr eaLnBrk="1" hangingPunct="1"/>
            <a:r>
              <a:rPr lang="es-MX" altLang="en-US" sz="2800"/>
              <a:t>Interviene en el crecimiento, reproducción y desarrollo óseo, mantiene la integridad del tejido epitelial, síntesis de glicoproteínas (que forman membranas celulares), </a:t>
            </a:r>
            <a:r>
              <a:rPr lang="es-MX" altLang="en-US" sz="2800" b="1">
                <a:solidFill>
                  <a:schemeClr val="accent1"/>
                </a:solidFill>
              </a:rPr>
              <a:t>participa en el proceso de visión</a:t>
            </a:r>
            <a:endParaRPr lang="es-ES" altLang="en-US" sz="2800" b="1">
              <a:solidFill>
                <a:schemeClr val="accent1"/>
              </a:solidFill>
            </a:endParaRP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754AA2EA-DAAE-E34B-BACE-34C5236BDCD2}"/>
              </a:ext>
            </a:extLst>
          </p:cNvPr>
          <p:cNvSpPr txBox="1">
            <a:spLocks/>
          </p:cNvSpPr>
          <p:nvPr/>
        </p:nvSpPr>
        <p:spPr>
          <a:xfrm>
            <a:off x="0" y="260350"/>
            <a:ext cx="91440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VITAMINA A</a:t>
            </a:r>
            <a:r>
              <a:rPr lang="es-ES" sz="39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sz="3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s-ES" sz="3000" b="1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Retinoides</a:t>
            </a:r>
            <a:r>
              <a:rPr lang="es-ES" sz="3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y </a:t>
            </a:r>
            <a:r>
              <a:rPr lang="es-ES" sz="3000" b="1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Carotenoides</a:t>
            </a:r>
            <a:r>
              <a:rPr lang="es-ES" sz="3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)                </a:t>
            </a:r>
            <a:endParaRPr lang="es-ES" sz="39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8" name="Picture 4" descr="http://www.drmarcial.com/wp-content/uploads/2014/05/xeroftalm%C3%ADa.jpg">
            <a:extLst>
              <a:ext uri="{FF2B5EF4-FFF2-40B4-BE49-F238E27FC236}">
                <a16:creationId xmlns:a16="http://schemas.microsoft.com/office/drawing/2014/main" id="{C20CF18E-2606-7E4A-A003-0D2D587FA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967288"/>
            <a:ext cx="2519362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AutoShape 6" descr="data:image/jpeg;base64,/9j/4AAQSkZJRgABAQAAAQABAAD/2wCEAAkGBxQSERUUEhQUFRUUFxcXGBYXFRQUGBUVFxcXFhcXHRgYHCggGBolHBQUITEhJikrLi4uFx8zODMsNygtLisBCgoKDg0OGxAQGywkICYsLCwsLywsLCwtLCwsLCwsLDQsLCwsLCwsLCwsLCwsLCwsLCwsLCwsLCwsLCwsLCwsLP/AABEIALIBGwMBIgACEQEDEQH/xAAcAAABBQEBAQAAAAAAAAAAAAAAAQQFBgcDAgj/xAA8EAABAwIEBAQDBgYCAgMBAAABAAIRAwQFEiExBkFRYRMicYEykaEHFEKxwdEVIzNS4fBi8XKSQ6KyFv/EABoBAAIDAQEAAAAAAAAAAAAAAAAEAQMFAgb/xAApEQACAgICAgICAgIDAQAAAAAAAQIDBBESITFBBRMiUTJxYYEVI5EU/9oADAMBAAIRAxEAPwDcUJJQgAQhCAFQkQgBUhQhACoSSiUAKhJKEAKhIlQAISIlACoSIQAqREoQAJUkolACrhcXAbE7nYDUldlH1KeW4znUOYGg/wBpBmPQz9Aok9BocB7zsAPVBa/+4fJdwlUaZI1dUeOQP0XqldAkA+UnYHn6Hmu5UbjQmnDf6hLcnUODhr6bqO0BJpV5CVdkCpEIQAiEqFAAhIlQAISoUgIhKhACISoQAiEqRAAhCRACoRKEACEIQAIQlQAiEqEAIhCVACISpEACjb2r5iOyklCYkfOUvkPUSypbkeRelux/Zdv4k7qPkoio8ILknG2a9jDhF+iUqYg4/ij0AXG1qzUHMk7nUphIXfCnTVaP90XcZyk1s5cUk9FoQhKtEVEQlQgBEIQgBEJUKAFQhIVIBKJTe9u20mF7zACrVbijP8HlH1S2RlQpX5F1VE7O4rotsoVAbjTy5wFU+UxIIM6TspXD8ec0gVSHNP4huPUJer5Kub0+i6WFPjtdlqXl7wBJ2CRjwRI2Kzv7Q+MvCmjRIzbF2h1TtlqhHZxi4s8ixVxPPGHHtRjvDtmxJjxHDT2/dVFnFeIB5NO4NUN1OgyTzAka+oUZXt6j6QruPiMdOYTq0jefzU1hLWFuhAhkiTppyWVZkT3s9DlRpwaYqNal6bf7Lzwtx2K7P59N1Nw3eB5Ce3NSb+MqEwA49/KPzKyW9xM7cu+n/SlOB7Ojd3DqVZ7oyBzIdl1/E2NzC6ryr59IwJ1q1ynWtJejQHcc0eTXujfLlMfVWHDb1tam2oz4XiQqRiP2bBzv5Nw5jD8TXDMfUEQrrhdg2hSZSZ8LAB3PUnuU9T9239gq9DsJUiEyQKhAQgBEqRKgBELw6oAvPjBBOjqoDET5neqmvGCgrw6u90tkv8S2ldkXUcuZevNZy8NKQQ1o65tE94eePFE85/JRVWomF1iBpDM0wTpPruulPi9nPDl0aLXxOkww57QV1trxlTVjg70KyWjcmod07tb11F4c12oPz7KV8j+Xa6LH8f8Aj0+zVpRKijjDQxhiS9sgSmlbEnnYx6K+75Cqrp+RSOPORN1a7W7kD3XplQOEgghVVxJ31KdYZd+G6HHyn6FJ1fLKdnGS0i2eI1HaZYZSryNRolha+xQ9ISpCuyCl/aNUdkYBManTmdFTsJnWdI+i0ziaxFWlr+FUulgg1zOI9P3WD8ipfYeg+PvgqOLOlNlNmocHFw5D5qPxW7awyzb81LDCqYEef1lVriHDXwcjs3QHT681nKEnIvhOCZP3PFxo4QKgMVHuNJnbqfYSsmvrsvOpkqy8VWhZaWjJkUy7N/5OEz9CvWDcM0HUw+qXOc7UiS0NPQAfmta2aSXJ+Ed4l1OLB2Py2ysW144DLmdkJGZoJAI5qQt6kT4TgWgzkcYMe+/spfEuCg5ua2Jn+1x0PodwmuE8NRJuJFRuvh6RA2l2xVLnDjvY3b8jiX1/n/4M614KrA3IC7XnAHqeUJ5wPSIxCg1h1DhqDM6SdfRRWPYY6hVDWy4VNW5R82wOitfBODvo/wAx5NOo4ROgc1vMCdp6qXbCqKk/Apxw66ZfUu2jbpRKp1CuSIzk9y6SpGlVP9x+aj/nq964swHiNeywolQzblw/EV2p4jHxD3Cbq+Won0+ip0SRJoXKjXDhoV1WlGaktxeyprQLzUOi9IK6IGZKhMU4stLeRUrNzD8DfO70gJ3xTdVKFA1KJpB4I/quytI5gHqsNxu6bWfmZQp0XO1fkLjncTvH6BLWWcOh3Hp+zt+C4Yz9qvmBtmgNb8Qqbv8AQDVqs+HYsLi3ZW2L2gkdDzVFwvgk3VtTdT/kuk+IatPzOI/E2dhCt1jZNoUG02uzZWxPU8/rKXm5NdlzjBdRFqPXPOmle4hMquIwltnfEka1RUvjnF/D8No5yT25BSlfEHHZUHiG4Lq7vOOUz23HdWRXJ6YQj+RK4Xj45lTdpdurva1mpcYnkOpJ5AKi21o17srQGnrmJLvRsK78FXFJtb7vWADaghrxvTO8kbAd1VPGhy6HJOag5FyxS+DKtJrHZm02NbI2J5qX++sgEuCreLWjKbsrXtMRpmBPY+hULWvSTE+0rNyKpOxspr04outTGKY5pu7Ggdgq7hrQ4y/lyUyzLyAVH0FygmXzAK5dQYTvH05KSlZ1SuHs1Y8tjof0TxvFtZogtYSOeuq9BRnQjBRl6My3Cny3Eva8lKo3H7ksoujQnQe+60bJcYuTEYrb0QeL4r4ryxp8jSR6kbplSfJgSmLQJTy3IG68xdZKyXJs2IJQjpDg0Z5aKAxb4SN+imLi+iYMfsq/SrucCSN567Khds5nbx7OOE3TX06tGowP21dy7J3b0WNGVrQ0LiaYOujT1XJrXQTOn1KsslOWlvYpObkyQOIBstkDKmV0S7zN0zRJ7cgo+3pOzkuc4t/tMNOvUc11uqeUCCcvTYdEcTjwSFOkzR3l02PNeM7SfX3XhluMuh8w7qGuhWZUH4mnnMZfZTxb6Dm0WZtNrRId9ZSUMWLHRm16KDfVe1uadBv1hRVPGnPaYNNonctzH0krhYbufSL6bXvs06zxhrviMd1JU64c0EbESsys8UBGX4uRcIy+m+hU3h3EtKhDHv06AF2UeyWnh2w8IYkl5LpTqEatUxY3YeO43VftLtr2hzHBzXCQRqCF2tK2Ws3oZB91f8dnSquVbfTeii2rlFssbnKrYhx5bUyWtz1HDTyt0n1JCluJbepUtaraRIeWmI3PUe6xupVLZ6SRtMRovT33ODSRZ8bhV5G3N/6JziPHH3hEtLaYH9J2VzS6fiMayOxXPh26FqHF1KnUcTLXvbqzoBzUSy9I1DXGO0JX3Rdrl9yQPzKSdjb5bN9Ydar+tR6H2L4i+s4ufUd2AMADoAFH2tw+n8LyB3Mj3BXh9SOmboCD6LkXdd+fb1VbbY1XVCMeKXRIjFSR/NaDPNuh+S7Wvg1Ccz3N7FuqhH1QDqjPmgHlsRv/ANKNlVuFXYv1/RJYnXaxjhQY5z40LoA15wVVaOD3DiXHwh1cTI+UFTba5bGfzM68x+v6KWp2DyCABB1B59RI9F0ptFEMOupeStW/Dg3NQudzDQG99Duudzhsghr3N+WvrGu6s9ewyNLqhDTyaN/8BMHUi90hukjU9VHN7L1CtprRTq73U6hDmw4TrqSdInNOq5MquzF7XPB3BEa6bwr4/h9z/jLdexJGnVUPwDLwAfKS0EDQQYOvJXRkpCVtcYkzguOuactU+c668wVbbXE55rOq1pI0LRoJ1BLuuXmYVu4Y4cu30fEYWVGzAbJLgO5HwnsVTbjqXcRRz4LvwWQXq4G4XNuE3kx90fPYyPyU3Q4Ku3NBPhNJ/CSSQqY4s36K5ZUF7NOUZxBbGpRIG41+SkyvD1t2rkmjEi9PZlNevld6Sm9TENd1P8U4KQ4uyktmZCpWIUnj4GOI9F52+ni9GzRqw7XuMZZ3J6L1RxcVYawnMfwxr39lV7mu8HVhn/kICf8ADtGo0vqljjAAkDRoO8KVQlHZXfBeCwuoubGZ8D0H5oq11DYxxDTY3UlzuTR/uihbXHGvOron8JO37rmOPOS3oXdUkttFlo3JdX0OgadFI3dZrmFpEgjVVO2ruc4eDJIPxch+6fXWJxMggqXXJPooYfxfI/I+dNndRtqutW/lpI1A37KuXddhJe8mQIYBuSileQ3zOku3YBEDqSmVjbSZCi5eCZveImtp5RDiTEdPVV6tVewzT0za6Qd+XZO6ljTMyWGfNo/zajqBy6KPo4k5gIY2YMSW5ojum6qlBdF8K3HycPFeCc+YAkTOkndSLcSL/IwGToTIj5Roo1pNd/mJ1PSJcdhHJSX8N8BjpBNTdhnpu2FY+i6XaLdwTjD7dppv8zJka7TvCtlrj9OrcUaTHBznOmGmYAkmemyyD+MZcj2xnafM2NHdQ5bRwfg1tTpMuKNLK6s0Pl2rm5tS0E7CZWfL42ErvtZErXrovlN4c3RZPxZhbqdw/L5WvhwPLN+ILTsNO6Y8UYQ2tSOnmGrezuRWrbDnArwr/ou/wY25hzEE67RPNcX0u3/adYjS82uhBIcOYcN01ynukNHsITUoqSPDQvevsurZMCAfRolO6WF1XbMdHU+UfIrlg7UvJHR2n6aJadJ0jLO6k2YO7N53Bo6DU/4UhVfRpMhoMnoZefSBKjZXPIjEi2Ug2PE1OnkBkkd+ie3N9UMxlYIA31AG2m6ksI4ZuK9PNQaKAP46wJefQbgd1K232dvMOrXTy4cqbGtHzIJKtjTOXoQt+Roi+3tlPABGac7upk/RNheOpvJqOdAgwGFzWg9wPKfVala8E27d/Ef/AOToHybCnLfDaVNpaymxrTuA0Q716qyOJL2xSz5hL+KMntbitdZm2lN1QgTnghggHTMdJMbKpWnCtWo4+K5tIuJzB7iCCTqfDGp+i+jrag1gysa1o6NAA+QRVtWO+JjXerQfzTEcbiumIWfJTnLeuj57wXgavcGoKIIayZc6aYceTR3Wj/Zxwbc2Ti+pVDWPGtEeaXcnF/Uduq0BtMBeoVkKEntlFuZOxcfQIhKiEwKHOrXa0S4gephJTqtcPKQfTVUTiuq8XDs05dMvSFF21+5hlji09v8AdVj2fKqFji49I1q/ipWVqal5Ldj+OtpuNMNEgak91SKjjJI1Errjly6uQ4wHARI/F7KIp3hYYcsnJud09769G3g4Srr68+x5WuGnR4j2XRlY5MrXkNP4dIXSk+m8arlUwwfgMH6KlTcfDL3Ct9SWit3vBzXuLmvcC4k8iNVA3nB9VplhDo9iry01GbifTVOKd6DoQmIZt0Pezm3GjNa9f4K9Z1TSptaBlIEGd+5VdxbEg45Ke/MrRqpZqdAAJJ5BVTGLu2fqKT3EbPDQ33k8ldjWuctuLZj5GBCC3y1/ZUrhjxBnUdU0oU6hdpvzUnXvKXxOa4gDRu2s8ymNpixYZZAInUwd/XsteClx8GYunrZ4r0Ko0IiBJ7BSTcQpimKeVzo2jQTzKiru6c+HOOb13gfovTqjHmYyCIMc+6610Wt9nam9wLqkEsOhcBoCO66vvz8TnaD4QTJlR9vdOa3LmcG8wNiEtS1JAds3ty9lLS32EVOXUUWHCm0HeE+v52Zh4jZynLOpkarYW8bWp8tCjUcymAMwhjQ0DTczHsvn1hglok66HZXfD8YfSptDGDLEGRq4nmeyXvnKC/Etrrgq3ZYvHg2LAuLqNVzWZDTLv7i2Np3lWndfP9tXL/ik5tCR06hbbww5ptKOQuIyADN8WmmqvxL3PcZGbPTe0ircd4KADVaB1dGkj/BUHZU6DGiWS6BMidfdarXoNe0tcAQdwUxo4Bbt2pN95P5otxXJ7TH6fkHCvjLbKJTqk6U2f+jCfyCds4fu6o1hgPOodf8A1C0CnSDRDQAOwhKojhxX8mcTz5vwioWnA7Mv86o4k7hnlHzOqn8PwejQ/pU2t7xLj6uOpXS8xOnSMOPy1VdxHiJ75FNpA689FzO6inr2V/8Add5ZbHEDdJ4zYnMI6yFQXXb3jzPd7T8l5LoABn6peXya9ROv/j/bLhiOL02CA5ub1mFHs4pYNHakb5f2VY0nVvPry6rjXpGNAACfp+hS8s+xy2ui6ONBLTLoOKqEx5/kn9HGKLtqjdepj81mr3EDYDn6ey8eONideQjdWR+RsXlEPDg/DNVbdMOzm/MLqHrJW1SBIn57J9ZYy5pABOh1g6/VXR+S/aK5YX6ZpspZUHgmOMrN1IDpiOqmgVpV2Ka2hOUHF6ZEY9hQrN6OGx/RUe7wx1Mw4Fp5dD7rUCE2ubUOEEAjoUllYMbe/Y9i586Vx9GWNeRuEl1QZUEET3U/j+CmnL26s/8Az2UABB6Lzt1M6ZaZ6Si6NsecGRlW2fS+Hzj6j906tcSGgT8OCaXtg13mHld1H69VxyT/AJDX2KfU1/seBwcFzdah/RQdO5ewlrviGojZw7JyMWygg79119UtlL1HepIh+JbprCaIdGYSSTAHZVK6uCzQVMw2iZGm2nIJ3jlTxqxcSNNO/WfZMruwaRTdTdmBMPDiAWkak6ct1vYtcYQS9mFnSnKxt9obXV0XlpdknYBoA+fVOLrCWNoZ5GYRz1OusDmFzrYbLc9NpIBOu+m4900LvKSRJOxnb2Ti/wAGcv2S+VpoCA2TpPNW/hvhyixjXOpguOsu1j22VW4OsmOqFzh8ABjuVpNtVaN9uyxs++UXwizewaoyr+xrsDZs2ytI9B+ygsZ4bpvBNMBj/wD6n1HJWQ1mCNz9E3uK4c7QfJZtVtkHtMfj/WjO7DDKNOu7xnF7WnyloIa4jeZ1hPWsdUc5lNpcXmKbBpDT6/kvN4HC5qNZ/cf8qy8C4G51YVXSSyI568gO63Y7s02L5OLjRoctnbAMBqucKZaQ5uodlMQDsRyWwYXRytGjQANgIj2XS0tWtAIaAY1/VOk/RQodnkpMEIQUycgofGr1tOT+MDTrB6KSqVdY1k9jHzVKxd7g8h86czvB/NZ2fkfXDS9jGPWpy7GteuXESTv6yVxZWiRsTO+mq51HAaAnWI7duyU69z06Hkdd1gGmenu1g7RMd+vsvL64jtP++i5+IZHpv1IXl7tD6b7j2UEjk+v1Xiq+Br9NY7/kmjXzoRp1H6d08teZALugOnmHKSulHvRAzqAzMe5nYrgdTsBGx3UxXg6QDJjKdPQabf4Xk02kNGUc9uUDXUDXZX/Ww5Ih3OEDT1/deSCTLY9Nfnopa5tWxmEwBPIaDvy9V4YNiQ3NtuJ7ROglT9bDkLhToOo1PbRaHSJyjUHTeP8AKoFsfMACATEtJBETGYZVe6bcgDWsMActlo4aaTEsnTaJGEIQtYRG9xbhwOkzyVKx3AiyXUwSzm3m306hX1N69GUpk40bV2NY2TOmW0ZLUBBkahNrq7IGgknQDbVXjG+HsxL6UNcd2n4XfsVScTwytOXwXz0AMH3WBPCnCfjaPSVZ9dkP0yoXeJuNSXQHNO7Tp8wiq+o45oiJ1mJgTzK78R8OVrcB9RuUuE6GY9eigXVyYBMQtCNUf0XU/VJckk3+xa9z5DsII5GXep7afNILl1UBgAawbmN094do1HVwKTQ9xBbBAIIdoZB7FaJQ+yyqaUOextSZEasA6ERMpmuPWkjG+RajaZmG1KTXU6BL5O4HxDrHLQqcwf7O6tWnmechIkA7R3HJabhH2ZU6JpvNQ+JTJJI2cehHRW6ywltMkk5idPQK5Qb8mY7EjLMI4C+706j3OzPjQN2geu65ClpLdR2/L1Ws1MO/tPsVX8U4KbVdnYTSedy06H2SOVhuzuPkfxM761pvooeQk7KRwmyzPDee5HMBTdL7P6pPnunZejRBPurLg/DFG3bDQTOpJ1Lj1J5pen46fL8hi/5OLjqLIHDeBrV73VX0i7MZ8xJ16hW6yw6nSAFNgaB0CdtZC9QtuupRMay6U/LABCEK4pBCEIACq/xJZhwLoMiNRsrAm9zah8gkwREfqlsqn7a+JZVPhLZm9dkT/v8A0uJaeuvorfecLyJY/UDSVX7jD3s+Q30M/t3Xn7Ma2v8AkjTjbGfgjHZgARzJka6eiVlNznRtIlv/AC10GycstyT5jA5we/8Auy7spw+C5xgQxztQAdh0PIKIVt+Tps4stSGnxMo1BJmAR/vRes0A5D33BPt1XbwQ1xGVu56iBG8zB1+abOcS4QSecAwXHuO/bVX8ERs7MvQGlwmYDZcC0TtoB1/2VxfXOWTMxqNyBOg30PUnfoh7py+WILpnYEbAEevNc7olpOckzA00nXQFu59l2QdC5rYc2DMa6kamJGXRem0PEAzsEAO0MloeDy5uleKrGgNcSWAnaJku0yw34RPPqnFG3L/hJyxsDHz5ypQNkhw/bZ3DRumsOEz1hXZo0UdgtnkYJMk66iCJ5d1JwtbHr4RM66fKR6QhImSkChKsx+0Lji9tcTt7KzbbH7xTpkGs2oYe+pUZqWvENhjeR5oA0whca9DN6qtYHiV9RbVq4u+xp0mBuV9B1QAEkg5y86DVsKVrcTWjG0XOuKQbcf0SXiKuoHl/u1c35hcuKZKbRF8S4ELinkdoR8Ltx79liXEnDtW2qkFuh26H06hfQGMcSWds4MubmjScRIa97QY6xvCa4zd4f4DatzUt/BqGGPc5uRxIJhrtp8p+RS8qN+B7GzpUsyv7KMJc+4NSDDdJjSef5LdAoDB8Rw9jn0Larbh1IOL6bHtLmhvxEgdOag+DvtJpX99cWzcjG0yG0CXy+5I8Qve3llysBgToZlWVV8einKyPvnyL6kUJW4wsWVfBdd27agOUsNVgId0OuhTrF+ILW1y/ea9Kjm+HO9rS70B3CtFiRKE1wzE6NzTFShVZVYSRmY4OEjcSOa5YvjlvaAG5rU6IcYb4jw3MdzE7oAfpVQeC+Nqt5iV9bu8E0LbWm+mDLm5oBLsxaRHMAKx23F9jUqijTu7d1QnKGCqwku2ga6lAE2hN8R8Twn+Dl8XI7JmBLc8eWQCJExzCoPAX2hvubG8r3jabKtmXl7WNc0ZAyRIc5xzZg8ewRsDRkLJsK46xCthbbx78OoOqXHhsNfxadM02sfm1zkl5e3QdGuUzxJ9pdK0vba0JpefKbiqXw2gCA4COpBmSRAI3nSQNAQonFOJ7O2LRcXNGkXjM0Pe1pc3qAdY7pX8SWgtxcm4o+ATAq5xkk8s3XsgCTa2J7r0oZvFVkajqf3qhna3O5viNBDYDpMnTQgpte8TUqlnXr2VxavNJp873zSY7QjxC0yBCgCepMImSTr8uy4XtgyqPMNRsRoVCYLxPTFtbuvLi1FW4kNNJ58Ko4OyxTLtTu0epUnhfEFrcue23uKVV1P4gx7XFusSY5SN1zKKa0yVJrtEXiODuZ5meaRE5dR6x7KFdRfJ0IIB02nrDgNOvXRWL/wDs8P8AE8P75bZ82XL4rJzTEb7ypF+HsdvPxZt+ZSdmHvuIzDJa6kUOnT383TQ6CBzAH57JGu8vlBy9HQCRBgg6zHZV37T+Ka1pemjaU6dXwqPi1S9hd4bS6IgOGgGUnf4grpg1Bt3b0q1LK7Oxr8u4bmExBETMj2SzxZpbL1kQb0RJYXAGXaagEaNI0mTrp16L25jjMjXTzTp3EjUAco3Uy3h5ztcrhyPm6axlPJSn8Ha2nmcHudAkA6jrAURx5sJXxRXaFq8uaDBk+UgNbH1+qnbXCSxwGXMTBJcDlaB3ndS1th9NoaWtiBz/AF7p7CcqxUu2LWXt+BGiEqWEicFz0hCFIAsV+1Th513j1i11CrUt3U6LKrmtqZQDWq5gXtHl0I581tSEAZ1xLwHRtsIvaGH0XZqrQ4szPqFxYQdMxOsA6BZxci5uKWC0xY3bBZVMlR76TgCS+iZAHmDQGSXEAaxyX0XCIR7A+eeKuH69HFbyrc0LqtTrlz6NSja0LsFpMtafGa4U8rYbI1GXYhLxLwpXpYDRp06F0S698UUXDxalNhovbJFNvkBImP8AlrqV9CwiFAGNv4bFDiS0+72pp2/3cB5ZRIpZjTqtdmIGWSMoM7890x4Jwd1riuIUXWdRj6z6zbS4FAeFbiK5DhU/+NrmOYBl9DC3KEKQPl6w4WqspvtbiyvjXNWP5VtbOaQQ2CLp7C9uoOgOXvqVfOLMEdQq2Lst+K1K2FH71SpU7ym2GugPpwS9wJgmGyCI7bLCIQBnn2OtuRRuBXt2UqfiDwqgt22j7gDM1z30mgQdGakcyNYUJ9q+F1BitleVLWpeWjGZH0qdPxocDUcZZtrnYddDkha9CFAGBcNcO3NSpjTKNrVtfvFEijTc00xBfm8IO+GS3SAYEwoLB+FqlVlC2daX7a7XnM4W1tQYwhxh33ks8RwAIPmOkaTAX01CVSBzosIaATJAAJ6kDdfPn2h4DeW1/e0rOhVfRxFtNx8Om9zQTUDiC4CAc7X7xAevoaEI9gZB9rvDbqWCWlrbUn1DRrUwRTY55MUquZ5DRzcZnq5M/tIwbw8SsLo2L7ij4Y8dtK3FU1HNEQ9sQ45co83IdltcJUAYdxg2rVxQt/hjjSfSaKdVlo25qPDqYDATXd4NHKdNvLB6qv2OB3TeHrug63r+L99puFPwqhcRlaC4CNR5TqOi+kUIAwnE+D2DEsIDLL+SaNE3EUSWF+pPi6QXTvm35pvhOB1qTeIabLeqxjw9tFopPDXtFaqGCmI8wDSIjkVvyRAHz9i2BVqlhgdJ1vWcG1HCs3w6ksYarQc8CWgid4UvZYLUtuIMQdbWZFH7pUFJjaZpUajzRou8NrgA1uZ4Ox3lbVCIQB8uYnhVxcWTsuG1KNSnVBc2lYtpsDHaACo8ur1DI+EaCdeq+k8IqRaUnOzaUWEyDm0YCdDrPbdSCIR6A+ecKwDFr64v7ulRp0xdZ6LhdMcx3hPghrQ5ukNDBI6K7/YQ+vTtKtrc0alJ1CoSwvpuYHMeSSASIdDw7b+4LT0gQgYEICWEQgAQhCABCEqABCEIAEIQgAQhCABCEIAEIQgAQhCABCEIAEIQgAQhCABCEIAEIQgAQhCABCEIAEIQgAQhCABCEIAEIQgAQhCAP//Z">
            <a:extLst>
              <a:ext uri="{FF2B5EF4-FFF2-40B4-BE49-F238E27FC236}">
                <a16:creationId xmlns:a16="http://schemas.microsoft.com/office/drawing/2014/main" id="{98A89078-3715-D242-8B11-8BCF1EFA4C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L" altLang="en-US" sz="1800"/>
          </a:p>
        </p:txBody>
      </p:sp>
      <p:sp>
        <p:nvSpPr>
          <p:cNvPr id="19462" name="AutoShape 8" descr="data:image/jpeg;base64,/9j/4AAQSkZJRgABAQAAAQABAAD/2wCEAAkGBxQSERUUEhQUFRUUFxcXGBYXFRQUGBUVFxcXFhcXHRgYHCggGBolHBQUITEhJikrLi4uFx8zODMsNygtLisBCgoKDg0OGxAQGywkICYsLCwsLywsLCwtLCwsLCwsLDQsLCwsLCwsLCwsLCwsLCwsLCwsLCwsLCwsLCwsLCwsLP/AABEIALIBGwMBIgACEQEDEQH/xAAcAAABBQEBAQAAAAAAAAAAAAAAAQQFBgcDAgj/xAA8EAABAwIEBAQDBgYCAgMBAAABAAIRAwQFEiExBkFRYRMicYEykaEHFEKxwdEVIzNS4fBi8XKSQ6KyFv/EABoBAAIDAQEAAAAAAAAAAAAAAAAEAQMFAgb/xAApEQACAgICAgICAgIDAQAAAAAAAQIDBBESITFBBRMiUTJxYYEVI5EU/9oADAMBAAIRAxEAPwDcUJJQgAQhCAFQkQgBUhQhACoSSiUAKhJKEAKhIlQAISIlACoSIQAqREoQAJUkolACrhcXAbE7nYDUldlH1KeW4znUOYGg/wBpBmPQz9Aok9BocB7zsAPVBa/+4fJdwlUaZI1dUeOQP0XqldAkA+UnYHn6Hmu5UbjQmnDf6hLcnUODhr6bqO0BJpV5CVdkCpEIQAiEqFAAhIlQAISoUgIhKhACISoQAiEqRAAhCRACoRKEACEIQAIQlQAiEqEAIhCVACISpEACjb2r5iOyklCYkfOUvkPUSypbkeRelux/Zdv4k7qPkoio8ILknG2a9jDhF+iUqYg4/ij0AXG1qzUHMk7nUphIXfCnTVaP90XcZyk1s5cUk9FoQhKtEVEQlQgBEIQgBEJUKAFQhIVIBKJTe9u20mF7zACrVbijP8HlH1S2RlQpX5F1VE7O4rotsoVAbjTy5wFU+UxIIM6TspXD8ec0gVSHNP4huPUJer5Kub0+i6WFPjtdlqXl7wBJ2CRjwRI2Kzv7Q+MvCmjRIzbF2h1TtlqhHZxi4s8ixVxPPGHHtRjvDtmxJjxHDT2/dVFnFeIB5NO4NUN1OgyTzAka+oUZXt6j6QruPiMdOYTq0jefzU1hLWFuhAhkiTppyWVZkT3s9DlRpwaYqNal6bf7Lzwtx2K7P59N1Nw3eB5Ce3NSb+MqEwA49/KPzKyW9xM7cu+n/SlOB7Ojd3DqVZ7oyBzIdl1/E2NzC6ryr59IwJ1q1ynWtJejQHcc0eTXujfLlMfVWHDb1tam2oz4XiQqRiP2bBzv5Nw5jD8TXDMfUEQrrhdg2hSZSZ8LAB3PUnuU9T9239gq9DsJUiEyQKhAQgBEqRKgBELw6oAvPjBBOjqoDET5neqmvGCgrw6u90tkv8S2ldkXUcuZevNZy8NKQQ1o65tE94eePFE85/JRVWomF1iBpDM0wTpPruulPi9nPDl0aLXxOkww57QV1trxlTVjg70KyWjcmod07tb11F4c12oPz7KV8j+Xa6LH8f8Aj0+zVpRKijjDQxhiS9sgSmlbEnnYx6K+75Cqrp+RSOPORN1a7W7kD3XplQOEgghVVxJ31KdYZd+G6HHyn6FJ1fLKdnGS0i2eI1HaZYZSryNRolha+xQ9ISpCuyCl/aNUdkYBManTmdFTsJnWdI+i0ziaxFWlr+FUulgg1zOI9P3WD8ipfYeg+PvgqOLOlNlNmocHFw5D5qPxW7awyzb81LDCqYEef1lVriHDXwcjs3QHT681nKEnIvhOCZP3PFxo4QKgMVHuNJnbqfYSsmvrsvOpkqy8VWhZaWjJkUy7N/5OEz9CvWDcM0HUw+qXOc7UiS0NPQAfmta2aSXJ+Ed4l1OLB2Py2ysW144DLmdkJGZoJAI5qQt6kT4TgWgzkcYMe+/spfEuCg5ua2Jn+1x0PodwmuE8NRJuJFRuvh6RA2l2xVLnDjvY3b8jiX1/n/4M614KrA3IC7XnAHqeUJ5wPSIxCg1h1DhqDM6SdfRRWPYY6hVDWy4VNW5R82wOitfBODvo/wAx5NOo4ROgc1vMCdp6qXbCqKk/Apxw66ZfUu2jbpRKp1CuSIzk9y6SpGlVP9x+aj/nq964swHiNeywolQzblw/EV2p4jHxD3Cbq+Won0+ip0SRJoXKjXDhoV1WlGaktxeyprQLzUOi9IK6IGZKhMU4stLeRUrNzD8DfO70gJ3xTdVKFA1KJpB4I/quytI5gHqsNxu6bWfmZQp0XO1fkLjncTvH6BLWWcOh3Hp+zt+C4Yz9qvmBtmgNb8Qqbv8AQDVqs+HYsLi3ZW2L2gkdDzVFwvgk3VtTdT/kuk+IatPzOI/E2dhCt1jZNoUG02uzZWxPU8/rKXm5NdlzjBdRFqPXPOmle4hMquIwltnfEka1RUvjnF/D8No5yT25BSlfEHHZUHiG4Lq7vOOUz23HdWRXJ6YQj+RK4Xj45lTdpdurva1mpcYnkOpJ5AKi21o17srQGnrmJLvRsK78FXFJtb7vWADaghrxvTO8kbAd1VPGhy6HJOag5FyxS+DKtJrHZm02NbI2J5qX++sgEuCreLWjKbsrXtMRpmBPY+hULWvSTE+0rNyKpOxspr04outTGKY5pu7Ggdgq7hrQ4y/lyUyzLyAVH0FygmXzAK5dQYTvH05KSlZ1SuHs1Y8tjof0TxvFtZogtYSOeuq9BRnQjBRl6My3Cny3Eva8lKo3H7ksoujQnQe+60bJcYuTEYrb0QeL4r4ryxp8jSR6kbplSfJgSmLQJTy3IG68xdZKyXJs2IJQjpDg0Z5aKAxb4SN+imLi+iYMfsq/SrucCSN567Khds5nbx7OOE3TX06tGowP21dy7J3b0WNGVrQ0LiaYOujT1XJrXQTOn1KsslOWlvYpObkyQOIBstkDKmV0S7zN0zRJ7cgo+3pOzkuc4t/tMNOvUc11uqeUCCcvTYdEcTjwSFOkzR3l02PNeM7SfX3XhluMuh8w7qGuhWZUH4mnnMZfZTxb6Dm0WZtNrRId9ZSUMWLHRm16KDfVe1uadBv1hRVPGnPaYNNonctzH0krhYbufSL6bXvs06zxhrviMd1JU64c0EbESsys8UBGX4uRcIy+m+hU3h3EtKhDHv06AF2UeyWnh2w8IYkl5LpTqEatUxY3YeO43VftLtr2hzHBzXCQRqCF2tK2Ws3oZB91f8dnSquVbfTeii2rlFssbnKrYhx5bUyWtz1HDTyt0n1JCluJbepUtaraRIeWmI3PUe6xupVLZ6SRtMRovT33ODSRZ8bhV5G3N/6JziPHH3hEtLaYH9J2VzS6fiMayOxXPh26FqHF1KnUcTLXvbqzoBzUSy9I1DXGO0JX3Rdrl9yQPzKSdjb5bN9Ydar+tR6H2L4i+s4ufUd2AMADoAFH2tw+n8LyB3Mj3BXh9SOmboCD6LkXdd+fb1VbbY1XVCMeKXRIjFSR/NaDPNuh+S7Wvg1Ccz3N7FuqhH1QDqjPmgHlsRv/ANKNlVuFXYv1/RJYnXaxjhQY5z40LoA15wVVaOD3DiXHwh1cTI+UFTba5bGfzM68x+v6KWp2DyCABB1B59RI9F0ptFEMOupeStW/Dg3NQudzDQG99Duudzhsghr3N+WvrGu6s9ewyNLqhDTyaN/8BMHUi90hukjU9VHN7L1CtprRTq73U6hDmw4TrqSdInNOq5MquzF7XPB3BEa6bwr4/h9z/jLdexJGnVUPwDLwAfKS0EDQQYOvJXRkpCVtcYkzguOuactU+c668wVbbXE55rOq1pI0LRoJ1BLuuXmYVu4Y4cu30fEYWVGzAbJLgO5HwnsVTbjqXcRRz4LvwWQXq4G4XNuE3kx90fPYyPyU3Q4Ku3NBPhNJ/CSSQqY4s36K5ZUF7NOUZxBbGpRIG41+SkyvD1t2rkmjEi9PZlNevld6Sm9TENd1P8U4KQ4uyktmZCpWIUnj4GOI9F52+ni9GzRqw7XuMZZ3J6L1RxcVYawnMfwxr39lV7mu8HVhn/kICf8ADtGo0vqljjAAkDRoO8KVQlHZXfBeCwuoubGZ8D0H5oq11DYxxDTY3UlzuTR/uihbXHGvOron8JO37rmOPOS3oXdUkttFlo3JdX0OgadFI3dZrmFpEgjVVO2ruc4eDJIPxch+6fXWJxMggqXXJPooYfxfI/I+dNndRtqutW/lpI1A37KuXddhJe8mQIYBuSileQ3zOku3YBEDqSmVjbSZCi5eCZveImtp5RDiTEdPVV6tVewzT0za6Qd+XZO6ljTMyWGfNo/zajqBy6KPo4k5gIY2YMSW5ojum6qlBdF8K3HycPFeCc+YAkTOkndSLcSL/IwGToTIj5Roo1pNd/mJ1PSJcdhHJSX8N8BjpBNTdhnpu2FY+i6XaLdwTjD7dppv8zJka7TvCtlrj9OrcUaTHBznOmGmYAkmemyyD+MZcj2xnafM2NHdQ5bRwfg1tTpMuKNLK6s0Pl2rm5tS0E7CZWfL42ErvtZErXrovlN4c3RZPxZhbqdw/L5WvhwPLN+ILTsNO6Y8UYQ2tSOnmGrezuRWrbDnArwr/ou/wY25hzEE67RPNcX0u3/adYjS82uhBIcOYcN01ynukNHsITUoqSPDQvevsurZMCAfRolO6WF1XbMdHU+UfIrlg7UvJHR2n6aJadJ0jLO6k2YO7N53Bo6DU/4UhVfRpMhoMnoZefSBKjZXPIjEi2Ug2PE1OnkBkkd+ie3N9UMxlYIA31AG2m6ksI4ZuK9PNQaKAP46wJefQbgd1K232dvMOrXTy4cqbGtHzIJKtjTOXoQt+Roi+3tlPABGac7upk/RNheOpvJqOdAgwGFzWg9wPKfVala8E27d/Ef/AOToHybCnLfDaVNpaymxrTuA0Q716qyOJL2xSz5hL+KMntbitdZm2lN1QgTnghggHTMdJMbKpWnCtWo4+K5tIuJzB7iCCTqfDGp+i+jrag1gysa1o6NAA+QRVtWO+JjXerQfzTEcbiumIWfJTnLeuj57wXgavcGoKIIayZc6aYceTR3Wj/Zxwbc2Ti+pVDWPGtEeaXcnF/Uduq0BtMBeoVkKEntlFuZOxcfQIhKiEwKHOrXa0S4gephJTqtcPKQfTVUTiuq8XDs05dMvSFF21+5hlji09v8AdVj2fKqFji49I1q/ipWVqal5Ldj+OtpuNMNEgak91SKjjJI1Errjly6uQ4wHARI/F7KIp3hYYcsnJud09769G3g4Srr68+x5WuGnR4j2XRlY5MrXkNP4dIXSk+m8arlUwwfgMH6KlTcfDL3Ct9SWit3vBzXuLmvcC4k8iNVA3nB9VplhDo9iry01GbifTVOKd6DoQmIZt0Pezm3GjNa9f4K9Z1TSptaBlIEGd+5VdxbEg45Ke/MrRqpZqdAAJJ5BVTGLu2fqKT3EbPDQ33k8ldjWuctuLZj5GBCC3y1/ZUrhjxBnUdU0oU6hdpvzUnXvKXxOa4gDRu2s8ymNpixYZZAInUwd/XsteClx8GYunrZ4r0Ko0IiBJ7BSTcQpimKeVzo2jQTzKiru6c+HOOb13gfovTqjHmYyCIMc+6610Wt9nam9wLqkEsOhcBoCO66vvz8TnaD4QTJlR9vdOa3LmcG8wNiEtS1JAds3ty9lLS32EVOXUUWHCm0HeE+v52Zh4jZynLOpkarYW8bWp8tCjUcymAMwhjQ0DTczHsvn1hglok66HZXfD8YfSptDGDLEGRq4nmeyXvnKC/Etrrgq3ZYvHg2LAuLqNVzWZDTLv7i2Np3lWndfP9tXL/ik5tCR06hbbww5ptKOQuIyADN8WmmqvxL3PcZGbPTe0ircd4KADVaB1dGkj/BUHZU6DGiWS6BMidfdarXoNe0tcAQdwUxo4Bbt2pN95P5otxXJ7TH6fkHCvjLbKJTqk6U2f+jCfyCds4fu6o1hgPOodf8A1C0CnSDRDQAOwhKojhxX8mcTz5vwioWnA7Mv86o4k7hnlHzOqn8PwejQ/pU2t7xLj6uOpXS8xOnSMOPy1VdxHiJ75FNpA689FzO6inr2V/8Add5ZbHEDdJ4zYnMI6yFQXXb3jzPd7T8l5LoABn6peXya9ROv/j/bLhiOL02CA5ub1mFHs4pYNHakb5f2VY0nVvPry6rjXpGNAACfp+hS8s+xy2ui6ONBLTLoOKqEx5/kn9HGKLtqjdepj81mr3EDYDn6ey8eONideQjdWR+RsXlEPDg/DNVbdMOzm/MLqHrJW1SBIn57J9ZYy5pABOh1g6/VXR+S/aK5YX6ZpspZUHgmOMrN1IDpiOqmgVpV2Ka2hOUHF6ZEY9hQrN6OGx/RUe7wx1Mw4Fp5dD7rUCE2ubUOEEAjoUllYMbe/Y9i586Vx9GWNeRuEl1QZUEET3U/j+CmnL26s/8Az2UABB6Lzt1M6ZaZ6Si6NsecGRlW2fS+Hzj6j906tcSGgT8OCaXtg13mHld1H69VxyT/AJDX2KfU1/seBwcFzdah/RQdO5ewlrviGojZw7JyMWygg79119UtlL1HepIh+JbprCaIdGYSSTAHZVK6uCzQVMw2iZGm2nIJ3jlTxqxcSNNO/WfZMruwaRTdTdmBMPDiAWkak6ct1vYtcYQS9mFnSnKxt9obXV0XlpdknYBoA+fVOLrCWNoZ5GYRz1OusDmFzrYbLc9NpIBOu+m4900LvKSRJOxnb2Ti/wAGcv2S+VpoCA2TpPNW/hvhyixjXOpguOsu1j22VW4OsmOqFzh8ABjuVpNtVaN9uyxs++UXwizewaoyr+xrsDZs2ytI9B+ygsZ4bpvBNMBj/wD6n1HJWQ1mCNz9E3uK4c7QfJZtVtkHtMfj/WjO7DDKNOu7xnF7WnyloIa4jeZ1hPWsdUc5lNpcXmKbBpDT6/kvN4HC5qNZ/cf8qy8C4G51YVXSSyI568gO63Y7s02L5OLjRoctnbAMBqucKZaQ5uodlMQDsRyWwYXRytGjQANgIj2XS0tWtAIaAY1/VOk/RQodnkpMEIQUycgofGr1tOT+MDTrB6KSqVdY1k9jHzVKxd7g8h86czvB/NZ2fkfXDS9jGPWpy7GteuXESTv6yVxZWiRsTO+mq51HAaAnWI7duyU69z06Hkdd1gGmenu1g7RMd+vsvL64jtP++i5+IZHpv1IXl7tD6b7j2UEjk+v1Xiq+Br9NY7/kmjXzoRp1H6d08teZALugOnmHKSulHvRAzqAzMe5nYrgdTsBGx3UxXg6QDJjKdPQabf4Xk02kNGUc9uUDXUDXZX/Ww5Ih3OEDT1/deSCTLY9Nfnopa5tWxmEwBPIaDvy9V4YNiQ3NtuJ7ROglT9bDkLhToOo1PbRaHSJyjUHTeP8AKoFsfMACATEtJBETGYZVe6bcgDWsMActlo4aaTEsnTaJGEIQtYRG9xbhwOkzyVKx3AiyXUwSzm3m306hX1N69GUpk40bV2NY2TOmW0ZLUBBkahNrq7IGgknQDbVXjG+HsxL6UNcd2n4XfsVScTwytOXwXz0AMH3WBPCnCfjaPSVZ9dkP0yoXeJuNSXQHNO7Tp8wiq+o45oiJ1mJgTzK78R8OVrcB9RuUuE6GY9eigXVyYBMQtCNUf0XU/VJckk3+xa9z5DsII5GXep7afNILl1UBgAawbmN094do1HVwKTQ9xBbBAIIdoZB7FaJQ+yyqaUOextSZEasA6ERMpmuPWkjG+RajaZmG1KTXU6BL5O4HxDrHLQqcwf7O6tWnmechIkA7R3HJabhH2ZU6JpvNQ+JTJJI2cehHRW6ywltMkk5idPQK5Qb8mY7EjLMI4C+706j3OzPjQN2geu65ClpLdR2/L1Ws1MO/tPsVX8U4KbVdnYTSedy06H2SOVhuzuPkfxM761pvooeQk7KRwmyzPDee5HMBTdL7P6pPnunZejRBPurLg/DFG3bDQTOpJ1Lj1J5pen46fL8hi/5OLjqLIHDeBrV73VX0i7MZ8xJ16hW6yw6nSAFNgaB0CdtZC9QtuupRMay6U/LABCEK4pBCEIACq/xJZhwLoMiNRsrAm9zah8gkwREfqlsqn7a+JZVPhLZm9dkT/v8A0uJaeuvorfecLyJY/UDSVX7jD3s+Q30M/t3Xn7Ma2v8AkjTjbGfgjHZgARzJka6eiVlNznRtIlv/AC10GycstyT5jA5we/8Auy7spw+C5xgQxztQAdh0PIKIVt+Tps4stSGnxMo1BJmAR/vRes0A5D33BPt1XbwQ1xGVu56iBG8zB1+abOcS4QSecAwXHuO/bVX8ERs7MvQGlwmYDZcC0TtoB1/2VxfXOWTMxqNyBOg30PUnfoh7py+WILpnYEbAEevNc7olpOckzA00nXQFu59l2QdC5rYc2DMa6kamJGXRem0PEAzsEAO0MloeDy5uleKrGgNcSWAnaJku0yw34RPPqnFG3L/hJyxsDHz5ypQNkhw/bZ3DRumsOEz1hXZo0UdgtnkYJMk66iCJ5d1JwtbHr4RM66fKR6QhImSkChKsx+0Lji9tcTt7KzbbH7xTpkGs2oYe+pUZqWvENhjeR5oA0whca9DN6qtYHiV9RbVq4u+xp0mBuV9B1QAEkg5y86DVsKVrcTWjG0XOuKQbcf0SXiKuoHl/u1c35hcuKZKbRF8S4ELinkdoR8Ltx79liXEnDtW2qkFuh26H06hfQGMcSWds4MubmjScRIa97QY6xvCa4zd4f4DatzUt/BqGGPc5uRxIJhrtp8p+RS8qN+B7GzpUsyv7KMJc+4NSDDdJjSef5LdAoDB8Rw9jn0Larbh1IOL6bHtLmhvxEgdOag+DvtJpX99cWzcjG0yG0CXy+5I8Qve3llysBgToZlWVV8einKyPvnyL6kUJW4wsWVfBdd27agOUsNVgId0OuhTrF+ILW1y/ea9Kjm+HO9rS70B3CtFiRKE1wzE6NzTFShVZVYSRmY4OEjcSOa5YvjlvaAG5rU6IcYb4jw3MdzE7oAfpVQeC+Nqt5iV9bu8E0LbWm+mDLm5oBLsxaRHMAKx23F9jUqijTu7d1QnKGCqwku2ga6lAE2hN8R8Twn+Dl8XI7JmBLc8eWQCJExzCoPAX2hvubG8r3jabKtmXl7WNc0ZAyRIc5xzZg8ewRsDRkLJsK46xCthbbx78OoOqXHhsNfxadM02sfm1zkl5e3QdGuUzxJ9pdK0vba0JpefKbiqXw2gCA4COpBmSRAI3nSQNAQonFOJ7O2LRcXNGkXjM0Pe1pc3qAdY7pX8SWgtxcm4o+ATAq5xkk8s3XsgCTa2J7r0oZvFVkajqf3qhna3O5viNBDYDpMnTQgpte8TUqlnXr2VxavNJp873zSY7QjxC0yBCgCepMImSTr8uy4XtgyqPMNRsRoVCYLxPTFtbuvLi1FW4kNNJ58Ko4OyxTLtTu0epUnhfEFrcue23uKVV1P4gx7XFusSY5SN1zKKa0yVJrtEXiODuZ5meaRE5dR6x7KFdRfJ0IIB02nrDgNOvXRWL/wDs8P8AE8P75bZ82XL4rJzTEb7ypF+HsdvPxZt+ZSdmHvuIzDJa6kUOnT383TQ6CBzAH57JGu8vlBy9HQCRBgg6zHZV37T+Ka1pemjaU6dXwqPi1S9hd4bS6IgOGgGUnf4grpg1Bt3b0q1LK7Oxr8u4bmExBETMj2SzxZpbL1kQb0RJYXAGXaagEaNI0mTrp16L25jjMjXTzTp3EjUAco3Uy3h5ztcrhyPm6axlPJSn8Ha2nmcHudAkA6jrAURx5sJXxRXaFq8uaDBk+UgNbH1+qnbXCSxwGXMTBJcDlaB3ndS1th9NoaWtiBz/AF7p7CcqxUu2LWXt+BGiEqWEicFz0hCFIAsV+1Th513j1i11CrUt3U6LKrmtqZQDWq5gXtHl0I581tSEAZ1xLwHRtsIvaGH0XZqrQ4szPqFxYQdMxOsA6BZxci5uKWC0xY3bBZVMlR76TgCS+iZAHmDQGSXEAaxyX0XCIR7A+eeKuH69HFbyrc0LqtTrlz6NSja0LsFpMtafGa4U8rYbI1GXYhLxLwpXpYDRp06F0S698UUXDxalNhovbJFNvkBImP8AlrqV9CwiFAGNv4bFDiS0+72pp2/3cB5ZRIpZjTqtdmIGWSMoM7890x4Jwd1riuIUXWdRj6z6zbS4FAeFbiK5DhU/+NrmOYBl9DC3KEKQPl6w4WqspvtbiyvjXNWP5VtbOaQQ2CLp7C9uoOgOXvqVfOLMEdQq2Lst+K1K2FH71SpU7ym2GugPpwS9wJgmGyCI7bLCIQBnn2OtuRRuBXt2UqfiDwqgt22j7gDM1z30mgQdGakcyNYUJ9q+F1BitleVLWpeWjGZH0qdPxocDUcZZtrnYddDkha9CFAGBcNcO3NSpjTKNrVtfvFEijTc00xBfm8IO+GS3SAYEwoLB+FqlVlC2daX7a7XnM4W1tQYwhxh33ks8RwAIPmOkaTAX01CVSBzosIaATJAAJ6kDdfPn2h4DeW1/e0rOhVfRxFtNx8Om9zQTUDiC4CAc7X7xAevoaEI9gZB9rvDbqWCWlrbUn1DRrUwRTY55MUquZ5DRzcZnq5M/tIwbw8SsLo2L7ij4Y8dtK3FU1HNEQ9sQ45co83IdltcJUAYdxg2rVxQt/hjjSfSaKdVlo25qPDqYDATXd4NHKdNvLB6qv2OB3TeHrug63r+L99puFPwqhcRlaC4CNR5TqOi+kUIAwnE+D2DEsIDLL+SaNE3EUSWF+pPi6QXTvm35pvhOB1qTeIabLeqxjw9tFopPDXtFaqGCmI8wDSIjkVvyRAHz9i2BVqlhgdJ1vWcG1HCs3w6ksYarQc8CWgid4UvZYLUtuIMQdbWZFH7pUFJjaZpUajzRou8NrgA1uZ4Ox3lbVCIQB8uYnhVxcWTsuG1KNSnVBc2lYtpsDHaACo8ur1DI+EaCdeq+k8IqRaUnOzaUWEyDm0YCdDrPbdSCIR6A+ecKwDFr64v7ulRp0xdZ6LhdMcx3hPghrQ5ukNDBI6K7/YQ+vTtKtrc0alJ1CoSwvpuYHMeSSASIdDw7b+4LT0gQgYEICWEQgAQhCABCEqABCEIAEIQgAQhCABCEIAEIQgAQhCABCEIAEIQgAQhCABCEIAEIQgAQhCABCEIAEIQgAQhCABCEIAEIQgAQhCAP//Z">
            <a:extLst>
              <a:ext uri="{FF2B5EF4-FFF2-40B4-BE49-F238E27FC236}">
                <a16:creationId xmlns:a16="http://schemas.microsoft.com/office/drawing/2014/main" id="{55BAACA7-1CC1-5B4C-9EEB-503A0730DE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L" altLang="en-US" sz="1800"/>
          </a:p>
        </p:txBody>
      </p:sp>
      <p:sp>
        <p:nvSpPr>
          <p:cNvPr id="19463" name="AutoShape 10" descr="data:image/jpeg;base64,/9j/4AAQSkZJRgABAQAAAQABAAD/2wCEAAkGBxQSERUUEhQUFRUUFxcXGBYXFRQUGBUVFxcXFhcXHRgYHCggGBolHBQUITEhJikrLi4uFx8zODMsNygtLisBCgoKDg0OGxAQGywkICYsLCwsLywsLCwtLCwsLCwsLDQsLCwsLCwsLCwsLCwsLCwsLCwsLCwsLCwsLCwsLCwsLP/AABEIALIBGwMBIgACEQEDEQH/xAAcAAABBQEBAQAAAAAAAAAAAAAAAQQFBgcDAgj/xAA8EAABAwIEBAQDBgYCAgMBAAABAAIRAwQFEiExBkFRYRMicYEykaEHFEKxwdEVIzNS4fBi8XKSQ6KyFv/EABoBAAIDAQEAAAAAAAAAAAAAAAAEAQMFAgb/xAApEQACAgICAgICAgIDAQAAAAAAAQIDBBESITFBBRMiUTJxYYEVI5EU/9oADAMBAAIRAxEAPwDcUJJQgAQhCAFQkQgBUhQhACoSSiUAKhJKEAKhIlQAISIlACoSIQAqREoQAJUkolACrhcXAbE7nYDUldlH1KeW4znUOYGg/wBpBmPQz9Aok9BocB7zsAPVBa/+4fJdwlUaZI1dUeOQP0XqldAkA+UnYHn6Hmu5UbjQmnDf6hLcnUODhr6bqO0BJpV5CVdkCpEIQAiEqFAAhIlQAISoUgIhKhACISoQAiEqRAAhCRACoRKEACEIQAIQlQAiEqEAIhCVACISpEACjb2r5iOyklCYkfOUvkPUSypbkeRelux/Zdv4k7qPkoio8ILknG2a9jDhF+iUqYg4/ij0AXG1qzUHMk7nUphIXfCnTVaP90XcZyk1s5cUk9FoQhKtEVEQlQgBEIQgBEJUKAFQhIVIBKJTe9u20mF7zACrVbijP8HlH1S2RlQpX5F1VE7O4rotsoVAbjTy5wFU+UxIIM6TspXD8ec0gVSHNP4huPUJer5Kub0+i6WFPjtdlqXl7wBJ2CRjwRI2Kzv7Q+MvCmjRIzbF2h1TtlqhHZxi4s8ixVxPPGHHtRjvDtmxJjxHDT2/dVFnFeIB5NO4NUN1OgyTzAka+oUZXt6j6QruPiMdOYTq0jefzU1hLWFuhAhkiTppyWVZkT3s9DlRpwaYqNal6bf7Lzwtx2K7P59N1Nw3eB5Ce3NSb+MqEwA49/KPzKyW9xM7cu+n/SlOB7Ojd3DqVZ7oyBzIdl1/E2NzC6ryr59IwJ1q1ynWtJejQHcc0eTXujfLlMfVWHDb1tam2oz4XiQqRiP2bBzv5Nw5jD8TXDMfUEQrrhdg2hSZSZ8LAB3PUnuU9T9239gq9DsJUiEyQKhAQgBEqRKgBELw6oAvPjBBOjqoDET5neqmvGCgrw6u90tkv8S2ldkXUcuZevNZy8NKQQ1o65tE94eePFE85/JRVWomF1iBpDM0wTpPruulPi9nPDl0aLXxOkww57QV1trxlTVjg70KyWjcmod07tb11F4c12oPz7KV8j+Xa6LH8f8Aj0+zVpRKijjDQxhiS9sgSmlbEnnYx6K+75Cqrp+RSOPORN1a7W7kD3XplQOEgghVVxJ31KdYZd+G6HHyn6FJ1fLKdnGS0i2eI1HaZYZSryNRolha+xQ9ISpCuyCl/aNUdkYBManTmdFTsJnWdI+i0ziaxFWlr+FUulgg1zOI9P3WD8ipfYeg+PvgqOLOlNlNmocHFw5D5qPxW7awyzb81LDCqYEef1lVriHDXwcjs3QHT681nKEnIvhOCZP3PFxo4QKgMVHuNJnbqfYSsmvrsvOpkqy8VWhZaWjJkUy7N/5OEz9CvWDcM0HUw+qXOc7UiS0NPQAfmta2aSXJ+Ed4l1OLB2Py2ysW144DLmdkJGZoJAI5qQt6kT4TgWgzkcYMe+/spfEuCg5ua2Jn+1x0PodwmuE8NRJuJFRuvh6RA2l2xVLnDjvY3b8jiX1/n/4M614KrA3IC7XnAHqeUJ5wPSIxCg1h1DhqDM6SdfRRWPYY6hVDWy4VNW5R82wOitfBODvo/wAx5NOo4ROgc1vMCdp6qXbCqKk/Apxw66ZfUu2jbpRKp1CuSIzk9y6SpGlVP9x+aj/nq964swHiNeywolQzblw/EV2p4jHxD3Cbq+Won0+ip0SRJoXKjXDhoV1WlGaktxeyprQLzUOi9IK6IGZKhMU4stLeRUrNzD8DfO70gJ3xTdVKFA1KJpB4I/quytI5gHqsNxu6bWfmZQp0XO1fkLjncTvH6BLWWcOh3Hp+zt+C4Yz9qvmBtmgNb8Qqbv8AQDVqs+HYsLi3ZW2L2gkdDzVFwvgk3VtTdT/kuk+IatPzOI/E2dhCt1jZNoUG02uzZWxPU8/rKXm5NdlzjBdRFqPXPOmle4hMquIwltnfEka1RUvjnF/D8No5yT25BSlfEHHZUHiG4Lq7vOOUz23HdWRXJ6YQj+RK4Xj45lTdpdurva1mpcYnkOpJ5AKi21o17srQGnrmJLvRsK78FXFJtb7vWADaghrxvTO8kbAd1VPGhy6HJOag5FyxS+DKtJrHZm02NbI2J5qX++sgEuCreLWjKbsrXtMRpmBPY+hULWvSTE+0rNyKpOxspr04outTGKY5pu7Ggdgq7hrQ4y/lyUyzLyAVH0FygmXzAK5dQYTvH05KSlZ1SuHs1Y8tjof0TxvFtZogtYSOeuq9BRnQjBRl6My3Cny3Eva8lKo3H7ksoujQnQe+60bJcYuTEYrb0QeL4r4ryxp8jSR6kbplSfJgSmLQJTy3IG68xdZKyXJs2IJQjpDg0Z5aKAxb4SN+imLi+iYMfsq/SrucCSN567Khds5nbx7OOE3TX06tGowP21dy7J3b0WNGVrQ0LiaYOujT1XJrXQTOn1KsslOWlvYpObkyQOIBstkDKmV0S7zN0zRJ7cgo+3pOzkuc4t/tMNOvUc11uqeUCCcvTYdEcTjwSFOkzR3l02PNeM7SfX3XhluMuh8w7qGuhWZUH4mnnMZfZTxb6Dm0WZtNrRId9ZSUMWLHRm16KDfVe1uadBv1hRVPGnPaYNNonctzH0krhYbufSL6bXvs06zxhrviMd1JU64c0EbESsys8UBGX4uRcIy+m+hU3h3EtKhDHv06AF2UeyWnh2w8IYkl5LpTqEatUxY3YeO43VftLtr2hzHBzXCQRqCF2tK2Ws3oZB91f8dnSquVbfTeii2rlFssbnKrYhx5bUyWtz1HDTyt0n1JCluJbepUtaraRIeWmI3PUe6xupVLZ6SRtMRovT33ODSRZ8bhV5G3N/6JziPHH3hEtLaYH9J2VzS6fiMayOxXPh26FqHF1KnUcTLXvbqzoBzUSy9I1DXGO0JX3Rdrl9yQPzKSdjb5bN9Ydar+tR6H2L4i+s4ufUd2AMADoAFH2tw+n8LyB3Mj3BXh9SOmboCD6LkXdd+fb1VbbY1XVCMeKXRIjFSR/NaDPNuh+S7Wvg1Ccz3N7FuqhH1QDqjPmgHlsRv/ANKNlVuFXYv1/RJYnXaxjhQY5z40LoA15wVVaOD3DiXHwh1cTI+UFTba5bGfzM68x+v6KWp2DyCABB1B59RI9F0ptFEMOupeStW/Dg3NQudzDQG99Duudzhsghr3N+WvrGu6s9ewyNLqhDTyaN/8BMHUi90hukjU9VHN7L1CtprRTq73U6hDmw4TrqSdInNOq5MquzF7XPB3BEa6bwr4/h9z/jLdexJGnVUPwDLwAfKS0EDQQYOvJXRkpCVtcYkzguOuactU+c668wVbbXE55rOq1pI0LRoJ1BLuuXmYVu4Y4cu30fEYWVGzAbJLgO5HwnsVTbjqXcRRz4LvwWQXq4G4XNuE3kx90fPYyPyU3Q4Ku3NBPhNJ/CSSQqY4s36K5ZUF7NOUZxBbGpRIG41+SkyvD1t2rkmjEi9PZlNevld6Sm9TENd1P8U4KQ4uyktmZCpWIUnj4GOI9F52+ni9GzRqw7XuMZZ3J6L1RxcVYawnMfwxr39lV7mu8HVhn/kICf8ADtGo0vqljjAAkDRoO8KVQlHZXfBeCwuoubGZ8D0H5oq11DYxxDTY3UlzuTR/uihbXHGvOron8JO37rmOPOS3oXdUkttFlo3JdX0OgadFI3dZrmFpEgjVVO2ruc4eDJIPxch+6fXWJxMggqXXJPooYfxfI/I+dNndRtqutW/lpI1A37KuXddhJe8mQIYBuSileQ3zOku3YBEDqSmVjbSZCi5eCZveImtp5RDiTEdPVV6tVewzT0za6Qd+XZO6ljTMyWGfNo/zajqBy6KPo4k5gIY2YMSW5ojum6qlBdF8K3HycPFeCc+YAkTOkndSLcSL/IwGToTIj5Roo1pNd/mJ1PSJcdhHJSX8N8BjpBNTdhnpu2FY+i6XaLdwTjD7dppv8zJka7TvCtlrj9OrcUaTHBznOmGmYAkmemyyD+MZcj2xnafM2NHdQ5bRwfg1tTpMuKNLK6s0Pl2rm5tS0E7CZWfL42ErvtZErXrovlN4c3RZPxZhbqdw/L5WvhwPLN+ILTsNO6Y8UYQ2tSOnmGrezuRWrbDnArwr/ou/wY25hzEE67RPNcX0u3/adYjS82uhBIcOYcN01ynukNHsITUoqSPDQvevsurZMCAfRolO6WF1XbMdHU+UfIrlg7UvJHR2n6aJadJ0jLO6k2YO7N53Bo6DU/4UhVfRpMhoMnoZefSBKjZXPIjEi2Ug2PE1OnkBkkd+ie3N9UMxlYIA31AG2m6ksI4ZuK9PNQaKAP46wJefQbgd1K232dvMOrXTy4cqbGtHzIJKtjTOXoQt+Roi+3tlPABGac7upk/RNheOpvJqOdAgwGFzWg9wPKfVala8E27d/Ef/AOToHybCnLfDaVNpaymxrTuA0Q716qyOJL2xSz5hL+KMntbitdZm2lN1QgTnghggHTMdJMbKpWnCtWo4+K5tIuJzB7iCCTqfDGp+i+jrag1gysa1o6NAA+QRVtWO+JjXerQfzTEcbiumIWfJTnLeuj57wXgavcGoKIIayZc6aYceTR3Wj/Zxwbc2Ti+pVDWPGtEeaXcnF/Uduq0BtMBeoVkKEntlFuZOxcfQIhKiEwKHOrXa0S4gephJTqtcPKQfTVUTiuq8XDs05dMvSFF21+5hlji09v8AdVj2fKqFji49I1q/ipWVqal5Ldj+OtpuNMNEgak91SKjjJI1Errjly6uQ4wHARI/F7KIp3hYYcsnJud09769G3g4Srr68+x5WuGnR4j2XRlY5MrXkNP4dIXSk+m8arlUwwfgMH6KlTcfDL3Ct9SWit3vBzXuLmvcC4k8iNVA3nB9VplhDo9iry01GbifTVOKd6DoQmIZt0Pezm3GjNa9f4K9Z1TSptaBlIEGd+5VdxbEg45Ke/MrRqpZqdAAJJ5BVTGLu2fqKT3EbPDQ33k8ldjWuctuLZj5GBCC3y1/ZUrhjxBnUdU0oU6hdpvzUnXvKXxOa4gDRu2s8ymNpixYZZAInUwd/XsteClx8GYunrZ4r0Ko0IiBJ7BSTcQpimKeVzo2jQTzKiru6c+HOOb13gfovTqjHmYyCIMc+6610Wt9nam9wLqkEsOhcBoCO66vvz8TnaD4QTJlR9vdOa3LmcG8wNiEtS1JAds3ty9lLS32EVOXUUWHCm0HeE+v52Zh4jZynLOpkarYW8bWp8tCjUcymAMwhjQ0DTczHsvn1hglok66HZXfD8YfSptDGDLEGRq4nmeyXvnKC/Etrrgq3ZYvHg2LAuLqNVzWZDTLv7i2Np3lWndfP9tXL/ik5tCR06hbbww5ptKOQuIyADN8WmmqvxL3PcZGbPTe0ircd4KADVaB1dGkj/BUHZU6DGiWS6BMidfdarXoNe0tcAQdwUxo4Bbt2pN95P5otxXJ7TH6fkHCvjLbKJTqk6U2f+jCfyCds4fu6o1hgPOodf8A1C0CnSDRDQAOwhKojhxX8mcTz5vwioWnA7Mv86o4k7hnlHzOqn8PwejQ/pU2t7xLj6uOpXS8xOnSMOPy1VdxHiJ75FNpA689FzO6inr2V/8Add5ZbHEDdJ4zYnMI6yFQXXb3jzPd7T8l5LoABn6peXya9ROv/j/bLhiOL02CA5ub1mFHs4pYNHakb5f2VY0nVvPry6rjXpGNAACfp+hS8s+xy2ui6ONBLTLoOKqEx5/kn9HGKLtqjdepj81mr3EDYDn6ey8eONideQjdWR+RsXlEPDg/DNVbdMOzm/MLqHrJW1SBIn57J9ZYy5pABOh1g6/VXR+S/aK5YX6ZpspZUHgmOMrN1IDpiOqmgVpV2Ka2hOUHF6ZEY9hQrN6OGx/RUe7wx1Mw4Fp5dD7rUCE2ubUOEEAjoUllYMbe/Y9i586Vx9GWNeRuEl1QZUEET3U/j+CmnL26s/8Az2UABB6Lzt1M6ZaZ6Si6NsecGRlW2fS+Hzj6j906tcSGgT8OCaXtg13mHld1H69VxyT/AJDX2KfU1/seBwcFzdah/RQdO5ewlrviGojZw7JyMWygg79119UtlL1HepIh+JbprCaIdGYSSTAHZVK6uCzQVMw2iZGm2nIJ3jlTxqxcSNNO/WfZMruwaRTdTdmBMPDiAWkak6ct1vYtcYQS9mFnSnKxt9obXV0XlpdknYBoA+fVOLrCWNoZ5GYRz1OusDmFzrYbLc9NpIBOu+m4900LvKSRJOxnb2Ti/wAGcv2S+VpoCA2TpPNW/hvhyixjXOpguOsu1j22VW4OsmOqFzh8ABjuVpNtVaN9uyxs++UXwizewaoyr+xrsDZs2ytI9B+ygsZ4bpvBNMBj/wD6n1HJWQ1mCNz9E3uK4c7QfJZtVtkHtMfj/WjO7DDKNOu7xnF7WnyloIa4jeZ1hPWsdUc5lNpcXmKbBpDT6/kvN4HC5qNZ/cf8qy8C4G51YVXSSyI568gO63Y7s02L5OLjRoctnbAMBqucKZaQ5uodlMQDsRyWwYXRytGjQANgIj2XS0tWtAIaAY1/VOk/RQodnkpMEIQUycgofGr1tOT+MDTrB6KSqVdY1k9jHzVKxd7g8h86czvB/NZ2fkfXDS9jGPWpy7GteuXESTv6yVxZWiRsTO+mq51HAaAnWI7duyU69z06Hkdd1gGmenu1g7RMd+vsvL64jtP++i5+IZHpv1IXl7tD6b7j2UEjk+v1Xiq+Br9NY7/kmjXzoRp1H6d08teZALugOnmHKSulHvRAzqAzMe5nYrgdTsBGx3UxXg6QDJjKdPQabf4Xk02kNGUc9uUDXUDXZX/Ww5Ih3OEDT1/deSCTLY9Nfnopa5tWxmEwBPIaDvy9V4YNiQ3NtuJ7ROglT9bDkLhToOo1PbRaHSJyjUHTeP8AKoFsfMACATEtJBETGYZVe6bcgDWsMActlo4aaTEsnTaJGEIQtYRG9xbhwOkzyVKx3AiyXUwSzm3m306hX1N69GUpk40bV2NY2TOmW0ZLUBBkahNrq7IGgknQDbVXjG+HsxL6UNcd2n4XfsVScTwytOXwXz0AMH3WBPCnCfjaPSVZ9dkP0yoXeJuNSXQHNO7Tp8wiq+o45oiJ1mJgTzK78R8OVrcB9RuUuE6GY9eigXVyYBMQtCNUf0XU/VJckk3+xa9z5DsII5GXep7afNILl1UBgAawbmN094do1HVwKTQ9xBbBAIIdoZB7FaJQ+yyqaUOextSZEasA6ERMpmuPWkjG+RajaZmG1KTXU6BL5O4HxDrHLQqcwf7O6tWnmechIkA7R3HJabhH2ZU6JpvNQ+JTJJI2cehHRW6ywltMkk5idPQK5Qb8mY7EjLMI4C+706j3OzPjQN2geu65ClpLdR2/L1Ws1MO/tPsVX8U4KbVdnYTSedy06H2SOVhuzuPkfxM761pvooeQk7KRwmyzPDee5HMBTdL7P6pPnunZejRBPurLg/DFG3bDQTOpJ1Lj1J5pen46fL8hi/5OLjqLIHDeBrV73VX0i7MZ8xJ16hW6yw6nSAFNgaB0CdtZC9QtuupRMay6U/LABCEK4pBCEIACq/xJZhwLoMiNRsrAm9zah8gkwREfqlsqn7a+JZVPhLZm9dkT/v8A0uJaeuvorfecLyJY/UDSVX7jD3s+Q30M/t3Xn7Ma2v8AkjTjbGfgjHZgARzJka6eiVlNznRtIlv/AC10GycstyT5jA5we/8Auy7spw+C5xgQxztQAdh0PIKIVt+Tps4stSGnxMo1BJmAR/vRes0A5D33BPt1XbwQ1xGVu56iBG8zB1+abOcS4QSecAwXHuO/bVX8ERs7MvQGlwmYDZcC0TtoB1/2VxfXOWTMxqNyBOg30PUnfoh7py+WILpnYEbAEevNc7olpOckzA00nXQFu59l2QdC5rYc2DMa6kamJGXRem0PEAzsEAO0MloeDy5uleKrGgNcSWAnaJku0yw34RPPqnFG3L/hJyxsDHz5ypQNkhw/bZ3DRumsOEz1hXZo0UdgtnkYJMk66iCJ5d1JwtbHr4RM66fKR6QhImSkChKsx+0Lji9tcTt7KzbbH7xTpkGs2oYe+pUZqWvENhjeR5oA0whca9DN6qtYHiV9RbVq4u+xp0mBuV9B1QAEkg5y86DVsKVrcTWjG0XOuKQbcf0SXiKuoHl/u1c35hcuKZKbRF8S4ELinkdoR8Ltx79liXEnDtW2qkFuh26H06hfQGMcSWds4MubmjScRIa97QY6xvCa4zd4f4DatzUt/BqGGPc5uRxIJhrtp8p+RS8qN+B7GzpUsyv7KMJc+4NSDDdJjSef5LdAoDB8Rw9jn0Larbh1IOL6bHtLmhvxEgdOag+DvtJpX99cWzcjG0yG0CXy+5I8Qve3llysBgToZlWVV8einKyPvnyL6kUJW4wsWVfBdd27agOUsNVgId0OuhTrF+ILW1y/ea9Kjm+HO9rS70B3CtFiRKE1wzE6NzTFShVZVYSRmY4OEjcSOa5YvjlvaAG5rU6IcYb4jw3MdzE7oAfpVQeC+Nqt5iV9bu8E0LbWm+mDLm5oBLsxaRHMAKx23F9jUqijTu7d1QnKGCqwku2ga6lAE2hN8R8Twn+Dl8XI7JmBLc8eWQCJExzCoPAX2hvubG8r3jabKtmXl7WNc0ZAyRIc5xzZg8ewRsDRkLJsK46xCthbbx78OoOqXHhsNfxadM02sfm1zkl5e3QdGuUzxJ9pdK0vba0JpefKbiqXw2gCA4COpBmSRAI3nSQNAQonFOJ7O2LRcXNGkXjM0Pe1pc3qAdY7pX8SWgtxcm4o+ATAq5xkk8s3XsgCTa2J7r0oZvFVkajqf3qhna3O5viNBDYDpMnTQgpte8TUqlnXr2VxavNJp873zSY7QjxC0yBCgCepMImSTr8uy4XtgyqPMNRsRoVCYLxPTFtbuvLi1FW4kNNJ58Ko4OyxTLtTu0epUnhfEFrcue23uKVV1P4gx7XFusSY5SN1zKKa0yVJrtEXiODuZ5meaRE5dR6x7KFdRfJ0IIB02nrDgNOvXRWL/wDs8P8AE8P75bZ82XL4rJzTEb7ypF+HsdvPxZt+ZSdmHvuIzDJa6kUOnT383TQ6CBzAH57JGu8vlBy9HQCRBgg6zHZV37T+Ka1pemjaU6dXwqPi1S9hd4bS6IgOGgGUnf4grpg1Bt3b0q1LK7Oxr8u4bmExBETMj2SzxZpbL1kQb0RJYXAGXaagEaNI0mTrp16L25jjMjXTzTp3EjUAco3Uy3h5ztcrhyPm6axlPJSn8Ha2nmcHudAkA6jrAURx5sJXxRXaFq8uaDBk+UgNbH1+qnbXCSxwGXMTBJcDlaB3ndS1th9NoaWtiBz/AF7p7CcqxUu2LWXt+BGiEqWEicFz0hCFIAsV+1Th513j1i11CrUt3U6LKrmtqZQDWq5gXtHl0I581tSEAZ1xLwHRtsIvaGH0XZqrQ4szPqFxYQdMxOsA6BZxci5uKWC0xY3bBZVMlR76TgCS+iZAHmDQGSXEAaxyX0XCIR7A+eeKuH69HFbyrc0LqtTrlz6NSja0LsFpMtafGa4U8rYbI1GXYhLxLwpXpYDRp06F0S698UUXDxalNhovbJFNvkBImP8AlrqV9CwiFAGNv4bFDiS0+72pp2/3cB5ZRIpZjTqtdmIGWSMoM7890x4Jwd1riuIUXWdRj6z6zbS4FAeFbiK5DhU/+NrmOYBl9DC3KEKQPl6w4WqspvtbiyvjXNWP5VtbOaQQ2CLp7C9uoOgOXvqVfOLMEdQq2Lst+K1K2FH71SpU7ym2GugPpwS9wJgmGyCI7bLCIQBnn2OtuRRuBXt2UqfiDwqgt22j7gDM1z30mgQdGakcyNYUJ9q+F1BitleVLWpeWjGZH0qdPxocDUcZZtrnYddDkha9CFAGBcNcO3NSpjTKNrVtfvFEijTc00xBfm8IO+GS3SAYEwoLB+FqlVlC2daX7a7XnM4W1tQYwhxh33ks8RwAIPmOkaTAX01CVSBzosIaATJAAJ6kDdfPn2h4DeW1/e0rOhVfRxFtNx8Om9zQTUDiC4CAc7X7xAevoaEI9gZB9rvDbqWCWlrbUn1DRrUwRTY55MUquZ5DRzcZnq5M/tIwbw8SsLo2L7ij4Y8dtK3FU1HNEQ9sQ45co83IdltcJUAYdxg2rVxQt/hjjSfSaKdVlo25qPDqYDATXd4NHKdNvLB6qv2OB3TeHrug63r+L99puFPwqhcRlaC4CNR5TqOi+kUIAwnE+D2DEsIDLL+SaNE3EUSWF+pPi6QXTvm35pvhOB1qTeIabLeqxjw9tFopPDXtFaqGCmI8wDSIjkVvyRAHz9i2BVqlhgdJ1vWcG1HCs3w6ksYarQc8CWgid4UvZYLUtuIMQdbWZFH7pUFJjaZpUajzRou8NrgA1uZ4Ox3lbVCIQB8uYnhVxcWTsuG1KNSnVBc2lYtpsDHaACo8ur1DI+EaCdeq+k8IqRaUnOzaUWEyDm0YCdDrPbdSCIR6A+ecKwDFr64v7ulRp0xdZ6LhdMcx3hPghrQ5ukNDBI6K7/YQ+vTtKtrc0alJ1CoSwvpuYHMeSSASIdDw7b+4LT0gQgYEICWEQgAQhCABCEqABCEIAEIQgAQhCABCEIAEIQgAQhCABCEIAEIQgAQhCABCEIAEIQgAQhCABCEIAEIQgAQhCABCEIAEIQgAQhCAP//Z">
            <a:extLst>
              <a:ext uri="{FF2B5EF4-FFF2-40B4-BE49-F238E27FC236}">
                <a16:creationId xmlns:a16="http://schemas.microsoft.com/office/drawing/2014/main" id="{2DC3D593-2ABD-6B4E-B68D-A3A6BF91A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L" altLang="en-US" sz="1800"/>
          </a:p>
        </p:txBody>
      </p:sp>
      <p:pic>
        <p:nvPicPr>
          <p:cNvPr id="17" name="Picture 15" descr="carrots">
            <a:extLst>
              <a:ext uri="{FF2B5EF4-FFF2-40B4-BE49-F238E27FC236}">
                <a16:creationId xmlns:a16="http://schemas.microsoft.com/office/drawing/2014/main" id="{8D0DC6EE-8823-F446-898B-C2992561E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8263"/>
            <a:ext cx="15843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spinach1">
            <a:extLst>
              <a:ext uri="{FF2B5EF4-FFF2-40B4-BE49-F238E27FC236}">
                <a16:creationId xmlns:a16="http://schemas.microsoft.com/office/drawing/2014/main" id="{1EFB2BD9-131D-F249-A5D2-7C1148D57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2060575"/>
            <a:ext cx="17780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 descr="cheese">
            <a:extLst>
              <a:ext uri="{FF2B5EF4-FFF2-40B4-BE49-F238E27FC236}">
                <a16:creationId xmlns:a16="http://schemas.microsoft.com/office/drawing/2014/main" id="{0CC4A288-1A80-BB47-BBE2-9415C5021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500438"/>
            <a:ext cx="1763712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Egg%20and%20Shell">
            <a:extLst>
              <a:ext uri="{FF2B5EF4-FFF2-40B4-BE49-F238E27FC236}">
                <a16:creationId xmlns:a16="http://schemas.microsoft.com/office/drawing/2014/main" id="{F7AA8013-2A9E-884C-9AA0-3ACB16C9E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5516563"/>
            <a:ext cx="168910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6" descr="http://informacionactual.com/wp-content/uploads/2014/03/3470438271_50b32e153c_b.jpg">
            <a:extLst>
              <a:ext uri="{FF2B5EF4-FFF2-40B4-BE49-F238E27FC236}">
                <a16:creationId xmlns:a16="http://schemas.microsoft.com/office/drawing/2014/main" id="{21C1B80A-EAF1-7143-9CD3-BD3DFE2A8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229225"/>
            <a:ext cx="216058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03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CBEED5AC-4841-4F30-9DB0-36B007DA9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571500"/>
          </a:xfrm>
          <a:solidFill>
            <a:schemeClr val="accent3"/>
          </a:solidFill>
        </p:spPr>
        <p:txBody>
          <a:bodyPr/>
          <a:lstStyle/>
          <a:p>
            <a:pPr>
              <a:defRPr/>
            </a:pPr>
            <a:r>
              <a:rPr lang="es-MX" sz="2200" b="1" dirty="0"/>
              <a:t>Principales combustibles metabólicos en diferentes tejidos</a:t>
            </a:r>
            <a:endParaRPr lang="es-CL" sz="2200" b="1" dirty="0"/>
          </a:p>
        </p:txBody>
      </p:sp>
      <p:graphicFrame>
        <p:nvGraphicFramePr>
          <p:cNvPr id="4" name="3 Tabla">
            <a:extLst>
              <a:ext uri="{FF2B5EF4-FFF2-40B4-BE49-F238E27FC236}">
                <a16:creationId xmlns:a16="http://schemas.microsoft.com/office/drawing/2014/main" id="{B30F9F78-63B4-478E-8E7F-E1CA0F8F5F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012935"/>
              </p:ext>
            </p:extLst>
          </p:nvPr>
        </p:nvGraphicFramePr>
        <p:xfrm>
          <a:off x="214313" y="1071563"/>
          <a:ext cx="8786812" cy="55276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41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6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8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Tejido</a:t>
                      </a:r>
                      <a:endParaRPr lang="es-CL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Combustible utilizado</a:t>
                      </a:r>
                      <a:endParaRPr lang="es-CL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Combustible liberado</a:t>
                      </a:r>
                      <a:endParaRPr lang="es-CL" sz="16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87">
                <a:tc>
                  <a:txBody>
                    <a:bodyPr/>
                    <a:lstStyle/>
                    <a:p>
                      <a:r>
                        <a:rPr lang="es-MX" sz="1600" dirty="0"/>
                        <a:t>Cerebro</a:t>
                      </a:r>
                      <a:endParaRPr lang="es-CL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Glucosa</a:t>
                      </a:r>
                      <a:endParaRPr lang="es-CL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s-CL" sz="16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55">
                <a:tc>
                  <a:txBody>
                    <a:bodyPr/>
                    <a:lstStyle/>
                    <a:p>
                      <a:r>
                        <a:rPr lang="es-MX" sz="1600" dirty="0"/>
                        <a:t>Corazón</a:t>
                      </a:r>
                      <a:endParaRPr lang="es-CL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Ácidos grasos</a:t>
                      </a:r>
                    </a:p>
                    <a:p>
                      <a:r>
                        <a:rPr lang="es-MX" sz="1600" dirty="0"/>
                        <a:t>Glucosa </a:t>
                      </a:r>
                    </a:p>
                    <a:p>
                      <a:r>
                        <a:rPr lang="es-MX" sz="1600" dirty="0"/>
                        <a:t>Lactato</a:t>
                      </a:r>
                      <a:endParaRPr lang="es-CL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s-CL" sz="16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83">
                <a:tc>
                  <a:txBody>
                    <a:bodyPr/>
                    <a:lstStyle/>
                    <a:p>
                      <a:r>
                        <a:rPr lang="es-MX" sz="1600" dirty="0"/>
                        <a:t>Eritrocitos</a:t>
                      </a:r>
                      <a:endParaRPr lang="es-CL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Glucosa</a:t>
                      </a:r>
                      <a:endParaRPr lang="es-CL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Lactato</a:t>
                      </a:r>
                      <a:endParaRPr lang="es-CL" sz="16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55">
                <a:tc>
                  <a:txBody>
                    <a:bodyPr/>
                    <a:lstStyle/>
                    <a:p>
                      <a:r>
                        <a:rPr lang="es-MX" sz="1600" dirty="0"/>
                        <a:t>Hígado</a:t>
                      </a:r>
                      <a:endParaRPr lang="es-CL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Glucosa y Lactato</a:t>
                      </a:r>
                    </a:p>
                    <a:p>
                      <a:r>
                        <a:rPr lang="es-MX" sz="1600" dirty="0"/>
                        <a:t>Ácidos</a:t>
                      </a:r>
                      <a:r>
                        <a:rPr lang="es-MX" sz="1600" baseline="0" dirty="0"/>
                        <a:t> grasos y Glicerol </a:t>
                      </a:r>
                    </a:p>
                    <a:p>
                      <a:r>
                        <a:rPr lang="es-MX" sz="1600" baseline="0" dirty="0"/>
                        <a:t>Alcohol y Aminoácidos</a:t>
                      </a:r>
                      <a:endParaRPr lang="es-CL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Glucosa </a:t>
                      </a:r>
                    </a:p>
                    <a:p>
                      <a:r>
                        <a:rPr lang="es-MX" sz="1600" dirty="0"/>
                        <a:t>Triglicéridos</a:t>
                      </a:r>
                    </a:p>
                    <a:p>
                      <a:r>
                        <a:rPr lang="es-MX" sz="1600" dirty="0"/>
                        <a:t>Cuerpos cetónicos </a:t>
                      </a:r>
                      <a:endParaRPr lang="es-CL" sz="16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87">
                <a:tc>
                  <a:txBody>
                    <a:bodyPr/>
                    <a:lstStyle/>
                    <a:p>
                      <a:r>
                        <a:rPr lang="es-MX" sz="1600" dirty="0"/>
                        <a:t>Intestino delgado</a:t>
                      </a:r>
                      <a:endParaRPr lang="es-CL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Glucosa y </a:t>
                      </a:r>
                      <a:r>
                        <a:rPr lang="es-MX" sz="1600" dirty="0" err="1"/>
                        <a:t>Glutamina</a:t>
                      </a:r>
                      <a:endParaRPr lang="es-CL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Glucosa y aminoácidos</a:t>
                      </a:r>
                    </a:p>
                    <a:p>
                      <a:r>
                        <a:rPr lang="es-MX" sz="1600" dirty="0"/>
                        <a:t>Lípidos</a:t>
                      </a:r>
                      <a:endParaRPr lang="es-CL" sz="16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3055">
                <a:tc>
                  <a:txBody>
                    <a:bodyPr/>
                    <a:lstStyle/>
                    <a:p>
                      <a:r>
                        <a:rPr lang="es-MX" sz="1600" dirty="0"/>
                        <a:t>Músculo esquelético</a:t>
                      </a:r>
                      <a:endParaRPr lang="es-CL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Glucosa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Ácidos grasos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Aminoácidos</a:t>
                      </a:r>
                      <a:r>
                        <a:rPr lang="es-MX" sz="1600" baseline="0" dirty="0"/>
                        <a:t> de cadena ramificada</a:t>
                      </a:r>
                      <a:endParaRPr lang="es-CL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Lactato</a:t>
                      </a:r>
                    </a:p>
                    <a:p>
                      <a:r>
                        <a:rPr lang="es-MX" sz="1600" dirty="0" err="1"/>
                        <a:t>Alanina</a:t>
                      </a:r>
                      <a:endParaRPr lang="es-MX" sz="1600" dirty="0"/>
                    </a:p>
                    <a:p>
                      <a:r>
                        <a:rPr lang="es-MX" sz="1600" dirty="0" err="1"/>
                        <a:t>Glutamina</a:t>
                      </a:r>
                      <a:endParaRPr lang="es-CL" sz="16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187">
                <a:tc>
                  <a:txBody>
                    <a:bodyPr/>
                    <a:lstStyle/>
                    <a:p>
                      <a:r>
                        <a:rPr lang="es-MX" sz="1600" dirty="0" err="1"/>
                        <a:t>Riñon</a:t>
                      </a:r>
                      <a:endParaRPr lang="es-CL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Glucosa, lactato</a:t>
                      </a:r>
                    </a:p>
                    <a:p>
                      <a:r>
                        <a:rPr lang="es-MX" sz="1600" dirty="0"/>
                        <a:t>Glutamina y Ácidos grasos</a:t>
                      </a:r>
                      <a:endParaRPr lang="es-CL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Glucosa (solo en ayuno prolongado)</a:t>
                      </a:r>
                      <a:endParaRPr lang="es-CL" sz="16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187">
                <a:tc>
                  <a:txBody>
                    <a:bodyPr/>
                    <a:lstStyle/>
                    <a:p>
                      <a:r>
                        <a:rPr lang="es-MX" sz="1600" dirty="0"/>
                        <a:t>Tejido adiposo</a:t>
                      </a:r>
                      <a:endParaRPr lang="es-CL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Glucosa</a:t>
                      </a:r>
                    </a:p>
                    <a:p>
                      <a:r>
                        <a:rPr lang="es-MX" sz="1600" dirty="0"/>
                        <a:t>Äcidos grasos</a:t>
                      </a:r>
                      <a:endParaRPr lang="es-CL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Lactato y glicerol</a:t>
                      </a:r>
                    </a:p>
                    <a:p>
                      <a:r>
                        <a:rPr lang="es-MX" sz="1600" dirty="0"/>
                        <a:t>Ácidos grasos </a:t>
                      </a:r>
                      <a:endParaRPr lang="es-CL" sz="16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5285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Marcador de contenido">
            <a:extLst>
              <a:ext uri="{FF2B5EF4-FFF2-40B4-BE49-F238E27FC236}">
                <a16:creationId xmlns:a16="http://schemas.microsoft.com/office/drawing/2014/main" id="{E04378F8-EBF2-C943-A42E-1D44E0CFB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346825" cy="4525963"/>
          </a:xfrm>
        </p:spPr>
        <p:txBody>
          <a:bodyPr/>
          <a:lstStyle/>
          <a:p>
            <a:pPr eaLnBrk="1" hangingPunct="1"/>
            <a:r>
              <a:rPr lang="es-MX" altLang="en-US" b="1">
                <a:solidFill>
                  <a:schemeClr val="accent1"/>
                </a:solidFill>
              </a:rPr>
              <a:t>Antioxidante</a:t>
            </a:r>
            <a:r>
              <a:rPr lang="es-MX" altLang="en-US"/>
              <a:t> (especialmente de lípidos) para prevenir el daño por estrés oxidativo en las membranas celulares</a:t>
            </a:r>
          </a:p>
          <a:p>
            <a:pPr eaLnBrk="1" hangingPunct="1"/>
            <a:r>
              <a:rPr lang="es-MX" altLang="en-US"/>
              <a:t> </a:t>
            </a:r>
            <a:r>
              <a:rPr lang="es-MX" altLang="en-US" b="1">
                <a:solidFill>
                  <a:schemeClr val="accent1"/>
                </a:solidFill>
              </a:rPr>
              <a:t>Ayuda a la utilización de la vitamina K</a:t>
            </a:r>
          </a:p>
          <a:p>
            <a:pPr eaLnBrk="1" hangingPunct="1"/>
            <a:r>
              <a:rPr lang="es-MX" altLang="en-US"/>
              <a:t> Protege a los eritrocitos de la hemólisis</a:t>
            </a:r>
          </a:p>
          <a:p>
            <a:pPr eaLnBrk="1" hangingPunct="1"/>
            <a:endParaRPr lang="es-ES" altLang="en-US"/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ED929434-8C02-6846-8F5A-2B49681288F5}"/>
              </a:ext>
            </a:extLst>
          </p:cNvPr>
          <p:cNvSpPr txBox="1">
            <a:spLocks/>
          </p:cNvSpPr>
          <p:nvPr/>
        </p:nvSpPr>
        <p:spPr>
          <a:xfrm>
            <a:off x="0" y="260350"/>
            <a:ext cx="91440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VITAMINA E (Tocoferol)</a:t>
            </a:r>
          </a:p>
        </p:txBody>
      </p:sp>
      <p:pic>
        <p:nvPicPr>
          <p:cNvPr id="10242" name="Picture 2" descr="http://mundovitas.galeon.com/e3.jpg">
            <a:extLst>
              <a:ext uri="{FF2B5EF4-FFF2-40B4-BE49-F238E27FC236}">
                <a16:creationId xmlns:a16="http://schemas.microsoft.com/office/drawing/2014/main" id="{851E4FDE-A0C2-134D-8862-940C4083C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2" r="58209" b="34547"/>
          <a:stretch>
            <a:fillRect/>
          </a:stretch>
        </p:blipFill>
        <p:spPr bwMode="auto">
          <a:xfrm>
            <a:off x="5148263" y="5489575"/>
            <a:ext cx="20161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mundovitas.galeon.com/e3.jpg">
            <a:extLst>
              <a:ext uri="{FF2B5EF4-FFF2-40B4-BE49-F238E27FC236}">
                <a16:creationId xmlns:a16="http://schemas.microsoft.com/office/drawing/2014/main" id="{59D931A9-C003-9149-9AA8-B6C9377A6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5" t="9326" b="59505"/>
          <a:stretch>
            <a:fillRect/>
          </a:stretch>
        </p:blipFill>
        <p:spPr bwMode="auto">
          <a:xfrm>
            <a:off x="7302500" y="3716338"/>
            <a:ext cx="18415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mundovitas.galeon.com/e3.jpg">
            <a:extLst>
              <a:ext uri="{FF2B5EF4-FFF2-40B4-BE49-F238E27FC236}">
                <a16:creationId xmlns:a16="http://schemas.microsoft.com/office/drawing/2014/main" id="{10F3DD39-FBCC-0E41-8B9D-3EFCACD0D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7" t="48264" r="3333" b="13368"/>
          <a:stretch>
            <a:fillRect/>
          </a:stretch>
        </p:blipFill>
        <p:spPr bwMode="auto">
          <a:xfrm>
            <a:off x="7235825" y="1773238"/>
            <a:ext cx="16017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mundovitas.galeon.com/e3.jpg">
            <a:extLst>
              <a:ext uri="{FF2B5EF4-FFF2-40B4-BE49-F238E27FC236}">
                <a16:creationId xmlns:a16="http://schemas.microsoft.com/office/drawing/2014/main" id="{D5D88735-DB51-E44D-982B-7E717D0F0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9" r="46790"/>
          <a:stretch>
            <a:fillRect/>
          </a:stretch>
        </p:blipFill>
        <p:spPr bwMode="auto">
          <a:xfrm>
            <a:off x="7092950" y="188913"/>
            <a:ext cx="1679575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mundovitas.galeon.com/e3.jpg">
            <a:extLst>
              <a:ext uri="{FF2B5EF4-FFF2-40B4-BE49-F238E27FC236}">
                <a16:creationId xmlns:a16="http://schemas.microsoft.com/office/drawing/2014/main" id="{378F51AC-419A-D549-9E4B-CEFDD6812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t="2126" r="46442" b="59505"/>
          <a:stretch>
            <a:fillRect/>
          </a:stretch>
        </p:blipFill>
        <p:spPr bwMode="auto">
          <a:xfrm>
            <a:off x="7451725" y="5381625"/>
            <a:ext cx="14779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79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D4580F34-5136-C24E-B8EA-1906C1741326}"/>
              </a:ext>
            </a:extLst>
          </p:cNvPr>
          <p:cNvSpPr txBox="1">
            <a:spLocks/>
          </p:cNvSpPr>
          <p:nvPr/>
        </p:nvSpPr>
        <p:spPr>
          <a:xfrm>
            <a:off x="0" y="260350"/>
            <a:ext cx="91440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VITAMINA K </a:t>
            </a:r>
          </a:p>
        </p:txBody>
      </p:sp>
      <p:pic>
        <p:nvPicPr>
          <p:cNvPr id="22531" name="Picture 4" descr="http://2.bp.blogspot.com/-NJQogA5bZGg/UHO6JLSwpOI/AAAAAAAAALw/hE7HBqDFnzA/s1600/formacion+del+coagulo.png">
            <a:extLst>
              <a:ext uri="{FF2B5EF4-FFF2-40B4-BE49-F238E27FC236}">
                <a16:creationId xmlns:a16="http://schemas.microsoft.com/office/drawing/2014/main" id="{E38A5ABE-1A05-0247-87DE-B7EBCADB8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57788"/>
            <a:ext cx="39592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2 Marcador de contenido">
            <a:extLst>
              <a:ext uri="{FF2B5EF4-FFF2-40B4-BE49-F238E27FC236}">
                <a16:creationId xmlns:a16="http://schemas.microsoft.com/office/drawing/2014/main" id="{44354C15-E878-DC4A-9726-75FF5E73F339}"/>
              </a:ext>
            </a:extLst>
          </p:cNvPr>
          <p:cNvSpPr txBox="1">
            <a:spLocks/>
          </p:cNvSpPr>
          <p:nvPr/>
        </p:nvSpPr>
        <p:spPr bwMode="auto">
          <a:xfrm>
            <a:off x="395288" y="1557338"/>
            <a:ext cx="63468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n-US"/>
              <a:t> </a:t>
            </a:r>
            <a:r>
              <a:rPr lang="es-ES" altLang="en-US" b="1">
                <a:solidFill>
                  <a:schemeClr val="accent1"/>
                </a:solidFill>
              </a:rPr>
              <a:t>Ayuda en la síntesis de protrombina y otros factores,</a:t>
            </a:r>
          </a:p>
          <a:p>
            <a:pPr eaLnBrk="1" hangingPunct="1">
              <a:buFontTx/>
              <a:buNone/>
            </a:pPr>
            <a:r>
              <a:rPr lang="es-ES" altLang="en-US" b="1">
                <a:solidFill>
                  <a:schemeClr val="accent1"/>
                </a:solidFill>
              </a:rPr>
              <a:t>    necesarios para la coagulación sanguínea</a:t>
            </a:r>
          </a:p>
          <a:p>
            <a:pPr eaLnBrk="1" hangingPunct="1"/>
            <a:r>
              <a:rPr lang="es-ES" altLang="en-US"/>
              <a:t> Su deficiencia podría generar alteraciones en la coagulación y hemorragia</a:t>
            </a:r>
          </a:p>
        </p:txBody>
      </p:sp>
      <p:pic>
        <p:nvPicPr>
          <p:cNvPr id="22533" name="Picture 4" descr="http://www.culturismo.cl/wp-content/uploads/2012/03/Br%C3%B3coli-Vitamina-K.png">
            <a:extLst>
              <a:ext uri="{FF2B5EF4-FFF2-40B4-BE49-F238E27FC236}">
                <a16:creationId xmlns:a16="http://schemas.microsoft.com/office/drawing/2014/main" id="{4793AC71-CBB8-024E-B5DA-3E72D5DA0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773238"/>
            <a:ext cx="164782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http://www.dyhnatural.cl/edit/productos/repollo.jpg">
            <a:extLst>
              <a:ext uri="{FF2B5EF4-FFF2-40B4-BE49-F238E27FC236}">
                <a16:creationId xmlns:a16="http://schemas.microsoft.com/office/drawing/2014/main" id="{B62AA19F-5361-5E44-8AD9-B5F0C6F0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429000"/>
            <a:ext cx="162560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AutoShape 8" descr="data:image/jpeg;base64,/9j/4AAQSkZJRgABAQAAAQABAAD/2wCEAAkGBhQSEBQUEhQVFBQWFBUYFxcUFxQUFRcXFBQVGBcXFRYXHCYfGBkjGRQWHy8gJScpLCwsFR4xNTAqNSYrLCkBCQoKDgwOGg8PGiwlHCQsLCwtLCwsKSwsKSwpLCwsLCwpLCwsLCwpLCkpLCwsKSwsLCwsKSksKSwpLCwsLCwsLP/AABEIAOEA4QMBIgACEQEDEQH/xAAcAAABBQEBAQAAAAAAAAAAAAAAAQIDBAYHBQj/xAA8EAABAwIDBgQEBgECBgMAAAABAAIRAyEEEjEFBhNBUWEicYGRB6Gx0RQyQsHh8FKCohUjJFNiknLC8f/EABoBAAIDAQEAAAAAAAAAAAAAAAABAgMEBQb/xAAlEQACAgIDAQABBQEBAAAAAAAAAQIRAyEEEjFBIhMUMlFhkSP/2gAMAwEAAhEDEQA/AO4IhKhACIQhAAhKkQAIRKVAAhEoQAiEIKAKeN2rTpWeb6wLmOvYJ2E2lTq/kcCeY0I8wud7z710m4urTcTma4N0MWaD7XVTZe+tGnVa91TKA4B2v5SQDbosjzNSp+GN8qKlVnWUKHCYxlVgfTc17Do5pBB9QplrNiBCEqAEhASpEACIQllACBEISygBIQlSIAEISoARCEqABIiUIAEJUkoAVIglZbam8js5bTIa0Wn9R8jyCryZI41bIyko+mpQs3sTeUuqClWIzOnI7TNF4PePotICnCamrQRkpK0CSUlR0AwJMadey4dt7e7aOGrg1K5ZUd4zR8Lm0gSQ1jokTA0noo5Mqx7ZVmzLEk2juFasGtLnEBoBJJsABqSqFLeLDvpuqMr03Mbq4OaQFx/afxTqYnDGhXpth0B5plzc0HnJsDzF1X3f2f8AjWVhTAoUKdMl7jALiQbMHM2MmbKv9dN/iU/uuzqCspby7T4mLq1C8eJ5IDfEQOQJ0mAvDxWOYbls9Zi/sr+G3VxVdvFpYc5HXF2sH+lrnTCdhN0cWSYoOsYMlg9pN1knkv4cx4Zt9qbND8ON+fw1XJUJFCp+Yk2Y4wA6OQ6+67e18iRdfNrt261B+arSeGaEMGcxz05RPyXu7O32q4KoxmFxH4jDGzW1WnOwCJY9vhLCO1uiuxZ6W/DbhzSxqprR3dCx27XxJo4qo2kWuZUcYHNpMHny0WxWyMlJWjoQyRmrixUISKRMVIhCABCJRKAFSISoAEiESgAQhKgBAlKRKgBJQlSBAHnbxbQbQwtWo8w1rDJ6TYfMrl9bbtOZDhHI8oXSt7tmfiMDiKQ1fSeB/wDICR8wF8053szNJ/KSLFYOWraOfy5yi1R0jFbR8IeLwZB+xW93K3tbiqeVxHFbrf8AMBz8+q+esNt1zPD+Zp1b9le2XvQ/D1A+mS1zbt/nqoYW4FOPLKErrR3bf/el2Dw//JaHVnnKwEgBtjLzPIfMkLiGD3cr1neJwadSariXO72knzVynhMXtF/GIe9pJzPIOWRYhnKPLRanZu7bmmcjieZSy5O7LXGWd9mtGZrfD2uxucuaWC5iQY7AkG69nZW7VUtblzAAeQjpC0VHZ5zgPlrZ0JK0mHYA3wxAVcXsvXDh6ZzYOzq1J/jeSy4yQY7EEm3stIaYMHolmTdJRLQ6J1uJN+6sk0aoQ6KkFTCzqFkN59xG1/Ewii8WLmtnMOjhIW4zqGu2QUKNoU4RkqaOX7I2BWwOIpVXmm4MeHAZi1zgNLcp9fVb53xUoseG1qNSm0/rEPb8rrxMRsZ73OfM+etlUxOzm8NzXtzCJI526d1XiyThaRymsmFvoqR1TZ21KWIYH0XtqMPNpn0PQq0uWfDrb+GwjX0yXji1Mwc7LDfCAAYPbXuuoUaoc0OaQQRIIuCF0cWVZI2jfgzLLG72SJEIVxeCJQhABKJQgIAEIQgAlCEIAEIRKAFSIlR4jENY0ucQ1oEkmwAQA6o4ASbAayvmTfZmG/Gv/CVH1AXvLiW5WhxeSQzmWidStb8RviI/EONDDE8MZg4tJvyuRbr5LEbPwAAzvInpN1jy5E9HN5GZPSIcFstznBrWlz3EADmSeQXWt3vhlhqdFv4qk2tWMF2fxNaf8WjS3Xmq24W74LRiXtIgnhgyLRBeQfl7rcl6pctaL+Lgr85ei06bQA0AAAQALAAaQnOKY58IyTr9Ulo3Eb2yQLQet1VqUXtmBI5QrReGmw19fZSuJPL3UJrsNaKP4Rxb+YTrpzT24TwiwJ5z+3RWKNIg30U5VagOyLJ3hVjhnOJDjA/8ef2VxzlHKvULItkYwjA2OXndedU2HmdZxaOfM+i9Eg5h81OWpOFOhNKS2Z3DbhYVjYh7j/kXnN8oHyUmBfWwDxwg+vhnO8bNX0if1M/yGshe9xBCYBbROEVHa0zP+3xr+Cp/4e3gceyqwOpuDh6gjsQbg9irMrIYnDGc9J3DqgWeNDGgeP1t7H0VDBfFOa3ArYZ1KqJmXeEkdJEweRW39WKX5DllUNTN8hZjZe9TqlVrHNbDiQCJEWkfZadWRkpK0SjNS8BCEKRMEICEACEIQAjjAWH2rvBVLy5r8gEwAbRPPqVt6jZBHULk+9tI0XZKnhJnL/5AHVv95rHypSjG0UZ5NImPxDxDZzPaAD0Dp+Sym9W/1eoCzO5wIubAejdPVePjnGY18157qJe9rRq4ge5hY1yJS0cmWecn1GbD2K/E1YzEMBGYaSJuPb6roux9z6LXNAbmh156D6Belu7u4ynSiLxY/utLhsM2m0Aa81Cdya/o6uLBVWSNZlAAENHIaAJ4gjndRvq+ykZSbH8q5M1j8wAUDsRJgG86BRYmtkFzZLsshzM/eyjKW+qGi7TZHcp7kwPSZ1OMRNjqmmsFR0XkjS6HQRJSuqRdWdL2KwPb5pjz0StcTPRRtMdySpxqhMbWrKVtSQIuYH9KAyBe8qLDVA0lotB+qJ/BIstbE6JsyUlSqmZbd01GgsUuWV3w2JxW8ZkCrSb/AOzBcie0kj+Vp36D0VXEjwuAvLT7kaKbxqcaZTlipqmZPc3eIZi9zXVDSEgMEuJ6xztmPour7N2iyvSZVpmWPEgkEWmNDpovmvGYg4TCupPtWrWLebWN1zRpMkevZbD4Ob5FlUYZ7mik/MW5pltS0Bp0ggGyhgk4pRkY8GSUKUvGduQgJVsOkIhKhACShKhADSuO/FLF4n8a+kx54JpMJa4NdTEl1/EDBtyuuxrmnxg2Q3htr5yCS2mW8nRmIv2kqjkX0bRl5d/ptr4csogN/PVDh2k+xXu7vbFNR7CwF1QuDgbgNaCDJ6T+68HB4HiVWU2guL3BoA1P96rsm7WwfwzDmIdUfGYjQACzG9hf3XHUXOWjncXF+rPt8PSw2DyNubp9OkOZlJUeISYd8gW79yr3V0d9IbVwsnUgc/4U34foSPmnpHPCFGgs8+thHOJFjbUz7QrDWFgiOmikw+pPLkpnFRhHfYbfwgDjN+YQ7p1SVWEnwplXDvMQQOtpP2V6mkRaJKjgAqtYk5W38Uie33urjKYHc90pIJE9VOTbjSEkKMOAAASI7pH0xyHqnSo3vsiEQbIqryNfkvPph3GJH6ombxFlcriR0lPpYfLpf+VLLdUhRJG0B3KbVETF051SNVE+op41eyMmLw7XMlQnolp1ZFr+SY4G8awVdHRBnHvihs6cS+swEgEB0chAv7z7rI4PEFp19l1jaeDBdUY7xAgzPR2srnFTY4p1HNP5dAebSTYnqPuqFNTOa5+xkdX3N+MrQKdHGAgBoHHkukj/ALjYt5yfRdUwmOp1Wh1N7XtMXY4OFxIuOy+SadQtPQgwVrtyN5KuDxAqsDjRtx2Ai7dJg/qEyPKFYpuPvhbDkODUZeH0elXh7E3xwuLOWjVBf/gfC/8A9Tr6L2wVemn4b4yUlaFQhCZISVBi8KyowtqND2nUOAIPoVOo8RUhpPQE+wSfgn4cg3Q2e2ptKvVpUW0qFJz2Nu5zg+zYBJjk46WkBdAJHNZ3cWlGEzn81WpVqEdC6o4R/tXvkzY6dVzY7Vohx4qMF/uyWm1R1akEJvG62uq2IxABBKHHVl9lniJc/Lqq7HzfS3NLmOgF1LqiJM2wgaSlzqg3HhstdY3VvBiWguUFXwkS0nCDHVOzzokNO9rShj4EKSAKbDJkxOkJKtO1jpolM6ptQFTUV4KxKlWwso3GTCmGirVW91bAgxlWOvQD3VvKBHOFRwcOkzmnnraequkjkoSfZjWkJVEg9FQrVLwesD7q69yq1iLeatSdEGyZoDRa38qLEOhpUTq4bz+d/ZNc/N5fVSVIi2Z/aeEyOnk6Z8wsJvrso5WVW6kgefIQup4rCh8B2gMrKb5lg4bRl5ujmA0fcrO8fV2jBnh1byHOdpYMiqQLzBPmdfovR2dh6mXLAAJm379VE7Eh1U+cLV7MwwIFlCeRp6M8U8kUpEezd0w4tfxX06gILSyBBH0PlC67uNjaz8OW4h2erTeWl8RnaYLXexg92lYnC4cADktVue88Z4GmS/uIn5qzA9mzBFQkkjXIQhbaOhYsryN56FR1Aile/iA1LecL2FFiKctIBgkESNRI1CjJdk0KStUYbd2sOAGgRkc9pB65ifo5enmsJ06Lw9j8WnVrUKw8bSHE/wCYsA4dZET3XsVGA2Bif7KwQWiOKXaKZO6CIheXXw5dVbN2DlPOJXo8PqSmYem0k846qOReUXRGMdJDQpqOFAmbz3Kc6M080/iJRtgQYtjQ3QW5/wAp1OYEaJaxkRFpule+IhCVSC9A0HUmJUgCZHv+yC5SrYvAc7uke46f316JC/8AhGW0lXojYOBA91Xc3NaLfJTVHqPDvkX9P5U3pEfpI2G6COvRAqk/dK82VOvisrbzboklSE2TucoX3ITW1ibNB8ynMoOFyZn2UuyekKipiMM0Ozc0+k6ToU6oyTmjSUrUvoiGviAJXJ959vcSq8gRllnvr9AtnvZt0UiRIFvnyCwPADZqVIcCSfOecKvJLs6MHKmkqY3ZGBaC19UxNw2QDHUk6L2aW3BT/WOzWwT6k2CzNTElzi5zQfIpaN3fkJ9f4VLlFeIxtS/s19HfR58NNheSYaIFydB7rs+6mzWUqTiypxS95LnAgtzABpa2NAMsR5rgmy9lFzhmY8A85H2Xcdwtnto4bKwQzOSB6CT6mVPjSuTNfDk3JpmlhCVC3nVBIUqr4rGMpiXuDR3KLDw8/ePhMour1ZaKTXOzNEuDYuIGo7LCYPfPC14y1mtcYhjyGOnoAdfRWt9viG3hmlhxIdIe9wBaWkEENB1PfsuMYpjGRkOYhxM3EXGUCfL5rHlmr0YZcpKdR2d8/ESQNJ/dWxTHK37rPbtbdZjKDKrIDrB7Zux41H8rQTaCqWrZvi1Vi16YkEG6hY7raFO1wv8Auq1enIlp/lSWtgD6xAPPuFHRrF2UOkc00YaplDZbPkYUtckRNjy9EnJMEqJXSD2/tkgEC8z+ygaXGD/SpuMrErE2OLzrYWTJJCblJ8j6mErjAPQK1EGMY0kXTqZAHeVDSxE2APrZSUcPFyJMobAWpVjVVMVTz5T0cPLnqrgw4B81VxbhIbOpHmBrPbRKb/ES9LzLWRWqWTqcQoS0E+SIf2NiMXh7W26yi7KSAXGAJjz9F7VQ21XJPintADFNpNvlph1uTnlwknyb81J6WinLdaPH2z/1OOHjLw4ucY0AZyHawCr4+tmcGzAaAPWL2Uu6VVraxLpLi2AeQ5kfIKi7DODjn/Nzus0no586b38Pb2fsOkW5qlaBOgEEwOU6rVbO3ZpgNcxzrj9UE/wvBw+7tbK05DpznndazZXEY2HNJsLNE3VTg72imFuX5I9HC0Q2APUroG71T/p2eRHpJWN2Vs91YgAOaP1FwIgeupW5wlEU2ta3QAAei1YI1s6nHi1v4XJQmZkLXRqKG8GNNKiS38xsD06n2lYTF1JBJJcT1JP1W/25hDUoOa25sQOsGYXPMczK02P2M3B6LDnT7oy8izEb217ADr+yytKmHgjmL+i0W8mKbcSPS/JZzC1CHiAYNjymfqqn/I5MbdtHq7jVOFjozFudpGpAcQZAIGvNdtw+IzNB7L572g4tdLbFpkHmCDb5hdP+Hm8z8VTfmABpwHAcydHDppopp/TrcXJ2js3PEVY4jxtAuNfL+ylDp/lJSqxUJNrQPOdE5vWjYj0ByKCc3oosyc2rGqSQ2ys4nPbmP35JKtFx5RYxF1Yc7QoNaUK0R0QgEAWnyUGJfbpcequFyhLhz9yro+EGJhyDdunNWWwFSw+IZcAiZKm4vuhbCx1RygpCXkjsErnqChVygWOvz81OSIpl1rB1UdvO+qjcbzNuigrYoDsihOQuMxQY1zugJ9l8/wC0cZUq4h9SsIqOcSR06NHYCy65tfGufLW/l5nr28ly+thS+o92s1DBNhAJ0VM8quvhmyzpbCjw20z4CahdZ+aGtaI/TF3TN55rdbrbJE0KtUCGOa8SAXEQZBn9PPzCobBwdOnhqj3Na92em10tBhnMA9+fotNs/FZ4axjjJhoCqi7dmBTi5I6m18iQdUuZV8JSyU2t/wAWgewU0rpI7aHZkspiVAx8oTJSoHZdXg7zbp08ZTLSXU3f5UzB8nDRwXvIISaT9FKKkqZxfavwpr0Gl1HLiD28LgOzDZx9fRc+qHK+SLtdcGxlpuCOWi+oXLBfFjYbH4N1cNaH0iHTABcHENIJ56g+ix5cGrRzs3EUV2h/w4zj8LnlzSADeCbiZsvU+GG1eBi3NeQKdVuW/wD3GkFl+QguHqF51HCF8dwPokxWEDRAQo1GzPhzPG9HasS60J/4IED0668lx/B75YmgAM4e0CA2oCf9wIPzXSd1N4xicOHgiQ0ZgJlriLtv30KpSs62PNGfhowY1S5+9uarNOcDl3QKnKVfFonZPU7KvRxYdIm/26FRVy8tIBgRYxdOoYcZR2+qUpb0CJ21weeihruLmxoDYz0lT09LhK1gN9QE7tBWxrMIIuECkIUhk+SidzupRRFlOsyHZgY5H7p7sQALlMxrwGOJ6H6LwW4tgjqlKVMgX621bkCfoFDTY6pJc63T7JhxFMCXOaAOpCwu8O+NStWDMO4spN/U0QXnmTP6eiin9l4VzkoqzV7Z27TpHgUxmqkGXWIYNb9zyCxDGT/dByAS4WWnMLmSSTeSevXVWiGkAjwuJILf02A/L010Kw5snfw4ufO8nh7e7OCNYVqQE5jTgac3c/RdO2Bu83DiTDqkRI0aOjfusP8ADUf84yOY92hx/wDsunhdDhx/C2b+DjTgpNbHgpZTQlWw6YoKdKalSGKhCEDPQQUiIQMheFyv4mbSrVMXTwQaeCWsqGLGp4nczyEe66w9qz+8+AzMa8NksOsXAIvfpoqcybjoozwc4UjlO0NlNpAhggTbt2/vRZrGUCJJEro2OwwcCSNJ9fRePszc+tiHl7wadLkHS1xuNGn6lZOsskkl4cuceuoo5y7COf4nAhq97c7Fuo4kZXBrXCCC7KDe0ci7oO5XR6261MsDMgAGkSD76rxMb8NmuM03FvY3+atycaa/iJPJd0enUrOBzBxHvb0V7Z20ho/3XlYHZWJp/wDLqZatOPzgw8R1B1S1aTmE2WR45432ZbHJKD7I1dNwTX629Vl27w8MtaQXONmga+oV7/jNUAzSJPIrTjyxnpGtcmDPapVeSdmtcc1htr7brim8glsAm0B3veFkaG/eNpuD+JLf8XtDmkchydN9ZU6oUeVFujszj7KDE1g0En/9XLMNv7jKrs2ZrR/g1oDY8zLvmvSHxGdlIfQl3LxW+iTlSD9zC6Z6+8e2HZIaLa/PmsLtXeN9Q5WC/Rhk+4FlHiNtGtUccQ4hseFjZDfIxcmI1Kru2sG2pUw0dT9gqat22ZsuVydR8Gu2XWcPEbdC8QPQlTYfDNp9HO7aN8jzKpOqOf8AmMn2+Snw9h9FZ1VWjLNvrs9bJ00It9j5JseH/UfmB9lJQpueIaJOo7TrKv4fYbv1uaG8w0ybfJc+OOUnpGBRbNf8Pmw+n1NNzj8gJ/vNdBCxnw/aH8WoBDBlps9JJj/bdbJdvFHrFI9DxF/5oeE5NCcFYaxwCcGpAE8JEgyoT0IAsoQhAwhMdTT0IA8x2x2ZswY0HqBdI/AL1EhCSVeEOiPI/wCHdUr8IF6hpqN1JMOiPFfs9V6mzAdQvedSUbqSLIPEjODYrGmQ0A9QLpK2DXvupqF9AJxpeFbxIx+O2IHtLSLEEHyKzLvh60ODjUe7KWw1wBblBuNNIldPfhAoqmH7JySfpnlx0cewO78VnkfkDne0wAqu0tjnMSNIC6NtPZPCqFwHhfrawd/K88bPbckC/VctxlbRleD4cxxOAOU2u038lBQwLnGGtLvIE/RdcwG5LXu40lrSIyRY9zK9pmxGsbDQ0AcgIV2Pit/yYliyJUcOq4B7dabx5tI/ZT4PA5zJsOfJdnGBVKtuu2sH8ZoOYQA22VvnzM3lWS4zSqLIywzfhzd+KBhlOzRzH6j1VitiDww0WzW9F7GP+GNakC7DP4sfocMrj5GYn2Wn2H8PKdPI+ueI8QcoswH6u/hQx4prTKlxMrlSPX3NwHBwdNpsTLj/AKj9oXuhNa1PAWw7uOChFRXwcE8JoTwgtQ5qeAmtTwkMVIlhCBlmUShCABCEIAVIlSIAJSFKiEANLEx1NSoKAK5pKJ1BXcqaWIFRQNBN4C9DhpvCQFHnPwYOo91WbsSmHZgxs+X7aL2uEl4SVEeiZ5Rw3RNOBXr8JHCTDojx/wAEpGYJepwkcNAdUUBhUv4dXuGl4adjopcFHCVzho4aQ6KgpJwpqzwkcNAyANTgFNkRkQBHCFJkQgB4SoQgBEBKhAAkKEIAEqEIAEhQhAAhCEACEIQAIQhAAhCEAIlQhACIQhAAhCEACEIQAJQhCAFQhCAP/9k=">
            <a:extLst>
              <a:ext uri="{FF2B5EF4-FFF2-40B4-BE49-F238E27FC236}">
                <a16:creationId xmlns:a16="http://schemas.microsoft.com/office/drawing/2014/main" id="{70A8FE61-8D4A-FF47-B21E-E0DCBD200A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L" altLang="en-US" sz="1800"/>
          </a:p>
        </p:txBody>
      </p:sp>
      <p:sp>
        <p:nvSpPr>
          <p:cNvPr id="22536" name="AutoShape 10" descr="data:image/jpeg;base64,/9j/4AAQSkZJRgABAQAAAQABAAD/2wCEAAkGBhQSEBQUEhQVFBQWFBUYFxcUFxQUFRcXFBQVGBcXFRYXHCYfGBkjGRQWHy8gJScpLCwsFR4xNTAqNSYrLCkBCQoKDgwOGg8PGiwlHCQsLCwtLCwsKSwsKSwpLCwsLCwpLCwsLCwpLCkpLCwsKSwsLCwsKSksKSwpLCwsLCwsLP/AABEIAOEA4QMBIgACEQEDEQH/xAAcAAABBQEBAQAAAAAAAAAAAAAAAQIDBAYHBQj/xAA8EAABAwIDBgQEBgECBgMAAAABAAIRAyEEEjEFBhNBUWEicYGRB6Gx0RQyQsHh8FKCohUjJFNiknLC8f/EABoBAAIDAQEAAAAAAAAAAAAAAAABAgMEBQb/xAAlEQACAgIDAQABBQEBAAAAAAAAAQIRAyEEEjFBIhMUMlFhkSP/2gAMAwEAAhEDEQA/AO4IhKhACIQhAAhKkQAIRKVAAhEoQAiEIKAKeN2rTpWeb6wLmOvYJ2E2lTq/kcCeY0I8wud7z710m4urTcTma4N0MWaD7XVTZe+tGnVa91TKA4B2v5SQDbosjzNSp+GN8qKlVnWUKHCYxlVgfTc17Do5pBB9QplrNiBCEqAEhASpEACIQllACBEISygBIQlSIAEISoARCEqABIiUIAEJUkoAVIglZbam8js5bTIa0Wn9R8jyCryZI41bIyko+mpQs3sTeUuqClWIzOnI7TNF4PePotICnCamrQRkpK0CSUlR0AwJMadey4dt7e7aOGrg1K5ZUd4zR8Lm0gSQ1jokTA0noo5Mqx7ZVmzLEk2juFasGtLnEBoBJJsABqSqFLeLDvpuqMr03Mbq4OaQFx/afxTqYnDGhXpth0B5plzc0HnJsDzF1X3f2f8AjWVhTAoUKdMl7jALiQbMHM2MmbKv9dN/iU/uuzqCspby7T4mLq1C8eJ5IDfEQOQJ0mAvDxWOYbls9Zi/sr+G3VxVdvFpYc5HXF2sH+lrnTCdhN0cWSYoOsYMlg9pN1knkv4cx4Zt9qbND8ON+fw1XJUJFCp+Yk2Y4wA6OQ6+67e18iRdfNrt261B+arSeGaEMGcxz05RPyXu7O32q4KoxmFxH4jDGzW1WnOwCJY9vhLCO1uiuxZ6W/DbhzSxqprR3dCx27XxJo4qo2kWuZUcYHNpMHny0WxWyMlJWjoQyRmrixUISKRMVIhCABCJRKAFSISoAEiESgAQhKgBAlKRKgBJQlSBAHnbxbQbQwtWo8w1rDJ6TYfMrl9bbtOZDhHI8oXSt7tmfiMDiKQ1fSeB/wDICR8wF8053szNJ/KSLFYOWraOfy5yi1R0jFbR8IeLwZB+xW93K3tbiqeVxHFbrf8AMBz8+q+esNt1zPD+Zp1b9le2XvQ/D1A+mS1zbt/nqoYW4FOPLKErrR3bf/el2Dw//JaHVnnKwEgBtjLzPIfMkLiGD3cr1neJwadSariXO72knzVynhMXtF/GIe9pJzPIOWRYhnKPLRanZu7bmmcjieZSy5O7LXGWd9mtGZrfD2uxucuaWC5iQY7AkG69nZW7VUtblzAAeQjpC0VHZ5zgPlrZ0JK0mHYA3wxAVcXsvXDh6ZzYOzq1J/jeSy4yQY7EEm3stIaYMHolmTdJRLQ6J1uJN+6sk0aoQ6KkFTCzqFkN59xG1/Ewii8WLmtnMOjhIW4zqGu2QUKNoU4RkqaOX7I2BWwOIpVXmm4MeHAZi1zgNLcp9fVb53xUoseG1qNSm0/rEPb8rrxMRsZ73OfM+etlUxOzm8NzXtzCJI526d1XiyThaRymsmFvoqR1TZ21KWIYH0XtqMPNpn0PQq0uWfDrb+GwjX0yXji1Mwc7LDfCAAYPbXuuoUaoc0OaQQRIIuCF0cWVZI2jfgzLLG72SJEIVxeCJQhABKJQgIAEIQgAlCEIAEIRKAFSIlR4jENY0ucQ1oEkmwAQA6o4ASbAayvmTfZmG/Gv/CVH1AXvLiW5WhxeSQzmWidStb8RviI/EONDDE8MZg4tJvyuRbr5LEbPwAAzvInpN1jy5E9HN5GZPSIcFstznBrWlz3EADmSeQXWt3vhlhqdFv4qk2tWMF2fxNaf8WjS3Xmq24W74LRiXtIgnhgyLRBeQfl7rcl6pctaL+Lgr85ei06bQA0AAAQALAAaQnOKY58IyTr9Ulo3Eb2yQLQet1VqUXtmBI5QrReGmw19fZSuJPL3UJrsNaKP4Rxb+YTrpzT24TwiwJ5z+3RWKNIg30U5VagOyLJ3hVjhnOJDjA/8ef2VxzlHKvULItkYwjA2OXndedU2HmdZxaOfM+i9Eg5h81OWpOFOhNKS2Z3DbhYVjYh7j/kXnN8oHyUmBfWwDxwg+vhnO8bNX0if1M/yGshe9xBCYBbROEVHa0zP+3xr+Cp/4e3gceyqwOpuDh6gjsQbg9irMrIYnDGc9J3DqgWeNDGgeP1t7H0VDBfFOa3ArYZ1KqJmXeEkdJEweRW39WKX5DllUNTN8hZjZe9TqlVrHNbDiQCJEWkfZadWRkpK0SjNS8BCEKRMEICEACEIQAjjAWH2rvBVLy5r8gEwAbRPPqVt6jZBHULk+9tI0XZKnhJnL/5AHVv95rHypSjG0UZ5NImPxDxDZzPaAD0Dp+Sym9W/1eoCzO5wIubAejdPVePjnGY18157qJe9rRq4ge5hY1yJS0cmWecn1GbD2K/E1YzEMBGYaSJuPb6roux9z6LXNAbmh156D6Belu7u4ynSiLxY/utLhsM2m0Aa81Cdya/o6uLBVWSNZlAAENHIaAJ4gjndRvq+ykZSbH8q5M1j8wAUDsRJgG86BRYmtkFzZLsshzM/eyjKW+qGi7TZHcp7kwPSZ1OMRNjqmmsFR0XkjS6HQRJSuqRdWdL2KwPb5pjz0StcTPRRtMdySpxqhMbWrKVtSQIuYH9KAyBe8qLDVA0lotB+qJ/BIstbE6JsyUlSqmZbd01GgsUuWV3w2JxW8ZkCrSb/AOzBcie0kj+Vp36D0VXEjwuAvLT7kaKbxqcaZTlipqmZPc3eIZi9zXVDSEgMEuJ6xztmPour7N2iyvSZVpmWPEgkEWmNDpovmvGYg4TCupPtWrWLebWN1zRpMkevZbD4Ob5FlUYZ7mik/MW5pltS0Bp0ggGyhgk4pRkY8GSUKUvGduQgJVsOkIhKhACShKhADSuO/FLF4n8a+kx54JpMJa4NdTEl1/EDBtyuuxrmnxg2Q3htr5yCS2mW8nRmIv2kqjkX0bRl5d/ptr4csogN/PVDh2k+xXu7vbFNR7CwF1QuDgbgNaCDJ6T+68HB4HiVWU2guL3BoA1P96rsm7WwfwzDmIdUfGYjQACzG9hf3XHUXOWjncXF+rPt8PSw2DyNubp9OkOZlJUeISYd8gW79yr3V0d9IbVwsnUgc/4U34foSPmnpHPCFGgs8+thHOJFjbUz7QrDWFgiOmikw+pPLkpnFRhHfYbfwgDjN+YQ7p1SVWEnwplXDvMQQOtpP2V6mkRaJKjgAqtYk5W38Uie33urjKYHc90pIJE9VOTbjSEkKMOAAASI7pH0xyHqnSo3vsiEQbIqryNfkvPph3GJH6ombxFlcriR0lPpYfLpf+VLLdUhRJG0B3KbVETF051SNVE+op41eyMmLw7XMlQnolp1ZFr+SY4G8awVdHRBnHvihs6cS+swEgEB0chAv7z7rI4PEFp19l1jaeDBdUY7xAgzPR2srnFTY4p1HNP5dAebSTYnqPuqFNTOa5+xkdX3N+MrQKdHGAgBoHHkukj/ALjYt5yfRdUwmOp1Wh1N7XtMXY4OFxIuOy+SadQtPQgwVrtyN5KuDxAqsDjRtx2Ai7dJg/qEyPKFYpuPvhbDkODUZeH0elXh7E3xwuLOWjVBf/gfC/8A9Tr6L2wVemn4b4yUlaFQhCZISVBi8KyowtqND2nUOAIPoVOo8RUhpPQE+wSfgn4cg3Q2e2ptKvVpUW0qFJz2Nu5zg+zYBJjk46WkBdAJHNZ3cWlGEzn81WpVqEdC6o4R/tXvkzY6dVzY7Vohx4qMF/uyWm1R1akEJvG62uq2IxABBKHHVl9lniJc/Lqq7HzfS3NLmOgF1LqiJM2wgaSlzqg3HhstdY3VvBiWguUFXwkS0nCDHVOzzokNO9rShj4EKSAKbDJkxOkJKtO1jpolM6ptQFTUV4KxKlWwso3GTCmGirVW91bAgxlWOvQD3VvKBHOFRwcOkzmnnraequkjkoSfZjWkJVEg9FQrVLwesD7q69yq1iLeatSdEGyZoDRa38qLEOhpUTq4bz+d/ZNc/N5fVSVIi2Z/aeEyOnk6Z8wsJvrso5WVW6kgefIQup4rCh8B2gMrKb5lg4bRl5ujmA0fcrO8fV2jBnh1byHOdpYMiqQLzBPmdfovR2dh6mXLAAJm379VE7Eh1U+cLV7MwwIFlCeRp6M8U8kUpEezd0w4tfxX06gILSyBBH0PlC67uNjaz8OW4h2erTeWl8RnaYLXexg92lYnC4cADktVue88Z4GmS/uIn5qzA9mzBFQkkjXIQhbaOhYsryN56FR1Aile/iA1LecL2FFiKctIBgkESNRI1CjJdk0KStUYbd2sOAGgRkc9pB65ifo5enmsJ06Lw9j8WnVrUKw8bSHE/wCYsA4dZET3XsVGA2Bif7KwQWiOKXaKZO6CIheXXw5dVbN2DlPOJXo8PqSmYem0k846qOReUXRGMdJDQpqOFAmbz3Kc6M080/iJRtgQYtjQ3QW5/wAp1OYEaJaxkRFpule+IhCVSC9A0HUmJUgCZHv+yC5SrYvAc7uke46f316JC/8AhGW0lXojYOBA91Xc3NaLfJTVHqPDvkX9P5U3pEfpI2G6COvRAqk/dK82VOvisrbzboklSE2TucoX3ITW1ibNB8ynMoOFyZn2UuyekKipiMM0Ozc0+k6ToU6oyTmjSUrUvoiGviAJXJ959vcSq8gRllnvr9AtnvZt0UiRIFvnyCwPADZqVIcCSfOecKvJLs6MHKmkqY3ZGBaC19UxNw2QDHUk6L2aW3BT/WOzWwT6k2CzNTElzi5zQfIpaN3fkJ9f4VLlFeIxtS/s19HfR58NNheSYaIFydB7rs+6mzWUqTiypxS95LnAgtzABpa2NAMsR5rgmy9lFzhmY8A85H2Xcdwtnto4bKwQzOSB6CT6mVPjSuTNfDk3JpmlhCVC3nVBIUqr4rGMpiXuDR3KLDw8/ePhMour1ZaKTXOzNEuDYuIGo7LCYPfPC14y1mtcYhjyGOnoAdfRWt9viG3hmlhxIdIe9wBaWkEENB1PfsuMYpjGRkOYhxM3EXGUCfL5rHlmr0YZcpKdR2d8/ESQNJ/dWxTHK37rPbtbdZjKDKrIDrB7Zux41H8rQTaCqWrZvi1Vi16YkEG6hY7raFO1wv8Auq1enIlp/lSWtgD6xAPPuFHRrF2UOkc00YaplDZbPkYUtckRNjy9EnJMEqJXSD2/tkgEC8z+ygaXGD/SpuMrErE2OLzrYWTJJCblJ8j6mErjAPQK1EGMY0kXTqZAHeVDSxE2APrZSUcPFyJMobAWpVjVVMVTz5T0cPLnqrgw4B81VxbhIbOpHmBrPbRKb/ES9LzLWRWqWTqcQoS0E+SIf2NiMXh7W26yi7KSAXGAJjz9F7VQ21XJPintADFNpNvlph1uTnlwknyb81J6WinLdaPH2z/1OOHjLw4ucY0AZyHawCr4+tmcGzAaAPWL2Uu6VVraxLpLi2AeQ5kfIKi7DODjn/Nzus0no586b38Pb2fsOkW5qlaBOgEEwOU6rVbO3ZpgNcxzrj9UE/wvBw+7tbK05DpznndazZXEY2HNJsLNE3VTg72imFuX5I9HC0Q2APUroG71T/p2eRHpJWN2Vs91YgAOaP1FwIgeupW5wlEU2ta3QAAei1YI1s6nHi1v4XJQmZkLXRqKG8GNNKiS38xsD06n2lYTF1JBJJcT1JP1W/25hDUoOa25sQOsGYXPMczK02P2M3B6LDnT7oy8izEb217ADr+yytKmHgjmL+i0W8mKbcSPS/JZzC1CHiAYNjymfqqn/I5MbdtHq7jVOFjozFudpGpAcQZAIGvNdtw+IzNB7L572g4tdLbFpkHmCDb5hdP+Hm8z8VTfmABpwHAcydHDppopp/TrcXJ2js3PEVY4jxtAuNfL+ylDp/lJSqxUJNrQPOdE5vWjYj0ByKCc3oosyc2rGqSQ2ys4nPbmP35JKtFx5RYxF1Yc7QoNaUK0R0QgEAWnyUGJfbpcequFyhLhz9yro+EGJhyDdunNWWwFSw+IZcAiZKm4vuhbCx1RygpCXkjsErnqChVygWOvz81OSIpl1rB1UdvO+qjcbzNuigrYoDsihOQuMxQY1zugJ9l8/wC0cZUq4h9SsIqOcSR06NHYCy65tfGufLW/l5nr28ly+thS+o92s1DBNhAJ0VM8quvhmyzpbCjw20z4CahdZ+aGtaI/TF3TN55rdbrbJE0KtUCGOa8SAXEQZBn9PPzCobBwdOnhqj3Na92em10tBhnMA9+fotNs/FZ4axjjJhoCqi7dmBTi5I6m18iQdUuZV8JSyU2t/wAWgewU0rpI7aHZkspiVAx8oTJSoHZdXg7zbp08ZTLSXU3f5UzB8nDRwXvIISaT9FKKkqZxfavwpr0Gl1HLiD28LgOzDZx9fRc+qHK+SLtdcGxlpuCOWi+oXLBfFjYbH4N1cNaH0iHTABcHENIJ56g+ix5cGrRzs3EUV2h/w4zj8LnlzSADeCbiZsvU+GG1eBi3NeQKdVuW/wD3GkFl+QguHqF51HCF8dwPokxWEDRAQo1GzPhzPG9HasS60J/4IED0668lx/B75YmgAM4e0CA2oCf9wIPzXSd1N4xicOHgiQ0ZgJlriLtv30KpSs62PNGfhowY1S5+9uarNOcDl3QKnKVfFonZPU7KvRxYdIm/26FRVy8tIBgRYxdOoYcZR2+qUpb0CJ21weeihruLmxoDYz0lT09LhK1gN9QE7tBWxrMIIuECkIUhk+SidzupRRFlOsyHZgY5H7p7sQALlMxrwGOJ6H6LwW4tgjqlKVMgX621bkCfoFDTY6pJc63T7JhxFMCXOaAOpCwu8O+NStWDMO4spN/U0QXnmTP6eiin9l4VzkoqzV7Z27TpHgUxmqkGXWIYNb9zyCxDGT/dByAS4WWnMLmSSTeSevXVWiGkAjwuJILf02A/L010Kw5snfw4ufO8nh7e7OCNYVqQE5jTgac3c/RdO2Bu83DiTDqkRI0aOjfusP8ADUf84yOY92hx/wDsunhdDhx/C2b+DjTgpNbHgpZTQlWw6YoKdKalSGKhCEDPQQUiIQMheFyv4mbSrVMXTwQaeCWsqGLGp4nczyEe66w9qz+8+AzMa8NksOsXAIvfpoqcybjoozwc4UjlO0NlNpAhggTbt2/vRZrGUCJJEro2OwwcCSNJ9fRePszc+tiHl7wadLkHS1xuNGn6lZOsskkl4cuceuoo5y7COf4nAhq97c7Fuo4kZXBrXCCC7KDe0ci7oO5XR6261MsDMgAGkSD76rxMb8NmuM03FvY3+atycaa/iJPJd0enUrOBzBxHvb0V7Z20ho/3XlYHZWJp/wDLqZatOPzgw8R1B1S1aTmE2WR45432ZbHJKD7I1dNwTX629Vl27w8MtaQXONmga+oV7/jNUAzSJPIrTjyxnpGtcmDPapVeSdmtcc1htr7brim8glsAm0B3veFkaG/eNpuD+JLf8XtDmkchydN9ZU6oUeVFujszj7KDE1g0En/9XLMNv7jKrs2ZrR/g1oDY8zLvmvSHxGdlIfQl3LxW+iTlSD9zC6Z6+8e2HZIaLa/PmsLtXeN9Q5WC/Rhk+4FlHiNtGtUccQ4hseFjZDfIxcmI1Kru2sG2pUw0dT9gqat22ZsuVydR8Gu2XWcPEbdC8QPQlTYfDNp9HO7aN8jzKpOqOf8AmMn2+Snw9h9FZ1VWjLNvrs9bJ00It9j5JseH/UfmB9lJQpueIaJOo7TrKv4fYbv1uaG8w0ybfJc+OOUnpGBRbNf8Pmw+n1NNzj8gJ/vNdBCxnw/aH8WoBDBlps9JJj/bdbJdvFHrFI9DxF/5oeE5NCcFYaxwCcGpAE8JEgyoT0IAsoQhAwhMdTT0IA8x2x2ZswY0HqBdI/AL1EhCSVeEOiPI/wCHdUr8IF6hpqN1JMOiPFfs9V6mzAdQvedSUbqSLIPEjODYrGmQ0A9QLpK2DXvupqF9AJxpeFbxIx+O2IHtLSLEEHyKzLvh60ODjUe7KWw1wBblBuNNIldPfhAoqmH7JySfpnlx0cewO78VnkfkDne0wAqu0tjnMSNIC6NtPZPCqFwHhfrawd/K88bPbckC/VctxlbRleD4cxxOAOU2u038lBQwLnGGtLvIE/RdcwG5LXu40lrSIyRY9zK9pmxGsbDQ0AcgIV2Pit/yYliyJUcOq4B7dabx5tI/ZT4PA5zJsOfJdnGBVKtuu2sH8ZoOYQA22VvnzM3lWS4zSqLIywzfhzd+KBhlOzRzH6j1VitiDww0WzW9F7GP+GNakC7DP4sfocMrj5GYn2Wn2H8PKdPI+ueI8QcoswH6u/hQx4prTKlxMrlSPX3NwHBwdNpsTLj/AKj9oXuhNa1PAWw7uOChFRXwcE8JoTwgtQ5qeAmtTwkMVIlhCBlmUShCABCEIAVIlSIAJSFKiEANLEx1NSoKAK5pKJ1BXcqaWIFRQNBN4C9DhpvCQFHnPwYOo91WbsSmHZgxs+X7aL2uEl4SVEeiZ5Rw3RNOBXr8JHCTDojx/wAEpGYJepwkcNAdUUBhUv4dXuGl4adjopcFHCVzho4aQ6KgpJwpqzwkcNAyANTgFNkRkQBHCFJkQgB4SoQgBEBKhAAkKEIAEqEIAEhQhAAhCEACEIQAIQhAAhCEAIlQhACIQhAAhCEACEIQAJQhCAFQhCAP/9k=">
            <a:extLst>
              <a:ext uri="{FF2B5EF4-FFF2-40B4-BE49-F238E27FC236}">
                <a16:creationId xmlns:a16="http://schemas.microsoft.com/office/drawing/2014/main" id="{DC5F6A79-3692-BD4F-987B-1E5741C91C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L" altLang="en-US" sz="1800"/>
          </a:p>
        </p:txBody>
      </p:sp>
      <p:pic>
        <p:nvPicPr>
          <p:cNvPr id="22537" name="Picture 12" descr="http://naturalmedicina.net/vegetales/coliflor.jpg">
            <a:extLst>
              <a:ext uri="{FF2B5EF4-FFF2-40B4-BE49-F238E27FC236}">
                <a16:creationId xmlns:a16="http://schemas.microsoft.com/office/drawing/2014/main" id="{EA6292A6-4D0A-1943-ADA2-3F86EA9E0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5013325"/>
            <a:ext cx="184467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329262"/>
      </p:ext>
    </p:extLst>
  </p:cSld>
  <p:clrMapOvr>
    <a:masterClrMapping/>
  </p:clrMapOvr>
  <p:transition>
    <p:wipe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8832A4F-8CA8-204B-9BD2-82EA1F6DCEA5}"/>
              </a:ext>
            </a:extLst>
          </p:cNvPr>
          <p:cNvSpPr txBox="1"/>
          <p:nvPr/>
        </p:nvSpPr>
        <p:spPr>
          <a:xfrm>
            <a:off x="3293445" y="2708920"/>
            <a:ext cx="2557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dirty="0"/>
              <a:t>MINERALES</a:t>
            </a:r>
          </a:p>
        </p:txBody>
      </p:sp>
    </p:spTree>
    <p:extLst>
      <p:ext uri="{BB962C8B-B14F-4D97-AF65-F5344CB8AC3E}">
        <p14:creationId xmlns:p14="http://schemas.microsoft.com/office/powerpoint/2010/main" val="16499057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41BA4A47-BBB0-0D4B-8AB2-22563F5B9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" y="1600200"/>
            <a:ext cx="8929688" cy="4525963"/>
          </a:xfrm>
        </p:spPr>
        <p:txBody>
          <a:bodyPr/>
          <a:lstStyle/>
          <a:p>
            <a:pPr eaLnBrk="1" hangingPunct="1"/>
            <a:r>
              <a:rPr lang="es-ES" altLang="en-US"/>
              <a:t> El 99% se encuentra en huesos y dientes.</a:t>
            </a:r>
          </a:p>
          <a:p>
            <a:pPr eaLnBrk="1" hangingPunct="1"/>
            <a:r>
              <a:rPr lang="es-ES" altLang="en-US"/>
              <a:t> Participa en el proceso de </a:t>
            </a:r>
            <a:r>
              <a:rPr lang="es-ES" altLang="en-US" b="1">
                <a:solidFill>
                  <a:schemeClr val="accent1"/>
                </a:solidFill>
              </a:rPr>
              <a:t>coagulación sanguínea.</a:t>
            </a:r>
          </a:p>
          <a:p>
            <a:pPr eaLnBrk="1" hangingPunct="1"/>
            <a:r>
              <a:rPr lang="es-ES" altLang="en-US"/>
              <a:t> Contracción y relajación muscular.</a:t>
            </a:r>
          </a:p>
          <a:p>
            <a:pPr eaLnBrk="1" hangingPunct="1"/>
            <a:r>
              <a:rPr lang="es-ES" altLang="en-US"/>
              <a:t> Segundo mensajero.</a:t>
            </a:r>
          </a:p>
          <a:p>
            <a:pPr eaLnBrk="1" hangingPunct="1"/>
            <a:r>
              <a:rPr lang="es-ES" altLang="en-US"/>
              <a:t> Secreción de hormonas. </a:t>
            </a:r>
          </a:p>
          <a:p>
            <a:pPr eaLnBrk="1" hangingPunct="1"/>
            <a:r>
              <a:rPr lang="es-ES" altLang="en-US"/>
              <a:t> Mantención del ritmo cardíaco.</a:t>
            </a:r>
          </a:p>
          <a:p>
            <a:pPr eaLnBrk="1" hangingPunct="1"/>
            <a:r>
              <a:rPr lang="es-ES" altLang="en-US"/>
              <a:t> </a:t>
            </a:r>
            <a:r>
              <a:rPr lang="es-ES" altLang="en-US" b="1">
                <a:solidFill>
                  <a:schemeClr val="accent1"/>
                </a:solidFill>
              </a:rPr>
              <a:t>Presente en leche y productos lácteos.</a:t>
            </a: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B7620842-21C4-4940-8DFB-F4622DB462EF}"/>
              </a:ext>
            </a:extLst>
          </p:cNvPr>
          <p:cNvSpPr txBox="1">
            <a:spLocks/>
          </p:cNvSpPr>
          <p:nvPr/>
        </p:nvSpPr>
        <p:spPr>
          <a:xfrm>
            <a:off x="0" y="260350"/>
            <a:ext cx="91440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Calcio (Ca)</a:t>
            </a:r>
          </a:p>
        </p:txBody>
      </p:sp>
    </p:spTree>
    <p:extLst>
      <p:ext uri="{BB962C8B-B14F-4D97-AF65-F5344CB8AC3E}">
        <p14:creationId xmlns:p14="http://schemas.microsoft.com/office/powerpoint/2010/main" val="42846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http://dietas.elembarazo.net/wp-content/uploads/sites/6/2012/09/alimentos-ricos-en-calcio.jpg">
            <a:extLst>
              <a:ext uri="{FF2B5EF4-FFF2-40B4-BE49-F238E27FC236}">
                <a16:creationId xmlns:a16="http://schemas.microsoft.com/office/drawing/2014/main" id="{E00243E3-0AAC-F544-B85B-4D5EAD9A8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456" y="2276872"/>
            <a:ext cx="3875087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>
            <a:extLst>
              <a:ext uri="{FF2B5EF4-FFF2-40B4-BE49-F238E27FC236}">
                <a16:creationId xmlns:a16="http://schemas.microsoft.com/office/drawing/2014/main" id="{FCA74B11-50D9-6B4A-87F8-990BEF83E9BD}"/>
              </a:ext>
            </a:extLst>
          </p:cNvPr>
          <p:cNvSpPr txBox="1">
            <a:spLocks/>
          </p:cNvSpPr>
          <p:nvPr/>
        </p:nvSpPr>
        <p:spPr>
          <a:xfrm>
            <a:off x="0" y="260350"/>
            <a:ext cx="91440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Calcio (Ca)</a:t>
            </a:r>
          </a:p>
        </p:txBody>
      </p:sp>
    </p:spTree>
    <p:extLst>
      <p:ext uri="{BB962C8B-B14F-4D97-AF65-F5344CB8AC3E}">
        <p14:creationId xmlns:p14="http://schemas.microsoft.com/office/powerpoint/2010/main" val="25467489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C0706BD1-556A-F74F-8116-3773E60EB54B}"/>
              </a:ext>
            </a:extLst>
          </p:cNvPr>
          <p:cNvSpPr txBox="1">
            <a:spLocks/>
          </p:cNvSpPr>
          <p:nvPr/>
        </p:nvSpPr>
        <p:spPr>
          <a:xfrm>
            <a:off x="0" y="260350"/>
            <a:ext cx="91440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Fósforo (P)</a:t>
            </a:r>
          </a:p>
        </p:txBody>
      </p:sp>
      <p:sp>
        <p:nvSpPr>
          <p:cNvPr id="28675" name="2 Marcador de contenido">
            <a:extLst>
              <a:ext uri="{FF2B5EF4-FFF2-40B4-BE49-F238E27FC236}">
                <a16:creationId xmlns:a16="http://schemas.microsoft.com/office/drawing/2014/main" id="{45C02DC8-653C-DE44-9E30-B56F869E9CFF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n-US"/>
              <a:t> </a:t>
            </a:r>
            <a:r>
              <a:rPr lang="es-ES" altLang="en-US" b="1">
                <a:solidFill>
                  <a:schemeClr val="accent1"/>
                </a:solidFill>
              </a:rPr>
              <a:t>Fundamental por conformar diversas estructura</a:t>
            </a:r>
            <a:r>
              <a:rPr lang="es-ES" altLang="en-US"/>
              <a:t>s, como proteínas, DNA, RNA, fosfolípidos y moléculas energéticas (ATP)</a:t>
            </a:r>
          </a:p>
          <a:p>
            <a:pPr eaLnBrk="1" hangingPunct="1"/>
            <a:r>
              <a:rPr lang="es-ES" altLang="en-US"/>
              <a:t> Aproximadamente el 80% se encuentra en huesos y dientes</a:t>
            </a:r>
          </a:p>
          <a:p>
            <a:pPr eaLnBrk="1" hangingPunct="1"/>
            <a:r>
              <a:rPr lang="es-ES" altLang="en-US"/>
              <a:t> Principal </a:t>
            </a:r>
            <a:r>
              <a:rPr lang="es-ES" altLang="en-US" b="1">
                <a:solidFill>
                  <a:schemeClr val="accent1"/>
                </a:solidFill>
              </a:rPr>
              <a:t>fuente son los alimentos de origen animal</a:t>
            </a:r>
          </a:p>
        </p:txBody>
      </p:sp>
      <p:pic>
        <p:nvPicPr>
          <p:cNvPr id="6" name="Picture 13" descr="cheese">
            <a:extLst>
              <a:ext uri="{FF2B5EF4-FFF2-40B4-BE49-F238E27FC236}">
                <a16:creationId xmlns:a16="http://schemas.microsoft.com/office/drawing/2014/main" id="{1AC2E667-D9E6-2F4D-99F7-1F4DC0038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868863"/>
            <a:ext cx="1763713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Egg%20and%20Shell">
            <a:extLst>
              <a:ext uri="{FF2B5EF4-FFF2-40B4-BE49-F238E27FC236}">
                <a16:creationId xmlns:a16="http://schemas.microsoft.com/office/drawing/2014/main" id="{42B1DEE1-D09C-294E-A239-AC176C58D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373688"/>
            <a:ext cx="16891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aliciacrocco.com.ar/wp-content/uploads/2013/12/CARNES-ROJAS-MAGRAS.jpg">
            <a:extLst>
              <a:ext uri="{FF2B5EF4-FFF2-40B4-BE49-F238E27FC236}">
                <a16:creationId xmlns:a16="http://schemas.microsoft.com/office/drawing/2014/main" id="{32C21D43-03FB-CB4D-9002-4C805AE9E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229225"/>
            <a:ext cx="334645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42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DD37FEF0-019C-E948-A8A7-CDAA933337A8}"/>
              </a:ext>
            </a:extLst>
          </p:cNvPr>
          <p:cNvSpPr txBox="1">
            <a:spLocks/>
          </p:cNvSpPr>
          <p:nvPr/>
        </p:nvSpPr>
        <p:spPr>
          <a:xfrm>
            <a:off x="0" y="260350"/>
            <a:ext cx="91440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Magnesio (Mg)</a:t>
            </a:r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6E1BF775-3518-FB4F-A0CA-0F09058B6A1E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n-US" b="1">
                <a:solidFill>
                  <a:schemeClr val="accent1"/>
                </a:solidFill>
              </a:rPr>
              <a:t> Participa en diversas reacciones </a:t>
            </a:r>
          </a:p>
          <a:p>
            <a:pPr eaLnBrk="1" hangingPunct="1">
              <a:buFontTx/>
              <a:buNone/>
            </a:pPr>
            <a:r>
              <a:rPr lang="es-ES" altLang="en-US" b="1">
                <a:solidFill>
                  <a:schemeClr val="accent1"/>
                </a:solidFill>
              </a:rPr>
              <a:t>	enzimáticas </a:t>
            </a:r>
            <a:r>
              <a:rPr lang="es-ES" altLang="en-US"/>
              <a:t>(cofactor de mas de 300 enzimas)</a:t>
            </a:r>
          </a:p>
          <a:p>
            <a:pPr eaLnBrk="1" hangingPunct="1"/>
            <a:r>
              <a:rPr lang="es-ES" altLang="en-US"/>
              <a:t> Ayuda a mantener el funcionamiento de los músculos</a:t>
            </a:r>
          </a:p>
          <a:p>
            <a:pPr eaLnBrk="1" hangingPunct="1"/>
            <a:r>
              <a:rPr lang="es-ES" altLang="en-US"/>
              <a:t> Participa en la síntesis de ácidos grasos y proteínas</a:t>
            </a:r>
          </a:p>
          <a:p>
            <a:pPr eaLnBrk="1" hangingPunct="1"/>
            <a:r>
              <a:rPr lang="es-ES" altLang="en-US"/>
              <a:t> Presente en legumbres, frutos secos</a:t>
            </a:r>
          </a:p>
          <a:p>
            <a:pPr eaLnBrk="1" hangingPunct="1">
              <a:buFontTx/>
              <a:buNone/>
            </a:pPr>
            <a:r>
              <a:rPr lang="es-ES" altLang="en-US"/>
              <a:t>	y cereales integrales</a:t>
            </a:r>
          </a:p>
        </p:txBody>
      </p:sp>
      <p:sp>
        <p:nvSpPr>
          <p:cNvPr id="29701" name="AutoShape 2" descr="data:image/jpeg;base64,/9j/4AAQSkZJRgABAQAAAQABAAD/2wCEAAkGBxQTEhUUExQWFhMXGCIbGBgYGSEgIBsbIB4fHx8iIR8fISgiICAlIBwgIjEhJSotLi4uGyAzODMtNygtLisBCgoKDg0OGxAQGywmICQsLCwsLDQ3NDcvNDQsLCwsLC80LCw0LDQsLCwsLCwsNCwsLCwsLCwsLCwsLC0sLCwsLP/AABEIAMYA/gMBIgACEQEDEQH/xAAcAAACAwEBAQEAAAAAAAAAAAAEBQIDBgABBwj/xABBEAACAgAFAgQDBgQEBAUFAAABAgMRAAQSITEFQRMiUWEGMnEUI0KBkaEHM1KxFWLB8CTR4fFDU3KSshY0Y4LC/8QAGgEAAwEBAQEAAAAAAAAAAAAAAgMEAQAFBv/EADARAAICAgECBAQFBAMAAAAAAAABAhEDITESQQQTIlEyYXHwgZGh0eEUscHxI0JS/9oADAMBAAIRAxEAPwB3mOoaUBvQWYeS9wdtvmHubeiN6HpH/EUmKRpI0br8yJGXV12DAncd/rv35wVHE0aU9BCFFkEAG96BQLuD+IdxVjgV4UgNairOBQFaieaA02pC8BiN742OPmFR7mj2ZnBsxnwxSFSLkRdlFVqu/civ0ANTqDHUFKt4ZA1q+lDYA0nlxzRHqL9cD5mdGiWPQwDWE8WSyriwL1XqBPG5qvpiOdyZaEp90wUgEMdIH02AG4O4NbbemO0ZVrYRn8wYxpaWK92AkY0b9SaCEXyKuja7bVvKF1u+YWMOAZNIBIPFghj5R/SfUeuKIMy8xOqMgIRp1qCWN7qxarU9tN+574vjyXkjQsFbhQQb0CyoZSQSy7C17k0Mc6SMS7CrPdPXM5WVENzZYl42BPmQb7k+qn63gbo2aTqmSaByGzEaloQxNkgfLtRr2333w6+HJ7zjAFmURFW1qdXPlJY82LP0r0x8S6lPJlM5KI2KlJCRRqu4r9cX+Gj5iruticzcGN28SKJllB3k0Mhal8o7/iWj34sYlHKBTusfCkBQCbs0FUCiOCQd9saT4a+MMvnSIepRRO52WYrT2dhZA3O/OKuofDU0TiHLxSSjUXTMIl6gwqrsLQ2B49cPenT5G4syfIk13KI9JZ25ZWpQGFnzUBzv7HbHsCeYR6GYhiqlFFk8r5SAW7m2vYGvXDvKfDGaQBZcuXk1WCZk0lK40h17732xfm/g7MDeHIOzsNR1SKND+i1JTJ/pYs4G90OeWNXYBk8gxEg8FwyGjr8NgCAC2x3ckcKDtXfFeczblgSV8QoAwlK+exQcKBQ27E3tvhnB8IdR1S3kiyyL5SfDGhgNqBcld9uRY5vBSfA+eaLTmECJH8jSMmlVqjYBO451c4Bxads1eIxvuhAmULzXGibyAAFSjEnY0o1LpBF3Y4OPovUOrjxEgjJ0RG5iraSABZIJG6rdmid9sYXpPU8vl5RBDK0852MyraLsaEa35jz5v0wT8PyzNCHky8kv3hDIUIVRLvqSqbivUb4Vmi+4EpxltGzPT9ADwqc1SlNbTbFSSVrTRDdqA74uzERLR+LJHJNemnYqiiidLxkXxe/rV4o6fmWy2X+7jDLHYhXwyskooEkf5hZ/Q4n0vMT5kusn2bW206xrb6NOzBzte4AFbYlS7i22vv7+9BcqBgTIi7rujSqI2I28gA3IAoau2nEc0sTgxRtGHC7faA4YWCBvtY5IPttjj08xALBGNLEeKr6AQnAZLOzCrPvvizN55VRhS5hQVDEyjU4JBXYjer42/O8cD9CGiIao7kEK6dQPlj1DuXvUQ2nkene8ckeYWRJLYwo2lFBGkRFRRJPmJLAc3sR63i7MyFIy2YjVsuBupiAZWNAAKSRW/IwBmc9Bo+8zA8IqrxyOxZ0oqQpUAAbj9yO2CjaO2+N/f9zGfFBzeU6pJFk91zRVhGyhlLNsdmBAo3ueLwT8Z9aiy4GXlJzmZUWyDyQRMe2lKBoj8W2N3NkFbNR5rlky7hQRVEkUfr8w/PHwT4okrNTu1oJXZkKk2RrYA1dUa79hdevp4GsnKJJ3HZR1jq8koW5aFnVEgCBfSgu1YXFFA2IY3wPX2rkAd+98YKfqLLoCOtoCAiqCoBFFr/ESCbNbYpmK0ulk2HzhStkni9rAuySLxalXBO5N8nCAHQR5E3+8Ic6iKN0Afptxe+KolK+YKpBBJ1eYKOBYAsfU84IyM516NntdNs+nTXdWsBRdHcb0NsD5rLhdlDll/mEEFK9iO31ONMIlkIHl0c227AnsoHYe+Lul55svIrqbHeiDeJZtfKwRJlXZip+QLwpPuRW/reK2hCWHUqxHlQLqDe96tvqL+gxjSapmp07R9RynX8hn0AzalJRQEiims7Djnc/KRW+Lcmj5TNNE2rSY9UbGqZbFcGr9QOPzx8hdDE67jgNam9j/AK4+2/BUwzcarmVLhFuN7pgDVrdccGh6Yiy41jr2K8eRyuuQ3LykGtSnsAhj1qDqIVgLBPIBFbn6DE85HsqlPEU0iK9kNVgW6877+YeWx+S8QRtSpTahrY2Y/EINgkNvYq7UVdXgqQgr4atoFeZV0DR6k09gnY1uPpdY8iXOi9IZZWUsGUoPFtdelrDAmrHAJ9tjt3vAsOYYkEsjitOtdKEJy1qLPIoizVCq5wOA9oiNKwFkOxJok6e3lI2sbCiVIxJskumMySq0hVdIU15j+KwPmHmN6Rd+nGaqkZVO2Gpm0UBfOYvwlWBphzp1CjQAN9vajdTP9oU0RIpXZRHenejvq8pNWNRsEH6YDjWOZ4jMWMnnMTKSVNDYm2onncgbhR2x5LLI8qRxzlRZXRo8wjUd2K7Nyu29Eb8jHKK4O4doY5PLLBZBsv8AiIAoWaGzcfnePn3W/hWTO5+QoABtZ7D1J+l43XUsx4SM52I4uzwP9/njN9S6j4OWWDUVmzFltNagDwAPU7C/U4f4eU4u4gZknHZjusZTJQP4OXSSeVdzNr0jVV+UDatru8Dv8SZ+JfB8SVF3Oki/Qkg0T2598bzpfwREk0TTrGcuCQZLbWJANRWkpedxd7Xin/CszNEJjSQqTRZQ2pCSGKkEm+CFoVv+Vv8AUQ1e/myB39D5r/ieYY6jK1+p9cG5P4kzkf8ALzDD8/8AfoPr34x9K6H0rp6wih4pZNMlIbR6ojzEaOQQTWxvjA/xN8LxJl4yUKjMFdFhQy+iBFbzkKb23P6Y5eLxuXT0GdL9xBkP4m52NAHYyfVgBXvQu79/yw26Z8QDqNLnM0i1whsLXbgAHvzhavwhFJLJHLJBlnCgkO4G4rjeqIN8Hmu2Mt1P4eeAeIXQDUQFBN2N63Hpv+XbbB1hyaTphKcouzcf/Sr5OUPEEkiDiSNwNYK0Q4riwDdHmh+WlykUcpTw5SNT6Ypoi2vVRYI0V0FWzv8A5e14Xfwl+IA6tl3U7b77gcnnt/1xoOrdEaOZ3y0oiWVQ1KFFaTbU5O13dd7OIs6fV6uUV45JqkVsWhkW1MxZ7ESzkNEQpB1XR82r12usEZ98sLXMK8YUKg0KV8EchPEUkMDfOK4Mwz6I/FLSMteJAgJYkHyylhp9we+/pvd9jiT7pkpW3CzzalbTtoZRZNnfcH/TE4T298gORyCRSOyPCtmhG+qXREQpLa7PBvY8XzvgsR+KgWdfFkWTbMhVCtoJKhdRBWvryDzgl5QCIcv4ZBIBGvQYSRqYBCB5NgaNnethWByjSuHzBhaX5XXdxGVb7shU7vuDvxQ7nGu3Zye0/wDZOHLanMhXTel08SS5m2+VDxW1UfU+2LM10pQjKUVS6UEVwjkMfx7eZhz/AO7ATBnBafLRaWKlWQlHajSrHe9mrrbZvzxVkmD5vwTBpOWuUSO2p7YEKrkbEb2Bv8oONUbZjv3H2cz+mPNlSPuotI7UVQt6e49v3GPznmZyBev52L6TGd9/KVZ7LL+ncY+9dcIg6ZO52MqtyOTJ5VFmt6rnvj4QcvpcaWTMlPNoUOyVvqFaR5Rt5hQx6vg1pshz1ei6LLGNNPnWaww/lgKOQVkNk3xsRxihcy4jZiR4Ur26WBI496GwHrtZ3rEmjhFSAyRsfOoVfIrFvKAWNhRW5PNbYrWOMW7OZH3/AJW1MCNLEsu4O52F7YtEEfHZUUIbRizIg0lkbglgVJ3F7WPXEZcpt5GLnTbaLoNe17UfTbv9KxwIU3q1saA8ElbJNkE6ASe23riXgMl0ksYPmXzcEHua39BwbxxxS4KqfvrOoGqaifckDcb7EYkYwAhbRRY2yt5iOxo1pA+gvvic2b0lgniBjQHiEA6RRphVE3vZxWQhSx/Mu3tfLeryhSopbHOrbHHEZsqNDFNRUHnSDvXBa/7DH2r+E8oOVW6uu4HrXf6Y+NZr77VKECAEA6QAgHoNxbew+uPon8HOs6A8ZOwBIq+5B9PfE3iotwX1H4HTaHGfUxhQrpqApd612b20gNQJBsMDZ9sWwSMr0VqxvageYHSAKt0XUaAIr3F0UHTc826DS+oMANdED1SN/KeDwfNZ9Ngpsy6FSilZNRQlwp1KfwsTsaB2YbVp3FDHl+S3pnp9ejU9Qz0y2JSkJtizUN62I8rGtio4Ip7uwMGdNyq+GwgeQKT5owxG+qzbMSR5bNrXJJ4xmYJSyrOsKOPKQXJZtSDSwYWd22oH2rBz5YS6JZUqECkITzqqkkWTV0xK1zuewvAOPY1/IddSiGw83jUCqIxSzQGpQ1Xp2/XvVYM6dl5jKXk1COtSXu2+3C7KKUeTfk+uM30zW5EawDwNTaNJOvUCTGzgb0B5SeBd4efFfUYslliNjId+1u5/eu3sBXGMUHfSu4DlQk63nY58yy6vuoPNITfmI7b+5B98ZESvmczI8ysI0ZXZgKMagbDcgspFeVDe+C4UMeTN7vIwJB4JJGxA39Ti3oXSSzhY4k8TT90zSkOXAFgK22oEbBgtfliyCUE/y/clzSbo0XX8/DAV0aS10qxu8TkFPK7AizW4J9Rv2GDOmxZloi6PmVhRqXS8ZSRqFV4Y2Xeibo3exugOmxyENl5YY43QGzKod5HYjUoDAEsq6QALBonuME/4Ws4lqVoHVa06HhVgGLKF3AP/APLG63xN6Yrpf5iqb2U5eCWVj4pnyzIaKqFlRR8oVZL1G2BBUk7EgYZdM6SGY6pZgg1apZAjEvYoBd/DU2SBV36YF/wd/EJXRHNMmoZhH/l6eUkVdnvgBv6TuSMUdO61IYnUvodCBKoj0hyKtjZLue+wVa5O4wMup/C19/fc1USDSGRjMjQsQFqMsdKnYO6sCNL/ACkjex+vvUvhtATLFH4arD4kbMNRc7ruPmBbyeZiKF+9KxPLqMkUwkUaXiQL5A7nTqYFwwDEEW+w1CgNsWiLUssk+ZWOaN9Tw24k4GqJBYtTzY4Nbjck1CSen2MbDPgXKCLMNaPGrsQquoDEAsGJI2bcnf8AIcXjXf4SJoHy0qktExKDftemt91YEbe5GPm5zpUJmMuoqIkObbWUYjQKdbegGOpRQv641fVusjwoepwk6o6jnruh4avUHbtyMFKDcrGxlrQxfPzsv3UYeCyCcwNJBQG1NbmiNjVci9sK5J2dQ7geGgpWjh+8hlJUqvm8298iyfa93f2gZnRmclIElahL5uUralJ03dehxSepQxun2jNKsykhPCAZiCNP3horq9u2EdDUqSHqSURfl8nDmdHjpL9qAUM7sVZ/URkeUkAEbk7fXDAZBYtXhv4D6gqNzJW2zIv8wk6qYn0Ixe/SJnBYy/aEIJGoBxqJ5QLRRgCfXnA4+HPCYO8iQ+EpVJSQrPai2cb8bih779sc4yN643yVJ0XzMs0UsuoBmmmYKkbmzqWjY7e42HfBXSpgI845jiURAJrjNiTSoINnkgEf7GKcplcvKzB80mYDIFdPEZQzA/N+gAobbXjN/wAQ/iaPLZI5GGUSzPtI6kUi7ALt30gL24/LDsWNzfSKnNJBP8Zs9WTysIZVV/Mb21BAPLsO9j88fKTnfGqmjiOyLFGui02J1SbbepJJ2xvc5E3VOnZd4kE0+WDK8RemIKimHBaivHfi/XBdS8UsiiAQmSNV0KBT1+Lf5Sa/bHqeH1Gu5Hk5On06y2mJkBKuqtoiNfLpIIJPJ1N39cUSZyIhNEaxMoILamOr0sDhr/EKxGRNBAZqC+UHYEdzstk3dWT3OK483Qaz94draxSgcAgjc+hFYoFBmVRtKsvimQ14RTYI6j3+Y13HHviU03nYxySa1OrQ6W5l/Fx2G7e3pgaKC2YI4oIdRmUCvZb1bk8ViHjIwcgLGxGwbzXYpvNpsHbue/bHHHgkEjXJIP6i7gm2qwCOe1X7jB5y8gCBWVZwoqNQotRZDFr0MavY74qhm8KnDKQBpCGlkI72FU7XwSbqsOfhP+H2Zz9OAI4L80zg/mAOXN+m3v2xjkkrZtWZmSUyGjq8S+xu24ACgbGwMfSv4afDM4kklzI8BXTy+JSaiTeyneh9ByMPZ8rl+koxgjuWvPM+7k+x2Cj2Xf8AbGDyvXJJ82xZi3kJF70NS7b4m8x5bjFaH9HlrqZsOpdL6bD/ADHcE8rGdKnijQBojsfzwPlurdJjbVqzF1pNnUCLJI3Fmzz/AH3xlczmcim80suZkO9RkIoPpZBP5/thZms7lKtcnIoN0TMx/egP2wiGC1uyiWR9jfj426bEPusubX5S9E3d9y3B3GIx/wATstGQY8qoBWyQACHJJP5Y+c5PKRyk3ogXtqLMT9PXAk+SqTQDYugdJW79jhi8NivdgN5OlP3PoWd/jHm3JWGKJV7bEt+tj9gOcYnNdUnzGaQ5gkvqGzbVuOQcedS6A6TeHH95/TXJ2Bw36Rk3nV8vIp+0wjVCx5HcofY1sTx253NLFBXEF48idSRq/jLp0sZy8peo1UsDEvysv1JGwO2AMp0tsyrMYSJFJaSY3rejbAFvLHIoo6h29ca/pPURN07WdJky/mphq2A0ttuflJ9wawp6ckgidynyqAQrWQbNMVHmjDAaWD/0i6rEHW4w1yjciuWyQyklrPHOj6GIBfTLMKU6DqpTJtYAQ2b55wJE+aaQCYeJFKmsPH5Qga9Xi+XkiwL4uxvWAs3kpIS33C03nLRvsYheylt00NTXGt71wRjRTS+NAZxly5ZPJT1GQi05jNXrKqfmHC78b5KtOk7AQslgywRpUAjkjIaYRzaGsNuCrAUWFfKt8nYgAt5+vZCGdZ1ieQSqQgY6kZr82hmOnUbF+tDg7YTrDeqZqCoDSyhXkjA06g1WZCQNmoHbvvUZJI5Wd1CMGXS/lApBSg6WvSTzwpDVZO+BaTdSuvf/AAc97L8zKH1USumTUqxOrqXCAH7ymc0d/MNIIAJ2xbDndUsCeHLIwFLIhWN5G1EMJVPY+GeDW3PbEem5BBGTECsjIVWo1UOaatSORpOij5Od92OCuuR6NOUUlzIomdxAQRW1LoFqSw+YggavN/mx1fSatC3rcKGZvDgiD6Wj0B0QR6T5tbA0CAdQII5IOrEvgGEtlJ0ltopdUQJYHVa+vcg8H6bDA/UoYMst51ZVzbUYWiQFF40EuNnIquBY2PrjU9CR2yTuy6RrbTr8rEA8mgV34qu2Dlccar5b+gzE05bPiOVlmD+FHr1liulL3PFV+X7Y3nRvgMvp+2ZtYW5aNaZwPQn5Qf1wxyHw4cpBqArO5lh5hu0SvuQu4piLtrGPOnfDEd6ipaUMPu3Ooue60DQ/MXt2w/N4uK+Ebi8JKSuTNXkOj9PgiCfbcxoFjaWtzzWkd+as4kOndFai+YZ+9STP9eLA/XGUPREZnUQm0vWtmo9+dJbc+wNf3xbL8LwvcpRQgG4i8xvfhTx7+lYmj4mKe/7D5eCdX1fr/Boc3F0XR4CmLw23IQ0wPqG+Ybbc4Sx/AHS82hGVmlifetZDD6HYGvzwrynwrli4EZkBNhSbJZvQqfT8rvBGb+GRB5oZniOqrYggeoKrvft7YP8Aqop+lgvwcuHyB5DoWa6LmA89mA7K8Z8pOwokjyg+4+mFf8UenJBMssMeiHNRhiqmk1g79vSvTucHH+IObR/BnVZ4GpSjJsyn8r3Hc74q+IfiA5OQ5cxRz5SQLLHFMt6NX4QeRpIIvbjjFcHLrUvcjnGotPsYrKwCSUeDEAWBCxAO5utq2uzzfA34xssl/DfqsrmUxJEzDcyuL32qvMbr13wf8M9QzsqH/DsikCk7yIoUH6ySHf6DDfM5XrAGzR+pPjLsfev+ff8APDJ55LhCo4k+5mc9/CHqQo6Y5KrZJt69tdD35wuk+Beq7Rtk5njHAsbE973r3xq87l88BqzGdji32RDqs/Xyj9L74WfaDemTqsmn/KTx/wC+uDgV4hhvw41+Ef4YJl2+0dVliQDcQlgbPI1N9ey/rjY/EXx3lok0wENQoBNgP+X1GMbleh9OkOqXqjtXOyf8jivMfD3THOiHqTI52BdVYX+WkjC5tz5ZsIRi7qzIfE/X3lJZ6vsouv0Jws+EXJzDE8mM/wDyXDz4l/hrnYQZU05mGr1xb7b7leRt9ecI/hBCJ2BG4Q//ACXFeGMVGoicsnJ7G2Q6dl4yfKZZKtVJ8pHN9v8Afvi+DpTCOwNcFapfJYjYnhfX62MShnV1DzISosIikrpvayR/Y4j0zqHgHwpJQ6OKerrft/vviFym17s9xY8arVL75ABkI1dSH8Qqdh8oFb7m+P0/fBeYRiob7upbsi/uzz83P/bF+T8KNiNCmifM13R4PPpgLJZaSmRvMjMNPYv3tSRW1/3xvX1b9jfLUdJc+x2XiK0Q7PIbVSpOpWHcVypHqMey56TJzxSGJkfltd2y+49MF5XJOtFP5xOxagiqDRs1v7njFT58ziWN0Yyra3FWk0d7HFbcisapW/ddxeSGunh9v9m76PoTNxyJ/wDbZ1CK7K9HUt/nf1Y4x8+VfJ5jwGj1CRzGzM96ksVdEaDbCmPZ97GC/g/qQminy6eRomE8Ivgrsyjvuow6+OY1klhkEhibMIosAkMAQGHNcEHf+nthSbhNxZBkSkrQv+0Ea4ZY21xA3chLRWbCxbMCVB78lqPYYrkzUMSx0Mw8BCtMjKu6G/vNLLYs394pG/c3icOSIczZJdWZglYMVAETAH/w1N2xFVx/a4dPhzcgzP2gAyAErEx0OGfzArq8pRSNQjG1lTjIqO3f4Cdg/UcyCdeWygEdaQyqxcrexuiqyKTWok/h9DjSJ0lYEWbNkeORqWMAshtCLaQC9VXYuvLYHFZGLNNl5NEjOJyfvoswxpuSpDL5rHfsT3IxZ8NfEPhK75iCLMQgFHjLBDuwK/8AqrTYoE97s4KWJvSf7sFSHPUuqZTNP/w7SIGHnZipcKB8lMSzDUNgCfbbDXqfW0iywSKOQSKoKTkaiW50kjcHb5KHrtVnMyyNmJ41bMKZR/JVlDaFIVtQcNV7E/MeK5umcnw4007q0koYAN496ENAbCrJY9jfF81hUowjJdXASba0JsuPFD/8SsoeysDO7HUGAAsDsSGBq/KR64+gLOXTKJqAUgM4AOihue91YoY+etmJYCuvLxeLZ0qApoHbURXJs9yQbsDG4ztICpoGOIJ6cgEjtxQP04wPiP0KPCxtgPUM08srPTFAaAB3JF3R/DVfvWHZMl3Ii2BQCEKzKd9y25r1G/74EyGXKxlzuCBqdNilCiyre/5j8ucQhzcHy+IHVSf5mrbawT6Eb0P35x58rbPXpNUlwMYM6pWtLFqHlZFcD0sjcn89iMBRPFuNIEoBU2Qig9tKkWPqAd8V5i5NIUSNfm1+XSyjYmlpr3FC7xELG2x1kgaSSSdO+1hhrB42X9sYkaoxWwqJGeEkAsQ2kec32vbYivYftipSLqIggCtYGu2b5uN7J7nEZIbotIUX8LItavUf1Iu++r9sckOolgSzoOCNIrgGgRq78Y3Rq92JM705FlRzIJd7CgHymtgbPrivN/Dkc+Yy8k20caM0i8agrWo223LVt/rhpmMoSQQ+lVYOUY3fYhdXNX+uKsszPM6mxpUXZJvc/wDTY+vtizFkktpk3iIp6Zjeqdc6hm9UieJHlhdBAyxxoNqJGw/5nB/w/wBMPhSmSbMRZkg+GgcaT5QwL3ZBJNciue+GsMCZpI8vJFmIFIapUbUCifMWUiqAriuRgzrHT8hl0ieBWzRTTrMZYqwIKjxACaJO4Iq6o2Mej1WqSo81JRkZyXoai48xBmDOAJTMyuVZRRZNC2NPYuLrb2GD8llMrPEkTdO8BxZjk41DfVrdjuo/qvasOMj1bOZnQsMU/gMxIVLFAEXplNGgTxfA0486o0eZP3k5XJiOmhRgSsgIVFXa6P8AoR3GB6nxwF0r6mY6T0rpwzEbNIrIpIdJRQY01VpJBW6o2Ox3wn6j8PxGLxMszPIZSuhdyV1MFpRvsB/2xss5lZMrMMtPJDFDNHqkkjhDyIoAGhnIOlRt5uOcT+CuiBM2wycqsrA/8U41GMDchV2XUQRzxXHbBqTW3IBpNcGU+G/jDOZFzGA5CnzIVIqqu1PH/XH0PoOd6b1T7x0EGZUecpS6ga+t9sZPq+UIlmijzUhlildgsq+aa7vT5fmJ2AOx9uMLfh7pjRuCYp0kZX1alIFalrbaj7YOoydrQEk63sj1HPZiPbMgpE2w0sGDf5bUkD6YEhziSFVhgbULKjdrP9X5YX5fO6TrLCZV/BINieLA4O398Nc7rcJJFDJAAvmZDSC/xVuQPXthTgo6qv7HorLKW7v+5emRIfX1CCUI+wckivz4v2OOlik3WF1kSM0tNvo23Ar0wBmsyioCZJcx5hYa9BI7Eb39LxZm5o3NwRtDOBq0rstc7q3+h/LGdLfP8BxyU/uxtL1aZgiqtxhSqBqUfkTV8dsQynU8vlYtLRia7JVuBfah/c4Hy3Wi8Kxyrr0HXpo7Ag2aHAo4M+35OzCixjxEpJDtV8hz345+h9cKUXxQ+U0431L/AGJMlmxBmY81EKjJAAvi/mX6b1Zx9Qfo8GfRIWYh8ubCKdLPC6kpV8iqU+6nHzvqUZywTxIdcQY0VIKtYNFSDR5Bx78cO0cWRcFo51RgaNEbqy7jfaz+uD6Xkku3Ks87xEYxTp33GGa+Gs3G7BUzKx2THDHFIQaNqr1tRG9gmifbDjOfCGedI5Jc1ple1YsKMUbDcBnIvsp7kHnthb8Gdb63mgBFM/hD5pZOANr8xBJPsN+canO9OykJD57NzZmW9wX0qPYDn98DlcoPlWSwj1EenfDMaZYwSZyJm1qwlCFnXSbWizbVQArYb84ozXwrFIyk9StlbUPFQGyebtvT+2As/wDG+XhtYMrCunbUy6jW3c3hfF/FGVbtIdPoEUf6YCMMzdoY1CqNFB8EQaAGzkZRbsJEtEE3tZIBvvv3xEt07KsoBn0AqQAwKkrxd+Yjk6TYs2PXGff+Lsv/AJELL6Ml/uKH7Y8X+ImQnpc30uIju0YUED22B/fB+Rll8XAHXBfUO6r8d5GIyPFAzzOwfzsK1Dg0OD/3rnF/QuoF4FmmLeJPLZ0/Md/KACD6cDCn4n+ActLljnOlszxjdoybI9a7gj0ODeiIrZXLKLDlD4ZXYKa3u+dif374XnhjWNdP4lPhLc9jjPSUdZtbJB0j7wUeaW/NXc/64q+0wOhJEyrYYqhDBipDFmLCieNgdqx7leoLGPOBrNazG5BG2wYnZvSuQTi6LJli7BmiDURZ308aNI2II31c/XHnL0nrPjaPBPHMNaNcbGi58rXQKi1OkduwxcZR5Q8bmTkHxeNRryk1x3rAz5NVZTGJAvyL5gNDA8AcFjxRGIy5dC2mR0iKkgaqN/UWTZ2O222OtWclGgzNBSyKwosPmSlBrnzHnf8AX3xRDEpWnKSUdy6gU5/qYCyvuBjpNEUdeEXLbeZqNivOt7LR7A+m2B4M4aoCMEqbLU7sooefn9sbWtHJOiqW1LBUhFDUd29PwMw3HOwrjFfwwWZcxK23n02ewUA8UfXj2wxz0ryXqZWVSDUZtKAsaTtRsdt9/wA8Lo8ykGTVnJSMkyFgDfmNgAfKTXF8be+H4vhaXJLndtNnvSc4GkbLZbL5gzaQ7GyuhjZYhTQpgaIPoKxHLddkhLp9nOWyGoR2kbIwkUeVi5q6O5sncC7F3qOmT5kBgFWJi4Emp7kCGjqu6Y0+rb5eKxXmcjLIzRxFsxlA3mtgzqe5K2AwFAja7Nb74ti60kQvb3VCtusDNRLrzTZJUSkBA1yMfxaQQd6/c1hV1b4jyzKVfKK6PpWRCpjmE1fMHr6E2eT9cG9U+Hkzn/HmedTEQPEzEahToJ2VKshd/wB8Ry8+VzBaSZmGTWgrPF5DKAeQh2FV6Dt6YOqaqwNNOwbINMshEcCeEU+8nkl1oN/lMi+lfJuRffFWW+ExAkxRJs0UAe4zojUEWNz8+3NXsBsMOcr1TVHmY4Y8pHl2BWRhKqRFiAVdABZNEXsO3fC3M9RmyEcWVfNDw5IxI76SSuwGhRdEH3Pf6Yzd/wCArBst8ZhZUnfKAvCrIjKPuwSKsMBVjfvwx9MU/CvU8u0rnMoxzDa2aZJGOsFwQOaoXXA49zj3L/FMwCRvH/wTEq8UKrd7kNpYeQEebY+4q8V5LPeLmJJAhmj06UbMfMtEWoVSu10b7bDm8Oir0Ll3ZlJvs0J1Kodrp4pNwv0PJri8efagSWhZvDrzRE8eoB9P3wPP0vVrdi2pT5jagV/lB3O2KnGXCHwfGMgF6rFfmKwSimubH9Uot6SXt3/kaZSRmWpB4eXrUq3VkcV32O94rSQyCNRYmbyW1gFa8tk7bf64Agzx8ivGWKnb/t++DpXkYlyfkYEpfY+/7YBxaexscilHT+/4PYMpJNIRrEUi+QqxrV6jiu/c1ijNdBbyokgID6SrCipPr9fW+wx3WwzyFgrLMaOkbgrXO3cEYGyeaZ9UbgszED32PFfpg49VdS/IVN43Jxmn9fvg2PwN0/QjTTJYjYiMEkgsDu1cbcD3+gxVDlR1DOM2YJ8CBdTgWfooPa/7XxjS9YlTJZJIV2bRZHG53Nfn2/vjK9CnC5VtxqkJLfl/oP74jU23LIvojpJOohPX/wCJUgHgZaNY4l8oWu3GMxPDnJ/MxPY1e9HggC9vfDXpHQkYlwWeSO2fRpIH1JN0bqyNq4oHD3SsZCeLlFILARupbSCP/M31Eiu22G+ZDG6gti44pS+J6MtH8NSp95IhlVCfEj1Acb9msj6C8GTfDhjXxGiCwSHSrax93tdb7n083fDbN5NAqskTMx+7dmRlSyo3G5JdaJ/XBGW6kkYRvspljUaC6vvMf61TVZcBew239AcZ505bQflRiJ81lcu8i6YpCFAUxvaAmvwtsoob+p3N74vzXwtHoBeJo3I1WHHyWQtIPmNCyBveG3UZ4Y0RZctIrLTIzuWaQE8ijWobcjbisC5bOSxx3lPGEjya1WWPUdPBIfYULrgCjzgOudels3pj3QD8EdYfp+Y0MSYnNV7XXG9H253xqur9KUM0Uf8AKf73LsKoEb6fyJI9KNm8Z3N5SWeoJcqizly3iKBrN7k/TvztYwz+FcyJNeSZiQr/AHbMCCrjjY/KDwRXrgcvq9S57/ubjXQ/kM0ybadZW5FAJEgTax5j5fNz3HfEREY18QFtAPNElDtpBc/LV6uN7xHpy6HkTU8TrdU+1n5tVm9IrscezZ9vE0JMQSLZiCGI/ENPykUDXG59MQNbo9SM5NHi9RIIJUmRhpHn1o6+rbeS/Ub4Jyshe1bUhUfINAH9QALG69/7Y8lgHm1eIP6j8qunADAC0Iu9+35UD1HJI6XGGA51DzWim6BFkMTfOM09BJasLTL+ZpCwiLb6Z2LVW5NcEHbnEc1KrUF85rW7Ih5B2NV8g3ojkemKIA8Z1JYYcrI1nfgUDx+1nfjFcfWHhBJuGBv5jQgE79rbav7UcEo9TOaaVoMzMSuk0lJ4umtWrufVOFNUfU3eJdZ6ehijido1UrfnumAGw2o2xIo7Vt6YU57PFYEVpC5lkXQwAFx2AO98A0a/PFnX+s6MyQ0yQqY6Bkh8QNub5+Unn3scYpxwlaPPyz2y7qnRnaM3mhLIxCRxxnZwpGq2JBFklQe1XZHFnTOhePL4KSQ5KWJQSIpnkMm9aWOoC/8AMCT/AKK+m9DhTJzy5yRvMNOXV1MTDVv4lXxqYgVYqzvjzp0gzK+Fmp0ZIHBiCLuUQcI6gMLBHl9vpiv4eSTcuB11jp5knYnW0Ma34Ms2mJWBIJLvRdTyAL737Zr7JkJp1Twp9ZW3jytsrPYuuaUXW1DAkvRlYRtmMy/g7iO2BKW3kJWyQrDetj9MaXOdYLATNrjSF9JzMQBLvQAUEbFTt5vb1xq9L0zWtbF0fwkuVmLSqI4vmiXNg0aI2PhmifNe/YfXEul5aOcyR5txBFExaaVWJ1LuEjj1crtfB/LFWX+JM6xUTB5swXIjhkQboaBBVh3F7nt6bnDF+oZnMA5bOJFl8sFYIHgZiirsNl+QqCKbbsbOD3exfbQrfrEZzPiTB3iiTTlTIrRtJF+E+QAsRwCPXfHfDgaP75EQCQMFLFjIQCt7Xsl9zuSPzxOVbiMjGDOafLDokIMag7ME2o7CuaA98FfCc7HMNLAJnDxUfFUKVIYbAjysD67HynHJ90FXZnzVJtTaWbyE2Grc+1+ntgcgUdIbUOTgiWVWIOgD2Hc++CMpk5WPlikN80p3P14xVaRO7loFbKttTW/oP+eINLJ8m4PH5e+HmV+GZyxuPSPRnUH87N4YJ8IPIw0vBGSKrxhue3N/37YU88Fy0NWGVWtCLKo8jBN2kWtLa+PQb7Y0nwXkzNP4kzeaAam8tWRuATsCb3r0BxDP/B+cHhrGA4XbUhWhfJLA3+uGWZcZPJsmrUzfM4GzVtQJG4B/f3xPlyqUaj3KIrp57Cn4p6x4uYQNuLs/T0r6e+Lc7EEVRCwkQ2N67m6I/DQ2psZTpzl5gTvfrj6AegxxrFK7KtEOwqyQCK8prVRIsfXfjHZFHF0xYrG3kbkBZyR2I0IEolmRUtkTbd9IAcEkUl1uOMG5GWWExs00eqTeNNBVQxsMGI4IU3+Z5wQAuVDFyryIC0SO7r5eyaCBYO+x27b4ozGYy77pGIpJG1icOQpJ2KjUDsCaahx6XWEOXVqtFFU/mR6p1cpKscVB/kqN2dWJGzFWF/nz/fEMs3iOBOwlnB0wBdUevTdrq1Lpokjce14IcTSRlJQsjOtCSVgrgg191YAYb7NsCB24wrzcxlKoTEPDAWksOAjfiYigTudS3f742EV2/MyTY56Z4scTgI76HPhP4ZYNZOkNrFsF4BA2398U5dRpk1ya31EOqSGNYlvfV5SKb5dtwSMepB4l0zu5jDq32j+UB+E+VdR5Pyk7gdrxbnCiooPiNGVCsxUBWAPOkW0gJ77GsA+QlVAM8scUb6K8N1+7mbUG1AlmRZKJIGws9tsKso3hMk4bYuFZmeyXHce3oe374a5hIwrTQgqwIPhgXUZUCxGwpVawQxJJB2GFma6ZzqIUnyHxxTpe+yaQb4Fn/XD4pVsXK+xtPibIxTxwzEldflLk8NXlv2NUSfbCyGVNLCWVq08DdgAWBAOzDTfH+X6YWfD3U/EysmUlbUjAiN+KZTakd+QKHvgHp3xBlpdP2rXFmF4njAOr/wBSkjccahvt+WFLA2mvYbDxChz3HTZiJI2V3lOrzFpDbMo2Cr3HHPHPOL4OsLAEaMaRpoMG1FR/nBBLbcb7b/TAz9RyLtobxM9PLQLFSpAHygBSSa9eTfPAw6yvw5Ikev7Nksup30Zkm69bpiO23OAeH3sb/VxqqPM1JriuNVbcapPCYmjQ8ulfNQ5IHI98XyZKWrMngRai1yafkI8xCt59RIsLQA/bBg6d4A8WTMZWCKtzApLMPRSx252FHGb6hDk2USZnIZ0QOwC5jxCS19yo2F7Vt9MdjwIXk8VJr0mV+KfiVZcwnhfyIWGixyBX7EDGon68oljcrHGJI6Ga0FzFQNroGxvmhv57v0IHwR0iZagzTo9fiPf0Kmje3GFMvw/PkvLMFmybnSZF3UDsTW6Mv+7xXeN109iNOe+ruFdM6pLmsx95HDmhAX0pO4TWr0PKG5I0g0TtePeq5DKiZkWKXJzyKDHASGQSEnSdQvyNVUNr/TFM2fnWORTJlZITXh/aQNTKtjbawRxXrvxWA+mZrK+HHHFlY58wW8WTUxGlV/AjXq9NrwS+HXB1U9j+T4X0tpGXjz0rN4jFWEZj0hdS6SwUpZ9r9NsEdOzilBErR5XLxrqmWgSzqQRttR1Dc9/ywtyefyRaSXL5qTL5qtS+MdkrmM9nB5B5+ve7p/VI8w8oGSiz8zJraWgnlHlGoMfK217HvgKbe+wSapjvqPxRG04aaCs2EBhYjdrJ06K+YWSKs3ZGErZ2N3Ez518vmox96QjGNU3AQrd6zfHsdhsAR0nokbqksfiSy5f76VEkIeENqqFDvuvJBN+Wr3rEPiTquYjgbMQRN4L7yNmlXxdyFGkHzFPy2v0xijszq1Qvi6S7ZiLNxIJNQaYNGdJ22H3ZNns/lF77jnDL4TzceZleR5nGoNrQnTTBlVSPqLv3OEWQaOSbLtBLJm1jOo5cAxuq15lWjRF6eDwMarpnT0aaR5cpG0r2WRZCkkQ8oCsthSCADqH/AHNr3O6taEUvWOn5bygCVvSKNVXv33P5/T0wJF16aeXRlsgjvtVkk0TtfmA784O6N8O6xLcEMZRSGDA3wd6HIPr9MPXyCnws1kN5VqMgjRoZqFsO4q6sV5r7Yi8zHbSVv3bKHCXvRnelZxpJWizOUy0bKaYSM6G/qCf1/fBced6RI7xSxyZeQEgskhIBHoQSD+lYK+I+i5jOyDxli8SM0zAkMSa0gACyD2PsRimL4cGZg+zSBFMOyThWpTW9qK/MtjFmx0r0/l2OeKXvwJOqdIyq/wArqDADfzITQ+q4Dl6MJ49P+JQu12ocsN+eTxZxtuk9GghzEaRQMsoja31geIpq9mtbvtsa2xnOt/CuXaMpEhXNI1mrpkLbkg7DT7dsMx+KhaV/ogZeHnT1+plsl0eXL5kJKmlwAw32I9QRyMb3qmSdyrOkMlJSpK9WxrgE8ja+Oe94B6LAXgly0jCSbKsWjdbO1bgH+k+ld8KviLNMHWdArJLGEAK3RHzVzRHJwybeXJ9Pv9QYJY4DHL5F7omYLG1swi0+U2PLqI1KSQtblReAM31J5GBrUEJWKFTWmx8yKosAD8J43xTmpDIIzJmJEhb+WrEsFsA6SVPcg7HgAXhjGCFOhw8mkF44FcyFiW5c3Wm+O42xr098mx2heclKWFNFmgKLIrF20k0wQEbDje+arDlcvHmPLoCSRC/AbTWhTuviCirD5dJ32352Ey+Yc6YrXQCJagJJDjljY1DUDRI2Gr8sMYI0ctJGx0kjxhJpaMODQLsRbA7gab37AbYCcmEoi54YpGYaWidWtRHct91a7/l70aNb71WCMv05iDPKzJD4tayahHY64gS+om+DpJrffHPJodmkYCm3+zNsRq3DAgEJ38gvzH2xYk76/Ey8lLGpCqkRH3f4WIZgCeQDuffsOt9jtFBnEQWSNfG0fzAqyAb7K3NuK3B244rCfqJSR9TSyOnyfehmdVIBUCz8tmgLvY+uHSZdXZZo3Cx2P5sxV4L5HFU29WCfpQxVmM5FEq/ZJS7rQCAMGDE3qB31aSBsw7/kChKnrkyST5B+k5TwxG2ki3Jog2Bqqq5NDt7d8KOn/Cr5nMyjUI4Uc+JI3Ci72Hc+2HnWmny3gRykyyzDUyjnU3b0veuNqxd8Y9SMEJy8WlZPmma+5/COxO5FHisFCWRS1/27gSjCS32IZP4hy+Vf7P09CvaXNsmtwLotQryg0a43wp6jlZTmallilkQ62d2Lx2Bq0HtvvsObrtgCHrmYhmR2AauAFA1AivwijXp6gYZdK6S7+GsMDfexalKMrksg3JJao7s2DXtvilQ6di/TddvyIZrqs+VcBcusPijUEZTpGvggX2/DZNVxg3ISR+GQs8sMuXUu6TyK0bmqQRju1e3pgHOZ+fwzHJaI0GmRQqvr0tqDA76fm3YH++IZR5ggZGiNWiRE2/y3qAAO5rnsa7Y6lQfU3Ld0i0y+K6tN4YmKgIvzK7lgArUfKObs7XttiuLrByRcLOzSK2l4vmjYXTDfbSKqzZPtyKchmCysZJIoiNMirICC5v5lYDZlq6JGrAPUwrRsImaTSxLkIAoGyg3u2+/cAenfGqC4YOTJduOzZNNlngM8cIaCTyzqd2y7E0Ct3Sk339OOyxOiyya40hg+6XUkt6DIBpIo3bEgjn1O+M/0PqkmTkDbMjCnQ8FT6jGnmy0EiK2p/DQF45E+ZY/xIb7oxB33IHvhTi8b+TMi+tfMth6f05tpZRHI6DaMhlDUd7cFla/KRvxffFvR+kK2pIp8mqldKyEOGNdrBUjt7H3rCXp+Qy4gkdo1nKizJ45iZWs7LHvrNUeO+B+kZXLyqkUokV5GZhIK2UA0FHBJPJP7YKvmcvoP4s7PlJWZcxL4JULM5IILB2BEdmyvOlj+eBpc/lmlIZp54pG0CSYmkU0bH+YDv9MDxdHgVzJLIMxD4duFfwmBXSLA31EEny1vV4rzudImPhsM5l49LhPCIX5a8wqrAFHsecZSe0ddcovz3WYSD4LNHmYUMayRABZlDUtgC9RHf/lin4YeRsy7szaihDFmo6rXsaOO6JnINZzMcFyxefQxYxsb2CqqnRp9zVfrjU/ByfaJ3zKCICRPvDKuqpLHlUn8NC8EmoAuLki7qcGb+0GSJI4ZI0AKyzAmU73QLbjbjbEOqPKiCcwy+LIBpkZx62LRaFfUcd8FxdSjzDakaD7TGArCUkLe4pTZD2NxYsXzzU+i9UaTTFOoXxAWjuIsSLPFEEgb7748h9Sq4/f7Howqrstjlnnlkmjas0FT+WbiK8W2oXqv2/6QIzhkZZcxUbAs3hGiT6Edh/ese58NCScsYssxdRIXn1EaWoEg0NJ5qt73rA/V1gkJImPicyGBdQLEDer244BI3wqakuP3DxuLlVaoJ+zzyw6dSqFIDEHzGt7G3N+vcd8Vy5V5VZTGUDb/AGgrTNHQUqezG+Py2wv6lLmcq4aCCbQy6qkIbbazaVVf0nDTNrIhP2mzPociItSqteVlokFrH1GBjjnDeqfFDJZVLgQZ3qyZWfLtDEVK6ll1LRkF7Fj3bb9/YYnn8gpleNATBmV1qB+Fu+nYkUTfHesMOs9NkeJMyyHNgRVG2mrY7aginUT3B9xhJmM+0cEM1EeG1Gt/Kdj/AGv/AHvXilaVc8P/AASzS2/x/cyeT6l4HiRSJrLN5z3BQ7adtjeDvtMB1OJHiatoxZZ2PLBwwF7cHbnDP4o6YDWcg1eHKPNpF6X3P1o+vAr3xn8vGui1j8Rhd6FN0e5bevaseinGS6iOpRdD3J9dkik+7ZotR2RrGk1vG8ji6qjW9WMOOmPEihgsIVt5hs0ZBvyqxOrUp30KdwP1zx6pJKhRoHkflJmJtaFC1PlYD+oi+N++PIPhrNtYYLorYO4XSBwSoPP6/nhM4Q7uvxGRk+ys0uYyCS+GJmSUxqdBd9CBHIAYlba122Y9ztscLR1TLxqIY1D6HIsmyJezxkedk22U+XjbE8h8HtsXzUCG70MzEHYg7gKBhhN09IzHI3UYUaNSqtDHbaPTnn3P7b2u4rXVaC2+wqOdkmbxZcwpkPMciFY5SpA0sCANhVnerGHnS+lKp+2zQxQBNRRI1rUTW/8A6RR07Dc8YGzHXenwtr8+YzFbSzgGqG2lT5Rt7Yw/xJ8VzZljbmr2A2H6YZHHLJqOkBLJGC2PY+sF5MxmyupowfCNXTNte/oPQcnthP8AD2eYMzo7DOHVbSaWTS3Nhgd/fBOQaKLJRmbXokk8+jZio38pO1/Uf3wqzGQMIhk1q8cgsulkghqYMCAQRY+tisUY4KnX0X4AOdNOX4/iO1aCJWEeZzCTaO6L4bSckAqdQRtqoE7i/ZZmeqq+mVgTOFqXzaFIuloIFYmud9+cSzmYgRRofxY3vytYeNweeBdjvx5vbE+pZcJ4bS5fQpFoQT5h6kg6idttx++DXzQUt8PgN6Z1tMvenxlWTysi14bR8kDxAxUlhR7EXibPEs6RqiRuug5aSrWQXS66AvVyWP4hWwvCrPvk2NReMgFamkILE76gFHb3JvFkPQ5//CiMusFo3UglYx+IhTaGqNNRx1IG212OzXgaXDQSRTJqDOrqbns0ChoCIUR5dxtucDySuPDVgYxIqku60rUT59hZ4I1cmzxikdRkR6clSF06lA1aa3ojm+5Pvh50XMlomPlZiAkTOgYIB+FgB5dvNqojbGydIyEU3yJ+qjxDqVlK1VVRIBvgWLFnvgvoGaeLSBq8Jjaah5S3BF9xWx+ovjFHTIkjRpjOutaAjBIY2d6NUdNC7237nbBWZzEuYlhWMERNuqarAagrNpBoHb0H6YyXFPg7T9S59hl07P5SJ2aGabKSnZkdEkQVdgat9t6+uL+mfCwzR1QyyyhBQkCBEHrbMav1AvnBHR/haOeeTNZkgZWLn/8AIyjzbj8IIrbni8X5/rc+c8kaNBkwCE8PSgbY1bGgoJH7YRKX/l/UKMXw0E//AEZl/k8fKgjZrna/e+Bz+V1hn034LWM6svOi3yUkq69QdSkVZ5HOMmfg9VTUG8Q6QxS3GwIBp6AJO42sDf2OBc38OZhCWRlVATZEgratgoIYkc7819MJ1LXWNqa30m5zPwjKinyyzKxLGNDGqsSd7IN1v2wu6THmftJWXKyRIsZCKEIVRqXYdrxjl67nstJpWRiQfU7jtsdxY7e+N58D/wAS2lYpMlsEJvjYED098Mjimt8ip5e3ArTqeaRrkgjZfD+8jeMKwUfKTqAIauKPGKMx1XLZhUSSWViEDIVTSyOL+6F2NA5J5PtWDsupzETlMyPCWOmbM2X1VuEYHcWbonbUNsBz/ER1RRxREr4IWUaANxYjcEbge98YmXxcfiVSppP9AuJXZBF9lg3UsUXTYA9z+L6d8F5fJ5ucS+DCAAVssCJK0j5L3IA/LfbGfyk32Q6c9pfxPllUnXHXIsdzYPfFnT+rtOzVLJHIGHgyu5Wk9D+Gjd3WEvFvq5Xvuh7m66VpjLJdRzcsrQxOC6jeKUlWY0VNBqpgOxIO4xd0n4rjmWKGZFDAeGTMNrBB2rfY7V3uu+J9a6pCWCzJDJmowNIJ1Bwebcc+u5sHFWRyk2ZnlaGaHLThDSIp3umJUi1Umq1De198bGMGqlGhU3L4tHsvxz4Uf2c6CodvvgDSpfGnYg2Nr+mPPh145fHyk9AknSGO9N5l29wQd9x6YE6Vl2OYAlgrVGoOyqr0dmckGz+hPrhfWXOanOWR0iqmEm5BF/LuaHveCUcbvpW6WzJKUXXuA9KzecyuZfLQFCq7NrrRpvlidhQ2/L1xocvnYSh1tLKke7JlIqiS/U1v9fbBnScrNMBKEMjAr8pUkPYOqRCbZEG5Hcn1w/XpfiGpo4ZplYeHIkTCJontqZVBGtrbkGjR9MU15iuSJXLy20mYjMfG0EZqLJBq3uQtft+3fDR/irNw0p6aiaxqGhCwI/8A01bj0O4w0fJRxus0mS+8j8MeGu7xkfKtSOfFsMAdI/Pa8CwQ5eMtPEgkzCOX+zxtJGVDNsrR2QShoFRY3747y8SXwg9cm+Sc/wAQZ0L48mWjSBV1sG0gvG2wNbkgbE7bWL2OAYfiszuqZXK5eMsCfEkCqnl3J1EAbegwVoys7eMYowGW5DLqipPxaY9ehmIBIK1xxgrKRyAx5bwEzmU3aNpIKC6q8y2aYBWJPFm/z5QguxrcjFz/ABPOZDHnPDzEDNpKiilWRasFsEVsRXAxb1v+HaNGZ8i7MlX4b8j6Hk/nvjadR+FZp4WjQRDyU7BAqlUI0s0fKSgXWk+YKLOM78H51stK2XlYq17BgQSDwaIvzA2LwcpSiuqBkIxlpmZybIkeWaVmVEDq1IHOuqohqHf1sVeF3Q8ll3aTXKYyLMIcAo+ncK5vayKuqvGw+M+hKHZVNJPZT0WUdqrv/qeMYPMZNUjQUwLXqYgbMKNCvZhth2HIpR13MyQpkEi8Qs+lVUk9woU1fHZfQV7YLgkEx0avDjBBc8hQDyvG/oO/tizpueysZuXLs7afkvysdNC2uxZtjQu6rF8+aWZYcskJ8OHxGbw/5hUkMwY0NWkqaLbgUMO5ATrjvyW9ezgziu7vqlipInWLScwL311sHVNxyTuLwJlo6i1qZFXUFkOsBe2wA3Y3d1sNQ274qnyZirxRJDC5LIO7aTVjcjbjF+U6n5VEkcMkUN0h1AvqN3aEHVzRO31oY58GqKXJfB0dI0jzEkqSxldWgBjTWQFkP4aoHijx6X7l+rMHWfJJ4cysVZY971bAqv7fWu+Pc9m1Cytl5o40b7owxK48VBvq0kEDvybsH1wMrZsVmXSURypo8RYtnUDsaq6F6udr7Yzpvk1ZK9K7nh6q0jtI6hJA2p5FAV1awCRtuRv5dt/TB+UllleSRXZ5JJNHitywP4vYnYn0rGblbW9xrI4G5B3Nd9RA49+2NN8OsjNqjtYxJaqSSQAOL70ffAZvTA7G3KZpvi+djl48pArUa1UNyoqhQ3Nmj9axHp2SgKIkaBpflI/CpsHZuzMOws2CMBZ5dU77FmCVoDrZs1wQfrsBvht0+ZNBkQBkP/h+JpiVxs1UTqsd6Nk3YOPOnagkXxq2xjl5W+SUBGBqgWdzQAogE0DXI5254xVFBq0JEkbKoOoGt1FeYMAKAI7ncjcXgZWZ0M4do3IIXQ7lwdgAbGwGw9f74uk6okWmgvinyhyNJZ/lbzMCDpomzsb9eJ6d6G9jyToru8VxppDmhqYhxuWLUCD/ANSOMKugdD05li48N9DDRo0mtSm99Iogihz698HwgMXYibU1AiJvKAWFOQtC3rcEE77jvhl0F5Q+oalVkJCmPW41FStsxBC1wo2H7mjDOcXoRmipLaMPmOoZdgVijiEeg+Ir6rsGxpJ3Br09MNst/EtDGYWykYRr1MSdTLxW1adqXVe259sZWbJQPA0iTqZA1mNxT7ncg8NR7c48XqaNJZjRFI0sdIPudIPG49RycUrFBLhvkRLI5Om0jWL1HKFmZkZ8rKKtxqMTAfLYAJB/XClun5Zl8O/v2NID+Eb6LO/lA5oXe2B1yxSS8vKvgSGl8QALwC2sAnTV+hscYjl+mwLKA+aIfbzopYBrsUTR0jbne7wpY1HabX37fdjvMvTVnRdNly6SkzRatFCnvWnPl2vcetcYtyPxAyKixusckXyoFsSXyRQq/c48fqc0EilhCzMCFNA7aidv6bJv8xgifPDUYZo1R5KPkQN5jsPlIKt+tXxjZW/iV/fsFGkvS6NZLlI5JIXm15aGUW8bNszCyTruwSDdAChxhJ8Q52KXMEZZdMbkKtCtQUAFq/zHyj8sZrq+QnWRYZZC67NZYnSBtW+171Y9/rhl0RGDeKiFgo1VdHwozbG+1mht7d8ZHEkupO7FSySbp3o13RelSoFmkmK0pWVFjplQ7sHKHxDoIHIo9iBtg2bOzIyRxTCXW/hyHMuPkosp0qQyDncXdruOAlmyRZ1kEDxu4DCAksM1GbYbhrGkarvcgAcjFeTpYkSeCLwVUsqZpkjmKPZbwzyVBOpSLI01vhiRPJ2aLMZZNAXLTeIjKpEZ0s1lvMLP3rE+oZSvN3gaZWEkWl0g6ioPhZbzlSXFsdTnQrVq3B3+u2F3jwxaCkUeZuM20cDZdnBIW4yGpiPUr+eBj0zWvgHLsMwG0nwptUvylkMgIK+9oRwRtjark41EOa+9ETmJcs+o6JrecEBbUI90DINgOdtuMQ6jmHOmIyxTiSMtIZ/u2jI0/d0hDAavwje9jxhFlYkVHl+1eLGjanljAGYV60hysgNovmFA3VHbFWT+0xBkVknzEb+NGnhK2pdiXdwdVksDpFm1HO2MrRqHnR8jmFTw1hli13u8txyLFSkSLINcaNvR5IbvVYD67l/HV1ZZgiSEQmPzIJyBWuRgGeNgQA9AAepx71PN+JMYXyyy5lrJ8eTS4VqvUoIUMNIZRxpA74t6n0+VyNGhIx92VM0krTBV/GYrPhLtYFb3jVRm+4FlMx9ryz5eTyzx+Xb8LKdm222Iqhd374wvUoHKpIW8qMySRlQyxs3JAJ4Y99qsb+jnJTDLZlWHkSRflL2wI8rFrrTbAkX2PbAnxPm/s2cLVqjnT7xDw3Y7focDiThkpfVf5GzalC2ZtGFKBq1tqMhTzHw6B2HAqibvjnbHHI8kPERyX171YvykjfzcAdj6YZZnprKpnyjF4GFNp+db30SAcr7jY+mFEecTUrPEj0TabqDzzpIO2x2xcn1cErSjyF5PNworxyIXZiPDmLNSLdkGP5WBI4573jzp3V48vbJBFIxFXMusofVQfLffcHBLKPDE7QAeKxI8txrEBp8tsSG1XybFD8vclnspb6ogmlhIhF7lQPJZulbciwaNXtjmalfdA2YmM8peWQRzkgilVVquSVoA/lirM+MBQlLiPUKViQKO5Xf5TV2PrgbPLGbdLUE0qHcgD1P/AE9fTFKAsfKHLV+EXf6YKgW1xQ16cyqniQZmRMzqA8IAqWU/MRKDQ/8ASR374efD8bKA7GmkYvzRF1RO3cDkc4RdP6TLI0aLAdtmcoaonk2ALH++MaLNZwK1KdlOkfRdv73ibxEr9KH+HjXqYD1fMM+Z0od1AKuoOxAvbv7Xe230wxzHVIXtG8rs1Dw4wFQ1T1Ys7dhtdYUdQNPqLAEDUEYEh7NEE9uAaPNHARzsY/lxCwTRZyQe4BHFjfbjGeWpJBeZ0tmiyGYCSqDMGpaKS+RbNgFvwsa81i7PvWLfKukKRNIRpWWzSjVvqBPBAoatrI9qyec6s0gOvS7NQ8QruK7A9hiqHNuFA1kAEmga3/2BjvIfLO/qFdI1Wez8kobZdyTrQabCr8gAOkGt7IJ+uGnweytO6BJdGguqrdqCVFEkEt2IN+3bHzwyEAAmxyB6NjVfAWeb7QyqSo8InYm71JdnBxw1wBLOmjPZDKGSRVU0SQNxtZNYlnMs8MzQtoc6it0au+R3GOx2DTuVfIVVRTLsvkHjkfdQYxZqyDYsemJ5po3VTChVwupyxuyOw7VeOx2FS3K/oUQ+CiqXqzyqikDVHtqoWQDY3G9jtg/quXKqmYR25tb+YN3N/vjsdjMnpnFLg3E+qEmy5My8/hLIfPNWpht5B2+p3/XGi6B0mSWVpYTCvh2iCVNYFRlz5bCkMBW4NHcbjHY7C36ZUjpNyg2xo+fXLRZbMACaPMV4aSxrcLk76SD/AC1JsRihubPrPOQZtco8okiITQ664wxKuzIFAYERqNzpXUBdDHuOwS5Fdj2fobRH73w5joaUyUyuiKVOlDZAoeUVXOIZd8084ykEiQeMA8YUagAwLkM7DXuF3q7NDjHY7AJ2w38NgU+dGX8CTM5XLy5iVpPvQTTFSI/OmkLsOObO+xwb1vOvCIss+gKDGyeAnhkliyEl7ZlII5F2MdjsHNbBiFx/DMYsyk3XhyE1LdqGtQ6rpJ9e1d7wiXPNltEK1GqIJVlhFShTyLJpiwFEHazfbHY7AhR29gvxHPHNCkjIRmvF80t2XRk1LqO3mFDgAXdYS/HsP3WWY18v7H/Xy49x2Mi/+WIUkvLkZbp/UpYG1RuVPf0I9CO4w2HW45f52XjYnlk8p79xjsdi2cE9kkJvjsVx5Ys4SF2WOXy6XN13o1yL34w/X+GM9+aeMDbcBif02/vjsdibLllBaKYY4yezyXpOXynzK00nNv8ALY9FB/vf5Y4fHjxIFSJASDvQvk/8uMe47A4l5u57Cyf8a9OhH1L4yzcy6GlIX0Xa/rWF+SzbcXjsdixQilSRJ1yk9s0QhDwhjfIHPcnn/f64z3UHbdSdh7Dn1x2OwjDy0PzfCgHXt2xPY9q+mOx2KCREo0N9vf3xqP4eLebav/Jb/wCaY7HY2PJsuD//2Q==">
            <a:extLst>
              <a:ext uri="{FF2B5EF4-FFF2-40B4-BE49-F238E27FC236}">
                <a16:creationId xmlns:a16="http://schemas.microsoft.com/office/drawing/2014/main" id="{5A1101BA-E719-B24F-AD16-A8601DF03B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L" altLang="en-US" sz="1800"/>
          </a:p>
        </p:txBody>
      </p:sp>
      <p:sp>
        <p:nvSpPr>
          <p:cNvPr id="29702" name="AutoShape 4" descr="data:image/jpeg;base64,/9j/4AAQSkZJRgABAQAAAQABAAD/2wCEAAkGBxQTEhUUExQWFhMXGCIbGBgYGSEgIBsbIB4fHx8iIR8fISgiICAlIBwgIjEhJSotLi4uGyAzODMtNygtLisBCgoKDg0OGxAQGywmICQsLCwsLDQ3NDcvNDQsLCwsLC80LCw0LDQsLCwsLCwsNCwsLCwsLCwsLCwsLC0sLCwsLP/AABEIAMYA/gMBIgACEQEDEQH/xAAcAAACAwEBAQEAAAAAAAAAAAAEBQIDBgABBwj/xABBEAACAgAFAgQDBgQEBAUFAAABAgMRAAQSITEFQRMiUWEGMnEUI0KBkaEHM1KxFWLB8CTR4fFDU3KSshY0Y4LC/8QAGgEAAwEBAQEAAAAAAAAAAAAAAgMEAQAFBv/EADARAAICAgECBAQFBAMAAAAAAAABAhEDITESQQQTIlEyYXHwgZGh0eEUscHxI0JS/9oADAMBAAIRAxEAPwB3mOoaUBvQWYeS9wdtvmHubeiN6HpH/EUmKRpI0br8yJGXV12DAncd/rv35wVHE0aU9BCFFkEAG96BQLuD+IdxVjgV4UgNairOBQFaieaA02pC8BiN742OPmFR7mj2ZnBsxnwxSFSLkRdlFVqu/civ0ANTqDHUFKt4ZA1q+lDYA0nlxzRHqL9cD5mdGiWPQwDWE8WSyriwL1XqBPG5qvpiOdyZaEp90wUgEMdIH02AG4O4NbbemO0ZVrYRn8wYxpaWK92AkY0b9SaCEXyKuja7bVvKF1u+YWMOAZNIBIPFghj5R/SfUeuKIMy8xOqMgIRp1qCWN7qxarU9tN+574vjyXkjQsFbhQQb0CyoZSQSy7C17k0Mc6SMS7CrPdPXM5WVENzZYl42BPmQb7k+qn63gbo2aTqmSaByGzEaloQxNkgfLtRr2333w6+HJ7zjAFmURFW1qdXPlJY82LP0r0x8S6lPJlM5KI2KlJCRRqu4r9cX+Gj5iruticzcGN28SKJllB3k0Mhal8o7/iWj34sYlHKBTusfCkBQCbs0FUCiOCQd9saT4a+MMvnSIepRRO52WYrT2dhZA3O/OKuofDU0TiHLxSSjUXTMIl6gwqrsLQ2B49cPenT5G4syfIk13KI9JZ25ZWpQGFnzUBzv7HbHsCeYR6GYhiqlFFk8r5SAW7m2vYGvXDvKfDGaQBZcuXk1WCZk0lK40h17732xfm/g7MDeHIOzsNR1SKND+i1JTJ/pYs4G90OeWNXYBk8gxEg8FwyGjr8NgCAC2x3ckcKDtXfFeczblgSV8QoAwlK+exQcKBQ27E3tvhnB8IdR1S3kiyyL5SfDGhgNqBcld9uRY5vBSfA+eaLTmECJH8jSMmlVqjYBO451c4Bxads1eIxvuhAmULzXGibyAAFSjEnY0o1LpBF3Y4OPovUOrjxEgjJ0RG5iraSABZIJG6rdmid9sYXpPU8vl5RBDK0852MyraLsaEa35jz5v0wT8PyzNCHky8kv3hDIUIVRLvqSqbivUb4Vmi+4EpxltGzPT9ADwqc1SlNbTbFSSVrTRDdqA74uzERLR+LJHJNemnYqiiidLxkXxe/rV4o6fmWy2X+7jDLHYhXwyskooEkf5hZ/Q4n0vMT5kusn2bW206xrb6NOzBzte4AFbYlS7i22vv7+9BcqBgTIi7rujSqI2I28gA3IAoau2nEc0sTgxRtGHC7faA4YWCBvtY5IPttjj08xALBGNLEeKr6AQnAZLOzCrPvvizN55VRhS5hQVDEyjU4JBXYjer42/O8cD9CGiIao7kEK6dQPlj1DuXvUQ2nkene8ckeYWRJLYwo2lFBGkRFRRJPmJLAc3sR63i7MyFIy2YjVsuBupiAZWNAAKSRW/IwBmc9Bo+8zA8IqrxyOxZ0oqQpUAAbj9yO2CjaO2+N/f9zGfFBzeU6pJFk91zRVhGyhlLNsdmBAo3ueLwT8Z9aiy4GXlJzmZUWyDyQRMe2lKBoj8W2N3NkFbNR5rlky7hQRVEkUfr8w/PHwT4okrNTu1oJXZkKk2RrYA1dUa79hdevp4GsnKJJ3HZR1jq8koW5aFnVEgCBfSgu1YXFFA2IY3wPX2rkAd+98YKfqLLoCOtoCAiqCoBFFr/ESCbNbYpmK0ulk2HzhStkni9rAuySLxalXBO5N8nCAHQR5E3+8Ic6iKN0Afptxe+KolK+YKpBBJ1eYKOBYAsfU84IyM516NntdNs+nTXdWsBRdHcb0NsD5rLhdlDll/mEEFK9iO31ONMIlkIHl0c227AnsoHYe+Lul55svIrqbHeiDeJZtfKwRJlXZip+QLwpPuRW/reK2hCWHUqxHlQLqDe96tvqL+gxjSapmp07R9RynX8hn0AzalJRQEiims7Djnc/KRW+Lcmj5TNNE2rSY9UbGqZbFcGr9QOPzx8hdDE67jgNam9j/AK4+2/BUwzcarmVLhFuN7pgDVrdccGh6Yiy41jr2K8eRyuuQ3LykGtSnsAhj1qDqIVgLBPIBFbn6DE85HsqlPEU0iK9kNVgW6877+YeWx+S8QRtSpTahrY2Y/EINgkNvYq7UVdXgqQgr4atoFeZV0DR6k09gnY1uPpdY8iXOi9IZZWUsGUoPFtdelrDAmrHAJ9tjt3vAsOYYkEsjitOtdKEJy1qLPIoizVCq5wOA9oiNKwFkOxJok6e3lI2sbCiVIxJskumMySq0hVdIU15j+KwPmHmN6Rd+nGaqkZVO2Gpm0UBfOYvwlWBphzp1CjQAN9vajdTP9oU0RIpXZRHenejvq8pNWNRsEH6YDjWOZ4jMWMnnMTKSVNDYm2onncgbhR2x5LLI8qRxzlRZXRo8wjUd2K7Nyu29Eb8jHKK4O4doY5PLLBZBsv8AiIAoWaGzcfnePn3W/hWTO5+QoABtZ7D1J+l43XUsx4SM52I4uzwP9/njN9S6j4OWWDUVmzFltNagDwAPU7C/U4f4eU4u4gZknHZjusZTJQP4OXSSeVdzNr0jVV+UDatru8Dv8SZ+JfB8SVF3Oki/Qkg0T2598bzpfwREk0TTrGcuCQZLbWJANRWkpedxd7Xin/CszNEJjSQqTRZQ2pCSGKkEm+CFoVv+Vv8AUQ1e/myB39D5r/ieYY6jK1+p9cG5P4kzkf8ALzDD8/8AfoPr34x9K6H0rp6wih4pZNMlIbR6ojzEaOQQTWxvjA/xN8LxJl4yUKjMFdFhQy+iBFbzkKb23P6Y5eLxuXT0GdL9xBkP4m52NAHYyfVgBXvQu79/yw26Z8QDqNLnM0i1whsLXbgAHvzhavwhFJLJHLJBlnCgkO4G4rjeqIN8Hmu2Mt1P4eeAeIXQDUQFBN2N63Hpv+XbbB1hyaTphKcouzcf/Sr5OUPEEkiDiSNwNYK0Q4riwDdHmh+WlykUcpTw5SNT6Ypoi2vVRYI0V0FWzv8A5e14Xfwl+IA6tl3U7b77gcnnt/1xoOrdEaOZ3y0oiWVQ1KFFaTbU5O13dd7OIs6fV6uUV45JqkVsWhkW1MxZ7ESzkNEQpB1XR82r12usEZ98sLXMK8YUKg0KV8EchPEUkMDfOK4Mwz6I/FLSMteJAgJYkHyylhp9we+/pvd9jiT7pkpW3CzzalbTtoZRZNnfcH/TE4T298gORyCRSOyPCtmhG+qXREQpLa7PBvY8XzvgsR+KgWdfFkWTbMhVCtoJKhdRBWvryDzgl5QCIcv4ZBIBGvQYSRqYBCB5NgaNnethWByjSuHzBhaX5XXdxGVb7shU7vuDvxQ7nGu3Zye0/wDZOHLanMhXTel08SS5m2+VDxW1UfU+2LM10pQjKUVS6UEVwjkMfx7eZhz/AO7ATBnBafLRaWKlWQlHajSrHe9mrrbZvzxVkmD5vwTBpOWuUSO2p7YEKrkbEb2Bv8oONUbZjv3H2cz+mPNlSPuotI7UVQt6e49v3GPznmZyBev52L6TGd9/KVZ7LL+ncY+9dcIg6ZO52MqtyOTJ5VFmt6rnvj4QcvpcaWTMlPNoUOyVvqFaR5Rt5hQx6vg1pshz1ei6LLGNNPnWaww/lgKOQVkNk3xsRxihcy4jZiR4Ur26WBI496GwHrtZ3rEmjhFSAyRsfOoVfIrFvKAWNhRW5PNbYrWOMW7OZH3/AJW1MCNLEsu4O52F7YtEEfHZUUIbRizIg0lkbglgVJ3F7WPXEZcpt5GLnTbaLoNe17UfTbv9KxwIU3q1saA8ElbJNkE6ASe23riXgMl0ksYPmXzcEHua39BwbxxxS4KqfvrOoGqaifckDcb7EYkYwAhbRRY2yt5iOxo1pA+gvvic2b0lgniBjQHiEA6RRphVE3vZxWQhSx/Mu3tfLeryhSopbHOrbHHEZsqNDFNRUHnSDvXBa/7DH2r+E8oOVW6uu4HrXf6Y+NZr77VKECAEA6QAgHoNxbew+uPon8HOs6A8ZOwBIq+5B9PfE3iotwX1H4HTaHGfUxhQrpqApd612b20gNQJBsMDZ9sWwSMr0VqxvageYHSAKt0XUaAIr3F0UHTc826DS+oMANdED1SN/KeDwfNZ9Ngpsy6FSilZNRQlwp1KfwsTsaB2YbVp3FDHl+S3pnp9ejU9Qz0y2JSkJtizUN62I8rGtio4Ip7uwMGdNyq+GwgeQKT5owxG+qzbMSR5bNrXJJ4xmYJSyrOsKOPKQXJZtSDSwYWd22oH2rBz5YS6JZUqECkITzqqkkWTV0xK1zuewvAOPY1/IddSiGw83jUCqIxSzQGpQ1Xp2/XvVYM6dl5jKXk1COtSXu2+3C7KKUeTfk+uM30zW5EawDwNTaNJOvUCTGzgb0B5SeBd4efFfUYslliNjId+1u5/eu3sBXGMUHfSu4DlQk63nY58yy6vuoPNITfmI7b+5B98ZESvmczI8ysI0ZXZgKMagbDcgspFeVDe+C4UMeTN7vIwJB4JJGxA39Ti3oXSSzhY4k8TT90zSkOXAFgK22oEbBgtfliyCUE/y/clzSbo0XX8/DAV0aS10qxu8TkFPK7AizW4J9Rv2GDOmxZloi6PmVhRqXS8ZSRqFV4Y2Xeibo3exugOmxyENl5YY43QGzKod5HYjUoDAEsq6QALBonuME/4Ws4lqVoHVa06HhVgGLKF3AP/APLG63xN6Yrpf5iqb2U5eCWVj4pnyzIaKqFlRR8oVZL1G2BBUk7EgYZdM6SGY6pZgg1apZAjEvYoBd/DU2SBV36YF/wd/EJXRHNMmoZhH/l6eUkVdnvgBv6TuSMUdO61IYnUvodCBKoj0hyKtjZLue+wVa5O4wMup/C19/fc1USDSGRjMjQsQFqMsdKnYO6sCNL/ACkjex+vvUvhtATLFH4arD4kbMNRc7ruPmBbyeZiKF+9KxPLqMkUwkUaXiQL5A7nTqYFwwDEEW+w1CgNsWiLUssk+ZWOaN9Tw24k4GqJBYtTzY4Nbjck1CSen2MbDPgXKCLMNaPGrsQquoDEAsGJI2bcnf8AIcXjXf4SJoHy0qktExKDftemt91YEbe5GPm5zpUJmMuoqIkObbWUYjQKdbegGOpRQv641fVusjwoepwk6o6jnruh4avUHbtyMFKDcrGxlrQxfPzsv3UYeCyCcwNJBQG1NbmiNjVci9sK5J2dQ7geGgpWjh+8hlJUqvm8298iyfa93f2gZnRmclIElahL5uUralJ03dehxSepQxun2jNKsykhPCAZiCNP3horq9u2EdDUqSHqSURfl8nDmdHjpL9qAUM7sVZ/URkeUkAEbk7fXDAZBYtXhv4D6gqNzJW2zIv8wk6qYn0Ixe/SJnBYy/aEIJGoBxqJ5QLRRgCfXnA4+HPCYO8iQ+EpVJSQrPai2cb8bih779sc4yN643yVJ0XzMs0UsuoBmmmYKkbmzqWjY7e42HfBXSpgI845jiURAJrjNiTSoINnkgEf7GKcplcvKzB80mYDIFdPEZQzA/N+gAobbXjN/wAQ/iaPLZI5GGUSzPtI6kUi7ALt30gL24/LDsWNzfSKnNJBP8Zs9WTysIZVV/Mb21BAPLsO9j88fKTnfGqmjiOyLFGui02J1SbbepJJ2xvc5E3VOnZd4kE0+WDK8RemIKimHBaivHfi/XBdS8UsiiAQmSNV0KBT1+Lf5Sa/bHqeH1Gu5Hk5On06y2mJkBKuqtoiNfLpIIJPJ1N39cUSZyIhNEaxMoILamOr0sDhr/EKxGRNBAZqC+UHYEdzstk3dWT3OK483Qaz94draxSgcAgjc+hFYoFBmVRtKsvimQ14RTYI6j3+Y13HHviU03nYxySa1OrQ6W5l/Fx2G7e3pgaKC2YI4oIdRmUCvZb1bk8ViHjIwcgLGxGwbzXYpvNpsHbue/bHHHgkEjXJIP6i7gm2qwCOe1X7jB5y8gCBWVZwoqNQotRZDFr0MavY74qhm8KnDKQBpCGlkI72FU7XwSbqsOfhP+H2Zz9OAI4L80zg/mAOXN+m3v2xjkkrZtWZmSUyGjq8S+xu24ACgbGwMfSv4afDM4kklzI8BXTy+JSaiTeyneh9ByMPZ8rl+koxgjuWvPM+7k+x2Cj2Xf8AbGDyvXJJ82xZi3kJF70NS7b4m8x5bjFaH9HlrqZsOpdL6bD/ADHcE8rGdKnijQBojsfzwPlurdJjbVqzF1pNnUCLJI3Fmzz/AH3xlczmcim80suZkO9RkIoPpZBP5/thZms7lKtcnIoN0TMx/egP2wiGC1uyiWR9jfj426bEPusubX5S9E3d9y3B3GIx/wATstGQY8qoBWyQACHJJP5Y+c5PKRyk3ogXtqLMT9PXAk+SqTQDYugdJW79jhi8NivdgN5OlP3PoWd/jHm3JWGKJV7bEt+tj9gOcYnNdUnzGaQ5gkvqGzbVuOQcedS6A6TeHH95/TXJ2Bw36Rk3nV8vIp+0wjVCx5HcofY1sTx253NLFBXEF48idSRq/jLp0sZy8peo1UsDEvysv1JGwO2AMp0tsyrMYSJFJaSY3rejbAFvLHIoo6h29ca/pPURN07WdJky/mphq2A0ttuflJ9wawp6ckgidynyqAQrWQbNMVHmjDAaWD/0i6rEHW4w1yjciuWyQyklrPHOj6GIBfTLMKU6DqpTJtYAQ2b55wJE+aaQCYeJFKmsPH5Qga9Xi+XkiwL4uxvWAs3kpIS33C03nLRvsYheylt00NTXGt71wRjRTS+NAZxly5ZPJT1GQi05jNXrKqfmHC78b5KtOk7AQslgywRpUAjkjIaYRzaGsNuCrAUWFfKt8nYgAt5+vZCGdZ1ieQSqQgY6kZr82hmOnUbF+tDg7YTrDeqZqCoDSyhXkjA06g1WZCQNmoHbvvUZJI5Wd1CMGXS/lApBSg6WvSTzwpDVZO+BaTdSuvf/AAc97L8zKH1USumTUqxOrqXCAH7ymc0d/MNIIAJ2xbDndUsCeHLIwFLIhWN5G1EMJVPY+GeDW3PbEem5BBGTECsjIVWo1UOaatSORpOij5Od92OCuuR6NOUUlzIomdxAQRW1LoFqSw+YggavN/mx1fSatC3rcKGZvDgiD6Wj0B0QR6T5tbA0CAdQII5IOrEvgGEtlJ0ltopdUQJYHVa+vcg8H6bDA/UoYMst51ZVzbUYWiQFF40EuNnIquBY2PrjU9CR2yTuy6RrbTr8rEA8mgV34qu2Dlccar5b+gzE05bPiOVlmD+FHr1liulL3PFV+X7Y3nRvgMvp+2ZtYW5aNaZwPQn5Qf1wxyHw4cpBqArO5lh5hu0SvuQu4piLtrGPOnfDEd6ipaUMPu3Ooue60DQ/MXt2w/N4uK+Ebi8JKSuTNXkOj9PgiCfbcxoFjaWtzzWkd+as4kOndFai+YZ+9STP9eLA/XGUPREZnUQm0vWtmo9+dJbc+wNf3xbL8LwvcpRQgG4i8xvfhTx7+lYmj4mKe/7D5eCdX1fr/Boc3F0XR4CmLw23IQ0wPqG+Ybbc4Sx/AHS82hGVmlifetZDD6HYGvzwrynwrli4EZkBNhSbJZvQqfT8rvBGb+GRB5oZniOqrYggeoKrvft7YP8Aqop+lgvwcuHyB5DoWa6LmA89mA7K8Z8pOwokjyg+4+mFf8UenJBMssMeiHNRhiqmk1g79vSvTucHH+IObR/BnVZ4GpSjJsyn8r3Hc74q+IfiA5OQ5cxRz5SQLLHFMt6NX4QeRpIIvbjjFcHLrUvcjnGotPsYrKwCSUeDEAWBCxAO5utq2uzzfA34xssl/DfqsrmUxJEzDcyuL32qvMbr13wf8M9QzsqH/DsikCk7yIoUH6ySHf6DDfM5XrAGzR+pPjLsfev+ff8APDJ55LhCo4k+5mc9/CHqQo6Y5KrZJt69tdD35wuk+Beq7Rtk5njHAsbE973r3xq87l88BqzGdji32RDqs/Xyj9L74WfaDemTqsmn/KTx/wC+uDgV4hhvw41+Ef4YJl2+0dVliQDcQlgbPI1N9ey/rjY/EXx3lok0wENQoBNgP+X1GMbleh9OkOqXqjtXOyf8jivMfD3THOiHqTI52BdVYX+WkjC5tz5ZsIRi7qzIfE/X3lJZ6vsouv0Jws+EXJzDE8mM/wDyXDz4l/hrnYQZU05mGr1xb7b7leRt9ecI/hBCJ2BG4Q//ACXFeGMVGoicsnJ7G2Q6dl4yfKZZKtVJ8pHN9v8Afvi+DpTCOwNcFapfJYjYnhfX62MShnV1DzISosIikrpvayR/Y4j0zqHgHwpJQ6OKerrft/vviFym17s9xY8arVL75ABkI1dSH8Qqdh8oFb7m+P0/fBeYRiob7upbsi/uzz83P/bF+T8KNiNCmifM13R4PPpgLJZaSmRvMjMNPYv3tSRW1/3xvX1b9jfLUdJc+x2XiK0Q7PIbVSpOpWHcVypHqMey56TJzxSGJkfltd2y+49MF5XJOtFP5xOxagiqDRs1v7njFT58ziWN0Yyra3FWk0d7HFbcisapW/ddxeSGunh9v9m76PoTNxyJ/wDbZ1CK7K9HUt/nf1Y4x8+VfJ5jwGj1CRzGzM96ksVdEaDbCmPZ97GC/g/qQminy6eRomE8Ivgrsyjvuow6+OY1klhkEhibMIosAkMAQGHNcEHf+nthSbhNxZBkSkrQv+0Ea4ZY21xA3chLRWbCxbMCVB78lqPYYrkzUMSx0Mw8BCtMjKu6G/vNLLYs394pG/c3icOSIczZJdWZglYMVAETAH/w1N2xFVx/a4dPhzcgzP2gAyAErEx0OGfzArq8pRSNQjG1lTjIqO3f4Cdg/UcyCdeWygEdaQyqxcrexuiqyKTWok/h9DjSJ0lYEWbNkeORqWMAshtCLaQC9VXYuvLYHFZGLNNl5NEjOJyfvoswxpuSpDL5rHfsT3IxZ8NfEPhK75iCLMQgFHjLBDuwK/8AqrTYoE97s4KWJvSf7sFSHPUuqZTNP/w7SIGHnZipcKB8lMSzDUNgCfbbDXqfW0iywSKOQSKoKTkaiW50kjcHb5KHrtVnMyyNmJ41bMKZR/JVlDaFIVtQcNV7E/MeK5umcnw4007q0koYAN496ENAbCrJY9jfF81hUowjJdXASba0JsuPFD/8SsoeysDO7HUGAAsDsSGBq/KR64+gLOXTKJqAUgM4AOihue91YoY+etmJYCuvLxeLZ0qApoHbURXJs9yQbsDG4ztICpoGOIJ6cgEjtxQP04wPiP0KPCxtgPUM08srPTFAaAB3JF3R/DVfvWHZMl3Ii2BQCEKzKd9y25r1G/74EyGXKxlzuCBqdNilCiyre/5j8ucQhzcHy+IHVSf5mrbawT6Eb0P35x58rbPXpNUlwMYM6pWtLFqHlZFcD0sjcn89iMBRPFuNIEoBU2Qig9tKkWPqAd8V5i5NIUSNfm1+XSyjYmlpr3FC7xELG2x1kgaSSSdO+1hhrB42X9sYkaoxWwqJGeEkAsQ2kec32vbYivYftipSLqIggCtYGu2b5uN7J7nEZIbotIUX8LItavUf1Iu++r9sckOolgSzoOCNIrgGgRq78Y3Rq92JM705FlRzIJd7CgHymtgbPrivN/Dkc+Yy8k20caM0i8agrWo223LVt/rhpmMoSQQ+lVYOUY3fYhdXNX+uKsszPM6mxpUXZJvc/wDTY+vtizFkktpk3iIp6Zjeqdc6hm9UieJHlhdBAyxxoNqJGw/5nB/w/wBMPhSmSbMRZkg+GgcaT5QwL3ZBJNciue+GsMCZpI8vJFmIFIapUbUCifMWUiqAriuRgzrHT8hl0ieBWzRTTrMZYqwIKjxACaJO4Iq6o2Mej1WqSo81JRkZyXoai48xBmDOAJTMyuVZRRZNC2NPYuLrb2GD8llMrPEkTdO8BxZjk41DfVrdjuo/qvasOMj1bOZnQsMU/gMxIVLFAEXplNGgTxfA0486o0eZP3k5XJiOmhRgSsgIVFXa6P8AoR3GB6nxwF0r6mY6T0rpwzEbNIrIpIdJRQY01VpJBW6o2Ox3wn6j8PxGLxMszPIZSuhdyV1MFpRvsB/2xss5lZMrMMtPJDFDNHqkkjhDyIoAGhnIOlRt5uOcT+CuiBM2wycqsrA/8U41GMDchV2XUQRzxXHbBqTW3IBpNcGU+G/jDOZFzGA5CnzIVIqqu1PH/XH0PoOd6b1T7x0EGZUecpS6ga+t9sZPq+UIlmijzUhlildgsq+aa7vT5fmJ2AOx9uMLfh7pjRuCYp0kZX1alIFalrbaj7YOoydrQEk63sj1HPZiPbMgpE2w0sGDf5bUkD6YEhziSFVhgbULKjdrP9X5YX5fO6TrLCZV/BINieLA4O398Nc7rcJJFDJAAvmZDSC/xVuQPXthTgo6qv7HorLKW7v+5emRIfX1CCUI+wckivz4v2OOlik3WF1kSM0tNvo23Ar0wBmsyioCZJcx5hYa9BI7Eb39LxZm5o3NwRtDOBq0rstc7q3+h/LGdLfP8BxyU/uxtL1aZgiqtxhSqBqUfkTV8dsQynU8vlYtLRia7JVuBfah/c4Hy3Wi8Kxyrr0HXpo7Ag2aHAo4M+35OzCixjxEpJDtV8hz345+h9cKUXxQ+U0431L/AGJMlmxBmY81EKjJAAvi/mX6b1Zx9Qfo8GfRIWYh8ubCKdLPC6kpV8iqU+6nHzvqUZywTxIdcQY0VIKtYNFSDR5Bx78cO0cWRcFo51RgaNEbqy7jfaz+uD6Xkku3Ks87xEYxTp33GGa+Gs3G7BUzKx2THDHFIQaNqr1tRG9gmifbDjOfCGedI5Jc1ple1YsKMUbDcBnIvsp7kHnthb8Gdb63mgBFM/hD5pZOANr8xBJPsN+canO9OykJD57NzZmW9wX0qPYDn98DlcoPlWSwj1EenfDMaZYwSZyJm1qwlCFnXSbWizbVQArYb84ozXwrFIyk9StlbUPFQGyebtvT+2As/wDG+XhtYMrCunbUy6jW3c3hfF/FGVbtIdPoEUf6YCMMzdoY1CqNFB8EQaAGzkZRbsJEtEE3tZIBvvv3xEt07KsoBn0AqQAwKkrxd+Yjk6TYs2PXGff+Lsv/AJELL6Ml/uKH7Y8X+ImQnpc30uIju0YUED22B/fB+Rll8XAHXBfUO6r8d5GIyPFAzzOwfzsK1Dg0OD/3rnF/QuoF4FmmLeJPLZ0/Md/KACD6cDCn4n+ActLljnOlszxjdoybI9a7gj0ODeiIrZXLKLDlD4ZXYKa3u+dif374XnhjWNdP4lPhLc9jjPSUdZtbJB0j7wUeaW/NXc/64q+0wOhJEyrYYqhDBipDFmLCieNgdqx7leoLGPOBrNazG5BG2wYnZvSuQTi6LJli7BmiDURZ308aNI2II31c/XHnL0nrPjaPBPHMNaNcbGi58rXQKi1OkduwxcZR5Q8bmTkHxeNRryk1x3rAz5NVZTGJAvyL5gNDA8AcFjxRGIy5dC2mR0iKkgaqN/UWTZ2O222OtWclGgzNBSyKwosPmSlBrnzHnf8AX3xRDEpWnKSUdy6gU5/qYCyvuBjpNEUdeEXLbeZqNivOt7LR7A+m2B4M4aoCMEqbLU7sooefn9sbWtHJOiqW1LBUhFDUd29PwMw3HOwrjFfwwWZcxK23n02ewUA8UfXj2wxz0ryXqZWVSDUZtKAsaTtRsdt9/wA8Lo8ykGTVnJSMkyFgDfmNgAfKTXF8be+H4vhaXJLndtNnvSc4GkbLZbL5gzaQ7GyuhjZYhTQpgaIPoKxHLddkhLp9nOWyGoR2kbIwkUeVi5q6O5sncC7F3qOmT5kBgFWJi4Emp7kCGjqu6Y0+rb5eKxXmcjLIzRxFsxlA3mtgzqe5K2AwFAja7Nb74ti60kQvb3VCtusDNRLrzTZJUSkBA1yMfxaQQd6/c1hV1b4jyzKVfKK6PpWRCpjmE1fMHr6E2eT9cG9U+Hkzn/HmedTEQPEzEahToJ2VKshd/wB8Ry8+VzBaSZmGTWgrPF5DKAeQh2FV6Dt6YOqaqwNNOwbINMshEcCeEU+8nkl1oN/lMi+lfJuRffFWW+ExAkxRJs0UAe4zojUEWNz8+3NXsBsMOcr1TVHmY4Y8pHl2BWRhKqRFiAVdABZNEXsO3fC3M9RmyEcWVfNDw5IxI76SSuwGhRdEH3Pf6Yzd/wCArBst8ZhZUnfKAvCrIjKPuwSKsMBVjfvwx9MU/CvU8u0rnMoxzDa2aZJGOsFwQOaoXXA49zj3L/FMwCRvH/wTEq8UKrd7kNpYeQEebY+4q8V5LPeLmJJAhmj06UbMfMtEWoVSu10b7bDm8Oir0Ll3ZlJvs0J1Kodrp4pNwv0PJri8efagSWhZvDrzRE8eoB9P3wPP0vVrdi2pT5jagV/lB3O2KnGXCHwfGMgF6rFfmKwSimubH9Uot6SXt3/kaZSRmWpB4eXrUq3VkcV32O94rSQyCNRYmbyW1gFa8tk7bf64Agzx8ivGWKnb/t++DpXkYlyfkYEpfY+/7YBxaexscilHT+/4PYMpJNIRrEUi+QqxrV6jiu/c1ijNdBbyokgID6SrCipPr9fW+wx3WwzyFgrLMaOkbgrXO3cEYGyeaZ9UbgszED32PFfpg49VdS/IVN43Jxmn9fvg2PwN0/QjTTJYjYiMEkgsDu1cbcD3+gxVDlR1DOM2YJ8CBdTgWfooPa/7XxjS9YlTJZJIV2bRZHG53Nfn2/vjK9CnC5VtxqkJLfl/oP74jU23LIvojpJOohPX/wCJUgHgZaNY4l8oWu3GMxPDnJ/MxPY1e9HggC9vfDXpHQkYlwWeSO2fRpIH1JN0bqyNq4oHD3SsZCeLlFILARupbSCP/M31Eiu22G+ZDG6gti44pS+J6MtH8NSp95IhlVCfEj1Acb9msj6C8GTfDhjXxGiCwSHSrax93tdb7n083fDbN5NAqskTMx+7dmRlSyo3G5JdaJ/XBGW6kkYRvspljUaC6vvMf61TVZcBew239AcZ505bQflRiJ81lcu8i6YpCFAUxvaAmvwtsoob+p3N74vzXwtHoBeJo3I1WHHyWQtIPmNCyBveG3UZ4Y0RZctIrLTIzuWaQE8ijWobcjbisC5bOSxx3lPGEjya1WWPUdPBIfYULrgCjzgOudels3pj3QD8EdYfp+Y0MSYnNV7XXG9H253xqur9KUM0Uf8AKf73LsKoEb6fyJI9KNm8Z3N5SWeoJcqizly3iKBrN7k/TvztYwz+FcyJNeSZiQr/AHbMCCrjjY/KDwRXrgcvq9S57/ubjXQ/kM0ybadZW5FAJEgTax5j5fNz3HfEREY18QFtAPNElDtpBc/LV6uN7xHpy6HkTU8TrdU+1n5tVm9IrscezZ9vE0JMQSLZiCGI/ENPykUDXG59MQNbo9SM5NHi9RIIJUmRhpHn1o6+rbeS/Ub4Jyshe1bUhUfINAH9QALG69/7Y8lgHm1eIP6j8qunADAC0Iu9+35UD1HJI6XGGA51DzWim6BFkMTfOM09BJasLTL+ZpCwiLb6Z2LVW5NcEHbnEc1KrUF85rW7Ih5B2NV8g3ojkemKIA8Z1JYYcrI1nfgUDx+1nfjFcfWHhBJuGBv5jQgE79rbav7UcEo9TOaaVoMzMSuk0lJ4umtWrufVOFNUfU3eJdZ6ehijido1UrfnumAGw2o2xIo7Vt6YU57PFYEVpC5lkXQwAFx2AO98A0a/PFnX+s6MyQ0yQqY6Bkh8QNub5+Unn3scYpxwlaPPyz2y7qnRnaM3mhLIxCRxxnZwpGq2JBFklQe1XZHFnTOhePL4KSQ5KWJQSIpnkMm9aWOoC/8AMCT/AKK+m9DhTJzy5yRvMNOXV1MTDVv4lXxqYgVYqzvjzp0gzK+Fmp0ZIHBiCLuUQcI6gMLBHl9vpiv4eSTcuB11jp5knYnW0Ma34Ms2mJWBIJLvRdTyAL737Zr7JkJp1Twp9ZW3jytsrPYuuaUXW1DAkvRlYRtmMy/g7iO2BKW3kJWyQrDetj9MaXOdYLATNrjSF9JzMQBLvQAUEbFTt5vb1xq9L0zWtbF0fwkuVmLSqI4vmiXNg0aI2PhmifNe/YfXEul5aOcyR5txBFExaaVWJ1LuEjj1crtfB/LFWX+JM6xUTB5swXIjhkQboaBBVh3F7nt6bnDF+oZnMA5bOJFl8sFYIHgZiirsNl+QqCKbbsbOD3exfbQrfrEZzPiTB3iiTTlTIrRtJF+E+QAsRwCPXfHfDgaP75EQCQMFLFjIQCt7Xsl9zuSPzxOVbiMjGDOafLDokIMag7ME2o7CuaA98FfCc7HMNLAJnDxUfFUKVIYbAjysD67HynHJ90FXZnzVJtTaWbyE2Grc+1+ntgcgUdIbUOTgiWVWIOgD2Hc++CMpk5WPlikN80p3P14xVaRO7loFbKttTW/oP+eINLJ8m4PH5e+HmV+GZyxuPSPRnUH87N4YJ8IPIw0vBGSKrxhue3N/37YU88Fy0NWGVWtCLKo8jBN2kWtLa+PQb7Y0nwXkzNP4kzeaAam8tWRuATsCb3r0BxDP/B+cHhrGA4XbUhWhfJLA3+uGWZcZPJsmrUzfM4GzVtQJG4B/f3xPlyqUaj3KIrp57Cn4p6x4uYQNuLs/T0r6e+Lc7EEVRCwkQ2N67m6I/DQ2psZTpzl5gTvfrj6AegxxrFK7KtEOwqyQCK8prVRIsfXfjHZFHF0xYrG3kbkBZyR2I0IEolmRUtkTbd9IAcEkUl1uOMG5GWWExs00eqTeNNBVQxsMGI4IU3+Z5wQAuVDFyryIC0SO7r5eyaCBYO+x27b4ozGYy77pGIpJG1icOQpJ2KjUDsCaahx6XWEOXVqtFFU/mR6p1cpKscVB/kqN2dWJGzFWF/nz/fEMs3iOBOwlnB0wBdUevTdrq1Lpokjce14IcTSRlJQsjOtCSVgrgg191YAYb7NsCB24wrzcxlKoTEPDAWksOAjfiYigTudS3f742EV2/MyTY56Z4scTgI76HPhP4ZYNZOkNrFsF4BA2398U5dRpk1ya31EOqSGNYlvfV5SKb5dtwSMepB4l0zu5jDq32j+UB+E+VdR5Pyk7gdrxbnCiooPiNGVCsxUBWAPOkW0gJ77GsA+QlVAM8scUb6K8N1+7mbUG1AlmRZKJIGws9tsKso3hMk4bYuFZmeyXHce3oe374a5hIwrTQgqwIPhgXUZUCxGwpVawQxJJB2GFma6ZzqIUnyHxxTpe+yaQb4Fn/XD4pVsXK+xtPibIxTxwzEldflLk8NXlv2NUSfbCyGVNLCWVq08DdgAWBAOzDTfH+X6YWfD3U/EysmUlbUjAiN+KZTakd+QKHvgHp3xBlpdP2rXFmF4njAOr/wBSkjccahvt+WFLA2mvYbDxChz3HTZiJI2V3lOrzFpDbMo2Cr3HHPHPOL4OsLAEaMaRpoMG1FR/nBBLbcb7b/TAz9RyLtobxM9PLQLFSpAHygBSSa9eTfPAw6yvw5Ikev7Nksup30Zkm69bpiO23OAeH3sb/VxqqPM1JriuNVbcapPCYmjQ8ulfNQ5IHI98XyZKWrMngRai1yafkI8xCt59RIsLQA/bBg6d4A8WTMZWCKtzApLMPRSx252FHGb6hDk2USZnIZ0QOwC5jxCS19yo2F7Vt9MdjwIXk8VJr0mV+KfiVZcwnhfyIWGixyBX7EDGon68oljcrHGJI6Ga0FzFQNroGxvmhv57v0IHwR0iZagzTo9fiPf0Kmje3GFMvw/PkvLMFmybnSZF3UDsTW6Mv+7xXeN109iNOe+ruFdM6pLmsx95HDmhAX0pO4TWr0PKG5I0g0TtePeq5DKiZkWKXJzyKDHASGQSEnSdQvyNVUNr/TFM2fnWORTJlZITXh/aQNTKtjbawRxXrvxWA+mZrK+HHHFlY58wW8WTUxGlV/AjXq9NrwS+HXB1U9j+T4X0tpGXjz0rN4jFWEZj0hdS6SwUpZ9r9NsEdOzilBErR5XLxrqmWgSzqQRttR1Dc9/ywtyefyRaSXL5qTL5qtS+MdkrmM9nB5B5+ve7p/VI8w8oGSiz8zJraWgnlHlGoMfK217HvgKbe+wSapjvqPxRG04aaCs2EBhYjdrJ06K+YWSKs3ZGErZ2N3Ez518vmox96QjGNU3AQrd6zfHsdhsAR0nokbqksfiSy5f76VEkIeENqqFDvuvJBN+Wr3rEPiTquYjgbMQRN4L7yNmlXxdyFGkHzFPy2v0xijszq1Qvi6S7ZiLNxIJNQaYNGdJ22H3ZNns/lF77jnDL4TzceZleR5nGoNrQnTTBlVSPqLv3OEWQaOSbLtBLJm1jOo5cAxuq15lWjRF6eDwMarpnT0aaR5cpG0r2WRZCkkQ8oCsthSCADqH/AHNr3O6taEUvWOn5bygCVvSKNVXv33P5/T0wJF16aeXRlsgjvtVkk0TtfmA784O6N8O6xLcEMZRSGDA3wd6HIPr9MPXyCnws1kN5VqMgjRoZqFsO4q6sV5r7Yi8zHbSVv3bKHCXvRnelZxpJWizOUy0bKaYSM6G/qCf1/fBced6RI7xSxyZeQEgskhIBHoQSD+lYK+I+i5jOyDxli8SM0zAkMSa0gACyD2PsRimL4cGZg+zSBFMOyThWpTW9qK/MtjFmx0r0/l2OeKXvwJOqdIyq/wArqDADfzITQ+q4Dl6MJ49P+JQu12ocsN+eTxZxtuk9GghzEaRQMsoja31geIpq9mtbvtsa2xnOt/CuXaMpEhXNI1mrpkLbkg7DT7dsMx+KhaV/ogZeHnT1+plsl0eXL5kJKmlwAw32I9QRyMb3qmSdyrOkMlJSpK9WxrgE8ja+Oe94B6LAXgly0jCSbKsWjdbO1bgH+k+ld8KviLNMHWdArJLGEAK3RHzVzRHJwybeXJ9Pv9QYJY4DHL5F7omYLG1swi0+U2PLqI1KSQtblReAM31J5GBrUEJWKFTWmx8yKosAD8J43xTmpDIIzJmJEhb+WrEsFsA6SVPcg7HgAXhjGCFOhw8mkF44FcyFiW5c3Wm+O42xr098mx2heclKWFNFmgKLIrF20k0wQEbDje+arDlcvHmPLoCSRC/AbTWhTuviCirD5dJ32352Ey+Yc6YrXQCJagJJDjljY1DUDRI2Gr8sMYI0ctJGx0kjxhJpaMODQLsRbA7gab37AbYCcmEoi54YpGYaWidWtRHct91a7/l70aNb71WCMv05iDPKzJD4tayahHY64gS+om+DpJrffHPJodmkYCm3+zNsRq3DAgEJ38gvzH2xYk76/Ey8lLGpCqkRH3f4WIZgCeQDuffsOt9jtFBnEQWSNfG0fzAqyAb7K3NuK3B244rCfqJSR9TSyOnyfehmdVIBUCz8tmgLvY+uHSZdXZZo3Cx2P5sxV4L5HFU29WCfpQxVmM5FEq/ZJS7rQCAMGDE3qB31aSBsw7/kChKnrkyST5B+k5TwxG2ki3Jog2Bqqq5NDt7d8KOn/Cr5nMyjUI4Uc+JI3Ci72Hc+2HnWmny3gRykyyzDUyjnU3b0veuNqxd8Y9SMEJy8WlZPmma+5/COxO5FHisFCWRS1/27gSjCS32IZP4hy+Vf7P09CvaXNsmtwLotQryg0a43wp6jlZTmallilkQ62d2Lx2Bq0HtvvsObrtgCHrmYhmR2AauAFA1AivwijXp6gYZdK6S7+GsMDfexalKMrksg3JJao7s2DXtvilQ6di/TddvyIZrqs+VcBcusPijUEZTpGvggX2/DZNVxg3ISR+GQs8sMuXUu6TyK0bmqQRju1e3pgHOZ+fwzHJaI0GmRQqvr0tqDA76fm3YH++IZR5ggZGiNWiRE2/y3qAAO5rnsa7Y6lQfU3Ld0i0y+K6tN4YmKgIvzK7lgArUfKObs7XttiuLrByRcLOzSK2l4vmjYXTDfbSKqzZPtyKchmCysZJIoiNMirICC5v5lYDZlq6JGrAPUwrRsImaTSxLkIAoGyg3u2+/cAenfGqC4YOTJduOzZNNlngM8cIaCTyzqd2y7E0Ct3Sk339OOyxOiyya40hg+6XUkt6DIBpIo3bEgjn1O+M/0PqkmTkDbMjCnQ8FT6jGnmy0EiK2p/DQF45E+ZY/xIb7oxB33IHvhTi8b+TMi+tfMth6f05tpZRHI6DaMhlDUd7cFla/KRvxffFvR+kK2pIp8mqldKyEOGNdrBUjt7H3rCXp+Qy4gkdo1nKizJ45iZWs7LHvrNUeO+B+kZXLyqkUokV5GZhIK2UA0FHBJPJP7YKvmcvoP4s7PlJWZcxL4JULM5IILB2BEdmyvOlj+eBpc/lmlIZp54pG0CSYmkU0bH+YDv9MDxdHgVzJLIMxD4duFfwmBXSLA31EEny1vV4rzudImPhsM5l49LhPCIX5a8wqrAFHsecZSe0ddcovz3WYSD4LNHmYUMayRABZlDUtgC9RHf/lin4YeRsy7szaihDFmo6rXsaOO6JnINZzMcFyxefQxYxsb2CqqnRp9zVfrjU/ByfaJ3zKCICRPvDKuqpLHlUn8NC8EmoAuLki7qcGb+0GSJI4ZI0AKyzAmU73QLbjbjbEOqPKiCcwy+LIBpkZx62LRaFfUcd8FxdSjzDakaD7TGArCUkLe4pTZD2NxYsXzzU+i9UaTTFOoXxAWjuIsSLPFEEgb7748h9Sq4/f7Howqrstjlnnlkmjas0FT+WbiK8W2oXqv2/6QIzhkZZcxUbAs3hGiT6Edh/ese58NCScsYssxdRIXn1EaWoEg0NJ5qt73rA/V1gkJImPicyGBdQLEDer244BI3wqakuP3DxuLlVaoJ+zzyw6dSqFIDEHzGt7G3N+vcd8Vy5V5VZTGUDb/AGgrTNHQUqezG+Py2wv6lLmcq4aCCbQy6qkIbbazaVVf0nDTNrIhP2mzPociItSqteVlokFrH1GBjjnDeqfFDJZVLgQZ3qyZWfLtDEVK6ll1LRkF7Fj3bb9/YYnn8gpleNATBmV1qB+Fu+nYkUTfHesMOs9NkeJMyyHNgRVG2mrY7aginUT3B9xhJmM+0cEM1EeG1Gt/Kdj/AGv/AHvXilaVc8P/AASzS2/x/cyeT6l4HiRSJrLN5z3BQ7adtjeDvtMB1OJHiatoxZZ2PLBwwF7cHbnDP4o6YDWcg1eHKPNpF6X3P1o+vAr3xn8vGui1j8Rhd6FN0e5bevaseinGS6iOpRdD3J9dkik+7ZotR2RrGk1vG8ji6qjW9WMOOmPEihgsIVt5hs0ZBvyqxOrUp30KdwP1zx6pJKhRoHkflJmJtaFC1PlYD+oi+N++PIPhrNtYYLorYO4XSBwSoPP6/nhM4Q7uvxGRk+ys0uYyCS+GJmSUxqdBd9CBHIAYlba122Y9ztscLR1TLxqIY1D6HIsmyJezxkedk22U+XjbE8h8HtsXzUCG70MzEHYg7gKBhhN09IzHI3UYUaNSqtDHbaPTnn3P7b2u4rXVaC2+wqOdkmbxZcwpkPMciFY5SpA0sCANhVnerGHnS+lKp+2zQxQBNRRI1rUTW/8A6RR07Dc8YGzHXenwtr8+YzFbSzgGqG2lT5Rt7Yw/xJ8VzZljbmr2A2H6YZHHLJqOkBLJGC2PY+sF5MxmyupowfCNXTNte/oPQcnthP8AD2eYMzo7DOHVbSaWTS3Nhgd/fBOQaKLJRmbXokk8+jZio38pO1/Uf3wqzGQMIhk1q8cgsulkghqYMCAQRY+tisUY4KnX0X4AOdNOX4/iO1aCJWEeZzCTaO6L4bSckAqdQRtqoE7i/ZZmeqq+mVgTOFqXzaFIuloIFYmud9+cSzmYgRRofxY3vytYeNweeBdjvx5vbE+pZcJ4bS5fQpFoQT5h6kg6idttx++DXzQUt8PgN6Z1tMvenxlWTysi14bR8kDxAxUlhR7EXibPEs6RqiRuug5aSrWQXS66AvVyWP4hWwvCrPvk2NReMgFamkILE76gFHb3JvFkPQ5//CiMusFo3UglYx+IhTaGqNNRx1IG212OzXgaXDQSRTJqDOrqbns0ChoCIUR5dxtucDySuPDVgYxIqku60rUT59hZ4I1cmzxikdRkR6clSF06lA1aa3ojm+5Pvh50XMlomPlZiAkTOgYIB+FgB5dvNqojbGydIyEU3yJ+qjxDqVlK1VVRIBvgWLFnvgvoGaeLSBq8Jjaah5S3BF9xWx+ovjFHTIkjRpjOutaAjBIY2d6NUdNC7237nbBWZzEuYlhWMERNuqarAagrNpBoHb0H6YyXFPg7T9S59hl07P5SJ2aGabKSnZkdEkQVdgat9t6+uL+mfCwzR1QyyyhBQkCBEHrbMav1AvnBHR/haOeeTNZkgZWLn/8AIyjzbj8IIrbni8X5/rc+c8kaNBkwCE8PSgbY1bGgoJH7YRKX/l/UKMXw0E//AEZl/k8fKgjZrna/e+Bz+V1hn034LWM6svOi3yUkq69QdSkVZ5HOMmfg9VTUG8Q6QxS3GwIBp6AJO42sDf2OBc38OZhCWRlVATZEgratgoIYkc7819MJ1LXWNqa30m5zPwjKinyyzKxLGNDGqsSd7IN1v2wu6THmftJWXKyRIsZCKEIVRqXYdrxjl67nstJpWRiQfU7jtsdxY7e+N58D/wAS2lYpMlsEJvjYED098Mjimt8ip5e3ArTqeaRrkgjZfD+8jeMKwUfKTqAIauKPGKMx1XLZhUSSWViEDIVTSyOL+6F2NA5J5PtWDsupzETlMyPCWOmbM2X1VuEYHcWbonbUNsBz/ER1RRxREr4IWUaANxYjcEbge98YmXxcfiVSppP9AuJXZBF9lg3UsUXTYA9z+L6d8F5fJ5ucS+DCAAVssCJK0j5L3IA/LfbGfyk32Q6c9pfxPllUnXHXIsdzYPfFnT+rtOzVLJHIGHgyu5Wk9D+Gjd3WEvFvq5Xvuh7m66VpjLJdRzcsrQxOC6jeKUlWY0VNBqpgOxIO4xd0n4rjmWKGZFDAeGTMNrBB2rfY7V3uu+J9a6pCWCzJDJmowNIJ1Bwebcc+u5sHFWRyk2ZnlaGaHLThDSIp3umJUi1Umq1De198bGMGqlGhU3L4tHsvxz4Uf2c6CodvvgDSpfGnYg2Nr+mPPh145fHyk9AknSGO9N5l29wQd9x6YE6Vl2OYAlgrVGoOyqr0dmckGz+hPrhfWXOanOWR0iqmEm5BF/LuaHveCUcbvpW6WzJKUXXuA9KzecyuZfLQFCq7NrrRpvlidhQ2/L1xocvnYSh1tLKke7JlIqiS/U1v9fbBnScrNMBKEMjAr8pUkPYOqRCbZEG5Hcn1w/XpfiGpo4ZplYeHIkTCJontqZVBGtrbkGjR9MU15iuSJXLy20mYjMfG0EZqLJBq3uQtft+3fDR/irNw0p6aiaxqGhCwI/8A01bj0O4w0fJRxus0mS+8j8MeGu7xkfKtSOfFsMAdI/Pa8CwQ5eMtPEgkzCOX+zxtJGVDNsrR2QShoFRY3747y8SXwg9cm+Sc/wAQZ0L48mWjSBV1sG0gvG2wNbkgbE7bWL2OAYfiszuqZXK5eMsCfEkCqnl3J1EAbegwVoys7eMYowGW5DLqipPxaY9ehmIBIK1xxgrKRyAx5bwEzmU3aNpIKC6q8y2aYBWJPFm/z5QguxrcjFz/ABPOZDHnPDzEDNpKiilWRasFsEVsRXAxb1v+HaNGZ8i7MlX4b8j6Hk/nvjadR+FZp4WjQRDyU7BAqlUI0s0fKSgXWk+YKLOM78H51stK2XlYq17BgQSDwaIvzA2LwcpSiuqBkIxlpmZybIkeWaVmVEDq1IHOuqohqHf1sVeF3Q8ll3aTXKYyLMIcAo+ncK5vayKuqvGw+M+hKHZVNJPZT0WUdqrv/qeMYPMZNUjQUwLXqYgbMKNCvZhth2HIpR13MyQpkEi8Qs+lVUk9woU1fHZfQV7YLgkEx0avDjBBc8hQDyvG/oO/tizpueysZuXLs7afkvysdNC2uxZtjQu6rF8+aWZYcskJ8OHxGbw/5hUkMwY0NWkqaLbgUMO5ATrjvyW9ezgziu7vqlipInWLScwL311sHVNxyTuLwJlo6i1qZFXUFkOsBe2wA3Y3d1sNQ274qnyZirxRJDC5LIO7aTVjcjbjF+U6n5VEkcMkUN0h1AvqN3aEHVzRO31oY58GqKXJfB0dI0jzEkqSxldWgBjTWQFkP4aoHijx6X7l+rMHWfJJ4cysVZY971bAqv7fWu+Pc9m1Cytl5o40b7owxK48VBvq0kEDvybsH1wMrZsVmXSURypo8RYtnUDsaq6F6udr7Yzpvk1ZK9K7nh6q0jtI6hJA2p5FAV1awCRtuRv5dt/TB+UllleSRXZ5JJNHitywP4vYnYn0rGblbW9xrI4G5B3Nd9RA49+2NN8OsjNqjtYxJaqSSQAOL70ffAZvTA7G3KZpvi+djl48pArUa1UNyoqhQ3Nmj9axHp2SgKIkaBpflI/CpsHZuzMOws2CMBZ5dU77FmCVoDrZs1wQfrsBvht0+ZNBkQBkP/h+JpiVxs1UTqsd6Nk3YOPOnagkXxq2xjl5W+SUBGBqgWdzQAogE0DXI5254xVFBq0JEkbKoOoGt1FeYMAKAI7ncjcXgZWZ0M4do3IIXQ7lwdgAbGwGw9f74uk6okWmgvinyhyNJZ/lbzMCDpomzsb9eJ6d6G9jyToru8VxppDmhqYhxuWLUCD/ANSOMKugdD05li48N9DDRo0mtSm99Iogihz698HwgMXYibU1AiJvKAWFOQtC3rcEE77jvhl0F5Q+oalVkJCmPW41FStsxBC1wo2H7mjDOcXoRmipLaMPmOoZdgVijiEeg+Ir6rsGxpJ3Br09MNst/EtDGYWykYRr1MSdTLxW1adqXVe259sZWbJQPA0iTqZA1mNxT7ncg8NR7c48XqaNJZjRFI0sdIPudIPG49RycUrFBLhvkRLI5Om0jWL1HKFmZkZ8rKKtxqMTAfLYAJB/XClun5Zl8O/v2NID+Eb6LO/lA5oXe2B1yxSS8vKvgSGl8QALwC2sAnTV+hscYjl+mwLKA+aIfbzopYBrsUTR0jbne7wpY1HabX37fdjvMvTVnRdNly6SkzRatFCnvWnPl2vcetcYtyPxAyKixusckXyoFsSXyRQq/c48fqc0EilhCzMCFNA7aidv6bJv8xgifPDUYZo1R5KPkQN5jsPlIKt+tXxjZW/iV/fsFGkvS6NZLlI5JIXm15aGUW8bNszCyTruwSDdAChxhJ8Q52KXMEZZdMbkKtCtQUAFq/zHyj8sZrq+QnWRYZZC67NZYnSBtW+171Y9/rhl0RGDeKiFgo1VdHwozbG+1mht7d8ZHEkupO7FSySbp3o13RelSoFmkmK0pWVFjplQ7sHKHxDoIHIo9iBtg2bOzIyRxTCXW/hyHMuPkosp0qQyDncXdruOAlmyRZ1kEDxu4DCAksM1GbYbhrGkarvcgAcjFeTpYkSeCLwVUsqZpkjmKPZbwzyVBOpSLI01vhiRPJ2aLMZZNAXLTeIjKpEZ0s1lvMLP3rE+oZSvN3gaZWEkWl0g6ioPhZbzlSXFsdTnQrVq3B3+u2F3jwxaCkUeZuM20cDZdnBIW4yGpiPUr+eBj0zWvgHLsMwG0nwptUvylkMgIK+9oRwRtjark41EOa+9ETmJcs+o6JrecEBbUI90DINgOdtuMQ6jmHOmIyxTiSMtIZ/u2jI0/d0hDAavwje9jxhFlYkVHl+1eLGjanljAGYV60hysgNovmFA3VHbFWT+0xBkVknzEb+NGnhK2pdiXdwdVksDpFm1HO2MrRqHnR8jmFTw1hli13u8txyLFSkSLINcaNvR5IbvVYD67l/HV1ZZgiSEQmPzIJyBWuRgGeNgQA9AAepx71PN+JMYXyyy5lrJ8eTS4VqvUoIUMNIZRxpA74t6n0+VyNGhIx92VM0krTBV/GYrPhLtYFb3jVRm+4FlMx9ryz5eTyzx+Xb8LKdm222Iqhd374wvUoHKpIW8qMySRlQyxs3JAJ4Y99qsb+jnJTDLZlWHkSRflL2wI8rFrrTbAkX2PbAnxPm/s2cLVqjnT7xDw3Y7focDiThkpfVf5GzalC2ZtGFKBq1tqMhTzHw6B2HAqibvjnbHHI8kPERyX171YvykjfzcAdj6YZZnprKpnyjF4GFNp+db30SAcr7jY+mFEecTUrPEj0TabqDzzpIO2x2xcn1cErSjyF5PNworxyIXZiPDmLNSLdkGP5WBI4573jzp3V48vbJBFIxFXMusofVQfLffcHBLKPDE7QAeKxI8txrEBp8tsSG1XybFD8vclnspb6ogmlhIhF7lQPJZulbciwaNXtjmalfdA2YmM8peWQRzkgilVVquSVoA/lirM+MBQlLiPUKViQKO5Xf5TV2PrgbPLGbdLUE0qHcgD1P/AE9fTFKAsfKHLV+EXf6YKgW1xQ16cyqniQZmRMzqA8IAqWU/MRKDQ/8ASR374efD8bKA7GmkYvzRF1RO3cDkc4RdP6TLI0aLAdtmcoaonk2ALH++MaLNZwK1KdlOkfRdv73ibxEr9KH+HjXqYD1fMM+Z0od1AKuoOxAvbv7Xe230wxzHVIXtG8rs1Dw4wFQ1T1Ys7dhtdYUdQNPqLAEDUEYEh7NEE9uAaPNHARzsY/lxCwTRZyQe4BHFjfbjGeWpJBeZ0tmiyGYCSqDMGpaKS+RbNgFvwsa81i7PvWLfKukKRNIRpWWzSjVvqBPBAoatrI9qyec6s0gOvS7NQ8QruK7A9hiqHNuFA1kAEmga3/2BjvIfLO/qFdI1Wez8kobZdyTrQabCr8gAOkGt7IJ+uGnweytO6BJdGguqrdqCVFEkEt2IN+3bHzwyEAAmxyB6NjVfAWeb7QyqSo8InYm71JdnBxw1wBLOmjPZDKGSRVU0SQNxtZNYlnMs8MzQtoc6it0au+R3GOx2DTuVfIVVRTLsvkHjkfdQYxZqyDYsemJ5po3VTChVwupyxuyOw7VeOx2FS3K/oUQ+CiqXqzyqikDVHtqoWQDY3G9jtg/quXKqmYR25tb+YN3N/vjsdjMnpnFLg3E+qEmy5My8/hLIfPNWpht5B2+p3/XGi6B0mSWVpYTCvh2iCVNYFRlz5bCkMBW4NHcbjHY7C36ZUjpNyg2xo+fXLRZbMACaPMV4aSxrcLk76SD/AC1JsRihubPrPOQZtco8okiITQ664wxKuzIFAYERqNzpXUBdDHuOwS5Fdj2fobRH73w5joaUyUyuiKVOlDZAoeUVXOIZd8084ykEiQeMA8YUagAwLkM7DXuF3q7NDjHY7AJ2w38NgU+dGX8CTM5XLy5iVpPvQTTFSI/OmkLsOObO+xwb1vOvCIss+gKDGyeAnhkliyEl7ZlII5F2MdjsHNbBiFx/DMYsyk3XhyE1LdqGtQ6rpJ9e1d7wiXPNltEK1GqIJVlhFShTyLJpiwFEHazfbHY7AhR29gvxHPHNCkjIRmvF80t2XRk1LqO3mFDgAXdYS/HsP3WWY18v7H/Xy49x2Mi/+WIUkvLkZbp/UpYG1RuVPf0I9CO4w2HW45f52XjYnlk8p79xjsdi2cE9kkJvjsVx5Ys4SF2WOXy6XN13o1yL34w/X+GM9+aeMDbcBif02/vjsdibLllBaKYY4yezyXpOXynzK00nNv8ALY9FB/vf5Y4fHjxIFSJASDvQvk/8uMe47A4l5u57Cyf8a9OhH1L4yzcy6GlIX0Xa/rWF+SzbcXjsdixQilSRJ1yk9s0QhDwhjfIHPcnn/f64z3UHbdSdh7Dn1x2OwjDy0PzfCgHXt2xPY9q+mOx2KCREo0N9vf3xqP4eLebav/Jb/wCaY7HY2PJsuD//2Q==">
            <a:extLst>
              <a:ext uri="{FF2B5EF4-FFF2-40B4-BE49-F238E27FC236}">
                <a16:creationId xmlns:a16="http://schemas.microsoft.com/office/drawing/2014/main" id="{A85E4495-6CEC-E040-96E2-49740E5B4A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L" altLang="en-US" sz="1800"/>
          </a:p>
        </p:txBody>
      </p:sp>
      <p:pic>
        <p:nvPicPr>
          <p:cNvPr id="8198" name="Picture 6" descr="http://www.laboratoriolcn.com/f/imagenes/Alimentos/legumbres.jpg">
            <a:extLst>
              <a:ext uri="{FF2B5EF4-FFF2-40B4-BE49-F238E27FC236}">
                <a16:creationId xmlns:a16="http://schemas.microsoft.com/office/drawing/2014/main" id="{3D239F37-EED2-D14D-95BF-B277D3C8C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652963"/>
            <a:ext cx="2052638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79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0B1AB277-02C6-8D4B-BC2B-25FB65CB34BC}"/>
              </a:ext>
            </a:extLst>
          </p:cNvPr>
          <p:cNvSpPr txBox="1">
            <a:spLocks/>
          </p:cNvSpPr>
          <p:nvPr/>
        </p:nvSpPr>
        <p:spPr>
          <a:xfrm>
            <a:off x="0" y="260350"/>
            <a:ext cx="91440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Hierro (Fe)   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6B612A08-F757-1F46-BC24-B10F612CC018}"/>
              </a:ext>
            </a:extLst>
          </p:cNvPr>
          <p:cNvSpPr txBox="1">
            <a:spLocks/>
          </p:cNvSpPr>
          <p:nvPr/>
        </p:nvSpPr>
        <p:spPr bwMode="auto">
          <a:xfrm>
            <a:off x="250825" y="18557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n-US"/>
              <a:t> </a:t>
            </a:r>
            <a:r>
              <a:rPr lang="es-ES" altLang="en-US" b="1">
                <a:solidFill>
                  <a:schemeClr val="accent1"/>
                </a:solidFill>
              </a:rPr>
              <a:t>Constituyente de la hemoglobina </a:t>
            </a:r>
          </a:p>
          <a:p>
            <a:pPr eaLnBrk="1" hangingPunct="1">
              <a:buFontTx/>
              <a:buNone/>
            </a:pPr>
            <a:r>
              <a:rPr lang="es-ES" altLang="en-US" b="1">
                <a:solidFill>
                  <a:schemeClr val="accent1"/>
                </a:solidFill>
              </a:rPr>
              <a:t>	y mioglobina </a:t>
            </a:r>
            <a:r>
              <a:rPr lang="es-ES" altLang="en-US">
                <a:sym typeface="Wingdings" pitchFamily="2" charset="2"/>
              </a:rPr>
              <a:t> transporte de oxígeno</a:t>
            </a:r>
          </a:p>
          <a:p>
            <a:pPr eaLnBrk="1" hangingPunct="1"/>
            <a:r>
              <a:rPr lang="es-ES" altLang="en-US">
                <a:sym typeface="Wingdings" pitchFamily="2" charset="2"/>
              </a:rPr>
              <a:t> Componente de los citocromos que participan en procesos de respiración celular y generación de energía</a:t>
            </a:r>
          </a:p>
          <a:p>
            <a:pPr eaLnBrk="1" hangingPunct="1"/>
            <a:r>
              <a:rPr lang="es-ES" altLang="en-US">
                <a:sym typeface="Wingdings" pitchFamily="2" charset="2"/>
              </a:rPr>
              <a:t> </a:t>
            </a:r>
            <a:r>
              <a:rPr lang="es-ES" altLang="en-US" b="1">
                <a:solidFill>
                  <a:schemeClr val="accent1"/>
                </a:solidFill>
                <a:sym typeface="Wingdings" pitchFamily="2" charset="2"/>
              </a:rPr>
              <a:t>Fuentes: distintas carnes, mariscos e hígado</a:t>
            </a:r>
            <a:endParaRPr lang="es-ES" altLang="en-US" b="1">
              <a:solidFill>
                <a:schemeClr val="accent1"/>
              </a:solidFill>
            </a:endParaRPr>
          </a:p>
        </p:txBody>
      </p:sp>
      <p:pic>
        <p:nvPicPr>
          <p:cNvPr id="7172" name="Picture 4" descr="http://d.mujer.hvimg.com/imagenes/salud/20121010181837.jpg">
            <a:extLst>
              <a:ext uri="{FF2B5EF4-FFF2-40B4-BE49-F238E27FC236}">
                <a16:creationId xmlns:a16="http://schemas.microsoft.com/office/drawing/2014/main" id="{3948A33C-6E78-344D-AF13-5E806D1AD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41" b="70102"/>
          <a:stretch>
            <a:fillRect/>
          </a:stretch>
        </p:blipFill>
        <p:spPr bwMode="auto">
          <a:xfrm>
            <a:off x="611188" y="5445125"/>
            <a:ext cx="38893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http://img.yasalud.com/uploads/2010/11/Remedios-para-aumentar-la-hemoglobina.jpg">
            <a:extLst>
              <a:ext uri="{FF2B5EF4-FFF2-40B4-BE49-F238E27FC236}">
                <a16:creationId xmlns:a16="http://schemas.microsoft.com/office/drawing/2014/main" id="{6E7CF029-8237-2B45-934D-73178A7FA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260350"/>
            <a:ext cx="2562225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98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A7E1CBB7-2A4B-F644-B579-C73BEC024107}"/>
              </a:ext>
            </a:extLst>
          </p:cNvPr>
          <p:cNvSpPr txBox="1">
            <a:spLocks/>
          </p:cNvSpPr>
          <p:nvPr/>
        </p:nvSpPr>
        <p:spPr>
          <a:xfrm>
            <a:off x="0" y="260350"/>
            <a:ext cx="91440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Hierro (Fe)   </a:t>
            </a:r>
          </a:p>
        </p:txBody>
      </p:sp>
      <p:pic>
        <p:nvPicPr>
          <p:cNvPr id="32771" name="Picture 2" descr="http://madresyninos.com/wp-content/uploads/2014/10/alimentos-hierro.jpg">
            <a:extLst>
              <a:ext uri="{FF2B5EF4-FFF2-40B4-BE49-F238E27FC236}">
                <a16:creationId xmlns:a16="http://schemas.microsoft.com/office/drawing/2014/main" id="{568CA234-25BB-8D45-9CFB-092F55A3B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73120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1875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BE8188CF-BB98-7740-84F9-7F4AB432014D}"/>
              </a:ext>
            </a:extLst>
          </p:cNvPr>
          <p:cNvSpPr txBox="1">
            <a:spLocks/>
          </p:cNvSpPr>
          <p:nvPr/>
        </p:nvSpPr>
        <p:spPr>
          <a:xfrm>
            <a:off x="0" y="260350"/>
            <a:ext cx="91440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Zinc (Zn)</a:t>
            </a: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1BC6FD08-591B-3344-8AFF-A327BDCA025D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99745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3200" b="1" dirty="0">
                <a:solidFill>
                  <a:schemeClr val="accent1"/>
                </a:solidFill>
                <a:latin typeface="+mn-lt"/>
                <a:cs typeface="+mn-cs"/>
              </a:rPr>
              <a:t>Componente de diversas enzimas y proteínas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3200" dirty="0">
                <a:latin typeface="+mn-lt"/>
                <a:cs typeface="+mn-cs"/>
              </a:rPr>
              <a:t> Participa en reacciones de síntesis y degradación de carbohidratos, lípidos, proteínas y  ácidos nucleícos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3200" dirty="0">
                <a:latin typeface="+mn-lt"/>
                <a:cs typeface="+mn-cs"/>
              </a:rPr>
              <a:t>  Clave para el funcionamiento del SNC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3200" dirty="0">
                <a:latin typeface="+mn-lt"/>
                <a:cs typeface="+mn-cs"/>
              </a:rPr>
              <a:t> Interviene en la estabilización de la estructura de proteínas y ácidos nucleícos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3200" dirty="0">
                <a:latin typeface="+mn-lt"/>
                <a:cs typeface="+mn-cs"/>
              </a:rPr>
              <a:t> Mantención del transporte intracelular y de </a:t>
            </a:r>
            <a:r>
              <a:rPr lang="es-ES" sz="3200" dirty="0" err="1">
                <a:latin typeface="+mn-lt"/>
                <a:cs typeface="+mn-cs"/>
              </a:rPr>
              <a:t>organelos</a:t>
            </a:r>
            <a:r>
              <a:rPr lang="es-ES" sz="3200" dirty="0">
                <a:latin typeface="+mn-lt"/>
                <a:cs typeface="+mn-cs"/>
              </a:rPr>
              <a:t> adyacentes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3200" dirty="0">
                <a:latin typeface="+mn-lt"/>
                <a:cs typeface="+mn-cs"/>
              </a:rPr>
              <a:t> Función inmunitaria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3200" dirty="0">
                <a:latin typeface="+mn-lt"/>
                <a:cs typeface="+mn-cs"/>
              </a:rPr>
              <a:t> Se encuentra principalmente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3200" dirty="0">
                <a:latin typeface="+mn-lt"/>
                <a:cs typeface="+mn-cs"/>
              </a:rPr>
              <a:t>	en alimentos de origen animal</a:t>
            </a:r>
          </a:p>
        </p:txBody>
      </p:sp>
      <p:pic>
        <p:nvPicPr>
          <p:cNvPr id="34820" name="Picture 2" descr="http://4.bp.blogspot.com/-sJXPew3LWig/UKp08WKaY2I/AAAAAAAAAAU/4aBS4sjVf3s/s1600/Fig+1+entrada+2+Blog.jpg">
            <a:extLst>
              <a:ext uri="{FF2B5EF4-FFF2-40B4-BE49-F238E27FC236}">
                <a16:creationId xmlns:a16="http://schemas.microsoft.com/office/drawing/2014/main" id="{930B7432-08C6-AE40-B1AD-22B16362D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 t="17229" r="9550" b="11945"/>
          <a:stretch>
            <a:fillRect/>
          </a:stretch>
        </p:blipFill>
        <p:spPr bwMode="auto">
          <a:xfrm>
            <a:off x="5364163" y="4521200"/>
            <a:ext cx="3421062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C400F07-215C-5B46-9E36-AAA58C9D23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-26988"/>
            <a:ext cx="8174037" cy="706438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es-ES" altLang="es-CL" sz="4000" b="1" dirty="0">
                <a:solidFill>
                  <a:schemeClr val="accent5">
                    <a:lumMod val="75000"/>
                  </a:schemeClr>
                </a:solidFill>
              </a:rPr>
              <a:t>HIDRATOS DE CARBONO (</a:t>
            </a:r>
            <a:r>
              <a:rPr lang="es-ES" altLang="es-CL" sz="4000" b="1" dirty="0" err="1">
                <a:solidFill>
                  <a:schemeClr val="accent5">
                    <a:lumMod val="75000"/>
                  </a:schemeClr>
                </a:solidFill>
              </a:rPr>
              <a:t>CHOs</a:t>
            </a:r>
            <a:r>
              <a:rPr lang="es-ES" altLang="es-CL" sz="40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15363" name="Picture 6" descr="http://www.formaefitness.it/polisaccaridi_clip_image002_0000.gif">
            <a:extLst>
              <a:ext uri="{FF2B5EF4-FFF2-40B4-BE49-F238E27FC236}">
                <a16:creationId xmlns:a16="http://schemas.microsoft.com/office/drawing/2014/main" id="{F75E7454-94B9-1842-B572-BF6522278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2997200"/>
            <a:ext cx="3182938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 descr="http://2.bp.blogspot.com/-CdYDs5xWQVw/UJ6ObrQJURI/AAAAAAAAAhU/bUxxzdPTki4/s1600/disacaridos.gif">
            <a:extLst>
              <a:ext uri="{FF2B5EF4-FFF2-40B4-BE49-F238E27FC236}">
                <a16:creationId xmlns:a16="http://schemas.microsoft.com/office/drawing/2014/main" id="{F538A618-728D-A447-B69A-DB67C65FE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29000"/>
            <a:ext cx="494506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CuadroTexto 1">
            <a:extLst>
              <a:ext uri="{FF2B5EF4-FFF2-40B4-BE49-F238E27FC236}">
                <a16:creationId xmlns:a16="http://schemas.microsoft.com/office/drawing/2014/main" id="{ACAB4638-9F91-304D-A5D9-C4D439DEF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1084263"/>
            <a:ext cx="89646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CL" altLang="en-US" sz="2000" dirty="0">
                <a:latin typeface="Arial" panose="020B0604020202020204" pitchFamily="34" charset="0"/>
              </a:rPr>
              <a:t>Son utilizados como fuente de energía para el organismo además de cumplir otras funciones, como estructurales.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s-CL" altLang="en-US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CL" altLang="en-US" sz="2000" dirty="0">
                <a:latin typeface="Arial" panose="020B0604020202020204" pitchFamily="34" charset="0"/>
              </a:rPr>
              <a:t>Puedes ser simples o complejos.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s-CL" altLang="en-US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CL" altLang="en-US" sz="2000" dirty="0">
                <a:latin typeface="Arial" panose="020B0604020202020204" pitchFamily="34" charset="0"/>
              </a:rPr>
              <a:t>Luego de ser digeridos son transformados en carbohidratos simples. 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26FDC3B8-6FE0-5343-B4D3-62637FCCEBA7}"/>
              </a:ext>
            </a:extLst>
          </p:cNvPr>
          <p:cNvSpPr txBox="1">
            <a:spLocks/>
          </p:cNvSpPr>
          <p:nvPr/>
        </p:nvSpPr>
        <p:spPr>
          <a:xfrm>
            <a:off x="0" y="260350"/>
            <a:ext cx="91440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Cobre (Cu)</a:t>
            </a:r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1CA6B11E-0711-F648-BA08-EB026D806062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3200" dirty="0">
                <a:latin typeface="+mn-lt"/>
                <a:cs typeface="+mn-cs"/>
              </a:rPr>
              <a:t> </a:t>
            </a:r>
            <a:r>
              <a:rPr lang="es-ES" sz="3200" b="1" dirty="0">
                <a:solidFill>
                  <a:schemeClr val="accent1"/>
                </a:solidFill>
                <a:latin typeface="+mn-lt"/>
                <a:cs typeface="+mn-cs"/>
              </a:rPr>
              <a:t>Componente de diversas enzimas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3200" dirty="0">
                <a:latin typeface="+mn-lt"/>
                <a:cs typeface="+mn-cs"/>
              </a:rPr>
              <a:t> </a:t>
            </a:r>
            <a:r>
              <a:rPr lang="es-ES" sz="3200" dirty="0" err="1">
                <a:latin typeface="+mn-lt"/>
                <a:cs typeface="+mn-cs"/>
              </a:rPr>
              <a:t>Ceruloplasmina</a:t>
            </a:r>
            <a:r>
              <a:rPr lang="es-ES" sz="3200" dirty="0">
                <a:latin typeface="+mn-lt"/>
                <a:cs typeface="+mn-cs"/>
              </a:rPr>
              <a:t> </a:t>
            </a:r>
            <a:r>
              <a:rPr lang="es-ES" sz="3200" dirty="0">
                <a:latin typeface="+mn-lt"/>
                <a:cs typeface="+mn-cs"/>
                <a:sym typeface="Wingdings" pitchFamily="2" charset="2"/>
              </a:rPr>
              <a:t> oxidación del Fe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3200" dirty="0">
                <a:latin typeface="+mn-lt"/>
                <a:cs typeface="+mn-cs"/>
                <a:sym typeface="Wingdings" pitchFamily="2" charset="2"/>
              </a:rPr>
              <a:t> Participa en la producción de energía en las mitocondrias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3200" dirty="0">
                <a:latin typeface="+mn-lt"/>
                <a:cs typeface="+mn-cs"/>
                <a:sym typeface="Wingdings" pitchFamily="2" charset="2"/>
              </a:rPr>
              <a:t> Protege frente a oxidantes y radicales libres (superóxido dismutasa)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3200" dirty="0">
                <a:latin typeface="+mn-lt"/>
                <a:cs typeface="+mn-cs"/>
                <a:sym typeface="Wingdings" pitchFamily="2" charset="2"/>
              </a:rPr>
              <a:t> Síntesis de mielina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3200" dirty="0">
                <a:latin typeface="+mn-lt"/>
                <a:cs typeface="+mn-cs"/>
                <a:sym typeface="Wingdings" pitchFamily="2" charset="2"/>
              </a:rPr>
              <a:t> Metabolización de </a:t>
            </a:r>
            <a:r>
              <a:rPr lang="es-ES" sz="3200" dirty="0" err="1">
                <a:latin typeface="+mn-lt"/>
                <a:cs typeface="+mn-cs"/>
                <a:sym typeface="Wingdings" pitchFamily="2" charset="2"/>
              </a:rPr>
              <a:t>catecolaminas</a:t>
            </a:r>
            <a:endParaRPr lang="es-ES" sz="3200" dirty="0">
              <a:latin typeface="+mn-lt"/>
              <a:cs typeface="+mn-cs"/>
              <a:sym typeface="Wingdings" pitchFamily="2" charset="2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3200" dirty="0">
                <a:latin typeface="+mn-lt"/>
                <a:cs typeface="+mn-cs"/>
                <a:sym typeface="Wingdings" pitchFamily="2" charset="2"/>
              </a:rPr>
              <a:t> P</a:t>
            </a:r>
            <a:r>
              <a:rPr lang="es-ES" sz="3200" dirty="0" err="1">
                <a:latin typeface="+mn-lt"/>
                <a:cs typeface="+mn-cs"/>
                <a:sym typeface="Wingdings" pitchFamily="2" charset="2"/>
              </a:rPr>
              <a:t>rincipalmente</a:t>
            </a:r>
            <a:r>
              <a:rPr lang="es-ES" sz="3200" dirty="0">
                <a:latin typeface="+mn-lt"/>
                <a:cs typeface="+mn-cs"/>
                <a:sym typeface="Wingdings" pitchFamily="2" charset="2"/>
              </a:rPr>
              <a:t> en carnes,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3200" dirty="0">
                <a:latin typeface="+mn-lt"/>
                <a:cs typeface="+mn-cs"/>
                <a:sym typeface="Wingdings" pitchFamily="2" charset="2"/>
              </a:rPr>
              <a:t>	mariscos  y frutos secos</a:t>
            </a:r>
            <a:endParaRPr lang="es-ES" sz="3200" dirty="0">
              <a:latin typeface="+mn-lt"/>
              <a:cs typeface="+mn-cs"/>
            </a:endParaRPr>
          </a:p>
        </p:txBody>
      </p:sp>
      <p:pic>
        <p:nvPicPr>
          <p:cNvPr id="5122" name="Picture 2" descr="http://www.aliciacrocco.com.ar/wp-content/uploads/2013/12/CARNES-ROJAS-MAGRAS.jpg">
            <a:extLst>
              <a:ext uri="{FF2B5EF4-FFF2-40B4-BE49-F238E27FC236}">
                <a16:creationId xmlns:a16="http://schemas.microsoft.com/office/drawing/2014/main" id="{29BFF3B8-737B-3942-956A-4B8277A9A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157788"/>
            <a:ext cx="334645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70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4BB76D5D-6D41-044C-B69C-0FC35DF35601}"/>
              </a:ext>
            </a:extLst>
          </p:cNvPr>
          <p:cNvSpPr txBox="1">
            <a:spLocks/>
          </p:cNvSpPr>
          <p:nvPr/>
        </p:nvSpPr>
        <p:spPr>
          <a:xfrm>
            <a:off x="0" y="260350"/>
            <a:ext cx="91440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Selenio (Se)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2FBF45EE-AC44-1D43-B670-49D57F38B930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3200" dirty="0">
                <a:latin typeface="+mn-lt"/>
                <a:cs typeface="+mn-cs"/>
              </a:rPr>
              <a:t> Conforma la enzima glutatión </a:t>
            </a:r>
            <a:r>
              <a:rPr lang="es-ES" sz="3200" dirty="0" err="1">
                <a:latin typeface="+mn-lt"/>
                <a:cs typeface="+mn-cs"/>
              </a:rPr>
              <a:t>peroxidasa</a:t>
            </a:r>
            <a:r>
              <a:rPr lang="es-ES" sz="3200" dirty="0">
                <a:latin typeface="+mn-lt"/>
                <a:cs typeface="+mn-cs"/>
              </a:rPr>
              <a:t> </a:t>
            </a:r>
            <a:r>
              <a:rPr lang="es-ES" sz="3200" dirty="0">
                <a:latin typeface="+mn-lt"/>
                <a:cs typeface="+mn-cs"/>
                <a:sym typeface="Wingdings" pitchFamily="2" charset="2"/>
              </a:rPr>
              <a:t> protección contra el daño por estrés oxidativo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3200" dirty="0">
                <a:latin typeface="+mn-lt"/>
                <a:cs typeface="+mn-cs"/>
                <a:sym typeface="Wingdings" pitchFamily="2" charset="2"/>
              </a:rPr>
              <a:t> Presente en varias proteínas del organismo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3200" dirty="0">
                <a:latin typeface="+mn-lt"/>
                <a:cs typeface="+mn-cs"/>
                <a:sym typeface="Wingdings" pitchFamily="2" charset="2"/>
              </a:rPr>
              <a:t> Antioxidante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3200" dirty="0">
                <a:latin typeface="+mn-lt"/>
                <a:cs typeface="+mn-cs"/>
                <a:sym typeface="Wingdings" pitchFamily="2" charset="2"/>
              </a:rPr>
              <a:t> Participa en la respuesta inmune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3200" dirty="0">
                <a:latin typeface="+mn-lt"/>
                <a:cs typeface="+mn-cs"/>
                <a:sym typeface="Wingdings" pitchFamily="2" charset="2"/>
              </a:rPr>
              <a:t> </a:t>
            </a:r>
            <a:r>
              <a:rPr lang="es-ES" sz="3200" b="1" dirty="0">
                <a:solidFill>
                  <a:schemeClr val="accent1"/>
                </a:solidFill>
                <a:latin typeface="+mn-lt"/>
                <a:cs typeface="+mn-cs"/>
                <a:sym typeface="Wingdings" pitchFamily="2" charset="2"/>
              </a:rPr>
              <a:t>Funcionamiento de enzimas de la glándula tiroídea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3200" dirty="0">
                <a:latin typeface="+mn-lt"/>
                <a:cs typeface="+mn-cs"/>
                <a:sym typeface="Wingdings" pitchFamily="2" charset="2"/>
              </a:rPr>
              <a:t> Fuentes: mariscos, carnes, cereales. Y en menor cuantía en frutas y verduras (depende de la tierra)</a:t>
            </a:r>
            <a:endParaRPr lang="es-ES" sz="3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23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2 Rectángulo">
            <a:extLst>
              <a:ext uri="{FF2B5EF4-FFF2-40B4-BE49-F238E27FC236}">
                <a16:creationId xmlns:a16="http://schemas.microsoft.com/office/drawing/2014/main" id="{A0769322-726C-AC40-A9D7-62D5CEF0E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04813"/>
            <a:ext cx="7918450" cy="3478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s-MX" sz="2200" b="1" dirty="0"/>
              <a:t>Monosacáridos: </a:t>
            </a:r>
            <a:r>
              <a:rPr lang="es-MX" sz="2200" dirty="0"/>
              <a:t>glucosa, fructosa, galactosa.</a:t>
            </a:r>
          </a:p>
          <a:p>
            <a:pPr algn="just" eaLnBrk="1" hangingPunct="1">
              <a:defRPr/>
            </a:pPr>
            <a:endParaRPr lang="es-MX" sz="2200" dirty="0"/>
          </a:p>
          <a:p>
            <a:pPr algn="just" eaLnBrk="1" hangingPunct="1">
              <a:defRPr/>
            </a:pPr>
            <a:r>
              <a:rPr lang="es-MX" sz="2200" b="1" dirty="0"/>
              <a:t>Disacáridos: </a:t>
            </a:r>
            <a:r>
              <a:rPr lang="es-MX" sz="2200" dirty="0"/>
              <a:t>sacarosa (glucosa-fructosa), lactosa (galactosa-glucosa), maltosa (glucosa-glucosa).</a:t>
            </a:r>
          </a:p>
          <a:p>
            <a:pPr algn="just" eaLnBrk="1" hangingPunct="1">
              <a:defRPr/>
            </a:pPr>
            <a:endParaRPr lang="es-MX" sz="2200" dirty="0"/>
          </a:p>
          <a:p>
            <a:pPr algn="just" eaLnBrk="1" hangingPunct="1">
              <a:defRPr/>
            </a:pPr>
            <a:r>
              <a:rPr lang="es-MX" sz="2200" b="1" dirty="0" err="1"/>
              <a:t>Oligosacáridos</a:t>
            </a:r>
            <a:r>
              <a:rPr lang="es-MX" sz="2200" b="1" dirty="0"/>
              <a:t>: </a:t>
            </a:r>
            <a:r>
              <a:rPr lang="es-MX" sz="2200" dirty="0" err="1"/>
              <a:t>maltodextrina</a:t>
            </a:r>
            <a:r>
              <a:rPr lang="es-MX" sz="2200" dirty="0"/>
              <a:t>, </a:t>
            </a:r>
            <a:r>
              <a:rPr lang="es-MX" sz="2200" dirty="0" err="1"/>
              <a:t>rafinosa</a:t>
            </a:r>
            <a:r>
              <a:rPr lang="es-MX" sz="2200" dirty="0"/>
              <a:t>, </a:t>
            </a:r>
            <a:r>
              <a:rPr lang="es-MX" sz="2200" dirty="0" err="1"/>
              <a:t>estaquinosa</a:t>
            </a:r>
            <a:r>
              <a:rPr lang="es-MX" sz="2200" dirty="0"/>
              <a:t>.</a:t>
            </a:r>
          </a:p>
          <a:p>
            <a:pPr algn="just" eaLnBrk="1" hangingPunct="1">
              <a:defRPr/>
            </a:pPr>
            <a:endParaRPr lang="es-MX" sz="2200" dirty="0"/>
          </a:p>
          <a:p>
            <a:pPr algn="just" eaLnBrk="1" hangingPunct="1">
              <a:defRPr/>
            </a:pPr>
            <a:r>
              <a:rPr lang="es-MX" sz="2200" b="1" dirty="0"/>
              <a:t>Polisacáridos:</a:t>
            </a:r>
            <a:r>
              <a:rPr lang="es-MX" sz="2200" dirty="0"/>
              <a:t> almidones (</a:t>
            </a:r>
            <a:r>
              <a:rPr lang="es-MX" sz="2200" dirty="0" err="1"/>
              <a:t>amilosa</a:t>
            </a:r>
            <a:r>
              <a:rPr lang="es-MX" sz="2200" dirty="0"/>
              <a:t> y </a:t>
            </a:r>
            <a:r>
              <a:rPr lang="es-MX" sz="2200" dirty="0" err="1"/>
              <a:t>amilopectina</a:t>
            </a:r>
            <a:r>
              <a:rPr lang="es-MX" sz="2200" dirty="0"/>
              <a:t>), glucógeno, casi todas las fibras.</a:t>
            </a:r>
            <a:endParaRPr lang="es-ES" sz="2200" dirty="0"/>
          </a:p>
          <a:p>
            <a:pPr algn="just" eaLnBrk="1" hangingPunct="1">
              <a:defRPr/>
            </a:pPr>
            <a:endParaRPr lang="es-ES" sz="2200" dirty="0"/>
          </a:p>
        </p:txBody>
      </p:sp>
      <p:pic>
        <p:nvPicPr>
          <p:cNvPr id="18435" name="Picture 6" descr="http://www.formaefitness.it/polisaccaridi_clip_image002_0000.gif">
            <a:extLst>
              <a:ext uri="{FF2B5EF4-FFF2-40B4-BE49-F238E27FC236}">
                <a16:creationId xmlns:a16="http://schemas.microsoft.com/office/drawing/2014/main" id="{BC7F7CFF-385E-CC47-B599-0BCF9839B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68"/>
          <a:stretch>
            <a:fillRect/>
          </a:stretch>
        </p:blipFill>
        <p:spPr bwMode="auto">
          <a:xfrm>
            <a:off x="4683125" y="3933825"/>
            <a:ext cx="39925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8" descr="http://2.bp.blogspot.com/-CdYDs5xWQVw/UJ6ObrQJURI/AAAAAAAAAhU/bUxxzdPTki4/s1600/disacaridos.gif">
            <a:extLst>
              <a:ext uri="{FF2B5EF4-FFF2-40B4-BE49-F238E27FC236}">
                <a16:creationId xmlns:a16="http://schemas.microsoft.com/office/drawing/2014/main" id="{907CEF81-05CA-F84F-9AFF-404E1C28F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3" b="50616"/>
          <a:stretch>
            <a:fillRect/>
          </a:stretch>
        </p:blipFill>
        <p:spPr bwMode="auto">
          <a:xfrm>
            <a:off x="250825" y="4149725"/>
            <a:ext cx="4264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0">
            <a:extLst>
              <a:ext uri="{FF2B5EF4-FFF2-40B4-BE49-F238E27FC236}">
                <a16:creationId xmlns:a16="http://schemas.microsoft.com/office/drawing/2014/main" id="{AB95F4D4-B6A1-8849-B274-0A5908CC8190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339975" y="549275"/>
          <a:ext cx="3854450" cy="302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Imagen de mapa de bits" r:id="rId3" imgW="5207000" imgH="4813300" progId="Paint.Picture">
                  <p:embed/>
                </p:oleObj>
              </mc:Choice>
              <mc:Fallback>
                <p:oleObj name="Imagen de mapa de bits" r:id="rId3" imgW="5207000" imgH="4813300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549275"/>
                        <a:ext cx="3854450" cy="302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Flecha abajo">
            <a:extLst>
              <a:ext uri="{FF2B5EF4-FFF2-40B4-BE49-F238E27FC236}">
                <a16:creationId xmlns:a16="http://schemas.microsoft.com/office/drawing/2014/main" id="{05D45E3A-3FD3-DA4C-8E3B-1FE917FF625D}"/>
              </a:ext>
            </a:extLst>
          </p:cNvPr>
          <p:cNvSpPr/>
          <p:nvPr/>
        </p:nvSpPr>
        <p:spPr>
          <a:xfrm>
            <a:off x="3995738" y="3860800"/>
            <a:ext cx="431800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/>
          </a:p>
        </p:txBody>
      </p:sp>
      <p:sp>
        <p:nvSpPr>
          <p:cNvPr id="19460" name="3 CuadroTexto">
            <a:extLst>
              <a:ext uri="{FF2B5EF4-FFF2-40B4-BE49-F238E27FC236}">
                <a16:creationId xmlns:a16="http://schemas.microsoft.com/office/drawing/2014/main" id="{6A944D51-BE9A-4B46-A8BB-5B7DF76F8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652963"/>
            <a:ext cx="6524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n-US" sz="1800" dirty="0">
                <a:latin typeface="Arial" panose="020B0604020202020204" pitchFamily="34" charset="0"/>
              </a:rPr>
              <a:t>TODOS LOS ENLACES SE ROMPEN HASTA FORMAR CO2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>
            <a:extLst>
              <a:ext uri="{FF2B5EF4-FFF2-40B4-BE49-F238E27FC236}">
                <a16:creationId xmlns:a16="http://schemas.microsoft.com/office/drawing/2014/main" id="{CB5DA3C8-B65F-D14C-B0F8-FA5077CE6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2550" y="188913"/>
            <a:ext cx="2957513" cy="890587"/>
          </a:xfrm>
        </p:spPr>
        <p:txBody>
          <a:bodyPr/>
          <a:lstStyle/>
          <a:p>
            <a:pPr eaLnBrk="1" hangingPunct="1"/>
            <a:r>
              <a:rPr lang="es-MX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PROTEÍNAS</a:t>
            </a:r>
            <a:endParaRPr lang="es-CL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1FDBC53-A61B-4D43-9983-E795F089153A}"/>
              </a:ext>
            </a:extLst>
          </p:cNvPr>
          <p:cNvSpPr/>
          <p:nvPr/>
        </p:nvSpPr>
        <p:spPr>
          <a:xfrm>
            <a:off x="323850" y="1772816"/>
            <a:ext cx="8569325" cy="12239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s-C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Las proteínas están presentes en alimentos de origen vegetal  y animal.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B42F107-C2BE-BA4A-8A93-AB8D9D6A2245}"/>
              </a:ext>
            </a:extLst>
          </p:cNvPr>
          <p:cNvSpPr/>
          <p:nvPr/>
        </p:nvSpPr>
        <p:spPr>
          <a:xfrm>
            <a:off x="323850" y="3284116"/>
            <a:ext cx="8496300" cy="7921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s-C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Su rol principal es aportar aminoácidos al organismo para que éste sintetice sus propias proteínas.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02523D-6030-BA45-A26F-3EA39A29F60E}"/>
              </a:ext>
            </a:extLst>
          </p:cNvPr>
          <p:cNvSpPr/>
          <p:nvPr/>
        </p:nvSpPr>
        <p:spPr>
          <a:xfrm>
            <a:off x="323850" y="4365204"/>
            <a:ext cx="8496300" cy="10080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s-C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proteínas contienen 20 aminoácidos en diferentes concentraciones: esenciales y no esenciales.</a:t>
            </a:r>
            <a:endParaRPr lang="es-C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>
            <a:extLst>
              <a:ext uri="{FF2B5EF4-FFF2-40B4-BE49-F238E27FC236}">
                <a16:creationId xmlns:a16="http://schemas.microsoft.com/office/drawing/2014/main" id="{4F0C9FC6-237D-6A4B-BD8A-06860290B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0" y="115888"/>
            <a:ext cx="6200775" cy="928687"/>
          </a:xfrm>
        </p:spPr>
        <p:txBody>
          <a:bodyPr/>
          <a:lstStyle/>
          <a:p>
            <a:pPr eaLnBrk="1" hangingPunct="1"/>
            <a:r>
              <a:rPr lang="es-MX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FUNCIONES DE LAS PROTEÍNAS</a:t>
            </a:r>
            <a:endParaRPr lang="es-CL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1385B90-0813-4F43-B2A3-770BE3A01642}"/>
              </a:ext>
            </a:extLst>
          </p:cNvPr>
          <p:cNvSpPr/>
          <p:nvPr/>
        </p:nvSpPr>
        <p:spPr>
          <a:xfrm>
            <a:off x="250825" y="1268413"/>
            <a:ext cx="8642350" cy="7207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s-C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Estructura: </a:t>
            </a:r>
            <a:r>
              <a:rPr lang="es-C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de mantención, crecimiento y reparación.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7A6AF82-9D78-6A44-8F92-461E4419ABDB}"/>
              </a:ext>
            </a:extLst>
          </p:cNvPr>
          <p:cNvSpPr/>
          <p:nvPr/>
        </p:nvSpPr>
        <p:spPr>
          <a:xfrm>
            <a:off x="250825" y="2212976"/>
            <a:ext cx="8642350" cy="1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endParaRPr lang="es-CL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s-C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Regulación del metabolismo: </a:t>
            </a:r>
            <a:r>
              <a:rPr lang="es-C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enzimas, hormonas (insulina, hormona del crecimiento, aminoácidos precursores de neurotransmisores, </a:t>
            </a:r>
            <a:r>
              <a:rPr lang="es-CL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s-C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proteínas plasmáticas (</a:t>
            </a:r>
            <a:r>
              <a:rPr lang="es-CL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transferrina</a:t>
            </a:r>
            <a:r>
              <a:rPr lang="es-C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albúmina, </a:t>
            </a:r>
            <a:r>
              <a:rPr lang="es-CL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s-C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eaLnBrk="1" hangingPunct="1">
              <a:defRPr/>
            </a:pPr>
            <a:endParaRPr lang="es-CL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C126B5F-EA4E-F740-8229-13B707E4498F}"/>
              </a:ext>
            </a:extLst>
          </p:cNvPr>
          <p:cNvSpPr/>
          <p:nvPr/>
        </p:nvSpPr>
        <p:spPr>
          <a:xfrm>
            <a:off x="250825" y="3880903"/>
            <a:ext cx="8642350" cy="6477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s-C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MX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nmunidad</a:t>
            </a:r>
            <a:r>
              <a:rPr lang="es-MX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síntesis de anticuerpos, formación de linfocitos.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15225E3-BCDC-8745-A0E0-8F23B63B02CA}"/>
              </a:ext>
            </a:extLst>
          </p:cNvPr>
          <p:cNvSpPr/>
          <p:nvPr/>
        </p:nvSpPr>
        <p:spPr>
          <a:xfrm>
            <a:off x="250825" y="4868863"/>
            <a:ext cx="8642350" cy="17284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Ø"/>
              <a:defRPr/>
            </a:pPr>
            <a:endParaRPr lang="es-MX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Ø"/>
              <a:defRPr/>
            </a:pPr>
            <a:endParaRPr lang="es-MX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Clr>
                <a:srgbClr val="FF3300"/>
              </a:buClr>
              <a:defRPr/>
            </a:pPr>
            <a:r>
              <a:rPr lang="es-MX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Energía:</a:t>
            </a:r>
            <a:r>
              <a:rPr lang="es-MX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situaciones de ayuno prolongado y/o trauma, las proteínas -especialmente musculares- son capases de aportar energía, específicamente aportando aminoácidos para formar glucosa. </a:t>
            </a:r>
            <a:endParaRPr lang="es-CL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s-CL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s-CL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3107</TotalTime>
  <Words>2048</Words>
  <Application>Microsoft Macintosh PowerPoint</Application>
  <PresentationFormat>Presentación en pantalla (4:3)</PresentationFormat>
  <Paragraphs>325</Paragraphs>
  <Slides>51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6" baseType="lpstr">
      <vt:lpstr>Arial</vt:lpstr>
      <vt:lpstr>Calibri</vt:lpstr>
      <vt:lpstr>Wingdings</vt:lpstr>
      <vt:lpstr>Tema de Office</vt:lpstr>
      <vt:lpstr>Imagen de mapa de bits</vt:lpstr>
      <vt:lpstr>Presentación de PowerPoint</vt:lpstr>
      <vt:lpstr>Presentación de PowerPoint</vt:lpstr>
      <vt:lpstr>Presentación de PowerPoint</vt:lpstr>
      <vt:lpstr>Principales combustibles metabólicos en diferentes tejidos</vt:lpstr>
      <vt:lpstr>HIDRATOS DE CARBONO (CHOs)</vt:lpstr>
      <vt:lpstr>Presentación de PowerPoint</vt:lpstr>
      <vt:lpstr>Presentación de PowerPoint</vt:lpstr>
      <vt:lpstr>PROTEÍNAS</vt:lpstr>
      <vt:lpstr>FUNCIONES DE LAS PROTEÍNAS</vt:lpstr>
      <vt:lpstr>LÍPIDOS (GRASAS Y ACEITES)</vt:lpstr>
      <vt:lpstr>FUENTES DE ÁCIDOS GRASOS</vt:lpstr>
      <vt:lpstr>Presentación de PowerPoint</vt:lpstr>
      <vt:lpstr>TRIGLICÉRIDOS: reserva energética en tejido adiposo</vt:lpstr>
      <vt:lpstr>Presentación de PowerPoint</vt:lpstr>
      <vt:lpstr>ÁCIDOS GRASOS ESENCIALES</vt:lpstr>
      <vt:lpstr>Presentación de PowerPoint</vt:lpstr>
      <vt:lpstr>Presentación de PowerPoint</vt:lpstr>
      <vt:lpstr>Presentación de PowerPoint</vt:lpstr>
      <vt:lpstr>Presentación de PowerPoint</vt:lpstr>
      <vt:lpstr>VITAMINAS HIDROSOLUBLES</vt:lpstr>
      <vt:lpstr>Presentación de PowerPoint</vt:lpstr>
      <vt:lpstr>VITAMINAS LIPOSOLUBLES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VITAMINA C (Ácido ascórbico)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Stefanie</dc:creator>
  <cp:lastModifiedBy>Gladys Sofia Tapia Opazo (gtapia)</cp:lastModifiedBy>
  <cp:revision>131</cp:revision>
  <dcterms:created xsi:type="dcterms:W3CDTF">2013-01-07T05:11:41Z</dcterms:created>
  <dcterms:modified xsi:type="dcterms:W3CDTF">2020-11-11T16:29:03Z</dcterms:modified>
</cp:coreProperties>
</file>