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4" r:id="rId5"/>
    <p:sldId id="268" r:id="rId6"/>
    <p:sldId id="266" r:id="rId7"/>
    <p:sldId id="261" r:id="rId8"/>
    <p:sldId id="259" r:id="rId9"/>
    <p:sldId id="260" r:id="rId10"/>
    <p:sldId id="262" r:id="rId11"/>
    <p:sldId id="263" r:id="rId12"/>
    <p:sldId id="258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5955" autoAdjust="0"/>
  </p:normalViewPr>
  <p:slideViewPr>
    <p:cSldViewPr snapToGrid="0">
      <p:cViewPr varScale="1">
        <p:scale>
          <a:sx n="76" d="100"/>
          <a:sy n="76" d="100"/>
        </p:scale>
        <p:origin x="1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82366-4ACB-4F17-AE78-F57FE82CFF5C}" type="doc">
      <dgm:prSet loTypeId="urn:microsoft.com/office/officeart/2009/3/layout/SubStep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B6BAAA04-F09A-41BF-9DD3-9F321F3FC9C4}">
      <dgm:prSet custT="1"/>
      <dgm:spPr/>
      <dgm:t>
        <a:bodyPr/>
        <a:lstStyle/>
        <a:p>
          <a:pPr rtl="0"/>
          <a:r>
            <a:rPr lang="es-CL" sz="2400" dirty="0"/>
            <a:t>¿Cuando compro un alimento en que me tengo que fijar?</a:t>
          </a:r>
        </a:p>
      </dgm:t>
    </dgm:pt>
    <dgm:pt modelId="{AC1DF37B-4760-43E7-9F04-BE995873819B}" type="parTrans" cxnId="{677725B8-0206-4DFE-93AC-1F7EB730F94A}">
      <dgm:prSet/>
      <dgm:spPr/>
      <dgm:t>
        <a:bodyPr/>
        <a:lstStyle/>
        <a:p>
          <a:endParaRPr lang="es-CL"/>
        </a:p>
      </dgm:t>
    </dgm:pt>
    <dgm:pt modelId="{4050F8C4-88F5-43F7-9FB0-A924F9E8AAEE}" type="sibTrans" cxnId="{677725B8-0206-4DFE-93AC-1F7EB730F94A}">
      <dgm:prSet/>
      <dgm:spPr/>
      <dgm:t>
        <a:bodyPr/>
        <a:lstStyle/>
        <a:p>
          <a:endParaRPr lang="es-CL"/>
        </a:p>
      </dgm:t>
    </dgm:pt>
    <dgm:pt modelId="{31FB3642-2EB0-4193-B6EE-2858EC63F5C7}">
      <dgm:prSet custT="1"/>
      <dgm:spPr/>
      <dgm:t>
        <a:bodyPr/>
        <a:lstStyle/>
        <a:p>
          <a:pPr rtl="0"/>
          <a:r>
            <a:rPr lang="es-CL" sz="2400" dirty="0"/>
            <a:t>Si tengo que elegir entre dos alimentos, ¿Que me permite a mi decidir cual comprar?</a:t>
          </a:r>
        </a:p>
      </dgm:t>
    </dgm:pt>
    <dgm:pt modelId="{CE94B776-2EAF-4F8C-990E-09D0946BFAC0}" type="parTrans" cxnId="{B389BEBC-0613-44BD-AC32-74AD7E71CE4F}">
      <dgm:prSet/>
      <dgm:spPr/>
      <dgm:t>
        <a:bodyPr/>
        <a:lstStyle/>
        <a:p>
          <a:endParaRPr lang="es-CL"/>
        </a:p>
      </dgm:t>
    </dgm:pt>
    <dgm:pt modelId="{4F9CE5E4-0FC3-4333-88F1-9932747B798E}" type="sibTrans" cxnId="{B389BEBC-0613-44BD-AC32-74AD7E71CE4F}">
      <dgm:prSet/>
      <dgm:spPr/>
      <dgm:t>
        <a:bodyPr/>
        <a:lstStyle/>
        <a:p>
          <a:endParaRPr lang="es-CL"/>
        </a:p>
      </dgm:t>
    </dgm:pt>
    <dgm:pt modelId="{AE0F823F-CA30-49E3-BC19-BC8E16E52B95}" type="pres">
      <dgm:prSet presAssocID="{D3B82366-4ACB-4F17-AE78-F57FE82CFF5C}" presName="Name0" presStyleCnt="0">
        <dgm:presLayoutVars>
          <dgm:chMax val="7"/>
          <dgm:dir/>
          <dgm:animOne val="branch"/>
        </dgm:presLayoutVars>
      </dgm:prSet>
      <dgm:spPr/>
    </dgm:pt>
    <dgm:pt modelId="{6284176A-8EA7-4761-B691-DA7CB5156B61}" type="pres">
      <dgm:prSet presAssocID="{B6BAAA04-F09A-41BF-9DD3-9F321F3FC9C4}" presName="parTx1" presStyleLbl="node1" presStyleIdx="0" presStyleCnt="2"/>
      <dgm:spPr/>
    </dgm:pt>
    <dgm:pt modelId="{2CC9A241-C229-4FF5-995C-51700B3E17BF}" type="pres">
      <dgm:prSet presAssocID="{31FB3642-2EB0-4193-B6EE-2858EC63F5C7}" presName="parTx2" presStyleLbl="node1" presStyleIdx="1" presStyleCnt="2"/>
      <dgm:spPr/>
    </dgm:pt>
  </dgm:ptLst>
  <dgm:cxnLst>
    <dgm:cxn modelId="{7452F630-AD81-4159-8101-C065783600E8}" type="presOf" srcId="{B6BAAA04-F09A-41BF-9DD3-9F321F3FC9C4}" destId="{6284176A-8EA7-4761-B691-DA7CB5156B61}" srcOrd="0" destOrd="0" presId="urn:microsoft.com/office/officeart/2009/3/layout/SubStepProcess"/>
    <dgm:cxn modelId="{01744D6C-03FC-4487-9FD3-DA6B8E3C5BD0}" type="presOf" srcId="{31FB3642-2EB0-4193-B6EE-2858EC63F5C7}" destId="{2CC9A241-C229-4FF5-995C-51700B3E17BF}" srcOrd="0" destOrd="0" presId="urn:microsoft.com/office/officeart/2009/3/layout/SubStepProcess"/>
    <dgm:cxn modelId="{6D5C5A71-3C5A-4FA6-B66A-42D730609E74}" type="presOf" srcId="{D3B82366-4ACB-4F17-AE78-F57FE82CFF5C}" destId="{AE0F823F-CA30-49E3-BC19-BC8E16E52B95}" srcOrd="0" destOrd="0" presId="urn:microsoft.com/office/officeart/2009/3/layout/SubStepProcess"/>
    <dgm:cxn modelId="{677725B8-0206-4DFE-93AC-1F7EB730F94A}" srcId="{D3B82366-4ACB-4F17-AE78-F57FE82CFF5C}" destId="{B6BAAA04-F09A-41BF-9DD3-9F321F3FC9C4}" srcOrd="0" destOrd="0" parTransId="{AC1DF37B-4760-43E7-9F04-BE995873819B}" sibTransId="{4050F8C4-88F5-43F7-9FB0-A924F9E8AAEE}"/>
    <dgm:cxn modelId="{B389BEBC-0613-44BD-AC32-74AD7E71CE4F}" srcId="{D3B82366-4ACB-4F17-AE78-F57FE82CFF5C}" destId="{31FB3642-2EB0-4193-B6EE-2858EC63F5C7}" srcOrd="1" destOrd="0" parTransId="{CE94B776-2EAF-4F8C-990E-09D0946BFAC0}" sibTransId="{4F9CE5E4-0FC3-4333-88F1-9932747B798E}"/>
    <dgm:cxn modelId="{F2AC4792-B675-4121-9C0A-EB65AC56B0B9}" type="presParOf" srcId="{AE0F823F-CA30-49E3-BC19-BC8E16E52B95}" destId="{6284176A-8EA7-4761-B691-DA7CB5156B61}" srcOrd="0" destOrd="0" presId="urn:microsoft.com/office/officeart/2009/3/layout/SubStepProcess"/>
    <dgm:cxn modelId="{810928D8-1409-4C4F-8BD9-64CB7EA32E4F}" type="presParOf" srcId="{AE0F823F-CA30-49E3-BC19-BC8E16E52B95}" destId="{2CC9A241-C229-4FF5-995C-51700B3E17BF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9869C-4693-4DBA-ADAA-35784DFA110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s-CL"/>
        </a:p>
      </dgm:t>
    </dgm:pt>
    <dgm:pt modelId="{6605505F-405A-4ED1-BB9D-C3A32AAFB697}">
      <dgm:prSet custT="1"/>
      <dgm:spPr/>
      <dgm:t>
        <a:bodyPr/>
        <a:lstStyle/>
        <a:p>
          <a:pPr rtl="0"/>
          <a:r>
            <a:rPr lang="es-CL" sz="1800" dirty="0"/>
            <a:t>Lista de todos los ingredientes y aditivos que componen el producto, </a:t>
          </a:r>
          <a:r>
            <a:rPr lang="es-CL" sz="1800" b="1" dirty="0"/>
            <a:t>ordenados de mayor a menor</a:t>
          </a:r>
          <a:r>
            <a:rPr lang="es-CL" sz="1800" dirty="0"/>
            <a:t>, según la proporción utilizada de cada uno.</a:t>
          </a:r>
        </a:p>
      </dgm:t>
    </dgm:pt>
    <dgm:pt modelId="{0BB7CC2F-3E4C-46C2-BCFC-6C48C3039B3C}" type="parTrans" cxnId="{4C0B2947-2794-428E-910E-1877D076ADF6}">
      <dgm:prSet/>
      <dgm:spPr/>
      <dgm:t>
        <a:bodyPr/>
        <a:lstStyle/>
        <a:p>
          <a:endParaRPr lang="es-CL"/>
        </a:p>
      </dgm:t>
    </dgm:pt>
    <dgm:pt modelId="{C03C718F-FA4B-47BB-BD08-BAA243A82A23}" type="sibTrans" cxnId="{4C0B2947-2794-428E-910E-1877D076ADF6}">
      <dgm:prSet/>
      <dgm:spPr/>
      <dgm:t>
        <a:bodyPr/>
        <a:lstStyle/>
        <a:p>
          <a:endParaRPr lang="es-CL"/>
        </a:p>
      </dgm:t>
    </dgm:pt>
    <dgm:pt modelId="{AD349244-1154-4058-9491-5A8FF82D9334}">
      <dgm:prSet custT="1"/>
      <dgm:spPr/>
      <dgm:t>
        <a:bodyPr/>
        <a:lstStyle/>
        <a:p>
          <a:pPr rtl="0"/>
          <a:r>
            <a:rPr lang="es-CL" sz="1800" dirty="0"/>
            <a:t>Cuando el alimento o ingrediente contenga algún alérgeno alimentario deberá señalarse en la misma lista de ingredientes o bajo el título </a:t>
          </a:r>
          <a:r>
            <a:rPr lang="es-CL" sz="1800" b="1" dirty="0"/>
            <a:t>“Contiene…”. </a:t>
          </a:r>
        </a:p>
      </dgm:t>
    </dgm:pt>
    <dgm:pt modelId="{1FDB5703-B66C-4E63-9225-A55385D59ADF}" type="parTrans" cxnId="{0540735A-C82B-48A4-A472-08B339FFB75E}">
      <dgm:prSet/>
      <dgm:spPr/>
      <dgm:t>
        <a:bodyPr/>
        <a:lstStyle/>
        <a:p>
          <a:endParaRPr lang="es-CL"/>
        </a:p>
      </dgm:t>
    </dgm:pt>
    <dgm:pt modelId="{ECE0E17A-6CD6-4C17-8A3C-C9805F099D25}" type="sibTrans" cxnId="{0540735A-C82B-48A4-A472-08B339FFB75E}">
      <dgm:prSet/>
      <dgm:spPr/>
      <dgm:t>
        <a:bodyPr/>
        <a:lstStyle/>
        <a:p>
          <a:endParaRPr lang="es-CL"/>
        </a:p>
      </dgm:t>
    </dgm:pt>
    <dgm:pt modelId="{8FA340C5-2F2F-4FF9-AB98-3B975453EA3A}" type="pres">
      <dgm:prSet presAssocID="{6249869C-4693-4DBA-ADAA-35784DFA110C}" presName="linear" presStyleCnt="0">
        <dgm:presLayoutVars>
          <dgm:animLvl val="lvl"/>
          <dgm:resizeHandles val="exact"/>
        </dgm:presLayoutVars>
      </dgm:prSet>
      <dgm:spPr/>
    </dgm:pt>
    <dgm:pt modelId="{C85DBDC9-A41A-4619-803A-766124AE0B14}" type="pres">
      <dgm:prSet presAssocID="{6605505F-405A-4ED1-BB9D-C3A32AAFB69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92BF86-EE59-4DF1-9B29-C7FB7843F26A}" type="pres">
      <dgm:prSet presAssocID="{C03C718F-FA4B-47BB-BD08-BAA243A82A23}" presName="spacer" presStyleCnt="0"/>
      <dgm:spPr/>
    </dgm:pt>
    <dgm:pt modelId="{1F4E8792-5F3F-4028-88EB-C3143E39C507}" type="pres">
      <dgm:prSet presAssocID="{AD349244-1154-4058-9491-5A8FF82D933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1637A2F-D442-4EC6-8FD5-4CD94DFD29E1}" type="presOf" srcId="{6249869C-4693-4DBA-ADAA-35784DFA110C}" destId="{8FA340C5-2F2F-4FF9-AB98-3B975453EA3A}" srcOrd="0" destOrd="0" presId="urn:microsoft.com/office/officeart/2005/8/layout/vList2"/>
    <dgm:cxn modelId="{4C0B2947-2794-428E-910E-1877D076ADF6}" srcId="{6249869C-4693-4DBA-ADAA-35784DFA110C}" destId="{6605505F-405A-4ED1-BB9D-C3A32AAFB697}" srcOrd="0" destOrd="0" parTransId="{0BB7CC2F-3E4C-46C2-BCFC-6C48C3039B3C}" sibTransId="{C03C718F-FA4B-47BB-BD08-BAA243A82A23}"/>
    <dgm:cxn modelId="{5A8C9A59-F047-4711-A2E9-3DA507D34A54}" type="presOf" srcId="{AD349244-1154-4058-9491-5A8FF82D9334}" destId="{1F4E8792-5F3F-4028-88EB-C3143E39C507}" srcOrd="0" destOrd="0" presId="urn:microsoft.com/office/officeart/2005/8/layout/vList2"/>
    <dgm:cxn modelId="{0540735A-C82B-48A4-A472-08B339FFB75E}" srcId="{6249869C-4693-4DBA-ADAA-35784DFA110C}" destId="{AD349244-1154-4058-9491-5A8FF82D9334}" srcOrd="1" destOrd="0" parTransId="{1FDB5703-B66C-4E63-9225-A55385D59ADF}" sibTransId="{ECE0E17A-6CD6-4C17-8A3C-C9805F099D25}"/>
    <dgm:cxn modelId="{0B6AF3D4-6035-4C23-B9AF-4EA6C8A72CE3}" type="presOf" srcId="{6605505F-405A-4ED1-BB9D-C3A32AAFB697}" destId="{C85DBDC9-A41A-4619-803A-766124AE0B14}" srcOrd="0" destOrd="0" presId="urn:microsoft.com/office/officeart/2005/8/layout/vList2"/>
    <dgm:cxn modelId="{1AE58F70-E9C1-4C49-85E7-94A44F22A4DF}" type="presParOf" srcId="{8FA340C5-2F2F-4FF9-AB98-3B975453EA3A}" destId="{C85DBDC9-A41A-4619-803A-766124AE0B14}" srcOrd="0" destOrd="0" presId="urn:microsoft.com/office/officeart/2005/8/layout/vList2"/>
    <dgm:cxn modelId="{0C9D23D7-2A3D-4334-900E-1F1414927169}" type="presParOf" srcId="{8FA340C5-2F2F-4FF9-AB98-3B975453EA3A}" destId="{0692BF86-EE59-4DF1-9B29-C7FB7843F26A}" srcOrd="1" destOrd="0" presId="urn:microsoft.com/office/officeart/2005/8/layout/vList2"/>
    <dgm:cxn modelId="{546FE507-A319-4335-8275-73583731E2C6}" type="presParOf" srcId="{8FA340C5-2F2F-4FF9-AB98-3B975453EA3A}" destId="{1F4E8792-5F3F-4028-88EB-C3143E39C5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D64CE-1EF6-49D9-BF3F-1FDA8CEFA1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35D839F7-72D4-4975-90A3-29675C63E995}">
      <dgm:prSet/>
      <dgm:spPr/>
      <dgm:t>
        <a:bodyPr/>
        <a:lstStyle/>
        <a:p>
          <a:pPr rtl="0"/>
          <a:r>
            <a:rPr lang="es-AR"/>
            <a:t>Identifique las partes de la etiqueta nutricional. </a:t>
          </a:r>
          <a:endParaRPr lang="es-CL"/>
        </a:p>
      </dgm:t>
    </dgm:pt>
    <dgm:pt modelId="{80490DCC-45E9-4F0B-9498-FEAA8B7E395E}" type="parTrans" cxnId="{292C9589-D5D9-49D1-9ECC-92C813D271AE}">
      <dgm:prSet/>
      <dgm:spPr/>
      <dgm:t>
        <a:bodyPr/>
        <a:lstStyle/>
        <a:p>
          <a:endParaRPr lang="es-CL"/>
        </a:p>
      </dgm:t>
    </dgm:pt>
    <dgm:pt modelId="{2D176B53-4E81-4BC0-AC21-42D9538F809D}" type="sibTrans" cxnId="{292C9589-D5D9-49D1-9ECC-92C813D271AE}">
      <dgm:prSet/>
      <dgm:spPr/>
      <dgm:t>
        <a:bodyPr/>
        <a:lstStyle/>
        <a:p>
          <a:endParaRPr lang="es-CL"/>
        </a:p>
      </dgm:t>
    </dgm:pt>
    <dgm:pt modelId="{0EA6F770-1D15-4B93-AF06-BF3573876B6D}">
      <dgm:prSet/>
      <dgm:spPr/>
      <dgm:t>
        <a:bodyPr/>
        <a:lstStyle/>
        <a:p>
          <a:pPr rtl="0"/>
          <a:r>
            <a:rPr lang="es-AR"/>
            <a:t>¿Qué puede concluir respecto a la calidad nutricional?</a:t>
          </a:r>
          <a:endParaRPr lang="es-CL"/>
        </a:p>
      </dgm:t>
    </dgm:pt>
    <dgm:pt modelId="{4184B560-88A0-45B7-923A-33E71270A10A}" type="parTrans" cxnId="{7713539D-5692-40D6-97E9-26EF788BBBB0}">
      <dgm:prSet/>
      <dgm:spPr/>
      <dgm:t>
        <a:bodyPr/>
        <a:lstStyle/>
        <a:p>
          <a:endParaRPr lang="es-CL"/>
        </a:p>
      </dgm:t>
    </dgm:pt>
    <dgm:pt modelId="{A032A8AE-2F73-4122-B7F8-5BE37A2319A5}" type="sibTrans" cxnId="{7713539D-5692-40D6-97E9-26EF788BBBB0}">
      <dgm:prSet/>
      <dgm:spPr/>
      <dgm:t>
        <a:bodyPr/>
        <a:lstStyle/>
        <a:p>
          <a:endParaRPr lang="es-CL"/>
        </a:p>
      </dgm:t>
    </dgm:pt>
    <dgm:pt modelId="{AD94C64A-5A89-4DF3-8501-A750D2698996}" type="pres">
      <dgm:prSet presAssocID="{0A3D64CE-1EF6-49D9-BF3F-1FDA8CEFA104}" presName="diagram" presStyleCnt="0">
        <dgm:presLayoutVars>
          <dgm:dir/>
          <dgm:resizeHandles val="exact"/>
        </dgm:presLayoutVars>
      </dgm:prSet>
      <dgm:spPr/>
    </dgm:pt>
    <dgm:pt modelId="{97BBEE35-AD38-427F-B84D-864D25B7EA98}" type="pres">
      <dgm:prSet presAssocID="{35D839F7-72D4-4975-90A3-29675C63E995}" presName="node" presStyleLbl="node1" presStyleIdx="0" presStyleCnt="2">
        <dgm:presLayoutVars>
          <dgm:bulletEnabled val="1"/>
        </dgm:presLayoutVars>
      </dgm:prSet>
      <dgm:spPr/>
    </dgm:pt>
    <dgm:pt modelId="{5897EE2C-5D6F-4E9A-AC1B-F1B456F3CFF3}" type="pres">
      <dgm:prSet presAssocID="{2D176B53-4E81-4BC0-AC21-42D9538F809D}" presName="sibTrans" presStyleCnt="0"/>
      <dgm:spPr/>
    </dgm:pt>
    <dgm:pt modelId="{2DD2581E-C972-44B7-AD1B-EE5FCFE50DD9}" type="pres">
      <dgm:prSet presAssocID="{0EA6F770-1D15-4B93-AF06-BF3573876B6D}" presName="node" presStyleLbl="node1" presStyleIdx="1" presStyleCnt="2">
        <dgm:presLayoutVars>
          <dgm:bulletEnabled val="1"/>
        </dgm:presLayoutVars>
      </dgm:prSet>
      <dgm:spPr/>
    </dgm:pt>
  </dgm:ptLst>
  <dgm:cxnLst>
    <dgm:cxn modelId="{C246D36C-930A-4C2B-B12B-8849789A1D12}" type="presOf" srcId="{0A3D64CE-1EF6-49D9-BF3F-1FDA8CEFA104}" destId="{AD94C64A-5A89-4DF3-8501-A750D2698996}" srcOrd="0" destOrd="0" presId="urn:microsoft.com/office/officeart/2005/8/layout/default"/>
    <dgm:cxn modelId="{BC25D07C-4DBF-4832-9115-669950A7A740}" type="presOf" srcId="{35D839F7-72D4-4975-90A3-29675C63E995}" destId="{97BBEE35-AD38-427F-B84D-864D25B7EA98}" srcOrd="0" destOrd="0" presId="urn:microsoft.com/office/officeart/2005/8/layout/default"/>
    <dgm:cxn modelId="{06F5CF82-2198-4E7C-8EFA-6844536CF67A}" type="presOf" srcId="{0EA6F770-1D15-4B93-AF06-BF3573876B6D}" destId="{2DD2581E-C972-44B7-AD1B-EE5FCFE50DD9}" srcOrd="0" destOrd="0" presId="urn:microsoft.com/office/officeart/2005/8/layout/default"/>
    <dgm:cxn modelId="{292C9589-D5D9-49D1-9ECC-92C813D271AE}" srcId="{0A3D64CE-1EF6-49D9-BF3F-1FDA8CEFA104}" destId="{35D839F7-72D4-4975-90A3-29675C63E995}" srcOrd="0" destOrd="0" parTransId="{80490DCC-45E9-4F0B-9498-FEAA8B7E395E}" sibTransId="{2D176B53-4E81-4BC0-AC21-42D9538F809D}"/>
    <dgm:cxn modelId="{7713539D-5692-40D6-97E9-26EF788BBBB0}" srcId="{0A3D64CE-1EF6-49D9-BF3F-1FDA8CEFA104}" destId="{0EA6F770-1D15-4B93-AF06-BF3573876B6D}" srcOrd="1" destOrd="0" parTransId="{4184B560-88A0-45B7-923A-33E71270A10A}" sibTransId="{A032A8AE-2F73-4122-B7F8-5BE37A2319A5}"/>
    <dgm:cxn modelId="{8A4E35AE-5601-4D1D-A089-FB8A9160D539}" type="presParOf" srcId="{AD94C64A-5A89-4DF3-8501-A750D2698996}" destId="{97BBEE35-AD38-427F-B84D-864D25B7EA98}" srcOrd="0" destOrd="0" presId="urn:microsoft.com/office/officeart/2005/8/layout/default"/>
    <dgm:cxn modelId="{F75A397B-8A59-4366-9D28-2752B5A25110}" type="presParOf" srcId="{AD94C64A-5A89-4DF3-8501-A750D2698996}" destId="{5897EE2C-5D6F-4E9A-AC1B-F1B456F3CFF3}" srcOrd="1" destOrd="0" presId="urn:microsoft.com/office/officeart/2005/8/layout/default"/>
    <dgm:cxn modelId="{54A87F54-1CBB-46F2-8820-AEE992BFB3F4}" type="presParOf" srcId="{AD94C64A-5A89-4DF3-8501-A750D2698996}" destId="{2DD2581E-C972-44B7-AD1B-EE5FCFE50DD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176A-8EA7-4761-B691-DA7CB5156B61}">
      <dsp:nvSpPr>
        <dsp:cNvPr id="0" name=""/>
        <dsp:cNvSpPr/>
      </dsp:nvSpPr>
      <dsp:spPr>
        <a:xfrm>
          <a:off x="0" y="243838"/>
          <a:ext cx="3586765" cy="35867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¿Cuando compro un alimento en que me tengo que fijar?</a:t>
          </a:r>
        </a:p>
      </dsp:txBody>
      <dsp:txXfrm>
        <a:off x="525270" y="769108"/>
        <a:ext cx="2536225" cy="2536225"/>
      </dsp:txXfrm>
    </dsp:sp>
    <dsp:sp modelId="{2CC9A241-C229-4FF5-995C-51700B3E17BF}">
      <dsp:nvSpPr>
        <dsp:cNvPr id="0" name=""/>
        <dsp:cNvSpPr/>
      </dsp:nvSpPr>
      <dsp:spPr>
        <a:xfrm>
          <a:off x="3586765" y="243838"/>
          <a:ext cx="3586765" cy="358676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Si tengo que elegir entre dos alimentos, ¿Que me permite a mi decidir cual comprar?</a:t>
          </a:r>
        </a:p>
      </dsp:txBody>
      <dsp:txXfrm>
        <a:off x="4112035" y="769108"/>
        <a:ext cx="2536225" cy="2536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DBDC9-A41A-4619-803A-766124AE0B14}">
      <dsp:nvSpPr>
        <dsp:cNvPr id="0" name=""/>
        <dsp:cNvSpPr/>
      </dsp:nvSpPr>
      <dsp:spPr>
        <a:xfrm>
          <a:off x="0" y="857330"/>
          <a:ext cx="4214052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Lista de todos los ingredientes y aditivos que componen el producto, </a:t>
          </a:r>
          <a:r>
            <a:rPr lang="es-CL" sz="1800" b="1" kern="1200" dirty="0"/>
            <a:t>ordenados de mayor a menor</a:t>
          </a:r>
          <a:r>
            <a:rPr lang="es-CL" sz="1800" kern="1200" dirty="0"/>
            <a:t>, según la proporción utilizada de cada uno.</a:t>
          </a:r>
        </a:p>
      </dsp:txBody>
      <dsp:txXfrm>
        <a:off x="63112" y="920442"/>
        <a:ext cx="4087828" cy="1166626"/>
      </dsp:txXfrm>
    </dsp:sp>
    <dsp:sp modelId="{1F4E8792-5F3F-4028-88EB-C3143E39C507}">
      <dsp:nvSpPr>
        <dsp:cNvPr id="0" name=""/>
        <dsp:cNvSpPr/>
      </dsp:nvSpPr>
      <dsp:spPr>
        <a:xfrm>
          <a:off x="0" y="2337380"/>
          <a:ext cx="4214052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Cuando el alimento o ingrediente contenga algún alérgeno alimentario deberá señalarse en la misma lista de ingredientes o bajo el título </a:t>
          </a:r>
          <a:r>
            <a:rPr lang="es-CL" sz="1800" b="1" kern="1200" dirty="0"/>
            <a:t>“Contiene…”. </a:t>
          </a:r>
        </a:p>
      </dsp:txBody>
      <dsp:txXfrm>
        <a:off x="63112" y="2400492"/>
        <a:ext cx="4087828" cy="1166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BEE35-AD38-427F-B84D-864D25B7EA98}">
      <dsp:nvSpPr>
        <dsp:cNvPr id="0" name=""/>
        <dsp:cNvSpPr/>
      </dsp:nvSpPr>
      <dsp:spPr>
        <a:xfrm>
          <a:off x="366256" y="894"/>
          <a:ext cx="1801585" cy="1080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/>
            <a:t>Identifique las partes de la etiqueta nutricional. </a:t>
          </a:r>
          <a:endParaRPr lang="es-CL" sz="1700" kern="1200"/>
        </a:p>
      </dsp:txBody>
      <dsp:txXfrm>
        <a:off x="366256" y="894"/>
        <a:ext cx="1801585" cy="1080951"/>
      </dsp:txXfrm>
    </dsp:sp>
    <dsp:sp modelId="{2DD2581E-C972-44B7-AD1B-EE5FCFE50DD9}">
      <dsp:nvSpPr>
        <dsp:cNvPr id="0" name=""/>
        <dsp:cNvSpPr/>
      </dsp:nvSpPr>
      <dsp:spPr>
        <a:xfrm>
          <a:off x="366256" y="1262003"/>
          <a:ext cx="1801585" cy="1080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/>
            <a:t>¿Qué puede concluir respecto a la calidad nutricional?</a:t>
          </a:r>
          <a:endParaRPr lang="es-CL" sz="1700" kern="1200"/>
        </a:p>
      </dsp:txBody>
      <dsp:txXfrm>
        <a:off x="366256" y="1262003"/>
        <a:ext cx="1801585" cy="108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977D9-97E5-4FD6-B3CE-C93FBBBB521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D765-8872-48AE-9CF6-D1425F0C12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46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D765-8872-48AE-9CF6-D1425F0C12A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1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D765-8872-48AE-9CF6-D1425F0C12A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38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D765-8872-48AE-9CF6-D1425F0C12A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31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D765-8872-48AE-9CF6-D1425F0C12A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60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D765-8872-48AE-9CF6-D1425F0C12A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30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689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4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93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587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862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2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04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37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2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67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E1BA-EA5C-4872-BFA6-A9A32EC548E2}" type="datetimeFigureOut">
              <a:rPr lang="es-CL" smtClean="0"/>
              <a:t>20-07-20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CD2E-F3B9-4347-B2BC-A4AAF9009E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69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26485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APRENDIENDO A CONOCER Y LEER LOS ETIQUETADOS DE ALIMENTOS</a:t>
            </a:r>
          </a:p>
        </p:txBody>
      </p:sp>
      <p:pic>
        <p:nvPicPr>
          <p:cNvPr id="2054" name="7 Imagen" descr="IC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4" y="365963"/>
            <a:ext cx="1560011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8"/>
          <a:stretch>
            <a:fillRect/>
          </a:stretch>
        </p:blipFill>
        <p:spPr bwMode="auto">
          <a:xfrm>
            <a:off x="5643409" y="81200"/>
            <a:ext cx="905181" cy="17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210" descr="Descripción: Logo-edv-cs6 co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8315" r="5263" b="38951"/>
          <a:stretch>
            <a:fillRect/>
          </a:stretch>
        </p:blipFill>
        <p:spPr bwMode="auto">
          <a:xfrm>
            <a:off x="9173962" y="457200"/>
            <a:ext cx="2061789" cy="12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02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267" t="24401" r="32500" b="17543"/>
          <a:stretch/>
        </p:blipFill>
        <p:spPr>
          <a:xfrm>
            <a:off x="2859109" y="450090"/>
            <a:ext cx="6606863" cy="5951955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968151" y="4830792"/>
            <a:ext cx="776377" cy="37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7798279" y="4520241"/>
            <a:ext cx="1397479" cy="1552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263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057" t="16885" r="31444" b="25434"/>
          <a:stretch/>
        </p:blipFill>
        <p:spPr>
          <a:xfrm>
            <a:off x="2975020" y="459469"/>
            <a:ext cx="6684135" cy="578036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037162" y="4710022"/>
            <a:ext cx="776377" cy="37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7815531" y="4433978"/>
            <a:ext cx="1397479" cy="1483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5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ZACARIAS\Documents\Fotos\Fotos Etiquetas\Brow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80" y="1211799"/>
            <a:ext cx="370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83" y="1211799"/>
            <a:ext cx="37084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dondear rectángulo de esquina diagonal 5"/>
          <p:cNvSpPr/>
          <p:nvPr/>
        </p:nvSpPr>
        <p:spPr>
          <a:xfrm>
            <a:off x="2509479" y="514886"/>
            <a:ext cx="7657304" cy="525019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/>
              <a:t>INFORMACIÓN NUTRICIONAL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1046775"/>
              </p:ext>
            </p:extLst>
          </p:nvPr>
        </p:nvGraphicFramePr>
        <p:xfrm>
          <a:off x="0" y="2279910"/>
          <a:ext cx="2534098" cy="23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77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ves de NutriScore, el nuevo etiquetado de los alimen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" y="534658"/>
            <a:ext cx="5467643" cy="35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907721"/>
              </p:ext>
            </p:extLst>
          </p:nvPr>
        </p:nvGraphicFramePr>
        <p:xfrm>
          <a:off x="4056845" y="2287721"/>
          <a:ext cx="7173531" cy="407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54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341" y="2058708"/>
            <a:ext cx="4892899" cy="3313045"/>
          </a:xfrm>
        </p:spPr>
        <p:txBody>
          <a:bodyPr>
            <a:noAutofit/>
          </a:bodyPr>
          <a:lstStyle/>
          <a:p>
            <a:r>
              <a:rPr lang="es-CL" sz="2000" dirty="0"/>
              <a:t>El etiquetado nutricional es la </a:t>
            </a:r>
            <a:r>
              <a:rPr lang="es-CL" sz="2000" dirty="0">
                <a:solidFill>
                  <a:srgbClr val="FF0000"/>
                </a:solidFill>
              </a:rPr>
              <a:t>rotulación de los alimentos </a:t>
            </a:r>
            <a:r>
              <a:rPr lang="es-CL" sz="2000" dirty="0"/>
              <a:t>con un conjunto de inscripciones, leyendas o ilustraciones contenidas en el envase, que informan acerca de las </a:t>
            </a:r>
            <a:r>
              <a:rPr lang="es-CL" sz="2000" dirty="0">
                <a:solidFill>
                  <a:srgbClr val="FF0000"/>
                </a:solidFill>
              </a:rPr>
              <a:t>características de un producto alimenticio</a:t>
            </a:r>
            <a:r>
              <a:rPr lang="es-CL" sz="2000" dirty="0"/>
              <a:t>. </a:t>
            </a:r>
          </a:p>
          <a:p>
            <a:endParaRPr lang="es-CL" sz="2000" dirty="0"/>
          </a:p>
          <a:p>
            <a:r>
              <a:rPr lang="es-CL" sz="2000" dirty="0"/>
              <a:t>Son establecidas por el Reglamento Sanitario de los Alimentos (RSA).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655" t="19516" r="50669" b="11343"/>
          <a:stretch/>
        </p:blipFill>
        <p:spPr>
          <a:xfrm>
            <a:off x="6233375" y="1545917"/>
            <a:ext cx="5370490" cy="4891931"/>
          </a:xfrm>
          <a:prstGeom prst="rect">
            <a:avLst/>
          </a:prstGeom>
        </p:spPr>
      </p:pic>
      <p:sp>
        <p:nvSpPr>
          <p:cNvPr id="6" name="Redondear rectángulo de esquina diagonal 5"/>
          <p:cNvSpPr/>
          <p:nvPr/>
        </p:nvSpPr>
        <p:spPr>
          <a:xfrm>
            <a:off x="2467878" y="461098"/>
            <a:ext cx="7530993" cy="65052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/>
              <a:t>¿Qué es el etiquetado nutricional?</a:t>
            </a:r>
          </a:p>
        </p:txBody>
      </p:sp>
    </p:spTree>
    <p:extLst>
      <p:ext uri="{BB962C8B-B14F-4D97-AF65-F5344CB8AC3E}">
        <p14:creationId xmlns:p14="http://schemas.microsoft.com/office/powerpoint/2010/main" val="24272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3134" t="20267" r="24049" b="9464"/>
          <a:stretch/>
        </p:blipFill>
        <p:spPr>
          <a:xfrm>
            <a:off x="2549642" y="528034"/>
            <a:ext cx="7288847" cy="54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24" y="1342870"/>
            <a:ext cx="7447132" cy="3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6792" t="46035" r="51523" b="34332"/>
          <a:stretch/>
        </p:blipFill>
        <p:spPr>
          <a:xfrm>
            <a:off x="310551" y="926053"/>
            <a:ext cx="3992508" cy="37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8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430" t="32292" r="33979" b="32761"/>
          <a:stretch/>
        </p:blipFill>
        <p:spPr>
          <a:xfrm>
            <a:off x="5059566" y="1653261"/>
            <a:ext cx="6844632" cy="4003465"/>
          </a:xfrm>
          <a:prstGeom prst="rect">
            <a:avLst/>
          </a:prstGeom>
        </p:spPr>
      </p:pic>
      <p:sp>
        <p:nvSpPr>
          <p:cNvPr id="7" name="Redondear rectángulo de esquina diagonal 6"/>
          <p:cNvSpPr/>
          <p:nvPr/>
        </p:nvSpPr>
        <p:spPr>
          <a:xfrm>
            <a:off x="2509479" y="514886"/>
            <a:ext cx="7692356" cy="65052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/>
              <a:t>LISTADO DE INGREDIENTES 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19131560"/>
              </p:ext>
            </p:extLst>
          </p:nvPr>
        </p:nvGraphicFramePr>
        <p:xfrm>
          <a:off x="501383" y="1411214"/>
          <a:ext cx="4214052" cy="448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994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20970" y="513948"/>
            <a:ext cx="9144000" cy="1445542"/>
          </a:xfrm>
        </p:spPr>
        <p:txBody>
          <a:bodyPr>
            <a:normAutofit/>
          </a:bodyPr>
          <a:lstStyle/>
          <a:p>
            <a:r>
              <a:rPr lang="es-CL" sz="4400" dirty="0"/>
              <a:t>LEY DE COMPOSICIÓN NUTRICIONAL DE LOS ALIMENTOS Y SU PUBLICIDAD</a:t>
            </a:r>
            <a:endParaRPr lang="es-CL" sz="4400" b="1" dirty="0"/>
          </a:p>
        </p:txBody>
      </p:sp>
      <p:pic>
        <p:nvPicPr>
          <p:cNvPr id="1028" name="Picture 4" descr="Ley de Alimentos – Nuevo etiquetado de alimentos - Ministerio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3" t="1" r="814" b="15784"/>
          <a:stretch/>
        </p:blipFill>
        <p:spPr bwMode="auto">
          <a:xfrm>
            <a:off x="3657600" y="2295002"/>
            <a:ext cx="5003321" cy="40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0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091" t="52388" r="11796" b="11155"/>
          <a:stretch/>
        </p:blipFill>
        <p:spPr>
          <a:xfrm>
            <a:off x="773109" y="954157"/>
            <a:ext cx="5139844" cy="1366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197" t="11061" r="12324" b="18671"/>
          <a:stretch/>
        </p:blipFill>
        <p:spPr>
          <a:xfrm>
            <a:off x="773109" y="2873917"/>
            <a:ext cx="5139844" cy="26551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077" t="16134" r="23204" b="19797"/>
          <a:stretch/>
        </p:blipFill>
        <p:spPr>
          <a:xfrm>
            <a:off x="6429785" y="636105"/>
            <a:ext cx="4726546" cy="31114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2183" t="14818" r="22887" b="51999"/>
          <a:stretch/>
        </p:blipFill>
        <p:spPr>
          <a:xfrm>
            <a:off x="6429785" y="4305153"/>
            <a:ext cx="4726546" cy="16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89" t="27782" r="23310" b="19985"/>
          <a:stretch/>
        </p:blipFill>
        <p:spPr>
          <a:xfrm>
            <a:off x="398865" y="540044"/>
            <a:ext cx="5589811" cy="30174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2501" t="27594" r="23521" b="22616"/>
          <a:stretch/>
        </p:blipFill>
        <p:spPr>
          <a:xfrm>
            <a:off x="5988676" y="2048751"/>
            <a:ext cx="6001555" cy="3112352"/>
          </a:xfrm>
          <a:prstGeom prst="rect">
            <a:avLst/>
          </a:prstGeom>
        </p:spPr>
      </p:pic>
      <p:pic>
        <p:nvPicPr>
          <p:cNvPr id="9" name="Picture 2" descr="A tres años de Ley Etiquetado: Cambio en la composición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4" y="3837092"/>
            <a:ext cx="4615287" cy="26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20241" y="931653"/>
            <a:ext cx="1121433" cy="2625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938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180</Words>
  <Application>Microsoft Macintosh PowerPoint</Application>
  <PresentationFormat>Panorámica</PresentationFormat>
  <Paragraphs>19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APRENDIENDO A CONOCER Y LEER LOS ETIQUETADOS DE ALIMENTOS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 DE COMPOSICIÓN NUTRICIONAL DE LOS ALIMENTOS Y SU PUBLICIDAD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APRENDIENDO A CONOCER Y LEER LOS ETIQUETADOS DE ALIMENTOS</dc:title>
  <dc:creator>Sofia Sanhueza</dc:creator>
  <cp:lastModifiedBy>Gladys Sofia Tapia Opazo (gtapia)</cp:lastModifiedBy>
  <cp:revision>29</cp:revision>
  <dcterms:created xsi:type="dcterms:W3CDTF">2020-06-30T19:55:22Z</dcterms:created>
  <dcterms:modified xsi:type="dcterms:W3CDTF">2020-07-20T17:02:04Z</dcterms:modified>
</cp:coreProperties>
</file>