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8" r:id="rId5"/>
    <p:sldId id="266" r:id="rId6"/>
    <p:sldId id="268" r:id="rId7"/>
    <p:sldId id="270" r:id="rId8"/>
    <p:sldId id="259" r:id="rId9"/>
    <p:sldId id="262" r:id="rId10"/>
    <p:sldId id="27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0958" autoAdjust="0"/>
  </p:normalViewPr>
  <p:slideViewPr>
    <p:cSldViewPr snapToGrid="0">
      <p:cViewPr varScale="1">
        <p:scale>
          <a:sx n="61" d="100"/>
          <a:sy n="61" d="100"/>
        </p:scale>
        <p:origin x="8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7576-F042-4C11-8C48-9A3C26CD7DEC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B480-9924-4766-A433-FBBB4BD32B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0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B480-9924-4766-A433-FBBB4BD32B6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87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B480-9924-4766-A433-FBBB4BD32B6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909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FB480-9924-4766-A433-FBBB4BD32B6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53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A53DF-101B-409B-ADDF-AD0EEB744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F381AF-F7D9-4307-9DE8-F824D60A5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F66AE9-5B43-4F5F-B2D2-B8EDA1AD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2970E6-4187-433A-ACD2-3027FE61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F3DE1-0014-41AC-B92C-2F8CDF21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443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EB095-D404-4DE4-A9B3-C90BB209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9004C5-6A73-433E-98F5-E13259445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DE56F-A804-4586-B542-7037D35C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EF536-B512-4CA8-B4BF-0F37DA4D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517B2-9480-41E7-B9E5-9D7EB302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6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F78D98-6859-41F0-921C-5D8964418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1D173A-5BBA-426A-B90F-80B93139B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3370D-F4A9-4555-A298-1892C6E9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03C47-9306-4839-AC37-EA193750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B8F0E-7751-453A-9C3E-DA0FA921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0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AA9F-BB63-404D-BF63-613C11FC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00BE2-D15C-4CE7-A570-C7C277083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BF0CA-DD86-438A-988C-4144FFD2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C7CFF-BD53-4BB4-9359-9DE81381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83754E-C460-45AE-B926-FB94CC07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4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DB0D4-602B-4672-BD31-839A0CFA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DBB610-4423-4B37-B789-13ED8090B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D5239-BDB8-4FF8-9790-D4314E2E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F7167-84CE-4A24-8A6F-91D19661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ADEF6-F0B2-4548-B844-32836551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572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6E4B8-C43C-499B-9926-2D961BA4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2E62C4-7484-43DC-9A63-A78183310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A5B0C-B47E-40C4-AF04-3D74D2BA2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7EEEAF-DA3D-40B4-ABB3-CC9CDB4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BB6D6D-4B31-45F2-B7BE-BE165484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5642E8-5003-413E-BE84-D3B78CD0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6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7983C-6936-4CAE-99D4-EF3179FD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4A10F-7809-4B61-A821-87C796E3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9469EF-DD31-431E-8D71-2F9A5B04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EAA9FC-C292-4B1D-AC4D-A9CF53D14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3C9264-6B1E-4CB5-BB43-4E4E26312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A9A2D3-0E19-40B1-8833-38329156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C5F48B-F927-4523-80FD-C5150A41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BDE301-A1D9-408D-BF8F-71DE2D35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584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60209-0957-4AD7-92C8-35A3F347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204F1C-3A9A-4A23-856F-0EB9908A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115213-62C0-4A2E-9156-0E45AC21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A6AF7-0A4D-46F2-AD39-FEA1CB42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493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0EE4ED-5038-4B23-B644-4A1B85FC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08BD9F-51B2-4376-9131-5A639851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DBC2BB-CB8A-448D-8A99-34369046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046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7DC77-C7B5-4848-A287-05DF245E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C65BA-E0EE-4E0C-8ACF-D7A7D5B8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866587-C3D6-4104-9F86-821E16DC2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1EE905-164C-454F-9D1C-DA30F85A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08F212-64AE-4AAC-83FC-AFC62C1B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707D16-04E0-4FC2-AA49-3ABC0AAB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87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FBBC0-FC1B-42DB-926D-918114F9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D7BE62-8EF9-42D4-9214-4C64D53DE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8E7E02-33CD-438F-A9B9-AF03574E1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264F2A-1880-4C54-9B66-42072FE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6B9B30-82EB-441B-BD59-46CAB626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C4EB99-9D1A-47BB-97F5-C9660400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179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E29C80-7DD7-4A65-9BC1-4E8D2701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A96C09-D839-47D4-BCD3-BBBF4B5E6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F60613-89E7-4CAB-9E25-2322300AD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60E0-7B45-4B86-8EFC-108CF269C31B}" type="datetimeFigureOut">
              <a:rPr lang="es-CL" smtClean="0"/>
              <a:t>29-10-2020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7496B-C0FF-40AE-99CB-C14D1FE94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F188A-E924-4EF1-BAE6-91273C9B8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8C84-B25B-4590-A813-FD2E8BDF5B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3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582ECE2-91C0-421C-BE41-BE924B1C67C7}"/>
              </a:ext>
            </a:extLst>
          </p:cNvPr>
          <p:cNvSpPr txBox="1">
            <a:spLocks/>
          </p:cNvSpPr>
          <p:nvPr/>
        </p:nvSpPr>
        <p:spPr>
          <a:xfrm>
            <a:off x="1523999" y="264852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/>
          </a:p>
        </p:txBody>
      </p:sp>
      <p:pic>
        <p:nvPicPr>
          <p:cNvPr id="5" name="7 Imagen" descr="ICBM.jpg">
            <a:extLst>
              <a:ext uri="{FF2B5EF4-FFF2-40B4-BE49-F238E27FC236}">
                <a16:creationId xmlns:a16="http://schemas.microsoft.com/office/drawing/2014/main" id="{64B5DB10-1561-4863-983E-C2C1570E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94" y="365963"/>
            <a:ext cx="1560011" cy="14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EFF179BC-5805-471F-AF04-AECA4197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8"/>
          <a:stretch>
            <a:fillRect/>
          </a:stretch>
        </p:blipFill>
        <p:spPr bwMode="auto">
          <a:xfrm>
            <a:off x="5643409" y="81200"/>
            <a:ext cx="905181" cy="176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210" descr="Descripción: Logo-edv-cs6 copia">
            <a:extLst>
              <a:ext uri="{FF2B5EF4-FFF2-40B4-BE49-F238E27FC236}">
                <a16:creationId xmlns:a16="http://schemas.microsoft.com/office/drawing/2014/main" id="{46C9084E-74A5-41E1-88BC-68B2F414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8315" r="5263" b="38951"/>
          <a:stretch>
            <a:fillRect/>
          </a:stretch>
        </p:blipFill>
        <p:spPr bwMode="auto">
          <a:xfrm>
            <a:off x="9173962" y="457200"/>
            <a:ext cx="2061789" cy="12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1978C93C-FB6D-4C39-AAC4-E739DD946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5E3103B-B405-46C4-B72F-70282CBFA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4685"/>
            <a:ext cx="9144000" cy="2387600"/>
          </a:xfrm>
        </p:spPr>
        <p:txBody>
          <a:bodyPr/>
          <a:lstStyle/>
          <a:p>
            <a:r>
              <a:rPr lang="es-CL" dirty="0"/>
              <a:t>EDULCORANTES</a:t>
            </a:r>
          </a:p>
        </p:txBody>
      </p:sp>
    </p:spTree>
    <p:extLst>
      <p:ext uri="{BB962C8B-B14F-4D97-AF65-F5344CB8AC3E}">
        <p14:creationId xmlns:p14="http://schemas.microsoft.com/office/powerpoint/2010/main" val="309783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guntas claves para salir de tu zona de confort y lograr mejor calidad de  vida – Para ti mujer hoy">
            <a:extLst>
              <a:ext uri="{FF2B5EF4-FFF2-40B4-BE49-F238E27FC236}">
                <a16:creationId xmlns:a16="http://schemas.microsoft.com/office/drawing/2014/main" id="{8E092B19-691A-40E9-A1D4-8D20C5E5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79" y="1068771"/>
            <a:ext cx="5234990" cy="26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1A17743-0BA1-46F3-AF10-4B568ED78A02}"/>
              </a:ext>
            </a:extLst>
          </p:cNvPr>
          <p:cNvSpPr txBox="1"/>
          <p:nvPr/>
        </p:nvSpPr>
        <p:spPr>
          <a:xfrm>
            <a:off x="3048000" y="3986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¿Son seguros? ¿Qué dicen los estudios?</a:t>
            </a:r>
            <a:endParaRPr lang="es-CL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ABE9A1-1F66-461E-9AD8-6473DF321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35" t="44291" r="22672" b="22191"/>
          <a:stretch/>
        </p:blipFill>
        <p:spPr>
          <a:xfrm rot="20957044">
            <a:off x="180375" y="1780435"/>
            <a:ext cx="3945411" cy="1801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316734-6063-4453-B0DA-AED6DEDCC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98" y="4120805"/>
            <a:ext cx="5054102" cy="11564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69BBE3C-1E87-47AF-B22A-E8B444FD6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3969">
            <a:off x="8526685" y="1629467"/>
            <a:ext cx="3538423" cy="151246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CAA045-19EA-4595-8681-E129647A15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45" t="45364" r="12414" b="34136"/>
          <a:stretch/>
        </p:blipFill>
        <p:spPr>
          <a:xfrm>
            <a:off x="3511479" y="5227416"/>
            <a:ext cx="5838604" cy="12887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C4A6992-F55A-401A-9B5C-D9013EBA90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0" t="28965" r="32414" b="42033"/>
          <a:stretch/>
        </p:blipFill>
        <p:spPr>
          <a:xfrm>
            <a:off x="7643534" y="3907134"/>
            <a:ext cx="4185709" cy="11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1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BA17AD-531B-4698-ABCB-B60499F0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732" y="582956"/>
            <a:ext cx="561487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200" b="1" dirty="0">
                <a:solidFill>
                  <a:srgbClr val="000000"/>
                </a:solidFill>
                <a:latin typeface="+mn-lt"/>
              </a:rPr>
              <a:t>¿Qué son los edulcorantes?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F2D849-581F-4BEE-9FE6-78B5D0FAB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" b="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06C3A47-BF97-4917-9A0F-3D8CD023A27B}"/>
              </a:ext>
            </a:extLst>
          </p:cNvPr>
          <p:cNvSpPr txBox="1"/>
          <p:nvPr/>
        </p:nvSpPr>
        <p:spPr>
          <a:xfrm>
            <a:off x="5690732" y="2519462"/>
            <a:ext cx="5614874" cy="3014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00"/>
                </a:solidFill>
              </a:rPr>
              <a:t>Los edulcorantes son sustancias que se agregan a los alimentos para proporcionar un </a:t>
            </a:r>
            <a:r>
              <a:rPr lang="es-CL" dirty="0">
                <a:solidFill>
                  <a:srgbClr val="FF0000"/>
                </a:solidFill>
              </a:rPr>
              <a:t>sabor dulce, </a:t>
            </a:r>
            <a:r>
              <a:rPr lang="es-CL" dirty="0"/>
              <a:t>y que </a:t>
            </a:r>
            <a:r>
              <a:rPr lang="es-ES" dirty="0">
                <a:solidFill>
                  <a:srgbClr val="000000"/>
                </a:solidFill>
              </a:rPr>
              <a:t>aportan </a:t>
            </a:r>
            <a:r>
              <a:rPr lang="es-ES" dirty="0">
                <a:solidFill>
                  <a:srgbClr val="FF0000"/>
                </a:solidFill>
              </a:rPr>
              <a:t>muy pocas o ninguna caloría</a:t>
            </a:r>
            <a:r>
              <a:rPr lang="es-ES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0000"/>
                </a:solidFill>
              </a:rPr>
              <a:t>Pueden ser de origen natural o artificial.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Tienen un mayor poder endulzante que el azúcar, existen edulcorantes de alta intensidad, cuya dulzura es entre 30 a 600 veces más intensa que el azúcar.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Los edulcorantes más utilizados son el </a:t>
            </a:r>
            <a:r>
              <a:rPr lang="es-ES" dirty="0" err="1">
                <a:solidFill>
                  <a:srgbClr val="000000"/>
                </a:solidFill>
              </a:rPr>
              <a:t>acesulfame</a:t>
            </a:r>
            <a:r>
              <a:rPr lang="es-ES" dirty="0">
                <a:solidFill>
                  <a:srgbClr val="000000"/>
                </a:solidFill>
              </a:rPr>
              <a:t> K, sacarina, sucralosa y </a:t>
            </a:r>
            <a:r>
              <a:rPr lang="es-ES" dirty="0" err="1">
                <a:solidFill>
                  <a:srgbClr val="000000"/>
                </a:solidFill>
              </a:rPr>
              <a:t>stevia</a:t>
            </a:r>
            <a:r>
              <a:rPr lang="es-ES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235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pos y usos de los edulcorantes">
            <a:extLst>
              <a:ext uri="{FF2B5EF4-FFF2-40B4-BE49-F238E27FC236}">
                <a16:creationId xmlns:a16="http://schemas.microsoft.com/office/drawing/2014/main" id="{8945ACC9-2119-4F09-8BC2-35210843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01" y="771428"/>
            <a:ext cx="8690197" cy="55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2604427-6559-4FE9-B166-1D4376B1B4D2}"/>
              </a:ext>
            </a:extLst>
          </p:cNvPr>
          <p:cNvSpPr/>
          <p:nvPr/>
        </p:nvSpPr>
        <p:spPr>
          <a:xfrm>
            <a:off x="7295929" y="524846"/>
            <a:ext cx="3205537" cy="4911048"/>
          </a:xfrm>
          <a:custGeom>
            <a:avLst/>
            <a:gdLst>
              <a:gd name="connsiteX0" fmla="*/ 0 w 3205537"/>
              <a:gd name="connsiteY0" fmla="*/ 0 h 4911048"/>
              <a:gd name="connsiteX1" fmla="*/ 3205537 w 3205537"/>
              <a:gd name="connsiteY1" fmla="*/ 0 h 4911048"/>
              <a:gd name="connsiteX2" fmla="*/ 3205537 w 3205537"/>
              <a:gd name="connsiteY2" fmla="*/ 4911048 h 4911048"/>
              <a:gd name="connsiteX3" fmla="*/ 0 w 3205537"/>
              <a:gd name="connsiteY3" fmla="*/ 4911048 h 4911048"/>
              <a:gd name="connsiteX4" fmla="*/ 0 w 3205537"/>
              <a:gd name="connsiteY4" fmla="*/ 0 h 491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537" h="4911048" extrusionOk="0">
                <a:moveTo>
                  <a:pt x="0" y="0"/>
                </a:moveTo>
                <a:cubicBezTo>
                  <a:pt x="588140" y="-5264"/>
                  <a:pt x="1865670" y="84467"/>
                  <a:pt x="3205537" y="0"/>
                </a:cubicBezTo>
                <a:cubicBezTo>
                  <a:pt x="3077364" y="1638775"/>
                  <a:pt x="3334687" y="3161580"/>
                  <a:pt x="3205537" y="4911048"/>
                </a:cubicBezTo>
                <a:cubicBezTo>
                  <a:pt x="2483187" y="5017368"/>
                  <a:pt x="1196200" y="4903399"/>
                  <a:pt x="0" y="4911048"/>
                </a:cubicBezTo>
                <a:cubicBezTo>
                  <a:pt x="160128" y="3652208"/>
                  <a:pt x="25049" y="1397204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881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8155A-5804-4798-98AA-47CAEF52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70" y="264577"/>
            <a:ext cx="5688418" cy="1888977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Calibri" panose="020F0502020204030204" pitchFamily="34" charset="0"/>
                <a:cs typeface="Calibri" panose="020F0502020204030204" pitchFamily="34" charset="0"/>
              </a:rPr>
              <a:t>¿Cómo sabemos si un alimento contiene edulcorantes?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0FA27B-B9CE-4511-A8C7-326F57742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6" t="27908" r="3526" b="19401"/>
          <a:stretch/>
        </p:blipFill>
        <p:spPr>
          <a:xfrm>
            <a:off x="6096000" y="1537821"/>
            <a:ext cx="5471195" cy="430487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0219282-6D17-4654-A493-70117357A627}"/>
              </a:ext>
            </a:extLst>
          </p:cNvPr>
          <p:cNvSpPr/>
          <p:nvPr/>
        </p:nvSpPr>
        <p:spPr>
          <a:xfrm>
            <a:off x="9513870" y="1466232"/>
            <a:ext cx="678094" cy="3052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47A-52B4-4196-9341-A94CF6EAB066}"/>
              </a:ext>
            </a:extLst>
          </p:cNvPr>
          <p:cNvSpPr/>
          <p:nvPr/>
        </p:nvSpPr>
        <p:spPr>
          <a:xfrm>
            <a:off x="7177823" y="1618859"/>
            <a:ext cx="1191802" cy="3184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ED89749-C689-4C9C-8CE3-3DED915E691D}"/>
              </a:ext>
            </a:extLst>
          </p:cNvPr>
          <p:cNvSpPr/>
          <p:nvPr/>
        </p:nvSpPr>
        <p:spPr>
          <a:xfrm>
            <a:off x="6324888" y="3287730"/>
            <a:ext cx="2897672" cy="9154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682FF9-7A94-4317-ACBB-FCAB8F920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54" y="1858594"/>
            <a:ext cx="3993226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3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7D17ED-CC66-4DB3-9C7A-56BE7A18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4" y="307989"/>
            <a:ext cx="5981278" cy="1684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2800" b="1" dirty="0">
                <a:latin typeface="+mn-lt"/>
              </a:rPr>
              <a:t>¿Que es la Ingesta Diaria Admisible?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F38073-C817-4AEA-AE47-94625CB25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682" y="1992627"/>
            <a:ext cx="5831325" cy="387590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s-CL" sz="1800" dirty="0"/>
              <a:t>La ingesta diaria admisible (IDA) es la </a:t>
            </a:r>
            <a:r>
              <a:rPr lang="es-CL" sz="1800" dirty="0">
                <a:solidFill>
                  <a:srgbClr val="FF0000"/>
                </a:solidFill>
              </a:rPr>
              <a:t>cantidad estimada </a:t>
            </a:r>
            <a:r>
              <a:rPr lang="es-CL" sz="1800" dirty="0"/>
              <a:t>de un aditivo alimentario, expresada en relación al peso corporal, que una persona puede </a:t>
            </a:r>
            <a:r>
              <a:rPr lang="es-CL" sz="1800" dirty="0">
                <a:solidFill>
                  <a:srgbClr val="FF0000"/>
                </a:solidFill>
              </a:rPr>
              <a:t>ingerir diariamente </a:t>
            </a:r>
            <a:r>
              <a:rPr lang="es-CL" sz="1800" dirty="0"/>
              <a:t>durante toda su vida </a:t>
            </a:r>
            <a:r>
              <a:rPr lang="es-CL" sz="1800" dirty="0">
                <a:solidFill>
                  <a:srgbClr val="FF0000"/>
                </a:solidFill>
              </a:rPr>
              <a:t>sin correr riesgos apreciables para su salud</a:t>
            </a:r>
            <a:r>
              <a:rPr lang="es-CL" sz="1800" dirty="0"/>
              <a:t>. </a:t>
            </a:r>
          </a:p>
          <a:p>
            <a:endParaRPr lang="es-CL" sz="1800" dirty="0"/>
          </a:p>
          <a:p>
            <a:r>
              <a:rPr lang="es-CL" sz="1800" dirty="0"/>
              <a:t>En el </a:t>
            </a:r>
            <a:r>
              <a:rPr lang="es-CL" sz="1800" dirty="0">
                <a:solidFill>
                  <a:srgbClr val="FF0000"/>
                </a:solidFill>
              </a:rPr>
              <a:t>etiquetado de los alimentos </a:t>
            </a:r>
            <a:r>
              <a:rPr lang="es-CL" sz="1800" dirty="0"/>
              <a:t>que contienen estos productos debe indicarse:</a:t>
            </a:r>
          </a:p>
          <a:p>
            <a:pPr lvl="1"/>
            <a:r>
              <a:rPr lang="es-CL" sz="1800" dirty="0"/>
              <a:t>Destacadamente su agregado como aditivo. </a:t>
            </a:r>
          </a:p>
          <a:p>
            <a:pPr lvl="1"/>
            <a:r>
              <a:rPr lang="es-CL" sz="1800" dirty="0"/>
              <a:t>Cantidad de edulcorante por porción de consumo habitual y por cada 100 g o 100 ml del producto.</a:t>
            </a:r>
          </a:p>
          <a:p>
            <a:pPr lvl="1"/>
            <a:r>
              <a:rPr lang="es-CL" sz="1800" dirty="0"/>
              <a:t>Los valores de ingesta diaria admisible (I.D.A.), en mg/kg de peso corporal, para cada edulcorante utilizado.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570FD5-0B4C-43D3-BD2E-91FC9B608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42" y="500536"/>
            <a:ext cx="4810874" cy="1960431"/>
          </a:xfrm>
          <a:prstGeom prst="rect">
            <a:avLst/>
          </a:prstGeom>
        </p:spPr>
      </p:pic>
      <p:graphicFrame>
        <p:nvGraphicFramePr>
          <p:cNvPr id="8" name="Group 2">
            <a:extLst>
              <a:ext uri="{FF2B5EF4-FFF2-40B4-BE49-F238E27FC236}">
                <a16:creationId xmlns:a16="http://schemas.microsoft.com/office/drawing/2014/main" id="{624ACC80-24F7-496E-A081-F4FD2D4FBD6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1960296"/>
              </p:ext>
            </p:extLst>
          </p:nvPr>
        </p:nvGraphicFramePr>
        <p:xfrm>
          <a:off x="7484376" y="2961503"/>
          <a:ext cx="3867013" cy="31386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62453">
                  <a:extLst>
                    <a:ext uri="{9D8B030D-6E8A-4147-A177-3AD203B41FA5}">
                      <a16:colId xmlns:a16="http://schemas.microsoft.com/office/drawing/2014/main" val="3592264636"/>
                    </a:ext>
                  </a:extLst>
                </a:gridCol>
                <a:gridCol w="1404560">
                  <a:extLst>
                    <a:ext uri="{9D8B030D-6E8A-4147-A177-3AD203B41FA5}">
                      <a16:colId xmlns:a16="http://schemas.microsoft.com/office/drawing/2014/main" val="933436336"/>
                    </a:ext>
                  </a:extLst>
                </a:gridCol>
              </a:tblGrid>
              <a:tr h="58623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Edulcorante</a:t>
                      </a:r>
                      <a:endParaRPr kumimoji="0" lang="es-ES_tradnl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mg/kg peso día </a:t>
                      </a:r>
                      <a:endParaRPr kumimoji="0" lang="es-ES_tradnl" altLang="es-C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2018899744"/>
                  </a:ext>
                </a:extLst>
              </a:tr>
              <a:tr h="58623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Acesulfamo</a:t>
                      </a:r>
                      <a:r>
                        <a:rPr kumimoji="0" lang="es-ES_tradn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Acesulfamo</a:t>
                      </a:r>
                      <a:r>
                        <a:rPr kumimoji="0" lang="es-ES_tradn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potasio</a:t>
                      </a: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0 - 15 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1321742737"/>
                  </a:ext>
                </a:extLst>
              </a:tr>
              <a:tr h="34498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Aspartamo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0 - 40 </a:t>
                      </a:r>
                      <a:endParaRPr kumimoji="0" lang="es-ES_tradnl" altLang="es-C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1838728695"/>
                  </a:ext>
                </a:extLst>
              </a:tr>
              <a:tr h="58623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Ciclamatos de sodio,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potasio y de calcio 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0 - 7 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3088070016"/>
                  </a:ext>
                </a:extLst>
              </a:tr>
              <a:tr h="34498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Sacarina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0 - 5 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582489529"/>
                  </a:ext>
                </a:extLst>
              </a:tr>
              <a:tr h="34498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Sucralosa</a:t>
                      </a:r>
                      <a:endParaRPr kumimoji="0" lang="es-ES_tradnl" altLang="es-C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S Gothic" panose="020B0609070205080204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0 - 15 </a:t>
                      </a:r>
                      <a:endParaRPr kumimoji="0" lang="es-ES_tradnl" altLang="es-C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126139707"/>
                  </a:ext>
                </a:extLst>
              </a:tr>
              <a:tr h="34498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Estevia</a:t>
                      </a:r>
                    </a:p>
                  </a:txBody>
                  <a:tcPr marL="79624" marR="79624" marT="39812" marB="398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_tradnl" altLang="es-C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– 4 </a:t>
                      </a:r>
                    </a:p>
                  </a:txBody>
                  <a:tcPr marL="79624" marR="79624" marT="39812" marB="39812" anchor="ctr" horzOverflow="overflow"/>
                </a:tc>
                <a:extLst>
                  <a:ext uri="{0D108BD9-81ED-4DB2-BD59-A6C34878D82A}">
                    <a16:rowId xmlns:a16="http://schemas.microsoft.com/office/drawing/2014/main" val="172394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7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2BE9971-8011-4564-8912-346A5ECA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4C8AE42-7B47-456B-99DF-7852DE7A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9474">
            <a:off x="7318164" y="709572"/>
            <a:ext cx="4303059" cy="3069978"/>
          </a:xfrm>
          <a:prstGeom prst="rect">
            <a:avLst/>
          </a:prstGeom>
        </p:spPr>
      </p:pic>
      <p:sp>
        <p:nvSpPr>
          <p:cNvPr id="24" name="Marcador de contenido 7">
            <a:extLst>
              <a:ext uri="{FF2B5EF4-FFF2-40B4-BE49-F238E27FC236}">
                <a16:creationId xmlns:a16="http://schemas.microsoft.com/office/drawing/2014/main" id="{F95014C2-DE90-42F0-B1A5-F376CE48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324"/>
            <a:ext cx="7143452" cy="451194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Sexo: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Femenino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Peso: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60 kg.</a:t>
            </a:r>
          </a:p>
          <a:p>
            <a:pPr marL="0" indent="0">
              <a:buNone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Edulcorante de mesa líquido: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3 mg de Sacarina y 7.5 mg de Ciclamato en 5 gotas. </a:t>
            </a:r>
          </a:p>
          <a:p>
            <a:pPr marL="0" indent="0">
              <a:buNone/>
            </a:pPr>
            <a:endParaRPr lang="es-ES_tradnl" sz="2000" b="0" i="0" u="none" strike="noStrike" kern="120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_tradnl" sz="2000" b="1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I.D.A Sacarina: </a:t>
            </a:r>
            <a:r>
              <a:rPr lang="es-ES_tradnl" sz="20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0 - 5 mg/kg peso día </a:t>
            </a:r>
          </a:p>
          <a:p>
            <a:pPr marL="0" indent="0">
              <a:buNone/>
            </a:pP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5mg/kg de peso x 60 kg= </a:t>
            </a:r>
            <a:r>
              <a:rPr lang="es-CL" sz="2000" b="1" dirty="0">
                <a:latin typeface="Calibri" panose="020F0502020204030204" pitchFamily="34" charset="0"/>
                <a:cs typeface="Calibri" panose="020F0502020204030204" pitchFamily="34" charset="0"/>
              </a:rPr>
              <a:t>300mg = 500 gotas.</a:t>
            </a:r>
            <a:endParaRPr lang="es-CL" sz="2000" b="1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sz="2000" b="1" dirty="0">
                <a:latin typeface="Calibri" panose="020F0502020204030204" pitchFamily="34" charset="0"/>
                <a:cs typeface="Calibri" panose="020F0502020204030204" pitchFamily="34" charset="0"/>
              </a:rPr>
              <a:t>I.D.A Ciclamato: </a:t>
            </a: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0 - 7 mg/kg peso día </a:t>
            </a:r>
          </a:p>
          <a:p>
            <a:pPr marL="0" indent="0">
              <a:buNone/>
            </a:pP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7mg/kg de peso x 60 kg= </a:t>
            </a:r>
            <a:r>
              <a:rPr lang="es-CL" sz="2000" b="1" dirty="0">
                <a:latin typeface="Calibri" panose="020F0502020204030204" pitchFamily="34" charset="0"/>
                <a:cs typeface="Calibri" panose="020F0502020204030204" pitchFamily="34" charset="0"/>
              </a:rPr>
              <a:t>420mg</a:t>
            </a:r>
            <a:r>
              <a:rPr lang="es-CL" sz="20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s-CL" sz="2000" b="1" dirty="0">
                <a:latin typeface="Calibri" panose="020F0502020204030204" pitchFamily="34" charset="0"/>
                <a:cs typeface="Calibri" panose="020F0502020204030204" pitchFamily="34" charset="0"/>
              </a:rPr>
              <a:t>280 gotas</a:t>
            </a:r>
          </a:p>
          <a:p>
            <a:pPr marL="0" indent="0">
              <a:buNone/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Tendría que consumir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500 gotas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este endulzante al día para sobrepasar la ingesta máxima de sacarina, y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280 gotas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al día para sobrepasar el límite máximo para el ciclamato. </a:t>
            </a:r>
          </a:p>
        </p:txBody>
      </p:sp>
    </p:spTree>
    <p:extLst>
      <p:ext uri="{BB962C8B-B14F-4D97-AF65-F5344CB8AC3E}">
        <p14:creationId xmlns:p14="http://schemas.microsoft.com/office/powerpoint/2010/main" val="214966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701D58-4E0C-42F4-8BD0-806E660C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46" y="128982"/>
            <a:ext cx="7232916" cy="66000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3823B3-9A58-44B5-B03D-B2EDED547FD6}"/>
              </a:ext>
            </a:extLst>
          </p:cNvPr>
          <p:cNvSpPr txBox="1"/>
          <p:nvPr/>
        </p:nvSpPr>
        <p:spPr>
          <a:xfrm>
            <a:off x="391541" y="446920"/>
            <a:ext cx="3875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rgbClr val="3E3D40"/>
                </a:solidFill>
                <a:effectLst/>
              </a:rPr>
              <a:t>Productos alimenticios que contienen edulcorantes no calóricos.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5618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FFF1D8-3491-41AE-9643-750DF388A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80324"/>
            <a:ext cx="5157787" cy="823912"/>
          </a:xfrm>
        </p:spPr>
        <p:txBody>
          <a:bodyPr>
            <a:normAutofit/>
          </a:bodyPr>
          <a:lstStyle/>
          <a:p>
            <a:r>
              <a:rPr lang="es-CL" sz="2800" dirty="0"/>
              <a:t>SUCRALOSA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AFC739-6D1C-427C-852A-914E16855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304236"/>
            <a:ext cx="4955084" cy="48854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s-ES" sz="2000" dirty="0"/>
              <a:t>Es una forma modificada del azúcar común, pero sin calorías. </a:t>
            </a:r>
          </a:p>
          <a:p>
            <a:r>
              <a:rPr lang="es-ES" sz="2000" dirty="0"/>
              <a:t>Es 600 veces más dulce que el azúcar. </a:t>
            </a:r>
          </a:p>
          <a:p>
            <a:r>
              <a:rPr lang="es-ES" sz="2000" dirty="0"/>
              <a:t>No es metabolizada por el cuerpo, es decir es eliminada después de su consumo. </a:t>
            </a:r>
          </a:p>
          <a:p>
            <a:r>
              <a:rPr lang="es-ES" sz="2000" dirty="0"/>
              <a:t>No afecta los niveles de glucosa en la sangre.</a:t>
            </a:r>
          </a:p>
          <a:p>
            <a:r>
              <a:rPr lang="es-ES" sz="2000" dirty="0"/>
              <a:t>Se puede cocinar y someter a ebullición, lo cual facilita su uso en queques, mermeladas, etc.</a:t>
            </a:r>
            <a:endParaRPr lang="es-CL" sz="20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52E7FD3-BEBC-4CF0-9490-649B16CB6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480324"/>
            <a:ext cx="5183188" cy="823912"/>
          </a:xfrm>
        </p:spPr>
        <p:txBody>
          <a:bodyPr>
            <a:normAutofit/>
          </a:bodyPr>
          <a:lstStyle/>
          <a:p>
            <a:r>
              <a:rPr lang="es-CL" sz="2800" dirty="0"/>
              <a:t>STEVIA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7346AF3-CCF7-44ED-9D30-31C9448DD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04236"/>
            <a:ext cx="5183188" cy="488542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s-ES" sz="2000" dirty="0"/>
              <a:t>300 veces más dulce que el azúcar. </a:t>
            </a:r>
          </a:p>
          <a:p>
            <a:r>
              <a:rPr lang="es-ES" sz="2000" dirty="0"/>
              <a:t>Es de origen natural y tiene muchas propiedades con evidencia científica (antidiarreico, hipotensor, anticariogénico) </a:t>
            </a:r>
          </a:p>
          <a:p>
            <a:endParaRPr lang="es-CL" dirty="0"/>
          </a:p>
        </p:txBody>
      </p:sp>
      <p:pic>
        <p:nvPicPr>
          <p:cNvPr id="5122" name="Picture 2" descr="Stevia natural: beneficios, contraindicaciones y usos - Blog Conasi">
            <a:extLst>
              <a:ext uri="{FF2B5EF4-FFF2-40B4-BE49-F238E27FC236}">
                <a16:creationId xmlns:a16="http://schemas.microsoft.com/office/drawing/2014/main" id="{4E17D06D-F6BB-49FD-ABC7-FA6B445F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635">
            <a:off x="7308758" y="3351359"/>
            <a:ext cx="3256417" cy="20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60091E-32D2-4D4E-A6B7-34A1B565C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144">
            <a:off x="3281243" y="4485658"/>
            <a:ext cx="2300075" cy="14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6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118E83-C530-4880-9718-1803FD46A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588" y="326814"/>
            <a:ext cx="5157787" cy="823912"/>
          </a:xfrm>
        </p:spPr>
        <p:txBody>
          <a:bodyPr>
            <a:normAutofit/>
          </a:bodyPr>
          <a:lstStyle/>
          <a:p>
            <a:r>
              <a:rPr lang="es-CL" sz="2800" dirty="0"/>
              <a:t>ALULOSA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904948-81EA-48A8-9EB5-56A450D40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588" y="1150727"/>
            <a:ext cx="5157787" cy="491775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s-CL" sz="2000" dirty="0"/>
              <a:t>Es un monosacárido que se encuentra en pequeñas cantidad en la naturaleza.</a:t>
            </a:r>
          </a:p>
          <a:p>
            <a:r>
              <a:rPr lang="es-CL" sz="2000" dirty="0"/>
              <a:t>Aporta 0.4 kcal por gramo (10% del azúcar de mesa).</a:t>
            </a:r>
          </a:p>
          <a:p>
            <a:r>
              <a:rPr lang="es-CL" sz="2000" dirty="0"/>
              <a:t>Se derrite a los 90°C y forma caramelo.</a:t>
            </a:r>
          </a:p>
          <a:p>
            <a:r>
              <a:rPr lang="es-CL" sz="2000" dirty="0"/>
              <a:t>Su consumo podría estar asociado a malestares estomacales. </a:t>
            </a:r>
          </a:p>
          <a:p>
            <a:r>
              <a:rPr lang="es-CL" sz="2000" dirty="0"/>
              <a:t>Algunos estudios aseguran que su consumo disminuye la glicemia y mejora la resistencia a la insulina.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832B302-59EB-4AB6-83D2-FD4FC1FF9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2824" y="326814"/>
            <a:ext cx="5183188" cy="823912"/>
          </a:xfrm>
        </p:spPr>
        <p:txBody>
          <a:bodyPr>
            <a:normAutofit/>
          </a:bodyPr>
          <a:lstStyle/>
          <a:p>
            <a:r>
              <a:rPr lang="es-CL" sz="2800" dirty="0"/>
              <a:t>TAGOTOSA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B9507CD-560D-4ECA-AFDF-F6A5E8BBA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150726"/>
            <a:ext cx="5351461" cy="4917751"/>
          </a:xfrm>
          <a:solidFill>
            <a:srgbClr val="DAC7DD"/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CL" sz="2000" dirty="0"/>
              <a:t>Edulcorante natural derivado de la leche (lactosa). </a:t>
            </a:r>
          </a:p>
          <a:p>
            <a:r>
              <a:rPr lang="es-CL" sz="2000" dirty="0"/>
              <a:t>Aporta menos calorías que el azúcar (1,5 kcal por gramo).</a:t>
            </a:r>
          </a:p>
          <a:p>
            <a:r>
              <a:rPr lang="es-CL" sz="2000" dirty="0"/>
              <a:t>Endulza menos que el azúcar, por lo que en el comercio se encuentra mezclada con sucralosa.</a:t>
            </a:r>
          </a:p>
          <a:p>
            <a:r>
              <a:rPr lang="es-CL" sz="2000" dirty="0"/>
              <a:t>Es estable, por lo que sirve para preparaciones frías y calientes. </a:t>
            </a:r>
          </a:p>
          <a:p>
            <a:r>
              <a:rPr lang="es-CL" sz="2000" dirty="0"/>
              <a:t>No produce caries dentales.</a:t>
            </a:r>
          </a:p>
          <a:p>
            <a:r>
              <a:rPr lang="es-CL" sz="2000" dirty="0"/>
              <a:t>Algunos estudios sugieren que aumentaría el colesterol HDL.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B094A4-82A3-46C6-B71F-6CCCBB780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17">
            <a:off x="3444005" y="4495006"/>
            <a:ext cx="2113422" cy="21134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4A6CF4A-FDD2-4288-A9E8-1C8E4D5C1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132"/>
          <a:stretch/>
        </p:blipFill>
        <p:spPr>
          <a:xfrm rot="21246502">
            <a:off x="1444683" y="4689586"/>
            <a:ext cx="2374939" cy="17242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665A94-2FF2-45FC-996E-96FB6D534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3440">
            <a:off x="9948679" y="4820613"/>
            <a:ext cx="1726510" cy="17265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B803137-1CB5-4A21-92D1-F56D16082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988" y="4720844"/>
            <a:ext cx="2047020" cy="20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40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612</Words>
  <Application>Microsoft Office PowerPoint</Application>
  <PresentationFormat>Panorámica</PresentationFormat>
  <Paragraphs>70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EDULCORANTES</vt:lpstr>
      <vt:lpstr>¿Qué son los edulcorantes?</vt:lpstr>
      <vt:lpstr>Presentación de PowerPoint</vt:lpstr>
      <vt:lpstr>¿Cómo sabemos si un alimento contiene edulcorantes? </vt:lpstr>
      <vt:lpstr>¿Que es la Ingesta Diaria Admisible? </vt:lpstr>
      <vt:lpstr>Ejemplo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EDULCORANTES</dc:title>
  <dc:creator>Sofia Sanhueza</dc:creator>
  <cp:lastModifiedBy>Sofia Sanhueza</cp:lastModifiedBy>
  <cp:revision>16</cp:revision>
  <dcterms:created xsi:type="dcterms:W3CDTF">2020-10-30T00:53:39Z</dcterms:created>
  <dcterms:modified xsi:type="dcterms:W3CDTF">2020-10-30T03:25:09Z</dcterms:modified>
</cp:coreProperties>
</file>