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8" r:id="rId4"/>
    <p:sldId id="290" r:id="rId5"/>
    <p:sldId id="278" r:id="rId6"/>
    <p:sldId id="281" r:id="rId7"/>
    <p:sldId id="306" r:id="rId8"/>
    <p:sldId id="272" r:id="rId9"/>
    <p:sldId id="285" r:id="rId10"/>
    <p:sldId id="283" r:id="rId11"/>
    <p:sldId id="307" r:id="rId12"/>
    <p:sldId id="308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378998-C554-8549-B960-CFF710DA2515}" type="datetimeFigureOut">
              <a:rPr lang="es-AR"/>
              <a:pPr/>
              <a:t>19/7/20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006092-C0B8-6744-B83B-37CE75A4E36D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3155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523F1-35AB-4143-916D-BA378825B22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4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06B3B-4167-174E-8051-9F68D2D72AB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49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07C11-6E23-B641-A477-93E0785533C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5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1246-522F-0641-A443-8388CB20F09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87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32B9A-DFE4-C146-9662-F04DB696BC5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9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367D-700A-FF4E-AE86-BFF303B6E69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3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4DD77-76B0-0547-AA79-46D0CB00371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6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3114D-BFE7-9D47-93BF-5F11C498FB8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39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0270-614D-1F49-8122-6D390B36EC0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5784C-5320-3846-9FA5-07BDA633DC1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54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E7421-6ECB-014D-B4A9-CA58D0B80C1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1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444899B-AC38-1B41-925D-EEDB7461B65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>
            <a:extLst>
              <a:ext uri="{FF2B5EF4-FFF2-40B4-BE49-F238E27FC236}">
                <a16:creationId xmlns:a16="http://schemas.microsoft.com/office/drawing/2014/main" id="{93D6014C-1B8A-AC46-8B51-F12373FBC2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13351" cy="174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D9B41E28-D27D-3D41-ACB7-48D1290A2E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5" y="564697"/>
            <a:ext cx="1813351" cy="12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BB1A62-8211-5C45-AF25-7082E00B4866}"/>
              </a:ext>
            </a:extLst>
          </p:cNvPr>
          <p:cNvSpPr txBox="1"/>
          <p:nvPr/>
        </p:nvSpPr>
        <p:spPr>
          <a:xfrm>
            <a:off x="1920855" y="308764"/>
            <a:ext cx="51956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0" dirty="0">
                <a:cs typeface="Arial" charset="0"/>
              </a:rPr>
              <a:t>TALLER INTENSIVO</a:t>
            </a:r>
          </a:p>
          <a:p>
            <a:pPr algn="ctr"/>
            <a:endParaRPr lang="es-CL" b="0" i="1" dirty="0"/>
          </a:p>
          <a:p>
            <a:pPr algn="ctr"/>
            <a:r>
              <a:rPr lang="es-CL" b="0" i="1" dirty="0"/>
              <a:t>METABOLISMO Y NUTRICIÓN: </a:t>
            </a:r>
          </a:p>
          <a:p>
            <a:pPr algn="ctr"/>
            <a:r>
              <a:rPr lang="es-CL" b="0" i="1" dirty="0"/>
              <a:t>ENFERMEDADES DE ORIGEN NUTRICIONAL</a:t>
            </a:r>
            <a:r>
              <a:rPr lang="es-CL" sz="2800" b="0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D08E72-D44E-AC4A-B5E6-7F61705C2509}"/>
              </a:ext>
            </a:extLst>
          </p:cNvPr>
          <p:cNvSpPr txBox="1"/>
          <p:nvPr/>
        </p:nvSpPr>
        <p:spPr>
          <a:xfrm>
            <a:off x="994735" y="3068960"/>
            <a:ext cx="7047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dirty="0"/>
              <a:t>HORMANAS EN EL METABOLISMO </a:t>
            </a:r>
          </a:p>
          <a:p>
            <a:pPr algn="ctr"/>
            <a:r>
              <a:rPr lang="es-CL" sz="3200" dirty="0"/>
              <a:t>Y EN LA REGULACIÓN DE LA </a:t>
            </a:r>
          </a:p>
          <a:p>
            <a:pPr algn="ctr"/>
            <a:r>
              <a:rPr lang="es-CL" sz="3200" dirty="0"/>
              <a:t>INGESTA ALIMENTARIA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A0F20F-54CC-D740-BDF6-E47A23BD926B}"/>
              </a:ext>
            </a:extLst>
          </p:cNvPr>
          <p:cNvSpPr txBox="1"/>
          <p:nvPr/>
        </p:nvSpPr>
        <p:spPr>
          <a:xfrm>
            <a:off x="4078916" y="5309949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2 CuadroTexto"/>
          <p:cNvSpPr txBox="1">
            <a:spLocks noChangeArrowheads="1"/>
          </p:cNvSpPr>
          <p:nvPr/>
        </p:nvSpPr>
        <p:spPr bwMode="auto">
          <a:xfrm>
            <a:off x="250825" y="404813"/>
            <a:ext cx="8497888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BO" sz="2400" b="1" i="1">
                <a:solidFill>
                  <a:srgbClr val="7030A0"/>
                </a:solidFill>
              </a:rPr>
              <a:t>LEPTINA</a:t>
            </a:r>
            <a:r>
              <a:rPr lang="es-BO" sz="2400">
                <a:solidFill>
                  <a:srgbClr val="000000"/>
                </a:solidFill>
              </a:rPr>
              <a:t>: hormona secretada por el tejido adiposo. Actúa como un regulador a largo plazo de la ingesta alimentaria, a nivel del hipotálamo, reduciendo la sensación de hambre.</a:t>
            </a:r>
          </a:p>
        </p:txBody>
      </p:sp>
      <p:pic>
        <p:nvPicPr>
          <p:cNvPr id="29698" name="Picture 4" descr="http://articulosdemedicina.com/wp-content/uploads/2008/07/past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5394"/>
            <a:ext cx="7165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Rectángulo"/>
          <p:cNvSpPr>
            <a:spLocks noChangeArrowheads="1"/>
          </p:cNvSpPr>
          <p:nvPr/>
        </p:nvSpPr>
        <p:spPr bwMode="auto">
          <a:xfrm>
            <a:off x="107950" y="190500"/>
            <a:ext cx="8826500" cy="34163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s-AR" sz="2400" dirty="0"/>
              <a:t>La ghrelina es una hormona sintetizada por el estómago. Además de estimular la secreción de hormona del crecimiento (GH) en la hipófisis, la ghrelina favorece la regulación del metabolismo energético. </a:t>
            </a:r>
          </a:p>
          <a:p>
            <a:pPr algn="just" eaLnBrk="1" hangingPunct="1"/>
            <a:endParaRPr lang="es-AR" sz="2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AR" sz="2400" dirty="0"/>
              <a:t>Los niveles circulantes de ghrelina aumentan antes de las comidas y disminuyen tras la ingesta de alimento. </a:t>
            </a:r>
          </a:p>
          <a:p>
            <a:pPr algn="just" eaLnBrk="1" hangingPunct="1"/>
            <a:br>
              <a:rPr lang="es-AR" sz="2400" dirty="0">
                <a:solidFill>
                  <a:schemeClr val="bg1"/>
                </a:solidFill>
              </a:rPr>
            </a:b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307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51263"/>
            <a:ext cx="45354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nutridesk.com.au/picture/upload/gut_hormones_ghre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14217"/>
          <a:stretch>
            <a:fillRect/>
          </a:stretch>
        </p:blipFill>
        <p:spPr bwMode="auto">
          <a:xfrm>
            <a:off x="58738" y="1123950"/>
            <a:ext cx="89773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360045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7449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guiasdeneuro.com.ar/wp-content/uploads/2009/04/autoc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0862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1476375" y="3573463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sz="1800" b="1"/>
              <a:t>AUTOCRINA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628900" y="107950"/>
            <a:ext cx="3095625" cy="368300"/>
          </a:xfrm>
          <a:prstGeom prst="rect">
            <a:avLst/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ACCIONES HORMONALES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464050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2 CuadroTexto"/>
          <p:cNvSpPr txBox="1">
            <a:spLocks noChangeArrowheads="1"/>
          </p:cNvSpPr>
          <p:nvPr/>
        </p:nvSpPr>
        <p:spPr bwMode="auto">
          <a:xfrm>
            <a:off x="179512" y="1916832"/>
            <a:ext cx="3749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sz="1800" dirty="0"/>
              <a:t>Como las hormonas comunican </a:t>
            </a:r>
          </a:p>
          <a:p>
            <a:pPr eaLnBrk="1" hangingPunct="1"/>
            <a:r>
              <a:rPr lang="es-AR" sz="1800" dirty="0"/>
              <a:t>a las células su mensaje?</a:t>
            </a:r>
          </a:p>
          <a:p>
            <a:pPr eaLnBrk="1" hangingPunct="1"/>
            <a:endParaRPr lang="es-AR" sz="1800" dirty="0"/>
          </a:p>
          <a:p>
            <a:pPr eaLnBrk="1" hangingPunct="1"/>
            <a:r>
              <a:rPr lang="es-AR" sz="1800" dirty="0"/>
              <a:t>Se unen a receptores (proteínas)</a:t>
            </a:r>
          </a:p>
          <a:p>
            <a:pPr eaLnBrk="1" hangingPunct="1"/>
            <a:r>
              <a:rPr lang="es-AR" sz="1800" dirty="0"/>
              <a:t>Específicos ubicados en la </a:t>
            </a:r>
          </a:p>
          <a:p>
            <a:pPr eaLnBrk="1" hangingPunct="1"/>
            <a:r>
              <a:rPr lang="es-AR" sz="1800" dirty="0"/>
              <a:t>Membrana plasmática, citoplasma </a:t>
            </a:r>
          </a:p>
          <a:p>
            <a:pPr eaLnBrk="1" hangingPunct="1"/>
            <a:r>
              <a:rPr lang="es-AR" sz="1800" dirty="0"/>
              <a:t>o núcleo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1" y="2492896"/>
            <a:ext cx="3707513" cy="34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029203" y="1604350"/>
            <a:ext cx="7085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800" dirty="0"/>
              <a:t>Cada hormona tiene un receptor específico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oddi.net/wp-content/uploads/2012/06/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49926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 descr="http://static.ddmcdn.com/gif/diabetes-pancre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806575"/>
            <a:ext cx="37242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ferato.com/wiki/images/9/90/20100311_pbv_IA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7719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4" descr="http://tiposdediabetes.com/wp-content/uploads/2011/09/Tipos-de-insu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5524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http://www.josemiguelsamaniego.com/wp-content/uploads/2011/01/insulina-3-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92150"/>
            <a:ext cx="3105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4 CuadroTexto"/>
          <p:cNvSpPr txBox="1">
            <a:spLocks noChangeArrowheads="1"/>
          </p:cNvSpPr>
          <p:nvPr/>
        </p:nvSpPr>
        <p:spPr bwMode="auto">
          <a:xfrm>
            <a:off x="4211638" y="3500438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sz="1800"/>
              <a:t>Insulinas sintéticas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3775"/>
            <a:ext cx="4318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3675"/>
            <a:ext cx="38131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627313" y="2852738"/>
            <a:ext cx="28892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_tradnl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851275" y="3068638"/>
            <a:ext cx="144463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5" name="Agrupar 16"/>
          <p:cNvGrpSpPr>
            <a:grpSpLocks/>
          </p:cNvGrpSpPr>
          <p:nvPr/>
        </p:nvGrpSpPr>
        <p:grpSpPr bwMode="auto">
          <a:xfrm>
            <a:off x="492125" y="260350"/>
            <a:ext cx="4079875" cy="6343650"/>
            <a:chOff x="492125" y="260647"/>
            <a:chExt cx="4079875" cy="6343353"/>
          </a:xfrm>
        </p:grpSpPr>
        <p:grpSp>
          <p:nvGrpSpPr>
            <p:cNvPr id="25627" name="Agrupar 12"/>
            <p:cNvGrpSpPr>
              <a:grpSpLocks/>
            </p:cNvGrpSpPr>
            <p:nvPr/>
          </p:nvGrpSpPr>
          <p:grpSpPr bwMode="auto">
            <a:xfrm>
              <a:off x="492125" y="484187"/>
              <a:ext cx="4079875" cy="6119813"/>
              <a:chOff x="492125" y="484187"/>
              <a:chExt cx="4079875" cy="6119813"/>
            </a:xfrm>
          </p:grpSpPr>
          <p:grpSp>
            <p:nvGrpSpPr>
              <p:cNvPr id="25629" name="Agrupar 10"/>
              <p:cNvGrpSpPr>
                <a:grpSpLocks/>
              </p:cNvGrpSpPr>
              <p:nvPr/>
            </p:nvGrpSpPr>
            <p:grpSpPr bwMode="auto">
              <a:xfrm>
                <a:off x="492125" y="484187"/>
                <a:ext cx="4079875" cy="6119813"/>
                <a:chOff x="492125" y="484187"/>
                <a:chExt cx="4079875" cy="6119813"/>
              </a:xfrm>
            </p:grpSpPr>
            <p:grpSp>
              <p:nvGrpSpPr>
                <p:cNvPr id="25631" name="Agrupar 2"/>
                <p:cNvGrpSpPr>
                  <a:grpSpLocks/>
                </p:cNvGrpSpPr>
                <p:nvPr/>
              </p:nvGrpSpPr>
              <p:grpSpPr bwMode="auto">
                <a:xfrm>
                  <a:off x="492125" y="484187"/>
                  <a:ext cx="4079875" cy="6119813"/>
                  <a:chOff x="492125" y="117475"/>
                  <a:chExt cx="4079875" cy="6119813"/>
                </a:xfrm>
              </p:grpSpPr>
              <p:grpSp>
                <p:nvGrpSpPr>
                  <p:cNvPr id="25635" name="Agrupar 3"/>
                  <p:cNvGrpSpPr>
                    <a:grpSpLocks/>
                  </p:cNvGrpSpPr>
                  <p:nvPr/>
                </p:nvGrpSpPr>
                <p:grpSpPr bwMode="auto">
                  <a:xfrm>
                    <a:off x="492125" y="117475"/>
                    <a:ext cx="4079875" cy="6119813"/>
                    <a:chOff x="492125" y="117475"/>
                    <a:chExt cx="4079875" cy="6119813"/>
                  </a:xfrm>
                </p:grpSpPr>
                <p:pic>
                  <p:nvPicPr>
                    <p:cNvPr id="25637" name="Imagen 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2125" y="117475"/>
                      <a:ext cx="4079875" cy="6119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638" name="CuadroTexto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8688" y="2276872"/>
                      <a:ext cx="1584176" cy="9233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s-ES_tradnl" sz="1800"/>
                        <a:t>Adrenalina</a:t>
                      </a:r>
                    </a:p>
                    <a:p>
                      <a:endParaRPr lang="es-ES_tradnl" sz="1800"/>
                    </a:p>
                    <a:p>
                      <a:endParaRPr lang="es-ES_tradnl" sz="1800"/>
                    </a:p>
                  </p:txBody>
                </p:sp>
              </p:grpSp>
              <p:sp>
                <p:nvSpPr>
                  <p:cNvPr id="2" name="Rectángulo 1"/>
                  <p:cNvSpPr/>
                  <p:nvPr/>
                </p:nvSpPr>
                <p:spPr>
                  <a:xfrm>
                    <a:off x="2511425" y="549543"/>
                    <a:ext cx="1008063" cy="11508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s-ES_tradnl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25632" name="CuadroTexto 3"/>
                <p:cNvSpPr txBox="1">
                  <a:spLocks noChangeArrowheads="1"/>
                </p:cNvSpPr>
                <p:nvPr/>
              </p:nvSpPr>
              <p:spPr bwMode="auto">
                <a:xfrm>
                  <a:off x="3161407" y="1707297"/>
                  <a:ext cx="1218603" cy="52322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400"/>
                    <a:t>Gl</a:t>
                  </a:r>
                  <a:r>
                    <a:rPr lang="es-ES" sz="1400"/>
                    <a:t>á</a:t>
                  </a:r>
                  <a:r>
                    <a:rPr lang="es-ES_tradnl" sz="1400"/>
                    <a:t>ndulas </a:t>
                  </a:r>
                </a:p>
                <a:p>
                  <a:r>
                    <a:rPr lang="es-ES_tradnl" sz="1400"/>
                    <a:t>suprarenales</a:t>
                  </a:r>
                </a:p>
              </p:txBody>
            </p:sp>
            <p:cxnSp>
              <p:nvCxnSpPr>
                <p:cNvPr id="6" name="Conector recto de flecha 5"/>
                <p:cNvCxnSpPr/>
                <p:nvPr/>
              </p:nvCxnSpPr>
              <p:spPr>
                <a:xfrm flipH="1">
                  <a:off x="3770313" y="2257629"/>
                  <a:ext cx="11112" cy="450829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ángulo 9"/>
                <p:cNvSpPr/>
                <p:nvPr/>
              </p:nvSpPr>
              <p:spPr>
                <a:xfrm>
                  <a:off x="2868613" y="3357715"/>
                  <a:ext cx="792162" cy="6460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_tradnl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" name="Rectángulo 11"/>
              <p:cNvSpPr/>
              <p:nvPr/>
            </p:nvSpPr>
            <p:spPr>
              <a:xfrm>
                <a:off x="2511425" y="2852914"/>
                <a:ext cx="404813" cy="647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_tradnl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" name="Rectángulo 15"/>
            <p:cNvSpPr/>
            <p:nvPr/>
          </p:nvSpPr>
          <p:spPr>
            <a:xfrm>
              <a:off x="2511425" y="260647"/>
              <a:ext cx="1868488" cy="1368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9" name="Conector recto de flecha 18"/>
          <p:cNvCxnSpPr/>
          <p:nvPr/>
        </p:nvCxnSpPr>
        <p:spPr>
          <a:xfrm>
            <a:off x="3781425" y="3068638"/>
            <a:ext cx="69850" cy="49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CuadroTexto 21"/>
          <p:cNvSpPr txBox="1">
            <a:spLocks noChangeArrowheads="1"/>
          </p:cNvSpPr>
          <p:nvPr/>
        </p:nvSpPr>
        <p:spPr bwMode="auto">
          <a:xfrm>
            <a:off x="2916238" y="4437063"/>
            <a:ext cx="19431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800"/>
              <a:t>Ácidos grasos y glicerol van al hígado para </a:t>
            </a:r>
            <a:endParaRPr lang="es-ES_tradnl" sz="1800"/>
          </a:p>
        </p:txBody>
      </p:sp>
      <p:grpSp>
        <p:nvGrpSpPr>
          <p:cNvPr id="25608" name="Agrupar 3"/>
          <p:cNvGrpSpPr>
            <a:grpSpLocks/>
          </p:cNvGrpSpPr>
          <p:nvPr/>
        </p:nvGrpSpPr>
        <p:grpSpPr bwMode="auto">
          <a:xfrm>
            <a:off x="492125" y="96327"/>
            <a:ext cx="8038150" cy="6528311"/>
            <a:chOff x="492125" y="96863"/>
            <a:chExt cx="8038867" cy="6527775"/>
          </a:xfrm>
        </p:grpSpPr>
        <p:grpSp>
          <p:nvGrpSpPr>
            <p:cNvPr id="25609" name="Agrupar 38"/>
            <p:cNvGrpSpPr>
              <a:grpSpLocks/>
            </p:cNvGrpSpPr>
            <p:nvPr/>
          </p:nvGrpSpPr>
          <p:grpSpPr bwMode="auto">
            <a:xfrm>
              <a:off x="492125" y="280988"/>
              <a:ext cx="4584700" cy="6343650"/>
              <a:chOff x="492125" y="280845"/>
              <a:chExt cx="4584700" cy="6343353"/>
            </a:xfrm>
          </p:grpSpPr>
          <p:grpSp>
            <p:nvGrpSpPr>
              <p:cNvPr id="25611" name="Agrupar 19"/>
              <p:cNvGrpSpPr>
                <a:grpSpLocks/>
              </p:cNvGrpSpPr>
              <p:nvPr/>
            </p:nvGrpSpPr>
            <p:grpSpPr bwMode="auto">
              <a:xfrm>
                <a:off x="492125" y="280845"/>
                <a:ext cx="4079875" cy="6343353"/>
                <a:chOff x="492125" y="280845"/>
                <a:chExt cx="4079875" cy="6343353"/>
              </a:xfrm>
            </p:grpSpPr>
            <p:grpSp>
              <p:nvGrpSpPr>
                <p:cNvPr id="25613" name="Agrupar 24"/>
                <p:cNvGrpSpPr>
                  <a:grpSpLocks/>
                </p:cNvGrpSpPr>
                <p:nvPr/>
              </p:nvGrpSpPr>
              <p:grpSpPr bwMode="auto">
                <a:xfrm>
                  <a:off x="492125" y="280845"/>
                  <a:ext cx="4079875" cy="6343353"/>
                  <a:chOff x="492125" y="260647"/>
                  <a:chExt cx="4079875" cy="6343353"/>
                </a:xfrm>
              </p:grpSpPr>
              <p:grpSp>
                <p:nvGrpSpPr>
                  <p:cNvPr id="25615" name="Agrupar 25"/>
                  <p:cNvGrpSpPr>
                    <a:grpSpLocks/>
                  </p:cNvGrpSpPr>
                  <p:nvPr/>
                </p:nvGrpSpPr>
                <p:grpSpPr bwMode="auto">
                  <a:xfrm>
                    <a:off x="492125" y="484187"/>
                    <a:ext cx="4079875" cy="6119813"/>
                    <a:chOff x="492125" y="484187"/>
                    <a:chExt cx="4079875" cy="6119813"/>
                  </a:xfrm>
                </p:grpSpPr>
                <p:grpSp>
                  <p:nvGrpSpPr>
                    <p:cNvPr id="25617" name="Agrupar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125" y="484187"/>
                      <a:ext cx="4079875" cy="6119813"/>
                      <a:chOff x="492125" y="484187"/>
                      <a:chExt cx="4079875" cy="6119813"/>
                    </a:xfrm>
                  </p:grpSpPr>
                  <p:grpSp>
                    <p:nvGrpSpPr>
                      <p:cNvPr id="25619" name="Agrupar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2125" y="484187"/>
                        <a:ext cx="4079875" cy="6119813"/>
                        <a:chOff x="492125" y="117475"/>
                        <a:chExt cx="4079875" cy="6119813"/>
                      </a:xfrm>
                    </p:grpSpPr>
                    <p:grpSp>
                      <p:nvGrpSpPr>
                        <p:cNvPr id="25623" name="Agrupar 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2125" y="117475"/>
                          <a:ext cx="4079875" cy="6119813"/>
                          <a:chOff x="492125" y="117475"/>
                          <a:chExt cx="4079875" cy="6119813"/>
                        </a:xfrm>
                      </p:grpSpPr>
                      <p:pic>
                        <p:nvPicPr>
                          <p:cNvPr id="25625" name="Imagen 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5" y="117475"/>
                            <a:ext cx="4079875" cy="6119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5626" name="CuadroTexto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8688" y="2276872"/>
                            <a:ext cx="1584176" cy="92333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  <a:cs typeface="ＭＳ Ｐゴシック" charset="0"/>
                              </a:defRPr>
                            </a:lvl1pPr>
                            <a:lvl2pPr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2pPr>
                            <a:lvl3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3pPr>
                            <a:lvl4pPr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4pPr>
                            <a:lvl5pPr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5pPr>
                            <a:lvl6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6pPr>
                            <a:lvl7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7pPr>
                            <a:lvl8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8pPr>
                            <a:lvl9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0"/>
                              </a:defRPr>
                            </a:lvl9pPr>
                          </a:lstStyle>
                          <a:p>
                            <a:r>
                              <a:rPr lang="es-ES_tradnl" sz="1800"/>
                              <a:t>Adrenalina</a:t>
                            </a:r>
                          </a:p>
                          <a:p>
                            <a:endParaRPr lang="es-ES_tradnl" sz="1800"/>
                          </a:p>
                          <a:p>
                            <a:endParaRPr lang="es-ES_tradnl" sz="1800"/>
                          </a:p>
                        </p:txBody>
                      </p:sp>
                    </p:grpSp>
                    <p:sp>
                      <p:nvSpPr>
                        <p:cNvPr id="35" name="Rectángulo 34"/>
                        <p:cNvSpPr/>
                        <p:nvPr/>
                      </p:nvSpPr>
                      <p:spPr>
                        <a:xfrm>
                          <a:off x="2511605" y="550008"/>
                          <a:ext cx="1008153" cy="11507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/>
                          <a:endParaRPr lang="es-ES_tradnl">
                            <a:solidFill>
                              <a:srgbClr val="FFFFFF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25620" name="CuadroTexto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61407" y="1707297"/>
                        <a:ext cx="1218603" cy="5232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r>
                          <a:rPr lang="es-ES_tradnl" sz="1400"/>
                          <a:t>Gl</a:t>
                        </a:r>
                        <a:r>
                          <a:rPr lang="es-ES" sz="1400"/>
                          <a:t>á</a:t>
                        </a:r>
                        <a:r>
                          <a:rPr lang="es-ES_tradnl" sz="1400"/>
                          <a:t>ndulas </a:t>
                        </a:r>
                      </a:p>
                      <a:p>
                        <a:r>
                          <a:rPr lang="es-ES_tradnl" sz="1400"/>
                          <a:t>suprarenales</a:t>
                        </a:r>
                      </a:p>
                    </p:txBody>
                  </p:sp>
                  <p:cxnSp>
                    <p:nvCxnSpPr>
                      <p:cNvPr id="32" name="Conector recto de flecha 31"/>
                      <p:cNvCxnSpPr/>
                      <p:nvPr/>
                    </p:nvCxnSpPr>
                    <p:spPr>
                      <a:xfrm flipH="1">
                        <a:off x="3770606" y="2257985"/>
                        <a:ext cx="11113" cy="450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2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Rectángulo 32"/>
                      <p:cNvSpPr/>
                      <p:nvPr/>
                    </p:nvSpPr>
                    <p:spPr>
                      <a:xfrm>
                        <a:off x="2868825" y="3357980"/>
                        <a:ext cx="792233" cy="6460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 lang="es-ES_tradnl"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29" name="Rectángulo 28"/>
                    <p:cNvSpPr/>
                    <p:nvPr/>
                  </p:nvSpPr>
                  <p:spPr>
                    <a:xfrm>
                      <a:off x="2511605" y="2853221"/>
                      <a:ext cx="404849" cy="64761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es-ES_tradnl">
                        <a:solidFill>
                          <a:srgbClr val="FFFFFF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27" name="Rectángulo 26"/>
                  <p:cNvSpPr/>
                  <p:nvPr/>
                </p:nvSpPr>
                <p:spPr>
                  <a:xfrm>
                    <a:off x="2511605" y="261168"/>
                    <a:ext cx="1868655" cy="136824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s-ES_tradnl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cxnSp>
              <p:nvCxnSpPr>
                <p:cNvPr id="38" name="Conector recto de flecha 37"/>
                <p:cNvCxnSpPr/>
                <p:nvPr/>
              </p:nvCxnSpPr>
              <p:spPr>
                <a:xfrm flipH="1">
                  <a:off x="1979746" y="3089291"/>
                  <a:ext cx="1801973" cy="69999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ángulo 23"/>
              <p:cNvSpPr/>
              <p:nvPr/>
            </p:nvSpPr>
            <p:spPr>
              <a:xfrm>
                <a:off x="2843423" y="3644844"/>
                <a:ext cx="2233811" cy="2376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_tradnl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610" name="CuadroTexto 2"/>
            <p:cNvSpPr txBox="1">
              <a:spLocks noChangeArrowheads="1"/>
            </p:cNvSpPr>
            <p:nvPr/>
          </p:nvSpPr>
          <p:spPr bwMode="auto">
            <a:xfrm>
              <a:off x="2916454" y="96863"/>
              <a:ext cx="5614538" cy="70782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_tradnl" sz="2000"/>
                <a:t>Aumento de glucag</a:t>
              </a:r>
              <a:r>
                <a:rPr lang="es-ES" sz="2000"/>
                <a:t>ó</a:t>
              </a:r>
              <a:r>
                <a:rPr lang="es-ES_tradnl" sz="2000"/>
                <a:t>n y adrenalina sangu</a:t>
              </a:r>
              <a:r>
                <a:rPr lang="es-ES" sz="2000"/>
                <a:t>íneos </a:t>
              </a:r>
            </a:p>
            <a:p>
              <a:pPr algn="ctr"/>
              <a:r>
                <a:rPr lang="es-ES" sz="2000"/>
                <a:t>cuando baja la glicemia</a:t>
              </a:r>
              <a:endParaRPr lang="es-ES_tradnl" sz="20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baileybio.com/plogger/images/anatomy___physiology/09._powerpoint_-_endocrine_system/glucagon_-_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8"/>
            <a:ext cx="800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promoviendosalud.com/wp-content/uploads/2011/03/tiro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2433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8038" y="4005263"/>
            <a:ext cx="1511300" cy="3698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BO"/>
          </a:p>
        </p:txBody>
      </p:sp>
      <p:sp>
        <p:nvSpPr>
          <p:cNvPr id="4" name="3 CuadroTexto"/>
          <p:cNvSpPr txBox="1"/>
          <p:nvPr/>
        </p:nvSpPr>
        <p:spPr>
          <a:xfrm>
            <a:off x="2660208" y="332656"/>
            <a:ext cx="373454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BO" sz="2400" dirty="0">
                <a:ea typeface="+mn-ea"/>
                <a:cs typeface="+mn-cs"/>
              </a:rPr>
              <a:t>HORMONAS TIROIDEAS</a:t>
            </a:r>
          </a:p>
        </p:txBody>
      </p:sp>
      <p:pic>
        <p:nvPicPr>
          <p:cNvPr id="28678" name="Picture 4" descr="http://www.anaesthetist.com/icu/organs/endocr/thyroid/images/t3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19413"/>
            <a:ext cx="465613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5 CuadroTexto"/>
          <p:cNvSpPr txBox="1">
            <a:spLocks noChangeArrowheads="1"/>
          </p:cNvSpPr>
          <p:nvPr/>
        </p:nvSpPr>
        <p:spPr bwMode="auto">
          <a:xfrm>
            <a:off x="250825" y="4437063"/>
            <a:ext cx="3476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BO" sz="1400"/>
              <a:t>Glándula tiroidea:   T</a:t>
            </a:r>
            <a:r>
              <a:rPr lang="es-BO" sz="1400" baseline="-25000"/>
              <a:t>4 </a:t>
            </a:r>
            <a:r>
              <a:rPr lang="es-BO" sz="1400"/>
              <a:t> T</a:t>
            </a:r>
            <a:r>
              <a:rPr lang="es-BO" sz="1400" baseline="-25000"/>
              <a:t>3</a:t>
            </a:r>
            <a:r>
              <a:rPr lang="es-BO" sz="1400"/>
              <a:t> y calcitonina</a:t>
            </a:r>
          </a:p>
          <a:p>
            <a:pPr eaLnBrk="1" hangingPunct="1"/>
            <a:endParaRPr lang="es-BO" sz="1400"/>
          </a:p>
          <a:p>
            <a:pPr eaLnBrk="1" hangingPunct="1"/>
            <a:r>
              <a:rPr lang="es-BO" sz="1400"/>
              <a:t>Glándula paratiroidea: paratiroidea (PTH)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141</Words>
  <Application>Microsoft Macintosh PowerPoint</Application>
  <PresentationFormat>Presentación en pantalla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Gladys Sofia Tapia Opazo (gtapia)</cp:lastModifiedBy>
  <cp:revision>115</cp:revision>
  <dcterms:created xsi:type="dcterms:W3CDTF">2010-12-06T22:16:23Z</dcterms:created>
  <dcterms:modified xsi:type="dcterms:W3CDTF">2020-07-19T15:57:47Z</dcterms:modified>
</cp:coreProperties>
</file>