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40" r:id="rId2"/>
    <p:sldId id="367" r:id="rId3"/>
    <p:sldId id="384" r:id="rId4"/>
    <p:sldId id="350" r:id="rId5"/>
    <p:sldId id="385" r:id="rId6"/>
    <p:sldId id="374" r:id="rId7"/>
    <p:sldId id="369" r:id="rId8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00CC66"/>
    <a:srgbClr val="FF3300"/>
    <a:srgbClr val="00FFCC"/>
    <a:srgbClr val="008000"/>
    <a:srgbClr val="996633"/>
    <a:srgbClr val="00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86"/>
  </p:normalViewPr>
  <p:slideViewPr>
    <p:cSldViewPr>
      <p:cViewPr varScale="1">
        <p:scale>
          <a:sx n="98" d="100"/>
          <a:sy n="98" d="100"/>
        </p:scale>
        <p:origin x="194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239A6F1-500A-2946-9413-F9D6BC7828A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61784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B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28EC1-F745-6647-ADED-98CEAE6CE6A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3171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D73410-9E65-A946-A77E-C2ED083C505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0567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D2EEE0-ED23-674F-A174-06A1EBE984F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2724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DB984-F48F-E540-9AFF-EABCCAF21CD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6531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6C8BC-73EA-FF4D-B895-DAB58E3395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6498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DBC73-CA34-F646-9177-C8DC94063AB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4123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EBCE3-8C5D-4644-B01A-3DB8E9F74D4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2673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311DD-7801-8D43-B6FF-2D7E3D858C0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8580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F8364-823A-5048-B16D-7082AEB377C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643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110C3-8D40-C141-A02F-02E3A4E315E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8193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BO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869B8-701D-414B-8F2B-485C29F521B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412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E2EFF2"/>
            </a:gs>
            <a:gs pos="50000">
              <a:schemeClr val="bg1"/>
            </a:gs>
            <a:gs pos="100000">
              <a:srgbClr val="E2EFF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035D0FE6-5BF0-5843-AF12-00125C17A3B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file://localhost/http/::1.bp.blogspot.com:-ErMO8Gx3fW8:VPcjeauwa_I:AAAAAAAACt8:vQjoEr7vyuE:s1600:catecolaminas.pn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file://localhost/http/::2.bp.blogspot.com:-Gb5gWVVF0UE:Txqt1PjXuVI:AAAAAAAAB4w:vcRJ24NOQVE:s1600:20070417klpcnavid_139.Ees_.SCO_.png" TargetMode="Externa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004037" y="2276872"/>
            <a:ext cx="7704856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endParaRPr lang="es-ES_tradnl" sz="2800" dirty="0">
              <a:cs typeface="Arial" charset="0"/>
            </a:endParaRPr>
          </a:p>
          <a:p>
            <a:pPr algn="ctr" eaLnBrk="1" hangingPunct="1"/>
            <a:endParaRPr lang="es-ES_tradnl" sz="2800" dirty="0">
              <a:cs typeface="Arial" charset="0"/>
            </a:endParaRPr>
          </a:p>
          <a:p>
            <a:pPr algn="ctr" eaLnBrk="1" hangingPunct="1"/>
            <a:endParaRPr lang="es-ES_tradnl" sz="2800" dirty="0">
              <a:cs typeface="Arial" charset="0"/>
            </a:endParaRPr>
          </a:p>
          <a:p>
            <a:pPr algn="ctr" eaLnBrk="1" hangingPunct="1"/>
            <a:r>
              <a:rPr lang="es-ES_tradnl" sz="3600" dirty="0">
                <a:cs typeface="Arial" charset="0"/>
              </a:rPr>
              <a:t>REGULACIÓN DE LA GLICEMIA</a:t>
            </a:r>
          </a:p>
          <a:p>
            <a:pPr algn="ctr" eaLnBrk="1" hangingPunct="1"/>
            <a:endParaRPr lang="es-ES_tradnl" sz="2800" dirty="0">
              <a:cs typeface="Arial" charset="0"/>
            </a:endParaRPr>
          </a:p>
          <a:p>
            <a:pPr algn="ctr" eaLnBrk="1" hangingPunct="1"/>
            <a:endParaRPr lang="es-ES_tradnl" sz="2800" dirty="0">
              <a:cs typeface="Arial" charset="0"/>
            </a:endParaRPr>
          </a:p>
          <a:p>
            <a:pPr algn="ctr" eaLnBrk="1" hangingPunct="1"/>
            <a:r>
              <a:rPr lang="es-ES_tradnl" sz="2800" dirty="0">
                <a:cs typeface="Arial" charset="0"/>
              </a:rPr>
              <a:t>2020</a:t>
            </a:r>
          </a:p>
        </p:txBody>
      </p:sp>
      <p:pic>
        <p:nvPicPr>
          <p:cNvPr id="5" name="image1.png">
            <a:extLst>
              <a:ext uri="{FF2B5EF4-FFF2-40B4-BE49-F238E27FC236}">
                <a16:creationId xmlns:a16="http://schemas.microsoft.com/office/drawing/2014/main" id="{C8312A1B-C97E-9944-A0A3-83A15A5CD4B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90206"/>
            <a:ext cx="1813351" cy="174835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2.png">
            <a:extLst>
              <a:ext uri="{FF2B5EF4-FFF2-40B4-BE49-F238E27FC236}">
                <a16:creationId xmlns:a16="http://schemas.microsoft.com/office/drawing/2014/main" id="{894314D0-57B2-914C-868E-0A58159BD12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358" y="190206"/>
            <a:ext cx="1813351" cy="125217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97EBC837-AAEA-8640-981F-A716D7F9BB57}"/>
              </a:ext>
            </a:extLst>
          </p:cNvPr>
          <p:cNvSpPr txBox="1"/>
          <p:nvPr/>
        </p:nvSpPr>
        <p:spPr>
          <a:xfrm>
            <a:off x="2102624" y="448830"/>
            <a:ext cx="5195653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_tradnl" sz="2800" dirty="0">
                <a:cs typeface="Arial" charset="0"/>
              </a:rPr>
              <a:t>TALLER INTENSIVO</a:t>
            </a:r>
          </a:p>
          <a:p>
            <a:pPr algn="ctr"/>
            <a:endParaRPr lang="es-CL" i="1" dirty="0"/>
          </a:p>
          <a:p>
            <a:pPr algn="ctr"/>
            <a:r>
              <a:rPr lang="es-CL" i="1" dirty="0"/>
              <a:t>METABOLISMO Y NUTRICIÓN: </a:t>
            </a:r>
          </a:p>
          <a:p>
            <a:pPr algn="ctr"/>
            <a:r>
              <a:rPr lang="es-CL" i="1" dirty="0"/>
              <a:t>ENFERMEDADES DE ORIGEN NUTRICIONAL</a:t>
            </a:r>
            <a:r>
              <a:rPr lang="es-CL" sz="2800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id="{673EFE9A-A2A7-984A-8A38-08A1B8435001}"/>
              </a:ext>
            </a:extLst>
          </p:cNvPr>
          <p:cNvGrpSpPr/>
          <p:nvPr/>
        </p:nvGrpSpPr>
        <p:grpSpPr>
          <a:xfrm>
            <a:off x="31786" y="0"/>
            <a:ext cx="9115419" cy="6678759"/>
            <a:chOff x="31786" y="0"/>
            <a:chExt cx="9115419" cy="6678759"/>
          </a:xfrm>
        </p:grpSpPr>
        <p:pic>
          <p:nvPicPr>
            <p:cNvPr id="15361" name="Picture 51" descr="http://www.unmundodebrotes.com/wp-content/uploads/2011/06/higado-5.jpg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735" t="22400" r="3969" b="18800"/>
            <a:stretch>
              <a:fillRect/>
            </a:stretch>
          </p:blipFill>
          <p:spPr bwMode="auto">
            <a:xfrm>
              <a:off x="3851275" y="3602038"/>
              <a:ext cx="1809750" cy="1266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5362" name="53 Grupo"/>
            <p:cNvGrpSpPr>
              <a:grpSpLocks/>
            </p:cNvGrpSpPr>
            <p:nvPr/>
          </p:nvGrpSpPr>
          <p:grpSpPr bwMode="auto">
            <a:xfrm>
              <a:off x="31786" y="550301"/>
              <a:ext cx="9115419" cy="6128458"/>
              <a:chOff x="265113" y="602836"/>
              <a:chExt cx="9115418" cy="6128162"/>
            </a:xfrm>
          </p:grpSpPr>
          <p:grpSp>
            <p:nvGrpSpPr>
              <p:cNvPr id="15366" name="Group 2"/>
              <p:cNvGrpSpPr>
                <a:grpSpLocks/>
              </p:cNvGrpSpPr>
              <p:nvPr/>
            </p:nvGrpSpPr>
            <p:grpSpPr bwMode="auto">
              <a:xfrm>
                <a:off x="265113" y="1268413"/>
                <a:ext cx="9115418" cy="5462585"/>
                <a:chOff x="167" y="799"/>
                <a:chExt cx="5742" cy="3441"/>
              </a:xfrm>
            </p:grpSpPr>
            <p:sp>
              <p:nvSpPr>
                <p:cNvPr id="16389" name="AutoShape 5"/>
                <p:cNvSpPr>
                  <a:spLocks noChangeArrowheads="1"/>
                </p:cNvSpPr>
                <p:nvPr/>
              </p:nvSpPr>
              <p:spPr bwMode="auto">
                <a:xfrm>
                  <a:off x="3016" y="971"/>
                  <a:ext cx="211" cy="599"/>
                </a:xfrm>
                <a:prstGeom prst="downArrow">
                  <a:avLst>
                    <a:gd name="adj1" fmla="val 50000"/>
                    <a:gd name="adj2" fmla="val 47091"/>
                  </a:avLst>
                </a:prstGeom>
                <a:solidFill>
                  <a:srgbClr val="0070C0"/>
                </a:solidFill>
                <a:ln w="9525">
                  <a:solidFill>
                    <a:schemeClr val="accent2">
                      <a:lumMod val="60000"/>
                      <a:lumOff val="40000"/>
                    </a:schemeClr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s-AR">
                    <a:ea typeface="+mn-ea"/>
                    <a:cs typeface="+mn-cs"/>
                  </a:endParaRPr>
                </a:p>
              </p:txBody>
            </p:sp>
            <p:grpSp>
              <p:nvGrpSpPr>
                <p:cNvPr id="15371" name="Group 6"/>
                <p:cNvGrpSpPr>
                  <a:grpSpLocks/>
                </p:cNvGrpSpPr>
                <p:nvPr/>
              </p:nvGrpSpPr>
              <p:grpSpPr bwMode="auto">
                <a:xfrm>
                  <a:off x="2615" y="1661"/>
                  <a:ext cx="1043" cy="363"/>
                  <a:chOff x="2354" y="1870"/>
                  <a:chExt cx="1043" cy="363"/>
                </a:xfrm>
              </p:grpSpPr>
              <p:sp>
                <p:nvSpPr>
                  <p:cNvPr id="16433" name="Oval 8"/>
                  <p:cNvSpPr>
                    <a:spLocks noChangeArrowheads="1"/>
                  </p:cNvSpPr>
                  <p:nvPr/>
                </p:nvSpPr>
                <p:spPr bwMode="auto">
                  <a:xfrm>
                    <a:off x="2354" y="1870"/>
                    <a:ext cx="1043" cy="363"/>
                  </a:xfrm>
                  <a:prstGeom prst="ellipse">
                    <a:avLst/>
                  </a:prstGeom>
                  <a:solidFill>
                    <a:srgbClr val="FF33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algn="ctr">
                      <a:defRPr/>
                    </a:pPr>
                    <a:endParaRPr lang="es-AR" dirty="0">
                      <a:solidFill>
                        <a:schemeClr val="accent3"/>
                      </a:solidFill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5400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2426" y="1933"/>
                    <a:ext cx="811" cy="20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s-ES" sz="2100" dirty="0">
                        <a:solidFill>
                          <a:srgbClr val="000000"/>
                        </a:solidFill>
                        <a:latin typeface="+mn-lt"/>
                      </a:rPr>
                      <a:t>GLICEMIA</a:t>
                    </a:r>
                    <a:endParaRPr lang="es-ES" dirty="0">
                      <a:latin typeface="+mn-lt"/>
                    </a:endParaRPr>
                  </a:p>
                </p:txBody>
              </p:sp>
            </p:grpSp>
            <p:grpSp>
              <p:nvGrpSpPr>
                <p:cNvPr id="15372" name="Group 9"/>
                <p:cNvGrpSpPr>
                  <a:grpSpLocks/>
                </p:cNvGrpSpPr>
                <p:nvPr/>
              </p:nvGrpSpPr>
              <p:grpSpPr bwMode="auto">
                <a:xfrm>
                  <a:off x="1027" y="2386"/>
                  <a:ext cx="1387" cy="468"/>
                  <a:chOff x="739" y="2169"/>
                  <a:chExt cx="1387" cy="468"/>
                </a:xfrm>
              </p:grpSpPr>
              <p:sp>
                <p:nvSpPr>
                  <p:cNvPr id="15396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739" y="2169"/>
                    <a:ext cx="1387" cy="468"/>
                  </a:xfrm>
                  <a:prstGeom prst="ellipse">
                    <a:avLst/>
                  </a:prstGeom>
                  <a:solidFill>
                    <a:srgbClr val="00B0F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AR"/>
                  </a:p>
                </p:txBody>
              </p:sp>
              <p:sp>
                <p:nvSpPr>
                  <p:cNvPr id="15397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924" y="2322"/>
                    <a:ext cx="945" cy="1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r>
                      <a:rPr lang="es-ES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GLUCOGENO</a:t>
                    </a:r>
                    <a:endParaRPr lang="es-ES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  <p:grpSp>
              <p:nvGrpSpPr>
                <p:cNvPr id="15373" name="Group 13"/>
                <p:cNvGrpSpPr>
                  <a:grpSpLocks/>
                </p:cNvGrpSpPr>
                <p:nvPr/>
              </p:nvGrpSpPr>
              <p:grpSpPr bwMode="auto">
                <a:xfrm>
                  <a:off x="3788" y="2341"/>
                  <a:ext cx="1814" cy="499"/>
                  <a:chOff x="3500" y="2123"/>
                  <a:chExt cx="1814" cy="499"/>
                </a:xfrm>
              </p:grpSpPr>
              <p:sp>
                <p:nvSpPr>
                  <p:cNvPr id="15394" name="Oval 16"/>
                  <p:cNvSpPr>
                    <a:spLocks noChangeArrowheads="1"/>
                  </p:cNvSpPr>
                  <p:nvPr/>
                </p:nvSpPr>
                <p:spPr bwMode="auto">
                  <a:xfrm>
                    <a:off x="3500" y="2123"/>
                    <a:ext cx="1814" cy="499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AR"/>
                  </a:p>
                </p:txBody>
              </p:sp>
              <p:sp>
                <p:nvSpPr>
                  <p:cNvPr id="15395" name="Rectangle 14"/>
                  <p:cNvSpPr>
                    <a:spLocks noChangeArrowheads="1"/>
                  </p:cNvSpPr>
                  <p:nvPr/>
                </p:nvSpPr>
                <p:spPr bwMode="auto">
                  <a:xfrm>
                    <a:off x="3634" y="2291"/>
                    <a:ext cx="1648" cy="1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0" tIns="0" rIns="0" bIns="0">
                    <a:spAutoFit/>
                  </a:bodyPr>
                  <a:lstStyle/>
                  <a:p>
                    <a:pPr>
                      <a:defRPr/>
                    </a:pPr>
                    <a:r>
                      <a:rPr lang="es-ES" dirty="0">
                        <a:solidFill>
                          <a:srgbClr val="000000"/>
                        </a:solidFill>
                        <a:latin typeface="+mn-lt"/>
                      </a:rPr>
                      <a:t>SINTESIS DE CLUCOSA</a:t>
                    </a:r>
                  </a:p>
                </p:txBody>
              </p:sp>
            </p:grpSp>
            <p:sp>
              <p:nvSpPr>
                <p:cNvPr id="15374" name="Rectangle 20"/>
                <p:cNvSpPr>
                  <a:spLocks noChangeArrowheads="1"/>
                </p:cNvSpPr>
                <p:nvPr/>
              </p:nvSpPr>
              <p:spPr bwMode="auto">
                <a:xfrm>
                  <a:off x="167" y="3563"/>
                  <a:ext cx="2114" cy="388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square" lIns="0" tIns="0" rIns="0" bIns="0">
                  <a:spAutoFit/>
                </a:bodyPr>
                <a:lstStyle/>
                <a:p>
                  <a:pPr algn="ctr"/>
                  <a:r>
                    <a:rPr lang="es-ES" sz="2000" dirty="0">
                      <a:solidFill>
                        <a:srgbClr val="000000"/>
                      </a:solidFill>
                      <a:latin typeface="+mn-lt"/>
                    </a:rPr>
                    <a:t>Glucagón/ adrenalina son </a:t>
                  </a:r>
                  <a:r>
                    <a:rPr lang="es-ES" sz="2000" dirty="0" err="1">
                      <a:solidFill>
                        <a:srgbClr val="000000"/>
                      </a:solidFill>
                      <a:latin typeface="+mn-lt"/>
                    </a:rPr>
                    <a:t>hiperglicemiantes</a:t>
                  </a:r>
                  <a:endParaRPr lang="es-ES" sz="2000" dirty="0">
                    <a:latin typeface="+mn-lt"/>
                  </a:endParaRPr>
                </a:p>
              </p:txBody>
            </p:sp>
            <p:sp>
              <p:nvSpPr>
                <p:cNvPr id="15375" name="Rectangle 22"/>
                <p:cNvSpPr>
                  <a:spLocks noChangeArrowheads="1"/>
                </p:cNvSpPr>
                <p:nvPr/>
              </p:nvSpPr>
              <p:spPr bwMode="auto">
                <a:xfrm>
                  <a:off x="180" y="4046"/>
                  <a:ext cx="2114" cy="194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square" lIns="0" tIns="0" rIns="0" bIns="0">
                  <a:spAutoFit/>
                </a:bodyPr>
                <a:lstStyle/>
                <a:p>
                  <a:pPr algn="ctr"/>
                  <a:r>
                    <a:rPr lang="es-ES" sz="2000" dirty="0">
                      <a:solidFill>
                        <a:srgbClr val="000000"/>
                      </a:solidFill>
                      <a:latin typeface="+mn-lt"/>
                    </a:rPr>
                    <a:t>Insulina es </a:t>
                  </a:r>
                  <a:r>
                    <a:rPr lang="es-ES" sz="2000" dirty="0" err="1">
                      <a:solidFill>
                        <a:srgbClr val="000000"/>
                      </a:solidFill>
                      <a:latin typeface="+mn-lt"/>
                    </a:rPr>
                    <a:t>hipoglicemiante</a:t>
                  </a:r>
                  <a:endParaRPr lang="es-ES" sz="2000" dirty="0">
                    <a:latin typeface="+mn-lt"/>
                  </a:endParaRPr>
                </a:p>
              </p:txBody>
            </p:sp>
            <p:sp>
              <p:nvSpPr>
                <p:cNvPr id="15376" name="Rectangle 23"/>
                <p:cNvSpPr>
                  <a:spLocks noChangeArrowheads="1"/>
                </p:cNvSpPr>
                <p:nvPr/>
              </p:nvSpPr>
              <p:spPr bwMode="auto">
                <a:xfrm>
                  <a:off x="1556" y="3603"/>
                  <a:ext cx="32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s-ES" sz="1600">
                      <a:solidFill>
                        <a:srgbClr val="000000"/>
                      </a:solidFill>
                      <a:latin typeface="Times New Roman" charset="0"/>
                    </a:rPr>
                    <a:t> </a:t>
                  </a:r>
                  <a:endParaRPr lang="es-ES"/>
                </a:p>
              </p:txBody>
            </p:sp>
            <p:sp>
              <p:nvSpPr>
                <p:cNvPr id="15377" name="Rectangle 25"/>
                <p:cNvSpPr>
                  <a:spLocks noChangeArrowheads="1"/>
                </p:cNvSpPr>
                <p:nvPr/>
              </p:nvSpPr>
              <p:spPr bwMode="auto">
                <a:xfrm>
                  <a:off x="2085" y="3603"/>
                  <a:ext cx="32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s-ES" sz="1600">
                      <a:solidFill>
                        <a:srgbClr val="000000"/>
                      </a:solidFill>
                      <a:latin typeface="Times New Roman" charset="0"/>
                    </a:rPr>
                    <a:t> </a:t>
                  </a:r>
                  <a:endParaRPr lang="es-ES"/>
                </a:p>
              </p:txBody>
            </p:sp>
            <p:sp>
              <p:nvSpPr>
                <p:cNvPr id="15378" name="Rectangle 27"/>
                <p:cNvSpPr>
                  <a:spLocks noChangeArrowheads="1"/>
                </p:cNvSpPr>
                <p:nvPr/>
              </p:nvSpPr>
              <p:spPr bwMode="auto">
                <a:xfrm>
                  <a:off x="1631" y="3758"/>
                  <a:ext cx="32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s-ES" sz="1600">
                      <a:solidFill>
                        <a:srgbClr val="000000"/>
                      </a:solidFill>
                      <a:latin typeface="Times New Roman" charset="0"/>
                    </a:rPr>
                    <a:t> </a:t>
                  </a:r>
                  <a:endParaRPr lang="es-ES"/>
                </a:p>
              </p:txBody>
            </p:sp>
            <p:sp>
              <p:nvSpPr>
                <p:cNvPr id="15379" name="Rectangle 28"/>
                <p:cNvSpPr>
                  <a:spLocks noChangeArrowheads="1"/>
                </p:cNvSpPr>
                <p:nvPr/>
              </p:nvSpPr>
              <p:spPr bwMode="auto">
                <a:xfrm>
                  <a:off x="1668" y="3775"/>
                  <a:ext cx="32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s-ES" sz="1600">
                      <a:solidFill>
                        <a:srgbClr val="000000"/>
                      </a:solidFill>
                      <a:latin typeface="Times New Roman" charset="0"/>
                    </a:rPr>
                    <a:t> </a:t>
                  </a:r>
                  <a:endParaRPr lang="es-ES"/>
                </a:p>
              </p:txBody>
            </p:sp>
            <p:sp>
              <p:nvSpPr>
                <p:cNvPr id="15380" name="Rectangle 30"/>
                <p:cNvSpPr>
                  <a:spLocks noChangeArrowheads="1"/>
                </p:cNvSpPr>
                <p:nvPr/>
              </p:nvSpPr>
              <p:spPr bwMode="auto">
                <a:xfrm>
                  <a:off x="3136" y="3463"/>
                  <a:ext cx="697" cy="1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s-ES" sz="1600">
                      <a:solidFill>
                        <a:srgbClr val="000000"/>
                      </a:solidFill>
                      <a:latin typeface="+mn-lt"/>
                    </a:rPr>
                    <a:t>Precursores</a:t>
                  </a:r>
                  <a:endParaRPr lang="es-ES">
                    <a:latin typeface="+mn-lt"/>
                  </a:endParaRPr>
                </a:p>
              </p:txBody>
            </p:sp>
            <p:sp>
              <p:nvSpPr>
                <p:cNvPr id="15381" name="Rectangle 31"/>
                <p:cNvSpPr>
                  <a:spLocks noChangeArrowheads="1"/>
                </p:cNvSpPr>
                <p:nvPr/>
              </p:nvSpPr>
              <p:spPr bwMode="auto">
                <a:xfrm>
                  <a:off x="3083" y="3619"/>
                  <a:ext cx="841" cy="15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s-ES" sz="1600" dirty="0" err="1">
                      <a:solidFill>
                        <a:srgbClr val="000000"/>
                      </a:solidFill>
                      <a:latin typeface="+mn-lt"/>
                    </a:rPr>
                    <a:t>extrahepáticos</a:t>
                  </a:r>
                  <a:endParaRPr lang="es-ES" dirty="0">
                    <a:latin typeface="+mn-lt"/>
                  </a:endParaRPr>
                </a:p>
              </p:txBody>
            </p:sp>
            <p:sp>
              <p:nvSpPr>
                <p:cNvPr id="15384" name="Rectangle 34"/>
                <p:cNvSpPr>
                  <a:spLocks noChangeArrowheads="1"/>
                </p:cNvSpPr>
                <p:nvPr/>
              </p:nvSpPr>
              <p:spPr bwMode="auto">
                <a:xfrm>
                  <a:off x="4196" y="3271"/>
                  <a:ext cx="1678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s-ES" sz="2000" dirty="0">
                      <a:solidFill>
                        <a:srgbClr val="000000"/>
                      </a:solidFill>
                      <a:latin typeface="+mn-lt"/>
                    </a:rPr>
                    <a:t>Lactato (glóbulos rojos)</a:t>
                  </a:r>
                  <a:endParaRPr lang="es-ES" sz="2000" dirty="0">
                    <a:latin typeface="+mn-lt"/>
                  </a:endParaRPr>
                </a:p>
              </p:txBody>
            </p:sp>
            <p:sp>
              <p:nvSpPr>
                <p:cNvPr id="15385" name="Rectangle 35"/>
                <p:cNvSpPr>
                  <a:spLocks noChangeArrowheads="1"/>
                </p:cNvSpPr>
                <p:nvPr/>
              </p:nvSpPr>
              <p:spPr bwMode="auto">
                <a:xfrm>
                  <a:off x="4212" y="3557"/>
                  <a:ext cx="1294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s-ES" sz="2000" dirty="0" err="1">
                      <a:solidFill>
                        <a:srgbClr val="000000"/>
                      </a:solidFill>
                      <a:latin typeface="+mn-lt"/>
                    </a:rPr>
                    <a:t>Alanina</a:t>
                  </a:r>
                  <a:r>
                    <a:rPr lang="es-ES" sz="2000" dirty="0">
                      <a:solidFill>
                        <a:srgbClr val="000000"/>
                      </a:solidFill>
                      <a:latin typeface="+mn-lt"/>
                    </a:rPr>
                    <a:t> (musculo)</a:t>
                  </a:r>
                  <a:endParaRPr lang="es-ES" sz="2000" dirty="0">
                    <a:latin typeface="+mn-lt"/>
                  </a:endParaRPr>
                </a:p>
              </p:txBody>
            </p:sp>
            <p:sp>
              <p:nvSpPr>
                <p:cNvPr id="15386" name="Rectangle 36"/>
                <p:cNvSpPr>
                  <a:spLocks noChangeArrowheads="1"/>
                </p:cNvSpPr>
                <p:nvPr/>
              </p:nvSpPr>
              <p:spPr bwMode="auto">
                <a:xfrm>
                  <a:off x="4212" y="3816"/>
                  <a:ext cx="1697" cy="19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s-ES" sz="2000" dirty="0">
                      <a:solidFill>
                        <a:srgbClr val="000000"/>
                      </a:solidFill>
                      <a:latin typeface="+mn-lt"/>
                    </a:rPr>
                    <a:t>Glicerol (tejido adiposo)</a:t>
                  </a:r>
                  <a:endParaRPr lang="es-ES" sz="2000" dirty="0">
                    <a:latin typeface="+mn-lt"/>
                  </a:endParaRPr>
                </a:p>
              </p:txBody>
            </p:sp>
            <p:sp>
              <p:nvSpPr>
                <p:cNvPr id="16411" name="Freeform 37"/>
                <p:cNvSpPr>
                  <a:spLocks/>
                </p:cNvSpPr>
                <p:nvPr/>
              </p:nvSpPr>
              <p:spPr bwMode="auto">
                <a:xfrm>
                  <a:off x="2170" y="1979"/>
                  <a:ext cx="487" cy="363"/>
                </a:xfrm>
                <a:custGeom>
                  <a:avLst/>
                  <a:gdLst>
                    <a:gd name="T0" fmla="*/ 169 w 668"/>
                    <a:gd name="T1" fmla="*/ 0 h 490"/>
                    <a:gd name="T2" fmla="*/ 184 w 668"/>
                    <a:gd name="T3" fmla="*/ 22 h 490"/>
                    <a:gd name="T4" fmla="*/ 0 w 668"/>
                    <a:gd name="T5" fmla="*/ 153 h 490"/>
                    <a:gd name="T6" fmla="*/ 29 w 668"/>
                    <a:gd name="T7" fmla="*/ 199 h 490"/>
                    <a:gd name="T8" fmla="*/ 213 w 668"/>
                    <a:gd name="T9" fmla="*/ 68 h 490"/>
                    <a:gd name="T10" fmla="*/ 227 w 668"/>
                    <a:gd name="T11" fmla="*/ 92 h 490"/>
                    <a:gd name="T12" fmla="*/ 259 w 668"/>
                    <a:gd name="T13" fmla="*/ 2 h 490"/>
                    <a:gd name="T14" fmla="*/ 169 w 668"/>
                    <a:gd name="T15" fmla="*/ 0 h 4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668"/>
                    <a:gd name="T25" fmla="*/ 0 h 490"/>
                    <a:gd name="T26" fmla="*/ 668 w 668"/>
                    <a:gd name="T27" fmla="*/ 490 h 4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668" h="490">
                      <a:moveTo>
                        <a:pt x="436" y="0"/>
                      </a:moveTo>
                      <a:lnTo>
                        <a:pt x="474" y="54"/>
                      </a:lnTo>
                      <a:lnTo>
                        <a:pt x="0" y="376"/>
                      </a:lnTo>
                      <a:lnTo>
                        <a:pt x="76" y="490"/>
                      </a:lnTo>
                      <a:lnTo>
                        <a:pt x="549" y="167"/>
                      </a:lnTo>
                      <a:lnTo>
                        <a:pt x="586" y="225"/>
                      </a:lnTo>
                      <a:lnTo>
                        <a:pt x="668" y="5"/>
                      </a:lnTo>
                      <a:lnTo>
                        <a:pt x="436" y="0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7938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AR">
                    <a:ea typeface="+mn-ea"/>
                    <a:cs typeface="+mn-cs"/>
                  </a:endParaRPr>
                </a:p>
              </p:txBody>
            </p:sp>
            <p:sp>
              <p:nvSpPr>
                <p:cNvPr id="16412" name="Freeform 38"/>
                <p:cNvSpPr>
                  <a:spLocks/>
                </p:cNvSpPr>
                <p:nvPr/>
              </p:nvSpPr>
              <p:spPr bwMode="auto">
                <a:xfrm flipH="1">
                  <a:off x="3576" y="1979"/>
                  <a:ext cx="487" cy="363"/>
                </a:xfrm>
                <a:custGeom>
                  <a:avLst/>
                  <a:gdLst>
                    <a:gd name="T0" fmla="*/ 169 w 668"/>
                    <a:gd name="T1" fmla="*/ 0 h 490"/>
                    <a:gd name="T2" fmla="*/ 184 w 668"/>
                    <a:gd name="T3" fmla="*/ 22 h 490"/>
                    <a:gd name="T4" fmla="*/ 0 w 668"/>
                    <a:gd name="T5" fmla="*/ 153 h 490"/>
                    <a:gd name="T6" fmla="*/ 29 w 668"/>
                    <a:gd name="T7" fmla="*/ 199 h 490"/>
                    <a:gd name="T8" fmla="*/ 213 w 668"/>
                    <a:gd name="T9" fmla="*/ 68 h 490"/>
                    <a:gd name="T10" fmla="*/ 227 w 668"/>
                    <a:gd name="T11" fmla="*/ 92 h 490"/>
                    <a:gd name="T12" fmla="*/ 259 w 668"/>
                    <a:gd name="T13" fmla="*/ 2 h 490"/>
                    <a:gd name="T14" fmla="*/ 169 w 668"/>
                    <a:gd name="T15" fmla="*/ 0 h 49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668"/>
                    <a:gd name="T25" fmla="*/ 0 h 490"/>
                    <a:gd name="T26" fmla="*/ 668 w 668"/>
                    <a:gd name="T27" fmla="*/ 490 h 49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668" h="490">
                      <a:moveTo>
                        <a:pt x="436" y="0"/>
                      </a:moveTo>
                      <a:lnTo>
                        <a:pt x="474" y="54"/>
                      </a:lnTo>
                      <a:lnTo>
                        <a:pt x="0" y="376"/>
                      </a:lnTo>
                      <a:lnTo>
                        <a:pt x="76" y="490"/>
                      </a:lnTo>
                      <a:lnTo>
                        <a:pt x="549" y="167"/>
                      </a:lnTo>
                      <a:lnTo>
                        <a:pt x="586" y="225"/>
                      </a:lnTo>
                      <a:lnTo>
                        <a:pt x="668" y="5"/>
                      </a:lnTo>
                      <a:lnTo>
                        <a:pt x="436" y="0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7938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s-AR">
                    <a:ea typeface="+mn-ea"/>
                    <a:cs typeface="+mn-cs"/>
                  </a:endParaRPr>
                </a:p>
              </p:txBody>
            </p:sp>
            <p:sp>
              <p:nvSpPr>
                <p:cNvPr id="15389" name="Freeform 42"/>
                <p:cNvSpPr>
                  <a:spLocks/>
                </p:cNvSpPr>
                <p:nvPr/>
              </p:nvSpPr>
              <p:spPr bwMode="auto">
                <a:xfrm rot="-918201">
                  <a:off x="3395" y="2924"/>
                  <a:ext cx="586" cy="415"/>
                </a:xfrm>
                <a:custGeom>
                  <a:avLst/>
                  <a:gdLst>
                    <a:gd name="T0" fmla="*/ 402 w 586"/>
                    <a:gd name="T1" fmla="*/ 37 h 415"/>
                    <a:gd name="T2" fmla="*/ 426 w 586"/>
                    <a:gd name="T3" fmla="*/ 65 h 415"/>
                    <a:gd name="T4" fmla="*/ 0 w 586"/>
                    <a:gd name="T5" fmla="*/ 355 h 415"/>
                    <a:gd name="T6" fmla="*/ 43 w 586"/>
                    <a:gd name="T7" fmla="*/ 415 h 415"/>
                    <a:gd name="T8" fmla="*/ 462 w 586"/>
                    <a:gd name="T9" fmla="*/ 124 h 415"/>
                    <a:gd name="T10" fmla="*/ 484 w 586"/>
                    <a:gd name="T11" fmla="*/ 156 h 415"/>
                    <a:gd name="T12" fmla="*/ 586 w 586"/>
                    <a:gd name="T13" fmla="*/ 0 h 415"/>
                    <a:gd name="T14" fmla="*/ 402 w 586"/>
                    <a:gd name="T15" fmla="*/ 37 h 41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86"/>
                    <a:gd name="T25" fmla="*/ 0 h 415"/>
                    <a:gd name="T26" fmla="*/ 586 w 586"/>
                    <a:gd name="T27" fmla="*/ 415 h 41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86" h="415">
                      <a:moveTo>
                        <a:pt x="402" y="37"/>
                      </a:moveTo>
                      <a:lnTo>
                        <a:pt x="426" y="65"/>
                      </a:lnTo>
                      <a:lnTo>
                        <a:pt x="0" y="355"/>
                      </a:lnTo>
                      <a:lnTo>
                        <a:pt x="43" y="415"/>
                      </a:lnTo>
                      <a:lnTo>
                        <a:pt x="462" y="124"/>
                      </a:lnTo>
                      <a:lnTo>
                        <a:pt x="484" y="156"/>
                      </a:lnTo>
                      <a:lnTo>
                        <a:pt x="586" y="0"/>
                      </a:lnTo>
                      <a:lnTo>
                        <a:pt x="402" y="37"/>
                      </a:lnTo>
                      <a:close/>
                    </a:path>
                  </a:pathLst>
                </a:custGeom>
                <a:solidFill>
                  <a:srgbClr val="0070C0"/>
                </a:solidFill>
                <a:ln w="7938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15390" name="AutoShape 43"/>
                <p:cNvSpPr>
                  <a:spLocks/>
                </p:cNvSpPr>
                <p:nvPr/>
              </p:nvSpPr>
              <p:spPr bwMode="auto">
                <a:xfrm>
                  <a:off x="4014" y="3248"/>
                  <a:ext cx="92" cy="771"/>
                </a:xfrm>
                <a:prstGeom prst="leftBrace">
                  <a:avLst>
                    <a:gd name="adj1" fmla="val 123370"/>
                    <a:gd name="adj2" fmla="val 50000"/>
                  </a:avLst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5393" name="WordArt 49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295" y="799"/>
                  <a:ext cx="1086" cy="228"/>
                </a:xfrm>
                <a:prstGeom prst="rect">
                  <a:avLst/>
                </a:prstGeom>
              </p:spPr>
              <p:txBody>
                <a:bodyPr wrap="none" fromWordArt="1">
                  <a:prstTxWarp prst="textPlain">
                    <a:avLst>
                      <a:gd name="adj" fmla="val 50000"/>
                    </a:avLst>
                  </a:prstTxWarp>
                </a:bodyPr>
                <a:lstStyle/>
                <a:p>
                  <a:pPr algn="ctr"/>
                  <a:endParaRPr lang="es-ES" sz="2000" kern="1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0000"/>
                    </a:solidFill>
                    <a:latin typeface="Arial Black"/>
                    <a:ea typeface="Arial Black"/>
                    <a:cs typeface="Arial Black"/>
                  </a:endParaRPr>
                </a:p>
              </p:txBody>
            </p:sp>
          </p:grpSp>
          <p:sp>
            <p:nvSpPr>
              <p:cNvPr id="50" name="49 Elipse"/>
              <p:cNvSpPr/>
              <p:nvPr/>
            </p:nvSpPr>
            <p:spPr>
              <a:xfrm>
                <a:off x="3671888" y="620994"/>
                <a:ext cx="2592388" cy="719102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s-AR" sz="2400" dirty="0">
                    <a:solidFill>
                      <a:schemeClr val="accent4"/>
                    </a:solidFill>
                  </a:rPr>
                  <a:t>DIETA</a:t>
                </a:r>
              </a:p>
            </p:txBody>
          </p:sp>
          <p:pic>
            <p:nvPicPr>
              <p:cNvPr id="15368" name="Imagen 7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71600" y="602836"/>
                <a:ext cx="2497212" cy="18704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55" name="54 CuadroTexto"/>
            <p:cNvSpPr txBox="1"/>
            <p:nvPr/>
          </p:nvSpPr>
          <p:spPr>
            <a:xfrm>
              <a:off x="31786" y="2525035"/>
              <a:ext cx="3886128" cy="400110"/>
            </a:xfrm>
            <a:prstGeom prst="rect">
              <a:avLst/>
            </a:prstGeom>
            <a:solidFill>
              <a:srgbClr val="92D050"/>
            </a:solidFill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s-AR" sz="2000" dirty="0">
                  <a:latin typeface="+mn-lt"/>
                  <a:ea typeface="+mn-ea"/>
                  <a:cs typeface="+mn-cs"/>
                </a:rPr>
                <a:t>Glicemia=70-99 mg/dL en ayuno</a:t>
              </a:r>
            </a:p>
          </p:txBody>
        </p:sp>
        <p:sp>
          <p:nvSpPr>
            <p:cNvPr id="2" name="CuadroTexto 1"/>
            <p:cNvSpPr txBox="1"/>
            <p:nvPr/>
          </p:nvSpPr>
          <p:spPr>
            <a:xfrm>
              <a:off x="2843213" y="0"/>
              <a:ext cx="4006850" cy="40005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s-ES" sz="2000" dirty="0"/>
                <a:t>MANTENCIÓN DE LA GLICEMIA</a:t>
              </a:r>
            </a:p>
          </p:txBody>
        </p:sp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22A0D95D-A0E1-8946-A953-70169F9B086F}"/>
                </a:ext>
              </a:extLst>
            </p:cNvPr>
            <p:cNvSpPr txBox="1"/>
            <p:nvPr/>
          </p:nvSpPr>
          <p:spPr>
            <a:xfrm>
              <a:off x="6579721" y="476672"/>
              <a:ext cx="2313454" cy="923330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s-CL" dirty="0"/>
                <a:t>Glicemia es la </a:t>
              </a:r>
            </a:p>
            <a:p>
              <a:pPr algn="ctr"/>
              <a:r>
                <a:rPr lang="es-CL" dirty="0"/>
                <a:t>concentración de </a:t>
              </a:r>
            </a:p>
            <a:p>
              <a:pPr algn="ctr"/>
              <a:r>
                <a:rPr lang="es-CL" dirty="0"/>
                <a:t>glucosa en la sangre</a:t>
              </a:r>
            </a:p>
          </p:txBody>
        </p:sp>
        <p:sp>
          <p:nvSpPr>
            <p:cNvPr id="36" name="Rectangle 10">
              <a:extLst>
                <a:ext uri="{FF2B5EF4-FFF2-40B4-BE49-F238E27FC236}">
                  <a16:creationId xmlns:a16="http://schemas.microsoft.com/office/drawing/2014/main" id="{F4309542-2846-DB48-9561-0A2C75E3DC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7744" y="3140968"/>
              <a:ext cx="112851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ES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GLUCOSA</a:t>
              </a:r>
              <a:endParaRPr lang="es-E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Rectangle 10">
              <a:extLst>
                <a:ext uri="{FF2B5EF4-FFF2-40B4-BE49-F238E27FC236}">
                  <a16:creationId xmlns:a16="http://schemas.microsoft.com/office/drawing/2014/main" id="{7414CA58-ACB6-7A42-8B71-DB3EC98472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152" y="3068960"/>
              <a:ext cx="112851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ES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GLUCOSA</a:t>
              </a:r>
              <a:endParaRPr lang="es-E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CuadroTexto"/>
          <p:cNvSpPr txBox="1">
            <a:spLocks noChangeArrowheads="1"/>
          </p:cNvSpPr>
          <p:nvPr/>
        </p:nvSpPr>
        <p:spPr bwMode="auto">
          <a:xfrm>
            <a:off x="18905" y="188640"/>
            <a:ext cx="9144000" cy="461665"/>
          </a:xfrm>
          <a:prstGeom prst="rect">
            <a:avLst/>
          </a:prstGeom>
          <a:solidFill>
            <a:srgbClr val="72BFC5"/>
          </a:solidFill>
          <a:ln>
            <a:solidFill>
              <a:schemeClr val="tx1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BO"/>
              <a:t>VARIACIÓN DE LA GLICEMIA NORMAL Y FISIOPATOLOGICA</a:t>
            </a:r>
          </a:p>
        </p:txBody>
      </p:sp>
      <p:sp>
        <p:nvSpPr>
          <p:cNvPr id="37890" name="2 CuadroTexto"/>
          <p:cNvSpPr txBox="1">
            <a:spLocks noChangeArrowheads="1"/>
          </p:cNvSpPr>
          <p:nvPr/>
        </p:nvSpPr>
        <p:spPr bwMode="auto">
          <a:xfrm>
            <a:off x="250825" y="1341438"/>
            <a:ext cx="8713663" cy="4524315"/>
          </a:xfrm>
          <a:prstGeom prst="rect">
            <a:avLst/>
          </a:prstGeom>
          <a:solidFill>
            <a:srgbClr val="C3EAF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s-CL" b="1" dirty="0">
                <a:latin typeface="+mn-lt"/>
                <a:cs typeface="Times New Roman" charset="0"/>
              </a:rPr>
              <a:t>Glicemia</a:t>
            </a:r>
            <a:r>
              <a:rPr lang="es-CL" dirty="0">
                <a:latin typeface="+mn-lt"/>
                <a:cs typeface="Times New Roman" charset="0"/>
              </a:rPr>
              <a:t>: ( según MINSAL)</a:t>
            </a:r>
          </a:p>
          <a:p>
            <a:pPr eaLnBrk="1" hangingPunct="1">
              <a:defRPr/>
            </a:pPr>
            <a:endParaRPr lang="es-CL" dirty="0">
              <a:latin typeface="+mn-lt"/>
              <a:cs typeface="Times New Roman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es-CL" dirty="0">
                <a:latin typeface="+mn-lt"/>
                <a:cs typeface="Times New Roman" charset="0"/>
              </a:rPr>
              <a:t>Rango normal en ayuno: 70-99 mg/dl = 3,9 – 5,5 mM </a:t>
            </a:r>
          </a:p>
          <a:p>
            <a:pPr eaLnBrk="1" hangingPunct="1">
              <a:defRPr/>
            </a:pPr>
            <a:endParaRPr lang="es-CL" dirty="0">
              <a:latin typeface="+mn-lt"/>
              <a:cs typeface="Times New Roman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es-CL" dirty="0">
                <a:latin typeface="+mn-lt"/>
                <a:cs typeface="Times New Roman" charset="0"/>
              </a:rPr>
              <a:t>Glicemia en ayuno &gt; 126 mg/dl = 7 mM considerado diabético</a:t>
            </a:r>
          </a:p>
          <a:p>
            <a:pPr eaLnBrk="1" hangingPunct="1">
              <a:defRPr/>
            </a:pPr>
            <a:r>
              <a:rPr lang="es-CL" dirty="0">
                <a:latin typeface="+mn-lt"/>
                <a:cs typeface="Times New Roman" charset="0"/>
              </a:rPr>
              <a:t> (se repite examen)</a:t>
            </a:r>
          </a:p>
          <a:p>
            <a:pPr eaLnBrk="1" hangingPunct="1">
              <a:buFont typeface="Arial" charset="0"/>
              <a:buChar char="•"/>
              <a:defRPr/>
            </a:pPr>
            <a:endParaRPr lang="es-CL" dirty="0">
              <a:latin typeface="+mn-lt"/>
              <a:cs typeface="Times New Roman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es-CL" dirty="0">
                <a:latin typeface="+mn-lt"/>
                <a:cs typeface="Times New Roman" charset="0"/>
              </a:rPr>
              <a:t>Glicemia en ayuno entre 100-125 mg/dl = 5,6 – 6,9 mM= pre diabético.</a:t>
            </a:r>
          </a:p>
          <a:p>
            <a:pPr eaLnBrk="1" hangingPunct="1">
              <a:defRPr/>
            </a:pPr>
            <a:endParaRPr lang="es-CL" dirty="0">
              <a:latin typeface="+mn-lt"/>
              <a:cs typeface="Times New Roman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es-CL" dirty="0">
                <a:latin typeface="+mn-lt"/>
                <a:cs typeface="Times New Roman" charset="0"/>
              </a:rPr>
              <a:t>Glicemia 2 horas después de comer: &lt;140 mg/dl = 7,8 mM es normal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09" name="8 Grupo"/>
          <p:cNvGrpSpPr>
            <a:grpSpLocks/>
          </p:cNvGrpSpPr>
          <p:nvPr/>
        </p:nvGrpSpPr>
        <p:grpSpPr bwMode="auto">
          <a:xfrm>
            <a:off x="4211638" y="981075"/>
            <a:ext cx="4824412" cy="2303463"/>
            <a:chOff x="1643063" y="2000250"/>
            <a:chExt cx="7526113" cy="3629025"/>
          </a:xfrm>
        </p:grpSpPr>
        <p:pic>
          <p:nvPicPr>
            <p:cNvPr id="17415" name="Picture 2" descr="http://1.bp.blogspot.com/_B_VobchTSac/S8Zez2GlhhI/AAAAAAAAAI8/rKteTusuYgw/s1600/pancreas.jpg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43063" y="2000250"/>
              <a:ext cx="5715000" cy="3629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16" name="2 CuadroTexto"/>
            <p:cNvSpPr txBox="1">
              <a:spLocks noChangeArrowheads="1"/>
            </p:cNvSpPr>
            <p:nvPr/>
          </p:nvSpPr>
          <p:spPr bwMode="auto">
            <a:xfrm>
              <a:off x="7371897" y="3361134"/>
              <a:ext cx="1797279" cy="533196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s-BO" sz="1600"/>
                <a:t>Glucagón</a:t>
              </a:r>
            </a:p>
          </p:txBody>
        </p:sp>
        <p:sp>
          <p:nvSpPr>
            <p:cNvPr id="17417" name="3 CuadroTexto"/>
            <p:cNvSpPr txBox="1">
              <a:spLocks noChangeArrowheads="1"/>
            </p:cNvSpPr>
            <p:nvPr/>
          </p:nvSpPr>
          <p:spPr bwMode="auto">
            <a:xfrm>
              <a:off x="7424812" y="4357686"/>
              <a:ext cx="1519703" cy="533196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s-BO" sz="1600" dirty="0"/>
                <a:t>Insulina</a:t>
              </a:r>
            </a:p>
          </p:txBody>
        </p:sp>
        <p:sp>
          <p:nvSpPr>
            <p:cNvPr id="5" name="4 Rectángulo"/>
            <p:cNvSpPr/>
            <p:nvPr/>
          </p:nvSpPr>
          <p:spPr>
            <a:xfrm>
              <a:off x="1692593" y="2350397"/>
              <a:ext cx="2159517" cy="129554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BO"/>
            </a:p>
          </p:txBody>
        </p:sp>
        <p:sp>
          <p:nvSpPr>
            <p:cNvPr id="6" name="5 Rectángulo"/>
            <p:cNvSpPr/>
            <p:nvPr/>
          </p:nvSpPr>
          <p:spPr>
            <a:xfrm>
              <a:off x="1764411" y="3358321"/>
              <a:ext cx="1295215" cy="935393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BO"/>
            </a:p>
          </p:txBody>
        </p:sp>
        <p:sp>
          <p:nvSpPr>
            <p:cNvPr id="7" name="6 Rectángulo"/>
            <p:cNvSpPr/>
            <p:nvPr/>
          </p:nvSpPr>
          <p:spPr>
            <a:xfrm>
              <a:off x="2670814" y="3175744"/>
              <a:ext cx="720665" cy="79033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BO"/>
            </a:p>
          </p:txBody>
        </p:sp>
        <p:sp>
          <p:nvSpPr>
            <p:cNvPr id="8" name="7 Rectángulo"/>
            <p:cNvSpPr/>
            <p:nvPr/>
          </p:nvSpPr>
          <p:spPr>
            <a:xfrm>
              <a:off x="3346902" y="3428351"/>
              <a:ext cx="287275" cy="28762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BO"/>
            </a:p>
          </p:txBody>
        </p:sp>
      </p:grpSp>
      <p:sp>
        <p:nvSpPr>
          <p:cNvPr id="17410" name="AutoShape 11" descr="http://upload.wikimedia.org/wikipedia/commons/thumb/f/f0/Langerhanssche_Insel.jpg/250px-Langerhanssche_Insel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BO"/>
          </a:p>
        </p:txBody>
      </p:sp>
      <p:sp>
        <p:nvSpPr>
          <p:cNvPr id="17411" name="11 CuadroTexto"/>
          <p:cNvSpPr txBox="1">
            <a:spLocks noChangeArrowheads="1"/>
          </p:cNvSpPr>
          <p:nvPr/>
        </p:nvSpPr>
        <p:spPr bwMode="auto">
          <a:xfrm>
            <a:off x="1041400" y="4614"/>
            <a:ext cx="7059613" cy="400050"/>
          </a:xfrm>
          <a:prstGeom prst="rect">
            <a:avLst/>
          </a:prstGeom>
          <a:solidFill>
            <a:srgbClr val="72BFC5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AR" sz="2000" dirty="0"/>
              <a:t>PRINCIPALES HORMONAS QUE REGULAN LA GLICEMIA</a:t>
            </a:r>
          </a:p>
        </p:txBody>
      </p:sp>
      <p:pic>
        <p:nvPicPr>
          <p:cNvPr id="17412" name="Imagen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765175"/>
            <a:ext cx="4032250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2" descr="http://2.bp.blogspot.com/-Gb5gWVVF0UE/Txqt1PjXuVI/AAAAAAAAB4w/vcRJ24NOQVE/s1600/20070417klpcnavid_139.Ees_.SCO_.png"/>
          <p:cNvPicPr>
            <a:picLocks noChangeAspect="1" noChangeArrowheads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149725"/>
            <a:ext cx="4027487" cy="235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3" descr="http://1.bp.blogspot.com/-ErMO8Gx3fW8/VPcjeauwa_I/AAAAAAAACt8/vQjoEr7vyuE/s1600/catecolaminas.png"/>
          <p:cNvPicPr>
            <a:picLocks noChangeAspect="1" noChangeArrowheads="1"/>
          </p:cNvPicPr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90" t="50726" r="5411" b="4199"/>
          <a:stretch>
            <a:fillRect/>
          </a:stretch>
        </p:blipFill>
        <p:spPr bwMode="auto">
          <a:xfrm>
            <a:off x="5219700" y="4365625"/>
            <a:ext cx="2578100" cy="156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2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88" y="692150"/>
            <a:ext cx="3975100" cy="597693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8674" name="3 CuadroTexto"/>
          <p:cNvSpPr txBox="1">
            <a:spLocks noChangeArrowheads="1"/>
          </p:cNvSpPr>
          <p:nvPr/>
        </p:nvSpPr>
        <p:spPr bwMode="auto">
          <a:xfrm>
            <a:off x="35496" y="555625"/>
            <a:ext cx="2619628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CL" sz="1800" dirty="0"/>
              <a:t>En hipoglicemia </a:t>
            </a:r>
          </a:p>
          <a:p>
            <a:pPr eaLnBrk="1" hangingPunct="1"/>
            <a:r>
              <a:rPr lang="es-CL" sz="1800" dirty="0"/>
              <a:t>(ayuno) </a:t>
            </a:r>
            <a:r>
              <a:rPr lang="es-CL" sz="1800" dirty="0">
                <a:solidFill>
                  <a:srgbClr val="0000CC"/>
                </a:solidFill>
              </a:rPr>
              <a:t>glucagón</a:t>
            </a:r>
            <a:r>
              <a:rPr lang="es-CL" sz="1800" dirty="0"/>
              <a:t> se </a:t>
            </a:r>
          </a:p>
          <a:p>
            <a:pPr eaLnBrk="1" hangingPunct="1"/>
            <a:r>
              <a:rPr lang="es-CL" sz="1800" dirty="0"/>
              <a:t>libera desde las </a:t>
            </a:r>
          </a:p>
          <a:p>
            <a:pPr eaLnBrk="1" hangingPunct="1"/>
            <a:r>
              <a:rPr lang="es-CL" sz="1800" dirty="0"/>
              <a:t>células </a:t>
            </a:r>
            <a:r>
              <a:rPr lang="es-CL" sz="1800" dirty="0">
                <a:latin typeface="Symbol" charset="0"/>
              </a:rPr>
              <a:t>a </a:t>
            </a:r>
            <a:r>
              <a:rPr lang="es-CL" sz="1800" dirty="0"/>
              <a:t>del páncreas, </a:t>
            </a:r>
          </a:p>
          <a:p>
            <a:pPr eaLnBrk="1" hangingPunct="1"/>
            <a:r>
              <a:rPr lang="es-CL" sz="1800" dirty="0"/>
              <a:t>y adrenalina desde</a:t>
            </a:r>
          </a:p>
          <a:p>
            <a:pPr eaLnBrk="1" hangingPunct="1"/>
            <a:r>
              <a:rPr lang="es-CL" sz="1800" dirty="0"/>
              <a:t>las glándulas </a:t>
            </a:r>
          </a:p>
          <a:p>
            <a:pPr eaLnBrk="1" hangingPunct="1"/>
            <a:r>
              <a:rPr lang="es-CL" sz="1800" dirty="0"/>
              <a:t>suprarenales.</a:t>
            </a:r>
            <a:endParaRPr lang="es-CL" sz="1800" dirty="0">
              <a:cs typeface="Times New Roman" charset="0"/>
            </a:endParaRPr>
          </a:p>
          <a:p>
            <a:pPr eaLnBrk="1" hangingPunct="1"/>
            <a:endParaRPr lang="es-CL" sz="1800" dirty="0">
              <a:cs typeface="Times New Roman" charset="0"/>
            </a:endParaRPr>
          </a:p>
          <a:p>
            <a:pPr eaLnBrk="1" hangingPunct="1"/>
            <a:endParaRPr lang="es-CL" sz="1800" dirty="0">
              <a:cs typeface="Times New Roman" charset="0"/>
            </a:endParaRPr>
          </a:p>
          <a:p>
            <a:pPr eaLnBrk="1" hangingPunct="1"/>
            <a:r>
              <a:rPr lang="es-CL" sz="1800" dirty="0">
                <a:cs typeface="Times New Roman" charset="0"/>
              </a:rPr>
              <a:t>Glucagón y adrenalina</a:t>
            </a:r>
          </a:p>
          <a:p>
            <a:pPr eaLnBrk="1" hangingPunct="1"/>
            <a:r>
              <a:rPr lang="es-CL" sz="1800" dirty="0">
                <a:cs typeface="Times New Roman" charset="0"/>
              </a:rPr>
              <a:t>actúan en el </a:t>
            </a:r>
            <a:r>
              <a:rPr lang="es-CL" sz="1800" dirty="0">
                <a:solidFill>
                  <a:srgbClr val="0000CC"/>
                </a:solidFill>
                <a:cs typeface="Times New Roman" charset="0"/>
              </a:rPr>
              <a:t>hígado.</a:t>
            </a:r>
          </a:p>
          <a:p>
            <a:pPr eaLnBrk="1" hangingPunct="1"/>
            <a:r>
              <a:rPr lang="es-CL" sz="1800" dirty="0">
                <a:solidFill>
                  <a:srgbClr val="0000CC"/>
                </a:solidFill>
                <a:cs typeface="Times New Roman" charset="0"/>
              </a:rPr>
              <a:t>Adrenalina </a:t>
            </a:r>
            <a:r>
              <a:rPr lang="es-CL" sz="1800" dirty="0">
                <a:cs typeface="Times New Roman" charset="0"/>
              </a:rPr>
              <a:t>tiene </a:t>
            </a:r>
          </a:p>
          <a:p>
            <a:pPr eaLnBrk="1" hangingPunct="1"/>
            <a:r>
              <a:rPr lang="es-CL" sz="1800" dirty="0">
                <a:cs typeface="Times New Roman" charset="0"/>
              </a:rPr>
              <a:t>receptores en tejido </a:t>
            </a:r>
          </a:p>
          <a:p>
            <a:pPr eaLnBrk="1" hangingPunct="1"/>
            <a:r>
              <a:rPr lang="es-CL" sz="1800" dirty="0">
                <a:cs typeface="Times New Roman" charset="0"/>
              </a:rPr>
              <a:t>adiposo y </a:t>
            </a:r>
            <a:r>
              <a:rPr lang="es-CL" sz="1800" dirty="0">
                <a:solidFill>
                  <a:srgbClr val="000000"/>
                </a:solidFill>
                <a:cs typeface="Times New Roman" charset="0"/>
              </a:rPr>
              <a:t>muscular.</a:t>
            </a:r>
          </a:p>
        </p:txBody>
      </p:sp>
      <p:sp>
        <p:nvSpPr>
          <p:cNvPr id="28675" name="4 CuadroTexto"/>
          <p:cNvSpPr txBox="1">
            <a:spLocks noChangeArrowheads="1"/>
          </p:cNvSpPr>
          <p:nvPr/>
        </p:nvSpPr>
        <p:spPr bwMode="auto">
          <a:xfrm>
            <a:off x="6659563" y="620688"/>
            <a:ext cx="2582758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CL" sz="1800" dirty="0"/>
              <a:t>En hiperglicemia, se </a:t>
            </a:r>
          </a:p>
          <a:p>
            <a:pPr eaLnBrk="1" hangingPunct="1"/>
            <a:r>
              <a:rPr lang="es-CL" sz="1800" dirty="0"/>
              <a:t>libera </a:t>
            </a:r>
            <a:r>
              <a:rPr lang="es-CL" sz="1800" dirty="0">
                <a:solidFill>
                  <a:srgbClr val="0000CC"/>
                </a:solidFill>
              </a:rPr>
              <a:t>insulina </a:t>
            </a:r>
            <a:r>
              <a:rPr lang="es-CL" sz="1800" dirty="0"/>
              <a:t>desde </a:t>
            </a:r>
          </a:p>
          <a:p>
            <a:pPr eaLnBrk="1" hangingPunct="1"/>
            <a:r>
              <a:rPr lang="es-CL" sz="1800" dirty="0"/>
              <a:t>las células </a:t>
            </a:r>
            <a:r>
              <a:rPr lang="es-CL" sz="1800" dirty="0">
                <a:latin typeface="Symbol" charset="0"/>
              </a:rPr>
              <a:t>b </a:t>
            </a:r>
            <a:r>
              <a:rPr lang="es-CL" sz="1800" dirty="0"/>
              <a:t>del </a:t>
            </a:r>
          </a:p>
          <a:p>
            <a:pPr eaLnBrk="1" hangingPunct="1"/>
            <a:r>
              <a:rPr lang="es-CL" sz="1800" dirty="0"/>
              <a:t>páncreas, hormona </a:t>
            </a:r>
          </a:p>
          <a:p>
            <a:pPr eaLnBrk="1" hangingPunct="1"/>
            <a:r>
              <a:rPr lang="es-CL" sz="1800" dirty="0"/>
              <a:t>que tiene entre sus </a:t>
            </a:r>
          </a:p>
          <a:p>
            <a:pPr eaLnBrk="1" hangingPunct="1"/>
            <a:r>
              <a:rPr lang="es-CL" sz="1800" dirty="0"/>
              <a:t>Blancos esta el hígado,</a:t>
            </a:r>
          </a:p>
          <a:p>
            <a:pPr eaLnBrk="1" hangingPunct="1"/>
            <a:r>
              <a:rPr lang="es-CL" sz="1800" dirty="0"/>
              <a:t>tejido adiposo y </a:t>
            </a:r>
          </a:p>
          <a:p>
            <a:pPr eaLnBrk="1" hangingPunct="1"/>
            <a:r>
              <a:rPr lang="es-CL" sz="1800" dirty="0"/>
              <a:t>muscular.</a:t>
            </a:r>
          </a:p>
          <a:p>
            <a:pPr eaLnBrk="1" hangingPunct="1"/>
            <a:endParaRPr lang="es-CL" sz="1800" dirty="0"/>
          </a:p>
          <a:p>
            <a:pPr eaLnBrk="1" hangingPunct="1"/>
            <a:endParaRPr lang="es-CL" sz="1800" dirty="0"/>
          </a:p>
          <a:p>
            <a:pPr eaLnBrk="1" hangingPunct="1"/>
            <a:endParaRPr lang="es-CL" sz="1800" dirty="0"/>
          </a:p>
        </p:txBody>
      </p:sp>
      <p:sp>
        <p:nvSpPr>
          <p:cNvPr id="28676" name="5 CuadroTexto"/>
          <p:cNvSpPr txBox="1">
            <a:spLocks noChangeArrowheads="1"/>
          </p:cNvSpPr>
          <p:nvPr/>
        </p:nvSpPr>
        <p:spPr bwMode="auto">
          <a:xfrm>
            <a:off x="204636" y="5838091"/>
            <a:ext cx="210487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s-CL" sz="1200" dirty="0"/>
              <a:t>Glicemia normal:</a:t>
            </a:r>
          </a:p>
          <a:p>
            <a:pPr eaLnBrk="1" hangingPunct="1"/>
            <a:r>
              <a:rPr lang="es-CL" sz="1200" dirty="0"/>
              <a:t>70-99 mg de</a:t>
            </a:r>
          </a:p>
          <a:p>
            <a:pPr eaLnBrk="1" hangingPunct="1"/>
            <a:r>
              <a:rPr lang="es-CL" sz="1200" dirty="0"/>
              <a:t>glucosa por 100 </a:t>
            </a:r>
            <a:r>
              <a:rPr lang="es-CL" sz="1200" dirty="0" err="1"/>
              <a:t>mL</a:t>
            </a:r>
            <a:endParaRPr lang="es-CL" sz="1200" dirty="0"/>
          </a:p>
          <a:p>
            <a:pPr eaLnBrk="1" hangingPunct="1"/>
            <a:r>
              <a:rPr lang="es-CL" sz="1200" dirty="0"/>
              <a:t>de sangre</a:t>
            </a:r>
          </a:p>
        </p:txBody>
      </p:sp>
      <p:sp>
        <p:nvSpPr>
          <p:cNvPr id="28677" name="Text Box 2"/>
          <p:cNvSpPr txBox="1">
            <a:spLocks noChangeArrowheads="1"/>
          </p:cNvSpPr>
          <p:nvPr/>
        </p:nvSpPr>
        <p:spPr bwMode="auto">
          <a:xfrm>
            <a:off x="1331640" y="0"/>
            <a:ext cx="6439446" cy="400110"/>
          </a:xfrm>
          <a:prstGeom prst="rect">
            <a:avLst/>
          </a:prstGeom>
          <a:solidFill>
            <a:srgbClr val="72BFC5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ES_tradnl" sz="2000">
                <a:solidFill>
                  <a:srgbClr val="000000"/>
                </a:solidFill>
                <a:cs typeface="Arial" charset="0"/>
              </a:rPr>
              <a:t>INSULINA, GLUCAGÓN y ADRENALINA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9 CuadroTexto"/>
          <p:cNvSpPr txBox="1">
            <a:spLocks noChangeArrowheads="1"/>
          </p:cNvSpPr>
          <p:nvPr/>
        </p:nvSpPr>
        <p:spPr bwMode="auto">
          <a:xfrm>
            <a:off x="2051050" y="21277"/>
            <a:ext cx="4752975" cy="707886"/>
          </a:xfrm>
          <a:prstGeom prst="rect">
            <a:avLst/>
          </a:prstGeom>
          <a:solidFill>
            <a:srgbClr val="72BFC5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s-BO" sz="2000" dirty="0">
                <a:cs typeface="+mn-cs"/>
              </a:rPr>
              <a:t>HIPERGLICEMIA  FISIOLÓGICA</a:t>
            </a:r>
          </a:p>
          <a:p>
            <a:pPr algn="ctr" eaLnBrk="1" hangingPunct="1">
              <a:defRPr/>
            </a:pPr>
            <a:r>
              <a:rPr lang="es-BO" sz="2000" dirty="0">
                <a:cs typeface="+mn-cs"/>
              </a:rPr>
              <a:t>Post ingesta alimentaria</a:t>
            </a:r>
          </a:p>
        </p:txBody>
      </p:sp>
      <p:grpSp>
        <p:nvGrpSpPr>
          <p:cNvPr id="21506" name="28 Grupo"/>
          <p:cNvGrpSpPr>
            <a:grpSpLocks/>
          </p:cNvGrpSpPr>
          <p:nvPr/>
        </p:nvGrpSpPr>
        <p:grpSpPr bwMode="auto">
          <a:xfrm>
            <a:off x="-11660" y="908720"/>
            <a:ext cx="8950325" cy="5749925"/>
            <a:chOff x="0" y="475903"/>
            <a:chExt cx="8950027" cy="5750235"/>
          </a:xfrm>
        </p:grpSpPr>
        <p:sp>
          <p:nvSpPr>
            <p:cNvPr id="21507" name="4 CuadroTexto"/>
            <p:cNvSpPr txBox="1">
              <a:spLocks noChangeArrowheads="1"/>
            </p:cNvSpPr>
            <p:nvPr/>
          </p:nvSpPr>
          <p:spPr bwMode="auto">
            <a:xfrm>
              <a:off x="1114543" y="1001881"/>
              <a:ext cx="6769563" cy="554135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es-BO" sz="2000" dirty="0"/>
                <a:t>Células beta del páncreas aumentan secreción de insulina</a:t>
              </a:r>
            </a:p>
          </p:txBody>
        </p:sp>
        <p:sp>
          <p:nvSpPr>
            <p:cNvPr id="21508" name="10 CuadroTexto"/>
            <p:cNvSpPr txBox="1">
              <a:spLocks noChangeArrowheads="1"/>
            </p:cNvSpPr>
            <p:nvPr/>
          </p:nvSpPr>
          <p:spPr bwMode="auto">
            <a:xfrm>
              <a:off x="193669" y="2060069"/>
              <a:ext cx="3730129" cy="2770138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BO" sz="1600" dirty="0">
                  <a:solidFill>
                    <a:srgbClr val="7030A0"/>
                  </a:solidFill>
                </a:rPr>
                <a:t>Tejido adiposo</a:t>
              </a:r>
            </a:p>
            <a:p>
              <a:pPr algn="ctr" eaLnBrk="1" hangingPunct="1"/>
              <a:r>
                <a:rPr lang="es-BO" sz="1600" dirty="0"/>
                <a:t>Aumentan:</a:t>
              </a:r>
            </a:p>
            <a:p>
              <a:pPr algn="ctr" eaLnBrk="1" hangingPunct="1"/>
              <a:endParaRPr lang="es-BO" sz="1600" dirty="0"/>
            </a:p>
            <a:p>
              <a:pPr algn="ctr" eaLnBrk="1" hangingPunct="1"/>
              <a:r>
                <a:rPr lang="es-BO" sz="1600" dirty="0"/>
                <a:t> La entrada de</a:t>
              </a:r>
            </a:p>
            <a:p>
              <a:pPr algn="ctr" eaLnBrk="1" hangingPunct="1"/>
              <a:r>
                <a:rPr lang="es-BO" sz="1600" dirty="0"/>
                <a:t> glucosa al tejido (GLUT 4).</a:t>
              </a:r>
            </a:p>
            <a:p>
              <a:pPr algn="ctr" eaLnBrk="1" hangingPunct="1"/>
              <a:endParaRPr lang="es-BO" sz="1600" dirty="0"/>
            </a:p>
            <a:p>
              <a:pPr algn="ctr" eaLnBrk="1" hangingPunct="1"/>
              <a:r>
                <a:rPr lang="es-BO" sz="1600" dirty="0"/>
                <a:t>La glucolisis y glicerol-P necesario para la síntesis de TAG.</a:t>
              </a:r>
            </a:p>
            <a:p>
              <a:pPr algn="ctr" eaLnBrk="1" hangingPunct="1"/>
              <a:endParaRPr lang="es-BO" sz="1600" dirty="0"/>
            </a:p>
            <a:p>
              <a:pPr algn="ctr" eaLnBrk="1" hangingPunct="1"/>
              <a:r>
                <a:rPr lang="es-BO" sz="1600" dirty="0"/>
                <a:t>La síntesis triacilglicéridos</a:t>
              </a:r>
              <a:r>
                <a:rPr lang="es-BO" sz="1400" dirty="0"/>
                <a:t>.</a:t>
              </a:r>
            </a:p>
            <a:p>
              <a:pPr algn="ctr" eaLnBrk="1" hangingPunct="1"/>
              <a:endParaRPr lang="es-BO" sz="1400" dirty="0"/>
            </a:p>
          </p:txBody>
        </p:sp>
        <p:sp>
          <p:nvSpPr>
            <p:cNvPr id="21509" name="11 CuadroTexto"/>
            <p:cNvSpPr txBox="1">
              <a:spLocks noChangeArrowheads="1"/>
            </p:cNvSpPr>
            <p:nvPr/>
          </p:nvSpPr>
          <p:spPr bwMode="auto">
            <a:xfrm>
              <a:off x="4067809" y="2060069"/>
              <a:ext cx="2016157" cy="1508186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BO" sz="1600" dirty="0">
                  <a:solidFill>
                    <a:srgbClr val="7030A0"/>
                  </a:solidFill>
                </a:rPr>
                <a:t>músculo</a:t>
              </a:r>
            </a:p>
            <a:p>
              <a:pPr algn="ctr" eaLnBrk="1" hangingPunct="1"/>
              <a:r>
                <a:rPr lang="es-BO" sz="1400" dirty="0"/>
                <a:t>Aumentan:</a:t>
              </a:r>
            </a:p>
            <a:p>
              <a:pPr algn="ctr" eaLnBrk="1" hangingPunct="1"/>
              <a:endParaRPr lang="es-BO" sz="1400" dirty="0"/>
            </a:p>
            <a:p>
              <a:pPr algn="ctr" eaLnBrk="1" hangingPunct="1"/>
              <a:r>
                <a:rPr lang="es-BO" sz="1600" dirty="0">
                  <a:solidFill>
                    <a:srgbClr val="000000"/>
                  </a:solidFill>
                </a:rPr>
                <a:t>Glucógenogenesis y glucolisis</a:t>
              </a:r>
            </a:p>
            <a:p>
              <a:pPr algn="ctr" eaLnBrk="1" hangingPunct="1"/>
              <a:r>
                <a:rPr lang="es-BO" sz="1600" dirty="0">
                  <a:solidFill>
                    <a:srgbClr val="7030A0"/>
                  </a:solidFill>
                </a:rPr>
                <a:t> </a:t>
              </a:r>
              <a:endParaRPr lang="es-BO" sz="1400" dirty="0"/>
            </a:p>
          </p:txBody>
        </p:sp>
        <p:sp>
          <p:nvSpPr>
            <p:cNvPr id="21510" name="12 CuadroTexto"/>
            <p:cNvSpPr txBox="1">
              <a:spLocks noChangeArrowheads="1"/>
            </p:cNvSpPr>
            <p:nvPr/>
          </p:nvSpPr>
          <p:spPr bwMode="auto">
            <a:xfrm>
              <a:off x="6324146" y="2060069"/>
              <a:ext cx="1952714" cy="2708580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BO" sz="1600" dirty="0">
                  <a:solidFill>
                    <a:srgbClr val="7030A0"/>
                  </a:solidFill>
                </a:rPr>
                <a:t>Hígado</a:t>
              </a:r>
            </a:p>
            <a:p>
              <a:pPr algn="ctr" eaLnBrk="1" hangingPunct="1"/>
              <a:endParaRPr lang="es-BO" sz="1400" dirty="0"/>
            </a:p>
            <a:p>
              <a:pPr algn="ctr" eaLnBrk="1" hangingPunct="1"/>
              <a:r>
                <a:rPr lang="es-BO" sz="1600" dirty="0"/>
                <a:t>Aumentan:</a:t>
              </a:r>
            </a:p>
            <a:p>
              <a:pPr algn="ctr" eaLnBrk="1" hangingPunct="1"/>
              <a:endParaRPr lang="es-BO" sz="1600" dirty="0"/>
            </a:p>
            <a:p>
              <a:pPr algn="ctr" eaLnBrk="1" hangingPunct="1"/>
              <a:r>
                <a:rPr lang="es-BO" sz="1600" dirty="0"/>
                <a:t> Glucolisis.</a:t>
              </a:r>
            </a:p>
            <a:p>
              <a:pPr algn="ctr" eaLnBrk="1" hangingPunct="1"/>
              <a:r>
                <a:rPr lang="es-BO" sz="1600" dirty="0"/>
                <a:t>Glucógenogénesis</a:t>
              </a:r>
            </a:p>
            <a:p>
              <a:pPr algn="ctr" eaLnBrk="1" hangingPunct="1"/>
              <a:r>
                <a:rPr lang="es-BO" sz="1600" dirty="0"/>
                <a:t>síntesis de </a:t>
              </a:r>
            </a:p>
            <a:p>
              <a:pPr algn="ctr" eaLnBrk="1" hangingPunct="1"/>
              <a:r>
                <a:rPr lang="es-BO" sz="1600" dirty="0"/>
                <a:t>ácidos grasos y de </a:t>
              </a:r>
            </a:p>
            <a:p>
              <a:pPr algn="ctr" eaLnBrk="1" hangingPunct="1"/>
              <a:r>
                <a:rPr lang="es-BO" sz="1600" dirty="0"/>
                <a:t>triacilglicéridos.</a:t>
              </a:r>
            </a:p>
            <a:p>
              <a:pPr algn="ctr" eaLnBrk="1" hangingPunct="1"/>
              <a:endParaRPr lang="es-BO" sz="1400" dirty="0"/>
            </a:p>
            <a:p>
              <a:pPr algn="ctr" eaLnBrk="1" hangingPunct="1"/>
              <a:endParaRPr lang="es-BO" sz="1400" dirty="0"/>
            </a:p>
          </p:txBody>
        </p:sp>
        <p:cxnSp>
          <p:nvCxnSpPr>
            <p:cNvPr id="8" name="7 Conector recto de flecha"/>
            <p:cNvCxnSpPr/>
            <p:nvPr/>
          </p:nvCxnSpPr>
          <p:spPr bwMode="auto">
            <a:xfrm>
              <a:off x="2195440" y="1628490"/>
              <a:ext cx="0" cy="360382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8 Conector recto de flecha"/>
            <p:cNvCxnSpPr/>
            <p:nvPr/>
          </p:nvCxnSpPr>
          <p:spPr bwMode="auto">
            <a:xfrm>
              <a:off x="5003633" y="1628490"/>
              <a:ext cx="0" cy="358794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9 Conector recto de flecha"/>
            <p:cNvCxnSpPr/>
            <p:nvPr/>
          </p:nvCxnSpPr>
          <p:spPr bwMode="auto">
            <a:xfrm>
              <a:off x="7237172" y="1628490"/>
              <a:ext cx="0" cy="360382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10 Conector recto de flecha"/>
            <p:cNvCxnSpPr/>
            <p:nvPr/>
          </p:nvCxnSpPr>
          <p:spPr bwMode="auto">
            <a:xfrm>
              <a:off x="4427391" y="475903"/>
              <a:ext cx="0" cy="431823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515" name="25 CuadroTexto"/>
            <p:cNvSpPr txBox="1">
              <a:spLocks noChangeArrowheads="1"/>
            </p:cNvSpPr>
            <p:nvPr/>
          </p:nvSpPr>
          <p:spPr bwMode="auto">
            <a:xfrm>
              <a:off x="1115616" y="5302808"/>
              <a:ext cx="7344816" cy="92333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BO" sz="1800" b="1"/>
                <a:t>DISMINUYE LA GLUCOSA SANGUÍNEA: </a:t>
              </a:r>
            </a:p>
            <a:p>
              <a:pPr algn="ctr" eaLnBrk="1" hangingPunct="1"/>
              <a:r>
                <a:rPr lang="es-BO" sz="1800" b="1"/>
                <a:t>entrada de glucosa al tejido adiposo y músculo esquelético vía GLUT-4</a:t>
              </a:r>
            </a:p>
          </p:txBody>
        </p:sp>
        <p:pic>
          <p:nvPicPr>
            <p:cNvPr id="21516" name="Picture 1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700031"/>
              <a:ext cx="1409700" cy="838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7" name="Picture 1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952" t="8365"/>
            <a:stretch>
              <a:fillRect/>
            </a:stretch>
          </p:blipFill>
          <p:spPr bwMode="auto">
            <a:xfrm>
              <a:off x="7812360" y="1772816"/>
              <a:ext cx="1137667" cy="864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9" name="Picture 19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396190">
              <a:off x="4579112" y="3607994"/>
              <a:ext cx="1188997" cy="280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Freeform 7"/>
            <p:cNvSpPr>
              <a:spLocks/>
            </p:cNvSpPr>
            <p:nvPr/>
          </p:nvSpPr>
          <p:spPr bwMode="auto">
            <a:xfrm rot="18694596" flipH="1">
              <a:off x="2404981" y="4607000"/>
              <a:ext cx="503390" cy="631058"/>
            </a:xfrm>
            <a:custGeom>
              <a:avLst/>
              <a:gdLst/>
              <a:ahLst/>
              <a:cxnLst>
                <a:cxn ang="0">
                  <a:pos x="610" y="2"/>
                </a:cxn>
                <a:cxn ang="0">
                  <a:pos x="700" y="10"/>
                </a:cxn>
                <a:cxn ang="0">
                  <a:pos x="790" y="24"/>
                </a:cxn>
                <a:cxn ang="0">
                  <a:pos x="878" y="46"/>
                </a:cxn>
                <a:cxn ang="0">
                  <a:pos x="962" y="76"/>
                </a:cxn>
                <a:cxn ang="0">
                  <a:pos x="1044" y="112"/>
                </a:cxn>
                <a:cxn ang="0">
                  <a:pos x="1124" y="154"/>
                </a:cxn>
                <a:cxn ang="0">
                  <a:pos x="1200" y="202"/>
                </a:cxn>
                <a:cxn ang="0">
                  <a:pos x="1272" y="256"/>
                </a:cxn>
                <a:cxn ang="0">
                  <a:pos x="1340" y="316"/>
                </a:cxn>
                <a:cxn ang="0">
                  <a:pos x="1404" y="382"/>
                </a:cxn>
                <a:cxn ang="0">
                  <a:pos x="1462" y="452"/>
                </a:cxn>
                <a:cxn ang="0">
                  <a:pos x="1516" y="528"/>
                </a:cxn>
                <a:cxn ang="0">
                  <a:pos x="1566" y="608"/>
                </a:cxn>
                <a:cxn ang="0">
                  <a:pos x="1608" y="692"/>
                </a:cxn>
                <a:cxn ang="0">
                  <a:pos x="1646" y="782"/>
                </a:cxn>
                <a:cxn ang="0">
                  <a:pos x="1994" y="828"/>
                </a:cxn>
                <a:cxn ang="0">
                  <a:pos x="664" y="828"/>
                </a:cxn>
                <a:cxn ang="0">
                  <a:pos x="972" y="758"/>
                </a:cxn>
                <a:cxn ang="0">
                  <a:pos x="910" y="626"/>
                </a:cxn>
                <a:cxn ang="0">
                  <a:pos x="836" y="504"/>
                </a:cxn>
                <a:cxn ang="0">
                  <a:pos x="748" y="394"/>
                </a:cxn>
                <a:cxn ang="0">
                  <a:pos x="650" y="294"/>
                </a:cxn>
                <a:cxn ang="0">
                  <a:pos x="542" y="208"/>
                </a:cxn>
                <a:cxn ang="0">
                  <a:pos x="424" y="134"/>
                </a:cxn>
                <a:cxn ang="0">
                  <a:pos x="298" y="76"/>
                </a:cxn>
                <a:cxn ang="0">
                  <a:pos x="232" y="52"/>
                </a:cxn>
                <a:cxn ang="0">
                  <a:pos x="228" y="54"/>
                </a:cxn>
                <a:cxn ang="0">
                  <a:pos x="174" y="34"/>
                </a:cxn>
                <a:cxn ang="0">
                  <a:pos x="118" y="20"/>
                </a:cxn>
                <a:cxn ang="0">
                  <a:pos x="60" y="12"/>
                </a:cxn>
                <a:cxn ang="0">
                  <a:pos x="0" y="8"/>
                </a:cxn>
              </a:cxnLst>
              <a:rect l="0" t="0" r="r" b="b"/>
              <a:pathLst>
                <a:path w="1994" h="1240">
                  <a:moveTo>
                    <a:pt x="564" y="0"/>
                  </a:moveTo>
                  <a:lnTo>
                    <a:pt x="610" y="2"/>
                  </a:lnTo>
                  <a:lnTo>
                    <a:pt x="656" y="4"/>
                  </a:lnTo>
                  <a:lnTo>
                    <a:pt x="700" y="10"/>
                  </a:lnTo>
                  <a:lnTo>
                    <a:pt x="746" y="16"/>
                  </a:lnTo>
                  <a:lnTo>
                    <a:pt x="790" y="24"/>
                  </a:lnTo>
                  <a:lnTo>
                    <a:pt x="834" y="34"/>
                  </a:lnTo>
                  <a:lnTo>
                    <a:pt x="878" y="46"/>
                  </a:lnTo>
                  <a:lnTo>
                    <a:pt x="920" y="60"/>
                  </a:lnTo>
                  <a:lnTo>
                    <a:pt x="962" y="76"/>
                  </a:lnTo>
                  <a:lnTo>
                    <a:pt x="1004" y="92"/>
                  </a:lnTo>
                  <a:lnTo>
                    <a:pt x="1044" y="112"/>
                  </a:lnTo>
                  <a:lnTo>
                    <a:pt x="1084" y="132"/>
                  </a:lnTo>
                  <a:lnTo>
                    <a:pt x="1124" y="154"/>
                  </a:lnTo>
                  <a:lnTo>
                    <a:pt x="1162" y="176"/>
                  </a:lnTo>
                  <a:lnTo>
                    <a:pt x="1200" y="202"/>
                  </a:lnTo>
                  <a:lnTo>
                    <a:pt x="1236" y="228"/>
                  </a:lnTo>
                  <a:lnTo>
                    <a:pt x="1272" y="256"/>
                  </a:lnTo>
                  <a:lnTo>
                    <a:pt x="1306" y="286"/>
                  </a:lnTo>
                  <a:lnTo>
                    <a:pt x="1340" y="316"/>
                  </a:lnTo>
                  <a:lnTo>
                    <a:pt x="1372" y="348"/>
                  </a:lnTo>
                  <a:lnTo>
                    <a:pt x="1404" y="382"/>
                  </a:lnTo>
                  <a:lnTo>
                    <a:pt x="1434" y="416"/>
                  </a:lnTo>
                  <a:lnTo>
                    <a:pt x="1462" y="452"/>
                  </a:lnTo>
                  <a:lnTo>
                    <a:pt x="1490" y="490"/>
                  </a:lnTo>
                  <a:lnTo>
                    <a:pt x="1516" y="528"/>
                  </a:lnTo>
                  <a:lnTo>
                    <a:pt x="1542" y="568"/>
                  </a:lnTo>
                  <a:lnTo>
                    <a:pt x="1566" y="608"/>
                  </a:lnTo>
                  <a:lnTo>
                    <a:pt x="1588" y="650"/>
                  </a:lnTo>
                  <a:lnTo>
                    <a:pt x="1608" y="692"/>
                  </a:lnTo>
                  <a:lnTo>
                    <a:pt x="1628" y="736"/>
                  </a:lnTo>
                  <a:lnTo>
                    <a:pt x="1646" y="782"/>
                  </a:lnTo>
                  <a:lnTo>
                    <a:pt x="1662" y="828"/>
                  </a:lnTo>
                  <a:lnTo>
                    <a:pt x="1994" y="828"/>
                  </a:lnTo>
                  <a:lnTo>
                    <a:pt x="1396" y="1240"/>
                  </a:lnTo>
                  <a:lnTo>
                    <a:pt x="664" y="828"/>
                  </a:lnTo>
                  <a:lnTo>
                    <a:pt x="996" y="828"/>
                  </a:lnTo>
                  <a:lnTo>
                    <a:pt x="972" y="758"/>
                  </a:lnTo>
                  <a:lnTo>
                    <a:pt x="942" y="692"/>
                  </a:lnTo>
                  <a:lnTo>
                    <a:pt x="910" y="626"/>
                  </a:lnTo>
                  <a:lnTo>
                    <a:pt x="874" y="564"/>
                  </a:lnTo>
                  <a:lnTo>
                    <a:pt x="836" y="504"/>
                  </a:lnTo>
                  <a:lnTo>
                    <a:pt x="794" y="448"/>
                  </a:lnTo>
                  <a:lnTo>
                    <a:pt x="748" y="394"/>
                  </a:lnTo>
                  <a:lnTo>
                    <a:pt x="702" y="342"/>
                  </a:lnTo>
                  <a:lnTo>
                    <a:pt x="650" y="294"/>
                  </a:lnTo>
                  <a:lnTo>
                    <a:pt x="598" y="248"/>
                  </a:lnTo>
                  <a:lnTo>
                    <a:pt x="542" y="208"/>
                  </a:lnTo>
                  <a:lnTo>
                    <a:pt x="484" y="168"/>
                  </a:lnTo>
                  <a:lnTo>
                    <a:pt x="424" y="134"/>
                  </a:lnTo>
                  <a:lnTo>
                    <a:pt x="362" y="102"/>
                  </a:lnTo>
                  <a:lnTo>
                    <a:pt x="298" y="76"/>
                  </a:lnTo>
                  <a:lnTo>
                    <a:pt x="264" y="64"/>
                  </a:lnTo>
                  <a:lnTo>
                    <a:pt x="232" y="52"/>
                  </a:lnTo>
                  <a:lnTo>
                    <a:pt x="230" y="52"/>
                  </a:lnTo>
                  <a:lnTo>
                    <a:pt x="228" y="54"/>
                  </a:lnTo>
                  <a:lnTo>
                    <a:pt x="202" y="42"/>
                  </a:lnTo>
                  <a:lnTo>
                    <a:pt x="174" y="34"/>
                  </a:lnTo>
                  <a:lnTo>
                    <a:pt x="146" y="26"/>
                  </a:lnTo>
                  <a:lnTo>
                    <a:pt x="118" y="20"/>
                  </a:lnTo>
                  <a:lnTo>
                    <a:pt x="90" y="14"/>
                  </a:lnTo>
                  <a:lnTo>
                    <a:pt x="60" y="12"/>
                  </a:lnTo>
                  <a:lnTo>
                    <a:pt x="30" y="8"/>
                  </a:lnTo>
                  <a:lnTo>
                    <a:pt x="0" y="8"/>
                  </a:lnTo>
                  <a:lnTo>
                    <a:pt x="564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 sz="2000">
                <a:latin typeface="+mj-lt"/>
                <a:ea typeface="+mn-ea"/>
                <a:cs typeface="+mn-cs"/>
              </a:endParaRPr>
            </a:p>
          </p:txBody>
        </p:sp>
        <p:sp>
          <p:nvSpPr>
            <p:cNvPr id="18" name="Freeform 7"/>
            <p:cNvSpPr>
              <a:spLocks/>
            </p:cNvSpPr>
            <p:nvPr/>
          </p:nvSpPr>
          <p:spPr bwMode="auto">
            <a:xfrm rot="20773518" flipH="1">
              <a:off x="4867113" y="4305159"/>
              <a:ext cx="615929" cy="873172"/>
            </a:xfrm>
            <a:custGeom>
              <a:avLst/>
              <a:gdLst/>
              <a:ahLst/>
              <a:cxnLst>
                <a:cxn ang="0">
                  <a:pos x="610" y="2"/>
                </a:cxn>
                <a:cxn ang="0">
                  <a:pos x="700" y="10"/>
                </a:cxn>
                <a:cxn ang="0">
                  <a:pos x="790" y="24"/>
                </a:cxn>
                <a:cxn ang="0">
                  <a:pos x="878" y="46"/>
                </a:cxn>
                <a:cxn ang="0">
                  <a:pos x="962" y="76"/>
                </a:cxn>
                <a:cxn ang="0">
                  <a:pos x="1044" y="112"/>
                </a:cxn>
                <a:cxn ang="0">
                  <a:pos x="1124" y="154"/>
                </a:cxn>
                <a:cxn ang="0">
                  <a:pos x="1200" y="202"/>
                </a:cxn>
                <a:cxn ang="0">
                  <a:pos x="1272" y="256"/>
                </a:cxn>
                <a:cxn ang="0">
                  <a:pos x="1340" y="316"/>
                </a:cxn>
                <a:cxn ang="0">
                  <a:pos x="1404" y="382"/>
                </a:cxn>
                <a:cxn ang="0">
                  <a:pos x="1462" y="452"/>
                </a:cxn>
                <a:cxn ang="0">
                  <a:pos x="1516" y="528"/>
                </a:cxn>
                <a:cxn ang="0">
                  <a:pos x="1566" y="608"/>
                </a:cxn>
                <a:cxn ang="0">
                  <a:pos x="1608" y="692"/>
                </a:cxn>
                <a:cxn ang="0">
                  <a:pos x="1646" y="782"/>
                </a:cxn>
                <a:cxn ang="0">
                  <a:pos x="1994" y="828"/>
                </a:cxn>
                <a:cxn ang="0">
                  <a:pos x="664" y="828"/>
                </a:cxn>
                <a:cxn ang="0">
                  <a:pos x="972" y="758"/>
                </a:cxn>
                <a:cxn ang="0">
                  <a:pos x="910" y="626"/>
                </a:cxn>
                <a:cxn ang="0">
                  <a:pos x="836" y="504"/>
                </a:cxn>
                <a:cxn ang="0">
                  <a:pos x="748" y="394"/>
                </a:cxn>
                <a:cxn ang="0">
                  <a:pos x="650" y="294"/>
                </a:cxn>
                <a:cxn ang="0">
                  <a:pos x="542" y="208"/>
                </a:cxn>
                <a:cxn ang="0">
                  <a:pos x="424" y="134"/>
                </a:cxn>
                <a:cxn ang="0">
                  <a:pos x="298" y="76"/>
                </a:cxn>
                <a:cxn ang="0">
                  <a:pos x="232" y="52"/>
                </a:cxn>
                <a:cxn ang="0">
                  <a:pos x="228" y="54"/>
                </a:cxn>
                <a:cxn ang="0">
                  <a:pos x="174" y="34"/>
                </a:cxn>
                <a:cxn ang="0">
                  <a:pos x="118" y="20"/>
                </a:cxn>
                <a:cxn ang="0">
                  <a:pos x="60" y="12"/>
                </a:cxn>
                <a:cxn ang="0">
                  <a:pos x="0" y="8"/>
                </a:cxn>
              </a:cxnLst>
              <a:rect l="0" t="0" r="r" b="b"/>
              <a:pathLst>
                <a:path w="1994" h="1240">
                  <a:moveTo>
                    <a:pt x="564" y="0"/>
                  </a:moveTo>
                  <a:lnTo>
                    <a:pt x="610" y="2"/>
                  </a:lnTo>
                  <a:lnTo>
                    <a:pt x="656" y="4"/>
                  </a:lnTo>
                  <a:lnTo>
                    <a:pt x="700" y="10"/>
                  </a:lnTo>
                  <a:lnTo>
                    <a:pt x="746" y="16"/>
                  </a:lnTo>
                  <a:lnTo>
                    <a:pt x="790" y="24"/>
                  </a:lnTo>
                  <a:lnTo>
                    <a:pt x="834" y="34"/>
                  </a:lnTo>
                  <a:lnTo>
                    <a:pt x="878" y="46"/>
                  </a:lnTo>
                  <a:lnTo>
                    <a:pt x="920" y="60"/>
                  </a:lnTo>
                  <a:lnTo>
                    <a:pt x="962" y="76"/>
                  </a:lnTo>
                  <a:lnTo>
                    <a:pt x="1004" y="92"/>
                  </a:lnTo>
                  <a:lnTo>
                    <a:pt x="1044" y="112"/>
                  </a:lnTo>
                  <a:lnTo>
                    <a:pt x="1084" y="132"/>
                  </a:lnTo>
                  <a:lnTo>
                    <a:pt x="1124" y="154"/>
                  </a:lnTo>
                  <a:lnTo>
                    <a:pt x="1162" y="176"/>
                  </a:lnTo>
                  <a:lnTo>
                    <a:pt x="1200" y="202"/>
                  </a:lnTo>
                  <a:lnTo>
                    <a:pt x="1236" y="228"/>
                  </a:lnTo>
                  <a:lnTo>
                    <a:pt x="1272" y="256"/>
                  </a:lnTo>
                  <a:lnTo>
                    <a:pt x="1306" y="286"/>
                  </a:lnTo>
                  <a:lnTo>
                    <a:pt x="1340" y="316"/>
                  </a:lnTo>
                  <a:lnTo>
                    <a:pt x="1372" y="348"/>
                  </a:lnTo>
                  <a:lnTo>
                    <a:pt x="1404" y="382"/>
                  </a:lnTo>
                  <a:lnTo>
                    <a:pt x="1434" y="416"/>
                  </a:lnTo>
                  <a:lnTo>
                    <a:pt x="1462" y="452"/>
                  </a:lnTo>
                  <a:lnTo>
                    <a:pt x="1490" y="490"/>
                  </a:lnTo>
                  <a:lnTo>
                    <a:pt x="1516" y="528"/>
                  </a:lnTo>
                  <a:lnTo>
                    <a:pt x="1542" y="568"/>
                  </a:lnTo>
                  <a:lnTo>
                    <a:pt x="1566" y="608"/>
                  </a:lnTo>
                  <a:lnTo>
                    <a:pt x="1588" y="650"/>
                  </a:lnTo>
                  <a:lnTo>
                    <a:pt x="1608" y="692"/>
                  </a:lnTo>
                  <a:lnTo>
                    <a:pt x="1628" y="736"/>
                  </a:lnTo>
                  <a:lnTo>
                    <a:pt x="1646" y="782"/>
                  </a:lnTo>
                  <a:lnTo>
                    <a:pt x="1662" y="828"/>
                  </a:lnTo>
                  <a:lnTo>
                    <a:pt x="1994" y="828"/>
                  </a:lnTo>
                  <a:lnTo>
                    <a:pt x="1396" y="1240"/>
                  </a:lnTo>
                  <a:lnTo>
                    <a:pt x="664" y="828"/>
                  </a:lnTo>
                  <a:lnTo>
                    <a:pt x="996" y="828"/>
                  </a:lnTo>
                  <a:lnTo>
                    <a:pt x="972" y="758"/>
                  </a:lnTo>
                  <a:lnTo>
                    <a:pt x="942" y="692"/>
                  </a:lnTo>
                  <a:lnTo>
                    <a:pt x="910" y="626"/>
                  </a:lnTo>
                  <a:lnTo>
                    <a:pt x="874" y="564"/>
                  </a:lnTo>
                  <a:lnTo>
                    <a:pt x="836" y="504"/>
                  </a:lnTo>
                  <a:lnTo>
                    <a:pt x="794" y="448"/>
                  </a:lnTo>
                  <a:lnTo>
                    <a:pt x="748" y="394"/>
                  </a:lnTo>
                  <a:lnTo>
                    <a:pt x="702" y="342"/>
                  </a:lnTo>
                  <a:lnTo>
                    <a:pt x="650" y="294"/>
                  </a:lnTo>
                  <a:lnTo>
                    <a:pt x="598" y="248"/>
                  </a:lnTo>
                  <a:lnTo>
                    <a:pt x="542" y="208"/>
                  </a:lnTo>
                  <a:lnTo>
                    <a:pt x="484" y="168"/>
                  </a:lnTo>
                  <a:lnTo>
                    <a:pt x="424" y="134"/>
                  </a:lnTo>
                  <a:lnTo>
                    <a:pt x="362" y="102"/>
                  </a:lnTo>
                  <a:lnTo>
                    <a:pt x="298" y="76"/>
                  </a:lnTo>
                  <a:lnTo>
                    <a:pt x="264" y="64"/>
                  </a:lnTo>
                  <a:lnTo>
                    <a:pt x="232" y="52"/>
                  </a:lnTo>
                  <a:lnTo>
                    <a:pt x="230" y="52"/>
                  </a:lnTo>
                  <a:lnTo>
                    <a:pt x="228" y="54"/>
                  </a:lnTo>
                  <a:lnTo>
                    <a:pt x="202" y="42"/>
                  </a:lnTo>
                  <a:lnTo>
                    <a:pt x="174" y="34"/>
                  </a:lnTo>
                  <a:lnTo>
                    <a:pt x="146" y="26"/>
                  </a:lnTo>
                  <a:lnTo>
                    <a:pt x="118" y="20"/>
                  </a:lnTo>
                  <a:lnTo>
                    <a:pt x="90" y="14"/>
                  </a:lnTo>
                  <a:lnTo>
                    <a:pt x="60" y="12"/>
                  </a:lnTo>
                  <a:lnTo>
                    <a:pt x="30" y="8"/>
                  </a:lnTo>
                  <a:lnTo>
                    <a:pt x="0" y="8"/>
                  </a:lnTo>
                  <a:lnTo>
                    <a:pt x="564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 sz="2000">
                <a:latin typeface="+mj-lt"/>
                <a:ea typeface="+mn-ea"/>
                <a:cs typeface="+mn-cs"/>
              </a:endParaRPr>
            </a:p>
          </p:txBody>
        </p:sp>
        <p:sp>
          <p:nvSpPr>
            <p:cNvPr id="19" name="Freeform 7"/>
            <p:cNvSpPr>
              <a:spLocks/>
            </p:cNvSpPr>
            <p:nvPr/>
          </p:nvSpPr>
          <p:spPr bwMode="auto">
            <a:xfrm rot="2150679">
              <a:off x="6751012" y="4516637"/>
              <a:ext cx="481290" cy="710402"/>
            </a:xfrm>
            <a:custGeom>
              <a:avLst/>
              <a:gdLst/>
              <a:ahLst/>
              <a:cxnLst>
                <a:cxn ang="0">
                  <a:pos x="610" y="2"/>
                </a:cxn>
                <a:cxn ang="0">
                  <a:pos x="700" y="10"/>
                </a:cxn>
                <a:cxn ang="0">
                  <a:pos x="790" y="24"/>
                </a:cxn>
                <a:cxn ang="0">
                  <a:pos x="878" y="46"/>
                </a:cxn>
                <a:cxn ang="0">
                  <a:pos x="962" y="76"/>
                </a:cxn>
                <a:cxn ang="0">
                  <a:pos x="1044" y="112"/>
                </a:cxn>
                <a:cxn ang="0">
                  <a:pos x="1124" y="154"/>
                </a:cxn>
                <a:cxn ang="0">
                  <a:pos x="1200" y="202"/>
                </a:cxn>
                <a:cxn ang="0">
                  <a:pos x="1272" y="256"/>
                </a:cxn>
                <a:cxn ang="0">
                  <a:pos x="1340" y="316"/>
                </a:cxn>
                <a:cxn ang="0">
                  <a:pos x="1404" y="382"/>
                </a:cxn>
                <a:cxn ang="0">
                  <a:pos x="1462" y="452"/>
                </a:cxn>
                <a:cxn ang="0">
                  <a:pos x="1516" y="528"/>
                </a:cxn>
                <a:cxn ang="0">
                  <a:pos x="1566" y="608"/>
                </a:cxn>
                <a:cxn ang="0">
                  <a:pos x="1608" y="692"/>
                </a:cxn>
                <a:cxn ang="0">
                  <a:pos x="1646" y="782"/>
                </a:cxn>
                <a:cxn ang="0">
                  <a:pos x="1994" y="828"/>
                </a:cxn>
                <a:cxn ang="0">
                  <a:pos x="664" y="828"/>
                </a:cxn>
                <a:cxn ang="0">
                  <a:pos x="972" y="758"/>
                </a:cxn>
                <a:cxn ang="0">
                  <a:pos x="910" y="626"/>
                </a:cxn>
                <a:cxn ang="0">
                  <a:pos x="836" y="504"/>
                </a:cxn>
                <a:cxn ang="0">
                  <a:pos x="748" y="394"/>
                </a:cxn>
                <a:cxn ang="0">
                  <a:pos x="650" y="294"/>
                </a:cxn>
                <a:cxn ang="0">
                  <a:pos x="542" y="208"/>
                </a:cxn>
                <a:cxn ang="0">
                  <a:pos x="424" y="134"/>
                </a:cxn>
                <a:cxn ang="0">
                  <a:pos x="298" y="76"/>
                </a:cxn>
                <a:cxn ang="0">
                  <a:pos x="232" y="52"/>
                </a:cxn>
                <a:cxn ang="0">
                  <a:pos x="228" y="54"/>
                </a:cxn>
                <a:cxn ang="0">
                  <a:pos x="174" y="34"/>
                </a:cxn>
                <a:cxn ang="0">
                  <a:pos x="118" y="20"/>
                </a:cxn>
                <a:cxn ang="0">
                  <a:pos x="60" y="12"/>
                </a:cxn>
                <a:cxn ang="0">
                  <a:pos x="0" y="8"/>
                </a:cxn>
              </a:cxnLst>
              <a:rect l="0" t="0" r="r" b="b"/>
              <a:pathLst>
                <a:path w="1994" h="1240">
                  <a:moveTo>
                    <a:pt x="564" y="0"/>
                  </a:moveTo>
                  <a:lnTo>
                    <a:pt x="610" y="2"/>
                  </a:lnTo>
                  <a:lnTo>
                    <a:pt x="656" y="4"/>
                  </a:lnTo>
                  <a:lnTo>
                    <a:pt x="700" y="10"/>
                  </a:lnTo>
                  <a:lnTo>
                    <a:pt x="746" y="16"/>
                  </a:lnTo>
                  <a:lnTo>
                    <a:pt x="790" y="24"/>
                  </a:lnTo>
                  <a:lnTo>
                    <a:pt x="834" y="34"/>
                  </a:lnTo>
                  <a:lnTo>
                    <a:pt x="878" y="46"/>
                  </a:lnTo>
                  <a:lnTo>
                    <a:pt x="920" y="60"/>
                  </a:lnTo>
                  <a:lnTo>
                    <a:pt x="962" y="76"/>
                  </a:lnTo>
                  <a:lnTo>
                    <a:pt x="1004" y="92"/>
                  </a:lnTo>
                  <a:lnTo>
                    <a:pt x="1044" y="112"/>
                  </a:lnTo>
                  <a:lnTo>
                    <a:pt x="1084" y="132"/>
                  </a:lnTo>
                  <a:lnTo>
                    <a:pt x="1124" y="154"/>
                  </a:lnTo>
                  <a:lnTo>
                    <a:pt x="1162" y="176"/>
                  </a:lnTo>
                  <a:lnTo>
                    <a:pt x="1200" y="202"/>
                  </a:lnTo>
                  <a:lnTo>
                    <a:pt x="1236" y="228"/>
                  </a:lnTo>
                  <a:lnTo>
                    <a:pt x="1272" y="256"/>
                  </a:lnTo>
                  <a:lnTo>
                    <a:pt x="1306" y="286"/>
                  </a:lnTo>
                  <a:lnTo>
                    <a:pt x="1340" y="316"/>
                  </a:lnTo>
                  <a:lnTo>
                    <a:pt x="1372" y="348"/>
                  </a:lnTo>
                  <a:lnTo>
                    <a:pt x="1404" y="382"/>
                  </a:lnTo>
                  <a:lnTo>
                    <a:pt x="1434" y="416"/>
                  </a:lnTo>
                  <a:lnTo>
                    <a:pt x="1462" y="452"/>
                  </a:lnTo>
                  <a:lnTo>
                    <a:pt x="1490" y="490"/>
                  </a:lnTo>
                  <a:lnTo>
                    <a:pt x="1516" y="528"/>
                  </a:lnTo>
                  <a:lnTo>
                    <a:pt x="1542" y="568"/>
                  </a:lnTo>
                  <a:lnTo>
                    <a:pt x="1566" y="608"/>
                  </a:lnTo>
                  <a:lnTo>
                    <a:pt x="1588" y="650"/>
                  </a:lnTo>
                  <a:lnTo>
                    <a:pt x="1608" y="692"/>
                  </a:lnTo>
                  <a:lnTo>
                    <a:pt x="1628" y="736"/>
                  </a:lnTo>
                  <a:lnTo>
                    <a:pt x="1646" y="782"/>
                  </a:lnTo>
                  <a:lnTo>
                    <a:pt x="1662" y="828"/>
                  </a:lnTo>
                  <a:lnTo>
                    <a:pt x="1994" y="828"/>
                  </a:lnTo>
                  <a:lnTo>
                    <a:pt x="1396" y="1240"/>
                  </a:lnTo>
                  <a:lnTo>
                    <a:pt x="664" y="828"/>
                  </a:lnTo>
                  <a:lnTo>
                    <a:pt x="996" y="828"/>
                  </a:lnTo>
                  <a:lnTo>
                    <a:pt x="972" y="758"/>
                  </a:lnTo>
                  <a:lnTo>
                    <a:pt x="942" y="692"/>
                  </a:lnTo>
                  <a:lnTo>
                    <a:pt x="910" y="626"/>
                  </a:lnTo>
                  <a:lnTo>
                    <a:pt x="874" y="564"/>
                  </a:lnTo>
                  <a:lnTo>
                    <a:pt x="836" y="504"/>
                  </a:lnTo>
                  <a:lnTo>
                    <a:pt x="794" y="448"/>
                  </a:lnTo>
                  <a:lnTo>
                    <a:pt x="748" y="394"/>
                  </a:lnTo>
                  <a:lnTo>
                    <a:pt x="702" y="342"/>
                  </a:lnTo>
                  <a:lnTo>
                    <a:pt x="650" y="294"/>
                  </a:lnTo>
                  <a:lnTo>
                    <a:pt x="598" y="248"/>
                  </a:lnTo>
                  <a:lnTo>
                    <a:pt x="542" y="208"/>
                  </a:lnTo>
                  <a:lnTo>
                    <a:pt x="484" y="168"/>
                  </a:lnTo>
                  <a:lnTo>
                    <a:pt x="424" y="134"/>
                  </a:lnTo>
                  <a:lnTo>
                    <a:pt x="362" y="102"/>
                  </a:lnTo>
                  <a:lnTo>
                    <a:pt x="298" y="76"/>
                  </a:lnTo>
                  <a:lnTo>
                    <a:pt x="264" y="64"/>
                  </a:lnTo>
                  <a:lnTo>
                    <a:pt x="232" y="52"/>
                  </a:lnTo>
                  <a:lnTo>
                    <a:pt x="230" y="52"/>
                  </a:lnTo>
                  <a:lnTo>
                    <a:pt x="228" y="54"/>
                  </a:lnTo>
                  <a:lnTo>
                    <a:pt x="202" y="42"/>
                  </a:lnTo>
                  <a:lnTo>
                    <a:pt x="174" y="34"/>
                  </a:lnTo>
                  <a:lnTo>
                    <a:pt x="146" y="26"/>
                  </a:lnTo>
                  <a:lnTo>
                    <a:pt x="118" y="20"/>
                  </a:lnTo>
                  <a:lnTo>
                    <a:pt x="90" y="14"/>
                  </a:lnTo>
                  <a:lnTo>
                    <a:pt x="60" y="12"/>
                  </a:lnTo>
                  <a:lnTo>
                    <a:pt x="30" y="8"/>
                  </a:lnTo>
                  <a:lnTo>
                    <a:pt x="0" y="8"/>
                  </a:lnTo>
                  <a:lnTo>
                    <a:pt x="564" y="0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CL" sz="2000">
                <a:latin typeface="+mj-lt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1" name="1 Grupo"/>
          <p:cNvGrpSpPr>
            <a:grpSpLocks/>
          </p:cNvGrpSpPr>
          <p:nvPr/>
        </p:nvGrpSpPr>
        <p:grpSpPr bwMode="auto">
          <a:xfrm>
            <a:off x="52750" y="-9199"/>
            <a:ext cx="9056324" cy="6802113"/>
            <a:chOff x="52777" y="505133"/>
            <a:chExt cx="9055727" cy="6287552"/>
          </a:xfrm>
        </p:grpSpPr>
        <p:sp>
          <p:nvSpPr>
            <p:cNvPr id="25603" name="5 CuadroTexto"/>
            <p:cNvSpPr txBox="1">
              <a:spLocks noChangeArrowheads="1"/>
            </p:cNvSpPr>
            <p:nvPr/>
          </p:nvSpPr>
          <p:spPr bwMode="auto">
            <a:xfrm>
              <a:off x="1051790" y="1462378"/>
              <a:ext cx="7264108" cy="938831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BO" sz="2000" dirty="0"/>
                <a:t>Células alfa del páncreas aumentan secreción de glucagón y las glándulas suprarenales adrenalina, los cuáles se unen en diferentes células blanco</a:t>
              </a:r>
            </a:p>
          </p:txBody>
        </p:sp>
        <p:sp>
          <p:nvSpPr>
            <p:cNvPr id="25604" name="6 CuadroTexto"/>
            <p:cNvSpPr txBox="1">
              <a:spLocks noChangeArrowheads="1"/>
            </p:cNvSpPr>
            <p:nvPr/>
          </p:nvSpPr>
          <p:spPr bwMode="auto">
            <a:xfrm>
              <a:off x="52777" y="2809899"/>
              <a:ext cx="3150890" cy="540538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BO" sz="1600" b="1" dirty="0">
                  <a:solidFill>
                    <a:srgbClr val="7030A0"/>
                  </a:solidFill>
                </a:rPr>
                <a:t>Tejido adiposo la adrenalina </a:t>
              </a:r>
            </a:p>
            <a:p>
              <a:pPr algn="ctr" eaLnBrk="1" hangingPunct="1"/>
              <a:r>
                <a:rPr lang="es-BO" sz="1600" dirty="0"/>
                <a:t>aumenta la lipolisis</a:t>
              </a:r>
            </a:p>
          </p:txBody>
        </p:sp>
        <p:sp>
          <p:nvSpPr>
            <p:cNvPr id="25605" name="8 CuadroTexto"/>
            <p:cNvSpPr txBox="1">
              <a:spLocks noChangeArrowheads="1"/>
            </p:cNvSpPr>
            <p:nvPr/>
          </p:nvSpPr>
          <p:spPr bwMode="auto">
            <a:xfrm>
              <a:off x="6084168" y="2885060"/>
              <a:ext cx="2391991" cy="2133495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BO" sz="1600" b="1" dirty="0">
                  <a:solidFill>
                    <a:srgbClr val="7030A0"/>
                  </a:solidFill>
                </a:rPr>
                <a:t>Hígado</a:t>
              </a:r>
            </a:p>
            <a:p>
              <a:pPr algn="ctr" eaLnBrk="1" hangingPunct="1"/>
              <a:r>
                <a:rPr lang="es-BO" sz="1600" dirty="0"/>
                <a:t>Aumenta degradación </a:t>
              </a:r>
            </a:p>
            <a:p>
              <a:pPr algn="ctr" eaLnBrk="1" hangingPunct="1"/>
              <a:r>
                <a:rPr lang="es-BO" sz="1600" dirty="0"/>
                <a:t>del glucógeno, que contribuye a aumentar la glicemia.</a:t>
              </a:r>
            </a:p>
            <a:p>
              <a:pPr algn="ctr" eaLnBrk="1" hangingPunct="1"/>
              <a:endParaRPr lang="es-BO" sz="1600" dirty="0"/>
            </a:p>
            <a:p>
              <a:pPr algn="ctr" eaLnBrk="1" hangingPunct="1"/>
              <a:r>
                <a:rPr lang="es-BO" sz="1600" dirty="0"/>
                <a:t>Aumenta la</a:t>
              </a:r>
            </a:p>
            <a:p>
              <a:pPr algn="ctr" eaLnBrk="1" hangingPunct="1"/>
              <a:r>
                <a:rPr lang="es-BO" sz="1600" dirty="0"/>
                <a:t>Gluconeogénesis.</a:t>
              </a:r>
            </a:p>
            <a:p>
              <a:pPr algn="ctr" eaLnBrk="1" hangingPunct="1"/>
              <a:endParaRPr lang="es-BO" sz="1600" dirty="0"/>
            </a:p>
          </p:txBody>
        </p:sp>
        <p:cxnSp>
          <p:nvCxnSpPr>
            <p:cNvPr id="8" name="7 Conector recto de flecha"/>
            <p:cNvCxnSpPr/>
            <p:nvPr/>
          </p:nvCxnSpPr>
          <p:spPr>
            <a:xfrm>
              <a:off x="1619173" y="2391876"/>
              <a:ext cx="0" cy="359515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8 Conector recto de flecha"/>
            <p:cNvCxnSpPr/>
            <p:nvPr/>
          </p:nvCxnSpPr>
          <p:spPr>
            <a:xfrm>
              <a:off x="7236966" y="2458436"/>
              <a:ext cx="0" cy="359515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08" name="14 CuadroTexto"/>
            <p:cNvSpPr txBox="1">
              <a:spLocks noChangeArrowheads="1"/>
            </p:cNvSpPr>
            <p:nvPr/>
          </p:nvSpPr>
          <p:spPr bwMode="auto">
            <a:xfrm>
              <a:off x="1115573" y="505133"/>
              <a:ext cx="6404408" cy="369843"/>
            </a:xfrm>
            <a:prstGeom prst="rect">
              <a:avLst/>
            </a:prstGeom>
            <a:solidFill>
              <a:srgbClr val="72BFC5"/>
            </a:solidFill>
            <a:ln w="9525">
              <a:solidFill>
                <a:srgbClr val="4F81BD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BO" sz="2000" dirty="0"/>
                <a:t>HIPOGLICEMIA  FISIOLÓGICA (ayuno entre comidas)</a:t>
              </a:r>
            </a:p>
          </p:txBody>
        </p:sp>
        <p:cxnSp>
          <p:nvCxnSpPr>
            <p:cNvPr id="12" name="11 Conector recto de flecha"/>
            <p:cNvCxnSpPr>
              <a:cxnSpLocks/>
            </p:cNvCxnSpPr>
            <p:nvPr/>
          </p:nvCxnSpPr>
          <p:spPr>
            <a:xfrm>
              <a:off x="4500296" y="924691"/>
              <a:ext cx="0" cy="520753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10" name="16 CuadroTexto"/>
            <p:cNvSpPr txBox="1">
              <a:spLocks noChangeArrowheads="1"/>
            </p:cNvSpPr>
            <p:nvPr/>
          </p:nvSpPr>
          <p:spPr bwMode="auto">
            <a:xfrm>
              <a:off x="108069" y="3721174"/>
              <a:ext cx="3059832" cy="540463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BO" sz="1600" dirty="0"/>
                <a:t>Aumentan ácidos grasos y</a:t>
              </a:r>
            </a:p>
            <a:p>
              <a:pPr algn="ctr" eaLnBrk="1" hangingPunct="1"/>
              <a:r>
                <a:rPr lang="es-BO" sz="1600" dirty="0"/>
                <a:t>glicerol plasmático.</a:t>
              </a:r>
            </a:p>
          </p:txBody>
        </p:sp>
        <p:cxnSp>
          <p:nvCxnSpPr>
            <p:cNvPr id="14" name="13 Conector recto de flecha"/>
            <p:cNvCxnSpPr/>
            <p:nvPr/>
          </p:nvCxnSpPr>
          <p:spPr>
            <a:xfrm flipH="1">
              <a:off x="1619173" y="3378068"/>
              <a:ext cx="1588" cy="318427"/>
            </a:xfrm>
            <a:prstGeom prst="straightConnector1">
              <a:avLst/>
            </a:prstGeom>
            <a:ln w="28575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14 Conector recto de flecha"/>
            <p:cNvCxnSpPr/>
            <p:nvPr/>
          </p:nvCxnSpPr>
          <p:spPr>
            <a:xfrm>
              <a:off x="8821186" y="4581298"/>
              <a:ext cx="0" cy="1008111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13" name="20 CuadroTexto"/>
            <p:cNvSpPr txBox="1">
              <a:spLocks noChangeArrowheads="1"/>
            </p:cNvSpPr>
            <p:nvPr/>
          </p:nvSpPr>
          <p:spPr bwMode="auto">
            <a:xfrm>
              <a:off x="7308304" y="5805264"/>
              <a:ext cx="1800200" cy="85348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BO" sz="1800" b="1"/>
                <a:t>Aumenta la glucosa sanguínea</a:t>
              </a:r>
            </a:p>
          </p:txBody>
        </p:sp>
        <p:sp>
          <p:nvSpPr>
            <p:cNvPr id="25614" name="16 CuadroTexto"/>
            <p:cNvSpPr txBox="1">
              <a:spLocks noChangeArrowheads="1"/>
            </p:cNvSpPr>
            <p:nvPr/>
          </p:nvSpPr>
          <p:spPr bwMode="auto">
            <a:xfrm>
              <a:off x="63525" y="4667158"/>
              <a:ext cx="3625110" cy="1678516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s-BO" sz="1600" dirty="0"/>
                <a:t>Glicerol va al hígado como precursor de gluconeogénesis.</a:t>
              </a:r>
            </a:p>
            <a:p>
              <a:pPr algn="ctr" eaLnBrk="1" hangingPunct="1"/>
              <a:endParaRPr lang="es-BO" sz="1600" dirty="0"/>
            </a:p>
            <a:p>
              <a:pPr algn="ctr" eaLnBrk="1" hangingPunct="1"/>
              <a:r>
                <a:rPr lang="es-BO" sz="1600" dirty="0"/>
                <a:t>Ácidos grasos van a los tejidos</a:t>
              </a:r>
            </a:p>
            <a:p>
              <a:pPr algn="ctr" eaLnBrk="1" hangingPunct="1"/>
              <a:r>
                <a:rPr lang="es-BO" sz="1600" dirty="0"/>
                <a:t>para ser beta oxidados y</a:t>
              </a:r>
            </a:p>
            <a:p>
              <a:pPr algn="ctr" eaLnBrk="1" hangingPunct="1"/>
              <a:r>
                <a:rPr lang="es-BO" sz="1600" dirty="0"/>
                <a:t>En hígado la beta oxidación da energía para la gluconeogénesis.</a:t>
              </a:r>
            </a:p>
          </p:txBody>
        </p:sp>
        <p:cxnSp>
          <p:nvCxnSpPr>
            <p:cNvPr id="23" name="22 Conector recto de flecha"/>
            <p:cNvCxnSpPr/>
            <p:nvPr/>
          </p:nvCxnSpPr>
          <p:spPr>
            <a:xfrm>
              <a:off x="1655684" y="4328949"/>
              <a:ext cx="0" cy="286144"/>
            </a:xfrm>
            <a:prstGeom prst="straightConnector1">
              <a:avLst/>
            </a:prstGeom>
            <a:ln w="28575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24 Conector recto"/>
            <p:cNvCxnSpPr/>
            <p:nvPr/>
          </p:nvCxnSpPr>
          <p:spPr>
            <a:xfrm>
              <a:off x="8532280" y="4610646"/>
              <a:ext cx="288906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617" name="51 Grupo"/>
            <p:cNvGrpSpPr>
              <a:grpSpLocks/>
            </p:cNvGrpSpPr>
            <p:nvPr/>
          </p:nvGrpSpPr>
          <p:grpSpPr bwMode="auto">
            <a:xfrm>
              <a:off x="1619173" y="5081187"/>
              <a:ext cx="4968646" cy="1711498"/>
              <a:chOff x="1619173" y="5081187"/>
              <a:chExt cx="4968646" cy="1711498"/>
            </a:xfrm>
          </p:grpSpPr>
          <p:cxnSp>
            <p:nvCxnSpPr>
              <p:cNvPr id="30" name="29 Conector recto"/>
              <p:cNvCxnSpPr/>
              <p:nvPr/>
            </p:nvCxnSpPr>
            <p:spPr>
              <a:xfrm>
                <a:off x="1654096" y="6348059"/>
                <a:ext cx="4763" cy="400603"/>
              </a:xfrm>
              <a:prstGeom prst="line">
                <a:avLst/>
              </a:prstGeom>
              <a:ln w="762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30 Conector recto"/>
              <p:cNvCxnSpPr/>
              <p:nvPr/>
            </p:nvCxnSpPr>
            <p:spPr>
              <a:xfrm>
                <a:off x="1619173" y="6753064"/>
                <a:ext cx="4968547" cy="0"/>
              </a:xfrm>
              <a:prstGeom prst="line">
                <a:avLst/>
              </a:prstGeom>
              <a:ln w="762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31 Conector recto de flecha"/>
              <p:cNvCxnSpPr/>
              <p:nvPr/>
            </p:nvCxnSpPr>
            <p:spPr>
              <a:xfrm flipV="1">
                <a:off x="6575021" y="5081685"/>
                <a:ext cx="12699" cy="1711000"/>
              </a:xfrm>
              <a:prstGeom prst="straightConnector1">
                <a:avLst/>
              </a:prstGeom>
              <a:ln w="762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5848</TotalTime>
  <Words>421</Words>
  <Application>Microsoft Macintosh PowerPoint</Application>
  <PresentationFormat>Presentación en pantalla (4:3)</PresentationFormat>
  <Paragraphs>121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Symbol</vt:lpstr>
      <vt:lpstr>Times New Roman</vt:lpstr>
      <vt:lpstr>Diseño predeterminado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Universidad de Chile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Jorge Soto</dc:creator>
  <cp:lastModifiedBy>Gladys Sofia Tapia Opazo (gtapia)</cp:lastModifiedBy>
  <cp:revision>257</cp:revision>
  <dcterms:created xsi:type="dcterms:W3CDTF">2007-06-19T18:28:35Z</dcterms:created>
  <dcterms:modified xsi:type="dcterms:W3CDTF">2020-07-13T17:06:53Z</dcterms:modified>
</cp:coreProperties>
</file>