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3" r:id="rId4"/>
    <p:sldId id="264" r:id="rId5"/>
    <p:sldId id="280" r:id="rId6"/>
    <p:sldId id="261" r:id="rId7"/>
    <p:sldId id="275" r:id="rId8"/>
    <p:sldId id="270" r:id="rId9"/>
    <p:sldId id="283" r:id="rId10"/>
    <p:sldId id="282" r:id="rId11"/>
    <p:sldId id="281" r:id="rId12"/>
    <p:sldId id="271" r:id="rId13"/>
    <p:sldId id="266" r:id="rId14"/>
    <p:sldId id="274" r:id="rId15"/>
    <p:sldId id="277" r:id="rId16"/>
    <p:sldId id="279" r:id="rId17"/>
    <p:sldId id="290" r:id="rId18"/>
    <p:sldId id="284" r:id="rId19"/>
    <p:sldId id="287" r:id="rId20"/>
    <p:sldId id="288" r:id="rId21"/>
    <p:sldId id="286" r:id="rId22"/>
    <p:sldId id="291" r:id="rId23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00FF00"/>
    <a:srgbClr val="CC0099"/>
    <a:srgbClr val="FF6600"/>
    <a:srgbClr val="F24D1A"/>
    <a:srgbClr val="99FF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43" autoAdjust="0"/>
    <p:restoredTop sz="94563" autoAdjust="0"/>
  </p:normalViewPr>
  <p:slideViewPr>
    <p:cSldViewPr>
      <p:cViewPr varScale="1">
        <p:scale>
          <a:sx n="81" d="100"/>
          <a:sy n="81" d="100"/>
        </p:scale>
        <p:origin x="1795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8F437-E81E-493E-800B-58A4087BB271}" type="datetimeFigureOut">
              <a:rPr lang="es-CL" smtClean="0"/>
              <a:pPr/>
              <a:t>05-11-2020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E2B9E-B88D-47B2-A7AF-66F07FE8A0CD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35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emf"/><Relationship Id="rId5" Type="http://schemas.openxmlformats.org/officeDocument/2006/relationships/package" Target="../embeddings/Microsoft_PowerPoint_Presentation.pptx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8234C113-6926-454E-BE0D-758531A6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6688524" cy="6688524"/>
          </a:xfrm>
          <a:prstGeom prst="rect">
            <a:avLst/>
          </a:prstGeom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39552" y="116632"/>
            <a:ext cx="2736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es-ES" sz="2800" dirty="0">
                <a:solidFill>
                  <a:srgbClr val="FFFF00"/>
                </a:solidFill>
                <a:latin typeface="Miriam" pitchFamily="34" charset="-79"/>
                <a:cs typeface="Miriam" pitchFamily="34" charset="-79"/>
              </a:rPr>
              <a:t>VIAJE  AL  SOL</a:t>
            </a:r>
          </a:p>
        </p:txBody>
      </p:sp>
      <p:pic>
        <p:nvPicPr>
          <p:cNvPr id="6" name="Picture 2" descr="D:\ASTROTALLER\CURSOS EN AULA VIRTUAL\Dibujos e imágenes\Viajero espacial 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1526" y="3356992"/>
            <a:ext cx="1656184" cy="1656184"/>
          </a:xfrm>
          <a:prstGeom prst="rect">
            <a:avLst/>
          </a:prstGeom>
          <a:noFill/>
        </p:spPr>
      </p:pic>
      <p:pic>
        <p:nvPicPr>
          <p:cNvPr id="3" name="Picture 2" descr="D:\ASTRONOMIA\Cosmología\Chandra Deep Field Sou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5958392"/>
            <a:ext cx="5268635" cy="8055250"/>
          </a:xfrm>
          <a:prstGeom prst="rect">
            <a:avLst/>
          </a:prstGeom>
          <a:noFill/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0F21AD4E-9D11-46FB-90C5-BDE56B91E465}"/>
              </a:ext>
            </a:extLst>
          </p:cNvPr>
          <p:cNvSpPr txBox="1">
            <a:spLocks noChangeArrowheads="1"/>
          </p:cNvSpPr>
          <p:nvPr/>
        </p:nvSpPr>
        <p:spPr bwMode="auto">
          <a:xfrm rot="19210111">
            <a:off x="6622242" y="721419"/>
            <a:ext cx="273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es-ES" sz="2400" dirty="0">
                <a:solidFill>
                  <a:srgbClr val="C00000"/>
                </a:solidFill>
                <a:latin typeface="Miriam" pitchFamily="34" charset="-79"/>
                <a:cs typeface="Miriam" pitchFamily="34" charset="-79"/>
              </a:rPr>
              <a:t>¿QUIÉN VA A IR?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5DA800B-C836-476C-A809-DE1EF390AE32}"/>
              </a:ext>
            </a:extLst>
          </p:cNvPr>
          <p:cNvSpPr txBox="1">
            <a:spLocks noChangeArrowheads="1"/>
          </p:cNvSpPr>
          <p:nvPr/>
        </p:nvSpPr>
        <p:spPr bwMode="auto">
          <a:xfrm rot="19210111">
            <a:off x="6849861" y="2016355"/>
            <a:ext cx="229219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s-ES" altLang="es-ES" sz="2400" dirty="0">
                <a:solidFill>
                  <a:srgbClr val="C00000"/>
                </a:solidFill>
                <a:latin typeface="Miriam" pitchFamily="34" charset="-79"/>
                <a:cs typeface="Miriam" pitchFamily="34" charset="-79"/>
              </a:rPr>
              <a:t>¡</a:t>
            </a:r>
            <a:r>
              <a:rPr lang="es-ES" altLang="es-ES" sz="2800" dirty="0">
                <a:solidFill>
                  <a:srgbClr val="C00000"/>
                </a:solidFill>
                <a:latin typeface="Miriam" pitchFamily="34" charset="-79"/>
                <a:cs typeface="Miriam" pitchFamily="34" charset="-79"/>
              </a:rPr>
              <a:t>NOSOTROS</a:t>
            </a:r>
            <a:r>
              <a:rPr lang="es-ES" altLang="es-ES" sz="2400" dirty="0">
                <a:solidFill>
                  <a:srgbClr val="C00000"/>
                </a:solidFill>
                <a:latin typeface="Miriam" pitchFamily="34" charset="-79"/>
                <a:cs typeface="Miriam" pitchFamily="34" charset="-79"/>
              </a:rPr>
              <a:t>!</a:t>
            </a:r>
          </a:p>
        </p:txBody>
      </p:sp>
      <p:sp>
        <p:nvSpPr>
          <p:cNvPr id="16" name="2 CuadroTexto">
            <a:extLst>
              <a:ext uri="{FF2B5EF4-FFF2-40B4-BE49-F238E27FC236}">
                <a16:creationId xmlns:a16="http://schemas.microsoft.com/office/drawing/2014/main" id="{26EB3425-E7A8-49C9-B23A-6BBA32FCE5C0}"/>
              </a:ext>
            </a:extLst>
          </p:cNvPr>
          <p:cNvSpPr txBox="1"/>
          <p:nvPr/>
        </p:nvSpPr>
        <p:spPr>
          <a:xfrm rot="19281457">
            <a:off x="7712573" y="5175688"/>
            <a:ext cx="854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800" b="1" dirty="0">
                <a:solidFill>
                  <a:srgbClr val="FFFF00"/>
                </a:solidFill>
              </a:rPr>
              <a:t>¡¿?!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naranja&#10;&#10;Descripción generada automáticamente">
            <a:extLst>
              <a:ext uri="{FF2B5EF4-FFF2-40B4-BE49-F238E27FC236}">
                <a16:creationId xmlns:a16="http://schemas.microsoft.com/office/drawing/2014/main" id="{16A5453C-BFED-404A-99FA-96523C9A2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60648"/>
            <a:ext cx="8640960" cy="5767048"/>
          </a:xfrm>
          <a:prstGeom prst="rect">
            <a:avLst/>
          </a:prstGeom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11AF4C72-A4C3-44E0-8AFA-E9354F70A420}"/>
              </a:ext>
            </a:extLst>
          </p:cNvPr>
          <p:cNvSpPr txBox="1"/>
          <p:nvPr/>
        </p:nvSpPr>
        <p:spPr>
          <a:xfrm rot="20254095">
            <a:off x="116824" y="931513"/>
            <a:ext cx="3985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CC0099"/>
                </a:solidFill>
              </a:rPr>
              <a:t>¡Está claro que es el centro …!</a:t>
            </a:r>
          </a:p>
        </p:txBody>
      </p:sp>
      <p:sp>
        <p:nvSpPr>
          <p:cNvPr id="6" name="2 CuadroTexto">
            <a:extLst>
              <a:ext uri="{FF2B5EF4-FFF2-40B4-BE49-F238E27FC236}">
                <a16:creationId xmlns:a16="http://schemas.microsoft.com/office/drawing/2014/main" id="{5E93547E-D902-48DF-97F7-37DB841D525E}"/>
              </a:ext>
            </a:extLst>
          </p:cNvPr>
          <p:cNvSpPr txBox="1"/>
          <p:nvPr/>
        </p:nvSpPr>
        <p:spPr>
          <a:xfrm rot="19281457">
            <a:off x="7328833" y="3798513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5400" b="1" dirty="0">
                <a:solidFill>
                  <a:srgbClr val="FF0000"/>
                </a:solidFill>
              </a:rPr>
              <a:t>¡¡ !!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1D0BBD3-3C6E-4B17-9D68-E62240C0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1902">
            <a:off x="6759982" y="5122138"/>
            <a:ext cx="1699398" cy="85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3 CuadroTexto">
            <a:extLst>
              <a:ext uri="{FF2B5EF4-FFF2-40B4-BE49-F238E27FC236}">
                <a16:creationId xmlns:a16="http://schemas.microsoft.com/office/drawing/2014/main" id="{C8D5A0E0-4A4F-4BDE-962F-D14F26C8F06F}"/>
              </a:ext>
            </a:extLst>
          </p:cNvPr>
          <p:cNvSpPr txBox="1"/>
          <p:nvPr/>
        </p:nvSpPr>
        <p:spPr>
          <a:xfrm>
            <a:off x="8695999" y="260648"/>
            <a:ext cx="340497" cy="254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995556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STRONOMIA\Sistema solar\Sol\latest_1024_0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-27384"/>
            <a:ext cx="6885384" cy="6885384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35496" y="-27384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CC0099"/>
                </a:solidFill>
              </a:rPr>
              <a:t>¿Y cómo genera la gran cantidad de energía?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454" y="403200"/>
            <a:ext cx="4591050" cy="4826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4788024" y="4623519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CC0099"/>
                </a:solidFill>
              </a:rPr>
              <a:t>La clave está en su núcleo …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292080" y="5315724"/>
            <a:ext cx="38519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dirty="0">
                <a:solidFill>
                  <a:srgbClr val="CC0099"/>
                </a:solidFill>
              </a:rPr>
              <a:t>… es allí donde se genera energía nuclear bajo el control de la fuerza de gravedad …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604448" y="11663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11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564903"/>
            <a:ext cx="4842601" cy="302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3688" y="188640"/>
            <a:ext cx="71287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dirty="0">
                <a:solidFill>
                  <a:srgbClr val="CC0099"/>
                </a:solidFill>
              </a:rPr>
              <a:t>En el núcleo se transmuta hidrógeno en helio: </a:t>
            </a:r>
            <a:r>
              <a:rPr lang="es-ES_tradnl" sz="2400" b="1" dirty="0">
                <a:solidFill>
                  <a:srgbClr val="CC0099"/>
                </a:solidFill>
              </a:rPr>
              <a:t>4</a:t>
            </a:r>
            <a:r>
              <a:rPr lang="es-ES_tradnl" sz="2400" dirty="0">
                <a:solidFill>
                  <a:srgbClr val="CC0099"/>
                </a:solidFill>
              </a:rPr>
              <a:t> protones de H se convierten en </a:t>
            </a:r>
            <a:r>
              <a:rPr lang="es-ES_tradnl" sz="2400" b="1" dirty="0">
                <a:solidFill>
                  <a:srgbClr val="CC0099"/>
                </a:solidFill>
              </a:rPr>
              <a:t>1</a:t>
            </a:r>
            <a:r>
              <a:rPr lang="es-ES_tradnl" sz="2400" dirty="0">
                <a:solidFill>
                  <a:srgbClr val="CC0099"/>
                </a:solidFill>
              </a:rPr>
              <a:t> núcleo de helio …</a:t>
            </a:r>
            <a:endParaRPr lang="es-CL" sz="2400" dirty="0">
              <a:solidFill>
                <a:srgbClr val="CC0099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11761" y="5838363"/>
            <a:ext cx="66247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2400" dirty="0">
                <a:solidFill>
                  <a:srgbClr val="CC0099"/>
                </a:solidFill>
              </a:rPr>
              <a:t>Por cada segundo que pasa, el Sol transmuta 600 millones de toneladas de hidrógeno.</a:t>
            </a:r>
            <a:endParaRPr lang="es-CL" sz="2400" dirty="0">
              <a:solidFill>
                <a:srgbClr val="CC0099"/>
              </a:solidFill>
            </a:endParaRP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432048" y="1148551"/>
            <a:ext cx="3563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CL" sz="2400" dirty="0">
                <a:solidFill>
                  <a:srgbClr val="CC0099"/>
                </a:solidFill>
                <a:ea typeface="Verdana" pitchFamily="34" charset="0"/>
                <a:cs typeface="Arial" charset="0"/>
              </a:rPr>
              <a:t>… se rompen los enlaces químicos del H y se libera gran cantidad de energía.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8604448" y="116632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12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ME bl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4083"/>
            <a:ext cx="7149539" cy="628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D:\ASTROTALLER\CURSOS EN AULA VIRTUAL\Niños\Viajero espacial 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7655" y="4437112"/>
            <a:ext cx="1490849" cy="1440160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7452320" y="6033482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99FF99"/>
                </a:solidFill>
                <a:latin typeface="Blackadder ITC" pitchFamily="82" charset="0"/>
              </a:rPr>
              <a:t>¡¡ ¿?!!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13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SDO_filament_May2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60412"/>
            <a:ext cx="82296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14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STROTALLER\Exploración espacial\Orbitador solar ESA NASA\Solar-Orbiter-First-View-of-the-Sun-777x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0522"/>
            <a:ext cx="6464821" cy="6464822"/>
          </a:xfrm>
          <a:prstGeom prst="rect">
            <a:avLst/>
          </a:prstGeom>
          <a:noFill/>
        </p:spPr>
      </p:pic>
      <p:pic>
        <p:nvPicPr>
          <p:cNvPr id="4" name="Picture 2" descr="D:\ASTROTALLER\Exploración espacial\Orbitador solar ESA NASA\Campfires-on-the-Sun-777x7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88640"/>
            <a:ext cx="6624736" cy="6624737"/>
          </a:xfrm>
          <a:prstGeom prst="rect">
            <a:avLst/>
          </a:prstGeom>
          <a:noFill/>
        </p:spPr>
      </p:pic>
      <p:pic>
        <p:nvPicPr>
          <p:cNvPr id="5" name="Picture 2" descr="D:\ASTRONOMIA\Sistema solar\Sol\B96407A8-F488-497C-A27B2FDD244970D9_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0277" y="476672"/>
            <a:ext cx="5978227" cy="597822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15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STROTALLER\CURSOS EN AULA VIRTUAL\Dibujos e imágenes\Viajero espacial 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8284" y="3429000"/>
            <a:ext cx="1656184" cy="1656184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16</a:t>
            </a:r>
          </a:p>
        </p:txBody>
      </p:sp>
      <p:pic>
        <p:nvPicPr>
          <p:cNvPr id="11" name="1 Imagen" descr="latest_512_0171.jpg">
            <a:extLst>
              <a:ext uri="{FF2B5EF4-FFF2-40B4-BE49-F238E27FC236}">
                <a16:creationId xmlns:a16="http://schemas.microsoft.com/office/drawing/2014/main" id="{2A8F9B79-B521-48B8-8DCE-D4F1E3412B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22" y="232861"/>
            <a:ext cx="6267310" cy="626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Imagen que contiene gancho, lámpara, collar, luz&#10;&#10;Descripción generada automáticamente">
            <a:extLst>
              <a:ext uri="{FF2B5EF4-FFF2-40B4-BE49-F238E27FC236}">
                <a16:creationId xmlns:a16="http://schemas.microsoft.com/office/drawing/2014/main" id="{EB1C99A7-45B4-4421-A4EA-442F5B26B2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445224"/>
            <a:ext cx="939864" cy="9361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>
            <a:extLst>
              <a:ext uri="{FF2B5EF4-FFF2-40B4-BE49-F238E27FC236}">
                <a16:creationId xmlns:a16="http://schemas.microsoft.com/office/drawing/2014/main" id="{B67C7C51-FE6E-4A28-B8D0-B13FEEF85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00" y="260648"/>
            <a:ext cx="59131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ES" altLang="es-ES" sz="3200" dirty="0">
                <a:solidFill>
                  <a:srgbClr val="6600CC"/>
                </a:solidFill>
                <a:latin typeface="Calibri" pitchFamily="34" charset="0"/>
              </a:rPr>
              <a:t>SUGERENCIAS  WEBGRÁFICAS: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4C3D87FD-6118-4445-A863-6A45D37D9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928" y="764704"/>
            <a:ext cx="784720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s-ES" altLang="es-ES" sz="2400" dirty="0">
                <a:solidFill>
                  <a:srgbClr val="6600CC"/>
                </a:solidFill>
                <a:latin typeface="Calibri" pitchFamily="34" charset="0"/>
              </a:rPr>
              <a:t>URL:</a:t>
            </a:r>
          </a:p>
          <a:p>
            <a:pPr eaLnBrk="1" hangingPunct="1"/>
            <a:endParaRPr lang="es-ES" altLang="es-ES" sz="800" dirty="0">
              <a:solidFill>
                <a:srgbClr val="00FF00"/>
              </a:solidFill>
              <a:latin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es-ES" altLang="es-ES" sz="2400" dirty="0">
                <a:solidFill>
                  <a:srgbClr val="6600CC"/>
                </a:solidFill>
                <a:latin typeface="Calibri" pitchFamily="34" charset="0"/>
              </a:rPr>
              <a:t>sdo.gsfc.nasa.gov</a:t>
            </a:r>
          </a:p>
          <a:p>
            <a:pPr marL="342900" indent="-342900">
              <a:buFontTx/>
              <a:buChar char="-"/>
            </a:pPr>
            <a:r>
              <a:rPr lang="es-ES" altLang="es-ES" sz="2400" dirty="0">
                <a:solidFill>
                  <a:srgbClr val="6600CC"/>
                </a:solidFill>
                <a:latin typeface="Calibri" pitchFamily="34" charset="0"/>
              </a:rPr>
              <a:t>sohowww.nasa.com.nasa.gov</a:t>
            </a:r>
          </a:p>
          <a:p>
            <a:pPr marL="342900" indent="-342900">
              <a:buFontTx/>
              <a:buChar char="-"/>
            </a:pPr>
            <a:r>
              <a:rPr lang="es-ES" altLang="es-ES" sz="2400" dirty="0">
                <a:solidFill>
                  <a:srgbClr val="6600CC"/>
                </a:solidFill>
                <a:latin typeface="Calibri" pitchFamily="34" charset="0"/>
              </a:rPr>
              <a:t>tesis.lebedev.ru/en</a:t>
            </a: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nasa.gov/content/goddard/ parker-solar-</a:t>
            </a:r>
            <a:r>
              <a:rPr lang="es-CL" sz="2400" dirty="0" err="1">
                <a:solidFill>
                  <a:srgbClr val="6600CC"/>
                </a:solidFill>
              </a:rPr>
              <a:t>probe</a:t>
            </a:r>
            <a:endParaRPr lang="es-CL" sz="2400" dirty="0">
              <a:solidFill>
                <a:srgbClr val="6600CC"/>
              </a:solidFill>
            </a:endParaRP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esa.int/Science_Exploration/Space_Science/</a:t>
            </a:r>
            <a:r>
              <a:rPr lang="es-CL" sz="2400" dirty="0" err="1">
                <a:solidFill>
                  <a:srgbClr val="6600CC"/>
                </a:solidFill>
              </a:rPr>
              <a:t>Solar_Orbiter</a:t>
            </a:r>
            <a:endParaRPr lang="es-CL" sz="2400" dirty="0">
              <a:solidFill>
                <a:srgbClr val="6600CC"/>
              </a:solidFill>
            </a:endParaRP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astronoo.com</a:t>
            </a: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solarsystemscope.com</a:t>
            </a: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solarsystem.nasa.gov/solar-</a:t>
            </a:r>
            <a:r>
              <a:rPr lang="es-CL" sz="2400" dirty="0" err="1">
                <a:solidFill>
                  <a:srgbClr val="6600CC"/>
                </a:solidFill>
              </a:rPr>
              <a:t>system</a:t>
            </a:r>
            <a:r>
              <a:rPr lang="es-CL" sz="2400" dirty="0">
                <a:solidFill>
                  <a:srgbClr val="6600CC"/>
                </a:solidFill>
              </a:rPr>
              <a:t>/</a:t>
            </a:r>
            <a:r>
              <a:rPr lang="es-CL" sz="2400" dirty="0" err="1">
                <a:solidFill>
                  <a:srgbClr val="6600CC"/>
                </a:solidFill>
              </a:rPr>
              <a:t>sun</a:t>
            </a:r>
            <a:r>
              <a:rPr lang="es-CL" sz="2400" dirty="0">
                <a:solidFill>
                  <a:srgbClr val="6600CC"/>
                </a:solidFill>
              </a:rPr>
              <a:t>/</a:t>
            </a:r>
            <a:r>
              <a:rPr lang="es-CL" sz="2400" dirty="0" err="1">
                <a:solidFill>
                  <a:srgbClr val="6600CC"/>
                </a:solidFill>
              </a:rPr>
              <a:t>overview</a:t>
            </a:r>
            <a:r>
              <a:rPr lang="es-CL" sz="2400" dirty="0">
                <a:solidFill>
                  <a:srgbClr val="6600CC"/>
                </a:solidFill>
              </a:rPr>
              <a:t>/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15BE14A5-E47A-4783-AF5F-8E00AF537F4F}"/>
              </a:ext>
            </a:extLst>
          </p:cNvPr>
          <p:cNvSpPr txBox="1"/>
          <p:nvPr/>
        </p:nvSpPr>
        <p:spPr>
          <a:xfrm>
            <a:off x="395536" y="436510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6600CC"/>
                </a:solidFill>
              </a:rPr>
              <a:t>LINKS VIDEOS EN MATERIAL DOCENTE: 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59C3F2D2-92BC-46FB-9119-FAC0874CF3D4}"/>
              </a:ext>
            </a:extLst>
          </p:cNvPr>
          <p:cNvSpPr txBox="1"/>
          <p:nvPr/>
        </p:nvSpPr>
        <p:spPr>
          <a:xfrm>
            <a:off x="467544" y="4797152"/>
            <a:ext cx="6192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Mercury Transit 2019</a:t>
            </a: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Tangledconnections171_big</a:t>
            </a:r>
          </a:p>
          <a:p>
            <a:pPr marL="342900" indent="-342900">
              <a:buFontTx/>
              <a:buChar char="-"/>
            </a:pPr>
            <a:r>
              <a:rPr lang="es-CL" sz="2400" dirty="0">
                <a:solidFill>
                  <a:srgbClr val="6600CC"/>
                </a:solidFill>
              </a:rPr>
              <a:t>curlyloop304_big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6600CC"/>
                </a:solidFill>
              </a:rPr>
              <a:t>NASA SDO - Fiery Looping Rain on the Sun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6600CC"/>
                </a:solidFill>
              </a:rPr>
              <a:t>ESA Orbitador Solar</a:t>
            </a:r>
            <a:endParaRPr lang="es-CL" sz="2400" dirty="0">
              <a:solidFill>
                <a:srgbClr val="6600CC"/>
              </a:solidFill>
            </a:endParaRPr>
          </a:p>
        </p:txBody>
      </p:sp>
      <p:pic>
        <p:nvPicPr>
          <p:cNvPr id="9" name="Imagen 8" descr="Imagen que contiene estrella, cielo&#10;&#10;Descripción generada automáticamente">
            <a:extLst>
              <a:ext uri="{FF2B5EF4-FFF2-40B4-BE49-F238E27FC236}">
                <a16:creationId xmlns:a16="http://schemas.microsoft.com/office/drawing/2014/main" id="{6CDCA546-6DC4-456B-BBDF-CA2DC95FB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085" y="4377416"/>
            <a:ext cx="2666411" cy="149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910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D2341A0-A676-4D49-9071-CF38E9D4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1484784"/>
            <a:ext cx="6552728" cy="3263160"/>
          </a:xfrm>
          <a:prstGeom prst="rect">
            <a:avLst/>
          </a:prstGeom>
        </p:spPr>
      </p:pic>
      <p:sp>
        <p:nvSpPr>
          <p:cNvPr id="2" name="4 CuadroTexto">
            <a:extLst>
              <a:ext uri="{FF2B5EF4-FFF2-40B4-BE49-F238E27FC236}">
                <a16:creationId xmlns:a16="http://schemas.microsoft.com/office/drawing/2014/main" id="{DF867D80-6208-4700-8291-944ACBA4C1D9}"/>
              </a:ext>
            </a:extLst>
          </p:cNvPr>
          <p:cNvSpPr txBox="1"/>
          <p:nvPr/>
        </p:nvSpPr>
        <p:spPr>
          <a:xfrm>
            <a:off x="107504" y="26064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6600CC"/>
                </a:solidFill>
              </a:rPr>
              <a:t>DESAFÍO:</a:t>
            </a:r>
          </a:p>
        </p:txBody>
      </p:sp>
      <p:sp>
        <p:nvSpPr>
          <p:cNvPr id="3" name="7 CuadroTexto">
            <a:extLst>
              <a:ext uri="{FF2B5EF4-FFF2-40B4-BE49-F238E27FC236}">
                <a16:creationId xmlns:a16="http://schemas.microsoft.com/office/drawing/2014/main" id="{CA0822D7-59A8-49BE-8606-D7E030BCB63F}"/>
              </a:ext>
            </a:extLst>
          </p:cNvPr>
          <p:cNvSpPr txBox="1"/>
          <p:nvPr/>
        </p:nvSpPr>
        <p:spPr>
          <a:xfrm>
            <a:off x="1403648" y="97779"/>
            <a:ext cx="5400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rgbClr val="6600CC"/>
                </a:solidFill>
              </a:rPr>
              <a:t>HAY DOS SONDAS QUE EXPLORAN AL SOL …</a:t>
            </a:r>
          </a:p>
          <a:p>
            <a:pPr algn="ctr"/>
            <a:endParaRPr lang="es-CL" sz="1000" dirty="0">
              <a:solidFill>
                <a:srgbClr val="6600CC"/>
              </a:solidFill>
            </a:endParaRPr>
          </a:p>
          <a:p>
            <a:pPr algn="ctr"/>
            <a:r>
              <a:rPr lang="es-CL" sz="2000" dirty="0">
                <a:solidFill>
                  <a:srgbClr val="6600CC"/>
                </a:solidFill>
              </a:rPr>
              <a:t>¿TE INTERESA CONOCER UNA DE ELLAS?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DA9A6961-D300-4341-85D1-9769F587684C}"/>
              </a:ext>
            </a:extLst>
          </p:cNvPr>
          <p:cNvSpPr txBox="1"/>
          <p:nvPr/>
        </p:nvSpPr>
        <p:spPr>
          <a:xfrm>
            <a:off x="827584" y="980728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CC0099"/>
                </a:solidFill>
              </a:rPr>
              <a:t>URL: nasa.gov/</a:t>
            </a:r>
            <a:r>
              <a:rPr lang="es-CL" sz="2400" dirty="0" err="1">
                <a:solidFill>
                  <a:srgbClr val="CC0099"/>
                </a:solidFill>
              </a:rPr>
              <a:t>content</a:t>
            </a:r>
            <a:r>
              <a:rPr lang="es-CL" sz="2400" dirty="0">
                <a:solidFill>
                  <a:srgbClr val="CC0099"/>
                </a:solidFill>
              </a:rPr>
              <a:t>/</a:t>
            </a:r>
            <a:r>
              <a:rPr lang="es-CL" sz="2400" dirty="0" err="1">
                <a:solidFill>
                  <a:srgbClr val="CC0099"/>
                </a:solidFill>
              </a:rPr>
              <a:t>goddard</a:t>
            </a:r>
            <a:r>
              <a:rPr lang="es-CL" sz="2400" dirty="0">
                <a:solidFill>
                  <a:srgbClr val="CC0099"/>
                </a:solidFill>
              </a:rPr>
              <a:t>/</a:t>
            </a:r>
            <a:r>
              <a:rPr lang="es-CL" sz="2400" dirty="0" err="1">
                <a:solidFill>
                  <a:srgbClr val="CC0099"/>
                </a:solidFill>
              </a:rPr>
              <a:t>parker</a:t>
            </a:r>
            <a:r>
              <a:rPr lang="es-CL" sz="2400" dirty="0">
                <a:solidFill>
                  <a:srgbClr val="CC0099"/>
                </a:solidFill>
              </a:rPr>
              <a:t>-solar-</a:t>
            </a:r>
            <a:r>
              <a:rPr lang="es-CL" sz="2400" dirty="0" err="1">
                <a:solidFill>
                  <a:srgbClr val="CC0099"/>
                </a:solidFill>
              </a:rPr>
              <a:t>probe</a:t>
            </a:r>
            <a:endParaRPr lang="es-CL" sz="2400" dirty="0">
              <a:solidFill>
                <a:srgbClr val="CC0099"/>
              </a:solidFill>
            </a:endParaRP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72DAFE84-2DC4-4017-A0E3-16AD3DC56C72}"/>
              </a:ext>
            </a:extLst>
          </p:cNvPr>
          <p:cNvSpPr/>
          <p:nvPr/>
        </p:nvSpPr>
        <p:spPr>
          <a:xfrm>
            <a:off x="323528" y="1052736"/>
            <a:ext cx="504056" cy="37484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F4FF992-FF38-4FE3-981F-E81186799AF3}"/>
              </a:ext>
            </a:extLst>
          </p:cNvPr>
          <p:cNvSpPr/>
          <p:nvPr/>
        </p:nvSpPr>
        <p:spPr>
          <a:xfrm>
            <a:off x="6732240" y="1916832"/>
            <a:ext cx="1411528" cy="1130204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4 CuadroTexto">
            <a:extLst>
              <a:ext uri="{FF2B5EF4-FFF2-40B4-BE49-F238E27FC236}">
                <a16:creationId xmlns:a16="http://schemas.microsoft.com/office/drawing/2014/main" id="{1E9B19AD-0479-430B-A2D6-F152245341F9}"/>
              </a:ext>
            </a:extLst>
          </p:cNvPr>
          <p:cNvSpPr txBox="1"/>
          <p:nvPr/>
        </p:nvSpPr>
        <p:spPr>
          <a:xfrm>
            <a:off x="467544" y="525300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FF00"/>
                </a:solidFill>
              </a:rPr>
              <a:t>Se engancha al campo gravitacional de VENUS para adquirir velocidad y así poder acercarse al Sol.</a:t>
            </a: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374C5337-EEDC-47F5-8942-02F9FE894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5251047" cy="295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CB3C569F-546F-49DB-975A-BB4B7637FB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1553249"/>
              </p:ext>
            </p:extLst>
          </p:nvPr>
        </p:nvGraphicFramePr>
        <p:xfrm>
          <a:off x="4116037" y="3123460"/>
          <a:ext cx="4920459" cy="3689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resentation" r:id="rId5" imgW="4183422" imgH="3136490" progId="PowerPoint.Show.12">
                  <p:embed/>
                </p:oleObj>
              </mc:Choice>
              <mc:Fallback>
                <p:oleObj name="Presentation" r:id="rId5" imgW="4183422" imgH="3136490" progId="PowerPoint.Show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D171A42-ED57-42EE-8451-6CC4227C5A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6037" y="3123460"/>
                        <a:ext cx="4920459" cy="36899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3 CuadroTexto">
            <a:extLst>
              <a:ext uri="{FF2B5EF4-FFF2-40B4-BE49-F238E27FC236}">
                <a16:creationId xmlns:a16="http://schemas.microsoft.com/office/drawing/2014/main" id="{C2F0DA73-0186-4AC8-9060-DF55AEA677A4}"/>
              </a:ext>
            </a:extLst>
          </p:cNvPr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66154741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9" grpId="0" animBg="1"/>
      <p:bldP spid="13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STRONOMIA\Sistema solar\Luna\Eclipse 2017.jpg">
            <a:extLst>
              <a:ext uri="{FF2B5EF4-FFF2-40B4-BE49-F238E27FC236}">
                <a16:creationId xmlns:a16="http://schemas.microsoft.com/office/drawing/2014/main" id="{1031F9CA-9608-45E3-9041-65B6011F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845430">
            <a:off x="1722885" y="939089"/>
            <a:ext cx="6446080" cy="4280687"/>
          </a:xfrm>
          <a:prstGeom prst="rect">
            <a:avLst/>
          </a:prstGeom>
          <a:noFill/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8997F825-54E7-4099-9DCB-4BF5E0781DCF}"/>
              </a:ext>
            </a:extLst>
          </p:cNvPr>
          <p:cNvSpPr txBox="1"/>
          <p:nvPr/>
        </p:nvSpPr>
        <p:spPr>
          <a:xfrm>
            <a:off x="971600" y="2606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70C0"/>
                </a:solidFill>
              </a:rPr>
              <a:t>Esta sonda realiza acercamientos al Sol para obtener datos de la CORONA</a:t>
            </a:r>
          </a:p>
        </p:txBody>
      </p:sp>
      <p:sp>
        <p:nvSpPr>
          <p:cNvPr id="7" name="4 CuadroTexto">
            <a:extLst>
              <a:ext uri="{FF2B5EF4-FFF2-40B4-BE49-F238E27FC236}">
                <a16:creationId xmlns:a16="http://schemas.microsoft.com/office/drawing/2014/main" id="{8B919082-0F1B-4092-9C04-036926AB026F}"/>
              </a:ext>
            </a:extLst>
          </p:cNvPr>
          <p:cNvSpPr txBox="1"/>
          <p:nvPr/>
        </p:nvSpPr>
        <p:spPr>
          <a:xfrm>
            <a:off x="5724128" y="5422409"/>
            <a:ext cx="3303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FF00"/>
                </a:solidFill>
              </a:rPr>
              <a:t>Lo realiza a una velocidad de 700 mil km/h y enfrenta temperaturas de 1.377°C</a:t>
            </a: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DB30CE05-E003-40D3-85E0-0124F4CB8FEA}"/>
              </a:ext>
            </a:extLst>
          </p:cNvPr>
          <p:cNvSpPr txBox="1"/>
          <p:nvPr/>
        </p:nvSpPr>
        <p:spPr>
          <a:xfrm>
            <a:off x="8604448" y="260648"/>
            <a:ext cx="315802" cy="25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20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9822201-20A9-49A6-8AA6-1A78F70876AC}"/>
              </a:ext>
            </a:extLst>
          </p:cNvPr>
          <p:cNvCxnSpPr/>
          <p:nvPr/>
        </p:nvCxnSpPr>
        <p:spPr>
          <a:xfrm>
            <a:off x="2699792" y="1340768"/>
            <a:ext cx="864096" cy="1224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87355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8604448" y="260648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2</a:t>
            </a:r>
          </a:p>
        </p:txBody>
      </p:sp>
      <p:pic>
        <p:nvPicPr>
          <p:cNvPr id="6" name="Picture 2" descr="D:\ASTROTALLER\CURSOS EN AULA VIRTUAL\Niños\pttu625404.jpg">
            <a:extLst>
              <a:ext uri="{FF2B5EF4-FFF2-40B4-BE49-F238E27FC236}">
                <a16:creationId xmlns:a16="http://schemas.microsoft.com/office/drawing/2014/main" id="{729CEB83-C9EE-4226-B192-33F935996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77526"/>
            <a:ext cx="7560840" cy="610380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CuadroTexto">
            <a:extLst>
              <a:ext uri="{FF2B5EF4-FFF2-40B4-BE49-F238E27FC236}">
                <a16:creationId xmlns:a16="http://schemas.microsoft.com/office/drawing/2014/main" id="{A38A15B8-7836-4216-8A9D-98ED5F43313C}"/>
              </a:ext>
            </a:extLst>
          </p:cNvPr>
          <p:cNvSpPr txBox="1"/>
          <p:nvPr/>
        </p:nvSpPr>
        <p:spPr>
          <a:xfrm>
            <a:off x="35496" y="44624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6600CC"/>
                </a:solidFill>
              </a:rPr>
              <a:t>INSTRUMENTOS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46EE3667-5907-430E-B0DB-51FBC16613BA}"/>
              </a:ext>
            </a:extLst>
          </p:cNvPr>
          <p:cNvSpPr txBox="1"/>
          <p:nvPr/>
        </p:nvSpPr>
        <p:spPr>
          <a:xfrm>
            <a:off x="5877231" y="188640"/>
            <a:ext cx="3231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6600CC"/>
                </a:solidFill>
              </a:rPr>
              <a:t>FIELDS: Escala y forma de campos eléctricos y magnéticos en la atmósfera solar</a:t>
            </a:r>
          </a:p>
        </p:txBody>
      </p:sp>
      <p:pic>
        <p:nvPicPr>
          <p:cNvPr id="9" name="Imagen 8" descr="Imagen que contiene texto, tabla&#10;&#10;Descripción generada automáticamente">
            <a:extLst>
              <a:ext uri="{FF2B5EF4-FFF2-40B4-BE49-F238E27FC236}">
                <a16:creationId xmlns:a16="http://schemas.microsoft.com/office/drawing/2014/main" id="{FD66765B-E1B2-4415-A5F4-368B5BD8C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984776" cy="4108334"/>
          </a:xfrm>
          <a:prstGeom prst="rect">
            <a:avLst/>
          </a:prstGeom>
        </p:spPr>
      </p:pic>
      <p:sp>
        <p:nvSpPr>
          <p:cNvPr id="10" name="4 CuadroTexto">
            <a:extLst>
              <a:ext uri="{FF2B5EF4-FFF2-40B4-BE49-F238E27FC236}">
                <a16:creationId xmlns:a16="http://schemas.microsoft.com/office/drawing/2014/main" id="{0424C3D3-9540-4BF0-A7CD-86C2189B3F94}"/>
              </a:ext>
            </a:extLst>
          </p:cNvPr>
          <p:cNvSpPr txBox="1"/>
          <p:nvPr/>
        </p:nvSpPr>
        <p:spPr>
          <a:xfrm>
            <a:off x="2636168" y="201414"/>
            <a:ext cx="3303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6600CC"/>
                </a:solidFill>
              </a:rPr>
              <a:t>WISPR: Imágenes estructura a gran escala de la corona y el viento solar</a:t>
            </a:r>
          </a:p>
        </p:txBody>
      </p:sp>
      <p:sp>
        <p:nvSpPr>
          <p:cNvPr id="11" name="4 CuadroTexto">
            <a:extLst>
              <a:ext uri="{FF2B5EF4-FFF2-40B4-BE49-F238E27FC236}">
                <a16:creationId xmlns:a16="http://schemas.microsoft.com/office/drawing/2014/main" id="{BBFFD4B1-0B50-4A6B-83E9-977F6AE18650}"/>
              </a:ext>
            </a:extLst>
          </p:cNvPr>
          <p:cNvSpPr txBox="1"/>
          <p:nvPr/>
        </p:nvSpPr>
        <p:spPr>
          <a:xfrm>
            <a:off x="187896" y="5733256"/>
            <a:ext cx="445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FF00"/>
                </a:solidFill>
              </a:rPr>
              <a:t>SWEAP: Conteo electrones, protones e iones de helio; velocidad, densidad y temperatura del viento solar y plasma coronal.</a:t>
            </a:r>
          </a:p>
        </p:txBody>
      </p:sp>
      <p:sp>
        <p:nvSpPr>
          <p:cNvPr id="12" name="4 CuadroTexto">
            <a:extLst>
              <a:ext uri="{FF2B5EF4-FFF2-40B4-BE49-F238E27FC236}">
                <a16:creationId xmlns:a16="http://schemas.microsoft.com/office/drawing/2014/main" id="{E37FE609-0A1A-4FDD-BBBE-E47398DE6336}"/>
              </a:ext>
            </a:extLst>
          </p:cNvPr>
          <p:cNvSpPr txBox="1"/>
          <p:nvPr/>
        </p:nvSpPr>
        <p:spPr>
          <a:xfrm>
            <a:off x="4932040" y="5733256"/>
            <a:ext cx="4024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rgbClr val="00FF00"/>
                </a:solidFill>
              </a:rPr>
              <a:t>ISIS: Medición energía de partículas energéticas solares y de </a:t>
            </a:r>
          </a:p>
          <a:p>
            <a:pPr algn="ctr"/>
            <a:r>
              <a:rPr lang="es-CL" dirty="0">
                <a:solidFill>
                  <a:srgbClr val="00FF00"/>
                </a:solidFill>
              </a:rPr>
              <a:t>partículas del viento solar de alta energía</a:t>
            </a:r>
          </a:p>
        </p:txBody>
      </p:sp>
      <p:sp>
        <p:nvSpPr>
          <p:cNvPr id="13" name="3 CuadroTexto">
            <a:extLst>
              <a:ext uri="{FF2B5EF4-FFF2-40B4-BE49-F238E27FC236}">
                <a16:creationId xmlns:a16="http://schemas.microsoft.com/office/drawing/2014/main" id="{AE63FFEF-7D43-4491-BBB9-E3906398FDD5}"/>
              </a:ext>
            </a:extLst>
          </p:cNvPr>
          <p:cNvSpPr txBox="1"/>
          <p:nvPr/>
        </p:nvSpPr>
        <p:spPr>
          <a:xfrm>
            <a:off x="8748464" y="188640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7483558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C71D98-4D7A-4F55-AC0E-36918F1D4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8577"/>
            <a:ext cx="7848872" cy="539869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CE4E7AE-1915-4DE7-ACF9-C70F7397AA39}"/>
              </a:ext>
            </a:extLst>
          </p:cNvPr>
          <p:cNvSpPr txBox="1"/>
          <p:nvPr/>
        </p:nvSpPr>
        <p:spPr>
          <a:xfrm>
            <a:off x="323528" y="595102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rgbClr val="00FF00"/>
                </a:solidFill>
              </a:rPr>
              <a:t>Julio 2020: Tras su quinto encuentro con el Sol la sonda se dirige hacia Venus para obtener asistencia gravitacional y volver al Sol.</a:t>
            </a:r>
            <a:endParaRPr lang="es-CL" dirty="0">
              <a:solidFill>
                <a:srgbClr val="00FF00"/>
              </a:solidFill>
            </a:endParaRPr>
          </a:p>
        </p:txBody>
      </p:sp>
      <p:sp>
        <p:nvSpPr>
          <p:cNvPr id="10" name="3 CuadroTexto">
            <a:extLst>
              <a:ext uri="{FF2B5EF4-FFF2-40B4-BE49-F238E27FC236}">
                <a16:creationId xmlns:a16="http://schemas.microsoft.com/office/drawing/2014/main" id="{1A89F22F-A393-4DAC-ADB5-4E71C751A0C6}"/>
              </a:ext>
            </a:extLst>
          </p:cNvPr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92430620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CuadroTexto">
            <a:extLst>
              <a:ext uri="{FF2B5EF4-FFF2-40B4-BE49-F238E27FC236}">
                <a16:creationId xmlns:a16="http://schemas.microsoft.com/office/drawing/2014/main" id="{467748FE-6911-4AF2-8CE4-31DB6D328633}"/>
              </a:ext>
            </a:extLst>
          </p:cNvPr>
          <p:cNvSpPr txBox="1"/>
          <p:nvPr/>
        </p:nvSpPr>
        <p:spPr>
          <a:xfrm>
            <a:off x="179512" y="18864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rgbClr val="6600CC"/>
                </a:solidFill>
              </a:rPr>
              <a:t>SÍNTESIS DE APRENDIZAJE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5C8A7493-88D1-45FC-B744-E23E78DEDFE8}"/>
              </a:ext>
            </a:extLst>
          </p:cNvPr>
          <p:cNvSpPr txBox="1"/>
          <p:nvPr/>
        </p:nvSpPr>
        <p:spPr>
          <a:xfrm>
            <a:off x="331912" y="764704"/>
            <a:ext cx="86325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CL" sz="2000" dirty="0">
                <a:solidFill>
                  <a:srgbClr val="6600CC"/>
                </a:solidFill>
              </a:rPr>
              <a:t>El Sol es la fuente de energía para el desarrollo y mantención de la vida acá en la Tierra.</a:t>
            </a:r>
          </a:p>
          <a:p>
            <a:pPr marL="342900" indent="-342900">
              <a:buFontTx/>
              <a:buChar char="-"/>
            </a:pPr>
            <a:r>
              <a:rPr lang="es-CL" sz="2000" dirty="0">
                <a:solidFill>
                  <a:srgbClr val="6600CC"/>
                </a:solidFill>
              </a:rPr>
              <a:t>La energía se genera en su núcleo al fusionarse protones de hidrógeno en helio.</a:t>
            </a:r>
          </a:p>
          <a:p>
            <a:pPr marL="342900" indent="-342900">
              <a:buFontTx/>
              <a:buChar char="-"/>
            </a:pPr>
            <a:r>
              <a:rPr lang="es-CL" sz="2000" dirty="0">
                <a:solidFill>
                  <a:srgbClr val="6600CC"/>
                </a:solidFill>
              </a:rPr>
              <a:t>Su gravedad, intrínsecamente ligada con su masa, tiene deformada la geometría del espacio y es en esa deformación que los planetas giran alrededor suyo.</a:t>
            </a:r>
          </a:p>
          <a:p>
            <a:pPr marL="342900" indent="-342900">
              <a:buFontTx/>
              <a:buChar char="-"/>
            </a:pPr>
            <a:r>
              <a:rPr lang="es-CL" sz="2000" dirty="0">
                <a:solidFill>
                  <a:srgbClr val="6600CC"/>
                </a:solidFill>
              </a:rPr>
              <a:t>Por su cercanía es la estrella que más se ha estudiado y se viene haciendo desde Galileo, cuando proyectó su imagen y descubrió las manchas solares.</a:t>
            </a:r>
          </a:p>
          <a:p>
            <a:pPr marL="342900" indent="-342900">
              <a:buFontTx/>
              <a:buChar char="-"/>
            </a:pPr>
            <a:r>
              <a:rPr lang="es-CL" sz="2000" dirty="0">
                <a:solidFill>
                  <a:srgbClr val="6600CC"/>
                </a:solidFill>
              </a:rPr>
              <a:t>El Orbitador Solar de ESA-NASA es la última sonda que se ha enviado a obtener datos del Sol.</a:t>
            </a:r>
          </a:p>
        </p:txBody>
      </p:sp>
      <p:pic>
        <p:nvPicPr>
          <p:cNvPr id="7" name="Imagen 6" descr="Imagen que contiene atardecer&#10;&#10;Descripción generada automáticamente">
            <a:extLst>
              <a:ext uri="{FF2B5EF4-FFF2-40B4-BE49-F238E27FC236}">
                <a16:creationId xmlns:a16="http://schemas.microsoft.com/office/drawing/2014/main" id="{26F40CB9-CF1D-4E9D-A680-D3F9904FF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5" y="4509120"/>
            <a:ext cx="2818211" cy="1584176"/>
          </a:xfrm>
          <a:prstGeom prst="rect">
            <a:avLst/>
          </a:prstGeom>
        </p:spPr>
      </p:pic>
      <p:pic>
        <p:nvPicPr>
          <p:cNvPr id="9" name="Imagen 8" descr="Imagen que contiene reptil, tortuga, animal, oscuro&#10;&#10;Descripción generada automáticamente">
            <a:extLst>
              <a:ext uri="{FF2B5EF4-FFF2-40B4-BE49-F238E27FC236}">
                <a16:creationId xmlns:a16="http://schemas.microsoft.com/office/drawing/2014/main" id="{AE97B7F7-BDC4-45EE-8010-70FB240CC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4771386"/>
            <a:ext cx="2376264" cy="189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1102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latest_512_01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430" y="260648"/>
            <a:ext cx="6337002" cy="633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D:\ASTROTALLER\CURSOS EN AULA VIRTUAL\Niños\Viajero espacial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5496" y="2852936"/>
            <a:ext cx="1734840" cy="1734840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611560" y="200103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rgbClr val="99FF99"/>
                </a:solidFill>
                <a:latin typeface="Blackadder ITC" pitchFamily="82" charset="0"/>
              </a:rPr>
              <a:t>¡¡ !!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604448" y="260648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3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STROTALLER\CURSOS EN AULA VIRTUAL\Niños\Instrumentos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624"/>
            <a:ext cx="2952328" cy="196664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 rot="19984896">
            <a:off x="4534154" y="787466"/>
            <a:ext cx="331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CC0099"/>
                </a:solidFill>
              </a:rPr>
              <a:t>URL: sdo.gsfc.nasa.gov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604448" y="260648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4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5FC12C-AA5B-4863-AFCE-62D94B74C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39" y="2204864"/>
            <a:ext cx="8684041" cy="44308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784977" cy="488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764704"/>
            <a:ext cx="8988729" cy="49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1355924"/>
            <a:ext cx="9088464" cy="507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604448" y="-27384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ASTRONOMIA\Sistema solar\Sol\09_12_201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0"/>
            <a:ext cx="6813550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D:\ASTRONOMIA\Sistema solar\Sol\09_12_2019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4450"/>
            <a:ext cx="6624638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D:\ASTRONOMIA\Sistema solar\Sol\09_12_2019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44450"/>
            <a:ext cx="6811962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D:\ASTRONOMIA\Sistema solar\Sol\09_12_2019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44450"/>
            <a:ext cx="6696075" cy="669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D:\ASTRONOMIA\Sistema solar\Sol\09_12_2019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80963"/>
            <a:ext cx="6516687" cy="651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f_211_193_171_51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613" y="61913"/>
            <a:ext cx="66802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8604448" y="260648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ASTROTALLER\CURSOS Y TALLERES EN AULA VIRTUAL\Dibujos e imágenes\Instrumentos 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0078" y="394178"/>
            <a:ext cx="3466445" cy="2021169"/>
          </a:xfrm>
          <a:prstGeom prst="rect">
            <a:avLst/>
          </a:prstGeom>
          <a:noFill/>
        </p:spPr>
      </p:pic>
      <p:pic>
        <p:nvPicPr>
          <p:cNvPr id="1026" name="Picture 2" descr="D:\ASTROTALLER\CURSOS EN AULA VIRTUAL\Dibujos e imágenes\sdo_datapa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064" y="2727653"/>
            <a:ext cx="6664660" cy="3736169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8604448" y="260648"/>
            <a:ext cx="3600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7</a:t>
            </a:r>
          </a:p>
        </p:txBody>
      </p:sp>
      <p:sp>
        <p:nvSpPr>
          <p:cNvPr id="6" name="3 CuadroTexto">
            <a:extLst>
              <a:ext uri="{FF2B5EF4-FFF2-40B4-BE49-F238E27FC236}">
                <a16:creationId xmlns:a16="http://schemas.microsoft.com/office/drawing/2014/main" id="{15F149F9-BEA3-4FD7-9E20-4FA09EA7F84E}"/>
              </a:ext>
            </a:extLst>
          </p:cNvPr>
          <p:cNvSpPr txBox="1"/>
          <p:nvPr/>
        </p:nvSpPr>
        <p:spPr>
          <a:xfrm>
            <a:off x="143797" y="651691"/>
            <a:ext cx="370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>
                <a:solidFill>
                  <a:srgbClr val="CC0099"/>
                </a:solidFill>
              </a:rPr>
              <a:t>Veamos de que se trata …</a:t>
            </a:r>
          </a:p>
        </p:txBody>
      </p:sp>
      <p:pic>
        <p:nvPicPr>
          <p:cNvPr id="8" name="Imagen 7" descr="Imagen que contiene hombre, parado, tabla, sostener&#10;&#10;Descripción generada automáticamente">
            <a:extLst>
              <a:ext uri="{FF2B5EF4-FFF2-40B4-BE49-F238E27FC236}">
                <a16:creationId xmlns:a16="http://schemas.microsoft.com/office/drawing/2014/main" id="{14E60746-2CAD-4F98-A263-5843AED3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7" y="4011717"/>
            <a:ext cx="1979931" cy="149068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onitor, pantalla, televisión, grande&#10;&#10;Descripción generada automáticamente">
            <a:extLst>
              <a:ext uri="{FF2B5EF4-FFF2-40B4-BE49-F238E27FC236}">
                <a16:creationId xmlns:a16="http://schemas.microsoft.com/office/drawing/2014/main" id="{BDA9CC3D-C656-4148-969D-7BD651C04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6157006" cy="6511033"/>
          </a:xfrm>
          <a:prstGeom prst="rect">
            <a:avLst/>
          </a:prstGeom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2873"/>
            <a:ext cx="9144000" cy="3316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7405" name="Line 13"/>
          <p:cNvSpPr>
            <a:spLocks noChangeShapeType="1"/>
          </p:cNvSpPr>
          <p:nvPr/>
        </p:nvSpPr>
        <p:spPr bwMode="auto">
          <a:xfrm>
            <a:off x="1763713" y="3283248"/>
            <a:ext cx="0" cy="503237"/>
          </a:xfrm>
          <a:prstGeom prst="line">
            <a:avLst/>
          </a:prstGeom>
          <a:noFill/>
          <a:ln w="38100">
            <a:solidFill>
              <a:srgbClr val="CCE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CL"/>
          </a:p>
        </p:txBody>
      </p:sp>
      <p:sp>
        <p:nvSpPr>
          <p:cNvPr id="4" name="3 CuadroTexto"/>
          <p:cNvSpPr txBox="1"/>
          <p:nvPr/>
        </p:nvSpPr>
        <p:spPr>
          <a:xfrm>
            <a:off x="8604448" y="260648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8</a:t>
            </a:r>
          </a:p>
        </p:txBody>
      </p:sp>
    </p:spTree>
    <p:custDataLst>
      <p:tags r:id="rId1"/>
    </p:custData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STRONOMIA\Sistema solar\Sol\SunSize.jpg">
            <a:extLst>
              <a:ext uri="{FF2B5EF4-FFF2-40B4-BE49-F238E27FC236}">
                <a16:creationId xmlns:a16="http://schemas.microsoft.com/office/drawing/2014/main" id="{4779D543-61B7-4B15-9257-05C09F91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7812360" cy="5520610"/>
          </a:xfrm>
          <a:prstGeom prst="rect">
            <a:avLst/>
          </a:prstGeom>
          <a:noFill/>
        </p:spPr>
      </p:pic>
      <p:sp>
        <p:nvSpPr>
          <p:cNvPr id="5" name="3 CuadroTexto">
            <a:extLst>
              <a:ext uri="{FF2B5EF4-FFF2-40B4-BE49-F238E27FC236}">
                <a16:creationId xmlns:a16="http://schemas.microsoft.com/office/drawing/2014/main" id="{E3C08AAE-43B8-4539-9A30-5D1A9F94A244}"/>
              </a:ext>
            </a:extLst>
          </p:cNvPr>
          <p:cNvSpPr txBox="1"/>
          <p:nvPr/>
        </p:nvSpPr>
        <p:spPr>
          <a:xfrm>
            <a:off x="1187624" y="44624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>
                <a:solidFill>
                  <a:srgbClr val="CC0099"/>
                </a:solidFill>
              </a:rPr>
              <a:t>Concentra el 99,9% de toda la masa del sistema planetario, por lo tanto, es su centro …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D80A6914-AD3F-4D21-91EC-B733E3A04194}"/>
              </a:ext>
            </a:extLst>
          </p:cNvPr>
          <p:cNvSpPr/>
          <p:nvPr/>
        </p:nvSpPr>
        <p:spPr>
          <a:xfrm flipV="1">
            <a:off x="8100392" y="5445224"/>
            <a:ext cx="504056" cy="189735"/>
          </a:xfrm>
          <a:prstGeom prst="leftArrow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3 CuadroTexto">
            <a:extLst>
              <a:ext uri="{FF2B5EF4-FFF2-40B4-BE49-F238E27FC236}">
                <a16:creationId xmlns:a16="http://schemas.microsoft.com/office/drawing/2014/main" id="{134E5ED7-4163-4D21-84EE-9293AFDC835E}"/>
              </a:ext>
            </a:extLst>
          </p:cNvPr>
          <p:cNvSpPr txBox="1"/>
          <p:nvPr/>
        </p:nvSpPr>
        <p:spPr>
          <a:xfrm>
            <a:off x="8604448" y="260648"/>
            <a:ext cx="2160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rgbClr val="FF66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700418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|31.1|11.4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8|2.2|2.9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4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6.2|8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14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</TotalTime>
  <Words>547</Words>
  <Application>Microsoft Office PowerPoint</Application>
  <PresentationFormat>Presentación en pantalla (4:3)</PresentationFormat>
  <Paragraphs>74</Paragraphs>
  <Slides>22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8" baseType="lpstr">
      <vt:lpstr>Arial</vt:lpstr>
      <vt:lpstr>Blackadder ITC</vt:lpstr>
      <vt:lpstr>Calibri</vt:lpstr>
      <vt:lpstr>Miriam</vt:lpstr>
      <vt:lpstr>Tema de Office</vt:lpstr>
      <vt:lpstr>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VictorPC</dc:creator>
  <cp:lastModifiedBy>VICTOR SALINAS</cp:lastModifiedBy>
  <cp:revision>76</cp:revision>
  <dcterms:created xsi:type="dcterms:W3CDTF">2020-06-01T18:20:19Z</dcterms:created>
  <dcterms:modified xsi:type="dcterms:W3CDTF">2020-11-05T23:25:07Z</dcterms:modified>
</cp:coreProperties>
</file>