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2" r:id="rId3"/>
    <p:sldId id="283" r:id="rId4"/>
    <p:sldId id="284" r:id="rId5"/>
    <p:sldId id="286" r:id="rId6"/>
    <p:sldId id="285" r:id="rId7"/>
    <p:sldId id="302" r:id="rId8"/>
    <p:sldId id="303" r:id="rId9"/>
    <p:sldId id="304" r:id="rId10"/>
    <p:sldId id="305" r:id="rId11"/>
    <p:sldId id="290" r:id="rId12"/>
    <p:sldId id="291" r:id="rId13"/>
    <p:sldId id="301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F5DC08-BC53-47CF-9E66-F0182E837A40}">
  <a:tblStyle styleId="{59F5DC08-BC53-47CF-9E66-F0182E837A40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4"/>
    <p:restoredTop sz="91189"/>
  </p:normalViewPr>
  <p:slideViewPr>
    <p:cSldViewPr snapToGrid="0" snapToObjects="1">
      <p:cViewPr varScale="1">
        <p:scale>
          <a:sx n="78" d="100"/>
          <a:sy n="78" d="100"/>
        </p:scale>
        <p:origin x="7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1" d="100"/>
          <a:sy n="121" d="100"/>
        </p:scale>
        <p:origin x="507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F338465-1969-9049-A262-917CCB805B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DBE51ED-82AD-3643-9AFE-1E3B4A55E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E9CDF-B20D-8C40-84EB-5768F087D448}" type="datetimeFigureOut">
              <a:rPr lang="es-ES_tradnl" smtClean="0"/>
              <a:t>31/05/2021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F345A9-5324-4749-8341-A1603F9AB6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7D6112C-1CE9-3740-9950-60873F6B1D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FD6CF-FDDE-3241-8791-A7E0E87AAA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7109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8190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4219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4052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8492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2235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11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8674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0047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9881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5017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4155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7733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9564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722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5F1CC50-06E2-274E-A408-0319A5A67EE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15D90A2-EA8A-5846-A397-D8224C7C09D3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4" name="Shape 35">
            <a:extLst>
              <a:ext uri="{FF2B5EF4-FFF2-40B4-BE49-F238E27FC236}">
                <a16:creationId xmlns:a16="http://schemas.microsoft.com/office/drawing/2014/main" id="{F541E245-0CC1-A34B-8024-9254EE90B1A8}"/>
              </a:ext>
            </a:extLst>
          </p:cNvPr>
          <p:cNvSpPr/>
          <p:nvPr/>
        </p:nvSpPr>
        <p:spPr>
          <a:xfrm>
            <a:off x="2832212" y="0"/>
            <a:ext cx="6316061" cy="6857832"/>
          </a:xfrm>
          <a:prstGeom prst="rect">
            <a:avLst/>
          </a:prstGeom>
          <a:solidFill>
            <a:srgbClr val="0F5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66;p25">
            <a:extLst>
              <a:ext uri="{FF2B5EF4-FFF2-40B4-BE49-F238E27FC236}">
                <a16:creationId xmlns:a16="http://schemas.microsoft.com/office/drawing/2014/main" id="{5B8AD6FE-184A-CE45-9B1C-1EF8CC2FF4D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707311" y="3970832"/>
            <a:ext cx="992255" cy="992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7;p25">
            <a:extLst>
              <a:ext uri="{FF2B5EF4-FFF2-40B4-BE49-F238E27FC236}">
                <a16:creationId xmlns:a16="http://schemas.microsoft.com/office/drawing/2014/main" id="{97D5DF9F-B306-574B-99AB-F1F6212E1E1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707311" y="5023970"/>
            <a:ext cx="966560" cy="9487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68;p25">
            <a:extLst>
              <a:ext uri="{FF2B5EF4-FFF2-40B4-BE49-F238E27FC236}">
                <a16:creationId xmlns:a16="http://schemas.microsoft.com/office/drawing/2014/main" id="{4041955E-73FE-174E-951D-E26906677886}"/>
              </a:ext>
            </a:extLst>
          </p:cNvPr>
          <p:cNvSpPr txBox="1"/>
          <p:nvPr userDrawn="1"/>
        </p:nvSpPr>
        <p:spPr>
          <a:xfrm>
            <a:off x="2779189" y="4005701"/>
            <a:ext cx="6174805" cy="196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CL" sz="3600" b="1" i="0" u="none" strike="noStrike" cap="none" dirty="0">
                <a:solidFill>
                  <a:schemeClr val="lt1"/>
                </a:solidFill>
                <a:latin typeface="Avenir Book" panose="02000503020000020003" pitchFamily="2" charset="0"/>
                <a:ea typeface="Carme"/>
                <a:cs typeface="Carme"/>
                <a:sym typeface="Carme"/>
              </a:rPr>
              <a:t>@comunidadingenio</a:t>
            </a:r>
            <a:endParaRPr dirty="0">
              <a:latin typeface="Avenir Book" panose="02000503020000020003" pitchFamily="2" charset="0"/>
              <a:ea typeface="Carme"/>
              <a:cs typeface="Carme"/>
              <a:sym typeface="Carm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55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CL" sz="3600" b="1" i="0" u="none" strike="noStrike" cap="none" dirty="0">
                <a:solidFill>
                  <a:schemeClr val="lt1"/>
                </a:solidFill>
                <a:latin typeface="Avenir Book" panose="02000503020000020003" pitchFamily="2" charset="0"/>
                <a:ea typeface="Carme"/>
                <a:cs typeface="Carme"/>
                <a:sym typeface="Carme"/>
              </a:rPr>
              <a:t>/comunidadingenio.cl/</a:t>
            </a:r>
            <a:endParaRPr dirty="0">
              <a:latin typeface="Avenir Book" panose="02000503020000020003" pitchFamily="2" charset="0"/>
              <a:ea typeface="Carme"/>
              <a:cs typeface="Carme"/>
              <a:sym typeface="Carme"/>
            </a:endParaRPr>
          </a:p>
        </p:txBody>
      </p:sp>
      <p:pic>
        <p:nvPicPr>
          <p:cNvPr id="9" name="Google Shape;169;p25">
            <a:extLst>
              <a:ext uri="{FF2B5EF4-FFF2-40B4-BE49-F238E27FC236}">
                <a16:creationId xmlns:a16="http://schemas.microsoft.com/office/drawing/2014/main" id="{ADC62999-1792-6948-866C-E1FB28CA40F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0" y="1052335"/>
            <a:ext cx="2876858" cy="28576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2">
            <a:extLst>
              <a:ext uri="{FF2B5EF4-FFF2-40B4-BE49-F238E27FC236}">
                <a16:creationId xmlns:a16="http://schemas.microsoft.com/office/drawing/2014/main" id="{2C23B93C-92C0-E049-A79A-C04489E44D0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962000" y="1753099"/>
            <a:ext cx="5963534" cy="21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7200" b="1">
                <a:solidFill>
                  <a:schemeClr val="lt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7200" b="1">
                <a:solidFill>
                  <a:schemeClr val="lt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7200" b="1">
                <a:solidFill>
                  <a:schemeClr val="lt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7200" b="1">
                <a:solidFill>
                  <a:schemeClr val="lt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7200" b="1">
                <a:solidFill>
                  <a:schemeClr val="lt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7200" b="1">
                <a:solidFill>
                  <a:schemeClr val="lt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7200" b="1">
                <a:solidFill>
                  <a:schemeClr val="lt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7200" b="1">
                <a:solidFill>
                  <a:schemeClr val="lt1"/>
                </a:solidFill>
              </a:defRPr>
            </a:lvl9pPr>
          </a:lstStyle>
          <a:p>
            <a:r>
              <a:rPr lang="es-ES" dirty="0"/>
              <a:t>Haga clic para modificar el estilo de título del patrón</a:t>
            </a:r>
            <a:endParaRPr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CA6A688-3D48-F446-BFE0-C30265D442B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27" y="6215061"/>
            <a:ext cx="942784" cy="46788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C75FF6F-F46A-374D-9D13-273BFA0B95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891" y="6252775"/>
            <a:ext cx="509204" cy="46048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1855878-9010-4048-A9E6-AE85652A0D1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7" y="5548352"/>
            <a:ext cx="1397004" cy="46788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9666547-2CC8-D04F-B498-58D43DA82E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34"/>
          <a:stretch/>
        </p:blipFill>
        <p:spPr>
          <a:xfrm>
            <a:off x="2969762" y="6116079"/>
            <a:ext cx="475795" cy="6308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74D641E-24F4-BC49-B9E2-603E1680811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6" y="6292165"/>
            <a:ext cx="968499" cy="38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8395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 userDrawn="1"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0F5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venir Book" panose="02000503020000020003" pitchFamily="2" charset="0"/>
              <a:ea typeface="Arial"/>
              <a:cs typeface="Arial"/>
              <a:sym typeface="Arial"/>
            </a:endParaRPr>
          </a:p>
        </p:txBody>
      </p:sp>
      <p:cxnSp>
        <p:nvCxnSpPr>
          <p:cNvPr id="23" name="Shape 23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117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15D90A2-EA8A-5846-A397-D8224C7C09D3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FCE4AA7-605A-EB4E-B2CE-1C41CBC4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2416298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15D90A2-EA8A-5846-A397-D8224C7C09D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2861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5000">
              <a:schemeClr val="lt1">
                <a:lumMod val="15000"/>
                <a:lumOff val="85000"/>
              </a:schemeClr>
            </a:gs>
            <a:gs pos="92000">
              <a:srgbClr val="D8D8D8"/>
            </a:gs>
            <a:gs pos="100000">
              <a:srgbClr val="D8D8D8"/>
            </a:gs>
          </a:gsLst>
          <a:lin ang="270000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600" b="1">
                <a:solidFill>
                  <a:schemeClr val="lt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600" b="1">
                <a:solidFill>
                  <a:schemeClr val="lt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600" b="1">
                <a:solidFill>
                  <a:schemeClr val="lt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600" b="1">
                <a:solidFill>
                  <a:schemeClr val="lt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600" b="1">
                <a:solidFill>
                  <a:schemeClr val="lt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600" b="1">
                <a:solidFill>
                  <a:schemeClr val="lt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600" b="1">
                <a:solidFill>
                  <a:schemeClr val="lt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15D90A2-EA8A-5846-A397-D8224C7C0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19387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68" r:id="rId2"/>
    <p:sldLayoutId id="214748367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66;p25">
            <a:extLst>
              <a:ext uri="{FF2B5EF4-FFF2-40B4-BE49-F238E27FC236}">
                <a16:creationId xmlns:a16="http://schemas.microsoft.com/office/drawing/2014/main" id="{3576019B-6169-1F4A-9728-14AB5999CC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7311" y="3970832"/>
            <a:ext cx="992255" cy="992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67;p25">
            <a:extLst>
              <a:ext uri="{FF2B5EF4-FFF2-40B4-BE49-F238E27FC236}">
                <a16:creationId xmlns:a16="http://schemas.microsoft.com/office/drawing/2014/main" id="{CEBC0870-6151-4948-AF28-87E66582B88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7311" y="5023970"/>
            <a:ext cx="966560" cy="94871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68;p25">
            <a:extLst>
              <a:ext uri="{FF2B5EF4-FFF2-40B4-BE49-F238E27FC236}">
                <a16:creationId xmlns:a16="http://schemas.microsoft.com/office/drawing/2014/main" id="{6395BAF6-E097-554E-8DA7-B6E69286C822}"/>
              </a:ext>
            </a:extLst>
          </p:cNvPr>
          <p:cNvSpPr txBox="1"/>
          <p:nvPr/>
        </p:nvSpPr>
        <p:spPr>
          <a:xfrm>
            <a:off x="2779189" y="4005701"/>
            <a:ext cx="6174805" cy="196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CL" sz="3600" b="1" i="0" u="none" strike="noStrike" cap="none" dirty="0">
                <a:solidFill>
                  <a:schemeClr val="lt1"/>
                </a:solidFill>
                <a:latin typeface="Avenir Book" panose="02000503020000020003" pitchFamily="2" charset="0"/>
                <a:ea typeface="Carme"/>
                <a:cs typeface="Carme"/>
                <a:sym typeface="Carme"/>
              </a:rPr>
              <a:t>@comunidadingenio</a:t>
            </a:r>
            <a:endParaRPr dirty="0">
              <a:latin typeface="Avenir Book" panose="02000503020000020003" pitchFamily="2" charset="0"/>
              <a:ea typeface="Carme"/>
              <a:cs typeface="Carme"/>
              <a:sym typeface="Carm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55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CL" sz="3600" b="1" i="0" u="none" strike="noStrike" cap="none" dirty="0">
                <a:solidFill>
                  <a:schemeClr val="lt1"/>
                </a:solidFill>
                <a:latin typeface="Avenir Book" panose="02000503020000020003" pitchFamily="2" charset="0"/>
                <a:ea typeface="Carme"/>
                <a:cs typeface="Carme"/>
                <a:sym typeface="Carme"/>
              </a:rPr>
              <a:t>/comunidadingenio.cl/</a:t>
            </a:r>
            <a:endParaRPr dirty="0">
              <a:latin typeface="Avenir Book" panose="02000503020000020003" pitchFamily="2" charset="0"/>
              <a:ea typeface="Carme"/>
              <a:cs typeface="Carme"/>
              <a:sym typeface="Carme"/>
            </a:endParaRPr>
          </a:p>
        </p:txBody>
      </p:sp>
      <p:pic>
        <p:nvPicPr>
          <p:cNvPr id="12" name="Google Shape;169;p25">
            <a:extLst>
              <a:ext uri="{FF2B5EF4-FFF2-40B4-BE49-F238E27FC236}">
                <a16:creationId xmlns:a16="http://schemas.microsoft.com/office/drawing/2014/main" id="{BBB20191-4976-D942-87B1-C08F10F51B1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052336"/>
            <a:ext cx="2876858" cy="28576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AC6652-95ED-46E4-8EC4-4C6D9BB8642D}"/>
              </a:ext>
            </a:extLst>
          </p:cNvPr>
          <p:cNvSpPr txBox="1"/>
          <p:nvPr/>
        </p:nvSpPr>
        <p:spPr>
          <a:xfrm>
            <a:off x="2969195" y="1378859"/>
            <a:ext cx="61748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es-CL" sz="4000" b="1" dirty="0">
                <a:solidFill>
                  <a:schemeClr val="lt1"/>
                </a:solidFill>
                <a:latin typeface="Avenir Book" panose="02000503020000020003" pitchFamily="2" charset="0"/>
              </a:rPr>
              <a:t>Ejemplo: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es-CL" sz="4000" b="1" dirty="0">
                <a:solidFill>
                  <a:schemeClr val="lt1"/>
                </a:solidFill>
                <a:latin typeface="Avenir Book" panose="02000503020000020003" pitchFamily="2" charset="0"/>
              </a:rPr>
              <a:t>PPL para el caso de la fábrica de muebles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5A9C5D8-5017-6F4C-AE7B-26B1685F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90" y="19499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z="4400" dirty="0">
                <a:latin typeface="Avenir Book" panose="02000503020000020003"/>
              </a:rPr>
              <a:t>Ejemplo: Fabrica de Muebles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3C796-2A3B-4F98-8E86-C2F674CC2FE0}"/>
              </a:ext>
            </a:extLst>
          </p:cNvPr>
          <p:cNvSpPr txBox="1"/>
          <p:nvPr/>
        </p:nvSpPr>
        <p:spPr>
          <a:xfrm>
            <a:off x="908121" y="2038949"/>
            <a:ext cx="7327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CL" sz="3200" b="1" dirty="0">
                <a:latin typeface="Avenir Book" panose="02000503020000020003"/>
              </a:rPr>
              <a:t>Ya se puede resolver el PPL usando el archivo Excel o la hoja de cálculo de Google disponible online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F8EAAA5-E35D-4A5A-B7B1-434780E7436A}"/>
              </a:ext>
            </a:extLst>
          </p:cNvPr>
          <p:cNvSpPr txBox="1"/>
          <p:nvPr/>
        </p:nvSpPr>
        <p:spPr>
          <a:xfrm>
            <a:off x="354496" y="4482336"/>
            <a:ext cx="86789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L" sz="3200" dirty="0">
                <a:latin typeface="Avenir Book" panose="02000503020000020003"/>
              </a:rPr>
              <a:t>*Para este problema se debe considerar una restricción adicional: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Avenir Book" panose="02000503020000020003"/>
              </a:rPr>
              <a:t>M y S tienen que ser variables enteras</a:t>
            </a:r>
          </a:p>
          <a:p>
            <a:pPr algn="ctr">
              <a:spcAft>
                <a:spcPts val="600"/>
              </a:spcAft>
            </a:pPr>
            <a:r>
              <a:rPr lang="es-CL" sz="2800" dirty="0">
                <a:latin typeface="Avenir Book" panose="02000503020000020003"/>
              </a:rPr>
              <a:t>(condición </a:t>
            </a:r>
            <a:r>
              <a:rPr lang="es-CL" sz="2800" b="1" i="1" dirty="0" err="1">
                <a:latin typeface="Avenir Book" panose="02000503020000020003"/>
              </a:rPr>
              <a:t>int</a:t>
            </a:r>
            <a:r>
              <a:rPr lang="es-CL" sz="2800" dirty="0">
                <a:latin typeface="Avenir Book" panose="02000503020000020003"/>
              </a:rPr>
              <a:t> que aparece en el </a:t>
            </a:r>
            <a:r>
              <a:rPr lang="es-CL" sz="2800" dirty="0" err="1">
                <a:latin typeface="Avenir Book" panose="02000503020000020003"/>
              </a:rPr>
              <a:t>Solver</a:t>
            </a:r>
            <a:r>
              <a:rPr lang="es-CL" sz="2800" dirty="0">
                <a:latin typeface="Avenir Book" panose="02000503020000020003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1455564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5A9C5D8-5017-6F4C-AE7B-26B1685F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90" y="19499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z="4400" dirty="0">
                <a:latin typeface="Avenir Book" panose="02000503020000020003"/>
              </a:rPr>
              <a:t>Ejemplo: Fabrica de Muebles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CC2583-46B1-4F7A-BEC6-4810C51A8A99}"/>
              </a:ext>
            </a:extLst>
          </p:cNvPr>
          <p:cNvSpPr txBox="1"/>
          <p:nvPr/>
        </p:nvSpPr>
        <p:spPr>
          <a:xfrm>
            <a:off x="116115" y="2116069"/>
            <a:ext cx="8911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CL" sz="3200" b="1" dirty="0">
                <a:latin typeface="Avenir Book" panose="02000503020000020003"/>
              </a:rPr>
              <a:t>¿Qué pasa si ahora tenemos una pieza grande adicional?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652FF50-610E-41C2-982C-C8F7D7AAFEA4}"/>
              </a:ext>
            </a:extLst>
          </p:cNvPr>
          <p:cNvSpPr txBox="1"/>
          <p:nvPr/>
        </p:nvSpPr>
        <p:spPr>
          <a:xfrm>
            <a:off x="116115" y="3683155"/>
            <a:ext cx="8911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CL" sz="3200" b="1" dirty="0">
                <a:latin typeface="Avenir Book" panose="02000503020000020003"/>
              </a:rPr>
              <a:t>¿Y si ahora tenemos el doble de piezas grandes y pequeñas?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69A89FA-EA56-4FCD-BA2E-487A78DD6226}"/>
              </a:ext>
            </a:extLst>
          </p:cNvPr>
          <p:cNvSpPr txBox="1"/>
          <p:nvPr/>
        </p:nvSpPr>
        <p:spPr>
          <a:xfrm>
            <a:off x="116115" y="5163585"/>
            <a:ext cx="8911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CL" sz="3200" b="1" dirty="0">
                <a:latin typeface="Avenir Book" panose="02000503020000020003"/>
              </a:rPr>
              <a:t>¿Y si ahora tenemos el 12221 piezas grandes y 18475 pequeñas?</a:t>
            </a:r>
          </a:p>
        </p:txBody>
      </p:sp>
    </p:spTree>
    <p:extLst>
      <p:ext uri="{BB962C8B-B14F-4D97-AF65-F5344CB8AC3E}">
        <p14:creationId xmlns:p14="http://schemas.microsoft.com/office/powerpoint/2010/main" val="23512849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5A9C5D8-5017-6F4C-AE7B-26B1685F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90" y="19499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z="4400" dirty="0">
                <a:latin typeface="Avenir Book" panose="02000503020000020003"/>
              </a:rPr>
              <a:t>Ejemplo: Fabrica de Muebles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D3548B-045D-4601-B09B-86E873E64FDA}"/>
              </a:ext>
            </a:extLst>
          </p:cNvPr>
          <p:cNvSpPr txBox="1"/>
          <p:nvPr/>
        </p:nvSpPr>
        <p:spPr>
          <a:xfrm>
            <a:off x="116115" y="2721744"/>
            <a:ext cx="891177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s-CL" sz="3200" dirty="0">
                <a:latin typeface="Avenir Book" panose="02000503020000020003"/>
              </a:rPr>
              <a:t>Para el caso donde hay demasiadas combinaciones posibles:</a:t>
            </a:r>
          </a:p>
          <a:p>
            <a:pPr algn="ctr">
              <a:spcAft>
                <a:spcPts val="1800"/>
              </a:spcAft>
            </a:pPr>
            <a:r>
              <a:rPr lang="es-CL" sz="3200" b="1" dirty="0">
                <a:latin typeface="Avenir Book" panose="02000503020000020003"/>
              </a:rPr>
              <a:t>Se puede resolver mediante un PPL programado en computador</a:t>
            </a:r>
          </a:p>
        </p:txBody>
      </p:sp>
    </p:spTree>
    <p:extLst>
      <p:ext uri="{BB962C8B-B14F-4D97-AF65-F5344CB8AC3E}">
        <p14:creationId xmlns:p14="http://schemas.microsoft.com/office/powerpoint/2010/main" val="3994257824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5A9C5D8-5017-6F4C-AE7B-26B1685F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90" y="19499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z="4400" dirty="0">
                <a:latin typeface="Avenir Book" panose="02000503020000020003"/>
              </a:rPr>
              <a:t>Actividad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D3548B-045D-4601-B09B-86E873E64FDA}"/>
              </a:ext>
            </a:extLst>
          </p:cNvPr>
          <p:cNvSpPr txBox="1"/>
          <p:nvPr/>
        </p:nvSpPr>
        <p:spPr>
          <a:xfrm>
            <a:off x="116115" y="2161305"/>
            <a:ext cx="891177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CL" sz="3200" b="1" dirty="0">
                <a:latin typeface="Avenir Book" panose="02000503020000020003"/>
              </a:rPr>
              <a:t>Implemente en Excel el PPL que represente el caso de la Fabrica de Muebles</a:t>
            </a:r>
          </a:p>
          <a:p>
            <a:pPr algn="ctr">
              <a:spcAft>
                <a:spcPts val="1800"/>
              </a:spcAft>
            </a:pPr>
            <a:endParaRPr lang="es-CL" sz="3200" b="1" dirty="0">
              <a:latin typeface="Avenir Book" panose="02000503020000020003"/>
            </a:endParaRPr>
          </a:p>
          <a:p>
            <a:pPr algn="ctr">
              <a:spcAft>
                <a:spcPts val="1800"/>
              </a:spcAft>
            </a:pPr>
            <a:r>
              <a:rPr lang="es-CL" sz="3200" b="1" dirty="0">
                <a:latin typeface="Avenir Book" panose="02000503020000020003"/>
              </a:rPr>
              <a:t>Resuelva para los casos con: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Avenir Book" panose="02000503020000020003"/>
              </a:rPr>
              <a:t>6 piezas grandes y 8 piezas pequeñas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Avenir Book" panose="02000503020000020003"/>
              </a:rPr>
              <a:t>12221 piezas grandes y 18475 piezas pequeñas</a:t>
            </a:r>
            <a:endParaRPr lang="es-CL" sz="3200" b="1" dirty="0">
              <a:latin typeface="Avenir Book" panose="0200050302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2726459434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5A9C5D8-5017-6F4C-AE7B-26B1685F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90" y="19499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z="4400" dirty="0">
                <a:latin typeface="Avenir Book" panose="02000503020000020003"/>
              </a:rPr>
              <a:t>Ejemplo: Fabrica de Muebles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F8EAAA5-E35D-4A5A-B7B1-434780E7436A}"/>
              </a:ext>
            </a:extLst>
          </p:cNvPr>
          <p:cNvSpPr txBox="1"/>
          <p:nvPr/>
        </p:nvSpPr>
        <p:spPr>
          <a:xfrm>
            <a:off x="239586" y="3450377"/>
            <a:ext cx="4390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s-CL" sz="3200" dirty="0">
                <a:latin typeface="Avenir Book" panose="02000503020000020003"/>
              </a:rPr>
              <a:t>Para su construcción se usan dos tipos de piezas: grandes y pequeñas.</a:t>
            </a:r>
            <a:endParaRPr lang="en-US" sz="3200" dirty="0">
              <a:latin typeface="Avenir Book" panose="02000503020000020003"/>
            </a:endParaRPr>
          </a:p>
        </p:txBody>
      </p:sp>
      <p:pic>
        <p:nvPicPr>
          <p:cNvPr id="1026" name="Picture 2" descr="https://lh5.googleusercontent.com/tjZDxzipvrlClTLpuFrJXQ_x39SWCx4rTBYDA7iq_yATp3ZZAjy7SuVc3GAGHVz8Vh-5ZyGPKuh60o9yfBfgZcRnfLEE3tjov04APh29P2j6nuWrq4GptKiBAEFsVRTaw1gOU-rD">
            <a:extLst>
              <a:ext uri="{FF2B5EF4-FFF2-40B4-BE49-F238E27FC236}">
                <a16:creationId xmlns:a16="http://schemas.microsoft.com/office/drawing/2014/main" id="{8DD5930B-F4FA-45B8-A693-861429F19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00764"/>
            <a:ext cx="3911499" cy="276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6510D84-FAE4-48BF-8191-B36EA21D110C}"/>
              </a:ext>
            </a:extLst>
          </p:cNvPr>
          <p:cNvSpPr txBox="1"/>
          <p:nvPr/>
        </p:nvSpPr>
        <p:spPr>
          <a:xfrm>
            <a:off x="246944" y="1790090"/>
            <a:ext cx="87664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s-CL" sz="3200" dirty="0">
                <a:latin typeface="Avenir Book" panose="02000503020000020003"/>
              </a:rPr>
              <a:t>En una fábrica de muebles de juguete se construyen mesas y sillas. </a:t>
            </a:r>
          </a:p>
        </p:txBody>
      </p:sp>
    </p:spTree>
    <p:extLst>
      <p:ext uri="{BB962C8B-B14F-4D97-AF65-F5344CB8AC3E}">
        <p14:creationId xmlns:p14="http://schemas.microsoft.com/office/powerpoint/2010/main" val="2444224502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5A9C5D8-5017-6F4C-AE7B-26B1685F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90" y="19499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z="4400" dirty="0">
                <a:latin typeface="Avenir Book" panose="02000503020000020003"/>
              </a:rPr>
              <a:t>Ejemplo: Fabrica de Muebles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F8EAAA5-E35D-4A5A-B7B1-434780E7436A}"/>
              </a:ext>
            </a:extLst>
          </p:cNvPr>
          <p:cNvSpPr txBox="1"/>
          <p:nvPr/>
        </p:nvSpPr>
        <p:spPr>
          <a:xfrm>
            <a:off x="131249" y="2064069"/>
            <a:ext cx="4310741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L" sz="3200" dirty="0">
                <a:latin typeface="Avenir Book" panose="02000503020000020003"/>
              </a:rPr>
              <a:t>Para construir una </a:t>
            </a:r>
            <a:r>
              <a:rPr lang="es-CL" sz="3200" b="1" dirty="0">
                <a:latin typeface="Avenir Book" panose="02000503020000020003"/>
              </a:rPr>
              <a:t>silla</a:t>
            </a:r>
            <a:r>
              <a:rPr lang="es-CL" sz="3200" dirty="0">
                <a:latin typeface="Avenir Book" panose="02000503020000020003"/>
              </a:rPr>
              <a:t> se usan: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sz="3200" dirty="0">
                <a:latin typeface="Avenir Book" panose="02000503020000020003"/>
              </a:rPr>
              <a:t>2 piezas pequeñas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sz="3200" dirty="0">
                <a:latin typeface="Avenir Book" panose="02000503020000020003"/>
              </a:rPr>
              <a:t>1 pieza grande</a:t>
            </a:r>
          </a:p>
        </p:txBody>
      </p:sp>
      <p:pic>
        <p:nvPicPr>
          <p:cNvPr id="2050" name="Picture 2" descr="https://lh3.googleusercontent.com/C2_bQVcjYaZOtWvMUYHmpKIT-bcaVnT7CQXfM-5Sfyl7kZfI7LyxflENxkCUOHZenYW4oo_ihNUkMiaeshY03Umf6QOWPnGri1z5WnegRcs3T3i17vQzEvx1v0w9GxLYE1CiARiW">
            <a:extLst>
              <a:ext uri="{FF2B5EF4-FFF2-40B4-BE49-F238E27FC236}">
                <a16:creationId xmlns:a16="http://schemas.microsoft.com/office/drawing/2014/main" id="{B2F6737D-599A-446A-AA28-A1CFA9367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71" y="4339841"/>
            <a:ext cx="2090057" cy="198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7EC03DB-A9DB-439C-BC4D-2A6A79A7B72F}"/>
              </a:ext>
            </a:extLst>
          </p:cNvPr>
          <p:cNvSpPr/>
          <p:nvPr/>
        </p:nvSpPr>
        <p:spPr>
          <a:xfrm>
            <a:off x="4926980" y="2064068"/>
            <a:ext cx="421702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CL" sz="3200" dirty="0">
                <a:latin typeface="Avenir Book" panose="02000503020000020003"/>
              </a:rPr>
              <a:t>Para construir una </a:t>
            </a:r>
            <a:r>
              <a:rPr lang="es-CL" sz="3200" b="1" dirty="0">
                <a:latin typeface="Avenir Book" panose="02000503020000020003"/>
              </a:rPr>
              <a:t>mesa</a:t>
            </a:r>
            <a:r>
              <a:rPr lang="es-CL" sz="3200" dirty="0">
                <a:latin typeface="Avenir Book" panose="02000503020000020003"/>
              </a:rPr>
              <a:t> se usan: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3200" dirty="0">
                <a:latin typeface="Avenir Book" panose="02000503020000020003"/>
              </a:rPr>
              <a:t>2 piezas pequeñas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3200" dirty="0">
                <a:latin typeface="Avenir Book" panose="02000503020000020003"/>
              </a:rPr>
              <a:t>2 piezas grandes</a:t>
            </a:r>
          </a:p>
        </p:txBody>
      </p:sp>
      <p:pic>
        <p:nvPicPr>
          <p:cNvPr id="2052" name="Picture 4" descr="https://lh4.googleusercontent.com/-bmBp6Y7ETY1gnJKE_qaDlbi-h5bDFMs4IJPH0o982OxOZDR1j3dZ5BedVAMJl6mpRIG-KY08Lqas5DwS9CLqnpNwNgznBR5llz2KuXoqEEvQwKsXge5rnZZUjd0krHosTz_PkME">
            <a:extLst>
              <a:ext uri="{FF2B5EF4-FFF2-40B4-BE49-F238E27FC236}">
                <a16:creationId xmlns:a16="http://schemas.microsoft.com/office/drawing/2014/main" id="{1A4ABF84-611B-4289-9CC7-7CEE70A45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99" y="4339841"/>
            <a:ext cx="2015001" cy="198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88869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5A9C5D8-5017-6F4C-AE7B-26B1685F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90" y="19499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z="4400" dirty="0">
                <a:latin typeface="Avenir Book" panose="02000503020000020003"/>
              </a:rPr>
              <a:t>Ejemplo: Fabrica de Muebles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3C796-2A3B-4F98-8E86-C2F674CC2FE0}"/>
              </a:ext>
            </a:extLst>
          </p:cNvPr>
          <p:cNvSpPr txBox="1"/>
          <p:nvPr/>
        </p:nvSpPr>
        <p:spPr>
          <a:xfrm>
            <a:off x="130630" y="1729978"/>
            <a:ext cx="915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s-CL" sz="3200" b="1" dirty="0">
                <a:latin typeface="Avenir Book" panose="02000503020000020003"/>
              </a:rPr>
              <a:t>Costos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F8EAAA5-E35D-4A5A-B7B1-434780E7436A}"/>
              </a:ext>
            </a:extLst>
          </p:cNvPr>
          <p:cNvSpPr txBox="1"/>
          <p:nvPr/>
        </p:nvSpPr>
        <p:spPr>
          <a:xfrm>
            <a:off x="130630" y="2397897"/>
            <a:ext cx="867892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Avenir Book" panose="02000503020000020003"/>
              </a:rPr>
              <a:t>Piezas grandes: $5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Avenir Book" panose="02000503020000020003"/>
              </a:rPr>
              <a:t>Piezas pequeñas: $3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CDD63AB-6E5B-4936-B05B-6286D7E7531A}"/>
              </a:ext>
            </a:extLst>
          </p:cNvPr>
          <p:cNvSpPr txBox="1"/>
          <p:nvPr/>
        </p:nvSpPr>
        <p:spPr>
          <a:xfrm>
            <a:off x="130630" y="3958473"/>
            <a:ext cx="8678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CL" sz="3200" b="1" dirty="0">
                <a:latin typeface="Avenir Book" panose="02000503020000020003"/>
              </a:rPr>
              <a:t>¿Cuánto cuesta construir una mesa?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E0270B-E46E-4DCA-A5D8-248BE904C879}"/>
              </a:ext>
            </a:extLst>
          </p:cNvPr>
          <p:cNvSpPr txBox="1"/>
          <p:nvPr/>
        </p:nvSpPr>
        <p:spPr>
          <a:xfrm>
            <a:off x="130864" y="5063688"/>
            <a:ext cx="8678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CL" sz="3200" b="1" dirty="0">
                <a:latin typeface="Avenir Book" panose="02000503020000020003"/>
              </a:rPr>
              <a:t>¿Cuánto cuesta construir una silla?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4BFC8BE-7B89-4BF4-8277-D8AD2DC321EA}"/>
              </a:ext>
            </a:extLst>
          </p:cNvPr>
          <p:cNvSpPr txBox="1"/>
          <p:nvPr/>
        </p:nvSpPr>
        <p:spPr>
          <a:xfrm>
            <a:off x="2483974" y="4454068"/>
            <a:ext cx="3972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L" sz="3200" dirty="0">
                <a:latin typeface="Avenir Book" panose="02000503020000020003"/>
              </a:rPr>
              <a:t>($5)*2+ ($3)*2 =$16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DE91E72-937C-4ACE-949C-999870FAB375}"/>
              </a:ext>
            </a:extLst>
          </p:cNvPr>
          <p:cNvSpPr txBox="1"/>
          <p:nvPr/>
        </p:nvSpPr>
        <p:spPr>
          <a:xfrm>
            <a:off x="2585884" y="5648463"/>
            <a:ext cx="3972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L" sz="3200" dirty="0">
                <a:latin typeface="Avenir Book" panose="02000503020000020003"/>
              </a:rPr>
              <a:t>($5)*1+ ($3)*2 =$11</a:t>
            </a:r>
          </a:p>
        </p:txBody>
      </p:sp>
    </p:spTree>
    <p:extLst>
      <p:ext uri="{BB962C8B-B14F-4D97-AF65-F5344CB8AC3E}">
        <p14:creationId xmlns:p14="http://schemas.microsoft.com/office/powerpoint/2010/main" val="29465052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5A9C5D8-5017-6F4C-AE7B-26B1685F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90" y="19499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z="4400" dirty="0">
                <a:latin typeface="Avenir Book" panose="02000503020000020003"/>
              </a:rPr>
              <a:t>Ejemplo: Fabrica de Muebles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3C796-2A3B-4F98-8E86-C2F674CC2FE0}"/>
              </a:ext>
            </a:extLst>
          </p:cNvPr>
          <p:cNvSpPr txBox="1"/>
          <p:nvPr/>
        </p:nvSpPr>
        <p:spPr>
          <a:xfrm>
            <a:off x="130630" y="1671922"/>
            <a:ext cx="3164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s-CL" sz="3200" b="1" dirty="0">
                <a:latin typeface="Avenir Book" panose="02000503020000020003"/>
              </a:rPr>
              <a:t>Precios de venta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F8EAAA5-E35D-4A5A-B7B1-434780E7436A}"/>
              </a:ext>
            </a:extLst>
          </p:cNvPr>
          <p:cNvSpPr txBox="1"/>
          <p:nvPr/>
        </p:nvSpPr>
        <p:spPr>
          <a:xfrm>
            <a:off x="130630" y="2339841"/>
            <a:ext cx="378822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Avenir Book" panose="02000503020000020003"/>
              </a:rPr>
              <a:t>Mesas: $32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Avenir Book" panose="02000503020000020003"/>
              </a:rPr>
              <a:t>Sillas: $21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CDD63AB-6E5B-4936-B05B-6286D7E7531A}"/>
              </a:ext>
            </a:extLst>
          </p:cNvPr>
          <p:cNvSpPr txBox="1"/>
          <p:nvPr/>
        </p:nvSpPr>
        <p:spPr>
          <a:xfrm>
            <a:off x="130630" y="4791755"/>
            <a:ext cx="8678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CL" sz="3200" b="1" dirty="0">
                <a:latin typeface="Avenir Book" panose="02000503020000020003"/>
              </a:rPr>
              <a:t>¿Cuánto es la utilidad de construir una mesa?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E0270B-E46E-4DCA-A5D8-248BE904C879}"/>
              </a:ext>
            </a:extLst>
          </p:cNvPr>
          <p:cNvSpPr txBox="1"/>
          <p:nvPr/>
        </p:nvSpPr>
        <p:spPr>
          <a:xfrm>
            <a:off x="130630" y="5776977"/>
            <a:ext cx="8678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CL" sz="3200" b="1" dirty="0">
                <a:latin typeface="Avenir Book" panose="02000503020000020003"/>
              </a:rPr>
              <a:t>¿Cuánto es la utilidad de construir una silla?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04048450-FF53-4108-9DBB-9CC0C9550E46}"/>
                  </a:ext>
                </a:extLst>
              </p:cNvPr>
              <p:cNvSpPr txBox="1"/>
              <p:nvPr/>
            </p:nvSpPr>
            <p:spPr>
              <a:xfrm>
                <a:off x="174175" y="3544850"/>
                <a:ext cx="8635377" cy="1231106"/>
              </a:xfrm>
              <a:prstGeom prst="rect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CL" sz="3200" b="1" dirty="0">
                    <a:latin typeface="Avenir Book" panose="02000503020000020003"/>
                  </a:rPr>
                  <a:t>Utilidad:</a:t>
                </a:r>
                <a:endParaRPr lang="es-CL" sz="22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32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𝑈</m:t>
                      </m:r>
                      <m:r>
                        <a:rPr lang="es-CL" sz="32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CL" sz="32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32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𝑃𝑟𝑒𝑐𝑖𝑜</m:t>
                          </m:r>
                          <m:r>
                            <a:rPr lang="es-CL" sz="32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s-CL" sz="32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𝑝𝑟𝑜𝑑𝑢𝑐𝑡𝑜</m:t>
                          </m:r>
                        </m:e>
                      </m:d>
                      <m:r>
                        <a:rPr lang="es-CL" sz="32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−(</m:t>
                      </m:r>
                      <m:r>
                        <a:rPr lang="es-CL" sz="32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𝐶𝑜𝑠𝑡𝑜</m:t>
                      </m:r>
                      <m:r>
                        <a:rPr lang="es-CL" sz="32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s-CL" sz="32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𝑝𝑟𝑜𝑑𝑢𝑐𝑡𝑜</m:t>
                      </m:r>
                      <m:r>
                        <a:rPr lang="es-CL" sz="32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32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04048450-FF53-4108-9DBB-9CC0C9550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75" y="3544850"/>
                <a:ext cx="8635377" cy="1231106"/>
              </a:xfrm>
              <a:prstGeom prst="rect">
                <a:avLst/>
              </a:prstGeom>
              <a:blipFill>
                <a:blip r:embed="rId3"/>
                <a:stretch>
                  <a:fillRect l="-1689" t="-4854"/>
                </a:stretch>
              </a:blipFill>
              <a:ln w="28575">
                <a:solidFill>
                  <a:schemeClr val="tx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A6CE69E1-51C5-4AC6-A3B5-5FCBA0E69D87}"/>
              </a:ext>
            </a:extLst>
          </p:cNvPr>
          <p:cNvSpPr txBox="1"/>
          <p:nvPr/>
        </p:nvSpPr>
        <p:spPr>
          <a:xfrm>
            <a:off x="2988714" y="5269145"/>
            <a:ext cx="2962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L" sz="3200" dirty="0">
                <a:solidFill>
                  <a:schemeClr val="accent1"/>
                </a:solidFill>
                <a:latin typeface="Avenir Book" panose="02000503020000020003"/>
              </a:rPr>
              <a:t>$32</a:t>
            </a:r>
            <a:r>
              <a:rPr lang="es-CL" sz="3200" dirty="0">
                <a:latin typeface="Avenir Book" panose="02000503020000020003"/>
              </a:rPr>
              <a:t>-</a:t>
            </a:r>
            <a:r>
              <a:rPr lang="es-CL" sz="3200" dirty="0">
                <a:solidFill>
                  <a:srgbClr val="FF0000"/>
                </a:solidFill>
                <a:latin typeface="Avenir Book" panose="02000503020000020003"/>
              </a:rPr>
              <a:t>$16</a:t>
            </a:r>
            <a:r>
              <a:rPr lang="es-CL" sz="3200" dirty="0">
                <a:latin typeface="Avenir Book" panose="02000503020000020003"/>
              </a:rPr>
              <a:t>=</a:t>
            </a:r>
            <a:r>
              <a:rPr lang="es-CL" sz="3200" dirty="0">
                <a:solidFill>
                  <a:schemeClr val="bg2"/>
                </a:solidFill>
                <a:latin typeface="Avenir Book" panose="02000503020000020003"/>
              </a:rPr>
              <a:t>$16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6D36E1-BD7B-4811-B3EC-D8E3845148E2}"/>
              </a:ext>
            </a:extLst>
          </p:cNvPr>
          <p:cNvSpPr txBox="1"/>
          <p:nvPr/>
        </p:nvSpPr>
        <p:spPr>
          <a:xfrm>
            <a:off x="3010486" y="6243345"/>
            <a:ext cx="2962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L" sz="3200" dirty="0">
                <a:solidFill>
                  <a:schemeClr val="accent1"/>
                </a:solidFill>
                <a:latin typeface="Avenir Book" panose="02000503020000020003"/>
              </a:rPr>
              <a:t>$21</a:t>
            </a:r>
            <a:r>
              <a:rPr lang="es-CL" sz="3200" dirty="0">
                <a:latin typeface="Avenir Book" panose="02000503020000020003"/>
              </a:rPr>
              <a:t>-</a:t>
            </a:r>
            <a:r>
              <a:rPr lang="es-CL" sz="3200" dirty="0">
                <a:solidFill>
                  <a:srgbClr val="FF0000"/>
                </a:solidFill>
                <a:latin typeface="Avenir Book" panose="02000503020000020003"/>
              </a:rPr>
              <a:t>$11</a:t>
            </a:r>
            <a:r>
              <a:rPr lang="es-CL" sz="3200" dirty="0">
                <a:latin typeface="Avenir Book" panose="02000503020000020003"/>
              </a:rPr>
              <a:t>=</a:t>
            </a:r>
            <a:r>
              <a:rPr lang="es-CL" sz="3200" dirty="0">
                <a:solidFill>
                  <a:schemeClr val="bg2"/>
                </a:solidFill>
                <a:latin typeface="Avenir Book" panose="02000503020000020003"/>
              </a:rPr>
              <a:t>$10</a:t>
            </a:r>
          </a:p>
        </p:txBody>
      </p:sp>
    </p:spTree>
    <p:extLst>
      <p:ext uri="{BB962C8B-B14F-4D97-AF65-F5344CB8AC3E}">
        <p14:creationId xmlns:p14="http://schemas.microsoft.com/office/powerpoint/2010/main" val="15489382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5A9C5D8-5017-6F4C-AE7B-26B1685F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90" y="19499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z="4400" dirty="0">
                <a:latin typeface="Avenir Book" panose="02000503020000020003"/>
              </a:rPr>
              <a:t>Ejemplo: Fabrica de Muebles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3C796-2A3B-4F98-8E86-C2F674CC2FE0}"/>
              </a:ext>
            </a:extLst>
          </p:cNvPr>
          <p:cNvSpPr txBox="1"/>
          <p:nvPr/>
        </p:nvSpPr>
        <p:spPr>
          <a:xfrm>
            <a:off x="130630" y="1729978"/>
            <a:ext cx="915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s-CL" sz="3200" b="1" dirty="0">
                <a:latin typeface="Avenir Book" panose="02000503020000020003"/>
              </a:rPr>
              <a:t>Restricciones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F8EAAA5-E35D-4A5A-B7B1-434780E7436A}"/>
              </a:ext>
            </a:extLst>
          </p:cNvPr>
          <p:cNvSpPr txBox="1"/>
          <p:nvPr/>
        </p:nvSpPr>
        <p:spPr>
          <a:xfrm>
            <a:off x="131249" y="2397897"/>
            <a:ext cx="867892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L" sz="3200" dirty="0">
                <a:latin typeface="Avenir Book" panose="02000503020000020003"/>
              </a:rPr>
              <a:t>En la fabrica hay actualmente:</a:t>
            </a:r>
          </a:p>
          <a:p>
            <a:pPr>
              <a:spcAft>
                <a:spcPts val="600"/>
              </a:spcAft>
            </a:pPr>
            <a:r>
              <a:rPr lang="es-CL" sz="3200" dirty="0">
                <a:latin typeface="Avenir Book" panose="02000503020000020003"/>
              </a:rPr>
              <a:t>6 piezas grandes</a:t>
            </a:r>
          </a:p>
          <a:p>
            <a:pPr>
              <a:spcAft>
                <a:spcPts val="600"/>
              </a:spcAft>
            </a:pPr>
            <a:r>
              <a:rPr lang="es-CL" sz="3200" dirty="0">
                <a:latin typeface="Avenir Book" panose="02000503020000020003"/>
              </a:rPr>
              <a:t>8 piezas pequeñas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4C76A1C-67C5-4858-B098-4D7E96FE3477}"/>
              </a:ext>
            </a:extLst>
          </p:cNvPr>
          <p:cNvSpPr txBox="1"/>
          <p:nvPr/>
        </p:nvSpPr>
        <p:spPr>
          <a:xfrm>
            <a:off x="130630" y="4791755"/>
            <a:ext cx="8678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CL" sz="3200" b="1" dirty="0">
                <a:latin typeface="Avenir Book" panose="02000503020000020003"/>
              </a:rPr>
              <a:t>¿Cuántas mesas y sillas se pueden construir?</a:t>
            </a:r>
          </a:p>
        </p:txBody>
      </p:sp>
    </p:spTree>
    <p:extLst>
      <p:ext uri="{BB962C8B-B14F-4D97-AF65-F5344CB8AC3E}">
        <p14:creationId xmlns:p14="http://schemas.microsoft.com/office/powerpoint/2010/main" val="30143846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5A9C5D8-5017-6F4C-AE7B-26B1685F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90" y="19499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z="4400" dirty="0">
                <a:latin typeface="Avenir Book" panose="02000503020000020003"/>
              </a:rPr>
              <a:t>Ejemplo: Fabrica de Muebles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3C796-2A3B-4F98-8E86-C2F674CC2FE0}"/>
              </a:ext>
            </a:extLst>
          </p:cNvPr>
          <p:cNvSpPr txBox="1"/>
          <p:nvPr/>
        </p:nvSpPr>
        <p:spPr>
          <a:xfrm>
            <a:off x="130630" y="1729978"/>
            <a:ext cx="915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s-CL" sz="3200" b="1" dirty="0">
                <a:latin typeface="Avenir Book" panose="02000503020000020003"/>
              </a:rPr>
              <a:t>Problema a resolver: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F8EAAA5-E35D-4A5A-B7B1-434780E7436A}"/>
              </a:ext>
            </a:extLst>
          </p:cNvPr>
          <p:cNvSpPr txBox="1"/>
          <p:nvPr/>
        </p:nvSpPr>
        <p:spPr>
          <a:xfrm>
            <a:off x="131249" y="2397897"/>
            <a:ext cx="8678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L" sz="3200" dirty="0">
                <a:latin typeface="Avenir Book" panose="02000503020000020003"/>
              </a:rPr>
              <a:t>Optimizar la cantidad de fabricación de mesas y sillas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360D74-F1E2-40BA-9FE7-9047A7338A55}"/>
              </a:ext>
            </a:extLst>
          </p:cNvPr>
          <p:cNvSpPr txBox="1"/>
          <p:nvPr/>
        </p:nvSpPr>
        <p:spPr>
          <a:xfrm>
            <a:off x="130630" y="3868494"/>
            <a:ext cx="915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s-CL" sz="3200" b="1" dirty="0">
                <a:latin typeface="Avenir Book" panose="02000503020000020003"/>
              </a:rPr>
              <a:t>Variables de decisión: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C4B9A17-438D-4F85-89C0-F21F0B7603AA}"/>
              </a:ext>
            </a:extLst>
          </p:cNvPr>
          <p:cNvSpPr txBox="1"/>
          <p:nvPr/>
        </p:nvSpPr>
        <p:spPr>
          <a:xfrm>
            <a:off x="232539" y="4490247"/>
            <a:ext cx="867892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L" sz="3200" dirty="0">
                <a:latin typeface="Avenir Book" panose="02000503020000020003"/>
              </a:rPr>
              <a:t>M: número de mesas a fabricar</a:t>
            </a:r>
          </a:p>
          <a:p>
            <a:pPr>
              <a:spcAft>
                <a:spcPts val="600"/>
              </a:spcAft>
            </a:pPr>
            <a:r>
              <a:rPr lang="es-CL" sz="3200" dirty="0">
                <a:latin typeface="Avenir Book" panose="02000503020000020003"/>
              </a:rPr>
              <a:t>S: número de sillas a fabricar</a:t>
            </a:r>
          </a:p>
        </p:txBody>
      </p:sp>
    </p:spTree>
    <p:extLst>
      <p:ext uri="{BB962C8B-B14F-4D97-AF65-F5344CB8AC3E}">
        <p14:creationId xmlns:p14="http://schemas.microsoft.com/office/powerpoint/2010/main" val="19266668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C4B9A17-438D-4F85-89C0-F21F0B7603AA}"/>
              </a:ext>
            </a:extLst>
          </p:cNvPr>
          <p:cNvSpPr txBox="1"/>
          <p:nvPr/>
        </p:nvSpPr>
        <p:spPr>
          <a:xfrm>
            <a:off x="232539" y="4303435"/>
            <a:ext cx="867892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L" sz="3200" dirty="0">
                <a:latin typeface="Avenir Book" panose="02000503020000020003"/>
              </a:rPr>
              <a:t>Cantidad de piezas disponibles: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Avenir Book" panose="02000503020000020003"/>
              </a:rPr>
              <a:t>6 piezas grandes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Avenir Book" panose="02000503020000020003"/>
              </a:rPr>
              <a:t>8 piezas pequeñas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5A9C5D8-5017-6F4C-AE7B-26B1685F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90" y="19499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z="4400" dirty="0">
                <a:latin typeface="Avenir Book" panose="02000503020000020003"/>
              </a:rPr>
              <a:t>Ejemplo: Fabrica de Muebles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3C796-2A3B-4F98-8E86-C2F674CC2FE0}"/>
              </a:ext>
            </a:extLst>
          </p:cNvPr>
          <p:cNvSpPr txBox="1"/>
          <p:nvPr/>
        </p:nvSpPr>
        <p:spPr>
          <a:xfrm>
            <a:off x="130630" y="1729978"/>
            <a:ext cx="915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s-CL" sz="3200" b="1" dirty="0">
                <a:latin typeface="Avenir Book" panose="02000503020000020003"/>
              </a:rPr>
              <a:t>Variables de decisión: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F8EAAA5-E35D-4A5A-B7B1-434780E7436A}"/>
              </a:ext>
            </a:extLst>
          </p:cNvPr>
          <p:cNvSpPr txBox="1"/>
          <p:nvPr/>
        </p:nvSpPr>
        <p:spPr>
          <a:xfrm>
            <a:off x="131249" y="2397897"/>
            <a:ext cx="867892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L" sz="3200" dirty="0">
                <a:latin typeface="Avenir Book" panose="02000503020000020003"/>
              </a:rPr>
              <a:t>M: número de mesas a fabricar</a:t>
            </a:r>
          </a:p>
          <a:p>
            <a:pPr>
              <a:spcAft>
                <a:spcPts val="600"/>
              </a:spcAft>
            </a:pPr>
            <a:r>
              <a:rPr lang="es-CL" sz="3200" dirty="0">
                <a:latin typeface="Avenir Book" panose="02000503020000020003"/>
              </a:rPr>
              <a:t>S: número de sillas a fabricar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360D74-F1E2-40BA-9FE7-9047A7338A55}"/>
              </a:ext>
            </a:extLst>
          </p:cNvPr>
          <p:cNvSpPr txBox="1"/>
          <p:nvPr/>
        </p:nvSpPr>
        <p:spPr>
          <a:xfrm>
            <a:off x="130630" y="3681682"/>
            <a:ext cx="915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s-CL" sz="3200" b="1" dirty="0">
                <a:latin typeface="Avenir Book" panose="02000503020000020003"/>
              </a:rPr>
              <a:t>Restricciones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0288DF2A-12DB-49AB-B836-8EDD8CEE8586}"/>
              </a:ext>
            </a:extLst>
          </p:cNvPr>
          <p:cNvSpPr/>
          <p:nvPr/>
        </p:nvSpPr>
        <p:spPr>
          <a:xfrm>
            <a:off x="4441990" y="5103802"/>
            <a:ext cx="1022555" cy="60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9CFA914B-F888-4454-8F47-C4CF19B15332}"/>
                  </a:ext>
                </a:extLst>
              </p:cNvPr>
              <p:cNvSpPr txBox="1"/>
              <p:nvPr/>
            </p:nvSpPr>
            <p:spPr>
              <a:xfrm>
                <a:off x="5594555" y="4829761"/>
                <a:ext cx="3578085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2∗</m:t>
                      </m:r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+1∗</m:t>
                      </m:r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≤6</m:t>
                      </m:r>
                    </m:oMath>
                  </m:oMathPara>
                </a14:m>
                <a:endParaRPr lang="es-ES" sz="3200" b="0" dirty="0">
                  <a:latin typeface="Avenir Book" panose="02000503020000020003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i="1">
                          <a:latin typeface="Cambria Math" panose="02040503050406030204" pitchFamily="18" charset="0"/>
                        </a:rPr>
                        <m:t>2∗</m:t>
                      </m:r>
                      <m:r>
                        <a:rPr lang="es-ES" sz="32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ES" sz="3200" i="1">
                          <a:latin typeface="Cambria Math" panose="02040503050406030204" pitchFamily="18" charset="0"/>
                        </a:rPr>
                        <m:t>+2∗</m:t>
                      </m:r>
                      <m:r>
                        <a:rPr lang="es-ES" sz="32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s-ES" sz="3200" i="1">
                          <a:latin typeface="Cambria Math" panose="02040503050406030204" pitchFamily="18" charset="0"/>
                        </a:rPr>
                        <m:t>≤8</m:t>
                      </m:r>
                    </m:oMath>
                  </m:oMathPara>
                </a14:m>
                <a:endParaRPr lang="es-CL" sz="3200" dirty="0">
                  <a:latin typeface="Avenir Book" panose="02000503020000020003"/>
                </a:endParaRPr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9CFA914B-F888-4454-8F47-C4CF19B15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555" y="4829761"/>
                <a:ext cx="3578085" cy="12311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D4F58917-8CAF-4551-9DB6-4B1CEBF27870}"/>
              </a:ext>
            </a:extLst>
          </p:cNvPr>
          <p:cNvSpPr txBox="1"/>
          <p:nvPr/>
        </p:nvSpPr>
        <p:spPr>
          <a:xfrm>
            <a:off x="4939614" y="6273225"/>
            <a:ext cx="2843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/>
              <a:t>Cantidad de piezas usadas para fabricar cada mesa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E3AEBB5-9736-4606-B6D3-16998E595E57}"/>
              </a:ext>
            </a:extLst>
          </p:cNvPr>
          <p:cNvSpPr txBox="1"/>
          <p:nvPr/>
        </p:nvSpPr>
        <p:spPr>
          <a:xfrm>
            <a:off x="6275039" y="3752857"/>
            <a:ext cx="2843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/>
              <a:t>Cantidad de piezas usadas para fabricar cada silla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696C5FE-2B99-4AB1-817B-BF6161FFF991}"/>
              </a:ext>
            </a:extLst>
          </p:cNvPr>
          <p:cNvSpPr/>
          <p:nvPr/>
        </p:nvSpPr>
        <p:spPr>
          <a:xfrm>
            <a:off x="5810865" y="4660491"/>
            <a:ext cx="1101212" cy="1400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D8A0A924-ED52-4B8B-B093-E6FE8F71613C}"/>
              </a:ext>
            </a:extLst>
          </p:cNvPr>
          <p:cNvCxnSpPr>
            <a:stCxn id="9" idx="0"/>
            <a:endCxn id="11" idx="2"/>
          </p:cNvCxnSpPr>
          <p:nvPr/>
        </p:nvCxnSpPr>
        <p:spPr>
          <a:xfrm flipV="1">
            <a:off x="6361471" y="6060867"/>
            <a:ext cx="0" cy="2123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B0578B2-6620-444A-B8DC-0A4868592EB8}"/>
              </a:ext>
            </a:extLst>
          </p:cNvPr>
          <p:cNvSpPr/>
          <p:nvPr/>
        </p:nvSpPr>
        <p:spPr>
          <a:xfrm>
            <a:off x="7200177" y="4660491"/>
            <a:ext cx="1009758" cy="1400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0A55BFF6-7FEB-4CBF-B53F-0CB1E5CE70E8}"/>
              </a:ext>
            </a:extLst>
          </p:cNvPr>
          <p:cNvCxnSpPr>
            <a:cxnSpLocks/>
            <a:stCxn id="10" idx="2"/>
            <a:endCxn id="15" idx="0"/>
          </p:cNvCxnSpPr>
          <p:nvPr/>
        </p:nvCxnSpPr>
        <p:spPr>
          <a:xfrm>
            <a:off x="7696896" y="4337632"/>
            <a:ext cx="8160" cy="3228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3672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5" grpId="0" animBg="1"/>
      <p:bldP spid="8" grpId="0"/>
      <p:bldP spid="9" grpId="0"/>
      <p:bldP spid="10" grpId="0"/>
      <p:bldP spid="11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C4B9A17-438D-4F85-89C0-F21F0B7603AA}"/>
              </a:ext>
            </a:extLst>
          </p:cNvPr>
          <p:cNvSpPr txBox="1"/>
          <p:nvPr/>
        </p:nvSpPr>
        <p:spPr>
          <a:xfrm>
            <a:off x="102529" y="4379679"/>
            <a:ext cx="867892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L" sz="3200" dirty="0">
                <a:latin typeface="Avenir Book" panose="02000503020000020003"/>
              </a:rPr>
              <a:t>Buscamos maximizar la utilidad: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Avenir Book" panose="02000503020000020003"/>
              </a:rPr>
              <a:t>Utilidad mesa: </a:t>
            </a:r>
            <a:r>
              <a:rPr lang="es-CL" sz="3200" dirty="0">
                <a:solidFill>
                  <a:schemeClr val="bg2"/>
                </a:solidFill>
                <a:latin typeface="Avenir Book" panose="02000503020000020003"/>
              </a:rPr>
              <a:t>$16</a:t>
            </a:r>
            <a:endParaRPr lang="es-CL" sz="3200" dirty="0">
              <a:latin typeface="Avenir Book" panose="02000503020000020003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latin typeface="Avenir Book" panose="02000503020000020003"/>
              </a:rPr>
              <a:t>Utilidad silla: </a:t>
            </a:r>
            <a:r>
              <a:rPr lang="es-CL" sz="3200" dirty="0">
                <a:solidFill>
                  <a:schemeClr val="bg2"/>
                </a:solidFill>
                <a:latin typeface="Avenir Book" panose="02000503020000020003"/>
              </a:rPr>
              <a:t>$10</a:t>
            </a:r>
            <a:endParaRPr lang="es-CL" sz="3200" dirty="0">
              <a:latin typeface="Avenir Book" panose="02000503020000020003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5A9C5D8-5017-6F4C-AE7B-26B1685F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90" y="19499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z="4400" dirty="0">
                <a:latin typeface="Avenir Book" panose="02000503020000020003"/>
              </a:rPr>
              <a:t>Ejemplo: Fabrica de Muebles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53C796-2A3B-4F98-8E86-C2F674CC2FE0}"/>
              </a:ext>
            </a:extLst>
          </p:cNvPr>
          <p:cNvSpPr txBox="1"/>
          <p:nvPr/>
        </p:nvSpPr>
        <p:spPr>
          <a:xfrm>
            <a:off x="130630" y="1729978"/>
            <a:ext cx="915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s-CL" sz="3200" b="1" dirty="0">
                <a:latin typeface="Avenir Book" panose="02000503020000020003"/>
              </a:rPr>
              <a:t>Variables de decisión: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F8EAAA5-E35D-4A5A-B7B1-434780E7436A}"/>
              </a:ext>
            </a:extLst>
          </p:cNvPr>
          <p:cNvSpPr txBox="1"/>
          <p:nvPr/>
        </p:nvSpPr>
        <p:spPr>
          <a:xfrm>
            <a:off x="131249" y="2397897"/>
            <a:ext cx="867892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L" sz="3200" dirty="0">
                <a:latin typeface="Avenir Book" panose="02000503020000020003"/>
              </a:rPr>
              <a:t>M: número de mesas a fabricar</a:t>
            </a:r>
          </a:p>
          <a:p>
            <a:pPr>
              <a:spcAft>
                <a:spcPts val="600"/>
              </a:spcAft>
            </a:pPr>
            <a:r>
              <a:rPr lang="es-CL" sz="3200" dirty="0">
                <a:latin typeface="Avenir Book" panose="02000503020000020003"/>
              </a:rPr>
              <a:t>S: número de sillas a fabricar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360D74-F1E2-40BA-9FE7-9047A7338A55}"/>
              </a:ext>
            </a:extLst>
          </p:cNvPr>
          <p:cNvSpPr txBox="1"/>
          <p:nvPr/>
        </p:nvSpPr>
        <p:spPr>
          <a:xfrm>
            <a:off x="130630" y="3681682"/>
            <a:ext cx="915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s-CL" sz="3200" b="1" dirty="0">
                <a:latin typeface="Avenir Book" panose="02000503020000020003"/>
              </a:rPr>
              <a:t>Función objetivo</a:t>
            </a: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F18EFF13-5B6C-47F4-8A9A-BA4A723E6540}"/>
              </a:ext>
            </a:extLst>
          </p:cNvPr>
          <p:cNvSpPr/>
          <p:nvPr/>
        </p:nvSpPr>
        <p:spPr>
          <a:xfrm>
            <a:off x="3959432" y="5228975"/>
            <a:ext cx="1022555" cy="60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2EE6C71D-1B40-4AE6-9CE4-AB5FA07644FE}"/>
                  </a:ext>
                </a:extLst>
              </p:cNvPr>
              <p:cNvSpPr txBox="1"/>
              <p:nvPr/>
            </p:nvSpPr>
            <p:spPr>
              <a:xfrm>
                <a:off x="4981987" y="5302526"/>
                <a:ext cx="4208206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=16∗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+10∗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s-ES" sz="2800" b="0" dirty="0">
                  <a:latin typeface="Avenir Book" panose="02000503020000020003"/>
                </a:endParaRPr>
              </a:p>
            </p:txBody>
          </p:sp>
        </mc:Choice>
        <mc:Fallback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2EE6C71D-1B40-4AE6-9CE4-AB5FA0764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987" y="5302526"/>
                <a:ext cx="4208206" cy="6001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0394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3092</TotalTime>
  <Words>525</Words>
  <Application>Microsoft Office PowerPoint</Application>
  <PresentationFormat>Presentación en pantalla (4:3)</PresentationFormat>
  <Paragraphs>83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Avenir Book</vt:lpstr>
      <vt:lpstr>Arial</vt:lpstr>
      <vt:lpstr>Cambria</vt:lpstr>
      <vt:lpstr>Cambria Math</vt:lpstr>
      <vt:lpstr>Wingdings</vt:lpstr>
      <vt:lpstr>biz</vt:lpstr>
      <vt:lpstr>Presentación de PowerPoint</vt:lpstr>
      <vt:lpstr>Ejemplo: Fabrica de Muebles</vt:lpstr>
      <vt:lpstr>Ejemplo: Fabrica de Muebles</vt:lpstr>
      <vt:lpstr>Ejemplo: Fabrica de Muebles</vt:lpstr>
      <vt:lpstr>Ejemplo: Fabrica de Muebles</vt:lpstr>
      <vt:lpstr>Ejemplo: Fabrica de Muebles</vt:lpstr>
      <vt:lpstr>Ejemplo: Fabrica de Muebles</vt:lpstr>
      <vt:lpstr>Ejemplo: Fabrica de Muebles</vt:lpstr>
      <vt:lpstr>Ejemplo: Fabrica de Muebles</vt:lpstr>
      <vt:lpstr>Ejemplo: Fabrica de Muebles</vt:lpstr>
      <vt:lpstr>Ejemplo: Fabrica de Muebles</vt:lpstr>
      <vt:lpstr>Ejemplo: Fabrica de Muebles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Optimizando con bloques</dc:title>
  <cp:lastModifiedBy>Oscar Cartagena</cp:lastModifiedBy>
  <cp:revision>141</cp:revision>
  <cp:lastPrinted>2016-05-06T23:08:24Z</cp:lastPrinted>
  <dcterms:modified xsi:type="dcterms:W3CDTF">2021-05-31T23:56:19Z</dcterms:modified>
</cp:coreProperties>
</file>