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92" r:id="rId4"/>
    <p:sldId id="295" r:id="rId5"/>
    <p:sldId id="293" r:id="rId6"/>
    <p:sldId id="260" r:id="rId7"/>
    <p:sldId id="294" r:id="rId8"/>
    <p:sldId id="296" r:id="rId9"/>
    <p:sldId id="297" r:id="rId10"/>
    <p:sldId id="298" r:id="rId11"/>
    <p:sldId id="299" r:id="rId12"/>
    <p:sldId id="304" r:id="rId13"/>
    <p:sldId id="303" r:id="rId14"/>
    <p:sldId id="301" r:id="rId15"/>
    <p:sldId id="305" r:id="rId16"/>
    <p:sldId id="302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F5DC08-BC53-47CF-9E66-F0182E837A40}">
  <a:tblStyle styleId="{59F5DC08-BC53-47CF-9E66-F0182E837A4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4"/>
    <p:restoredTop sz="91189"/>
  </p:normalViewPr>
  <p:slideViewPr>
    <p:cSldViewPr snapToGrid="0" snapToObjects="1">
      <p:cViewPr varScale="1">
        <p:scale>
          <a:sx n="78" d="100"/>
          <a:sy n="78" d="100"/>
        </p:scale>
        <p:origin x="16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5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F338465-1969-9049-A262-917CCB805B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BE51ED-82AD-3643-9AFE-1E3B4A55E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E9CDF-B20D-8C40-84EB-5768F087D448}" type="datetimeFigureOut">
              <a:rPr lang="es-ES_tradnl" smtClean="0"/>
              <a:t>31/05/2021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F345A9-5324-4749-8341-A1603F9AB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D6112C-1CE9-3740-9950-60873F6B1D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FD6CF-FDDE-3241-8791-A7E0E87AAA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7109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190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219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61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L" dirty="0"/>
              <a:t>Aquí tal vez se puede mejorar incluir que i={1,2,3,4,5,6,7} y j={1,2,3,4,5,6,7}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445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L" dirty="0"/>
              <a:t>Aquí tal vez se puede mejorar incluir que i={1,2,3,4,5,6,7} y j={1,2,3,4,5,6,7}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412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200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443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64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93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52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79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12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76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90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87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891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5F1CC50-06E2-274E-A408-0319A5A67E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15D90A2-EA8A-5846-A397-D8224C7C09D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Shape 35">
            <a:extLst>
              <a:ext uri="{FF2B5EF4-FFF2-40B4-BE49-F238E27FC236}">
                <a16:creationId xmlns:a16="http://schemas.microsoft.com/office/drawing/2014/main" id="{F541E245-0CC1-A34B-8024-9254EE90B1A8}"/>
              </a:ext>
            </a:extLst>
          </p:cNvPr>
          <p:cNvSpPr/>
          <p:nvPr/>
        </p:nvSpPr>
        <p:spPr>
          <a:xfrm>
            <a:off x="2832212" y="0"/>
            <a:ext cx="6316061" cy="6857832"/>
          </a:xfrm>
          <a:prstGeom prst="rect">
            <a:avLst/>
          </a:prstGeom>
          <a:solidFill>
            <a:srgbClr val="0F5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66;p25">
            <a:extLst>
              <a:ext uri="{FF2B5EF4-FFF2-40B4-BE49-F238E27FC236}">
                <a16:creationId xmlns:a16="http://schemas.microsoft.com/office/drawing/2014/main" id="{5B8AD6FE-184A-CE45-9B1C-1EF8CC2FF4D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707311" y="3970832"/>
            <a:ext cx="992255" cy="99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7;p25">
            <a:extLst>
              <a:ext uri="{FF2B5EF4-FFF2-40B4-BE49-F238E27FC236}">
                <a16:creationId xmlns:a16="http://schemas.microsoft.com/office/drawing/2014/main" id="{97D5DF9F-B306-574B-99AB-F1F6212E1E1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707311" y="5023970"/>
            <a:ext cx="966560" cy="948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8;p25">
            <a:extLst>
              <a:ext uri="{FF2B5EF4-FFF2-40B4-BE49-F238E27FC236}">
                <a16:creationId xmlns:a16="http://schemas.microsoft.com/office/drawing/2014/main" id="{4041955E-73FE-174E-951D-E26906677886}"/>
              </a:ext>
            </a:extLst>
          </p:cNvPr>
          <p:cNvSpPr txBox="1"/>
          <p:nvPr userDrawn="1"/>
        </p:nvSpPr>
        <p:spPr>
          <a:xfrm>
            <a:off x="2779189" y="4005701"/>
            <a:ext cx="6174805" cy="19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@comunidadingenio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/comunidadingenio.cl/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</p:txBody>
      </p:sp>
      <p:pic>
        <p:nvPicPr>
          <p:cNvPr id="9" name="Google Shape;169;p25">
            <a:extLst>
              <a:ext uri="{FF2B5EF4-FFF2-40B4-BE49-F238E27FC236}">
                <a16:creationId xmlns:a16="http://schemas.microsoft.com/office/drawing/2014/main" id="{ADC62999-1792-6948-866C-E1FB28CA40F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1052335"/>
            <a:ext cx="2876858" cy="285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C23B93C-92C0-E049-A79A-C04489E44D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62000" y="1753099"/>
            <a:ext cx="5963534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9pPr>
          </a:lstStyle>
          <a:p>
            <a:r>
              <a:rPr lang="es-ES" dirty="0"/>
              <a:t>Haga clic para modificar el estilo de título del patrón</a:t>
            </a:r>
            <a:endParaRPr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CA6A688-3D48-F446-BFE0-C30265D442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7" y="6215061"/>
            <a:ext cx="942784" cy="4678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75FF6F-F46A-374D-9D13-273BFA0B95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91" y="6252775"/>
            <a:ext cx="509204" cy="4604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855878-9010-4048-A9E6-AE85652A0D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7" y="5548352"/>
            <a:ext cx="1397004" cy="46788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9666547-2CC8-D04F-B498-58D43DA82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4"/>
          <a:stretch/>
        </p:blipFill>
        <p:spPr>
          <a:xfrm>
            <a:off x="2969762" y="6116079"/>
            <a:ext cx="475795" cy="6308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74D641E-24F4-BC49-B9E2-603E1680811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6" y="6292165"/>
            <a:ext cx="968499" cy="3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39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 userDrawn="1"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0F5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23" name="Shape 23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117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15D90A2-EA8A-5846-A397-D8224C7C09D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FCE4AA7-605A-EB4E-B2CE-1C41CBC4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241629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15D90A2-EA8A-5846-A397-D8224C7C0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2861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5000">
              <a:schemeClr val="lt1">
                <a:lumMod val="15000"/>
                <a:lumOff val="85000"/>
              </a:schemeClr>
            </a:gs>
            <a:gs pos="92000">
              <a:srgbClr val="D8D8D8"/>
            </a:gs>
            <a:gs pos="100000">
              <a:srgbClr val="D8D8D8"/>
            </a:gs>
          </a:gsLst>
          <a:lin ang="27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15D90A2-EA8A-5846-A397-D8224C7C0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938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6;p25">
            <a:extLst>
              <a:ext uri="{FF2B5EF4-FFF2-40B4-BE49-F238E27FC236}">
                <a16:creationId xmlns:a16="http://schemas.microsoft.com/office/drawing/2014/main" id="{3576019B-6169-1F4A-9728-14AB5999CC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311" y="3970832"/>
            <a:ext cx="992255" cy="99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7;p25">
            <a:extLst>
              <a:ext uri="{FF2B5EF4-FFF2-40B4-BE49-F238E27FC236}">
                <a16:creationId xmlns:a16="http://schemas.microsoft.com/office/drawing/2014/main" id="{CEBC0870-6151-4948-AF28-87E66582B8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7311" y="5023970"/>
            <a:ext cx="966560" cy="94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8;p25">
            <a:extLst>
              <a:ext uri="{FF2B5EF4-FFF2-40B4-BE49-F238E27FC236}">
                <a16:creationId xmlns:a16="http://schemas.microsoft.com/office/drawing/2014/main" id="{6395BAF6-E097-554E-8DA7-B6E69286C822}"/>
              </a:ext>
            </a:extLst>
          </p:cNvPr>
          <p:cNvSpPr txBox="1"/>
          <p:nvPr/>
        </p:nvSpPr>
        <p:spPr>
          <a:xfrm>
            <a:off x="2779189" y="4005701"/>
            <a:ext cx="6174805" cy="19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@comunidadingenio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/comunidadingenio.cl/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</p:txBody>
      </p:sp>
      <p:pic>
        <p:nvPicPr>
          <p:cNvPr id="12" name="Google Shape;169;p25">
            <a:extLst>
              <a:ext uri="{FF2B5EF4-FFF2-40B4-BE49-F238E27FC236}">
                <a16:creationId xmlns:a16="http://schemas.microsoft.com/office/drawing/2014/main" id="{BBB20191-4976-D942-87B1-C08F10F51B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52336"/>
            <a:ext cx="2876858" cy="285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AC6652-95ED-46E4-8EC4-4C6D9BB8642D}"/>
              </a:ext>
            </a:extLst>
          </p:cNvPr>
          <p:cNvSpPr txBox="1"/>
          <p:nvPr/>
        </p:nvSpPr>
        <p:spPr>
          <a:xfrm>
            <a:off x="2876858" y="1924237"/>
            <a:ext cx="6174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lang="es-MX" sz="40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Clase 3: Problema de Trayectoria Óptima</a:t>
            </a:r>
            <a:endParaRPr lang="es-MX" sz="40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Vendedor Viajero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130626" y="1640902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Avenir Book" panose="02000503020000020003"/>
              </a:rPr>
              <a:t>¿Cómo plantear esta optimización como PPL?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84B4EE9-EC4E-48DA-86AE-69BF0024C445}"/>
                  </a:ext>
                </a:extLst>
              </p:cNvPr>
              <p:cNvSpPr txBox="1"/>
              <p:nvPr/>
            </p:nvSpPr>
            <p:spPr>
              <a:xfrm>
                <a:off x="82399" y="2528580"/>
                <a:ext cx="8719182" cy="1743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L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s-C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s-CL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CL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lang="es-CL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s-CL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s-CL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s-CL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s-CL" sz="24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s-CL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CL" sz="24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  <m:sSub>
                                    <m:sSubPr>
                                      <m:ctrlPr>
                                        <a:rPr lang="es-C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s-CL" sz="3200" dirty="0">
                  <a:latin typeface="Avenir Book" panose="02000503020000020003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84B4EE9-EC4E-48DA-86AE-69BF0024C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9" y="2528580"/>
                <a:ext cx="8719182" cy="1743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E38F45C-810F-4EC1-80B3-E7AD304973E0}"/>
                  </a:ext>
                </a:extLst>
              </p:cNvPr>
              <p:cNvSpPr txBox="1"/>
              <p:nvPr/>
            </p:nvSpPr>
            <p:spPr>
              <a:xfrm>
                <a:off x="130626" y="4084636"/>
                <a:ext cx="8719182" cy="2408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s-CL" sz="3200" dirty="0">
                    <a:latin typeface="Avenir Book" panose="02000503020000020003"/>
                  </a:rPr>
                  <a:t>Donde:</a:t>
                </a: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CL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sz="2800" b="0" i="0" dirty="0">
                    <a:latin typeface="Avenir Book" panose="02000503020000020003"/>
                  </a:rPr>
                  <a:t>es la distancia a recorrer para ir desde </a:t>
                </a:r>
                <a14:m>
                  <m:oMath xmlns:m="http://schemas.openxmlformats.org/officeDocument/2006/math">
                    <m:r>
                      <a:rPr lang="es-CL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CL" sz="2800" b="0" i="0" dirty="0">
                    <a:latin typeface="Avenir Book" panose="02000503020000020003"/>
                  </a:rPr>
                  <a:t> hasta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s-CL" sz="2800" b="0" i="0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CL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sz="2800" dirty="0">
                    <a:latin typeface="Avenir Book" panose="02000503020000020003"/>
                  </a:rPr>
                  <a:t>es la variable binaria que indica si se utiliza o no el camino que va desde el lugar </a:t>
                </a:r>
                <a14:m>
                  <m:oMath xmlns:m="http://schemas.openxmlformats.org/officeDocument/2006/math">
                    <m:r>
                      <a:rPr lang="es-CL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CL" sz="2800" dirty="0">
                    <a:latin typeface="Avenir Book" panose="02000503020000020003"/>
                  </a:rPr>
                  <a:t> hasta el lugar</a:t>
                </a:r>
                <a14:m>
                  <m:oMath xmlns:m="http://schemas.openxmlformats.org/officeDocument/2006/math">
                    <m:r>
                      <a:rPr lang="es-CL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s-CL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E38F45C-810F-4EC1-80B3-E7AD30497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6" y="4084636"/>
                <a:ext cx="8719182" cy="2408480"/>
              </a:xfrm>
              <a:prstGeom prst="rect">
                <a:avLst/>
              </a:prstGeom>
              <a:blipFill>
                <a:blip r:embed="rId4"/>
                <a:stretch>
                  <a:fillRect l="-1747" t="-303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618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Vendedor Viajero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130626" y="1640902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Avenir Book" panose="02000503020000020003"/>
              </a:rPr>
              <a:t>¿Cómo plantear esta optimización como PPL?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E38F45C-810F-4EC1-80B3-E7AD304973E0}"/>
                  </a:ext>
                </a:extLst>
              </p:cNvPr>
              <p:cNvSpPr txBox="1"/>
              <p:nvPr/>
            </p:nvSpPr>
            <p:spPr>
              <a:xfrm>
                <a:off x="130627" y="2452615"/>
                <a:ext cx="6358664" cy="4068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CL" sz="3200" dirty="0">
                    <a:latin typeface="Avenir Book" panose="02000503020000020003"/>
                  </a:rPr>
                  <a:t>El PPL debe cumplir las restricciones: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s-CL" sz="3200" dirty="0">
                    <a:latin typeface="Avenir Book" panose="02000503020000020003"/>
                  </a:rPr>
                  <a:t>Para cada lugar </a:t>
                </a:r>
                <a14:m>
                  <m:oMath xmlns:m="http://schemas.openxmlformats.org/officeDocument/2006/math">
                    <m:r>
                      <a:rPr lang="es-CL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CL" sz="3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CL" sz="3200" b="0" i="0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s-CL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L" sz="2000" dirty="0">
                  <a:latin typeface="Avenir Book" panose="02000503020000020003"/>
                </a:endParaRP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s-CL" sz="3200" dirty="0">
                    <a:latin typeface="Avenir Book" panose="02000503020000020003"/>
                  </a:rPr>
                  <a:t>Para cada lugar </a:t>
                </a:r>
                <a14:m>
                  <m:oMath xmlns:m="http://schemas.openxmlformats.org/officeDocument/2006/math">
                    <m:r>
                      <a:rPr lang="es-CL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CL" sz="32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CL" sz="3200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sSub>
                            <m:sSubPr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s-CL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CL" sz="3200" dirty="0">
                  <a:latin typeface="Avenir Book" panose="02000503020000020003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E38F45C-810F-4EC1-80B3-E7AD30497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7" y="2452615"/>
                <a:ext cx="6358664" cy="4068550"/>
              </a:xfrm>
              <a:prstGeom prst="rect">
                <a:avLst/>
              </a:prstGeom>
              <a:blipFill>
                <a:blip r:embed="rId3"/>
                <a:stretch>
                  <a:fillRect l="-2395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3B8DA3EF-4B6C-4B5B-BD40-689D44011B4F}"/>
              </a:ext>
            </a:extLst>
          </p:cNvPr>
          <p:cNvSpPr txBox="1"/>
          <p:nvPr/>
        </p:nvSpPr>
        <p:spPr>
          <a:xfrm>
            <a:off x="4719482" y="5271768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2800" i="1" dirty="0">
                <a:latin typeface="Avenir Book" panose="02000503020000020003"/>
              </a:rPr>
              <a:t>El viajero </a:t>
            </a:r>
            <a:r>
              <a:rPr lang="es-CL" sz="2800" b="1" i="1" dirty="0">
                <a:latin typeface="Avenir Book" panose="02000503020000020003"/>
              </a:rPr>
              <a:t>entra sólo una vez </a:t>
            </a:r>
            <a:r>
              <a:rPr lang="es-CL" sz="2800" i="1" dirty="0">
                <a:latin typeface="Avenir Book" panose="02000503020000020003"/>
              </a:rPr>
              <a:t>a cada lugar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253AB1-CC3B-4CF3-9D71-5E8DAC4F5009}"/>
              </a:ext>
            </a:extLst>
          </p:cNvPr>
          <p:cNvSpPr txBox="1"/>
          <p:nvPr/>
        </p:nvSpPr>
        <p:spPr>
          <a:xfrm>
            <a:off x="4719482" y="3627988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2800" i="1" dirty="0">
                <a:latin typeface="Avenir Book" panose="02000503020000020003"/>
              </a:rPr>
              <a:t>El viajero </a:t>
            </a:r>
            <a:r>
              <a:rPr lang="es-CL" sz="2800" b="1" i="1" dirty="0">
                <a:latin typeface="Avenir Book" panose="02000503020000020003"/>
              </a:rPr>
              <a:t>sale sólo una vez </a:t>
            </a:r>
            <a:r>
              <a:rPr lang="es-CL" sz="2800" i="1" dirty="0">
                <a:latin typeface="Avenir Book" panose="02000503020000020003"/>
              </a:rPr>
              <a:t>de cada lugar</a:t>
            </a:r>
          </a:p>
        </p:txBody>
      </p:sp>
    </p:spTree>
    <p:extLst>
      <p:ext uri="{BB962C8B-B14F-4D97-AF65-F5344CB8AC3E}">
        <p14:creationId xmlns:p14="http://schemas.microsoft.com/office/powerpoint/2010/main" val="32528456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Vendedor Viajero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130626" y="1640902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Avenir Book" panose="02000503020000020003"/>
              </a:rPr>
              <a:t>¿Cómo plantear esta optimización como PPL?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E38F45C-810F-4EC1-80B3-E7AD304973E0}"/>
                  </a:ext>
                </a:extLst>
              </p:cNvPr>
              <p:cNvSpPr txBox="1"/>
              <p:nvPr/>
            </p:nvSpPr>
            <p:spPr>
              <a:xfrm>
                <a:off x="238780" y="2418700"/>
                <a:ext cx="8747901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CL" sz="3200" dirty="0">
                    <a:latin typeface="Avenir Book" panose="02000503020000020003"/>
                  </a:rPr>
                  <a:t>El PPL debe cumplir las restricciones: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s-CL" sz="3200" dirty="0">
                    <a:latin typeface="Avenir Book" panose="02000503020000020003"/>
                  </a:rPr>
                  <a:t>Para cada par de lugares </a:t>
                </a:r>
                <a14:m>
                  <m:oMath xmlns:m="http://schemas.openxmlformats.org/officeDocument/2006/math">
                    <m:r>
                      <a:rPr lang="es-ES" sz="3200">
                        <a:latin typeface="Cambria Math" panose="02040503050406030204" pitchFamily="18" charset="0"/>
                      </a:rPr>
                      <m:t>{</m:t>
                    </m:r>
                    <m:r>
                      <a:rPr lang="es-CL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s-CL" sz="3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CL" sz="3200" b="0" i="0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s-CL" sz="3200" dirty="0">
                  <a:latin typeface="Avenir Book" panose="02000503020000020003"/>
                </a:endParaRPr>
              </a:p>
              <a:p>
                <a:pPr>
                  <a:spcAft>
                    <a:spcPts val="600"/>
                  </a:spcAft>
                </a:pPr>
                <a:endParaRPr lang="es-CL" sz="3200" dirty="0">
                  <a:latin typeface="Avenir Book" panose="02000503020000020003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s-CL" sz="3200" dirty="0">
                    <a:latin typeface="Avenir Book" panose="02000503020000020003"/>
                  </a:rPr>
                  <a:t>Esta restricción se puede escribir expresar como:</a:t>
                </a:r>
                <a:endParaRPr lang="es-CL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E38F45C-810F-4EC1-80B3-E7AD30497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0" y="2418700"/>
                <a:ext cx="8747901" cy="3016210"/>
              </a:xfrm>
              <a:prstGeom prst="rect">
                <a:avLst/>
              </a:prstGeom>
              <a:blipFill>
                <a:blip r:embed="rId3"/>
                <a:stretch>
                  <a:fillRect l="-1742" t="-2424" b="-5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B7253AB1-CC3B-4CF3-9D71-5E8DAC4F5009}"/>
              </a:ext>
            </a:extLst>
          </p:cNvPr>
          <p:cNvSpPr txBox="1"/>
          <p:nvPr/>
        </p:nvSpPr>
        <p:spPr>
          <a:xfrm>
            <a:off x="4876801" y="3678217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800" i="1" dirty="0">
                <a:latin typeface="Avenir Book" panose="02000503020000020003"/>
              </a:rPr>
              <a:t>No se puede utilizar un camino más de una vez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114F4C-ECF6-4657-8958-EB6D3F5D63E7}"/>
                  </a:ext>
                </a:extLst>
              </p:cNvPr>
              <p:cNvSpPr txBox="1"/>
              <p:nvPr/>
            </p:nvSpPr>
            <p:spPr>
              <a:xfrm>
                <a:off x="157319" y="3765598"/>
                <a:ext cx="4852218" cy="701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C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s-C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CL" sz="3600" dirty="0">
                  <a:latin typeface="Avenir Book" panose="02000503020000020003"/>
                </a:endParaRP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114F4C-ECF6-4657-8958-EB6D3F5D6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9" y="3765598"/>
                <a:ext cx="4852218" cy="701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71AC6A5-57B9-444B-A3A5-45B00B607522}"/>
                  </a:ext>
                </a:extLst>
              </p:cNvPr>
              <p:cNvSpPr txBox="1"/>
              <p:nvPr/>
            </p:nvSpPr>
            <p:spPr>
              <a:xfrm>
                <a:off x="2145888" y="5734223"/>
                <a:ext cx="4852218" cy="701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CL" sz="3600" dirty="0">
                  <a:latin typeface="Avenir Book" panose="02000503020000020003"/>
                </a:endParaRPr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71AC6A5-57B9-444B-A3A5-45B00B607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88" y="5734223"/>
                <a:ext cx="4852218" cy="701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2137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Vendedor Viajero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116115" y="1979572"/>
            <a:ext cx="9027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venir Book" panose="02000503020000020003"/>
              </a:rPr>
              <a:t>Resuelva este problema con la hoja de cálculo proporcionada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588553-FEB6-46BC-87D7-DE02FFE1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64" y="3151625"/>
            <a:ext cx="6856531" cy="344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568301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Vendedor Viajero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58057" y="3017795"/>
            <a:ext cx="902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venir Book" panose="02000503020000020003"/>
              </a:rPr>
              <a:t>¿Cuál es la trayectoria optima para este problema?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932EA0-DAAC-419C-A914-5EC69391D2BF}"/>
              </a:ext>
            </a:extLst>
          </p:cNvPr>
          <p:cNvSpPr txBox="1"/>
          <p:nvPr/>
        </p:nvSpPr>
        <p:spPr>
          <a:xfrm>
            <a:off x="58056" y="4586040"/>
            <a:ext cx="902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Avenir Book" panose="02000503020000020003"/>
              </a:rPr>
              <a:t>Suban a la plataforma del curso sus respuestas</a:t>
            </a:r>
          </a:p>
        </p:txBody>
      </p:sp>
    </p:spTree>
    <p:extLst>
      <p:ext uri="{BB962C8B-B14F-4D97-AF65-F5344CB8AC3E}">
        <p14:creationId xmlns:p14="http://schemas.microsoft.com/office/powerpoint/2010/main" val="18899185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Actividad Practica Semanal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58057" y="1586282"/>
            <a:ext cx="9027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venir Book" panose="02000503020000020003"/>
              </a:rPr>
              <a:t>Proyecto Grupal o Individual</a:t>
            </a:r>
          </a:p>
          <a:p>
            <a:pPr algn="ctr"/>
            <a:r>
              <a:rPr lang="es-CL" sz="3200" b="1" dirty="0">
                <a:latin typeface="Avenir Book" panose="02000503020000020003"/>
              </a:rPr>
              <a:t>Optimización aplicada a la vida real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932EA0-DAAC-419C-A914-5EC69391D2BF}"/>
              </a:ext>
            </a:extLst>
          </p:cNvPr>
          <p:cNvSpPr txBox="1"/>
          <p:nvPr/>
        </p:nvSpPr>
        <p:spPr>
          <a:xfrm>
            <a:off x="89426" y="3049433"/>
            <a:ext cx="899651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Grupos de máximo 3 personas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Plantear un problema del mundo real que pueda resolverse con optimización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Identificar variables, función objetivo y restricciones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Resolver el problema usando </a:t>
            </a:r>
            <a:r>
              <a:rPr lang="es-CL" sz="3200" dirty="0" err="1">
                <a:latin typeface="Avenir Book" panose="02000503020000020003"/>
              </a:rPr>
              <a:t>Solver</a:t>
            </a:r>
            <a:endParaRPr lang="es-CL" sz="3200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21095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6;p25">
            <a:extLst>
              <a:ext uri="{FF2B5EF4-FFF2-40B4-BE49-F238E27FC236}">
                <a16:creationId xmlns:a16="http://schemas.microsoft.com/office/drawing/2014/main" id="{3576019B-6169-1F4A-9728-14AB5999CC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311" y="3970832"/>
            <a:ext cx="992255" cy="99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7;p25">
            <a:extLst>
              <a:ext uri="{FF2B5EF4-FFF2-40B4-BE49-F238E27FC236}">
                <a16:creationId xmlns:a16="http://schemas.microsoft.com/office/drawing/2014/main" id="{CEBC0870-6151-4948-AF28-87E66582B8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7311" y="5023970"/>
            <a:ext cx="966560" cy="94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8;p25">
            <a:extLst>
              <a:ext uri="{FF2B5EF4-FFF2-40B4-BE49-F238E27FC236}">
                <a16:creationId xmlns:a16="http://schemas.microsoft.com/office/drawing/2014/main" id="{6395BAF6-E097-554E-8DA7-B6E69286C822}"/>
              </a:ext>
            </a:extLst>
          </p:cNvPr>
          <p:cNvSpPr txBox="1"/>
          <p:nvPr/>
        </p:nvSpPr>
        <p:spPr>
          <a:xfrm>
            <a:off x="2779189" y="4005701"/>
            <a:ext cx="6174805" cy="19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@comunidadingenio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/comunidadingenio.cl/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</p:txBody>
      </p:sp>
      <p:pic>
        <p:nvPicPr>
          <p:cNvPr id="12" name="Google Shape;169;p25">
            <a:extLst>
              <a:ext uri="{FF2B5EF4-FFF2-40B4-BE49-F238E27FC236}">
                <a16:creationId xmlns:a16="http://schemas.microsoft.com/office/drawing/2014/main" id="{BBB20191-4976-D942-87B1-C08F10F51B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52336"/>
            <a:ext cx="2876858" cy="285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AC6652-95ED-46E4-8EC4-4C6D9BB8642D}"/>
              </a:ext>
            </a:extLst>
          </p:cNvPr>
          <p:cNvSpPr txBox="1"/>
          <p:nvPr/>
        </p:nvSpPr>
        <p:spPr>
          <a:xfrm>
            <a:off x="2876858" y="1924237"/>
            <a:ext cx="6174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lang="es-MX" sz="40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Clase 3: Problema de Trayectoria Óptima</a:t>
            </a:r>
            <a:endParaRPr lang="es-MX" sz="4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31C6E6-0FF2-4AE4-A374-2CC780D3FAB9}"/>
              </a:ext>
            </a:extLst>
          </p:cNvPr>
          <p:cNvSpPr txBox="1"/>
          <p:nvPr/>
        </p:nvSpPr>
        <p:spPr>
          <a:xfrm>
            <a:off x="2904365" y="452171"/>
            <a:ext cx="61748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s-CL" sz="3600" b="1" dirty="0">
                <a:solidFill>
                  <a:schemeClr val="lt1"/>
                </a:solidFill>
                <a:latin typeface="Avenir Book" panose="02000503020000020003" pitchFamily="2" charset="0"/>
              </a:rPr>
              <a:t>Variables Binarias</a:t>
            </a:r>
          </a:p>
        </p:txBody>
      </p:sp>
    </p:spTree>
    <p:extLst>
      <p:ext uri="{BB962C8B-B14F-4D97-AF65-F5344CB8AC3E}">
        <p14:creationId xmlns:p14="http://schemas.microsoft.com/office/powerpoint/2010/main" val="1961500495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Variables Binarias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130628" y="2020522"/>
            <a:ext cx="8882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Avenir Book" panose="02000503020000020003"/>
              </a:rPr>
              <a:t>En optimización usualmente se busca modelar problemas de modo lineal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71572B-C9CE-416E-9E87-E71C934FDA77}"/>
              </a:ext>
            </a:extLst>
          </p:cNvPr>
          <p:cNvSpPr txBox="1"/>
          <p:nvPr/>
        </p:nvSpPr>
        <p:spPr>
          <a:xfrm>
            <a:off x="130625" y="3881154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venir Book" panose="02000503020000020003"/>
              </a:rPr>
              <a:t>PPL son más fáciles de resolver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06C8AD-3651-4BFD-AA43-084EE9ACA7DD}"/>
              </a:ext>
            </a:extLst>
          </p:cNvPr>
          <p:cNvSpPr txBox="1"/>
          <p:nvPr/>
        </p:nvSpPr>
        <p:spPr>
          <a:xfrm>
            <a:off x="130626" y="5098019"/>
            <a:ext cx="8882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Avenir Book" panose="02000503020000020003"/>
              </a:rPr>
              <a:t>Sin embargo, muchos problemas pueden presentar complicaciones al usar modelos lineales</a:t>
            </a:r>
          </a:p>
        </p:txBody>
      </p:sp>
    </p:spTree>
    <p:extLst>
      <p:ext uri="{BB962C8B-B14F-4D97-AF65-F5344CB8AC3E}">
        <p14:creationId xmlns:p14="http://schemas.microsoft.com/office/powerpoint/2010/main" val="3113235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Variables Binarias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130628" y="2020522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venir Book" panose="02000503020000020003"/>
              </a:rPr>
              <a:t>Se plantean variables binarias del tipo: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503A351-9ED9-4FDE-B943-CA078C52210C}"/>
                  </a:ext>
                </a:extLst>
              </p:cNvPr>
              <p:cNvSpPr txBox="1"/>
              <p:nvPr/>
            </p:nvSpPr>
            <p:spPr>
              <a:xfrm>
                <a:off x="-26684" y="2833580"/>
                <a:ext cx="4136572" cy="119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CL" sz="3200" dirty="0">
                  <a:latin typeface="Avenir Book" panose="02000503020000020003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503A351-9ED9-4FDE-B943-CA078C522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84" y="2833580"/>
                <a:ext cx="4136572" cy="1190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1D0A3431-F8DC-4A37-87FD-1994AD4D325E}"/>
              </a:ext>
            </a:extLst>
          </p:cNvPr>
          <p:cNvSpPr txBox="1"/>
          <p:nvPr/>
        </p:nvSpPr>
        <p:spPr>
          <a:xfrm>
            <a:off x="2666646" y="2899866"/>
            <a:ext cx="585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i="1" dirty="0">
                <a:latin typeface="Avenir Book" panose="02000503020000020003"/>
              </a:rPr>
              <a:t>Si se realiza una cierta actividad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E7FDF8-4349-4113-8AA7-1E2066A82D02}"/>
              </a:ext>
            </a:extLst>
          </p:cNvPr>
          <p:cNvSpPr txBox="1"/>
          <p:nvPr/>
        </p:nvSpPr>
        <p:spPr>
          <a:xfrm>
            <a:off x="2770503" y="3390675"/>
            <a:ext cx="585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i="1" dirty="0">
                <a:latin typeface="Avenir Book" panose="02000503020000020003"/>
              </a:rPr>
              <a:t>No se realiza una cierta actividad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74EE0C6-4726-4781-A6C6-45B7142B9694}"/>
                  </a:ext>
                </a:extLst>
              </p:cNvPr>
              <p:cNvSpPr txBox="1"/>
              <p:nvPr/>
            </p:nvSpPr>
            <p:spPr>
              <a:xfrm>
                <a:off x="130627" y="5008650"/>
                <a:ext cx="88827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3200" b="1" dirty="0">
                    <a:latin typeface="Avenir Book" panose="02000503020000020003"/>
                  </a:rPr>
                  <a:t>El uso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s-CL" sz="32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CL" sz="3200" b="1" dirty="0">
                    <a:latin typeface="Avenir Book" panose="02000503020000020003"/>
                  </a:rPr>
                  <a:t> permite tratar ciertos problemas </a:t>
                </a:r>
              </a:p>
              <a:p>
                <a:pPr algn="ctr"/>
                <a:r>
                  <a:rPr lang="es-CL" sz="3200" b="1" dirty="0">
                    <a:latin typeface="Avenir Book" panose="02000503020000020003"/>
                  </a:rPr>
                  <a:t>no-lineales como PPL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74EE0C6-4726-4781-A6C6-45B7142B9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7" y="5008650"/>
                <a:ext cx="8882743" cy="1077218"/>
              </a:xfrm>
              <a:prstGeom prst="rect">
                <a:avLst/>
              </a:prstGeom>
              <a:blipFill>
                <a:blip r:embed="rId4"/>
                <a:stretch>
                  <a:fillRect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0324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130628" y="2020522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venir Book" panose="02000503020000020003"/>
              </a:rPr>
              <a:t>Una empresa puede producir 5 tipos de productos</a:t>
            </a:r>
          </a:p>
        </p:txBody>
      </p:sp>
      <p:graphicFrame>
        <p:nvGraphicFramePr>
          <p:cNvPr id="15" name="Google Shape;114;p39">
            <a:extLst>
              <a:ext uri="{FF2B5EF4-FFF2-40B4-BE49-F238E27FC236}">
                <a16:creationId xmlns:a16="http://schemas.microsoft.com/office/drawing/2014/main" id="{2D8F51BF-2460-4EBC-B323-BE9EE9295286}"/>
              </a:ext>
            </a:extLst>
          </p:cNvPr>
          <p:cNvGraphicFramePr/>
          <p:nvPr/>
        </p:nvGraphicFramePr>
        <p:xfrm>
          <a:off x="1541844" y="2927222"/>
          <a:ext cx="6060309" cy="1401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9819672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2343952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1" u="none" strike="noStrike" cap="none" noProof="0" dirty="0"/>
                        <a:t>Tipos de artículos </a:t>
                      </a:r>
                    </a:p>
                  </a:txBody>
                  <a:tcPr marL="91425" marR="91425" marT="91425" marB="91425" anchor="ctr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/>
                        <a:t>Artículo 1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Artículo 2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Artículo 3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Artículo 4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Artículo 5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/>
                        <a:t>Costo producción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4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Utilidades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4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9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C419C36-CD96-4F68-B281-6F34A15181C2}"/>
                  </a:ext>
                </a:extLst>
              </p:cNvPr>
              <p:cNvSpPr txBox="1"/>
              <p:nvPr/>
            </p:nvSpPr>
            <p:spPr>
              <a:xfrm>
                <a:off x="65933" y="4706679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dirty="0">
                    <a:latin typeface="Avenir Book" panose="02000503020000020003"/>
                  </a:rPr>
                  <a:t>Si queremos que el costo total no sea mayor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s-CL" sz="3200" dirty="0">
                  <a:latin typeface="Avenir Book" panose="02000503020000020003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C419C36-CD96-4F68-B281-6F34A1518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" y="4706679"/>
                <a:ext cx="9144000" cy="584775"/>
              </a:xfrm>
              <a:prstGeom prst="rect">
                <a:avLst/>
              </a:prstGeom>
              <a:blipFill>
                <a:blip r:embed="rId3"/>
                <a:stretch>
                  <a:fillRect l="-17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6E1392C5-C45F-41F4-A34B-1626870DCD6F}"/>
              </a:ext>
            </a:extLst>
          </p:cNvPr>
          <p:cNvSpPr txBox="1"/>
          <p:nvPr/>
        </p:nvSpPr>
        <p:spPr>
          <a:xfrm>
            <a:off x="196561" y="5808793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venir Book" panose="02000503020000020003"/>
              </a:rPr>
              <a:t>¿Qué productos se deben producir? </a:t>
            </a:r>
          </a:p>
        </p:txBody>
      </p:sp>
    </p:spTree>
    <p:extLst>
      <p:ext uri="{BB962C8B-B14F-4D97-AF65-F5344CB8AC3E}">
        <p14:creationId xmlns:p14="http://schemas.microsoft.com/office/powerpoint/2010/main" val="2579155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0" y="1617399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venir Book" panose="02000503020000020003"/>
              </a:rPr>
              <a:t>Una empresa puede producir 5 tipos de productos</a:t>
            </a:r>
          </a:p>
        </p:txBody>
      </p:sp>
      <p:graphicFrame>
        <p:nvGraphicFramePr>
          <p:cNvPr id="15" name="Google Shape;114;p39">
            <a:extLst>
              <a:ext uri="{FF2B5EF4-FFF2-40B4-BE49-F238E27FC236}">
                <a16:creationId xmlns:a16="http://schemas.microsoft.com/office/drawing/2014/main" id="{2D8F51BF-2460-4EBC-B323-BE9EE9295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749764"/>
              </p:ext>
            </p:extLst>
          </p:nvPr>
        </p:nvGraphicFramePr>
        <p:xfrm>
          <a:off x="1411216" y="2327459"/>
          <a:ext cx="6060309" cy="1401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9819672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2343952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1" u="none" strike="noStrike" cap="none" noProof="0" dirty="0"/>
                        <a:t>Tipos de artículos </a:t>
                      </a:r>
                    </a:p>
                  </a:txBody>
                  <a:tcPr marL="91425" marR="91425" marT="91425" marB="91425" anchor="ctr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/>
                        <a:t>Artículo 1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Artículo 2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Artículo 3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Artículo 4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Artículo 5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/>
                        <a:t>Costo producción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4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s-CL" sz="1400" b="1" u="none" strike="noStrike" cap="none" noProof="0" dirty="0">
                          <a:solidFill>
                            <a:schemeClr val="dk1"/>
                          </a:solidFill>
                        </a:rPr>
                        <a:t>Utilidades</a:t>
                      </a:r>
                      <a:endParaRPr lang="es-CL" sz="1400" u="none" strike="noStrike" cap="none" noProof="0" dirty="0"/>
                    </a:p>
                  </a:txBody>
                  <a:tcPr marL="91425" marR="91425" marT="91425" marB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4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noProof="0" dirty="0"/>
                        <a:t>9</a:t>
                      </a: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FC419C36-CD96-4F68-B281-6F34A15181C2}"/>
              </a:ext>
            </a:extLst>
          </p:cNvPr>
          <p:cNvSpPr txBox="1"/>
          <p:nvPr/>
        </p:nvSpPr>
        <p:spPr>
          <a:xfrm>
            <a:off x="130628" y="3912704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venir Book" panose="02000503020000020003"/>
              </a:rPr>
              <a:t>Se puede resolver este problema como un PPL: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1A5FA8F-0800-40C5-8F3A-C0834F7B0414}"/>
                  </a:ext>
                </a:extLst>
              </p:cNvPr>
              <p:cNvSpPr txBox="1"/>
              <p:nvPr/>
            </p:nvSpPr>
            <p:spPr>
              <a:xfrm>
                <a:off x="130627" y="4630676"/>
                <a:ext cx="9013373" cy="533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s-CL" sz="22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s-CL" sz="22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es-CL" sz="22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s-C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CL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CL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CL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CL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CL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CL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s-CL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CL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CL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CL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s-CL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Book" panose="02000503020000020003"/>
                    <a:sym typeface="Arial"/>
                  </a:rPr>
                  <a:t>+</a:t>
                </a:r>
                <a:r>
                  <a:rPr kumimoji="0" lang="es-C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CL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s-CL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s-C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kumimoji="0" lang="es-CL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s-C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s-C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s-C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</m:sub>
                        </m:sSub>
                        <m:r>
                          <a:rPr kumimoji="0" lang="es-CL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sSub>
                          <m:sSubPr>
                            <m:ctrlPr>
                              <a:rPr kumimoji="0" lang="es-C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s-C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s-C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s-C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Book" panose="02000503020000020003"/>
                    <a:sym typeface="Arial"/>
                  </a:rPr>
                  <a:t>+</a:t>
                </a:r>
                <a:r>
                  <a:rPr kumimoji="0" lang="es-C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CL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s-CL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s-C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kumimoji="0" lang="es-CL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s-C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s-C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s-C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5</m:t>
                            </m:r>
                          </m:sub>
                        </m:sSub>
                        <m:r>
                          <a:rPr kumimoji="0" lang="es-CL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sSub>
                          <m:sSubPr>
                            <m:ctrlPr>
                              <a:rPr kumimoji="0" lang="es-C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s-C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s-C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kumimoji="0" lang="es-CL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Book" panose="02000503020000020003"/>
                  <a:sym typeface="Arial"/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1A5FA8F-0800-40C5-8F3A-C0834F7B0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7" y="4630676"/>
                <a:ext cx="9013373" cy="533544"/>
              </a:xfrm>
              <a:prstGeom prst="rect">
                <a:avLst/>
              </a:prstGeom>
              <a:blipFill>
                <a:blip r:embed="rId3"/>
                <a:stretch>
                  <a:fillRect t="-1149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AA6D449B-C1ED-413C-BBD5-E81FA9531D82}"/>
              </a:ext>
            </a:extLst>
          </p:cNvPr>
          <p:cNvSpPr txBox="1"/>
          <p:nvPr/>
        </p:nvSpPr>
        <p:spPr>
          <a:xfrm>
            <a:off x="130628" y="5227241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venir Book" panose="02000503020000020003"/>
              </a:rPr>
              <a:t>Donde se debe cumplir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F0E218E-6FF3-4A43-8122-E631CDB2F70F}"/>
                  </a:ext>
                </a:extLst>
              </p:cNvPr>
              <p:cNvSpPr txBox="1"/>
              <p:nvPr/>
            </p:nvSpPr>
            <p:spPr>
              <a:xfrm>
                <a:off x="261258" y="5945213"/>
                <a:ext cx="86214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C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L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C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L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C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Book" panose="02000503020000020003"/>
                    <a:sym typeface="Arial"/>
                  </a:rPr>
                  <a:t>+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CL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s-CL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s-CL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kumimoji="0" lang="es-CL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s-CL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  <m:sub>
                        <m:r>
                          <a:rPr kumimoji="0" lang="es-CL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Book" panose="02000503020000020003"/>
                    <a:sym typeface="Arial"/>
                  </a:rPr>
                  <a:t>+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CL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s-CL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s-CL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kumimoji="0" lang="es-CL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s-CL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  <m:sub>
                        <m:r>
                          <a:rPr kumimoji="0" lang="es-CL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sub>
                    </m:sSub>
                    <m:r>
                      <a:rPr kumimoji="0" lang="es-CL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≤15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Book" panose="02000503020000020003"/>
                  <a:sym typeface="Arial"/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F0E218E-6FF3-4A43-8122-E631CDB2F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8" y="5945213"/>
                <a:ext cx="8621486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9333E5B-AE42-4392-94EB-C3391C82BC91}"/>
                  </a:ext>
                </a:extLst>
              </p:cNvPr>
              <p:cNvSpPr txBox="1"/>
              <p:nvPr/>
            </p:nvSpPr>
            <p:spPr>
              <a:xfrm>
                <a:off x="1564638" y="4975977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9333E5B-AE42-4392-94EB-C3391C82B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38" y="4975977"/>
                <a:ext cx="269304" cy="369332"/>
              </a:xfrm>
              <a:prstGeom prst="rect">
                <a:avLst/>
              </a:prstGeom>
              <a:blipFill>
                <a:blip r:embed="rId5"/>
                <a:stretch>
                  <a:fillRect l="-25000" r="-2272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3426F61-88F4-4CF2-95BD-F32A67F21570}"/>
                  </a:ext>
                </a:extLst>
              </p:cNvPr>
              <p:cNvSpPr txBox="1"/>
              <p:nvPr/>
            </p:nvSpPr>
            <p:spPr>
              <a:xfrm>
                <a:off x="3282926" y="4962390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3426F61-88F4-4CF2-95BD-F32A67F2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26" y="4962390"/>
                <a:ext cx="269304" cy="369332"/>
              </a:xfrm>
              <a:prstGeom prst="rect">
                <a:avLst/>
              </a:prstGeom>
              <a:blipFill>
                <a:blip r:embed="rId6"/>
                <a:stretch>
                  <a:fillRect l="-25000" r="-2272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669BA09-7408-4671-86A2-44FD4BDFC098}"/>
                  </a:ext>
                </a:extLst>
              </p:cNvPr>
              <p:cNvSpPr txBox="1"/>
              <p:nvPr/>
            </p:nvSpPr>
            <p:spPr>
              <a:xfrm>
                <a:off x="5043328" y="4973077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669BA09-7408-4671-86A2-44FD4BDFC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328" y="4973077"/>
                <a:ext cx="269304" cy="369332"/>
              </a:xfrm>
              <a:prstGeom prst="rect">
                <a:avLst/>
              </a:prstGeom>
              <a:blipFill>
                <a:blip r:embed="rId7"/>
                <a:stretch>
                  <a:fillRect l="-22727" r="-2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39179B-9702-46CF-91A0-D758038B2F76}"/>
                  </a:ext>
                </a:extLst>
              </p:cNvPr>
              <p:cNvSpPr txBox="1"/>
              <p:nvPr/>
            </p:nvSpPr>
            <p:spPr>
              <a:xfrm>
                <a:off x="6728096" y="4979554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39179B-9702-46CF-91A0-D758038B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96" y="4979554"/>
                <a:ext cx="269304" cy="369332"/>
              </a:xfrm>
              <a:prstGeom prst="rect">
                <a:avLst/>
              </a:prstGeom>
              <a:blipFill>
                <a:blip r:embed="rId8"/>
                <a:stretch>
                  <a:fillRect l="-25000" r="-227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1D45F49-A713-44F8-A33A-641CBAA4844D}"/>
                  </a:ext>
                </a:extLst>
              </p:cNvPr>
              <p:cNvSpPr txBox="1"/>
              <p:nvPr/>
            </p:nvSpPr>
            <p:spPr>
              <a:xfrm>
                <a:off x="8254974" y="4973742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1D45F49-A713-44F8-A33A-641CBAA4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74" y="4973742"/>
                <a:ext cx="269304" cy="369332"/>
              </a:xfrm>
              <a:prstGeom prst="rect">
                <a:avLst/>
              </a:prstGeom>
              <a:blipFill>
                <a:blip r:embed="rId9"/>
                <a:stretch>
                  <a:fillRect l="-22727" r="-2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40419E86-9360-499A-AE03-D56EC7AC433B}"/>
              </a:ext>
            </a:extLst>
          </p:cNvPr>
          <p:cNvSpPr txBox="1"/>
          <p:nvPr/>
        </p:nvSpPr>
        <p:spPr>
          <a:xfrm>
            <a:off x="2351218" y="6423642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0FD51F4-374D-4A12-8E2A-511D549D00F3}"/>
                  </a:ext>
                </a:extLst>
              </p:cNvPr>
              <p:cNvSpPr txBox="1"/>
              <p:nvPr/>
            </p:nvSpPr>
            <p:spPr>
              <a:xfrm>
                <a:off x="3292758" y="6397046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0FD51F4-374D-4A12-8E2A-511D549D0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758" y="6397046"/>
                <a:ext cx="269304" cy="369332"/>
              </a:xfrm>
              <a:prstGeom prst="rect">
                <a:avLst/>
              </a:prstGeom>
              <a:blipFill>
                <a:blip r:embed="rId10"/>
                <a:stretch>
                  <a:fillRect l="-22727" r="-25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9FAD1EB8-C74F-4D5A-A92F-6255150B0234}"/>
                  </a:ext>
                </a:extLst>
              </p:cNvPr>
              <p:cNvSpPr txBox="1"/>
              <p:nvPr/>
            </p:nvSpPr>
            <p:spPr>
              <a:xfrm>
                <a:off x="4302695" y="6397046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9FAD1EB8-C74F-4D5A-A92F-6255150B0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95" y="6397046"/>
                <a:ext cx="269304" cy="369332"/>
              </a:xfrm>
              <a:prstGeom prst="rect">
                <a:avLst/>
              </a:prstGeom>
              <a:blipFill>
                <a:blip r:embed="rId11"/>
                <a:stretch>
                  <a:fillRect l="-27273" r="-2500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0F9643E-C094-419D-A8B5-9116589EA227}"/>
                  </a:ext>
                </a:extLst>
              </p:cNvPr>
              <p:cNvSpPr txBox="1"/>
              <p:nvPr/>
            </p:nvSpPr>
            <p:spPr>
              <a:xfrm>
                <a:off x="5177980" y="6397046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0F9643E-C094-419D-A8B5-9116589EA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980" y="6397046"/>
                <a:ext cx="269304" cy="369332"/>
              </a:xfrm>
              <a:prstGeom prst="rect">
                <a:avLst/>
              </a:prstGeom>
              <a:blipFill>
                <a:blip r:embed="rId12"/>
                <a:stretch>
                  <a:fillRect l="-22222" r="-2222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85A33BC2-0015-4DD1-B3A6-40B278816CC1}"/>
                  </a:ext>
                </a:extLst>
              </p:cNvPr>
              <p:cNvSpPr txBox="1"/>
              <p:nvPr/>
            </p:nvSpPr>
            <p:spPr>
              <a:xfrm>
                <a:off x="6096167" y="6404255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85A33BC2-0015-4DD1-B3A6-40B278816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167" y="6404255"/>
                <a:ext cx="269304" cy="369332"/>
              </a:xfrm>
              <a:prstGeom prst="rect">
                <a:avLst/>
              </a:prstGeom>
              <a:blipFill>
                <a:blip r:embed="rId13"/>
                <a:stretch>
                  <a:fillRect l="-22727" r="-2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6680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" grpId="0"/>
      <p:bldP spid="10" grpId="0"/>
      <p:bldP spid="11" grpId="0"/>
      <p:bldP spid="12" grpId="0"/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116115" y="3017795"/>
            <a:ext cx="881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venir Book" panose="02000503020000020003"/>
              </a:rPr>
              <a:t>¿Cuál es el valor óptimo que lograron?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56EC9C-B4F2-463D-A168-517D43EF9476}"/>
              </a:ext>
            </a:extLst>
          </p:cNvPr>
          <p:cNvSpPr txBox="1"/>
          <p:nvPr/>
        </p:nvSpPr>
        <p:spPr>
          <a:xfrm>
            <a:off x="166914" y="1885509"/>
            <a:ext cx="881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venir Book" panose="02000503020000020003"/>
              </a:rPr>
              <a:t>Implemente un PPL</a:t>
            </a:r>
          </a:p>
        </p:txBody>
      </p:sp>
    </p:spTree>
    <p:extLst>
      <p:ext uri="{BB962C8B-B14F-4D97-AF65-F5344CB8AC3E}">
        <p14:creationId xmlns:p14="http://schemas.microsoft.com/office/powerpoint/2010/main" val="64515888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Vendedor Viajero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130628" y="1935821"/>
            <a:ext cx="8882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venir Book" panose="02000503020000020003"/>
              </a:rPr>
              <a:t>Se tiene el problema donde un viajero quiere recorrer una cierta cantidad de lugares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4B4EE9-EC4E-48DA-86AE-69BF0024C445}"/>
              </a:ext>
            </a:extLst>
          </p:cNvPr>
          <p:cNvSpPr txBox="1"/>
          <p:nvPr/>
        </p:nvSpPr>
        <p:spPr>
          <a:xfrm>
            <a:off x="130628" y="3472235"/>
            <a:ext cx="8882743" cy="290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CL" sz="3200" dirty="0">
                <a:latin typeface="Avenir Book" panose="02000503020000020003"/>
              </a:rPr>
              <a:t>El objetivo es encontrar la ruta óptima que: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Sea la más corta posible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El vendedor visite sólo una vez cada localidad</a:t>
            </a:r>
          </a:p>
        </p:txBody>
      </p:sp>
    </p:spTree>
    <p:extLst>
      <p:ext uri="{BB962C8B-B14F-4D97-AF65-F5344CB8AC3E}">
        <p14:creationId xmlns:p14="http://schemas.microsoft.com/office/powerpoint/2010/main" val="22460205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Vendedor Viajero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130626" y="1562726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Avenir Book" panose="02000503020000020003"/>
              </a:rPr>
              <a:t>Caso de Santiago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4B4EE9-EC4E-48DA-86AE-69BF0024C445}"/>
              </a:ext>
            </a:extLst>
          </p:cNvPr>
          <p:cNvSpPr txBox="1"/>
          <p:nvPr/>
        </p:nvSpPr>
        <p:spPr>
          <a:xfrm>
            <a:off x="100353" y="2252354"/>
            <a:ext cx="39210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s-CL" sz="3200" dirty="0">
                <a:latin typeface="Avenir Book" panose="02000503020000020003"/>
              </a:rPr>
              <a:t>Aquí se introduce el uso de: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Variables binarias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Grafos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7654D4-FE8E-4CDC-9AB5-182F79E27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011" y="1562726"/>
            <a:ext cx="4808750" cy="52559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9252566-97B2-4168-B48A-B5A5752D1117}"/>
              </a:ext>
            </a:extLst>
          </p:cNvPr>
          <p:cNvSpPr txBox="1"/>
          <p:nvPr/>
        </p:nvSpPr>
        <p:spPr>
          <a:xfrm>
            <a:off x="0" y="5575103"/>
            <a:ext cx="3921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venir Book" panose="02000503020000020003"/>
              </a:rPr>
              <a:t>¿Cuál será la trayectoria optima?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78C1C37-BF5C-4EAC-AB67-30CEDB2813F9}"/>
              </a:ext>
            </a:extLst>
          </p:cNvPr>
          <p:cNvSpPr/>
          <p:nvPr/>
        </p:nvSpPr>
        <p:spPr>
          <a:xfrm>
            <a:off x="5329083" y="2064773"/>
            <a:ext cx="2380285" cy="3909434"/>
          </a:xfrm>
          <a:custGeom>
            <a:avLst/>
            <a:gdLst>
              <a:gd name="connsiteX0" fmla="*/ 1105685 w 2415212"/>
              <a:gd name="connsiteY0" fmla="*/ 1356852 h 3987288"/>
              <a:gd name="connsiteX1" fmla="*/ 2393710 w 2415212"/>
              <a:gd name="connsiteY1" fmla="*/ 766916 h 3987288"/>
              <a:gd name="connsiteX2" fmla="*/ 1931594 w 2415212"/>
              <a:gd name="connsiteY2" fmla="*/ 1936955 h 3987288"/>
              <a:gd name="connsiteX3" fmla="*/ 2197065 w 2415212"/>
              <a:gd name="connsiteY3" fmla="*/ 3903407 h 3987288"/>
              <a:gd name="connsiteX4" fmla="*/ 741891 w 2415212"/>
              <a:gd name="connsiteY4" fmla="*/ 3500284 h 3987288"/>
              <a:gd name="connsiteX5" fmla="*/ 14304 w 2415212"/>
              <a:gd name="connsiteY5" fmla="*/ 2359742 h 3987288"/>
              <a:gd name="connsiteX6" fmla="*/ 328936 w 2415212"/>
              <a:gd name="connsiteY6" fmla="*/ 0 h 3987288"/>
              <a:gd name="connsiteX0" fmla="*/ 1105685 w 2415212"/>
              <a:gd name="connsiteY0" fmla="*/ 1356852 h 3987288"/>
              <a:gd name="connsiteX1" fmla="*/ 2393710 w 2415212"/>
              <a:gd name="connsiteY1" fmla="*/ 766916 h 3987288"/>
              <a:gd name="connsiteX2" fmla="*/ 1931594 w 2415212"/>
              <a:gd name="connsiteY2" fmla="*/ 1936955 h 3987288"/>
              <a:gd name="connsiteX3" fmla="*/ 2197065 w 2415212"/>
              <a:gd name="connsiteY3" fmla="*/ 3903407 h 3987288"/>
              <a:gd name="connsiteX4" fmla="*/ 741891 w 2415212"/>
              <a:gd name="connsiteY4" fmla="*/ 3500284 h 3987288"/>
              <a:gd name="connsiteX5" fmla="*/ 14304 w 2415212"/>
              <a:gd name="connsiteY5" fmla="*/ 2359742 h 3987288"/>
              <a:gd name="connsiteX6" fmla="*/ 328936 w 2415212"/>
              <a:gd name="connsiteY6" fmla="*/ 0 h 3987288"/>
              <a:gd name="connsiteX0" fmla="*/ 1105685 w 2395072"/>
              <a:gd name="connsiteY0" fmla="*/ 1356852 h 3987288"/>
              <a:gd name="connsiteX1" fmla="*/ 2393710 w 2395072"/>
              <a:gd name="connsiteY1" fmla="*/ 766916 h 3987288"/>
              <a:gd name="connsiteX2" fmla="*/ 1931594 w 2395072"/>
              <a:gd name="connsiteY2" fmla="*/ 1936955 h 3987288"/>
              <a:gd name="connsiteX3" fmla="*/ 2197065 w 2395072"/>
              <a:gd name="connsiteY3" fmla="*/ 3903407 h 3987288"/>
              <a:gd name="connsiteX4" fmla="*/ 741891 w 2395072"/>
              <a:gd name="connsiteY4" fmla="*/ 3500284 h 3987288"/>
              <a:gd name="connsiteX5" fmla="*/ 14304 w 2395072"/>
              <a:gd name="connsiteY5" fmla="*/ 2359742 h 3987288"/>
              <a:gd name="connsiteX6" fmla="*/ 328936 w 2395072"/>
              <a:gd name="connsiteY6" fmla="*/ 0 h 3987288"/>
              <a:gd name="connsiteX0" fmla="*/ 1105685 w 2394589"/>
              <a:gd name="connsiteY0" fmla="*/ 1356852 h 3987288"/>
              <a:gd name="connsiteX1" fmla="*/ 2393710 w 2394589"/>
              <a:gd name="connsiteY1" fmla="*/ 766916 h 3987288"/>
              <a:gd name="connsiteX2" fmla="*/ 1931594 w 2394589"/>
              <a:gd name="connsiteY2" fmla="*/ 1936955 h 3987288"/>
              <a:gd name="connsiteX3" fmla="*/ 2197065 w 2394589"/>
              <a:gd name="connsiteY3" fmla="*/ 3903407 h 3987288"/>
              <a:gd name="connsiteX4" fmla="*/ 741891 w 2394589"/>
              <a:gd name="connsiteY4" fmla="*/ 3500284 h 3987288"/>
              <a:gd name="connsiteX5" fmla="*/ 14304 w 2394589"/>
              <a:gd name="connsiteY5" fmla="*/ 2359742 h 3987288"/>
              <a:gd name="connsiteX6" fmla="*/ 328936 w 2394589"/>
              <a:gd name="connsiteY6" fmla="*/ 0 h 3987288"/>
              <a:gd name="connsiteX0" fmla="*/ 1105685 w 2394589"/>
              <a:gd name="connsiteY0" fmla="*/ 1356852 h 3987288"/>
              <a:gd name="connsiteX1" fmla="*/ 2393710 w 2394589"/>
              <a:gd name="connsiteY1" fmla="*/ 766916 h 3987288"/>
              <a:gd name="connsiteX2" fmla="*/ 1931594 w 2394589"/>
              <a:gd name="connsiteY2" fmla="*/ 1936955 h 3987288"/>
              <a:gd name="connsiteX3" fmla="*/ 2197065 w 2394589"/>
              <a:gd name="connsiteY3" fmla="*/ 3903407 h 3987288"/>
              <a:gd name="connsiteX4" fmla="*/ 741891 w 2394589"/>
              <a:gd name="connsiteY4" fmla="*/ 3500284 h 3987288"/>
              <a:gd name="connsiteX5" fmla="*/ 14304 w 2394589"/>
              <a:gd name="connsiteY5" fmla="*/ 2359742 h 3987288"/>
              <a:gd name="connsiteX6" fmla="*/ 328936 w 2394589"/>
              <a:gd name="connsiteY6" fmla="*/ 0 h 3987288"/>
              <a:gd name="connsiteX0" fmla="*/ 1105685 w 2394589"/>
              <a:gd name="connsiteY0" fmla="*/ 1356852 h 3914989"/>
              <a:gd name="connsiteX1" fmla="*/ 2393710 w 2394589"/>
              <a:gd name="connsiteY1" fmla="*/ 766916 h 3914989"/>
              <a:gd name="connsiteX2" fmla="*/ 1931594 w 2394589"/>
              <a:gd name="connsiteY2" fmla="*/ 1936955 h 3914989"/>
              <a:gd name="connsiteX3" fmla="*/ 2197065 w 2394589"/>
              <a:gd name="connsiteY3" fmla="*/ 3903407 h 3914989"/>
              <a:gd name="connsiteX4" fmla="*/ 741891 w 2394589"/>
              <a:gd name="connsiteY4" fmla="*/ 3500284 h 3914989"/>
              <a:gd name="connsiteX5" fmla="*/ 14304 w 2394589"/>
              <a:gd name="connsiteY5" fmla="*/ 2359742 h 3914989"/>
              <a:gd name="connsiteX6" fmla="*/ 328936 w 2394589"/>
              <a:gd name="connsiteY6" fmla="*/ 0 h 3914989"/>
              <a:gd name="connsiteX0" fmla="*/ 1105685 w 2394589"/>
              <a:gd name="connsiteY0" fmla="*/ 1356852 h 3909434"/>
              <a:gd name="connsiteX1" fmla="*/ 2393710 w 2394589"/>
              <a:gd name="connsiteY1" fmla="*/ 766916 h 3909434"/>
              <a:gd name="connsiteX2" fmla="*/ 1931594 w 2394589"/>
              <a:gd name="connsiteY2" fmla="*/ 1936955 h 3909434"/>
              <a:gd name="connsiteX3" fmla="*/ 2197065 w 2394589"/>
              <a:gd name="connsiteY3" fmla="*/ 3903407 h 3909434"/>
              <a:gd name="connsiteX4" fmla="*/ 741891 w 2394589"/>
              <a:gd name="connsiteY4" fmla="*/ 3500284 h 3909434"/>
              <a:gd name="connsiteX5" fmla="*/ 14304 w 2394589"/>
              <a:gd name="connsiteY5" fmla="*/ 2359742 h 3909434"/>
              <a:gd name="connsiteX6" fmla="*/ 328936 w 2394589"/>
              <a:gd name="connsiteY6" fmla="*/ 0 h 3909434"/>
              <a:gd name="connsiteX0" fmla="*/ 1105685 w 2394589"/>
              <a:gd name="connsiteY0" fmla="*/ 1356852 h 3909434"/>
              <a:gd name="connsiteX1" fmla="*/ 2393710 w 2394589"/>
              <a:gd name="connsiteY1" fmla="*/ 766916 h 3909434"/>
              <a:gd name="connsiteX2" fmla="*/ 1931594 w 2394589"/>
              <a:gd name="connsiteY2" fmla="*/ 1936955 h 3909434"/>
              <a:gd name="connsiteX3" fmla="*/ 2197065 w 2394589"/>
              <a:gd name="connsiteY3" fmla="*/ 3903407 h 3909434"/>
              <a:gd name="connsiteX4" fmla="*/ 741891 w 2394589"/>
              <a:gd name="connsiteY4" fmla="*/ 3500284 h 3909434"/>
              <a:gd name="connsiteX5" fmla="*/ 14304 w 2394589"/>
              <a:gd name="connsiteY5" fmla="*/ 2359742 h 3909434"/>
              <a:gd name="connsiteX6" fmla="*/ 328936 w 2394589"/>
              <a:gd name="connsiteY6" fmla="*/ 0 h 3909434"/>
              <a:gd name="connsiteX0" fmla="*/ 1091381 w 2380285"/>
              <a:gd name="connsiteY0" fmla="*/ 1356852 h 3909434"/>
              <a:gd name="connsiteX1" fmla="*/ 2379406 w 2380285"/>
              <a:gd name="connsiteY1" fmla="*/ 766916 h 3909434"/>
              <a:gd name="connsiteX2" fmla="*/ 1917290 w 2380285"/>
              <a:gd name="connsiteY2" fmla="*/ 1936955 h 3909434"/>
              <a:gd name="connsiteX3" fmla="*/ 2182761 w 2380285"/>
              <a:gd name="connsiteY3" fmla="*/ 3903407 h 3909434"/>
              <a:gd name="connsiteX4" fmla="*/ 727587 w 2380285"/>
              <a:gd name="connsiteY4" fmla="*/ 3500284 h 3909434"/>
              <a:gd name="connsiteX5" fmla="*/ 0 w 2380285"/>
              <a:gd name="connsiteY5" fmla="*/ 2359742 h 3909434"/>
              <a:gd name="connsiteX6" fmla="*/ 314632 w 2380285"/>
              <a:gd name="connsiteY6" fmla="*/ 0 h 3909434"/>
              <a:gd name="connsiteX0" fmla="*/ 1091381 w 2380285"/>
              <a:gd name="connsiteY0" fmla="*/ 1356852 h 3909434"/>
              <a:gd name="connsiteX1" fmla="*/ 2379406 w 2380285"/>
              <a:gd name="connsiteY1" fmla="*/ 766916 h 3909434"/>
              <a:gd name="connsiteX2" fmla="*/ 1917290 w 2380285"/>
              <a:gd name="connsiteY2" fmla="*/ 1936955 h 3909434"/>
              <a:gd name="connsiteX3" fmla="*/ 2182761 w 2380285"/>
              <a:gd name="connsiteY3" fmla="*/ 3903407 h 3909434"/>
              <a:gd name="connsiteX4" fmla="*/ 727587 w 2380285"/>
              <a:gd name="connsiteY4" fmla="*/ 3500284 h 3909434"/>
              <a:gd name="connsiteX5" fmla="*/ 0 w 2380285"/>
              <a:gd name="connsiteY5" fmla="*/ 2359742 h 3909434"/>
              <a:gd name="connsiteX6" fmla="*/ 314632 w 2380285"/>
              <a:gd name="connsiteY6" fmla="*/ 0 h 390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5" h="3909434">
                <a:moveTo>
                  <a:pt x="1091381" y="1356852"/>
                </a:moveTo>
                <a:cubicBezTo>
                  <a:pt x="1125794" y="1347839"/>
                  <a:pt x="2418735" y="689897"/>
                  <a:pt x="2379406" y="766916"/>
                </a:cubicBezTo>
                <a:cubicBezTo>
                  <a:pt x="2340077" y="843935"/>
                  <a:pt x="1940232" y="1886154"/>
                  <a:pt x="1917290" y="1936955"/>
                </a:cubicBezTo>
                <a:cubicBezTo>
                  <a:pt x="1894348" y="1987756"/>
                  <a:pt x="2184400" y="3839497"/>
                  <a:pt x="2182761" y="3903407"/>
                </a:cubicBezTo>
                <a:cubicBezTo>
                  <a:pt x="2181122" y="3967317"/>
                  <a:pt x="776749" y="3501923"/>
                  <a:pt x="727587" y="3500284"/>
                </a:cubicBezTo>
                <a:cubicBezTo>
                  <a:pt x="678425" y="3498645"/>
                  <a:pt x="49161" y="2392517"/>
                  <a:pt x="0" y="2359742"/>
                </a:cubicBezTo>
                <a:cubicBezTo>
                  <a:pt x="9832" y="2238477"/>
                  <a:pt x="299884" y="111432"/>
                  <a:pt x="3146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39DF33C2-FF84-4FAD-BC88-B58CAEF9D7EE}"/>
              </a:ext>
            </a:extLst>
          </p:cNvPr>
          <p:cNvSpPr/>
          <p:nvPr/>
        </p:nvSpPr>
        <p:spPr>
          <a:xfrm>
            <a:off x="5319223" y="2063862"/>
            <a:ext cx="2389303" cy="3904320"/>
          </a:xfrm>
          <a:custGeom>
            <a:avLst/>
            <a:gdLst>
              <a:gd name="connsiteX0" fmla="*/ 1138391 w 2507877"/>
              <a:gd name="connsiteY0" fmla="*/ 1412042 h 3958597"/>
              <a:gd name="connsiteX1" fmla="*/ 1993797 w 2507877"/>
              <a:gd name="connsiteY1" fmla="*/ 1962648 h 3958597"/>
              <a:gd name="connsiteX2" fmla="*/ 2426416 w 2507877"/>
              <a:gd name="connsiteY2" fmla="*/ 841771 h 3958597"/>
              <a:gd name="connsiteX3" fmla="*/ 341978 w 2507877"/>
              <a:gd name="connsiteY3" fmla="*/ 55190 h 3958597"/>
              <a:gd name="connsiteX4" fmla="*/ 37178 w 2507877"/>
              <a:gd name="connsiteY4" fmla="*/ 2405100 h 3958597"/>
              <a:gd name="connsiteX5" fmla="*/ 715603 w 2507877"/>
              <a:gd name="connsiteY5" fmla="*/ 3525977 h 3958597"/>
              <a:gd name="connsiteX6" fmla="*/ 2239603 w 2507877"/>
              <a:gd name="connsiteY6" fmla="*/ 3958597 h 3958597"/>
              <a:gd name="connsiteX0" fmla="*/ 1138391 w 2507877"/>
              <a:gd name="connsiteY0" fmla="*/ 1412042 h 3958597"/>
              <a:gd name="connsiteX1" fmla="*/ 1993797 w 2507877"/>
              <a:gd name="connsiteY1" fmla="*/ 1962648 h 3958597"/>
              <a:gd name="connsiteX2" fmla="*/ 2426416 w 2507877"/>
              <a:gd name="connsiteY2" fmla="*/ 841771 h 3958597"/>
              <a:gd name="connsiteX3" fmla="*/ 341978 w 2507877"/>
              <a:gd name="connsiteY3" fmla="*/ 55190 h 3958597"/>
              <a:gd name="connsiteX4" fmla="*/ 37178 w 2507877"/>
              <a:gd name="connsiteY4" fmla="*/ 2405100 h 3958597"/>
              <a:gd name="connsiteX5" fmla="*/ 715603 w 2507877"/>
              <a:gd name="connsiteY5" fmla="*/ 3525977 h 3958597"/>
              <a:gd name="connsiteX6" fmla="*/ 2239603 w 2507877"/>
              <a:gd name="connsiteY6" fmla="*/ 3958597 h 3958597"/>
              <a:gd name="connsiteX0" fmla="*/ 1138391 w 2490542"/>
              <a:gd name="connsiteY0" fmla="*/ 1412042 h 3958597"/>
              <a:gd name="connsiteX1" fmla="*/ 1993797 w 2490542"/>
              <a:gd name="connsiteY1" fmla="*/ 1962648 h 3958597"/>
              <a:gd name="connsiteX2" fmla="*/ 2426416 w 2490542"/>
              <a:gd name="connsiteY2" fmla="*/ 841771 h 3958597"/>
              <a:gd name="connsiteX3" fmla="*/ 341978 w 2490542"/>
              <a:gd name="connsiteY3" fmla="*/ 55190 h 3958597"/>
              <a:gd name="connsiteX4" fmla="*/ 37178 w 2490542"/>
              <a:gd name="connsiteY4" fmla="*/ 2405100 h 3958597"/>
              <a:gd name="connsiteX5" fmla="*/ 715603 w 2490542"/>
              <a:gd name="connsiteY5" fmla="*/ 3525977 h 3958597"/>
              <a:gd name="connsiteX6" fmla="*/ 2239603 w 2490542"/>
              <a:gd name="connsiteY6" fmla="*/ 3958597 h 3958597"/>
              <a:gd name="connsiteX0" fmla="*/ 1138391 w 2497225"/>
              <a:gd name="connsiteY0" fmla="*/ 1411240 h 3957795"/>
              <a:gd name="connsiteX1" fmla="*/ 2042959 w 2497225"/>
              <a:gd name="connsiteY1" fmla="*/ 1873356 h 3957795"/>
              <a:gd name="connsiteX2" fmla="*/ 2426416 w 2497225"/>
              <a:gd name="connsiteY2" fmla="*/ 840969 h 3957795"/>
              <a:gd name="connsiteX3" fmla="*/ 341978 w 2497225"/>
              <a:gd name="connsiteY3" fmla="*/ 54388 h 3957795"/>
              <a:gd name="connsiteX4" fmla="*/ 37178 w 2497225"/>
              <a:gd name="connsiteY4" fmla="*/ 2404298 h 3957795"/>
              <a:gd name="connsiteX5" fmla="*/ 715603 w 2497225"/>
              <a:gd name="connsiteY5" fmla="*/ 3525175 h 3957795"/>
              <a:gd name="connsiteX6" fmla="*/ 2239603 w 2497225"/>
              <a:gd name="connsiteY6" fmla="*/ 3957795 h 3957795"/>
              <a:gd name="connsiteX0" fmla="*/ 1138391 w 2431651"/>
              <a:gd name="connsiteY0" fmla="*/ 1417033 h 3963588"/>
              <a:gd name="connsiteX1" fmla="*/ 2042959 w 2431651"/>
              <a:gd name="connsiteY1" fmla="*/ 1879149 h 3963588"/>
              <a:gd name="connsiteX2" fmla="*/ 2426416 w 2431651"/>
              <a:gd name="connsiteY2" fmla="*/ 846762 h 3963588"/>
              <a:gd name="connsiteX3" fmla="*/ 341978 w 2431651"/>
              <a:gd name="connsiteY3" fmla="*/ 60181 h 3963588"/>
              <a:gd name="connsiteX4" fmla="*/ 37178 w 2431651"/>
              <a:gd name="connsiteY4" fmla="*/ 2410091 h 3963588"/>
              <a:gd name="connsiteX5" fmla="*/ 715603 w 2431651"/>
              <a:gd name="connsiteY5" fmla="*/ 3530968 h 3963588"/>
              <a:gd name="connsiteX6" fmla="*/ 2239603 w 2431651"/>
              <a:gd name="connsiteY6" fmla="*/ 3963588 h 3963588"/>
              <a:gd name="connsiteX0" fmla="*/ 1161007 w 2454267"/>
              <a:gd name="connsiteY0" fmla="*/ 1357102 h 3903657"/>
              <a:gd name="connsiteX1" fmla="*/ 2065575 w 2454267"/>
              <a:gd name="connsiteY1" fmla="*/ 1819218 h 3903657"/>
              <a:gd name="connsiteX2" fmla="*/ 2449032 w 2454267"/>
              <a:gd name="connsiteY2" fmla="*/ 786831 h 3903657"/>
              <a:gd name="connsiteX3" fmla="*/ 364594 w 2454267"/>
              <a:gd name="connsiteY3" fmla="*/ 250 h 3903657"/>
              <a:gd name="connsiteX4" fmla="*/ 59794 w 2454267"/>
              <a:gd name="connsiteY4" fmla="*/ 2350160 h 3903657"/>
              <a:gd name="connsiteX5" fmla="*/ 738219 w 2454267"/>
              <a:gd name="connsiteY5" fmla="*/ 3471037 h 3903657"/>
              <a:gd name="connsiteX6" fmla="*/ 2262219 w 2454267"/>
              <a:gd name="connsiteY6" fmla="*/ 3903657 h 3903657"/>
              <a:gd name="connsiteX0" fmla="*/ 1108958 w 2402218"/>
              <a:gd name="connsiteY0" fmla="*/ 1358028 h 3904583"/>
              <a:gd name="connsiteX1" fmla="*/ 2013526 w 2402218"/>
              <a:gd name="connsiteY1" fmla="*/ 1820144 h 3904583"/>
              <a:gd name="connsiteX2" fmla="*/ 2396983 w 2402218"/>
              <a:gd name="connsiteY2" fmla="*/ 787757 h 3904583"/>
              <a:gd name="connsiteX3" fmla="*/ 312545 w 2402218"/>
              <a:gd name="connsiteY3" fmla="*/ 1176 h 3904583"/>
              <a:gd name="connsiteX4" fmla="*/ 7745 w 2402218"/>
              <a:gd name="connsiteY4" fmla="*/ 2351086 h 3904583"/>
              <a:gd name="connsiteX5" fmla="*/ 686170 w 2402218"/>
              <a:gd name="connsiteY5" fmla="*/ 3471963 h 3904583"/>
              <a:gd name="connsiteX6" fmla="*/ 2210170 w 2402218"/>
              <a:gd name="connsiteY6" fmla="*/ 3904583 h 3904583"/>
              <a:gd name="connsiteX0" fmla="*/ 1108958 w 2399413"/>
              <a:gd name="connsiteY0" fmla="*/ 1358028 h 3904583"/>
              <a:gd name="connsiteX1" fmla="*/ 2013526 w 2399413"/>
              <a:gd name="connsiteY1" fmla="*/ 1820144 h 3904583"/>
              <a:gd name="connsiteX2" fmla="*/ 2396983 w 2399413"/>
              <a:gd name="connsiteY2" fmla="*/ 787757 h 3904583"/>
              <a:gd name="connsiteX3" fmla="*/ 312545 w 2399413"/>
              <a:gd name="connsiteY3" fmla="*/ 1176 h 3904583"/>
              <a:gd name="connsiteX4" fmla="*/ 7745 w 2399413"/>
              <a:gd name="connsiteY4" fmla="*/ 2351086 h 3904583"/>
              <a:gd name="connsiteX5" fmla="*/ 686170 w 2399413"/>
              <a:gd name="connsiteY5" fmla="*/ 3471963 h 3904583"/>
              <a:gd name="connsiteX6" fmla="*/ 2210170 w 2399413"/>
              <a:gd name="connsiteY6" fmla="*/ 3904583 h 3904583"/>
              <a:gd name="connsiteX0" fmla="*/ 1108958 w 2399526"/>
              <a:gd name="connsiteY0" fmla="*/ 1358028 h 3904583"/>
              <a:gd name="connsiteX1" fmla="*/ 2013526 w 2399526"/>
              <a:gd name="connsiteY1" fmla="*/ 1820144 h 3904583"/>
              <a:gd name="connsiteX2" fmla="*/ 2396983 w 2399526"/>
              <a:gd name="connsiteY2" fmla="*/ 787757 h 3904583"/>
              <a:gd name="connsiteX3" fmla="*/ 312545 w 2399526"/>
              <a:gd name="connsiteY3" fmla="*/ 1176 h 3904583"/>
              <a:gd name="connsiteX4" fmla="*/ 7745 w 2399526"/>
              <a:gd name="connsiteY4" fmla="*/ 2351086 h 3904583"/>
              <a:gd name="connsiteX5" fmla="*/ 686170 w 2399526"/>
              <a:gd name="connsiteY5" fmla="*/ 3471963 h 3904583"/>
              <a:gd name="connsiteX6" fmla="*/ 2210170 w 2399526"/>
              <a:gd name="connsiteY6" fmla="*/ 3904583 h 3904583"/>
              <a:gd name="connsiteX0" fmla="*/ 1108958 w 2462465"/>
              <a:gd name="connsiteY0" fmla="*/ 1358028 h 3904583"/>
              <a:gd name="connsiteX1" fmla="*/ 1964364 w 2462465"/>
              <a:gd name="connsiteY1" fmla="*/ 1947964 h 3904583"/>
              <a:gd name="connsiteX2" fmla="*/ 2396983 w 2462465"/>
              <a:gd name="connsiteY2" fmla="*/ 787757 h 3904583"/>
              <a:gd name="connsiteX3" fmla="*/ 312545 w 2462465"/>
              <a:gd name="connsiteY3" fmla="*/ 1176 h 3904583"/>
              <a:gd name="connsiteX4" fmla="*/ 7745 w 2462465"/>
              <a:gd name="connsiteY4" fmla="*/ 2351086 h 3904583"/>
              <a:gd name="connsiteX5" fmla="*/ 686170 w 2462465"/>
              <a:gd name="connsiteY5" fmla="*/ 3471963 h 3904583"/>
              <a:gd name="connsiteX6" fmla="*/ 2210170 w 2462465"/>
              <a:gd name="connsiteY6" fmla="*/ 3904583 h 3904583"/>
              <a:gd name="connsiteX0" fmla="*/ 1108958 w 2456748"/>
              <a:gd name="connsiteY0" fmla="*/ 1358028 h 3904583"/>
              <a:gd name="connsiteX1" fmla="*/ 1964364 w 2456748"/>
              <a:gd name="connsiteY1" fmla="*/ 1947964 h 3904583"/>
              <a:gd name="connsiteX2" fmla="*/ 2396983 w 2456748"/>
              <a:gd name="connsiteY2" fmla="*/ 787757 h 3904583"/>
              <a:gd name="connsiteX3" fmla="*/ 312545 w 2456748"/>
              <a:gd name="connsiteY3" fmla="*/ 1176 h 3904583"/>
              <a:gd name="connsiteX4" fmla="*/ 7745 w 2456748"/>
              <a:gd name="connsiteY4" fmla="*/ 2351086 h 3904583"/>
              <a:gd name="connsiteX5" fmla="*/ 686170 w 2456748"/>
              <a:gd name="connsiteY5" fmla="*/ 3471963 h 3904583"/>
              <a:gd name="connsiteX6" fmla="*/ 2210170 w 2456748"/>
              <a:gd name="connsiteY6" fmla="*/ 3904583 h 3904583"/>
              <a:gd name="connsiteX0" fmla="*/ 1108958 w 2397018"/>
              <a:gd name="connsiteY0" fmla="*/ 1358028 h 3904583"/>
              <a:gd name="connsiteX1" fmla="*/ 1964364 w 2397018"/>
              <a:gd name="connsiteY1" fmla="*/ 1947964 h 3904583"/>
              <a:gd name="connsiteX2" fmla="*/ 2396983 w 2397018"/>
              <a:gd name="connsiteY2" fmla="*/ 787757 h 3904583"/>
              <a:gd name="connsiteX3" fmla="*/ 312545 w 2397018"/>
              <a:gd name="connsiteY3" fmla="*/ 1176 h 3904583"/>
              <a:gd name="connsiteX4" fmla="*/ 7745 w 2397018"/>
              <a:gd name="connsiteY4" fmla="*/ 2351086 h 3904583"/>
              <a:gd name="connsiteX5" fmla="*/ 686170 w 2397018"/>
              <a:gd name="connsiteY5" fmla="*/ 3471963 h 3904583"/>
              <a:gd name="connsiteX6" fmla="*/ 2210170 w 2397018"/>
              <a:gd name="connsiteY6" fmla="*/ 3904583 h 3904583"/>
              <a:gd name="connsiteX0" fmla="*/ 1108958 w 2397018"/>
              <a:gd name="connsiteY0" fmla="*/ 1358028 h 3904583"/>
              <a:gd name="connsiteX1" fmla="*/ 1964364 w 2397018"/>
              <a:gd name="connsiteY1" fmla="*/ 1947964 h 3904583"/>
              <a:gd name="connsiteX2" fmla="*/ 2396983 w 2397018"/>
              <a:gd name="connsiteY2" fmla="*/ 787757 h 3904583"/>
              <a:gd name="connsiteX3" fmla="*/ 312545 w 2397018"/>
              <a:gd name="connsiteY3" fmla="*/ 1176 h 3904583"/>
              <a:gd name="connsiteX4" fmla="*/ 7745 w 2397018"/>
              <a:gd name="connsiteY4" fmla="*/ 2351086 h 3904583"/>
              <a:gd name="connsiteX5" fmla="*/ 686170 w 2397018"/>
              <a:gd name="connsiteY5" fmla="*/ 3471963 h 3904583"/>
              <a:gd name="connsiteX6" fmla="*/ 2210170 w 2397018"/>
              <a:gd name="connsiteY6" fmla="*/ 3904583 h 3904583"/>
              <a:gd name="connsiteX0" fmla="*/ 1101243 w 2389303"/>
              <a:gd name="connsiteY0" fmla="*/ 1357765 h 3904320"/>
              <a:gd name="connsiteX1" fmla="*/ 1956649 w 2389303"/>
              <a:gd name="connsiteY1" fmla="*/ 1947701 h 3904320"/>
              <a:gd name="connsiteX2" fmla="*/ 2389268 w 2389303"/>
              <a:gd name="connsiteY2" fmla="*/ 787494 h 3904320"/>
              <a:gd name="connsiteX3" fmla="*/ 304830 w 2389303"/>
              <a:gd name="connsiteY3" fmla="*/ 913 h 3904320"/>
              <a:gd name="connsiteX4" fmla="*/ 30 w 2389303"/>
              <a:gd name="connsiteY4" fmla="*/ 2350823 h 3904320"/>
              <a:gd name="connsiteX5" fmla="*/ 678455 w 2389303"/>
              <a:gd name="connsiteY5" fmla="*/ 3471700 h 3904320"/>
              <a:gd name="connsiteX6" fmla="*/ 2202455 w 2389303"/>
              <a:gd name="connsiteY6" fmla="*/ 3904320 h 3904320"/>
              <a:gd name="connsiteX0" fmla="*/ 1101243 w 2389303"/>
              <a:gd name="connsiteY0" fmla="*/ 1357765 h 3904320"/>
              <a:gd name="connsiteX1" fmla="*/ 1956649 w 2389303"/>
              <a:gd name="connsiteY1" fmla="*/ 1947701 h 3904320"/>
              <a:gd name="connsiteX2" fmla="*/ 2389268 w 2389303"/>
              <a:gd name="connsiteY2" fmla="*/ 787494 h 3904320"/>
              <a:gd name="connsiteX3" fmla="*/ 304830 w 2389303"/>
              <a:gd name="connsiteY3" fmla="*/ 913 h 3904320"/>
              <a:gd name="connsiteX4" fmla="*/ 30 w 2389303"/>
              <a:gd name="connsiteY4" fmla="*/ 2350823 h 3904320"/>
              <a:gd name="connsiteX5" fmla="*/ 678455 w 2389303"/>
              <a:gd name="connsiteY5" fmla="*/ 3471700 h 3904320"/>
              <a:gd name="connsiteX6" fmla="*/ 2202455 w 2389303"/>
              <a:gd name="connsiteY6" fmla="*/ 3904320 h 3904320"/>
              <a:gd name="connsiteX0" fmla="*/ 1101243 w 2389303"/>
              <a:gd name="connsiteY0" fmla="*/ 1357765 h 3904320"/>
              <a:gd name="connsiteX1" fmla="*/ 1956649 w 2389303"/>
              <a:gd name="connsiteY1" fmla="*/ 1947701 h 3904320"/>
              <a:gd name="connsiteX2" fmla="*/ 2389268 w 2389303"/>
              <a:gd name="connsiteY2" fmla="*/ 787494 h 3904320"/>
              <a:gd name="connsiteX3" fmla="*/ 304830 w 2389303"/>
              <a:gd name="connsiteY3" fmla="*/ 913 h 3904320"/>
              <a:gd name="connsiteX4" fmla="*/ 30 w 2389303"/>
              <a:gd name="connsiteY4" fmla="*/ 2350823 h 3904320"/>
              <a:gd name="connsiteX5" fmla="*/ 678455 w 2389303"/>
              <a:gd name="connsiteY5" fmla="*/ 3471700 h 3904320"/>
              <a:gd name="connsiteX6" fmla="*/ 2202455 w 2389303"/>
              <a:gd name="connsiteY6" fmla="*/ 3904320 h 3904320"/>
              <a:gd name="connsiteX0" fmla="*/ 1101243 w 2389303"/>
              <a:gd name="connsiteY0" fmla="*/ 1357765 h 3904320"/>
              <a:gd name="connsiteX1" fmla="*/ 1956649 w 2389303"/>
              <a:gd name="connsiteY1" fmla="*/ 1947701 h 3904320"/>
              <a:gd name="connsiteX2" fmla="*/ 2389268 w 2389303"/>
              <a:gd name="connsiteY2" fmla="*/ 787494 h 3904320"/>
              <a:gd name="connsiteX3" fmla="*/ 304830 w 2389303"/>
              <a:gd name="connsiteY3" fmla="*/ 913 h 3904320"/>
              <a:gd name="connsiteX4" fmla="*/ 30 w 2389303"/>
              <a:gd name="connsiteY4" fmla="*/ 2350823 h 3904320"/>
              <a:gd name="connsiteX5" fmla="*/ 678455 w 2389303"/>
              <a:gd name="connsiteY5" fmla="*/ 3471700 h 3904320"/>
              <a:gd name="connsiteX6" fmla="*/ 2202455 w 2389303"/>
              <a:gd name="connsiteY6" fmla="*/ 3904320 h 3904320"/>
              <a:gd name="connsiteX0" fmla="*/ 1101243 w 2389303"/>
              <a:gd name="connsiteY0" fmla="*/ 1357765 h 3904320"/>
              <a:gd name="connsiteX1" fmla="*/ 1956649 w 2389303"/>
              <a:gd name="connsiteY1" fmla="*/ 1947701 h 3904320"/>
              <a:gd name="connsiteX2" fmla="*/ 2389268 w 2389303"/>
              <a:gd name="connsiteY2" fmla="*/ 787494 h 3904320"/>
              <a:gd name="connsiteX3" fmla="*/ 304830 w 2389303"/>
              <a:gd name="connsiteY3" fmla="*/ 913 h 3904320"/>
              <a:gd name="connsiteX4" fmla="*/ 30 w 2389303"/>
              <a:gd name="connsiteY4" fmla="*/ 2350823 h 3904320"/>
              <a:gd name="connsiteX5" fmla="*/ 678455 w 2389303"/>
              <a:gd name="connsiteY5" fmla="*/ 3471700 h 3904320"/>
              <a:gd name="connsiteX6" fmla="*/ 2202455 w 2389303"/>
              <a:gd name="connsiteY6" fmla="*/ 3904320 h 390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303" h="3904320">
                <a:moveTo>
                  <a:pt x="1101243" y="1357765"/>
                </a:moveTo>
                <a:cubicBezTo>
                  <a:pt x="1106978" y="1365958"/>
                  <a:pt x="2017283" y="2042746"/>
                  <a:pt x="1956649" y="1947701"/>
                </a:cubicBezTo>
                <a:cubicBezTo>
                  <a:pt x="1896015" y="1852656"/>
                  <a:pt x="2379436" y="895649"/>
                  <a:pt x="2389268" y="787494"/>
                </a:cubicBezTo>
                <a:cubicBezTo>
                  <a:pt x="2399100" y="679339"/>
                  <a:pt x="339243" y="54990"/>
                  <a:pt x="304830" y="913"/>
                </a:cubicBezTo>
                <a:cubicBezTo>
                  <a:pt x="270417" y="-53164"/>
                  <a:pt x="-3247" y="2313133"/>
                  <a:pt x="30" y="2350823"/>
                </a:cubicBezTo>
                <a:cubicBezTo>
                  <a:pt x="3307" y="2388513"/>
                  <a:pt x="635849" y="3458591"/>
                  <a:pt x="678455" y="3471700"/>
                </a:cubicBezTo>
                <a:cubicBezTo>
                  <a:pt x="750559" y="3504474"/>
                  <a:pt x="2115603" y="3886293"/>
                  <a:pt x="2202455" y="39043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A3B1311-49A9-4EE2-BFA4-364D5B6CEBCD}"/>
              </a:ext>
            </a:extLst>
          </p:cNvPr>
          <p:cNvSpPr/>
          <p:nvPr/>
        </p:nvSpPr>
        <p:spPr>
          <a:xfrm>
            <a:off x="5318154" y="2083600"/>
            <a:ext cx="2403435" cy="3874748"/>
          </a:xfrm>
          <a:custGeom>
            <a:avLst/>
            <a:gdLst>
              <a:gd name="connsiteX0" fmla="*/ 1176647 w 2550444"/>
              <a:gd name="connsiteY0" fmla="*/ 1339478 h 3886032"/>
              <a:gd name="connsiteX1" fmla="*/ 390067 w 2550444"/>
              <a:gd name="connsiteY1" fmla="*/ 12123 h 3886032"/>
              <a:gd name="connsiteX2" fmla="*/ 2445009 w 2550444"/>
              <a:gd name="connsiteY2" fmla="*/ 749542 h 3886032"/>
              <a:gd name="connsiteX3" fmla="*/ 2022221 w 2550444"/>
              <a:gd name="connsiteY3" fmla="*/ 1890084 h 3886032"/>
              <a:gd name="connsiteX4" fmla="*/ 45938 w 2550444"/>
              <a:gd name="connsiteY4" fmla="*/ 2332536 h 3886032"/>
              <a:gd name="connsiteX5" fmla="*/ 763692 w 2550444"/>
              <a:gd name="connsiteY5" fmla="*/ 3453413 h 3886032"/>
              <a:gd name="connsiteX6" fmla="*/ 2277860 w 2550444"/>
              <a:gd name="connsiteY6" fmla="*/ 3886032 h 3886032"/>
              <a:gd name="connsiteX0" fmla="*/ 1176647 w 2550444"/>
              <a:gd name="connsiteY0" fmla="*/ 1339478 h 3886032"/>
              <a:gd name="connsiteX1" fmla="*/ 390067 w 2550444"/>
              <a:gd name="connsiteY1" fmla="*/ 12123 h 3886032"/>
              <a:gd name="connsiteX2" fmla="*/ 2445009 w 2550444"/>
              <a:gd name="connsiteY2" fmla="*/ 749542 h 3886032"/>
              <a:gd name="connsiteX3" fmla="*/ 2022221 w 2550444"/>
              <a:gd name="connsiteY3" fmla="*/ 1890084 h 3886032"/>
              <a:gd name="connsiteX4" fmla="*/ 45938 w 2550444"/>
              <a:gd name="connsiteY4" fmla="*/ 2332536 h 3886032"/>
              <a:gd name="connsiteX5" fmla="*/ 763692 w 2550444"/>
              <a:gd name="connsiteY5" fmla="*/ 3453413 h 3886032"/>
              <a:gd name="connsiteX6" fmla="*/ 2277860 w 2550444"/>
              <a:gd name="connsiteY6" fmla="*/ 3886032 h 3886032"/>
              <a:gd name="connsiteX0" fmla="*/ 1176647 w 2550444"/>
              <a:gd name="connsiteY0" fmla="*/ 1328724 h 3875278"/>
              <a:gd name="connsiteX1" fmla="*/ 390067 w 2550444"/>
              <a:gd name="connsiteY1" fmla="*/ 1369 h 3875278"/>
              <a:gd name="connsiteX2" fmla="*/ 2445009 w 2550444"/>
              <a:gd name="connsiteY2" fmla="*/ 738788 h 3875278"/>
              <a:gd name="connsiteX3" fmla="*/ 2022221 w 2550444"/>
              <a:gd name="connsiteY3" fmla="*/ 1879330 h 3875278"/>
              <a:gd name="connsiteX4" fmla="*/ 45938 w 2550444"/>
              <a:gd name="connsiteY4" fmla="*/ 2321782 h 3875278"/>
              <a:gd name="connsiteX5" fmla="*/ 763692 w 2550444"/>
              <a:gd name="connsiteY5" fmla="*/ 3442659 h 3875278"/>
              <a:gd name="connsiteX6" fmla="*/ 2277860 w 2550444"/>
              <a:gd name="connsiteY6" fmla="*/ 3875278 h 3875278"/>
              <a:gd name="connsiteX0" fmla="*/ 1176647 w 2457403"/>
              <a:gd name="connsiteY0" fmla="*/ 1328194 h 3874748"/>
              <a:gd name="connsiteX1" fmla="*/ 390067 w 2457403"/>
              <a:gd name="connsiteY1" fmla="*/ 839 h 3874748"/>
              <a:gd name="connsiteX2" fmla="*/ 2445009 w 2457403"/>
              <a:gd name="connsiteY2" fmla="*/ 738258 h 3874748"/>
              <a:gd name="connsiteX3" fmla="*/ 2022221 w 2457403"/>
              <a:gd name="connsiteY3" fmla="*/ 1878800 h 3874748"/>
              <a:gd name="connsiteX4" fmla="*/ 45938 w 2457403"/>
              <a:gd name="connsiteY4" fmla="*/ 2321252 h 3874748"/>
              <a:gd name="connsiteX5" fmla="*/ 763692 w 2457403"/>
              <a:gd name="connsiteY5" fmla="*/ 3442129 h 3874748"/>
              <a:gd name="connsiteX6" fmla="*/ 2277860 w 2457403"/>
              <a:gd name="connsiteY6" fmla="*/ 3874748 h 3874748"/>
              <a:gd name="connsiteX0" fmla="*/ 1176647 w 2448276"/>
              <a:gd name="connsiteY0" fmla="*/ 1328194 h 3874748"/>
              <a:gd name="connsiteX1" fmla="*/ 390067 w 2448276"/>
              <a:gd name="connsiteY1" fmla="*/ 839 h 3874748"/>
              <a:gd name="connsiteX2" fmla="*/ 2445009 w 2448276"/>
              <a:gd name="connsiteY2" fmla="*/ 738258 h 3874748"/>
              <a:gd name="connsiteX3" fmla="*/ 2022221 w 2448276"/>
              <a:gd name="connsiteY3" fmla="*/ 1878800 h 3874748"/>
              <a:gd name="connsiteX4" fmla="*/ 45938 w 2448276"/>
              <a:gd name="connsiteY4" fmla="*/ 2321252 h 3874748"/>
              <a:gd name="connsiteX5" fmla="*/ 763692 w 2448276"/>
              <a:gd name="connsiteY5" fmla="*/ 3442129 h 3874748"/>
              <a:gd name="connsiteX6" fmla="*/ 2277860 w 2448276"/>
              <a:gd name="connsiteY6" fmla="*/ 3874748 h 3874748"/>
              <a:gd name="connsiteX0" fmla="*/ 1132695 w 2404324"/>
              <a:gd name="connsiteY0" fmla="*/ 1328194 h 3874748"/>
              <a:gd name="connsiteX1" fmla="*/ 346115 w 2404324"/>
              <a:gd name="connsiteY1" fmla="*/ 839 h 3874748"/>
              <a:gd name="connsiteX2" fmla="*/ 2401057 w 2404324"/>
              <a:gd name="connsiteY2" fmla="*/ 738258 h 3874748"/>
              <a:gd name="connsiteX3" fmla="*/ 1978269 w 2404324"/>
              <a:gd name="connsiteY3" fmla="*/ 1878800 h 3874748"/>
              <a:gd name="connsiteX4" fmla="*/ 1986 w 2404324"/>
              <a:gd name="connsiteY4" fmla="*/ 2321252 h 3874748"/>
              <a:gd name="connsiteX5" fmla="*/ 719740 w 2404324"/>
              <a:gd name="connsiteY5" fmla="*/ 3442129 h 3874748"/>
              <a:gd name="connsiteX6" fmla="*/ 2233908 w 2404324"/>
              <a:gd name="connsiteY6" fmla="*/ 3874748 h 3874748"/>
              <a:gd name="connsiteX0" fmla="*/ 1131806 w 2403435"/>
              <a:gd name="connsiteY0" fmla="*/ 1328194 h 3874748"/>
              <a:gd name="connsiteX1" fmla="*/ 345226 w 2403435"/>
              <a:gd name="connsiteY1" fmla="*/ 839 h 3874748"/>
              <a:gd name="connsiteX2" fmla="*/ 2400168 w 2403435"/>
              <a:gd name="connsiteY2" fmla="*/ 738258 h 3874748"/>
              <a:gd name="connsiteX3" fmla="*/ 1977380 w 2403435"/>
              <a:gd name="connsiteY3" fmla="*/ 1878800 h 3874748"/>
              <a:gd name="connsiteX4" fmla="*/ 1097 w 2403435"/>
              <a:gd name="connsiteY4" fmla="*/ 2321252 h 3874748"/>
              <a:gd name="connsiteX5" fmla="*/ 718851 w 2403435"/>
              <a:gd name="connsiteY5" fmla="*/ 3442129 h 3874748"/>
              <a:gd name="connsiteX6" fmla="*/ 2233019 w 2403435"/>
              <a:gd name="connsiteY6" fmla="*/ 3874748 h 3874748"/>
              <a:gd name="connsiteX0" fmla="*/ 1131806 w 2403435"/>
              <a:gd name="connsiteY0" fmla="*/ 1328194 h 3874748"/>
              <a:gd name="connsiteX1" fmla="*/ 345226 w 2403435"/>
              <a:gd name="connsiteY1" fmla="*/ 839 h 3874748"/>
              <a:gd name="connsiteX2" fmla="*/ 2400168 w 2403435"/>
              <a:gd name="connsiteY2" fmla="*/ 738258 h 3874748"/>
              <a:gd name="connsiteX3" fmla="*/ 1977380 w 2403435"/>
              <a:gd name="connsiteY3" fmla="*/ 1878800 h 3874748"/>
              <a:gd name="connsiteX4" fmla="*/ 1097 w 2403435"/>
              <a:gd name="connsiteY4" fmla="*/ 2321252 h 3874748"/>
              <a:gd name="connsiteX5" fmla="*/ 718851 w 2403435"/>
              <a:gd name="connsiteY5" fmla="*/ 3442129 h 3874748"/>
              <a:gd name="connsiteX6" fmla="*/ 2233019 w 2403435"/>
              <a:gd name="connsiteY6" fmla="*/ 3874748 h 3874748"/>
              <a:gd name="connsiteX0" fmla="*/ 1131806 w 2403435"/>
              <a:gd name="connsiteY0" fmla="*/ 1328194 h 3874748"/>
              <a:gd name="connsiteX1" fmla="*/ 345226 w 2403435"/>
              <a:gd name="connsiteY1" fmla="*/ 839 h 3874748"/>
              <a:gd name="connsiteX2" fmla="*/ 2400168 w 2403435"/>
              <a:gd name="connsiteY2" fmla="*/ 738258 h 3874748"/>
              <a:gd name="connsiteX3" fmla="*/ 1977380 w 2403435"/>
              <a:gd name="connsiteY3" fmla="*/ 1878800 h 3874748"/>
              <a:gd name="connsiteX4" fmla="*/ 1097 w 2403435"/>
              <a:gd name="connsiteY4" fmla="*/ 2321252 h 3874748"/>
              <a:gd name="connsiteX5" fmla="*/ 718851 w 2403435"/>
              <a:gd name="connsiteY5" fmla="*/ 3442129 h 3874748"/>
              <a:gd name="connsiteX6" fmla="*/ 2233019 w 2403435"/>
              <a:gd name="connsiteY6" fmla="*/ 3874748 h 38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435" h="3874748">
                <a:moveTo>
                  <a:pt x="1131806" y="1328194"/>
                </a:moveTo>
                <a:cubicBezTo>
                  <a:pt x="1075270" y="1274117"/>
                  <a:pt x="320645" y="30336"/>
                  <a:pt x="345226" y="839"/>
                </a:cubicBezTo>
                <a:cubicBezTo>
                  <a:pt x="369807" y="-28658"/>
                  <a:pt x="2354284" y="730064"/>
                  <a:pt x="2400168" y="738258"/>
                </a:cubicBezTo>
                <a:cubicBezTo>
                  <a:pt x="2446052" y="746452"/>
                  <a:pt x="1993767" y="1811613"/>
                  <a:pt x="1977380" y="1878800"/>
                </a:cubicBezTo>
                <a:cubicBezTo>
                  <a:pt x="1960993" y="1945987"/>
                  <a:pt x="33871" y="2296671"/>
                  <a:pt x="1097" y="2321252"/>
                </a:cubicBezTo>
                <a:cubicBezTo>
                  <a:pt x="-31677" y="2345833"/>
                  <a:pt x="681161" y="3399522"/>
                  <a:pt x="718851" y="3442129"/>
                </a:cubicBezTo>
                <a:cubicBezTo>
                  <a:pt x="825367" y="3494568"/>
                  <a:pt x="2163373" y="3866554"/>
                  <a:pt x="2233019" y="3874748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883231B-DD38-4668-AA62-AB9EC9B4F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287" y="2166328"/>
            <a:ext cx="2286198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958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Vendedor Viajero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9EDC1-7E2C-42EE-9207-84A7EC919D04}"/>
              </a:ext>
            </a:extLst>
          </p:cNvPr>
          <p:cNvSpPr txBox="1"/>
          <p:nvPr/>
        </p:nvSpPr>
        <p:spPr>
          <a:xfrm>
            <a:off x="130626" y="1562726"/>
            <a:ext cx="888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Avenir Book" panose="02000503020000020003"/>
              </a:rPr>
              <a:t>Caso de Santiago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4B4EE9-EC4E-48DA-86AE-69BF0024C445}"/>
              </a:ext>
            </a:extLst>
          </p:cNvPr>
          <p:cNvSpPr txBox="1"/>
          <p:nvPr/>
        </p:nvSpPr>
        <p:spPr>
          <a:xfrm>
            <a:off x="130626" y="2182505"/>
            <a:ext cx="87191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s-CL" sz="3200" dirty="0">
                <a:latin typeface="Avenir Book" panose="02000503020000020003"/>
              </a:rPr>
              <a:t>Distancias en </a:t>
            </a:r>
            <a:r>
              <a:rPr lang="es-CL" sz="3200" dirty="0" err="1">
                <a:latin typeface="Avenir Book" panose="02000503020000020003"/>
              </a:rPr>
              <a:t>Kms</a:t>
            </a:r>
            <a:r>
              <a:rPr lang="es-CL" sz="3200" dirty="0">
                <a:latin typeface="Avenir Book" panose="02000503020000020003"/>
              </a:rPr>
              <a:t>:</a:t>
            </a:r>
          </a:p>
          <a:p>
            <a:pPr>
              <a:spcAft>
                <a:spcPts val="3600"/>
              </a:spcAft>
            </a:pPr>
            <a:endParaRPr lang="es-CL" sz="3200" dirty="0">
              <a:latin typeface="Avenir Book" panose="02000503020000020003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252566-97B2-4168-B48A-B5A5752D1117}"/>
              </a:ext>
            </a:extLst>
          </p:cNvPr>
          <p:cNvSpPr txBox="1"/>
          <p:nvPr/>
        </p:nvSpPr>
        <p:spPr>
          <a:xfrm>
            <a:off x="82399" y="5997890"/>
            <a:ext cx="8719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venir Book" panose="02000503020000020003"/>
              </a:rPr>
              <a:t>¿Cuál será la trayectoria optima?</a:t>
            </a:r>
          </a:p>
        </p:txBody>
      </p:sp>
      <p:graphicFrame>
        <p:nvGraphicFramePr>
          <p:cNvPr id="74" name="Tabla 74">
            <a:extLst>
              <a:ext uri="{FF2B5EF4-FFF2-40B4-BE49-F238E27FC236}">
                <a16:creationId xmlns:a16="http://schemas.microsoft.com/office/drawing/2014/main" id="{2FA03B98-C3F8-4C7D-B413-8732DBF08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190009"/>
              </p:ext>
            </p:extLst>
          </p:nvPr>
        </p:nvGraphicFramePr>
        <p:xfrm>
          <a:off x="1523997" y="2853623"/>
          <a:ext cx="6096000" cy="297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282112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754209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1131135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868096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650790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851960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641072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50156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Santiago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Las Condes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Quilicura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Macul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Puente Alto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 Bernardo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Maipú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379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Santiago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799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Las Condes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23.5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21.5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061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Quilicura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18.5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695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Macul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18.5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779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Puente Alto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9993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 Bernardo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23.5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596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Maipú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21.5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12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7247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676</Words>
  <Application>Microsoft Office PowerPoint</Application>
  <PresentationFormat>Presentación en pantalla (4:3)</PresentationFormat>
  <Paragraphs>195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Avenir</vt:lpstr>
      <vt:lpstr>Avenir Book</vt:lpstr>
      <vt:lpstr>Arial</vt:lpstr>
      <vt:lpstr>Calibri</vt:lpstr>
      <vt:lpstr>Cambria Math</vt:lpstr>
      <vt:lpstr>biz</vt:lpstr>
      <vt:lpstr>Presentación de PowerPoint</vt:lpstr>
      <vt:lpstr>Variables Binarias</vt:lpstr>
      <vt:lpstr>Variables Binarias</vt:lpstr>
      <vt:lpstr>Ejemplo</vt:lpstr>
      <vt:lpstr>Ejemplo</vt:lpstr>
      <vt:lpstr>Ejemplo</vt:lpstr>
      <vt:lpstr>Ejemplo: Vendedor Viajero</vt:lpstr>
      <vt:lpstr>Ejemplo: Vendedor Viajero</vt:lpstr>
      <vt:lpstr>Ejemplo: Vendedor Viajero</vt:lpstr>
      <vt:lpstr>Ejemplo: Vendedor Viajero</vt:lpstr>
      <vt:lpstr>Ejemplo: Vendedor Viajero</vt:lpstr>
      <vt:lpstr>Ejemplo: Vendedor Viajero</vt:lpstr>
      <vt:lpstr>Ejemplo: Vendedor Viajero</vt:lpstr>
      <vt:lpstr>Ejemplo: Vendedor Viajero</vt:lpstr>
      <vt:lpstr>Actividad Practica Semanal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Optimizando con bloques</dc:title>
  <cp:lastModifiedBy>Oscar Cartagena</cp:lastModifiedBy>
  <cp:revision>155</cp:revision>
  <cp:lastPrinted>2016-05-06T23:08:24Z</cp:lastPrinted>
  <dcterms:modified xsi:type="dcterms:W3CDTF">2021-05-31T23:53:53Z</dcterms:modified>
</cp:coreProperties>
</file>