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4" r:id="rId4"/>
    <p:sldId id="260" r:id="rId5"/>
    <p:sldId id="272" r:id="rId6"/>
    <p:sldId id="268" r:id="rId7"/>
    <p:sldId id="259" r:id="rId8"/>
    <p:sldId id="280" r:id="rId9"/>
    <p:sldId id="274" r:id="rId10"/>
    <p:sldId id="262" r:id="rId11"/>
    <p:sldId id="289" r:id="rId12"/>
    <p:sldId id="290" r:id="rId13"/>
    <p:sldId id="291" r:id="rId14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/>
    <p:restoredTop sz="94586"/>
  </p:normalViewPr>
  <p:slideViewPr>
    <p:cSldViewPr>
      <p:cViewPr varScale="1">
        <p:scale>
          <a:sx n="98" d="100"/>
          <a:sy n="98" d="100"/>
        </p:scale>
        <p:origin x="21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806D-A474-444E-9D4F-B714119A3DF3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04253-A3F8-7144-83B1-0CF49D63A0F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67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4B9FA-4FB0-AA4B-A214-48D8124D2B67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187A-A22B-0641-A7D9-EF11A880629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902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4C1B-EB3A-CE4B-A440-E3738655130D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4E1D9-EC5C-FF4E-8E69-83D0E780C1B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155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0AC0-DB98-A441-9AA1-110D6E37A934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4D988-C84E-A542-88A8-EF0896CECAB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269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17E6D-A961-B44E-B843-EB1CCC9A5A45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6D866-82A0-7442-98CB-A3CC34DE2CB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210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DB10-EA92-FB42-B917-FDA471C215A3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B79E0-3242-E44C-88D0-DE9EDFD09EA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482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837A-8B3D-A748-B96B-F07FA321AE71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00D3-CD60-3840-BBF6-A7819017A5F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980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81E7C-0BCA-A546-8E00-839B7F300631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1C1B-768B-804F-BC5D-8DF5EC82276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883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B20B-6083-3845-85B5-222DC1426D75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5F650-610D-3F4D-9704-6506CAB4788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351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CFC9-0190-104D-875B-8DB80D7D647F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33FCC-3BD6-2947-9474-68350DAA950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593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81BC-43D3-744E-B3AD-F26B0A8FBB66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E5E0-2271-7448-B47D-0C2B3861EBC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256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A0EB3F6-6608-D946-ACC3-34222D0DBD67}" type="datetimeFigureOut">
              <a:rPr lang="es-AR"/>
              <a:pPr>
                <a:defRPr/>
              </a:pPr>
              <a:t>11/7/20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D61D0DF-881A-8E43-8018-A1798ABE696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3 CuadroTexto"/>
          <p:cNvSpPr txBox="1">
            <a:spLocks noChangeArrowheads="1"/>
          </p:cNvSpPr>
          <p:nvPr/>
        </p:nvSpPr>
        <p:spPr bwMode="auto">
          <a:xfrm>
            <a:off x="1043608" y="2492896"/>
            <a:ext cx="763284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s-AR" sz="4000" dirty="0">
              <a:latin typeface="Arial" panose="020B0604020202020204" pitchFamily="34" charset="0"/>
              <a:ea typeface="Batang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AR" sz="4000" dirty="0">
                <a:latin typeface="Arial" panose="020B0604020202020204" pitchFamily="34" charset="0"/>
                <a:ea typeface="Batang" charset="0"/>
                <a:cs typeface="Arial" panose="020B0604020202020204" pitchFamily="34" charset="0"/>
              </a:rPr>
              <a:t>ORGANIZACIÓN DEL NÚCLEO </a:t>
            </a:r>
          </a:p>
          <a:p>
            <a:pPr algn="ctr" eaLnBrk="1" hangingPunct="1"/>
            <a:r>
              <a:rPr lang="es-AR" sz="3100" dirty="0">
                <a:latin typeface="Arial" panose="020B0604020202020204" pitchFamily="34" charset="0"/>
                <a:ea typeface="Batang" charset="0"/>
                <a:cs typeface="Arial" panose="020B0604020202020204" pitchFamily="34" charset="0"/>
              </a:rPr>
              <a:t>ENVOLTURA NUCLEAR</a:t>
            </a:r>
          </a:p>
          <a:p>
            <a:pPr algn="ctr" eaLnBrk="1" hangingPunct="1"/>
            <a:endParaRPr lang="es-AR" sz="3100" dirty="0">
              <a:latin typeface="Arial" panose="020B0604020202020204" pitchFamily="34" charset="0"/>
              <a:ea typeface="Batang" charset="0"/>
              <a:cs typeface="Arial" panose="020B0604020202020204" pitchFamily="34" charset="0"/>
            </a:endParaRPr>
          </a:p>
          <a:p>
            <a:pPr algn="ctr" eaLnBrk="1" hangingPunct="1"/>
            <a:endParaRPr lang="es-AR" sz="3100" dirty="0">
              <a:latin typeface="Arial" panose="020B0604020202020204" pitchFamily="34" charset="0"/>
              <a:ea typeface="Batang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AR" sz="3100" dirty="0">
                <a:latin typeface="Arial" panose="020B0604020202020204" pitchFamily="34" charset="0"/>
                <a:ea typeface="Batang" charset="0"/>
                <a:cs typeface="Arial" panose="020B0604020202020204" pitchFamily="34" charset="0"/>
              </a:rPr>
              <a:t>2020</a:t>
            </a:r>
          </a:p>
        </p:txBody>
      </p:sp>
      <p:pic>
        <p:nvPicPr>
          <p:cNvPr id="11" name="Picture 6" descr="Logo of Universidad de Chile">
            <a:extLst>
              <a:ext uri="{FF2B5EF4-FFF2-40B4-BE49-F238E27FC236}">
                <a16:creationId xmlns:a16="http://schemas.microsoft.com/office/drawing/2014/main" id="{D6B9BDCE-82AA-2542-8635-207E0A47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2405"/>
            <a:ext cx="1746512" cy="19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Logo-edv-cs6 copia">
            <a:extLst>
              <a:ext uri="{FF2B5EF4-FFF2-40B4-BE49-F238E27FC236}">
                <a16:creationId xmlns:a16="http://schemas.microsoft.com/office/drawing/2014/main" id="{8C8AC00A-302C-6640-9BD7-36907CD62C79}"/>
              </a:ext>
            </a:extLst>
          </p:cNvPr>
          <p:cNvPicPr/>
          <p:nvPr/>
        </p:nvPicPr>
        <p:blipFill>
          <a:blip r:embed="rId3" cstate="print"/>
          <a:srcRect l="5920" t="18315" r="5263" b="38951"/>
          <a:stretch>
            <a:fillRect/>
          </a:stretch>
        </p:blipFill>
        <p:spPr bwMode="auto">
          <a:xfrm>
            <a:off x="7307856" y="610230"/>
            <a:ext cx="1746512" cy="116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55DA706-0545-954D-BD47-CF8ED8499957}"/>
              </a:ext>
            </a:extLst>
          </p:cNvPr>
          <p:cNvSpPr txBox="1"/>
          <p:nvPr/>
        </p:nvSpPr>
        <p:spPr>
          <a:xfrm>
            <a:off x="1331640" y="610230"/>
            <a:ext cx="613950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TALLER INTENSIVO</a:t>
            </a:r>
          </a:p>
          <a:p>
            <a:pPr algn="ctr"/>
            <a:r>
              <a:rPr lang="pt-BR" sz="1600" b="1" dirty="0"/>
              <a:t> LA CÉLULA: ESTRUCTURA, FUNCIÓN </a:t>
            </a:r>
            <a:r>
              <a:rPr lang="pt-BR" sz="1600" b="1" dirty="0" err="1"/>
              <a:t>Y</a:t>
            </a:r>
            <a:r>
              <a:rPr lang="pt-BR" sz="1600" b="1" dirty="0"/>
              <a:t> REPRODUCCIÓN 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804678-AC10-1B47-B0EB-9AA75C1334FB}"/>
              </a:ext>
            </a:extLst>
          </p:cNvPr>
          <p:cNvSpPr txBox="1"/>
          <p:nvPr/>
        </p:nvSpPr>
        <p:spPr>
          <a:xfrm>
            <a:off x="5940153" y="872839"/>
            <a:ext cx="309141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Esquema que muestra </a:t>
            </a:r>
          </a:p>
          <a:p>
            <a:pPr algn="ctr"/>
            <a:r>
              <a:rPr lang="es-CL" sz="2000" dirty="0"/>
              <a:t>complejos de poro</a:t>
            </a:r>
          </a:p>
          <a:p>
            <a:pPr algn="ctr"/>
            <a:r>
              <a:rPr lang="es-CL" sz="2000" dirty="0"/>
              <a:t>proteínas laminas</a:t>
            </a:r>
          </a:p>
        </p:txBody>
      </p:sp>
      <p:pic>
        <p:nvPicPr>
          <p:cNvPr id="4" name="Picture 6" descr="http://www.biologiasur.org/apuntes/images/stories/la_celula/clip_image299.jpg">
            <a:extLst>
              <a:ext uri="{FF2B5EF4-FFF2-40B4-BE49-F238E27FC236}">
                <a16:creationId xmlns:a16="http://schemas.microsoft.com/office/drawing/2014/main" id="{39F4BD0D-8DD2-E14F-835D-D18F3D398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6"/>
          <a:stretch/>
        </p:blipFill>
        <p:spPr bwMode="auto">
          <a:xfrm>
            <a:off x="5328592" y="3116825"/>
            <a:ext cx="3923928" cy="369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botanica.cnba.uba.ar/Pakete/6to/Envoltura-nuclear_archivos/image003.jpg">
            <a:extLst>
              <a:ext uri="{FF2B5EF4-FFF2-40B4-BE49-F238E27FC236}">
                <a16:creationId xmlns:a16="http://schemas.microsoft.com/office/drawing/2014/main" id="{AB30920D-CA66-284F-9D97-3FAC1E63B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" y="44624"/>
            <a:ext cx="580844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644E5F-EC51-414A-88CE-5B5CCA903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58952"/>
            <a:ext cx="4006304" cy="39862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42F5D1-4D37-9444-810D-CB9BF7A3DAAB}"/>
              </a:ext>
            </a:extLst>
          </p:cNvPr>
          <p:cNvSpPr txBox="1"/>
          <p:nvPr/>
        </p:nvSpPr>
        <p:spPr>
          <a:xfrm>
            <a:off x="3203848" y="404664"/>
            <a:ext cx="216116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2800" dirty="0"/>
              <a:t>NUCLEOLO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6EE2D4-0CCD-D643-A87E-0CFDA6BEB391}"/>
              </a:ext>
            </a:extLst>
          </p:cNvPr>
          <p:cNvSpPr txBox="1"/>
          <p:nvPr/>
        </p:nvSpPr>
        <p:spPr>
          <a:xfrm>
            <a:off x="827584" y="5877272"/>
            <a:ext cx="7567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/>
              <a:t>CORTE DE CÉLULA OBTENIDO CON MICROSCOPIA ELECTRÓNICA</a:t>
            </a:r>
          </a:p>
        </p:txBody>
      </p:sp>
    </p:spTree>
    <p:extLst>
      <p:ext uri="{BB962C8B-B14F-4D97-AF65-F5344CB8AC3E}">
        <p14:creationId xmlns:p14="http://schemas.microsoft.com/office/powerpoint/2010/main" val="274589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cléolo">
            <a:extLst>
              <a:ext uri="{FF2B5EF4-FFF2-40B4-BE49-F238E27FC236}">
                <a16:creationId xmlns:a16="http://schemas.microsoft.com/office/drawing/2014/main" id="{50C6D29A-ED14-D14A-BEBA-053514FA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7C42AA-5872-A646-BF15-974F3A7CE2DC}"/>
              </a:ext>
            </a:extLst>
          </p:cNvPr>
          <p:cNvSpPr txBox="1"/>
          <p:nvPr/>
        </p:nvSpPr>
        <p:spPr>
          <a:xfrm>
            <a:off x="899592" y="6525344"/>
            <a:ext cx="40286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dirty="0"/>
              <a:t>Tomado de Atlas de Histología Vegetal y Animal.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4C3A3C-806C-1344-8346-A63D84BC344F}"/>
              </a:ext>
            </a:extLst>
          </p:cNvPr>
          <p:cNvSpPr txBox="1"/>
          <p:nvPr/>
        </p:nvSpPr>
        <p:spPr>
          <a:xfrm>
            <a:off x="1713630" y="147990"/>
            <a:ext cx="55226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/>
              <a:t>NOR=región organizadora del nucléolo</a:t>
            </a:r>
          </a:p>
        </p:txBody>
      </p:sp>
    </p:spTree>
    <p:extLst>
      <p:ext uri="{BB962C8B-B14F-4D97-AF65-F5344CB8AC3E}">
        <p14:creationId xmlns:p14="http://schemas.microsoft.com/office/powerpoint/2010/main" val="295234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1012A0-9200-1342-A53D-D8CEFC3BA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1452"/>
            <a:ext cx="6985000" cy="65659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6EA824-319A-B440-8BB9-20A5CBCA10E6}"/>
              </a:ext>
            </a:extLst>
          </p:cNvPr>
          <p:cNvSpPr txBox="1"/>
          <p:nvPr/>
        </p:nvSpPr>
        <p:spPr>
          <a:xfrm>
            <a:off x="5630436" y="6505599"/>
            <a:ext cx="34780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1200" dirty="0"/>
              <a:t>Tomado de Atlas de Histología Vegetal y Animal.</a:t>
            </a:r>
          </a:p>
        </p:txBody>
      </p:sp>
    </p:spTree>
    <p:extLst>
      <p:ext uri="{BB962C8B-B14F-4D97-AF65-F5344CB8AC3E}">
        <p14:creationId xmlns:p14="http://schemas.microsoft.com/office/powerpoint/2010/main" val="200932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2.bp.blogspot.com/-y5xhcsnurNY/TxlBATwkbII/AAAAAAAAH4M/RyU8ubzW_1I/s1600/leucoci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2957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04CF291-B9D3-5D41-959E-C3058AF4F514}"/>
              </a:ext>
            </a:extLst>
          </p:cNvPr>
          <p:cNvSpPr txBox="1"/>
          <p:nvPr/>
        </p:nvSpPr>
        <p:spPr>
          <a:xfrm>
            <a:off x="1115616" y="764704"/>
            <a:ext cx="718658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/>
              <a:t>Diferente formas de núcleos en muestra sanguínea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088EA8-021C-0A4B-85CD-D119B5257DB6}"/>
              </a:ext>
            </a:extLst>
          </p:cNvPr>
          <p:cNvSpPr txBox="1"/>
          <p:nvPr/>
        </p:nvSpPr>
        <p:spPr>
          <a:xfrm>
            <a:off x="342900" y="333375"/>
            <a:ext cx="18473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endParaRPr lang="es-CL" sz="2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D54D49-241B-374F-99DB-C49AA22DF5AA}"/>
              </a:ext>
            </a:extLst>
          </p:cNvPr>
          <p:cNvSpPr/>
          <p:nvPr/>
        </p:nvSpPr>
        <p:spPr>
          <a:xfrm>
            <a:off x="159308" y="270203"/>
            <a:ext cx="2783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CICLO PROLIFERATIVO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2759E7A-6562-B34E-B474-29A7228FEF85}"/>
              </a:ext>
            </a:extLst>
          </p:cNvPr>
          <p:cNvGrpSpPr/>
          <p:nvPr/>
        </p:nvGrpSpPr>
        <p:grpSpPr>
          <a:xfrm>
            <a:off x="331258" y="0"/>
            <a:ext cx="8812742" cy="6859119"/>
            <a:chOff x="331258" y="0"/>
            <a:chExt cx="8812742" cy="6859119"/>
          </a:xfrm>
        </p:grpSpPr>
        <p:pic>
          <p:nvPicPr>
            <p:cNvPr id="15361" name="Picture 2" descr="http://pumas1122.files.wordpress.com/2011/08/4_fases_del_ciclo_celula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58" y="0"/>
              <a:ext cx="8405813" cy="626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92C4D89-48C0-624D-88C1-414372D48E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78" t="12473" r="10245" b="12605"/>
            <a:stretch/>
          </p:blipFill>
          <p:spPr>
            <a:xfrm>
              <a:off x="6335688" y="5013176"/>
              <a:ext cx="2808312" cy="1845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&quot;Núcle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0475"/>
            <a:ext cx="7939087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131A33-D11A-4741-967D-0424B0CE0EAB}"/>
              </a:ext>
            </a:extLst>
          </p:cNvPr>
          <p:cNvSpPr txBox="1"/>
          <p:nvPr/>
        </p:nvSpPr>
        <p:spPr>
          <a:xfrm>
            <a:off x="1115616" y="116632"/>
            <a:ext cx="699986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ESQUEMA TRIDIMENCIONAL DE UN NÚCLEO, </a:t>
            </a: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SEÑALANDO LOS DISTINTOS COMPONENTES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alipso.com/monografias/nucleo_celular/index_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688632" cy="600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218EB44-7318-0E42-A3D1-513C7552E5C3}"/>
              </a:ext>
            </a:extLst>
          </p:cNvPr>
          <p:cNvSpPr txBox="1"/>
          <p:nvPr/>
        </p:nvSpPr>
        <p:spPr>
          <a:xfrm>
            <a:off x="848593" y="116632"/>
            <a:ext cx="710085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ESQUEMA DE UN CORTE DE NÚCLEO, </a:t>
            </a:r>
          </a:p>
          <a:p>
            <a:pPr algn="ctr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MOSTRANDO LOS DISTINTOS COMPONENTES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://2.bp.blogspot.com/-6htudsnYL_k/T5NdbuYxdkI/AAAAAAAAAMg/_mky3gXIeIA/s1600/n%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29083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6" descr="http://1.bp.blogspot.com/-C5toT4qciZQ/T5Ndg0ZZJwI/AAAAAAAAAMw/SiYbDkMZeLE/s1600/n%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29733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http://4.bp.blogspot.com/-80WwaNXP9ZM/T5Ndjw7aQvI/AAAAAAAAAM4/lTpI8XZFdF0/s1600/n%2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214630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http://contenidos.educarex.es/cnice/biosfera/alumno/2bachillerato/biomol/imagenes/nucleico/nucleol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2671762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6 CuadroTexto"/>
          <p:cNvSpPr txBox="1">
            <a:spLocks noChangeArrowheads="1"/>
          </p:cNvSpPr>
          <p:nvPr/>
        </p:nvSpPr>
        <p:spPr bwMode="auto">
          <a:xfrm>
            <a:off x="45381" y="400596"/>
            <a:ext cx="5976664" cy="230832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Imágenes de corte de núcleo a microscopia electrónica,</a:t>
            </a:r>
          </a:p>
          <a:p>
            <a:pPr eaLnBrk="1" hangingPunct="1"/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Se observa cromatina en distintos grados de </a:t>
            </a:r>
          </a:p>
          <a:p>
            <a:pPr eaLnBrk="1" hangingPunct="1"/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Condensación en diferentes células.</a:t>
            </a:r>
          </a:p>
          <a:p>
            <a:pPr eaLnBrk="1" hangingPunct="1"/>
            <a:endParaRPr lang="es-A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¿Cómo esta la cromatina del espermio? Describala.</a:t>
            </a:r>
          </a:p>
          <a:p>
            <a:pPr eaLnBrk="1" hangingPunct="1"/>
            <a:endParaRPr lang="es-A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¿Que asociación puede ocurrir entre grado de </a:t>
            </a:r>
          </a:p>
          <a:p>
            <a:pPr eaLnBrk="1" hangingPunct="1"/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condensación de cromatina y transcripción del DNA?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http://web.educastur.princast.es/proyectos/biogeo_ov/2bch/B4_INFORMACION/T401_NUCLEO/diapositivas/Diapositiva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pic>
        <p:nvPicPr>
          <p:cNvPr id="23554" name="Picture 4" descr="http://web.educastur.princast.es/proyectos/biogeo_ov/2bch/B4_INFORMACION/T401_NUCLEO/diapositivas/Diapositiv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1"/>
          <a:stretch>
            <a:fillRect/>
          </a:stretch>
        </p:blipFill>
        <p:spPr bwMode="auto">
          <a:xfrm>
            <a:off x="5220072" y="1496446"/>
            <a:ext cx="36893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3 CuadroTexto"/>
          <p:cNvSpPr txBox="1">
            <a:spLocks noChangeArrowheads="1"/>
          </p:cNvSpPr>
          <p:nvPr/>
        </p:nvSpPr>
        <p:spPr bwMode="auto">
          <a:xfrm>
            <a:off x="11642" y="980728"/>
            <a:ext cx="5493812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Moléculas y macromoléculas se </a:t>
            </a:r>
          </a:p>
          <a:p>
            <a:pPr eaLnBrk="1" hangingPunct="1">
              <a:lnSpc>
                <a:spcPct val="150000"/>
              </a:lnSpc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desplazan del núcleo al citoplasma y</a:t>
            </a:r>
          </a:p>
          <a:p>
            <a:pPr eaLnBrk="1" hangingPunct="1">
              <a:lnSpc>
                <a:spcPct val="150000"/>
              </a:lnSpc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viceversa, sólo por los complejos </a:t>
            </a:r>
          </a:p>
          <a:p>
            <a:pPr eaLnBrk="1" hangingPunct="1">
              <a:lnSpc>
                <a:spcPct val="150000"/>
              </a:lnSpc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de poro</a:t>
            </a:r>
          </a:p>
          <a:p>
            <a:pPr eaLnBrk="1" hangingPunct="1">
              <a:lnSpc>
                <a:spcPct val="150000"/>
              </a:lnSpc>
            </a:pP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Imagen de corte de célula a </a:t>
            </a:r>
          </a:p>
          <a:p>
            <a:pPr eaLnBrk="1" hangingPunct="1">
              <a:lnSpc>
                <a:spcPct val="150000"/>
              </a:lnSpc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microscopio electrónico de transmisión</a:t>
            </a:r>
          </a:p>
          <a:p>
            <a:pPr eaLnBrk="1" hangingPunct="1">
              <a:lnSpc>
                <a:spcPct val="150000"/>
              </a:lnSpc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Aumento de 20.000x</a:t>
            </a:r>
          </a:p>
          <a:p>
            <a:pPr eaLnBrk="1" hangingPunct="1"/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4 CuadroTexto"/>
          <p:cNvSpPr txBox="1">
            <a:spLocks noChangeArrowheads="1"/>
          </p:cNvSpPr>
          <p:nvPr/>
        </p:nvSpPr>
        <p:spPr bwMode="auto">
          <a:xfrm>
            <a:off x="347125" y="324584"/>
            <a:ext cx="8449749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COMUNICACIÓN NÚCLEO Y CITOPLASMA Y VICEVERSA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2.uah.es/biologia_celular/LaCelula/Po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78" y="2033588"/>
            <a:ext cx="50260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4" descr="data:image/jpeg;base64,/9j/4AAQSkZJRgABAQAAAQABAAD/2wCEAAkGBhQSERUUExQWFRQWGB0YGBgYGRgbHhweGxsYGhgbGiAcHCYgGxwlGhgaHy8gLycpLCwsGB4xNTAqNSYrLCkBCQoKBQUFDQUFDSkYEhgpKSkpKSkpKSkpKSkpKSkpKSkpKSkpKSkpKSkpKSkpKSkpKSkpKSkpKSkpKSkpKSkpKf/AABEIAM8AvAMBIgACEQEDEQH/xAAcAAACAgMBAQAAAAAAAAAAAAAEBQMGAAIHAQj/xAA+EAACAQIFAgQCCQIFBAIDAAABAhEAAwQFEiExQVEGEyJhcYEHFCMyQpGhscHR8BUzUuHxFmJygheiJENT/8QAFAEBAAAAAAAAAAAAAAAAAAAAAP/EABQRAQAAAAAAAAAAAAAAAAAAAAD/2gAMAwEAAhEDEQA/AO41lZUWJchSRzG1BrisToUnSzR0Wh7Wbq6aralt4jg9tu9U/wAT5zetS9u4GtXNjESDwevxoBMVctYcFi9tHJ0Hbg86utBfrWeWizIXCuvKtsaHzXxNbsgfiLGBFc08QZna0obVxmuoPVIMHuQe/wAaSYfM3a4h1RvEk7A/xQdMu+OwLrIVhkmCTCn8+KXZd40ZnYXAoAJIg7r8Y5quY/CO7gX7iqWI307x/q25HvS7E2lBKWgXYNGoDZh/WelBez9IIshS8vrmPkd5PSg8V9I7OrKiGIPqXcj2qoeKLToERlC+kQJ1Ebb0Dk6v5gVW0nmDAB+NA/zDxeL9q3bYlCNnImSPieaXZhiSWAt+oFeSd4A69BxTXCs1m7dS5ZF97i7aAPT26e/SlH+G3ltywFpX2E7ExQImxhDnqJ4b5bGinh3D6RbU8ATHwE0HirSz6JYe4/avbWMI2O4A2HagIupDenURv/xV9+j7CSyMGLEmQAZAER6ux9qogzCUChd+/wDFdH+jTA6QW6lZEe/9mgaeG82xGO+tsLvk+TeuYe2gUGDbAHmPqksSxnTIAG3vUi/SBa8wpoc+rEW1bb1PhV1XRH4QYbSeuk8bS1GW4ZLvq0rev8jVpa8UXclQQHIXnbj2rf8A6aw2tn8ldT6wTH/9ABcIEwCwUSRBMUFct/SghAY4e4FIwrTrTZcXtbMTyCNx2/KjrvjtFxLWTafSuJTCm5Kka7qB7ZjnSZAPYnrTD/ozBxHkLEWliW4sf5I5/D0obAeELa4m/fuRca7eW+gIMW2W2LQI3IJjcGJEn2oEXhH6QXuLatXbdy9eZmLtbUQiG/dtW2YDoNHqPQb71NhvpBCLcDC5dZXxbb+Wum3hWAcCNm5AWdz1Ip+ng/DW4azaW1cRXVHWfTrbWZEw41+rSZE0JlXgSwlpkvAX2a5duMxGne+ZuoAD9w8FSTMCaCXKfGlrEYhrCBlYItxdfpLoyqyuoI9SHVEiYKmY2qxUDZyWytzzVtgPBAO+wbTqCzsoOhZiOBR1BlL8+B8h9Ikx05+VMK1dZBHeg47iblm2FMs16QWBkAfCeSKbeK82GJuLYMAgStwH0xEkEH3FQfSB4aFkrcQwD39t96oWIZzyxMUDTEZgzfZhdpMR71PichdlEKdudv37Uswdq4o8zS2kbao+farhgPEoNohp1ER7ADr7mgQYHMjh2JeGJ4J3jnian/6lVbfpWLsmLikjnnbigsW3n3QqiOBvFHJ4LZboV2UbatiNxxsP60HmT5W2IcM7Np59XvPHzozOclCCd1MSKGw+LbD3NKsXExqHBA43qTMM6FwQYngT07CaBJazu7aBCtE9eu3vUF7NLl1dJLMFEzzHerJgchFk+ZiApVwSDOw+JH7VBhMys20vAAy59EbCDIie3WPagT2bS6BBGongn9/atMweX0wJG0ACKkzDK3sqCSGnpI226ivcntWX9Lkqx4I79KCNskvK6IVhn3FXPwNmj2b3knSwmG6kAc/KJJPwpDjbbemXB8uQHk7/AB7VDkuaC1cBRS1wmDMyOmx4jfrQWuxlON+t4dvKebF/GaWMeStt7LLhdO/3d1B2mdU1ZfAlrFDDzi2um62nUtxVBRwsXNBUnUrMNQOw9W0cCTJPEFhSMOcQXvanQghtntrruIDEEqpmJ4om140wbqWF9CotecSZA8ssbYbcdXUrHM0FAyDGZpfwYu4e5ddnwt6WcrBuriCtvyp4fyg47bLO9PGw+YPcRQb6WDjGAIIDjDGzEuTvHm8T6hTNvGOHsXbNpFRMM9u/cZx6BbNggOCmn/USDxuODNMG8a4Nbaub6hTPeRpdbbFhyum4yqZ4JoK61jMVvsoa8VF24A/pYfVxhwLZAJAa950HfctMwtWDwX9ZFgrix9orlQ0n7RQFhwrepJ3lSeZjYipLvi3CpcuW3vKGtSLgIaFhPM9RiB6NxvvuBW2E8V4V9Oi6rFywAAM+hgryIkaWZQfjQOqyvBXtBlZXmreK8ucGOaDnn0h4su6oCBvp/OqhdwbWWYDSQ0DVsYnoKsvjXCfbrcY6YME9ffbrVexOhDottqZiGQmf/sKDezjHNjyWuAKx4YDaPfvSvPMMlkqtu4X2kmRAmprOEZrjXG9So24j0+4qLPHt3rgNldIjdQAOnt70BeXnDlBp1m9Il+09opnfhVN4YkC+sgW25g7QflSjKMyOGGnywST948/CmWa21jWVR3cagwIPTt3oIbWJdbBTRpJ3M7gz1E7g/Cq/J1DkAHtxTTMrwR1Fq5MASQep7URh8tU2/V139570BF5z5Car4vdBbH5w00Jnmbm9pAsi0VENpA3+PvQ1tzhbqOArQdUGPhv71AniV/Oa5pWT7CJ7igzNPJNtCrMXM6g2552HO0ULlWLNlw0AxPImaYZNhUvXpusApMk8x2J9pp9mvh5EtNJG33SIgj2oFX1ttDujBFuiHDR6vgD09xUOVOth7TwuliJAYyoB3j35pTjLG4iSOgmtsFhTIYiVB3MUHY8B4Ksm8uKS9cb7e9iQPRE37YtMuyzpCjbrPWgsP9E9hbTWjevMrWBhx/lgqq3jfRhC7sHPXY9qb+Cr2vDKwJ09JphmmaaAEQa7zzoTvH4m/wBKCRLe4AkkCgrPijwqmKa1buXbl295Ny16dCwtyJuvCHTDIsAcmRB3iXNPo+TFWUS5fuKAjKQiWkBZmVjcKhI1emPn3qx5VlwtgljquOQ1xztqYCBA6KBsB0A7yaO8sUFdxHgmzcXGq7ORjo8wekadKBAUIHYA7zvUGI8Coy2BcuEmyQ4uKlu2+sMp1Aoo0lguluhBMiYItdJ/EOJMJZtkrdvkqrDlFAm5c/8AVeP+5loGGDxq3QWQyAzLPcqSrR3hgR8jRFQ4XCJbRUQBURQqgcAAQAPkIqag8ivaysmgUeIcrt3bTFk1MBt8elcaxbth3OmJ3AneD7fCut+J87FpD6uR/fNcpuYQX7r62jfaCN/gDzQKhm1wlhqMNuQdx+VWDwrgg7eog9lpbatWltupDayYCwJ9j/WpDhbmHCvIieh2+P8AFAd4isokAQSeR2PUVW3wzkFhqKg8jgT+1NExy37gF1yqnt/fHvTXDZS1y59Ws3EZLsnSfwgfiMdaCsWQRDngHqefhVh8L42y18C82lYJ9XHwHahMzya7h20OAyrsD+4jkUmzC3EEDSD86Cy55hLdzFlUcFNIIMrGwEie1KrGWIpfzZESBt1PHHQitkJeysWdkEFvnt8d968VbTKSHfVpnnqO/tQeYTDXbK+Yo9DSOh4PWjszzgm2qqxIiIPvzHXmiUwl29hWPnKAu5QAD9fjVaOHJEmSP6c0D2zgWw6+dpW6hgAyfxcfORFDvavW1a2Ue35m8kRt2BPT2pglnDlFFi45u6QRIEBu0RvXmf43FYgp5sQkLEc7cx70Djwlnr2ba2lYEliYMcATtOwk9avmR4M/51wh71wbkcKpMrbT/tAiTtqILHkAcfS8oC6N3B3JP5QK674cxxa2quukhR86B1WVlZQauaR5Qnn3nxR3Xe1YnjQD63H/AJuOeqqvepc/xJZVsISLl46ZHKoIN15G4AQ6dXRnQAyRTTDWgqhVUKoEKoEAAbAADgAQIoJAK9rKygqHjLxK2GuKijZlBP5sOPlSpfpDkaTCmCNwY+Irz6RbsYlD5ZJFsHUO2p9vh1qkXUV7LuzNMxAE8+/x2+dAf4g8RtcYAjUojbv/ABU7Ztrw9tRh1m3MXAIqtWrkqVM7VP8A4zd8sWi0W9x6f2Me9A0zE2mVPKGq6+5iZWOYJ5oTEJbNqCza59M9gO3xqLGZmtq5b8r8IHuJ3mQfepLDHEXgzgAT0FBDluFVXRrqTb6gSCRVmwKDF3h9XAsaROxhu8DvNMk8PotuN52IEDiSD8aqeazh3PlnSSSARyO9A8+p3cRJF3UbcrcDso25Ed96r+Y3HxLKulQUEenrHw67UsseYxIUnfmP5p1k+OVGVdgTsffpvQAfWLiWjaJhDyDG+8zPxoizmWHt3EIUsAsOB19570y8QuumJEgfd9j27iq2uWvcVntr6Rzvv8aBnmLWrjIcPqUEeoHvP6jerfgvDFoWlUggnl+vw9vjVPs5C6YYYmfTMRB6GmuE8UMVlwSQIBmNu1ADm2VNg7gYATyCKUXM+ukkliZO44prjrlzEvG7ad43mP6VBj7No2l0jS4Pr3jjmPc0C/BX5YFhMb10rKPFSLZ7FNxPWuf4rDpcjyBBA3k7n4UsvYlklZI9veg6gfpGYmAJPSI/mi8s8e+YSNQ2EkER8hvXL8DbKKLy3EJB3RufjFTjKrrW3vBSEmSw6CdyKDrHh/MA+IuXLoAdoS2AQwFsTG4PLtLnr90RtVrBr5/ynNvLGhWYz90xEb/pXZ/C+ai9ZXfcDegc1lZWUHO/pDN5cQly2xVbdtdR0gj1M436njiq1j7lzC2yNAa3cGzmN99R27710LxdkN3EaQr6bceoaQZO8fvVT/6LvmBdJZR9349I9qCn4NdPq2iSYO/WhrsO54Enmuh43wkVwpYL6l47kDiqd9atgLb8rcGfckncfCP2oAkyolk9S+ptMyNj7jtRWKwz4Vyp3Ye2x96ma8HbUFZCZ0hQDpI29RPPxo1scblh0NrzHAEuTMAcn50Eq+J3NrV1A2Px6UBly63N50Z7SbudhueBud5pPhg2kgbDt/T3p9kNi4bdxVdEQRq1cz2HbagOy+/cD3L9mzFp/SAAIEe0Upxq2VSd3vGSeQBPQAdq9w+Ne0r6WeAY1aoUT3HepNdzDrrZA6uDDHrO5PwoK+mMlhq4HPuBTlXUFUsMzrdA1Ky7A8EjfeKTmzrbVp2JmAOAe1WTC4o33t2kHli0J1BRwP5oCszwptFMO7syLuwAiWO4HvSnxDigCgt2yigdQRJ7n2pnpuYjEMDc0taMhoAmOu3WBQmLzO7jHK7EcdN422PfbigCyTGXjf8As29bAc8QNyD7UTntpmxOs2lhT67acfHbvWY7w69kBtw0Tt79DFBWM7FtGVlJYyZ6D40HlwaXndEPA7fGleYW4chTqHP50S2dEjSFB2ia9wuHnegjsYxQnllVluWbkH2PQUemJux5HmkLEBQfSSe57daBxmEHOoTS4zQN8PehnQx6oEgA8ftXYPAuFiwrDg9eO1cYy1YYEjjc13DwnikNhAD0kDtQWCsrKygyKiv2gRvsOdq1xWMW2CWIG07mqFjPpFc3GFtCyjtz2NBccRmiIIK7GR7Eda45iswNi87Iq7liNQB52222p83i/UxDCN5jrP8AFJ83AILyra545XvNAsvXyqWyXWSZ2kQD370Ri8f5Oq1aYMriSw5M9PYUrtZc10nQJjeJ/aplya6gLEARHP8AfNA/yDJdQ4+O9QZ5lItgsDAJiN/1Jorwv4gCSGO4ggEc9wD0oPOM281oQFgp4APfr7UAP+MBcObaqQTsx6EdvatMFimuQlxzpnYfL9BW2JSwyAiRcElhvB3iI9qkv4FCLa2h9oRJA3H5igtmGy7Ctbn7rgQCeD2mqZjVKOShbU3Ometb3MyuWgbRMRyP1o7L8HetRcUhlMAqN+e9Ajw9u4TydUxtM+/yp54exqoG2UkwN+/Uz0rfGXDh7z6daat9wOo/ahcflyJZW6LnrYwUKx8x7e9A0zTPSYS2JZvTtJ56fGaUYXKkDMt8Or8gRH70LlDFrqkNpb8JJ608xuLd74N1VcKRqkyCBtJPagTjLEFtjtqLQIH++woS6ly0QHUrPE07zO+tzEfZ+WhEgafudNMUF4iN57v2u5MAkbDYc/70C+1ba88LFS3bewUW/Uh325itcDhgLnrOgdT7dh8as+GP1e5rsDzF0wSwBjqCKBArA3SSCqyBp+W+1WrwVmkXtPAB2jj9aRXVh2e6rEM06gP0HfajsnVDiiVJW2Dt3j5daDs2HuBlBBmpaVZQHC7lT8J/XsaaBqCjfSNYuEeYoUrbVWIPXdp2+FUMZwz31KDQf9I/Seh5q8/SNliOQ7XTbIUAx1EsYFc7RGUFrYAtM2n1c89+aAvNbLXy952VDE7A79/nsPzpEl4sQs0/x2Hs2UK3GNx4kaSY9XPPJFIkwRI1aTpnmgbYgLZULZuK4bkdZjeT+fWs1XDptIGKMZEryevyrW5ct3US3btqrTu24mOprbB4S75pU3DKDYk7R7Ggjzu4NvsRbjaRPI5iosgW6b32X3lE7/zNS4jFvdm1PoB4Emfea3/we4sOpIHEiRPsaB54YzVcLiW+squ6R90Hf57DaszVxfvNew5REMSVHH/cVIlRHJ496VYfMbaWnW4kvtBbr8dvbmtnzu21lVRNFxSCGH3gRO4PTagVZthrgusbkknfVt8Qdvam+WZSGw4fWWJJBtgw3t+sUfluBF6NYBb/AFjY89RsjCPYH3Na47JGsN5tvdVIJjUCN9pHSe/HvQDX0xBH1cqsMQx/E57CeYjaK9zTyxbW0yk3bbGNukfd/Og8z8Q3bl3zJgrspXYgdtv3qTJsUpuM94ktzxMnpP8ANAP/AIK4XUNu0ftNbWsxtrZe26MXP4uCB27RNXmxnNvyiTG4J3iDPYVRsVY+sXXFlZ2JA6kdTQBnGW/J0gQ8/wB/Cjcjw/mupuGQB1/KgcvyC7du+WohgCSDtEc1Ll+KNq4FckLqho7TvHagdZnkBLNsfTvIiCAOlIsNnVywly0u6sdz/f71Y/EmbYdU/wDxnbXup3J9NVrA2bbhhclSd1O8Gg1OeXGXSx2MDeTx8eKZ+H8aEaZHfigbD2hbKlSzljB6cbVBmGBazDSOdwJ2+dB0TCeLFBAkdwZifkaY5V421qxI/FHHsp/muRW7ty4Rpkx296vvg3FKMPBgENBkCZ0rQX/xBkCYlRqnbqOY6iuXeKMvey3lIZtoZBjeeZrs5rm/jHGNdJa2AVX0z70FLu2Wv3AWCiPlPufnVlTJgLW4KKQANQYgE/pvSPKcxcXQ2k3AhkhR24/Wn+a/SIt635elkgidxMgbbj+lBVczwipc9PoZd/7NLWvMT13/AFo7CC5iLwVQGJ6Hb3NN3dBdRUsyycKo1GPxE0AORYoWbgYpuDurdas2Z57bdDACCJgd6TYzTiXkwmkHuJ/Pg1XsTfKMVBkA80B+Ey84q4VT73Y/sKIs+HSjut11TQSG3n4RRuExFtU12EbUIJY77xJUD49ahy7L/rFu/euYgBxLFDAk/wB9KDbLM4azBAMTAO9FZl4h1FTbkMJ46fA80txeaXWthGtjSFiY6cg7ULkmYaLqkoH3Agj36e9A5xGEw72Fu3JF1jubcE/FwYU9uhPUmKkxeVrca2MMpa3tqcEbdw/VduCRHvU+dA3r9pdHlBjp9A1STGnYckn/AJqPA+H8St5/LYFRNt2RiNLKwUqfxA6jttB3360DHNPCyK+I0h7agXCgG4Oi2HEdTO8z3ETvQeE8JWxYS8Lj22azauBiw0gu0MsRx1G/Sos+8C3Ia5buBwFdm1MNUJAuGOsHYge3zJHh5iEN57b+VhkYrJRQhZ/LkxBgDnmZ6RQMr3h7z3NwuUKebagaQzC3Ohxt+IgzsR2qr5zhjYY2bSzrtJcJeJBdZIB2mDNFDw3cMXn0G2HVT5dzYBmCCG4PSYO0iYoLxZhbWHvXUtMwZHCwTP4VPxnegqxBUiRuN4NPcRfe5ZVmRdIETxv0j5bUvtZc7rqP99qw22UhbmoqN4FBl/ETARYIEcdqhv6NEEnWOm5/4Nb3saq3A1sAjuZ/mvLlzzm1ECTzQRZXaDN97SOSfhV2yC9pRwyBjrmdtxpSKqz5Uykbf2at2Q4i81s64kNA2HGlY/eg6njXi2xHMGK5F4iu3A76XTRbjUmqJY7HbvXYMRZ1KVIBnvXLPG3h6zYfUqlnYHc/dk8fA0FcRijKU9SsPuKW68zHNDZ5atxbKIUffUDO2+0zTe3lH1f6ujuV8yGLKfuTGx+A3NC595iXDZuHVG8kbkHgyedqBb4cJN9PtBbmRq7bUwt4xsPdYqS8yoZT3535oZ8k1Lqtye8+9SYLNvq6MnlgtvpY9J2NARh71sPuPQ+7ckcbg0rzFUa4fKHpPHX8q1/xJjbNsAAEzPU7zHwpvluAAALA/t/xQDYXMD5a2dKqdUlpMnt+k15dtorjXEdx1PvWuaWIJA3jilLWG22ieKBrcxTSyI2oNtxPHG9SWcCyjWsgg/MVDgLhtH1Lv771Z7ufK1ohlUz1O0UCjL82Buq19ydO4OoiDyG25M9Kb5V4yuFrv2QdbgOowqztEnaG+NJMLkbYgF5CqJ39xx+u1ZgsQwOht4JUfyKCwYPH4ggKGGmGXSFSNN0gvq9PUj+5Nb+J83ZENoMNLILbyiSVAICzE7ciq5ew9xmJ1CR0Dbjkxt1gVmLxzYgLaa2FuCJuEtvtAneBvG/tQQN4sxSoLYK+XCiPLtR6DKfh6MJ+ND4q5du3PPvKWa5vqIABjbVCgCY2+VF4lDbTyGVS0kh13J7ie1SebauhUZihXqx59hQHZXmShSIQkCZI4PSaSZrj/Mbkb9QP7mosfdFtyttgwjmtMpupqJuIX7bxB9qDMTkxV1UsIaD1EfGvLlkI5CyQOv8AxTjLMkGIt3HN2CmorbJ3gcHc0Jl9i5DG0pIGzNEg/lQWXwlZGI9B2jc9Z7CK6NhMkRV7Tv8AoB/FUr6NrUXGM7jZgZ2ngiukgUHtDYrLkuRqExvRNZQVHOPAK3tw5DDcH49Pahf/AI+hgxbWwAmRtIq8VlBz/wAUOtqwALSi7xI6RXP8NlrXyQpHBP5V0bx7hX1K6777jnb+gqj5heUuXRCCBvpBA9yefjQe4XwmDbLFwH3KoDJMUPZx5QQ5MgRvztxNFnAmw1l7gLFxIMgTPaOK08U3GcW2e2E25Xlo6n3oF1q213UQ8xvG8141q5cb0WzqQfhn9aEwKy0M2kHb/mrNl+dPhfM+rgMh5uGd4HTuIjagXYa2hZjfkERA69yKTvc9ZEkITx/WnuJw7oFxF1Q63N5md/8AmlF+ybzllUKONuNutA+vYwWINttS6AV52Oxke4In5UE+I8y0rvdl9fDc7+/Jom3n6WsOtkW/X1uQCRvvHtFA421atMhDhg3KxuOxoNrjW1DQWVgBEdehM/nUWW3dTlWcIseokySB0E9zWuJRbl2LPBGy+56b0RivDxFsM0QT33oJbQJdjaYFVklm/v8AuaFFw7XmUOituDt8vegfNuWwyg+k7GtUxT6Sur0n8J4+PxoJ8wdLlwsi6QdyOI/3qC1NqdgQe/701yTDKZ1Rx23nnYdab5tl6+UAxVW23MbjrFBXEe2U1aofeefyq1eGPGVjDIV0tJHTcEnbeeBVGxVsBiBx/e9ZhMOxO0enffbpNB1nwFh2Ls5YSST+u1X4VyXwF4nFu4Lbj7xiR+ldWS5IBoJKyvGNKrmfqxiyj3zwSkaAfd2IX8pIniga6hS/M87tWYDvDHhQCzHp91QTBO08TG9C/wCHX7pm7d8oH8Fjbbs1xhqP/qE6QZE1phfBWEtyRZBLGWLlnLf+ZcnX856dhQKc5zcXIDPZw8AMBeuJ5rDf7qBvTMbE6j00mTFQx+drirosqWRHOklUYCeAXLKI2mRXV8Pl1u2um3bRFmYVFUfkB7CuZ/SFhRbuzG5E7n9KAW3isOLj2n+7EW2J2BHbmkd7EviH0ltQXYdIA+VLTgnK6tJiYnfmi0s3cOVLiNQ1CgNzHKALasIM/nP9KWNmb20NoH0zPzPMRRmMzQsunrPw+dSYHLzbYG4B6t4O8r3oEwxVxl0S2gfh6f7U2yfFgQG3WjLN9US4BZ1KzQHI2X3HWaXZrYtIB5blmMEztv8AyKAvP7FoBSvq1bgxSC7YYHcEb7T+1T4T7Vod9I5puce1xAhCxa9Qk7t0j40AGHLWXGpeYP8AtsdqfLm9s2wSSzDcDoPbilS4xXdnuBjGwUb/AAkileMvw50jSOgoDMfi/PuADkkcDavLmVaXVdUzuQAdvY1rleOCgjQSYIDDpNEYW/B8w3IuKYCnmKAZ7JVjoJZR1G8VLfzQv8YievH9ijcBibl2bYZQW5IAERMfvFJfqTSw6qTMfxQE5Plz3NTrBjeDz8qIvZmTZIVVHqkkffA4PyoDCSkySP6V7YtMALn4J3A227UDfLMztIoC2mLj8fWuweHcX5mHRt54M/n/ADXIsvwt22we3JUjUBzsdhPvXU/DOGYWAWBkmT16AT+lADnHj6zaOLS5aZjhUNxkaAXT0+pA2zIS0TvupmNpGzjxk/2Yw6lCmY28JcU6DrVkVzpkemQ432Ig1ZMT4Xw9w3PMtK3mKytMmVcguBv6dRVSYj7oqNfB+FAjyVjzBe5b/MA0i596dQAG9Aif6ULYtBzYuA+XiXZZX0nCELdSeu52PHeKIvfSIi3ha8lyNWGBaV2+tki3tMmCN6a4jwbhLioj2EKIHVRuIFz/ADBsdwxEmeTvWz+E8KW1Gymr7Mzv/wDp/wAnr+HpQVTF+PnFvGW7fmNft/XGUsLYFtcMqcQIcanESJPqk8VXvFWfW7l7BC+twvdsWtZUAAtdXUrLB4DAgiB97aYNdIv+CsG+rVh0OprjNGoSboC3Zg7hgBI4MCuU55hrVrGn7JFh10nc6fLXTbAI3hV2FBWsT4kLmVlcObdy5pmSdDAA9wfb3FNh4gtAWvrKXN5VRwOFKkEjfVq244b2nSzk9vz2ZLKEQ0qZ0wd2ABPB7V7YyL7LzhbQohA0kmIkQIncAgbE9BQLca4NxtIIE7SeKai6ptKTcJn0leo7fKg3LXrmpgJJggUbcyG4oDQNPImP4NBJezW8UWwTpXmO46fpQV9h6w1sBogaeJmT8eKeW8pYlbhG43idvaJpxlngy5dEsRp1A8id+eKChYFApll1e0xRN2w7KbkFVmJ/iupX/A1o25AgxAg+8UHiPAe2nzDA6bUFIwWWE2ReRjzGjvHJNB28ruYhwQvtCjbrvXQsv+jsgyxkdADHxq1ZX4dS0mmAD8OKDjS5detagsiZB26dawYEaAUksCPjPWa7m2XIZlVMx0FL38KWiwbSo9gOfjQcqfLFurbFlW8wbXDG2/cjrVz8L+B1tz5qAnoZ/Srhhcot250KBJnbb9KNAoKbmXgC2+4EE9OQPcUq/wDjZvuhpH5R7xXR6ygqmQeCUskksT0Aq0pbAEDgVtW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1D2142-4D10-F548-89CD-F06884E075EE}"/>
              </a:ext>
            </a:extLst>
          </p:cNvPr>
          <p:cNvSpPr txBox="1"/>
          <p:nvPr/>
        </p:nvSpPr>
        <p:spPr>
          <a:xfrm>
            <a:off x="155575" y="121856"/>
            <a:ext cx="8736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Imagen a microscopia electrónica de un corte de célula donde observamos complejos de poro membrana nuclear interna y externa y cromátina.</a:t>
            </a:r>
          </a:p>
          <a:p>
            <a:pPr algn="just"/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Nombre todos los componentes de la envoltura nuclear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8575"/>
            <a:ext cx="90392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14382</TotalTime>
  <Words>201</Words>
  <Application>Microsoft Macintosh PowerPoint</Application>
  <PresentationFormat>Presentación en pantalla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Gladys</dc:creator>
  <cp:lastModifiedBy>Gladys Sofia Tapia Opazo (gtapia)</cp:lastModifiedBy>
  <cp:revision>45</cp:revision>
  <dcterms:created xsi:type="dcterms:W3CDTF">2014-03-24T18:23:56Z</dcterms:created>
  <dcterms:modified xsi:type="dcterms:W3CDTF">2020-07-11T12:49:59Z</dcterms:modified>
</cp:coreProperties>
</file>