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2" r:id="rId3"/>
    <p:sldId id="265" r:id="rId4"/>
    <p:sldId id="282" r:id="rId5"/>
    <p:sldId id="322" r:id="rId6"/>
    <p:sldId id="355" r:id="rId7"/>
    <p:sldId id="317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840" y="200"/>
      </p:cViewPr>
      <p:guideLst>
        <p:guide orient="horz" pos="3385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730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25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687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47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38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41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91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935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63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37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53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2CA88-E1C2-4A3E-B342-0B295FBBBF74}" type="datetimeFigureOut">
              <a:rPr lang="es-MX" smtClean="0"/>
              <a:t>11/07/20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259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54947" y="2777957"/>
            <a:ext cx="791370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         CÉLULAS: CICLO CELULAR Y </a:t>
            </a:r>
          </a:p>
          <a:p>
            <a:pPr algn="ctr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      CICLO PROLIFERATIVO</a:t>
            </a:r>
          </a:p>
          <a:p>
            <a:pPr algn="ctr"/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pic>
        <p:nvPicPr>
          <p:cNvPr id="1030" name="Picture 6" descr="Logo of Universidad de Ch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16" y="379323"/>
            <a:ext cx="1962089" cy="196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Logo-edv-cs6 copia">
            <a:extLst>
              <a:ext uri="{FF2B5EF4-FFF2-40B4-BE49-F238E27FC236}">
                <a16:creationId xmlns:a16="http://schemas.microsoft.com/office/drawing/2014/main" id="{BF8007DB-B1FA-8340-ADB9-2148E5493B79}"/>
              </a:ext>
            </a:extLst>
          </p:cNvPr>
          <p:cNvPicPr/>
          <p:nvPr/>
        </p:nvPicPr>
        <p:blipFill>
          <a:blip r:embed="rId3" cstate="print"/>
          <a:srcRect l="5920" t="18315" r="5263" b="38951"/>
          <a:stretch>
            <a:fillRect/>
          </a:stretch>
        </p:blipFill>
        <p:spPr bwMode="auto">
          <a:xfrm>
            <a:off x="9325233" y="765394"/>
            <a:ext cx="1962088" cy="119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4A428E5-FED8-284C-A8CF-6D813480DB3A}"/>
              </a:ext>
            </a:extLst>
          </p:cNvPr>
          <p:cNvSpPr txBox="1"/>
          <p:nvPr/>
        </p:nvSpPr>
        <p:spPr>
          <a:xfrm>
            <a:off x="2903989" y="956418"/>
            <a:ext cx="611218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TALLER INTENSIVO</a:t>
            </a:r>
          </a:p>
          <a:p>
            <a:pPr algn="ctr"/>
            <a:r>
              <a:rPr lang="pt-BR" b="1" dirty="0"/>
              <a:t>             LA CÉLULA: ESTRUCTURA, FUNCIÓN </a:t>
            </a:r>
            <a:r>
              <a:rPr lang="pt-BR" b="1" dirty="0" err="1"/>
              <a:t>Y</a:t>
            </a:r>
            <a:r>
              <a:rPr lang="pt-BR" b="1" dirty="0"/>
              <a:t> REPRODUCCIÓN </a:t>
            </a:r>
            <a:endParaRPr lang="es-MX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4450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extLst>
              <a:ext uri="{FF2B5EF4-FFF2-40B4-BE49-F238E27FC236}">
                <a16:creationId xmlns:a16="http://schemas.microsoft.com/office/drawing/2014/main" id="{48BD62B0-6FFE-EB45-9890-CDB6AFE1A7A4}"/>
              </a:ext>
            </a:extLst>
          </p:cNvPr>
          <p:cNvSpPr txBox="1"/>
          <p:nvPr/>
        </p:nvSpPr>
        <p:spPr>
          <a:xfrm>
            <a:off x="592136" y="300038"/>
            <a:ext cx="7623175" cy="4619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CL" sz="2400" dirty="0">
                <a:solidFill>
                  <a:schemeClr val="tx1"/>
                </a:solidFill>
              </a:rPr>
              <a:t>UN GENÓTIPO DA ORIGEN A DIVERSAS FORMAS CELULARES</a:t>
            </a:r>
          </a:p>
        </p:txBody>
      </p:sp>
      <p:pic>
        <p:nvPicPr>
          <p:cNvPr id="3" name="Picture 2" descr="http://e-ducativa.catedu.es/44700165/aula/archivos/repositorio/750/960/html/celulas_diferenciadas.jpg">
            <a:extLst>
              <a:ext uri="{FF2B5EF4-FFF2-40B4-BE49-F238E27FC236}">
                <a16:creationId xmlns:a16="http://schemas.microsoft.com/office/drawing/2014/main" id="{D6EA0CA2-2863-EC4A-8CB5-FB828BFD3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1484"/>
            <a:ext cx="7458075" cy="56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78170E-4385-5041-B112-C1C0B9678731}"/>
              </a:ext>
            </a:extLst>
          </p:cNvPr>
          <p:cNvSpPr txBox="1"/>
          <p:nvPr/>
        </p:nvSpPr>
        <p:spPr>
          <a:xfrm>
            <a:off x="7253416" y="1927654"/>
            <a:ext cx="475258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¿Qué dice la Teoria Celular?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Todos los seres vivos estan formados por células.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Toda célula proviene de otra célula.</a:t>
            </a:r>
          </a:p>
        </p:txBody>
      </p:sp>
    </p:spTree>
    <p:extLst>
      <p:ext uri="{BB962C8B-B14F-4D97-AF65-F5344CB8AC3E}">
        <p14:creationId xmlns:p14="http://schemas.microsoft.com/office/powerpoint/2010/main" val="403733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Núce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791"/>
          <a:stretch>
            <a:fillRect/>
          </a:stretch>
        </p:blipFill>
        <p:spPr bwMode="auto">
          <a:xfrm>
            <a:off x="8328348" y="234027"/>
            <a:ext cx="2016125" cy="316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4" name="Picture 2" descr="http://2.bp.blogspot.com/-y5xhcsnurNY/TxlBATwkbII/AAAAAAAAH4M/RyU8ubzW_1I/s1600/leucocit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3644900"/>
            <a:ext cx="42957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2" descr="Núce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53" t="52019"/>
          <a:stretch>
            <a:fillRect/>
          </a:stretch>
        </p:blipFill>
        <p:spPr bwMode="auto">
          <a:xfrm>
            <a:off x="1847850" y="4508501"/>
            <a:ext cx="3409950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4 CuadroTexto"/>
          <p:cNvSpPr txBox="1">
            <a:spLocks noChangeArrowheads="1"/>
          </p:cNvSpPr>
          <p:nvPr/>
        </p:nvSpPr>
        <p:spPr bwMode="auto">
          <a:xfrm>
            <a:off x="416402" y="410507"/>
            <a:ext cx="7179786" cy="193899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DIFERENTES TIPOS CELULAS Y DE NÚCLEOS</a:t>
            </a:r>
          </a:p>
          <a:p>
            <a:pPr eaLnBrk="1" hangingPunct="1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NÚCLEOS: Variación en número, forma, ubicación,</a:t>
            </a:r>
          </a:p>
          <a:p>
            <a:pPr eaLnBrk="1" hangingPunct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grado de condensación de la cromatina.</a:t>
            </a:r>
          </a:p>
          <a:p>
            <a:pPr eaLnBrk="1" hangingPunct="1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7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94636" y="485771"/>
            <a:ext cx="92985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/>
              <a:t>IMPORTANCIA DE LA DIVISION CELULAR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14305" y="2300288"/>
            <a:ext cx="587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dirty="0"/>
          </a:p>
          <a:p>
            <a:pPr marL="342900" indent="-342900">
              <a:buAutoNum type="arabicParenR"/>
            </a:pPr>
            <a:r>
              <a:rPr lang="es-MX" sz="2400" dirty="0"/>
              <a:t>Para que la celula  se divida, primero debe replicar todo su genoma, ya que ambas celulas hijas deben tener el mismo material genetico que la celula progenitora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7270264" y="2057400"/>
            <a:ext cx="3245331" cy="4143375"/>
            <a:chOff x="7784619" y="2043113"/>
            <a:chExt cx="2002318" cy="3086100"/>
          </a:xfrm>
        </p:grpSpPr>
        <p:pic>
          <p:nvPicPr>
            <p:cNvPr id="1026" name="Picture 2" descr="Mitosis and meiosis, the two types of cell division.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067" b="7428"/>
            <a:stretch/>
          </p:blipFill>
          <p:spPr bwMode="auto">
            <a:xfrm>
              <a:off x="7885112" y="2043113"/>
              <a:ext cx="1901825" cy="3086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ángulo 4"/>
            <p:cNvSpPr/>
            <p:nvPr/>
          </p:nvSpPr>
          <p:spPr>
            <a:xfrm>
              <a:off x="7784619" y="2193131"/>
              <a:ext cx="514350" cy="2143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78571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63166"/>
            <a:ext cx="118333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i="1" dirty="0"/>
              <a:t>CICLO CELULAR Y CICLO PROLIFERATIVO</a:t>
            </a:r>
          </a:p>
          <a:p>
            <a:endParaRPr lang="es-MX" sz="2800" dirty="0"/>
          </a:p>
          <a:p>
            <a:r>
              <a:rPr lang="es-MX" sz="2800" dirty="0"/>
              <a:t>El ciclo celular abarca al ciclo proliferativo y a otros estadios más específicos en los cuales se puede encontrar la célula, como por ejemplo la diferenciación, envejecimiento y muerte celular. </a:t>
            </a:r>
          </a:p>
        </p:txBody>
      </p:sp>
      <p:pic>
        <p:nvPicPr>
          <p:cNvPr id="5" name="Imagen 4" descr="C:\Users\alexis\Desktop\Imagen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283" y="2718602"/>
            <a:ext cx="5953058" cy="40762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8355BAE-6079-E24F-BE29-7DD710ADB966}"/>
              </a:ext>
            </a:extLst>
          </p:cNvPr>
          <p:cNvSpPr txBox="1"/>
          <p:nvPr/>
        </p:nvSpPr>
        <p:spPr>
          <a:xfrm>
            <a:off x="1170523" y="4208556"/>
            <a:ext cx="1493550" cy="92333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FASE M,</a:t>
            </a:r>
          </a:p>
          <a:p>
            <a:pPr algn="ctr"/>
            <a:r>
              <a:rPr lang="es-CL" dirty="0"/>
              <a:t>MITOSIS</a:t>
            </a:r>
          </a:p>
          <a:p>
            <a:pPr algn="ctr"/>
            <a:r>
              <a:rPr lang="es-CL" dirty="0"/>
              <a:t>CITODIERESIS </a:t>
            </a:r>
          </a:p>
        </p:txBody>
      </p:sp>
    </p:spTree>
    <p:extLst>
      <p:ext uri="{BB962C8B-B14F-4D97-AF65-F5344CB8AC3E}">
        <p14:creationId xmlns:p14="http://schemas.microsoft.com/office/powerpoint/2010/main" val="333064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a Célula: Cromosomas, Estructura y Clasificaci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558" y="1141411"/>
            <a:ext cx="3947289" cy="408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40633" y="192510"/>
            <a:ext cx="57029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Conceptos claves del cromosoma</a:t>
            </a:r>
          </a:p>
          <a:p>
            <a:endParaRPr lang="es-MX" sz="2400" b="1" dirty="0"/>
          </a:p>
          <a:p>
            <a:r>
              <a:rPr lang="es-MX" sz="2400" dirty="0"/>
              <a:t>Cuando hablamos de cromosoma, nos referimos al material genético de la célula (DNA) y proteínas.</a:t>
            </a:r>
          </a:p>
          <a:p>
            <a:endParaRPr lang="es-MX" sz="2400" dirty="0"/>
          </a:p>
          <a:p>
            <a:r>
              <a:rPr lang="es-MX" sz="2400" dirty="0"/>
              <a:t>Esto quiere decir que el DNA de una </a:t>
            </a:r>
            <a:r>
              <a:rPr lang="es-MX" sz="2400" dirty="0" err="1"/>
              <a:t>cromátida</a:t>
            </a:r>
            <a:r>
              <a:rPr lang="es-MX" sz="2400" dirty="0"/>
              <a:t> es exactamente igual al que contiene la otra </a:t>
            </a:r>
            <a:r>
              <a:rPr lang="es-MX" sz="2400" dirty="0" err="1"/>
              <a:t>cromátida</a:t>
            </a:r>
            <a:r>
              <a:rPr lang="es-MX" sz="2400" dirty="0"/>
              <a:t> (</a:t>
            </a:r>
            <a:r>
              <a:rPr lang="es-MX" sz="2400" dirty="0" err="1"/>
              <a:t>cromátidas</a:t>
            </a:r>
            <a:r>
              <a:rPr lang="es-MX" sz="2400" dirty="0"/>
              <a:t> hermanas)</a:t>
            </a:r>
          </a:p>
          <a:p>
            <a:endParaRPr lang="es-MX" sz="2400" dirty="0"/>
          </a:p>
          <a:p>
            <a:r>
              <a:rPr lang="es-MX" sz="2400" dirty="0"/>
              <a:t>El cinetocoro es un complejo proteico que se encuentra en el centrómero (mitad) del cromosoma, lugar donde se unirá el huso mitótico durante la metafase. </a:t>
            </a:r>
            <a:endParaRPr lang="es-MX" sz="2400" b="1" dirty="0"/>
          </a:p>
          <a:p>
            <a:endParaRPr lang="es-MX" sz="2400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19E0A49-ED6F-8F4A-8150-B93D116EA581}"/>
              </a:ext>
            </a:extLst>
          </p:cNvPr>
          <p:cNvSpPr txBox="1"/>
          <p:nvPr/>
        </p:nvSpPr>
        <p:spPr>
          <a:xfrm>
            <a:off x="7537622" y="5721178"/>
            <a:ext cx="39015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L" dirty="0"/>
              <a:t>Cromosoma duplicado (paso por fase S)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0F07ABD-9275-C648-8786-759357B2A977}"/>
              </a:ext>
            </a:extLst>
          </p:cNvPr>
          <p:cNvSpPr txBox="1"/>
          <p:nvPr/>
        </p:nvSpPr>
        <p:spPr>
          <a:xfrm>
            <a:off x="7228703" y="398158"/>
            <a:ext cx="3613425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CL" sz="2800" dirty="0"/>
              <a:t>Cromosoma metafásico</a:t>
            </a:r>
          </a:p>
        </p:txBody>
      </p:sp>
    </p:spTree>
    <p:extLst>
      <p:ext uri="{BB962C8B-B14F-4D97-AF65-F5344CB8AC3E}">
        <p14:creationId xmlns:p14="http://schemas.microsoft.com/office/powerpoint/2010/main" val="42302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750" y="108229"/>
            <a:ext cx="5739566" cy="664154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0264" y="1576481"/>
            <a:ext cx="2875787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Fases de la mitosis</a:t>
            </a:r>
          </a:p>
          <a:p>
            <a:endParaRPr lang="es-MX" dirty="0"/>
          </a:p>
          <a:p>
            <a:r>
              <a:rPr lang="es-MX" sz="2400" dirty="0"/>
              <a:t>Profase</a:t>
            </a:r>
          </a:p>
          <a:p>
            <a:endParaRPr lang="es-MX" sz="2400" dirty="0"/>
          </a:p>
          <a:p>
            <a:r>
              <a:rPr lang="es-MX" sz="2400" dirty="0"/>
              <a:t>Metafase </a:t>
            </a:r>
          </a:p>
          <a:p>
            <a:endParaRPr lang="es-MX" sz="2400" dirty="0"/>
          </a:p>
          <a:p>
            <a:r>
              <a:rPr lang="es-MX" sz="2400" dirty="0"/>
              <a:t>Anafase </a:t>
            </a:r>
          </a:p>
          <a:p>
            <a:endParaRPr lang="es-MX" sz="2400" dirty="0"/>
          </a:p>
          <a:p>
            <a:r>
              <a:rPr lang="es-MX" sz="2400" dirty="0"/>
              <a:t>Telofase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2316" y="4068666"/>
            <a:ext cx="3689684" cy="271725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72CAFD93-7FE6-C443-B1F1-E16CEAE541E5}"/>
              </a:ext>
            </a:extLst>
          </p:cNvPr>
          <p:cNvGrpSpPr/>
          <p:nvPr/>
        </p:nvGrpSpPr>
        <p:grpSpPr>
          <a:xfrm>
            <a:off x="9237999" y="212341"/>
            <a:ext cx="2548452" cy="3216659"/>
            <a:chOff x="7784619" y="2043113"/>
            <a:chExt cx="2002318" cy="3086100"/>
          </a:xfrm>
        </p:grpSpPr>
        <p:pic>
          <p:nvPicPr>
            <p:cNvPr id="6" name="Picture 2" descr="Mitosis and meiosis, the two types of cell division.">
              <a:extLst>
                <a:ext uri="{FF2B5EF4-FFF2-40B4-BE49-F238E27FC236}">
                  <a16:creationId xmlns:a16="http://schemas.microsoft.com/office/drawing/2014/main" id="{39CE9C71-457F-C645-A2C6-2C22A26AEEA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067" b="7428"/>
            <a:stretch/>
          </p:blipFill>
          <p:spPr bwMode="auto">
            <a:xfrm>
              <a:off x="7885112" y="2043113"/>
              <a:ext cx="1901825" cy="3086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0EF2E166-BE8F-8245-84F8-54C7EBECA990}"/>
                </a:ext>
              </a:extLst>
            </p:cNvPr>
            <p:cNvSpPr/>
            <p:nvPr/>
          </p:nvSpPr>
          <p:spPr>
            <a:xfrm>
              <a:off x="7784619" y="2193131"/>
              <a:ext cx="514350" cy="2143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978587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12234</TotalTime>
  <Words>234</Words>
  <Application>Microsoft Macintosh PowerPoint</Application>
  <PresentationFormat>Panorámica</PresentationFormat>
  <Paragraphs>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 parada bustamante</dc:creator>
  <cp:lastModifiedBy>Gladys Sofia Tapia Opazo (gtapia)</cp:lastModifiedBy>
  <cp:revision>109</cp:revision>
  <dcterms:created xsi:type="dcterms:W3CDTF">2020-04-13T06:28:07Z</dcterms:created>
  <dcterms:modified xsi:type="dcterms:W3CDTF">2020-07-11T13:28:25Z</dcterms:modified>
</cp:coreProperties>
</file>