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2" r:id="rId1"/>
  </p:sldMasterIdLst>
  <p:notesMasterIdLst>
    <p:notesMasterId r:id="rId29"/>
  </p:notesMasterIdLst>
  <p:handoutMasterIdLst>
    <p:handoutMasterId r:id="rId30"/>
  </p:handoutMasterIdLst>
  <p:sldIdLst>
    <p:sldId id="256" r:id="rId2"/>
    <p:sldId id="278" r:id="rId3"/>
    <p:sldId id="279" r:id="rId4"/>
    <p:sldId id="280" r:id="rId5"/>
    <p:sldId id="281" r:id="rId6"/>
    <p:sldId id="282" r:id="rId7"/>
    <p:sldId id="257" r:id="rId8"/>
    <p:sldId id="260" r:id="rId9"/>
    <p:sldId id="259" r:id="rId10"/>
    <p:sldId id="261" r:id="rId11"/>
    <p:sldId id="262" r:id="rId12"/>
    <p:sldId id="263" r:id="rId13"/>
    <p:sldId id="264" r:id="rId14"/>
    <p:sldId id="265" r:id="rId15"/>
    <p:sldId id="267" r:id="rId16"/>
    <p:sldId id="268" r:id="rId17"/>
    <p:sldId id="266" r:id="rId18"/>
    <p:sldId id="269" r:id="rId19"/>
    <p:sldId id="270" r:id="rId20"/>
    <p:sldId id="271" r:id="rId21"/>
    <p:sldId id="272" r:id="rId22"/>
    <p:sldId id="273" r:id="rId23"/>
    <p:sldId id="283" r:id="rId24"/>
    <p:sldId id="275" r:id="rId25"/>
    <p:sldId id="274" r:id="rId26"/>
    <p:sldId id="276" r:id="rId27"/>
    <p:sldId id="285" r:id="rId28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 dirty="0" smtClean="0"/>
              <a:t>Escuela de Verano 2010</a:t>
            </a:r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A2B37-E042-42A6-902B-66FAE20E6272}" type="datetimeFigureOut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0B578-6AE6-4D49-B7A4-0E1A44639B4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 dirty="0" smtClean="0"/>
              <a:t>Escuela de Verano 2010</a:t>
            </a:r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303B6-B882-448E-A3D8-4E1FDCBCDDA1}" type="datetimeFigureOut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64E15-1A0D-4576-8446-8E4A7860856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13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14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15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16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17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18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19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20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3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21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22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23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24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25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26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4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5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6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7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8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9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10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C8D-9D39-47B9-A3C3-84596BE5B357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FF8A5-174B-42DF-86B0-604421FF8E73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5AE0-11E5-48C2-87B8-C6740BB53D9E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059D-124A-4B17-AEF6-89E3895909B3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22D-C7A7-4511-8145-96BE61928416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98C-62A0-4495-A41B-991C17329C8F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5E84-F820-45DE-8DF4-28A59ABC4C87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756A-9AE2-4EA8-8E0B-D9CC28302226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0919-A398-4FEB-AF33-782181F81C64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D3A7-AF83-41FD-B012-1113DD77F2F8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774B-1585-4258-8B0B-BBA2A872C74F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660D261-49CC-43C2-8C7F-10A02C8A7406}" type="datetime1">
              <a:rPr lang="es-CL" smtClean="0"/>
              <a:pPr/>
              <a:t>25-12-2011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9EF1584-BB69-4DD0-A263-348FC7D2CE8A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37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Uso de Solver</a:t>
            </a:r>
            <a:endParaRPr lang="es-CL" dirty="0"/>
          </a:p>
        </p:txBody>
      </p:sp>
      <p:pic>
        <p:nvPicPr>
          <p:cNvPr id="4" name="Picture 2" descr="C:\Users\Fran\Desktop\Logos EdV 2012\I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157192"/>
            <a:ext cx="1152128" cy="1207552"/>
          </a:xfrm>
          <a:prstGeom prst="rect">
            <a:avLst/>
          </a:prstGeom>
          <a:noFill/>
        </p:spPr>
      </p:pic>
      <p:pic>
        <p:nvPicPr>
          <p:cNvPr id="5" name="Picture 3" descr="C:\Users\Fran\Desktop\Logos EdV 2012\Logo InGeni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157192"/>
            <a:ext cx="1800200" cy="1191594"/>
          </a:xfrm>
          <a:prstGeom prst="rect">
            <a:avLst/>
          </a:prstGeom>
          <a:noFill/>
        </p:spPr>
      </p:pic>
      <p:pic>
        <p:nvPicPr>
          <p:cNvPr id="6" name="Picture 4" descr="C:\Users\Fran\Desktop\Logos EdV 2012\logo ISCI vert-esp-ba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157193"/>
            <a:ext cx="1800200" cy="1200134"/>
          </a:xfrm>
          <a:prstGeom prst="rect">
            <a:avLst/>
          </a:prstGeom>
          <a:noFill/>
        </p:spPr>
      </p:pic>
      <p:pic>
        <p:nvPicPr>
          <p:cNvPr id="7" name="Picture 5" descr="C:\Users\Fran\Desktop\Logos EdV 2012\logo_conicyt_2011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157192"/>
            <a:ext cx="1296144" cy="1172648"/>
          </a:xfrm>
          <a:prstGeom prst="rect">
            <a:avLst/>
          </a:prstGeom>
          <a:noFill/>
        </p:spPr>
      </p:pic>
      <p:pic>
        <p:nvPicPr>
          <p:cNvPr id="8" name="Picture 6" descr="C:\Users\Fran\Desktop\Logos EdV 2012\logo2_VerticalOficialfcfm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5157192"/>
            <a:ext cx="1512168" cy="1203586"/>
          </a:xfrm>
          <a:prstGeom prst="rect">
            <a:avLst/>
          </a:prstGeom>
          <a:noFill/>
        </p:spPr>
      </p:pic>
      <p:sp>
        <p:nvSpPr>
          <p:cNvPr id="12" name="2 Subtítulo"/>
          <p:cNvSpPr>
            <a:spLocks noGrp="1"/>
          </p:cNvSpPr>
          <p:nvPr>
            <p:ph type="subTitle" idx="1"/>
          </p:nvPr>
        </p:nvSpPr>
        <p:spPr>
          <a:xfrm>
            <a:off x="1475656" y="3140968"/>
            <a:ext cx="6120680" cy="1872208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Ingeniería Aplicada - Escuela de Verano 2012</a:t>
            </a:r>
          </a:p>
          <a:p>
            <a:r>
              <a:rPr lang="es-CL" dirty="0" smtClean="0"/>
              <a:t>Universidad de Chile</a:t>
            </a:r>
          </a:p>
          <a:p>
            <a:endParaRPr lang="es-CL" dirty="0" smtClean="0"/>
          </a:p>
          <a:p>
            <a:r>
              <a:rPr lang="es-CL" dirty="0" smtClean="0"/>
              <a:t>Nelson Devia C.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33552"/>
            <a:ext cx="4229104" cy="4481530"/>
          </a:xfrm>
        </p:spPr>
        <p:txBody>
          <a:bodyPr/>
          <a:lstStyle/>
          <a:p>
            <a:endParaRPr lang="es-CL" dirty="0" smtClean="0"/>
          </a:p>
          <a:p>
            <a:endParaRPr lang="es-CL" dirty="0" smtClean="0"/>
          </a:p>
          <a:p>
            <a:pPr lvl="0"/>
            <a:r>
              <a:rPr lang="es-CL" dirty="0" smtClean="0"/>
              <a:t>Ir al </a:t>
            </a:r>
            <a:r>
              <a:rPr lang="es-CL" b="1" dirty="0" smtClean="0"/>
              <a:t>Botón de Office</a:t>
            </a:r>
            <a:r>
              <a:rPr lang="es-CL" dirty="0" smtClean="0"/>
              <a:t> (parte superior izquierda), luego a </a:t>
            </a:r>
            <a:r>
              <a:rPr lang="es-CL" b="1" dirty="0" smtClean="0"/>
              <a:t>Opciones de Excel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6443682" cy="1511288"/>
          </a:xfrm>
        </p:spPr>
        <p:txBody>
          <a:bodyPr/>
          <a:lstStyle/>
          <a:p>
            <a:r>
              <a:rPr lang="es-CL" dirty="0" smtClean="0"/>
              <a:t>Activación de Solver: </a:t>
            </a:r>
            <a:br>
              <a:rPr lang="es-CL" dirty="0" smtClean="0"/>
            </a:br>
            <a:r>
              <a:rPr lang="es-CL" dirty="0" smtClean="0"/>
              <a:t>Excel 2007</a:t>
            </a:r>
            <a:endParaRPr lang="es-C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859461"/>
            <a:ext cx="3971940" cy="44270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7 Elipse"/>
          <p:cNvSpPr/>
          <p:nvPr/>
        </p:nvSpPr>
        <p:spPr>
          <a:xfrm>
            <a:off x="4929190" y="1785926"/>
            <a:ext cx="571504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7715272" y="6072206"/>
            <a:ext cx="1214446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33552"/>
            <a:ext cx="7372376" cy="695316"/>
          </a:xfrm>
        </p:spPr>
        <p:txBody>
          <a:bodyPr/>
          <a:lstStyle/>
          <a:p>
            <a:pPr lvl="0"/>
            <a:r>
              <a:rPr lang="es-CL" dirty="0" smtClean="0"/>
              <a:t>Ir a </a:t>
            </a:r>
            <a:r>
              <a:rPr lang="es-CL" b="1" dirty="0" smtClean="0"/>
              <a:t>Complementos</a:t>
            </a:r>
            <a:r>
              <a:rPr lang="es-CL" dirty="0" smtClean="0"/>
              <a:t>, seleccionar </a:t>
            </a:r>
            <a:r>
              <a:rPr lang="es-CL" b="1" dirty="0" smtClean="0"/>
              <a:t>Solver</a:t>
            </a:r>
            <a:r>
              <a:rPr lang="es-CL" dirty="0" smtClean="0"/>
              <a:t> y luego </a:t>
            </a:r>
            <a:r>
              <a:rPr lang="es-CL" b="1" dirty="0" smtClean="0"/>
              <a:t>Ir…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6443682" cy="1511288"/>
          </a:xfrm>
        </p:spPr>
        <p:txBody>
          <a:bodyPr/>
          <a:lstStyle/>
          <a:p>
            <a:r>
              <a:rPr lang="es-CL" dirty="0" smtClean="0"/>
              <a:t>Activación de Solver: </a:t>
            </a:r>
            <a:br>
              <a:rPr lang="es-CL" dirty="0" smtClean="0"/>
            </a:br>
            <a:r>
              <a:rPr lang="es-CL" dirty="0" smtClean="0"/>
              <a:t>Excel 2007</a:t>
            </a:r>
            <a:endParaRPr lang="es-C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214554"/>
            <a:ext cx="7143800" cy="40020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1142976" y="3500438"/>
            <a:ext cx="1000132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4500562" y="5715016"/>
            <a:ext cx="642942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2428860" y="4643446"/>
            <a:ext cx="500066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33552"/>
            <a:ext cx="4014790" cy="4481530"/>
          </a:xfrm>
        </p:spPr>
        <p:txBody>
          <a:bodyPr/>
          <a:lstStyle/>
          <a:p>
            <a:endParaRPr lang="es-CL" dirty="0" smtClean="0"/>
          </a:p>
          <a:p>
            <a:endParaRPr lang="es-CL" dirty="0" smtClean="0"/>
          </a:p>
          <a:p>
            <a:pPr lvl="0"/>
            <a:r>
              <a:rPr lang="es-CL" dirty="0" smtClean="0"/>
              <a:t>Seleccionar la opción </a:t>
            </a:r>
            <a:r>
              <a:rPr lang="es-CL" b="1" dirty="0" smtClean="0"/>
              <a:t>Solver</a:t>
            </a:r>
            <a:r>
              <a:rPr lang="es-CL" dirty="0" smtClean="0"/>
              <a:t> y luego </a:t>
            </a:r>
            <a:r>
              <a:rPr lang="es-CL" b="1" dirty="0" smtClean="0"/>
              <a:t>Aceptar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6443682" cy="1511288"/>
          </a:xfrm>
        </p:spPr>
        <p:txBody>
          <a:bodyPr/>
          <a:lstStyle/>
          <a:p>
            <a:r>
              <a:rPr lang="es-CL" dirty="0" smtClean="0"/>
              <a:t>Activación de Solver: </a:t>
            </a:r>
            <a:br>
              <a:rPr lang="es-CL" dirty="0" smtClean="0"/>
            </a:br>
            <a:r>
              <a:rPr lang="es-CL" dirty="0" smtClean="0"/>
              <a:t>Excel 2007</a:t>
            </a:r>
            <a:endParaRPr lang="es-C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3369" y="2071678"/>
            <a:ext cx="3832997" cy="41195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33552"/>
            <a:ext cx="7086624" cy="838192"/>
          </a:xfrm>
        </p:spPr>
        <p:txBody>
          <a:bodyPr/>
          <a:lstStyle/>
          <a:p>
            <a:pPr lvl="0"/>
            <a:r>
              <a:rPr lang="es-CL" dirty="0" smtClean="0"/>
              <a:t>Ahora Solver aparecerá en el menú </a:t>
            </a:r>
            <a:r>
              <a:rPr lang="es-CL" b="1" dirty="0" smtClean="0"/>
              <a:t>Datos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6443682" cy="1511288"/>
          </a:xfrm>
        </p:spPr>
        <p:txBody>
          <a:bodyPr/>
          <a:lstStyle/>
          <a:p>
            <a:r>
              <a:rPr lang="es-CL" dirty="0" smtClean="0"/>
              <a:t>Activación de Solver: </a:t>
            </a:r>
            <a:br>
              <a:rPr lang="es-CL" dirty="0" smtClean="0"/>
            </a:br>
            <a:r>
              <a:rPr lang="es-CL" dirty="0" smtClean="0"/>
              <a:t>Excel 2007</a:t>
            </a:r>
            <a:endParaRPr lang="es-C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71744"/>
            <a:ext cx="8490483" cy="27146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8072462" y="3143248"/>
            <a:ext cx="428628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2786050" y="2786058"/>
            <a:ext cx="428628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274638"/>
            <a:ext cx="6443682" cy="1797040"/>
          </a:xfrm>
        </p:spPr>
        <p:txBody>
          <a:bodyPr/>
          <a:lstStyle/>
          <a:p>
            <a:r>
              <a:rPr lang="es-CL" dirty="0" smtClean="0"/>
              <a:t>Ejemplo: Problema de la Dieta Óptima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85786" y="2214554"/>
            <a:ext cx="7772400" cy="3143272"/>
          </a:xfrm>
        </p:spPr>
        <p:txBody>
          <a:bodyPr>
            <a:normAutofit lnSpcReduction="10000"/>
          </a:bodyPr>
          <a:lstStyle/>
          <a:p>
            <a:pPr algn="just"/>
            <a:r>
              <a:rPr lang="es-CL" dirty="0" smtClean="0"/>
              <a:t>Una persona debe decidir las cantidades óptimas a consumir de 3 distintos alimentos: carne, fruta y verdura, cada uno de los cuales aporta cierta cantidad de proteínas, vitaminas y carbohidratos.  Por razones de salud, esta persona debe consumir cierta cantidad de cada uno de estos nutrientes, como mínimo.  Cada uno de los alimentos tiene un precio conocido, y se debe encontrar la dieta que satisfaga los requerimientos de salud de esta persona a mínimo costo.</a:t>
            </a:r>
          </a:p>
          <a:p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274638"/>
            <a:ext cx="6500858" cy="1797040"/>
          </a:xfrm>
        </p:spPr>
        <p:txBody>
          <a:bodyPr/>
          <a:lstStyle/>
          <a:p>
            <a:r>
              <a:rPr lang="es-CL" dirty="0" smtClean="0"/>
              <a:t>Problema de la Dieta Óptima: Datos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2214554"/>
            <a:ext cx="7772400" cy="571504"/>
          </a:xfrm>
        </p:spPr>
        <p:txBody>
          <a:bodyPr>
            <a:normAutofit/>
          </a:bodyPr>
          <a:lstStyle/>
          <a:p>
            <a:pPr algn="just"/>
            <a:r>
              <a:rPr lang="es-CL" dirty="0" smtClean="0"/>
              <a:t>Los datos con los que se cuenta son los siguientes:</a:t>
            </a:r>
          </a:p>
          <a:p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928934"/>
            <a:ext cx="4071966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4643446"/>
            <a:ext cx="1600740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643446"/>
            <a:ext cx="1763019" cy="1098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419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9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143380"/>
            <a:ext cx="44577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274638"/>
            <a:ext cx="6500858" cy="1797040"/>
          </a:xfrm>
        </p:spPr>
        <p:txBody>
          <a:bodyPr/>
          <a:lstStyle/>
          <a:p>
            <a:r>
              <a:rPr lang="es-CL" dirty="0" smtClean="0"/>
              <a:t>Problema de la Dieta Óptima:</a:t>
            </a:r>
            <a:br>
              <a:rPr lang="es-CL" dirty="0" smtClean="0"/>
            </a:br>
            <a:r>
              <a:rPr lang="es-CL" dirty="0" smtClean="0"/>
              <a:t>Modelo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419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/>
          </a:p>
        </p:txBody>
      </p:sp>
      <p:pic>
        <p:nvPicPr>
          <p:cNvPr id="3994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124466"/>
            <a:ext cx="33432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14917" y="4305315"/>
            <a:ext cx="39719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3143240" y="2143116"/>
          <a:ext cx="2008202" cy="785818"/>
        </p:xfrm>
        <a:graphic>
          <a:graphicData uri="http://schemas.openxmlformats.org/presentationml/2006/ole">
            <p:oleObj spid="_x0000_s39941" name="Ecuación" r:id="rId7" imgW="876300" imgH="342900" progId="Equation.3">
              <p:embed/>
            </p:oleObj>
          </a:graphicData>
        </a:graphic>
      </p:graphicFrame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3786182" y="2857496"/>
          <a:ext cx="2480486" cy="714380"/>
        </p:xfrm>
        <a:graphic>
          <a:graphicData uri="http://schemas.openxmlformats.org/presentationml/2006/ole">
            <p:oleObj spid="_x0000_s39943" name="Ecuación" r:id="rId8" imgW="1193800" imgH="342900" progId="Equation.3">
              <p:embed/>
            </p:oleObj>
          </a:graphicData>
        </a:graphic>
      </p:graphicFrame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3786181" y="3500438"/>
          <a:ext cx="1521035" cy="500066"/>
        </p:xfrm>
        <a:graphic>
          <a:graphicData uri="http://schemas.openxmlformats.org/presentationml/2006/ole">
            <p:oleObj spid="_x0000_s39945" name="Ecuación" r:id="rId9" imgW="698500" imgH="228600" progId="Equation.3">
              <p:embed/>
            </p:oleObj>
          </a:graphicData>
        </a:graphic>
      </p:graphicFrame>
      <p:pic>
        <p:nvPicPr>
          <p:cNvPr id="39950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86116" y="2609846"/>
            <a:ext cx="3143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Problema de la Dieta Óptima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52968"/>
          </a:xfrm>
        </p:spPr>
        <p:txBody>
          <a:bodyPr/>
          <a:lstStyle/>
          <a:p>
            <a:r>
              <a:rPr lang="es-CL" dirty="0" smtClean="0"/>
              <a:t>Ingresa a U-Cursos en la sección Material Docente</a:t>
            </a:r>
          </a:p>
          <a:p>
            <a:r>
              <a:rPr lang="es-CL" dirty="0" smtClean="0"/>
              <a:t>Descarga el archivo </a:t>
            </a:r>
            <a:r>
              <a:rPr lang="es-CL" b="1" dirty="0" smtClean="0"/>
              <a:t>Dieta Optima.xlsx </a:t>
            </a:r>
            <a:r>
              <a:rPr lang="es-CL" dirty="0" smtClean="0"/>
              <a:t>y guárdalo en tu </a:t>
            </a:r>
            <a:r>
              <a:rPr lang="es-CL" dirty="0" err="1" smtClean="0"/>
              <a:t>pendrive</a:t>
            </a:r>
            <a:endParaRPr lang="es-CL" b="1" dirty="0" smtClean="0"/>
          </a:p>
          <a:p>
            <a:pPr lvl="1"/>
            <a:endParaRPr lang="es-CL" dirty="0" smtClean="0"/>
          </a:p>
          <a:p>
            <a:r>
              <a:rPr lang="es-CL" dirty="0" smtClean="0"/>
              <a:t>Abre el archivo </a:t>
            </a:r>
            <a:r>
              <a:rPr lang="es-CL" b="1" dirty="0" smtClean="0"/>
              <a:t>Dieta Optima.xlsx </a:t>
            </a:r>
          </a:p>
          <a:p>
            <a:pPr lvl="1"/>
            <a:endParaRPr lang="es-CL" b="1" dirty="0" smtClean="0"/>
          </a:p>
          <a:p>
            <a:r>
              <a:rPr lang="es-CL" dirty="0" smtClean="0"/>
              <a:t>Este archivo contiene el problema de la dieta óptima listo para ser resuelto por Solver.  Resuélvelo.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Problema de la Dieta Óptima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052506"/>
          </a:xfrm>
        </p:spPr>
        <p:txBody>
          <a:bodyPr/>
          <a:lstStyle/>
          <a:p>
            <a:r>
              <a:rPr lang="es-CL" dirty="0" smtClean="0"/>
              <a:t>Para ello debes ir a </a:t>
            </a:r>
            <a:r>
              <a:rPr lang="es-CL" b="1" dirty="0" smtClean="0"/>
              <a:t>Solver</a:t>
            </a:r>
            <a:r>
              <a:rPr lang="es-CL" dirty="0" smtClean="0"/>
              <a:t>, en el menú </a:t>
            </a:r>
            <a:r>
              <a:rPr lang="es-CL" b="1" dirty="0" smtClean="0"/>
              <a:t>Datos</a:t>
            </a:r>
            <a:r>
              <a:rPr lang="es-CL" dirty="0" smtClean="0"/>
              <a:t> donde aparecerá la siguiente interfaz: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214554"/>
            <a:ext cx="7072362" cy="385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4000496" y="2214554"/>
            <a:ext cx="1643074" cy="3571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1357290" y="3429000"/>
            <a:ext cx="500066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1071538" y="3786190"/>
            <a:ext cx="1071570" cy="6429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10 Rectángulo"/>
          <p:cNvSpPr/>
          <p:nvPr/>
        </p:nvSpPr>
        <p:spPr>
          <a:xfrm>
            <a:off x="4786314" y="5643578"/>
            <a:ext cx="1000132" cy="4286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11 Rectángulo"/>
          <p:cNvSpPr/>
          <p:nvPr/>
        </p:nvSpPr>
        <p:spPr>
          <a:xfrm>
            <a:off x="2285984" y="5572140"/>
            <a:ext cx="1000132" cy="3571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12 Rectángulo"/>
          <p:cNvSpPr/>
          <p:nvPr/>
        </p:nvSpPr>
        <p:spPr>
          <a:xfrm>
            <a:off x="6715140" y="2714620"/>
            <a:ext cx="1357322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Problema de la Dieta Óptima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052506"/>
          </a:xfrm>
        </p:spPr>
        <p:txBody>
          <a:bodyPr/>
          <a:lstStyle/>
          <a:p>
            <a:r>
              <a:rPr lang="es-CL" dirty="0" smtClean="0"/>
              <a:t>Haz clic en </a:t>
            </a:r>
            <a:r>
              <a:rPr lang="es-CL" b="1" dirty="0" smtClean="0"/>
              <a:t>Resolver</a:t>
            </a:r>
            <a:r>
              <a:rPr lang="es-CL" dirty="0" smtClean="0"/>
              <a:t> y obtendrás el siguiente resultado: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228850"/>
            <a:ext cx="2298930" cy="15573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1770" y="2252664"/>
            <a:ext cx="3276378" cy="18907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429132"/>
            <a:ext cx="2059796" cy="7858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228869"/>
            <a:ext cx="6215106" cy="30576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Nociones de Excel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838324"/>
          </a:xfrm>
        </p:spPr>
        <p:txBody>
          <a:bodyPr>
            <a:normAutofit/>
          </a:bodyPr>
          <a:lstStyle/>
          <a:p>
            <a:r>
              <a:rPr lang="es-CL" b="1" dirty="0" smtClean="0"/>
              <a:t>Celda</a:t>
            </a:r>
            <a:r>
              <a:rPr lang="es-CL" dirty="0" smtClean="0"/>
              <a:t>:</a:t>
            </a:r>
          </a:p>
          <a:p>
            <a:pPr lvl="1"/>
            <a:r>
              <a:rPr lang="es-CL" dirty="0" smtClean="0"/>
              <a:t>Es la unidad básica de Excel y está determinada por una fila y una columna.  En el ejemplo se muestra la celda “</a:t>
            </a:r>
            <a:r>
              <a:rPr lang="es-CL" b="1" dirty="0" smtClean="0"/>
              <a:t>C4</a:t>
            </a:r>
            <a:r>
              <a:rPr lang="es-CL" dirty="0" smtClean="0"/>
              <a:t>” (columna C, fila 4).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8" name="7 Elipse"/>
          <p:cNvSpPr/>
          <p:nvPr/>
        </p:nvSpPr>
        <p:spPr>
          <a:xfrm>
            <a:off x="1643042" y="4357694"/>
            <a:ext cx="714380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3000364" y="4714884"/>
            <a:ext cx="785818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10 Rectángulo"/>
          <p:cNvSpPr/>
          <p:nvPr/>
        </p:nvSpPr>
        <p:spPr>
          <a:xfrm>
            <a:off x="1357290" y="5429264"/>
            <a:ext cx="214314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Problema de la Dieta Óptima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410092"/>
          </a:xfrm>
        </p:spPr>
        <p:txBody>
          <a:bodyPr>
            <a:normAutofit/>
          </a:bodyPr>
          <a:lstStyle/>
          <a:p>
            <a:r>
              <a:rPr lang="es-CL" dirty="0" smtClean="0"/>
              <a:t>Ahora cambia algunos números en las tablas de Parámetros (celestes) y vuelve a resolver:</a:t>
            </a:r>
          </a:p>
          <a:p>
            <a:pPr lvl="1"/>
            <a:r>
              <a:rPr lang="es-CL" dirty="0" smtClean="0"/>
              <a:t>¿Qué pasa si disminuye el precio de la carne a 2,3?, ¿y si disminuye a 1,8?, ¿por qué sucede esto?</a:t>
            </a:r>
          </a:p>
          <a:p>
            <a:pPr lvl="1"/>
            <a:r>
              <a:rPr lang="es-CL" dirty="0" smtClean="0"/>
              <a:t>Volviendo a los precios originales: ¿qué pasa si aumenta el requerimiento de Vitaminas a 0,2?, ¿y si aumenta a 0,3?  Intenta explicar lo que sucede.</a:t>
            </a:r>
          </a:p>
          <a:p>
            <a:pPr lvl="1"/>
            <a:r>
              <a:rPr lang="es-CL" dirty="0" smtClean="0"/>
              <a:t>Sigue cambiando los valores de los parámetros para crear escenarios interesantes y resuélvelos.</a:t>
            </a:r>
          </a:p>
          <a:p>
            <a:r>
              <a:rPr lang="es-CL" dirty="0" smtClean="0"/>
              <a:t>Comenta tus resultados con tus compañeros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85728"/>
            <a:ext cx="6372244" cy="1500198"/>
          </a:xfrm>
        </p:spPr>
        <p:txBody>
          <a:bodyPr/>
          <a:lstStyle/>
          <a:p>
            <a:r>
              <a:rPr lang="es-CL" dirty="0" smtClean="0"/>
              <a:t>Ejercicio: Problema del Camión con Capacidades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572032"/>
          </a:xfrm>
        </p:spPr>
        <p:txBody>
          <a:bodyPr>
            <a:normAutofit/>
          </a:bodyPr>
          <a:lstStyle/>
          <a:p>
            <a:pPr algn="just"/>
            <a:r>
              <a:rPr lang="es-CL" dirty="0" smtClean="0"/>
              <a:t>Un comerciante posee un camión con una capacidad de 50 m3, en el cual desea transportar los siguientes objetos para su venta: Refrigeradores, Colchones,  Sillas y Mesas, cada uno de los cuales le generará un margen de ganancias.  Sin embargo, debido a restricciones de pesaje en la carretera, la carga dentro del camión no debe superar las 2 toneladas.  El comerciante tiene en stock una cantidad limitada de cada producto, por lo que no puede enviar más que eso y tampoco puede enviar fracciones de ningún producto.  Ayude al comerciante a decidir qué cantidad de cada producto enviar de modo de obtener la máxima ganancia.</a:t>
            </a:r>
          </a:p>
          <a:p>
            <a:endParaRPr lang="es-CL" dirty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85728"/>
            <a:ext cx="6372244" cy="1500198"/>
          </a:xfrm>
        </p:spPr>
        <p:txBody>
          <a:bodyPr/>
          <a:lstStyle/>
          <a:p>
            <a:r>
              <a:rPr lang="es-CL" dirty="0" smtClean="0"/>
              <a:t>Problema del Camión con Capacidades: Datos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1000132"/>
          </a:xfrm>
        </p:spPr>
        <p:txBody>
          <a:bodyPr>
            <a:normAutofit/>
          </a:bodyPr>
          <a:lstStyle/>
          <a:p>
            <a:pPr algn="just"/>
            <a:r>
              <a:rPr lang="es-CL" dirty="0" smtClean="0"/>
              <a:t>La información con la que cuenta se resume en la siguiente tabla:</a:t>
            </a:r>
          </a:p>
          <a:p>
            <a:endParaRPr lang="es-CL" dirty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808" y="2701126"/>
            <a:ext cx="6140902" cy="23709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2 Marcador de contenido"/>
          <p:cNvSpPr txBox="1">
            <a:spLocks/>
          </p:cNvSpPr>
          <p:nvPr/>
        </p:nvSpPr>
        <p:spPr>
          <a:xfrm>
            <a:off x="928662" y="5214950"/>
            <a:ext cx="7772400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CL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Resuelve utilizando Solver en el archivo </a:t>
            </a:r>
            <a:r>
              <a:rPr kumimoji="0" lang="es-CL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Camion.xls </a:t>
            </a:r>
            <a:r>
              <a:rPr kumimoji="0" lang="es-CL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 se encuentra en U-Cursos y</a:t>
            </a:r>
            <a:r>
              <a:rPr kumimoji="0" lang="es-CL" sz="2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comenta los resultados obtenidos</a:t>
            </a:r>
            <a:r>
              <a:rPr kumimoji="0" lang="es-CL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s-CL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s-CL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85728"/>
            <a:ext cx="6372244" cy="1500198"/>
          </a:xfrm>
        </p:spPr>
        <p:txBody>
          <a:bodyPr/>
          <a:lstStyle/>
          <a:p>
            <a:r>
              <a:rPr lang="es-CL" dirty="0" smtClean="0"/>
              <a:t>Problema del Camión con Capacidades: Modelo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1668556" y="2953392"/>
          <a:ext cx="2089562" cy="644035"/>
        </p:xfrm>
        <a:graphic>
          <a:graphicData uri="http://schemas.openxmlformats.org/presentationml/2006/ole">
            <p:oleObj spid="_x0000_s50179" name="Ecuación" r:id="rId4" imgW="1091726" imgH="342751" progId="Equation.3">
              <p:embed/>
            </p:oleObj>
          </a:graphicData>
        </a:graphic>
      </p:graphicFrame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1668556" y="3737138"/>
          <a:ext cx="2189064" cy="668887"/>
        </p:xfrm>
        <a:graphic>
          <a:graphicData uri="http://schemas.openxmlformats.org/presentationml/2006/ole">
            <p:oleObj spid="_x0000_s50181" name="Ecuación" r:id="rId5" imgW="1104900" imgH="342900" progId="Equation.3">
              <p:embed/>
            </p:oleObj>
          </a:graphicData>
        </a:graphic>
      </p:graphicFrame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1668556" y="4520884"/>
          <a:ext cx="1691548" cy="532944"/>
        </p:xfrm>
        <a:graphic>
          <a:graphicData uri="http://schemas.openxmlformats.org/presentationml/2006/ole">
            <p:oleObj spid="_x0000_s50183" name="Ecuación" r:id="rId6" imgW="749300" imgH="228600" progId="Equation.3">
              <p:embed/>
            </p:oleObj>
          </a:graphicData>
        </a:graphic>
      </p:graphicFrame>
      <p:graphicFrame>
        <p:nvGraphicFramePr>
          <p:cNvPr id="50185" name="Object 9"/>
          <p:cNvGraphicFramePr>
            <a:graphicFrameLocks noChangeAspect="1"/>
          </p:cNvGraphicFramePr>
          <p:nvPr/>
        </p:nvGraphicFramePr>
        <p:xfrm>
          <a:off x="1668556" y="5108694"/>
          <a:ext cx="1890556" cy="534884"/>
        </p:xfrm>
        <a:graphic>
          <a:graphicData uri="http://schemas.openxmlformats.org/presentationml/2006/ole">
            <p:oleObj spid="_x0000_s50185" name="Ecuación" r:id="rId7" imgW="825500" imgH="241300" progId="Equation.3">
              <p:embed/>
            </p:oleObj>
          </a:graphicData>
        </a:graphic>
      </p:graphicFrame>
      <p:grpSp>
        <p:nvGrpSpPr>
          <p:cNvPr id="19" name="18 Grupo"/>
          <p:cNvGrpSpPr/>
          <p:nvPr/>
        </p:nvGrpSpPr>
        <p:grpSpPr>
          <a:xfrm>
            <a:off x="1071538" y="2071678"/>
            <a:ext cx="2100618" cy="783746"/>
            <a:chOff x="1071538" y="2071678"/>
            <a:chExt cx="2100618" cy="783746"/>
          </a:xfrm>
        </p:grpSpPr>
        <p:graphicFrame>
          <p:nvGraphicFramePr>
            <p:cNvPr id="50177" name="Object 1"/>
            <p:cNvGraphicFramePr>
              <a:graphicFrameLocks noChangeAspect="1"/>
            </p:cNvGraphicFramePr>
            <p:nvPr/>
          </p:nvGraphicFramePr>
          <p:xfrm>
            <a:off x="1071538" y="2071678"/>
            <a:ext cx="2100618" cy="783746"/>
          </p:xfrm>
          <a:graphic>
            <a:graphicData uri="http://schemas.openxmlformats.org/presentationml/2006/ole">
              <p:oleObj spid="_x0000_s50177" name="Ecuación" r:id="rId8" imgW="901309" imgH="342751" progId="Equation.3">
                <p:embed/>
              </p:oleObj>
            </a:graphicData>
          </a:graphic>
        </p:graphicFrame>
        <p:pic>
          <p:nvPicPr>
            <p:cNvPr id="20" name="Picture 1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270544" y="2623863"/>
              <a:ext cx="298509" cy="231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0187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6248" y="1928802"/>
            <a:ext cx="468384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6443682" cy="1439850"/>
          </a:xfrm>
        </p:spPr>
        <p:txBody>
          <a:bodyPr/>
          <a:lstStyle/>
          <a:p>
            <a:r>
              <a:rPr lang="es-CL" dirty="0" smtClean="0"/>
              <a:t>Problema del Camión con Capacidades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33552"/>
            <a:ext cx="7772400" cy="1052506"/>
          </a:xfrm>
        </p:spPr>
        <p:txBody>
          <a:bodyPr/>
          <a:lstStyle/>
          <a:p>
            <a:r>
              <a:rPr lang="es-CL" dirty="0" smtClean="0"/>
              <a:t>Para agregar las restricciones aparecerá la siguiente interfaz: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428868"/>
            <a:ext cx="5000660" cy="35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2214546" y="2500306"/>
            <a:ext cx="1500198" cy="5000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3143240" y="5143512"/>
            <a:ext cx="1928826" cy="7858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5143504" y="2500306"/>
            <a:ext cx="1214446" cy="5000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285992"/>
            <a:ext cx="5360748" cy="398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71414"/>
            <a:ext cx="6586558" cy="1654164"/>
          </a:xfrm>
        </p:spPr>
        <p:txBody>
          <a:bodyPr/>
          <a:lstStyle/>
          <a:p>
            <a:r>
              <a:rPr lang="es-CL" dirty="0" smtClean="0"/>
              <a:t>Problema del Camión con Capacidades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876428"/>
            <a:ext cx="7772400" cy="1052506"/>
          </a:xfrm>
        </p:spPr>
        <p:txBody>
          <a:bodyPr/>
          <a:lstStyle/>
          <a:p>
            <a:r>
              <a:rPr lang="es-CL" dirty="0" smtClean="0"/>
              <a:t>Cuando hagas click en </a:t>
            </a:r>
            <a:r>
              <a:rPr lang="es-CL" b="1" dirty="0" smtClean="0"/>
              <a:t>Resolver</a:t>
            </a:r>
            <a:r>
              <a:rPr lang="es-CL" dirty="0" smtClean="0"/>
              <a:t> aparecerá la siguiente interfaz: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8" name="7 Rectángulo"/>
          <p:cNvSpPr/>
          <p:nvPr/>
        </p:nvSpPr>
        <p:spPr>
          <a:xfrm>
            <a:off x="2786050" y="2357430"/>
            <a:ext cx="2071702" cy="5000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2857488" y="5500702"/>
            <a:ext cx="2928958" cy="7143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85728"/>
            <a:ext cx="6372244" cy="1500198"/>
          </a:xfrm>
        </p:spPr>
        <p:txBody>
          <a:bodyPr/>
          <a:lstStyle/>
          <a:p>
            <a:r>
              <a:rPr lang="es-CL" dirty="0" smtClean="0"/>
              <a:t>Problema del Camión con Capacidades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572032"/>
          </a:xfrm>
        </p:spPr>
        <p:txBody>
          <a:bodyPr>
            <a:normAutofit/>
          </a:bodyPr>
          <a:lstStyle/>
          <a:p>
            <a:pPr algn="just"/>
            <a:r>
              <a:rPr lang="es-CL" dirty="0" smtClean="0"/>
              <a:t>Comenta los resultados con tus compañeros, en particular, respondan las siguientes preguntas:</a:t>
            </a:r>
          </a:p>
          <a:p>
            <a:pPr lvl="1" algn="just"/>
            <a:r>
              <a:rPr lang="es-CL" dirty="0" smtClean="0"/>
              <a:t>¿Se utilizó toda la capacidad en volumen?</a:t>
            </a:r>
          </a:p>
          <a:p>
            <a:pPr lvl="1" algn="just"/>
            <a:r>
              <a:rPr lang="es-CL" dirty="0" smtClean="0"/>
              <a:t>¿Se utilizó toda la capacidad en peso?</a:t>
            </a:r>
          </a:p>
          <a:p>
            <a:pPr lvl="1" algn="just"/>
            <a:r>
              <a:rPr lang="es-CL" dirty="0" smtClean="0"/>
              <a:t>¿Se utilizó todo el stock de algún producto?</a:t>
            </a:r>
          </a:p>
          <a:p>
            <a:pPr lvl="1" algn="just"/>
            <a:r>
              <a:rPr lang="es-CL" dirty="0" smtClean="0"/>
              <a:t>¿Qué productos son más convenientes?, ¿por qué?</a:t>
            </a:r>
          </a:p>
          <a:p>
            <a:pPr lvl="1" algn="just"/>
            <a:r>
              <a:rPr lang="es-CL" dirty="0" smtClean="0"/>
              <a:t>¿Qué productos son menos convenientes?, ¿por qué?</a:t>
            </a:r>
          </a:p>
          <a:p>
            <a:pPr lvl="1" algn="just"/>
            <a:r>
              <a:rPr lang="es-CL" dirty="0" smtClean="0"/>
              <a:t>¿Se contradice esto con los datos?</a:t>
            </a:r>
          </a:p>
          <a:p>
            <a:pPr algn="just"/>
            <a:endParaRPr lang="es-CL" dirty="0" smtClean="0"/>
          </a:p>
          <a:p>
            <a:endParaRPr lang="es-CL" dirty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Uso de Solver</a:t>
            </a:r>
            <a:endParaRPr lang="es-CL" dirty="0"/>
          </a:p>
        </p:txBody>
      </p:sp>
      <p:pic>
        <p:nvPicPr>
          <p:cNvPr id="4" name="Picture 2" descr="C:\Users\Fran\Desktop\Logos EdV 2012\I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157192"/>
            <a:ext cx="1152128" cy="1207552"/>
          </a:xfrm>
          <a:prstGeom prst="rect">
            <a:avLst/>
          </a:prstGeom>
          <a:noFill/>
        </p:spPr>
      </p:pic>
      <p:pic>
        <p:nvPicPr>
          <p:cNvPr id="5" name="Picture 3" descr="C:\Users\Fran\Desktop\Logos EdV 2012\Logo InGeni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157192"/>
            <a:ext cx="1800200" cy="1191594"/>
          </a:xfrm>
          <a:prstGeom prst="rect">
            <a:avLst/>
          </a:prstGeom>
          <a:noFill/>
        </p:spPr>
      </p:pic>
      <p:pic>
        <p:nvPicPr>
          <p:cNvPr id="6" name="Picture 4" descr="C:\Users\Fran\Desktop\Logos EdV 2012\logo ISCI vert-esp-ba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157193"/>
            <a:ext cx="1800200" cy="1200134"/>
          </a:xfrm>
          <a:prstGeom prst="rect">
            <a:avLst/>
          </a:prstGeom>
          <a:noFill/>
        </p:spPr>
      </p:pic>
      <p:pic>
        <p:nvPicPr>
          <p:cNvPr id="7" name="Picture 5" descr="C:\Users\Fran\Desktop\Logos EdV 2012\logo_conicyt_2011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157192"/>
            <a:ext cx="1296144" cy="1172648"/>
          </a:xfrm>
          <a:prstGeom prst="rect">
            <a:avLst/>
          </a:prstGeom>
          <a:noFill/>
        </p:spPr>
      </p:pic>
      <p:pic>
        <p:nvPicPr>
          <p:cNvPr id="8" name="Picture 6" descr="C:\Users\Fran\Desktop\Logos EdV 2012\logo2_VerticalOficialfcfm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5157192"/>
            <a:ext cx="1512168" cy="1203586"/>
          </a:xfrm>
          <a:prstGeom prst="rect">
            <a:avLst/>
          </a:prstGeom>
          <a:noFill/>
        </p:spPr>
      </p:pic>
      <p:sp>
        <p:nvSpPr>
          <p:cNvPr id="12" name="2 Subtítulo"/>
          <p:cNvSpPr>
            <a:spLocks noGrp="1"/>
          </p:cNvSpPr>
          <p:nvPr>
            <p:ph type="subTitle" idx="1"/>
          </p:nvPr>
        </p:nvSpPr>
        <p:spPr>
          <a:xfrm>
            <a:off x="1475656" y="3140968"/>
            <a:ext cx="6120680" cy="1872208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Ingeniería Aplicada - Escuela de Verano 2012</a:t>
            </a:r>
          </a:p>
          <a:p>
            <a:r>
              <a:rPr lang="es-CL" dirty="0" smtClean="0"/>
              <a:t>Universidad de Chile</a:t>
            </a:r>
          </a:p>
          <a:p>
            <a:endParaRPr lang="es-CL" dirty="0" smtClean="0"/>
          </a:p>
          <a:p>
            <a:r>
              <a:rPr lang="es-CL" dirty="0" smtClean="0"/>
              <a:t>Nelson Devia C.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Nociones de Excel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428736"/>
            <a:ext cx="7772400" cy="1838324"/>
          </a:xfrm>
        </p:spPr>
        <p:txBody>
          <a:bodyPr>
            <a:normAutofit/>
          </a:bodyPr>
          <a:lstStyle/>
          <a:p>
            <a:r>
              <a:rPr lang="es-CL" b="1" dirty="0" smtClean="0"/>
              <a:t>Rango</a:t>
            </a:r>
            <a:r>
              <a:rPr lang="es-CL" dirty="0" smtClean="0"/>
              <a:t>:</a:t>
            </a:r>
          </a:p>
          <a:p>
            <a:pPr lvl="1"/>
            <a:r>
              <a:rPr lang="es-CL" dirty="0" smtClean="0"/>
              <a:t>Es un conjunto de celdas y está determinada por su celda superior izquierda y su celda inferior derecha.  En el ejemplo se muestra el rango “</a:t>
            </a:r>
            <a:r>
              <a:rPr lang="es-CL" b="1" dirty="0" smtClean="0"/>
              <a:t>B3:E6</a:t>
            </a:r>
            <a:r>
              <a:rPr lang="es-CL" dirty="0" smtClean="0"/>
              <a:t>”.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020162"/>
            <a:ext cx="6215106" cy="3266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Nociones de Excel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428736"/>
            <a:ext cx="7772400" cy="4429156"/>
          </a:xfrm>
        </p:spPr>
        <p:txBody>
          <a:bodyPr>
            <a:normAutofit fontScale="92500"/>
          </a:bodyPr>
          <a:lstStyle/>
          <a:p>
            <a:r>
              <a:rPr lang="es-CL" b="1" dirty="0" smtClean="0"/>
              <a:t>Fórmula</a:t>
            </a:r>
            <a:r>
              <a:rPr lang="es-CL" dirty="0" smtClean="0"/>
              <a:t>:</a:t>
            </a:r>
          </a:p>
          <a:p>
            <a:pPr lvl="1"/>
            <a:r>
              <a:rPr lang="es-CL" dirty="0" smtClean="0"/>
              <a:t>Es la instrucción que se le da a Excel para que realice algún cálculo.  Las más comunes son:</a:t>
            </a:r>
          </a:p>
          <a:p>
            <a:pPr lvl="2"/>
            <a:r>
              <a:rPr lang="es-CL" b="1" dirty="0" smtClean="0"/>
              <a:t>=SUMA(B2:B10)  </a:t>
            </a:r>
            <a:r>
              <a:rPr lang="es-CL" dirty="0" smtClean="0"/>
              <a:t>Suma todos los valores numéricos en el rango B2:B10</a:t>
            </a:r>
          </a:p>
          <a:p>
            <a:pPr lvl="2"/>
            <a:r>
              <a:rPr lang="es-CL" b="1" dirty="0" smtClean="0"/>
              <a:t>=PROMEDIO(B2:B10)  </a:t>
            </a:r>
            <a:r>
              <a:rPr lang="es-CL" dirty="0" smtClean="0"/>
              <a:t>Calcula el promedio de todos los valores en el rango B2:B10</a:t>
            </a:r>
          </a:p>
          <a:p>
            <a:pPr lvl="2"/>
            <a:r>
              <a:rPr lang="es-CL" b="1" dirty="0" smtClean="0"/>
              <a:t>=MAX(B2:B10)  </a:t>
            </a:r>
            <a:r>
              <a:rPr lang="es-CL" dirty="0" smtClean="0"/>
              <a:t>Entrega el máximo valor del rango</a:t>
            </a:r>
            <a:endParaRPr lang="es-CL" b="1" dirty="0" smtClean="0"/>
          </a:p>
          <a:p>
            <a:pPr lvl="2"/>
            <a:r>
              <a:rPr lang="es-CL" b="1" dirty="0" smtClean="0"/>
              <a:t>=MIN(B2:B10)  </a:t>
            </a:r>
            <a:r>
              <a:rPr lang="es-CL" dirty="0" smtClean="0"/>
              <a:t>Entrega el mínimo valor del rango</a:t>
            </a:r>
            <a:endParaRPr lang="es-CL" b="1" dirty="0" smtClean="0"/>
          </a:p>
          <a:p>
            <a:pPr lvl="2"/>
            <a:r>
              <a:rPr lang="es-CL" b="1" dirty="0" smtClean="0"/>
              <a:t>=CONTAR(B2:B10)  </a:t>
            </a:r>
            <a:r>
              <a:rPr lang="es-CL" dirty="0" smtClean="0"/>
              <a:t>Entrega la cantidad de valores numéricos en el rango</a:t>
            </a:r>
          </a:p>
          <a:p>
            <a:pPr lvl="2"/>
            <a:r>
              <a:rPr lang="es-CL" b="1" dirty="0" smtClean="0"/>
              <a:t>=SUMAPRODUCTO(B2:B10;C2:C10)  </a:t>
            </a:r>
            <a:r>
              <a:rPr lang="es-CL" dirty="0" smtClean="0"/>
              <a:t>Multiplica todos los pares correspondientes y luego suma los productos (B2xC2 + B3xC3 + … +B10xC10)</a:t>
            </a:r>
            <a:endParaRPr lang="es-CL" b="1" dirty="0" smtClean="0"/>
          </a:p>
          <a:p>
            <a:pPr lvl="2"/>
            <a:endParaRPr lang="es-CL" dirty="0" smtClean="0"/>
          </a:p>
          <a:p>
            <a:pPr lvl="2"/>
            <a:endParaRPr lang="es-CL" dirty="0" smtClean="0"/>
          </a:p>
          <a:p>
            <a:pPr lvl="2"/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Nociones de Excel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428736"/>
            <a:ext cx="7772400" cy="2714644"/>
          </a:xfrm>
        </p:spPr>
        <p:txBody>
          <a:bodyPr>
            <a:normAutofit/>
          </a:bodyPr>
          <a:lstStyle/>
          <a:p>
            <a:r>
              <a:rPr lang="es-CL" b="1" dirty="0" smtClean="0"/>
              <a:t>Fórmula</a:t>
            </a:r>
            <a:r>
              <a:rPr lang="es-CL" dirty="0" smtClean="0"/>
              <a:t>:</a:t>
            </a:r>
          </a:p>
          <a:p>
            <a:pPr lvl="1"/>
            <a:r>
              <a:rPr lang="es-CL" dirty="0" smtClean="0"/>
              <a:t>También pueden escribirse operaciones básicas como fórmulas:</a:t>
            </a:r>
          </a:p>
          <a:p>
            <a:pPr lvl="2"/>
            <a:r>
              <a:rPr lang="es-CL" b="1" dirty="0" smtClean="0"/>
              <a:t>=2+2 </a:t>
            </a:r>
            <a:r>
              <a:rPr lang="es-CL" dirty="0" smtClean="0"/>
              <a:t> Entrega 4.</a:t>
            </a:r>
          </a:p>
          <a:p>
            <a:pPr lvl="2"/>
            <a:r>
              <a:rPr lang="es-CL" b="1" dirty="0" smtClean="0"/>
              <a:t>=2*3  </a:t>
            </a:r>
            <a:r>
              <a:rPr lang="es-CL" dirty="0" smtClean="0"/>
              <a:t>Entrega 6.</a:t>
            </a:r>
          </a:p>
          <a:p>
            <a:pPr lvl="2"/>
            <a:r>
              <a:rPr lang="es-CL" b="1" dirty="0" smtClean="0"/>
              <a:t>=B5-3  </a:t>
            </a:r>
            <a:r>
              <a:rPr lang="es-CL" dirty="0" smtClean="0"/>
              <a:t>Resta 3 al valor de B5.</a:t>
            </a:r>
            <a:endParaRPr lang="es-CL" b="1" dirty="0" smtClean="0"/>
          </a:p>
          <a:p>
            <a:pPr lvl="2"/>
            <a:r>
              <a:rPr lang="es-CL" b="1" dirty="0" smtClean="0"/>
              <a:t>=B3/C3  </a:t>
            </a:r>
            <a:r>
              <a:rPr lang="es-CL" dirty="0" smtClean="0"/>
              <a:t>Entrega el cociente entre B3 y C3.</a:t>
            </a:r>
            <a:endParaRPr lang="es-CL" b="1" dirty="0" smtClean="0"/>
          </a:p>
          <a:p>
            <a:pPr lvl="2"/>
            <a:r>
              <a:rPr lang="es-CL" b="1" dirty="0" smtClean="0"/>
              <a:t>=C8 </a:t>
            </a:r>
            <a:r>
              <a:rPr lang="es-CL" dirty="0" smtClean="0"/>
              <a:t> Copia el valor que hay en C8.</a:t>
            </a:r>
          </a:p>
          <a:p>
            <a:pPr lvl="2"/>
            <a:endParaRPr lang="es-CL" dirty="0" smtClean="0"/>
          </a:p>
          <a:p>
            <a:pPr lvl="2"/>
            <a:endParaRPr lang="es-CL" dirty="0" smtClean="0"/>
          </a:p>
          <a:p>
            <a:pPr lvl="2"/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Nociones de Excel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285860"/>
            <a:ext cx="7772400" cy="500066"/>
          </a:xfrm>
        </p:spPr>
        <p:txBody>
          <a:bodyPr>
            <a:normAutofit/>
          </a:bodyPr>
          <a:lstStyle/>
          <a:p>
            <a:r>
              <a:rPr lang="es-CL" b="1" dirty="0" smtClean="0"/>
              <a:t>Fórmula</a:t>
            </a:r>
            <a:r>
              <a:rPr lang="es-CL" dirty="0" smtClean="0"/>
              <a:t>:</a:t>
            </a:r>
          </a:p>
          <a:p>
            <a:pPr lvl="2"/>
            <a:endParaRPr lang="es-CL" dirty="0" smtClean="0"/>
          </a:p>
          <a:p>
            <a:pPr lvl="2"/>
            <a:endParaRPr lang="es-CL" dirty="0" smtClean="0"/>
          </a:p>
          <a:p>
            <a:pPr lvl="2"/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714488"/>
            <a:ext cx="7215238" cy="45157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7 Elipse"/>
          <p:cNvSpPr/>
          <p:nvPr/>
        </p:nvSpPr>
        <p:spPr>
          <a:xfrm>
            <a:off x="3214678" y="3000372"/>
            <a:ext cx="1500198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33552"/>
            <a:ext cx="5014922" cy="4481530"/>
          </a:xfrm>
        </p:spPr>
        <p:txBody>
          <a:bodyPr/>
          <a:lstStyle/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En el menú </a:t>
            </a:r>
            <a:r>
              <a:rPr lang="es-CL" b="1" dirty="0" smtClean="0"/>
              <a:t>Herramientas </a:t>
            </a:r>
            <a:r>
              <a:rPr lang="es-CL" dirty="0" smtClean="0"/>
              <a:t>ir a </a:t>
            </a:r>
            <a:r>
              <a:rPr lang="es-CL" b="1" dirty="0" smtClean="0"/>
              <a:t>Complementos…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6443682" cy="1511288"/>
          </a:xfrm>
        </p:spPr>
        <p:txBody>
          <a:bodyPr/>
          <a:lstStyle/>
          <a:p>
            <a:r>
              <a:rPr lang="es-CL" dirty="0" smtClean="0"/>
              <a:t>Activación de Solver: </a:t>
            </a:r>
            <a:br>
              <a:rPr lang="es-CL" dirty="0" smtClean="0"/>
            </a:br>
            <a:r>
              <a:rPr lang="es-CL" dirty="0" smtClean="0"/>
              <a:t>Excel 2003</a:t>
            </a:r>
            <a:endParaRPr lang="es-C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20" y="1643050"/>
            <a:ext cx="2767022" cy="5085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6000760" y="1643050"/>
            <a:ext cx="1071570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6000760" y="5643578"/>
            <a:ext cx="2786082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4229104" cy="4429156"/>
          </a:xfrm>
        </p:spPr>
        <p:txBody>
          <a:bodyPr/>
          <a:lstStyle/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Selecciona la opción </a:t>
            </a:r>
            <a:r>
              <a:rPr lang="es-CL" b="1" dirty="0" smtClean="0"/>
              <a:t>Solver </a:t>
            </a:r>
            <a:r>
              <a:rPr lang="es-CL" dirty="0" smtClean="0"/>
              <a:t>y luego </a:t>
            </a:r>
            <a:r>
              <a:rPr lang="es-CL" b="1" dirty="0" smtClean="0"/>
              <a:t>Aceptar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6443682" cy="1511288"/>
          </a:xfrm>
        </p:spPr>
        <p:txBody>
          <a:bodyPr/>
          <a:lstStyle/>
          <a:p>
            <a:r>
              <a:rPr lang="es-CL" dirty="0" smtClean="0"/>
              <a:t>Activación de Solver: </a:t>
            </a:r>
            <a:br>
              <a:rPr lang="es-CL" dirty="0" smtClean="0"/>
            </a:br>
            <a:r>
              <a:rPr lang="es-CL" dirty="0" smtClean="0"/>
              <a:t>Excel 2003</a:t>
            </a:r>
            <a:endParaRPr lang="es-C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3532" y="1984426"/>
            <a:ext cx="3686186" cy="45164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33552"/>
            <a:ext cx="5014922" cy="4481530"/>
          </a:xfrm>
        </p:spPr>
        <p:txBody>
          <a:bodyPr/>
          <a:lstStyle/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Ahora </a:t>
            </a:r>
            <a:r>
              <a:rPr lang="es-CL" b="1" dirty="0" smtClean="0"/>
              <a:t>Solver </a:t>
            </a:r>
            <a:r>
              <a:rPr lang="es-CL" dirty="0" smtClean="0"/>
              <a:t>aparecerá en el menú </a:t>
            </a:r>
            <a:r>
              <a:rPr lang="es-CL" b="1" dirty="0" smtClean="0"/>
              <a:t>Herramientas</a:t>
            </a:r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6443682" cy="1511288"/>
          </a:xfrm>
        </p:spPr>
        <p:txBody>
          <a:bodyPr/>
          <a:lstStyle/>
          <a:p>
            <a:r>
              <a:rPr lang="es-CL" dirty="0" smtClean="0"/>
              <a:t>Activación de Solver: </a:t>
            </a:r>
            <a:br>
              <a:rPr lang="es-CL" dirty="0" smtClean="0"/>
            </a:br>
            <a:r>
              <a:rPr lang="es-CL" dirty="0" smtClean="0"/>
              <a:t>Excel 2003</a:t>
            </a:r>
            <a:endParaRPr lang="es-C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643050"/>
            <a:ext cx="2591583" cy="50720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6072198" y="1643050"/>
            <a:ext cx="928694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6072198" y="4286256"/>
            <a:ext cx="2571768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1008</Words>
  <Application>Microsoft Office PowerPoint</Application>
  <PresentationFormat>Presentación en pantalla (4:3)</PresentationFormat>
  <Paragraphs>156</Paragraphs>
  <Slides>27</Slides>
  <Notes>25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Equidad</vt:lpstr>
      <vt:lpstr>Ecuación</vt:lpstr>
      <vt:lpstr>Uso de Solver</vt:lpstr>
      <vt:lpstr>Nociones de Excel</vt:lpstr>
      <vt:lpstr>Nociones de Excel</vt:lpstr>
      <vt:lpstr>Nociones de Excel</vt:lpstr>
      <vt:lpstr>Nociones de Excel</vt:lpstr>
      <vt:lpstr>Nociones de Excel</vt:lpstr>
      <vt:lpstr>Activación de Solver:  Excel 2003</vt:lpstr>
      <vt:lpstr>Activación de Solver:  Excel 2003</vt:lpstr>
      <vt:lpstr>Activación de Solver:  Excel 2003</vt:lpstr>
      <vt:lpstr>Activación de Solver:  Excel 2007</vt:lpstr>
      <vt:lpstr>Activación de Solver:  Excel 2007</vt:lpstr>
      <vt:lpstr>Activación de Solver:  Excel 2007</vt:lpstr>
      <vt:lpstr>Activación de Solver:  Excel 2007</vt:lpstr>
      <vt:lpstr>Ejemplo: Problema de la Dieta Óptima</vt:lpstr>
      <vt:lpstr>Problema de la Dieta Óptima: Datos</vt:lpstr>
      <vt:lpstr>Problema de la Dieta Óptima: Modelo</vt:lpstr>
      <vt:lpstr>Problema de la Dieta Óptima</vt:lpstr>
      <vt:lpstr>Problema de la Dieta Óptima</vt:lpstr>
      <vt:lpstr>Problema de la Dieta Óptima</vt:lpstr>
      <vt:lpstr>Problema de la Dieta Óptima</vt:lpstr>
      <vt:lpstr>Ejercicio: Problema del Camión con Capacidades</vt:lpstr>
      <vt:lpstr>Problema del Camión con Capacidades: Datos</vt:lpstr>
      <vt:lpstr>Problema del Camión con Capacidades: Modelo</vt:lpstr>
      <vt:lpstr>Problema del Camión con Capacidades</vt:lpstr>
      <vt:lpstr>Problema del Camión con Capacidades</vt:lpstr>
      <vt:lpstr>Problema del Camión con Capacidades</vt:lpstr>
      <vt:lpstr>Uso de Solver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Nelson</dc:creator>
  <cp:lastModifiedBy>Fran</cp:lastModifiedBy>
  <cp:revision>66</cp:revision>
  <dcterms:created xsi:type="dcterms:W3CDTF">2009-12-17T16:49:50Z</dcterms:created>
  <dcterms:modified xsi:type="dcterms:W3CDTF">2011-12-26T00:01:31Z</dcterms:modified>
</cp:coreProperties>
</file>