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2" r:id="rId1"/>
  </p:sldMasterIdLst>
  <p:notesMasterIdLst>
    <p:notesMasterId r:id="rId7"/>
  </p:notesMasterIdLst>
  <p:handoutMasterIdLst>
    <p:handoutMasterId r:id="rId8"/>
  </p:handoutMasterIdLst>
  <p:sldIdLst>
    <p:sldId id="256" r:id="rId2"/>
    <p:sldId id="292" r:id="rId3"/>
    <p:sldId id="293" r:id="rId4"/>
    <p:sldId id="294" r:id="rId5"/>
    <p:sldId id="295" r:id="rId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CL" dirty="0" smtClean="0"/>
              <a:t>Escuela de Verano 2010</a:t>
            </a:r>
            <a:endParaRPr lang="es-C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A2B37-E042-42A6-902B-66FAE20E6272}" type="datetimeFigureOut">
              <a:rPr lang="es-CL" smtClean="0"/>
              <a:pPr/>
              <a:t>09-01-2012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0B578-6AE6-4D49-B7A4-0E1A44639B4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CL" dirty="0" smtClean="0"/>
              <a:t>Escuela de Verano 2010</a:t>
            </a:r>
            <a:endParaRPr lang="es-C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303B6-B882-448E-A3D8-4E1FDCBCDDA1}" type="datetimeFigureOut">
              <a:rPr lang="es-CL" smtClean="0"/>
              <a:pPr/>
              <a:t>09-01-2012</a:t>
            </a:fld>
            <a:endParaRPr lang="es-CL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64E15-1A0D-4576-8446-8E4A78608562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83E4-7A83-45DA-BF6B-5ADBDDA0248D}" type="datetime1">
              <a:rPr lang="es-CL" smtClean="0"/>
              <a:t>09-01-2012</a:t>
            </a:fld>
            <a:endParaRPr lang="es-CL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5539-BBBE-46F1-AF26-2339EA3EF17F}" type="datetime1">
              <a:rPr lang="es-CL" smtClean="0"/>
              <a:t>09-01-2012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443E-371D-4944-BBD8-91C170A526FC}" type="datetime1">
              <a:rPr lang="es-CL" smtClean="0"/>
              <a:t>09-01-2012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3185-FEDE-433E-B81B-B1997B251BDA}" type="datetime1">
              <a:rPr lang="es-CL" smtClean="0"/>
              <a:t>09-01-2012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FD72-E025-49B2-96C9-4F1974AA54EB}" type="datetime1">
              <a:rPr lang="es-CL" smtClean="0"/>
              <a:t>09-01-2012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5BCA-63BE-4BB6-B1E8-B923153A25F5}" type="datetime1">
              <a:rPr lang="es-CL" smtClean="0"/>
              <a:t>09-01-2012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A6A0-1795-4DA2-B743-048E0CDF26A2}" type="datetime1">
              <a:rPr lang="es-CL" smtClean="0"/>
              <a:t>09-01-2012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B2A9-34FB-4929-A98E-B5D2BB60178A}" type="datetime1">
              <a:rPr lang="es-CL" smtClean="0"/>
              <a:t>09-01-2012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A3324-6E60-4F92-8443-08D447ADEA21}" type="datetime1">
              <a:rPr lang="es-CL" smtClean="0"/>
              <a:t>09-01-2012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48BC-220E-4F67-8701-2AB1A646C77C}" type="datetime1">
              <a:rPr lang="es-CL" smtClean="0"/>
              <a:t>09-01-2012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DCC0-35B8-4C51-87E8-2A76E4300B39}" type="datetime1">
              <a:rPr lang="es-CL" smtClean="0"/>
              <a:t>09-01-2012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5080080-14A1-4C2E-AC63-AB1FA146E9CD}" type="datetime1">
              <a:rPr lang="es-CL" smtClean="0"/>
              <a:t>09-01-2012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Diseño de un Diario</a:t>
            </a:r>
            <a:endParaRPr lang="es-CL" dirty="0"/>
          </a:p>
        </p:txBody>
      </p:sp>
      <p:pic>
        <p:nvPicPr>
          <p:cNvPr id="4" name="Picture 2" descr="C:\Users\Fran\Desktop\Logos EdV 2012\I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157192"/>
            <a:ext cx="1152128" cy="1207552"/>
          </a:xfrm>
          <a:prstGeom prst="rect">
            <a:avLst/>
          </a:prstGeom>
          <a:noFill/>
        </p:spPr>
      </p:pic>
      <p:pic>
        <p:nvPicPr>
          <p:cNvPr id="5" name="Picture 3" descr="C:\Users\Fran\Desktop\Logos EdV 2012\Logo InGeni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5157192"/>
            <a:ext cx="1800200" cy="1191594"/>
          </a:xfrm>
          <a:prstGeom prst="rect">
            <a:avLst/>
          </a:prstGeom>
          <a:noFill/>
        </p:spPr>
      </p:pic>
      <p:pic>
        <p:nvPicPr>
          <p:cNvPr id="6" name="Picture 4" descr="C:\Users\Fran\Desktop\Logos EdV 2012\logo ISCI vert-esp-ba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5157193"/>
            <a:ext cx="1800200" cy="1200134"/>
          </a:xfrm>
          <a:prstGeom prst="rect">
            <a:avLst/>
          </a:prstGeom>
          <a:noFill/>
        </p:spPr>
      </p:pic>
      <p:pic>
        <p:nvPicPr>
          <p:cNvPr id="7" name="Picture 5" descr="C:\Users\Fran\Desktop\Logos EdV 2012\logo_conicyt_2011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157192"/>
            <a:ext cx="1296144" cy="1172648"/>
          </a:xfrm>
          <a:prstGeom prst="rect">
            <a:avLst/>
          </a:prstGeom>
          <a:noFill/>
        </p:spPr>
      </p:pic>
      <p:pic>
        <p:nvPicPr>
          <p:cNvPr id="8" name="Picture 6" descr="C:\Users\Fran\Desktop\Logos EdV 2012\logo2_VerticalOficialfcfm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5157192"/>
            <a:ext cx="1512168" cy="1203586"/>
          </a:xfrm>
          <a:prstGeom prst="rect">
            <a:avLst/>
          </a:prstGeom>
          <a:noFill/>
        </p:spPr>
      </p:pic>
      <p:sp>
        <p:nvSpPr>
          <p:cNvPr id="10" name="2 Subtítulo"/>
          <p:cNvSpPr>
            <a:spLocks noGrp="1"/>
          </p:cNvSpPr>
          <p:nvPr>
            <p:ph type="subTitle" idx="1"/>
          </p:nvPr>
        </p:nvSpPr>
        <p:spPr>
          <a:xfrm>
            <a:off x="1547664" y="3140968"/>
            <a:ext cx="6120680" cy="1872208"/>
          </a:xfrm>
        </p:spPr>
        <p:txBody>
          <a:bodyPr>
            <a:normAutofit fontScale="92500" lnSpcReduction="20000"/>
          </a:bodyPr>
          <a:lstStyle/>
          <a:p>
            <a:r>
              <a:rPr lang="es-CL" dirty="0" smtClean="0"/>
              <a:t>Ingeniería Aplicada - Escuela de Verano 2012</a:t>
            </a:r>
          </a:p>
          <a:p>
            <a:r>
              <a:rPr lang="es-CL" dirty="0" smtClean="0"/>
              <a:t>Universidad de Chile</a:t>
            </a:r>
          </a:p>
          <a:p>
            <a:endParaRPr lang="es-CL" dirty="0" smtClean="0"/>
          </a:p>
          <a:p>
            <a:r>
              <a:rPr lang="es-CL" dirty="0" smtClean="0"/>
              <a:t>Nelson Devia C.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52928" cy="1143000"/>
          </a:xfrm>
        </p:spPr>
        <p:txBody>
          <a:bodyPr/>
          <a:lstStyle/>
          <a:p>
            <a:r>
              <a:rPr lang="es-CL" sz="4000" dirty="0" smtClean="0">
                <a:latin typeface="Cambria" pitchFamily="18" charset="0"/>
              </a:rPr>
              <a:t>Actividad: Diseño de un Diario</a:t>
            </a:r>
            <a:endParaRPr lang="es-CL" sz="4000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784976" cy="5544616"/>
          </a:xfrm>
        </p:spPr>
        <p:txBody>
          <a:bodyPr wrap="square"/>
          <a:lstStyle/>
          <a:p>
            <a:pPr lvl="1" algn="just"/>
            <a:r>
              <a:rPr lang="es-CL" dirty="0">
                <a:latin typeface="Cambria" pitchFamily="18" charset="0"/>
              </a:rPr>
              <a:t>Todos los días, el editor de un periódico recibe una gran cantidad de </a:t>
            </a:r>
            <a:r>
              <a:rPr lang="es-CL" b="1" dirty="0">
                <a:latin typeface="Cambria" pitchFamily="18" charset="0"/>
              </a:rPr>
              <a:t>noticias </a:t>
            </a:r>
            <a:r>
              <a:rPr lang="es-CL" dirty="0">
                <a:latin typeface="Cambria" pitchFamily="18" charset="0"/>
              </a:rPr>
              <a:t>escritas por los periodistas.  </a:t>
            </a:r>
          </a:p>
          <a:p>
            <a:pPr lvl="2" algn="just"/>
            <a:r>
              <a:rPr lang="es-CL" dirty="0">
                <a:latin typeface="Cambria" pitchFamily="18" charset="0"/>
              </a:rPr>
              <a:t>Cada </a:t>
            </a:r>
            <a:r>
              <a:rPr lang="es-CL" dirty="0" smtClean="0">
                <a:latin typeface="Cambria" pitchFamily="18" charset="0"/>
              </a:rPr>
              <a:t>noticia </a:t>
            </a:r>
            <a:r>
              <a:rPr lang="es-CL" dirty="0">
                <a:latin typeface="Cambria" pitchFamily="18" charset="0"/>
              </a:rPr>
              <a:t>tiene un </a:t>
            </a:r>
            <a:r>
              <a:rPr lang="es-CL" b="1" dirty="0">
                <a:latin typeface="Cambria" pitchFamily="18" charset="0"/>
              </a:rPr>
              <a:t>valor monetario </a:t>
            </a:r>
            <a:r>
              <a:rPr lang="es-CL" dirty="0">
                <a:latin typeface="Cambria" pitchFamily="18" charset="0"/>
              </a:rPr>
              <a:t>para el periódico que depende de su atractivo para los </a:t>
            </a:r>
            <a:r>
              <a:rPr lang="es-CL" dirty="0" smtClean="0">
                <a:latin typeface="Cambria" pitchFamily="18" charset="0"/>
              </a:rPr>
              <a:t>lectores.</a:t>
            </a:r>
            <a:endParaRPr lang="es-CL" dirty="0">
              <a:latin typeface="Cambria" pitchFamily="18" charset="0"/>
            </a:endParaRPr>
          </a:p>
          <a:p>
            <a:pPr lvl="1" algn="just"/>
            <a:r>
              <a:rPr lang="es-CL" dirty="0" smtClean="0">
                <a:latin typeface="Cambria" pitchFamily="18" charset="0"/>
              </a:rPr>
              <a:t>Además</a:t>
            </a:r>
            <a:r>
              <a:rPr lang="es-CL" dirty="0">
                <a:latin typeface="Cambria" pitchFamily="18" charset="0"/>
              </a:rPr>
              <a:t>, el editor recibe una serie de solicitudes para incluir </a:t>
            </a:r>
            <a:r>
              <a:rPr lang="es-CL" b="1" dirty="0">
                <a:latin typeface="Cambria" pitchFamily="18" charset="0"/>
              </a:rPr>
              <a:t>anuncios publicitarios</a:t>
            </a:r>
            <a:r>
              <a:rPr lang="es-CL" dirty="0">
                <a:latin typeface="Cambria" pitchFamily="18" charset="0"/>
              </a:rPr>
              <a:t> en el diario.  </a:t>
            </a:r>
          </a:p>
          <a:p>
            <a:pPr lvl="2" algn="just"/>
            <a:r>
              <a:rPr lang="es-CL" dirty="0">
                <a:latin typeface="Cambria" pitchFamily="18" charset="0"/>
              </a:rPr>
              <a:t>Estos anuncios también tienen un valor monetario para el diario, que depende de su tamaño, ya que los auspiciadores pagan según la visibilidad del anuncio.</a:t>
            </a:r>
          </a:p>
          <a:p>
            <a:pPr lvl="1" algn="just"/>
            <a:r>
              <a:rPr lang="es-CL" dirty="0" smtClean="0">
                <a:latin typeface="Cambria" pitchFamily="18" charset="0"/>
              </a:rPr>
              <a:t>El </a:t>
            </a:r>
            <a:r>
              <a:rPr lang="es-CL" dirty="0">
                <a:latin typeface="Cambria" pitchFamily="18" charset="0"/>
              </a:rPr>
              <a:t>editor debe decidir qué noticias y qué anuncios se publicarán, y por ende, cuáles no, ya que el espacio en el periódico es limitado.  </a:t>
            </a:r>
          </a:p>
          <a:p>
            <a:pPr lvl="2" algn="just"/>
            <a:r>
              <a:rPr lang="es-CL" dirty="0">
                <a:latin typeface="Cambria" pitchFamily="18" charset="0"/>
              </a:rPr>
              <a:t>Sin embargo, se encontró con algunos problemas al intentar realizar esta tarea, y le ha pedido a usted que lo ayude</a:t>
            </a:r>
            <a:endParaRPr lang="es-CL" i="1" dirty="0">
              <a:latin typeface="Cambria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2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166803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52928" cy="1143000"/>
          </a:xfrm>
        </p:spPr>
        <p:txBody>
          <a:bodyPr/>
          <a:lstStyle/>
          <a:p>
            <a:r>
              <a:rPr lang="es-CL" sz="4000" dirty="0" smtClean="0">
                <a:latin typeface="Cambria" pitchFamily="18" charset="0"/>
              </a:rPr>
              <a:t>Actividad: Diseño de un Diario</a:t>
            </a:r>
            <a:endParaRPr lang="es-CL" sz="4000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784976" cy="5544616"/>
          </a:xfrm>
        </p:spPr>
        <p:txBody>
          <a:bodyPr wrap="square"/>
          <a:lstStyle/>
          <a:p>
            <a:pPr algn="just"/>
            <a:r>
              <a:rPr lang="es-CL" dirty="0">
                <a:latin typeface="Cambria" pitchFamily="18" charset="0"/>
              </a:rPr>
              <a:t>Objetivo:</a:t>
            </a:r>
          </a:p>
          <a:p>
            <a:pPr lvl="1" algn="just"/>
            <a:r>
              <a:rPr lang="es-CL" dirty="0">
                <a:latin typeface="Cambria" pitchFamily="18" charset="0"/>
              </a:rPr>
              <a:t>El objetivo de esta actividad es diseñar 2 páginas de un periódico de modo de obtener la mayor utilidad posible</a:t>
            </a:r>
          </a:p>
          <a:p>
            <a:pPr lvl="2" algn="just"/>
            <a:r>
              <a:rPr lang="es-CL" dirty="0">
                <a:latin typeface="Cambria" pitchFamily="18" charset="0"/>
              </a:rPr>
              <a:t>Es decir, encontrar la combinación de anuncios y noticias que le dé más ganancias al periódico.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7874" y="3212975"/>
            <a:ext cx="4090350" cy="352348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3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256118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52928" cy="1143000"/>
          </a:xfrm>
        </p:spPr>
        <p:txBody>
          <a:bodyPr/>
          <a:lstStyle/>
          <a:p>
            <a:r>
              <a:rPr lang="es-CL" sz="4000" dirty="0">
                <a:latin typeface="Cambria" pitchFamily="18" charset="0"/>
              </a:rPr>
              <a:t>Actividad: Diseño de un Diario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8352928" cy="5256584"/>
          </a:xfrm>
        </p:spPr>
        <p:txBody>
          <a:bodyPr/>
          <a:lstStyle/>
          <a:p>
            <a:pPr algn="just"/>
            <a:r>
              <a:rPr lang="es-CL" dirty="0">
                <a:latin typeface="Cambria" pitchFamily="18" charset="0"/>
              </a:rPr>
              <a:t>Procedimiento:</a:t>
            </a:r>
          </a:p>
          <a:p>
            <a:pPr lvl="1" algn="just"/>
            <a:r>
              <a:rPr lang="es-CL" dirty="0">
                <a:latin typeface="Cambria" pitchFamily="18" charset="0"/>
              </a:rPr>
              <a:t>Formar grupos de 4 personas.</a:t>
            </a:r>
          </a:p>
          <a:p>
            <a:pPr lvl="1" algn="just"/>
            <a:r>
              <a:rPr lang="es-CL" dirty="0" smtClean="0">
                <a:latin typeface="Cambria" pitchFamily="18" charset="0"/>
              </a:rPr>
              <a:t>Recortar </a:t>
            </a:r>
            <a:r>
              <a:rPr lang="es-CL" dirty="0">
                <a:latin typeface="Cambria" pitchFamily="18" charset="0"/>
              </a:rPr>
              <a:t>las noticias y anuncios de las páginas entregadas y ubicarlas en la nueva hoja.</a:t>
            </a:r>
          </a:p>
          <a:p>
            <a:pPr lvl="2" algn="just"/>
            <a:r>
              <a:rPr lang="es-CL" dirty="0">
                <a:latin typeface="Cambria" pitchFamily="18" charset="0"/>
              </a:rPr>
              <a:t>Deben recortar </a:t>
            </a:r>
            <a:r>
              <a:rPr lang="es-CL" b="1" dirty="0">
                <a:latin typeface="Cambria" pitchFamily="18" charset="0"/>
              </a:rPr>
              <a:t>sobre la línea marcada </a:t>
            </a:r>
            <a:r>
              <a:rPr lang="es-CL" dirty="0">
                <a:latin typeface="Cambria" pitchFamily="18" charset="0"/>
              </a:rPr>
              <a:t>para ello.</a:t>
            </a:r>
          </a:p>
          <a:p>
            <a:pPr lvl="2" algn="just"/>
            <a:r>
              <a:rPr lang="es-CL" dirty="0" smtClean="0">
                <a:latin typeface="Cambria" pitchFamily="18" charset="0"/>
              </a:rPr>
              <a:t>Es </a:t>
            </a:r>
            <a:r>
              <a:rPr lang="es-CL" dirty="0">
                <a:latin typeface="Cambria" pitchFamily="18" charset="0"/>
              </a:rPr>
              <a:t>importante no pegar de inmediato para poder probar varias combinaciones.</a:t>
            </a:r>
          </a:p>
          <a:p>
            <a:pPr lvl="1" algn="just"/>
            <a:r>
              <a:rPr lang="es-CL" dirty="0" smtClean="0">
                <a:latin typeface="Cambria" pitchFamily="18" charset="0"/>
              </a:rPr>
              <a:t>Una </a:t>
            </a:r>
            <a:r>
              <a:rPr lang="es-CL" dirty="0">
                <a:latin typeface="Cambria" pitchFamily="18" charset="0"/>
              </a:rPr>
              <a:t>vez discutidas las distintas posibilidades deben pegar las noticas y anuncios y calcular el valor total de la nueva página.</a:t>
            </a:r>
          </a:p>
          <a:p>
            <a:pPr lvl="2" algn="just"/>
            <a:r>
              <a:rPr lang="es-CL" dirty="0">
                <a:latin typeface="Cambria" pitchFamily="18" charset="0"/>
              </a:rPr>
              <a:t>No se puede pegar sobre otra noticia ni sobrepasar el borde de la hoja.</a:t>
            </a:r>
          </a:p>
          <a:p>
            <a:pPr lvl="1" algn="just"/>
            <a:r>
              <a:rPr lang="es-CL" dirty="0" smtClean="0">
                <a:latin typeface="Cambria" pitchFamily="18" charset="0"/>
              </a:rPr>
              <a:t>Comparar </a:t>
            </a:r>
            <a:r>
              <a:rPr lang="es-CL" dirty="0">
                <a:latin typeface="Cambria" pitchFamily="18" charset="0"/>
              </a:rPr>
              <a:t>los resultados con los demás grupos.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4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166803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Diseño de un Diario</a:t>
            </a:r>
            <a:endParaRPr lang="es-CL" dirty="0"/>
          </a:p>
        </p:txBody>
      </p:sp>
      <p:pic>
        <p:nvPicPr>
          <p:cNvPr id="4" name="Picture 2" descr="C:\Users\Fran\Desktop\Logos EdV 2012\I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157192"/>
            <a:ext cx="1152128" cy="1207552"/>
          </a:xfrm>
          <a:prstGeom prst="rect">
            <a:avLst/>
          </a:prstGeom>
          <a:noFill/>
        </p:spPr>
      </p:pic>
      <p:pic>
        <p:nvPicPr>
          <p:cNvPr id="5" name="Picture 3" descr="C:\Users\Fran\Desktop\Logos EdV 2012\Logo InGeni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5157192"/>
            <a:ext cx="1800200" cy="1191594"/>
          </a:xfrm>
          <a:prstGeom prst="rect">
            <a:avLst/>
          </a:prstGeom>
          <a:noFill/>
        </p:spPr>
      </p:pic>
      <p:pic>
        <p:nvPicPr>
          <p:cNvPr id="6" name="Picture 4" descr="C:\Users\Fran\Desktop\Logos EdV 2012\logo ISCI vert-esp-ba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5157193"/>
            <a:ext cx="1800200" cy="1200134"/>
          </a:xfrm>
          <a:prstGeom prst="rect">
            <a:avLst/>
          </a:prstGeom>
          <a:noFill/>
        </p:spPr>
      </p:pic>
      <p:pic>
        <p:nvPicPr>
          <p:cNvPr id="7" name="Picture 5" descr="C:\Users\Fran\Desktop\Logos EdV 2012\logo_conicyt_2011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157192"/>
            <a:ext cx="1296144" cy="1172648"/>
          </a:xfrm>
          <a:prstGeom prst="rect">
            <a:avLst/>
          </a:prstGeom>
          <a:noFill/>
        </p:spPr>
      </p:pic>
      <p:pic>
        <p:nvPicPr>
          <p:cNvPr id="8" name="Picture 6" descr="C:\Users\Fran\Desktop\Logos EdV 2012\logo2_VerticalOficialfcfm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5157192"/>
            <a:ext cx="1512168" cy="1203586"/>
          </a:xfrm>
          <a:prstGeom prst="rect">
            <a:avLst/>
          </a:prstGeom>
          <a:noFill/>
        </p:spPr>
      </p:pic>
      <p:sp>
        <p:nvSpPr>
          <p:cNvPr id="10" name="2 Subtítulo"/>
          <p:cNvSpPr>
            <a:spLocks noGrp="1"/>
          </p:cNvSpPr>
          <p:nvPr>
            <p:ph type="subTitle" idx="1"/>
          </p:nvPr>
        </p:nvSpPr>
        <p:spPr>
          <a:xfrm>
            <a:off x="1547664" y="3140968"/>
            <a:ext cx="6120680" cy="1872208"/>
          </a:xfrm>
        </p:spPr>
        <p:txBody>
          <a:bodyPr>
            <a:normAutofit fontScale="92500" lnSpcReduction="20000"/>
          </a:bodyPr>
          <a:lstStyle/>
          <a:p>
            <a:r>
              <a:rPr lang="es-CL" dirty="0" smtClean="0"/>
              <a:t>Ingeniería Aplicada - Escuela de Verano 2012</a:t>
            </a:r>
          </a:p>
          <a:p>
            <a:r>
              <a:rPr lang="es-CL" dirty="0" smtClean="0"/>
              <a:t>Universidad de Chile</a:t>
            </a:r>
          </a:p>
          <a:p>
            <a:endParaRPr lang="es-CL" dirty="0" smtClean="0"/>
          </a:p>
          <a:p>
            <a:r>
              <a:rPr lang="es-CL" dirty="0" smtClean="0"/>
              <a:t>Nelson Devia C.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1043</TotalTime>
  <Words>322</Words>
  <Application>Microsoft Office PowerPoint</Application>
  <PresentationFormat>Presentación en pantalla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Equidad</vt:lpstr>
      <vt:lpstr>Diseño de un Diario</vt:lpstr>
      <vt:lpstr>Actividad: Diseño de un Diario</vt:lpstr>
      <vt:lpstr>Actividad: Diseño de un Diario</vt:lpstr>
      <vt:lpstr>Actividad: Diseño de un Diario</vt:lpstr>
      <vt:lpstr>Diseño de un Diario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Nelson</dc:creator>
  <cp:lastModifiedBy>Nelson Devia</cp:lastModifiedBy>
  <cp:revision>92</cp:revision>
  <dcterms:created xsi:type="dcterms:W3CDTF">2009-12-17T16:49:50Z</dcterms:created>
  <dcterms:modified xsi:type="dcterms:W3CDTF">2012-01-09T16:12:30Z</dcterms:modified>
</cp:coreProperties>
</file>