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8" r:id="rId3"/>
    <p:sldId id="287" r:id="rId4"/>
    <p:sldId id="279" r:id="rId5"/>
    <p:sldId id="281" r:id="rId6"/>
    <p:sldId id="283" r:id="rId7"/>
    <p:sldId id="282" r:id="rId8"/>
    <p:sldId id="284" r:id="rId9"/>
    <p:sldId id="285" r:id="rId10"/>
    <p:sldId id="280" r:id="rId11"/>
    <p:sldId id="286" r:id="rId1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97" autoAdjust="0"/>
    <p:restoredTop sz="94590" autoAdjust="0"/>
  </p:normalViewPr>
  <p:slideViewPr>
    <p:cSldViewPr>
      <p:cViewPr varScale="1">
        <p:scale>
          <a:sx n="71" d="100"/>
          <a:sy n="71" d="100"/>
        </p:scale>
        <p:origin x="-9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 dirty="0" smtClean="0"/>
              <a:t>Escuela de Verano 2010</a:t>
            </a:r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A2B37-E042-42A6-902B-66FAE20E6272}" type="datetimeFigureOut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0B578-6AE6-4D49-B7A4-0E1A44639B46}" type="slidenum">
              <a:rPr lang="es-CL" smtClean="0"/>
              <a:pPr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4182627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 dirty="0" smtClean="0"/>
              <a:t>Escuela de Verano 2010</a:t>
            </a:r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303B6-B882-448E-A3D8-4E1FDCBCDDA1}" type="datetimeFigureOut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64E15-1A0D-4576-8446-8E4A78608562}" type="slidenum">
              <a:rPr lang="es-CL" smtClean="0"/>
              <a:pPr/>
              <a:t>‹#›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587258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64E15-1A0D-4576-8446-8E4A78608562}" type="slidenum">
              <a:rPr lang="es-CL" smtClean="0"/>
              <a:pPr/>
              <a:t>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7C8D-9D39-47B9-A3C3-84596BE5B357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FF8A5-174B-42DF-86B0-604421FF8E73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5AE0-11E5-48C2-87B8-C6740BB53D9E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2059D-124A-4B17-AEF6-89E3895909B3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C522D-C7A7-4511-8145-96BE61928416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98C-62A0-4495-A41B-991C17329C8F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5E84-F820-45DE-8DF4-28A59ABC4C87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756A-9AE2-4EA8-8E0B-D9CC28302226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0919-A398-4FEB-AF33-782181F81C64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D3A7-AF83-41FD-B012-1113DD77F2F8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774B-1585-4258-8B0B-BBA2A872C74F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660D261-49CC-43C2-8C7F-10A02C8A7406}" type="datetime1">
              <a:rPr lang="es-CL" smtClean="0"/>
              <a:pPr/>
              <a:t>02-01-2012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9EF1584-BB69-4DD0-A263-348FC7D2CE8A}" type="slidenum">
              <a:rPr lang="es-CL" smtClean="0"/>
              <a:pPr/>
              <a:t>‹#›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Ejemplos Aplicados de PPL</a:t>
            </a:r>
            <a:endParaRPr lang="es-CL" dirty="0"/>
          </a:p>
        </p:txBody>
      </p:sp>
      <p:pic>
        <p:nvPicPr>
          <p:cNvPr id="4" name="Picture 2" descr="C:\Users\Fran\Desktop\Logos EdV 2012\I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157192"/>
            <a:ext cx="1152128" cy="1207552"/>
          </a:xfrm>
          <a:prstGeom prst="rect">
            <a:avLst/>
          </a:prstGeom>
          <a:noFill/>
        </p:spPr>
      </p:pic>
      <p:pic>
        <p:nvPicPr>
          <p:cNvPr id="5" name="Picture 3" descr="C:\Users\Fran\Desktop\Logos EdV 2012\Logo InGeni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157192"/>
            <a:ext cx="1800200" cy="1191594"/>
          </a:xfrm>
          <a:prstGeom prst="rect">
            <a:avLst/>
          </a:prstGeom>
          <a:noFill/>
        </p:spPr>
      </p:pic>
      <p:pic>
        <p:nvPicPr>
          <p:cNvPr id="6" name="Picture 4" descr="C:\Users\Fran\Desktop\Logos EdV 2012\logo ISCI vert-esp-ba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157193"/>
            <a:ext cx="1800200" cy="1200134"/>
          </a:xfrm>
          <a:prstGeom prst="rect">
            <a:avLst/>
          </a:prstGeom>
          <a:noFill/>
        </p:spPr>
      </p:pic>
      <p:pic>
        <p:nvPicPr>
          <p:cNvPr id="7" name="Picture 5" descr="C:\Users\Fran\Desktop\Logos EdV 2012\logo_conicyt_2011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157192"/>
            <a:ext cx="1296144" cy="1172648"/>
          </a:xfrm>
          <a:prstGeom prst="rect">
            <a:avLst/>
          </a:prstGeom>
          <a:noFill/>
        </p:spPr>
      </p:pic>
      <p:pic>
        <p:nvPicPr>
          <p:cNvPr id="8" name="Picture 6" descr="C:\Users\Fran\Desktop\Logos EdV 2012\logo2_VerticalOficialfcfm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5157192"/>
            <a:ext cx="1512168" cy="1203586"/>
          </a:xfrm>
          <a:prstGeom prst="rect">
            <a:avLst/>
          </a:prstGeom>
          <a:noFill/>
        </p:spPr>
      </p:pic>
      <p:sp>
        <p:nvSpPr>
          <p:cNvPr id="10" name="2 Subtítulo"/>
          <p:cNvSpPr>
            <a:spLocks noGrp="1"/>
          </p:cNvSpPr>
          <p:nvPr>
            <p:ph type="subTitle" idx="1"/>
          </p:nvPr>
        </p:nvSpPr>
        <p:spPr>
          <a:xfrm>
            <a:off x="1547664" y="3140968"/>
            <a:ext cx="6120680" cy="1872208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Ingeniería Aplicada - Escuela de Verano 2012</a:t>
            </a:r>
          </a:p>
          <a:p>
            <a:r>
              <a:rPr lang="es-CL" dirty="0" smtClean="0"/>
              <a:t>Universidad de Chile</a:t>
            </a:r>
          </a:p>
          <a:p>
            <a:endParaRPr lang="es-CL" dirty="0" smtClean="0"/>
          </a:p>
          <a:p>
            <a:r>
              <a:rPr lang="es-CL" dirty="0" smtClean="0"/>
              <a:t>Nelson Devia C.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Ruteo de vehículos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/>
              <a:t>Descripción:</a:t>
            </a:r>
          </a:p>
          <a:p>
            <a:pPr lvl="1"/>
            <a:r>
              <a:rPr lang="es-CL" dirty="0" smtClean="0"/>
              <a:t>Se tiene un conjunto de vehículos y se desea asignarlos a los viajes que deben realizarse, de manera de incurrir en el menor costo posible.</a:t>
            </a:r>
            <a:endParaRPr lang="es-CL" dirty="0"/>
          </a:p>
          <a:p>
            <a:pPr lvl="1"/>
            <a:r>
              <a:rPr lang="es-CL" dirty="0" smtClean="0"/>
              <a:t>Ejemplos:</a:t>
            </a:r>
            <a:endParaRPr lang="es-CL" dirty="0"/>
          </a:p>
          <a:p>
            <a:pPr lvl="2"/>
            <a:r>
              <a:rPr lang="es-CL" dirty="0" smtClean="0"/>
              <a:t>Distribución de productos</a:t>
            </a:r>
          </a:p>
          <a:p>
            <a:pPr lvl="2"/>
            <a:r>
              <a:rPr lang="es-CL" dirty="0" smtClean="0"/>
              <a:t>Ruteo con ventanas de tiempo</a:t>
            </a:r>
          </a:p>
          <a:p>
            <a:pPr lvl="2"/>
            <a:r>
              <a:rPr lang="es-CL" dirty="0" smtClean="0"/>
              <a:t>Flota de buses</a:t>
            </a:r>
          </a:p>
          <a:p>
            <a:pPr lvl="2"/>
            <a:r>
              <a:rPr lang="es-CL" dirty="0" smtClean="0"/>
              <a:t>Reparación de fallas</a:t>
            </a:r>
          </a:p>
          <a:p>
            <a:pPr lvl="2"/>
            <a:r>
              <a:rPr lang="es-CL" dirty="0" smtClean="0"/>
              <a:t>Vehículos de emergencia</a:t>
            </a:r>
            <a:endParaRPr lang="es-CL" dirty="0"/>
          </a:p>
          <a:p>
            <a:r>
              <a:rPr lang="es-CL" dirty="0"/>
              <a:t>¿Decisiones?</a:t>
            </a:r>
          </a:p>
          <a:p>
            <a:r>
              <a:rPr lang="es-CL" dirty="0"/>
              <a:t>¿Restricciones?</a:t>
            </a:r>
          </a:p>
          <a:p>
            <a:r>
              <a:rPr lang="es-CL" dirty="0"/>
              <a:t>¿Objetivo?</a:t>
            </a:r>
          </a:p>
          <a:p>
            <a:endParaRPr lang="es-C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310" y="2780928"/>
            <a:ext cx="3966170" cy="3757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66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Ejemplos Aplicados de PPL</a:t>
            </a:r>
            <a:endParaRPr lang="es-CL" dirty="0"/>
          </a:p>
        </p:txBody>
      </p:sp>
      <p:pic>
        <p:nvPicPr>
          <p:cNvPr id="4" name="Picture 2" descr="C:\Users\Fran\Desktop\Logos EdV 2012\I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157192"/>
            <a:ext cx="1152128" cy="1207552"/>
          </a:xfrm>
          <a:prstGeom prst="rect">
            <a:avLst/>
          </a:prstGeom>
          <a:noFill/>
        </p:spPr>
      </p:pic>
      <p:pic>
        <p:nvPicPr>
          <p:cNvPr id="5" name="Picture 3" descr="C:\Users\Fran\Desktop\Logos EdV 2012\Logo InGeni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157192"/>
            <a:ext cx="1800200" cy="1191594"/>
          </a:xfrm>
          <a:prstGeom prst="rect">
            <a:avLst/>
          </a:prstGeom>
          <a:noFill/>
        </p:spPr>
      </p:pic>
      <p:pic>
        <p:nvPicPr>
          <p:cNvPr id="6" name="Picture 4" descr="C:\Users\Fran\Desktop\Logos EdV 2012\logo ISCI vert-esp-ba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157193"/>
            <a:ext cx="1800200" cy="1200134"/>
          </a:xfrm>
          <a:prstGeom prst="rect">
            <a:avLst/>
          </a:prstGeom>
          <a:noFill/>
        </p:spPr>
      </p:pic>
      <p:pic>
        <p:nvPicPr>
          <p:cNvPr id="7" name="Picture 5" descr="C:\Users\Fran\Desktop\Logos EdV 2012\logo_conicyt_2011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157192"/>
            <a:ext cx="1296144" cy="1172648"/>
          </a:xfrm>
          <a:prstGeom prst="rect">
            <a:avLst/>
          </a:prstGeom>
          <a:noFill/>
        </p:spPr>
      </p:pic>
      <p:pic>
        <p:nvPicPr>
          <p:cNvPr id="8" name="Picture 6" descr="C:\Users\Fran\Desktop\Logos EdV 2012\logo2_VerticalOficialfcfm_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5157192"/>
            <a:ext cx="1512168" cy="1203586"/>
          </a:xfrm>
          <a:prstGeom prst="rect">
            <a:avLst/>
          </a:prstGeom>
          <a:noFill/>
        </p:spPr>
      </p:pic>
      <p:sp>
        <p:nvSpPr>
          <p:cNvPr id="10" name="2 Subtítulo"/>
          <p:cNvSpPr>
            <a:spLocks noGrp="1"/>
          </p:cNvSpPr>
          <p:nvPr>
            <p:ph type="subTitle" idx="1"/>
          </p:nvPr>
        </p:nvSpPr>
        <p:spPr>
          <a:xfrm>
            <a:off x="1547664" y="3140968"/>
            <a:ext cx="6120680" cy="1872208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Ingeniería Aplicada - Escuela de Verano 2012</a:t>
            </a:r>
          </a:p>
          <a:p>
            <a:r>
              <a:rPr lang="es-CL" dirty="0" smtClean="0"/>
              <a:t>Universidad de Chile</a:t>
            </a:r>
          </a:p>
          <a:p>
            <a:endParaRPr lang="es-CL" dirty="0" smtClean="0"/>
          </a:p>
          <a:p>
            <a:r>
              <a:rPr lang="es-CL" dirty="0" smtClean="0"/>
              <a:t>Nelson Devia C.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0434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/>
          <a:lstStyle/>
          <a:p>
            <a:r>
              <a:rPr lang="es-CL" dirty="0" smtClean="0"/>
              <a:t>Contenidos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280920" cy="4861520"/>
          </a:xfrm>
        </p:spPr>
        <p:txBody>
          <a:bodyPr>
            <a:normAutofit/>
          </a:bodyPr>
          <a:lstStyle/>
          <a:p>
            <a:r>
              <a:rPr lang="es-CL" dirty="0" smtClean="0"/>
              <a:t>Problema de la mochila</a:t>
            </a:r>
          </a:p>
          <a:p>
            <a:r>
              <a:rPr lang="es-CL" dirty="0" smtClean="0"/>
              <a:t>Localización de recursos</a:t>
            </a:r>
          </a:p>
          <a:p>
            <a:r>
              <a:rPr lang="es-CL" dirty="0" smtClean="0"/>
              <a:t>Logística</a:t>
            </a:r>
          </a:p>
          <a:p>
            <a:r>
              <a:rPr lang="es-CL" dirty="0" smtClean="0"/>
              <a:t>Planificación de la producción</a:t>
            </a:r>
          </a:p>
          <a:p>
            <a:r>
              <a:rPr lang="es-CL" dirty="0" smtClean="0"/>
              <a:t>Calendarización</a:t>
            </a:r>
          </a:p>
          <a:p>
            <a:r>
              <a:rPr lang="es-CL" dirty="0" smtClean="0"/>
              <a:t>Asignación</a:t>
            </a:r>
          </a:p>
          <a:p>
            <a:r>
              <a:rPr lang="es-CL" dirty="0" smtClean="0"/>
              <a:t>Ruteo de vehículos</a:t>
            </a:r>
          </a:p>
          <a:p>
            <a:r>
              <a:rPr lang="es-CL" dirty="0" smtClean="0"/>
              <a:t>Flujo en redes</a:t>
            </a:r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Problema de la mochila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36904" cy="4572000"/>
          </a:xfrm>
        </p:spPr>
        <p:txBody>
          <a:bodyPr>
            <a:normAutofit fontScale="92500" lnSpcReduction="10000"/>
          </a:bodyPr>
          <a:lstStyle/>
          <a:p>
            <a:r>
              <a:rPr lang="es-CL" dirty="0" smtClean="0"/>
              <a:t>Descripción:</a:t>
            </a:r>
          </a:p>
          <a:p>
            <a:pPr lvl="1" algn="just"/>
            <a:r>
              <a:rPr lang="es-CL" dirty="0" smtClean="0"/>
              <a:t>Se tiene una mochila con determinada capacidad y un conjunto de objetos con determinado volumen y valor.  Se desea encontrar la combinación de objetos que, cabiendo en la mochila, maximice el valor total.</a:t>
            </a:r>
          </a:p>
          <a:p>
            <a:pPr lvl="1"/>
            <a:r>
              <a:rPr lang="es-CL" dirty="0" smtClean="0"/>
              <a:t>Ejemplos:</a:t>
            </a:r>
          </a:p>
          <a:p>
            <a:pPr lvl="2"/>
            <a:r>
              <a:rPr lang="es-CL" dirty="0" smtClean="0"/>
              <a:t>Cartera óptima</a:t>
            </a:r>
          </a:p>
          <a:p>
            <a:pPr lvl="2"/>
            <a:r>
              <a:rPr lang="es-CL" dirty="0" smtClean="0"/>
              <a:t>Llenado de maletas</a:t>
            </a:r>
          </a:p>
          <a:p>
            <a:pPr lvl="2"/>
            <a:r>
              <a:rPr lang="es-CL" dirty="0" smtClean="0"/>
              <a:t>Carga de camiones</a:t>
            </a:r>
          </a:p>
          <a:p>
            <a:r>
              <a:rPr lang="es-CL" dirty="0" smtClean="0"/>
              <a:t>¿Decisiones?</a:t>
            </a:r>
          </a:p>
          <a:p>
            <a:r>
              <a:rPr lang="es-CL" dirty="0"/>
              <a:t>¿</a:t>
            </a:r>
            <a:r>
              <a:rPr lang="es-CL" dirty="0" smtClean="0"/>
              <a:t>Restricciones?</a:t>
            </a:r>
          </a:p>
          <a:p>
            <a:r>
              <a:rPr lang="es-CL" dirty="0" smtClean="0"/>
              <a:t>¿Objetivo?</a:t>
            </a:r>
            <a:endParaRPr lang="es-C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039471"/>
            <a:ext cx="2849246" cy="326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072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Localización de recursos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/>
              <a:t>Descripción:</a:t>
            </a:r>
          </a:p>
          <a:p>
            <a:pPr lvl="1" algn="just"/>
            <a:r>
              <a:rPr lang="es-CL" dirty="0" smtClean="0"/>
              <a:t>Se tiene una cantidad limitada de recursos y un conjunto de posibles lugares donde ubicarlos. Se desea minimizar el costo en que se incurre por la ubicación de los recursos.</a:t>
            </a:r>
            <a:endParaRPr lang="es-CL" dirty="0"/>
          </a:p>
          <a:p>
            <a:pPr lvl="1"/>
            <a:r>
              <a:rPr lang="es-CL" dirty="0" smtClean="0"/>
              <a:t>Ejemplos:</a:t>
            </a:r>
            <a:endParaRPr lang="es-CL" dirty="0"/>
          </a:p>
          <a:p>
            <a:pPr lvl="2"/>
            <a:r>
              <a:rPr lang="es-CL" dirty="0" smtClean="0"/>
              <a:t>Instalación de plantas</a:t>
            </a:r>
          </a:p>
          <a:p>
            <a:pPr lvl="2"/>
            <a:r>
              <a:rPr lang="es-CL" dirty="0" smtClean="0"/>
              <a:t>Recintos de emergencia</a:t>
            </a:r>
          </a:p>
          <a:p>
            <a:pPr lvl="2"/>
            <a:r>
              <a:rPr lang="es-CL" dirty="0" smtClean="0"/>
              <a:t>Asignación de personal</a:t>
            </a:r>
          </a:p>
          <a:p>
            <a:pPr lvl="2"/>
            <a:r>
              <a:rPr lang="es-CL" dirty="0"/>
              <a:t>Asignación </a:t>
            </a:r>
            <a:r>
              <a:rPr lang="es-CL" dirty="0" smtClean="0"/>
              <a:t>de presupuesto</a:t>
            </a:r>
          </a:p>
          <a:p>
            <a:r>
              <a:rPr lang="es-CL" dirty="0" smtClean="0"/>
              <a:t>¿</a:t>
            </a:r>
            <a:r>
              <a:rPr lang="es-CL" dirty="0"/>
              <a:t>Decisiones?</a:t>
            </a:r>
          </a:p>
          <a:p>
            <a:r>
              <a:rPr lang="es-CL" dirty="0"/>
              <a:t>¿Restricciones?</a:t>
            </a:r>
          </a:p>
          <a:p>
            <a:r>
              <a:rPr lang="es-CL" dirty="0"/>
              <a:t>¿Objetivo?</a:t>
            </a:r>
          </a:p>
          <a:p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4708649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295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Logística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Descripción:</a:t>
            </a:r>
          </a:p>
          <a:p>
            <a:pPr lvl="1" algn="just"/>
            <a:r>
              <a:rPr lang="es-CL" dirty="0" smtClean="0"/>
              <a:t>Considera los eslabones de una cadena productiva, en los que se desea minimizar los costos de la operación.</a:t>
            </a:r>
            <a:endParaRPr lang="es-CL" dirty="0"/>
          </a:p>
          <a:p>
            <a:pPr lvl="1"/>
            <a:r>
              <a:rPr lang="es-CL" dirty="0" smtClean="0"/>
              <a:t>Ejemplos:</a:t>
            </a:r>
            <a:endParaRPr lang="es-CL" dirty="0"/>
          </a:p>
          <a:p>
            <a:pPr lvl="2"/>
            <a:r>
              <a:rPr lang="es-CL" dirty="0" smtClean="0"/>
              <a:t>Producción</a:t>
            </a:r>
          </a:p>
          <a:p>
            <a:pPr lvl="2"/>
            <a:r>
              <a:rPr lang="es-CL" dirty="0" smtClean="0"/>
              <a:t>Almacenamiento</a:t>
            </a:r>
          </a:p>
          <a:p>
            <a:pPr lvl="2"/>
            <a:r>
              <a:rPr lang="es-CL" dirty="0" smtClean="0"/>
              <a:t>Distribución</a:t>
            </a:r>
          </a:p>
          <a:p>
            <a:pPr lvl="2"/>
            <a:r>
              <a:rPr lang="es-CL" dirty="0" smtClean="0"/>
              <a:t>Transporte</a:t>
            </a:r>
            <a:endParaRPr lang="es-CL" dirty="0"/>
          </a:p>
          <a:p>
            <a:r>
              <a:rPr lang="es-CL" dirty="0"/>
              <a:t>¿Decisiones?</a:t>
            </a:r>
          </a:p>
          <a:p>
            <a:r>
              <a:rPr lang="es-CL" dirty="0"/>
              <a:t>¿Restricciones?</a:t>
            </a:r>
          </a:p>
          <a:p>
            <a:r>
              <a:rPr lang="es-CL" dirty="0"/>
              <a:t>¿Objetivo?</a:t>
            </a:r>
          </a:p>
          <a:p>
            <a:endParaRPr lang="es-C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603" y="2973123"/>
            <a:ext cx="5645901" cy="369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448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Planificación de la producción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Descripción:</a:t>
            </a:r>
          </a:p>
          <a:p>
            <a:pPr lvl="1" algn="just"/>
            <a:r>
              <a:rPr lang="es-CL" dirty="0" smtClean="0"/>
              <a:t>Se desea determinar la producción  óptima  en cuanto a cantidad, tipo, localización y transporte de manera de maximizar las utilidades del productor.</a:t>
            </a:r>
            <a:endParaRPr lang="es-CL" dirty="0"/>
          </a:p>
          <a:p>
            <a:pPr lvl="1"/>
            <a:r>
              <a:rPr lang="es-CL" dirty="0" smtClean="0"/>
              <a:t>Ejemplos:</a:t>
            </a:r>
            <a:endParaRPr lang="es-CL" dirty="0"/>
          </a:p>
          <a:p>
            <a:pPr lvl="2"/>
            <a:r>
              <a:rPr lang="es-CL" dirty="0"/>
              <a:t>Fábrica de mesas</a:t>
            </a:r>
          </a:p>
          <a:p>
            <a:pPr lvl="2"/>
            <a:r>
              <a:rPr lang="es-CL" dirty="0" smtClean="0"/>
              <a:t>Pizzería</a:t>
            </a:r>
          </a:p>
          <a:p>
            <a:pPr lvl="2"/>
            <a:r>
              <a:rPr lang="es-CL" dirty="0" smtClean="0"/>
              <a:t>Hotel</a:t>
            </a:r>
            <a:endParaRPr lang="es-CL" dirty="0"/>
          </a:p>
          <a:p>
            <a:r>
              <a:rPr lang="es-CL" dirty="0"/>
              <a:t>¿Decisiones?</a:t>
            </a:r>
          </a:p>
          <a:p>
            <a:r>
              <a:rPr lang="es-CL" dirty="0"/>
              <a:t>¿Restricciones?</a:t>
            </a:r>
          </a:p>
          <a:p>
            <a:r>
              <a:rPr lang="es-CL" dirty="0"/>
              <a:t>¿Objetivo?</a:t>
            </a:r>
          </a:p>
          <a:p>
            <a:endParaRPr lang="es-C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490" y="3491763"/>
            <a:ext cx="4587974" cy="317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602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Calendarización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/>
              <a:t>Descripción:</a:t>
            </a:r>
          </a:p>
          <a:p>
            <a:pPr lvl="1" algn="just"/>
            <a:r>
              <a:rPr lang="es-CL" dirty="0" smtClean="0"/>
              <a:t>Se tiene una serie de tareas que deben ubicarse en el tiempo debido a que pueden tener recursos en común.  Se desea minimizar los costos de este calendario respetando los plazos de las tareas</a:t>
            </a:r>
            <a:endParaRPr lang="es-CL" dirty="0"/>
          </a:p>
          <a:p>
            <a:pPr lvl="1"/>
            <a:r>
              <a:rPr lang="es-CL" dirty="0" smtClean="0"/>
              <a:t>Ejemplos:</a:t>
            </a:r>
            <a:endParaRPr lang="es-CL" dirty="0"/>
          </a:p>
          <a:p>
            <a:pPr lvl="2"/>
            <a:r>
              <a:rPr lang="es-CL" dirty="0" smtClean="0"/>
              <a:t>Uso de máquinas</a:t>
            </a:r>
          </a:p>
          <a:p>
            <a:pPr lvl="2"/>
            <a:r>
              <a:rPr lang="es-CL" dirty="0" smtClean="0"/>
              <a:t>Asignación de turnos</a:t>
            </a:r>
          </a:p>
          <a:p>
            <a:pPr lvl="2"/>
            <a:r>
              <a:rPr lang="es-CL" dirty="0" smtClean="0"/>
              <a:t>Horarios y salas de clases</a:t>
            </a:r>
            <a:endParaRPr lang="es-CL" dirty="0"/>
          </a:p>
          <a:p>
            <a:r>
              <a:rPr lang="es-CL" dirty="0"/>
              <a:t>¿Decisiones?</a:t>
            </a:r>
          </a:p>
          <a:p>
            <a:r>
              <a:rPr lang="es-CL" dirty="0"/>
              <a:t>¿Restricciones?</a:t>
            </a:r>
          </a:p>
          <a:p>
            <a:r>
              <a:rPr lang="es-CL" dirty="0"/>
              <a:t>¿Objetivo?</a:t>
            </a:r>
          </a:p>
          <a:p>
            <a:endParaRPr lang="es-C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858" y="2991260"/>
            <a:ext cx="4584630" cy="360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Asignación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Descripción:</a:t>
            </a:r>
          </a:p>
          <a:p>
            <a:pPr lvl="1" algn="just"/>
            <a:r>
              <a:rPr lang="es-CL" dirty="0" smtClean="0"/>
              <a:t>Se tiene un conjunto de clientes y un conjunto de recursos y se desea asignar los recursos  a los clientes a mínimo costo.</a:t>
            </a:r>
            <a:endParaRPr lang="es-CL" dirty="0"/>
          </a:p>
          <a:p>
            <a:pPr lvl="1"/>
            <a:r>
              <a:rPr lang="es-CL" dirty="0" smtClean="0"/>
              <a:t>Ejemplos:</a:t>
            </a:r>
            <a:endParaRPr lang="es-CL" dirty="0"/>
          </a:p>
          <a:p>
            <a:pPr lvl="2"/>
            <a:r>
              <a:rPr lang="es-CL" dirty="0" smtClean="0"/>
              <a:t>Asignación de tareas</a:t>
            </a:r>
          </a:p>
          <a:p>
            <a:pPr lvl="2"/>
            <a:r>
              <a:rPr lang="es-CL" dirty="0" smtClean="0"/>
              <a:t>Asignación de clientes</a:t>
            </a:r>
          </a:p>
          <a:p>
            <a:pPr lvl="2"/>
            <a:r>
              <a:rPr lang="es-CL" dirty="0" smtClean="0"/>
              <a:t>Asignación de ejecutivos </a:t>
            </a:r>
            <a:endParaRPr lang="es-CL" dirty="0"/>
          </a:p>
          <a:p>
            <a:r>
              <a:rPr lang="es-CL" dirty="0"/>
              <a:t>¿Decisiones?</a:t>
            </a:r>
          </a:p>
          <a:p>
            <a:r>
              <a:rPr lang="es-CL" dirty="0"/>
              <a:t>¿Restricciones?</a:t>
            </a:r>
          </a:p>
          <a:p>
            <a:r>
              <a:rPr lang="es-CL" dirty="0"/>
              <a:t>¿Objetivo?</a:t>
            </a:r>
          </a:p>
          <a:p>
            <a:endParaRPr lang="es-C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730" y="2960959"/>
            <a:ext cx="3626718" cy="370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62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Flujo en redes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Ingeniería Aplicada</a:t>
            </a:r>
            <a:endParaRPr lang="es-C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Descripción:</a:t>
            </a:r>
          </a:p>
          <a:p>
            <a:pPr lvl="1"/>
            <a:r>
              <a:rPr lang="es-CL" dirty="0" smtClean="0"/>
              <a:t>Problemas que pueden modelarse mediante redes con nodos y arcos que describen el problema.</a:t>
            </a:r>
            <a:endParaRPr lang="es-CL" dirty="0"/>
          </a:p>
          <a:p>
            <a:pPr lvl="1"/>
            <a:r>
              <a:rPr lang="es-CL" dirty="0" smtClean="0"/>
              <a:t>Ejemplos:</a:t>
            </a:r>
            <a:endParaRPr lang="es-CL" dirty="0"/>
          </a:p>
          <a:p>
            <a:pPr lvl="2"/>
            <a:r>
              <a:rPr lang="es-CL" dirty="0" smtClean="0"/>
              <a:t>Camino mínimo</a:t>
            </a:r>
          </a:p>
          <a:p>
            <a:pPr lvl="2"/>
            <a:r>
              <a:rPr lang="es-CL" dirty="0" smtClean="0"/>
              <a:t>Flujo máximo</a:t>
            </a:r>
          </a:p>
          <a:p>
            <a:pPr lvl="2"/>
            <a:r>
              <a:rPr lang="es-CL" dirty="0" smtClean="0"/>
              <a:t>Flujo a costo mínimo</a:t>
            </a:r>
          </a:p>
          <a:p>
            <a:pPr lvl="2"/>
            <a:r>
              <a:rPr lang="es-CL" dirty="0" smtClean="0"/>
              <a:t>Vendedor viajero</a:t>
            </a:r>
            <a:endParaRPr lang="es-CL" dirty="0"/>
          </a:p>
          <a:p>
            <a:r>
              <a:rPr lang="es-CL" dirty="0"/>
              <a:t>¿Decisiones?</a:t>
            </a:r>
          </a:p>
          <a:p>
            <a:r>
              <a:rPr lang="es-CL" dirty="0"/>
              <a:t>¿Restricciones?</a:t>
            </a:r>
          </a:p>
          <a:p>
            <a:r>
              <a:rPr lang="es-CL" dirty="0"/>
              <a:t>¿Objetivo?</a:t>
            </a:r>
          </a:p>
          <a:p>
            <a:endParaRPr lang="es-C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794" y="3153147"/>
            <a:ext cx="4213654" cy="3156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34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1324</TotalTime>
  <Words>491</Words>
  <Application>Microsoft Office PowerPoint</Application>
  <PresentationFormat>On-screen Show (4:3)</PresentationFormat>
  <Paragraphs>114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Equidad</vt:lpstr>
      <vt:lpstr>Ejemplos Aplicados de PPL</vt:lpstr>
      <vt:lpstr>Contenidos</vt:lpstr>
      <vt:lpstr>Problema de la mochila</vt:lpstr>
      <vt:lpstr>Localización de recursos</vt:lpstr>
      <vt:lpstr>Logística</vt:lpstr>
      <vt:lpstr>Planificación de la producción</vt:lpstr>
      <vt:lpstr>Calendarización</vt:lpstr>
      <vt:lpstr>Asignación</vt:lpstr>
      <vt:lpstr>Flujo en redes</vt:lpstr>
      <vt:lpstr>Ruteo de vehículos</vt:lpstr>
      <vt:lpstr>Ejemplos Aplicados de PPL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Nelson</dc:creator>
  <cp:lastModifiedBy>Nelson Devia</cp:lastModifiedBy>
  <cp:revision>105</cp:revision>
  <dcterms:created xsi:type="dcterms:W3CDTF">2009-12-17T16:49:50Z</dcterms:created>
  <dcterms:modified xsi:type="dcterms:W3CDTF">2012-01-02T21:55:59Z</dcterms:modified>
</cp:coreProperties>
</file>