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1"/>
  </p:sldMasterIdLst>
  <p:sldIdLst>
    <p:sldId id="256" r:id="rId2"/>
    <p:sldId id="273"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9" r:id="rId23"/>
    <p:sldId id="280" r:id="rId24"/>
    <p:sldId id="281" r:id="rId25"/>
    <p:sldId id="282" r:id="rId26"/>
    <p:sldId id="283" r:id="rId27"/>
    <p:sldId id="309" r:id="rId28"/>
    <p:sldId id="310" r:id="rId29"/>
    <p:sldId id="284" r:id="rId30"/>
    <p:sldId id="285" r:id="rId31"/>
    <p:sldId id="286" r:id="rId32"/>
    <p:sldId id="287" r:id="rId33"/>
    <p:sldId id="288" r:id="rId34"/>
    <p:sldId id="289" r:id="rId35"/>
    <p:sldId id="290" r:id="rId36"/>
    <p:sldId id="291" r:id="rId37"/>
    <p:sldId id="292" r:id="rId38"/>
    <p:sldId id="293" r:id="rId39"/>
    <p:sldId id="297" r:id="rId40"/>
    <p:sldId id="296" r:id="rId41"/>
    <p:sldId id="295" r:id="rId42"/>
    <p:sldId id="298" r:id="rId43"/>
    <p:sldId id="303" r:id="rId44"/>
    <p:sldId id="302" r:id="rId45"/>
    <p:sldId id="304" r:id="rId46"/>
    <p:sldId id="299" r:id="rId47"/>
    <p:sldId id="300" r:id="rId48"/>
    <p:sldId id="311" r:id="rId49"/>
    <p:sldId id="312" r:id="rId50"/>
    <p:sldId id="313" r:id="rId51"/>
    <p:sldId id="305" r:id="rId52"/>
    <p:sldId id="306" r:id="rId53"/>
    <p:sldId id="307" r:id="rId54"/>
    <p:sldId id="308" r:id="rId5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3333CC"/>
    <a:srgbClr val="FF5050"/>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p:scale>
          <a:sx n="50" d="100"/>
          <a:sy n="50" d="100"/>
        </p:scale>
        <p:origin x="-2340" y="-79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1"/>
          <p:cNvGrpSpPr/>
          <p:nvPr/>
        </p:nvGrpSpPr>
        <p:grpSpPr>
          <a:xfrm>
            <a:off x="0" y="0"/>
            <a:ext cx="9144000" cy="6400800"/>
            <a:chOff x="0" y="0"/>
            <a:chExt cx="9144000" cy="6400800"/>
          </a:xfrm>
        </p:grpSpPr>
        <p:sp>
          <p:nvSpPr>
            <p:cNvPr id="16" name="Rectangle 15"/>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10"/>
            <p:cNvGrpSpPr/>
            <p:nvPr/>
          </p:nvGrpSpPr>
          <p:grpSpPr>
            <a:xfrm>
              <a:off x="0" y="0"/>
              <a:ext cx="9144000" cy="6400800"/>
              <a:chOff x="0" y="0"/>
              <a:chExt cx="9144000" cy="6400800"/>
            </a:xfrm>
          </p:grpSpPr>
          <p:sp>
            <p:nvSpPr>
              <p:cNvPr id="15" name="Rectangle 14"/>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Rectangle 12"/>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a:xfrm>
            <a:off x="6934200" y="6553200"/>
            <a:ext cx="1676400" cy="228600"/>
          </a:xfrm>
        </p:spPr>
        <p:txBody>
          <a:bodyPr vert="horz" lIns="91440" tIns="45720" rIns="91440" bIns="45720" rtlCol="0" anchor="t" anchorCtr="0"/>
          <a:lstStyle>
            <a:lvl1pPr marL="0" algn="r" defTabSz="914400" rtl="0" eaLnBrk="1" latinLnBrk="0" hangingPunct="1">
              <a:defRPr sz="900" kern="1200" cap="small" baseline="0">
                <a:solidFill>
                  <a:sysClr val="windowText" lastClr="000000"/>
                </a:solidFill>
                <a:latin typeface="+mj-lt"/>
                <a:ea typeface="+mn-ea"/>
                <a:cs typeface="+mn-cs"/>
              </a:defRPr>
            </a:lvl1pPr>
          </a:lstStyle>
          <a:p>
            <a:pPr>
              <a:defRPr/>
            </a:pPr>
            <a:endParaRPr lang="es-ES"/>
          </a:p>
        </p:txBody>
      </p:sp>
      <p:sp>
        <p:nvSpPr>
          <p:cNvPr id="5" name="Footer Placeholder 4"/>
          <p:cNvSpPr>
            <a:spLocks noGrp="1"/>
          </p:cNvSpPr>
          <p:nvPr>
            <p:ph type="ftr" sz="quarter" idx="11"/>
          </p:nvPr>
        </p:nvSpPr>
        <p:spPr>
          <a:xfrm>
            <a:off x="1891553" y="6553200"/>
            <a:ext cx="1676400" cy="228600"/>
          </a:xfrm>
        </p:spPr>
        <p:txBody>
          <a:bodyPr anchor="t" anchorCtr="0"/>
          <a:lstStyle>
            <a:lvl1pPr>
              <a:defRPr>
                <a:solidFill>
                  <a:sysClr val="windowText" lastClr="000000"/>
                </a:solidFill>
              </a:defRPr>
            </a:lvl1pPr>
          </a:lstStyle>
          <a:p>
            <a:pPr>
              <a:defRPr/>
            </a:pPr>
            <a:endParaRPr lang="es-ES"/>
          </a:p>
        </p:txBody>
      </p:sp>
      <p:sp>
        <p:nvSpPr>
          <p:cNvPr id="6" name="Slide Number Placeholder 5"/>
          <p:cNvSpPr>
            <a:spLocks noGrp="1"/>
          </p:cNvSpPr>
          <p:nvPr>
            <p:ph type="sldNum" sz="quarter" idx="12"/>
          </p:nvPr>
        </p:nvSpPr>
        <p:spPr>
          <a:xfrm>
            <a:off x="4870076" y="6553200"/>
            <a:ext cx="762000" cy="228600"/>
          </a:xfrm>
          <a:noFill/>
          <a:ln>
            <a:noFill/>
          </a:ln>
          <a:effectLst/>
        </p:spPr>
        <p:txBody>
          <a:bodyPr/>
          <a:lstStyle>
            <a:lvl1pPr algn="ctr">
              <a:defRPr sz="900" kern="1200" cap="small" baseline="0">
                <a:solidFill>
                  <a:sysClr val="windowText" lastClr="000000"/>
                </a:solidFill>
                <a:latin typeface="+mj-lt"/>
                <a:ea typeface="+mn-ea"/>
                <a:cs typeface="+mn-cs"/>
              </a:defRPr>
            </a:lvl1pPr>
          </a:lstStyle>
          <a:p>
            <a:pPr>
              <a:defRPr/>
            </a:pPr>
            <a:fld id="{2D0B94F3-2535-467E-92FA-15084A002497}" type="slidenum">
              <a:rPr lang="es-ES" smtClean="0"/>
              <a:pPr>
                <a:defRPr/>
              </a:pPr>
              <a:t>‹Nº›</a:t>
            </a:fld>
            <a:endParaRPr lang="es-ES"/>
          </a:p>
        </p:txBody>
      </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s-ES" smtClean="0"/>
              <a:t>Haga clic para modificar el estilo de título del patrón</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B8A9BC3C-E31D-4482-B682-910B3DDBC644}" type="slidenum">
              <a:rPr lang="es-ES" smtClean="0"/>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7" name="Group 10"/>
          <p:cNvGrpSpPr/>
          <p:nvPr/>
        </p:nvGrpSpPr>
        <p:grpSpPr>
          <a:xfrm>
            <a:off x="0" y="0"/>
            <a:ext cx="9144000" cy="6858000"/>
            <a:chOff x="-442912" y="457200"/>
            <a:chExt cx="9144000" cy="6858000"/>
          </a:xfrm>
        </p:grpSpPr>
        <p:sp>
          <p:nvSpPr>
            <p:cNvPr id="18" name="Rectangle 17"/>
            <p:cNvSpPr/>
            <p:nvPr/>
          </p:nvSpPr>
          <p:spPr>
            <a:xfrm>
              <a:off x="-442912" y="457200"/>
              <a:ext cx="9129712" cy="1676400"/>
            </a:xfrm>
            <a:prstGeom prst="rect">
              <a:avLst/>
            </a:prstGeom>
            <a:solidFill>
              <a:schemeClr val="accent3"/>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Rectangle 18"/>
            <p:cNvSpPr/>
            <p:nvPr/>
          </p:nvSpPr>
          <p:spPr>
            <a:xfrm>
              <a:off x="6872288" y="457200"/>
              <a:ext cx="1828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6872288" y="45720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7367588"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467600" y="2298700"/>
            <a:ext cx="1447800" cy="3827463"/>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533400" y="2286000"/>
            <a:ext cx="5943600" cy="38401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a:xfrm>
            <a:off x="7848600" y="533400"/>
            <a:ext cx="762000" cy="609600"/>
          </a:xfrm>
        </p:spPr>
        <p:txBody>
          <a:bodyPr/>
          <a:lstStyle/>
          <a:p>
            <a:pPr>
              <a:defRPr/>
            </a:pPr>
            <a:fld id="{6402537D-D3B0-4825-A01A-9928587988D5}" type="slidenum">
              <a:rPr lang="es-ES" smtClean="0"/>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931863" y="96838"/>
            <a:ext cx="7158037" cy="1412875"/>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949325" y="1981200"/>
            <a:ext cx="3754438"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856163" y="1981200"/>
            <a:ext cx="3754437"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949325" y="4114800"/>
            <a:ext cx="3754438"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856163" y="4114800"/>
            <a:ext cx="3754437"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dt" sz="half" idx="10"/>
          </p:nvPr>
        </p:nvSpPr>
        <p:spPr>
          <a:ln/>
        </p:spPr>
        <p:txBody>
          <a:bodyPr/>
          <a:lstStyle>
            <a:lvl1pPr>
              <a:defRPr/>
            </a:lvl1pPr>
          </a:lstStyle>
          <a:p>
            <a:pPr>
              <a:defRPr/>
            </a:pPr>
            <a:endParaRPr lang="es-ES"/>
          </a:p>
        </p:txBody>
      </p:sp>
      <p:sp>
        <p:nvSpPr>
          <p:cNvPr id="8" name="Rectangle 7"/>
          <p:cNvSpPr>
            <a:spLocks noGrp="1" noChangeArrowheads="1"/>
          </p:cNvSpPr>
          <p:nvPr>
            <p:ph type="ftr" sz="quarter" idx="11"/>
          </p:nvPr>
        </p:nvSpPr>
        <p:spPr>
          <a:ln/>
        </p:spPr>
        <p:txBody>
          <a:bodyPr/>
          <a:lstStyle>
            <a:lvl1pPr>
              <a:defRPr/>
            </a:lvl1pPr>
          </a:lstStyle>
          <a:p>
            <a:pPr>
              <a:defRPr/>
            </a:pPr>
            <a:endParaRPr lang="es-ES"/>
          </a:p>
        </p:txBody>
      </p:sp>
      <p:sp>
        <p:nvSpPr>
          <p:cNvPr id="9" name="Rectangle 8"/>
          <p:cNvSpPr>
            <a:spLocks noGrp="1" noChangeArrowheads="1"/>
          </p:cNvSpPr>
          <p:nvPr>
            <p:ph type="sldNum" sz="quarter" idx="12"/>
          </p:nvPr>
        </p:nvSpPr>
        <p:spPr>
          <a:ln/>
        </p:spPr>
        <p:txBody>
          <a:bodyPr/>
          <a:lstStyle>
            <a:lvl1pPr>
              <a:defRPr/>
            </a:lvl1pPr>
          </a:lstStyle>
          <a:p>
            <a:pPr>
              <a:defRPr/>
            </a:pPr>
            <a:fld id="{3939AA15-CE7A-449D-816D-CA1ED53A9605}"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931863" y="96838"/>
            <a:ext cx="7158037" cy="1412875"/>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949325" y="1981200"/>
            <a:ext cx="7661275" cy="4114800"/>
          </a:xfrm>
        </p:spPr>
        <p:txBody>
          <a:bodyPr/>
          <a:lstStyle/>
          <a:p>
            <a:pPr lvl="0"/>
            <a:endParaRPr lang="es-ES"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631A8795-41F8-4100-92B0-F89311B369B3}"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3D313E79-9982-44DC-9725-2D03853D490E}" type="slidenum">
              <a:rPr lang="es-ES" smtClean="0"/>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10" name="Group 10"/>
          <p:cNvGrpSpPr/>
          <p:nvPr/>
        </p:nvGrpSpPr>
        <p:grpSpPr>
          <a:xfrm>
            <a:off x="0" y="0"/>
            <a:ext cx="9144000" cy="6858000"/>
            <a:chOff x="0" y="0"/>
            <a:chExt cx="9144000" cy="6858000"/>
          </a:xfrm>
        </p:grpSpPr>
        <p:sp>
          <p:nvSpPr>
            <p:cNvPr id="7" name="Rectangle 6"/>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25146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28800" y="2514600"/>
              <a:ext cx="73152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1905000" y="2667000"/>
            <a:ext cx="6629400" cy="1143000"/>
          </a:xfrm>
        </p:spPr>
        <p:txBody>
          <a:bodyPr vert="horz" lIns="91440" tIns="45720" rIns="91440" bIns="45720" rtlCol="0" anchor="b" anchorCtr="0">
            <a:noAutofit/>
          </a:bodyPr>
          <a:lstStyle>
            <a:lvl1pPr algn="l" defTabSz="914400" rtl="0" eaLnBrk="1" latinLnBrk="0" hangingPunct="1">
              <a:spcBef>
                <a:spcPct val="0"/>
              </a:spcBef>
              <a:buNone/>
              <a:defRPr sz="36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 y="4495800"/>
            <a:ext cx="1524000" cy="2057400"/>
          </a:xfrm>
        </p:spPr>
        <p:txBody>
          <a:bodyPr vert="horz" lIns="91440" tIns="45720" rIns="91440" bIns="45720" rtlCol="0">
            <a:normAutofit/>
          </a:bodyPr>
          <a:lstStyle>
            <a:lvl1pPr marL="0" indent="0">
              <a:lnSpc>
                <a:spcPct val="200000"/>
              </a:lnSpc>
              <a:buNone/>
              <a:defRPr sz="1600" b="1" kern="1200">
                <a:solidFill>
                  <a:srgbClr val="000000">
                    <a:alpha val="50196"/>
                  </a:srgb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Date Placeholder 3"/>
          <p:cNvSpPr>
            <a:spLocks noGrp="1"/>
          </p:cNvSpPr>
          <p:nvPr>
            <p:ph type="dt" sz="half" idx="10"/>
          </p:nvPr>
        </p:nvSpPr>
        <p:spPr>
          <a:xfrm>
            <a:off x="6931152" y="6556248"/>
            <a:ext cx="1673352" cy="228600"/>
          </a:xfrm>
        </p:spPr>
        <p:txBody>
          <a:bodyPr/>
          <a:lstStyle/>
          <a:p>
            <a:pPr>
              <a:defRPr/>
            </a:pPr>
            <a:endParaRPr lang="es-ES"/>
          </a:p>
        </p:txBody>
      </p:sp>
      <p:sp>
        <p:nvSpPr>
          <p:cNvPr id="5" name="Footer Placeholder 4"/>
          <p:cNvSpPr>
            <a:spLocks noGrp="1"/>
          </p:cNvSpPr>
          <p:nvPr>
            <p:ph type="ftr" sz="quarter" idx="11"/>
          </p:nvPr>
        </p:nvSpPr>
        <p:spPr>
          <a:xfrm>
            <a:off x="1892808" y="6556248"/>
            <a:ext cx="1673352" cy="228600"/>
          </a:xfrm>
        </p:spPr>
        <p:txBody>
          <a:bodyPr/>
          <a:lstStyle/>
          <a:p>
            <a:pPr>
              <a:defRPr/>
            </a:pPr>
            <a:endParaRPr lang="es-ES"/>
          </a:p>
        </p:txBody>
      </p:sp>
      <p:sp>
        <p:nvSpPr>
          <p:cNvPr id="6" name="Slide Number Placeholder 5"/>
          <p:cNvSpPr>
            <a:spLocks noGrp="1"/>
          </p:cNvSpPr>
          <p:nvPr>
            <p:ph type="sldNum" sz="quarter" idx="12"/>
          </p:nvPr>
        </p:nvSpPr>
        <p:spPr>
          <a:xfrm>
            <a:off x="4867656" y="6556248"/>
            <a:ext cx="762000" cy="228600"/>
          </a:xfrm>
          <a:noFill/>
          <a:ln>
            <a:noFill/>
          </a:ln>
          <a:effectLst/>
        </p:spPr>
        <p:txBody>
          <a:bodyPr vert="horz" lIns="91440" tIns="45720" rIns="91440" bIns="45720" rtlCol="0" anchor="ctr"/>
          <a:lstStyle>
            <a:lvl1pPr marL="0" algn="ctr" defTabSz="914400" rtl="0" eaLnBrk="1" latinLnBrk="0" hangingPunct="1">
              <a:defRPr sz="900" kern="1200" cap="small" baseline="0">
                <a:solidFill>
                  <a:sysClr val="windowText" lastClr="000000"/>
                </a:solidFill>
                <a:latin typeface="+mj-lt"/>
                <a:ea typeface="+mn-ea"/>
                <a:cs typeface="+mn-cs"/>
              </a:defRPr>
            </a:lvl1pPr>
          </a:lstStyle>
          <a:p>
            <a:pPr>
              <a:defRPr/>
            </a:pPr>
            <a:fld id="{9E2A8A6C-074A-4A01-8E05-9478D0721A44}" type="slidenum">
              <a:rPr lang="es-ES" smtClean="0"/>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F31AC8FF-1D32-4AFD-9636-B5C496BEA1AF}" type="slidenum">
              <a:rPr lang="es-ES" smtClean="0"/>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2438400" y="2291697"/>
            <a:ext cx="2971800" cy="639762"/>
          </a:xfrm>
        </p:spPr>
        <p:txBody>
          <a:bodyPr vert="horz" lIns="91440" tIns="45720" rIns="91440" bIns="45720" rtlCol="0" anchor="ctr" anchorCtr="0">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Content Placeholder 3"/>
          <p:cNvSpPr>
            <a:spLocks noGrp="1"/>
          </p:cNvSpPr>
          <p:nvPr>
            <p:ph sz="half" idx="2"/>
          </p:nvPr>
        </p:nvSpPr>
        <p:spPr>
          <a:xfrm>
            <a:off x="2447925" y="3137647"/>
            <a:ext cx="2971800" cy="299923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5715000" y="2291697"/>
            <a:ext cx="2971800" cy="639762"/>
          </a:xfrm>
        </p:spPr>
        <p:txBody>
          <a:bodyPr anchor="ctr" anchorCtr="0">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715000" y="3137647"/>
            <a:ext cx="2971800" cy="300196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6F679E65-F0CE-4013-B15A-11943FA45361}" type="slidenum">
              <a:rPr lang="es-ES" smtClean="0"/>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grpSp>
        <p:nvGrpSpPr>
          <p:cNvPr id="6" name="Group 10"/>
          <p:cNvGrpSpPr/>
          <p:nvPr/>
        </p:nvGrpSpPr>
        <p:grpSpPr>
          <a:xfrm>
            <a:off x="0" y="0"/>
            <a:ext cx="9144000" cy="1676400"/>
            <a:chOff x="0" y="0"/>
            <a:chExt cx="9144000" cy="1676400"/>
          </a:xfrm>
        </p:grpSpPr>
        <p:sp>
          <p:nvSpPr>
            <p:cNvPr id="7" name="Rectangle 6"/>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endParaRPr lang="es-ES"/>
          </a:p>
        </p:txBody>
      </p:sp>
      <p:sp>
        <p:nvSpPr>
          <p:cNvPr id="5" name="Slide Number Placeholder 4"/>
          <p:cNvSpPr>
            <a:spLocks noGrp="1"/>
          </p:cNvSpPr>
          <p:nvPr>
            <p:ph type="sldNum" sz="quarter" idx="12"/>
          </p:nvPr>
        </p:nvSpPr>
        <p:spPr/>
        <p:txBody>
          <a:bodyPr/>
          <a:lstStyle/>
          <a:p>
            <a:pPr>
              <a:defRPr/>
            </a:pPr>
            <a:fld id="{FCABF553-1699-4937-BFAD-13983D933665}" type="slidenum">
              <a:rPr lang="es-ES" smtClean="0"/>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grpSp>
        <p:nvGrpSpPr>
          <p:cNvPr id="5" name="Group 9"/>
          <p:cNvGrpSpPr/>
          <p:nvPr/>
        </p:nvGrpSpPr>
        <p:grpSpPr>
          <a:xfrm>
            <a:off x="0" y="0"/>
            <a:ext cx="1828800" cy="1676400"/>
            <a:chOff x="457200" y="457200"/>
            <a:chExt cx="1828800" cy="1676400"/>
          </a:xfrm>
        </p:grpSpPr>
        <p:sp>
          <p:nvSpPr>
            <p:cNvPr id="8" name="Rectangle 7"/>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Oval 8"/>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Date Placeholder 1"/>
          <p:cNvSpPr>
            <a:spLocks noGrp="1"/>
          </p:cNvSpPr>
          <p:nvPr>
            <p:ph type="dt" sz="half" idx="10"/>
          </p:nvPr>
        </p:nvSpPr>
        <p:spPr/>
        <p:txBody>
          <a:bodyPr/>
          <a:lstStyle/>
          <a:p>
            <a:pPr>
              <a:defRPr/>
            </a:pPr>
            <a:endParaRPr lang="es-ES"/>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lstStyle/>
          <a:p>
            <a:pPr>
              <a:defRPr/>
            </a:pPr>
            <a:fld id="{6902006A-8F2F-4825-8F4A-51644D945120}" type="slidenum">
              <a:rPr lang="es-ES" smtClean="0"/>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B00939F1-9F5F-4136-86B6-553EF60577DF}" type="slidenum">
              <a:rPr lang="es-ES" smtClean="0"/>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164592" y="3031489"/>
            <a:ext cx="1527048" cy="2359152"/>
          </a:xfrm>
        </p:spPr>
        <p:txBody>
          <a:bodyPr vert="horz" lIns="91440" tIns="45720" rIns="91440" bIns="45720"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9CB05D54-869D-47D2-96A3-52A45C0F87AF}" type="slidenum">
              <a:rPr lang="es-ES" smtClean="0"/>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oup 11"/>
          <p:cNvGrpSpPr/>
          <p:nvPr/>
        </p:nvGrpSpPr>
        <p:grpSpPr>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Text Placeholder 2"/>
          <p:cNvSpPr>
            <a:spLocks noGrp="1"/>
          </p:cNvSpPr>
          <p:nvPr>
            <p:ph type="body" idx="1"/>
          </p:nvPr>
        </p:nvSpPr>
        <p:spPr>
          <a:xfrm>
            <a:off x="2438400" y="2286000"/>
            <a:ext cx="6248400" cy="38401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a:p>
        </p:txBody>
      </p:sp>
      <p:sp>
        <p:nvSpPr>
          <p:cNvPr id="4" name="Date Placeholder 3"/>
          <p:cNvSpPr>
            <a:spLocks noGrp="1"/>
          </p:cNvSpPr>
          <p:nvPr>
            <p:ph type="dt" sz="half" idx="2"/>
          </p:nvPr>
        </p:nvSpPr>
        <p:spPr>
          <a:xfrm>
            <a:off x="6553200" y="6351494"/>
            <a:ext cx="2133600" cy="365125"/>
          </a:xfrm>
          <a:prstGeom prst="rect">
            <a:avLst/>
          </a:prstGeom>
        </p:spPr>
        <p:txBody>
          <a:bodyPr vert="horz" lIns="91440" tIns="45720" rIns="91440" bIns="45720" rtlCol="0" anchor="ctr"/>
          <a:lstStyle>
            <a:lvl1pPr algn="r">
              <a:defRPr sz="900" cap="small" baseline="0">
                <a:solidFill>
                  <a:schemeClr val="tx1"/>
                </a:solidFill>
                <a:latin typeface="+mj-lt"/>
              </a:defRPr>
            </a:lvl1pPr>
          </a:lstStyle>
          <a:p>
            <a:pPr>
              <a:defRPr/>
            </a:pPr>
            <a:endParaRPr lang="es-ES"/>
          </a:p>
        </p:txBody>
      </p:sp>
      <p:sp>
        <p:nvSpPr>
          <p:cNvPr id="5" name="Footer Placeholder 4"/>
          <p:cNvSpPr>
            <a:spLocks noGrp="1"/>
          </p:cNvSpPr>
          <p:nvPr>
            <p:ph type="ftr" sz="quarter" idx="3"/>
          </p:nvPr>
        </p:nvSpPr>
        <p:spPr>
          <a:xfrm>
            <a:off x="2438400" y="6356350"/>
            <a:ext cx="2895600" cy="365125"/>
          </a:xfrm>
          <a:prstGeom prst="rect">
            <a:avLst/>
          </a:prstGeom>
        </p:spPr>
        <p:txBody>
          <a:bodyPr vert="horz" lIns="91440" tIns="45720" rIns="91440" bIns="45720" rtlCol="0" anchor="ctr"/>
          <a:lstStyle>
            <a:lvl1pPr algn="l">
              <a:defRPr sz="900" cap="small" baseline="0">
                <a:solidFill>
                  <a:schemeClr val="tx1"/>
                </a:solidFill>
                <a:latin typeface="+mj-lt"/>
              </a:defRPr>
            </a:lvl1pPr>
          </a:lstStyle>
          <a:p>
            <a:pPr>
              <a:defRPr/>
            </a:pPr>
            <a:endParaRPr lang="es-ES"/>
          </a:p>
        </p:txBody>
      </p:sp>
      <p:sp>
        <p:nvSpPr>
          <p:cNvPr id="6" name="Slide Number Placeholder 5"/>
          <p:cNvSpPr>
            <a:spLocks noGrp="1"/>
          </p:cNvSpPr>
          <p:nvPr>
            <p:ph type="sldNum" sz="quarter" idx="4"/>
          </p:nvPr>
        </p:nvSpPr>
        <p:spPr>
          <a:xfrm>
            <a:off x="533400" y="533400"/>
            <a:ext cx="762000" cy="609600"/>
          </a:xfrm>
          <a:prstGeom prst="rect">
            <a:avLst/>
          </a:prstGeom>
        </p:spPr>
        <p:txBody>
          <a:bodyPr vert="horz" lIns="91440" tIns="45720" rIns="91440" bIns="45720" rtlCol="0" anchor="ctr"/>
          <a:lstStyle>
            <a:lvl1pPr algn="ctr">
              <a:defRPr sz="1600" cap="small" baseline="0">
                <a:solidFill>
                  <a:schemeClr val="tx1"/>
                </a:solidFill>
                <a:latin typeface="+mj-lt"/>
              </a:defRPr>
            </a:lvl1pPr>
          </a:lstStyle>
          <a:p>
            <a:pPr>
              <a:defRPr/>
            </a:pPr>
            <a:fld id="{EE980AAA-429C-4A92-BF23-769A27FA541D}" type="slidenum">
              <a:rPr lang="es-ES" smtClean="0"/>
              <a:pPr>
                <a:defRPr/>
              </a:pPr>
              <a:t>‹Nº›</a:t>
            </a:fld>
            <a:endParaRPr lang="es-ES"/>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Lst>
  <p:txStyles>
    <p:titleStyle>
      <a:lvl1pPr algn="r" defTabSz="914400" rtl="0" eaLnBrk="1" latinLnBrk="0" hangingPunct="1">
        <a:spcBef>
          <a:spcPct val="0"/>
        </a:spcBef>
        <a:buNone/>
        <a:defRPr sz="4400" kern="1200" cap="small" spc="200" baseline="0">
          <a:solidFill>
            <a:schemeClr val="tx1"/>
          </a:solidFill>
          <a:latin typeface="+mj-lt"/>
          <a:ea typeface="+mj-ea"/>
          <a:cs typeface="+mj-cs"/>
        </a:defRPr>
      </a:lvl1pPr>
    </p:titleStyle>
    <p:bodyStyle>
      <a:lvl1pPr marL="457200" indent="-457200" algn="l" defTabSz="914400" rtl="0" eaLnBrk="1" latinLnBrk="0" hangingPunct="1">
        <a:spcBef>
          <a:spcPts val="1800"/>
        </a:spcBef>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800"/>
        </a:spcBef>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200"/>
        </a:spcBef>
        <a:buClr>
          <a:schemeClr val="accent3"/>
        </a:buClr>
        <a:buSzPct val="8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200"/>
        </a:spcBef>
        <a:buClr>
          <a:schemeClr val="accent4"/>
        </a:buClr>
        <a:buSzPct val="80000"/>
        <a:buFont typeface="Wingdings" pitchFamily="2" charset="2"/>
        <a:buChar char=""/>
        <a:defRPr sz="1600" kern="1200">
          <a:solidFill>
            <a:schemeClr val="tx1"/>
          </a:solidFill>
          <a:latin typeface="+mn-lt"/>
          <a:ea typeface="+mn-ea"/>
          <a:cs typeface="+mn-cs"/>
        </a:defRPr>
      </a:lvl4pPr>
      <a:lvl5pPr marL="2286000" indent="-457200" algn="l" defTabSz="914400" rtl="0" eaLnBrk="1" latinLnBrk="0" hangingPunct="1">
        <a:spcBef>
          <a:spcPts val="1200"/>
        </a:spcBef>
        <a:buClr>
          <a:schemeClr val="accent5"/>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 Id="rId5"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 Id="rId5"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 Id="rId5"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image" Target="../media/image2.png"/><Relationship Id="rId9" Type="http://schemas.openxmlformats.org/officeDocument/2006/relationships/oleObject" Target="../embeddings/oleObject6.bin"/></Relationships>
</file>

<file path=ppt/slides/_rels/slide2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4.vml"/><Relationship Id="rId4" Type="http://schemas.openxmlformats.org/officeDocument/2006/relationships/image" Target="../media/image2.png"/><Relationship Id="rId9" Type="http://schemas.openxmlformats.org/officeDocument/2006/relationships/oleObject" Target="../embeddings/oleObject8.bin"/></Relationships>
</file>

<file path=ppt/slides/_rels/slide2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9.bin"/><Relationship Id="rId2" Type="http://schemas.openxmlformats.org/officeDocument/2006/relationships/slideLayout" Target="../slideLayouts/slideLayout12.xml"/><Relationship Id="rId1" Type="http://schemas.openxmlformats.org/officeDocument/2006/relationships/vmlDrawing" Target="../drawings/vmlDrawing5.v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11.bin"/><Relationship Id="rId2" Type="http://schemas.openxmlformats.org/officeDocument/2006/relationships/slideLayout" Target="../slideLayouts/slideLayout12.xml"/><Relationship Id="rId1" Type="http://schemas.openxmlformats.org/officeDocument/2006/relationships/vmlDrawing" Target="../drawings/vmlDrawing7.v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12.bin"/><Relationship Id="rId2" Type="http://schemas.openxmlformats.org/officeDocument/2006/relationships/slideLayout" Target="../slideLayouts/slideLayout12.xml"/><Relationship Id="rId1" Type="http://schemas.openxmlformats.org/officeDocument/2006/relationships/vmlDrawing" Target="../drawings/vmlDrawing8.v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13.bin"/><Relationship Id="rId2" Type="http://schemas.openxmlformats.org/officeDocument/2006/relationships/slideLayout" Target="../slideLayouts/slideLayout12.xml"/><Relationship Id="rId1" Type="http://schemas.openxmlformats.org/officeDocument/2006/relationships/vmlDrawing" Target="../drawings/vmlDrawing9.vml"/><Relationship Id="rId4" Type="http://schemas.openxmlformats.org/officeDocument/2006/relationships/image" Target="../media/image2.png"/><Relationship Id="rId9" Type="http://schemas.openxmlformats.org/officeDocument/2006/relationships/oleObject" Target="../embeddings/oleObject14.bin"/></Relationships>
</file>

<file path=ppt/slides/_rels/slide2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15.bin"/><Relationship Id="rId2" Type="http://schemas.openxmlformats.org/officeDocument/2006/relationships/slideLayout" Target="../slideLayouts/slideLayout12.xml"/><Relationship Id="rId1" Type="http://schemas.openxmlformats.org/officeDocument/2006/relationships/vmlDrawing" Target="../drawings/vmlDrawing10.v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16.bin"/><Relationship Id="rId2" Type="http://schemas.openxmlformats.org/officeDocument/2006/relationships/slideLayout" Target="../slideLayouts/slideLayout12.xml"/><Relationship Id="rId1" Type="http://schemas.openxmlformats.org/officeDocument/2006/relationships/vmlDrawing" Target="../drawings/vmlDrawing11.v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17.bin"/><Relationship Id="rId2" Type="http://schemas.openxmlformats.org/officeDocument/2006/relationships/slideLayout" Target="../slideLayouts/slideLayout12.xml"/><Relationship Id="rId1" Type="http://schemas.openxmlformats.org/officeDocument/2006/relationships/vmlDrawing" Target="../drawings/vmlDrawing12.vml"/><Relationship Id="rId4" Type="http://schemas.openxmlformats.org/officeDocument/2006/relationships/image" Target="../media/image2.png"/><Relationship Id="rId9" Type="http://schemas.openxmlformats.org/officeDocument/2006/relationships/oleObject" Target="../embeddings/oleObject18.bin"/></Relationships>
</file>

<file path=ppt/slides/_rels/slide3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19.bin"/><Relationship Id="rId2" Type="http://schemas.openxmlformats.org/officeDocument/2006/relationships/slideLayout" Target="../slideLayouts/slideLayout12.xml"/><Relationship Id="rId1" Type="http://schemas.openxmlformats.org/officeDocument/2006/relationships/vmlDrawing" Target="../drawings/vmlDrawing13.v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20.bin"/><Relationship Id="rId2" Type="http://schemas.openxmlformats.org/officeDocument/2006/relationships/slideLayout" Target="../slideLayouts/slideLayout12.xml"/><Relationship Id="rId1" Type="http://schemas.openxmlformats.org/officeDocument/2006/relationships/vmlDrawing" Target="../drawings/vmlDrawing14.v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21.bin"/><Relationship Id="rId2" Type="http://schemas.openxmlformats.org/officeDocument/2006/relationships/slideLayout" Target="../slideLayouts/slideLayout12.xml"/><Relationship Id="rId1" Type="http://schemas.openxmlformats.org/officeDocument/2006/relationships/vmlDrawing" Target="../drawings/vmlDrawing15.vml"/><Relationship Id="rId11" Type="http://schemas.openxmlformats.org/officeDocument/2006/relationships/oleObject" Target="../embeddings/oleObject24.bin"/><Relationship Id="rId10" Type="http://schemas.openxmlformats.org/officeDocument/2006/relationships/oleObject" Target="../embeddings/oleObject23.bin"/><Relationship Id="rId4" Type="http://schemas.openxmlformats.org/officeDocument/2006/relationships/image" Target="../media/image2.png"/><Relationship Id="rId9" Type="http://schemas.openxmlformats.org/officeDocument/2006/relationships/oleObject" Target="../embeddings/oleObject22.bin"/></Relationships>
</file>

<file path=ppt/slides/_rels/slide3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25.bin"/><Relationship Id="rId2" Type="http://schemas.openxmlformats.org/officeDocument/2006/relationships/slideLayout" Target="../slideLayouts/slideLayout12.xml"/><Relationship Id="rId1" Type="http://schemas.openxmlformats.org/officeDocument/2006/relationships/vmlDrawing" Target="../drawings/vmlDrawing16.v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26.bin"/><Relationship Id="rId2" Type="http://schemas.openxmlformats.org/officeDocument/2006/relationships/slideLayout" Target="../slideLayouts/slideLayout12.xml"/><Relationship Id="rId1" Type="http://schemas.openxmlformats.org/officeDocument/2006/relationships/vmlDrawing" Target="../drawings/vmlDrawing17.vml"/><Relationship Id="rId4" Type="http://schemas.openxmlformats.org/officeDocument/2006/relationships/image" Target="../media/image2.png"/><Relationship Id="rId9" Type="http://schemas.openxmlformats.org/officeDocument/2006/relationships/image" Target="../media/image12.png"/></Relationships>
</file>

<file path=ppt/slides/_rels/slide3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27.bin"/><Relationship Id="rId2" Type="http://schemas.openxmlformats.org/officeDocument/2006/relationships/slideLayout" Target="../slideLayouts/slideLayout12.xml"/><Relationship Id="rId1" Type="http://schemas.openxmlformats.org/officeDocument/2006/relationships/vmlDrawing" Target="../drawings/vmlDrawing18.vml"/><Relationship Id="rId4" Type="http://schemas.openxmlformats.org/officeDocument/2006/relationships/image" Target="../media/image2.png"/><Relationship Id="rId9" Type="http://schemas.openxmlformats.org/officeDocument/2006/relationships/oleObject" Target="../embeddings/oleObject28.bin"/></Relationships>
</file>

<file path=ppt/slides/_rels/slide3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29.bin"/><Relationship Id="rId2" Type="http://schemas.openxmlformats.org/officeDocument/2006/relationships/slideLayout" Target="../slideLayouts/slideLayout12.xml"/><Relationship Id="rId1" Type="http://schemas.openxmlformats.org/officeDocument/2006/relationships/vmlDrawing" Target="../drawings/vmlDrawing19.v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30.bin"/><Relationship Id="rId2" Type="http://schemas.openxmlformats.org/officeDocument/2006/relationships/slideLayout" Target="../slideLayouts/slideLayout12.xml"/><Relationship Id="rId1" Type="http://schemas.openxmlformats.org/officeDocument/2006/relationships/vmlDrawing" Target="../drawings/vmlDrawing20.v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oleObject" Target="../embeddings/oleObject2.bin"/></Relationships>
</file>

<file path=ppt/slides/_rels/slide4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31.bin"/><Relationship Id="rId2" Type="http://schemas.openxmlformats.org/officeDocument/2006/relationships/slideLayout" Target="../slideLayouts/slideLayout12.xml"/><Relationship Id="rId1" Type="http://schemas.openxmlformats.org/officeDocument/2006/relationships/vmlDrawing" Target="../drawings/vmlDrawing21.vml"/><Relationship Id="rId11" Type="http://schemas.openxmlformats.org/officeDocument/2006/relationships/oleObject" Target="../embeddings/oleObject34.bin"/><Relationship Id="rId10" Type="http://schemas.openxmlformats.org/officeDocument/2006/relationships/oleObject" Target="../embeddings/oleObject33.bin"/><Relationship Id="rId4" Type="http://schemas.openxmlformats.org/officeDocument/2006/relationships/image" Target="../media/image2.png"/><Relationship Id="rId9" Type="http://schemas.openxmlformats.org/officeDocument/2006/relationships/oleObject" Target="../embeddings/oleObject32.bin"/></Relationships>
</file>

<file path=ppt/slides/_rels/slide4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35.bin"/><Relationship Id="rId2" Type="http://schemas.openxmlformats.org/officeDocument/2006/relationships/slideLayout" Target="../slideLayouts/slideLayout12.xml"/><Relationship Id="rId1" Type="http://schemas.openxmlformats.org/officeDocument/2006/relationships/vmlDrawing" Target="../drawings/vmlDrawing22.vm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36.bin"/><Relationship Id="rId2" Type="http://schemas.openxmlformats.org/officeDocument/2006/relationships/slideLayout" Target="../slideLayouts/slideLayout12.xml"/><Relationship Id="rId1" Type="http://schemas.openxmlformats.org/officeDocument/2006/relationships/vmlDrawing" Target="../drawings/vmlDrawing23.vml"/><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37.bin"/><Relationship Id="rId2" Type="http://schemas.openxmlformats.org/officeDocument/2006/relationships/slideLayout" Target="../slideLayouts/slideLayout12.xml"/><Relationship Id="rId1" Type="http://schemas.openxmlformats.org/officeDocument/2006/relationships/vmlDrawing" Target="../drawings/vmlDrawing24.vml"/><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38.bin"/><Relationship Id="rId2" Type="http://schemas.openxmlformats.org/officeDocument/2006/relationships/slideLayout" Target="../slideLayouts/slideLayout12.xml"/><Relationship Id="rId1" Type="http://schemas.openxmlformats.org/officeDocument/2006/relationships/vmlDrawing" Target="../drawings/vmlDrawing25.vml"/><Relationship Id="rId4" Type="http://schemas.openxmlformats.org/officeDocument/2006/relationships/image" Target="../media/image2.png"/><Relationship Id="rId9" Type="http://schemas.openxmlformats.org/officeDocument/2006/relationships/oleObject" Target="../embeddings/oleObject39.bin"/></Relationships>
</file>

<file path=ppt/slides/_rels/slide4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40.bin"/><Relationship Id="rId2" Type="http://schemas.openxmlformats.org/officeDocument/2006/relationships/slideLayout" Target="../slideLayouts/slideLayout12.xml"/><Relationship Id="rId1" Type="http://schemas.openxmlformats.org/officeDocument/2006/relationships/vmlDrawing" Target="../drawings/vmlDrawing26.vml"/><Relationship Id="rId4" Type="http://schemas.openxmlformats.org/officeDocument/2006/relationships/image" Target="../media/image2.png"/><Relationship Id="rId9" Type="http://schemas.openxmlformats.org/officeDocument/2006/relationships/oleObject" Target="../embeddings/oleObject41.bin"/></Relationships>
</file>

<file path=ppt/slides/_rels/slide4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42.bin"/><Relationship Id="rId2" Type="http://schemas.openxmlformats.org/officeDocument/2006/relationships/slideLayout" Target="../slideLayouts/slideLayout12.xml"/><Relationship Id="rId1" Type="http://schemas.openxmlformats.org/officeDocument/2006/relationships/vmlDrawing" Target="../drawings/vmlDrawing27.vml"/><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43.bin"/><Relationship Id="rId2" Type="http://schemas.openxmlformats.org/officeDocument/2006/relationships/slideLayout" Target="../slideLayouts/slideLayout12.xml"/><Relationship Id="rId1" Type="http://schemas.openxmlformats.org/officeDocument/2006/relationships/vmlDrawing" Target="../drawings/vmlDrawing28.vml"/><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44.bin"/><Relationship Id="rId2" Type="http://schemas.openxmlformats.org/officeDocument/2006/relationships/slideLayout" Target="../slideLayouts/slideLayout12.xml"/><Relationship Id="rId1" Type="http://schemas.openxmlformats.org/officeDocument/2006/relationships/vmlDrawing" Target="../drawings/vmlDrawing29.vml"/><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45.bin"/><Relationship Id="rId2" Type="http://schemas.openxmlformats.org/officeDocument/2006/relationships/slideLayout" Target="../slideLayouts/slideLayout12.xml"/><Relationship Id="rId1" Type="http://schemas.openxmlformats.org/officeDocument/2006/relationships/vmlDrawing" Target="../drawings/vmlDrawing30.v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image" Target="../media/image2.png"/><Relationship Id="rId4" Type="http://schemas.openxmlformats.org/officeDocument/2006/relationships/oleObject" Target="../embeddings/oleObject4.bin"/></Relationships>
</file>

<file path=ppt/slides/_rels/slide5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46.bin"/><Relationship Id="rId2" Type="http://schemas.openxmlformats.org/officeDocument/2006/relationships/slideLayout" Target="../slideLayouts/slideLayout12.xml"/><Relationship Id="rId1" Type="http://schemas.openxmlformats.org/officeDocument/2006/relationships/vmlDrawing" Target="../drawings/vmlDrawing31.vml"/><Relationship Id="rId4" Type="http://schemas.openxmlformats.org/officeDocument/2006/relationships/image" Target="../media/image2.png"/></Relationships>
</file>

<file path=ppt/slides/_rels/slide5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47.bin"/><Relationship Id="rId2" Type="http://schemas.openxmlformats.org/officeDocument/2006/relationships/slideLayout" Target="../slideLayouts/slideLayout12.xml"/><Relationship Id="rId1" Type="http://schemas.openxmlformats.org/officeDocument/2006/relationships/vmlDrawing" Target="../drawings/vmlDrawing32.vml"/><Relationship Id="rId4" Type="http://schemas.openxmlformats.org/officeDocument/2006/relationships/image" Target="../media/image2.png"/></Relationships>
</file>

<file path=ppt/slides/_rels/slide5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48.bin"/><Relationship Id="rId2" Type="http://schemas.openxmlformats.org/officeDocument/2006/relationships/slideLayout" Target="../slideLayouts/slideLayout12.xml"/><Relationship Id="rId1" Type="http://schemas.openxmlformats.org/officeDocument/2006/relationships/vmlDrawing" Target="../drawings/vmlDrawing33.vml"/><Relationship Id="rId4" Type="http://schemas.openxmlformats.org/officeDocument/2006/relationships/image" Target="../media/image2.png"/></Relationships>
</file>

<file path=ppt/slides/_rels/slide5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49.bin"/><Relationship Id="rId2" Type="http://schemas.openxmlformats.org/officeDocument/2006/relationships/slideLayout" Target="../slideLayouts/slideLayout12.xml"/><Relationship Id="rId1" Type="http://schemas.openxmlformats.org/officeDocument/2006/relationships/vmlDrawing" Target="../drawings/vmlDrawing34.vml"/><Relationship Id="rId4" Type="http://schemas.openxmlformats.org/officeDocument/2006/relationships/image" Target="../media/image2.png"/><Relationship Id="rId9" Type="http://schemas.openxmlformats.org/officeDocument/2006/relationships/oleObject" Target="../embeddings/oleObject50.bin"/></Relationships>
</file>

<file path=ppt/slides/_rels/slide5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oleObject" Target="../embeddings/oleObject51.bin"/><Relationship Id="rId2" Type="http://schemas.openxmlformats.org/officeDocument/2006/relationships/slideLayout" Target="../slideLayouts/slideLayout12.xml"/><Relationship Id="rId1" Type="http://schemas.openxmlformats.org/officeDocument/2006/relationships/vmlDrawing" Target="../drawings/vmlDrawing35.v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ctrTitle"/>
          </p:nvPr>
        </p:nvSpPr>
        <p:spPr>
          <a:xfrm>
            <a:off x="2214546" y="928670"/>
            <a:ext cx="6553200" cy="2219332"/>
          </a:xfrm>
          <a:solidFill>
            <a:schemeClr val="bg1"/>
          </a:solidFill>
        </p:spPr>
        <p:txBody>
          <a:bodyPr/>
          <a:lstStyle/>
          <a:p>
            <a:pPr algn="ctr" eaLnBrk="1" hangingPunct="1"/>
            <a:r>
              <a:rPr lang="es-ES" sz="4800" cap="none" dirty="0" smtClean="0">
                <a:latin typeface="+mn-lt"/>
              </a:rPr>
              <a:t>Ecuación de la recta y Sistemas de Ecuaciones</a:t>
            </a:r>
          </a:p>
        </p:txBody>
      </p:sp>
      <p:sp>
        <p:nvSpPr>
          <p:cNvPr id="6" name="5 Rectángulo"/>
          <p:cNvSpPr/>
          <p:nvPr/>
        </p:nvSpPr>
        <p:spPr>
          <a:xfrm>
            <a:off x="1857356" y="4857760"/>
            <a:ext cx="7286644" cy="115212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t>Profesor: Dr. Christian </a:t>
            </a:r>
            <a:r>
              <a:rPr lang="es-MX" sz="2000" b="1" dirty="0" err="1" smtClean="0"/>
              <a:t>Belmar</a:t>
            </a:r>
            <a:endParaRPr lang="es-MX" sz="2000" b="1" dirty="0" smtClean="0"/>
          </a:p>
          <a:p>
            <a:pPr algn="ctr"/>
            <a:r>
              <a:rPr lang="es-MX" sz="2000" b="1" dirty="0" smtClean="0"/>
              <a:t>Auxiliar: Rodrigo Garay</a:t>
            </a:r>
            <a:endParaRPr lang="es-MX" sz="2000" dirty="0" smtClean="0"/>
          </a:p>
          <a:p>
            <a:pPr algn="ctr"/>
            <a:r>
              <a:rPr lang="es-MX" sz="2000" b="1" dirty="0" smtClean="0">
                <a:solidFill>
                  <a:schemeClr val="bg1"/>
                </a:solidFill>
              </a:rPr>
              <a:t>Ayudantes:  Marcela Quintanar y Mauricio Vargas</a:t>
            </a:r>
            <a:endParaRPr lang="es-CL" sz="2000" b="1" dirty="0">
              <a:solidFill>
                <a:schemeClr val="bg1"/>
              </a:solidFill>
            </a:endParaRPr>
          </a:p>
        </p:txBody>
      </p:sp>
      <p:pic>
        <p:nvPicPr>
          <p:cNvPr id="8" name="Picture 3"/>
          <p:cNvPicPr>
            <a:picLocks noChangeAspect="1" noChangeArrowheads="1"/>
          </p:cNvPicPr>
          <p:nvPr/>
        </p:nvPicPr>
        <p:blipFill>
          <a:blip r:embed="rId2" cstate="print">
            <a:extLst>
              <a:ext uri="{BEBA8EAE-BF5A-486C-A8C5-ECC9F3942E4B}">
                <a14:imgProps xmlns:a14="http://schemas.microsoft.com/office/drawing/2010/main" xmlns="">
                  <a14:imgLayer r:embed="rId5">
                    <a14:imgEffect>
                      <a14:brightnessContrast bright="-6000" contrast="13000"/>
                    </a14:imgEffect>
                  </a14:imgLayer>
                </a14:imgProps>
              </a:ext>
              <a:ext uri="{28A0092B-C50C-407E-A947-70E740481C1C}">
                <a14:useLocalDpi xmlns:a14="http://schemas.microsoft.com/office/drawing/2010/main" xmlns="" val="0"/>
              </a:ext>
            </a:extLst>
          </a:blip>
          <a:srcRect/>
          <a:stretch>
            <a:fillRect/>
          </a:stretch>
        </p:blipFill>
        <p:spPr bwMode="auto">
          <a:xfrm>
            <a:off x="0" y="5072074"/>
            <a:ext cx="1763688" cy="885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643174" y="357166"/>
            <a:ext cx="6248400" cy="1143000"/>
          </a:xfrm>
        </p:spPr>
        <p:txBody>
          <a:bodyPr>
            <a:normAutofit fontScale="90000"/>
          </a:bodyPr>
          <a:lstStyle/>
          <a:p>
            <a:pPr eaLnBrk="1" hangingPunct="1"/>
            <a:r>
              <a:rPr lang="es-ES" cap="none" dirty="0" smtClean="0">
                <a:solidFill>
                  <a:schemeClr val="bg1"/>
                </a:solidFill>
                <a:latin typeface="+mn-lt"/>
              </a:rPr>
              <a:t>Pendiente </a:t>
            </a:r>
            <a:r>
              <a:rPr lang="es-ES" b="1" cap="none" dirty="0" smtClean="0">
                <a:solidFill>
                  <a:schemeClr val="bg1"/>
                </a:solidFill>
                <a:latin typeface="+mn-lt"/>
              </a:rPr>
              <a:t>indeterminada</a:t>
            </a:r>
          </a:p>
        </p:txBody>
      </p:sp>
      <p:grpSp>
        <p:nvGrpSpPr>
          <p:cNvPr id="8" name="7 Grupo"/>
          <p:cNvGrpSpPr/>
          <p:nvPr/>
        </p:nvGrpSpPr>
        <p:grpSpPr>
          <a:xfrm>
            <a:off x="2500298" y="2571744"/>
            <a:ext cx="5903912" cy="3554412"/>
            <a:chOff x="1763713" y="1700213"/>
            <a:chExt cx="5903912" cy="3554412"/>
          </a:xfrm>
        </p:grpSpPr>
        <p:sp>
          <p:nvSpPr>
            <p:cNvPr id="11267" name="Line 4"/>
            <p:cNvSpPr>
              <a:spLocks noChangeShapeType="1"/>
            </p:cNvSpPr>
            <p:nvPr/>
          </p:nvSpPr>
          <p:spPr bwMode="auto">
            <a:xfrm flipV="1">
              <a:off x="2124075" y="1700213"/>
              <a:ext cx="0" cy="3529012"/>
            </a:xfrm>
            <a:prstGeom prst="line">
              <a:avLst/>
            </a:prstGeom>
            <a:noFill/>
            <a:ln w="28575">
              <a:solidFill>
                <a:schemeClr val="tx1"/>
              </a:solidFill>
              <a:round/>
              <a:headEnd/>
              <a:tailEnd type="triangle" w="med" len="med"/>
            </a:ln>
          </p:spPr>
          <p:txBody>
            <a:bodyPr/>
            <a:lstStyle/>
            <a:p>
              <a:endParaRPr lang="es-ES"/>
            </a:p>
          </p:txBody>
        </p:sp>
        <p:sp>
          <p:nvSpPr>
            <p:cNvPr id="11268" name="Line 5"/>
            <p:cNvSpPr>
              <a:spLocks noChangeShapeType="1"/>
            </p:cNvSpPr>
            <p:nvPr/>
          </p:nvSpPr>
          <p:spPr bwMode="auto">
            <a:xfrm>
              <a:off x="1763713" y="5013325"/>
              <a:ext cx="5903912" cy="0"/>
            </a:xfrm>
            <a:prstGeom prst="line">
              <a:avLst/>
            </a:prstGeom>
            <a:noFill/>
            <a:ln w="28575">
              <a:solidFill>
                <a:schemeClr val="tx1"/>
              </a:solidFill>
              <a:round/>
              <a:headEnd/>
              <a:tailEnd type="triangle" w="med" len="med"/>
            </a:ln>
          </p:spPr>
          <p:txBody>
            <a:bodyPr/>
            <a:lstStyle/>
            <a:p>
              <a:endParaRPr lang="es-ES"/>
            </a:p>
          </p:txBody>
        </p:sp>
        <p:sp>
          <p:nvSpPr>
            <p:cNvPr id="20486" name="Line 6"/>
            <p:cNvSpPr>
              <a:spLocks noChangeShapeType="1"/>
            </p:cNvSpPr>
            <p:nvPr/>
          </p:nvSpPr>
          <p:spPr bwMode="auto">
            <a:xfrm flipV="1">
              <a:off x="3406775" y="1725613"/>
              <a:ext cx="0" cy="3529012"/>
            </a:xfrm>
            <a:prstGeom prst="line">
              <a:avLst/>
            </a:prstGeom>
            <a:noFill/>
            <a:ln w="28575">
              <a:solidFill>
                <a:srgbClr val="FF3300"/>
              </a:solidFill>
              <a:round/>
              <a:headEnd type="triangle" w="med" len="med"/>
              <a:tailEnd type="triangle" w="med" len="med"/>
            </a:ln>
          </p:spPr>
          <p:txBody>
            <a:bodyPr/>
            <a:lstStyle/>
            <a:p>
              <a:endParaRPr lang="es-ES"/>
            </a:p>
          </p:txBody>
        </p:sp>
      </p:grpSp>
      <p:pic>
        <p:nvPicPr>
          <p:cNvPr id="7"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643174" y="214290"/>
            <a:ext cx="6248400" cy="1143000"/>
          </a:xfrm>
        </p:spPr>
        <p:txBody>
          <a:bodyPr>
            <a:normAutofit fontScale="90000"/>
          </a:bodyPr>
          <a:lstStyle/>
          <a:p>
            <a:pPr eaLnBrk="1" hangingPunct="1"/>
            <a:r>
              <a:rPr lang="es-ES" cap="none" dirty="0" smtClean="0">
                <a:solidFill>
                  <a:schemeClr val="bg1"/>
                </a:solidFill>
                <a:latin typeface="+mn-lt"/>
              </a:rPr>
              <a:t>Pendiente Negativa</a:t>
            </a:r>
            <a:br>
              <a:rPr lang="es-ES" cap="none" dirty="0" smtClean="0">
                <a:solidFill>
                  <a:schemeClr val="bg1"/>
                </a:solidFill>
                <a:latin typeface="+mn-lt"/>
              </a:rPr>
            </a:br>
            <a:r>
              <a:rPr lang="es-ES" cap="none" dirty="0" smtClean="0">
                <a:solidFill>
                  <a:schemeClr val="bg1"/>
                </a:solidFill>
                <a:latin typeface="+mn-lt"/>
              </a:rPr>
              <a:t>m&lt;0</a:t>
            </a:r>
          </a:p>
        </p:txBody>
      </p:sp>
      <p:grpSp>
        <p:nvGrpSpPr>
          <p:cNvPr id="8" name="7 Grupo"/>
          <p:cNvGrpSpPr/>
          <p:nvPr/>
        </p:nvGrpSpPr>
        <p:grpSpPr>
          <a:xfrm>
            <a:off x="2071670" y="2500306"/>
            <a:ext cx="6264275" cy="3816350"/>
            <a:chOff x="1403350" y="1628775"/>
            <a:chExt cx="6264275" cy="3816350"/>
          </a:xfrm>
        </p:grpSpPr>
        <p:sp>
          <p:nvSpPr>
            <p:cNvPr id="12291" name="Line 4"/>
            <p:cNvSpPr>
              <a:spLocks noChangeShapeType="1"/>
            </p:cNvSpPr>
            <p:nvPr/>
          </p:nvSpPr>
          <p:spPr bwMode="auto">
            <a:xfrm flipV="1">
              <a:off x="2124075" y="1700213"/>
              <a:ext cx="0" cy="3529012"/>
            </a:xfrm>
            <a:prstGeom prst="line">
              <a:avLst/>
            </a:prstGeom>
            <a:noFill/>
            <a:ln w="28575">
              <a:solidFill>
                <a:schemeClr val="tx1"/>
              </a:solidFill>
              <a:round/>
              <a:headEnd/>
              <a:tailEnd type="triangle" w="med" len="med"/>
            </a:ln>
          </p:spPr>
          <p:txBody>
            <a:bodyPr/>
            <a:lstStyle/>
            <a:p>
              <a:endParaRPr lang="es-ES"/>
            </a:p>
          </p:txBody>
        </p:sp>
        <p:sp>
          <p:nvSpPr>
            <p:cNvPr id="12292" name="Line 5"/>
            <p:cNvSpPr>
              <a:spLocks noChangeShapeType="1"/>
            </p:cNvSpPr>
            <p:nvPr/>
          </p:nvSpPr>
          <p:spPr bwMode="auto">
            <a:xfrm>
              <a:off x="1763713" y="5013325"/>
              <a:ext cx="5903912" cy="0"/>
            </a:xfrm>
            <a:prstGeom prst="line">
              <a:avLst/>
            </a:prstGeom>
            <a:noFill/>
            <a:ln w="28575">
              <a:solidFill>
                <a:schemeClr val="tx1"/>
              </a:solidFill>
              <a:round/>
              <a:headEnd/>
              <a:tailEnd type="triangle" w="med" len="med"/>
            </a:ln>
          </p:spPr>
          <p:txBody>
            <a:bodyPr/>
            <a:lstStyle/>
            <a:p>
              <a:endParaRPr lang="es-ES"/>
            </a:p>
          </p:txBody>
        </p:sp>
        <p:sp>
          <p:nvSpPr>
            <p:cNvPr id="21510" name="Line 6"/>
            <p:cNvSpPr>
              <a:spLocks noChangeShapeType="1"/>
            </p:cNvSpPr>
            <p:nvPr/>
          </p:nvSpPr>
          <p:spPr bwMode="auto">
            <a:xfrm flipH="1" flipV="1">
              <a:off x="1403350" y="2565400"/>
              <a:ext cx="5400675" cy="2879725"/>
            </a:xfrm>
            <a:prstGeom prst="line">
              <a:avLst/>
            </a:prstGeom>
            <a:noFill/>
            <a:ln w="28575">
              <a:solidFill>
                <a:srgbClr val="FF3300"/>
              </a:solidFill>
              <a:round/>
              <a:headEnd type="triangle" w="med" len="med"/>
              <a:tailEnd type="triangle" w="med" len="med"/>
            </a:ln>
          </p:spPr>
          <p:txBody>
            <a:bodyPr/>
            <a:lstStyle/>
            <a:p>
              <a:endParaRPr lang="es-ES"/>
            </a:p>
          </p:txBody>
        </p:sp>
        <p:sp>
          <p:nvSpPr>
            <p:cNvPr id="12294" name="Rectangle 7"/>
            <p:cNvSpPr>
              <a:spLocks noChangeArrowheads="1"/>
            </p:cNvSpPr>
            <p:nvPr/>
          </p:nvSpPr>
          <p:spPr bwMode="auto">
            <a:xfrm>
              <a:off x="3924300" y="1628775"/>
              <a:ext cx="1439863" cy="457200"/>
            </a:xfrm>
            <a:prstGeom prst="rect">
              <a:avLst/>
            </a:prstGeom>
            <a:noFill/>
            <a:ln w="9525">
              <a:noFill/>
              <a:miter lim="800000"/>
              <a:headEnd/>
              <a:tailEnd/>
            </a:ln>
          </p:spPr>
          <p:txBody>
            <a:bodyPr>
              <a:spAutoFit/>
            </a:bodyPr>
            <a:lstStyle/>
            <a:p>
              <a:r>
                <a:rPr lang="es-ES" sz="2400"/>
                <a:t>y =</a:t>
              </a:r>
              <a:r>
                <a:rPr lang="es-ES" sz="2400">
                  <a:solidFill>
                    <a:srgbClr val="FF3300"/>
                  </a:solidFill>
                </a:rPr>
                <a:t>m</a:t>
              </a:r>
              <a:r>
                <a:rPr lang="es-ES" sz="2400"/>
                <a:t>x+c</a:t>
              </a:r>
              <a:endParaRPr lang="es-ES" sz="2400">
                <a:solidFill>
                  <a:srgbClr val="FF3300"/>
                </a:solidFill>
              </a:endParaRPr>
            </a:p>
          </p:txBody>
        </p:sp>
      </p:grpSp>
      <p:pic>
        <p:nvPicPr>
          <p:cNvPr id="7"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643174" y="214290"/>
            <a:ext cx="6248400" cy="1143000"/>
          </a:xfrm>
        </p:spPr>
        <p:txBody>
          <a:bodyPr>
            <a:normAutofit/>
          </a:bodyPr>
          <a:lstStyle/>
          <a:p>
            <a:pPr eaLnBrk="1" hangingPunct="1"/>
            <a:r>
              <a:rPr lang="es-ES" sz="2800" cap="none" dirty="0" smtClean="0">
                <a:solidFill>
                  <a:schemeClr val="bg1"/>
                </a:solidFill>
                <a:latin typeface="+mn-lt"/>
              </a:rPr>
              <a:t>Relación entre las pendientes y la posición de dos rectas en el plano</a:t>
            </a:r>
          </a:p>
        </p:txBody>
      </p:sp>
      <p:sp>
        <p:nvSpPr>
          <p:cNvPr id="13315" name="Line 4"/>
          <p:cNvSpPr>
            <a:spLocks noChangeShapeType="1"/>
          </p:cNvSpPr>
          <p:nvPr/>
        </p:nvSpPr>
        <p:spPr bwMode="auto">
          <a:xfrm flipV="1">
            <a:off x="3290874" y="2498719"/>
            <a:ext cx="0" cy="3529013"/>
          </a:xfrm>
          <a:prstGeom prst="line">
            <a:avLst/>
          </a:prstGeom>
          <a:noFill/>
          <a:ln w="28575">
            <a:solidFill>
              <a:schemeClr val="tx1"/>
            </a:solidFill>
            <a:round/>
            <a:headEnd/>
            <a:tailEnd type="triangle" w="med" len="med"/>
          </a:ln>
        </p:spPr>
        <p:txBody>
          <a:bodyPr/>
          <a:lstStyle/>
          <a:p>
            <a:endParaRPr lang="es-ES"/>
          </a:p>
        </p:txBody>
      </p:sp>
      <p:sp>
        <p:nvSpPr>
          <p:cNvPr id="13316" name="Line 5"/>
          <p:cNvSpPr>
            <a:spLocks noChangeShapeType="1"/>
          </p:cNvSpPr>
          <p:nvPr/>
        </p:nvSpPr>
        <p:spPr bwMode="auto">
          <a:xfrm>
            <a:off x="2427274" y="5883269"/>
            <a:ext cx="5903912" cy="0"/>
          </a:xfrm>
          <a:prstGeom prst="line">
            <a:avLst/>
          </a:prstGeom>
          <a:noFill/>
          <a:ln w="28575">
            <a:solidFill>
              <a:schemeClr val="tx1"/>
            </a:solidFill>
            <a:round/>
            <a:headEnd/>
            <a:tailEnd type="triangle" w="med" len="med"/>
          </a:ln>
        </p:spPr>
        <p:txBody>
          <a:bodyPr/>
          <a:lstStyle/>
          <a:p>
            <a:endParaRPr lang="es-ES"/>
          </a:p>
        </p:txBody>
      </p:sp>
      <p:sp>
        <p:nvSpPr>
          <p:cNvPr id="22534" name="Line 6"/>
          <p:cNvSpPr>
            <a:spLocks noChangeShapeType="1"/>
          </p:cNvSpPr>
          <p:nvPr/>
        </p:nvSpPr>
        <p:spPr bwMode="auto">
          <a:xfrm flipV="1">
            <a:off x="2643174" y="2643182"/>
            <a:ext cx="4392612" cy="2881312"/>
          </a:xfrm>
          <a:prstGeom prst="line">
            <a:avLst/>
          </a:prstGeom>
          <a:noFill/>
          <a:ln w="28575">
            <a:solidFill>
              <a:srgbClr val="FF3300"/>
            </a:solidFill>
            <a:round/>
            <a:headEnd/>
            <a:tailEnd type="triangle" w="med" len="med"/>
          </a:ln>
        </p:spPr>
        <p:txBody>
          <a:bodyPr/>
          <a:lstStyle/>
          <a:p>
            <a:endParaRPr lang="es-ES"/>
          </a:p>
        </p:txBody>
      </p:sp>
      <p:sp>
        <p:nvSpPr>
          <p:cNvPr id="22535" name="Line 7"/>
          <p:cNvSpPr>
            <a:spLocks noChangeShapeType="1"/>
          </p:cNvSpPr>
          <p:nvPr/>
        </p:nvSpPr>
        <p:spPr bwMode="auto">
          <a:xfrm flipV="1">
            <a:off x="3571868" y="3146418"/>
            <a:ext cx="4256081" cy="2711473"/>
          </a:xfrm>
          <a:prstGeom prst="line">
            <a:avLst/>
          </a:prstGeom>
          <a:noFill/>
          <a:ln w="28575">
            <a:solidFill>
              <a:srgbClr val="FF3300"/>
            </a:solidFill>
            <a:round/>
            <a:headEnd/>
            <a:tailEnd type="triangle" w="med" len="med"/>
          </a:ln>
        </p:spPr>
        <p:txBody>
          <a:bodyPr/>
          <a:lstStyle/>
          <a:p>
            <a:endParaRPr lang="es-ES"/>
          </a:p>
        </p:txBody>
      </p:sp>
      <p:sp>
        <p:nvSpPr>
          <p:cNvPr id="22536" name="Text Box 8"/>
          <p:cNvSpPr txBox="1">
            <a:spLocks noChangeArrowheads="1"/>
          </p:cNvSpPr>
          <p:nvPr/>
        </p:nvSpPr>
        <p:spPr bwMode="auto">
          <a:xfrm>
            <a:off x="5072066" y="5000636"/>
            <a:ext cx="3671888" cy="641350"/>
          </a:xfrm>
          <a:prstGeom prst="rect">
            <a:avLst/>
          </a:prstGeom>
          <a:noFill/>
          <a:ln w="9525">
            <a:noFill/>
            <a:miter lim="800000"/>
            <a:headEnd/>
            <a:tailEnd/>
          </a:ln>
        </p:spPr>
        <p:txBody>
          <a:bodyPr>
            <a:spAutoFit/>
          </a:bodyPr>
          <a:lstStyle/>
          <a:p>
            <a:pPr>
              <a:spcBef>
                <a:spcPct val="50000"/>
              </a:spcBef>
            </a:pPr>
            <a:r>
              <a:rPr lang="es-ES" dirty="0">
                <a:latin typeface="+mn-lt"/>
              </a:rPr>
              <a:t>Dos rectas son paralelas cuando sus pendientes son </a:t>
            </a:r>
            <a:r>
              <a:rPr lang="es-ES" dirty="0" smtClean="0">
                <a:latin typeface="+mn-lt"/>
              </a:rPr>
              <a:t>iguales.</a:t>
            </a:r>
            <a:endParaRPr lang="es-ES" dirty="0">
              <a:latin typeface="+mn-lt"/>
            </a:endParaRPr>
          </a:p>
        </p:txBody>
      </p:sp>
      <p:sp>
        <p:nvSpPr>
          <p:cNvPr id="13320" name="Rectangle 9"/>
          <p:cNvSpPr>
            <a:spLocks noChangeArrowheads="1"/>
          </p:cNvSpPr>
          <p:nvPr/>
        </p:nvSpPr>
        <p:spPr bwMode="auto">
          <a:xfrm>
            <a:off x="4587861" y="2498719"/>
            <a:ext cx="1439863" cy="457200"/>
          </a:xfrm>
          <a:prstGeom prst="rect">
            <a:avLst/>
          </a:prstGeom>
          <a:noFill/>
          <a:ln w="9525">
            <a:noFill/>
            <a:miter lim="800000"/>
            <a:headEnd/>
            <a:tailEnd/>
          </a:ln>
        </p:spPr>
        <p:txBody>
          <a:bodyPr>
            <a:spAutoFit/>
          </a:bodyPr>
          <a:lstStyle/>
          <a:p>
            <a:r>
              <a:rPr lang="es-ES" sz="2400" dirty="0"/>
              <a:t>y =</a:t>
            </a:r>
            <a:r>
              <a:rPr lang="es-ES" sz="2400" dirty="0" err="1">
                <a:solidFill>
                  <a:srgbClr val="FF3300"/>
                </a:solidFill>
              </a:rPr>
              <a:t>m</a:t>
            </a:r>
            <a:r>
              <a:rPr lang="es-ES" sz="2400" dirty="0" err="1"/>
              <a:t>x+c</a:t>
            </a:r>
            <a:endParaRPr lang="es-ES" sz="2400" dirty="0">
              <a:solidFill>
                <a:srgbClr val="FF3300"/>
              </a:solidFill>
            </a:endParaRPr>
          </a:p>
        </p:txBody>
      </p:sp>
      <p:pic>
        <p:nvPicPr>
          <p:cNvPr id="9"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0" name="Rectangle 9"/>
          <p:cNvSpPr>
            <a:spLocks noChangeArrowheads="1"/>
          </p:cNvSpPr>
          <p:nvPr/>
        </p:nvSpPr>
        <p:spPr bwMode="auto">
          <a:xfrm>
            <a:off x="6929454" y="4071942"/>
            <a:ext cx="1439863" cy="457200"/>
          </a:xfrm>
          <a:prstGeom prst="rect">
            <a:avLst/>
          </a:prstGeom>
          <a:noFill/>
          <a:ln w="9525">
            <a:noFill/>
            <a:miter lim="800000"/>
            <a:headEnd/>
            <a:tailEnd/>
          </a:ln>
        </p:spPr>
        <p:txBody>
          <a:bodyPr>
            <a:spAutoFit/>
          </a:bodyPr>
          <a:lstStyle/>
          <a:p>
            <a:r>
              <a:rPr lang="es-ES" sz="2400" dirty="0"/>
              <a:t>y =</a:t>
            </a:r>
            <a:r>
              <a:rPr lang="es-ES" sz="2400" dirty="0" err="1" smtClean="0">
                <a:solidFill>
                  <a:srgbClr val="FF3300"/>
                </a:solidFill>
              </a:rPr>
              <a:t>m</a:t>
            </a:r>
            <a:r>
              <a:rPr lang="es-ES" sz="2400" dirty="0" err="1" smtClean="0"/>
              <a:t>x+d</a:t>
            </a:r>
            <a:endParaRPr lang="es-ES" sz="2400" dirty="0">
              <a:solidFill>
                <a:srgbClr val="FF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534"/>
                                        </p:tgtEl>
                                        <p:attrNameLst>
                                          <p:attrName>style.visibility</p:attrName>
                                        </p:attrNameLst>
                                      </p:cBhvr>
                                      <p:to>
                                        <p:strVal val="visible"/>
                                      </p:to>
                                    </p:set>
                                    <p:animEffect transition="in" filter="box(in)">
                                      <p:cBhvr>
                                        <p:cTn id="7" dur="500"/>
                                        <p:tgtEl>
                                          <p:spTgt spid="2253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2535"/>
                                        </p:tgtEl>
                                        <p:attrNameLst>
                                          <p:attrName>style.visibility</p:attrName>
                                        </p:attrNameLst>
                                      </p:cBhvr>
                                      <p:to>
                                        <p:strVal val="visible"/>
                                      </p:to>
                                    </p:set>
                                    <p:animEffect transition="in" filter="box(in)">
                                      <p:cBhvr>
                                        <p:cTn id="12" dur="500"/>
                                        <p:tgtEl>
                                          <p:spTgt spid="2253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3320">
                                            <p:txEl>
                                              <p:pRg st="0" end="0"/>
                                            </p:txEl>
                                          </p:spTgt>
                                        </p:tgtEl>
                                        <p:attrNameLst>
                                          <p:attrName>style.visibility</p:attrName>
                                        </p:attrNameLst>
                                      </p:cBhvr>
                                      <p:to>
                                        <p:strVal val="visible"/>
                                      </p:to>
                                    </p:set>
                                    <p:animEffect transition="in" filter="wipe(down)">
                                      <p:cBhvr>
                                        <p:cTn id="17" dur="500"/>
                                        <p:tgtEl>
                                          <p:spTgt spid="13320">
                                            <p:txEl>
                                              <p:pRg st="0" end="0"/>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wipe(down)">
                                      <p:cBhvr>
                                        <p:cTn id="20" dur="500"/>
                                        <p:tgtEl>
                                          <p:spTgt spid="10">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22536"/>
                                        </p:tgtEl>
                                        <p:attrNameLst>
                                          <p:attrName>style.visibility</p:attrName>
                                        </p:attrNameLst>
                                      </p:cBhvr>
                                      <p:to>
                                        <p:strVal val="visible"/>
                                      </p:to>
                                    </p:set>
                                    <p:animEffect transition="in" filter="box(in)">
                                      <p:cBhvr>
                                        <p:cTn id="25" dur="500"/>
                                        <p:tgtEl>
                                          <p:spTgt spid="22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4" grpId="0" animBg="1"/>
      <p:bldP spid="22535" grpId="0" animBg="1"/>
      <p:bldP spid="22536" grpId="0"/>
      <p:bldP spid="13320" grpId="0" build="p"/>
      <p:bldP spid="1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10 Grupo"/>
          <p:cNvGrpSpPr/>
          <p:nvPr/>
        </p:nvGrpSpPr>
        <p:grpSpPr>
          <a:xfrm>
            <a:off x="2000232" y="2357430"/>
            <a:ext cx="6643735" cy="3929090"/>
            <a:chOff x="1763713" y="1555750"/>
            <a:chExt cx="6643735" cy="3929090"/>
          </a:xfrm>
        </p:grpSpPr>
        <p:sp>
          <p:nvSpPr>
            <p:cNvPr id="14339" name="Line 5"/>
            <p:cNvSpPr>
              <a:spLocks noChangeShapeType="1"/>
            </p:cNvSpPr>
            <p:nvPr/>
          </p:nvSpPr>
          <p:spPr bwMode="auto">
            <a:xfrm flipV="1">
              <a:off x="2627313" y="1555750"/>
              <a:ext cx="0" cy="3529013"/>
            </a:xfrm>
            <a:prstGeom prst="line">
              <a:avLst/>
            </a:prstGeom>
            <a:noFill/>
            <a:ln w="28575">
              <a:solidFill>
                <a:schemeClr val="tx1"/>
              </a:solidFill>
              <a:round/>
              <a:headEnd/>
              <a:tailEnd type="triangle" w="med" len="med"/>
            </a:ln>
          </p:spPr>
          <p:txBody>
            <a:bodyPr/>
            <a:lstStyle/>
            <a:p>
              <a:endParaRPr lang="es-ES"/>
            </a:p>
          </p:txBody>
        </p:sp>
        <p:sp>
          <p:nvSpPr>
            <p:cNvPr id="14340" name="Line 6"/>
            <p:cNvSpPr>
              <a:spLocks noChangeShapeType="1"/>
            </p:cNvSpPr>
            <p:nvPr/>
          </p:nvSpPr>
          <p:spPr bwMode="auto">
            <a:xfrm>
              <a:off x="1763713" y="4940300"/>
              <a:ext cx="5903912" cy="0"/>
            </a:xfrm>
            <a:prstGeom prst="line">
              <a:avLst/>
            </a:prstGeom>
            <a:noFill/>
            <a:ln w="28575">
              <a:solidFill>
                <a:schemeClr val="tx1"/>
              </a:solidFill>
              <a:round/>
              <a:headEnd/>
              <a:tailEnd type="triangle" w="med" len="med"/>
            </a:ln>
          </p:spPr>
          <p:txBody>
            <a:bodyPr/>
            <a:lstStyle/>
            <a:p>
              <a:endParaRPr lang="es-ES"/>
            </a:p>
          </p:txBody>
        </p:sp>
        <p:sp>
          <p:nvSpPr>
            <p:cNvPr id="23559" name="Line 7"/>
            <p:cNvSpPr>
              <a:spLocks noChangeShapeType="1"/>
            </p:cNvSpPr>
            <p:nvPr/>
          </p:nvSpPr>
          <p:spPr bwMode="auto">
            <a:xfrm flipV="1">
              <a:off x="2478093" y="2038323"/>
              <a:ext cx="3395652" cy="3446516"/>
            </a:xfrm>
            <a:prstGeom prst="line">
              <a:avLst/>
            </a:prstGeom>
            <a:noFill/>
            <a:ln w="28575">
              <a:solidFill>
                <a:srgbClr val="FF3300"/>
              </a:solidFill>
              <a:round/>
              <a:headEnd/>
              <a:tailEnd type="triangle" w="med" len="med"/>
            </a:ln>
          </p:spPr>
          <p:txBody>
            <a:bodyPr/>
            <a:lstStyle/>
            <a:p>
              <a:endParaRPr lang="es-ES"/>
            </a:p>
          </p:txBody>
        </p:sp>
        <p:sp>
          <p:nvSpPr>
            <p:cNvPr id="23560" name="Line 8"/>
            <p:cNvSpPr>
              <a:spLocks noChangeShapeType="1"/>
            </p:cNvSpPr>
            <p:nvPr/>
          </p:nvSpPr>
          <p:spPr bwMode="auto">
            <a:xfrm flipH="1" flipV="1">
              <a:off x="2627313" y="2133600"/>
              <a:ext cx="3708432" cy="3351240"/>
            </a:xfrm>
            <a:prstGeom prst="line">
              <a:avLst/>
            </a:prstGeom>
            <a:noFill/>
            <a:ln w="28575">
              <a:solidFill>
                <a:srgbClr val="FF3300"/>
              </a:solidFill>
              <a:round/>
              <a:headEnd/>
              <a:tailEnd type="triangle" w="med" len="med"/>
            </a:ln>
          </p:spPr>
          <p:txBody>
            <a:bodyPr/>
            <a:lstStyle/>
            <a:p>
              <a:endParaRPr lang="es-ES"/>
            </a:p>
          </p:txBody>
        </p:sp>
        <p:sp>
          <p:nvSpPr>
            <p:cNvPr id="23561" name="Text Box 9"/>
            <p:cNvSpPr txBox="1">
              <a:spLocks noChangeArrowheads="1"/>
            </p:cNvSpPr>
            <p:nvPr/>
          </p:nvSpPr>
          <p:spPr bwMode="auto">
            <a:xfrm>
              <a:off x="5121300" y="3270262"/>
              <a:ext cx="3286148" cy="1754326"/>
            </a:xfrm>
            <a:prstGeom prst="rect">
              <a:avLst/>
            </a:prstGeom>
            <a:noFill/>
            <a:ln w="9525">
              <a:noFill/>
              <a:miter lim="800000"/>
              <a:headEnd/>
              <a:tailEnd/>
            </a:ln>
          </p:spPr>
          <p:txBody>
            <a:bodyPr wrap="square">
              <a:spAutoFit/>
            </a:bodyPr>
            <a:lstStyle/>
            <a:p>
              <a:pPr algn="just">
                <a:spcBef>
                  <a:spcPct val="50000"/>
                </a:spcBef>
              </a:pPr>
              <a:r>
                <a:rPr lang="es-ES" dirty="0">
                  <a:latin typeface="+mn-lt"/>
                </a:rPr>
                <a:t>Dos rectas son perpendiculares cuando el producto entre sus pendientes es -1.</a:t>
              </a:r>
            </a:p>
            <a:p>
              <a:pPr>
                <a:spcBef>
                  <a:spcPct val="50000"/>
                </a:spcBef>
              </a:pPr>
              <a:endParaRPr lang="es-ES" dirty="0"/>
            </a:p>
            <a:p>
              <a:pPr>
                <a:spcBef>
                  <a:spcPct val="50000"/>
                </a:spcBef>
              </a:pPr>
              <a:r>
                <a:rPr lang="es-ES" dirty="0"/>
                <a:t>                         </a:t>
              </a:r>
            </a:p>
          </p:txBody>
        </p:sp>
        <p:sp>
          <p:nvSpPr>
            <p:cNvPr id="14344" name="Rectangle 10"/>
            <p:cNvSpPr>
              <a:spLocks noChangeArrowheads="1"/>
            </p:cNvSpPr>
            <p:nvPr/>
          </p:nvSpPr>
          <p:spPr bwMode="auto">
            <a:xfrm rot="18685420">
              <a:off x="4356100" y="3525838"/>
              <a:ext cx="215900" cy="215900"/>
            </a:xfrm>
            <a:prstGeom prst="rect">
              <a:avLst/>
            </a:prstGeom>
            <a:noFill/>
            <a:ln w="9525">
              <a:solidFill>
                <a:schemeClr val="tx1"/>
              </a:solidFill>
              <a:miter lim="800000"/>
              <a:headEnd/>
              <a:tailEnd/>
            </a:ln>
          </p:spPr>
          <p:txBody>
            <a:bodyPr wrap="none" anchor="ctr"/>
            <a:lstStyle/>
            <a:p>
              <a:endParaRPr lang="es-CL"/>
            </a:p>
          </p:txBody>
        </p:sp>
      </p:grpSp>
      <p:pic>
        <p:nvPicPr>
          <p:cNvPr id="10"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2" name="11 Título"/>
          <p:cNvSpPr>
            <a:spLocks noGrp="1"/>
          </p:cNvSpPr>
          <p:nvPr>
            <p:ph type="title"/>
          </p:nvPr>
        </p:nvSpPr>
        <p:spPr>
          <a:xfrm>
            <a:off x="2643174" y="214290"/>
            <a:ext cx="6248400" cy="1143000"/>
          </a:xfrm>
        </p:spPr>
        <p:txBody>
          <a:bodyPr>
            <a:normAutofit/>
          </a:bodyPr>
          <a:lstStyle/>
          <a:p>
            <a:r>
              <a:rPr lang="es-ES" sz="2800" cap="none" dirty="0" smtClean="0">
                <a:solidFill>
                  <a:schemeClr val="bg1"/>
                </a:solidFill>
                <a:latin typeface="+mn-lt"/>
              </a:rPr>
              <a:t>Relación entre las pendientes y la posición de dos rectas en el plano </a:t>
            </a:r>
            <a:endParaRPr lang="es-CL" sz="2800" cap="none" dirty="0">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1785918" y="500042"/>
            <a:ext cx="7056438" cy="641350"/>
          </a:xfrm>
          <a:prstGeom prst="rect">
            <a:avLst/>
          </a:prstGeom>
          <a:noFill/>
          <a:ln w="9525">
            <a:noFill/>
            <a:miter lim="800000"/>
            <a:headEnd/>
            <a:tailEnd/>
          </a:ln>
        </p:spPr>
        <p:txBody>
          <a:bodyPr>
            <a:spAutoFit/>
          </a:bodyPr>
          <a:lstStyle/>
          <a:p>
            <a:pPr algn="r">
              <a:spcBef>
                <a:spcPct val="50000"/>
              </a:spcBef>
            </a:pPr>
            <a:r>
              <a:rPr lang="es-ES" sz="3600" dirty="0">
                <a:solidFill>
                  <a:schemeClr val="bg1"/>
                </a:solidFill>
                <a:latin typeface="+mn-lt"/>
              </a:rPr>
              <a:t>Coeficiente de posición </a:t>
            </a:r>
          </a:p>
        </p:txBody>
      </p:sp>
      <p:grpSp>
        <p:nvGrpSpPr>
          <p:cNvPr id="11" name="10 Grupo"/>
          <p:cNvGrpSpPr/>
          <p:nvPr/>
        </p:nvGrpSpPr>
        <p:grpSpPr>
          <a:xfrm>
            <a:off x="2071670" y="2357430"/>
            <a:ext cx="6072230" cy="3529013"/>
            <a:chOff x="1684345" y="1628775"/>
            <a:chExt cx="6072230" cy="3529013"/>
          </a:xfrm>
        </p:grpSpPr>
        <p:sp>
          <p:nvSpPr>
            <p:cNvPr id="15363" name="Line 5"/>
            <p:cNvSpPr>
              <a:spLocks noChangeShapeType="1"/>
            </p:cNvSpPr>
            <p:nvPr/>
          </p:nvSpPr>
          <p:spPr bwMode="auto">
            <a:xfrm flipV="1">
              <a:off x="2627313" y="1628775"/>
              <a:ext cx="0" cy="3529013"/>
            </a:xfrm>
            <a:prstGeom prst="line">
              <a:avLst/>
            </a:prstGeom>
            <a:noFill/>
            <a:ln w="28575">
              <a:solidFill>
                <a:schemeClr val="tx1"/>
              </a:solidFill>
              <a:round/>
              <a:headEnd/>
              <a:tailEnd type="triangle" w="med" len="med"/>
            </a:ln>
          </p:spPr>
          <p:txBody>
            <a:bodyPr/>
            <a:lstStyle/>
            <a:p>
              <a:endParaRPr lang="es-ES"/>
            </a:p>
          </p:txBody>
        </p:sp>
        <p:sp>
          <p:nvSpPr>
            <p:cNvPr id="15364" name="Line 6"/>
            <p:cNvSpPr>
              <a:spLocks noChangeShapeType="1"/>
            </p:cNvSpPr>
            <p:nvPr/>
          </p:nvSpPr>
          <p:spPr bwMode="auto">
            <a:xfrm>
              <a:off x="1763713" y="5013325"/>
              <a:ext cx="5903912" cy="0"/>
            </a:xfrm>
            <a:prstGeom prst="line">
              <a:avLst/>
            </a:prstGeom>
            <a:noFill/>
            <a:ln w="28575">
              <a:solidFill>
                <a:schemeClr val="tx1"/>
              </a:solidFill>
              <a:round/>
              <a:headEnd/>
              <a:tailEnd type="triangle" w="med" len="med"/>
            </a:ln>
          </p:spPr>
          <p:txBody>
            <a:bodyPr/>
            <a:lstStyle/>
            <a:p>
              <a:endParaRPr lang="es-ES"/>
            </a:p>
          </p:txBody>
        </p:sp>
        <p:sp>
          <p:nvSpPr>
            <p:cNvPr id="24583" name="Line 7"/>
            <p:cNvSpPr>
              <a:spLocks noChangeShapeType="1"/>
            </p:cNvSpPr>
            <p:nvPr/>
          </p:nvSpPr>
          <p:spPr bwMode="auto">
            <a:xfrm flipV="1">
              <a:off x="1684345" y="2565399"/>
              <a:ext cx="3392480" cy="2206647"/>
            </a:xfrm>
            <a:prstGeom prst="line">
              <a:avLst/>
            </a:prstGeom>
            <a:noFill/>
            <a:ln w="28575">
              <a:solidFill>
                <a:srgbClr val="FF3300"/>
              </a:solidFill>
              <a:round/>
              <a:headEnd/>
              <a:tailEnd type="triangle" w="med" len="med"/>
            </a:ln>
          </p:spPr>
          <p:txBody>
            <a:bodyPr/>
            <a:lstStyle/>
            <a:p>
              <a:endParaRPr lang="es-ES"/>
            </a:p>
          </p:txBody>
        </p:sp>
        <p:sp>
          <p:nvSpPr>
            <p:cNvPr id="24586" name="AutoShape 10"/>
            <p:cNvSpPr>
              <a:spLocks noChangeArrowheads="1"/>
            </p:cNvSpPr>
            <p:nvPr/>
          </p:nvSpPr>
          <p:spPr bwMode="auto">
            <a:xfrm>
              <a:off x="2843214" y="4006850"/>
              <a:ext cx="1412900" cy="358775"/>
            </a:xfrm>
            <a:prstGeom prst="leftArrow">
              <a:avLst>
                <a:gd name="adj1" fmla="val 50000"/>
                <a:gd name="adj2" fmla="val 180642"/>
              </a:avLst>
            </a:prstGeom>
            <a:solidFill>
              <a:schemeClr val="accent2">
                <a:lumMod val="50000"/>
                <a:lumOff val="50000"/>
              </a:schemeClr>
            </a:solidFill>
            <a:ln w="9525">
              <a:solidFill>
                <a:schemeClr val="tx1"/>
              </a:solidFill>
              <a:miter lim="800000"/>
              <a:headEnd/>
              <a:tailEnd/>
            </a:ln>
          </p:spPr>
          <p:txBody>
            <a:bodyPr wrap="none" anchor="ctr"/>
            <a:lstStyle/>
            <a:p>
              <a:endParaRPr lang="es-CL"/>
            </a:p>
          </p:txBody>
        </p:sp>
        <p:sp>
          <p:nvSpPr>
            <p:cNvPr id="24587" name="Text Box 11"/>
            <p:cNvSpPr txBox="1">
              <a:spLocks noChangeArrowheads="1"/>
            </p:cNvSpPr>
            <p:nvPr/>
          </p:nvSpPr>
          <p:spPr bwMode="auto">
            <a:xfrm>
              <a:off x="4470427" y="3843353"/>
              <a:ext cx="3286148" cy="646331"/>
            </a:xfrm>
            <a:prstGeom prst="rect">
              <a:avLst/>
            </a:prstGeom>
            <a:noFill/>
            <a:ln w="9525">
              <a:noFill/>
              <a:miter lim="800000"/>
              <a:headEnd/>
              <a:tailEnd/>
            </a:ln>
          </p:spPr>
          <p:txBody>
            <a:bodyPr wrap="square">
              <a:spAutoFit/>
            </a:bodyPr>
            <a:lstStyle/>
            <a:p>
              <a:pPr>
                <a:spcBef>
                  <a:spcPct val="50000"/>
                </a:spcBef>
              </a:pPr>
              <a:r>
                <a:rPr lang="es-ES" dirty="0">
                  <a:solidFill>
                    <a:srgbClr val="FF3300"/>
                  </a:solidFill>
                  <a:latin typeface="+mn-lt"/>
                </a:rPr>
                <a:t>“</a:t>
              </a:r>
              <a:r>
                <a:rPr lang="es-ES" dirty="0" smtClean="0">
                  <a:solidFill>
                    <a:srgbClr val="FF3300"/>
                  </a:solidFill>
                  <a:latin typeface="+mn-lt"/>
                </a:rPr>
                <a:t>C”</a:t>
              </a:r>
              <a:r>
                <a:rPr lang="es-ES" dirty="0" smtClean="0">
                  <a:latin typeface="+mn-lt"/>
                </a:rPr>
                <a:t>: Coeficiente </a:t>
              </a:r>
              <a:r>
                <a:rPr lang="es-ES" dirty="0">
                  <a:latin typeface="+mn-lt"/>
                </a:rPr>
                <a:t>de </a:t>
              </a:r>
              <a:r>
                <a:rPr lang="es-ES" dirty="0" smtClean="0">
                  <a:latin typeface="+mn-lt"/>
                </a:rPr>
                <a:t>posición o intercepto</a:t>
              </a:r>
              <a:endParaRPr lang="es-ES" dirty="0">
                <a:latin typeface="+mn-lt"/>
              </a:endParaRPr>
            </a:p>
          </p:txBody>
        </p:sp>
        <p:sp>
          <p:nvSpPr>
            <p:cNvPr id="15368" name="Rectangle 12"/>
            <p:cNvSpPr>
              <a:spLocks noChangeArrowheads="1"/>
            </p:cNvSpPr>
            <p:nvPr/>
          </p:nvSpPr>
          <p:spPr bwMode="auto">
            <a:xfrm>
              <a:off x="5184807" y="1985965"/>
              <a:ext cx="1439863" cy="457200"/>
            </a:xfrm>
            <a:prstGeom prst="rect">
              <a:avLst/>
            </a:prstGeom>
            <a:noFill/>
            <a:ln w="9525">
              <a:noFill/>
              <a:miter lim="800000"/>
              <a:headEnd/>
              <a:tailEnd/>
            </a:ln>
          </p:spPr>
          <p:txBody>
            <a:bodyPr>
              <a:spAutoFit/>
            </a:bodyPr>
            <a:lstStyle/>
            <a:p>
              <a:r>
                <a:rPr lang="es-ES" sz="2400" dirty="0"/>
                <a:t>y =</a:t>
              </a:r>
              <a:r>
                <a:rPr lang="es-ES" sz="2400" dirty="0" err="1"/>
                <a:t>mx+</a:t>
              </a:r>
              <a:r>
                <a:rPr lang="es-ES" sz="2400" dirty="0" err="1">
                  <a:solidFill>
                    <a:srgbClr val="FF3300"/>
                  </a:solidFill>
                </a:rPr>
                <a:t>c</a:t>
              </a:r>
              <a:endParaRPr lang="es-ES" sz="2400" dirty="0">
                <a:solidFill>
                  <a:srgbClr val="FF3300"/>
                </a:solidFill>
              </a:endParaRPr>
            </a:p>
          </p:txBody>
        </p:sp>
        <p:sp>
          <p:nvSpPr>
            <p:cNvPr id="24589" name="Oval 13"/>
            <p:cNvSpPr>
              <a:spLocks noChangeArrowheads="1"/>
            </p:cNvSpPr>
            <p:nvPr/>
          </p:nvSpPr>
          <p:spPr bwMode="auto">
            <a:xfrm>
              <a:off x="2555875" y="4114800"/>
              <a:ext cx="144463" cy="144463"/>
            </a:xfrm>
            <a:prstGeom prst="ellipse">
              <a:avLst/>
            </a:prstGeom>
            <a:solidFill>
              <a:srgbClr val="00FF00"/>
            </a:solidFill>
            <a:ln w="9525">
              <a:solidFill>
                <a:schemeClr val="tx1"/>
              </a:solidFill>
              <a:round/>
              <a:headEnd/>
              <a:tailEnd/>
            </a:ln>
          </p:spPr>
          <p:txBody>
            <a:bodyPr wrap="none" anchor="ctr"/>
            <a:lstStyle/>
            <a:p>
              <a:endParaRPr lang="es-CL"/>
            </a:p>
          </p:txBody>
        </p:sp>
      </p:grpSp>
      <p:pic>
        <p:nvPicPr>
          <p:cNvPr id="10"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643174" y="285728"/>
            <a:ext cx="6248400" cy="1143000"/>
          </a:xfrm>
        </p:spPr>
        <p:txBody>
          <a:bodyPr>
            <a:normAutofit fontScale="90000"/>
          </a:bodyPr>
          <a:lstStyle/>
          <a:p>
            <a:pPr eaLnBrk="1" hangingPunct="1"/>
            <a:r>
              <a:rPr lang="es-ES" cap="none" dirty="0" smtClean="0">
                <a:solidFill>
                  <a:schemeClr val="bg1"/>
                </a:solidFill>
                <a:latin typeface="+mn-lt"/>
              </a:rPr>
              <a:t>Ecuación punto pendiente</a:t>
            </a:r>
          </a:p>
        </p:txBody>
      </p:sp>
      <p:sp>
        <p:nvSpPr>
          <p:cNvPr id="25604" name="Text Box 4"/>
          <p:cNvSpPr txBox="1">
            <a:spLocks noChangeArrowheads="1"/>
          </p:cNvSpPr>
          <p:nvPr/>
        </p:nvSpPr>
        <p:spPr bwMode="auto">
          <a:xfrm>
            <a:off x="2428860" y="2000240"/>
            <a:ext cx="6429420" cy="707886"/>
          </a:xfrm>
          <a:prstGeom prst="rect">
            <a:avLst/>
          </a:prstGeom>
          <a:noFill/>
          <a:ln w="9525">
            <a:noFill/>
            <a:miter lim="800000"/>
            <a:headEnd/>
            <a:tailEnd/>
          </a:ln>
        </p:spPr>
        <p:txBody>
          <a:bodyPr wrap="square">
            <a:spAutoFit/>
          </a:bodyPr>
          <a:lstStyle/>
          <a:p>
            <a:pPr>
              <a:spcBef>
                <a:spcPct val="50000"/>
              </a:spcBef>
            </a:pPr>
            <a:r>
              <a:rPr lang="es-ES" sz="2000" dirty="0" smtClean="0">
                <a:latin typeface="+mn-lt"/>
              </a:rPr>
              <a:t>Ejercicio: </a:t>
            </a:r>
            <a:r>
              <a:rPr lang="es-ES" sz="2000" b="1" dirty="0" smtClean="0">
                <a:latin typeface="+mn-lt"/>
              </a:rPr>
              <a:t>Determinar </a:t>
            </a:r>
            <a:r>
              <a:rPr lang="es-ES" sz="2000" b="1" dirty="0">
                <a:latin typeface="+mn-lt"/>
              </a:rPr>
              <a:t>la ecuación que contiene el punto </a:t>
            </a:r>
            <a:r>
              <a:rPr lang="es-ES" sz="2000" b="1" dirty="0" smtClean="0">
                <a:latin typeface="+mn-lt"/>
              </a:rPr>
              <a:t>(4,10 </a:t>
            </a:r>
            <a:r>
              <a:rPr lang="es-ES" sz="2000" b="1" dirty="0">
                <a:latin typeface="+mn-lt"/>
              </a:rPr>
              <a:t>) y posee pendiente 3</a:t>
            </a:r>
            <a:r>
              <a:rPr lang="es-ES" sz="2000" b="1" dirty="0" smtClean="0">
                <a:latin typeface="+mn-lt"/>
              </a:rPr>
              <a:t>. </a:t>
            </a:r>
            <a:endParaRPr lang="es-ES" sz="2000" b="1" dirty="0">
              <a:latin typeface="+mn-lt"/>
            </a:endParaRPr>
          </a:p>
        </p:txBody>
      </p:sp>
      <p:sp>
        <p:nvSpPr>
          <p:cNvPr id="25612" name="Text Box 12"/>
          <p:cNvSpPr txBox="1">
            <a:spLocks noChangeArrowheads="1"/>
          </p:cNvSpPr>
          <p:nvPr/>
        </p:nvSpPr>
        <p:spPr bwMode="auto">
          <a:xfrm>
            <a:off x="2428860" y="4286256"/>
            <a:ext cx="7559675" cy="400110"/>
          </a:xfrm>
          <a:prstGeom prst="rect">
            <a:avLst/>
          </a:prstGeom>
          <a:noFill/>
          <a:ln w="9525">
            <a:noFill/>
            <a:miter lim="800000"/>
            <a:headEnd/>
            <a:tailEnd/>
          </a:ln>
        </p:spPr>
        <p:txBody>
          <a:bodyPr>
            <a:spAutoFit/>
          </a:bodyPr>
          <a:lstStyle/>
          <a:p>
            <a:pPr>
              <a:spcBef>
                <a:spcPct val="50000"/>
              </a:spcBef>
            </a:pPr>
            <a:r>
              <a:rPr lang="es-ES" sz="2000" dirty="0">
                <a:latin typeface="+mn-lt"/>
              </a:rPr>
              <a:t>Luego encontramos el coeficiente de posición “c”</a:t>
            </a:r>
          </a:p>
        </p:txBody>
      </p:sp>
      <p:sp>
        <p:nvSpPr>
          <p:cNvPr id="16409" name="Text Box 13"/>
          <p:cNvSpPr txBox="1">
            <a:spLocks noChangeArrowheads="1"/>
          </p:cNvSpPr>
          <p:nvPr/>
        </p:nvSpPr>
        <p:spPr bwMode="auto">
          <a:xfrm>
            <a:off x="2525698" y="4933965"/>
            <a:ext cx="1584325" cy="366713"/>
          </a:xfrm>
          <a:prstGeom prst="rect">
            <a:avLst/>
          </a:prstGeom>
          <a:noFill/>
          <a:ln w="9525">
            <a:noFill/>
            <a:miter lim="800000"/>
            <a:headEnd/>
            <a:tailEnd/>
          </a:ln>
        </p:spPr>
        <p:txBody>
          <a:bodyPr>
            <a:spAutoFit/>
          </a:bodyPr>
          <a:lstStyle/>
          <a:p>
            <a:pPr>
              <a:spcBef>
                <a:spcPct val="50000"/>
              </a:spcBef>
            </a:pPr>
            <a:r>
              <a:rPr lang="es-ES" dirty="0"/>
              <a:t>10 = 3 *</a:t>
            </a:r>
            <a:r>
              <a:rPr lang="es-ES" dirty="0" smtClean="0"/>
              <a:t> </a:t>
            </a:r>
            <a:r>
              <a:rPr lang="es-ES" dirty="0"/>
              <a:t>4 + c</a:t>
            </a:r>
          </a:p>
        </p:txBody>
      </p:sp>
      <p:sp>
        <p:nvSpPr>
          <p:cNvPr id="25615" name="Text Box 15"/>
          <p:cNvSpPr txBox="1">
            <a:spLocks noChangeArrowheads="1"/>
          </p:cNvSpPr>
          <p:nvPr/>
        </p:nvSpPr>
        <p:spPr bwMode="auto">
          <a:xfrm>
            <a:off x="2525698" y="5291153"/>
            <a:ext cx="1584325" cy="366712"/>
          </a:xfrm>
          <a:prstGeom prst="rect">
            <a:avLst/>
          </a:prstGeom>
          <a:noFill/>
          <a:ln w="9525">
            <a:noFill/>
            <a:miter lim="800000"/>
            <a:headEnd/>
            <a:tailEnd/>
          </a:ln>
        </p:spPr>
        <p:txBody>
          <a:bodyPr>
            <a:spAutoFit/>
          </a:bodyPr>
          <a:lstStyle/>
          <a:p>
            <a:pPr>
              <a:spcBef>
                <a:spcPct val="50000"/>
              </a:spcBef>
            </a:pPr>
            <a:r>
              <a:rPr lang="es-ES"/>
              <a:t>10 = 12 + c</a:t>
            </a:r>
          </a:p>
        </p:txBody>
      </p:sp>
      <p:sp>
        <p:nvSpPr>
          <p:cNvPr id="25617" name="Text Box 17"/>
          <p:cNvSpPr txBox="1">
            <a:spLocks noChangeArrowheads="1"/>
          </p:cNvSpPr>
          <p:nvPr/>
        </p:nvSpPr>
        <p:spPr bwMode="auto">
          <a:xfrm>
            <a:off x="2571736" y="5643578"/>
            <a:ext cx="1584325" cy="366712"/>
          </a:xfrm>
          <a:prstGeom prst="rect">
            <a:avLst/>
          </a:prstGeom>
          <a:noFill/>
          <a:ln w="9525">
            <a:noFill/>
            <a:miter lim="800000"/>
            <a:headEnd/>
            <a:tailEnd/>
          </a:ln>
        </p:spPr>
        <p:txBody>
          <a:bodyPr>
            <a:spAutoFit/>
          </a:bodyPr>
          <a:lstStyle/>
          <a:p>
            <a:pPr>
              <a:spcBef>
                <a:spcPct val="50000"/>
              </a:spcBef>
            </a:pPr>
            <a:r>
              <a:rPr lang="es-ES"/>
              <a:t>-2 =  c</a:t>
            </a:r>
          </a:p>
        </p:txBody>
      </p:sp>
      <p:grpSp>
        <p:nvGrpSpPr>
          <p:cNvPr id="3" name="Group 26"/>
          <p:cNvGrpSpPr>
            <a:grpSpLocks/>
          </p:cNvGrpSpPr>
          <p:nvPr/>
        </p:nvGrpSpPr>
        <p:grpSpPr bwMode="auto">
          <a:xfrm>
            <a:off x="6184900" y="3302002"/>
            <a:ext cx="584200" cy="431800"/>
            <a:chOff x="3465" y="1933"/>
            <a:chExt cx="368" cy="272"/>
          </a:xfrm>
        </p:grpSpPr>
        <p:sp>
          <p:nvSpPr>
            <p:cNvPr id="16407" name="Line 18"/>
            <p:cNvSpPr>
              <a:spLocks noChangeShapeType="1"/>
            </p:cNvSpPr>
            <p:nvPr/>
          </p:nvSpPr>
          <p:spPr bwMode="auto">
            <a:xfrm>
              <a:off x="3465" y="1979"/>
              <a:ext cx="0" cy="181"/>
            </a:xfrm>
            <a:prstGeom prst="line">
              <a:avLst/>
            </a:prstGeom>
            <a:noFill/>
            <a:ln w="9525">
              <a:solidFill>
                <a:schemeClr val="tx1"/>
              </a:solidFill>
              <a:round/>
              <a:headEnd/>
              <a:tailEnd type="triangle" w="med" len="med"/>
            </a:ln>
          </p:spPr>
          <p:txBody>
            <a:bodyPr/>
            <a:lstStyle/>
            <a:p>
              <a:endParaRPr lang="es-ES"/>
            </a:p>
          </p:txBody>
        </p:sp>
        <p:sp>
          <p:nvSpPr>
            <p:cNvPr id="16408" name="Line 19"/>
            <p:cNvSpPr>
              <a:spLocks noChangeShapeType="1"/>
            </p:cNvSpPr>
            <p:nvPr/>
          </p:nvSpPr>
          <p:spPr bwMode="auto">
            <a:xfrm>
              <a:off x="3788" y="1933"/>
              <a:ext cx="45" cy="272"/>
            </a:xfrm>
            <a:prstGeom prst="line">
              <a:avLst/>
            </a:prstGeom>
            <a:noFill/>
            <a:ln w="9525">
              <a:solidFill>
                <a:schemeClr val="tx1"/>
              </a:solidFill>
              <a:round/>
              <a:headEnd/>
              <a:tailEnd type="triangle" w="med" len="med"/>
            </a:ln>
          </p:spPr>
          <p:txBody>
            <a:bodyPr/>
            <a:lstStyle/>
            <a:p>
              <a:endParaRPr lang="es-ES"/>
            </a:p>
          </p:txBody>
        </p:sp>
      </p:grpSp>
      <p:sp>
        <p:nvSpPr>
          <p:cNvPr id="25620" name="Text Box 20"/>
          <p:cNvSpPr txBox="1">
            <a:spLocks noChangeArrowheads="1"/>
          </p:cNvSpPr>
          <p:nvPr/>
        </p:nvSpPr>
        <p:spPr bwMode="auto">
          <a:xfrm>
            <a:off x="4857752" y="5357826"/>
            <a:ext cx="3024187" cy="823912"/>
          </a:xfrm>
          <a:prstGeom prst="rect">
            <a:avLst/>
          </a:prstGeom>
          <a:noFill/>
          <a:ln w="9525">
            <a:noFill/>
            <a:miter lim="800000"/>
            <a:headEnd/>
            <a:tailEnd/>
          </a:ln>
        </p:spPr>
        <p:txBody>
          <a:bodyPr>
            <a:spAutoFit/>
          </a:bodyPr>
          <a:lstStyle/>
          <a:p>
            <a:pPr>
              <a:spcBef>
                <a:spcPct val="50000"/>
              </a:spcBef>
            </a:pPr>
            <a:r>
              <a:rPr lang="es-ES" sz="4800" dirty="0"/>
              <a:t>y = 3x - 2</a:t>
            </a:r>
          </a:p>
        </p:txBody>
      </p:sp>
      <p:grpSp>
        <p:nvGrpSpPr>
          <p:cNvPr id="4" name="Group 28"/>
          <p:cNvGrpSpPr>
            <a:grpSpLocks/>
          </p:cNvGrpSpPr>
          <p:nvPr/>
        </p:nvGrpSpPr>
        <p:grpSpPr bwMode="auto">
          <a:xfrm>
            <a:off x="2447925" y="3008317"/>
            <a:ext cx="6696075" cy="406401"/>
            <a:chOff x="1111" y="1748"/>
            <a:chExt cx="4218" cy="256"/>
          </a:xfrm>
        </p:grpSpPr>
        <p:sp>
          <p:nvSpPr>
            <p:cNvPr id="16402" name="Text Box 5"/>
            <p:cNvSpPr txBox="1">
              <a:spLocks noChangeArrowheads="1"/>
            </p:cNvSpPr>
            <p:nvPr/>
          </p:nvSpPr>
          <p:spPr bwMode="auto">
            <a:xfrm>
              <a:off x="2154" y="1748"/>
              <a:ext cx="3175" cy="231"/>
            </a:xfrm>
            <a:prstGeom prst="rect">
              <a:avLst/>
            </a:prstGeom>
            <a:noFill/>
            <a:ln w="9525">
              <a:noFill/>
              <a:miter lim="800000"/>
              <a:headEnd/>
              <a:tailEnd/>
            </a:ln>
          </p:spPr>
          <p:txBody>
            <a:bodyPr>
              <a:spAutoFit/>
            </a:bodyPr>
            <a:lstStyle/>
            <a:p>
              <a:pPr>
                <a:spcBef>
                  <a:spcPct val="50000"/>
                </a:spcBef>
              </a:pPr>
              <a:r>
                <a:rPr lang="es-ES"/>
                <a:t>m=3</a:t>
              </a:r>
            </a:p>
          </p:txBody>
        </p:sp>
        <p:grpSp>
          <p:nvGrpSpPr>
            <p:cNvPr id="16403" name="Group 24"/>
            <p:cNvGrpSpPr>
              <a:grpSpLocks/>
            </p:cNvGrpSpPr>
            <p:nvPr/>
          </p:nvGrpSpPr>
          <p:grpSpPr bwMode="auto">
            <a:xfrm>
              <a:off x="1111" y="1752"/>
              <a:ext cx="3266" cy="252"/>
              <a:chOff x="1111" y="1752"/>
              <a:chExt cx="3266" cy="252"/>
            </a:xfrm>
          </p:grpSpPr>
          <p:sp>
            <p:nvSpPr>
              <p:cNvPr id="16404" name="AutoShape 6"/>
              <p:cNvSpPr>
                <a:spLocks noChangeArrowheads="1"/>
              </p:cNvSpPr>
              <p:nvPr/>
            </p:nvSpPr>
            <p:spPr bwMode="auto">
              <a:xfrm>
                <a:off x="2699" y="1797"/>
                <a:ext cx="454" cy="136"/>
              </a:xfrm>
              <a:prstGeom prst="rightArrow">
                <a:avLst>
                  <a:gd name="adj1" fmla="val 50000"/>
                  <a:gd name="adj2" fmla="val 83456"/>
                </a:avLst>
              </a:prstGeom>
              <a:solidFill>
                <a:schemeClr val="accent1"/>
              </a:solidFill>
              <a:ln w="9525">
                <a:solidFill>
                  <a:schemeClr val="tx1"/>
                </a:solidFill>
                <a:miter lim="800000"/>
                <a:headEnd/>
                <a:tailEnd/>
              </a:ln>
            </p:spPr>
            <p:txBody>
              <a:bodyPr wrap="none" anchor="ctr"/>
              <a:lstStyle/>
              <a:p>
                <a:endParaRPr lang="es-CL"/>
              </a:p>
            </p:txBody>
          </p:sp>
          <p:sp>
            <p:nvSpPr>
              <p:cNvPr id="16405" name="Text Box 7"/>
              <p:cNvSpPr txBox="1">
                <a:spLocks noChangeArrowheads="1"/>
              </p:cNvSpPr>
              <p:nvPr/>
            </p:nvSpPr>
            <p:spPr bwMode="auto">
              <a:xfrm>
                <a:off x="3379" y="1752"/>
                <a:ext cx="998" cy="231"/>
              </a:xfrm>
              <a:prstGeom prst="rect">
                <a:avLst/>
              </a:prstGeom>
              <a:noFill/>
              <a:ln w="9525">
                <a:noFill/>
                <a:miter lim="800000"/>
                <a:headEnd/>
                <a:tailEnd/>
              </a:ln>
            </p:spPr>
            <p:txBody>
              <a:bodyPr>
                <a:spAutoFit/>
              </a:bodyPr>
              <a:lstStyle/>
              <a:p>
                <a:pPr>
                  <a:spcBef>
                    <a:spcPct val="50000"/>
                  </a:spcBef>
                </a:pPr>
                <a:r>
                  <a:rPr lang="es-ES">
                    <a:solidFill>
                      <a:srgbClr val="FF3300"/>
                    </a:solidFill>
                  </a:rPr>
                  <a:t>y</a:t>
                </a:r>
                <a:r>
                  <a:rPr lang="es-ES"/>
                  <a:t> = 3</a:t>
                </a:r>
                <a:r>
                  <a:rPr lang="es-ES">
                    <a:solidFill>
                      <a:srgbClr val="3333CC"/>
                    </a:solidFill>
                  </a:rPr>
                  <a:t>x</a:t>
                </a:r>
                <a:r>
                  <a:rPr lang="es-ES"/>
                  <a:t> + c</a:t>
                </a:r>
              </a:p>
            </p:txBody>
          </p:sp>
          <p:sp>
            <p:nvSpPr>
              <p:cNvPr id="16406" name="Text Box 21"/>
              <p:cNvSpPr txBox="1">
                <a:spLocks noChangeArrowheads="1"/>
              </p:cNvSpPr>
              <p:nvPr/>
            </p:nvSpPr>
            <p:spPr bwMode="auto">
              <a:xfrm>
                <a:off x="1111" y="1752"/>
                <a:ext cx="1542" cy="252"/>
              </a:xfrm>
              <a:prstGeom prst="rect">
                <a:avLst/>
              </a:prstGeom>
              <a:noFill/>
              <a:ln w="9525">
                <a:noFill/>
                <a:miter lim="800000"/>
                <a:headEnd/>
                <a:tailEnd/>
              </a:ln>
            </p:spPr>
            <p:txBody>
              <a:bodyPr>
                <a:spAutoFit/>
              </a:bodyPr>
              <a:lstStyle/>
              <a:p>
                <a:pPr>
                  <a:spcBef>
                    <a:spcPct val="50000"/>
                  </a:spcBef>
                </a:pPr>
                <a:r>
                  <a:rPr lang="es-ES" sz="2000" dirty="0" smtClean="0">
                    <a:solidFill>
                      <a:srgbClr val="CC6600"/>
                    </a:solidFill>
                    <a:latin typeface="+mn-lt"/>
                  </a:rPr>
                  <a:t>Pendiente :</a:t>
                </a:r>
                <a:endParaRPr lang="es-ES" sz="2000" dirty="0">
                  <a:solidFill>
                    <a:srgbClr val="CC6600"/>
                  </a:solidFill>
                  <a:latin typeface="+mn-lt"/>
                </a:endParaRPr>
              </a:p>
            </p:txBody>
          </p:sp>
        </p:grpSp>
      </p:grpSp>
      <p:grpSp>
        <p:nvGrpSpPr>
          <p:cNvPr id="6" name="Group 25"/>
          <p:cNvGrpSpPr>
            <a:grpSpLocks/>
          </p:cNvGrpSpPr>
          <p:nvPr/>
        </p:nvGrpSpPr>
        <p:grpSpPr bwMode="auto">
          <a:xfrm>
            <a:off x="2447925" y="3643318"/>
            <a:ext cx="5400675" cy="412751"/>
            <a:chOff x="1111" y="2148"/>
            <a:chExt cx="3402" cy="260"/>
          </a:xfrm>
        </p:grpSpPr>
        <p:sp>
          <p:nvSpPr>
            <p:cNvPr id="16397" name="Text Box 8"/>
            <p:cNvSpPr txBox="1">
              <a:spLocks noChangeArrowheads="1"/>
            </p:cNvSpPr>
            <p:nvPr/>
          </p:nvSpPr>
          <p:spPr bwMode="auto">
            <a:xfrm>
              <a:off x="1973" y="2148"/>
              <a:ext cx="2540" cy="231"/>
            </a:xfrm>
            <a:prstGeom prst="rect">
              <a:avLst/>
            </a:prstGeom>
            <a:noFill/>
            <a:ln w="9525">
              <a:noFill/>
              <a:miter lim="800000"/>
              <a:headEnd/>
              <a:tailEnd/>
            </a:ln>
          </p:spPr>
          <p:txBody>
            <a:bodyPr>
              <a:spAutoFit/>
            </a:bodyPr>
            <a:lstStyle/>
            <a:p>
              <a:pPr>
                <a:spcBef>
                  <a:spcPct val="50000"/>
                </a:spcBef>
              </a:pPr>
              <a:r>
                <a:rPr lang="es-ES" dirty="0"/>
                <a:t>( </a:t>
              </a:r>
              <a:r>
                <a:rPr lang="es-ES" dirty="0">
                  <a:solidFill>
                    <a:srgbClr val="3333CC"/>
                  </a:solidFill>
                </a:rPr>
                <a:t>4</a:t>
              </a:r>
              <a:r>
                <a:rPr lang="es-ES" dirty="0"/>
                <a:t> ,</a:t>
              </a:r>
              <a:r>
                <a:rPr lang="es-ES" dirty="0">
                  <a:solidFill>
                    <a:srgbClr val="FF3300"/>
                  </a:solidFill>
                </a:rPr>
                <a:t>10</a:t>
              </a:r>
              <a:r>
                <a:rPr lang="es-ES" dirty="0"/>
                <a:t>)</a:t>
              </a:r>
            </a:p>
          </p:txBody>
        </p:sp>
        <p:sp>
          <p:nvSpPr>
            <p:cNvPr id="16398" name="AutoShape 9"/>
            <p:cNvSpPr>
              <a:spLocks noChangeArrowheads="1"/>
            </p:cNvSpPr>
            <p:nvPr/>
          </p:nvSpPr>
          <p:spPr bwMode="auto">
            <a:xfrm>
              <a:off x="2699" y="2193"/>
              <a:ext cx="454" cy="136"/>
            </a:xfrm>
            <a:prstGeom prst="rightArrow">
              <a:avLst>
                <a:gd name="adj1" fmla="val 50000"/>
                <a:gd name="adj2" fmla="val 83456"/>
              </a:avLst>
            </a:prstGeom>
            <a:solidFill>
              <a:schemeClr val="accent1"/>
            </a:solidFill>
            <a:ln w="9525">
              <a:solidFill>
                <a:schemeClr val="tx1"/>
              </a:solidFill>
              <a:miter lim="800000"/>
              <a:headEnd/>
              <a:tailEnd/>
            </a:ln>
          </p:spPr>
          <p:txBody>
            <a:bodyPr wrap="none" anchor="ctr"/>
            <a:lstStyle/>
            <a:p>
              <a:endParaRPr lang="es-CL"/>
            </a:p>
          </p:txBody>
        </p:sp>
        <p:sp>
          <p:nvSpPr>
            <p:cNvPr id="16399" name="Text Box 10"/>
            <p:cNvSpPr txBox="1">
              <a:spLocks noChangeArrowheads="1"/>
            </p:cNvSpPr>
            <p:nvPr/>
          </p:nvSpPr>
          <p:spPr bwMode="auto">
            <a:xfrm>
              <a:off x="3291" y="2156"/>
              <a:ext cx="998" cy="231"/>
            </a:xfrm>
            <a:prstGeom prst="rect">
              <a:avLst/>
            </a:prstGeom>
            <a:noFill/>
            <a:ln w="9525">
              <a:noFill/>
              <a:miter lim="800000"/>
              <a:headEnd/>
              <a:tailEnd/>
            </a:ln>
          </p:spPr>
          <p:txBody>
            <a:bodyPr>
              <a:spAutoFit/>
            </a:bodyPr>
            <a:lstStyle/>
            <a:p>
              <a:pPr>
                <a:spcBef>
                  <a:spcPct val="50000"/>
                </a:spcBef>
              </a:pPr>
              <a:r>
                <a:rPr lang="es-ES" dirty="0">
                  <a:solidFill>
                    <a:srgbClr val="FF3300"/>
                  </a:solidFill>
                </a:rPr>
                <a:t>10</a:t>
              </a:r>
              <a:r>
                <a:rPr lang="es-ES" dirty="0"/>
                <a:t> = 3 *</a:t>
              </a:r>
              <a:r>
                <a:rPr lang="es-ES" dirty="0" smtClean="0"/>
                <a:t> </a:t>
              </a:r>
              <a:r>
                <a:rPr lang="es-ES" dirty="0" smtClean="0">
                  <a:solidFill>
                    <a:srgbClr val="3333CC"/>
                  </a:solidFill>
                </a:rPr>
                <a:t>4 </a:t>
              </a:r>
              <a:r>
                <a:rPr lang="es-ES" dirty="0"/>
                <a:t>+ c</a:t>
              </a:r>
            </a:p>
          </p:txBody>
        </p:sp>
        <p:sp>
          <p:nvSpPr>
            <p:cNvPr id="16401" name="Text Box 22"/>
            <p:cNvSpPr txBox="1">
              <a:spLocks noChangeArrowheads="1"/>
            </p:cNvSpPr>
            <p:nvPr/>
          </p:nvSpPr>
          <p:spPr bwMode="auto">
            <a:xfrm>
              <a:off x="1111" y="2156"/>
              <a:ext cx="1542" cy="252"/>
            </a:xfrm>
            <a:prstGeom prst="rect">
              <a:avLst/>
            </a:prstGeom>
            <a:noFill/>
            <a:ln w="9525">
              <a:noFill/>
              <a:miter lim="800000"/>
              <a:headEnd/>
              <a:tailEnd/>
            </a:ln>
          </p:spPr>
          <p:txBody>
            <a:bodyPr>
              <a:spAutoFit/>
            </a:bodyPr>
            <a:lstStyle/>
            <a:p>
              <a:pPr>
                <a:spcBef>
                  <a:spcPct val="50000"/>
                </a:spcBef>
              </a:pPr>
              <a:r>
                <a:rPr lang="es-ES" sz="2000" dirty="0">
                  <a:solidFill>
                    <a:srgbClr val="CC6600"/>
                  </a:solidFill>
                  <a:latin typeface="+mn-lt"/>
                </a:rPr>
                <a:t>Punto  </a:t>
              </a:r>
              <a:r>
                <a:rPr lang="es-ES" sz="2000" dirty="0" smtClean="0">
                  <a:solidFill>
                    <a:srgbClr val="CC6600"/>
                  </a:solidFill>
                  <a:latin typeface="+mn-lt"/>
                </a:rPr>
                <a:t>      :</a:t>
              </a:r>
              <a:endParaRPr lang="es-ES" sz="2000" dirty="0">
                <a:solidFill>
                  <a:srgbClr val="CC6600"/>
                </a:solidFill>
                <a:latin typeface="+mn-lt"/>
              </a:endParaRPr>
            </a:p>
          </p:txBody>
        </p:sp>
      </p:grpSp>
      <p:sp>
        <p:nvSpPr>
          <p:cNvPr id="25623" name="Text Box 23"/>
          <p:cNvSpPr txBox="1">
            <a:spLocks noChangeArrowheads="1"/>
          </p:cNvSpPr>
          <p:nvPr/>
        </p:nvSpPr>
        <p:spPr bwMode="auto">
          <a:xfrm>
            <a:off x="4786314" y="4929198"/>
            <a:ext cx="4679950" cy="400110"/>
          </a:xfrm>
          <a:prstGeom prst="rect">
            <a:avLst/>
          </a:prstGeom>
          <a:noFill/>
          <a:ln w="9525">
            <a:noFill/>
            <a:miter lim="800000"/>
            <a:headEnd/>
            <a:tailEnd/>
          </a:ln>
        </p:spPr>
        <p:txBody>
          <a:bodyPr>
            <a:spAutoFit/>
          </a:bodyPr>
          <a:lstStyle/>
          <a:p>
            <a:pPr>
              <a:spcBef>
                <a:spcPct val="50000"/>
              </a:spcBef>
            </a:pPr>
            <a:r>
              <a:rPr lang="es-ES" sz="2000" dirty="0">
                <a:latin typeface="+mn-lt"/>
              </a:rPr>
              <a:t>La ecuación final es:</a:t>
            </a:r>
          </a:p>
        </p:txBody>
      </p:sp>
      <p:pic>
        <p:nvPicPr>
          <p:cNvPr id="27"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604"/>
                                        </p:tgtEl>
                                        <p:attrNameLst>
                                          <p:attrName>style.visibility</p:attrName>
                                        </p:attrNameLst>
                                      </p:cBhvr>
                                      <p:to>
                                        <p:strVal val="visible"/>
                                      </p:to>
                                    </p:set>
                                    <p:animEffect transition="in" filter="blinds(horizontal)">
                                      <p:cBhvr>
                                        <p:cTn id="7" dur="500"/>
                                        <p:tgtEl>
                                          <p:spTgt spid="2560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499"/>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499"/>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499"/>
                                          </p:stCondLst>
                                        </p:cTn>
                                        <p:tgtEl>
                                          <p:spTgt spid="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499"/>
                                          </p:stCondLst>
                                        </p:cTn>
                                        <p:tgtEl>
                                          <p:spTgt spid="2561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640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499"/>
                                          </p:stCondLst>
                                        </p:cTn>
                                        <p:tgtEl>
                                          <p:spTgt spid="2561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499"/>
                                          </p:stCondLst>
                                        </p:cTn>
                                        <p:tgtEl>
                                          <p:spTgt spid="25617"/>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499"/>
                                          </p:stCondLst>
                                        </p:cTn>
                                        <p:tgtEl>
                                          <p:spTgt spid="25623"/>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5" presetClass="entr" presetSubtype="0" fill="hold" grpId="0" nodeType="clickEffect">
                                  <p:stCondLst>
                                    <p:cond delay="0"/>
                                  </p:stCondLst>
                                  <p:childTnLst>
                                    <p:set>
                                      <p:cBhvr>
                                        <p:cTn id="43" dur="1" fill="hold">
                                          <p:stCondLst>
                                            <p:cond delay="0"/>
                                          </p:stCondLst>
                                        </p:cTn>
                                        <p:tgtEl>
                                          <p:spTgt spid="25620"/>
                                        </p:tgtEl>
                                        <p:attrNameLst>
                                          <p:attrName>style.visibility</p:attrName>
                                        </p:attrNameLst>
                                      </p:cBhvr>
                                      <p:to>
                                        <p:strVal val="visible"/>
                                      </p:to>
                                    </p:set>
                                    <p:anim calcmode="lin" valueType="num">
                                      <p:cBhvr>
                                        <p:cTn id="44" dur="1000" fill="hold"/>
                                        <p:tgtEl>
                                          <p:spTgt spid="25620"/>
                                        </p:tgtEl>
                                        <p:attrNameLst>
                                          <p:attrName>ppt_w</p:attrName>
                                        </p:attrNameLst>
                                      </p:cBhvr>
                                      <p:tavLst>
                                        <p:tav tm="0">
                                          <p:val>
                                            <p:fltVal val="0"/>
                                          </p:val>
                                        </p:tav>
                                        <p:tav tm="100000">
                                          <p:val>
                                            <p:strVal val="#ppt_w"/>
                                          </p:val>
                                        </p:tav>
                                      </p:tavLst>
                                    </p:anim>
                                    <p:anim calcmode="lin" valueType="num">
                                      <p:cBhvr>
                                        <p:cTn id="45" dur="1000" fill="hold"/>
                                        <p:tgtEl>
                                          <p:spTgt spid="25620"/>
                                        </p:tgtEl>
                                        <p:attrNameLst>
                                          <p:attrName>ppt_h</p:attrName>
                                        </p:attrNameLst>
                                      </p:cBhvr>
                                      <p:tavLst>
                                        <p:tav tm="0">
                                          <p:val>
                                            <p:fltVal val="0"/>
                                          </p:val>
                                        </p:tav>
                                        <p:tav tm="100000">
                                          <p:val>
                                            <p:strVal val="#ppt_h"/>
                                          </p:val>
                                        </p:tav>
                                      </p:tavLst>
                                    </p:anim>
                                    <p:anim calcmode="lin" valueType="num">
                                      <p:cBhvr>
                                        <p:cTn id="46" dur="1000" fill="hold"/>
                                        <p:tgtEl>
                                          <p:spTgt spid="25620"/>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2562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utoUpdateAnimBg="0"/>
      <p:bldP spid="25612" grpId="0" autoUpdateAnimBg="0"/>
      <p:bldP spid="16409" grpId="0"/>
      <p:bldP spid="25615" grpId="0" autoUpdateAnimBg="0"/>
      <p:bldP spid="25617" grpId="0" autoUpdateAnimBg="0"/>
      <p:bldP spid="25620" grpId="0" autoUpdateAnimBg="0"/>
      <p:bldP spid="25623"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2643174" y="285728"/>
            <a:ext cx="6248400" cy="1143000"/>
          </a:xfrm>
        </p:spPr>
        <p:txBody>
          <a:bodyPr/>
          <a:lstStyle/>
          <a:p>
            <a:pPr eaLnBrk="1" hangingPunct="1"/>
            <a:r>
              <a:rPr lang="es-ES" cap="none" dirty="0" smtClean="0">
                <a:solidFill>
                  <a:schemeClr val="bg1"/>
                </a:solidFill>
                <a:latin typeface="+mn-lt"/>
              </a:rPr>
              <a:t>Ejercicios</a:t>
            </a:r>
          </a:p>
        </p:txBody>
      </p:sp>
      <p:sp>
        <p:nvSpPr>
          <p:cNvPr id="17411" name="3 CuadroTexto"/>
          <p:cNvSpPr txBox="1">
            <a:spLocks noChangeArrowheads="1"/>
          </p:cNvSpPr>
          <p:nvPr/>
        </p:nvSpPr>
        <p:spPr bwMode="auto">
          <a:xfrm>
            <a:off x="2357422" y="2000240"/>
            <a:ext cx="6500858" cy="3847207"/>
          </a:xfrm>
          <a:prstGeom prst="rect">
            <a:avLst/>
          </a:prstGeom>
          <a:noFill/>
          <a:ln w="9525">
            <a:noFill/>
            <a:miter lim="800000"/>
            <a:headEnd/>
            <a:tailEnd/>
          </a:ln>
        </p:spPr>
        <p:txBody>
          <a:bodyPr wrap="square">
            <a:spAutoFit/>
          </a:bodyPr>
          <a:lstStyle/>
          <a:p>
            <a:pPr marL="457200" indent="-457200">
              <a:buFont typeface="+mj-lt"/>
              <a:buAutoNum type="arabicPeriod"/>
            </a:pPr>
            <a:r>
              <a:rPr lang="es-ES" sz="2800" dirty="0" smtClean="0">
                <a:latin typeface="+mn-lt"/>
              </a:rPr>
              <a:t>Determinar </a:t>
            </a:r>
            <a:r>
              <a:rPr lang="es-ES" sz="2800" dirty="0">
                <a:latin typeface="+mn-lt"/>
              </a:rPr>
              <a:t>la ecuación de la recta que pasa por los puntos A(1,2) y B(-2,5). </a:t>
            </a:r>
            <a:endParaRPr lang="es-ES" sz="2800" dirty="0" smtClean="0">
              <a:latin typeface="+mn-lt"/>
            </a:endParaRPr>
          </a:p>
          <a:p>
            <a:pPr marL="457200" indent="-457200">
              <a:buFont typeface="+mj-lt"/>
              <a:buAutoNum type="arabicPeriod"/>
            </a:pPr>
            <a:endParaRPr lang="es-ES" sz="2800" dirty="0" smtClean="0">
              <a:latin typeface="+mn-lt"/>
            </a:endParaRPr>
          </a:p>
          <a:p>
            <a:pPr marL="457200" indent="-457200">
              <a:buFont typeface="+mj-lt"/>
              <a:buAutoNum type="arabicPeriod"/>
            </a:pPr>
            <a:r>
              <a:rPr lang="es-ES" sz="2800" dirty="0" smtClean="0">
                <a:latin typeface="+mn-lt"/>
              </a:rPr>
              <a:t>Determinar </a:t>
            </a:r>
            <a:r>
              <a:rPr lang="es-ES" sz="2800" dirty="0">
                <a:latin typeface="+mn-lt"/>
              </a:rPr>
              <a:t>la pendiente y coeficiente de posición de cada ecuación</a:t>
            </a:r>
            <a:r>
              <a:rPr lang="es-ES" sz="2800" dirty="0" smtClean="0">
                <a:latin typeface="+mn-lt"/>
              </a:rPr>
              <a:t>.</a:t>
            </a:r>
            <a:endParaRPr lang="es-ES" sz="2800" b="1" dirty="0">
              <a:latin typeface="+mn-lt"/>
            </a:endParaRPr>
          </a:p>
          <a:p>
            <a:r>
              <a:rPr lang="es-ES" sz="2800" b="1" dirty="0" smtClean="0">
                <a:latin typeface="+mn-lt"/>
              </a:rPr>
              <a:t>	a</a:t>
            </a:r>
            <a:r>
              <a:rPr lang="es-ES" sz="2800" b="1" dirty="0">
                <a:latin typeface="+mn-lt"/>
              </a:rPr>
              <a:t>)  </a:t>
            </a:r>
            <a:r>
              <a:rPr lang="es-ES" sz="2800" dirty="0">
                <a:latin typeface="+mn-lt"/>
              </a:rPr>
              <a:t>2x + 3y - 4 =0</a:t>
            </a:r>
          </a:p>
          <a:p>
            <a:r>
              <a:rPr lang="es-ES" sz="2800" b="1" dirty="0" smtClean="0">
                <a:latin typeface="+mn-lt"/>
              </a:rPr>
              <a:t>	b</a:t>
            </a:r>
            <a:r>
              <a:rPr lang="es-ES" sz="2800" b="1" dirty="0">
                <a:latin typeface="+mn-lt"/>
              </a:rPr>
              <a:t>)  </a:t>
            </a:r>
            <a:r>
              <a:rPr lang="es-ES" sz="2800" dirty="0">
                <a:latin typeface="+mn-lt"/>
              </a:rPr>
              <a:t>x - 2y + 1= 0</a:t>
            </a:r>
          </a:p>
          <a:p>
            <a:r>
              <a:rPr lang="es-ES" sz="2800" b="1" dirty="0" smtClean="0">
                <a:latin typeface="+mn-lt"/>
              </a:rPr>
              <a:t>	c</a:t>
            </a:r>
            <a:r>
              <a:rPr lang="es-ES" sz="2800" b="1" dirty="0">
                <a:latin typeface="+mn-lt"/>
              </a:rPr>
              <a:t>)  </a:t>
            </a:r>
            <a:r>
              <a:rPr lang="es-ES" sz="2800" dirty="0">
                <a:latin typeface="+mn-lt"/>
              </a:rPr>
              <a:t>3x - 2y -9 = 0</a:t>
            </a:r>
          </a:p>
          <a:p>
            <a:endParaRPr lang="es-ES" sz="2000" dirty="0"/>
          </a:p>
        </p:txBody>
      </p:sp>
      <p:pic>
        <p:nvPicPr>
          <p:cNvPr id="4"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3 CuadroTexto"/>
          <p:cNvSpPr txBox="1">
            <a:spLocks noChangeArrowheads="1"/>
          </p:cNvSpPr>
          <p:nvPr/>
        </p:nvSpPr>
        <p:spPr bwMode="auto">
          <a:xfrm>
            <a:off x="2357422" y="2000240"/>
            <a:ext cx="6500858" cy="4154984"/>
          </a:xfrm>
          <a:prstGeom prst="rect">
            <a:avLst/>
          </a:prstGeom>
          <a:noFill/>
          <a:ln w="9525">
            <a:noFill/>
            <a:miter lim="800000"/>
            <a:headEnd/>
            <a:tailEnd/>
          </a:ln>
        </p:spPr>
        <p:txBody>
          <a:bodyPr wrap="square">
            <a:spAutoFit/>
          </a:bodyPr>
          <a:lstStyle/>
          <a:p>
            <a:pPr marL="457200" indent="-457200"/>
            <a:r>
              <a:rPr lang="es-ES" sz="2800" dirty="0" smtClean="0">
                <a:latin typeface="+mn-lt"/>
              </a:rPr>
              <a:t>3.	Hallar </a:t>
            </a:r>
            <a:r>
              <a:rPr lang="es-ES" sz="2800" dirty="0">
                <a:latin typeface="+mn-lt"/>
              </a:rPr>
              <a:t>la ecuación de la recta r, que pasa por A(1,5), y es paralela a la </a:t>
            </a:r>
            <a:r>
              <a:rPr lang="es-ES" sz="2800" dirty="0" smtClean="0">
                <a:latin typeface="+mn-lt"/>
              </a:rPr>
              <a:t>recta  </a:t>
            </a:r>
            <a:r>
              <a:rPr lang="es-ES" sz="2800" dirty="0">
                <a:latin typeface="+mn-lt"/>
              </a:rPr>
              <a:t>2x + y + 2 = </a:t>
            </a:r>
            <a:r>
              <a:rPr lang="es-ES" sz="2800" dirty="0" smtClean="0">
                <a:latin typeface="+mn-lt"/>
              </a:rPr>
              <a:t>0.</a:t>
            </a:r>
          </a:p>
          <a:p>
            <a:pPr marL="457200" indent="-457200">
              <a:buAutoNum type="arabicPeriod" startAt="4"/>
            </a:pPr>
            <a:endParaRPr lang="es-ES" sz="2800" dirty="0" smtClean="0">
              <a:latin typeface="+mn-lt"/>
            </a:endParaRPr>
          </a:p>
          <a:p>
            <a:pPr marL="457200" indent="-457200">
              <a:buAutoNum type="arabicPeriod" startAt="4"/>
            </a:pPr>
            <a:r>
              <a:rPr lang="es-ES" sz="2800" dirty="0" smtClean="0">
                <a:latin typeface="+mn-lt"/>
              </a:rPr>
              <a:t>Hallar </a:t>
            </a:r>
            <a:r>
              <a:rPr lang="es-ES" sz="2800" dirty="0">
                <a:latin typeface="+mn-lt"/>
              </a:rPr>
              <a:t>la ecuación de la recta que pasa por el punto </a:t>
            </a:r>
            <a:endParaRPr lang="es-ES" sz="2800" dirty="0" smtClean="0">
              <a:latin typeface="+mn-lt"/>
            </a:endParaRPr>
          </a:p>
          <a:p>
            <a:pPr marL="457200" indent="-457200"/>
            <a:r>
              <a:rPr lang="es-ES" sz="2800" dirty="0" smtClean="0">
                <a:latin typeface="+mn-lt"/>
              </a:rPr>
              <a:t>	(</a:t>
            </a:r>
            <a:r>
              <a:rPr lang="es-ES" sz="2800" dirty="0">
                <a:latin typeface="+mn-lt"/>
              </a:rPr>
              <a:t>2, -3) y es paralela a la recta que une los puntos (4, 1) y (-2, 2).</a:t>
            </a:r>
          </a:p>
          <a:p>
            <a:r>
              <a:rPr lang="es-ES" sz="2000" dirty="0"/>
              <a:t> </a:t>
            </a:r>
          </a:p>
          <a:p>
            <a:endParaRPr lang="es-ES" sz="2000" dirty="0"/>
          </a:p>
        </p:txBody>
      </p:sp>
      <p:pic>
        <p:nvPicPr>
          <p:cNvPr id="3"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ctrTitle"/>
          </p:nvPr>
        </p:nvSpPr>
        <p:spPr>
          <a:xfrm>
            <a:off x="2214546" y="571480"/>
            <a:ext cx="6553200" cy="1219200"/>
          </a:xfrm>
          <a:solidFill>
            <a:schemeClr val="bg1"/>
          </a:solidFill>
        </p:spPr>
        <p:txBody>
          <a:bodyPr/>
          <a:lstStyle/>
          <a:p>
            <a:pPr algn="ctr" eaLnBrk="1" hangingPunct="1"/>
            <a:r>
              <a:rPr lang="es-ES" sz="4000" cap="none" dirty="0" smtClean="0">
                <a:latin typeface="+mn-lt"/>
              </a:rPr>
              <a:t>Parte II: Sistemas de ecuaciones</a:t>
            </a:r>
          </a:p>
        </p:txBody>
      </p:sp>
      <p:pic>
        <p:nvPicPr>
          <p:cNvPr id="8" name="Picture 3"/>
          <p:cNvPicPr>
            <a:picLocks noChangeAspect="1" noChangeArrowheads="1"/>
          </p:cNvPicPr>
          <p:nvPr/>
        </p:nvPicPr>
        <p:blipFill>
          <a:blip r:embed="rId2" cstate="print">
            <a:extLst>
              <a:ext uri="{BEBA8EAE-BF5A-486C-A8C5-ECC9F3942E4B}">
                <a14:imgProps xmlns:a14="http://schemas.microsoft.com/office/drawing/2010/main" xmlns="">
                  <a14:imgLayer r:embed="rId5">
                    <a14:imgEffect>
                      <a14:brightnessContrast bright="-6000" contrast="13000"/>
                    </a14:imgEffect>
                  </a14:imgLayer>
                </a14:imgProps>
              </a:ext>
              <a:ext uri="{28A0092B-C50C-407E-A947-70E740481C1C}">
                <a14:useLocalDpi xmlns:a14="http://schemas.microsoft.com/office/drawing/2010/main" xmlns="" val="0"/>
              </a:ext>
            </a:extLst>
          </a:blip>
          <a:srcRect/>
          <a:stretch>
            <a:fillRect/>
          </a:stretch>
        </p:blipFill>
        <p:spPr bwMode="auto">
          <a:xfrm>
            <a:off x="0" y="5072074"/>
            <a:ext cx="1763688" cy="885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s-ES" cap="none" dirty="0" smtClean="0">
                <a:solidFill>
                  <a:schemeClr val="bg1"/>
                </a:solidFill>
                <a:latin typeface="+mn-lt"/>
              </a:rPr>
              <a:t>Introducción</a:t>
            </a:r>
          </a:p>
        </p:txBody>
      </p:sp>
      <p:sp>
        <p:nvSpPr>
          <p:cNvPr id="6147" name="Text Box 4"/>
          <p:cNvSpPr txBox="1">
            <a:spLocks noChangeArrowheads="1"/>
          </p:cNvSpPr>
          <p:nvPr/>
        </p:nvSpPr>
        <p:spPr bwMode="auto">
          <a:xfrm>
            <a:off x="2428828" y="1988840"/>
            <a:ext cx="6463652" cy="1077218"/>
          </a:xfrm>
          <a:prstGeom prst="rect">
            <a:avLst/>
          </a:prstGeom>
          <a:noFill/>
          <a:ln w="9525">
            <a:noFill/>
            <a:miter lim="800000"/>
            <a:headEnd/>
            <a:tailEnd/>
          </a:ln>
        </p:spPr>
        <p:txBody>
          <a:bodyPr wrap="square">
            <a:spAutoFit/>
          </a:bodyPr>
          <a:lstStyle/>
          <a:p>
            <a:r>
              <a:rPr lang="es-CL" sz="3200" dirty="0" smtClean="0">
                <a:latin typeface="+mn-lt"/>
              </a:rPr>
              <a:t>Veremos como afrontar problemas con más de una incógnita.</a:t>
            </a:r>
          </a:p>
        </p:txBody>
      </p:sp>
      <p:pic>
        <p:nvPicPr>
          <p:cNvPr id="5"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ctrTitle"/>
          </p:nvPr>
        </p:nvSpPr>
        <p:spPr>
          <a:xfrm>
            <a:off x="2000232" y="571480"/>
            <a:ext cx="6553200" cy="1219200"/>
          </a:xfrm>
          <a:solidFill>
            <a:schemeClr val="bg1"/>
          </a:solidFill>
        </p:spPr>
        <p:txBody>
          <a:bodyPr/>
          <a:lstStyle/>
          <a:p>
            <a:pPr algn="ctr" eaLnBrk="1" hangingPunct="1"/>
            <a:r>
              <a:rPr lang="es-ES" sz="4000" cap="none" dirty="0" smtClean="0">
                <a:latin typeface="+mn-lt"/>
              </a:rPr>
              <a:t>Parte I: Ecuación de la recta</a:t>
            </a:r>
          </a:p>
        </p:txBody>
      </p:sp>
      <p:pic>
        <p:nvPicPr>
          <p:cNvPr id="8" name="Picture 3"/>
          <p:cNvPicPr>
            <a:picLocks noChangeAspect="1" noChangeArrowheads="1"/>
          </p:cNvPicPr>
          <p:nvPr/>
        </p:nvPicPr>
        <p:blipFill>
          <a:blip r:embed="rId2" cstate="print">
            <a:extLst>
              <a:ext uri="{BEBA8EAE-BF5A-486C-A8C5-ECC9F3942E4B}">
                <a14:imgProps xmlns:a14="http://schemas.microsoft.com/office/drawing/2010/main" xmlns="">
                  <a14:imgLayer r:embed="rId5">
                    <a14:imgEffect>
                      <a14:brightnessContrast bright="-6000" contrast="13000"/>
                    </a14:imgEffect>
                  </a14:imgLayer>
                </a14:imgProps>
              </a:ext>
              <a:ext uri="{28A0092B-C50C-407E-A947-70E740481C1C}">
                <a14:useLocalDpi xmlns:a14="http://schemas.microsoft.com/office/drawing/2010/main" xmlns="" val="0"/>
              </a:ext>
            </a:extLst>
          </a:blip>
          <a:srcRect/>
          <a:stretch>
            <a:fillRect/>
          </a:stretch>
        </p:blipFill>
        <p:spPr bwMode="auto">
          <a:xfrm>
            <a:off x="0" y="5072074"/>
            <a:ext cx="1763688" cy="885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 cap="none" dirty="0" smtClean="0">
                <a:solidFill>
                  <a:schemeClr val="bg1"/>
                </a:solidFill>
                <a:latin typeface="+mn-lt"/>
              </a:rPr>
              <a:t>Definición</a:t>
            </a:r>
          </a:p>
        </p:txBody>
      </p:sp>
      <p:sp>
        <p:nvSpPr>
          <p:cNvPr id="6147" name="Text Box 4"/>
          <p:cNvSpPr txBox="1">
            <a:spLocks noChangeArrowheads="1"/>
          </p:cNvSpPr>
          <p:nvPr/>
        </p:nvSpPr>
        <p:spPr bwMode="auto">
          <a:xfrm>
            <a:off x="2428828" y="1988840"/>
            <a:ext cx="6463652" cy="4031873"/>
          </a:xfrm>
          <a:prstGeom prst="rect">
            <a:avLst/>
          </a:prstGeom>
          <a:noFill/>
          <a:ln w="9525">
            <a:noFill/>
            <a:miter lim="800000"/>
            <a:headEnd/>
            <a:tailEnd/>
          </a:ln>
        </p:spPr>
        <p:txBody>
          <a:bodyPr wrap="square">
            <a:spAutoFit/>
          </a:bodyPr>
          <a:lstStyle/>
          <a:p>
            <a:pPr algn="just"/>
            <a:r>
              <a:rPr lang="es-CL" sz="3200" dirty="0" smtClean="0">
                <a:latin typeface="+mn-lt"/>
              </a:rPr>
              <a:t>Un sistema de ecuaciones consiste</a:t>
            </a:r>
          </a:p>
          <a:p>
            <a:pPr algn="just"/>
            <a:r>
              <a:rPr lang="es-CL" sz="3200" dirty="0" smtClean="0">
                <a:latin typeface="+mn-lt"/>
              </a:rPr>
              <a:t>en 2 o más ecuaciones de 2 o más incógnitas. </a:t>
            </a:r>
          </a:p>
          <a:p>
            <a:pPr algn="just"/>
            <a:endParaRPr lang="es-CL" sz="3200" dirty="0" smtClean="0">
              <a:latin typeface="+mn-lt"/>
            </a:endParaRPr>
          </a:p>
          <a:p>
            <a:pPr algn="just"/>
            <a:r>
              <a:rPr lang="es-CL" sz="3200" dirty="0" smtClean="0">
                <a:latin typeface="+mn-lt"/>
              </a:rPr>
              <a:t>En particular, diremos que el sistema es de 2x2 si consiste en 2 ecuaciones con 2 incógnitas, y de 3x3 si consiste en 3 ecuaciones con 3 incógnitas.</a:t>
            </a:r>
          </a:p>
        </p:txBody>
      </p:sp>
      <p:pic>
        <p:nvPicPr>
          <p:cNvPr id="5"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s-ES" cap="none" dirty="0" smtClean="0">
                <a:solidFill>
                  <a:schemeClr val="bg1"/>
                </a:solidFill>
                <a:latin typeface="+mn-lt"/>
              </a:rPr>
              <a:t>Introducción</a:t>
            </a:r>
          </a:p>
        </p:txBody>
      </p:sp>
      <p:sp>
        <p:nvSpPr>
          <p:cNvPr id="6147" name="Text Box 4"/>
          <p:cNvSpPr txBox="1">
            <a:spLocks noChangeArrowheads="1"/>
          </p:cNvSpPr>
          <p:nvPr/>
        </p:nvSpPr>
        <p:spPr bwMode="auto">
          <a:xfrm>
            <a:off x="2428828" y="1988840"/>
            <a:ext cx="6463652" cy="2062103"/>
          </a:xfrm>
          <a:prstGeom prst="rect">
            <a:avLst/>
          </a:prstGeom>
          <a:noFill/>
          <a:ln w="9525">
            <a:noFill/>
            <a:miter lim="800000"/>
            <a:headEnd/>
            <a:tailEnd/>
          </a:ln>
        </p:spPr>
        <p:txBody>
          <a:bodyPr wrap="square">
            <a:spAutoFit/>
          </a:bodyPr>
          <a:lstStyle/>
          <a:p>
            <a:pPr algn="just"/>
            <a:r>
              <a:rPr lang="es-CL" sz="3200" dirty="0" smtClean="0">
                <a:latin typeface="+mn-lt"/>
              </a:rPr>
              <a:t>En adelante nuestras incógnitas serán designadas por las </a:t>
            </a:r>
            <a:r>
              <a:rPr lang="es-CL" sz="3200" b="1" dirty="0" smtClean="0">
                <a:latin typeface="+mn-lt"/>
              </a:rPr>
              <a:t>últimas</a:t>
            </a:r>
            <a:r>
              <a:rPr lang="es-CL" sz="3200" dirty="0" smtClean="0">
                <a:latin typeface="+mn-lt"/>
              </a:rPr>
              <a:t> letras del alfabeto a menos que se indique lo contrario.</a:t>
            </a:r>
          </a:p>
        </p:txBody>
      </p:sp>
      <p:pic>
        <p:nvPicPr>
          <p:cNvPr id="5"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lstStyle/>
          <a:p>
            <a:pPr eaLnBrk="1" hangingPunct="1"/>
            <a:r>
              <a:rPr lang="es-ES" cap="none" dirty="0" smtClean="0">
                <a:solidFill>
                  <a:schemeClr val="bg1"/>
                </a:solidFill>
                <a:latin typeface="+mn-lt"/>
              </a:rPr>
              <a:t>Sistemas de 2x2</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22530" name="Ecuación" r:id="rId3" imgW="0" imgH="0" progId="Equation.3">
              <p:embed/>
            </p:oleObj>
          </a:graphicData>
        </a:graphic>
      </p:graphicFrame>
      <p:sp>
        <p:nvSpPr>
          <p:cNvPr id="2055" name="Text Box 4"/>
          <p:cNvSpPr txBox="1">
            <a:spLocks noChangeArrowheads="1"/>
          </p:cNvSpPr>
          <p:nvPr/>
        </p:nvSpPr>
        <p:spPr bwMode="auto">
          <a:xfrm>
            <a:off x="2428860" y="3571876"/>
            <a:ext cx="6408738" cy="3108543"/>
          </a:xfrm>
          <a:prstGeom prst="rect">
            <a:avLst/>
          </a:prstGeom>
          <a:noFill/>
          <a:ln w="9525">
            <a:noFill/>
            <a:miter lim="800000"/>
            <a:headEnd/>
            <a:tailEnd/>
          </a:ln>
        </p:spPr>
        <p:txBody>
          <a:bodyPr wrap="square">
            <a:spAutoFit/>
          </a:bodyPr>
          <a:lstStyle/>
          <a:p>
            <a:pPr algn="just">
              <a:spcBef>
                <a:spcPct val="50000"/>
              </a:spcBef>
            </a:pPr>
            <a:r>
              <a:rPr lang="es-CL" sz="2800" dirty="0" smtClean="0">
                <a:latin typeface="+mn-lt"/>
              </a:rPr>
              <a:t>Tenemos 2 incógnitas (</a:t>
            </a:r>
            <a:r>
              <a:rPr lang="es-CL" sz="2800" dirty="0" err="1" smtClean="0">
                <a:latin typeface="+mn-lt"/>
              </a:rPr>
              <a:t>x,y</a:t>
            </a:r>
            <a:r>
              <a:rPr lang="es-CL" sz="2800" dirty="0" smtClean="0">
                <a:latin typeface="+mn-lt"/>
              </a:rPr>
              <a:t>) mientras que a y b son coeficientes conocidos, que podrían ser números, pero resolver con esos factores nos da la solución general para esa forma del sistema. Hay 2 ecuaciones y 2 incógnitas, es decir, el sistema es de 2x2.</a:t>
            </a:r>
            <a:endParaRPr lang="es-ES" sz="28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aphicFrame>
        <p:nvGraphicFramePr>
          <p:cNvPr id="2052" name="Object 4"/>
          <p:cNvGraphicFramePr>
            <a:graphicFrameLocks noChangeAspect="1"/>
          </p:cNvGraphicFramePr>
          <p:nvPr/>
        </p:nvGraphicFramePr>
        <p:xfrm>
          <a:off x="2500298" y="2000240"/>
          <a:ext cx="2593975" cy="1579562"/>
        </p:xfrm>
        <a:graphic>
          <a:graphicData uri="http://schemas.openxmlformats.org/presentationml/2006/ole">
            <p:oleObj spid="_x0000_s22531" name="Equation" r:id="rId9" imgW="761760" imgH="4698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additive="base">
                                        <p:cTn id="7" dur="500" fill="hold"/>
                                        <p:tgtEl>
                                          <p:spTgt spid="2052"/>
                                        </p:tgtEl>
                                        <p:attrNameLst>
                                          <p:attrName>ppt_x</p:attrName>
                                        </p:attrNameLst>
                                      </p:cBhvr>
                                      <p:tavLst>
                                        <p:tav tm="0">
                                          <p:val>
                                            <p:strVal val="#ppt_x"/>
                                          </p:val>
                                        </p:tav>
                                        <p:tav tm="100000">
                                          <p:val>
                                            <p:strVal val="#ppt_x"/>
                                          </p:val>
                                        </p:tav>
                                      </p:tavLst>
                                    </p:anim>
                                    <p:anim calcmode="lin" valueType="num">
                                      <p:cBhvr additive="base">
                                        <p:cTn id="8"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55">
                                            <p:txEl>
                                              <p:pRg st="0" end="0"/>
                                            </p:txEl>
                                          </p:spTgt>
                                        </p:tgtEl>
                                        <p:attrNameLst>
                                          <p:attrName>style.visibility</p:attrName>
                                        </p:attrNameLst>
                                      </p:cBhvr>
                                      <p:to>
                                        <p:strVal val="visible"/>
                                      </p:to>
                                    </p:set>
                                    <p:anim calcmode="lin" valueType="num">
                                      <p:cBhvr additive="base">
                                        <p:cTn id="13" dur="500" fill="hold"/>
                                        <p:tgtEl>
                                          <p:spTgt spid="205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5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lstStyle/>
          <a:p>
            <a:pPr eaLnBrk="1" hangingPunct="1"/>
            <a:r>
              <a:rPr lang="es-ES" cap="none" dirty="0" smtClean="0">
                <a:solidFill>
                  <a:schemeClr val="bg1"/>
                </a:solidFill>
                <a:latin typeface="+mn-lt"/>
              </a:rPr>
              <a:t>Sistemas de 3x3</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23554" name="Ecuación" r:id="rId3" imgW="0" imgH="0" progId="Equation.3">
              <p:embed/>
            </p:oleObj>
          </a:graphicData>
        </a:graphic>
      </p:graphicFrame>
      <p:sp>
        <p:nvSpPr>
          <p:cNvPr id="2055" name="Text Box 4"/>
          <p:cNvSpPr txBox="1">
            <a:spLocks noChangeArrowheads="1"/>
          </p:cNvSpPr>
          <p:nvPr/>
        </p:nvSpPr>
        <p:spPr bwMode="auto">
          <a:xfrm>
            <a:off x="2428860" y="4500570"/>
            <a:ext cx="6408738" cy="1815882"/>
          </a:xfrm>
          <a:prstGeom prst="rect">
            <a:avLst/>
          </a:prstGeom>
          <a:noFill/>
          <a:ln w="9525">
            <a:noFill/>
            <a:miter lim="800000"/>
            <a:headEnd/>
            <a:tailEnd/>
          </a:ln>
        </p:spPr>
        <p:txBody>
          <a:bodyPr wrap="square">
            <a:spAutoFit/>
          </a:bodyPr>
          <a:lstStyle/>
          <a:p>
            <a:pPr algn="just"/>
            <a:r>
              <a:rPr lang="es-CL" sz="2800" dirty="0" smtClean="0">
                <a:latin typeface="+mn-lt"/>
              </a:rPr>
              <a:t>Notemos que la tercera ecuación del sistema tiene 2 incógnitas, pero en total entre las 3 ecuaciones contamos 3 incógnitas y el sistema es de 3x3.</a:t>
            </a:r>
            <a:endParaRPr lang="es-CL" sz="28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aphicFrame>
        <p:nvGraphicFramePr>
          <p:cNvPr id="2052" name="Object 4"/>
          <p:cNvGraphicFramePr>
            <a:graphicFrameLocks noChangeAspect="1"/>
          </p:cNvGraphicFramePr>
          <p:nvPr/>
        </p:nvGraphicFramePr>
        <p:xfrm>
          <a:off x="2428860" y="2000240"/>
          <a:ext cx="2809875" cy="2347913"/>
        </p:xfrm>
        <a:graphic>
          <a:graphicData uri="http://schemas.openxmlformats.org/presentationml/2006/ole">
            <p:oleObj spid="_x0000_s23555" name="Equation" r:id="rId9" imgW="825480" imgH="6984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additive="base">
                                        <p:cTn id="7" dur="500" fill="hold"/>
                                        <p:tgtEl>
                                          <p:spTgt spid="2052"/>
                                        </p:tgtEl>
                                        <p:attrNameLst>
                                          <p:attrName>ppt_x</p:attrName>
                                        </p:attrNameLst>
                                      </p:cBhvr>
                                      <p:tavLst>
                                        <p:tav tm="0">
                                          <p:val>
                                            <p:strVal val="#ppt_x"/>
                                          </p:val>
                                        </p:tav>
                                        <p:tav tm="100000">
                                          <p:val>
                                            <p:strVal val="#ppt_x"/>
                                          </p:val>
                                        </p:tav>
                                      </p:tavLst>
                                    </p:anim>
                                    <p:anim calcmode="lin" valueType="num">
                                      <p:cBhvr additive="base">
                                        <p:cTn id="8"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55">
                                            <p:txEl>
                                              <p:pRg st="0" end="0"/>
                                            </p:txEl>
                                          </p:spTgt>
                                        </p:tgtEl>
                                        <p:attrNameLst>
                                          <p:attrName>style.visibility</p:attrName>
                                        </p:attrNameLst>
                                      </p:cBhvr>
                                      <p:to>
                                        <p:strVal val="visible"/>
                                      </p:to>
                                    </p:set>
                                    <p:anim calcmode="lin" valueType="num">
                                      <p:cBhvr additive="base">
                                        <p:cTn id="13" dur="500" fill="hold"/>
                                        <p:tgtEl>
                                          <p:spTgt spid="205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5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fontScale="90000"/>
          </a:bodyPr>
          <a:lstStyle/>
          <a:p>
            <a:pPr eaLnBrk="1" hangingPunct="1"/>
            <a:r>
              <a:rPr lang="es-ES" cap="none" dirty="0" smtClean="0">
                <a:solidFill>
                  <a:schemeClr val="bg1"/>
                </a:solidFill>
                <a:latin typeface="+mn-lt"/>
              </a:rPr>
              <a:t>¿Qué significa resolver un sistema de ecuaciones?</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24578" name="Ecuación" r:id="rId3" imgW="0" imgH="0" progId="Equation.3">
              <p:embed/>
            </p:oleObj>
          </a:graphicData>
        </a:graphic>
      </p:graphicFrame>
      <p:sp>
        <p:nvSpPr>
          <p:cNvPr id="2055" name="Text Box 4"/>
          <p:cNvSpPr txBox="1">
            <a:spLocks noChangeArrowheads="1"/>
          </p:cNvSpPr>
          <p:nvPr/>
        </p:nvSpPr>
        <p:spPr bwMode="auto">
          <a:xfrm>
            <a:off x="2428860" y="2000240"/>
            <a:ext cx="6408738" cy="4031873"/>
          </a:xfrm>
          <a:prstGeom prst="rect">
            <a:avLst/>
          </a:prstGeom>
          <a:noFill/>
          <a:ln w="9525">
            <a:noFill/>
            <a:miter lim="800000"/>
            <a:headEnd/>
            <a:tailEnd/>
          </a:ln>
        </p:spPr>
        <p:txBody>
          <a:bodyPr wrap="square">
            <a:spAutoFit/>
          </a:bodyPr>
          <a:lstStyle/>
          <a:p>
            <a:pPr algn="just"/>
            <a:r>
              <a:rPr lang="es-CL" sz="3200" dirty="0" smtClean="0">
                <a:latin typeface="+mn-lt"/>
              </a:rPr>
              <a:t>Resolver el sistema es encontrar los valores (literales o numéricos) de las incógnitas pero tiene también un significado </a:t>
            </a:r>
            <a:r>
              <a:rPr lang="es-CL" sz="3200" u="sng" dirty="0" smtClean="0">
                <a:latin typeface="+mn-lt"/>
              </a:rPr>
              <a:t>geométrico</a:t>
            </a:r>
            <a:r>
              <a:rPr lang="es-CL" sz="3200" dirty="0" smtClean="0">
                <a:latin typeface="+mn-lt"/>
              </a:rPr>
              <a:t>. </a:t>
            </a:r>
          </a:p>
          <a:p>
            <a:pPr algn="just"/>
            <a:r>
              <a:rPr lang="es-CL" sz="3200" dirty="0" smtClean="0">
                <a:latin typeface="+mn-lt"/>
              </a:rPr>
              <a:t>Resolver un sistema de 2x2 es encontrar las coordenadas de intersección de las dos rectas representadas por las 2 ecuaciones. </a:t>
            </a:r>
            <a:endParaRPr lang="es-CL" sz="32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 calcmode="lin" valueType="num">
                                      <p:cBhvr additive="base">
                                        <p:cTn id="7" dur="500" fill="hold"/>
                                        <p:tgtEl>
                                          <p:spTgt spid="20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55">
                                            <p:txEl>
                                              <p:pRg st="1" end="1"/>
                                            </p:txEl>
                                          </p:spTgt>
                                        </p:tgtEl>
                                        <p:attrNameLst>
                                          <p:attrName>style.visibility</p:attrName>
                                        </p:attrNameLst>
                                      </p:cBhvr>
                                      <p:to>
                                        <p:strVal val="visible"/>
                                      </p:to>
                                    </p:set>
                                    <p:anim calcmode="lin" valueType="num">
                                      <p:cBhvr additive="base">
                                        <p:cTn id="13" dur="500" fill="hold"/>
                                        <p:tgtEl>
                                          <p:spTgt spid="20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5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fontScale="90000"/>
          </a:bodyPr>
          <a:lstStyle/>
          <a:p>
            <a:pPr eaLnBrk="1" hangingPunct="1"/>
            <a:r>
              <a:rPr lang="es-ES" cap="none" dirty="0" smtClean="0">
                <a:solidFill>
                  <a:schemeClr val="bg1"/>
                </a:solidFill>
                <a:latin typeface="+mn-lt"/>
              </a:rPr>
              <a:t>¿Qué significa resolver un sistema de ecuaciones?</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25602" name="Ecuación" r:id="rId3" imgW="0" imgH="0" progId="Equation.3">
              <p:embed/>
            </p:oleObj>
          </a:graphicData>
        </a:graphic>
      </p:graphicFrame>
      <p:sp>
        <p:nvSpPr>
          <p:cNvPr id="2055" name="Text Box 4"/>
          <p:cNvSpPr txBox="1">
            <a:spLocks noChangeArrowheads="1"/>
          </p:cNvSpPr>
          <p:nvPr/>
        </p:nvSpPr>
        <p:spPr bwMode="auto">
          <a:xfrm>
            <a:off x="2428860" y="2000240"/>
            <a:ext cx="6408738" cy="2062103"/>
          </a:xfrm>
          <a:prstGeom prst="rect">
            <a:avLst/>
          </a:prstGeom>
          <a:noFill/>
          <a:ln w="9525">
            <a:noFill/>
            <a:miter lim="800000"/>
            <a:headEnd/>
            <a:tailEnd/>
          </a:ln>
        </p:spPr>
        <p:txBody>
          <a:bodyPr wrap="square">
            <a:spAutoFit/>
          </a:bodyPr>
          <a:lstStyle/>
          <a:p>
            <a:pPr algn="just"/>
            <a:r>
              <a:rPr lang="es-CL" sz="3200" dirty="0" smtClean="0">
                <a:latin typeface="+mn-lt"/>
              </a:rPr>
              <a:t>Resolver un sistema de 3x3 es encontrar las coordenadas del punto de intersección de los tres planos dados por las tres ecuaciones.</a:t>
            </a: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 calcmode="lin" valueType="num">
                                      <p:cBhvr additive="base">
                                        <p:cTn id="7" dur="500" fill="hold"/>
                                        <p:tgtEl>
                                          <p:spTgt spid="20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5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fontScale="90000"/>
          </a:bodyPr>
          <a:lstStyle/>
          <a:p>
            <a:pPr eaLnBrk="1" hangingPunct="1"/>
            <a:r>
              <a:rPr lang="es-ES" cap="none" dirty="0" smtClean="0">
                <a:solidFill>
                  <a:schemeClr val="bg1"/>
                </a:solidFill>
                <a:latin typeface="+mn-lt"/>
              </a:rPr>
              <a:t>¿Qué significa resolver un sistema de ecuaciones?</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26626" name="Ecuación" r:id="rId3" imgW="0" imgH="0" progId="Equation.3">
              <p:embed/>
            </p:oleObj>
          </a:graphicData>
        </a:graphic>
      </p:graphicFrame>
      <p:sp>
        <p:nvSpPr>
          <p:cNvPr id="2055" name="Text Box 4"/>
          <p:cNvSpPr txBox="1">
            <a:spLocks noChangeArrowheads="1"/>
          </p:cNvSpPr>
          <p:nvPr/>
        </p:nvSpPr>
        <p:spPr bwMode="auto">
          <a:xfrm>
            <a:off x="2428860" y="2000240"/>
            <a:ext cx="6408738" cy="3170099"/>
          </a:xfrm>
          <a:prstGeom prst="rect">
            <a:avLst/>
          </a:prstGeom>
          <a:noFill/>
          <a:ln w="9525">
            <a:noFill/>
            <a:miter lim="800000"/>
            <a:headEnd/>
            <a:tailEnd/>
          </a:ln>
        </p:spPr>
        <p:txBody>
          <a:bodyPr wrap="square">
            <a:spAutoFit/>
          </a:bodyPr>
          <a:lstStyle/>
          <a:p>
            <a:pPr algn="just"/>
            <a:r>
              <a:rPr lang="es-CL" sz="4000" dirty="0" smtClean="0">
                <a:latin typeface="+mn-lt"/>
              </a:rPr>
              <a:t>Por las explicaciones anteriores dos rectas no siempre se cortan en un punto pues pueden también ser paralelas o coincidir.</a:t>
            </a:r>
            <a:endParaRPr lang="es-CL" sz="40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 calcmode="lin" valueType="num">
                                      <p:cBhvr additive="base">
                                        <p:cTn id="7" dur="500" fill="hold"/>
                                        <p:tgtEl>
                                          <p:spTgt spid="20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5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fontScale="90000"/>
          </a:bodyPr>
          <a:lstStyle/>
          <a:p>
            <a:pPr eaLnBrk="1" hangingPunct="1"/>
            <a:r>
              <a:rPr lang="es-ES" cap="none" dirty="0" smtClean="0">
                <a:solidFill>
                  <a:schemeClr val="bg1"/>
                </a:solidFill>
                <a:latin typeface="+mn-lt"/>
              </a:rPr>
              <a:t>¿Qué significa resolver un sistema de ecuaciones?</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88066" name="Ecuación" r:id="rId3" imgW="0" imgH="0" progId="Equation.3">
              <p:embed/>
            </p:oleObj>
          </a:graphicData>
        </a:graphic>
      </p:graphicFrame>
      <p:sp>
        <p:nvSpPr>
          <p:cNvPr id="2055" name="Text Box 4"/>
          <p:cNvSpPr txBox="1">
            <a:spLocks noChangeArrowheads="1"/>
          </p:cNvSpPr>
          <p:nvPr/>
        </p:nvSpPr>
        <p:spPr bwMode="auto">
          <a:xfrm>
            <a:off x="2428860" y="2000240"/>
            <a:ext cx="6408738" cy="4401205"/>
          </a:xfrm>
          <a:prstGeom prst="rect">
            <a:avLst/>
          </a:prstGeom>
          <a:noFill/>
          <a:ln w="9525">
            <a:noFill/>
            <a:miter lim="800000"/>
            <a:headEnd/>
            <a:tailEnd/>
          </a:ln>
        </p:spPr>
        <p:txBody>
          <a:bodyPr wrap="square">
            <a:spAutoFit/>
          </a:bodyPr>
          <a:lstStyle/>
          <a:p>
            <a:pPr algn="just"/>
            <a:r>
              <a:rPr lang="es-CL" sz="4000" dirty="0" smtClean="0">
                <a:latin typeface="+mn-lt"/>
              </a:rPr>
              <a:t>En el caso de 3 incógnitas  3 planos no siempre concurren en un punto porque también pueden tener una recta común, o pueden coincidir completamente, o bien ser paralelos.</a:t>
            </a:r>
            <a:endParaRPr lang="es-CL" sz="40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 calcmode="lin" valueType="num">
                                      <p:cBhvr additive="base">
                                        <p:cTn id="7" dur="500" fill="hold"/>
                                        <p:tgtEl>
                                          <p:spTgt spid="20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5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fontScale="90000"/>
          </a:bodyPr>
          <a:lstStyle/>
          <a:p>
            <a:pPr eaLnBrk="1" hangingPunct="1"/>
            <a:r>
              <a:rPr lang="es-ES" cap="none" dirty="0" smtClean="0">
                <a:solidFill>
                  <a:schemeClr val="bg1"/>
                </a:solidFill>
                <a:latin typeface="+mn-lt"/>
              </a:rPr>
              <a:t>¿Qué significa resolver un sistema de ecuaciones?</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89090" name="Ecuación" r:id="rId3" imgW="0" imgH="0" progId="Equation.3">
              <p:embed/>
            </p:oleObj>
          </a:graphicData>
        </a:graphic>
      </p:graphicFrame>
      <p:sp>
        <p:nvSpPr>
          <p:cNvPr id="2055" name="Text Box 4"/>
          <p:cNvSpPr txBox="1">
            <a:spLocks noChangeArrowheads="1"/>
          </p:cNvSpPr>
          <p:nvPr/>
        </p:nvSpPr>
        <p:spPr bwMode="auto">
          <a:xfrm>
            <a:off x="2428860" y="2000240"/>
            <a:ext cx="6408738" cy="4401205"/>
          </a:xfrm>
          <a:prstGeom prst="rect">
            <a:avLst/>
          </a:prstGeom>
          <a:noFill/>
          <a:ln w="9525">
            <a:noFill/>
            <a:miter lim="800000"/>
            <a:headEnd/>
            <a:tailEnd/>
          </a:ln>
        </p:spPr>
        <p:txBody>
          <a:bodyPr wrap="square">
            <a:spAutoFit/>
          </a:bodyPr>
          <a:lstStyle/>
          <a:p>
            <a:pPr algn="just"/>
            <a:r>
              <a:rPr lang="es-CL" sz="4000" dirty="0" smtClean="0">
                <a:latin typeface="+mn-lt"/>
              </a:rPr>
              <a:t>Por ejemplo</a:t>
            </a:r>
          </a:p>
          <a:p>
            <a:pPr algn="just"/>
            <a:endParaRPr lang="es-CL" sz="4000" dirty="0" smtClean="0">
              <a:latin typeface="+mn-lt"/>
            </a:endParaRPr>
          </a:p>
          <a:p>
            <a:pPr algn="just"/>
            <a:endParaRPr lang="es-CL" sz="4000" dirty="0" smtClean="0">
              <a:latin typeface="+mn-lt"/>
            </a:endParaRPr>
          </a:p>
          <a:p>
            <a:pPr algn="just"/>
            <a:endParaRPr lang="es-CL" sz="4000" dirty="0" smtClean="0">
              <a:latin typeface="+mn-lt"/>
            </a:endParaRPr>
          </a:p>
          <a:p>
            <a:pPr algn="just"/>
            <a:endParaRPr lang="es-CL" sz="4000" dirty="0" smtClean="0">
              <a:latin typeface="+mn-lt"/>
            </a:endParaRPr>
          </a:p>
          <a:p>
            <a:pPr algn="just"/>
            <a:r>
              <a:rPr lang="es-CL" sz="4000" dirty="0" smtClean="0">
                <a:latin typeface="+mn-lt"/>
              </a:rPr>
              <a:t>Es un sistema sin solución ¿Porqué?</a:t>
            </a:r>
            <a:endParaRPr lang="es-CL" sz="40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aphicFrame>
        <p:nvGraphicFramePr>
          <p:cNvPr id="89091" name="Object 3"/>
          <p:cNvGraphicFramePr>
            <a:graphicFrameLocks noChangeAspect="1"/>
          </p:cNvGraphicFramePr>
          <p:nvPr/>
        </p:nvGraphicFramePr>
        <p:xfrm>
          <a:off x="2500298" y="2714620"/>
          <a:ext cx="3670300" cy="2124075"/>
        </p:xfrm>
        <a:graphic>
          <a:graphicData uri="http://schemas.openxmlformats.org/presentationml/2006/ole">
            <p:oleObj spid="_x0000_s89091" name="Equation" r:id="rId9" imgW="1206360" imgH="698400" progId="Equation.DSMT4">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fontScale="90000"/>
          </a:bodyPr>
          <a:lstStyle/>
          <a:p>
            <a:pPr eaLnBrk="1" hangingPunct="1"/>
            <a:r>
              <a:rPr lang="es-ES" cap="none" dirty="0" smtClean="0">
                <a:solidFill>
                  <a:schemeClr val="bg1"/>
                </a:solidFill>
                <a:latin typeface="+mn-lt"/>
              </a:rPr>
              <a:t>¿Qué significa resolver un sistema de ecuaciones?</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27650" name="Ecuación" r:id="rId3" imgW="0" imgH="0" progId="Equation.3">
              <p:embed/>
            </p:oleObj>
          </a:graphicData>
        </a:graphic>
      </p:graphicFrame>
      <p:sp>
        <p:nvSpPr>
          <p:cNvPr id="2055" name="Text Box 4"/>
          <p:cNvSpPr txBox="1">
            <a:spLocks noChangeArrowheads="1"/>
          </p:cNvSpPr>
          <p:nvPr/>
        </p:nvSpPr>
        <p:spPr bwMode="auto">
          <a:xfrm>
            <a:off x="2428860" y="2000240"/>
            <a:ext cx="6408738" cy="3046988"/>
          </a:xfrm>
          <a:prstGeom prst="rect">
            <a:avLst/>
          </a:prstGeom>
          <a:noFill/>
          <a:ln w="9525">
            <a:noFill/>
            <a:miter lim="800000"/>
            <a:headEnd/>
            <a:tailEnd/>
          </a:ln>
        </p:spPr>
        <p:txBody>
          <a:bodyPr wrap="square">
            <a:spAutoFit/>
          </a:bodyPr>
          <a:lstStyle/>
          <a:p>
            <a:pPr algn="just"/>
            <a:r>
              <a:rPr lang="es-CL" sz="4800" dirty="0" smtClean="0">
                <a:latin typeface="+mn-lt"/>
              </a:rPr>
              <a:t>Un sistema no siempre tiene solución única, es más, no siempre tiene solución.</a:t>
            </a:r>
            <a:endParaRPr lang="es-CL" sz="48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s-ES" cap="none" dirty="0" smtClean="0">
                <a:solidFill>
                  <a:schemeClr val="bg1"/>
                </a:solidFill>
                <a:latin typeface="+mn-lt"/>
              </a:rPr>
              <a:t>Introducción</a:t>
            </a:r>
          </a:p>
        </p:txBody>
      </p:sp>
      <p:sp>
        <p:nvSpPr>
          <p:cNvPr id="6147" name="Text Box 4"/>
          <p:cNvSpPr txBox="1">
            <a:spLocks noChangeArrowheads="1"/>
          </p:cNvSpPr>
          <p:nvPr/>
        </p:nvSpPr>
        <p:spPr bwMode="auto">
          <a:xfrm>
            <a:off x="2428828" y="1988840"/>
            <a:ext cx="6463652" cy="1569660"/>
          </a:xfrm>
          <a:prstGeom prst="rect">
            <a:avLst/>
          </a:prstGeom>
          <a:noFill/>
          <a:ln w="9525">
            <a:noFill/>
            <a:miter lim="800000"/>
            <a:headEnd/>
            <a:tailEnd/>
          </a:ln>
        </p:spPr>
        <p:txBody>
          <a:bodyPr wrap="square">
            <a:spAutoFit/>
          </a:bodyPr>
          <a:lstStyle/>
          <a:p>
            <a:pPr algn="just">
              <a:spcBef>
                <a:spcPct val="50000"/>
              </a:spcBef>
            </a:pPr>
            <a:r>
              <a:rPr lang="es-ES" sz="3200" dirty="0" smtClean="0">
                <a:latin typeface="+mn-lt"/>
              </a:rPr>
              <a:t>Veremos una </a:t>
            </a:r>
            <a:r>
              <a:rPr lang="es-ES" sz="3200" dirty="0">
                <a:latin typeface="+mn-lt"/>
              </a:rPr>
              <a:t>ecuación de primer grado, la cual se representa mediante una recta.</a:t>
            </a:r>
          </a:p>
        </p:txBody>
      </p:sp>
      <p:pic>
        <p:nvPicPr>
          <p:cNvPr id="5"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Resolución de sistemas</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28674" name="Ecuación" r:id="rId3" imgW="0" imgH="0" progId="Equation.3">
              <p:embed/>
            </p:oleObj>
          </a:graphicData>
        </a:graphic>
      </p:graphicFrame>
      <p:sp>
        <p:nvSpPr>
          <p:cNvPr id="2055" name="Text Box 4"/>
          <p:cNvSpPr txBox="1">
            <a:spLocks noChangeArrowheads="1"/>
          </p:cNvSpPr>
          <p:nvPr/>
        </p:nvSpPr>
        <p:spPr bwMode="auto">
          <a:xfrm>
            <a:off x="2428860" y="2000240"/>
            <a:ext cx="6408738" cy="2308324"/>
          </a:xfrm>
          <a:prstGeom prst="rect">
            <a:avLst/>
          </a:prstGeom>
          <a:noFill/>
          <a:ln w="9525">
            <a:noFill/>
            <a:miter lim="800000"/>
            <a:headEnd/>
            <a:tailEnd/>
          </a:ln>
        </p:spPr>
        <p:txBody>
          <a:bodyPr wrap="square">
            <a:spAutoFit/>
          </a:bodyPr>
          <a:lstStyle/>
          <a:p>
            <a:pPr algn="just"/>
            <a:r>
              <a:rPr lang="es-CL" sz="3600" dirty="0" smtClean="0">
                <a:latin typeface="+mn-lt"/>
              </a:rPr>
              <a:t>El caso más simple de analizar gráficamente es el de sistemas de 2x2 y lo veremos con ejemplos.</a:t>
            </a:r>
            <a:endParaRPr lang="es-CL" sz="36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Ejemplo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29698" name="Ecuación" r:id="rId3" imgW="0" imgH="0" progId="Equation.3">
              <p:embed/>
            </p:oleObj>
          </a:graphicData>
        </a:graphic>
      </p:graphicFrame>
      <p:sp>
        <p:nvSpPr>
          <p:cNvPr id="2055" name="Text Box 4"/>
          <p:cNvSpPr txBox="1">
            <a:spLocks noChangeArrowheads="1"/>
          </p:cNvSpPr>
          <p:nvPr/>
        </p:nvSpPr>
        <p:spPr bwMode="auto">
          <a:xfrm>
            <a:off x="2428860" y="2000240"/>
            <a:ext cx="6408738" cy="1200329"/>
          </a:xfrm>
          <a:prstGeom prst="rect">
            <a:avLst/>
          </a:prstGeom>
          <a:noFill/>
          <a:ln w="9525">
            <a:noFill/>
            <a:miter lim="800000"/>
            <a:headEnd/>
            <a:tailEnd/>
          </a:ln>
        </p:spPr>
        <p:txBody>
          <a:bodyPr wrap="square">
            <a:spAutoFit/>
          </a:bodyPr>
          <a:lstStyle/>
          <a:p>
            <a:pPr algn="just"/>
            <a:r>
              <a:rPr lang="es-CL" sz="3600" dirty="0" smtClean="0">
                <a:latin typeface="+mn-lt"/>
              </a:rPr>
              <a:t>Resuelva el sistema:</a:t>
            </a:r>
          </a:p>
          <a:p>
            <a:pPr algn="just"/>
            <a:endParaRPr lang="es-CL" sz="36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aphicFrame>
        <p:nvGraphicFramePr>
          <p:cNvPr id="6" name="5 Objeto"/>
          <p:cNvGraphicFramePr>
            <a:graphicFrameLocks noChangeAspect="1"/>
          </p:cNvGraphicFramePr>
          <p:nvPr/>
        </p:nvGraphicFramePr>
        <p:xfrm>
          <a:off x="2500298" y="2714619"/>
          <a:ext cx="1737682" cy="1428761"/>
        </p:xfrm>
        <a:graphic>
          <a:graphicData uri="http://schemas.openxmlformats.org/presentationml/2006/ole">
            <p:oleObj spid="_x0000_s29699" name="Equation" r:id="rId9" imgW="571320" imgH="469800" progId="Equation.DSMT4">
              <p:embed/>
            </p:oleObj>
          </a:graphicData>
        </a:graphic>
      </p:graphicFrame>
      <p:sp>
        <p:nvSpPr>
          <p:cNvPr id="7" name="Text Box 4"/>
          <p:cNvSpPr txBox="1">
            <a:spLocks noChangeArrowheads="1"/>
          </p:cNvSpPr>
          <p:nvPr/>
        </p:nvSpPr>
        <p:spPr bwMode="auto">
          <a:xfrm>
            <a:off x="2357422" y="4357694"/>
            <a:ext cx="6408738" cy="1200329"/>
          </a:xfrm>
          <a:prstGeom prst="rect">
            <a:avLst/>
          </a:prstGeom>
          <a:noFill/>
          <a:ln w="9525">
            <a:noFill/>
            <a:miter lim="800000"/>
            <a:headEnd/>
            <a:tailEnd/>
          </a:ln>
        </p:spPr>
        <p:txBody>
          <a:bodyPr wrap="square">
            <a:spAutoFit/>
          </a:bodyPr>
          <a:lstStyle/>
          <a:p>
            <a:pPr algn="just"/>
            <a:r>
              <a:rPr lang="es-CL" sz="3600" dirty="0" smtClean="0">
                <a:latin typeface="+mn-lt"/>
              </a:rPr>
              <a:t>Por el método de </a:t>
            </a:r>
            <a:r>
              <a:rPr lang="es-CL" sz="3600" u="sng" dirty="0" smtClean="0">
                <a:latin typeface="+mn-lt"/>
              </a:rPr>
              <a:t>igualación</a:t>
            </a:r>
            <a:r>
              <a:rPr lang="es-CL" sz="3600" dirty="0" smtClean="0">
                <a:latin typeface="+mn-lt"/>
              </a:rPr>
              <a:t>. </a:t>
            </a:r>
          </a:p>
          <a:p>
            <a:pPr algn="just"/>
            <a:endParaRPr lang="es-CL" sz="3600" dirty="0">
              <a:latin typeface="+mn-l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Ejemplo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30722" name="Ecuación" r:id="rId3" imgW="0" imgH="0" progId="Equation.3">
              <p:embed/>
            </p:oleObj>
          </a:graphicData>
        </a:graphic>
      </p:graphicFrame>
      <p:sp>
        <p:nvSpPr>
          <p:cNvPr id="2055" name="Text Box 4"/>
          <p:cNvSpPr txBox="1">
            <a:spLocks noChangeArrowheads="1"/>
          </p:cNvSpPr>
          <p:nvPr/>
        </p:nvSpPr>
        <p:spPr bwMode="auto">
          <a:xfrm>
            <a:off x="2428860" y="2000240"/>
            <a:ext cx="6408738" cy="4524315"/>
          </a:xfrm>
          <a:prstGeom prst="rect">
            <a:avLst/>
          </a:prstGeom>
          <a:noFill/>
          <a:ln w="9525">
            <a:noFill/>
            <a:miter lim="800000"/>
            <a:headEnd/>
            <a:tailEnd/>
          </a:ln>
        </p:spPr>
        <p:txBody>
          <a:bodyPr wrap="square">
            <a:spAutoFit/>
          </a:bodyPr>
          <a:lstStyle/>
          <a:p>
            <a:pPr algn="just"/>
            <a:r>
              <a:rPr lang="es-CL" sz="3200" u="sng" dirty="0" smtClean="0">
                <a:solidFill>
                  <a:srgbClr val="FF3300"/>
                </a:solidFill>
                <a:latin typeface="+mn-lt"/>
              </a:rPr>
              <a:t>Igualación</a:t>
            </a:r>
            <a:r>
              <a:rPr lang="es-CL" sz="3200" dirty="0" smtClean="0">
                <a:latin typeface="+mn-lt"/>
              </a:rPr>
              <a:t>: Consiste en tomar dos ecuaciones y en ambas despejar una variable, para luego igualar ambas ecuaciones. Esto se repite hasta llegar a una ecuación de una sola incógnita, para resolverla y sustituir en alguna ecuación, o repetir todo el proceso para despejar esta vez otra incógnita.</a:t>
            </a:r>
            <a:endParaRPr lang="es-CL" sz="32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Ejemplo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31746" name="Ecuación" r:id="rId3" imgW="0" imgH="0" progId="Equation.3">
              <p:embed/>
            </p:oleObj>
          </a:graphicData>
        </a:graphic>
      </p:graphicFrame>
      <p:sp>
        <p:nvSpPr>
          <p:cNvPr id="2055" name="Text Box 4"/>
          <p:cNvSpPr txBox="1">
            <a:spLocks noChangeArrowheads="1"/>
          </p:cNvSpPr>
          <p:nvPr/>
        </p:nvSpPr>
        <p:spPr bwMode="auto">
          <a:xfrm>
            <a:off x="2428860" y="2000240"/>
            <a:ext cx="6408738" cy="1569660"/>
          </a:xfrm>
          <a:prstGeom prst="rect">
            <a:avLst/>
          </a:prstGeom>
          <a:noFill/>
          <a:ln w="9525">
            <a:noFill/>
            <a:miter lim="800000"/>
            <a:headEnd/>
            <a:tailEnd/>
          </a:ln>
        </p:spPr>
        <p:txBody>
          <a:bodyPr wrap="square">
            <a:spAutoFit/>
          </a:bodyPr>
          <a:lstStyle/>
          <a:p>
            <a:pPr algn="just"/>
            <a:r>
              <a:rPr lang="es-CL" sz="3200" dirty="0" smtClean="0">
                <a:latin typeface="+mn-lt"/>
              </a:rPr>
              <a:t>Recuerden que NO podemos inventar información para resolver el sistema.</a:t>
            </a:r>
            <a:endParaRPr lang="es-CL" sz="32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Ejemplo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32770" name="Ecuación" r:id="rId3" imgW="0" imgH="0" progId="Equation.3">
              <p:embed/>
            </p:oleObj>
          </a:graphicData>
        </a:graphic>
      </p:graphicFrame>
      <p:sp>
        <p:nvSpPr>
          <p:cNvPr id="2055" name="Text Box 4"/>
          <p:cNvSpPr txBox="1">
            <a:spLocks noChangeArrowheads="1"/>
          </p:cNvSpPr>
          <p:nvPr/>
        </p:nvSpPr>
        <p:spPr bwMode="auto">
          <a:xfrm>
            <a:off x="2428860" y="2000240"/>
            <a:ext cx="6408738" cy="1754326"/>
          </a:xfrm>
          <a:prstGeom prst="rect">
            <a:avLst/>
          </a:prstGeom>
          <a:noFill/>
          <a:ln w="9525">
            <a:noFill/>
            <a:miter lim="800000"/>
            <a:headEnd/>
            <a:tailEnd/>
          </a:ln>
        </p:spPr>
        <p:txBody>
          <a:bodyPr wrap="square">
            <a:spAutoFit/>
          </a:bodyPr>
          <a:lstStyle/>
          <a:p>
            <a:pPr algn="just"/>
            <a:r>
              <a:rPr lang="es-CL" sz="3600" dirty="0" smtClean="0">
                <a:latin typeface="+mn-lt"/>
              </a:rPr>
              <a:t>Para resolver se puede despejar la x:</a:t>
            </a:r>
          </a:p>
          <a:p>
            <a:pPr algn="just"/>
            <a:endParaRPr lang="es-CL" sz="36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aphicFrame>
        <p:nvGraphicFramePr>
          <p:cNvPr id="6" name="5 Objeto"/>
          <p:cNvGraphicFramePr>
            <a:graphicFrameLocks noChangeAspect="1"/>
          </p:cNvGraphicFramePr>
          <p:nvPr/>
        </p:nvGraphicFramePr>
        <p:xfrm>
          <a:off x="2365375" y="3357563"/>
          <a:ext cx="2241550" cy="1970087"/>
        </p:xfrm>
        <a:graphic>
          <a:graphicData uri="http://schemas.openxmlformats.org/presentationml/2006/ole">
            <p:oleObj spid="_x0000_s32771" name="Equation" r:id="rId9" imgW="736560" imgH="647640" progId="Equation.DSMT4">
              <p:embed/>
            </p:oleObj>
          </a:graphicData>
        </a:graphic>
      </p:graphicFrame>
      <p:sp>
        <p:nvSpPr>
          <p:cNvPr id="9" name="8 Flecha derecha"/>
          <p:cNvSpPr/>
          <p:nvPr/>
        </p:nvSpPr>
        <p:spPr>
          <a:xfrm>
            <a:off x="4714876" y="3929066"/>
            <a:ext cx="1000132" cy="714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aphicFrame>
        <p:nvGraphicFramePr>
          <p:cNvPr id="30724" name="Object 3"/>
          <p:cNvGraphicFramePr>
            <a:graphicFrameLocks noChangeAspect="1"/>
          </p:cNvGraphicFramePr>
          <p:nvPr/>
        </p:nvGraphicFramePr>
        <p:xfrm>
          <a:off x="6000760" y="5000636"/>
          <a:ext cx="1119187" cy="577850"/>
        </p:xfrm>
        <a:graphic>
          <a:graphicData uri="http://schemas.openxmlformats.org/presentationml/2006/ole">
            <p:oleObj spid="_x0000_s32772" name="Equation" r:id="rId10" imgW="368280" imgH="190440" progId="Equation.DSMT4">
              <p:embed/>
            </p:oleObj>
          </a:graphicData>
        </a:graphic>
      </p:graphicFrame>
      <p:graphicFrame>
        <p:nvGraphicFramePr>
          <p:cNvPr id="30725" name="Object 3"/>
          <p:cNvGraphicFramePr>
            <a:graphicFrameLocks noChangeAspect="1"/>
          </p:cNvGraphicFramePr>
          <p:nvPr/>
        </p:nvGraphicFramePr>
        <p:xfrm>
          <a:off x="6000760" y="3429000"/>
          <a:ext cx="2781300" cy="1196975"/>
        </p:xfrm>
        <a:graphic>
          <a:graphicData uri="http://schemas.openxmlformats.org/presentationml/2006/ole">
            <p:oleObj spid="_x0000_s32773" name="Equation" r:id="rId11" imgW="91440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0725"/>
                                        </p:tgtEl>
                                        <p:attrNameLst>
                                          <p:attrName>style.visibility</p:attrName>
                                        </p:attrNameLst>
                                      </p:cBhvr>
                                      <p:to>
                                        <p:strVal val="visible"/>
                                      </p:to>
                                    </p:set>
                                    <p:animEffect transition="in" filter="wipe(down)">
                                      <p:cBhvr>
                                        <p:cTn id="17" dur="500"/>
                                        <p:tgtEl>
                                          <p:spTgt spid="3072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0724"/>
                                        </p:tgtEl>
                                        <p:attrNameLst>
                                          <p:attrName>style.visibility</p:attrName>
                                        </p:attrNameLst>
                                      </p:cBhvr>
                                      <p:to>
                                        <p:strVal val="visible"/>
                                      </p:to>
                                    </p:set>
                                    <p:animEffect transition="in" filter="wipe(down)">
                                      <p:cBhvr>
                                        <p:cTn id="22" dur="500"/>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Ejemplo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33794" name="Ecuación" r:id="rId3" imgW="0" imgH="0" progId="Equation.3">
              <p:embed/>
            </p:oleObj>
          </a:graphicData>
        </a:graphic>
      </p:graphicFrame>
      <p:sp>
        <p:nvSpPr>
          <p:cNvPr id="2055" name="Text Box 4"/>
          <p:cNvSpPr txBox="1">
            <a:spLocks noChangeArrowheads="1"/>
          </p:cNvSpPr>
          <p:nvPr/>
        </p:nvSpPr>
        <p:spPr bwMode="auto">
          <a:xfrm>
            <a:off x="2428860" y="2000240"/>
            <a:ext cx="6408738" cy="4524315"/>
          </a:xfrm>
          <a:prstGeom prst="rect">
            <a:avLst/>
          </a:prstGeom>
          <a:noFill/>
          <a:ln w="9525">
            <a:noFill/>
            <a:miter lim="800000"/>
            <a:headEnd/>
            <a:tailEnd/>
          </a:ln>
        </p:spPr>
        <p:txBody>
          <a:bodyPr wrap="square">
            <a:spAutoFit/>
          </a:bodyPr>
          <a:lstStyle/>
          <a:p>
            <a:pPr algn="just"/>
            <a:r>
              <a:rPr lang="es-CL" sz="3600" dirty="0" smtClean="0">
                <a:latin typeface="+mn-lt"/>
              </a:rPr>
              <a:t>Ahora podríamos hacer algo similar a lo anterior, esta vez igualando y para obtener x. </a:t>
            </a:r>
          </a:p>
          <a:p>
            <a:pPr algn="just"/>
            <a:r>
              <a:rPr lang="es-CL" sz="3600" dirty="0" smtClean="0">
                <a:latin typeface="+mn-lt"/>
              </a:rPr>
              <a:t>Pero es más rápido reemplazar y=1 en x=2y+3 obteniendo x=5.</a:t>
            </a:r>
          </a:p>
          <a:p>
            <a:pPr algn="just"/>
            <a:endParaRPr lang="es-CL" sz="3600" dirty="0" smtClean="0">
              <a:latin typeface="+mn-lt"/>
            </a:endParaRPr>
          </a:p>
          <a:p>
            <a:pPr algn="just"/>
            <a:r>
              <a:rPr lang="es-CL" sz="3600" dirty="0" smtClean="0">
                <a:latin typeface="+mn-lt"/>
              </a:rPr>
              <a:t>Finalmente, la solución es (</a:t>
            </a:r>
            <a:r>
              <a:rPr lang="es-CL" sz="3600" dirty="0" err="1" smtClean="0">
                <a:latin typeface="+mn-lt"/>
              </a:rPr>
              <a:t>x,y</a:t>
            </a:r>
            <a:r>
              <a:rPr lang="es-CL" sz="3600" dirty="0" smtClean="0">
                <a:latin typeface="+mn-lt"/>
              </a:rPr>
              <a:t>)=(5,1)</a:t>
            </a:r>
            <a:endParaRPr lang="es-CL" sz="36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5">
                                            <p:txEl>
                                              <p:pRg st="1" end="1"/>
                                            </p:txEl>
                                          </p:spTgt>
                                        </p:tgtEl>
                                        <p:attrNameLst>
                                          <p:attrName>style.visibility</p:attrName>
                                        </p:attrNameLst>
                                      </p:cBhvr>
                                      <p:to>
                                        <p:strVal val="visible"/>
                                      </p:to>
                                    </p:set>
                                    <p:animEffect transition="in" filter="fade">
                                      <p:cBhvr>
                                        <p:cTn id="12" dur="2000"/>
                                        <p:tgtEl>
                                          <p:spTgt spid="20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55">
                                            <p:txEl>
                                              <p:pRg st="3" end="3"/>
                                            </p:txEl>
                                          </p:spTgt>
                                        </p:tgtEl>
                                        <p:attrNameLst>
                                          <p:attrName>style.visibility</p:attrName>
                                        </p:attrNameLst>
                                      </p:cBhvr>
                                      <p:to>
                                        <p:strVal val="visible"/>
                                      </p:to>
                                    </p:set>
                                    <p:animEffect transition="in" filter="fade">
                                      <p:cBhvr>
                                        <p:cTn id="17" dur="2000"/>
                                        <p:tgtEl>
                                          <p:spTgt spid="20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Ejemplo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34818" name="Ecuación" r:id="rId3" imgW="0" imgH="0" progId="Equation.3">
              <p:embed/>
            </p:oleObj>
          </a:graphicData>
        </a:graphic>
      </p:graphicFrame>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2771" name="Picture 3"/>
          <p:cNvPicPr>
            <a:picLocks noChangeAspect="1" noChangeArrowheads="1"/>
          </p:cNvPicPr>
          <p:nvPr/>
        </p:nvPicPr>
        <p:blipFill>
          <a:blip r:embed="rId9" cstate="print"/>
          <a:srcRect/>
          <a:stretch>
            <a:fillRect/>
          </a:stretch>
        </p:blipFill>
        <p:spPr bwMode="auto">
          <a:xfrm>
            <a:off x="2428860" y="1714488"/>
            <a:ext cx="6365277" cy="5000660"/>
          </a:xfrm>
          <a:prstGeom prst="rect">
            <a:avLst/>
          </a:prstGeom>
          <a:noFill/>
          <a:ln w="9525">
            <a:noFill/>
            <a:miter lim="800000"/>
            <a:headEnd/>
            <a:tailEnd/>
          </a:ln>
          <a:effectLst/>
        </p:spPr>
      </p:pic>
      <p:cxnSp>
        <p:nvCxnSpPr>
          <p:cNvPr id="9" name="8 Conector recto"/>
          <p:cNvCxnSpPr/>
          <p:nvPr/>
        </p:nvCxnSpPr>
        <p:spPr>
          <a:xfrm>
            <a:off x="2928926" y="4071942"/>
            <a:ext cx="2857520"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rot="5400000" flipH="1" flipV="1">
            <a:off x="4679157" y="5179231"/>
            <a:ext cx="2214578"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 name="14 Grupo"/>
          <p:cNvGrpSpPr/>
          <p:nvPr/>
        </p:nvGrpSpPr>
        <p:grpSpPr>
          <a:xfrm>
            <a:off x="4000496" y="2571744"/>
            <a:ext cx="1643074" cy="1357322"/>
            <a:chOff x="4000496" y="2571744"/>
            <a:chExt cx="1643074" cy="1357322"/>
          </a:xfrm>
        </p:grpSpPr>
        <p:cxnSp>
          <p:nvCxnSpPr>
            <p:cNvPr id="13" name="12 Conector recto de flecha"/>
            <p:cNvCxnSpPr/>
            <p:nvPr/>
          </p:nvCxnSpPr>
          <p:spPr>
            <a:xfrm rot="16200000" flipH="1">
              <a:off x="4786314" y="3071810"/>
              <a:ext cx="928694" cy="78581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4000496" y="2571744"/>
              <a:ext cx="1069524" cy="369332"/>
            </a:xfrm>
            <a:prstGeom prst="rect">
              <a:avLst/>
            </a:prstGeom>
            <a:noFill/>
          </p:spPr>
          <p:txBody>
            <a:bodyPr wrap="none" rtlCol="0">
              <a:spAutoFit/>
            </a:bodyPr>
            <a:lstStyle/>
            <a:p>
              <a:r>
                <a:rPr lang="es-CL" dirty="0" smtClean="0"/>
                <a:t>Solución</a:t>
              </a:r>
              <a:endParaRPr lang="es-CL"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Ejemplo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35842" name="Ecuación" r:id="rId3" imgW="0" imgH="0" progId="Equation.3">
              <p:embed/>
            </p:oleObj>
          </a:graphicData>
        </a:graphic>
      </p:graphicFrame>
      <p:sp>
        <p:nvSpPr>
          <p:cNvPr id="2055" name="Text Box 4"/>
          <p:cNvSpPr txBox="1">
            <a:spLocks noChangeArrowheads="1"/>
          </p:cNvSpPr>
          <p:nvPr/>
        </p:nvSpPr>
        <p:spPr bwMode="auto">
          <a:xfrm>
            <a:off x="2428860" y="2000240"/>
            <a:ext cx="6408738" cy="1200329"/>
          </a:xfrm>
          <a:prstGeom prst="rect">
            <a:avLst/>
          </a:prstGeom>
          <a:noFill/>
          <a:ln w="9525">
            <a:noFill/>
            <a:miter lim="800000"/>
            <a:headEnd/>
            <a:tailEnd/>
          </a:ln>
        </p:spPr>
        <p:txBody>
          <a:bodyPr wrap="square">
            <a:spAutoFit/>
          </a:bodyPr>
          <a:lstStyle/>
          <a:p>
            <a:pPr algn="just"/>
            <a:r>
              <a:rPr lang="es-CL" sz="3600" dirty="0" smtClean="0">
                <a:latin typeface="+mn-lt"/>
              </a:rPr>
              <a:t>Resuelva el sistema:</a:t>
            </a:r>
          </a:p>
          <a:p>
            <a:pPr algn="just"/>
            <a:endParaRPr lang="es-CL" sz="36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aphicFrame>
        <p:nvGraphicFramePr>
          <p:cNvPr id="6" name="5 Objeto"/>
          <p:cNvGraphicFramePr>
            <a:graphicFrameLocks noChangeAspect="1"/>
          </p:cNvGraphicFramePr>
          <p:nvPr/>
        </p:nvGraphicFramePr>
        <p:xfrm>
          <a:off x="2500298" y="2786058"/>
          <a:ext cx="2511425" cy="1428750"/>
        </p:xfrm>
        <a:graphic>
          <a:graphicData uri="http://schemas.openxmlformats.org/presentationml/2006/ole">
            <p:oleObj spid="_x0000_s35843" name="Equation" r:id="rId9" imgW="825480" imgH="469800" progId="Equation.DSMT4">
              <p:embed/>
            </p:oleObj>
          </a:graphicData>
        </a:graphic>
      </p:graphicFrame>
      <p:sp>
        <p:nvSpPr>
          <p:cNvPr id="7" name="Text Box 4"/>
          <p:cNvSpPr txBox="1">
            <a:spLocks noChangeArrowheads="1"/>
          </p:cNvSpPr>
          <p:nvPr/>
        </p:nvSpPr>
        <p:spPr bwMode="auto">
          <a:xfrm>
            <a:off x="2357422" y="4357694"/>
            <a:ext cx="6408738" cy="1200329"/>
          </a:xfrm>
          <a:prstGeom prst="rect">
            <a:avLst/>
          </a:prstGeom>
          <a:noFill/>
          <a:ln w="9525">
            <a:noFill/>
            <a:miter lim="800000"/>
            <a:headEnd/>
            <a:tailEnd/>
          </a:ln>
        </p:spPr>
        <p:txBody>
          <a:bodyPr wrap="square">
            <a:spAutoFit/>
          </a:bodyPr>
          <a:lstStyle/>
          <a:p>
            <a:pPr algn="just"/>
            <a:r>
              <a:rPr lang="es-CL" sz="3600" dirty="0" smtClean="0">
                <a:latin typeface="+mn-lt"/>
              </a:rPr>
              <a:t>Por el método de </a:t>
            </a:r>
            <a:r>
              <a:rPr lang="es-CL" sz="3600" u="sng" dirty="0" smtClean="0">
                <a:latin typeface="+mn-lt"/>
              </a:rPr>
              <a:t>eliminación</a:t>
            </a:r>
            <a:r>
              <a:rPr lang="es-CL" sz="3600" dirty="0" smtClean="0">
                <a:latin typeface="+mn-lt"/>
              </a:rPr>
              <a:t>. </a:t>
            </a:r>
          </a:p>
          <a:p>
            <a:pPr algn="just"/>
            <a:endParaRPr lang="es-CL" sz="3600" dirty="0">
              <a:latin typeface="+mn-l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Ejemplo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36866" name="Ecuación" r:id="rId3" imgW="0" imgH="0" progId="Equation.3">
              <p:embed/>
            </p:oleObj>
          </a:graphicData>
        </a:graphic>
      </p:graphicFrame>
      <p:sp>
        <p:nvSpPr>
          <p:cNvPr id="2055" name="Text Box 4"/>
          <p:cNvSpPr txBox="1">
            <a:spLocks noChangeArrowheads="1"/>
          </p:cNvSpPr>
          <p:nvPr/>
        </p:nvSpPr>
        <p:spPr bwMode="auto">
          <a:xfrm>
            <a:off x="2428860" y="2000240"/>
            <a:ext cx="6408738" cy="4401205"/>
          </a:xfrm>
          <a:prstGeom prst="rect">
            <a:avLst/>
          </a:prstGeom>
          <a:noFill/>
          <a:ln w="9525">
            <a:noFill/>
            <a:miter lim="800000"/>
            <a:headEnd/>
            <a:tailEnd/>
          </a:ln>
        </p:spPr>
        <p:txBody>
          <a:bodyPr wrap="square">
            <a:spAutoFit/>
          </a:bodyPr>
          <a:lstStyle/>
          <a:p>
            <a:pPr algn="just"/>
            <a:r>
              <a:rPr lang="es-CL" sz="2800" u="sng" dirty="0" smtClean="0">
                <a:solidFill>
                  <a:srgbClr val="FF3300"/>
                </a:solidFill>
                <a:latin typeface="+mn-lt"/>
              </a:rPr>
              <a:t>Eliminación</a:t>
            </a:r>
            <a:r>
              <a:rPr lang="es-CL" sz="2800" dirty="0" smtClean="0">
                <a:latin typeface="+mn-lt"/>
              </a:rPr>
              <a:t>: Tomamos dos o más ecuaciones del sistema y las multiplicamos por algún factor conveniente (entero, fracción, positivo, negativo, etc. pero nunca cero) de manera que al sumar estas igualdades término a término se elimine alguna incógnita o se obtenga una ecuación de primer grado con una sola incógnita que se supone, a estas alturas ya sabemos resolver.</a:t>
            </a:r>
            <a:endParaRPr lang="es-CL" sz="28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Ejemplo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73730" name="Ecuación" r:id="rId3" imgW="0" imgH="0" progId="Equation.3">
              <p:embed/>
            </p:oleObj>
          </a:graphicData>
        </a:graphic>
      </p:graphicFrame>
      <p:sp>
        <p:nvSpPr>
          <p:cNvPr id="2055" name="Text Box 4"/>
          <p:cNvSpPr txBox="1">
            <a:spLocks noChangeArrowheads="1"/>
          </p:cNvSpPr>
          <p:nvPr/>
        </p:nvSpPr>
        <p:spPr bwMode="auto">
          <a:xfrm>
            <a:off x="2428860" y="2000240"/>
            <a:ext cx="6408738" cy="2308324"/>
          </a:xfrm>
          <a:prstGeom prst="rect">
            <a:avLst/>
          </a:prstGeom>
          <a:noFill/>
          <a:ln w="9525">
            <a:noFill/>
            <a:miter lim="800000"/>
            <a:headEnd/>
            <a:tailEnd/>
          </a:ln>
        </p:spPr>
        <p:txBody>
          <a:bodyPr wrap="square">
            <a:spAutoFit/>
          </a:bodyPr>
          <a:lstStyle/>
          <a:p>
            <a:pPr algn="just"/>
            <a:r>
              <a:rPr lang="es-CL" sz="3600" u="sng" dirty="0" smtClean="0">
                <a:latin typeface="+mn-lt"/>
              </a:rPr>
              <a:t>Solución</a:t>
            </a:r>
            <a:r>
              <a:rPr lang="es-CL" sz="3600" dirty="0" smtClean="0">
                <a:latin typeface="+mn-lt"/>
              </a:rPr>
              <a:t>: Una forma es multiplicar la segunda ecuación por -3</a:t>
            </a:r>
          </a:p>
          <a:p>
            <a:pPr algn="just"/>
            <a:endParaRPr lang="es-CL" sz="3600" dirty="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lstStyle/>
          <a:p>
            <a:pPr eaLnBrk="1" hangingPunct="1"/>
            <a:r>
              <a:rPr lang="es-ES" cap="none" dirty="0" smtClean="0">
                <a:solidFill>
                  <a:schemeClr val="bg1"/>
                </a:solidFill>
                <a:latin typeface="+mn-lt"/>
              </a:rPr>
              <a:t>Definición</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2051" name="Ecuación" r:id="rId3" imgW="0" imgH="0" progId="Equation.3">
              <p:embed/>
            </p:oleObj>
          </a:graphicData>
        </a:graphic>
      </p:graphicFrame>
      <p:sp>
        <p:nvSpPr>
          <p:cNvPr id="2055" name="Text Box 4"/>
          <p:cNvSpPr txBox="1">
            <a:spLocks noChangeArrowheads="1"/>
          </p:cNvSpPr>
          <p:nvPr/>
        </p:nvSpPr>
        <p:spPr bwMode="auto">
          <a:xfrm>
            <a:off x="2411760" y="1988840"/>
            <a:ext cx="6408738" cy="2062103"/>
          </a:xfrm>
          <a:prstGeom prst="rect">
            <a:avLst/>
          </a:prstGeom>
          <a:noFill/>
          <a:ln w="9525">
            <a:noFill/>
            <a:miter lim="800000"/>
            <a:headEnd/>
            <a:tailEnd/>
          </a:ln>
        </p:spPr>
        <p:txBody>
          <a:bodyPr>
            <a:spAutoFit/>
          </a:bodyPr>
          <a:lstStyle/>
          <a:p>
            <a:pPr algn="just">
              <a:spcBef>
                <a:spcPct val="50000"/>
              </a:spcBef>
            </a:pPr>
            <a:r>
              <a:rPr lang="es-ES" sz="3200" dirty="0">
                <a:latin typeface="+mn-lt"/>
              </a:rPr>
              <a:t>La ecuación de la recta se puede determinar a partir de dos </a:t>
            </a:r>
            <a:r>
              <a:rPr lang="es-ES" sz="3200" dirty="0" smtClean="0">
                <a:latin typeface="+mn-lt"/>
              </a:rPr>
              <a:t>puntos                                                      (</a:t>
            </a:r>
            <a:r>
              <a:rPr lang="es-ES" sz="3200" dirty="0" err="1" smtClean="0">
                <a:latin typeface="+mn-lt"/>
              </a:rPr>
              <a:t>a,b</a:t>
            </a:r>
            <a:r>
              <a:rPr lang="es-ES" sz="3200" dirty="0" smtClean="0">
                <a:latin typeface="+mn-lt"/>
              </a:rPr>
              <a:t>) y (</a:t>
            </a:r>
            <a:r>
              <a:rPr lang="es-ES" sz="3200" dirty="0" err="1" smtClean="0">
                <a:latin typeface="+mn-lt"/>
              </a:rPr>
              <a:t>c,d</a:t>
            </a:r>
            <a:r>
              <a:rPr lang="es-ES" sz="3200" dirty="0" smtClean="0">
                <a:latin typeface="+mn-lt"/>
              </a:rPr>
              <a:t>) reemplazando </a:t>
            </a:r>
            <a:r>
              <a:rPr lang="es-ES" sz="3200" dirty="0">
                <a:latin typeface="+mn-lt"/>
              </a:rPr>
              <a:t>en la siguiente </a:t>
            </a:r>
            <a:r>
              <a:rPr lang="es-ES" sz="3200" dirty="0" smtClean="0">
                <a:latin typeface="+mn-lt"/>
              </a:rPr>
              <a:t>fórmula</a:t>
            </a:r>
            <a:r>
              <a:rPr lang="es-ES" sz="3200" dirty="0">
                <a:latin typeface="+mn-lt"/>
              </a:rPr>
              <a:t>: </a:t>
            </a:r>
          </a:p>
        </p:txBody>
      </p:sp>
      <p:graphicFrame>
        <p:nvGraphicFramePr>
          <p:cNvPr id="8203" name="Object 11"/>
          <p:cNvGraphicFramePr>
            <a:graphicFrameLocks noChangeAspect="1"/>
          </p:cNvGraphicFramePr>
          <p:nvPr>
            <p:ph sz="quarter" idx="4"/>
          </p:nvPr>
        </p:nvGraphicFramePr>
        <p:xfrm>
          <a:off x="4427538" y="4386263"/>
          <a:ext cx="1804987" cy="965200"/>
        </p:xfrm>
        <a:graphic>
          <a:graphicData uri="http://schemas.openxmlformats.org/presentationml/2006/ole">
            <p:oleObj spid="_x0000_s2053" name="Equation" r:id="rId4" imgW="736560" imgH="393480" progId="Equation.DSMT4">
              <p:embed/>
            </p:oleObj>
          </a:graphicData>
        </a:graphic>
      </p:graphicFrame>
      <p:pic>
        <p:nvPicPr>
          <p:cNvPr id="8" name="Picture 3"/>
          <p:cNvPicPr>
            <a:picLocks noChangeAspect="1" noChangeArrowheads="1"/>
          </p:cNvPicPr>
          <p:nvPr/>
        </p:nvPicPr>
        <p:blipFill>
          <a:blip r:embed="rId5"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Ejemplo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39938" name="Ecuación" r:id="rId3" imgW="0" imgH="0" progId="Equation.3">
              <p:embed/>
            </p:oleObj>
          </a:graphicData>
        </a:graphic>
      </p:graphicFrame>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aphicFrame>
        <p:nvGraphicFramePr>
          <p:cNvPr id="6" name="5 Objeto"/>
          <p:cNvGraphicFramePr>
            <a:graphicFrameLocks noChangeAspect="1"/>
          </p:cNvGraphicFramePr>
          <p:nvPr/>
        </p:nvGraphicFramePr>
        <p:xfrm>
          <a:off x="2366963" y="2714625"/>
          <a:ext cx="3168650" cy="1428750"/>
        </p:xfrm>
        <a:graphic>
          <a:graphicData uri="http://schemas.openxmlformats.org/presentationml/2006/ole">
            <p:oleObj spid="_x0000_s39939" name="Equation" r:id="rId9" imgW="1041120" imgH="469800" progId="Equation.DSMT4">
              <p:embed/>
            </p:oleObj>
          </a:graphicData>
        </a:graphic>
      </p:graphicFrame>
      <p:sp>
        <p:nvSpPr>
          <p:cNvPr id="7" name="Text Box 4"/>
          <p:cNvSpPr txBox="1">
            <a:spLocks noChangeArrowheads="1"/>
          </p:cNvSpPr>
          <p:nvPr/>
        </p:nvSpPr>
        <p:spPr bwMode="auto">
          <a:xfrm>
            <a:off x="2428860" y="4357694"/>
            <a:ext cx="6408738" cy="2308324"/>
          </a:xfrm>
          <a:prstGeom prst="rect">
            <a:avLst/>
          </a:prstGeom>
          <a:noFill/>
          <a:ln w="9525">
            <a:noFill/>
            <a:miter lim="800000"/>
            <a:headEnd/>
            <a:tailEnd/>
          </a:ln>
        </p:spPr>
        <p:txBody>
          <a:bodyPr wrap="square">
            <a:spAutoFit/>
          </a:bodyPr>
          <a:lstStyle/>
          <a:p>
            <a:pPr algn="just"/>
            <a:r>
              <a:rPr lang="es-CL" sz="3600" dirty="0" smtClean="0">
                <a:latin typeface="+mn-lt"/>
              </a:rPr>
              <a:t>Sustituyendo y en la segunda ecuación del sistema original se obtiene x=7. </a:t>
            </a:r>
          </a:p>
          <a:p>
            <a:pPr algn="just"/>
            <a:r>
              <a:rPr lang="es-CL" sz="3600" dirty="0" smtClean="0">
                <a:latin typeface="+mn-lt"/>
              </a:rPr>
              <a:t>La solución es </a:t>
            </a:r>
            <a:r>
              <a:rPr lang="en-US" sz="3600" dirty="0" smtClean="0">
                <a:latin typeface="+mn-lt"/>
              </a:rPr>
              <a:t>(</a:t>
            </a:r>
            <a:r>
              <a:rPr lang="en-US" sz="3600" dirty="0" err="1" smtClean="0">
                <a:latin typeface="+mn-lt"/>
              </a:rPr>
              <a:t>x,y</a:t>
            </a:r>
            <a:r>
              <a:rPr lang="en-US" sz="3600" dirty="0" smtClean="0">
                <a:latin typeface="+mn-lt"/>
              </a:rPr>
              <a:t>)= (7,1/2)</a:t>
            </a:r>
            <a:endParaRPr lang="es-CL" sz="3600" dirty="0">
              <a:latin typeface="+mn-lt"/>
            </a:endParaRPr>
          </a:p>
        </p:txBody>
      </p:sp>
      <p:sp>
        <p:nvSpPr>
          <p:cNvPr id="9" name="8 Rectángulo"/>
          <p:cNvSpPr/>
          <p:nvPr/>
        </p:nvSpPr>
        <p:spPr>
          <a:xfrm>
            <a:off x="2357422" y="2714620"/>
            <a:ext cx="785818" cy="1357322"/>
          </a:xfrm>
          <a:prstGeom prst="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0" name="9 Rectángulo"/>
          <p:cNvSpPr/>
          <p:nvPr/>
        </p:nvSpPr>
        <p:spPr>
          <a:xfrm>
            <a:off x="3643306" y="2714620"/>
            <a:ext cx="857256" cy="1357322"/>
          </a:xfrm>
          <a:prstGeom prst="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1" name="10 Flecha derecha"/>
          <p:cNvSpPr/>
          <p:nvPr/>
        </p:nvSpPr>
        <p:spPr>
          <a:xfrm>
            <a:off x="5786446" y="3143248"/>
            <a:ext cx="785818" cy="6429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aphicFrame>
        <p:nvGraphicFramePr>
          <p:cNvPr id="38916" name="Object 3"/>
          <p:cNvGraphicFramePr>
            <a:graphicFrameLocks noChangeAspect="1"/>
          </p:cNvGraphicFramePr>
          <p:nvPr/>
        </p:nvGraphicFramePr>
        <p:xfrm>
          <a:off x="6715140" y="2714620"/>
          <a:ext cx="1506537" cy="579437"/>
        </p:xfrm>
        <a:graphic>
          <a:graphicData uri="http://schemas.openxmlformats.org/presentationml/2006/ole">
            <p:oleObj spid="_x0000_s39940" name="Equation" r:id="rId10" imgW="495000" imgH="190440" progId="Equation.DSMT4">
              <p:embed/>
            </p:oleObj>
          </a:graphicData>
        </a:graphic>
      </p:graphicFrame>
      <p:graphicFrame>
        <p:nvGraphicFramePr>
          <p:cNvPr id="38917" name="Object 3"/>
          <p:cNvGraphicFramePr>
            <a:graphicFrameLocks noChangeAspect="1"/>
          </p:cNvGraphicFramePr>
          <p:nvPr/>
        </p:nvGraphicFramePr>
        <p:xfrm>
          <a:off x="6715140" y="3357562"/>
          <a:ext cx="1470025" cy="887412"/>
        </p:xfrm>
        <a:graphic>
          <a:graphicData uri="http://schemas.openxmlformats.org/presentationml/2006/ole">
            <p:oleObj spid="_x0000_s39941" name="Equation" r:id="rId11" imgW="482400" imgH="29196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8916"/>
                                        </p:tgtEl>
                                        <p:attrNameLst>
                                          <p:attrName>style.visibility</p:attrName>
                                        </p:attrNameLst>
                                      </p:cBhvr>
                                      <p:to>
                                        <p:strVal val="visible"/>
                                      </p:to>
                                    </p:set>
                                    <p:anim calcmode="lin" valueType="num">
                                      <p:cBhvr additive="base">
                                        <p:cTn id="21" dur="500" fill="hold"/>
                                        <p:tgtEl>
                                          <p:spTgt spid="38916"/>
                                        </p:tgtEl>
                                        <p:attrNameLst>
                                          <p:attrName>ppt_x</p:attrName>
                                        </p:attrNameLst>
                                      </p:cBhvr>
                                      <p:tavLst>
                                        <p:tav tm="0">
                                          <p:val>
                                            <p:strVal val="#ppt_x"/>
                                          </p:val>
                                        </p:tav>
                                        <p:tav tm="100000">
                                          <p:val>
                                            <p:strVal val="#ppt_x"/>
                                          </p:val>
                                        </p:tav>
                                      </p:tavLst>
                                    </p:anim>
                                    <p:anim calcmode="lin" valueType="num">
                                      <p:cBhvr additive="base">
                                        <p:cTn id="22" dur="500" fill="hold"/>
                                        <p:tgtEl>
                                          <p:spTgt spid="3891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8917"/>
                                        </p:tgtEl>
                                        <p:attrNameLst>
                                          <p:attrName>style.visibility</p:attrName>
                                        </p:attrNameLst>
                                      </p:cBhvr>
                                      <p:to>
                                        <p:strVal val="visible"/>
                                      </p:to>
                                    </p:set>
                                    <p:anim calcmode="lin" valueType="num">
                                      <p:cBhvr additive="base">
                                        <p:cTn id="27" dur="500" fill="hold"/>
                                        <p:tgtEl>
                                          <p:spTgt spid="38917"/>
                                        </p:tgtEl>
                                        <p:attrNameLst>
                                          <p:attrName>ppt_x</p:attrName>
                                        </p:attrNameLst>
                                      </p:cBhvr>
                                      <p:tavLst>
                                        <p:tav tm="0">
                                          <p:val>
                                            <p:strVal val="#ppt_x"/>
                                          </p:val>
                                        </p:tav>
                                        <p:tav tm="100000">
                                          <p:val>
                                            <p:strVal val="#ppt_x"/>
                                          </p:val>
                                        </p:tav>
                                      </p:tavLst>
                                    </p:anim>
                                    <p:anim calcmode="lin" valueType="num">
                                      <p:cBhvr additive="base">
                                        <p:cTn id="28" dur="500" fill="hold"/>
                                        <p:tgtEl>
                                          <p:spTgt spid="3891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 calcmode="lin" valueType="num">
                                      <p:cBhvr additive="base">
                                        <p:cTn id="3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 calcmode="lin" valueType="num">
                                      <p:cBhvr additive="base">
                                        <p:cTn id="3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9" grpId="0" animBg="1"/>
      <p:bldP spid="10" grpId="0" animBg="1"/>
      <p:bldP spid="1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Problemas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38914" name="Ecuación" r:id="rId3" imgW="0" imgH="0" progId="Equation.3">
              <p:embed/>
            </p:oleObj>
          </a:graphicData>
        </a:graphic>
      </p:graphicFrame>
      <p:sp>
        <p:nvSpPr>
          <p:cNvPr id="2055" name="Text Box 4"/>
          <p:cNvSpPr txBox="1">
            <a:spLocks noChangeArrowheads="1"/>
          </p:cNvSpPr>
          <p:nvPr/>
        </p:nvSpPr>
        <p:spPr bwMode="auto">
          <a:xfrm>
            <a:off x="2428860" y="2000240"/>
            <a:ext cx="6408738" cy="3539430"/>
          </a:xfrm>
          <a:prstGeom prst="rect">
            <a:avLst/>
          </a:prstGeom>
          <a:noFill/>
          <a:ln w="9525">
            <a:noFill/>
            <a:miter lim="800000"/>
            <a:headEnd/>
            <a:tailEnd/>
          </a:ln>
        </p:spPr>
        <p:txBody>
          <a:bodyPr wrap="square">
            <a:spAutoFit/>
          </a:bodyPr>
          <a:lstStyle/>
          <a:p>
            <a:r>
              <a:rPr lang="es-CL" sz="2800" dirty="0" smtClean="0">
                <a:latin typeface="+mn-lt"/>
              </a:rPr>
              <a:t>Dentro del proceso de resolución de problemas, se pueden diferenciar seis etapas:</a:t>
            </a:r>
          </a:p>
          <a:p>
            <a:pPr marL="514350" indent="-514350">
              <a:buFont typeface="+mj-lt"/>
              <a:buAutoNum type="arabicPeriod"/>
            </a:pPr>
            <a:r>
              <a:rPr lang="es-CL" sz="2800" dirty="0" smtClean="0">
                <a:latin typeface="+mn-lt"/>
              </a:rPr>
              <a:t>Leer el problema</a:t>
            </a:r>
          </a:p>
          <a:p>
            <a:pPr marL="514350" indent="-514350">
              <a:buFont typeface="+mj-lt"/>
              <a:buAutoNum type="arabicPeriod"/>
            </a:pPr>
            <a:r>
              <a:rPr lang="es-CL" sz="2800" dirty="0" smtClean="0">
                <a:latin typeface="+mn-lt"/>
              </a:rPr>
              <a:t>Definir las incógnitas principales</a:t>
            </a:r>
          </a:p>
          <a:p>
            <a:pPr marL="514350" indent="-514350">
              <a:buFont typeface="+mj-lt"/>
              <a:buAutoNum type="arabicPeriod"/>
            </a:pPr>
            <a:r>
              <a:rPr lang="es-CL" sz="2800" dirty="0" smtClean="0">
                <a:latin typeface="+mn-lt"/>
              </a:rPr>
              <a:t>Traducción matemática del problema</a:t>
            </a:r>
          </a:p>
          <a:p>
            <a:pPr marL="514350" indent="-514350">
              <a:buFont typeface="+mj-lt"/>
              <a:buAutoNum type="arabicPeriod"/>
            </a:pPr>
            <a:r>
              <a:rPr lang="es-CL" sz="2800" dirty="0" smtClean="0">
                <a:latin typeface="+mn-lt"/>
              </a:rPr>
              <a:t>Resolución del problema</a:t>
            </a:r>
          </a:p>
          <a:p>
            <a:pPr marL="514350" indent="-514350">
              <a:buFont typeface="+mj-lt"/>
              <a:buAutoNum type="arabicPeriod"/>
            </a:pPr>
            <a:r>
              <a:rPr lang="es-CL" sz="2800" dirty="0" smtClean="0">
                <a:latin typeface="+mn-lt"/>
              </a:rPr>
              <a:t>Interpretar las soluciones</a:t>
            </a: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5">
                                            <p:txEl>
                                              <p:pRg st="1" end="1"/>
                                            </p:txEl>
                                          </p:spTgt>
                                        </p:tgtEl>
                                        <p:attrNameLst>
                                          <p:attrName>style.visibility</p:attrName>
                                        </p:attrNameLst>
                                      </p:cBhvr>
                                      <p:to>
                                        <p:strVal val="visible"/>
                                      </p:to>
                                    </p:set>
                                    <p:animEffect transition="in" filter="fade">
                                      <p:cBhvr>
                                        <p:cTn id="12" dur="2000"/>
                                        <p:tgtEl>
                                          <p:spTgt spid="20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55">
                                            <p:txEl>
                                              <p:pRg st="2" end="2"/>
                                            </p:txEl>
                                          </p:spTgt>
                                        </p:tgtEl>
                                        <p:attrNameLst>
                                          <p:attrName>style.visibility</p:attrName>
                                        </p:attrNameLst>
                                      </p:cBhvr>
                                      <p:to>
                                        <p:strVal val="visible"/>
                                      </p:to>
                                    </p:set>
                                    <p:animEffect transition="in" filter="fade">
                                      <p:cBhvr>
                                        <p:cTn id="17" dur="2000"/>
                                        <p:tgtEl>
                                          <p:spTgt spid="20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55">
                                            <p:txEl>
                                              <p:pRg st="3" end="3"/>
                                            </p:txEl>
                                          </p:spTgt>
                                        </p:tgtEl>
                                        <p:attrNameLst>
                                          <p:attrName>style.visibility</p:attrName>
                                        </p:attrNameLst>
                                      </p:cBhvr>
                                      <p:to>
                                        <p:strVal val="visible"/>
                                      </p:to>
                                    </p:set>
                                    <p:animEffect transition="in" filter="fade">
                                      <p:cBhvr>
                                        <p:cTn id="22" dur="2000"/>
                                        <p:tgtEl>
                                          <p:spTgt spid="20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55">
                                            <p:txEl>
                                              <p:pRg st="4" end="4"/>
                                            </p:txEl>
                                          </p:spTgt>
                                        </p:tgtEl>
                                        <p:attrNameLst>
                                          <p:attrName>style.visibility</p:attrName>
                                        </p:attrNameLst>
                                      </p:cBhvr>
                                      <p:to>
                                        <p:strVal val="visible"/>
                                      </p:to>
                                    </p:set>
                                    <p:animEffect transition="in" filter="fade">
                                      <p:cBhvr>
                                        <p:cTn id="27" dur="2000"/>
                                        <p:tgtEl>
                                          <p:spTgt spid="205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55">
                                            <p:txEl>
                                              <p:pRg st="5" end="5"/>
                                            </p:txEl>
                                          </p:spTgt>
                                        </p:tgtEl>
                                        <p:attrNameLst>
                                          <p:attrName>style.visibility</p:attrName>
                                        </p:attrNameLst>
                                      </p:cBhvr>
                                      <p:to>
                                        <p:strVal val="visible"/>
                                      </p:to>
                                    </p:set>
                                    <p:animEffect transition="in" filter="fade">
                                      <p:cBhvr>
                                        <p:cTn id="32" dur="2000"/>
                                        <p:tgtEl>
                                          <p:spTgt spid="205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Ejercicio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74754" name="Ecuación" r:id="rId3" imgW="0" imgH="0" progId="Equation.3">
              <p:embed/>
            </p:oleObj>
          </a:graphicData>
        </a:graphic>
      </p:graphicFrame>
      <p:sp>
        <p:nvSpPr>
          <p:cNvPr id="2055" name="Text Box 4"/>
          <p:cNvSpPr txBox="1">
            <a:spLocks noChangeArrowheads="1"/>
          </p:cNvSpPr>
          <p:nvPr/>
        </p:nvSpPr>
        <p:spPr bwMode="auto">
          <a:xfrm>
            <a:off x="2428860" y="2000240"/>
            <a:ext cx="6408738" cy="4401205"/>
          </a:xfrm>
          <a:prstGeom prst="rect">
            <a:avLst/>
          </a:prstGeom>
          <a:noFill/>
          <a:ln w="9525">
            <a:noFill/>
            <a:miter lim="800000"/>
            <a:headEnd/>
            <a:tailEnd/>
          </a:ln>
        </p:spPr>
        <p:txBody>
          <a:bodyPr wrap="square">
            <a:spAutoFit/>
          </a:bodyPr>
          <a:lstStyle/>
          <a:p>
            <a:pPr algn="just"/>
            <a:r>
              <a:rPr lang="es-CL" sz="2800" dirty="0" smtClean="0">
                <a:latin typeface="+mn-lt"/>
              </a:rPr>
              <a:t>Aldo ha comprado bebida, cerveza y vino para el próximo partido de la U por 500 U.M. El valor del vino es 60 U.M. menos que el de la bebida y de la cerveza conjuntamente. Teniendo en cuenta que las bebidas deben pagar un IVA del 6%, por la cerveza del 12% y por el vino del 30%, lo que hace que la factura total con impuestos sea de $592.4 U.M, calcular la cantidad invertida en cada tipo de bebida.</a:t>
            </a: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Ejercicio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79874" name="Ecuación" r:id="rId3" imgW="0" imgH="0" progId="Equation.3">
              <p:embed/>
            </p:oleObj>
          </a:graphicData>
        </a:graphic>
      </p:graphicFrame>
      <p:sp>
        <p:nvSpPr>
          <p:cNvPr id="2055" name="Text Box 4"/>
          <p:cNvSpPr txBox="1">
            <a:spLocks noChangeArrowheads="1"/>
          </p:cNvSpPr>
          <p:nvPr/>
        </p:nvSpPr>
        <p:spPr bwMode="auto">
          <a:xfrm>
            <a:off x="2428860" y="2000240"/>
            <a:ext cx="6408738" cy="2246769"/>
          </a:xfrm>
          <a:prstGeom prst="rect">
            <a:avLst/>
          </a:prstGeom>
          <a:noFill/>
          <a:ln w="9525">
            <a:noFill/>
            <a:miter lim="800000"/>
            <a:headEnd/>
            <a:tailEnd/>
          </a:ln>
        </p:spPr>
        <p:txBody>
          <a:bodyPr wrap="square">
            <a:spAutoFit/>
          </a:bodyPr>
          <a:lstStyle/>
          <a:p>
            <a:pPr algn="just"/>
            <a:r>
              <a:rPr lang="es-CL" sz="2800" u="sng" dirty="0" smtClean="0">
                <a:latin typeface="+mn-lt"/>
              </a:rPr>
              <a:t>Solución:</a:t>
            </a:r>
          </a:p>
          <a:p>
            <a:pPr algn="just"/>
            <a:r>
              <a:rPr lang="es-CL" sz="2800" dirty="0" smtClean="0">
                <a:latin typeface="+mn-lt"/>
              </a:rPr>
              <a:t>X = Bebidas</a:t>
            </a:r>
          </a:p>
          <a:p>
            <a:pPr algn="just"/>
            <a:r>
              <a:rPr lang="es-CL" sz="2800" dirty="0" smtClean="0">
                <a:latin typeface="+mn-lt"/>
              </a:rPr>
              <a:t>Y = Cerveza</a:t>
            </a:r>
          </a:p>
          <a:p>
            <a:pPr algn="just"/>
            <a:r>
              <a:rPr lang="es-CL" sz="2800" dirty="0" smtClean="0">
                <a:latin typeface="+mn-lt"/>
              </a:rPr>
              <a:t>Z = Vino</a:t>
            </a:r>
            <a:endParaRPr lang="es-CL" sz="2800" u="sng" dirty="0" smtClean="0">
              <a:latin typeface="+mn-lt"/>
            </a:endParaRPr>
          </a:p>
          <a:p>
            <a:pPr algn="just"/>
            <a:endParaRPr lang="es-CL" sz="2800" dirty="0" smtClean="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Ejercicio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78850" name="Ecuación" r:id="rId3" imgW="0" imgH="0" progId="Equation.3">
              <p:embed/>
            </p:oleObj>
          </a:graphicData>
        </a:graphic>
      </p:graphicFrame>
      <p:sp>
        <p:nvSpPr>
          <p:cNvPr id="2055" name="Text Box 4"/>
          <p:cNvSpPr txBox="1">
            <a:spLocks noChangeArrowheads="1"/>
          </p:cNvSpPr>
          <p:nvPr/>
        </p:nvSpPr>
        <p:spPr bwMode="auto">
          <a:xfrm>
            <a:off x="2428860" y="2000240"/>
            <a:ext cx="6408738" cy="1815882"/>
          </a:xfrm>
          <a:prstGeom prst="rect">
            <a:avLst/>
          </a:prstGeom>
          <a:noFill/>
          <a:ln w="9525">
            <a:noFill/>
            <a:miter lim="800000"/>
            <a:headEnd/>
            <a:tailEnd/>
          </a:ln>
        </p:spPr>
        <p:txBody>
          <a:bodyPr wrap="square">
            <a:spAutoFit/>
          </a:bodyPr>
          <a:lstStyle/>
          <a:p>
            <a:pPr algn="just"/>
            <a:r>
              <a:rPr lang="es-CL" sz="2800" u="sng" dirty="0" smtClean="0">
                <a:latin typeface="+mn-lt"/>
              </a:rPr>
              <a:t>Solución:</a:t>
            </a:r>
          </a:p>
          <a:p>
            <a:pPr algn="just"/>
            <a:r>
              <a:rPr lang="es-CL" sz="2800" dirty="0" smtClean="0">
                <a:latin typeface="+mn-lt"/>
              </a:rPr>
              <a:t>El sistema nos queda de la siguiente forma</a:t>
            </a:r>
          </a:p>
          <a:p>
            <a:pPr algn="just"/>
            <a:endParaRPr lang="es-CL" sz="2800" dirty="0" smtClean="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aphicFrame>
        <p:nvGraphicFramePr>
          <p:cNvPr id="78851" name="Object 3"/>
          <p:cNvGraphicFramePr>
            <a:graphicFrameLocks noChangeAspect="1"/>
          </p:cNvGraphicFramePr>
          <p:nvPr/>
        </p:nvGraphicFramePr>
        <p:xfrm>
          <a:off x="2500298" y="3429000"/>
          <a:ext cx="4868862" cy="2663825"/>
        </p:xfrm>
        <a:graphic>
          <a:graphicData uri="http://schemas.openxmlformats.org/presentationml/2006/ole">
            <p:oleObj spid="_x0000_s78851" name="Equation" r:id="rId9" imgW="1600200" imgH="8762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8851"/>
                                        </p:tgtEl>
                                        <p:attrNameLst>
                                          <p:attrName>style.visibility</p:attrName>
                                        </p:attrNameLst>
                                      </p:cBhvr>
                                      <p:to>
                                        <p:strVal val="visible"/>
                                      </p:to>
                                    </p:set>
                                    <p:animEffect transition="in" filter="fade">
                                      <p:cBhvr>
                                        <p:cTn id="12" dur="2000"/>
                                        <p:tgtEl>
                                          <p:spTgt spid="788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Ejercicio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80898" name="Ecuación" r:id="rId3" imgW="0" imgH="0" progId="Equation.3">
              <p:embed/>
            </p:oleObj>
          </a:graphicData>
        </a:graphic>
      </p:graphicFrame>
      <p:sp>
        <p:nvSpPr>
          <p:cNvPr id="2055" name="Text Box 4"/>
          <p:cNvSpPr txBox="1">
            <a:spLocks noChangeArrowheads="1"/>
          </p:cNvSpPr>
          <p:nvPr/>
        </p:nvSpPr>
        <p:spPr bwMode="auto">
          <a:xfrm>
            <a:off x="2428860" y="2000240"/>
            <a:ext cx="6408738" cy="1384995"/>
          </a:xfrm>
          <a:prstGeom prst="rect">
            <a:avLst/>
          </a:prstGeom>
          <a:noFill/>
          <a:ln w="9525">
            <a:noFill/>
            <a:miter lim="800000"/>
            <a:headEnd/>
            <a:tailEnd/>
          </a:ln>
        </p:spPr>
        <p:txBody>
          <a:bodyPr wrap="square">
            <a:spAutoFit/>
          </a:bodyPr>
          <a:lstStyle/>
          <a:p>
            <a:pPr algn="just"/>
            <a:r>
              <a:rPr lang="es-CL" sz="2800" u="sng" dirty="0" smtClean="0">
                <a:latin typeface="+mn-lt"/>
              </a:rPr>
              <a:t>Solución:</a:t>
            </a:r>
          </a:p>
          <a:p>
            <a:pPr algn="just"/>
            <a:r>
              <a:rPr lang="es-CL" sz="2800" dirty="0" smtClean="0">
                <a:latin typeface="+mn-lt"/>
              </a:rPr>
              <a:t>Se puede simplificar la tercera ecuación</a:t>
            </a:r>
          </a:p>
          <a:p>
            <a:pPr algn="just"/>
            <a:endParaRPr lang="es-CL" sz="2800" dirty="0" smtClean="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aphicFrame>
        <p:nvGraphicFramePr>
          <p:cNvPr id="78851" name="Object 3"/>
          <p:cNvGraphicFramePr>
            <a:graphicFrameLocks noChangeAspect="1"/>
          </p:cNvGraphicFramePr>
          <p:nvPr/>
        </p:nvGraphicFramePr>
        <p:xfrm>
          <a:off x="2428860" y="3429000"/>
          <a:ext cx="3632200" cy="2122488"/>
        </p:xfrm>
        <a:graphic>
          <a:graphicData uri="http://schemas.openxmlformats.org/presentationml/2006/ole">
            <p:oleObj spid="_x0000_s80899" name="Equation" r:id="rId9" imgW="1193760" imgH="6984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8851"/>
                                        </p:tgtEl>
                                        <p:attrNameLst>
                                          <p:attrName>style.visibility</p:attrName>
                                        </p:attrNameLst>
                                      </p:cBhvr>
                                      <p:to>
                                        <p:strVal val="visible"/>
                                      </p:to>
                                    </p:set>
                                    <p:animEffect transition="in" filter="fade">
                                      <p:cBhvr>
                                        <p:cTn id="12" dur="2000"/>
                                        <p:tgtEl>
                                          <p:spTgt spid="788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Ejercicio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75778" name="Ecuación" r:id="rId3" imgW="0" imgH="0" progId="Equation.3">
              <p:embed/>
            </p:oleObj>
          </a:graphicData>
        </a:graphic>
      </p:graphicFrame>
      <p:sp>
        <p:nvSpPr>
          <p:cNvPr id="2055" name="Text Box 4"/>
          <p:cNvSpPr txBox="1">
            <a:spLocks noChangeArrowheads="1"/>
          </p:cNvSpPr>
          <p:nvPr/>
        </p:nvSpPr>
        <p:spPr bwMode="auto">
          <a:xfrm>
            <a:off x="2428860" y="2000240"/>
            <a:ext cx="6408738" cy="3108543"/>
          </a:xfrm>
          <a:prstGeom prst="rect">
            <a:avLst/>
          </a:prstGeom>
          <a:noFill/>
          <a:ln w="9525">
            <a:noFill/>
            <a:miter lim="800000"/>
            <a:headEnd/>
            <a:tailEnd/>
          </a:ln>
        </p:spPr>
        <p:txBody>
          <a:bodyPr wrap="square">
            <a:spAutoFit/>
          </a:bodyPr>
          <a:lstStyle/>
          <a:p>
            <a:pPr algn="just"/>
            <a:r>
              <a:rPr lang="es-CL" sz="2800" u="sng" dirty="0" smtClean="0">
                <a:latin typeface="+mn-lt"/>
              </a:rPr>
              <a:t>Respuesta:</a:t>
            </a:r>
          </a:p>
          <a:p>
            <a:pPr algn="just"/>
            <a:r>
              <a:rPr lang="es-CL" sz="2800" dirty="0" smtClean="0">
                <a:latin typeface="+mn-lt"/>
              </a:rPr>
              <a:t>Reordenando se obtiene</a:t>
            </a:r>
          </a:p>
          <a:p>
            <a:pPr algn="just"/>
            <a:endParaRPr lang="es-CL" sz="2800" u="sng" dirty="0" smtClean="0">
              <a:latin typeface="+mn-lt"/>
            </a:endParaRPr>
          </a:p>
          <a:p>
            <a:pPr algn="just"/>
            <a:r>
              <a:rPr lang="es-CL" sz="2800" dirty="0" smtClean="0">
                <a:latin typeface="+mn-lt"/>
              </a:rPr>
              <a:t>X=120 U.M.</a:t>
            </a:r>
          </a:p>
          <a:p>
            <a:pPr algn="just"/>
            <a:r>
              <a:rPr lang="es-CL" sz="2800" dirty="0" smtClean="0">
                <a:latin typeface="+mn-lt"/>
              </a:rPr>
              <a:t>Y=160 U.M.</a:t>
            </a:r>
          </a:p>
          <a:p>
            <a:pPr algn="just"/>
            <a:r>
              <a:rPr lang="es-CL" sz="2800" dirty="0" smtClean="0">
                <a:latin typeface="+mn-lt"/>
              </a:rPr>
              <a:t>Z=220 U.M.</a:t>
            </a:r>
          </a:p>
          <a:p>
            <a:pPr algn="just"/>
            <a:endParaRPr lang="es-CL" sz="2800" dirty="0" smtClean="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Ejercicio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76802" name="Ecuación" r:id="rId3" imgW="0" imgH="0" progId="Equation.3">
              <p:embed/>
            </p:oleObj>
          </a:graphicData>
        </a:graphic>
      </p:graphicFrame>
      <p:sp>
        <p:nvSpPr>
          <p:cNvPr id="2055" name="Text Box 4"/>
          <p:cNvSpPr txBox="1">
            <a:spLocks noChangeArrowheads="1"/>
          </p:cNvSpPr>
          <p:nvPr/>
        </p:nvSpPr>
        <p:spPr bwMode="auto">
          <a:xfrm>
            <a:off x="2428860" y="2000240"/>
            <a:ext cx="6408738" cy="4154984"/>
          </a:xfrm>
          <a:prstGeom prst="rect">
            <a:avLst/>
          </a:prstGeom>
          <a:noFill/>
          <a:ln w="9525">
            <a:noFill/>
            <a:miter lim="800000"/>
            <a:headEnd/>
            <a:tailEnd/>
          </a:ln>
        </p:spPr>
        <p:txBody>
          <a:bodyPr wrap="square">
            <a:spAutoFit/>
          </a:bodyPr>
          <a:lstStyle/>
          <a:p>
            <a:pPr algn="just"/>
            <a:r>
              <a:rPr lang="es-CL" sz="2400" dirty="0" smtClean="0">
                <a:latin typeface="+mn-lt"/>
              </a:rPr>
              <a:t>La edad de un padre es doble de la suma de las edades de sus dos hijos, mientras que hace unos años (exactamente la diferencia de las edades actuales de los hijos), la edad del padre era triple que la suma de las edades, en aquel tiempo, de sus hijos. Cuando pasen tantos años como la suma de las edades actuales de los hijos, la suma de edades de las tres personas será 150 años. </a:t>
            </a:r>
          </a:p>
          <a:p>
            <a:pPr algn="just"/>
            <a:endParaRPr lang="es-CL" sz="2400" dirty="0" smtClean="0">
              <a:latin typeface="+mn-lt"/>
            </a:endParaRPr>
          </a:p>
          <a:p>
            <a:pPr algn="just"/>
            <a:r>
              <a:rPr lang="es-CL" sz="2400" dirty="0" smtClean="0">
                <a:latin typeface="+mn-lt"/>
              </a:rPr>
              <a:t>¿Qué edad tenía el padre en el momento de nacer sus hijos?</a:t>
            </a: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5">
                                            <p:txEl>
                                              <p:pRg st="2" end="2"/>
                                            </p:txEl>
                                          </p:spTgt>
                                        </p:tgtEl>
                                        <p:attrNameLst>
                                          <p:attrName>style.visibility</p:attrName>
                                        </p:attrNameLst>
                                      </p:cBhvr>
                                      <p:to>
                                        <p:strVal val="visible"/>
                                      </p:to>
                                    </p:set>
                                    <p:animEffect transition="in" filter="fade">
                                      <p:cBhvr>
                                        <p:cTn id="12" dur="2000"/>
                                        <p:tgtEl>
                                          <p:spTgt spid="20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Ejercicio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102402" name="Ecuación" r:id="rId3" imgW="0" imgH="0" progId="Equation.3">
              <p:embed/>
            </p:oleObj>
          </a:graphicData>
        </a:graphic>
      </p:graphicFrame>
      <p:sp>
        <p:nvSpPr>
          <p:cNvPr id="2055" name="Text Box 4"/>
          <p:cNvSpPr txBox="1">
            <a:spLocks noChangeArrowheads="1"/>
          </p:cNvSpPr>
          <p:nvPr/>
        </p:nvSpPr>
        <p:spPr bwMode="auto">
          <a:xfrm>
            <a:off x="2428860" y="2000240"/>
            <a:ext cx="6408738" cy="4154984"/>
          </a:xfrm>
          <a:prstGeom prst="rect">
            <a:avLst/>
          </a:prstGeom>
          <a:noFill/>
          <a:ln w="9525">
            <a:noFill/>
            <a:miter lim="800000"/>
            <a:headEnd/>
            <a:tailEnd/>
          </a:ln>
        </p:spPr>
        <p:txBody>
          <a:bodyPr wrap="square">
            <a:spAutoFit/>
          </a:bodyPr>
          <a:lstStyle/>
          <a:p>
            <a:pPr algn="just"/>
            <a:r>
              <a:rPr lang="es-CL" sz="2400" dirty="0" smtClean="0">
                <a:solidFill>
                  <a:srgbClr val="FF0000"/>
                </a:solidFill>
                <a:latin typeface="+mn-lt"/>
              </a:rPr>
              <a:t>La edad de un padre es doble de la suma de las edades de sus dos hijos</a:t>
            </a:r>
            <a:r>
              <a:rPr lang="es-CL" sz="2400" dirty="0" smtClean="0">
                <a:latin typeface="+mn-lt"/>
              </a:rPr>
              <a:t>, mientras que hace unos años (exactamente la diferencia de las edades actuales de los hijos), la edad del padre era triple que la suma de las edades, en aquel tiempo, de sus hijos. Cuando pasen tantos años como la suma de las edades actuales de los hijos, la suma de edades de las tres personas será 150 años. </a:t>
            </a:r>
          </a:p>
          <a:p>
            <a:pPr algn="just"/>
            <a:endParaRPr lang="es-CL" sz="2400" dirty="0" smtClean="0">
              <a:latin typeface="+mn-lt"/>
            </a:endParaRPr>
          </a:p>
          <a:p>
            <a:pPr algn="just"/>
            <a:r>
              <a:rPr lang="es-CL" sz="2400" dirty="0" smtClean="0">
                <a:latin typeface="+mn-lt"/>
              </a:rPr>
              <a:t>¿Qué edad tenía el padre en el momento de nacer sus hijos?</a:t>
            </a: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5">
                                            <p:txEl>
                                              <p:pRg st="2" end="2"/>
                                            </p:txEl>
                                          </p:spTgt>
                                        </p:tgtEl>
                                        <p:attrNameLst>
                                          <p:attrName>style.visibility</p:attrName>
                                        </p:attrNameLst>
                                      </p:cBhvr>
                                      <p:to>
                                        <p:strVal val="visible"/>
                                      </p:to>
                                    </p:set>
                                    <p:animEffect transition="in" filter="fade">
                                      <p:cBhvr>
                                        <p:cTn id="12" dur="2000"/>
                                        <p:tgtEl>
                                          <p:spTgt spid="20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Ejercicio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103426" name="Ecuación" r:id="rId3" imgW="0" imgH="0" progId="Equation.3">
              <p:embed/>
            </p:oleObj>
          </a:graphicData>
        </a:graphic>
      </p:graphicFrame>
      <p:sp>
        <p:nvSpPr>
          <p:cNvPr id="2055" name="Text Box 4"/>
          <p:cNvSpPr txBox="1">
            <a:spLocks noChangeArrowheads="1"/>
          </p:cNvSpPr>
          <p:nvPr/>
        </p:nvSpPr>
        <p:spPr bwMode="auto">
          <a:xfrm>
            <a:off x="2428860" y="2000240"/>
            <a:ext cx="6408738" cy="4154984"/>
          </a:xfrm>
          <a:prstGeom prst="rect">
            <a:avLst/>
          </a:prstGeom>
          <a:noFill/>
          <a:ln w="9525">
            <a:noFill/>
            <a:miter lim="800000"/>
            <a:headEnd/>
            <a:tailEnd/>
          </a:ln>
        </p:spPr>
        <p:txBody>
          <a:bodyPr wrap="square">
            <a:spAutoFit/>
          </a:bodyPr>
          <a:lstStyle/>
          <a:p>
            <a:pPr algn="just"/>
            <a:r>
              <a:rPr lang="es-CL" sz="2400" dirty="0" smtClean="0">
                <a:latin typeface="+mn-lt"/>
              </a:rPr>
              <a:t>La edad de un padre es doble de la suma de las edades de sus dos hijos, mientras que </a:t>
            </a:r>
            <a:r>
              <a:rPr lang="es-CL" sz="2400" dirty="0" smtClean="0">
                <a:solidFill>
                  <a:srgbClr val="FF0000"/>
                </a:solidFill>
                <a:latin typeface="+mn-lt"/>
              </a:rPr>
              <a:t>hace unos años (exactamente la diferencia de las edades actuales de los hijos), la edad del padre era triple que la suma de las edades, en aquel tiempo, de sus hijos</a:t>
            </a:r>
            <a:r>
              <a:rPr lang="es-CL" sz="2400" dirty="0" smtClean="0">
                <a:latin typeface="+mn-lt"/>
              </a:rPr>
              <a:t>. Cuando pasen tantos años como la suma de las edades actuales de los hijos, la suma de edades de las tres personas será 150 años. </a:t>
            </a:r>
          </a:p>
          <a:p>
            <a:pPr algn="just"/>
            <a:endParaRPr lang="es-CL" sz="2400" dirty="0" smtClean="0">
              <a:latin typeface="+mn-lt"/>
            </a:endParaRPr>
          </a:p>
          <a:p>
            <a:pPr algn="just"/>
            <a:r>
              <a:rPr lang="es-CL" sz="2400" dirty="0" smtClean="0">
                <a:latin typeface="+mn-lt"/>
              </a:rPr>
              <a:t>¿Qué edad tenía el padre en el momento de nacer sus hijos?</a:t>
            </a: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5">
                                            <p:txEl>
                                              <p:pRg st="2" end="2"/>
                                            </p:txEl>
                                          </p:spTgt>
                                        </p:tgtEl>
                                        <p:attrNameLst>
                                          <p:attrName>style.visibility</p:attrName>
                                        </p:attrNameLst>
                                      </p:cBhvr>
                                      <p:to>
                                        <p:strVal val="visible"/>
                                      </p:to>
                                    </p:set>
                                    <p:animEffect transition="in" filter="fade">
                                      <p:cBhvr>
                                        <p:cTn id="12" dur="2000"/>
                                        <p:tgtEl>
                                          <p:spTgt spid="20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Text Box 6"/>
          <p:cNvSpPr txBox="1">
            <a:spLocks noChangeArrowheads="1"/>
          </p:cNvSpPr>
          <p:nvPr/>
        </p:nvSpPr>
        <p:spPr bwMode="auto">
          <a:xfrm>
            <a:off x="2411760" y="1988840"/>
            <a:ext cx="6408738" cy="1077218"/>
          </a:xfrm>
          <a:prstGeom prst="rect">
            <a:avLst/>
          </a:prstGeom>
          <a:noFill/>
          <a:ln w="9525">
            <a:noFill/>
            <a:miter lim="800000"/>
            <a:headEnd/>
            <a:tailEnd/>
          </a:ln>
        </p:spPr>
        <p:txBody>
          <a:bodyPr>
            <a:spAutoFit/>
          </a:bodyPr>
          <a:lstStyle/>
          <a:p>
            <a:pPr algn="just">
              <a:spcBef>
                <a:spcPct val="50000"/>
              </a:spcBef>
            </a:pPr>
            <a:r>
              <a:rPr lang="es-ES" sz="3200" dirty="0">
                <a:latin typeface="+mn-lt"/>
              </a:rPr>
              <a:t>Determinar la ecuación de la recta que contiene </a:t>
            </a:r>
            <a:r>
              <a:rPr lang="es-ES" sz="3200" dirty="0" smtClean="0">
                <a:latin typeface="+mn-lt"/>
              </a:rPr>
              <a:t>los puntos (2,4) y (3,7)</a:t>
            </a:r>
            <a:r>
              <a:rPr lang="es-ES" dirty="0" smtClean="0"/>
              <a:t> </a:t>
            </a:r>
            <a:endParaRPr lang="es-ES" dirty="0"/>
          </a:p>
        </p:txBody>
      </p:sp>
      <p:sp>
        <p:nvSpPr>
          <p:cNvPr id="3078" name="Rectangle 2"/>
          <p:cNvSpPr>
            <a:spLocks noGrp="1" noChangeArrowheads="1"/>
          </p:cNvSpPr>
          <p:nvPr>
            <p:ph type="title" sz="quarter"/>
          </p:nvPr>
        </p:nvSpPr>
        <p:spPr>
          <a:xfrm>
            <a:off x="1714480" y="285728"/>
            <a:ext cx="7158037" cy="1412875"/>
          </a:xfrm>
        </p:spPr>
        <p:txBody>
          <a:bodyPr/>
          <a:lstStyle/>
          <a:p>
            <a:pPr eaLnBrk="1" hangingPunct="1"/>
            <a:r>
              <a:rPr lang="es-ES" cap="none" dirty="0" smtClean="0">
                <a:solidFill>
                  <a:schemeClr val="bg1"/>
                </a:solidFill>
                <a:latin typeface="+mn-lt"/>
              </a:rPr>
              <a:t>Ejemplo</a:t>
            </a:r>
          </a:p>
        </p:txBody>
      </p:sp>
      <p:graphicFrame>
        <p:nvGraphicFramePr>
          <p:cNvPr id="3075" name="Rectangle 4"/>
          <p:cNvGraphicFramePr>
            <a:graphicFrameLocks/>
          </p:cNvGraphicFramePr>
          <p:nvPr>
            <p:ph sz="quarter" idx="2"/>
          </p:nvPr>
        </p:nvGraphicFramePr>
        <p:xfrm>
          <a:off x="6732588" y="2971800"/>
          <a:ext cx="0" cy="0"/>
        </p:xfrm>
        <a:graphic>
          <a:graphicData uri="http://schemas.openxmlformats.org/presentationml/2006/ole">
            <p:oleObj spid="_x0000_s3075" name="Ecuación" r:id="rId3" imgW="0" imgH="0" progId="Equation.3">
              <p:embed/>
            </p:oleObj>
          </a:graphicData>
        </a:graphic>
      </p:graphicFrame>
      <p:graphicFrame>
        <p:nvGraphicFramePr>
          <p:cNvPr id="14343" name="Object 7"/>
          <p:cNvGraphicFramePr>
            <a:graphicFrameLocks noChangeAspect="1"/>
          </p:cNvGraphicFramePr>
          <p:nvPr>
            <p:ph sz="quarter" idx="4"/>
          </p:nvPr>
        </p:nvGraphicFramePr>
        <p:xfrm>
          <a:off x="2541588" y="3215101"/>
          <a:ext cx="2030412" cy="3152531"/>
        </p:xfrm>
        <a:graphic>
          <a:graphicData uri="http://schemas.openxmlformats.org/presentationml/2006/ole">
            <p:oleObj spid="_x0000_s3077" name="Equation" r:id="rId4" imgW="965160" imgH="1498320" progId="Equation.DSMT4">
              <p:embed/>
            </p:oleObj>
          </a:graphicData>
        </a:graphic>
      </p:graphicFrame>
      <p:sp>
        <p:nvSpPr>
          <p:cNvPr id="14344" name="Text Box 8"/>
          <p:cNvSpPr txBox="1">
            <a:spLocks noChangeArrowheads="1"/>
          </p:cNvSpPr>
          <p:nvPr/>
        </p:nvSpPr>
        <p:spPr bwMode="auto">
          <a:xfrm>
            <a:off x="5652120" y="5805264"/>
            <a:ext cx="3168352" cy="523220"/>
          </a:xfrm>
          <a:prstGeom prst="rect">
            <a:avLst/>
          </a:prstGeom>
          <a:noFill/>
          <a:ln w="9525">
            <a:noFill/>
            <a:miter lim="800000"/>
            <a:headEnd/>
            <a:tailEnd/>
          </a:ln>
        </p:spPr>
        <p:txBody>
          <a:bodyPr wrap="square">
            <a:spAutoFit/>
          </a:bodyPr>
          <a:lstStyle/>
          <a:p>
            <a:pPr>
              <a:spcBef>
                <a:spcPct val="50000"/>
              </a:spcBef>
            </a:pPr>
            <a:r>
              <a:rPr lang="es-ES" sz="2800" dirty="0" smtClean="0">
                <a:latin typeface="+mn-lt"/>
              </a:rPr>
              <a:t>Ecuación </a:t>
            </a:r>
            <a:r>
              <a:rPr lang="es-ES" sz="2800" dirty="0">
                <a:latin typeface="+mn-lt"/>
              </a:rPr>
              <a:t>de la </a:t>
            </a:r>
            <a:r>
              <a:rPr lang="es-ES" sz="2800" dirty="0" smtClean="0">
                <a:latin typeface="+mn-lt"/>
              </a:rPr>
              <a:t>recta</a:t>
            </a:r>
            <a:endParaRPr lang="es-ES" sz="2800" dirty="0">
              <a:latin typeface="+mn-lt"/>
            </a:endParaRPr>
          </a:p>
        </p:txBody>
      </p:sp>
      <p:sp>
        <p:nvSpPr>
          <p:cNvPr id="14345" name="AutoShape 9"/>
          <p:cNvSpPr>
            <a:spLocks noChangeArrowheads="1"/>
          </p:cNvSpPr>
          <p:nvPr/>
        </p:nvSpPr>
        <p:spPr bwMode="auto">
          <a:xfrm>
            <a:off x="3923928" y="5877272"/>
            <a:ext cx="1511300" cy="431800"/>
          </a:xfrm>
          <a:prstGeom prst="leftArrow">
            <a:avLst>
              <a:gd name="adj1" fmla="val 50731"/>
              <a:gd name="adj2" fmla="val 104514"/>
            </a:avLst>
          </a:prstGeom>
          <a:solidFill>
            <a:schemeClr val="accent1"/>
          </a:solidFill>
          <a:ln w="9525">
            <a:solidFill>
              <a:schemeClr val="tx1"/>
            </a:solidFill>
            <a:miter lim="800000"/>
            <a:headEnd/>
            <a:tailEnd/>
          </a:ln>
        </p:spPr>
        <p:txBody>
          <a:bodyPr wrap="none" anchor="ctr"/>
          <a:lstStyle/>
          <a:p>
            <a:endParaRPr lang="es-CL"/>
          </a:p>
        </p:txBody>
      </p:sp>
      <p:pic>
        <p:nvPicPr>
          <p:cNvPr id="10" name="Picture 3"/>
          <p:cNvPicPr>
            <a:picLocks noChangeAspect="1" noChangeArrowheads="1"/>
          </p:cNvPicPr>
          <p:nvPr/>
        </p:nvPicPr>
        <p:blipFill>
          <a:blip r:embed="rId5"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342">
                                            <p:txEl>
                                              <p:pRg st="0" end="0"/>
                                            </p:txEl>
                                          </p:spTgt>
                                        </p:tgtEl>
                                        <p:attrNameLst>
                                          <p:attrName>style.visibility</p:attrName>
                                        </p:attrNameLst>
                                      </p:cBhvr>
                                      <p:to>
                                        <p:strVal val="visible"/>
                                      </p:to>
                                    </p:set>
                                    <p:animEffect transition="in" filter="wipe(down)">
                                      <p:cBhvr>
                                        <p:cTn id="7" dur="500"/>
                                        <p:tgtEl>
                                          <p:spTgt spid="143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4343"/>
                                        </p:tgtEl>
                                        <p:attrNameLst>
                                          <p:attrName>style.visibility</p:attrName>
                                        </p:attrNameLst>
                                      </p:cBhvr>
                                      <p:to>
                                        <p:strVal val="visible"/>
                                      </p:to>
                                    </p:set>
                                    <p:animEffect transition="in" filter="wipe(down)">
                                      <p:cBhvr>
                                        <p:cTn id="12" dur="500"/>
                                        <p:tgtEl>
                                          <p:spTgt spid="1434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344"/>
                                        </p:tgtEl>
                                        <p:attrNameLst>
                                          <p:attrName>style.visibility</p:attrName>
                                        </p:attrNameLst>
                                      </p:cBhvr>
                                      <p:to>
                                        <p:strVal val="visible"/>
                                      </p:to>
                                    </p:set>
                                    <p:animEffect transition="in" filter="box(in)">
                                      <p:cBhvr>
                                        <p:cTn id="17" dur="500"/>
                                        <p:tgtEl>
                                          <p:spTgt spid="14344"/>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14345"/>
                                        </p:tgtEl>
                                        <p:attrNameLst>
                                          <p:attrName>style.visibility</p:attrName>
                                        </p:attrNameLst>
                                      </p:cBhvr>
                                      <p:to>
                                        <p:strVal val="visible"/>
                                      </p:to>
                                    </p:set>
                                    <p:animEffect transition="in" filter="box(in)">
                                      <p:cBhvr>
                                        <p:cTn id="20" dur="500"/>
                                        <p:tgtEl>
                                          <p:spTgt spid="14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build="p"/>
      <p:bldP spid="14344" grpId="0"/>
      <p:bldP spid="1434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Ejercicio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104450" name="Ecuación" r:id="rId3" imgW="0" imgH="0" progId="Equation.3">
              <p:embed/>
            </p:oleObj>
          </a:graphicData>
        </a:graphic>
      </p:graphicFrame>
      <p:sp>
        <p:nvSpPr>
          <p:cNvPr id="2055" name="Text Box 4"/>
          <p:cNvSpPr txBox="1">
            <a:spLocks noChangeArrowheads="1"/>
          </p:cNvSpPr>
          <p:nvPr/>
        </p:nvSpPr>
        <p:spPr bwMode="auto">
          <a:xfrm>
            <a:off x="2428860" y="2000240"/>
            <a:ext cx="6408738" cy="4154984"/>
          </a:xfrm>
          <a:prstGeom prst="rect">
            <a:avLst/>
          </a:prstGeom>
          <a:noFill/>
          <a:ln w="9525">
            <a:noFill/>
            <a:miter lim="800000"/>
            <a:headEnd/>
            <a:tailEnd/>
          </a:ln>
        </p:spPr>
        <p:txBody>
          <a:bodyPr wrap="square">
            <a:spAutoFit/>
          </a:bodyPr>
          <a:lstStyle/>
          <a:p>
            <a:pPr algn="just"/>
            <a:r>
              <a:rPr lang="es-CL" sz="2400" dirty="0" smtClean="0">
                <a:latin typeface="+mn-lt"/>
              </a:rPr>
              <a:t>La edad de un padre es doble de la suma de las edades de sus dos hijos, mientras que hace unos años (exactamente la diferencia de las edades actuales de los hijos), la edad del padre era triple que la suma de las edades, en aquel tiempo, de sus hijos. </a:t>
            </a:r>
            <a:r>
              <a:rPr lang="es-CL" sz="2400" dirty="0" smtClean="0">
                <a:solidFill>
                  <a:srgbClr val="FF0000"/>
                </a:solidFill>
                <a:latin typeface="+mn-lt"/>
              </a:rPr>
              <a:t>Cuando pasen tantos años como la suma de las edades actuales de los hijos, la suma de edades de las tres personas será 150 años</a:t>
            </a:r>
            <a:r>
              <a:rPr lang="es-CL" sz="2400" dirty="0" smtClean="0">
                <a:latin typeface="+mn-lt"/>
              </a:rPr>
              <a:t>. </a:t>
            </a:r>
          </a:p>
          <a:p>
            <a:pPr algn="just"/>
            <a:endParaRPr lang="es-CL" sz="2400" dirty="0" smtClean="0">
              <a:latin typeface="+mn-lt"/>
            </a:endParaRPr>
          </a:p>
          <a:p>
            <a:pPr algn="just"/>
            <a:r>
              <a:rPr lang="es-CL" sz="2400" dirty="0" smtClean="0">
                <a:latin typeface="+mn-lt"/>
              </a:rPr>
              <a:t>¿Qué edad tenía el padre en el momento de nacer sus hijos?</a:t>
            </a: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5">
                                            <p:txEl>
                                              <p:pRg st="2" end="2"/>
                                            </p:txEl>
                                          </p:spTgt>
                                        </p:tgtEl>
                                        <p:attrNameLst>
                                          <p:attrName>style.visibility</p:attrName>
                                        </p:attrNameLst>
                                      </p:cBhvr>
                                      <p:to>
                                        <p:strVal val="visible"/>
                                      </p:to>
                                    </p:set>
                                    <p:animEffect transition="in" filter="fade">
                                      <p:cBhvr>
                                        <p:cTn id="12" dur="2000"/>
                                        <p:tgtEl>
                                          <p:spTgt spid="20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Ejercicio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81922" name="Ecuación" r:id="rId3" imgW="0" imgH="0" progId="Equation.3">
              <p:embed/>
            </p:oleObj>
          </a:graphicData>
        </a:graphic>
      </p:graphicFrame>
      <p:sp>
        <p:nvSpPr>
          <p:cNvPr id="2055" name="Text Box 4"/>
          <p:cNvSpPr txBox="1">
            <a:spLocks noChangeArrowheads="1"/>
          </p:cNvSpPr>
          <p:nvPr/>
        </p:nvSpPr>
        <p:spPr bwMode="auto">
          <a:xfrm>
            <a:off x="2428860" y="2000240"/>
            <a:ext cx="6408738" cy="2185214"/>
          </a:xfrm>
          <a:prstGeom prst="rect">
            <a:avLst/>
          </a:prstGeom>
          <a:noFill/>
          <a:ln w="9525">
            <a:noFill/>
            <a:miter lim="800000"/>
            <a:headEnd/>
            <a:tailEnd/>
          </a:ln>
        </p:spPr>
        <p:txBody>
          <a:bodyPr wrap="square">
            <a:spAutoFit/>
          </a:bodyPr>
          <a:lstStyle/>
          <a:p>
            <a:pPr algn="just"/>
            <a:r>
              <a:rPr lang="es-CL" sz="2800" u="sng" dirty="0" smtClean="0">
                <a:latin typeface="+mn-lt"/>
              </a:rPr>
              <a:t>Variables:</a:t>
            </a:r>
          </a:p>
          <a:p>
            <a:pPr algn="just"/>
            <a:r>
              <a:rPr lang="es-CL" sz="2800" dirty="0" smtClean="0">
                <a:latin typeface="+mn-lt"/>
              </a:rPr>
              <a:t>X = Edad actual del padre</a:t>
            </a:r>
          </a:p>
          <a:p>
            <a:pPr algn="just"/>
            <a:r>
              <a:rPr lang="es-CL" sz="2800" dirty="0" smtClean="0">
                <a:latin typeface="+mn-lt"/>
              </a:rPr>
              <a:t>Y = Edad actual del hijo mayor</a:t>
            </a:r>
          </a:p>
          <a:p>
            <a:pPr algn="just"/>
            <a:r>
              <a:rPr lang="es-CL" sz="2800" dirty="0" smtClean="0">
                <a:latin typeface="+mn-lt"/>
              </a:rPr>
              <a:t>Z = Edad actual del hijo menor</a:t>
            </a:r>
          </a:p>
          <a:p>
            <a:pPr algn="just"/>
            <a:endParaRPr lang="es-CL" sz="2400" dirty="0" smtClean="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Ejercicio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82946" name="Ecuación" r:id="rId3" imgW="0" imgH="0" progId="Equation.3">
              <p:embed/>
            </p:oleObj>
          </a:graphicData>
        </a:graphic>
      </p:graphicFrame>
      <p:sp>
        <p:nvSpPr>
          <p:cNvPr id="2055" name="Text Box 4"/>
          <p:cNvSpPr txBox="1">
            <a:spLocks noChangeArrowheads="1"/>
          </p:cNvSpPr>
          <p:nvPr/>
        </p:nvSpPr>
        <p:spPr bwMode="auto">
          <a:xfrm>
            <a:off x="2428860" y="2000240"/>
            <a:ext cx="6408738" cy="3539430"/>
          </a:xfrm>
          <a:prstGeom prst="rect">
            <a:avLst/>
          </a:prstGeom>
          <a:noFill/>
          <a:ln w="9525">
            <a:noFill/>
            <a:miter lim="800000"/>
            <a:headEnd/>
            <a:tailEnd/>
          </a:ln>
        </p:spPr>
        <p:txBody>
          <a:bodyPr wrap="square">
            <a:spAutoFit/>
          </a:bodyPr>
          <a:lstStyle/>
          <a:p>
            <a:pPr algn="just"/>
            <a:r>
              <a:rPr lang="es-CL" sz="2800" dirty="0" smtClean="0">
                <a:latin typeface="+mn-lt"/>
              </a:rPr>
              <a:t>Relación actual de las edades:</a:t>
            </a:r>
          </a:p>
          <a:p>
            <a:pPr algn="just"/>
            <a:endParaRPr lang="es-CL" sz="2800" dirty="0" smtClean="0">
              <a:latin typeface="+mn-lt"/>
            </a:endParaRPr>
          </a:p>
          <a:p>
            <a:pPr algn="just"/>
            <a:endParaRPr lang="es-CL" sz="2800" dirty="0" smtClean="0">
              <a:latin typeface="+mn-lt"/>
            </a:endParaRPr>
          </a:p>
          <a:p>
            <a:pPr algn="just"/>
            <a:r>
              <a:rPr lang="es-CL" sz="2800" dirty="0" smtClean="0">
                <a:latin typeface="+mn-lt"/>
              </a:rPr>
              <a:t>Hace y-z años:</a:t>
            </a:r>
          </a:p>
          <a:p>
            <a:pPr algn="just"/>
            <a:endParaRPr lang="es-CL" sz="2800" dirty="0" smtClean="0">
              <a:latin typeface="+mn-lt"/>
            </a:endParaRPr>
          </a:p>
          <a:p>
            <a:pPr algn="just"/>
            <a:endParaRPr lang="es-CL" sz="2800" dirty="0" smtClean="0">
              <a:latin typeface="+mn-lt"/>
            </a:endParaRPr>
          </a:p>
          <a:p>
            <a:pPr algn="just"/>
            <a:r>
              <a:rPr lang="es-CL" sz="2800" dirty="0" smtClean="0">
                <a:latin typeface="+mn-lt"/>
              </a:rPr>
              <a:t>Dentro de </a:t>
            </a:r>
            <a:r>
              <a:rPr lang="es-CL" sz="2800" dirty="0" err="1" smtClean="0">
                <a:latin typeface="+mn-lt"/>
              </a:rPr>
              <a:t>y+z</a:t>
            </a:r>
            <a:r>
              <a:rPr lang="es-CL" sz="2800" dirty="0" smtClean="0">
                <a:latin typeface="+mn-lt"/>
              </a:rPr>
              <a:t> años:</a:t>
            </a:r>
          </a:p>
          <a:p>
            <a:pPr algn="just"/>
            <a:endParaRPr lang="es-CL" sz="2800" dirty="0" smtClean="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 Box 4"/>
          <p:cNvSpPr txBox="1">
            <a:spLocks noChangeArrowheads="1"/>
          </p:cNvSpPr>
          <p:nvPr/>
        </p:nvSpPr>
        <p:spPr bwMode="auto">
          <a:xfrm>
            <a:off x="2428860" y="2643182"/>
            <a:ext cx="6408738" cy="3108543"/>
          </a:xfrm>
          <a:prstGeom prst="rect">
            <a:avLst/>
          </a:prstGeom>
          <a:noFill/>
          <a:ln w="9525">
            <a:noFill/>
            <a:miter lim="800000"/>
            <a:headEnd/>
            <a:tailEnd/>
          </a:ln>
        </p:spPr>
        <p:txBody>
          <a:bodyPr wrap="square">
            <a:spAutoFit/>
          </a:bodyPr>
          <a:lstStyle/>
          <a:p>
            <a:pPr algn="just"/>
            <a:r>
              <a:rPr lang="es-CL" sz="2800" dirty="0" smtClean="0">
                <a:latin typeface="+mn-lt"/>
              </a:rPr>
              <a:t>x=2(</a:t>
            </a:r>
            <a:r>
              <a:rPr lang="es-CL" sz="2800" dirty="0" err="1" smtClean="0">
                <a:latin typeface="+mn-lt"/>
              </a:rPr>
              <a:t>y+z</a:t>
            </a:r>
            <a:r>
              <a:rPr lang="es-CL" sz="2800" dirty="0" smtClean="0">
                <a:latin typeface="+mn-lt"/>
              </a:rPr>
              <a:t>)</a:t>
            </a:r>
          </a:p>
          <a:p>
            <a:pPr algn="just"/>
            <a:endParaRPr lang="es-CL" sz="2800" dirty="0" smtClean="0">
              <a:latin typeface="+mn-lt"/>
            </a:endParaRPr>
          </a:p>
          <a:p>
            <a:pPr algn="just"/>
            <a:endParaRPr lang="es-CL" sz="2800" dirty="0" smtClean="0">
              <a:latin typeface="+mn-lt"/>
            </a:endParaRPr>
          </a:p>
          <a:p>
            <a:pPr algn="just"/>
            <a:r>
              <a:rPr lang="es-CL" sz="2800" dirty="0" smtClean="0">
                <a:latin typeface="+mn-lt"/>
              </a:rPr>
              <a:t>x-(y-z)=3[y-(y-z)+z-(y-z)]</a:t>
            </a:r>
          </a:p>
          <a:p>
            <a:pPr algn="just"/>
            <a:endParaRPr lang="es-CL" sz="2800" dirty="0" smtClean="0">
              <a:latin typeface="+mn-lt"/>
            </a:endParaRPr>
          </a:p>
          <a:p>
            <a:pPr algn="just"/>
            <a:endParaRPr lang="es-CL" sz="2800" dirty="0" smtClean="0">
              <a:latin typeface="+mn-lt"/>
            </a:endParaRPr>
          </a:p>
          <a:p>
            <a:pPr algn="just"/>
            <a:r>
              <a:rPr lang="es-CL" sz="2800" dirty="0" smtClean="0">
                <a:latin typeface="+mn-lt"/>
              </a:rPr>
              <a:t>[x+(</a:t>
            </a:r>
            <a:r>
              <a:rPr lang="es-CL" sz="2800" dirty="0" err="1" smtClean="0">
                <a:latin typeface="+mn-lt"/>
              </a:rPr>
              <a:t>y+z</a:t>
            </a:r>
            <a:r>
              <a:rPr lang="es-CL" sz="2800" dirty="0" smtClean="0">
                <a:latin typeface="+mn-lt"/>
              </a:rPr>
              <a:t>)]+[y+(</a:t>
            </a:r>
            <a:r>
              <a:rPr lang="es-CL" sz="2800" dirty="0" err="1" smtClean="0">
                <a:latin typeface="+mn-lt"/>
              </a:rPr>
              <a:t>y+z</a:t>
            </a:r>
            <a:r>
              <a:rPr lang="es-CL" sz="2800" dirty="0" smtClean="0">
                <a:latin typeface="+mn-lt"/>
              </a:rPr>
              <a:t>)]+[z+(</a:t>
            </a:r>
            <a:r>
              <a:rPr lang="es-CL" sz="2800" dirty="0" err="1" smtClean="0">
                <a:latin typeface="+mn-lt"/>
              </a:rPr>
              <a:t>y+z</a:t>
            </a:r>
            <a:r>
              <a:rPr lang="es-CL" sz="2800" dirty="0" smtClean="0">
                <a:latin typeface="+mn-lt"/>
              </a:rPr>
              <a:t>)]=150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55">
                                            <p:txEl>
                                              <p:pRg st="3" end="3"/>
                                            </p:txEl>
                                          </p:spTgt>
                                        </p:tgtEl>
                                        <p:attrNameLst>
                                          <p:attrName>style.visibility</p:attrName>
                                        </p:attrNameLst>
                                      </p:cBhvr>
                                      <p:to>
                                        <p:strVal val="visible"/>
                                      </p:to>
                                    </p:set>
                                    <p:animEffect transition="in" filter="fade">
                                      <p:cBhvr>
                                        <p:cTn id="10" dur="2000"/>
                                        <p:tgtEl>
                                          <p:spTgt spid="2055">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55">
                                            <p:txEl>
                                              <p:pRg st="6" end="6"/>
                                            </p:txEl>
                                          </p:spTgt>
                                        </p:tgtEl>
                                        <p:attrNameLst>
                                          <p:attrName>style.visibility</p:attrName>
                                        </p:attrNameLst>
                                      </p:cBhvr>
                                      <p:to>
                                        <p:strVal val="visible"/>
                                      </p:to>
                                    </p:set>
                                    <p:animEffect transition="in" filter="fade">
                                      <p:cBhvr>
                                        <p:cTn id="13" dur="2000"/>
                                        <p:tgtEl>
                                          <p:spTgt spid="2055">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20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2000"/>
                                        <p:tgtEl>
                                          <p:spTgt spid="6">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6" end="6"/>
                                            </p:txEl>
                                          </p:spTgt>
                                        </p:tgtEl>
                                        <p:attrNameLst>
                                          <p:attrName>style.visibility</p:attrName>
                                        </p:attrNameLst>
                                      </p:cBhvr>
                                      <p:to>
                                        <p:strVal val="visible"/>
                                      </p:to>
                                    </p:set>
                                    <p:animEffect transition="in" filter="fade">
                                      <p:cBhvr>
                                        <p:cTn id="24" dur="20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build="allAtOnce"/>
      <p:bldP spid="6" grpId="0" build="allAtOnce"/>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Ejercicio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83970" name="Ecuación" r:id="rId3" imgW="0" imgH="0" progId="Equation.3">
              <p:embed/>
            </p:oleObj>
          </a:graphicData>
        </a:graphic>
      </p:graphicFrame>
      <p:sp>
        <p:nvSpPr>
          <p:cNvPr id="2055" name="Text Box 4"/>
          <p:cNvSpPr txBox="1">
            <a:spLocks noChangeArrowheads="1"/>
          </p:cNvSpPr>
          <p:nvPr/>
        </p:nvSpPr>
        <p:spPr bwMode="auto">
          <a:xfrm>
            <a:off x="2428860" y="2000240"/>
            <a:ext cx="6408738" cy="1261884"/>
          </a:xfrm>
          <a:prstGeom prst="rect">
            <a:avLst/>
          </a:prstGeom>
          <a:noFill/>
          <a:ln w="9525">
            <a:noFill/>
            <a:miter lim="800000"/>
            <a:headEnd/>
            <a:tailEnd/>
          </a:ln>
        </p:spPr>
        <p:txBody>
          <a:bodyPr wrap="square">
            <a:spAutoFit/>
          </a:bodyPr>
          <a:lstStyle/>
          <a:p>
            <a:pPr algn="just"/>
            <a:r>
              <a:rPr lang="es-CL" sz="2800" u="sng" dirty="0" smtClean="0">
                <a:latin typeface="+mn-lt"/>
              </a:rPr>
              <a:t>Sistema a resolver:</a:t>
            </a:r>
          </a:p>
          <a:p>
            <a:pPr algn="just"/>
            <a:endParaRPr lang="es-CL" sz="2400" dirty="0" smtClean="0">
              <a:latin typeface="+mn-lt"/>
            </a:endParaRPr>
          </a:p>
          <a:p>
            <a:pPr algn="just"/>
            <a:endParaRPr lang="es-CL" sz="2400" dirty="0" smtClean="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aphicFrame>
        <p:nvGraphicFramePr>
          <p:cNvPr id="83971" name="Object 3"/>
          <p:cNvGraphicFramePr>
            <a:graphicFrameLocks noChangeAspect="1"/>
          </p:cNvGraphicFramePr>
          <p:nvPr/>
        </p:nvGraphicFramePr>
        <p:xfrm>
          <a:off x="2428860" y="2643182"/>
          <a:ext cx="3516312" cy="2122487"/>
        </p:xfrm>
        <a:graphic>
          <a:graphicData uri="http://schemas.openxmlformats.org/presentationml/2006/ole">
            <p:oleObj spid="_x0000_s83971" name="Equation" r:id="rId9" imgW="1155600" imgH="698400" progId="Equation.DSMT4">
              <p:embed/>
            </p:oleObj>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sz="quarter"/>
          </p:nvPr>
        </p:nvSpPr>
        <p:spPr>
          <a:xfrm>
            <a:off x="1714480" y="285728"/>
            <a:ext cx="7158037" cy="1412875"/>
          </a:xfrm>
        </p:spPr>
        <p:txBody>
          <a:bodyPr>
            <a:normAutofit/>
          </a:bodyPr>
          <a:lstStyle/>
          <a:p>
            <a:pPr eaLnBrk="1" hangingPunct="1"/>
            <a:r>
              <a:rPr lang="es-ES" cap="none" dirty="0" smtClean="0">
                <a:solidFill>
                  <a:schemeClr val="bg1"/>
                </a:solidFill>
                <a:latin typeface="+mn-lt"/>
              </a:rPr>
              <a:t>Ejercicio con enunciado</a:t>
            </a:r>
          </a:p>
        </p:txBody>
      </p:sp>
      <p:graphicFrame>
        <p:nvGraphicFramePr>
          <p:cNvPr id="2051" name="Rectangle 7"/>
          <p:cNvGraphicFramePr>
            <a:graphicFrameLocks/>
          </p:cNvGraphicFramePr>
          <p:nvPr>
            <p:ph sz="quarter" idx="2"/>
          </p:nvPr>
        </p:nvGraphicFramePr>
        <p:xfrm>
          <a:off x="6732588" y="2971800"/>
          <a:ext cx="0" cy="0"/>
        </p:xfrm>
        <a:graphic>
          <a:graphicData uri="http://schemas.openxmlformats.org/presentationml/2006/ole">
            <p:oleObj spid="_x0000_s84994" name="Ecuación" r:id="rId3" imgW="0" imgH="0" progId="Equation.3">
              <p:embed/>
            </p:oleObj>
          </a:graphicData>
        </a:graphic>
      </p:graphicFrame>
      <p:sp>
        <p:nvSpPr>
          <p:cNvPr id="2055" name="Text Box 4"/>
          <p:cNvSpPr txBox="1">
            <a:spLocks noChangeArrowheads="1"/>
          </p:cNvSpPr>
          <p:nvPr/>
        </p:nvSpPr>
        <p:spPr bwMode="auto">
          <a:xfrm>
            <a:off x="2428860" y="2000240"/>
            <a:ext cx="6408738" cy="4278094"/>
          </a:xfrm>
          <a:prstGeom prst="rect">
            <a:avLst/>
          </a:prstGeom>
          <a:noFill/>
          <a:ln w="9525">
            <a:noFill/>
            <a:miter lim="800000"/>
            <a:headEnd/>
            <a:tailEnd/>
          </a:ln>
        </p:spPr>
        <p:txBody>
          <a:bodyPr wrap="square">
            <a:spAutoFit/>
          </a:bodyPr>
          <a:lstStyle/>
          <a:p>
            <a:pPr algn="just"/>
            <a:r>
              <a:rPr lang="es-CL" sz="2800" u="sng" dirty="0" smtClean="0">
                <a:latin typeface="+mn-lt"/>
              </a:rPr>
              <a:t>Respuesta:</a:t>
            </a:r>
          </a:p>
          <a:p>
            <a:pPr algn="just"/>
            <a:r>
              <a:rPr lang="es-CL" sz="2800" dirty="0" smtClean="0">
                <a:latin typeface="+mn-lt"/>
              </a:rPr>
              <a:t>Reordenando se obtiene</a:t>
            </a:r>
          </a:p>
          <a:p>
            <a:pPr algn="just"/>
            <a:endParaRPr lang="es-CL" sz="2800" u="sng" dirty="0" smtClean="0">
              <a:latin typeface="+mn-lt"/>
            </a:endParaRPr>
          </a:p>
          <a:p>
            <a:pPr algn="just"/>
            <a:r>
              <a:rPr lang="es-CL" sz="2800" dirty="0" smtClean="0">
                <a:latin typeface="+mn-lt"/>
              </a:rPr>
              <a:t>X = 50</a:t>
            </a:r>
          </a:p>
          <a:p>
            <a:pPr algn="just"/>
            <a:r>
              <a:rPr lang="es-CL" sz="2800" dirty="0" smtClean="0">
                <a:latin typeface="+mn-lt"/>
              </a:rPr>
              <a:t>Y = 15</a:t>
            </a:r>
          </a:p>
          <a:p>
            <a:pPr algn="just"/>
            <a:r>
              <a:rPr lang="es-CL" sz="2800" dirty="0" smtClean="0">
                <a:latin typeface="+mn-lt"/>
              </a:rPr>
              <a:t>Z = 10</a:t>
            </a:r>
          </a:p>
          <a:p>
            <a:pPr algn="just"/>
            <a:endParaRPr lang="es-CL" sz="2800" u="sng" dirty="0" smtClean="0">
              <a:latin typeface="+mn-lt"/>
            </a:endParaRPr>
          </a:p>
          <a:p>
            <a:pPr algn="just"/>
            <a:endParaRPr lang="es-CL" sz="2800" u="sng" dirty="0" smtClean="0">
              <a:latin typeface="+mn-lt"/>
            </a:endParaRPr>
          </a:p>
          <a:p>
            <a:pPr algn="just"/>
            <a:endParaRPr lang="es-CL" sz="2400" dirty="0" smtClean="0">
              <a:latin typeface="+mn-lt"/>
            </a:endParaRPr>
          </a:p>
          <a:p>
            <a:pPr algn="just"/>
            <a:endParaRPr lang="es-CL" sz="2400" dirty="0" smtClean="0">
              <a:latin typeface="+mn-lt"/>
            </a:endParaRPr>
          </a:p>
        </p:txBody>
      </p:sp>
      <p:pic>
        <p:nvPicPr>
          <p:cNvPr id="8" name="Picture 3"/>
          <p:cNvPicPr>
            <a:picLocks noChangeAspect="1" noChangeArrowheads="1"/>
          </p:cNvPicPr>
          <p:nvPr/>
        </p:nvPicPr>
        <p:blipFill>
          <a:blip r:embed="rId4" cstate="print">
            <a:extLst>
              <a:ext uri="{BEBA8EAE-BF5A-486C-A8C5-ECC9F3942E4B}">
                <a14:imgProps xmlns="" xmlns:a14="http://schemas.microsoft.com/office/drawing/2010/main">
                  <a14:imgLayer r:embed="rId8">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714480" y="214290"/>
            <a:ext cx="7158037" cy="1412875"/>
          </a:xfrm>
        </p:spPr>
        <p:txBody>
          <a:bodyPr/>
          <a:lstStyle/>
          <a:p>
            <a:pPr eaLnBrk="1" hangingPunct="1"/>
            <a:r>
              <a:rPr lang="es-ES" cap="none" dirty="0" smtClean="0">
                <a:solidFill>
                  <a:schemeClr val="bg1"/>
                </a:solidFill>
                <a:latin typeface="+mn-lt"/>
              </a:rPr>
              <a:t>Gráfica de ecuación </a:t>
            </a:r>
          </a:p>
        </p:txBody>
      </p:sp>
      <p:graphicFrame>
        <p:nvGraphicFramePr>
          <p:cNvPr id="15402" name="Group 42"/>
          <p:cNvGraphicFramePr>
            <a:graphicFrameLocks noGrp="1"/>
          </p:cNvGraphicFramePr>
          <p:nvPr>
            <p:ph type="tbl" idx="1"/>
          </p:nvPr>
        </p:nvGraphicFramePr>
        <p:xfrm>
          <a:off x="6643702" y="2214554"/>
          <a:ext cx="2236787" cy="3108960"/>
        </p:xfrm>
        <a:graphic>
          <a:graphicData uri="http://schemas.openxmlformats.org/drawingml/2006/table">
            <a:tbl>
              <a:tblPr/>
              <a:tblGrid>
                <a:gridCol w="1119187"/>
                <a:gridCol w="1117600"/>
              </a:tblGrid>
              <a:tr h="0">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s-ES" sz="2800" b="1" i="0" u="none" strike="noStrike" cap="none" normalizeH="0" baseline="0" smtClean="0">
                          <a:ln>
                            <a:noFill/>
                          </a:ln>
                          <a:solidFill>
                            <a:schemeClr val="tx1"/>
                          </a:solidFill>
                          <a:effectLst/>
                          <a:latin typeface="Arial" charset="0"/>
                        </a:rPr>
                        <a:t>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s-ES" sz="2800" b="1" i="0" u="none" strike="noStrike" cap="none" normalizeH="0" baseline="0" smtClean="0">
                          <a:ln>
                            <a:noFill/>
                          </a:ln>
                          <a:solidFill>
                            <a:schemeClr val="tx1"/>
                          </a:solidFill>
                          <a:effectLst/>
                          <a:latin typeface="Arial" charset="0"/>
                        </a:rPr>
                        <a: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s-ES" sz="2800" b="1" i="0" u="none" strike="noStrike" cap="none" normalizeH="0" baseline="0" smtClean="0">
                          <a:ln>
                            <a:noFill/>
                          </a:ln>
                          <a:solidFill>
                            <a:schemeClr val="tx1"/>
                          </a:solidFill>
                          <a:effectLst/>
                          <a:latin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s-ES" sz="2800" b="1"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9738">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s-ES" sz="2800" b="1" i="0" u="none" strike="noStrike" cap="none" normalizeH="0" baseline="0" smtClean="0">
                          <a:ln>
                            <a:noFill/>
                          </a:ln>
                          <a:solidFill>
                            <a:schemeClr val="tx1"/>
                          </a:solidFill>
                          <a:effectLst/>
                          <a:latin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s-ES" sz="2800" b="1" i="0" u="none" strike="noStrike" cap="none" normalizeH="0" baseline="0" smtClean="0">
                          <a:ln>
                            <a:noFill/>
                          </a:ln>
                          <a:solidFill>
                            <a:schemeClr val="tx1"/>
                          </a:solidFill>
                          <a:effectLst/>
                          <a:latin typeface="Arial" charset="0"/>
                        </a:rPr>
                        <a:t>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s-ES" sz="2800" b="1" i="0" u="none" strike="noStrike" cap="none" normalizeH="0" baseline="0" smtClean="0">
                          <a:ln>
                            <a:noFill/>
                          </a:ln>
                          <a:solidFill>
                            <a:schemeClr val="tx1"/>
                          </a:solidFill>
                          <a:effectLst/>
                          <a:latin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s-ES" sz="2800" b="1" i="0" u="none" strike="noStrike" cap="none" normalizeH="0" baseline="0" smtClean="0">
                          <a:ln>
                            <a:noFill/>
                          </a:ln>
                          <a:solidFill>
                            <a:schemeClr val="tx1"/>
                          </a:solidFill>
                          <a:effectLst/>
                          <a:latin typeface="Arial" charset="0"/>
                        </a:rPr>
                        <a:t>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s-ES" sz="2800" b="1" i="0" u="none" strike="noStrike" cap="none" normalizeH="0" baseline="0" smtClean="0">
                          <a:ln>
                            <a:noFill/>
                          </a:ln>
                          <a:solidFill>
                            <a:schemeClr val="tx1"/>
                          </a:solidFill>
                          <a:effectLst/>
                          <a:latin typeface="Arial"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s-ES" sz="2800" b="1" i="0" u="none" strike="noStrike" cap="none" normalizeH="0" baseline="0" smtClean="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s-ES" sz="2800" b="1" i="0" u="none" strike="noStrike" cap="none" normalizeH="0" baseline="0" smtClean="0">
                          <a:ln>
                            <a:noFill/>
                          </a:ln>
                          <a:solidFill>
                            <a:schemeClr val="tx1"/>
                          </a:solidFill>
                          <a:effectLst/>
                          <a:latin typeface="Arial"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s-ES" sz="2800" b="1" i="0" u="none" strike="noStrike" cap="none" normalizeH="0" baseline="0" smtClean="0">
                          <a:ln>
                            <a:noFill/>
                          </a:ln>
                          <a:solidFill>
                            <a:schemeClr val="tx1"/>
                          </a:solidFill>
                          <a:effectLst/>
                          <a:latin typeface="Arial" charset="0"/>
                        </a:rPr>
                        <a:t>13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62" name="61 Grupo"/>
          <p:cNvGrpSpPr/>
          <p:nvPr/>
        </p:nvGrpSpPr>
        <p:grpSpPr>
          <a:xfrm>
            <a:off x="2000232" y="2000240"/>
            <a:ext cx="5329238" cy="4256088"/>
            <a:chOff x="755650" y="1844675"/>
            <a:chExt cx="5329238" cy="4256088"/>
          </a:xfrm>
        </p:grpSpPr>
        <p:sp>
          <p:nvSpPr>
            <p:cNvPr id="7194" name="Line 40"/>
            <p:cNvSpPr>
              <a:spLocks noChangeShapeType="1"/>
            </p:cNvSpPr>
            <p:nvPr/>
          </p:nvSpPr>
          <p:spPr bwMode="auto">
            <a:xfrm flipV="1">
              <a:off x="1258888" y="1844675"/>
              <a:ext cx="0" cy="4105275"/>
            </a:xfrm>
            <a:prstGeom prst="line">
              <a:avLst/>
            </a:prstGeom>
            <a:noFill/>
            <a:ln w="9525">
              <a:solidFill>
                <a:schemeClr val="tx1"/>
              </a:solidFill>
              <a:round/>
              <a:headEnd/>
              <a:tailEnd type="triangle" w="med" len="med"/>
            </a:ln>
          </p:spPr>
          <p:txBody>
            <a:bodyPr/>
            <a:lstStyle/>
            <a:p>
              <a:endParaRPr lang="es-ES"/>
            </a:p>
          </p:txBody>
        </p:sp>
        <p:sp>
          <p:nvSpPr>
            <p:cNvPr id="7195" name="Line 41"/>
            <p:cNvSpPr>
              <a:spLocks noChangeShapeType="1"/>
            </p:cNvSpPr>
            <p:nvPr/>
          </p:nvSpPr>
          <p:spPr bwMode="auto">
            <a:xfrm>
              <a:off x="755650" y="5661025"/>
              <a:ext cx="5329238" cy="0"/>
            </a:xfrm>
            <a:prstGeom prst="line">
              <a:avLst/>
            </a:prstGeom>
            <a:noFill/>
            <a:ln w="9525">
              <a:solidFill>
                <a:schemeClr val="tx1"/>
              </a:solidFill>
              <a:round/>
              <a:headEnd/>
              <a:tailEnd type="triangle" w="med" len="med"/>
            </a:ln>
          </p:spPr>
          <p:txBody>
            <a:bodyPr/>
            <a:lstStyle/>
            <a:p>
              <a:endParaRPr lang="es-ES"/>
            </a:p>
          </p:txBody>
        </p:sp>
        <p:sp>
          <p:nvSpPr>
            <p:cNvPr id="7196" name="Line 45"/>
            <p:cNvSpPr>
              <a:spLocks noChangeShapeType="1"/>
            </p:cNvSpPr>
            <p:nvPr/>
          </p:nvSpPr>
          <p:spPr bwMode="auto">
            <a:xfrm>
              <a:off x="1187450" y="5229225"/>
              <a:ext cx="144463" cy="0"/>
            </a:xfrm>
            <a:prstGeom prst="line">
              <a:avLst/>
            </a:prstGeom>
            <a:noFill/>
            <a:ln w="9525">
              <a:solidFill>
                <a:schemeClr val="tx1"/>
              </a:solidFill>
              <a:round/>
              <a:headEnd/>
              <a:tailEnd/>
            </a:ln>
          </p:spPr>
          <p:txBody>
            <a:bodyPr/>
            <a:lstStyle/>
            <a:p>
              <a:endParaRPr lang="es-ES"/>
            </a:p>
          </p:txBody>
        </p:sp>
        <p:sp>
          <p:nvSpPr>
            <p:cNvPr id="7197" name="Line 46"/>
            <p:cNvSpPr>
              <a:spLocks noChangeShapeType="1"/>
            </p:cNvSpPr>
            <p:nvPr/>
          </p:nvSpPr>
          <p:spPr bwMode="auto">
            <a:xfrm>
              <a:off x="1187450" y="4797425"/>
              <a:ext cx="144463" cy="0"/>
            </a:xfrm>
            <a:prstGeom prst="line">
              <a:avLst/>
            </a:prstGeom>
            <a:noFill/>
            <a:ln w="9525">
              <a:solidFill>
                <a:schemeClr val="tx1"/>
              </a:solidFill>
              <a:round/>
              <a:headEnd/>
              <a:tailEnd/>
            </a:ln>
          </p:spPr>
          <p:txBody>
            <a:bodyPr/>
            <a:lstStyle/>
            <a:p>
              <a:endParaRPr lang="es-ES"/>
            </a:p>
          </p:txBody>
        </p:sp>
        <p:sp>
          <p:nvSpPr>
            <p:cNvPr id="7198" name="Line 47"/>
            <p:cNvSpPr>
              <a:spLocks noChangeShapeType="1"/>
            </p:cNvSpPr>
            <p:nvPr/>
          </p:nvSpPr>
          <p:spPr bwMode="auto">
            <a:xfrm>
              <a:off x="1187450" y="4797425"/>
              <a:ext cx="144463" cy="0"/>
            </a:xfrm>
            <a:prstGeom prst="line">
              <a:avLst/>
            </a:prstGeom>
            <a:noFill/>
            <a:ln w="9525">
              <a:solidFill>
                <a:schemeClr val="tx1"/>
              </a:solidFill>
              <a:round/>
              <a:headEnd/>
              <a:tailEnd/>
            </a:ln>
          </p:spPr>
          <p:txBody>
            <a:bodyPr/>
            <a:lstStyle/>
            <a:p>
              <a:endParaRPr lang="es-ES"/>
            </a:p>
          </p:txBody>
        </p:sp>
        <p:sp>
          <p:nvSpPr>
            <p:cNvPr id="7199" name="Line 48"/>
            <p:cNvSpPr>
              <a:spLocks noChangeShapeType="1"/>
            </p:cNvSpPr>
            <p:nvPr/>
          </p:nvSpPr>
          <p:spPr bwMode="auto">
            <a:xfrm>
              <a:off x="1187450" y="4365625"/>
              <a:ext cx="144463" cy="0"/>
            </a:xfrm>
            <a:prstGeom prst="line">
              <a:avLst/>
            </a:prstGeom>
            <a:noFill/>
            <a:ln w="9525">
              <a:solidFill>
                <a:schemeClr val="tx1"/>
              </a:solidFill>
              <a:round/>
              <a:headEnd/>
              <a:tailEnd/>
            </a:ln>
          </p:spPr>
          <p:txBody>
            <a:bodyPr/>
            <a:lstStyle/>
            <a:p>
              <a:endParaRPr lang="es-ES"/>
            </a:p>
          </p:txBody>
        </p:sp>
        <p:sp>
          <p:nvSpPr>
            <p:cNvPr id="7200" name="Line 49"/>
            <p:cNvSpPr>
              <a:spLocks noChangeShapeType="1"/>
            </p:cNvSpPr>
            <p:nvPr/>
          </p:nvSpPr>
          <p:spPr bwMode="auto">
            <a:xfrm>
              <a:off x="1187450" y="4365625"/>
              <a:ext cx="144463" cy="0"/>
            </a:xfrm>
            <a:prstGeom prst="line">
              <a:avLst/>
            </a:prstGeom>
            <a:noFill/>
            <a:ln w="9525">
              <a:solidFill>
                <a:schemeClr val="tx1"/>
              </a:solidFill>
              <a:round/>
              <a:headEnd/>
              <a:tailEnd/>
            </a:ln>
          </p:spPr>
          <p:txBody>
            <a:bodyPr/>
            <a:lstStyle/>
            <a:p>
              <a:endParaRPr lang="es-ES"/>
            </a:p>
          </p:txBody>
        </p:sp>
        <p:sp>
          <p:nvSpPr>
            <p:cNvPr id="7201" name="Line 50"/>
            <p:cNvSpPr>
              <a:spLocks noChangeShapeType="1"/>
            </p:cNvSpPr>
            <p:nvPr/>
          </p:nvSpPr>
          <p:spPr bwMode="auto">
            <a:xfrm>
              <a:off x="1187450" y="3933825"/>
              <a:ext cx="144463" cy="0"/>
            </a:xfrm>
            <a:prstGeom prst="line">
              <a:avLst/>
            </a:prstGeom>
            <a:noFill/>
            <a:ln w="9525">
              <a:solidFill>
                <a:schemeClr val="tx1"/>
              </a:solidFill>
              <a:round/>
              <a:headEnd/>
              <a:tailEnd/>
            </a:ln>
          </p:spPr>
          <p:txBody>
            <a:bodyPr/>
            <a:lstStyle/>
            <a:p>
              <a:endParaRPr lang="es-ES"/>
            </a:p>
          </p:txBody>
        </p:sp>
        <p:sp>
          <p:nvSpPr>
            <p:cNvPr id="7202" name="Line 51"/>
            <p:cNvSpPr>
              <a:spLocks noChangeShapeType="1"/>
            </p:cNvSpPr>
            <p:nvPr/>
          </p:nvSpPr>
          <p:spPr bwMode="auto">
            <a:xfrm>
              <a:off x="1187450" y="3933825"/>
              <a:ext cx="144463" cy="0"/>
            </a:xfrm>
            <a:prstGeom prst="line">
              <a:avLst/>
            </a:prstGeom>
            <a:noFill/>
            <a:ln w="9525">
              <a:solidFill>
                <a:schemeClr val="tx1"/>
              </a:solidFill>
              <a:round/>
              <a:headEnd/>
              <a:tailEnd/>
            </a:ln>
          </p:spPr>
          <p:txBody>
            <a:bodyPr/>
            <a:lstStyle/>
            <a:p>
              <a:endParaRPr lang="es-ES"/>
            </a:p>
          </p:txBody>
        </p:sp>
        <p:sp>
          <p:nvSpPr>
            <p:cNvPr id="7203" name="Line 52"/>
            <p:cNvSpPr>
              <a:spLocks noChangeShapeType="1"/>
            </p:cNvSpPr>
            <p:nvPr/>
          </p:nvSpPr>
          <p:spPr bwMode="auto">
            <a:xfrm>
              <a:off x="1187450" y="3502025"/>
              <a:ext cx="144463" cy="0"/>
            </a:xfrm>
            <a:prstGeom prst="line">
              <a:avLst/>
            </a:prstGeom>
            <a:noFill/>
            <a:ln w="9525">
              <a:solidFill>
                <a:schemeClr val="tx1"/>
              </a:solidFill>
              <a:round/>
              <a:headEnd/>
              <a:tailEnd/>
            </a:ln>
          </p:spPr>
          <p:txBody>
            <a:bodyPr/>
            <a:lstStyle/>
            <a:p>
              <a:endParaRPr lang="es-ES"/>
            </a:p>
          </p:txBody>
        </p:sp>
        <p:sp>
          <p:nvSpPr>
            <p:cNvPr id="7204" name="Line 53"/>
            <p:cNvSpPr>
              <a:spLocks noChangeShapeType="1"/>
            </p:cNvSpPr>
            <p:nvPr/>
          </p:nvSpPr>
          <p:spPr bwMode="auto">
            <a:xfrm>
              <a:off x="1187450" y="3500438"/>
              <a:ext cx="144463" cy="0"/>
            </a:xfrm>
            <a:prstGeom prst="line">
              <a:avLst/>
            </a:prstGeom>
            <a:noFill/>
            <a:ln w="9525">
              <a:solidFill>
                <a:schemeClr val="tx1"/>
              </a:solidFill>
              <a:round/>
              <a:headEnd/>
              <a:tailEnd/>
            </a:ln>
          </p:spPr>
          <p:txBody>
            <a:bodyPr/>
            <a:lstStyle/>
            <a:p>
              <a:endParaRPr lang="es-ES"/>
            </a:p>
          </p:txBody>
        </p:sp>
        <p:sp>
          <p:nvSpPr>
            <p:cNvPr id="7205" name="Line 54"/>
            <p:cNvSpPr>
              <a:spLocks noChangeShapeType="1"/>
            </p:cNvSpPr>
            <p:nvPr/>
          </p:nvSpPr>
          <p:spPr bwMode="auto">
            <a:xfrm>
              <a:off x="1187450" y="3068638"/>
              <a:ext cx="144463" cy="0"/>
            </a:xfrm>
            <a:prstGeom prst="line">
              <a:avLst/>
            </a:prstGeom>
            <a:noFill/>
            <a:ln w="9525">
              <a:solidFill>
                <a:schemeClr val="tx1"/>
              </a:solidFill>
              <a:round/>
              <a:headEnd/>
              <a:tailEnd/>
            </a:ln>
          </p:spPr>
          <p:txBody>
            <a:bodyPr/>
            <a:lstStyle/>
            <a:p>
              <a:endParaRPr lang="es-ES"/>
            </a:p>
          </p:txBody>
        </p:sp>
        <p:sp>
          <p:nvSpPr>
            <p:cNvPr id="7206" name="Line 55"/>
            <p:cNvSpPr>
              <a:spLocks noChangeShapeType="1"/>
            </p:cNvSpPr>
            <p:nvPr/>
          </p:nvSpPr>
          <p:spPr bwMode="auto">
            <a:xfrm>
              <a:off x="1187450" y="3068638"/>
              <a:ext cx="144463" cy="0"/>
            </a:xfrm>
            <a:prstGeom prst="line">
              <a:avLst/>
            </a:prstGeom>
            <a:noFill/>
            <a:ln w="9525">
              <a:solidFill>
                <a:schemeClr val="tx1"/>
              </a:solidFill>
              <a:round/>
              <a:headEnd/>
              <a:tailEnd/>
            </a:ln>
          </p:spPr>
          <p:txBody>
            <a:bodyPr/>
            <a:lstStyle/>
            <a:p>
              <a:endParaRPr lang="es-ES"/>
            </a:p>
          </p:txBody>
        </p:sp>
        <p:sp>
          <p:nvSpPr>
            <p:cNvPr id="7207" name="Line 56"/>
            <p:cNvSpPr>
              <a:spLocks noChangeShapeType="1"/>
            </p:cNvSpPr>
            <p:nvPr/>
          </p:nvSpPr>
          <p:spPr bwMode="auto">
            <a:xfrm>
              <a:off x="1187450" y="2636838"/>
              <a:ext cx="144463" cy="0"/>
            </a:xfrm>
            <a:prstGeom prst="line">
              <a:avLst/>
            </a:prstGeom>
            <a:noFill/>
            <a:ln w="9525">
              <a:solidFill>
                <a:schemeClr val="tx1"/>
              </a:solidFill>
              <a:round/>
              <a:headEnd/>
              <a:tailEnd/>
            </a:ln>
          </p:spPr>
          <p:txBody>
            <a:bodyPr/>
            <a:lstStyle/>
            <a:p>
              <a:endParaRPr lang="es-ES"/>
            </a:p>
          </p:txBody>
        </p:sp>
        <p:sp>
          <p:nvSpPr>
            <p:cNvPr id="7208" name="Line 57"/>
            <p:cNvSpPr>
              <a:spLocks noChangeShapeType="1"/>
            </p:cNvSpPr>
            <p:nvPr/>
          </p:nvSpPr>
          <p:spPr bwMode="auto">
            <a:xfrm>
              <a:off x="1187450" y="2636838"/>
              <a:ext cx="144463" cy="0"/>
            </a:xfrm>
            <a:prstGeom prst="line">
              <a:avLst/>
            </a:prstGeom>
            <a:noFill/>
            <a:ln w="9525">
              <a:solidFill>
                <a:schemeClr val="tx1"/>
              </a:solidFill>
              <a:round/>
              <a:headEnd/>
              <a:tailEnd/>
            </a:ln>
          </p:spPr>
          <p:txBody>
            <a:bodyPr/>
            <a:lstStyle/>
            <a:p>
              <a:endParaRPr lang="es-ES"/>
            </a:p>
          </p:txBody>
        </p:sp>
        <p:sp>
          <p:nvSpPr>
            <p:cNvPr id="7209" name="Line 58"/>
            <p:cNvSpPr>
              <a:spLocks noChangeShapeType="1"/>
            </p:cNvSpPr>
            <p:nvPr/>
          </p:nvSpPr>
          <p:spPr bwMode="auto">
            <a:xfrm>
              <a:off x="1187450" y="2205038"/>
              <a:ext cx="144463" cy="0"/>
            </a:xfrm>
            <a:prstGeom prst="line">
              <a:avLst/>
            </a:prstGeom>
            <a:noFill/>
            <a:ln w="9525">
              <a:solidFill>
                <a:schemeClr val="tx1"/>
              </a:solidFill>
              <a:round/>
              <a:headEnd/>
              <a:tailEnd/>
            </a:ln>
          </p:spPr>
          <p:txBody>
            <a:bodyPr/>
            <a:lstStyle/>
            <a:p>
              <a:endParaRPr lang="es-ES"/>
            </a:p>
          </p:txBody>
        </p:sp>
        <p:sp>
          <p:nvSpPr>
            <p:cNvPr id="7210" name="Line 60"/>
            <p:cNvSpPr>
              <a:spLocks noChangeShapeType="1"/>
            </p:cNvSpPr>
            <p:nvPr/>
          </p:nvSpPr>
          <p:spPr bwMode="auto">
            <a:xfrm rot="5243846">
              <a:off x="1620838" y="5661025"/>
              <a:ext cx="144462" cy="1588"/>
            </a:xfrm>
            <a:prstGeom prst="line">
              <a:avLst/>
            </a:prstGeom>
            <a:noFill/>
            <a:ln w="9525">
              <a:solidFill>
                <a:schemeClr val="tx1"/>
              </a:solidFill>
              <a:round/>
              <a:headEnd/>
              <a:tailEnd/>
            </a:ln>
          </p:spPr>
          <p:txBody>
            <a:bodyPr/>
            <a:lstStyle/>
            <a:p>
              <a:endParaRPr lang="es-ES"/>
            </a:p>
          </p:txBody>
        </p:sp>
        <p:sp>
          <p:nvSpPr>
            <p:cNvPr id="7211" name="Line 61"/>
            <p:cNvSpPr>
              <a:spLocks noChangeShapeType="1"/>
            </p:cNvSpPr>
            <p:nvPr/>
          </p:nvSpPr>
          <p:spPr bwMode="auto">
            <a:xfrm rot="5243846">
              <a:off x="2052638" y="5661025"/>
              <a:ext cx="144462" cy="1588"/>
            </a:xfrm>
            <a:prstGeom prst="line">
              <a:avLst/>
            </a:prstGeom>
            <a:noFill/>
            <a:ln w="9525">
              <a:solidFill>
                <a:schemeClr val="tx1"/>
              </a:solidFill>
              <a:round/>
              <a:headEnd/>
              <a:tailEnd/>
            </a:ln>
          </p:spPr>
          <p:txBody>
            <a:bodyPr/>
            <a:lstStyle/>
            <a:p>
              <a:endParaRPr lang="es-ES"/>
            </a:p>
          </p:txBody>
        </p:sp>
        <p:sp>
          <p:nvSpPr>
            <p:cNvPr id="7212" name="Line 62"/>
            <p:cNvSpPr>
              <a:spLocks noChangeShapeType="1"/>
            </p:cNvSpPr>
            <p:nvPr/>
          </p:nvSpPr>
          <p:spPr bwMode="auto">
            <a:xfrm rot="5243846">
              <a:off x="2052638" y="5661025"/>
              <a:ext cx="144462" cy="1588"/>
            </a:xfrm>
            <a:prstGeom prst="line">
              <a:avLst/>
            </a:prstGeom>
            <a:noFill/>
            <a:ln w="9525">
              <a:solidFill>
                <a:schemeClr val="tx1"/>
              </a:solidFill>
              <a:round/>
              <a:headEnd/>
              <a:tailEnd/>
            </a:ln>
          </p:spPr>
          <p:txBody>
            <a:bodyPr/>
            <a:lstStyle/>
            <a:p>
              <a:endParaRPr lang="es-ES"/>
            </a:p>
          </p:txBody>
        </p:sp>
        <p:sp>
          <p:nvSpPr>
            <p:cNvPr id="7213" name="Line 63"/>
            <p:cNvSpPr>
              <a:spLocks noChangeShapeType="1"/>
            </p:cNvSpPr>
            <p:nvPr/>
          </p:nvSpPr>
          <p:spPr bwMode="auto">
            <a:xfrm rot="5243846">
              <a:off x="2484438" y="5661025"/>
              <a:ext cx="144462" cy="1588"/>
            </a:xfrm>
            <a:prstGeom prst="line">
              <a:avLst/>
            </a:prstGeom>
            <a:noFill/>
            <a:ln w="9525">
              <a:solidFill>
                <a:schemeClr val="tx1"/>
              </a:solidFill>
              <a:round/>
              <a:headEnd/>
              <a:tailEnd/>
            </a:ln>
          </p:spPr>
          <p:txBody>
            <a:bodyPr/>
            <a:lstStyle/>
            <a:p>
              <a:endParaRPr lang="es-ES"/>
            </a:p>
          </p:txBody>
        </p:sp>
        <p:sp>
          <p:nvSpPr>
            <p:cNvPr id="7214" name="Line 64"/>
            <p:cNvSpPr>
              <a:spLocks noChangeShapeType="1"/>
            </p:cNvSpPr>
            <p:nvPr/>
          </p:nvSpPr>
          <p:spPr bwMode="auto">
            <a:xfrm rot="5243846">
              <a:off x="2482851" y="5661025"/>
              <a:ext cx="144462" cy="1587"/>
            </a:xfrm>
            <a:prstGeom prst="line">
              <a:avLst/>
            </a:prstGeom>
            <a:noFill/>
            <a:ln w="9525">
              <a:solidFill>
                <a:schemeClr val="tx1"/>
              </a:solidFill>
              <a:round/>
              <a:headEnd/>
              <a:tailEnd/>
            </a:ln>
          </p:spPr>
          <p:txBody>
            <a:bodyPr/>
            <a:lstStyle/>
            <a:p>
              <a:endParaRPr lang="es-ES"/>
            </a:p>
          </p:txBody>
        </p:sp>
        <p:sp>
          <p:nvSpPr>
            <p:cNvPr id="7215" name="Line 65"/>
            <p:cNvSpPr>
              <a:spLocks noChangeShapeType="1"/>
            </p:cNvSpPr>
            <p:nvPr/>
          </p:nvSpPr>
          <p:spPr bwMode="auto">
            <a:xfrm rot="5243846">
              <a:off x="2914651" y="5661025"/>
              <a:ext cx="144462" cy="1587"/>
            </a:xfrm>
            <a:prstGeom prst="line">
              <a:avLst/>
            </a:prstGeom>
            <a:noFill/>
            <a:ln w="9525">
              <a:solidFill>
                <a:schemeClr val="tx1"/>
              </a:solidFill>
              <a:round/>
              <a:headEnd/>
              <a:tailEnd/>
            </a:ln>
          </p:spPr>
          <p:txBody>
            <a:bodyPr/>
            <a:lstStyle/>
            <a:p>
              <a:endParaRPr lang="es-ES"/>
            </a:p>
          </p:txBody>
        </p:sp>
        <p:sp>
          <p:nvSpPr>
            <p:cNvPr id="7216" name="Line 66"/>
            <p:cNvSpPr>
              <a:spLocks noChangeShapeType="1"/>
            </p:cNvSpPr>
            <p:nvPr/>
          </p:nvSpPr>
          <p:spPr bwMode="auto">
            <a:xfrm rot="5243846">
              <a:off x="2914651" y="5661025"/>
              <a:ext cx="144462" cy="1587"/>
            </a:xfrm>
            <a:prstGeom prst="line">
              <a:avLst/>
            </a:prstGeom>
            <a:noFill/>
            <a:ln w="9525">
              <a:solidFill>
                <a:schemeClr val="tx1"/>
              </a:solidFill>
              <a:round/>
              <a:headEnd/>
              <a:tailEnd/>
            </a:ln>
          </p:spPr>
          <p:txBody>
            <a:bodyPr/>
            <a:lstStyle/>
            <a:p>
              <a:endParaRPr lang="es-ES"/>
            </a:p>
          </p:txBody>
        </p:sp>
        <p:sp>
          <p:nvSpPr>
            <p:cNvPr id="7217" name="Line 67"/>
            <p:cNvSpPr>
              <a:spLocks noChangeShapeType="1"/>
            </p:cNvSpPr>
            <p:nvPr/>
          </p:nvSpPr>
          <p:spPr bwMode="auto">
            <a:xfrm rot="5243846">
              <a:off x="3346451" y="5661025"/>
              <a:ext cx="144462" cy="1587"/>
            </a:xfrm>
            <a:prstGeom prst="line">
              <a:avLst/>
            </a:prstGeom>
            <a:noFill/>
            <a:ln w="9525">
              <a:solidFill>
                <a:schemeClr val="tx1"/>
              </a:solidFill>
              <a:round/>
              <a:headEnd/>
              <a:tailEnd/>
            </a:ln>
          </p:spPr>
          <p:txBody>
            <a:bodyPr/>
            <a:lstStyle/>
            <a:p>
              <a:endParaRPr lang="es-ES"/>
            </a:p>
          </p:txBody>
        </p:sp>
        <p:sp>
          <p:nvSpPr>
            <p:cNvPr id="7218" name="Line 68"/>
            <p:cNvSpPr>
              <a:spLocks noChangeShapeType="1"/>
            </p:cNvSpPr>
            <p:nvPr/>
          </p:nvSpPr>
          <p:spPr bwMode="auto">
            <a:xfrm rot="5243846">
              <a:off x="3346451" y="5661025"/>
              <a:ext cx="144462" cy="1587"/>
            </a:xfrm>
            <a:prstGeom prst="line">
              <a:avLst/>
            </a:prstGeom>
            <a:noFill/>
            <a:ln w="9525">
              <a:solidFill>
                <a:schemeClr val="tx1"/>
              </a:solidFill>
              <a:round/>
              <a:headEnd/>
              <a:tailEnd/>
            </a:ln>
          </p:spPr>
          <p:txBody>
            <a:bodyPr/>
            <a:lstStyle/>
            <a:p>
              <a:endParaRPr lang="es-ES"/>
            </a:p>
          </p:txBody>
        </p:sp>
        <p:sp>
          <p:nvSpPr>
            <p:cNvPr id="7219" name="Line 69"/>
            <p:cNvSpPr>
              <a:spLocks noChangeShapeType="1"/>
            </p:cNvSpPr>
            <p:nvPr/>
          </p:nvSpPr>
          <p:spPr bwMode="auto">
            <a:xfrm rot="5243846">
              <a:off x="3778251" y="5661025"/>
              <a:ext cx="144462" cy="1587"/>
            </a:xfrm>
            <a:prstGeom prst="line">
              <a:avLst/>
            </a:prstGeom>
            <a:noFill/>
            <a:ln w="9525">
              <a:solidFill>
                <a:schemeClr val="tx1"/>
              </a:solidFill>
              <a:round/>
              <a:headEnd/>
              <a:tailEnd/>
            </a:ln>
          </p:spPr>
          <p:txBody>
            <a:bodyPr/>
            <a:lstStyle/>
            <a:p>
              <a:endParaRPr lang="es-ES"/>
            </a:p>
          </p:txBody>
        </p:sp>
        <p:sp>
          <p:nvSpPr>
            <p:cNvPr id="7220" name="Line 70"/>
            <p:cNvSpPr>
              <a:spLocks noChangeShapeType="1"/>
            </p:cNvSpPr>
            <p:nvPr/>
          </p:nvSpPr>
          <p:spPr bwMode="auto">
            <a:xfrm rot="5243846">
              <a:off x="3779838" y="5661025"/>
              <a:ext cx="144462" cy="1588"/>
            </a:xfrm>
            <a:prstGeom prst="line">
              <a:avLst/>
            </a:prstGeom>
            <a:noFill/>
            <a:ln w="9525">
              <a:solidFill>
                <a:schemeClr val="tx1"/>
              </a:solidFill>
              <a:round/>
              <a:headEnd/>
              <a:tailEnd/>
            </a:ln>
          </p:spPr>
          <p:txBody>
            <a:bodyPr/>
            <a:lstStyle/>
            <a:p>
              <a:endParaRPr lang="es-ES"/>
            </a:p>
          </p:txBody>
        </p:sp>
        <p:sp>
          <p:nvSpPr>
            <p:cNvPr id="7221" name="Line 71"/>
            <p:cNvSpPr>
              <a:spLocks noChangeShapeType="1"/>
            </p:cNvSpPr>
            <p:nvPr/>
          </p:nvSpPr>
          <p:spPr bwMode="auto">
            <a:xfrm rot="5243846">
              <a:off x="4211638" y="5661025"/>
              <a:ext cx="144462" cy="1588"/>
            </a:xfrm>
            <a:prstGeom prst="line">
              <a:avLst/>
            </a:prstGeom>
            <a:noFill/>
            <a:ln w="9525">
              <a:solidFill>
                <a:schemeClr val="tx1"/>
              </a:solidFill>
              <a:round/>
              <a:headEnd/>
              <a:tailEnd/>
            </a:ln>
          </p:spPr>
          <p:txBody>
            <a:bodyPr/>
            <a:lstStyle/>
            <a:p>
              <a:endParaRPr lang="es-ES"/>
            </a:p>
          </p:txBody>
        </p:sp>
        <p:sp>
          <p:nvSpPr>
            <p:cNvPr id="7222" name="Line 72"/>
            <p:cNvSpPr>
              <a:spLocks noChangeShapeType="1"/>
            </p:cNvSpPr>
            <p:nvPr/>
          </p:nvSpPr>
          <p:spPr bwMode="auto">
            <a:xfrm rot="5243846">
              <a:off x="4211638" y="5661025"/>
              <a:ext cx="144462" cy="1588"/>
            </a:xfrm>
            <a:prstGeom prst="line">
              <a:avLst/>
            </a:prstGeom>
            <a:noFill/>
            <a:ln w="9525">
              <a:solidFill>
                <a:schemeClr val="tx1"/>
              </a:solidFill>
              <a:round/>
              <a:headEnd/>
              <a:tailEnd/>
            </a:ln>
          </p:spPr>
          <p:txBody>
            <a:bodyPr/>
            <a:lstStyle/>
            <a:p>
              <a:endParaRPr lang="es-ES"/>
            </a:p>
          </p:txBody>
        </p:sp>
        <p:sp>
          <p:nvSpPr>
            <p:cNvPr id="7223" name="Line 73"/>
            <p:cNvSpPr>
              <a:spLocks noChangeShapeType="1"/>
            </p:cNvSpPr>
            <p:nvPr/>
          </p:nvSpPr>
          <p:spPr bwMode="auto">
            <a:xfrm rot="5243846">
              <a:off x="4643438" y="5661025"/>
              <a:ext cx="144462" cy="1588"/>
            </a:xfrm>
            <a:prstGeom prst="line">
              <a:avLst/>
            </a:prstGeom>
            <a:noFill/>
            <a:ln w="9525">
              <a:solidFill>
                <a:schemeClr val="tx1"/>
              </a:solidFill>
              <a:round/>
              <a:headEnd/>
              <a:tailEnd/>
            </a:ln>
          </p:spPr>
          <p:txBody>
            <a:bodyPr/>
            <a:lstStyle/>
            <a:p>
              <a:endParaRPr lang="es-ES"/>
            </a:p>
          </p:txBody>
        </p:sp>
        <p:sp>
          <p:nvSpPr>
            <p:cNvPr id="7224" name="Text Box 74"/>
            <p:cNvSpPr txBox="1">
              <a:spLocks noChangeArrowheads="1"/>
            </p:cNvSpPr>
            <p:nvPr/>
          </p:nvSpPr>
          <p:spPr bwMode="auto">
            <a:xfrm>
              <a:off x="4500563" y="5734050"/>
              <a:ext cx="360362" cy="366713"/>
            </a:xfrm>
            <a:prstGeom prst="rect">
              <a:avLst/>
            </a:prstGeom>
            <a:noFill/>
            <a:ln w="9525">
              <a:noFill/>
              <a:miter lim="800000"/>
              <a:headEnd/>
              <a:tailEnd/>
            </a:ln>
          </p:spPr>
          <p:txBody>
            <a:bodyPr>
              <a:spAutoFit/>
            </a:bodyPr>
            <a:lstStyle/>
            <a:p>
              <a:pPr>
                <a:spcBef>
                  <a:spcPct val="50000"/>
                </a:spcBef>
              </a:pPr>
              <a:r>
                <a:rPr lang="es-ES"/>
                <a:t>8</a:t>
              </a:r>
            </a:p>
          </p:txBody>
        </p:sp>
        <p:sp>
          <p:nvSpPr>
            <p:cNvPr id="7225" name="Text Box 76"/>
            <p:cNvSpPr txBox="1">
              <a:spLocks noChangeArrowheads="1"/>
            </p:cNvSpPr>
            <p:nvPr/>
          </p:nvSpPr>
          <p:spPr bwMode="auto">
            <a:xfrm>
              <a:off x="4140200" y="5734050"/>
              <a:ext cx="431800" cy="366713"/>
            </a:xfrm>
            <a:prstGeom prst="rect">
              <a:avLst/>
            </a:prstGeom>
            <a:noFill/>
            <a:ln w="9525">
              <a:noFill/>
              <a:miter lim="800000"/>
              <a:headEnd/>
              <a:tailEnd/>
            </a:ln>
          </p:spPr>
          <p:txBody>
            <a:bodyPr>
              <a:spAutoFit/>
            </a:bodyPr>
            <a:lstStyle/>
            <a:p>
              <a:pPr>
                <a:spcBef>
                  <a:spcPct val="50000"/>
                </a:spcBef>
              </a:pPr>
              <a:r>
                <a:rPr lang="es-ES"/>
                <a:t>7</a:t>
              </a:r>
            </a:p>
          </p:txBody>
        </p:sp>
        <p:sp>
          <p:nvSpPr>
            <p:cNvPr id="7226" name="Text Box 77"/>
            <p:cNvSpPr txBox="1">
              <a:spLocks noChangeArrowheads="1"/>
            </p:cNvSpPr>
            <p:nvPr/>
          </p:nvSpPr>
          <p:spPr bwMode="auto">
            <a:xfrm>
              <a:off x="3708400" y="5734050"/>
              <a:ext cx="287338" cy="366713"/>
            </a:xfrm>
            <a:prstGeom prst="rect">
              <a:avLst/>
            </a:prstGeom>
            <a:noFill/>
            <a:ln w="9525">
              <a:noFill/>
              <a:miter lim="800000"/>
              <a:headEnd/>
              <a:tailEnd/>
            </a:ln>
          </p:spPr>
          <p:txBody>
            <a:bodyPr>
              <a:spAutoFit/>
            </a:bodyPr>
            <a:lstStyle/>
            <a:p>
              <a:pPr>
                <a:spcBef>
                  <a:spcPct val="50000"/>
                </a:spcBef>
              </a:pPr>
              <a:r>
                <a:rPr lang="es-ES"/>
                <a:t>6</a:t>
              </a:r>
            </a:p>
          </p:txBody>
        </p:sp>
        <p:sp>
          <p:nvSpPr>
            <p:cNvPr id="7227" name="Text Box 78"/>
            <p:cNvSpPr txBox="1">
              <a:spLocks noChangeArrowheads="1"/>
            </p:cNvSpPr>
            <p:nvPr/>
          </p:nvSpPr>
          <p:spPr bwMode="auto">
            <a:xfrm>
              <a:off x="3276600" y="5734050"/>
              <a:ext cx="287338" cy="366713"/>
            </a:xfrm>
            <a:prstGeom prst="rect">
              <a:avLst/>
            </a:prstGeom>
            <a:noFill/>
            <a:ln w="9525">
              <a:noFill/>
              <a:miter lim="800000"/>
              <a:headEnd/>
              <a:tailEnd/>
            </a:ln>
          </p:spPr>
          <p:txBody>
            <a:bodyPr>
              <a:spAutoFit/>
            </a:bodyPr>
            <a:lstStyle/>
            <a:p>
              <a:pPr>
                <a:spcBef>
                  <a:spcPct val="50000"/>
                </a:spcBef>
              </a:pPr>
              <a:r>
                <a:rPr lang="es-ES"/>
                <a:t>5</a:t>
              </a:r>
            </a:p>
          </p:txBody>
        </p:sp>
        <p:sp>
          <p:nvSpPr>
            <p:cNvPr id="7228" name="Text Box 79"/>
            <p:cNvSpPr txBox="1">
              <a:spLocks noChangeArrowheads="1"/>
            </p:cNvSpPr>
            <p:nvPr/>
          </p:nvSpPr>
          <p:spPr bwMode="auto">
            <a:xfrm>
              <a:off x="2843213" y="5734050"/>
              <a:ext cx="287337" cy="366713"/>
            </a:xfrm>
            <a:prstGeom prst="rect">
              <a:avLst/>
            </a:prstGeom>
            <a:noFill/>
            <a:ln w="9525">
              <a:noFill/>
              <a:miter lim="800000"/>
              <a:headEnd/>
              <a:tailEnd/>
            </a:ln>
          </p:spPr>
          <p:txBody>
            <a:bodyPr>
              <a:spAutoFit/>
            </a:bodyPr>
            <a:lstStyle/>
            <a:p>
              <a:pPr>
                <a:spcBef>
                  <a:spcPct val="50000"/>
                </a:spcBef>
              </a:pPr>
              <a:r>
                <a:rPr lang="es-ES"/>
                <a:t>4</a:t>
              </a:r>
            </a:p>
          </p:txBody>
        </p:sp>
        <p:sp>
          <p:nvSpPr>
            <p:cNvPr id="7229" name="Text Box 80"/>
            <p:cNvSpPr txBox="1">
              <a:spLocks noChangeArrowheads="1"/>
            </p:cNvSpPr>
            <p:nvPr/>
          </p:nvSpPr>
          <p:spPr bwMode="auto">
            <a:xfrm>
              <a:off x="2411413" y="5734050"/>
              <a:ext cx="287337" cy="366713"/>
            </a:xfrm>
            <a:prstGeom prst="rect">
              <a:avLst/>
            </a:prstGeom>
            <a:noFill/>
            <a:ln w="9525">
              <a:noFill/>
              <a:miter lim="800000"/>
              <a:headEnd/>
              <a:tailEnd/>
            </a:ln>
          </p:spPr>
          <p:txBody>
            <a:bodyPr>
              <a:spAutoFit/>
            </a:bodyPr>
            <a:lstStyle/>
            <a:p>
              <a:pPr>
                <a:spcBef>
                  <a:spcPct val="50000"/>
                </a:spcBef>
              </a:pPr>
              <a:r>
                <a:rPr lang="es-ES"/>
                <a:t>3</a:t>
              </a:r>
            </a:p>
          </p:txBody>
        </p:sp>
        <p:sp>
          <p:nvSpPr>
            <p:cNvPr id="7230" name="Text Box 81"/>
            <p:cNvSpPr txBox="1">
              <a:spLocks noChangeArrowheads="1"/>
            </p:cNvSpPr>
            <p:nvPr/>
          </p:nvSpPr>
          <p:spPr bwMode="auto">
            <a:xfrm>
              <a:off x="1981200" y="5734050"/>
              <a:ext cx="358775" cy="366713"/>
            </a:xfrm>
            <a:prstGeom prst="rect">
              <a:avLst/>
            </a:prstGeom>
            <a:noFill/>
            <a:ln w="9525">
              <a:noFill/>
              <a:miter lim="800000"/>
              <a:headEnd/>
              <a:tailEnd/>
            </a:ln>
          </p:spPr>
          <p:txBody>
            <a:bodyPr>
              <a:spAutoFit/>
            </a:bodyPr>
            <a:lstStyle/>
            <a:p>
              <a:pPr>
                <a:spcBef>
                  <a:spcPct val="50000"/>
                </a:spcBef>
              </a:pPr>
              <a:r>
                <a:rPr lang="es-ES"/>
                <a:t>2</a:t>
              </a:r>
            </a:p>
          </p:txBody>
        </p:sp>
        <p:sp>
          <p:nvSpPr>
            <p:cNvPr id="7231" name="Text Box 82"/>
            <p:cNvSpPr txBox="1">
              <a:spLocks noChangeArrowheads="1"/>
            </p:cNvSpPr>
            <p:nvPr/>
          </p:nvSpPr>
          <p:spPr bwMode="auto">
            <a:xfrm>
              <a:off x="1547813" y="5734050"/>
              <a:ext cx="287337" cy="366713"/>
            </a:xfrm>
            <a:prstGeom prst="rect">
              <a:avLst/>
            </a:prstGeom>
            <a:noFill/>
            <a:ln w="9525">
              <a:noFill/>
              <a:miter lim="800000"/>
              <a:headEnd/>
              <a:tailEnd/>
            </a:ln>
          </p:spPr>
          <p:txBody>
            <a:bodyPr>
              <a:spAutoFit/>
            </a:bodyPr>
            <a:lstStyle/>
            <a:p>
              <a:pPr>
                <a:spcBef>
                  <a:spcPct val="50000"/>
                </a:spcBef>
              </a:pPr>
              <a:r>
                <a:rPr lang="es-ES"/>
                <a:t>1</a:t>
              </a:r>
            </a:p>
          </p:txBody>
        </p:sp>
        <p:sp>
          <p:nvSpPr>
            <p:cNvPr id="7232" name="Text Box 83"/>
            <p:cNvSpPr txBox="1">
              <a:spLocks noChangeArrowheads="1"/>
            </p:cNvSpPr>
            <p:nvPr/>
          </p:nvSpPr>
          <p:spPr bwMode="auto">
            <a:xfrm>
              <a:off x="900113" y="5013325"/>
              <a:ext cx="431800" cy="366713"/>
            </a:xfrm>
            <a:prstGeom prst="rect">
              <a:avLst/>
            </a:prstGeom>
            <a:noFill/>
            <a:ln w="9525">
              <a:noFill/>
              <a:miter lim="800000"/>
              <a:headEnd/>
              <a:tailEnd/>
            </a:ln>
          </p:spPr>
          <p:txBody>
            <a:bodyPr>
              <a:spAutoFit/>
            </a:bodyPr>
            <a:lstStyle/>
            <a:p>
              <a:pPr>
                <a:spcBef>
                  <a:spcPct val="50000"/>
                </a:spcBef>
              </a:pPr>
              <a:r>
                <a:rPr lang="es-ES"/>
                <a:t>2</a:t>
              </a:r>
            </a:p>
          </p:txBody>
        </p:sp>
        <p:sp>
          <p:nvSpPr>
            <p:cNvPr id="7233" name="Text Box 84"/>
            <p:cNvSpPr txBox="1">
              <a:spLocks noChangeArrowheads="1"/>
            </p:cNvSpPr>
            <p:nvPr/>
          </p:nvSpPr>
          <p:spPr bwMode="auto">
            <a:xfrm>
              <a:off x="900113" y="4581525"/>
              <a:ext cx="431800" cy="366713"/>
            </a:xfrm>
            <a:prstGeom prst="rect">
              <a:avLst/>
            </a:prstGeom>
            <a:noFill/>
            <a:ln w="9525">
              <a:noFill/>
              <a:miter lim="800000"/>
              <a:headEnd/>
              <a:tailEnd/>
            </a:ln>
          </p:spPr>
          <p:txBody>
            <a:bodyPr>
              <a:spAutoFit/>
            </a:bodyPr>
            <a:lstStyle/>
            <a:p>
              <a:pPr>
                <a:spcBef>
                  <a:spcPct val="50000"/>
                </a:spcBef>
              </a:pPr>
              <a:r>
                <a:rPr lang="es-ES"/>
                <a:t>4</a:t>
              </a:r>
            </a:p>
          </p:txBody>
        </p:sp>
        <p:sp>
          <p:nvSpPr>
            <p:cNvPr id="7234" name="Text Box 85"/>
            <p:cNvSpPr txBox="1">
              <a:spLocks noChangeArrowheads="1"/>
            </p:cNvSpPr>
            <p:nvPr/>
          </p:nvSpPr>
          <p:spPr bwMode="auto">
            <a:xfrm>
              <a:off x="900113" y="4149725"/>
              <a:ext cx="431800" cy="366713"/>
            </a:xfrm>
            <a:prstGeom prst="rect">
              <a:avLst/>
            </a:prstGeom>
            <a:noFill/>
            <a:ln w="9525">
              <a:noFill/>
              <a:miter lim="800000"/>
              <a:headEnd/>
              <a:tailEnd/>
            </a:ln>
          </p:spPr>
          <p:txBody>
            <a:bodyPr>
              <a:spAutoFit/>
            </a:bodyPr>
            <a:lstStyle/>
            <a:p>
              <a:pPr>
                <a:spcBef>
                  <a:spcPct val="50000"/>
                </a:spcBef>
              </a:pPr>
              <a:r>
                <a:rPr lang="es-ES"/>
                <a:t>6</a:t>
              </a:r>
            </a:p>
          </p:txBody>
        </p:sp>
        <p:sp>
          <p:nvSpPr>
            <p:cNvPr id="7235" name="Text Box 86"/>
            <p:cNvSpPr txBox="1">
              <a:spLocks noChangeArrowheads="1"/>
            </p:cNvSpPr>
            <p:nvPr/>
          </p:nvSpPr>
          <p:spPr bwMode="auto">
            <a:xfrm>
              <a:off x="900113" y="3716338"/>
              <a:ext cx="431800" cy="366712"/>
            </a:xfrm>
            <a:prstGeom prst="rect">
              <a:avLst/>
            </a:prstGeom>
            <a:noFill/>
            <a:ln w="9525">
              <a:noFill/>
              <a:miter lim="800000"/>
              <a:headEnd/>
              <a:tailEnd/>
            </a:ln>
          </p:spPr>
          <p:txBody>
            <a:bodyPr>
              <a:spAutoFit/>
            </a:bodyPr>
            <a:lstStyle/>
            <a:p>
              <a:pPr>
                <a:spcBef>
                  <a:spcPct val="50000"/>
                </a:spcBef>
              </a:pPr>
              <a:r>
                <a:rPr lang="es-ES"/>
                <a:t>8</a:t>
              </a:r>
            </a:p>
          </p:txBody>
        </p:sp>
        <p:sp>
          <p:nvSpPr>
            <p:cNvPr id="7236" name="Text Box 87"/>
            <p:cNvSpPr txBox="1">
              <a:spLocks noChangeArrowheads="1"/>
            </p:cNvSpPr>
            <p:nvPr/>
          </p:nvSpPr>
          <p:spPr bwMode="auto">
            <a:xfrm>
              <a:off x="755650" y="3284538"/>
              <a:ext cx="576263" cy="366712"/>
            </a:xfrm>
            <a:prstGeom prst="rect">
              <a:avLst/>
            </a:prstGeom>
            <a:noFill/>
            <a:ln w="9525">
              <a:noFill/>
              <a:miter lim="800000"/>
              <a:headEnd/>
              <a:tailEnd/>
            </a:ln>
          </p:spPr>
          <p:txBody>
            <a:bodyPr>
              <a:spAutoFit/>
            </a:bodyPr>
            <a:lstStyle/>
            <a:p>
              <a:pPr>
                <a:spcBef>
                  <a:spcPct val="50000"/>
                </a:spcBef>
              </a:pPr>
              <a:r>
                <a:rPr lang="es-ES"/>
                <a:t>10</a:t>
              </a:r>
            </a:p>
          </p:txBody>
        </p:sp>
        <p:sp>
          <p:nvSpPr>
            <p:cNvPr id="7237" name="Text Box 88"/>
            <p:cNvSpPr txBox="1">
              <a:spLocks noChangeArrowheads="1"/>
            </p:cNvSpPr>
            <p:nvPr/>
          </p:nvSpPr>
          <p:spPr bwMode="auto">
            <a:xfrm>
              <a:off x="773113" y="2852738"/>
              <a:ext cx="647700" cy="366712"/>
            </a:xfrm>
            <a:prstGeom prst="rect">
              <a:avLst/>
            </a:prstGeom>
            <a:noFill/>
            <a:ln w="9525">
              <a:noFill/>
              <a:miter lim="800000"/>
              <a:headEnd/>
              <a:tailEnd/>
            </a:ln>
          </p:spPr>
          <p:txBody>
            <a:bodyPr>
              <a:spAutoFit/>
            </a:bodyPr>
            <a:lstStyle/>
            <a:p>
              <a:pPr>
                <a:spcBef>
                  <a:spcPct val="50000"/>
                </a:spcBef>
              </a:pPr>
              <a:r>
                <a:rPr lang="es-ES"/>
                <a:t>12</a:t>
              </a:r>
            </a:p>
          </p:txBody>
        </p:sp>
        <p:sp>
          <p:nvSpPr>
            <p:cNvPr id="7238" name="Text Box 89"/>
            <p:cNvSpPr txBox="1">
              <a:spLocks noChangeArrowheads="1"/>
            </p:cNvSpPr>
            <p:nvPr/>
          </p:nvSpPr>
          <p:spPr bwMode="auto">
            <a:xfrm>
              <a:off x="781050" y="2420938"/>
              <a:ext cx="647700" cy="366712"/>
            </a:xfrm>
            <a:prstGeom prst="rect">
              <a:avLst/>
            </a:prstGeom>
            <a:noFill/>
            <a:ln w="9525">
              <a:noFill/>
              <a:miter lim="800000"/>
              <a:headEnd/>
              <a:tailEnd/>
            </a:ln>
          </p:spPr>
          <p:txBody>
            <a:bodyPr>
              <a:spAutoFit/>
            </a:bodyPr>
            <a:lstStyle/>
            <a:p>
              <a:pPr>
                <a:spcBef>
                  <a:spcPct val="50000"/>
                </a:spcBef>
              </a:pPr>
              <a:r>
                <a:rPr lang="es-ES"/>
                <a:t>14</a:t>
              </a:r>
            </a:p>
          </p:txBody>
        </p:sp>
        <p:sp>
          <p:nvSpPr>
            <p:cNvPr id="7239" name="Text Box 91"/>
            <p:cNvSpPr txBox="1">
              <a:spLocks noChangeArrowheads="1"/>
            </p:cNvSpPr>
            <p:nvPr/>
          </p:nvSpPr>
          <p:spPr bwMode="auto">
            <a:xfrm>
              <a:off x="793750" y="1982788"/>
              <a:ext cx="647700" cy="366712"/>
            </a:xfrm>
            <a:prstGeom prst="rect">
              <a:avLst/>
            </a:prstGeom>
            <a:noFill/>
            <a:ln w="9525">
              <a:noFill/>
              <a:miter lim="800000"/>
              <a:headEnd/>
              <a:tailEnd/>
            </a:ln>
          </p:spPr>
          <p:txBody>
            <a:bodyPr>
              <a:spAutoFit/>
            </a:bodyPr>
            <a:lstStyle/>
            <a:p>
              <a:pPr>
                <a:spcBef>
                  <a:spcPct val="50000"/>
                </a:spcBef>
              </a:pPr>
              <a:r>
                <a:rPr lang="es-ES"/>
                <a:t>16</a:t>
              </a:r>
            </a:p>
          </p:txBody>
        </p:sp>
        <p:sp>
          <p:nvSpPr>
            <p:cNvPr id="15452" name="Oval 92"/>
            <p:cNvSpPr>
              <a:spLocks noChangeArrowheads="1"/>
            </p:cNvSpPr>
            <p:nvPr/>
          </p:nvSpPr>
          <p:spPr bwMode="auto">
            <a:xfrm>
              <a:off x="1644650" y="5373688"/>
              <a:ext cx="71438" cy="71437"/>
            </a:xfrm>
            <a:prstGeom prst="ellipse">
              <a:avLst/>
            </a:prstGeom>
            <a:solidFill>
              <a:schemeClr val="accent1"/>
            </a:solidFill>
            <a:ln w="9525">
              <a:solidFill>
                <a:schemeClr val="tx1"/>
              </a:solidFill>
              <a:round/>
              <a:headEnd/>
              <a:tailEnd/>
            </a:ln>
          </p:spPr>
          <p:txBody>
            <a:bodyPr wrap="none" anchor="ctr"/>
            <a:lstStyle/>
            <a:p>
              <a:endParaRPr lang="es-CL"/>
            </a:p>
          </p:txBody>
        </p:sp>
        <p:sp>
          <p:nvSpPr>
            <p:cNvPr id="15453" name="Oval 93"/>
            <p:cNvSpPr>
              <a:spLocks noChangeArrowheads="1"/>
            </p:cNvSpPr>
            <p:nvPr/>
          </p:nvSpPr>
          <p:spPr bwMode="auto">
            <a:xfrm>
              <a:off x="2085975" y="4738688"/>
              <a:ext cx="71438" cy="71437"/>
            </a:xfrm>
            <a:prstGeom prst="ellipse">
              <a:avLst/>
            </a:prstGeom>
            <a:solidFill>
              <a:schemeClr val="accent1"/>
            </a:solidFill>
            <a:ln w="9525">
              <a:solidFill>
                <a:schemeClr val="tx1"/>
              </a:solidFill>
              <a:round/>
              <a:headEnd/>
              <a:tailEnd/>
            </a:ln>
          </p:spPr>
          <p:txBody>
            <a:bodyPr wrap="none" anchor="ctr"/>
            <a:lstStyle/>
            <a:p>
              <a:endParaRPr lang="es-CL"/>
            </a:p>
          </p:txBody>
        </p:sp>
        <p:sp>
          <p:nvSpPr>
            <p:cNvPr id="15454" name="Oval 94"/>
            <p:cNvSpPr>
              <a:spLocks noChangeArrowheads="1"/>
            </p:cNvSpPr>
            <p:nvPr/>
          </p:nvSpPr>
          <p:spPr bwMode="auto">
            <a:xfrm>
              <a:off x="2505075" y="4111625"/>
              <a:ext cx="71438" cy="71438"/>
            </a:xfrm>
            <a:prstGeom prst="ellipse">
              <a:avLst/>
            </a:prstGeom>
            <a:solidFill>
              <a:schemeClr val="accent1"/>
            </a:solidFill>
            <a:ln w="9525">
              <a:solidFill>
                <a:schemeClr val="tx1"/>
              </a:solidFill>
              <a:round/>
              <a:headEnd/>
              <a:tailEnd/>
            </a:ln>
          </p:spPr>
          <p:txBody>
            <a:bodyPr wrap="none" anchor="ctr"/>
            <a:lstStyle/>
            <a:p>
              <a:endParaRPr lang="es-CL"/>
            </a:p>
          </p:txBody>
        </p:sp>
        <p:sp>
          <p:nvSpPr>
            <p:cNvPr id="15455" name="Line 95"/>
            <p:cNvSpPr>
              <a:spLocks noChangeShapeType="1"/>
            </p:cNvSpPr>
            <p:nvPr/>
          </p:nvSpPr>
          <p:spPr bwMode="auto">
            <a:xfrm flipV="1">
              <a:off x="1428728" y="2071677"/>
              <a:ext cx="2571768" cy="3714774"/>
            </a:xfrm>
            <a:prstGeom prst="line">
              <a:avLst/>
            </a:prstGeom>
            <a:noFill/>
            <a:ln w="9525">
              <a:solidFill>
                <a:schemeClr val="tx1"/>
              </a:solidFill>
              <a:round/>
              <a:headEnd/>
              <a:tailEnd/>
            </a:ln>
          </p:spPr>
          <p:txBody>
            <a:bodyPr/>
            <a:lstStyle/>
            <a:p>
              <a:endParaRPr lang="es-ES"/>
            </a:p>
          </p:txBody>
        </p:sp>
        <p:sp>
          <p:nvSpPr>
            <p:cNvPr id="15456" name="Oval 96"/>
            <p:cNvSpPr>
              <a:spLocks noChangeArrowheads="1"/>
            </p:cNvSpPr>
            <p:nvPr/>
          </p:nvSpPr>
          <p:spPr bwMode="auto">
            <a:xfrm>
              <a:off x="2941638" y="3500438"/>
              <a:ext cx="71437" cy="71437"/>
            </a:xfrm>
            <a:prstGeom prst="ellipse">
              <a:avLst/>
            </a:prstGeom>
            <a:solidFill>
              <a:schemeClr val="accent1"/>
            </a:solidFill>
            <a:ln w="9525">
              <a:solidFill>
                <a:schemeClr val="tx1"/>
              </a:solidFill>
              <a:round/>
              <a:headEnd/>
              <a:tailEnd/>
            </a:ln>
          </p:spPr>
          <p:txBody>
            <a:bodyPr wrap="none" anchor="ctr"/>
            <a:lstStyle/>
            <a:p>
              <a:endParaRPr lang="es-CL"/>
            </a:p>
          </p:txBody>
        </p:sp>
        <p:sp>
          <p:nvSpPr>
            <p:cNvPr id="15457" name="Oval 97"/>
            <p:cNvSpPr>
              <a:spLocks noChangeArrowheads="1"/>
            </p:cNvSpPr>
            <p:nvPr/>
          </p:nvSpPr>
          <p:spPr bwMode="auto">
            <a:xfrm>
              <a:off x="3370263" y="2882900"/>
              <a:ext cx="71437" cy="71438"/>
            </a:xfrm>
            <a:prstGeom prst="ellipse">
              <a:avLst/>
            </a:prstGeom>
            <a:solidFill>
              <a:schemeClr val="accent1"/>
            </a:solidFill>
            <a:ln w="9525">
              <a:solidFill>
                <a:schemeClr val="tx1"/>
              </a:solidFill>
              <a:round/>
              <a:headEnd/>
              <a:tailEnd/>
            </a:ln>
          </p:spPr>
          <p:txBody>
            <a:bodyPr wrap="none" anchor="ctr"/>
            <a:lstStyle/>
            <a:p>
              <a:endParaRPr lang="es-CL"/>
            </a:p>
          </p:txBody>
        </p:sp>
      </p:grpSp>
      <p:sp>
        <p:nvSpPr>
          <p:cNvPr id="15458" name="Rectangle 98"/>
          <p:cNvSpPr>
            <a:spLocks noChangeArrowheads="1"/>
          </p:cNvSpPr>
          <p:nvPr/>
        </p:nvSpPr>
        <p:spPr bwMode="auto">
          <a:xfrm>
            <a:off x="6715139" y="2790816"/>
            <a:ext cx="2016125" cy="431800"/>
          </a:xfrm>
          <a:prstGeom prst="rect">
            <a:avLst/>
          </a:prstGeom>
          <a:noFill/>
          <a:ln w="38100">
            <a:solidFill>
              <a:srgbClr val="FF0000"/>
            </a:solidFill>
            <a:miter lim="800000"/>
            <a:headEnd/>
            <a:tailEnd/>
          </a:ln>
        </p:spPr>
        <p:txBody>
          <a:bodyPr wrap="none" anchor="ctr"/>
          <a:lstStyle/>
          <a:p>
            <a:endParaRPr lang="es-CL"/>
          </a:p>
        </p:txBody>
      </p:sp>
      <p:sp>
        <p:nvSpPr>
          <p:cNvPr id="15459" name="Rectangle 99"/>
          <p:cNvSpPr>
            <a:spLocks noChangeArrowheads="1"/>
          </p:cNvSpPr>
          <p:nvPr/>
        </p:nvSpPr>
        <p:spPr bwMode="auto">
          <a:xfrm>
            <a:off x="6715139" y="3294054"/>
            <a:ext cx="2016125" cy="431800"/>
          </a:xfrm>
          <a:prstGeom prst="rect">
            <a:avLst/>
          </a:prstGeom>
          <a:noFill/>
          <a:ln w="38100">
            <a:solidFill>
              <a:srgbClr val="FF0000"/>
            </a:solidFill>
            <a:miter lim="800000"/>
            <a:headEnd/>
            <a:tailEnd/>
          </a:ln>
        </p:spPr>
        <p:txBody>
          <a:bodyPr wrap="none" anchor="ctr"/>
          <a:lstStyle/>
          <a:p>
            <a:endParaRPr lang="es-CL"/>
          </a:p>
        </p:txBody>
      </p:sp>
      <p:sp>
        <p:nvSpPr>
          <p:cNvPr id="15460" name="Rectangle 100"/>
          <p:cNvSpPr>
            <a:spLocks noChangeArrowheads="1"/>
          </p:cNvSpPr>
          <p:nvPr/>
        </p:nvSpPr>
        <p:spPr bwMode="auto">
          <a:xfrm>
            <a:off x="6715139" y="3798879"/>
            <a:ext cx="2016125" cy="431800"/>
          </a:xfrm>
          <a:prstGeom prst="rect">
            <a:avLst/>
          </a:prstGeom>
          <a:noFill/>
          <a:ln w="38100">
            <a:solidFill>
              <a:srgbClr val="FF0000"/>
            </a:solidFill>
            <a:miter lim="800000"/>
            <a:headEnd/>
            <a:tailEnd/>
          </a:ln>
        </p:spPr>
        <p:txBody>
          <a:bodyPr wrap="none" anchor="ctr"/>
          <a:lstStyle/>
          <a:p>
            <a:endParaRPr lang="es-CL"/>
          </a:p>
        </p:txBody>
      </p:sp>
      <p:sp>
        <p:nvSpPr>
          <p:cNvPr id="15461" name="Rectangle 101"/>
          <p:cNvSpPr>
            <a:spLocks noChangeArrowheads="1"/>
          </p:cNvSpPr>
          <p:nvPr/>
        </p:nvSpPr>
        <p:spPr bwMode="auto">
          <a:xfrm>
            <a:off x="6727839" y="4340216"/>
            <a:ext cx="2016125" cy="431800"/>
          </a:xfrm>
          <a:prstGeom prst="rect">
            <a:avLst/>
          </a:prstGeom>
          <a:noFill/>
          <a:ln w="38100">
            <a:solidFill>
              <a:srgbClr val="FF0000"/>
            </a:solidFill>
            <a:miter lim="800000"/>
            <a:headEnd/>
            <a:tailEnd/>
          </a:ln>
        </p:spPr>
        <p:txBody>
          <a:bodyPr wrap="none" anchor="ctr"/>
          <a:lstStyle/>
          <a:p>
            <a:endParaRPr lang="es-CL"/>
          </a:p>
        </p:txBody>
      </p:sp>
      <p:sp>
        <p:nvSpPr>
          <p:cNvPr id="15462" name="Rectangle 102"/>
          <p:cNvSpPr>
            <a:spLocks noChangeArrowheads="1"/>
          </p:cNvSpPr>
          <p:nvPr/>
        </p:nvSpPr>
        <p:spPr bwMode="auto">
          <a:xfrm>
            <a:off x="6727839" y="4845041"/>
            <a:ext cx="2016125" cy="431800"/>
          </a:xfrm>
          <a:prstGeom prst="rect">
            <a:avLst/>
          </a:prstGeom>
          <a:noFill/>
          <a:ln w="38100">
            <a:solidFill>
              <a:srgbClr val="FF0000"/>
            </a:solidFill>
            <a:miter lim="800000"/>
            <a:headEnd/>
            <a:tailEnd/>
          </a:ln>
        </p:spPr>
        <p:txBody>
          <a:bodyPr wrap="none" anchor="ctr"/>
          <a:lstStyle/>
          <a:p>
            <a:endParaRPr lang="es-CL"/>
          </a:p>
        </p:txBody>
      </p:sp>
      <p:pic>
        <p:nvPicPr>
          <p:cNvPr id="61"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458"/>
                                        </p:tgtEl>
                                        <p:attrNameLst>
                                          <p:attrName>style.visibility</p:attrName>
                                        </p:attrNameLst>
                                      </p:cBhvr>
                                      <p:to>
                                        <p:strVal val="visible"/>
                                      </p:to>
                                    </p:set>
                                    <p:animEffect transition="in" filter="box(in)">
                                      <p:cBhvr>
                                        <p:cTn id="7" dur="500"/>
                                        <p:tgtEl>
                                          <p:spTgt spid="1545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grpId="1" nodeType="clickEffect">
                                  <p:stCondLst>
                                    <p:cond delay="0"/>
                                  </p:stCondLst>
                                  <p:childTnLst>
                                    <p:animEffect transition="out" filter="box(in)">
                                      <p:cBhvr>
                                        <p:cTn id="11" dur="500"/>
                                        <p:tgtEl>
                                          <p:spTgt spid="15458"/>
                                        </p:tgtEl>
                                      </p:cBhvr>
                                    </p:animEffect>
                                    <p:set>
                                      <p:cBhvr>
                                        <p:cTn id="12" dur="1" fill="hold">
                                          <p:stCondLst>
                                            <p:cond delay="499"/>
                                          </p:stCondLst>
                                        </p:cTn>
                                        <p:tgtEl>
                                          <p:spTgt spid="1545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5459"/>
                                        </p:tgtEl>
                                        <p:attrNameLst>
                                          <p:attrName>style.visibility</p:attrName>
                                        </p:attrNameLst>
                                      </p:cBhvr>
                                      <p:to>
                                        <p:strVal val="visible"/>
                                      </p:to>
                                    </p:set>
                                    <p:animEffect transition="in" filter="box(in)">
                                      <p:cBhvr>
                                        <p:cTn id="17" dur="500"/>
                                        <p:tgtEl>
                                          <p:spTgt spid="1545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xit" presetSubtype="16" fill="hold" grpId="1" nodeType="clickEffect">
                                  <p:stCondLst>
                                    <p:cond delay="0"/>
                                  </p:stCondLst>
                                  <p:childTnLst>
                                    <p:animEffect transition="out" filter="box(in)">
                                      <p:cBhvr>
                                        <p:cTn id="21" dur="500"/>
                                        <p:tgtEl>
                                          <p:spTgt spid="15459"/>
                                        </p:tgtEl>
                                      </p:cBhvr>
                                    </p:animEffect>
                                    <p:set>
                                      <p:cBhvr>
                                        <p:cTn id="22" dur="1" fill="hold">
                                          <p:stCondLst>
                                            <p:cond delay="499"/>
                                          </p:stCondLst>
                                        </p:cTn>
                                        <p:tgtEl>
                                          <p:spTgt spid="1545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5460"/>
                                        </p:tgtEl>
                                        <p:attrNameLst>
                                          <p:attrName>style.visibility</p:attrName>
                                        </p:attrNameLst>
                                      </p:cBhvr>
                                      <p:to>
                                        <p:strVal val="visible"/>
                                      </p:to>
                                    </p:set>
                                    <p:animEffect transition="in" filter="box(in)">
                                      <p:cBhvr>
                                        <p:cTn id="27" dur="500"/>
                                        <p:tgtEl>
                                          <p:spTgt spid="15460"/>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xit" presetSubtype="16" fill="hold" grpId="1" nodeType="clickEffect">
                                  <p:stCondLst>
                                    <p:cond delay="0"/>
                                  </p:stCondLst>
                                  <p:childTnLst>
                                    <p:animEffect transition="out" filter="box(in)">
                                      <p:cBhvr>
                                        <p:cTn id="31" dur="500"/>
                                        <p:tgtEl>
                                          <p:spTgt spid="15460"/>
                                        </p:tgtEl>
                                      </p:cBhvr>
                                    </p:animEffect>
                                    <p:set>
                                      <p:cBhvr>
                                        <p:cTn id="32" dur="1" fill="hold">
                                          <p:stCondLst>
                                            <p:cond delay="499"/>
                                          </p:stCondLst>
                                        </p:cTn>
                                        <p:tgtEl>
                                          <p:spTgt spid="15460"/>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5461"/>
                                        </p:tgtEl>
                                        <p:attrNameLst>
                                          <p:attrName>style.visibility</p:attrName>
                                        </p:attrNameLst>
                                      </p:cBhvr>
                                      <p:to>
                                        <p:strVal val="visible"/>
                                      </p:to>
                                    </p:set>
                                    <p:animEffect transition="in" filter="box(in)">
                                      <p:cBhvr>
                                        <p:cTn id="37" dur="500"/>
                                        <p:tgtEl>
                                          <p:spTgt spid="15461"/>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xit" presetSubtype="16" fill="hold" grpId="1" nodeType="clickEffect">
                                  <p:stCondLst>
                                    <p:cond delay="0"/>
                                  </p:stCondLst>
                                  <p:childTnLst>
                                    <p:animEffect transition="out" filter="box(in)">
                                      <p:cBhvr>
                                        <p:cTn id="41" dur="500"/>
                                        <p:tgtEl>
                                          <p:spTgt spid="15461"/>
                                        </p:tgtEl>
                                      </p:cBhvr>
                                    </p:animEffect>
                                    <p:set>
                                      <p:cBhvr>
                                        <p:cTn id="42" dur="1" fill="hold">
                                          <p:stCondLst>
                                            <p:cond delay="499"/>
                                          </p:stCondLst>
                                        </p:cTn>
                                        <p:tgtEl>
                                          <p:spTgt spid="1546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5462"/>
                                        </p:tgtEl>
                                        <p:attrNameLst>
                                          <p:attrName>style.visibility</p:attrName>
                                        </p:attrNameLst>
                                      </p:cBhvr>
                                      <p:to>
                                        <p:strVal val="visible"/>
                                      </p:to>
                                    </p:set>
                                    <p:animEffect transition="in" filter="box(in)">
                                      <p:cBhvr>
                                        <p:cTn id="47" dur="500"/>
                                        <p:tgtEl>
                                          <p:spTgt spid="15462"/>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xit" presetSubtype="16" fill="hold" grpId="1" nodeType="clickEffect">
                                  <p:stCondLst>
                                    <p:cond delay="0"/>
                                  </p:stCondLst>
                                  <p:childTnLst>
                                    <p:animEffect transition="out" filter="box(in)">
                                      <p:cBhvr>
                                        <p:cTn id="51" dur="500"/>
                                        <p:tgtEl>
                                          <p:spTgt spid="15462"/>
                                        </p:tgtEl>
                                      </p:cBhvr>
                                    </p:animEffect>
                                    <p:set>
                                      <p:cBhvr>
                                        <p:cTn id="52" dur="1" fill="hold">
                                          <p:stCondLst>
                                            <p:cond delay="499"/>
                                          </p:stCondLst>
                                        </p:cTn>
                                        <p:tgtEl>
                                          <p:spTgt spid="1546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58" grpId="0" animBg="1"/>
      <p:bldP spid="15458" grpId="1" animBg="1"/>
      <p:bldP spid="15459" grpId="0" animBg="1"/>
      <p:bldP spid="15459" grpId="1" animBg="1"/>
      <p:bldP spid="15460" grpId="0" animBg="1"/>
      <p:bldP spid="15460" grpId="1" animBg="1"/>
      <p:bldP spid="15461" grpId="0" animBg="1"/>
      <p:bldP spid="15461" grpId="1" animBg="1"/>
      <p:bldP spid="15462" grpId="0" animBg="1"/>
      <p:bldP spid="15462"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643174" y="357166"/>
            <a:ext cx="6248400" cy="1143000"/>
          </a:xfrm>
        </p:spPr>
        <p:txBody>
          <a:bodyPr>
            <a:normAutofit fontScale="90000"/>
          </a:bodyPr>
          <a:lstStyle/>
          <a:p>
            <a:pPr eaLnBrk="1" hangingPunct="1"/>
            <a:r>
              <a:rPr lang="es-ES" cap="none" dirty="0" smtClean="0">
                <a:solidFill>
                  <a:schemeClr val="bg1"/>
                </a:solidFill>
                <a:latin typeface="+mn-lt"/>
              </a:rPr>
              <a:t>Elementos de la ecuación</a:t>
            </a:r>
          </a:p>
        </p:txBody>
      </p:sp>
      <p:sp>
        <p:nvSpPr>
          <p:cNvPr id="8195" name="Text Box 4"/>
          <p:cNvSpPr txBox="1">
            <a:spLocks noChangeArrowheads="1"/>
          </p:cNvSpPr>
          <p:nvPr/>
        </p:nvSpPr>
        <p:spPr bwMode="auto">
          <a:xfrm>
            <a:off x="1998645" y="3349633"/>
            <a:ext cx="6788197" cy="954107"/>
          </a:xfrm>
          <a:prstGeom prst="rect">
            <a:avLst/>
          </a:prstGeom>
          <a:noFill/>
          <a:ln w="9525">
            <a:noFill/>
            <a:miter lim="800000"/>
            <a:headEnd/>
            <a:tailEnd/>
          </a:ln>
        </p:spPr>
        <p:txBody>
          <a:bodyPr wrap="square">
            <a:spAutoFit/>
          </a:bodyPr>
          <a:lstStyle/>
          <a:p>
            <a:pPr algn="just">
              <a:spcBef>
                <a:spcPct val="50000"/>
              </a:spcBef>
            </a:pPr>
            <a:r>
              <a:rPr lang="es-ES" sz="2800" dirty="0">
                <a:latin typeface="+mn-lt"/>
              </a:rPr>
              <a:t>Pendiente (</a:t>
            </a:r>
            <a:r>
              <a:rPr lang="es-ES" sz="2800" dirty="0">
                <a:solidFill>
                  <a:srgbClr val="FF3300"/>
                </a:solidFill>
                <a:latin typeface="+mn-lt"/>
              </a:rPr>
              <a:t>m</a:t>
            </a:r>
            <a:r>
              <a:rPr lang="es-ES" sz="2800" dirty="0">
                <a:latin typeface="+mn-lt"/>
              </a:rPr>
              <a:t>): La pendiente nos indica el grado de inclinación de la recta.</a:t>
            </a:r>
          </a:p>
        </p:txBody>
      </p:sp>
      <p:sp>
        <p:nvSpPr>
          <p:cNvPr id="8196" name="Text Box 5"/>
          <p:cNvSpPr txBox="1">
            <a:spLocks noChangeArrowheads="1"/>
          </p:cNvSpPr>
          <p:nvPr/>
        </p:nvSpPr>
        <p:spPr bwMode="auto">
          <a:xfrm>
            <a:off x="2030367" y="2135186"/>
            <a:ext cx="6827913" cy="954107"/>
          </a:xfrm>
          <a:prstGeom prst="rect">
            <a:avLst/>
          </a:prstGeom>
          <a:noFill/>
          <a:ln w="9525">
            <a:noFill/>
            <a:miter lim="800000"/>
            <a:headEnd/>
            <a:tailEnd/>
          </a:ln>
        </p:spPr>
        <p:txBody>
          <a:bodyPr wrap="square">
            <a:spAutoFit/>
          </a:bodyPr>
          <a:lstStyle/>
          <a:p>
            <a:pPr algn="just">
              <a:spcBef>
                <a:spcPct val="50000"/>
              </a:spcBef>
            </a:pPr>
            <a:r>
              <a:rPr lang="es-ES" sz="2800" dirty="0">
                <a:latin typeface="+mn-lt"/>
              </a:rPr>
              <a:t>En toda ecuación del tipo y=</a:t>
            </a:r>
            <a:r>
              <a:rPr lang="es-ES" sz="2800" dirty="0" err="1">
                <a:solidFill>
                  <a:srgbClr val="FF3300"/>
                </a:solidFill>
                <a:latin typeface="+mn-lt"/>
              </a:rPr>
              <a:t>m</a:t>
            </a:r>
            <a:r>
              <a:rPr lang="es-ES" sz="2800" dirty="0" err="1">
                <a:latin typeface="+mn-lt"/>
              </a:rPr>
              <a:t>x+</a:t>
            </a:r>
            <a:r>
              <a:rPr lang="es-ES" sz="2800" dirty="0" err="1">
                <a:solidFill>
                  <a:srgbClr val="FF3300"/>
                </a:solidFill>
                <a:latin typeface="+mn-lt"/>
              </a:rPr>
              <a:t>c</a:t>
            </a:r>
            <a:r>
              <a:rPr lang="es-ES" sz="2800" dirty="0">
                <a:latin typeface="+mn-lt"/>
              </a:rPr>
              <a:t>  existen  dos  elementos que determinan su gráfica.</a:t>
            </a:r>
          </a:p>
        </p:txBody>
      </p:sp>
      <p:sp>
        <p:nvSpPr>
          <p:cNvPr id="8197" name="Text Box 7"/>
          <p:cNvSpPr txBox="1">
            <a:spLocks noChangeArrowheads="1"/>
          </p:cNvSpPr>
          <p:nvPr/>
        </p:nvSpPr>
        <p:spPr bwMode="auto">
          <a:xfrm>
            <a:off x="2000233" y="4500570"/>
            <a:ext cx="6715172" cy="1384995"/>
          </a:xfrm>
          <a:prstGeom prst="rect">
            <a:avLst/>
          </a:prstGeom>
          <a:noFill/>
          <a:ln w="9525">
            <a:noFill/>
            <a:miter lim="800000"/>
            <a:headEnd/>
            <a:tailEnd/>
          </a:ln>
        </p:spPr>
        <p:txBody>
          <a:bodyPr wrap="square">
            <a:spAutoFit/>
          </a:bodyPr>
          <a:lstStyle/>
          <a:p>
            <a:pPr algn="just">
              <a:spcBef>
                <a:spcPct val="50000"/>
              </a:spcBef>
            </a:pPr>
            <a:r>
              <a:rPr lang="es-ES" sz="2800" dirty="0">
                <a:latin typeface="+mn-lt"/>
              </a:rPr>
              <a:t>Coeficiente de posición (</a:t>
            </a:r>
            <a:r>
              <a:rPr lang="es-ES" sz="2800" dirty="0">
                <a:solidFill>
                  <a:srgbClr val="FF3300"/>
                </a:solidFill>
                <a:latin typeface="+mn-lt"/>
              </a:rPr>
              <a:t>c</a:t>
            </a:r>
            <a:r>
              <a:rPr lang="es-ES" sz="2800" dirty="0">
                <a:latin typeface="+mn-lt"/>
              </a:rPr>
              <a:t>): El coeficiente de posición </a:t>
            </a:r>
            <a:r>
              <a:rPr lang="es-ES" sz="2800" dirty="0" smtClean="0">
                <a:latin typeface="+mn-lt"/>
              </a:rPr>
              <a:t>nos </a:t>
            </a:r>
            <a:r>
              <a:rPr lang="es-ES" sz="2800" dirty="0">
                <a:latin typeface="+mn-lt"/>
              </a:rPr>
              <a:t>indica la intersección de la recta con el eje </a:t>
            </a:r>
            <a:r>
              <a:rPr lang="es-ES" sz="2800" dirty="0">
                <a:solidFill>
                  <a:srgbClr val="FF5050"/>
                </a:solidFill>
                <a:latin typeface="+mn-lt"/>
              </a:rPr>
              <a:t>y</a:t>
            </a:r>
            <a:r>
              <a:rPr lang="es-ES" sz="2800" dirty="0">
                <a:latin typeface="+mn-lt"/>
              </a:rPr>
              <a:t>.</a:t>
            </a:r>
          </a:p>
        </p:txBody>
      </p:sp>
      <p:pic>
        <p:nvPicPr>
          <p:cNvPr id="6"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643174" y="214290"/>
            <a:ext cx="6248400" cy="1143000"/>
          </a:xfrm>
        </p:spPr>
        <p:txBody>
          <a:bodyPr>
            <a:normAutofit fontScale="90000"/>
          </a:bodyPr>
          <a:lstStyle/>
          <a:p>
            <a:pPr eaLnBrk="1" hangingPunct="1"/>
            <a:r>
              <a:rPr lang="es-ES" cap="none" dirty="0" smtClean="0">
                <a:solidFill>
                  <a:schemeClr val="bg1"/>
                </a:solidFill>
                <a:latin typeface="+mn-lt"/>
              </a:rPr>
              <a:t>Pendiente Nula</a:t>
            </a:r>
            <a:br>
              <a:rPr lang="es-ES" cap="none" dirty="0" smtClean="0">
                <a:solidFill>
                  <a:schemeClr val="bg1"/>
                </a:solidFill>
                <a:latin typeface="+mn-lt"/>
              </a:rPr>
            </a:br>
            <a:r>
              <a:rPr lang="es-ES" cap="none" dirty="0" smtClean="0">
                <a:solidFill>
                  <a:schemeClr val="bg1"/>
                </a:solidFill>
                <a:latin typeface="+mn-lt"/>
              </a:rPr>
              <a:t>m=0</a:t>
            </a:r>
          </a:p>
        </p:txBody>
      </p:sp>
      <p:grpSp>
        <p:nvGrpSpPr>
          <p:cNvPr id="8" name="7 Grupo"/>
          <p:cNvGrpSpPr/>
          <p:nvPr/>
        </p:nvGrpSpPr>
        <p:grpSpPr>
          <a:xfrm>
            <a:off x="2428860" y="2428868"/>
            <a:ext cx="5903912" cy="3529012"/>
            <a:chOff x="1763713" y="1700213"/>
            <a:chExt cx="5903912" cy="3529012"/>
          </a:xfrm>
        </p:grpSpPr>
        <p:sp>
          <p:nvSpPr>
            <p:cNvPr id="9219" name="Line 4"/>
            <p:cNvSpPr>
              <a:spLocks noChangeShapeType="1"/>
            </p:cNvSpPr>
            <p:nvPr/>
          </p:nvSpPr>
          <p:spPr bwMode="auto">
            <a:xfrm flipV="1">
              <a:off x="2124075" y="1700213"/>
              <a:ext cx="0" cy="3529012"/>
            </a:xfrm>
            <a:prstGeom prst="line">
              <a:avLst/>
            </a:prstGeom>
            <a:noFill/>
            <a:ln w="28575">
              <a:solidFill>
                <a:schemeClr val="tx1"/>
              </a:solidFill>
              <a:round/>
              <a:headEnd/>
              <a:tailEnd type="triangle" w="med" len="med"/>
            </a:ln>
          </p:spPr>
          <p:txBody>
            <a:bodyPr/>
            <a:lstStyle/>
            <a:p>
              <a:endParaRPr lang="es-ES"/>
            </a:p>
          </p:txBody>
        </p:sp>
        <p:sp>
          <p:nvSpPr>
            <p:cNvPr id="9220" name="Line 5"/>
            <p:cNvSpPr>
              <a:spLocks noChangeShapeType="1"/>
            </p:cNvSpPr>
            <p:nvPr/>
          </p:nvSpPr>
          <p:spPr bwMode="auto">
            <a:xfrm>
              <a:off x="1763713" y="5013325"/>
              <a:ext cx="5903912" cy="0"/>
            </a:xfrm>
            <a:prstGeom prst="line">
              <a:avLst/>
            </a:prstGeom>
            <a:noFill/>
            <a:ln w="28575">
              <a:solidFill>
                <a:schemeClr val="tx1"/>
              </a:solidFill>
              <a:round/>
              <a:headEnd/>
              <a:tailEnd type="triangle" w="med" len="med"/>
            </a:ln>
          </p:spPr>
          <p:txBody>
            <a:bodyPr/>
            <a:lstStyle/>
            <a:p>
              <a:endParaRPr lang="es-ES"/>
            </a:p>
          </p:txBody>
        </p:sp>
        <p:sp>
          <p:nvSpPr>
            <p:cNvPr id="18439" name="Line 7"/>
            <p:cNvSpPr>
              <a:spLocks noChangeShapeType="1"/>
            </p:cNvSpPr>
            <p:nvPr/>
          </p:nvSpPr>
          <p:spPr bwMode="auto">
            <a:xfrm>
              <a:off x="1835150" y="3357563"/>
              <a:ext cx="5832475" cy="0"/>
            </a:xfrm>
            <a:prstGeom prst="line">
              <a:avLst/>
            </a:prstGeom>
            <a:noFill/>
            <a:ln w="28575">
              <a:solidFill>
                <a:srgbClr val="FF3300"/>
              </a:solidFill>
              <a:round/>
              <a:headEnd type="triangle" w="med" len="med"/>
              <a:tailEnd type="triangle" w="med" len="med"/>
            </a:ln>
          </p:spPr>
          <p:txBody>
            <a:bodyPr/>
            <a:lstStyle/>
            <a:p>
              <a:endParaRPr lang="es-ES"/>
            </a:p>
          </p:txBody>
        </p:sp>
        <p:sp>
          <p:nvSpPr>
            <p:cNvPr id="9222" name="Rectangle 8"/>
            <p:cNvSpPr>
              <a:spLocks noChangeArrowheads="1"/>
            </p:cNvSpPr>
            <p:nvPr/>
          </p:nvSpPr>
          <p:spPr bwMode="auto">
            <a:xfrm>
              <a:off x="4214810" y="2786058"/>
              <a:ext cx="2263811" cy="461665"/>
            </a:xfrm>
            <a:prstGeom prst="rect">
              <a:avLst/>
            </a:prstGeom>
            <a:noFill/>
            <a:ln w="9525">
              <a:noFill/>
              <a:miter lim="800000"/>
              <a:headEnd/>
              <a:tailEnd/>
            </a:ln>
          </p:spPr>
          <p:txBody>
            <a:bodyPr wrap="square">
              <a:spAutoFit/>
            </a:bodyPr>
            <a:lstStyle/>
            <a:p>
              <a:r>
                <a:rPr lang="es-ES" sz="2400" dirty="0"/>
                <a:t>y </a:t>
              </a:r>
              <a:r>
                <a:rPr lang="es-ES" sz="2400" dirty="0" smtClean="0"/>
                <a:t>= </a:t>
              </a:r>
              <a:r>
                <a:rPr lang="es-ES" sz="2400" dirty="0" err="1" smtClean="0">
                  <a:solidFill>
                    <a:srgbClr val="FF3300"/>
                  </a:solidFill>
                </a:rPr>
                <a:t>m</a:t>
              </a:r>
              <a:r>
                <a:rPr lang="es-ES" sz="2400" dirty="0" err="1" smtClean="0"/>
                <a:t>x+c</a:t>
              </a:r>
              <a:r>
                <a:rPr lang="es-ES" sz="2400" dirty="0" smtClean="0"/>
                <a:t> = c</a:t>
              </a:r>
              <a:endParaRPr lang="es-ES" sz="2400" dirty="0">
                <a:solidFill>
                  <a:srgbClr val="FF3300"/>
                </a:solidFill>
              </a:endParaRPr>
            </a:p>
          </p:txBody>
        </p:sp>
      </p:grpSp>
      <p:pic>
        <p:nvPicPr>
          <p:cNvPr id="7"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643174" y="214290"/>
            <a:ext cx="6248400" cy="1143000"/>
          </a:xfrm>
        </p:spPr>
        <p:txBody>
          <a:bodyPr>
            <a:normAutofit fontScale="90000"/>
          </a:bodyPr>
          <a:lstStyle/>
          <a:p>
            <a:pPr eaLnBrk="1" hangingPunct="1"/>
            <a:r>
              <a:rPr lang="es-ES" cap="none" dirty="0" smtClean="0">
                <a:solidFill>
                  <a:schemeClr val="bg1"/>
                </a:solidFill>
                <a:latin typeface="+mn-lt"/>
              </a:rPr>
              <a:t>Pendiente Positiva</a:t>
            </a:r>
            <a:br>
              <a:rPr lang="es-ES" cap="none" dirty="0" smtClean="0">
                <a:solidFill>
                  <a:schemeClr val="bg1"/>
                </a:solidFill>
                <a:latin typeface="+mn-lt"/>
              </a:rPr>
            </a:br>
            <a:r>
              <a:rPr lang="es-ES" cap="none" dirty="0" smtClean="0">
                <a:solidFill>
                  <a:schemeClr val="bg1"/>
                </a:solidFill>
                <a:latin typeface="+mn-lt"/>
              </a:rPr>
              <a:t>m&gt;0</a:t>
            </a:r>
          </a:p>
        </p:txBody>
      </p:sp>
      <p:grpSp>
        <p:nvGrpSpPr>
          <p:cNvPr id="8" name="7 Grupo"/>
          <p:cNvGrpSpPr/>
          <p:nvPr/>
        </p:nvGrpSpPr>
        <p:grpSpPr>
          <a:xfrm>
            <a:off x="2428860" y="2214554"/>
            <a:ext cx="5903912" cy="3960812"/>
            <a:chOff x="1763713" y="1484313"/>
            <a:chExt cx="5903912" cy="3960812"/>
          </a:xfrm>
        </p:grpSpPr>
        <p:sp>
          <p:nvSpPr>
            <p:cNvPr id="10243" name="Line 4"/>
            <p:cNvSpPr>
              <a:spLocks noChangeShapeType="1"/>
            </p:cNvSpPr>
            <p:nvPr/>
          </p:nvSpPr>
          <p:spPr bwMode="auto">
            <a:xfrm flipV="1">
              <a:off x="2124075" y="1700213"/>
              <a:ext cx="0" cy="3529012"/>
            </a:xfrm>
            <a:prstGeom prst="line">
              <a:avLst/>
            </a:prstGeom>
            <a:noFill/>
            <a:ln w="28575">
              <a:solidFill>
                <a:schemeClr val="tx1"/>
              </a:solidFill>
              <a:round/>
              <a:headEnd/>
              <a:tailEnd type="triangle" w="med" len="med"/>
            </a:ln>
          </p:spPr>
          <p:txBody>
            <a:bodyPr/>
            <a:lstStyle/>
            <a:p>
              <a:endParaRPr lang="es-ES"/>
            </a:p>
          </p:txBody>
        </p:sp>
        <p:sp>
          <p:nvSpPr>
            <p:cNvPr id="10244" name="Line 5"/>
            <p:cNvSpPr>
              <a:spLocks noChangeShapeType="1"/>
            </p:cNvSpPr>
            <p:nvPr/>
          </p:nvSpPr>
          <p:spPr bwMode="auto">
            <a:xfrm>
              <a:off x="1763713" y="5013325"/>
              <a:ext cx="5903912" cy="0"/>
            </a:xfrm>
            <a:prstGeom prst="line">
              <a:avLst/>
            </a:prstGeom>
            <a:noFill/>
            <a:ln w="28575">
              <a:solidFill>
                <a:schemeClr val="tx1"/>
              </a:solidFill>
              <a:round/>
              <a:headEnd/>
              <a:tailEnd type="triangle" w="med" len="med"/>
            </a:ln>
          </p:spPr>
          <p:txBody>
            <a:bodyPr/>
            <a:lstStyle/>
            <a:p>
              <a:endParaRPr lang="es-ES"/>
            </a:p>
          </p:txBody>
        </p:sp>
        <p:sp>
          <p:nvSpPr>
            <p:cNvPr id="19462" name="Line 6"/>
            <p:cNvSpPr>
              <a:spLocks noChangeShapeType="1"/>
            </p:cNvSpPr>
            <p:nvPr/>
          </p:nvSpPr>
          <p:spPr bwMode="auto">
            <a:xfrm flipV="1">
              <a:off x="1979613" y="1484313"/>
              <a:ext cx="4679950" cy="3960812"/>
            </a:xfrm>
            <a:prstGeom prst="line">
              <a:avLst/>
            </a:prstGeom>
            <a:noFill/>
            <a:ln w="28575">
              <a:solidFill>
                <a:srgbClr val="FF3300"/>
              </a:solidFill>
              <a:round/>
              <a:headEnd type="triangle" w="med" len="med"/>
              <a:tailEnd type="triangle" w="med" len="med"/>
            </a:ln>
          </p:spPr>
          <p:txBody>
            <a:bodyPr/>
            <a:lstStyle/>
            <a:p>
              <a:endParaRPr lang="es-ES"/>
            </a:p>
          </p:txBody>
        </p:sp>
        <p:sp>
          <p:nvSpPr>
            <p:cNvPr id="10246" name="Rectangle 7"/>
            <p:cNvSpPr>
              <a:spLocks noChangeArrowheads="1"/>
            </p:cNvSpPr>
            <p:nvPr/>
          </p:nvSpPr>
          <p:spPr bwMode="auto">
            <a:xfrm>
              <a:off x="3924300" y="1628775"/>
              <a:ext cx="1439863" cy="457200"/>
            </a:xfrm>
            <a:prstGeom prst="rect">
              <a:avLst/>
            </a:prstGeom>
            <a:noFill/>
            <a:ln w="9525">
              <a:noFill/>
              <a:miter lim="800000"/>
              <a:headEnd/>
              <a:tailEnd/>
            </a:ln>
          </p:spPr>
          <p:txBody>
            <a:bodyPr>
              <a:spAutoFit/>
            </a:bodyPr>
            <a:lstStyle/>
            <a:p>
              <a:r>
                <a:rPr lang="es-ES" sz="2400" dirty="0"/>
                <a:t>y =</a:t>
              </a:r>
              <a:r>
                <a:rPr lang="es-ES" sz="2400" dirty="0" err="1">
                  <a:solidFill>
                    <a:srgbClr val="FF3300"/>
                  </a:solidFill>
                </a:rPr>
                <a:t>m</a:t>
              </a:r>
              <a:r>
                <a:rPr lang="es-ES" sz="2400" dirty="0" err="1"/>
                <a:t>x+c</a:t>
              </a:r>
              <a:endParaRPr lang="es-ES" sz="2400" dirty="0">
                <a:solidFill>
                  <a:srgbClr val="FF3300"/>
                </a:solidFill>
              </a:endParaRPr>
            </a:p>
          </p:txBody>
        </p:sp>
      </p:grpSp>
      <p:pic>
        <p:nvPicPr>
          <p:cNvPr id="7" name="Picture 3"/>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brightnessContrast bright="-11000" contrast="30000"/>
                    </a14:imgEffect>
                  </a14:imgLayer>
                </a14:imgProps>
              </a:ext>
              <a:ext uri="{28A0092B-C50C-407E-A947-70E740481C1C}">
                <a14:useLocalDpi xmlns="" xmlns:a14="http://schemas.microsoft.com/office/drawing/2010/main" val="0"/>
              </a:ext>
            </a:extLst>
          </a:blip>
          <a:srcRect/>
          <a:stretch>
            <a:fillRect/>
          </a:stretch>
        </p:blipFill>
        <p:spPr bwMode="auto">
          <a:xfrm>
            <a:off x="0" y="396834"/>
            <a:ext cx="1763688"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1">
  <a:themeElements>
    <a:clrScheme name="Personalizado 30">
      <a:dk1>
        <a:sysClr val="windowText" lastClr="000000"/>
      </a:dk1>
      <a:lt1>
        <a:sysClr val="window" lastClr="FFFFFF"/>
      </a:lt1>
      <a:dk2>
        <a:srgbClr val="FFFFFF"/>
      </a:dk2>
      <a:lt2>
        <a:srgbClr val="EDF3AE"/>
      </a:lt2>
      <a:accent1>
        <a:srgbClr val="0070C0"/>
      </a:accent1>
      <a:accent2>
        <a:srgbClr val="002060"/>
      </a:accent2>
      <a:accent3>
        <a:srgbClr val="0070C0"/>
      </a:accent3>
      <a:accent4>
        <a:srgbClr val="0C8228"/>
      </a:accent4>
      <a:accent5>
        <a:srgbClr val="C0EDA8"/>
      </a:accent5>
      <a:accent6>
        <a:srgbClr val="3B4F18"/>
      </a:accent6>
      <a:hlink>
        <a:srgbClr val="0A6A21"/>
      </a:hlink>
      <a:folHlink>
        <a:srgbClr val="406EA5"/>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od">
      <a:fillStyleLst>
        <a:solidFill>
          <a:schemeClr val="phClr"/>
        </a:solidFill>
        <a:solidFill>
          <a:schemeClr val="phClr">
            <a:tint val="80000"/>
          </a:schemeClr>
        </a:solidFill>
        <a:solidFill>
          <a:schemeClr val="phClr">
            <a:shade val="30000"/>
            <a:satMod val="150000"/>
          </a:schemeClr>
        </a:solidFill>
      </a:fillStyleLst>
      <a:lnStyleLst>
        <a:ln w="9525" cap="flat" cmpd="sng" algn="ctr">
          <a:solidFill>
            <a:schemeClr val="phClr">
              <a:tint val="90000"/>
              <a:satMod val="105000"/>
            </a:schemeClr>
          </a:solidFill>
          <a:prstDash val="solid"/>
        </a:ln>
        <a:ln w="50800" cap="flat" cmpd="sng" algn="ctr">
          <a:solidFill>
            <a:schemeClr val="phClr">
              <a:tint val="90000"/>
            </a:schemeClr>
          </a:solidFill>
          <a:prstDash val="solid"/>
        </a:ln>
        <a:ln w="76200" cap="flat" cmpd="dbl" algn="ctr">
          <a:solidFill>
            <a:schemeClr val="phClr">
              <a:tint val="90000"/>
            </a:schemeClr>
          </a:solidFill>
          <a:prstDash val="solid"/>
        </a:ln>
      </a:lnStyleLst>
      <a:effectStyleLst>
        <a:effectStyle>
          <a:effectLst/>
        </a:effectStyle>
        <a:effectStyle>
          <a:effectLst>
            <a:outerShdw blurRad="76200" dist="25400" dir="5400000" sx="101000" sy="101000" rotWithShape="0">
              <a:srgbClr val="000000">
                <a:alpha val="50000"/>
              </a:srgbClr>
            </a:outerShdw>
          </a:effectLst>
        </a:effectStyle>
        <a:effectStyle>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412</TotalTime>
  <Words>1696</Words>
  <Application>Microsoft Office PowerPoint</Application>
  <PresentationFormat>Presentación en pantalla (4:3)</PresentationFormat>
  <Paragraphs>223</Paragraphs>
  <Slides>54</Slides>
  <Notes>0</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54</vt:i4>
      </vt:variant>
    </vt:vector>
  </HeadingPairs>
  <TitlesOfParts>
    <vt:vector size="57" baseType="lpstr">
      <vt:lpstr>Tema1</vt:lpstr>
      <vt:lpstr>Ecuación</vt:lpstr>
      <vt:lpstr>Equation</vt:lpstr>
      <vt:lpstr>Ecuación de la recta y Sistemas de Ecuaciones</vt:lpstr>
      <vt:lpstr>Parte I: Ecuación de la recta</vt:lpstr>
      <vt:lpstr>Introducción</vt:lpstr>
      <vt:lpstr>Definición</vt:lpstr>
      <vt:lpstr>Ejemplo</vt:lpstr>
      <vt:lpstr>Gráfica de ecuación </vt:lpstr>
      <vt:lpstr>Elementos de la ecuación</vt:lpstr>
      <vt:lpstr>Pendiente Nula m=0</vt:lpstr>
      <vt:lpstr>Pendiente Positiva m&gt;0</vt:lpstr>
      <vt:lpstr>Pendiente indeterminada</vt:lpstr>
      <vt:lpstr>Pendiente Negativa m&lt;0</vt:lpstr>
      <vt:lpstr>Relación entre las pendientes y la posición de dos rectas en el plano</vt:lpstr>
      <vt:lpstr>Relación entre las pendientes y la posición de dos rectas en el plano </vt:lpstr>
      <vt:lpstr>Diapositiva 14</vt:lpstr>
      <vt:lpstr>Ecuación punto pendiente</vt:lpstr>
      <vt:lpstr>Ejercicios</vt:lpstr>
      <vt:lpstr>Diapositiva 17</vt:lpstr>
      <vt:lpstr>Parte II: Sistemas de ecuaciones</vt:lpstr>
      <vt:lpstr>Introducción</vt:lpstr>
      <vt:lpstr>Definición</vt:lpstr>
      <vt:lpstr>Introducción</vt:lpstr>
      <vt:lpstr>Sistemas de 2x2</vt:lpstr>
      <vt:lpstr>Sistemas de 3x3</vt:lpstr>
      <vt:lpstr>¿Qué significa resolver un sistema de ecuaciones?</vt:lpstr>
      <vt:lpstr>¿Qué significa resolver un sistema de ecuaciones?</vt:lpstr>
      <vt:lpstr>¿Qué significa resolver un sistema de ecuaciones?</vt:lpstr>
      <vt:lpstr>¿Qué significa resolver un sistema de ecuaciones?</vt:lpstr>
      <vt:lpstr>¿Qué significa resolver un sistema de ecuaciones?</vt:lpstr>
      <vt:lpstr>¿Qué significa resolver un sistema de ecuaciones?</vt:lpstr>
      <vt:lpstr>Resolución de sistemas</vt:lpstr>
      <vt:lpstr>Ejemplo</vt:lpstr>
      <vt:lpstr>Ejemplo</vt:lpstr>
      <vt:lpstr>Ejemplo</vt:lpstr>
      <vt:lpstr>Ejemplo</vt:lpstr>
      <vt:lpstr>Ejemplo</vt:lpstr>
      <vt:lpstr>Ejemplo</vt:lpstr>
      <vt:lpstr>Ejemplo</vt:lpstr>
      <vt:lpstr>Ejemplo</vt:lpstr>
      <vt:lpstr>Ejemplo</vt:lpstr>
      <vt:lpstr>Ejemplo</vt:lpstr>
      <vt:lpstr>Problemas con enunciado</vt:lpstr>
      <vt:lpstr>Ejercicio con enunciado</vt:lpstr>
      <vt:lpstr>Ejercicio con enunciado</vt:lpstr>
      <vt:lpstr>Ejercicio con enunciado</vt:lpstr>
      <vt:lpstr>Ejercicio con enunciado</vt:lpstr>
      <vt:lpstr>Ejercicio con enunciado</vt:lpstr>
      <vt:lpstr>Ejercicio con enunciado</vt:lpstr>
      <vt:lpstr>Ejercicio con enunciado</vt:lpstr>
      <vt:lpstr>Ejercicio con enunciado</vt:lpstr>
      <vt:lpstr>Ejercicio con enunciado</vt:lpstr>
      <vt:lpstr>Ejercicio con enunciado</vt:lpstr>
      <vt:lpstr>Ejercicio con enunciado</vt:lpstr>
      <vt:lpstr>Ejercicio con enunciado</vt:lpstr>
      <vt:lpstr>Ejercicio con enunciado</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Ecuación de la recta</dc:title>
  <dc:creator>pacha</dc:creator>
  <cp:lastModifiedBy>Casa</cp:lastModifiedBy>
  <cp:revision>43</cp:revision>
  <dcterms:created xsi:type="dcterms:W3CDTF">2010-04-26T02:59:02Z</dcterms:created>
  <dcterms:modified xsi:type="dcterms:W3CDTF">2012-01-10T17:38:48Z</dcterms:modified>
</cp:coreProperties>
</file>