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25"/>
  </p:notesMasterIdLst>
  <p:sldIdLst>
    <p:sldId id="256" r:id="rId2"/>
    <p:sldId id="257" r:id="rId3"/>
    <p:sldId id="258" r:id="rId4"/>
    <p:sldId id="299" r:id="rId5"/>
    <p:sldId id="260" r:id="rId6"/>
    <p:sldId id="261" r:id="rId7"/>
    <p:sldId id="262" r:id="rId8"/>
    <p:sldId id="289" r:id="rId9"/>
    <p:sldId id="264" r:id="rId10"/>
    <p:sldId id="290" r:id="rId11"/>
    <p:sldId id="291" r:id="rId12"/>
    <p:sldId id="293" r:id="rId13"/>
    <p:sldId id="292" r:id="rId14"/>
    <p:sldId id="294" r:id="rId15"/>
    <p:sldId id="265" r:id="rId16"/>
    <p:sldId id="298" r:id="rId17"/>
    <p:sldId id="266" r:id="rId18"/>
    <p:sldId id="267" r:id="rId19"/>
    <p:sldId id="295" r:id="rId20"/>
    <p:sldId id="296" r:id="rId21"/>
    <p:sldId id="268" r:id="rId22"/>
    <p:sldId id="269" r:id="rId23"/>
    <p:sldId id="297" r:id="rId24"/>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image" Target="../media/image6.wmf"/><Relationship Id="rId7" Type="http://schemas.openxmlformats.org/officeDocument/2006/relationships/image" Target="../media/image10.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3A5562-F7FD-45A1-BFB0-A929AD957C2E}" type="datetimeFigureOut">
              <a:rPr lang="es-CL" smtClean="0"/>
              <a:pPr/>
              <a:t>13-01-2012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D7D916-12ED-4483-A2AD-CD5915AC9385}" type="slidenum">
              <a:rPr lang="es-CL" smtClean="0"/>
              <a:pPr/>
              <a:t>‹Nº›</a:t>
            </a:fld>
            <a:endParaRPr lang="es-CL"/>
          </a:p>
        </p:txBody>
      </p:sp>
    </p:spTree>
    <p:extLst>
      <p:ext uri="{BB962C8B-B14F-4D97-AF65-F5344CB8AC3E}">
        <p14:creationId xmlns:p14="http://schemas.microsoft.com/office/powerpoint/2010/main" val="15204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3AD7D916-12ED-4483-A2AD-CD5915AC9385}" type="slidenum">
              <a:rPr lang="es-CL" smtClean="0"/>
              <a:pPr/>
              <a:t>3</a:t>
            </a:fld>
            <a:endParaRPr lang="es-CL"/>
          </a:p>
        </p:txBody>
      </p:sp>
    </p:spTree>
    <p:extLst>
      <p:ext uri="{BB962C8B-B14F-4D97-AF65-F5344CB8AC3E}">
        <p14:creationId xmlns:p14="http://schemas.microsoft.com/office/powerpoint/2010/main" val="3766776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3AD7D916-12ED-4483-A2AD-CD5915AC9385}" type="slidenum">
              <a:rPr lang="es-CL" smtClean="0"/>
              <a:pPr/>
              <a:t>4</a:t>
            </a:fld>
            <a:endParaRPr lang="es-CL"/>
          </a:p>
        </p:txBody>
      </p:sp>
    </p:spTree>
    <p:extLst>
      <p:ext uri="{BB962C8B-B14F-4D97-AF65-F5344CB8AC3E}">
        <p14:creationId xmlns:p14="http://schemas.microsoft.com/office/powerpoint/2010/main" val="3766776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3AD7D916-12ED-4483-A2AD-CD5915AC9385}" type="slidenum">
              <a:rPr lang="es-CL" smtClean="0"/>
              <a:pPr/>
              <a:t>17</a:t>
            </a:fld>
            <a:endParaRPr lang="es-CL"/>
          </a:p>
        </p:txBody>
      </p:sp>
    </p:spTree>
    <p:extLst>
      <p:ext uri="{BB962C8B-B14F-4D97-AF65-F5344CB8AC3E}">
        <p14:creationId xmlns:p14="http://schemas.microsoft.com/office/powerpoint/2010/main" val="3117030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3AD7D916-12ED-4483-A2AD-CD5915AC9385}" type="slidenum">
              <a:rPr lang="es-CL" smtClean="0"/>
              <a:pPr/>
              <a:t>18</a:t>
            </a:fld>
            <a:endParaRPr lang="es-CL"/>
          </a:p>
        </p:txBody>
      </p:sp>
    </p:spTree>
    <p:extLst>
      <p:ext uri="{BB962C8B-B14F-4D97-AF65-F5344CB8AC3E}">
        <p14:creationId xmlns:p14="http://schemas.microsoft.com/office/powerpoint/2010/main" val="1261420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3AD7D916-12ED-4483-A2AD-CD5915AC9385}" type="slidenum">
              <a:rPr lang="es-CL" smtClean="0"/>
              <a:pPr/>
              <a:t>19</a:t>
            </a:fld>
            <a:endParaRPr lang="es-CL"/>
          </a:p>
        </p:txBody>
      </p:sp>
    </p:spTree>
    <p:extLst>
      <p:ext uri="{BB962C8B-B14F-4D97-AF65-F5344CB8AC3E}">
        <p14:creationId xmlns:p14="http://schemas.microsoft.com/office/powerpoint/2010/main" val="1261420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3AD7D916-12ED-4483-A2AD-CD5915AC9385}" type="slidenum">
              <a:rPr lang="es-CL" smtClean="0"/>
              <a:pPr/>
              <a:t>20</a:t>
            </a:fld>
            <a:endParaRPr lang="es-CL"/>
          </a:p>
        </p:txBody>
      </p:sp>
    </p:spTree>
    <p:extLst>
      <p:ext uri="{BB962C8B-B14F-4D97-AF65-F5344CB8AC3E}">
        <p14:creationId xmlns:p14="http://schemas.microsoft.com/office/powerpoint/2010/main" val="1261420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1"/>
          <p:cNvGrpSpPr/>
          <p:nvPr/>
        </p:nvGrpSpPr>
        <p:grpSpPr>
          <a:xfrm>
            <a:off x="0" y="0"/>
            <a:ext cx="9144000" cy="6400800"/>
            <a:chOff x="0" y="0"/>
            <a:chExt cx="9144000" cy="6400800"/>
          </a:xfrm>
        </p:grpSpPr>
        <p:sp>
          <p:nvSpPr>
            <p:cNvPr id="16"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10"/>
            <p:cNvGrpSpPr/>
            <p:nvPr/>
          </p:nvGrpSpPr>
          <p:grpSpPr>
            <a:xfrm>
              <a:off x="0" y="0"/>
              <a:ext cx="9144000" cy="6400800"/>
              <a:chOff x="0" y="0"/>
              <a:chExt cx="9144000" cy="6400800"/>
            </a:xfrm>
          </p:grpSpPr>
          <p:sp>
            <p:nvSpPr>
              <p:cNvPr id="15"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a:xfrm>
            <a:off x="6934200" y="6553200"/>
            <a:ext cx="1676400" cy="228600"/>
          </a:xfrm>
        </p:spPr>
        <p:txBody>
          <a:bodyPr vert="horz" lIns="91440" tIns="45720" rIns="91440" bIns="45720" rtlCol="0"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a:xfrm>
            <a:off x="1891553" y="6553200"/>
            <a:ext cx="1676400" cy="228600"/>
          </a:xfrm>
        </p:spPr>
        <p:txBody>
          <a:bodyPr anchor="t" anchorCtr="0"/>
          <a:lstStyle>
            <a:lvl1pPr>
              <a:defRPr>
                <a:solidFill>
                  <a:sysClr val="windowText" lastClr="000000"/>
                </a:solidFill>
              </a:defRPr>
            </a:lvl1pPr>
          </a:lstStyle>
          <a:p>
            <a:endParaRPr lang="es-CL"/>
          </a:p>
        </p:txBody>
      </p:sp>
      <p:sp>
        <p:nvSpPr>
          <p:cNvPr id="6" name="Slide Number Placeholder 5"/>
          <p:cNvSpPr>
            <a:spLocks noGrp="1"/>
          </p:cNvSpPr>
          <p:nvPr>
            <p:ph type="sldNum" sz="quarter" idx="12"/>
          </p:nvPr>
        </p:nvSpPr>
        <p:spPr>
          <a:xfrm>
            <a:off x="4870076" y="6553200"/>
            <a:ext cx="762000" cy="228600"/>
          </a:xfrm>
          <a:noFill/>
          <a:ln>
            <a:noFill/>
          </a:ln>
          <a:effectLst/>
        </p:spPr>
        <p:txBody>
          <a:bodyPr/>
          <a:lstStyle>
            <a:lvl1pPr algn="ctr">
              <a:defRPr sz="900" kern="1200" cap="small" baseline="0">
                <a:solidFill>
                  <a:sysClr val="windowText" lastClr="000000"/>
                </a:solidFill>
                <a:latin typeface="+mj-lt"/>
                <a:ea typeface="+mn-ea"/>
                <a:cs typeface="+mn-cs"/>
              </a:defRPr>
            </a:lvl1pPr>
          </a:lstStyle>
          <a:p>
            <a:fld id="{7E41DFD9-1CFC-431C-B68C-9D5017D9D8DD}" type="slidenum">
              <a:rPr lang="es-CL" smtClean="0"/>
              <a:pPr/>
              <a:t>‹Nº›</a:t>
            </a:fld>
            <a:endParaRPr lang="es-CL"/>
          </a:p>
        </p:txBody>
      </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s-ES" smtClean="0"/>
              <a:t>Haga clic para modificar el estilo de título del patrón</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Group 10"/>
          <p:cNvGrpSpPr/>
          <p:nvPr/>
        </p:nvGrpSpPr>
        <p:grpSpPr>
          <a:xfrm>
            <a:off x="0" y="0"/>
            <a:ext cx="9144000" cy="6858000"/>
            <a:chOff x="-442912" y="457200"/>
            <a:chExt cx="9144000" cy="6858000"/>
          </a:xfrm>
        </p:grpSpPr>
        <p:sp>
          <p:nvSpPr>
            <p:cNvPr id="18"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a:xfrm>
            <a:off x="7848600" y="533400"/>
            <a:ext cx="762000" cy="609600"/>
          </a:xfrm>
        </p:spPr>
        <p:txBody>
          <a:bodyPr/>
          <a:lstStyle/>
          <a:p>
            <a:fld id="{7E41DFD9-1CFC-431C-B68C-9D5017D9D8DD}"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0" name="Group 10"/>
          <p:cNvGrpSpPr/>
          <p:nvPr/>
        </p:nvGrpSpPr>
        <p:grpSpPr>
          <a:xfrm>
            <a:off x="0" y="0"/>
            <a:ext cx="9144000" cy="6858000"/>
            <a:chOff x="0" y="0"/>
            <a:chExt cx="9144000" cy="6858000"/>
          </a:xfrm>
        </p:grpSpPr>
        <p:sp>
          <p:nvSpPr>
            <p:cNvPr id="7"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1905000" y="2667000"/>
            <a:ext cx="6629400" cy="1143000"/>
          </a:xfrm>
        </p:spPr>
        <p:txBody>
          <a:bodyPr vert="horz" lIns="91440" tIns="45720" rIns="91440" bIns="45720" rtlCol="0"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 y="4495800"/>
            <a:ext cx="1524000" cy="2057400"/>
          </a:xfrm>
        </p:spPr>
        <p:txBody>
          <a:bodyPr vert="horz" lIns="91440" tIns="45720" rIns="91440" bIns="45720"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Date Placeholder 3"/>
          <p:cNvSpPr>
            <a:spLocks noGrp="1"/>
          </p:cNvSpPr>
          <p:nvPr>
            <p:ph type="dt" sz="half" idx="10"/>
          </p:nvPr>
        </p:nvSpPr>
        <p:spPr>
          <a:xfrm>
            <a:off x="6931152" y="6556248"/>
            <a:ext cx="1673352" cy="228600"/>
          </a:xfrm>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a:xfrm>
            <a:off x="1892808" y="6556248"/>
            <a:ext cx="1673352" cy="228600"/>
          </a:xfrm>
        </p:spPr>
        <p:txBody>
          <a:bodyPr/>
          <a:lstStyle/>
          <a:p>
            <a:endParaRPr lang="es-CL"/>
          </a:p>
        </p:txBody>
      </p:sp>
      <p:sp>
        <p:nvSpPr>
          <p:cNvPr id="6" name="Slide Number Placeholder 5"/>
          <p:cNvSpPr>
            <a:spLocks noGrp="1"/>
          </p:cNvSpPr>
          <p:nvPr>
            <p:ph type="sldNum" sz="quarter" idx="12"/>
          </p:nvPr>
        </p:nvSpPr>
        <p:spPr>
          <a:xfrm>
            <a:off x="4867656" y="6556248"/>
            <a:ext cx="762000" cy="228600"/>
          </a:xfrm>
          <a:noFill/>
          <a:ln>
            <a:noFill/>
          </a:ln>
          <a:effectLst/>
        </p:spPr>
        <p:txBody>
          <a:bodyPr vert="horz" lIns="91440" tIns="45720" rIns="91440" bIns="45720" rtlCol="0" anchor="ctr"/>
          <a:lstStyle>
            <a:lvl1pPr marL="0" algn="ctr" defTabSz="914400" rtl="0" eaLnBrk="1" latinLnBrk="0" hangingPunct="1">
              <a:defRPr sz="900" kern="1200" cap="small" baseline="0">
                <a:solidFill>
                  <a:sysClr val="windowText" lastClr="000000"/>
                </a:solidFill>
                <a:latin typeface="+mj-lt"/>
                <a:ea typeface="+mn-ea"/>
                <a:cs typeface="+mn-cs"/>
              </a:defRPr>
            </a:lvl1pPr>
          </a:lstStyle>
          <a:p>
            <a:fld id="{7E41DFD9-1CFC-431C-B68C-9D5017D9D8DD}"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2438400" y="2291697"/>
            <a:ext cx="2971800" cy="639762"/>
          </a:xfrm>
        </p:spPr>
        <p:txBody>
          <a:bodyPr vert="horz" lIns="91440" tIns="45720" rIns="91440" bIns="45720" rtlCol="0" anchor="ctr" anchorCtr="0">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Content Placeholder 3"/>
          <p:cNvSpPr>
            <a:spLocks noGrp="1"/>
          </p:cNvSpPr>
          <p:nvPr>
            <p:ph sz="half" idx="2"/>
          </p:nvPr>
        </p:nvSpPr>
        <p:spPr>
          <a:xfrm>
            <a:off x="2447925" y="3137647"/>
            <a:ext cx="2971800" cy="299923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5715000" y="2291697"/>
            <a:ext cx="2971800" cy="639762"/>
          </a:xfrm>
        </p:spPr>
        <p:txBody>
          <a:bodyPr anchor="ctr" anchorCtr="0">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715000" y="3137647"/>
            <a:ext cx="2971800" cy="300196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grpSp>
        <p:nvGrpSpPr>
          <p:cNvPr id="6" name="Group 10"/>
          <p:cNvGrpSpPr/>
          <p:nvPr/>
        </p:nvGrpSpPr>
        <p:grpSpPr>
          <a:xfrm>
            <a:off x="0" y="0"/>
            <a:ext cx="9144000" cy="1676400"/>
            <a:chOff x="0" y="0"/>
            <a:chExt cx="9144000" cy="1676400"/>
          </a:xfrm>
        </p:grpSpPr>
        <p:sp>
          <p:nvSpPr>
            <p:cNvPr id="7"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pSp>
        <p:nvGrpSpPr>
          <p:cNvPr id="5" name="Group 9"/>
          <p:cNvGrpSpPr/>
          <p:nvPr/>
        </p:nvGrpSpPr>
        <p:grpSpPr>
          <a:xfrm>
            <a:off x="0" y="0"/>
            <a:ext cx="1828800" cy="1676400"/>
            <a:chOff x="457200" y="457200"/>
            <a:chExt cx="1828800" cy="1676400"/>
          </a:xfrm>
        </p:grpSpPr>
        <p:sp>
          <p:nvSpPr>
            <p:cNvPr id="8"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Date Placeholder 1"/>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164592" y="3031489"/>
            <a:ext cx="1527048" cy="2359152"/>
          </a:xfrm>
        </p:spPr>
        <p:txBody>
          <a:bodyPr vert="horz" lIns="91440" tIns="45720" rIns="91440" bIns="45720"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oup 11"/>
          <p:cNvGrpSpPr/>
          <p:nvPr/>
        </p:nvGrpSpPr>
        <p:grpSpPr>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Text Placeholder 2"/>
          <p:cNvSpPr>
            <a:spLocks noGrp="1"/>
          </p:cNvSpPr>
          <p:nvPr>
            <p:ph type="body" idx="1"/>
          </p:nvPr>
        </p:nvSpPr>
        <p:spPr>
          <a:xfrm>
            <a:off x="2438400" y="2286000"/>
            <a:ext cx="6248400" cy="38401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a:p>
        </p:txBody>
      </p:sp>
      <p:sp>
        <p:nvSpPr>
          <p:cNvPr id="4" name="Date Placeholder 3"/>
          <p:cNvSpPr>
            <a:spLocks noGrp="1"/>
          </p:cNvSpPr>
          <p:nvPr>
            <p:ph type="dt" sz="half" idx="2"/>
          </p:nvPr>
        </p:nvSpPr>
        <p:spPr>
          <a:xfrm>
            <a:off x="6553200" y="6351494"/>
            <a:ext cx="2133600" cy="365125"/>
          </a:xfrm>
          <a:prstGeom prst="rect">
            <a:avLst/>
          </a:prstGeom>
        </p:spPr>
        <p:txBody>
          <a:bodyPr vert="horz" lIns="91440" tIns="45720" rIns="91440" bIns="45720" rtlCol="0" anchor="ctr"/>
          <a:lstStyle>
            <a:lvl1pPr algn="r">
              <a:defRPr sz="900" cap="small" baseline="0">
                <a:solidFill>
                  <a:schemeClr val="tx1"/>
                </a:solidFill>
                <a:latin typeface="+mj-lt"/>
              </a:defRPr>
            </a:lvl1pPr>
          </a:lstStyle>
          <a:p>
            <a:fld id="{5E0C06D3-2984-4FC3-A23F-8AC7123D010D}" type="datetimeFigureOut">
              <a:rPr lang="es-CL" smtClean="0"/>
              <a:pPr/>
              <a:t>13-01-2012</a:t>
            </a:fld>
            <a:endParaRPr lang="es-CL"/>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a:defRPr sz="900" cap="small" baseline="0">
                <a:solidFill>
                  <a:schemeClr val="tx1"/>
                </a:solidFill>
                <a:latin typeface="+mj-lt"/>
              </a:defRPr>
            </a:lvl1pPr>
          </a:lstStyle>
          <a:p>
            <a:endParaRPr lang="es-CL"/>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a:defRPr sz="1600" cap="small" baseline="0">
                <a:solidFill>
                  <a:schemeClr val="tx1"/>
                </a:solidFill>
                <a:latin typeface="+mj-lt"/>
              </a:defRPr>
            </a:lvl1pPr>
          </a:lstStyle>
          <a:p>
            <a:fld id="{7E41DFD9-1CFC-431C-B68C-9D5017D9D8DD}"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r" defTabSz="914400" rtl="0" eaLnBrk="1" latinLnBrk="0" hangingPunct="1">
        <a:spcBef>
          <a:spcPct val="0"/>
        </a:spcBef>
        <a:buNone/>
        <a:defRPr sz="4400" kern="1200" cap="small" spc="200" baseline="0">
          <a:solidFill>
            <a:schemeClr val="tx1"/>
          </a:solidFill>
          <a:latin typeface="+mj-lt"/>
          <a:ea typeface="+mj-ea"/>
          <a:cs typeface="+mj-cs"/>
        </a:defRPr>
      </a:lvl1pPr>
    </p:titleStyle>
    <p:body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3.jpe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jpe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30.png"/><Relationship Id="rId7" Type="http://schemas.openxmlformats.org/officeDocument/2006/relationships/image" Target="../media/image32.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8.wmf"/><Relationship Id="rId18" Type="http://schemas.openxmlformats.org/officeDocument/2006/relationships/oleObject" Target="../embeddings/oleObject8.bin"/><Relationship Id="rId3" Type="http://schemas.openxmlformats.org/officeDocument/2006/relationships/notesSlide" Target="../notesSlides/notesSlide5.xml"/><Relationship Id="rId7" Type="http://schemas.openxmlformats.org/officeDocument/2006/relationships/image" Target="../media/image5.wmf"/><Relationship Id="rId12" Type="http://schemas.openxmlformats.org/officeDocument/2006/relationships/oleObject" Target="../embeddings/oleObject5.bin"/><Relationship Id="rId17" Type="http://schemas.openxmlformats.org/officeDocument/2006/relationships/image" Target="../media/image10.wmf"/><Relationship Id="rId2" Type="http://schemas.openxmlformats.org/officeDocument/2006/relationships/slideLayout" Target="../slideLayouts/slideLayout2.xml"/><Relationship Id="rId16" Type="http://schemas.openxmlformats.org/officeDocument/2006/relationships/oleObject" Target="../embeddings/oleObject7.bin"/><Relationship Id="rId20" Type="http://schemas.openxmlformats.org/officeDocument/2006/relationships/image" Target="../media/image3.jpeg"/><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7.wmf"/><Relationship Id="rId5" Type="http://schemas.openxmlformats.org/officeDocument/2006/relationships/image" Target="../media/image4.wmf"/><Relationship Id="rId15" Type="http://schemas.openxmlformats.org/officeDocument/2006/relationships/image" Target="../media/image9.wmf"/><Relationship Id="rId10" Type="http://schemas.openxmlformats.org/officeDocument/2006/relationships/oleObject" Target="../embeddings/oleObject4.bin"/><Relationship Id="rId19" Type="http://schemas.openxmlformats.org/officeDocument/2006/relationships/image" Target="../media/image11.wmf"/><Relationship Id="rId4" Type="http://schemas.openxmlformats.org/officeDocument/2006/relationships/oleObject" Target="../embeddings/oleObject1.bin"/><Relationship Id="rId9" Type="http://schemas.openxmlformats.org/officeDocument/2006/relationships/image" Target="../media/image6.wmf"/><Relationship Id="rId14"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image" Target="../media/image16.wmf"/><Relationship Id="rId3" Type="http://schemas.openxmlformats.org/officeDocument/2006/relationships/notesSlide" Target="../notesSlides/notesSlide6.xml"/><Relationship Id="rId7" Type="http://schemas.openxmlformats.org/officeDocument/2006/relationships/image" Target="../media/image13.wmf"/><Relationship Id="rId12" Type="http://schemas.openxmlformats.org/officeDocument/2006/relationships/oleObject" Target="../embeddings/oleObject13.bin"/><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vmlDrawing" Target="../drawings/vmlDrawing2.vml"/><Relationship Id="rId6" Type="http://schemas.openxmlformats.org/officeDocument/2006/relationships/oleObject" Target="../embeddings/oleObject10.bin"/><Relationship Id="rId11" Type="http://schemas.openxmlformats.org/officeDocument/2006/relationships/image" Target="../media/image15.wmf"/><Relationship Id="rId5" Type="http://schemas.openxmlformats.org/officeDocument/2006/relationships/image" Target="../media/image12.wmf"/><Relationship Id="rId15" Type="http://schemas.openxmlformats.org/officeDocument/2006/relationships/image" Target="../media/image17.wmf"/><Relationship Id="rId10" Type="http://schemas.openxmlformats.org/officeDocument/2006/relationships/oleObject" Target="../embeddings/oleObject12.bin"/><Relationship Id="rId4" Type="http://schemas.openxmlformats.org/officeDocument/2006/relationships/oleObject" Target="../embeddings/oleObject9.bin"/><Relationship Id="rId9" Type="http://schemas.openxmlformats.org/officeDocument/2006/relationships/image" Target="../media/image14.wmf"/><Relationship Id="rId14" Type="http://schemas.openxmlformats.org/officeDocument/2006/relationships/oleObject" Target="../embeddings/oleObject14.bin"/></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51720" y="404664"/>
            <a:ext cx="6553200" cy="1839888"/>
          </a:xfrm>
        </p:spPr>
        <p:txBody>
          <a:bodyPr/>
          <a:lstStyle/>
          <a:p>
            <a:pPr algn="ctr"/>
            <a:r>
              <a:rPr lang="es-MX" dirty="0" smtClean="0">
                <a:latin typeface="Cambria" pitchFamily="18" charset="0"/>
              </a:rPr>
              <a:t/>
            </a:r>
            <a:br>
              <a:rPr lang="es-MX" dirty="0" smtClean="0">
                <a:latin typeface="Cambria" pitchFamily="18" charset="0"/>
              </a:rPr>
            </a:br>
            <a:r>
              <a:rPr lang="es-MX" dirty="0" smtClean="0">
                <a:latin typeface="Cambria" pitchFamily="18" charset="0"/>
              </a:rPr>
              <a:t/>
            </a:r>
            <a:br>
              <a:rPr lang="es-MX" dirty="0" smtClean="0">
                <a:latin typeface="Cambria" pitchFamily="18" charset="0"/>
              </a:rPr>
            </a:br>
            <a:r>
              <a:rPr lang="es-MX" dirty="0" smtClean="0">
                <a:latin typeface="Cambria" pitchFamily="18" charset="0"/>
              </a:rPr>
              <a:t>Universidad de chile</a:t>
            </a:r>
            <a:br>
              <a:rPr lang="es-MX" dirty="0" smtClean="0">
                <a:latin typeface="Cambria" pitchFamily="18" charset="0"/>
              </a:rPr>
            </a:br>
            <a:r>
              <a:rPr lang="es-MX" sz="2800" dirty="0" smtClean="0">
                <a:latin typeface="Cambria" pitchFamily="18" charset="0"/>
              </a:rPr>
              <a:t/>
            </a:r>
            <a:br>
              <a:rPr lang="es-MX" sz="2800" dirty="0" smtClean="0">
                <a:latin typeface="Cambria" pitchFamily="18" charset="0"/>
              </a:rPr>
            </a:br>
            <a:r>
              <a:rPr lang="es-MX" sz="2800" dirty="0" smtClean="0">
                <a:latin typeface="Cambria" pitchFamily="18" charset="0"/>
              </a:rPr>
              <a:t/>
            </a:r>
            <a:br>
              <a:rPr lang="es-MX" sz="2800" dirty="0" smtClean="0">
                <a:latin typeface="Cambria" pitchFamily="18" charset="0"/>
              </a:rPr>
            </a:br>
            <a:endParaRPr lang="es-CL" sz="2000" b="1" i="1" dirty="0">
              <a:latin typeface="Cambria" pitchFamily="18" charset="0"/>
            </a:endParaRPr>
          </a:p>
        </p:txBody>
      </p:sp>
      <p:pic>
        <p:nvPicPr>
          <p:cNvPr id="1026" name="Picture 2" descr="C:\Users\Rodrigo Garay\Desktop\UCHI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1196752"/>
            <a:ext cx="1224136" cy="2320601"/>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2342343" y="4931223"/>
            <a:ext cx="6264696" cy="115212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latin typeface="Cambria" pitchFamily="18" charset="0"/>
              </a:rPr>
              <a:t>Profesor Christian Belmar C.</a:t>
            </a:r>
          </a:p>
          <a:p>
            <a:pPr algn="ctr"/>
            <a:r>
              <a:rPr lang="es-MX" sz="2000" b="1" dirty="0" smtClean="0">
                <a:latin typeface="Cambria" pitchFamily="18" charset="0"/>
              </a:rPr>
              <a:t>Auxiliares: Rodrigo Garay y Mauricio Vargas</a:t>
            </a:r>
          </a:p>
          <a:p>
            <a:pPr algn="ctr"/>
            <a:r>
              <a:rPr lang="es-MX" sz="2000" b="1" dirty="0" smtClean="0">
                <a:latin typeface="Cambria" pitchFamily="18" charset="0"/>
              </a:rPr>
              <a:t>Ayudantes: Marcela Quintanar y Santiago Ventura</a:t>
            </a:r>
            <a:endParaRPr lang="es-CL" sz="2000" dirty="0">
              <a:latin typeface="Cambria" pitchFamily="18" charset="0"/>
            </a:endParaRPr>
          </a:p>
        </p:txBody>
      </p:sp>
      <p:sp>
        <p:nvSpPr>
          <p:cNvPr id="7" name="6 Rectángulo"/>
          <p:cNvSpPr/>
          <p:nvPr/>
        </p:nvSpPr>
        <p:spPr>
          <a:xfrm>
            <a:off x="3131840" y="3861048"/>
            <a:ext cx="4320480" cy="50405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latin typeface="Cambria" pitchFamily="18" charset="0"/>
              </a:rPr>
              <a:t>INTRODUCCIÓN AL MUNDO ECONÓMICO</a:t>
            </a:r>
          </a:p>
          <a:p>
            <a:pPr algn="ctr"/>
            <a:r>
              <a:rPr lang="es-MX" dirty="0" smtClean="0">
                <a:latin typeface="Cambria" pitchFamily="18" charset="0"/>
              </a:rPr>
              <a:t>Verano 2012</a:t>
            </a:r>
            <a:endParaRPr lang="es-CL" dirty="0">
              <a:latin typeface="Cambria" pitchFamily="18" charset="0"/>
            </a:endParaRPr>
          </a:p>
        </p:txBody>
      </p:sp>
      <p:pic>
        <p:nvPicPr>
          <p:cNvPr id="10" name="9 Imagen" descr="logo.jpg"/>
          <p:cNvPicPr>
            <a:picLocks noChangeAspect="1"/>
          </p:cNvPicPr>
          <p:nvPr/>
        </p:nvPicPr>
        <p:blipFill>
          <a:blip r:embed="rId3" cstate="print"/>
          <a:stretch>
            <a:fillRect/>
          </a:stretch>
        </p:blipFill>
        <p:spPr>
          <a:xfrm>
            <a:off x="107504" y="4725144"/>
            <a:ext cx="1643365" cy="1584176"/>
          </a:xfrm>
          <a:prstGeom prst="rect">
            <a:avLst/>
          </a:prstGeom>
        </p:spPr>
      </p:pic>
    </p:spTree>
    <p:extLst>
      <p:ext uri="{BB962C8B-B14F-4D97-AF65-F5344CB8AC3E}">
        <p14:creationId xmlns:p14="http://schemas.microsoft.com/office/powerpoint/2010/main" val="525064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636445" y="3510058"/>
            <a:ext cx="1602526" cy="966895"/>
          </a:xfrm>
          <a:prstGeom prst="rect">
            <a:avLst/>
          </a:prstGeom>
          <a:solidFill>
            <a:srgbClr val="FFFF00"/>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L"/>
          </a:p>
        </p:txBody>
      </p:sp>
      <p:sp>
        <p:nvSpPr>
          <p:cNvPr id="3" name="2 Triángulo rectángulo"/>
          <p:cNvSpPr/>
          <p:nvPr/>
        </p:nvSpPr>
        <p:spPr>
          <a:xfrm rot="2661223">
            <a:off x="4922437" y="3697469"/>
            <a:ext cx="559336" cy="563040"/>
          </a:xfrm>
          <a:prstGeom prst="rtTriangl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 name="4 Marcador de contenido"/>
          <p:cNvSpPr>
            <a:spLocks noGrp="1"/>
          </p:cNvSpPr>
          <p:nvPr>
            <p:ph idx="1"/>
          </p:nvPr>
        </p:nvSpPr>
        <p:spPr>
          <a:xfrm>
            <a:off x="2123728" y="2348880"/>
            <a:ext cx="6768752" cy="3840163"/>
          </a:xfrm>
        </p:spPr>
        <p:txBody>
          <a:bodyPr>
            <a:normAutofit/>
          </a:bodyPr>
          <a:lstStyle/>
          <a:p>
            <a:pPr>
              <a:buFont typeface="Wingdings" pitchFamily="2" charset="2"/>
              <a:buChar char="v"/>
            </a:pPr>
            <a:r>
              <a:rPr lang="es-MX" sz="2000" dirty="0" smtClean="0">
                <a:latin typeface="Cambria" pitchFamily="18" charset="0"/>
              </a:rPr>
              <a:t>Subsidio a la oferta</a:t>
            </a:r>
          </a:p>
        </p:txBody>
      </p:sp>
      <p:sp>
        <p:nvSpPr>
          <p:cNvPr id="6"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subsidios</a:t>
            </a:r>
            <a:endParaRPr lang="es-CL" sz="3600" b="1" dirty="0"/>
          </a:p>
        </p:txBody>
      </p:sp>
      <p:cxnSp>
        <p:nvCxnSpPr>
          <p:cNvPr id="21" name="20 Conector recto de flecha"/>
          <p:cNvCxnSpPr/>
          <p:nvPr/>
        </p:nvCxnSpPr>
        <p:spPr>
          <a:xfrm flipV="1">
            <a:off x="3635197" y="2782102"/>
            <a:ext cx="0" cy="3125962"/>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2" name="21 Conector recto de flecha"/>
          <p:cNvCxnSpPr/>
          <p:nvPr/>
        </p:nvCxnSpPr>
        <p:spPr>
          <a:xfrm>
            <a:off x="3635197" y="5908063"/>
            <a:ext cx="29523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flipV="1">
            <a:off x="3851221" y="3356992"/>
            <a:ext cx="2520979" cy="2335047"/>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flipH="1">
            <a:off x="3712280" y="2959000"/>
            <a:ext cx="2186090" cy="1973550"/>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flipH="1">
            <a:off x="3635198" y="4467181"/>
            <a:ext cx="1546848"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26" name="25 Conector recto"/>
          <p:cNvCxnSpPr/>
          <p:nvPr/>
        </p:nvCxnSpPr>
        <p:spPr>
          <a:xfrm flipH="1">
            <a:off x="3635198" y="3981180"/>
            <a:ext cx="1602526"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27" name="26 Conector recto"/>
          <p:cNvCxnSpPr/>
          <p:nvPr/>
        </p:nvCxnSpPr>
        <p:spPr>
          <a:xfrm>
            <a:off x="4761519" y="3981180"/>
            <a:ext cx="0" cy="192688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4031241" y="3243767"/>
            <a:ext cx="2412967" cy="2448272"/>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4227152" y="4628380"/>
            <a:ext cx="342038" cy="304170"/>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32" name="31 Conector recto"/>
          <p:cNvCxnSpPr/>
          <p:nvPr/>
        </p:nvCxnSpPr>
        <p:spPr>
          <a:xfrm>
            <a:off x="5237724" y="3501008"/>
            <a:ext cx="0" cy="2407055"/>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5" name="44 Conector recto de flecha"/>
          <p:cNvCxnSpPr/>
          <p:nvPr/>
        </p:nvCxnSpPr>
        <p:spPr>
          <a:xfrm>
            <a:off x="5353065" y="3606253"/>
            <a:ext cx="342038" cy="304170"/>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6" name="45 Rectángulo"/>
              <p:cNvSpPr/>
              <p:nvPr/>
            </p:nvSpPr>
            <p:spPr>
              <a:xfrm>
                <a:off x="2987824" y="2782102"/>
                <a:ext cx="485800" cy="923330"/>
              </a:xfrm>
              <a:prstGeom prst="rect">
                <a:avLst/>
              </a:prstGeom>
            </p:spPr>
            <p:txBody>
              <a:bodyPr wrap="square">
                <a:spAutoFit/>
              </a:bodyPr>
              <a:lstStyle/>
              <a:p>
                <a:pPr algn="just"/>
                <a:r>
                  <a:rPr lang="es-ES_tradnl" i="1" dirty="0">
                    <a:solidFill>
                      <a:schemeClr val="accent2"/>
                    </a:solidFill>
                    <a:latin typeface="Century Gothic" pitchFamily="34" charset="0"/>
                  </a:rPr>
                  <a:t> </a:t>
                </a:r>
                <a14:m>
                  <m:oMath xmlns:m="http://schemas.openxmlformats.org/officeDocument/2006/math">
                    <m:sSub>
                      <m:sSubPr>
                        <m:ctrlPr>
                          <a:rPr lang="es-MX" i="1">
                            <a:latin typeface="Cambria Math"/>
                          </a:rPr>
                        </m:ctrlPr>
                      </m:sSubPr>
                      <m:e>
                        <m:r>
                          <a:rPr lang="es-MX" i="1">
                            <a:latin typeface="Cambria Math"/>
                          </a:rPr>
                          <m:t>𝑃</m:t>
                        </m:r>
                      </m:e>
                      <m:sub>
                        <m:r>
                          <a:rPr lang="es-MX" i="1">
                            <a:latin typeface="Cambria Math"/>
                          </a:rPr>
                          <m:t>𝑥</m:t>
                        </m:r>
                      </m:sub>
                    </m:sSub>
                  </m:oMath>
                </a14:m>
                <a:endParaRPr lang="es-MX" dirty="0">
                  <a:latin typeface="Cambria" pitchFamily="18" charset="0"/>
                </a:endParaRPr>
              </a:p>
              <a:p>
                <a:pPr algn="just"/>
                <a:endParaRPr lang="es-MX" dirty="0">
                  <a:latin typeface="Cambria" pitchFamily="18" charset="0"/>
                </a:endParaRPr>
              </a:p>
              <a:p>
                <a:pPr algn="just"/>
                <a:endParaRPr lang="es-MX" dirty="0">
                  <a:latin typeface="Cambria" pitchFamily="18" charset="0"/>
                </a:endParaRPr>
              </a:p>
            </p:txBody>
          </p:sp>
        </mc:Choice>
        <mc:Fallback xmlns="">
          <p:sp>
            <p:nvSpPr>
              <p:cNvPr id="46" name="45 Rectángulo"/>
              <p:cNvSpPr>
                <a:spLocks noRot="1" noChangeAspect="1" noMove="1" noResize="1" noEditPoints="1" noAdjustHandles="1" noChangeArrowheads="1" noChangeShapeType="1" noTextEdit="1"/>
              </p:cNvSpPr>
              <p:nvPr/>
            </p:nvSpPr>
            <p:spPr>
              <a:xfrm>
                <a:off x="2987824" y="2782102"/>
                <a:ext cx="485800" cy="923330"/>
              </a:xfrm>
              <a:prstGeom prst="rect">
                <a:avLst/>
              </a:prstGeom>
              <a:blipFill rotWithShape="1">
                <a:blip r:embed="rId2"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47" name="46 CuadroTexto"/>
              <p:cNvSpPr txBox="1"/>
              <p:nvPr/>
            </p:nvSpPr>
            <p:spPr>
              <a:xfrm>
                <a:off x="3118492" y="3314684"/>
                <a:ext cx="452560" cy="3907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𝑝</m:t>
                          </m:r>
                        </m:sub>
                      </m:sSub>
                    </m:oMath>
                  </m:oMathPara>
                </a14:m>
                <a:endParaRPr lang="es-CL" dirty="0"/>
              </a:p>
            </p:txBody>
          </p:sp>
        </mc:Choice>
        <mc:Fallback xmlns="">
          <p:sp>
            <p:nvSpPr>
              <p:cNvPr id="47" name="46 CuadroTexto"/>
              <p:cNvSpPr txBox="1">
                <a:spLocks noRot="1" noChangeAspect="1" noMove="1" noResize="1" noEditPoints="1" noAdjustHandles="1" noChangeArrowheads="1" noChangeShapeType="1" noTextEdit="1"/>
              </p:cNvSpPr>
              <p:nvPr/>
            </p:nvSpPr>
            <p:spPr>
              <a:xfrm>
                <a:off x="3118492" y="3314684"/>
                <a:ext cx="452560" cy="390748"/>
              </a:xfrm>
              <a:prstGeom prst="rect">
                <a:avLst/>
              </a:prstGeom>
              <a:blipFill rotWithShape="1">
                <a:blip r:embed="rId3" cstate="print"/>
                <a:stretch>
                  <a:fillRect b="-3125"/>
                </a:stretch>
              </a:blipFill>
            </p:spPr>
            <p:txBody>
              <a:bodyPr/>
              <a:lstStyle/>
              <a:p>
                <a:r>
                  <a:rPr lang="es-CL">
                    <a:noFill/>
                  </a:rPr>
                  <a:t> </a:t>
                </a:r>
              </a:p>
            </p:txBody>
          </p:sp>
        </mc:Fallback>
      </mc:AlternateContent>
      <p:cxnSp>
        <p:nvCxnSpPr>
          <p:cNvPr id="61" name="60 Conector recto"/>
          <p:cNvCxnSpPr/>
          <p:nvPr/>
        </p:nvCxnSpPr>
        <p:spPr>
          <a:xfrm flipH="1">
            <a:off x="3658625" y="3501008"/>
            <a:ext cx="157909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9" name="68 CuadroTexto"/>
              <p:cNvSpPr txBox="1"/>
              <p:nvPr/>
            </p:nvSpPr>
            <p:spPr>
              <a:xfrm>
                <a:off x="3118492" y="3761109"/>
                <a:ext cx="47718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CL" i="1" smtClean="0">
                              <a:latin typeface="Cambria Math"/>
                            </a:rPr>
                          </m:ctrlPr>
                        </m:sSupPr>
                        <m:e>
                          <m:r>
                            <a:rPr lang="es-MX" b="0" i="1" smtClean="0">
                              <a:latin typeface="Cambria Math"/>
                            </a:rPr>
                            <m:t>𝑃</m:t>
                          </m:r>
                        </m:e>
                        <m:sup>
                          <m:r>
                            <a:rPr lang="es-MX" b="0" i="1" smtClean="0">
                              <a:latin typeface="Cambria Math"/>
                            </a:rPr>
                            <m:t>∗</m:t>
                          </m:r>
                        </m:sup>
                      </m:sSup>
                    </m:oMath>
                  </m:oMathPara>
                </a14:m>
                <a:endParaRPr lang="es-CL" dirty="0"/>
              </a:p>
            </p:txBody>
          </p:sp>
        </mc:Choice>
        <mc:Fallback xmlns="">
          <p:sp>
            <p:nvSpPr>
              <p:cNvPr id="69" name="68 CuadroTexto"/>
              <p:cNvSpPr txBox="1">
                <a:spLocks noRot="1" noChangeAspect="1" noMove="1" noResize="1" noEditPoints="1" noAdjustHandles="1" noChangeArrowheads="1" noChangeShapeType="1" noTextEdit="1"/>
              </p:cNvSpPr>
              <p:nvPr/>
            </p:nvSpPr>
            <p:spPr>
              <a:xfrm>
                <a:off x="3118492" y="3761109"/>
                <a:ext cx="477182" cy="369332"/>
              </a:xfrm>
              <a:prstGeom prst="rect">
                <a:avLst/>
              </a:prstGeom>
              <a:blipFill rotWithShape="1">
                <a:blip r:embed="rId4"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70" name="69 CuadroTexto"/>
              <p:cNvSpPr txBox="1"/>
              <p:nvPr/>
            </p:nvSpPr>
            <p:spPr>
              <a:xfrm>
                <a:off x="3118492" y="4297598"/>
                <a:ext cx="43499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𝑐</m:t>
                          </m:r>
                        </m:sub>
                      </m:sSub>
                    </m:oMath>
                  </m:oMathPara>
                </a14:m>
                <a:endParaRPr lang="es-CL" dirty="0"/>
              </a:p>
            </p:txBody>
          </p:sp>
        </mc:Choice>
        <mc:Fallback xmlns="">
          <p:sp>
            <p:nvSpPr>
              <p:cNvPr id="70" name="69 CuadroTexto"/>
              <p:cNvSpPr txBox="1">
                <a:spLocks noRot="1" noChangeAspect="1" noMove="1" noResize="1" noEditPoints="1" noAdjustHandles="1" noChangeArrowheads="1" noChangeShapeType="1" noTextEdit="1"/>
              </p:cNvSpPr>
              <p:nvPr/>
            </p:nvSpPr>
            <p:spPr>
              <a:xfrm>
                <a:off x="3118492" y="4297598"/>
                <a:ext cx="434991" cy="369332"/>
              </a:xfrm>
              <a:prstGeom prst="rect">
                <a:avLst/>
              </a:prstGeom>
              <a:blipFill rotWithShape="1">
                <a:blip r:embed="rId5"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71" name="70 CuadroTexto"/>
              <p:cNvSpPr txBox="1"/>
              <p:nvPr/>
            </p:nvSpPr>
            <p:spPr>
              <a:xfrm>
                <a:off x="4121727" y="5908064"/>
                <a:ext cx="3169907" cy="369332"/>
              </a:xfrm>
              <a:prstGeom prst="rect">
                <a:avLst/>
              </a:prstGeom>
              <a:noFill/>
            </p:spPr>
            <p:txBody>
              <a:bodyPr wrap="none" rtlCol="0">
                <a:spAutoFit/>
              </a:bodyPr>
              <a:lstStyle/>
              <a:p>
                <a14:m>
                  <m:oMath xmlns:m="http://schemas.openxmlformats.org/officeDocument/2006/math">
                    <m:sSup>
                      <m:sSupPr>
                        <m:ctrlPr>
                          <a:rPr lang="es-CL" i="1" smtClean="0">
                            <a:latin typeface="Cambria Math"/>
                          </a:rPr>
                        </m:ctrlPr>
                      </m:sSupPr>
                      <m:e>
                        <m:r>
                          <a:rPr lang="es-MX" b="0" i="1" smtClean="0">
                            <a:latin typeface="Cambria Math"/>
                          </a:rPr>
                          <m:t>       </m:t>
                        </m:r>
                        <m:r>
                          <a:rPr lang="es-MX" b="0" i="1" smtClean="0">
                            <a:latin typeface="Cambria Math"/>
                          </a:rPr>
                          <m:t>𝑄</m:t>
                        </m:r>
                      </m:e>
                      <m:sup>
                        <m:r>
                          <a:rPr lang="es-MX" b="0" i="1" smtClean="0">
                            <a:latin typeface="Cambria Math"/>
                          </a:rPr>
                          <m:t>∗</m:t>
                        </m:r>
                      </m:sup>
                    </m:sSup>
                    <m:r>
                      <a:rPr lang="es-MX" b="0" i="1" smtClean="0">
                        <a:latin typeface="Cambria Math"/>
                      </a:rPr>
                      <m:t> </m:t>
                    </m:r>
                    <m:sSub>
                      <m:sSubPr>
                        <m:ctrlPr>
                          <a:rPr lang="es-MX" b="0" i="1" smtClean="0">
                            <a:latin typeface="Cambria Math"/>
                          </a:rPr>
                        </m:ctrlPr>
                      </m:sSubPr>
                      <m:e>
                        <m:r>
                          <a:rPr lang="es-MX" b="0" i="1" smtClean="0">
                            <a:latin typeface="Cambria Math"/>
                          </a:rPr>
                          <m:t>     </m:t>
                        </m:r>
                        <m:r>
                          <a:rPr lang="es-MX" b="0" i="1" smtClean="0">
                            <a:latin typeface="Cambria Math"/>
                          </a:rPr>
                          <m:t>𝑄</m:t>
                        </m:r>
                      </m:e>
                      <m:sub>
                        <m:r>
                          <a:rPr lang="es-MX" b="0" i="1" smtClean="0">
                            <a:latin typeface="Cambria Math"/>
                          </a:rPr>
                          <m:t>𝑠</m:t>
                        </m:r>
                      </m:sub>
                    </m:sSub>
                    <m:r>
                      <a:rPr lang="es-MX" b="0" i="1" smtClean="0">
                        <a:latin typeface="Cambria Math"/>
                      </a:rPr>
                      <m:t>                       </m:t>
                    </m:r>
                    <m:sSub>
                      <m:sSubPr>
                        <m:ctrlPr>
                          <a:rPr lang="es-MX" b="0" i="1" smtClean="0">
                            <a:latin typeface="Cambria Math"/>
                          </a:rPr>
                        </m:ctrlPr>
                      </m:sSubPr>
                      <m:e>
                        <m:r>
                          <a:rPr lang="es-MX" b="0" i="1" smtClean="0">
                            <a:latin typeface="Cambria Math"/>
                          </a:rPr>
                          <m:t>𝑄</m:t>
                        </m:r>
                      </m:e>
                      <m:sub>
                        <m:r>
                          <a:rPr lang="es-MX" b="0" i="1" smtClean="0">
                            <a:latin typeface="Cambria Math"/>
                          </a:rPr>
                          <m:t>𝑥</m:t>
                        </m:r>
                      </m:sub>
                    </m:sSub>
                  </m:oMath>
                </a14:m>
                <a:r>
                  <a:rPr lang="es-CL" dirty="0" smtClean="0"/>
                  <a:t>     </a:t>
                </a:r>
                <a:endParaRPr lang="es-CL" dirty="0"/>
              </a:p>
            </p:txBody>
          </p:sp>
        </mc:Choice>
        <mc:Fallback xmlns="">
          <p:sp>
            <p:nvSpPr>
              <p:cNvPr id="71" name="70 CuadroTexto"/>
              <p:cNvSpPr txBox="1">
                <a:spLocks noRot="1" noChangeAspect="1" noMove="1" noResize="1" noEditPoints="1" noAdjustHandles="1" noChangeArrowheads="1" noChangeShapeType="1" noTextEdit="1"/>
              </p:cNvSpPr>
              <p:nvPr/>
            </p:nvSpPr>
            <p:spPr>
              <a:xfrm>
                <a:off x="4121727" y="5908064"/>
                <a:ext cx="3169907" cy="369332"/>
              </a:xfrm>
              <a:prstGeom prst="rect">
                <a:avLst/>
              </a:prstGeom>
              <a:blipFill rotWithShape="1">
                <a:blip r:embed="rId6" cstate="print"/>
                <a:stretch>
                  <a:fillRect b="-8197"/>
                </a:stretch>
              </a:blipFill>
            </p:spPr>
            <p:txBody>
              <a:bodyPr/>
              <a:lstStyle/>
              <a:p>
                <a:r>
                  <a:rPr lang="es-CL">
                    <a:noFill/>
                  </a:rPr>
                  <a:t> </a:t>
                </a:r>
              </a:p>
            </p:txBody>
          </p:sp>
        </mc:Fallback>
      </mc:AlternateContent>
      <p:sp>
        <p:nvSpPr>
          <p:cNvPr id="7" name="6 Rectángulo"/>
          <p:cNvSpPr/>
          <p:nvPr/>
        </p:nvSpPr>
        <p:spPr>
          <a:xfrm>
            <a:off x="6804248" y="2636912"/>
            <a:ext cx="2160240" cy="273630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Monto subsidio</a:t>
            </a:r>
          </a:p>
          <a:p>
            <a:pPr algn="ctr"/>
            <a:endParaRPr lang="es-MX" dirty="0" smtClean="0"/>
          </a:p>
          <a:p>
            <a:pPr algn="ctr"/>
            <a:endParaRPr lang="es-MX" dirty="0" smtClean="0"/>
          </a:p>
          <a:p>
            <a:pPr algn="ctr"/>
            <a:endParaRPr lang="es-MX" dirty="0" smtClean="0"/>
          </a:p>
          <a:p>
            <a:pPr algn="ctr"/>
            <a:r>
              <a:rPr lang="es-MX" dirty="0" smtClean="0"/>
              <a:t>Perdida de eficiencia</a:t>
            </a:r>
            <a:endParaRPr lang="es-CL" dirty="0"/>
          </a:p>
        </p:txBody>
      </p:sp>
      <p:sp>
        <p:nvSpPr>
          <p:cNvPr id="8" name="7 Rectángulo"/>
          <p:cNvSpPr/>
          <p:nvPr/>
        </p:nvSpPr>
        <p:spPr>
          <a:xfrm>
            <a:off x="7560332" y="2782102"/>
            <a:ext cx="648072" cy="36004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8 Triángulo rectángulo"/>
          <p:cNvSpPr/>
          <p:nvPr/>
        </p:nvSpPr>
        <p:spPr>
          <a:xfrm rot="2851606">
            <a:off x="7743550" y="3864625"/>
            <a:ext cx="504056" cy="490262"/>
          </a:xfrm>
          <a:prstGeom prst="rtTriangl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28" name="27 Imagen" descr="logo2.jpg"/>
          <p:cNvPicPr>
            <a:picLocks noChangeAspect="1"/>
          </p:cNvPicPr>
          <p:nvPr/>
        </p:nvPicPr>
        <p:blipFill>
          <a:blip r:embed="rId7"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2392362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636445" y="4109756"/>
            <a:ext cx="1602526" cy="1078225"/>
          </a:xfrm>
          <a:prstGeom prst="rect">
            <a:avLst/>
          </a:prstGeom>
          <a:solidFill>
            <a:srgbClr val="FFFF00"/>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L"/>
          </a:p>
        </p:txBody>
      </p:sp>
      <p:sp>
        <p:nvSpPr>
          <p:cNvPr id="3" name="2 Triángulo rectángulo"/>
          <p:cNvSpPr/>
          <p:nvPr/>
        </p:nvSpPr>
        <p:spPr>
          <a:xfrm rot="2661223">
            <a:off x="4880670" y="4228685"/>
            <a:ext cx="712187" cy="725693"/>
          </a:xfrm>
          <a:prstGeom prst="rtTriangl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 name="4 Marcador de contenido"/>
          <p:cNvSpPr>
            <a:spLocks noGrp="1"/>
          </p:cNvSpPr>
          <p:nvPr>
            <p:ph idx="1"/>
          </p:nvPr>
        </p:nvSpPr>
        <p:spPr>
          <a:xfrm>
            <a:off x="2123728" y="2348880"/>
            <a:ext cx="6768752" cy="3840163"/>
          </a:xfrm>
        </p:spPr>
        <p:txBody>
          <a:bodyPr>
            <a:normAutofit/>
          </a:bodyPr>
          <a:lstStyle/>
          <a:p>
            <a:pPr>
              <a:buFont typeface="Wingdings" pitchFamily="2" charset="2"/>
              <a:buChar char="v"/>
            </a:pPr>
            <a:r>
              <a:rPr lang="es-MX" sz="2000" dirty="0" smtClean="0">
                <a:latin typeface="Cambria" pitchFamily="18" charset="0"/>
              </a:rPr>
              <a:t>Subsidio a la demanda</a:t>
            </a:r>
          </a:p>
        </p:txBody>
      </p:sp>
      <p:sp>
        <p:nvSpPr>
          <p:cNvPr id="6"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subsidios</a:t>
            </a:r>
            <a:endParaRPr lang="es-CL" sz="3600" b="1" dirty="0"/>
          </a:p>
        </p:txBody>
      </p:sp>
      <p:cxnSp>
        <p:nvCxnSpPr>
          <p:cNvPr id="21" name="20 Conector recto de flecha"/>
          <p:cNvCxnSpPr/>
          <p:nvPr/>
        </p:nvCxnSpPr>
        <p:spPr>
          <a:xfrm flipV="1">
            <a:off x="3635197" y="2782102"/>
            <a:ext cx="0" cy="3125962"/>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2" name="21 Conector recto de flecha"/>
          <p:cNvCxnSpPr/>
          <p:nvPr/>
        </p:nvCxnSpPr>
        <p:spPr>
          <a:xfrm>
            <a:off x="3635197" y="5908063"/>
            <a:ext cx="29523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flipV="1">
            <a:off x="3662706" y="3193185"/>
            <a:ext cx="2520979" cy="2335047"/>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flipH="1">
            <a:off x="3635198" y="5157192"/>
            <a:ext cx="1546848"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26" name="25 Conector recto"/>
          <p:cNvCxnSpPr/>
          <p:nvPr/>
        </p:nvCxnSpPr>
        <p:spPr>
          <a:xfrm flipH="1">
            <a:off x="3635198" y="4479954"/>
            <a:ext cx="1602526"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27" name="26 Conector recto"/>
          <p:cNvCxnSpPr/>
          <p:nvPr/>
        </p:nvCxnSpPr>
        <p:spPr>
          <a:xfrm>
            <a:off x="4761519" y="4479953"/>
            <a:ext cx="0" cy="142811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786128" y="3459791"/>
            <a:ext cx="2082016" cy="2448272"/>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flipV="1">
            <a:off x="4569581" y="3705433"/>
            <a:ext cx="235743" cy="208949"/>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32" name="31 Conector recto"/>
          <p:cNvCxnSpPr>
            <a:stCxn id="3" idx="0"/>
          </p:cNvCxnSpPr>
          <p:nvPr/>
        </p:nvCxnSpPr>
        <p:spPr>
          <a:xfrm>
            <a:off x="5235804" y="4083143"/>
            <a:ext cx="21411" cy="182492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5" name="44 Conector recto de flecha"/>
          <p:cNvCxnSpPr/>
          <p:nvPr/>
        </p:nvCxnSpPr>
        <p:spPr>
          <a:xfrm flipV="1">
            <a:off x="5436096" y="4779657"/>
            <a:ext cx="270584" cy="215946"/>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6" name="45 Rectángulo"/>
              <p:cNvSpPr/>
              <p:nvPr/>
            </p:nvSpPr>
            <p:spPr>
              <a:xfrm>
                <a:off x="2987824" y="2782102"/>
                <a:ext cx="485800" cy="923330"/>
              </a:xfrm>
              <a:prstGeom prst="rect">
                <a:avLst/>
              </a:prstGeom>
            </p:spPr>
            <p:txBody>
              <a:bodyPr wrap="square">
                <a:spAutoFit/>
              </a:bodyPr>
              <a:lstStyle/>
              <a:p>
                <a:pPr algn="just"/>
                <a:r>
                  <a:rPr lang="es-ES_tradnl" i="1" dirty="0">
                    <a:solidFill>
                      <a:schemeClr val="accent2"/>
                    </a:solidFill>
                    <a:latin typeface="Century Gothic" pitchFamily="34" charset="0"/>
                  </a:rPr>
                  <a:t> </a:t>
                </a:r>
                <a14:m>
                  <m:oMath xmlns:m="http://schemas.openxmlformats.org/officeDocument/2006/math">
                    <m:sSub>
                      <m:sSubPr>
                        <m:ctrlPr>
                          <a:rPr lang="es-MX" i="1">
                            <a:latin typeface="Cambria Math"/>
                          </a:rPr>
                        </m:ctrlPr>
                      </m:sSubPr>
                      <m:e>
                        <m:r>
                          <a:rPr lang="es-MX" i="1">
                            <a:latin typeface="Cambria Math"/>
                          </a:rPr>
                          <m:t>𝑃</m:t>
                        </m:r>
                      </m:e>
                      <m:sub>
                        <m:r>
                          <a:rPr lang="es-MX" i="1">
                            <a:latin typeface="Cambria Math"/>
                          </a:rPr>
                          <m:t>𝑥</m:t>
                        </m:r>
                      </m:sub>
                    </m:sSub>
                  </m:oMath>
                </a14:m>
                <a:endParaRPr lang="es-MX" dirty="0">
                  <a:latin typeface="Cambria" pitchFamily="18" charset="0"/>
                </a:endParaRPr>
              </a:p>
              <a:p>
                <a:pPr algn="just"/>
                <a:endParaRPr lang="es-MX" dirty="0">
                  <a:latin typeface="Cambria" pitchFamily="18" charset="0"/>
                </a:endParaRPr>
              </a:p>
              <a:p>
                <a:pPr algn="just"/>
                <a:endParaRPr lang="es-MX" dirty="0">
                  <a:latin typeface="Cambria" pitchFamily="18" charset="0"/>
                </a:endParaRPr>
              </a:p>
            </p:txBody>
          </p:sp>
        </mc:Choice>
        <mc:Fallback xmlns="">
          <p:sp>
            <p:nvSpPr>
              <p:cNvPr id="46" name="45 Rectángulo"/>
              <p:cNvSpPr>
                <a:spLocks noRot="1" noChangeAspect="1" noMove="1" noResize="1" noEditPoints="1" noAdjustHandles="1" noChangeArrowheads="1" noChangeShapeType="1" noTextEdit="1"/>
              </p:cNvSpPr>
              <p:nvPr/>
            </p:nvSpPr>
            <p:spPr>
              <a:xfrm>
                <a:off x="2987824" y="2782102"/>
                <a:ext cx="485800" cy="923330"/>
              </a:xfrm>
              <a:prstGeom prst="rect">
                <a:avLst/>
              </a:prstGeom>
              <a:blipFill rotWithShape="1">
                <a:blip r:embed="rId2"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47" name="46 CuadroTexto"/>
              <p:cNvSpPr txBox="1"/>
              <p:nvPr/>
            </p:nvSpPr>
            <p:spPr>
              <a:xfrm>
                <a:off x="3118492" y="3914382"/>
                <a:ext cx="452560" cy="3907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𝑝</m:t>
                          </m:r>
                        </m:sub>
                      </m:sSub>
                    </m:oMath>
                  </m:oMathPara>
                </a14:m>
                <a:endParaRPr lang="es-CL" dirty="0"/>
              </a:p>
            </p:txBody>
          </p:sp>
        </mc:Choice>
        <mc:Fallback xmlns="">
          <p:sp>
            <p:nvSpPr>
              <p:cNvPr id="47" name="46 CuadroTexto"/>
              <p:cNvSpPr txBox="1">
                <a:spLocks noRot="1" noChangeAspect="1" noMove="1" noResize="1" noEditPoints="1" noAdjustHandles="1" noChangeArrowheads="1" noChangeShapeType="1" noTextEdit="1"/>
              </p:cNvSpPr>
              <p:nvPr/>
            </p:nvSpPr>
            <p:spPr>
              <a:xfrm>
                <a:off x="3118492" y="3914382"/>
                <a:ext cx="452560" cy="390748"/>
              </a:xfrm>
              <a:prstGeom prst="rect">
                <a:avLst/>
              </a:prstGeom>
              <a:blipFill rotWithShape="1">
                <a:blip r:embed="rId3" cstate="print"/>
                <a:stretch>
                  <a:fillRect b="-3125"/>
                </a:stretch>
              </a:blipFill>
            </p:spPr>
            <p:txBody>
              <a:bodyPr/>
              <a:lstStyle/>
              <a:p>
                <a:r>
                  <a:rPr lang="es-CL">
                    <a:noFill/>
                  </a:rPr>
                  <a:t> </a:t>
                </a:r>
              </a:p>
            </p:txBody>
          </p:sp>
        </mc:Fallback>
      </mc:AlternateContent>
      <p:cxnSp>
        <p:nvCxnSpPr>
          <p:cNvPr id="61" name="60 Conector recto"/>
          <p:cNvCxnSpPr/>
          <p:nvPr/>
        </p:nvCxnSpPr>
        <p:spPr>
          <a:xfrm flipH="1">
            <a:off x="3678116" y="4109756"/>
            <a:ext cx="157909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9" name="68 CuadroTexto"/>
              <p:cNvSpPr txBox="1"/>
              <p:nvPr/>
            </p:nvSpPr>
            <p:spPr>
              <a:xfrm>
                <a:off x="3118492" y="4306301"/>
                <a:ext cx="47718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CL" i="1" smtClean="0">
                              <a:latin typeface="Cambria Math"/>
                            </a:rPr>
                          </m:ctrlPr>
                        </m:sSupPr>
                        <m:e>
                          <m:r>
                            <a:rPr lang="es-MX" b="0" i="1" smtClean="0">
                              <a:latin typeface="Cambria Math"/>
                            </a:rPr>
                            <m:t>𝑃</m:t>
                          </m:r>
                        </m:e>
                        <m:sup>
                          <m:r>
                            <a:rPr lang="es-MX" b="0" i="1" smtClean="0">
                              <a:latin typeface="Cambria Math"/>
                            </a:rPr>
                            <m:t>∗</m:t>
                          </m:r>
                        </m:sup>
                      </m:sSup>
                    </m:oMath>
                  </m:oMathPara>
                </a14:m>
                <a:endParaRPr lang="es-CL" dirty="0"/>
              </a:p>
            </p:txBody>
          </p:sp>
        </mc:Choice>
        <mc:Fallback xmlns="">
          <p:sp>
            <p:nvSpPr>
              <p:cNvPr id="69" name="68 CuadroTexto"/>
              <p:cNvSpPr txBox="1">
                <a:spLocks noRot="1" noChangeAspect="1" noMove="1" noResize="1" noEditPoints="1" noAdjustHandles="1" noChangeArrowheads="1" noChangeShapeType="1" noTextEdit="1"/>
              </p:cNvSpPr>
              <p:nvPr/>
            </p:nvSpPr>
            <p:spPr>
              <a:xfrm>
                <a:off x="3118492" y="4306301"/>
                <a:ext cx="477182" cy="369332"/>
              </a:xfrm>
              <a:prstGeom prst="rect">
                <a:avLst/>
              </a:prstGeom>
              <a:blipFill rotWithShape="1">
                <a:blip r:embed="rId4"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70" name="69 CuadroTexto"/>
              <p:cNvSpPr txBox="1"/>
              <p:nvPr/>
            </p:nvSpPr>
            <p:spPr>
              <a:xfrm>
                <a:off x="3118492" y="4915255"/>
                <a:ext cx="43499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𝑐</m:t>
                          </m:r>
                        </m:sub>
                      </m:sSub>
                    </m:oMath>
                  </m:oMathPara>
                </a14:m>
                <a:endParaRPr lang="es-CL" dirty="0"/>
              </a:p>
            </p:txBody>
          </p:sp>
        </mc:Choice>
        <mc:Fallback xmlns="">
          <p:sp>
            <p:nvSpPr>
              <p:cNvPr id="70" name="69 CuadroTexto"/>
              <p:cNvSpPr txBox="1">
                <a:spLocks noRot="1" noChangeAspect="1" noMove="1" noResize="1" noEditPoints="1" noAdjustHandles="1" noChangeArrowheads="1" noChangeShapeType="1" noTextEdit="1"/>
              </p:cNvSpPr>
              <p:nvPr/>
            </p:nvSpPr>
            <p:spPr>
              <a:xfrm>
                <a:off x="3118492" y="4915255"/>
                <a:ext cx="434991" cy="369332"/>
              </a:xfrm>
              <a:prstGeom prst="rect">
                <a:avLst/>
              </a:prstGeom>
              <a:blipFill rotWithShape="1">
                <a:blip r:embed="rId5"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71" name="70 CuadroTexto"/>
              <p:cNvSpPr txBox="1"/>
              <p:nvPr/>
            </p:nvSpPr>
            <p:spPr>
              <a:xfrm>
                <a:off x="4121727" y="5908064"/>
                <a:ext cx="3169907" cy="369332"/>
              </a:xfrm>
              <a:prstGeom prst="rect">
                <a:avLst/>
              </a:prstGeom>
              <a:noFill/>
            </p:spPr>
            <p:txBody>
              <a:bodyPr wrap="none" rtlCol="0">
                <a:spAutoFit/>
              </a:bodyPr>
              <a:lstStyle/>
              <a:p>
                <a14:m>
                  <m:oMath xmlns:m="http://schemas.openxmlformats.org/officeDocument/2006/math">
                    <m:sSup>
                      <m:sSupPr>
                        <m:ctrlPr>
                          <a:rPr lang="es-CL" i="1" smtClean="0">
                            <a:latin typeface="Cambria Math"/>
                          </a:rPr>
                        </m:ctrlPr>
                      </m:sSupPr>
                      <m:e>
                        <m:r>
                          <a:rPr lang="es-MX" b="0" i="1" smtClean="0">
                            <a:latin typeface="Cambria Math"/>
                          </a:rPr>
                          <m:t>       </m:t>
                        </m:r>
                        <m:r>
                          <a:rPr lang="es-MX" b="0" i="1" smtClean="0">
                            <a:latin typeface="Cambria Math"/>
                          </a:rPr>
                          <m:t>𝑄</m:t>
                        </m:r>
                      </m:e>
                      <m:sup>
                        <m:r>
                          <a:rPr lang="es-MX" b="0" i="1" smtClean="0">
                            <a:latin typeface="Cambria Math"/>
                          </a:rPr>
                          <m:t>∗</m:t>
                        </m:r>
                      </m:sup>
                    </m:sSup>
                    <m:r>
                      <a:rPr lang="es-MX" b="0" i="1" smtClean="0">
                        <a:latin typeface="Cambria Math"/>
                      </a:rPr>
                      <m:t> </m:t>
                    </m:r>
                    <m:sSub>
                      <m:sSubPr>
                        <m:ctrlPr>
                          <a:rPr lang="es-MX" b="0" i="1" smtClean="0">
                            <a:latin typeface="Cambria Math"/>
                          </a:rPr>
                        </m:ctrlPr>
                      </m:sSubPr>
                      <m:e>
                        <m:r>
                          <a:rPr lang="es-MX" b="0" i="1" smtClean="0">
                            <a:latin typeface="Cambria Math"/>
                          </a:rPr>
                          <m:t>     </m:t>
                        </m:r>
                        <m:r>
                          <a:rPr lang="es-MX" b="0" i="1" smtClean="0">
                            <a:latin typeface="Cambria Math"/>
                          </a:rPr>
                          <m:t>𝑄</m:t>
                        </m:r>
                      </m:e>
                      <m:sub>
                        <m:r>
                          <a:rPr lang="es-MX" b="0" i="1" smtClean="0">
                            <a:latin typeface="Cambria Math"/>
                          </a:rPr>
                          <m:t>𝑠</m:t>
                        </m:r>
                      </m:sub>
                    </m:sSub>
                    <m:r>
                      <a:rPr lang="es-MX" b="0" i="1" smtClean="0">
                        <a:latin typeface="Cambria Math"/>
                      </a:rPr>
                      <m:t>                       </m:t>
                    </m:r>
                    <m:sSub>
                      <m:sSubPr>
                        <m:ctrlPr>
                          <a:rPr lang="es-MX" b="0" i="1" smtClean="0">
                            <a:latin typeface="Cambria Math"/>
                          </a:rPr>
                        </m:ctrlPr>
                      </m:sSubPr>
                      <m:e>
                        <m:r>
                          <a:rPr lang="es-MX" b="0" i="1" smtClean="0">
                            <a:latin typeface="Cambria Math"/>
                          </a:rPr>
                          <m:t>𝑄</m:t>
                        </m:r>
                      </m:e>
                      <m:sub>
                        <m:r>
                          <a:rPr lang="es-MX" b="0" i="1" smtClean="0">
                            <a:latin typeface="Cambria Math"/>
                          </a:rPr>
                          <m:t>𝑥</m:t>
                        </m:r>
                      </m:sub>
                    </m:sSub>
                  </m:oMath>
                </a14:m>
                <a:r>
                  <a:rPr lang="es-CL" dirty="0" smtClean="0"/>
                  <a:t>     </a:t>
                </a:r>
                <a:endParaRPr lang="es-CL" dirty="0"/>
              </a:p>
            </p:txBody>
          </p:sp>
        </mc:Choice>
        <mc:Fallback xmlns="">
          <p:sp>
            <p:nvSpPr>
              <p:cNvPr id="71" name="70 CuadroTexto"/>
              <p:cNvSpPr txBox="1">
                <a:spLocks noRot="1" noChangeAspect="1" noMove="1" noResize="1" noEditPoints="1" noAdjustHandles="1" noChangeArrowheads="1" noChangeShapeType="1" noTextEdit="1"/>
              </p:cNvSpPr>
              <p:nvPr/>
            </p:nvSpPr>
            <p:spPr>
              <a:xfrm>
                <a:off x="4121727" y="5908064"/>
                <a:ext cx="3169907" cy="369332"/>
              </a:xfrm>
              <a:prstGeom prst="rect">
                <a:avLst/>
              </a:prstGeom>
              <a:blipFill rotWithShape="1">
                <a:blip r:embed="rId6" cstate="print"/>
                <a:stretch>
                  <a:fillRect b="-8197"/>
                </a:stretch>
              </a:blipFill>
            </p:spPr>
            <p:txBody>
              <a:bodyPr/>
              <a:lstStyle/>
              <a:p>
                <a:r>
                  <a:rPr lang="es-CL">
                    <a:noFill/>
                  </a:rPr>
                  <a:t> </a:t>
                </a:r>
              </a:p>
            </p:txBody>
          </p:sp>
        </mc:Fallback>
      </mc:AlternateContent>
      <p:sp>
        <p:nvSpPr>
          <p:cNvPr id="7" name="6 Rectángulo"/>
          <p:cNvSpPr/>
          <p:nvPr/>
        </p:nvSpPr>
        <p:spPr>
          <a:xfrm>
            <a:off x="6587525" y="3122815"/>
            <a:ext cx="2376963" cy="273630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latin typeface="Cambria" pitchFamily="18" charset="0"/>
              </a:rPr>
              <a:t>Monto subsidio</a:t>
            </a:r>
          </a:p>
          <a:p>
            <a:pPr algn="ctr"/>
            <a:endParaRPr lang="es-MX" dirty="0">
              <a:latin typeface="Cambria" pitchFamily="18" charset="0"/>
            </a:endParaRPr>
          </a:p>
          <a:p>
            <a:pPr algn="ctr"/>
            <a:endParaRPr lang="es-MX" dirty="0" smtClean="0">
              <a:latin typeface="Cambria" pitchFamily="18" charset="0"/>
            </a:endParaRPr>
          </a:p>
          <a:p>
            <a:pPr algn="ctr"/>
            <a:endParaRPr lang="es-MX" dirty="0">
              <a:latin typeface="Cambria" pitchFamily="18" charset="0"/>
            </a:endParaRPr>
          </a:p>
          <a:p>
            <a:pPr algn="ctr"/>
            <a:r>
              <a:rPr lang="es-MX" dirty="0" smtClean="0">
                <a:latin typeface="Cambria" pitchFamily="18" charset="0"/>
              </a:rPr>
              <a:t>Perdida de eficiencia</a:t>
            </a:r>
            <a:endParaRPr lang="es-CL" dirty="0">
              <a:latin typeface="Cambria" pitchFamily="18" charset="0"/>
            </a:endParaRPr>
          </a:p>
        </p:txBody>
      </p:sp>
      <p:sp>
        <p:nvSpPr>
          <p:cNvPr id="8" name="7 Rectángulo"/>
          <p:cNvSpPr/>
          <p:nvPr/>
        </p:nvSpPr>
        <p:spPr>
          <a:xfrm>
            <a:off x="7560332" y="3342463"/>
            <a:ext cx="648072" cy="36004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8 Triángulo rectángulo"/>
          <p:cNvSpPr/>
          <p:nvPr/>
        </p:nvSpPr>
        <p:spPr>
          <a:xfrm rot="2851606">
            <a:off x="7800101" y="4271131"/>
            <a:ext cx="504056" cy="490262"/>
          </a:xfrm>
          <a:prstGeom prst="rtTriangl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24" name="23 Conector recto"/>
          <p:cNvCxnSpPr/>
          <p:nvPr/>
        </p:nvCxnSpPr>
        <p:spPr>
          <a:xfrm flipH="1" flipV="1">
            <a:off x="4437708" y="3164029"/>
            <a:ext cx="2149817" cy="2497219"/>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pic>
        <p:nvPicPr>
          <p:cNvPr id="28" name="27 Imagen" descr="logo2.jpg"/>
          <p:cNvPicPr>
            <a:picLocks noChangeAspect="1"/>
          </p:cNvPicPr>
          <p:nvPr/>
        </p:nvPicPr>
        <p:blipFill>
          <a:blip r:embed="rId7"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3002685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subsidios</a:t>
            </a:r>
            <a:endParaRPr lang="es-CL" sz="3600" b="1" dirty="0"/>
          </a:p>
        </p:txBody>
      </p:sp>
      <p:cxnSp>
        <p:nvCxnSpPr>
          <p:cNvPr id="56" name="55 Conector recto de flecha"/>
          <p:cNvCxnSpPr/>
          <p:nvPr/>
        </p:nvCxnSpPr>
        <p:spPr>
          <a:xfrm flipV="1">
            <a:off x="5790687" y="3131304"/>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8" name="57 CuadroTexto"/>
              <p:cNvSpPr txBox="1"/>
              <p:nvPr/>
            </p:nvSpPr>
            <p:spPr>
              <a:xfrm>
                <a:off x="1987362" y="4386798"/>
                <a:ext cx="43338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𝑐</m:t>
                          </m:r>
                        </m:sub>
                      </m:sSub>
                    </m:oMath>
                  </m:oMathPara>
                </a14:m>
                <a:endParaRPr lang="es-CL" dirty="0">
                  <a:latin typeface="Cambria" pitchFamily="18" charset="0"/>
                </a:endParaRPr>
              </a:p>
            </p:txBody>
          </p:sp>
        </mc:Choice>
        <mc:Fallback xmlns="">
          <p:sp>
            <p:nvSpPr>
              <p:cNvPr id="58" name="57 CuadroTexto"/>
              <p:cNvSpPr txBox="1">
                <a:spLocks noRot="1" noChangeAspect="1" noMove="1" noResize="1" noEditPoints="1" noAdjustHandles="1" noChangeArrowheads="1" noChangeShapeType="1" noTextEdit="1"/>
              </p:cNvSpPr>
              <p:nvPr/>
            </p:nvSpPr>
            <p:spPr>
              <a:xfrm>
                <a:off x="1987362" y="4386798"/>
                <a:ext cx="433388" cy="369332"/>
              </a:xfrm>
              <a:prstGeom prst="rect">
                <a:avLst/>
              </a:prstGeom>
              <a:blipFill rotWithShape="1">
                <a:blip r:embed="rId2" cstate="print"/>
                <a:stretch>
                  <a:fillRect/>
                </a:stretch>
              </a:blipFill>
            </p:spPr>
            <p:txBody>
              <a:bodyPr/>
              <a:lstStyle/>
              <a:p>
                <a:r>
                  <a:rPr lang="es-CL">
                    <a:noFill/>
                  </a:rPr>
                  <a:t> </a:t>
                </a:r>
              </a:p>
            </p:txBody>
          </p:sp>
        </mc:Fallback>
      </mc:AlternateContent>
      <p:sp>
        <p:nvSpPr>
          <p:cNvPr id="20" name="19 Rectángulo"/>
          <p:cNvSpPr>
            <a:spLocks noChangeArrowheads="1"/>
          </p:cNvSpPr>
          <p:nvPr/>
        </p:nvSpPr>
        <p:spPr bwMode="auto">
          <a:xfrm>
            <a:off x="2097332" y="2372059"/>
            <a:ext cx="5416608" cy="400110"/>
          </a:xfrm>
          <a:prstGeom prst="rect">
            <a:avLst/>
          </a:prstGeom>
          <a:ln>
            <a:no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wrap="square" anchor="ctr">
            <a:spAutoFit/>
          </a:bodyPr>
          <a:lstStyle/>
          <a:p>
            <a:pPr marL="342900" indent="-342900" algn="just">
              <a:buClr>
                <a:srgbClr val="0070C0"/>
              </a:buClr>
              <a:buFont typeface="Wingdings" pitchFamily="2" charset="2"/>
              <a:buChar char="v"/>
              <a:defRPr/>
            </a:pPr>
            <a:r>
              <a:rPr lang="es-ES" sz="2000" dirty="0" smtClean="0">
                <a:solidFill>
                  <a:schemeClr val="tx1"/>
                </a:solidFill>
                <a:latin typeface="Cambria" pitchFamily="18" charset="0"/>
              </a:rPr>
              <a:t>Demanda y oferta completamente inelásticas</a:t>
            </a:r>
            <a:endParaRPr lang="es-ES" sz="2000" dirty="0">
              <a:solidFill>
                <a:schemeClr val="tx1"/>
              </a:solidFill>
              <a:latin typeface="Cambria" pitchFamily="18" charset="0"/>
            </a:endParaRPr>
          </a:p>
        </p:txBody>
      </p:sp>
      <p:grpSp>
        <p:nvGrpSpPr>
          <p:cNvPr id="23" name="22 Grupo"/>
          <p:cNvGrpSpPr/>
          <p:nvPr/>
        </p:nvGrpSpPr>
        <p:grpSpPr>
          <a:xfrm>
            <a:off x="2549211" y="3177505"/>
            <a:ext cx="2952328" cy="2880320"/>
            <a:chOff x="2843808" y="2996952"/>
            <a:chExt cx="2952328" cy="2880320"/>
          </a:xfrm>
        </p:grpSpPr>
        <p:cxnSp>
          <p:nvCxnSpPr>
            <p:cNvPr id="25" name="24 Conector recto de flecha"/>
            <p:cNvCxnSpPr/>
            <p:nvPr/>
          </p:nvCxnSpPr>
          <p:spPr>
            <a:xfrm flipV="1">
              <a:off x="2843808" y="2996952"/>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6" name="25 Conector recto de flecha"/>
            <p:cNvCxnSpPr/>
            <p:nvPr/>
          </p:nvCxnSpPr>
          <p:spPr>
            <a:xfrm>
              <a:off x="2843808" y="5877272"/>
              <a:ext cx="29523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flipV="1">
              <a:off x="3059832" y="3573016"/>
              <a:ext cx="2304256" cy="208823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flipH="1">
              <a:off x="3059832" y="3272568"/>
              <a:ext cx="2041375" cy="1872208"/>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flipH="1">
              <a:off x="2843808" y="4498923"/>
              <a:ext cx="1476164"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32" name="31 Conector recto"/>
            <p:cNvCxnSpPr/>
            <p:nvPr/>
          </p:nvCxnSpPr>
          <p:spPr>
            <a:xfrm flipH="1">
              <a:off x="2903091" y="3922027"/>
              <a:ext cx="140411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a:off x="4390225" y="3166775"/>
              <a:ext cx="0" cy="2664296"/>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a:off x="4613284" y="3775180"/>
              <a:ext cx="223912" cy="23778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a:off x="3850124" y="4520985"/>
              <a:ext cx="234026" cy="192293"/>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grpSp>
      <p:cxnSp>
        <p:nvCxnSpPr>
          <p:cNvPr id="40" name="39 Conector recto de flecha"/>
          <p:cNvCxnSpPr/>
          <p:nvPr/>
        </p:nvCxnSpPr>
        <p:spPr>
          <a:xfrm>
            <a:off x="5817218" y="6014504"/>
            <a:ext cx="29523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flipV="1">
            <a:off x="7376907" y="3330356"/>
            <a:ext cx="0" cy="268633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5817218" y="3868767"/>
            <a:ext cx="1919599" cy="2145737"/>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flipH="1">
            <a:off x="5817218" y="4636155"/>
            <a:ext cx="1476164"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4" name="43 Conector recto"/>
          <p:cNvCxnSpPr/>
          <p:nvPr/>
        </p:nvCxnSpPr>
        <p:spPr>
          <a:xfrm flipH="1">
            <a:off x="5889684" y="5591776"/>
            <a:ext cx="1477653"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7" name="46 Conector recto"/>
          <p:cNvCxnSpPr/>
          <p:nvPr/>
        </p:nvCxnSpPr>
        <p:spPr>
          <a:xfrm>
            <a:off x="6213262" y="3313977"/>
            <a:ext cx="2160240" cy="2448272"/>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8" name="47 Conector recto de flecha"/>
          <p:cNvCxnSpPr/>
          <p:nvPr/>
        </p:nvCxnSpPr>
        <p:spPr>
          <a:xfrm flipV="1">
            <a:off x="7402501" y="5203234"/>
            <a:ext cx="222877" cy="24419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flipV="1">
            <a:off x="6613083" y="4216795"/>
            <a:ext cx="249834" cy="172430"/>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2" name="51 CuadroTexto"/>
              <p:cNvSpPr txBox="1"/>
              <p:nvPr/>
            </p:nvSpPr>
            <p:spPr>
              <a:xfrm>
                <a:off x="4841245" y="5460001"/>
                <a:ext cx="97597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CL" i="1" smtClean="0">
                              <a:latin typeface="Cambria Math"/>
                            </a:rPr>
                          </m:ctrlPr>
                        </m:sSupPr>
                        <m:e>
                          <m:r>
                            <a:rPr lang="es-MX" b="0" i="1" smtClean="0">
                              <a:latin typeface="Cambria Math"/>
                            </a:rPr>
                            <m:t>𝑃</m:t>
                          </m:r>
                        </m:e>
                        <m:sup>
                          <m:r>
                            <a:rPr lang="es-MX" b="0" i="1" smtClean="0">
                              <a:latin typeface="Cambria Math"/>
                            </a:rPr>
                            <m:t>∗</m:t>
                          </m:r>
                        </m:sup>
                      </m:sSup>
                      <m:r>
                        <a:rPr lang="es-MX" b="0" i="1" smtClean="0">
                          <a:latin typeface="Cambria Math"/>
                        </a:rPr>
                        <m:t>=</m:t>
                      </m:r>
                      <m:sSub>
                        <m:sSubPr>
                          <m:ctrlPr>
                            <a:rPr lang="es-MX" b="0" i="1" smtClean="0">
                              <a:latin typeface="Cambria Math"/>
                            </a:rPr>
                          </m:ctrlPr>
                        </m:sSubPr>
                        <m:e>
                          <m:r>
                            <a:rPr lang="es-MX" b="0" i="1" smtClean="0">
                              <a:latin typeface="Cambria Math"/>
                            </a:rPr>
                            <m:t>𝑃</m:t>
                          </m:r>
                        </m:e>
                        <m:sub>
                          <m:r>
                            <a:rPr lang="es-MX" b="0" i="1" smtClean="0">
                              <a:latin typeface="Cambria Math"/>
                            </a:rPr>
                            <m:t>𝑐</m:t>
                          </m:r>
                        </m:sub>
                      </m:sSub>
                    </m:oMath>
                  </m:oMathPara>
                </a14:m>
                <a:endParaRPr lang="es-CL" dirty="0"/>
              </a:p>
            </p:txBody>
          </p:sp>
        </mc:Choice>
        <mc:Fallback xmlns="">
          <p:sp>
            <p:nvSpPr>
              <p:cNvPr id="52" name="51 CuadroTexto"/>
              <p:cNvSpPr txBox="1">
                <a:spLocks noRot="1" noChangeAspect="1" noMove="1" noResize="1" noEditPoints="1" noAdjustHandles="1" noChangeArrowheads="1" noChangeShapeType="1" noTextEdit="1"/>
              </p:cNvSpPr>
              <p:nvPr/>
            </p:nvSpPr>
            <p:spPr>
              <a:xfrm>
                <a:off x="4841245" y="5460001"/>
                <a:ext cx="975973" cy="369332"/>
              </a:xfrm>
              <a:prstGeom prst="rect">
                <a:avLst/>
              </a:prstGeom>
              <a:blipFill rotWithShape="1">
                <a:blip r:embed="rId3"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54" name="53 CuadroTexto"/>
              <p:cNvSpPr txBox="1"/>
              <p:nvPr/>
            </p:nvSpPr>
            <p:spPr>
              <a:xfrm>
                <a:off x="7047834" y="6058290"/>
                <a:ext cx="59368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MX" b="0" i="1" smtClean="0">
                              <a:latin typeface="Cambria Math"/>
                            </a:rPr>
                          </m:ctrlPr>
                        </m:sSupPr>
                        <m:e>
                          <m:r>
                            <a:rPr lang="es-MX" b="0" i="1" smtClean="0">
                              <a:latin typeface="Cambria Math"/>
                            </a:rPr>
                            <m:t>  </m:t>
                          </m:r>
                          <m:r>
                            <a:rPr lang="es-MX" b="0" i="1" smtClean="0">
                              <a:latin typeface="Cambria Math"/>
                            </a:rPr>
                            <m:t>𝑄</m:t>
                          </m:r>
                        </m:e>
                        <m:sup>
                          <m:r>
                            <a:rPr lang="es-MX" b="0" i="1" smtClean="0">
                              <a:latin typeface="Cambria Math"/>
                            </a:rPr>
                            <m:t>∗</m:t>
                          </m:r>
                        </m:sup>
                      </m:sSup>
                    </m:oMath>
                  </m:oMathPara>
                </a14:m>
                <a:endParaRPr lang="es-CL" dirty="0"/>
              </a:p>
            </p:txBody>
          </p:sp>
        </mc:Choice>
        <mc:Fallback xmlns="">
          <p:sp>
            <p:nvSpPr>
              <p:cNvPr id="54" name="53 CuadroTexto"/>
              <p:cNvSpPr txBox="1">
                <a:spLocks noRot="1" noChangeAspect="1" noMove="1" noResize="1" noEditPoints="1" noAdjustHandles="1" noChangeArrowheads="1" noChangeShapeType="1" noTextEdit="1"/>
              </p:cNvSpPr>
              <p:nvPr/>
            </p:nvSpPr>
            <p:spPr>
              <a:xfrm>
                <a:off x="7047834" y="6058290"/>
                <a:ext cx="593689" cy="369332"/>
              </a:xfrm>
              <a:prstGeom prst="rect">
                <a:avLst/>
              </a:prstGeom>
              <a:blipFill rotWithShape="1">
                <a:blip r:embed="rId4" cstate="print"/>
                <a:stretch>
                  <a:fillRect b="-10000"/>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60" name="59 CuadroTexto"/>
              <p:cNvSpPr txBox="1"/>
              <p:nvPr/>
            </p:nvSpPr>
            <p:spPr>
              <a:xfrm>
                <a:off x="3298600" y="6090637"/>
                <a:ext cx="1020087" cy="369332"/>
              </a:xfrm>
              <a:prstGeom prst="rect">
                <a:avLst/>
              </a:prstGeom>
              <a:noFill/>
            </p:spPr>
            <p:txBody>
              <a:bodyPr wrap="none" rtlCol="0">
                <a:spAutoFit/>
              </a:bodyPr>
              <a:lstStyle/>
              <a:p>
                <a:r>
                  <a:rPr lang="es-MX" b="0" dirty="0" smtClean="0"/>
                  <a:t>           </a:t>
                </a:r>
                <a14:m>
                  <m:oMath xmlns:m="http://schemas.openxmlformats.org/officeDocument/2006/math">
                    <m:sSup>
                      <m:sSupPr>
                        <m:ctrlPr>
                          <a:rPr lang="es-MX" b="0" i="1" smtClean="0">
                            <a:latin typeface="Cambria Math"/>
                          </a:rPr>
                        </m:ctrlPr>
                      </m:sSupPr>
                      <m:e>
                        <m:r>
                          <a:rPr lang="es-MX" b="0" i="1" smtClean="0">
                            <a:latin typeface="Cambria Math"/>
                          </a:rPr>
                          <m:t>𝑄</m:t>
                        </m:r>
                      </m:e>
                      <m:sup>
                        <m:r>
                          <a:rPr lang="es-MX" b="0" i="1" smtClean="0">
                            <a:latin typeface="Cambria Math"/>
                          </a:rPr>
                          <m:t>∗</m:t>
                        </m:r>
                      </m:sup>
                    </m:sSup>
                  </m:oMath>
                </a14:m>
                <a:endParaRPr lang="es-CL" dirty="0"/>
              </a:p>
            </p:txBody>
          </p:sp>
        </mc:Choice>
        <mc:Fallback xmlns="">
          <p:sp>
            <p:nvSpPr>
              <p:cNvPr id="60" name="59 CuadroTexto"/>
              <p:cNvSpPr txBox="1">
                <a:spLocks noRot="1" noChangeAspect="1" noMove="1" noResize="1" noEditPoints="1" noAdjustHandles="1" noChangeArrowheads="1" noChangeShapeType="1" noTextEdit="1"/>
              </p:cNvSpPr>
              <p:nvPr/>
            </p:nvSpPr>
            <p:spPr>
              <a:xfrm>
                <a:off x="3298600" y="6090637"/>
                <a:ext cx="1020087" cy="369332"/>
              </a:xfrm>
              <a:prstGeom prst="rect">
                <a:avLst/>
              </a:prstGeom>
              <a:blipFill rotWithShape="1">
                <a:blip r:embed="rId5" cstate="print"/>
                <a:stretch>
                  <a:fillRect b="-8197"/>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71" name="70 CuadroTexto"/>
              <p:cNvSpPr txBox="1"/>
              <p:nvPr/>
            </p:nvSpPr>
            <p:spPr>
              <a:xfrm>
                <a:off x="5264085" y="4478149"/>
                <a:ext cx="452560" cy="3907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𝑝</m:t>
                          </m:r>
                        </m:sub>
                      </m:sSub>
                    </m:oMath>
                  </m:oMathPara>
                </a14:m>
                <a:endParaRPr lang="es-CL" dirty="0"/>
              </a:p>
            </p:txBody>
          </p:sp>
        </mc:Choice>
        <mc:Fallback xmlns="">
          <p:sp>
            <p:nvSpPr>
              <p:cNvPr id="71" name="70 CuadroTexto"/>
              <p:cNvSpPr txBox="1">
                <a:spLocks noRot="1" noChangeAspect="1" noMove="1" noResize="1" noEditPoints="1" noAdjustHandles="1" noChangeArrowheads="1" noChangeShapeType="1" noTextEdit="1"/>
              </p:cNvSpPr>
              <p:nvPr/>
            </p:nvSpPr>
            <p:spPr>
              <a:xfrm>
                <a:off x="5264085" y="4478149"/>
                <a:ext cx="452560" cy="390748"/>
              </a:xfrm>
              <a:prstGeom prst="rect">
                <a:avLst/>
              </a:prstGeom>
              <a:blipFill rotWithShape="1">
                <a:blip r:embed="rId6" cstate="print"/>
                <a:stretch>
                  <a:fillRect b="-3125"/>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36" name="35 CuadroTexto"/>
              <p:cNvSpPr txBox="1"/>
              <p:nvPr/>
            </p:nvSpPr>
            <p:spPr>
              <a:xfrm>
                <a:off x="1763688" y="3912432"/>
                <a:ext cx="844807" cy="3243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s-CL" sz="1400" i="1" smtClean="0">
                              <a:latin typeface="Cambria Math"/>
                            </a:rPr>
                          </m:ctrlPr>
                        </m:sSupPr>
                        <m:e>
                          <m:r>
                            <a:rPr lang="es-MX" sz="1400" b="0" i="1" smtClean="0">
                              <a:latin typeface="Cambria Math"/>
                            </a:rPr>
                            <m:t>𝑃</m:t>
                          </m:r>
                        </m:e>
                        <m:sup>
                          <m:r>
                            <a:rPr lang="es-MX" sz="1400" b="0" i="1" smtClean="0">
                              <a:latin typeface="Cambria Math"/>
                            </a:rPr>
                            <m:t>∗</m:t>
                          </m:r>
                        </m:sup>
                      </m:sSup>
                      <m:r>
                        <a:rPr lang="es-MX" sz="1400" b="0" i="1" smtClean="0">
                          <a:latin typeface="Cambria Math"/>
                        </a:rPr>
                        <m:t>=</m:t>
                      </m:r>
                      <m:sSub>
                        <m:sSubPr>
                          <m:ctrlPr>
                            <a:rPr lang="es-MX" sz="1400" b="0" i="1" smtClean="0">
                              <a:latin typeface="Cambria Math"/>
                            </a:rPr>
                          </m:ctrlPr>
                        </m:sSubPr>
                        <m:e>
                          <m:r>
                            <a:rPr lang="es-MX" sz="1400" b="0" i="1" smtClean="0">
                              <a:latin typeface="Cambria Math"/>
                            </a:rPr>
                            <m:t>𝑃</m:t>
                          </m:r>
                        </m:e>
                        <m:sub>
                          <m:r>
                            <a:rPr lang="es-MX" sz="1400" b="0" i="1" smtClean="0">
                              <a:latin typeface="Cambria Math"/>
                            </a:rPr>
                            <m:t>𝑝</m:t>
                          </m:r>
                        </m:sub>
                      </m:sSub>
                    </m:oMath>
                  </m:oMathPara>
                </a14:m>
                <a:endParaRPr lang="es-CL" sz="1400" dirty="0"/>
              </a:p>
            </p:txBody>
          </p:sp>
        </mc:Choice>
        <mc:Fallback xmlns="">
          <p:sp>
            <p:nvSpPr>
              <p:cNvPr id="36" name="35 CuadroTexto"/>
              <p:cNvSpPr txBox="1">
                <a:spLocks noRot="1" noChangeAspect="1" noMove="1" noResize="1" noEditPoints="1" noAdjustHandles="1" noChangeArrowheads="1" noChangeShapeType="1" noTextEdit="1"/>
              </p:cNvSpPr>
              <p:nvPr/>
            </p:nvSpPr>
            <p:spPr>
              <a:xfrm>
                <a:off x="1763688" y="3912432"/>
                <a:ext cx="844807" cy="324384"/>
              </a:xfrm>
              <a:prstGeom prst="rect">
                <a:avLst/>
              </a:prstGeom>
              <a:blipFill rotWithShape="1">
                <a:blip r:embed="rId7" cstate="print"/>
                <a:stretch>
                  <a:fillRect/>
                </a:stretch>
              </a:blipFill>
            </p:spPr>
            <p:txBody>
              <a:bodyPr/>
              <a:lstStyle/>
              <a:p>
                <a:r>
                  <a:rPr lang="es-CL">
                    <a:noFill/>
                  </a:rPr>
                  <a:t> </a:t>
                </a:r>
              </a:p>
            </p:txBody>
          </p:sp>
        </mc:Fallback>
      </mc:AlternateContent>
      <p:pic>
        <p:nvPicPr>
          <p:cNvPr id="30" name="29 Imagen" descr="logo2.jpg"/>
          <p:cNvPicPr>
            <a:picLocks noChangeAspect="1"/>
          </p:cNvPicPr>
          <p:nvPr/>
        </p:nvPicPr>
        <p:blipFill>
          <a:blip r:embed="rId8"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215486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2142282" y="2343428"/>
            <a:ext cx="6768752" cy="3840163"/>
          </a:xfrm>
        </p:spPr>
        <p:txBody>
          <a:bodyPr>
            <a:normAutofit/>
          </a:bodyPr>
          <a:lstStyle/>
          <a:p>
            <a:pPr>
              <a:buFont typeface="Wingdings" pitchFamily="2" charset="2"/>
              <a:buChar char="v"/>
            </a:pPr>
            <a:r>
              <a:rPr lang="es-MX" sz="2000" dirty="0" smtClean="0">
                <a:latin typeface="Cambria" pitchFamily="18" charset="0"/>
              </a:rPr>
              <a:t>Precio máximo : Debe estar bajo el equilibrio para ser relevante</a:t>
            </a:r>
          </a:p>
        </p:txBody>
      </p:sp>
      <p:sp>
        <p:nvSpPr>
          <p:cNvPr id="6"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Precio máximo</a:t>
            </a:r>
            <a:endParaRPr lang="es-CL" sz="3600" b="1" dirty="0"/>
          </a:p>
        </p:txBody>
      </p:sp>
      <p:cxnSp>
        <p:nvCxnSpPr>
          <p:cNvPr id="80" name="79 Conector recto de flecha"/>
          <p:cNvCxnSpPr/>
          <p:nvPr/>
        </p:nvCxnSpPr>
        <p:spPr>
          <a:xfrm flipV="1">
            <a:off x="3743908" y="2979569"/>
            <a:ext cx="0" cy="30963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97" name="96 Grupo"/>
          <p:cNvGrpSpPr/>
          <p:nvPr/>
        </p:nvGrpSpPr>
        <p:grpSpPr>
          <a:xfrm>
            <a:off x="3743908" y="3127564"/>
            <a:ext cx="3672408" cy="2949160"/>
            <a:chOff x="2843808" y="3068960"/>
            <a:chExt cx="3672408" cy="2949160"/>
          </a:xfrm>
        </p:grpSpPr>
        <p:cxnSp>
          <p:nvCxnSpPr>
            <p:cNvPr id="82" name="81 Conector recto de flecha"/>
            <p:cNvCxnSpPr/>
            <p:nvPr/>
          </p:nvCxnSpPr>
          <p:spPr>
            <a:xfrm>
              <a:off x="2843808" y="6018120"/>
              <a:ext cx="345638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4" name="83 Conector recto"/>
            <p:cNvCxnSpPr/>
            <p:nvPr/>
          </p:nvCxnSpPr>
          <p:spPr>
            <a:xfrm flipV="1">
              <a:off x="3059832" y="3212976"/>
              <a:ext cx="2664296" cy="2592288"/>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a:off x="3059832" y="3068960"/>
              <a:ext cx="2808312" cy="2736304"/>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8" name="87 Conector recto"/>
            <p:cNvCxnSpPr/>
            <p:nvPr/>
          </p:nvCxnSpPr>
          <p:spPr>
            <a:xfrm>
              <a:off x="2843808" y="5229200"/>
              <a:ext cx="367240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0" name="89 Conector recto"/>
            <p:cNvCxnSpPr/>
            <p:nvPr/>
          </p:nvCxnSpPr>
          <p:spPr>
            <a:xfrm>
              <a:off x="4463988" y="4437112"/>
              <a:ext cx="0" cy="1512168"/>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92" name="91 Conector recto"/>
            <p:cNvCxnSpPr/>
            <p:nvPr/>
          </p:nvCxnSpPr>
          <p:spPr>
            <a:xfrm flipH="1">
              <a:off x="2843808" y="4437112"/>
              <a:ext cx="1548172"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94" name="93 Conector recto"/>
            <p:cNvCxnSpPr/>
            <p:nvPr/>
          </p:nvCxnSpPr>
          <p:spPr>
            <a:xfrm>
              <a:off x="3617894" y="5229200"/>
              <a:ext cx="0" cy="72008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6" name="95 Conector recto"/>
            <p:cNvCxnSpPr/>
            <p:nvPr/>
          </p:nvCxnSpPr>
          <p:spPr>
            <a:xfrm>
              <a:off x="5292080" y="5229200"/>
              <a:ext cx="0" cy="72008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8" name="97 CuadroTexto"/>
              <p:cNvSpPr txBox="1"/>
              <p:nvPr/>
            </p:nvSpPr>
            <p:spPr>
              <a:xfrm>
                <a:off x="3175891" y="4311050"/>
                <a:ext cx="52847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CL" i="1" smtClean="0">
                              <a:latin typeface="Cambria Math"/>
                            </a:rPr>
                          </m:ctrlPr>
                        </m:sSupPr>
                        <m:e>
                          <m:r>
                            <a:rPr lang="es-MX" b="0" i="1" smtClean="0">
                              <a:latin typeface="Cambria Math"/>
                            </a:rPr>
                            <m:t> </m:t>
                          </m:r>
                          <m:r>
                            <a:rPr lang="es-MX" b="0" i="1" smtClean="0">
                              <a:latin typeface="Cambria Math"/>
                            </a:rPr>
                            <m:t>𝑃</m:t>
                          </m:r>
                        </m:e>
                        <m:sup>
                          <m:r>
                            <a:rPr lang="es-MX" b="0" i="1" smtClean="0">
                              <a:latin typeface="Cambria Math"/>
                            </a:rPr>
                            <m:t>∗</m:t>
                          </m:r>
                        </m:sup>
                      </m:sSup>
                    </m:oMath>
                  </m:oMathPara>
                </a14:m>
                <a:endParaRPr lang="es-CL" dirty="0"/>
              </a:p>
            </p:txBody>
          </p:sp>
        </mc:Choice>
        <mc:Fallback xmlns="">
          <p:sp>
            <p:nvSpPr>
              <p:cNvPr id="98" name="97 CuadroTexto"/>
              <p:cNvSpPr txBox="1">
                <a:spLocks noRot="1" noChangeAspect="1" noMove="1" noResize="1" noEditPoints="1" noAdjustHandles="1" noChangeArrowheads="1" noChangeShapeType="1" noTextEdit="1"/>
              </p:cNvSpPr>
              <p:nvPr/>
            </p:nvSpPr>
            <p:spPr>
              <a:xfrm>
                <a:off x="3175891" y="4311050"/>
                <a:ext cx="528478" cy="369332"/>
              </a:xfrm>
              <a:prstGeom prst="rect">
                <a:avLst/>
              </a:prstGeom>
              <a:blipFill rotWithShape="1">
                <a:blip r:embed="rId2"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99" name="98 CuadroTexto"/>
              <p:cNvSpPr txBox="1"/>
              <p:nvPr/>
            </p:nvSpPr>
            <p:spPr>
              <a:xfrm>
                <a:off x="3266829" y="4858949"/>
                <a:ext cx="29530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𝑀</m:t>
                          </m:r>
                        </m:sub>
                      </m:sSub>
                    </m:oMath>
                  </m:oMathPara>
                </a14:m>
                <a:endParaRPr lang="es-MX" b="0" dirty="0" smtClean="0"/>
              </a:p>
            </p:txBody>
          </p:sp>
        </mc:Choice>
        <mc:Fallback xmlns="">
          <p:sp>
            <p:nvSpPr>
              <p:cNvPr id="99" name="98 CuadroTexto"/>
              <p:cNvSpPr txBox="1">
                <a:spLocks noRot="1" noChangeAspect="1" noMove="1" noResize="1" noEditPoints="1" noAdjustHandles="1" noChangeArrowheads="1" noChangeShapeType="1" noTextEdit="1"/>
              </p:cNvSpPr>
              <p:nvPr/>
            </p:nvSpPr>
            <p:spPr>
              <a:xfrm>
                <a:off x="3266829" y="4858949"/>
                <a:ext cx="295305" cy="369332"/>
              </a:xfrm>
              <a:prstGeom prst="rect">
                <a:avLst/>
              </a:prstGeom>
              <a:blipFill rotWithShape="1">
                <a:blip r:embed="rId3" cstate="print"/>
                <a:stretch>
                  <a:fillRect r="-41667"/>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100" name="99 CuadroTexto"/>
              <p:cNvSpPr txBox="1"/>
              <p:nvPr/>
            </p:nvSpPr>
            <p:spPr>
              <a:xfrm>
                <a:off x="4211960" y="6081713"/>
                <a:ext cx="261257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𝑄</m:t>
                          </m:r>
                        </m:e>
                        <m:sub>
                          <m:r>
                            <a:rPr lang="es-MX" b="0" i="1" smtClean="0">
                              <a:latin typeface="Cambria Math"/>
                            </a:rPr>
                            <m:t>𝑜</m:t>
                          </m:r>
                        </m:sub>
                      </m:sSub>
                      <m:r>
                        <a:rPr lang="es-MX" b="0" i="1" smtClean="0">
                          <a:latin typeface="Cambria Math"/>
                        </a:rPr>
                        <m:t>                 </m:t>
                      </m:r>
                      <m:sSup>
                        <m:sSupPr>
                          <m:ctrlPr>
                            <a:rPr lang="es-MX" b="0" i="1" smtClean="0">
                              <a:latin typeface="Cambria Math"/>
                            </a:rPr>
                          </m:ctrlPr>
                        </m:sSupPr>
                        <m:e>
                          <m:r>
                            <a:rPr lang="es-MX" b="0" i="1" smtClean="0">
                              <a:latin typeface="Cambria Math"/>
                            </a:rPr>
                            <m:t>𝑄</m:t>
                          </m:r>
                        </m:e>
                        <m:sup>
                          <m:r>
                            <a:rPr lang="es-MX" b="0" i="1" smtClean="0">
                              <a:latin typeface="Cambria Math"/>
                            </a:rPr>
                            <m:t>∗</m:t>
                          </m:r>
                        </m:sup>
                      </m:sSup>
                      <m:r>
                        <a:rPr lang="es-MX" b="0" i="1" smtClean="0">
                          <a:latin typeface="Cambria Math"/>
                        </a:rPr>
                        <m:t>              </m:t>
                      </m:r>
                      <m:sSub>
                        <m:sSubPr>
                          <m:ctrlPr>
                            <a:rPr lang="es-MX" b="0" i="1" smtClean="0">
                              <a:latin typeface="Cambria Math"/>
                            </a:rPr>
                          </m:ctrlPr>
                        </m:sSubPr>
                        <m:e>
                          <m:r>
                            <a:rPr lang="es-MX" b="0" i="1" smtClean="0">
                              <a:latin typeface="Cambria Math"/>
                            </a:rPr>
                            <m:t>𝑄</m:t>
                          </m:r>
                        </m:e>
                        <m:sub>
                          <m:r>
                            <a:rPr lang="es-MX" b="0" i="1" smtClean="0">
                              <a:latin typeface="Cambria Math"/>
                            </a:rPr>
                            <m:t>𝑑</m:t>
                          </m:r>
                        </m:sub>
                      </m:sSub>
                    </m:oMath>
                  </m:oMathPara>
                </a14:m>
                <a:endParaRPr lang="es-CL" dirty="0"/>
              </a:p>
            </p:txBody>
          </p:sp>
        </mc:Choice>
        <mc:Fallback xmlns="">
          <p:sp>
            <p:nvSpPr>
              <p:cNvPr id="100" name="99 CuadroTexto"/>
              <p:cNvSpPr txBox="1">
                <a:spLocks noRot="1" noChangeAspect="1" noMove="1" noResize="1" noEditPoints="1" noAdjustHandles="1" noChangeArrowheads="1" noChangeShapeType="1" noTextEdit="1"/>
              </p:cNvSpPr>
              <p:nvPr/>
            </p:nvSpPr>
            <p:spPr>
              <a:xfrm>
                <a:off x="4211960" y="6081713"/>
                <a:ext cx="2612575" cy="369332"/>
              </a:xfrm>
              <a:prstGeom prst="rect">
                <a:avLst/>
              </a:prstGeom>
              <a:blipFill rotWithShape="1">
                <a:blip r:embed="rId4" cstate="print"/>
                <a:stretch>
                  <a:fillRect b="-10000"/>
                </a:stretch>
              </a:blipFill>
            </p:spPr>
            <p:txBody>
              <a:bodyPr/>
              <a:lstStyle/>
              <a:p>
                <a:r>
                  <a:rPr lang="es-CL">
                    <a:noFill/>
                  </a:rPr>
                  <a:t> </a:t>
                </a:r>
              </a:p>
            </p:txBody>
          </p:sp>
        </mc:Fallback>
      </mc:AlternateContent>
      <p:sp>
        <p:nvSpPr>
          <p:cNvPr id="102" name="101 Cerrar llave"/>
          <p:cNvSpPr/>
          <p:nvPr/>
        </p:nvSpPr>
        <p:spPr>
          <a:xfrm rot="5400000">
            <a:off x="5195009" y="4701235"/>
            <a:ext cx="342038" cy="1652304"/>
          </a:xfrm>
          <a:prstGeom prst="rightBrace">
            <a:avLst>
              <a:gd name="adj1" fmla="val 48839"/>
              <a:gd name="adj2" fmla="val 500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103" name="102 Rectángulo"/>
          <p:cNvSpPr/>
          <p:nvPr/>
        </p:nvSpPr>
        <p:spPr>
          <a:xfrm>
            <a:off x="4716016" y="5698406"/>
            <a:ext cx="1368152" cy="16546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Escasez</a:t>
            </a:r>
            <a:endParaRPr lang="es-CL" dirty="0"/>
          </a:p>
        </p:txBody>
      </p:sp>
      <p:pic>
        <p:nvPicPr>
          <p:cNvPr id="20" name="19 Imagen" descr="logo2.jpg"/>
          <p:cNvPicPr>
            <a:picLocks noChangeAspect="1"/>
          </p:cNvPicPr>
          <p:nvPr/>
        </p:nvPicPr>
        <p:blipFill>
          <a:blip r:embed="rId5"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637950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2142282" y="2343428"/>
            <a:ext cx="6768752" cy="3840163"/>
          </a:xfrm>
        </p:spPr>
        <p:txBody>
          <a:bodyPr>
            <a:normAutofit/>
          </a:bodyPr>
          <a:lstStyle/>
          <a:p>
            <a:pPr>
              <a:buFont typeface="Wingdings" pitchFamily="2" charset="2"/>
              <a:buChar char="v"/>
            </a:pPr>
            <a:r>
              <a:rPr lang="es-MX" sz="2000" dirty="0" smtClean="0">
                <a:latin typeface="Cambria" pitchFamily="18" charset="0"/>
              </a:rPr>
              <a:t>Precio mínimo : Debe estar sobre el equilibrio para ser relevante</a:t>
            </a:r>
          </a:p>
        </p:txBody>
      </p:sp>
      <p:sp>
        <p:nvSpPr>
          <p:cNvPr id="6"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Precio máximo</a:t>
            </a:r>
            <a:endParaRPr lang="es-CL" sz="3600" b="1" dirty="0"/>
          </a:p>
        </p:txBody>
      </p:sp>
      <p:cxnSp>
        <p:nvCxnSpPr>
          <p:cNvPr id="80" name="79 Conector recto de flecha"/>
          <p:cNvCxnSpPr/>
          <p:nvPr/>
        </p:nvCxnSpPr>
        <p:spPr>
          <a:xfrm flipV="1">
            <a:off x="3743908" y="3114184"/>
            <a:ext cx="0" cy="30963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97" name="96 Grupo"/>
          <p:cNvGrpSpPr/>
          <p:nvPr/>
        </p:nvGrpSpPr>
        <p:grpSpPr>
          <a:xfrm>
            <a:off x="3759518" y="3330208"/>
            <a:ext cx="3672408" cy="2880320"/>
            <a:chOff x="2843808" y="3068960"/>
            <a:chExt cx="3672408" cy="2880320"/>
          </a:xfrm>
        </p:grpSpPr>
        <p:cxnSp>
          <p:nvCxnSpPr>
            <p:cNvPr id="82" name="81 Conector recto de flecha"/>
            <p:cNvCxnSpPr/>
            <p:nvPr/>
          </p:nvCxnSpPr>
          <p:spPr>
            <a:xfrm>
              <a:off x="2843808" y="5949280"/>
              <a:ext cx="345638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4" name="83 Conector recto"/>
            <p:cNvCxnSpPr/>
            <p:nvPr/>
          </p:nvCxnSpPr>
          <p:spPr>
            <a:xfrm flipV="1">
              <a:off x="3059832" y="3212976"/>
              <a:ext cx="2664296" cy="2592288"/>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a:off x="3059832" y="3068960"/>
              <a:ext cx="2808312" cy="2736304"/>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8" name="87 Conector recto"/>
            <p:cNvCxnSpPr/>
            <p:nvPr/>
          </p:nvCxnSpPr>
          <p:spPr>
            <a:xfrm>
              <a:off x="2843808" y="3878431"/>
              <a:ext cx="367240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0" name="89 Conector recto"/>
            <p:cNvCxnSpPr/>
            <p:nvPr/>
          </p:nvCxnSpPr>
          <p:spPr>
            <a:xfrm>
              <a:off x="4463988" y="4437112"/>
              <a:ext cx="0" cy="1512168"/>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92" name="91 Conector recto"/>
            <p:cNvCxnSpPr/>
            <p:nvPr/>
          </p:nvCxnSpPr>
          <p:spPr>
            <a:xfrm flipH="1">
              <a:off x="2843808" y="4437112"/>
              <a:ext cx="1548172"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94" name="93 Conector recto"/>
            <p:cNvCxnSpPr/>
            <p:nvPr/>
          </p:nvCxnSpPr>
          <p:spPr>
            <a:xfrm>
              <a:off x="3872314" y="3857565"/>
              <a:ext cx="0" cy="207084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6" name="95 Conector recto"/>
            <p:cNvCxnSpPr/>
            <p:nvPr/>
          </p:nvCxnSpPr>
          <p:spPr>
            <a:xfrm>
              <a:off x="5024442" y="3878431"/>
              <a:ext cx="0" cy="207084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8" name="97 CuadroTexto"/>
              <p:cNvSpPr txBox="1"/>
              <p:nvPr/>
            </p:nvSpPr>
            <p:spPr>
              <a:xfrm>
                <a:off x="3171023" y="4585702"/>
                <a:ext cx="52847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CL" i="1" smtClean="0">
                              <a:latin typeface="Cambria Math"/>
                            </a:rPr>
                          </m:ctrlPr>
                        </m:sSupPr>
                        <m:e>
                          <m:r>
                            <a:rPr lang="es-MX" b="0" i="1" smtClean="0">
                              <a:latin typeface="Cambria Math"/>
                            </a:rPr>
                            <m:t> </m:t>
                          </m:r>
                          <m:r>
                            <a:rPr lang="es-MX" b="0" i="1" smtClean="0">
                              <a:latin typeface="Cambria Math"/>
                            </a:rPr>
                            <m:t>𝑃</m:t>
                          </m:r>
                        </m:e>
                        <m:sup>
                          <m:r>
                            <a:rPr lang="es-MX" b="0" i="1" smtClean="0">
                              <a:latin typeface="Cambria Math"/>
                            </a:rPr>
                            <m:t>∗</m:t>
                          </m:r>
                        </m:sup>
                      </m:sSup>
                    </m:oMath>
                  </m:oMathPara>
                </a14:m>
                <a:endParaRPr lang="es-CL" dirty="0"/>
              </a:p>
            </p:txBody>
          </p:sp>
        </mc:Choice>
        <mc:Fallback xmlns="">
          <p:sp>
            <p:nvSpPr>
              <p:cNvPr id="98" name="97 CuadroTexto"/>
              <p:cNvSpPr txBox="1">
                <a:spLocks noRot="1" noChangeAspect="1" noMove="1" noResize="1" noEditPoints="1" noAdjustHandles="1" noChangeArrowheads="1" noChangeShapeType="1" noTextEdit="1"/>
              </p:cNvSpPr>
              <p:nvPr/>
            </p:nvSpPr>
            <p:spPr>
              <a:xfrm>
                <a:off x="3171023" y="4585702"/>
                <a:ext cx="528478" cy="369332"/>
              </a:xfrm>
              <a:prstGeom prst="rect">
                <a:avLst/>
              </a:prstGeom>
              <a:blipFill rotWithShape="1">
                <a:blip r:embed="rId2"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99" name="98 CuadroTexto"/>
              <p:cNvSpPr txBox="1"/>
              <p:nvPr/>
            </p:nvSpPr>
            <p:spPr>
              <a:xfrm>
                <a:off x="3266828" y="3955013"/>
                <a:ext cx="29530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𝑚</m:t>
                          </m:r>
                        </m:sub>
                      </m:sSub>
                    </m:oMath>
                  </m:oMathPara>
                </a14:m>
                <a:endParaRPr lang="es-MX" b="0" dirty="0" smtClean="0"/>
              </a:p>
            </p:txBody>
          </p:sp>
        </mc:Choice>
        <mc:Fallback xmlns="">
          <p:sp>
            <p:nvSpPr>
              <p:cNvPr id="99" name="98 CuadroTexto"/>
              <p:cNvSpPr txBox="1">
                <a:spLocks noRot="1" noChangeAspect="1" noMove="1" noResize="1" noEditPoints="1" noAdjustHandles="1" noChangeArrowheads="1" noChangeShapeType="1" noTextEdit="1"/>
              </p:cNvSpPr>
              <p:nvPr/>
            </p:nvSpPr>
            <p:spPr>
              <a:xfrm>
                <a:off x="3266828" y="3955013"/>
                <a:ext cx="295305" cy="369332"/>
              </a:xfrm>
              <a:prstGeom prst="rect">
                <a:avLst/>
              </a:prstGeom>
              <a:blipFill rotWithShape="1">
                <a:blip r:embed="rId3" cstate="print"/>
                <a:stretch>
                  <a:fillRect r="-33333"/>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100" name="99 CuadroTexto"/>
              <p:cNvSpPr txBox="1"/>
              <p:nvPr/>
            </p:nvSpPr>
            <p:spPr>
              <a:xfrm>
                <a:off x="4211960" y="6210528"/>
                <a:ext cx="204831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      </m:t>
                          </m:r>
                          <m:r>
                            <a:rPr lang="es-MX" b="0" i="1" smtClean="0">
                              <a:latin typeface="Cambria Math"/>
                            </a:rPr>
                            <m:t>𝑄</m:t>
                          </m:r>
                        </m:e>
                        <m:sub>
                          <m:r>
                            <a:rPr lang="es-MX" b="0" i="1" smtClean="0">
                              <a:latin typeface="Cambria Math"/>
                            </a:rPr>
                            <m:t>𝑑</m:t>
                          </m:r>
                        </m:sub>
                      </m:sSub>
                      <m:r>
                        <a:rPr lang="es-MX" b="0" i="1" smtClean="0">
                          <a:latin typeface="Cambria Math"/>
                        </a:rPr>
                        <m:t>       </m:t>
                      </m:r>
                      <m:sSup>
                        <m:sSupPr>
                          <m:ctrlPr>
                            <a:rPr lang="es-MX" b="0" i="1" smtClean="0">
                              <a:latin typeface="Cambria Math"/>
                            </a:rPr>
                          </m:ctrlPr>
                        </m:sSupPr>
                        <m:e>
                          <m:r>
                            <a:rPr lang="es-MX" b="0" i="1" smtClean="0">
                              <a:latin typeface="Cambria Math"/>
                            </a:rPr>
                            <m:t>𝑄</m:t>
                          </m:r>
                        </m:e>
                        <m:sup>
                          <m:r>
                            <a:rPr lang="es-MX" b="0" i="1" smtClean="0">
                              <a:latin typeface="Cambria Math"/>
                            </a:rPr>
                            <m:t>∗</m:t>
                          </m:r>
                        </m:sup>
                      </m:sSup>
                      <m:r>
                        <a:rPr lang="es-MX" b="0" i="1" smtClean="0">
                          <a:latin typeface="Cambria Math"/>
                        </a:rPr>
                        <m:t>  </m:t>
                      </m:r>
                      <m:sSub>
                        <m:sSubPr>
                          <m:ctrlPr>
                            <a:rPr lang="es-MX" b="0" i="1" smtClean="0">
                              <a:latin typeface="Cambria Math"/>
                            </a:rPr>
                          </m:ctrlPr>
                        </m:sSubPr>
                        <m:e>
                          <m:r>
                            <a:rPr lang="es-MX" b="0" i="1" smtClean="0">
                              <a:latin typeface="Cambria Math"/>
                            </a:rPr>
                            <m:t>     </m:t>
                          </m:r>
                          <m:r>
                            <a:rPr lang="es-MX" b="0" i="1" smtClean="0">
                              <a:latin typeface="Cambria Math"/>
                            </a:rPr>
                            <m:t>𝑄</m:t>
                          </m:r>
                        </m:e>
                        <m:sub>
                          <m:r>
                            <a:rPr lang="es-MX" b="0" i="1" smtClean="0">
                              <a:latin typeface="Cambria Math"/>
                            </a:rPr>
                            <m:t>𝑜</m:t>
                          </m:r>
                        </m:sub>
                      </m:sSub>
                    </m:oMath>
                  </m:oMathPara>
                </a14:m>
                <a:endParaRPr lang="es-CL" dirty="0"/>
              </a:p>
            </p:txBody>
          </p:sp>
        </mc:Choice>
        <mc:Fallback xmlns="">
          <p:sp>
            <p:nvSpPr>
              <p:cNvPr id="100" name="99 CuadroTexto"/>
              <p:cNvSpPr txBox="1">
                <a:spLocks noRot="1" noChangeAspect="1" noMove="1" noResize="1" noEditPoints="1" noAdjustHandles="1" noChangeArrowheads="1" noChangeShapeType="1" noTextEdit="1"/>
              </p:cNvSpPr>
              <p:nvPr/>
            </p:nvSpPr>
            <p:spPr>
              <a:xfrm>
                <a:off x="4211960" y="6210528"/>
                <a:ext cx="2048317" cy="369332"/>
              </a:xfrm>
              <a:prstGeom prst="rect">
                <a:avLst/>
              </a:prstGeom>
              <a:blipFill rotWithShape="1">
                <a:blip r:embed="rId4" cstate="print"/>
                <a:stretch>
                  <a:fillRect b="-10000"/>
                </a:stretch>
              </a:blipFill>
            </p:spPr>
            <p:txBody>
              <a:bodyPr/>
              <a:lstStyle/>
              <a:p>
                <a:r>
                  <a:rPr lang="es-CL">
                    <a:noFill/>
                  </a:rPr>
                  <a:t> </a:t>
                </a:r>
              </a:p>
            </p:txBody>
          </p:sp>
        </mc:Fallback>
      </mc:AlternateContent>
      <p:sp>
        <p:nvSpPr>
          <p:cNvPr id="8" name="7 Cerrar llave"/>
          <p:cNvSpPr/>
          <p:nvPr/>
        </p:nvSpPr>
        <p:spPr>
          <a:xfrm rot="16200000">
            <a:off x="5239750" y="3378948"/>
            <a:ext cx="248679" cy="1152129"/>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9" name="8 Rectángulo"/>
          <p:cNvSpPr/>
          <p:nvPr/>
        </p:nvSpPr>
        <p:spPr>
          <a:xfrm>
            <a:off x="4788024" y="3474224"/>
            <a:ext cx="1152128" cy="356448"/>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Exceso</a:t>
            </a:r>
            <a:endParaRPr lang="es-CL" dirty="0"/>
          </a:p>
        </p:txBody>
      </p:sp>
      <p:pic>
        <p:nvPicPr>
          <p:cNvPr id="20" name="19 Imagen" descr="logo2.jpg"/>
          <p:cNvPicPr>
            <a:picLocks noChangeAspect="1"/>
          </p:cNvPicPr>
          <p:nvPr/>
        </p:nvPicPr>
        <p:blipFill>
          <a:blip r:embed="rId5"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7906073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b="1" dirty="0" smtClean="0">
                <a:solidFill>
                  <a:schemeClr val="bg1"/>
                </a:solidFill>
                <a:latin typeface="Cambria" pitchFamily="18" charset="0"/>
              </a:rPr>
              <a:t>apertura al comercio</a:t>
            </a:r>
            <a:endParaRPr lang="es-CL" sz="3600" b="1" dirty="0"/>
          </a:p>
        </p:txBody>
      </p:sp>
      <p:sp>
        <p:nvSpPr>
          <p:cNvPr id="22" name="21 Rectángulo"/>
          <p:cNvSpPr/>
          <p:nvPr/>
        </p:nvSpPr>
        <p:spPr>
          <a:xfrm>
            <a:off x="1979712" y="2348880"/>
            <a:ext cx="4660126" cy="64807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buClr>
                <a:srgbClr val="0070C0"/>
              </a:buClr>
              <a:buFont typeface="Wingdings" pitchFamily="2" charset="2"/>
              <a:buChar char="v"/>
            </a:pPr>
            <a:r>
              <a:rPr lang="es-MX" dirty="0" smtClean="0">
                <a:latin typeface="Cambria" pitchFamily="18" charset="0"/>
              </a:rPr>
              <a:t>Importación y exportación</a:t>
            </a:r>
            <a:endParaRPr lang="es-CL" dirty="0">
              <a:latin typeface="Cambria" pitchFamily="18" charset="0"/>
            </a:endParaRPr>
          </a:p>
        </p:txBody>
      </p:sp>
      <p:grpSp>
        <p:nvGrpSpPr>
          <p:cNvPr id="40" name="39 Grupo"/>
          <p:cNvGrpSpPr/>
          <p:nvPr/>
        </p:nvGrpSpPr>
        <p:grpSpPr>
          <a:xfrm>
            <a:off x="1873098" y="3136429"/>
            <a:ext cx="3703466" cy="3344897"/>
            <a:chOff x="3175891" y="3127564"/>
            <a:chExt cx="3703466" cy="3344897"/>
          </a:xfrm>
        </p:grpSpPr>
        <p:grpSp>
          <p:nvGrpSpPr>
            <p:cNvPr id="25" name="24 Grupo"/>
            <p:cNvGrpSpPr/>
            <p:nvPr/>
          </p:nvGrpSpPr>
          <p:grpSpPr>
            <a:xfrm>
              <a:off x="3743908" y="3127564"/>
              <a:ext cx="3024336" cy="2949160"/>
              <a:chOff x="2843808" y="3068960"/>
              <a:chExt cx="3024336" cy="2949160"/>
            </a:xfrm>
          </p:grpSpPr>
          <p:cxnSp>
            <p:nvCxnSpPr>
              <p:cNvPr id="26" name="25 Conector recto de flecha"/>
              <p:cNvCxnSpPr/>
              <p:nvPr/>
            </p:nvCxnSpPr>
            <p:spPr>
              <a:xfrm>
                <a:off x="2843808" y="6018120"/>
                <a:ext cx="293829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flipV="1">
                <a:off x="3059832" y="3212976"/>
                <a:ext cx="2664296" cy="2592288"/>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3059832" y="3068960"/>
                <a:ext cx="2808312" cy="2736304"/>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2843808" y="5229200"/>
                <a:ext cx="30243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4463988" y="4437112"/>
                <a:ext cx="0" cy="1512168"/>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31" name="30 Conector recto"/>
              <p:cNvCxnSpPr/>
              <p:nvPr/>
            </p:nvCxnSpPr>
            <p:spPr>
              <a:xfrm flipH="1">
                <a:off x="2843808" y="4437112"/>
                <a:ext cx="1548172"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32" name="31 Conector recto"/>
              <p:cNvCxnSpPr/>
              <p:nvPr/>
            </p:nvCxnSpPr>
            <p:spPr>
              <a:xfrm>
                <a:off x="3617894" y="5229200"/>
                <a:ext cx="0" cy="72008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a:off x="5292080" y="5229200"/>
                <a:ext cx="0" cy="72008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4" name="33 CuadroTexto"/>
                <p:cNvSpPr txBox="1"/>
                <p:nvPr/>
              </p:nvSpPr>
              <p:spPr>
                <a:xfrm>
                  <a:off x="3175891" y="4311050"/>
                  <a:ext cx="52847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CL" i="1" smtClean="0">
                                <a:latin typeface="Cambria Math"/>
                              </a:rPr>
                            </m:ctrlPr>
                          </m:sSupPr>
                          <m:e>
                            <m:r>
                              <a:rPr lang="es-MX" b="0" i="1" smtClean="0">
                                <a:latin typeface="Cambria Math"/>
                              </a:rPr>
                              <m:t> </m:t>
                            </m:r>
                            <m:r>
                              <a:rPr lang="es-MX" b="0" i="1" smtClean="0">
                                <a:latin typeface="Cambria Math"/>
                              </a:rPr>
                              <m:t>𝑃</m:t>
                            </m:r>
                          </m:e>
                          <m:sup>
                            <m:r>
                              <a:rPr lang="es-MX" b="0" i="1" smtClean="0">
                                <a:latin typeface="Cambria Math"/>
                              </a:rPr>
                              <m:t>∗</m:t>
                            </m:r>
                          </m:sup>
                        </m:sSup>
                      </m:oMath>
                    </m:oMathPara>
                  </a14:m>
                  <a:endParaRPr lang="es-CL" dirty="0"/>
                </a:p>
              </p:txBody>
            </p:sp>
          </mc:Choice>
          <mc:Fallback xmlns="">
            <p:sp>
              <p:nvSpPr>
                <p:cNvPr id="34" name="33 CuadroTexto"/>
                <p:cNvSpPr txBox="1">
                  <a:spLocks noRot="1" noChangeAspect="1" noMove="1" noResize="1" noEditPoints="1" noAdjustHandles="1" noChangeArrowheads="1" noChangeShapeType="1" noTextEdit="1"/>
                </p:cNvSpPr>
                <p:nvPr/>
              </p:nvSpPr>
              <p:spPr>
                <a:xfrm>
                  <a:off x="3175891" y="4311050"/>
                  <a:ext cx="528478" cy="369332"/>
                </a:xfrm>
                <a:prstGeom prst="rect">
                  <a:avLst/>
                </a:prstGeom>
                <a:blipFill rotWithShape="1">
                  <a:blip r:embed="rId2"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35" name="34 CuadroTexto"/>
                <p:cNvSpPr txBox="1"/>
                <p:nvPr/>
              </p:nvSpPr>
              <p:spPr>
                <a:xfrm>
                  <a:off x="3205246" y="4947194"/>
                  <a:ext cx="29530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𝐼𝑛𝑡</m:t>
                            </m:r>
                          </m:sub>
                        </m:sSub>
                      </m:oMath>
                    </m:oMathPara>
                  </a14:m>
                  <a:endParaRPr lang="es-MX" b="0" dirty="0" smtClean="0"/>
                </a:p>
              </p:txBody>
            </p:sp>
          </mc:Choice>
          <mc:Fallback xmlns="">
            <p:sp>
              <p:nvSpPr>
                <p:cNvPr id="35" name="34 CuadroTexto"/>
                <p:cNvSpPr txBox="1">
                  <a:spLocks noRot="1" noChangeAspect="1" noMove="1" noResize="1" noEditPoints="1" noAdjustHandles="1" noChangeArrowheads="1" noChangeShapeType="1" noTextEdit="1"/>
                </p:cNvSpPr>
                <p:nvPr/>
              </p:nvSpPr>
              <p:spPr>
                <a:xfrm>
                  <a:off x="3205246" y="4947194"/>
                  <a:ext cx="295305" cy="369332"/>
                </a:xfrm>
                <a:prstGeom prst="rect">
                  <a:avLst/>
                </a:prstGeom>
                <a:blipFill rotWithShape="1">
                  <a:blip r:embed="rId3" cstate="print"/>
                  <a:stretch>
                    <a:fillRect r="-75510"/>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36" name="35 CuadroTexto"/>
                <p:cNvSpPr txBox="1"/>
                <p:nvPr/>
              </p:nvSpPr>
              <p:spPr>
                <a:xfrm>
                  <a:off x="4211960" y="6081713"/>
                  <a:ext cx="2667397" cy="3907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𝑄</m:t>
                            </m:r>
                          </m:e>
                          <m:sub>
                            <m:r>
                              <a:rPr lang="es-MX" b="0" i="1" smtClean="0">
                                <a:latin typeface="Cambria Math"/>
                              </a:rPr>
                              <m:t>𝑝</m:t>
                            </m:r>
                          </m:sub>
                        </m:sSub>
                        <m:r>
                          <a:rPr lang="es-MX" b="0" i="1" smtClean="0">
                            <a:latin typeface="Cambria Math"/>
                          </a:rPr>
                          <m:t>                 </m:t>
                        </m:r>
                        <m:sSup>
                          <m:sSupPr>
                            <m:ctrlPr>
                              <a:rPr lang="es-MX" b="0" i="1" smtClean="0">
                                <a:latin typeface="Cambria Math"/>
                              </a:rPr>
                            </m:ctrlPr>
                          </m:sSupPr>
                          <m:e>
                            <m:r>
                              <a:rPr lang="es-MX" b="0" i="1" smtClean="0">
                                <a:latin typeface="Cambria Math"/>
                              </a:rPr>
                              <m:t>𝑄</m:t>
                            </m:r>
                          </m:e>
                          <m:sup>
                            <m:r>
                              <a:rPr lang="es-MX" b="0" i="1" smtClean="0">
                                <a:latin typeface="Cambria Math"/>
                              </a:rPr>
                              <m:t>∗</m:t>
                            </m:r>
                          </m:sup>
                        </m:sSup>
                        <m:r>
                          <a:rPr lang="es-MX" b="0" i="1" smtClean="0">
                            <a:latin typeface="Cambria Math"/>
                          </a:rPr>
                          <m:t>              </m:t>
                        </m:r>
                        <m:sSub>
                          <m:sSubPr>
                            <m:ctrlPr>
                              <a:rPr lang="es-MX" b="0" i="1" smtClean="0">
                                <a:latin typeface="Cambria Math"/>
                              </a:rPr>
                            </m:ctrlPr>
                          </m:sSubPr>
                          <m:e>
                            <m:r>
                              <a:rPr lang="es-MX" b="0" i="1" smtClean="0">
                                <a:latin typeface="Cambria Math"/>
                              </a:rPr>
                              <m:t>𝑄</m:t>
                            </m:r>
                          </m:e>
                          <m:sub>
                            <m:r>
                              <a:rPr lang="es-MX" b="0" i="1" smtClean="0">
                                <a:latin typeface="Cambria Math"/>
                              </a:rPr>
                              <m:t>𝑐</m:t>
                            </m:r>
                          </m:sub>
                        </m:sSub>
                      </m:oMath>
                    </m:oMathPara>
                  </a14:m>
                  <a:endParaRPr lang="es-CL" dirty="0"/>
                </a:p>
              </p:txBody>
            </p:sp>
          </mc:Choice>
          <mc:Fallback xmlns="">
            <p:sp>
              <p:nvSpPr>
                <p:cNvPr id="36" name="35 CuadroTexto"/>
                <p:cNvSpPr txBox="1">
                  <a:spLocks noRot="1" noChangeAspect="1" noMove="1" noResize="1" noEditPoints="1" noAdjustHandles="1" noChangeArrowheads="1" noChangeShapeType="1" noTextEdit="1"/>
                </p:cNvSpPr>
                <p:nvPr/>
              </p:nvSpPr>
              <p:spPr>
                <a:xfrm>
                  <a:off x="4211960" y="6081713"/>
                  <a:ext cx="2667397" cy="390748"/>
                </a:xfrm>
                <a:prstGeom prst="rect">
                  <a:avLst/>
                </a:prstGeom>
                <a:blipFill rotWithShape="1">
                  <a:blip r:embed="rId4" cstate="print"/>
                  <a:stretch>
                    <a:fillRect b="-4688"/>
                  </a:stretch>
                </a:blipFill>
              </p:spPr>
              <p:txBody>
                <a:bodyPr/>
                <a:lstStyle/>
                <a:p>
                  <a:r>
                    <a:rPr lang="es-CL">
                      <a:noFill/>
                    </a:rPr>
                    <a:t> </a:t>
                  </a:r>
                </a:p>
              </p:txBody>
            </p:sp>
          </mc:Fallback>
        </mc:AlternateContent>
        <p:sp>
          <p:nvSpPr>
            <p:cNvPr id="37" name="36 Cerrar llave"/>
            <p:cNvSpPr/>
            <p:nvPr/>
          </p:nvSpPr>
          <p:spPr>
            <a:xfrm rot="5400000">
              <a:off x="5195009" y="4701235"/>
              <a:ext cx="342038" cy="1652304"/>
            </a:xfrm>
            <a:prstGeom prst="rightBrace">
              <a:avLst>
                <a:gd name="adj1" fmla="val 48839"/>
                <a:gd name="adj2" fmla="val 500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38" name="37 Rectángulo"/>
            <p:cNvSpPr/>
            <p:nvPr/>
          </p:nvSpPr>
          <p:spPr>
            <a:xfrm>
              <a:off x="4716016" y="5698406"/>
              <a:ext cx="1368152" cy="16546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Importación</a:t>
              </a:r>
              <a:endParaRPr lang="es-CL" dirty="0"/>
            </a:p>
          </p:txBody>
        </p:sp>
      </p:grpSp>
      <p:cxnSp>
        <p:nvCxnSpPr>
          <p:cNvPr id="39" name="38 Conector recto de flecha"/>
          <p:cNvCxnSpPr/>
          <p:nvPr/>
        </p:nvCxnSpPr>
        <p:spPr>
          <a:xfrm flipV="1">
            <a:off x="2422421" y="2996952"/>
            <a:ext cx="0" cy="30963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p:nvPr/>
        </p:nvCxnSpPr>
        <p:spPr>
          <a:xfrm flipV="1">
            <a:off x="5641992" y="3028417"/>
            <a:ext cx="0" cy="30963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2" name="41 Grupo"/>
          <p:cNvGrpSpPr/>
          <p:nvPr/>
        </p:nvGrpSpPr>
        <p:grpSpPr>
          <a:xfrm>
            <a:off x="5641992" y="3244441"/>
            <a:ext cx="3672408" cy="2880320"/>
            <a:chOff x="2843808" y="3068960"/>
            <a:chExt cx="3672408" cy="2880320"/>
          </a:xfrm>
        </p:grpSpPr>
        <p:cxnSp>
          <p:nvCxnSpPr>
            <p:cNvPr id="43" name="42 Conector recto de flecha"/>
            <p:cNvCxnSpPr/>
            <p:nvPr/>
          </p:nvCxnSpPr>
          <p:spPr>
            <a:xfrm>
              <a:off x="2843808" y="5949280"/>
              <a:ext cx="345638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flipV="1">
              <a:off x="3059832" y="3212976"/>
              <a:ext cx="2664296" cy="2592288"/>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a:off x="3059832" y="3068960"/>
              <a:ext cx="2808312" cy="2736304"/>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6" name="45 Conector recto"/>
            <p:cNvCxnSpPr/>
            <p:nvPr/>
          </p:nvCxnSpPr>
          <p:spPr>
            <a:xfrm>
              <a:off x="2843808" y="3878431"/>
              <a:ext cx="367240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a:off x="4463988" y="4437112"/>
              <a:ext cx="0" cy="1512168"/>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8" name="47 Conector recto"/>
            <p:cNvCxnSpPr/>
            <p:nvPr/>
          </p:nvCxnSpPr>
          <p:spPr>
            <a:xfrm flipH="1">
              <a:off x="2843808" y="4437112"/>
              <a:ext cx="1548172"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9" name="48 Conector recto"/>
            <p:cNvCxnSpPr/>
            <p:nvPr/>
          </p:nvCxnSpPr>
          <p:spPr>
            <a:xfrm>
              <a:off x="3872314" y="3857565"/>
              <a:ext cx="0" cy="207084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a:off x="5024442" y="3878431"/>
              <a:ext cx="0" cy="207084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51" name="50 CuadroTexto"/>
              <p:cNvSpPr txBox="1"/>
              <p:nvPr/>
            </p:nvSpPr>
            <p:spPr>
              <a:xfrm>
                <a:off x="5201212" y="4427927"/>
                <a:ext cx="52847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CL" i="1" smtClean="0">
                              <a:latin typeface="Cambria Math"/>
                            </a:rPr>
                          </m:ctrlPr>
                        </m:sSupPr>
                        <m:e>
                          <m:r>
                            <a:rPr lang="es-MX" b="0" i="1" smtClean="0">
                              <a:latin typeface="Cambria Math"/>
                            </a:rPr>
                            <m:t> </m:t>
                          </m:r>
                          <m:r>
                            <a:rPr lang="es-MX" b="0" i="1" smtClean="0">
                              <a:latin typeface="Cambria Math"/>
                            </a:rPr>
                            <m:t>𝑃</m:t>
                          </m:r>
                        </m:e>
                        <m:sup>
                          <m:r>
                            <a:rPr lang="es-MX" b="0" i="1" smtClean="0">
                              <a:latin typeface="Cambria Math"/>
                            </a:rPr>
                            <m:t>∗</m:t>
                          </m:r>
                        </m:sup>
                      </m:sSup>
                    </m:oMath>
                  </m:oMathPara>
                </a14:m>
                <a:endParaRPr lang="es-CL" dirty="0"/>
              </a:p>
            </p:txBody>
          </p:sp>
        </mc:Choice>
        <mc:Fallback xmlns="">
          <p:sp>
            <p:nvSpPr>
              <p:cNvPr id="51" name="50 CuadroTexto"/>
              <p:cNvSpPr txBox="1">
                <a:spLocks noRot="1" noChangeAspect="1" noMove="1" noResize="1" noEditPoints="1" noAdjustHandles="1" noChangeArrowheads="1" noChangeShapeType="1" noTextEdit="1"/>
              </p:cNvSpPr>
              <p:nvPr/>
            </p:nvSpPr>
            <p:spPr>
              <a:xfrm>
                <a:off x="5201212" y="4427927"/>
                <a:ext cx="528478" cy="369332"/>
              </a:xfrm>
              <a:prstGeom prst="rect">
                <a:avLst/>
              </a:prstGeom>
              <a:blipFill rotWithShape="1">
                <a:blip r:embed="rId5"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52" name="51 CuadroTexto"/>
              <p:cNvSpPr txBox="1"/>
              <p:nvPr/>
            </p:nvSpPr>
            <p:spPr>
              <a:xfrm>
                <a:off x="5201213" y="3903734"/>
                <a:ext cx="35639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𝑖𝑛𝑡</m:t>
                          </m:r>
                        </m:sub>
                      </m:sSub>
                    </m:oMath>
                  </m:oMathPara>
                </a14:m>
                <a:endParaRPr lang="es-MX" b="0" dirty="0" smtClean="0"/>
              </a:p>
            </p:txBody>
          </p:sp>
        </mc:Choice>
        <mc:Fallback xmlns="">
          <p:sp>
            <p:nvSpPr>
              <p:cNvPr id="52" name="51 CuadroTexto"/>
              <p:cNvSpPr txBox="1">
                <a:spLocks noRot="1" noChangeAspect="1" noMove="1" noResize="1" noEditPoints="1" noAdjustHandles="1" noChangeArrowheads="1" noChangeShapeType="1" noTextEdit="1"/>
              </p:cNvSpPr>
              <p:nvPr/>
            </p:nvSpPr>
            <p:spPr>
              <a:xfrm>
                <a:off x="5201213" y="3903734"/>
                <a:ext cx="356390" cy="369332"/>
              </a:xfrm>
              <a:prstGeom prst="rect">
                <a:avLst/>
              </a:prstGeom>
              <a:blipFill rotWithShape="1">
                <a:blip r:embed="rId6" cstate="print"/>
                <a:stretch>
                  <a:fillRect r="-44068"/>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53" name="52 CuadroTexto"/>
              <p:cNvSpPr txBox="1"/>
              <p:nvPr/>
            </p:nvSpPr>
            <p:spPr>
              <a:xfrm>
                <a:off x="5917893" y="6189662"/>
                <a:ext cx="2287101" cy="3907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           </m:t>
                          </m:r>
                          <m:r>
                            <a:rPr lang="es-MX" b="0" i="1" smtClean="0">
                              <a:latin typeface="Cambria Math"/>
                            </a:rPr>
                            <m:t>𝑄</m:t>
                          </m:r>
                        </m:e>
                        <m:sub>
                          <m:r>
                            <a:rPr lang="es-MX" b="0" i="1" smtClean="0">
                              <a:latin typeface="Cambria Math"/>
                            </a:rPr>
                            <m:t>𝑐</m:t>
                          </m:r>
                        </m:sub>
                      </m:sSub>
                      <m:r>
                        <a:rPr lang="es-MX" b="0" i="1" smtClean="0">
                          <a:latin typeface="Cambria Math"/>
                        </a:rPr>
                        <m:t>       </m:t>
                      </m:r>
                      <m:sSup>
                        <m:sSupPr>
                          <m:ctrlPr>
                            <a:rPr lang="es-MX" b="0" i="1" smtClean="0">
                              <a:latin typeface="Cambria Math"/>
                            </a:rPr>
                          </m:ctrlPr>
                        </m:sSupPr>
                        <m:e>
                          <m:r>
                            <a:rPr lang="es-MX" b="0" i="1" smtClean="0">
                              <a:latin typeface="Cambria Math"/>
                            </a:rPr>
                            <m:t>𝑄</m:t>
                          </m:r>
                        </m:e>
                        <m:sup>
                          <m:r>
                            <a:rPr lang="es-MX" b="0" i="1" smtClean="0">
                              <a:latin typeface="Cambria Math"/>
                            </a:rPr>
                            <m:t>∗</m:t>
                          </m:r>
                        </m:sup>
                      </m:sSup>
                      <m:r>
                        <a:rPr lang="es-MX" b="0" i="1" smtClean="0">
                          <a:latin typeface="Cambria Math"/>
                        </a:rPr>
                        <m:t>  </m:t>
                      </m:r>
                      <m:sSub>
                        <m:sSubPr>
                          <m:ctrlPr>
                            <a:rPr lang="es-MX" b="0" i="1" smtClean="0">
                              <a:latin typeface="Cambria Math"/>
                            </a:rPr>
                          </m:ctrlPr>
                        </m:sSubPr>
                        <m:e>
                          <m:r>
                            <a:rPr lang="es-MX" b="0" i="1" smtClean="0">
                              <a:latin typeface="Cambria Math"/>
                            </a:rPr>
                            <m:t>     </m:t>
                          </m:r>
                          <m:r>
                            <a:rPr lang="es-MX" b="0" i="1" smtClean="0">
                              <a:latin typeface="Cambria Math"/>
                            </a:rPr>
                            <m:t>𝑄</m:t>
                          </m:r>
                        </m:e>
                        <m:sub>
                          <m:r>
                            <a:rPr lang="es-MX" b="0" i="1" smtClean="0">
                              <a:latin typeface="Cambria Math"/>
                            </a:rPr>
                            <m:t>𝑝</m:t>
                          </m:r>
                        </m:sub>
                      </m:sSub>
                    </m:oMath>
                  </m:oMathPara>
                </a14:m>
                <a:endParaRPr lang="es-CL" dirty="0"/>
              </a:p>
            </p:txBody>
          </p:sp>
        </mc:Choice>
        <mc:Fallback xmlns="">
          <p:sp>
            <p:nvSpPr>
              <p:cNvPr id="53" name="52 CuadroTexto"/>
              <p:cNvSpPr txBox="1">
                <a:spLocks noRot="1" noChangeAspect="1" noMove="1" noResize="1" noEditPoints="1" noAdjustHandles="1" noChangeArrowheads="1" noChangeShapeType="1" noTextEdit="1"/>
              </p:cNvSpPr>
              <p:nvPr/>
            </p:nvSpPr>
            <p:spPr>
              <a:xfrm>
                <a:off x="5917893" y="6189662"/>
                <a:ext cx="2287101" cy="390748"/>
              </a:xfrm>
              <a:prstGeom prst="rect">
                <a:avLst/>
              </a:prstGeom>
              <a:blipFill rotWithShape="1">
                <a:blip r:embed="rId7" cstate="print"/>
                <a:stretch>
                  <a:fillRect b="-4688"/>
                </a:stretch>
              </a:blipFill>
            </p:spPr>
            <p:txBody>
              <a:bodyPr/>
              <a:lstStyle/>
              <a:p>
                <a:r>
                  <a:rPr lang="es-CL">
                    <a:noFill/>
                  </a:rPr>
                  <a:t> </a:t>
                </a:r>
              </a:p>
            </p:txBody>
          </p:sp>
        </mc:Fallback>
      </mc:AlternateContent>
      <p:sp>
        <p:nvSpPr>
          <p:cNvPr id="54" name="53 Cerrar llave"/>
          <p:cNvSpPr/>
          <p:nvPr/>
        </p:nvSpPr>
        <p:spPr>
          <a:xfrm rot="16200000">
            <a:off x="7122223" y="3350260"/>
            <a:ext cx="248679" cy="1152129"/>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55" name="54 Rectángulo"/>
          <p:cNvSpPr/>
          <p:nvPr/>
        </p:nvSpPr>
        <p:spPr>
          <a:xfrm>
            <a:off x="6608304" y="3453358"/>
            <a:ext cx="1328670" cy="356448"/>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Exportación</a:t>
            </a:r>
            <a:endParaRPr lang="es-CL" dirty="0"/>
          </a:p>
        </p:txBody>
      </p:sp>
      <p:pic>
        <p:nvPicPr>
          <p:cNvPr id="56" name="55 Imagen" descr="logo2.jpg"/>
          <p:cNvPicPr>
            <a:picLocks noChangeAspect="1"/>
          </p:cNvPicPr>
          <p:nvPr/>
        </p:nvPicPr>
        <p:blipFill>
          <a:blip r:embed="rId8"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4350996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Triángulo isósceles"/>
          <p:cNvSpPr/>
          <p:nvPr/>
        </p:nvSpPr>
        <p:spPr>
          <a:xfrm>
            <a:off x="5364088" y="4488022"/>
            <a:ext cx="864096" cy="451478"/>
          </a:xfrm>
          <a:prstGeom prst="triangl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1" name="10 Rectángulo"/>
          <p:cNvSpPr/>
          <p:nvPr/>
        </p:nvSpPr>
        <p:spPr>
          <a:xfrm>
            <a:off x="5364088" y="4939500"/>
            <a:ext cx="936104" cy="34061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b="1" dirty="0" smtClean="0">
                <a:solidFill>
                  <a:schemeClr val="bg1"/>
                </a:solidFill>
                <a:latin typeface="Cambria" pitchFamily="18" charset="0"/>
              </a:rPr>
              <a:t>apertura al comercio</a:t>
            </a:r>
            <a:endParaRPr lang="es-CL" sz="3600" b="1" dirty="0"/>
          </a:p>
        </p:txBody>
      </p:sp>
      <p:sp>
        <p:nvSpPr>
          <p:cNvPr id="22" name="21 Rectángulo"/>
          <p:cNvSpPr/>
          <p:nvPr/>
        </p:nvSpPr>
        <p:spPr>
          <a:xfrm>
            <a:off x="2195736" y="2274493"/>
            <a:ext cx="4660126" cy="64807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buClr>
                <a:srgbClr val="0070C0"/>
              </a:buClr>
              <a:buFont typeface="Wingdings" pitchFamily="2" charset="2"/>
              <a:buChar char="v"/>
            </a:pPr>
            <a:r>
              <a:rPr lang="es-MX" dirty="0" smtClean="0">
                <a:latin typeface="Cambria" pitchFamily="18" charset="0"/>
              </a:rPr>
              <a:t>Arancel</a:t>
            </a:r>
            <a:endParaRPr lang="es-CL" dirty="0">
              <a:latin typeface="Cambria" pitchFamily="18" charset="0"/>
            </a:endParaRPr>
          </a:p>
        </p:txBody>
      </p:sp>
      <p:grpSp>
        <p:nvGrpSpPr>
          <p:cNvPr id="40" name="39 Grupo"/>
          <p:cNvGrpSpPr/>
          <p:nvPr/>
        </p:nvGrpSpPr>
        <p:grpSpPr>
          <a:xfrm>
            <a:off x="3613718" y="3119870"/>
            <a:ext cx="3592353" cy="3344897"/>
            <a:chOff x="3175891" y="3127564"/>
            <a:chExt cx="3592353" cy="3344897"/>
          </a:xfrm>
        </p:grpSpPr>
        <p:grpSp>
          <p:nvGrpSpPr>
            <p:cNvPr id="25" name="24 Grupo"/>
            <p:cNvGrpSpPr/>
            <p:nvPr/>
          </p:nvGrpSpPr>
          <p:grpSpPr>
            <a:xfrm>
              <a:off x="3743908" y="3127564"/>
              <a:ext cx="3024336" cy="2916324"/>
              <a:chOff x="2843808" y="3068960"/>
              <a:chExt cx="3024336" cy="2916324"/>
            </a:xfrm>
          </p:grpSpPr>
          <p:cxnSp>
            <p:nvCxnSpPr>
              <p:cNvPr id="26" name="25 Conector recto de flecha"/>
              <p:cNvCxnSpPr/>
              <p:nvPr/>
            </p:nvCxnSpPr>
            <p:spPr>
              <a:xfrm>
                <a:off x="2843808" y="5985284"/>
                <a:ext cx="293829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flipV="1">
                <a:off x="3059832" y="3212976"/>
                <a:ext cx="2664296" cy="2592288"/>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3059832" y="3068960"/>
                <a:ext cx="2808312" cy="2736304"/>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2843808" y="5229200"/>
                <a:ext cx="30243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4463988" y="4437112"/>
                <a:ext cx="0" cy="1512168"/>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31" name="30 Conector recto"/>
              <p:cNvCxnSpPr/>
              <p:nvPr/>
            </p:nvCxnSpPr>
            <p:spPr>
              <a:xfrm flipH="1">
                <a:off x="2843808" y="4437112"/>
                <a:ext cx="1548172"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32" name="31 Conector recto"/>
              <p:cNvCxnSpPr/>
              <p:nvPr/>
            </p:nvCxnSpPr>
            <p:spPr>
              <a:xfrm>
                <a:off x="3617894" y="5229200"/>
                <a:ext cx="0" cy="72008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a:off x="5292080" y="5229200"/>
                <a:ext cx="0" cy="72008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4" name="33 CuadroTexto"/>
                <p:cNvSpPr txBox="1"/>
                <p:nvPr/>
              </p:nvSpPr>
              <p:spPr>
                <a:xfrm>
                  <a:off x="3175891" y="4311050"/>
                  <a:ext cx="52847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CL" i="1" smtClean="0">
                                <a:latin typeface="Cambria Math"/>
                              </a:rPr>
                            </m:ctrlPr>
                          </m:sSupPr>
                          <m:e>
                            <m:r>
                              <a:rPr lang="es-MX" b="0" i="1" smtClean="0">
                                <a:latin typeface="Cambria Math"/>
                              </a:rPr>
                              <m:t> </m:t>
                            </m:r>
                            <m:r>
                              <a:rPr lang="es-MX" b="0" i="1" smtClean="0">
                                <a:latin typeface="Cambria Math"/>
                              </a:rPr>
                              <m:t>𝑃</m:t>
                            </m:r>
                          </m:e>
                          <m:sup>
                            <m:r>
                              <a:rPr lang="es-MX" b="0" i="1" smtClean="0">
                                <a:latin typeface="Cambria Math"/>
                              </a:rPr>
                              <m:t>∗</m:t>
                            </m:r>
                          </m:sup>
                        </m:sSup>
                      </m:oMath>
                    </m:oMathPara>
                  </a14:m>
                  <a:endParaRPr lang="es-CL" dirty="0"/>
                </a:p>
              </p:txBody>
            </p:sp>
          </mc:Choice>
          <mc:Fallback xmlns="">
            <p:sp>
              <p:nvSpPr>
                <p:cNvPr id="34" name="33 CuadroTexto"/>
                <p:cNvSpPr txBox="1">
                  <a:spLocks noRot="1" noChangeAspect="1" noMove="1" noResize="1" noEditPoints="1" noAdjustHandles="1" noChangeArrowheads="1" noChangeShapeType="1" noTextEdit="1"/>
                </p:cNvSpPr>
                <p:nvPr/>
              </p:nvSpPr>
              <p:spPr>
                <a:xfrm>
                  <a:off x="3175891" y="4311050"/>
                  <a:ext cx="528478" cy="369332"/>
                </a:xfrm>
                <a:prstGeom prst="rect">
                  <a:avLst/>
                </a:prstGeom>
                <a:blipFill rotWithShape="1">
                  <a:blip r:embed="rId2"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35" name="34 CuadroTexto"/>
                <p:cNvSpPr txBox="1"/>
                <p:nvPr/>
              </p:nvSpPr>
              <p:spPr>
                <a:xfrm>
                  <a:off x="3205246" y="5067134"/>
                  <a:ext cx="29530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𝐼𝑛𝑡</m:t>
                            </m:r>
                          </m:sub>
                        </m:sSub>
                      </m:oMath>
                    </m:oMathPara>
                  </a14:m>
                  <a:endParaRPr lang="es-MX" b="0" dirty="0" smtClean="0"/>
                </a:p>
              </p:txBody>
            </p:sp>
          </mc:Choice>
          <mc:Fallback xmlns="">
            <p:sp>
              <p:nvSpPr>
                <p:cNvPr id="35" name="34 CuadroTexto"/>
                <p:cNvSpPr txBox="1">
                  <a:spLocks noRot="1" noChangeAspect="1" noMove="1" noResize="1" noEditPoints="1" noAdjustHandles="1" noChangeArrowheads="1" noChangeShapeType="1" noTextEdit="1"/>
                </p:cNvSpPr>
                <p:nvPr/>
              </p:nvSpPr>
              <p:spPr>
                <a:xfrm>
                  <a:off x="3205246" y="5067134"/>
                  <a:ext cx="295305" cy="369332"/>
                </a:xfrm>
                <a:prstGeom prst="rect">
                  <a:avLst/>
                </a:prstGeom>
                <a:blipFill rotWithShape="1">
                  <a:blip r:embed="rId3" cstate="print"/>
                  <a:stretch>
                    <a:fillRect r="-77083"/>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36" name="35 CuadroTexto"/>
                <p:cNvSpPr txBox="1"/>
                <p:nvPr/>
              </p:nvSpPr>
              <p:spPr>
                <a:xfrm>
                  <a:off x="4211960" y="6081713"/>
                  <a:ext cx="1979324" cy="3907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           </m:t>
                            </m:r>
                            <m:r>
                              <a:rPr lang="es-MX" b="0" i="1" smtClean="0">
                                <a:latin typeface="Cambria Math"/>
                              </a:rPr>
                              <m:t>𝑄</m:t>
                            </m:r>
                          </m:e>
                          <m:sub>
                            <m:r>
                              <a:rPr lang="es-MX" b="0" i="1" smtClean="0">
                                <a:latin typeface="Cambria Math"/>
                              </a:rPr>
                              <m:t>𝑝</m:t>
                            </m:r>
                          </m:sub>
                        </m:sSub>
                        <m:r>
                          <a:rPr lang="es-MX" b="0" i="1" smtClean="0">
                            <a:latin typeface="Cambria Math"/>
                          </a:rPr>
                          <m:t>  </m:t>
                        </m:r>
                        <m:sSup>
                          <m:sSupPr>
                            <m:ctrlPr>
                              <a:rPr lang="es-MX" b="0" i="1" smtClean="0">
                                <a:latin typeface="Cambria Math"/>
                              </a:rPr>
                            </m:ctrlPr>
                          </m:sSupPr>
                          <m:e>
                            <m:r>
                              <a:rPr lang="es-MX" b="0" i="1" smtClean="0">
                                <a:latin typeface="Cambria Math"/>
                              </a:rPr>
                              <m:t>𝑄</m:t>
                            </m:r>
                          </m:e>
                          <m:sup>
                            <m:r>
                              <a:rPr lang="es-MX" b="0" i="1" smtClean="0">
                                <a:latin typeface="Cambria Math"/>
                              </a:rPr>
                              <m:t>∗</m:t>
                            </m:r>
                          </m:sup>
                        </m:sSup>
                        <m:r>
                          <a:rPr lang="es-MX" b="0" i="1" smtClean="0">
                            <a:latin typeface="Cambria Math"/>
                          </a:rPr>
                          <m:t>     </m:t>
                        </m:r>
                        <m:sSub>
                          <m:sSubPr>
                            <m:ctrlPr>
                              <a:rPr lang="es-MX" b="0" i="1" smtClean="0">
                                <a:latin typeface="Cambria Math"/>
                              </a:rPr>
                            </m:ctrlPr>
                          </m:sSubPr>
                          <m:e>
                            <m:r>
                              <a:rPr lang="es-MX" b="0" i="1" smtClean="0">
                                <a:latin typeface="Cambria Math"/>
                              </a:rPr>
                              <m:t>𝑄</m:t>
                            </m:r>
                          </m:e>
                          <m:sub>
                            <m:r>
                              <a:rPr lang="es-MX" b="0" i="1" smtClean="0">
                                <a:latin typeface="Cambria Math"/>
                              </a:rPr>
                              <m:t>𝑐</m:t>
                            </m:r>
                          </m:sub>
                        </m:sSub>
                      </m:oMath>
                    </m:oMathPara>
                  </a14:m>
                  <a:endParaRPr lang="es-CL" dirty="0"/>
                </a:p>
              </p:txBody>
            </p:sp>
          </mc:Choice>
          <mc:Fallback xmlns="">
            <p:sp>
              <p:nvSpPr>
                <p:cNvPr id="36" name="35 CuadroTexto"/>
                <p:cNvSpPr txBox="1">
                  <a:spLocks noRot="1" noChangeAspect="1" noMove="1" noResize="1" noEditPoints="1" noAdjustHandles="1" noChangeArrowheads="1" noChangeShapeType="1" noTextEdit="1"/>
                </p:cNvSpPr>
                <p:nvPr/>
              </p:nvSpPr>
              <p:spPr>
                <a:xfrm>
                  <a:off x="4211960" y="6081713"/>
                  <a:ext cx="1979324" cy="390748"/>
                </a:xfrm>
                <a:prstGeom prst="rect">
                  <a:avLst/>
                </a:prstGeom>
                <a:blipFill rotWithShape="1">
                  <a:blip r:embed="rId4" cstate="print"/>
                  <a:stretch>
                    <a:fillRect b="-4688"/>
                  </a:stretch>
                </a:blipFill>
              </p:spPr>
              <p:txBody>
                <a:bodyPr/>
                <a:lstStyle/>
                <a:p>
                  <a:r>
                    <a:rPr lang="es-CL">
                      <a:noFill/>
                    </a:rPr>
                    <a:t> </a:t>
                  </a:r>
                </a:p>
              </p:txBody>
            </p:sp>
          </mc:Fallback>
        </mc:AlternateContent>
      </p:grpSp>
      <p:cxnSp>
        <p:nvCxnSpPr>
          <p:cNvPr id="39" name="38 Conector recto de flecha"/>
          <p:cNvCxnSpPr/>
          <p:nvPr/>
        </p:nvCxnSpPr>
        <p:spPr>
          <a:xfrm flipV="1">
            <a:off x="4181735" y="2939850"/>
            <a:ext cx="0" cy="30963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 name="2 Conector recto"/>
          <p:cNvCxnSpPr/>
          <p:nvPr/>
        </p:nvCxnSpPr>
        <p:spPr>
          <a:xfrm>
            <a:off x="4181735" y="4939500"/>
            <a:ext cx="3024336"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5364088" y="4939500"/>
            <a:ext cx="0" cy="112953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6300192" y="4939500"/>
            <a:ext cx="0" cy="112953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9 CuadroTexto"/>
              <p:cNvSpPr txBox="1"/>
              <p:nvPr/>
            </p:nvSpPr>
            <p:spPr>
              <a:xfrm>
                <a:off x="3605158" y="4754834"/>
                <a:ext cx="54559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𝑎𝑟</m:t>
                          </m:r>
                        </m:sub>
                      </m:sSub>
                    </m:oMath>
                  </m:oMathPara>
                </a14:m>
                <a:endParaRPr lang="es-CL" dirty="0"/>
              </a:p>
            </p:txBody>
          </p:sp>
        </mc:Choice>
        <mc:Fallback xmlns="">
          <p:sp>
            <p:nvSpPr>
              <p:cNvPr id="10" name="9 CuadroTexto"/>
              <p:cNvSpPr txBox="1">
                <a:spLocks noRot="1" noChangeAspect="1" noMove="1" noResize="1" noEditPoints="1" noAdjustHandles="1" noChangeArrowheads="1" noChangeShapeType="1" noTextEdit="1"/>
              </p:cNvSpPr>
              <p:nvPr/>
            </p:nvSpPr>
            <p:spPr>
              <a:xfrm>
                <a:off x="3605158" y="4754834"/>
                <a:ext cx="545598" cy="369332"/>
              </a:xfrm>
              <a:prstGeom prst="rect">
                <a:avLst/>
              </a:prstGeom>
              <a:blipFill rotWithShape="1">
                <a:blip r:embed="rId5"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14" name="13 CuadroTexto"/>
              <p:cNvSpPr txBox="1"/>
              <p:nvPr/>
            </p:nvSpPr>
            <p:spPr>
              <a:xfrm>
                <a:off x="3605158" y="2971800"/>
                <a:ext cx="44858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𝑥</m:t>
                          </m:r>
                        </m:sub>
                      </m:sSub>
                    </m:oMath>
                  </m:oMathPara>
                </a14:m>
                <a:endParaRPr lang="es-CL" dirty="0"/>
              </a:p>
            </p:txBody>
          </p:sp>
        </mc:Choice>
        <mc:Fallback xmlns="">
          <p:sp>
            <p:nvSpPr>
              <p:cNvPr id="14" name="13 CuadroTexto"/>
              <p:cNvSpPr txBox="1">
                <a:spLocks noRot="1" noChangeAspect="1" noMove="1" noResize="1" noEditPoints="1" noAdjustHandles="1" noChangeArrowheads="1" noChangeShapeType="1" noTextEdit="1"/>
              </p:cNvSpPr>
              <p:nvPr/>
            </p:nvSpPr>
            <p:spPr>
              <a:xfrm>
                <a:off x="3605158" y="2971800"/>
                <a:ext cx="448584" cy="369332"/>
              </a:xfrm>
              <a:prstGeom prst="rect">
                <a:avLst/>
              </a:prstGeom>
              <a:blipFill rotWithShape="1">
                <a:blip r:embed="rId6"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15" name="14 CuadroTexto"/>
              <p:cNvSpPr txBox="1"/>
              <p:nvPr/>
            </p:nvSpPr>
            <p:spPr>
              <a:xfrm>
                <a:off x="6956483" y="6084727"/>
                <a:ext cx="49917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𝑄</m:t>
                          </m:r>
                        </m:e>
                        <m:sub>
                          <m:r>
                            <a:rPr lang="es-MX" b="0" i="1" smtClean="0">
                              <a:latin typeface="Cambria Math"/>
                            </a:rPr>
                            <m:t>𝑥</m:t>
                          </m:r>
                        </m:sub>
                      </m:sSub>
                    </m:oMath>
                  </m:oMathPara>
                </a14:m>
                <a:endParaRPr lang="es-CL" dirty="0"/>
              </a:p>
            </p:txBody>
          </p:sp>
        </mc:Choice>
        <mc:Fallback xmlns="">
          <p:sp>
            <p:nvSpPr>
              <p:cNvPr id="15" name="14 CuadroTexto"/>
              <p:cNvSpPr txBox="1">
                <a:spLocks noRot="1" noChangeAspect="1" noMove="1" noResize="1" noEditPoints="1" noAdjustHandles="1" noChangeArrowheads="1" noChangeShapeType="1" noTextEdit="1"/>
              </p:cNvSpPr>
              <p:nvPr/>
            </p:nvSpPr>
            <p:spPr>
              <a:xfrm>
                <a:off x="6956483" y="6084727"/>
                <a:ext cx="499176" cy="369332"/>
              </a:xfrm>
              <a:prstGeom prst="rect">
                <a:avLst/>
              </a:prstGeom>
              <a:blipFill rotWithShape="1">
                <a:blip r:embed="rId7" cstate="print"/>
                <a:stretch>
                  <a:fillRect b="-8197"/>
                </a:stretch>
              </a:blipFill>
            </p:spPr>
            <p:txBody>
              <a:bodyPr/>
              <a:lstStyle/>
              <a:p>
                <a:r>
                  <a:rPr lang="es-CL">
                    <a:noFill/>
                  </a:rPr>
                  <a:t> </a:t>
                </a:r>
              </a:p>
            </p:txBody>
          </p:sp>
        </mc:Fallback>
      </mc:AlternateContent>
      <p:pic>
        <p:nvPicPr>
          <p:cNvPr id="37" name="36 Imagen" descr="logo2.jpg"/>
          <p:cNvPicPr>
            <a:picLocks noChangeAspect="1"/>
          </p:cNvPicPr>
          <p:nvPr/>
        </p:nvPicPr>
        <p:blipFill>
          <a:blip r:embed="rId8"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2033885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9"/>
          <p:cNvSpPr txBox="1">
            <a:spLocks noGrp="1" noChangeArrowheads="1"/>
          </p:cNvSpPr>
          <p:nvPr>
            <p:ph idx="1"/>
          </p:nvPr>
        </p:nvSpPr>
        <p:spPr bwMode="auto">
          <a:xfrm>
            <a:off x="1963835" y="2286000"/>
            <a:ext cx="6722965" cy="2970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buFont typeface="Wingdings" pitchFamily="2" charset="2"/>
              <a:buChar char="v"/>
            </a:pPr>
            <a:r>
              <a:rPr lang="es-MX" dirty="0" smtClean="0">
                <a:latin typeface="Cambria" pitchFamily="18" charset="0"/>
              </a:rPr>
              <a:t>Hasta el momento hemos supuesto que la única interacción entre agentes se da en la igualdad de oferta y demanda.</a:t>
            </a:r>
          </a:p>
          <a:p>
            <a:pPr eaLnBrk="1" hangingPunct="1">
              <a:spcBef>
                <a:spcPct val="50000"/>
              </a:spcBef>
              <a:buFont typeface="Wingdings" pitchFamily="2" charset="2"/>
              <a:buChar char="v"/>
            </a:pPr>
            <a:r>
              <a:rPr lang="es-MX" dirty="0" smtClean="0">
                <a:latin typeface="Cambria" pitchFamily="18" charset="0"/>
              </a:rPr>
              <a:t>Sin embargo existen en la práctica otras relaciones entre agentes.</a:t>
            </a:r>
          </a:p>
          <a:p>
            <a:pPr eaLnBrk="1" hangingPunct="1">
              <a:spcBef>
                <a:spcPct val="50000"/>
              </a:spcBef>
              <a:buFont typeface="Wingdings" pitchFamily="2" charset="2"/>
              <a:buChar char="Ø"/>
            </a:pPr>
            <a:r>
              <a:rPr lang="es-MX" dirty="0" smtClean="0">
                <a:latin typeface="Cambria" pitchFamily="18" charset="0"/>
              </a:rPr>
              <a:t>Externalidades</a:t>
            </a:r>
          </a:p>
          <a:p>
            <a:pPr eaLnBrk="1" hangingPunct="1">
              <a:spcBef>
                <a:spcPct val="50000"/>
              </a:spcBef>
              <a:buFont typeface="Wingdings" pitchFamily="2" charset="2"/>
              <a:buChar char="Ø"/>
            </a:pPr>
            <a:r>
              <a:rPr lang="es-MX" dirty="0" smtClean="0">
                <a:latin typeface="Cambria" pitchFamily="18" charset="0"/>
              </a:rPr>
              <a:t>Bienes públicos</a:t>
            </a:r>
            <a:endParaRPr lang="es-CL" dirty="0">
              <a:latin typeface="Cambria" pitchFamily="18" charset="0"/>
            </a:endParaRPr>
          </a:p>
        </p:txBody>
      </p:sp>
      <p:sp>
        <p:nvSpPr>
          <p:cNvPr id="33"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b="1" dirty="0" smtClean="0">
                <a:solidFill>
                  <a:schemeClr val="bg1"/>
                </a:solidFill>
                <a:latin typeface="Cambria" pitchFamily="18" charset="0"/>
              </a:rPr>
              <a:t>fallas de mercado</a:t>
            </a:r>
            <a:endParaRPr lang="es-CL" sz="3600" b="1" dirty="0"/>
          </a:p>
        </p:txBody>
      </p:sp>
      <p:pic>
        <p:nvPicPr>
          <p:cNvPr id="7" name="6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7800371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b="1" dirty="0" smtClean="0">
                <a:solidFill>
                  <a:schemeClr val="bg1"/>
                </a:solidFill>
                <a:latin typeface="Cambria" pitchFamily="18" charset="0"/>
              </a:rPr>
              <a:t>externalidades</a:t>
            </a:r>
            <a:endParaRPr lang="es-CL" sz="3600" b="1" dirty="0"/>
          </a:p>
        </p:txBody>
      </p:sp>
      <p:sp>
        <p:nvSpPr>
          <p:cNvPr id="20" name="Text Box 9"/>
          <p:cNvSpPr txBox="1">
            <a:spLocks noGrp="1" noChangeArrowheads="1"/>
          </p:cNvSpPr>
          <p:nvPr>
            <p:ph idx="1"/>
          </p:nvPr>
        </p:nvSpPr>
        <p:spPr bwMode="auto">
          <a:xfrm>
            <a:off x="1963835" y="2286000"/>
            <a:ext cx="6722965" cy="3985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buFont typeface="Wingdings" pitchFamily="2" charset="2"/>
              <a:buChar char="v"/>
            </a:pPr>
            <a:r>
              <a:rPr lang="es-MX" dirty="0" smtClean="0">
                <a:latin typeface="Cambria" pitchFamily="18" charset="0"/>
              </a:rPr>
              <a:t>Externalidades</a:t>
            </a:r>
          </a:p>
          <a:p>
            <a:pPr algn="just" eaLnBrk="1" hangingPunct="1">
              <a:spcBef>
                <a:spcPct val="50000"/>
              </a:spcBef>
              <a:buFont typeface="Wingdings" pitchFamily="2" charset="2"/>
              <a:buChar char="Ø"/>
            </a:pPr>
            <a:r>
              <a:rPr lang="es-MX" dirty="0" smtClean="0">
                <a:latin typeface="Cambria" pitchFamily="18" charset="0"/>
              </a:rPr>
              <a:t>Existen siempre cuando </a:t>
            </a:r>
            <a:r>
              <a:rPr lang="es-MX" i="1" dirty="0" smtClean="0">
                <a:latin typeface="Cambria" pitchFamily="18" charset="0"/>
              </a:rPr>
              <a:t>el bienestar de un consumidor o plan de producción de una empresa se ve afectado directamente por las acciones de los otros agentes de la economía de tal forma que la decisión sobre tales acciones no depende de un mecanismo de precios.</a:t>
            </a:r>
          </a:p>
          <a:p>
            <a:pPr algn="just" eaLnBrk="1" hangingPunct="1">
              <a:spcBef>
                <a:spcPct val="50000"/>
              </a:spcBef>
              <a:buFont typeface="Wingdings" pitchFamily="2" charset="2"/>
              <a:buChar char="Ø"/>
            </a:pPr>
            <a:r>
              <a:rPr lang="es-MX" dirty="0" smtClean="0">
                <a:latin typeface="Cambria" pitchFamily="18" charset="0"/>
              </a:rPr>
              <a:t>Informalmente pueden ser definidas como </a:t>
            </a:r>
            <a:r>
              <a:rPr lang="es-MX" i="1" dirty="0" smtClean="0">
                <a:latin typeface="Cambria" pitchFamily="18" charset="0"/>
              </a:rPr>
              <a:t>“efectos sobre terceros”.</a:t>
            </a:r>
          </a:p>
          <a:p>
            <a:pPr algn="just" eaLnBrk="1" hangingPunct="1">
              <a:spcBef>
                <a:spcPct val="50000"/>
              </a:spcBef>
              <a:buFont typeface="Wingdings" pitchFamily="2" charset="2"/>
              <a:buChar char="Ø"/>
            </a:pPr>
            <a:r>
              <a:rPr lang="es-MX" i="1" dirty="0" smtClean="0">
                <a:latin typeface="Cambria" pitchFamily="18" charset="0"/>
              </a:rPr>
              <a:t>Ejemplo: Contaminación </a:t>
            </a:r>
            <a:endParaRPr lang="es-CL" i="1" dirty="0">
              <a:latin typeface="Cambria" pitchFamily="18" charset="0"/>
            </a:endParaRPr>
          </a:p>
        </p:txBody>
      </p:sp>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6145692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b="1" dirty="0" smtClean="0">
                <a:solidFill>
                  <a:schemeClr val="bg1"/>
                </a:solidFill>
                <a:latin typeface="Cambria" pitchFamily="18" charset="0"/>
              </a:rPr>
              <a:t>externalidades</a:t>
            </a:r>
            <a:endParaRPr lang="es-CL" sz="3600" b="1" dirty="0"/>
          </a:p>
        </p:txBody>
      </p:sp>
      <p:grpSp>
        <p:nvGrpSpPr>
          <p:cNvPr id="6" name="Group 22"/>
          <p:cNvGrpSpPr>
            <a:grpSpLocks/>
          </p:cNvGrpSpPr>
          <p:nvPr/>
        </p:nvGrpSpPr>
        <p:grpSpPr bwMode="auto">
          <a:xfrm>
            <a:off x="2125301" y="2820987"/>
            <a:ext cx="3432320" cy="2710874"/>
            <a:chOff x="476" y="1497"/>
            <a:chExt cx="2293" cy="1661"/>
          </a:xfrm>
        </p:grpSpPr>
        <p:sp>
          <p:nvSpPr>
            <p:cNvPr id="7" name="AutoShape 23"/>
            <p:cNvSpPr>
              <a:spLocks noChangeArrowheads="1"/>
            </p:cNvSpPr>
            <p:nvPr/>
          </p:nvSpPr>
          <p:spPr bwMode="auto">
            <a:xfrm rot="5400000">
              <a:off x="1191" y="2261"/>
              <a:ext cx="364" cy="251"/>
            </a:xfrm>
            <a:prstGeom prst="triangle">
              <a:avLst>
                <a:gd name="adj" fmla="val 52745"/>
              </a:avLst>
            </a:prstGeom>
            <a:solidFill>
              <a:srgbClr val="FF0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s-ES"/>
            </a:p>
          </p:txBody>
        </p:sp>
        <p:sp>
          <p:nvSpPr>
            <p:cNvPr id="8" name="Line 24"/>
            <p:cNvSpPr>
              <a:spLocks noChangeShapeType="1"/>
            </p:cNvSpPr>
            <p:nvPr/>
          </p:nvSpPr>
          <p:spPr bwMode="auto">
            <a:xfrm flipV="1">
              <a:off x="476" y="1577"/>
              <a:ext cx="0" cy="15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9" name="Line 25"/>
            <p:cNvSpPr>
              <a:spLocks noChangeShapeType="1"/>
            </p:cNvSpPr>
            <p:nvPr/>
          </p:nvSpPr>
          <p:spPr bwMode="auto">
            <a:xfrm>
              <a:off x="481" y="3158"/>
              <a:ext cx="22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graphicFrame>
          <p:nvGraphicFramePr>
            <p:cNvPr id="10" name="Object 26"/>
            <p:cNvGraphicFramePr>
              <a:graphicFrameLocks noChangeAspect="1"/>
            </p:cNvGraphicFramePr>
            <p:nvPr>
              <p:extLst>
                <p:ext uri="{D42A27DB-BD31-4B8C-83A1-F6EECF244321}">
                  <p14:modId xmlns:p14="http://schemas.microsoft.com/office/powerpoint/2010/main" val="1978572182"/>
                </p:ext>
              </p:extLst>
            </p:nvPr>
          </p:nvGraphicFramePr>
          <p:xfrm>
            <a:off x="1873" y="1497"/>
            <a:ext cx="480" cy="159"/>
          </p:xfrm>
          <a:graphic>
            <a:graphicData uri="http://schemas.openxmlformats.org/presentationml/2006/ole">
              <mc:AlternateContent xmlns:mc="http://schemas.openxmlformats.org/markup-compatibility/2006">
                <mc:Choice xmlns:v="urn:schemas-microsoft-com:vml" Requires="v">
                  <p:oleObj spid="_x0000_s1066" name="Ecuación" r:id="rId4" imgW="444240" imgH="203040" progId="Equation.3">
                    <p:embed/>
                  </p:oleObj>
                </mc:Choice>
                <mc:Fallback>
                  <p:oleObj name="Ecuación" r:id="rId4" imgW="444240" imgH="203040" progId="Equation.3">
                    <p:embed/>
                    <p:pic>
                      <p:nvPicPr>
                        <p:cNvPr id="0"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3" y="1497"/>
                          <a:ext cx="480" cy="1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Line 27"/>
            <p:cNvSpPr>
              <a:spLocks noChangeShapeType="1"/>
            </p:cNvSpPr>
            <p:nvPr/>
          </p:nvSpPr>
          <p:spPr bwMode="auto">
            <a:xfrm>
              <a:off x="1255" y="2226"/>
              <a:ext cx="0" cy="925"/>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CL"/>
            </a:p>
          </p:txBody>
        </p:sp>
        <p:sp>
          <p:nvSpPr>
            <p:cNvPr id="12" name="Line 28"/>
            <p:cNvSpPr>
              <a:spLocks noChangeShapeType="1"/>
            </p:cNvSpPr>
            <p:nvPr/>
          </p:nvSpPr>
          <p:spPr bwMode="auto">
            <a:xfrm>
              <a:off x="1500" y="2387"/>
              <a:ext cx="0" cy="764"/>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CL"/>
            </a:p>
          </p:txBody>
        </p:sp>
        <p:sp>
          <p:nvSpPr>
            <p:cNvPr id="13" name="Line 29"/>
            <p:cNvSpPr>
              <a:spLocks noChangeShapeType="1"/>
            </p:cNvSpPr>
            <p:nvPr/>
          </p:nvSpPr>
          <p:spPr bwMode="auto">
            <a:xfrm>
              <a:off x="602" y="1696"/>
              <a:ext cx="1751" cy="1373"/>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4" name="Line 30"/>
            <p:cNvSpPr>
              <a:spLocks noChangeShapeType="1"/>
            </p:cNvSpPr>
            <p:nvPr/>
          </p:nvSpPr>
          <p:spPr bwMode="auto">
            <a:xfrm flipV="1">
              <a:off x="558" y="1900"/>
              <a:ext cx="1678" cy="1128"/>
            </a:xfrm>
            <a:prstGeom prst="line">
              <a:avLst/>
            </a:prstGeom>
            <a:noFill/>
            <a:ln w="38100">
              <a:solidFill>
                <a:srgbClr val="00B05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graphicFrame>
          <p:nvGraphicFramePr>
            <p:cNvPr id="15" name="Object 31"/>
            <p:cNvGraphicFramePr>
              <a:graphicFrameLocks noChangeAspect="1"/>
            </p:cNvGraphicFramePr>
            <p:nvPr/>
          </p:nvGraphicFramePr>
          <p:xfrm>
            <a:off x="1202" y="2007"/>
            <a:ext cx="161" cy="148"/>
          </p:xfrm>
          <a:graphic>
            <a:graphicData uri="http://schemas.openxmlformats.org/presentationml/2006/ole">
              <mc:AlternateContent xmlns:mc="http://schemas.openxmlformats.org/markup-compatibility/2006">
                <mc:Choice xmlns:v="urn:schemas-microsoft-com:vml" Requires="v">
                  <p:oleObj spid="_x0000_s1067" name="Ecuación" r:id="rId6" imgW="203112" imgH="190417" progId="Equation.3">
                    <p:embed/>
                  </p:oleObj>
                </mc:Choice>
                <mc:Fallback>
                  <p:oleObj name="Ecuación" r:id="rId6" imgW="203112" imgH="190417" progId="Equation.3">
                    <p:embed/>
                    <p:pic>
                      <p:nvPicPr>
                        <p:cNvPr id="0" name="Picture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02" y="2007"/>
                          <a:ext cx="161" cy="1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32"/>
            <p:cNvGraphicFramePr>
              <a:graphicFrameLocks noChangeAspect="1"/>
            </p:cNvGraphicFramePr>
            <p:nvPr/>
          </p:nvGraphicFramePr>
          <p:xfrm>
            <a:off x="1519" y="2160"/>
            <a:ext cx="150" cy="148"/>
          </p:xfrm>
          <a:graphic>
            <a:graphicData uri="http://schemas.openxmlformats.org/presentationml/2006/ole">
              <mc:AlternateContent xmlns:mc="http://schemas.openxmlformats.org/markup-compatibility/2006">
                <mc:Choice xmlns:v="urn:schemas-microsoft-com:vml" Requires="v">
                  <p:oleObj spid="_x0000_s1068" name="Ecuación" r:id="rId8" imgW="190417" imgH="190417" progId="Equation.3">
                    <p:embed/>
                  </p:oleObj>
                </mc:Choice>
                <mc:Fallback>
                  <p:oleObj name="Ecuación" r:id="rId8" imgW="190417" imgH="190417" progId="Equation.3">
                    <p:embed/>
                    <p:pic>
                      <p:nvPicPr>
                        <p:cNvPr id="0" name="Picture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19" y="2160"/>
                          <a:ext cx="150" cy="1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33"/>
            <p:cNvGraphicFramePr>
              <a:graphicFrameLocks noChangeAspect="1"/>
            </p:cNvGraphicFramePr>
            <p:nvPr/>
          </p:nvGraphicFramePr>
          <p:xfrm>
            <a:off x="2244" y="1940"/>
            <a:ext cx="338" cy="159"/>
          </p:xfrm>
          <a:graphic>
            <a:graphicData uri="http://schemas.openxmlformats.org/presentationml/2006/ole">
              <mc:AlternateContent xmlns:mc="http://schemas.openxmlformats.org/markup-compatibility/2006">
                <mc:Choice xmlns:v="urn:schemas-microsoft-com:vml" Requires="v">
                  <p:oleObj spid="_x0000_s1069" name="Ecuación" r:id="rId10" imgW="431613" imgH="203112" progId="Equation.3">
                    <p:embed/>
                  </p:oleObj>
                </mc:Choice>
                <mc:Fallback>
                  <p:oleObj name="Ecuación" r:id="rId10" imgW="431613" imgH="203112" progId="Equation.3">
                    <p:embed/>
                    <p:pic>
                      <p:nvPicPr>
                        <p:cNvPr id="0" name="Picture 2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44" y="1940"/>
                          <a:ext cx="338" cy="1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34"/>
            <p:cNvGraphicFramePr>
              <a:graphicFrameLocks noChangeAspect="1"/>
            </p:cNvGraphicFramePr>
            <p:nvPr/>
          </p:nvGraphicFramePr>
          <p:xfrm>
            <a:off x="2396" y="2960"/>
            <a:ext cx="279" cy="160"/>
          </p:xfrm>
          <a:graphic>
            <a:graphicData uri="http://schemas.openxmlformats.org/presentationml/2006/ole">
              <mc:AlternateContent xmlns:mc="http://schemas.openxmlformats.org/markup-compatibility/2006">
                <mc:Choice xmlns:v="urn:schemas-microsoft-com:vml" Requires="v">
                  <p:oleObj spid="_x0000_s1070" name="Ecuación" r:id="rId12" imgW="355292" imgH="203024" progId="Equation.3">
                    <p:embed/>
                  </p:oleObj>
                </mc:Choice>
                <mc:Fallback>
                  <p:oleObj name="Ecuación" r:id="rId12" imgW="355292" imgH="203024" progId="Equation.3">
                    <p:embed/>
                    <p:pic>
                      <p:nvPicPr>
                        <p:cNvPr id="0" name="Picture 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396" y="2960"/>
                          <a:ext cx="279" cy="1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Line 35"/>
            <p:cNvSpPr>
              <a:spLocks noChangeShapeType="1"/>
            </p:cNvSpPr>
            <p:nvPr/>
          </p:nvSpPr>
          <p:spPr bwMode="auto">
            <a:xfrm flipH="1">
              <a:off x="1255" y="3084"/>
              <a:ext cx="245" cy="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22" name="Line 36"/>
            <p:cNvSpPr>
              <a:spLocks noChangeShapeType="1"/>
            </p:cNvSpPr>
            <p:nvPr/>
          </p:nvSpPr>
          <p:spPr bwMode="auto">
            <a:xfrm flipV="1">
              <a:off x="562" y="1574"/>
              <a:ext cx="1265" cy="1428"/>
            </a:xfrm>
            <a:prstGeom prst="line">
              <a:avLst/>
            </a:prstGeom>
            <a:noFill/>
            <a:ln w="25400">
              <a:solidFill>
                <a:srgbClr val="92D050"/>
              </a:solidFill>
              <a:prstDash val="solid"/>
              <a:round/>
              <a:headEnd/>
              <a:tailEnd/>
            </a:ln>
            <a:extLst>
              <a:ext uri="{909E8E84-426E-40DD-AFC4-6F175D3DCCD1}">
                <a14:hiddenFill xmlns:a14="http://schemas.microsoft.com/office/drawing/2010/main">
                  <a:noFill/>
                </a14:hiddenFill>
              </a:ext>
            </a:extLst>
          </p:spPr>
          <p:txBody>
            <a:bodyPr/>
            <a:lstStyle/>
            <a:p>
              <a:endParaRPr lang="es-CL"/>
            </a:p>
          </p:txBody>
        </p:sp>
      </p:grpSp>
      <p:sp>
        <p:nvSpPr>
          <p:cNvPr id="23" name="Text Box 15"/>
          <p:cNvSpPr txBox="1">
            <a:spLocks noChangeArrowheads="1"/>
          </p:cNvSpPr>
          <p:nvPr/>
        </p:nvSpPr>
        <p:spPr bwMode="auto">
          <a:xfrm>
            <a:off x="2488838" y="2020879"/>
            <a:ext cx="26638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Externalidad Positiva a la Producción</a:t>
            </a:r>
            <a:endParaRPr lang="es-CL" dirty="0">
              <a:latin typeface="Cambria" pitchFamily="18" charset="0"/>
            </a:endParaRPr>
          </a:p>
        </p:txBody>
      </p:sp>
      <p:sp>
        <p:nvSpPr>
          <p:cNvPr id="24" name="Text Box 17"/>
          <p:cNvSpPr txBox="1">
            <a:spLocks noChangeArrowheads="1"/>
          </p:cNvSpPr>
          <p:nvPr/>
        </p:nvSpPr>
        <p:spPr bwMode="auto">
          <a:xfrm>
            <a:off x="1876064" y="5676411"/>
            <a:ext cx="388937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dirty="0">
                <a:latin typeface="Cambria" pitchFamily="18" charset="0"/>
              </a:rPr>
              <a:t>Ejemplo: </a:t>
            </a:r>
            <a:r>
              <a:rPr lang="es-ES_tradnl" dirty="0" err="1">
                <a:latin typeface="Cambria" pitchFamily="18" charset="0"/>
              </a:rPr>
              <a:t>Clinicas</a:t>
            </a:r>
            <a:r>
              <a:rPr lang="es-ES_tradnl" dirty="0">
                <a:latin typeface="Cambria" pitchFamily="18" charset="0"/>
              </a:rPr>
              <a:t>, Laboratorios</a:t>
            </a:r>
          </a:p>
          <a:p>
            <a:pPr algn="just" eaLnBrk="1" hangingPunct="1">
              <a:spcBef>
                <a:spcPct val="50000"/>
              </a:spcBef>
            </a:pPr>
            <a:r>
              <a:rPr lang="es-ES_tradnl" dirty="0">
                <a:latin typeface="Cambria" pitchFamily="18" charset="0"/>
              </a:rPr>
              <a:t>El </a:t>
            </a:r>
            <a:r>
              <a:rPr lang="es-ES_tradnl" dirty="0" err="1" smtClean="0">
                <a:latin typeface="Cambria" pitchFamily="18" charset="0"/>
              </a:rPr>
              <a:t>CMgP</a:t>
            </a:r>
            <a:r>
              <a:rPr lang="es-ES_tradnl" dirty="0" smtClean="0">
                <a:latin typeface="Cambria" pitchFamily="18" charset="0"/>
              </a:rPr>
              <a:t> es mayor que el </a:t>
            </a:r>
            <a:r>
              <a:rPr lang="es-ES_tradnl" dirty="0" err="1" smtClean="0">
                <a:latin typeface="Cambria" pitchFamily="18" charset="0"/>
              </a:rPr>
              <a:t>CMgs</a:t>
            </a:r>
            <a:endParaRPr lang="es-CL" dirty="0">
              <a:latin typeface="Cambria" pitchFamily="18" charset="0"/>
            </a:endParaRPr>
          </a:p>
        </p:txBody>
      </p:sp>
      <p:grpSp>
        <p:nvGrpSpPr>
          <p:cNvPr id="25" name="Group 2"/>
          <p:cNvGrpSpPr>
            <a:grpSpLocks/>
          </p:cNvGrpSpPr>
          <p:nvPr/>
        </p:nvGrpSpPr>
        <p:grpSpPr bwMode="auto">
          <a:xfrm>
            <a:off x="5674374" y="2820987"/>
            <a:ext cx="3342796" cy="2710874"/>
            <a:chOff x="3007" y="1497"/>
            <a:chExt cx="2293" cy="1661"/>
          </a:xfrm>
          <a:solidFill>
            <a:srgbClr val="0070C0"/>
          </a:solidFill>
        </p:grpSpPr>
        <p:sp>
          <p:nvSpPr>
            <p:cNvPr id="26" name="AutoShape 3"/>
            <p:cNvSpPr>
              <a:spLocks noChangeArrowheads="1"/>
            </p:cNvSpPr>
            <p:nvPr/>
          </p:nvSpPr>
          <p:spPr bwMode="auto">
            <a:xfrm rot="-5400000">
              <a:off x="3686" y="2034"/>
              <a:ext cx="454" cy="251"/>
            </a:xfrm>
            <a:prstGeom prst="triangle">
              <a:avLst>
                <a:gd name="adj" fmla="val 38324"/>
              </a:avLst>
            </a:prstGeom>
            <a:solidFill>
              <a:srgbClr val="FF0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s-ES"/>
            </a:p>
          </p:txBody>
        </p:sp>
        <p:sp>
          <p:nvSpPr>
            <p:cNvPr id="27" name="Line 4"/>
            <p:cNvSpPr>
              <a:spLocks noChangeShapeType="1"/>
            </p:cNvSpPr>
            <p:nvPr/>
          </p:nvSpPr>
          <p:spPr bwMode="auto">
            <a:xfrm flipV="1">
              <a:off x="3007" y="1577"/>
              <a:ext cx="0" cy="1581"/>
            </a:xfrm>
            <a:prstGeom prst="line">
              <a:avLst/>
            </a:prstGeom>
            <a:grpFill/>
            <a:ln w="9525">
              <a:solidFill>
                <a:schemeClr val="tx1"/>
              </a:solidFill>
              <a:round/>
              <a:headEnd/>
              <a:tailEnd type="triangle" w="med" len="med"/>
            </a:ln>
            <a:extLst/>
          </p:spPr>
          <p:txBody>
            <a:bodyPr/>
            <a:lstStyle/>
            <a:p>
              <a:endParaRPr lang="es-CL"/>
            </a:p>
          </p:txBody>
        </p:sp>
        <p:sp>
          <p:nvSpPr>
            <p:cNvPr id="28" name="Line 5"/>
            <p:cNvSpPr>
              <a:spLocks noChangeShapeType="1"/>
            </p:cNvSpPr>
            <p:nvPr/>
          </p:nvSpPr>
          <p:spPr bwMode="auto">
            <a:xfrm>
              <a:off x="3012" y="3158"/>
              <a:ext cx="2288" cy="0"/>
            </a:xfrm>
            <a:prstGeom prst="line">
              <a:avLst/>
            </a:prstGeom>
            <a:grpFill/>
            <a:ln w="9525">
              <a:solidFill>
                <a:schemeClr val="tx1"/>
              </a:solidFill>
              <a:round/>
              <a:headEnd/>
              <a:tailEnd type="triangle" w="med" len="med"/>
            </a:ln>
            <a:extLst/>
          </p:spPr>
          <p:txBody>
            <a:bodyPr/>
            <a:lstStyle/>
            <a:p>
              <a:endParaRPr lang="es-CL"/>
            </a:p>
          </p:txBody>
        </p:sp>
        <p:graphicFrame>
          <p:nvGraphicFramePr>
            <p:cNvPr id="29" name="Object 6"/>
            <p:cNvGraphicFramePr>
              <a:graphicFrameLocks noChangeAspect="1"/>
            </p:cNvGraphicFramePr>
            <p:nvPr>
              <p:extLst>
                <p:ext uri="{D42A27DB-BD31-4B8C-83A1-F6EECF244321}">
                  <p14:modId xmlns:p14="http://schemas.microsoft.com/office/powerpoint/2010/main" val="3540660365"/>
                </p:ext>
              </p:extLst>
            </p:nvPr>
          </p:nvGraphicFramePr>
          <p:xfrm>
            <a:off x="4408" y="1497"/>
            <a:ext cx="476" cy="159"/>
          </p:xfrm>
          <a:graphic>
            <a:graphicData uri="http://schemas.openxmlformats.org/presentationml/2006/ole">
              <mc:AlternateContent xmlns:mc="http://schemas.openxmlformats.org/markup-compatibility/2006">
                <mc:Choice xmlns:v="urn:schemas-microsoft-com:vml" Requires="v">
                  <p:oleObj spid="_x0000_s1071" name="Ecuación" r:id="rId14" imgW="431613" imgH="203112" progId="Equation.3">
                    <p:embed/>
                  </p:oleObj>
                </mc:Choice>
                <mc:Fallback>
                  <p:oleObj name="Ecuación" r:id="rId14" imgW="431613" imgH="203112" progId="Equation.3">
                    <p:embed/>
                    <p:pic>
                      <p:nvPicPr>
                        <p:cNvPr id="0" name="Picture 3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08" y="1497"/>
                          <a:ext cx="476" cy="1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Line 7"/>
            <p:cNvSpPr>
              <a:spLocks noChangeShapeType="1"/>
            </p:cNvSpPr>
            <p:nvPr/>
          </p:nvSpPr>
          <p:spPr bwMode="auto">
            <a:xfrm>
              <a:off x="3786" y="2226"/>
              <a:ext cx="0" cy="925"/>
            </a:xfrm>
            <a:prstGeom prst="line">
              <a:avLst/>
            </a:prstGeom>
            <a:grpFill/>
            <a:ln w="19050">
              <a:solidFill>
                <a:schemeClr val="tx1"/>
              </a:solidFill>
              <a:prstDash val="dash"/>
              <a:round/>
              <a:headEnd/>
              <a:tailEnd/>
            </a:ln>
            <a:extLst/>
          </p:spPr>
          <p:txBody>
            <a:bodyPr/>
            <a:lstStyle/>
            <a:p>
              <a:endParaRPr lang="es-CL"/>
            </a:p>
          </p:txBody>
        </p:sp>
        <p:sp>
          <p:nvSpPr>
            <p:cNvPr id="31" name="Line 8"/>
            <p:cNvSpPr>
              <a:spLocks noChangeShapeType="1"/>
            </p:cNvSpPr>
            <p:nvPr/>
          </p:nvSpPr>
          <p:spPr bwMode="auto">
            <a:xfrm>
              <a:off x="4031" y="1933"/>
              <a:ext cx="0" cy="1218"/>
            </a:xfrm>
            <a:prstGeom prst="line">
              <a:avLst/>
            </a:prstGeom>
            <a:grpFill/>
            <a:ln w="19050">
              <a:solidFill>
                <a:schemeClr val="tx1"/>
              </a:solidFill>
              <a:prstDash val="dash"/>
              <a:round/>
              <a:headEnd/>
              <a:tailEnd/>
            </a:ln>
            <a:extLst/>
          </p:spPr>
          <p:txBody>
            <a:bodyPr/>
            <a:lstStyle/>
            <a:p>
              <a:endParaRPr lang="es-CL"/>
            </a:p>
          </p:txBody>
        </p:sp>
        <p:sp>
          <p:nvSpPr>
            <p:cNvPr id="32" name="Line 9"/>
            <p:cNvSpPr>
              <a:spLocks noChangeShapeType="1"/>
            </p:cNvSpPr>
            <p:nvPr/>
          </p:nvSpPr>
          <p:spPr bwMode="auto">
            <a:xfrm>
              <a:off x="3133" y="1696"/>
              <a:ext cx="1751" cy="1373"/>
            </a:xfrm>
            <a:prstGeom prst="line">
              <a:avLst/>
            </a:prstGeom>
            <a:grpFill/>
            <a:ln w="38100">
              <a:solidFill>
                <a:srgbClr val="00B050"/>
              </a:solidFill>
              <a:round/>
              <a:headEnd/>
              <a:tailEnd/>
            </a:ln>
            <a:extLst/>
          </p:spPr>
          <p:txBody>
            <a:bodyPr wrap="none" anchor="ctr"/>
            <a:lstStyle/>
            <a:p>
              <a:endParaRPr lang="es-CL"/>
            </a:p>
          </p:txBody>
        </p:sp>
        <p:sp>
          <p:nvSpPr>
            <p:cNvPr id="33" name="Line 10"/>
            <p:cNvSpPr>
              <a:spLocks noChangeShapeType="1"/>
            </p:cNvSpPr>
            <p:nvPr/>
          </p:nvSpPr>
          <p:spPr bwMode="auto">
            <a:xfrm flipV="1">
              <a:off x="3089" y="1900"/>
              <a:ext cx="1677" cy="1128"/>
            </a:xfrm>
            <a:prstGeom prst="line">
              <a:avLst/>
            </a:prstGeom>
            <a:grpFill/>
            <a:ln w="25400">
              <a:solidFill>
                <a:srgbClr val="00B0F0"/>
              </a:solidFill>
              <a:prstDash val="solid"/>
              <a:round/>
              <a:headEnd/>
              <a:tailEnd/>
            </a:ln>
            <a:extLst/>
          </p:spPr>
          <p:txBody>
            <a:bodyPr/>
            <a:lstStyle/>
            <a:p>
              <a:endParaRPr lang="es-CL"/>
            </a:p>
          </p:txBody>
        </p:sp>
        <p:sp>
          <p:nvSpPr>
            <p:cNvPr id="34" name="Line 11"/>
            <p:cNvSpPr>
              <a:spLocks noChangeShapeType="1"/>
            </p:cNvSpPr>
            <p:nvPr/>
          </p:nvSpPr>
          <p:spPr bwMode="auto">
            <a:xfrm flipV="1">
              <a:off x="3092" y="1574"/>
              <a:ext cx="1266" cy="1428"/>
            </a:xfrm>
            <a:prstGeom prst="line">
              <a:avLst/>
            </a:prstGeom>
            <a:grpFill/>
            <a:ln w="38100">
              <a:solidFill>
                <a:srgbClr val="3366FF"/>
              </a:solidFill>
              <a:round/>
              <a:headEnd/>
              <a:tailEnd/>
            </a:ln>
            <a:extLst/>
          </p:spPr>
          <p:txBody>
            <a:bodyPr wrap="none" anchor="ctr"/>
            <a:lstStyle/>
            <a:p>
              <a:endParaRPr lang="es-CL"/>
            </a:p>
          </p:txBody>
        </p:sp>
        <p:graphicFrame>
          <p:nvGraphicFramePr>
            <p:cNvPr id="35" name="Object 12"/>
            <p:cNvGraphicFramePr>
              <a:graphicFrameLocks noChangeAspect="1"/>
            </p:cNvGraphicFramePr>
            <p:nvPr>
              <p:extLst>
                <p:ext uri="{D42A27DB-BD31-4B8C-83A1-F6EECF244321}">
                  <p14:modId xmlns:p14="http://schemas.microsoft.com/office/powerpoint/2010/main" val="1008329778"/>
                </p:ext>
              </p:extLst>
            </p:nvPr>
          </p:nvGraphicFramePr>
          <p:xfrm>
            <a:off x="4594" y="2023"/>
            <a:ext cx="472" cy="159"/>
          </p:xfrm>
          <a:graphic>
            <a:graphicData uri="http://schemas.openxmlformats.org/presentationml/2006/ole">
              <mc:AlternateContent xmlns:mc="http://schemas.openxmlformats.org/markup-compatibility/2006">
                <mc:Choice xmlns:v="urn:schemas-microsoft-com:vml" Requires="v">
                  <p:oleObj spid="_x0000_s1072" name="Ecuación" r:id="rId16" imgW="444307" imgH="203112" progId="Equation.3">
                    <p:embed/>
                  </p:oleObj>
                </mc:Choice>
                <mc:Fallback>
                  <p:oleObj name="Ecuación" r:id="rId16" imgW="444307" imgH="203112" progId="Equation.3">
                    <p:embed/>
                    <p:pic>
                      <p:nvPicPr>
                        <p:cNvPr id="0" name="Picture 3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594" y="2023"/>
                          <a:ext cx="472" cy="1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 name="Object 13"/>
            <p:cNvGraphicFramePr>
              <a:graphicFrameLocks noChangeAspect="1"/>
            </p:cNvGraphicFramePr>
            <p:nvPr/>
          </p:nvGraphicFramePr>
          <p:xfrm>
            <a:off x="4927" y="2960"/>
            <a:ext cx="278" cy="160"/>
          </p:xfrm>
          <a:graphic>
            <a:graphicData uri="http://schemas.openxmlformats.org/presentationml/2006/ole">
              <mc:AlternateContent xmlns:mc="http://schemas.openxmlformats.org/markup-compatibility/2006">
                <mc:Choice xmlns:v="urn:schemas-microsoft-com:vml" Requires="v">
                  <p:oleObj spid="_x0000_s1073" name="Ecuación" r:id="rId18" imgW="355292" imgH="203024" progId="Equation.3">
                    <p:embed/>
                  </p:oleObj>
                </mc:Choice>
                <mc:Fallback>
                  <p:oleObj name="Ecuación" r:id="rId18" imgW="355292" imgH="203024" progId="Equation.3">
                    <p:embed/>
                    <p:pic>
                      <p:nvPicPr>
                        <p:cNvPr id="0" name="Picture 3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27" y="2960"/>
                          <a:ext cx="278" cy="1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Line 14"/>
            <p:cNvSpPr>
              <a:spLocks noChangeShapeType="1"/>
            </p:cNvSpPr>
            <p:nvPr/>
          </p:nvSpPr>
          <p:spPr bwMode="auto">
            <a:xfrm flipH="1">
              <a:off x="3786" y="3084"/>
              <a:ext cx="245" cy="0"/>
            </a:xfrm>
            <a:prstGeom prst="line">
              <a:avLst/>
            </a:prstGeom>
            <a:grpFill/>
            <a:ln w="19050">
              <a:solidFill>
                <a:srgbClr val="FF0000"/>
              </a:solidFill>
              <a:round/>
              <a:headEnd type="triangle" w="med" len="med"/>
              <a:tailEnd/>
            </a:ln>
            <a:extLst/>
          </p:spPr>
          <p:txBody>
            <a:bodyPr/>
            <a:lstStyle/>
            <a:p>
              <a:endParaRPr lang="es-CL"/>
            </a:p>
          </p:txBody>
        </p:sp>
      </p:grpSp>
      <p:sp>
        <p:nvSpPr>
          <p:cNvPr id="38" name="Text Box 16"/>
          <p:cNvSpPr txBox="1">
            <a:spLocks noChangeArrowheads="1"/>
          </p:cNvSpPr>
          <p:nvPr/>
        </p:nvSpPr>
        <p:spPr bwMode="auto">
          <a:xfrm>
            <a:off x="5497502" y="2020879"/>
            <a:ext cx="2736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Externalidad Negativa a la Producción</a:t>
            </a:r>
            <a:endParaRPr lang="es-CL" dirty="0">
              <a:latin typeface="Cambria" pitchFamily="18" charset="0"/>
            </a:endParaRPr>
          </a:p>
        </p:txBody>
      </p:sp>
      <p:sp>
        <p:nvSpPr>
          <p:cNvPr id="4" name="3 Rectángulo"/>
          <p:cNvSpPr/>
          <p:nvPr/>
        </p:nvSpPr>
        <p:spPr>
          <a:xfrm>
            <a:off x="5674374" y="5724583"/>
            <a:ext cx="3157506" cy="851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latin typeface="Cambria" pitchFamily="18" charset="0"/>
              </a:rPr>
              <a:t>Ejemplo: Empresas contaminantes </a:t>
            </a:r>
          </a:p>
          <a:p>
            <a:pPr algn="ctr"/>
            <a:r>
              <a:rPr lang="es-MX" dirty="0" smtClean="0">
                <a:latin typeface="Cambria" pitchFamily="18" charset="0"/>
              </a:rPr>
              <a:t>El </a:t>
            </a:r>
            <a:r>
              <a:rPr lang="es-MX" dirty="0" err="1" smtClean="0">
                <a:latin typeface="Cambria" pitchFamily="18" charset="0"/>
              </a:rPr>
              <a:t>CMgS</a:t>
            </a:r>
            <a:r>
              <a:rPr lang="es-MX" dirty="0" smtClean="0">
                <a:latin typeface="Cambria" pitchFamily="18" charset="0"/>
              </a:rPr>
              <a:t> es mayor que el </a:t>
            </a:r>
            <a:r>
              <a:rPr lang="es-MX" dirty="0" err="1" smtClean="0">
                <a:latin typeface="Cambria" pitchFamily="18" charset="0"/>
              </a:rPr>
              <a:t>CMgP</a:t>
            </a:r>
            <a:endParaRPr lang="es-CL" dirty="0">
              <a:latin typeface="Cambria" pitchFamily="18" charset="0"/>
            </a:endParaRPr>
          </a:p>
        </p:txBody>
      </p:sp>
      <p:pic>
        <p:nvPicPr>
          <p:cNvPr id="39" name="38 Imagen" descr="logo2.jpg"/>
          <p:cNvPicPr>
            <a:picLocks noChangeAspect="1"/>
          </p:cNvPicPr>
          <p:nvPr/>
        </p:nvPicPr>
        <p:blipFill>
          <a:blip r:embed="rId20"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809688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55776" y="247215"/>
            <a:ext cx="5338936" cy="1054059"/>
          </a:xfrm>
        </p:spPr>
        <p:txBody>
          <a:bodyPr>
            <a:noAutofit/>
          </a:bodyPr>
          <a:lstStyle/>
          <a:p>
            <a:pPr algn="ctr"/>
            <a:r>
              <a:rPr lang="es-MX" sz="2800" b="1" dirty="0" smtClean="0">
                <a:solidFill>
                  <a:schemeClr val="bg1"/>
                </a:solidFill>
                <a:latin typeface="Cambria" pitchFamily="18" charset="0"/>
              </a:rPr>
              <a:t>Tercera  unidad</a:t>
            </a:r>
            <a:br>
              <a:rPr lang="es-MX" sz="2800" b="1" dirty="0" smtClean="0">
                <a:solidFill>
                  <a:schemeClr val="bg1"/>
                </a:solidFill>
                <a:latin typeface="Cambria" pitchFamily="18" charset="0"/>
              </a:rPr>
            </a:br>
            <a:r>
              <a:rPr lang="es-MX" sz="2800" b="1" dirty="0" smtClean="0">
                <a:solidFill>
                  <a:schemeClr val="bg1"/>
                </a:solidFill>
                <a:latin typeface="Cambria" pitchFamily="18" charset="0"/>
              </a:rPr>
              <a:t>Políticas y aplicaciones</a:t>
            </a:r>
            <a:endParaRPr lang="es-CL" sz="2800" b="1" dirty="0">
              <a:solidFill>
                <a:schemeClr val="bg1"/>
              </a:solidFill>
              <a:latin typeface="Cambria" pitchFamily="18" charset="0"/>
            </a:endParaRPr>
          </a:p>
        </p:txBody>
      </p:sp>
      <p:sp>
        <p:nvSpPr>
          <p:cNvPr id="3" name="2 Marcador de contenido"/>
          <p:cNvSpPr>
            <a:spLocks noGrp="1"/>
          </p:cNvSpPr>
          <p:nvPr>
            <p:ph idx="1"/>
          </p:nvPr>
        </p:nvSpPr>
        <p:spPr>
          <a:xfrm>
            <a:off x="2438400" y="2286000"/>
            <a:ext cx="6248400" cy="4095328"/>
          </a:xfrm>
        </p:spPr>
        <p:txBody>
          <a:bodyPr>
            <a:normAutofit fontScale="40000" lnSpcReduction="20000"/>
          </a:bodyPr>
          <a:lstStyle/>
          <a:p>
            <a:pPr>
              <a:buFont typeface="Wingdings" pitchFamily="2" charset="2"/>
              <a:buChar char="v"/>
            </a:pPr>
            <a:r>
              <a:rPr lang="es-MX" sz="5000" dirty="0" smtClean="0">
                <a:latin typeface="Cambria" pitchFamily="18" charset="0"/>
              </a:rPr>
              <a:t>Impuestos</a:t>
            </a:r>
          </a:p>
          <a:p>
            <a:pPr>
              <a:buFont typeface="Wingdings" pitchFamily="2" charset="2"/>
              <a:buChar char="v"/>
            </a:pPr>
            <a:r>
              <a:rPr lang="es-MX" sz="5000" dirty="0" smtClean="0">
                <a:latin typeface="Cambria" pitchFamily="18" charset="0"/>
              </a:rPr>
              <a:t>Subsidios</a:t>
            </a:r>
          </a:p>
          <a:p>
            <a:pPr>
              <a:buFont typeface="Wingdings" pitchFamily="2" charset="2"/>
              <a:buChar char="v"/>
            </a:pPr>
            <a:r>
              <a:rPr lang="es-MX" sz="5000" dirty="0" smtClean="0">
                <a:latin typeface="Cambria" pitchFamily="18" charset="0"/>
              </a:rPr>
              <a:t>Políticas de comercio</a:t>
            </a:r>
          </a:p>
          <a:p>
            <a:pPr>
              <a:buFont typeface="Wingdings" pitchFamily="2" charset="2"/>
              <a:buChar char="Ø"/>
            </a:pPr>
            <a:r>
              <a:rPr lang="es-MX" sz="4200" dirty="0" smtClean="0">
                <a:latin typeface="Cambria" pitchFamily="18" charset="0"/>
              </a:rPr>
              <a:t>Arancel</a:t>
            </a:r>
          </a:p>
          <a:p>
            <a:pPr>
              <a:buFont typeface="Wingdings" pitchFamily="2" charset="2"/>
              <a:buChar char="Ø"/>
            </a:pPr>
            <a:r>
              <a:rPr lang="es-MX" sz="4200" dirty="0" smtClean="0">
                <a:latin typeface="Cambria" pitchFamily="18" charset="0"/>
              </a:rPr>
              <a:t>Precio máximo</a:t>
            </a:r>
          </a:p>
          <a:p>
            <a:pPr>
              <a:buFont typeface="Wingdings" pitchFamily="2" charset="2"/>
              <a:buChar char="Ø"/>
            </a:pPr>
            <a:r>
              <a:rPr lang="es-MX" sz="4200" dirty="0" smtClean="0">
                <a:latin typeface="Cambria" pitchFamily="18" charset="0"/>
              </a:rPr>
              <a:t>Precio mínimo</a:t>
            </a:r>
          </a:p>
          <a:p>
            <a:pPr>
              <a:buFont typeface="Wingdings" pitchFamily="2" charset="2"/>
              <a:buChar char="v"/>
            </a:pPr>
            <a:r>
              <a:rPr lang="es-MX" sz="5000" dirty="0" smtClean="0">
                <a:latin typeface="Cambria" pitchFamily="18" charset="0"/>
              </a:rPr>
              <a:t>Fallas de mercado</a:t>
            </a:r>
          </a:p>
          <a:p>
            <a:pPr>
              <a:buFont typeface="Wingdings" pitchFamily="2" charset="2"/>
              <a:buChar char="Ø"/>
            </a:pPr>
            <a:r>
              <a:rPr lang="es-MX" sz="4200" dirty="0" smtClean="0">
                <a:latin typeface="Cambria" pitchFamily="18" charset="0"/>
              </a:rPr>
              <a:t>Externalidades </a:t>
            </a:r>
            <a:endParaRPr lang="es-MX" sz="4200" dirty="0">
              <a:latin typeface="Cambria" pitchFamily="18" charset="0"/>
            </a:endParaRPr>
          </a:p>
          <a:p>
            <a:pPr>
              <a:buFont typeface="Wingdings" pitchFamily="2" charset="2"/>
              <a:buChar char="Ø"/>
            </a:pPr>
            <a:r>
              <a:rPr lang="es-MX" sz="4200" dirty="0">
                <a:latin typeface="Cambria" pitchFamily="18" charset="0"/>
              </a:rPr>
              <a:t>Bienes </a:t>
            </a:r>
            <a:r>
              <a:rPr lang="es-MX" sz="4200" dirty="0" smtClean="0">
                <a:latin typeface="Cambria" pitchFamily="18" charset="0"/>
              </a:rPr>
              <a:t>Públicos</a:t>
            </a:r>
          </a:p>
          <a:p>
            <a:pPr>
              <a:buFont typeface="Wingdings" pitchFamily="2" charset="2"/>
              <a:buChar char="v"/>
            </a:pPr>
            <a:endParaRPr lang="es-MX" dirty="0" smtClean="0">
              <a:latin typeface="Cambria" pitchFamily="18" charset="0"/>
            </a:endParaRPr>
          </a:p>
        </p:txBody>
      </p:sp>
      <p:pic>
        <p:nvPicPr>
          <p:cNvPr id="6" name="5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0790988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b="1" dirty="0" smtClean="0">
                <a:solidFill>
                  <a:schemeClr val="bg1"/>
                </a:solidFill>
                <a:latin typeface="Cambria" pitchFamily="18" charset="0"/>
              </a:rPr>
              <a:t>externalidades</a:t>
            </a:r>
            <a:endParaRPr lang="es-CL" sz="3600" b="1" dirty="0"/>
          </a:p>
        </p:txBody>
      </p:sp>
      <p:grpSp>
        <p:nvGrpSpPr>
          <p:cNvPr id="39" name="Group 2"/>
          <p:cNvGrpSpPr>
            <a:grpSpLocks/>
          </p:cNvGrpSpPr>
          <p:nvPr/>
        </p:nvGrpSpPr>
        <p:grpSpPr bwMode="auto">
          <a:xfrm>
            <a:off x="1908507" y="2636838"/>
            <a:ext cx="3383573" cy="2514600"/>
            <a:chOff x="567" y="1661"/>
            <a:chExt cx="2293" cy="1584"/>
          </a:xfrm>
        </p:grpSpPr>
        <p:sp>
          <p:nvSpPr>
            <p:cNvPr id="40" name="AutoShape 3"/>
            <p:cNvSpPr>
              <a:spLocks noChangeArrowheads="1"/>
            </p:cNvSpPr>
            <p:nvPr/>
          </p:nvSpPr>
          <p:spPr bwMode="auto">
            <a:xfrm rot="5400000">
              <a:off x="1337" y="2342"/>
              <a:ext cx="319" cy="227"/>
            </a:xfrm>
            <a:prstGeom prst="triangle">
              <a:avLst>
                <a:gd name="adj" fmla="val 52745"/>
              </a:avLst>
            </a:prstGeom>
            <a:solidFill>
              <a:srgbClr val="FF0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s-ES"/>
            </a:p>
          </p:txBody>
        </p:sp>
        <p:sp>
          <p:nvSpPr>
            <p:cNvPr id="41" name="Line 4"/>
            <p:cNvSpPr>
              <a:spLocks noChangeShapeType="1"/>
            </p:cNvSpPr>
            <p:nvPr/>
          </p:nvSpPr>
          <p:spPr bwMode="auto">
            <a:xfrm flipV="1">
              <a:off x="567" y="1661"/>
              <a:ext cx="0" cy="158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42" name="Line 5"/>
            <p:cNvSpPr>
              <a:spLocks noChangeShapeType="1"/>
            </p:cNvSpPr>
            <p:nvPr/>
          </p:nvSpPr>
          <p:spPr bwMode="auto">
            <a:xfrm>
              <a:off x="572" y="3243"/>
              <a:ext cx="22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43" name="Line 6"/>
            <p:cNvSpPr>
              <a:spLocks noChangeShapeType="1"/>
            </p:cNvSpPr>
            <p:nvPr/>
          </p:nvSpPr>
          <p:spPr bwMode="auto">
            <a:xfrm>
              <a:off x="1379" y="2341"/>
              <a:ext cx="0" cy="895"/>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CL"/>
            </a:p>
          </p:txBody>
        </p:sp>
        <p:sp>
          <p:nvSpPr>
            <p:cNvPr id="44" name="Line 7"/>
            <p:cNvSpPr>
              <a:spLocks noChangeShapeType="1"/>
            </p:cNvSpPr>
            <p:nvPr/>
          </p:nvSpPr>
          <p:spPr bwMode="auto">
            <a:xfrm>
              <a:off x="1591" y="2475"/>
              <a:ext cx="0" cy="761"/>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CL"/>
            </a:p>
          </p:txBody>
        </p:sp>
        <p:sp>
          <p:nvSpPr>
            <p:cNvPr id="45" name="Line 8"/>
            <p:cNvSpPr>
              <a:spLocks noChangeShapeType="1"/>
            </p:cNvSpPr>
            <p:nvPr/>
          </p:nvSpPr>
          <p:spPr bwMode="auto">
            <a:xfrm>
              <a:off x="693" y="1781"/>
              <a:ext cx="1548" cy="1184"/>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46" name="Line 9"/>
            <p:cNvSpPr>
              <a:spLocks noChangeShapeType="1"/>
            </p:cNvSpPr>
            <p:nvPr/>
          </p:nvSpPr>
          <p:spPr bwMode="auto">
            <a:xfrm flipV="1">
              <a:off x="649" y="1984"/>
              <a:ext cx="1678" cy="1129"/>
            </a:xfrm>
            <a:prstGeom prst="line">
              <a:avLst/>
            </a:prstGeom>
            <a:noFill/>
            <a:ln w="38100">
              <a:solidFill>
                <a:srgbClr val="00B05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47" name="Line 10"/>
            <p:cNvSpPr>
              <a:spLocks noChangeShapeType="1"/>
            </p:cNvSpPr>
            <p:nvPr/>
          </p:nvSpPr>
          <p:spPr bwMode="auto">
            <a:xfrm>
              <a:off x="689" y="1862"/>
              <a:ext cx="1184" cy="1307"/>
            </a:xfrm>
            <a:prstGeom prst="line">
              <a:avLst/>
            </a:prstGeom>
            <a:noFill/>
            <a:ln w="25400">
              <a:solidFill>
                <a:srgbClr val="00B0F0"/>
              </a:solidFill>
              <a:prstDash val="solid"/>
              <a:round/>
              <a:headEnd/>
              <a:tailEnd/>
            </a:ln>
            <a:extLst>
              <a:ext uri="{909E8E84-426E-40DD-AFC4-6F175D3DCCD1}">
                <a14:hiddenFill xmlns:a14="http://schemas.microsoft.com/office/drawing/2010/main">
                  <a:noFill/>
                </a14:hiddenFill>
              </a:ext>
            </a:extLst>
          </p:spPr>
          <p:txBody>
            <a:bodyPr/>
            <a:lstStyle/>
            <a:p>
              <a:endParaRPr lang="es-CL"/>
            </a:p>
          </p:txBody>
        </p:sp>
        <p:graphicFrame>
          <p:nvGraphicFramePr>
            <p:cNvPr id="48" name="Object 11"/>
            <p:cNvGraphicFramePr>
              <a:graphicFrameLocks noChangeAspect="1"/>
            </p:cNvGraphicFramePr>
            <p:nvPr>
              <p:extLst>
                <p:ext uri="{D42A27DB-BD31-4B8C-83A1-F6EECF244321}">
                  <p14:modId xmlns:p14="http://schemas.microsoft.com/office/powerpoint/2010/main" val="948670394"/>
                </p:ext>
              </p:extLst>
            </p:nvPr>
          </p:nvGraphicFramePr>
          <p:xfrm>
            <a:off x="2377" y="1907"/>
            <a:ext cx="483" cy="160"/>
          </p:xfrm>
          <a:graphic>
            <a:graphicData uri="http://schemas.openxmlformats.org/presentationml/2006/ole">
              <mc:AlternateContent xmlns:mc="http://schemas.openxmlformats.org/markup-compatibility/2006">
                <mc:Choice xmlns:v="urn:schemas-microsoft-com:vml" Requires="v">
                  <p:oleObj spid="_x0000_s2068" name="Ecuación" r:id="rId4" imgW="431640" imgH="203040" progId="Equation.3">
                    <p:embed/>
                  </p:oleObj>
                </mc:Choice>
                <mc:Fallback>
                  <p:oleObj name="Ecuación" r:id="rId4" imgW="431640" imgH="203040" progId="Equation.3">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7" y="1907"/>
                          <a:ext cx="483" cy="1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 name="Object 12"/>
            <p:cNvGraphicFramePr>
              <a:graphicFrameLocks noChangeAspect="1"/>
            </p:cNvGraphicFramePr>
            <p:nvPr/>
          </p:nvGraphicFramePr>
          <p:xfrm>
            <a:off x="2300" y="2888"/>
            <a:ext cx="339" cy="159"/>
          </p:xfrm>
          <a:graphic>
            <a:graphicData uri="http://schemas.openxmlformats.org/presentationml/2006/ole">
              <mc:AlternateContent xmlns:mc="http://schemas.openxmlformats.org/markup-compatibility/2006">
                <mc:Choice xmlns:v="urn:schemas-microsoft-com:vml" Requires="v">
                  <p:oleObj spid="_x0000_s2069" name="Ecuación" r:id="rId6" imgW="431613" imgH="203112" progId="Equation.3">
                    <p:embed/>
                  </p:oleObj>
                </mc:Choice>
                <mc:Fallback>
                  <p:oleObj name="Ecuación" r:id="rId6" imgW="431613" imgH="203112" progId="Equation.3">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0" y="2888"/>
                          <a:ext cx="339" cy="1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0" name="Object 13"/>
            <p:cNvGraphicFramePr>
              <a:graphicFrameLocks noChangeAspect="1"/>
            </p:cNvGraphicFramePr>
            <p:nvPr>
              <p:extLst>
                <p:ext uri="{D42A27DB-BD31-4B8C-83A1-F6EECF244321}">
                  <p14:modId xmlns:p14="http://schemas.microsoft.com/office/powerpoint/2010/main" val="2025405505"/>
                </p:ext>
              </p:extLst>
            </p:nvPr>
          </p:nvGraphicFramePr>
          <p:xfrm>
            <a:off x="1928" y="3086"/>
            <a:ext cx="399" cy="159"/>
          </p:xfrm>
          <a:graphic>
            <a:graphicData uri="http://schemas.openxmlformats.org/presentationml/2006/ole">
              <mc:AlternateContent xmlns:mc="http://schemas.openxmlformats.org/markup-compatibility/2006">
                <mc:Choice xmlns:v="urn:schemas-microsoft-com:vml" Requires="v">
                  <p:oleObj spid="_x0000_s2070" name="Ecuación" r:id="rId8" imgW="444307" imgH="203112" progId="Equation.3">
                    <p:embed/>
                  </p:oleObj>
                </mc:Choice>
                <mc:Fallback>
                  <p:oleObj name="Ecuación" r:id="rId8" imgW="444307" imgH="203112" progId="Equation.3">
                    <p:embed/>
                    <p:pic>
                      <p:nvPicPr>
                        <p:cNvPr id="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28" y="3086"/>
                          <a:ext cx="399" cy="1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51" name="Group 14"/>
          <p:cNvGrpSpPr>
            <a:grpSpLocks/>
          </p:cNvGrpSpPr>
          <p:nvPr/>
        </p:nvGrpSpPr>
        <p:grpSpPr bwMode="auto">
          <a:xfrm>
            <a:off x="5592981" y="2636838"/>
            <a:ext cx="3383574" cy="2511425"/>
            <a:chOff x="3098" y="1661"/>
            <a:chExt cx="2293" cy="1582"/>
          </a:xfrm>
        </p:grpSpPr>
        <p:sp>
          <p:nvSpPr>
            <p:cNvPr id="52" name="Line 15"/>
            <p:cNvSpPr>
              <a:spLocks noChangeShapeType="1"/>
            </p:cNvSpPr>
            <p:nvPr/>
          </p:nvSpPr>
          <p:spPr bwMode="auto">
            <a:xfrm flipV="1">
              <a:off x="3098" y="1661"/>
              <a:ext cx="0" cy="158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3" name="Line 16"/>
            <p:cNvSpPr>
              <a:spLocks noChangeShapeType="1"/>
            </p:cNvSpPr>
            <p:nvPr/>
          </p:nvSpPr>
          <p:spPr bwMode="auto">
            <a:xfrm>
              <a:off x="3103" y="3243"/>
              <a:ext cx="22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grpSp>
          <p:nvGrpSpPr>
            <p:cNvPr id="54" name="Group 17"/>
            <p:cNvGrpSpPr>
              <a:grpSpLocks/>
            </p:cNvGrpSpPr>
            <p:nvPr/>
          </p:nvGrpSpPr>
          <p:grpSpPr bwMode="auto">
            <a:xfrm>
              <a:off x="3914" y="2466"/>
              <a:ext cx="204" cy="373"/>
              <a:chOff x="1111" y="2340"/>
              <a:chExt cx="227" cy="414"/>
            </a:xfrm>
          </p:grpSpPr>
          <p:sp>
            <p:nvSpPr>
              <p:cNvPr id="63" name="AutoShape 18"/>
              <p:cNvSpPr>
                <a:spLocks noChangeArrowheads="1"/>
              </p:cNvSpPr>
              <p:nvPr/>
            </p:nvSpPr>
            <p:spPr bwMode="auto">
              <a:xfrm flipH="1">
                <a:off x="1111" y="2340"/>
                <a:ext cx="227" cy="183"/>
              </a:xfrm>
              <a:prstGeom prst="rtTriangle">
                <a:avLst/>
              </a:prstGeom>
              <a:solidFill>
                <a:srgbClr val="FF0000"/>
              </a:solidFill>
              <a:ln w="9525" algn="ctr">
                <a:solidFill>
                  <a:srgbClr val="FF0000"/>
                </a:solidFill>
                <a:miter lim="800000"/>
                <a:headEnd/>
                <a:tailEnd/>
              </a:ln>
            </p:spPr>
            <p:txBody>
              <a:bodyPr wrap="none" anchor="ctr"/>
              <a:lstStyle/>
              <a:p>
                <a:endParaRPr lang="es-ES"/>
              </a:p>
            </p:txBody>
          </p:sp>
          <p:sp>
            <p:nvSpPr>
              <p:cNvPr id="64" name="AutoShape 19"/>
              <p:cNvSpPr>
                <a:spLocks noChangeArrowheads="1"/>
              </p:cNvSpPr>
              <p:nvPr/>
            </p:nvSpPr>
            <p:spPr bwMode="auto">
              <a:xfrm flipH="1" flipV="1">
                <a:off x="1111" y="2527"/>
                <a:ext cx="227" cy="227"/>
              </a:xfrm>
              <a:prstGeom prst="rtTriangle">
                <a:avLst/>
              </a:prstGeom>
              <a:solidFill>
                <a:srgbClr val="FF0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s-ES"/>
              </a:p>
            </p:txBody>
          </p:sp>
        </p:grpSp>
        <p:sp>
          <p:nvSpPr>
            <p:cNvPr id="55" name="Line 20"/>
            <p:cNvSpPr>
              <a:spLocks noChangeShapeType="1"/>
            </p:cNvSpPr>
            <p:nvPr/>
          </p:nvSpPr>
          <p:spPr bwMode="auto">
            <a:xfrm>
              <a:off x="3911" y="2634"/>
              <a:ext cx="0" cy="59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CL"/>
            </a:p>
          </p:txBody>
        </p:sp>
        <p:sp>
          <p:nvSpPr>
            <p:cNvPr id="56" name="Line 21"/>
            <p:cNvSpPr>
              <a:spLocks noChangeShapeType="1"/>
            </p:cNvSpPr>
            <p:nvPr/>
          </p:nvSpPr>
          <p:spPr bwMode="auto">
            <a:xfrm>
              <a:off x="4122" y="2471"/>
              <a:ext cx="0" cy="761"/>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CL"/>
            </a:p>
          </p:txBody>
        </p:sp>
        <p:sp>
          <p:nvSpPr>
            <p:cNvPr id="57" name="Line 22"/>
            <p:cNvSpPr>
              <a:spLocks noChangeShapeType="1"/>
            </p:cNvSpPr>
            <p:nvPr/>
          </p:nvSpPr>
          <p:spPr bwMode="auto">
            <a:xfrm>
              <a:off x="3224" y="1777"/>
              <a:ext cx="1548" cy="1188"/>
            </a:xfrm>
            <a:prstGeom prst="line">
              <a:avLst/>
            </a:prstGeom>
            <a:noFill/>
            <a:ln w="25400">
              <a:solidFill>
                <a:srgbClr val="92D050"/>
              </a:solidFill>
              <a:prstDash val="solid"/>
              <a:round/>
              <a:headEnd/>
              <a:tailEnd/>
            </a:ln>
            <a:extLst>
              <a:ext uri="{909E8E84-426E-40DD-AFC4-6F175D3DCCD1}">
                <a14:hiddenFill xmlns:a14="http://schemas.microsoft.com/office/drawing/2010/main">
                  <a:noFill/>
                </a14:hiddenFill>
              </a:ext>
            </a:extLst>
          </p:spPr>
          <p:txBody>
            <a:bodyPr/>
            <a:lstStyle/>
            <a:p>
              <a:endParaRPr lang="es-CL"/>
            </a:p>
          </p:txBody>
        </p:sp>
        <p:sp>
          <p:nvSpPr>
            <p:cNvPr id="58" name="Line 23"/>
            <p:cNvSpPr>
              <a:spLocks noChangeShapeType="1"/>
            </p:cNvSpPr>
            <p:nvPr/>
          </p:nvSpPr>
          <p:spPr bwMode="auto">
            <a:xfrm flipV="1">
              <a:off x="3205" y="1951"/>
              <a:ext cx="1677" cy="1129"/>
            </a:xfrm>
            <a:prstGeom prst="line">
              <a:avLst/>
            </a:prstGeom>
            <a:noFill/>
            <a:ln w="38100">
              <a:solidFill>
                <a:srgbClr val="3366FF"/>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9" name="Line 24"/>
            <p:cNvSpPr>
              <a:spLocks noChangeShapeType="1"/>
            </p:cNvSpPr>
            <p:nvPr/>
          </p:nvSpPr>
          <p:spPr bwMode="auto">
            <a:xfrm>
              <a:off x="3220" y="1858"/>
              <a:ext cx="1184" cy="1307"/>
            </a:xfrm>
            <a:prstGeom prst="line">
              <a:avLst/>
            </a:prstGeom>
            <a:noFill/>
            <a:ln w="38100">
              <a:solidFill>
                <a:srgbClr val="00B050"/>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graphicFrame>
          <p:nvGraphicFramePr>
            <p:cNvPr id="60" name="Object 25"/>
            <p:cNvGraphicFramePr>
              <a:graphicFrameLocks noChangeAspect="1"/>
            </p:cNvGraphicFramePr>
            <p:nvPr>
              <p:extLst>
                <p:ext uri="{D42A27DB-BD31-4B8C-83A1-F6EECF244321}">
                  <p14:modId xmlns:p14="http://schemas.microsoft.com/office/powerpoint/2010/main" val="339478797"/>
                </p:ext>
              </p:extLst>
            </p:nvPr>
          </p:nvGraphicFramePr>
          <p:xfrm>
            <a:off x="4908" y="1904"/>
            <a:ext cx="426" cy="159"/>
          </p:xfrm>
          <a:graphic>
            <a:graphicData uri="http://schemas.openxmlformats.org/presentationml/2006/ole">
              <mc:AlternateContent xmlns:mc="http://schemas.openxmlformats.org/markup-compatibility/2006">
                <mc:Choice xmlns:v="urn:schemas-microsoft-com:vml" Requires="v">
                  <p:oleObj spid="_x0000_s2071" name="Ecuación" r:id="rId10" imgW="431613" imgH="203112" progId="Equation.3">
                    <p:embed/>
                  </p:oleObj>
                </mc:Choice>
                <mc:Fallback>
                  <p:oleObj name="Ecuación" r:id="rId10" imgW="431613" imgH="203112" progId="Equation.3">
                    <p:embed/>
                    <p:pic>
                      <p:nvPicPr>
                        <p:cNvPr id="0"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08" y="1904"/>
                          <a:ext cx="426" cy="1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 name="Object 26"/>
            <p:cNvGraphicFramePr>
              <a:graphicFrameLocks noChangeAspect="1"/>
            </p:cNvGraphicFramePr>
            <p:nvPr>
              <p:extLst>
                <p:ext uri="{D42A27DB-BD31-4B8C-83A1-F6EECF244321}">
                  <p14:modId xmlns:p14="http://schemas.microsoft.com/office/powerpoint/2010/main" val="1137577000"/>
                </p:ext>
              </p:extLst>
            </p:nvPr>
          </p:nvGraphicFramePr>
          <p:xfrm>
            <a:off x="4822" y="2928"/>
            <a:ext cx="414" cy="159"/>
          </p:xfrm>
          <a:graphic>
            <a:graphicData uri="http://schemas.openxmlformats.org/presentationml/2006/ole">
              <mc:AlternateContent xmlns:mc="http://schemas.openxmlformats.org/markup-compatibility/2006">
                <mc:Choice xmlns:v="urn:schemas-microsoft-com:vml" Requires="v">
                  <p:oleObj spid="_x0000_s2072" name="Ecuación" r:id="rId12" imgW="444240" imgH="203040" progId="Equation.3">
                    <p:embed/>
                  </p:oleObj>
                </mc:Choice>
                <mc:Fallback>
                  <p:oleObj name="Ecuación" r:id="rId12" imgW="444240" imgH="203040" progId="Equation.3">
                    <p:embed/>
                    <p:pic>
                      <p:nvPicPr>
                        <p:cNvPr id="0" name="Picture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822" y="2928"/>
                          <a:ext cx="414" cy="1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Object 27"/>
            <p:cNvGraphicFramePr>
              <a:graphicFrameLocks noChangeAspect="1"/>
            </p:cNvGraphicFramePr>
            <p:nvPr>
              <p:extLst>
                <p:ext uri="{D42A27DB-BD31-4B8C-83A1-F6EECF244321}">
                  <p14:modId xmlns:p14="http://schemas.microsoft.com/office/powerpoint/2010/main" val="3389295141"/>
                </p:ext>
              </p:extLst>
            </p:nvPr>
          </p:nvGraphicFramePr>
          <p:xfrm>
            <a:off x="4463" y="3082"/>
            <a:ext cx="419" cy="159"/>
          </p:xfrm>
          <a:graphic>
            <a:graphicData uri="http://schemas.openxmlformats.org/presentationml/2006/ole">
              <mc:AlternateContent xmlns:mc="http://schemas.openxmlformats.org/markup-compatibility/2006">
                <mc:Choice xmlns:v="urn:schemas-microsoft-com:vml" Requires="v">
                  <p:oleObj spid="_x0000_s2073" name="Ecuación" r:id="rId14" imgW="431613" imgH="203112" progId="Equation.3">
                    <p:embed/>
                  </p:oleObj>
                </mc:Choice>
                <mc:Fallback>
                  <p:oleObj name="Ecuación" r:id="rId14" imgW="431613" imgH="203112" progId="Equation.3">
                    <p:embed/>
                    <p:pic>
                      <p:nvPicPr>
                        <p:cNvPr id="0" name="Picture 1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63" y="3082"/>
                          <a:ext cx="419" cy="1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65" name="Text Box 28"/>
          <p:cNvSpPr txBox="1">
            <a:spLocks noChangeArrowheads="1"/>
          </p:cNvSpPr>
          <p:nvPr/>
        </p:nvSpPr>
        <p:spPr bwMode="auto">
          <a:xfrm>
            <a:off x="1764044" y="5373688"/>
            <a:ext cx="3615244"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dirty="0">
                <a:latin typeface="Cambria" pitchFamily="18" charset="0"/>
              </a:rPr>
              <a:t>Ejemplo: El Estado reparte leche a las familias</a:t>
            </a:r>
          </a:p>
          <a:p>
            <a:pPr algn="just" eaLnBrk="1" hangingPunct="1">
              <a:spcBef>
                <a:spcPct val="50000"/>
              </a:spcBef>
            </a:pPr>
            <a:r>
              <a:rPr lang="es-ES_tradnl" dirty="0">
                <a:latin typeface="Cambria" pitchFamily="18" charset="0"/>
              </a:rPr>
              <a:t>El </a:t>
            </a:r>
            <a:r>
              <a:rPr lang="es-ES_tradnl" dirty="0" err="1">
                <a:latin typeface="Cambria" pitchFamily="18" charset="0"/>
              </a:rPr>
              <a:t>BMgS</a:t>
            </a:r>
            <a:r>
              <a:rPr lang="es-ES_tradnl" dirty="0">
                <a:latin typeface="Cambria" pitchFamily="18" charset="0"/>
              </a:rPr>
              <a:t> es mayor al </a:t>
            </a:r>
            <a:r>
              <a:rPr lang="es-ES_tradnl" dirty="0" err="1">
                <a:latin typeface="Cambria" pitchFamily="18" charset="0"/>
              </a:rPr>
              <a:t>BMgP</a:t>
            </a:r>
            <a:endParaRPr lang="es-CL" dirty="0">
              <a:latin typeface="Cambria" pitchFamily="18" charset="0"/>
            </a:endParaRPr>
          </a:p>
        </p:txBody>
      </p:sp>
      <p:sp>
        <p:nvSpPr>
          <p:cNvPr id="66" name="Text Box 29"/>
          <p:cNvSpPr txBox="1">
            <a:spLocks noChangeArrowheads="1"/>
          </p:cNvSpPr>
          <p:nvPr/>
        </p:nvSpPr>
        <p:spPr bwMode="auto">
          <a:xfrm>
            <a:off x="5727157" y="5445125"/>
            <a:ext cx="3748049"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dirty="0">
                <a:latin typeface="Cambria" pitchFamily="18" charset="0"/>
              </a:rPr>
              <a:t>Ejemplo: Cigarros, alcohol</a:t>
            </a:r>
          </a:p>
          <a:p>
            <a:pPr eaLnBrk="1" hangingPunct="1"/>
            <a:endParaRPr lang="es-ES_tradnl" dirty="0">
              <a:latin typeface="Cambria" pitchFamily="18" charset="0"/>
            </a:endParaRPr>
          </a:p>
          <a:p>
            <a:pPr eaLnBrk="1" hangingPunct="1"/>
            <a:r>
              <a:rPr lang="es-ES_tradnl" dirty="0">
                <a:latin typeface="Cambria" pitchFamily="18" charset="0"/>
              </a:rPr>
              <a:t>El </a:t>
            </a:r>
            <a:r>
              <a:rPr lang="es-ES_tradnl" dirty="0" err="1">
                <a:latin typeface="Cambria" pitchFamily="18" charset="0"/>
              </a:rPr>
              <a:t>BMgS</a:t>
            </a:r>
            <a:r>
              <a:rPr lang="es-ES_tradnl" dirty="0">
                <a:latin typeface="Cambria" pitchFamily="18" charset="0"/>
              </a:rPr>
              <a:t> es menor al </a:t>
            </a:r>
            <a:r>
              <a:rPr lang="es-ES_tradnl" dirty="0" err="1">
                <a:latin typeface="Cambria" pitchFamily="18" charset="0"/>
              </a:rPr>
              <a:t>BMgP</a:t>
            </a:r>
            <a:endParaRPr lang="es-CL" dirty="0">
              <a:latin typeface="Cambria" pitchFamily="18" charset="0"/>
            </a:endParaRPr>
          </a:p>
        </p:txBody>
      </p:sp>
      <p:sp>
        <p:nvSpPr>
          <p:cNvPr id="67" name="Text Box 33"/>
          <p:cNvSpPr txBox="1">
            <a:spLocks noChangeArrowheads="1"/>
          </p:cNvSpPr>
          <p:nvPr/>
        </p:nvSpPr>
        <p:spPr bwMode="auto">
          <a:xfrm>
            <a:off x="2195844" y="1851025"/>
            <a:ext cx="247607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Externalidad Positiva en el Consumo</a:t>
            </a:r>
            <a:endParaRPr lang="es-CL" dirty="0">
              <a:latin typeface="Cambria" pitchFamily="18" charset="0"/>
            </a:endParaRPr>
          </a:p>
        </p:txBody>
      </p:sp>
      <p:sp>
        <p:nvSpPr>
          <p:cNvPr id="68" name="Text Box 34"/>
          <p:cNvSpPr txBox="1">
            <a:spLocks noChangeArrowheads="1"/>
          </p:cNvSpPr>
          <p:nvPr/>
        </p:nvSpPr>
        <p:spPr bwMode="auto">
          <a:xfrm>
            <a:off x="6021239" y="1851025"/>
            <a:ext cx="2543951"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Externalidad Negativa en el Consumo</a:t>
            </a:r>
            <a:endParaRPr lang="es-CL" dirty="0">
              <a:latin typeface="Cambria" pitchFamily="18" charset="0"/>
            </a:endParaRPr>
          </a:p>
        </p:txBody>
      </p:sp>
      <p:pic>
        <p:nvPicPr>
          <p:cNvPr id="34" name="33 Imagen" descr="logo2.jpg"/>
          <p:cNvPicPr>
            <a:picLocks noChangeAspect="1"/>
          </p:cNvPicPr>
          <p:nvPr/>
        </p:nvPicPr>
        <p:blipFill>
          <a:blip r:embed="rId16"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4256969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3 Marcador de contenido"/>
          <p:cNvGraphicFramePr>
            <a:graphicFrameLocks noGrp="1"/>
          </p:cNvGraphicFramePr>
          <p:nvPr>
            <p:ph sz="quarter" idx="4294967295"/>
            <p:extLst>
              <p:ext uri="{D42A27DB-BD31-4B8C-83A1-F6EECF244321}">
                <p14:modId xmlns:p14="http://schemas.microsoft.com/office/powerpoint/2010/main" val="1523382854"/>
              </p:ext>
            </p:extLst>
          </p:nvPr>
        </p:nvGraphicFramePr>
        <p:xfrm>
          <a:off x="2051720" y="1844824"/>
          <a:ext cx="6665367" cy="4935894"/>
        </p:xfrm>
        <a:graphic>
          <a:graphicData uri="http://schemas.openxmlformats.org/drawingml/2006/table">
            <a:tbl>
              <a:tblPr>
                <a:tableStyleId>{8799B23B-EC83-4686-B30A-512413B5E67A}</a:tableStyleId>
              </a:tblPr>
              <a:tblGrid>
                <a:gridCol w="1794175"/>
                <a:gridCol w="2487116"/>
                <a:gridCol w="2384076"/>
              </a:tblGrid>
              <a:tr h="117445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ES_tradnl" sz="1600" b="1" i="0" u="none" strike="noStrike" cap="none" normalizeH="0" baseline="0" dirty="0" smtClean="0">
                        <a:ln>
                          <a:noFill/>
                        </a:ln>
                        <a:solidFill>
                          <a:srgbClr val="FFFFFF"/>
                        </a:solidFill>
                        <a:effectLst/>
                        <a:latin typeface="Cambria" pitchFamily="18" charset="0"/>
                      </a:endParaRPr>
                    </a:p>
                  </a:txBody>
                  <a:tcPr marL="91439" marR="91439" marT="45713" marB="45713"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6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6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u="none" strike="noStrike" cap="none" normalizeH="0" baseline="0" dirty="0" smtClean="0">
                          <a:ln>
                            <a:noFill/>
                          </a:ln>
                          <a:effectLst/>
                          <a:latin typeface="Cambria" pitchFamily="18" charset="0"/>
                        </a:rPr>
                        <a:t>EXTERNALIDAD NEGATIVA</a:t>
                      </a:r>
                      <a:endParaRPr kumimoji="0" lang="es-ES" sz="1600" b="1" i="0" u="none" strike="noStrike" cap="none" normalizeH="0" baseline="0" dirty="0" smtClean="0">
                        <a:ln>
                          <a:noFill/>
                        </a:ln>
                        <a:solidFill>
                          <a:srgbClr val="FFFFFF"/>
                        </a:solidFill>
                        <a:effectLst/>
                        <a:latin typeface="Cambria" pitchFamily="18" charset="0"/>
                      </a:endParaRPr>
                    </a:p>
                  </a:txBody>
                  <a:tcPr marL="91439" marR="91439" marT="45713" marB="45713"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6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6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u="none" strike="noStrike" cap="none" normalizeH="0" baseline="0" dirty="0" smtClean="0">
                          <a:ln>
                            <a:noFill/>
                          </a:ln>
                          <a:effectLst/>
                          <a:latin typeface="Cambria" pitchFamily="18" charset="0"/>
                        </a:rPr>
                        <a:t>EXTERNALIDAD POSITIVA</a:t>
                      </a:r>
                      <a:endParaRPr kumimoji="0" lang="es-ES" sz="1600" b="1" i="0" u="none" strike="noStrike" cap="none" normalizeH="0" baseline="0" dirty="0" smtClean="0">
                        <a:ln>
                          <a:noFill/>
                        </a:ln>
                        <a:solidFill>
                          <a:srgbClr val="FFFFFF"/>
                        </a:solidFill>
                        <a:effectLst/>
                        <a:latin typeface="Cambria" pitchFamily="18" charset="0"/>
                      </a:endParaRPr>
                    </a:p>
                  </a:txBody>
                  <a:tcPr marL="91439" marR="91439" marT="45713" marB="45713" horzOverflow="overflow"/>
                </a:tc>
              </a:tr>
              <a:tr h="150221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6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6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u="none" strike="noStrike" cap="none" normalizeH="0" baseline="0" dirty="0" smtClean="0">
                          <a:ln>
                            <a:noFill/>
                          </a:ln>
                          <a:effectLst/>
                          <a:latin typeface="Cambria"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u="none" strike="noStrike" cap="none" normalizeH="0" baseline="0" dirty="0" smtClean="0">
                          <a:ln>
                            <a:noFill/>
                          </a:ln>
                          <a:effectLst/>
                          <a:latin typeface="Cambria" pitchFamily="18" charset="0"/>
                        </a:rPr>
                        <a:t>   POR LA OFERTA</a:t>
                      </a:r>
                      <a:endParaRPr kumimoji="0" lang="es-ES" sz="1600" b="0" i="0" u="none" strike="noStrike" cap="none" normalizeH="0" baseline="0" dirty="0" smtClean="0">
                        <a:ln>
                          <a:noFill/>
                        </a:ln>
                        <a:solidFill>
                          <a:srgbClr val="000000"/>
                        </a:solidFill>
                        <a:effectLst/>
                        <a:latin typeface="Cambria" pitchFamily="18" charset="0"/>
                      </a:endParaRPr>
                    </a:p>
                  </a:txBody>
                  <a:tcPr marL="91439" marR="91439" marT="45713" marB="45713"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L" sz="1400" u="none" strike="noStrike" cap="none" normalizeH="0" baseline="0" dirty="0" smtClean="0">
                          <a:ln>
                            <a:noFill/>
                          </a:ln>
                          <a:effectLst/>
                          <a:latin typeface="Cambria" pitchFamily="18" charset="0"/>
                        </a:rPr>
                        <a:t>COSTO SOCIAL&gt; COSTO PRIVADO</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CL" sz="1400" u="none" strike="noStrike" cap="none" normalizeH="0" baseline="0" dirty="0" smtClean="0">
                          <a:ln>
                            <a:noFill/>
                          </a:ln>
                          <a:effectLst/>
                          <a:latin typeface="Cambria" pitchFamily="18" charset="0"/>
                        </a:rPr>
                        <a:t>Q mercado&gt; Q óptimo social</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CL" sz="14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400" u="none" strike="noStrike" cap="none" normalizeH="0" baseline="0" dirty="0" smtClean="0">
                          <a:ln>
                            <a:noFill/>
                          </a:ln>
                          <a:effectLst/>
                          <a:latin typeface="Cambria" pitchFamily="18" charset="0"/>
                        </a:rPr>
                        <a:t>Solución: Impuesto a la producción</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dirty="0" smtClean="0">
                        <a:ln>
                          <a:noFill/>
                        </a:ln>
                        <a:solidFill>
                          <a:srgbClr val="000000"/>
                        </a:solidFill>
                        <a:effectLst/>
                        <a:latin typeface="Cambria" pitchFamily="18" charset="0"/>
                      </a:endParaRPr>
                    </a:p>
                  </a:txBody>
                  <a:tcPr marL="91439" marR="91439" marT="45713" marB="45713"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L" sz="1400" u="none" strike="noStrike" cap="none" normalizeH="0" baseline="0" dirty="0" smtClean="0">
                          <a:ln>
                            <a:noFill/>
                          </a:ln>
                          <a:effectLst/>
                          <a:latin typeface="Cambria" pitchFamily="18" charset="0"/>
                        </a:rPr>
                        <a:t>COSTO SOCIAL&lt; COSTO PRIVADO</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CL" sz="1400" u="none" strike="noStrike" cap="none" normalizeH="0" baseline="0" dirty="0" smtClean="0">
                          <a:ln>
                            <a:noFill/>
                          </a:ln>
                          <a:effectLst/>
                          <a:latin typeface="Cambria" pitchFamily="18" charset="0"/>
                        </a:rPr>
                        <a:t>Q mercado &lt; Q óptimo social</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14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mbria" pitchFamily="18" charset="0"/>
                        </a:rPr>
                        <a:t>Solución: Subsidio a la producción</a:t>
                      </a:r>
                    </a:p>
                  </a:txBody>
                  <a:tcPr marL="91439" marR="91439" marT="45713" marB="45713" horzOverflow="overflow"/>
                </a:tc>
              </a:tr>
              <a:tr h="204847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6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6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6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u="none" strike="noStrike" cap="none" normalizeH="0" baseline="0" dirty="0" smtClean="0">
                          <a:ln>
                            <a:noFill/>
                          </a:ln>
                          <a:effectLst/>
                          <a:latin typeface="Cambria" pitchFamily="18" charset="0"/>
                        </a:rPr>
                        <a:t>    POR LA DEMANDA</a:t>
                      </a:r>
                      <a:endParaRPr kumimoji="0" lang="es-ES" sz="1600" b="0" i="0" u="none" strike="noStrike" cap="none" normalizeH="0" baseline="0" dirty="0" smtClean="0">
                        <a:ln>
                          <a:noFill/>
                        </a:ln>
                        <a:solidFill>
                          <a:srgbClr val="000000"/>
                        </a:solidFill>
                        <a:effectLst/>
                        <a:latin typeface="Cambria" pitchFamily="18" charset="0"/>
                      </a:endParaRPr>
                    </a:p>
                  </a:txBody>
                  <a:tcPr marL="91439" marR="91439" marT="45713" marB="45713"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L" sz="1400" u="none" strike="noStrike" cap="none" normalizeH="0" baseline="0" dirty="0" smtClean="0">
                          <a:ln>
                            <a:noFill/>
                          </a:ln>
                          <a:effectLst/>
                          <a:latin typeface="Cambria" pitchFamily="18" charset="0"/>
                        </a:rPr>
                        <a:t>VALORACIÓN SOCIAL&lt; VALORACIÓN PRIVADA</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CL" sz="14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CL" sz="1400" u="none" strike="noStrike" cap="none" normalizeH="0" baseline="0" dirty="0" smtClean="0">
                          <a:ln>
                            <a:noFill/>
                          </a:ln>
                          <a:effectLst/>
                          <a:latin typeface="Cambria" pitchFamily="18" charset="0"/>
                        </a:rPr>
                        <a:t>Q mercado &gt; Q óptimo social</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14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mbria" pitchFamily="18" charset="0"/>
                        </a:rPr>
                        <a:t>Solución: impuesto al consumo</a:t>
                      </a:r>
                    </a:p>
                  </a:txBody>
                  <a:tcPr marL="91439" marR="91439" marT="45713" marB="45713"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L" sz="1400" u="none" strike="noStrike" cap="none" normalizeH="0" baseline="0" dirty="0" smtClean="0">
                          <a:ln>
                            <a:noFill/>
                          </a:ln>
                          <a:effectLst/>
                          <a:latin typeface="Cambria" pitchFamily="18" charset="0"/>
                        </a:rPr>
                        <a:t>VALORACIÓN SOCIAL&gt; VALORACIÓN PRIVADA</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CL" sz="14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CL" sz="1400" u="none" strike="noStrike" cap="none" normalizeH="0" baseline="0" dirty="0" smtClean="0">
                          <a:ln>
                            <a:noFill/>
                          </a:ln>
                          <a:effectLst/>
                          <a:latin typeface="Cambria" pitchFamily="18" charset="0"/>
                        </a:rPr>
                        <a:t>Q mercado &lt; Q óptimo social</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1400" u="none" strike="noStrike" cap="none" normalizeH="0" baseline="0" dirty="0" smtClean="0">
                        <a:ln>
                          <a:noFill/>
                        </a:ln>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mbria" pitchFamily="18" charset="0"/>
                        </a:rPr>
                        <a:t>Solución: subsidio al consumo</a:t>
                      </a:r>
                    </a:p>
                  </a:txBody>
                  <a:tcPr marL="91439" marR="91439" marT="45713" marB="45713" horzOverflow="overflow"/>
                </a:tc>
              </a:tr>
            </a:tbl>
          </a:graphicData>
        </a:graphic>
      </p:graphicFrame>
      <p:sp>
        <p:nvSpPr>
          <p:cNvPr id="36"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b="1" dirty="0" smtClean="0">
                <a:solidFill>
                  <a:schemeClr val="bg1"/>
                </a:solidFill>
                <a:latin typeface="Cambria" pitchFamily="18" charset="0"/>
              </a:rPr>
              <a:t>externalidades</a:t>
            </a:r>
            <a:endParaRPr lang="es-CL" sz="3600" b="1" dirty="0"/>
          </a:p>
        </p:txBody>
      </p:sp>
      <p:pic>
        <p:nvPicPr>
          <p:cNvPr id="6" name="5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9944224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pPr>
              <a:buFont typeface="Wingdings" pitchFamily="2" charset="2"/>
              <a:buChar char="v"/>
            </a:pPr>
            <a:r>
              <a:rPr lang="es-ES_tradnl" sz="2000" dirty="0" smtClean="0">
                <a:latin typeface="Cambria" pitchFamily="18" charset="0"/>
              </a:rPr>
              <a:t>Antes de definir lo que es un bien público debemos entender algunas  características de los bienes.</a:t>
            </a:r>
          </a:p>
          <a:p>
            <a:pPr>
              <a:lnSpc>
                <a:spcPct val="80000"/>
              </a:lnSpc>
              <a:buFont typeface="Wingdings" pitchFamily="2" charset="2"/>
              <a:buChar char="Ø"/>
            </a:pPr>
            <a:r>
              <a:rPr lang="es-CL" sz="2000" i="1" dirty="0">
                <a:latin typeface="Cambria" pitchFamily="18" charset="0"/>
              </a:rPr>
              <a:t>Bien excluible</a:t>
            </a:r>
            <a:r>
              <a:rPr lang="es-CL" sz="2000" dirty="0">
                <a:latin typeface="Cambria" pitchFamily="18" charset="0"/>
              </a:rPr>
              <a:t>: Cuando </a:t>
            </a:r>
            <a:r>
              <a:rPr lang="es-CL" sz="2000" dirty="0" smtClean="0">
                <a:latin typeface="Cambria" pitchFamily="18" charset="0"/>
              </a:rPr>
              <a:t>solo una persona o un grupo tiene acceso a dicho bien.</a:t>
            </a:r>
          </a:p>
          <a:p>
            <a:pPr>
              <a:lnSpc>
                <a:spcPct val="80000"/>
              </a:lnSpc>
              <a:buFont typeface="Wingdings" pitchFamily="2" charset="2"/>
              <a:buChar char="ü"/>
            </a:pPr>
            <a:r>
              <a:rPr lang="es-MX" sz="2000" dirty="0" smtClean="0">
                <a:latin typeface="Cambria" pitchFamily="18" charset="0"/>
              </a:rPr>
              <a:t>Un mecanismo de exclusión son el mecanismo de precios.</a:t>
            </a:r>
            <a:endParaRPr lang="es-CL" sz="2000" dirty="0">
              <a:latin typeface="Cambria" pitchFamily="18" charset="0"/>
            </a:endParaRPr>
          </a:p>
          <a:p>
            <a:pPr>
              <a:lnSpc>
                <a:spcPct val="80000"/>
              </a:lnSpc>
              <a:buFont typeface="Wingdings" pitchFamily="2" charset="2"/>
              <a:buChar char="Ø"/>
            </a:pPr>
            <a:r>
              <a:rPr lang="es-CL" sz="2000" i="1" dirty="0">
                <a:latin typeface="Cambria" pitchFamily="18" charset="0"/>
              </a:rPr>
              <a:t>Bien Rival</a:t>
            </a:r>
            <a:r>
              <a:rPr lang="es-CL" sz="2000" dirty="0">
                <a:latin typeface="Cambria" pitchFamily="18" charset="0"/>
              </a:rPr>
              <a:t>: Cuando su uso por parte de una persona reduce </a:t>
            </a:r>
            <a:r>
              <a:rPr lang="es-CL" sz="2000" dirty="0" smtClean="0">
                <a:latin typeface="Cambria" pitchFamily="18" charset="0"/>
              </a:rPr>
              <a:t>el uso </a:t>
            </a:r>
            <a:r>
              <a:rPr lang="es-CL" sz="2000" dirty="0">
                <a:latin typeface="Cambria" pitchFamily="18" charset="0"/>
              </a:rPr>
              <a:t>por parte de </a:t>
            </a:r>
            <a:r>
              <a:rPr lang="es-CL" sz="2000" dirty="0" smtClean="0">
                <a:latin typeface="Cambria" pitchFamily="18" charset="0"/>
              </a:rPr>
              <a:t>otra.</a:t>
            </a:r>
          </a:p>
          <a:p>
            <a:pPr>
              <a:lnSpc>
                <a:spcPct val="80000"/>
              </a:lnSpc>
              <a:buFont typeface="Wingdings" pitchFamily="2" charset="2"/>
              <a:buChar char="v"/>
            </a:pPr>
            <a:r>
              <a:rPr lang="es-MX" sz="2000" dirty="0" smtClean="0">
                <a:latin typeface="Cambria" pitchFamily="18" charset="0"/>
              </a:rPr>
              <a:t>Un bien privado puro es aquel que es excluible  y rival a la vez.</a:t>
            </a:r>
          </a:p>
          <a:p>
            <a:pPr>
              <a:lnSpc>
                <a:spcPct val="80000"/>
              </a:lnSpc>
              <a:buFont typeface="Wingdings" pitchFamily="2" charset="2"/>
              <a:buChar char="Ø"/>
            </a:pPr>
            <a:r>
              <a:rPr lang="es-MX" sz="2000" dirty="0" smtClean="0">
                <a:latin typeface="Cambria" pitchFamily="18" charset="0"/>
              </a:rPr>
              <a:t>Ejemplo: Un café adquirido en el casino.</a:t>
            </a:r>
            <a:endParaRPr lang="es-ES_tradnl" sz="2000" dirty="0" smtClean="0">
              <a:latin typeface="Cambria" pitchFamily="18" charset="0"/>
            </a:endParaRPr>
          </a:p>
        </p:txBody>
      </p:sp>
      <p:sp>
        <p:nvSpPr>
          <p:cNvPr id="7"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b="1" dirty="0" smtClean="0">
                <a:solidFill>
                  <a:schemeClr val="bg1"/>
                </a:solidFill>
                <a:latin typeface="Cambria" pitchFamily="18" charset="0"/>
              </a:rPr>
              <a:t>bienes públicos</a:t>
            </a:r>
            <a:endParaRPr lang="es-CL" sz="3600" b="1" dirty="0"/>
          </a:p>
        </p:txBody>
      </p:sp>
      <p:pic>
        <p:nvPicPr>
          <p:cNvPr id="6" name="5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2573203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b="1" dirty="0" smtClean="0">
                <a:solidFill>
                  <a:schemeClr val="bg1"/>
                </a:solidFill>
                <a:latin typeface="Cambria" pitchFamily="18" charset="0"/>
              </a:rPr>
              <a:t>bienes públicos</a:t>
            </a:r>
            <a:endParaRPr lang="es-CL" sz="3600" b="1" dirty="0"/>
          </a:p>
        </p:txBody>
      </p:sp>
      <p:graphicFrame>
        <p:nvGraphicFramePr>
          <p:cNvPr id="2" name="1 Tabla"/>
          <p:cNvGraphicFramePr>
            <a:graphicFrameLocks noGrp="1"/>
          </p:cNvGraphicFramePr>
          <p:nvPr>
            <p:extLst>
              <p:ext uri="{D42A27DB-BD31-4B8C-83A1-F6EECF244321}">
                <p14:modId xmlns:p14="http://schemas.microsoft.com/office/powerpoint/2010/main" val="2822815251"/>
              </p:ext>
            </p:extLst>
          </p:nvPr>
        </p:nvGraphicFramePr>
        <p:xfrm>
          <a:off x="2411760" y="1988840"/>
          <a:ext cx="6480720" cy="1440159"/>
        </p:xfrm>
        <a:graphic>
          <a:graphicData uri="http://schemas.openxmlformats.org/drawingml/2006/table">
            <a:tbl>
              <a:tblPr firstRow="1" bandRow="1">
                <a:tableStyleId>{5C22544A-7EE6-4342-B048-85BDC9FD1C3A}</a:tableStyleId>
              </a:tblPr>
              <a:tblGrid>
                <a:gridCol w="2160240"/>
                <a:gridCol w="2160240"/>
                <a:gridCol w="2160240"/>
              </a:tblGrid>
              <a:tr h="480053">
                <a:tc>
                  <a:txBody>
                    <a:bodyPr/>
                    <a:lstStyle/>
                    <a:p>
                      <a:endParaRPr lang="es-CL" dirty="0"/>
                    </a:p>
                  </a:txBody>
                  <a:tcPr/>
                </a:tc>
                <a:tc>
                  <a:txBody>
                    <a:bodyPr/>
                    <a:lstStyle/>
                    <a:p>
                      <a:r>
                        <a:rPr lang="es-MX" dirty="0" smtClean="0"/>
                        <a:t>Rival</a:t>
                      </a:r>
                      <a:endParaRPr lang="es-CL" dirty="0"/>
                    </a:p>
                  </a:txBody>
                  <a:tcPr/>
                </a:tc>
                <a:tc>
                  <a:txBody>
                    <a:bodyPr/>
                    <a:lstStyle/>
                    <a:p>
                      <a:r>
                        <a:rPr lang="es-MX" dirty="0" smtClean="0"/>
                        <a:t>No rival</a:t>
                      </a:r>
                      <a:endParaRPr lang="es-CL" dirty="0"/>
                    </a:p>
                  </a:txBody>
                  <a:tcPr/>
                </a:tc>
              </a:tr>
              <a:tr h="480053">
                <a:tc>
                  <a:txBody>
                    <a:bodyPr/>
                    <a:lstStyle/>
                    <a:p>
                      <a:r>
                        <a:rPr lang="es-MX" dirty="0" smtClean="0">
                          <a:solidFill>
                            <a:schemeClr val="tx2"/>
                          </a:solidFill>
                        </a:rPr>
                        <a:t>Excluyente</a:t>
                      </a:r>
                      <a:endParaRPr lang="es-CL" dirty="0">
                        <a:solidFill>
                          <a:schemeClr val="tx2"/>
                        </a:solidFill>
                      </a:endParaRPr>
                    </a:p>
                  </a:txBody>
                  <a:tcPr>
                    <a:solidFill>
                      <a:srgbClr val="0070C0"/>
                    </a:solidFill>
                  </a:tcPr>
                </a:tc>
                <a:tc>
                  <a:txBody>
                    <a:bodyPr/>
                    <a:lstStyle/>
                    <a:p>
                      <a:r>
                        <a:rPr lang="es-MX" dirty="0" smtClean="0"/>
                        <a:t>Bien privado puro</a:t>
                      </a:r>
                      <a:endParaRPr lang="es-CL" dirty="0"/>
                    </a:p>
                  </a:txBody>
                  <a:tcPr/>
                </a:tc>
                <a:tc>
                  <a:txBody>
                    <a:bodyPr/>
                    <a:lstStyle/>
                    <a:p>
                      <a:r>
                        <a:rPr lang="es-MX" dirty="0" smtClean="0"/>
                        <a:t>Bien de club</a:t>
                      </a:r>
                      <a:endParaRPr lang="es-CL" dirty="0"/>
                    </a:p>
                  </a:txBody>
                  <a:tcPr/>
                </a:tc>
              </a:tr>
              <a:tr h="480053">
                <a:tc>
                  <a:txBody>
                    <a:bodyPr/>
                    <a:lstStyle/>
                    <a:p>
                      <a:r>
                        <a:rPr lang="es-MX" dirty="0" smtClean="0">
                          <a:solidFill>
                            <a:schemeClr val="tx2"/>
                          </a:solidFill>
                        </a:rPr>
                        <a:t>No excluyente</a:t>
                      </a:r>
                      <a:endParaRPr lang="es-CL" dirty="0">
                        <a:solidFill>
                          <a:schemeClr val="tx2"/>
                        </a:solidFill>
                      </a:endParaRPr>
                    </a:p>
                  </a:txBody>
                  <a:tcPr>
                    <a:solidFill>
                      <a:srgbClr val="0070C0"/>
                    </a:solidFill>
                  </a:tcPr>
                </a:tc>
                <a:tc>
                  <a:txBody>
                    <a:bodyPr/>
                    <a:lstStyle/>
                    <a:p>
                      <a:r>
                        <a:rPr lang="es-MX" dirty="0" smtClean="0"/>
                        <a:t>Recurso común</a:t>
                      </a:r>
                      <a:endParaRPr lang="es-CL" dirty="0"/>
                    </a:p>
                  </a:txBody>
                  <a:tcPr/>
                </a:tc>
                <a:tc>
                  <a:txBody>
                    <a:bodyPr/>
                    <a:lstStyle/>
                    <a:p>
                      <a:r>
                        <a:rPr lang="es-MX" dirty="0" smtClean="0"/>
                        <a:t>Bien público puro</a:t>
                      </a:r>
                      <a:endParaRPr lang="es-CL" dirty="0"/>
                    </a:p>
                  </a:txBody>
                  <a:tcPr/>
                </a:tc>
              </a:tr>
            </a:tbl>
          </a:graphicData>
        </a:graphic>
      </p:graphicFrame>
      <p:sp>
        <p:nvSpPr>
          <p:cNvPr id="6" name="5 Rectángulo"/>
          <p:cNvSpPr/>
          <p:nvPr/>
        </p:nvSpPr>
        <p:spPr>
          <a:xfrm>
            <a:off x="2411760" y="3645024"/>
            <a:ext cx="6480720" cy="266429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lgn="just">
              <a:buClr>
                <a:srgbClr val="0070C0"/>
              </a:buClr>
              <a:buFont typeface="Wingdings" pitchFamily="2" charset="2"/>
              <a:buChar char="Ø"/>
            </a:pPr>
            <a:r>
              <a:rPr lang="es-MX" dirty="0" smtClean="0">
                <a:latin typeface="Cambria" pitchFamily="18" charset="0"/>
              </a:rPr>
              <a:t>Ejemplo de Bien público puro: Plaza municipal</a:t>
            </a:r>
          </a:p>
          <a:p>
            <a:pPr marL="285750" indent="-285750" algn="just">
              <a:buClr>
                <a:srgbClr val="0070C0"/>
              </a:buClr>
              <a:buFont typeface="Wingdings" pitchFamily="2" charset="2"/>
              <a:buChar char="Ø"/>
            </a:pPr>
            <a:endParaRPr lang="es-MX" dirty="0" smtClean="0">
              <a:latin typeface="Cambria" pitchFamily="18" charset="0"/>
            </a:endParaRPr>
          </a:p>
          <a:p>
            <a:pPr marL="285750" indent="-285750" algn="just">
              <a:buClr>
                <a:srgbClr val="0070C0"/>
              </a:buClr>
              <a:buFont typeface="Wingdings" pitchFamily="2" charset="2"/>
              <a:buChar char="Ø"/>
            </a:pPr>
            <a:r>
              <a:rPr lang="es-MX" dirty="0" smtClean="0">
                <a:latin typeface="Cambria" pitchFamily="18" charset="0"/>
              </a:rPr>
              <a:t>Ejemplo de Recurso común: El agua de un rio. No pago por beberla pero la cantidad que bebí nadie más puede consumirla</a:t>
            </a:r>
            <a:r>
              <a:rPr lang="es-CL" dirty="0" smtClean="0">
                <a:latin typeface="Cambria" pitchFamily="18" charset="0"/>
              </a:rPr>
              <a:t>.</a:t>
            </a:r>
          </a:p>
          <a:p>
            <a:pPr marL="285750" indent="-285750" algn="just">
              <a:buClr>
                <a:srgbClr val="0070C0"/>
              </a:buClr>
              <a:buFont typeface="Wingdings" pitchFamily="2" charset="2"/>
              <a:buChar char="Ø"/>
            </a:pPr>
            <a:endParaRPr lang="es-CL" dirty="0" smtClean="0">
              <a:latin typeface="Cambria" pitchFamily="18" charset="0"/>
            </a:endParaRPr>
          </a:p>
          <a:p>
            <a:pPr marL="285750" indent="-285750" algn="just">
              <a:buClr>
                <a:srgbClr val="0070C0"/>
              </a:buClr>
              <a:buFont typeface="Wingdings" pitchFamily="2" charset="2"/>
              <a:buChar char="Ø"/>
            </a:pPr>
            <a:r>
              <a:rPr lang="es-MX" dirty="0" smtClean="0">
                <a:latin typeface="Cambria" pitchFamily="18" charset="0"/>
              </a:rPr>
              <a:t>Ejemplo de Bien de club: Arrendar una película. Pagué para poder verla pero eso no implica que otros puedan verla conmigo.</a:t>
            </a:r>
          </a:p>
        </p:txBody>
      </p:sp>
      <p:pic>
        <p:nvPicPr>
          <p:cNvPr id="8" name="7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5247196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algn="just">
              <a:buFont typeface="Wingdings" pitchFamily="2" charset="2"/>
              <a:buChar char="v"/>
            </a:pPr>
            <a:r>
              <a:rPr lang="es-CL" dirty="0">
                <a:latin typeface="Cambria" pitchFamily="18" charset="0"/>
              </a:rPr>
              <a:t>Los impuestos son cargas obligatorias que las personas y empresas tienen que pagar para financiar al </a:t>
            </a:r>
            <a:r>
              <a:rPr lang="es-CL" dirty="0" smtClean="0">
                <a:latin typeface="Cambria" pitchFamily="18" charset="0"/>
              </a:rPr>
              <a:t>Estado.</a:t>
            </a:r>
          </a:p>
          <a:p>
            <a:pPr algn="just">
              <a:buFont typeface="Wingdings" pitchFamily="2" charset="2"/>
              <a:buChar char="v"/>
            </a:pPr>
            <a:r>
              <a:rPr lang="es-MX" dirty="0" smtClean="0">
                <a:latin typeface="Cambria" pitchFamily="18" charset="0"/>
              </a:rPr>
              <a:t>Los impuestos son utilizados para financiar servicios públicos , como mecanismo redistribuidor del ingreso o para desalentar alguna actividad económica.</a:t>
            </a:r>
          </a:p>
          <a:p>
            <a:pPr algn="just">
              <a:buFont typeface="Wingdings" pitchFamily="2" charset="2"/>
              <a:buChar char="v"/>
            </a:pPr>
            <a:r>
              <a:rPr lang="es-MX" dirty="0" smtClean="0">
                <a:latin typeface="Cambria" pitchFamily="18" charset="0"/>
              </a:rPr>
              <a:t>Los impuestos  serán de suma fija si lo que se cobra es una constante igual para todos los agentes o respectivos a una variable si son proporcionales.</a:t>
            </a:r>
            <a:endParaRPr lang="es-CL" dirty="0" smtClean="0">
              <a:latin typeface="Cambria" pitchFamily="18" charset="0"/>
            </a:endParaRPr>
          </a:p>
        </p:txBody>
      </p:sp>
      <p:sp>
        <p:nvSpPr>
          <p:cNvPr id="5"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impuestos</a:t>
            </a:r>
            <a:endParaRPr lang="es-CL" sz="3600" b="1" dirty="0"/>
          </a:p>
        </p:txBody>
      </p:sp>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205579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algn="just">
              <a:buFont typeface="Wingdings" pitchFamily="2" charset="2"/>
              <a:buChar char="v"/>
            </a:pPr>
            <a:r>
              <a:rPr lang="es-MX" sz="2400" dirty="0" smtClean="0">
                <a:latin typeface="Cambria" pitchFamily="18" charset="0"/>
              </a:rPr>
              <a:t>Muchas veces cuando se pone un impuesto las autoridades se preguntan si deben colocarlo a los productores o a los consumidores.</a:t>
            </a:r>
          </a:p>
          <a:p>
            <a:pPr algn="just">
              <a:buFont typeface="Wingdings" pitchFamily="2" charset="2"/>
              <a:buChar char="v"/>
            </a:pPr>
            <a:r>
              <a:rPr lang="es-MX" sz="2400" dirty="0" smtClean="0">
                <a:latin typeface="Cambria" pitchFamily="18" charset="0"/>
              </a:rPr>
              <a:t>En la práctica esto es irrelevante ya que siempre el agente más “inelástico” terminará internalizando el costo del impuesto.</a:t>
            </a:r>
          </a:p>
          <a:p>
            <a:pPr algn="just">
              <a:buFont typeface="Wingdings" pitchFamily="2" charset="2"/>
              <a:buChar char="v"/>
            </a:pPr>
            <a:r>
              <a:rPr lang="es-MX" sz="2400" dirty="0" smtClean="0">
                <a:latin typeface="Cambria" pitchFamily="18" charset="0"/>
              </a:rPr>
              <a:t>Un impuesto afecta directamente el excedente de los agentes.</a:t>
            </a:r>
          </a:p>
          <a:p>
            <a:pPr algn="just">
              <a:buFont typeface="Wingdings" pitchFamily="2" charset="2"/>
              <a:buChar char="v"/>
            </a:pPr>
            <a:r>
              <a:rPr lang="es-MX" sz="2400" dirty="0" smtClean="0">
                <a:latin typeface="Cambria" pitchFamily="18" charset="0"/>
              </a:rPr>
              <a:t>Veamos gráficamente lo señalado</a:t>
            </a:r>
            <a:endParaRPr lang="es-CL" sz="2400" dirty="0">
              <a:latin typeface="Cambria" pitchFamily="18" charset="0"/>
            </a:endParaRPr>
          </a:p>
        </p:txBody>
      </p:sp>
      <p:sp>
        <p:nvSpPr>
          <p:cNvPr id="5"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impuestos</a:t>
            </a:r>
            <a:endParaRPr lang="es-CL" sz="3600" b="1" dirty="0"/>
          </a:p>
        </p:txBody>
      </p:sp>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2055796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pPr algn="just">
                  <a:buFont typeface="Wingdings" pitchFamily="2" charset="2"/>
                  <a:buChar char="v"/>
                </a:pPr>
                <a:r>
                  <a:rPr lang="es-ES_tradnl" dirty="0" smtClean="0">
                    <a:latin typeface="Cambria" pitchFamily="18" charset="0"/>
                  </a:rPr>
                  <a:t>Impuesto a la oferta</a:t>
                </a:r>
              </a:p>
              <a:p>
                <a:pPr marL="0" indent="0" algn="just">
                  <a:buNone/>
                </a:pPr>
                <a:r>
                  <a:rPr lang="es-ES_tradnl" i="1" dirty="0">
                    <a:solidFill>
                      <a:schemeClr val="accent2"/>
                    </a:solidFill>
                    <a:latin typeface="Century Gothic" pitchFamily="34" charset="0"/>
                  </a:rPr>
                  <a:t> </a:t>
                </a:r>
                <a:r>
                  <a:rPr lang="es-ES_tradnl" i="1" dirty="0" smtClean="0">
                    <a:solidFill>
                      <a:schemeClr val="accent2"/>
                    </a:solidFill>
                    <a:latin typeface="Century Gothic" pitchFamily="34" charset="0"/>
                  </a:rPr>
                  <a:t>        </a:t>
                </a:r>
                <a14:m>
                  <m:oMath xmlns:m="http://schemas.openxmlformats.org/officeDocument/2006/math">
                    <m:sSub>
                      <m:sSubPr>
                        <m:ctrlPr>
                          <a:rPr lang="es-MX" i="1">
                            <a:latin typeface="Cambria Math"/>
                          </a:rPr>
                        </m:ctrlPr>
                      </m:sSubPr>
                      <m:e>
                        <m:r>
                          <a:rPr lang="es-MX" i="1">
                            <a:latin typeface="Cambria Math"/>
                          </a:rPr>
                          <m:t>𝑃</m:t>
                        </m:r>
                      </m:e>
                      <m:sub>
                        <m:r>
                          <a:rPr lang="es-MX" i="1">
                            <a:latin typeface="Cambria Math"/>
                          </a:rPr>
                          <m:t>𝑥</m:t>
                        </m:r>
                      </m:sub>
                    </m:sSub>
                  </m:oMath>
                </a14:m>
                <a:endParaRPr lang="es-MX" dirty="0" smtClean="0">
                  <a:latin typeface="Cambria" pitchFamily="18" charset="0"/>
                </a:endParaRPr>
              </a:p>
              <a:p>
                <a:pPr marL="0" indent="0" algn="just">
                  <a:buNone/>
                </a:pPr>
                <a:endParaRPr lang="es-MX" dirty="0" smtClean="0">
                  <a:latin typeface="Cambria" pitchFamily="18" charset="0"/>
                </a:endParaRPr>
              </a:p>
              <a:p>
                <a:pPr marL="0" indent="0" algn="just">
                  <a:buNone/>
                </a:pPr>
                <a:endParaRPr lang="es-MX" dirty="0">
                  <a:latin typeface="Cambria" pitchFamily="18" charset="0"/>
                </a:endParaRPr>
              </a:p>
              <a:p>
                <a:pPr marL="0" indent="0" algn="just">
                  <a:buNone/>
                </a:pPr>
                <a:endParaRPr lang="es-MX" dirty="0" smtClean="0">
                  <a:latin typeface="Cambria" pitchFamily="18" charset="0"/>
                </a:endParaRPr>
              </a:p>
              <a:p>
                <a:pPr marL="0" indent="0" algn="just">
                  <a:buNone/>
                </a:pPr>
                <a:endParaRPr lang="es-MX" dirty="0" smtClean="0">
                  <a:latin typeface="Cambria" pitchFamily="18" charset="0"/>
                </a:endParaRPr>
              </a:p>
              <a:p>
                <a:pPr marL="0" indent="0" algn="just">
                  <a:buNone/>
                </a:pPr>
                <a:r>
                  <a:rPr lang="es-MX" dirty="0" smtClean="0">
                    <a:latin typeface="Cambria" pitchFamily="18" charset="0"/>
                  </a:rPr>
                  <a:t>                                                                    </a:t>
                </a:r>
                <a14:m>
                  <m:oMath xmlns:m="http://schemas.openxmlformats.org/officeDocument/2006/math">
                    <m:sSub>
                      <m:sSubPr>
                        <m:ctrlPr>
                          <a:rPr lang="es-MX" b="0" i="1" smtClean="0">
                            <a:latin typeface="Cambria Math"/>
                          </a:rPr>
                        </m:ctrlPr>
                      </m:sSubPr>
                      <m:e>
                        <m:r>
                          <a:rPr lang="es-MX" b="0" i="1" smtClean="0">
                            <a:latin typeface="Cambria Math"/>
                          </a:rPr>
                          <m:t>𝑄</m:t>
                        </m:r>
                      </m:e>
                      <m:sub>
                        <m:r>
                          <a:rPr lang="es-MX" b="0" i="1" smtClean="0">
                            <a:latin typeface="Cambria Math"/>
                          </a:rPr>
                          <m:t>𝑥</m:t>
                        </m:r>
                      </m:sub>
                    </m:sSub>
                  </m:oMath>
                </a14:m>
                <a:endParaRPr lang="es-MX" dirty="0" smtClean="0">
                  <a:latin typeface="Cambria" pitchFamily="18" charset="0"/>
                </a:endParaRP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cstate="print"/>
                <a:stretch>
                  <a:fillRect l="-488" t="-952" b="-1111"/>
                </a:stretch>
              </a:blipFill>
            </p:spPr>
            <p:txBody>
              <a:bodyPr/>
              <a:lstStyle/>
              <a:p>
                <a:r>
                  <a:rPr lang="es-CL">
                    <a:noFill/>
                  </a:rPr>
                  <a:t> </a:t>
                </a:r>
              </a:p>
            </p:txBody>
          </p:sp>
        </mc:Fallback>
      </mc:AlternateContent>
      <p:sp>
        <p:nvSpPr>
          <p:cNvPr id="6"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impuestos</a:t>
            </a:r>
            <a:endParaRPr lang="es-CL" sz="3600" b="1" dirty="0"/>
          </a:p>
        </p:txBody>
      </p:sp>
      <p:grpSp>
        <p:nvGrpSpPr>
          <p:cNvPr id="47" name="46 Grupo"/>
          <p:cNvGrpSpPr/>
          <p:nvPr/>
        </p:nvGrpSpPr>
        <p:grpSpPr>
          <a:xfrm>
            <a:off x="3635197" y="3026286"/>
            <a:ext cx="2952328" cy="2881777"/>
            <a:chOff x="2843808" y="2995495"/>
            <a:chExt cx="2952328" cy="2881777"/>
          </a:xfrm>
        </p:grpSpPr>
        <p:sp>
          <p:nvSpPr>
            <p:cNvPr id="46" name="45 Rectángulo"/>
            <p:cNvSpPr/>
            <p:nvPr/>
          </p:nvSpPr>
          <p:spPr>
            <a:xfrm>
              <a:off x="2843808" y="3950389"/>
              <a:ext cx="1056602" cy="963441"/>
            </a:xfrm>
            <a:prstGeom prst="rect">
              <a:avLst/>
            </a:prstGeom>
            <a:solidFill>
              <a:srgbClr val="FFFF00"/>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CL"/>
            </a:p>
          </p:txBody>
        </p:sp>
        <p:cxnSp>
          <p:nvCxnSpPr>
            <p:cNvPr id="8" name="7 Conector recto de flecha"/>
            <p:cNvCxnSpPr/>
            <p:nvPr/>
          </p:nvCxnSpPr>
          <p:spPr>
            <a:xfrm flipV="1">
              <a:off x="2843808" y="2996952"/>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0" name="9 Conector recto de flecha"/>
            <p:cNvCxnSpPr/>
            <p:nvPr/>
          </p:nvCxnSpPr>
          <p:spPr>
            <a:xfrm>
              <a:off x="2843808" y="5877272"/>
              <a:ext cx="29523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V="1">
              <a:off x="3059832" y="3573016"/>
              <a:ext cx="2304256" cy="208823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flipH="1">
              <a:off x="2890665" y="2995495"/>
              <a:ext cx="2041375" cy="1872208"/>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flipH="1">
              <a:off x="2843808" y="4498923"/>
              <a:ext cx="1476164"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21" name="20 Conector recto"/>
            <p:cNvCxnSpPr/>
            <p:nvPr/>
          </p:nvCxnSpPr>
          <p:spPr>
            <a:xfrm flipH="1">
              <a:off x="2843808" y="3950389"/>
              <a:ext cx="1056602"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34" name="33 Conector recto"/>
            <p:cNvCxnSpPr/>
            <p:nvPr/>
          </p:nvCxnSpPr>
          <p:spPr>
            <a:xfrm>
              <a:off x="3911352" y="3950389"/>
              <a:ext cx="0" cy="192688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36 Conector recto"/>
            <p:cNvCxnSpPr/>
            <p:nvPr/>
          </p:nvCxnSpPr>
          <p:spPr>
            <a:xfrm flipH="1">
              <a:off x="2843808" y="4913830"/>
              <a:ext cx="106207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3239852" y="3212976"/>
              <a:ext cx="2160240" cy="2448272"/>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p:nvPr/>
          </p:nvCxnSpPr>
          <p:spPr>
            <a:xfrm flipH="1" flipV="1">
              <a:off x="4390657" y="3612305"/>
              <a:ext cx="396044" cy="35858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42 Conector recto de flecha"/>
            <p:cNvCxnSpPr/>
            <p:nvPr/>
          </p:nvCxnSpPr>
          <p:spPr>
            <a:xfrm flipH="1" flipV="1">
              <a:off x="3581890" y="4319631"/>
              <a:ext cx="396044" cy="358583"/>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45" name="44 Conector recto"/>
            <p:cNvCxnSpPr/>
            <p:nvPr/>
          </p:nvCxnSpPr>
          <p:spPr>
            <a:xfrm>
              <a:off x="4390657" y="4498923"/>
              <a:ext cx="0" cy="1378349"/>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8" name="47 CuadroTexto"/>
              <p:cNvSpPr txBox="1"/>
              <p:nvPr/>
            </p:nvSpPr>
            <p:spPr>
              <a:xfrm>
                <a:off x="3142765" y="4282509"/>
                <a:ext cx="47718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CL" i="1" smtClean="0">
                              <a:latin typeface="Cambria Math"/>
                            </a:rPr>
                          </m:ctrlPr>
                        </m:sSupPr>
                        <m:e>
                          <m:r>
                            <a:rPr lang="es-MX" b="0" i="1" smtClean="0">
                              <a:latin typeface="Cambria Math"/>
                            </a:rPr>
                            <m:t>𝑃</m:t>
                          </m:r>
                        </m:e>
                        <m:sup>
                          <m:r>
                            <a:rPr lang="es-MX" b="0" i="1" smtClean="0">
                              <a:latin typeface="Cambria Math"/>
                            </a:rPr>
                            <m:t>∗</m:t>
                          </m:r>
                        </m:sup>
                      </m:sSup>
                    </m:oMath>
                  </m:oMathPara>
                </a14:m>
                <a:endParaRPr lang="es-CL" dirty="0"/>
              </a:p>
            </p:txBody>
          </p:sp>
        </mc:Choice>
        <mc:Fallback xmlns="">
          <p:sp>
            <p:nvSpPr>
              <p:cNvPr id="48" name="47 CuadroTexto"/>
              <p:cNvSpPr txBox="1">
                <a:spLocks noRot="1" noChangeAspect="1" noMove="1" noResize="1" noEditPoints="1" noAdjustHandles="1" noChangeArrowheads="1" noChangeShapeType="1" noTextEdit="1"/>
              </p:cNvSpPr>
              <p:nvPr/>
            </p:nvSpPr>
            <p:spPr>
              <a:xfrm>
                <a:off x="3142765" y="4282509"/>
                <a:ext cx="477182" cy="369332"/>
              </a:xfrm>
              <a:prstGeom prst="rect">
                <a:avLst/>
              </a:prstGeom>
              <a:blipFill rotWithShape="1">
                <a:blip r:embed="rId3"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49" name="48 CuadroTexto"/>
              <p:cNvSpPr txBox="1"/>
              <p:nvPr/>
            </p:nvSpPr>
            <p:spPr>
              <a:xfrm>
                <a:off x="3102023" y="3741494"/>
                <a:ext cx="43499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𝑐</m:t>
                          </m:r>
                        </m:sub>
                      </m:sSub>
                    </m:oMath>
                  </m:oMathPara>
                </a14:m>
                <a:endParaRPr lang="es-CL" dirty="0"/>
              </a:p>
            </p:txBody>
          </p:sp>
        </mc:Choice>
        <mc:Fallback xmlns="">
          <p:sp>
            <p:nvSpPr>
              <p:cNvPr id="49" name="48 CuadroTexto"/>
              <p:cNvSpPr txBox="1">
                <a:spLocks noRot="1" noChangeAspect="1" noMove="1" noResize="1" noEditPoints="1" noAdjustHandles="1" noChangeArrowheads="1" noChangeShapeType="1" noTextEdit="1"/>
              </p:cNvSpPr>
              <p:nvPr/>
            </p:nvSpPr>
            <p:spPr>
              <a:xfrm>
                <a:off x="3102023" y="3741494"/>
                <a:ext cx="434991" cy="369332"/>
              </a:xfrm>
              <a:prstGeom prst="rect">
                <a:avLst/>
              </a:prstGeom>
              <a:blipFill rotWithShape="1">
                <a:blip r:embed="rId4"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50" name="49 CuadroTexto"/>
              <p:cNvSpPr txBox="1"/>
              <p:nvPr/>
            </p:nvSpPr>
            <p:spPr>
              <a:xfrm>
                <a:off x="3093238" y="4713017"/>
                <a:ext cx="452560" cy="3907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𝑝</m:t>
                          </m:r>
                        </m:sub>
                      </m:sSub>
                    </m:oMath>
                  </m:oMathPara>
                </a14:m>
                <a:endParaRPr lang="es-CL" dirty="0"/>
              </a:p>
            </p:txBody>
          </p:sp>
        </mc:Choice>
        <mc:Fallback xmlns="">
          <p:sp>
            <p:nvSpPr>
              <p:cNvPr id="50" name="49 CuadroTexto"/>
              <p:cNvSpPr txBox="1">
                <a:spLocks noRot="1" noChangeAspect="1" noMove="1" noResize="1" noEditPoints="1" noAdjustHandles="1" noChangeArrowheads="1" noChangeShapeType="1" noTextEdit="1"/>
              </p:cNvSpPr>
              <p:nvPr/>
            </p:nvSpPr>
            <p:spPr>
              <a:xfrm>
                <a:off x="3093238" y="4713017"/>
                <a:ext cx="452560" cy="390748"/>
              </a:xfrm>
              <a:prstGeom prst="rect">
                <a:avLst/>
              </a:prstGeom>
              <a:blipFill rotWithShape="1">
                <a:blip r:embed="rId5" cstate="print"/>
                <a:stretch>
                  <a:fillRect b="-3125"/>
                </a:stretch>
              </a:blipFill>
            </p:spPr>
            <p:txBody>
              <a:bodyPr/>
              <a:lstStyle/>
              <a:p>
                <a:r>
                  <a:rPr lang="es-CL">
                    <a:noFill/>
                  </a:rPr>
                  <a:t> </a:t>
                </a:r>
              </a:p>
            </p:txBody>
          </p:sp>
        </mc:Fallback>
      </mc:AlternateContent>
      <p:cxnSp>
        <p:nvCxnSpPr>
          <p:cNvPr id="52" name="51 Conector recto de flecha"/>
          <p:cNvCxnSpPr/>
          <p:nvPr/>
        </p:nvCxnSpPr>
        <p:spPr>
          <a:xfrm flipH="1" flipV="1">
            <a:off x="-1836712" y="-1107504"/>
            <a:ext cx="504056"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52 Rectángulo"/>
          <p:cNvSpPr/>
          <p:nvPr/>
        </p:nvSpPr>
        <p:spPr>
          <a:xfrm>
            <a:off x="7092280" y="2420888"/>
            <a:ext cx="1872208" cy="2682877"/>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dirty="0" smtClean="0">
              <a:latin typeface="Cambria" pitchFamily="18" charset="0"/>
            </a:endParaRPr>
          </a:p>
          <a:p>
            <a:pPr algn="ctr"/>
            <a:endParaRPr lang="es-MX" dirty="0">
              <a:latin typeface="Cambria" pitchFamily="18" charset="0"/>
            </a:endParaRPr>
          </a:p>
          <a:p>
            <a:pPr algn="ctr"/>
            <a:endParaRPr lang="es-MX" dirty="0" smtClean="0">
              <a:latin typeface="Cambria" pitchFamily="18" charset="0"/>
            </a:endParaRPr>
          </a:p>
          <a:p>
            <a:pPr algn="ctr"/>
            <a:endParaRPr lang="es-MX" dirty="0">
              <a:latin typeface="Cambria" pitchFamily="18" charset="0"/>
            </a:endParaRPr>
          </a:p>
          <a:p>
            <a:pPr algn="ctr"/>
            <a:endParaRPr lang="es-MX" dirty="0" smtClean="0">
              <a:latin typeface="Cambria" pitchFamily="18" charset="0"/>
            </a:endParaRPr>
          </a:p>
          <a:p>
            <a:pPr algn="ctr"/>
            <a:r>
              <a:rPr lang="es-MX" dirty="0" smtClean="0">
                <a:latin typeface="Cambria" pitchFamily="18" charset="0"/>
              </a:rPr>
              <a:t>Recaudación del impuesto</a:t>
            </a:r>
          </a:p>
          <a:p>
            <a:pPr algn="ctr"/>
            <a:endParaRPr lang="es-MX" dirty="0">
              <a:latin typeface="Cambria" pitchFamily="18" charset="0"/>
            </a:endParaRPr>
          </a:p>
          <a:p>
            <a:pPr algn="ctr"/>
            <a:endParaRPr lang="es-MX" dirty="0" smtClean="0">
              <a:latin typeface="Cambria" pitchFamily="18" charset="0"/>
            </a:endParaRPr>
          </a:p>
          <a:p>
            <a:pPr algn="ctr"/>
            <a:endParaRPr lang="es-MX" dirty="0">
              <a:latin typeface="Cambria" pitchFamily="18" charset="0"/>
            </a:endParaRPr>
          </a:p>
          <a:p>
            <a:pPr algn="ctr"/>
            <a:endParaRPr lang="es-MX" dirty="0" smtClean="0">
              <a:latin typeface="Cambria" pitchFamily="18" charset="0"/>
            </a:endParaRPr>
          </a:p>
          <a:p>
            <a:pPr algn="ctr"/>
            <a:r>
              <a:rPr lang="es-MX" dirty="0" smtClean="0">
                <a:latin typeface="Cambria" pitchFamily="18" charset="0"/>
              </a:rPr>
              <a:t>Perdida de eficiencia</a:t>
            </a:r>
            <a:endParaRPr lang="es-CL" dirty="0">
              <a:latin typeface="Cambria" pitchFamily="18" charset="0"/>
            </a:endParaRPr>
          </a:p>
        </p:txBody>
      </p:sp>
      <p:sp>
        <p:nvSpPr>
          <p:cNvPr id="54" name="53 Rectángulo"/>
          <p:cNvSpPr/>
          <p:nvPr/>
        </p:nvSpPr>
        <p:spPr>
          <a:xfrm>
            <a:off x="7724983" y="2708919"/>
            <a:ext cx="504056" cy="498617"/>
          </a:xfrm>
          <a:prstGeom prst="rect">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6" name="55 Triángulo rectángulo"/>
          <p:cNvSpPr/>
          <p:nvPr/>
        </p:nvSpPr>
        <p:spPr>
          <a:xfrm rot="13222204">
            <a:off x="7724983" y="4110826"/>
            <a:ext cx="504056" cy="537097"/>
          </a:xfrm>
          <a:prstGeom prst="rtTriangle">
            <a:avLst/>
          </a:prstGeom>
          <a:ln w="19050">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L"/>
          </a:p>
        </p:txBody>
      </p:sp>
      <p:cxnSp>
        <p:nvCxnSpPr>
          <p:cNvPr id="62" name="61 Conector recto"/>
          <p:cNvCxnSpPr/>
          <p:nvPr/>
        </p:nvCxnSpPr>
        <p:spPr>
          <a:xfrm flipV="1">
            <a:off x="7977011" y="4338018"/>
            <a:ext cx="365960" cy="409202"/>
          </a:xfrm>
          <a:prstGeom prst="line">
            <a:avLst/>
          </a:prstGeom>
          <a:ln w="349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a:off x="7958942" y="4011530"/>
            <a:ext cx="384029" cy="326488"/>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3" name="62 CuadroTexto"/>
              <p:cNvSpPr txBox="1"/>
              <p:nvPr/>
            </p:nvSpPr>
            <p:spPr>
              <a:xfrm>
                <a:off x="4492504" y="5910249"/>
                <a:ext cx="102169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i="1" smtClean="0">
                          <a:latin typeface="Cambria Math"/>
                        </a:rPr>
                        <m:t> </m:t>
                      </m:r>
                      <m:sSub>
                        <m:sSubPr>
                          <m:ctrlPr>
                            <a:rPr lang="es-MX" b="0" i="1" smtClean="0">
                              <a:latin typeface="Cambria Math"/>
                            </a:rPr>
                          </m:ctrlPr>
                        </m:sSubPr>
                        <m:e>
                          <m:r>
                            <a:rPr lang="es-MX" b="0" i="1" smtClean="0">
                              <a:latin typeface="Cambria Math"/>
                            </a:rPr>
                            <m:t>𝑄</m:t>
                          </m:r>
                        </m:e>
                        <m:sub>
                          <m:r>
                            <a:rPr lang="es-MX" b="0" i="1" smtClean="0">
                              <a:latin typeface="Cambria Math"/>
                            </a:rPr>
                            <m:t>𝑖</m:t>
                          </m:r>
                        </m:sub>
                      </m:sSub>
                      <m:r>
                        <a:rPr lang="es-MX" b="0" i="1" smtClean="0">
                          <a:latin typeface="Cambria Math"/>
                        </a:rPr>
                        <m:t>     </m:t>
                      </m:r>
                      <m:sSup>
                        <m:sSupPr>
                          <m:ctrlPr>
                            <a:rPr lang="es-MX" b="0" i="1" smtClean="0">
                              <a:latin typeface="Cambria Math"/>
                            </a:rPr>
                          </m:ctrlPr>
                        </m:sSupPr>
                        <m:e>
                          <m:r>
                            <a:rPr lang="es-MX" b="0" i="1" smtClean="0">
                              <a:latin typeface="Cambria Math"/>
                            </a:rPr>
                            <m:t>𝑄</m:t>
                          </m:r>
                        </m:e>
                        <m:sup>
                          <m:r>
                            <a:rPr lang="es-MX" b="0" i="1" smtClean="0">
                              <a:latin typeface="Cambria Math"/>
                            </a:rPr>
                            <m:t>∗</m:t>
                          </m:r>
                        </m:sup>
                      </m:sSup>
                    </m:oMath>
                  </m:oMathPara>
                </a14:m>
                <a:endParaRPr lang="es-CL" dirty="0"/>
              </a:p>
            </p:txBody>
          </p:sp>
        </mc:Choice>
        <mc:Fallback xmlns="">
          <p:sp>
            <p:nvSpPr>
              <p:cNvPr id="63" name="62 CuadroTexto"/>
              <p:cNvSpPr txBox="1">
                <a:spLocks noRot="1" noChangeAspect="1" noMove="1" noResize="1" noEditPoints="1" noAdjustHandles="1" noChangeArrowheads="1" noChangeShapeType="1" noTextEdit="1"/>
              </p:cNvSpPr>
              <p:nvPr/>
            </p:nvSpPr>
            <p:spPr>
              <a:xfrm>
                <a:off x="4492504" y="5910249"/>
                <a:ext cx="1021690" cy="369332"/>
              </a:xfrm>
              <a:prstGeom prst="rect">
                <a:avLst/>
              </a:prstGeom>
              <a:blipFill rotWithShape="1">
                <a:blip r:embed="rId6" cstate="print"/>
                <a:stretch>
                  <a:fillRect b="-10000"/>
                </a:stretch>
              </a:blipFill>
            </p:spPr>
            <p:txBody>
              <a:bodyPr/>
              <a:lstStyle/>
              <a:p>
                <a:r>
                  <a:rPr lang="es-CL">
                    <a:noFill/>
                  </a:rPr>
                  <a:t> </a:t>
                </a:r>
              </a:p>
            </p:txBody>
          </p:sp>
        </mc:Fallback>
      </mc:AlternateContent>
      <p:pic>
        <p:nvPicPr>
          <p:cNvPr id="29" name="28 Imagen" descr="logo2.jpg"/>
          <p:cNvPicPr>
            <a:picLocks noChangeAspect="1"/>
          </p:cNvPicPr>
          <p:nvPr/>
        </p:nvPicPr>
        <p:blipFill>
          <a:blip r:embed="rId7"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2410489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4 Título"/>
          <p:cNvSpPr>
            <a:spLocks noGrp="1"/>
          </p:cNvSpPr>
          <p:nvPr>
            <p:ph type="title"/>
          </p:nvPr>
        </p:nvSpPr>
        <p:spPr>
          <a:xfrm>
            <a:off x="2438400" y="228600"/>
            <a:ext cx="6248400" cy="1143000"/>
          </a:xfrm>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impuestos</a:t>
            </a:r>
            <a:endParaRPr lang="es-CL" sz="3600" b="1" dirty="0"/>
          </a:p>
        </p:txBody>
      </p:sp>
      <p:sp>
        <p:nvSpPr>
          <p:cNvPr id="21" name="20 Rectángulo"/>
          <p:cNvSpPr/>
          <p:nvPr/>
        </p:nvSpPr>
        <p:spPr>
          <a:xfrm>
            <a:off x="3635197" y="3981180"/>
            <a:ext cx="1056602" cy="963441"/>
          </a:xfrm>
          <a:prstGeom prst="rect">
            <a:avLst/>
          </a:prstGeom>
          <a:solidFill>
            <a:srgbClr val="FFFF00"/>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CL"/>
          </a:p>
        </p:txBody>
      </p:sp>
      <p:cxnSp>
        <p:nvCxnSpPr>
          <p:cNvPr id="22" name="21 Conector recto de flecha"/>
          <p:cNvCxnSpPr/>
          <p:nvPr/>
        </p:nvCxnSpPr>
        <p:spPr>
          <a:xfrm flipV="1">
            <a:off x="3635197" y="3027743"/>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3" name="22 Conector recto de flecha"/>
          <p:cNvCxnSpPr/>
          <p:nvPr/>
        </p:nvCxnSpPr>
        <p:spPr>
          <a:xfrm>
            <a:off x="3635197" y="5908063"/>
            <a:ext cx="29523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flipV="1">
            <a:off x="3851221" y="3603807"/>
            <a:ext cx="2304256" cy="208823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3635197" y="3762326"/>
            <a:ext cx="1919599" cy="2145737"/>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flipH="1">
            <a:off x="3635197" y="4529714"/>
            <a:ext cx="1476164"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27" name="26 Conector recto"/>
          <p:cNvCxnSpPr/>
          <p:nvPr/>
        </p:nvCxnSpPr>
        <p:spPr>
          <a:xfrm flipH="1">
            <a:off x="3635197" y="3981180"/>
            <a:ext cx="1056602"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28" name="27 Conector recto"/>
          <p:cNvCxnSpPr/>
          <p:nvPr/>
        </p:nvCxnSpPr>
        <p:spPr>
          <a:xfrm>
            <a:off x="4702741" y="3981180"/>
            <a:ext cx="0" cy="192688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flipH="1">
            <a:off x="3635197" y="4944621"/>
            <a:ext cx="106207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4031241" y="3207536"/>
            <a:ext cx="2160240" cy="2448272"/>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flipH="1">
            <a:off x="5038713" y="4944621"/>
            <a:ext cx="293206" cy="29834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p:nvPr/>
        </p:nvCxnSpPr>
        <p:spPr>
          <a:xfrm flipH="1">
            <a:off x="4279437" y="4140613"/>
            <a:ext cx="336539" cy="320763"/>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34" name="33 Conector recto"/>
          <p:cNvCxnSpPr/>
          <p:nvPr/>
        </p:nvCxnSpPr>
        <p:spPr>
          <a:xfrm>
            <a:off x="5182046" y="4529714"/>
            <a:ext cx="0" cy="1378349"/>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35" name="34 Rectángulo"/>
          <p:cNvSpPr/>
          <p:nvPr/>
        </p:nvSpPr>
        <p:spPr>
          <a:xfrm>
            <a:off x="7092280" y="2420888"/>
            <a:ext cx="1872208" cy="2682877"/>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dirty="0" smtClean="0">
              <a:latin typeface="Cambria" pitchFamily="18" charset="0"/>
            </a:endParaRPr>
          </a:p>
          <a:p>
            <a:pPr algn="ctr"/>
            <a:endParaRPr lang="es-MX" dirty="0">
              <a:latin typeface="Cambria" pitchFamily="18" charset="0"/>
            </a:endParaRPr>
          </a:p>
          <a:p>
            <a:pPr algn="ctr"/>
            <a:endParaRPr lang="es-MX" dirty="0" smtClean="0">
              <a:latin typeface="Cambria" pitchFamily="18" charset="0"/>
            </a:endParaRPr>
          </a:p>
          <a:p>
            <a:pPr algn="ctr"/>
            <a:endParaRPr lang="es-MX" dirty="0">
              <a:latin typeface="Cambria" pitchFamily="18" charset="0"/>
            </a:endParaRPr>
          </a:p>
          <a:p>
            <a:pPr algn="ctr"/>
            <a:endParaRPr lang="es-MX" dirty="0" smtClean="0">
              <a:latin typeface="Cambria" pitchFamily="18" charset="0"/>
            </a:endParaRPr>
          </a:p>
          <a:p>
            <a:pPr algn="ctr"/>
            <a:r>
              <a:rPr lang="es-MX" dirty="0" smtClean="0">
                <a:latin typeface="Cambria" pitchFamily="18" charset="0"/>
              </a:rPr>
              <a:t>Recaudación del impuesto</a:t>
            </a:r>
          </a:p>
          <a:p>
            <a:pPr algn="ctr"/>
            <a:endParaRPr lang="es-MX" dirty="0">
              <a:latin typeface="Cambria" pitchFamily="18" charset="0"/>
            </a:endParaRPr>
          </a:p>
          <a:p>
            <a:pPr algn="ctr"/>
            <a:endParaRPr lang="es-MX" dirty="0" smtClean="0">
              <a:latin typeface="Cambria" pitchFamily="18" charset="0"/>
            </a:endParaRPr>
          </a:p>
          <a:p>
            <a:pPr algn="ctr"/>
            <a:endParaRPr lang="es-MX" dirty="0">
              <a:latin typeface="Cambria" pitchFamily="18" charset="0"/>
            </a:endParaRPr>
          </a:p>
          <a:p>
            <a:pPr algn="ctr"/>
            <a:endParaRPr lang="es-MX" dirty="0" smtClean="0">
              <a:latin typeface="Cambria" pitchFamily="18" charset="0"/>
            </a:endParaRPr>
          </a:p>
          <a:p>
            <a:pPr algn="ctr"/>
            <a:r>
              <a:rPr lang="es-MX" dirty="0" smtClean="0">
                <a:latin typeface="Cambria" pitchFamily="18" charset="0"/>
              </a:rPr>
              <a:t>Perdida de eficiencia</a:t>
            </a:r>
            <a:endParaRPr lang="es-CL" dirty="0">
              <a:latin typeface="Cambria" pitchFamily="18" charset="0"/>
            </a:endParaRPr>
          </a:p>
        </p:txBody>
      </p:sp>
      <p:sp>
        <p:nvSpPr>
          <p:cNvPr id="58" name="57 Rectángulo"/>
          <p:cNvSpPr/>
          <p:nvPr/>
        </p:nvSpPr>
        <p:spPr>
          <a:xfrm>
            <a:off x="7724983" y="2708919"/>
            <a:ext cx="504056" cy="498617"/>
          </a:xfrm>
          <a:prstGeom prst="rect">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0" name="59 Triángulo rectángulo"/>
          <p:cNvSpPr/>
          <p:nvPr/>
        </p:nvSpPr>
        <p:spPr>
          <a:xfrm rot="13222204">
            <a:off x="7724983" y="4110826"/>
            <a:ext cx="504056" cy="537097"/>
          </a:xfrm>
          <a:prstGeom prst="rtTriangle">
            <a:avLst/>
          </a:prstGeom>
          <a:ln w="19050">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L"/>
          </a:p>
        </p:txBody>
      </p:sp>
      <p:cxnSp>
        <p:nvCxnSpPr>
          <p:cNvPr id="61" name="60 Conector recto"/>
          <p:cNvCxnSpPr/>
          <p:nvPr/>
        </p:nvCxnSpPr>
        <p:spPr>
          <a:xfrm flipV="1">
            <a:off x="7977011" y="4338018"/>
            <a:ext cx="365960" cy="409202"/>
          </a:xfrm>
          <a:prstGeom prst="line">
            <a:avLst/>
          </a:prstGeom>
          <a:ln w="349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2" name="61 Conector recto"/>
          <p:cNvCxnSpPr/>
          <p:nvPr/>
        </p:nvCxnSpPr>
        <p:spPr>
          <a:xfrm>
            <a:off x="7958942" y="4011530"/>
            <a:ext cx="384029" cy="326488"/>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51" name="50 Rectángulo"/>
          <p:cNvSpPr/>
          <p:nvPr/>
        </p:nvSpPr>
        <p:spPr>
          <a:xfrm>
            <a:off x="1907704" y="2420888"/>
            <a:ext cx="3424215" cy="28803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buClr>
                <a:schemeClr val="accent1"/>
              </a:buClr>
              <a:buFont typeface="Wingdings" pitchFamily="2" charset="2"/>
              <a:buChar char="v"/>
            </a:pPr>
            <a:r>
              <a:rPr lang="es-MX" sz="2000" dirty="0" smtClean="0">
                <a:latin typeface="Cambria" pitchFamily="18" charset="0"/>
              </a:rPr>
              <a:t>Impuesto a la  demanda</a:t>
            </a:r>
            <a:endParaRPr lang="es-CL" sz="2000" dirty="0">
              <a:latin typeface="Cambria" pitchFamily="18" charset="0"/>
            </a:endParaRPr>
          </a:p>
        </p:txBody>
      </p:sp>
      <mc:AlternateContent xmlns:mc="http://schemas.openxmlformats.org/markup-compatibility/2006" xmlns:a14="http://schemas.microsoft.com/office/drawing/2010/main">
        <mc:Choice Requires="a14">
          <p:sp>
            <p:nvSpPr>
              <p:cNvPr id="52" name="51 Rectángulo"/>
              <p:cNvSpPr/>
              <p:nvPr/>
            </p:nvSpPr>
            <p:spPr>
              <a:xfrm>
                <a:off x="2987824" y="2958227"/>
                <a:ext cx="459806" cy="369332"/>
              </a:xfrm>
              <a:prstGeom prst="rect">
                <a:avLst/>
              </a:prstGeom>
            </p:spPr>
            <p:txBody>
              <a:bodyPr wrap="none">
                <a:spAutoFit/>
              </a:bodyPr>
              <a:lstStyle/>
              <a:p>
                <a:r>
                  <a:rPr lang="es-ES_tradnl" i="1" dirty="0">
                    <a:solidFill>
                      <a:schemeClr val="accent2"/>
                    </a:solidFill>
                    <a:latin typeface="Century Gothic" pitchFamily="34" charset="0"/>
                  </a:rPr>
                  <a:t> </a:t>
                </a:r>
                <a14:m>
                  <m:oMath xmlns:m="http://schemas.openxmlformats.org/officeDocument/2006/math">
                    <m:sSub>
                      <m:sSubPr>
                        <m:ctrlPr>
                          <a:rPr lang="es-MX" i="1">
                            <a:latin typeface="Cambria Math"/>
                          </a:rPr>
                        </m:ctrlPr>
                      </m:sSubPr>
                      <m:e>
                        <m:r>
                          <a:rPr lang="es-MX" i="1">
                            <a:latin typeface="Cambria Math"/>
                          </a:rPr>
                          <m:t>𝑃</m:t>
                        </m:r>
                      </m:e>
                      <m:sub>
                        <m:r>
                          <a:rPr lang="es-MX" i="1">
                            <a:latin typeface="Cambria Math"/>
                          </a:rPr>
                          <m:t>𝑥</m:t>
                        </m:r>
                      </m:sub>
                    </m:sSub>
                  </m:oMath>
                </a14:m>
                <a:endParaRPr lang="es-CL" dirty="0"/>
              </a:p>
            </p:txBody>
          </p:sp>
        </mc:Choice>
        <mc:Fallback xmlns="">
          <p:sp>
            <p:nvSpPr>
              <p:cNvPr id="52" name="51 Rectángulo"/>
              <p:cNvSpPr>
                <a:spLocks noRot="1" noChangeAspect="1" noMove="1" noResize="1" noEditPoints="1" noAdjustHandles="1" noChangeArrowheads="1" noChangeShapeType="1" noTextEdit="1"/>
              </p:cNvSpPr>
              <p:nvPr/>
            </p:nvSpPr>
            <p:spPr>
              <a:xfrm>
                <a:off x="2987824" y="2958227"/>
                <a:ext cx="459806" cy="369332"/>
              </a:xfrm>
              <a:prstGeom prst="rect">
                <a:avLst/>
              </a:prstGeom>
              <a:blipFill rotWithShape="1">
                <a:blip r:embed="rId2"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65" name="64 CuadroTexto"/>
              <p:cNvSpPr txBox="1"/>
              <p:nvPr/>
            </p:nvSpPr>
            <p:spPr>
              <a:xfrm>
                <a:off x="3102023" y="3741494"/>
                <a:ext cx="43499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𝑐</m:t>
                          </m:r>
                        </m:sub>
                      </m:sSub>
                    </m:oMath>
                  </m:oMathPara>
                </a14:m>
                <a:endParaRPr lang="es-CL" dirty="0"/>
              </a:p>
            </p:txBody>
          </p:sp>
        </mc:Choice>
        <mc:Fallback xmlns="">
          <p:sp>
            <p:nvSpPr>
              <p:cNvPr id="65" name="64 CuadroTexto"/>
              <p:cNvSpPr txBox="1">
                <a:spLocks noRot="1" noChangeAspect="1" noMove="1" noResize="1" noEditPoints="1" noAdjustHandles="1" noChangeArrowheads="1" noChangeShapeType="1" noTextEdit="1"/>
              </p:cNvSpPr>
              <p:nvPr/>
            </p:nvSpPr>
            <p:spPr>
              <a:xfrm>
                <a:off x="3102023" y="3741494"/>
                <a:ext cx="434991" cy="369332"/>
              </a:xfrm>
              <a:prstGeom prst="rect">
                <a:avLst/>
              </a:prstGeom>
              <a:blipFill rotWithShape="1">
                <a:blip r:embed="rId3"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66" name="65 CuadroTexto"/>
              <p:cNvSpPr txBox="1"/>
              <p:nvPr/>
            </p:nvSpPr>
            <p:spPr>
              <a:xfrm>
                <a:off x="3142765" y="4282509"/>
                <a:ext cx="47718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CL" i="1" smtClean="0">
                              <a:latin typeface="Cambria Math"/>
                            </a:rPr>
                          </m:ctrlPr>
                        </m:sSupPr>
                        <m:e>
                          <m:r>
                            <a:rPr lang="es-MX" b="0" i="1" smtClean="0">
                              <a:latin typeface="Cambria Math"/>
                            </a:rPr>
                            <m:t>𝑃</m:t>
                          </m:r>
                        </m:e>
                        <m:sup>
                          <m:r>
                            <a:rPr lang="es-MX" b="0" i="1" smtClean="0">
                              <a:latin typeface="Cambria Math"/>
                            </a:rPr>
                            <m:t>∗</m:t>
                          </m:r>
                        </m:sup>
                      </m:sSup>
                    </m:oMath>
                  </m:oMathPara>
                </a14:m>
                <a:endParaRPr lang="es-CL" dirty="0"/>
              </a:p>
            </p:txBody>
          </p:sp>
        </mc:Choice>
        <mc:Fallback xmlns="">
          <p:sp>
            <p:nvSpPr>
              <p:cNvPr id="66" name="65 CuadroTexto"/>
              <p:cNvSpPr txBox="1">
                <a:spLocks noRot="1" noChangeAspect="1" noMove="1" noResize="1" noEditPoints="1" noAdjustHandles="1" noChangeArrowheads="1" noChangeShapeType="1" noTextEdit="1"/>
              </p:cNvSpPr>
              <p:nvPr/>
            </p:nvSpPr>
            <p:spPr>
              <a:xfrm>
                <a:off x="3142765" y="4282509"/>
                <a:ext cx="477182" cy="369332"/>
              </a:xfrm>
              <a:prstGeom prst="rect">
                <a:avLst/>
              </a:prstGeom>
              <a:blipFill rotWithShape="1">
                <a:blip r:embed="rId4"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67" name="66 CuadroTexto"/>
              <p:cNvSpPr txBox="1"/>
              <p:nvPr/>
            </p:nvSpPr>
            <p:spPr>
              <a:xfrm>
                <a:off x="3093238" y="4713017"/>
                <a:ext cx="452560" cy="3907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𝑝</m:t>
                          </m:r>
                        </m:sub>
                      </m:sSub>
                    </m:oMath>
                  </m:oMathPara>
                </a14:m>
                <a:endParaRPr lang="es-CL" dirty="0"/>
              </a:p>
            </p:txBody>
          </p:sp>
        </mc:Choice>
        <mc:Fallback xmlns="">
          <p:sp>
            <p:nvSpPr>
              <p:cNvPr id="67" name="66 CuadroTexto"/>
              <p:cNvSpPr txBox="1">
                <a:spLocks noRot="1" noChangeAspect="1" noMove="1" noResize="1" noEditPoints="1" noAdjustHandles="1" noChangeArrowheads="1" noChangeShapeType="1" noTextEdit="1"/>
              </p:cNvSpPr>
              <p:nvPr/>
            </p:nvSpPr>
            <p:spPr>
              <a:xfrm>
                <a:off x="3093238" y="4713017"/>
                <a:ext cx="452560" cy="390748"/>
              </a:xfrm>
              <a:prstGeom prst="rect">
                <a:avLst/>
              </a:prstGeom>
              <a:blipFill rotWithShape="1">
                <a:blip r:embed="rId5" cstate="print"/>
                <a:stretch>
                  <a:fillRect b="-3125"/>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68" name="67 CuadroTexto"/>
              <p:cNvSpPr txBox="1"/>
              <p:nvPr/>
            </p:nvSpPr>
            <p:spPr>
              <a:xfrm>
                <a:off x="4492504" y="5910249"/>
                <a:ext cx="102169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i="1" smtClean="0">
                          <a:latin typeface="Cambria Math"/>
                        </a:rPr>
                        <m:t> </m:t>
                      </m:r>
                      <m:sSub>
                        <m:sSubPr>
                          <m:ctrlPr>
                            <a:rPr lang="es-MX" b="0" i="1" smtClean="0">
                              <a:latin typeface="Cambria Math"/>
                            </a:rPr>
                          </m:ctrlPr>
                        </m:sSubPr>
                        <m:e>
                          <m:r>
                            <a:rPr lang="es-MX" b="0" i="1" smtClean="0">
                              <a:latin typeface="Cambria Math"/>
                            </a:rPr>
                            <m:t>𝑄</m:t>
                          </m:r>
                        </m:e>
                        <m:sub>
                          <m:r>
                            <a:rPr lang="es-MX" b="0" i="1" smtClean="0">
                              <a:latin typeface="Cambria Math"/>
                            </a:rPr>
                            <m:t>𝑖</m:t>
                          </m:r>
                        </m:sub>
                      </m:sSub>
                      <m:r>
                        <a:rPr lang="es-MX" b="0" i="1" smtClean="0">
                          <a:latin typeface="Cambria Math"/>
                        </a:rPr>
                        <m:t>     </m:t>
                      </m:r>
                      <m:sSup>
                        <m:sSupPr>
                          <m:ctrlPr>
                            <a:rPr lang="es-MX" b="0" i="1" smtClean="0">
                              <a:latin typeface="Cambria Math"/>
                            </a:rPr>
                          </m:ctrlPr>
                        </m:sSupPr>
                        <m:e>
                          <m:r>
                            <a:rPr lang="es-MX" b="0" i="1" smtClean="0">
                              <a:latin typeface="Cambria Math"/>
                            </a:rPr>
                            <m:t>𝑄</m:t>
                          </m:r>
                        </m:e>
                        <m:sup>
                          <m:r>
                            <a:rPr lang="es-MX" b="0" i="1" smtClean="0">
                              <a:latin typeface="Cambria Math"/>
                            </a:rPr>
                            <m:t>∗</m:t>
                          </m:r>
                        </m:sup>
                      </m:sSup>
                    </m:oMath>
                  </m:oMathPara>
                </a14:m>
                <a:endParaRPr lang="es-CL" dirty="0"/>
              </a:p>
            </p:txBody>
          </p:sp>
        </mc:Choice>
        <mc:Fallback xmlns="">
          <p:sp>
            <p:nvSpPr>
              <p:cNvPr id="68" name="67 CuadroTexto"/>
              <p:cNvSpPr txBox="1">
                <a:spLocks noRot="1" noChangeAspect="1" noMove="1" noResize="1" noEditPoints="1" noAdjustHandles="1" noChangeArrowheads="1" noChangeShapeType="1" noTextEdit="1"/>
              </p:cNvSpPr>
              <p:nvPr/>
            </p:nvSpPr>
            <p:spPr>
              <a:xfrm>
                <a:off x="4492504" y="5910249"/>
                <a:ext cx="1021690" cy="369332"/>
              </a:xfrm>
              <a:prstGeom prst="rect">
                <a:avLst/>
              </a:prstGeom>
              <a:blipFill rotWithShape="1">
                <a:blip r:embed="rId6" cstate="print"/>
                <a:stretch>
                  <a:fillRect b="-10000"/>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53" name="52 Rectángulo"/>
              <p:cNvSpPr/>
              <p:nvPr/>
            </p:nvSpPr>
            <p:spPr>
              <a:xfrm>
                <a:off x="6579721" y="5910249"/>
                <a:ext cx="497572" cy="369332"/>
              </a:xfrm>
              <a:prstGeom prst="rect">
                <a:avLst/>
              </a:prstGeom>
            </p:spPr>
            <p:txBody>
              <a:bodyPr wrap="none">
                <a:spAutoFit/>
              </a:bodyPr>
              <a:lstStyle/>
              <a:p>
                <a:pPr algn="just"/>
                <a14:m>
                  <m:oMathPara xmlns:m="http://schemas.openxmlformats.org/officeDocument/2006/math">
                    <m:oMathParaPr>
                      <m:jc m:val="left"/>
                    </m:oMathParaPr>
                    <m:oMath xmlns:m="http://schemas.openxmlformats.org/officeDocument/2006/math">
                      <m:sSub>
                        <m:sSubPr>
                          <m:ctrlPr>
                            <a:rPr lang="es-MX" i="1">
                              <a:latin typeface="Cambria Math"/>
                            </a:rPr>
                          </m:ctrlPr>
                        </m:sSubPr>
                        <m:e>
                          <m:r>
                            <a:rPr lang="es-MX" i="1">
                              <a:latin typeface="Cambria Math"/>
                            </a:rPr>
                            <m:t>𝑄</m:t>
                          </m:r>
                        </m:e>
                        <m:sub>
                          <m:r>
                            <a:rPr lang="es-MX" i="1">
                              <a:latin typeface="Cambria Math"/>
                            </a:rPr>
                            <m:t>𝑥</m:t>
                          </m:r>
                        </m:sub>
                      </m:sSub>
                    </m:oMath>
                  </m:oMathPara>
                </a14:m>
                <a:endParaRPr lang="es-MX" dirty="0">
                  <a:latin typeface="Cambria" pitchFamily="18" charset="0"/>
                </a:endParaRPr>
              </a:p>
            </p:txBody>
          </p:sp>
        </mc:Choice>
        <mc:Fallback xmlns="">
          <p:sp>
            <p:nvSpPr>
              <p:cNvPr id="53" name="52 Rectángulo"/>
              <p:cNvSpPr>
                <a:spLocks noRot="1" noChangeAspect="1" noMove="1" noResize="1" noEditPoints="1" noAdjustHandles="1" noChangeArrowheads="1" noChangeShapeType="1" noTextEdit="1"/>
              </p:cNvSpPr>
              <p:nvPr/>
            </p:nvSpPr>
            <p:spPr>
              <a:xfrm>
                <a:off x="6579721" y="5910249"/>
                <a:ext cx="497572" cy="369332"/>
              </a:xfrm>
              <a:prstGeom prst="rect">
                <a:avLst/>
              </a:prstGeom>
              <a:blipFill rotWithShape="1">
                <a:blip r:embed="rId7" cstate="print"/>
                <a:stretch>
                  <a:fillRect l="-1220" b="-11667"/>
                </a:stretch>
              </a:blipFill>
            </p:spPr>
            <p:txBody>
              <a:bodyPr/>
              <a:lstStyle/>
              <a:p>
                <a:r>
                  <a:rPr lang="es-CL">
                    <a:noFill/>
                  </a:rPr>
                  <a:t> </a:t>
                </a:r>
              </a:p>
            </p:txBody>
          </p:sp>
        </mc:Fallback>
      </mc:AlternateContent>
      <p:pic>
        <p:nvPicPr>
          <p:cNvPr id="30" name="29 Imagen" descr="logo2.jpg"/>
          <p:cNvPicPr>
            <a:picLocks noChangeAspect="1"/>
          </p:cNvPicPr>
          <p:nvPr/>
        </p:nvPicPr>
        <p:blipFill>
          <a:blip r:embed="rId8"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458647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impuestos</a:t>
            </a:r>
            <a:endParaRPr lang="es-CL" sz="3600" b="1" dirty="0"/>
          </a:p>
        </p:txBody>
      </p:sp>
      <p:cxnSp>
        <p:nvCxnSpPr>
          <p:cNvPr id="56" name="55 Conector recto de flecha"/>
          <p:cNvCxnSpPr/>
          <p:nvPr/>
        </p:nvCxnSpPr>
        <p:spPr>
          <a:xfrm flipV="1">
            <a:off x="5790687" y="3131304"/>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8" name="57 CuadroTexto"/>
              <p:cNvSpPr txBox="1"/>
              <p:nvPr/>
            </p:nvSpPr>
            <p:spPr>
              <a:xfrm>
                <a:off x="1987362" y="3955733"/>
                <a:ext cx="43338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𝑐</m:t>
                          </m:r>
                        </m:sub>
                      </m:sSub>
                    </m:oMath>
                  </m:oMathPara>
                </a14:m>
                <a:endParaRPr lang="es-CL" dirty="0">
                  <a:latin typeface="Cambria" pitchFamily="18" charset="0"/>
                </a:endParaRPr>
              </a:p>
            </p:txBody>
          </p:sp>
        </mc:Choice>
        <mc:Fallback xmlns="">
          <p:sp>
            <p:nvSpPr>
              <p:cNvPr id="58" name="57 CuadroTexto"/>
              <p:cNvSpPr txBox="1">
                <a:spLocks noRot="1" noChangeAspect="1" noMove="1" noResize="1" noEditPoints="1" noAdjustHandles="1" noChangeArrowheads="1" noChangeShapeType="1" noTextEdit="1"/>
              </p:cNvSpPr>
              <p:nvPr/>
            </p:nvSpPr>
            <p:spPr>
              <a:xfrm>
                <a:off x="1987362" y="3955733"/>
                <a:ext cx="433388" cy="369332"/>
              </a:xfrm>
              <a:prstGeom prst="rect">
                <a:avLst/>
              </a:prstGeom>
              <a:blipFill rotWithShape="1">
                <a:blip r:embed="rId2" cstate="print"/>
                <a:stretch>
                  <a:fillRect/>
                </a:stretch>
              </a:blipFill>
            </p:spPr>
            <p:txBody>
              <a:bodyPr/>
              <a:lstStyle/>
              <a:p>
                <a:r>
                  <a:rPr lang="es-CL">
                    <a:noFill/>
                  </a:rPr>
                  <a:t> </a:t>
                </a:r>
              </a:p>
            </p:txBody>
          </p:sp>
        </mc:Fallback>
      </mc:AlternateContent>
      <p:sp>
        <p:nvSpPr>
          <p:cNvPr id="20" name="19 Rectángulo"/>
          <p:cNvSpPr>
            <a:spLocks noChangeArrowheads="1"/>
          </p:cNvSpPr>
          <p:nvPr/>
        </p:nvSpPr>
        <p:spPr bwMode="auto">
          <a:xfrm>
            <a:off x="2097332" y="2372059"/>
            <a:ext cx="5416608" cy="400110"/>
          </a:xfrm>
          <a:prstGeom prst="rect">
            <a:avLst/>
          </a:prstGeom>
          <a:ln>
            <a:no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wrap="square" anchor="ctr">
            <a:spAutoFit/>
          </a:bodyPr>
          <a:lstStyle/>
          <a:p>
            <a:pPr marL="342900" indent="-342900" algn="just">
              <a:buClr>
                <a:srgbClr val="0070C0"/>
              </a:buClr>
              <a:buFont typeface="Wingdings" pitchFamily="2" charset="2"/>
              <a:buChar char="v"/>
              <a:defRPr/>
            </a:pPr>
            <a:r>
              <a:rPr lang="es-ES" sz="2000" dirty="0" smtClean="0">
                <a:solidFill>
                  <a:schemeClr val="tx1"/>
                </a:solidFill>
                <a:latin typeface="Cambria" pitchFamily="18" charset="0"/>
              </a:rPr>
              <a:t>Demanda y oferta completamente inelásticas</a:t>
            </a:r>
            <a:endParaRPr lang="es-ES" sz="2000" dirty="0">
              <a:solidFill>
                <a:schemeClr val="tx1"/>
              </a:solidFill>
              <a:latin typeface="Cambria" pitchFamily="18" charset="0"/>
            </a:endParaRPr>
          </a:p>
        </p:txBody>
      </p:sp>
      <p:grpSp>
        <p:nvGrpSpPr>
          <p:cNvPr id="23" name="22 Grupo"/>
          <p:cNvGrpSpPr/>
          <p:nvPr/>
        </p:nvGrpSpPr>
        <p:grpSpPr>
          <a:xfrm>
            <a:off x="2549211" y="3177505"/>
            <a:ext cx="2952328" cy="2880320"/>
            <a:chOff x="2843808" y="2996952"/>
            <a:chExt cx="2952328" cy="2880320"/>
          </a:xfrm>
        </p:grpSpPr>
        <p:cxnSp>
          <p:nvCxnSpPr>
            <p:cNvPr id="25" name="24 Conector recto de flecha"/>
            <p:cNvCxnSpPr/>
            <p:nvPr/>
          </p:nvCxnSpPr>
          <p:spPr>
            <a:xfrm flipV="1">
              <a:off x="2843808" y="2996952"/>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6" name="25 Conector recto de flecha"/>
            <p:cNvCxnSpPr/>
            <p:nvPr/>
          </p:nvCxnSpPr>
          <p:spPr>
            <a:xfrm>
              <a:off x="2843808" y="5877272"/>
              <a:ext cx="29523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flipV="1">
              <a:off x="3059832" y="3573016"/>
              <a:ext cx="2304256" cy="208823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flipH="1">
              <a:off x="3059832" y="3272568"/>
              <a:ext cx="2041375" cy="1872208"/>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flipH="1">
              <a:off x="2843808" y="4498923"/>
              <a:ext cx="1476164"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32" name="31 Conector recto"/>
            <p:cNvCxnSpPr/>
            <p:nvPr/>
          </p:nvCxnSpPr>
          <p:spPr>
            <a:xfrm flipH="1">
              <a:off x="2903091" y="3922027"/>
              <a:ext cx="140411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a:off x="4390225" y="3166775"/>
              <a:ext cx="0" cy="2664296"/>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flipH="1" flipV="1">
              <a:off x="4588679" y="3791596"/>
              <a:ext cx="198022" cy="17929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flipH="1" flipV="1">
              <a:off x="3779912" y="4466438"/>
              <a:ext cx="198022" cy="211777"/>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grpSp>
      <p:cxnSp>
        <p:nvCxnSpPr>
          <p:cNvPr id="40" name="39 Conector recto de flecha"/>
          <p:cNvCxnSpPr/>
          <p:nvPr/>
        </p:nvCxnSpPr>
        <p:spPr>
          <a:xfrm>
            <a:off x="5817218" y="6014504"/>
            <a:ext cx="29523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flipV="1">
            <a:off x="7376907" y="3330356"/>
            <a:ext cx="0" cy="268633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5817218" y="3868767"/>
            <a:ext cx="1919599" cy="2145737"/>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flipH="1">
            <a:off x="5817218" y="4636155"/>
            <a:ext cx="1476164"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4" name="43 Conector recto"/>
          <p:cNvCxnSpPr/>
          <p:nvPr/>
        </p:nvCxnSpPr>
        <p:spPr>
          <a:xfrm flipH="1">
            <a:off x="5889684" y="5591776"/>
            <a:ext cx="1477653"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7" name="46 Conector recto"/>
          <p:cNvCxnSpPr/>
          <p:nvPr/>
        </p:nvCxnSpPr>
        <p:spPr>
          <a:xfrm>
            <a:off x="6213262" y="3313977"/>
            <a:ext cx="2160240" cy="2448272"/>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8" name="47 Conector recto de flecha"/>
          <p:cNvCxnSpPr/>
          <p:nvPr/>
        </p:nvCxnSpPr>
        <p:spPr>
          <a:xfrm flipH="1">
            <a:off x="7220734" y="5051062"/>
            <a:ext cx="293206" cy="29834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flipH="1">
            <a:off x="6555300" y="4247054"/>
            <a:ext cx="242699" cy="215271"/>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2" name="51 CuadroTexto"/>
              <p:cNvSpPr txBox="1"/>
              <p:nvPr/>
            </p:nvSpPr>
            <p:spPr>
              <a:xfrm>
                <a:off x="4832526" y="4437540"/>
                <a:ext cx="97597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CL" i="1" smtClean="0">
                              <a:latin typeface="Cambria Math"/>
                            </a:rPr>
                          </m:ctrlPr>
                        </m:sSupPr>
                        <m:e>
                          <m:r>
                            <a:rPr lang="es-MX" b="0" i="1" smtClean="0">
                              <a:latin typeface="Cambria Math"/>
                            </a:rPr>
                            <m:t>𝑃</m:t>
                          </m:r>
                        </m:e>
                        <m:sup>
                          <m:r>
                            <a:rPr lang="es-MX" b="0" i="1" smtClean="0">
                              <a:latin typeface="Cambria Math"/>
                            </a:rPr>
                            <m:t>∗</m:t>
                          </m:r>
                        </m:sup>
                      </m:sSup>
                      <m:r>
                        <a:rPr lang="es-MX" b="0" i="1" smtClean="0">
                          <a:latin typeface="Cambria Math"/>
                        </a:rPr>
                        <m:t>=</m:t>
                      </m:r>
                      <m:sSub>
                        <m:sSubPr>
                          <m:ctrlPr>
                            <a:rPr lang="es-MX" b="0" i="1" smtClean="0">
                              <a:latin typeface="Cambria Math"/>
                            </a:rPr>
                          </m:ctrlPr>
                        </m:sSubPr>
                        <m:e>
                          <m:r>
                            <a:rPr lang="es-MX" b="0" i="1" smtClean="0">
                              <a:latin typeface="Cambria Math"/>
                            </a:rPr>
                            <m:t>𝑃</m:t>
                          </m:r>
                        </m:e>
                        <m:sub>
                          <m:r>
                            <a:rPr lang="es-MX" b="0" i="1" smtClean="0">
                              <a:latin typeface="Cambria Math"/>
                            </a:rPr>
                            <m:t>𝑐</m:t>
                          </m:r>
                        </m:sub>
                      </m:sSub>
                    </m:oMath>
                  </m:oMathPara>
                </a14:m>
                <a:endParaRPr lang="es-CL" dirty="0"/>
              </a:p>
            </p:txBody>
          </p:sp>
        </mc:Choice>
        <mc:Fallback xmlns="">
          <p:sp>
            <p:nvSpPr>
              <p:cNvPr id="52" name="51 CuadroTexto"/>
              <p:cNvSpPr txBox="1">
                <a:spLocks noRot="1" noChangeAspect="1" noMove="1" noResize="1" noEditPoints="1" noAdjustHandles="1" noChangeArrowheads="1" noChangeShapeType="1" noTextEdit="1"/>
              </p:cNvSpPr>
              <p:nvPr/>
            </p:nvSpPr>
            <p:spPr>
              <a:xfrm>
                <a:off x="4832526" y="4437540"/>
                <a:ext cx="975973" cy="369332"/>
              </a:xfrm>
              <a:prstGeom prst="rect">
                <a:avLst/>
              </a:prstGeom>
              <a:blipFill rotWithShape="1">
                <a:blip r:embed="rId3"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54" name="53 CuadroTexto"/>
              <p:cNvSpPr txBox="1"/>
              <p:nvPr/>
            </p:nvSpPr>
            <p:spPr>
              <a:xfrm>
                <a:off x="7047834" y="6058290"/>
                <a:ext cx="59368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MX" b="0" i="1" smtClean="0">
                              <a:latin typeface="Cambria Math"/>
                            </a:rPr>
                          </m:ctrlPr>
                        </m:sSupPr>
                        <m:e>
                          <m:r>
                            <a:rPr lang="es-MX" b="0" i="1" smtClean="0">
                              <a:latin typeface="Cambria Math"/>
                            </a:rPr>
                            <m:t>  </m:t>
                          </m:r>
                          <m:r>
                            <a:rPr lang="es-MX" b="0" i="1" smtClean="0">
                              <a:latin typeface="Cambria Math"/>
                            </a:rPr>
                            <m:t>𝑄</m:t>
                          </m:r>
                        </m:e>
                        <m:sup>
                          <m:r>
                            <a:rPr lang="es-MX" b="0" i="1" smtClean="0">
                              <a:latin typeface="Cambria Math"/>
                            </a:rPr>
                            <m:t>∗</m:t>
                          </m:r>
                        </m:sup>
                      </m:sSup>
                    </m:oMath>
                  </m:oMathPara>
                </a14:m>
                <a:endParaRPr lang="es-CL" dirty="0"/>
              </a:p>
            </p:txBody>
          </p:sp>
        </mc:Choice>
        <mc:Fallback xmlns="">
          <p:sp>
            <p:nvSpPr>
              <p:cNvPr id="54" name="53 CuadroTexto"/>
              <p:cNvSpPr txBox="1">
                <a:spLocks noRot="1" noChangeAspect="1" noMove="1" noResize="1" noEditPoints="1" noAdjustHandles="1" noChangeArrowheads="1" noChangeShapeType="1" noTextEdit="1"/>
              </p:cNvSpPr>
              <p:nvPr/>
            </p:nvSpPr>
            <p:spPr>
              <a:xfrm>
                <a:off x="7047834" y="6058290"/>
                <a:ext cx="593689" cy="369332"/>
              </a:xfrm>
              <a:prstGeom prst="rect">
                <a:avLst/>
              </a:prstGeom>
              <a:blipFill rotWithShape="1">
                <a:blip r:embed="rId4" cstate="print"/>
                <a:stretch>
                  <a:fillRect b="-10000"/>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60" name="59 CuadroTexto"/>
              <p:cNvSpPr txBox="1"/>
              <p:nvPr/>
            </p:nvSpPr>
            <p:spPr>
              <a:xfrm>
                <a:off x="3298600" y="6090637"/>
                <a:ext cx="1020087" cy="369332"/>
              </a:xfrm>
              <a:prstGeom prst="rect">
                <a:avLst/>
              </a:prstGeom>
              <a:noFill/>
            </p:spPr>
            <p:txBody>
              <a:bodyPr wrap="none" rtlCol="0">
                <a:spAutoFit/>
              </a:bodyPr>
              <a:lstStyle/>
              <a:p>
                <a:r>
                  <a:rPr lang="es-MX" b="0" dirty="0" smtClean="0"/>
                  <a:t>           </a:t>
                </a:r>
                <a14:m>
                  <m:oMath xmlns:m="http://schemas.openxmlformats.org/officeDocument/2006/math">
                    <m:sSup>
                      <m:sSupPr>
                        <m:ctrlPr>
                          <a:rPr lang="es-MX" b="0" i="1" smtClean="0">
                            <a:latin typeface="Cambria Math"/>
                          </a:rPr>
                        </m:ctrlPr>
                      </m:sSupPr>
                      <m:e>
                        <m:r>
                          <a:rPr lang="es-MX" b="0" i="1" smtClean="0">
                            <a:latin typeface="Cambria Math"/>
                          </a:rPr>
                          <m:t>𝑄</m:t>
                        </m:r>
                      </m:e>
                      <m:sup>
                        <m:r>
                          <a:rPr lang="es-MX" b="0" i="1" smtClean="0">
                            <a:latin typeface="Cambria Math"/>
                          </a:rPr>
                          <m:t>∗</m:t>
                        </m:r>
                      </m:sup>
                    </m:sSup>
                  </m:oMath>
                </a14:m>
                <a:endParaRPr lang="es-CL" dirty="0"/>
              </a:p>
            </p:txBody>
          </p:sp>
        </mc:Choice>
        <mc:Fallback xmlns="">
          <p:sp>
            <p:nvSpPr>
              <p:cNvPr id="60" name="59 CuadroTexto"/>
              <p:cNvSpPr txBox="1">
                <a:spLocks noRot="1" noChangeAspect="1" noMove="1" noResize="1" noEditPoints="1" noAdjustHandles="1" noChangeArrowheads="1" noChangeShapeType="1" noTextEdit="1"/>
              </p:cNvSpPr>
              <p:nvPr/>
            </p:nvSpPr>
            <p:spPr>
              <a:xfrm>
                <a:off x="3298600" y="6090637"/>
                <a:ext cx="1020087" cy="369332"/>
              </a:xfrm>
              <a:prstGeom prst="rect">
                <a:avLst/>
              </a:prstGeom>
              <a:blipFill rotWithShape="1">
                <a:blip r:embed="rId5" cstate="print"/>
                <a:stretch>
                  <a:fillRect b="-8197"/>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70" name="69 CuadroTexto"/>
              <p:cNvSpPr txBox="1"/>
              <p:nvPr/>
            </p:nvSpPr>
            <p:spPr>
              <a:xfrm>
                <a:off x="1763688" y="4432999"/>
                <a:ext cx="844807" cy="3243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s-CL" sz="1400" i="1" smtClean="0">
                              <a:latin typeface="Cambria Math"/>
                            </a:rPr>
                          </m:ctrlPr>
                        </m:sSupPr>
                        <m:e>
                          <m:r>
                            <a:rPr lang="es-MX" sz="1400" b="0" i="1" smtClean="0">
                              <a:latin typeface="Cambria Math"/>
                            </a:rPr>
                            <m:t>𝑃</m:t>
                          </m:r>
                        </m:e>
                        <m:sup>
                          <m:r>
                            <a:rPr lang="es-MX" sz="1400" b="0" i="1" smtClean="0">
                              <a:latin typeface="Cambria Math"/>
                            </a:rPr>
                            <m:t>∗</m:t>
                          </m:r>
                        </m:sup>
                      </m:sSup>
                      <m:r>
                        <a:rPr lang="es-MX" sz="1400" b="0" i="1" smtClean="0">
                          <a:latin typeface="Cambria Math"/>
                        </a:rPr>
                        <m:t>=</m:t>
                      </m:r>
                      <m:sSub>
                        <m:sSubPr>
                          <m:ctrlPr>
                            <a:rPr lang="es-MX" sz="1400" b="0" i="1" smtClean="0">
                              <a:latin typeface="Cambria Math"/>
                            </a:rPr>
                          </m:ctrlPr>
                        </m:sSubPr>
                        <m:e>
                          <m:r>
                            <a:rPr lang="es-MX" sz="1400" b="0" i="1" smtClean="0">
                              <a:latin typeface="Cambria Math"/>
                            </a:rPr>
                            <m:t>𝑃</m:t>
                          </m:r>
                        </m:e>
                        <m:sub>
                          <m:r>
                            <a:rPr lang="es-MX" sz="1400" b="0" i="1" smtClean="0">
                              <a:latin typeface="Cambria Math"/>
                            </a:rPr>
                            <m:t>𝑝</m:t>
                          </m:r>
                        </m:sub>
                      </m:sSub>
                    </m:oMath>
                  </m:oMathPara>
                </a14:m>
                <a:endParaRPr lang="es-CL" sz="1400" dirty="0"/>
              </a:p>
            </p:txBody>
          </p:sp>
        </mc:Choice>
        <mc:Fallback xmlns="">
          <p:sp>
            <p:nvSpPr>
              <p:cNvPr id="70" name="69 CuadroTexto"/>
              <p:cNvSpPr txBox="1">
                <a:spLocks noRot="1" noChangeAspect="1" noMove="1" noResize="1" noEditPoints="1" noAdjustHandles="1" noChangeArrowheads="1" noChangeShapeType="1" noTextEdit="1"/>
              </p:cNvSpPr>
              <p:nvPr/>
            </p:nvSpPr>
            <p:spPr>
              <a:xfrm>
                <a:off x="1763688" y="4432999"/>
                <a:ext cx="844807" cy="324384"/>
              </a:xfrm>
              <a:prstGeom prst="rect">
                <a:avLst/>
              </a:prstGeom>
              <a:blipFill rotWithShape="1">
                <a:blip r:embed="rId6"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71" name="70 CuadroTexto"/>
              <p:cNvSpPr txBox="1"/>
              <p:nvPr/>
            </p:nvSpPr>
            <p:spPr>
              <a:xfrm>
                <a:off x="5320512" y="5352298"/>
                <a:ext cx="452560" cy="3907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𝑝</m:t>
                          </m:r>
                        </m:sub>
                      </m:sSub>
                    </m:oMath>
                  </m:oMathPara>
                </a14:m>
                <a:endParaRPr lang="es-CL" dirty="0"/>
              </a:p>
            </p:txBody>
          </p:sp>
        </mc:Choice>
        <mc:Fallback xmlns="">
          <p:sp>
            <p:nvSpPr>
              <p:cNvPr id="71" name="70 CuadroTexto"/>
              <p:cNvSpPr txBox="1">
                <a:spLocks noRot="1" noChangeAspect="1" noMove="1" noResize="1" noEditPoints="1" noAdjustHandles="1" noChangeArrowheads="1" noChangeShapeType="1" noTextEdit="1"/>
              </p:cNvSpPr>
              <p:nvPr/>
            </p:nvSpPr>
            <p:spPr>
              <a:xfrm>
                <a:off x="5320512" y="5352298"/>
                <a:ext cx="452560" cy="390748"/>
              </a:xfrm>
              <a:prstGeom prst="rect">
                <a:avLst/>
              </a:prstGeom>
              <a:blipFill rotWithShape="1">
                <a:blip r:embed="rId7" cstate="print"/>
                <a:stretch>
                  <a:fillRect b="-3125"/>
                </a:stretch>
              </a:blipFill>
            </p:spPr>
            <p:txBody>
              <a:bodyPr/>
              <a:lstStyle/>
              <a:p>
                <a:r>
                  <a:rPr lang="es-CL">
                    <a:noFill/>
                  </a:rPr>
                  <a:t> </a:t>
                </a:r>
              </a:p>
            </p:txBody>
          </p:sp>
        </mc:Fallback>
      </mc:AlternateContent>
      <p:pic>
        <p:nvPicPr>
          <p:cNvPr id="30" name="29 Imagen" descr="logo2.jpg"/>
          <p:cNvPicPr>
            <a:picLocks noChangeAspect="1"/>
          </p:cNvPicPr>
          <p:nvPr/>
        </p:nvPicPr>
        <p:blipFill>
          <a:blip r:embed="rId8"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2977168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impuestos</a:t>
            </a:r>
            <a:endParaRPr lang="es-CL" sz="3600" b="1" dirty="0"/>
          </a:p>
        </p:txBody>
      </p:sp>
      <p:cxnSp>
        <p:nvCxnSpPr>
          <p:cNvPr id="56" name="55 Conector recto de flecha"/>
          <p:cNvCxnSpPr/>
          <p:nvPr/>
        </p:nvCxnSpPr>
        <p:spPr>
          <a:xfrm flipV="1">
            <a:off x="5790687" y="3131304"/>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8" name="57 CuadroTexto"/>
              <p:cNvSpPr txBox="1"/>
              <p:nvPr/>
            </p:nvSpPr>
            <p:spPr>
              <a:xfrm>
                <a:off x="1773005" y="3955733"/>
                <a:ext cx="836383"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MX" sz="1400" b="0" i="1" smtClean="0">
                              <a:latin typeface="Cambria Math"/>
                            </a:rPr>
                          </m:ctrlPr>
                        </m:sSupPr>
                        <m:e>
                          <m:r>
                            <a:rPr lang="es-MX" sz="1400" b="0" i="1" smtClean="0">
                              <a:latin typeface="Cambria Math"/>
                            </a:rPr>
                            <m:t>𝑃</m:t>
                          </m:r>
                        </m:e>
                        <m:sup>
                          <m:r>
                            <a:rPr lang="es-MX" sz="1400" b="0" i="1" smtClean="0">
                              <a:latin typeface="Cambria Math"/>
                            </a:rPr>
                            <m:t>∗</m:t>
                          </m:r>
                        </m:sup>
                      </m:sSup>
                      <m:r>
                        <a:rPr lang="es-MX" sz="1400" b="0" i="1" smtClean="0">
                          <a:latin typeface="Cambria Math"/>
                        </a:rPr>
                        <m:t>=</m:t>
                      </m:r>
                      <m:sSup>
                        <m:sSupPr>
                          <m:ctrlPr>
                            <a:rPr lang="es-MX" sz="1400" b="0" i="1" smtClean="0">
                              <a:latin typeface="Cambria Math"/>
                            </a:rPr>
                          </m:ctrlPr>
                        </m:sSupPr>
                        <m:e>
                          <m:r>
                            <a:rPr lang="es-MX" sz="1400" b="0" i="1" smtClean="0">
                              <a:latin typeface="Cambria Math"/>
                            </a:rPr>
                            <m:t>𝑃</m:t>
                          </m:r>
                        </m:e>
                        <m:sup>
                          <m:r>
                            <a:rPr lang="es-MX" sz="1400" b="0" i="1" smtClean="0">
                              <a:latin typeface="Cambria Math"/>
                            </a:rPr>
                            <m:t>𝑐</m:t>
                          </m:r>
                        </m:sup>
                      </m:sSup>
                    </m:oMath>
                  </m:oMathPara>
                </a14:m>
                <a:endParaRPr lang="es-CL" sz="1400" dirty="0">
                  <a:latin typeface="Cambria" pitchFamily="18" charset="0"/>
                </a:endParaRPr>
              </a:p>
            </p:txBody>
          </p:sp>
        </mc:Choice>
        <mc:Fallback xmlns="">
          <p:sp>
            <p:nvSpPr>
              <p:cNvPr id="58" name="57 CuadroTexto"/>
              <p:cNvSpPr txBox="1">
                <a:spLocks noRot="1" noChangeAspect="1" noMove="1" noResize="1" noEditPoints="1" noAdjustHandles="1" noChangeArrowheads="1" noChangeShapeType="1" noTextEdit="1"/>
              </p:cNvSpPr>
              <p:nvPr/>
            </p:nvSpPr>
            <p:spPr>
              <a:xfrm>
                <a:off x="1773005" y="3955733"/>
                <a:ext cx="836383" cy="307777"/>
              </a:xfrm>
              <a:prstGeom prst="rect">
                <a:avLst/>
              </a:prstGeom>
              <a:blipFill rotWithShape="1">
                <a:blip r:embed="rId2" cstate="print"/>
                <a:stretch>
                  <a:fillRect/>
                </a:stretch>
              </a:blipFill>
            </p:spPr>
            <p:txBody>
              <a:bodyPr/>
              <a:lstStyle/>
              <a:p>
                <a:r>
                  <a:rPr lang="es-CL">
                    <a:noFill/>
                  </a:rPr>
                  <a:t> </a:t>
                </a:r>
              </a:p>
            </p:txBody>
          </p:sp>
        </mc:Fallback>
      </mc:AlternateContent>
      <p:sp>
        <p:nvSpPr>
          <p:cNvPr id="20" name="19 Rectángulo"/>
          <p:cNvSpPr>
            <a:spLocks noChangeArrowheads="1"/>
          </p:cNvSpPr>
          <p:nvPr/>
        </p:nvSpPr>
        <p:spPr bwMode="auto">
          <a:xfrm>
            <a:off x="2097332" y="2372059"/>
            <a:ext cx="5416608" cy="400110"/>
          </a:xfrm>
          <a:prstGeom prst="rect">
            <a:avLst/>
          </a:prstGeom>
          <a:ln>
            <a:no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wrap="square" anchor="ctr">
            <a:spAutoFit/>
          </a:bodyPr>
          <a:lstStyle/>
          <a:p>
            <a:pPr marL="342900" indent="-342900" algn="just">
              <a:buClr>
                <a:srgbClr val="0070C0"/>
              </a:buClr>
              <a:buFont typeface="Wingdings" pitchFamily="2" charset="2"/>
              <a:buChar char="v"/>
              <a:defRPr/>
            </a:pPr>
            <a:r>
              <a:rPr lang="es-ES" sz="2000" dirty="0" smtClean="0">
                <a:solidFill>
                  <a:schemeClr val="tx1"/>
                </a:solidFill>
                <a:latin typeface="Cambria" pitchFamily="18" charset="0"/>
              </a:rPr>
              <a:t>Demanda y oferta completamente elásticas</a:t>
            </a:r>
            <a:endParaRPr lang="es-ES" sz="2000" dirty="0">
              <a:solidFill>
                <a:schemeClr val="tx1"/>
              </a:solidFill>
              <a:latin typeface="Cambria" pitchFamily="18" charset="0"/>
            </a:endParaRPr>
          </a:p>
        </p:txBody>
      </p:sp>
      <p:grpSp>
        <p:nvGrpSpPr>
          <p:cNvPr id="23" name="22 Grupo"/>
          <p:cNvGrpSpPr/>
          <p:nvPr/>
        </p:nvGrpSpPr>
        <p:grpSpPr>
          <a:xfrm>
            <a:off x="2565998" y="3177505"/>
            <a:ext cx="2952328" cy="2880320"/>
            <a:chOff x="2843808" y="2996952"/>
            <a:chExt cx="2952328" cy="2880320"/>
          </a:xfrm>
        </p:grpSpPr>
        <p:cxnSp>
          <p:nvCxnSpPr>
            <p:cNvPr id="25" name="24 Conector recto de flecha"/>
            <p:cNvCxnSpPr/>
            <p:nvPr/>
          </p:nvCxnSpPr>
          <p:spPr>
            <a:xfrm flipV="1">
              <a:off x="2843808" y="2996952"/>
              <a:ext cx="0" cy="288032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6" name="25 Conector recto de flecha"/>
            <p:cNvCxnSpPr/>
            <p:nvPr/>
          </p:nvCxnSpPr>
          <p:spPr>
            <a:xfrm>
              <a:off x="2843808" y="5877272"/>
              <a:ext cx="29523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flipV="1">
              <a:off x="3059832" y="3573016"/>
              <a:ext cx="2304256" cy="208823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flipH="1">
              <a:off x="3059832" y="3272568"/>
              <a:ext cx="2041375" cy="1872208"/>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flipH="1">
              <a:off x="2843808" y="4498923"/>
              <a:ext cx="1476164"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33" name="32 Conector recto"/>
            <p:cNvCxnSpPr/>
            <p:nvPr/>
          </p:nvCxnSpPr>
          <p:spPr>
            <a:xfrm flipH="1">
              <a:off x="2843808" y="3979824"/>
              <a:ext cx="2460995"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flipH="1" flipV="1">
              <a:off x="4588679" y="3791596"/>
              <a:ext cx="198022" cy="17929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flipH="1" flipV="1">
              <a:off x="3680901" y="4564767"/>
              <a:ext cx="198022" cy="211777"/>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grpSp>
      <p:cxnSp>
        <p:nvCxnSpPr>
          <p:cNvPr id="40" name="39 Conector recto de flecha"/>
          <p:cNvCxnSpPr/>
          <p:nvPr/>
        </p:nvCxnSpPr>
        <p:spPr>
          <a:xfrm>
            <a:off x="5817218" y="6014504"/>
            <a:ext cx="29523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5817218" y="4617665"/>
            <a:ext cx="2067150" cy="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5817218" y="3868767"/>
            <a:ext cx="1919599" cy="2145737"/>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flipH="1">
            <a:off x="5889684" y="5591776"/>
            <a:ext cx="1477653"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7" name="46 Conector recto"/>
          <p:cNvCxnSpPr/>
          <p:nvPr/>
        </p:nvCxnSpPr>
        <p:spPr>
          <a:xfrm>
            <a:off x="6213262" y="3313977"/>
            <a:ext cx="2160240" cy="2448272"/>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8" name="47 Conector recto de flecha"/>
          <p:cNvCxnSpPr/>
          <p:nvPr/>
        </p:nvCxnSpPr>
        <p:spPr>
          <a:xfrm flipH="1">
            <a:off x="7220734" y="5051062"/>
            <a:ext cx="293206" cy="29834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flipH="1">
            <a:off x="6555300" y="4247054"/>
            <a:ext cx="242699" cy="215271"/>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2" name="51 CuadroTexto"/>
              <p:cNvSpPr txBox="1"/>
              <p:nvPr/>
            </p:nvSpPr>
            <p:spPr>
              <a:xfrm>
                <a:off x="5300831" y="4393237"/>
                <a:ext cx="43499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𝑐</m:t>
                          </m:r>
                        </m:sub>
                      </m:sSub>
                    </m:oMath>
                  </m:oMathPara>
                </a14:m>
                <a:endParaRPr lang="es-CL" dirty="0"/>
              </a:p>
            </p:txBody>
          </p:sp>
        </mc:Choice>
        <mc:Fallback xmlns="">
          <p:sp>
            <p:nvSpPr>
              <p:cNvPr id="52" name="51 CuadroTexto"/>
              <p:cNvSpPr txBox="1">
                <a:spLocks noRot="1" noChangeAspect="1" noMove="1" noResize="1" noEditPoints="1" noAdjustHandles="1" noChangeArrowheads="1" noChangeShapeType="1" noTextEdit="1"/>
              </p:cNvSpPr>
              <p:nvPr/>
            </p:nvSpPr>
            <p:spPr>
              <a:xfrm>
                <a:off x="5300831" y="4393237"/>
                <a:ext cx="434991" cy="369332"/>
              </a:xfrm>
              <a:prstGeom prst="rect">
                <a:avLst/>
              </a:prstGeom>
              <a:blipFill rotWithShape="1">
                <a:blip r:embed="rId3" cstate="print"/>
                <a:stretch>
                  <a:fillRect/>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54" name="53 CuadroTexto"/>
              <p:cNvSpPr txBox="1"/>
              <p:nvPr/>
            </p:nvSpPr>
            <p:spPr>
              <a:xfrm>
                <a:off x="7047834" y="6058290"/>
                <a:ext cx="59368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MX" b="0" i="1" smtClean="0">
                              <a:latin typeface="Cambria Math"/>
                            </a:rPr>
                          </m:ctrlPr>
                        </m:sSupPr>
                        <m:e>
                          <m:r>
                            <a:rPr lang="es-MX" b="0" i="1" smtClean="0">
                              <a:latin typeface="Cambria Math"/>
                            </a:rPr>
                            <m:t>  </m:t>
                          </m:r>
                          <m:r>
                            <a:rPr lang="es-MX" b="0" i="1" smtClean="0">
                              <a:latin typeface="Cambria Math"/>
                            </a:rPr>
                            <m:t>𝑄</m:t>
                          </m:r>
                        </m:e>
                        <m:sup>
                          <m:r>
                            <a:rPr lang="es-MX" b="0" i="1" smtClean="0">
                              <a:latin typeface="Cambria Math"/>
                            </a:rPr>
                            <m:t>∗</m:t>
                          </m:r>
                        </m:sup>
                      </m:sSup>
                    </m:oMath>
                  </m:oMathPara>
                </a14:m>
                <a:endParaRPr lang="es-CL" dirty="0"/>
              </a:p>
            </p:txBody>
          </p:sp>
        </mc:Choice>
        <mc:Fallback xmlns="">
          <p:sp>
            <p:nvSpPr>
              <p:cNvPr id="54" name="53 CuadroTexto"/>
              <p:cNvSpPr txBox="1">
                <a:spLocks noRot="1" noChangeAspect="1" noMove="1" noResize="1" noEditPoints="1" noAdjustHandles="1" noChangeArrowheads="1" noChangeShapeType="1" noTextEdit="1"/>
              </p:cNvSpPr>
              <p:nvPr/>
            </p:nvSpPr>
            <p:spPr>
              <a:xfrm>
                <a:off x="7047834" y="6058290"/>
                <a:ext cx="593689" cy="369332"/>
              </a:xfrm>
              <a:prstGeom prst="rect">
                <a:avLst/>
              </a:prstGeom>
              <a:blipFill rotWithShape="1">
                <a:blip r:embed="rId4" cstate="print"/>
                <a:stretch>
                  <a:fillRect b="-10000"/>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60" name="59 CuadroTexto"/>
              <p:cNvSpPr txBox="1"/>
              <p:nvPr/>
            </p:nvSpPr>
            <p:spPr>
              <a:xfrm>
                <a:off x="3298600" y="6090637"/>
                <a:ext cx="1020087" cy="369332"/>
              </a:xfrm>
              <a:prstGeom prst="rect">
                <a:avLst/>
              </a:prstGeom>
              <a:noFill/>
            </p:spPr>
            <p:txBody>
              <a:bodyPr wrap="none" rtlCol="0">
                <a:spAutoFit/>
              </a:bodyPr>
              <a:lstStyle/>
              <a:p>
                <a:r>
                  <a:rPr lang="es-MX" b="0" dirty="0" smtClean="0"/>
                  <a:t>           </a:t>
                </a:r>
                <a14:m>
                  <m:oMath xmlns:m="http://schemas.openxmlformats.org/officeDocument/2006/math">
                    <m:sSup>
                      <m:sSupPr>
                        <m:ctrlPr>
                          <a:rPr lang="es-MX" b="0" i="1" smtClean="0">
                            <a:latin typeface="Cambria Math"/>
                          </a:rPr>
                        </m:ctrlPr>
                      </m:sSupPr>
                      <m:e>
                        <m:r>
                          <a:rPr lang="es-MX" b="0" i="1" smtClean="0">
                            <a:latin typeface="Cambria Math"/>
                          </a:rPr>
                          <m:t>𝑄</m:t>
                        </m:r>
                      </m:e>
                      <m:sup>
                        <m:r>
                          <a:rPr lang="es-MX" b="0" i="1" smtClean="0">
                            <a:latin typeface="Cambria Math"/>
                          </a:rPr>
                          <m:t>∗</m:t>
                        </m:r>
                      </m:sup>
                    </m:sSup>
                  </m:oMath>
                </a14:m>
                <a:endParaRPr lang="es-CL" dirty="0"/>
              </a:p>
            </p:txBody>
          </p:sp>
        </mc:Choice>
        <mc:Fallback xmlns="">
          <p:sp>
            <p:nvSpPr>
              <p:cNvPr id="60" name="59 CuadroTexto"/>
              <p:cNvSpPr txBox="1">
                <a:spLocks noRot="1" noChangeAspect="1" noMove="1" noResize="1" noEditPoints="1" noAdjustHandles="1" noChangeArrowheads="1" noChangeShapeType="1" noTextEdit="1"/>
              </p:cNvSpPr>
              <p:nvPr/>
            </p:nvSpPr>
            <p:spPr>
              <a:xfrm>
                <a:off x="3298600" y="6090637"/>
                <a:ext cx="1020087" cy="369332"/>
              </a:xfrm>
              <a:prstGeom prst="rect">
                <a:avLst/>
              </a:prstGeom>
              <a:blipFill rotWithShape="1">
                <a:blip r:embed="rId5" cstate="print"/>
                <a:stretch>
                  <a:fillRect b="-8197"/>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70" name="69 CuadroTexto"/>
              <p:cNvSpPr txBox="1"/>
              <p:nvPr/>
            </p:nvSpPr>
            <p:spPr>
              <a:xfrm>
                <a:off x="1763688" y="4432999"/>
                <a:ext cx="844807" cy="39074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a:rPr>
                          </m:ctrlPr>
                        </m:sSubPr>
                        <m:e>
                          <m:r>
                            <a:rPr lang="es-MX" b="0" i="1" smtClean="0">
                              <a:latin typeface="Cambria Math"/>
                            </a:rPr>
                            <m:t>𝑃</m:t>
                          </m:r>
                        </m:e>
                        <m:sub>
                          <m:r>
                            <a:rPr lang="es-MX" b="0" i="1" smtClean="0">
                              <a:latin typeface="Cambria Math"/>
                            </a:rPr>
                            <m:t>𝑝</m:t>
                          </m:r>
                        </m:sub>
                      </m:sSub>
                    </m:oMath>
                  </m:oMathPara>
                </a14:m>
                <a:endParaRPr lang="es-CL" dirty="0"/>
              </a:p>
            </p:txBody>
          </p:sp>
        </mc:Choice>
        <mc:Fallback xmlns="">
          <p:sp>
            <p:nvSpPr>
              <p:cNvPr id="70" name="69 CuadroTexto"/>
              <p:cNvSpPr txBox="1">
                <a:spLocks noRot="1" noChangeAspect="1" noMove="1" noResize="1" noEditPoints="1" noAdjustHandles="1" noChangeArrowheads="1" noChangeShapeType="1" noTextEdit="1"/>
              </p:cNvSpPr>
              <p:nvPr/>
            </p:nvSpPr>
            <p:spPr>
              <a:xfrm>
                <a:off x="1763688" y="4432999"/>
                <a:ext cx="844807" cy="390748"/>
              </a:xfrm>
              <a:prstGeom prst="rect">
                <a:avLst/>
              </a:prstGeom>
              <a:blipFill rotWithShape="1">
                <a:blip r:embed="rId6" cstate="print"/>
                <a:stretch>
                  <a:fillRect b="-3125"/>
                </a:stretch>
              </a:blipFill>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71" name="70 CuadroTexto"/>
              <p:cNvSpPr txBox="1"/>
              <p:nvPr/>
            </p:nvSpPr>
            <p:spPr>
              <a:xfrm>
                <a:off x="4982334" y="5437887"/>
                <a:ext cx="849848"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MX" sz="1400" b="0" i="1" smtClean="0">
                              <a:latin typeface="Cambria Math"/>
                            </a:rPr>
                          </m:ctrlPr>
                        </m:sSupPr>
                        <m:e>
                          <m:r>
                            <a:rPr lang="es-MX" sz="1400" b="0" i="1" smtClean="0">
                              <a:latin typeface="Cambria Math"/>
                            </a:rPr>
                            <m:t>𝑃</m:t>
                          </m:r>
                        </m:e>
                        <m:sup>
                          <m:r>
                            <a:rPr lang="es-MX" sz="1400" b="0" i="1" smtClean="0">
                              <a:latin typeface="Cambria Math"/>
                            </a:rPr>
                            <m:t>∗</m:t>
                          </m:r>
                        </m:sup>
                      </m:sSup>
                      <m:r>
                        <a:rPr lang="es-MX" sz="1400" b="0" i="1" smtClean="0">
                          <a:latin typeface="Cambria Math"/>
                        </a:rPr>
                        <m:t>=</m:t>
                      </m:r>
                      <m:sSup>
                        <m:sSupPr>
                          <m:ctrlPr>
                            <a:rPr lang="es-MX" sz="1400" b="0" i="1" smtClean="0">
                              <a:latin typeface="Cambria Math"/>
                            </a:rPr>
                          </m:ctrlPr>
                        </m:sSupPr>
                        <m:e>
                          <m:r>
                            <a:rPr lang="es-MX" sz="1400" b="0" i="1" smtClean="0">
                              <a:latin typeface="Cambria Math"/>
                            </a:rPr>
                            <m:t>𝑃</m:t>
                          </m:r>
                        </m:e>
                        <m:sup>
                          <m:r>
                            <a:rPr lang="es-MX" sz="1400" b="0" i="1" smtClean="0">
                              <a:latin typeface="Cambria Math"/>
                            </a:rPr>
                            <m:t>𝑝</m:t>
                          </m:r>
                        </m:sup>
                      </m:sSup>
                    </m:oMath>
                  </m:oMathPara>
                </a14:m>
                <a:endParaRPr lang="es-CL" sz="1400" dirty="0"/>
              </a:p>
            </p:txBody>
          </p:sp>
        </mc:Choice>
        <mc:Fallback xmlns="">
          <p:sp>
            <p:nvSpPr>
              <p:cNvPr id="71" name="70 CuadroTexto"/>
              <p:cNvSpPr txBox="1">
                <a:spLocks noRot="1" noChangeAspect="1" noMove="1" noResize="1" noEditPoints="1" noAdjustHandles="1" noChangeArrowheads="1" noChangeShapeType="1" noTextEdit="1"/>
              </p:cNvSpPr>
              <p:nvPr/>
            </p:nvSpPr>
            <p:spPr>
              <a:xfrm>
                <a:off x="4982334" y="5437887"/>
                <a:ext cx="849848" cy="307777"/>
              </a:xfrm>
              <a:prstGeom prst="rect">
                <a:avLst/>
              </a:prstGeom>
              <a:blipFill rotWithShape="1">
                <a:blip r:embed="rId7" cstate="print"/>
                <a:stretch>
                  <a:fillRect/>
                </a:stretch>
              </a:blipFill>
            </p:spPr>
            <p:txBody>
              <a:bodyPr/>
              <a:lstStyle/>
              <a:p>
                <a:r>
                  <a:rPr lang="es-CL">
                    <a:noFill/>
                  </a:rPr>
                  <a:t> </a:t>
                </a:r>
              </a:p>
            </p:txBody>
          </p:sp>
        </mc:Fallback>
      </mc:AlternateContent>
      <p:cxnSp>
        <p:nvCxnSpPr>
          <p:cNvPr id="13" name="12 Conector recto"/>
          <p:cNvCxnSpPr/>
          <p:nvPr/>
        </p:nvCxnSpPr>
        <p:spPr>
          <a:xfrm>
            <a:off x="3988719" y="4160377"/>
            <a:ext cx="0" cy="189791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6" name="45 Conector recto"/>
          <p:cNvCxnSpPr/>
          <p:nvPr/>
        </p:nvCxnSpPr>
        <p:spPr>
          <a:xfrm>
            <a:off x="7367337" y="4617665"/>
            <a:ext cx="0" cy="138235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30" name="29 Imagen" descr="logo2.jpg"/>
          <p:cNvPicPr>
            <a:picLocks noChangeAspect="1"/>
          </p:cNvPicPr>
          <p:nvPr/>
        </p:nvPicPr>
        <p:blipFill>
          <a:blip r:embed="rId8"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657257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438400" y="2286000"/>
            <a:ext cx="6248400" cy="4311352"/>
          </a:xfrm>
        </p:spPr>
        <p:txBody>
          <a:bodyPr>
            <a:normAutofit/>
          </a:bodyPr>
          <a:lstStyle/>
          <a:p>
            <a:pPr>
              <a:buFont typeface="Wingdings" pitchFamily="2" charset="2"/>
              <a:buChar char="v"/>
            </a:pPr>
            <a:r>
              <a:rPr lang="es-MX" dirty="0" smtClean="0">
                <a:latin typeface="Cambria" pitchFamily="18" charset="0"/>
              </a:rPr>
              <a:t>Los subsidios son </a:t>
            </a:r>
            <a:r>
              <a:rPr lang="es-CL" dirty="0" smtClean="0">
                <a:latin typeface="Cambria" pitchFamily="18" charset="0"/>
              </a:rPr>
              <a:t>la </a:t>
            </a:r>
            <a:r>
              <a:rPr lang="es-CL" dirty="0">
                <a:latin typeface="Cambria" pitchFamily="18" charset="0"/>
              </a:rPr>
              <a:t>diferencia entre el </a:t>
            </a:r>
            <a:r>
              <a:rPr lang="es-CL" dirty="0" smtClean="0">
                <a:latin typeface="Cambria" pitchFamily="18" charset="0"/>
              </a:rPr>
              <a:t>precio</a:t>
            </a:r>
            <a:r>
              <a:rPr lang="es-CL" dirty="0">
                <a:latin typeface="Cambria" pitchFamily="18" charset="0"/>
              </a:rPr>
              <a:t> </a:t>
            </a:r>
            <a:r>
              <a:rPr lang="es-CL" dirty="0" smtClean="0">
                <a:latin typeface="Cambria" pitchFamily="18" charset="0"/>
              </a:rPr>
              <a:t>real </a:t>
            </a:r>
            <a:r>
              <a:rPr lang="es-CL" dirty="0">
                <a:latin typeface="Cambria" pitchFamily="18" charset="0"/>
              </a:rPr>
              <a:t>de un bien o servicio y el precio </a:t>
            </a:r>
            <a:r>
              <a:rPr lang="es-CL" dirty="0" smtClean="0">
                <a:latin typeface="Cambria" pitchFamily="18" charset="0"/>
              </a:rPr>
              <a:t> efectivo al que se transa dicho bien o servicio.</a:t>
            </a:r>
          </a:p>
          <a:p>
            <a:pPr>
              <a:buFont typeface="Wingdings" pitchFamily="2" charset="2"/>
              <a:buChar char="v"/>
            </a:pPr>
            <a:r>
              <a:rPr lang="es-MX" dirty="0" smtClean="0">
                <a:latin typeface="Cambria" pitchFamily="18" charset="0"/>
              </a:rPr>
              <a:t> Los subsidios buscan alentar una actividad económica o  favorecer a un grupo de agentes.</a:t>
            </a:r>
          </a:p>
          <a:p>
            <a:pPr>
              <a:buFont typeface="Wingdings" pitchFamily="2" charset="2"/>
              <a:buChar char="v"/>
            </a:pPr>
            <a:r>
              <a:rPr lang="es-MX" dirty="0" smtClean="0">
                <a:latin typeface="Cambria" pitchFamily="18" charset="0"/>
              </a:rPr>
              <a:t> Los subsidios expanden el excedente de uno o más agentes en la economía                 </a:t>
            </a:r>
            <a:endParaRPr lang="es-CL" dirty="0">
              <a:latin typeface="Cambria" pitchFamily="18" charset="0"/>
            </a:endParaRPr>
          </a:p>
        </p:txBody>
      </p:sp>
      <p:sp>
        <p:nvSpPr>
          <p:cNvPr id="7" name="4 Título"/>
          <p:cNvSpPr>
            <a:spLocks noGrp="1"/>
          </p:cNvSpPr>
          <p:nvPr>
            <p:ph type="title"/>
          </p:nvPr>
        </p:nvSpPr>
        <p:spPr/>
        <p:txBody>
          <a:bodyPr>
            <a:normAutofit fontScale="90000"/>
          </a:bodyPr>
          <a:lstStyle/>
          <a:p>
            <a:pPr algn="ctr"/>
            <a:r>
              <a:rPr lang="es-MX" b="1" dirty="0">
                <a:solidFill>
                  <a:schemeClr val="bg1"/>
                </a:solidFill>
                <a:latin typeface="Cambria" pitchFamily="18" charset="0"/>
              </a:rPr>
              <a:t>Políticas y </a:t>
            </a:r>
            <a:r>
              <a:rPr lang="es-MX" b="1" dirty="0" smtClean="0">
                <a:solidFill>
                  <a:schemeClr val="bg1"/>
                </a:solidFill>
                <a:latin typeface="Cambria" pitchFamily="18" charset="0"/>
              </a:rPr>
              <a:t>aplicaciones</a:t>
            </a:r>
            <a:br>
              <a:rPr lang="es-MX" b="1" dirty="0" smtClean="0">
                <a:solidFill>
                  <a:schemeClr val="bg1"/>
                </a:solidFill>
                <a:latin typeface="Cambria" pitchFamily="18" charset="0"/>
              </a:rPr>
            </a:br>
            <a:r>
              <a:rPr lang="es-MX" sz="3600" b="1" dirty="0" smtClean="0">
                <a:solidFill>
                  <a:schemeClr val="bg1"/>
                </a:solidFill>
                <a:latin typeface="Cambria" pitchFamily="18" charset="0"/>
              </a:rPr>
              <a:t>subsidios</a:t>
            </a:r>
            <a:endParaRPr lang="es-CL" sz="3600" b="1" dirty="0"/>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604637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
  <a:themeElements>
    <a:clrScheme name="Personalizado 30">
      <a:dk1>
        <a:sysClr val="windowText" lastClr="000000"/>
      </a:dk1>
      <a:lt1>
        <a:sysClr val="window" lastClr="FFFFFF"/>
      </a:lt1>
      <a:dk2>
        <a:srgbClr val="FFFFFF"/>
      </a:dk2>
      <a:lt2>
        <a:srgbClr val="EDF3AE"/>
      </a:lt2>
      <a:accent1>
        <a:srgbClr val="0070C0"/>
      </a:accent1>
      <a:accent2>
        <a:srgbClr val="002060"/>
      </a:accent2>
      <a:accent3>
        <a:srgbClr val="0070C0"/>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od">
      <a:fillStyleLst>
        <a:solidFill>
          <a:schemeClr val="phClr"/>
        </a:solidFill>
        <a:solidFill>
          <a:schemeClr val="phClr">
            <a:tint val="80000"/>
          </a:schemeClr>
        </a:solidFill>
        <a:solidFill>
          <a:schemeClr val="phClr">
            <a:shade val="30000"/>
            <a:satMod val="150000"/>
          </a:schemeClr>
        </a:solidFill>
      </a:fillStyleLst>
      <a:lnStyleLst>
        <a:ln w="9525" cap="flat" cmpd="sng" algn="ctr">
          <a:solidFill>
            <a:schemeClr val="phClr">
              <a:tint val="90000"/>
              <a:satMod val="105000"/>
            </a:schemeClr>
          </a:solidFill>
          <a:prstDash val="solid"/>
        </a:ln>
        <a:ln w="50800" cap="flat" cmpd="sng" algn="ctr">
          <a:solidFill>
            <a:schemeClr val="phClr">
              <a:tint val="90000"/>
            </a:schemeClr>
          </a:solidFill>
          <a:prstDash val="solid"/>
        </a:ln>
        <a:ln w="76200" cap="flat" cmpd="dbl" algn="ctr">
          <a:solidFill>
            <a:schemeClr val="phClr">
              <a:tint val="90000"/>
            </a:schemeClr>
          </a:solidFill>
          <a:prstDash val="solid"/>
        </a:ln>
      </a:lnStyleLst>
      <a:effectStyleLst>
        <a:effectStyle>
          <a:effectLst/>
        </a:effectStyle>
        <a:effectStyle>
          <a:effectLst>
            <a:outerShdw blurRad="76200" dist="25400" dir="5400000" sx="101000" sy="101000" rotWithShape="0">
              <a:srgbClr val="000000">
                <a:alpha val="50000"/>
              </a:srgbClr>
            </a:outerShdw>
          </a:effectLst>
        </a:effectStyle>
        <a:effectStyle>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1288</TotalTime>
  <Words>1134</Words>
  <Application>Microsoft Office PowerPoint</Application>
  <PresentationFormat>Presentación en pantalla (4:3)</PresentationFormat>
  <Paragraphs>234</Paragraphs>
  <Slides>23</Slides>
  <Notes>6</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23</vt:i4>
      </vt:variant>
    </vt:vector>
  </HeadingPairs>
  <TitlesOfParts>
    <vt:vector size="25" baseType="lpstr">
      <vt:lpstr>Mod</vt:lpstr>
      <vt:lpstr>Ecuación</vt:lpstr>
      <vt:lpstr>  Universidad de chile   </vt:lpstr>
      <vt:lpstr>Tercera  unidad Políticas y aplicaciones</vt:lpstr>
      <vt:lpstr>Políticas y aplicaciones impuestos</vt:lpstr>
      <vt:lpstr>Políticas y aplicaciones impuestos</vt:lpstr>
      <vt:lpstr>Políticas y aplicaciones impuestos</vt:lpstr>
      <vt:lpstr>Políticas y aplicaciones impuestos</vt:lpstr>
      <vt:lpstr>Políticas y aplicaciones impuestos</vt:lpstr>
      <vt:lpstr>Políticas y aplicaciones impuestos</vt:lpstr>
      <vt:lpstr>Políticas y aplicaciones subsidios</vt:lpstr>
      <vt:lpstr>Políticas y aplicaciones subsidios</vt:lpstr>
      <vt:lpstr>Políticas y aplicaciones subsidios</vt:lpstr>
      <vt:lpstr>Políticas y aplicaciones subsidios</vt:lpstr>
      <vt:lpstr>Políticas y aplicaciones Precio máximo</vt:lpstr>
      <vt:lpstr>Políticas y aplicaciones Precio máximo</vt:lpstr>
      <vt:lpstr>Políticas y aplicaciones apertura al comercio</vt:lpstr>
      <vt:lpstr>Políticas y aplicaciones apertura al comercio</vt:lpstr>
      <vt:lpstr>Políticas y aplicaciones fallas de mercado</vt:lpstr>
      <vt:lpstr>Políticas y aplicaciones externalidades</vt:lpstr>
      <vt:lpstr>Políticas y aplicaciones externalidades</vt:lpstr>
      <vt:lpstr>Políticas y aplicaciones externalidades</vt:lpstr>
      <vt:lpstr>Políticas y aplicaciones externalidades</vt:lpstr>
      <vt:lpstr>Políticas y aplicaciones bienes públicos</vt:lpstr>
      <vt:lpstr>Políticas y aplicaciones bienes públicos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de chile facultad de economía y negocios INTRODUCCIÓN AL MUNDO ECONÓMICO</dc:title>
  <dc:creator>Rodrigo Garay</dc:creator>
  <cp:lastModifiedBy>Rodrigo Garay</cp:lastModifiedBy>
  <cp:revision>107</cp:revision>
  <dcterms:created xsi:type="dcterms:W3CDTF">2011-12-18T20:35:05Z</dcterms:created>
  <dcterms:modified xsi:type="dcterms:W3CDTF">2012-01-13T04:36:21Z</dcterms:modified>
</cp:coreProperties>
</file>